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8" r:id="rId1"/>
    <p:sldMasterId id="2147483921" r:id="rId2"/>
    <p:sldMasterId id="2147483935" r:id="rId3"/>
    <p:sldMasterId id="2147483963" r:id="rId4"/>
    <p:sldMasterId id="2147484120" r:id="rId5"/>
    <p:sldMasterId id="2147484165" r:id="rId6"/>
  </p:sldMasterIdLst>
  <p:notesMasterIdLst>
    <p:notesMasterId r:id="rId157"/>
  </p:notesMasterIdLst>
  <p:sldIdLst>
    <p:sldId id="593" r:id="rId7"/>
    <p:sldId id="805" r:id="rId8"/>
    <p:sldId id="594" r:id="rId9"/>
    <p:sldId id="595" r:id="rId10"/>
    <p:sldId id="596" r:id="rId11"/>
    <p:sldId id="597" r:id="rId12"/>
    <p:sldId id="599" r:id="rId13"/>
    <p:sldId id="995" r:id="rId14"/>
    <p:sldId id="601" r:id="rId15"/>
    <p:sldId id="605" r:id="rId16"/>
    <p:sldId id="760" r:id="rId17"/>
    <p:sldId id="1025" r:id="rId18"/>
    <p:sldId id="1027" r:id="rId19"/>
    <p:sldId id="1028" r:id="rId20"/>
    <p:sldId id="1029" r:id="rId21"/>
    <p:sldId id="1031" r:id="rId22"/>
    <p:sldId id="1032" r:id="rId23"/>
    <p:sldId id="1063" r:id="rId24"/>
    <p:sldId id="1033" r:id="rId25"/>
    <p:sldId id="1034" r:id="rId26"/>
    <p:sldId id="1036" r:id="rId27"/>
    <p:sldId id="1037" r:id="rId28"/>
    <p:sldId id="1039" r:id="rId29"/>
    <p:sldId id="1040" r:id="rId30"/>
    <p:sldId id="1041" r:id="rId31"/>
    <p:sldId id="1042" r:id="rId32"/>
    <p:sldId id="951" r:id="rId33"/>
    <p:sldId id="1049" r:id="rId34"/>
    <p:sldId id="1050" r:id="rId35"/>
    <p:sldId id="1051" r:id="rId36"/>
    <p:sldId id="993" r:id="rId37"/>
    <p:sldId id="954" r:id="rId38"/>
    <p:sldId id="955" r:id="rId39"/>
    <p:sldId id="957" r:id="rId40"/>
    <p:sldId id="958" r:id="rId41"/>
    <p:sldId id="1044" r:id="rId42"/>
    <p:sldId id="961" r:id="rId43"/>
    <p:sldId id="962" r:id="rId44"/>
    <p:sldId id="963" r:id="rId45"/>
    <p:sldId id="966" r:id="rId46"/>
    <p:sldId id="967" r:id="rId47"/>
    <p:sldId id="968" r:id="rId48"/>
    <p:sldId id="969" r:id="rId49"/>
    <p:sldId id="970" r:id="rId50"/>
    <p:sldId id="971" r:id="rId51"/>
    <p:sldId id="972" r:id="rId52"/>
    <p:sldId id="974" r:id="rId53"/>
    <p:sldId id="975" r:id="rId54"/>
    <p:sldId id="976" r:id="rId55"/>
    <p:sldId id="977" r:id="rId56"/>
    <p:sldId id="980" r:id="rId57"/>
    <p:sldId id="981" r:id="rId58"/>
    <p:sldId id="982" r:id="rId59"/>
    <p:sldId id="983" r:id="rId60"/>
    <p:sldId id="984" r:id="rId61"/>
    <p:sldId id="986" r:id="rId62"/>
    <p:sldId id="997" r:id="rId63"/>
    <p:sldId id="651" r:id="rId64"/>
    <p:sldId id="652" r:id="rId65"/>
    <p:sldId id="653" r:id="rId66"/>
    <p:sldId id="654" r:id="rId67"/>
    <p:sldId id="656" r:id="rId68"/>
    <p:sldId id="657" r:id="rId69"/>
    <p:sldId id="658" r:id="rId70"/>
    <p:sldId id="669" r:id="rId71"/>
    <p:sldId id="923" r:id="rId72"/>
    <p:sldId id="924" r:id="rId73"/>
    <p:sldId id="925" r:id="rId74"/>
    <p:sldId id="926" r:id="rId75"/>
    <p:sldId id="670" r:id="rId76"/>
    <p:sldId id="671" r:id="rId77"/>
    <p:sldId id="672" r:id="rId78"/>
    <p:sldId id="1062" r:id="rId79"/>
    <p:sldId id="673" r:id="rId80"/>
    <p:sldId id="674" r:id="rId81"/>
    <p:sldId id="675" r:id="rId82"/>
    <p:sldId id="676" r:id="rId83"/>
    <p:sldId id="677" r:id="rId84"/>
    <p:sldId id="678" r:id="rId85"/>
    <p:sldId id="679" r:id="rId86"/>
    <p:sldId id="680" r:id="rId87"/>
    <p:sldId id="681" r:id="rId88"/>
    <p:sldId id="682" r:id="rId89"/>
    <p:sldId id="683" r:id="rId90"/>
    <p:sldId id="1052" r:id="rId91"/>
    <p:sldId id="1053" r:id="rId92"/>
    <p:sldId id="1054" r:id="rId93"/>
    <p:sldId id="1055" r:id="rId94"/>
    <p:sldId id="1056" r:id="rId95"/>
    <p:sldId id="1057" r:id="rId96"/>
    <p:sldId id="1058" r:id="rId97"/>
    <p:sldId id="1059" r:id="rId98"/>
    <p:sldId id="1060" r:id="rId99"/>
    <p:sldId id="1061" r:id="rId100"/>
    <p:sldId id="684" r:id="rId101"/>
    <p:sldId id="685" r:id="rId102"/>
    <p:sldId id="927" r:id="rId103"/>
    <p:sldId id="688" r:id="rId104"/>
    <p:sldId id="689" r:id="rId105"/>
    <p:sldId id="690" r:id="rId106"/>
    <p:sldId id="691" r:id="rId107"/>
    <p:sldId id="692" r:id="rId108"/>
    <p:sldId id="693" r:id="rId109"/>
    <p:sldId id="694" r:id="rId110"/>
    <p:sldId id="695" r:id="rId111"/>
    <p:sldId id="696" r:id="rId112"/>
    <p:sldId id="697" r:id="rId113"/>
    <p:sldId id="698" r:id="rId114"/>
    <p:sldId id="867" r:id="rId115"/>
    <p:sldId id="868" r:id="rId116"/>
    <p:sldId id="869" r:id="rId117"/>
    <p:sldId id="870" r:id="rId118"/>
    <p:sldId id="871" r:id="rId119"/>
    <p:sldId id="872" r:id="rId120"/>
    <p:sldId id="999" r:id="rId121"/>
    <p:sldId id="873" r:id="rId122"/>
    <p:sldId id="874" r:id="rId123"/>
    <p:sldId id="875" r:id="rId124"/>
    <p:sldId id="876" r:id="rId125"/>
    <p:sldId id="877" r:id="rId126"/>
    <p:sldId id="878" r:id="rId127"/>
    <p:sldId id="879" r:id="rId128"/>
    <p:sldId id="882" r:id="rId129"/>
    <p:sldId id="883" r:id="rId130"/>
    <p:sldId id="884" r:id="rId131"/>
    <p:sldId id="886" r:id="rId132"/>
    <p:sldId id="893" r:id="rId133"/>
    <p:sldId id="894" r:id="rId134"/>
    <p:sldId id="895" r:id="rId135"/>
    <p:sldId id="896" r:id="rId136"/>
    <p:sldId id="897" r:id="rId137"/>
    <p:sldId id="898" r:id="rId138"/>
    <p:sldId id="899" r:id="rId139"/>
    <p:sldId id="928" r:id="rId140"/>
    <p:sldId id="994" r:id="rId141"/>
    <p:sldId id="840" r:id="rId142"/>
    <p:sldId id="842" r:id="rId143"/>
    <p:sldId id="847" r:id="rId144"/>
    <p:sldId id="848" r:id="rId145"/>
    <p:sldId id="851" r:id="rId146"/>
    <p:sldId id="852" r:id="rId147"/>
    <p:sldId id="744" r:id="rId148"/>
    <p:sldId id="745" r:id="rId149"/>
    <p:sldId id="746" r:id="rId150"/>
    <p:sldId id="748" r:id="rId151"/>
    <p:sldId id="998" r:id="rId152"/>
    <p:sldId id="996" r:id="rId153"/>
    <p:sldId id="753" r:id="rId154"/>
    <p:sldId id="754" r:id="rId155"/>
    <p:sldId id="1047" r:id="rId1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3" autoAdjust="0"/>
    <p:restoredTop sz="94636" autoAdjust="0"/>
  </p:normalViewPr>
  <p:slideViewPr>
    <p:cSldViewPr>
      <p:cViewPr varScale="1">
        <p:scale>
          <a:sx n="106" d="100"/>
          <a:sy n="106" d="100"/>
        </p:scale>
        <p:origin x="1158" y="108"/>
      </p:cViewPr>
      <p:guideLst>
        <p:guide orient="horz" pos="2160"/>
        <p:guide pos="2880"/>
      </p:guideLst>
    </p:cSldViewPr>
  </p:slideViewPr>
  <p:outlineViewPr>
    <p:cViewPr>
      <p:scale>
        <a:sx n="33" d="100"/>
        <a:sy n="33" d="100"/>
      </p:scale>
      <p:origin x="0" y="-94488"/>
    </p:cViewPr>
    <p:sldLst>
      <p:sld r:id="rId1" collapse="1"/>
    </p:sldLst>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slide" Target="slides/slide148.xml"/><Relationship Id="rId159" Type="http://schemas.openxmlformats.org/officeDocument/2006/relationships/viewProps" Target="view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theme" Target="theme/theme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slide" Target="slides/slide126.xml"/><Relationship Id="rId140" Type="http://schemas.openxmlformats.org/officeDocument/2006/relationships/slide" Target="slides/slide134.xml"/><Relationship Id="rId145" Type="http://schemas.openxmlformats.org/officeDocument/2006/relationships/slide" Target="slides/slide139.xml"/><Relationship Id="rId153" Type="http://schemas.openxmlformats.org/officeDocument/2006/relationships/slide" Target="slides/slide147.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slide" Target="slides/slide137.xml"/><Relationship Id="rId148" Type="http://schemas.openxmlformats.org/officeDocument/2006/relationships/slide" Target="slides/slide142.xml"/><Relationship Id="rId151" Type="http://schemas.openxmlformats.org/officeDocument/2006/relationships/slide" Target="slides/slide145.xml"/><Relationship Id="rId156" Type="http://schemas.openxmlformats.org/officeDocument/2006/relationships/slide" Target="slides/slide150.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notesMaster" Target="notesMasters/notesMaster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EBCA4D-CEB9-4F08-A715-0517D617157E}" type="datetimeFigureOut">
              <a:rPr lang="en-US" smtClean="0"/>
              <a:t>8/20/2020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EAC38F-073A-4C02-B8F1-0C210C7D7AD1}" type="slidenum">
              <a:rPr lang="en-US" smtClean="0"/>
              <a:t>‹#›</a:t>
            </a:fld>
            <a:endParaRPr lang="en-US"/>
          </a:p>
        </p:txBody>
      </p:sp>
    </p:spTree>
    <p:extLst>
      <p:ext uri="{BB962C8B-B14F-4D97-AF65-F5344CB8AC3E}">
        <p14:creationId xmlns:p14="http://schemas.microsoft.com/office/powerpoint/2010/main" val="37305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1</a:t>
            </a:fld>
            <a:endParaRPr lang="en-US"/>
          </a:p>
        </p:txBody>
      </p:sp>
    </p:spTree>
    <p:extLst>
      <p:ext uri="{BB962C8B-B14F-4D97-AF65-F5344CB8AC3E}">
        <p14:creationId xmlns:p14="http://schemas.microsoft.com/office/powerpoint/2010/main" val="2451421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7414B4-5154-428E-A88C-4517D9B4FCED}" type="slidenum">
              <a:rPr lang="en-US">
                <a:solidFill>
                  <a:prstClr val="black"/>
                </a:solidFill>
              </a:rPr>
              <a:pPr/>
              <a:t>17</a:t>
            </a:fld>
            <a:endParaRPr lang="en-US">
              <a:solidFill>
                <a:prstClr val="black"/>
              </a:solidFill>
            </a:endParaRPr>
          </a:p>
        </p:txBody>
      </p:sp>
      <p:sp>
        <p:nvSpPr>
          <p:cNvPr id="456706" name="Rectangle 2"/>
          <p:cNvSpPr>
            <a:spLocks noGrp="1" noRot="1" noChangeAspect="1" noChangeArrowheads="1" noTextEdit="1"/>
          </p:cNvSpPr>
          <p:nvPr>
            <p:ph type="sldImg"/>
          </p:nvPr>
        </p:nvSpPr>
        <p:spPr>
          <a:ln/>
        </p:spPr>
      </p:sp>
      <p:sp>
        <p:nvSpPr>
          <p:cNvPr id="456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358011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144</a:t>
            </a:fld>
            <a:endParaRPr lang="en-US"/>
          </a:p>
        </p:txBody>
      </p:sp>
    </p:spTree>
    <p:extLst>
      <p:ext uri="{BB962C8B-B14F-4D97-AF65-F5344CB8AC3E}">
        <p14:creationId xmlns:p14="http://schemas.microsoft.com/office/powerpoint/2010/main" val="26748640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145</a:t>
            </a:fld>
            <a:endParaRPr lang="en-US"/>
          </a:p>
        </p:txBody>
      </p:sp>
    </p:spTree>
    <p:extLst>
      <p:ext uri="{BB962C8B-B14F-4D97-AF65-F5344CB8AC3E}">
        <p14:creationId xmlns:p14="http://schemas.microsoft.com/office/powerpoint/2010/main" val="17807760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147</a:t>
            </a:fld>
            <a:endParaRPr lang="en-US">
              <a:solidFill>
                <a:prstClr val="black"/>
              </a:solidFill>
            </a:endParaRPr>
          </a:p>
        </p:txBody>
      </p:sp>
    </p:spTree>
    <p:extLst>
      <p:ext uri="{BB962C8B-B14F-4D97-AF65-F5344CB8AC3E}">
        <p14:creationId xmlns:p14="http://schemas.microsoft.com/office/powerpoint/2010/main" val="39018340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148</a:t>
            </a:fld>
            <a:endParaRPr lang="en-US"/>
          </a:p>
        </p:txBody>
      </p:sp>
    </p:spTree>
    <p:extLst>
      <p:ext uri="{BB962C8B-B14F-4D97-AF65-F5344CB8AC3E}">
        <p14:creationId xmlns:p14="http://schemas.microsoft.com/office/powerpoint/2010/main" val="17916655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149</a:t>
            </a:fld>
            <a:endParaRPr lang="en-US"/>
          </a:p>
        </p:txBody>
      </p:sp>
    </p:spTree>
    <p:extLst>
      <p:ext uri="{BB962C8B-B14F-4D97-AF65-F5344CB8AC3E}">
        <p14:creationId xmlns:p14="http://schemas.microsoft.com/office/powerpoint/2010/main" val="25428581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988B6D-816D-48A4-AE0A-CBD9B76D4D0A}" type="slidenum">
              <a:rPr lang="en-US" smtClean="0">
                <a:solidFill>
                  <a:prstClr val="black"/>
                </a:solidFill>
              </a:rPr>
              <a:pPr/>
              <a:t>150</a:t>
            </a:fld>
            <a:endParaRPr lang="en-US">
              <a:solidFill>
                <a:prstClr val="black"/>
              </a:solidFill>
            </a:endParaRPr>
          </a:p>
        </p:txBody>
      </p:sp>
    </p:spTree>
    <p:extLst>
      <p:ext uri="{BB962C8B-B14F-4D97-AF65-F5344CB8AC3E}">
        <p14:creationId xmlns:p14="http://schemas.microsoft.com/office/powerpoint/2010/main" val="746401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772024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011403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7662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795444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71040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176513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218170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059867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988B6D-816D-48A4-AE0A-CBD9B76D4D0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948063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5586F85A-10FB-41FE-A60A-B46F39440683}" type="slidenum">
              <a:rPr lang="en-US"/>
              <a:pPr/>
              <a:t>3</a:t>
            </a:fld>
            <a:endParaRPr lang="en-US"/>
          </a:p>
        </p:txBody>
      </p:sp>
      <p:sp>
        <p:nvSpPr>
          <p:cNvPr id="7170" name="Rectangle 2"/>
          <p:cNvSpPr>
            <a:spLocks noChangeArrowheads="1"/>
          </p:cNvSpPr>
          <p:nvPr/>
        </p:nvSpPr>
        <p:spPr bwMode="auto">
          <a:xfrm>
            <a:off x="3886200" y="0"/>
            <a:ext cx="2971800" cy="450850"/>
          </a:xfrm>
          <a:prstGeom prst="rect">
            <a:avLst/>
          </a:prstGeom>
          <a:noFill/>
          <a:ln w="12699">
            <a:noFill/>
            <a:miter lim="800000"/>
            <a:headEnd/>
            <a:tailEnd/>
          </a:ln>
          <a:effectLst/>
        </p:spPr>
        <p:txBody>
          <a:bodyPr wrap="none" anchor="ctr"/>
          <a:lstStyle/>
          <a:p>
            <a:endParaRPr lang="en-US"/>
          </a:p>
        </p:txBody>
      </p:sp>
      <p:sp>
        <p:nvSpPr>
          <p:cNvPr id="7171" name="Rectangle 3"/>
          <p:cNvSpPr>
            <a:spLocks noChangeArrowheads="1"/>
          </p:cNvSpPr>
          <p:nvPr/>
        </p:nvSpPr>
        <p:spPr bwMode="auto">
          <a:xfrm>
            <a:off x="3886200" y="8577263"/>
            <a:ext cx="2971800" cy="450850"/>
          </a:xfrm>
          <a:prstGeom prst="rect">
            <a:avLst/>
          </a:prstGeom>
          <a:noFill/>
          <a:ln w="12699">
            <a:noFill/>
            <a:miter lim="800000"/>
            <a:headEnd/>
            <a:tailEnd/>
          </a:ln>
          <a:effectLst/>
        </p:spPr>
        <p:txBody>
          <a:bodyPr lIns="19050" tIns="0" rIns="19050" bIns="0" anchor="b"/>
          <a:lstStyle/>
          <a:p>
            <a:pPr algn="r"/>
            <a:r>
              <a:rPr lang="en-US" sz="1000" i="1">
                <a:latin typeface="Times New Roman" pitchFamily="18" charset="0"/>
              </a:rPr>
              <a:t>2</a:t>
            </a:r>
          </a:p>
        </p:txBody>
      </p:sp>
      <p:sp>
        <p:nvSpPr>
          <p:cNvPr id="7172" name="Rectangle 4"/>
          <p:cNvSpPr>
            <a:spLocks noChangeArrowheads="1"/>
          </p:cNvSpPr>
          <p:nvPr/>
        </p:nvSpPr>
        <p:spPr bwMode="auto">
          <a:xfrm>
            <a:off x="0" y="8577263"/>
            <a:ext cx="2971800" cy="450850"/>
          </a:xfrm>
          <a:prstGeom prst="rect">
            <a:avLst/>
          </a:prstGeom>
          <a:noFill/>
          <a:ln w="12699">
            <a:noFill/>
            <a:miter lim="800000"/>
            <a:headEnd/>
            <a:tailEnd/>
          </a:ln>
          <a:effectLst/>
        </p:spPr>
        <p:txBody>
          <a:bodyPr wrap="none" anchor="ctr"/>
          <a:lstStyle/>
          <a:p>
            <a:endParaRPr lang="en-US"/>
          </a:p>
        </p:txBody>
      </p:sp>
      <p:sp>
        <p:nvSpPr>
          <p:cNvPr id="7173" name="Rectangle 5"/>
          <p:cNvSpPr>
            <a:spLocks noChangeArrowheads="1"/>
          </p:cNvSpPr>
          <p:nvPr/>
        </p:nvSpPr>
        <p:spPr bwMode="auto">
          <a:xfrm>
            <a:off x="0" y="0"/>
            <a:ext cx="2971800" cy="450850"/>
          </a:xfrm>
          <a:prstGeom prst="rect">
            <a:avLst/>
          </a:prstGeom>
          <a:noFill/>
          <a:ln w="12699">
            <a:noFill/>
            <a:miter lim="800000"/>
            <a:headEnd/>
            <a:tailEnd/>
          </a:ln>
          <a:effectLst/>
        </p:spPr>
        <p:txBody>
          <a:bodyPr wrap="none" anchor="ctr"/>
          <a:lstStyle/>
          <a:p>
            <a:endParaRPr lang="en-US"/>
          </a:p>
        </p:txBody>
      </p:sp>
      <p:sp>
        <p:nvSpPr>
          <p:cNvPr id="7174" name="Rectangle 6"/>
          <p:cNvSpPr>
            <a:spLocks noGrp="1" noRot="1" noChangeAspect="1" noChangeArrowheads="1" noTextEdit="1"/>
          </p:cNvSpPr>
          <p:nvPr>
            <p:ph type="sldImg"/>
          </p:nvPr>
        </p:nvSpPr>
        <p:spPr>
          <a:ln w="12699" cap="flat">
            <a:solidFill>
              <a:schemeClr val="tx1"/>
            </a:solidFill>
          </a:ln>
        </p:spPr>
      </p:sp>
      <p:sp>
        <p:nvSpPr>
          <p:cNvPr id="7175" name="Rectangle 7"/>
          <p:cNvSpPr>
            <a:spLocks noGrp="1" noChangeArrowheads="1"/>
          </p:cNvSpPr>
          <p:nvPr>
            <p:ph type="body" idx="1"/>
          </p:nvPr>
        </p:nvSpPr>
        <p:spPr>
          <a:ln/>
        </p:spPr>
        <p:txBody>
          <a:bodyPr lIns="90488" tIns="44450" rIns="90488" bIns="44450"/>
          <a:lstStyle/>
          <a:p>
            <a:endParaRPr lang="en-US"/>
          </a:p>
        </p:txBody>
      </p:sp>
    </p:spTree>
    <p:extLst>
      <p:ext uri="{BB962C8B-B14F-4D97-AF65-F5344CB8AC3E}">
        <p14:creationId xmlns:p14="http://schemas.microsoft.com/office/powerpoint/2010/main" val="4250856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srgbClr val="000000"/>
                </a:solidFill>
              </a:rPr>
              <a:pPr/>
              <a:t>31</a:t>
            </a:fld>
            <a:endParaRPr lang="en-US">
              <a:solidFill>
                <a:srgbClr val="000000"/>
              </a:solidFill>
            </a:endParaRPr>
          </a:p>
        </p:txBody>
      </p:sp>
    </p:spTree>
    <p:extLst>
      <p:ext uri="{BB962C8B-B14F-4D97-AF65-F5344CB8AC3E}">
        <p14:creationId xmlns:p14="http://schemas.microsoft.com/office/powerpoint/2010/main" val="4164686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7956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4021584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696449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256803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495647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4101461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479600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711001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470026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5</a:t>
            </a:fld>
            <a:endParaRPr lang="en-US"/>
          </a:p>
        </p:txBody>
      </p:sp>
    </p:spTree>
    <p:extLst>
      <p:ext uri="{BB962C8B-B14F-4D97-AF65-F5344CB8AC3E}">
        <p14:creationId xmlns:p14="http://schemas.microsoft.com/office/powerpoint/2010/main" val="2591052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896047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4285104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7426955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409416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6881486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9469979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8498568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7761373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988B6D-816D-48A4-AE0A-CBD9B76D4D0A}"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70617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59</a:t>
            </a:fld>
            <a:endParaRPr lang="en-US"/>
          </a:p>
        </p:txBody>
      </p:sp>
    </p:spTree>
    <p:extLst>
      <p:ext uri="{BB962C8B-B14F-4D97-AF65-F5344CB8AC3E}">
        <p14:creationId xmlns:p14="http://schemas.microsoft.com/office/powerpoint/2010/main" val="137586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6</a:t>
            </a:fld>
            <a:endParaRPr lang="en-US"/>
          </a:p>
        </p:txBody>
      </p:sp>
    </p:spTree>
    <p:extLst>
      <p:ext uri="{BB962C8B-B14F-4D97-AF65-F5344CB8AC3E}">
        <p14:creationId xmlns:p14="http://schemas.microsoft.com/office/powerpoint/2010/main" val="2445816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60</a:t>
            </a:fld>
            <a:endParaRPr lang="en-US"/>
          </a:p>
        </p:txBody>
      </p:sp>
    </p:spTree>
    <p:extLst>
      <p:ext uri="{BB962C8B-B14F-4D97-AF65-F5344CB8AC3E}">
        <p14:creationId xmlns:p14="http://schemas.microsoft.com/office/powerpoint/2010/main" val="30482017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61</a:t>
            </a:fld>
            <a:endParaRPr lang="en-US"/>
          </a:p>
        </p:txBody>
      </p:sp>
    </p:spTree>
    <p:extLst>
      <p:ext uri="{BB962C8B-B14F-4D97-AF65-F5344CB8AC3E}">
        <p14:creationId xmlns:p14="http://schemas.microsoft.com/office/powerpoint/2010/main" val="10395692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62</a:t>
            </a:fld>
            <a:endParaRPr lang="en-US"/>
          </a:p>
        </p:txBody>
      </p:sp>
    </p:spTree>
    <p:extLst>
      <p:ext uri="{BB962C8B-B14F-4D97-AF65-F5344CB8AC3E}">
        <p14:creationId xmlns:p14="http://schemas.microsoft.com/office/powerpoint/2010/main" val="28451196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63</a:t>
            </a:fld>
            <a:endParaRPr lang="en-US"/>
          </a:p>
        </p:txBody>
      </p:sp>
    </p:spTree>
    <p:extLst>
      <p:ext uri="{BB962C8B-B14F-4D97-AF65-F5344CB8AC3E}">
        <p14:creationId xmlns:p14="http://schemas.microsoft.com/office/powerpoint/2010/main" val="34704992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64</a:t>
            </a:fld>
            <a:endParaRPr lang="en-US"/>
          </a:p>
        </p:txBody>
      </p:sp>
    </p:spTree>
    <p:extLst>
      <p:ext uri="{BB962C8B-B14F-4D97-AF65-F5344CB8AC3E}">
        <p14:creationId xmlns:p14="http://schemas.microsoft.com/office/powerpoint/2010/main" val="2497641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65</a:t>
            </a:fld>
            <a:endParaRPr lang="en-US"/>
          </a:p>
        </p:txBody>
      </p:sp>
    </p:spTree>
    <p:extLst>
      <p:ext uri="{BB962C8B-B14F-4D97-AF65-F5344CB8AC3E}">
        <p14:creationId xmlns:p14="http://schemas.microsoft.com/office/powerpoint/2010/main" val="29309961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70</a:t>
            </a:fld>
            <a:endParaRPr lang="en-US"/>
          </a:p>
        </p:txBody>
      </p:sp>
    </p:spTree>
    <p:extLst>
      <p:ext uri="{BB962C8B-B14F-4D97-AF65-F5344CB8AC3E}">
        <p14:creationId xmlns:p14="http://schemas.microsoft.com/office/powerpoint/2010/main" val="37451180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71</a:t>
            </a:fld>
            <a:endParaRPr lang="en-US"/>
          </a:p>
        </p:txBody>
      </p:sp>
    </p:spTree>
    <p:extLst>
      <p:ext uri="{BB962C8B-B14F-4D97-AF65-F5344CB8AC3E}">
        <p14:creationId xmlns:p14="http://schemas.microsoft.com/office/powerpoint/2010/main" val="41514632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72</a:t>
            </a:fld>
            <a:endParaRPr lang="en-US"/>
          </a:p>
        </p:txBody>
      </p:sp>
    </p:spTree>
    <p:extLst>
      <p:ext uri="{BB962C8B-B14F-4D97-AF65-F5344CB8AC3E}">
        <p14:creationId xmlns:p14="http://schemas.microsoft.com/office/powerpoint/2010/main" val="3264069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74</a:t>
            </a:fld>
            <a:endParaRPr lang="en-US"/>
          </a:p>
        </p:txBody>
      </p:sp>
    </p:spTree>
    <p:extLst>
      <p:ext uri="{BB962C8B-B14F-4D97-AF65-F5344CB8AC3E}">
        <p14:creationId xmlns:p14="http://schemas.microsoft.com/office/powerpoint/2010/main" val="143108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7</a:t>
            </a:fld>
            <a:endParaRPr lang="en-US"/>
          </a:p>
        </p:txBody>
      </p:sp>
    </p:spTree>
    <p:extLst>
      <p:ext uri="{BB962C8B-B14F-4D97-AF65-F5344CB8AC3E}">
        <p14:creationId xmlns:p14="http://schemas.microsoft.com/office/powerpoint/2010/main" val="3297105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75</a:t>
            </a:fld>
            <a:endParaRPr lang="en-US"/>
          </a:p>
        </p:txBody>
      </p:sp>
    </p:spTree>
    <p:extLst>
      <p:ext uri="{BB962C8B-B14F-4D97-AF65-F5344CB8AC3E}">
        <p14:creationId xmlns:p14="http://schemas.microsoft.com/office/powerpoint/2010/main" val="42199537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76</a:t>
            </a:fld>
            <a:endParaRPr lang="en-US"/>
          </a:p>
        </p:txBody>
      </p:sp>
    </p:spTree>
    <p:extLst>
      <p:ext uri="{BB962C8B-B14F-4D97-AF65-F5344CB8AC3E}">
        <p14:creationId xmlns:p14="http://schemas.microsoft.com/office/powerpoint/2010/main" val="35306634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77</a:t>
            </a:fld>
            <a:endParaRPr lang="en-US"/>
          </a:p>
        </p:txBody>
      </p:sp>
    </p:spTree>
    <p:extLst>
      <p:ext uri="{BB962C8B-B14F-4D97-AF65-F5344CB8AC3E}">
        <p14:creationId xmlns:p14="http://schemas.microsoft.com/office/powerpoint/2010/main" val="12338613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78</a:t>
            </a:fld>
            <a:endParaRPr lang="en-US"/>
          </a:p>
        </p:txBody>
      </p:sp>
    </p:spTree>
    <p:extLst>
      <p:ext uri="{BB962C8B-B14F-4D97-AF65-F5344CB8AC3E}">
        <p14:creationId xmlns:p14="http://schemas.microsoft.com/office/powerpoint/2010/main" val="885464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79</a:t>
            </a:fld>
            <a:endParaRPr lang="en-US"/>
          </a:p>
        </p:txBody>
      </p:sp>
    </p:spTree>
    <p:extLst>
      <p:ext uri="{BB962C8B-B14F-4D97-AF65-F5344CB8AC3E}">
        <p14:creationId xmlns:p14="http://schemas.microsoft.com/office/powerpoint/2010/main" val="5605434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80</a:t>
            </a:fld>
            <a:endParaRPr lang="en-US"/>
          </a:p>
        </p:txBody>
      </p:sp>
    </p:spTree>
    <p:extLst>
      <p:ext uri="{BB962C8B-B14F-4D97-AF65-F5344CB8AC3E}">
        <p14:creationId xmlns:p14="http://schemas.microsoft.com/office/powerpoint/2010/main" val="18932946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81</a:t>
            </a:fld>
            <a:endParaRPr lang="en-US"/>
          </a:p>
        </p:txBody>
      </p:sp>
    </p:spTree>
    <p:extLst>
      <p:ext uri="{BB962C8B-B14F-4D97-AF65-F5344CB8AC3E}">
        <p14:creationId xmlns:p14="http://schemas.microsoft.com/office/powerpoint/2010/main" val="19419856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82</a:t>
            </a:fld>
            <a:endParaRPr lang="en-US"/>
          </a:p>
        </p:txBody>
      </p:sp>
    </p:spTree>
    <p:extLst>
      <p:ext uri="{BB962C8B-B14F-4D97-AF65-F5344CB8AC3E}">
        <p14:creationId xmlns:p14="http://schemas.microsoft.com/office/powerpoint/2010/main" val="20187740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83</a:t>
            </a:fld>
            <a:endParaRPr lang="en-US"/>
          </a:p>
        </p:txBody>
      </p:sp>
    </p:spTree>
    <p:extLst>
      <p:ext uri="{BB962C8B-B14F-4D97-AF65-F5344CB8AC3E}">
        <p14:creationId xmlns:p14="http://schemas.microsoft.com/office/powerpoint/2010/main" val="38131439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84</a:t>
            </a:fld>
            <a:endParaRPr lang="en-US"/>
          </a:p>
        </p:txBody>
      </p:sp>
    </p:spTree>
    <p:extLst>
      <p:ext uri="{BB962C8B-B14F-4D97-AF65-F5344CB8AC3E}">
        <p14:creationId xmlns:p14="http://schemas.microsoft.com/office/powerpoint/2010/main" val="3081622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8008634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15328167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7158408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6967018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1551397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31105556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7090458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29260305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40274119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4277744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988B6D-816D-48A4-AE0A-CBD9B76D4D0A}"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1075797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10</a:t>
            </a:fld>
            <a:endParaRPr lang="en-US"/>
          </a:p>
        </p:txBody>
      </p:sp>
    </p:spTree>
    <p:extLst>
      <p:ext uri="{BB962C8B-B14F-4D97-AF65-F5344CB8AC3E}">
        <p14:creationId xmlns:p14="http://schemas.microsoft.com/office/powerpoint/2010/main" val="42072085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96</a:t>
            </a:fld>
            <a:endParaRPr lang="en-US"/>
          </a:p>
        </p:txBody>
      </p:sp>
    </p:spTree>
    <p:extLst>
      <p:ext uri="{BB962C8B-B14F-4D97-AF65-F5344CB8AC3E}">
        <p14:creationId xmlns:p14="http://schemas.microsoft.com/office/powerpoint/2010/main" val="21137864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97</a:t>
            </a:fld>
            <a:endParaRPr lang="en-US"/>
          </a:p>
        </p:txBody>
      </p:sp>
    </p:spTree>
    <p:extLst>
      <p:ext uri="{BB962C8B-B14F-4D97-AF65-F5344CB8AC3E}">
        <p14:creationId xmlns:p14="http://schemas.microsoft.com/office/powerpoint/2010/main" val="30283223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98</a:t>
            </a:fld>
            <a:endParaRPr lang="en-US"/>
          </a:p>
        </p:txBody>
      </p:sp>
    </p:spTree>
    <p:extLst>
      <p:ext uri="{BB962C8B-B14F-4D97-AF65-F5344CB8AC3E}">
        <p14:creationId xmlns:p14="http://schemas.microsoft.com/office/powerpoint/2010/main" val="32509964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99</a:t>
            </a:fld>
            <a:endParaRPr lang="en-US"/>
          </a:p>
        </p:txBody>
      </p:sp>
    </p:spTree>
    <p:extLst>
      <p:ext uri="{BB962C8B-B14F-4D97-AF65-F5344CB8AC3E}">
        <p14:creationId xmlns:p14="http://schemas.microsoft.com/office/powerpoint/2010/main" val="24877099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100</a:t>
            </a:fld>
            <a:endParaRPr lang="en-US"/>
          </a:p>
        </p:txBody>
      </p:sp>
    </p:spTree>
    <p:extLst>
      <p:ext uri="{BB962C8B-B14F-4D97-AF65-F5344CB8AC3E}">
        <p14:creationId xmlns:p14="http://schemas.microsoft.com/office/powerpoint/2010/main" val="27505250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101</a:t>
            </a:fld>
            <a:endParaRPr lang="en-US"/>
          </a:p>
        </p:txBody>
      </p:sp>
    </p:spTree>
    <p:extLst>
      <p:ext uri="{BB962C8B-B14F-4D97-AF65-F5344CB8AC3E}">
        <p14:creationId xmlns:p14="http://schemas.microsoft.com/office/powerpoint/2010/main" val="12244492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102</a:t>
            </a:fld>
            <a:endParaRPr lang="en-US"/>
          </a:p>
        </p:txBody>
      </p:sp>
    </p:spTree>
    <p:extLst>
      <p:ext uri="{BB962C8B-B14F-4D97-AF65-F5344CB8AC3E}">
        <p14:creationId xmlns:p14="http://schemas.microsoft.com/office/powerpoint/2010/main" val="24399616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103</a:t>
            </a:fld>
            <a:endParaRPr lang="en-US"/>
          </a:p>
        </p:txBody>
      </p:sp>
    </p:spTree>
    <p:extLst>
      <p:ext uri="{BB962C8B-B14F-4D97-AF65-F5344CB8AC3E}">
        <p14:creationId xmlns:p14="http://schemas.microsoft.com/office/powerpoint/2010/main" val="5625371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104</a:t>
            </a:fld>
            <a:endParaRPr lang="en-US"/>
          </a:p>
        </p:txBody>
      </p:sp>
    </p:spTree>
    <p:extLst>
      <p:ext uri="{BB962C8B-B14F-4D97-AF65-F5344CB8AC3E}">
        <p14:creationId xmlns:p14="http://schemas.microsoft.com/office/powerpoint/2010/main" val="40226099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105</a:t>
            </a:fld>
            <a:endParaRPr lang="en-US"/>
          </a:p>
        </p:txBody>
      </p:sp>
    </p:spTree>
    <p:extLst>
      <p:ext uri="{BB962C8B-B14F-4D97-AF65-F5344CB8AC3E}">
        <p14:creationId xmlns:p14="http://schemas.microsoft.com/office/powerpoint/2010/main" val="2569686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7740552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106</a:t>
            </a:fld>
            <a:endParaRPr lang="en-US"/>
          </a:p>
        </p:txBody>
      </p:sp>
    </p:spTree>
    <p:extLst>
      <p:ext uri="{BB962C8B-B14F-4D97-AF65-F5344CB8AC3E}">
        <p14:creationId xmlns:p14="http://schemas.microsoft.com/office/powerpoint/2010/main" val="35237018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107</a:t>
            </a:fld>
            <a:endParaRPr lang="en-US"/>
          </a:p>
        </p:txBody>
      </p:sp>
    </p:spTree>
    <p:extLst>
      <p:ext uri="{BB962C8B-B14F-4D97-AF65-F5344CB8AC3E}">
        <p14:creationId xmlns:p14="http://schemas.microsoft.com/office/powerpoint/2010/main" val="35536637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108</a:t>
            </a:fld>
            <a:endParaRPr lang="en-US"/>
          </a:p>
        </p:txBody>
      </p:sp>
    </p:spTree>
    <p:extLst>
      <p:ext uri="{BB962C8B-B14F-4D97-AF65-F5344CB8AC3E}">
        <p14:creationId xmlns:p14="http://schemas.microsoft.com/office/powerpoint/2010/main" val="37997956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41484642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5337074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116</a:t>
            </a:fld>
            <a:endParaRPr lang="en-US">
              <a:solidFill>
                <a:prstClr val="black"/>
              </a:solidFill>
            </a:endParaRPr>
          </a:p>
        </p:txBody>
      </p:sp>
    </p:spTree>
    <p:extLst>
      <p:ext uri="{BB962C8B-B14F-4D97-AF65-F5344CB8AC3E}">
        <p14:creationId xmlns:p14="http://schemas.microsoft.com/office/powerpoint/2010/main" val="13973220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40816883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118</a:t>
            </a:fld>
            <a:endParaRPr lang="en-US">
              <a:solidFill>
                <a:prstClr val="black"/>
              </a:solidFill>
            </a:endParaRPr>
          </a:p>
        </p:txBody>
      </p:sp>
    </p:spTree>
    <p:extLst>
      <p:ext uri="{BB962C8B-B14F-4D97-AF65-F5344CB8AC3E}">
        <p14:creationId xmlns:p14="http://schemas.microsoft.com/office/powerpoint/2010/main" val="14320631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119</a:t>
            </a:fld>
            <a:endParaRPr lang="en-US">
              <a:solidFill>
                <a:prstClr val="black"/>
              </a:solidFill>
            </a:endParaRPr>
          </a:p>
        </p:txBody>
      </p:sp>
    </p:spTree>
    <p:extLst>
      <p:ext uri="{BB962C8B-B14F-4D97-AF65-F5344CB8AC3E}">
        <p14:creationId xmlns:p14="http://schemas.microsoft.com/office/powerpoint/2010/main" val="33582752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120</a:t>
            </a:fld>
            <a:endParaRPr lang="en-US">
              <a:solidFill>
                <a:prstClr val="black"/>
              </a:solidFill>
            </a:endParaRPr>
          </a:p>
        </p:txBody>
      </p:sp>
    </p:spTree>
    <p:extLst>
      <p:ext uri="{BB962C8B-B14F-4D97-AF65-F5344CB8AC3E}">
        <p14:creationId xmlns:p14="http://schemas.microsoft.com/office/powerpoint/2010/main" val="1186978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0675044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121</a:t>
            </a:fld>
            <a:endParaRPr lang="en-US">
              <a:solidFill>
                <a:prstClr val="black"/>
              </a:solidFill>
            </a:endParaRPr>
          </a:p>
        </p:txBody>
      </p:sp>
    </p:spTree>
    <p:extLst>
      <p:ext uri="{BB962C8B-B14F-4D97-AF65-F5344CB8AC3E}">
        <p14:creationId xmlns:p14="http://schemas.microsoft.com/office/powerpoint/2010/main" val="13096335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charset="0"/>
              </a:defRPr>
            </a:lvl1pPr>
            <a:lvl2pPr marL="742950" indent="-285750" defTabSz="928688">
              <a:defRPr>
                <a:solidFill>
                  <a:schemeClr val="tx1"/>
                </a:solidFill>
                <a:latin typeface="Arial" charset="0"/>
              </a:defRPr>
            </a:lvl2pPr>
            <a:lvl3pPr marL="1143000" indent="-228600" defTabSz="928688">
              <a:defRPr>
                <a:solidFill>
                  <a:schemeClr val="tx1"/>
                </a:solidFill>
                <a:latin typeface="Arial" charset="0"/>
              </a:defRPr>
            </a:lvl3pPr>
            <a:lvl4pPr marL="1600200" indent="-228600" defTabSz="928688">
              <a:defRPr>
                <a:solidFill>
                  <a:schemeClr val="tx1"/>
                </a:solidFill>
                <a:latin typeface="Arial" charset="0"/>
              </a:defRPr>
            </a:lvl4pPr>
            <a:lvl5pPr marL="2057400" indent="-228600" defTabSz="928688">
              <a:defRPr>
                <a:solidFill>
                  <a:schemeClr val="tx1"/>
                </a:solidFill>
                <a:latin typeface="Arial" charset="0"/>
              </a:defRPr>
            </a:lvl5pPr>
            <a:lvl6pPr marL="2514600" indent="-228600" defTabSz="928688" eaLnBrk="0" fontAlgn="base" hangingPunct="0">
              <a:spcBef>
                <a:spcPct val="0"/>
              </a:spcBef>
              <a:spcAft>
                <a:spcPct val="0"/>
              </a:spcAft>
              <a:defRPr>
                <a:solidFill>
                  <a:schemeClr val="tx1"/>
                </a:solidFill>
                <a:latin typeface="Arial" charset="0"/>
              </a:defRPr>
            </a:lvl6pPr>
            <a:lvl7pPr marL="2971800" indent="-228600" defTabSz="928688" eaLnBrk="0" fontAlgn="base" hangingPunct="0">
              <a:spcBef>
                <a:spcPct val="0"/>
              </a:spcBef>
              <a:spcAft>
                <a:spcPct val="0"/>
              </a:spcAft>
              <a:defRPr>
                <a:solidFill>
                  <a:schemeClr val="tx1"/>
                </a:solidFill>
                <a:latin typeface="Arial" charset="0"/>
              </a:defRPr>
            </a:lvl7pPr>
            <a:lvl8pPr marL="3429000" indent="-228600" defTabSz="928688" eaLnBrk="0" fontAlgn="base" hangingPunct="0">
              <a:spcBef>
                <a:spcPct val="0"/>
              </a:spcBef>
              <a:spcAft>
                <a:spcPct val="0"/>
              </a:spcAft>
              <a:defRPr>
                <a:solidFill>
                  <a:schemeClr val="tx1"/>
                </a:solidFill>
                <a:latin typeface="Arial" charset="0"/>
              </a:defRPr>
            </a:lvl8pPr>
            <a:lvl9pPr marL="3886200" indent="-228600" defTabSz="928688" eaLnBrk="0" fontAlgn="base" hangingPunct="0">
              <a:spcBef>
                <a:spcPct val="0"/>
              </a:spcBef>
              <a:spcAft>
                <a:spcPct val="0"/>
              </a:spcAft>
              <a:defRPr>
                <a:solidFill>
                  <a:schemeClr val="tx1"/>
                </a:solidFill>
                <a:latin typeface="Arial" charset="0"/>
              </a:defRPr>
            </a:lvl9pPr>
          </a:lstStyle>
          <a:p>
            <a:fld id="{C5F59B1F-6647-42E1-A154-4EA6844785BA}" type="slidenum">
              <a:rPr lang="en-US" altLang="en-US" smtClean="0">
                <a:solidFill>
                  <a:prstClr val="black"/>
                </a:solidFill>
              </a:rPr>
              <a:pPr/>
              <a:t>127</a:t>
            </a:fld>
            <a:endParaRPr lang="en-US" altLang="en-US">
              <a:solidFill>
                <a:prstClr val="black"/>
              </a:solidFill>
            </a:endParaRPr>
          </a:p>
        </p:txBody>
      </p:sp>
      <p:sp>
        <p:nvSpPr>
          <p:cNvPr id="107523" name="Rectangle 2"/>
          <p:cNvSpPr>
            <a:spLocks noGrp="1" noRot="1" noChangeAspect="1" noChangeArrowheads="1" noTextEdit="1"/>
          </p:cNvSpPr>
          <p:nvPr>
            <p:ph type="sldImg"/>
          </p:nvPr>
        </p:nvSpPr>
        <p:spPr>
          <a:xfrm>
            <a:off x="1190625" y="698500"/>
            <a:ext cx="4476750" cy="3357563"/>
          </a:xfrm>
          <a:ln/>
        </p:spPr>
      </p:sp>
      <p:sp>
        <p:nvSpPr>
          <p:cNvPr id="107524" name="Rectangle 3"/>
          <p:cNvSpPr>
            <a:spLocks noGrp="1" noChangeArrowheads="1"/>
          </p:cNvSpPr>
          <p:nvPr>
            <p:ph type="body" idx="1"/>
          </p:nvPr>
        </p:nvSpPr>
        <p:spPr>
          <a:xfrm>
            <a:off x="914400" y="4288970"/>
            <a:ext cx="5029200" cy="4046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Shapiro MD</a:t>
            </a:r>
          </a:p>
          <a:p>
            <a:pPr eaLnBrk="1" hangingPunct="1"/>
            <a:r>
              <a:rPr lang="en-US" altLang="en-US"/>
              <a:t>Warrington 2001 – 11,700 infants &lt;6 months old. 2500 infants with 3300 falls. Most (&gt;90%) had bruises on head.  1700 infants fell from bed/couch – 1 had fx (clavicle). None had intracranial bleed.</a:t>
            </a:r>
          </a:p>
        </p:txBody>
      </p:sp>
    </p:spTree>
    <p:extLst>
      <p:ext uri="{BB962C8B-B14F-4D97-AF65-F5344CB8AC3E}">
        <p14:creationId xmlns:p14="http://schemas.microsoft.com/office/powerpoint/2010/main" val="6926952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charset="0"/>
              </a:defRPr>
            </a:lvl1pPr>
            <a:lvl2pPr marL="742950" indent="-285750" defTabSz="928688">
              <a:defRPr>
                <a:solidFill>
                  <a:schemeClr val="tx1"/>
                </a:solidFill>
                <a:latin typeface="Arial" charset="0"/>
              </a:defRPr>
            </a:lvl2pPr>
            <a:lvl3pPr marL="1143000" indent="-228600" defTabSz="928688">
              <a:defRPr>
                <a:solidFill>
                  <a:schemeClr val="tx1"/>
                </a:solidFill>
                <a:latin typeface="Arial" charset="0"/>
              </a:defRPr>
            </a:lvl3pPr>
            <a:lvl4pPr marL="1600200" indent="-228600" defTabSz="928688">
              <a:defRPr>
                <a:solidFill>
                  <a:schemeClr val="tx1"/>
                </a:solidFill>
                <a:latin typeface="Arial" charset="0"/>
              </a:defRPr>
            </a:lvl4pPr>
            <a:lvl5pPr marL="2057400" indent="-228600" defTabSz="928688">
              <a:defRPr>
                <a:solidFill>
                  <a:schemeClr val="tx1"/>
                </a:solidFill>
                <a:latin typeface="Arial" charset="0"/>
              </a:defRPr>
            </a:lvl5pPr>
            <a:lvl6pPr marL="2514600" indent="-228600" defTabSz="928688" eaLnBrk="0" fontAlgn="base" hangingPunct="0">
              <a:spcBef>
                <a:spcPct val="0"/>
              </a:spcBef>
              <a:spcAft>
                <a:spcPct val="0"/>
              </a:spcAft>
              <a:defRPr>
                <a:solidFill>
                  <a:schemeClr val="tx1"/>
                </a:solidFill>
                <a:latin typeface="Arial" charset="0"/>
              </a:defRPr>
            </a:lvl6pPr>
            <a:lvl7pPr marL="2971800" indent="-228600" defTabSz="928688" eaLnBrk="0" fontAlgn="base" hangingPunct="0">
              <a:spcBef>
                <a:spcPct val="0"/>
              </a:spcBef>
              <a:spcAft>
                <a:spcPct val="0"/>
              </a:spcAft>
              <a:defRPr>
                <a:solidFill>
                  <a:schemeClr val="tx1"/>
                </a:solidFill>
                <a:latin typeface="Arial" charset="0"/>
              </a:defRPr>
            </a:lvl7pPr>
            <a:lvl8pPr marL="3429000" indent="-228600" defTabSz="928688" eaLnBrk="0" fontAlgn="base" hangingPunct="0">
              <a:spcBef>
                <a:spcPct val="0"/>
              </a:spcBef>
              <a:spcAft>
                <a:spcPct val="0"/>
              </a:spcAft>
              <a:defRPr>
                <a:solidFill>
                  <a:schemeClr val="tx1"/>
                </a:solidFill>
                <a:latin typeface="Arial" charset="0"/>
              </a:defRPr>
            </a:lvl8pPr>
            <a:lvl9pPr marL="3886200" indent="-228600" defTabSz="928688" eaLnBrk="0" fontAlgn="base" hangingPunct="0">
              <a:spcBef>
                <a:spcPct val="0"/>
              </a:spcBef>
              <a:spcAft>
                <a:spcPct val="0"/>
              </a:spcAft>
              <a:defRPr>
                <a:solidFill>
                  <a:schemeClr val="tx1"/>
                </a:solidFill>
                <a:latin typeface="Arial" charset="0"/>
              </a:defRPr>
            </a:lvl9pPr>
          </a:lstStyle>
          <a:p>
            <a:fld id="{587A37E5-0037-42EC-8A0C-C204C4B328C4}" type="slidenum">
              <a:rPr lang="en-US" altLang="en-US" smtClean="0">
                <a:solidFill>
                  <a:prstClr val="black"/>
                </a:solidFill>
              </a:rPr>
              <a:pPr/>
              <a:t>128</a:t>
            </a:fld>
            <a:endParaRPr lang="en-US" altLang="en-US">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xfrm>
            <a:off x="914400" y="4288971"/>
            <a:ext cx="5029200" cy="40623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Prospective over 27 months, hospitalized children &lt;age 2 years.  HI, CT, Optho. Eval by nsurg and sw. Hx and pE classified by CA expert into acc vs abusive categories.  Initial 87 – 5 excluded bc no eye exams.</a:t>
            </a:r>
          </a:p>
          <a:p>
            <a:pPr eaLnBrk="1" hangingPunct="1"/>
            <a:r>
              <a:rPr lang="en-US" altLang="en-US"/>
              <a:t>Accidental (67 = 81%) – 65/67 witnessed falls (47 &lt; 4ft, 9 5-20ft, 2 MV, 9 unknown)</a:t>
            </a:r>
          </a:p>
        </p:txBody>
      </p:sp>
    </p:spTree>
    <p:extLst>
      <p:ext uri="{BB962C8B-B14F-4D97-AF65-F5344CB8AC3E}">
        <p14:creationId xmlns:p14="http://schemas.microsoft.com/office/powerpoint/2010/main" val="33008101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130</a:t>
            </a:fld>
            <a:endParaRPr lang="en-US">
              <a:solidFill>
                <a:prstClr val="black"/>
              </a:solidFill>
            </a:endParaRPr>
          </a:p>
        </p:txBody>
      </p:sp>
    </p:spTree>
    <p:extLst>
      <p:ext uri="{BB962C8B-B14F-4D97-AF65-F5344CB8AC3E}">
        <p14:creationId xmlns:p14="http://schemas.microsoft.com/office/powerpoint/2010/main" val="39441742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133</a:t>
            </a:fld>
            <a:endParaRPr lang="en-US">
              <a:solidFill>
                <a:prstClr val="black"/>
              </a:solidFill>
            </a:endParaRPr>
          </a:p>
        </p:txBody>
      </p:sp>
    </p:spTree>
    <p:extLst>
      <p:ext uri="{BB962C8B-B14F-4D97-AF65-F5344CB8AC3E}">
        <p14:creationId xmlns:p14="http://schemas.microsoft.com/office/powerpoint/2010/main" val="29472432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prstClr val="black"/>
                </a:solidFill>
              </a:rPr>
              <a:pPr/>
              <a:t>134</a:t>
            </a:fld>
            <a:endParaRPr lang="en-US">
              <a:solidFill>
                <a:prstClr val="black"/>
              </a:solidFill>
            </a:endParaRPr>
          </a:p>
        </p:txBody>
      </p:sp>
    </p:spTree>
    <p:extLst>
      <p:ext uri="{BB962C8B-B14F-4D97-AF65-F5344CB8AC3E}">
        <p14:creationId xmlns:p14="http://schemas.microsoft.com/office/powerpoint/2010/main" val="13323592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srgbClr val="000000"/>
                </a:solidFill>
              </a:rPr>
              <a:pPr/>
              <a:t>136</a:t>
            </a:fld>
            <a:endParaRPr lang="en-US">
              <a:solidFill>
                <a:srgbClr val="000000"/>
              </a:solidFill>
            </a:endParaRPr>
          </a:p>
        </p:txBody>
      </p:sp>
    </p:spTree>
    <p:extLst>
      <p:ext uri="{BB962C8B-B14F-4D97-AF65-F5344CB8AC3E}">
        <p14:creationId xmlns:p14="http://schemas.microsoft.com/office/powerpoint/2010/main" val="2478593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solidFill>
                  <a:srgbClr val="000000"/>
                </a:solidFill>
              </a:rPr>
              <a:pPr/>
              <a:t>138</a:t>
            </a:fld>
            <a:endParaRPr lang="en-US">
              <a:solidFill>
                <a:srgbClr val="000000"/>
              </a:solidFill>
            </a:endParaRPr>
          </a:p>
        </p:txBody>
      </p:sp>
    </p:spTree>
    <p:extLst>
      <p:ext uri="{BB962C8B-B14F-4D97-AF65-F5344CB8AC3E}">
        <p14:creationId xmlns:p14="http://schemas.microsoft.com/office/powerpoint/2010/main" val="56670267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988B6D-816D-48A4-AE0A-CBD9B76D4D0A}" type="slidenum">
              <a:rPr lang="en-US" smtClean="0">
                <a:solidFill>
                  <a:prstClr val="black"/>
                </a:solidFill>
              </a:rPr>
              <a:pPr/>
              <a:t>142</a:t>
            </a:fld>
            <a:endParaRPr lang="en-US">
              <a:solidFill>
                <a:prstClr val="black"/>
              </a:solidFill>
            </a:endParaRPr>
          </a:p>
        </p:txBody>
      </p:sp>
    </p:spTree>
    <p:extLst>
      <p:ext uri="{BB962C8B-B14F-4D97-AF65-F5344CB8AC3E}">
        <p14:creationId xmlns:p14="http://schemas.microsoft.com/office/powerpoint/2010/main" val="32456292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8CACB2-F3CC-47D7-B986-E1575BACB377}" type="slidenum">
              <a:rPr lang="en-US" smtClean="0"/>
              <a:pPr/>
              <a:t>143</a:t>
            </a:fld>
            <a:endParaRPr lang="en-US"/>
          </a:p>
        </p:txBody>
      </p:sp>
    </p:spTree>
    <p:extLst>
      <p:ext uri="{BB962C8B-B14F-4D97-AF65-F5344CB8AC3E}">
        <p14:creationId xmlns:p14="http://schemas.microsoft.com/office/powerpoint/2010/main" val="759656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1462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48545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59782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aseline="0">
                <a:solidFill>
                  <a:srgbClr val="FFC000"/>
                </a:solidFill>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aseline="0">
                <a:solidFill>
                  <a:srgbClr val="FFFF00"/>
                </a:solidFill>
              </a:defRPr>
            </a:lvl1pPr>
          </a:lstStyle>
          <a:p>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048000" y="5867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21944F7B-10C5-48A6-8EBD-1A59D021B8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0805140"/>
      </p:ext>
    </p:extLst>
  </p:cSld>
  <p:clrMapOvr>
    <a:masterClrMapping/>
  </p:clrMapOvr>
  <p:transition>
    <p:zoom dir="in"/>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1F6961-C887-494C-92F4-4C62C65E77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0796549"/>
      </p:ext>
    </p:extLst>
  </p:cSld>
  <p:clrMapOvr>
    <a:masterClrMapping/>
  </p:clrMapOvr>
  <p:transition>
    <p:zoom dir="in"/>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491A50-574F-4736-8562-541DD1B101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8227687"/>
      </p:ext>
    </p:extLst>
  </p:cSld>
  <p:clrMapOvr>
    <a:masterClrMapping/>
  </p:clrMapOvr>
  <p:transition>
    <p:zoom dir="in"/>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01F97-CE19-4ED7-AFF8-CE26B25C42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180553"/>
      </p:ext>
    </p:extLst>
  </p:cSld>
  <p:clrMapOvr>
    <a:masterClrMapping/>
  </p:clrMapOvr>
  <p:transition>
    <p:zoom dir="in"/>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FA86CF-0AF1-44F9-95BC-E4475E45B6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117932"/>
      </p:ext>
    </p:extLst>
  </p:cSld>
  <p:clrMapOvr>
    <a:masterClrMapping/>
  </p:clrMapOvr>
  <p:transition>
    <p:zoom dir="in"/>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C24D16-DC92-4EFB-B4E5-1ED1B6AA9B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531708"/>
      </p:ext>
    </p:extLst>
  </p:cSld>
  <p:clrMapOvr>
    <a:masterClrMapping/>
  </p:clrMapOvr>
  <p:transition>
    <p:zoom dir="in"/>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1371B0-CA93-42AB-99A4-7F42062AEA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188568"/>
      </p:ext>
    </p:extLst>
  </p:cSld>
  <p:clrMapOvr>
    <a:masterClrMapping/>
  </p:clrMapOvr>
  <p:transition>
    <p:zoom dir="in"/>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ADF818-7073-4A86-B555-203BCEAF7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938844"/>
      </p:ext>
    </p:extLst>
  </p:cSld>
  <p:clrMapOvr>
    <a:masterClrMapping/>
  </p:clrMapOvr>
  <p:transition>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6227" y="6155288"/>
            <a:ext cx="1238771" cy="704863"/>
          </a:xfrm>
          <a:prstGeom prst="rect">
            <a:avLst/>
          </a:prstGeom>
        </p:spPr>
      </p:pic>
      <p:pic>
        <p:nvPicPr>
          <p:cNvPr id="7" name="Picture 7" descr="MedicineDOP"/>
          <p:cNvPicPr>
            <a:picLocks noChangeAspect="1" noChangeArrowheads="1"/>
          </p:cNvPicPr>
          <p:nvPr/>
        </p:nvPicPr>
        <p:blipFill>
          <a:blip r:embed="rId3" cstate="print"/>
          <a:srcRect/>
          <a:stretch>
            <a:fillRect/>
          </a:stretch>
        </p:blipFill>
        <p:spPr bwMode="auto">
          <a:xfrm>
            <a:off x="66174" y="6221607"/>
            <a:ext cx="2021305" cy="572224"/>
          </a:xfrm>
          <a:prstGeom prst="rect">
            <a:avLst/>
          </a:prstGeom>
          <a:noFill/>
          <a:ln w="9525">
            <a:noFill/>
            <a:miter lim="800000"/>
            <a:headEnd/>
            <a:tailEnd/>
          </a:ln>
        </p:spPr>
      </p:pic>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12" name="Date Placeholder 3"/>
          <p:cNvSpPr txBox="1">
            <a:spLocks/>
          </p:cNvSpPr>
          <p:nvPr/>
        </p:nvSpPr>
        <p:spPr>
          <a:xfrm>
            <a:off x="1200150" y="7118351"/>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p>
        </p:txBody>
      </p:sp>
    </p:spTree>
    <p:extLst>
      <p:ext uri="{BB962C8B-B14F-4D97-AF65-F5344CB8AC3E}">
        <p14:creationId xmlns:p14="http://schemas.microsoft.com/office/powerpoint/2010/main" val="24713556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98F9DE-BEED-444B-A0AB-3B65D439B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3353920"/>
      </p:ext>
    </p:extLst>
  </p:cSld>
  <p:clrMapOvr>
    <a:masterClrMapping/>
  </p:clrMapOvr>
  <p:transition>
    <p:zoom dir="in"/>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04DCA6-83BD-4E23-8F38-6C9D2977A3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467934"/>
      </p:ext>
    </p:extLst>
  </p:cSld>
  <p:clrMapOvr>
    <a:masterClrMapping/>
  </p:clrMapOvr>
  <p:transition>
    <p:zoom dir="in"/>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1B026F-66A9-4626-A565-61829026C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473218"/>
      </p:ext>
    </p:extLst>
  </p:cSld>
  <p:clrMapOvr>
    <a:masterClrMapping/>
  </p:clrMapOvr>
  <p:transition>
    <p:zoom dir="in"/>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C67481-1F6C-4BC3-919D-37F3227F92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886616"/>
      </p:ext>
    </p:extLst>
  </p:cSld>
  <p:clrMapOvr>
    <a:masterClrMapping/>
  </p:clrMapOvr>
  <p:transition>
    <p:zoom dir="in"/>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aseline="0">
                <a:solidFill>
                  <a:srgbClr val="FFC000"/>
                </a:solidFill>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aseline="0">
                <a:solidFill>
                  <a:srgbClr val="FFFF00"/>
                </a:solidFill>
              </a:defRPr>
            </a:lvl1pPr>
          </a:lstStyle>
          <a:p>
            <a:endParaRPr lang="en-US" dirty="0"/>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5" name="Footer Placeholder 4"/>
          <p:cNvSpPr>
            <a:spLocks noGrp="1"/>
          </p:cNvSpPr>
          <p:nvPr>
            <p:ph type="ftr" sz="quarter" idx="11"/>
          </p:nvPr>
        </p:nvSpPr>
        <p:spPr>
          <a:xfrm>
            <a:off x="3048000" y="5867400"/>
            <a:ext cx="2895600" cy="457200"/>
          </a:xfrm>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21944F7B-10C5-48A6-8EBD-1A59D021B82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828041"/>
      </p:ext>
    </p:extLst>
  </p:cSld>
  <p:clrMapOvr>
    <a:masterClrMapping/>
  </p:clrMapOvr>
  <p:transition>
    <p:zoom dir="in"/>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880255-A1B4-4A59-A097-40D92C5A92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995682"/>
      </p:ext>
    </p:extLst>
  </p:cSld>
  <p:clrMapOvr>
    <a:masterClrMapping/>
  </p:clrMapOvr>
  <p:transition>
    <p:zoom dir="in"/>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912174326"/>
      </p:ext>
    </p:extLst>
  </p:cSld>
  <p:clrMapOvr>
    <a:masterClrMapping/>
  </p:clrMapOvr>
  <p:transition>
    <p:zoom dir="in"/>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0" fontAlgn="base" hangingPunct="0">
              <a:spcBef>
                <a:spcPct val="0"/>
              </a:spcBef>
              <a:spcAft>
                <a:spcPct val="0"/>
              </a:spcAft>
            </a:pPr>
            <a:endParaRPr lang="en-US" sz="2400" dirty="0">
              <a:solidFill>
                <a:prstClr val="black"/>
              </a:solidFill>
              <a:latin typeface="Arial Black" pitchFamily="34" charset="0"/>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0" fontAlgn="base" hangingPunct="0">
              <a:spcBef>
                <a:spcPct val="0"/>
              </a:spcBef>
              <a:spcAft>
                <a:spcPct val="0"/>
              </a:spcAft>
            </a:pPr>
            <a:fld id="{93491A50-574F-4736-8562-541DD1B10157}" type="slidenum">
              <a:rPr lang="en-US" sz="2400" smtClean="0">
                <a:solidFill>
                  <a:prstClr val="black"/>
                </a:solidFill>
                <a:latin typeface="Arial Black" pitchFamily="34" charset="0"/>
              </a:rPr>
              <a:pPr eaLnBrk="0" fontAlgn="base" hangingPunct="0">
                <a:spcBef>
                  <a:spcPct val="0"/>
                </a:spcBef>
                <a:spcAft>
                  <a:spcPct val="0"/>
                </a:spcAft>
              </a:pPr>
              <a:t>‹#›</a:t>
            </a:fld>
            <a:endParaRPr lang="en-US" sz="2400" dirty="0">
              <a:solidFill>
                <a:prstClr val="black"/>
              </a:solidFill>
              <a:latin typeface="Arial Black" pitchFamily="34" charset="0"/>
            </a:endParaRPr>
          </a:p>
        </p:txBody>
      </p:sp>
    </p:spTree>
    <p:extLst>
      <p:ext uri="{BB962C8B-B14F-4D97-AF65-F5344CB8AC3E}">
        <p14:creationId xmlns:p14="http://schemas.microsoft.com/office/powerpoint/2010/main" val="701426395"/>
      </p:ext>
    </p:extLst>
  </p:cSld>
  <p:clrMapOvr>
    <a:masterClrMapping/>
  </p:clrMapOvr>
  <p:transition>
    <p:zoom dir="in"/>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0" fontAlgn="base" hangingPunct="0">
              <a:spcBef>
                <a:spcPct val="0"/>
              </a:spcBef>
              <a:spcAft>
                <a:spcPct val="0"/>
              </a:spcAft>
            </a:pPr>
            <a:endParaRPr lang="en-US" sz="2400">
              <a:solidFill>
                <a:prstClr val="black"/>
              </a:solidFill>
              <a:latin typeface="Arial Black" pitchFamily="34" charset="0"/>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0" fontAlgn="base" hangingPunct="0">
              <a:spcBef>
                <a:spcPct val="0"/>
              </a:spcBef>
              <a:spcAft>
                <a:spcPct val="0"/>
              </a:spcAft>
            </a:pPr>
            <a:fld id="{A3201F97-CE19-4ED7-AFF8-CE26B25C42AE}" type="slidenum">
              <a:rPr lang="en-US" sz="2400" smtClean="0">
                <a:solidFill>
                  <a:prstClr val="black"/>
                </a:solidFill>
                <a:latin typeface="Arial Black" pitchFamily="34" charset="0"/>
              </a:rPr>
              <a:pPr eaLnBrk="0" fontAlgn="base" hangingPunct="0">
                <a:spcBef>
                  <a:spcPct val="0"/>
                </a:spcBef>
                <a:spcAft>
                  <a:spcPct val="0"/>
                </a:spcAft>
              </a:pPr>
              <a:t>‹#›</a:t>
            </a:fld>
            <a:endParaRPr lang="en-US" sz="2400">
              <a:solidFill>
                <a:prstClr val="black"/>
              </a:solidFill>
              <a:latin typeface="Arial Black" pitchFamily="34" charset="0"/>
            </a:endParaRPr>
          </a:p>
        </p:txBody>
      </p:sp>
    </p:spTree>
    <p:extLst>
      <p:ext uri="{BB962C8B-B14F-4D97-AF65-F5344CB8AC3E}">
        <p14:creationId xmlns:p14="http://schemas.microsoft.com/office/powerpoint/2010/main" val="2817809359"/>
      </p:ext>
    </p:extLst>
  </p:cSld>
  <p:clrMapOvr>
    <a:masterClrMapping/>
  </p:clrMapOvr>
  <p:transition>
    <p:zoom dir="in"/>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0" fontAlgn="base" hangingPunct="0">
              <a:spcBef>
                <a:spcPct val="0"/>
              </a:spcBef>
              <a:spcAft>
                <a:spcPct val="0"/>
              </a:spcAft>
            </a:pPr>
            <a:endParaRPr lang="en-US" sz="2400">
              <a:solidFill>
                <a:prstClr val="black"/>
              </a:solidFill>
              <a:latin typeface="Arial Black" pitchFamily="34" charset="0"/>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0" fontAlgn="base" hangingPunct="0">
              <a:spcBef>
                <a:spcPct val="0"/>
              </a:spcBef>
              <a:spcAft>
                <a:spcPct val="0"/>
              </a:spcAft>
            </a:pPr>
            <a:fld id="{4DFA86CF-0AF1-44F9-95BC-E4475E45B630}" type="slidenum">
              <a:rPr lang="en-US" sz="2400" smtClean="0">
                <a:solidFill>
                  <a:prstClr val="black"/>
                </a:solidFill>
                <a:latin typeface="Arial Black" pitchFamily="34" charset="0"/>
              </a:rPr>
              <a:pPr eaLnBrk="0" fontAlgn="base" hangingPunct="0">
                <a:spcBef>
                  <a:spcPct val="0"/>
                </a:spcBef>
                <a:spcAft>
                  <a:spcPct val="0"/>
                </a:spcAft>
              </a:pPr>
              <a:t>‹#›</a:t>
            </a:fld>
            <a:endParaRPr lang="en-US" sz="2400">
              <a:solidFill>
                <a:prstClr val="black"/>
              </a:solidFill>
              <a:latin typeface="Arial Black" pitchFamily="34" charset="0"/>
            </a:endParaRPr>
          </a:p>
        </p:txBody>
      </p:sp>
    </p:spTree>
    <p:extLst>
      <p:ext uri="{BB962C8B-B14F-4D97-AF65-F5344CB8AC3E}">
        <p14:creationId xmlns:p14="http://schemas.microsoft.com/office/powerpoint/2010/main" val="2916453925"/>
      </p:ext>
    </p:extLst>
  </p:cSld>
  <p:clrMapOvr>
    <a:masterClrMapping/>
  </p:clrMapOvr>
  <p:transition>
    <p:zoom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62562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0" fontAlgn="base" hangingPunct="0">
              <a:spcBef>
                <a:spcPct val="0"/>
              </a:spcBef>
              <a:spcAft>
                <a:spcPct val="0"/>
              </a:spcAft>
            </a:pPr>
            <a:endParaRPr lang="en-US" sz="2400">
              <a:solidFill>
                <a:prstClr val="black"/>
              </a:solidFill>
              <a:latin typeface="Arial Black" pitchFamily="34" charset="0"/>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0" fontAlgn="base" hangingPunct="0">
              <a:spcBef>
                <a:spcPct val="0"/>
              </a:spcBef>
              <a:spcAft>
                <a:spcPct val="0"/>
              </a:spcAft>
            </a:pPr>
            <a:fld id="{C8C24D16-DC92-4EFB-B4E5-1ED1B6AA9B81}" type="slidenum">
              <a:rPr lang="en-US" sz="2400" smtClean="0">
                <a:solidFill>
                  <a:prstClr val="black"/>
                </a:solidFill>
                <a:latin typeface="Arial Black" pitchFamily="34" charset="0"/>
              </a:rPr>
              <a:pPr eaLnBrk="0" fontAlgn="base" hangingPunct="0">
                <a:spcBef>
                  <a:spcPct val="0"/>
                </a:spcBef>
                <a:spcAft>
                  <a:spcPct val="0"/>
                </a:spcAft>
              </a:pPr>
              <a:t>‹#›</a:t>
            </a:fld>
            <a:endParaRPr lang="en-US" sz="2400">
              <a:solidFill>
                <a:prstClr val="black"/>
              </a:solidFill>
              <a:latin typeface="Arial Black" pitchFamily="34" charset="0"/>
            </a:endParaRPr>
          </a:p>
        </p:txBody>
      </p:sp>
    </p:spTree>
    <p:extLst>
      <p:ext uri="{BB962C8B-B14F-4D97-AF65-F5344CB8AC3E}">
        <p14:creationId xmlns:p14="http://schemas.microsoft.com/office/powerpoint/2010/main" val="714916696"/>
      </p:ext>
    </p:extLst>
  </p:cSld>
  <p:clrMapOvr>
    <a:masterClrMapping/>
  </p:clrMapOvr>
  <p:transition>
    <p:zoom dir="in"/>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0" fontAlgn="base" hangingPunct="0">
              <a:spcBef>
                <a:spcPct val="0"/>
              </a:spcBef>
              <a:spcAft>
                <a:spcPct val="0"/>
              </a:spcAft>
            </a:pPr>
            <a:endParaRPr lang="en-US" sz="2400">
              <a:solidFill>
                <a:prstClr val="black"/>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0" fontAlgn="base" hangingPunct="0">
              <a:spcBef>
                <a:spcPct val="0"/>
              </a:spcBef>
              <a:spcAft>
                <a:spcPct val="0"/>
              </a:spcAft>
            </a:pPr>
            <a:fld id="{5B1371B0-CA93-42AB-99A4-7F42062AEAFD}" type="slidenum">
              <a:rPr lang="en-US" sz="2400" smtClean="0">
                <a:solidFill>
                  <a:prstClr val="black"/>
                </a:solidFill>
                <a:latin typeface="Arial Black" pitchFamily="34" charset="0"/>
              </a:rPr>
              <a:pPr eaLnBrk="0" fontAlgn="base" hangingPunct="0">
                <a:spcBef>
                  <a:spcPct val="0"/>
                </a:spcBef>
                <a:spcAft>
                  <a:spcPct val="0"/>
                </a:spcAft>
              </a:pPr>
              <a:t>‹#›</a:t>
            </a:fld>
            <a:endParaRPr lang="en-US" sz="2400">
              <a:solidFill>
                <a:prstClr val="black"/>
              </a:solidFill>
              <a:latin typeface="Arial Black" pitchFamily="34" charset="0"/>
            </a:endParaRPr>
          </a:p>
        </p:txBody>
      </p:sp>
    </p:spTree>
    <p:extLst>
      <p:ext uri="{BB962C8B-B14F-4D97-AF65-F5344CB8AC3E}">
        <p14:creationId xmlns:p14="http://schemas.microsoft.com/office/powerpoint/2010/main" val="282431859"/>
      </p:ext>
    </p:extLst>
  </p:cSld>
  <p:clrMapOvr>
    <a:masterClrMapping/>
  </p:clrMapOvr>
  <p:transition>
    <p:zoom dir="in"/>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0" fontAlgn="base" hangingPunct="0">
              <a:spcBef>
                <a:spcPct val="0"/>
              </a:spcBef>
              <a:spcAft>
                <a:spcPct val="0"/>
              </a:spcAft>
            </a:pPr>
            <a:endParaRPr lang="en-US" sz="2400" dirty="0">
              <a:solidFill>
                <a:prstClr val="black"/>
              </a:solidFill>
              <a:latin typeface="Arial Black" pitchFamily="34" charset="0"/>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0" fontAlgn="base" hangingPunct="0">
              <a:spcBef>
                <a:spcPct val="0"/>
              </a:spcBef>
              <a:spcAft>
                <a:spcPct val="0"/>
              </a:spcAft>
            </a:pPr>
            <a:fld id="{11ADF818-7073-4A86-B555-203BCEAF78DD}" type="slidenum">
              <a:rPr lang="en-US" sz="2400" smtClean="0">
                <a:solidFill>
                  <a:prstClr val="black"/>
                </a:solidFill>
                <a:latin typeface="Arial Black" pitchFamily="34" charset="0"/>
              </a:rPr>
              <a:pPr eaLnBrk="0" fontAlgn="base" hangingPunct="0">
                <a:spcBef>
                  <a:spcPct val="0"/>
                </a:spcBef>
                <a:spcAft>
                  <a:spcPct val="0"/>
                </a:spcAft>
              </a:pPr>
              <a:t>‹#›</a:t>
            </a:fld>
            <a:endParaRPr lang="en-US" sz="2400">
              <a:solidFill>
                <a:prstClr val="black"/>
              </a:solidFill>
              <a:latin typeface="Arial Black" pitchFamily="34" charset="0"/>
            </a:endParaRPr>
          </a:p>
        </p:txBody>
      </p:sp>
    </p:spTree>
    <p:extLst>
      <p:ext uri="{BB962C8B-B14F-4D97-AF65-F5344CB8AC3E}">
        <p14:creationId xmlns:p14="http://schemas.microsoft.com/office/powerpoint/2010/main" val="142223762"/>
      </p:ext>
    </p:extLst>
  </p:cSld>
  <p:clrMapOvr>
    <a:masterClrMapping/>
  </p:clrMapOvr>
  <p:transition>
    <p:zoom dir="in"/>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0" fontAlgn="base" hangingPunct="0">
              <a:spcBef>
                <a:spcPct val="0"/>
              </a:spcBef>
              <a:spcAft>
                <a:spcPct val="0"/>
              </a:spcAft>
            </a:pPr>
            <a:endParaRPr lang="en-US" sz="2400">
              <a:solidFill>
                <a:prstClr val="black"/>
              </a:solidFill>
              <a:latin typeface="Arial Black" pitchFamily="34" charset="0"/>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0" fontAlgn="base" hangingPunct="0">
              <a:spcBef>
                <a:spcPct val="0"/>
              </a:spcBef>
              <a:spcAft>
                <a:spcPct val="0"/>
              </a:spcAft>
            </a:pPr>
            <a:fld id="{1C98F9DE-BEED-444B-A0AB-3B65D439BAC0}" type="slidenum">
              <a:rPr lang="en-US" sz="2400" smtClean="0">
                <a:solidFill>
                  <a:prstClr val="black"/>
                </a:solidFill>
                <a:latin typeface="Arial Black" pitchFamily="34" charset="0"/>
              </a:rPr>
              <a:pPr eaLnBrk="0" fontAlgn="base" hangingPunct="0">
                <a:spcBef>
                  <a:spcPct val="0"/>
                </a:spcBef>
                <a:spcAft>
                  <a:spcPct val="0"/>
                </a:spcAft>
              </a:pPr>
              <a:t>‹#›</a:t>
            </a:fld>
            <a:endParaRPr lang="en-US" sz="2400">
              <a:solidFill>
                <a:prstClr val="black"/>
              </a:solidFill>
              <a:latin typeface="Arial Black" pitchFamily="34" charset="0"/>
            </a:endParaRPr>
          </a:p>
        </p:txBody>
      </p:sp>
    </p:spTree>
    <p:extLst>
      <p:ext uri="{BB962C8B-B14F-4D97-AF65-F5344CB8AC3E}">
        <p14:creationId xmlns:p14="http://schemas.microsoft.com/office/powerpoint/2010/main" val="3472312098"/>
      </p:ext>
    </p:extLst>
  </p:cSld>
  <p:clrMapOvr>
    <a:masterClrMapping/>
  </p:clrMapOvr>
  <p:transition>
    <p:zoom dir="in"/>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0" fontAlgn="base" hangingPunct="0">
              <a:spcBef>
                <a:spcPct val="0"/>
              </a:spcBef>
              <a:spcAft>
                <a:spcPct val="0"/>
              </a:spcAft>
            </a:pPr>
            <a:endParaRPr lang="en-US" sz="2400">
              <a:solidFill>
                <a:prstClr val="black"/>
              </a:solidFill>
              <a:latin typeface="Arial Black" pitchFamily="34" charset="0"/>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0" fontAlgn="base" hangingPunct="0">
              <a:spcBef>
                <a:spcPct val="0"/>
              </a:spcBef>
              <a:spcAft>
                <a:spcPct val="0"/>
              </a:spcAft>
            </a:pPr>
            <a:fld id="{EF04DCA6-83BD-4E23-8F38-6C9D2977A380}" type="slidenum">
              <a:rPr lang="en-US" sz="2400" smtClean="0">
                <a:solidFill>
                  <a:prstClr val="black"/>
                </a:solidFill>
                <a:latin typeface="Arial Black" pitchFamily="34" charset="0"/>
              </a:rPr>
              <a:pPr eaLnBrk="0" fontAlgn="base" hangingPunct="0">
                <a:spcBef>
                  <a:spcPct val="0"/>
                </a:spcBef>
                <a:spcAft>
                  <a:spcPct val="0"/>
                </a:spcAft>
              </a:pPr>
              <a:t>‹#›</a:t>
            </a:fld>
            <a:endParaRPr lang="en-US" sz="2400">
              <a:solidFill>
                <a:prstClr val="black"/>
              </a:solidFill>
              <a:latin typeface="Arial Black" pitchFamily="34" charset="0"/>
            </a:endParaRPr>
          </a:p>
        </p:txBody>
      </p:sp>
    </p:spTree>
    <p:extLst>
      <p:ext uri="{BB962C8B-B14F-4D97-AF65-F5344CB8AC3E}">
        <p14:creationId xmlns:p14="http://schemas.microsoft.com/office/powerpoint/2010/main" val="2639937860"/>
      </p:ext>
    </p:extLst>
  </p:cSld>
  <p:clrMapOvr>
    <a:masterClrMapping/>
  </p:clrMapOvr>
  <p:transition>
    <p:zoom dir="in"/>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0" fontAlgn="base" hangingPunct="0">
              <a:spcBef>
                <a:spcPct val="0"/>
              </a:spcBef>
              <a:spcAft>
                <a:spcPct val="0"/>
              </a:spcAft>
            </a:pPr>
            <a:endParaRPr lang="en-US" sz="2400">
              <a:solidFill>
                <a:prstClr val="black"/>
              </a:solidFill>
              <a:latin typeface="Arial Black" pitchFamily="34" charset="0"/>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0" fontAlgn="base" hangingPunct="0">
              <a:spcBef>
                <a:spcPct val="0"/>
              </a:spcBef>
              <a:spcAft>
                <a:spcPct val="0"/>
              </a:spcAft>
            </a:pPr>
            <a:fld id="{D61B026F-66A9-4626-A565-61829026C62D}" type="slidenum">
              <a:rPr lang="en-US" sz="2400" smtClean="0">
                <a:solidFill>
                  <a:prstClr val="black"/>
                </a:solidFill>
                <a:latin typeface="Arial Black" pitchFamily="34" charset="0"/>
              </a:rPr>
              <a:pPr eaLnBrk="0" fontAlgn="base" hangingPunct="0">
                <a:spcBef>
                  <a:spcPct val="0"/>
                </a:spcBef>
                <a:spcAft>
                  <a:spcPct val="0"/>
                </a:spcAft>
              </a:pPr>
              <a:t>‹#›</a:t>
            </a:fld>
            <a:endParaRPr lang="en-US" sz="2400">
              <a:solidFill>
                <a:prstClr val="black"/>
              </a:solidFill>
              <a:latin typeface="Arial Black" pitchFamily="34" charset="0"/>
            </a:endParaRPr>
          </a:p>
        </p:txBody>
      </p:sp>
    </p:spTree>
    <p:extLst>
      <p:ext uri="{BB962C8B-B14F-4D97-AF65-F5344CB8AC3E}">
        <p14:creationId xmlns:p14="http://schemas.microsoft.com/office/powerpoint/2010/main" val="30377158"/>
      </p:ext>
    </p:extLst>
  </p:cSld>
  <p:clrMapOvr>
    <a:masterClrMapping/>
  </p:clrMapOvr>
  <p:transition>
    <p:zoom dir="in"/>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0" fontAlgn="base" hangingPunct="0">
              <a:spcBef>
                <a:spcPct val="0"/>
              </a:spcBef>
              <a:spcAft>
                <a:spcPct val="0"/>
              </a:spcAft>
            </a:pPr>
            <a:endParaRPr lang="en-US" sz="2400">
              <a:solidFill>
                <a:prstClr val="black"/>
              </a:solidFill>
              <a:latin typeface="Arial Black" pitchFamily="34" charset="0"/>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0" fontAlgn="base" hangingPunct="0">
              <a:spcBef>
                <a:spcPct val="0"/>
              </a:spcBef>
              <a:spcAft>
                <a:spcPct val="0"/>
              </a:spcAft>
            </a:pPr>
            <a:fld id="{B2C67481-1F6C-4BC3-919D-37F3227F9259}" type="slidenum">
              <a:rPr lang="en-US" sz="2400" smtClean="0">
                <a:solidFill>
                  <a:prstClr val="black"/>
                </a:solidFill>
                <a:latin typeface="Arial Black" pitchFamily="34" charset="0"/>
              </a:rPr>
              <a:pPr eaLnBrk="0" fontAlgn="base" hangingPunct="0">
                <a:spcBef>
                  <a:spcPct val="0"/>
                </a:spcBef>
                <a:spcAft>
                  <a:spcPct val="0"/>
                </a:spcAft>
              </a:pPr>
              <a:t>‹#›</a:t>
            </a:fld>
            <a:endParaRPr lang="en-US" sz="2400">
              <a:solidFill>
                <a:prstClr val="black"/>
              </a:solidFill>
              <a:latin typeface="Arial Black" pitchFamily="34" charset="0"/>
            </a:endParaRPr>
          </a:p>
        </p:txBody>
      </p:sp>
    </p:spTree>
    <p:extLst>
      <p:ext uri="{BB962C8B-B14F-4D97-AF65-F5344CB8AC3E}">
        <p14:creationId xmlns:p14="http://schemas.microsoft.com/office/powerpoint/2010/main" val="2314084040"/>
      </p:ext>
    </p:extLst>
  </p:cSld>
  <p:clrMapOvr>
    <a:masterClrMapping/>
  </p:clrMapOvr>
  <p:transition>
    <p:zoom dir="in"/>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0" fontAlgn="base" hangingPunct="0">
              <a:spcBef>
                <a:spcPct val="0"/>
              </a:spcBef>
              <a:spcAft>
                <a:spcPct val="0"/>
              </a:spcAft>
            </a:pPr>
            <a:endParaRPr lang="en-US" sz="2400">
              <a:solidFill>
                <a:prstClr val="black"/>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0" fontAlgn="base" hangingPunct="0">
              <a:spcBef>
                <a:spcPct val="0"/>
              </a:spcBef>
              <a:spcAft>
                <a:spcPct val="0"/>
              </a:spcAft>
            </a:pPr>
            <a:fld id="{15880255-A1B4-4A59-A097-40D92C5A929C}" type="slidenum">
              <a:rPr lang="en-US" sz="2400" smtClean="0">
                <a:solidFill>
                  <a:prstClr val="black"/>
                </a:solidFill>
                <a:latin typeface="Arial Black" pitchFamily="34" charset="0"/>
              </a:rPr>
              <a:pPr eaLnBrk="0" fontAlgn="base" hangingPunct="0">
                <a:spcBef>
                  <a:spcPct val="0"/>
                </a:spcBef>
                <a:spcAft>
                  <a:spcPct val="0"/>
                </a:spcAft>
              </a:pPr>
              <a:t>‹#›</a:t>
            </a:fld>
            <a:endParaRPr lang="en-US" sz="2400">
              <a:solidFill>
                <a:prstClr val="black"/>
              </a:solidFill>
              <a:latin typeface="Arial Black" pitchFamily="34" charset="0"/>
            </a:endParaRPr>
          </a:p>
        </p:txBody>
      </p:sp>
    </p:spTree>
    <p:extLst>
      <p:ext uri="{BB962C8B-B14F-4D97-AF65-F5344CB8AC3E}">
        <p14:creationId xmlns:p14="http://schemas.microsoft.com/office/powerpoint/2010/main" val="345774516"/>
      </p:ext>
    </p:extLst>
  </p:cSld>
  <p:clrMapOvr>
    <a:masterClrMapping/>
  </p:clrMapOvr>
  <p:transition>
    <p:zoom dir="in"/>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aseline="0">
                <a:solidFill>
                  <a:srgbClr val="FFC000"/>
                </a:solidFill>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aseline="0">
                <a:solidFill>
                  <a:srgbClr val="FFFF00"/>
                </a:solidFill>
              </a:defRPr>
            </a:lvl1pPr>
          </a:lstStyle>
          <a:p>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fontAlgn="base" hangingPunct="0">
              <a:spcBef>
                <a:spcPct val="0"/>
              </a:spcBef>
              <a:spcAft>
                <a:spcPct val="0"/>
              </a:spcAft>
            </a:pPr>
            <a:endParaRPr lang="en-US" sz="2400">
              <a:solidFill>
                <a:srgbClr val="000000"/>
              </a:solidFill>
              <a:latin typeface="Arial Black" pitchFamily="34" charset="0"/>
            </a:endParaRPr>
          </a:p>
        </p:txBody>
      </p:sp>
      <p:sp>
        <p:nvSpPr>
          <p:cNvPr id="5" name="Footer Placeholder 4"/>
          <p:cNvSpPr>
            <a:spLocks noGrp="1"/>
          </p:cNvSpPr>
          <p:nvPr>
            <p:ph type="ftr" sz="quarter" idx="11"/>
          </p:nvPr>
        </p:nvSpPr>
        <p:spPr>
          <a:xfrm>
            <a:off x="3048000" y="5867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fontAlgn="base" hangingPunct="0">
              <a:spcBef>
                <a:spcPct val="0"/>
              </a:spcBef>
              <a:spcAft>
                <a:spcPct val="0"/>
              </a:spcAft>
            </a:pPr>
            <a:fld id="{21944F7B-10C5-48A6-8EBD-1A59D021B82C}" type="slidenum">
              <a:rPr lang="en-US" sz="2400">
                <a:solidFill>
                  <a:srgbClr val="000000"/>
                </a:solidFill>
                <a:latin typeface="Arial Black" pitchFamily="34" charset="0"/>
              </a:rPr>
              <a:pPr eaLnBrk="0" fontAlgn="base" hangingPunct="0">
                <a:spcBef>
                  <a:spcPct val="0"/>
                </a:spcBef>
                <a:spcAft>
                  <a:spcPct val="0"/>
                </a:spcAft>
              </a:pPr>
              <a:t>‹#›</a:t>
            </a:fld>
            <a:endParaRPr lang="en-US" sz="2400">
              <a:solidFill>
                <a:srgbClr val="000000"/>
              </a:solidFill>
              <a:latin typeface="Arial Black" pitchFamily="34" charset="0"/>
            </a:endParaRPr>
          </a:p>
        </p:txBody>
      </p:sp>
    </p:spTree>
    <p:extLst>
      <p:ext uri="{BB962C8B-B14F-4D97-AF65-F5344CB8AC3E}">
        <p14:creationId xmlns:p14="http://schemas.microsoft.com/office/powerpoint/2010/main" val="2561774275"/>
      </p:ext>
    </p:extLst>
  </p:cSld>
  <p:clrMapOvr>
    <a:masterClrMapping/>
  </p:clrMapOvr>
  <p:transition>
    <p:zoom dir="in"/>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1824A2-1631-4F1C-AAF3-74EC15336D80}" type="datetimeFigureOut">
              <a:rPr lang="en-US" smtClean="0">
                <a:solidFill>
                  <a:prstClr val="black">
                    <a:tint val="75000"/>
                  </a:prstClr>
                </a:solidFill>
              </a:rPr>
              <a:pPr/>
              <a:t>8/20/2020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1EEAD5-5F20-40C1-8A46-BABA2AB5D4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386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458498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1824A2-1631-4F1C-AAF3-74EC15336D80}" type="datetimeFigureOut">
              <a:rPr lang="en-US" smtClean="0">
                <a:solidFill>
                  <a:prstClr val="black">
                    <a:tint val="75000"/>
                  </a:prstClr>
                </a:solidFill>
              </a:rPr>
              <a:pPr/>
              <a:t>8/20/2020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1EEAD5-5F20-40C1-8A46-BABA2AB5D4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4054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1824A2-1631-4F1C-AAF3-74EC15336D80}" type="datetimeFigureOut">
              <a:rPr lang="en-US" smtClean="0">
                <a:solidFill>
                  <a:prstClr val="black">
                    <a:tint val="75000"/>
                  </a:prstClr>
                </a:solidFill>
              </a:rPr>
              <a:pPr/>
              <a:t>8/20/2020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1EEAD5-5F20-40C1-8A46-BABA2AB5D4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402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1824A2-1631-4F1C-AAF3-74EC15336D80}" type="datetimeFigureOut">
              <a:rPr lang="en-US" smtClean="0">
                <a:solidFill>
                  <a:prstClr val="black">
                    <a:tint val="75000"/>
                  </a:prstClr>
                </a:solidFill>
              </a:rPr>
              <a:pPr/>
              <a:t>8/20/2020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1EEAD5-5F20-40C1-8A46-BABA2AB5D4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79231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1824A2-1631-4F1C-AAF3-74EC15336D80}" type="datetimeFigureOut">
              <a:rPr lang="en-US" smtClean="0">
                <a:solidFill>
                  <a:prstClr val="black">
                    <a:tint val="75000"/>
                  </a:prstClr>
                </a:solidFill>
              </a:rPr>
              <a:pPr/>
              <a:t>8/20/2020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C1EEAD5-5F20-40C1-8A46-BABA2AB5D4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1037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1824A2-1631-4F1C-AAF3-74EC15336D80}" type="datetimeFigureOut">
              <a:rPr lang="en-US" smtClean="0">
                <a:solidFill>
                  <a:prstClr val="black">
                    <a:tint val="75000"/>
                  </a:prstClr>
                </a:solidFill>
              </a:rPr>
              <a:pPr/>
              <a:t>8/20/2020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C1EEAD5-5F20-40C1-8A46-BABA2AB5D4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427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1824A2-1631-4F1C-AAF3-74EC15336D80}" type="datetimeFigureOut">
              <a:rPr lang="en-US" smtClean="0">
                <a:solidFill>
                  <a:prstClr val="black">
                    <a:tint val="75000"/>
                  </a:prstClr>
                </a:solidFill>
              </a:rPr>
              <a:pPr/>
              <a:t>8/20/2020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C1EEAD5-5F20-40C1-8A46-BABA2AB5D4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6899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1824A2-1631-4F1C-AAF3-74EC15336D80}" type="datetimeFigureOut">
              <a:rPr lang="en-US" smtClean="0">
                <a:solidFill>
                  <a:prstClr val="black">
                    <a:tint val="75000"/>
                  </a:prstClr>
                </a:solidFill>
              </a:rPr>
              <a:pPr/>
              <a:t>8/20/2020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1EEAD5-5F20-40C1-8A46-BABA2AB5D4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74209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1824A2-1631-4F1C-AAF3-74EC15336D80}" type="datetimeFigureOut">
              <a:rPr lang="en-US" smtClean="0">
                <a:solidFill>
                  <a:prstClr val="black">
                    <a:tint val="75000"/>
                  </a:prstClr>
                </a:solidFill>
              </a:rPr>
              <a:pPr/>
              <a:t>8/20/2020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1EEAD5-5F20-40C1-8A46-BABA2AB5D4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2863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1824A2-1631-4F1C-AAF3-74EC15336D80}" type="datetimeFigureOut">
              <a:rPr lang="en-US" smtClean="0">
                <a:solidFill>
                  <a:prstClr val="black">
                    <a:tint val="75000"/>
                  </a:prstClr>
                </a:solidFill>
              </a:rPr>
              <a:pPr/>
              <a:t>8/20/2020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1EEAD5-5F20-40C1-8A46-BABA2AB5D4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7807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1824A2-1631-4F1C-AAF3-74EC15336D80}" type="datetimeFigureOut">
              <a:rPr lang="en-US" smtClean="0">
                <a:solidFill>
                  <a:prstClr val="black">
                    <a:tint val="75000"/>
                  </a:prstClr>
                </a:solidFill>
              </a:rPr>
              <a:pPr/>
              <a:t>8/20/2020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1EEAD5-5F20-40C1-8A46-BABA2AB5D4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875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b="1">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223559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aseline="0">
                <a:solidFill>
                  <a:srgbClr val="FFC000"/>
                </a:solidFill>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aseline="0">
                <a:solidFill>
                  <a:srgbClr val="FFFF00"/>
                </a:solidFill>
              </a:defRPr>
            </a:lvl1pPr>
          </a:lstStyle>
          <a:p>
            <a:endParaRPr lang="en-US" dirty="0"/>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048000" y="5867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21944F7B-10C5-48A6-8EBD-1A59D021B8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2953993"/>
      </p:ext>
    </p:extLst>
  </p:cSld>
  <p:clrMapOvr>
    <a:masterClrMapping/>
  </p:clrMapOvr>
  <p:transition>
    <p:zoom dir="in"/>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3048000" y="5867400"/>
            <a:ext cx="2895600" cy="457200"/>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1D43AFE6-4B96-4C79-8BBF-BD19FCB1F61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5510726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3048000" y="5867400"/>
            <a:ext cx="2895600" cy="45720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003E2448-0DC2-4BD9-BF38-E76504AA40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9479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Option 1new_TITLE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57200" y="4923201"/>
            <a:ext cx="7772400" cy="1470025"/>
          </a:xfrm>
        </p:spPr>
        <p:txBody>
          <a:bodyPr anchor="t">
            <a:normAutofit/>
          </a:bodyPr>
          <a:lstStyle>
            <a:lvl1pPr>
              <a:defRPr sz="3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57199" y="4601448"/>
            <a:ext cx="8345081" cy="893434"/>
          </a:xfrm>
        </p:spPr>
        <p:txBody>
          <a:bodyPr>
            <a:normAutofit/>
          </a:bodyPr>
          <a:lstStyle>
            <a:lvl1pPr marL="0" indent="0" algn="l">
              <a:buNone/>
              <a:defRPr sz="2000" b="1">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ubtitle 2"/>
          <p:cNvSpPr txBox="1">
            <a:spLocks/>
          </p:cNvSpPr>
          <p:nvPr userDrawn="1"/>
        </p:nvSpPr>
        <p:spPr>
          <a:xfrm>
            <a:off x="387378" y="6154653"/>
            <a:ext cx="8345081" cy="630256"/>
          </a:xfrm>
          <a:prstGeom prst="rect">
            <a:avLst/>
          </a:prstGeom>
        </p:spPr>
        <p:txBody>
          <a:bodyPr vert="horz" lIns="91440" tIns="45720" rIns="91440" bIns="45720" rtlCol="0">
            <a:normAutofit/>
          </a:bodyPr>
          <a:lstStyle>
            <a:lvl1pPr marL="0" indent="0" algn="l" defTabSz="457200" rtl="0" eaLnBrk="1" latinLnBrk="0" hangingPunct="1">
              <a:lnSpc>
                <a:spcPts val="3000"/>
              </a:lnSpc>
              <a:spcBef>
                <a:spcPts val="700"/>
              </a:spcBef>
              <a:buClr>
                <a:schemeClr val="bg1">
                  <a:lumMod val="75000"/>
                </a:schemeClr>
              </a:buClr>
              <a:buSzPct val="80000"/>
              <a:buFont typeface="Courier New"/>
              <a:buNone/>
              <a:defRPr sz="2000" b="1" kern="1200">
                <a:solidFill>
                  <a:schemeClr val="bg1">
                    <a:lumMod val="65000"/>
                  </a:schemeClr>
                </a:solidFill>
                <a:latin typeface="+mn-lt"/>
                <a:ea typeface="+mn-ea"/>
                <a:cs typeface="+mn-cs"/>
              </a:defRPr>
            </a:lvl1pPr>
            <a:lvl2pPr marL="457200" indent="0" algn="ctr" defTabSz="457200" rtl="0" eaLnBrk="1" latinLnBrk="0" hangingPunct="1">
              <a:lnSpc>
                <a:spcPts val="2600"/>
              </a:lnSpc>
              <a:spcBef>
                <a:spcPts val="500"/>
              </a:spcBef>
              <a:buClr>
                <a:schemeClr val="bg1">
                  <a:lumMod val="65000"/>
                </a:schemeClr>
              </a:buClr>
              <a:buSzPct val="80000"/>
              <a:buFont typeface="Wingdings" charset="2"/>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buClr>
                <a:prstClr val="white">
                  <a:lumMod val="75000"/>
                </a:prstClr>
              </a:buClr>
            </a:pPr>
            <a:r>
              <a:rPr lang="en-US" sz="1200" b="0" dirty="0">
                <a:solidFill>
                  <a:srgbClr val="FFFFFF"/>
                </a:solidFill>
              </a:rPr>
              <a:t>© 2016 American Academy of Pediatrics </a:t>
            </a:r>
          </a:p>
        </p:txBody>
      </p:sp>
      <p:sp>
        <p:nvSpPr>
          <p:cNvPr id="8" name="Text Placeholder 7"/>
          <p:cNvSpPr>
            <a:spLocks noGrp="1"/>
          </p:cNvSpPr>
          <p:nvPr>
            <p:ph type="body" sz="quarter" idx="10"/>
          </p:nvPr>
        </p:nvSpPr>
        <p:spPr>
          <a:xfrm>
            <a:off x="457200" y="5591764"/>
            <a:ext cx="5919788" cy="739775"/>
          </a:xfrm>
        </p:spPr>
        <p:txBody>
          <a:bodyPr>
            <a:noAutofit/>
          </a:bodyPr>
          <a:lstStyle>
            <a:lvl1pPr marL="0" indent="0">
              <a:buNone/>
              <a:defRPr sz="2000" i="1">
                <a:solidFill>
                  <a:schemeClr val="bg1">
                    <a:lumMod val="65000"/>
                  </a:schemeClr>
                </a:solidFill>
              </a:defRPr>
            </a:lvl1pPr>
            <a:lvl2pPr marL="365760" indent="0">
              <a:buNone/>
              <a:defRPr sz="2000">
                <a:solidFill>
                  <a:schemeClr val="bg1">
                    <a:lumMod val="65000"/>
                  </a:schemeClr>
                </a:solidFill>
              </a:defRPr>
            </a:lvl2pPr>
            <a:lvl3pPr marL="914400" indent="0">
              <a:buNone/>
              <a:defRPr sz="2000">
                <a:solidFill>
                  <a:schemeClr val="bg1">
                    <a:lumMod val="65000"/>
                  </a:schemeClr>
                </a:solidFill>
              </a:defRPr>
            </a:lvl3pPr>
            <a:lvl4pPr marL="1371600" indent="0">
              <a:buNone/>
              <a:defRPr sz="2000">
                <a:solidFill>
                  <a:schemeClr val="bg1">
                    <a:lumMod val="65000"/>
                  </a:schemeClr>
                </a:solidFill>
              </a:defRPr>
            </a:lvl4pPr>
            <a:lvl5pPr marL="1828800" indent="0">
              <a:buNone/>
              <a:defRPr sz="2000">
                <a:solidFill>
                  <a:schemeClr val="bg1">
                    <a:lumMod val="65000"/>
                  </a:schemeClr>
                </a:solidFill>
              </a:defRPr>
            </a:lvl5pPr>
          </a:lstStyle>
          <a:p>
            <a:pPr lvl="0"/>
            <a:r>
              <a:rPr lang="en-US" dirty="0"/>
              <a:t>Click to edit Master text styles</a:t>
            </a:r>
          </a:p>
        </p:txBody>
      </p:sp>
    </p:spTree>
    <p:extLst>
      <p:ext uri="{BB962C8B-B14F-4D97-AF65-F5344CB8AC3E}">
        <p14:creationId xmlns:p14="http://schemas.microsoft.com/office/powerpoint/2010/main" val="4171327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lvl1pPr>
              <a:lnSpc>
                <a:spcPts val="3200"/>
              </a:lnSpc>
              <a:defRPr sz="2700"/>
            </a:lvl1pPr>
            <a:lvl2pPr marL="594360" indent="-274320">
              <a:lnSpc>
                <a:spcPts val="2900"/>
              </a:lnSpc>
              <a:defRPr sz="2400"/>
            </a:lvl2pPr>
            <a:lvl3pPr>
              <a:lnSpc>
                <a:spcPts val="2600"/>
              </a:lnSpc>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46642AC8-16B9-8E47-A725-E6548BB49E14}" type="slidenum">
              <a:rPr lang="en-US" smtClean="0">
                <a:solidFill>
                  <a:srgbClr val="4BACC6">
                    <a:lumMod val="75000"/>
                  </a:srgbClr>
                </a:solidFill>
              </a:rPr>
              <a:pPr/>
              <a:t>‹#›</a:t>
            </a:fld>
            <a:endParaRPr lang="en-US">
              <a:solidFill>
                <a:srgbClr val="4BACC6">
                  <a:lumMod val="75000"/>
                </a:srgbClr>
              </a:solidFill>
            </a:endParaRPr>
          </a:p>
        </p:txBody>
      </p:sp>
    </p:spTree>
    <p:extLst>
      <p:ext uri="{BB962C8B-B14F-4D97-AF65-F5344CB8AC3E}">
        <p14:creationId xmlns:p14="http://schemas.microsoft.com/office/powerpoint/2010/main" val="17243425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ts val="3600"/>
              </a:lnSpc>
              <a:defRPr sz="3200"/>
            </a:lvl1p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46642AC8-16B9-8E47-A725-E6548BB49E14}" type="slidenum">
              <a:rPr lang="en-US" smtClean="0">
                <a:solidFill>
                  <a:srgbClr val="4BACC6">
                    <a:lumMod val="75000"/>
                  </a:srgbClr>
                </a:solidFill>
              </a:rPr>
              <a:pPr/>
              <a:t>‹#›</a:t>
            </a:fld>
            <a:endParaRPr lang="en-US">
              <a:solidFill>
                <a:srgbClr val="4BACC6">
                  <a:lumMod val="75000"/>
                </a:srgbClr>
              </a:solidFill>
            </a:endParaRPr>
          </a:p>
        </p:txBody>
      </p:sp>
    </p:spTree>
    <p:extLst>
      <p:ext uri="{BB962C8B-B14F-4D97-AF65-F5344CB8AC3E}">
        <p14:creationId xmlns:p14="http://schemas.microsoft.com/office/powerpoint/2010/main" val="11259669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ts val="3600"/>
              </a:lnSpc>
              <a:defRPr sz="3000"/>
            </a:lvl1pPr>
          </a:lstStyle>
          <a:p>
            <a:r>
              <a:rPr lang="en-US" dirty="0"/>
              <a:t>Click to edit Master title style</a:t>
            </a:r>
          </a:p>
        </p:txBody>
      </p:sp>
      <p:sp>
        <p:nvSpPr>
          <p:cNvPr id="3" name="Content Placeholder 2"/>
          <p:cNvSpPr>
            <a:spLocks noGrp="1"/>
          </p:cNvSpPr>
          <p:nvPr>
            <p:ph idx="1"/>
          </p:nvPr>
        </p:nvSpPr>
        <p:spPr/>
        <p:txBody>
          <a:bodyPr/>
          <a:lstStyle>
            <a:lvl1pPr>
              <a:defRPr sz="22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46642AC8-16B9-8E47-A725-E6548BB49E14}" type="slidenum">
              <a:rPr lang="en-US" smtClean="0">
                <a:solidFill>
                  <a:srgbClr val="4BACC6">
                    <a:lumMod val="75000"/>
                  </a:srgbClr>
                </a:solidFill>
              </a:rPr>
              <a:pPr/>
              <a:t>‹#›</a:t>
            </a:fld>
            <a:endParaRPr lang="en-US">
              <a:solidFill>
                <a:srgbClr val="4BACC6">
                  <a:lumMod val="75000"/>
                </a:srgbClr>
              </a:solidFill>
            </a:endParaRPr>
          </a:p>
        </p:txBody>
      </p:sp>
    </p:spTree>
    <p:extLst>
      <p:ext uri="{BB962C8B-B14F-4D97-AF65-F5344CB8AC3E}">
        <p14:creationId xmlns:p14="http://schemas.microsoft.com/office/powerpoint/2010/main" val="25160605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ts val="3600"/>
              </a:lnSpc>
              <a:defRPr sz="3000"/>
            </a:lvl1pPr>
          </a:lstStyle>
          <a:p>
            <a:r>
              <a:rPr lang="en-US" dirty="0"/>
              <a:t>Click to edit Master title style</a:t>
            </a:r>
          </a:p>
        </p:txBody>
      </p:sp>
      <p:sp>
        <p:nvSpPr>
          <p:cNvPr id="3" name="Content Placeholder 2"/>
          <p:cNvSpPr>
            <a:spLocks noGrp="1"/>
          </p:cNvSpPr>
          <p:nvPr>
            <p:ph idx="1"/>
          </p:nvPr>
        </p:nvSpPr>
        <p:spPr/>
        <p:txBody>
          <a:bodyPr/>
          <a:lstStyle>
            <a:lvl1pPr>
              <a:lnSpc>
                <a:spcPts val="2600"/>
              </a:lnSpc>
              <a:defRPr sz="22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46642AC8-16B9-8E47-A725-E6548BB49E14}" type="slidenum">
              <a:rPr lang="en-US" smtClean="0">
                <a:solidFill>
                  <a:srgbClr val="4BACC6">
                    <a:lumMod val="75000"/>
                  </a:srgbClr>
                </a:solidFill>
              </a:rPr>
              <a:pPr/>
              <a:t>‹#›</a:t>
            </a:fld>
            <a:endParaRPr lang="en-US">
              <a:solidFill>
                <a:srgbClr val="4BACC6">
                  <a:lumMod val="75000"/>
                </a:srgbClr>
              </a:solidFill>
            </a:endParaRPr>
          </a:p>
        </p:txBody>
      </p:sp>
    </p:spTree>
    <p:extLst>
      <p:ext uri="{BB962C8B-B14F-4D97-AF65-F5344CB8AC3E}">
        <p14:creationId xmlns:p14="http://schemas.microsoft.com/office/powerpoint/2010/main" val="31757873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ts val="3600"/>
              </a:lnSpc>
              <a:defRPr sz="3000"/>
            </a:lvl1pPr>
          </a:lstStyle>
          <a:p>
            <a:r>
              <a:rPr lang="en-US" dirty="0"/>
              <a:t>Click to edit Master title style</a:t>
            </a:r>
          </a:p>
        </p:txBody>
      </p:sp>
      <p:sp>
        <p:nvSpPr>
          <p:cNvPr id="3" name="Content Placeholder 2"/>
          <p:cNvSpPr>
            <a:spLocks noGrp="1"/>
          </p:cNvSpPr>
          <p:nvPr>
            <p:ph idx="1"/>
          </p:nvPr>
        </p:nvSpPr>
        <p:spPr/>
        <p:txBody>
          <a:bodyPr/>
          <a:lstStyle>
            <a:lvl1pPr>
              <a:lnSpc>
                <a:spcPts val="2400"/>
              </a:lnSpc>
              <a:defRPr sz="2000"/>
            </a:lvl1pPr>
            <a:lvl2pPr marL="594360" indent="-274320">
              <a:lnSpc>
                <a:spcPts val="2200"/>
              </a:lnSpc>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46642AC8-16B9-8E47-A725-E6548BB49E14}" type="slidenum">
              <a:rPr lang="en-US" smtClean="0">
                <a:solidFill>
                  <a:srgbClr val="4BACC6">
                    <a:lumMod val="75000"/>
                  </a:srgbClr>
                </a:solidFill>
              </a:rPr>
              <a:pPr/>
              <a:t>‹#›</a:t>
            </a:fld>
            <a:endParaRPr lang="en-US">
              <a:solidFill>
                <a:srgbClr val="4BACC6">
                  <a:lumMod val="75000"/>
                </a:srgbClr>
              </a:solidFill>
            </a:endParaRPr>
          </a:p>
        </p:txBody>
      </p:sp>
    </p:spTree>
    <p:extLst>
      <p:ext uri="{BB962C8B-B14F-4D97-AF65-F5344CB8AC3E}">
        <p14:creationId xmlns:p14="http://schemas.microsoft.com/office/powerpoint/2010/main" val="27466540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279" y="487314"/>
            <a:ext cx="8229600" cy="1143000"/>
          </a:xfrm>
        </p:spPr>
        <p:txBody>
          <a:bodyPr anchor="t">
            <a:normAutofit/>
          </a:bodyPr>
          <a:lstStyle>
            <a:lvl1pPr>
              <a:lnSpc>
                <a:spcPts val="3600"/>
              </a:lnSpc>
              <a:defRPr sz="3000"/>
            </a:lvl1pPr>
          </a:lstStyle>
          <a:p>
            <a:r>
              <a:rPr lang="en-US" dirty="0"/>
              <a:t>Click to edit Master title style</a:t>
            </a:r>
          </a:p>
        </p:txBody>
      </p:sp>
      <p:sp>
        <p:nvSpPr>
          <p:cNvPr id="3" name="Content Placeholder 2"/>
          <p:cNvSpPr>
            <a:spLocks noGrp="1"/>
          </p:cNvSpPr>
          <p:nvPr>
            <p:ph idx="1"/>
          </p:nvPr>
        </p:nvSpPr>
        <p:spPr>
          <a:xfrm>
            <a:off x="180279" y="4633089"/>
            <a:ext cx="8229600" cy="4525963"/>
          </a:xfrm>
        </p:spPr>
        <p:txBody>
          <a:bodyPr/>
          <a:lstStyle>
            <a:lvl1pPr>
              <a:lnSpc>
                <a:spcPts val="2800"/>
              </a:lnSpc>
              <a:spcBef>
                <a:spcPts val="500"/>
              </a:spcBef>
              <a:defRPr sz="22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46642AC8-16B9-8E47-A725-E6548BB49E14}" type="slidenum">
              <a:rPr lang="en-US" smtClean="0">
                <a:solidFill>
                  <a:srgbClr val="4BACC6">
                    <a:lumMod val="75000"/>
                  </a:srgbClr>
                </a:solidFill>
              </a:rPr>
              <a:pPr/>
              <a:t>‹#›</a:t>
            </a:fld>
            <a:endParaRPr lang="en-US">
              <a:solidFill>
                <a:srgbClr val="4BACC6">
                  <a:lumMod val="75000"/>
                </a:srgbClr>
              </a:solidFill>
            </a:endParaRPr>
          </a:p>
        </p:txBody>
      </p:sp>
    </p:spTree>
    <p:extLst>
      <p:ext uri="{BB962C8B-B14F-4D97-AF65-F5344CB8AC3E}">
        <p14:creationId xmlns:p14="http://schemas.microsoft.com/office/powerpoint/2010/main" val="3606157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910434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descr="Option 1new_trans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8102" y="2978073"/>
            <a:ext cx="8229600" cy="1143000"/>
          </a:xfrm>
        </p:spPr>
        <p:txBody>
          <a:bodyPr anchor="ctr">
            <a:normAutofit/>
          </a:bodyPr>
          <a:lstStyle>
            <a:lvl1pPr algn="ctr">
              <a:lnSpc>
                <a:spcPts val="6000"/>
              </a:lnSpc>
              <a:defRPr sz="6000">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46642AC8-16B9-8E47-A725-E6548BB49E14}" type="slidenum">
              <a:rPr lang="en-US" smtClean="0">
                <a:solidFill>
                  <a:srgbClr val="4BACC6">
                    <a:lumMod val="75000"/>
                  </a:srgbClr>
                </a:solidFill>
              </a:rPr>
              <a:pPr/>
              <a:t>‹#›</a:t>
            </a:fld>
            <a:endParaRPr lang="en-US">
              <a:solidFill>
                <a:srgbClr val="4BACC6">
                  <a:lumMod val="75000"/>
                </a:srgbClr>
              </a:solidFill>
            </a:endParaRPr>
          </a:p>
        </p:txBody>
      </p:sp>
    </p:spTree>
    <p:extLst>
      <p:ext uri="{BB962C8B-B14F-4D97-AF65-F5344CB8AC3E}">
        <p14:creationId xmlns:p14="http://schemas.microsoft.com/office/powerpoint/2010/main" val="5987633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279" y="2978073"/>
            <a:ext cx="8229600" cy="1143000"/>
          </a:xfrm>
        </p:spPr>
        <p:txBody>
          <a:bodyPr anchor="ctr">
            <a:normAutofit/>
          </a:bodyPr>
          <a:lstStyle>
            <a:lvl1pPr algn="ctr">
              <a:lnSpc>
                <a:spcPts val="6000"/>
              </a:lnSpc>
              <a:defRPr sz="6000">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46642AC8-16B9-8E47-A725-E6548BB49E14}" type="slidenum">
              <a:rPr lang="en-US" smtClean="0">
                <a:solidFill>
                  <a:srgbClr val="4BACC6">
                    <a:lumMod val="75000"/>
                  </a:srgbClr>
                </a:solidFill>
              </a:rPr>
              <a:pPr/>
              <a:t>‹#›</a:t>
            </a:fld>
            <a:endParaRPr lang="en-US">
              <a:solidFill>
                <a:srgbClr val="4BACC6">
                  <a:lumMod val="75000"/>
                </a:srgbClr>
              </a:solidFill>
            </a:endParaRPr>
          </a:p>
        </p:txBody>
      </p:sp>
      <p:pic>
        <p:nvPicPr>
          <p:cNvPr id="5" name="Picture 4" descr="Section_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userDrawn="1"/>
        </p:nvSpPr>
        <p:spPr>
          <a:xfrm>
            <a:off x="0" y="0"/>
            <a:ext cx="9144000" cy="3456451"/>
          </a:xfrm>
          <a:prstGeom prst="rect">
            <a:avLst/>
          </a:prstGeom>
          <a:solidFill>
            <a:srgbClr val="1A5276">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34830009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p:txBody>
          <a:bodyPr/>
          <a:lstStyle/>
          <a:p>
            <a:fld id="{46642AC8-16B9-8E47-A725-E6548BB49E14}" type="slidenum">
              <a:rPr lang="en-US" smtClean="0">
                <a:solidFill>
                  <a:srgbClr val="4BACC6">
                    <a:lumMod val="75000"/>
                  </a:srgbClr>
                </a:solidFill>
              </a:rPr>
              <a:pPr/>
              <a:t>‹#›</a:t>
            </a:fld>
            <a:endParaRPr lang="en-US">
              <a:solidFill>
                <a:srgbClr val="4BACC6">
                  <a:lumMod val="75000"/>
                </a:srgbClr>
              </a:solidFill>
            </a:endParaRPr>
          </a:p>
        </p:txBody>
      </p:sp>
    </p:spTree>
    <p:extLst>
      <p:ext uri="{BB962C8B-B14F-4D97-AF65-F5344CB8AC3E}">
        <p14:creationId xmlns:p14="http://schemas.microsoft.com/office/powerpoint/2010/main" val="25610477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9" name="Slide Number Placeholder 8"/>
          <p:cNvSpPr>
            <a:spLocks noGrp="1"/>
          </p:cNvSpPr>
          <p:nvPr>
            <p:ph type="sldNum" sz="quarter" idx="12"/>
          </p:nvPr>
        </p:nvSpPr>
        <p:spPr/>
        <p:txBody>
          <a:bodyPr/>
          <a:lstStyle/>
          <a:p>
            <a:fld id="{46642AC8-16B9-8E47-A725-E6548BB49E14}" type="slidenum">
              <a:rPr lang="en-US" smtClean="0">
                <a:solidFill>
                  <a:srgbClr val="4BACC6">
                    <a:lumMod val="75000"/>
                  </a:srgbClr>
                </a:solidFill>
              </a:rPr>
              <a:pPr/>
              <a:t>‹#›</a:t>
            </a:fld>
            <a:endParaRPr lang="en-US">
              <a:solidFill>
                <a:srgbClr val="4BACC6">
                  <a:lumMod val="75000"/>
                </a:srgbClr>
              </a:solidFill>
            </a:endParaRPr>
          </a:p>
        </p:txBody>
      </p:sp>
    </p:spTree>
    <p:extLst>
      <p:ext uri="{BB962C8B-B14F-4D97-AF65-F5344CB8AC3E}">
        <p14:creationId xmlns:p14="http://schemas.microsoft.com/office/powerpoint/2010/main" val="37564305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5" name="Slide Number Placeholder 4"/>
          <p:cNvSpPr>
            <a:spLocks noGrp="1"/>
          </p:cNvSpPr>
          <p:nvPr>
            <p:ph type="sldNum" sz="quarter" idx="12"/>
          </p:nvPr>
        </p:nvSpPr>
        <p:spPr/>
        <p:txBody>
          <a:bodyPr/>
          <a:lstStyle/>
          <a:p>
            <a:fld id="{46642AC8-16B9-8E47-A725-E6548BB49E14}" type="slidenum">
              <a:rPr lang="en-US" smtClean="0">
                <a:solidFill>
                  <a:srgbClr val="4BACC6">
                    <a:lumMod val="75000"/>
                  </a:srgbClr>
                </a:solidFill>
              </a:rPr>
              <a:pPr/>
              <a:t>‹#›</a:t>
            </a:fld>
            <a:endParaRPr lang="en-US">
              <a:solidFill>
                <a:srgbClr val="4BACC6">
                  <a:lumMod val="75000"/>
                </a:srgbClr>
              </a:solidFill>
            </a:endParaRPr>
          </a:p>
        </p:txBody>
      </p:sp>
    </p:spTree>
    <p:extLst>
      <p:ext uri="{BB962C8B-B14F-4D97-AF65-F5344CB8AC3E}">
        <p14:creationId xmlns:p14="http://schemas.microsoft.com/office/powerpoint/2010/main" val="9371189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4" name="Slide Number Placeholder 3"/>
          <p:cNvSpPr>
            <a:spLocks noGrp="1"/>
          </p:cNvSpPr>
          <p:nvPr>
            <p:ph type="sldNum" sz="quarter" idx="12"/>
          </p:nvPr>
        </p:nvSpPr>
        <p:spPr/>
        <p:txBody>
          <a:bodyPr/>
          <a:lstStyle/>
          <a:p>
            <a:fld id="{46642AC8-16B9-8E47-A725-E6548BB49E14}" type="slidenum">
              <a:rPr lang="en-US" smtClean="0">
                <a:solidFill>
                  <a:srgbClr val="4BACC6">
                    <a:lumMod val="75000"/>
                  </a:srgbClr>
                </a:solidFill>
              </a:rPr>
              <a:pPr/>
              <a:t>‹#›</a:t>
            </a:fld>
            <a:endParaRPr lang="en-US">
              <a:solidFill>
                <a:srgbClr val="4BACC6">
                  <a:lumMod val="75000"/>
                </a:srgbClr>
              </a:solidFill>
            </a:endParaRPr>
          </a:p>
        </p:txBody>
      </p:sp>
    </p:spTree>
    <p:extLst>
      <p:ext uri="{BB962C8B-B14F-4D97-AF65-F5344CB8AC3E}">
        <p14:creationId xmlns:p14="http://schemas.microsoft.com/office/powerpoint/2010/main" val="36906237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p:txBody>
          <a:bodyPr/>
          <a:lstStyle/>
          <a:p>
            <a:fld id="{46642AC8-16B9-8E47-A725-E6548BB49E14}" type="slidenum">
              <a:rPr lang="en-US" smtClean="0">
                <a:solidFill>
                  <a:srgbClr val="4BACC6">
                    <a:lumMod val="75000"/>
                  </a:srgbClr>
                </a:solidFill>
              </a:rPr>
              <a:pPr/>
              <a:t>‹#›</a:t>
            </a:fld>
            <a:endParaRPr lang="en-US">
              <a:solidFill>
                <a:srgbClr val="4BACC6">
                  <a:lumMod val="75000"/>
                </a:srgbClr>
              </a:solidFill>
            </a:endParaRPr>
          </a:p>
        </p:txBody>
      </p:sp>
    </p:spTree>
    <p:extLst>
      <p:ext uri="{BB962C8B-B14F-4D97-AF65-F5344CB8AC3E}">
        <p14:creationId xmlns:p14="http://schemas.microsoft.com/office/powerpoint/2010/main" val="5190036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p:txBody>
          <a:bodyPr/>
          <a:lstStyle/>
          <a:p>
            <a:fld id="{46642AC8-16B9-8E47-A725-E6548BB49E14}" type="slidenum">
              <a:rPr lang="en-US" smtClean="0">
                <a:solidFill>
                  <a:srgbClr val="4BACC6">
                    <a:lumMod val="75000"/>
                  </a:srgbClr>
                </a:solidFill>
              </a:rPr>
              <a:pPr/>
              <a:t>‹#›</a:t>
            </a:fld>
            <a:endParaRPr lang="en-US">
              <a:solidFill>
                <a:srgbClr val="4BACC6">
                  <a:lumMod val="75000"/>
                </a:srgbClr>
              </a:solidFill>
            </a:endParaRPr>
          </a:p>
        </p:txBody>
      </p:sp>
    </p:spTree>
    <p:extLst>
      <p:ext uri="{BB962C8B-B14F-4D97-AF65-F5344CB8AC3E}">
        <p14:creationId xmlns:p14="http://schemas.microsoft.com/office/powerpoint/2010/main" val="35255494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p:txBody>
          <a:bodyPr/>
          <a:lstStyle/>
          <a:p>
            <a:fld id="{46642AC8-16B9-8E47-A725-E6548BB49E14}" type="slidenum">
              <a:rPr lang="en-US" smtClean="0">
                <a:solidFill>
                  <a:srgbClr val="4BACC6">
                    <a:lumMod val="75000"/>
                  </a:srgbClr>
                </a:solidFill>
              </a:rPr>
              <a:pPr/>
              <a:t>‹#›</a:t>
            </a:fld>
            <a:endParaRPr lang="en-US">
              <a:solidFill>
                <a:srgbClr val="4BACC6">
                  <a:lumMod val="75000"/>
                </a:srgbClr>
              </a:solidFill>
            </a:endParaRPr>
          </a:p>
        </p:txBody>
      </p:sp>
    </p:spTree>
    <p:extLst>
      <p:ext uri="{BB962C8B-B14F-4D97-AF65-F5344CB8AC3E}">
        <p14:creationId xmlns:p14="http://schemas.microsoft.com/office/powerpoint/2010/main" val="20401495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p:txBody>
          <a:bodyPr/>
          <a:lstStyle/>
          <a:p>
            <a:fld id="{46642AC8-16B9-8E47-A725-E6548BB49E14}" type="slidenum">
              <a:rPr lang="en-US" smtClean="0">
                <a:solidFill>
                  <a:srgbClr val="4BACC6">
                    <a:lumMod val="75000"/>
                  </a:srgbClr>
                </a:solidFill>
              </a:rPr>
              <a:pPr/>
              <a:t>‹#›</a:t>
            </a:fld>
            <a:endParaRPr lang="en-US">
              <a:solidFill>
                <a:srgbClr val="4BACC6">
                  <a:lumMod val="75000"/>
                </a:srgbClr>
              </a:solidFill>
            </a:endParaRPr>
          </a:p>
        </p:txBody>
      </p:sp>
    </p:spTree>
    <p:extLst>
      <p:ext uri="{BB962C8B-B14F-4D97-AF65-F5344CB8AC3E}">
        <p14:creationId xmlns:p14="http://schemas.microsoft.com/office/powerpoint/2010/main" val="2132411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866585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2"/>
                </a:solidFill>
              </a:defRPr>
            </a:lvl1pPr>
          </a:lstStyle>
          <a:p>
            <a:fld id="{9612222E-5577-4C0F-9AC7-CD59A6DCA736}" type="datetimeFigureOut">
              <a:rPr lang="en-US" smtClean="0">
                <a:solidFill>
                  <a:srgbClr val="1F497D"/>
                </a:solidFill>
              </a:rPr>
              <a:pPr/>
              <a:t>8/20/2020</a:t>
            </a:fld>
            <a:endParaRPr lang="en-US" dirty="0">
              <a:solidFill>
                <a:srgbClr val="1F497D"/>
              </a:solidFill>
            </a:endParaRPr>
          </a:p>
        </p:txBody>
      </p:sp>
      <p:sp>
        <p:nvSpPr>
          <p:cNvPr id="5" name="Footer Placeholder 4"/>
          <p:cNvSpPr>
            <a:spLocks noGrp="1"/>
          </p:cNvSpPr>
          <p:nvPr>
            <p:ph type="ftr" sz="quarter" idx="11"/>
          </p:nvPr>
        </p:nvSpPr>
        <p:spPr/>
        <p:txBody>
          <a:bodyPr/>
          <a:lstStyle>
            <a:lvl1pPr>
              <a:defRPr baseline="0">
                <a:solidFill>
                  <a:schemeClr val="tx2"/>
                </a:solidFill>
              </a:defRPr>
            </a:lvl1pPr>
          </a:lstStyle>
          <a:p>
            <a:endParaRPr lang="en-US" dirty="0">
              <a:solidFill>
                <a:srgbClr val="1F497D"/>
              </a:solidFill>
            </a:endParaRPr>
          </a:p>
        </p:txBody>
      </p:sp>
      <p:sp>
        <p:nvSpPr>
          <p:cNvPr id="6" name="Slide Number Placeholder 5"/>
          <p:cNvSpPr>
            <a:spLocks noGrp="1"/>
          </p:cNvSpPr>
          <p:nvPr>
            <p:ph type="sldNum" sz="quarter" idx="12"/>
          </p:nvPr>
        </p:nvSpPr>
        <p:spPr/>
        <p:txBody>
          <a:bodyPr/>
          <a:lstStyle>
            <a:lvl1pPr>
              <a:defRPr baseline="0">
                <a:solidFill>
                  <a:schemeClr val="tx2"/>
                </a:solidFill>
              </a:defRPr>
            </a:lvl1pPr>
          </a:lstStyle>
          <a:p>
            <a:fld id="{007D7B7E-F70F-4A44-88AF-D246046A752C}"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27220477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12222E-5577-4C0F-9AC7-CD59A6DCA736}" type="datetimeFigureOut">
              <a:rPr lang="en-US" smtClean="0">
                <a:solidFill>
                  <a:prstClr val="black">
                    <a:tint val="75000"/>
                  </a:prstClr>
                </a:solidFill>
              </a:rPr>
              <a:pPr/>
              <a:t>8/20/2020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7D7B7E-F70F-4A44-88AF-D246046A7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7794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12222E-5577-4C0F-9AC7-CD59A6DCA736}" type="datetimeFigureOut">
              <a:rPr lang="en-US" smtClean="0">
                <a:solidFill>
                  <a:prstClr val="black">
                    <a:tint val="75000"/>
                  </a:prstClr>
                </a:solidFill>
              </a:rPr>
              <a:pPr/>
              <a:t>8/20/2020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7D7B7E-F70F-4A44-88AF-D246046A7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9680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12222E-5577-4C0F-9AC7-CD59A6DCA736}" type="datetimeFigureOut">
              <a:rPr lang="en-US" smtClean="0">
                <a:solidFill>
                  <a:prstClr val="black">
                    <a:tint val="75000"/>
                  </a:prstClr>
                </a:solidFill>
              </a:rPr>
              <a:pPr/>
              <a:t>8/20/2020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7D7B7E-F70F-4A44-88AF-D246046A7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59781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12222E-5577-4C0F-9AC7-CD59A6DCA736}" type="datetimeFigureOut">
              <a:rPr lang="en-US" smtClean="0">
                <a:solidFill>
                  <a:prstClr val="black">
                    <a:tint val="75000"/>
                  </a:prstClr>
                </a:solidFill>
              </a:rPr>
              <a:pPr/>
              <a:t>8/20/2020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7D7B7E-F70F-4A44-88AF-D246046A7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7626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12222E-5577-4C0F-9AC7-CD59A6DCA736}" type="datetimeFigureOut">
              <a:rPr lang="en-US" smtClean="0">
                <a:solidFill>
                  <a:prstClr val="black">
                    <a:tint val="75000"/>
                  </a:prstClr>
                </a:solidFill>
              </a:rPr>
              <a:pPr/>
              <a:t>8/20/2020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7D7B7E-F70F-4A44-88AF-D246046A7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385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2222E-5577-4C0F-9AC7-CD59A6DCA736}" type="datetimeFigureOut">
              <a:rPr lang="en-US" smtClean="0">
                <a:solidFill>
                  <a:prstClr val="black">
                    <a:tint val="75000"/>
                  </a:prstClr>
                </a:solidFill>
              </a:rPr>
              <a:pPr/>
              <a:t>8/20/2020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7D7B7E-F70F-4A44-88AF-D246046A7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7699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12222E-5577-4C0F-9AC7-CD59A6DCA736}" type="datetimeFigureOut">
              <a:rPr lang="en-US" smtClean="0">
                <a:solidFill>
                  <a:prstClr val="black">
                    <a:tint val="75000"/>
                  </a:prstClr>
                </a:solidFill>
              </a:rPr>
              <a:pPr/>
              <a:t>8/20/2020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7D7B7E-F70F-4A44-88AF-D246046A7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8573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12222E-5577-4C0F-9AC7-CD59A6DCA736}" type="datetimeFigureOut">
              <a:rPr lang="en-US" smtClean="0">
                <a:solidFill>
                  <a:prstClr val="black">
                    <a:tint val="75000"/>
                  </a:prstClr>
                </a:solidFill>
              </a:rPr>
              <a:pPr/>
              <a:t>8/20/2020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7D7B7E-F70F-4A44-88AF-D246046A7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628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12222E-5577-4C0F-9AC7-CD59A6DCA736}" type="datetimeFigureOut">
              <a:rPr lang="en-US" smtClean="0">
                <a:solidFill>
                  <a:prstClr val="black">
                    <a:tint val="75000"/>
                  </a:prstClr>
                </a:solidFill>
              </a:rPr>
              <a:pPr/>
              <a:t>8/20/2020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7D7B7E-F70F-4A44-88AF-D246046A7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2276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879854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12222E-5577-4C0F-9AC7-CD59A6DCA736}" type="datetimeFigureOut">
              <a:rPr lang="en-US" smtClean="0">
                <a:solidFill>
                  <a:prstClr val="black">
                    <a:tint val="75000"/>
                  </a:prstClr>
                </a:solidFill>
              </a:rPr>
              <a:pPr/>
              <a:t>8/20/2020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7D7B7E-F70F-4A44-88AF-D246046A7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80048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aseline="0">
                <a:solidFill>
                  <a:schemeClr val="tx1"/>
                </a:solidFill>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aseline="0">
                <a:solidFill>
                  <a:schemeClr val="tx1"/>
                </a:solidFill>
              </a:defRPr>
            </a:lvl1pPr>
          </a:lstStyle>
          <a:p>
            <a:endParaRPr lang="en-US" dirty="0"/>
          </a:p>
        </p:txBody>
      </p:sp>
      <p:sp>
        <p:nvSpPr>
          <p:cNvPr id="4" name="Date Placeholder 3"/>
          <p:cNvSpPr>
            <a:spLocks noGrp="1"/>
          </p:cNvSpPr>
          <p:nvPr>
            <p:ph type="dt" sz="half" idx="10"/>
          </p:nvPr>
        </p:nvSpPr>
        <p:spPr>
          <a:xfrm>
            <a:off x="685800" y="6248400"/>
            <a:ext cx="1905000" cy="457200"/>
          </a:xfrm>
        </p:spPr>
        <p:txBody>
          <a:bodyPr/>
          <a:lstStyle>
            <a:lvl1pPr>
              <a:defRPr>
                <a:solidFill>
                  <a:schemeClr val="tx1"/>
                </a:solidFill>
              </a:defRPr>
            </a:lvl1pPr>
          </a:lstStyle>
          <a:p>
            <a:endParaRPr lang="en-US" dirty="0">
              <a:solidFill>
                <a:prstClr val="black"/>
              </a:solidFill>
            </a:endParaRPr>
          </a:p>
        </p:txBody>
      </p:sp>
      <p:sp>
        <p:nvSpPr>
          <p:cNvPr id="5" name="Footer Placeholder 4"/>
          <p:cNvSpPr>
            <a:spLocks noGrp="1"/>
          </p:cNvSpPr>
          <p:nvPr>
            <p:ph type="ftr" sz="quarter" idx="11"/>
          </p:nvPr>
        </p:nvSpPr>
        <p:spPr>
          <a:xfrm>
            <a:off x="3048000" y="5867400"/>
            <a:ext cx="2895600" cy="457200"/>
          </a:xfrm>
        </p:spPr>
        <p:txBody>
          <a:bodyPr/>
          <a:lstStyle>
            <a:lvl1pPr>
              <a:defRPr>
                <a:solidFill>
                  <a:schemeClr val="tx1"/>
                </a:solidFill>
              </a:defRPr>
            </a:lvl1pPr>
          </a:lstStyle>
          <a:p>
            <a:endParaRPr lang="en-US" dirty="0">
              <a:solidFill>
                <a:prstClr val="black"/>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solidFill>
                  <a:schemeClr val="tx1"/>
                </a:solidFill>
              </a:defRPr>
            </a:lvl1pPr>
          </a:lstStyle>
          <a:p>
            <a:fld id="{21944F7B-10C5-48A6-8EBD-1A59D021B82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8093083"/>
      </p:ext>
    </p:extLst>
  </p:cSld>
  <p:clrMapOvr>
    <a:masterClrMapping/>
  </p:clrMapOvr>
  <p:transition>
    <p:zoom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7397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1.jp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4.jpeg"/><Relationship Id="rId2" Type="http://schemas.openxmlformats.org/officeDocument/2006/relationships/slideLayout" Target="../slideLayouts/slideLayout40.xml"/><Relationship Id="rId16" Type="http://schemas.openxmlformats.org/officeDocument/2006/relationships/image" Target="../media/image3.jpe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image" Target="../media/image5.jpe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54353" y="6153138"/>
            <a:ext cx="1238771" cy="704863"/>
          </a:xfrm>
          <a:prstGeom prst="rect">
            <a:avLst/>
          </a:prstGeom>
        </p:spPr>
      </p:pic>
      <p:pic>
        <p:nvPicPr>
          <p:cNvPr id="8" name="Picture 7" descr="MedicineDOP"/>
          <p:cNvPicPr>
            <a:picLocks noChangeAspect="1" noChangeArrowheads="1"/>
          </p:cNvPicPr>
          <p:nvPr/>
        </p:nvPicPr>
        <p:blipFill>
          <a:blip r:embed="rId15" cstate="print"/>
          <a:srcRect/>
          <a:stretch>
            <a:fillRect/>
          </a:stretch>
        </p:blipFill>
        <p:spPr bwMode="auto">
          <a:xfrm>
            <a:off x="66174" y="6221607"/>
            <a:ext cx="2021305" cy="572224"/>
          </a:xfrm>
          <a:prstGeom prst="rect">
            <a:avLst/>
          </a:prstGeom>
          <a:noFill/>
          <a:ln w="9525">
            <a:noFill/>
            <a:miter lim="800000"/>
            <a:headEnd/>
            <a:tailEnd/>
          </a:ln>
        </p:spPr>
      </p:pic>
    </p:spTree>
    <p:extLst>
      <p:ext uri="{BB962C8B-B14F-4D97-AF65-F5344CB8AC3E}">
        <p14:creationId xmlns:p14="http://schemas.microsoft.com/office/powerpoint/2010/main" val="176053404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p:txStyles>
    <p:titleStyle>
      <a:lvl1pPr algn="l" defTabSz="685800" rtl="0" eaLnBrk="1" latinLnBrk="0" hangingPunct="1">
        <a:lnSpc>
          <a:spcPct val="90000"/>
        </a:lnSpc>
        <a:spcBef>
          <a:spcPct val="0"/>
        </a:spcBef>
        <a:buNone/>
        <a:defRPr sz="3300" b="1" kern="1200">
          <a:solidFill>
            <a:schemeClr val="tx1"/>
          </a:solidFill>
          <a:effectLst>
            <a:outerShdw blurRad="38100" dist="38100" dir="2700000" algn="tl">
              <a:srgbClr val="000000">
                <a:alpha val="43137"/>
              </a:srgbClr>
            </a:outerShdw>
          </a:effectLst>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b="1"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Black"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Black"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15880255-A1B4-4A59-A097-40D92C5A929C}" type="slidenum">
              <a:rPr lang="en-US" smtClean="0">
                <a:solidFill>
                  <a:prstClr val="black">
                    <a:tint val="75000"/>
                  </a:prstClr>
                </a:solidFill>
                <a:latin typeface="Arial Black" pitchFamily="34" charset="0"/>
              </a:rPr>
              <a:pPr eaLnBrk="0" fontAlgn="base" hangingPunct="0">
                <a:spcBef>
                  <a:spcPct val="0"/>
                </a:spcBef>
                <a:spcAft>
                  <a:spcPct val="0"/>
                </a:spcAft>
              </a:pPr>
              <a:t>‹#›</a:t>
            </a:fld>
            <a:endParaRPr lang="en-US">
              <a:solidFill>
                <a:prstClr val="black">
                  <a:tint val="75000"/>
                </a:prstClr>
              </a:solidFill>
              <a:latin typeface="Arial Black" pitchFamily="34" charset="0"/>
            </a:endParaRPr>
          </a:p>
        </p:txBody>
      </p:sp>
      <p:pic>
        <p:nvPicPr>
          <p:cNvPr id="7" name="Picture 6" descr="NewPPT_MUSC.jpg"/>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175" y="0"/>
            <a:ext cx="9155113" cy="6865938"/>
          </a:xfrm>
          <a:prstGeom prst="rect">
            <a:avLst/>
          </a:prstGeom>
          <a:noFill/>
          <a:ln w="9525">
            <a:noFill/>
            <a:miter lim="800000"/>
            <a:headEnd/>
            <a:tailEnd/>
          </a:ln>
        </p:spPr>
      </p:pic>
    </p:spTree>
    <p:extLst>
      <p:ext uri="{BB962C8B-B14F-4D97-AF65-F5344CB8AC3E}">
        <p14:creationId xmlns:p14="http://schemas.microsoft.com/office/powerpoint/2010/main" val="4092362314"/>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Lst>
  <p:transition>
    <p:zoom dir="in"/>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Black" pitchFamily="34" charset="0"/>
            </a:endParaRPr>
          </a:p>
        </p:txBody>
      </p:sp>
      <p:pic>
        <p:nvPicPr>
          <p:cNvPr id="7" name="Picture 6" descr="MedicineDOP"/>
          <p:cNvPicPr>
            <a:picLocks noChangeAspect="1" noChangeArrowheads="1"/>
          </p:cNvPicPr>
          <p:nvPr/>
        </p:nvPicPr>
        <p:blipFill>
          <a:blip r:embed="rId15" cstate="print"/>
          <a:srcRect/>
          <a:stretch>
            <a:fillRect/>
          </a:stretch>
        </p:blipFill>
        <p:spPr bwMode="auto">
          <a:xfrm>
            <a:off x="76199" y="6248400"/>
            <a:ext cx="2695073" cy="572224"/>
          </a:xfrm>
          <a:prstGeom prst="rect">
            <a:avLst/>
          </a:prstGeom>
          <a:noFill/>
          <a:ln w="9525">
            <a:noFill/>
            <a:miter lim="800000"/>
            <a:headEnd/>
            <a:tailEnd/>
          </a:ln>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23652" y="6172200"/>
            <a:ext cx="1519441" cy="648424"/>
          </a:xfrm>
          <a:prstGeom prst="rect">
            <a:avLst/>
          </a:prstGeom>
        </p:spPr>
      </p:pic>
    </p:spTree>
    <p:extLst>
      <p:ext uri="{BB962C8B-B14F-4D97-AF65-F5344CB8AC3E}">
        <p14:creationId xmlns:p14="http://schemas.microsoft.com/office/powerpoint/2010/main" val="917175810"/>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4151" r:id="rId13"/>
  </p:sldLayoutIdLst>
  <p:transition>
    <p:zoom dir="in"/>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6" descr="NewPPT_MUSC.jpg"/>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0" y="-7938"/>
            <a:ext cx="9155113" cy="6865938"/>
          </a:xfrm>
          <a:prstGeom prst="rect">
            <a:avLst/>
          </a:prstGeom>
          <a:noFill/>
          <a:ln w="9525">
            <a:noFill/>
            <a:miter lim="800000"/>
            <a:headEnd/>
            <a:tailEnd/>
          </a:ln>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1824A2-1631-4F1C-AAF3-74EC15336D80}" type="datetimeFigureOut">
              <a:rPr lang="en-US" smtClean="0">
                <a:solidFill>
                  <a:prstClr val="black">
                    <a:tint val="75000"/>
                  </a:prstClr>
                </a:solidFill>
              </a:rPr>
              <a:pPr/>
              <a:t>8/20/2020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1EEAD5-5F20-40C1-8A46-BABA2AB5D450}" type="slidenum">
              <a:rPr lang="en-US" smtClean="0">
                <a:solidFill>
                  <a:prstClr val="black">
                    <a:tint val="75000"/>
                  </a:prstClr>
                </a:solidFill>
              </a:rPr>
              <a:pPr/>
              <a:t>‹#›</a:t>
            </a:fld>
            <a:endParaRPr lang="en-US">
              <a:solidFill>
                <a:prstClr val="black">
                  <a:tint val="75000"/>
                </a:prstClr>
              </a:solidFill>
            </a:endParaRPr>
          </a:p>
        </p:txBody>
      </p:sp>
      <p:pic>
        <p:nvPicPr>
          <p:cNvPr id="7" name="Picture 3" descr="ChildrensHospitalRGB.jpg"/>
          <p:cNvPicPr>
            <a:picLocks noChangeAspect="1"/>
          </p:cNvPicPr>
          <p:nvPr/>
        </p:nvPicPr>
        <p:blipFill>
          <a:blip r:embed="rId17"/>
          <a:srcRect/>
          <a:stretch>
            <a:fillRect/>
          </a:stretch>
        </p:blipFill>
        <p:spPr bwMode="auto">
          <a:xfrm>
            <a:off x="198438" y="250825"/>
            <a:ext cx="1143000" cy="715963"/>
          </a:xfrm>
          <a:prstGeom prst="rect">
            <a:avLst/>
          </a:prstGeom>
          <a:noFill/>
          <a:ln w="9525">
            <a:noFill/>
            <a:miter lim="800000"/>
            <a:headEnd/>
            <a:tailEnd/>
          </a:ln>
        </p:spPr>
      </p:pic>
    </p:spTree>
    <p:extLst>
      <p:ext uri="{BB962C8B-B14F-4D97-AF65-F5344CB8AC3E}">
        <p14:creationId xmlns:p14="http://schemas.microsoft.com/office/powerpoint/2010/main" val="3656805353"/>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itle SLides_Section A.2.jp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80279" y="370118"/>
            <a:ext cx="8229600" cy="1143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80279" y="1695680"/>
            <a:ext cx="8229600" cy="4525963"/>
          </a:xfrm>
          <a:prstGeom prst="rect">
            <a:avLst/>
          </a:prstGeom>
        </p:spPr>
        <p:txBody>
          <a:bodyPr vert="horz" lIns="91440" tIns="45720" rIns="91440" bIns="45720" rtlCol="0">
            <a:normAutofit/>
          </a:bodyPr>
          <a:lstStyle/>
          <a:p>
            <a:pPr lvl="0"/>
            <a:r>
              <a:rPr lang="en-US" dirty="0"/>
              <a:t>Click to edit Master text </a:t>
            </a:r>
            <a:br>
              <a:rPr lang="en-US" dirty="0"/>
            </a:br>
            <a:r>
              <a:rPr lang="en-US" dirty="0"/>
              <a:t>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801466" y="6404092"/>
            <a:ext cx="2133600" cy="365125"/>
          </a:xfrm>
          <a:prstGeom prst="rect">
            <a:avLst/>
          </a:prstGeom>
        </p:spPr>
        <p:txBody>
          <a:bodyPr vert="horz" lIns="91440" tIns="45720" rIns="91440" bIns="45720" rtlCol="0" anchor="ctr"/>
          <a:lstStyle>
            <a:lvl1pPr marL="0" marR="0" indent="0" algn="r" defTabSz="457200" rtl="0" eaLnBrk="1" fontAlgn="auto" latinLnBrk="0" hangingPunct="1">
              <a:lnSpc>
                <a:spcPct val="100000"/>
              </a:lnSpc>
              <a:spcBef>
                <a:spcPts val="0"/>
              </a:spcBef>
              <a:spcAft>
                <a:spcPts val="0"/>
              </a:spcAft>
              <a:buClrTx/>
              <a:buSzTx/>
              <a:buFontTx/>
              <a:buNone/>
              <a:tabLst/>
              <a:defRPr sz="1400" b="1">
                <a:solidFill>
                  <a:schemeClr val="accent5">
                    <a:lumMod val="75000"/>
                  </a:schemeClr>
                </a:solidFill>
              </a:defRPr>
            </a:lvl1pPr>
          </a:lstStyle>
          <a:p>
            <a:fld id="{BCAB9098-1707-EE41-8B84-45D84A38FCE9}" type="slidenum">
              <a:rPr lang="en-US" smtClean="0">
                <a:solidFill>
                  <a:srgbClr val="4BACC6">
                    <a:lumMod val="75000"/>
                  </a:srgbClr>
                </a:solidFill>
              </a:rPr>
              <a:pPr/>
              <a:t>‹#›</a:t>
            </a:fld>
            <a:endParaRPr lang="en-US" dirty="0">
              <a:solidFill>
                <a:srgbClr val="4BACC6">
                  <a:lumMod val="75000"/>
                </a:srgbClr>
              </a:solidFill>
            </a:endParaRPr>
          </a:p>
        </p:txBody>
      </p:sp>
      <p:cxnSp>
        <p:nvCxnSpPr>
          <p:cNvPr id="7" name="Straight Connector 6"/>
          <p:cNvCxnSpPr/>
          <p:nvPr userDrawn="1"/>
        </p:nvCxnSpPr>
        <p:spPr>
          <a:xfrm>
            <a:off x="-72871" y="6373427"/>
            <a:ext cx="9352584" cy="631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655533"/>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 id="2147484133" r:id="rId13"/>
    <p:sldLayoutId id="2147484134" r:id="rId14"/>
    <p:sldLayoutId id="2147484135" r:id="rId15"/>
    <p:sldLayoutId id="2147484136" r:id="rId16"/>
    <p:sldLayoutId id="2147484137" r:id="rId17"/>
  </p:sldLayoutIdLst>
  <p:hf hdr="0" ftr="0" dt="0"/>
  <p:txStyles>
    <p:titleStyle>
      <a:lvl1pPr algn="l" defTabSz="457200" rtl="0" eaLnBrk="1" latinLnBrk="0" hangingPunct="1">
        <a:lnSpc>
          <a:spcPts val="4000"/>
        </a:lnSpc>
        <a:spcBef>
          <a:spcPct val="0"/>
        </a:spcBef>
        <a:buNone/>
        <a:defRPr sz="3600" kern="1200">
          <a:solidFill>
            <a:srgbClr val="31859C"/>
          </a:solidFill>
          <a:latin typeface="+mj-lt"/>
          <a:ea typeface="+mj-ea"/>
          <a:cs typeface="+mj-cs"/>
        </a:defRPr>
      </a:lvl1pPr>
    </p:titleStyle>
    <p:bodyStyle>
      <a:lvl1pPr marL="347472" indent="-347472" algn="l" defTabSz="457200" rtl="0" eaLnBrk="1" latinLnBrk="0" hangingPunct="1">
        <a:lnSpc>
          <a:spcPts val="3000"/>
        </a:lnSpc>
        <a:spcBef>
          <a:spcPts val="800"/>
        </a:spcBef>
        <a:buClr>
          <a:schemeClr val="bg1">
            <a:lumMod val="75000"/>
          </a:schemeClr>
        </a:buClr>
        <a:buSzPct val="80000"/>
        <a:buFont typeface="Courier New"/>
        <a:buChar char="o"/>
        <a:defRPr sz="2700" kern="1200">
          <a:solidFill>
            <a:srgbClr val="595959"/>
          </a:solidFill>
          <a:latin typeface="+mn-lt"/>
          <a:ea typeface="+mn-ea"/>
          <a:cs typeface="+mn-cs"/>
        </a:defRPr>
      </a:lvl1pPr>
      <a:lvl2pPr marL="365760" indent="274320" algn="l" defTabSz="457200" rtl="0" eaLnBrk="1" latinLnBrk="0" hangingPunct="1">
        <a:lnSpc>
          <a:spcPts val="2600"/>
        </a:lnSpc>
        <a:spcBef>
          <a:spcPts val="500"/>
        </a:spcBef>
        <a:buClr>
          <a:schemeClr val="bg1">
            <a:lumMod val="65000"/>
          </a:schemeClr>
        </a:buClr>
        <a:buSzPct val="80000"/>
        <a:buFont typeface="Wingdings" charset="2"/>
        <a:buChar char="ü"/>
        <a:defRPr sz="2400" kern="1200">
          <a:solidFill>
            <a:srgbClr val="595959"/>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595959"/>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595959"/>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5959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31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12222E-5577-4C0F-9AC7-CD59A6DCA736}" type="datetimeFigureOut">
              <a:rPr lang="en-US" smtClean="0">
                <a:solidFill>
                  <a:prstClr val="black">
                    <a:tint val="75000"/>
                  </a:prstClr>
                </a:solidFill>
              </a:rPr>
              <a:pPr/>
              <a:t>8/20/2020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7D7B7E-F70F-4A44-88AF-D246046A7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9992505"/>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31.xml"/></Relationships>
</file>

<file path=ppt/slides/_rels/slide1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12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hyperlink" Target="http://www.acr.org/~/media/ACR/Documents/PGTS/guidelines/Skeletal_Surveys.pdf" TargetMode="External"/><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59.xml"/></Relationships>
</file>

<file path=ppt/slides/_rels/slide1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5.xml"/></Relationships>
</file>

<file path=ppt/slides/_rels/slide15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5.xml"/><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59.xml"/><Relationship Id="rId5" Type="http://schemas.openxmlformats.org/officeDocument/2006/relationships/image" Target="../media/image24.jpeg"/><Relationship Id="rId4" Type="http://schemas.openxmlformats.org/officeDocument/2006/relationships/image" Target="../media/image23.jpg"/></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7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7011" name="Rectangle 3"/>
          <p:cNvSpPr>
            <a:spLocks noGrp="1" noChangeArrowheads="1"/>
          </p:cNvSpPr>
          <p:nvPr>
            <p:ph type="ctrTitle"/>
          </p:nvPr>
        </p:nvSpPr>
        <p:spPr>
          <a:xfrm>
            <a:off x="304800" y="533400"/>
            <a:ext cx="8534400" cy="2514600"/>
          </a:xfrm>
        </p:spPr>
        <p:txBody>
          <a:bodyPr>
            <a:normAutofit fontScale="90000"/>
          </a:bodyPr>
          <a:lstStyle/>
          <a:p>
            <a:r>
              <a:rPr lang="en-US" sz="4800" b="1" dirty="0">
                <a:solidFill>
                  <a:srgbClr val="CC0000"/>
                </a:solidFill>
                <a:latin typeface="Arial Black" pitchFamily="34" charset="0"/>
              </a:rPr>
              <a:t>Medical Evaluation</a:t>
            </a:r>
            <a:br>
              <a:rPr lang="en-US" sz="4800" b="1" dirty="0">
                <a:solidFill>
                  <a:srgbClr val="CC0000"/>
                </a:solidFill>
                <a:latin typeface="Arial Black" pitchFamily="34" charset="0"/>
              </a:rPr>
            </a:br>
            <a:r>
              <a:rPr lang="en-US" sz="4800" b="1" dirty="0">
                <a:solidFill>
                  <a:srgbClr val="CC0000"/>
                </a:solidFill>
                <a:latin typeface="Arial Black" pitchFamily="34" charset="0"/>
              </a:rPr>
              <a:t>of </a:t>
            </a:r>
            <a:r>
              <a:rPr lang="en-US" sz="4800" dirty="0">
                <a:solidFill>
                  <a:srgbClr val="CC0000"/>
                </a:solidFill>
                <a:latin typeface="Arial Black" pitchFamily="34" charset="0"/>
              </a:rPr>
              <a:t>Physical Abuse &amp; Neglect </a:t>
            </a:r>
            <a:br>
              <a:rPr lang="en-US" sz="4800" dirty="0">
                <a:solidFill>
                  <a:srgbClr val="CC0000"/>
                </a:solidFill>
                <a:latin typeface="Arial Black" pitchFamily="34" charset="0"/>
              </a:rPr>
            </a:br>
            <a:r>
              <a:rPr lang="en-US" sz="4800" dirty="0">
                <a:solidFill>
                  <a:srgbClr val="CC0000"/>
                </a:solidFill>
                <a:latin typeface="Arial Black" pitchFamily="34" charset="0"/>
              </a:rPr>
              <a:t>in </a:t>
            </a:r>
            <a:r>
              <a:rPr lang="en-US" sz="4800" b="1" dirty="0">
                <a:solidFill>
                  <a:srgbClr val="CC0000"/>
                </a:solidFill>
                <a:latin typeface="Arial Black" pitchFamily="34" charset="0"/>
              </a:rPr>
              <a:t>Children</a:t>
            </a:r>
            <a:endParaRPr lang="en-US" sz="4800" dirty="0">
              <a:latin typeface="Arial Black" pitchFamily="34" charset="0"/>
            </a:endParaRPr>
          </a:p>
        </p:txBody>
      </p:sp>
      <p:sp>
        <p:nvSpPr>
          <p:cNvPr id="427012" name="Rectangle 4"/>
          <p:cNvSpPr>
            <a:spLocks noGrp="1" noChangeArrowheads="1"/>
          </p:cNvSpPr>
          <p:nvPr>
            <p:ph type="subTitle" idx="1"/>
          </p:nvPr>
        </p:nvSpPr>
        <p:spPr>
          <a:xfrm>
            <a:off x="1143000" y="4114800"/>
            <a:ext cx="6858000" cy="1143000"/>
          </a:xfrm>
        </p:spPr>
        <p:txBody>
          <a:bodyPr>
            <a:normAutofit/>
          </a:bodyPr>
          <a:lstStyle/>
          <a:p>
            <a:r>
              <a:rPr lang="en-US" b="1" dirty="0">
                <a:solidFill>
                  <a:srgbClr val="000000"/>
                </a:solidFill>
                <a:latin typeface="Arial Black" pitchFamily="34" charset="0"/>
              </a:rPr>
              <a:t>Michael A. Taylor, M.D.</a:t>
            </a:r>
          </a:p>
          <a:p>
            <a:r>
              <a:rPr lang="en-US" sz="1800" b="1" dirty="0">
                <a:solidFill>
                  <a:srgbClr val="000000"/>
                </a:solidFill>
                <a:latin typeface="Arial Black" pitchFamily="34" charset="0"/>
              </a:rPr>
              <a:t>Professor of Pediatrics</a:t>
            </a:r>
          </a:p>
          <a:p>
            <a:r>
              <a:rPr lang="en-US" sz="1800" b="1" dirty="0">
                <a:solidFill>
                  <a:srgbClr val="000000"/>
                </a:solidFill>
                <a:latin typeface="Arial Black" pitchFamily="34" charset="0"/>
              </a:rPr>
              <a:t>Director, Child Abuse Pediatrics Division</a:t>
            </a:r>
            <a:endParaRPr lang="en-US" sz="1800" dirty="0">
              <a:solidFill>
                <a:srgbClr val="000000"/>
              </a:solidFill>
            </a:endParaRPr>
          </a:p>
        </p:txBody>
      </p:sp>
    </p:spTree>
    <p:extLst>
      <p:ext uri="{BB962C8B-B14F-4D97-AF65-F5344CB8AC3E}">
        <p14:creationId xmlns:p14="http://schemas.microsoft.com/office/powerpoint/2010/main" val="2565864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dirty="0"/>
              <a:t>Types of child abuse</a:t>
            </a:r>
          </a:p>
        </p:txBody>
      </p:sp>
      <p:sp>
        <p:nvSpPr>
          <p:cNvPr id="13315" name="Rectangle 3"/>
          <p:cNvSpPr>
            <a:spLocks noGrp="1" noChangeArrowheads="1"/>
          </p:cNvSpPr>
          <p:nvPr>
            <p:ph idx="1"/>
          </p:nvPr>
        </p:nvSpPr>
        <p:spPr/>
        <p:txBody>
          <a:bodyPr>
            <a:normAutofit/>
          </a:bodyPr>
          <a:lstStyle/>
          <a:p>
            <a:pPr>
              <a:lnSpc>
                <a:spcPct val="90000"/>
              </a:lnSpc>
            </a:pPr>
            <a:r>
              <a:rPr lang="en-US" sz="2800" dirty="0"/>
              <a:t>neglect</a:t>
            </a:r>
          </a:p>
          <a:p>
            <a:pPr lvl="1">
              <a:lnSpc>
                <a:spcPct val="90000"/>
              </a:lnSpc>
            </a:pPr>
            <a:r>
              <a:rPr lang="en-US" sz="2800" dirty="0"/>
              <a:t>physical, emotional, medical</a:t>
            </a:r>
            <a:r>
              <a:rPr lang="en-US" sz="2800"/>
              <a:t>, dental, educational</a:t>
            </a:r>
            <a:r>
              <a:rPr lang="en-US" sz="2800" dirty="0"/>
              <a:t>, supervisional</a:t>
            </a:r>
          </a:p>
          <a:p>
            <a:pPr>
              <a:lnSpc>
                <a:spcPct val="90000"/>
              </a:lnSpc>
            </a:pPr>
            <a:r>
              <a:rPr lang="en-US" sz="2800" dirty="0"/>
              <a:t>physical abuse</a:t>
            </a:r>
          </a:p>
          <a:p>
            <a:pPr>
              <a:lnSpc>
                <a:spcPct val="90000"/>
              </a:lnSpc>
            </a:pPr>
            <a:r>
              <a:rPr lang="en-US" sz="2800" dirty="0"/>
              <a:t>sexual abuse</a:t>
            </a:r>
          </a:p>
          <a:p>
            <a:pPr>
              <a:lnSpc>
                <a:spcPct val="90000"/>
              </a:lnSpc>
            </a:pPr>
            <a:r>
              <a:rPr lang="en-US" sz="2800" dirty="0"/>
              <a:t>emotional abuse (psychological)</a:t>
            </a:r>
          </a:p>
          <a:p>
            <a:pPr lvl="1">
              <a:lnSpc>
                <a:spcPct val="90000"/>
              </a:lnSpc>
            </a:pPr>
            <a:r>
              <a:rPr lang="en-US" sz="2800" dirty="0"/>
              <a:t>rejection, isolation, terrorization, ignoring, corruption</a:t>
            </a:r>
          </a:p>
        </p:txBody>
      </p:sp>
    </p:spTree>
    <p:extLst>
      <p:ext uri="{BB962C8B-B14F-4D97-AF65-F5344CB8AC3E}">
        <p14:creationId xmlns:p14="http://schemas.microsoft.com/office/powerpoint/2010/main" val="18690498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ML2.jpg"/>
          <p:cNvPicPr>
            <a:picLocks noChangeAspect="1"/>
          </p:cNvPicPr>
          <p:nvPr/>
        </p:nvPicPr>
        <p:blipFill>
          <a:blip r:embed="rId3" cstate="print"/>
          <a:stretch>
            <a:fillRect/>
          </a:stretch>
        </p:blipFill>
        <p:spPr>
          <a:xfrm>
            <a:off x="416894" y="228600"/>
            <a:ext cx="8458402" cy="5486400"/>
          </a:xfrm>
          <a:prstGeom prst="rect">
            <a:avLst/>
          </a:prstGeom>
        </p:spPr>
      </p:pic>
      <p:sp>
        <p:nvSpPr>
          <p:cNvPr id="4" name="TextBox 3"/>
          <p:cNvSpPr txBox="1"/>
          <p:nvPr/>
        </p:nvSpPr>
        <p:spPr>
          <a:xfrm>
            <a:off x="1828800" y="6172200"/>
            <a:ext cx="6019800"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Classic </a:t>
            </a:r>
            <a:r>
              <a:rPr lang="en-US" sz="2400" b="1" dirty="0" err="1">
                <a:effectLst>
                  <a:outerShdw blurRad="38100" dist="38100" dir="2700000" algn="tl">
                    <a:srgbClr val="000000">
                      <a:alpha val="43137"/>
                    </a:srgbClr>
                  </a:outerShdw>
                </a:effectLst>
              </a:rPr>
              <a:t>metaphyseal</a:t>
            </a:r>
            <a:r>
              <a:rPr lang="en-US" sz="2400" b="1" dirty="0">
                <a:effectLst>
                  <a:outerShdw blurRad="38100" dist="38100" dir="2700000" algn="tl">
                    <a:srgbClr val="000000">
                      <a:alpha val="43137"/>
                    </a:srgbClr>
                  </a:outerShdw>
                </a:effectLst>
              </a:rPr>
              <a:t> lesion (CML)</a:t>
            </a:r>
          </a:p>
        </p:txBody>
      </p:sp>
    </p:spTree>
    <p:extLst>
      <p:ext uri="{BB962C8B-B14F-4D97-AF65-F5344CB8AC3E}">
        <p14:creationId xmlns:p14="http://schemas.microsoft.com/office/powerpoint/2010/main" val="549471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12994" name="Picture 2" descr="VD42"/>
          <p:cNvPicPr>
            <a:picLocks noChangeAspect="1" noChangeArrowheads="1"/>
          </p:cNvPicPr>
          <p:nvPr/>
        </p:nvPicPr>
        <p:blipFill>
          <a:blip r:embed="rId3" cstate="print"/>
          <a:srcRect/>
          <a:stretch>
            <a:fillRect/>
          </a:stretch>
        </p:blipFill>
        <p:spPr bwMode="auto">
          <a:xfrm>
            <a:off x="609600" y="1447800"/>
            <a:ext cx="7800975" cy="5208588"/>
          </a:xfrm>
          <a:prstGeom prst="rect">
            <a:avLst/>
          </a:prstGeom>
          <a:noFill/>
        </p:spPr>
      </p:pic>
      <p:sp>
        <p:nvSpPr>
          <p:cNvPr id="212995" name="Text Box 3"/>
          <p:cNvSpPr txBox="1">
            <a:spLocks noChangeArrowheads="1"/>
          </p:cNvSpPr>
          <p:nvPr/>
        </p:nvSpPr>
        <p:spPr bwMode="auto">
          <a:xfrm>
            <a:off x="1066800" y="609600"/>
            <a:ext cx="6858000" cy="584775"/>
          </a:xfrm>
          <a:prstGeom prst="rect">
            <a:avLst/>
          </a:prstGeom>
          <a:noFill/>
          <a:ln w="9525">
            <a:noFill/>
            <a:miter lim="800000"/>
            <a:headEnd/>
            <a:tailEnd/>
          </a:ln>
          <a:effectLst/>
        </p:spPr>
        <p:txBody>
          <a:bodyPr>
            <a:spAutoFit/>
          </a:bodyPr>
          <a:lstStyle/>
          <a:p>
            <a:pPr algn="ctr">
              <a:spcBef>
                <a:spcPct val="50000"/>
              </a:spcBef>
            </a:pPr>
            <a:r>
              <a:rPr lang="en-US" sz="3200" b="1" dirty="0">
                <a:effectLst>
                  <a:outerShdw blurRad="38100" dist="38100" dir="2700000" algn="tl">
                    <a:srgbClr val="000000">
                      <a:alpha val="43137"/>
                    </a:srgbClr>
                  </a:outerShdw>
                </a:effectLst>
              </a:rPr>
              <a:t>Rib fractures</a:t>
            </a:r>
          </a:p>
        </p:txBody>
      </p:sp>
      <p:sp>
        <p:nvSpPr>
          <p:cNvPr id="212996" name="Line 4"/>
          <p:cNvSpPr>
            <a:spLocks noChangeShapeType="1"/>
          </p:cNvSpPr>
          <p:nvPr/>
        </p:nvSpPr>
        <p:spPr bwMode="auto">
          <a:xfrm>
            <a:off x="1828800" y="3657600"/>
            <a:ext cx="762000" cy="76200"/>
          </a:xfrm>
          <a:prstGeom prst="line">
            <a:avLst/>
          </a:prstGeom>
          <a:noFill/>
          <a:ln w="76200">
            <a:solidFill>
              <a:srgbClr val="FF0000"/>
            </a:solidFill>
            <a:round/>
            <a:headEnd/>
            <a:tailEnd type="triangle" w="med" len="med"/>
          </a:ln>
          <a:effectLst/>
        </p:spPr>
        <p:txBody>
          <a:bodyPr wrap="none" anchor="ctr"/>
          <a:lstStyle/>
          <a:p>
            <a:endParaRPr lang="en-US"/>
          </a:p>
        </p:txBody>
      </p:sp>
      <p:sp>
        <p:nvSpPr>
          <p:cNvPr id="212997" name="Line 5"/>
          <p:cNvSpPr>
            <a:spLocks noChangeShapeType="1"/>
          </p:cNvSpPr>
          <p:nvPr/>
        </p:nvSpPr>
        <p:spPr bwMode="auto">
          <a:xfrm flipH="1">
            <a:off x="6553200" y="3810000"/>
            <a:ext cx="609600" cy="0"/>
          </a:xfrm>
          <a:prstGeom prst="line">
            <a:avLst/>
          </a:prstGeom>
          <a:noFill/>
          <a:ln w="76200">
            <a:solidFill>
              <a:srgbClr val="FF0000"/>
            </a:solidFill>
            <a:round/>
            <a:headEnd/>
            <a:tailEnd type="triangle" w="med" len="med"/>
          </a:ln>
          <a:effectLst/>
        </p:spPr>
        <p:txBody>
          <a:bodyPr wrap="none" anchor="ctr"/>
          <a:lstStyle/>
          <a:p>
            <a:endParaRPr lang="en-US"/>
          </a:p>
        </p:txBody>
      </p:sp>
      <p:sp>
        <p:nvSpPr>
          <p:cNvPr id="212998" name="Line 6"/>
          <p:cNvSpPr>
            <a:spLocks noChangeShapeType="1"/>
          </p:cNvSpPr>
          <p:nvPr/>
        </p:nvSpPr>
        <p:spPr bwMode="auto">
          <a:xfrm flipH="1">
            <a:off x="6477000" y="3200400"/>
            <a:ext cx="533400" cy="76200"/>
          </a:xfrm>
          <a:prstGeom prst="line">
            <a:avLst/>
          </a:prstGeom>
          <a:noFill/>
          <a:ln w="76200">
            <a:solidFill>
              <a:srgbClr val="FF0000"/>
            </a:solidFill>
            <a:round/>
            <a:headEnd/>
            <a:tailEnd type="triangle" w="med" len="med"/>
          </a:ln>
          <a:effectLst/>
        </p:spPr>
        <p:txBody>
          <a:bodyPr wrap="none" anchor="ctr"/>
          <a:lstStyle/>
          <a:p>
            <a:endParaRPr lang="en-US"/>
          </a:p>
        </p:txBody>
      </p:sp>
      <p:sp>
        <p:nvSpPr>
          <p:cNvPr id="212999" name="Line 7"/>
          <p:cNvSpPr>
            <a:spLocks noChangeShapeType="1"/>
          </p:cNvSpPr>
          <p:nvPr/>
        </p:nvSpPr>
        <p:spPr bwMode="auto">
          <a:xfrm flipH="1" flipV="1">
            <a:off x="6553200" y="4419600"/>
            <a:ext cx="914400" cy="76200"/>
          </a:xfrm>
          <a:prstGeom prst="line">
            <a:avLst/>
          </a:prstGeom>
          <a:noFill/>
          <a:ln w="76200">
            <a:solidFill>
              <a:srgbClr val="FF0000"/>
            </a:solidFill>
            <a:round/>
            <a:headEnd/>
            <a:tailEnd type="triangle" w="med" len="med"/>
          </a:ln>
          <a:effectLst/>
        </p:spPr>
        <p:txBody>
          <a:bodyPr wrap="none" anchor="ctr"/>
          <a:lstStyle/>
          <a:p>
            <a:endParaRPr lang="en-US"/>
          </a:p>
        </p:txBody>
      </p:sp>
    </p:spTree>
    <p:extLst>
      <p:ext uri="{BB962C8B-B14F-4D97-AF65-F5344CB8AC3E}">
        <p14:creationId xmlns:p14="http://schemas.microsoft.com/office/powerpoint/2010/main" val="8202461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14018" name="Picture 2" descr="VD43"/>
          <p:cNvPicPr>
            <a:picLocks noChangeAspect="1" noChangeArrowheads="1"/>
          </p:cNvPicPr>
          <p:nvPr/>
        </p:nvPicPr>
        <p:blipFill>
          <a:blip r:embed="rId3" cstate="print"/>
          <a:srcRect/>
          <a:stretch>
            <a:fillRect/>
          </a:stretch>
        </p:blipFill>
        <p:spPr bwMode="auto">
          <a:xfrm>
            <a:off x="457200" y="1219200"/>
            <a:ext cx="8258175" cy="5434013"/>
          </a:xfrm>
          <a:prstGeom prst="rect">
            <a:avLst/>
          </a:prstGeom>
          <a:noFill/>
        </p:spPr>
      </p:pic>
      <p:sp>
        <p:nvSpPr>
          <p:cNvPr id="214019" name="Text Box 3"/>
          <p:cNvSpPr txBox="1">
            <a:spLocks noChangeArrowheads="1"/>
          </p:cNvSpPr>
          <p:nvPr/>
        </p:nvSpPr>
        <p:spPr bwMode="auto">
          <a:xfrm>
            <a:off x="1371600" y="609600"/>
            <a:ext cx="6553200" cy="523220"/>
          </a:xfrm>
          <a:prstGeom prst="rect">
            <a:avLst/>
          </a:prstGeom>
          <a:noFill/>
          <a:ln w="9525">
            <a:noFill/>
            <a:miter lim="800000"/>
            <a:headEnd/>
            <a:tailEnd/>
          </a:ln>
          <a:effectLst/>
        </p:spPr>
        <p:txBody>
          <a:bodyPr>
            <a:spAutoFit/>
          </a:bodyPr>
          <a:lstStyle/>
          <a:p>
            <a:pPr algn="ctr">
              <a:spcBef>
                <a:spcPct val="50000"/>
              </a:spcBef>
            </a:pPr>
            <a:r>
              <a:rPr lang="en-US" sz="2800" b="1" dirty="0">
                <a:effectLst>
                  <a:outerShdw blurRad="38100" dist="38100" dir="2700000" algn="tl">
                    <a:srgbClr val="000000">
                      <a:alpha val="43137"/>
                    </a:srgbClr>
                  </a:outerShdw>
                </a:effectLst>
              </a:rPr>
              <a:t>Rib fractures, CT scan</a:t>
            </a:r>
          </a:p>
        </p:txBody>
      </p:sp>
      <p:sp>
        <p:nvSpPr>
          <p:cNvPr id="214020" name="Line 4"/>
          <p:cNvSpPr>
            <a:spLocks noChangeShapeType="1"/>
          </p:cNvSpPr>
          <p:nvPr/>
        </p:nvSpPr>
        <p:spPr bwMode="auto">
          <a:xfrm flipH="1" flipV="1">
            <a:off x="3505200" y="5257800"/>
            <a:ext cx="228600" cy="609600"/>
          </a:xfrm>
          <a:prstGeom prst="line">
            <a:avLst/>
          </a:prstGeom>
          <a:noFill/>
          <a:ln w="76200">
            <a:solidFill>
              <a:srgbClr val="FF0000"/>
            </a:solidFill>
            <a:round/>
            <a:headEnd/>
            <a:tailEnd type="triangle" w="med" len="med"/>
          </a:ln>
          <a:effectLst/>
        </p:spPr>
        <p:txBody>
          <a:bodyPr wrap="none" anchor="ctr"/>
          <a:lstStyle/>
          <a:p>
            <a:endParaRPr lang="en-US"/>
          </a:p>
        </p:txBody>
      </p:sp>
      <p:sp>
        <p:nvSpPr>
          <p:cNvPr id="214021" name="Line 5"/>
          <p:cNvSpPr>
            <a:spLocks noChangeShapeType="1"/>
          </p:cNvSpPr>
          <p:nvPr/>
        </p:nvSpPr>
        <p:spPr bwMode="auto">
          <a:xfrm flipH="1">
            <a:off x="7620000" y="2209800"/>
            <a:ext cx="533400" cy="304800"/>
          </a:xfrm>
          <a:prstGeom prst="line">
            <a:avLst/>
          </a:prstGeom>
          <a:noFill/>
          <a:ln w="76200">
            <a:solidFill>
              <a:srgbClr val="FF0000"/>
            </a:solidFill>
            <a:round/>
            <a:headEnd/>
            <a:tailEnd type="triangle" w="med" len="med"/>
          </a:ln>
          <a:effectLst/>
        </p:spPr>
        <p:txBody>
          <a:bodyPr wrap="none" anchor="ctr"/>
          <a:lstStyle/>
          <a:p>
            <a:endParaRPr lang="en-US"/>
          </a:p>
        </p:txBody>
      </p:sp>
      <p:sp>
        <p:nvSpPr>
          <p:cNvPr id="214022" name="Line 6"/>
          <p:cNvSpPr>
            <a:spLocks noChangeShapeType="1"/>
          </p:cNvSpPr>
          <p:nvPr/>
        </p:nvSpPr>
        <p:spPr bwMode="auto">
          <a:xfrm>
            <a:off x="528638" y="3125788"/>
            <a:ext cx="758825" cy="301625"/>
          </a:xfrm>
          <a:prstGeom prst="line">
            <a:avLst/>
          </a:prstGeom>
          <a:noFill/>
          <a:ln w="76200">
            <a:solidFill>
              <a:srgbClr val="FF0000"/>
            </a:solidFill>
            <a:round/>
            <a:headEnd/>
            <a:tailEnd type="triangle" w="med" len="med"/>
          </a:ln>
          <a:effectLst/>
        </p:spPr>
        <p:txBody>
          <a:bodyPr wrap="none" anchor="ctr"/>
          <a:lstStyle/>
          <a:p>
            <a:endParaRPr lang="en-US"/>
          </a:p>
        </p:txBody>
      </p:sp>
    </p:spTree>
    <p:extLst>
      <p:ext uri="{BB962C8B-B14F-4D97-AF65-F5344CB8AC3E}">
        <p14:creationId xmlns:p14="http://schemas.microsoft.com/office/powerpoint/2010/main" val="28635358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36546" name="Picture 1026" descr="VD46"/>
          <p:cNvPicPr>
            <a:picLocks noChangeAspect="1" noChangeArrowheads="1"/>
          </p:cNvPicPr>
          <p:nvPr/>
        </p:nvPicPr>
        <p:blipFill>
          <a:blip r:embed="rId3" cstate="print"/>
          <a:srcRect/>
          <a:stretch>
            <a:fillRect/>
          </a:stretch>
        </p:blipFill>
        <p:spPr bwMode="auto">
          <a:xfrm>
            <a:off x="4648200" y="304800"/>
            <a:ext cx="4198938" cy="6324600"/>
          </a:xfrm>
          <a:prstGeom prst="rect">
            <a:avLst/>
          </a:prstGeom>
          <a:noFill/>
        </p:spPr>
      </p:pic>
      <p:sp>
        <p:nvSpPr>
          <p:cNvPr id="236547" name="Text Box 1027"/>
          <p:cNvSpPr txBox="1">
            <a:spLocks noChangeArrowheads="1"/>
          </p:cNvSpPr>
          <p:nvPr/>
        </p:nvSpPr>
        <p:spPr bwMode="auto">
          <a:xfrm>
            <a:off x="381000" y="1447800"/>
            <a:ext cx="3733800" cy="954107"/>
          </a:xfrm>
          <a:prstGeom prst="rect">
            <a:avLst/>
          </a:prstGeom>
          <a:noFill/>
          <a:ln w="76200">
            <a:noFill/>
            <a:miter lim="800000"/>
            <a:headEnd/>
            <a:tailEnd/>
          </a:ln>
          <a:effectLst/>
        </p:spPr>
        <p:txBody>
          <a:bodyPr>
            <a:spAutoFit/>
          </a:bodyPr>
          <a:lstStyle/>
          <a:p>
            <a:pPr algn="ctr">
              <a:spcBef>
                <a:spcPct val="50000"/>
              </a:spcBef>
            </a:pPr>
            <a:r>
              <a:rPr lang="en-US" sz="2800" b="1" dirty="0">
                <a:effectLst>
                  <a:outerShdw blurRad="38100" dist="38100" dir="2700000" algn="tl">
                    <a:srgbClr val="000000">
                      <a:alpha val="43137"/>
                    </a:srgbClr>
                  </a:outerShdw>
                </a:effectLst>
              </a:rPr>
              <a:t>Spiral fracture of the </a:t>
            </a:r>
            <a:r>
              <a:rPr lang="en-US" sz="2800" b="1" dirty="0" err="1">
                <a:effectLst>
                  <a:outerShdw blurRad="38100" dist="38100" dir="2700000" algn="tl">
                    <a:srgbClr val="000000">
                      <a:alpha val="43137"/>
                    </a:srgbClr>
                  </a:outerShdw>
                </a:effectLst>
              </a:rPr>
              <a:t>humerus</a:t>
            </a:r>
            <a:endParaRPr lang="en-US" sz="2800" b="1" dirty="0">
              <a:effectLst>
                <a:outerShdw blurRad="38100" dist="38100" dir="2700000" algn="tl">
                  <a:srgbClr val="000000">
                    <a:alpha val="43137"/>
                  </a:srgbClr>
                </a:outerShdw>
              </a:effectLst>
            </a:endParaRPr>
          </a:p>
        </p:txBody>
      </p:sp>
      <p:sp>
        <p:nvSpPr>
          <p:cNvPr id="236548" name="Line 1028"/>
          <p:cNvSpPr>
            <a:spLocks noChangeShapeType="1"/>
          </p:cNvSpPr>
          <p:nvPr/>
        </p:nvSpPr>
        <p:spPr bwMode="auto">
          <a:xfrm flipH="1" flipV="1">
            <a:off x="7315200" y="3124200"/>
            <a:ext cx="914400" cy="228600"/>
          </a:xfrm>
          <a:prstGeom prst="line">
            <a:avLst/>
          </a:prstGeom>
          <a:noFill/>
          <a:ln w="76200">
            <a:solidFill>
              <a:srgbClr val="FF0000"/>
            </a:solidFill>
            <a:round/>
            <a:headEnd/>
            <a:tailEnd type="triangle" w="med" len="med"/>
          </a:ln>
          <a:effectLst/>
        </p:spPr>
        <p:txBody>
          <a:bodyPr wrap="none" anchor="ctr"/>
          <a:lstStyle/>
          <a:p>
            <a:endParaRPr lang="en-US"/>
          </a:p>
        </p:txBody>
      </p:sp>
    </p:spTree>
    <p:extLst>
      <p:ext uri="{BB962C8B-B14F-4D97-AF65-F5344CB8AC3E}">
        <p14:creationId xmlns:p14="http://schemas.microsoft.com/office/powerpoint/2010/main" val="40158850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etacarpel fx bruises.jpg"/>
          <p:cNvPicPr>
            <a:picLocks noChangeAspect="1"/>
          </p:cNvPicPr>
          <p:nvPr/>
        </p:nvPicPr>
        <p:blipFill>
          <a:blip r:embed="rId3" cstate="print"/>
          <a:stretch>
            <a:fillRect/>
          </a:stretch>
        </p:blipFill>
        <p:spPr>
          <a:xfrm>
            <a:off x="609600" y="304800"/>
            <a:ext cx="8204200" cy="6160608"/>
          </a:xfrm>
          <a:prstGeom prst="rect">
            <a:avLst/>
          </a:prstGeom>
        </p:spPr>
      </p:pic>
    </p:spTree>
    <p:extLst>
      <p:ext uri="{BB962C8B-B14F-4D97-AF65-F5344CB8AC3E}">
        <p14:creationId xmlns:p14="http://schemas.microsoft.com/office/powerpoint/2010/main" val="9081322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etacarpel fxs2.jpg"/>
          <p:cNvPicPr>
            <a:picLocks noChangeAspect="1"/>
          </p:cNvPicPr>
          <p:nvPr/>
        </p:nvPicPr>
        <p:blipFill>
          <a:blip r:embed="rId3" cstate="print"/>
          <a:stretch>
            <a:fillRect/>
          </a:stretch>
        </p:blipFill>
        <p:spPr>
          <a:xfrm>
            <a:off x="2503299" y="228600"/>
            <a:ext cx="6393051" cy="6172200"/>
          </a:xfrm>
          <a:prstGeom prst="rect">
            <a:avLst/>
          </a:prstGeom>
        </p:spPr>
      </p:pic>
      <p:sp>
        <p:nvSpPr>
          <p:cNvPr id="3" name="TextBox 2"/>
          <p:cNvSpPr txBox="1"/>
          <p:nvPr/>
        </p:nvSpPr>
        <p:spPr>
          <a:xfrm>
            <a:off x="228600" y="990600"/>
            <a:ext cx="2209800" cy="830997"/>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Metacarpel</a:t>
            </a:r>
            <a:r>
              <a:rPr lang="en-US" sz="2400" b="1" dirty="0">
                <a:effectLst>
                  <a:outerShdw blurRad="38100" dist="38100" dir="2700000" algn="tl">
                    <a:srgbClr val="000000">
                      <a:alpha val="43137"/>
                    </a:srgbClr>
                  </a:outerShdw>
                </a:effectLst>
              </a:rPr>
              <a:t> fractures</a:t>
            </a:r>
          </a:p>
        </p:txBody>
      </p:sp>
    </p:spTree>
    <p:extLst>
      <p:ext uri="{BB962C8B-B14F-4D97-AF65-F5344CB8AC3E}">
        <p14:creationId xmlns:p14="http://schemas.microsoft.com/office/powerpoint/2010/main" val="39034340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439298" name="Picture 2" descr="Smokies tree2"/>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7560287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Abdominal injuries</a:t>
            </a:r>
          </a:p>
        </p:txBody>
      </p:sp>
      <p:sp>
        <p:nvSpPr>
          <p:cNvPr id="34819" name="Rectangle 3"/>
          <p:cNvSpPr>
            <a:spLocks noGrp="1" noChangeArrowheads="1"/>
          </p:cNvSpPr>
          <p:nvPr>
            <p:ph idx="1"/>
          </p:nvPr>
        </p:nvSpPr>
        <p:spPr>
          <a:xfrm>
            <a:off x="685800" y="1676400"/>
            <a:ext cx="7772400" cy="4724400"/>
          </a:xfrm>
        </p:spPr>
        <p:txBody>
          <a:bodyPr/>
          <a:lstStyle/>
          <a:p>
            <a:r>
              <a:rPr lang="en-US" sz="2400" b="1" dirty="0"/>
              <a:t>2nd leading cause of death due to abuse</a:t>
            </a:r>
          </a:p>
          <a:p>
            <a:pPr>
              <a:buFont typeface="Symbol" pitchFamily="18" charset="2"/>
              <a:buChar char="·"/>
            </a:pPr>
            <a:r>
              <a:rPr lang="en-US" sz="2400" b="1" dirty="0"/>
              <a:t>11% of all visceral injuries in children under 13 </a:t>
            </a:r>
          </a:p>
          <a:p>
            <a:pPr>
              <a:buNone/>
            </a:pPr>
            <a:r>
              <a:rPr lang="en-US" sz="2400" b="1" dirty="0"/>
              <a:t>	are inflicted</a:t>
            </a:r>
          </a:p>
          <a:p>
            <a:pPr>
              <a:buFont typeface="Symbol" pitchFamily="18" charset="2"/>
              <a:buChar char="·"/>
            </a:pPr>
            <a:r>
              <a:rPr lang="en-US" sz="2400" b="1" dirty="0"/>
              <a:t>visceral injuries from abuse are more likely to: </a:t>
            </a:r>
          </a:p>
          <a:p>
            <a:pPr lvl="1">
              <a:buFont typeface="Symbol" pitchFamily="18" charset="2"/>
              <a:buChar char="-"/>
            </a:pPr>
            <a:r>
              <a:rPr lang="en-US" sz="2000" b="1" dirty="0"/>
              <a:t>occur in younger children </a:t>
            </a:r>
          </a:p>
          <a:p>
            <a:pPr lvl="1">
              <a:buFont typeface="Symbol" pitchFamily="18" charset="2"/>
              <a:buChar char="-"/>
            </a:pPr>
            <a:r>
              <a:rPr lang="en-US" sz="2000" b="1" dirty="0"/>
              <a:t>have poor histories </a:t>
            </a:r>
          </a:p>
          <a:p>
            <a:pPr lvl="1">
              <a:buFont typeface="Symbol" pitchFamily="18" charset="2"/>
              <a:buChar char="-"/>
            </a:pPr>
            <a:r>
              <a:rPr lang="en-US" sz="2000" b="1" dirty="0"/>
              <a:t>have delayed medical treatment </a:t>
            </a:r>
          </a:p>
          <a:p>
            <a:pPr lvl="1">
              <a:buFont typeface="Symbol" pitchFamily="18" charset="2"/>
              <a:buChar char="-"/>
            </a:pPr>
            <a:r>
              <a:rPr lang="en-US" sz="2000" b="1" dirty="0"/>
              <a:t>occur in hollow viscera more often than solid organs</a:t>
            </a:r>
          </a:p>
          <a:p>
            <a:pPr>
              <a:buFont typeface="Symbol" pitchFamily="18" charset="2"/>
              <a:buChar char="·"/>
            </a:pPr>
            <a:r>
              <a:rPr lang="en-US" sz="2400" b="1" dirty="0"/>
              <a:t>mortality rates in inflicted versus accidental </a:t>
            </a:r>
          </a:p>
          <a:p>
            <a:pPr>
              <a:buNone/>
            </a:pPr>
            <a:r>
              <a:rPr lang="en-US" sz="2400" b="1" dirty="0"/>
              <a:t>	visceral injuries were 53% vs. 21%</a:t>
            </a:r>
          </a:p>
        </p:txBody>
      </p:sp>
    </p:spTree>
    <p:extLst>
      <p:ext uri="{BB962C8B-B14F-4D97-AF65-F5344CB8AC3E}">
        <p14:creationId xmlns:p14="http://schemas.microsoft.com/office/powerpoint/2010/main" val="35071819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r>
              <a:rPr lang="en-US" sz="4000"/>
              <a:t>Order of involvement </a:t>
            </a:r>
            <a:br>
              <a:rPr lang="en-US" sz="4000"/>
            </a:br>
            <a:r>
              <a:rPr lang="en-US" sz="4000"/>
              <a:t>in inflicted abdominal injury</a:t>
            </a:r>
            <a:endParaRPr lang="en-US"/>
          </a:p>
        </p:txBody>
      </p:sp>
      <p:sp>
        <p:nvSpPr>
          <p:cNvPr id="35843" name="Rectangle 3"/>
          <p:cNvSpPr>
            <a:spLocks noGrp="1" noChangeArrowheads="1"/>
          </p:cNvSpPr>
          <p:nvPr>
            <p:ph idx="1"/>
          </p:nvPr>
        </p:nvSpPr>
        <p:spPr>
          <a:xfrm>
            <a:off x="685800" y="1676400"/>
            <a:ext cx="7772400" cy="4343400"/>
          </a:xfrm>
        </p:spPr>
        <p:txBody>
          <a:bodyPr/>
          <a:lstStyle/>
          <a:p>
            <a:pPr marL="566928" indent="-457200">
              <a:buFontTx/>
              <a:buAutoNum type="arabicPeriod"/>
            </a:pPr>
            <a:r>
              <a:rPr lang="en-US" sz="2400" b="1" dirty="0"/>
              <a:t>Hollow viscous: duodenum 30%, jejunum 60%, </a:t>
            </a:r>
          </a:p>
          <a:p>
            <a:pPr marL="566928" indent="-457200">
              <a:buNone/>
            </a:pPr>
            <a:r>
              <a:rPr lang="en-US" sz="2400" b="1" dirty="0"/>
              <a:t>	terminal ileum 10%</a:t>
            </a:r>
          </a:p>
          <a:p>
            <a:pPr marL="566928" indent="-457200">
              <a:buFont typeface="+mj-lt"/>
              <a:buAutoNum type="arabicPeriod"/>
            </a:pPr>
            <a:r>
              <a:rPr lang="en-US" sz="2400" b="1" dirty="0"/>
              <a:t>Liver</a:t>
            </a:r>
          </a:p>
          <a:p>
            <a:pPr marL="566928" indent="-457200">
              <a:buFont typeface="+mj-lt"/>
              <a:buAutoNum type="arabicPeriod"/>
            </a:pPr>
            <a:r>
              <a:rPr lang="en-US" sz="2400" b="1" dirty="0"/>
              <a:t>Pancreas</a:t>
            </a:r>
          </a:p>
          <a:p>
            <a:pPr marL="566928" indent="-457200">
              <a:buFont typeface="+mj-lt"/>
              <a:buAutoNum type="arabicPeriod"/>
            </a:pPr>
            <a:r>
              <a:rPr lang="en-US" sz="2400" b="1" dirty="0"/>
              <a:t>Scrotal hematomas </a:t>
            </a:r>
          </a:p>
          <a:p>
            <a:pPr marL="566928" indent="-457200">
              <a:buFont typeface="+mj-lt"/>
              <a:buAutoNum type="arabicPeriod"/>
            </a:pPr>
            <a:r>
              <a:rPr lang="en-US" sz="2400" b="1" dirty="0" err="1"/>
              <a:t>Hypopharynx</a:t>
            </a:r>
            <a:endParaRPr lang="en-US" sz="2400" b="1" dirty="0"/>
          </a:p>
          <a:p>
            <a:pPr marL="566928" indent="-457200">
              <a:buFont typeface="+mj-lt"/>
              <a:buAutoNum type="arabicPeriod"/>
            </a:pPr>
            <a:r>
              <a:rPr lang="en-US" sz="2400" b="1" dirty="0"/>
              <a:t>Mesenteric tears </a:t>
            </a:r>
          </a:p>
          <a:p>
            <a:pPr marL="566928" indent="-457200">
              <a:buFont typeface="+mj-lt"/>
              <a:buAutoNum type="arabicPeriod"/>
            </a:pPr>
            <a:r>
              <a:rPr lang="en-US" sz="2400" b="1" dirty="0"/>
              <a:t>Kidneys (seldom involved)</a:t>
            </a:r>
          </a:p>
          <a:p>
            <a:pPr marL="566928" indent="-457200">
              <a:buFont typeface="+mj-lt"/>
              <a:buAutoNum type="arabicPeriod"/>
            </a:pPr>
            <a:r>
              <a:rPr lang="en-US" sz="2400" b="1" dirty="0"/>
              <a:t>Stomach (rarely involved)</a:t>
            </a:r>
          </a:p>
        </p:txBody>
      </p:sp>
    </p:spTree>
    <p:extLst>
      <p:ext uri="{BB962C8B-B14F-4D97-AF65-F5344CB8AC3E}">
        <p14:creationId xmlns:p14="http://schemas.microsoft.com/office/powerpoint/2010/main" val="363948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25"/>
            <a:ext cx="9144000" cy="6858000"/>
          </a:xfrm>
          <a:prstGeom prst="rect">
            <a:avLst/>
          </a:prstGeom>
        </p:spPr>
      </p:pic>
      <p:sp>
        <p:nvSpPr>
          <p:cNvPr id="3" name="TextBox 2"/>
          <p:cNvSpPr txBox="1"/>
          <p:nvPr/>
        </p:nvSpPr>
        <p:spPr>
          <a:xfrm>
            <a:off x="0" y="304800"/>
            <a:ext cx="3657600" cy="1446550"/>
          </a:xfrm>
          <a:prstGeom prst="rect">
            <a:avLst/>
          </a:prstGeom>
          <a:noFill/>
        </p:spPr>
        <p:txBody>
          <a:bodyPr wrap="square" rtlCol="0">
            <a:spAutoFit/>
          </a:bodyPr>
          <a:lstStyle/>
          <a:p>
            <a:pPr algn="ctr"/>
            <a:r>
              <a:rPr lang="en-US" sz="4400" b="1" dirty="0">
                <a:solidFill>
                  <a:prstClr val="white"/>
                </a:solidFill>
                <a:effectLst>
                  <a:outerShdw blurRad="38100" dist="38100" dir="2700000" algn="tl">
                    <a:srgbClr val="000000">
                      <a:alpha val="43137"/>
                    </a:srgbClr>
                  </a:outerShdw>
                </a:effectLst>
                <a:latin typeface="Arial"/>
              </a:rPr>
              <a:t>Head injuries</a:t>
            </a:r>
          </a:p>
        </p:txBody>
      </p:sp>
    </p:spTree>
    <p:extLst>
      <p:ext uri="{BB962C8B-B14F-4D97-AF65-F5344CB8AC3E}">
        <p14:creationId xmlns:p14="http://schemas.microsoft.com/office/powerpoint/2010/main" val="2089681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a:solidFill>
                  <a:srgbClr val="FF0000"/>
                </a:solidFill>
                <a:effectLst>
                  <a:outerShdw blurRad="38100" dist="38100" dir="2700000" algn="tl">
                    <a:srgbClr val="000000">
                      <a:alpha val="43137"/>
                    </a:srgbClr>
                  </a:outerShdw>
                </a:effectLst>
              </a:rPr>
              <a:t>Legal definitions</a:t>
            </a:r>
          </a:p>
        </p:txBody>
      </p:sp>
      <p:sp>
        <p:nvSpPr>
          <p:cNvPr id="12291" name="Rectangle 3"/>
          <p:cNvSpPr>
            <a:spLocks noGrp="1" noChangeArrowheads="1"/>
          </p:cNvSpPr>
          <p:nvPr>
            <p:ph idx="1"/>
          </p:nvPr>
        </p:nvSpPr>
        <p:spPr>
          <a:xfrm>
            <a:off x="457200" y="1600200"/>
            <a:ext cx="8229600" cy="3564053"/>
          </a:xfrm>
        </p:spPr>
        <p:txBody>
          <a:bodyPr wrap="square">
            <a:normAutofit/>
          </a:bodyPr>
          <a:lstStyle/>
          <a:p>
            <a:r>
              <a:rPr lang="en-US" sz="2400" b="1" dirty="0">
                <a:solidFill>
                  <a:srgbClr val="FF0000"/>
                </a:solidFill>
                <a:effectLst>
                  <a:outerShdw blurRad="38100" dist="38100" dir="2700000" algn="tl">
                    <a:srgbClr val="000000"/>
                  </a:outerShdw>
                </a:effectLst>
              </a:rPr>
              <a:t>Child.</a:t>
            </a:r>
            <a:r>
              <a:rPr lang="en-US" sz="2400" b="1" dirty="0">
                <a:solidFill>
                  <a:schemeClr val="tx2"/>
                </a:solidFill>
                <a:effectLst>
                  <a:outerShdw blurRad="38100" dist="38100" dir="2700000" algn="tl">
                    <a:srgbClr val="000000"/>
                  </a:outerShdw>
                </a:effectLst>
              </a:rPr>
              <a:t> </a:t>
            </a:r>
            <a:r>
              <a:rPr lang="en-US" sz="2400" dirty="0"/>
              <a:t> A person under the age of 18 years.</a:t>
            </a:r>
          </a:p>
          <a:p>
            <a:r>
              <a:rPr lang="en-US" sz="2400" b="1" dirty="0">
                <a:solidFill>
                  <a:srgbClr val="FF0000"/>
                </a:solidFill>
                <a:effectLst>
                  <a:outerShdw blurRad="38100" dist="38100" dir="2700000" algn="tl">
                    <a:srgbClr val="000000"/>
                  </a:outerShdw>
                </a:effectLst>
              </a:rPr>
              <a:t>Abuse. </a:t>
            </a:r>
            <a:r>
              <a:rPr lang="en-US" sz="2400" dirty="0"/>
              <a:t>Harm or threatened harm to a child's health or  welfare. Harm or threatened harm to a child's health or welfare can occur through </a:t>
            </a:r>
            <a:r>
              <a:rPr lang="en-US" sz="2400" dirty="0" err="1"/>
              <a:t>nonaccidental</a:t>
            </a:r>
            <a:r>
              <a:rPr lang="en-US" sz="2400" dirty="0"/>
              <a:t> physical or     mental injury, sexual abuse or attempted sexual abuse, or sexual exploitation or attempted sexual exploitation. </a:t>
            </a:r>
          </a:p>
          <a:p>
            <a:r>
              <a:rPr lang="en-US" sz="2400" b="1" dirty="0">
                <a:solidFill>
                  <a:srgbClr val="FF0000"/>
                </a:solidFill>
                <a:effectLst>
                  <a:outerShdw blurRad="38100" dist="38100" dir="2700000" algn="tl">
                    <a:srgbClr val="000000"/>
                  </a:outerShdw>
                </a:effectLst>
              </a:rPr>
              <a:t>Neglect.</a:t>
            </a:r>
            <a:r>
              <a:rPr lang="en-US" sz="2400" b="1" dirty="0">
                <a:solidFill>
                  <a:schemeClr val="tx2"/>
                </a:solidFill>
                <a:effectLst>
                  <a:outerShdw blurRad="38100" dist="38100" dir="2700000" algn="tl">
                    <a:srgbClr val="000000"/>
                  </a:outerShdw>
                </a:effectLst>
              </a:rPr>
              <a:t> </a:t>
            </a:r>
            <a:r>
              <a:rPr lang="en-US" sz="2400" dirty="0"/>
              <a:t>Negligent treatment or maltreatment of a child, including the failure to provide adequate food, medical    treatment, supervision, clothing, or shelter.</a:t>
            </a:r>
          </a:p>
        </p:txBody>
      </p:sp>
      <p:sp>
        <p:nvSpPr>
          <p:cNvPr id="2" name="TextBox 1"/>
          <p:cNvSpPr txBox="1"/>
          <p:nvPr/>
        </p:nvSpPr>
        <p:spPr>
          <a:xfrm>
            <a:off x="1219200" y="5943600"/>
            <a:ext cx="6096000" cy="369332"/>
          </a:xfrm>
          <a:prstGeom prst="rect">
            <a:avLst/>
          </a:prstGeom>
          <a:noFill/>
        </p:spPr>
        <p:txBody>
          <a:bodyPr wrap="square" rtlCol="0">
            <a:spAutoFit/>
          </a:bodyPr>
          <a:lstStyle/>
          <a:p>
            <a:pPr algn="ctr" eaLnBrk="0" fontAlgn="base" hangingPunct="0">
              <a:spcBef>
                <a:spcPct val="0"/>
              </a:spcBef>
              <a:spcAft>
                <a:spcPct val="0"/>
              </a:spcAft>
            </a:pPr>
            <a:r>
              <a:rPr lang="en-US" dirty="0">
                <a:solidFill>
                  <a:srgbClr val="000000"/>
                </a:solidFill>
              </a:rPr>
              <a:t>Code of Alabama 1975, Section 26-14-1</a:t>
            </a:r>
          </a:p>
        </p:txBody>
      </p:sp>
    </p:spTree>
    <p:extLst>
      <p:ext uri="{BB962C8B-B14F-4D97-AF65-F5344CB8AC3E}">
        <p14:creationId xmlns:p14="http://schemas.microsoft.com/office/powerpoint/2010/main" val="422300899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
            <a:ext cx="6858000" cy="1143000"/>
          </a:xfrm>
        </p:spPr>
        <p:txBody>
          <a:bodyPr>
            <a:normAutofit/>
          </a:bodyPr>
          <a:lstStyle/>
          <a:p>
            <a:r>
              <a:rPr lang="en-US" b="1" dirty="0"/>
              <a:t>CURRENT DEFINITION of ABUSIVE HEAD TRAUMA (AHT)</a:t>
            </a:r>
          </a:p>
        </p:txBody>
      </p:sp>
      <p:sp>
        <p:nvSpPr>
          <p:cNvPr id="3" name="Content Placeholder 2"/>
          <p:cNvSpPr>
            <a:spLocks noGrp="1"/>
          </p:cNvSpPr>
          <p:nvPr>
            <p:ph idx="1"/>
          </p:nvPr>
        </p:nvSpPr>
        <p:spPr>
          <a:xfrm>
            <a:off x="457200" y="2286000"/>
            <a:ext cx="7772400" cy="3840163"/>
          </a:xfrm>
        </p:spPr>
        <p:txBody>
          <a:bodyPr/>
          <a:lstStyle/>
          <a:p>
            <a:pPr marL="0" indent="0">
              <a:buNone/>
            </a:pPr>
            <a:r>
              <a:rPr lang="en-US" sz="3600" dirty="0"/>
              <a:t>Head injury from inflicted trauma to the head &amp; neck which can involve any or all of the following:  scalp, face, skull, eyes, ears, mouth, brain, soft tissues, spine  </a:t>
            </a:r>
          </a:p>
          <a:p>
            <a:pPr marL="0" indent="0">
              <a:buNone/>
            </a:pPr>
            <a:endParaRPr lang="en-US" sz="3600" dirty="0"/>
          </a:p>
          <a:p>
            <a:endParaRPr lang="en-US" dirty="0"/>
          </a:p>
        </p:txBody>
      </p:sp>
    </p:spTree>
    <p:extLst>
      <p:ext uri="{BB962C8B-B14F-4D97-AF65-F5344CB8AC3E}">
        <p14:creationId xmlns:p14="http://schemas.microsoft.com/office/powerpoint/2010/main" val="26991117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304800" y="457200"/>
            <a:ext cx="8534400" cy="800100"/>
          </a:xfrm>
        </p:spPr>
        <p:txBody>
          <a:bodyPr lIns="83343" tIns="40481" rIns="83343" bIns="40481" anchor="b">
            <a:normAutofit fontScale="90000"/>
          </a:bodyPr>
          <a:lstStyle/>
          <a:p>
            <a:pPr eaLnBrk="1" hangingPunct="1">
              <a:defRPr/>
            </a:pPr>
            <a:r>
              <a:rPr lang="en-US" sz="4900" b="1" dirty="0">
                <a:effectLst>
                  <a:outerShdw blurRad="38100" dist="38100" dir="2700000" algn="tl">
                    <a:srgbClr val="000000">
                      <a:alpha val="43137"/>
                    </a:srgbClr>
                  </a:outerShdw>
                </a:effectLst>
              </a:rPr>
              <a:t>Head injury – Abusive head trauma</a:t>
            </a:r>
            <a:endParaRPr lang="en-US" b="1" dirty="0">
              <a:effectLst>
                <a:outerShdw blurRad="38100" dist="38100" dir="2700000" algn="tl">
                  <a:srgbClr val="000000">
                    <a:alpha val="43137"/>
                  </a:srgbClr>
                </a:outerShdw>
              </a:effectLst>
            </a:endParaRPr>
          </a:p>
        </p:txBody>
      </p:sp>
      <p:sp>
        <p:nvSpPr>
          <p:cNvPr id="181251" name="Rectangle 3"/>
          <p:cNvSpPr>
            <a:spLocks noGrp="1" noChangeArrowheads="1"/>
          </p:cNvSpPr>
          <p:nvPr>
            <p:ph type="body" idx="1"/>
          </p:nvPr>
        </p:nvSpPr>
        <p:spPr>
          <a:xfrm>
            <a:off x="533400" y="1600200"/>
            <a:ext cx="7696200" cy="4267200"/>
          </a:xfrm>
        </p:spPr>
        <p:txBody>
          <a:bodyPr lIns="83343" tIns="40481" rIns="83343" bIns="40481">
            <a:normAutofit/>
          </a:bodyPr>
          <a:lstStyle/>
          <a:p>
            <a:pPr marL="204788" indent="-204788" defTabSz="546100" eaLnBrk="1" hangingPunct="1">
              <a:tabLst>
                <a:tab pos="287338" algn="l"/>
                <a:tab pos="5202238" algn="l"/>
              </a:tabLst>
              <a:defRPr/>
            </a:pPr>
            <a:r>
              <a:rPr lang="en-US" dirty="0"/>
              <a:t>Head injury is the leading cause of death due to child physical abuse</a:t>
            </a:r>
          </a:p>
          <a:p>
            <a:pPr marL="204788" indent="-204788" defTabSz="546100" eaLnBrk="1" hangingPunct="1">
              <a:tabLst>
                <a:tab pos="287338" algn="l"/>
                <a:tab pos="5202238" algn="l"/>
              </a:tabLst>
              <a:defRPr/>
            </a:pPr>
            <a:r>
              <a:rPr lang="en-US" dirty="0"/>
              <a:t>Abusive head trauma (AHT) is the leading cause of serious head injury in children &lt;2 </a:t>
            </a:r>
            <a:r>
              <a:rPr lang="en-US" dirty="0" err="1"/>
              <a:t>yrs</a:t>
            </a:r>
            <a:endParaRPr lang="en-US" dirty="0"/>
          </a:p>
          <a:p>
            <a:pPr marL="204788" indent="-204788" defTabSz="546100" eaLnBrk="1" hangingPunct="1">
              <a:tabLst>
                <a:tab pos="287338" algn="l"/>
                <a:tab pos="5202238" algn="l"/>
              </a:tabLst>
              <a:defRPr/>
            </a:pPr>
            <a:r>
              <a:rPr lang="en-US" dirty="0"/>
              <a:t>95% of serious head injury in &lt;1 year</a:t>
            </a:r>
          </a:p>
          <a:p>
            <a:pPr marL="204788" indent="-204788" defTabSz="546100" eaLnBrk="1" hangingPunct="1">
              <a:tabLst>
                <a:tab pos="287338" algn="l"/>
                <a:tab pos="5202238" algn="l"/>
              </a:tabLst>
              <a:defRPr/>
            </a:pPr>
            <a:r>
              <a:rPr lang="en-US" dirty="0"/>
              <a:t>1/3 of head injury hospitalizations in &lt;3 </a:t>
            </a:r>
            <a:r>
              <a:rPr lang="en-US" dirty="0" err="1"/>
              <a:t>yr</a:t>
            </a:r>
            <a:r>
              <a:rPr lang="en-US" sz="3700" dirty="0"/>
              <a:t> </a:t>
            </a:r>
            <a:endParaRPr lang="en-US" dirty="0"/>
          </a:p>
          <a:p>
            <a:pPr marL="204788" indent="-204788" defTabSz="546100" eaLnBrk="1" hangingPunct="1">
              <a:tabLst>
                <a:tab pos="287338" algn="l"/>
                <a:tab pos="5202238" algn="l"/>
              </a:tabLst>
              <a:defRPr/>
            </a:pPr>
            <a:r>
              <a:rPr lang="en-US" dirty="0"/>
              <a:t>2/3 of infant homicides are due to AHT</a:t>
            </a:r>
          </a:p>
          <a:p>
            <a:pPr marL="204788" indent="-204788" defTabSz="546100" eaLnBrk="1" hangingPunct="1">
              <a:tabLst>
                <a:tab pos="287338" algn="l"/>
                <a:tab pos="5202238" algn="l"/>
              </a:tabLst>
              <a:defRPr/>
            </a:pPr>
            <a:r>
              <a:rPr lang="en-US" dirty="0"/>
              <a:t>6 deaths each year due to AHT for each 100,000 children &lt;1 year of age</a:t>
            </a:r>
          </a:p>
          <a:p>
            <a:pPr marL="204788" indent="-204788" defTabSz="546100" eaLnBrk="1" hangingPunct="1">
              <a:tabLst>
                <a:tab pos="287338" algn="l"/>
                <a:tab pos="5202238" algn="l"/>
              </a:tabLst>
              <a:defRPr/>
            </a:pPr>
            <a:r>
              <a:rPr lang="en-US" dirty="0"/>
              <a:t>2000 deaths/</a:t>
            </a:r>
            <a:r>
              <a:rPr lang="en-US" dirty="0" err="1"/>
              <a:t>yr</a:t>
            </a:r>
            <a:r>
              <a:rPr lang="en-US" dirty="0"/>
              <a:t> is likely an underestimate</a:t>
            </a:r>
          </a:p>
        </p:txBody>
      </p:sp>
    </p:spTree>
    <p:extLst>
      <p:ext uri="{BB962C8B-B14F-4D97-AF65-F5344CB8AC3E}">
        <p14:creationId xmlns:p14="http://schemas.microsoft.com/office/powerpoint/2010/main" val="3210821894"/>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Epidemiology of AHT</a:t>
            </a:r>
          </a:p>
        </p:txBody>
      </p:sp>
      <p:sp>
        <p:nvSpPr>
          <p:cNvPr id="3" name="Content Placeholder 2"/>
          <p:cNvSpPr>
            <a:spLocks noGrp="1"/>
          </p:cNvSpPr>
          <p:nvPr>
            <p:ph idx="1"/>
          </p:nvPr>
        </p:nvSpPr>
        <p:spPr>
          <a:xfrm>
            <a:off x="457200" y="1447800"/>
            <a:ext cx="7848600" cy="4678363"/>
          </a:xfrm>
        </p:spPr>
        <p:txBody>
          <a:bodyPr>
            <a:normAutofit/>
          </a:bodyPr>
          <a:lstStyle/>
          <a:p>
            <a:pPr marL="0" indent="0">
              <a:buNone/>
            </a:pPr>
            <a:r>
              <a:rPr lang="en-US" sz="2800" b="1" dirty="0">
                <a:effectLst>
                  <a:outerShdw blurRad="38100" dist="38100" dir="2700000" algn="tl">
                    <a:srgbClr val="000000">
                      <a:alpha val="43137"/>
                    </a:srgbClr>
                  </a:outerShdw>
                </a:effectLst>
              </a:rPr>
              <a:t>Incidence</a:t>
            </a:r>
          </a:p>
          <a:p>
            <a:r>
              <a:rPr lang="en-US" sz="2800" dirty="0"/>
              <a:t>&lt; 1yr of age: </a:t>
            </a:r>
            <a:r>
              <a:rPr lang="en-US" sz="2800" b="1" dirty="0">
                <a:effectLst>
                  <a:outerShdw blurRad="38100" dist="38100" dir="2700000" algn="tl">
                    <a:srgbClr val="000000">
                      <a:alpha val="43137"/>
                    </a:srgbClr>
                  </a:outerShdw>
                </a:effectLst>
              </a:rPr>
              <a:t>29.7 per 100,000 cases </a:t>
            </a:r>
            <a:r>
              <a:rPr lang="en-US" sz="2800" dirty="0"/>
              <a:t>in children annually (range 16.1-33.8)</a:t>
            </a:r>
          </a:p>
          <a:p>
            <a:r>
              <a:rPr lang="en-US" sz="2800" dirty="0"/>
              <a:t>From 1-2 </a:t>
            </a:r>
            <a:r>
              <a:rPr lang="en-US" sz="2800" dirty="0" err="1"/>
              <a:t>yrs</a:t>
            </a:r>
            <a:r>
              <a:rPr lang="en-US" sz="2800" dirty="0"/>
              <a:t> of age: </a:t>
            </a:r>
            <a:r>
              <a:rPr lang="en-US" sz="2800" b="1" dirty="0">
                <a:effectLst>
                  <a:outerShdw blurRad="38100" dist="38100" dir="2700000" algn="tl">
                    <a:srgbClr val="000000">
                      <a:alpha val="43137"/>
                    </a:srgbClr>
                  </a:outerShdw>
                </a:effectLst>
              </a:rPr>
              <a:t>3.8 per 100,000  cases</a:t>
            </a:r>
          </a:p>
          <a:p>
            <a:r>
              <a:rPr lang="en-US" sz="2800" dirty="0"/>
              <a:t>Mean age is </a:t>
            </a:r>
            <a:r>
              <a:rPr lang="en-US" sz="2800" b="1" dirty="0">
                <a:effectLst>
                  <a:outerShdw blurRad="38100" dist="38100" dir="2700000" algn="tl">
                    <a:srgbClr val="000000">
                      <a:alpha val="43137"/>
                    </a:srgbClr>
                  </a:outerShdw>
                </a:effectLst>
              </a:rPr>
              <a:t>5.9 months</a:t>
            </a:r>
          </a:p>
          <a:p>
            <a:pPr lvl="1"/>
            <a:r>
              <a:rPr lang="en-US" sz="2800" dirty="0"/>
              <a:t>Median age </a:t>
            </a:r>
            <a:r>
              <a:rPr lang="en-US" sz="2800" dirty="0" err="1"/>
              <a:t>age</a:t>
            </a:r>
            <a:r>
              <a:rPr lang="en-US" sz="2800" dirty="0"/>
              <a:t> 2.2-5.9 months</a:t>
            </a:r>
          </a:p>
          <a:p>
            <a:r>
              <a:rPr lang="en-US" sz="2800" dirty="0"/>
              <a:t>Fatality rate is </a:t>
            </a:r>
            <a:r>
              <a:rPr lang="en-US" sz="2800" b="1" dirty="0">
                <a:effectLst>
                  <a:outerShdw blurRad="38100" dist="38100" dir="2700000" algn="tl">
                    <a:srgbClr val="000000">
                      <a:alpha val="43137"/>
                    </a:srgbClr>
                  </a:outerShdw>
                </a:effectLst>
              </a:rPr>
              <a:t>22.5% </a:t>
            </a:r>
            <a:r>
              <a:rPr lang="en-US" sz="2800" dirty="0"/>
              <a:t>(15-38%)</a:t>
            </a:r>
            <a:endParaRPr lang="en-US" sz="2800" b="1" dirty="0">
              <a:effectLst>
                <a:outerShdw blurRad="38100" dist="38100" dir="2700000" algn="tl">
                  <a:srgbClr val="000000">
                    <a:alpha val="43137"/>
                  </a:srgbClr>
                </a:outerShdw>
              </a:effectLst>
            </a:endParaRPr>
          </a:p>
          <a:p>
            <a:r>
              <a:rPr lang="en-US" sz="2800" dirty="0"/>
              <a:t>Gender: 60% male; 40% female</a:t>
            </a:r>
          </a:p>
        </p:txBody>
      </p:sp>
    </p:spTree>
    <p:extLst>
      <p:ext uri="{BB962C8B-B14F-4D97-AF65-F5344CB8AC3E}">
        <p14:creationId xmlns:p14="http://schemas.microsoft.com/office/powerpoint/2010/main" val="26326939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Epidemiology of AHT</a:t>
            </a:r>
          </a:p>
        </p:txBody>
      </p:sp>
      <p:sp>
        <p:nvSpPr>
          <p:cNvPr id="3" name="Content Placeholder 2"/>
          <p:cNvSpPr>
            <a:spLocks noGrp="1"/>
          </p:cNvSpPr>
          <p:nvPr>
            <p:ph idx="1"/>
          </p:nvPr>
        </p:nvSpPr>
        <p:spPr>
          <a:xfrm>
            <a:off x="457200" y="1447800"/>
            <a:ext cx="7848600" cy="4678363"/>
          </a:xfrm>
        </p:spPr>
        <p:txBody>
          <a:bodyPr>
            <a:normAutofit/>
          </a:bodyPr>
          <a:lstStyle/>
          <a:p>
            <a:pPr marL="0" indent="0">
              <a:buNone/>
            </a:pPr>
            <a:r>
              <a:rPr lang="en-US" sz="2800" b="1" dirty="0">
                <a:effectLst>
                  <a:outerShdw blurRad="38100" dist="38100" dir="2700000" algn="tl">
                    <a:srgbClr val="000000">
                      <a:alpha val="43137"/>
                    </a:srgbClr>
                  </a:outerShdw>
                </a:effectLst>
              </a:rPr>
              <a:t>Perpetrators</a:t>
            </a:r>
          </a:p>
          <a:p>
            <a:r>
              <a:rPr lang="en-US" sz="2800" dirty="0"/>
              <a:t>60% male</a:t>
            </a:r>
          </a:p>
          <a:p>
            <a:pPr lvl="1"/>
            <a:r>
              <a:rPr lang="en-US" sz="2800" dirty="0"/>
              <a:t>Fathers, mother’s boyfriends, stepfathers, babysitters</a:t>
            </a:r>
          </a:p>
          <a:p>
            <a:r>
              <a:rPr lang="en-US" sz="2800" dirty="0"/>
              <a:t>40% female</a:t>
            </a:r>
          </a:p>
          <a:p>
            <a:pPr lvl="1"/>
            <a:r>
              <a:rPr lang="en-US" sz="2800" dirty="0"/>
              <a:t>Mothers (15% overall)</a:t>
            </a:r>
          </a:p>
          <a:p>
            <a:pPr lvl="1"/>
            <a:r>
              <a:rPr lang="en-US" sz="2800" dirty="0"/>
              <a:t>Babysitters (11% overall)</a:t>
            </a:r>
          </a:p>
          <a:p>
            <a:pPr lvl="1"/>
            <a:r>
              <a:rPr lang="en-US" sz="2800" dirty="0"/>
              <a:t>Father’s girlfriends, stepmothers, grandmothers</a:t>
            </a:r>
          </a:p>
          <a:p>
            <a:pPr marL="0" indent="0">
              <a:buNone/>
            </a:pPr>
            <a:endParaRPr lang="en-US" dirty="0"/>
          </a:p>
        </p:txBody>
      </p:sp>
    </p:spTree>
    <p:extLst>
      <p:ext uri="{BB962C8B-B14F-4D97-AF65-F5344CB8AC3E}">
        <p14:creationId xmlns:p14="http://schemas.microsoft.com/office/powerpoint/2010/main" val="37689650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Frenulum tear2.jpg"/>
          <p:cNvPicPr>
            <a:picLocks noChangeAspect="1"/>
          </p:cNvPicPr>
          <p:nvPr/>
        </p:nvPicPr>
        <p:blipFill>
          <a:blip r:embed="rId3" cstate="print"/>
          <a:stretch>
            <a:fillRect/>
          </a:stretch>
        </p:blipFill>
        <p:spPr>
          <a:xfrm>
            <a:off x="914400" y="228600"/>
            <a:ext cx="7498603" cy="5562600"/>
          </a:xfrm>
          <a:prstGeom prst="rect">
            <a:avLst/>
          </a:prstGeom>
        </p:spPr>
      </p:pic>
      <p:sp>
        <p:nvSpPr>
          <p:cNvPr id="3" name="TextBox 2"/>
          <p:cNvSpPr txBox="1"/>
          <p:nvPr/>
        </p:nvSpPr>
        <p:spPr>
          <a:xfrm>
            <a:off x="1905000" y="6096000"/>
            <a:ext cx="5181600" cy="646331"/>
          </a:xfrm>
          <a:prstGeom prst="rect">
            <a:avLst/>
          </a:prstGeom>
          <a:noFill/>
        </p:spPr>
        <p:txBody>
          <a:bodyPr wrap="square" rtlCol="0">
            <a:spAutoFit/>
          </a:bodyPr>
          <a:lstStyle/>
          <a:p>
            <a:pPr algn="ctr"/>
            <a:r>
              <a:rPr lang="en-US" sz="3600" b="1" dirty="0" err="1">
                <a:solidFill>
                  <a:prstClr val="black"/>
                </a:solidFill>
                <a:effectLst>
                  <a:outerShdw blurRad="38100" dist="38100" dir="2700000" algn="tl">
                    <a:srgbClr val="000000">
                      <a:alpha val="43137"/>
                    </a:srgbClr>
                  </a:outerShdw>
                </a:effectLst>
              </a:rPr>
              <a:t>Frenulum</a:t>
            </a:r>
            <a:r>
              <a:rPr lang="en-US" sz="3600" b="1" dirty="0">
                <a:solidFill>
                  <a:prstClr val="black"/>
                </a:solidFill>
                <a:effectLst>
                  <a:outerShdw blurRad="38100" dist="38100" dir="2700000" algn="tl">
                    <a:srgbClr val="000000">
                      <a:alpha val="43137"/>
                    </a:srgbClr>
                  </a:outerShdw>
                </a:effectLst>
              </a:rPr>
              <a:t> tears</a:t>
            </a:r>
          </a:p>
        </p:txBody>
      </p:sp>
    </p:spTree>
    <p:extLst>
      <p:ext uri="{BB962C8B-B14F-4D97-AF65-F5344CB8AC3E}">
        <p14:creationId xmlns:p14="http://schemas.microsoft.com/office/powerpoint/2010/main" val="3209433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Subconjunctival hemorrhage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676400"/>
            <a:ext cx="6553200" cy="4914900"/>
          </a:xfrm>
          <a:prstGeom prst="rect">
            <a:avLst/>
          </a:prstGeom>
        </p:spPr>
      </p:pic>
    </p:spTree>
    <p:extLst>
      <p:ext uri="{BB962C8B-B14F-4D97-AF65-F5344CB8AC3E}">
        <p14:creationId xmlns:p14="http://schemas.microsoft.com/office/powerpoint/2010/main" val="4184519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53282" name="Picture 2" descr="ca 7b"/>
          <p:cNvPicPr>
            <a:picLocks noChangeAspect="1" noChangeArrowheads="1"/>
          </p:cNvPicPr>
          <p:nvPr/>
        </p:nvPicPr>
        <p:blipFill>
          <a:blip r:embed="rId3" cstate="print"/>
          <a:srcRect/>
          <a:stretch>
            <a:fillRect/>
          </a:stretch>
        </p:blipFill>
        <p:spPr bwMode="auto">
          <a:xfrm>
            <a:off x="119592" y="76200"/>
            <a:ext cx="4709583" cy="6781800"/>
          </a:xfrm>
          <a:prstGeom prst="rect">
            <a:avLst/>
          </a:prstGeom>
          <a:noFill/>
        </p:spPr>
      </p:pic>
      <p:sp>
        <p:nvSpPr>
          <p:cNvPr id="353283" name="Text Box 3"/>
          <p:cNvSpPr txBox="1">
            <a:spLocks noChangeArrowheads="1"/>
          </p:cNvSpPr>
          <p:nvPr/>
        </p:nvSpPr>
        <p:spPr bwMode="auto">
          <a:xfrm>
            <a:off x="5181600" y="914400"/>
            <a:ext cx="3657600" cy="1200329"/>
          </a:xfrm>
          <a:prstGeom prst="rect">
            <a:avLst/>
          </a:prstGeom>
          <a:noFill/>
          <a:ln w="76200">
            <a:noFill/>
            <a:miter lim="800000"/>
            <a:headEnd/>
            <a:tailEnd/>
          </a:ln>
          <a:effectLst/>
        </p:spPr>
        <p:txBody>
          <a:bodyPr wrap="square">
            <a:spAutoFit/>
          </a:bodyPr>
          <a:lstStyle/>
          <a:p>
            <a:pPr algn="ctr">
              <a:spcBef>
                <a:spcPct val="50000"/>
              </a:spcBef>
            </a:pPr>
            <a:r>
              <a:rPr lang="en-US" sz="2400" b="1" dirty="0">
                <a:solidFill>
                  <a:prstClr val="black"/>
                </a:solidFill>
                <a:effectLst>
                  <a:outerShdw blurRad="38100" dist="38100" dir="2700000" algn="tl">
                    <a:srgbClr val="000000">
                      <a:alpha val="43137"/>
                    </a:srgbClr>
                  </a:outerShdw>
                </a:effectLst>
              </a:rPr>
              <a:t>Hair pulling may lead to traumatic alopecia and/or </a:t>
            </a:r>
            <a:r>
              <a:rPr lang="en-US" sz="2400" b="1" dirty="0" err="1">
                <a:solidFill>
                  <a:prstClr val="black"/>
                </a:solidFill>
                <a:effectLst>
                  <a:outerShdw blurRad="38100" dist="38100" dir="2700000" algn="tl">
                    <a:srgbClr val="000000">
                      <a:alpha val="43137"/>
                    </a:srgbClr>
                  </a:outerShdw>
                </a:effectLst>
              </a:rPr>
              <a:t>subgaleal</a:t>
            </a:r>
            <a:r>
              <a:rPr lang="en-US" sz="2400" b="1" dirty="0">
                <a:solidFill>
                  <a:prstClr val="black"/>
                </a:solidFill>
                <a:effectLst>
                  <a:outerShdw blurRad="38100" dist="38100" dir="2700000" algn="tl">
                    <a:srgbClr val="000000">
                      <a:alpha val="43137"/>
                    </a:srgbClr>
                  </a:outerShdw>
                </a:effectLst>
              </a:rPr>
              <a:t> hematomas</a:t>
            </a:r>
          </a:p>
        </p:txBody>
      </p:sp>
    </p:spTree>
    <p:extLst>
      <p:ext uri="{BB962C8B-B14F-4D97-AF65-F5344CB8AC3E}">
        <p14:creationId xmlns:p14="http://schemas.microsoft.com/office/powerpoint/2010/main" val="16571219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ubgaleal hemotoma.jpg"/>
          <p:cNvPicPr>
            <a:picLocks noChangeAspect="1"/>
          </p:cNvPicPr>
          <p:nvPr/>
        </p:nvPicPr>
        <p:blipFill>
          <a:blip r:embed="rId3" cstate="print"/>
          <a:srcRect b="5751"/>
          <a:stretch>
            <a:fillRect/>
          </a:stretch>
        </p:blipFill>
        <p:spPr>
          <a:xfrm>
            <a:off x="0" y="228600"/>
            <a:ext cx="9087365" cy="5715001"/>
          </a:xfrm>
          <a:prstGeom prst="rect">
            <a:avLst/>
          </a:prstGeom>
        </p:spPr>
      </p:pic>
      <p:sp>
        <p:nvSpPr>
          <p:cNvPr id="3" name="TextBox 2"/>
          <p:cNvSpPr txBox="1"/>
          <p:nvPr/>
        </p:nvSpPr>
        <p:spPr>
          <a:xfrm>
            <a:off x="1320800" y="6096000"/>
            <a:ext cx="6324600" cy="646331"/>
          </a:xfrm>
          <a:prstGeom prst="rect">
            <a:avLst/>
          </a:prstGeom>
          <a:noFill/>
        </p:spPr>
        <p:txBody>
          <a:bodyPr wrap="square" rtlCol="0">
            <a:spAutoFit/>
          </a:bodyPr>
          <a:lstStyle/>
          <a:p>
            <a:pPr algn="ctr"/>
            <a:r>
              <a:rPr lang="en-US" sz="3600" b="1" dirty="0" err="1">
                <a:solidFill>
                  <a:prstClr val="black"/>
                </a:solidFill>
                <a:effectLst>
                  <a:outerShdw blurRad="38100" dist="38100" dir="2700000" algn="tl">
                    <a:srgbClr val="000000">
                      <a:alpha val="43137"/>
                    </a:srgbClr>
                  </a:outerShdw>
                </a:effectLst>
              </a:rPr>
              <a:t>Subgaleal</a:t>
            </a:r>
            <a:r>
              <a:rPr lang="en-US" sz="3600" b="1" dirty="0">
                <a:solidFill>
                  <a:prstClr val="black"/>
                </a:solidFill>
                <a:effectLst>
                  <a:outerShdw blurRad="38100" dist="38100" dir="2700000" algn="tl">
                    <a:srgbClr val="000000">
                      <a:alpha val="43137"/>
                    </a:srgbClr>
                  </a:outerShdw>
                </a:effectLst>
              </a:rPr>
              <a:t> hematoma</a:t>
            </a:r>
          </a:p>
        </p:txBody>
      </p:sp>
    </p:spTree>
    <p:extLst>
      <p:ext uri="{BB962C8B-B14F-4D97-AF65-F5344CB8AC3E}">
        <p14:creationId xmlns:p14="http://schemas.microsoft.com/office/powerpoint/2010/main" val="7278218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raumatic alopecia.jpg"/>
          <p:cNvPicPr>
            <a:picLocks noChangeAspect="1"/>
          </p:cNvPicPr>
          <p:nvPr/>
        </p:nvPicPr>
        <p:blipFill>
          <a:blip r:embed="rId3" cstate="print"/>
          <a:stretch>
            <a:fillRect/>
          </a:stretch>
        </p:blipFill>
        <p:spPr>
          <a:xfrm>
            <a:off x="304800" y="152400"/>
            <a:ext cx="8564714" cy="5715000"/>
          </a:xfrm>
          <a:prstGeom prst="rect">
            <a:avLst/>
          </a:prstGeom>
        </p:spPr>
      </p:pic>
      <p:sp>
        <p:nvSpPr>
          <p:cNvPr id="3" name="TextBox 2"/>
          <p:cNvSpPr txBox="1"/>
          <p:nvPr/>
        </p:nvSpPr>
        <p:spPr>
          <a:xfrm>
            <a:off x="1905000" y="5943600"/>
            <a:ext cx="5791200" cy="646331"/>
          </a:xfrm>
          <a:prstGeom prst="rect">
            <a:avLst/>
          </a:prstGeom>
          <a:noFill/>
        </p:spPr>
        <p:txBody>
          <a:bodyPr wrap="square" rtlCol="0">
            <a:spAutoFit/>
          </a:bodyPr>
          <a:lstStyle/>
          <a:p>
            <a:pPr algn="ctr"/>
            <a:r>
              <a:rPr lang="en-US" sz="3600" b="1" dirty="0">
                <a:solidFill>
                  <a:prstClr val="black"/>
                </a:solidFill>
                <a:effectLst>
                  <a:outerShdw blurRad="38100" dist="38100" dir="2700000" algn="tl">
                    <a:srgbClr val="000000">
                      <a:alpha val="43137"/>
                    </a:srgbClr>
                  </a:outerShdw>
                </a:effectLst>
              </a:rPr>
              <a:t>Traumatic alopecia</a:t>
            </a:r>
          </a:p>
        </p:txBody>
      </p:sp>
    </p:spTree>
    <p:extLst>
      <p:ext uri="{BB962C8B-B14F-4D97-AF65-F5344CB8AC3E}">
        <p14:creationId xmlns:p14="http://schemas.microsoft.com/office/powerpoint/2010/main" val="24116390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49186" name="Picture 1026" descr="ca 4b"/>
          <p:cNvPicPr>
            <a:picLocks noChangeAspect="1" noChangeArrowheads="1"/>
          </p:cNvPicPr>
          <p:nvPr/>
        </p:nvPicPr>
        <p:blipFill>
          <a:blip r:embed="rId3" cstate="print"/>
          <a:srcRect/>
          <a:stretch>
            <a:fillRect/>
          </a:stretch>
        </p:blipFill>
        <p:spPr bwMode="auto">
          <a:xfrm>
            <a:off x="4419600" y="381000"/>
            <a:ext cx="4379913" cy="6219825"/>
          </a:xfrm>
          <a:prstGeom prst="rect">
            <a:avLst/>
          </a:prstGeom>
          <a:noFill/>
        </p:spPr>
      </p:pic>
      <p:sp>
        <p:nvSpPr>
          <p:cNvPr id="349188" name="Text Box 1028"/>
          <p:cNvSpPr txBox="1">
            <a:spLocks noChangeArrowheads="1"/>
          </p:cNvSpPr>
          <p:nvPr/>
        </p:nvSpPr>
        <p:spPr bwMode="auto">
          <a:xfrm>
            <a:off x="457200" y="990600"/>
            <a:ext cx="3657600" cy="1200329"/>
          </a:xfrm>
          <a:prstGeom prst="rect">
            <a:avLst/>
          </a:prstGeom>
          <a:noFill/>
          <a:ln w="76200">
            <a:noFill/>
            <a:miter lim="800000"/>
            <a:headEnd/>
            <a:tailEnd/>
          </a:ln>
          <a:effectLst/>
        </p:spPr>
        <p:txBody>
          <a:bodyPr>
            <a:spAutoFit/>
          </a:bodyPr>
          <a:lstStyle/>
          <a:p>
            <a:pPr algn="ctr">
              <a:spcBef>
                <a:spcPct val="50000"/>
              </a:spcBef>
            </a:pPr>
            <a:r>
              <a:rPr lang="en-US" sz="3600" b="1" dirty="0">
                <a:solidFill>
                  <a:prstClr val="black"/>
                </a:solidFill>
                <a:effectLst>
                  <a:outerShdw blurRad="38100" dist="38100" dir="2700000" algn="tl">
                    <a:srgbClr val="000000">
                      <a:alpha val="43137"/>
                    </a:srgbClr>
                  </a:outerShdw>
                </a:effectLst>
              </a:rPr>
              <a:t>Inflicted blows to the eyes</a:t>
            </a:r>
          </a:p>
        </p:txBody>
      </p:sp>
    </p:spTree>
    <p:extLst>
      <p:ext uri="{BB962C8B-B14F-4D97-AF65-F5344CB8AC3E}">
        <p14:creationId xmlns:p14="http://schemas.microsoft.com/office/powerpoint/2010/main" val="1762999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3" name="TextBox 2"/>
          <p:cNvSpPr txBox="1"/>
          <p:nvPr/>
        </p:nvSpPr>
        <p:spPr>
          <a:xfrm>
            <a:off x="152400" y="24825"/>
            <a:ext cx="4226512" cy="769441"/>
          </a:xfrm>
          <a:prstGeom prst="rect">
            <a:avLst/>
          </a:prstGeom>
          <a:noFill/>
        </p:spPr>
        <p:txBody>
          <a:bodyPr wrap="square" rtlCol="0">
            <a:spAutoFit/>
          </a:bodyPr>
          <a:lstStyle/>
          <a:p>
            <a:pPr algn="ctr"/>
            <a:r>
              <a:rPr lang="en-US" sz="4400" b="1" dirty="0">
                <a:solidFill>
                  <a:prstClr val="white"/>
                </a:solidFill>
                <a:effectLst>
                  <a:outerShdw blurRad="38100" dist="38100" dir="2700000" algn="tl">
                    <a:srgbClr val="000000">
                      <a:alpha val="43137"/>
                    </a:srgbClr>
                  </a:outerShdw>
                </a:effectLst>
                <a:latin typeface="Arial"/>
              </a:rPr>
              <a:t>Epidemiology</a:t>
            </a:r>
          </a:p>
        </p:txBody>
      </p:sp>
    </p:spTree>
    <p:extLst>
      <p:ext uri="{BB962C8B-B14F-4D97-AF65-F5344CB8AC3E}">
        <p14:creationId xmlns:p14="http://schemas.microsoft.com/office/powerpoint/2010/main" val="24022949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50210" name="Picture 1026" descr="ca 5b"/>
          <p:cNvPicPr>
            <a:picLocks noChangeAspect="1" noChangeArrowheads="1"/>
          </p:cNvPicPr>
          <p:nvPr/>
        </p:nvPicPr>
        <p:blipFill>
          <a:blip r:embed="rId3" cstate="print"/>
          <a:srcRect/>
          <a:stretch>
            <a:fillRect/>
          </a:stretch>
        </p:blipFill>
        <p:spPr bwMode="auto">
          <a:xfrm>
            <a:off x="685800" y="1524000"/>
            <a:ext cx="7410450" cy="4914900"/>
          </a:xfrm>
          <a:prstGeom prst="rect">
            <a:avLst/>
          </a:prstGeom>
          <a:noFill/>
        </p:spPr>
      </p:pic>
      <p:sp>
        <p:nvSpPr>
          <p:cNvPr id="350211" name="Text Box 1027"/>
          <p:cNvSpPr txBox="1">
            <a:spLocks noChangeArrowheads="1"/>
          </p:cNvSpPr>
          <p:nvPr/>
        </p:nvSpPr>
        <p:spPr bwMode="auto">
          <a:xfrm>
            <a:off x="914400" y="533400"/>
            <a:ext cx="6781800" cy="457200"/>
          </a:xfrm>
          <a:prstGeom prst="rect">
            <a:avLst/>
          </a:prstGeom>
          <a:noFill/>
          <a:ln w="76200">
            <a:noFill/>
            <a:miter lim="800000"/>
            <a:headEnd/>
            <a:tailEnd/>
          </a:ln>
          <a:effectLst/>
        </p:spPr>
        <p:txBody>
          <a:bodyPr>
            <a:spAutoFit/>
          </a:bodyPr>
          <a:lstStyle/>
          <a:p>
            <a:pPr>
              <a:spcBef>
                <a:spcPct val="50000"/>
              </a:spcBef>
            </a:pPr>
            <a:endParaRPr lang="en-US">
              <a:solidFill>
                <a:srgbClr val="E7E6E6"/>
              </a:solidFill>
            </a:endParaRPr>
          </a:p>
        </p:txBody>
      </p:sp>
      <p:sp>
        <p:nvSpPr>
          <p:cNvPr id="350213" name="Text Box 1029"/>
          <p:cNvSpPr txBox="1">
            <a:spLocks noChangeArrowheads="1"/>
          </p:cNvSpPr>
          <p:nvPr/>
        </p:nvSpPr>
        <p:spPr bwMode="auto">
          <a:xfrm>
            <a:off x="1066800" y="469612"/>
            <a:ext cx="6705600" cy="584775"/>
          </a:xfrm>
          <a:prstGeom prst="rect">
            <a:avLst/>
          </a:prstGeom>
          <a:noFill/>
          <a:ln w="76200">
            <a:noFill/>
            <a:miter lim="800000"/>
            <a:headEnd/>
            <a:tailEnd/>
          </a:ln>
          <a:effectLst/>
        </p:spPr>
        <p:txBody>
          <a:bodyPr>
            <a:spAutoFit/>
          </a:bodyPr>
          <a:lstStyle/>
          <a:p>
            <a:pPr algn="ctr">
              <a:spcBef>
                <a:spcPct val="50000"/>
              </a:spcBef>
            </a:pPr>
            <a:r>
              <a:rPr lang="en-US" sz="3200" b="1" dirty="0">
                <a:solidFill>
                  <a:prstClr val="black"/>
                </a:solidFill>
                <a:effectLst>
                  <a:outerShdw blurRad="38100" dist="38100" dir="2700000" algn="tl">
                    <a:srgbClr val="000000">
                      <a:alpha val="43137"/>
                    </a:srgbClr>
                  </a:outerShdw>
                </a:effectLst>
              </a:rPr>
              <a:t>Note swelling of upper &amp; lower lids</a:t>
            </a:r>
          </a:p>
        </p:txBody>
      </p:sp>
    </p:spTree>
    <p:extLst>
      <p:ext uri="{BB962C8B-B14F-4D97-AF65-F5344CB8AC3E}">
        <p14:creationId xmlns:p14="http://schemas.microsoft.com/office/powerpoint/2010/main" val="21585717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88770" name="Picture 1026" descr="VD112"/>
          <p:cNvPicPr>
            <a:picLocks noChangeAspect="1" noChangeArrowheads="1"/>
          </p:cNvPicPr>
          <p:nvPr/>
        </p:nvPicPr>
        <p:blipFill>
          <a:blip r:embed="rId3" cstate="print"/>
          <a:srcRect/>
          <a:stretch>
            <a:fillRect/>
          </a:stretch>
        </p:blipFill>
        <p:spPr bwMode="auto">
          <a:xfrm>
            <a:off x="3733800" y="3262313"/>
            <a:ext cx="5410200" cy="3595687"/>
          </a:xfrm>
          <a:prstGeom prst="rect">
            <a:avLst/>
          </a:prstGeom>
          <a:noFill/>
        </p:spPr>
      </p:pic>
      <p:pic>
        <p:nvPicPr>
          <p:cNvPr id="288771" name="Picture 1027" descr="VD113"/>
          <p:cNvPicPr>
            <a:picLocks noChangeAspect="1" noChangeArrowheads="1"/>
          </p:cNvPicPr>
          <p:nvPr/>
        </p:nvPicPr>
        <p:blipFill>
          <a:blip r:embed="rId4" cstate="print"/>
          <a:srcRect/>
          <a:stretch>
            <a:fillRect/>
          </a:stretch>
        </p:blipFill>
        <p:spPr bwMode="auto">
          <a:xfrm>
            <a:off x="0" y="0"/>
            <a:ext cx="4953000" cy="3290888"/>
          </a:xfrm>
          <a:prstGeom prst="rect">
            <a:avLst/>
          </a:prstGeom>
          <a:noFill/>
        </p:spPr>
      </p:pic>
      <p:sp>
        <p:nvSpPr>
          <p:cNvPr id="288772" name="Text Box 1028"/>
          <p:cNvSpPr txBox="1">
            <a:spLocks noChangeArrowheads="1"/>
          </p:cNvSpPr>
          <p:nvPr/>
        </p:nvSpPr>
        <p:spPr bwMode="auto">
          <a:xfrm>
            <a:off x="5105400" y="457200"/>
            <a:ext cx="3733800" cy="923330"/>
          </a:xfrm>
          <a:prstGeom prst="rect">
            <a:avLst/>
          </a:prstGeom>
          <a:noFill/>
          <a:ln w="76200">
            <a:noFill/>
            <a:miter lim="800000"/>
            <a:headEnd/>
            <a:tailEnd/>
          </a:ln>
          <a:effectLst/>
        </p:spPr>
        <p:txBody>
          <a:bodyPr>
            <a:spAutoFit/>
          </a:bodyPr>
          <a:lstStyle/>
          <a:p>
            <a:pPr algn="ctr">
              <a:spcBef>
                <a:spcPct val="50000"/>
              </a:spcBef>
            </a:pPr>
            <a:r>
              <a:rPr lang="en-US" b="1" dirty="0">
                <a:solidFill>
                  <a:prstClr val="black"/>
                </a:solidFill>
                <a:effectLst>
                  <a:outerShdw blurRad="38100" dist="38100" dir="2700000" algn="tl">
                    <a:srgbClr val="000000">
                      <a:alpha val="43137"/>
                    </a:srgbClr>
                  </a:outerShdw>
                </a:effectLst>
                <a:latin typeface="Arial" charset="0"/>
              </a:rPr>
              <a:t>Blow to the eye producing bruising and a blowout fracture of the orbit</a:t>
            </a:r>
          </a:p>
        </p:txBody>
      </p:sp>
      <p:sp>
        <p:nvSpPr>
          <p:cNvPr id="288773" name="Line 1029"/>
          <p:cNvSpPr>
            <a:spLocks noChangeShapeType="1"/>
          </p:cNvSpPr>
          <p:nvPr/>
        </p:nvSpPr>
        <p:spPr bwMode="auto">
          <a:xfrm flipH="1">
            <a:off x="5029200" y="1447800"/>
            <a:ext cx="457200" cy="0"/>
          </a:xfrm>
          <a:prstGeom prst="line">
            <a:avLst/>
          </a:prstGeom>
          <a:noFill/>
          <a:ln w="76200">
            <a:solidFill>
              <a:srgbClr val="FF0000"/>
            </a:solidFill>
            <a:round/>
            <a:headEnd/>
            <a:tailEnd type="triangle" w="med" len="med"/>
          </a:ln>
          <a:effectLst/>
        </p:spPr>
        <p:txBody>
          <a:bodyPr wrap="none" anchor="ctr"/>
          <a:lstStyle/>
          <a:p>
            <a:endParaRPr lang="en-US">
              <a:solidFill>
                <a:prstClr val="black"/>
              </a:solidFill>
            </a:endParaRPr>
          </a:p>
        </p:txBody>
      </p:sp>
      <p:sp>
        <p:nvSpPr>
          <p:cNvPr id="288774" name="Text Box 1030"/>
          <p:cNvSpPr txBox="1">
            <a:spLocks noChangeArrowheads="1"/>
          </p:cNvSpPr>
          <p:nvPr/>
        </p:nvSpPr>
        <p:spPr bwMode="auto">
          <a:xfrm>
            <a:off x="0" y="3886200"/>
            <a:ext cx="3505200" cy="369332"/>
          </a:xfrm>
          <a:prstGeom prst="rect">
            <a:avLst/>
          </a:prstGeom>
          <a:noFill/>
          <a:ln w="76200">
            <a:noFill/>
            <a:miter lim="800000"/>
            <a:headEnd/>
            <a:tailEnd/>
          </a:ln>
          <a:effectLst/>
        </p:spPr>
        <p:txBody>
          <a:bodyPr>
            <a:spAutoFit/>
          </a:bodyPr>
          <a:lstStyle/>
          <a:p>
            <a:pPr algn="ctr">
              <a:spcBef>
                <a:spcPct val="50000"/>
              </a:spcBef>
            </a:pPr>
            <a:r>
              <a:rPr lang="en-US" b="1" dirty="0" err="1">
                <a:solidFill>
                  <a:prstClr val="black"/>
                </a:solidFill>
                <a:effectLst>
                  <a:outerShdw blurRad="38100" dist="38100" dir="2700000" algn="tl">
                    <a:srgbClr val="000000">
                      <a:alpha val="43137"/>
                    </a:srgbClr>
                  </a:outerShdw>
                </a:effectLst>
                <a:latin typeface="Arial" charset="0"/>
              </a:rPr>
              <a:t>Subconjunctival</a:t>
            </a:r>
            <a:r>
              <a:rPr lang="en-US" b="1" dirty="0">
                <a:solidFill>
                  <a:prstClr val="black"/>
                </a:solidFill>
                <a:effectLst>
                  <a:outerShdw blurRad="38100" dist="38100" dir="2700000" algn="tl">
                    <a:srgbClr val="000000">
                      <a:alpha val="43137"/>
                    </a:srgbClr>
                  </a:outerShdw>
                </a:effectLst>
                <a:latin typeface="Arial" charset="0"/>
              </a:rPr>
              <a:t> hemorrhage</a:t>
            </a:r>
          </a:p>
        </p:txBody>
      </p:sp>
      <p:sp>
        <p:nvSpPr>
          <p:cNvPr id="288775" name="Line 1031"/>
          <p:cNvSpPr>
            <a:spLocks noChangeShapeType="1"/>
          </p:cNvSpPr>
          <p:nvPr/>
        </p:nvSpPr>
        <p:spPr bwMode="auto">
          <a:xfrm>
            <a:off x="2743200" y="4495800"/>
            <a:ext cx="838200" cy="0"/>
          </a:xfrm>
          <a:prstGeom prst="line">
            <a:avLst/>
          </a:prstGeom>
          <a:noFill/>
          <a:ln w="76200">
            <a:solidFill>
              <a:srgbClr val="FF0000"/>
            </a:solidFill>
            <a:round/>
            <a:headEnd/>
            <a:tailEnd type="triangle" w="med" len="med"/>
          </a:ln>
          <a:effectLst/>
        </p:spPr>
        <p:txBody>
          <a:bodyPr wrap="none" anchor="ctr"/>
          <a:lstStyle/>
          <a:p>
            <a:endParaRPr lang="en-US">
              <a:solidFill>
                <a:prstClr val="black"/>
              </a:solidFill>
            </a:endParaRPr>
          </a:p>
        </p:txBody>
      </p:sp>
    </p:spTree>
    <p:extLst>
      <p:ext uri="{BB962C8B-B14F-4D97-AF65-F5344CB8AC3E}">
        <p14:creationId xmlns:p14="http://schemas.microsoft.com/office/powerpoint/2010/main" val="28323564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p:txBody>
          <a:bodyPr/>
          <a:lstStyle/>
          <a:p>
            <a:pPr eaLnBrk="1" hangingPunct="1">
              <a:defRPr/>
            </a:pPr>
            <a:r>
              <a:rPr lang="en-US" b="1" dirty="0"/>
              <a:t>Components of AHT</a:t>
            </a:r>
          </a:p>
        </p:txBody>
      </p:sp>
      <p:sp>
        <p:nvSpPr>
          <p:cNvPr id="10243" name="Rectangle 3"/>
          <p:cNvSpPr>
            <a:spLocks noGrp="1" noChangeArrowheads="1"/>
          </p:cNvSpPr>
          <p:nvPr>
            <p:ph type="body" idx="1"/>
          </p:nvPr>
        </p:nvSpPr>
        <p:spPr/>
        <p:txBody>
          <a:bodyPr/>
          <a:lstStyle/>
          <a:p>
            <a:pPr eaLnBrk="1" hangingPunct="1"/>
            <a:r>
              <a:rPr lang="en-US" altLang="en-US" dirty="0">
                <a:effectLst/>
              </a:rPr>
              <a:t>Brain Injury</a:t>
            </a:r>
          </a:p>
          <a:p>
            <a:pPr eaLnBrk="1" hangingPunct="1"/>
            <a:r>
              <a:rPr lang="en-US" altLang="en-US" dirty="0">
                <a:effectLst/>
              </a:rPr>
              <a:t>Subdural hemorrhages (or other intracranial bleeds/injury)</a:t>
            </a:r>
          </a:p>
          <a:p>
            <a:pPr eaLnBrk="1" hangingPunct="1"/>
            <a:r>
              <a:rPr lang="en-US" altLang="en-US" dirty="0">
                <a:effectLst/>
              </a:rPr>
              <a:t>Retinal hemorrhages</a:t>
            </a:r>
          </a:p>
          <a:p>
            <a:pPr eaLnBrk="1" hangingPunct="1"/>
            <a:r>
              <a:rPr lang="en-US" altLang="en-US" dirty="0">
                <a:effectLst/>
              </a:rPr>
              <a:t>Associated fractures</a:t>
            </a:r>
          </a:p>
          <a:p>
            <a:pPr eaLnBrk="1" hangingPunct="1"/>
            <a:r>
              <a:rPr lang="en-US" altLang="en-US" dirty="0">
                <a:effectLst/>
              </a:rPr>
              <a:t>Paucity of external </a:t>
            </a:r>
          </a:p>
          <a:p>
            <a:pPr eaLnBrk="1" hangingPunct="1">
              <a:buFont typeface="Wingdings" pitchFamily="2" charset="2"/>
              <a:buNone/>
            </a:pPr>
            <a:r>
              <a:rPr lang="en-US" altLang="en-US" dirty="0">
                <a:effectLst/>
              </a:rPr>
              <a:t>	physical findings</a:t>
            </a:r>
          </a:p>
        </p:txBody>
      </p:sp>
      <p:pic>
        <p:nvPicPr>
          <p:cNvPr id="10244" name="Picture 4" descr="ca 2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276600"/>
            <a:ext cx="32766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5776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rPr>
              <a:t>Associated injuries</a:t>
            </a:r>
          </a:p>
        </p:txBody>
      </p:sp>
      <p:sp>
        <p:nvSpPr>
          <p:cNvPr id="3" name="Content Placeholder 2"/>
          <p:cNvSpPr>
            <a:spLocks noGrp="1"/>
          </p:cNvSpPr>
          <p:nvPr>
            <p:ph idx="1"/>
          </p:nvPr>
        </p:nvSpPr>
        <p:spPr>
          <a:xfrm>
            <a:off x="457200" y="1447800"/>
            <a:ext cx="7848600" cy="4525963"/>
          </a:xfrm>
        </p:spPr>
        <p:txBody>
          <a:bodyPr>
            <a:normAutofit/>
          </a:bodyPr>
          <a:lstStyle/>
          <a:p>
            <a:r>
              <a:rPr lang="en-US" dirty="0"/>
              <a:t>Skull fracture or scalp swelling or bruise</a:t>
            </a:r>
          </a:p>
          <a:p>
            <a:r>
              <a:rPr lang="en-US" dirty="0"/>
              <a:t>Bruises, cuts, or scars on the rest of the body  </a:t>
            </a:r>
          </a:p>
          <a:p>
            <a:pPr lvl="1"/>
            <a:r>
              <a:rPr lang="en-US" dirty="0"/>
              <a:t>1/3 of cases </a:t>
            </a:r>
          </a:p>
          <a:p>
            <a:r>
              <a:rPr lang="en-US" dirty="0"/>
              <a:t>Torn labial frenulum</a:t>
            </a:r>
          </a:p>
          <a:p>
            <a:r>
              <a:rPr lang="en-US" dirty="0"/>
              <a:t>Fractures such as CML’s &amp;/or rib : which are highly specific for child abuse in infants</a:t>
            </a:r>
          </a:p>
          <a:p>
            <a:pPr lvl="1"/>
            <a:r>
              <a:rPr lang="en-US" dirty="0"/>
              <a:t>50-70% of cases</a:t>
            </a:r>
          </a:p>
          <a:p>
            <a:r>
              <a:rPr lang="en-US" dirty="0"/>
              <a:t>Abdominal trauma</a:t>
            </a:r>
          </a:p>
        </p:txBody>
      </p:sp>
    </p:spTree>
    <p:extLst>
      <p:ext uri="{BB962C8B-B14F-4D97-AF65-F5344CB8AC3E}">
        <p14:creationId xmlns:p14="http://schemas.microsoft.com/office/powerpoint/2010/main" val="37040215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696200" cy="1143000"/>
          </a:xfrm>
        </p:spPr>
        <p:txBody>
          <a:bodyPr/>
          <a:lstStyle/>
          <a:p>
            <a:r>
              <a:rPr lang="en-US" b="1" dirty="0"/>
              <a:t>Mechanism of Injury in AHT</a:t>
            </a:r>
          </a:p>
        </p:txBody>
      </p:sp>
      <p:sp>
        <p:nvSpPr>
          <p:cNvPr id="3" name="Content Placeholder 2"/>
          <p:cNvSpPr>
            <a:spLocks noGrp="1"/>
          </p:cNvSpPr>
          <p:nvPr>
            <p:ph idx="1"/>
          </p:nvPr>
        </p:nvSpPr>
        <p:spPr>
          <a:xfrm>
            <a:off x="457200" y="1600200"/>
            <a:ext cx="7010400" cy="4525963"/>
          </a:xfrm>
        </p:spPr>
        <p:txBody>
          <a:bodyPr/>
          <a:lstStyle/>
          <a:p>
            <a:r>
              <a:rPr lang="en-US" dirty="0"/>
              <a:t>Shaking alone – with rapid BRAIN acceleration/deceleration in a rotational manner, causing BRAIN deformation and tearing of bridging veins leading to SDH’s. Includes whiplash involving head and neck </a:t>
            </a:r>
          </a:p>
          <a:p>
            <a:r>
              <a:rPr lang="en-US" dirty="0"/>
              <a:t>Shaking plus impact to head</a:t>
            </a:r>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3429000"/>
            <a:ext cx="22098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87470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Long Term Outcomes </a:t>
            </a:r>
            <a:br>
              <a:rPr lang="en-US" b="1" dirty="0"/>
            </a:br>
            <a:r>
              <a:rPr lang="en-US" b="1" dirty="0"/>
              <a:t>of AHT</a:t>
            </a:r>
          </a:p>
        </p:txBody>
      </p:sp>
      <p:sp>
        <p:nvSpPr>
          <p:cNvPr id="3" name="Content Placeholder 2"/>
          <p:cNvSpPr>
            <a:spLocks noGrp="1"/>
          </p:cNvSpPr>
          <p:nvPr>
            <p:ph idx="1"/>
          </p:nvPr>
        </p:nvSpPr>
        <p:spPr>
          <a:xfrm>
            <a:off x="457200" y="1600200"/>
            <a:ext cx="7848600" cy="4525963"/>
          </a:xfrm>
        </p:spPr>
        <p:txBody>
          <a:bodyPr/>
          <a:lstStyle/>
          <a:p>
            <a:r>
              <a:rPr lang="en-US" sz="2800" dirty="0"/>
              <a:t>20-30% die immediately or within a year of the injury</a:t>
            </a:r>
          </a:p>
          <a:p>
            <a:r>
              <a:rPr lang="en-US" sz="2800" dirty="0"/>
              <a:t>70-80% live, many with disabilities</a:t>
            </a:r>
          </a:p>
          <a:p>
            <a:pPr lvl="1"/>
            <a:r>
              <a:rPr lang="en-US" dirty="0"/>
              <a:t>Ranges from apparently unimpaired  (minority) to mild learning disabilities, attention problems, explosive disorders, cerebral palsy and visual impairment,  feeding tubes and incontinence, and vegetative state</a:t>
            </a:r>
          </a:p>
        </p:txBody>
      </p:sp>
    </p:spTree>
    <p:extLst>
      <p:ext uri="{BB962C8B-B14F-4D97-AF65-F5344CB8AC3E}">
        <p14:creationId xmlns:p14="http://schemas.microsoft.com/office/powerpoint/2010/main" val="403865387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a:xfrm>
            <a:off x="457200" y="541338"/>
            <a:ext cx="8229600" cy="609600"/>
          </a:xfrm>
        </p:spPr>
        <p:txBody>
          <a:bodyPr>
            <a:normAutofit/>
          </a:bodyPr>
          <a:lstStyle/>
          <a:p>
            <a:pPr eaLnBrk="1" hangingPunct="1">
              <a:defRPr/>
            </a:pPr>
            <a:r>
              <a:rPr lang="en-US" b="1" dirty="0">
                <a:effectLst>
                  <a:outerShdw blurRad="38100" dist="38100" dir="2700000" algn="tl">
                    <a:srgbClr val="000000">
                      <a:alpha val="43137"/>
                    </a:srgbClr>
                  </a:outerShdw>
                </a:effectLst>
              </a:rPr>
              <a:t>Caretaker History</a:t>
            </a:r>
          </a:p>
        </p:txBody>
      </p:sp>
      <p:sp>
        <p:nvSpPr>
          <p:cNvPr id="412675" name="Rectangle 3"/>
          <p:cNvSpPr>
            <a:spLocks noGrp="1" noChangeArrowheads="1"/>
          </p:cNvSpPr>
          <p:nvPr>
            <p:ph type="body" idx="1"/>
          </p:nvPr>
        </p:nvSpPr>
        <p:spPr>
          <a:xfrm>
            <a:off x="457200" y="1600200"/>
            <a:ext cx="7848600" cy="4525963"/>
          </a:xfrm>
        </p:spPr>
        <p:txBody>
          <a:bodyPr/>
          <a:lstStyle/>
          <a:p>
            <a:pPr eaLnBrk="1" hangingPunct="1">
              <a:lnSpc>
                <a:spcPct val="90000"/>
              </a:lnSpc>
              <a:defRPr/>
            </a:pPr>
            <a:r>
              <a:rPr lang="en-US" sz="2800" b="1" dirty="0">
                <a:solidFill>
                  <a:schemeClr val="hlink"/>
                </a:solidFill>
                <a:effectLst>
                  <a:outerShdw blurRad="38100" dist="38100" dir="2700000" algn="tl">
                    <a:srgbClr val="000000">
                      <a:alpha val="43137"/>
                    </a:srgbClr>
                  </a:outerShdw>
                </a:effectLst>
              </a:rPr>
              <a:t>Low fall</a:t>
            </a:r>
            <a:r>
              <a:rPr lang="en-US" sz="2800" b="1" dirty="0">
                <a:effectLst>
                  <a:outerShdw blurRad="38100" dist="38100" dir="2700000" algn="tl">
                    <a:srgbClr val="000000">
                      <a:alpha val="43137"/>
                    </a:srgbClr>
                  </a:outerShdw>
                </a:effectLst>
              </a:rPr>
              <a:t> </a:t>
            </a:r>
            <a:r>
              <a:rPr lang="en-US" sz="2800" dirty="0"/>
              <a:t>(couch, bed, chair)</a:t>
            </a:r>
          </a:p>
          <a:p>
            <a:pPr eaLnBrk="1" hangingPunct="1">
              <a:lnSpc>
                <a:spcPct val="90000"/>
              </a:lnSpc>
              <a:defRPr/>
            </a:pPr>
            <a:r>
              <a:rPr lang="en-US" sz="2800" dirty="0"/>
              <a:t>Fell and struck head on floor/furniture or hard object fell on child</a:t>
            </a:r>
          </a:p>
          <a:p>
            <a:pPr eaLnBrk="1" hangingPunct="1">
              <a:lnSpc>
                <a:spcPct val="90000"/>
              </a:lnSpc>
              <a:defRPr/>
            </a:pPr>
            <a:r>
              <a:rPr lang="en-US" sz="2800" dirty="0"/>
              <a:t>Fell down stairs</a:t>
            </a:r>
          </a:p>
          <a:p>
            <a:pPr eaLnBrk="1" hangingPunct="1">
              <a:lnSpc>
                <a:spcPct val="90000"/>
              </a:lnSpc>
              <a:defRPr/>
            </a:pPr>
            <a:r>
              <a:rPr lang="en-US" sz="2800" b="1" dirty="0">
                <a:solidFill>
                  <a:schemeClr val="hlink"/>
                </a:solidFill>
                <a:effectLst>
                  <a:outerShdw blurRad="38100" dist="38100" dir="2700000" algn="tl">
                    <a:srgbClr val="000000">
                      <a:alpha val="43137"/>
                    </a:srgbClr>
                  </a:outerShdw>
                </a:effectLst>
              </a:rPr>
              <a:t>Unexpectedly found unresponsive</a:t>
            </a:r>
          </a:p>
          <a:p>
            <a:pPr eaLnBrk="1" hangingPunct="1">
              <a:lnSpc>
                <a:spcPct val="90000"/>
              </a:lnSpc>
              <a:defRPr/>
            </a:pPr>
            <a:r>
              <a:rPr lang="en-US" sz="2800" dirty="0"/>
              <a:t>Choked while eating and was then shaken or struck on chest/back</a:t>
            </a:r>
          </a:p>
          <a:p>
            <a:pPr eaLnBrk="1" hangingPunct="1">
              <a:lnSpc>
                <a:spcPct val="90000"/>
              </a:lnSpc>
              <a:defRPr/>
            </a:pPr>
            <a:r>
              <a:rPr lang="en-US" sz="2800" b="1" dirty="0">
                <a:solidFill>
                  <a:schemeClr val="hlink"/>
                </a:solidFill>
                <a:effectLst>
                  <a:outerShdw blurRad="38100" dist="38100" dir="2700000" algn="tl">
                    <a:srgbClr val="000000">
                      <a:alpha val="43137"/>
                    </a:srgbClr>
                  </a:outerShdw>
                </a:effectLst>
              </a:rPr>
              <a:t>Suddenly turned blue or stopped breathing and then shaken</a:t>
            </a:r>
          </a:p>
        </p:txBody>
      </p:sp>
    </p:spTree>
    <p:extLst>
      <p:ext uri="{BB962C8B-B14F-4D97-AF65-F5344CB8AC3E}">
        <p14:creationId xmlns:p14="http://schemas.microsoft.com/office/powerpoint/2010/main" val="10573839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p:txBody>
          <a:bodyPr>
            <a:normAutofit/>
          </a:bodyPr>
          <a:lstStyle/>
          <a:p>
            <a:pPr eaLnBrk="1" hangingPunct="1">
              <a:defRPr/>
            </a:pPr>
            <a:r>
              <a:rPr lang="en-US" b="1" dirty="0"/>
              <a:t>Summary </a:t>
            </a:r>
            <a:br>
              <a:rPr lang="en-US" b="1" dirty="0"/>
            </a:br>
            <a:r>
              <a:rPr lang="en-US" b="1" dirty="0"/>
              <a:t>Accidents vs Abuse</a:t>
            </a:r>
          </a:p>
        </p:txBody>
      </p:sp>
      <p:sp>
        <p:nvSpPr>
          <p:cNvPr id="427011" name="Rectangle 3"/>
          <p:cNvSpPr>
            <a:spLocks noGrp="1" noChangeArrowheads="1"/>
          </p:cNvSpPr>
          <p:nvPr>
            <p:ph type="body" idx="1"/>
          </p:nvPr>
        </p:nvSpPr>
        <p:spPr>
          <a:xfrm>
            <a:off x="457200" y="1600200"/>
            <a:ext cx="7696200" cy="4525963"/>
          </a:xfrm>
        </p:spPr>
        <p:txBody>
          <a:bodyPr/>
          <a:lstStyle/>
          <a:p>
            <a:pPr eaLnBrk="1" hangingPunct="1">
              <a:defRPr/>
            </a:pPr>
            <a:r>
              <a:rPr lang="en-US" dirty="0"/>
              <a:t>Differentiation between the two is challenging.</a:t>
            </a:r>
          </a:p>
          <a:p>
            <a:pPr eaLnBrk="1" hangingPunct="1">
              <a:defRPr/>
            </a:pPr>
            <a:r>
              <a:rPr lang="en-US" dirty="0"/>
              <a:t>Infants rarely sustain intracranial injury after falls at home.</a:t>
            </a:r>
          </a:p>
          <a:p>
            <a:pPr eaLnBrk="1" hangingPunct="1">
              <a:defRPr/>
            </a:pPr>
            <a:r>
              <a:rPr lang="en-US" dirty="0"/>
              <a:t>Intracranial injury (symptomatic) with retinal hemorrhages is usually child abuse.</a:t>
            </a:r>
          </a:p>
          <a:p>
            <a:pPr eaLnBrk="1" hangingPunct="1">
              <a:defRPr/>
            </a:pPr>
            <a:r>
              <a:rPr lang="en-US" dirty="0"/>
              <a:t>Minor falls can cause contusions / simple skull fractures / epidural hemorrhages</a:t>
            </a:r>
          </a:p>
        </p:txBody>
      </p:sp>
    </p:spTree>
    <p:extLst>
      <p:ext uri="{BB962C8B-B14F-4D97-AF65-F5344CB8AC3E}">
        <p14:creationId xmlns:p14="http://schemas.microsoft.com/office/powerpoint/2010/main" val="270520878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685800" y="487363"/>
            <a:ext cx="7848600" cy="762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Accidents vs. Abuse</a:t>
            </a:r>
          </a:p>
        </p:txBody>
      </p:sp>
      <p:graphicFrame>
        <p:nvGraphicFramePr>
          <p:cNvPr id="418819" name="Group 3"/>
          <p:cNvGraphicFramePr>
            <a:graphicFrameLocks noGrp="1"/>
          </p:cNvGraphicFramePr>
          <p:nvPr>
            <p:ph idx="1"/>
          </p:nvPr>
        </p:nvGraphicFramePr>
        <p:xfrm>
          <a:off x="685800" y="1447800"/>
          <a:ext cx="7772400" cy="4145120"/>
        </p:xfrm>
        <a:graphic>
          <a:graphicData uri="http://schemas.openxmlformats.org/drawingml/2006/table">
            <a:tbl>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51812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Lesion</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Accident (67)</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rPr>
                        <a:t>Abuse (15)</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812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rPr>
                        <a:t>Scalp swelling</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1" i="0" u="none" strike="noStrike" cap="none" normalizeH="0" baseline="0" dirty="0">
                          <a:ln>
                            <a:noFill/>
                          </a:ln>
                          <a:solidFill>
                            <a:srgbClr val="FF0000"/>
                          </a:solidFill>
                          <a:effectLst>
                            <a:outerShdw blurRad="38100" dist="38100" dir="2700000" algn="tl">
                              <a:srgbClr val="000000"/>
                            </a:outerShdw>
                          </a:effectLst>
                          <a:latin typeface="Arial" charset="0"/>
                        </a:rPr>
                        <a:t>34 (51%)</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rPr>
                        <a:t>1 (7%)</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12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rPr>
                        <a:t>SDH</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rPr>
                        <a:t>18 (27%)</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1" i="0" u="none" strike="noStrike" cap="none" normalizeH="0" baseline="0" dirty="0">
                          <a:ln>
                            <a:noFill/>
                          </a:ln>
                          <a:solidFill>
                            <a:srgbClr val="FF0000"/>
                          </a:solidFill>
                          <a:effectLst>
                            <a:outerShdw blurRad="38100" dist="38100" dir="2700000" algn="tl">
                              <a:srgbClr val="000000"/>
                            </a:outerShdw>
                          </a:effectLst>
                          <a:latin typeface="Arial" charset="0"/>
                        </a:rPr>
                        <a:t>12 (80%)</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12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rPr>
                        <a:t>RH (totals)</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rPr>
                        <a:t>7 (10%)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1" i="0" u="none" strike="noStrike" cap="none" normalizeH="0" baseline="0" dirty="0">
                          <a:ln>
                            <a:noFill/>
                          </a:ln>
                          <a:solidFill>
                            <a:srgbClr val="FF0000"/>
                          </a:solidFill>
                          <a:effectLst>
                            <a:outerShdw blurRad="38100" dist="38100" dir="2700000" algn="tl">
                              <a:srgbClr val="000000"/>
                            </a:outerShdw>
                          </a:effectLst>
                          <a:latin typeface="Arial" charset="0"/>
                        </a:rPr>
                        <a:t>9 (60%)</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12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rPr>
                        <a:t>RH (bilateral)</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rPr>
                        <a:t>1 (1%)</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rPr>
                        <a:t>6 (40%)</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12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rPr>
                        <a:t>RH (unilateral)</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6 (9%)</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rPr>
                        <a:t>3 (20%)</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812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rPr>
                        <a:t>Seizures</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rPr>
                        <a:t>4 (6%)</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rPr>
                        <a:t>8 (53%)</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812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rPr>
                        <a:t>Abn Mental </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rPr>
                        <a:t>7 (10%)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rPr>
                        <a:t>8 (53%)</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0521" name="Text Box 41"/>
          <p:cNvSpPr txBox="1">
            <a:spLocks noChangeArrowheads="1"/>
          </p:cNvSpPr>
          <p:nvPr/>
        </p:nvSpPr>
        <p:spPr bwMode="auto">
          <a:xfrm>
            <a:off x="304800" y="6096000"/>
            <a:ext cx="853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000" dirty="0">
                <a:solidFill>
                  <a:srgbClr val="0000FF"/>
                </a:solidFill>
                <a:latin typeface="Arial" panose="020B0604020202020204" pitchFamily="34" charset="0"/>
                <a:cs typeface="Arial" panose="020B0604020202020204" pitchFamily="34" charset="0"/>
              </a:rPr>
              <a:t>Bechtel K, </a:t>
            </a:r>
            <a:r>
              <a:rPr lang="en-US" altLang="en-US" sz="2000" dirty="0" err="1">
                <a:solidFill>
                  <a:srgbClr val="0000FF"/>
                </a:solidFill>
                <a:latin typeface="Arial" panose="020B0604020202020204" pitchFamily="34" charset="0"/>
                <a:cs typeface="Arial" panose="020B0604020202020204" pitchFamily="34" charset="0"/>
              </a:rPr>
              <a:t>Stoessel</a:t>
            </a:r>
            <a:r>
              <a:rPr lang="en-US" altLang="en-US" sz="2000" dirty="0">
                <a:solidFill>
                  <a:srgbClr val="0000FF"/>
                </a:solidFill>
                <a:latin typeface="Arial" panose="020B0604020202020204" pitchFamily="34" charset="0"/>
                <a:cs typeface="Arial" panose="020B0604020202020204" pitchFamily="34" charset="0"/>
              </a:rPr>
              <a:t> K, </a:t>
            </a:r>
            <a:r>
              <a:rPr lang="en-US" altLang="en-US" sz="2000" dirty="0" err="1">
                <a:solidFill>
                  <a:srgbClr val="0000FF"/>
                </a:solidFill>
                <a:latin typeface="Arial" panose="020B0604020202020204" pitchFamily="34" charset="0"/>
                <a:cs typeface="Arial" panose="020B0604020202020204" pitchFamily="34" charset="0"/>
              </a:rPr>
              <a:t>Leventhal</a:t>
            </a:r>
            <a:r>
              <a:rPr lang="en-US" altLang="en-US" sz="2000" dirty="0">
                <a:solidFill>
                  <a:srgbClr val="0000FF"/>
                </a:solidFill>
                <a:latin typeface="Arial" panose="020B0604020202020204" pitchFamily="34" charset="0"/>
                <a:cs typeface="Arial" panose="020B0604020202020204" pitchFamily="34" charset="0"/>
              </a:rPr>
              <a:t> J et al </a:t>
            </a:r>
            <a:r>
              <a:rPr lang="en-US" altLang="en-US" sz="2000" i="1" dirty="0">
                <a:solidFill>
                  <a:srgbClr val="0000FF"/>
                </a:solidFill>
                <a:latin typeface="Arial" panose="020B0604020202020204" pitchFamily="34" charset="0"/>
                <a:cs typeface="Arial" panose="020B0604020202020204" pitchFamily="34" charset="0"/>
              </a:rPr>
              <a:t>Pediatrics </a:t>
            </a:r>
            <a:r>
              <a:rPr lang="en-US" altLang="en-US" sz="2000" dirty="0">
                <a:solidFill>
                  <a:srgbClr val="0000FF"/>
                </a:solidFill>
                <a:latin typeface="Arial" panose="020B0604020202020204" pitchFamily="34" charset="0"/>
                <a:cs typeface="Arial" panose="020B0604020202020204" pitchFamily="34" charset="0"/>
              </a:rPr>
              <a:t>2004;114:165-8</a:t>
            </a:r>
          </a:p>
        </p:txBody>
      </p:sp>
    </p:spTree>
    <p:extLst>
      <p:ext uri="{BB962C8B-B14F-4D97-AF65-F5344CB8AC3E}">
        <p14:creationId xmlns:p14="http://schemas.microsoft.com/office/powerpoint/2010/main" val="279732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p:txBody>
          <a:bodyPr/>
          <a:lstStyle/>
          <a:p>
            <a:pPr eaLnBrk="1" hangingPunct="1">
              <a:defRPr/>
            </a:pPr>
            <a:r>
              <a:rPr lang="en-US" b="1" dirty="0"/>
              <a:t>Making the Diagnosis</a:t>
            </a:r>
          </a:p>
        </p:txBody>
      </p:sp>
      <p:sp>
        <p:nvSpPr>
          <p:cNvPr id="280579" name="Rectangle 3"/>
          <p:cNvSpPr>
            <a:spLocks noGrp="1" noChangeArrowheads="1"/>
          </p:cNvSpPr>
          <p:nvPr>
            <p:ph type="body" idx="1"/>
          </p:nvPr>
        </p:nvSpPr>
        <p:spPr>
          <a:xfrm>
            <a:off x="457200" y="1600200"/>
            <a:ext cx="7772400" cy="4525963"/>
          </a:xfrm>
        </p:spPr>
        <p:txBody>
          <a:bodyPr>
            <a:normAutofit/>
          </a:bodyPr>
          <a:lstStyle/>
          <a:p>
            <a:pPr eaLnBrk="1" hangingPunct="1">
              <a:lnSpc>
                <a:spcPct val="90000"/>
              </a:lnSpc>
              <a:defRPr/>
            </a:pPr>
            <a:r>
              <a:rPr lang="en-US" dirty="0"/>
              <a:t>HCP must think of AHT as a possibility</a:t>
            </a:r>
          </a:p>
          <a:p>
            <a:pPr eaLnBrk="1" hangingPunct="1">
              <a:lnSpc>
                <a:spcPct val="90000"/>
              </a:lnSpc>
              <a:defRPr/>
            </a:pPr>
            <a:r>
              <a:rPr lang="en-US" dirty="0"/>
              <a:t>Presentation of child is usually the most important factor</a:t>
            </a:r>
          </a:p>
          <a:p>
            <a:pPr eaLnBrk="1" hangingPunct="1">
              <a:lnSpc>
                <a:spcPct val="90000"/>
              </a:lnSpc>
              <a:defRPr/>
            </a:pPr>
            <a:r>
              <a:rPr lang="en-US" dirty="0"/>
              <a:t>Combination of clinical factors</a:t>
            </a:r>
          </a:p>
          <a:p>
            <a:pPr lvl="1" eaLnBrk="1" hangingPunct="1">
              <a:lnSpc>
                <a:spcPct val="90000"/>
              </a:lnSpc>
              <a:defRPr/>
            </a:pPr>
            <a:r>
              <a:rPr lang="en-US" dirty="0"/>
              <a:t>Intracranial hemorrhage (SDH, SAH, ICH)</a:t>
            </a:r>
          </a:p>
          <a:p>
            <a:pPr lvl="1" eaLnBrk="1" hangingPunct="1">
              <a:lnSpc>
                <a:spcPct val="90000"/>
              </a:lnSpc>
              <a:defRPr/>
            </a:pPr>
            <a:r>
              <a:rPr lang="en-US" dirty="0"/>
              <a:t>Retinal hemorrhages *</a:t>
            </a:r>
          </a:p>
          <a:p>
            <a:pPr lvl="1" eaLnBrk="1" hangingPunct="1">
              <a:lnSpc>
                <a:spcPct val="90000"/>
              </a:lnSpc>
              <a:defRPr/>
            </a:pPr>
            <a:r>
              <a:rPr lang="en-US" dirty="0"/>
              <a:t>Associated skeletal findings</a:t>
            </a:r>
          </a:p>
          <a:p>
            <a:pPr eaLnBrk="1" hangingPunct="1">
              <a:lnSpc>
                <a:spcPct val="90000"/>
              </a:lnSpc>
              <a:defRPr/>
            </a:pPr>
            <a:r>
              <a:rPr lang="en-US" dirty="0"/>
              <a:t>No history of accidental trauma to explain the injuries </a:t>
            </a:r>
          </a:p>
          <a:p>
            <a:pPr eaLnBrk="1" hangingPunct="1">
              <a:lnSpc>
                <a:spcPct val="90000"/>
              </a:lnSpc>
              <a:defRPr/>
            </a:pPr>
            <a:r>
              <a:rPr lang="en-US" dirty="0"/>
              <a:t>No single finding or factor is diagnostic of AHT</a:t>
            </a:r>
          </a:p>
        </p:txBody>
      </p:sp>
    </p:spTree>
    <p:extLst>
      <p:ext uri="{BB962C8B-B14F-4D97-AF65-F5344CB8AC3E}">
        <p14:creationId xmlns:p14="http://schemas.microsoft.com/office/powerpoint/2010/main" val="1190013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04797" y="304800"/>
            <a:ext cx="7772400" cy="1143000"/>
          </a:xfrm>
        </p:spPr>
        <p:txBody>
          <a:bodyPr>
            <a:normAutofit/>
          </a:bodyPr>
          <a:lstStyle/>
          <a:p>
            <a:pPr algn="ctr"/>
            <a:r>
              <a:rPr lang="en-US" sz="4400" dirty="0">
                <a:solidFill>
                  <a:schemeClr val="tx1"/>
                </a:solidFill>
              </a:rPr>
              <a:t>Child abuse incidence-2018</a:t>
            </a:r>
            <a:endParaRPr lang="en-US" sz="4400" dirty="0"/>
          </a:p>
        </p:txBody>
      </p:sp>
      <p:graphicFrame>
        <p:nvGraphicFramePr>
          <p:cNvPr id="6" name="Table Placeholder 5"/>
          <p:cNvGraphicFramePr>
            <a:graphicFrameLocks noGrp="1"/>
          </p:cNvGraphicFramePr>
          <p:nvPr>
            <p:ph type="tbl" idx="1"/>
          </p:nvPr>
        </p:nvGraphicFramePr>
        <p:xfrm>
          <a:off x="304797" y="1600202"/>
          <a:ext cx="8610602" cy="3767931"/>
        </p:xfrm>
        <a:graphic>
          <a:graphicData uri="http://schemas.openxmlformats.org/drawingml/2006/table">
            <a:tbl>
              <a:tblPr firstRow="1" bandRow="1">
                <a:tableStyleId>{5C22544A-7EE6-4342-B048-85BDC9FD1C3A}</a:tableStyleId>
              </a:tblPr>
              <a:tblGrid>
                <a:gridCol w="1981203">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gridCol w="1066799">
                  <a:extLst>
                    <a:ext uri="{9D8B030D-6E8A-4147-A177-3AD203B41FA5}">
                      <a16:colId xmlns:a16="http://schemas.microsoft.com/office/drawing/2014/main" val="20006"/>
                    </a:ext>
                  </a:extLst>
                </a:gridCol>
              </a:tblGrid>
              <a:tr h="457198">
                <a:tc>
                  <a:txBody>
                    <a:bodyPr/>
                    <a:lstStyle/>
                    <a:p>
                      <a:pPr algn="ctr"/>
                      <a:endParaRPr lang="en-US" dirty="0"/>
                    </a:p>
                  </a:txBody>
                  <a:tcPr/>
                </a:tc>
                <a:tc>
                  <a:txBody>
                    <a:bodyPr/>
                    <a:lstStyle/>
                    <a:p>
                      <a:pPr algn="ctr"/>
                      <a:r>
                        <a:rPr lang="en-US" sz="2800" b="1" dirty="0">
                          <a:effectLst>
                            <a:outerShdw blurRad="38100" dist="38100" dir="2700000" algn="tl">
                              <a:srgbClr val="000000">
                                <a:alpha val="43137"/>
                              </a:srgbClr>
                            </a:outerShdw>
                          </a:effectLst>
                        </a:rPr>
                        <a:t>US</a:t>
                      </a:r>
                    </a:p>
                  </a:txBody>
                  <a:tcPr/>
                </a:tc>
                <a:tc>
                  <a:txBody>
                    <a:bodyPr/>
                    <a:lstStyle/>
                    <a:p>
                      <a:pPr algn="ctr"/>
                      <a:r>
                        <a:rPr lang="en-US" sz="2800" b="1" dirty="0">
                          <a:effectLst>
                            <a:outerShdw blurRad="38100" dist="38100" dir="2700000" algn="tl">
                              <a:srgbClr val="000000">
                                <a:alpha val="43137"/>
                              </a:srgbClr>
                            </a:outerShdw>
                          </a:effectLst>
                        </a:rPr>
                        <a:t>AL</a:t>
                      </a:r>
                    </a:p>
                  </a:txBody>
                  <a:tcPr/>
                </a:tc>
                <a:tc>
                  <a:txBody>
                    <a:bodyPr/>
                    <a:lstStyle/>
                    <a:p>
                      <a:pPr algn="ctr"/>
                      <a:r>
                        <a:rPr lang="en-US" sz="2800" b="1" dirty="0">
                          <a:effectLst>
                            <a:outerShdw blurRad="38100" dist="38100" dir="2700000" algn="tl">
                              <a:srgbClr val="000000">
                                <a:alpha val="43137"/>
                              </a:srgbClr>
                            </a:outerShdw>
                          </a:effectLst>
                        </a:rPr>
                        <a:t>MS</a:t>
                      </a:r>
                    </a:p>
                  </a:txBody>
                  <a:tcPr/>
                </a:tc>
                <a:tc>
                  <a:txBody>
                    <a:bodyPr/>
                    <a:lstStyle/>
                    <a:p>
                      <a:pPr algn="ctr"/>
                      <a:r>
                        <a:rPr lang="en-US" sz="2800" b="1" dirty="0">
                          <a:effectLst>
                            <a:outerShdw blurRad="38100" dist="38100" dir="2700000" algn="tl">
                              <a:srgbClr val="000000">
                                <a:alpha val="43137"/>
                              </a:srgbClr>
                            </a:outerShdw>
                          </a:effectLst>
                        </a:rPr>
                        <a:t>GA</a:t>
                      </a:r>
                    </a:p>
                  </a:txBody>
                  <a:tcPr/>
                </a:tc>
                <a:tc>
                  <a:txBody>
                    <a:bodyPr/>
                    <a:lstStyle/>
                    <a:p>
                      <a:pPr algn="ctr"/>
                      <a:r>
                        <a:rPr lang="en-US" sz="2800" b="1" dirty="0">
                          <a:effectLst>
                            <a:outerShdw blurRad="38100" dist="38100" dir="2700000" algn="tl">
                              <a:srgbClr val="000000">
                                <a:alpha val="43137"/>
                              </a:srgbClr>
                            </a:outerShdw>
                          </a:effectLst>
                        </a:rPr>
                        <a:t>SC</a:t>
                      </a:r>
                    </a:p>
                  </a:txBody>
                  <a:tcPr/>
                </a:tc>
                <a:tc>
                  <a:txBody>
                    <a:bodyPr/>
                    <a:lstStyle/>
                    <a:p>
                      <a:pPr algn="ctr"/>
                      <a:r>
                        <a:rPr lang="en-US" sz="2800" b="1" dirty="0">
                          <a:effectLst>
                            <a:outerShdw blurRad="38100" dist="38100" dir="2700000" algn="tl">
                              <a:srgbClr val="000000">
                                <a:alpha val="43137"/>
                              </a:srgbClr>
                            </a:outerShdw>
                          </a:effectLst>
                        </a:rPr>
                        <a:t>TN</a:t>
                      </a:r>
                    </a:p>
                  </a:txBody>
                  <a:tcPr/>
                </a:tc>
                <a:extLst>
                  <a:ext uri="{0D108BD9-81ED-4DB2-BD59-A6C34878D82A}">
                    <a16:rowId xmlns:a16="http://schemas.microsoft.com/office/drawing/2014/main" val="10000"/>
                  </a:ext>
                </a:extLst>
              </a:tr>
              <a:tr h="46425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Child population</a:t>
                      </a:r>
                    </a:p>
                  </a:txBody>
                  <a:tcPr anchor="ctr" horzOverflow="overflow"/>
                </a:tc>
                <a:tc>
                  <a:txBody>
                    <a:bodyPr/>
                    <a:lstStyle/>
                    <a:p>
                      <a:pPr marL="0" marR="0" algn="r">
                        <a:spcBef>
                          <a:spcPts val="0"/>
                        </a:spcBef>
                        <a:spcAft>
                          <a:spcPts val="0"/>
                        </a:spcAft>
                      </a:pPr>
                      <a:r>
                        <a:rPr lang="en-US" sz="1600" b="1" dirty="0">
                          <a:latin typeface="Arial"/>
                          <a:ea typeface="Times New Roman"/>
                          <a:cs typeface="Times New Roman"/>
                        </a:rPr>
                        <a:t>73,993,353</a:t>
                      </a:r>
                    </a:p>
                  </a:txBody>
                  <a:tcPr marL="68580" marR="68580" marT="0" marB="0" anchor="ctr"/>
                </a:tc>
                <a:tc>
                  <a:txBody>
                    <a:bodyPr/>
                    <a:lstStyle/>
                    <a:p>
                      <a:pPr marL="0" marR="0" algn="r">
                        <a:spcBef>
                          <a:spcPts val="0"/>
                        </a:spcBef>
                        <a:spcAft>
                          <a:spcPts val="0"/>
                        </a:spcAft>
                      </a:pPr>
                      <a:r>
                        <a:rPr lang="en-US" sz="16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a:cs typeface="Arial" panose="020B0604020202020204" pitchFamily="34" charset="0"/>
                        </a:rPr>
                        <a:t>1,089,840</a:t>
                      </a:r>
                    </a:p>
                  </a:txBody>
                  <a:tcPr marL="68580" marR="68580" marT="0" marB="0" anchor="ctr"/>
                </a:tc>
                <a:tc>
                  <a:txBody>
                    <a:bodyPr/>
                    <a:lstStyle/>
                    <a:p>
                      <a:pPr marL="0" marR="0" algn="r">
                        <a:spcBef>
                          <a:spcPts val="0"/>
                        </a:spcBef>
                        <a:spcAft>
                          <a:spcPts val="0"/>
                        </a:spcAft>
                      </a:pPr>
                      <a:r>
                        <a:rPr lang="en-US" sz="1600" b="1" dirty="0">
                          <a:latin typeface="Arial"/>
                          <a:ea typeface="Times New Roman"/>
                          <a:cs typeface="Times New Roman"/>
                        </a:rPr>
                        <a:t>706,141</a:t>
                      </a:r>
                    </a:p>
                  </a:txBody>
                  <a:tcPr marL="68580" marR="68580" marT="0" marB="0" anchor="ctr"/>
                </a:tc>
                <a:tc>
                  <a:txBody>
                    <a:bodyPr/>
                    <a:lstStyle/>
                    <a:p>
                      <a:pPr marL="0" marR="0" algn="r">
                        <a:spcBef>
                          <a:spcPts val="0"/>
                        </a:spcBef>
                        <a:spcAft>
                          <a:spcPts val="0"/>
                        </a:spcAft>
                      </a:pPr>
                      <a:r>
                        <a:rPr lang="en-US" sz="1600" b="1" dirty="0">
                          <a:latin typeface="Arial"/>
                          <a:ea typeface="Times New Roman"/>
                          <a:cs typeface="Times New Roman"/>
                        </a:rPr>
                        <a:t>2,505,751</a:t>
                      </a:r>
                    </a:p>
                  </a:txBody>
                  <a:tcPr marL="68580" marR="68580" marT="0" marB="0" anchor="ctr"/>
                </a:tc>
                <a:tc>
                  <a:txBody>
                    <a:bodyPr/>
                    <a:lstStyle/>
                    <a:p>
                      <a:pPr marL="0" marR="0" algn="r">
                        <a:spcBef>
                          <a:spcPts val="0"/>
                        </a:spcBef>
                        <a:spcAft>
                          <a:spcPts val="0"/>
                        </a:spcAft>
                      </a:pPr>
                      <a:r>
                        <a:rPr lang="en-US" sz="1600" b="1" dirty="0">
                          <a:latin typeface="Arial"/>
                          <a:ea typeface="Times New Roman"/>
                          <a:cs typeface="Times New Roman"/>
                        </a:rPr>
                        <a:t>1,105,945</a:t>
                      </a:r>
                    </a:p>
                  </a:txBody>
                  <a:tcPr marL="68580" marR="68580" marT="0" marB="0" anchor="ctr"/>
                </a:tc>
                <a:tc>
                  <a:txBody>
                    <a:bodyPr/>
                    <a:lstStyle/>
                    <a:p>
                      <a:pPr marL="0" marR="0" algn="r">
                        <a:spcBef>
                          <a:spcPts val="0"/>
                        </a:spcBef>
                        <a:spcAft>
                          <a:spcPts val="0"/>
                        </a:spcAft>
                      </a:pPr>
                      <a:r>
                        <a:rPr lang="en-US" sz="1600" b="1" dirty="0">
                          <a:solidFill>
                            <a:schemeClr val="tx1"/>
                          </a:solidFill>
                          <a:effectLst/>
                          <a:latin typeface="Arial"/>
                          <a:ea typeface="Times New Roman"/>
                          <a:cs typeface="Times New Roman"/>
                        </a:rPr>
                        <a:t>1,506,220</a:t>
                      </a:r>
                    </a:p>
                  </a:txBody>
                  <a:tcPr marL="68580" marR="68580" marT="0" marB="0" anchor="ctr"/>
                </a:tc>
                <a:extLst>
                  <a:ext uri="{0D108BD9-81ED-4DB2-BD59-A6C34878D82A}">
                    <a16:rowId xmlns:a16="http://schemas.microsoft.com/office/drawing/2014/main" val="10001"/>
                  </a:ext>
                </a:extLst>
              </a:tr>
              <a:tr h="46425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 child abuse reports</a:t>
                      </a:r>
                    </a:p>
                  </a:txBody>
                  <a:tcPr anchor="ctr" horzOverflow="overflow"/>
                </a:tc>
                <a:tc>
                  <a:txBody>
                    <a:bodyPr/>
                    <a:lstStyle/>
                    <a:p>
                      <a:pPr marL="0" marR="0" algn="r">
                        <a:spcBef>
                          <a:spcPts val="0"/>
                        </a:spcBef>
                        <a:spcAft>
                          <a:spcPts val="0"/>
                        </a:spcAft>
                      </a:pPr>
                      <a:r>
                        <a:rPr lang="en-US" sz="1600" b="1" dirty="0">
                          <a:latin typeface="Arial"/>
                          <a:ea typeface="Times New Roman"/>
                          <a:cs typeface="Times New Roman"/>
                        </a:rPr>
                        <a:t>2,402,827</a:t>
                      </a:r>
                    </a:p>
                  </a:txBody>
                  <a:tcPr marL="68580" marR="68580" marT="0" marB="0" anchor="ctr"/>
                </a:tc>
                <a:tc>
                  <a:txBody>
                    <a:bodyPr/>
                    <a:lstStyle/>
                    <a:p>
                      <a:pPr marL="0" marR="0" algn="r">
                        <a:spcBef>
                          <a:spcPts val="0"/>
                        </a:spcBef>
                        <a:spcAft>
                          <a:spcPts val="0"/>
                        </a:spcAft>
                      </a:pPr>
                      <a:r>
                        <a:rPr lang="en-US" sz="16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a:cs typeface="Arial" panose="020B0604020202020204" pitchFamily="34" charset="0"/>
                        </a:rPr>
                        <a:t>28,748</a:t>
                      </a:r>
                    </a:p>
                  </a:txBody>
                  <a:tcPr marL="68580" marR="68580" marT="0" marB="0" anchor="ctr"/>
                </a:tc>
                <a:tc>
                  <a:txBody>
                    <a:bodyPr/>
                    <a:lstStyle/>
                    <a:p>
                      <a:pPr marL="0" marR="0" algn="r">
                        <a:spcBef>
                          <a:spcPts val="0"/>
                        </a:spcBef>
                        <a:spcAft>
                          <a:spcPts val="0"/>
                        </a:spcAft>
                      </a:pPr>
                      <a:r>
                        <a:rPr lang="en-US" sz="1600" b="1" dirty="0">
                          <a:latin typeface="Arial"/>
                          <a:ea typeface="Times New Roman"/>
                          <a:cs typeface="Times New Roman"/>
                        </a:rPr>
                        <a:t>50,672</a:t>
                      </a:r>
                    </a:p>
                  </a:txBody>
                  <a:tcPr marL="68580" marR="68580" marT="0" marB="0" anchor="ctr"/>
                </a:tc>
                <a:tc>
                  <a:txBody>
                    <a:bodyPr/>
                    <a:lstStyle/>
                    <a:p>
                      <a:pPr marL="0" marR="0" algn="r">
                        <a:spcBef>
                          <a:spcPts val="0"/>
                        </a:spcBef>
                        <a:spcAft>
                          <a:spcPts val="0"/>
                        </a:spcAft>
                      </a:pPr>
                      <a:r>
                        <a:rPr lang="en-US" sz="1600" b="1" dirty="0">
                          <a:latin typeface="Arial"/>
                          <a:ea typeface="Times New Roman"/>
                          <a:cs typeface="Times New Roman"/>
                        </a:rPr>
                        <a:t>126,013</a:t>
                      </a:r>
                    </a:p>
                  </a:txBody>
                  <a:tcPr marL="68580" marR="68580" marT="0" marB="0" anchor="ctr"/>
                </a:tc>
                <a:tc>
                  <a:txBody>
                    <a:bodyPr/>
                    <a:lstStyle/>
                    <a:p>
                      <a:pPr marL="0" marR="0" algn="r">
                        <a:spcBef>
                          <a:spcPts val="0"/>
                        </a:spcBef>
                        <a:spcAft>
                          <a:spcPts val="0"/>
                        </a:spcAft>
                      </a:pPr>
                      <a:r>
                        <a:rPr lang="en-US" sz="1600" b="1" dirty="0">
                          <a:latin typeface="Arial"/>
                          <a:ea typeface="Times New Roman"/>
                          <a:cs typeface="Times New Roman"/>
                        </a:rPr>
                        <a:t>56,724</a:t>
                      </a:r>
                    </a:p>
                  </a:txBody>
                  <a:tcPr marL="68580" marR="68580" marT="0" marB="0" anchor="ctr"/>
                </a:tc>
                <a:tc>
                  <a:txBody>
                    <a:bodyPr/>
                    <a:lstStyle/>
                    <a:p>
                      <a:pPr marL="0" marR="0" algn="r">
                        <a:spcBef>
                          <a:spcPts val="0"/>
                        </a:spcBef>
                        <a:spcAft>
                          <a:spcPts val="0"/>
                        </a:spcAft>
                      </a:pPr>
                      <a:r>
                        <a:rPr lang="en-US" sz="1600" b="1" dirty="0">
                          <a:solidFill>
                            <a:schemeClr val="tx1"/>
                          </a:solidFill>
                          <a:effectLst/>
                          <a:latin typeface="Arial"/>
                          <a:ea typeface="Times New Roman"/>
                          <a:cs typeface="Times New Roman"/>
                        </a:rPr>
                        <a:t>136,625</a:t>
                      </a:r>
                    </a:p>
                  </a:txBody>
                  <a:tcPr marL="68580" marR="68580" marT="0" marB="0" anchor="ctr"/>
                </a:tc>
                <a:extLst>
                  <a:ext uri="{0D108BD9-81ED-4DB2-BD59-A6C34878D82A}">
                    <a16:rowId xmlns:a16="http://schemas.microsoft.com/office/drawing/2014/main" val="10002"/>
                  </a:ext>
                </a:extLst>
              </a:tr>
              <a:tr h="46425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 children involved</a:t>
                      </a:r>
                    </a:p>
                  </a:txBody>
                  <a:tcPr anchor="ctr" horzOverflow="overflow"/>
                </a:tc>
                <a:tc>
                  <a:txBody>
                    <a:bodyPr/>
                    <a:lstStyle/>
                    <a:p>
                      <a:pPr marL="0" marR="0" algn="r">
                        <a:spcBef>
                          <a:spcPts val="0"/>
                        </a:spcBef>
                        <a:spcAft>
                          <a:spcPts val="0"/>
                        </a:spcAft>
                      </a:pPr>
                      <a:r>
                        <a:rPr lang="en-US" sz="1600" b="1" dirty="0">
                          <a:latin typeface="Arial"/>
                          <a:ea typeface="Times New Roman"/>
                          <a:cs typeface="Times New Roman"/>
                        </a:rPr>
                        <a:t>3,533,597</a:t>
                      </a:r>
                    </a:p>
                  </a:txBody>
                  <a:tcPr marL="68580" marR="68580" marT="0" marB="0" anchor="ctr"/>
                </a:tc>
                <a:tc>
                  <a:txBody>
                    <a:bodyPr/>
                    <a:lstStyle/>
                    <a:p>
                      <a:pPr marL="0" marR="0" algn="r">
                        <a:spcBef>
                          <a:spcPts val="0"/>
                        </a:spcBef>
                        <a:spcAft>
                          <a:spcPts val="0"/>
                        </a:spcAft>
                      </a:pPr>
                      <a:r>
                        <a:rPr lang="en-US" sz="16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a:cs typeface="Arial" panose="020B0604020202020204" pitchFamily="34" charset="0"/>
                        </a:rPr>
                        <a:t>42,379</a:t>
                      </a:r>
                    </a:p>
                  </a:txBody>
                  <a:tcPr marL="68580" marR="68580" marT="0" marB="0" anchor="ctr"/>
                </a:tc>
                <a:tc>
                  <a:txBody>
                    <a:bodyPr/>
                    <a:lstStyle/>
                    <a:p>
                      <a:pPr marL="0" marR="0" algn="r">
                        <a:spcBef>
                          <a:spcPts val="0"/>
                        </a:spcBef>
                        <a:spcAft>
                          <a:spcPts val="0"/>
                        </a:spcAft>
                      </a:pPr>
                      <a:r>
                        <a:rPr lang="en-US" sz="1600" b="1" dirty="0">
                          <a:latin typeface="Arial"/>
                          <a:ea typeface="Times New Roman"/>
                          <a:cs typeface="Times New Roman"/>
                        </a:rPr>
                        <a:t>50,672</a:t>
                      </a:r>
                    </a:p>
                  </a:txBody>
                  <a:tcPr marL="68580" marR="68580" marT="0" marB="0" anchor="ctr"/>
                </a:tc>
                <a:tc>
                  <a:txBody>
                    <a:bodyPr/>
                    <a:lstStyle/>
                    <a:p>
                      <a:pPr marL="0" marR="0" algn="r">
                        <a:spcBef>
                          <a:spcPts val="0"/>
                        </a:spcBef>
                        <a:spcAft>
                          <a:spcPts val="0"/>
                        </a:spcAft>
                      </a:pPr>
                      <a:r>
                        <a:rPr lang="en-US" sz="1600" b="1" dirty="0">
                          <a:latin typeface="Arial"/>
                          <a:ea typeface="Times New Roman"/>
                          <a:cs typeface="Times New Roman"/>
                        </a:rPr>
                        <a:t>205,216</a:t>
                      </a:r>
                    </a:p>
                  </a:txBody>
                  <a:tcPr marL="68580" marR="68580" marT="0" marB="0" anchor="ctr"/>
                </a:tc>
                <a:tc>
                  <a:txBody>
                    <a:bodyPr/>
                    <a:lstStyle/>
                    <a:p>
                      <a:pPr marL="0" marR="0" algn="r">
                        <a:spcBef>
                          <a:spcPts val="0"/>
                        </a:spcBef>
                        <a:spcAft>
                          <a:spcPts val="0"/>
                        </a:spcAft>
                      </a:pPr>
                      <a:r>
                        <a:rPr lang="en-US" sz="1600" b="1" dirty="0">
                          <a:latin typeface="Arial"/>
                          <a:ea typeface="Times New Roman"/>
                          <a:cs typeface="Times New Roman"/>
                        </a:rPr>
                        <a:t>82,617</a:t>
                      </a:r>
                    </a:p>
                  </a:txBody>
                  <a:tcPr marL="68580" marR="68580" marT="0" marB="0" anchor="ctr"/>
                </a:tc>
                <a:tc>
                  <a:txBody>
                    <a:bodyPr/>
                    <a:lstStyle/>
                    <a:p>
                      <a:pPr marL="0" marR="0" algn="r">
                        <a:spcBef>
                          <a:spcPts val="0"/>
                        </a:spcBef>
                        <a:spcAft>
                          <a:spcPts val="0"/>
                        </a:spcAft>
                      </a:pPr>
                      <a:r>
                        <a:rPr lang="en-US" sz="1600" b="1" dirty="0">
                          <a:solidFill>
                            <a:schemeClr val="tx1"/>
                          </a:solidFill>
                          <a:effectLst/>
                          <a:latin typeface="Arial"/>
                          <a:ea typeface="Times New Roman"/>
                          <a:cs typeface="Times New Roman"/>
                        </a:rPr>
                        <a:t>104,250</a:t>
                      </a:r>
                    </a:p>
                  </a:txBody>
                  <a:tcPr marL="68580" marR="68580" marT="0" marB="0" anchor="ctr"/>
                </a:tc>
                <a:extLst>
                  <a:ext uri="{0D108BD9-81ED-4DB2-BD59-A6C34878D82A}">
                    <a16:rowId xmlns:a16="http://schemas.microsoft.com/office/drawing/2014/main" val="10003"/>
                  </a:ext>
                </a:extLst>
              </a:tr>
              <a:tr h="46425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 </a:t>
                      </a:r>
                      <a:r>
                        <a:rPr kumimoji="0" lang="en-US" sz="1400" b="1" i="0" u="none" strike="noStrike" cap="none" normalizeH="0" baseline="0" dirty="0" err="1">
                          <a:ln>
                            <a:noFill/>
                          </a:ln>
                          <a:solidFill>
                            <a:schemeClr val="tx1"/>
                          </a:solidFill>
                          <a:effectLst/>
                          <a:latin typeface="Arial" charset="0"/>
                        </a:rPr>
                        <a:t>substant</a:t>
                      </a:r>
                      <a:r>
                        <a:rPr kumimoji="0" lang="en-US" sz="1400" b="1" i="0" u="none" strike="noStrike" cap="none" normalizeH="0" baseline="0" dirty="0">
                          <a:ln>
                            <a:noFill/>
                          </a:ln>
                          <a:solidFill>
                            <a:schemeClr val="tx1"/>
                          </a:solidFill>
                          <a:effectLst/>
                          <a:latin typeface="Arial" charset="0"/>
                        </a:rPr>
                        <a:t>/indicated</a:t>
                      </a:r>
                    </a:p>
                  </a:txBody>
                  <a:tcPr anchor="ctr" horzOverflow="overflow"/>
                </a:tc>
                <a:tc>
                  <a:txBody>
                    <a:bodyPr/>
                    <a:lstStyle/>
                    <a:p>
                      <a:pPr marL="0" marR="0" algn="r">
                        <a:spcBef>
                          <a:spcPts val="0"/>
                        </a:spcBef>
                        <a:spcAft>
                          <a:spcPts val="0"/>
                        </a:spcAft>
                      </a:pPr>
                      <a:r>
                        <a:rPr lang="en-US" sz="1600" b="1" dirty="0">
                          <a:latin typeface="Arial"/>
                          <a:ea typeface="Times New Roman"/>
                          <a:cs typeface="Times New Roman"/>
                        </a:rPr>
                        <a:t>16.8</a:t>
                      </a:r>
                    </a:p>
                  </a:txBody>
                  <a:tcPr marL="68580" marR="68580" marT="0" marB="0" anchor="ctr"/>
                </a:tc>
                <a:tc>
                  <a:txBody>
                    <a:bodyPr/>
                    <a:lstStyle/>
                    <a:p>
                      <a:pPr marL="0" marR="0" algn="r">
                        <a:spcBef>
                          <a:spcPts val="0"/>
                        </a:spcBef>
                        <a:spcAft>
                          <a:spcPts val="0"/>
                        </a:spcAft>
                      </a:pPr>
                      <a:r>
                        <a:rPr lang="en-US" sz="16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a:cs typeface="Arial" panose="020B0604020202020204" pitchFamily="34" charset="0"/>
                        </a:rPr>
                        <a:t>29.5</a:t>
                      </a:r>
                    </a:p>
                  </a:txBody>
                  <a:tcPr marL="68580" marR="68580" marT="0" marB="0" anchor="ctr"/>
                </a:tc>
                <a:tc>
                  <a:txBody>
                    <a:bodyPr/>
                    <a:lstStyle/>
                    <a:p>
                      <a:pPr marL="0" marR="0" algn="r">
                        <a:spcBef>
                          <a:spcPts val="0"/>
                        </a:spcBef>
                        <a:spcAft>
                          <a:spcPts val="0"/>
                        </a:spcAft>
                      </a:pPr>
                      <a:r>
                        <a:rPr lang="en-US" sz="1600" b="1" dirty="0">
                          <a:latin typeface="Arial"/>
                          <a:ea typeface="Times New Roman"/>
                          <a:cs typeface="Times New Roman"/>
                        </a:rPr>
                        <a:t>21.3</a:t>
                      </a:r>
                    </a:p>
                  </a:txBody>
                  <a:tcPr marL="68580" marR="68580" marT="0" marB="0" anchor="ctr"/>
                </a:tc>
                <a:tc>
                  <a:txBody>
                    <a:bodyPr/>
                    <a:lstStyle/>
                    <a:p>
                      <a:pPr marL="0" marR="0" algn="r">
                        <a:spcBef>
                          <a:spcPts val="0"/>
                        </a:spcBef>
                        <a:spcAft>
                          <a:spcPts val="0"/>
                        </a:spcAft>
                      </a:pPr>
                      <a:r>
                        <a:rPr lang="en-US" sz="1600" b="1" dirty="0">
                          <a:latin typeface="Arial"/>
                          <a:ea typeface="Times New Roman"/>
                          <a:cs typeface="Times New Roman"/>
                        </a:rPr>
                        <a:t>5.6</a:t>
                      </a:r>
                    </a:p>
                  </a:txBody>
                  <a:tcPr marL="68580" marR="68580" marT="0" marB="0" anchor="ctr"/>
                </a:tc>
                <a:tc>
                  <a:txBody>
                    <a:bodyPr/>
                    <a:lstStyle/>
                    <a:p>
                      <a:pPr marL="0" marR="0" algn="r">
                        <a:spcBef>
                          <a:spcPts val="0"/>
                        </a:spcBef>
                        <a:spcAft>
                          <a:spcPts val="0"/>
                        </a:spcAft>
                      </a:pPr>
                      <a:r>
                        <a:rPr lang="en-US" sz="1600" b="1" dirty="0">
                          <a:latin typeface="Arial"/>
                          <a:ea typeface="Times New Roman"/>
                          <a:cs typeface="Times New Roman"/>
                        </a:rPr>
                        <a:t>36.0</a:t>
                      </a:r>
                    </a:p>
                  </a:txBody>
                  <a:tcPr marL="68580" marR="68580" marT="0" marB="0" anchor="ctr"/>
                </a:tc>
                <a:tc>
                  <a:txBody>
                    <a:bodyPr/>
                    <a:lstStyle/>
                    <a:p>
                      <a:pPr marL="0" marR="0" algn="r">
                        <a:spcBef>
                          <a:spcPts val="0"/>
                        </a:spcBef>
                        <a:spcAft>
                          <a:spcPts val="0"/>
                        </a:spcAft>
                      </a:pPr>
                      <a:r>
                        <a:rPr lang="en-US" sz="1600" b="1" dirty="0">
                          <a:solidFill>
                            <a:schemeClr val="tx1"/>
                          </a:solidFill>
                          <a:effectLst/>
                          <a:latin typeface="Arial"/>
                          <a:ea typeface="Times New Roman"/>
                          <a:cs typeface="Times New Roman"/>
                        </a:rPr>
                        <a:t>9.0</a:t>
                      </a:r>
                    </a:p>
                  </a:txBody>
                  <a:tcPr marL="68580" marR="68580" marT="0" marB="0" anchor="ctr"/>
                </a:tc>
                <a:extLst>
                  <a:ext uri="{0D108BD9-81ED-4DB2-BD59-A6C34878D82A}">
                    <a16:rowId xmlns:a16="http://schemas.microsoft.com/office/drawing/2014/main" val="10004"/>
                  </a:ext>
                </a:extLst>
              </a:tr>
              <a:tr h="46425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 abuse victims</a:t>
                      </a:r>
                    </a:p>
                  </a:txBody>
                  <a:tcPr anchor="ctr" horzOverflow="overflow"/>
                </a:tc>
                <a:tc>
                  <a:txBody>
                    <a:bodyPr/>
                    <a:lstStyle/>
                    <a:p>
                      <a:pPr marL="0" marR="0" algn="r">
                        <a:spcBef>
                          <a:spcPts val="0"/>
                        </a:spcBef>
                        <a:spcAft>
                          <a:spcPts val="0"/>
                        </a:spcAft>
                      </a:pPr>
                      <a:r>
                        <a:rPr lang="en-US" sz="1600" b="1" dirty="0">
                          <a:latin typeface="Arial"/>
                          <a:ea typeface="Times New Roman"/>
                          <a:cs typeface="Times New Roman"/>
                        </a:rPr>
                        <a:t>677,529</a:t>
                      </a:r>
                    </a:p>
                  </a:txBody>
                  <a:tcPr marL="68580" marR="68580" marT="0" marB="0" anchor="ctr"/>
                </a:tc>
                <a:tc>
                  <a:txBody>
                    <a:bodyPr/>
                    <a:lstStyle/>
                    <a:p>
                      <a:pPr marL="0" marR="0" algn="r">
                        <a:spcBef>
                          <a:spcPts val="0"/>
                        </a:spcBef>
                        <a:spcAft>
                          <a:spcPts val="0"/>
                        </a:spcAft>
                      </a:pPr>
                      <a:r>
                        <a:rPr lang="en-US" sz="16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a:cs typeface="Arial" panose="020B0604020202020204" pitchFamily="34" charset="0"/>
                        </a:rPr>
                        <a:t>12,506</a:t>
                      </a:r>
                    </a:p>
                  </a:txBody>
                  <a:tcPr marL="68580" marR="68580" marT="0" marB="0" anchor="ctr"/>
                </a:tc>
                <a:tc>
                  <a:txBody>
                    <a:bodyPr/>
                    <a:lstStyle/>
                    <a:p>
                      <a:pPr marL="0" marR="0" algn="r">
                        <a:spcBef>
                          <a:spcPts val="0"/>
                        </a:spcBef>
                        <a:spcAft>
                          <a:spcPts val="0"/>
                        </a:spcAft>
                      </a:pPr>
                      <a:r>
                        <a:rPr lang="en-US" sz="1600" b="1" dirty="0">
                          <a:latin typeface="Arial"/>
                          <a:ea typeface="Times New Roman"/>
                          <a:cs typeface="Times New Roman"/>
                        </a:rPr>
                        <a:t>10,807</a:t>
                      </a:r>
                    </a:p>
                  </a:txBody>
                  <a:tcPr marL="68580" marR="68580" marT="0" marB="0" anchor="ctr"/>
                </a:tc>
                <a:tc>
                  <a:txBody>
                    <a:bodyPr/>
                    <a:lstStyle/>
                    <a:p>
                      <a:pPr marL="0" marR="0" algn="r">
                        <a:spcBef>
                          <a:spcPts val="0"/>
                        </a:spcBef>
                        <a:spcAft>
                          <a:spcPts val="0"/>
                        </a:spcAft>
                      </a:pPr>
                      <a:r>
                        <a:rPr lang="en-US" sz="1600" b="1" dirty="0">
                          <a:latin typeface="Arial"/>
                          <a:ea typeface="Times New Roman"/>
                          <a:cs typeface="Times New Roman"/>
                        </a:rPr>
                        <a:t>11,455</a:t>
                      </a:r>
                    </a:p>
                  </a:txBody>
                  <a:tcPr marL="68580" marR="68580" marT="0" marB="0" anchor="ctr"/>
                </a:tc>
                <a:tc>
                  <a:txBody>
                    <a:bodyPr/>
                    <a:lstStyle/>
                    <a:p>
                      <a:pPr marL="0" marR="0" algn="r">
                        <a:spcBef>
                          <a:spcPts val="0"/>
                        </a:spcBef>
                        <a:spcAft>
                          <a:spcPts val="0"/>
                        </a:spcAft>
                      </a:pPr>
                      <a:r>
                        <a:rPr lang="en-US" sz="1600" b="1" dirty="0">
                          <a:latin typeface="Arial"/>
                          <a:ea typeface="Times New Roman"/>
                          <a:cs typeface="Times New Roman"/>
                        </a:rPr>
                        <a:t>19,130</a:t>
                      </a:r>
                    </a:p>
                  </a:txBody>
                  <a:tcPr marL="68580" marR="68580" marT="0" marB="0" anchor="ctr"/>
                </a:tc>
                <a:tc>
                  <a:txBody>
                    <a:bodyPr/>
                    <a:lstStyle/>
                    <a:p>
                      <a:pPr marL="0" marR="0" algn="r">
                        <a:spcBef>
                          <a:spcPts val="0"/>
                        </a:spcBef>
                        <a:spcAft>
                          <a:spcPts val="0"/>
                        </a:spcAft>
                      </a:pPr>
                      <a:r>
                        <a:rPr lang="en-US" sz="1600" b="1" dirty="0">
                          <a:solidFill>
                            <a:schemeClr val="tx1"/>
                          </a:solidFill>
                          <a:effectLst/>
                          <a:latin typeface="Arial"/>
                          <a:ea typeface="Times New Roman"/>
                          <a:cs typeface="Times New Roman"/>
                        </a:rPr>
                        <a:t>9,413</a:t>
                      </a:r>
                    </a:p>
                  </a:txBody>
                  <a:tcPr marL="68580" marR="68580" marT="0" marB="0" anchor="ctr"/>
                </a:tc>
                <a:extLst>
                  <a:ext uri="{0D108BD9-81ED-4DB2-BD59-A6C34878D82A}">
                    <a16:rowId xmlns:a16="http://schemas.microsoft.com/office/drawing/2014/main" val="10005"/>
                  </a:ext>
                </a:extLst>
              </a:tr>
              <a:tr h="46425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Victim rate per 1000 </a:t>
                      </a:r>
                    </a:p>
                  </a:txBody>
                  <a:tcPr anchor="ctr" horzOverflow="overflow"/>
                </a:tc>
                <a:tc>
                  <a:txBody>
                    <a:bodyPr/>
                    <a:lstStyle/>
                    <a:p>
                      <a:pPr marL="0" marR="0" algn="r">
                        <a:spcBef>
                          <a:spcPts val="0"/>
                        </a:spcBef>
                        <a:spcAft>
                          <a:spcPts val="0"/>
                        </a:spcAft>
                      </a:pPr>
                      <a:r>
                        <a:rPr lang="en-US" sz="1600" b="1" dirty="0">
                          <a:latin typeface="Arial"/>
                          <a:ea typeface="Times New Roman"/>
                          <a:cs typeface="Times New Roman"/>
                        </a:rPr>
                        <a:t>9.2</a:t>
                      </a:r>
                    </a:p>
                  </a:txBody>
                  <a:tcPr marL="68580" marR="68580" marT="0" marB="0" anchor="ctr"/>
                </a:tc>
                <a:tc>
                  <a:txBody>
                    <a:bodyPr/>
                    <a:lstStyle/>
                    <a:p>
                      <a:pPr marL="0" marR="0" algn="r">
                        <a:spcBef>
                          <a:spcPts val="0"/>
                        </a:spcBef>
                        <a:spcAft>
                          <a:spcPts val="0"/>
                        </a:spcAft>
                      </a:pPr>
                      <a:r>
                        <a:rPr lang="en-US" sz="16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a:cs typeface="Arial" panose="020B0604020202020204" pitchFamily="34" charset="0"/>
                        </a:rPr>
                        <a:t>11.2</a:t>
                      </a:r>
                    </a:p>
                  </a:txBody>
                  <a:tcPr marL="68580" marR="68580" marT="0" marB="0" anchor="ctr"/>
                </a:tc>
                <a:tc>
                  <a:txBody>
                    <a:bodyPr/>
                    <a:lstStyle/>
                    <a:p>
                      <a:pPr marL="0" marR="0" algn="r">
                        <a:spcBef>
                          <a:spcPts val="0"/>
                        </a:spcBef>
                        <a:spcAft>
                          <a:spcPts val="0"/>
                        </a:spcAft>
                      </a:pPr>
                      <a:r>
                        <a:rPr lang="en-US" sz="1600" b="1" dirty="0">
                          <a:latin typeface="Arial"/>
                          <a:ea typeface="Times New Roman"/>
                          <a:cs typeface="Times New Roman"/>
                        </a:rPr>
                        <a:t>14.2</a:t>
                      </a:r>
                    </a:p>
                  </a:txBody>
                  <a:tcPr marL="68580" marR="68580" marT="0" marB="0" anchor="ctr"/>
                </a:tc>
                <a:tc>
                  <a:txBody>
                    <a:bodyPr/>
                    <a:lstStyle/>
                    <a:p>
                      <a:pPr marL="0" marR="0" algn="r">
                        <a:spcBef>
                          <a:spcPts val="0"/>
                        </a:spcBef>
                        <a:spcAft>
                          <a:spcPts val="0"/>
                        </a:spcAft>
                      </a:pPr>
                      <a:r>
                        <a:rPr lang="en-US" sz="1600" b="1" dirty="0">
                          <a:latin typeface="Arial"/>
                          <a:ea typeface="Times New Roman"/>
                          <a:cs typeface="Times New Roman"/>
                        </a:rPr>
                        <a:t>4.4</a:t>
                      </a:r>
                    </a:p>
                  </a:txBody>
                  <a:tcPr marL="68580" marR="68580" marT="0" marB="0" anchor="ctr"/>
                </a:tc>
                <a:tc>
                  <a:txBody>
                    <a:bodyPr/>
                    <a:lstStyle/>
                    <a:p>
                      <a:pPr marL="0" marR="0" algn="r">
                        <a:spcBef>
                          <a:spcPts val="0"/>
                        </a:spcBef>
                        <a:spcAft>
                          <a:spcPts val="0"/>
                        </a:spcAft>
                      </a:pPr>
                      <a:r>
                        <a:rPr lang="en-US" sz="1600" b="1" dirty="0">
                          <a:latin typeface="Arial"/>
                          <a:ea typeface="Times New Roman"/>
                          <a:cs typeface="Times New Roman"/>
                        </a:rPr>
                        <a:t>17.3</a:t>
                      </a:r>
                    </a:p>
                  </a:txBody>
                  <a:tcPr marL="68580" marR="68580" marT="0" marB="0" anchor="ctr"/>
                </a:tc>
                <a:tc>
                  <a:txBody>
                    <a:bodyPr/>
                    <a:lstStyle/>
                    <a:p>
                      <a:pPr marL="0" marR="0" algn="r">
                        <a:spcBef>
                          <a:spcPts val="0"/>
                        </a:spcBef>
                        <a:spcAft>
                          <a:spcPts val="0"/>
                        </a:spcAft>
                      </a:pPr>
                      <a:r>
                        <a:rPr lang="en-US" sz="1600" b="1" dirty="0">
                          <a:solidFill>
                            <a:schemeClr val="tx1"/>
                          </a:solidFill>
                          <a:effectLst/>
                          <a:latin typeface="Arial"/>
                          <a:ea typeface="Times New Roman"/>
                          <a:cs typeface="Times New Roman"/>
                        </a:rPr>
                        <a:t>6.1</a:t>
                      </a:r>
                    </a:p>
                  </a:txBody>
                  <a:tcPr marL="68580" marR="68580" marT="0" marB="0" anchor="ctr"/>
                </a:tc>
                <a:extLst>
                  <a:ext uri="{0D108BD9-81ED-4DB2-BD59-A6C34878D82A}">
                    <a16:rowId xmlns:a16="http://schemas.microsoft.com/office/drawing/2014/main" val="10006"/>
                  </a:ext>
                </a:extLst>
              </a:tr>
              <a:tr h="46425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Caseworkers (#)</a:t>
                      </a:r>
                    </a:p>
                  </a:txBody>
                  <a:tcPr anchor="ctr" horzOverflow="overflow"/>
                </a:tc>
                <a:tc>
                  <a:txBody>
                    <a:bodyPr/>
                    <a:lstStyle/>
                    <a:p>
                      <a:pPr marL="0" marR="0" algn="r">
                        <a:spcBef>
                          <a:spcPts val="0"/>
                        </a:spcBef>
                        <a:spcAft>
                          <a:spcPts val="0"/>
                        </a:spcAft>
                      </a:pPr>
                      <a:r>
                        <a:rPr lang="en-US" sz="1600" b="1" dirty="0">
                          <a:latin typeface="Arial"/>
                          <a:ea typeface="Times New Roman"/>
                          <a:cs typeface="Times New Roman"/>
                        </a:rPr>
                        <a:t>29,754</a:t>
                      </a:r>
                    </a:p>
                  </a:txBody>
                  <a:tcPr marL="68580" marR="68580" marT="0" marB="0" anchor="ctr"/>
                </a:tc>
                <a:tc>
                  <a:txBody>
                    <a:bodyPr/>
                    <a:lstStyle/>
                    <a:p>
                      <a:pPr marL="0" marR="0" algn="r">
                        <a:spcBef>
                          <a:spcPts val="0"/>
                        </a:spcBef>
                        <a:spcAft>
                          <a:spcPts val="0"/>
                        </a:spcAft>
                      </a:pPr>
                      <a:r>
                        <a:rPr lang="en-US" sz="16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a:cs typeface="Arial" panose="020B0604020202020204" pitchFamily="34" charset="0"/>
                        </a:rPr>
                        <a:t>575</a:t>
                      </a:r>
                    </a:p>
                  </a:txBody>
                  <a:tcPr marL="68580" marR="68580" marT="0" marB="0" anchor="ctr"/>
                </a:tc>
                <a:tc>
                  <a:txBody>
                    <a:bodyPr/>
                    <a:lstStyle/>
                    <a:p>
                      <a:pPr marL="0" marR="0" algn="r">
                        <a:spcBef>
                          <a:spcPts val="0"/>
                        </a:spcBef>
                        <a:spcAft>
                          <a:spcPts val="0"/>
                        </a:spcAft>
                      </a:pPr>
                      <a:r>
                        <a:rPr lang="en-US" sz="1600" b="1" dirty="0">
                          <a:latin typeface="Arial"/>
                          <a:ea typeface="Times New Roman"/>
                          <a:cs typeface="Times New Roman"/>
                        </a:rPr>
                        <a:t>833</a:t>
                      </a:r>
                    </a:p>
                  </a:txBody>
                  <a:tcPr marL="68580" marR="68580" marT="0" marB="0" anchor="ctr"/>
                </a:tc>
                <a:tc>
                  <a:txBody>
                    <a:bodyPr/>
                    <a:lstStyle/>
                    <a:p>
                      <a:pPr marL="0" marR="0" algn="r">
                        <a:spcBef>
                          <a:spcPts val="0"/>
                        </a:spcBef>
                        <a:spcAft>
                          <a:spcPts val="0"/>
                        </a:spcAft>
                      </a:pPr>
                      <a:r>
                        <a:rPr lang="en-US" sz="1600" b="1" dirty="0">
                          <a:latin typeface="Arial"/>
                          <a:ea typeface="Times New Roman"/>
                          <a:cs typeface="Times New Roman"/>
                        </a:rPr>
                        <a:t>---</a:t>
                      </a:r>
                    </a:p>
                  </a:txBody>
                  <a:tcPr marL="68580" marR="68580" marT="0" marB="0" anchor="ctr"/>
                </a:tc>
                <a:tc>
                  <a:txBody>
                    <a:bodyPr/>
                    <a:lstStyle/>
                    <a:p>
                      <a:pPr marL="0" marR="0" algn="r">
                        <a:spcBef>
                          <a:spcPts val="0"/>
                        </a:spcBef>
                        <a:spcAft>
                          <a:spcPts val="0"/>
                        </a:spcAft>
                      </a:pPr>
                      <a:r>
                        <a:rPr lang="en-US" sz="1600" b="1" dirty="0">
                          <a:latin typeface="Arial"/>
                          <a:ea typeface="Times New Roman"/>
                          <a:cs typeface="Times New Roman"/>
                        </a:rPr>
                        <a:t>---</a:t>
                      </a:r>
                    </a:p>
                  </a:txBody>
                  <a:tcPr marL="68580" marR="68580" marT="0" marB="0" anchor="ctr"/>
                </a:tc>
                <a:tc>
                  <a:txBody>
                    <a:bodyPr/>
                    <a:lstStyle/>
                    <a:p>
                      <a:pPr marL="0" marR="0" algn="r">
                        <a:spcBef>
                          <a:spcPts val="0"/>
                        </a:spcBef>
                        <a:spcAft>
                          <a:spcPts val="0"/>
                        </a:spcAft>
                      </a:pPr>
                      <a:r>
                        <a:rPr lang="en-US" sz="1600" b="1" dirty="0">
                          <a:solidFill>
                            <a:schemeClr val="tx1"/>
                          </a:solidFill>
                          <a:effectLst/>
                          <a:latin typeface="Arial"/>
                          <a:ea typeface="Times New Roman"/>
                          <a:cs typeface="Times New Roman"/>
                        </a:rPr>
                        <a:t>1128</a:t>
                      </a:r>
                    </a:p>
                  </a:txBody>
                  <a:tcPr marL="68580" marR="68580" marT="0" marB="0" anchor="ctr"/>
                </a:tc>
                <a:extLst>
                  <a:ext uri="{0D108BD9-81ED-4DB2-BD59-A6C34878D82A}">
                    <a16:rowId xmlns:a16="http://schemas.microsoft.com/office/drawing/2014/main" val="10007"/>
                  </a:ext>
                </a:extLst>
              </a:tr>
            </a:tbl>
          </a:graphicData>
        </a:graphic>
      </p:graphicFrame>
      <p:sp>
        <p:nvSpPr>
          <p:cNvPr id="7" name="TextBox 6"/>
          <p:cNvSpPr txBox="1"/>
          <p:nvPr/>
        </p:nvSpPr>
        <p:spPr>
          <a:xfrm>
            <a:off x="3124200" y="6324600"/>
            <a:ext cx="2514600" cy="338554"/>
          </a:xfrm>
          <a:prstGeom prst="rect">
            <a:avLst/>
          </a:prstGeom>
          <a:noFill/>
        </p:spPr>
        <p:txBody>
          <a:bodyPr wrap="square" rtlCol="0">
            <a:spAutoFit/>
          </a:bodyPr>
          <a:lstStyle/>
          <a:p>
            <a:pPr algn="ctr" eaLnBrk="0" fontAlgn="base" hangingPunct="0">
              <a:spcBef>
                <a:spcPct val="50000"/>
              </a:spcBef>
              <a:spcAft>
                <a:spcPct val="0"/>
              </a:spcAft>
            </a:pPr>
            <a:r>
              <a:rPr lang="en-US" sz="1600" dirty="0">
                <a:solidFill>
                  <a:srgbClr val="000000"/>
                </a:solidFill>
                <a:latin typeface="Arial Black" pitchFamily="34" charset="0"/>
              </a:rPr>
              <a:t>NCCAN 2018</a:t>
            </a:r>
          </a:p>
        </p:txBody>
      </p:sp>
    </p:spTree>
    <p:extLst>
      <p:ext uri="{BB962C8B-B14F-4D97-AF65-F5344CB8AC3E}">
        <p14:creationId xmlns:p14="http://schemas.microsoft.com/office/powerpoint/2010/main" val="3069677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25"/>
            <a:ext cx="9144000" cy="6858000"/>
          </a:xfrm>
          <a:prstGeom prst="rect">
            <a:avLst/>
          </a:prstGeom>
        </p:spPr>
      </p:pic>
      <p:sp>
        <p:nvSpPr>
          <p:cNvPr id="3" name="TextBox 2"/>
          <p:cNvSpPr txBox="1"/>
          <p:nvPr/>
        </p:nvSpPr>
        <p:spPr>
          <a:xfrm>
            <a:off x="0" y="304800"/>
            <a:ext cx="3657600" cy="1446550"/>
          </a:xfrm>
          <a:prstGeom prst="rect">
            <a:avLst/>
          </a:prstGeom>
          <a:noFill/>
        </p:spPr>
        <p:txBody>
          <a:bodyPr wrap="square" rtlCol="0">
            <a:spAutoFit/>
          </a:bodyPr>
          <a:lstStyle/>
          <a:p>
            <a:pPr algn="ctr"/>
            <a:r>
              <a:rPr lang="en-US" sz="4400" b="1" dirty="0">
                <a:solidFill>
                  <a:prstClr val="white"/>
                </a:solidFill>
                <a:effectLst>
                  <a:outerShdw blurRad="38100" dist="38100" dir="2700000" algn="tl">
                    <a:srgbClr val="000000">
                      <a:alpha val="43137"/>
                    </a:srgbClr>
                  </a:outerShdw>
                </a:effectLst>
                <a:latin typeface="Arial"/>
              </a:rPr>
              <a:t>Concerning injuries</a:t>
            </a:r>
          </a:p>
        </p:txBody>
      </p:sp>
    </p:spTree>
    <p:extLst>
      <p:ext uri="{BB962C8B-B14F-4D97-AF65-F5344CB8AC3E}">
        <p14:creationId xmlns:p14="http://schemas.microsoft.com/office/powerpoint/2010/main" val="2140066566"/>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533400"/>
          </a:xfrm>
        </p:spPr>
        <p:txBody>
          <a:bodyPr>
            <a:normAutofit fontScale="90000"/>
          </a:bodyPr>
          <a:lstStyle/>
          <a:p>
            <a:pPr algn="ctr"/>
            <a:r>
              <a:rPr lang="en-US" dirty="0">
                <a:solidFill>
                  <a:schemeClr val="tx1"/>
                </a:solidFill>
              </a:rPr>
              <a:t>Concerning injuries in children &lt; 12 months</a:t>
            </a:r>
          </a:p>
        </p:txBody>
      </p:sp>
      <p:graphicFrame>
        <p:nvGraphicFramePr>
          <p:cNvPr id="5" name="Table Placeholder 4"/>
          <p:cNvGraphicFramePr>
            <a:graphicFrameLocks noGrp="1"/>
          </p:cNvGraphicFramePr>
          <p:nvPr>
            <p:ph type="tbl" idx="1"/>
          </p:nvPr>
        </p:nvGraphicFramePr>
        <p:xfrm>
          <a:off x="685800" y="1600200"/>
          <a:ext cx="7772400" cy="3863340"/>
        </p:xfrm>
        <a:graphic>
          <a:graphicData uri="http://schemas.openxmlformats.org/drawingml/2006/table">
            <a:tbl>
              <a:tblPr firstRow="1" bandRow="1">
                <a:tableStyleId>{5C22544A-7EE6-4342-B048-85BDC9FD1C3A}</a:tableStyleId>
              </a:tblPr>
              <a:tblGrid>
                <a:gridCol w="48768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tblGrid>
              <a:tr h="37084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400" dirty="0"/>
                        <a:t>Candidate</a:t>
                      </a:r>
                      <a:r>
                        <a:rPr lang="en-US" sz="2400" baseline="0" dirty="0"/>
                        <a:t> Injury</a:t>
                      </a:r>
                      <a:endParaRPr lang="en-US" sz="2400" dirty="0"/>
                    </a:p>
                    <a:p>
                      <a:endParaRPr lang="en-US" dirty="0"/>
                    </a:p>
                  </a:txBody>
                  <a:tcPr/>
                </a:tc>
                <a:tc>
                  <a:txBody>
                    <a:bodyPr/>
                    <a:lstStyle/>
                    <a:p>
                      <a:pPr algn="ctr"/>
                      <a:r>
                        <a:rPr lang="en-US" sz="2400" dirty="0"/>
                        <a:t>% w Abuse</a:t>
                      </a:r>
                      <a:r>
                        <a:rPr lang="en-US" sz="2400" baseline="0" dirty="0"/>
                        <a:t> Diagnosis</a:t>
                      </a:r>
                      <a:endParaRPr lang="en-US" sz="2400" dirty="0"/>
                    </a:p>
                  </a:txBody>
                  <a:tcPr/>
                </a:tc>
                <a:extLst>
                  <a:ext uri="{0D108BD9-81ED-4DB2-BD59-A6C34878D82A}">
                    <a16:rowId xmlns:a16="http://schemas.microsoft.com/office/drawing/2014/main" val="10000"/>
                  </a:ext>
                </a:extLst>
              </a:tr>
              <a:tr h="370840">
                <a:tc>
                  <a:txBody>
                    <a:bodyPr/>
                    <a:lstStyle/>
                    <a:p>
                      <a:r>
                        <a:rPr lang="en-US" sz="2400" b="1" dirty="0">
                          <a:effectLst>
                            <a:outerShdw blurRad="38100" dist="38100" dir="2700000" algn="tl">
                              <a:srgbClr val="000000">
                                <a:alpha val="43137"/>
                              </a:srgbClr>
                            </a:outerShdw>
                          </a:effectLst>
                        </a:rPr>
                        <a:t>Bruise</a:t>
                      </a:r>
                      <a:r>
                        <a:rPr lang="en-US" sz="2400" b="1" baseline="0" dirty="0">
                          <a:effectLst>
                            <a:outerShdw blurRad="38100" dist="38100" dir="2700000" algn="tl">
                              <a:srgbClr val="000000">
                                <a:alpha val="43137"/>
                              </a:srgbClr>
                            </a:outerShdw>
                          </a:effectLst>
                        </a:rPr>
                        <a:t>(s) &lt; 6 months old</a:t>
                      </a:r>
                      <a:endParaRPr lang="en-US" sz="2400" b="1" dirty="0">
                        <a:effectLst>
                          <a:outerShdw blurRad="38100" dist="38100" dir="2700000" algn="tl">
                            <a:srgbClr val="000000">
                              <a:alpha val="43137"/>
                            </a:srgbClr>
                          </a:outerShdw>
                        </a:effectLst>
                      </a:endParaRPr>
                    </a:p>
                  </a:txBody>
                  <a:tcPr/>
                </a:tc>
                <a:tc>
                  <a:txBody>
                    <a:bodyPr/>
                    <a:lstStyle/>
                    <a:p>
                      <a:pPr algn="ctr"/>
                      <a:r>
                        <a:rPr lang="en-US" sz="2400" b="1" dirty="0">
                          <a:effectLst>
                            <a:outerShdw blurRad="38100" dist="38100" dir="2700000" algn="tl">
                              <a:srgbClr val="000000">
                                <a:alpha val="43137"/>
                              </a:srgbClr>
                            </a:outerShdw>
                          </a:effectLst>
                        </a:rPr>
                        <a:t>  8.3%</a:t>
                      </a:r>
                    </a:p>
                  </a:txBody>
                  <a:tcPr/>
                </a:tc>
                <a:extLst>
                  <a:ext uri="{0D108BD9-81ED-4DB2-BD59-A6C34878D82A}">
                    <a16:rowId xmlns:a16="http://schemas.microsoft.com/office/drawing/2014/main" val="10001"/>
                  </a:ext>
                </a:extLst>
              </a:tr>
              <a:tr h="370840">
                <a:tc>
                  <a:txBody>
                    <a:bodyPr/>
                    <a:lstStyle/>
                    <a:p>
                      <a:r>
                        <a:rPr lang="en-US" sz="2400" b="1" dirty="0">
                          <a:effectLst>
                            <a:outerShdw blurRad="38100" dist="38100" dir="2700000" algn="tl">
                              <a:srgbClr val="000000">
                                <a:alpha val="43137"/>
                              </a:srgbClr>
                            </a:outerShdw>
                          </a:effectLst>
                        </a:rPr>
                        <a:t>Burn(s) &lt; 6</a:t>
                      </a:r>
                      <a:r>
                        <a:rPr lang="en-US" sz="2400" b="1" baseline="0" dirty="0">
                          <a:effectLst>
                            <a:outerShdw blurRad="38100" dist="38100" dir="2700000" algn="tl">
                              <a:srgbClr val="000000">
                                <a:alpha val="43137"/>
                              </a:srgbClr>
                            </a:outerShdw>
                          </a:effectLst>
                        </a:rPr>
                        <a:t> months old</a:t>
                      </a:r>
                      <a:endParaRPr lang="en-US" sz="2400" b="1" dirty="0">
                        <a:effectLst>
                          <a:outerShdw blurRad="38100" dist="38100" dir="2700000" algn="tl">
                            <a:srgbClr val="000000">
                              <a:alpha val="43137"/>
                            </a:srgbClr>
                          </a:outerShdw>
                        </a:effectLst>
                      </a:endParaRPr>
                    </a:p>
                  </a:txBody>
                  <a:tcPr/>
                </a:tc>
                <a:tc>
                  <a:txBody>
                    <a:bodyPr/>
                    <a:lstStyle/>
                    <a:p>
                      <a:pPr algn="ctr"/>
                      <a:r>
                        <a:rPr lang="en-US" sz="2400" b="1" dirty="0">
                          <a:effectLst>
                            <a:outerShdw blurRad="38100" dist="38100" dir="2700000" algn="tl">
                              <a:srgbClr val="000000">
                                <a:alpha val="43137"/>
                              </a:srgbClr>
                            </a:outerShdw>
                          </a:effectLst>
                        </a:rPr>
                        <a:t>  3.5%</a:t>
                      </a:r>
                    </a:p>
                  </a:txBody>
                  <a:tcPr/>
                </a:tc>
                <a:extLst>
                  <a:ext uri="{0D108BD9-81ED-4DB2-BD59-A6C34878D82A}">
                    <a16:rowId xmlns:a16="http://schemas.microsoft.com/office/drawing/2014/main" val="10002"/>
                  </a:ext>
                </a:extLst>
              </a:tr>
              <a:tr h="370840">
                <a:tc>
                  <a:txBody>
                    <a:bodyPr/>
                    <a:lstStyle/>
                    <a:p>
                      <a:r>
                        <a:rPr lang="en-US" sz="2400" b="1" dirty="0">
                          <a:effectLst>
                            <a:outerShdw blurRad="38100" dist="38100" dir="2700000" algn="tl">
                              <a:srgbClr val="000000">
                                <a:alpha val="43137"/>
                              </a:srgbClr>
                            </a:outerShdw>
                          </a:effectLst>
                        </a:rPr>
                        <a:t>Oropharyngeal</a:t>
                      </a:r>
                      <a:r>
                        <a:rPr lang="en-US" sz="2400" b="1" baseline="0" dirty="0">
                          <a:effectLst>
                            <a:outerShdw blurRad="38100" dist="38100" dir="2700000" algn="tl">
                              <a:srgbClr val="000000">
                                <a:alpha val="43137"/>
                              </a:srgbClr>
                            </a:outerShdw>
                          </a:effectLst>
                        </a:rPr>
                        <a:t> injury &lt; 6 months old</a:t>
                      </a:r>
                      <a:endParaRPr lang="en-US" sz="2400" b="1" dirty="0">
                        <a:effectLst>
                          <a:outerShdw blurRad="38100" dist="38100" dir="2700000" algn="tl">
                            <a:srgbClr val="000000">
                              <a:alpha val="43137"/>
                            </a:srgbClr>
                          </a:outerShdw>
                        </a:effectLst>
                      </a:endParaRPr>
                    </a:p>
                  </a:txBody>
                  <a:tcPr/>
                </a:tc>
                <a:tc>
                  <a:txBody>
                    <a:bodyPr/>
                    <a:lstStyle/>
                    <a:p>
                      <a:pPr algn="ctr"/>
                      <a:r>
                        <a:rPr lang="en-US" sz="2400" b="1" dirty="0">
                          <a:effectLst>
                            <a:outerShdw blurRad="38100" dist="38100" dir="2700000" algn="tl">
                              <a:srgbClr val="000000">
                                <a:alpha val="43137"/>
                              </a:srgbClr>
                            </a:outerShdw>
                          </a:effectLst>
                        </a:rPr>
                        <a:t>17.0%</a:t>
                      </a:r>
                    </a:p>
                  </a:txBody>
                  <a:tcPr/>
                </a:tc>
                <a:extLst>
                  <a:ext uri="{0D108BD9-81ED-4DB2-BD59-A6C34878D82A}">
                    <a16:rowId xmlns:a16="http://schemas.microsoft.com/office/drawing/2014/main" val="10003"/>
                  </a:ext>
                </a:extLst>
              </a:tr>
              <a:tr h="370840">
                <a:tc>
                  <a:txBody>
                    <a:bodyPr/>
                    <a:lstStyle/>
                    <a:p>
                      <a:r>
                        <a:rPr lang="en-US" sz="2400" b="1" dirty="0">
                          <a:effectLst>
                            <a:outerShdw blurRad="38100" dist="38100" dir="2700000" algn="tl">
                              <a:srgbClr val="000000">
                                <a:alpha val="43137"/>
                              </a:srgbClr>
                            </a:outerShdw>
                          </a:effectLst>
                        </a:rPr>
                        <a:t>Femur/</a:t>
                      </a:r>
                      <a:r>
                        <a:rPr lang="en-US" sz="2400" b="1" dirty="0" err="1">
                          <a:effectLst>
                            <a:outerShdw blurRad="38100" dist="38100" dir="2700000" algn="tl">
                              <a:srgbClr val="000000">
                                <a:alpha val="43137"/>
                              </a:srgbClr>
                            </a:outerShdw>
                          </a:effectLst>
                        </a:rPr>
                        <a:t>humerus</a:t>
                      </a:r>
                      <a:r>
                        <a:rPr lang="en-US" sz="2400" b="1" baseline="0" dirty="0">
                          <a:effectLst>
                            <a:outerShdw blurRad="38100" dist="38100" dir="2700000" algn="tl">
                              <a:srgbClr val="000000">
                                <a:alpha val="43137"/>
                              </a:srgbClr>
                            </a:outerShdw>
                          </a:effectLst>
                        </a:rPr>
                        <a:t> fracture</a:t>
                      </a:r>
                      <a:endParaRPr lang="en-US" sz="2400" b="1" dirty="0">
                        <a:effectLst>
                          <a:outerShdw blurRad="38100" dist="38100" dir="2700000" algn="tl">
                            <a:srgbClr val="000000">
                              <a:alpha val="43137"/>
                            </a:srgbClr>
                          </a:outerShdw>
                        </a:effectLst>
                      </a:endParaRPr>
                    </a:p>
                  </a:txBody>
                  <a:tcPr/>
                </a:tc>
                <a:tc>
                  <a:txBody>
                    <a:bodyPr/>
                    <a:lstStyle/>
                    <a:p>
                      <a:pPr algn="ctr"/>
                      <a:r>
                        <a:rPr lang="en-US" sz="2400" b="1" dirty="0">
                          <a:effectLst>
                            <a:outerShdw blurRad="38100" dist="38100" dir="2700000" algn="tl">
                              <a:srgbClr val="000000">
                                <a:alpha val="43137"/>
                              </a:srgbClr>
                            </a:outerShdw>
                          </a:effectLst>
                        </a:rPr>
                        <a:t>18.9%</a:t>
                      </a:r>
                    </a:p>
                  </a:txBody>
                  <a:tcPr/>
                </a:tc>
                <a:extLst>
                  <a:ext uri="{0D108BD9-81ED-4DB2-BD59-A6C34878D82A}">
                    <a16:rowId xmlns:a16="http://schemas.microsoft.com/office/drawing/2014/main" val="10004"/>
                  </a:ext>
                </a:extLst>
              </a:tr>
              <a:tr h="370840">
                <a:tc>
                  <a:txBody>
                    <a:bodyPr/>
                    <a:lstStyle/>
                    <a:p>
                      <a:r>
                        <a:rPr lang="en-US" sz="2400" b="1" dirty="0">
                          <a:effectLst>
                            <a:outerShdw blurRad="38100" dist="38100" dir="2700000" algn="tl">
                              <a:srgbClr val="000000">
                                <a:alpha val="43137"/>
                              </a:srgbClr>
                            </a:outerShdw>
                          </a:effectLst>
                        </a:rPr>
                        <a:t>Radius/ulna/</a:t>
                      </a:r>
                      <a:r>
                        <a:rPr lang="en-US" sz="2400" b="1" dirty="0" err="1">
                          <a:effectLst>
                            <a:outerShdw blurRad="38100" dist="38100" dir="2700000" algn="tl">
                              <a:srgbClr val="000000">
                                <a:alpha val="43137"/>
                              </a:srgbClr>
                            </a:outerShdw>
                          </a:effectLst>
                        </a:rPr>
                        <a:t>tibula</a:t>
                      </a:r>
                      <a:r>
                        <a:rPr lang="en-US" sz="2400" b="1" dirty="0">
                          <a:effectLst>
                            <a:outerShdw blurRad="38100" dist="38100" dir="2700000" algn="tl">
                              <a:srgbClr val="000000">
                                <a:alpha val="43137"/>
                              </a:srgbClr>
                            </a:outerShdw>
                          </a:effectLst>
                        </a:rPr>
                        <a:t>/fibula</a:t>
                      </a:r>
                      <a:r>
                        <a:rPr lang="en-US" sz="2400" b="1" baseline="0" dirty="0">
                          <a:effectLst>
                            <a:outerShdw blurRad="38100" dist="38100" dir="2700000" algn="tl">
                              <a:srgbClr val="000000">
                                <a:alpha val="43137"/>
                              </a:srgbClr>
                            </a:outerShdw>
                          </a:effectLst>
                        </a:rPr>
                        <a:t> fracture</a:t>
                      </a:r>
                      <a:endParaRPr lang="en-US" sz="2400" b="1" dirty="0">
                        <a:effectLst>
                          <a:outerShdw blurRad="38100" dist="38100" dir="2700000" algn="tl">
                            <a:srgbClr val="000000">
                              <a:alpha val="43137"/>
                            </a:srgbClr>
                          </a:outerShdw>
                        </a:effectLst>
                      </a:endParaRPr>
                    </a:p>
                  </a:txBody>
                  <a:tcPr/>
                </a:tc>
                <a:tc>
                  <a:txBody>
                    <a:bodyPr/>
                    <a:lstStyle/>
                    <a:p>
                      <a:pPr algn="ctr"/>
                      <a:r>
                        <a:rPr lang="en-US" sz="2400" b="1" dirty="0">
                          <a:effectLst>
                            <a:outerShdw blurRad="38100" dist="38100" dir="2700000" algn="tl">
                              <a:srgbClr val="000000">
                                <a:alpha val="43137"/>
                              </a:srgbClr>
                            </a:outerShdw>
                          </a:effectLst>
                        </a:rPr>
                        <a:t>19.2%</a:t>
                      </a:r>
                    </a:p>
                  </a:txBody>
                  <a:tcPr/>
                </a:tc>
                <a:extLst>
                  <a:ext uri="{0D108BD9-81ED-4DB2-BD59-A6C34878D82A}">
                    <a16:rowId xmlns:a16="http://schemas.microsoft.com/office/drawing/2014/main" val="10005"/>
                  </a:ext>
                </a:extLst>
              </a:tr>
              <a:tr h="370840">
                <a:tc>
                  <a:txBody>
                    <a:bodyPr/>
                    <a:lstStyle/>
                    <a:p>
                      <a:r>
                        <a:rPr lang="en-US" sz="2400" b="1" dirty="0">
                          <a:effectLst>
                            <a:outerShdw blurRad="38100" dist="38100" dir="2700000" algn="tl">
                              <a:srgbClr val="000000">
                                <a:alpha val="43137"/>
                              </a:srgbClr>
                            </a:outerShdw>
                          </a:effectLst>
                        </a:rPr>
                        <a:t>Isolated</a:t>
                      </a:r>
                      <a:r>
                        <a:rPr lang="en-US" sz="2400" b="1" baseline="0" dirty="0">
                          <a:effectLst>
                            <a:outerShdw blurRad="38100" dist="38100" dir="2700000" algn="tl">
                              <a:srgbClr val="000000">
                                <a:alpha val="43137"/>
                              </a:srgbClr>
                            </a:outerShdw>
                          </a:effectLst>
                        </a:rPr>
                        <a:t> skull fracture</a:t>
                      </a:r>
                      <a:endParaRPr lang="en-US" sz="2400" b="1" dirty="0">
                        <a:effectLst>
                          <a:outerShdw blurRad="38100" dist="38100" dir="2700000" algn="tl">
                            <a:srgbClr val="000000">
                              <a:alpha val="43137"/>
                            </a:srgbClr>
                          </a:outerShdw>
                        </a:effectLst>
                      </a:endParaRPr>
                    </a:p>
                  </a:txBody>
                  <a:tcPr/>
                </a:tc>
                <a:tc>
                  <a:txBody>
                    <a:bodyPr/>
                    <a:lstStyle/>
                    <a:p>
                      <a:pPr algn="ctr"/>
                      <a:r>
                        <a:rPr lang="en-US" sz="2400" b="1" dirty="0">
                          <a:effectLst>
                            <a:outerShdw blurRad="38100" dist="38100" dir="2700000" algn="tl">
                              <a:srgbClr val="000000">
                                <a:alpha val="43137"/>
                              </a:srgbClr>
                            </a:outerShdw>
                          </a:effectLst>
                        </a:rPr>
                        <a:t>  4.3%</a:t>
                      </a:r>
                    </a:p>
                  </a:txBody>
                  <a:tcPr/>
                </a:tc>
                <a:extLst>
                  <a:ext uri="{0D108BD9-81ED-4DB2-BD59-A6C34878D82A}">
                    <a16:rowId xmlns:a16="http://schemas.microsoft.com/office/drawing/2014/main" val="10006"/>
                  </a:ext>
                </a:extLst>
              </a:tr>
              <a:tr h="370840">
                <a:tc>
                  <a:txBody>
                    <a:bodyPr/>
                    <a:lstStyle/>
                    <a:p>
                      <a:r>
                        <a:rPr lang="en-US" sz="2400" b="1" dirty="0">
                          <a:effectLst>
                            <a:outerShdw blurRad="38100" dist="38100" dir="2700000" algn="tl">
                              <a:srgbClr val="000000">
                                <a:alpha val="43137"/>
                              </a:srgbClr>
                            </a:outerShdw>
                          </a:effectLst>
                        </a:rPr>
                        <a:t>Intracranial</a:t>
                      </a:r>
                      <a:r>
                        <a:rPr lang="en-US" sz="2400" b="1" baseline="0" dirty="0">
                          <a:effectLst>
                            <a:outerShdw blurRad="38100" dist="38100" dir="2700000" algn="tl">
                              <a:srgbClr val="000000">
                                <a:alpha val="43137"/>
                              </a:srgbClr>
                            </a:outerShdw>
                          </a:effectLst>
                        </a:rPr>
                        <a:t> hemorrhage</a:t>
                      </a:r>
                      <a:endParaRPr lang="en-US" sz="2400" b="1" dirty="0">
                        <a:effectLst>
                          <a:outerShdw blurRad="38100" dist="38100" dir="2700000" algn="tl">
                            <a:srgbClr val="000000">
                              <a:alpha val="43137"/>
                            </a:srgbClr>
                          </a:outerShdw>
                        </a:effectLst>
                      </a:endParaRPr>
                    </a:p>
                  </a:txBody>
                  <a:tcPr/>
                </a:tc>
                <a:tc>
                  <a:txBody>
                    <a:bodyPr/>
                    <a:lstStyle/>
                    <a:p>
                      <a:pPr algn="ctr"/>
                      <a:r>
                        <a:rPr lang="en-US" sz="2400" b="1" dirty="0">
                          <a:effectLst>
                            <a:outerShdw blurRad="38100" dist="38100" dir="2700000" algn="tl">
                              <a:srgbClr val="000000">
                                <a:alpha val="43137"/>
                              </a:srgbClr>
                            </a:outerShdw>
                          </a:effectLst>
                        </a:rPr>
                        <a:t>26.3%</a:t>
                      </a:r>
                    </a:p>
                  </a:txBody>
                  <a:tcPr/>
                </a:tc>
                <a:extLst>
                  <a:ext uri="{0D108BD9-81ED-4DB2-BD59-A6C34878D82A}">
                    <a16:rowId xmlns:a16="http://schemas.microsoft.com/office/drawing/2014/main" val="10007"/>
                  </a:ext>
                </a:extLst>
              </a:tr>
            </a:tbl>
          </a:graphicData>
        </a:graphic>
      </p:graphicFrame>
      <p:sp>
        <p:nvSpPr>
          <p:cNvPr id="6" name="TextBox 5"/>
          <p:cNvSpPr txBox="1"/>
          <p:nvPr/>
        </p:nvSpPr>
        <p:spPr>
          <a:xfrm>
            <a:off x="1600200" y="5943600"/>
            <a:ext cx="5791200" cy="381000"/>
          </a:xfrm>
          <a:prstGeom prst="rect">
            <a:avLst/>
          </a:prstGeom>
          <a:noFill/>
        </p:spPr>
        <p:txBody>
          <a:bodyPr wrap="square" rtlCol="0">
            <a:spAutoFit/>
          </a:bodyPr>
          <a:lstStyle/>
          <a:p>
            <a:pPr algn="ctr"/>
            <a:r>
              <a:rPr lang="en-US" dirty="0">
                <a:solidFill>
                  <a:prstClr val="black"/>
                </a:solidFill>
              </a:rPr>
              <a:t>Lindberg DM et al. </a:t>
            </a:r>
            <a:r>
              <a:rPr lang="en-US" dirty="0" err="1">
                <a:solidFill>
                  <a:prstClr val="black"/>
                </a:solidFill>
              </a:rPr>
              <a:t>Peds</a:t>
            </a:r>
            <a:r>
              <a:rPr lang="en-US" dirty="0">
                <a:solidFill>
                  <a:prstClr val="black"/>
                </a:solidFill>
              </a:rPr>
              <a:t> 2015;136:831-838.</a:t>
            </a:r>
          </a:p>
        </p:txBody>
      </p:sp>
    </p:spTree>
    <p:extLst>
      <p:ext uri="{BB962C8B-B14F-4D97-AF65-F5344CB8AC3E}">
        <p14:creationId xmlns:p14="http://schemas.microsoft.com/office/powerpoint/2010/main" val="2009381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533400"/>
          </a:xfrm>
        </p:spPr>
        <p:txBody>
          <a:bodyPr>
            <a:normAutofit fontScale="90000"/>
          </a:bodyPr>
          <a:lstStyle/>
          <a:p>
            <a:pPr algn="ctr"/>
            <a:r>
              <a:rPr lang="en-US" dirty="0">
                <a:solidFill>
                  <a:schemeClr val="tx1"/>
                </a:solidFill>
              </a:rPr>
              <a:t>Concerning injuries in children &lt; 24 months</a:t>
            </a:r>
          </a:p>
        </p:txBody>
      </p:sp>
      <p:graphicFrame>
        <p:nvGraphicFramePr>
          <p:cNvPr id="5" name="Table Placeholder 4"/>
          <p:cNvGraphicFramePr>
            <a:graphicFrameLocks noGrp="1"/>
          </p:cNvGraphicFramePr>
          <p:nvPr>
            <p:ph type="tbl" idx="1"/>
          </p:nvPr>
        </p:nvGraphicFramePr>
        <p:xfrm>
          <a:off x="685800" y="1600200"/>
          <a:ext cx="7772400" cy="2286000"/>
        </p:xfrm>
        <a:graphic>
          <a:graphicData uri="http://schemas.openxmlformats.org/drawingml/2006/table">
            <a:tbl>
              <a:tblPr firstRow="1" bandRow="1">
                <a:tableStyleId>{5C22544A-7EE6-4342-B048-85BDC9FD1C3A}</a:tableStyleId>
              </a:tblPr>
              <a:tblGrid>
                <a:gridCol w="48768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tblGrid>
              <a:tr h="370840">
                <a:tc>
                  <a:txBody>
                    <a:bodyPr/>
                    <a:lstStyle/>
                    <a:p>
                      <a:pPr algn="ctr"/>
                      <a:r>
                        <a:rPr lang="en-US" sz="2400" dirty="0"/>
                        <a:t>Candidate</a:t>
                      </a:r>
                      <a:r>
                        <a:rPr lang="en-US" sz="2400" baseline="0" dirty="0"/>
                        <a:t> Injury</a:t>
                      </a:r>
                      <a:endParaRPr lang="en-US" sz="2400" dirty="0"/>
                    </a:p>
                  </a:txBody>
                  <a:tcPr/>
                </a:tc>
                <a:tc>
                  <a:txBody>
                    <a:bodyPr/>
                    <a:lstStyle/>
                    <a:p>
                      <a:pPr algn="ctr"/>
                      <a:r>
                        <a:rPr lang="en-US" sz="2400"/>
                        <a:t>% w Abuse</a:t>
                      </a:r>
                      <a:r>
                        <a:rPr lang="en-US" sz="2400" baseline="0"/>
                        <a:t> </a:t>
                      </a:r>
                      <a:r>
                        <a:rPr lang="en-US" sz="2400" baseline="0" dirty="0"/>
                        <a:t>Diagnosis</a:t>
                      </a:r>
                      <a:endParaRPr lang="en-US" sz="2400" dirty="0"/>
                    </a:p>
                  </a:txBody>
                  <a:tcPr/>
                </a:tc>
                <a:extLst>
                  <a:ext uri="{0D108BD9-81ED-4DB2-BD59-A6C34878D82A}">
                    <a16:rowId xmlns:a16="http://schemas.microsoft.com/office/drawing/2014/main" val="10000"/>
                  </a:ext>
                </a:extLst>
              </a:tr>
              <a:tr h="370840">
                <a:tc>
                  <a:txBody>
                    <a:bodyPr/>
                    <a:lstStyle/>
                    <a:p>
                      <a:r>
                        <a:rPr lang="en-US" sz="2400" b="1" dirty="0">
                          <a:effectLst>
                            <a:outerShdw blurRad="38100" dist="38100" dir="2700000" algn="tl">
                              <a:srgbClr val="000000">
                                <a:alpha val="43137"/>
                              </a:srgbClr>
                            </a:outerShdw>
                          </a:effectLst>
                        </a:rPr>
                        <a:t>Rib</a:t>
                      </a:r>
                      <a:r>
                        <a:rPr lang="en-US" sz="2400" b="1" baseline="0" dirty="0">
                          <a:effectLst>
                            <a:outerShdw blurRad="38100" dist="38100" dir="2700000" algn="tl">
                              <a:srgbClr val="000000">
                                <a:alpha val="43137"/>
                              </a:srgbClr>
                            </a:outerShdw>
                          </a:effectLst>
                        </a:rPr>
                        <a:t> fractures</a:t>
                      </a:r>
                      <a:endParaRPr lang="en-US" sz="2400" b="1" dirty="0">
                        <a:effectLst>
                          <a:outerShdw blurRad="38100" dist="38100" dir="2700000" algn="tl">
                            <a:srgbClr val="000000">
                              <a:alpha val="43137"/>
                            </a:srgbClr>
                          </a:outerShdw>
                        </a:effectLst>
                      </a:endParaRPr>
                    </a:p>
                  </a:txBody>
                  <a:tcPr/>
                </a:tc>
                <a:tc>
                  <a:txBody>
                    <a:bodyPr/>
                    <a:lstStyle/>
                    <a:p>
                      <a:pPr algn="ctr"/>
                      <a:r>
                        <a:rPr lang="en-US" sz="2400" b="1" dirty="0">
                          <a:effectLst>
                            <a:outerShdw blurRad="38100" dist="38100" dir="2700000" algn="tl">
                              <a:srgbClr val="000000">
                                <a:alpha val="43137"/>
                              </a:srgbClr>
                            </a:outerShdw>
                          </a:effectLst>
                        </a:rPr>
                        <a:t>56.1%</a:t>
                      </a:r>
                    </a:p>
                  </a:txBody>
                  <a:tcPr/>
                </a:tc>
                <a:extLst>
                  <a:ext uri="{0D108BD9-81ED-4DB2-BD59-A6C34878D82A}">
                    <a16:rowId xmlns:a16="http://schemas.microsoft.com/office/drawing/2014/main" val="10001"/>
                  </a:ext>
                </a:extLst>
              </a:tr>
              <a:tr h="370840">
                <a:tc>
                  <a:txBody>
                    <a:bodyPr/>
                    <a:lstStyle/>
                    <a:p>
                      <a:r>
                        <a:rPr lang="en-US" sz="2400" b="1" dirty="0">
                          <a:effectLst>
                            <a:outerShdw blurRad="38100" dist="38100" dir="2700000" algn="tl">
                              <a:srgbClr val="000000">
                                <a:alpha val="43137"/>
                              </a:srgbClr>
                            </a:outerShdw>
                          </a:effectLst>
                        </a:rPr>
                        <a:t>Abdominal trauma</a:t>
                      </a:r>
                    </a:p>
                  </a:txBody>
                  <a:tcPr/>
                </a:tc>
                <a:tc>
                  <a:txBody>
                    <a:bodyPr/>
                    <a:lstStyle/>
                    <a:p>
                      <a:pPr algn="ctr"/>
                      <a:r>
                        <a:rPr lang="en-US" sz="2400" b="1" dirty="0">
                          <a:effectLst>
                            <a:outerShdw blurRad="38100" dist="38100" dir="2700000" algn="tl">
                              <a:srgbClr val="000000">
                                <a:alpha val="43137"/>
                              </a:srgbClr>
                            </a:outerShdw>
                          </a:effectLst>
                        </a:rPr>
                        <a:t>24.5%</a:t>
                      </a:r>
                    </a:p>
                  </a:txBody>
                  <a:tcPr/>
                </a:tc>
                <a:extLst>
                  <a:ext uri="{0D108BD9-81ED-4DB2-BD59-A6C34878D82A}">
                    <a16:rowId xmlns:a16="http://schemas.microsoft.com/office/drawing/2014/main" val="10002"/>
                  </a:ext>
                </a:extLst>
              </a:tr>
              <a:tr h="370840">
                <a:tc>
                  <a:txBody>
                    <a:bodyPr/>
                    <a:lstStyle/>
                    <a:p>
                      <a:r>
                        <a:rPr lang="en-US" sz="2400" b="1" dirty="0">
                          <a:effectLst>
                            <a:outerShdw blurRad="38100" dist="38100" dir="2700000" algn="tl">
                              <a:srgbClr val="000000">
                                <a:alpha val="43137"/>
                              </a:srgbClr>
                            </a:outerShdw>
                          </a:effectLst>
                        </a:rPr>
                        <a:t>Genital trauma</a:t>
                      </a:r>
                    </a:p>
                  </a:txBody>
                  <a:tcPr/>
                </a:tc>
                <a:tc>
                  <a:txBody>
                    <a:bodyPr/>
                    <a:lstStyle/>
                    <a:p>
                      <a:pPr algn="ctr"/>
                      <a:r>
                        <a:rPr lang="en-US" sz="2400" b="1" dirty="0">
                          <a:effectLst>
                            <a:outerShdw blurRad="38100" dist="38100" dir="2700000" algn="tl">
                              <a:srgbClr val="000000">
                                <a:alpha val="43137"/>
                              </a:srgbClr>
                            </a:outerShdw>
                          </a:effectLst>
                        </a:rPr>
                        <a:t>12.3%</a:t>
                      </a:r>
                    </a:p>
                  </a:txBody>
                  <a:tcPr/>
                </a:tc>
                <a:extLst>
                  <a:ext uri="{0D108BD9-81ED-4DB2-BD59-A6C34878D82A}">
                    <a16:rowId xmlns:a16="http://schemas.microsoft.com/office/drawing/2014/main" val="10003"/>
                  </a:ext>
                </a:extLst>
              </a:tr>
              <a:tr h="370840">
                <a:tc>
                  <a:txBody>
                    <a:bodyPr/>
                    <a:lstStyle/>
                    <a:p>
                      <a:r>
                        <a:rPr lang="en-US" sz="2400" b="1" dirty="0">
                          <a:effectLst>
                            <a:outerShdw blurRad="38100" dist="38100" dir="2700000" algn="tl">
                              <a:srgbClr val="000000">
                                <a:alpha val="43137"/>
                              </a:srgbClr>
                            </a:outerShdw>
                          </a:effectLst>
                        </a:rPr>
                        <a:t>Subconjunctival</a:t>
                      </a:r>
                      <a:r>
                        <a:rPr lang="en-US" sz="2400" b="1" baseline="0" dirty="0">
                          <a:effectLst>
                            <a:outerShdw blurRad="38100" dist="38100" dir="2700000" algn="tl">
                              <a:srgbClr val="000000">
                                <a:alpha val="43137"/>
                              </a:srgbClr>
                            </a:outerShdw>
                          </a:effectLst>
                        </a:rPr>
                        <a:t> hemorrhage</a:t>
                      </a:r>
                      <a:endParaRPr lang="en-US" sz="2400" b="1" dirty="0">
                        <a:effectLst>
                          <a:outerShdw blurRad="38100" dist="38100" dir="2700000" algn="tl">
                            <a:srgbClr val="000000">
                              <a:alpha val="43137"/>
                            </a:srgbClr>
                          </a:outerShdw>
                        </a:effectLst>
                      </a:endParaRPr>
                    </a:p>
                  </a:txBody>
                  <a:tcPr/>
                </a:tc>
                <a:tc>
                  <a:txBody>
                    <a:bodyPr/>
                    <a:lstStyle/>
                    <a:p>
                      <a:pPr algn="ctr"/>
                      <a:r>
                        <a:rPr lang="en-US" sz="2400" b="1" dirty="0">
                          <a:effectLst>
                            <a:outerShdw blurRad="38100" dist="38100" dir="2700000" algn="tl">
                              <a:srgbClr val="000000">
                                <a:alpha val="43137"/>
                              </a:srgbClr>
                            </a:outerShdw>
                          </a:effectLst>
                        </a:rPr>
                        <a:t>8.6%</a:t>
                      </a:r>
                    </a:p>
                  </a:txBody>
                  <a:tcPr/>
                </a:tc>
                <a:extLst>
                  <a:ext uri="{0D108BD9-81ED-4DB2-BD59-A6C34878D82A}">
                    <a16:rowId xmlns:a16="http://schemas.microsoft.com/office/drawing/2014/main" val="10004"/>
                  </a:ext>
                </a:extLst>
              </a:tr>
            </a:tbl>
          </a:graphicData>
        </a:graphic>
      </p:graphicFrame>
      <p:sp>
        <p:nvSpPr>
          <p:cNvPr id="6" name="TextBox 5"/>
          <p:cNvSpPr txBox="1"/>
          <p:nvPr/>
        </p:nvSpPr>
        <p:spPr>
          <a:xfrm>
            <a:off x="1600200" y="5943600"/>
            <a:ext cx="5791200" cy="381000"/>
          </a:xfrm>
          <a:prstGeom prst="rect">
            <a:avLst/>
          </a:prstGeom>
          <a:noFill/>
        </p:spPr>
        <p:txBody>
          <a:bodyPr wrap="square" rtlCol="0">
            <a:spAutoFit/>
          </a:bodyPr>
          <a:lstStyle/>
          <a:p>
            <a:pPr algn="ctr"/>
            <a:r>
              <a:rPr lang="en-US" dirty="0">
                <a:solidFill>
                  <a:prstClr val="black"/>
                </a:solidFill>
              </a:rPr>
              <a:t>Lindberg DM et al. </a:t>
            </a:r>
            <a:r>
              <a:rPr lang="en-US" dirty="0" err="1">
                <a:solidFill>
                  <a:prstClr val="black"/>
                </a:solidFill>
              </a:rPr>
              <a:t>Peds</a:t>
            </a:r>
            <a:r>
              <a:rPr lang="en-US" dirty="0">
                <a:solidFill>
                  <a:prstClr val="black"/>
                </a:solidFill>
              </a:rPr>
              <a:t> 2015;136:831-838.</a:t>
            </a:r>
          </a:p>
        </p:txBody>
      </p:sp>
    </p:spTree>
    <p:extLst>
      <p:ext uri="{BB962C8B-B14F-4D97-AF65-F5344CB8AC3E}">
        <p14:creationId xmlns:p14="http://schemas.microsoft.com/office/powerpoint/2010/main" val="342209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effectLst>
                  <a:outerShdw blurRad="38100" dist="38100" dir="2700000" algn="tl">
                    <a:srgbClr val="000000">
                      <a:alpha val="43137"/>
                    </a:srgbClr>
                  </a:outerShdw>
                </a:effectLst>
              </a:rPr>
              <a:t>Skeletal Survey Recommendations</a:t>
            </a:r>
          </a:p>
        </p:txBody>
      </p:sp>
      <p:sp>
        <p:nvSpPr>
          <p:cNvPr id="3" name="Content Placeholder 2"/>
          <p:cNvSpPr>
            <a:spLocks noGrp="1"/>
          </p:cNvSpPr>
          <p:nvPr>
            <p:ph idx="1"/>
          </p:nvPr>
        </p:nvSpPr>
        <p:spPr>
          <a:xfrm>
            <a:off x="457200" y="1600200"/>
            <a:ext cx="7924800" cy="4525963"/>
          </a:xfrm>
        </p:spPr>
        <p:txBody>
          <a:bodyPr>
            <a:normAutofit/>
          </a:bodyPr>
          <a:lstStyle/>
          <a:p>
            <a:r>
              <a:rPr lang="en-US" dirty="0"/>
              <a:t>Do skeletal survey on all suspected victims of physical   abuse younger than 2 years of age</a:t>
            </a:r>
          </a:p>
          <a:p>
            <a:r>
              <a:rPr lang="en-US" dirty="0"/>
              <a:t>Do skeletal survey selectively on child from 2-5 </a:t>
            </a:r>
            <a:r>
              <a:rPr lang="en-US" dirty="0" err="1"/>
              <a:t>yrs</a:t>
            </a:r>
            <a:r>
              <a:rPr lang="en-US" dirty="0"/>
              <a:t> of age </a:t>
            </a:r>
          </a:p>
          <a:p>
            <a:pPr lvl="1"/>
            <a:r>
              <a:rPr lang="en-US" sz="2400" dirty="0"/>
              <a:t>Consider on suspected inflicted burn injury patients &lt;5 </a:t>
            </a:r>
            <a:r>
              <a:rPr lang="en-US" sz="2400" dirty="0" err="1"/>
              <a:t>yrs</a:t>
            </a:r>
            <a:endParaRPr lang="en-US" sz="2400" dirty="0"/>
          </a:p>
          <a:p>
            <a:pPr lvl="1"/>
            <a:r>
              <a:rPr lang="en-US" sz="2400" dirty="0"/>
              <a:t>Not recommended at 5 yrs or older</a:t>
            </a:r>
          </a:p>
          <a:p>
            <a:r>
              <a:rPr lang="en-US" dirty="0"/>
              <a:t>Do repeat skeletal survey 10-14 days after the initial survey: </a:t>
            </a:r>
          </a:p>
          <a:p>
            <a:pPr lvl="1"/>
            <a:r>
              <a:rPr lang="en-US" sz="2400" dirty="0"/>
              <a:t>when abnormal or equivocal findings are present on the initial study &amp; when abuse is suspected on clinical grounds</a:t>
            </a:r>
          </a:p>
          <a:p>
            <a:r>
              <a:rPr lang="en-US" dirty="0"/>
              <a:t>CAT and/or MRI scan of the head if &lt;2 yrs and other injuries</a:t>
            </a:r>
          </a:p>
        </p:txBody>
      </p:sp>
      <p:sp>
        <p:nvSpPr>
          <p:cNvPr id="4" name="TextBox 3"/>
          <p:cNvSpPr txBox="1"/>
          <p:nvPr/>
        </p:nvSpPr>
        <p:spPr>
          <a:xfrm>
            <a:off x="1371600" y="6172200"/>
            <a:ext cx="6553200" cy="307777"/>
          </a:xfrm>
          <a:prstGeom prst="rect">
            <a:avLst/>
          </a:prstGeom>
          <a:noFill/>
        </p:spPr>
        <p:txBody>
          <a:bodyPr wrap="square" rtlCol="0">
            <a:spAutoFit/>
          </a:bodyPr>
          <a:lstStyle/>
          <a:p>
            <a:pPr algn="ctr"/>
            <a:r>
              <a:rPr lang="en-US" sz="1400" b="1" dirty="0">
                <a:solidFill>
                  <a:prstClr val="black"/>
                </a:solidFill>
                <a:effectLst>
                  <a:outerShdw blurRad="38100" dist="38100" dir="2700000" algn="tl">
                    <a:srgbClr val="000000">
                      <a:alpha val="43137"/>
                    </a:srgbClr>
                  </a:outerShdw>
                </a:effectLst>
              </a:rPr>
              <a:t>Diagnostic imaging of child abuse. Pediatrics 2009;123:1430-1435.</a:t>
            </a:r>
          </a:p>
        </p:txBody>
      </p:sp>
    </p:spTree>
    <p:extLst>
      <p:ext uri="{BB962C8B-B14F-4D97-AF65-F5344CB8AC3E}">
        <p14:creationId xmlns:p14="http://schemas.microsoft.com/office/powerpoint/2010/main" val="27909093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84238"/>
          </a:xfrm>
        </p:spPr>
        <p:txBody>
          <a:bodyPr/>
          <a:lstStyle/>
          <a:p>
            <a:r>
              <a:rPr lang="en-US" sz="3600" dirty="0"/>
              <a:t>Skeletal Survey Recommendations</a:t>
            </a:r>
          </a:p>
        </p:txBody>
      </p:sp>
      <p:graphicFrame>
        <p:nvGraphicFramePr>
          <p:cNvPr id="4" name="Content Placeholder 3"/>
          <p:cNvGraphicFramePr>
            <a:graphicFrameLocks noGrp="1"/>
          </p:cNvGraphicFramePr>
          <p:nvPr>
            <p:ph idx="1"/>
          </p:nvPr>
        </p:nvGraphicFramePr>
        <p:xfrm>
          <a:off x="457200" y="837627"/>
          <a:ext cx="8229600" cy="5285740"/>
        </p:xfrm>
        <a:graphic>
          <a:graphicData uri="http://schemas.openxmlformats.org/drawingml/2006/table">
            <a:tbl>
              <a:tblPr firstRow="1" bandRow="1">
                <a:tableStyleId>{5C22544A-7EE6-4342-B048-85BDC9FD1C3A}</a:tableStyleId>
              </a:tblPr>
              <a:tblGrid>
                <a:gridCol w="601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tblGrid>
              <a:tr h="228600">
                <a:tc>
                  <a:txBody>
                    <a:bodyPr/>
                    <a:lstStyle/>
                    <a:p>
                      <a:r>
                        <a:rPr lang="en-US" dirty="0" err="1"/>
                        <a:t>Appendicular</a:t>
                      </a:r>
                      <a:r>
                        <a:rPr lang="en-US" dirty="0"/>
                        <a:t> skeleton</a:t>
                      </a:r>
                    </a:p>
                  </a:txBody>
                  <a:tcPr/>
                </a:tc>
                <a:tc>
                  <a:txBody>
                    <a:bodyPr/>
                    <a:lstStyle/>
                    <a:p>
                      <a:pPr algn="ctr"/>
                      <a:r>
                        <a:rPr lang="en-US" dirty="0"/>
                        <a:t>#</a:t>
                      </a:r>
                      <a:r>
                        <a:rPr lang="en-US" dirty="0" err="1"/>
                        <a:t>Xrays</a:t>
                      </a:r>
                      <a:endParaRPr lang="en-US" dirty="0"/>
                    </a:p>
                  </a:txBody>
                  <a:tcPr/>
                </a:tc>
                <a:extLst>
                  <a:ext uri="{0D108BD9-81ED-4DB2-BD59-A6C34878D82A}">
                    <a16:rowId xmlns:a16="http://schemas.microsoft.com/office/drawing/2014/main" val="10000"/>
                  </a:ext>
                </a:extLst>
              </a:tr>
              <a:tr h="370840">
                <a:tc>
                  <a:txBody>
                    <a:bodyPr/>
                    <a:lstStyle/>
                    <a:p>
                      <a:pPr marL="342900" marR="0" lvl="0" indent="-342900">
                        <a:spcBef>
                          <a:spcPts val="0"/>
                        </a:spcBef>
                        <a:spcAft>
                          <a:spcPts val="0"/>
                        </a:spcAft>
                        <a:buFont typeface="Symbol"/>
                        <a:buChar char=""/>
                        <a:tabLst>
                          <a:tab pos="228600" algn="l"/>
                        </a:tabLst>
                      </a:pPr>
                      <a:r>
                        <a:rPr lang="en-US" sz="1800" dirty="0" err="1">
                          <a:latin typeface="Arial"/>
                          <a:ea typeface="Times New Roman"/>
                          <a:cs typeface="Times New Roman"/>
                        </a:rPr>
                        <a:t>Humeri</a:t>
                      </a:r>
                      <a:r>
                        <a:rPr lang="en-US" sz="1800" dirty="0">
                          <a:latin typeface="Arial"/>
                          <a:ea typeface="Times New Roman"/>
                          <a:cs typeface="Times New Roman"/>
                        </a:rPr>
                        <a:t> (AP)</a:t>
                      </a:r>
                    </a:p>
                  </a:txBody>
                  <a:tcPr marL="68580" marR="68580" marT="0" marB="0"/>
                </a:tc>
                <a:tc>
                  <a:txBody>
                    <a:bodyPr/>
                    <a:lstStyle/>
                    <a:p>
                      <a:pPr algn="ctr"/>
                      <a:r>
                        <a:rPr lang="en-US" sz="1800" b="1" dirty="0">
                          <a:effectLst>
                            <a:outerShdw blurRad="38100" dist="38100" dir="2700000" algn="tl">
                              <a:srgbClr val="000000">
                                <a:alpha val="43137"/>
                              </a:srgbClr>
                            </a:outerShdw>
                          </a:effectLst>
                        </a:rPr>
                        <a:t>2</a:t>
                      </a:r>
                    </a:p>
                  </a:txBody>
                  <a:tcPr/>
                </a:tc>
                <a:extLst>
                  <a:ext uri="{0D108BD9-81ED-4DB2-BD59-A6C34878D82A}">
                    <a16:rowId xmlns:a16="http://schemas.microsoft.com/office/drawing/2014/main" val="10001"/>
                  </a:ext>
                </a:extLst>
              </a:tr>
              <a:tr h="370840">
                <a:tc>
                  <a:txBody>
                    <a:bodyPr/>
                    <a:lstStyle/>
                    <a:p>
                      <a:pPr marL="342900" marR="0" lvl="0" indent="-342900">
                        <a:spcBef>
                          <a:spcPts val="0"/>
                        </a:spcBef>
                        <a:spcAft>
                          <a:spcPts val="0"/>
                        </a:spcAft>
                        <a:buFont typeface="Symbol"/>
                        <a:buChar char=""/>
                        <a:tabLst>
                          <a:tab pos="228600" algn="l"/>
                        </a:tabLst>
                      </a:pPr>
                      <a:r>
                        <a:rPr lang="en-US" sz="1800" dirty="0">
                          <a:latin typeface="Arial"/>
                          <a:ea typeface="Times New Roman"/>
                          <a:cs typeface="Times New Roman"/>
                        </a:rPr>
                        <a:t>Forearms (AP)</a:t>
                      </a:r>
                    </a:p>
                  </a:txBody>
                  <a:tcPr marL="68580" marR="68580" marT="0" marB="0"/>
                </a:tc>
                <a:tc>
                  <a:txBody>
                    <a:bodyPr/>
                    <a:lstStyle/>
                    <a:p>
                      <a:pPr algn="ctr"/>
                      <a:r>
                        <a:rPr lang="en-US" sz="1800" b="1" dirty="0">
                          <a:effectLst>
                            <a:outerShdw blurRad="38100" dist="38100" dir="2700000" algn="tl">
                              <a:srgbClr val="000000">
                                <a:alpha val="43137"/>
                              </a:srgbClr>
                            </a:outerShdw>
                          </a:effectLst>
                        </a:rPr>
                        <a:t>2</a:t>
                      </a:r>
                    </a:p>
                  </a:txBody>
                  <a:tcPr/>
                </a:tc>
                <a:extLst>
                  <a:ext uri="{0D108BD9-81ED-4DB2-BD59-A6C34878D82A}">
                    <a16:rowId xmlns:a16="http://schemas.microsoft.com/office/drawing/2014/main" val="10002"/>
                  </a:ext>
                </a:extLst>
              </a:tr>
              <a:tr h="370840">
                <a:tc>
                  <a:txBody>
                    <a:bodyPr/>
                    <a:lstStyle/>
                    <a:p>
                      <a:pPr marL="342900" marR="0" lvl="0" indent="-342900">
                        <a:spcBef>
                          <a:spcPts val="0"/>
                        </a:spcBef>
                        <a:spcAft>
                          <a:spcPts val="0"/>
                        </a:spcAft>
                        <a:buFont typeface="Symbol"/>
                        <a:buChar char=""/>
                        <a:tabLst>
                          <a:tab pos="228600" algn="l"/>
                        </a:tabLst>
                      </a:pPr>
                      <a:r>
                        <a:rPr lang="en-US" sz="1800">
                          <a:latin typeface="Arial"/>
                          <a:ea typeface="Times New Roman"/>
                          <a:cs typeface="Times New Roman"/>
                        </a:rPr>
                        <a:t>Hands (PA)</a:t>
                      </a:r>
                    </a:p>
                  </a:txBody>
                  <a:tcPr marL="68580" marR="68580" marT="0" marB="0"/>
                </a:tc>
                <a:tc>
                  <a:txBody>
                    <a:bodyPr/>
                    <a:lstStyle/>
                    <a:p>
                      <a:pPr algn="ctr"/>
                      <a:r>
                        <a:rPr lang="en-US" sz="1800" b="1" dirty="0">
                          <a:effectLst>
                            <a:outerShdw blurRad="38100" dist="38100" dir="2700000" algn="tl">
                              <a:srgbClr val="000000">
                                <a:alpha val="43137"/>
                              </a:srgbClr>
                            </a:outerShdw>
                          </a:effectLst>
                        </a:rPr>
                        <a:t>2</a:t>
                      </a:r>
                    </a:p>
                  </a:txBody>
                  <a:tcPr/>
                </a:tc>
                <a:extLst>
                  <a:ext uri="{0D108BD9-81ED-4DB2-BD59-A6C34878D82A}">
                    <a16:rowId xmlns:a16="http://schemas.microsoft.com/office/drawing/2014/main" val="10003"/>
                  </a:ext>
                </a:extLst>
              </a:tr>
              <a:tr h="370840">
                <a:tc>
                  <a:txBody>
                    <a:bodyPr/>
                    <a:lstStyle/>
                    <a:p>
                      <a:pPr marL="342900" marR="0" lvl="0" indent="-342900">
                        <a:spcBef>
                          <a:spcPts val="0"/>
                        </a:spcBef>
                        <a:spcAft>
                          <a:spcPts val="0"/>
                        </a:spcAft>
                        <a:buFont typeface="Symbol"/>
                        <a:buChar char=""/>
                        <a:tabLst>
                          <a:tab pos="228600" algn="l"/>
                        </a:tabLst>
                      </a:pPr>
                      <a:r>
                        <a:rPr lang="en-US" sz="1800" dirty="0">
                          <a:latin typeface="Arial"/>
                          <a:ea typeface="Times New Roman"/>
                          <a:cs typeface="Times New Roman"/>
                        </a:rPr>
                        <a:t>Femurs (AP)</a:t>
                      </a:r>
                    </a:p>
                  </a:txBody>
                  <a:tcPr marL="68580" marR="68580" marT="0" marB="0"/>
                </a:tc>
                <a:tc>
                  <a:txBody>
                    <a:bodyPr/>
                    <a:lstStyle/>
                    <a:p>
                      <a:pPr algn="ctr"/>
                      <a:r>
                        <a:rPr lang="en-US" sz="1800" b="1" dirty="0">
                          <a:effectLst>
                            <a:outerShdw blurRad="38100" dist="38100" dir="2700000" algn="tl">
                              <a:srgbClr val="000000">
                                <a:alpha val="43137"/>
                              </a:srgbClr>
                            </a:outerShdw>
                          </a:effectLst>
                        </a:rPr>
                        <a:t>2</a:t>
                      </a:r>
                    </a:p>
                  </a:txBody>
                  <a:tcPr/>
                </a:tc>
                <a:extLst>
                  <a:ext uri="{0D108BD9-81ED-4DB2-BD59-A6C34878D82A}">
                    <a16:rowId xmlns:a16="http://schemas.microsoft.com/office/drawing/2014/main" val="10004"/>
                  </a:ext>
                </a:extLst>
              </a:tr>
              <a:tr h="370840">
                <a:tc>
                  <a:txBody>
                    <a:bodyPr/>
                    <a:lstStyle/>
                    <a:p>
                      <a:pPr marL="342900" marR="0" lvl="0" indent="-342900">
                        <a:spcBef>
                          <a:spcPts val="0"/>
                        </a:spcBef>
                        <a:spcAft>
                          <a:spcPts val="0"/>
                        </a:spcAft>
                        <a:buFont typeface="Symbol"/>
                        <a:buChar char=""/>
                        <a:tabLst>
                          <a:tab pos="228600" algn="l"/>
                        </a:tabLst>
                      </a:pPr>
                      <a:r>
                        <a:rPr lang="en-US" sz="1800" dirty="0">
                          <a:latin typeface="Arial"/>
                          <a:ea typeface="Times New Roman"/>
                          <a:cs typeface="Times New Roman"/>
                        </a:rPr>
                        <a:t>Lower legs (AP)</a:t>
                      </a:r>
                    </a:p>
                  </a:txBody>
                  <a:tcPr marL="68580" marR="68580" marT="0" marB="0"/>
                </a:tc>
                <a:tc>
                  <a:txBody>
                    <a:bodyPr/>
                    <a:lstStyle/>
                    <a:p>
                      <a:pPr algn="ctr"/>
                      <a:r>
                        <a:rPr lang="en-US" sz="1800" b="1" dirty="0">
                          <a:effectLst>
                            <a:outerShdw blurRad="38100" dist="38100" dir="2700000" algn="tl">
                              <a:srgbClr val="000000">
                                <a:alpha val="43137"/>
                              </a:srgbClr>
                            </a:outerShdw>
                          </a:effectLst>
                        </a:rPr>
                        <a:t>2</a:t>
                      </a:r>
                    </a:p>
                  </a:txBody>
                  <a:tcPr/>
                </a:tc>
                <a:extLst>
                  <a:ext uri="{0D108BD9-81ED-4DB2-BD59-A6C34878D82A}">
                    <a16:rowId xmlns:a16="http://schemas.microsoft.com/office/drawing/2014/main" val="10005"/>
                  </a:ext>
                </a:extLst>
              </a:tr>
              <a:tr h="370840">
                <a:tc>
                  <a:txBody>
                    <a:bodyPr/>
                    <a:lstStyle/>
                    <a:p>
                      <a:pPr marL="342900" marR="0" lvl="0" indent="-342900">
                        <a:spcBef>
                          <a:spcPts val="0"/>
                        </a:spcBef>
                        <a:spcAft>
                          <a:spcPts val="0"/>
                        </a:spcAft>
                        <a:buFont typeface="Symbol"/>
                        <a:buChar char=""/>
                        <a:tabLst>
                          <a:tab pos="228600" algn="l"/>
                        </a:tabLst>
                      </a:pPr>
                      <a:r>
                        <a:rPr lang="en-US" sz="1800" dirty="0">
                          <a:latin typeface="Arial"/>
                          <a:ea typeface="Times New Roman"/>
                          <a:cs typeface="Times New Roman"/>
                        </a:rPr>
                        <a:t>Feet (PA or AP)</a:t>
                      </a:r>
                    </a:p>
                  </a:txBody>
                  <a:tcPr marL="68580" marR="68580" marT="0" marB="0"/>
                </a:tc>
                <a:tc>
                  <a:txBody>
                    <a:bodyPr/>
                    <a:lstStyle/>
                    <a:p>
                      <a:pPr algn="ctr"/>
                      <a:r>
                        <a:rPr lang="en-US" sz="1800" b="1" dirty="0">
                          <a:effectLst>
                            <a:outerShdw blurRad="38100" dist="38100" dir="2700000" algn="tl">
                              <a:srgbClr val="000000">
                                <a:alpha val="43137"/>
                              </a:srgbClr>
                            </a:outerShdw>
                          </a:effectLst>
                        </a:rPr>
                        <a:t>2</a:t>
                      </a:r>
                    </a:p>
                  </a:txBody>
                  <a:tcPr/>
                </a:tc>
                <a:extLst>
                  <a:ext uri="{0D108BD9-81ED-4DB2-BD59-A6C34878D82A}">
                    <a16:rowId xmlns:a16="http://schemas.microsoft.com/office/drawing/2014/main" val="10006"/>
                  </a:ext>
                </a:extLst>
              </a:tr>
              <a:tr h="220980">
                <a:tc>
                  <a:txBody>
                    <a:bodyPr/>
                    <a:lstStyle/>
                    <a:p>
                      <a:r>
                        <a:rPr lang="en-US" b="1" baseline="0" dirty="0">
                          <a:solidFill>
                            <a:schemeClr val="bg1"/>
                          </a:solidFill>
                        </a:rPr>
                        <a:t>Axial skeleton</a:t>
                      </a:r>
                    </a:p>
                  </a:txBody>
                  <a:tcPr>
                    <a:solidFill>
                      <a:schemeClr val="accent1"/>
                    </a:solidFill>
                  </a:tcPr>
                </a:tc>
                <a:tc>
                  <a:txBody>
                    <a:bodyPr/>
                    <a:lstStyle/>
                    <a:p>
                      <a:pPr algn="ctr"/>
                      <a:endParaRPr lang="en-US" sz="1800" b="1" dirty="0">
                        <a:effectLst>
                          <a:outerShdw blurRad="38100" dist="38100" dir="2700000" algn="tl">
                            <a:srgbClr val="000000">
                              <a:alpha val="43137"/>
                            </a:srgbClr>
                          </a:outerShdw>
                        </a:effectLst>
                      </a:endParaRPr>
                    </a:p>
                  </a:txBody>
                  <a:tcPr>
                    <a:solidFill>
                      <a:schemeClr val="accent1"/>
                    </a:solidFill>
                  </a:tcPr>
                </a:tc>
                <a:extLst>
                  <a:ext uri="{0D108BD9-81ED-4DB2-BD59-A6C34878D82A}">
                    <a16:rowId xmlns:a16="http://schemas.microsoft.com/office/drawing/2014/main" val="10007"/>
                  </a:ext>
                </a:extLst>
              </a:tr>
              <a:tr h="370840">
                <a:tc>
                  <a:txBody>
                    <a:bodyPr/>
                    <a:lstStyle/>
                    <a:p>
                      <a:pPr marL="342900" marR="0" lvl="0" indent="-342900">
                        <a:spcBef>
                          <a:spcPts val="0"/>
                        </a:spcBef>
                        <a:spcAft>
                          <a:spcPts val="0"/>
                        </a:spcAft>
                        <a:buFont typeface="Symbol"/>
                        <a:buChar char=""/>
                        <a:tabLst>
                          <a:tab pos="228600" algn="l"/>
                        </a:tabLst>
                      </a:pPr>
                      <a:r>
                        <a:rPr lang="en-US" sz="1800" dirty="0">
                          <a:latin typeface="Arial"/>
                          <a:ea typeface="Times New Roman"/>
                          <a:cs typeface="Times New Roman"/>
                        </a:rPr>
                        <a:t>Thorax (AP,</a:t>
                      </a:r>
                      <a:r>
                        <a:rPr lang="en-US" sz="1800" baseline="0" dirty="0">
                          <a:latin typeface="Arial"/>
                          <a:ea typeface="Times New Roman"/>
                          <a:cs typeface="Times New Roman"/>
                        </a:rPr>
                        <a:t> lateral, right &amp; left </a:t>
                      </a:r>
                      <a:r>
                        <a:rPr lang="en-US" sz="1800" baseline="0" dirty="0" err="1">
                          <a:latin typeface="Arial"/>
                          <a:ea typeface="Times New Roman"/>
                          <a:cs typeface="Times New Roman"/>
                        </a:rPr>
                        <a:t>obliques</a:t>
                      </a:r>
                      <a:r>
                        <a:rPr lang="en-US" sz="1800" baseline="0" dirty="0">
                          <a:latin typeface="Arial"/>
                          <a:ea typeface="Times New Roman"/>
                          <a:cs typeface="Times New Roman"/>
                        </a:rPr>
                        <a:t>, to include ribs, thoracic &amp; upper lumbar spine</a:t>
                      </a:r>
                      <a:r>
                        <a:rPr lang="en-US" sz="1800" dirty="0">
                          <a:latin typeface="Arial"/>
                          <a:ea typeface="Times New Roman"/>
                          <a:cs typeface="Times New Roman"/>
                        </a:rPr>
                        <a:t> </a:t>
                      </a:r>
                    </a:p>
                  </a:txBody>
                  <a:tcPr marL="68580" marR="68580" marT="0" marB="0"/>
                </a:tc>
                <a:tc>
                  <a:txBody>
                    <a:bodyPr/>
                    <a:lstStyle/>
                    <a:p>
                      <a:pPr algn="ctr"/>
                      <a:r>
                        <a:rPr lang="en-US" sz="1800" b="1" dirty="0">
                          <a:effectLst>
                            <a:outerShdw blurRad="38100" dist="38100" dir="2700000" algn="tl">
                              <a:srgbClr val="000000">
                                <a:alpha val="43137"/>
                              </a:srgbClr>
                            </a:outerShdw>
                          </a:effectLst>
                        </a:rPr>
                        <a:t>4</a:t>
                      </a:r>
                    </a:p>
                  </a:txBody>
                  <a:tcPr/>
                </a:tc>
                <a:extLst>
                  <a:ext uri="{0D108BD9-81ED-4DB2-BD59-A6C34878D82A}">
                    <a16:rowId xmlns:a16="http://schemas.microsoft.com/office/drawing/2014/main" val="10008"/>
                  </a:ext>
                </a:extLst>
              </a:tr>
              <a:tr h="370840">
                <a:tc>
                  <a:txBody>
                    <a:bodyPr/>
                    <a:lstStyle/>
                    <a:p>
                      <a:pPr marL="342900" marR="0" lvl="0" indent="-342900">
                        <a:spcBef>
                          <a:spcPts val="0"/>
                        </a:spcBef>
                        <a:spcAft>
                          <a:spcPts val="0"/>
                        </a:spcAft>
                        <a:buFont typeface="Symbol"/>
                        <a:buChar char=""/>
                        <a:tabLst>
                          <a:tab pos="228600" algn="l"/>
                        </a:tabLst>
                      </a:pPr>
                      <a:r>
                        <a:rPr lang="en-US" sz="1800" dirty="0">
                          <a:latin typeface="Arial"/>
                          <a:ea typeface="Times New Roman"/>
                          <a:cs typeface="Times New Roman"/>
                        </a:rPr>
                        <a:t>Pelvis (AP),</a:t>
                      </a:r>
                      <a:r>
                        <a:rPr lang="en-US" sz="1800" baseline="0" dirty="0">
                          <a:latin typeface="Arial"/>
                          <a:ea typeface="Times New Roman"/>
                          <a:cs typeface="Times New Roman"/>
                        </a:rPr>
                        <a:t> to include the mid lumbar spine</a:t>
                      </a:r>
                      <a:endParaRPr lang="en-US" sz="1800" dirty="0">
                        <a:latin typeface="Arial"/>
                        <a:ea typeface="Times New Roman"/>
                        <a:cs typeface="Times New Roman"/>
                      </a:endParaRPr>
                    </a:p>
                  </a:txBody>
                  <a:tcPr marL="68580" marR="68580" marT="0" marB="0"/>
                </a:tc>
                <a:tc>
                  <a:txBody>
                    <a:bodyPr/>
                    <a:lstStyle/>
                    <a:p>
                      <a:pPr algn="ctr"/>
                      <a:r>
                        <a:rPr lang="en-US" sz="1800" b="1" dirty="0">
                          <a:effectLst>
                            <a:outerShdw blurRad="38100" dist="38100" dir="2700000" algn="tl">
                              <a:srgbClr val="000000">
                                <a:alpha val="43137"/>
                              </a:srgbClr>
                            </a:outerShdw>
                          </a:effectLst>
                        </a:rPr>
                        <a:t>1</a:t>
                      </a:r>
                    </a:p>
                  </a:txBody>
                  <a:tcPr/>
                </a:tc>
                <a:extLst>
                  <a:ext uri="{0D108BD9-81ED-4DB2-BD59-A6C34878D82A}">
                    <a16:rowId xmlns:a16="http://schemas.microsoft.com/office/drawing/2014/main" val="10009"/>
                  </a:ext>
                </a:extLst>
              </a:tr>
              <a:tr h="370840">
                <a:tc>
                  <a:txBody>
                    <a:bodyPr/>
                    <a:lstStyle/>
                    <a:p>
                      <a:pPr marL="342900" marR="0" lvl="0" indent="-342900">
                        <a:spcBef>
                          <a:spcPts val="0"/>
                        </a:spcBef>
                        <a:spcAft>
                          <a:spcPts val="0"/>
                        </a:spcAft>
                        <a:buFont typeface="Symbol"/>
                        <a:buChar char=""/>
                        <a:tabLst>
                          <a:tab pos="228600" algn="l"/>
                        </a:tabLst>
                      </a:pPr>
                      <a:r>
                        <a:rPr lang="en-US" sz="1800" dirty="0">
                          <a:latin typeface="Arial"/>
                          <a:ea typeface="Times New Roman"/>
                          <a:cs typeface="Times New Roman"/>
                        </a:rPr>
                        <a:t>Lumbosacral spine (lateral)</a:t>
                      </a:r>
                    </a:p>
                  </a:txBody>
                  <a:tcPr marL="68580" marR="68580" marT="0" marB="0"/>
                </a:tc>
                <a:tc>
                  <a:txBody>
                    <a:bodyPr/>
                    <a:lstStyle/>
                    <a:p>
                      <a:pPr algn="ctr"/>
                      <a:r>
                        <a:rPr lang="en-US" sz="1800" b="1" dirty="0">
                          <a:effectLst>
                            <a:outerShdw blurRad="38100" dist="38100" dir="2700000" algn="tl">
                              <a:srgbClr val="000000">
                                <a:alpha val="43137"/>
                              </a:srgbClr>
                            </a:outerShdw>
                          </a:effectLst>
                        </a:rPr>
                        <a:t>1</a:t>
                      </a:r>
                    </a:p>
                  </a:txBody>
                  <a:tcPr/>
                </a:tc>
                <a:extLst>
                  <a:ext uri="{0D108BD9-81ED-4DB2-BD59-A6C34878D82A}">
                    <a16:rowId xmlns:a16="http://schemas.microsoft.com/office/drawing/2014/main" val="10010"/>
                  </a:ext>
                </a:extLst>
              </a:tr>
              <a:tr h="370840">
                <a:tc>
                  <a:txBody>
                    <a:bodyPr/>
                    <a:lstStyle/>
                    <a:p>
                      <a:pPr marL="342900" marR="0" lvl="0" indent="-342900">
                        <a:spcBef>
                          <a:spcPts val="0"/>
                        </a:spcBef>
                        <a:spcAft>
                          <a:spcPts val="0"/>
                        </a:spcAft>
                        <a:buFont typeface="Symbol"/>
                        <a:buChar char=""/>
                        <a:tabLst>
                          <a:tab pos="228600" algn="l"/>
                        </a:tabLst>
                      </a:pPr>
                      <a:r>
                        <a:rPr lang="en-US" sz="1800" dirty="0">
                          <a:latin typeface="Arial"/>
                          <a:ea typeface="Times New Roman"/>
                          <a:cs typeface="Times New Roman"/>
                        </a:rPr>
                        <a:t>Cervical spine (lateral)</a:t>
                      </a:r>
                    </a:p>
                  </a:txBody>
                  <a:tcPr marL="68580" marR="68580" marT="0" marB="0"/>
                </a:tc>
                <a:tc>
                  <a:txBody>
                    <a:bodyPr/>
                    <a:lstStyle/>
                    <a:p>
                      <a:pPr algn="ctr"/>
                      <a:r>
                        <a:rPr lang="en-US" sz="1800" b="1" dirty="0">
                          <a:effectLst>
                            <a:outerShdw blurRad="38100" dist="38100" dir="2700000" algn="tl">
                              <a:srgbClr val="000000">
                                <a:alpha val="43137"/>
                              </a:srgbClr>
                            </a:outerShdw>
                          </a:effectLst>
                        </a:rPr>
                        <a:t>1</a:t>
                      </a:r>
                    </a:p>
                  </a:txBody>
                  <a:tcPr/>
                </a:tc>
                <a:extLst>
                  <a:ext uri="{0D108BD9-81ED-4DB2-BD59-A6C34878D82A}">
                    <a16:rowId xmlns:a16="http://schemas.microsoft.com/office/drawing/2014/main" val="10011"/>
                  </a:ext>
                </a:extLst>
              </a:tr>
              <a:tr h="325120">
                <a:tc>
                  <a:txBody>
                    <a:bodyPr/>
                    <a:lstStyle/>
                    <a:p>
                      <a:pPr marL="342900" marR="0" lvl="0" indent="-342900">
                        <a:spcBef>
                          <a:spcPts val="0"/>
                        </a:spcBef>
                        <a:spcAft>
                          <a:spcPts val="0"/>
                        </a:spcAft>
                        <a:buFont typeface="Symbol"/>
                        <a:buChar char=""/>
                        <a:tabLst>
                          <a:tab pos="228600" algn="l"/>
                        </a:tabLst>
                      </a:pPr>
                      <a:r>
                        <a:rPr lang="en-US" sz="1800" dirty="0">
                          <a:latin typeface="Arial"/>
                          <a:ea typeface="Times New Roman"/>
                          <a:cs typeface="Times New Roman"/>
                        </a:rPr>
                        <a:t>Skull (frontal &amp; lateral)</a:t>
                      </a:r>
                    </a:p>
                  </a:txBody>
                  <a:tcPr marL="68580" marR="68580" marT="0" marB="0"/>
                </a:tc>
                <a:tc>
                  <a:txBody>
                    <a:bodyPr/>
                    <a:lstStyle/>
                    <a:p>
                      <a:pPr algn="ctr"/>
                      <a:r>
                        <a:rPr lang="en-US" sz="1800" b="1" dirty="0">
                          <a:effectLst>
                            <a:outerShdw blurRad="38100" dist="38100" dir="2700000" algn="tl">
                              <a:srgbClr val="000000">
                                <a:alpha val="43137"/>
                              </a:srgbClr>
                            </a:outerShdw>
                          </a:effectLst>
                        </a:rPr>
                        <a:t>2</a:t>
                      </a:r>
                    </a:p>
                  </a:txBody>
                  <a:tcPr/>
                </a:tc>
                <a:extLst>
                  <a:ext uri="{0D108BD9-81ED-4DB2-BD59-A6C34878D82A}">
                    <a16:rowId xmlns:a16="http://schemas.microsoft.com/office/drawing/2014/main" val="10012"/>
                  </a:ext>
                </a:extLst>
              </a:tr>
              <a:tr h="370840">
                <a:tc>
                  <a:txBody>
                    <a:bodyPr/>
                    <a:lstStyle/>
                    <a:p>
                      <a:pPr algn="r"/>
                      <a:r>
                        <a:rPr lang="en-US" sz="1800" b="1" dirty="0">
                          <a:effectLst>
                            <a:outerShdw blurRad="38100" dist="38100" dir="2700000" algn="tl">
                              <a:srgbClr val="000000">
                                <a:alpha val="43137"/>
                              </a:srgbClr>
                            </a:outerShdw>
                          </a:effectLst>
                        </a:rPr>
                        <a:t>Total # of </a:t>
                      </a:r>
                      <a:r>
                        <a:rPr lang="en-US" sz="1800" b="1" dirty="0" err="1">
                          <a:effectLst>
                            <a:outerShdw blurRad="38100" dist="38100" dir="2700000" algn="tl">
                              <a:srgbClr val="000000">
                                <a:alpha val="43137"/>
                              </a:srgbClr>
                            </a:outerShdw>
                          </a:effectLst>
                        </a:rPr>
                        <a:t>Xrays</a:t>
                      </a:r>
                      <a:endParaRPr lang="en-US" sz="1800" b="1" dirty="0">
                        <a:effectLst>
                          <a:outerShdw blurRad="38100" dist="38100" dir="2700000" algn="tl">
                            <a:srgbClr val="000000">
                              <a:alpha val="43137"/>
                            </a:srgbClr>
                          </a:outerShdw>
                        </a:effectLst>
                      </a:endParaRPr>
                    </a:p>
                  </a:txBody>
                  <a:tcPr/>
                </a:tc>
                <a:tc>
                  <a:txBody>
                    <a:bodyPr/>
                    <a:lstStyle/>
                    <a:p>
                      <a:pPr algn="ctr"/>
                      <a:r>
                        <a:rPr lang="en-US" sz="1800" b="1">
                          <a:effectLst>
                            <a:outerShdw blurRad="38100" dist="38100" dir="2700000" algn="tl">
                              <a:srgbClr val="000000">
                                <a:alpha val="43137"/>
                              </a:srgbClr>
                            </a:outerShdw>
                          </a:effectLst>
                        </a:rPr>
                        <a:t>21</a:t>
                      </a:r>
                      <a:endParaRPr lang="en-US" sz="1800" b="1"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13"/>
                  </a:ext>
                </a:extLst>
              </a:tr>
            </a:tbl>
          </a:graphicData>
        </a:graphic>
      </p:graphicFrame>
      <p:sp>
        <p:nvSpPr>
          <p:cNvPr id="5" name="TextBox 4"/>
          <p:cNvSpPr txBox="1"/>
          <p:nvPr/>
        </p:nvSpPr>
        <p:spPr>
          <a:xfrm>
            <a:off x="1219200" y="6128283"/>
            <a:ext cx="6553200" cy="461665"/>
          </a:xfrm>
          <a:prstGeom prst="rect">
            <a:avLst/>
          </a:prstGeom>
          <a:noFill/>
        </p:spPr>
        <p:txBody>
          <a:bodyPr wrap="square" rtlCol="0">
            <a:spAutoFit/>
          </a:bodyPr>
          <a:lstStyle/>
          <a:p>
            <a:pPr algn="ctr"/>
            <a:r>
              <a:rPr lang="en-US" sz="1200" dirty="0">
                <a:solidFill>
                  <a:prstClr val="black"/>
                </a:solidFill>
              </a:rPr>
              <a:t>ACR-SPR Practice Guideline for skeletal surveys in children, Revised 2014 (Resolution 39). </a:t>
            </a:r>
          </a:p>
          <a:p>
            <a:pPr algn="ctr"/>
            <a:r>
              <a:rPr lang="en-US" sz="1200" dirty="0">
                <a:solidFill>
                  <a:prstClr val="black"/>
                </a:solidFill>
              </a:rPr>
              <a:t>Available at </a:t>
            </a:r>
            <a:r>
              <a:rPr lang="en-US" sz="1200" u="sng" dirty="0">
                <a:solidFill>
                  <a:prstClr val="black"/>
                </a:solidFill>
                <a:hlinkClick r:id="rId3"/>
              </a:rPr>
              <a:t>http://www.acr.org/~/media/ACR/Documents/PGTS/guidelines/Skeletal_Surveys.pdf</a:t>
            </a:r>
            <a:r>
              <a:rPr lang="en-US" sz="1200" dirty="0">
                <a:solidFill>
                  <a:prstClr val="black"/>
                </a:solidFill>
              </a:rPr>
              <a:t> </a:t>
            </a:r>
            <a:endParaRPr lang="en-US" sz="1200"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39667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81000"/>
            <a:ext cx="7772400" cy="533400"/>
          </a:xfrm>
        </p:spPr>
        <p:txBody>
          <a:bodyPr>
            <a:normAutofit fontScale="90000"/>
          </a:bodyPr>
          <a:lstStyle/>
          <a:p>
            <a:r>
              <a:rPr lang="en-US" sz="3600" dirty="0">
                <a:solidFill>
                  <a:prstClr val="black"/>
                </a:solidFill>
              </a:rPr>
              <a:t>Skeletal Survey Protocol - COA</a:t>
            </a:r>
            <a:endParaRPr lang="en-US" dirty="0"/>
          </a:p>
        </p:txBody>
      </p:sp>
      <p:graphicFrame>
        <p:nvGraphicFramePr>
          <p:cNvPr id="8" name="Table Placeholder 7"/>
          <p:cNvGraphicFramePr>
            <a:graphicFrameLocks noGrp="1"/>
          </p:cNvGraphicFramePr>
          <p:nvPr>
            <p:ph type="tbl" idx="1"/>
          </p:nvPr>
        </p:nvGraphicFramePr>
        <p:xfrm>
          <a:off x="838200" y="914398"/>
          <a:ext cx="7391400" cy="5628642"/>
        </p:xfrm>
        <a:graphic>
          <a:graphicData uri="http://schemas.openxmlformats.org/drawingml/2006/table">
            <a:tbl>
              <a:tblPr firstRow="1" bandRow="1">
                <a:tableStyleId>{5C22544A-7EE6-4342-B048-85BDC9FD1C3A}</a:tableStyleId>
              </a:tblPr>
              <a:tblGrid>
                <a:gridCol w="5217459">
                  <a:extLst>
                    <a:ext uri="{9D8B030D-6E8A-4147-A177-3AD203B41FA5}">
                      <a16:colId xmlns:a16="http://schemas.microsoft.com/office/drawing/2014/main" val="20000"/>
                    </a:ext>
                  </a:extLst>
                </a:gridCol>
                <a:gridCol w="2173941">
                  <a:extLst>
                    <a:ext uri="{9D8B030D-6E8A-4147-A177-3AD203B41FA5}">
                      <a16:colId xmlns:a16="http://schemas.microsoft.com/office/drawing/2014/main" val="20001"/>
                    </a:ext>
                  </a:extLst>
                </a:gridCol>
              </a:tblGrid>
              <a:tr h="365496">
                <a:tc>
                  <a:txBody>
                    <a:bodyPr/>
                    <a:lstStyle/>
                    <a:p>
                      <a:pPr algn="ctr"/>
                      <a:r>
                        <a:rPr lang="en-US" sz="1600" dirty="0">
                          <a:effectLst>
                            <a:outerShdw blurRad="38100" dist="38100" dir="2700000" algn="tl">
                              <a:srgbClr val="000000">
                                <a:alpha val="43137"/>
                              </a:srgbClr>
                            </a:outerShdw>
                          </a:effectLst>
                        </a:rPr>
                        <a:t>Description</a:t>
                      </a:r>
                    </a:p>
                  </a:txBody>
                  <a:tcPr/>
                </a:tc>
                <a:tc>
                  <a:txBody>
                    <a:bodyPr/>
                    <a:lstStyle/>
                    <a:p>
                      <a:pPr algn="ctr"/>
                      <a:r>
                        <a:rPr lang="en-US" sz="1600" dirty="0">
                          <a:effectLst>
                            <a:outerShdw blurRad="38100" dist="38100" dir="2700000" algn="tl">
                              <a:srgbClr val="000000">
                                <a:alpha val="43137"/>
                              </a:srgbClr>
                            </a:outerShdw>
                          </a:effectLst>
                        </a:rPr>
                        <a:t># </a:t>
                      </a:r>
                      <a:r>
                        <a:rPr lang="en-US" sz="1600" dirty="0" err="1">
                          <a:effectLst>
                            <a:outerShdw blurRad="38100" dist="38100" dir="2700000" algn="tl">
                              <a:srgbClr val="000000">
                                <a:alpha val="43137"/>
                              </a:srgbClr>
                            </a:outerShdw>
                          </a:effectLst>
                        </a:rPr>
                        <a:t>Xrays</a:t>
                      </a:r>
                      <a:endParaRPr lang="en-US" sz="1600"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0"/>
                  </a:ext>
                </a:extLst>
              </a:tr>
              <a:tr h="375939">
                <a:tc>
                  <a:txBody>
                    <a:bodyPr/>
                    <a:lstStyle/>
                    <a:p>
                      <a:r>
                        <a:rPr lang="en-US" sz="1800" b="1" dirty="0">
                          <a:effectLst>
                            <a:outerShdw blurRad="38100" dist="38100" dir="2700000" algn="tl">
                              <a:srgbClr val="000000">
                                <a:alpha val="43137"/>
                              </a:srgbClr>
                            </a:outerShdw>
                          </a:effectLst>
                        </a:rPr>
                        <a:t>Skull – AP &amp; lateral</a:t>
                      </a:r>
                    </a:p>
                  </a:txBody>
                  <a:tcPr/>
                </a:tc>
                <a:tc>
                  <a:txBody>
                    <a:bodyPr/>
                    <a:lstStyle/>
                    <a:p>
                      <a:pPr algn="ctr"/>
                      <a:r>
                        <a:rPr lang="en-US" sz="1800" b="1" dirty="0">
                          <a:effectLst>
                            <a:outerShdw blurRad="38100" dist="38100" dir="2700000" algn="tl">
                              <a:srgbClr val="000000">
                                <a:alpha val="43137"/>
                              </a:srgbClr>
                            </a:outerShdw>
                          </a:effectLst>
                        </a:rPr>
                        <a:t>2</a:t>
                      </a:r>
                    </a:p>
                  </a:txBody>
                  <a:tcPr/>
                </a:tc>
                <a:extLst>
                  <a:ext uri="{0D108BD9-81ED-4DB2-BD59-A6C34878D82A}">
                    <a16:rowId xmlns:a16="http://schemas.microsoft.com/office/drawing/2014/main" val="10001"/>
                  </a:ext>
                </a:extLst>
              </a:tr>
              <a:tr h="375939">
                <a:tc>
                  <a:txBody>
                    <a:bodyPr/>
                    <a:lstStyle/>
                    <a:p>
                      <a:r>
                        <a:rPr lang="en-US" sz="1800" b="1" dirty="0">
                          <a:effectLst>
                            <a:outerShdw blurRad="38100" dist="38100" dir="2700000" algn="tl">
                              <a:srgbClr val="000000">
                                <a:alpha val="43137"/>
                              </a:srgbClr>
                            </a:outerShdw>
                          </a:effectLst>
                        </a:rPr>
                        <a:t>Cervical spine – AP &amp; lateral</a:t>
                      </a:r>
                    </a:p>
                  </a:txBody>
                  <a:tcPr/>
                </a:tc>
                <a:tc>
                  <a:txBody>
                    <a:bodyPr/>
                    <a:lstStyle/>
                    <a:p>
                      <a:pPr algn="ctr"/>
                      <a:r>
                        <a:rPr lang="en-US" sz="1800" b="1" dirty="0">
                          <a:effectLst>
                            <a:outerShdw blurRad="38100" dist="38100" dir="2700000" algn="tl">
                              <a:srgbClr val="000000">
                                <a:alpha val="43137"/>
                              </a:srgbClr>
                            </a:outerShdw>
                          </a:effectLst>
                        </a:rPr>
                        <a:t>2</a:t>
                      </a:r>
                    </a:p>
                  </a:txBody>
                  <a:tcPr/>
                </a:tc>
                <a:extLst>
                  <a:ext uri="{0D108BD9-81ED-4DB2-BD59-A6C34878D82A}">
                    <a16:rowId xmlns:a16="http://schemas.microsoft.com/office/drawing/2014/main" val="10002"/>
                  </a:ext>
                </a:extLst>
              </a:tr>
              <a:tr h="375939">
                <a:tc>
                  <a:txBody>
                    <a:bodyPr/>
                    <a:lstStyle/>
                    <a:p>
                      <a:r>
                        <a:rPr lang="en-US" sz="1800" b="1" dirty="0">
                          <a:effectLst>
                            <a:outerShdw blurRad="38100" dist="38100" dir="2700000" algn="tl">
                              <a:srgbClr val="000000">
                                <a:alpha val="43137"/>
                              </a:srgbClr>
                            </a:outerShdw>
                          </a:effectLst>
                        </a:rPr>
                        <a:t>Thoracic</a:t>
                      </a:r>
                      <a:r>
                        <a:rPr lang="en-US" sz="1800" b="1" baseline="0" dirty="0">
                          <a:effectLst>
                            <a:outerShdw blurRad="38100" dist="38100" dir="2700000" algn="tl">
                              <a:srgbClr val="000000">
                                <a:alpha val="43137"/>
                              </a:srgbClr>
                            </a:outerShdw>
                          </a:effectLst>
                        </a:rPr>
                        <a:t> spine – AP &amp; lateral</a:t>
                      </a:r>
                      <a:endParaRPr lang="en-US" sz="1800" b="1" dirty="0">
                        <a:effectLst>
                          <a:outerShdw blurRad="38100" dist="38100" dir="2700000" algn="tl">
                            <a:srgbClr val="000000">
                              <a:alpha val="43137"/>
                            </a:srgbClr>
                          </a:outerShdw>
                        </a:effectLst>
                      </a:endParaRPr>
                    </a:p>
                  </a:txBody>
                  <a:tcPr/>
                </a:tc>
                <a:tc>
                  <a:txBody>
                    <a:bodyPr/>
                    <a:lstStyle/>
                    <a:p>
                      <a:pPr algn="ctr"/>
                      <a:r>
                        <a:rPr lang="en-US" sz="1800" b="1" dirty="0">
                          <a:effectLst>
                            <a:outerShdw blurRad="38100" dist="38100" dir="2700000" algn="tl">
                              <a:srgbClr val="000000">
                                <a:alpha val="43137"/>
                              </a:srgbClr>
                            </a:outerShdw>
                          </a:effectLst>
                        </a:rPr>
                        <a:t>2</a:t>
                      </a:r>
                    </a:p>
                  </a:txBody>
                  <a:tcPr/>
                </a:tc>
                <a:extLst>
                  <a:ext uri="{0D108BD9-81ED-4DB2-BD59-A6C34878D82A}">
                    <a16:rowId xmlns:a16="http://schemas.microsoft.com/office/drawing/2014/main" val="10003"/>
                  </a:ext>
                </a:extLst>
              </a:tr>
              <a:tr h="375939">
                <a:tc>
                  <a:txBody>
                    <a:bodyPr/>
                    <a:lstStyle/>
                    <a:p>
                      <a:r>
                        <a:rPr lang="en-US" sz="1800" b="1" dirty="0">
                          <a:effectLst>
                            <a:outerShdw blurRad="38100" dist="38100" dir="2700000" algn="tl">
                              <a:srgbClr val="000000">
                                <a:alpha val="43137"/>
                              </a:srgbClr>
                            </a:outerShdw>
                          </a:effectLst>
                        </a:rPr>
                        <a:t>Lumbar spine – AP &amp; lateral</a:t>
                      </a:r>
                    </a:p>
                  </a:txBody>
                  <a:tcPr/>
                </a:tc>
                <a:tc>
                  <a:txBody>
                    <a:bodyPr/>
                    <a:lstStyle/>
                    <a:p>
                      <a:pPr algn="ctr"/>
                      <a:r>
                        <a:rPr lang="en-US" sz="1800" b="1" dirty="0">
                          <a:effectLst>
                            <a:outerShdw blurRad="38100" dist="38100" dir="2700000" algn="tl">
                              <a:srgbClr val="000000">
                                <a:alpha val="43137"/>
                              </a:srgbClr>
                            </a:outerShdw>
                          </a:effectLst>
                        </a:rPr>
                        <a:t>2</a:t>
                      </a:r>
                    </a:p>
                  </a:txBody>
                  <a:tcPr/>
                </a:tc>
                <a:extLst>
                  <a:ext uri="{0D108BD9-81ED-4DB2-BD59-A6C34878D82A}">
                    <a16:rowId xmlns:a16="http://schemas.microsoft.com/office/drawing/2014/main" val="10004"/>
                  </a:ext>
                </a:extLst>
              </a:tr>
              <a:tr h="375939">
                <a:tc>
                  <a:txBody>
                    <a:bodyPr/>
                    <a:lstStyle/>
                    <a:p>
                      <a:r>
                        <a:rPr lang="en-US" sz="1800" b="1" dirty="0">
                          <a:effectLst>
                            <a:outerShdw blurRad="38100" dist="38100" dir="2700000" algn="tl">
                              <a:srgbClr val="000000">
                                <a:alpha val="43137"/>
                              </a:srgbClr>
                            </a:outerShdw>
                          </a:effectLst>
                        </a:rPr>
                        <a:t>Chest – AP</a:t>
                      </a:r>
                    </a:p>
                  </a:txBody>
                  <a:tcPr/>
                </a:tc>
                <a:tc>
                  <a:txBody>
                    <a:bodyPr/>
                    <a:lstStyle/>
                    <a:p>
                      <a:pPr algn="ctr"/>
                      <a:r>
                        <a:rPr lang="en-US" sz="1800" b="1" dirty="0">
                          <a:effectLst>
                            <a:outerShdw blurRad="38100" dist="38100" dir="2700000" algn="tl">
                              <a:srgbClr val="000000">
                                <a:alpha val="43137"/>
                              </a:srgbClr>
                            </a:outerShdw>
                          </a:effectLst>
                        </a:rPr>
                        <a:t>1</a:t>
                      </a:r>
                    </a:p>
                  </a:txBody>
                  <a:tcPr/>
                </a:tc>
                <a:extLst>
                  <a:ext uri="{0D108BD9-81ED-4DB2-BD59-A6C34878D82A}">
                    <a16:rowId xmlns:a16="http://schemas.microsoft.com/office/drawing/2014/main" val="10005"/>
                  </a:ext>
                </a:extLst>
              </a:tr>
              <a:tr h="375939">
                <a:tc>
                  <a:txBody>
                    <a:bodyPr/>
                    <a:lstStyle/>
                    <a:p>
                      <a:r>
                        <a:rPr lang="en-US" sz="1800" b="1" dirty="0">
                          <a:effectLst>
                            <a:outerShdw blurRad="38100" dist="38100" dir="2700000" algn="tl">
                              <a:srgbClr val="000000">
                                <a:alpha val="43137"/>
                              </a:srgbClr>
                            </a:outerShdw>
                          </a:effectLst>
                        </a:rPr>
                        <a:t>Chest</a:t>
                      </a:r>
                      <a:r>
                        <a:rPr lang="en-US" sz="1800" b="1" baseline="0" dirty="0">
                          <a:effectLst>
                            <a:outerShdw blurRad="38100" dist="38100" dir="2700000" algn="tl">
                              <a:srgbClr val="000000">
                                <a:alpha val="43137"/>
                              </a:srgbClr>
                            </a:outerShdw>
                          </a:effectLst>
                        </a:rPr>
                        <a:t> – </a:t>
                      </a:r>
                      <a:r>
                        <a:rPr lang="en-US" sz="1800" b="1" baseline="0" dirty="0" err="1">
                          <a:effectLst>
                            <a:outerShdw blurRad="38100" dist="38100" dir="2700000" algn="tl">
                              <a:srgbClr val="000000">
                                <a:alpha val="43137"/>
                              </a:srgbClr>
                            </a:outerShdw>
                          </a:effectLst>
                        </a:rPr>
                        <a:t>obliques</a:t>
                      </a:r>
                      <a:endParaRPr lang="en-US" sz="1800" b="1" dirty="0">
                        <a:effectLst>
                          <a:outerShdw blurRad="38100" dist="38100" dir="2700000" algn="tl">
                            <a:srgbClr val="000000">
                              <a:alpha val="43137"/>
                            </a:srgbClr>
                          </a:outerShdw>
                        </a:effectLst>
                      </a:endParaRPr>
                    </a:p>
                  </a:txBody>
                  <a:tcPr/>
                </a:tc>
                <a:tc>
                  <a:txBody>
                    <a:bodyPr/>
                    <a:lstStyle/>
                    <a:p>
                      <a:pPr algn="ctr"/>
                      <a:r>
                        <a:rPr lang="en-US" sz="1800" b="1" dirty="0">
                          <a:effectLst>
                            <a:outerShdw blurRad="38100" dist="38100" dir="2700000" algn="tl">
                              <a:srgbClr val="000000">
                                <a:alpha val="43137"/>
                              </a:srgbClr>
                            </a:outerShdw>
                          </a:effectLst>
                        </a:rPr>
                        <a:t>2</a:t>
                      </a:r>
                    </a:p>
                  </a:txBody>
                  <a:tcPr/>
                </a:tc>
                <a:extLst>
                  <a:ext uri="{0D108BD9-81ED-4DB2-BD59-A6C34878D82A}">
                    <a16:rowId xmlns:a16="http://schemas.microsoft.com/office/drawing/2014/main" val="10006"/>
                  </a:ext>
                </a:extLst>
              </a:tr>
              <a:tr h="375939">
                <a:tc>
                  <a:txBody>
                    <a:bodyPr/>
                    <a:lstStyle/>
                    <a:p>
                      <a:r>
                        <a:rPr lang="en-US" sz="1800" b="1" dirty="0">
                          <a:effectLst>
                            <a:outerShdw blurRad="38100" dist="38100" dir="2700000" algn="tl">
                              <a:srgbClr val="000000">
                                <a:alpha val="43137"/>
                              </a:srgbClr>
                            </a:outerShdw>
                          </a:effectLst>
                        </a:rPr>
                        <a:t>Arm (</a:t>
                      </a:r>
                      <a:r>
                        <a:rPr lang="en-US" sz="1800" b="1" dirty="0" err="1">
                          <a:effectLst>
                            <a:outerShdw blurRad="38100" dist="38100" dir="2700000" algn="tl">
                              <a:srgbClr val="000000">
                                <a:alpha val="43137"/>
                              </a:srgbClr>
                            </a:outerShdw>
                          </a:effectLst>
                        </a:rPr>
                        <a:t>humerus</a:t>
                      </a:r>
                      <a:r>
                        <a:rPr lang="en-US" sz="1800" b="1" dirty="0">
                          <a:effectLst>
                            <a:outerShdw blurRad="38100" dist="38100" dir="2700000" algn="tl">
                              <a:srgbClr val="000000">
                                <a:alpha val="43137"/>
                              </a:srgbClr>
                            </a:outerShdw>
                          </a:effectLst>
                        </a:rPr>
                        <a:t>)</a:t>
                      </a:r>
                      <a:r>
                        <a:rPr lang="en-US" sz="1800" b="1" baseline="0" dirty="0">
                          <a:effectLst>
                            <a:outerShdw blurRad="38100" dist="38100" dir="2700000" algn="tl">
                              <a:srgbClr val="000000">
                                <a:alpha val="43137"/>
                              </a:srgbClr>
                            </a:outerShdw>
                          </a:effectLst>
                        </a:rPr>
                        <a:t> – bilateral AP</a:t>
                      </a:r>
                      <a:endParaRPr lang="en-US" sz="1800" b="1" dirty="0">
                        <a:effectLst>
                          <a:outerShdw blurRad="38100" dist="38100" dir="2700000" algn="tl">
                            <a:srgbClr val="000000">
                              <a:alpha val="43137"/>
                            </a:srgbClr>
                          </a:outerShdw>
                        </a:effectLst>
                      </a:endParaRPr>
                    </a:p>
                  </a:txBody>
                  <a:tcPr/>
                </a:tc>
                <a:tc>
                  <a:txBody>
                    <a:bodyPr/>
                    <a:lstStyle/>
                    <a:p>
                      <a:pPr algn="ctr"/>
                      <a:r>
                        <a:rPr lang="en-US" sz="1800" b="1" dirty="0">
                          <a:effectLst>
                            <a:outerShdw blurRad="38100" dist="38100" dir="2700000" algn="tl">
                              <a:srgbClr val="000000">
                                <a:alpha val="43137"/>
                              </a:srgbClr>
                            </a:outerShdw>
                          </a:effectLst>
                        </a:rPr>
                        <a:t>2</a:t>
                      </a:r>
                    </a:p>
                  </a:txBody>
                  <a:tcPr/>
                </a:tc>
                <a:extLst>
                  <a:ext uri="{0D108BD9-81ED-4DB2-BD59-A6C34878D82A}">
                    <a16:rowId xmlns:a16="http://schemas.microsoft.com/office/drawing/2014/main" val="10007"/>
                  </a:ext>
                </a:extLst>
              </a:tr>
              <a:tr h="375939">
                <a:tc>
                  <a:txBody>
                    <a:bodyPr/>
                    <a:lstStyle/>
                    <a:p>
                      <a:r>
                        <a:rPr lang="en-US" sz="1800" b="1" dirty="0">
                          <a:effectLst>
                            <a:outerShdw blurRad="38100" dist="38100" dir="2700000" algn="tl">
                              <a:srgbClr val="000000">
                                <a:alpha val="43137"/>
                              </a:srgbClr>
                            </a:outerShdw>
                          </a:effectLst>
                        </a:rPr>
                        <a:t>Forearm –</a:t>
                      </a:r>
                      <a:r>
                        <a:rPr lang="en-US" sz="1800" b="1" baseline="0" dirty="0">
                          <a:effectLst>
                            <a:outerShdw blurRad="38100" dist="38100" dir="2700000" algn="tl">
                              <a:srgbClr val="000000">
                                <a:alpha val="43137"/>
                              </a:srgbClr>
                            </a:outerShdw>
                          </a:effectLst>
                        </a:rPr>
                        <a:t> bilateral AP</a:t>
                      </a:r>
                      <a:endParaRPr lang="en-US" sz="1800" b="1" dirty="0">
                        <a:effectLst>
                          <a:outerShdw blurRad="38100" dist="38100" dir="2700000" algn="tl">
                            <a:srgbClr val="000000">
                              <a:alpha val="43137"/>
                            </a:srgbClr>
                          </a:outerShdw>
                        </a:effectLst>
                      </a:endParaRPr>
                    </a:p>
                  </a:txBody>
                  <a:tcPr/>
                </a:tc>
                <a:tc>
                  <a:txBody>
                    <a:bodyPr/>
                    <a:lstStyle/>
                    <a:p>
                      <a:pPr algn="ctr"/>
                      <a:r>
                        <a:rPr lang="en-US" sz="1800" b="1" dirty="0">
                          <a:effectLst>
                            <a:outerShdw blurRad="38100" dist="38100" dir="2700000" algn="tl">
                              <a:srgbClr val="000000">
                                <a:alpha val="43137"/>
                              </a:srgbClr>
                            </a:outerShdw>
                          </a:effectLst>
                        </a:rPr>
                        <a:t>2</a:t>
                      </a:r>
                    </a:p>
                  </a:txBody>
                  <a:tcPr/>
                </a:tc>
                <a:extLst>
                  <a:ext uri="{0D108BD9-81ED-4DB2-BD59-A6C34878D82A}">
                    <a16:rowId xmlns:a16="http://schemas.microsoft.com/office/drawing/2014/main" val="10008"/>
                  </a:ext>
                </a:extLst>
              </a:tr>
              <a:tr h="375939">
                <a:tc>
                  <a:txBody>
                    <a:bodyPr/>
                    <a:lstStyle/>
                    <a:p>
                      <a:r>
                        <a:rPr lang="en-US" sz="1800" b="1" dirty="0">
                          <a:effectLst>
                            <a:outerShdw blurRad="38100" dist="38100" dir="2700000" algn="tl">
                              <a:srgbClr val="000000">
                                <a:alpha val="43137"/>
                              </a:srgbClr>
                            </a:outerShdw>
                          </a:effectLst>
                        </a:rPr>
                        <a:t>Hands – bilateral oblique</a:t>
                      </a:r>
                    </a:p>
                  </a:txBody>
                  <a:tcPr/>
                </a:tc>
                <a:tc>
                  <a:txBody>
                    <a:bodyPr/>
                    <a:lstStyle/>
                    <a:p>
                      <a:pPr algn="ctr"/>
                      <a:r>
                        <a:rPr lang="en-US" sz="1800" b="1" dirty="0">
                          <a:effectLst>
                            <a:outerShdw blurRad="38100" dist="38100" dir="2700000" algn="tl">
                              <a:srgbClr val="000000">
                                <a:alpha val="43137"/>
                              </a:srgbClr>
                            </a:outerShdw>
                          </a:effectLst>
                        </a:rPr>
                        <a:t>2</a:t>
                      </a:r>
                    </a:p>
                  </a:txBody>
                  <a:tcPr/>
                </a:tc>
                <a:extLst>
                  <a:ext uri="{0D108BD9-81ED-4DB2-BD59-A6C34878D82A}">
                    <a16:rowId xmlns:a16="http://schemas.microsoft.com/office/drawing/2014/main" val="10009"/>
                  </a:ext>
                </a:extLst>
              </a:tr>
              <a:tr h="375939">
                <a:tc>
                  <a:txBody>
                    <a:bodyPr/>
                    <a:lstStyle/>
                    <a:p>
                      <a:r>
                        <a:rPr lang="en-US" sz="1800" b="1" dirty="0">
                          <a:effectLst>
                            <a:outerShdw blurRad="38100" dist="38100" dir="2700000" algn="tl">
                              <a:srgbClr val="000000">
                                <a:alpha val="43137"/>
                              </a:srgbClr>
                            </a:outerShdw>
                          </a:effectLst>
                        </a:rPr>
                        <a:t>Pelvis – AP</a:t>
                      </a:r>
                    </a:p>
                  </a:txBody>
                  <a:tcPr/>
                </a:tc>
                <a:tc>
                  <a:txBody>
                    <a:bodyPr/>
                    <a:lstStyle/>
                    <a:p>
                      <a:pPr algn="ctr"/>
                      <a:r>
                        <a:rPr lang="en-US" sz="1800" b="1" dirty="0">
                          <a:effectLst>
                            <a:outerShdw blurRad="38100" dist="38100" dir="2700000" algn="tl">
                              <a:srgbClr val="000000">
                                <a:alpha val="43137"/>
                              </a:srgbClr>
                            </a:outerShdw>
                          </a:effectLst>
                        </a:rPr>
                        <a:t>1</a:t>
                      </a:r>
                    </a:p>
                  </a:txBody>
                  <a:tcPr/>
                </a:tc>
                <a:extLst>
                  <a:ext uri="{0D108BD9-81ED-4DB2-BD59-A6C34878D82A}">
                    <a16:rowId xmlns:a16="http://schemas.microsoft.com/office/drawing/2014/main" val="10010"/>
                  </a:ext>
                </a:extLst>
              </a:tr>
              <a:tr h="375939">
                <a:tc>
                  <a:txBody>
                    <a:bodyPr/>
                    <a:lstStyle/>
                    <a:p>
                      <a:r>
                        <a:rPr lang="en-US" sz="1800" b="1" dirty="0">
                          <a:effectLst>
                            <a:outerShdw blurRad="38100" dist="38100" dir="2700000" algn="tl">
                              <a:srgbClr val="000000">
                                <a:alpha val="43137"/>
                              </a:srgbClr>
                            </a:outerShdw>
                          </a:effectLst>
                        </a:rPr>
                        <a:t>Thigh (femur</a:t>
                      </a:r>
                      <a:r>
                        <a:rPr lang="en-US" sz="1800" b="1" baseline="0" dirty="0">
                          <a:effectLst>
                            <a:outerShdw blurRad="38100" dist="38100" dir="2700000" algn="tl">
                              <a:srgbClr val="000000">
                                <a:alpha val="43137"/>
                              </a:srgbClr>
                            </a:outerShdw>
                          </a:effectLst>
                        </a:rPr>
                        <a:t>) – bilateral AP</a:t>
                      </a:r>
                      <a:endParaRPr lang="en-US" sz="1800" b="1" dirty="0">
                        <a:effectLst>
                          <a:outerShdw blurRad="38100" dist="38100" dir="2700000" algn="tl">
                            <a:srgbClr val="000000">
                              <a:alpha val="43137"/>
                            </a:srgbClr>
                          </a:outerShdw>
                        </a:effectLst>
                      </a:endParaRPr>
                    </a:p>
                  </a:txBody>
                  <a:tcPr/>
                </a:tc>
                <a:tc>
                  <a:txBody>
                    <a:bodyPr/>
                    <a:lstStyle/>
                    <a:p>
                      <a:pPr algn="ctr"/>
                      <a:r>
                        <a:rPr lang="en-US" sz="1800" b="1" dirty="0">
                          <a:effectLst>
                            <a:outerShdw blurRad="38100" dist="38100" dir="2700000" algn="tl">
                              <a:srgbClr val="000000">
                                <a:alpha val="43137"/>
                              </a:srgbClr>
                            </a:outerShdw>
                          </a:effectLst>
                        </a:rPr>
                        <a:t>2</a:t>
                      </a:r>
                    </a:p>
                  </a:txBody>
                  <a:tcPr/>
                </a:tc>
                <a:extLst>
                  <a:ext uri="{0D108BD9-81ED-4DB2-BD59-A6C34878D82A}">
                    <a16:rowId xmlns:a16="http://schemas.microsoft.com/office/drawing/2014/main" val="10011"/>
                  </a:ext>
                </a:extLst>
              </a:tr>
              <a:tr h="375939">
                <a:tc>
                  <a:txBody>
                    <a:bodyPr/>
                    <a:lstStyle/>
                    <a:p>
                      <a:r>
                        <a:rPr lang="en-US" sz="1800" b="1" dirty="0">
                          <a:effectLst>
                            <a:outerShdw blurRad="38100" dist="38100" dir="2700000" algn="tl">
                              <a:srgbClr val="000000">
                                <a:alpha val="43137"/>
                              </a:srgbClr>
                            </a:outerShdw>
                          </a:effectLst>
                        </a:rPr>
                        <a:t>Leg (</a:t>
                      </a:r>
                      <a:r>
                        <a:rPr lang="en-US" sz="1800" b="1" dirty="0" err="1">
                          <a:effectLst>
                            <a:outerShdw blurRad="38100" dist="38100" dir="2700000" algn="tl">
                              <a:srgbClr val="000000">
                                <a:alpha val="43137"/>
                              </a:srgbClr>
                            </a:outerShdw>
                          </a:effectLst>
                        </a:rPr>
                        <a:t>tib</a:t>
                      </a:r>
                      <a:r>
                        <a:rPr lang="en-US" sz="1800" b="1" dirty="0">
                          <a:effectLst>
                            <a:outerShdw blurRad="38100" dist="38100" dir="2700000" algn="tl">
                              <a:srgbClr val="000000">
                                <a:alpha val="43137"/>
                              </a:srgbClr>
                            </a:outerShdw>
                          </a:effectLst>
                        </a:rPr>
                        <a:t>/fib)</a:t>
                      </a:r>
                      <a:r>
                        <a:rPr lang="en-US" sz="1800" b="1" baseline="0" dirty="0">
                          <a:effectLst>
                            <a:outerShdw blurRad="38100" dist="38100" dir="2700000" algn="tl">
                              <a:srgbClr val="000000">
                                <a:alpha val="43137"/>
                              </a:srgbClr>
                            </a:outerShdw>
                          </a:effectLst>
                        </a:rPr>
                        <a:t> – bilateral AP</a:t>
                      </a:r>
                      <a:endParaRPr lang="en-US" sz="1800" b="1" dirty="0">
                        <a:effectLst>
                          <a:outerShdw blurRad="38100" dist="38100" dir="2700000" algn="tl">
                            <a:srgbClr val="000000">
                              <a:alpha val="43137"/>
                            </a:srgbClr>
                          </a:outerShdw>
                        </a:effectLst>
                      </a:endParaRPr>
                    </a:p>
                  </a:txBody>
                  <a:tcPr/>
                </a:tc>
                <a:tc>
                  <a:txBody>
                    <a:bodyPr/>
                    <a:lstStyle/>
                    <a:p>
                      <a:pPr algn="ctr"/>
                      <a:r>
                        <a:rPr lang="en-US" sz="1800" b="1" dirty="0">
                          <a:effectLst>
                            <a:outerShdw blurRad="38100" dist="38100" dir="2700000" algn="tl">
                              <a:srgbClr val="000000">
                                <a:alpha val="43137"/>
                              </a:srgbClr>
                            </a:outerShdw>
                          </a:effectLst>
                        </a:rPr>
                        <a:t>2</a:t>
                      </a:r>
                    </a:p>
                  </a:txBody>
                  <a:tcPr/>
                </a:tc>
                <a:extLst>
                  <a:ext uri="{0D108BD9-81ED-4DB2-BD59-A6C34878D82A}">
                    <a16:rowId xmlns:a16="http://schemas.microsoft.com/office/drawing/2014/main" val="10012"/>
                  </a:ext>
                </a:extLst>
              </a:tr>
              <a:tr h="375939">
                <a:tc>
                  <a:txBody>
                    <a:bodyPr/>
                    <a:lstStyle/>
                    <a:p>
                      <a:r>
                        <a:rPr lang="en-US" sz="1800" b="1" dirty="0">
                          <a:effectLst>
                            <a:outerShdw blurRad="38100" dist="38100" dir="2700000" algn="tl">
                              <a:srgbClr val="000000">
                                <a:alpha val="43137"/>
                              </a:srgbClr>
                            </a:outerShdw>
                          </a:effectLst>
                        </a:rPr>
                        <a:t>Feet – bilateral</a:t>
                      </a:r>
                      <a:r>
                        <a:rPr lang="en-US" sz="1800" b="1" baseline="0" dirty="0">
                          <a:effectLst>
                            <a:outerShdw blurRad="38100" dist="38100" dir="2700000" algn="tl">
                              <a:srgbClr val="000000">
                                <a:alpha val="43137"/>
                              </a:srgbClr>
                            </a:outerShdw>
                          </a:effectLst>
                        </a:rPr>
                        <a:t> DP</a:t>
                      </a:r>
                      <a:endParaRPr lang="en-US" sz="1800" b="1" dirty="0">
                        <a:effectLst>
                          <a:outerShdw blurRad="38100" dist="38100" dir="2700000" algn="tl">
                            <a:srgbClr val="000000">
                              <a:alpha val="43137"/>
                            </a:srgbClr>
                          </a:outerShdw>
                        </a:effectLst>
                      </a:endParaRPr>
                    </a:p>
                  </a:txBody>
                  <a:tcPr/>
                </a:tc>
                <a:tc>
                  <a:txBody>
                    <a:bodyPr/>
                    <a:lstStyle/>
                    <a:p>
                      <a:pPr algn="ctr"/>
                      <a:r>
                        <a:rPr lang="en-US" sz="1800" b="1" dirty="0">
                          <a:effectLst>
                            <a:outerShdw blurRad="38100" dist="38100" dir="2700000" algn="tl">
                              <a:srgbClr val="000000">
                                <a:alpha val="43137"/>
                              </a:srgbClr>
                            </a:outerShdw>
                          </a:effectLst>
                        </a:rPr>
                        <a:t>2</a:t>
                      </a:r>
                    </a:p>
                  </a:txBody>
                  <a:tcPr/>
                </a:tc>
                <a:extLst>
                  <a:ext uri="{0D108BD9-81ED-4DB2-BD59-A6C34878D82A}">
                    <a16:rowId xmlns:a16="http://schemas.microsoft.com/office/drawing/2014/main" val="10013"/>
                  </a:ext>
                </a:extLst>
              </a:tr>
              <a:tr h="375939">
                <a:tc>
                  <a:txBody>
                    <a:bodyPr/>
                    <a:lstStyle/>
                    <a:p>
                      <a:pPr algn="r"/>
                      <a:r>
                        <a:rPr lang="en-US" sz="1800" b="1" dirty="0">
                          <a:effectLst>
                            <a:outerShdw blurRad="38100" dist="38100" dir="2700000" algn="tl">
                              <a:srgbClr val="000000">
                                <a:alpha val="43137"/>
                              </a:srgbClr>
                            </a:outerShdw>
                          </a:effectLst>
                        </a:rPr>
                        <a:t>Total</a:t>
                      </a:r>
                    </a:p>
                  </a:txBody>
                  <a:tcPr/>
                </a:tc>
                <a:tc>
                  <a:txBody>
                    <a:bodyPr/>
                    <a:lstStyle/>
                    <a:p>
                      <a:pPr algn="ctr"/>
                      <a:r>
                        <a:rPr lang="en-US" sz="1800" b="1" dirty="0">
                          <a:effectLst>
                            <a:outerShdw blurRad="38100" dist="38100" dir="2700000" algn="tl">
                              <a:srgbClr val="000000">
                                <a:alpha val="43137"/>
                              </a:srgbClr>
                            </a:outerShdw>
                          </a:effectLst>
                        </a:rPr>
                        <a:t>24</a:t>
                      </a:r>
                    </a:p>
                  </a:txBody>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856193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7250" name="Picture 2" descr="smokies tre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idx="4294967295"/>
          </p:nvPr>
        </p:nvSpPr>
        <p:spPr>
          <a:xfrm>
            <a:off x="0" y="274638"/>
            <a:ext cx="8229600" cy="1143000"/>
          </a:xfrm>
        </p:spPr>
        <p:txBody>
          <a:bodyPr>
            <a:normAutofit/>
          </a:bodyPr>
          <a:lstStyle/>
          <a:p>
            <a:r>
              <a:rPr lang="en-US" sz="4800" b="1" dirty="0"/>
              <a:t>Reporting child abuse</a:t>
            </a:r>
          </a:p>
        </p:txBody>
      </p:sp>
    </p:spTree>
    <p:extLst>
      <p:ext uri="{BB962C8B-B14F-4D97-AF65-F5344CB8AC3E}">
        <p14:creationId xmlns:p14="http://schemas.microsoft.com/office/powerpoint/2010/main" val="21490958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Mandated Reporters</a:t>
            </a:r>
          </a:p>
        </p:txBody>
      </p:sp>
      <p:sp>
        <p:nvSpPr>
          <p:cNvPr id="3" name="Content Placeholder 2"/>
          <p:cNvSpPr>
            <a:spLocks noGrp="1"/>
          </p:cNvSpPr>
          <p:nvPr>
            <p:ph idx="1"/>
          </p:nvPr>
        </p:nvSpPr>
        <p:spPr>
          <a:xfrm>
            <a:off x="457200" y="1524000"/>
            <a:ext cx="7772400" cy="4373563"/>
          </a:xfrm>
        </p:spPr>
        <p:txBody>
          <a:bodyPr>
            <a:normAutofit/>
          </a:bodyPr>
          <a:lstStyle/>
          <a:p>
            <a:r>
              <a:rPr lang="en-US" dirty="0"/>
              <a:t>In the US, all 50 states &amp; territories have mandated reporting laws since late 1960’s. </a:t>
            </a:r>
          </a:p>
          <a:p>
            <a:r>
              <a:rPr lang="en-US" dirty="0"/>
              <a:t>All healthcare providers are mandated reporters throughout the US. </a:t>
            </a:r>
          </a:p>
          <a:p>
            <a:r>
              <a:rPr lang="en-US" dirty="0"/>
              <a:t>As a mandated reporter, you are required to report suspected child maltreatment: </a:t>
            </a:r>
          </a:p>
          <a:p>
            <a:pPr lvl="1"/>
            <a:r>
              <a:rPr lang="en-US" dirty="0"/>
              <a:t> “</a:t>
            </a:r>
            <a:r>
              <a:rPr lang="en-US" b="1" dirty="0">
                <a:effectLst>
                  <a:outerShdw blurRad="38100" dist="38100" dir="2700000" algn="tl">
                    <a:srgbClr val="000000">
                      <a:alpha val="43137"/>
                    </a:srgbClr>
                  </a:outerShdw>
                </a:effectLst>
              </a:rPr>
              <a:t>when the child is known or suspected to be a victim of child abuse or neglect</a:t>
            </a:r>
            <a:r>
              <a:rPr lang="en-US" dirty="0"/>
              <a:t>”                                          (</a:t>
            </a:r>
            <a:r>
              <a:rPr lang="en-US" sz="1800" b="1" dirty="0">
                <a:effectLst>
                  <a:outerShdw blurRad="38100" dist="38100" dir="2700000" algn="tl">
                    <a:srgbClr val="000000">
                      <a:alpha val="43137"/>
                    </a:srgbClr>
                  </a:outerShdw>
                </a:effectLst>
              </a:rPr>
              <a:t>Alabama Code Title 26-14-3)</a:t>
            </a:r>
          </a:p>
          <a:p>
            <a:pPr lvl="1"/>
            <a:endParaRPr lang="en-US" dirty="0"/>
          </a:p>
        </p:txBody>
      </p:sp>
    </p:spTree>
    <p:extLst>
      <p:ext uri="{BB962C8B-B14F-4D97-AF65-F5344CB8AC3E}">
        <p14:creationId xmlns:p14="http://schemas.microsoft.com/office/powerpoint/2010/main" val="31495016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p:txBody>
          <a:bodyPr/>
          <a:lstStyle/>
          <a:p>
            <a:r>
              <a:rPr lang="en-US" b="1" dirty="0">
                <a:effectLst>
                  <a:outerShdw blurRad="38100" dist="38100" dir="2700000" algn="tl">
                    <a:srgbClr val="000000">
                      <a:alpha val="43137"/>
                    </a:srgbClr>
                  </a:outerShdw>
                </a:effectLst>
              </a:rPr>
              <a:t>Reporting child abuse in Alabama</a:t>
            </a:r>
          </a:p>
        </p:txBody>
      </p:sp>
      <p:sp>
        <p:nvSpPr>
          <p:cNvPr id="474115" name="Rectangle 3"/>
          <p:cNvSpPr>
            <a:spLocks noGrp="1" noChangeArrowheads="1"/>
          </p:cNvSpPr>
          <p:nvPr>
            <p:ph idx="1"/>
          </p:nvPr>
        </p:nvSpPr>
        <p:spPr/>
        <p:txBody>
          <a:bodyPr/>
          <a:lstStyle/>
          <a:p>
            <a:r>
              <a:rPr lang="en-US" sz="2800" dirty="0"/>
              <a:t>report to a “</a:t>
            </a:r>
            <a:r>
              <a:rPr lang="en-US" sz="2800" b="1" dirty="0">
                <a:effectLst>
                  <a:outerShdw blurRad="38100" dist="38100" dir="2700000" algn="tl">
                    <a:srgbClr val="000000">
                      <a:alpha val="43137"/>
                    </a:srgbClr>
                  </a:outerShdw>
                </a:effectLst>
              </a:rPr>
              <a:t>duly constituted authority</a:t>
            </a:r>
            <a:r>
              <a:rPr lang="en-US" sz="2800" dirty="0"/>
              <a:t>”: </a:t>
            </a:r>
          </a:p>
          <a:p>
            <a:pPr lvl="1"/>
            <a:r>
              <a:rPr lang="en-US" sz="2400" b="1" dirty="0"/>
              <a:t>DHR</a:t>
            </a:r>
          </a:p>
          <a:p>
            <a:pPr lvl="1"/>
            <a:r>
              <a:rPr lang="en-US" sz="2400" b="1" dirty="0"/>
              <a:t>Chief of police </a:t>
            </a:r>
          </a:p>
          <a:p>
            <a:pPr lvl="1"/>
            <a:r>
              <a:rPr lang="en-US" sz="2400" b="1" dirty="0"/>
              <a:t>Sheriff</a:t>
            </a:r>
          </a:p>
          <a:p>
            <a:r>
              <a:rPr lang="en-US" sz="2800" dirty="0"/>
              <a:t>penalty for failure to report</a:t>
            </a:r>
          </a:p>
          <a:p>
            <a:pPr lvl="1"/>
            <a:r>
              <a:rPr lang="en-US" sz="2400" b="1" dirty="0"/>
              <a:t>For mandated reporter: misdemeanor, not more than 6 months imprisonment or a fine of not more than $500</a:t>
            </a:r>
          </a:p>
          <a:p>
            <a:pPr lvl="1"/>
            <a:r>
              <a:rPr lang="en-US" sz="2400" b="1" dirty="0"/>
              <a:t>For child: 50% will sustain continued abuse, 5% mortality in physical abuse</a:t>
            </a:r>
            <a:endParaRPr lang="en-US" sz="2400" dirty="0"/>
          </a:p>
        </p:txBody>
      </p:sp>
    </p:spTree>
    <p:extLst>
      <p:ext uri="{BB962C8B-B14F-4D97-AF65-F5344CB8AC3E}">
        <p14:creationId xmlns:p14="http://schemas.microsoft.com/office/powerpoint/2010/main" val="366843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411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411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411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411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41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How to make the report</a:t>
            </a:r>
          </a:p>
        </p:txBody>
      </p:sp>
      <p:sp>
        <p:nvSpPr>
          <p:cNvPr id="3" name="Content Placeholder 2"/>
          <p:cNvSpPr>
            <a:spLocks noGrp="1"/>
          </p:cNvSpPr>
          <p:nvPr>
            <p:ph idx="1"/>
          </p:nvPr>
        </p:nvSpPr>
        <p:spPr/>
        <p:txBody>
          <a:bodyPr/>
          <a:lstStyle/>
          <a:p>
            <a:r>
              <a:rPr lang="en-US" dirty="0"/>
              <a:t>“shall be required to report orally, either by telephone or direct communication immediately”</a:t>
            </a:r>
          </a:p>
          <a:p>
            <a:r>
              <a:rPr lang="en-US" dirty="0"/>
              <a:t>“followed by a written report”</a:t>
            </a:r>
          </a:p>
          <a:p>
            <a:r>
              <a:rPr lang="en-US" dirty="0"/>
              <a:t>“to a duly constituted authority.”</a:t>
            </a:r>
          </a:p>
        </p:txBody>
      </p:sp>
      <p:pic>
        <p:nvPicPr>
          <p:cNvPr id="4" name="Picture 3"/>
          <p:cNvPicPr>
            <a:picLocks noChangeAspect="1"/>
          </p:cNvPicPr>
          <p:nvPr/>
        </p:nvPicPr>
        <p:blipFill>
          <a:blip r:embed="rId2"/>
          <a:stretch>
            <a:fillRect/>
          </a:stretch>
        </p:blipFill>
        <p:spPr>
          <a:xfrm>
            <a:off x="1371600" y="5410200"/>
            <a:ext cx="6175783" cy="542591"/>
          </a:xfrm>
          <a:prstGeom prst="rect">
            <a:avLst/>
          </a:prstGeom>
        </p:spPr>
      </p:pic>
    </p:spTree>
    <p:extLst>
      <p:ext uri="{BB962C8B-B14F-4D97-AF65-F5344CB8AC3E}">
        <p14:creationId xmlns:p14="http://schemas.microsoft.com/office/powerpoint/2010/main" val="47162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143000" y="6248400"/>
            <a:ext cx="6172200" cy="461665"/>
          </a:xfrm>
          <a:prstGeom prst="rect">
            <a:avLst/>
          </a:prstGeom>
          <a:noFill/>
        </p:spPr>
        <p:txBody>
          <a:bodyPr wrap="square" rtlCol="0">
            <a:spAutoFit/>
          </a:bodyPr>
          <a:lstStyle/>
          <a:p>
            <a:pPr algn="ctr"/>
            <a:r>
              <a:rPr lang="en-US" sz="2400" b="1" dirty="0">
                <a:solidFill>
                  <a:prstClr val="black"/>
                </a:solidFill>
                <a:effectLst>
                  <a:outerShdw blurRad="38100" dist="38100" dir="2700000" algn="tl">
                    <a:srgbClr val="000000">
                      <a:alpha val="43137"/>
                    </a:srgbClr>
                  </a:outerShdw>
                </a:effectLst>
              </a:rPr>
              <a:t>Child Maltreatment 2018, NCCAN</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739" t="5555" r="9739" b="52223"/>
          <a:stretch/>
        </p:blipFill>
        <p:spPr>
          <a:xfrm>
            <a:off x="120316" y="152400"/>
            <a:ext cx="8871284" cy="6019800"/>
          </a:xfrm>
          <a:prstGeom prst="rect">
            <a:avLst/>
          </a:prstGeom>
        </p:spPr>
      </p:pic>
      <p:sp>
        <p:nvSpPr>
          <p:cNvPr id="3" name="Left Arrow 2"/>
          <p:cNvSpPr/>
          <p:nvPr/>
        </p:nvSpPr>
        <p:spPr>
          <a:xfrm>
            <a:off x="6743700" y="1524000"/>
            <a:ext cx="11430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a:off x="4876800" y="2286000"/>
            <a:ext cx="11430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038600" y="3962400"/>
            <a:ext cx="4724400" cy="646331"/>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AL DHR reports a drop of 28% in CA reports since March of 2020</a:t>
            </a:r>
          </a:p>
        </p:txBody>
      </p:sp>
    </p:spTree>
    <p:extLst>
      <p:ext uri="{BB962C8B-B14F-4D97-AF65-F5344CB8AC3E}">
        <p14:creationId xmlns:p14="http://schemas.microsoft.com/office/powerpoint/2010/main" val="3993666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kern="0" dirty="0">
                <a:solidFill>
                  <a:srgbClr val="000000"/>
                </a:solidFill>
                <a:effectLst>
                  <a:outerShdw blurRad="38100" dist="38100" dir="2700000" algn="tl">
                    <a:srgbClr val="000000">
                      <a:alpha val="43137"/>
                    </a:srgbClr>
                  </a:outerShdw>
                </a:effectLst>
                <a:latin typeface="+mj-ea"/>
              </a:rPr>
              <a:t>Removing a child for protection</a:t>
            </a:r>
            <a:endParaRPr lang="en-US" dirty="0"/>
          </a:p>
        </p:txBody>
      </p:sp>
      <p:sp>
        <p:nvSpPr>
          <p:cNvPr id="3" name="Content Placeholder 2"/>
          <p:cNvSpPr>
            <a:spLocks noGrp="1"/>
          </p:cNvSpPr>
          <p:nvPr>
            <p:ph idx="1"/>
          </p:nvPr>
        </p:nvSpPr>
        <p:spPr>
          <a:xfrm>
            <a:off x="457200" y="1447800"/>
            <a:ext cx="8229600" cy="4525963"/>
          </a:xfrm>
        </p:spPr>
        <p:txBody>
          <a:bodyPr>
            <a:normAutofit/>
          </a:bodyPr>
          <a:lstStyle/>
          <a:p>
            <a:r>
              <a:rPr lang="en-US" dirty="0"/>
              <a:t>“A police officer, a law enforcement official or a designated employee of the State or County Department of Human Resources may take a child into protective custody, or any person in charge of a hospital or similar institution or </a:t>
            </a:r>
            <a:r>
              <a:rPr lang="en-US" b="1" dirty="0">
                <a:solidFill>
                  <a:srgbClr val="FF0000"/>
                </a:solidFill>
                <a:effectLst>
                  <a:outerShdw blurRad="38100" dist="38100" dir="2700000" algn="tl">
                    <a:srgbClr val="000000">
                      <a:alpha val="43137"/>
                    </a:srgbClr>
                  </a:outerShdw>
                </a:effectLst>
              </a:rPr>
              <a:t>any physician treating a child may keep that child in his custody, without the consent of the parent or guardian</a:t>
            </a:r>
            <a:r>
              <a:rPr lang="en-US" dirty="0"/>
              <a:t>, whether or not additional medical treatment is required, if the circumstances or conditions of the child are such that continuing in its place or residence or in the care and custody of the parent, guardian, custodian, or other person responsible for the child’s care </a:t>
            </a:r>
            <a:r>
              <a:rPr lang="en-US" b="1" dirty="0">
                <a:solidFill>
                  <a:srgbClr val="FF0000"/>
                </a:solidFill>
                <a:effectLst>
                  <a:outerShdw blurRad="38100" dist="38100" dir="2700000" algn="tl">
                    <a:srgbClr val="000000">
                      <a:alpha val="43137"/>
                    </a:srgbClr>
                  </a:outerShdw>
                </a:effectLst>
              </a:rPr>
              <a:t>presents an imminent danger to that child’s life or health</a:t>
            </a:r>
            <a:r>
              <a:rPr lang="en-US" dirty="0"/>
              <a:t>….” </a:t>
            </a:r>
          </a:p>
          <a:p>
            <a:endParaRPr lang="en-US" dirty="0"/>
          </a:p>
        </p:txBody>
      </p:sp>
      <p:sp>
        <p:nvSpPr>
          <p:cNvPr id="4" name="TextBox 3"/>
          <p:cNvSpPr txBox="1"/>
          <p:nvPr/>
        </p:nvSpPr>
        <p:spPr>
          <a:xfrm>
            <a:off x="4191000" y="6248400"/>
            <a:ext cx="4953000" cy="400110"/>
          </a:xfrm>
          <a:prstGeom prst="rect">
            <a:avLst/>
          </a:prstGeom>
          <a:noFill/>
        </p:spPr>
        <p:txBody>
          <a:bodyPr wrap="square" rtlCol="0">
            <a:spAutoFit/>
          </a:bodyPr>
          <a:lstStyle/>
          <a:p>
            <a:pPr algn="ctr" eaLnBrk="0" fontAlgn="base" hangingPunct="0">
              <a:spcBef>
                <a:spcPct val="0"/>
              </a:spcBef>
              <a:spcAft>
                <a:spcPct val="0"/>
              </a:spcAft>
            </a:pPr>
            <a:r>
              <a:rPr lang="en-US" sz="2000" dirty="0">
                <a:solidFill>
                  <a:srgbClr val="000000"/>
                </a:solidFill>
                <a:latin typeface="Arial Black" pitchFamily="34" charset="0"/>
              </a:rPr>
              <a:t>Alabama Code Title 26-14-6</a:t>
            </a:r>
          </a:p>
        </p:txBody>
      </p:sp>
    </p:spTree>
    <p:extLst>
      <p:ext uri="{BB962C8B-B14F-4D97-AF65-F5344CB8AC3E}">
        <p14:creationId xmlns:p14="http://schemas.microsoft.com/office/powerpoint/2010/main" val="394551222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rPr>
              <a:t>Temporary Protective Custody</a:t>
            </a:r>
          </a:p>
        </p:txBody>
      </p:sp>
      <p:sp>
        <p:nvSpPr>
          <p:cNvPr id="3" name="Content Placeholder 2"/>
          <p:cNvSpPr>
            <a:spLocks noGrp="1"/>
          </p:cNvSpPr>
          <p:nvPr>
            <p:ph idx="1"/>
          </p:nvPr>
        </p:nvSpPr>
        <p:spPr/>
        <p:txBody>
          <a:bodyPr>
            <a:normAutofit/>
          </a:bodyPr>
          <a:lstStyle/>
          <a:p>
            <a:pPr marL="0" indent="0">
              <a:buNone/>
            </a:pPr>
            <a:r>
              <a:rPr lang="en-US" dirty="0"/>
              <a:t>In Alabama, the following are authorized to take custody of a child: </a:t>
            </a:r>
          </a:p>
          <a:p>
            <a:r>
              <a:rPr lang="en-US" dirty="0"/>
              <a:t>Law enforcement officer</a:t>
            </a:r>
          </a:p>
          <a:p>
            <a:r>
              <a:rPr lang="en-US" dirty="0"/>
              <a:t>DHR designated employee</a:t>
            </a:r>
          </a:p>
          <a:p>
            <a:r>
              <a:rPr lang="en-US" dirty="0"/>
              <a:t>Person in charge of a hospital</a:t>
            </a:r>
          </a:p>
          <a:p>
            <a:r>
              <a:rPr lang="en-US" dirty="0"/>
              <a:t>Physician treating a child</a:t>
            </a:r>
          </a:p>
          <a:p>
            <a:pPr marL="0" indent="0">
              <a:buNone/>
            </a:pPr>
            <a:endParaRPr lang="en-US" dirty="0"/>
          </a:p>
        </p:txBody>
      </p:sp>
    </p:spTree>
    <p:extLst>
      <p:ext uri="{BB962C8B-B14F-4D97-AF65-F5344CB8AC3E}">
        <p14:creationId xmlns:p14="http://schemas.microsoft.com/office/powerpoint/2010/main" val="76339268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3615" cy="9153615"/>
          </a:xfrm>
          <a:prstGeom prst="rect">
            <a:avLst/>
          </a:prstGeom>
        </p:spPr>
      </p:pic>
      <p:sp>
        <p:nvSpPr>
          <p:cNvPr id="11" name="Title 10"/>
          <p:cNvSpPr>
            <a:spLocks noGrp="1"/>
          </p:cNvSpPr>
          <p:nvPr>
            <p:ph type="title"/>
          </p:nvPr>
        </p:nvSpPr>
        <p:spPr/>
        <p:txBody>
          <a:bodyPr>
            <a:normAutofit/>
          </a:bodyPr>
          <a:lstStyle/>
          <a:p>
            <a:r>
              <a:rPr lang="en-US" sz="4800" b="1" dirty="0">
                <a:solidFill>
                  <a:schemeClr val="bg2"/>
                </a:solidFill>
                <a:effectLst>
                  <a:outerShdw blurRad="38100" dist="38100" dir="2700000" algn="tl">
                    <a:srgbClr val="000000">
                      <a:alpha val="43137"/>
                    </a:srgbClr>
                  </a:outerShdw>
                </a:effectLst>
              </a:rPr>
              <a:t>Back to the case studies</a:t>
            </a:r>
          </a:p>
        </p:txBody>
      </p:sp>
    </p:spTree>
    <p:extLst>
      <p:ext uri="{BB962C8B-B14F-4D97-AF65-F5344CB8AC3E}">
        <p14:creationId xmlns:p14="http://schemas.microsoft.com/office/powerpoint/2010/main" val="6336008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29731" name="Picture 3" descr="ca 50b"/>
          <p:cNvPicPr>
            <a:picLocks noChangeAspect="1" noChangeArrowheads="1"/>
          </p:cNvPicPr>
          <p:nvPr/>
        </p:nvPicPr>
        <p:blipFill>
          <a:blip r:embed="rId3" cstate="print"/>
          <a:srcRect/>
          <a:stretch>
            <a:fillRect/>
          </a:stretch>
        </p:blipFill>
        <p:spPr bwMode="auto">
          <a:xfrm>
            <a:off x="0" y="233363"/>
            <a:ext cx="4943475" cy="6624637"/>
          </a:xfrm>
          <a:prstGeom prst="rect">
            <a:avLst/>
          </a:prstGeom>
          <a:noFill/>
        </p:spPr>
      </p:pic>
      <p:sp>
        <p:nvSpPr>
          <p:cNvPr id="329732" name="Text Box 4"/>
          <p:cNvSpPr txBox="1">
            <a:spLocks noChangeArrowheads="1"/>
          </p:cNvSpPr>
          <p:nvPr/>
        </p:nvSpPr>
        <p:spPr bwMode="auto">
          <a:xfrm>
            <a:off x="5562600" y="685800"/>
            <a:ext cx="3048000" cy="1754326"/>
          </a:xfrm>
          <a:prstGeom prst="rect">
            <a:avLst/>
          </a:prstGeom>
          <a:noFill/>
          <a:ln w="76200">
            <a:noFill/>
            <a:miter lim="800000"/>
            <a:headEnd/>
            <a:tailEnd/>
          </a:ln>
          <a:effectLst/>
        </p:spPr>
        <p:txBody>
          <a:bodyPr>
            <a:spAutoFit/>
          </a:bodyPr>
          <a:lstStyle/>
          <a:p>
            <a:pPr algn="ctr">
              <a:spcBef>
                <a:spcPct val="50000"/>
              </a:spcBef>
            </a:pPr>
            <a:r>
              <a:rPr lang="en-US" sz="2400" b="1" dirty="0">
                <a:effectLst>
                  <a:outerShdw blurRad="38100" dist="38100" dir="2700000" algn="tl">
                    <a:srgbClr val="000000">
                      <a:alpha val="43137"/>
                    </a:srgbClr>
                  </a:outerShdw>
                </a:effectLst>
              </a:rPr>
              <a:t>History</a:t>
            </a:r>
          </a:p>
          <a:p>
            <a:pPr algn="ctr">
              <a:spcBef>
                <a:spcPct val="50000"/>
              </a:spcBef>
            </a:pPr>
            <a:r>
              <a:rPr lang="en-US" sz="2400" b="1" dirty="0">
                <a:effectLst>
                  <a:outerShdw blurRad="38100" dist="38100" dir="2700000" algn="tl">
                    <a:srgbClr val="000000">
                      <a:alpha val="43137"/>
                    </a:srgbClr>
                  </a:outerShdw>
                </a:effectLst>
              </a:rPr>
              <a:t>Child tripped while running and fell against a cabinet</a:t>
            </a:r>
          </a:p>
        </p:txBody>
      </p:sp>
    </p:spTree>
    <p:extLst>
      <p:ext uri="{BB962C8B-B14F-4D97-AF65-F5344CB8AC3E}">
        <p14:creationId xmlns:p14="http://schemas.microsoft.com/office/powerpoint/2010/main" val="201435878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Pattern mark slap infant.jpg"/>
          <p:cNvPicPr>
            <a:picLocks noChangeAspect="1"/>
          </p:cNvPicPr>
          <p:nvPr/>
        </p:nvPicPr>
        <p:blipFill>
          <a:blip r:embed="rId3" cstate="print"/>
          <a:stretch>
            <a:fillRect/>
          </a:stretch>
        </p:blipFill>
        <p:spPr>
          <a:xfrm>
            <a:off x="2590800" y="457200"/>
            <a:ext cx="6172200" cy="5813090"/>
          </a:xfrm>
          <a:prstGeom prst="rect">
            <a:avLst/>
          </a:prstGeom>
        </p:spPr>
      </p:pic>
      <p:sp>
        <p:nvSpPr>
          <p:cNvPr id="3" name="TextBox 2"/>
          <p:cNvSpPr txBox="1"/>
          <p:nvPr/>
        </p:nvSpPr>
        <p:spPr>
          <a:xfrm>
            <a:off x="381000" y="990600"/>
            <a:ext cx="1600200" cy="2677656"/>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History</a:t>
            </a:r>
          </a:p>
          <a:p>
            <a:pPr algn="ctr"/>
            <a:endParaRPr lang="en-US" sz="2400" b="1" dirty="0">
              <a:effectLst>
                <a:outerShdw blurRad="38100" dist="38100" dir="2700000" algn="tl">
                  <a:srgbClr val="000000">
                    <a:alpha val="43137"/>
                  </a:srgbClr>
                </a:outerShdw>
              </a:effectLst>
            </a:endParaRPr>
          </a:p>
          <a:p>
            <a:pPr algn="ctr"/>
            <a:r>
              <a:rPr lang="en-US" sz="2400" b="1" dirty="0">
                <a:effectLst>
                  <a:outerShdw blurRad="38100" dist="38100" dir="2700000" algn="tl">
                    <a:srgbClr val="000000">
                      <a:alpha val="43137"/>
                    </a:srgbClr>
                  </a:outerShdw>
                </a:effectLst>
              </a:rPr>
              <a:t>7 mo old fell from the couch onto the floor</a:t>
            </a:r>
          </a:p>
        </p:txBody>
      </p:sp>
    </p:spTree>
    <p:extLst>
      <p:ext uri="{BB962C8B-B14F-4D97-AF65-F5344CB8AC3E}">
        <p14:creationId xmlns:p14="http://schemas.microsoft.com/office/powerpoint/2010/main" val="308179661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86050" name="Picture 2050" descr="bruise ITP"/>
          <p:cNvPicPr>
            <a:picLocks noChangeAspect="1" noChangeArrowheads="1"/>
          </p:cNvPicPr>
          <p:nvPr/>
        </p:nvPicPr>
        <p:blipFill>
          <a:blip r:embed="rId3" cstate="print"/>
          <a:srcRect/>
          <a:stretch>
            <a:fillRect/>
          </a:stretch>
        </p:blipFill>
        <p:spPr bwMode="auto">
          <a:xfrm>
            <a:off x="457200" y="228600"/>
            <a:ext cx="4267200" cy="6400800"/>
          </a:xfrm>
          <a:prstGeom prst="rect">
            <a:avLst/>
          </a:prstGeom>
          <a:noFill/>
        </p:spPr>
      </p:pic>
      <p:sp>
        <p:nvSpPr>
          <p:cNvPr id="386051" name="Text Box 2051"/>
          <p:cNvSpPr txBox="1">
            <a:spLocks noChangeArrowheads="1"/>
          </p:cNvSpPr>
          <p:nvPr/>
        </p:nvSpPr>
        <p:spPr bwMode="auto">
          <a:xfrm>
            <a:off x="5029200" y="762000"/>
            <a:ext cx="3810000" cy="830997"/>
          </a:xfrm>
          <a:prstGeom prst="rect">
            <a:avLst/>
          </a:prstGeom>
          <a:noFill/>
          <a:ln w="9525">
            <a:noFill/>
            <a:miter lim="800000"/>
            <a:headEnd/>
            <a:tailEnd/>
          </a:ln>
          <a:effectLst/>
        </p:spPr>
        <p:txBody>
          <a:bodyPr>
            <a:spAutoFit/>
          </a:bodyPr>
          <a:lstStyle/>
          <a:p>
            <a:pPr algn="ctr">
              <a:spcBef>
                <a:spcPct val="50000"/>
              </a:spcBef>
            </a:pPr>
            <a:r>
              <a:rPr lang="en-US" sz="2400" b="1" dirty="0">
                <a:solidFill>
                  <a:schemeClr val="tx2"/>
                </a:solidFill>
                <a:effectLst>
                  <a:outerShdw blurRad="38100" dist="38100" dir="2700000" algn="tl">
                    <a:srgbClr val="000000">
                      <a:alpha val="43137"/>
                    </a:srgbClr>
                  </a:outerShdw>
                </a:effectLst>
              </a:rPr>
              <a:t>History: toddler bumped into door while walking</a:t>
            </a:r>
            <a:endParaRPr lang="en-US" sz="2400" b="1" dirty="0">
              <a:solidFill>
                <a:schemeClr val="tx2"/>
              </a:solidFill>
              <a:effectLst>
                <a:outerShdw blurRad="38100" dist="38100" dir="2700000" algn="tl">
                  <a:srgbClr val="000000">
                    <a:alpha val="43137"/>
                  </a:srgbClr>
                </a:outerShdw>
              </a:effectLst>
              <a:latin typeface="Arial" charset="0"/>
            </a:endParaRPr>
          </a:p>
        </p:txBody>
      </p:sp>
      <p:sp>
        <p:nvSpPr>
          <p:cNvPr id="386052" name="Text Box 2052"/>
          <p:cNvSpPr txBox="1">
            <a:spLocks noChangeArrowheads="1"/>
          </p:cNvSpPr>
          <p:nvPr/>
        </p:nvSpPr>
        <p:spPr bwMode="auto">
          <a:xfrm>
            <a:off x="4953000" y="2895600"/>
            <a:ext cx="3962400" cy="457200"/>
          </a:xfrm>
          <a:prstGeom prst="rect">
            <a:avLst/>
          </a:prstGeom>
          <a:noFill/>
          <a:ln w="9525">
            <a:noFill/>
            <a:miter lim="800000"/>
            <a:headEnd/>
            <a:tailEnd/>
          </a:ln>
          <a:effectLst/>
        </p:spPr>
        <p:txBody>
          <a:bodyPr>
            <a:spAutoFit/>
          </a:bodyPr>
          <a:lstStyle/>
          <a:p>
            <a:pPr algn="ctr">
              <a:spcBef>
                <a:spcPct val="50000"/>
              </a:spcBef>
            </a:pPr>
            <a:endParaRPr lang="en-US">
              <a:solidFill>
                <a:schemeClr val="bg2"/>
              </a:solidFill>
            </a:endParaRPr>
          </a:p>
        </p:txBody>
      </p:sp>
      <p:sp>
        <p:nvSpPr>
          <p:cNvPr id="386053" name="Text Box 2053"/>
          <p:cNvSpPr txBox="1">
            <a:spLocks noChangeArrowheads="1"/>
          </p:cNvSpPr>
          <p:nvPr/>
        </p:nvSpPr>
        <p:spPr bwMode="auto">
          <a:xfrm>
            <a:off x="5486400" y="4648200"/>
            <a:ext cx="2971800" cy="457200"/>
          </a:xfrm>
          <a:prstGeom prst="rect">
            <a:avLst/>
          </a:prstGeom>
          <a:noFill/>
          <a:ln w="76200">
            <a:noFill/>
            <a:miter lim="800000"/>
            <a:headEnd/>
            <a:tailEnd/>
          </a:ln>
          <a:effectLst/>
        </p:spPr>
        <p:txBody>
          <a:bodyPr>
            <a:spAutoFit/>
          </a:bodyPr>
          <a:lstStyle/>
          <a:p>
            <a:pPr algn="ctr">
              <a:spcBef>
                <a:spcPct val="50000"/>
              </a:spcBef>
            </a:pPr>
            <a:endParaRPr lang="en-US">
              <a:solidFill>
                <a:schemeClr val="bg2"/>
              </a:solidFill>
            </a:endParaRPr>
          </a:p>
        </p:txBody>
      </p:sp>
    </p:spTree>
    <p:extLst>
      <p:ext uri="{BB962C8B-B14F-4D97-AF65-F5344CB8AC3E}">
        <p14:creationId xmlns:p14="http://schemas.microsoft.com/office/powerpoint/2010/main" val="42556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nodePh="1">
                                  <p:stCondLst>
                                    <p:cond delay="0"/>
                                  </p:stCondLst>
                                  <p:endCondLst>
                                    <p:cond evt="begin" delay="0">
                                      <p:tn val="5"/>
                                    </p:cond>
                                  </p:endCondLst>
                                  <p:childTnLst>
                                    <p:set>
                                      <p:cBhvr>
                                        <p:cTn id="6" dur="1" fill="hold">
                                          <p:stCondLst>
                                            <p:cond delay="0"/>
                                          </p:stCondLst>
                                        </p:cTn>
                                        <p:tgtEl>
                                          <p:spTgt spid="386052"/>
                                        </p:tgtEl>
                                        <p:attrNameLst>
                                          <p:attrName>style.visibility</p:attrName>
                                        </p:attrNameLst>
                                      </p:cBhvr>
                                      <p:to>
                                        <p:strVal val="visible"/>
                                      </p:to>
                                    </p:set>
                                    <p:animEffect transition="in" filter="box(in)">
                                      <p:cBhvr>
                                        <p:cTn id="7" dur="500"/>
                                        <p:tgtEl>
                                          <p:spTgt spid="3860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386053"/>
                                        </p:tgtEl>
                                        <p:attrNameLst>
                                          <p:attrName>style.visibility</p:attrName>
                                        </p:attrNameLst>
                                      </p:cBhvr>
                                      <p:to>
                                        <p:strVal val="visible"/>
                                      </p:to>
                                    </p:set>
                                    <p:animEffect transition="in" filter="box(in)">
                                      <p:cBhvr>
                                        <p:cTn id="12" dur="500"/>
                                        <p:tgtEl>
                                          <p:spTgt spid="386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autoUpdateAnimBg="0"/>
      <p:bldP spid="386053"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02_70.jpg"/>
          <p:cNvPicPr>
            <a:picLocks noChangeAspect="1"/>
          </p:cNvPicPr>
          <p:nvPr/>
        </p:nvPicPr>
        <p:blipFill rotWithShape="1">
          <a:blip r:embed="rId2">
            <a:extLst>
              <a:ext uri="{28A0092B-C50C-407E-A947-70E740481C1C}">
                <a14:useLocalDpi xmlns:a14="http://schemas.microsoft.com/office/drawing/2010/main" val="0"/>
              </a:ext>
            </a:extLst>
          </a:blip>
          <a:srcRect l="1210"/>
          <a:stretch/>
        </p:blipFill>
        <p:spPr>
          <a:xfrm>
            <a:off x="-9237" y="1132654"/>
            <a:ext cx="5196421" cy="3491188"/>
          </a:xfrm>
          <a:prstGeom prst="rect">
            <a:avLst/>
          </a:prstGeom>
        </p:spPr>
      </p:pic>
      <p:pic>
        <p:nvPicPr>
          <p:cNvPr id="12" name="Picture 11" descr="ca02_71.jpg"/>
          <p:cNvPicPr>
            <a:picLocks noChangeAspect="1"/>
          </p:cNvPicPr>
          <p:nvPr/>
        </p:nvPicPr>
        <p:blipFill rotWithShape="1">
          <a:blip r:embed="rId3">
            <a:extLst>
              <a:ext uri="{28A0092B-C50C-407E-A947-70E740481C1C}">
                <a14:useLocalDpi xmlns:a14="http://schemas.microsoft.com/office/drawing/2010/main" val="0"/>
              </a:ext>
            </a:extLst>
          </a:blip>
          <a:srcRect r="14575"/>
          <a:stretch/>
        </p:blipFill>
        <p:spPr>
          <a:xfrm>
            <a:off x="4697978" y="1132654"/>
            <a:ext cx="4427549" cy="3491188"/>
          </a:xfrm>
          <a:prstGeom prst="rect">
            <a:avLst/>
          </a:prstGeom>
        </p:spPr>
      </p:pic>
      <p:sp>
        <p:nvSpPr>
          <p:cNvPr id="2" name="Title 1"/>
          <p:cNvSpPr>
            <a:spLocks noGrp="1"/>
          </p:cNvSpPr>
          <p:nvPr>
            <p:ph type="title"/>
          </p:nvPr>
        </p:nvSpPr>
        <p:spPr/>
        <p:txBody>
          <a:bodyPr/>
          <a:lstStyle/>
          <a:p>
            <a:r>
              <a:rPr lang="en-US" dirty="0"/>
              <a:t>Idiopathic Thrombocytopenic </a:t>
            </a:r>
            <a:r>
              <a:rPr lang="en-US" dirty="0" err="1"/>
              <a:t>Purpura</a:t>
            </a:r>
            <a:endParaRPr lang="en-US" dirty="0"/>
          </a:p>
        </p:txBody>
      </p:sp>
      <p:sp>
        <p:nvSpPr>
          <p:cNvPr id="4" name="Slide Number Placeholder 3"/>
          <p:cNvSpPr>
            <a:spLocks noGrp="1"/>
          </p:cNvSpPr>
          <p:nvPr>
            <p:ph type="sldNum" sz="quarter" idx="12"/>
          </p:nvPr>
        </p:nvSpPr>
        <p:spPr/>
        <p:txBody>
          <a:bodyPr/>
          <a:lstStyle/>
          <a:p>
            <a:fld id="{46642AC8-16B9-8E47-A725-E6548BB49E14}" type="slidenum">
              <a:rPr lang="en-US" smtClean="0">
                <a:solidFill>
                  <a:srgbClr val="4BACC6">
                    <a:lumMod val="75000"/>
                  </a:srgbClr>
                </a:solidFill>
              </a:rPr>
              <a:pPr/>
              <a:t>146</a:t>
            </a:fld>
            <a:endParaRPr lang="en-US">
              <a:solidFill>
                <a:srgbClr val="4BACC6">
                  <a:lumMod val="75000"/>
                </a:srgbClr>
              </a:solidFill>
            </a:endParaRPr>
          </a:p>
        </p:txBody>
      </p:sp>
      <p:sp>
        <p:nvSpPr>
          <p:cNvPr id="7" name="Rectangle 6"/>
          <p:cNvSpPr/>
          <p:nvPr/>
        </p:nvSpPr>
        <p:spPr>
          <a:xfrm>
            <a:off x="-72871" y="4630153"/>
            <a:ext cx="9216871" cy="173323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p:nvSpPr>
        <p:spPr>
          <a:xfrm>
            <a:off x="139575" y="4743028"/>
            <a:ext cx="8701185" cy="1483526"/>
          </a:xfrm>
          <a:prstGeom prst="rect">
            <a:avLst/>
          </a:prstGeom>
        </p:spPr>
        <p:txBody>
          <a:bodyPr wrap="square">
            <a:spAutoFit/>
          </a:bodyPr>
          <a:lstStyle/>
          <a:p>
            <a:pPr defTabSz="457200">
              <a:lnSpc>
                <a:spcPts val="1450"/>
              </a:lnSpc>
              <a:spcBef>
                <a:spcPts val="700"/>
              </a:spcBef>
            </a:pPr>
            <a:r>
              <a:rPr lang="en-US" sz="1200" dirty="0">
                <a:solidFill>
                  <a:srgbClr val="595959"/>
                </a:solidFill>
              </a:rPr>
              <a:t>LEFT: The school-aged boy in this image reported in school that he would get hit by his brother. He had abundant bruising, including a very large bruise on the lower back. He also had scattered clusters of </a:t>
            </a:r>
            <a:r>
              <a:rPr lang="en-US" sz="1200" dirty="0" err="1">
                <a:solidFill>
                  <a:srgbClr val="595959"/>
                </a:solidFill>
              </a:rPr>
              <a:t>petechiae</a:t>
            </a:r>
            <a:r>
              <a:rPr lang="en-US" sz="1200" dirty="0">
                <a:solidFill>
                  <a:srgbClr val="595959"/>
                </a:solidFill>
              </a:rPr>
              <a:t> in areas of friction. Complete blood and platelet count revealed thrombocytopenia, and he was ultimately diagnosed with idiopathic thrombocytopenic </a:t>
            </a:r>
            <a:r>
              <a:rPr lang="en-US" sz="1200" dirty="0" err="1">
                <a:solidFill>
                  <a:srgbClr val="595959"/>
                </a:solidFill>
              </a:rPr>
              <a:t>purpura</a:t>
            </a:r>
            <a:r>
              <a:rPr lang="en-US" sz="1200" dirty="0">
                <a:solidFill>
                  <a:srgbClr val="595959"/>
                </a:solidFill>
              </a:rPr>
              <a:t>. </a:t>
            </a:r>
          </a:p>
          <a:p>
            <a:pPr defTabSz="457200">
              <a:lnSpc>
                <a:spcPts val="1450"/>
              </a:lnSpc>
              <a:spcBef>
                <a:spcPts val="700"/>
              </a:spcBef>
            </a:pPr>
            <a:r>
              <a:rPr lang="en-US" sz="1200" dirty="0">
                <a:solidFill>
                  <a:srgbClr val="595959"/>
                </a:solidFill>
              </a:rPr>
              <a:t>RIGHT: </a:t>
            </a:r>
            <a:r>
              <a:rPr lang="en-US" sz="1200" dirty="0">
                <a:solidFill>
                  <a:prstClr val="black">
                    <a:lumMod val="65000"/>
                    <a:lumOff val="35000"/>
                  </a:prstClr>
                </a:solidFill>
              </a:rPr>
              <a:t>Clues to a coagulopathy include </a:t>
            </a:r>
            <a:r>
              <a:rPr lang="en-US" sz="1200" dirty="0" err="1">
                <a:solidFill>
                  <a:prstClr val="black">
                    <a:lumMod val="65000"/>
                    <a:lumOff val="35000"/>
                  </a:prstClr>
                </a:solidFill>
              </a:rPr>
              <a:t>petechiae</a:t>
            </a:r>
            <a:r>
              <a:rPr lang="en-US" sz="1200" dirty="0">
                <a:solidFill>
                  <a:prstClr val="black">
                    <a:lumMod val="65000"/>
                    <a:lumOff val="35000"/>
                  </a:prstClr>
                </a:solidFill>
              </a:rPr>
              <a:t> at clothing line pressure sites; bruising at sites of object pressure, such as in the pattern and location of infant seat fasteners; and excessive diffuse bleeding if the child has a severe bleeding disorder. The presence of a bleeding disorder does not rule out inflicted injuries. </a:t>
            </a:r>
          </a:p>
        </p:txBody>
      </p:sp>
      <p:cxnSp>
        <p:nvCxnSpPr>
          <p:cNvPr id="9" name="Straight Connector 8"/>
          <p:cNvCxnSpPr/>
          <p:nvPr/>
        </p:nvCxnSpPr>
        <p:spPr>
          <a:xfrm>
            <a:off x="-72871" y="4623842"/>
            <a:ext cx="9352584" cy="631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2871" y="6373427"/>
            <a:ext cx="9352584" cy="631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4696883" y="1120253"/>
            <a:ext cx="0" cy="3503589"/>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V="1">
            <a:off x="-72871" y="1132654"/>
            <a:ext cx="9352584" cy="1"/>
          </a:xfrm>
          <a:prstGeom prst="line">
            <a:avLst/>
          </a:prstGeom>
          <a:ln>
            <a:solidFill>
              <a:srgbClr val="1A5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980094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Buttocks marks with crease2.jpg"/>
          <p:cNvPicPr>
            <a:picLocks noChangeAspect="1"/>
          </p:cNvPicPr>
          <p:nvPr/>
        </p:nvPicPr>
        <p:blipFill>
          <a:blip r:embed="rId3" cstate="print"/>
          <a:stretch>
            <a:fillRect/>
          </a:stretch>
        </p:blipFill>
        <p:spPr>
          <a:xfrm>
            <a:off x="381000" y="304800"/>
            <a:ext cx="8382000" cy="6278880"/>
          </a:xfrm>
          <a:prstGeom prst="rect">
            <a:avLst/>
          </a:prstGeom>
        </p:spPr>
      </p:pic>
      <p:sp>
        <p:nvSpPr>
          <p:cNvPr id="3" name="TextBox 2"/>
          <p:cNvSpPr txBox="1"/>
          <p:nvPr/>
        </p:nvSpPr>
        <p:spPr>
          <a:xfrm>
            <a:off x="384018" y="304800"/>
            <a:ext cx="8378982" cy="830997"/>
          </a:xfrm>
          <a:prstGeom prst="rect">
            <a:avLst/>
          </a:prstGeom>
          <a:noFill/>
        </p:spPr>
        <p:txBody>
          <a:bodyPr wrap="square" rtlCol="0">
            <a:spAutoFit/>
          </a:bodyPr>
          <a:lstStyle/>
          <a:p>
            <a:r>
              <a:rPr lang="en-US" sz="2400" b="1" dirty="0" err="1">
                <a:solidFill>
                  <a:prstClr val="white"/>
                </a:solidFill>
                <a:effectLst>
                  <a:outerShdw blurRad="38100" dist="38100" dir="2700000" algn="tl">
                    <a:srgbClr val="000000">
                      <a:alpha val="43137"/>
                    </a:srgbClr>
                  </a:outerShdw>
                </a:effectLst>
              </a:rPr>
              <a:t>Hx</a:t>
            </a:r>
            <a:r>
              <a:rPr lang="en-US" sz="2400" b="1" dirty="0">
                <a:solidFill>
                  <a:prstClr val="white"/>
                </a:solidFill>
                <a:effectLst>
                  <a:outerShdw blurRad="38100" dist="38100" dir="2700000" algn="tl">
                    <a:srgbClr val="000000">
                      <a:alpha val="43137"/>
                    </a:srgbClr>
                  </a:outerShdw>
                </a:effectLst>
              </a:rPr>
              <a:t>: 6 </a:t>
            </a:r>
            <a:r>
              <a:rPr lang="en-US" sz="2400" b="1" dirty="0" err="1">
                <a:solidFill>
                  <a:prstClr val="white"/>
                </a:solidFill>
                <a:effectLst>
                  <a:outerShdw blurRad="38100" dist="38100" dir="2700000" algn="tl">
                    <a:srgbClr val="000000">
                      <a:alpha val="43137"/>
                    </a:srgbClr>
                  </a:outerShdw>
                </a:effectLst>
              </a:rPr>
              <a:t>yo</a:t>
            </a:r>
            <a:r>
              <a:rPr lang="en-US" sz="2400" b="1" dirty="0">
                <a:solidFill>
                  <a:prstClr val="white"/>
                </a:solidFill>
                <a:effectLst>
                  <a:outerShdw blurRad="38100" dist="38100" dir="2700000" algn="tl">
                    <a:srgbClr val="000000">
                      <a:alpha val="43137"/>
                    </a:srgbClr>
                  </a:outerShdw>
                </a:effectLst>
              </a:rPr>
              <a:t> girl fell off of the porch onto a walkway, landing on her buttocks wearing blue jeans &amp; cotton underwear</a:t>
            </a:r>
          </a:p>
        </p:txBody>
      </p:sp>
    </p:spTree>
    <p:extLst>
      <p:ext uri="{BB962C8B-B14F-4D97-AF65-F5344CB8AC3E}">
        <p14:creationId xmlns:p14="http://schemas.microsoft.com/office/powerpoint/2010/main" val="229853499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p:txBody>
          <a:bodyPr>
            <a:normAutofit/>
          </a:bodyPr>
          <a:lstStyle/>
          <a:p>
            <a:r>
              <a:rPr lang="en-US" sz="2800" dirty="0"/>
              <a:t>Conclusion</a:t>
            </a:r>
            <a:br>
              <a:rPr lang="en-US" dirty="0"/>
            </a:br>
            <a:r>
              <a:rPr lang="en-US" b="1" dirty="0"/>
              <a:t>Child abuse</a:t>
            </a:r>
          </a:p>
        </p:txBody>
      </p:sp>
      <p:sp>
        <p:nvSpPr>
          <p:cNvPr id="444419" name="Rectangle 3"/>
          <p:cNvSpPr>
            <a:spLocks noGrp="1" noChangeArrowheads="1"/>
          </p:cNvSpPr>
          <p:nvPr>
            <p:ph idx="1"/>
          </p:nvPr>
        </p:nvSpPr>
        <p:spPr>
          <a:xfrm>
            <a:off x="457200" y="1600200"/>
            <a:ext cx="7848600" cy="4525963"/>
          </a:xfrm>
        </p:spPr>
        <p:txBody>
          <a:bodyPr>
            <a:normAutofit/>
          </a:bodyPr>
          <a:lstStyle/>
          <a:p>
            <a:pPr>
              <a:lnSpc>
                <a:spcPct val="90000"/>
              </a:lnSpc>
            </a:pPr>
            <a:r>
              <a:rPr lang="en-US" sz="2800" dirty="0"/>
              <a:t>Child abuse is still far too common</a:t>
            </a:r>
          </a:p>
          <a:p>
            <a:pPr>
              <a:lnSpc>
                <a:spcPct val="90000"/>
              </a:lnSpc>
            </a:pPr>
            <a:r>
              <a:rPr lang="en-US" sz="2800" dirty="0"/>
              <a:t>Most children are abused or neglected by their parents or other related caretakers</a:t>
            </a:r>
          </a:p>
          <a:p>
            <a:pPr>
              <a:lnSpc>
                <a:spcPct val="90000"/>
              </a:lnSpc>
            </a:pPr>
            <a:r>
              <a:rPr lang="en-US" sz="2800" dirty="0"/>
              <a:t>Abuse often leads to serious injuries, long-term physical &amp; psychological trauma, &amp; even death</a:t>
            </a:r>
          </a:p>
          <a:p>
            <a:pPr>
              <a:lnSpc>
                <a:spcPct val="90000"/>
              </a:lnSpc>
            </a:pPr>
            <a:r>
              <a:rPr lang="en-US" sz="2800" dirty="0"/>
              <a:t>Skilled medical evaluation can assist in determining accidental vs. abusive injuries</a:t>
            </a:r>
          </a:p>
          <a:p>
            <a:pPr>
              <a:lnSpc>
                <a:spcPct val="90000"/>
              </a:lnSpc>
            </a:pPr>
            <a:r>
              <a:rPr lang="en-US" sz="2800" dirty="0"/>
              <a:t>It would be better to prevent the injuries, than to have to deal with determining causation</a:t>
            </a:r>
          </a:p>
        </p:txBody>
      </p:sp>
    </p:spTree>
    <p:extLst>
      <p:ext uri="{BB962C8B-B14F-4D97-AF65-F5344CB8AC3E}">
        <p14:creationId xmlns:p14="http://schemas.microsoft.com/office/powerpoint/2010/main" val="40586031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p:txBody>
          <a:bodyPr/>
          <a:lstStyle/>
          <a:p>
            <a:r>
              <a:rPr lang="en-US" sz="2400" dirty="0"/>
              <a:t>Conclusion</a:t>
            </a:r>
            <a:br>
              <a:rPr lang="en-US" sz="4000" dirty="0"/>
            </a:br>
            <a:r>
              <a:rPr lang="en-US" sz="4000" b="1" dirty="0"/>
              <a:t>Child abuse</a:t>
            </a:r>
          </a:p>
        </p:txBody>
      </p:sp>
      <p:sp>
        <p:nvSpPr>
          <p:cNvPr id="479235" name="Rectangle 3"/>
          <p:cNvSpPr>
            <a:spLocks noGrp="1" noChangeArrowheads="1"/>
          </p:cNvSpPr>
          <p:nvPr>
            <p:ph idx="1"/>
          </p:nvPr>
        </p:nvSpPr>
        <p:spPr>
          <a:xfrm>
            <a:off x="457200" y="1600200"/>
            <a:ext cx="7772400" cy="4525963"/>
          </a:xfrm>
        </p:spPr>
        <p:txBody>
          <a:bodyPr>
            <a:normAutofit/>
          </a:bodyPr>
          <a:lstStyle/>
          <a:p>
            <a:r>
              <a:rPr lang="en-US" dirty="0"/>
              <a:t>Healthcare providers (HCPs) are mandated reporters everywhere in the United States. </a:t>
            </a:r>
          </a:p>
          <a:p>
            <a:r>
              <a:rPr lang="en-US" dirty="0"/>
              <a:t>If the history does not fit the injury, consider child abuse</a:t>
            </a:r>
          </a:p>
          <a:p>
            <a:r>
              <a:rPr lang="en-US" dirty="0"/>
              <a:t>Corporal punishment is reportable if it leads to a physical or emotional injury. </a:t>
            </a:r>
          </a:p>
          <a:p>
            <a:r>
              <a:rPr lang="en-US" dirty="0"/>
              <a:t>If you conclude that an injury was inflicted, the diagnosis is </a:t>
            </a:r>
            <a:r>
              <a:rPr lang="en-US" dirty="0">
                <a:solidFill>
                  <a:srgbClr val="FF0000"/>
                </a:solidFill>
                <a:effectLst>
                  <a:outerShdw blurRad="38100" dist="38100" dir="2700000" algn="tl">
                    <a:srgbClr val="000000">
                      <a:alpha val="43137"/>
                    </a:srgbClr>
                  </a:outerShdw>
                </a:effectLst>
              </a:rPr>
              <a:t>CHILD ABUSE</a:t>
            </a:r>
          </a:p>
          <a:p>
            <a:r>
              <a:rPr lang="en-US" dirty="0"/>
              <a:t>Report should be made verbally directly (usually by phone) followed by a written report. </a:t>
            </a:r>
          </a:p>
          <a:p>
            <a:r>
              <a:rPr lang="en-US" dirty="0"/>
              <a:t>When you are not sure whether to report or not, consult someone, don’t just walk away. </a:t>
            </a:r>
          </a:p>
          <a:p>
            <a:endParaRPr lang="en-US" dirty="0"/>
          </a:p>
        </p:txBody>
      </p:sp>
    </p:spTree>
    <p:extLst>
      <p:ext uri="{BB962C8B-B14F-4D97-AF65-F5344CB8AC3E}">
        <p14:creationId xmlns:p14="http://schemas.microsoft.com/office/powerpoint/2010/main" val="586652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295400" y="5638800"/>
            <a:ext cx="6324600" cy="830997"/>
          </a:xfrm>
          <a:prstGeom prst="rect">
            <a:avLst/>
          </a:prstGeom>
          <a:noFill/>
        </p:spPr>
        <p:txBody>
          <a:bodyPr wrap="square" rtlCol="0">
            <a:spAutoFit/>
          </a:bodyPr>
          <a:lstStyle/>
          <a:p>
            <a:pPr algn="ctr" eaLnBrk="0" fontAlgn="base" hangingPunct="0">
              <a:spcBef>
                <a:spcPct val="0"/>
              </a:spcBef>
              <a:spcAft>
                <a:spcPct val="0"/>
              </a:spcAft>
            </a:pPr>
            <a:r>
              <a:rPr lang="en-US" sz="2400" dirty="0">
                <a:solidFill>
                  <a:prstClr val="black"/>
                </a:solidFill>
                <a:latin typeface="Arial Black" pitchFamily="34" charset="0"/>
              </a:rPr>
              <a:t>Child victims by age</a:t>
            </a:r>
          </a:p>
          <a:p>
            <a:pPr algn="ctr" eaLnBrk="0" fontAlgn="base" hangingPunct="0">
              <a:spcBef>
                <a:spcPct val="0"/>
              </a:spcBef>
              <a:spcAft>
                <a:spcPct val="0"/>
              </a:spcAft>
            </a:pPr>
            <a:r>
              <a:rPr lang="en-US" sz="2400" dirty="0">
                <a:solidFill>
                  <a:prstClr val="black"/>
                </a:solidFill>
                <a:latin typeface="Arial Black" pitchFamily="34" charset="0"/>
              </a:rPr>
              <a:t>NCCAN 2018</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490" t="57778" r="15490" b="10000"/>
          <a:stretch/>
        </p:blipFill>
        <p:spPr>
          <a:xfrm>
            <a:off x="162910" y="152400"/>
            <a:ext cx="8828690" cy="5334000"/>
          </a:xfrm>
          <a:prstGeom prst="rect">
            <a:avLst/>
          </a:prstGeom>
        </p:spPr>
      </p:pic>
    </p:spTree>
    <p:extLst>
      <p:ext uri="{BB962C8B-B14F-4D97-AF65-F5344CB8AC3E}">
        <p14:creationId xmlns:p14="http://schemas.microsoft.com/office/powerpoint/2010/main" val="11733907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6" y="0"/>
            <a:ext cx="9144000" cy="6858000"/>
          </a:xfrm>
          <a:prstGeom prst="rect">
            <a:avLst/>
          </a:prstGeom>
        </p:spPr>
      </p:pic>
      <p:sp>
        <p:nvSpPr>
          <p:cNvPr id="7" name="TextBox 6"/>
          <p:cNvSpPr txBox="1"/>
          <p:nvPr/>
        </p:nvSpPr>
        <p:spPr>
          <a:xfrm>
            <a:off x="4572001" y="76200"/>
            <a:ext cx="184731" cy="369332"/>
          </a:xfrm>
          <a:prstGeom prst="rect">
            <a:avLst/>
          </a:prstGeom>
          <a:noFill/>
        </p:spPr>
        <p:txBody>
          <a:bodyPr wrap="none" rtlCol="0">
            <a:spAutoFit/>
          </a:bodyPr>
          <a:lstStyle/>
          <a:p>
            <a:endParaRPr lang="en-US" dirty="0">
              <a:solidFill>
                <a:prstClr val="black"/>
              </a:solidFill>
            </a:endParaRPr>
          </a:p>
        </p:txBody>
      </p:sp>
      <p:sp>
        <p:nvSpPr>
          <p:cNvPr id="2" name="TextBox 1"/>
          <p:cNvSpPr txBox="1"/>
          <p:nvPr/>
        </p:nvSpPr>
        <p:spPr>
          <a:xfrm>
            <a:off x="2133600" y="5181600"/>
            <a:ext cx="5334000" cy="1200329"/>
          </a:xfrm>
          <a:prstGeom prst="rect">
            <a:avLst/>
          </a:prstGeom>
          <a:noFill/>
        </p:spPr>
        <p:txBody>
          <a:bodyPr wrap="square" rtlCol="0">
            <a:spAutoFit/>
          </a:bodyPr>
          <a:lstStyle/>
          <a:p>
            <a:pPr algn="ctr"/>
            <a:r>
              <a:rPr lang="en-US" sz="7200" b="1" dirty="0">
                <a:solidFill>
                  <a:srgbClr val="FFFF00"/>
                </a:solidFill>
                <a:effectLst>
                  <a:outerShdw blurRad="38100" dist="38100" dir="2700000" algn="tl">
                    <a:srgbClr val="000000">
                      <a:alpha val="43137"/>
                    </a:srgbClr>
                  </a:outerShdw>
                </a:effectLst>
              </a:rPr>
              <a:t>Questions?</a:t>
            </a:r>
          </a:p>
        </p:txBody>
      </p:sp>
    </p:spTree>
    <p:extLst>
      <p:ext uri="{BB962C8B-B14F-4D97-AF65-F5344CB8AC3E}">
        <p14:creationId xmlns:p14="http://schemas.microsoft.com/office/powerpoint/2010/main" val="3828321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797" y="304800"/>
            <a:ext cx="7772400" cy="1143000"/>
          </a:xfrm>
        </p:spPr>
        <p:txBody>
          <a:bodyPr>
            <a:normAutofit fontScale="90000"/>
          </a:bodyPr>
          <a:lstStyle/>
          <a:p>
            <a:r>
              <a:rPr lang="en-US" b="1" dirty="0">
                <a:solidFill>
                  <a:schemeClr val="tx1"/>
                </a:solidFill>
              </a:rPr>
              <a:t>Child abuse incidence </a:t>
            </a:r>
            <a:br>
              <a:rPr lang="en-US" b="1" dirty="0">
                <a:solidFill>
                  <a:schemeClr val="tx1"/>
                </a:solidFill>
              </a:rPr>
            </a:br>
            <a:r>
              <a:rPr lang="en-US" b="1" dirty="0">
                <a:solidFill>
                  <a:schemeClr val="tx1"/>
                </a:solidFill>
              </a:rPr>
              <a:t>by category -2018</a:t>
            </a:r>
            <a:endParaRPr lang="en-US" b="1" dirty="0"/>
          </a:p>
        </p:txBody>
      </p:sp>
      <p:graphicFrame>
        <p:nvGraphicFramePr>
          <p:cNvPr id="6" name="Table Placeholder 5"/>
          <p:cNvGraphicFramePr>
            <a:graphicFrameLocks noGrp="1"/>
          </p:cNvGraphicFramePr>
          <p:nvPr>
            <p:ph type="tbl" idx="1"/>
          </p:nvPr>
        </p:nvGraphicFramePr>
        <p:xfrm>
          <a:off x="304797" y="1600202"/>
          <a:ext cx="8610602" cy="4421499"/>
        </p:xfrm>
        <a:graphic>
          <a:graphicData uri="http://schemas.openxmlformats.org/drawingml/2006/table">
            <a:tbl>
              <a:tblPr firstRow="1" bandRow="1">
                <a:tableStyleId>{5C22544A-7EE6-4342-B048-85BDC9FD1C3A}</a:tableStyleId>
              </a:tblPr>
              <a:tblGrid>
                <a:gridCol w="2133603">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gridCol w="990599">
                  <a:extLst>
                    <a:ext uri="{9D8B030D-6E8A-4147-A177-3AD203B41FA5}">
                      <a16:colId xmlns:a16="http://schemas.microsoft.com/office/drawing/2014/main" val="20006"/>
                    </a:ext>
                  </a:extLst>
                </a:gridCol>
              </a:tblGrid>
              <a:tr h="83206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mn-cs"/>
                        </a:rPr>
                        <a:t>Abuse Type</a:t>
                      </a:r>
                    </a:p>
                  </a:txBody>
                  <a:tcPr/>
                </a:tc>
                <a:tc>
                  <a:txBody>
                    <a:bodyPr/>
                    <a:lstStyle/>
                    <a:p>
                      <a:pPr algn="ctr"/>
                      <a:r>
                        <a:rPr lang="en-US" sz="2800" b="1" dirty="0">
                          <a:effectLst>
                            <a:outerShdw blurRad="38100" dist="38100" dir="2700000" algn="tl">
                              <a:srgbClr val="000000">
                                <a:alpha val="43137"/>
                              </a:srgbClr>
                            </a:outerShdw>
                          </a:effectLst>
                        </a:rPr>
                        <a:t>US</a:t>
                      </a:r>
                    </a:p>
                  </a:txBody>
                  <a:tcPr/>
                </a:tc>
                <a:tc>
                  <a:txBody>
                    <a:bodyPr/>
                    <a:lstStyle/>
                    <a:p>
                      <a:pPr algn="ctr"/>
                      <a:r>
                        <a:rPr lang="en-US" sz="2800" b="1" dirty="0">
                          <a:effectLst>
                            <a:outerShdw blurRad="38100" dist="38100" dir="2700000" algn="tl">
                              <a:srgbClr val="000000">
                                <a:alpha val="43137"/>
                              </a:srgbClr>
                            </a:outerShdw>
                          </a:effectLst>
                        </a:rPr>
                        <a:t>AL</a:t>
                      </a:r>
                    </a:p>
                  </a:txBody>
                  <a:tcPr/>
                </a:tc>
                <a:tc>
                  <a:txBody>
                    <a:bodyPr/>
                    <a:lstStyle/>
                    <a:p>
                      <a:pPr algn="ctr"/>
                      <a:r>
                        <a:rPr lang="en-US" sz="2800" b="1" dirty="0">
                          <a:effectLst>
                            <a:outerShdw blurRad="38100" dist="38100" dir="2700000" algn="tl">
                              <a:srgbClr val="000000">
                                <a:alpha val="43137"/>
                              </a:srgbClr>
                            </a:outerShdw>
                          </a:effectLst>
                        </a:rPr>
                        <a:t>MS</a:t>
                      </a:r>
                    </a:p>
                  </a:txBody>
                  <a:tcPr/>
                </a:tc>
                <a:tc>
                  <a:txBody>
                    <a:bodyPr/>
                    <a:lstStyle/>
                    <a:p>
                      <a:pPr algn="ctr"/>
                      <a:r>
                        <a:rPr lang="en-US" sz="2800" b="1" dirty="0">
                          <a:effectLst>
                            <a:outerShdw blurRad="38100" dist="38100" dir="2700000" algn="tl">
                              <a:srgbClr val="000000">
                                <a:alpha val="43137"/>
                              </a:srgbClr>
                            </a:outerShdw>
                          </a:effectLst>
                        </a:rPr>
                        <a:t>GA</a:t>
                      </a:r>
                    </a:p>
                  </a:txBody>
                  <a:tcPr/>
                </a:tc>
                <a:tc>
                  <a:txBody>
                    <a:bodyPr/>
                    <a:lstStyle/>
                    <a:p>
                      <a:pPr algn="ctr"/>
                      <a:r>
                        <a:rPr lang="en-US" sz="2800" b="1" dirty="0">
                          <a:effectLst>
                            <a:outerShdw blurRad="38100" dist="38100" dir="2700000" algn="tl">
                              <a:srgbClr val="000000">
                                <a:alpha val="43137"/>
                              </a:srgbClr>
                            </a:outerShdw>
                          </a:effectLst>
                        </a:rPr>
                        <a:t>SC</a:t>
                      </a:r>
                    </a:p>
                  </a:txBody>
                  <a:tcPr/>
                </a:tc>
                <a:tc>
                  <a:txBody>
                    <a:bodyPr/>
                    <a:lstStyle/>
                    <a:p>
                      <a:pPr algn="ctr"/>
                      <a:r>
                        <a:rPr lang="en-US" sz="2800" b="1" dirty="0">
                          <a:effectLst>
                            <a:outerShdw blurRad="38100" dist="38100" dir="2700000" algn="tl">
                              <a:srgbClr val="000000">
                                <a:alpha val="43137"/>
                              </a:srgbClr>
                            </a:outerShdw>
                          </a:effectLst>
                        </a:rPr>
                        <a:t>TN</a:t>
                      </a:r>
                    </a:p>
                  </a:txBody>
                  <a:tcPr/>
                </a:tc>
                <a:extLst>
                  <a:ext uri="{0D108BD9-81ED-4DB2-BD59-A6C34878D82A}">
                    <a16:rowId xmlns:a16="http://schemas.microsoft.com/office/drawing/2014/main" val="10000"/>
                  </a:ext>
                </a:extLst>
              </a:tr>
              <a:tr h="53953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rPr>
                        <a:t>Neglect</a:t>
                      </a:r>
                    </a:p>
                  </a:txBody>
                  <a:tcPr anchor="ctr" horzOverflow="overflow"/>
                </a:tc>
                <a:tc>
                  <a:txBody>
                    <a:bodyPr/>
                    <a:lstStyle/>
                    <a:p>
                      <a:pPr marL="0" marR="0" algn="r">
                        <a:spcBef>
                          <a:spcPts val="0"/>
                        </a:spcBef>
                        <a:spcAft>
                          <a:spcPts val="0"/>
                        </a:spcAft>
                      </a:pPr>
                      <a:r>
                        <a:rPr lang="en-US" sz="2400" b="1" dirty="0">
                          <a:solidFill>
                            <a:schemeClr val="tx1"/>
                          </a:solidFill>
                          <a:effectLst/>
                          <a:latin typeface="Arial"/>
                          <a:ea typeface="Times New Roman"/>
                          <a:cs typeface="Times New Roman"/>
                        </a:rPr>
                        <a:t>60.8</a:t>
                      </a:r>
                    </a:p>
                  </a:txBody>
                  <a:tcPr marL="68580" marR="68580" marT="0" marB="0" anchor="ctr"/>
                </a:tc>
                <a:tc>
                  <a:txBody>
                    <a:bodyPr/>
                    <a:lstStyle/>
                    <a:p>
                      <a:pPr marL="0" marR="0" algn="r">
                        <a:spcBef>
                          <a:spcPts val="0"/>
                        </a:spcBef>
                        <a:spcAft>
                          <a:spcPts val="0"/>
                        </a:spcAft>
                      </a:pPr>
                      <a:r>
                        <a:rPr lang="en-US" sz="2400" b="1" dirty="0">
                          <a:solidFill>
                            <a:srgbClr val="FF0000"/>
                          </a:solidFill>
                          <a:effectLst>
                            <a:outerShdw blurRad="38100" dist="38100" dir="2700000" algn="tl">
                              <a:srgbClr val="000000">
                                <a:alpha val="43137"/>
                              </a:srgbClr>
                            </a:outerShdw>
                          </a:effectLst>
                          <a:latin typeface="Arial Black" panose="020B0A04020102020204" pitchFamily="34" charset="0"/>
                          <a:ea typeface="Times New Roman"/>
                          <a:cs typeface="Times New Roman"/>
                        </a:rPr>
                        <a:t>31.3</a:t>
                      </a:r>
                    </a:p>
                  </a:txBody>
                  <a:tcPr marL="68580" marR="68580" marT="0" marB="0" anchor="ctr"/>
                </a:tc>
                <a:tc>
                  <a:txBody>
                    <a:bodyPr/>
                    <a:lstStyle/>
                    <a:p>
                      <a:pPr marL="0" marR="0" algn="r">
                        <a:spcBef>
                          <a:spcPts val="0"/>
                        </a:spcBef>
                        <a:spcAft>
                          <a:spcPts val="0"/>
                        </a:spcAft>
                      </a:pPr>
                      <a:r>
                        <a:rPr lang="en-US" sz="2400" b="1" dirty="0">
                          <a:solidFill>
                            <a:schemeClr val="tx1"/>
                          </a:solidFill>
                          <a:effectLst/>
                          <a:latin typeface="Arial"/>
                          <a:ea typeface="Times New Roman"/>
                          <a:cs typeface="Times New Roman"/>
                        </a:rPr>
                        <a:t>58.1</a:t>
                      </a:r>
                    </a:p>
                  </a:txBody>
                  <a:tcPr marL="68580" marR="68580" marT="0" marB="0" anchor="ctr"/>
                </a:tc>
                <a:tc>
                  <a:txBody>
                    <a:bodyPr/>
                    <a:lstStyle/>
                    <a:p>
                      <a:pPr marL="0" marR="0" algn="r">
                        <a:spcBef>
                          <a:spcPts val="0"/>
                        </a:spcBef>
                        <a:spcAft>
                          <a:spcPts val="0"/>
                        </a:spcAft>
                      </a:pPr>
                      <a:r>
                        <a:rPr lang="en-US" sz="2400" b="1" dirty="0">
                          <a:solidFill>
                            <a:schemeClr val="tx1"/>
                          </a:solidFill>
                          <a:effectLst/>
                          <a:latin typeface="Arial"/>
                          <a:ea typeface="Times New Roman"/>
                          <a:cs typeface="Times New Roman"/>
                        </a:rPr>
                        <a:t>61.8</a:t>
                      </a:r>
                    </a:p>
                  </a:txBody>
                  <a:tcPr marL="68580" marR="68580" marT="0" marB="0" anchor="ctr"/>
                </a:tc>
                <a:tc>
                  <a:txBody>
                    <a:bodyPr/>
                    <a:lstStyle/>
                    <a:p>
                      <a:pPr marL="0" marR="0" algn="r">
                        <a:spcBef>
                          <a:spcPts val="0"/>
                        </a:spcBef>
                        <a:spcAft>
                          <a:spcPts val="0"/>
                        </a:spcAft>
                      </a:pPr>
                      <a:r>
                        <a:rPr lang="en-US" sz="2400" b="1" dirty="0">
                          <a:solidFill>
                            <a:schemeClr val="tx1"/>
                          </a:solidFill>
                          <a:effectLst/>
                          <a:latin typeface="Arial"/>
                          <a:ea typeface="Times New Roman"/>
                          <a:cs typeface="Times New Roman"/>
                        </a:rPr>
                        <a:t>40.6</a:t>
                      </a:r>
                    </a:p>
                  </a:txBody>
                  <a:tcPr marL="68580" marR="68580" marT="0" marB="0" anchor="ctr"/>
                </a:tc>
                <a:tc>
                  <a:txBody>
                    <a:bodyPr/>
                    <a:lstStyle/>
                    <a:p>
                      <a:pPr marL="0" marR="0" algn="r">
                        <a:spcBef>
                          <a:spcPts val="0"/>
                        </a:spcBef>
                        <a:spcAft>
                          <a:spcPts val="0"/>
                        </a:spcAft>
                      </a:pPr>
                      <a:r>
                        <a:rPr lang="en-US" sz="2400" b="1" dirty="0">
                          <a:solidFill>
                            <a:schemeClr val="tx1"/>
                          </a:solidFill>
                          <a:effectLst/>
                          <a:latin typeface="Arial"/>
                          <a:ea typeface="Times New Roman"/>
                          <a:cs typeface="Times New Roman"/>
                        </a:rPr>
                        <a:t>9.5</a:t>
                      </a:r>
                    </a:p>
                  </a:txBody>
                  <a:tcPr marL="68580" marR="68580" marT="0" marB="0" anchor="ctr"/>
                </a:tc>
                <a:extLst>
                  <a:ext uri="{0D108BD9-81ED-4DB2-BD59-A6C34878D82A}">
                    <a16:rowId xmlns:a16="http://schemas.microsoft.com/office/drawing/2014/main" val="10001"/>
                  </a:ext>
                </a:extLst>
              </a:tr>
              <a:tr h="565998">
                <a:tc>
                  <a:txBody>
                    <a:body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sz="2000" b="1" i="0" u="none" strike="noStrike" cap="none" normalizeH="0" baseline="0" dirty="0">
                          <a:ln>
                            <a:noFill/>
                          </a:ln>
                          <a:solidFill>
                            <a:schemeClr val="tx1"/>
                          </a:solidFill>
                          <a:effectLst/>
                          <a:latin typeface="Arial" charset="0"/>
                        </a:rPr>
                        <a:t>Medical neglect</a:t>
                      </a:r>
                    </a:p>
                  </a:txBody>
                  <a:tcPr anchor="ctr" horzOverflow="overflow"/>
                </a:tc>
                <a:tc>
                  <a:txBody>
                    <a:bodyPr/>
                    <a:lstStyle/>
                    <a:p>
                      <a:pPr marL="0" marR="0" algn="r">
                        <a:spcBef>
                          <a:spcPts val="600"/>
                        </a:spcBef>
                        <a:spcAft>
                          <a:spcPts val="600"/>
                        </a:spcAft>
                      </a:pPr>
                      <a:r>
                        <a:rPr lang="en-US" sz="2400" b="1" dirty="0">
                          <a:solidFill>
                            <a:schemeClr val="tx1"/>
                          </a:solidFill>
                          <a:effectLst/>
                          <a:latin typeface="Arial"/>
                          <a:ea typeface="Times New Roman"/>
                          <a:cs typeface="Times New Roman"/>
                        </a:rPr>
                        <a:t>0.8</a:t>
                      </a:r>
                    </a:p>
                  </a:txBody>
                  <a:tcPr marL="68580" marR="68580" marT="0" marB="0" anchor="ctr"/>
                </a:tc>
                <a:tc>
                  <a:txBody>
                    <a:bodyPr/>
                    <a:lstStyle/>
                    <a:p>
                      <a:pPr marL="0" marR="0" algn="r">
                        <a:spcBef>
                          <a:spcPts val="600"/>
                        </a:spcBef>
                        <a:spcAft>
                          <a:spcPts val="600"/>
                        </a:spcAft>
                      </a:pPr>
                      <a:r>
                        <a:rPr lang="en-US" sz="2400" b="1" dirty="0">
                          <a:solidFill>
                            <a:srgbClr val="FF0000"/>
                          </a:solidFill>
                          <a:effectLst>
                            <a:outerShdw blurRad="38100" dist="38100" dir="2700000" algn="tl">
                              <a:srgbClr val="000000">
                                <a:alpha val="43137"/>
                              </a:srgbClr>
                            </a:outerShdw>
                          </a:effectLst>
                          <a:latin typeface="Arial Black" panose="020B0A04020102020204" pitchFamily="34" charset="0"/>
                          <a:ea typeface="Times New Roman"/>
                          <a:cs typeface="Times New Roman"/>
                        </a:rPr>
                        <a:t>0.3</a:t>
                      </a:r>
                    </a:p>
                  </a:txBody>
                  <a:tcPr marL="68580" marR="68580" marT="0" marB="0" anchor="ctr"/>
                </a:tc>
                <a:tc>
                  <a:txBody>
                    <a:bodyPr/>
                    <a:lstStyle/>
                    <a:p>
                      <a:pPr marL="0" marR="0" algn="r">
                        <a:spcBef>
                          <a:spcPts val="600"/>
                        </a:spcBef>
                        <a:spcAft>
                          <a:spcPts val="600"/>
                        </a:spcAft>
                      </a:pPr>
                      <a:r>
                        <a:rPr lang="en-US" sz="2400" b="1" dirty="0">
                          <a:solidFill>
                            <a:schemeClr val="tx1"/>
                          </a:solidFill>
                          <a:effectLst/>
                          <a:latin typeface="Arial"/>
                          <a:ea typeface="Times New Roman"/>
                          <a:cs typeface="Times New Roman"/>
                        </a:rPr>
                        <a:t>1.8</a:t>
                      </a:r>
                    </a:p>
                  </a:txBody>
                  <a:tcPr marL="68580" marR="68580" marT="0" marB="0" anchor="ctr"/>
                </a:tc>
                <a:tc>
                  <a:txBody>
                    <a:bodyPr/>
                    <a:lstStyle/>
                    <a:p>
                      <a:pPr marL="0" marR="0" algn="r">
                        <a:spcBef>
                          <a:spcPts val="600"/>
                        </a:spcBef>
                        <a:spcAft>
                          <a:spcPts val="600"/>
                        </a:spcAft>
                      </a:pPr>
                      <a:r>
                        <a:rPr lang="en-US" sz="2400" b="1" dirty="0">
                          <a:solidFill>
                            <a:schemeClr val="tx1"/>
                          </a:solidFill>
                          <a:effectLst/>
                          <a:latin typeface="Arial"/>
                          <a:ea typeface="Times New Roman"/>
                          <a:cs typeface="Times New Roman"/>
                        </a:rPr>
                        <a:t>1.1</a:t>
                      </a:r>
                    </a:p>
                  </a:txBody>
                  <a:tcPr marL="68580" marR="68580" marT="0" marB="0" anchor="ctr"/>
                </a:tc>
                <a:tc>
                  <a:txBody>
                    <a:bodyPr/>
                    <a:lstStyle/>
                    <a:p>
                      <a:pPr marL="0" marR="0" algn="r">
                        <a:spcBef>
                          <a:spcPts val="600"/>
                        </a:spcBef>
                        <a:spcAft>
                          <a:spcPts val="600"/>
                        </a:spcAft>
                      </a:pPr>
                      <a:r>
                        <a:rPr lang="en-US" sz="2400" b="1" dirty="0">
                          <a:solidFill>
                            <a:schemeClr val="tx1"/>
                          </a:solidFill>
                          <a:effectLst/>
                          <a:latin typeface="Arial"/>
                          <a:ea typeface="Times New Roman"/>
                          <a:cs typeface="Times New Roman"/>
                        </a:rPr>
                        <a:t>0.9</a:t>
                      </a:r>
                    </a:p>
                  </a:txBody>
                  <a:tcPr marL="68580" marR="68580" marT="0" marB="0" anchor="ctr"/>
                </a:tc>
                <a:tc>
                  <a:txBody>
                    <a:bodyPr/>
                    <a:lstStyle/>
                    <a:p>
                      <a:pPr marL="0" marR="0" algn="r">
                        <a:spcBef>
                          <a:spcPts val="600"/>
                        </a:spcBef>
                        <a:spcAft>
                          <a:spcPts val="600"/>
                        </a:spcAft>
                      </a:pPr>
                      <a:r>
                        <a:rPr lang="en-US" sz="2400" b="1" dirty="0">
                          <a:solidFill>
                            <a:schemeClr val="tx1"/>
                          </a:solidFill>
                          <a:effectLst/>
                          <a:latin typeface="Arial"/>
                          <a:ea typeface="Times New Roman"/>
                          <a:cs typeface="Times New Roman"/>
                        </a:rPr>
                        <a:t>0.6</a:t>
                      </a:r>
                    </a:p>
                  </a:txBody>
                  <a:tcPr marL="68580" marR="68580" marT="0" marB="0" anchor="ctr"/>
                </a:tc>
                <a:extLst>
                  <a:ext uri="{0D108BD9-81ED-4DB2-BD59-A6C34878D82A}">
                    <a16:rowId xmlns:a16="http://schemas.microsoft.com/office/drawing/2014/main" val="10002"/>
                  </a:ext>
                </a:extLst>
              </a:tr>
              <a:tr h="592459">
                <a:tc>
                  <a:txBody>
                    <a:body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sz="2000" b="1" i="0" u="none" strike="noStrike" cap="none" normalizeH="0" baseline="0" dirty="0">
                          <a:ln>
                            <a:noFill/>
                          </a:ln>
                          <a:solidFill>
                            <a:schemeClr val="tx1"/>
                          </a:solidFill>
                          <a:effectLst/>
                          <a:latin typeface="Arial" charset="0"/>
                        </a:rPr>
                        <a:t>Physical abuse</a:t>
                      </a:r>
                    </a:p>
                  </a:txBody>
                  <a:tcPr anchor="ctr" horzOverflow="overflow"/>
                </a:tc>
                <a:tc>
                  <a:txBody>
                    <a:bodyPr/>
                    <a:lstStyle/>
                    <a:p>
                      <a:pPr marL="0" marR="0" algn="r">
                        <a:spcBef>
                          <a:spcPts val="600"/>
                        </a:spcBef>
                        <a:spcAft>
                          <a:spcPts val="600"/>
                        </a:spcAft>
                      </a:pPr>
                      <a:r>
                        <a:rPr lang="en-US" sz="2400" b="1" dirty="0">
                          <a:solidFill>
                            <a:schemeClr val="tx1"/>
                          </a:solidFill>
                          <a:effectLst/>
                          <a:latin typeface="Arial"/>
                          <a:ea typeface="Times New Roman"/>
                          <a:cs typeface="Times New Roman"/>
                        </a:rPr>
                        <a:t>10.7</a:t>
                      </a:r>
                    </a:p>
                  </a:txBody>
                  <a:tcPr marL="68580" marR="68580" marT="0" marB="0" anchor="ctr"/>
                </a:tc>
                <a:tc>
                  <a:txBody>
                    <a:bodyPr/>
                    <a:lstStyle/>
                    <a:p>
                      <a:pPr marL="0" marR="0" algn="r">
                        <a:spcBef>
                          <a:spcPts val="600"/>
                        </a:spcBef>
                        <a:spcAft>
                          <a:spcPts val="600"/>
                        </a:spcAft>
                      </a:pPr>
                      <a:r>
                        <a:rPr lang="en-US" sz="2400" b="1" dirty="0">
                          <a:solidFill>
                            <a:srgbClr val="FF0000"/>
                          </a:solidFill>
                          <a:effectLst>
                            <a:outerShdw blurRad="38100" dist="38100" dir="2700000" algn="tl">
                              <a:srgbClr val="000000">
                                <a:alpha val="43137"/>
                              </a:srgbClr>
                            </a:outerShdw>
                          </a:effectLst>
                          <a:latin typeface="Arial Black" panose="020B0A04020102020204" pitchFamily="34" charset="0"/>
                          <a:ea typeface="Times New Roman"/>
                          <a:cs typeface="Times New Roman"/>
                        </a:rPr>
                        <a:t>42.0</a:t>
                      </a:r>
                    </a:p>
                  </a:txBody>
                  <a:tcPr marL="68580" marR="68580" marT="0" marB="0" anchor="ctr"/>
                </a:tc>
                <a:tc>
                  <a:txBody>
                    <a:bodyPr/>
                    <a:lstStyle/>
                    <a:p>
                      <a:pPr marL="0" marR="0" algn="r">
                        <a:spcBef>
                          <a:spcPts val="600"/>
                        </a:spcBef>
                        <a:spcAft>
                          <a:spcPts val="600"/>
                        </a:spcAft>
                      </a:pPr>
                      <a:r>
                        <a:rPr lang="en-US" sz="2400" b="1" dirty="0">
                          <a:solidFill>
                            <a:schemeClr val="tx1"/>
                          </a:solidFill>
                          <a:effectLst/>
                          <a:latin typeface="Arial"/>
                          <a:ea typeface="Times New Roman"/>
                          <a:cs typeface="Times New Roman"/>
                        </a:rPr>
                        <a:t>8.1</a:t>
                      </a:r>
                    </a:p>
                  </a:txBody>
                  <a:tcPr marL="68580" marR="68580" marT="0" marB="0" anchor="ctr"/>
                </a:tc>
                <a:tc>
                  <a:txBody>
                    <a:bodyPr/>
                    <a:lstStyle/>
                    <a:p>
                      <a:pPr marL="0" marR="0" algn="r">
                        <a:spcBef>
                          <a:spcPts val="600"/>
                        </a:spcBef>
                        <a:spcAft>
                          <a:spcPts val="600"/>
                        </a:spcAft>
                      </a:pPr>
                      <a:r>
                        <a:rPr lang="en-US" sz="2400" b="1" dirty="0">
                          <a:solidFill>
                            <a:schemeClr val="tx1"/>
                          </a:solidFill>
                          <a:effectLst/>
                          <a:latin typeface="Arial"/>
                          <a:ea typeface="Times New Roman"/>
                          <a:cs typeface="Times New Roman"/>
                        </a:rPr>
                        <a:t>7.7</a:t>
                      </a:r>
                    </a:p>
                  </a:txBody>
                  <a:tcPr marL="68580" marR="68580" marT="0" marB="0" anchor="ctr"/>
                </a:tc>
                <a:tc>
                  <a:txBody>
                    <a:bodyPr/>
                    <a:lstStyle/>
                    <a:p>
                      <a:pPr marL="0" marR="0" algn="r">
                        <a:spcBef>
                          <a:spcPts val="600"/>
                        </a:spcBef>
                        <a:spcAft>
                          <a:spcPts val="600"/>
                        </a:spcAft>
                      </a:pPr>
                      <a:r>
                        <a:rPr lang="en-US" sz="2400" b="1" dirty="0">
                          <a:solidFill>
                            <a:schemeClr val="tx1"/>
                          </a:solidFill>
                          <a:effectLst/>
                          <a:latin typeface="Arial"/>
                          <a:ea typeface="Times New Roman"/>
                          <a:cs typeface="Times New Roman"/>
                        </a:rPr>
                        <a:t>35.5</a:t>
                      </a:r>
                    </a:p>
                  </a:txBody>
                  <a:tcPr marL="68580" marR="68580" marT="0" marB="0" anchor="ctr"/>
                </a:tc>
                <a:tc>
                  <a:txBody>
                    <a:bodyPr/>
                    <a:lstStyle/>
                    <a:p>
                      <a:pPr marL="0" marR="0" algn="r">
                        <a:spcBef>
                          <a:spcPts val="600"/>
                        </a:spcBef>
                        <a:spcAft>
                          <a:spcPts val="600"/>
                        </a:spcAft>
                      </a:pPr>
                      <a:r>
                        <a:rPr lang="en-US" sz="2400" b="1" dirty="0">
                          <a:solidFill>
                            <a:schemeClr val="tx1"/>
                          </a:solidFill>
                          <a:effectLst/>
                          <a:latin typeface="Arial"/>
                          <a:ea typeface="Times New Roman"/>
                          <a:cs typeface="Times New Roman"/>
                        </a:rPr>
                        <a:t>48.2</a:t>
                      </a:r>
                    </a:p>
                  </a:txBody>
                  <a:tcPr marL="68580" marR="68580" marT="0" marB="0" anchor="ctr"/>
                </a:tc>
                <a:extLst>
                  <a:ext uri="{0D108BD9-81ED-4DB2-BD59-A6C34878D82A}">
                    <a16:rowId xmlns:a16="http://schemas.microsoft.com/office/drawing/2014/main" val="10003"/>
                  </a:ext>
                </a:extLst>
              </a:tr>
              <a:tr h="618920">
                <a:tc>
                  <a:txBody>
                    <a:body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sz="2000" b="1" i="0" u="none" strike="noStrike" cap="none" normalizeH="0" baseline="0" dirty="0">
                          <a:ln>
                            <a:noFill/>
                          </a:ln>
                          <a:solidFill>
                            <a:schemeClr val="tx1"/>
                          </a:solidFill>
                          <a:effectLst/>
                          <a:latin typeface="Arial" charset="0"/>
                        </a:rPr>
                        <a:t>Sexual abuse</a:t>
                      </a:r>
                    </a:p>
                  </a:txBody>
                  <a:tcPr anchor="ctr" horzOverflow="overflow"/>
                </a:tc>
                <a:tc>
                  <a:txBody>
                    <a:bodyPr/>
                    <a:lstStyle/>
                    <a:p>
                      <a:pPr marL="0" marR="0" algn="r">
                        <a:spcBef>
                          <a:spcPts val="600"/>
                        </a:spcBef>
                        <a:spcAft>
                          <a:spcPts val="600"/>
                        </a:spcAft>
                      </a:pPr>
                      <a:r>
                        <a:rPr lang="en-US" sz="2400" b="1" dirty="0">
                          <a:solidFill>
                            <a:schemeClr val="tx1"/>
                          </a:solidFill>
                          <a:effectLst/>
                          <a:latin typeface="Arial"/>
                          <a:ea typeface="Times New Roman"/>
                          <a:cs typeface="Times New Roman"/>
                        </a:rPr>
                        <a:t>7.0</a:t>
                      </a:r>
                    </a:p>
                  </a:txBody>
                  <a:tcPr marL="68580" marR="68580" marT="0" marB="0" anchor="ctr"/>
                </a:tc>
                <a:tc>
                  <a:txBody>
                    <a:bodyPr/>
                    <a:lstStyle/>
                    <a:p>
                      <a:pPr marL="0" marR="0" algn="r">
                        <a:spcBef>
                          <a:spcPts val="600"/>
                        </a:spcBef>
                        <a:spcAft>
                          <a:spcPts val="600"/>
                        </a:spcAft>
                      </a:pPr>
                      <a:r>
                        <a:rPr lang="en-US" sz="2400" b="1" dirty="0">
                          <a:solidFill>
                            <a:srgbClr val="FF0000"/>
                          </a:solidFill>
                          <a:effectLst>
                            <a:outerShdw blurRad="38100" dist="38100" dir="2700000" algn="tl">
                              <a:srgbClr val="000000">
                                <a:alpha val="43137"/>
                              </a:srgbClr>
                            </a:outerShdw>
                          </a:effectLst>
                          <a:latin typeface="Arial Black" panose="020B0A04020102020204" pitchFamily="34" charset="0"/>
                          <a:ea typeface="Times New Roman"/>
                          <a:cs typeface="Times New Roman"/>
                        </a:rPr>
                        <a:t>14.6</a:t>
                      </a:r>
                    </a:p>
                  </a:txBody>
                  <a:tcPr marL="68580" marR="68580" marT="0" marB="0" anchor="ctr"/>
                </a:tc>
                <a:tc>
                  <a:txBody>
                    <a:bodyPr/>
                    <a:lstStyle/>
                    <a:p>
                      <a:pPr marL="0" marR="0" algn="r">
                        <a:spcBef>
                          <a:spcPts val="600"/>
                        </a:spcBef>
                        <a:spcAft>
                          <a:spcPts val="600"/>
                        </a:spcAft>
                      </a:pPr>
                      <a:r>
                        <a:rPr lang="en-US" sz="2400" b="1" dirty="0">
                          <a:solidFill>
                            <a:schemeClr val="tx1"/>
                          </a:solidFill>
                          <a:effectLst/>
                          <a:latin typeface="Arial"/>
                          <a:ea typeface="Times New Roman"/>
                          <a:cs typeface="Times New Roman"/>
                        </a:rPr>
                        <a:t>8.1</a:t>
                      </a:r>
                    </a:p>
                  </a:txBody>
                  <a:tcPr marL="68580" marR="68580" marT="0" marB="0" anchor="ctr"/>
                </a:tc>
                <a:tc>
                  <a:txBody>
                    <a:bodyPr/>
                    <a:lstStyle/>
                    <a:p>
                      <a:pPr marL="0" marR="0" algn="r">
                        <a:spcBef>
                          <a:spcPts val="600"/>
                        </a:spcBef>
                        <a:spcAft>
                          <a:spcPts val="600"/>
                        </a:spcAft>
                      </a:pPr>
                      <a:r>
                        <a:rPr lang="en-US" sz="2400" b="1" dirty="0">
                          <a:solidFill>
                            <a:schemeClr val="tx1"/>
                          </a:solidFill>
                          <a:effectLst/>
                          <a:latin typeface="Arial"/>
                          <a:ea typeface="Times New Roman"/>
                          <a:cs typeface="Times New Roman"/>
                        </a:rPr>
                        <a:t>4.9</a:t>
                      </a:r>
                    </a:p>
                  </a:txBody>
                  <a:tcPr marL="68580" marR="68580" marT="0" marB="0" anchor="ctr"/>
                </a:tc>
                <a:tc>
                  <a:txBody>
                    <a:bodyPr/>
                    <a:lstStyle/>
                    <a:p>
                      <a:pPr marL="0" marR="0" algn="r">
                        <a:spcBef>
                          <a:spcPts val="600"/>
                        </a:spcBef>
                        <a:spcAft>
                          <a:spcPts val="600"/>
                        </a:spcAft>
                      </a:pPr>
                      <a:r>
                        <a:rPr lang="en-US" sz="2400" b="1" dirty="0">
                          <a:solidFill>
                            <a:schemeClr val="tx1"/>
                          </a:solidFill>
                          <a:effectLst/>
                          <a:latin typeface="Arial"/>
                          <a:ea typeface="Times New Roman"/>
                          <a:cs typeface="Times New Roman"/>
                        </a:rPr>
                        <a:t>2.7</a:t>
                      </a:r>
                    </a:p>
                  </a:txBody>
                  <a:tcPr marL="68580" marR="68580" marT="0" marB="0" anchor="ctr"/>
                </a:tc>
                <a:tc>
                  <a:txBody>
                    <a:bodyPr/>
                    <a:lstStyle/>
                    <a:p>
                      <a:pPr marL="0" marR="0" algn="r">
                        <a:spcBef>
                          <a:spcPts val="600"/>
                        </a:spcBef>
                        <a:spcAft>
                          <a:spcPts val="600"/>
                        </a:spcAft>
                      </a:pPr>
                      <a:r>
                        <a:rPr lang="en-US" sz="2400" b="1" dirty="0">
                          <a:solidFill>
                            <a:schemeClr val="tx1"/>
                          </a:solidFill>
                          <a:effectLst/>
                          <a:latin typeface="Arial"/>
                          <a:ea typeface="Times New Roman"/>
                          <a:cs typeface="Times New Roman"/>
                        </a:rPr>
                        <a:t>24.4</a:t>
                      </a:r>
                    </a:p>
                  </a:txBody>
                  <a:tcPr marL="68580" marR="68580" marT="0" marB="0" anchor="ctr"/>
                </a:tc>
                <a:extLst>
                  <a:ext uri="{0D108BD9-81ED-4DB2-BD59-A6C34878D82A}">
                    <a16:rowId xmlns:a16="http://schemas.microsoft.com/office/drawing/2014/main" val="10004"/>
                  </a:ext>
                </a:extLst>
              </a:tr>
              <a:tr h="64538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rPr>
                        <a:t>Psychological</a:t>
                      </a:r>
                    </a:p>
                  </a:txBody>
                  <a:tcPr anchor="ctr" horzOverflow="overflow"/>
                </a:tc>
                <a:tc>
                  <a:txBody>
                    <a:bodyPr/>
                    <a:lstStyle/>
                    <a:p>
                      <a:pPr marL="0" marR="0" algn="r">
                        <a:spcBef>
                          <a:spcPts val="0"/>
                        </a:spcBef>
                        <a:spcAft>
                          <a:spcPts val="0"/>
                        </a:spcAft>
                      </a:pPr>
                      <a:r>
                        <a:rPr lang="en-US" sz="2400" b="1" dirty="0">
                          <a:latin typeface="Arial"/>
                          <a:ea typeface="Times New Roman"/>
                          <a:cs typeface="Times New Roman"/>
                        </a:rPr>
                        <a:t>2.3</a:t>
                      </a:r>
                    </a:p>
                  </a:txBody>
                  <a:tcPr marL="68580" marR="68580" marT="0" marB="0" anchor="ctr"/>
                </a:tc>
                <a:tc>
                  <a:txBody>
                    <a:bodyPr/>
                    <a:lstStyle/>
                    <a:p>
                      <a:pPr marL="0" marR="0" algn="r">
                        <a:spcBef>
                          <a:spcPts val="0"/>
                        </a:spcBef>
                        <a:spcAft>
                          <a:spcPts val="0"/>
                        </a:spcAft>
                      </a:pPr>
                      <a:r>
                        <a:rPr lang="en-US" sz="2400" b="1" dirty="0">
                          <a:solidFill>
                            <a:srgbClr val="FF0000"/>
                          </a:solidFill>
                          <a:effectLst>
                            <a:outerShdw blurRad="38100" dist="38100" dir="2700000" algn="tl">
                              <a:srgbClr val="000000">
                                <a:alpha val="43137"/>
                              </a:srgbClr>
                            </a:outerShdw>
                          </a:effectLst>
                          <a:latin typeface="Arial Black" panose="020B0A04020102020204" pitchFamily="34" charset="0"/>
                          <a:ea typeface="Times New Roman"/>
                          <a:cs typeface="Times New Roman"/>
                        </a:rPr>
                        <a:t>0.2</a:t>
                      </a:r>
                    </a:p>
                  </a:txBody>
                  <a:tcPr marL="68580" marR="68580" marT="0" marB="0" anchor="ctr"/>
                </a:tc>
                <a:tc>
                  <a:txBody>
                    <a:bodyPr/>
                    <a:lstStyle/>
                    <a:p>
                      <a:pPr marL="0" marR="0" algn="r">
                        <a:spcBef>
                          <a:spcPts val="0"/>
                        </a:spcBef>
                        <a:spcAft>
                          <a:spcPts val="0"/>
                        </a:spcAft>
                      </a:pPr>
                      <a:r>
                        <a:rPr lang="en-US" sz="2400" b="1" dirty="0">
                          <a:latin typeface="Arial"/>
                          <a:ea typeface="Times New Roman"/>
                          <a:cs typeface="Times New Roman"/>
                        </a:rPr>
                        <a:t>5.4</a:t>
                      </a:r>
                    </a:p>
                  </a:txBody>
                  <a:tcPr marL="68580" marR="68580" marT="0" marB="0" anchor="ctr"/>
                </a:tc>
                <a:tc>
                  <a:txBody>
                    <a:bodyPr/>
                    <a:lstStyle/>
                    <a:p>
                      <a:pPr marL="0" marR="0" algn="r">
                        <a:spcBef>
                          <a:spcPts val="0"/>
                        </a:spcBef>
                        <a:spcAft>
                          <a:spcPts val="0"/>
                        </a:spcAft>
                      </a:pPr>
                      <a:r>
                        <a:rPr lang="en-US" sz="2400" b="1" dirty="0">
                          <a:latin typeface="Arial"/>
                          <a:ea typeface="Times New Roman"/>
                          <a:cs typeface="Times New Roman"/>
                        </a:rPr>
                        <a:t>13.4</a:t>
                      </a:r>
                    </a:p>
                  </a:txBody>
                  <a:tcPr marL="68580" marR="68580" marT="0" marB="0" anchor="ctr"/>
                </a:tc>
                <a:tc>
                  <a:txBody>
                    <a:bodyPr/>
                    <a:lstStyle/>
                    <a:p>
                      <a:pPr marL="0" marR="0" algn="r">
                        <a:spcBef>
                          <a:spcPts val="0"/>
                        </a:spcBef>
                        <a:spcAft>
                          <a:spcPts val="0"/>
                        </a:spcAft>
                      </a:pPr>
                      <a:r>
                        <a:rPr lang="en-US" sz="2400" b="1" dirty="0">
                          <a:latin typeface="Arial"/>
                          <a:ea typeface="Times New Roman"/>
                          <a:cs typeface="Times New Roman"/>
                        </a:rPr>
                        <a:t>0.2</a:t>
                      </a:r>
                    </a:p>
                  </a:txBody>
                  <a:tcPr marL="68580" marR="68580" marT="0" marB="0" anchor="ctr"/>
                </a:tc>
                <a:tc>
                  <a:txBody>
                    <a:bodyPr/>
                    <a:lstStyle/>
                    <a:p>
                      <a:pPr marL="0" marR="0" algn="r">
                        <a:spcBef>
                          <a:spcPts val="0"/>
                        </a:spcBef>
                        <a:spcAft>
                          <a:spcPts val="0"/>
                        </a:spcAft>
                      </a:pPr>
                      <a:r>
                        <a:rPr lang="en-US" sz="2400" b="1" dirty="0">
                          <a:latin typeface="Arial"/>
                          <a:ea typeface="Times New Roman"/>
                          <a:cs typeface="Times New Roman"/>
                        </a:rPr>
                        <a:t>1.3</a:t>
                      </a:r>
                    </a:p>
                  </a:txBody>
                  <a:tcPr marL="68580" marR="68580" marT="0" marB="0" anchor="ctr"/>
                </a:tc>
                <a:extLst>
                  <a:ext uri="{0D108BD9-81ED-4DB2-BD59-A6C34878D82A}">
                    <a16:rowId xmlns:a16="http://schemas.microsoft.com/office/drawing/2014/main" val="10005"/>
                  </a:ext>
                </a:extLst>
              </a:tr>
              <a:tr h="6271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rPr>
                        <a:t>Multiple types</a:t>
                      </a:r>
                    </a:p>
                  </a:txBody>
                  <a:tcPr anchor="ctr" horzOverflow="overflow"/>
                </a:tc>
                <a:tc>
                  <a:txBody>
                    <a:bodyPr/>
                    <a:lstStyle/>
                    <a:p>
                      <a:pPr marL="0" marR="0" algn="r">
                        <a:spcBef>
                          <a:spcPts val="0"/>
                        </a:spcBef>
                        <a:spcAft>
                          <a:spcPts val="0"/>
                        </a:spcAft>
                      </a:pPr>
                      <a:r>
                        <a:rPr lang="en-US" sz="2400" b="1" dirty="0">
                          <a:latin typeface="Arial"/>
                          <a:ea typeface="Times New Roman"/>
                          <a:cs typeface="Times New Roman"/>
                        </a:rPr>
                        <a:t>15.5</a:t>
                      </a:r>
                    </a:p>
                  </a:txBody>
                  <a:tcPr marL="68580" marR="68580" marT="0" marB="0" anchor="ctr"/>
                </a:tc>
                <a:tc>
                  <a:txBody>
                    <a:bodyPr/>
                    <a:lstStyle/>
                    <a:p>
                      <a:pPr marL="0" marR="0" algn="r">
                        <a:spcBef>
                          <a:spcPts val="0"/>
                        </a:spcBef>
                        <a:spcAft>
                          <a:spcPts val="0"/>
                        </a:spcAft>
                      </a:pPr>
                      <a:r>
                        <a:rPr lang="en-US" sz="2400" b="1" dirty="0">
                          <a:solidFill>
                            <a:srgbClr val="FF0000"/>
                          </a:solidFill>
                          <a:effectLst>
                            <a:outerShdw blurRad="38100" dist="38100" dir="2700000" algn="tl">
                              <a:srgbClr val="000000">
                                <a:alpha val="43137"/>
                              </a:srgbClr>
                            </a:outerShdw>
                          </a:effectLst>
                          <a:latin typeface="Arial Black" panose="020B0A04020102020204" pitchFamily="34" charset="0"/>
                          <a:ea typeface="Times New Roman"/>
                          <a:cs typeface="Times New Roman"/>
                        </a:rPr>
                        <a:t>11.6</a:t>
                      </a:r>
                    </a:p>
                  </a:txBody>
                  <a:tcPr marL="68580" marR="68580" marT="0" marB="0" anchor="ctr"/>
                </a:tc>
                <a:tc>
                  <a:txBody>
                    <a:bodyPr/>
                    <a:lstStyle/>
                    <a:p>
                      <a:pPr marL="0" marR="0" algn="r">
                        <a:spcBef>
                          <a:spcPts val="0"/>
                        </a:spcBef>
                        <a:spcAft>
                          <a:spcPts val="0"/>
                        </a:spcAft>
                      </a:pPr>
                      <a:r>
                        <a:rPr lang="en-US" sz="2400" b="1" dirty="0">
                          <a:latin typeface="Arial"/>
                          <a:ea typeface="Times New Roman"/>
                          <a:cs typeface="Times New Roman"/>
                        </a:rPr>
                        <a:t>19.2</a:t>
                      </a:r>
                    </a:p>
                  </a:txBody>
                  <a:tcPr marL="68580" marR="68580" marT="0" marB="0" anchor="ctr"/>
                </a:tc>
                <a:tc>
                  <a:txBody>
                    <a:bodyPr/>
                    <a:lstStyle/>
                    <a:p>
                      <a:pPr marL="0" marR="0" algn="r">
                        <a:spcBef>
                          <a:spcPts val="0"/>
                        </a:spcBef>
                        <a:spcAft>
                          <a:spcPts val="0"/>
                        </a:spcAft>
                      </a:pPr>
                      <a:r>
                        <a:rPr lang="en-US" sz="2400" b="1" dirty="0">
                          <a:latin typeface="Arial"/>
                          <a:ea typeface="Times New Roman"/>
                          <a:cs typeface="Times New Roman"/>
                        </a:rPr>
                        <a:t>10.9</a:t>
                      </a:r>
                    </a:p>
                  </a:txBody>
                  <a:tcPr marL="68580" marR="68580" marT="0" marB="0" anchor="ctr"/>
                </a:tc>
                <a:tc>
                  <a:txBody>
                    <a:bodyPr/>
                    <a:lstStyle/>
                    <a:p>
                      <a:pPr marL="0" marR="0" algn="r">
                        <a:spcBef>
                          <a:spcPts val="0"/>
                        </a:spcBef>
                        <a:spcAft>
                          <a:spcPts val="0"/>
                        </a:spcAft>
                      </a:pPr>
                      <a:r>
                        <a:rPr lang="en-US" sz="2400" b="1" dirty="0">
                          <a:latin typeface="Arial"/>
                          <a:ea typeface="Times New Roman"/>
                          <a:cs typeface="Times New Roman"/>
                        </a:rPr>
                        <a:t>20.0</a:t>
                      </a:r>
                    </a:p>
                  </a:txBody>
                  <a:tcPr marL="68580" marR="68580" marT="0" marB="0" anchor="ctr"/>
                </a:tc>
                <a:tc>
                  <a:txBody>
                    <a:bodyPr/>
                    <a:lstStyle/>
                    <a:p>
                      <a:pPr marL="0" marR="0" algn="r">
                        <a:spcBef>
                          <a:spcPts val="0"/>
                        </a:spcBef>
                        <a:spcAft>
                          <a:spcPts val="0"/>
                        </a:spcAft>
                      </a:pPr>
                      <a:r>
                        <a:rPr lang="en-US" sz="2400" b="1" dirty="0">
                          <a:latin typeface="Arial"/>
                          <a:ea typeface="Times New Roman"/>
                          <a:cs typeface="Times New Roman"/>
                        </a:rPr>
                        <a:t>15.3</a:t>
                      </a:r>
                    </a:p>
                  </a:txBody>
                  <a:tcPr marL="68580" marR="68580" marT="0" marB="0" anchor="ctr"/>
                </a:tc>
                <a:extLst>
                  <a:ext uri="{0D108BD9-81ED-4DB2-BD59-A6C34878D82A}">
                    <a16:rowId xmlns:a16="http://schemas.microsoft.com/office/drawing/2014/main" val="10006"/>
                  </a:ext>
                </a:extLst>
              </a:tr>
            </a:tbl>
          </a:graphicData>
        </a:graphic>
      </p:graphicFrame>
      <p:sp>
        <p:nvSpPr>
          <p:cNvPr id="7" name="TextBox 6"/>
          <p:cNvSpPr txBox="1"/>
          <p:nvPr/>
        </p:nvSpPr>
        <p:spPr>
          <a:xfrm>
            <a:off x="3124200" y="6219010"/>
            <a:ext cx="2514600" cy="400110"/>
          </a:xfrm>
          <a:prstGeom prst="rect">
            <a:avLst/>
          </a:prstGeom>
          <a:noFill/>
        </p:spPr>
        <p:txBody>
          <a:bodyPr wrap="square" rtlCol="0">
            <a:spAutoFit/>
          </a:bodyPr>
          <a:lstStyle/>
          <a:p>
            <a:pPr algn="ctr" eaLnBrk="0" fontAlgn="base" hangingPunct="0">
              <a:spcBef>
                <a:spcPct val="50000"/>
              </a:spcBef>
              <a:spcAft>
                <a:spcPct val="0"/>
              </a:spcAft>
            </a:pPr>
            <a:r>
              <a:rPr lang="en-US" sz="2000" dirty="0">
                <a:solidFill>
                  <a:srgbClr val="000000"/>
                </a:solidFill>
                <a:latin typeface="Arial Black" pitchFamily="34" charset="0"/>
              </a:rPr>
              <a:t>NCCAN 2018</a:t>
            </a:r>
          </a:p>
        </p:txBody>
      </p:sp>
    </p:spTree>
    <p:extLst>
      <p:ext uri="{BB962C8B-B14F-4D97-AF65-F5344CB8AC3E}">
        <p14:creationId xmlns:p14="http://schemas.microsoft.com/office/powerpoint/2010/main" val="3679456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p:txBody>
          <a:bodyPr/>
          <a:lstStyle/>
          <a:p>
            <a:r>
              <a:rPr lang="en-US" b="1" dirty="0">
                <a:effectLst>
                  <a:outerShdw blurRad="38100" dist="38100" dir="2700000" algn="tl">
                    <a:srgbClr val="000000">
                      <a:alpha val="43137"/>
                    </a:srgbClr>
                  </a:outerShdw>
                </a:effectLst>
              </a:rPr>
              <a:t>General statements</a:t>
            </a:r>
          </a:p>
        </p:txBody>
      </p:sp>
      <p:sp>
        <p:nvSpPr>
          <p:cNvPr id="455683" name="Rectangle 3"/>
          <p:cNvSpPr>
            <a:spLocks noGrp="1" noChangeArrowheads="1"/>
          </p:cNvSpPr>
          <p:nvPr>
            <p:ph idx="1"/>
          </p:nvPr>
        </p:nvSpPr>
        <p:spPr>
          <a:xfrm>
            <a:off x="457200" y="1600200"/>
            <a:ext cx="8229600" cy="4525963"/>
          </a:xfrm>
        </p:spPr>
        <p:txBody>
          <a:bodyPr>
            <a:normAutofit/>
          </a:bodyPr>
          <a:lstStyle/>
          <a:p>
            <a:pPr>
              <a:buFont typeface="Symbol" pitchFamily="18" charset="2"/>
              <a:buChar char="·"/>
            </a:pPr>
            <a:r>
              <a:rPr lang="en-US" sz="2800" b="1" dirty="0"/>
              <a:t>National rate of victimization in 2018 was 9.2 per 1000 children (roughly 1.0% of all US kids)</a:t>
            </a:r>
          </a:p>
          <a:p>
            <a:pPr>
              <a:buFont typeface="Symbol" pitchFamily="18" charset="2"/>
              <a:buChar char="·"/>
            </a:pPr>
            <a:r>
              <a:rPr lang="en-US" sz="2800" b="1" dirty="0"/>
              <a:t>10% of all injuries to children &lt; 5 yrs seen in ER</a:t>
            </a:r>
          </a:p>
          <a:p>
            <a:pPr>
              <a:buFont typeface="Symbol" pitchFamily="18" charset="2"/>
              <a:buChar char="·"/>
            </a:pPr>
            <a:r>
              <a:rPr lang="en-US" sz="2800" b="1" dirty="0"/>
              <a:t>1,770 deaths reported in US (2.39/100,000 children) </a:t>
            </a:r>
          </a:p>
          <a:p>
            <a:pPr>
              <a:buFont typeface="Symbol" pitchFamily="18" charset="2"/>
              <a:buChar char="·"/>
            </a:pPr>
            <a:r>
              <a:rPr lang="en-US" sz="2800" b="1" dirty="0"/>
              <a:t>43 deaths in Alabama (3.95/100,000, 2016) </a:t>
            </a:r>
          </a:p>
          <a:p>
            <a:pPr>
              <a:buFont typeface="Symbol" pitchFamily="18" charset="2"/>
              <a:buChar char="·"/>
            </a:pPr>
            <a:r>
              <a:rPr lang="en-US" sz="2800" b="1" dirty="0"/>
              <a:t>68% of all child maltreatment cases go unreported (estimated)</a:t>
            </a:r>
          </a:p>
        </p:txBody>
      </p:sp>
    </p:spTree>
    <p:extLst>
      <p:ext uri="{BB962C8B-B14F-4D97-AF65-F5344CB8AC3E}">
        <p14:creationId xmlns:p14="http://schemas.microsoft.com/office/powerpoint/2010/main" val="2730064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General statements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40070937"/>
              </p:ext>
            </p:extLst>
          </p:nvPr>
        </p:nvGraphicFramePr>
        <p:xfrm>
          <a:off x="457200" y="1600200"/>
          <a:ext cx="8229600" cy="350520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tblGrid>
              <a:tr h="370840">
                <a:tc>
                  <a:txBody>
                    <a:bodyPr/>
                    <a:lstStyle/>
                    <a:p>
                      <a:pPr algn="ctr"/>
                      <a:r>
                        <a:rPr lang="en-US" sz="3600" b="1" dirty="0">
                          <a:solidFill>
                            <a:schemeClr val="bg1"/>
                          </a:solidFill>
                          <a:effectLst>
                            <a:outerShdw blurRad="38100" dist="38100" dir="2700000" algn="tl">
                              <a:srgbClr val="000000">
                                <a:alpha val="43137"/>
                              </a:srgbClr>
                            </a:outerShdw>
                          </a:effectLst>
                        </a:rPr>
                        <a:t>Disorder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bg1"/>
                          </a:solidFill>
                          <a:effectLst>
                            <a:outerShdw blurRad="38100" dist="38100" dir="2700000" algn="tl">
                              <a:srgbClr val="000000">
                                <a:alpha val="43137"/>
                              </a:srgbClr>
                            </a:outerShdw>
                          </a:effectLst>
                        </a:rPr>
                        <a:t>Frequency</a:t>
                      </a:r>
                      <a:r>
                        <a:rPr lang="en-US" sz="3600" b="1" baseline="0" dirty="0">
                          <a:solidFill>
                            <a:schemeClr val="bg1"/>
                          </a:solidFill>
                          <a:effectLst>
                            <a:outerShdw blurRad="38100" dist="38100" dir="2700000" algn="tl">
                              <a:srgbClr val="000000">
                                <a:alpha val="43137"/>
                              </a:srgbClr>
                            </a:outerShdw>
                          </a:effectLst>
                        </a:rPr>
                        <a:t> in Children</a:t>
                      </a:r>
                      <a:endParaRPr lang="en-US" sz="3600" b="1" dirty="0">
                        <a:solidFill>
                          <a:schemeClr val="bg1"/>
                        </a:solidFill>
                        <a:effectLst>
                          <a:outerShdw blurRad="38100" dist="38100" dir="2700000" algn="tl">
                            <a:srgbClr val="000000">
                              <a:alpha val="43137"/>
                            </a:srgbClr>
                          </a:outerShdw>
                        </a:effectLst>
                      </a:endParaRPr>
                    </a:p>
                    <a:p>
                      <a:pPr algn="ctr"/>
                      <a:endParaRPr lang="en-US" dirty="0"/>
                    </a:p>
                  </a:txBody>
                  <a:tcPr/>
                </a:tc>
                <a:extLst>
                  <a:ext uri="{0D108BD9-81ED-4DB2-BD59-A6C34878D82A}">
                    <a16:rowId xmlns:a16="http://schemas.microsoft.com/office/drawing/2014/main" val="10000"/>
                  </a:ext>
                </a:extLst>
              </a:tr>
              <a:tr h="370840">
                <a:tc>
                  <a:txBody>
                    <a:bodyPr/>
                    <a:lstStyle/>
                    <a:p>
                      <a:r>
                        <a:rPr lang="en-US" sz="2800" b="1" dirty="0"/>
                        <a:t>Cancer,</a:t>
                      </a:r>
                      <a:r>
                        <a:rPr lang="en-US" sz="2800" b="1" baseline="0" dirty="0"/>
                        <a:t> all types</a:t>
                      </a:r>
                      <a:endParaRPr lang="en-US" sz="2800" b="1" dirty="0"/>
                    </a:p>
                  </a:txBody>
                  <a:tcPr/>
                </a:tc>
                <a:tc>
                  <a:txBody>
                    <a:bodyPr/>
                    <a:lstStyle/>
                    <a:p>
                      <a:pPr algn="ctr"/>
                      <a:r>
                        <a:rPr lang="en-US" sz="2800" b="1" dirty="0"/>
                        <a:t>3.5 per 1000 </a:t>
                      </a:r>
                    </a:p>
                  </a:txBody>
                  <a:tcPr/>
                </a:tc>
                <a:extLst>
                  <a:ext uri="{0D108BD9-81ED-4DB2-BD59-A6C34878D82A}">
                    <a16:rowId xmlns:a16="http://schemas.microsoft.com/office/drawing/2014/main" val="10001"/>
                  </a:ext>
                </a:extLst>
              </a:tr>
              <a:tr h="370840">
                <a:tc>
                  <a:txBody>
                    <a:bodyPr/>
                    <a:lstStyle/>
                    <a:p>
                      <a:r>
                        <a:rPr lang="en-US" sz="2800" b="1" dirty="0"/>
                        <a:t>Diabetes</a:t>
                      </a:r>
                    </a:p>
                  </a:txBody>
                  <a:tcPr/>
                </a:tc>
                <a:tc>
                  <a:txBody>
                    <a:bodyPr/>
                    <a:lstStyle/>
                    <a:p>
                      <a:pPr algn="ctr"/>
                      <a:r>
                        <a:rPr lang="en-US" sz="2800" b="1" dirty="0"/>
                        <a:t>1.54 per 1000</a:t>
                      </a:r>
                    </a:p>
                  </a:txBody>
                  <a:tcPr/>
                </a:tc>
                <a:extLst>
                  <a:ext uri="{0D108BD9-81ED-4DB2-BD59-A6C34878D82A}">
                    <a16:rowId xmlns:a16="http://schemas.microsoft.com/office/drawing/2014/main" val="10002"/>
                  </a:ext>
                </a:extLst>
              </a:tr>
              <a:tr h="370840">
                <a:tc>
                  <a:txBody>
                    <a:bodyPr/>
                    <a:lstStyle/>
                    <a:p>
                      <a:r>
                        <a:rPr lang="en-US" sz="2800" b="1" dirty="0"/>
                        <a:t>Cystic fibrosis</a:t>
                      </a:r>
                    </a:p>
                  </a:txBody>
                  <a:tcPr/>
                </a:tc>
                <a:tc>
                  <a:txBody>
                    <a:bodyPr/>
                    <a:lstStyle/>
                    <a:p>
                      <a:pPr algn="ctr"/>
                      <a:r>
                        <a:rPr lang="en-US" sz="2800" b="1" dirty="0"/>
                        <a:t>0.33 per 1000</a:t>
                      </a:r>
                      <a:r>
                        <a:rPr lang="en-US" sz="2800" b="1" baseline="0" dirty="0"/>
                        <a:t>  </a:t>
                      </a:r>
                      <a:endParaRPr lang="en-US" sz="2800" b="1" dirty="0"/>
                    </a:p>
                  </a:txBody>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Child abuse, all</a:t>
                      </a:r>
                      <a:r>
                        <a:rPr lang="en-US" sz="2800" b="1" baseline="0" dirty="0"/>
                        <a:t> types</a:t>
                      </a:r>
                      <a:endParaRPr lang="en-US" sz="2800" b="1" dirty="0"/>
                    </a:p>
                  </a:txBody>
                  <a:tcPr/>
                </a:tc>
                <a:tc>
                  <a:txBody>
                    <a:bodyPr/>
                    <a:lstStyle/>
                    <a:p>
                      <a:pPr algn="ctr"/>
                      <a:r>
                        <a:rPr lang="en-US" sz="2800" b="1" dirty="0"/>
                        <a:t>9.2 per 1000</a:t>
                      </a:r>
                    </a:p>
                  </a:txBody>
                  <a:tcPr/>
                </a:tc>
                <a:extLst>
                  <a:ext uri="{0D108BD9-81ED-4DB2-BD59-A6C34878D82A}">
                    <a16:rowId xmlns:a16="http://schemas.microsoft.com/office/drawing/2014/main" val="10004"/>
                  </a:ext>
                </a:extLst>
              </a:tr>
              <a:tr h="370840">
                <a:tc>
                  <a:txBody>
                    <a:bodyPr/>
                    <a:lstStyle/>
                    <a:p>
                      <a:r>
                        <a:rPr lang="en-US" sz="2800" b="1" dirty="0"/>
                        <a:t>Asthma </a:t>
                      </a:r>
                    </a:p>
                  </a:txBody>
                  <a:tcPr/>
                </a:tc>
                <a:tc>
                  <a:txBody>
                    <a:bodyPr/>
                    <a:lstStyle/>
                    <a:p>
                      <a:pPr algn="ctr"/>
                      <a:r>
                        <a:rPr lang="en-US" sz="2800" b="1" dirty="0"/>
                        <a:t>100</a:t>
                      </a:r>
                      <a:r>
                        <a:rPr lang="en-US" sz="2800" b="1" baseline="0" dirty="0"/>
                        <a:t> per 1000</a:t>
                      </a:r>
                      <a:r>
                        <a:rPr lang="en-US" sz="2800" b="1" dirty="0"/>
                        <a:t>  </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17011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dirty="0"/>
              <a:t>General statements</a:t>
            </a:r>
          </a:p>
        </p:txBody>
      </p:sp>
      <p:sp>
        <p:nvSpPr>
          <p:cNvPr id="457731" name="Rectangle 3"/>
          <p:cNvSpPr>
            <a:spLocks noGrp="1" noChangeArrowheads="1"/>
          </p:cNvSpPr>
          <p:nvPr>
            <p:ph idx="1"/>
          </p:nvPr>
        </p:nvSpPr>
        <p:spPr/>
        <p:txBody>
          <a:bodyPr/>
          <a:lstStyle/>
          <a:p>
            <a:pPr>
              <a:buFont typeface="Symbol" pitchFamily="18" charset="2"/>
              <a:buChar char="·"/>
            </a:pPr>
            <a:r>
              <a:rPr lang="en-US" sz="2400" b="1" dirty="0"/>
              <a:t>91.7% of cases involved </a:t>
            </a:r>
            <a:r>
              <a:rPr lang="en-US" dirty="0"/>
              <a:t>a </a:t>
            </a:r>
            <a:r>
              <a:rPr lang="en-US" sz="2400" b="1" dirty="0"/>
              <a:t>parent as a perpetrator</a:t>
            </a:r>
          </a:p>
          <a:p>
            <a:pPr>
              <a:buFont typeface="Symbol" pitchFamily="18" charset="2"/>
              <a:buChar char="·"/>
            </a:pPr>
            <a:r>
              <a:rPr lang="en-US" sz="2400" b="1" dirty="0"/>
              <a:t>2.8% were unmarried partner of parent</a:t>
            </a:r>
          </a:p>
          <a:p>
            <a:pPr>
              <a:buFont typeface="Symbol" pitchFamily="18" charset="2"/>
              <a:buChar char="·"/>
            </a:pPr>
            <a:r>
              <a:rPr lang="en-US" sz="2400" b="1" dirty="0"/>
              <a:t>an additional 4.7% were other relatives of the victim</a:t>
            </a:r>
          </a:p>
          <a:p>
            <a:pPr>
              <a:buFont typeface="Symbol" pitchFamily="18" charset="2"/>
              <a:buChar char="·"/>
            </a:pPr>
            <a:r>
              <a:rPr lang="en-US" sz="2400" b="1" dirty="0"/>
              <a:t>83.3% of perpetrators were between ages 18-44 </a:t>
            </a:r>
            <a:r>
              <a:rPr lang="en-US" sz="2400" b="1" dirty="0" err="1"/>
              <a:t>yrs</a:t>
            </a:r>
            <a:endParaRPr lang="en-US" sz="2400" b="1" dirty="0"/>
          </a:p>
          <a:p>
            <a:pPr>
              <a:buFont typeface="Symbol" pitchFamily="18" charset="2"/>
              <a:buChar char="·"/>
            </a:pPr>
            <a:r>
              <a:rPr lang="en-US" sz="2400" b="1" dirty="0"/>
              <a:t>53.8% were female</a:t>
            </a:r>
          </a:p>
          <a:p>
            <a:pPr>
              <a:buFont typeface="Symbol" pitchFamily="18" charset="2"/>
              <a:buChar char="·"/>
            </a:pPr>
            <a:r>
              <a:rPr lang="en-US" sz="2400" b="1" dirty="0"/>
              <a:t>¾’s of neglect and medical neglect were associated with female perpetrators, while ¾’s of sexual abuse cases were associated with male perpetrators</a:t>
            </a:r>
          </a:p>
          <a:p>
            <a:pPr>
              <a:buFont typeface="Symbol" pitchFamily="18" charset="2"/>
              <a:buChar char="·"/>
            </a:pPr>
            <a:endParaRPr lang="en-US" sz="2400" b="1" dirty="0"/>
          </a:p>
          <a:p>
            <a:pPr marL="0" indent="0" algn="ctr">
              <a:buNone/>
            </a:pPr>
            <a:r>
              <a:rPr lang="en-US" sz="2400" dirty="0"/>
              <a:t>NCCAN 2018</a:t>
            </a:r>
          </a:p>
        </p:txBody>
      </p:sp>
    </p:spTree>
    <p:extLst>
      <p:ext uri="{BB962C8B-B14F-4D97-AF65-F5344CB8AC3E}">
        <p14:creationId xmlns:p14="http://schemas.microsoft.com/office/powerpoint/2010/main" val="700107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effectLst>
                  <a:outerShdw blurRad="38100" dist="38100" dir="2700000" algn="tl">
                    <a:srgbClr val="000000">
                      <a:alpha val="43137"/>
                    </a:srgbClr>
                  </a:outerShdw>
                </a:effectLst>
              </a:rPr>
              <a:t>Disclosures</a:t>
            </a:r>
          </a:p>
        </p:txBody>
      </p:sp>
      <p:sp>
        <p:nvSpPr>
          <p:cNvPr id="5" name="Content Placeholder 4"/>
          <p:cNvSpPr>
            <a:spLocks noGrp="1"/>
          </p:cNvSpPr>
          <p:nvPr>
            <p:ph idx="1"/>
          </p:nvPr>
        </p:nvSpPr>
        <p:spPr>
          <a:xfrm>
            <a:off x="685800" y="1447800"/>
            <a:ext cx="7772400" cy="4648200"/>
          </a:xfrm>
        </p:spPr>
        <p:txBody>
          <a:bodyPr>
            <a:normAutofit/>
          </a:bodyPr>
          <a:lstStyle/>
          <a:p>
            <a:r>
              <a:rPr lang="en-US" sz="3200" dirty="0"/>
              <a:t>I have no commercial endorsements or financial conflicts.</a:t>
            </a:r>
          </a:p>
          <a:p>
            <a:r>
              <a:rPr lang="en-US" sz="3200" dirty="0"/>
              <a:t>I will not be discussing any off label uses of drugs or equipment. </a:t>
            </a:r>
          </a:p>
        </p:txBody>
      </p:sp>
    </p:spTree>
    <p:extLst>
      <p:ext uri="{BB962C8B-B14F-4D97-AF65-F5344CB8AC3E}">
        <p14:creationId xmlns:p14="http://schemas.microsoft.com/office/powerpoint/2010/main" val="2549676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a:xfrm>
            <a:off x="685800" y="228600"/>
            <a:ext cx="7772400" cy="1143000"/>
          </a:xfrm>
        </p:spPr>
        <p:txBody>
          <a:bodyPr/>
          <a:lstStyle/>
          <a:p>
            <a:r>
              <a:rPr lang="en-US" b="1" dirty="0">
                <a:solidFill>
                  <a:schemeClr val="tx1"/>
                </a:solidFill>
                <a:effectLst>
                  <a:outerShdw blurRad="38100" dist="38100" dir="2700000" algn="tl">
                    <a:srgbClr val="000000">
                      <a:alpha val="43137"/>
                    </a:srgbClr>
                  </a:outerShdw>
                </a:effectLst>
              </a:rPr>
              <a:t>Perpetrators</a:t>
            </a:r>
          </a:p>
        </p:txBody>
      </p:sp>
      <p:graphicFrame>
        <p:nvGraphicFramePr>
          <p:cNvPr id="485379" name="Group 3"/>
          <p:cNvGraphicFramePr>
            <a:graphicFrameLocks noGrp="1"/>
          </p:cNvGraphicFramePr>
          <p:nvPr>
            <p:ph type="tbl" idx="1"/>
          </p:nvPr>
        </p:nvGraphicFramePr>
        <p:xfrm>
          <a:off x="609600" y="1219201"/>
          <a:ext cx="8153400" cy="4660749"/>
        </p:xfrm>
        <a:graphic>
          <a:graphicData uri="http://schemas.openxmlformats.org/drawingml/2006/table">
            <a:tbl>
              <a:tblPr/>
              <a:tblGrid>
                <a:gridCol w="2795588">
                  <a:extLst>
                    <a:ext uri="{9D8B030D-6E8A-4147-A177-3AD203B41FA5}">
                      <a16:colId xmlns:a16="http://schemas.microsoft.com/office/drawing/2014/main" val="20000"/>
                    </a:ext>
                  </a:extLst>
                </a:gridCol>
                <a:gridCol w="1474787">
                  <a:extLst>
                    <a:ext uri="{9D8B030D-6E8A-4147-A177-3AD203B41FA5}">
                      <a16:colId xmlns:a16="http://schemas.microsoft.com/office/drawing/2014/main" val="20001"/>
                    </a:ext>
                  </a:extLst>
                </a:gridCol>
                <a:gridCol w="13985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198562">
                  <a:extLst>
                    <a:ext uri="{9D8B030D-6E8A-4147-A177-3AD203B41FA5}">
                      <a16:colId xmlns:a16="http://schemas.microsoft.com/office/drawing/2014/main" val="20004"/>
                    </a:ext>
                  </a:extLst>
                </a:gridCol>
              </a:tblGrid>
              <a:tr h="70104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Relationship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All types*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Neglect**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outerShdw blurRad="38100" dist="38100" dir="2700000" algn="tl">
                              <a:srgbClr val="000000">
                                <a:alpha val="43137"/>
                              </a:srgbClr>
                            </a:outerShdw>
                          </a:effectLst>
                          <a:latin typeface="Arial" charset="0"/>
                        </a:rPr>
                        <a:t>Physical abuse**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Sexual abuse**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75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Parent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91.7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86.6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75.7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27.0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443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Other relative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4.7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29.3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443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Unmarried partner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8.8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9141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Friends-neighbors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3.9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390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Substitute provider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3.9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9141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Other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21.7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9141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Unknown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6.3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85429" name="Text Box 53"/>
          <p:cNvSpPr txBox="1">
            <a:spLocks noChangeArrowheads="1"/>
          </p:cNvSpPr>
          <p:nvPr/>
        </p:nvSpPr>
        <p:spPr bwMode="auto">
          <a:xfrm>
            <a:off x="990600" y="6172200"/>
            <a:ext cx="7086600" cy="400110"/>
          </a:xfrm>
          <a:prstGeom prst="rect">
            <a:avLst/>
          </a:prstGeom>
          <a:noFill/>
          <a:ln w="76200">
            <a:noFill/>
            <a:miter lim="800000"/>
            <a:headEnd/>
            <a:tailEnd/>
          </a:ln>
          <a:effectLst/>
        </p:spPr>
        <p:txBody>
          <a:bodyPr wrap="square">
            <a:spAutoFit/>
          </a:bodyPr>
          <a:lstStyle/>
          <a:p>
            <a:pPr algn="ctr" eaLnBrk="0" fontAlgn="base" hangingPunct="0">
              <a:spcBef>
                <a:spcPct val="50000"/>
              </a:spcBef>
              <a:spcAft>
                <a:spcPct val="0"/>
              </a:spcAft>
            </a:pPr>
            <a:r>
              <a:rPr lang="en-US" sz="2000" dirty="0">
                <a:solidFill>
                  <a:srgbClr val="000000"/>
                </a:solidFill>
                <a:latin typeface="Arial Black" pitchFamily="34" charset="0"/>
              </a:rPr>
              <a:t>*NCCAN 2018-**NCCAN 2012</a:t>
            </a:r>
          </a:p>
        </p:txBody>
      </p:sp>
    </p:spTree>
    <p:extLst>
      <p:ext uri="{BB962C8B-B14F-4D97-AF65-F5344CB8AC3E}">
        <p14:creationId xmlns:p14="http://schemas.microsoft.com/office/powerpoint/2010/main" val="210700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p:txBody>
          <a:bodyPr/>
          <a:lstStyle/>
          <a:p>
            <a:r>
              <a:rPr lang="en-US" b="1" dirty="0">
                <a:effectLst>
                  <a:outerShdw blurRad="38100" dist="38100" dir="2700000" algn="tl">
                    <a:srgbClr val="000000">
                      <a:alpha val="43137"/>
                    </a:srgbClr>
                  </a:outerShdw>
                </a:effectLst>
              </a:rPr>
              <a:t>Mortality in child abuse</a:t>
            </a:r>
          </a:p>
        </p:txBody>
      </p:sp>
      <p:sp>
        <p:nvSpPr>
          <p:cNvPr id="458755" name="Rectangle 3"/>
          <p:cNvSpPr>
            <a:spLocks noGrp="1" noChangeArrowheads="1"/>
          </p:cNvSpPr>
          <p:nvPr>
            <p:ph idx="1"/>
          </p:nvPr>
        </p:nvSpPr>
        <p:spPr>
          <a:xfrm>
            <a:off x="457200" y="1600200"/>
            <a:ext cx="8001000" cy="4525963"/>
          </a:xfrm>
        </p:spPr>
        <p:txBody>
          <a:bodyPr/>
          <a:lstStyle/>
          <a:p>
            <a:pPr>
              <a:lnSpc>
                <a:spcPct val="90000"/>
              </a:lnSpc>
              <a:buFont typeface="Symbol" pitchFamily="18" charset="2"/>
              <a:buChar char="·"/>
            </a:pPr>
            <a:r>
              <a:rPr lang="en-US" sz="2400" b="1" dirty="0"/>
              <a:t>2018: 1,770 (2.39 per 100,000 population)</a:t>
            </a:r>
          </a:p>
          <a:p>
            <a:pPr>
              <a:lnSpc>
                <a:spcPct val="90000"/>
              </a:lnSpc>
              <a:buFont typeface="Symbol" pitchFamily="18" charset="2"/>
              <a:buChar char="·"/>
            </a:pPr>
            <a:r>
              <a:rPr lang="en-US" sz="2400" b="1" dirty="0"/>
              <a:t>children under 4 years of age account for 77.9% of fatalities, 46.6% were under a year of age</a:t>
            </a:r>
          </a:p>
          <a:p>
            <a:pPr>
              <a:lnSpc>
                <a:spcPct val="90000"/>
              </a:lnSpc>
              <a:buFont typeface="Symbol" pitchFamily="18" charset="2"/>
              <a:buChar char="·"/>
            </a:pPr>
            <a:r>
              <a:rPr lang="en-US" sz="2400" b="1" dirty="0"/>
              <a:t>actual number is 2500 cases per year in the U.S. (estimated)	</a:t>
            </a:r>
          </a:p>
          <a:p>
            <a:pPr lvl="1">
              <a:lnSpc>
                <a:spcPct val="90000"/>
              </a:lnSpc>
            </a:pPr>
            <a:r>
              <a:rPr lang="en-US" sz="2400" b="1" dirty="0">
                <a:solidFill>
                  <a:srgbClr val="FF0000"/>
                </a:solidFill>
                <a:effectLst>
                  <a:outerShdw blurRad="38100" dist="38100" dir="2700000" algn="tl">
                    <a:srgbClr val="000000">
                      <a:alpha val="43137"/>
                    </a:srgbClr>
                  </a:outerShdw>
                </a:effectLst>
              </a:rPr>
              <a:t>72.8% neglect</a:t>
            </a:r>
          </a:p>
          <a:p>
            <a:pPr lvl="1">
              <a:lnSpc>
                <a:spcPct val="90000"/>
              </a:lnSpc>
            </a:pPr>
            <a:r>
              <a:rPr lang="en-US" sz="2400" b="1" dirty="0">
                <a:solidFill>
                  <a:srgbClr val="FF0000"/>
                </a:solidFill>
                <a:effectLst>
                  <a:outerShdw blurRad="38100" dist="38100" dir="2700000" algn="tl">
                    <a:srgbClr val="000000">
                      <a:alpha val="43137"/>
                    </a:srgbClr>
                  </a:outerShdw>
                </a:effectLst>
              </a:rPr>
              <a:t>46.1% from physical abuse</a:t>
            </a:r>
          </a:p>
          <a:p>
            <a:pPr lvl="1">
              <a:lnSpc>
                <a:spcPct val="90000"/>
              </a:lnSpc>
            </a:pPr>
            <a:r>
              <a:rPr lang="en-US" sz="2400" b="1" dirty="0">
                <a:solidFill>
                  <a:srgbClr val="FF0000"/>
                </a:solidFill>
                <a:effectLst>
                  <a:outerShdw blurRad="38100" dist="38100" dir="2700000" algn="tl">
                    <a:srgbClr val="000000">
                      <a:alpha val="43137"/>
                    </a:srgbClr>
                  </a:outerShdw>
                </a:effectLst>
              </a:rPr>
              <a:t>17.6% other forms</a:t>
            </a:r>
          </a:p>
          <a:p>
            <a:pPr>
              <a:lnSpc>
                <a:spcPct val="90000"/>
              </a:lnSpc>
              <a:buFont typeface="Symbol" pitchFamily="18" charset="2"/>
              <a:buChar char="·"/>
            </a:pPr>
            <a:r>
              <a:rPr lang="en-US" sz="2400" b="1" dirty="0"/>
              <a:t>For physical abuse deaths, leading causes are head injury &amp; abdominal injury</a:t>
            </a:r>
          </a:p>
        </p:txBody>
      </p:sp>
    </p:spTree>
    <p:extLst>
      <p:ext uri="{BB962C8B-B14F-4D97-AF65-F5344CB8AC3E}">
        <p14:creationId xmlns:p14="http://schemas.microsoft.com/office/powerpoint/2010/main" val="4202951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6404" name="Rectangle 4"/>
          <p:cNvSpPr>
            <a:spLocks noGrp="1" noChangeArrowheads="1"/>
          </p:cNvSpPr>
          <p:nvPr>
            <p:ph type="title"/>
          </p:nvPr>
        </p:nvSpPr>
        <p:spPr>
          <a:xfrm>
            <a:off x="457200" y="274638"/>
            <a:ext cx="8229600" cy="792162"/>
          </a:xfrm>
        </p:spPr>
        <p:txBody>
          <a:bodyPr/>
          <a:lstStyle/>
          <a:p>
            <a:r>
              <a:rPr lang="en-US" b="1" dirty="0">
                <a:solidFill>
                  <a:schemeClr val="tx1"/>
                </a:solidFill>
                <a:effectLst>
                  <a:outerShdw blurRad="38100" dist="38100" dir="2700000" algn="tl">
                    <a:srgbClr val="000000">
                      <a:alpha val="43137"/>
                    </a:srgbClr>
                  </a:outerShdw>
                </a:effectLst>
              </a:rPr>
              <a:t>Mortality in child abuse</a:t>
            </a:r>
          </a:p>
        </p:txBody>
      </p:sp>
      <p:graphicFrame>
        <p:nvGraphicFramePr>
          <p:cNvPr id="486521" name="Group 121"/>
          <p:cNvGraphicFramePr>
            <a:graphicFrameLocks noGrp="1"/>
          </p:cNvGraphicFramePr>
          <p:nvPr>
            <p:ph type="tbl" idx="4294967295"/>
          </p:nvPr>
        </p:nvGraphicFramePr>
        <p:xfrm>
          <a:off x="838200" y="1230698"/>
          <a:ext cx="7567930" cy="4934712"/>
        </p:xfrm>
        <a:graphic>
          <a:graphicData uri="http://schemas.openxmlformats.org/drawingml/2006/table">
            <a:tbl>
              <a:tblPr/>
              <a:tblGrid>
                <a:gridCol w="24384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187325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9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2"/>
                          </a:solidFill>
                          <a:effectLst/>
                          <a:latin typeface="Arial Black" pitchFamily="34" charset="0"/>
                        </a:rPr>
                        <a:t>Type of abuse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2"/>
                        </a:solidFill>
                        <a:effectLst/>
                        <a:latin typeface="Arial Black"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2"/>
                          </a:solidFill>
                          <a:effectLst/>
                          <a:latin typeface="Arial Black"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2"/>
                        </a:solidFill>
                        <a:effectLst/>
                        <a:latin typeface="Arial Black"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2"/>
                        </a:solidFill>
                        <a:effectLst/>
                        <a:latin typeface="Arial Black"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2"/>
                          </a:solidFill>
                          <a:effectLst/>
                          <a:latin typeface="Arial Black" pitchFamily="34" charset="0"/>
                        </a:rPr>
                        <a:t>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2"/>
                        </a:solidFill>
                        <a:effectLst/>
                        <a:latin typeface="Arial Black"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2"/>
                          </a:solidFill>
                          <a:effectLst/>
                          <a:latin typeface="Arial Black"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Neglect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outerShdw blurRad="38100" dist="38100" dir="2700000" algn="tl">
                              <a:srgbClr val="000000">
                                <a:alpha val="43137"/>
                              </a:srgbClr>
                            </a:outerShdw>
                          </a:effectLst>
                          <a:latin typeface="Arial"/>
                          <a:ea typeface="Times New Roman"/>
                          <a:cs typeface="Times New Roman"/>
                        </a:rPr>
                        <a:t>72.8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&lt; 1 </a:t>
                      </a:r>
                      <a:r>
                        <a:rPr kumimoji="0" lang="en-US" sz="2800" b="0" i="0" u="none" strike="noStrike" cap="none" normalizeH="0" baseline="0" dirty="0" err="1">
                          <a:ln>
                            <a:noFill/>
                          </a:ln>
                          <a:solidFill>
                            <a:schemeClr val="tx1"/>
                          </a:solidFill>
                          <a:effectLst>
                            <a:outerShdw blurRad="38100" dist="38100" dir="2700000" algn="tl">
                              <a:srgbClr val="000000">
                                <a:alpha val="43137"/>
                              </a:srgbClr>
                            </a:outerShdw>
                          </a:effectLst>
                          <a:latin typeface="Arial" charset="0"/>
                        </a:rPr>
                        <a:t>yo</a:t>
                      </a:r>
                      <a:endPar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outerShdw blurRad="38100" dist="38100" dir="2700000" algn="tl">
                              <a:srgbClr val="000000">
                                <a:alpha val="43137"/>
                              </a:srgbClr>
                            </a:outerShdw>
                          </a:effectLst>
                          <a:latin typeface="Arial"/>
                          <a:ea typeface="Times New Roman"/>
                          <a:cs typeface="Times New Roman"/>
                        </a:rPr>
                        <a:t>46.6</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Other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outerShdw blurRad="38100" dist="38100" dir="2700000" algn="tl">
                              <a:srgbClr val="000000">
                                <a:alpha val="43137"/>
                              </a:srgbClr>
                            </a:outerShdw>
                          </a:effectLst>
                          <a:latin typeface="Arial"/>
                          <a:ea typeface="Times New Roman"/>
                          <a:cs typeface="Times New Roman"/>
                        </a:rPr>
                        <a:t>7.8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&lt; 4 </a:t>
                      </a:r>
                      <a:r>
                        <a:rPr kumimoji="0" lang="en-US" sz="2800" b="0" i="0" u="none" strike="noStrike" cap="none" normalizeH="0" baseline="0" dirty="0" err="1">
                          <a:ln>
                            <a:noFill/>
                          </a:ln>
                          <a:solidFill>
                            <a:schemeClr val="tx1"/>
                          </a:solidFill>
                          <a:effectLst>
                            <a:outerShdw blurRad="38100" dist="38100" dir="2700000" algn="tl">
                              <a:srgbClr val="000000">
                                <a:alpha val="43137"/>
                              </a:srgbClr>
                            </a:outerShdw>
                          </a:effectLst>
                          <a:latin typeface="Arial" charset="0"/>
                        </a:rPr>
                        <a:t>yo</a:t>
                      </a:r>
                      <a:endPar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outerShdw blurRad="38100" dist="38100" dir="2700000" algn="tl">
                              <a:srgbClr val="000000">
                                <a:alpha val="43137"/>
                              </a:srgbClr>
                            </a:outerShdw>
                          </a:effectLst>
                          <a:latin typeface="Arial"/>
                          <a:ea typeface="Times New Roman"/>
                          <a:cs typeface="Times New Roman"/>
                        </a:rPr>
                        <a:t>77.9</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Physical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outerShdw blurRad="38100" dist="38100" dir="2700000" algn="tl">
                              <a:srgbClr val="000000">
                                <a:alpha val="43137"/>
                              </a:srgbClr>
                            </a:outerShdw>
                          </a:effectLst>
                          <a:latin typeface="Arial"/>
                          <a:ea typeface="Times New Roman"/>
                          <a:cs typeface="Times New Roman"/>
                        </a:rPr>
                        <a:t>46.1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4-7 </a:t>
                      </a:r>
                      <a:r>
                        <a:rPr kumimoji="0" lang="en-US" sz="2800" b="0" i="0" u="none" strike="noStrike" cap="none" normalizeH="0" baseline="0" dirty="0" err="1">
                          <a:ln>
                            <a:noFill/>
                          </a:ln>
                          <a:solidFill>
                            <a:schemeClr val="tx1"/>
                          </a:solidFill>
                          <a:effectLst>
                            <a:outerShdw blurRad="38100" dist="38100" dir="2700000" algn="tl">
                              <a:srgbClr val="000000">
                                <a:alpha val="43137"/>
                              </a:srgbClr>
                            </a:outerShdw>
                          </a:effectLst>
                          <a:latin typeface="Arial" charset="0"/>
                        </a:rPr>
                        <a:t>yo</a:t>
                      </a:r>
                      <a:endPar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outerShdw blurRad="38100" dist="38100" dir="2700000" algn="tl">
                              <a:srgbClr val="000000">
                                <a:alpha val="43137"/>
                              </a:srgbClr>
                            </a:outerShdw>
                          </a:effectLst>
                          <a:latin typeface="Arial"/>
                          <a:ea typeface="Times New Roman"/>
                          <a:cs typeface="Times New Roman"/>
                        </a:rPr>
                        <a:t>10.1</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Med neglect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outerShdw blurRad="38100" dist="38100" dir="2700000" algn="tl">
                              <a:srgbClr val="000000">
                                <a:alpha val="43137"/>
                              </a:srgbClr>
                            </a:outerShdw>
                          </a:effectLst>
                          <a:latin typeface="Arial"/>
                          <a:ea typeface="Times New Roman"/>
                          <a:cs typeface="Times New Roman"/>
                        </a:rPr>
                        <a:t>8.1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8-11 </a:t>
                      </a:r>
                      <a:r>
                        <a:rPr kumimoji="0" lang="en-US" sz="2800" b="0" i="0" u="none" strike="noStrike" cap="none" normalizeH="0" baseline="0" dirty="0" err="1">
                          <a:ln>
                            <a:noFill/>
                          </a:ln>
                          <a:solidFill>
                            <a:schemeClr val="tx1"/>
                          </a:solidFill>
                          <a:effectLst>
                            <a:outerShdw blurRad="38100" dist="38100" dir="2700000" algn="tl">
                              <a:srgbClr val="000000">
                                <a:alpha val="43137"/>
                              </a:srgbClr>
                            </a:outerShdw>
                          </a:effectLst>
                          <a:latin typeface="Arial" charset="0"/>
                        </a:rPr>
                        <a:t>yo</a:t>
                      </a:r>
                      <a:endPar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outerShdw blurRad="38100" dist="38100" dir="2700000" algn="tl">
                              <a:srgbClr val="000000">
                                <a:alpha val="43137"/>
                              </a:srgbClr>
                            </a:outerShdw>
                          </a:effectLst>
                          <a:latin typeface="Arial"/>
                          <a:ea typeface="Times New Roman"/>
                          <a:cs typeface="Times New Roman"/>
                        </a:rPr>
                        <a:t>5.4</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Psychological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outerShdw blurRad="38100" dist="38100" dir="2700000" algn="tl">
                              <a:srgbClr val="000000">
                                <a:alpha val="43137"/>
                              </a:srgbClr>
                            </a:outerShdw>
                          </a:effectLst>
                          <a:latin typeface="Arial"/>
                          <a:ea typeface="Times New Roman"/>
                          <a:cs typeface="Times New Roman"/>
                        </a:rPr>
                        <a:t>1.1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12-17 </a:t>
                      </a:r>
                      <a:r>
                        <a:rPr kumimoji="0" lang="en-US" sz="2800" b="0" i="0" u="none" strike="noStrike" cap="none" normalizeH="0" baseline="0" dirty="0" err="1">
                          <a:ln>
                            <a:noFill/>
                          </a:ln>
                          <a:solidFill>
                            <a:schemeClr val="tx1"/>
                          </a:solidFill>
                          <a:effectLst>
                            <a:outerShdw blurRad="38100" dist="38100" dir="2700000" algn="tl">
                              <a:srgbClr val="000000">
                                <a:alpha val="43137"/>
                              </a:srgbClr>
                            </a:outerShdw>
                          </a:effectLst>
                          <a:latin typeface="Arial" charset="0"/>
                        </a:rPr>
                        <a:t>yo</a:t>
                      </a:r>
                      <a:endPar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outerShdw blurRad="38100" dist="38100" dir="2700000" algn="tl">
                              <a:srgbClr val="000000">
                                <a:alpha val="43137"/>
                              </a:srgbClr>
                            </a:outerShdw>
                          </a:effectLst>
                          <a:latin typeface="Arial"/>
                          <a:ea typeface="Times New Roman"/>
                          <a:cs typeface="Times New Roman"/>
                        </a:rPr>
                        <a:t>6.6</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096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Arial" charset="0"/>
                        </a:rPr>
                        <a:t>Sexual abuse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outerShdw blurRad="38100" dist="38100" dir="2700000" algn="tl">
                              <a:srgbClr val="000000">
                                <a:alpha val="43137"/>
                              </a:srgbClr>
                            </a:outerShdw>
                          </a:effectLst>
                          <a:latin typeface="Arial"/>
                          <a:ea typeface="Times New Roman"/>
                          <a:cs typeface="Times New Roman"/>
                        </a:rPr>
                        <a:t>0.6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 name="TextBox 3"/>
          <p:cNvSpPr txBox="1"/>
          <p:nvPr/>
        </p:nvSpPr>
        <p:spPr>
          <a:xfrm>
            <a:off x="2667000" y="6172200"/>
            <a:ext cx="3352800" cy="461665"/>
          </a:xfrm>
          <a:prstGeom prst="rect">
            <a:avLst/>
          </a:prstGeom>
          <a:noFill/>
        </p:spPr>
        <p:txBody>
          <a:bodyPr wrap="square" rtlCol="0">
            <a:spAutoFit/>
          </a:bodyPr>
          <a:lstStyle/>
          <a:p>
            <a:pPr algn="ctr" eaLnBrk="0" fontAlgn="base" hangingPunct="0">
              <a:spcBef>
                <a:spcPct val="50000"/>
              </a:spcBef>
              <a:spcAft>
                <a:spcPct val="0"/>
              </a:spcAft>
            </a:pPr>
            <a:r>
              <a:rPr lang="en-US" sz="2400" dirty="0">
                <a:solidFill>
                  <a:srgbClr val="000000"/>
                </a:solidFill>
                <a:latin typeface="Arial Black" pitchFamily="34" charset="0"/>
              </a:rPr>
              <a:t>NCCAN 2018</a:t>
            </a:r>
          </a:p>
        </p:txBody>
      </p:sp>
    </p:spTree>
    <p:extLst>
      <p:ext uri="{BB962C8B-B14F-4D97-AF65-F5344CB8AC3E}">
        <p14:creationId xmlns:p14="http://schemas.microsoft.com/office/powerpoint/2010/main" val="2963035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p:txBody>
          <a:bodyPr/>
          <a:lstStyle/>
          <a:p>
            <a:r>
              <a:rPr lang="en-US"/>
              <a:t>Mortality in child abuse</a:t>
            </a:r>
          </a:p>
        </p:txBody>
      </p:sp>
      <p:sp>
        <p:nvSpPr>
          <p:cNvPr id="459779" name="Rectangle 3"/>
          <p:cNvSpPr>
            <a:spLocks noGrp="1" noChangeArrowheads="1"/>
          </p:cNvSpPr>
          <p:nvPr>
            <p:ph idx="1"/>
          </p:nvPr>
        </p:nvSpPr>
        <p:spPr>
          <a:xfrm>
            <a:off x="457200" y="1447800"/>
            <a:ext cx="7924800" cy="4678363"/>
          </a:xfrm>
        </p:spPr>
        <p:txBody>
          <a:bodyPr>
            <a:normAutofit lnSpcReduction="10000"/>
          </a:bodyPr>
          <a:lstStyle/>
          <a:p>
            <a:pPr>
              <a:buFont typeface="Symbol" pitchFamily="18" charset="2"/>
              <a:buChar char="·"/>
            </a:pPr>
            <a:r>
              <a:rPr lang="en-US" sz="2800" dirty="0"/>
              <a:t>A parent was the perpetrator in 80.3% of CA fatalities</a:t>
            </a:r>
          </a:p>
          <a:p>
            <a:pPr>
              <a:buFont typeface="Symbol" pitchFamily="18" charset="2"/>
              <a:buChar char="·"/>
            </a:pPr>
            <a:r>
              <a:rPr lang="en-US" sz="2800" dirty="0"/>
              <a:t>26.3% had current or prior contact (≤3 </a:t>
            </a:r>
            <a:r>
              <a:rPr lang="en-US" sz="2800" dirty="0" err="1"/>
              <a:t>yrs</a:t>
            </a:r>
            <a:r>
              <a:rPr lang="en-US" sz="2800" dirty="0"/>
              <a:t>) with local child protective agencies in US (2018 data)</a:t>
            </a:r>
          </a:p>
          <a:p>
            <a:pPr>
              <a:buFont typeface="Symbol" pitchFamily="18" charset="2"/>
              <a:buChar char="·"/>
            </a:pPr>
            <a:r>
              <a:rPr lang="en-US" sz="2800" dirty="0"/>
              <a:t>1.7% had been in foster care &amp; reunited with family (≤5 </a:t>
            </a:r>
            <a:r>
              <a:rPr lang="en-US" sz="2800" dirty="0" err="1"/>
              <a:t>yrs</a:t>
            </a:r>
            <a:r>
              <a:rPr lang="en-US" sz="2800" dirty="0"/>
              <a:t>) </a:t>
            </a:r>
          </a:p>
          <a:p>
            <a:pPr>
              <a:buFont typeface="Symbol" pitchFamily="18" charset="2"/>
              <a:buChar char="·"/>
            </a:pPr>
            <a:r>
              <a:rPr lang="en-US" sz="2800" dirty="0"/>
              <a:t>more common than death due to meningitis</a:t>
            </a:r>
          </a:p>
          <a:p>
            <a:pPr>
              <a:buFont typeface="Symbol" pitchFamily="18" charset="2"/>
              <a:buChar char="·"/>
            </a:pPr>
            <a:r>
              <a:rPr lang="en-US" sz="2800" dirty="0"/>
              <a:t>more frequent than death due to leukemia</a:t>
            </a:r>
          </a:p>
          <a:p>
            <a:pPr>
              <a:buFont typeface="Symbol" pitchFamily="18" charset="2"/>
              <a:buChar char="·"/>
            </a:pPr>
            <a:r>
              <a:rPr lang="en-US" sz="2800" dirty="0"/>
              <a:t>20 times more common than death from AIDS</a:t>
            </a:r>
          </a:p>
          <a:p>
            <a:pPr>
              <a:buFont typeface="Symbol" pitchFamily="18" charset="2"/>
              <a:buChar char="·"/>
            </a:pPr>
            <a:r>
              <a:rPr lang="en-US" sz="2800" dirty="0"/>
              <a:t>the only leading cause of death in children to increase in the past 30 years</a:t>
            </a:r>
          </a:p>
        </p:txBody>
      </p:sp>
    </p:spTree>
    <p:extLst>
      <p:ext uri="{BB962C8B-B14F-4D97-AF65-F5344CB8AC3E}">
        <p14:creationId xmlns:p14="http://schemas.microsoft.com/office/powerpoint/2010/main" val="3246456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factors - Child</a:t>
            </a:r>
          </a:p>
        </p:txBody>
      </p:sp>
      <p:sp>
        <p:nvSpPr>
          <p:cNvPr id="3" name="Content Placeholder 2"/>
          <p:cNvSpPr>
            <a:spLocks noGrp="1"/>
          </p:cNvSpPr>
          <p:nvPr>
            <p:ph idx="1"/>
          </p:nvPr>
        </p:nvSpPr>
        <p:spPr/>
        <p:txBody>
          <a:bodyPr>
            <a:normAutofit/>
          </a:bodyPr>
          <a:lstStyle/>
          <a:p>
            <a:pPr lvl="0"/>
            <a:r>
              <a:rPr lang="en-US" sz="3600" dirty="0"/>
              <a:t>Premature birth</a:t>
            </a:r>
          </a:p>
          <a:p>
            <a:pPr lvl="0"/>
            <a:r>
              <a:rPr lang="en-US" sz="3600" dirty="0"/>
              <a:t>Disability in child</a:t>
            </a:r>
          </a:p>
          <a:p>
            <a:pPr lvl="0"/>
            <a:r>
              <a:rPr lang="en-US" sz="3600" dirty="0"/>
              <a:t>Boys are more likely to be physically abused</a:t>
            </a:r>
          </a:p>
          <a:p>
            <a:pPr lvl="0"/>
            <a:r>
              <a:rPr lang="en-US" sz="3600" dirty="0"/>
              <a:t>Girls are more likely to be sexually    abused</a:t>
            </a:r>
          </a:p>
          <a:p>
            <a:endParaRPr lang="en-US" sz="3600" dirty="0"/>
          </a:p>
        </p:txBody>
      </p:sp>
    </p:spTree>
    <p:extLst>
      <p:ext uri="{BB962C8B-B14F-4D97-AF65-F5344CB8AC3E}">
        <p14:creationId xmlns:p14="http://schemas.microsoft.com/office/powerpoint/2010/main" val="4073115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factors - Parental</a:t>
            </a:r>
          </a:p>
        </p:txBody>
      </p:sp>
      <p:sp>
        <p:nvSpPr>
          <p:cNvPr id="3" name="Content Placeholder 2"/>
          <p:cNvSpPr>
            <a:spLocks noGrp="1"/>
          </p:cNvSpPr>
          <p:nvPr>
            <p:ph idx="1"/>
          </p:nvPr>
        </p:nvSpPr>
        <p:spPr>
          <a:xfrm>
            <a:off x="457200" y="1295400"/>
            <a:ext cx="8229600" cy="4525963"/>
          </a:xfrm>
        </p:spPr>
        <p:txBody>
          <a:bodyPr>
            <a:normAutofit/>
          </a:bodyPr>
          <a:lstStyle/>
          <a:p>
            <a:pPr lvl="0"/>
            <a:r>
              <a:rPr lang="en-US" dirty="0"/>
              <a:t>Inappropriate expectations of child</a:t>
            </a:r>
          </a:p>
          <a:p>
            <a:pPr lvl="0"/>
            <a:r>
              <a:rPr lang="en-US" dirty="0"/>
              <a:t>Lack of empathy to child’s needs</a:t>
            </a:r>
          </a:p>
          <a:p>
            <a:pPr lvl="0"/>
            <a:r>
              <a:rPr lang="en-US" dirty="0"/>
              <a:t>Parents belief in physical punishment as form of discipline</a:t>
            </a:r>
          </a:p>
          <a:p>
            <a:pPr lvl="0"/>
            <a:r>
              <a:rPr lang="en-US" dirty="0"/>
              <a:t>Parental role reversal</a:t>
            </a:r>
          </a:p>
          <a:p>
            <a:pPr lvl="0"/>
            <a:r>
              <a:rPr lang="en-US" dirty="0"/>
              <a:t>Single head of household</a:t>
            </a:r>
          </a:p>
          <a:p>
            <a:pPr lvl="0"/>
            <a:r>
              <a:rPr lang="en-US" dirty="0"/>
              <a:t>Parental education ≤ high school degree</a:t>
            </a:r>
          </a:p>
          <a:p>
            <a:pPr lvl="0"/>
            <a:r>
              <a:rPr lang="en-US" dirty="0"/>
              <a:t>Mental health problems in parent</a:t>
            </a:r>
          </a:p>
          <a:p>
            <a:pPr lvl="0"/>
            <a:r>
              <a:rPr lang="en-US" dirty="0"/>
              <a:t>Substance abuse by parent</a:t>
            </a:r>
          </a:p>
          <a:p>
            <a:pPr lvl="0"/>
            <a:r>
              <a:rPr lang="en-US" dirty="0"/>
              <a:t>Young mothers (age ≤ 18 yrs)</a:t>
            </a:r>
          </a:p>
          <a:p>
            <a:pPr lvl="0"/>
            <a:r>
              <a:rPr lang="en-US" dirty="0"/>
              <a:t>Interpersonal violence between guardians in home</a:t>
            </a:r>
          </a:p>
        </p:txBody>
      </p:sp>
    </p:spTree>
    <p:extLst>
      <p:ext uri="{BB962C8B-B14F-4D97-AF65-F5344CB8AC3E}">
        <p14:creationId xmlns:p14="http://schemas.microsoft.com/office/powerpoint/2010/main" val="2972466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Prognosis for victims</a:t>
            </a:r>
          </a:p>
        </p:txBody>
      </p:sp>
      <p:sp>
        <p:nvSpPr>
          <p:cNvPr id="3" name="Content Placeholder 2"/>
          <p:cNvSpPr>
            <a:spLocks noGrp="1"/>
          </p:cNvSpPr>
          <p:nvPr>
            <p:ph idx="1"/>
          </p:nvPr>
        </p:nvSpPr>
        <p:spPr>
          <a:xfrm>
            <a:off x="457200" y="1447800"/>
            <a:ext cx="7772400" cy="4525963"/>
          </a:xfrm>
        </p:spPr>
        <p:txBody>
          <a:bodyPr>
            <a:normAutofit/>
          </a:bodyPr>
          <a:lstStyle/>
          <a:p>
            <a:pPr>
              <a:buNone/>
            </a:pPr>
            <a:r>
              <a:rPr lang="en-US" dirty="0"/>
              <a:t>Short Term</a:t>
            </a:r>
          </a:p>
          <a:p>
            <a:pPr lvl="0"/>
            <a:r>
              <a:rPr lang="en-US" dirty="0"/>
              <a:t>50% or more chance of further abuse</a:t>
            </a:r>
          </a:p>
          <a:p>
            <a:pPr lvl="0"/>
            <a:r>
              <a:rPr lang="en-US" dirty="0"/>
              <a:t>5% mortality and 25% serious morbidity &lt;5 yrs of age</a:t>
            </a:r>
          </a:p>
          <a:p>
            <a:pPr lvl="0"/>
            <a:r>
              <a:rPr lang="en-US" dirty="0"/>
              <a:t>20% of siblings of abused children will have findings of abuse</a:t>
            </a:r>
          </a:p>
          <a:p>
            <a:pPr>
              <a:buNone/>
            </a:pPr>
            <a:r>
              <a:rPr lang="en-US" dirty="0"/>
              <a:t>Long term</a:t>
            </a:r>
          </a:p>
          <a:p>
            <a:pPr lvl="0"/>
            <a:r>
              <a:rPr lang="en-US" dirty="0"/>
              <a:t>90% abusers were abused </a:t>
            </a:r>
          </a:p>
          <a:p>
            <a:pPr lvl="0"/>
            <a:r>
              <a:rPr lang="en-US" dirty="0"/>
              <a:t>95% prostitutes were abused</a:t>
            </a:r>
          </a:p>
          <a:p>
            <a:pPr lvl="0"/>
            <a:r>
              <a:rPr lang="en-US" dirty="0"/>
              <a:t>school failure, violent acts, less socioeconomic status, early sexual activity all higher in abused children</a:t>
            </a:r>
          </a:p>
          <a:p>
            <a:pPr>
              <a:buNone/>
            </a:pPr>
            <a:endParaRPr lang="en-US" dirty="0"/>
          </a:p>
        </p:txBody>
      </p:sp>
    </p:spTree>
    <p:extLst>
      <p:ext uri="{BB962C8B-B14F-4D97-AF65-F5344CB8AC3E}">
        <p14:creationId xmlns:p14="http://schemas.microsoft.com/office/powerpoint/2010/main" val="380385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53615" cy="9153615"/>
          </a:xfrm>
          <a:prstGeom prst="rect">
            <a:avLst/>
          </a:prstGeom>
        </p:spPr>
      </p:pic>
      <p:sp>
        <p:nvSpPr>
          <p:cNvPr id="11" name="Title 10"/>
          <p:cNvSpPr>
            <a:spLocks noGrp="1"/>
          </p:cNvSpPr>
          <p:nvPr>
            <p:ph type="title"/>
          </p:nvPr>
        </p:nvSpPr>
        <p:spPr/>
        <p:txBody>
          <a:bodyPr>
            <a:normAutofit/>
          </a:bodyPr>
          <a:lstStyle/>
          <a:p>
            <a:r>
              <a:rPr lang="en-US" sz="4800" b="1" dirty="0">
                <a:solidFill>
                  <a:schemeClr val="bg2"/>
                </a:solidFill>
                <a:effectLst>
                  <a:outerShdw blurRad="38100" dist="38100" dir="2700000" algn="tl">
                    <a:srgbClr val="000000">
                      <a:alpha val="43137"/>
                    </a:srgbClr>
                  </a:outerShdw>
                </a:effectLst>
              </a:rPr>
              <a:t>Physical Abuse</a:t>
            </a:r>
          </a:p>
        </p:txBody>
      </p:sp>
    </p:spTree>
    <p:extLst>
      <p:ext uri="{BB962C8B-B14F-4D97-AF65-F5344CB8AC3E}">
        <p14:creationId xmlns:p14="http://schemas.microsoft.com/office/powerpoint/2010/main" val="3320326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Physical Abuse</a:t>
            </a:r>
          </a:p>
        </p:txBody>
      </p:sp>
      <p:sp>
        <p:nvSpPr>
          <p:cNvPr id="3" name="Content Placeholder 2"/>
          <p:cNvSpPr>
            <a:spLocks noGrp="1"/>
          </p:cNvSpPr>
          <p:nvPr>
            <p:ph idx="1"/>
          </p:nvPr>
        </p:nvSpPr>
        <p:spPr>
          <a:xfrm>
            <a:off x="424004" y="1295400"/>
            <a:ext cx="8229600" cy="4525963"/>
          </a:xfrm>
        </p:spPr>
        <p:txBody>
          <a:bodyPr>
            <a:normAutofit fontScale="92500" lnSpcReduction="20000"/>
          </a:bodyPr>
          <a:lstStyle/>
          <a:p>
            <a:r>
              <a:rPr lang="en-US" dirty="0"/>
              <a:t>Physical abuse of </a:t>
            </a:r>
            <a:r>
              <a:rPr lang="en-US" b="1" dirty="0">
                <a:solidFill>
                  <a:srgbClr val="FF0000"/>
                </a:solidFill>
                <a:effectLst>
                  <a:outerShdw blurRad="38100" dist="38100" dir="2700000" algn="tl">
                    <a:srgbClr val="000000">
                      <a:alpha val="43137"/>
                    </a:srgbClr>
                  </a:outerShdw>
                </a:effectLst>
              </a:rPr>
              <a:t>infants</a:t>
            </a:r>
            <a:r>
              <a:rPr lang="en-US" dirty="0">
                <a:solidFill>
                  <a:srgbClr val="FF0000"/>
                </a:solidFill>
                <a:effectLst>
                  <a:outerShdw blurRad="38100" dist="38100" dir="2700000" algn="tl">
                    <a:srgbClr val="000000">
                      <a:alpha val="43137"/>
                    </a:srgbClr>
                  </a:outerShdw>
                </a:effectLst>
              </a:rPr>
              <a:t> </a:t>
            </a:r>
            <a:r>
              <a:rPr lang="en-US" dirty="0"/>
              <a:t>is often triggered by frustration of the caregiver due to </a:t>
            </a:r>
            <a:r>
              <a:rPr lang="en-US" b="1" dirty="0">
                <a:solidFill>
                  <a:srgbClr val="FF0000"/>
                </a:solidFill>
                <a:effectLst>
                  <a:outerShdw blurRad="38100" dist="38100" dir="2700000" algn="tl">
                    <a:srgbClr val="000000">
                      <a:alpha val="43137"/>
                    </a:srgbClr>
                  </a:outerShdw>
                </a:effectLst>
              </a:rPr>
              <a:t>inconsolable crying</a:t>
            </a:r>
            <a:r>
              <a:rPr lang="en-US" dirty="0">
                <a:solidFill>
                  <a:srgbClr val="FF0000"/>
                </a:solidFill>
              </a:rPr>
              <a:t>.</a:t>
            </a:r>
          </a:p>
          <a:p>
            <a:r>
              <a:rPr lang="en-US" dirty="0"/>
              <a:t>Physical abuse of </a:t>
            </a:r>
            <a:r>
              <a:rPr lang="en-US" b="1" dirty="0">
                <a:solidFill>
                  <a:srgbClr val="FF0000"/>
                </a:solidFill>
                <a:effectLst>
                  <a:outerShdw blurRad="38100" dist="38100" dir="2700000" algn="tl">
                    <a:srgbClr val="000000">
                      <a:alpha val="43137"/>
                    </a:srgbClr>
                  </a:outerShdw>
                </a:effectLst>
              </a:rPr>
              <a:t>children over 1 </a:t>
            </a:r>
            <a:r>
              <a:rPr lang="en-US" b="1" dirty="0" err="1">
                <a:solidFill>
                  <a:srgbClr val="FF0000"/>
                </a:solidFill>
                <a:effectLst>
                  <a:outerShdw blurRad="38100" dist="38100" dir="2700000" algn="tl">
                    <a:srgbClr val="000000">
                      <a:alpha val="43137"/>
                    </a:srgbClr>
                  </a:outerShdw>
                </a:effectLst>
              </a:rPr>
              <a:t>yr</a:t>
            </a:r>
            <a:r>
              <a:rPr lang="en-US" b="1" dirty="0">
                <a:solidFill>
                  <a:srgbClr val="FF0000"/>
                </a:solidFill>
                <a:effectLst>
                  <a:outerShdw blurRad="38100" dist="38100" dir="2700000" algn="tl">
                    <a:srgbClr val="000000">
                      <a:alpha val="43137"/>
                    </a:srgbClr>
                  </a:outerShdw>
                </a:effectLst>
              </a:rPr>
              <a:t> </a:t>
            </a:r>
            <a:r>
              <a:rPr lang="en-US" dirty="0"/>
              <a:t>of age is often a result of excessive or inappropriate administration of </a:t>
            </a:r>
            <a:r>
              <a:rPr lang="en-US" b="1" dirty="0">
                <a:solidFill>
                  <a:srgbClr val="FF0000"/>
                </a:solidFill>
                <a:effectLst>
                  <a:outerShdw blurRad="38100" dist="38100" dir="2700000" algn="tl">
                    <a:srgbClr val="000000">
                      <a:alpha val="43137"/>
                    </a:srgbClr>
                  </a:outerShdw>
                </a:effectLst>
              </a:rPr>
              <a:t>corporal punishment</a:t>
            </a:r>
            <a:r>
              <a:rPr lang="en-US" dirty="0"/>
              <a:t>. </a:t>
            </a:r>
          </a:p>
          <a:p>
            <a:pPr lvl="1"/>
            <a:r>
              <a:rPr lang="en-US" dirty="0"/>
              <a:t>The concept that pain is an effective negative reinforcement in teaching children is widely believed &amp; utilized in the US. </a:t>
            </a:r>
          </a:p>
          <a:p>
            <a:r>
              <a:rPr lang="en-US" dirty="0"/>
              <a:t>As a result, physical abuse presentations often fall into </a:t>
            </a:r>
            <a:r>
              <a:rPr lang="en-US" b="1" dirty="0">
                <a:effectLst>
                  <a:outerShdw blurRad="38100" dist="38100" dir="2700000" algn="tl">
                    <a:srgbClr val="000000">
                      <a:alpha val="43137"/>
                    </a:srgbClr>
                  </a:outerShdw>
                </a:effectLst>
              </a:rPr>
              <a:t>common patterns of injury</a:t>
            </a:r>
            <a:r>
              <a:rPr lang="en-US" dirty="0"/>
              <a:t>. </a:t>
            </a:r>
          </a:p>
        </p:txBody>
      </p:sp>
    </p:spTree>
    <p:extLst>
      <p:ext uri="{BB962C8B-B14F-4D97-AF65-F5344CB8AC3E}">
        <p14:creationId xmlns:p14="http://schemas.microsoft.com/office/powerpoint/2010/main" val="882029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b="1" dirty="0"/>
              <a:t>Countries that have banned corporal punishment in the home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17638"/>
            <a:ext cx="9144000" cy="5277265"/>
          </a:xfrm>
          <a:prstGeom prst="rect">
            <a:avLst/>
          </a:prstGeom>
        </p:spPr>
      </p:pic>
    </p:spTree>
    <p:extLst>
      <p:ext uri="{BB962C8B-B14F-4D97-AF65-F5344CB8AC3E}">
        <p14:creationId xmlns:p14="http://schemas.microsoft.com/office/powerpoint/2010/main" val="705997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81000" y="6172200"/>
            <a:ext cx="1905000" cy="457200"/>
          </a:xfrm>
          <a:prstGeom prst="rect">
            <a:avLst/>
          </a:prstGeom>
          <a:noFill/>
          <a:ln w="12699">
            <a:noFill/>
            <a:miter lim="800000"/>
            <a:headEnd/>
            <a:tailEnd/>
          </a:ln>
          <a:effectLst/>
        </p:spPr>
        <p:txBody>
          <a:bodyPr wrap="none" anchor="ctr"/>
          <a:lstStyle/>
          <a:p>
            <a:endParaRPr lang="en-US"/>
          </a:p>
        </p:txBody>
      </p:sp>
      <p:sp>
        <p:nvSpPr>
          <p:cNvPr id="6147" name="Rectangle 3"/>
          <p:cNvSpPr>
            <a:spLocks noChangeArrowheads="1"/>
          </p:cNvSpPr>
          <p:nvPr/>
        </p:nvSpPr>
        <p:spPr bwMode="auto">
          <a:xfrm>
            <a:off x="3124200" y="6172200"/>
            <a:ext cx="2895600" cy="457200"/>
          </a:xfrm>
          <a:prstGeom prst="rect">
            <a:avLst/>
          </a:prstGeom>
          <a:noFill/>
          <a:ln w="12699">
            <a:noFill/>
            <a:miter lim="800000"/>
            <a:headEnd/>
            <a:tailEnd/>
          </a:ln>
          <a:effectLst/>
        </p:spPr>
        <p:txBody>
          <a:bodyPr wrap="none" anchor="ctr"/>
          <a:lstStyle/>
          <a:p>
            <a:endParaRPr lang="en-US"/>
          </a:p>
        </p:txBody>
      </p:sp>
      <p:sp>
        <p:nvSpPr>
          <p:cNvPr id="6148" name="Rectangle 4"/>
          <p:cNvSpPr>
            <a:spLocks noGrp="1" noChangeArrowheads="1"/>
          </p:cNvSpPr>
          <p:nvPr>
            <p:ph type="title"/>
          </p:nvPr>
        </p:nvSpPr>
        <p:spPr>
          <a:xfrm>
            <a:off x="628650" y="365127"/>
            <a:ext cx="7886700" cy="549273"/>
          </a:xfrm>
          <a:noFill/>
          <a:ln/>
        </p:spPr>
        <p:txBody>
          <a:bodyPr lIns="90488" tIns="44450" rIns="90488" bIns="44450" anchor="b"/>
          <a:lstStyle/>
          <a:p>
            <a:r>
              <a:rPr lang="en-US" b="1" dirty="0"/>
              <a:t>Objectives</a:t>
            </a:r>
          </a:p>
        </p:txBody>
      </p:sp>
      <p:sp>
        <p:nvSpPr>
          <p:cNvPr id="6149" name="Rectangle 5"/>
          <p:cNvSpPr>
            <a:spLocks noGrp="1" noChangeArrowheads="1"/>
          </p:cNvSpPr>
          <p:nvPr>
            <p:ph idx="1"/>
          </p:nvPr>
        </p:nvSpPr>
        <p:spPr>
          <a:xfrm>
            <a:off x="888206" y="1143000"/>
            <a:ext cx="7367587" cy="4572000"/>
          </a:xfrm>
          <a:noFill/>
          <a:ln/>
        </p:spPr>
        <p:txBody>
          <a:bodyPr lIns="90488" tIns="44450" rIns="90488" bIns="44450">
            <a:normAutofit lnSpcReduction="10000"/>
          </a:bodyPr>
          <a:lstStyle/>
          <a:p>
            <a:r>
              <a:rPr lang="en-US" sz="2800" dirty="0"/>
              <a:t>Review the medical &amp; legal definitions of child maltreatment with emphasis on physical abuse &amp; trauma</a:t>
            </a:r>
          </a:p>
          <a:p>
            <a:r>
              <a:rPr lang="en-US" sz="2800" dirty="0"/>
              <a:t>Review the reported &amp; estimated frequency of child abuse</a:t>
            </a:r>
          </a:p>
          <a:p>
            <a:r>
              <a:rPr lang="en-US" sz="2800" dirty="0"/>
              <a:t>Give an overview of the medical evaluation of child physical abuse</a:t>
            </a:r>
          </a:p>
          <a:p>
            <a:r>
              <a:rPr lang="en-US" sz="2800" dirty="0"/>
              <a:t>Review the frequency of significant findings in physical abuse medical evaluations</a:t>
            </a:r>
          </a:p>
          <a:p>
            <a:r>
              <a:rPr lang="en-US" sz="2800" dirty="0"/>
              <a:t>Relate the importance of  the medical exam to child abuse investigations</a:t>
            </a:r>
            <a:endParaRPr lang="en-US" dirty="0"/>
          </a:p>
        </p:txBody>
      </p:sp>
    </p:spTree>
    <p:extLst>
      <p:ext uri="{BB962C8B-B14F-4D97-AF65-F5344CB8AC3E}">
        <p14:creationId xmlns:p14="http://schemas.microsoft.com/office/powerpoint/2010/main" val="1215480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rPr>
              <a:t>Corporal punishment &amp; child abuse</a:t>
            </a:r>
          </a:p>
        </p:txBody>
      </p:sp>
      <p:sp>
        <p:nvSpPr>
          <p:cNvPr id="3" name="Content Placeholder 2"/>
          <p:cNvSpPr>
            <a:spLocks noGrp="1"/>
          </p:cNvSpPr>
          <p:nvPr>
            <p:ph idx="1"/>
          </p:nvPr>
        </p:nvSpPr>
        <p:spPr/>
        <p:txBody>
          <a:bodyPr>
            <a:normAutofit/>
          </a:bodyPr>
          <a:lstStyle/>
          <a:p>
            <a:r>
              <a:rPr lang="en-US" dirty="0"/>
              <a:t>As of July 2020, corporal punishment of children by parents (or other adults) is banned in 64 countries. </a:t>
            </a:r>
          </a:p>
          <a:p>
            <a:r>
              <a:rPr lang="en-US" dirty="0"/>
              <a:t>Corporal punishment is legal in Alabama &amp; the rest of the United States. </a:t>
            </a:r>
          </a:p>
          <a:p>
            <a:r>
              <a:rPr lang="en-US" dirty="0"/>
              <a:t>So, when should you report a child who has been administered corporal punishment?</a:t>
            </a:r>
          </a:p>
          <a:p>
            <a:pPr lvl="1"/>
            <a:r>
              <a:rPr lang="en-US" dirty="0"/>
              <a:t>When there is physical or emotional injury.  </a:t>
            </a:r>
          </a:p>
        </p:txBody>
      </p:sp>
    </p:spTree>
    <p:extLst>
      <p:ext uri="{BB962C8B-B14F-4D97-AF65-F5344CB8AC3E}">
        <p14:creationId xmlns:p14="http://schemas.microsoft.com/office/powerpoint/2010/main" val="885781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b="1" dirty="0">
                <a:effectLst>
                  <a:outerShdw blurRad="38100" dist="38100" dir="2700000" algn="tl">
                    <a:srgbClr val="000000">
                      <a:alpha val="43137"/>
                    </a:srgbClr>
                  </a:outerShdw>
                </a:effectLst>
              </a:rPr>
              <a:t>Physical abuse injuries</a:t>
            </a:r>
          </a:p>
        </p:txBody>
      </p:sp>
      <p:sp>
        <p:nvSpPr>
          <p:cNvPr id="26627" name="Rectangle 3"/>
          <p:cNvSpPr>
            <a:spLocks noGrp="1" noChangeArrowheads="1"/>
          </p:cNvSpPr>
          <p:nvPr>
            <p:ph idx="4294967295"/>
          </p:nvPr>
        </p:nvSpPr>
        <p:spPr>
          <a:xfrm>
            <a:off x="685800" y="1676400"/>
            <a:ext cx="7696200" cy="4038600"/>
          </a:xfrm>
        </p:spPr>
        <p:txBody>
          <a:bodyPr>
            <a:normAutofit/>
          </a:bodyPr>
          <a:lstStyle/>
          <a:p>
            <a:pPr>
              <a:buFont typeface="Symbol" pitchFamily="18" charset="2"/>
              <a:buChar char="·"/>
            </a:pPr>
            <a:r>
              <a:rPr lang="en-US" b="1" dirty="0"/>
              <a:t>Bruises</a:t>
            </a:r>
          </a:p>
          <a:p>
            <a:pPr>
              <a:buFont typeface="Symbol" pitchFamily="18" charset="2"/>
              <a:buChar char="·"/>
            </a:pPr>
            <a:r>
              <a:rPr lang="en-US" b="1" dirty="0"/>
              <a:t>Cuts &amp; lacerations</a:t>
            </a:r>
          </a:p>
          <a:p>
            <a:pPr>
              <a:buFont typeface="Symbol" pitchFamily="18" charset="2"/>
              <a:buChar char="·"/>
            </a:pPr>
            <a:r>
              <a:rPr lang="en-US" b="1" dirty="0"/>
              <a:t>Burns</a:t>
            </a:r>
          </a:p>
          <a:p>
            <a:pPr>
              <a:buFont typeface="Symbol" pitchFamily="18" charset="2"/>
              <a:buChar char="·"/>
            </a:pPr>
            <a:r>
              <a:rPr lang="en-US" b="1" dirty="0"/>
              <a:t>Broken bones</a:t>
            </a:r>
          </a:p>
          <a:p>
            <a:pPr>
              <a:buFont typeface="Symbol" pitchFamily="18" charset="2"/>
              <a:buChar char="·"/>
            </a:pPr>
            <a:r>
              <a:rPr lang="en-US" b="1" dirty="0"/>
              <a:t>Abdominal injuries</a:t>
            </a:r>
          </a:p>
          <a:p>
            <a:pPr>
              <a:buFont typeface="Symbol" pitchFamily="18" charset="2"/>
              <a:buChar char="·"/>
            </a:pPr>
            <a:r>
              <a:rPr lang="en-US" b="1" dirty="0"/>
              <a:t>Head injuries</a:t>
            </a:r>
          </a:p>
        </p:txBody>
      </p:sp>
    </p:spTree>
    <p:extLst>
      <p:ext uri="{BB962C8B-B14F-4D97-AF65-F5344CB8AC3E}">
        <p14:creationId xmlns:p14="http://schemas.microsoft.com/office/powerpoint/2010/main" val="30281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31" y="4127622"/>
            <a:ext cx="4821348" cy="227647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p:nvSpPr>
        <p:spPr>
          <a:xfrm>
            <a:off x="160460" y="4288553"/>
            <a:ext cx="4608575" cy="1938992"/>
          </a:xfrm>
          <a:prstGeom prst="rect">
            <a:avLst/>
          </a:prstGeom>
        </p:spPr>
        <p:txBody>
          <a:bodyPr wrap="square">
            <a:spAutoFit/>
          </a:bodyPr>
          <a:lstStyle/>
          <a:p>
            <a:pPr defTabSz="457200"/>
            <a:r>
              <a:rPr lang="en-US" sz="1200" dirty="0">
                <a:solidFill>
                  <a:srgbClr val="595959"/>
                </a:solidFill>
              </a:rPr>
              <a:t>TOP: The child in this image has bruising that is not compatible with typical childhood injury. This is an ambulatory child, so leg bruises are not unexpected. However, these bruises are multiple, with components that are linear and parallel (patterned). They are also concentrated on the back of the legs, which are well padded and less likely to be bruised non-abusively. </a:t>
            </a:r>
          </a:p>
          <a:p>
            <a:pPr defTabSz="457200"/>
            <a:endParaRPr lang="en-US" sz="1200" dirty="0">
              <a:solidFill>
                <a:srgbClr val="595959"/>
              </a:solidFill>
            </a:endParaRPr>
          </a:p>
          <a:p>
            <a:pPr defTabSz="457200"/>
            <a:r>
              <a:rPr lang="en-US" sz="1200" dirty="0">
                <a:solidFill>
                  <a:srgbClr val="595959"/>
                </a:solidFill>
              </a:rPr>
              <a:t>BOTTOM: The child in this image has bruising on the anterior, distal lower extremities, which is a common distribution of non-abusive bruises in a young mobile child. </a:t>
            </a:r>
          </a:p>
        </p:txBody>
      </p:sp>
      <p:pic>
        <p:nvPicPr>
          <p:cNvPr id="12" name="Picture 11" descr="ca02_09.jpg"/>
          <p:cNvPicPr>
            <a:picLocks noChangeAspect="1"/>
          </p:cNvPicPr>
          <p:nvPr/>
        </p:nvPicPr>
        <p:blipFill rotWithShape="1">
          <a:blip r:embed="rId2">
            <a:extLst>
              <a:ext uri="{28A0092B-C50C-407E-A947-70E740481C1C}">
                <a14:useLocalDpi xmlns:a14="http://schemas.microsoft.com/office/drawing/2010/main" val="0"/>
              </a:ext>
            </a:extLst>
          </a:blip>
          <a:srcRect t="2245"/>
          <a:stretch/>
        </p:blipFill>
        <p:spPr>
          <a:xfrm>
            <a:off x="4820917" y="444670"/>
            <a:ext cx="4323083" cy="2875600"/>
          </a:xfrm>
          <a:prstGeom prst="rect">
            <a:avLst/>
          </a:prstGeom>
        </p:spPr>
      </p:pic>
      <p:pic>
        <p:nvPicPr>
          <p:cNvPr id="13" name="Picture 12" descr="ca02_10.jpg"/>
          <p:cNvPicPr>
            <a:picLocks noChangeAspect="1"/>
          </p:cNvPicPr>
          <p:nvPr/>
        </p:nvPicPr>
        <p:blipFill rotWithShape="1">
          <a:blip r:embed="rId3" cstate="print">
            <a:extLst>
              <a:ext uri="{28A0092B-C50C-407E-A947-70E740481C1C}">
                <a14:useLocalDpi xmlns:a14="http://schemas.microsoft.com/office/drawing/2010/main" val="0"/>
              </a:ext>
            </a:extLst>
          </a:blip>
          <a:srcRect b="2726"/>
          <a:stretch/>
        </p:blipFill>
        <p:spPr>
          <a:xfrm>
            <a:off x="4820917" y="3290851"/>
            <a:ext cx="2234837" cy="3104463"/>
          </a:xfrm>
          <a:prstGeom prst="rect">
            <a:avLst/>
          </a:prstGeom>
        </p:spPr>
      </p:pic>
      <p:cxnSp>
        <p:nvCxnSpPr>
          <p:cNvPr id="19" name="Straight Connector 18"/>
          <p:cNvCxnSpPr/>
          <p:nvPr/>
        </p:nvCxnSpPr>
        <p:spPr>
          <a:xfrm>
            <a:off x="4799742" y="3301660"/>
            <a:ext cx="4498377"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820917" y="444670"/>
            <a:ext cx="0" cy="5939260"/>
          </a:xfrm>
          <a:prstGeom prst="line">
            <a:avLst/>
          </a:prstGeom>
          <a:ln>
            <a:solidFill>
              <a:srgbClr val="1A527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General Considerations</a:t>
            </a:r>
          </a:p>
        </p:txBody>
      </p:sp>
      <p:sp>
        <p:nvSpPr>
          <p:cNvPr id="3" name="Content Placeholder 2"/>
          <p:cNvSpPr>
            <a:spLocks noGrp="1"/>
          </p:cNvSpPr>
          <p:nvPr>
            <p:ph idx="1"/>
          </p:nvPr>
        </p:nvSpPr>
        <p:spPr>
          <a:xfrm>
            <a:off x="180279" y="1695680"/>
            <a:ext cx="4435478" cy="2912277"/>
          </a:xfrm>
        </p:spPr>
        <p:txBody>
          <a:bodyPr>
            <a:normAutofit/>
          </a:bodyPr>
          <a:lstStyle/>
          <a:p>
            <a:pPr lvl="0"/>
            <a:r>
              <a:rPr lang="en-US" dirty="0"/>
              <a:t>Bruising is the most common injury in children who have been physically abused (top image). </a:t>
            </a:r>
          </a:p>
          <a:p>
            <a:pPr lvl="0"/>
            <a:r>
              <a:rPr lang="en-US" dirty="0"/>
              <a:t>Bruising is also extremely common in healthy, active children (bottom image).</a:t>
            </a:r>
          </a:p>
        </p:txBody>
      </p:sp>
      <p:sp>
        <p:nvSpPr>
          <p:cNvPr id="4" name="Slide Number Placeholder 3"/>
          <p:cNvSpPr>
            <a:spLocks noGrp="1"/>
          </p:cNvSpPr>
          <p:nvPr>
            <p:ph type="sldNum" sz="quarter" idx="12"/>
          </p:nvPr>
        </p:nvSpPr>
        <p:spPr/>
        <p:txBody>
          <a:bodyPr/>
          <a:lstStyle/>
          <a:p>
            <a:fld id="{46642AC8-16B9-8E47-A725-E6548BB49E14}" type="slidenum">
              <a:rPr lang="en-US" smtClean="0">
                <a:solidFill>
                  <a:srgbClr val="4BACC6">
                    <a:lumMod val="75000"/>
                  </a:srgbClr>
                </a:solidFill>
              </a:rPr>
              <a:pPr/>
              <a:t>32</a:t>
            </a:fld>
            <a:endParaRPr lang="en-US">
              <a:solidFill>
                <a:srgbClr val="4BACC6">
                  <a:lumMod val="75000"/>
                </a:srgbClr>
              </a:solidFill>
            </a:endParaRPr>
          </a:p>
        </p:txBody>
      </p:sp>
      <p:sp>
        <p:nvSpPr>
          <p:cNvPr id="16" name="Slide Number Placeholder 3"/>
          <p:cNvSpPr txBox="1">
            <a:spLocks/>
          </p:cNvSpPr>
          <p:nvPr/>
        </p:nvSpPr>
        <p:spPr>
          <a:xfrm>
            <a:off x="6801466" y="6404092"/>
            <a:ext cx="2133600" cy="365125"/>
          </a:xfrm>
          <a:prstGeom prst="rect">
            <a:avLst/>
          </a:prstGeom>
        </p:spPr>
        <p:txBody>
          <a:bodyPr vert="horz" lIns="91440" tIns="45720" rIns="91440" bIns="45720" rtlCol="0" anchor="ctr"/>
          <a:lstStyle>
            <a:defPPr>
              <a:defRPr lang="en-US"/>
            </a:defPPr>
            <a:lvl1pPr marL="0" marR="0" indent="0" algn="r" defTabSz="457200" rtl="0" eaLnBrk="1" fontAlgn="auto" latinLnBrk="0" hangingPunct="1">
              <a:lnSpc>
                <a:spcPct val="100000"/>
              </a:lnSpc>
              <a:spcBef>
                <a:spcPts val="0"/>
              </a:spcBef>
              <a:spcAft>
                <a:spcPts val="0"/>
              </a:spcAft>
              <a:buClrTx/>
              <a:buSzTx/>
              <a:buFontTx/>
              <a:buNone/>
              <a:tabLst/>
              <a:defRPr sz="1400" b="1" kern="1200">
                <a:solidFill>
                  <a:schemeClr val="accent5">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642AC8-16B9-8E47-A725-E6548BB49E14}" type="slidenum">
              <a:rPr lang="en-US" smtClean="0">
                <a:solidFill>
                  <a:srgbClr val="4BACC6">
                    <a:lumMod val="75000"/>
                  </a:srgbClr>
                </a:solidFill>
              </a:rPr>
              <a:pPr/>
              <a:t>32</a:t>
            </a:fld>
            <a:endParaRPr lang="en-US">
              <a:solidFill>
                <a:srgbClr val="4BACC6">
                  <a:lumMod val="75000"/>
                </a:srgbClr>
              </a:solidFill>
            </a:endParaRPr>
          </a:p>
        </p:txBody>
      </p:sp>
      <p:cxnSp>
        <p:nvCxnSpPr>
          <p:cNvPr id="22" name="Straight Connector 21"/>
          <p:cNvCxnSpPr/>
          <p:nvPr/>
        </p:nvCxnSpPr>
        <p:spPr>
          <a:xfrm flipV="1">
            <a:off x="-72871" y="444670"/>
            <a:ext cx="9352584" cy="1"/>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72871" y="6383930"/>
            <a:ext cx="9352584" cy="1"/>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67975" y="6383930"/>
            <a:ext cx="9352584" cy="1"/>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055755" y="4055083"/>
            <a:ext cx="2006835" cy="1569660"/>
          </a:xfrm>
          <a:prstGeom prst="rect">
            <a:avLst/>
          </a:prstGeom>
          <a:noFill/>
        </p:spPr>
        <p:txBody>
          <a:bodyPr wrap="square" rtlCol="0">
            <a:spAutoFit/>
          </a:bodyPr>
          <a:lstStyle/>
          <a:p>
            <a:pPr defTabSz="457200"/>
            <a:r>
              <a:rPr lang="en-US" sz="1200" dirty="0">
                <a:solidFill>
                  <a:srgbClr val="595959"/>
                </a:solidFill>
              </a:rPr>
              <a:t>“A bruise…must always be assessed in the context of medical and social history, developmental stage, explanation given, full clinical examination, and relevant investigations.”</a:t>
            </a:r>
            <a:br>
              <a:rPr lang="en-US" sz="1200" dirty="0">
                <a:solidFill>
                  <a:srgbClr val="595959"/>
                </a:solidFill>
              </a:rPr>
            </a:br>
            <a:r>
              <a:rPr lang="en-US" sz="900" dirty="0">
                <a:solidFill>
                  <a:srgbClr val="595959"/>
                </a:solidFill>
              </a:rPr>
              <a:t>(Maguire 2005) </a:t>
            </a:r>
          </a:p>
        </p:txBody>
      </p:sp>
    </p:spTree>
    <p:extLst>
      <p:ext uri="{BB962C8B-B14F-4D97-AF65-F5344CB8AC3E}">
        <p14:creationId xmlns:p14="http://schemas.microsoft.com/office/powerpoint/2010/main" val="1724278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Consider All of These Aspects</a:t>
            </a:r>
          </a:p>
        </p:txBody>
      </p:sp>
      <p:sp>
        <p:nvSpPr>
          <p:cNvPr id="3" name="Content Placeholder 2"/>
          <p:cNvSpPr>
            <a:spLocks noGrp="1"/>
          </p:cNvSpPr>
          <p:nvPr>
            <p:ph idx="1"/>
          </p:nvPr>
        </p:nvSpPr>
        <p:spPr/>
        <p:txBody>
          <a:bodyPr/>
          <a:lstStyle/>
          <a:p>
            <a:pPr lvl="0"/>
            <a:r>
              <a:rPr lang="en-US" dirty="0"/>
              <a:t>Age and developmental stage of the patient</a:t>
            </a:r>
          </a:p>
          <a:p>
            <a:pPr lvl="0"/>
            <a:r>
              <a:rPr lang="en-US" dirty="0"/>
              <a:t>Location of bruises and other marks</a:t>
            </a:r>
          </a:p>
          <a:p>
            <a:pPr lvl="0"/>
            <a:r>
              <a:rPr lang="en-US" dirty="0"/>
              <a:t>Shape and pattern, </a:t>
            </a:r>
            <a:r>
              <a:rPr lang="en-US" dirty="0" err="1"/>
              <a:t>ie</a:t>
            </a:r>
            <a:r>
              <a:rPr lang="en-US" dirty="0"/>
              <a:t>, multiple injuries with the same shape or pattern</a:t>
            </a:r>
          </a:p>
          <a:p>
            <a:pPr lvl="0"/>
            <a:r>
              <a:rPr lang="en-US" dirty="0"/>
              <a:t>Number and size</a:t>
            </a:r>
          </a:p>
          <a:p>
            <a:pPr lvl="0"/>
            <a:r>
              <a:rPr lang="en-US" dirty="0"/>
              <a:t>Distribution, </a:t>
            </a:r>
            <a:r>
              <a:rPr lang="en-US" dirty="0" err="1"/>
              <a:t>ie</a:t>
            </a:r>
            <a:r>
              <a:rPr lang="en-US" dirty="0"/>
              <a:t>, multiple injuries in a localized region versus diffusely distributed</a:t>
            </a:r>
          </a:p>
        </p:txBody>
      </p:sp>
      <p:sp>
        <p:nvSpPr>
          <p:cNvPr id="4" name="Slide Number Placeholder 3"/>
          <p:cNvSpPr>
            <a:spLocks noGrp="1"/>
          </p:cNvSpPr>
          <p:nvPr>
            <p:ph type="sldNum" sz="quarter" idx="12"/>
          </p:nvPr>
        </p:nvSpPr>
        <p:spPr/>
        <p:txBody>
          <a:bodyPr/>
          <a:lstStyle/>
          <a:p>
            <a:fld id="{46642AC8-16B9-8E47-A725-E6548BB49E14}" type="slidenum">
              <a:rPr lang="en-US" smtClean="0">
                <a:solidFill>
                  <a:srgbClr val="4BACC6">
                    <a:lumMod val="75000"/>
                  </a:srgbClr>
                </a:solidFill>
              </a:rPr>
              <a:pPr/>
              <a:t>33</a:t>
            </a:fld>
            <a:endParaRPr lang="en-US">
              <a:solidFill>
                <a:srgbClr val="4BACC6">
                  <a:lumMod val="75000"/>
                </a:srgbClr>
              </a:solidFill>
            </a:endParaRPr>
          </a:p>
        </p:txBody>
      </p:sp>
    </p:spTree>
    <p:extLst>
      <p:ext uri="{BB962C8B-B14F-4D97-AF65-F5344CB8AC3E}">
        <p14:creationId xmlns:p14="http://schemas.microsoft.com/office/powerpoint/2010/main" val="33328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4799742" y="3431916"/>
            <a:ext cx="4498377"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Age and Mobility</a:t>
            </a:r>
          </a:p>
        </p:txBody>
      </p:sp>
      <p:sp>
        <p:nvSpPr>
          <p:cNvPr id="3" name="Content Placeholder 2"/>
          <p:cNvSpPr>
            <a:spLocks noGrp="1"/>
          </p:cNvSpPr>
          <p:nvPr>
            <p:ph idx="1"/>
          </p:nvPr>
        </p:nvSpPr>
        <p:spPr>
          <a:xfrm>
            <a:off x="180278" y="1695680"/>
            <a:ext cx="4850651" cy="4525963"/>
          </a:xfrm>
        </p:spPr>
        <p:txBody>
          <a:bodyPr>
            <a:normAutofit/>
          </a:bodyPr>
          <a:lstStyle/>
          <a:p>
            <a:pPr lvl="0"/>
            <a:r>
              <a:rPr lang="en-US" dirty="0"/>
              <a:t>Bruising is rare in all pre-mobile children (</a:t>
            </a:r>
            <a:r>
              <a:rPr lang="en-US" dirty="0" err="1"/>
              <a:t>ie</a:t>
            </a:r>
            <a:r>
              <a:rPr lang="en-US" dirty="0"/>
              <a:t>, not yet crawling or cruising).</a:t>
            </a:r>
          </a:p>
          <a:p>
            <a:pPr lvl="0"/>
            <a:r>
              <a:rPr lang="en-US" dirty="0"/>
              <a:t>It is especially rare in children not </a:t>
            </a:r>
            <a:br>
              <a:rPr lang="en-US" dirty="0"/>
            </a:br>
            <a:r>
              <a:rPr lang="en-US" dirty="0"/>
              <a:t>yet rolling.</a:t>
            </a:r>
          </a:p>
          <a:p>
            <a:pPr lvl="0"/>
            <a:r>
              <a:rPr lang="en-US" dirty="0"/>
              <a:t>This 2-month-old’s mother said the baby hit herself with a pacifier. The history does not explain the injury.</a:t>
            </a:r>
          </a:p>
        </p:txBody>
      </p:sp>
      <p:sp>
        <p:nvSpPr>
          <p:cNvPr id="4" name="Slide Number Placeholder 3"/>
          <p:cNvSpPr>
            <a:spLocks noGrp="1"/>
          </p:cNvSpPr>
          <p:nvPr>
            <p:ph type="sldNum" sz="quarter" idx="12"/>
          </p:nvPr>
        </p:nvSpPr>
        <p:spPr/>
        <p:txBody>
          <a:bodyPr/>
          <a:lstStyle/>
          <a:p>
            <a:fld id="{46642AC8-16B9-8E47-A725-E6548BB49E14}" type="slidenum">
              <a:rPr lang="en-US" smtClean="0">
                <a:solidFill>
                  <a:srgbClr val="4BACC6">
                    <a:lumMod val="75000"/>
                  </a:srgbClr>
                </a:solidFill>
              </a:rPr>
              <a:pPr/>
              <a:t>34</a:t>
            </a:fld>
            <a:endParaRPr lang="en-US">
              <a:solidFill>
                <a:srgbClr val="4BACC6">
                  <a:lumMod val="75000"/>
                </a:srgbClr>
              </a:solidFill>
            </a:endParaRPr>
          </a:p>
        </p:txBody>
      </p:sp>
      <p:sp>
        <p:nvSpPr>
          <p:cNvPr id="16" name="Slide Number Placeholder 3"/>
          <p:cNvSpPr txBox="1">
            <a:spLocks/>
          </p:cNvSpPr>
          <p:nvPr/>
        </p:nvSpPr>
        <p:spPr>
          <a:xfrm>
            <a:off x="6801466" y="6404092"/>
            <a:ext cx="2133600" cy="365125"/>
          </a:xfrm>
          <a:prstGeom prst="rect">
            <a:avLst/>
          </a:prstGeom>
        </p:spPr>
        <p:txBody>
          <a:bodyPr vert="horz" lIns="91440" tIns="45720" rIns="91440" bIns="45720" rtlCol="0" anchor="ctr"/>
          <a:lstStyle>
            <a:defPPr>
              <a:defRPr lang="en-US"/>
            </a:defPPr>
            <a:lvl1pPr marL="0" marR="0" indent="0" algn="r" defTabSz="457200" rtl="0" eaLnBrk="1" fontAlgn="auto" latinLnBrk="0" hangingPunct="1">
              <a:lnSpc>
                <a:spcPct val="100000"/>
              </a:lnSpc>
              <a:spcBef>
                <a:spcPts val="0"/>
              </a:spcBef>
              <a:spcAft>
                <a:spcPts val="0"/>
              </a:spcAft>
              <a:buClrTx/>
              <a:buSzTx/>
              <a:buFontTx/>
              <a:buNone/>
              <a:tabLst/>
              <a:defRPr sz="1400" b="1" kern="1200">
                <a:solidFill>
                  <a:schemeClr val="accent5">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642AC8-16B9-8E47-A725-E6548BB49E14}" type="slidenum">
              <a:rPr lang="en-US" smtClean="0">
                <a:solidFill>
                  <a:srgbClr val="4BACC6">
                    <a:lumMod val="75000"/>
                  </a:srgbClr>
                </a:solidFill>
              </a:rPr>
              <a:pPr/>
              <a:t>34</a:t>
            </a:fld>
            <a:endParaRPr lang="en-US">
              <a:solidFill>
                <a:srgbClr val="4BACC6">
                  <a:lumMod val="75000"/>
                </a:srgbClr>
              </a:solidFill>
            </a:endParaRPr>
          </a:p>
        </p:txBody>
      </p:sp>
      <p:pic>
        <p:nvPicPr>
          <p:cNvPr id="10" name="Picture 9" descr="ca02_14.jpg"/>
          <p:cNvPicPr>
            <a:picLocks noChangeAspect="1"/>
          </p:cNvPicPr>
          <p:nvPr/>
        </p:nvPicPr>
        <p:blipFill rotWithShape="1">
          <a:blip r:embed="rId2">
            <a:extLst>
              <a:ext uri="{28A0092B-C50C-407E-A947-70E740481C1C}">
                <a14:useLocalDpi xmlns:a14="http://schemas.microsoft.com/office/drawing/2010/main" val="0"/>
              </a:ext>
            </a:extLst>
          </a:blip>
          <a:srcRect l="7634"/>
          <a:stretch/>
        </p:blipFill>
        <p:spPr>
          <a:xfrm>
            <a:off x="5245124" y="1120117"/>
            <a:ext cx="3969460" cy="4008881"/>
          </a:xfrm>
          <a:prstGeom prst="rect">
            <a:avLst/>
          </a:prstGeom>
        </p:spPr>
      </p:pic>
      <p:cxnSp>
        <p:nvCxnSpPr>
          <p:cNvPr id="24" name="Straight Connector 23"/>
          <p:cNvCxnSpPr/>
          <p:nvPr/>
        </p:nvCxnSpPr>
        <p:spPr>
          <a:xfrm flipV="1">
            <a:off x="5245124" y="423582"/>
            <a:ext cx="0" cy="5960348"/>
          </a:xfrm>
          <a:prstGeom prst="line">
            <a:avLst/>
          </a:prstGeom>
          <a:ln>
            <a:solidFill>
              <a:srgbClr val="1A5276"/>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72871" y="6383930"/>
            <a:ext cx="9352584" cy="1"/>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730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Typical Locations of Bruises</a:t>
            </a:r>
          </a:p>
        </p:txBody>
      </p:sp>
      <p:sp>
        <p:nvSpPr>
          <p:cNvPr id="4" name="Slide Number Placeholder 3"/>
          <p:cNvSpPr>
            <a:spLocks noGrp="1"/>
          </p:cNvSpPr>
          <p:nvPr>
            <p:ph type="sldNum" sz="quarter" idx="12"/>
          </p:nvPr>
        </p:nvSpPr>
        <p:spPr/>
        <p:txBody>
          <a:bodyPr/>
          <a:lstStyle/>
          <a:p>
            <a:fld id="{46642AC8-16B9-8E47-A725-E6548BB49E14}" type="slidenum">
              <a:rPr lang="en-US" smtClean="0">
                <a:solidFill>
                  <a:srgbClr val="4BACC6">
                    <a:lumMod val="75000"/>
                  </a:srgbClr>
                </a:solidFill>
              </a:rPr>
              <a:pPr/>
              <a:t>35</a:t>
            </a:fld>
            <a:endParaRPr lang="en-US">
              <a:solidFill>
                <a:srgbClr val="4BACC6">
                  <a:lumMod val="75000"/>
                </a:srgbClr>
              </a:solidFill>
            </a:endParaRPr>
          </a:p>
        </p:txBody>
      </p:sp>
      <p:graphicFrame>
        <p:nvGraphicFramePr>
          <p:cNvPr id="5" name="Content Placeholder 3"/>
          <p:cNvGraphicFramePr>
            <a:graphicFrameLocks/>
          </p:cNvGraphicFramePr>
          <p:nvPr/>
        </p:nvGraphicFramePr>
        <p:xfrm>
          <a:off x="1991240" y="1724790"/>
          <a:ext cx="5270232" cy="4298529"/>
        </p:xfrm>
        <a:graphic>
          <a:graphicData uri="http://schemas.openxmlformats.org/drawingml/2006/table">
            <a:tbl>
              <a:tblPr/>
              <a:tblGrid>
                <a:gridCol w="2625194">
                  <a:extLst>
                    <a:ext uri="{9D8B030D-6E8A-4147-A177-3AD203B41FA5}">
                      <a16:colId xmlns:a16="http://schemas.microsoft.com/office/drawing/2014/main" val="20000"/>
                    </a:ext>
                  </a:extLst>
                </a:gridCol>
                <a:gridCol w="2645038">
                  <a:extLst>
                    <a:ext uri="{9D8B030D-6E8A-4147-A177-3AD203B41FA5}">
                      <a16:colId xmlns:a16="http://schemas.microsoft.com/office/drawing/2014/main" val="20001"/>
                    </a:ext>
                  </a:extLst>
                </a:gridCol>
              </a:tblGrid>
              <a:tr h="51405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900" b="1" i="0" u="none" strike="noStrike" cap="none" normalizeH="0" baseline="0" dirty="0">
                          <a:ln>
                            <a:noFill/>
                          </a:ln>
                          <a:solidFill>
                            <a:srgbClr val="FFFFFF"/>
                          </a:solidFill>
                          <a:effectLst/>
                          <a:latin typeface="Calibri" pitchFamily="26" charset="0"/>
                          <a:ea typeface="ＭＳ Ｐゴシック" pitchFamily="26" charset="-128"/>
                          <a:cs typeface="ＭＳ Ｐゴシック" pitchFamily="26" charset="-128"/>
                        </a:rPr>
                        <a:t>Non-abusive</a:t>
                      </a:r>
                    </a:p>
                  </a:txBody>
                  <a:tcPr marL="86029" marR="86029" marT="43014" marB="430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1A527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a:ln>
                            <a:noFill/>
                          </a:ln>
                          <a:solidFill>
                            <a:srgbClr val="FFFFFF"/>
                          </a:solidFill>
                          <a:effectLst/>
                          <a:latin typeface="Calibri" pitchFamily="26" charset="0"/>
                          <a:ea typeface="ＭＳ Ｐゴシック" pitchFamily="26" charset="-128"/>
                          <a:cs typeface="ＭＳ Ｐゴシック" pitchFamily="26" charset="-128"/>
                        </a:rPr>
                        <a:t>Abusive</a:t>
                      </a:r>
                    </a:p>
                  </a:txBody>
                  <a:tcPr marL="86029" marR="86029" marT="43014" marB="430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1A5276"/>
                    </a:solidFill>
                  </a:tcPr>
                </a:tc>
                <a:extLst>
                  <a:ext uri="{0D108BD9-81ED-4DB2-BD59-A6C34878D82A}">
                    <a16:rowId xmlns:a16="http://schemas.microsoft.com/office/drawing/2014/main" val="10000"/>
                  </a:ext>
                </a:extLst>
              </a:tr>
              <a:tr h="447676">
                <a:tc>
                  <a:txBody>
                    <a:bodyPr/>
                    <a:lstStyle/>
                    <a:p>
                      <a:pPr marL="342900" marR="0">
                        <a:spcBef>
                          <a:spcPts val="0"/>
                        </a:spcBef>
                        <a:spcAft>
                          <a:spcPts val="0"/>
                        </a:spcAft>
                      </a:pPr>
                      <a:r>
                        <a:rPr lang="en-US" sz="1800" b="0" kern="1200" dirty="0">
                          <a:effectLst/>
                          <a:latin typeface="Calibri"/>
                          <a:ea typeface="Calibri"/>
                          <a:cs typeface="Calibri"/>
                        </a:rPr>
                        <a:t>Shins</a:t>
                      </a:r>
                      <a:endParaRPr lang="en-US" sz="1800" b="0" dirty="0">
                        <a:effectLst/>
                        <a:latin typeface="Times New Roman"/>
                        <a:ea typeface="Calibri"/>
                        <a:cs typeface="Times New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a:spcBef>
                          <a:spcPts val="0"/>
                        </a:spcBef>
                        <a:spcAft>
                          <a:spcPts val="0"/>
                        </a:spcAft>
                      </a:pPr>
                      <a:r>
                        <a:rPr lang="en-US" sz="1800" b="0" kern="1200">
                          <a:effectLst/>
                          <a:latin typeface="Calibri"/>
                          <a:ea typeface="Calibri"/>
                          <a:cs typeface="Calibri"/>
                        </a:rPr>
                        <a:t>Upper arms</a:t>
                      </a:r>
                      <a:endParaRPr lang="en-US" sz="1800" b="0">
                        <a:effectLst/>
                        <a:latin typeface="Times New Roman"/>
                        <a:ea typeface="Calibri"/>
                        <a:cs typeface="Times New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479766">
                <a:tc>
                  <a:txBody>
                    <a:bodyPr/>
                    <a:lstStyle/>
                    <a:p>
                      <a:pPr marL="342900" marR="0">
                        <a:spcBef>
                          <a:spcPts val="0"/>
                        </a:spcBef>
                        <a:spcAft>
                          <a:spcPts val="0"/>
                        </a:spcAft>
                      </a:pPr>
                      <a:r>
                        <a:rPr lang="en-US" sz="1800" b="0" kern="1200" dirty="0">
                          <a:effectLst/>
                          <a:latin typeface="Calibri"/>
                          <a:ea typeface="Calibri"/>
                          <a:cs typeface="Calibri"/>
                        </a:rPr>
                        <a:t>Lower arms</a:t>
                      </a:r>
                      <a:endParaRPr lang="en-US" sz="1800" b="0" dirty="0">
                        <a:effectLst/>
                        <a:latin typeface="Times New Roman"/>
                        <a:ea typeface="Calibri"/>
                        <a:cs typeface="Times New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a:spcBef>
                          <a:spcPts val="0"/>
                        </a:spcBef>
                        <a:spcAft>
                          <a:spcPts val="0"/>
                        </a:spcAft>
                      </a:pPr>
                      <a:r>
                        <a:rPr lang="en-US" sz="1800" b="0" kern="1200">
                          <a:effectLst/>
                          <a:latin typeface="Calibri"/>
                          <a:ea typeface="Calibri"/>
                          <a:cs typeface="Calibri"/>
                        </a:rPr>
                        <a:t>Upper anterior thighs</a:t>
                      </a:r>
                      <a:endParaRPr lang="en-US" sz="1800" b="0">
                        <a:effectLst/>
                        <a:latin typeface="Times New Roman"/>
                        <a:ea typeface="Calibri"/>
                        <a:cs typeface="Times New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36802">
                <a:tc>
                  <a:txBody>
                    <a:bodyPr/>
                    <a:lstStyle/>
                    <a:p>
                      <a:pPr marL="342900" marR="0">
                        <a:spcBef>
                          <a:spcPts val="0"/>
                        </a:spcBef>
                        <a:spcAft>
                          <a:spcPts val="0"/>
                        </a:spcAft>
                      </a:pPr>
                      <a:r>
                        <a:rPr lang="en-US" sz="1800" b="0" kern="1200">
                          <a:effectLst/>
                          <a:latin typeface="Calibri"/>
                          <a:ea typeface="Calibri"/>
                          <a:cs typeface="Calibri"/>
                        </a:rPr>
                        <a:t>Under chin</a:t>
                      </a:r>
                      <a:endParaRPr lang="en-US" sz="1800" b="0">
                        <a:effectLst/>
                        <a:latin typeface="Times New Roman"/>
                        <a:ea typeface="Calibri"/>
                        <a:cs typeface="Times New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a:spcBef>
                          <a:spcPts val="0"/>
                        </a:spcBef>
                        <a:spcAft>
                          <a:spcPts val="0"/>
                        </a:spcAft>
                      </a:pPr>
                      <a:r>
                        <a:rPr lang="en-US" sz="1800" b="0" kern="1200">
                          <a:effectLst/>
                          <a:latin typeface="Calibri"/>
                          <a:ea typeface="Calibri"/>
                          <a:cs typeface="Calibri"/>
                        </a:rPr>
                        <a:t>Trunk</a:t>
                      </a:r>
                      <a:endParaRPr lang="en-US" sz="1800" b="0">
                        <a:effectLst/>
                        <a:latin typeface="Times New Roman"/>
                        <a:ea typeface="Calibri"/>
                        <a:cs typeface="Times New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488007">
                <a:tc>
                  <a:txBody>
                    <a:bodyPr/>
                    <a:lstStyle/>
                    <a:p>
                      <a:pPr marL="342900" marR="0">
                        <a:spcBef>
                          <a:spcPts val="0"/>
                        </a:spcBef>
                        <a:spcAft>
                          <a:spcPts val="0"/>
                        </a:spcAft>
                      </a:pPr>
                      <a:r>
                        <a:rPr lang="en-US" sz="1800" b="0" kern="1200">
                          <a:effectLst/>
                          <a:latin typeface="Calibri"/>
                          <a:ea typeface="Calibri"/>
                          <a:cs typeface="Calibri"/>
                        </a:rPr>
                        <a:t>Forehead</a:t>
                      </a:r>
                      <a:endParaRPr lang="en-US" sz="1800" b="0">
                        <a:effectLst/>
                        <a:latin typeface="Times New Roman"/>
                        <a:ea typeface="Calibri"/>
                        <a:cs typeface="Times New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a:spcBef>
                          <a:spcPts val="0"/>
                        </a:spcBef>
                        <a:spcAft>
                          <a:spcPts val="0"/>
                        </a:spcAft>
                      </a:pPr>
                      <a:r>
                        <a:rPr lang="en-US" sz="1800" b="0" kern="1200">
                          <a:effectLst/>
                          <a:latin typeface="Calibri"/>
                          <a:ea typeface="Calibri"/>
                          <a:cs typeface="Calibri"/>
                        </a:rPr>
                        <a:t>Genitalia</a:t>
                      </a:r>
                      <a:endParaRPr lang="en-US" sz="1800" b="0">
                        <a:effectLst/>
                        <a:latin typeface="Times New Roman"/>
                        <a:ea typeface="Calibri"/>
                        <a:cs typeface="Times New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483075">
                <a:tc>
                  <a:txBody>
                    <a:bodyPr/>
                    <a:lstStyle/>
                    <a:p>
                      <a:pPr marL="342900" marR="0">
                        <a:spcBef>
                          <a:spcPts val="0"/>
                        </a:spcBef>
                        <a:spcAft>
                          <a:spcPts val="0"/>
                        </a:spcAft>
                      </a:pPr>
                      <a:r>
                        <a:rPr lang="en-US" sz="1800" b="0" kern="1200">
                          <a:effectLst/>
                          <a:latin typeface="Calibri"/>
                          <a:ea typeface="Calibri"/>
                          <a:cs typeface="Calibri"/>
                        </a:rPr>
                        <a:t>Hips</a:t>
                      </a:r>
                      <a:endParaRPr lang="en-US" sz="1800" b="0">
                        <a:effectLst/>
                        <a:latin typeface="Times New Roman"/>
                        <a:ea typeface="Calibri"/>
                        <a:cs typeface="Times New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a:spcBef>
                          <a:spcPts val="0"/>
                        </a:spcBef>
                        <a:spcAft>
                          <a:spcPts val="0"/>
                        </a:spcAft>
                      </a:pPr>
                      <a:r>
                        <a:rPr lang="en-US" sz="1800" b="0" kern="1200">
                          <a:effectLst/>
                          <a:latin typeface="Calibri"/>
                          <a:ea typeface="Calibri"/>
                          <a:cs typeface="Calibri"/>
                        </a:rPr>
                        <a:t>Buttocks</a:t>
                      </a:r>
                      <a:endParaRPr lang="en-US" sz="1800" b="0">
                        <a:effectLst/>
                        <a:latin typeface="Times New Roman"/>
                        <a:ea typeface="Calibri"/>
                        <a:cs typeface="Times New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472193">
                <a:tc>
                  <a:txBody>
                    <a:bodyPr/>
                    <a:lstStyle/>
                    <a:p>
                      <a:pPr marL="342900" marR="0">
                        <a:spcBef>
                          <a:spcPts val="0"/>
                        </a:spcBef>
                        <a:spcAft>
                          <a:spcPts val="0"/>
                        </a:spcAft>
                      </a:pPr>
                      <a:r>
                        <a:rPr lang="en-US" sz="1800" b="0" kern="1200">
                          <a:effectLst/>
                          <a:latin typeface="Calibri"/>
                          <a:ea typeface="Calibri"/>
                          <a:cs typeface="Calibri"/>
                        </a:rPr>
                        <a:t>Elbows</a:t>
                      </a:r>
                      <a:endParaRPr lang="en-US" sz="1800" b="0">
                        <a:effectLst/>
                        <a:latin typeface="Times New Roman"/>
                        <a:ea typeface="Calibri"/>
                        <a:cs typeface="Times New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a:spcBef>
                          <a:spcPts val="0"/>
                        </a:spcBef>
                        <a:spcAft>
                          <a:spcPts val="0"/>
                        </a:spcAft>
                      </a:pPr>
                      <a:r>
                        <a:rPr lang="en-US" sz="1800" b="0" kern="1200">
                          <a:effectLst/>
                          <a:latin typeface="Calibri"/>
                          <a:ea typeface="Calibri"/>
                          <a:cs typeface="Calibri"/>
                        </a:rPr>
                        <a:t>Face</a:t>
                      </a:r>
                      <a:endParaRPr lang="en-US" sz="1800" b="0">
                        <a:effectLst/>
                        <a:latin typeface="Times New Roman"/>
                        <a:ea typeface="Calibri"/>
                        <a:cs typeface="Times New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488476">
                <a:tc>
                  <a:txBody>
                    <a:bodyPr/>
                    <a:lstStyle/>
                    <a:p>
                      <a:pPr marL="342900" marR="0">
                        <a:spcBef>
                          <a:spcPts val="0"/>
                        </a:spcBef>
                        <a:spcAft>
                          <a:spcPts val="0"/>
                        </a:spcAft>
                      </a:pPr>
                      <a:r>
                        <a:rPr lang="en-US" sz="1800" b="0" kern="1200">
                          <a:effectLst/>
                          <a:latin typeface="Calibri"/>
                          <a:ea typeface="Calibri"/>
                          <a:cs typeface="Calibri"/>
                        </a:rPr>
                        <a:t>Ankles</a:t>
                      </a:r>
                      <a:endParaRPr lang="en-US" sz="1800" b="0">
                        <a:effectLst/>
                        <a:latin typeface="Times New Roman"/>
                        <a:ea typeface="Calibri"/>
                        <a:cs typeface="Times New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a:spcBef>
                          <a:spcPts val="0"/>
                        </a:spcBef>
                        <a:spcAft>
                          <a:spcPts val="0"/>
                        </a:spcAft>
                      </a:pPr>
                      <a:r>
                        <a:rPr lang="en-US" sz="1800" b="0" kern="1200" dirty="0">
                          <a:effectLst/>
                          <a:latin typeface="Calibri"/>
                          <a:ea typeface="Calibri"/>
                          <a:cs typeface="Calibri"/>
                        </a:rPr>
                        <a:t>Ears</a:t>
                      </a:r>
                      <a:endParaRPr lang="en-US" sz="1800" b="0" dirty="0">
                        <a:effectLst/>
                        <a:latin typeface="Times New Roman"/>
                        <a:ea typeface="Calibri"/>
                        <a:cs typeface="Times New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7"/>
                  </a:ext>
                </a:extLst>
              </a:tr>
              <a:tr h="488476">
                <a:tc>
                  <a:txBody>
                    <a:bodyPr/>
                    <a:lstStyle/>
                    <a:p>
                      <a:pPr marL="342900" marR="0">
                        <a:spcBef>
                          <a:spcPts val="0"/>
                        </a:spcBef>
                        <a:spcAft>
                          <a:spcPts val="0"/>
                        </a:spcAft>
                      </a:pPr>
                      <a:r>
                        <a:rPr lang="en-US" sz="1800" b="0" kern="1200">
                          <a:effectLst/>
                          <a:latin typeface="Calibri"/>
                          <a:ea typeface="Calibri"/>
                          <a:cs typeface="Calibri"/>
                        </a:rPr>
                        <a:t>Bony prominences</a:t>
                      </a:r>
                      <a:endParaRPr lang="en-US" sz="1800" b="0">
                        <a:effectLst/>
                        <a:latin typeface="Times New Roman"/>
                        <a:ea typeface="Calibri"/>
                        <a:cs typeface="Times New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a:spcBef>
                          <a:spcPts val="0"/>
                        </a:spcBef>
                        <a:spcAft>
                          <a:spcPts val="0"/>
                        </a:spcAft>
                      </a:pPr>
                      <a:r>
                        <a:rPr lang="en-US" sz="1800" b="0" kern="1200" dirty="0">
                          <a:effectLst/>
                          <a:latin typeface="Calibri"/>
                          <a:ea typeface="Calibri"/>
                          <a:cs typeface="Calibri"/>
                        </a:rPr>
                        <a:t>Neck</a:t>
                      </a:r>
                      <a:endParaRPr lang="en-US" sz="1800" b="0" dirty="0">
                        <a:effectLst/>
                        <a:latin typeface="Times New Roman"/>
                        <a:ea typeface="Calibri"/>
                        <a:cs typeface="Times New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6800754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p:txBody>
          <a:bodyPr/>
          <a:lstStyle/>
          <a:p>
            <a:r>
              <a:rPr lang="en-US" b="1" dirty="0">
                <a:effectLst>
                  <a:outerShdw blurRad="38100" dist="38100" dir="2700000" algn="tl">
                    <a:srgbClr val="000000">
                      <a:alpha val="43137"/>
                    </a:srgbClr>
                  </a:outerShdw>
                </a:effectLst>
              </a:rPr>
              <a:t>TEN-4 </a:t>
            </a:r>
            <a:r>
              <a:rPr lang="en-US" b="1" dirty="0" err="1">
                <a:effectLst>
                  <a:outerShdw blurRad="38100" dist="38100" dir="2700000" algn="tl">
                    <a:srgbClr val="000000">
                      <a:alpha val="43137"/>
                    </a:srgbClr>
                  </a:outerShdw>
                </a:effectLst>
              </a:rPr>
              <a:t>FACESp</a:t>
            </a:r>
            <a:endParaRPr lang="en-US" b="1" dirty="0">
              <a:effectLst>
                <a:outerShdw blurRad="38100" dist="38100" dir="2700000" algn="tl">
                  <a:srgbClr val="000000">
                    <a:alpha val="43137"/>
                  </a:srgbClr>
                </a:outerShdw>
              </a:effectLst>
            </a:endParaRPr>
          </a:p>
        </p:txBody>
      </p:sp>
      <p:sp>
        <p:nvSpPr>
          <p:cNvPr id="458755" name="Rectangle 3"/>
          <p:cNvSpPr>
            <a:spLocks noGrp="1" noChangeArrowheads="1"/>
          </p:cNvSpPr>
          <p:nvPr>
            <p:ph idx="1"/>
          </p:nvPr>
        </p:nvSpPr>
        <p:spPr>
          <a:xfrm>
            <a:off x="457200" y="1417638"/>
            <a:ext cx="8001000" cy="4983162"/>
          </a:xfrm>
        </p:spPr>
        <p:txBody>
          <a:bodyPr>
            <a:normAutofit/>
          </a:bodyPr>
          <a:lstStyle/>
          <a:p>
            <a:pPr marL="0" indent="0">
              <a:lnSpc>
                <a:spcPct val="90000"/>
              </a:lnSpc>
              <a:buNone/>
            </a:pPr>
            <a:r>
              <a:rPr lang="en-US" sz="2400" b="1" dirty="0"/>
              <a:t>Bruising or other injuries involving: </a:t>
            </a:r>
          </a:p>
          <a:p>
            <a:pPr>
              <a:lnSpc>
                <a:spcPct val="90000"/>
              </a:lnSpc>
              <a:buFont typeface="Symbol" pitchFamily="18" charset="2"/>
              <a:buChar char="·"/>
            </a:pPr>
            <a:r>
              <a:rPr lang="en-US" sz="2400" b="1" dirty="0"/>
              <a:t>T= torso (chest, abdomen, back, genitals or buttocks)</a:t>
            </a:r>
          </a:p>
          <a:p>
            <a:pPr>
              <a:lnSpc>
                <a:spcPct val="90000"/>
              </a:lnSpc>
              <a:buFont typeface="Symbol" pitchFamily="18" charset="2"/>
              <a:buChar char="·"/>
            </a:pPr>
            <a:r>
              <a:rPr lang="en-US" sz="2400" b="1" dirty="0"/>
              <a:t>E= ears</a:t>
            </a:r>
          </a:p>
          <a:p>
            <a:pPr>
              <a:lnSpc>
                <a:spcPct val="90000"/>
              </a:lnSpc>
              <a:buFont typeface="Symbol" pitchFamily="18" charset="2"/>
              <a:buChar char="·"/>
            </a:pPr>
            <a:r>
              <a:rPr lang="en-US" sz="2400" b="1" dirty="0"/>
              <a:t>N= neck</a:t>
            </a:r>
          </a:p>
          <a:p>
            <a:pPr>
              <a:lnSpc>
                <a:spcPct val="90000"/>
              </a:lnSpc>
              <a:buFont typeface="Symbol" pitchFamily="18" charset="2"/>
              <a:buChar char="·"/>
            </a:pPr>
            <a:r>
              <a:rPr lang="en-US" sz="2400" b="1" dirty="0"/>
              <a:t>4= under 4 years of age or any bruising &lt;4 months of age</a:t>
            </a:r>
          </a:p>
          <a:p>
            <a:pPr>
              <a:lnSpc>
                <a:spcPct val="90000"/>
              </a:lnSpc>
              <a:buFont typeface="Symbol" pitchFamily="18" charset="2"/>
              <a:buChar char="·"/>
            </a:pPr>
            <a:endParaRPr lang="en-US" sz="2400" b="1" dirty="0"/>
          </a:p>
          <a:p>
            <a:pPr>
              <a:lnSpc>
                <a:spcPct val="90000"/>
              </a:lnSpc>
              <a:buFont typeface="Symbol" pitchFamily="18" charset="2"/>
              <a:buChar char="·"/>
            </a:pPr>
            <a:r>
              <a:rPr lang="en-US" sz="2400" b="1" dirty="0"/>
              <a:t>F= frenula (3, upper &amp; lower lip &amp; tongue)</a:t>
            </a:r>
          </a:p>
          <a:p>
            <a:pPr>
              <a:lnSpc>
                <a:spcPct val="90000"/>
              </a:lnSpc>
              <a:buFont typeface="Symbol" pitchFamily="18" charset="2"/>
              <a:buChar char="·"/>
            </a:pPr>
            <a:r>
              <a:rPr lang="en-US" sz="2400" b="1" dirty="0"/>
              <a:t>A= angle of the jaw</a:t>
            </a:r>
          </a:p>
          <a:p>
            <a:pPr>
              <a:lnSpc>
                <a:spcPct val="90000"/>
              </a:lnSpc>
              <a:buFont typeface="Symbol" pitchFamily="18" charset="2"/>
              <a:buChar char="·"/>
            </a:pPr>
            <a:r>
              <a:rPr lang="en-US" sz="2400" b="1" dirty="0"/>
              <a:t>C= cheek (buccal mucosa)</a:t>
            </a:r>
          </a:p>
          <a:p>
            <a:pPr>
              <a:lnSpc>
                <a:spcPct val="90000"/>
              </a:lnSpc>
              <a:buFont typeface="Symbol" pitchFamily="18" charset="2"/>
              <a:buChar char="·"/>
            </a:pPr>
            <a:r>
              <a:rPr lang="en-US" sz="2400" b="1" dirty="0"/>
              <a:t>E= eyelids</a:t>
            </a:r>
          </a:p>
          <a:p>
            <a:pPr>
              <a:lnSpc>
                <a:spcPct val="90000"/>
              </a:lnSpc>
              <a:buFont typeface="Symbol" pitchFamily="18" charset="2"/>
              <a:buChar char="·"/>
            </a:pPr>
            <a:r>
              <a:rPr lang="en-US" sz="2400" b="1" dirty="0"/>
              <a:t>S= Scleral hemorrhaging</a:t>
            </a:r>
          </a:p>
          <a:p>
            <a:pPr>
              <a:lnSpc>
                <a:spcPct val="90000"/>
              </a:lnSpc>
              <a:buFont typeface="Symbol" pitchFamily="18" charset="2"/>
              <a:buChar char="·"/>
            </a:pPr>
            <a:r>
              <a:rPr lang="en-US" sz="2400" b="1" dirty="0"/>
              <a:t>P= Patterned bruising</a:t>
            </a:r>
          </a:p>
        </p:txBody>
      </p:sp>
    </p:spTree>
    <p:extLst>
      <p:ext uri="{BB962C8B-B14F-4D97-AF65-F5344CB8AC3E}">
        <p14:creationId xmlns:p14="http://schemas.microsoft.com/office/powerpoint/2010/main" val="2041516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TEN-4 Rule: Location and Age</a:t>
            </a:r>
          </a:p>
        </p:txBody>
      </p:sp>
      <p:sp>
        <p:nvSpPr>
          <p:cNvPr id="4" name="Slide Number Placeholder 3"/>
          <p:cNvSpPr>
            <a:spLocks noGrp="1"/>
          </p:cNvSpPr>
          <p:nvPr>
            <p:ph type="sldNum" sz="quarter" idx="12"/>
          </p:nvPr>
        </p:nvSpPr>
        <p:spPr/>
        <p:txBody>
          <a:bodyPr/>
          <a:lstStyle/>
          <a:p>
            <a:fld id="{46642AC8-16B9-8E47-A725-E6548BB49E14}" type="slidenum">
              <a:rPr lang="en-US" smtClean="0">
                <a:solidFill>
                  <a:srgbClr val="4BACC6">
                    <a:lumMod val="75000"/>
                  </a:srgbClr>
                </a:solidFill>
              </a:rPr>
              <a:pPr/>
              <a:t>37</a:t>
            </a:fld>
            <a:endParaRPr lang="en-US">
              <a:solidFill>
                <a:srgbClr val="4BACC6">
                  <a:lumMod val="75000"/>
                </a:srgbClr>
              </a:solidFill>
            </a:endParaRPr>
          </a:p>
        </p:txBody>
      </p:sp>
      <p:cxnSp>
        <p:nvCxnSpPr>
          <p:cNvPr id="18" name="Straight Connector 17"/>
          <p:cNvCxnSpPr/>
          <p:nvPr/>
        </p:nvCxnSpPr>
        <p:spPr>
          <a:xfrm>
            <a:off x="-72871" y="6373427"/>
            <a:ext cx="9352584" cy="631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180279" y="3835853"/>
            <a:ext cx="8579075" cy="4827674"/>
          </a:xfrm>
        </p:spPr>
        <p:txBody>
          <a:bodyPr>
            <a:normAutofit/>
          </a:bodyPr>
          <a:lstStyle/>
          <a:p>
            <a:pPr marL="0" indent="0">
              <a:lnSpc>
                <a:spcPts val="2300"/>
              </a:lnSpc>
              <a:spcBef>
                <a:spcPts val="700"/>
              </a:spcBef>
              <a:buNone/>
            </a:pPr>
            <a:r>
              <a:rPr lang="en-US" sz="1700" dirty="0"/>
              <a:t>Pierce and her colleagues (2010) created the TEN-4 rule from their study of children admitted to an intensive care unit with inflicted or non-abusive injury.</a:t>
            </a:r>
          </a:p>
          <a:p>
            <a:pPr marL="0" indent="0">
              <a:lnSpc>
                <a:spcPts val="2300"/>
              </a:lnSpc>
              <a:spcBef>
                <a:spcPts val="700"/>
              </a:spcBef>
              <a:buNone/>
            </a:pPr>
            <a:r>
              <a:rPr lang="en-US" sz="1700" dirty="0"/>
              <a:t>There is concern for abuse if there are</a:t>
            </a:r>
          </a:p>
          <a:p>
            <a:pPr lvl="0">
              <a:lnSpc>
                <a:spcPts val="2300"/>
              </a:lnSpc>
              <a:spcBef>
                <a:spcPts val="200"/>
              </a:spcBef>
            </a:pPr>
            <a:r>
              <a:rPr lang="en-US" sz="1700" dirty="0"/>
              <a:t>Bruises on torso, ears, or neck (TEN) in children 4 years or younger</a:t>
            </a:r>
          </a:p>
          <a:p>
            <a:pPr marL="0" indent="0">
              <a:lnSpc>
                <a:spcPts val="2300"/>
              </a:lnSpc>
              <a:spcBef>
                <a:spcPts val="200"/>
              </a:spcBef>
              <a:buNone/>
            </a:pPr>
            <a:r>
              <a:rPr lang="en-US" sz="1700" b="1" dirty="0"/>
              <a:t>OR</a:t>
            </a:r>
            <a:endParaRPr lang="en-US" sz="1700" dirty="0"/>
          </a:p>
          <a:p>
            <a:pPr lvl="0">
              <a:lnSpc>
                <a:spcPts val="2300"/>
              </a:lnSpc>
              <a:spcBef>
                <a:spcPts val="200"/>
              </a:spcBef>
            </a:pPr>
            <a:r>
              <a:rPr lang="en-US" sz="1700" dirty="0"/>
              <a:t>Any bruise on an infant 4 months or younger</a:t>
            </a:r>
          </a:p>
          <a:p>
            <a:pPr marL="0" indent="0">
              <a:lnSpc>
                <a:spcPts val="2300"/>
              </a:lnSpc>
              <a:spcBef>
                <a:spcPts val="700"/>
              </a:spcBef>
              <a:buNone/>
            </a:pPr>
            <a:endParaRPr lang="en-US" sz="1700" dirty="0"/>
          </a:p>
        </p:txBody>
      </p:sp>
      <p:pic>
        <p:nvPicPr>
          <p:cNvPr id="21" name="Picture 20" descr="ca02_8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7634" y="1139418"/>
            <a:ext cx="3889012" cy="2590347"/>
          </a:xfrm>
          <a:prstGeom prst="rect">
            <a:avLst/>
          </a:prstGeom>
        </p:spPr>
      </p:pic>
      <p:pic>
        <p:nvPicPr>
          <p:cNvPr id="22" name="Picture 21" descr="ca02_16.jpg"/>
          <p:cNvPicPr>
            <a:picLocks noChangeAspect="1"/>
          </p:cNvPicPr>
          <p:nvPr/>
        </p:nvPicPr>
        <p:blipFill rotWithShape="1">
          <a:blip r:embed="rId3">
            <a:extLst>
              <a:ext uri="{28A0092B-C50C-407E-A947-70E740481C1C}">
                <a14:useLocalDpi xmlns:a14="http://schemas.microsoft.com/office/drawing/2010/main" val="0"/>
              </a:ext>
            </a:extLst>
          </a:blip>
          <a:srcRect r="11215" b="5045"/>
          <a:stretch/>
        </p:blipFill>
        <p:spPr>
          <a:xfrm>
            <a:off x="4041081" y="1132655"/>
            <a:ext cx="2642402" cy="2612557"/>
          </a:xfrm>
          <a:prstGeom prst="rect">
            <a:avLst/>
          </a:prstGeom>
        </p:spPr>
      </p:pic>
      <p:pic>
        <p:nvPicPr>
          <p:cNvPr id="23" name="Picture 22" descr="ca02_19.jpg"/>
          <p:cNvPicPr>
            <a:picLocks noChangeAspect="1"/>
          </p:cNvPicPr>
          <p:nvPr/>
        </p:nvPicPr>
        <p:blipFill rotWithShape="1">
          <a:blip r:embed="rId4">
            <a:extLst>
              <a:ext uri="{28A0092B-C50C-407E-A947-70E740481C1C}">
                <a14:useLocalDpi xmlns:a14="http://schemas.microsoft.com/office/drawing/2010/main" val="0"/>
              </a:ext>
            </a:extLst>
          </a:blip>
          <a:srcRect l="27313" t="12485" b="10685"/>
          <a:stretch/>
        </p:blipFill>
        <p:spPr>
          <a:xfrm>
            <a:off x="1839786" y="1122997"/>
            <a:ext cx="2339783" cy="2622215"/>
          </a:xfrm>
          <a:prstGeom prst="rect">
            <a:avLst/>
          </a:prstGeom>
        </p:spPr>
      </p:pic>
      <p:pic>
        <p:nvPicPr>
          <p:cNvPr id="24" name="Picture 23" descr="ca02_2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360" y="1120252"/>
            <a:ext cx="2346617" cy="2635002"/>
          </a:xfrm>
          <a:prstGeom prst="rect">
            <a:avLst/>
          </a:prstGeom>
        </p:spPr>
      </p:pic>
      <p:cxnSp>
        <p:nvCxnSpPr>
          <p:cNvPr id="27" name="Straight Connector 26"/>
          <p:cNvCxnSpPr/>
          <p:nvPr/>
        </p:nvCxnSpPr>
        <p:spPr>
          <a:xfrm flipV="1">
            <a:off x="4177319" y="1122997"/>
            <a:ext cx="0" cy="2809459"/>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683482" y="1122996"/>
            <a:ext cx="0" cy="2809459"/>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1948667" y="1120252"/>
            <a:ext cx="0" cy="2809459"/>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72871" y="6373427"/>
            <a:ext cx="9352584" cy="631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72871" y="5926667"/>
            <a:ext cx="9216871" cy="43040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3" name="Rectangle 32"/>
          <p:cNvSpPr/>
          <p:nvPr/>
        </p:nvSpPr>
        <p:spPr>
          <a:xfrm>
            <a:off x="139575" y="6011083"/>
            <a:ext cx="8701185" cy="284693"/>
          </a:xfrm>
          <a:prstGeom prst="rect">
            <a:avLst/>
          </a:prstGeom>
        </p:spPr>
        <p:txBody>
          <a:bodyPr wrap="square">
            <a:spAutoFit/>
          </a:bodyPr>
          <a:lstStyle/>
          <a:p>
            <a:pPr defTabSz="457200">
              <a:lnSpc>
                <a:spcPts val="1450"/>
              </a:lnSpc>
              <a:spcAft>
                <a:spcPts val="600"/>
              </a:spcAft>
            </a:pPr>
            <a:r>
              <a:rPr lang="en-US" sz="1200" dirty="0">
                <a:solidFill>
                  <a:prstClr val="black">
                    <a:lumMod val="65000"/>
                    <a:lumOff val="35000"/>
                  </a:prstClr>
                </a:solidFill>
              </a:rPr>
              <a:t>Third image courtesy of Jamie Hoffman-Rosenfeld, MD. Fourth image courtesy of James D. </a:t>
            </a:r>
            <a:r>
              <a:rPr lang="en-US" sz="1200" dirty="0" err="1">
                <a:solidFill>
                  <a:prstClr val="black">
                    <a:lumMod val="65000"/>
                    <a:lumOff val="35000"/>
                  </a:prstClr>
                </a:solidFill>
              </a:rPr>
              <a:t>Anderst</a:t>
            </a:r>
            <a:r>
              <a:rPr lang="en-US" sz="1200" dirty="0">
                <a:solidFill>
                  <a:prstClr val="black">
                    <a:lumMod val="65000"/>
                    <a:lumOff val="35000"/>
                  </a:prstClr>
                </a:solidFill>
              </a:rPr>
              <a:t>, MD, FAAP.</a:t>
            </a:r>
          </a:p>
        </p:txBody>
      </p:sp>
      <p:cxnSp>
        <p:nvCxnSpPr>
          <p:cNvPr id="34" name="Straight Connector 33"/>
          <p:cNvCxnSpPr/>
          <p:nvPr/>
        </p:nvCxnSpPr>
        <p:spPr>
          <a:xfrm>
            <a:off x="-72871" y="6367117"/>
            <a:ext cx="9352584" cy="631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90360" y="1132656"/>
            <a:ext cx="9670073" cy="6762"/>
          </a:xfrm>
          <a:prstGeom prst="line">
            <a:avLst/>
          </a:prstGeom>
          <a:ln>
            <a:solidFill>
              <a:srgbClr val="1A5276"/>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390360" y="3729765"/>
            <a:ext cx="9762188" cy="15448"/>
          </a:xfrm>
          <a:prstGeom prst="line">
            <a:avLst/>
          </a:prstGeom>
          <a:ln>
            <a:solidFill>
              <a:srgbClr val="1A5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8718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Trunk</a:t>
            </a:r>
          </a:p>
        </p:txBody>
      </p:sp>
      <p:sp>
        <p:nvSpPr>
          <p:cNvPr id="3" name="Content Placeholder 2"/>
          <p:cNvSpPr>
            <a:spLocks noGrp="1"/>
          </p:cNvSpPr>
          <p:nvPr>
            <p:ph idx="1"/>
          </p:nvPr>
        </p:nvSpPr>
        <p:spPr>
          <a:xfrm>
            <a:off x="180279" y="1695680"/>
            <a:ext cx="4956480" cy="4525963"/>
          </a:xfrm>
        </p:spPr>
        <p:txBody>
          <a:bodyPr/>
          <a:lstStyle/>
          <a:p>
            <a:pPr lvl="0"/>
            <a:r>
              <a:rPr lang="en-US" dirty="0"/>
              <a:t>Day-to-day bruises in healthy children do sometimes occur on the trunk, often the lumbar region </a:t>
            </a:r>
            <a:r>
              <a:rPr lang="en-US" sz="1600" dirty="0"/>
              <a:t>(Chang 2007) </a:t>
            </a:r>
            <a:r>
              <a:rPr lang="en-US" dirty="0"/>
              <a:t>or, if on the front, over bony prominences such as iliac crests</a:t>
            </a:r>
            <a:r>
              <a:rPr lang="en-US" sz="1600" dirty="0"/>
              <a:t> (Kemp 2015)</a:t>
            </a:r>
            <a:r>
              <a:rPr lang="en-US" dirty="0"/>
              <a:t>.</a:t>
            </a:r>
          </a:p>
          <a:p>
            <a:pPr lvl="0"/>
            <a:r>
              <a:rPr lang="en-US" dirty="0"/>
              <a:t>Trunk bruises, however, are associated with abuse </a:t>
            </a:r>
            <a:r>
              <a:rPr lang="en-US" sz="1600" dirty="0"/>
              <a:t>(Kemp 2014) </a:t>
            </a:r>
            <a:r>
              <a:rPr lang="en-US" dirty="0"/>
              <a:t>and, hence, must be carefully assessed.</a:t>
            </a:r>
          </a:p>
          <a:p>
            <a:endParaRPr lang="en-US" dirty="0"/>
          </a:p>
        </p:txBody>
      </p:sp>
      <p:sp>
        <p:nvSpPr>
          <p:cNvPr id="4" name="Slide Number Placeholder 3"/>
          <p:cNvSpPr>
            <a:spLocks noGrp="1"/>
          </p:cNvSpPr>
          <p:nvPr>
            <p:ph type="sldNum" sz="quarter" idx="12"/>
          </p:nvPr>
        </p:nvSpPr>
        <p:spPr/>
        <p:txBody>
          <a:bodyPr/>
          <a:lstStyle/>
          <a:p>
            <a:fld id="{46642AC8-16B9-8E47-A725-E6548BB49E14}" type="slidenum">
              <a:rPr lang="en-US" smtClean="0">
                <a:solidFill>
                  <a:srgbClr val="4BACC6">
                    <a:lumMod val="75000"/>
                  </a:srgbClr>
                </a:solidFill>
              </a:rPr>
              <a:pPr/>
              <a:t>38</a:t>
            </a:fld>
            <a:endParaRPr lang="en-US">
              <a:solidFill>
                <a:srgbClr val="4BACC6">
                  <a:lumMod val="75000"/>
                </a:srgbClr>
              </a:solidFill>
            </a:endParaRPr>
          </a:p>
        </p:txBody>
      </p:sp>
      <p:sp>
        <p:nvSpPr>
          <p:cNvPr id="6" name="Slide Number Placeholder 3"/>
          <p:cNvSpPr txBox="1">
            <a:spLocks/>
          </p:cNvSpPr>
          <p:nvPr/>
        </p:nvSpPr>
        <p:spPr>
          <a:xfrm>
            <a:off x="6801466" y="6404092"/>
            <a:ext cx="2133600" cy="365125"/>
          </a:xfrm>
          <a:prstGeom prst="rect">
            <a:avLst/>
          </a:prstGeom>
        </p:spPr>
        <p:txBody>
          <a:bodyPr vert="horz" lIns="91440" tIns="45720" rIns="91440" bIns="45720" rtlCol="0" anchor="ctr"/>
          <a:lstStyle>
            <a:defPPr>
              <a:defRPr lang="en-US"/>
            </a:defPPr>
            <a:lvl1pPr marL="0" marR="0" indent="0" algn="r" defTabSz="457200" rtl="0" eaLnBrk="1" fontAlgn="auto" latinLnBrk="0" hangingPunct="1">
              <a:lnSpc>
                <a:spcPct val="100000"/>
              </a:lnSpc>
              <a:spcBef>
                <a:spcPts val="0"/>
              </a:spcBef>
              <a:spcAft>
                <a:spcPts val="0"/>
              </a:spcAft>
              <a:buClrTx/>
              <a:buSzTx/>
              <a:buFontTx/>
              <a:buNone/>
              <a:tabLst/>
              <a:defRPr sz="1400" b="1" kern="1200">
                <a:solidFill>
                  <a:schemeClr val="accent5">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642AC8-16B9-8E47-A725-E6548BB49E14}" type="slidenum">
              <a:rPr lang="en-US" smtClean="0">
                <a:solidFill>
                  <a:srgbClr val="4BACC6">
                    <a:lumMod val="75000"/>
                  </a:srgbClr>
                </a:solidFill>
              </a:rPr>
              <a:pPr/>
              <a:t>38</a:t>
            </a:fld>
            <a:endParaRPr lang="en-US">
              <a:solidFill>
                <a:srgbClr val="4BACC6">
                  <a:lumMod val="75000"/>
                </a:srgbClr>
              </a:solidFill>
            </a:endParaRPr>
          </a:p>
        </p:txBody>
      </p:sp>
      <p:sp>
        <p:nvSpPr>
          <p:cNvPr id="7" name="Slide Number Placeholder 3"/>
          <p:cNvSpPr txBox="1">
            <a:spLocks/>
          </p:cNvSpPr>
          <p:nvPr/>
        </p:nvSpPr>
        <p:spPr>
          <a:xfrm>
            <a:off x="6801466" y="6404092"/>
            <a:ext cx="2133600" cy="365125"/>
          </a:xfrm>
          <a:prstGeom prst="rect">
            <a:avLst/>
          </a:prstGeom>
        </p:spPr>
        <p:txBody>
          <a:bodyPr vert="horz" lIns="91440" tIns="45720" rIns="91440" bIns="45720" rtlCol="0" anchor="ctr"/>
          <a:lstStyle>
            <a:defPPr>
              <a:defRPr lang="en-US"/>
            </a:defPPr>
            <a:lvl1pPr marL="0" marR="0" indent="0" algn="r" defTabSz="457200" rtl="0" eaLnBrk="1" fontAlgn="auto" latinLnBrk="0" hangingPunct="1">
              <a:lnSpc>
                <a:spcPct val="100000"/>
              </a:lnSpc>
              <a:spcBef>
                <a:spcPts val="0"/>
              </a:spcBef>
              <a:spcAft>
                <a:spcPts val="0"/>
              </a:spcAft>
              <a:buClrTx/>
              <a:buSzTx/>
              <a:buFontTx/>
              <a:buNone/>
              <a:tabLst/>
              <a:defRPr sz="1400" b="1" kern="1200">
                <a:solidFill>
                  <a:schemeClr val="accent5">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642AC8-16B9-8E47-A725-E6548BB49E14}" type="slidenum">
              <a:rPr lang="en-US" smtClean="0">
                <a:solidFill>
                  <a:srgbClr val="4BACC6">
                    <a:lumMod val="75000"/>
                  </a:srgbClr>
                </a:solidFill>
              </a:rPr>
              <a:pPr/>
              <a:t>38</a:t>
            </a:fld>
            <a:endParaRPr lang="en-US">
              <a:solidFill>
                <a:srgbClr val="4BACC6">
                  <a:lumMod val="75000"/>
                </a:srgbClr>
              </a:solidFill>
            </a:endParaRPr>
          </a:p>
        </p:txBody>
      </p:sp>
      <p:sp>
        <p:nvSpPr>
          <p:cNvPr id="9" name="Rectangle 8"/>
          <p:cNvSpPr/>
          <p:nvPr/>
        </p:nvSpPr>
        <p:spPr>
          <a:xfrm>
            <a:off x="-13463" y="4624240"/>
            <a:ext cx="5630898" cy="175154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Rectangle 9"/>
          <p:cNvSpPr/>
          <p:nvPr/>
        </p:nvSpPr>
        <p:spPr>
          <a:xfrm>
            <a:off x="174860" y="4726037"/>
            <a:ext cx="5051445" cy="1569660"/>
          </a:xfrm>
          <a:prstGeom prst="rect">
            <a:avLst/>
          </a:prstGeom>
        </p:spPr>
        <p:txBody>
          <a:bodyPr wrap="square">
            <a:spAutoFit/>
          </a:bodyPr>
          <a:lstStyle/>
          <a:p>
            <a:pPr defTabSz="457200"/>
            <a:r>
              <a:rPr lang="en-US" sz="1200" dirty="0">
                <a:solidFill>
                  <a:srgbClr val="595959"/>
                </a:solidFill>
              </a:rPr>
              <a:t>The extensive bruising on the back of the child in this image is suspicious. Several clusters of 3 bruises evenly spaced should be thought of as patterned bruises. Pierce et al (2010) created the TEN-4 rule in a study of injured children 0 to 48 months of age admitted to an intensive care unit with injury. The authors concluded that bruising to the torso, ears, or neck (TEN) in a child 4 years or younger, or any bruise on an infant 4 months or younger, should be considered a possible indicator of child abuse. </a:t>
            </a:r>
          </a:p>
        </p:txBody>
      </p:sp>
      <p:pic>
        <p:nvPicPr>
          <p:cNvPr id="5" name="Picture 4" descr="ca02_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7435" y="1347296"/>
            <a:ext cx="3662278" cy="4134830"/>
          </a:xfrm>
          <a:prstGeom prst="rect">
            <a:avLst/>
          </a:prstGeom>
        </p:spPr>
      </p:pic>
      <p:cxnSp>
        <p:nvCxnSpPr>
          <p:cNvPr id="11" name="Straight Connector 10"/>
          <p:cNvCxnSpPr/>
          <p:nvPr/>
        </p:nvCxnSpPr>
        <p:spPr>
          <a:xfrm flipV="1">
            <a:off x="5617435" y="423582"/>
            <a:ext cx="0" cy="5960348"/>
          </a:xfrm>
          <a:prstGeom prst="line">
            <a:avLst/>
          </a:prstGeom>
          <a:ln>
            <a:solidFill>
              <a:srgbClr val="1A5276"/>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72871" y="6383930"/>
            <a:ext cx="9352584" cy="1"/>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3327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Ears</a:t>
            </a:r>
          </a:p>
        </p:txBody>
      </p:sp>
      <p:sp>
        <p:nvSpPr>
          <p:cNvPr id="3" name="Content Placeholder 2"/>
          <p:cNvSpPr>
            <a:spLocks noGrp="1"/>
          </p:cNvSpPr>
          <p:nvPr>
            <p:ph idx="1"/>
          </p:nvPr>
        </p:nvSpPr>
        <p:spPr>
          <a:xfrm>
            <a:off x="180279" y="1695680"/>
            <a:ext cx="4956480" cy="4525963"/>
          </a:xfrm>
        </p:spPr>
        <p:txBody>
          <a:bodyPr/>
          <a:lstStyle/>
          <a:p>
            <a:pPr lvl="0"/>
            <a:r>
              <a:rPr lang="en-US" dirty="0"/>
              <a:t>Studies of normal children reveal the ear is very rarely bruised (&lt;0.2% of examinations) </a:t>
            </a:r>
            <a:r>
              <a:rPr lang="en-US" sz="1600" dirty="0"/>
              <a:t>(Kemp 2014; Kemp 2015)</a:t>
            </a:r>
            <a:r>
              <a:rPr lang="en-US" dirty="0"/>
              <a:t>.</a:t>
            </a:r>
          </a:p>
          <a:p>
            <a:r>
              <a:rPr lang="en-US" dirty="0"/>
              <a:t>Ear bruising is strongly associated with abuse in comparative studies. Thus, the bruising of the pinna in this child is quite concerning.</a:t>
            </a:r>
          </a:p>
        </p:txBody>
      </p:sp>
      <p:sp>
        <p:nvSpPr>
          <p:cNvPr id="4" name="Slide Number Placeholder 3"/>
          <p:cNvSpPr>
            <a:spLocks noGrp="1"/>
          </p:cNvSpPr>
          <p:nvPr>
            <p:ph type="sldNum" sz="quarter" idx="12"/>
          </p:nvPr>
        </p:nvSpPr>
        <p:spPr/>
        <p:txBody>
          <a:bodyPr/>
          <a:lstStyle/>
          <a:p>
            <a:fld id="{46642AC8-16B9-8E47-A725-E6548BB49E14}" type="slidenum">
              <a:rPr lang="en-US" smtClean="0">
                <a:solidFill>
                  <a:srgbClr val="4BACC6">
                    <a:lumMod val="75000"/>
                  </a:srgbClr>
                </a:solidFill>
              </a:rPr>
              <a:pPr/>
              <a:t>39</a:t>
            </a:fld>
            <a:endParaRPr lang="en-US">
              <a:solidFill>
                <a:srgbClr val="4BACC6">
                  <a:lumMod val="75000"/>
                </a:srgbClr>
              </a:solidFill>
            </a:endParaRPr>
          </a:p>
        </p:txBody>
      </p:sp>
      <p:pic>
        <p:nvPicPr>
          <p:cNvPr id="5" name="Picture 4" descr="ca02_19.jpg"/>
          <p:cNvPicPr>
            <a:picLocks noChangeAspect="1"/>
          </p:cNvPicPr>
          <p:nvPr/>
        </p:nvPicPr>
        <p:blipFill rotWithShape="1">
          <a:blip r:embed="rId2">
            <a:extLst>
              <a:ext uri="{28A0092B-C50C-407E-A947-70E740481C1C}">
                <a14:useLocalDpi xmlns:a14="http://schemas.microsoft.com/office/drawing/2010/main" val="0"/>
              </a:ext>
            </a:extLst>
          </a:blip>
          <a:srcRect l="27540"/>
          <a:stretch/>
        </p:blipFill>
        <p:spPr>
          <a:xfrm>
            <a:off x="5617435" y="813196"/>
            <a:ext cx="3568495" cy="5221605"/>
          </a:xfrm>
          <a:prstGeom prst="rect">
            <a:avLst/>
          </a:prstGeom>
        </p:spPr>
      </p:pic>
      <p:sp>
        <p:nvSpPr>
          <p:cNvPr id="6" name="Slide Number Placeholder 3"/>
          <p:cNvSpPr txBox="1">
            <a:spLocks/>
          </p:cNvSpPr>
          <p:nvPr/>
        </p:nvSpPr>
        <p:spPr>
          <a:xfrm>
            <a:off x="6801466" y="6404092"/>
            <a:ext cx="2133600" cy="365125"/>
          </a:xfrm>
          <a:prstGeom prst="rect">
            <a:avLst/>
          </a:prstGeom>
        </p:spPr>
        <p:txBody>
          <a:bodyPr vert="horz" lIns="91440" tIns="45720" rIns="91440" bIns="45720" rtlCol="0" anchor="ctr"/>
          <a:lstStyle>
            <a:defPPr>
              <a:defRPr lang="en-US"/>
            </a:defPPr>
            <a:lvl1pPr marL="0" marR="0" indent="0" algn="r" defTabSz="457200" rtl="0" eaLnBrk="1" fontAlgn="auto" latinLnBrk="0" hangingPunct="1">
              <a:lnSpc>
                <a:spcPct val="100000"/>
              </a:lnSpc>
              <a:spcBef>
                <a:spcPts val="0"/>
              </a:spcBef>
              <a:spcAft>
                <a:spcPts val="0"/>
              </a:spcAft>
              <a:buClrTx/>
              <a:buSzTx/>
              <a:buFontTx/>
              <a:buNone/>
              <a:tabLst/>
              <a:defRPr sz="1400" b="1" kern="1200">
                <a:solidFill>
                  <a:schemeClr val="accent5">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642AC8-16B9-8E47-A725-E6548BB49E14}" type="slidenum">
              <a:rPr lang="en-US" smtClean="0">
                <a:solidFill>
                  <a:srgbClr val="4BACC6">
                    <a:lumMod val="75000"/>
                  </a:srgbClr>
                </a:solidFill>
              </a:rPr>
              <a:pPr/>
              <a:t>39</a:t>
            </a:fld>
            <a:endParaRPr lang="en-US">
              <a:solidFill>
                <a:srgbClr val="4BACC6">
                  <a:lumMod val="75000"/>
                </a:srgbClr>
              </a:solidFill>
            </a:endParaRPr>
          </a:p>
        </p:txBody>
      </p:sp>
      <p:sp>
        <p:nvSpPr>
          <p:cNvPr id="7" name="Slide Number Placeholder 3"/>
          <p:cNvSpPr txBox="1">
            <a:spLocks/>
          </p:cNvSpPr>
          <p:nvPr/>
        </p:nvSpPr>
        <p:spPr>
          <a:xfrm>
            <a:off x="6801466" y="6404092"/>
            <a:ext cx="2133600" cy="365125"/>
          </a:xfrm>
          <a:prstGeom prst="rect">
            <a:avLst/>
          </a:prstGeom>
        </p:spPr>
        <p:txBody>
          <a:bodyPr vert="horz" lIns="91440" tIns="45720" rIns="91440" bIns="45720" rtlCol="0" anchor="ctr"/>
          <a:lstStyle>
            <a:defPPr>
              <a:defRPr lang="en-US"/>
            </a:defPPr>
            <a:lvl1pPr marL="0" marR="0" indent="0" algn="r" defTabSz="457200" rtl="0" eaLnBrk="1" fontAlgn="auto" latinLnBrk="0" hangingPunct="1">
              <a:lnSpc>
                <a:spcPct val="100000"/>
              </a:lnSpc>
              <a:spcBef>
                <a:spcPts val="0"/>
              </a:spcBef>
              <a:spcAft>
                <a:spcPts val="0"/>
              </a:spcAft>
              <a:buClrTx/>
              <a:buSzTx/>
              <a:buFontTx/>
              <a:buNone/>
              <a:tabLst/>
              <a:defRPr sz="1400" b="1" kern="1200">
                <a:solidFill>
                  <a:schemeClr val="accent5">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642AC8-16B9-8E47-A725-E6548BB49E14}" type="slidenum">
              <a:rPr lang="en-US" smtClean="0">
                <a:solidFill>
                  <a:srgbClr val="4BACC6">
                    <a:lumMod val="75000"/>
                  </a:srgbClr>
                </a:solidFill>
              </a:rPr>
              <a:pPr/>
              <a:t>39</a:t>
            </a:fld>
            <a:endParaRPr lang="en-US">
              <a:solidFill>
                <a:srgbClr val="4BACC6">
                  <a:lumMod val="75000"/>
                </a:srgbClr>
              </a:solidFill>
            </a:endParaRPr>
          </a:p>
        </p:txBody>
      </p:sp>
      <p:cxnSp>
        <p:nvCxnSpPr>
          <p:cNvPr id="11" name="Straight Connector 10"/>
          <p:cNvCxnSpPr/>
          <p:nvPr/>
        </p:nvCxnSpPr>
        <p:spPr>
          <a:xfrm flipV="1">
            <a:off x="5617435" y="437029"/>
            <a:ext cx="0" cy="5946903"/>
          </a:xfrm>
          <a:prstGeom prst="line">
            <a:avLst/>
          </a:prstGeom>
          <a:ln>
            <a:solidFill>
              <a:srgbClr val="1A5276"/>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72871" y="6383930"/>
            <a:ext cx="9352584" cy="1"/>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1752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Case studies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827367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73410" name="Picture 2" descr="VD75"/>
          <p:cNvPicPr>
            <a:picLocks noChangeAspect="1" noChangeArrowheads="1"/>
          </p:cNvPicPr>
          <p:nvPr/>
        </p:nvPicPr>
        <p:blipFill>
          <a:blip r:embed="rId3" cstate="print"/>
          <a:srcRect/>
          <a:stretch>
            <a:fillRect/>
          </a:stretch>
        </p:blipFill>
        <p:spPr bwMode="auto">
          <a:xfrm>
            <a:off x="4724400" y="228600"/>
            <a:ext cx="4206875" cy="6324600"/>
          </a:xfrm>
          <a:prstGeom prst="rect">
            <a:avLst/>
          </a:prstGeom>
          <a:noFill/>
        </p:spPr>
      </p:pic>
      <p:sp>
        <p:nvSpPr>
          <p:cNvPr id="273411" name="Text Box 3"/>
          <p:cNvSpPr txBox="1">
            <a:spLocks noChangeArrowheads="1"/>
          </p:cNvSpPr>
          <p:nvPr/>
        </p:nvSpPr>
        <p:spPr bwMode="auto">
          <a:xfrm>
            <a:off x="685800" y="762000"/>
            <a:ext cx="3429000" cy="830997"/>
          </a:xfrm>
          <a:prstGeom prst="rect">
            <a:avLst/>
          </a:prstGeom>
          <a:noFill/>
          <a:ln w="76200">
            <a:noFill/>
            <a:miter lim="800000"/>
            <a:headEnd/>
            <a:tailEnd/>
          </a:ln>
          <a:effectLst/>
        </p:spPr>
        <p:txBody>
          <a:bodyPr>
            <a:spAutoFit/>
          </a:bodyPr>
          <a:lstStyle/>
          <a:p>
            <a:pPr algn="ctr">
              <a:spcBef>
                <a:spcPct val="50000"/>
              </a:spcBef>
            </a:pPr>
            <a:r>
              <a:rPr lang="en-US" sz="2400" b="1" dirty="0">
                <a:solidFill>
                  <a:prstClr val="black"/>
                </a:solidFill>
                <a:effectLst>
                  <a:outerShdw blurRad="38100" dist="38100" dir="2700000" algn="tl">
                    <a:srgbClr val="000000">
                      <a:alpha val="43137"/>
                    </a:srgbClr>
                  </a:outerShdw>
                </a:effectLst>
              </a:rPr>
              <a:t>Ear lobe bruising from pulling on the ear</a:t>
            </a:r>
          </a:p>
        </p:txBody>
      </p:sp>
      <p:sp>
        <p:nvSpPr>
          <p:cNvPr id="273412" name="Line 4"/>
          <p:cNvSpPr>
            <a:spLocks noChangeShapeType="1"/>
          </p:cNvSpPr>
          <p:nvPr/>
        </p:nvSpPr>
        <p:spPr bwMode="auto">
          <a:xfrm flipH="1">
            <a:off x="7086600" y="2286000"/>
            <a:ext cx="1295400" cy="0"/>
          </a:xfrm>
          <a:prstGeom prst="line">
            <a:avLst/>
          </a:prstGeom>
          <a:noFill/>
          <a:ln w="76200">
            <a:solidFill>
              <a:srgbClr val="FF0000"/>
            </a:solidFill>
            <a:round/>
            <a:headEnd/>
            <a:tailEnd type="triangle" w="med" len="med"/>
          </a:ln>
          <a:effectLst/>
        </p:spPr>
        <p:txBody>
          <a:bodyPr wrap="none" anchor="ctr"/>
          <a:lstStyle/>
          <a:p>
            <a:endParaRPr lang="en-US">
              <a:solidFill>
                <a:prstClr val="black"/>
              </a:solidFill>
            </a:endParaRPr>
          </a:p>
        </p:txBody>
      </p:sp>
    </p:spTree>
    <p:extLst>
      <p:ext uri="{BB962C8B-B14F-4D97-AF65-F5344CB8AC3E}">
        <p14:creationId xmlns:p14="http://schemas.microsoft.com/office/powerpoint/2010/main" val="3898400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Ear petechiae head injury.jpg"/>
          <p:cNvPicPr>
            <a:picLocks noChangeAspect="1"/>
          </p:cNvPicPr>
          <p:nvPr/>
        </p:nvPicPr>
        <p:blipFill>
          <a:blip r:embed="rId3" cstate="print"/>
          <a:stretch>
            <a:fillRect/>
          </a:stretch>
        </p:blipFill>
        <p:spPr>
          <a:xfrm>
            <a:off x="990600" y="152400"/>
            <a:ext cx="6985000" cy="5232400"/>
          </a:xfrm>
          <a:prstGeom prst="rect">
            <a:avLst/>
          </a:prstGeom>
        </p:spPr>
      </p:pic>
      <p:sp>
        <p:nvSpPr>
          <p:cNvPr id="3" name="TextBox 2"/>
          <p:cNvSpPr txBox="1"/>
          <p:nvPr/>
        </p:nvSpPr>
        <p:spPr>
          <a:xfrm>
            <a:off x="1752600" y="5715000"/>
            <a:ext cx="5029200" cy="584775"/>
          </a:xfrm>
          <a:prstGeom prst="rect">
            <a:avLst/>
          </a:prstGeom>
          <a:noFill/>
        </p:spPr>
        <p:txBody>
          <a:bodyPr wrap="square" rtlCol="0">
            <a:spAutoFit/>
          </a:bodyPr>
          <a:lstStyle/>
          <a:p>
            <a:pPr algn="ctr"/>
            <a:r>
              <a:rPr lang="en-US" sz="3200" b="1" dirty="0" err="1">
                <a:solidFill>
                  <a:prstClr val="black"/>
                </a:solidFill>
                <a:effectLst>
                  <a:outerShdw blurRad="38100" dist="38100" dir="2700000" algn="tl">
                    <a:srgbClr val="000000">
                      <a:alpha val="43137"/>
                    </a:srgbClr>
                  </a:outerShdw>
                </a:effectLst>
              </a:rPr>
              <a:t>Pinna</a:t>
            </a:r>
            <a:r>
              <a:rPr lang="en-US" sz="3200" b="1" dirty="0">
                <a:solidFill>
                  <a:prstClr val="black"/>
                </a:solidFill>
                <a:effectLst>
                  <a:outerShdw blurRad="38100" dist="38100" dir="2700000" algn="tl">
                    <a:srgbClr val="000000">
                      <a:alpha val="43137"/>
                    </a:srgbClr>
                  </a:outerShdw>
                </a:effectLst>
              </a:rPr>
              <a:t> bruising</a:t>
            </a:r>
          </a:p>
        </p:txBody>
      </p:sp>
    </p:spTree>
    <p:extLst>
      <p:ext uri="{BB962C8B-B14F-4D97-AF65-F5344CB8AC3E}">
        <p14:creationId xmlns:p14="http://schemas.microsoft.com/office/powerpoint/2010/main" val="37716609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Neck</a:t>
            </a:r>
          </a:p>
        </p:txBody>
      </p:sp>
      <p:sp>
        <p:nvSpPr>
          <p:cNvPr id="3" name="Content Placeholder 2"/>
          <p:cNvSpPr>
            <a:spLocks noGrp="1"/>
          </p:cNvSpPr>
          <p:nvPr>
            <p:ph idx="1"/>
          </p:nvPr>
        </p:nvSpPr>
        <p:spPr>
          <a:xfrm>
            <a:off x="180279" y="1695680"/>
            <a:ext cx="4117991" cy="4525963"/>
          </a:xfrm>
        </p:spPr>
        <p:txBody>
          <a:bodyPr/>
          <a:lstStyle/>
          <a:p>
            <a:pPr lvl="0"/>
            <a:r>
              <a:rPr lang="en-US" dirty="0"/>
              <a:t>Day-to-day bruises in healthy children are extremely rare on the neck </a:t>
            </a:r>
            <a:r>
              <a:rPr lang="en-US" sz="1400" dirty="0"/>
              <a:t>(Kemp 2015)</a:t>
            </a:r>
            <a:r>
              <a:rPr lang="en-US" dirty="0"/>
              <a:t>.</a:t>
            </a:r>
          </a:p>
          <a:p>
            <a:pPr lvl="0"/>
            <a:r>
              <a:rPr lang="en-US" dirty="0"/>
              <a:t>Skin injury to the neck is strongly associated with abuse </a:t>
            </a:r>
            <a:r>
              <a:rPr lang="en-US" sz="1400" dirty="0"/>
              <a:t>(Kemp 2014)</a:t>
            </a:r>
            <a:r>
              <a:rPr lang="en-US" dirty="0"/>
              <a:t>. </a:t>
            </a:r>
          </a:p>
          <a:p>
            <a:endParaRPr lang="en-US" dirty="0"/>
          </a:p>
        </p:txBody>
      </p:sp>
      <p:sp>
        <p:nvSpPr>
          <p:cNvPr id="4" name="Slide Number Placeholder 3"/>
          <p:cNvSpPr>
            <a:spLocks noGrp="1"/>
          </p:cNvSpPr>
          <p:nvPr>
            <p:ph type="sldNum" sz="quarter" idx="12"/>
          </p:nvPr>
        </p:nvSpPr>
        <p:spPr/>
        <p:txBody>
          <a:bodyPr/>
          <a:lstStyle/>
          <a:p>
            <a:fld id="{46642AC8-16B9-8E47-A725-E6548BB49E14}" type="slidenum">
              <a:rPr lang="en-US" smtClean="0">
                <a:solidFill>
                  <a:srgbClr val="4BACC6">
                    <a:lumMod val="75000"/>
                  </a:srgbClr>
                </a:solidFill>
              </a:rPr>
              <a:pPr/>
              <a:t>42</a:t>
            </a:fld>
            <a:endParaRPr lang="en-US">
              <a:solidFill>
                <a:srgbClr val="4BACC6">
                  <a:lumMod val="75000"/>
                </a:srgbClr>
              </a:solidFill>
            </a:endParaRPr>
          </a:p>
        </p:txBody>
      </p:sp>
      <p:sp>
        <p:nvSpPr>
          <p:cNvPr id="5" name="Slide Number Placeholder 3"/>
          <p:cNvSpPr txBox="1">
            <a:spLocks/>
          </p:cNvSpPr>
          <p:nvPr/>
        </p:nvSpPr>
        <p:spPr>
          <a:xfrm>
            <a:off x="6801466" y="6404092"/>
            <a:ext cx="2133600" cy="365125"/>
          </a:xfrm>
          <a:prstGeom prst="rect">
            <a:avLst/>
          </a:prstGeom>
        </p:spPr>
        <p:txBody>
          <a:bodyPr vert="horz" lIns="91440" tIns="45720" rIns="91440" bIns="45720" rtlCol="0" anchor="ctr"/>
          <a:lstStyle>
            <a:defPPr>
              <a:defRPr lang="en-US"/>
            </a:defPPr>
            <a:lvl1pPr marL="0" marR="0" indent="0" algn="r" defTabSz="457200" rtl="0" eaLnBrk="1" fontAlgn="auto" latinLnBrk="0" hangingPunct="1">
              <a:lnSpc>
                <a:spcPct val="100000"/>
              </a:lnSpc>
              <a:spcBef>
                <a:spcPts val="0"/>
              </a:spcBef>
              <a:spcAft>
                <a:spcPts val="0"/>
              </a:spcAft>
              <a:buClrTx/>
              <a:buSzTx/>
              <a:buFontTx/>
              <a:buNone/>
              <a:tabLst/>
              <a:defRPr sz="1400" b="1" kern="1200">
                <a:solidFill>
                  <a:schemeClr val="accent5">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642AC8-16B9-8E47-A725-E6548BB49E14}" type="slidenum">
              <a:rPr lang="en-US" smtClean="0">
                <a:solidFill>
                  <a:srgbClr val="4BACC6">
                    <a:lumMod val="75000"/>
                  </a:srgbClr>
                </a:solidFill>
              </a:rPr>
              <a:pPr/>
              <a:t>42</a:t>
            </a:fld>
            <a:endParaRPr lang="en-US">
              <a:solidFill>
                <a:srgbClr val="4BACC6">
                  <a:lumMod val="75000"/>
                </a:srgbClr>
              </a:solidFill>
            </a:endParaRPr>
          </a:p>
        </p:txBody>
      </p:sp>
      <p:sp>
        <p:nvSpPr>
          <p:cNvPr id="6" name="Slide Number Placeholder 3"/>
          <p:cNvSpPr txBox="1">
            <a:spLocks/>
          </p:cNvSpPr>
          <p:nvPr/>
        </p:nvSpPr>
        <p:spPr>
          <a:xfrm>
            <a:off x="6801466" y="6404092"/>
            <a:ext cx="2133600" cy="365125"/>
          </a:xfrm>
          <a:prstGeom prst="rect">
            <a:avLst/>
          </a:prstGeom>
        </p:spPr>
        <p:txBody>
          <a:bodyPr vert="horz" lIns="91440" tIns="45720" rIns="91440" bIns="45720" rtlCol="0" anchor="ctr"/>
          <a:lstStyle>
            <a:defPPr>
              <a:defRPr lang="en-US"/>
            </a:defPPr>
            <a:lvl1pPr marL="0" marR="0" indent="0" algn="r" defTabSz="457200" rtl="0" eaLnBrk="1" fontAlgn="auto" latinLnBrk="0" hangingPunct="1">
              <a:lnSpc>
                <a:spcPct val="100000"/>
              </a:lnSpc>
              <a:spcBef>
                <a:spcPts val="0"/>
              </a:spcBef>
              <a:spcAft>
                <a:spcPts val="0"/>
              </a:spcAft>
              <a:buClrTx/>
              <a:buSzTx/>
              <a:buFontTx/>
              <a:buNone/>
              <a:tabLst/>
              <a:defRPr sz="1400" b="1" kern="1200">
                <a:solidFill>
                  <a:schemeClr val="accent5">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642AC8-16B9-8E47-A725-E6548BB49E14}" type="slidenum">
              <a:rPr lang="en-US" smtClean="0">
                <a:solidFill>
                  <a:srgbClr val="4BACC6">
                    <a:lumMod val="75000"/>
                  </a:srgbClr>
                </a:solidFill>
              </a:rPr>
              <a:pPr/>
              <a:t>42</a:t>
            </a:fld>
            <a:endParaRPr lang="en-US">
              <a:solidFill>
                <a:srgbClr val="4BACC6">
                  <a:lumMod val="75000"/>
                </a:srgbClr>
              </a:solidFill>
            </a:endParaRPr>
          </a:p>
        </p:txBody>
      </p:sp>
      <p:cxnSp>
        <p:nvCxnSpPr>
          <p:cNvPr id="7" name="Straight Connector 6"/>
          <p:cNvCxnSpPr/>
          <p:nvPr/>
        </p:nvCxnSpPr>
        <p:spPr>
          <a:xfrm flipV="1">
            <a:off x="-72871" y="6383930"/>
            <a:ext cx="9352584" cy="1"/>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3463" y="4949890"/>
            <a:ext cx="4658646" cy="142589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Rectangle 9"/>
          <p:cNvSpPr/>
          <p:nvPr/>
        </p:nvSpPr>
        <p:spPr>
          <a:xfrm>
            <a:off x="174860" y="5052658"/>
            <a:ext cx="4278083" cy="1200329"/>
          </a:xfrm>
          <a:prstGeom prst="rect">
            <a:avLst/>
          </a:prstGeom>
        </p:spPr>
        <p:txBody>
          <a:bodyPr wrap="square">
            <a:spAutoFit/>
          </a:bodyPr>
          <a:lstStyle/>
          <a:p>
            <a:pPr defTabSz="457200"/>
            <a:r>
              <a:rPr lang="en-US" sz="1200" dirty="0">
                <a:solidFill>
                  <a:srgbClr val="595959"/>
                </a:solidFill>
              </a:rPr>
              <a:t>A 5-year-old boy with many short </a:t>
            </a:r>
            <a:r>
              <a:rPr lang="en-US" sz="1200" dirty="0" err="1">
                <a:solidFill>
                  <a:srgbClr val="595959"/>
                </a:solidFill>
              </a:rPr>
              <a:t>hyperpigmented</a:t>
            </a:r>
            <a:r>
              <a:rPr lang="en-US" sz="1200" dirty="0">
                <a:solidFill>
                  <a:srgbClr val="595959"/>
                </a:solidFill>
              </a:rPr>
              <a:t> marks on bilateral neck. These markings contain a mix of hypopigmentation and hyperpigmentation. They are healed abrasions from fingernails caused when the skin of the neck was being gripped and squeezed. Courtesy of Jamie Hoffman-Rosenfeld, MD. </a:t>
            </a:r>
          </a:p>
        </p:txBody>
      </p:sp>
      <p:pic>
        <p:nvPicPr>
          <p:cNvPr id="11" name="Picture 10" descr="ca02_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701" y="1617037"/>
            <a:ext cx="4635437" cy="3435615"/>
          </a:xfrm>
          <a:prstGeom prst="rect">
            <a:avLst/>
          </a:prstGeom>
        </p:spPr>
      </p:pic>
      <p:cxnSp>
        <p:nvCxnSpPr>
          <p:cNvPr id="12" name="Straight Connector 11"/>
          <p:cNvCxnSpPr/>
          <p:nvPr/>
        </p:nvCxnSpPr>
        <p:spPr>
          <a:xfrm flipH="1" flipV="1">
            <a:off x="4645183" y="443753"/>
            <a:ext cx="8518" cy="5940179"/>
          </a:xfrm>
          <a:prstGeom prst="line">
            <a:avLst/>
          </a:prstGeom>
          <a:ln>
            <a:solidFill>
              <a:srgbClr val="1A5276"/>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72871" y="6383930"/>
            <a:ext cx="9352584" cy="1"/>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887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Bruising in an Infant</a:t>
            </a:r>
          </a:p>
        </p:txBody>
      </p:sp>
      <p:sp>
        <p:nvSpPr>
          <p:cNvPr id="3" name="Content Placeholder 2"/>
          <p:cNvSpPr>
            <a:spLocks noGrp="1"/>
          </p:cNvSpPr>
          <p:nvPr>
            <p:ph idx="1"/>
          </p:nvPr>
        </p:nvSpPr>
        <p:spPr>
          <a:xfrm>
            <a:off x="180278" y="1695680"/>
            <a:ext cx="8636060" cy="4525963"/>
          </a:xfrm>
        </p:spPr>
        <p:txBody>
          <a:bodyPr>
            <a:normAutofit/>
          </a:bodyPr>
          <a:lstStyle/>
          <a:p>
            <a:pPr lvl="0">
              <a:lnSpc>
                <a:spcPts val="2700"/>
              </a:lnSpc>
            </a:pPr>
            <a:r>
              <a:rPr lang="en-US" sz="2400" dirty="0"/>
              <a:t>Bruises in </a:t>
            </a:r>
            <a:r>
              <a:rPr lang="en-US" sz="2400" dirty="0" err="1"/>
              <a:t>nonambulatory</a:t>
            </a:r>
            <a:r>
              <a:rPr lang="en-US" sz="2400" dirty="0"/>
              <a:t> infants should raise suspicion for child physical abuse.</a:t>
            </a:r>
          </a:p>
          <a:p>
            <a:pPr lvl="0">
              <a:lnSpc>
                <a:spcPts val="2700"/>
              </a:lnSpc>
            </a:pPr>
            <a:r>
              <a:rPr lang="en-US" sz="2400" dirty="0"/>
              <a:t>A bleeding diathesis should be considered, and testing for coagulopathy may be warranted.</a:t>
            </a:r>
          </a:p>
          <a:p>
            <a:pPr lvl="0">
              <a:lnSpc>
                <a:spcPts val="2700"/>
              </a:lnSpc>
            </a:pPr>
            <a:r>
              <a:rPr lang="en-US" sz="2400" dirty="0"/>
              <a:t>Facial bruising can be a warning sign of intracranial trauma.</a:t>
            </a:r>
          </a:p>
          <a:p>
            <a:pPr lvl="0">
              <a:lnSpc>
                <a:spcPts val="2700"/>
              </a:lnSpc>
            </a:pPr>
            <a:r>
              <a:rPr lang="en-US" sz="2400" dirty="0"/>
              <a:t>Children younger than 24 months with suspicious bruising should receive a full skeletal survey and may also warrant intracranial imaging. There should be a low threshold for obtaining a skeletal survey in young children when abuse is suspected.</a:t>
            </a:r>
          </a:p>
          <a:p>
            <a:pPr marL="0" lvl="0" indent="0">
              <a:lnSpc>
                <a:spcPts val="2700"/>
              </a:lnSpc>
              <a:buNone/>
            </a:pPr>
            <a:endParaRPr lang="en-US" dirty="0"/>
          </a:p>
        </p:txBody>
      </p:sp>
      <p:sp>
        <p:nvSpPr>
          <p:cNvPr id="4" name="Slide Number Placeholder 3"/>
          <p:cNvSpPr>
            <a:spLocks noGrp="1"/>
          </p:cNvSpPr>
          <p:nvPr>
            <p:ph type="sldNum" sz="quarter" idx="12"/>
          </p:nvPr>
        </p:nvSpPr>
        <p:spPr/>
        <p:txBody>
          <a:bodyPr/>
          <a:lstStyle/>
          <a:p>
            <a:fld id="{46642AC8-16B9-8E47-A725-E6548BB49E14}" type="slidenum">
              <a:rPr lang="en-US" smtClean="0">
                <a:solidFill>
                  <a:srgbClr val="4BACC6">
                    <a:lumMod val="75000"/>
                  </a:srgbClr>
                </a:solidFill>
              </a:rPr>
              <a:pPr/>
              <a:t>43</a:t>
            </a:fld>
            <a:endParaRPr lang="en-US">
              <a:solidFill>
                <a:srgbClr val="4BACC6">
                  <a:lumMod val="75000"/>
                </a:srgbClr>
              </a:solidFill>
            </a:endParaRPr>
          </a:p>
        </p:txBody>
      </p:sp>
    </p:spTree>
    <p:extLst>
      <p:ext uri="{BB962C8B-B14F-4D97-AF65-F5344CB8AC3E}">
        <p14:creationId xmlns:p14="http://schemas.microsoft.com/office/powerpoint/2010/main" val="1040407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10594" name="Picture 2" descr="Slap face2"/>
          <p:cNvPicPr>
            <a:picLocks noChangeAspect="1" noChangeArrowheads="1"/>
          </p:cNvPicPr>
          <p:nvPr/>
        </p:nvPicPr>
        <p:blipFill>
          <a:blip r:embed="rId3" cstate="print"/>
          <a:srcRect/>
          <a:stretch>
            <a:fillRect/>
          </a:stretch>
        </p:blipFill>
        <p:spPr bwMode="auto">
          <a:xfrm>
            <a:off x="2667000" y="381000"/>
            <a:ext cx="6229350" cy="6018213"/>
          </a:xfrm>
          <a:prstGeom prst="rect">
            <a:avLst/>
          </a:prstGeom>
          <a:noFill/>
        </p:spPr>
      </p:pic>
      <p:sp>
        <p:nvSpPr>
          <p:cNvPr id="110596" name="Text Box 4"/>
          <p:cNvSpPr txBox="1">
            <a:spLocks noChangeArrowheads="1"/>
          </p:cNvSpPr>
          <p:nvPr/>
        </p:nvSpPr>
        <p:spPr bwMode="auto">
          <a:xfrm>
            <a:off x="304800" y="990600"/>
            <a:ext cx="2286000" cy="1384995"/>
          </a:xfrm>
          <a:prstGeom prst="rect">
            <a:avLst/>
          </a:prstGeom>
          <a:noFill/>
          <a:ln w="9525">
            <a:noFill/>
            <a:miter lim="800000"/>
            <a:headEnd/>
            <a:tailEnd/>
          </a:ln>
          <a:effectLst/>
        </p:spPr>
        <p:txBody>
          <a:bodyPr>
            <a:spAutoFit/>
          </a:bodyPr>
          <a:lstStyle/>
          <a:p>
            <a:pPr algn="ctr">
              <a:spcBef>
                <a:spcPct val="50000"/>
              </a:spcBef>
            </a:pPr>
            <a:r>
              <a:rPr lang="en-US" sz="2800" b="1" dirty="0">
                <a:solidFill>
                  <a:prstClr val="black"/>
                </a:solidFill>
                <a:effectLst>
                  <a:outerShdw blurRad="38100" dist="38100" dir="2700000" algn="tl">
                    <a:srgbClr val="000000">
                      <a:alpha val="43137"/>
                    </a:srgbClr>
                  </a:outerShdw>
                </a:effectLst>
              </a:rPr>
              <a:t>Hand slap to the face of a child</a:t>
            </a:r>
            <a:endParaRPr lang="en-US" sz="2800" b="1" dirty="0">
              <a:solidFill>
                <a:prstClr val="black"/>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709269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11618" name="Picture 2050" descr="slap face3"/>
          <p:cNvPicPr>
            <a:picLocks noChangeAspect="1" noChangeArrowheads="1"/>
          </p:cNvPicPr>
          <p:nvPr/>
        </p:nvPicPr>
        <p:blipFill>
          <a:blip r:embed="rId3" cstate="print"/>
          <a:srcRect/>
          <a:stretch>
            <a:fillRect/>
          </a:stretch>
        </p:blipFill>
        <p:spPr bwMode="auto">
          <a:xfrm>
            <a:off x="3352800" y="304800"/>
            <a:ext cx="5510213" cy="6553200"/>
          </a:xfrm>
          <a:prstGeom prst="rect">
            <a:avLst/>
          </a:prstGeom>
          <a:noFill/>
        </p:spPr>
      </p:pic>
      <p:sp>
        <p:nvSpPr>
          <p:cNvPr id="111619" name="Text Box 2051"/>
          <p:cNvSpPr txBox="1">
            <a:spLocks noChangeArrowheads="1"/>
          </p:cNvSpPr>
          <p:nvPr/>
        </p:nvSpPr>
        <p:spPr bwMode="auto">
          <a:xfrm>
            <a:off x="457200" y="762000"/>
            <a:ext cx="2438400" cy="457200"/>
          </a:xfrm>
          <a:prstGeom prst="rect">
            <a:avLst/>
          </a:prstGeom>
          <a:noFill/>
          <a:ln w="9525">
            <a:noFill/>
            <a:miter lim="800000"/>
            <a:headEnd/>
            <a:tailEnd/>
          </a:ln>
          <a:effectLst/>
        </p:spPr>
        <p:txBody>
          <a:bodyPr>
            <a:spAutoFit/>
          </a:bodyPr>
          <a:lstStyle/>
          <a:p>
            <a:pPr>
              <a:spcBef>
                <a:spcPct val="50000"/>
              </a:spcBef>
            </a:pPr>
            <a:endParaRPr lang="en-US">
              <a:solidFill>
                <a:prstClr val="black"/>
              </a:solidFill>
              <a:latin typeface="Arial" charset="0"/>
            </a:endParaRPr>
          </a:p>
        </p:txBody>
      </p:sp>
      <p:sp>
        <p:nvSpPr>
          <p:cNvPr id="111620" name="Text Box 2052"/>
          <p:cNvSpPr txBox="1">
            <a:spLocks noChangeArrowheads="1"/>
          </p:cNvSpPr>
          <p:nvPr/>
        </p:nvSpPr>
        <p:spPr bwMode="auto">
          <a:xfrm>
            <a:off x="457200" y="685800"/>
            <a:ext cx="2362200" cy="1384995"/>
          </a:xfrm>
          <a:prstGeom prst="rect">
            <a:avLst/>
          </a:prstGeom>
          <a:noFill/>
          <a:ln w="9525">
            <a:noFill/>
            <a:miter lim="800000"/>
            <a:headEnd/>
            <a:tailEnd/>
          </a:ln>
          <a:effectLst/>
        </p:spPr>
        <p:txBody>
          <a:bodyPr>
            <a:spAutoFit/>
          </a:bodyPr>
          <a:lstStyle/>
          <a:p>
            <a:pPr algn="ctr">
              <a:spcBef>
                <a:spcPct val="50000"/>
              </a:spcBef>
            </a:pPr>
            <a:r>
              <a:rPr lang="en-US" sz="2800" b="1" dirty="0">
                <a:solidFill>
                  <a:prstClr val="black"/>
                </a:solidFill>
                <a:effectLst>
                  <a:outerShdw blurRad="38100" dist="38100" dir="2700000" algn="tl">
                    <a:srgbClr val="000000">
                      <a:alpha val="43137"/>
                    </a:srgbClr>
                  </a:outerShdw>
                </a:effectLst>
              </a:rPr>
              <a:t>Hand slap to the face of a child</a:t>
            </a:r>
            <a:endParaRPr lang="en-US" sz="2800" b="1" dirty="0">
              <a:solidFill>
                <a:prstClr val="black"/>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58441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22563" name="Picture 1027" descr="ca 22"/>
          <p:cNvPicPr>
            <a:picLocks noChangeAspect="1" noChangeArrowheads="1"/>
          </p:cNvPicPr>
          <p:nvPr/>
        </p:nvPicPr>
        <p:blipFill>
          <a:blip r:embed="rId3" cstate="print"/>
          <a:srcRect/>
          <a:stretch>
            <a:fillRect/>
          </a:stretch>
        </p:blipFill>
        <p:spPr bwMode="auto">
          <a:xfrm>
            <a:off x="304800" y="381000"/>
            <a:ext cx="6203950" cy="6030913"/>
          </a:xfrm>
          <a:prstGeom prst="rect">
            <a:avLst/>
          </a:prstGeom>
          <a:noFill/>
        </p:spPr>
      </p:pic>
      <p:sp>
        <p:nvSpPr>
          <p:cNvPr id="322565" name="Text Box 1029"/>
          <p:cNvSpPr txBox="1">
            <a:spLocks noChangeArrowheads="1"/>
          </p:cNvSpPr>
          <p:nvPr/>
        </p:nvSpPr>
        <p:spPr bwMode="auto">
          <a:xfrm>
            <a:off x="6858000" y="1219200"/>
            <a:ext cx="1676400" cy="1077218"/>
          </a:xfrm>
          <a:prstGeom prst="rect">
            <a:avLst/>
          </a:prstGeom>
          <a:noFill/>
          <a:ln w="76200">
            <a:noFill/>
            <a:miter lim="800000"/>
            <a:headEnd/>
            <a:tailEnd/>
          </a:ln>
          <a:effectLst/>
        </p:spPr>
        <p:txBody>
          <a:bodyPr>
            <a:spAutoFit/>
          </a:bodyPr>
          <a:lstStyle/>
          <a:p>
            <a:pPr algn="ctr">
              <a:spcBef>
                <a:spcPct val="50000"/>
              </a:spcBef>
            </a:pPr>
            <a:r>
              <a:rPr lang="en-US" sz="3200" b="1" dirty="0">
                <a:solidFill>
                  <a:prstClr val="black"/>
                </a:solidFill>
                <a:effectLst>
                  <a:outerShdw blurRad="38100" dist="38100" dir="2700000" algn="tl">
                    <a:srgbClr val="000000">
                      <a:alpha val="43137"/>
                    </a:srgbClr>
                  </a:outerShdw>
                </a:effectLst>
              </a:rPr>
              <a:t>Slap to the face</a:t>
            </a:r>
          </a:p>
        </p:txBody>
      </p:sp>
    </p:spTree>
    <p:extLst>
      <p:ext uri="{BB962C8B-B14F-4D97-AF65-F5344CB8AC3E}">
        <p14:creationId xmlns:p14="http://schemas.microsoft.com/office/powerpoint/2010/main" val="3741022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Bamboo switch mark legs.jpg"/>
          <p:cNvPicPr>
            <a:picLocks noChangeAspect="1"/>
          </p:cNvPicPr>
          <p:nvPr/>
        </p:nvPicPr>
        <p:blipFill>
          <a:blip r:embed="rId3" cstate="print"/>
          <a:stretch>
            <a:fillRect/>
          </a:stretch>
        </p:blipFill>
        <p:spPr>
          <a:xfrm>
            <a:off x="990600" y="228600"/>
            <a:ext cx="6985000" cy="5245100"/>
          </a:xfrm>
          <a:prstGeom prst="rect">
            <a:avLst/>
          </a:prstGeom>
        </p:spPr>
      </p:pic>
      <p:sp>
        <p:nvSpPr>
          <p:cNvPr id="3" name="TextBox 2"/>
          <p:cNvSpPr txBox="1"/>
          <p:nvPr/>
        </p:nvSpPr>
        <p:spPr>
          <a:xfrm>
            <a:off x="1828800" y="5638800"/>
            <a:ext cx="5562600" cy="584775"/>
          </a:xfrm>
          <a:prstGeom prst="rect">
            <a:avLst/>
          </a:prstGeom>
          <a:noFill/>
        </p:spPr>
        <p:txBody>
          <a:bodyPr wrap="square" rtlCol="0">
            <a:spAutoFit/>
          </a:bodyPr>
          <a:lstStyle/>
          <a:p>
            <a:pPr algn="ctr"/>
            <a:r>
              <a:rPr lang="en-US" sz="3200" b="1" dirty="0">
                <a:solidFill>
                  <a:prstClr val="black"/>
                </a:solidFill>
                <a:effectLst>
                  <a:outerShdw blurRad="38100" dist="38100" dir="2700000" algn="tl">
                    <a:srgbClr val="000000">
                      <a:alpha val="43137"/>
                    </a:srgbClr>
                  </a:outerShdw>
                </a:effectLst>
              </a:rPr>
              <a:t>Bamboo switch marks</a:t>
            </a:r>
          </a:p>
        </p:txBody>
      </p:sp>
    </p:spTree>
    <p:extLst>
      <p:ext uri="{BB962C8B-B14F-4D97-AF65-F5344CB8AC3E}">
        <p14:creationId xmlns:p14="http://schemas.microsoft.com/office/powerpoint/2010/main" val="2853432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61794" name="Picture 2" descr="bruise buttock"/>
          <p:cNvPicPr>
            <a:picLocks noChangeAspect="1" noChangeArrowheads="1"/>
          </p:cNvPicPr>
          <p:nvPr/>
        </p:nvPicPr>
        <p:blipFill>
          <a:blip r:embed="rId3" cstate="print"/>
          <a:srcRect/>
          <a:stretch>
            <a:fillRect/>
          </a:stretch>
        </p:blipFill>
        <p:spPr bwMode="auto">
          <a:xfrm>
            <a:off x="4724400" y="304800"/>
            <a:ext cx="4186238" cy="6324600"/>
          </a:xfrm>
          <a:prstGeom prst="rect">
            <a:avLst/>
          </a:prstGeom>
          <a:noFill/>
        </p:spPr>
      </p:pic>
      <p:sp>
        <p:nvSpPr>
          <p:cNvPr id="161795" name="Text Box 3"/>
          <p:cNvSpPr txBox="1">
            <a:spLocks noChangeArrowheads="1"/>
          </p:cNvSpPr>
          <p:nvPr/>
        </p:nvSpPr>
        <p:spPr bwMode="auto">
          <a:xfrm>
            <a:off x="533400" y="838200"/>
            <a:ext cx="3352800" cy="646331"/>
          </a:xfrm>
          <a:prstGeom prst="rect">
            <a:avLst/>
          </a:prstGeom>
          <a:noFill/>
          <a:ln w="9525">
            <a:noFill/>
            <a:miter lim="800000"/>
            <a:headEnd/>
            <a:tailEnd/>
          </a:ln>
          <a:effectLst/>
        </p:spPr>
        <p:txBody>
          <a:bodyPr>
            <a:spAutoFit/>
          </a:bodyPr>
          <a:lstStyle/>
          <a:p>
            <a:pPr algn="ctr">
              <a:spcBef>
                <a:spcPct val="50000"/>
              </a:spcBef>
            </a:pPr>
            <a:r>
              <a:rPr lang="en-US" sz="3600" b="1" dirty="0">
                <a:solidFill>
                  <a:prstClr val="black"/>
                </a:solidFill>
                <a:effectLst>
                  <a:outerShdw blurRad="38100" dist="38100" dir="2700000" algn="tl">
                    <a:srgbClr val="000000">
                      <a:alpha val="43137"/>
                    </a:srgbClr>
                  </a:outerShdw>
                </a:effectLst>
              </a:rPr>
              <a:t>Belt marks</a:t>
            </a:r>
          </a:p>
        </p:txBody>
      </p:sp>
    </p:spTree>
    <p:extLst>
      <p:ext uri="{BB962C8B-B14F-4D97-AF65-F5344CB8AC3E}">
        <p14:creationId xmlns:p14="http://schemas.microsoft.com/office/powerpoint/2010/main" val="30282418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Belt mark1.jpg"/>
          <p:cNvPicPr>
            <a:picLocks noChangeAspect="1"/>
          </p:cNvPicPr>
          <p:nvPr/>
        </p:nvPicPr>
        <p:blipFill>
          <a:blip r:embed="rId3" cstate="print"/>
          <a:stretch>
            <a:fillRect/>
          </a:stretch>
        </p:blipFill>
        <p:spPr>
          <a:xfrm>
            <a:off x="0" y="2836460"/>
            <a:ext cx="3962400" cy="4021540"/>
          </a:xfrm>
          <a:prstGeom prst="rect">
            <a:avLst/>
          </a:prstGeom>
        </p:spPr>
      </p:pic>
      <p:pic>
        <p:nvPicPr>
          <p:cNvPr id="3" name="Picture 2" descr="Belt mark2.jpg"/>
          <p:cNvPicPr>
            <a:picLocks noChangeAspect="1"/>
          </p:cNvPicPr>
          <p:nvPr/>
        </p:nvPicPr>
        <p:blipFill>
          <a:blip r:embed="rId4" cstate="print"/>
          <a:stretch>
            <a:fillRect/>
          </a:stretch>
        </p:blipFill>
        <p:spPr>
          <a:xfrm>
            <a:off x="5486400" y="0"/>
            <a:ext cx="3657600" cy="4094328"/>
          </a:xfrm>
          <a:prstGeom prst="rect">
            <a:avLst/>
          </a:prstGeom>
        </p:spPr>
      </p:pic>
      <p:pic>
        <p:nvPicPr>
          <p:cNvPr id="4" name="Picture 3" descr="Belt mark3.jpg"/>
          <p:cNvPicPr>
            <a:picLocks noChangeAspect="1"/>
          </p:cNvPicPr>
          <p:nvPr/>
        </p:nvPicPr>
        <p:blipFill>
          <a:blip r:embed="rId5" cstate="print"/>
          <a:stretch>
            <a:fillRect/>
          </a:stretch>
        </p:blipFill>
        <p:spPr>
          <a:xfrm>
            <a:off x="457200" y="0"/>
            <a:ext cx="2971800" cy="2855051"/>
          </a:xfrm>
          <a:prstGeom prst="rect">
            <a:avLst/>
          </a:prstGeom>
        </p:spPr>
      </p:pic>
      <p:pic>
        <p:nvPicPr>
          <p:cNvPr id="5" name="Picture 4" descr="Belt mark4.jpg"/>
          <p:cNvPicPr>
            <a:picLocks noChangeAspect="1"/>
          </p:cNvPicPr>
          <p:nvPr/>
        </p:nvPicPr>
        <p:blipFill>
          <a:blip r:embed="rId6" cstate="print"/>
          <a:srcRect t="4000"/>
          <a:stretch>
            <a:fillRect/>
          </a:stretch>
        </p:blipFill>
        <p:spPr>
          <a:xfrm>
            <a:off x="6324600" y="4114800"/>
            <a:ext cx="2638425" cy="2743200"/>
          </a:xfrm>
          <a:prstGeom prst="rect">
            <a:avLst/>
          </a:prstGeom>
        </p:spPr>
      </p:pic>
      <p:sp>
        <p:nvSpPr>
          <p:cNvPr id="6" name="TextBox 5"/>
          <p:cNvSpPr txBox="1"/>
          <p:nvPr/>
        </p:nvSpPr>
        <p:spPr>
          <a:xfrm>
            <a:off x="4162331" y="5105400"/>
            <a:ext cx="1905000" cy="584775"/>
          </a:xfrm>
          <a:prstGeom prst="rect">
            <a:avLst/>
          </a:prstGeom>
          <a:noFill/>
        </p:spPr>
        <p:txBody>
          <a:bodyPr wrap="square" rtlCol="0">
            <a:spAutoFit/>
          </a:bodyPr>
          <a:lstStyle/>
          <a:p>
            <a:pPr algn="ctr"/>
            <a:r>
              <a:rPr lang="en-US" sz="3200" b="1" dirty="0">
                <a:solidFill>
                  <a:prstClr val="black"/>
                </a:solidFill>
                <a:effectLst>
                  <a:outerShdw blurRad="38100" dist="38100" dir="2700000" algn="tl">
                    <a:srgbClr val="000000">
                      <a:alpha val="43137"/>
                    </a:srgbClr>
                  </a:outerShdw>
                </a:effectLst>
              </a:rPr>
              <a:t>Belt mark</a:t>
            </a:r>
          </a:p>
        </p:txBody>
      </p:sp>
    </p:spTree>
    <p:extLst>
      <p:ext uri="{BB962C8B-B14F-4D97-AF65-F5344CB8AC3E}">
        <p14:creationId xmlns:p14="http://schemas.microsoft.com/office/powerpoint/2010/main" val="4040426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29731" name="Picture 3" descr="ca 50b"/>
          <p:cNvPicPr>
            <a:picLocks noChangeAspect="1" noChangeArrowheads="1"/>
          </p:cNvPicPr>
          <p:nvPr/>
        </p:nvPicPr>
        <p:blipFill>
          <a:blip r:embed="rId3" cstate="print"/>
          <a:srcRect/>
          <a:stretch>
            <a:fillRect/>
          </a:stretch>
        </p:blipFill>
        <p:spPr bwMode="auto">
          <a:xfrm>
            <a:off x="0" y="233363"/>
            <a:ext cx="4943475" cy="6624637"/>
          </a:xfrm>
          <a:prstGeom prst="rect">
            <a:avLst/>
          </a:prstGeom>
          <a:noFill/>
        </p:spPr>
      </p:pic>
      <p:sp>
        <p:nvSpPr>
          <p:cNvPr id="329732" name="Text Box 4"/>
          <p:cNvSpPr txBox="1">
            <a:spLocks noChangeArrowheads="1"/>
          </p:cNvSpPr>
          <p:nvPr/>
        </p:nvSpPr>
        <p:spPr bwMode="auto">
          <a:xfrm>
            <a:off x="5562600" y="685800"/>
            <a:ext cx="3048000" cy="3139321"/>
          </a:xfrm>
          <a:prstGeom prst="rect">
            <a:avLst/>
          </a:prstGeom>
          <a:noFill/>
          <a:ln w="76200">
            <a:noFill/>
            <a:miter lim="800000"/>
            <a:headEnd/>
            <a:tailEnd/>
          </a:ln>
          <a:effectLst/>
        </p:spPr>
        <p:txBody>
          <a:bodyPr>
            <a:spAutoFit/>
          </a:bodyPr>
          <a:lstStyle/>
          <a:p>
            <a:pPr algn="ctr">
              <a:spcBef>
                <a:spcPct val="50000"/>
              </a:spcBef>
            </a:pPr>
            <a:r>
              <a:rPr lang="en-US" sz="3600" b="1" dirty="0">
                <a:effectLst>
                  <a:outerShdw blurRad="38100" dist="38100" dir="2700000" algn="tl">
                    <a:srgbClr val="000000">
                      <a:alpha val="43137"/>
                    </a:srgbClr>
                  </a:outerShdw>
                </a:effectLst>
              </a:rPr>
              <a:t>History</a:t>
            </a:r>
          </a:p>
          <a:p>
            <a:pPr algn="ctr">
              <a:spcBef>
                <a:spcPct val="50000"/>
              </a:spcBef>
            </a:pPr>
            <a:r>
              <a:rPr lang="en-US" sz="3600" dirty="0"/>
              <a:t>Child tripped while running and fell against a cabinet</a:t>
            </a:r>
          </a:p>
        </p:txBody>
      </p:sp>
    </p:spTree>
    <p:extLst>
      <p:ext uri="{BB962C8B-B14F-4D97-AF65-F5344CB8AC3E}">
        <p14:creationId xmlns:p14="http://schemas.microsoft.com/office/powerpoint/2010/main" val="1125683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57698" name="Picture 2" descr="bruise buttocks"/>
          <p:cNvPicPr>
            <a:picLocks noChangeAspect="1" noChangeArrowheads="1"/>
          </p:cNvPicPr>
          <p:nvPr/>
        </p:nvPicPr>
        <p:blipFill>
          <a:blip r:embed="rId3" cstate="print"/>
          <a:srcRect/>
          <a:stretch>
            <a:fillRect/>
          </a:stretch>
        </p:blipFill>
        <p:spPr bwMode="auto">
          <a:xfrm>
            <a:off x="304800" y="990600"/>
            <a:ext cx="8562975" cy="5691188"/>
          </a:xfrm>
          <a:prstGeom prst="rect">
            <a:avLst/>
          </a:prstGeom>
          <a:noFill/>
        </p:spPr>
      </p:pic>
      <p:sp>
        <p:nvSpPr>
          <p:cNvPr id="157699" name="Text Box 3"/>
          <p:cNvSpPr txBox="1">
            <a:spLocks noChangeArrowheads="1"/>
          </p:cNvSpPr>
          <p:nvPr/>
        </p:nvSpPr>
        <p:spPr bwMode="auto">
          <a:xfrm>
            <a:off x="533400" y="457200"/>
            <a:ext cx="8001000" cy="457200"/>
          </a:xfrm>
          <a:prstGeom prst="rect">
            <a:avLst/>
          </a:prstGeom>
          <a:noFill/>
          <a:ln w="9525">
            <a:noFill/>
            <a:miter lim="800000"/>
            <a:headEnd/>
            <a:tailEnd/>
          </a:ln>
          <a:effectLst/>
        </p:spPr>
        <p:txBody>
          <a:bodyPr>
            <a:spAutoFit/>
          </a:bodyPr>
          <a:lstStyle/>
          <a:p>
            <a:pPr>
              <a:spcBef>
                <a:spcPct val="50000"/>
              </a:spcBef>
            </a:pPr>
            <a:endParaRPr lang="en-US">
              <a:solidFill>
                <a:srgbClr val="E7E6E6"/>
              </a:solidFill>
            </a:endParaRPr>
          </a:p>
        </p:txBody>
      </p:sp>
      <p:sp>
        <p:nvSpPr>
          <p:cNvPr id="157700" name="Text Box 4"/>
          <p:cNvSpPr txBox="1">
            <a:spLocks noChangeArrowheads="1"/>
          </p:cNvSpPr>
          <p:nvPr/>
        </p:nvSpPr>
        <p:spPr bwMode="auto">
          <a:xfrm>
            <a:off x="457200" y="304800"/>
            <a:ext cx="8153400" cy="523220"/>
          </a:xfrm>
          <a:prstGeom prst="rect">
            <a:avLst/>
          </a:prstGeom>
          <a:noFill/>
          <a:ln w="9525">
            <a:noFill/>
            <a:miter lim="800000"/>
            <a:headEnd/>
            <a:tailEnd/>
          </a:ln>
          <a:effectLst/>
        </p:spPr>
        <p:txBody>
          <a:bodyPr>
            <a:spAutoFit/>
          </a:bodyPr>
          <a:lstStyle/>
          <a:p>
            <a:pPr algn="ctr">
              <a:spcBef>
                <a:spcPct val="50000"/>
              </a:spcBef>
            </a:pPr>
            <a:r>
              <a:rPr lang="en-US" sz="2800" b="1" dirty="0">
                <a:solidFill>
                  <a:prstClr val="black"/>
                </a:solidFill>
                <a:effectLst>
                  <a:outerShdw blurRad="38100" dist="38100" dir="2700000" algn="tl">
                    <a:srgbClr val="000000">
                      <a:alpha val="43137"/>
                    </a:srgbClr>
                  </a:outerShdw>
                </a:effectLst>
              </a:rPr>
              <a:t>Corporal punishment bruising: plastic pipe</a:t>
            </a:r>
          </a:p>
        </p:txBody>
      </p:sp>
    </p:spTree>
    <p:extLst>
      <p:ext uri="{BB962C8B-B14F-4D97-AF65-F5344CB8AC3E}">
        <p14:creationId xmlns:p14="http://schemas.microsoft.com/office/powerpoint/2010/main" val="39294572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83298" name="Picture 2050" descr="loop marks"/>
          <p:cNvPicPr>
            <a:picLocks noChangeAspect="1" noChangeArrowheads="1"/>
          </p:cNvPicPr>
          <p:nvPr/>
        </p:nvPicPr>
        <p:blipFill>
          <a:blip r:embed="rId3" cstate="print"/>
          <a:srcRect/>
          <a:stretch>
            <a:fillRect/>
          </a:stretch>
        </p:blipFill>
        <p:spPr bwMode="auto">
          <a:xfrm>
            <a:off x="0" y="304800"/>
            <a:ext cx="9144000" cy="6348413"/>
          </a:xfrm>
          <a:prstGeom prst="rect">
            <a:avLst/>
          </a:prstGeom>
          <a:noFill/>
        </p:spPr>
      </p:pic>
    </p:spTree>
    <p:extLst>
      <p:ext uri="{BB962C8B-B14F-4D97-AF65-F5344CB8AC3E}">
        <p14:creationId xmlns:p14="http://schemas.microsoft.com/office/powerpoint/2010/main" val="22635135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op cord mark back2.jpg"/>
          <p:cNvPicPr>
            <a:picLocks noChangeAspect="1"/>
          </p:cNvPicPr>
          <p:nvPr/>
        </p:nvPicPr>
        <p:blipFill>
          <a:blip r:embed="rId3" cstate="print"/>
          <a:srcRect r="12895"/>
          <a:stretch>
            <a:fillRect/>
          </a:stretch>
        </p:blipFill>
        <p:spPr>
          <a:xfrm>
            <a:off x="0" y="0"/>
            <a:ext cx="4419600" cy="3810000"/>
          </a:xfrm>
          <a:prstGeom prst="rect">
            <a:avLst/>
          </a:prstGeom>
        </p:spPr>
      </p:pic>
      <p:pic>
        <p:nvPicPr>
          <p:cNvPr id="3" name="Picture 2" descr="Loop cord mark thigh.jpg"/>
          <p:cNvPicPr>
            <a:picLocks noChangeAspect="1"/>
          </p:cNvPicPr>
          <p:nvPr/>
        </p:nvPicPr>
        <p:blipFill>
          <a:blip r:embed="rId4" cstate="print"/>
          <a:stretch>
            <a:fillRect/>
          </a:stretch>
        </p:blipFill>
        <p:spPr>
          <a:xfrm>
            <a:off x="4374581" y="3276600"/>
            <a:ext cx="4769419" cy="3581400"/>
          </a:xfrm>
          <a:prstGeom prst="rect">
            <a:avLst/>
          </a:prstGeom>
        </p:spPr>
      </p:pic>
      <p:sp>
        <p:nvSpPr>
          <p:cNvPr id="4" name="TextBox 3"/>
          <p:cNvSpPr txBox="1"/>
          <p:nvPr/>
        </p:nvSpPr>
        <p:spPr>
          <a:xfrm>
            <a:off x="5181600" y="1143000"/>
            <a:ext cx="3505200" cy="584775"/>
          </a:xfrm>
          <a:prstGeom prst="rect">
            <a:avLst/>
          </a:prstGeom>
          <a:noFill/>
        </p:spPr>
        <p:txBody>
          <a:bodyPr wrap="square" rtlCol="0">
            <a:spAutoFit/>
          </a:bodyPr>
          <a:lstStyle/>
          <a:p>
            <a:pPr algn="ctr"/>
            <a:r>
              <a:rPr lang="en-US" sz="3200" b="1" dirty="0">
                <a:solidFill>
                  <a:prstClr val="black"/>
                </a:solidFill>
                <a:effectLst>
                  <a:outerShdw blurRad="38100" dist="38100" dir="2700000" algn="tl">
                    <a:srgbClr val="000000">
                      <a:alpha val="43137"/>
                    </a:srgbClr>
                  </a:outerShdw>
                </a:effectLst>
              </a:rPr>
              <a:t>Looped cord marks</a:t>
            </a:r>
          </a:p>
        </p:txBody>
      </p:sp>
    </p:spTree>
    <p:extLst>
      <p:ext uri="{BB962C8B-B14F-4D97-AF65-F5344CB8AC3E}">
        <p14:creationId xmlns:p14="http://schemas.microsoft.com/office/powerpoint/2010/main" val="18316798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Plastic clip marks buttocks.jpg"/>
          <p:cNvPicPr>
            <a:picLocks noChangeAspect="1"/>
          </p:cNvPicPr>
          <p:nvPr/>
        </p:nvPicPr>
        <p:blipFill>
          <a:blip r:embed="rId3" cstate="print"/>
          <a:srcRect b="2204"/>
          <a:stretch>
            <a:fillRect/>
          </a:stretch>
        </p:blipFill>
        <p:spPr>
          <a:xfrm>
            <a:off x="457200" y="228600"/>
            <a:ext cx="8001000" cy="5562600"/>
          </a:xfrm>
          <a:prstGeom prst="rect">
            <a:avLst/>
          </a:prstGeom>
        </p:spPr>
      </p:pic>
      <p:sp>
        <p:nvSpPr>
          <p:cNvPr id="3" name="TextBox 2"/>
          <p:cNvSpPr txBox="1"/>
          <p:nvPr/>
        </p:nvSpPr>
        <p:spPr>
          <a:xfrm>
            <a:off x="2095500" y="6096000"/>
            <a:ext cx="4724400" cy="646331"/>
          </a:xfrm>
          <a:prstGeom prst="rect">
            <a:avLst/>
          </a:prstGeom>
          <a:noFill/>
        </p:spPr>
        <p:txBody>
          <a:bodyPr wrap="square" rtlCol="0">
            <a:spAutoFit/>
          </a:bodyPr>
          <a:lstStyle/>
          <a:p>
            <a:pPr algn="ctr"/>
            <a:r>
              <a:rPr lang="en-US" sz="3600" b="1" dirty="0">
                <a:solidFill>
                  <a:prstClr val="black"/>
                </a:solidFill>
                <a:effectLst>
                  <a:outerShdw blurRad="38100" dist="38100" dir="2700000" algn="tl">
                    <a:srgbClr val="000000">
                      <a:alpha val="43137"/>
                    </a:srgbClr>
                  </a:outerShdw>
                </a:effectLst>
              </a:rPr>
              <a:t>Pattern marks</a:t>
            </a:r>
          </a:p>
        </p:txBody>
      </p:sp>
    </p:spTree>
    <p:extLst>
      <p:ext uri="{BB962C8B-B14F-4D97-AF65-F5344CB8AC3E}">
        <p14:creationId xmlns:p14="http://schemas.microsoft.com/office/powerpoint/2010/main" val="34387955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Plastic clip1.jpg"/>
          <p:cNvPicPr>
            <a:picLocks noChangeAspect="1"/>
          </p:cNvPicPr>
          <p:nvPr/>
        </p:nvPicPr>
        <p:blipFill>
          <a:blip r:embed="rId3" cstate="print"/>
          <a:srcRect l="20364" t="13079" r="24000" b="14986"/>
          <a:stretch>
            <a:fillRect/>
          </a:stretch>
        </p:blipFill>
        <p:spPr>
          <a:xfrm>
            <a:off x="5257800" y="0"/>
            <a:ext cx="3886200" cy="3352800"/>
          </a:xfrm>
          <a:prstGeom prst="rect">
            <a:avLst/>
          </a:prstGeom>
        </p:spPr>
      </p:pic>
      <p:pic>
        <p:nvPicPr>
          <p:cNvPr id="4" name="Picture 3" descr="Plastic clip2.jpg"/>
          <p:cNvPicPr>
            <a:picLocks noChangeAspect="1"/>
          </p:cNvPicPr>
          <p:nvPr/>
        </p:nvPicPr>
        <p:blipFill>
          <a:blip r:embed="rId4" cstate="print"/>
          <a:stretch>
            <a:fillRect/>
          </a:stretch>
        </p:blipFill>
        <p:spPr>
          <a:xfrm>
            <a:off x="0" y="2197100"/>
            <a:ext cx="6985000" cy="4660900"/>
          </a:xfrm>
          <a:prstGeom prst="rect">
            <a:avLst/>
          </a:prstGeom>
        </p:spPr>
      </p:pic>
      <p:sp>
        <p:nvSpPr>
          <p:cNvPr id="5" name="TextBox 4"/>
          <p:cNvSpPr txBox="1"/>
          <p:nvPr/>
        </p:nvSpPr>
        <p:spPr>
          <a:xfrm>
            <a:off x="533400" y="457200"/>
            <a:ext cx="3505200" cy="954107"/>
          </a:xfrm>
          <a:prstGeom prst="rect">
            <a:avLst/>
          </a:prstGeom>
          <a:noFill/>
        </p:spPr>
        <p:txBody>
          <a:bodyPr wrap="square" rtlCol="0">
            <a:spAutoFit/>
          </a:bodyPr>
          <a:lstStyle/>
          <a:p>
            <a:pPr algn="ctr"/>
            <a:r>
              <a:rPr lang="en-US" sz="2800" b="1" dirty="0">
                <a:solidFill>
                  <a:prstClr val="black"/>
                </a:solidFill>
                <a:effectLst>
                  <a:outerShdw blurRad="38100" dist="38100" dir="2700000" algn="tl">
                    <a:srgbClr val="000000">
                      <a:alpha val="43137"/>
                    </a:srgbClr>
                  </a:outerShdw>
                </a:effectLst>
              </a:rPr>
              <a:t>Plastic clip that caused marks</a:t>
            </a:r>
          </a:p>
        </p:txBody>
      </p:sp>
    </p:spTree>
    <p:extLst>
      <p:ext uri="{BB962C8B-B14F-4D97-AF65-F5344CB8AC3E}">
        <p14:creationId xmlns:p14="http://schemas.microsoft.com/office/powerpoint/2010/main" val="34349863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03106" name="Picture 2050" descr="bite mark draw"/>
          <p:cNvPicPr>
            <a:picLocks noChangeAspect="1" noChangeArrowheads="1"/>
          </p:cNvPicPr>
          <p:nvPr/>
        </p:nvPicPr>
        <p:blipFill>
          <a:blip r:embed="rId3" cstate="print"/>
          <a:srcRect/>
          <a:stretch>
            <a:fillRect/>
          </a:stretch>
        </p:blipFill>
        <p:spPr bwMode="auto">
          <a:xfrm>
            <a:off x="3048000" y="457200"/>
            <a:ext cx="5849938" cy="6019800"/>
          </a:xfrm>
          <a:prstGeom prst="rect">
            <a:avLst/>
          </a:prstGeom>
          <a:noFill/>
        </p:spPr>
      </p:pic>
      <p:sp>
        <p:nvSpPr>
          <p:cNvPr id="303107" name="Text Box 2051"/>
          <p:cNvSpPr txBox="1">
            <a:spLocks noChangeArrowheads="1"/>
          </p:cNvSpPr>
          <p:nvPr/>
        </p:nvSpPr>
        <p:spPr bwMode="auto">
          <a:xfrm>
            <a:off x="533400" y="838200"/>
            <a:ext cx="2057400" cy="1200329"/>
          </a:xfrm>
          <a:prstGeom prst="rect">
            <a:avLst/>
          </a:prstGeom>
          <a:noFill/>
          <a:ln w="76200">
            <a:noFill/>
            <a:miter lim="800000"/>
            <a:headEnd/>
            <a:tailEnd/>
          </a:ln>
          <a:effectLst/>
        </p:spPr>
        <p:txBody>
          <a:bodyPr>
            <a:spAutoFit/>
          </a:bodyPr>
          <a:lstStyle/>
          <a:p>
            <a:pPr algn="ctr">
              <a:spcBef>
                <a:spcPct val="50000"/>
              </a:spcBef>
            </a:pPr>
            <a:r>
              <a:rPr lang="en-US" sz="3600" b="1" dirty="0">
                <a:solidFill>
                  <a:prstClr val="black"/>
                </a:solidFill>
                <a:effectLst>
                  <a:outerShdw blurRad="38100" dist="38100" dir="2700000" algn="tl">
                    <a:srgbClr val="000000">
                      <a:alpha val="43137"/>
                    </a:srgbClr>
                  </a:outerShdw>
                </a:effectLst>
              </a:rPr>
              <a:t>Bite marks</a:t>
            </a:r>
          </a:p>
        </p:txBody>
      </p:sp>
    </p:spTree>
    <p:extLst>
      <p:ext uri="{BB962C8B-B14F-4D97-AF65-F5344CB8AC3E}">
        <p14:creationId xmlns:p14="http://schemas.microsoft.com/office/powerpoint/2010/main" val="22662110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67938" name="Picture 2" descr="VD16"/>
          <p:cNvPicPr>
            <a:picLocks noChangeAspect="1" noChangeArrowheads="1"/>
          </p:cNvPicPr>
          <p:nvPr/>
        </p:nvPicPr>
        <p:blipFill>
          <a:blip r:embed="rId3" cstate="print"/>
          <a:srcRect/>
          <a:stretch>
            <a:fillRect/>
          </a:stretch>
        </p:blipFill>
        <p:spPr bwMode="auto">
          <a:xfrm>
            <a:off x="609600" y="1295400"/>
            <a:ext cx="8105775" cy="5386388"/>
          </a:xfrm>
          <a:prstGeom prst="rect">
            <a:avLst/>
          </a:prstGeom>
          <a:noFill/>
        </p:spPr>
      </p:pic>
      <p:sp>
        <p:nvSpPr>
          <p:cNvPr id="167939" name="Text Box 3"/>
          <p:cNvSpPr txBox="1">
            <a:spLocks noChangeArrowheads="1"/>
          </p:cNvSpPr>
          <p:nvPr/>
        </p:nvSpPr>
        <p:spPr bwMode="auto">
          <a:xfrm>
            <a:off x="700087" y="148483"/>
            <a:ext cx="7924800" cy="523220"/>
          </a:xfrm>
          <a:prstGeom prst="rect">
            <a:avLst/>
          </a:prstGeom>
          <a:noFill/>
          <a:ln w="9525">
            <a:noFill/>
            <a:miter lim="800000"/>
            <a:headEnd/>
            <a:tailEnd/>
          </a:ln>
          <a:effectLst/>
        </p:spPr>
        <p:txBody>
          <a:bodyPr>
            <a:spAutoFit/>
          </a:bodyPr>
          <a:lstStyle/>
          <a:p>
            <a:pPr algn="ctr"/>
            <a:r>
              <a:rPr lang="en-US" sz="2800" b="1" dirty="0">
                <a:solidFill>
                  <a:prstClr val="black"/>
                </a:solidFill>
                <a:effectLst>
                  <a:outerShdw blurRad="38100" dist="38100" dir="2700000" algn="tl">
                    <a:srgbClr val="000000">
                      <a:alpha val="43137"/>
                    </a:srgbClr>
                  </a:outerShdw>
                </a:effectLst>
              </a:rPr>
              <a:t>Human Bite Mark</a:t>
            </a:r>
          </a:p>
        </p:txBody>
      </p:sp>
    </p:spTree>
    <p:extLst>
      <p:ext uri="{BB962C8B-B14F-4D97-AF65-F5344CB8AC3E}">
        <p14:creationId xmlns:p14="http://schemas.microsoft.com/office/powerpoint/2010/main" val="16805148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28650" y="365127"/>
            <a:ext cx="7886700" cy="701674"/>
          </a:xfrm>
        </p:spPr>
        <p:txBody>
          <a:bodyPr/>
          <a:lstStyle/>
          <a:p>
            <a:r>
              <a:rPr lang="en-US" dirty="0"/>
              <a:t>Bruises – Lab evaluation</a:t>
            </a:r>
          </a:p>
        </p:txBody>
      </p:sp>
      <p:sp>
        <p:nvSpPr>
          <p:cNvPr id="26627" name="Rectangle 3"/>
          <p:cNvSpPr>
            <a:spLocks noGrp="1" noChangeArrowheads="1"/>
          </p:cNvSpPr>
          <p:nvPr>
            <p:ph idx="1"/>
          </p:nvPr>
        </p:nvSpPr>
        <p:spPr>
          <a:xfrm>
            <a:off x="685800" y="1219200"/>
            <a:ext cx="7772400" cy="5105400"/>
          </a:xfrm>
        </p:spPr>
        <p:txBody>
          <a:bodyPr/>
          <a:lstStyle/>
          <a:p>
            <a:pPr marL="0" indent="0">
              <a:buNone/>
            </a:pPr>
            <a:r>
              <a:rPr lang="en-US" sz="2800" dirty="0">
                <a:solidFill>
                  <a:srgbClr val="FF0000"/>
                </a:solidFill>
                <a:effectLst>
                  <a:outerShdw blurRad="38100" dist="38100" dir="2700000" algn="tl">
                    <a:srgbClr val="000000">
                      <a:alpha val="43137"/>
                    </a:srgbClr>
                  </a:outerShdw>
                </a:effectLst>
              </a:rPr>
              <a:t>For excessive and/or concerning bruising:</a:t>
            </a:r>
          </a:p>
          <a:p>
            <a:pPr>
              <a:buFont typeface="Symbol" pitchFamily="18" charset="2"/>
              <a:buChar char="·"/>
            </a:pPr>
            <a:r>
              <a:rPr lang="en-US" sz="2800" b="1" dirty="0"/>
              <a:t>CBC with platelet count</a:t>
            </a:r>
          </a:p>
          <a:p>
            <a:pPr>
              <a:buFont typeface="Symbol" pitchFamily="18" charset="2"/>
              <a:buChar char="·"/>
            </a:pPr>
            <a:r>
              <a:rPr lang="en-US" sz="2800" dirty="0"/>
              <a:t>PT &amp; </a:t>
            </a:r>
            <a:r>
              <a:rPr lang="en-US" sz="2800" dirty="0" err="1"/>
              <a:t>aPTT</a:t>
            </a:r>
            <a:endParaRPr lang="en-US" sz="2800" dirty="0"/>
          </a:p>
          <a:p>
            <a:pPr>
              <a:buFont typeface="Symbol" pitchFamily="18" charset="2"/>
              <a:buChar char="·"/>
            </a:pPr>
            <a:r>
              <a:rPr lang="en-US" sz="2800" dirty="0" err="1"/>
              <a:t>vWF</a:t>
            </a:r>
            <a:r>
              <a:rPr lang="en-US" sz="2800" dirty="0"/>
              <a:t> panel &amp; Factor IX level</a:t>
            </a:r>
          </a:p>
          <a:p>
            <a:pPr marL="0" indent="0">
              <a:buNone/>
            </a:pPr>
            <a:endParaRPr lang="en-US" sz="800" dirty="0"/>
          </a:p>
          <a:p>
            <a:pPr marL="0" indent="0">
              <a:buNone/>
            </a:pPr>
            <a:r>
              <a:rPr lang="en-US" sz="2800" b="1" dirty="0">
                <a:solidFill>
                  <a:srgbClr val="FF0000"/>
                </a:solidFill>
                <a:effectLst>
                  <a:outerShdw blurRad="38100" dist="38100" dir="2700000" algn="tl">
                    <a:srgbClr val="000000">
                      <a:alpha val="43137"/>
                    </a:srgbClr>
                  </a:outerShdw>
                </a:effectLst>
              </a:rPr>
              <a:t>For abusive head trauma:</a:t>
            </a:r>
          </a:p>
          <a:p>
            <a:pPr>
              <a:buFont typeface="Symbol" pitchFamily="18" charset="2"/>
              <a:buChar char="·"/>
            </a:pPr>
            <a:r>
              <a:rPr lang="en-US" sz="2800" dirty="0"/>
              <a:t>CBC with platelet count</a:t>
            </a:r>
          </a:p>
          <a:p>
            <a:pPr>
              <a:buFont typeface="Symbol" pitchFamily="18" charset="2"/>
              <a:buChar char="·"/>
            </a:pPr>
            <a:r>
              <a:rPr lang="en-US" sz="2800" dirty="0"/>
              <a:t>PT &amp; </a:t>
            </a:r>
            <a:r>
              <a:rPr lang="en-US" sz="2800" dirty="0" err="1"/>
              <a:t>aPTT</a:t>
            </a:r>
            <a:endParaRPr lang="en-US" sz="2800" dirty="0"/>
          </a:p>
          <a:p>
            <a:pPr>
              <a:buFont typeface="Symbol" pitchFamily="18" charset="2"/>
              <a:buChar char="·"/>
            </a:pPr>
            <a:r>
              <a:rPr lang="en-US" sz="2800" dirty="0"/>
              <a:t>Factors VIII &amp; IX levels</a:t>
            </a:r>
          </a:p>
          <a:p>
            <a:pPr>
              <a:buFont typeface="Symbol" pitchFamily="18" charset="2"/>
              <a:buChar char="·"/>
            </a:pPr>
            <a:r>
              <a:rPr lang="en-US" sz="2800" dirty="0"/>
              <a:t>DIC panel</a:t>
            </a:r>
          </a:p>
          <a:p>
            <a:endParaRPr lang="en-US" sz="2800" b="1" dirty="0"/>
          </a:p>
        </p:txBody>
      </p:sp>
    </p:spTree>
    <p:extLst>
      <p:ext uri="{BB962C8B-B14F-4D97-AF65-F5344CB8AC3E}">
        <p14:creationId xmlns:p14="http://schemas.microsoft.com/office/powerpoint/2010/main" val="18563808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408" y="0"/>
            <a:ext cx="9393408" cy="6858000"/>
          </a:xfrm>
          <a:prstGeom prst="rect">
            <a:avLst/>
          </a:prstGeom>
        </p:spPr>
      </p:pic>
    </p:spTree>
    <p:extLst>
      <p:ext uri="{BB962C8B-B14F-4D97-AF65-F5344CB8AC3E}">
        <p14:creationId xmlns:p14="http://schemas.microsoft.com/office/powerpoint/2010/main" val="13941598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Lacerations &amp; abrasions</a:t>
            </a:r>
          </a:p>
        </p:txBody>
      </p:sp>
      <p:sp>
        <p:nvSpPr>
          <p:cNvPr id="28675" name="Rectangle 3"/>
          <p:cNvSpPr>
            <a:spLocks noGrp="1" noChangeArrowheads="1"/>
          </p:cNvSpPr>
          <p:nvPr>
            <p:ph idx="1"/>
          </p:nvPr>
        </p:nvSpPr>
        <p:spPr>
          <a:xfrm>
            <a:off x="457200" y="1600200"/>
            <a:ext cx="7924800" cy="4525963"/>
          </a:xfrm>
        </p:spPr>
        <p:txBody>
          <a:bodyPr/>
          <a:lstStyle/>
          <a:p>
            <a:pPr>
              <a:buFont typeface="Symbol" pitchFamily="18" charset="2"/>
              <a:buChar char="·"/>
            </a:pPr>
            <a:r>
              <a:rPr lang="en-US" b="1" dirty="0"/>
              <a:t>rope burns on wrists, ankles, neck, or torso </a:t>
            </a:r>
          </a:p>
          <a:p>
            <a:pPr>
              <a:buNone/>
            </a:pPr>
            <a:r>
              <a:rPr lang="en-US" b="1" dirty="0"/>
              <a:t>	(restraint marks)</a:t>
            </a:r>
          </a:p>
          <a:p>
            <a:pPr>
              <a:buFont typeface="Symbol" pitchFamily="18" charset="2"/>
              <a:buChar char="·"/>
            </a:pPr>
            <a:r>
              <a:rPr lang="en-US" b="1" dirty="0"/>
              <a:t>marks on the palate, mouth, gums, lips, eyes, ears, </a:t>
            </a:r>
          </a:p>
          <a:p>
            <a:pPr>
              <a:buFont typeface="Symbol" pitchFamily="18" charset="2"/>
              <a:buChar char="·"/>
            </a:pPr>
            <a:r>
              <a:rPr lang="en-US" b="1" dirty="0"/>
              <a:t>external genitalia</a:t>
            </a:r>
          </a:p>
          <a:p>
            <a:pPr>
              <a:buFont typeface="Symbol" pitchFamily="18" charset="2"/>
              <a:buChar char="·"/>
            </a:pPr>
            <a:r>
              <a:rPr lang="en-US" b="1" dirty="0"/>
              <a:t>other body surfaces</a:t>
            </a:r>
          </a:p>
        </p:txBody>
      </p:sp>
    </p:spTree>
    <p:extLst>
      <p:ext uri="{BB962C8B-B14F-4D97-AF65-F5344CB8AC3E}">
        <p14:creationId xmlns:p14="http://schemas.microsoft.com/office/powerpoint/2010/main" val="2114919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Pattern mark slap infant.jpg"/>
          <p:cNvPicPr>
            <a:picLocks noChangeAspect="1"/>
          </p:cNvPicPr>
          <p:nvPr/>
        </p:nvPicPr>
        <p:blipFill>
          <a:blip r:embed="rId3" cstate="print"/>
          <a:stretch>
            <a:fillRect/>
          </a:stretch>
        </p:blipFill>
        <p:spPr>
          <a:xfrm>
            <a:off x="2590800" y="457200"/>
            <a:ext cx="6172200" cy="5813090"/>
          </a:xfrm>
          <a:prstGeom prst="rect">
            <a:avLst/>
          </a:prstGeom>
        </p:spPr>
      </p:pic>
      <p:sp>
        <p:nvSpPr>
          <p:cNvPr id="3" name="TextBox 2"/>
          <p:cNvSpPr txBox="1"/>
          <p:nvPr/>
        </p:nvSpPr>
        <p:spPr>
          <a:xfrm>
            <a:off x="381000" y="990600"/>
            <a:ext cx="1905000" cy="2308324"/>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History</a:t>
            </a:r>
          </a:p>
          <a:p>
            <a:pPr algn="ctr"/>
            <a:endParaRPr lang="en-US" sz="2400" dirty="0"/>
          </a:p>
          <a:p>
            <a:pPr algn="ctr"/>
            <a:r>
              <a:rPr lang="en-US" sz="2400" dirty="0"/>
              <a:t>7 mo old fell from the couch onto the floor</a:t>
            </a:r>
          </a:p>
        </p:txBody>
      </p:sp>
    </p:spTree>
    <p:extLst>
      <p:ext uri="{BB962C8B-B14F-4D97-AF65-F5344CB8AC3E}">
        <p14:creationId xmlns:p14="http://schemas.microsoft.com/office/powerpoint/2010/main" val="30956295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90466" name="Picture 2" descr="tie marks"/>
          <p:cNvPicPr>
            <a:picLocks noChangeAspect="1" noChangeArrowheads="1"/>
          </p:cNvPicPr>
          <p:nvPr/>
        </p:nvPicPr>
        <p:blipFill>
          <a:blip r:embed="rId3" cstate="print"/>
          <a:srcRect/>
          <a:stretch>
            <a:fillRect/>
          </a:stretch>
        </p:blipFill>
        <p:spPr bwMode="auto">
          <a:xfrm>
            <a:off x="0" y="1676400"/>
            <a:ext cx="9144000" cy="4500563"/>
          </a:xfrm>
          <a:prstGeom prst="rect">
            <a:avLst/>
          </a:prstGeom>
          <a:noFill/>
        </p:spPr>
      </p:pic>
      <p:sp>
        <p:nvSpPr>
          <p:cNvPr id="190467" name="Text Box 3"/>
          <p:cNvSpPr txBox="1">
            <a:spLocks noChangeArrowheads="1"/>
          </p:cNvSpPr>
          <p:nvPr/>
        </p:nvSpPr>
        <p:spPr bwMode="auto">
          <a:xfrm>
            <a:off x="457200" y="533400"/>
            <a:ext cx="8153400" cy="523220"/>
          </a:xfrm>
          <a:prstGeom prst="rect">
            <a:avLst/>
          </a:prstGeom>
          <a:noFill/>
          <a:ln w="9525">
            <a:noFill/>
            <a:miter lim="800000"/>
            <a:headEnd/>
            <a:tailEnd/>
          </a:ln>
          <a:effectLst/>
        </p:spPr>
        <p:txBody>
          <a:bodyPr>
            <a:spAutoFit/>
          </a:bodyPr>
          <a:lstStyle/>
          <a:p>
            <a:pPr algn="ctr">
              <a:spcBef>
                <a:spcPct val="50000"/>
              </a:spcBef>
            </a:pPr>
            <a:r>
              <a:rPr lang="en-US" sz="2800" b="1" dirty="0">
                <a:effectLst>
                  <a:outerShdw blurRad="38100" dist="38100" dir="2700000" algn="tl">
                    <a:srgbClr val="000000">
                      <a:alpha val="43137"/>
                    </a:srgbClr>
                  </a:outerShdw>
                </a:effectLst>
              </a:rPr>
              <a:t>Ligature marks</a:t>
            </a:r>
          </a:p>
        </p:txBody>
      </p:sp>
    </p:spTree>
    <p:extLst>
      <p:ext uri="{BB962C8B-B14F-4D97-AF65-F5344CB8AC3E}">
        <p14:creationId xmlns:p14="http://schemas.microsoft.com/office/powerpoint/2010/main" val="2127565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77154" name="Picture 2" descr="VD21"/>
          <p:cNvPicPr>
            <a:picLocks noChangeAspect="1" noChangeArrowheads="1"/>
          </p:cNvPicPr>
          <p:nvPr/>
        </p:nvPicPr>
        <p:blipFill>
          <a:blip r:embed="rId3" cstate="print"/>
          <a:srcRect/>
          <a:stretch>
            <a:fillRect/>
          </a:stretch>
        </p:blipFill>
        <p:spPr bwMode="auto">
          <a:xfrm>
            <a:off x="685800" y="1295400"/>
            <a:ext cx="7648575" cy="5132388"/>
          </a:xfrm>
          <a:prstGeom prst="rect">
            <a:avLst/>
          </a:prstGeom>
          <a:noFill/>
        </p:spPr>
      </p:pic>
      <p:sp>
        <p:nvSpPr>
          <p:cNvPr id="177155" name="Text Box 3"/>
          <p:cNvSpPr txBox="1">
            <a:spLocks noChangeArrowheads="1"/>
          </p:cNvSpPr>
          <p:nvPr/>
        </p:nvSpPr>
        <p:spPr bwMode="auto">
          <a:xfrm>
            <a:off x="838200" y="457200"/>
            <a:ext cx="7391400" cy="523220"/>
          </a:xfrm>
          <a:prstGeom prst="rect">
            <a:avLst/>
          </a:prstGeom>
          <a:noFill/>
          <a:ln w="9525">
            <a:noFill/>
            <a:miter lim="800000"/>
            <a:headEnd/>
            <a:tailEnd/>
          </a:ln>
          <a:effectLst/>
        </p:spPr>
        <p:txBody>
          <a:bodyPr>
            <a:spAutoFit/>
          </a:bodyPr>
          <a:lstStyle/>
          <a:p>
            <a:pPr algn="ctr">
              <a:spcBef>
                <a:spcPct val="50000"/>
              </a:spcBef>
            </a:pPr>
            <a:r>
              <a:rPr lang="en-US" sz="2800" b="1" dirty="0">
                <a:effectLst>
                  <a:outerShdw blurRad="38100" dist="38100" dir="2700000" algn="tl">
                    <a:srgbClr val="000000">
                      <a:alpha val="43137"/>
                    </a:srgbClr>
                  </a:outerShdw>
                </a:effectLst>
              </a:rPr>
              <a:t>Ligature marks</a:t>
            </a:r>
          </a:p>
        </p:txBody>
      </p:sp>
    </p:spTree>
    <p:extLst>
      <p:ext uri="{BB962C8B-B14F-4D97-AF65-F5344CB8AC3E}">
        <p14:creationId xmlns:p14="http://schemas.microsoft.com/office/powerpoint/2010/main" val="12564679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28706" name="Picture 2" descr="ca 43"/>
          <p:cNvPicPr>
            <a:picLocks noChangeAspect="1" noChangeArrowheads="1"/>
          </p:cNvPicPr>
          <p:nvPr/>
        </p:nvPicPr>
        <p:blipFill>
          <a:blip r:embed="rId3" cstate="print"/>
          <a:srcRect/>
          <a:stretch>
            <a:fillRect/>
          </a:stretch>
        </p:blipFill>
        <p:spPr bwMode="auto">
          <a:xfrm>
            <a:off x="4618038" y="0"/>
            <a:ext cx="4525962" cy="6858000"/>
          </a:xfrm>
          <a:prstGeom prst="rect">
            <a:avLst/>
          </a:prstGeom>
          <a:noFill/>
        </p:spPr>
      </p:pic>
      <p:sp>
        <p:nvSpPr>
          <p:cNvPr id="328707" name="Text Box 3"/>
          <p:cNvSpPr txBox="1">
            <a:spLocks noChangeArrowheads="1"/>
          </p:cNvSpPr>
          <p:nvPr/>
        </p:nvSpPr>
        <p:spPr bwMode="auto">
          <a:xfrm>
            <a:off x="685800" y="990600"/>
            <a:ext cx="3200400" cy="523220"/>
          </a:xfrm>
          <a:prstGeom prst="rect">
            <a:avLst/>
          </a:prstGeom>
          <a:noFill/>
          <a:ln w="76200">
            <a:noFill/>
            <a:miter lim="800000"/>
            <a:headEnd/>
            <a:tailEnd/>
          </a:ln>
          <a:effectLst/>
        </p:spPr>
        <p:txBody>
          <a:bodyPr>
            <a:spAutoFit/>
          </a:bodyPr>
          <a:lstStyle/>
          <a:p>
            <a:pPr algn="ctr">
              <a:spcBef>
                <a:spcPct val="50000"/>
              </a:spcBef>
            </a:pPr>
            <a:r>
              <a:rPr lang="en-US" sz="2800" b="1" dirty="0">
                <a:effectLst>
                  <a:outerShdw blurRad="38100" dist="38100" dir="2700000" algn="tl">
                    <a:srgbClr val="000000">
                      <a:alpha val="43137"/>
                    </a:srgbClr>
                  </a:outerShdw>
                </a:effectLst>
              </a:rPr>
              <a:t>Gag marks</a:t>
            </a:r>
          </a:p>
        </p:txBody>
      </p:sp>
      <p:sp>
        <p:nvSpPr>
          <p:cNvPr id="328708" name="Line 4"/>
          <p:cNvSpPr>
            <a:spLocks noChangeShapeType="1"/>
          </p:cNvSpPr>
          <p:nvPr/>
        </p:nvSpPr>
        <p:spPr bwMode="auto">
          <a:xfrm>
            <a:off x="4876800" y="5715000"/>
            <a:ext cx="762000" cy="0"/>
          </a:xfrm>
          <a:prstGeom prst="line">
            <a:avLst/>
          </a:prstGeom>
          <a:noFill/>
          <a:ln w="76200">
            <a:solidFill>
              <a:schemeClr val="tx1"/>
            </a:solidFill>
            <a:round/>
            <a:headEnd/>
            <a:tailEnd type="triangle" w="med" len="med"/>
          </a:ln>
          <a:effectLst/>
        </p:spPr>
        <p:txBody>
          <a:bodyPr wrap="none" anchor="ctr"/>
          <a:lstStyle/>
          <a:p>
            <a:endParaRPr lang="en-US"/>
          </a:p>
        </p:txBody>
      </p:sp>
    </p:spTree>
    <p:extLst>
      <p:ext uri="{BB962C8B-B14F-4D97-AF65-F5344CB8AC3E}">
        <p14:creationId xmlns:p14="http://schemas.microsoft.com/office/powerpoint/2010/main" val="10591160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72386" name="Picture 2" descr="VD81"/>
          <p:cNvPicPr>
            <a:picLocks noChangeAspect="1" noChangeArrowheads="1"/>
          </p:cNvPicPr>
          <p:nvPr/>
        </p:nvPicPr>
        <p:blipFill>
          <a:blip r:embed="rId3" cstate="print"/>
          <a:srcRect/>
          <a:stretch>
            <a:fillRect/>
          </a:stretch>
        </p:blipFill>
        <p:spPr bwMode="auto">
          <a:xfrm>
            <a:off x="457200" y="1066800"/>
            <a:ext cx="8334375" cy="5565775"/>
          </a:xfrm>
          <a:prstGeom prst="rect">
            <a:avLst/>
          </a:prstGeom>
          <a:noFill/>
        </p:spPr>
      </p:pic>
      <p:sp>
        <p:nvSpPr>
          <p:cNvPr id="272387" name="Text Box 3"/>
          <p:cNvSpPr txBox="1">
            <a:spLocks noChangeArrowheads="1"/>
          </p:cNvSpPr>
          <p:nvPr/>
        </p:nvSpPr>
        <p:spPr bwMode="auto">
          <a:xfrm>
            <a:off x="838200" y="228600"/>
            <a:ext cx="7543800" cy="461665"/>
          </a:xfrm>
          <a:prstGeom prst="rect">
            <a:avLst/>
          </a:prstGeom>
          <a:noFill/>
          <a:ln w="76200">
            <a:noFill/>
            <a:miter lim="800000"/>
            <a:headEnd/>
            <a:tailEnd/>
          </a:ln>
          <a:effectLst/>
        </p:spPr>
        <p:txBody>
          <a:bodyPr wrap="square">
            <a:spAutoFit/>
          </a:bodyPr>
          <a:lstStyle/>
          <a:p>
            <a:pPr algn="ctr">
              <a:spcBef>
                <a:spcPct val="50000"/>
              </a:spcBef>
            </a:pPr>
            <a:r>
              <a:rPr lang="en-US" sz="2400" b="1" dirty="0">
                <a:effectLst>
                  <a:outerShdw blurRad="38100" dist="38100" dir="2700000" algn="tl">
                    <a:srgbClr val="000000">
                      <a:alpha val="43137"/>
                    </a:srgbClr>
                  </a:outerShdw>
                </a:effectLst>
              </a:rPr>
              <a:t>Attempted strangulation with rope during sexual assault</a:t>
            </a:r>
          </a:p>
        </p:txBody>
      </p:sp>
    </p:spTree>
    <p:extLst>
      <p:ext uri="{BB962C8B-B14F-4D97-AF65-F5344CB8AC3E}">
        <p14:creationId xmlns:p14="http://schemas.microsoft.com/office/powerpoint/2010/main" val="32893781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trangulation petechiae face3.jpg"/>
          <p:cNvPicPr>
            <a:picLocks noChangeAspect="1"/>
          </p:cNvPicPr>
          <p:nvPr/>
        </p:nvPicPr>
        <p:blipFill>
          <a:blip r:embed="rId3" cstate="print"/>
          <a:stretch>
            <a:fillRect/>
          </a:stretch>
        </p:blipFill>
        <p:spPr>
          <a:xfrm>
            <a:off x="1066800" y="228600"/>
            <a:ext cx="6985000" cy="5245100"/>
          </a:xfrm>
          <a:prstGeom prst="rect">
            <a:avLst/>
          </a:prstGeom>
        </p:spPr>
      </p:pic>
      <p:sp>
        <p:nvSpPr>
          <p:cNvPr id="3" name="TextBox 2"/>
          <p:cNvSpPr txBox="1"/>
          <p:nvPr/>
        </p:nvSpPr>
        <p:spPr>
          <a:xfrm>
            <a:off x="1447800" y="5791200"/>
            <a:ext cx="6019800"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Strangulation </a:t>
            </a:r>
            <a:r>
              <a:rPr lang="en-US" sz="2400" b="1" dirty="0" err="1">
                <a:effectLst>
                  <a:outerShdw blurRad="38100" dist="38100" dir="2700000" algn="tl">
                    <a:srgbClr val="000000">
                      <a:alpha val="43137"/>
                    </a:srgbClr>
                  </a:outerShdw>
                </a:effectLst>
              </a:rPr>
              <a:t>petechiae</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330144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Burn injuries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022216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Burns</a:t>
            </a:r>
          </a:p>
        </p:txBody>
      </p:sp>
      <p:sp>
        <p:nvSpPr>
          <p:cNvPr id="5" name="Content Placeholder 4"/>
          <p:cNvSpPr>
            <a:spLocks noGrp="1"/>
          </p:cNvSpPr>
          <p:nvPr>
            <p:ph idx="1"/>
          </p:nvPr>
        </p:nvSpPr>
        <p:spPr>
          <a:xfrm>
            <a:off x="628650" y="1524000"/>
            <a:ext cx="7886700" cy="4652963"/>
          </a:xfrm>
        </p:spPr>
        <p:txBody>
          <a:bodyPr/>
          <a:lstStyle/>
          <a:p>
            <a:pPr marL="0" indent="0">
              <a:buNone/>
            </a:pPr>
            <a:r>
              <a:rPr lang="en-US" dirty="0"/>
              <a:t>Types of burns are:</a:t>
            </a:r>
          </a:p>
          <a:p>
            <a:pPr lvl="1"/>
            <a:r>
              <a:rPr lang="en-US" sz="2800" dirty="0"/>
              <a:t>Thermal</a:t>
            </a:r>
          </a:p>
          <a:p>
            <a:pPr lvl="1"/>
            <a:r>
              <a:rPr lang="en-US" sz="2800" dirty="0"/>
              <a:t>Electrical</a:t>
            </a:r>
          </a:p>
          <a:p>
            <a:pPr lvl="1"/>
            <a:r>
              <a:rPr lang="en-US" sz="2800" dirty="0"/>
              <a:t>Chemical</a:t>
            </a:r>
          </a:p>
          <a:p>
            <a:pPr lvl="1"/>
            <a:r>
              <a:rPr lang="en-US" sz="2800" dirty="0"/>
              <a:t>Radiation</a:t>
            </a:r>
          </a:p>
          <a:p>
            <a:pPr lvl="1"/>
            <a:r>
              <a:rPr lang="en-US" sz="2800" dirty="0"/>
              <a:t>Friction/pressure</a:t>
            </a:r>
          </a:p>
          <a:p>
            <a:pPr marL="0" indent="0">
              <a:buNone/>
            </a:pPr>
            <a:endParaRPr lang="en-US" dirty="0"/>
          </a:p>
          <a:p>
            <a:r>
              <a:rPr lang="en-US" dirty="0"/>
              <a:t>Thermal burns are the most common with 80% of all childhood burns due to tap water burns</a:t>
            </a:r>
          </a:p>
        </p:txBody>
      </p:sp>
    </p:spTree>
    <p:extLst>
      <p:ext uri="{BB962C8B-B14F-4D97-AF65-F5344CB8AC3E}">
        <p14:creationId xmlns:p14="http://schemas.microsoft.com/office/powerpoint/2010/main" val="28056995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Burns – child abuse</a:t>
            </a:r>
          </a:p>
        </p:txBody>
      </p:sp>
      <p:sp>
        <p:nvSpPr>
          <p:cNvPr id="5" name="Content Placeholder 4"/>
          <p:cNvSpPr>
            <a:spLocks noGrp="1"/>
          </p:cNvSpPr>
          <p:nvPr>
            <p:ph idx="1"/>
          </p:nvPr>
        </p:nvSpPr>
        <p:spPr>
          <a:xfrm>
            <a:off x="628650" y="1524000"/>
            <a:ext cx="7886700" cy="4652963"/>
          </a:xfrm>
        </p:spPr>
        <p:txBody>
          <a:bodyPr/>
          <a:lstStyle/>
          <a:p>
            <a:r>
              <a:rPr lang="en-US" dirty="0"/>
              <a:t>10-20% of childhood burns are due to inflicted injury</a:t>
            </a:r>
          </a:p>
          <a:p>
            <a:r>
              <a:rPr lang="en-US" dirty="0"/>
              <a:t>Most abusive burns occur &lt; 6 years of age</a:t>
            </a:r>
          </a:p>
          <a:p>
            <a:r>
              <a:rPr lang="en-US" dirty="0"/>
              <a:t>When there are multiple children in a home, the youngest sibling is the most likely to be the victim</a:t>
            </a:r>
          </a:p>
          <a:p>
            <a:r>
              <a:rPr lang="en-US" dirty="0"/>
              <a:t>Receptive &amp; expressive language delay increases the risk of being a victim </a:t>
            </a:r>
          </a:p>
          <a:p>
            <a:r>
              <a:rPr lang="en-US" dirty="0"/>
              <a:t>The perpetrators are most often a parent or the mother’s boyfriend</a:t>
            </a:r>
          </a:p>
          <a:p>
            <a:r>
              <a:rPr lang="en-US" dirty="0"/>
              <a:t>Mortality rate from abusive burns is 10%</a:t>
            </a:r>
          </a:p>
          <a:p>
            <a:endParaRPr lang="en-US" dirty="0"/>
          </a:p>
        </p:txBody>
      </p:sp>
    </p:spTree>
    <p:extLst>
      <p:ext uri="{BB962C8B-B14F-4D97-AF65-F5344CB8AC3E}">
        <p14:creationId xmlns:p14="http://schemas.microsoft.com/office/powerpoint/2010/main" val="17192421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Burns – child abuse</a:t>
            </a:r>
          </a:p>
        </p:txBody>
      </p:sp>
      <p:sp>
        <p:nvSpPr>
          <p:cNvPr id="5" name="Content Placeholder 4"/>
          <p:cNvSpPr>
            <a:spLocks noGrp="1"/>
          </p:cNvSpPr>
          <p:nvPr>
            <p:ph idx="1"/>
          </p:nvPr>
        </p:nvSpPr>
        <p:spPr/>
        <p:txBody>
          <a:bodyPr/>
          <a:lstStyle/>
          <a:p>
            <a:r>
              <a:rPr lang="en-US" sz="2800" dirty="0"/>
              <a:t>Most abusive burns are due to immersion in tap water </a:t>
            </a:r>
          </a:p>
          <a:p>
            <a:r>
              <a:rPr lang="en-US" sz="2800" dirty="0"/>
              <a:t>Overall 14% of scald burns are due to abuse </a:t>
            </a:r>
          </a:p>
          <a:p>
            <a:r>
              <a:rPr lang="en-US" sz="2800" dirty="0"/>
              <a:t>Accidental burns are usually due to splash/spill injury by soups, beverages, and cooling liquids</a:t>
            </a:r>
          </a:p>
          <a:p>
            <a:r>
              <a:rPr lang="en-US" sz="2800" dirty="0"/>
              <a:t>Comfortable bath water is around 101</a:t>
            </a:r>
            <a:r>
              <a:rPr lang="en-US" sz="2800" baseline="30000" dirty="0"/>
              <a:t>0</a:t>
            </a:r>
            <a:r>
              <a:rPr lang="en-US" sz="2800" dirty="0"/>
              <a:t> F (38</a:t>
            </a:r>
            <a:r>
              <a:rPr lang="en-US" sz="2800" baseline="30000" dirty="0"/>
              <a:t>0</a:t>
            </a:r>
            <a:r>
              <a:rPr lang="en-US" sz="2800" dirty="0"/>
              <a:t> C)</a:t>
            </a:r>
            <a:endParaRPr lang="en-US" sz="2800" baseline="30000" dirty="0"/>
          </a:p>
          <a:p>
            <a:r>
              <a:rPr lang="en-US" sz="2800" dirty="0"/>
              <a:t>Adults find water painful at 112-114</a:t>
            </a:r>
            <a:r>
              <a:rPr lang="en-US" sz="2800" baseline="30000" dirty="0"/>
              <a:t>0</a:t>
            </a:r>
            <a:r>
              <a:rPr lang="en-US" sz="2800" dirty="0"/>
              <a:t> F (43-45</a:t>
            </a:r>
            <a:r>
              <a:rPr lang="en-US" sz="2800" baseline="30000" dirty="0"/>
              <a:t>0</a:t>
            </a:r>
            <a:r>
              <a:rPr lang="en-US" sz="2800" dirty="0"/>
              <a:t> C)</a:t>
            </a:r>
          </a:p>
          <a:p>
            <a:endParaRPr lang="en-US" dirty="0"/>
          </a:p>
        </p:txBody>
      </p:sp>
    </p:spTree>
    <p:extLst>
      <p:ext uri="{BB962C8B-B14F-4D97-AF65-F5344CB8AC3E}">
        <p14:creationId xmlns:p14="http://schemas.microsoft.com/office/powerpoint/2010/main" val="3265537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rPr>
              <a:t>Time of contact required to produce deep partial thickness burns</a:t>
            </a:r>
          </a:p>
        </p:txBody>
      </p:sp>
      <p:graphicFrame>
        <p:nvGraphicFramePr>
          <p:cNvPr id="6" name="Table Placeholder 5"/>
          <p:cNvGraphicFramePr>
            <a:graphicFrameLocks noGrp="1"/>
          </p:cNvGraphicFramePr>
          <p:nvPr>
            <p:ph type="tbl" idx="1"/>
            <p:extLst>
              <p:ext uri="{D42A27DB-BD31-4B8C-83A1-F6EECF244321}">
                <p14:modId xmlns:p14="http://schemas.microsoft.com/office/powerpoint/2010/main" val="446440585"/>
              </p:ext>
            </p:extLst>
          </p:nvPr>
        </p:nvGraphicFramePr>
        <p:xfrm>
          <a:off x="685800" y="1981200"/>
          <a:ext cx="7772400" cy="265176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743200">
                  <a:extLst>
                    <a:ext uri="{9D8B030D-6E8A-4147-A177-3AD203B41FA5}">
                      <a16:colId xmlns:a16="http://schemas.microsoft.com/office/drawing/2014/main" val="20003"/>
                    </a:ext>
                  </a:extLst>
                </a:gridCol>
              </a:tblGrid>
              <a:tr h="370840">
                <a:tc>
                  <a:txBody>
                    <a:bodyPr/>
                    <a:lstStyle/>
                    <a:p>
                      <a:pPr algn="ctr"/>
                      <a:r>
                        <a:rPr lang="en-US" sz="2400" dirty="0">
                          <a:effectLst>
                            <a:outerShdw blurRad="38100" dist="38100" dir="2700000" algn="tl">
                              <a:srgbClr val="000000">
                                <a:alpha val="43137"/>
                              </a:srgbClr>
                            </a:outerShdw>
                          </a:effectLst>
                        </a:rPr>
                        <a:t>Temp Fahrenheit</a:t>
                      </a:r>
                    </a:p>
                  </a:txBody>
                  <a:tcPr/>
                </a:tc>
                <a:tc>
                  <a:txBody>
                    <a:bodyPr/>
                    <a:lstStyle/>
                    <a:p>
                      <a:pPr algn="ctr"/>
                      <a:r>
                        <a:rPr lang="en-US" sz="2400" dirty="0">
                          <a:effectLst>
                            <a:outerShdw blurRad="38100" dist="38100" dir="2700000" algn="tl">
                              <a:srgbClr val="000000">
                                <a:alpha val="43137"/>
                              </a:srgbClr>
                            </a:outerShdw>
                          </a:effectLst>
                        </a:rPr>
                        <a:t>Temp Celsius</a:t>
                      </a:r>
                    </a:p>
                  </a:txBody>
                  <a:tcPr/>
                </a:tc>
                <a:tc>
                  <a:txBody>
                    <a:bodyPr/>
                    <a:lstStyle/>
                    <a:p>
                      <a:pPr algn="ctr"/>
                      <a:r>
                        <a:rPr lang="en-US" sz="2400" dirty="0">
                          <a:effectLst>
                            <a:outerShdw blurRad="38100" dist="38100" dir="2700000" algn="tl">
                              <a:srgbClr val="000000">
                                <a:alpha val="43137"/>
                              </a:srgbClr>
                            </a:outerShdw>
                          </a:effectLst>
                        </a:rPr>
                        <a:t>Adults</a:t>
                      </a:r>
                    </a:p>
                  </a:txBody>
                  <a:tcPr/>
                </a:tc>
                <a:tc>
                  <a:txBody>
                    <a:bodyPr/>
                    <a:lstStyle/>
                    <a:p>
                      <a:pPr algn="ctr"/>
                      <a:r>
                        <a:rPr lang="en-US" sz="2400" dirty="0">
                          <a:effectLst>
                            <a:outerShdw blurRad="38100" dist="38100" dir="2700000" algn="tl">
                              <a:srgbClr val="000000">
                                <a:alpha val="43137"/>
                              </a:srgbClr>
                            </a:outerShdw>
                          </a:effectLst>
                        </a:rPr>
                        <a:t>Children</a:t>
                      </a:r>
                    </a:p>
                  </a:txBody>
                  <a:tcPr/>
                </a:tc>
                <a:extLst>
                  <a:ext uri="{0D108BD9-81ED-4DB2-BD59-A6C34878D82A}">
                    <a16:rowId xmlns:a16="http://schemas.microsoft.com/office/drawing/2014/main" val="10000"/>
                  </a:ext>
                </a:extLst>
              </a:tr>
              <a:tr h="370840">
                <a:tc>
                  <a:txBody>
                    <a:bodyPr/>
                    <a:lstStyle/>
                    <a:p>
                      <a:pPr algn="ctr"/>
                      <a:r>
                        <a:rPr lang="en-US" sz="2400" b="1" dirty="0">
                          <a:effectLst>
                            <a:outerShdw blurRad="38100" dist="38100" dir="2700000" algn="tl">
                              <a:srgbClr val="000000">
                                <a:alpha val="43137"/>
                              </a:srgbClr>
                            </a:outerShdw>
                          </a:effectLst>
                        </a:rPr>
                        <a:t>113</a:t>
                      </a:r>
                    </a:p>
                  </a:txBody>
                  <a:tcPr/>
                </a:tc>
                <a:tc>
                  <a:txBody>
                    <a:bodyPr/>
                    <a:lstStyle/>
                    <a:p>
                      <a:pPr algn="ctr"/>
                      <a:r>
                        <a:rPr lang="en-US" sz="2400" b="1" dirty="0">
                          <a:effectLst>
                            <a:outerShdw blurRad="38100" dist="38100" dir="2700000" algn="tl">
                              <a:srgbClr val="000000">
                                <a:alpha val="43137"/>
                              </a:srgbClr>
                            </a:outerShdw>
                          </a:effectLst>
                        </a:rPr>
                        <a:t>45</a:t>
                      </a:r>
                    </a:p>
                  </a:txBody>
                  <a:tcPr/>
                </a:tc>
                <a:tc>
                  <a:txBody>
                    <a:bodyPr/>
                    <a:lstStyle/>
                    <a:p>
                      <a:pPr algn="ctr"/>
                      <a:r>
                        <a:rPr lang="en-US" sz="2400" b="1" dirty="0">
                          <a:effectLst>
                            <a:outerShdw blurRad="38100" dist="38100" dir="2700000" algn="tl">
                              <a:srgbClr val="000000">
                                <a:alpha val="43137"/>
                              </a:srgbClr>
                            </a:outerShdw>
                          </a:effectLst>
                        </a:rPr>
                        <a:t>6 hours</a:t>
                      </a:r>
                    </a:p>
                  </a:txBody>
                  <a:tcPr/>
                </a:tc>
                <a:tc>
                  <a:txBody>
                    <a:bodyPr/>
                    <a:lstStyle/>
                    <a:p>
                      <a:pPr algn="ctr"/>
                      <a:r>
                        <a:rPr lang="en-US" sz="2400" b="1" dirty="0">
                          <a:effectLst>
                            <a:outerShdw blurRad="38100" dist="38100" dir="2700000" algn="tl">
                              <a:srgbClr val="000000">
                                <a:alpha val="43137"/>
                              </a:srgbClr>
                            </a:outerShdw>
                          </a:effectLst>
                        </a:rPr>
                        <a:t> </a:t>
                      </a:r>
                    </a:p>
                  </a:txBody>
                  <a:tcPr/>
                </a:tc>
                <a:extLst>
                  <a:ext uri="{0D108BD9-81ED-4DB2-BD59-A6C34878D82A}">
                    <a16:rowId xmlns:a16="http://schemas.microsoft.com/office/drawing/2014/main" val="10001"/>
                  </a:ext>
                </a:extLst>
              </a:tr>
              <a:tr h="370840">
                <a:tc>
                  <a:txBody>
                    <a:bodyPr/>
                    <a:lstStyle/>
                    <a:p>
                      <a:pPr algn="ctr"/>
                      <a:r>
                        <a:rPr lang="en-US" sz="2400" b="1" dirty="0">
                          <a:effectLst>
                            <a:outerShdw blurRad="38100" dist="38100" dir="2700000" algn="tl">
                              <a:srgbClr val="000000">
                                <a:alpha val="43137"/>
                              </a:srgbClr>
                            </a:outerShdw>
                          </a:effectLst>
                        </a:rPr>
                        <a:t>120</a:t>
                      </a:r>
                    </a:p>
                  </a:txBody>
                  <a:tcPr/>
                </a:tc>
                <a:tc>
                  <a:txBody>
                    <a:bodyPr/>
                    <a:lstStyle/>
                    <a:p>
                      <a:pPr algn="ctr"/>
                      <a:r>
                        <a:rPr lang="en-US" sz="2400" b="1" dirty="0">
                          <a:effectLst>
                            <a:outerShdw blurRad="38100" dist="38100" dir="2700000" algn="tl">
                              <a:srgbClr val="000000">
                                <a:alpha val="43137"/>
                              </a:srgbClr>
                            </a:outerShdw>
                          </a:effectLst>
                        </a:rPr>
                        <a:t>49</a:t>
                      </a:r>
                    </a:p>
                  </a:txBody>
                  <a:tcPr/>
                </a:tc>
                <a:tc>
                  <a:txBody>
                    <a:bodyPr/>
                    <a:lstStyle/>
                    <a:p>
                      <a:pPr algn="ctr"/>
                      <a:r>
                        <a:rPr lang="en-US" sz="2400" b="1" dirty="0">
                          <a:effectLst>
                            <a:outerShdw blurRad="38100" dist="38100" dir="2700000" algn="tl">
                              <a:srgbClr val="000000">
                                <a:alpha val="43137"/>
                              </a:srgbClr>
                            </a:outerShdw>
                          </a:effectLst>
                        </a:rPr>
                        <a:t>10 minutes</a:t>
                      </a:r>
                    </a:p>
                  </a:txBody>
                  <a:tcPr/>
                </a:tc>
                <a:tc>
                  <a:txBody>
                    <a:bodyPr/>
                    <a:lstStyle/>
                    <a:p>
                      <a:pPr algn="ctr"/>
                      <a:r>
                        <a:rPr lang="en-US" sz="2400" b="1" dirty="0">
                          <a:effectLst>
                            <a:outerShdw blurRad="38100" dist="38100" dir="2700000" algn="tl">
                              <a:srgbClr val="000000">
                                <a:alpha val="43137"/>
                              </a:srgbClr>
                            </a:outerShdw>
                          </a:effectLst>
                        </a:rPr>
                        <a:t>2-3 minutes</a:t>
                      </a:r>
                    </a:p>
                  </a:txBody>
                  <a:tcPr/>
                </a:tc>
                <a:extLst>
                  <a:ext uri="{0D108BD9-81ED-4DB2-BD59-A6C34878D82A}">
                    <a16:rowId xmlns:a16="http://schemas.microsoft.com/office/drawing/2014/main" val="10002"/>
                  </a:ext>
                </a:extLst>
              </a:tr>
              <a:tr h="370840">
                <a:tc>
                  <a:txBody>
                    <a:bodyPr/>
                    <a:lstStyle/>
                    <a:p>
                      <a:pPr algn="ctr"/>
                      <a:r>
                        <a:rPr lang="en-US" sz="2400" b="1" dirty="0">
                          <a:effectLst>
                            <a:outerShdw blurRad="38100" dist="38100" dir="2700000" algn="tl">
                              <a:srgbClr val="000000">
                                <a:alpha val="43137"/>
                              </a:srgbClr>
                            </a:outerShdw>
                          </a:effectLst>
                        </a:rPr>
                        <a:t>130</a:t>
                      </a:r>
                    </a:p>
                  </a:txBody>
                  <a:tcPr/>
                </a:tc>
                <a:tc>
                  <a:txBody>
                    <a:bodyPr/>
                    <a:lstStyle/>
                    <a:p>
                      <a:pPr algn="ctr"/>
                      <a:r>
                        <a:rPr lang="en-US" sz="2400" b="1" dirty="0">
                          <a:effectLst>
                            <a:outerShdw blurRad="38100" dist="38100" dir="2700000" algn="tl">
                              <a:srgbClr val="000000">
                                <a:alpha val="43137"/>
                              </a:srgbClr>
                            </a:outerShdw>
                          </a:effectLst>
                        </a:rPr>
                        <a:t>54</a:t>
                      </a:r>
                    </a:p>
                  </a:txBody>
                  <a:tcPr/>
                </a:tc>
                <a:tc>
                  <a:txBody>
                    <a:bodyPr/>
                    <a:lstStyle/>
                    <a:p>
                      <a:pPr algn="ctr"/>
                      <a:r>
                        <a:rPr lang="en-US" sz="2400" b="1" dirty="0">
                          <a:effectLst>
                            <a:outerShdw blurRad="38100" dist="38100" dir="2700000" algn="tl">
                              <a:srgbClr val="000000">
                                <a:alpha val="43137"/>
                              </a:srgbClr>
                            </a:outerShdw>
                          </a:effectLst>
                        </a:rPr>
                        <a:t>10 seconds</a:t>
                      </a:r>
                    </a:p>
                  </a:txBody>
                  <a:tcPr/>
                </a:tc>
                <a:tc>
                  <a:txBody>
                    <a:bodyPr/>
                    <a:lstStyle/>
                    <a:p>
                      <a:pPr algn="ctr"/>
                      <a:r>
                        <a:rPr lang="en-US" sz="2400" b="1" dirty="0">
                          <a:effectLst>
                            <a:outerShdw blurRad="38100" dist="38100" dir="2700000" algn="tl">
                              <a:srgbClr val="000000">
                                <a:alpha val="43137"/>
                              </a:srgbClr>
                            </a:outerShdw>
                          </a:effectLst>
                        </a:rPr>
                        <a:t>2-3 seconds</a:t>
                      </a:r>
                    </a:p>
                  </a:txBody>
                  <a:tcPr/>
                </a:tc>
                <a:extLst>
                  <a:ext uri="{0D108BD9-81ED-4DB2-BD59-A6C34878D82A}">
                    <a16:rowId xmlns:a16="http://schemas.microsoft.com/office/drawing/2014/main" val="10003"/>
                  </a:ext>
                </a:extLst>
              </a:tr>
              <a:tr h="370840">
                <a:tc>
                  <a:txBody>
                    <a:bodyPr/>
                    <a:lstStyle/>
                    <a:p>
                      <a:pPr algn="ctr"/>
                      <a:r>
                        <a:rPr lang="en-US" sz="2400" b="1" dirty="0">
                          <a:effectLst>
                            <a:outerShdw blurRad="38100" dist="38100" dir="2700000" algn="tl">
                              <a:srgbClr val="000000">
                                <a:alpha val="43137"/>
                              </a:srgbClr>
                            </a:outerShdw>
                          </a:effectLst>
                        </a:rPr>
                        <a:t>140</a:t>
                      </a:r>
                    </a:p>
                  </a:txBody>
                  <a:tcPr/>
                </a:tc>
                <a:tc>
                  <a:txBody>
                    <a:bodyPr/>
                    <a:lstStyle/>
                    <a:p>
                      <a:pPr algn="ctr"/>
                      <a:r>
                        <a:rPr lang="en-US" sz="2400" b="1" dirty="0">
                          <a:effectLst>
                            <a:outerShdw blurRad="38100" dist="38100" dir="2700000" algn="tl">
                              <a:srgbClr val="000000">
                                <a:alpha val="43137"/>
                              </a:srgbClr>
                            </a:outerShdw>
                          </a:effectLst>
                        </a:rPr>
                        <a:t>60</a:t>
                      </a:r>
                    </a:p>
                  </a:txBody>
                  <a:tcPr/>
                </a:tc>
                <a:tc>
                  <a:txBody>
                    <a:bodyPr/>
                    <a:lstStyle/>
                    <a:p>
                      <a:pPr algn="ctr"/>
                      <a:r>
                        <a:rPr lang="en-US" sz="2400" b="1" dirty="0">
                          <a:effectLst>
                            <a:outerShdw blurRad="38100" dist="38100" dir="2700000" algn="tl">
                              <a:srgbClr val="000000">
                                <a:alpha val="43137"/>
                              </a:srgbClr>
                            </a:outerShdw>
                          </a:effectLst>
                        </a:rPr>
                        <a:t>3 seconds</a:t>
                      </a:r>
                    </a:p>
                  </a:txBody>
                  <a:tcPr/>
                </a:tc>
                <a:tc>
                  <a:txBody>
                    <a:bodyPr/>
                    <a:lstStyle/>
                    <a:p>
                      <a:pPr algn="ctr"/>
                      <a:r>
                        <a:rPr lang="en-US" sz="2400" b="1" dirty="0">
                          <a:effectLst>
                            <a:outerShdw blurRad="38100" dist="38100" dir="2700000" algn="tl">
                              <a:srgbClr val="000000">
                                <a:alpha val="43137"/>
                              </a:srgbClr>
                            </a:outerShdw>
                          </a:effectLst>
                        </a:rPr>
                        <a:t>1 second</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37108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86050" name="Picture 2050" descr="bruise ITP"/>
          <p:cNvPicPr>
            <a:picLocks noChangeAspect="1" noChangeArrowheads="1"/>
          </p:cNvPicPr>
          <p:nvPr/>
        </p:nvPicPr>
        <p:blipFill>
          <a:blip r:embed="rId3" cstate="print"/>
          <a:srcRect/>
          <a:stretch>
            <a:fillRect/>
          </a:stretch>
        </p:blipFill>
        <p:spPr bwMode="auto">
          <a:xfrm>
            <a:off x="457200" y="228600"/>
            <a:ext cx="4267200" cy="6400800"/>
          </a:xfrm>
          <a:prstGeom prst="rect">
            <a:avLst/>
          </a:prstGeom>
          <a:noFill/>
        </p:spPr>
      </p:pic>
      <p:sp>
        <p:nvSpPr>
          <p:cNvPr id="386051" name="Text Box 2051"/>
          <p:cNvSpPr txBox="1">
            <a:spLocks noChangeArrowheads="1"/>
          </p:cNvSpPr>
          <p:nvPr/>
        </p:nvSpPr>
        <p:spPr bwMode="auto">
          <a:xfrm>
            <a:off x="5029200" y="762000"/>
            <a:ext cx="3810000" cy="1815882"/>
          </a:xfrm>
          <a:prstGeom prst="rect">
            <a:avLst/>
          </a:prstGeom>
          <a:noFill/>
          <a:ln w="9525">
            <a:noFill/>
            <a:miter lim="800000"/>
            <a:headEnd/>
            <a:tailEnd/>
          </a:ln>
          <a:effectLst/>
        </p:spPr>
        <p:txBody>
          <a:bodyPr>
            <a:spAutoFit/>
          </a:bodyPr>
          <a:lstStyle/>
          <a:p>
            <a:pPr algn="ctr">
              <a:spcBef>
                <a:spcPct val="50000"/>
              </a:spcBef>
            </a:pPr>
            <a:r>
              <a:rPr lang="en-US" sz="3200" b="1" dirty="0">
                <a:effectLst>
                  <a:outerShdw blurRad="38100" dist="38100" dir="2700000" algn="tl">
                    <a:srgbClr val="000000">
                      <a:alpha val="43137"/>
                    </a:srgbClr>
                  </a:outerShdw>
                </a:effectLst>
              </a:rPr>
              <a:t>History:</a:t>
            </a:r>
            <a:r>
              <a:rPr lang="en-US" sz="3200" dirty="0"/>
              <a:t> </a:t>
            </a:r>
          </a:p>
          <a:p>
            <a:pPr algn="ctr">
              <a:spcBef>
                <a:spcPct val="50000"/>
              </a:spcBef>
            </a:pPr>
            <a:r>
              <a:rPr lang="en-US" sz="3200" dirty="0"/>
              <a:t>toddler bumped into door while walking</a:t>
            </a:r>
            <a:endParaRPr lang="en-US" sz="3200" dirty="0">
              <a:latin typeface="Arial" charset="0"/>
            </a:endParaRPr>
          </a:p>
        </p:txBody>
      </p:sp>
      <p:sp>
        <p:nvSpPr>
          <p:cNvPr id="386052" name="Text Box 2052"/>
          <p:cNvSpPr txBox="1">
            <a:spLocks noChangeArrowheads="1"/>
          </p:cNvSpPr>
          <p:nvPr/>
        </p:nvSpPr>
        <p:spPr bwMode="auto">
          <a:xfrm>
            <a:off x="4953000" y="2895600"/>
            <a:ext cx="3962400" cy="457200"/>
          </a:xfrm>
          <a:prstGeom prst="rect">
            <a:avLst/>
          </a:prstGeom>
          <a:noFill/>
          <a:ln w="9525">
            <a:noFill/>
            <a:miter lim="800000"/>
            <a:headEnd/>
            <a:tailEnd/>
          </a:ln>
          <a:effectLst/>
        </p:spPr>
        <p:txBody>
          <a:bodyPr>
            <a:spAutoFit/>
          </a:bodyPr>
          <a:lstStyle/>
          <a:p>
            <a:pPr algn="ctr">
              <a:spcBef>
                <a:spcPct val="50000"/>
              </a:spcBef>
            </a:pPr>
            <a:endParaRPr lang="en-US">
              <a:solidFill>
                <a:schemeClr val="bg2"/>
              </a:solidFill>
            </a:endParaRPr>
          </a:p>
        </p:txBody>
      </p:sp>
      <p:sp>
        <p:nvSpPr>
          <p:cNvPr id="386053" name="Text Box 2053"/>
          <p:cNvSpPr txBox="1">
            <a:spLocks noChangeArrowheads="1"/>
          </p:cNvSpPr>
          <p:nvPr/>
        </p:nvSpPr>
        <p:spPr bwMode="auto">
          <a:xfrm>
            <a:off x="5486400" y="4648200"/>
            <a:ext cx="2971800" cy="457200"/>
          </a:xfrm>
          <a:prstGeom prst="rect">
            <a:avLst/>
          </a:prstGeom>
          <a:noFill/>
          <a:ln w="76200">
            <a:noFill/>
            <a:miter lim="800000"/>
            <a:headEnd/>
            <a:tailEnd/>
          </a:ln>
          <a:effectLst/>
        </p:spPr>
        <p:txBody>
          <a:bodyPr>
            <a:spAutoFit/>
          </a:bodyPr>
          <a:lstStyle/>
          <a:p>
            <a:pPr algn="ctr">
              <a:spcBef>
                <a:spcPct val="50000"/>
              </a:spcBef>
            </a:pPr>
            <a:endParaRPr lang="en-US">
              <a:solidFill>
                <a:schemeClr val="bg2"/>
              </a:solidFill>
            </a:endParaRPr>
          </a:p>
        </p:txBody>
      </p:sp>
    </p:spTree>
    <p:extLst>
      <p:ext uri="{BB962C8B-B14F-4D97-AF65-F5344CB8AC3E}">
        <p14:creationId xmlns:p14="http://schemas.microsoft.com/office/powerpoint/2010/main" val="193781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nodePh="1">
                                  <p:stCondLst>
                                    <p:cond delay="0"/>
                                  </p:stCondLst>
                                  <p:endCondLst>
                                    <p:cond evt="begin" delay="0">
                                      <p:tn val="5"/>
                                    </p:cond>
                                  </p:endCondLst>
                                  <p:childTnLst>
                                    <p:set>
                                      <p:cBhvr>
                                        <p:cTn id="6" dur="1" fill="hold">
                                          <p:stCondLst>
                                            <p:cond delay="0"/>
                                          </p:stCondLst>
                                        </p:cTn>
                                        <p:tgtEl>
                                          <p:spTgt spid="386052"/>
                                        </p:tgtEl>
                                        <p:attrNameLst>
                                          <p:attrName>style.visibility</p:attrName>
                                        </p:attrNameLst>
                                      </p:cBhvr>
                                      <p:to>
                                        <p:strVal val="visible"/>
                                      </p:to>
                                    </p:set>
                                    <p:animEffect transition="in" filter="box(in)">
                                      <p:cBhvr>
                                        <p:cTn id="7" dur="500"/>
                                        <p:tgtEl>
                                          <p:spTgt spid="3860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386053"/>
                                        </p:tgtEl>
                                        <p:attrNameLst>
                                          <p:attrName>style.visibility</p:attrName>
                                        </p:attrNameLst>
                                      </p:cBhvr>
                                      <p:to>
                                        <p:strVal val="visible"/>
                                      </p:to>
                                    </p:set>
                                    <p:animEffect transition="in" filter="box(in)">
                                      <p:cBhvr>
                                        <p:cTn id="12" dur="500"/>
                                        <p:tgtEl>
                                          <p:spTgt spid="386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autoUpdateAnimBg="0"/>
      <p:bldP spid="386053"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28650" y="365127"/>
            <a:ext cx="7886700" cy="1006474"/>
          </a:xfrm>
        </p:spPr>
        <p:txBody>
          <a:bodyPr/>
          <a:lstStyle/>
          <a:p>
            <a:r>
              <a:rPr lang="en-US" dirty="0"/>
              <a:t>Burns</a:t>
            </a:r>
          </a:p>
        </p:txBody>
      </p:sp>
      <p:sp>
        <p:nvSpPr>
          <p:cNvPr id="27651" name="Rectangle 3"/>
          <p:cNvSpPr>
            <a:spLocks noGrp="1" noChangeArrowheads="1"/>
          </p:cNvSpPr>
          <p:nvPr>
            <p:ph idx="1"/>
          </p:nvPr>
        </p:nvSpPr>
        <p:spPr>
          <a:xfrm>
            <a:off x="685800" y="1447800"/>
            <a:ext cx="7772400" cy="4953000"/>
          </a:xfrm>
        </p:spPr>
        <p:txBody>
          <a:bodyPr>
            <a:normAutofit/>
          </a:bodyPr>
          <a:lstStyle/>
          <a:p>
            <a:pPr>
              <a:buFont typeface="Symbol" pitchFamily="18" charset="2"/>
              <a:buChar char="·"/>
            </a:pPr>
            <a:r>
              <a:rPr lang="en-US" dirty="0"/>
              <a:t>D</a:t>
            </a:r>
            <a:r>
              <a:rPr lang="en-US" b="1" dirty="0"/>
              <a:t>ocument type, degree, size, &amp; location</a:t>
            </a:r>
          </a:p>
          <a:p>
            <a:pPr>
              <a:buFont typeface="Symbol" pitchFamily="18" charset="2"/>
              <a:buChar char="·"/>
            </a:pPr>
            <a:r>
              <a:rPr lang="en-US" dirty="0"/>
              <a:t>F</a:t>
            </a:r>
            <a:r>
              <a:rPr lang="en-US" b="1" dirty="0"/>
              <a:t>orced immersion burns give doughnut shape burns with spared areas (buttocks or back)</a:t>
            </a:r>
          </a:p>
          <a:p>
            <a:pPr>
              <a:buFont typeface="Symbol" pitchFamily="18" charset="2"/>
              <a:buChar char="·"/>
            </a:pPr>
            <a:r>
              <a:rPr lang="en-US" dirty="0"/>
              <a:t>S</a:t>
            </a:r>
            <a:r>
              <a:rPr lang="en-US" b="1" dirty="0"/>
              <a:t>hape of object burns:  iron, heating grates, cigarettes</a:t>
            </a:r>
          </a:p>
          <a:p>
            <a:pPr>
              <a:buFont typeface="Symbol" pitchFamily="18" charset="2"/>
              <a:buChar char="·"/>
            </a:pPr>
            <a:r>
              <a:rPr lang="en-US" dirty="0"/>
              <a:t>Bilateral lower extremity burns are more frequent in child abuse</a:t>
            </a:r>
          </a:p>
          <a:p>
            <a:pPr>
              <a:buFont typeface="Symbol" pitchFamily="18" charset="2"/>
              <a:buChar char="·"/>
            </a:pPr>
            <a:r>
              <a:rPr lang="en-US" dirty="0"/>
              <a:t>Uniformity of burn depth indicates child was restrained or not moving</a:t>
            </a:r>
          </a:p>
          <a:p>
            <a:pPr>
              <a:buFont typeface="Symbol" pitchFamily="18" charset="2"/>
              <a:buChar char="·"/>
            </a:pPr>
            <a:r>
              <a:rPr lang="en-US" dirty="0"/>
              <a:t>Bilateral burn symmetry in absence of splash marks suggests forced immersion</a:t>
            </a:r>
          </a:p>
          <a:p>
            <a:pPr>
              <a:buFont typeface="Symbol" pitchFamily="18" charset="2"/>
              <a:buChar char="·"/>
            </a:pPr>
            <a:endParaRPr lang="en-US" sz="2800" b="1" dirty="0"/>
          </a:p>
        </p:txBody>
      </p:sp>
    </p:spTree>
    <p:extLst>
      <p:ext uri="{BB962C8B-B14F-4D97-AF65-F5344CB8AC3E}">
        <p14:creationId xmlns:p14="http://schemas.microsoft.com/office/powerpoint/2010/main" val="12387931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35874" name="Picture 2" descr="ca 62"/>
          <p:cNvPicPr>
            <a:picLocks noChangeAspect="1" noChangeArrowheads="1"/>
          </p:cNvPicPr>
          <p:nvPr/>
        </p:nvPicPr>
        <p:blipFill>
          <a:blip r:embed="rId3" cstate="print"/>
          <a:srcRect/>
          <a:stretch>
            <a:fillRect/>
          </a:stretch>
        </p:blipFill>
        <p:spPr bwMode="auto">
          <a:xfrm>
            <a:off x="609600" y="1143000"/>
            <a:ext cx="7924800" cy="5384800"/>
          </a:xfrm>
          <a:prstGeom prst="rect">
            <a:avLst/>
          </a:prstGeom>
          <a:noFill/>
        </p:spPr>
      </p:pic>
      <p:sp>
        <p:nvSpPr>
          <p:cNvPr id="335875" name="Text Box 3"/>
          <p:cNvSpPr txBox="1">
            <a:spLocks noChangeArrowheads="1"/>
          </p:cNvSpPr>
          <p:nvPr/>
        </p:nvSpPr>
        <p:spPr bwMode="auto">
          <a:xfrm>
            <a:off x="1143000" y="304800"/>
            <a:ext cx="6705600" cy="523220"/>
          </a:xfrm>
          <a:prstGeom prst="rect">
            <a:avLst/>
          </a:prstGeom>
          <a:noFill/>
          <a:ln w="76200">
            <a:noFill/>
            <a:miter lim="800000"/>
            <a:headEnd/>
            <a:tailEnd/>
          </a:ln>
          <a:effectLst/>
        </p:spPr>
        <p:txBody>
          <a:bodyPr>
            <a:spAutoFit/>
          </a:bodyPr>
          <a:lstStyle/>
          <a:p>
            <a:pPr algn="ctr">
              <a:spcBef>
                <a:spcPct val="50000"/>
              </a:spcBef>
            </a:pPr>
            <a:r>
              <a:rPr lang="en-US" sz="2800" b="1" dirty="0">
                <a:effectLst>
                  <a:outerShdw blurRad="38100" dist="38100" dir="2700000" algn="tl">
                    <a:srgbClr val="000000">
                      <a:alpha val="43137"/>
                    </a:srgbClr>
                  </a:outerShdw>
                </a:effectLst>
              </a:rPr>
              <a:t>Intentional cigarette burns</a:t>
            </a:r>
          </a:p>
        </p:txBody>
      </p:sp>
    </p:spTree>
    <p:extLst>
      <p:ext uri="{BB962C8B-B14F-4D97-AF65-F5344CB8AC3E}">
        <p14:creationId xmlns:p14="http://schemas.microsoft.com/office/powerpoint/2010/main" val="33614664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16066" name="Picture 2" descr="VD130"/>
          <p:cNvPicPr>
            <a:picLocks noChangeAspect="1" noChangeArrowheads="1"/>
          </p:cNvPicPr>
          <p:nvPr/>
        </p:nvPicPr>
        <p:blipFill>
          <a:blip r:embed="rId3" cstate="print"/>
          <a:srcRect/>
          <a:stretch>
            <a:fillRect/>
          </a:stretch>
        </p:blipFill>
        <p:spPr bwMode="auto">
          <a:xfrm>
            <a:off x="2362200" y="228600"/>
            <a:ext cx="6781800" cy="6386513"/>
          </a:xfrm>
          <a:prstGeom prst="rect">
            <a:avLst/>
          </a:prstGeom>
          <a:noFill/>
        </p:spPr>
      </p:pic>
      <p:sp>
        <p:nvSpPr>
          <p:cNvPr id="216067" name="Text Box 3"/>
          <p:cNvSpPr txBox="1">
            <a:spLocks noChangeArrowheads="1"/>
          </p:cNvSpPr>
          <p:nvPr/>
        </p:nvSpPr>
        <p:spPr bwMode="auto">
          <a:xfrm>
            <a:off x="228600" y="838200"/>
            <a:ext cx="1981200" cy="2492990"/>
          </a:xfrm>
          <a:prstGeom prst="rect">
            <a:avLst/>
          </a:prstGeom>
          <a:noFill/>
          <a:ln w="9525">
            <a:noFill/>
            <a:miter lim="800000"/>
            <a:headEnd/>
            <a:tailEnd/>
          </a:ln>
          <a:effectLst/>
        </p:spPr>
        <p:txBody>
          <a:bodyPr wrap="square">
            <a:spAutoFit/>
          </a:bodyPr>
          <a:lstStyle/>
          <a:p>
            <a:pPr algn="ctr">
              <a:spcBef>
                <a:spcPct val="50000"/>
              </a:spcBef>
            </a:pPr>
            <a:r>
              <a:rPr lang="en-US" sz="2400" b="1" dirty="0">
                <a:effectLst>
                  <a:outerShdw blurRad="38100" dist="38100" dir="2700000" algn="tl">
                    <a:srgbClr val="000000">
                      <a:alpha val="43137"/>
                    </a:srgbClr>
                  </a:outerShdw>
                </a:effectLst>
              </a:rPr>
              <a:t>Cigarette burn on the hand</a:t>
            </a:r>
          </a:p>
          <a:p>
            <a:pPr algn="ctr">
              <a:spcBef>
                <a:spcPct val="50000"/>
              </a:spcBef>
            </a:pPr>
            <a:r>
              <a:rPr lang="en-US" sz="2400" b="1" dirty="0">
                <a:effectLst>
                  <a:outerShdw blurRad="38100" dist="38100" dir="2700000" algn="tl">
                    <a:srgbClr val="000000">
                      <a:alpha val="43137"/>
                    </a:srgbClr>
                  </a:outerShdw>
                </a:effectLst>
              </a:rPr>
              <a:t>8 mm diameter ulcer</a:t>
            </a:r>
          </a:p>
        </p:txBody>
      </p:sp>
    </p:spTree>
    <p:extLst>
      <p:ext uri="{BB962C8B-B14F-4D97-AF65-F5344CB8AC3E}">
        <p14:creationId xmlns:p14="http://schemas.microsoft.com/office/powerpoint/2010/main" val="40879396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VD130"/>
          <p:cNvPicPr>
            <a:picLocks noChangeAspect="1" noChangeArrowheads="1"/>
          </p:cNvPicPr>
          <p:nvPr/>
        </p:nvPicPr>
        <p:blipFill rotWithShape="1">
          <a:blip r:embed="rId2" cstate="print"/>
          <a:srcRect r="29214"/>
          <a:stretch/>
        </p:blipFill>
        <p:spPr bwMode="auto">
          <a:xfrm>
            <a:off x="7545" y="17352"/>
            <a:ext cx="4800600" cy="6386513"/>
          </a:xfrm>
          <a:prstGeom prst="rect">
            <a:avLst/>
          </a:prstGeom>
          <a:noFill/>
        </p:spPr>
      </p:pic>
      <p:pic>
        <p:nvPicPr>
          <p:cNvPr id="3" name="Picture 2"/>
          <p:cNvPicPr>
            <a:picLocks noChangeAspect="1"/>
          </p:cNvPicPr>
          <p:nvPr/>
        </p:nvPicPr>
        <p:blipFill rotWithShape="1">
          <a:blip r:embed="rId3"/>
          <a:srcRect l="21667" r="30833"/>
          <a:stretch/>
        </p:blipFill>
        <p:spPr>
          <a:xfrm>
            <a:off x="4808145" y="17352"/>
            <a:ext cx="4343400" cy="6095999"/>
          </a:xfrm>
          <a:prstGeom prst="rect">
            <a:avLst/>
          </a:prstGeom>
        </p:spPr>
      </p:pic>
      <p:sp>
        <p:nvSpPr>
          <p:cNvPr id="4" name="TextBox 3"/>
          <p:cNvSpPr txBox="1"/>
          <p:nvPr/>
        </p:nvSpPr>
        <p:spPr>
          <a:xfrm>
            <a:off x="762000" y="533400"/>
            <a:ext cx="3048000" cy="1323439"/>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rPr>
              <a:t>Cigarette Burn </a:t>
            </a:r>
          </a:p>
        </p:txBody>
      </p:sp>
      <p:sp>
        <p:nvSpPr>
          <p:cNvPr id="5" name="TextBox 4"/>
          <p:cNvSpPr txBox="1"/>
          <p:nvPr/>
        </p:nvSpPr>
        <p:spPr>
          <a:xfrm>
            <a:off x="5410200" y="871953"/>
            <a:ext cx="2819400"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rPr>
              <a:t>Impetigo</a:t>
            </a:r>
          </a:p>
        </p:txBody>
      </p:sp>
    </p:spTree>
    <p:extLst>
      <p:ext uri="{BB962C8B-B14F-4D97-AF65-F5344CB8AC3E}">
        <p14:creationId xmlns:p14="http://schemas.microsoft.com/office/powerpoint/2010/main" val="34054320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17090" name="Picture 2" descr="burn back cig"/>
          <p:cNvPicPr>
            <a:picLocks noChangeAspect="1" noChangeArrowheads="1"/>
          </p:cNvPicPr>
          <p:nvPr/>
        </p:nvPicPr>
        <p:blipFill>
          <a:blip r:embed="rId3" cstate="print"/>
          <a:srcRect/>
          <a:stretch>
            <a:fillRect/>
          </a:stretch>
        </p:blipFill>
        <p:spPr bwMode="auto">
          <a:xfrm>
            <a:off x="228600" y="228600"/>
            <a:ext cx="4357688" cy="6629400"/>
          </a:xfrm>
          <a:prstGeom prst="rect">
            <a:avLst/>
          </a:prstGeom>
          <a:noFill/>
        </p:spPr>
      </p:pic>
      <p:sp>
        <p:nvSpPr>
          <p:cNvPr id="217091" name="Text Box 3"/>
          <p:cNvSpPr txBox="1">
            <a:spLocks noChangeArrowheads="1"/>
          </p:cNvSpPr>
          <p:nvPr/>
        </p:nvSpPr>
        <p:spPr bwMode="auto">
          <a:xfrm>
            <a:off x="5638800" y="762000"/>
            <a:ext cx="2895600" cy="1569660"/>
          </a:xfrm>
          <a:prstGeom prst="rect">
            <a:avLst/>
          </a:prstGeom>
          <a:noFill/>
          <a:ln w="9525">
            <a:noFill/>
            <a:miter lim="800000"/>
            <a:headEnd/>
            <a:tailEnd/>
          </a:ln>
          <a:effectLst/>
        </p:spPr>
        <p:txBody>
          <a:bodyPr>
            <a:spAutoFit/>
          </a:bodyPr>
          <a:lstStyle/>
          <a:p>
            <a:pPr algn="ctr">
              <a:spcBef>
                <a:spcPct val="50000"/>
              </a:spcBef>
            </a:pPr>
            <a:r>
              <a:rPr lang="en-US" sz="3200" b="1" dirty="0">
                <a:effectLst>
                  <a:outerShdw blurRad="38100" dist="38100" dir="2700000" algn="tl">
                    <a:srgbClr val="000000">
                      <a:alpha val="43137"/>
                    </a:srgbClr>
                  </a:outerShdw>
                </a:effectLst>
              </a:rPr>
              <a:t>Automobile cigarette lighter burn pattern</a:t>
            </a:r>
          </a:p>
        </p:txBody>
      </p:sp>
    </p:spTree>
    <p:extLst>
      <p:ext uri="{BB962C8B-B14F-4D97-AF65-F5344CB8AC3E}">
        <p14:creationId xmlns:p14="http://schemas.microsoft.com/office/powerpoint/2010/main" val="22784636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ighter burn.jpg"/>
          <p:cNvPicPr>
            <a:picLocks noChangeAspect="1"/>
          </p:cNvPicPr>
          <p:nvPr/>
        </p:nvPicPr>
        <p:blipFill>
          <a:blip r:embed="rId3" cstate="print"/>
          <a:stretch>
            <a:fillRect/>
          </a:stretch>
        </p:blipFill>
        <p:spPr>
          <a:xfrm>
            <a:off x="762000" y="0"/>
            <a:ext cx="7712252" cy="5791200"/>
          </a:xfrm>
          <a:prstGeom prst="rect">
            <a:avLst/>
          </a:prstGeom>
        </p:spPr>
      </p:pic>
      <p:sp>
        <p:nvSpPr>
          <p:cNvPr id="3" name="TextBox 2"/>
          <p:cNvSpPr txBox="1"/>
          <p:nvPr/>
        </p:nvSpPr>
        <p:spPr>
          <a:xfrm>
            <a:off x="1752600" y="6096000"/>
            <a:ext cx="5562600"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Lighter burns</a:t>
            </a:r>
          </a:p>
        </p:txBody>
      </p:sp>
    </p:spTree>
    <p:extLst>
      <p:ext uri="{BB962C8B-B14F-4D97-AF65-F5344CB8AC3E}">
        <p14:creationId xmlns:p14="http://schemas.microsoft.com/office/powerpoint/2010/main" val="22120929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Fork burn1.jpg"/>
          <p:cNvPicPr>
            <a:picLocks noChangeAspect="1"/>
          </p:cNvPicPr>
          <p:nvPr/>
        </p:nvPicPr>
        <p:blipFill>
          <a:blip r:embed="rId3" cstate="print"/>
          <a:stretch>
            <a:fillRect/>
          </a:stretch>
        </p:blipFill>
        <p:spPr>
          <a:xfrm>
            <a:off x="0" y="0"/>
            <a:ext cx="5015824" cy="3429000"/>
          </a:xfrm>
          <a:prstGeom prst="rect">
            <a:avLst/>
          </a:prstGeom>
        </p:spPr>
      </p:pic>
      <p:pic>
        <p:nvPicPr>
          <p:cNvPr id="3" name="Picture 2" descr="Fork burn2.jpg"/>
          <p:cNvPicPr>
            <a:picLocks noChangeAspect="1"/>
          </p:cNvPicPr>
          <p:nvPr/>
        </p:nvPicPr>
        <p:blipFill>
          <a:blip r:embed="rId4" cstate="print"/>
          <a:stretch>
            <a:fillRect/>
          </a:stretch>
        </p:blipFill>
        <p:spPr>
          <a:xfrm>
            <a:off x="4016713" y="3352800"/>
            <a:ext cx="5127287" cy="3505200"/>
          </a:xfrm>
          <a:prstGeom prst="rect">
            <a:avLst/>
          </a:prstGeom>
        </p:spPr>
      </p:pic>
      <p:sp>
        <p:nvSpPr>
          <p:cNvPr id="6" name="TextBox 5"/>
          <p:cNvSpPr txBox="1"/>
          <p:nvPr/>
        </p:nvSpPr>
        <p:spPr>
          <a:xfrm>
            <a:off x="5562600" y="914400"/>
            <a:ext cx="2819400"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rPr>
              <a:t>Pattern burns</a:t>
            </a:r>
          </a:p>
        </p:txBody>
      </p:sp>
      <p:sp>
        <p:nvSpPr>
          <p:cNvPr id="7" name="TextBox 6"/>
          <p:cNvSpPr txBox="1"/>
          <p:nvPr/>
        </p:nvSpPr>
        <p:spPr>
          <a:xfrm>
            <a:off x="457200" y="4343400"/>
            <a:ext cx="3048000" cy="1077218"/>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From </a:t>
            </a:r>
          </a:p>
          <a:p>
            <a:r>
              <a:rPr lang="en-US" sz="3200" b="1" dirty="0">
                <a:effectLst>
                  <a:outerShdw blurRad="38100" dist="38100" dir="2700000" algn="tl">
                    <a:srgbClr val="000000">
                      <a:alpha val="43137"/>
                    </a:srgbClr>
                  </a:outerShdw>
                </a:effectLst>
              </a:rPr>
              <a:t>heated forks</a:t>
            </a:r>
          </a:p>
        </p:txBody>
      </p:sp>
    </p:spTree>
    <p:extLst>
      <p:ext uri="{BB962C8B-B14F-4D97-AF65-F5344CB8AC3E}">
        <p14:creationId xmlns:p14="http://schemas.microsoft.com/office/powerpoint/2010/main" val="241924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32802" name="Picture 2" descr="ca 59"/>
          <p:cNvPicPr>
            <a:picLocks noChangeAspect="1" noChangeArrowheads="1"/>
          </p:cNvPicPr>
          <p:nvPr/>
        </p:nvPicPr>
        <p:blipFill>
          <a:blip r:embed="rId3" cstate="print"/>
          <a:srcRect/>
          <a:stretch>
            <a:fillRect/>
          </a:stretch>
        </p:blipFill>
        <p:spPr bwMode="auto">
          <a:xfrm>
            <a:off x="914400" y="1752600"/>
            <a:ext cx="7391400" cy="4733925"/>
          </a:xfrm>
          <a:prstGeom prst="rect">
            <a:avLst/>
          </a:prstGeom>
          <a:noFill/>
        </p:spPr>
      </p:pic>
      <p:sp>
        <p:nvSpPr>
          <p:cNvPr id="332803" name="Text Box 3"/>
          <p:cNvSpPr txBox="1">
            <a:spLocks noChangeArrowheads="1"/>
          </p:cNvSpPr>
          <p:nvPr/>
        </p:nvSpPr>
        <p:spPr bwMode="auto">
          <a:xfrm>
            <a:off x="1447800" y="533400"/>
            <a:ext cx="6400800" cy="584775"/>
          </a:xfrm>
          <a:prstGeom prst="rect">
            <a:avLst/>
          </a:prstGeom>
          <a:noFill/>
          <a:ln w="76200">
            <a:noFill/>
            <a:miter lim="800000"/>
            <a:headEnd/>
            <a:tailEnd/>
          </a:ln>
          <a:effectLst/>
        </p:spPr>
        <p:txBody>
          <a:bodyPr>
            <a:spAutoFit/>
          </a:bodyPr>
          <a:lstStyle/>
          <a:p>
            <a:pPr algn="ctr">
              <a:spcBef>
                <a:spcPct val="50000"/>
              </a:spcBef>
            </a:pPr>
            <a:r>
              <a:rPr lang="en-US" sz="3200" b="1" dirty="0">
                <a:effectLst>
                  <a:outerShdw blurRad="38100" dist="38100" dir="2700000" algn="tl">
                    <a:srgbClr val="000000">
                      <a:alpha val="43137"/>
                    </a:srgbClr>
                  </a:outerShdw>
                </a:effectLst>
              </a:rPr>
              <a:t>Inflicted burns from an iron</a:t>
            </a:r>
          </a:p>
        </p:txBody>
      </p:sp>
    </p:spTree>
    <p:extLst>
      <p:ext uri="{BB962C8B-B14F-4D97-AF65-F5344CB8AC3E}">
        <p14:creationId xmlns:p14="http://schemas.microsoft.com/office/powerpoint/2010/main" val="39150205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ron burn2.jpg"/>
          <p:cNvPicPr>
            <a:picLocks noChangeAspect="1"/>
          </p:cNvPicPr>
          <p:nvPr/>
        </p:nvPicPr>
        <p:blipFill>
          <a:blip r:embed="rId3" cstate="print"/>
          <a:stretch>
            <a:fillRect/>
          </a:stretch>
        </p:blipFill>
        <p:spPr>
          <a:xfrm>
            <a:off x="0" y="0"/>
            <a:ext cx="4876800" cy="6862988"/>
          </a:xfrm>
          <a:prstGeom prst="rect">
            <a:avLst/>
          </a:prstGeom>
        </p:spPr>
      </p:pic>
      <p:sp>
        <p:nvSpPr>
          <p:cNvPr id="3" name="TextBox 2"/>
          <p:cNvSpPr txBox="1"/>
          <p:nvPr/>
        </p:nvSpPr>
        <p:spPr>
          <a:xfrm>
            <a:off x="5562600" y="1295400"/>
            <a:ext cx="2667000" cy="1323439"/>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rPr>
              <a:t>Inflicted iron burn</a:t>
            </a:r>
          </a:p>
          <a:p>
            <a:endParaRPr lang="en-US" sz="2000" b="1" dirty="0">
              <a:effectLst>
                <a:outerShdw blurRad="38100" dist="38100" dir="2700000" algn="tl">
                  <a:srgbClr val="000000">
                    <a:alpha val="43137"/>
                  </a:srgbClr>
                </a:outerShdw>
              </a:effectLst>
            </a:endParaRPr>
          </a:p>
          <a:p>
            <a:r>
              <a:rPr lang="en-US" sz="2000" b="1" dirty="0">
                <a:effectLst>
                  <a:outerShdw blurRad="38100" dist="38100" dir="2700000" algn="tl">
                    <a:srgbClr val="000000">
                      <a:alpha val="43137"/>
                    </a:srgbClr>
                  </a:outerShdw>
                </a:effectLst>
              </a:rPr>
              <a:t>Note steam release hole marks</a:t>
            </a:r>
          </a:p>
        </p:txBody>
      </p:sp>
    </p:spTree>
    <p:extLst>
      <p:ext uri="{BB962C8B-B14F-4D97-AF65-F5344CB8AC3E}">
        <p14:creationId xmlns:p14="http://schemas.microsoft.com/office/powerpoint/2010/main" val="14714249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40994" name="Picture 2" descr="ca 61b"/>
          <p:cNvPicPr>
            <a:picLocks noChangeAspect="1" noChangeArrowheads="1"/>
          </p:cNvPicPr>
          <p:nvPr/>
        </p:nvPicPr>
        <p:blipFill>
          <a:blip r:embed="rId3" cstate="print"/>
          <a:srcRect/>
          <a:stretch>
            <a:fillRect/>
          </a:stretch>
        </p:blipFill>
        <p:spPr bwMode="auto">
          <a:xfrm>
            <a:off x="685800" y="1524000"/>
            <a:ext cx="7677150" cy="5048250"/>
          </a:xfrm>
          <a:prstGeom prst="rect">
            <a:avLst/>
          </a:prstGeom>
          <a:noFill/>
        </p:spPr>
      </p:pic>
      <p:sp>
        <p:nvSpPr>
          <p:cNvPr id="340995" name="Text Box 3"/>
          <p:cNvSpPr txBox="1">
            <a:spLocks noChangeArrowheads="1"/>
          </p:cNvSpPr>
          <p:nvPr/>
        </p:nvSpPr>
        <p:spPr bwMode="auto">
          <a:xfrm>
            <a:off x="1295400" y="533400"/>
            <a:ext cx="6324600" cy="584775"/>
          </a:xfrm>
          <a:prstGeom prst="rect">
            <a:avLst/>
          </a:prstGeom>
          <a:noFill/>
          <a:ln w="76200">
            <a:noFill/>
            <a:miter lim="800000"/>
            <a:headEnd/>
            <a:tailEnd/>
          </a:ln>
          <a:effectLst/>
        </p:spPr>
        <p:txBody>
          <a:bodyPr>
            <a:spAutoFit/>
          </a:bodyPr>
          <a:lstStyle/>
          <a:p>
            <a:pPr algn="ctr">
              <a:spcBef>
                <a:spcPct val="50000"/>
              </a:spcBef>
            </a:pPr>
            <a:r>
              <a:rPr lang="en-US" sz="3200" b="1" dirty="0">
                <a:effectLst>
                  <a:outerShdw blurRad="38100" dist="38100" dir="2700000" algn="tl">
                    <a:srgbClr val="000000">
                      <a:alpha val="43137"/>
                    </a:srgbClr>
                  </a:outerShdw>
                </a:effectLst>
              </a:rPr>
              <a:t>Accidental iron burn</a:t>
            </a:r>
          </a:p>
        </p:txBody>
      </p:sp>
    </p:spTree>
    <p:extLst>
      <p:ext uri="{BB962C8B-B14F-4D97-AF65-F5344CB8AC3E}">
        <p14:creationId xmlns:p14="http://schemas.microsoft.com/office/powerpoint/2010/main" val="2464242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Buttocks marks with crease2.jpg"/>
          <p:cNvPicPr>
            <a:picLocks noChangeAspect="1"/>
          </p:cNvPicPr>
          <p:nvPr/>
        </p:nvPicPr>
        <p:blipFill>
          <a:blip r:embed="rId3" cstate="print"/>
          <a:stretch>
            <a:fillRect/>
          </a:stretch>
        </p:blipFill>
        <p:spPr>
          <a:xfrm>
            <a:off x="381000" y="304800"/>
            <a:ext cx="8382000" cy="6278880"/>
          </a:xfrm>
          <a:prstGeom prst="rect">
            <a:avLst/>
          </a:prstGeom>
        </p:spPr>
      </p:pic>
      <p:sp>
        <p:nvSpPr>
          <p:cNvPr id="3" name="TextBox 2"/>
          <p:cNvSpPr txBox="1"/>
          <p:nvPr/>
        </p:nvSpPr>
        <p:spPr>
          <a:xfrm>
            <a:off x="1066800" y="533400"/>
            <a:ext cx="7239000" cy="1200329"/>
          </a:xfrm>
          <a:prstGeom prst="rect">
            <a:avLst/>
          </a:prstGeom>
          <a:noFill/>
        </p:spPr>
        <p:txBody>
          <a:bodyPr wrap="square" rtlCol="0">
            <a:spAutoFit/>
          </a:bodyPr>
          <a:lstStyle/>
          <a:p>
            <a:r>
              <a:rPr lang="en-US" sz="2400" b="1" dirty="0" err="1">
                <a:solidFill>
                  <a:prstClr val="white"/>
                </a:solidFill>
                <a:effectLst>
                  <a:outerShdw blurRad="38100" dist="38100" dir="2700000" algn="tl">
                    <a:srgbClr val="000000">
                      <a:alpha val="43137"/>
                    </a:srgbClr>
                  </a:outerShdw>
                </a:effectLst>
              </a:rPr>
              <a:t>Hx</a:t>
            </a:r>
            <a:r>
              <a:rPr lang="en-US" sz="2400" b="1" dirty="0">
                <a:solidFill>
                  <a:prstClr val="white"/>
                </a:solidFill>
                <a:effectLst>
                  <a:outerShdw blurRad="38100" dist="38100" dir="2700000" algn="tl">
                    <a:srgbClr val="000000">
                      <a:alpha val="43137"/>
                    </a:srgbClr>
                  </a:outerShdw>
                </a:effectLst>
              </a:rPr>
              <a:t>: 6 </a:t>
            </a:r>
            <a:r>
              <a:rPr lang="en-US" sz="2400" b="1" dirty="0" err="1">
                <a:solidFill>
                  <a:prstClr val="white"/>
                </a:solidFill>
                <a:effectLst>
                  <a:outerShdw blurRad="38100" dist="38100" dir="2700000" algn="tl">
                    <a:srgbClr val="000000">
                      <a:alpha val="43137"/>
                    </a:srgbClr>
                  </a:outerShdw>
                </a:effectLst>
              </a:rPr>
              <a:t>yo</a:t>
            </a:r>
            <a:r>
              <a:rPr lang="en-US" sz="2400" b="1" dirty="0">
                <a:solidFill>
                  <a:prstClr val="white"/>
                </a:solidFill>
                <a:effectLst>
                  <a:outerShdw blurRad="38100" dist="38100" dir="2700000" algn="tl">
                    <a:srgbClr val="000000">
                      <a:alpha val="43137"/>
                    </a:srgbClr>
                  </a:outerShdw>
                </a:effectLst>
              </a:rPr>
              <a:t> girl fell off of the porch onto a walkway, landing on her buttocks wearing blue jeans &amp; cotton underwear</a:t>
            </a:r>
          </a:p>
        </p:txBody>
      </p:sp>
    </p:spTree>
    <p:extLst>
      <p:ext uri="{BB962C8B-B14F-4D97-AF65-F5344CB8AC3E}">
        <p14:creationId xmlns:p14="http://schemas.microsoft.com/office/powerpoint/2010/main" val="6673866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29026" name="Picture 2" descr="draw emersion burn"/>
          <p:cNvPicPr>
            <a:picLocks noChangeAspect="1" noChangeArrowheads="1"/>
          </p:cNvPicPr>
          <p:nvPr/>
        </p:nvPicPr>
        <p:blipFill>
          <a:blip r:embed="rId3" cstate="print"/>
          <a:srcRect/>
          <a:stretch>
            <a:fillRect/>
          </a:stretch>
        </p:blipFill>
        <p:spPr bwMode="auto">
          <a:xfrm>
            <a:off x="685800" y="914400"/>
            <a:ext cx="7839075" cy="5670550"/>
          </a:xfrm>
          <a:prstGeom prst="rect">
            <a:avLst/>
          </a:prstGeom>
          <a:noFill/>
        </p:spPr>
      </p:pic>
      <p:sp>
        <p:nvSpPr>
          <p:cNvPr id="129027" name="Text Box 3"/>
          <p:cNvSpPr txBox="1">
            <a:spLocks noChangeArrowheads="1"/>
          </p:cNvSpPr>
          <p:nvPr/>
        </p:nvSpPr>
        <p:spPr bwMode="auto">
          <a:xfrm>
            <a:off x="762000" y="381000"/>
            <a:ext cx="7696200" cy="584775"/>
          </a:xfrm>
          <a:prstGeom prst="rect">
            <a:avLst/>
          </a:prstGeom>
          <a:noFill/>
          <a:ln w="9525">
            <a:noFill/>
            <a:miter lim="800000"/>
            <a:headEnd/>
            <a:tailEnd/>
          </a:ln>
          <a:effectLst/>
        </p:spPr>
        <p:txBody>
          <a:bodyPr>
            <a:spAutoFit/>
          </a:bodyPr>
          <a:lstStyle/>
          <a:p>
            <a:pPr algn="ctr">
              <a:spcBef>
                <a:spcPct val="50000"/>
              </a:spcBef>
            </a:pPr>
            <a:r>
              <a:rPr lang="en-US" sz="3200" b="1" dirty="0">
                <a:effectLst>
                  <a:outerShdw blurRad="38100" dist="38100" dir="2700000" algn="tl">
                    <a:srgbClr val="000000">
                      <a:alpha val="43137"/>
                    </a:srgbClr>
                  </a:outerShdw>
                </a:effectLst>
              </a:rPr>
              <a:t>Hot water immersion burns</a:t>
            </a:r>
          </a:p>
        </p:txBody>
      </p:sp>
    </p:spTree>
    <p:extLst>
      <p:ext uri="{BB962C8B-B14F-4D97-AF65-F5344CB8AC3E}">
        <p14:creationId xmlns:p14="http://schemas.microsoft.com/office/powerpoint/2010/main" val="13111736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30050" name="Picture 2" descr="draw emersion burn2"/>
          <p:cNvPicPr>
            <a:picLocks noChangeAspect="1" noChangeArrowheads="1"/>
          </p:cNvPicPr>
          <p:nvPr/>
        </p:nvPicPr>
        <p:blipFill>
          <a:blip r:embed="rId3" cstate="print"/>
          <a:srcRect/>
          <a:stretch>
            <a:fillRect/>
          </a:stretch>
        </p:blipFill>
        <p:spPr bwMode="auto">
          <a:xfrm>
            <a:off x="228600" y="304800"/>
            <a:ext cx="3048000" cy="6553200"/>
          </a:xfrm>
          <a:prstGeom prst="rect">
            <a:avLst/>
          </a:prstGeom>
          <a:noFill/>
        </p:spPr>
      </p:pic>
      <p:pic>
        <p:nvPicPr>
          <p:cNvPr id="130051" name="Picture 3" descr="draw emersion burn3"/>
          <p:cNvPicPr>
            <a:picLocks noChangeAspect="1" noChangeArrowheads="1"/>
          </p:cNvPicPr>
          <p:nvPr/>
        </p:nvPicPr>
        <p:blipFill>
          <a:blip r:embed="rId4" cstate="print"/>
          <a:srcRect/>
          <a:stretch>
            <a:fillRect/>
          </a:stretch>
        </p:blipFill>
        <p:spPr bwMode="auto">
          <a:xfrm>
            <a:off x="6430963" y="228600"/>
            <a:ext cx="2484437" cy="6629400"/>
          </a:xfrm>
          <a:prstGeom prst="rect">
            <a:avLst/>
          </a:prstGeom>
          <a:noFill/>
        </p:spPr>
      </p:pic>
      <p:sp>
        <p:nvSpPr>
          <p:cNvPr id="130052" name="Text Box 4"/>
          <p:cNvSpPr txBox="1">
            <a:spLocks noChangeArrowheads="1"/>
          </p:cNvSpPr>
          <p:nvPr/>
        </p:nvSpPr>
        <p:spPr bwMode="auto">
          <a:xfrm>
            <a:off x="3352800" y="762000"/>
            <a:ext cx="2971800" cy="2677656"/>
          </a:xfrm>
          <a:prstGeom prst="rect">
            <a:avLst/>
          </a:prstGeom>
          <a:noFill/>
          <a:ln w="9525">
            <a:noFill/>
            <a:miter lim="800000"/>
            <a:headEnd/>
            <a:tailEnd/>
          </a:ln>
          <a:effectLst/>
        </p:spPr>
        <p:txBody>
          <a:bodyPr>
            <a:spAutoFit/>
          </a:bodyPr>
          <a:lstStyle/>
          <a:p>
            <a:pPr algn="ctr">
              <a:spcBef>
                <a:spcPct val="50000"/>
              </a:spcBef>
            </a:pPr>
            <a:r>
              <a:rPr lang="en-US" sz="2400" b="1" dirty="0">
                <a:effectLst>
                  <a:outerShdw blurRad="38100" dist="38100" dir="2700000" algn="tl">
                    <a:srgbClr val="FFFFFF"/>
                  </a:outerShdw>
                </a:effectLst>
                <a:latin typeface="Arial" charset="0"/>
              </a:rPr>
              <a:t>Immersion burn</a:t>
            </a:r>
          </a:p>
          <a:p>
            <a:pPr algn="ctr">
              <a:spcBef>
                <a:spcPct val="50000"/>
              </a:spcBef>
            </a:pPr>
            <a:r>
              <a:rPr lang="en-US" sz="2400" b="1" dirty="0">
                <a:effectLst>
                  <a:outerShdw blurRad="38100" dist="38100" dir="2700000" algn="tl">
                    <a:srgbClr val="FFFFFF"/>
                  </a:outerShdw>
                </a:effectLst>
                <a:latin typeface="Arial" charset="0"/>
              </a:rPr>
              <a:t>“doughnut effect”</a:t>
            </a:r>
            <a:endParaRPr lang="en-US" sz="2400" dirty="0">
              <a:latin typeface="Arial" charset="0"/>
            </a:endParaRPr>
          </a:p>
          <a:p>
            <a:pPr algn="ctr">
              <a:spcBef>
                <a:spcPct val="50000"/>
              </a:spcBef>
            </a:pPr>
            <a:r>
              <a:rPr lang="en-US" sz="2400" dirty="0">
                <a:latin typeface="Arial" charset="0"/>
              </a:rPr>
              <a:t>sparing of skin contacting the tub or flexural areas folded against each other</a:t>
            </a:r>
          </a:p>
        </p:txBody>
      </p:sp>
    </p:spTree>
    <p:extLst>
      <p:ext uri="{BB962C8B-B14F-4D97-AF65-F5344CB8AC3E}">
        <p14:creationId xmlns:p14="http://schemas.microsoft.com/office/powerpoint/2010/main" val="4870629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42018" name="Picture 2" descr="ca 70"/>
          <p:cNvPicPr>
            <a:picLocks noChangeAspect="1" noChangeArrowheads="1"/>
          </p:cNvPicPr>
          <p:nvPr/>
        </p:nvPicPr>
        <p:blipFill>
          <a:blip r:embed="rId3" cstate="print"/>
          <a:srcRect/>
          <a:stretch>
            <a:fillRect/>
          </a:stretch>
        </p:blipFill>
        <p:spPr bwMode="auto">
          <a:xfrm>
            <a:off x="4767263" y="57150"/>
            <a:ext cx="4376737" cy="6800850"/>
          </a:xfrm>
          <a:prstGeom prst="rect">
            <a:avLst/>
          </a:prstGeom>
          <a:noFill/>
        </p:spPr>
      </p:pic>
      <p:sp>
        <p:nvSpPr>
          <p:cNvPr id="342019" name="Text Box 3"/>
          <p:cNvSpPr txBox="1">
            <a:spLocks noChangeArrowheads="1"/>
          </p:cNvSpPr>
          <p:nvPr/>
        </p:nvSpPr>
        <p:spPr bwMode="auto">
          <a:xfrm>
            <a:off x="533400" y="685800"/>
            <a:ext cx="3962400" cy="1600438"/>
          </a:xfrm>
          <a:prstGeom prst="rect">
            <a:avLst/>
          </a:prstGeom>
          <a:noFill/>
          <a:ln w="76200">
            <a:noFill/>
            <a:miter lim="800000"/>
            <a:headEnd/>
            <a:tailEnd/>
          </a:ln>
          <a:effectLst/>
        </p:spPr>
        <p:txBody>
          <a:bodyPr>
            <a:spAutoFit/>
          </a:bodyPr>
          <a:lstStyle/>
          <a:p>
            <a:pPr algn="ctr">
              <a:spcBef>
                <a:spcPct val="50000"/>
              </a:spcBef>
            </a:pPr>
            <a:r>
              <a:rPr lang="en-US" sz="2800" b="1" dirty="0">
                <a:effectLst>
                  <a:outerShdw blurRad="38100" dist="38100" dir="2700000" algn="tl">
                    <a:srgbClr val="000000">
                      <a:alpha val="43137"/>
                    </a:srgbClr>
                  </a:outerShdw>
                </a:effectLst>
              </a:rPr>
              <a:t>“Doughnut effect”</a:t>
            </a:r>
          </a:p>
          <a:p>
            <a:pPr algn="ctr">
              <a:spcBef>
                <a:spcPct val="50000"/>
              </a:spcBef>
            </a:pPr>
            <a:r>
              <a:rPr lang="en-US" sz="2800" b="1" dirty="0">
                <a:effectLst>
                  <a:outerShdw blurRad="38100" dist="38100" dir="2700000" algn="tl">
                    <a:srgbClr val="000000">
                      <a:alpha val="43137"/>
                    </a:srgbClr>
                  </a:outerShdw>
                </a:effectLst>
              </a:rPr>
              <a:t>inflicted hot water burn pattern</a:t>
            </a:r>
          </a:p>
        </p:txBody>
      </p:sp>
    </p:spTree>
    <p:extLst>
      <p:ext uri="{BB962C8B-B14F-4D97-AF65-F5344CB8AC3E}">
        <p14:creationId xmlns:p14="http://schemas.microsoft.com/office/powerpoint/2010/main" val="15678507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23234" name="Picture 2" descr="VD116"/>
          <p:cNvPicPr>
            <a:picLocks noChangeAspect="1" noChangeArrowheads="1"/>
          </p:cNvPicPr>
          <p:nvPr/>
        </p:nvPicPr>
        <p:blipFill>
          <a:blip r:embed="rId3" cstate="print"/>
          <a:srcRect/>
          <a:stretch>
            <a:fillRect/>
          </a:stretch>
        </p:blipFill>
        <p:spPr bwMode="auto">
          <a:xfrm>
            <a:off x="762000" y="1447800"/>
            <a:ext cx="7648575" cy="5130800"/>
          </a:xfrm>
          <a:prstGeom prst="rect">
            <a:avLst/>
          </a:prstGeom>
          <a:noFill/>
        </p:spPr>
      </p:pic>
      <p:sp>
        <p:nvSpPr>
          <p:cNvPr id="223235" name="Text Box 3"/>
          <p:cNvSpPr txBox="1">
            <a:spLocks noChangeArrowheads="1"/>
          </p:cNvSpPr>
          <p:nvPr/>
        </p:nvSpPr>
        <p:spPr bwMode="auto">
          <a:xfrm>
            <a:off x="914400" y="381000"/>
            <a:ext cx="7391400" cy="1015663"/>
          </a:xfrm>
          <a:prstGeom prst="rect">
            <a:avLst/>
          </a:prstGeom>
          <a:noFill/>
          <a:ln w="9525">
            <a:noFill/>
            <a:miter lim="800000"/>
            <a:headEnd/>
            <a:tailEnd/>
          </a:ln>
          <a:effectLst/>
        </p:spPr>
        <p:txBody>
          <a:bodyPr>
            <a:spAutoFit/>
          </a:bodyPr>
          <a:lstStyle/>
          <a:p>
            <a:pPr algn="ctr">
              <a:spcBef>
                <a:spcPct val="50000"/>
              </a:spcBef>
            </a:pPr>
            <a:r>
              <a:rPr lang="en-US" sz="2400" b="1" dirty="0">
                <a:effectLst>
                  <a:outerShdw blurRad="38100" dist="38100" dir="2700000" algn="tl">
                    <a:srgbClr val="000000">
                      <a:alpha val="43137"/>
                    </a:srgbClr>
                  </a:outerShdw>
                </a:effectLst>
              </a:rPr>
              <a:t>Immersion burn: symmetrical </a:t>
            </a:r>
          </a:p>
          <a:p>
            <a:pPr algn="ctr">
              <a:spcBef>
                <a:spcPct val="50000"/>
              </a:spcBef>
            </a:pPr>
            <a:r>
              <a:rPr lang="en-US" sz="2400" b="1" dirty="0">
                <a:effectLst>
                  <a:outerShdw blurRad="38100" dist="38100" dir="2700000" algn="tl">
                    <a:srgbClr val="000000">
                      <a:alpha val="43137"/>
                    </a:srgbClr>
                  </a:outerShdw>
                </a:effectLst>
              </a:rPr>
              <a:t>“glove pattern”</a:t>
            </a:r>
          </a:p>
        </p:txBody>
      </p:sp>
    </p:spTree>
    <p:extLst>
      <p:ext uri="{BB962C8B-B14F-4D97-AF65-F5344CB8AC3E}">
        <p14:creationId xmlns:p14="http://schemas.microsoft.com/office/powerpoint/2010/main" val="2103241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28354" name="Picture 2" descr="VD121"/>
          <p:cNvPicPr>
            <a:picLocks noChangeAspect="1" noChangeArrowheads="1"/>
          </p:cNvPicPr>
          <p:nvPr/>
        </p:nvPicPr>
        <p:blipFill>
          <a:blip r:embed="rId3" cstate="print"/>
          <a:srcRect/>
          <a:stretch>
            <a:fillRect/>
          </a:stretch>
        </p:blipFill>
        <p:spPr bwMode="auto">
          <a:xfrm>
            <a:off x="4343400" y="228600"/>
            <a:ext cx="4572000" cy="6400800"/>
          </a:xfrm>
          <a:prstGeom prst="rect">
            <a:avLst/>
          </a:prstGeom>
          <a:noFill/>
        </p:spPr>
      </p:pic>
      <p:sp>
        <p:nvSpPr>
          <p:cNvPr id="228355" name="Text Box 3"/>
          <p:cNvSpPr txBox="1">
            <a:spLocks noChangeArrowheads="1"/>
          </p:cNvSpPr>
          <p:nvPr/>
        </p:nvSpPr>
        <p:spPr bwMode="auto">
          <a:xfrm>
            <a:off x="533400" y="762000"/>
            <a:ext cx="3048000" cy="584775"/>
          </a:xfrm>
          <a:prstGeom prst="rect">
            <a:avLst/>
          </a:prstGeom>
          <a:noFill/>
          <a:ln w="9525">
            <a:noFill/>
            <a:miter lim="800000"/>
            <a:headEnd/>
            <a:tailEnd/>
          </a:ln>
          <a:effectLst/>
        </p:spPr>
        <p:txBody>
          <a:bodyPr>
            <a:spAutoFit/>
          </a:bodyPr>
          <a:lstStyle/>
          <a:p>
            <a:pPr algn="ctr">
              <a:spcBef>
                <a:spcPct val="50000"/>
              </a:spcBef>
            </a:pPr>
            <a:r>
              <a:rPr lang="en-US" sz="3200" b="1" dirty="0">
                <a:effectLst>
                  <a:outerShdw blurRad="38100" dist="38100" dir="2700000" algn="tl">
                    <a:srgbClr val="000000">
                      <a:alpha val="43137"/>
                    </a:srgbClr>
                  </a:outerShdw>
                </a:effectLst>
              </a:rPr>
              <a:t>Splash burn</a:t>
            </a:r>
          </a:p>
        </p:txBody>
      </p:sp>
    </p:spTree>
    <p:extLst>
      <p:ext uri="{BB962C8B-B14F-4D97-AF65-F5344CB8AC3E}">
        <p14:creationId xmlns:p14="http://schemas.microsoft.com/office/powerpoint/2010/main" val="10884871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0"/>
            <a:ext cx="7772400" cy="1362075"/>
          </a:xfrm>
        </p:spPr>
        <p:txBody>
          <a:bodyPr/>
          <a:lstStyle/>
          <a:p>
            <a:r>
              <a:rPr lang="en-US" dirty="0"/>
              <a:t>Cutaneous injuries that </a:t>
            </a:r>
            <a:br>
              <a:rPr lang="en-US" dirty="0"/>
            </a:br>
            <a:r>
              <a:rPr lang="en-US" dirty="0"/>
              <a:t>mimic abusive injury</a:t>
            </a:r>
          </a:p>
        </p:txBody>
      </p:sp>
    </p:spTree>
    <p:extLst>
      <p:ext uri="{BB962C8B-B14F-4D97-AF65-F5344CB8AC3E}">
        <p14:creationId xmlns:p14="http://schemas.microsoft.com/office/powerpoint/2010/main" val="12036873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74082" name="Picture 2" descr="VD09"/>
          <p:cNvPicPr>
            <a:picLocks noChangeAspect="1" noChangeArrowheads="1"/>
          </p:cNvPicPr>
          <p:nvPr/>
        </p:nvPicPr>
        <p:blipFill>
          <a:blip r:embed="rId3" cstate="print"/>
          <a:srcRect/>
          <a:stretch>
            <a:fillRect/>
          </a:stretch>
        </p:blipFill>
        <p:spPr bwMode="auto">
          <a:xfrm>
            <a:off x="4495800" y="228600"/>
            <a:ext cx="4327525" cy="6400800"/>
          </a:xfrm>
          <a:prstGeom prst="rect">
            <a:avLst/>
          </a:prstGeom>
          <a:noFill/>
        </p:spPr>
      </p:pic>
      <p:sp>
        <p:nvSpPr>
          <p:cNvPr id="174083" name="Text Box 3"/>
          <p:cNvSpPr txBox="1">
            <a:spLocks noChangeArrowheads="1"/>
          </p:cNvSpPr>
          <p:nvPr/>
        </p:nvSpPr>
        <p:spPr bwMode="auto">
          <a:xfrm>
            <a:off x="609600" y="685800"/>
            <a:ext cx="3581400" cy="1077218"/>
          </a:xfrm>
          <a:prstGeom prst="rect">
            <a:avLst/>
          </a:prstGeom>
          <a:noFill/>
          <a:ln w="9525">
            <a:noFill/>
            <a:miter lim="800000"/>
            <a:headEnd/>
            <a:tailEnd/>
          </a:ln>
          <a:effectLst/>
        </p:spPr>
        <p:txBody>
          <a:bodyPr>
            <a:spAutoFit/>
          </a:bodyPr>
          <a:lstStyle/>
          <a:p>
            <a:pPr algn="ctr">
              <a:spcBef>
                <a:spcPct val="50000"/>
              </a:spcBef>
            </a:pPr>
            <a:r>
              <a:rPr lang="en-US" sz="3200" b="1" dirty="0">
                <a:solidFill>
                  <a:prstClr val="black"/>
                </a:solidFill>
                <a:effectLst>
                  <a:outerShdw blurRad="38100" dist="38100" dir="2700000" algn="tl">
                    <a:srgbClr val="FFFFFF"/>
                  </a:outerShdw>
                </a:effectLst>
              </a:rPr>
              <a:t>Normal bruising pattern</a:t>
            </a:r>
          </a:p>
        </p:txBody>
      </p:sp>
    </p:spTree>
    <p:extLst>
      <p:ext uri="{BB962C8B-B14F-4D97-AF65-F5344CB8AC3E}">
        <p14:creationId xmlns:p14="http://schemas.microsoft.com/office/powerpoint/2010/main" val="8670606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25634" name="Picture 1026" descr="ca 47"/>
          <p:cNvPicPr>
            <a:picLocks noChangeAspect="1" noChangeArrowheads="1"/>
          </p:cNvPicPr>
          <p:nvPr/>
        </p:nvPicPr>
        <p:blipFill>
          <a:blip r:embed="rId3" cstate="print"/>
          <a:srcRect/>
          <a:stretch>
            <a:fillRect/>
          </a:stretch>
        </p:blipFill>
        <p:spPr bwMode="auto">
          <a:xfrm>
            <a:off x="4648200" y="228600"/>
            <a:ext cx="4246563" cy="6362700"/>
          </a:xfrm>
          <a:prstGeom prst="rect">
            <a:avLst/>
          </a:prstGeom>
          <a:noFill/>
        </p:spPr>
      </p:pic>
      <p:sp>
        <p:nvSpPr>
          <p:cNvPr id="325635" name="Text Box 1027"/>
          <p:cNvSpPr txBox="1">
            <a:spLocks noChangeArrowheads="1"/>
          </p:cNvSpPr>
          <p:nvPr/>
        </p:nvSpPr>
        <p:spPr bwMode="auto">
          <a:xfrm>
            <a:off x="457200" y="838200"/>
            <a:ext cx="3657600" cy="2246769"/>
          </a:xfrm>
          <a:prstGeom prst="rect">
            <a:avLst/>
          </a:prstGeom>
          <a:noFill/>
          <a:ln w="76200">
            <a:noFill/>
            <a:miter lim="800000"/>
            <a:headEnd/>
            <a:tailEnd/>
          </a:ln>
          <a:effectLst/>
        </p:spPr>
        <p:txBody>
          <a:bodyPr>
            <a:spAutoFit/>
          </a:bodyPr>
          <a:lstStyle/>
          <a:p>
            <a:pPr algn="ctr">
              <a:spcBef>
                <a:spcPct val="50000"/>
              </a:spcBef>
            </a:pPr>
            <a:r>
              <a:rPr lang="en-US" sz="4400" b="1" dirty="0">
                <a:solidFill>
                  <a:prstClr val="black"/>
                </a:solidFill>
                <a:effectLst>
                  <a:outerShdw blurRad="38100" dist="38100" dir="2700000" algn="tl">
                    <a:srgbClr val="000000">
                      <a:alpha val="43137"/>
                    </a:srgbClr>
                  </a:outerShdw>
                </a:effectLst>
              </a:rPr>
              <a:t>Coin rubbing</a:t>
            </a:r>
          </a:p>
          <a:p>
            <a:pPr algn="ctr">
              <a:spcBef>
                <a:spcPct val="50000"/>
              </a:spcBef>
            </a:pPr>
            <a:endParaRPr lang="en-US" sz="2400" b="1" dirty="0">
              <a:solidFill>
                <a:prstClr val="black"/>
              </a:solidFill>
              <a:effectLst>
                <a:outerShdw blurRad="38100" dist="38100" dir="2700000" algn="tl">
                  <a:srgbClr val="000000">
                    <a:alpha val="43137"/>
                  </a:srgbClr>
                </a:outerShdw>
              </a:effectLst>
            </a:endParaRPr>
          </a:p>
          <a:p>
            <a:pPr algn="ctr">
              <a:spcBef>
                <a:spcPct val="50000"/>
              </a:spcBef>
            </a:pPr>
            <a:r>
              <a:rPr lang="en-US" sz="2400" b="1" dirty="0">
                <a:solidFill>
                  <a:prstClr val="black"/>
                </a:solidFill>
                <a:effectLst>
                  <a:outerShdw blurRad="38100" dist="38100" dir="2700000" algn="tl">
                    <a:srgbClr val="000000">
                      <a:alpha val="43137"/>
                    </a:srgbClr>
                  </a:outerShdw>
                </a:effectLst>
              </a:rPr>
              <a:t>Vietnamese folk remedy for fever management</a:t>
            </a:r>
          </a:p>
        </p:txBody>
      </p:sp>
    </p:spTree>
    <p:extLst>
      <p:ext uri="{BB962C8B-B14F-4D97-AF65-F5344CB8AC3E}">
        <p14:creationId xmlns:p14="http://schemas.microsoft.com/office/powerpoint/2010/main" val="27631671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20514" name="Picture 2" descr="ca 51"/>
          <p:cNvPicPr>
            <a:picLocks noChangeAspect="1" noChangeArrowheads="1"/>
          </p:cNvPicPr>
          <p:nvPr/>
        </p:nvPicPr>
        <p:blipFill>
          <a:blip r:embed="rId3" cstate="print"/>
          <a:srcRect/>
          <a:stretch>
            <a:fillRect/>
          </a:stretch>
        </p:blipFill>
        <p:spPr bwMode="auto">
          <a:xfrm>
            <a:off x="4572000" y="209550"/>
            <a:ext cx="4572000" cy="6648450"/>
          </a:xfrm>
          <a:prstGeom prst="rect">
            <a:avLst/>
          </a:prstGeom>
          <a:noFill/>
        </p:spPr>
      </p:pic>
      <p:sp>
        <p:nvSpPr>
          <p:cNvPr id="320515" name="Text Box 3"/>
          <p:cNvSpPr txBox="1">
            <a:spLocks noChangeArrowheads="1"/>
          </p:cNvSpPr>
          <p:nvPr/>
        </p:nvSpPr>
        <p:spPr bwMode="auto">
          <a:xfrm>
            <a:off x="457200" y="838200"/>
            <a:ext cx="3581400" cy="3785652"/>
          </a:xfrm>
          <a:prstGeom prst="rect">
            <a:avLst/>
          </a:prstGeom>
          <a:noFill/>
          <a:ln w="76200">
            <a:noFill/>
            <a:miter lim="800000"/>
            <a:headEnd/>
            <a:tailEnd/>
          </a:ln>
          <a:effectLst/>
        </p:spPr>
        <p:txBody>
          <a:bodyPr wrap="square">
            <a:spAutoFit/>
          </a:bodyPr>
          <a:lstStyle/>
          <a:p>
            <a:pPr algn="ctr">
              <a:spcBef>
                <a:spcPct val="50000"/>
              </a:spcBef>
            </a:pPr>
            <a:r>
              <a:rPr lang="en-US" sz="4000" b="1" dirty="0">
                <a:solidFill>
                  <a:prstClr val="black"/>
                </a:solidFill>
                <a:effectLst>
                  <a:outerShdw blurRad="38100" dist="38100" dir="2700000" algn="tl">
                    <a:srgbClr val="000000">
                      <a:alpha val="43137"/>
                    </a:srgbClr>
                  </a:outerShdw>
                </a:effectLst>
              </a:rPr>
              <a:t>Congenital dermal </a:t>
            </a:r>
            <a:r>
              <a:rPr lang="en-US" sz="4000" b="1" dirty="0" err="1">
                <a:solidFill>
                  <a:prstClr val="black"/>
                </a:solidFill>
                <a:effectLst>
                  <a:outerShdw blurRad="38100" dist="38100" dir="2700000" algn="tl">
                    <a:srgbClr val="000000">
                      <a:alpha val="43137"/>
                    </a:srgbClr>
                  </a:outerShdw>
                </a:effectLst>
              </a:rPr>
              <a:t>melanocytosis</a:t>
            </a:r>
            <a:endParaRPr lang="en-US" sz="4000" b="1" dirty="0">
              <a:solidFill>
                <a:prstClr val="black"/>
              </a:solidFill>
              <a:effectLst>
                <a:outerShdw blurRad="38100" dist="38100" dir="2700000" algn="tl">
                  <a:srgbClr val="000000">
                    <a:alpha val="43137"/>
                  </a:srgbClr>
                </a:outerShdw>
              </a:effectLst>
            </a:endParaRPr>
          </a:p>
          <a:p>
            <a:pPr algn="ctr">
              <a:spcBef>
                <a:spcPct val="50000"/>
              </a:spcBef>
            </a:pPr>
            <a:r>
              <a:rPr lang="en-US" sz="2400" b="1" dirty="0">
                <a:solidFill>
                  <a:prstClr val="black"/>
                </a:solidFill>
                <a:effectLst>
                  <a:outerShdw blurRad="38100" dist="38100" dir="2700000" algn="tl">
                    <a:srgbClr val="000000">
                      <a:alpha val="43137"/>
                    </a:srgbClr>
                  </a:outerShdw>
                </a:effectLst>
              </a:rPr>
              <a:t>(aka Mongolian spots, slate grey spots)</a:t>
            </a:r>
          </a:p>
          <a:p>
            <a:pPr algn="ctr">
              <a:spcBef>
                <a:spcPct val="50000"/>
              </a:spcBef>
            </a:pPr>
            <a:r>
              <a:rPr lang="en-US" sz="2400" b="1" dirty="0">
                <a:solidFill>
                  <a:prstClr val="black"/>
                </a:solidFill>
                <a:effectLst>
                  <a:outerShdw blurRad="38100" dist="38100" dir="2700000" algn="tl">
                    <a:srgbClr val="000000">
                      <a:alpha val="43137"/>
                    </a:srgbClr>
                  </a:outerShdw>
                </a:effectLst>
              </a:rPr>
              <a:t>sometimes mistaken for bruises</a:t>
            </a:r>
          </a:p>
        </p:txBody>
      </p:sp>
    </p:spTree>
    <p:extLst>
      <p:ext uri="{BB962C8B-B14F-4D97-AF65-F5344CB8AC3E}">
        <p14:creationId xmlns:p14="http://schemas.microsoft.com/office/powerpoint/2010/main" val="42529424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onstriction marks ankles socks.jpg"/>
          <p:cNvPicPr>
            <a:picLocks noChangeAspect="1"/>
          </p:cNvPicPr>
          <p:nvPr/>
        </p:nvPicPr>
        <p:blipFill>
          <a:blip r:embed="rId3" cstate="print"/>
          <a:stretch>
            <a:fillRect/>
          </a:stretch>
        </p:blipFill>
        <p:spPr>
          <a:xfrm>
            <a:off x="1066800" y="304800"/>
            <a:ext cx="6985000" cy="5245100"/>
          </a:xfrm>
          <a:prstGeom prst="rect">
            <a:avLst/>
          </a:prstGeom>
        </p:spPr>
      </p:pic>
      <p:sp>
        <p:nvSpPr>
          <p:cNvPr id="3" name="TextBox 2"/>
          <p:cNvSpPr txBox="1"/>
          <p:nvPr/>
        </p:nvSpPr>
        <p:spPr>
          <a:xfrm>
            <a:off x="990600" y="5791200"/>
            <a:ext cx="6934200" cy="461665"/>
          </a:xfrm>
          <a:prstGeom prst="rect">
            <a:avLst/>
          </a:prstGeom>
          <a:noFill/>
        </p:spPr>
        <p:txBody>
          <a:bodyPr wrap="square" rtlCol="0">
            <a:spAutoFit/>
          </a:bodyPr>
          <a:lstStyle/>
          <a:p>
            <a:pPr algn="ctr"/>
            <a:r>
              <a:rPr lang="en-US" sz="2400" b="1" dirty="0">
                <a:solidFill>
                  <a:prstClr val="black"/>
                </a:solidFill>
                <a:effectLst>
                  <a:outerShdw blurRad="38100" dist="38100" dir="2700000" algn="tl">
                    <a:srgbClr val="000000">
                      <a:alpha val="43137"/>
                    </a:srgbClr>
                  </a:outerShdw>
                </a:effectLst>
              </a:rPr>
              <a:t>Constriction marks from tight socks</a:t>
            </a:r>
          </a:p>
        </p:txBody>
      </p:sp>
    </p:spTree>
    <p:extLst>
      <p:ext uri="{BB962C8B-B14F-4D97-AF65-F5344CB8AC3E}">
        <p14:creationId xmlns:p14="http://schemas.microsoft.com/office/powerpoint/2010/main" val="448134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Definition of child abuse</a:t>
            </a:r>
          </a:p>
        </p:txBody>
      </p:sp>
      <p:sp>
        <p:nvSpPr>
          <p:cNvPr id="3" name="Content Placeholder 2"/>
          <p:cNvSpPr>
            <a:spLocks noGrp="1"/>
          </p:cNvSpPr>
          <p:nvPr>
            <p:ph idx="1"/>
          </p:nvPr>
        </p:nvSpPr>
        <p:spPr>
          <a:xfrm>
            <a:off x="457200" y="1600201"/>
            <a:ext cx="7848600" cy="4267200"/>
          </a:xfrm>
        </p:spPr>
        <p:txBody>
          <a:bodyPr>
            <a:normAutofit/>
          </a:bodyPr>
          <a:lstStyle/>
          <a:p>
            <a:pPr marL="0" indent="0">
              <a:buNone/>
            </a:pPr>
            <a:r>
              <a:rPr lang="en-US" b="1" dirty="0"/>
              <a:t>Any recent act or failure to act on the part of a parent or caretaker which results in death, serious physical or emotional harm, sexual abuse or exploitation; or an act or failure to act which presents an imminent risk of serious harm. </a:t>
            </a:r>
          </a:p>
          <a:p>
            <a:pPr marL="0" indent="0">
              <a:buNone/>
            </a:pPr>
            <a:endParaRPr lang="en-US" b="1" dirty="0"/>
          </a:p>
          <a:p>
            <a:pPr marL="0" indent="0">
              <a:buNone/>
            </a:pPr>
            <a:endParaRPr lang="en-US" b="1" dirty="0"/>
          </a:p>
          <a:p>
            <a:pPr marL="0" indent="0">
              <a:buNone/>
            </a:pPr>
            <a:r>
              <a:rPr lang="en-US" sz="1900" b="1" dirty="0"/>
              <a:t>[from Child Abuse Prevention and Treatment Act (CAPTA) as amended by the Keeping Children and Families Safe Act of 2003]</a:t>
            </a:r>
          </a:p>
          <a:p>
            <a:pPr marL="0" indent="0">
              <a:buNone/>
            </a:pPr>
            <a:endParaRPr lang="en-US" dirty="0"/>
          </a:p>
        </p:txBody>
      </p:sp>
    </p:spTree>
    <p:extLst>
      <p:ext uri="{BB962C8B-B14F-4D97-AF65-F5344CB8AC3E}">
        <p14:creationId xmlns:p14="http://schemas.microsoft.com/office/powerpoint/2010/main" val="10355055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ontact dermatitis cleaning solution1.jpg"/>
          <p:cNvPicPr>
            <a:picLocks noChangeAspect="1"/>
          </p:cNvPicPr>
          <p:nvPr/>
        </p:nvPicPr>
        <p:blipFill>
          <a:blip r:embed="rId3" cstate="print"/>
          <a:stretch>
            <a:fillRect/>
          </a:stretch>
        </p:blipFill>
        <p:spPr>
          <a:xfrm>
            <a:off x="0" y="0"/>
            <a:ext cx="4464988" cy="3352800"/>
          </a:xfrm>
          <a:prstGeom prst="rect">
            <a:avLst/>
          </a:prstGeom>
        </p:spPr>
      </p:pic>
      <p:pic>
        <p:nvPicPr>
          <p:cNvPr id="3" name="Picture 2" descr="Contact dermatitis cleaning solution2.jpg"/>
          <p:cNvPicPr>
            <a:picLocks noChangeAspect="1"/>
          </p:cNvPicPr>
          <p:nvPr/>
        </p:nvPicPr>
        <p:blipFill>
          <a:blip r:embed="rId4" cstate="print"/>
          <a:stretch>
            <a:fillRect/>
          </a:stretch>
        </p:blipFill>
        <p:spPr>
          <a:xfrm>
            <a:off x="4495800" y="3367624"/>
            <a:ext cx="4648200" cy="3490376"/>
          </a:xfrm>
          <a:prstGeom prst="rect">
            <a:avLst/>
          </a:prstGeom>
        </p:spPr>
      </p:pic>
      <p:sp>
        <p:nvSpPr>
          <p:cNvPr id="4" name="TextBox 3"/>
          <p:cNvSpPr txBox="1"/>
          <p:nvPr/>
        </p:nvSpPr>
        <p:spPr>
          <a:xfrm>
            <a:off x="4953000" y="762000"/>
            <a:ext cx="3429000" cy="1200329"/>
          </a:xfrm>
          <a:prstGeom prst="rect">
            <a:avLst/>
          </a:prstGeom>
          <a:noFill/>
        </p:spPr>
        <p:txBody>
          <a:bodyPr wrap="square" rtlCol="0">
            <a:spAutoFit/>
          </a:bodyPr>
          <a:lstStyle/>
          <a:p>
            <a:pPr algn="ctr"/>
            <a:r>
              <a:rPr lang="en-US" sz="2400" b="1" dirty="0">
                <a:solidFill>
                  <a:prstClr val="black"/>
                </a:solidFill>
                <a:effectLst>
                  <a:outerShdw blurRad="38100" dist="38100" dir="2700000" algn="tl">
                    <a:srgbClr val="000000">
                      <a:alpha val="43137"/>
                    </a:srgbClr>
                  </a:outerShdw>
                </a:effectLst>
              </a:rPr>
              <a:t>2 children with similar injuries from same daycare</a:t>
            </a:r>
          </a:p>
        </p:txBody>
      </p:sp>
      <p:sp>
        <p:nvSpPr>
          <p:cNvPr id="5" name="TextBox 4"/>
          <p:cNvSpPr txBox="1"/>
          <p:nvPr/>
        </p:nvSpPr>
        <p:spPr>
          <a:xfrm>
            <a:off x="685800" y="4419600"/>
            <a:ext cx="2819400" cy="1200329"/>
          </a:xfrm>
          <a:prstGeom prst="rect">
            <a:avLst/>
          </a:prstGeom>
          <a:noFill/>
        </p:spPr>
        <p:txBody>
          <a:bodyPr wrap="square" rtlCol="0">
            <a:spAutoFit/>
          </a:bodyPr>
          <a:lstStyle/>
          <a:p>
            <a:pPr algn="ctr"/>
            <a:r>
              <a:rPr lang="en-US" sz="2400" b="1" dirty="0">
                <a:solidFill>
                  <a:prstClr val="black"/>
                </a:solidFill>
                <a:effectLst>
                  <a:outerShdw blurRad="38100" dist="38100" dir="2700000" algn="tl">
                    <a:srgbClr val="000000">
                      <a:alpha val="43137"/>
                    </a:srgbClr>
                  </a:outerShdw>
                </a:effectLst>
              </a:rPr>
              <a:t>Chemical dermatitis, cleaning solution on toilet seat</a:t>
            </a:r>
          </a:p>
        </p:txBody>
      </p:sp>
    </p:spTree>
    <p:extLst>
      <p:ext uri="{BB962C8B-B14F-4D97-AF65-F5344CB8AC3E}">
        <p14:creationId xmlns:p14="http://schemas.microsoft.com/office/powerpoint/2010/main" val="16203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Phytophotodermatitis arms.jpg"/>
          <p:cNvPicPr>
            <a:picLocks noChangeAspect="1"/>
          </p:cNvPicPr>
          <p:nvPr/>
        </p:nvPicPr>
        <p:blipFill>
          <a:blip r:embed="rId3" cstate="print"/>
          <a:stretch>
            <a:fillRect/>
          </a:stretch>
        </p:blipFill>
        <p:spPr>
          <a:xfrm>
            <a:off x="1295400" y="152400"/>
            <a:ext cx="6806396" cy="5123338"/>
          </a:xfrm>
          <a:prstGeom prst="rect">
            <a:avLst/>
          </a:prstGeom>
        </p:spPr>
      </p:pic>
      <p:sp>
        <p:nvSpPr>
          <p:cNvPr id="3" name="TextBox 2"/>
          <p:cNvSpPr txBox="1"/>
          <p:nvPr/>
        </p:nvSpPr>
        <p:spPr>
          <a:xfrm>
            <a:off x="1262204" y="5486400"/>
            <a:ext cx="6629400" cy="584775"/>
          </a:xfrm>
          <a:prstGeom prst="rect">
            <a:avLst/>
          </a:prstGeom>
          <a:noFill/>
        </p:spPr>
        <p:txBody>
          <a:bodyPr wrap="square" rtlCol="0">
            <a:spAutoFit/>
          </a:bodyPr>
          <a:lstStyle/>
          <a:p>
            <a:pPr algn="ctr"/>
            <a:r>
              <a:rPr lang="en-US" sz="3200" b="1" dirty="0" err="1">
                <a:solidFill>
                  <a:prstClr val="black"/>
                </a:solidFill>
                <a:effectLst>
                  <a:outerShdw blurRad="38100" dist="38100" dir="2700000" algn="tl">
                    <a:srgbClr val="000000">
                      <a:alpha val="43137"/>
                    </a:srgbClr>
                  </a:outerShdw>
                </a:effectLst>
              </a:rPr>
              <a:t>Phytophotodermatitis</a:t>
            </a:r>
            <a:endParaRPr lang="en-US" sz="3200"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478307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Paintball bruise accidental.jpg"/>
          <p:cNvPicPr>
            <a:picLocks noChangeAspect="1"/>
          </p:cNvPicPr>
          <p:nvPr/>
        </p:nvPicPr>
        <p:blipFill>
          <a:blip r:embed="rId3" cstate="print"/>
          <a:stretch>
            <a:fillRect/>
          </a:stretch>
        </p:blipFill>
        <p:spPr>
          <a:xfrm>
            <a:off x="1295400" y="381000"/>
            <a:ext cx="6291574" cy="4724400"/>
          </a:xfrm>
          <a:prstGeom prst="rect">
            <a:avLst/>
          </a:prstGeom>
        </p:spPr>
      </p:pic>
      <p:sp>
        <p:nvSpPr>
          <p:cNvPr id="3" name="TextBox 2"/>
          <p:cNvSpPr txBox="1"/>
          <p:nvPr/>
        </p:nvSpPr>
        <p:spPr>
          <a:xfrm>
            <a:off x="1752600" y="5486400"/>
            <a:ext cx="5562600" cy="584775"/>
          </a:xfrm>
          <a:prstGeom prst="rect">
            <a:avLst/>
          </a:prstGeom>
          <a:noFill/>
        </p:spPr>
        <p:txBody>
          <a:bodyPr wrap="square" rtlCol="0">
            <a:spAutoFit/>
          </a:bodyPr>
          <a:lstStyle/>
          <a:p>
            <a:pPr algn="ctr"/>
            <a:r>
              <a:rPr lang="en-US" sz="3200" b="1" dirty="0">
                <a:solidFill>
                  <a:prstClr val="black"/>
                </a:solidFill>
                <a:effectLst>
                  <a:outerShdw blurRad="38100" dist="38100" dir="2700000" algn="tl">
                    <a:srgbClr val="000000">
                      <a:alpha val="43137"/>
                    </a:srgbClr>
                  </a:outerShdw>
                </a:effectLst>
              </a:rPr>
              <a:t>Paintball bruise</a:t>
            </a:r>
          </a:p>
        </p:txBody>
      </p:sp>
    </p:spTree>
    <p:extLst>
      <p:ext uri="{BB962C8B-B14F-4D97-AF65-F5344CB8AC3E}">
        <p14:creationId xmlns:p14="http://schemas.microsoft.com/office/powerpoint/2010/main" val="3728213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oe blister from shoe.jpg"/>
          <p:cNvPicPr>
            <a:picLocks noChangeAspect="1"/>
          </p:cNvPicPr>
          <p:nvPr/>
        </p:nvPicPr>
        <p:blipFill>
          <a:blip r:embed="rId3" cstate="print"/>
          <a:stretch>
            <a:fillRect/>
          </a:stretch>
        </p:blipFill>
        <p:spPr>
          <a:xfrm>
            <a:off x="1143000" y="381000"/>
            <a:ext cx="6985000" cy="4813300"/>
          </a:xfrm>
          <a:prstGeom prst="rect">
            <a:avLst/>
          </a:prstGeom>
        </p:spPr>
      </p:pic>
      <p:sp>
        <p:nvSpPr>
          <p:cNvPr id="3" name="TextBox 2"/>
          <p:cNvSpPr txBox="1"/>
          <p:nvPr/>
        </p:nvSpPr>
        <p:spPr>
          <a:xfrm>
            <a:off x="1981200" y="5638800"/>
            <a:ext cx="5181600" cy="584775"/>
          </a:xfrm>
          <a:prstGeom prst="rect">
            <a:avLst/>
          </a:prstGeom>
          <a:noFill/>
        </p:spPr>
        <p:txBody>
          <a:bodyPr wrap="square" rtlCol="0">
            <a:spAutoFit/>
          </a:bodyPr>
          <a:lstStyle/>
          <a:p>
            <a:pPr algn="ctr"/>
            <a:r>
              <a:rPr lang="en-US" sz="3200" b="1" dirty="0">
                <a:solidFill>
                  <a:prstClr val="black"/>
                </a:solidFill>
                <a:effectLst>
                  <a:outerShdw blurRad="38100" dist="38100" dir="2700000" algn="tl">
                    <a:srgbClr val="000000">
                      <a:alpha val="43137"/>
                    </a:srgbClr>
                  </a:outerShdw>
                </a:effectLst>
              </a:rPr>
              <a:t>Toe blister from tight shoe</a:t>
            </a:r>
          </a:p>
        </p:txBody>
      </p:sp>
    </p:spTree>
    <p:extLst>
      <p:ext uri="{BB962C8B-B14F-4D97-AF65-F5344CB8AC3E}">
        <p14:creationId xmlns:p14="http://schemas.microsoft.com/office/powerpoint/2010/main" val="30760757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3" name="TextBox 2"/>
          <p:cNvSpPr txBox="1"/>
          <p:nvPr/>
        </p:nvSpPr>
        <p:spPr>
          <a:xfrm>
            <a:off x="990600" y="6097509"/>
            <a:ext cx="6858000" cy="523220"/>
          </a:xfrm>
          <a:prstGeom prst="rect">
            <a:avLst/>
          </a:prstGeom>
          <a:noFill/>
        </p:spPr>
        <p:txBody>
          <a:bodyPr wrap="square" rtlCol="0">
            <a:spAutoFit/>
          </a:bodyPr>
          <a:lstStyle/>
          <a:p>
            <a:pPr algn="ctr"/>
            <a:r>
              <a:rPr lang="en-US" sz="2800" b="1" dirty="0">
                <a:solidFill>
                  <a:prstClr val="black"/>
                </a:solidFill>
                <a:effectLst>
                  <a:outerShdw blurRad="38100" dist="38100" dir="2700000" algn="tl">
                    <a:srgbClr val="000000">
                      <a:alpha val="43137"/>
                    </a:srgbClr>
                  </a:outerShdw>
                </a:effectLst>
              </a:rPr>
              <a:t>Impetigo mistaken for cigarette burn</a:t>
            </a:r>
          </a:p>
        </p:txBody>
      </p:sp>
    </p:spTree>
    <p:extLst>
      <p:ext uri="{BB962C8B-B14F-4D97-AF65-F5344CB8AC3E}">
        <p14:creationId xmlns:p14="http://schemas.microsoft.com/office/powerpoint/2010/main" val="13779658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72056"/>
          </a:xfrm>
          <a:prstGeom prst="rect">
            <a:avLst/>
          </a:prstGeom>
        </p:spPr>
      </p:pic>
      <p:sp>
        <p:nvSpPr>
          <p:cNvPr id="5" name="TextBox 4"/>
          <p:cNvSpPr txBox="1"/>
          <p:nvPr/>
        </p:nvSpPr>
        <p:spPr>
          <a:xfrm>
            <a:off x="2743200" y="5867400"/>
            <a:ext cx="6248400" cy="707886"/>
          </a:xfrm>
          <a:prstGeom prst="rect">
            <a:avLst/>
          </a:prstGeom>
          <a:noFill/>
        </p:spPr>
        <p:txBody>
          <a:bodyPr wrap="square" rtlCol="0">
            <a:spAutoFit/>
          </a:bodyPr>
          <a:lstStyle/>
          <a:p>
            <a:pPr algn="ctr" eaLnBrk="1" fontAlgn="auto" hangingPunct="1">
              <a:spcBef>
                <a:spcPts val="0"/>
              </a:spcBef>
              <a:spcAft>
                <a:spcPts val="0"/>
              </a:spcAft>
            </a:pPr>
            <a:r>
              <a:rPr lang="en-US" sz="4000" b="1" dirty="0">
                <a:solidFill>
                  <a:prstClr val="white"/>
                </a:solidFill>
                <a:effectLst>
                  <a:outerShdw blurRad="38100" dist="38100" dir="2700000" algn="tl">
                    <a:srgbClr val="000000">
                      <a:alpha val="43137"/>
                    </a:srgbClr>
                  </a:outerShdw>
                </a:effectLst>
                <a:latin typeface="Arial"/>
              </a:rPr>
              <a:t>Fractures in Child Abuse</a:t>
            </a:r>
          </a:p>
        </p:txBody>
      </p:sp>
    </p:spTree>
    <p:extLst>
      <p:ext uri="{BB962C8B-B14F-4D97-AF65-F5344CB8AC3E}">
        <p14:creationId xmlns:p14="http://schemas.microsoft.com/office/powerpoint/2010/main" val="40850384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Fractures in child abuse</a:t>
            </a:r>
          </a:p>
        </p:txBody>
      </p:sp>
      <p:sp>
        <p:nvSpPr>
          <p:cNvPr id="29699" name="Rectangle 3"/>
          <p:cNvSpPr>
            <a:spLocks noGrp="1" noChangeArrowheads="1"/>
          </p:cNvSpPr>
          <p:nvPr>
            <p:ph idx="1"/>
          </p:nvPr>
        </p:nvSpPr>
        <p:spPr>
          <a:xfrm>
            <a:off x="685800" y="1828800"/>
            <a:ext cx="7772400" cy="4419600"/>
          </a:xfrm>
        </p:spPr>
        <p:txBody>
          <a:bodyPr>
            <a:normAutofit/>
          </a:bodyPr>
          <a:lstStyle/>
          <a:p>
            <a:pPr>
              <a:buFont typeface="Symbol" pitchFamily="18" charset="2"/>
              <a:buChar char="·"/>
            </a:pPr>
            <a:r>
              <a:rPr lang="en-US" sz="2800" dirty="0"/>
              <a:t>Fractures are the 2</a:t>
            </a:r>
            <a:r>
              <a:rPr lang="en-US" sz="2800" baseline="30000" dirty="0"/>
              <a:t>nd</a:t>
            </a:r>
            <a:r>
              <a:rPr lang="en-US" sz="2800" dirty="0"/>
              <a:t> most common injury in child physical abuse </a:t>
            </a:r>
          </a:p>
          <a:p>
            <a:pPr lvl="1">
              <a:buFont typeface="Symbol" pitchFamily="18" charset="2"/>
              <a:buChar char="·"/>
            </a:pPr>
            <a:r>
              <a:rPr lang="en-US" dirty="0"/>
              <a:t>(bruises are #1)</a:t>
            </a:r>
          </a:p>
          <a:p>
            <a:pPr>
              <a:buFont typeface="Symbol" pitchFamily="18" charset="2"/>
              <a:buChar char="·"/>
            </a:pPr>
            <a:r>
              <a:rPr lang="en-US" sz="2800" b="1" dirty="0"/>
              <a:t>Fractures account for 8-12% of all pediatric injuries</a:t>
            </a:r>
            <a:endParaRPr lang="en-US" sz="2800" dirty="0"/>
          </a:p>
          <a:p>
            <a:pPr>
              <a:buFont typeface="Symbol" pitchFamily="18" charset="2"/>
              <a:buChar char="·"/>
            </a:pPr>
            <a:r>
              <a:rPr lang="en-US" sz="2800" dirty="0"/>
              <a:t>12-20% of all childhood fractures are inflicted </a:t>
            </a:r>
          </a:p>
          <a:p>
            <a:pPr>
              <a:buFont typeface="Symbol" pitchFamily="18" charset="2"/>
              <a:buChar char="·"/>
            </a:pPr>
            <a:r>
              <a:rPr lang="en-US" sz="2800" b="1" dirty="0"/>
              <a:t>80% of inflicted fractures occur &lt; 18 </a:t>
            </a:r>
            <a:r>
              <a:rPr lang="en-US" sz="2800" b="1" dirty="0" err="1"/>
              <a:t>mos</a:t>
            </a:r>
            <a:r>
              <a:rPr lang="en-US" sz="2800" b="1" dirty="0"/>
              <a:t> of age</a:t>
            </a:r>
          </a:p>
          <a:p>
            <a:pPr>
              <a:buFont typeface="Symbol" pitchFamily="18" charset="2"/>
              <a:buChar char="·"/>
            </a:pPr>
            <a:r>
              <a:rPr lang="en-US" sz="2800" dirty="0"/>
              <a:t>25% of all fractures &lt; 12 </a:t>
            </a:r>
            <a:r>
              <a:rPr lang="en-US" sz="2800" dirty="0" err="1"/>
              <a:t>mos</a:t>
            </a:r>
            <a:r>
              <a:rPr lang="en-US" sz="2800" dirty="0"/>
              <a:t> of age are inflicted</a:t>
            </a:r>
            <a:endParaRPr lang="en-US" sz="2800" b="1" dirty="0"/>
          </a:p>
        </p:txBody>
      </p:sp>
    </p:spTree>
    <p:extLst>
      <p:ext uri="{BB962C8B-B14F-4D97-AF65-F5344CB8AC3E}">
        <p14:creationId xmlns:p14="http://schemas.microsoft.com/office/powerpoint/2010/main" val="3323539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Fractures in child abuse</a:t>
            </a:r>
          </a:p>
        </p:txBody>
      </p:sp>
      <p:sp>
        <p:nvSpPr>
          <p:cNvPr id="29699" name="Rectangle 3"/>
          <p:cNvSpPr>
            <a:spLocks noGrp="1" noChangeArrowheads="1"/>
          </p:cNvSpPr>
          <p:nvPr>
            <p:ph idx="1"/>
          </p:nvPr>
        </p:nvSpPr>
        <p:spPr>
          <a:xfrm>
            <a:off x="685800" y="1600200"/>
            <a:ext cx="7772400" cy="4648200"/>
          </a:xfrm>
        </p:spPr>
        <p:txBody>
          <a:bodyPr/>
          <a:lstStyle/>
          <a:p>
            <a:pPr marL="0" indent="0">
              <a:buNone/>
            </a:pPr>
            <a:r>
              <a:rPr lang="en-US" sz="2400" b="1" dirty="0"/>
              <a:t>Factors to consider to distinguish accident from abuse: </a:t>
            </a:r>
          </a:p>
          <a:p>
            <a:pPr>
              <a:buFont typeface="Symbol" pitchFamily="18" charset="2"/>
              <a:buChar char="·"/>
            </a:pPr>
            <a:r>
              <a:rPr lang="en-US" sz="2400" b="1" dirty="0"/>
              <a:t>history doesn’t match the injury</a:t>
            </a:r>
          </a:p>
          <a:p>
            <a:pPr>
              <a:buFont typeface="Symbol" pitchFamily="18" charset="2"/>
              <a:buChar char="·"/>
            </a:pPr>
            <a:r>
              <a:rPr lang="en-US" sz="2400" b="1" dirty="0"/>
              <a:t>age of the child</a:t>
            </a:r>
          </a:p>
          <a:p>
            <a:pPr lvl="1">
              <a:buFont typeface="Symbol" pitchFamily="18" charset="2"/>
              <a:buChar char="®"/>
            </a:pPr>
            <a:r>
              <a:rPr lang="en-US" sz="2000" b="1" dirty="0"/>
              <a:t>85% of accidental fractures are in children &gt;5 years old </a:t>
            </a:r>
          </a:p>
          <a:p>
            <a:pPr lvl="1">
              <a:buFont typeface="Symbol" pitchFamily="18" charset="2"/>
              <a:buChar char="®"/>
            </a:pPr>
            <a:r>
              <a:rPr lang="en-US" sz="2000" b="1" dirty="0"/>
              <a:t>consider all fractures under 2 years of age</a:t>
            </a:r>
          </a:p>
          <a:p>
            <a:pPr>
              <a:buFont typeface="Symbol" pitchFamily="18" charset="2"/>
              <a:buChar char="·"/>
            </a:pPr>
            <a:r>
              <a:rPr lang="en-US" sz="2400" b="1" dirty="0"/>
              <a:t>multiple fracture sites </a:t>
            </a:r>
          </a:p>
          <a:p>
            <a:pPr lvl="1">
              <a:buFont typeface="Symbol" pitchFamily="18" charset="2"/>
              <a:buChar char="®"/>
            </a:pPr>
            <a:r>
              <a:rPr lang="en-US" sz="2000" b="1" dirty="0"/>
              <a:t>84% of accidental fractures involve a single fracture</a:t>
            </a:r>
          </a:p>
          <a:p>
            <a:pPr>
              <a:buFont typeface="Symbol" pitchFamily="18" charset="2"/>
              <a:buChar char="·"/>
            </a:pPr>
            <a:r>
              <a:rPr lang="en-US" sz="2400" b="1" dirty="0"/>
              <a:t>multiple stages of healing</a:t>
            </a:r>
          </a:p>
          <a:p>
            <a:pPr>
              <a:buFont typeface="Symbol" pitchFamily="18" charset="2"/>
              <a:buChar char="·"/>
            </a:pPr>
            <a:r>
              <a:rPr lang="en-US" sz="2400" b="1" dirty="0"/>
              <a:t>location of fracture </a:t>
            </a:r>
          </a:p>
          <a:p>
            <a:pPr lvl="1">
              <a:buFont typeface="Symbol" pitchFamily="18" charset="2"/>
              <a:buChar char="®"/>
            </a:pPr>
            <a:r>
              <a:rPr lang="en-US" sz="2000" b="1" dirty="0"/>
              <a:t>unexplained rib fractures</a:t>
            </a:r>
          </a:p>
          <a:p>
            <a:pPr lvl="1">
              <a:buFont typeface="Symbol" pitchFamily="18" charset="2"/>
              <a:buChar char="®"/>
            </a:pPr>
            <a:r>
              <a:rPr lang="en-US" sz="2000" b="1" dirty="0"/>
              <a:t>skull fractures under 2 years of age</a:t>
            </a:r>
          </a:p>
        </p:txBody>
      </p:sp>
    </p:spTree>
    <p:extLst>
      <p:ext uri="{BB962C8B-B14F-4D97-AF65-F5344CB8AC3E}">
        <p14:creationId xmlns:p14="http://schemas.microsoft.com/office/powerpoint/2010/main" val="21952820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09922" name="Picture 2" descr="VD38"/>
          <p:cNvPicPr>
            <a:picLocks noChangeAspect="1" noChangeArrowheads="1"/>
          </p:cNvPicPr>
          <p:nvPr/>
        </p:nvPicPr>
        <p:blipFill>
          <a:blip r:embed="rId3" cstate="print"/>
          <a:srcRect/>
          <a:stretch>
            <a:fillRect/>
          </a:stretch>
        </p:blipFill>
        <p:spPr bwMode="auto">
          <a:xfrm>
            <a:off x="685800" y="1295400"/>
            <a:ext cx="7724775" cy="5157788"/>
          </a:xfrm>
          <a:prstGeom prst="rect">
            <a:avLst/>
          </a:prstGeom>
          <a:noFill/>
        </p:spPr>
      </p:pic>
      <p:sp>
        <p:nvSpPr>
          <p:cNvPr id="209923" name="Text Box 3"/>
          <p:cNvSpPr txBox="1">
            <a:spLocks noChangeArrowheads="1"/>
          </p:cNvSpPr>
          <p:nvPr/>
        </p:nvSpPr>
        <p:spPr bwMode="auto">
          <a:xfrm>
            <a:off x="1066800" y="609600"/>
            <a:ext cx="6629400" cy="584775"/>
          </a:xfrm>
          <a:prstGeom prst="rect">
            <a:avLst/>
          </a:prstGeom>
          <a:noFill/>
          <a:ln w="9525">
            <a:noFill/>
            <a:miter lim="800000"/>
            <a:headEnd/>
            <a:tailEnd/>
          </a:ln>
          <a:effectLst/>
        </p:spPr>
        <p:txBody>
          <a:bodyPr>
            <a:spAutoFit/>
          </a:bodyPr>
          <a:lstStyle/>
          <a:p>
            <a:pPr algn="ctr">
              <a:spcBef>
                <a:spcPct val="50000"/>
              </a:spcBef>
            </a:pPr>
            <a:r>
              <a:rPr lang="en-US" sz="3200" b="1" dirty="0">
                <a:effectLst>
                  <a:outerShdw blurRad="38100" dist="38100" dir="2700000" algn="tl">
                    <a:srgbClr val="000000">
                      <a:alpha val="43137"/>
                    </a:srgbClr>
                  </a:outerShdw>
                </a:effectLst>
              </a:rPr>
              <a:t>Complex skull fracture</a:t>
            </a:r>
          </a:p>
        </p:txBody>
      </p:sp>
      <p:sp>
        <p:nvSpPr>
          <p:cNvPr id="209924" name="Line 4"/>
          <p:cNvSpPr>
            <a:spLocks noChangeShapeType="1"/>
          </p:cNvSpPr>
          <p:nvPr/>
        </p:nvSpPr>
        <p:spPr bwMode="auto">
          <a:xfrm flipH="1" flipV="1">
            <a:off x="3124200" y="2819400"/>
            <a:ext cx="381000" cy="457200"/>
          </a:xfrm>
          <a:prstGeom prst="line">
            <a:avLst/>
          </a:prstGeom>
          <a:noFill/>
          <a:ln w="76200">
            <a:solidFill>
              <a:srgbClr val="FF0000"/>
            </a:solidFill>
            <a:round/>
            <a:headEnd/>
            <a:tailEnd type="triangle" w="med" len="med"/>
          </a:ln>
          <a:effectLst/>
        </p:spPr>
        <p:txBody>
          <a:bodyPr wrap="none" anchor="ctr"/>
          <a:lstStyle/>
          <a:p>
            <a:endParaRPr lang="en-US"/>
          </a:p>
        </p:txBody>
      </p:sp>
      <p:sp>
        <p:nvSpPr>
          <p:cNvPr id="209925" name="Line 5"/>
          <p:cNvSpPr>
            <a:spLocks noChangeShapeType="1"/>
          </p:cNvSpPr>
          <p:nvPr/>
        </p:nvSpPr>
        <p:spPr bwMode="auto">
          <a:xfrm flipV="1">
            <a:off x="4191000" y="2286000"/>
            <a:ext cx="457200" cy="304800"/>
          </a:xfrm>
          <a:prstGeom prst="line">
            <a:avLst/>
          </a:prstGeom>
          <a:noFill/>
          <a:ln w="76200">
            <a:solidFill>
              <a:srgbClr val="00CCFF"/>
            </a:solidFill>
            <a:round/>
            <a:headEnd/>
            <a:tailEnd type="triangle" w="med" len="med"/>
          </a:ln>
          <a:effectLst/>
        </p:spPr>
        <p:txBody>
          <a:bodyPr wrap="none" anchor="ctr"/>
          <a:lstStyle/>
          <a:p>
            <a:endParaRPr lang="en-US"/>
          </a:p>
        </p:txBody>
      </p:sp>
    </p:spTree>
    <p:extLst>
      <p:ext uri="{BB962C8B-B14F-4D97-AF65-F5344CB8AC3E}">
        <p14:creationId xmlns:p14="http://schemas.microsoft.com/office/powerpoint/2010/main" val="7402082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11972" name="Picture 4" descr="VD41"/>
          <p:cNvPicPr>
            <a:picLocks noChangeAspect="1" noChangeArrowheads="1"/>
          </p:cNvPicPr>
          <p:nvPr/>
        </p:nvPicPr>
        <p:blipFill>
          <a:blip r:embed="rId3" cstate="print"/>
          <a:srcRect/>
          <a:stretch>
            <a:fillRect/>
          </a:stretch>
        </p:blipFill>
        <p:spPr bwMode="auto">
          <a:xfrm>
            <a:off x="3733800" y="3252788"/>
            <a:ext cx="5410200" cy="3605212"/>
          </a:xfrm>
          <a:prstGeom prst="rect">
            <a:avLst/>
          </a:prstGeom>
          <a:noFill/>
        </p:spPr>
      </p:pic>
      <p:pic>
        <p:nvPicPr>
          <p:cNvPr id="211973" name="Picture 5" descr="VD40"/>
          <p:cNvPicPr>
            <a:picLocks noChangeAspect="1" noChangeArrowheads="1"/>
          </p:cNvPicPr>
          <p:nvPr/>
        </p:nvPicPr>
        <p:blipFill>
          <a:blip r:embed="rId4" cstate="print"/>
          <a:srcRect/>
          <a:stretch>
            <a:fillRect/>
          </a:stretch>
        </p:blipFill>
        <p:spPr bwMode="auto">
          <a:xfrm>
            <a:off x="0" y="0"/>
            <a:ext cx="5105400" cy="3227388"/>
          </a:xfrm>
          <a:prstGeom prst="rect">
            <a:avLst/>
          </a:prstGeom>
          <a:noFill/>
        </p:spPr>
      </p:pic>
      <p:sp>
        <p:nvSpPr>
          <p:cNvPr id="211974" name="Text Box 6"/>
          <p:cNvSpPr txBox="1">
            <a:spLocks noChangeArrowheads="1"/>
          </p:cNvSpPr>
          <p:nvPr/>
        </p:nvSpPr>
        <p:spPr bwMode="auto">
          <a:xfrm>
            <a:off x="5257800" y="838200"/>
            <a:ext cx="3352800" cy="461665"/>
          </a:xfrm>
          <a:prstGeom prst="rect">
            <a:avLst/>
          </a:prstGeom>
          <a:noFill/>
          <a:ln w="9525">
            <a:noFill/>
            <a:miter lim="800000"/>
            <a:headEnd/>
            <a:tailEnd/>
          </a:ln>
          <a:effectLst/>
        </p:spPr>
        <p:txBody>
          <a:bodyPr>
            <a:spAutoFit/>
          </a:bodyPr>
          <a:lstStyle/>
          <a:p>
            <a:pPr algn="ctr">
              <a:spcBef>
                <a:spcPct val="50000"/>
              </a:spcBef>
            </a:pPr>
            <a:r>
              <a:rPr lang="en-US" sz="2400" b="1" dirty="0" err="1">
                <a:effectLst>
                  <a:outerShdw blurRad="38100" dist="38100" dir="2700000" algn="tl">
                    <a:srgbClr val="000000">
                      <a:alpha val="43137"/>
                    </a:srgbClr>
                  </a:outerShdw>
                </a:effectLst>
              </a:rPr>
              <a:t>Acromion</a:t>
            </a:r>
            <a:r>
              <a:rPr lang="en-US" sz="2400" b="1" dirty="0">
                <a:effectLst>
                  <a:outerShdw blurRad="38100" dist="38100" dir="2700000" algn="tl">
                    <a:srgbClr val="000000">
                      <a:alpha val="43137"/>
                    </a:srgbClr>
                  </a:outerShdw>
                </a:effectLst>
              </a:rPr>
              <a:t> fracture</a:t>
            </a:r>
          </a:p>
        </p:txBody>
      </p:sp>
      <p:sp>
        <p:nvSpPr>
          <p:cNvPr id="211975" name="Text Box 7"/>
          <p:cNvSpPr txBox="1">
            <a:spLocks noChangeArrowheads="1"/>
          </p:cNvSpPr>
          <p:nvPr/>
        </p:nvSpPr>
        <p:spPr bwMode="auto">
          <a:xfrm>
            <a:off x="304800" y="4038600"/>
            <a:ext cx="3200400" cy="461665"/>
          </a:xfrm>
          <a:prstGeom prst="rect">
            <a:avLst/>
          </a:prstGeom>
          <a:noFill/>
          <a:ln w="9525">
            <a:noFill/>
            <a:miter lim="800000"/>
            <a:headEnd/>
            <a:tailEnd/>
          </a:ln>
          <a:effectLst/>
        </p:spPr>
        <p:txBody>
          <a:bodyPr>
            <a:spAutoFit/>
          </a:bodyPr>
          <a:lstStyle/>
          <a:p>
            <a:pPr algn="ctr">
              <a:spcBef>
                <a:spcPct val="50000"/>
              </a:spcBef>
            </a:pPr>
            <a:r>
              <a:rPr lang="en-US" sz="2400" b="1" dirty="0">
                <a:effectLst>
                  <a:outerShdw blurRad="38100" dist="38100" dir="2700000" algn="tl">
                    <a:srgbClr val="000000">
                      <a:alpha val="43137"/>
                    </a:srgbClr>
                  </a:outerShdw>
                </a:effectLst>
              </a:rPr>
              <a:t>Scapular fracture</a:t>
            </a:r>
          </a:p>
        </p:txBody>
      </p:sp>
      <p:sp>
        <p:nvSpPr>
          <p:cNvPr id="211976" name="Line 8"/>
          <p:cNvSpPr>
            <a:spLocks noChangeShapeType="1"/>
          </p:cNvSpPr>
          <p:nvPr/>
        </p:nvSpPr>
        <p:spPr bwMode="auto">
          <a:xfrm flipH="1" flipV="1">
            <a:off x="6858000" y="4191000"/>
            <a:ext cx="76200" cy="685800"/>
          </a:xfrm>
          <a:prstGeom prst="line">
            <a:avLst/>
          </a:prstGeom>
          <a:noFill/>
          <a:ln w="76200">
            <a:solidFill>
              <a:srgbClr val="FF0000"/>
            </a:solidFill>
            <a:round/>
            <a:headEnd/>
            <a:tailEnd type="triangle" w="med" len="med"/>
          </a:ln>
          <a:effectLst/>
        </p:spPr>
        <p:txBody>
          <a:bodyPr wrap="none" anchor="ctr"/>
          <a:lstStyle/>
          <a:p>
            <a:endParaRPr lang="en-US"/>
          </a:p>
        </p:txBody>
      </p:sp>
      <p:sp>
        <p:nvSpPr>
          <p:cNvPr id="211977" name="Line 9"/>
          <p:cNvSpPr>
            <a:spLocks noChangeShapeType="1"/>
          </p:cNvSpPr>
          <p:nvPr/>
        </p:nvSpPr>
        <p:spPr bwMode="auto">
          <a:xfrm flipH="1">
            <a:off x="762000" y="304800"/>
            <a:ext cx="228600" cy="609600"/>
          </a:xfrm>
          <a:prstGeom prst="line">
            <a:avLst/>
          </a:prstGeom>
          <a:noFill/>
          <a:ln w="76200">
            <a:solidFill>
              <a:srgbClr val="FF0000"/>
            </a:solidFill>
            <a:round/>
            <a:headEnd/>
            <a:tailEnd type="triangle" w="med" len="med"/>
          </a:ln>
          <a:effectLst/>
        </p:spPr>
        <p:txBody>
          <a:bodyPr wrap="none" anchor="ctr"/>
          <a:lstStyle/>
          <a:p>
            <a:endParaRPr lang="en-US"/>
          </a:p>
        </p:txBody>
      </p:sp>
    </p:spTree>
    <p:extLst>
      <p:ext uri="{BB962C8B-B14F-4D97-AF65-F5344CB8AC3E}">
        <p14:creationId xmlns:p14="http://schemas.microsoft.com/office/powerpoint/2010/main" val="2862075921"/>
      </p:ext>
    </p:extLst>
  </p:cSld>
  <p:clrMapOvr>
    <a:masterClrMapping/>
  </p:clrMapOvr>
</p:sld>
</file>

<file path=ppt/theme/theme1.xml><?xml version="1.0" encoding="utf-8"?>
<a:theme xmlns:a="http://schemas.openxmlformats.org/drawingml/2006/main" name="UABCOA template mtaylor 8-30-1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esentatio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Template (PowerPoint) - CH</Template>
  <TotalTime>2829</TotalTime>
  <Words>5073</Words>
  <Application>Microsoft Office PowerPoint</Application>
  <PresentationFormat>On-screen Show (4:3)</PresentationFormat>
  <Paragraphs>946</Paragraphs>
  <Slides>150</Slides>
  <Notes>105</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150</vt:i4>
      </vt:variant>
    </vt:vector>
  </HeadingPairs>
  <TitlesOfParts>
    <vt:vector size="163" baseType="lpstr">
      <vt:lpstr>Arial</vt:lpstr>
      <vt:lpstr>Arial Black</vt:lpstr>
      <vt:lpstr>Calibri</vt:lpstr>
      <vt:lpstr>Courier New</vt:lpstr>
      <vt:lpstr>Symbol</vt:lpstr>
      <vt:lpstr>Times New Roman</vt:lpstr>
      <vt:lpstr>Wingdings</vt:lpstr>
      <vt:lpstr>UABCOA template mtaylor 8-30-15</vt:lpstr>
      <vt:lpstr>Custom Design</vt:lpstr>
      <vt:lpstr>Presentation1</vt:lpstr>
      <vt:lpstr>12_Custom Design</vt:lpstr>
      <vt:lpstr>2_Office Theme</vt:lpstr>
      <vt:lpstr>1_Office Theme</vt:lpstr>
      <vt:lpstr>Medical Evaluation of Physical Abuse &amp; Neglect  in Children</vt:lpstr>
      <vt:lpstr>Disclosures</vt:lpstr>
      <vt:lpstr>Objectives</vt:lpstr>
      <vt:lpstr>Case studies</vt:lpstr>
      <vt:lpstr>PowerPoint Presentation</vt:lpstr>
      <vt:lpstr>PowerPoint Presentation</vt:lpstr>
      <vt:lpstr>PowerPoint Presentation</vt:lpstr>
      <vt:lpstr>PowerPoint Presentation</vt:lpstr>
      <vt:lpstr>Definition of child abuse</vt:lpstr>
      <vt:lpstr>Types of child abuse</vt:lpstr>
      <vt:lpstr>Legal definitions</vt:lpstr>
      <vt:lpstr>PowerPoint Presentation</vt:lpstr>
      <vt:lpstr>Child abuse incidence-2018</vt:lpstr>
      <vt:lpstr>PowerPoint Presentation</vt:lpstr>
      <vt:lpstr>PowerPoint Presentation</vt:lpstr>
      <vt:lpstr>Child abuse incidence  by category -2018</vt:lpstr>
      <vt:lpstr>General statements</vt:lpstr>
      <vt:lpstr>General statements</vt:lpstr>
      <vt:lpstr>General statements</vt:lpstr>
      <vt:lpstr>Perpetrators</vt:lpstr>
      <vt:lpstr>Mortality in child abuse</vt:lpstr>
      <vt:lpstr>Mortality in child abuse</vt:lpstr>
      <vt:lpstr>Mortality in child abuse</vt:lpstr>
      <vt:lpstr>Risk factors - Child</vt:lpstr>
      <vt:lpstr>Risk factors - Parental</vt:lpstr>
      <vt:lpstr>Prognosis for victims</vt:lpstr>
      <vt:lpstr>Physical Abuse</vt:lpstr>
      <vt:lpstr>Physical Abuse</vt:lpstr>
      <vt:lpstr>Countries that have banned corporal punishment in the home</vt:lpstr>
      <vt:lpstr>Corporal punishment &amp; child abuse</vt:lpstr>
      <vt:lpstr>Physical abuse injuries</vt:lpstr>
      <vt:lpstr>General Considerations</vt:lpstr>
      <vt:lpstr>Consider All of These Aspects</vt:lpstr>
      <vt:lpstr>Age and Mobility</vt:lpstr>
      <vt:lpstr>Typical Locations of Bruises</vt:lpstr>
      <vt:lpstr>TEN-4 FACESp</vt:lpstr>
      <vt:lpstr>TEN-4 Rule: Location and Age</vt:lpstr>
      <vt:lpstr>Location: Trunk</vt:lpstr>
      <vt:lpstr>Location: Ears</vt:lpstr>
      <vt:lpstr>PowerPoint Presentation</vt:lpstr>
      <vt:lpstr>PowerPoint Presentation</vt:lpstr>
      <vt:lpstr>Location: Neck</vt:lpstr>
      <vt:lpstr>Bruising in an Infant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Bruises – Lab evaluation</vt:lpstr>
      <vt:lpstr>PowerPoint Presentation</vt:lpstr>
      <vt:lpstr>Lacerations &amp; abrasions</vt:lpstr>
      <vt:lpstr>PowerPoint Presentation</vt:lpstr>
      <vt:lpstr>PowerPoint Presentation</vt:lpstr>
      <vt:lpstr>PowerPoint Presentation</vt:lpstr>
      <vt:lpstr>PowerPoint Presentation</vt:lpstr>
      <vt:lpstr>PowerPoint Presentation</vt:lpstr>
      <vt:lpstr>Burn injuries</vt:lpstr>
      <vt:lpstr>Burns</vt:lpstr>
      <vt:lpstr>Burns – child abuse</vt:lpstr>
      <vt:lpstr>Burns – child abuse</vt:lpstr>
      <vt:lpstr>Time of contact required to produce deep partial thickness burns</vt:lpstr>
      <vt:lpstr>Burns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Cutaneous injuries that  mimic abusive injury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Fractures in child abuse</vt:lpstr>
      <vt:lpstr>Fractures in child abuse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Abdominal injuries</vt:lpstr>
      <vt:lpstr>Order of involvement  in inflicted abdominal injury</vt:lpstr>
      <vt:lpstr>PowerPoint Presentation</vt:lpstr>
      <vt:lpstr>CURRENT DEFINITION of ABUSIVE HEAD TRAUMA (AHT)</vt:lpstr>
      <vt:lpstr>Head injury – Abusive head trauma</vt:lpstr>
      <vt:lpstr>Epidemiology of AHT</vt:lpstr>
      <vt:lpstr>Epidemiology of AHT</vt:lpstr>
      <vt:lpstr>PowerPoint Presentation</vt:lpstr>
      <vt:lpstr>Subconjunctival hemorrhage</vt:lpstr>
      <vt:lpstr>PowerPoint Presentation</vt:lpstr>
      <vt:lpstr>PowerPoint Presentation</vt:lpstr>
      <vt:lpstr>PowerPoint Presentation</vt:lpstr>
      <vt:lpstr>PowerPoint Presentation</vt:lpstr>
      <vt:lpstr>PowerPoint Presentation</vt:lpstr>
      <vt:lpstr>PowerPoint Presentation</vt:lpstr>
      <vt:lpstr>Components of AHT</vt:lpstr>
      <vt:lpstr>Associated injuries</vt:lpstr>
      <vt:lpstr>Mechanism of Injury in AHT</vt:lpstr>
      <vt:lpstr>Long Term Outcomes  of AHT</vt:lpstr>
      <vt:lpstr>Caretaker History</vt:lpstr>
      <vt:lpstr>Summary  Accidents vs Abuse</vt:lpstr>
      <vt:lpstr>Accidents vs. Abuse</vt:lpstr>
      <vt:lpstr>Making the Diagnosis</vt:lpstr>
      <vt:lpstr>PowerPoint Presentation</vt:lpstr>
      <vt:lpstr>Concerning injuries in children &lt; 12 months</vt:lpstr>
      <vt:lpstr>Concerning injuries in children &lt; 24 months</vt:lpstr>
      <vt:lpstr>Skeletal Survey Recommendations</vt:lpstr>
      <vt:lpstr>Skeletal Survey Recommendations</vt:lpstr>
      <vt:lpstr>Skeletal Survey Protocol - COA</vt:lpstr>
      <vt:lpstr>Reporting child abuse</vt:lpstr>
      <vt:lpstr>Mandated Reporters</vt:lpstr>
      <vt:lpstr>Reporting child abuse in Alabama</vt:lpstr>
      <vt:lpstr>How to make the report</vt:lpstr>
      <vt:lpstr>Removing a child for protection</vt:lpstr>
      <vt:lpstr>Temporary Protective Custody</vt:lpstr>
      <vt:lpstr>Back to the case studies</vt:lpstr>
      <vt:lpstr>PowerPoint Presentation</vt:lpstr>
      <vt:lpstr>PowerPoint Presentation</vt:lpstr>
      <vt:lpstr>PowerPoint Presentation</vt:lpstr>
      <vt:lpstr>Idiopathic Thrombocytopenic Purpura</vt:lpstr>
      <vt:lpstr>PowerPoint Presentation</vt:lpstr>
      <vt:lpstr>Conclusion Child abuse</vt:lpstr>
      <vt:lpstr>Conclusion Child abuse</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Taylor</dc:creator>
  <cp:lastModifiedBy>Elizabeth Sharif</cp:lastModifiedBy>
  <cp:revision>266</cp:revision>
  <cp:lastPrinted>2013-11-23T20:49:47Z</cp:lastPrinted>
  <dcterms:created xsi:type="dcterms:W3CDTF">2013-04-14T19:25:34Z</dcterms:created>
  <dcterms:modified xsi:type="dcterms:W3CDTF">2020-08-20T21:15:16Z</dcterms:modified>
</cp:coreProperties>
</file>