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64" r:id="rId2"/>
    <p:sldMasterId id="2147483652" r:id="rId3"/>
    <p:sldMasterId id="2147483708" r:id="rId4"/>
  </p:sldMasterIdLst>
  <p:notesMasterIdLst>
    <p:notesMasterId r:id="rId42"/>
  </p:notesMasterIdLst>
  <p:sldIdLst>
    <p:sldId id="267" r:id="rId5"/>
    <p:sldId id="277" r:id="rId6"/>
    <p:sldId id="308" r:id="rId7"/>
    <p:sldId id="309" r:id="rId8"/>
    <p:sldId id="310" r:id="rId9"/>
    <p:sldId id="311" r:id="rId10"/>
    <p:sldId id="312" r:id="rId11"/>
    <p:sldId id="313" r:id="rId12"/>
    <p:sldId id="314" r:id="rId13"/>
    <p:sldId id="315" r:id="rId14"/>
    <p:sldId id="316" r:id="rId15"/>
    <p:sldId id="340" r:id="rId16"/>
    <p:sldId id="306" r:id="rId17"/>
    <p:sldId id="307" r:id="rId18"/>
    <p:sldId id="317" r:id="rId19"/>
    <p:sldId id="318" r:id="rId20"/>
    <p:sldId id="319" r:id="rId21"/>
    <p:sldId id="320" r:id="rId22"/>
    <p:sldId id="321" r:id="rId23"/>
    <p:sldId id="322" r:id="rId24"/>
    <p:sldId id="323" r:id="rId25"/>
    <p:sldId id="324" r:id="rId26"/>
    <p:sldId id="326" r:id="rId27"/>
    <p:sldId id="327" r:id="rId28"/>
    <p:sldId id="325" r:id="rId29"/>
    <p:sldId id="328" r:id="rId30"/>
    <p:sldId id="329" r:id="rId31"/>
    <p:sldId id="330" r:id="rId32"/>
    <p:sldId id="331" r:id="rId33"/>
    <p:sldId id="332" r:id="rId34"/>
    <p:sldId id="333" r:id="rId35"/>
    <p:sldId id="334" r:id="rId36"/>
    <p:sldId id="335" r:id="rId37"/>
    <p:sldId id="336" r:id="rId38"/>
    <p:sldId id="337" r:id="rId39"/>
    <p:sldId id="338" r:id="rId40"/>
    <p:sldId id="339" r:id="rId4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73" d="100"/>
          <a:sy n="73" d="100"/>
        </p:scale>
        <p:origin x="618" y="7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01BE1FCB-4C63-4CAD-A907-316B8DFE24D8}" type="datetimeFigureOut">
              <a:rPr lang="en-US"/>
              <a:pPr>
                <a:defRPr/>
              </a:pPr>
              <a:t>7/6/2022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AC324C40-2C81-4675-B5B8-9282F12AA097}" type="slidenum">
              <a:rPr lang="en-US"/>
              <a:pPr>
                <a:defRPr/>
              </a:pPr>
              <a:t>‹#›</a:t>
            </a:fld>
            <a:endParaRPr lang="en-US"/>
          </a:p>
        </p:txBody>
      </p:sp>
    </p:spTree>
    <p:extLst>
      <p:ext uri="{BB962C8B-B14F-4D97-AF65-F5344CB8AC3E}">
        <p14:creationId xmlns:p14="http://schemas.microsoft.com/office/powerpoint/2010/main" val="10403276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434435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044224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9467738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5785350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667924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0770562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770460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0317998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8265276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2922631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257284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1646944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0347733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8465585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2781040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2543699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0811729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4330427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5001369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6467377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8282670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612562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8301417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231228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4042346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3890857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01101352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406579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063494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857833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515854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36674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050264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679535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88E754DA-B113-4A13-901B-1A449026515F}"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770EB54-A864-4D14-8FD8-3DC2DB556104}" type="slidenum">
              <a:rPr lang="en-US"/>
              <a:pPr>
                <a:defRPr/>
              </a:pPr>
              <a:t>‹#›</a:t>
            </a:fld>
            <a:endParaRPr lang="en-US"/>
          </a:p>
        </p:txBody>
      </p:sp>
    </p:spTree>
    <p:extLst>
      <p:ext uri="{BB962C8B-B14F-4D97-AF65-F5344CB8AC3E}">
        <p14:creationId xmlns:p14="http://schemas.microsoft.com/office/powerpoint/2010/main" val="3174568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F2BD0A7-A8FD-4299-8313-5FBB94BAD65A}"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238DFC-2F84-4033-A154-32DE141D20F8}" type="slidenum">
              <a:rPr lang="en-US"/>
              <a:pPr>
                <a:defRPr/>
              </a:pPr>
              <a:t>‹#›</a:t>
            </a:fld>
            <a:endParaRPr lang="en-US"/>
          </a:p>
        </p:txBody>
      </p:sp>
    </p:spTree>
    <p:extLst>
      <p:ext uri="{BB962C8B-B14F-4D97-AF65-F5344CB8AC3E}">
        <p14:creationId xmlns:p14="http://schemas.microsoft.com/office/powerpoint/2010/main" val="54106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7C052E2-87B8-480E-AE3D-86D6BFA4FEBE}"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D3DDAD-70C4-4EA3-8567-AEBBA68729C3}" type="slidenum">
              <a:rPr lang="en-US"/>
              <a:pPr>
                <a:defRPr/>
              </a:pPr>
              <a:t>‹#›</a:t>
            </a:fld>
            <a:endParaRPr lang="en-US"/>
          </a:p>
        </p:txBody>
      </p:sp>
    </p:spTree>
    <p:extLst>
      <p:ext uri="{BB962C8B-B14F-4D97-AF65-F5344CB8AC3E}">
        <p14:creationId xmlns:p14="http://schemas.microsoft.com/office/powerpoint/2010/main" val="2480214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9C9A36E-5715-4AA9-9655-2928CA9FB1E5}"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B794016-5D16-485D-9191-5F34A7D6121A}" type="slidenum">
              <a:rPr lang="en-US"/>
              <a:pPr>
                <a:defRPr/>
              </a:pPr>
              <a:t>‹#›</a:t>
            </a:fld>
            <a:endParaRPr lang="en-US"/>
          </a:p>
        </p:txBody>
      </p:sp>
    </p:spTree>
    <p:extLst>
      <p:ext uri="{BB962C8B-B14F-4D97-AF65-F5344CB8AC3E}">
        <p14:creationId xmlns:p14="http://schemas.microsoft.com/office/powerpoint/2010/main" val="2181812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4BAAFF2-EE30-4E27-95F9-D3E67309A789}" type="datetimeFigureOut">
              <a:rPr lang="en-US"/>
              <a:pPr>
                <a:defRPr/>
              </a:pPr>
              <a:t>7/6/2022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16DAB1A-F562-4E88-B8C4-7EB7DCD0D3E7}" type="slidenum">
              <a:rPr lang="en-US"/>
              <a:pPr>
                <a:defRPr/>
              </a:pPr>
              <a:t>‹#›</a:t>
            </a:fld>
            <a:endParaRPr lang="en-US"/>
          </a:p>
        </p:txBody>
      </p:sp>
    </p:spTree>
    <p:extLst>
      <p:ext uri="{BB962C8B-B14F-4D97-AF65-F5344CB8AC3E}">
        <p14:creationId xmlns:p14="http://schemas.microsoft.com/office/powerpoint/2010/main" val="570282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BD28094-94AC-4B43-A4D1-D7DB374581F2}" type="datetimeFigureOut">
              <a:rPr lang="en-US"/>
              <a:pPr>
                <a:defRPr/>
              </a:pPr>
              <a:t>7/6/2022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CF53CB5-C03F-43FF-A751-03321B0CB9FB}" type="slidenum">
              <a:rPr lang="en-US"/>
              <a:pPr>
                <a:defRPr/>
              </a:pPr>
              <a:t>‹#›</a:t>
            </a:fld>
            <a:endParaRPr lang="en-US"/>
          </a:p>
        </p:txBody>
      </p:sp>
    </p:spTree>
    <p:extLst>
      <p:ext uri="{BB962C8B-B14F-4D97-AF65-F5344CB8AC3E}">
        <p14:creationId xmlns:p14="http://schemas.microsoft.com/office/powerpoint/2010/main" val="2735312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472ED78-E83D-4CE2-8F39-2C93EAF6CAD9}" type="datetimeFigureOut">
              <a:rPr lang="en-US"/>
              <a:pPr>
                <a:defRPr/>
              </a:pPr>
              <a:t>7/6/2022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E739FFD-07F0-4E94-B31F-F224572D2787}" type="slidenum">
              <a:rPr lang="en-US"/>
              <a:pPr>
                <a:defRPr/>
              </a:pPr>
              <a:t>‹#›</a:t>
            </a:fld>
            <a:endParaRPr lang="en-US"/>
          </a:p>
        </p:txBody>
      </p:sp>
    </p:spTree>
    <p:extLst>
      <p:ext uri="{BB962C8B-B14F-4D97-AF65-F5344CB8AC3E}">
        <p14:creationId xmlns:p14="http://schemas.microsoft.com/office/powerpoint/2010/main" val="1040202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776C5E4-C351-46D2-8BA3-7E9F50E9D09A}"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6859AF-4E54-46E1-8D47-FCAF597612B1}" type="slidenum">
              <a:rPr lang="en-US"/>
              <a:pPr>
                <a:defRPr/>
              </a:pPr>
              <a:t>‹#›</a:t>
            </a:fld>
            <a:endParaRPr lang="en-US"/>
          </a:p>
        </p:txBody>
      </p:sp>
    </p:spTree>
    <p:extLst>
      <p:ext uri="{BB962C8B-B14F-4D97-AF65-F5344CB8AC3E}">
        <p14:creationId xmlns:p14="http://schemas.microsoft.com/office/powerpoint/2010/main" val="2812679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227E154-695A-43BE-B1AD-68E83B4786CA}"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D78ECBE-D3EF-4144-AB87-B69E57C2C6CA}" type="slidenum">
              <a:rPr lang="en-US"/>
              <a:pPr>
                <a:defRPr/>
              </a:pPr>
              <a:t>‹#›</a:t>
            </a:fld>
            <a:endParaRPr lang="en-US"/>
          </a:p>
        </p:txBody>
      </p:sp>
    </p:spTree>
    <p:extLst>
      <p:ext uri="{BB962C8B-B14F-4D97-AF65-F5344CB8AC3E}">
        <p14:creationId xmlns:p14="http://schemas.microsoft.com/office/powerpoint/2010/main" val="3204270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743D8A-3A83-4CF0-8A34-031950046A7F}"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AC7EF8-C1D7-4968-BE7F-43C374EDFD83}" type="slidenum">
              <a:rPr lang="en-US"/>
              <a:pPr>
                <a:defRPr/>
              </a:pPr>
              <a:t>‹#›</a:t>
            </a:fld>
            <a:endParaRPr lang="en-US"/>
          </a:p>
        </p:txBody>
      </p:sp>
    </p:spTree>
    <p:extLst>
      <p:ext uri="{BB962C8B-B14F-4D97-AF65-F5344CB8AC3E}">
        <p14:creationId xmlns:p14="http://schemas.microsoft.com/office/powerpoint/2010/main" val="21397279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7BC6754-71C7-484C-961E-58CAAAC9DCF6}"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0027192-684F-4AFF-9CA0-B94E8175D064}" type="slidenum">
              <a:rPr lang="en-US"/>
              <a:pPr>
                <a:defRPr/>
              </a:pPr>
              <a:t>‹#›</a:t>
            </a:fld>
            <a:endParaRPr lang="en-US"/>
          </a:p>
        </p:txBody>
      </p:sp>
    </p:spTree>
    <p:extLst>
      <p:ext uri="{BB962C8B-B14F-4D97-AF65-F5344CB8AC3E}">
        <p14:creationId xmlns:p14="http://schemas.microsoft.com/office/powerpoint/2010/main" val="22920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B0227E0-AC2E-4FD0-BE45-01062BB3108A}"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E5ACBE-CB9D-47C9-BD8F-8429BCB2D2F6}" type="slidenum">
              <a:rPr lang="en-US"/>
              <a:pPr>
                <a:defRPr/>
              </a:pPr>
              <a:t>‹#›</a:t>
            </a:fld>
            <a:endParaRPr lang="en-US"/>
          </a:p>
        </p:txBody>
      </p:sp>
    </p:spTree>
    <p:extLst>
      <p:ext uri="{BB962C8B-B14F-4D97-AF65-F5344CB8AC3E}">
        <p14:creationId xmlns:p14="http://schemas.microsoft.com/office/powerpoint/2010/main" val="6112365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9273CEF-5BBB-499E-98B9-C67AA71949FF}"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F3EFFB-98AF-46F8-8DE3-748A2B761374}" type="slidenum">
              <a:rPr lang="en-US"/>
              <a:pPr>
                <a:defRPr/>
              </a:pPr>
              <a:t>‹#›</a:t>
            </a:fld>
            <a:endParaRPr lang="en-US"/>
          </a:p>
        </p:txBody>
      </p:sp>
    </p:spTree>
    <p:extLst>
      <p:ext uri="{BB962C8B-B14F-4D97-AF65-F5344CB8AC3E}">
        <p14:creationId xmlns:p14="http://schemas.microsoft.com/office/powerpoint/2010/main" val="26875744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24AAC2E-2A8D-4FF9-9AE4-0A8ED975D6EF}"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3CFD79-F6DB-46A6-A84D-AD8C6A93DFD2}" type="slidenum">
              <a:rPr lang="en-US"/>
              <a:pPr>
                <a:defRPr/>
              </a:pPr>
              <a:t>‹#›</a:t>
            </a:fld>
            <a:endParaRPr lang="en-US"/>
          </a:p>
        </p:txBody>
      </p:sp>
    </p:spTree>
    <p:extLst>
      <p:ext uri="{BB962C8B-B14F-4D97-AF65-F5344CB8AC3E}">
        <p14:creationId xmlns:p14="http://schemas.microsoft.com/office/powerpoint/2010/main" val="6708728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ADFB3CA-07C7-427D-ADDA-42F48DEB6001}"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3E27AB-055C-42A4-B13D-8F8CAD3F2736}" type="slidenum">
              <a:rPr lang="en-US"/>
              <a:pPr>
                <a:defRPr/>
              </a:pPr>
              <a:t>‹#›</a:t>
            </a:fld>
            <a:endParaRPr lang="en-US"/>
          </a:p>
        </p:txBody>
      </p:sp>
    </p:spTree>
    <p:extLst>
      <p:ext uri="{BB962C8B-B14F-4D97-AF65-F5344CB8AC3E}">
        <p14:creationId xmlns:p14="http://schemas.microsoft.com/office/powerpoint/2010/main" val="35558841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22E8887-F1A2-400A-A8C8-AB193E2C7CA6}"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73AFAAD-B603-4C77-84AF-76D6542BC328}" type="slidenum">
              <a:rPr lang="en-US"/>
              <a:pPr>
                <a:defRPr/>
              </a:pPr>
              <a:t>‹#›</a:t>
            </a:fld>
            <a:endParaRPr lang="en-US"/>
          </a:p>
        </p:txBody>
      </p:sp>
    </p:spTree>
    <p:extLst>
      <p:ext uri="{BB962C8B-B14F-4D97-AF65-F5344CB8AC3E}">
        <p14:creationId xmlns:p14="http://schemas.microsoft.com/office/powerpoint/2010/main" val="40609826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953A75A-7B03-43FE-A130-4BA4FFD311ED}" type="datetimeFigureOut">
              <a:rPr lang="en-US"/>
              <a:pPr>
                <a:defRPr/>
              </a:pPr>
              <a:t>7/6/2022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748B690-3C38-43C6-BE54-1451C70003EA}" type="slidenum">
              <a:rPr lang="en-US"/>
              <a:pPr>
                <a:defRPr/>
              </a:pPr>
              <a:t>‹#›</a:t>
            </a:fld>
            <a:endParaRPr lang="en-US"/>
          </a:p>
        </p:txBody>
      </p:sp>
    </p:spTree>
    <p:extLst>
      <p:ext uri="{BB962C8B-B14F-4D97-AF65-F5344CB8AC3E}">
        <p14:creationId xmlns:p14="http://schemas.microsoft.com/office/powerpoint/2010/main" val="40647008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7BF335B-3A66-463F-9B1B-F68F2EC57EF2}" type="datetimeFigureOut">
              <a:rPr lang="en-US"/>
              <a:pPr>
                <a:defRPr/>
              </a:pPr>
              <a:t>7/6/2022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C3318F4-E31B-402A-A8FA-0759D42448CE}" type="slidenum">
              <a:rPr lang="en-US"/>
              <a:pPr>
                <a:defRPr/>
              </a:pPr>
              <a:t>‹#›</a:t>
            </a:fld>
            <a:endParaRPr lang="en-US"/>
          </a:p>
        </p:txBody>
      </p:sp>
    </p:spTree>
    <p:extLst>
      <p:ext uri="{BB962C8B-B14F-4D97-AF65-F5344CB8AC3E}">
        <p14:creationId xmlns:p14="http://schemas.microsoft.com/office/powerpoint/2010/main" val="9962408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406761-2A21-4DA8-B3B1-FDE16DB55789}" type="datetimeFigureOut">
              <a:rPr lang="en-US"/>
              <a:pPr>
                <a:defRPr/>
              </a:pPr>
              <a:t>7/6/2022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6D61B6A-F7E1-4672-968B-BB15937EFBD9}" type="slidenum">
              <a:rPr lang="en-US"/>
              <a:pPr>
                <a:defRPr/>
              </a:pPr>
              <a:t>‹#›</a:t>
            </a:fld>
            <a:endParaRPr lang="en-US"/>
          </a:p>
        </p:txBody>
      </p:sp>
    </p:spTree>
    <p:extLst>
      <p:ext uri="{BB962C8B-B14F-4D97-AF65-F5344CB8AC3E}">
        <p14:creationId xmlns:p14="http://schemas.microsoft.com/office/powerpoint/2010/main" val="42283543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46CE05C-BF25-4BB4-B998-800C70288570}"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D0CAC5E-AD64-4C52-B1B1-5D1ED0A345B3}" type="slidenum">
              <a:rPr lang="en-US"/>
              <a:pPr>
                <a:defRPr/>
              </a:pPr>
              <a:t>‹#›</a:t>
            </a:fld>
            <a:endParaRPr lang="en-US"/>
          </a:p>
        </p:txBody>
      </p:sp>
    </p:spTree>
    <p:extLst>
      <p:ext uri="{BB962C8B-B14F-4D97-AF65-F5344CB8AC3E}">
        <p14:creationId xmlns:p14="http://schemas.microsoft.com/office/powerpoint/2010/main" val="16304954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690E33F-1DF7-4FE8-9054-F6F597351382}"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09C3874-DD35-487B-B168-F5502997600E}" type="slidenum">
              <a:rPr lang="en-US"/>
              <a:pPr>
                <a:defRPr/>
              </a:pPr>
              <a:t>‹#›</a:t>
            </a:fld>
            <a:endParaRPr lang="en-US"/>
          </a:p>
        </p:txBody>
      </p:sp>
    </p:spTree>
    <p:extLst>
      <p:ext uri="{BB962C8B-B14F-4D97-AF65-F5344CB8AC3E}">
        <p14:creationId xmlns:p14="http://schemas.microsoft.com/office/powerpoint/2010/main" val="21174321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D92576B-976C-45C0-AD25-8719201FBB9B}"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F9EA22-3DE4-4E54-A777-C5976FF60BF6}" type="slidenum">
              <a:rPr lang="en-US"/>
              <a:pPr>
                <a:defRPr/>
              </a:pPr>
              <a:t>‹#›</a:t>
            </a:fld>
            <a:endParaRPr lang="en-US"/>
          </a:p>
        </p:txBody>
      </p:sp>
    </p:spTree>
    <p:extLst>
      <p:ext uri="{BB962C8B-B14F-4D97-AF65-F5344CB8AC3E}">
        <p14:creationId xmlns:p14="http://schemas.microsoft.com/office/powerpoint/2010/main" val="3171393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D9AF664-971A-4539-B366-D3D85B51995D}"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A08DB8-470E-4779-8674-D9E13240E733}" type="slidenum">
              <a:rPr lang="en-US"/>
              <a:pPr>
                <a:defRPr/>
              </a:pPr>
              <a:t>‹#›</a:t>
            </a:fld>
            <a:endParaRPr lang="en-US"/>
          </a:p>
        </p:txBody>
      </p:sp>
    </p:spTree>
    <p:extLst>
      <p:ext uri="{BB962C8B-B14F-4D97-AF65-F5344CB8AC3E}">
        <p14:creationId xmlns:p14="http://schemas.microsoft.com/office/powerpoint/2010/main" val="211564440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988E30E-2EE5-4846-A161-DF0C8F5515A7}"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6D611CA-6DE0-4E3B-B0F3-D93B914E067A}" type="slidenum">
              <a:rPr lang="en-US"/>
              <a:pPr>
                <a:defRPr/>
              </a:pPr>
              <a:t>‹#›</a:t>
            </a:fld>
            <a:endParaRPr lang="en-US"/>
          </a:p>
        </p:txBody>
      </p:sp>
    </p:spTree>
    <p:extLst>
      <p:ext uri="{BB962C8B-B14F-4D97-AF65-F5344CB8AC3E}">
        <p14:creationId xmlns:p14="http://schemas.microsoft.com/office/powerpoint/2010/main" val="19714523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88E754DA-B113-4A13-901B-1A449026515F}" type="datetimeFigureOut">
              <a:rPr lang="en-US" smtClean="0"/>
              <a:pPr>
                <a:defRPr/>
              </a:pPr>
              <a:t>7/6/2022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770EB54-A864-4D14-8FD8-3DC2DB556104}" type="slidenum">
              <a:rPr lang="en-US" smtClean="0"/>
              <a:pPr>
                <a:defRPr/>
              </a:pPr>
              <a:t>‹#›</a:t>
            </a:fld>
            <a:endParaRPr lang="en-US"/>
          </a:p>
        </p:txBody>
      </p:sp>
    </p:spTree>
    <p:extLst>
      <p:ext uri="{BB962C8B-B14F-4D97-AF65-F5344CB8AC3E}">
        <p14:creationId xmlns:p14="http://schemas.microsoft.com/office/powerpoint/2010/main" val="5662364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B0227E0-AC2E-4FD0-BE45-01062BB3108A}" type="datetimeFigureOut">
              <a:rPr lang="en-US" smtClean="0"/>
              <a:pPr>
                <a:defRPr/>
              </a:pPr>
              <a:t>7/6/2022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9E5ACBE-CB9D-47C9-BD8F-8429BCB2D2F6}" type="slidenum">
              <a:rPr lang="en-US" smtClean="0"/>
              <a:pPr>
                <a:defRPr/>
              </a:pPr>
              <a:t>‹#›</a:t>
            </a:fld>
            <a:endParaRPr lang="en-US"/>
          </a:p>
        </p:txBody>
      </p:sp>
    </p:spTree>
    <p:extLst>
      <p:ext uri="{BB962C8B-B14F-4D97-AF65-F5344CB8AC3E}">
        <p14:creationId xmlns:p14="http://schemas.microsoft.com/office/powerpoint/2010/main" val="26515640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FD9AF664-971A-4539-B366-D3D85B51995D}" type="datetimeFigureOut">
              <a:rPr lang="en-US" smtClean="0"/>
              <a:pPr>
                <a:defRPr/>
              </a:pPr>
              <a:t>7/6/2022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AA08DB8-470E-4779-8674-D9E13240E733}" type="slidenum">
              <a:rPr lang="en-US" smtClean="0"/>
              <a:pPr>
                <a:defRPr/>
              </a:pPr>
              <a:t>‹#›</a:t>
            </a:fld>
            <a:endParaRPr lang="en-US"/>
          </a:p>
        </p:txBody>
      </p:sp>
    </p:spTree>
    <p:extLst>
      <p:ext uri="{BB962C8B-B14F-4D97-AF65-F5344CB8AC3E}">
        <p14:creationId xmlns:p14="http://schemas.microsoft.com/office/powerpoint/2010/main" val="38876621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915BE2D1-03E7-418A-877F-16F88DD0B7C7}" type="datetimeFigureOut">
              <a:rPr lang="en-US" smtClean="0"/>
              <a:pPr>
                <a:defRPr/>
              </a:pPr>
              <a:t>7/6/2022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9BC9810-0002-4E11-BE87-7B49B60CCD91}" type="slidenum">
              <a:rPr lang="en-US" smtClean="0"/>
              <a:pPr>
                <a:defRPr/>
              </a:pPr>
              <a:t>‹#›</a:t>
            </a:fld>
            <a:endParaRPr lang="en-US"/>
          </a:p>
        </p:txBody>
      </p:sp>
    </p:spTree>
    <p:extLst>
      <p:ext uri="{BB962C8B-B14F-4D97-AF65-F5344CB8AC3E}">
        <p14:creationId xmlns:p14="http://schemas.microsoft.com/office/powerpoint/2010/main" val="40718637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1EB519A6-9433-4426-AE17-0C860BE89FAB}" type="datetimeFigureOut">
              <a:rPr lang="en-US" smtClean="0"/>
              <a:pPr>
                <a:defRPr/>
              </a:pPr>
              <a:t>7/6/2022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DDACFE8-7C31-4722-B169-135E4991808F}" type="slidenum">
              <a:rPr lang="en-US" smtClean="0"/>
              <a:pPr>
                <a:defRPr/>
              </a:pPr>
              <a:t>‹#›</a:t>
            </a:fld>
            <a:endParaRPr lang="en-US"/>
          </a:p>
        </p:txBody>
      </p:sp>
    </p:spTree>
    <p:extLst>
      <p:ext uri="{BB962C8B-B14F-4D97-AF65-F5344CB8AC3E}">
        <p14:creationId xmlns:p14="http://schemas.microsoft.com/office/powerpoint/2010/main" val="30737718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698130DE-0452-47C8-B08B-870D51469132}" type="datetimeFigureOut">
              <a:rPr lang="en-US" smtClean="0"/>
              <a:pPr>
                <a:defRPr/>
              </a:pPr>
              <a:t>7/6/2022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C047762-A8DB-4BA8-81CB-6A4040EEA6FC}" type="slidenum">
              <a:rPr lang="en-US" smtClean="0"/>
              <a:pPr>
                <a:defRPr/>
              </a:pPr>
              <a:t>‹#›</a:t>
            </a:fld>
            <a:endParaRPr lang="en-US"/>
          </a:p>
        </p:txBody>
      </p:sp>
    </p:spTree>
    <p:extLst>
      <p:ext uri="{BB962C8B-B14F-4D97-AF65-F5344CB8AC3E}">
        <p14:creationId xmlns:p14="http://schemas.microsoft.com/office/powerpoint/2010/main" val="221646190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B48DEF1-B0C0-4825-A03A-3148094AE9C1}" type="datetimeFigureOut">
              <a:rPr lang="en-US" smtClean="0"/>
              <a:pPr>
                <a:defRPr/>
              </a:pPr>
              <a:t>7/6/2022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ED204D0-6963-45F4-B4F3-E00D91AB9233}" type="slidenum">
              <a:rPr lang="en-US" smtClean="0"/>
              <a:pPr>
                <a:defRPr/>
              </a:pPr>
              <a:t>‹#›</a:t>
            </a:fld>
            <a:endParaRPr lang="en-US"/>
          </a:p>
        </p:txBody>
      </p:sp>
    </p:spTree>
    <p:extLst>
      <p:ext uri="{BB962C8B-B14F-4D97-AF65-F5344CB8AC3E}">
        <p14:creationId xmlns:p14="http://schemas.microsoft.com/office/powerpoint/2010/main" val="13222409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F9BE00E-0C77-4760-B80E-E7F45A68168E}" type="datetimeFigureOut">
              <a:rPr lang="en-US" smtClean="0"/>
              <a:pPr>
                <a:defRPr/>
              </a:pPr>
              <a:t>7/6/2022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76DA2AE-1627-4244-9B27-9AD35192B081}" type="slidenum">
              <a:rPr lang="en-US" smtClean="0"/>
              <a:pPr>
                <a:defRPr/>
              </a:pPr>
              <a:t>‹#›</a:t>
            </a:fld>
            <a:endParaRPr lang="en-US"/>
          </a:p>
        </p:txBody>
      </p:sp>
    </p:spTree>
    <p:extLst>
      <p:ext uri="{BB962C8B-B14F-4D97-AF65-F5344CB8AC3E}">
        <p14:creationId xmlns:p14="http://schemas.microsoft.com/office/powerpoint/2010/main" val="32940871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CC3E835C-3FAC-404A-8E3F-B63C524690F1}" type="datetimeFigureOut">
              <a:rPr lang="en-US" smtClean="0"/>
              <a:pPr>
                <a:defRPr/>
              </a:pPr>
              <a:t>7/6/2022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1EC56DC-5CDC-42BA-B458-903749DD490A}" type="slidenum">
              <a:rPr lang="en-US" smtClean="0"/>
              <a:pPr>
                <a:defRPr/>
              </a:pPr>
              <a:t>‹#›</a:t>
            </a:fld>
            <a:endParaRPr lang="en-US"/>
          </a:p>
        </p:txBody>
      </p:sp>
    </p:spTree>
    <p:extLst>
      <p:ext uri="{BB962C8B-B14F-4D97-AF65-F5344CB8AC3E}">
        <p14:creationId xmlns:p14="http://schemas.microsoft.com/office/powerpoint/2010/main" val="483118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15BE2D1-03E7-418A-877F-16F88DD0B7C7}"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BC9810-0002-4E11-BE87-7B49B60CCD91}" type="slidenum">
              <a:rPr lang="en-US"/>
              <a:pPr>
                <a:defRPr/>
              </a:pPr>
              <a:t>‹#›</a:t>
            </a:fld>
            <a:endParaRPr lang="en-US"/>
          </a:p>
        </p:txBody>
      </p:sp>
    </p:spTree>
    <p:extLst>
      <p:ext uri="{BB962C8B-B14F-4D97-AF65-F5344CB8AC3E}">
        <p14:creationId xmlns:p14="http://schemas.microsoft.com/office/powerpoint/2010/main" val="391911090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F2BD0A7-A8FD-4299-8313-5FBB94BAD65A}" type="datetimeFigureOut">
              <a:rPr lang="en-US" smtClean="0"/>
              <a:pPr>
                <a:defRPr/>
              </a:pPr>
              <a:t>7/6/2022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0238DFC-2F84-4033-A154-32DE141D20F8}" type="slidenum">
              <a:rPr lang="en-US" smtClean="0"/>
              <a:pPr>
                <a:defRPr/>
              </a:pPr>
              <a:t>‹#›</a:t>
            </a:fld>
            <a:endParaRPr lang="en-US"/>
          </a:p>
        </p:txBody>
      </p:sp>
    </p:spTree>
    <p:extLst>
      <p:ext uri="{BB962C8B-B14F-4D97-AF65-F5344CB8AC3E}">
        <p14:creationId xmlns:p14="http://schemas.microsoft.com/office/powerpoint/2010/main" val="19089452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7C052E2-87B8-480E-AE3D-86D6BFA4FEBE}" type="datetimeFigureOut">
              <a:rPr lang="en-US" smtClean="0"/>
              <a:pPr>
                <a:defRPr/>
              </a:pPr>
              <a:t>7/6/2022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5D3DDAD-70C4-4EA3-8567-AEBBA68729C3}" type="slidenum">
              <a:rPr lang="en-US" smtClean="0"/>
              <a:pPr>
                <a:defRPr/>
              </a:pPr>
              <a:t>‹#›</a:t>
            </a:fld>
            <a:endParaRPr lang="en-US"/>
          </a:p>
        </p:txBody>
      </p:sp>
    </p:spTree>
    <p:extLst>
      <p:ext uri="{BB962C8B-B14F-4D97-AF65-F5344CB8AC3E}">
        <p14:creationId xmlns:p14="http://schemas.microsoft.com/office/powerpoint/2010/main" val="324867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EB519A6-9433-4426-AE17-0C860BE89FAB}" type="datetimeFigureOut">
              <a:rPr lang="en-US"/>
              <a:pPr>
                <a:defRPr/>
              </a:pPr>
              <a:t>7/6/2022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DDACFE8-7C31-4722-B169-135E4991808F}" type="slidenum">
              <a:rPr lang="en-US"/>
              <a:pPr>
                <a:defRPr/>
              </a:pPr>
              <a:t>‹#›</a:t>
            </a:fld>
            <a:endParaRPr lang="en-US"/>
          </a:p>
        </p:txBody>
      </p:sp>
    </p:spTree>
    <p:extLst>
      <p:ext uri="{BB962C8B-B14F-4D97-AF65-F5344CB8AC3E}">
        <p14:creationId xmlns:p14="http://schemas.microsoft.com/office/powerpoint/2010/main" val="3289694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98130DE-0452-47C8-B08B-870D51469132}" type="datetimeFigureOut">
              <a:rPr lang="en-US"/>
              <a:pPr>
                <a:defRPr/>
              </a:pPr>
              <a:t>7/6/2022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C047762-A8DB-4BA8-81CB-6A4040EEA6FC}" type="slidenum">
              <a:rPr lang="en-US"/>
              <a:pPr>
                <a:defRPr/>
              </a:pPr>
              <a:t>‹#›</a:t>
            </a:fld>
            <a:endParaRPr lang="en-US"/>
          </a:p>
        </p:txBody>
      </p:sp>
    </p:spTree>
    <p:extLst>
      <p:ext uri="{BB962C8B-B14F-4D97-AF65-F5344CB8AC3E}">
        <p14:creationId xmlns:p14="http://schemas.microsoft.com/office/powerpoint/2010/main" val="2344659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48DEF1-B0C0-4825-A03A-3148094AE9C1}" type="datetimeFigureOut">
              <a:rPr lang="en-US"/>
              <a:pPr>
                <a:defRPr/>
              </a:pPr>
              <a:t>7/6/2022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ED204D0-6963-45F4-B4F3-E00D91AB9233}" type="slidenum">
              <a:rPr lang="en-US"/>
              <a:pPr>
                <a:defRPr/>
              </a:pPr>
              <a:t>‹#›</a:t>
            </a:fld>
            <a:endParaRPr lang="en-US"/>
          </a:p>
        </p:txBody>
      </p:sp>
    </p:spTree>
    <p:extLst>
      <p:ext uri="{BB962C8B-B14F-4D97-AF65-F5344CB8AC3E}">
        <p14:creationId xmlns:p14="http://schemas.microsoft.com/office/powerpoint/2010/main" val="872172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F9BE00E-0C77-4760-B80E-E7F45A68168E}"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76DA2AE-1627-4244-9B27-9AD35192B081}" type="slidenum">
              <a:rPr lang="en-US"/>
              <a:pPr>
                <a:defRPr/>
              </a:pPr>
              <a:t>‹#›</a:t>
            </a:fld>
            <a:endParaRPr lang="en-US"/>
          </a:p>
        </p:txBody>
      </p:sp>
    </p:spTree>
    <p:extLst>
      <p:ext uri="{BB962C8B-B14F-4D97-AF65-F5344CB8AC3E}">
        <p14:creationId xmlns:p14="http://schemas.microsoft.com/office/powerpoint/2010/main" val="1367228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C3E835C-3FAC-404A-8E3F-B63C524690F1}"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1EC56DC-5CDC-42BA-B458-903749DD490A}" type="slidenum">
              <a:rPr lang="en-US"/>
              <a:pPr>
                <a:defRPr/>
              </a:pPr>
              <a:t>‹#›</a:t>
            </a:fld>
            <a:endParaRPr lang="en-US"/>
          </a:p>
        </p:txBody>
      </p:sp>
    </p:spTree>
    <p:extLst>
      <p:ext uri="{BB962C8B-B14F-4D97-AF65-F5344CB8AC3E}">
        <p14:creationId xmlns:p14="http://schemas.microsoft.com/office/powerpoint/2010/main" val="37174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4.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D1AF8C7F-3ED8-418F-B373-3C9B41595388}" type="datetimeFigureOut">
              <a:rPr lang="en-US"/>
              <a:pPr>
                <a:defRPr/>
              </a:pPr>
              <a:t>7/6/2022</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18635C0A-E4D8-49FF-AF17-C07C116F446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B10439C-C0AA-4449-AB5D-4F0CD313B850}" type="datetimeFigureOut">
              <a:rPr lang="en-US"/>
              <a:pPr>
                <a:defRPr/>
              </a:pPr>
              <a:t>7/6/2022</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2D47039A-89B6-46C2-AD5C-AB6451757B3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4FA44F5E-907E-4902-BB94-127AE2E3850A}" type="datetimeFigureOut">
              <a:rPr lang="en-US"/>
              <a:pPr>
                <a:defRPr/>
              </a:pPr>
              <a:t>7/6/2022</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E91224FF-14EA-4B3C-9DA2-8D933DBE1A8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1AF8C7F-3ED8-418F-B373-3C9B41595388}" type="datetimeFigureOut">
              <a:rPr lang="en-US" smtClean="0"/>
              <a:pPr>
                <a:defRPr/>
              </a:pPr>
              <a:t>7/6/2022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8635C0A-E4D8-49FF-AF17-C07C116F4463}" type="slidenum">
              <a:rPr lang="en-US" smtClean="0"/>
              <a:pPr>
                <a:defRPr/>
              </a:pPr>
              <a:t>‹#›</a:t>
            </a:fld>
            <a:endParaRPr lang="en-US"/>
          </a:p>
        </p:txBody>
      </p:sp>
    </p:spTree>
    <p:extLst>
      <p:ext uri="{BB962C8B-B14F-4D97-AF65-F5344CB8AC3E}">
        <p14:creationId xmlns:p14="http://schemas.microsoft.com/office/powerpoint/2010/main" val="1558283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2.xml"/></Relationships>
</file>

<file path=ppt/slides/_rels/slide37.xml.rels><?xml version="1.0" encoding="UTF-8" standalone="yes"?>
<Relationships xmlns="http://schemas.openxmlformats.org/package/2006/relationships"><Relationship Id="rId3" Type="http://schemas.openxmlformats.org/officeDocument/2006/relationships/hyperlink" Target="mailto:Jimfres@gmail.com" TargetMode="External"/><Relationship Id="rId2" Type="http://schemas.openxmlformats.org/officeDocument/2006/relationships/notesSlide" Target="../notesSlides/notesSlide34.xml"/><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Lightning Bolt 7"/>
          <p:cNvSpPr/>
          <p:nvPr/>
        </p:nvSpPr>
        <p:spPr>
          <a:xfrm>
            <a:off x="1752600" y="336550"/>
            <a:ext cx="8763000" cy="6369050"/>
          </a:xfrm>
          <a:prstGeom prst="lightningBol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48" name="Title 1"/>
          <p:cNvSpPr>
            <a:spLocks noGrp="1"/>
          </p:cNvSpPr>
          <p:nvPr>
            <p:ph type="ctrTitle"/>
          </p:nvPr>
        </p:nvSpPr>
        <p:spPr>
          <a:xfrm>
            <a:off x="2514600" y="762000"/>
            <a:ext cx="6858000" cy="2387600"/>
          </a:xfrm>
        </p:spPr>
        <p:txBody>
          <a:bodyPr/>
          <a:lstStyle/>
          <a:p>
            <a:r>
              <a:rPr lang="en-US" sz="4400" b="1" dirty="0">
                <a:latin typeface="Tahoma" panose="020B0604030504040204" pitchFamily="34" charset="0"/>
                <a:cs typeface="Tahoma" panose="020B0604030504040204" pitchFamily="34" charset="0"/>
              </a:rPr>
              <a:t>Agents of Reconciliation in a Fractured Economy </a:t>
            </a:r>
          </a:p>
        </p:txBody>
      </p:sp>
      <p:sp>
        <p:nvSpPr>
          <p:cNvPr id="6149" name="Content Placeholder 2"/>
          <p:cNvSpPr>
            <a:spLocks noGrp="1"/>
          </p:cNvSpPr>
          <p:nvPr>
            <p:ph type="subTitle" idx="1"/>
          </p:nvPr>
        </p:nvSpPr>
        <p:spPr>
          <a:xfrm>
            <a:off x="2667000" y="4222751"/>
            <a:ext cx="6858000" cy="1655763"/>
          </a:xfrm>
        </p:spPr>
        <p:txBody>
          <a:bodyPr>
            <a:normAutofit/>
          </a:bodyPr>
          <a:lstStyle/>
          <a:p>
            <a:pPr eaLnBrk="1" hangingPunct="1"/>
            <a:r>
              <a:rPr lang="en-US" sz="3200" b="1" dirty="0"/>
              <a:t>Dr. Jim Westgate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1771068"/>
            <a:ext cx="11049000" cy="4782131"/>
          </a:xfrm>
        </p:spPr>
        <p:txBody>
          <a:bodyPr>
            <a:normAutofit fontScale="92500" lnSpcReduction="10000"/>
          </a:bodyPr>
          <a:lstStyle/>
          <a:p>
            <a:pPr marL="514350" indent="-514350">
              <a:buFont typeface="+mj-lt"/>
              <a:buAutoNum type="arabicPeriod" startAt="2"/>
            </a:pPr>
            <a:r>
              <a:rPr lang="en-US" sz="3600" b="1" dirty="0"/>
              <a:t>The word “dal / </a:t>
            </a:r>
            <a:r>
              <a:rPr lang="en-US" sz="3600" b="1" dirty="0" err="1"/>
              <a:t>dallah</a:t>
            </a:r>
            <a:r>
              <a:rPr lang="en-US" sz="3600" b="1" dirty="0"/>
              <a:t>” refers to someone                           who cannot work because they have a disability or are sickly and cannot work. We need to come alongside these people and provide care and opportunities for them to be constructive. These people were often helped and employed by the Temple</a:t>
            </a:r>
          </a:p>
          <a:p>
            <a:pPr marL="514350" indent="-514350">
              <a:buFont typeface="+mj-lt"/>
              <a:buAutoNum type="arabicPeriod" startAt="2"/>
            </a:pPr>
            <a:r>
              <a:rPr lang="en-US" sz="3600" b="1" dirty="0"/>
              <a:t>The word “</a:t>
            </a:r>
            <a:r>
              <a:rPr lang="en-US" sz="3600" b="1" dirty="0" err="1"/>
              <a:t>ebyon</a:t>
            </a:r>
            <a:r>
              <a:rPr lang="en-US" sz="3600" b="1" dirty="0"/>
              <a:t>” indicates a person who has experienced a calamity which has wiped out their possessions and interrupted their ability to work. They need immediately help or relief such as housing and clothing so they can get back to work.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23195836"/>
      </p:ext>
    </p:extLst>
  </p:cSld>
  <p:clrMapOvr>
    <a:overrideClrMapping bg1="lt1" tx1="dk1" bg2="lt2" tx2="dk2" accent1="accent1" accent2="accent2" accent3="accent3" accent4="accent4" accent5="accent5" accent6="accent6" hlink="hlink" folHlink="folHlink"/>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598583" y="2743201"/>
            <a:ext cx="11201400" cy="4114799"/>
          </a:xfrm>
        </p:spPr>
        <p:txBody>
          <a:bodyPr>
            <a:normAutofit/>
          </a:bodyPr>
          <a:lstStyle/>
          <a:p>
            <a:pPr marL="742950" indent="-742950">
              <a:buFont typeface="+mj-lt"/>
              <a:buAutoNum type="arabicPeriod" startAt="4"/>
            </a:pPr>
            <a:r>
              <a:rPr lang="en-US" sz="3600" b="1" dirty="0"/>
              <a:t>The word “rush” indicates a person who is poor because they are lazy or have made back choices such as gambling or addictions. These people need accountability and structure not handouts which contribute to their problems.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185169159"/>
      </p:ext>
    </p:extLst>
  </p:cSld>
  <p:clrMapOvr>
    <a:overrideClrMapping bg1="lt1" tx1="dk1" bg2="lt2" tx2="dk2" accent1="accent1" accent2="accent2" accent3="accent3" accent4="accent4" accent5="accent5" accent6="accent6" hlink="hlink" folHlink="folHlink"/>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598583" y="1703657"/>
            <a:ext cx="11201400" cy="5154343"/>
          </a:xfrm>
        </p:spPr>
        <p:txBody>
          <a:bodyPr>
            <a:normAutofit fontScale="92500" lnSpcReduction="10000"/>
          </a:bodyPr>
          <a:lstStyle/>
          <a:p>
            <a:pPr marL="0" indent="0">
              <a:buNone/>
            </a:pPr>
            <a:r>
              <a:rPr lang="en-US" sz="3600" b="1" dirty="0"/>
              <a:t>The Book of Ruth: The book of Ruth                                            tells the extraordinary story of God’s faithfulness to Israel in the life and work of three ordinary people, Naomi, Ruth and Boaz. As they work through both economic hardship and prosperity, we see the hand of God at work most clearly in their productive agricultural labor, generous management of resources for the good of all, respectful treatment of co-workers, ingenuity in the face of necessity, and the conception and raising of children. Throughout everything God’s faithfulness to them creates opportunities for fruitful work, and their faithfulness to God brings the blessing of provision and security to each other and the people around them.</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505860474"/>
      </p:ext>
    </p:extLst>
  </p:cSld>
  <p:clrMapOvr>
    <a:overrideClrMapping bg1="lt1" tx1="dk1" bg2="lt2" tx2="dk2" accent1="accent1" accent2="accent2" accent3="accent3" accent4="accent4" accent5="accent5" accent6="accent6" hlink="hlink" folHlink="folHlink"/>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24" y="0"/>
            <a:ext cx="8126776" cy="6858000"/>
          </a:xfrm>
          <a:prstGeom prst="rect">
            <a:avLst/>
          </a:prstGeom>
        </p:spPr>
      </p:pic>
      <p:sp>
        <p:nvSpPr>
          <p:cNvPr id="3" name="TextBox 2">
            <a:extLst>
              <a:ext uri="{FF2B5EF4-FFF2-40B4-BE49-F238E27FC236}">
                <a16:creationId xmlns:a16="http://schemas.microsoft.com/office/drawing/2014/main" xmlns="" id="{D2E08025-FEE0-4261-9623-A92BF2B6F320}"/>
              </a:ext>
            </a:extLst>
          </p:cNvPr>
          <p:cNvSpPr txBox="1"/>
          <p:nvPr/>
        </p:nvSpPr>
        <p:spPr>
          <a:xfrm>
            <a:off x="8382000" y="2514600"/>
            <a:ext cx="3657600" cy="2062103"/>
          </a:xfrm>
          <a:prstGeom prst="rect">
            <a:avLst/>
          </a:prstGeom>
          <a:noFill/>
        </p:spPr>
        <p:txBody>
          <a:bodyPr wrap="square" rtlCol="0">
            <a:spAutoFit/>
          </a:bodyPr>
          <a:lstStyle/>
          <a:p>
            <a:pPr algn="ctr"/>
            <a:r>
              <a:rPr lang="en-US" sz="3200" b="1" dirty="0"/>
              <a:t>The principle of gleaning provided a way for the poor to feed their families </a:t>
            </a:r>
          </a:p>
        </p:txBody>
      </p:sp>
    </p:spTree>
    <p:extLst>
      <p:ext uri="{BB962C8B-B14F-4D97-AF65-F5344CB8AC3E}">
        <p14:creationId xmlns:p14="http://schemas.microsoft.com/office/powerpoint/2010/main" val="2478549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8458200" cy="6944980"/>
          </a:xfrm>
          <a:prstGeom prst="rect">
            <a:avLst/>
          </a:prstGeom>
        </p:spPr>
      </p:pic>
      <p:sp>
        <p:nvSpPr>
          <p:cNvPr id="3" name="TextBox 2">
            <a:extLst>
              <a:ext uri="{FF2B5EF4-FFF2-40B4-BE49-F238E27FC236}">
                <a16:creationId xmlns:a16="http://schemas.microsoft.com/office/drawing/2014/main" xmlns="" id="{78F910B9-6718-4047-A2A8-DBDD331EA270}"/>
              </a:ext>
            </a:extLst>
          </p:cNvPr>
          <p:cNvSpPr txBox="1"/>
          <p:nvPr/>
        </p:nvSpPr>
        <p:spPr>
          <a:xfrm>
            <a:off x="8458200" y="1371600"/>
            <a:ext cx="3657600" cy="3046988"/>
          </a:xfrm>
          <a:prstGeom prst="rect">
            <a:avLst/>
          </a:prstGeom>
          <a:noFill/>
        </p:spPr>
        <p:txBody>
          <a:bodyPr wrap="square" rtlCol="0">
            <a:spAutoFit/>
          </a:bodyPr>
          <a:lstStyle/>
          <a:p>
            <a:pPr algn="ctr"/>
            <a:r>
              <a:rPr lang="en-US" sz="3200" b="1" dirty="0"/>
              <a:t>The principle of Kinsman Redeemer allowed women to inherit the land  purchased by their husbands. </a:t>
            </a:r>
          </a:p>
        </p:txBody>
      </p:sp>
    </p:spTree>
    <p:extLst>
      <p:ext uri="{BB962C8B-B14F-4D97-AF65-F5344CB8AC3E}">
        <p14:creationId xmlns:p14="http://schemas.microsoft.com/office/powerpoint/2010/main" val="1224291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1771068"/>
            <a:ext cx="11201400" cy="5086932"/>
          </a:xfrm>
        </p:spPr>
        <p:txBody>
          <a:bodyPr>
            <a:normAutofit fontScale="92500" lnSpcReduction="10000"/>
          </a:bodyPr>
          <a:lstStyle/>
          <a:p>
            <a:pPr marL="0" indent="0">
              <a:buNone/>
            </a:pPr>
            <a:r>
              <a:rPr lang="en-US" sz="3600" b="1" dirty="0"/>
              <a:t>Principles from the book of Ruth:  </a:t>
            </a:r>
          </a:p>
          <a:p>
            <a:pPr marL="742950" indent="-742950">
              <a:buFont typeface="+mj-lt"/>
              <a:buAutoNum type="arabicPeriod"/>
            </a:pPr>
            <a:r>
              <a:rPr lang="en-US" sz="3600" b="1" dirty="0"/>
              <a:t>Principle of Land ownership in the Old Testament</a:t>
            </a:r>
          </a:p>
          <a:p>
            <a:pPr marL="1200150" lvl="1" indent="-742950">
              <a:buFont typeface="+mj-lt"/>
              <a:buAutoNum type="alphaLcPeriod"/>
            </a:pPr>
            <a:r>
              <a:rPr lang="en-US" sz="3600" b="1" dirty="0"/>
              <a:t>Genesis places the earth under the ruler-ship (stewardship) of humankind with dominion and authority. However, we are to bring it to its full potential not ravage and rape it for personal and selfish desires. </a:t>
            </a:r>
          </a:p>
          <a:p>
            <a:pPr marL="1200150" lvl="1" indent="-742950">
              <a:buFont typeface="+mj-lt"/>
              <a:buAutoNum type="alphaLcPeriod"/>
            </a:pPr>
            <a:r>
              <a:rPr lang="en-US" sz="3600" b="1" dirty="0"/>
              <a:t>God’s promise to Israel was a land, therefore all of the laws given to Israel have to do with the land belonging to the 12 tribes in perpetuity. Every 7 years and every 50th year the land reverts back to it true owners.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953787572"/>
      </p:ext>
    </p:extLst>
  </p:cSld>
  <p:clrMapOvr>
    <a:overrideClrMapping bg1="lt1" tx1="dk1" bg2="lt2" tx2="dk2" accent1="accent1" accent2="accent2" accent3="accent3" accent4="accent4" accent5="accent5" accent6="accent6" hlink="hlink" folHlink="folHlink"/>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2514600"/>
            <a:ext cx="11201400" cy="4038599"/>
          </a:xfrm>
        </p:spPr>
        <p:txBody>
          <a:bodyPr>
            <a:normAutofit/>
          </a:bodyPr>
          <a:lstStyle/>
          <a:p>
            <a:pPr marL="0" indent="0">
              <a:buNone/>
            </a:pPr>
            <a:r>
              <a:rPr lang="en-US" sz="3600" b="1" dirty="0"/>
              <a:t>Economy and sustainability was tied to the land and the family that owned that land. </a:t>
            </a:r>
          </a:p>
          <a:p>
            <a:pPr marL="0" indent="0">
              <a:buNone/>
            </a:pPr>
            <a:r>
              <a:rPr lang="en-US" sz="3600" b="1" dirty="0"/>
              <a:t>Naomi understood this concept very well. 2:1</a:t>
            </a:r>
          </a:p>
          <a:p>
            <a:pPr marL="0" indent="0">
              <a:buNone/>
            </a:pPr>
            <a:r>
              <a:rPr lang="en-US" sz="3600" b="1" dirty="0"/>
              <a:t>Boaz understood that he was a steward of the land and used the land to redeem Naomi and Ruth. Ruth 4:1-6</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4270304042"/>
      </p:ext>
    </p:extLst>
  </p:cSld>
  <p:clrMapOvr>
    <a:overrideClrMapping bg1="lt1" tx1="dk1" bg2="lt2" tx2="dk2" accent1="accent1" accent2="accent2" accent3="accent3" accent4="accent4" accent5="accent5" accent6="accent6" hlink="hlink" folHlink="folHlink"/>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2590800"/>
            <a:ext cx="11201400" cy="3962399"/>
          </a:xfrm>
        </p:spPr>
        <p:txBody>
          <a:bodyPr>
            <a:normAutofit/>
          </a:bodyPr>
          <a:lstStyle/>
          <a:p>
            <a:pPr marL="742950" indent="-742950">
              <a:buFont typeface="+mj-lt"/>
              <a:buAutoNum type="alphaLcPeriod" startAt="3"/>
            </a:pPr>
            <a:r>
              <a:rPr lang="en-US" sz="3600" b="1" dirty="0"/>
              <a:t>Economy and sustainability was tied to the land and the family that owned that land. </a:t>
            </a:r>
          </a:p>
          <a:p>
            <a:pPr marL="742950" indent="-742950">
              <a:buFont typeface="+mj-lt"/>
              <a:buAutoNum type="alphaLcPeriod" startAt="3"/>
            </a:pPr>
            <a:r>
              <a:rPr lang="en-US" sz="3600" b="1" dirty="0"/>
              <a:t>Naomi understood this concept very well. 2:1</a:t>
            </a:r>
          </a:p>
          <a:p>
            <a:pPr marL="742950" indent="-742950">
              <a:buFont typeface="+mj-lt"/>
              <a:buAutoNum type="alphaLcPeriod" startAt="3"/>
            </a:pPr>
            <a:r>
              <a:rPr lang="en-US" sz="3600" b="1" dirty="0"/>
              <a:t>Boaz understood that he was a steward of the land and used the land to redeem Naomi and Ruth. Ruth 4:1-6</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3683772"/>
      </p:ext>
    </p:extLst>
  </p:cSld>
  <p:clrMapOvr>
    <a:overrideClrMapping bg1="lt1" tx1="dk1" bg2="lt2" tx2="dk2" accent1="accent1" accent2="accent2" accent3="accent3" accent4="accent4" accent5="accent5" accent6="accent6" hlink="hlink" folHlink="folHlink"/>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1771068"/>
            <a:ext cx="11201400" cy="4782131"/>
          </a:xfrm>
        </p:spPr>
        <p:txBody>
          <a:bodyPr>
            <a:normAutofit lnSpcReduction="10000"/>
          </a:bodyPr>
          <a:lstStyle/>
          <a:p>
            <a:pPr marL="514350" indent="-514350">
              <a:buFont typeface="+mj-lt"/>
              <a:buAutoNum type="arabicPeriod" startAt="2"/>
            </a:pPr>
            <a:r>
              <a:rPr lang="en-US" sz="3600" b="1" dirty="0"/>
              <a:t>The Principle of Gleaning:                                               Leviticus 19:9-10; </a:t>
            </a:r>
            <a:r>
              <a:rPr lang="en-US" sz="3600" b="1" i="1" dirty="0"/>
              <a:t>Deut. 24:19-22)</a:t>
            </a:r>
            <a:endParaRPr lang="en-US" sz="3600" b="1" dirty="0"/>
          </a:p>
          <a:p>
            <a:pPr marL="971550" lvl="1" indent="-514350">
              <a:buFont typeface="+mj-lt"/>
              <a:buAutoNum type="alphaLcPeriod"/>
            </a:pPr>
            <a:r>
              <a:rPr lang="en-US" sz="3600" b="1" dirty="0"/>
              <a:t>The Principle of Gleaning is based on God’s blessing of abundance not on scarcity. </a:t>
            </a:r>
          </a:p>
          <a:p>
            <a:pPr marL="971550" lvl="1" indent="-514350">
              <a:buFont typeface="+mj-lt"/>
              <a:buAutoNum type="alphaLcPeriod"/>
            </a:pPr>
            <a:r>
              <a:rPr lang="en-US" sz="3600" b="1" dirty="0"/>
              <a:t>Voluntary not mandatory – you could be as stingy as you wanted to or as generous as you wanted. But you had to answer to God not government. </a:t>
            </a:r>
          </a:p>
          <a:p>
            <a:pPr marL="971550" lvl="1" indent="-514350">
              <a:buFont typeface="+mj-lt"/>
              <a:buAutoNum type="alphaLcPeriod"/>
            </a:pPr>
            <a:r>
              <a:rPr lang="en-US" sz="3600" b="1" dirty="0"/>
              <a:t>This provision was about equity not equality. Boaz was much wealthier, but he would provide an opportunity to a poor person to be self-reliant.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10910879"/>
      </p:ext>
    </p:extLst>
  </p:cSld>
  <p:clrMapOvr>
    <a:overrideClrMapping bg1="lt1" tx1="dk1" bg2="lt2" tx2="dk2" accent1="accent1" accent2="accent2" accent3="accent3" accent4="accent4" accent5="accent5" accent6="accent6" hlink="hlink" folHlink="folHlink"/>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1771068"/>
            <a:ext cx="11201400" cy="4782131"/>
          </a:xfrm>
        </p:spPr>
        <p:txBody>
          <a:bodyPr>
            <a:normAutofit fontScale="92500" lnSpcReduction="20000"/>
          </a:bodyPr>
          <a:lstStyle/>
          <a:p>
            <a:pPr marL="514350" indent="-514350">
              <a:buFont typeface="+mj-lt"/>
              <a:buAutoNum type="arabicPeriod" startAt="3"/>
            </a:pPr>
            <a:r>
              <a:rPr lang="en-US" sz="3700" b="1" dirty="0"/>
              <a:t>Principle of Workfare Not Welfare</a:t>
            </a:r>
          </a:p>
          <a:p>
            <a:pPr marL="971550" lvl="1" indent="-514350">
              <a:buFont typeface="+mj-lt"/>
              <a:buAutoNum type="alphaLcPeriod"/>
            </a:pPr>
            <a:r>
              <a:rPr lang="en-US" sz="3700" b="1" dirty="0"/>
              <a:t>The gleaning process required someone to go into the field and work. Nothing was free. Notice Ruth’s work ethic – 2:7</a:t>
            </a:r>
          </a:p>
          <a:p>
            <a:pPr marL="971550" lvl="1" indent="-514350">
              <a:buFont typeface="+mj-lt"/>
              <a:buAutoNum type="alphaLcPeriod"/>
            </a:pPr>
            <a:r>
              <a:rPr lang="en-US" sz="3700" b="1" dirty="0"/>
              <a:t>Providing work allows a person to maintain their dignity as a productive individual rather than a dependent individual. </a:t>
            </a:r>
          </a:p>
          <a:p>
            <a:pPr marL="971550" lvl="1" indent="-514350">
              <a:buFont typeface="+mj-lt"/>
              <a:buAutoNum type="alphaLcPeriod"/>
            </a:pPr>
            <a:r>
              <a:rPr lang="en-US" sz="3700" b="1" dirty="0"/>
              <a:t>Ruth was not just working for herself but was there to take care of Naomi. Work provided her the ability to give or share with someone else not just for herself. </a:t>
            </a:r>
          </a:p>
          <a:p>
            <a:pPr marL="971550" lvl="1" indent="-514350">
              <a:buFont typeface="+mj-lt"/>
              <a:buAutoNum type="alphaLcPeriod"/>
            </a:pPr>
            <a:r>
              <a:rPr lang="en-US" sz="3700" b="1" dirty="0"/>
              <a:t>Ruth’s care for her mother-in-law brought greater reward for Ruth and Naomi.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852325833"/>
      </p:ext>
    </p:extLst>
  </p:cSld>
  <p:clrMapOvr>
    <a:overrideClrMapping bg1="lt1" tx1="dk1" bg2="lt2" tx2="dk2" accent1="accent1" accent2="accent2" accent3="accent3" accent4="accent4" accent5="accent5" accent6="accent6" hlink="hlink" folHlink="folHlink"/>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4459" y="465321"/>
            <a:ext cx="6196541"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1771068"/>
            <a:ext cx="11201400" cy="4782131"/>
          </a:xfrm>
        </p:spPr>
        <p:txBody>
          <a:bodyPr>
            <a:normAutofit lnSpcReduction="10000"/>
          </a:bodyPr>
          <a:lstStyle/>
          <a:p>
            <a:pPr marL="0" indent="0">
              <a:buNone/>
            </a:pPr>
            <a:r>
              <a:rPr lang="en-US" sz="3200" b="1" i="1" dirty="0"/>
              <a:t>“Economics is not just about money and wealth,                             but it is about the distribution of goods and services. When the focus of distribution is lost to primarily make money which is motivated by greed then the system becomes corrupt and oppressive. This is true whether you embrace capitalism, socialism or communism. </a:t>
            </a:r>
          </a:p>
          <a:p>
            <a:pPr marL="0" indent="0">
              <a:buNone/>
            </a:pPr>
            <a:r>
              <a:rPr lang="en-US" sz="3200" b="1" i="1" dirty="0"/>
              <a:t>The problem is a fallen human nature which seeks self-interest (selfishness) over community (sharing). Instead of mankind as autonomous individuals, the scriptures present the human person as embedded in a series of relationships with others: with God, with other persons, and with the rest of creation.”</a:t>
            </a:r>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63732"/>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cSld>
  <p:clrMapOvr>
    <a:overrideClrMapping bg1="lt1" tx1="dk1" bg2="lt2" tx2="dk2" accent1="accent1" accent2="accent2" accent3="accent3" accent4="accent4" accent5="accent5" accent6="accent6" hlink="hlink" folHlink="folHlink"/>
  </p:clrMapOvr>
  <p:transition/>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62594" y="1732232"/>
            <a:ext cx="11201400" cy="4782131"/>
          </a:xfrm>
        </p:spPr>
        <p:txBody>
          <a:bodyPr>
            <a:normAutofit lnSpcReduction="10000"/>
          </a:bodyPr>
          <a:lstStyle/>
          <a:p>
            <a:pPr marL="514350" indent="-514350">
              <a:buFont typeface="+mj-lt"/>
              <a:buAutoNum type="arabicPeriod" startAt="4"/>
            </a:pPr>
            <a:r>
              <a:rPr lang="en-US" sz="3600" b="1" dirty="0"/>
              <a:t>Principle of Protection and Safety </a:t>
            </a:r>
          </a:p>
          <a:p>
            <a:pPr marL="1200150" lvl="1" indent="-742950">
              <a:buFont typeface="+mj-lt"/>
              <a:buAutoNum type="alphaLcPeriod"/>
            </a:pPr>
            <a:r>
              <a:rPr lang="en-US" sz="3600" b="1" dirty="0"/>
              <a:t>In this Eastern culture whoever was employed by your or was on your land there was an obligation to make sure of their safety. </a:t>
            </a:r>
          </a:p>
          <a:p>
            <a:pPr marL="1200150" lvl="1" indent="-742950">
              <a:buFont typeface="+mj-lt"/>
              <a:buAutoNum type="alphaLcPeriod"/>
            </a:pPr>
            <a:r>
              <a:rPr lang="en-US" sz="3600" b="1" dirty="0"/>
              <a:t>Boaz gives personal advice to Ruth to keep her safe. </a:t>
            </a:r>
          </a:p>
          <a:p>
            <a:pPr marL="1200150" lvl="1" indent="-742950">
              <a:buFont typeface="+mj-lt"/>
              <a:buAutoNum type="alphaLcPeriod"/>
            </a:pPr>
            <a:r>
              <a:rPr lang="en-US" sz="3600" b="1" dirty="0"/>
              <a:t>Boaz also gives instruction to his workers to leave her alone. </a:t>
            </a:r>
          </a:p>
          <a:p>
            <a:pPr marL="1200150" lvl="1" indent="-742950">
              <a:buFont typeface="+mj-lt"/>
              <a:buAutoNum type="alphaLcPeriod"/>
            </a:pPr>
            <a:r>
              <a:rPr lang="en-US" sz="3600" b="1" dirty="0"/>
              <a:t>Ruth is given equal access to water and shade like the rest of the laborers. There was no place for discrimination.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268376576"/>
      </p:ext>
    </p:extLst>
  </p:cSld>
  <p:clrMapOvr>
    <a:overrideClrMapping bg1="lt1" tx1="dk1" bg2="lt2" tx2="dk2" accent1="accent1" accent2="accent2" accent3="accent3" accent4="accent4" accent5="accent5" accent6="accent6" hlink="hlink" folHlink="folHlink"/>
  </p:clrMapOvr>
  <p:transition/>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1771068"/>
            <a:ext cx="11201400" cy="4782131"/>
          </a:xfrm>
        </p:spPr>
        <p:txBody>
          <a:bodyPr>
            <a:normAutofit fontScale="92500" lnSpcReduction="10000"/>
          </a:bodyPr>
          <a:lstStyle/>
          <a:p>
            <a:pPr marL="514350" indent="-514350">
              <a:buFont typeface="+mj-lt"/>
              <a:buAutoNum type="arabicPeriod" startAt="5"/>
            </a:pPr>
            <a:r>
              <a:rPr lang="en-US" sz="3900" b="1" dirty="0"/>
              <a:t>Principle of Kinsman Redeemer 4:1-6</a:t>
            </a:r>
          </a:p>
          <a:p>
            <a:pPr marL="914400" lvl="1" indent="-457200">
              <a:buFont typeface="+mj-lt"/>
              <a:buAutoNum type="alphaLcPeriod"/>
            </a:pPr>
            <a:r>
              <a:rPr lang="en-US" sz="3900" b="1" dirty="0"/>
              <a:t>The concept of Kinsman Redeemer is tied to the land. Deut. 25:5-10</a:t>
            </a:r>
          </a:p>
          <a:p>
            <a:pPr marL="914400" lvl="1" indent="-457200">
              <a:buFont typeface="+mj-lt"/>
              <a:buAutoNum type="alphaLcPeriod"/>
            </a:pPr>
            <a:r>
              <a:rPr lang="en-US" sz="3900" b="1" dirty="0"/>
              <a:t>The propagation of family is directly related to the inheritance of the land. A person’s name should not be blotted out because the inheritance of the land would be lost. </a:t>
            </a:r>
          </a:p>
          <a:p>
            <a:pPr marL="914400" lvl="1" indent="-457200">
              <a:buFont typeface="+mj-lt"/>
              <a:buAutoNum type="alphaLcPeriod"/>
            </a:pPr>
            <a:r>
              <a:rPr lang="en-US" sz="3900" b="1" dirty="0"/>
              <a:t>Boaz initiates a process to give the nearer kinsman the opportunity to buy the land but with it comes Naomi and Ruth. The nearer kinsman declines.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701884937"/>
      </p:ext>
    </p:extLst>
  </p:cSld>
  <p:clrMapOvr>
    <a:overrideClrMapping bg1="lt1" tx1="dk1" bg2="lt2" tx2="dk2" accent1="accent1" accent2="accent2" accent3="accent3" accent4="accent4" accent5="accent5" accent6="accent6" hlink="hlink" folHlink="folHlink"/>
  </p:clrMapOvr>
  <p:transition/>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2514600"/>
            <a:ext cx="11201400" cy="4038599"/>
          </a:xfrm>
        </p:spPr>
        <p:txBody>
          <a:bodyPr>
            <a:normAutofit/>
          </a:bodyPr>
          <a:lstStyle/>
          <a:p>
            <a:pPr marL="742950" indent="-742950">
              <a:buFont typeface="+mj-lt"/>
              <a:buAutoNum type="alphaLcPeriod" startAt="4"/>
            </a:pPr>
            <a:r>
              <a:rPr lang="en-US" sz="3600" b="1" dirty="0"/>
              <a:t>Boaz is willing to assume full responsibility and redeem the family of Elimelech (God is King). Little did Boaz know that he would bring forth the King of Kings through his bloodline? Consequently Christ’s bloodline includes the widow, alien and stranger.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172784354"/>
      </p:ext>
    </p:extLst>
  </p:cSld>
  <p:clrMapOvr>
    <a:overrideClrMapping bg1="lt1" tx1="dk1" bg2="lt2" tx2="dk2" accent1="accent1" accent2="accent2" accent3="accent3" accent4="accent4" accent5="accent5" accent6="accent6" hlink="hlink" folHlink="folHlink"/>
  </p:clrMapOvr>
  <p:transition/>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1771068"/>
            <a:ext cx="11201400" cy="4782131"/>
          </a:xfrm>
        </p:spPr>
        <p:txBody>
          <a:bodyPr>
            <a:normAutofit fontScale="92500"/>
          </a:bodyPr>
          <a:lstStyle/>
          <a:p>
            <a:pPr marL="0" indent="0">
              <a:buNone/>
            </a:pPr>
            <a:r>
              <a:rPr lang="en-US" sz="3400" b="1" dirty="0"/>
              <a:t>Principles from 1 Tim. 6:6-16</a:t>
            </a:r>
          </a:p>
          <a:p>
            <a:pPr marL="514350" indent="-514350">
              <a:buFont typeface="+mj-lt"/>
              <a:buAutoNum type="arabicPeriod"/>
            </a:pPr>
            <a:r>
              <a:rPr lang="en-US" sz="3400" b="1" dirty="0"/>
              <a:t>We brought nothing into this world. (I Timothy 6:7)</a:t>
            </a:r>
          </a:p>
          <a:p>
            <a:pPr marL="914400" lvl="1" indent="-457200">
              <a:buFont typeface="+mj-lt"/>
              <a:buAutoNum type="alphaLcPeriod"/>
            </a:pPr>
            <a:r>
              <a:rPr lang="en-US" sz="3400" b="1" dirty="0"/>
              <a:t>We didn't bring it with us. We weren't assigned any standard of living at birth. Paul was used to wealth. But that didn't mean he deserved it or that he would enjoy it forever. He held everything he had loosely, knowing that it all belonged to God. He also knew that all that he was, was a direct result of God’s design in his life and that he didn’t have to add anything to it to please God. He just needed to do what God designed him for and that God would take care of the rest.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956506103"/>
      </p:ext>
    </p:extLst>
  </p:cSld>
  <p:clrMapOvr>
    <a:overrideClrMapping bg1="lt1" tx1="dk1" bg2="lt2" tx2="dk2" accent1="accent1" accent2="accent2" accent3="accent3" accent4="accent4" accent5="accent5" accent6="accent6" hlink="hlink" folHlink="folHlink"/>
  </p:clrMapOvr>
  <p:transition/>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1771068"/>
            <a:ext cx="11201400" cy="4782131"/>
          </a:xfrm>
        </p:spPr>
        <p:txBody>
          <a:bodyPr>
            <a:normAutofit/>
          </a:bodyPr>
          <a:lstStyle/>
          <a:p>
            <a:pPr marL="742950" indent="-742950">
              <a:buFont typeface="+mj-lt"/>
              <a:buAutoNum type="alphaLcPeriod" startAt="2"/>
            </a:pPr>
            <a:r>
              <a:rPr lang="en-US" sz="3600" b="1" dirty="0"/>
              <a:t>There are times when God is going to                           ask you to move down the economic ladder and other times he will allow you to move up the economic ladder. Whichever direction you are going if it is guided by the hand of God will be significant. This is direct opposition to the expectations of the world, which always assumes that someone must move up in the world in order to be significant. Ecclesiastes 5:10-20 it is all temporary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183203456"/>
      </p:ext>
    </p:extLst>
  </p:cSld>
  <p:clrMapOvr>
    <a:overrideClrMapping bg1="lt1" tx1="dk1" bg2="lt2" tx2="dk2" accent1="accent1" accent2="accent2" accent3="accent3" accent4="accent4" accent5="accent5" accent6="accent6" hlink="hlink" folHlink="folHlink"/>
  </p:clrMapOvr>
  <p:transition/>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2286000"/>
            <a:ext cx="11201400" cy="4782131"/>
          </a:xfrm>
        </p:spPr>
        <p:txBody>
          <a:bodyPr>
            <a:normAutofit fontScale="92500" lnSpcReduction="20000"/>
          </a:bodyPr>
          <a:lstStyle/>
          <a:p>
            <a:pPr marL="514350" indent="-514350">
              <a:buFont typeface="+mj-lt"/>
              <a:buAutoNum type="arabicPeriod" startAt="2"/>
            </a:pPr>
            <a:r>
              <a:rPr lang="en-US" sz="3700" b="1" dirty="0"/>
              <a:t>We can't take anything with us when we go. </a:t>
            </a:r>
          </a:p>
          <a:p>
            <a:pPr marL="971550" lvl="1" indent="-514350">
              <a:buFont typeface="+mj-lt"/>
              <a:buAutoNum type="alphaLcPeriod"/>
            </a:pPr>
            <a:r>
              <a:rPr lang="en-US" sz="3500" b="1" dirty="0"/>
              <a:t>"You can't take it with you." Whatever is of this world stays in this world. Whatever is laid up in the spirit realm goes before us and is stored in a vault where moth and rust cannot corrupt. It is an "inheritance, incorruptible, that fades not away, reserved in Heaven for you who are kept by the power of God." (I Peter 1:4,5) </a:t>
            </a:r>
          </a:p>
          <a:p>
            <a:pPr marL="914400" lvl="1" indent="-457200">
              <a:buFont typeface="+mj-lt"/>
              <a:buAutoNum type="alphaLcPeriod"/>
            </a:pPr>
            <a:r>
              <a:rPr lang="en-US" sz="3500" b="1" dirty="0"/>
              <a:t>Psalm 49:16-20 - If everything is temporary then how should we hold them? Very loosely. Apparently this is not a new problem. And the Psalmist's answer was the same as Paul's. They can't take it with them. And when we get where we're going, we couldn't use it if we had it.</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793546100"/>
      </p:ext>
    </p:extLst>
  </p:cSld>
  <p:clrMapOvr>
    <a:overrideClrMapping bg1="lt1" tx1="dk1" bg2="lt2" tx2="dk2" accent1="accent1" accent2="accent2" accent3="accent3" accent4="accent4" accent5="accent5" accent6="accent6" hlink="hlink" folHlink="folHlink"/>
  </p:clrMapOvr>
  <p:transition/>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2010111"/>
            <a:ext cx="11201400" cy="4543088"/>
          </a:xfrm>
        </p:spPr>
        <p:txBody>
          <a:bodyPr>
            <a:normAutofit/>
          </a:bodyPr>
          <a:lstStyle/>
          <a:p>
            <a:pPr marL="514350" indent="-514350">
              <a:buFont typeface="+mj-lt"/>
              <a:buAutoNum type="arabicPeriod" startAt="4"/>
            </a:pPr>
            <a:r>
              <a:rPr lang="en-US" sz="3600" b="1" dirty="0"/>
              <a:t>Resolve to focus on the essentials.</a:t>
            </a:r>
          </a:p>
          <a:p>
            <a:pPr marL="914400" lvl="1" indent="-457200">
              <a:buFont typeface="+mj-lt"/>
              <a:buAutoNum type="alphaLcPeriod"/>
            </a:pPr>
            <a:r>
              <a:rPr lang="en-US" sz="3600" b="1" dirty="0"/>
              <a:t>The only two things God promised us ought to be the only two things we come to expect. Enough food to sustain us. (And only God knows for how long and to what degree we need to be sustained); and enough clothing to cover us. (Not necessarily the latest fashions, and not necessarily designer labels). We ought to be... content.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902545717"/>
      </p:ext>
    </p:extLst>
  </p:cSld>
  <p:clrMapOvr>
    <a:overrideClrMapping bg1="lt1" tx1="dk1" bg2="lt2" tx2="dk2" accent1="accent1" accent2="accent2" accent3="accent3" accent4="accent4" accent5="accent5" accent6="accent6" hlink="hlink" folHlink="folHlink"/>
  </p:clrMapOvr>
  <p:transition/>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2314912"/>
            <a:ext cx="11201400" cy="4543088"/>
          </a:xfrm>
        </p:spPr>
        <p:txBody>
          <a:bodyPr>
            <a:normAutofit/>
          </a:bodyPr>
          <a:lstStyle/>
          <a:p>
            <a:pPr marL="742950" indent="-742950">
              <a:buFont typeface="+mj-lt"/>
              <a:buAutoNum type="alphaLcPeriod" startAt="2"/>
            </a:pPr>
            <a:r>
              <a:rPr lang="en-US" sz="3600" b="1" dirty="0"/>
              <a:t>I get so upset when I see inner city single moms trying to buy their kids the latest tennis shoes or Raider jacket or some other kind of clothing which is grossly over prices just to give their children some status in the community. Clothing today is such a symbol of who we are in life. Every young person trying to make a statement with the clothes they wear. If we just have enough things then we will be significant.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510506693"/>
      </p:ext>
    </p:extLst>
  </p:cSld>
  <p:clrMapOvr>
    <a:overrideClrMapping bg1="lt1" tx1="dk1" bg2="lt2" tx2="dk2" accent1="accent1" accent2="accent2" accent3="accent3" accent4="accent4" accent5="accent5" accent6="accent6" hlink="hlink" folHlink="folHlink"/>
  </p:clrMapOvr>
  <p:transition/>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2514600"/>
            <a:ext cx="11201400" cy="4038599"/>
          </a:xfrm>
        </p:spPr>
        <p:txBody>
          <a:bodyPr>
            <a:normAutofit/>
          </a:bodyPr>
          <a:lstStyle/>
          <a:p>
            <a:pPr marL="514350" indent="-514350">
              <a:buFont typeface="+mj-lt"/>
              <a:buAutoNum type="arabicPeriod" startAt="4"/>
            </a:pPr>
            <a:r>
              <a:rPr lang="en-US" sz="3600" b="1" dirty="0"/>
              <a:t>Unbridled desires leads to a downward spiral emotionally, physically and spiritually </a:t>
            </a:r>
          </a:p>
          <a:p>
            <a:pPr marL="457200" lvl="1" indent="0">
              <a:buNone/>
            </a:pPr>
            <a:r>
              <a:rPr lang="en-US" sz="3600" b="1" dirty="0"/>
              <a:t>Temptations, snares, foolish and harmful desires, ruin, destruction, evil, wandering away from the faith, pierced themselves with many a pang</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305667294"/>
      </p:ext>
    </p:extLst>
  </p:cSld>
  <p:clrMapOvr>
    <a:overrideClrMapping bg1="lt1" tx1="dk1" bg2="lt2" tx2="dk2" accent1="accent1" accent2="accent2" accent3="accent3" accent4="accent4" accent5="accent5" accent6="accent6" hlink="hlink" folHlink="folHlink"/>
  </p:clrMapOvr>
  <p:transition/>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2438400"/>
            <a:ext cx="11201400" cy="4114799"/>
          </a:xfrm>
        </p:spPr>
        <p:txBody>
          <a:bodyPr>
            <a:normAutofit/>
          </a:bodyPr>
          <a:lstStyle/>
          <a:p>
            <a:pPr marL="514350" indent="-514350">
              <a:buFont typeface="+mj-lt"/>
              <a:buAutoNum type="arabicPeriod" startAt="5"/>
            </a:pPr>
            <a:r>
              <a:rPr lang="en-US" sz="3600" b="1" dirty="0"/>
              <a:t>Flee the things of this world and pursue the qualities that bring spiritual contentment to your life. Embracing kingdom values will bring freedom to the soul and release us from the pressures of a materialistic society. </a:t>
            </a:r>
          </a:p>
          <a:p>
            <a:pPr marL="914400" lvl="1" indent="-457200">
              <a:buFont typeface="+mj-lt"/>
              <a:buAutoNum type="alphaLcPeriod"/>
            </a:pPr>
            <a:r>
              <a:rPr lang="en-US" sz="3600" b="1" dirty="0"/>
              <a:t>Righteousness – Right relationships with others – pursuing justice</a:t>
            </a:r>
          </a:p>
          <a:p>
            <a:pPr marL="914400" lvl="1" indent="-457200">
              <a:buFont typeface="+mj-lt"/>
              <a:buAutoNum type="alphaLcPeriod"/>
            </a:pPr>
            <a:r>
              <a:rPr lang="en-US" sz="3600" b="1" dirty="0"/>
              <a:t>Godliness – The presence of Christ in you</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838689358"/>
      </p:ext>
    </p:extLst>
  </p:cSld>
  <p:clrMapOvr>
    <a:overrideClrMapping bg1="lt1" tx1="dk1" bg2="lt2" tx2="dk2" accent1="accent1" accent2="accent2" accent3="accent3" accent4="accent4" accent5="accent5" accent6="accent6" hlink="hlink" folHlink="folHlink"/>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1771068"/>
            <a:ext cx="11201400" cy="4782131"/>
          </a:xfrm>
        </p:spPr>
        <p:txBody>
          <a:bodyPr>
            <a:normAutofit fontScale="92500" lnSpcReduction="10000"/>
          </a:bodyPr>
          <a:lstStyle/>
          <a:p>
            <a:pPr marL="0" indent="0">
              <a:buNone/>
            </a:pPr>
            <a:r>
              <a:rPr lang="en-US" sz="3900" b="1" i="1" dirty="0"/>
              <a:t>“Rather than freedom from the others, the                  biblical understanding of freedom is primarily freedom for the others, for God, for other humans, and for the rest of creation. Dietrich Bonhoeffer captures this notion of freedom superbly when he writes:  </a:t>
            </a:r>
          </a:p>
          <a:p>
            <a:pPr marL="457200" lvl="1" indent="0">
              <a:buNone/>
            </a:pPr>
            <a:r>
              <a:rPr lang="en-US" sz="3700" b="1" i="1" dirty="0"/>
              <a:t>Freedom is a relationship between two persons. Being free means 'being-free-for-the-other', because I am bound to the other. Only by being in relation with the other am I free. (Creation and the Fall, 1997)”</a:t>
            </a:r>
          </a:p>
          <a:p>
            <a:pPr marL="0" indent="0">
              <a:buNone/>
            </a:pPr>
            <a:r>
              <a:rPr lang="en-US" sz="2600" b="1" dirty="0"/>
              <a:t>(Material above adapted form Nathan McLellan – “What is a Christian Vision of Economic Life.)</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731965145"/>
      </p:ext>
    </p:extLst>
  </p:cSld>
  <p:clrMapOvr>
    <a:overrideClrMapping bg1="lt1" tx1="dk1" bg2="lt2" tx2="dk2" accent1="accent1" accent2="accent2" accent3="accent3" accent4="accent4" accent5="accent5" accent6="accent6" hlink="hlink" folHlink="folHlink"/>
  </p:clrMapOvr>
  <p:transition/>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2743200"/>
            <a:ext cx="11201400" cy="3809999"/>
          </a:xfrm>
        </p:spPr>
        <p:txBody>
          <a:bodyPr>
            <a:normAutofit/>
          </a:bodyPr>
          <a:lstStyle/>
          <a:p>
            <a:pPr marL="1200150" lvl="1" indent="-742950">
              <a:buFont typeface="+mj-lt"/>
              <a:buAutoNum type="alphaLcPeriod" startAt="3"/>
            </a:pPr>
            <a:r>
              <a:rPr lang="en-US" sz="3600" b="1" dirty="0"/>
              <a:t>Faith in Christ which you share with others</a:t>
            </a:r>
          </a:p>
          <a:p>
            <a:pPr marL="1200150" lvl="1" indent="-742950">
              <a:buFont typeface="+mj-lt"/>
              <a:buAutoNum type="alphaLcPeriod" startAt="3"/>
            </a:pPr>
            <a:r>
              <a:rPr lang="en-US" sz="3600" b="1" dirty="0"/>
              <a:t>Love for your neighbor as you love yourself</a:t>
            </a:r>
          </a:p>
          <a:p>
            <a:pPr marL="1200150" lvl="1" indent="-742950">
              <a:buFont typeface="+mj-lt"/>
              <a:buAutoNum type="alphaLcPeriod" startAt="3"/>
            </a:pPr>
            <a:r>
              <a:rPr lang="en-US" sz="3600" b="1" dirty="0"/>
              <a:t>Perseverance because you trust the sovereign God of the Universe to supply all of your needs.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040995679"/>
      </p:ext>
    </p:extLst>
  </p:cSld>
  <p:clrMapOvr>
    <a:overrideClrMapping bg1="lt1" tx1="dk1" bg2="lt2" tx2="dk2" accent1="accent1" accent2="accent2" accent3="accent3" accent4="accent4" accent5="accent5" accent6="accent6" hlink="hlink" folHlink="folHlink"/>
  </p:clrMapOvr>
  <p:transition/>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2010111"/>
            <a:ext cx="11201400" cy="4543088"/>
          </a:xfrm>
        </p:spPr>
        <p:txBody>
          <a:bodyPr>
            <a:normAutofit fontScale="92500" lnSpcReduction="20000"/>
          </a:bodyPr>
          <a:lstStyle/>
          <a:p>
            <a:pPr marL="514350" indent="-514350">
              <a:buFont typeface="+mj-lt"/>
              <a:buAutoNum type="arabicPeriod" startAt="6"/>
            </a:pPr>
            <a:r>
              <a:rPr lang="en-US" sz="3900" b="1" dirty="0"/>
              <a:t>Fight the good Fight </a:t>
            </a:r>
          </a:p>
          <a:p>
            <a:pPr marL="914400" lvl="1" indent="-457200">
              <a:buFont typeface="+mj-lt"/>
              <a:buAutoNum type="alphaLcPeriod"/>
            </a:pPr>
            <a:r>
              <a:rPr lang="en-US" sz="3900" b="1" dirty="0"/>
              <a:t>This will be a battle – it is constant effort. To let down is to have the enemy take control and beats us at our own game. </a:t>
            </a:r>
          </a:p>
          <a:p>
            <a:pPr marL="914400" lvl="1" indent="-457200">
              <a:buFont typeface="+mj-lt"/>
              <a:buAutoNum type="alphaLcPeriod"/>
            </a:pPr>
            <a:r>
              <a:rPr lang="en-US" sz="3900" b="1" dirty="0"/>
              <a:t>Take hold of eternal life – what does that mean. Can we experience some of heaven here on earth – how do we do that? We focus on Imago Dei and find contentment in Christ.</a:t>
            </a:r>
          </a:p>
          <a:p>
            <a:pPr marL="914400" lvl="1" indent="-457200">
              <a:buFont typeface="+mj-lt"/>
              <a:buAutoNum type="alphaLcPeriod"/>
            </a:pPr>
            <a:r>
              <a:rPr lang="en-US" sz="3900" b="1" dirty="0"/>
              <a:t>Make good your confession in the presence of witnesses – live a distinctive life free from the things of this world.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362445702"/>
      </p:ext>
    </p:extLst>
  </p:cSld>
  <p:clrMapOvr>
    <a:overrideClrMapping bg1="lt1" tx1="dk1" bg2="lt2" tx2="dk2" accent1="accent1" accent2="accent2" accent3="accent3" accent4="accent4" accent5="accent5" accent6="accent6" hlink="hlink" folHlink="folHlink"/>
  </p:clrMapOvr>
  <p:transition/>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1771068"/>
            <a:ext cx="11201400" cy="4782131"/>
          </a:xfrm>
        </p:spPr>
        <p:txBody>
          <a:bodyPr>
            <a:normAutofit fontScale="92500" lnSpcReduction="10000"/>
          </a:bodyPr>
          <a:lstStyle/>
          <a:p>
            <a:pPr marL="0" indent="0">
              <a:buNone/>
            </a:pPr>
            <a:r>
              <a:rPr lang="en-US" sz="3900" b="1" dirty="0"/>
              <a:t>Summary thoughts: </a:t>
            </a:r>
          </a:p>
          <a:p>
            <a:pPr marL="514350" indent="-514350">
              <a:buFont typeface="+mj-lt"/>
              <a:buAutoNum type="arabicPeriod"/>
            </a:pPr>
            <a:r>
              <a:rPr lang="en-US" sz="3900" b="1" dirty="0"/>
              <a:t>Capitalism even though it is flawed by human nature is the best model of economics because it allows individuals the freedom to use their talents and hard work to accomplish the work that God has called them to. </a:t>
            </a:r>
          </a:p>
          <a:p>
            <a:pPr marL="514350" indent="-514350">
              <a:buFont typeface="+mj-lt"/>
              <a:buAutoNum type="arabicPeriod"/>
            </a:pPr>
            <a:r>
              <a:rPr lang="en-US" sz="3900" b="1" dirty="0"/>
              <a:t>Economics is not about the amassing of wealth but of the distribution of goods and services so that the community, which includes everyone, benefits and is cared for.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650914776"/>
      </p:ext>
    </p:extLst>
  </p:cSld>
  <p:clrMapOvr>
    <a:overrideClrMapping bg1="lt1" tx1="dk1" bg2="lt2" tx2="dk2" accent1="accent1" accent2="accent2" accent3="accent3" accent4="accent4" accent5="accent5" accent6="accent6" hlink="hlink" folHlink="folHlink"/>
  </p:clrMapOvr>
  <p:transition/>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1771068"/>
            <a:ext cx="11201400" cy="4782131"/>
          </a:xfrm>
        </p:spPr>
        <p:txBody>
          <a:bodyPr>
            <a:normAutofit fontScale="92500" lnSpcReduction="10000"/>
          </a:bodyPr>
          <a:lstStyle/>
          <a:p>
            <a:pPr marL="514350" indent="-514350">
              <a:buFont typeface="+mj-lt"/>
              <a:buAutoNum type="arabicPeriod" startAt="3"/>
            </a:pPr>
            <a:r>
              <a:rPr lang="en-US" sz="3700" b="1" dirty="0"/>
              <a:t>We are not autonomous individuals, but                              we are created in the image of God and charged with carrying out the biblical mandates of shepherding the resources of the world in a way that brings them to the full potential God intended them to be. In a sense we become co-creators with God. </a:t>
            </a:r>
          </a:p>
          <a:p>
            <a:pPr marL="514350" indent="-514350">
              <a:buFont typeface="+mj-lt"/>
              <a:buAutoNum type="arabicPeriod" startAt="3"/>
            </a:pPr>
            <a:r>
              <a:rPr lang="en-US" sz="3700" b="1" dirty="0"/>
              <a:t>The church was never promised a land but ours is a spiritual kingdom that culminates in the heavenly city where we rule and reign with Christ. Even the Old Testament fathers looked for a city whose builder and maker was God. Heb. 11:10</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652651856"/>
      </p:ext>
    </p:extLst>
  </p:cSld>
  <p:clrMapOvr>
    <a:overrideClrMapping bg1="lt1" tx1="dk1" bg2="lt2" tx2="dk2" accent1="accent1" accent2="accent2" accent3="accent3" accent4="accent4" accent5="accent5" accent6="accent6" hlink="hlink" folHlink="folHlink"/>
  </p:clrMapOvr>
  <p:transition/>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1771068"/>
            <a:ext cx="11201400" cy="4782131"/>
          </a:xfrm>
        </p:spPr>
        <p:txBody>
          <a:bodyPr>
            <a:normAutofit lnSpcReduction="10000"/>
          </a:bodyPr>
          <a:lstStyle/>
          <a:p>
            <a:pPr marL="514350" indent="-514350">
              <a:buFont typeface="+mj-lt"/>
              <a:buAutoNum type="arabicPeriod" startAt="5"/>
            </a:pPr>
            <a:r>
              <a:rPr lang="en-US" sz="3600" b="1" dirty="0"/>
              <a:t>The Bible clearly teaches workfare                                instead of welfare. Every person is to work for their lodging, food and clothing. 2 Thess. 3:10 “if anyone will not work, neither let him eat.”</a:t>
            </a:r>
          </a:p>
          <a:p>
            <a:pPr marL="514350" indent="-514350">
              <a:buFont typeface="+mj-lt"/>
              <a:buAutoNum type="arabicPeriod" startAt="5"/>
            </a:pPr>
            <a:r>
              <a:rPr lang="en-US" sz="3600" b="1" dirty="0"/>
              <a:t>The Bible clearly teaches that compassion for the poor and our responses should take into consideration the circumstances that relate to why the person is poor. </a:t>
            </a:r>
          </a:p>
          <a:p>
            <a:pPr marL="514350" indent="-514350">
              <a:buFont typeface="+mj-lt"/>
              <a:buAutoNum type="arabicPeriod" startAt="5"/>
            </a:pPr>
            <a:r>
              <a:rPr lang="en-US" sz="3600" b="1" dirty="0"/>
              <a:t>The Bible clearly teaches that we are to care for and protect those who are helpless in our midst because cared for us when we were helpless. Rom. 5:6</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792973849"/>
      </p:ext>
    </p:extLst>
  </p:cSld>
  <p:clrMapOvr>
    <a:overrideClrMapping bg1="lt1" tx1="dk1" bg2="lt2" tx2="dk2" accent1="accent1" accent2="accent2" accent3="accent3" accent4="accent4" accent5="accent5" accent6="accent6" hlink="hlink" folHlink="folHlink"/>
  </p:clrMapOvr>
  <p:transition/>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2075869"/>
            <a:ext cx="11201400" cy="4782131"/>
          </a:xfrm>
        </p:spPr>
        <p:txBody>
          <a:bodyPr>
            <a:normAutofit fontScale="92500" lnSpcReduction="20000"/>
          </a:bodyPr>
          <a:lstStyle/>
          <a:p>
            <a:pPr marL="742950" indent="-742950">
              <a:buFont typeface="+mj-lt"/>
              <a:buAutoNum type="arabicPeriod" startAt="8"/>
            </a:pPr>
            <a:r>
              <a:rPr lang="en-US" sz="3700" b="1" dirty="0"/>
              <a:t>Contentment is not complacency, but                                       it is "satisfaction with your life based on confidence in the sovereignty of God."  It is the absence of needing to have possessions to establish your identity</a:t>
            </a:r>
            <a:r>
              <a:rPr lang="en-US" sz="3700" b="1" i="1" dirty="0"/>
              <a:t>.</a:t>
            </a:r>
            <a:r>
              <a:rPr lang="en-US" sz="3700" b="1" dirty="0"/>
              <a:t> It is the absence of the need for success or status. It is the presence of one dominant force in your life, the desire to be like Christ and to do his will. And should God's plan for you include prosperity, so be it. But should His plan be one that involves the absence of things, you should be just as content. For real satisfaction comes in doing the will of God, not in things or positions or power which money can buy.</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568971367"/>
      </p:ext>
    </p:extLst>
  </p:cSld>
  <p:clrMapOvr>
    <a:overrideClrMapping bg1="lt1" tx1="dk1" bg2="lt2" tx2="dk2" accent1="accent1" accent2="accent2" accent3="accent3" accent4="accent4" accent5="accent5" accent6="accent6" hlink="hlink" folHlink="folHlink"/>
  </p:clrMapOvr>
  <p:transition/>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1771068"/>
            <a:ext cx="11201400" cy="4782131"/>
          </a:xfrm>
        </p:spPr>
        <p:txBody>
          <a:bodyPr>
            <a:normAutofit lnSpcReduction="10000"/>
          </a:bodyPr>
          <a:lstStyle/>
          <a:p>
            <a:pPr marL="514350" indent="-514350">
              <a:buFont typeface="+mj-lt"/>
              <a:buAutoNum type="arabicPeriod" startAt="9"/>
            </a:pPr>
            <a:r>
              <a:rPr lang="en-US" sz="3600" b="1" dirty="0"/>
              <a:t>Because we brought nothing into the                         world nor can we take anything out of the world we are to focus on the essentials and be grateful for every provision we have from our Father in Heaven. </a:t>
            </a:r>
          </a:p>
          <a:p>
            <a:pPr marL="514350" indent="-514350">
              <a:buFont typeface="+mj-lt"/>
              <a:buAutoNum type="arabicPeriod" startAt="9"/>
            </a:pPr>
            <a:r>
              <a:rPr lang="en-US" sz="3600" b="1" dirty="0"/>
              <a:t>Un-bridled desires will lead to our downfall spiritually, physically and emotionally. </a:t>
            </a:r>
          </a:p>
          <a:p>
            <a:pPr marL="514350" indent="-514350">
              <a:buFont typeface="+mj-lt"/>
              <a:buAutoNum type="arabicPeriod" startAt="9"/>
            </a:pPr>
            <a:r>
              <a:rPr lang="en-US" sz="3600" b="1" dirty="0"/>
              <a:t>Fight the good fight of faith and take hold of eternal life which means that working to develop our spiritual life is the supreme goal of every Christian. If we do this everything else will fall into its proper perspective.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160804948"/>
      </p:ext>
    </p:extLst>
  </p:cSld>
  <p:clrMapOvr>
    <a:overrideClrMapping bg1="lt1" tx1="dk1" bg2="lt2" tx2="dk2" accent1="accent1" accent2="accent2" accent3="accent3" accent4="accent4" accent5="accent5" accent6="accent6" hlink="hlink" folHlink="folHlink"/>
  </p:clrMapOvr>
  <p:transition/>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2667000"/>
            <a:ext cx="11201400" cy="3886199"/>
          </a:xfrm>
        </p:spPr>
        <p:txBody>
          <a:bodyPr>
            <a:normAutofit/>
          </a:bodyPr>
          <a:lstStyle/>
          <a:p>
            <a:pPr marL="0" indent="0" algn="ctr">
              <a:buNone/>
            </a:pPr>
            <a:r>
              <a:rPr lang="en-US" sz="3600" b="1" dirty="0"/>
              <a:t>Please join me for our Zoom discussion </a:t>
            </a:r>
          </a:p>
          <a:p>
            <a:pPr marL="0" indent="0" algn="ctr">
              <a:buNone/>
            </a:pPr>
            <a:r>
              <a:rPr lang="en-US" sz="3600" b="1" dirty="0"/>
              <a:t>At 5:00 p.m. </a:t>
            </a:r>
          </a:p>
          <a:p>
            <a:pPr marL="0" indent="0" algn="ctr">
              <a:buNone/>
            </a:pPr>
            <a:endParaRPr lang="en-US" sz="3600" b="1" dirty="0"/>
          </a:p>
          <a:p>
            <a:pPr marL="0" indent="0" algn="ctr">
              <a:buNone/>
            </a:pPr>
            <a:r>
              <a:rPr lang="en-US" sz="3600" b="1" dirty="0"/>
              <a:t>If would like to get on our email list contact me </a:t>
            </a:r>
          </a:p>
          <a:p>
            <a:pPr marL="0" indent="0" algn="ctr">
              <a:buNone/>
            </a:pPr>
            <a:r>
              <a:rPr lang="en-US" sz="3600" b="1" dirty="0">
                <a:hlinkClick r:id="rId3"/>
              </a:rPr>
              <a:t>Jimfres@gmail.com</a:t>
            </a:r>
            <a:r>
              <a:rPr lang="en-US" sz="3600" b="1" dirty="0"/>
              <a:t> </a:t>
            </a:r>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932434879"/>
      </p:ext>
    </p:extLst>
  </p:cSld>
  <p:clrMapOvr>
    <a:overrideClrMapping bg1="lt1" tx1="dk1" bg2="lt2" tx2="dk2" accent1="accent1" accent2="accent2" accent3="accent3" accent4="accent4" accent5="accent5" accent6="accent6" hlink="hlink" folHlink="folHlink"/>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990600" y="2438400"/>
            <a:ext cx="10515600" cy="4114799"/>
          </a:xfrm>
        </p:spPr>
        <p:txBody>
          <a:bodyPr>
            <a:normAutofit/>
          </a:bodyPr>
          <a:lstStyle/>
          <a:p>
            <a:pPr marL="0" indent="0">
              <a:buNone/>
            </a:pPr>
            <a:r>
              <a:rPr lang="en-US" sz="3600" b="1" dirty="0"/>
              <a:t>Dictionary Definition of Terms: </a:t>
            </a:r>
          </a:p>
          <a:p>
            <a:pPr marL="0" indent="0">
              <a:buNone/>
            </a:pPr>
            <a:r>
              <a:rPr lang="en-US" sz="3600" b="1" i="1" u="sng" dirty="0"/>
              <a:t>Classism </a:t>
            </a:r>
            <a:r>
              <a:rPr lang="en-US" sz="3600" b="1" i="1" dirty="0"/>
              <a:t>is the systematic oppression of subordinated class groups to advantage and strengthen the dominant class groups. It's the systematic assignment of characteristics of worth and ability based on social class. (Lower Class, Middle Class, Upper Class)</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969673220"/>
      </p:ext>
    </p:extLst>
  </p:cSld>
  <p:clrMapOvr>
    <a:overrideClrMapping bg1="lt1" tx1="dk1" bg2="lt2" tx2="dk2" accent1="accent1" accent2="accent2" accent3="accent3" accent4="accent4" accent5="accent5" accent6="accent6" hlink="hlink" folHlink="folHlink"/>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38078" y="2362200"/>
            <a:ext cx="11201400" cy="4299043"/>
          </a:xfrm>
        </p:spPr>
        <p:txBody>
          <a:bodyPr>
            <a:normAutofit/>
          </a:bodyPr>
          <a:lstStyle/>
          <a:p>
            <a:pPr marL="0" indent="0">
              <a:buNone/>
            </a:pPr>
            <a:r>
              <a:rPr lang="en-US" sz="3600" b="1" u="sng" dirty="0"/>
              <a:t>Capitalism </a:t>
            </a:r>
            <a:r>
              <a:rPr lang="en-US" sz="3600" b="1" i="1" dirty="0"/>
              <a:t>is an economic system in which investment in and ownership of the means of production, distribution, and exchange of wealth is made and maintained chiefly by private individuals or corporations, especially as contrasted to cooperatively or state-owned means of wealth. Capitalism is an economic and political system in which a country's trade and industry are controlled by private owners for profit, rather than by the state.</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4277171274"/>
      </p:ext>
    </p:extLst>
  </p:cSld>
  <p:clrMapOvr>
    <a:overrideClrMapping bg1="lt1" tx1="dk1" bg2="lt2" tx2="dk2" accent1="accent1" accent2="accent2" accent3="accent3" accent4="accent4" accent5="accent5" accent6="accent6" hlink="hlink" folHlink="folHlink"/>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1814513"/>
            <a:ext cx="10896600" cy="4738686"/>
          </a:xfrm>
        </p:spPr>
        <p:txBody>
          <a:bodyPr>
            <a:normAutofit/>
          </a:bodyPr>
          <a:lstStyle/>
          <a:p>
            <a:pPr marL="514350" indent="-514350">
              <a:buFont typeface="+mj-lt"/>
              <a:buAutoNum type="arabicPeriod" startAt="3"/>
            </a:pPr>
            <a:r>
              <a:rPr lang="en-US" sz="3600" b="1" u="sng" dirty="0"/>
              <a:t>Socialism</a:t>
            </a:r>
            <a:r>
              <a:rPr lang="en-US" sz="3600" b="1" dirty="0"/>
              <a:t> </a:t>
            </a:r>
            <a:r>
              <a:rPr lang="en-US" sz="3600" b="1" i="1" dirty="0"/>
              <a:t>is a way of organizing a society                        in which major industries are owned and controlled by the government rather than by individual people and companies</a:t>
            </a:r>
            <a:endParaRPr lang="en-US" sz="3600" b="1" dirty="0"/>
          </a:p>
          <a:p>
            <a:pPr marL="514350" indent="-514350">
              <a:buFont typeface="+mj-lt"/>
              <a:buAutoNum type="arabicPeriod" startAt="3"/>
            </a:pPr>
            <a:r>
              <a:rPr lang="en-US" sz="3600" b="1" u="sng" dirty="0"/>
              <a:t>Communism</a:t>
            </a:r>
            <a:r>
              <a:rPr lang="en-US" sz="3600" b="1" dirty="0"/>
              <a:t> </a:t>
            </a:r>
            <a:r>
              <a:rPr lang="en-US" sz="3600" b="1" i="1" dirty="0"/>
              <a:t>is a theoretical economic system developed by Karl Marx which is characterized by the collective ownership of property and by the organization of labor for the common advantage of all members.</a:t>
            </a:r>
            <a:endParaRPr lang="en-US" sz="3600" b="1" dirty="0"/>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879090036"/>
      </p:ext>
    </p:extLst>
  </p:cSld>
  <p:clrMapOvr>
    <a:overrideClrMapping bg1="lt1" tx1="dk1" bg2="lt2" tx2="dk2" accent1="accent1" accent2="accent2" accent3="accent3" accent4="accent4" accent5="accent5" accent6="accent6" hlink="hlink" folHlink="folHlink"/>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2209800"/>
            <a:ext cx="11201400" cy="4343399"/>
          </a:xfrm>
        </p:spPr>
        <p:txBody>
          <a:bodyPr>
            <a:normAutofit/>
          </a:bodyPr>
          <a:lstStyle/>
          <a:p>
            <a:pPr marL="514350" indent="-514350">
              <a:buFont typeface="+mj-lt"/>
              <a:buAutoNum type="arabicPeriod" startAt="5"/>
            </a:pPr>
            <a:r>
              <a:rPr lang="en-US" sz="3600" b="1" u="sng" dirty="0"/>
              <a:t>Consumerism</a:t>
            </a:r>
            <a:r>
              <a:rPr lang="en-US" sz="3600" b="1" dirty="0"/>
              <a:t> </a:t>
            </a:r>
            <a:r>
              <a:rPr lang="en-US" sz="3600" b="1" i="1" dirty="0"/>
              <a:t>is the theory that an                     increasing consumption of goods is economically desirable; also:  a preoccupation with and an inclination toward the buying of consumer goods.</a:t>
            </a:r>
            <a:endParaRPr lang="en-US" sz="3600" b="1" dirty="0"/>
          </a:p>
          <a:p>
            <a:pPr marL="514350" indent="-514350">
              <a:buFont typeface="+mj-lt"/>
              <a:buAutoNum type="arabicPeriod" startAt="5"/>
            </a:pPr>
            <a:r>
              <a:rPr lang="en-US" sz="3600" b="1" u="sng" dirty="0"/>
              <a:t>Materialism </a:t>
            </a:r>
            <a:r>
              <a:rPr lang="en-US" sz="3600" b="1" i="1" dirty="0"/>
              <a:t>is preoccupation with or emphasis on material objects, comforts, and considerations, with a disinterest in or rejection of spiritual, intellectual, or cultural values</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849944400"/>
      </p:ext>
    </p:extLst>
  </p:cSld>
  <p:clrMapOvr>
    <a:overrideClrMapping bg1="lt1" tx1="dk1" bg2="lt2" tx2="dk2" accent1="accent1" accent2="accent2" accent3="accent3" accent4="accent4" accent5="accent5" accent6="accent6" hlink="hlink" folHlink="folHlink"/>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2514600"/>
            <a:ext cx="11201400" cy="4038599"/>
          </a:xfrm>
        </p:spPr>
        <p:txBody>
          <a:bodyPr>
            <a:normAutofit/>
          </a:bodyPr>
          <a:lstStyle/>
          <a:p>
            <a:pPr marL="514350" indent="-514350">
              <a:buFont typeface="+mj-lt"/>
              <a:buAutoNum type="arabicPeriod" startAt="7"/>
            </a:pPr>
            <a:r>
              <a:rPr lang="en-US" sz="3600" b="1" u="sng" dirty="0"/>
              <a:t>Welfare</a:t>
            </a:r>
            <a:r>
              <a:rPr lang="en-US" sz="3600" b="1" dirty="0"/>
              <a:t> </a:t>
            </a:r>
            <a:r>
              <a:rPr lang="en-US" sz="3600" b="1" i="1" dirty="0"/>
              <a:t>is a government-provided support system for those unable or unwilling to support themselves. </a:t>
            </a:r>
          </a:p>
          <a:p>
            <a:pPr marL="514350" indent="-514350">
              <a:buFont typeface="+mj-lt"/>
              <a:buAutoNum type="arabicPeriod" startAt="7"/>
            </a:pPr>
            <a:r>
              <a:rPr lang="en-US" sz="3600" b="1" i="1" u="sng" dirty="0"/>
              <a:t>Workfare </a:t>
            </a:r>
            <a:r>
              <a:rPr lang="en-US" sz="3600" b="1" i="1" dirty="0"/>
              <a:t>is a support system that requires those receiving benefits to perform some work or to participate in job training.</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027099012"/>
      </p:ext>
    </p:extLst>
  </p:cSld>
  <p:clrMapOvr>
    <a:overrideClrMapping bg1="lt1" tx1="dk1" bg2="lt2" tx2="dk2" accent1="accent1" accent2="accent2" accent3="accent3" accent4="accent4" accent5="accent5" accent6="accent6" hlink="hlink" folHlink="folHlink"/>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809720" y="329734"/>
            <a:ext cx="4352220" cy="1134879"/>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 Economy   </a:t>
            </a:r>
          </a:p>
        </p:txBody>
      </p:sp>
      <p:sp>
        <p:nvSpPr>
          <p:cNvPr id="2" name="Content Placeholder 1"/>
          <p:cNvSpPr>
            <a:spLocks noGrp="1"/>
          </p:cNvSpPr>
          <p:nvPr>
            <p:ph idx="1"/>
          </p:nvPr>
        </p:nvSpPr>
        <p:spPr>
          <a:xfrm>
            <a:off x="609600" y="1771068"/>
            <a:ext cx="11201400" cy="5086932"/>
          </a:xfrm>
        </p:spPr>
        <p:txBody>
          <a:bodyPr>
            <a:normAutofit fontScale="92500" lnSpcReduction="20000"/>
          </a:bodyPr>
          <a:lstStyle/>
          <a:p>
            <a:pPr marL="0" indent="0">
              <a:buNone/>
            </a:pPr>
            <a:r>
              <a:rPr lang="en-US" sz="4000" b="1" dirty="0"/>
              <a:t>Hebrew Terms for Poor:</a:t>
            </a:r>
            <a:endParaRPr lang="en-US" sz="4000" dirty="0"/>
          </a:p>
          <a:p>
            <a:pPr marL="0" indent="0">
              <a:buNone/>
            </a:pPr>
            <a:r>
              <a:rPr lang="en-US" sz="3900" b="1" dirty="0"/>
              <a:t>There are five words in the Hebrew language for Poor. Each word provides us with a unique understanding into the</a:t>
            </a:r>
            <a:r>
              <a:rPr lang="en-US" sz="3600" b="1" dirty="0"/>
              <a:t> </a:t>
            </a:r>
            <a:r>
              <a:rPr lang="en-US" sz="3900" b="1" dirty="0"/>
              <a:t>reason the person who is poor and how we should respond. </a:t>
            </a:r>
          </a:p>
          <a:p>
            <a:pPr marL="514350" indent="-514350">
              <a:buFont typeface="+mj-lt"/>
              <a:buAutoNum type="arabicPeriod"/>
            </a:pPr>
            <a:r>
              <a:rPr lang="en-US" sz="3700" b="1" dirty="0"/>
              <a:t>Two words (“ani” “</a:t>
            </a:r>
            <a:r>
              <a:rPr lang="en-US" sz="3700" b="1" dirty="0" err="1"/>
              <a:t>yaresh</a:t>
            </a:r>
            <a:r>
              <a:rPr lang="en-US" sz="3700" b="1" dirty="0"/>
              <a:t>”) indicate that a person is facing poverty because of oppression by an unjust system or individual. They are denied the right to earn a living because if unjust actions. They need justice more than they need physical help. If justice occurred, then they would become productive. These people need the judges and elders to right a wrong. </a:t>
            </a:r>
          </a:p>
          <a:p>
            <a:pPr marL="0" indent="0">
              <a:buNone/>
            </a:pPr>
            <a:endParaRPr lang="en-US" sz="3600" b="1" dirty="0"/>
          </a:p>
        </p:txBody>
      </p:sp>
      <p:grpSp>
        <p:nvGrpSpPr>
          <p:cNvPr id="10" name="Group 9">
            <a:extLst>
              <a:ext uri="{FF2B5EF4-FFF2-40B4-BE49-F238E27FC236}">
                <a16:creationId xmlns:a16="http://schemas.microsoft.com/office/drawing/2014/main" xmlns="" id="{7E976A32-E2B8-4170-B30D-2BA6234CCC08}"/>
              </a:ext>
            </a:extLst>
          </p:cNvPr>
          <p:cNvGrpSpPr/>
          <p:nvPr/>
        </p:nvGrpSpPr>
        <p:grpSpPr>
          <a:xfrm>
            <a:off x="609600" y="390236"/>
            <a:ext cx="1287975" cy="1048543"/>
            <a:chOff x="762000" y="324644"/>
            <a:chExt cx="1440375" cy="1199356"/>
          </a:xfrm>
        </p:grpSpPr>
        <p:sp>
          <p:nvSpPr>
            <p:cNvPr id="11" name="Cube 10">
              <a:extLst>
                <a:ext uri="{FF2B5EF4-FFF2-40B4-BE49-F238E27FC236}">
                  <a16:creationId xmlns:a16="http://schemas.microsoft.com/office/drawing/2014/main" xmlns="" id="{344BFF60-4A94-4D87-9FED-459F199FA48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571B0028-E67C-4ADF-9EB2-39AEADA6DC1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2C23C95-446A-477D-906D-6FFD86ECD0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064AA25-251B-4806-8EEA-540E36A9518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2C9952-5B73-4556-95D0-908E4F1BD34F}"/>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9113FF5-1FE2-41C9-B2C1-F9E36CA74C90}"/>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41855013"/>
      </p:ext>
    </p:extLst>
  </p:cSld>
  <p:clrMapOvr>
    <a:overrideClrMapping bg1="lt1" tx1="dk1" bg2="lt2" tx2="dk2" accent1="accent1" accent2="accent2" accent3="accent3" accent4="accent4" accent5="accent5" accent6="accent6" hlink="hlink" folHlink="folHlink"/>
  </p:clrMapOvr>
  <p:transition/>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Custom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Stacked blocks with text</Template>
  <TotalTime>2007</TotalTime>
  <Words>3132</Words>
  <Application>Microsoft Office PowerPoint</Application>
  <PresentationFormat>Widescreen</PresentationFormat>
  <Paragraphs>3017</Paragraphs>
  <Slides>37</Slides>
  <Notes>34</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37</vt:i4>
      </vt:variant>
    </vt:vector>
  </HeadingPairs>
  <TitlesOfParts>
    <vt:vector size="45" baseType="lpstr">
      <vt:lpstr>Arial</vt:lpstr>
      <vt:lpstr>Calibri</vt:lpstr>
      <vt:lpstr>Calibri Light</vt:lpstr>
      <vt:lpstr>Tahoma</vt:lpstr>
      <vt:lpstr>2_Custom Design</vt:lpstr>
      <vt:lpstr>1_Custom Design</vt:lpstr>
      <vt:lpstr>Custom Design</vt:lpstr>
      <vt:lpstr>3_Custom Design</vt:lpstr>
      <vt:lpstr>Agents of 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PowerPoint Presentation</vt:lpstr>
      <vt:lpstr>PowerPoint Presentation</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lpstr>Reconciliation in a Fractured Economy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Westgate</dc:creator>
  <cp:keywords/>
  <cp:lastModifiedBy>James Westgate</cp:lastModifiedBy>
  <cp:revision>90</cp:revision>
  <dcterms:created xsi:type="dcterms:W3CDTF">2015-05-12T15:31:40Z</dcterms:created>
  <dcterms:modified xsi:type="dcterms:W3CDTF">2022-07-07T02:57:39Z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TC019192269991</vt:lpwstr>
  </property>
</Properties>
</file>