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5"/>
    <p:sldMasterId id="2147483681" r:id="rId6"/>
  </p:sldMasterIdLst>
  <p:notesMasterIdLst>
    <p:notesMasterId r:id="rId35"/>
  </p:notesMasterIdLst>
  <p:handoutMasterIdLst>
    <p:handoutMasterId r:id="rId36"/>
  </p:handoutMasterIdLst>
  <p:sldIdLst>
    <p:sldId id="256" r:id="rId7"/>
    <p:sldId id="259" r:id="rId8"/>
    <p:sldId id="276" r:id="rId9"/>
    <p:sldId id="263" r:id="rId10"/>
    <p:sldId id="272" r:id="rId11"/>
    <p:sldId id="307" r:id="rId12"/>
    <p:sldId id="304" r:id="rId13"/>
    <p:sldId id="262" r:id="rId14"/>
    <p:sldId id="305" r:id="rId15"/>
    <p:sldId id="297" r:id="rId16"/>
    <p:sldId id="298" r:id="rId17"/>
    <p:sldId id="290" r:id="rId18"/>
    <p:sldId id="286" r:id="rId19"/>
    <p:sldId id="299" r:id="rId20"/>
    <p:sldId id="274" r:id="rId21"/>
    <p:sldId id="279" r:id="rId22"/>
    <p:sldId id="278" r:id="rId23"/>
    <p:sldId id="291" r:id="rId24"/>
    <p:sldId id="288" r:id="rId25"/>
    <p:sldId id="292" r:id="rId26"/>
    <p:sldId id="289" r:id="rId27"/>
    <p:sldId id="300" r:id="rId28"/>
    <p:sldId id="306" r:id="rId29"/>
    <p:sldId id="294" r:id="rId30"/>
    <p:sldId id="295" r:id="rId31"/>
    <p:sldId id="296" r:id="rId32"/>
    <p:sldId id="303" r:id="rId33"/>
    <p:sldId id="271"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oore" initials="jm" lastIdx="15" clrIdx="0"/>
  <p:cmAuthor id="1" name="lritter" initials="l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E2F"/>
    <a:srgbClr val="C9CBDD"/>
    <a:srgbClr val="D1CBDB"/>
    <a:srgbClr val="CCC4E2"/>
    <a:srgbClr val="F8DDCE"/>
    <a:srgbClr val="C2D5EC"/>
    <a:srgbClr val="CEC8DE"/>
    <a:srgbClr val="D8D3E5"/>
    <a:srgbClr val="D0CA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773" autoAdjust="0"/>
    <p:restoredTop sz="92185" autoAdjust="0"/>
  </p:normalViewPr>
  <p:slideViewPr>
    <p:cSldViewPr snapToGrid="0">
      <p:cViewPr varScale="1">
        <p:scale>
          <a:sx n="62" d="100"/>
          <a:sy n="62" d="100"/>
        </p:scale>
        <p:origin x="-378" y="-78"/>
      </p:cViewPr>
      <p:guideLst>
        <p:guide orient="horz" pos="3827"/>
        <p:guide orient="horz" pos="816"/>
        <p:guide orient="horz" pos="572"/>
        <p:guide pos="2111"/>
        <p:guide pos="5205"/>
        <p:guide pos="5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27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8900" y="9045575"/>
            <a:ext cx="7010400" cy="246063"/>
          </a:xfrm>
          <a:prstGeom prst="rect">
            <a:avLst/>
          </a:prstGeom>
          <a:noFill/>
          <a:ln w="9525">
            <a:noFill/>
            <a:miter lim="800000"/>
            <a:headEnd/>
            <a:tailEnd/>
          </a:ln>
        </p:spPr>
        <p:txBody>
          <a:bodyPr lIns="93176" tIns="46588" rIns="93176" bIns="46588">
            <a:spAutoFit/>
          </a:bodyPr>
          <a:lstStyle/>
          <a:p>
            <a:pPr algn="r" defTabSz="932362">
              <a:defRPr/>
            </a:pPr>
            <a:r>
              <a:rPr lang="en-US" sz="1000" dirty="0"/>
              <a:t>Altarum             </a:t>
            </a:r>
            <a:fld id="{0BF74603-6D7E-4CEE-A5E6-4E396368579F}" type="datetime4">
              <a:rPr lang="en-US" sz="1000"/>
              <a:pPr algn="r" defTabSz="932362">
                <a:defRPr/>
              </a:pPr>
              <a:t>August 23, 2015</a:t>
            </a:fld>
            <a:r>
              <a:rPr lang="en-US" sz="1000" dirty="0"/>
              <a:t>          Altarum. </a:t>
            </a:r>
            <a:fld id="{84B0F049-B649-42DA-97D8-4A5FC7B8366A}" type="slidenum">
              <a:rPr lang="en-US" sz="1000"/>
              <a:pPr algn="r" defTabSz="932362">
                <a:defRPr/>
              </a:pPr>
              <a:t>‹#›</a:t>
            </a:fld>
            <a:endParaRPr lang="en-US" sz="1000" dirty="0"/>
          </a:p>
        </p:txBody>
      </p:sp>
    </p:spTree>
    <p:extLst>
      <p:ext uri="{BB962C8B-B14F-4D97-AF65-F5344CB8AC3E}">
        <p14:creationId xmlns:p14="http://schemas.microsoft.com/office/powerpoint/2010/main" val="3210605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2117" tIns="46058" rIns="92117" bIns="46058"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TextBox 7"/>
          <p:cNvSpPr txBox="1">
            <a:spLocks noChangeArrowheads="1"/>
          </p:cNvSpPr>
          <p:nvPr/>
        </p:nvSpPr>
        <p:spPr bwMode="auto">
          <a:xfrm>
            <a:off x="-112713" y="9045575"/>
            <a:ext cx="7010401" cy="246063"/>
          </a:xfrm>
          <a:prstGeom prst="rect">
            <a:avLst/>
          </a:prstGeom>
          <a:noFill/>
          <a:ln w="9525">
            <a:noFill/>
            <a:miter lim="800000"/>
            <a:headEnd/>
            <a:tailEnd/>
          </a:ln>
        </p:spPr>
        <p:txBody>
          <a:bodyPr lIns="93176" tIns="46588" rIns="93176" bIns="46588">
            <a:spAutoFit/>
          </a:bodyPr>
          <a:lstStyle/>
          <a:p>
            <a:pPr algn="r" defTabSz="932362">
              <a:defRPr/>
            </a:pPr>
            <a:r>
              <a:rPr lang="en-US" sz="1000" dirty="0"/>
              <a:t>Altarum             </a:t>
            </a:r>
            <a:fld id="{0E5C74DB-00AF-4AE0-81E5-093AE3BBDA2B}" type="datetime4">
              <a:rPr lang="en-US" sz="1000"/>
              <a:pPr algn="r" defTabSz="932362">
                <a:defRPr/>
              </a:pPr>
              <a:t>August 23, 2015</a:t>
            </a:fld>
            <a:r>
              <a:rPr lang="en-US" sz="1000" dirty="0"/>
              <a:t>          Altarum. </a:t>
            </a:r>
            <a:fld id="{1C6A85BC-131D-4125-9551-6258868F9D5F}" type="slidenum">
              <a:rPr lang="en-US" sz="1000"/>
              <a:pPr algn="r" defTabSz="932362">
                <a:defRPr/>
              </a:pPr>
              <a:t>‹#›</a:t>
            </a:fld>
            <a:endParaRPr lang="en-US" sz="1000" dirty="0"/>
          </a:p>
        </p:txBody>
      </p:sp>
    </p:spTree>
    <p:extLst>
      <p:ext uri="{BB962C8B-B14F-4D97-AF65-F5344CB8AC3E}">
        <p14:creationId xmlns:p14="http://schemas.microsoft.com/office/powerpoint/2010/main" val="712811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3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17412" name="Slide Number Placeholder 3"/>
          <p:cNvSpPr>
            <a:spLocks noGrp="1"/>
          </p:cNvSpPr>
          <p:nvPr>
            <p:ph type="sldNum" sz="quarter" idx="4294967295"/>
          </p:nvPr>
        </p:nvSpPr>
        <p:spPr bwMode="auto">
          <a:xfrm>
            <a:off x="3971925" y="8829675"/>
            <a:ext cx="3036888" cy="465138"/>
          </a:xfrm>
          <a:prstGeom prst="rect">
            <a:avLst/>
          </a:prstGeom>
          <a:noFill/>
          <a:ln>
            <a:miter lim="800000"/>
            <a:headEnd/>
            <a:tailEnd/>
          </a:ln>
        </p:spPr>
        <p:txBody>
          <a:bodyPr lIns="93176" tIns="46588" rIns="93176" bIns="46588"/>
          <a:lstStyle/>
          <a:p>
            <a:pPr defTabSz="931863"/>
            <a:fld id="{36FC585A-481E-4ED9-BA5F-CB8AD17B6F10}" type="slidenum">
              <a:rPr lang="en-US">
                <a:latin typeface="Calibri" pitchFamily="34" charset="0"/>
              </a:rPr>
              <a:pPr defTabSz="931863"/>
              <a:t>1</a:t>
            </a:fld>
            <a:endParaRPr lang="en-US"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41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247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296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00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32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200" b="0" i="0" u="none" strike="noStrike" kern="1200" baseline="0" dirty="0" smtClean="0">
              <a:solidFill>
                <a:schemeClr val="tx1"/>
              </a:solidFill>
              <a:latin typeface="+mn-lt"/>
              <a:ea typeface="ＭＳ Ｐゴシック" pitchFamily="-111" charset="-128"/>
              <a:cs typeface="ＭＳ Ｐゴシック" pitchFamily="31" charset="-128"/>
            </a:endParaRPr>
          </a:p>
        </p:txBody>
      </p:sp>
    </p:spTree>
    <p:extLst>
      <p:ext uri="{BB962C8B-B14F-4D97-AF65-F5344CB8AC3E}">
        <p14:creationId xmlns:p14="http://schemas.microsoft.com/office/powerpoint/2010/main" val="380547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347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969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95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235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1171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240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54212" y="1945793"/>
            <a:ext cx="6375401" cy="1470025"/>
          </a:xfrm>
        </p:spPr>
        <p:txBody>
          <a:bodyPr/>
          <a:lstStyle>
            <a:lvl1pPr algn="r" defTabSz="914400" rtl="0" eaLnBrk="1" latinLnBrk="0" hangingPunct="1">
              <a:lnSpc>
                <a:spcPct val="90000"/>
              </a:lnSpc>
              <a:spcBef>
                <a:spcPts val="0"/>
              </a:spcBef>
              <a:spcAft>
                <a:spcPts val="1800"/>
              </a:spcAft>
              <a:buNone/>
              <a:defRPr lang="en-US" sz="3600" b="0" i="0" kern="1200" dirty="0" smtClean="0">
                <a:solidFill>
                  <a:schemeClr val="tx1"/>
                </a:solidFill>
                <a:latin typeface="Arial" pitchFamily="34" charset="0"/>
                <a:ea typeface="+mj-ea"/>
                <a:cs typeface="Arial" pitchFamily="34" charset="0"/>
              </a:defRPr>
            </a:lvl1pPr>
          </a:lstStyle>
          <a:p>
            <a:r>
              <a:rPr lang="en-US" dirty="0" smtClean="0"/>
              <a:t>Click to edit Master Title Space</a:t>
            </a:r>
            <a:endParaRPr lang="en-US" dirty="0"/>
          </a:p>
        </p:txBody>
      </p:sp>
      <p:sp>
        <p:nvSpPr>
          <p:cNvPr id="3" name="Subtitle 2"/>
          <p:cNvSpPr>
            <a:spLocks noGrp="1"/>
          </p:cNvSpPr>
          <p:nvPr>
            <p:ph type="subTitle" idx="1"/>
          </p:nvPr>
        </p:nvSpPr>
        <p:spPr>
          <a:xfrm>
            <a:off x="1954212" y="3517900"/>
            <a:ext cx="6375401" cy="1752600"/>
          </a:xfrm>
        </p:spPr>
        <p:txBody>
          <a:bodyPr>
            <a:normAutofit/>
          </a:bodyPr>
          <a:lstStyle>
            <a:lvl1pPr marL="0" indent="0" algn="r">
              <a:buNone/>
              <a:defRPr lang="en-US" sz="2300" kern="1200" dirty="0" smtClean="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p:cNvSpPr>
            <a:spLocks noGrp="1"/>
          </p:cNvSpPr>
          <p:nvPr>
            <p:ph idx="1"/>
          </p:nvPr>
        </p:nvSpPr>
        <p:spPr bwMode="auto">
          <a:xfrm>
            <a:off x="923026" y="1295400"/>
            <a:ext cx="7339912" cy="446673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Placeholder 1"/>
          <p:cNvSpPr>
            <a:spLocks noGrp="1"/>
          </p:cNvSpPr>
          <p:nvPr>
            <p:ph type="title" hasCustomPrompt="1"/>
          </p:nvPr>
        </p:nvSpPr>
        <p:spPr bwMode="auto">
          <a:xfrm>
            <a:off x="931863" y="113086"/>
            <a:ext cx="7514100" cy="684852"/>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dirty="0" smtClean="0"/>
              <a:t>Click to edit Master title style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2041525" y="2131233"/>
            <a:ext cx="6288088" cy="1273956"/>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smtClean="0"/>
              <a:t>Click to edit Master Title Space</a:t>
            </a:r>
          </a:p>
        </p:txBody>
      </p:sp>
      <p:sp>
        <p:nvSpPr>
          <p:cNvPr id="1028" name="Text Placeholder 2"/>
          <p:cNvSpPr>
            <a:spLocks noGrp="1"/>
          </p:cNvSpPr>
          <p:nvPr>
            <p:ph type="body" idx="1"/>
          </p:nvPr>
        </p:nvSpPr>
        <p:spPr bwMode="auto">
          <a:xfrm>
            <a:off x="2035175" y="3508375"/>
            <a:ext cx="6294438" cy="21875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subtitle style</a:t>
            </a:r>
            <a:endParaRPr lang="en-US" dirty="0"/>
          </a:p>
        </p:txBody>
      </p:sp>
      <p:sp>
        <p:nvSpPr>
          <p:cNvPr id="6" name="TextBox 5"/>
          <p:cNvSpPr txBox="1"/>
          <p:nvPr userDrawn="1"/>
        </p:nvSpPr>
        <p:spPr>
          <a:xfrm>
            <a:off x="4951939" y="6273180"/>
            <a:ext cx="3398806" cy="430887"/>
          </a:xfrm>
          <a:prstGeom prst="rect">
            <a:avLst/>
          </a:prstGeom>
          <a:noFill/>
        </p:spPr>
        <p:txBody>
          <a:bodyPr wrap="square" lIns="0" tIns="0" rIns="0" bIns="0" rtlCol="0">
            <a:spAutoFit/>
          </a:bodyPr>
          <a:lstStyle/>
          <a:p>
            <a:r>
              <a:rPr lang="en-US" sz="700" i="1" dirty="0" smtClean="0"/>
              <a:t>Altarum</a:t>
            </a:r>
            <a:r>
              <a:rPr lang="en-US" sz="700" i="1" baseline="0" dirty="0" smtClean="0"/>
              <a:t> Institute integrates independent research and client-centered consulting to deliver comprehensive, systems-based solutions that improve health and health care. A nonprofit, Altarum serves clients in both the public and private sectors. </a:t>
            </a:r>
          </a:p>
          <a:p>
            <a:r>
              <a:rPr lang="en-US" sz="700" i="1" baseline="0" dirty="0" smtClean="0"/>
              <a:t>For more information, visit </a:t>
            </a:r>
            <a:r>
              <a:rPr lang="en-US" sz="700" b="1" i="1" baseline="0" dirty="0" smtClean="0"/>
              <a:t>www.altarum.org</a:t>
            </a:r>
            <a:endParaRPr lang="en-US" sz="700" b="1" i="1" dirty="0"/>
          </a:p>
        </p:txBody>
      </p:sp>
    </p:spTree>
  </p:cSld>
  <p:clrMap bg1="lt1" tx1="dk1" bg2="lt2" tx2="dk2" accent1="accent1" accent2="accent2" accent3="accent3" accent4="accent4" accent5="accent5" accent6="accent6" hlink="hlink" folHlink="folHlink"/>
  <p:sldLayoutIdLst>
    <p:sldLayoutId id="2147483696" r:id="rId1"/>
    <p:sldLayoutId id="2147483699" r:id="rId2"/>
  </p:sldLayoutIdLst>
  <p:timing>
    <p:tnLst>
      <p:par>
        <p:cTn id="1" dur="indefinite" restart="never" nodeType="tmRoot"/>
      </p:par>
    </p:tnLst>
  </p:timing>
  <p:txStyles>
    <p:titleStyle>
      <a:lvl1pPr algn="r" rtl="0" eaLnBrk="0" fontAlgn="base" hangingPunct="0">
        <a:lnSpc>
          <a:spcPct val="90000"/>
        </a:lnSpc>
        <a:spcBef>
          <a:spcPct val="0"/>
        </a:spcBef>
        <a:spcAft>
          <a:spcPts val="1800"/>
        </a:spcAft>
        <a:defRPr sz="3600" b="0" i="0" kern="1200">
          <a:solidFill>
            <a:schemeClr val="tx1"/>
          </a:solidFill>
          <a:latin typeface="Arial" pitchFamily="34" charset="0"/>
          <a:ea typeface="Arial" pitchFamily="-111" charset="0"/>
          <a:cs typeface="Arial" pitchFamily="34" charset="0"/>
        </a:defRPr>
      </a:lvl1pPr>
      <a:lvl2pPr algn="r" rtl="0" eaLnBrk="0" fontAlgn="base" hangingPunct="0">
        <a:lnSpc>
          <a:spcPct val="90000"/>
        </a:lnSpc>
        <a:spcBef>
          <a:spcPct val="0"/>
        </a:spcBef>
        <a:spcAft>
          <a:spcPts val="1800"/>
        </a:spcAft>
        <a:defRPr sz="3600" b="1">
          <a:solidFill>
            <a:schemeClr val="tx1"/>
          </a:solidFill>
          <a:latin typeface="Arial" pitchFamily="34" charset="0"/>
          <a:ea typeface="Arial" pitchFamily="-111" charset="0"/>
          <a:cs typeface="Arial" pitchFamily="34" charset="0"/>
        </a:defRPr>
      </a:lvl2pPr>
      <a:lvl3pPr algn="r" rtl="0" eaLnBrk="0" fontAlgn="base" hangingPunct="0">
        <a:lnSpc>
          <a:spcPct val="90000"/>
        </a:lnSpc>
        <a:spcBef>
          <a:spcPct val="0"/>
        </a:spcBef>
        <a:spcAft>
          <a:spcPts val="1800"/>
        </a:spcAft>
        <a:defRPr sz="3600" b="1">
          <a:solidFill>
            <a:schemeClr val="tx1"/>
          </a:solidFill>
          <a:latin typeface="Arial" pitchFamily="34" charset="0"/>
          <a:ea typeface="Arial" pitchFamily="-111" charset="0"/>
          <a:cs typeface="Arial" pitchFamily="34" charset="0"/>
        </a:defRPr>
      </a:lvl3pPr>
      <a:lvl4pPr algn="r" rtl="0" eaLnBrk="0" fontAlgn="base" hangingPunct="0">
        <a:lnSpc>
          <a:spcPct val="90000"/>
        </a:lnSpc>
        <a:spcBef>
          <a:spcPct val="0"/>
        </a:spcBef>
        <a:spcAft>
          <a:spcPts val="1800"/>
        </a:spcAft>
        <a:defRPr sz="3600" b="1">
          <a:solidFill>
            <a:schemeClr val="tx1"/>
          </a:solidFill>
          <a:latin typeface="Arial" pitchFamily="34" charset="0"/>
          <a:ea typeface="Arial" pitchFamily="-111" charset="0"/>
          <a:cs typeface="Arial" pitchFamily="34" charset="0"/>
        </a:defRPr>
      </a:lvl4pPr>
      <a:lvl5pPr algn="r" rtl="0" eaLnBrk="0" fontAlgn="base" hangingPunct="0">
        <a:lnSpc>
          <a:spcPct val="90000"/>
        </a:lnSpc>
        <a:spcBef>
          <a:spcPct val="0"/>
        </a:spcBef>
        <a:spcAft>
          <a:spcPts val="1800"/>
        </a:spcAft>
        <a:defRPr sz="3600" b="1">
          <a:solidFill>
            <a:schemeClr val="tx1"/>
          </a:solidFill>
          <a:latin typeface="Arial" pitchFamily="34" charset="0"/>
          <a:ea typeface="Arial" pitchFamily="-111" charset="0"/>
          <a:cs typeface="Arial" pitchFamily="34" charset="0"/>
        </a:defRPr>
      </a:lvl5pPr>
      <a:lvl6pPr marL="457200" algn="r" rtl="0" fontAlgn="base">
        <a:lnSpc>
          <a:spcPct val="90000"/>
        </a:lnSpc>
        <a:spcBef>
          <a:spcPct val="0"/>
        </a:spcBef>
        <a:spcAft>
          <a:spcPts val="1800"/>
        </a:spcAft>
        <a:defRPr sz="3600" b="1">
          <a:solidFill>
            <a:schemeClr val="tx1"/>
          </a:solidFill>
          <a:latin typeface="Arial" pitchFamily="34" charset="0"/>
          <a:cs typeface="Arial" pitchFamily="34" charset="0"/>
        </a:defRPr>
      </a:lvl6pPr>
      <a:lvl7pPr marL="914400" algn="r" rtl="0" fontAlgn="base">
        <a:lnSpc>
          <a:spcPct val="90000"/>
        </a:lnSpc>
        <a:spcBef>
          <a:spcPct val="0"/>
        </a:spcBef>
        <a:spcAft>
          <a:spcPts val="1800"/>
        </a:spcAft>
        <a:defRPr sz="3600" b="1">
          <a:solidFill>
            <a:schemeClr val="tx1"/>
          </a:solidFill>
          <a:latin typeface="Arial" pitchFamily="34" charset="0"/>
          <a:cs typeface="Arial" pitchFamily="34" charset="0"/>
        </a:defRPr>
      </a:lvl7pPr>
      <a:lvl8pPr marL="1371600" algn="r" rtl="0" fontAlgn="base">
        <a:lnSpc>
          <a:spcPct val="90000"/>
        </a:lnSpc>
        <a:spcBef>
          <a:spcPct val="0"/>
        </a:spcBef>
        <a:spcAft>
          <a:spcPts val="1800"/>
        </a:spcAft>
        <a:defRPr sz="3600" b="1">
          <a:solidFill>
            <a:schemeClr val="tx1"/>
          </a:solidFill>
          <a:latin typeface="Arial" pitchFamily="34" charset="0"/>
          <a:cs typeface="Arial" pitchFamily="34" charset="0"/>
        </a:defRPr>
      </a:lvl8pPr>
      <a:lvl9pPr marL="1828800" algn="r" rtl="0" fontAlgn="base">
        <a:lnSpc>
          <a:spcPct val="90000"/>
        </a:lnSpc>
        <a:spcBef>
          <a:spcPct val="0"/>
        </a:spcBef>
        <a:spcAft>
          <a:spcPts val="1800"/>
        </a:spcAft>
        <a:defRPr sz="3600" b="1">
          <a:solidFill>
            <a:schemeClr val="tx1"/>
          </a:solidFill>
          <a:latin typeface="Arial" pitchFamily="34" charset="0"/>
          <a:cs typeface="Arial" pitchFamily="34" charset="0"/>
        </a:defRPr>
      </a:lvl9pPr>
    </p:titleStyle>
    <p:bodyStyle>
      <a:lvl1pPr marL="342900" indent="-342900" algn="r" rtl="0" eaLnBrk="0" fontAlgn="base" hangingPunct="0">
        <a:lnSpc>
          <a:spcPct val="95000"/>
        </a:lnSpc>
        <a:spcBef>
          <a:spcPct val="0"/>
        </a:spcBef>
        <a:spcAft>
          <a:spcPts val="1800"/>
        </a:spcAft>
        <a:defRPr sz="2000" b="1" i="0" kern="1200">
          <a:solidFill>
            <a:schemeClr val="tx1"/>
          </a:solidFill>
          <a:latin typeface="Arial" pitchFamily="34" charset="0"/>
          <a:ea typeface="Arial" pitchFamily="-111" charset="0"/>
          <a:cs typeface="Arial" pitchFamily="34" charset="0"/>
        </a:defRPr>
      </a:lvl1pPr>
      <a:lvl2pPr marL="742950" indent="-285750" algn="r" rtl="0" eaLnBrk="0" fontAlgn="base" hangingPunct="0">
        <a:spcBef>
          <a:spcPct val="20000"/>
        </a:spcBef>
        <a:spcAft>
          <a:spcPct val="0"/>
        </a:spcAft>
        <a:defRPr sz="2300" kern="1200">
          <a:solidFill>
            <a:schemeClr val="tx1"/>
          </a:solidFill>
          <a:latin typeface="+mn-lt"/>
          <a:ea typeface="Arial" pitchFamily="-111" charset="0"/>
          <a:cs typeface="Arial" charset="0"/>
        </a:defRPr>
      </a:lvl2pPr>
      <a:lvl3pPr marL="1143000" indent="-228600" algn="r" rtl="0" eaLnBrk="0" fontAlgn="base" hangingPunct="0">
        <a:spcBef>
          <a:spcPct val="20000"/>
        </a:spcBef>
        <a:spcAft>
          <a:spcPct val="0"/>
        </a:spcAft>
        <a:defRPr sz="2300" kern="1200">
          <a:solidFill>
            <a:schemeClr val="tx1"/>
          </a:solidFill>
          <a:latin typeface="+mn-lt"/>
          <a:ea typeface="Arial" pitchFamily="-111" charset="0"/>
          <a:cs typeface="Arial" charset="0"/>
        </a:defRPr>
      </a:lvl3pPr>
      <a:lvl4pPr marL="1600200" indent="-228600" algn="r" rtl="0" eaLnBrk="0" fontAlgn="base" hangingPunct="0">
        <a:spcBef>
          <a:spcPct val="20000"/>
        </a:spcBef>
        <a:spcAft>
          <a:spcPct val="0"/>
        </a:spcAft>
        <a:defRPr sz="2300" kern="1200">
          <a:solidFill>
            <a:schemeClr val="tx1"/>
          </a:solidFill>
          <a:latin typeface="+mn-lt"/>
          <a:ea typeface="Arial" pitchFamily="-111" charset="0"/>
          <a:cs typeface="Arial" charset="0"/>
        </a:defRPr>
      </a:lvl4pPr>
      <a:lvl5pPr marL="2057400" indent="-228600" algn="r" rtl="0" eaLnBrk="0" fontAlgn="base" hangingPunct="0">
        <a:spcBef>
          <a:spcPct val="20000"/>
        </a:spcBef>
        <a:spcAft>
          <a:spcPct val="0"/>
        </a:spcAft>
        <a:defRPr sz="2300" kern="1200">
          <a:solidFill>
            <a:schemeClr val="tx1"/>
          </a:solidFill>
          <a:latin typeface="+mn-lt"/>
          <a:ea typeface="Arial" pitchFamily="-111"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TopStripe01.jpg"/>
          <p:cNvPicPr>
            <a:picLocks noChangeAspect="1"/>
          </p:cNvPicPr>
          <p:nvPr userDrawn="1"/>
        </p:nvPicPr>
        <p:blipFill>
          <a:blip r:embed="rId4"/>
          <a:stretch>
            <a:fillRect/>
          </a:stretch>
        </p:blipFill>
        <p:spPr>
          <a:xfrm>
            <a:off x="0" y="0"/>
            <a:ext cx="9144000" cy="937260"/>
          </a:xfrm>
          <a:prstGeom prst="rect">
            <a:avLst/>
          </a:prstGeom>
        </p:spPr>
      </p:pic>
      <p:sp>
        <p:nvSpPr>
          <p:cNvPr id="2052" name="Title Placeholder 1"/>
          <p:cNvSpPr>
            <a:spLocks noGrp="1"/>
          </p:cNvSpPr>
          <p:nvPr>
            <p:ph type="title"/>
          </p:nvPr>
        </p:nvSpPr>
        <p:spPr bwMode="auto">
          <a:xfrm>
            <a:off x="931863" y="113086"/>
            <a:ext cx="7514100" cy="684852"/>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dirty="0" smtClean="0"/>
              <a:t>Click to edit Master title style </a:t>
            </a:r>
            <a:br>
              <a:rPr lang="en-US" dirty="0" smtClean="0"/>
            </a:br>
            <a:r>
              <a:rPr lang="en-US" dirty="0" smtClean="0"/>
              <a:t>Two line headlines fit</a:t>
            </a:r>
          </a:p>
        </p:txBody>
      </p:sp>
      <p:sp>
        <p:nvSpPr>
          <p:cNvPr id="2053" name="Text Placeholder 2"/>
          <p:cNvSpPr>
            <a:spLocks noGrp="1"/>
          </p:cNvSpPr>
          <p:nvPr>
            <p:ph type="body" idx="1"/>
          </p:nvPr>
        </p:nvSpPr>
        <p:spPr bwMode="auto">
          <a:xfrm>
            <a:off x="923026" y="1295400"/>
            <a:ext cx="7339912" cy="446673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userDrawn="1"/>
        </p:nvSpPr>
        <p:spPr>
          <a:xfrm>
            <a:off x="7597775" y="6357289"/>
            <a:ext cx="665163" cy="246062"/>
          </a:xfrm>
          <a:prstGeom prst="rect">
            <a:avLst/>
          </a:prstGeom>
          <a:noFill/>
        </p:spPr>
        <p:txBody>
          <a:bodyPr lIns="0" rIns="0">
            <a:spAutoFit/>
          </a:bodyPr>
          <a:lstStyle/>
          <a:p>
            <a:pPr algn="r">
              <a:defRPr/>
            </a:pPr>
            <a:fld id="{68AE9C68-7B83-44DA-82A6-B93BF71329E2}" type="slidenum">
              <a:rPr lang="en-US" sz="1000">
                <a:solidFill>
                  <a:srgbClr val="000000"/>
                </a:solidFill>
              </a:rPr>
              <a:pPr algn="r">
                <a:defRPr/>
              </a:pPr>
              <a:t>‹#›</a:t>
            </a:fld>
            <a:endParaRPr lang="en-US" sz="1000" dirty="0">
              <a:solidFill>
                <a:srgbClr val="000000"/>
              </a:solidFill>
            </a:endParaRPr>
          </a:p>
        </p:txBody>
      </p:sp>
      <p:pic>
        <p:nvPicPr>
          <p:cNvPr id="2055" name="Picture 7" descr="Altarum logo.png"/>
          <p:cNvPicPr>
            <a:picLocks noChangeAspect="1"/>
          </p:cNvPicPr>
          <p:nvPr userDrawn="1"/>
        </p:nvPicPr>
        <p:blipFill>
          <a:blip r:embed="rId5" cstate="print"/>
          <a:srcRect/>
          <a:stretch>
            <a:fillRect/>
          </a:stretch>
        </p:blipFill>
        <p:spPr bwMode="auto">
          <a:xfrm>
            <a:off x="931863" y="6278196"/>
            <a:ext cx="1587050" cy="404017"/>
          </a:xfrm>
          <a:prstGeom prst="rect">
            <a:avLst/>
          </a:prstGeom>
          <a:noFill/>
          <a:ln w="9525">
            <a:noFill/>
            <a:miter lim="800000"/>
            <a:headEnd/>
            <a:tailEnd/>
          </a:ln>
        </p:spPr>
      </p:pic>
      <p:cxnSp>
        <p:nvCxnSpPr>
          <p:cNvPr id="3" name="Straight Connector 2"/>
          <p:cNvCxnSpPr/>
          <p:nvPr userDrawn="1"/>
        </p:nvCxnSpPr>
        <p:spPr>
          <a:xfrm>
            <a:off x="0" y="6161623"/>
            <a:ext cx="9144000" cy="0"/>
          </a:xfrm>
          <a:prstGeom prst="line">
            <a:avLst/>
          </a:prstGeom>
          <a:ln w="25400" cmpd="sng">
            <a:solidFill>
              <a:srgbClr val="C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1" r:id="rId1"/>
    <p:sldLayoutId id="2147483703" r:id="rId2"/>
  </p:sldLayoutIdLst>
  <p:timing>
    <p:tnLst>
      <p:par>
        <p:cTn id="1" dur="indefinite" restart="never" nodeType="tmRoot"/>
      </p:par>
    </p:tnLst>
  </p:timing>
  <p:txStyles>
    <p:titleStyle>
      <a:lvl1pPr algn="l" rtl="0" eaLnBrk="0" fontAlgn="base" hangingPunct="0">
        <a:lnSpc>
          <a:spcPct val="90000"/>
        </a:lnSpc>
        <a:spcBef>
          <a:spcPct val="0"/>
        </a:spcBef>
        <a:spcAft>
          <a:spcPts val="1800"/>
        </a:spcAft>
        <a:defRPr lang="en-US" sz="2400" b="1" i="0" kern="1200" baseline="0" dirty="0">
          <a:solidFill>
            <a:schemeClr val="tx1"/>
          </a:solidFill>
          <a:latin typeface="Arial" pitchFamily="34" charset="0"/>
          <a:ea typeface="Arial" pitchFamily="-111" charset="0"/>
          <a:cs typeface="Arial" pitchFamily="34" charset="0"/>
        </a:defRPr>
      </a:lvl1pPr>
      <a:lvl2pPr algn="l" rtl="0" eaLnBrk="0" fontAlgn="base" hangingPunct="0">
        <a:lnSpc>
          <a:spcPct val="90000"/>
        </a:lnSpc>
        <a:spcBef>
          <a:spcPct val="0"/>
        </a:spcBef>
        <a:spcAft>
          <a:spcPts val="1800"/>
        </a:spcAft>
        <a:defRPr sz="2600" b="1">
          <a:solidFill>
            <a:schemeClr val="tx1"/>
          </a:solidFill>
          <a:latin typeface="Arial" pitchFamily="34" charset="0"/>
          <a:ea typeface="Arial" pitchFamily="-111" charset="0"/>
          <a:cs typeface="Arial" pitchFamily="34" charset="0"/>
        </a:defRPr>
      </a:lvl2pPr>
      <a:lvl3pPr algn="l" rtl="0" eaLnBrk="0" fontAlgn="base" hangingPunct="0">
        <a:lnSpc>
          <a:spcPct val="90000"/>
        </a:lnSpc>
        <a:spcBef>
          <a:spcPct val="0"/>
        </a:spcBef>
        <a:spcAft>
          <a:spcPts val="1800"/>
        </a:spcAft>
        <a:defRPr sz="2600" b="1">
          <a:solidFill>
            <a:schemeClr val="tx1"/>
          </a:solidFill>
          <a:latin typeface="Arial" pitchFamily="34" charset="0"/>
          <a:ea typeface="Arial" pitchFamily="-111" charset="0"/>
          <a:cs typeface="Arial" pitchFamily="34" charset="0"/>
        </a:defRPr>
      </a:lvl3pPr>
      <a:lvl4pPr algn="l" rtl="0" eaLnBrk="0" fontAlgn="base" hangingPunct="0">
        <a:lnSpc>
          <a:spcPct val="90000"/>
        </a:lnSpc>
        <a:spcBef>
          <a:spcPct val="0"/>
        </a:spcBef>
        <a:spcAft>
          <a:spcPts val="1800"/>
        </a:spcAft>
        <a:defRPr sz="2600" b="1">
          <a:solidFill>
            <a:schemeClr val="tx1"/>
          </a:solidFill>
          <a:latin typeface="Arial" pitchFamily="34" charset="0"/>
          <a:ea typeface="Arial" pitchFamily="-111" charset="0"/>
          <a:cs typeface="Arial" pitchFamily="34" charset="0"/>
        </a:defRPr>
      </a:lvl4pPr>
      <a:lvl5pPr algn="l" rtl="0" eaLnBrk="0" fontAlgn="base" hangingPunct="0">
        <a:lnSpc>
          <a:spcPct val="90000"/>
        </a:lnSpc>
        <a:spcBef>
          <a:spcPct val="0"/>
        </a:spcBef>
        <a:spcAft>
          <a:spcPts val="1800"/>
        </a:spcAft>
        <a:defRPr sz="2600" b="1">
          <a:solidFill>
            <a:schemeClr val="tx1"/>
          </a:solidFill>
          <a:latin typeface="Arial" pitchFamily="34" charset="0"/>
          <a:ea typeface="Arial" pitchFamily="-111" charset="0"/>
          <a:cs typeface="Arial" pitchFamily="34" charset="0"/>
        </a:defRPr>
      </a:lvl5pPr>
      <a:lvl6pPr marL="457200" algn="l" rtl="0" fontAlgn="base">
        <a:lnSpc>
          <a:spcPct val="90000"/>
        </a:lnSpc>
        <a:spcBef>
          <a:spcPct val="0"/>
        </a:spcBef>
        <a:spcAft>
          <a:spcPts val="1800"/>
        </a:spcAft>
        <a:defRPr sz="2600" b="1">
          <a:solidFill>
            <a:schemeClr val="tx1"/>
          </a:solidFill>
          <a:latin typeface="Arial" pitchFamily="34" charset="0"/>
          <a:cs typeface="Arial" pitchFamily="34" charset="0"/>
        </a:defRPr>
      </a:lvl6pPr>
      <a:lvl7pPr marL="914400" algn="l" rtl="0" fontAlgn="base">
        <a:lnSpc>
          <a:spcPct val="90000"/>
        </a:lnSpc>
        <a:spcBef>
          <a:spcPct val="0"/>
        </a:spcBef>
        <a:spcAft>
          <a:spcPts val="1800"/>
        </a:spcAft>
        <a:defRPr sz="2600" b="1">
          <a:solidFill>
            <a:schemeClr val="tx1"/>
          </a:solidFill>
          <a:latin typeface="Arial" pitchFamily="34" charset="0"/>
          <a:cs typeface="Arial" pitchFamily="34" charset="0"/>
        </a:defRPr>
      </a:lvl7pPr>
      <a:lvl8pPr marL="1371600" algn="l" rtl="0" fontAlgn="base">
        <a:lnSpc>
          <a:spcPct val="90000"/>
        </a:lnSpc>
        <a:spcBef>
          <a:spcPct val="0"/>
        </a:spcBef>
        <a:spcAft>
          <a:spcPts val="1800"/>
        </a:spcAft>
        <a:defRPr sz="2600" b="1">
          <a:solidFill>
            <a:schemeClr val="tx1"/>
          </a:solidFill>
          <a:latin typeface="Arial" pitchFamily="34" charset="0"/>
          <a:cs typeface="Arial" pitchFamily="34" charset="0"/>
        </a:defRPr>
      </a:lvl8pPr>
      <a:lvl9pPr marL="1828800" algn="l" rtl="0" fontAlgn="base">
        <a:lnSpc>
          <a:spcPct val="90000"/>
        </a:lnSpc>
        <a:spcBef>
          <a:spcPct val="0"/>
        </a:spcBef>
        <a:spcAft>
          <a:spcPts val="1800"/>
        </a:spcAft>
        <a:defRPr sz="2600" b="1">
          <a:solidFill>
            <a:schemeClr val="tx1"/>
          </a:solidFill>
          <a:latin typeface="Arial" pitchFamily="34" charset="0"/>
          <a:cs typeface="Arial" pitchFamily="34" charset="0"/>
        </a:defRPr>
      </a:lvl9pPr>
    </p:titleStyle>
    <p:bodyStyle>
      <a:lvl1pPr marL="0" indent="0" algn="l" rtl="0" eaLnBrk="0" fontAlgn="base" hangingPunct="0">
        <a:lnSpc>
          <a:spcPct val="100000"/>
        </a:lnSpc>
        <a:spcBef>
          <a:spcPct val="0"/>
        </a:spcBef>
        <a:spcAft>
          <a:spcPts val="1600"/>
        </a:spcAft>
        <a:buClr>
          <a:srgbClr val="E22E2F"/>
        </a:buClr>
        <a:buSzPct val="90000"/>
        <a:buFontTx/>
        <a:buNone/>
        <a:defRPr sz="2000" kern="1200" baseline="0">
          <a:solidFill>
            <a:schemeClr val="tx1"/>
          </a:solidFill>
          <a:latin typeface="Arial" pitchFamily="34" charset="0"/>
          <a:ea typeface="Arial" pitchFamily="-111" charset="0"/>
          <a:cs typeface="Arial" pitchFamily="34" charset="0"/>
        </a:defRPr>
      </a:lvl1pPr>
      <a:lvl2pPr marL="290513" indent="228600" algn="l" rtl="0" eaLnBrk="0" fontAlgn="base" hangingPunct="0">
        <a:lnSpc>
          <a:spcPct val="100000"/>
        </a:lnSpc>
        <a:spcBef>
          <a:spcPct val="0"/>
        </a:spcBef>
        <a:spcAft>
          <a:spcPts val="1200"/>
        </a:spcAft>
        <a:buClr>
          <a:srgbClr val="E22E2F"/>
        </a:buClr>
        <a:buSzPct val="70000"/>
        <a:buFont typeface="Andale Mono"/>
        <a:buChar char="▲"/>
        <a:defRPr sz="1700" kern="1200">
          <a:solidFill>
            <a:schemeClr val="tx1"/>
          </a:solidFill>
          <a:latin typeface="Arial" pitchFamily="34" charset="0"/>
          <a:ea typeface="Arial" pitchFamily="-111" charset="0"/>
          <a:cs typeface="Arial" pitchFamily="34" charset="0"/>
        </a:defRPr>
      </a:lvl2pPr>
      <a:lvl3pPr marL="519113" indent="228600" algn="l" rtl="0" eaLnBrk="0" fontAlgn="base" hangingPunct="0">
        <a:lnSpc>
          <a:spcPct val="100000"/>
        </a:lnSpc>
        <a:spcBef>
          <a:spcPct val="0"/>
        </a:spcBef>
        <a:spcAft>
          <a:spcPts val="1200"/>
        </a:spcAft>
        <a:buClr>
          <a:srgbClr val="E22E2F"/>
        </a:buClr>
        <a:buFont typeface="Wingdings" pitchFamily="2" charset="2"/>
        <a:buChar char="§"/>
        <a:defRPr sz="1500" kern="1200">
          <a:solidFill>
            <a:schemeClr val="tx1"/>
          </a:solidFill>
          <a:latin typeface="Arial" pitchFamily="34" charset="0"/>
          <a:ea typeface="Arial" pitchFamily="-111" charset="0"/>
          <a:cs typeface="Arial" pitchFamily="34" charset="0"/>
        </a:defRPr>
      </a:lvl3pPr>
      <a:lvl4pPr marL="747713" indent="228600" algn="l" rtl="0" eaLnBrk="0" fontAlgn="base" hangingPunct="0">
        <a:lnSpc>
          <a:spcPct val="100000"/>
        </a:lnSpc>
        <a:spcBef>
          <a:spcPct val="0"/>
        </a:spcBef>
        <a:spcAft>
          <a:spcPts val="1200"/>
        </a:spcAft>
        <a:buClr>
          <a:srgbClr val="E22E2F"/>
        </a:buClr>
        <a:buChar char="–"/>
        <a:defRPr sz="1500" kern="1200">
          <a:solidFill>
            <a:schemeClr val="tx1"/>
          </a:solidFill>
          <a:latin typeface="Arial" pitchFamily="34" charset="0"/>
          <a:ea typeface="Arial" pitchFamily="-111" charset="0"/>
          <a:cs typeface="Arial" pitchFamily="34" charset="0"/>
        </a:defRPr>
      </a:lvl4pPr>
      <a:lvl5pPr marL="976313" indent="176213" algn="l" rtl="0" eaLnBrk="0" fontAlgn="base" hangingPunct="0">
        <a:lnSpc>
          <a:spcPct val="100000"/>
        </a:lnSpc>
        <a:spcBef>
          <a:spcPct val="0"/>
        </a:spcBef>
        <a:spcAft>
          <a:spcPts val="1200"/>
        </a:spcAft>
        <a:buClr>
          <a:srgbClr val="E22E2F"/>
        </a:buClr>
        <a:buFont typeface="Arial" charset="0"/>
        <a:buChar char="•"/>
        <a:defRPr sz="1500" kern="1200">
          <a:solidFill>
            <a:schemeClr val="tx1"/>
          </a:solidFill>
          <a:latin typeface="Arial" pitchFamily="34" charset="0"/>
          <a:ea typeface="Arial" pitchFamily="-11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hyperlink" Target="mailto:Karah.Mantinan@altarum.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Evaluation </a:t>
            </a:r>
            <a:r>
              <a:rPr lang="en-US" dirty="0"/>
              <a:t> </a:t>
            </a:r>
            <a:r>
              <a:rPr lang="en-US" dirty="0" smtClean="0"/>
              <a:t>Activities and Scope of Our MHEF Work</a:t>
            </a:r>
            <a:r>
              <a:rPr lang="en-US" dirty="0" smtClean="0"/>
              <a:t/>
            </a:r>
            <a:br>
              <a:rPr lang="en-US" dirty="0" smtClean="0"/>
            </a:br>
            <a:r>
              <a:rPr lang="en-US" sz="2000" dirty="0" smtClean="0"/>
              <a:t>State Alliance of Michigan YMCAs </a:t>
            </a:r>
            <a:br>
              <a:rPr lang="en-US" sz="2000" dirty="0" smtClean="0"/>
            </a:br>
            <a:r>
              <a:rPr lang="en-US" sz="2000" dirty="0" smtClean="0"/>
              <a:t>Michigan Health Endowment Fund Project</a:t>
            </a:r>
            <a:endParaRPr lang="en-US" sz="2000" dirty="0"/>
          </a:p>
        </p:txBody>
      </p:sp>
      <p:sp>
        <p:nvSpPr>
          <p:cNvPr id="5" name="Subtitle 4"/>
          <p:cNvSpPr>
            <a:spLocks noGrp="1"/>
          </p:cNvSpPr>
          <p:nvPr>
            <p:ph type="subTitle" idx="1"/>
          </p:nvPr>
        </p:nvSpPr>
        <p:spPr/>
        <p:txBody>
          <a:bodyPr/>
          <a:lstStyle/>
          <a:p>
            <a:r>
              <a:rPr lang="en-US" dirty="0" smtClean="0"/>
              <a:t>Karah Mantinan</a:t>
            </a:r>
          </a:p>
          <a:p>
            <a:r>
              <a:rPr lang="en-US" dirty="0" smtClean="0"/>
              <a:t>Altarum Institute</a:t>
            </a:r>
          </a:p>
          <a:p>
            <a:r>
              <a:rPr lang="en-US" dirty="0" smtClean="0"/>
              <a:t>August 25, 2015</a:t>
            </a:r>
            <a:endParaRPr lang="en-US" dirty="0"/>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Collection Methods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53740841"/>
              </p:ext>
            </p:extLst>
          </p:nvPr>
        </p:nvGraphicFramePr>
        <p:xfrm>
          <a:off x="1" y="931171"/>
          <a:ext cx="9135374" cy="6128657"/>
        </p:xfrm>
        <a:graphic>
          <a:graphicData uri="http://schemas.openxmlformats.org/drawingml/2006/table">
            <a:tbl>
              <a:tblPr firstRow="1" bandRow="1">
                <a:tableStyleId>{5C22544A-7EE6-4342-B048-85BDC9FD1C3A}</a:tableStyleId>
              </a:tblPr>
              <a:tblGrid>
                <a:gridCol w="1360270"/>
                <a:gridCol w="7775104"/>
              </a:tblGrid>
              <a:tr h="400239">
                <a:tc>
                  <a:txBody>
                    <a:bodyPr/>
                    <a:lstStyle/>
                    <a:p>
                      <a:r>
                        <a:rPr lang="en-US" dirty="0" smtClean="0">
                          <a:solidFill>
                            <a:schemeClr val="tx1"/>
                          </a:solidFill>
                        </a:rPr>
                        <a:t>Method</a:t>
                      </a:r>
                      <a:endParaRPr lang="en-US" dirty="0">
                        <a:solidFill>
                          <a:schemeClr val="tx1"/>
                        </a:solidFill>
                      </a:endParaRPr>
                    </a:p>
                  </a:txBody>
                  <a:tcPr/>
                </a:tc>
                <a:tc>
                  <a:txBody>
                    <a:bodyPr/>
                    <a:lstStyle/>
                    <a:p>
                      <a:r>
                        <a:rPr lang="en-US" dirty="0" smtClean="0">
                          <a:solidFill>
                            <a:schemeClr val="tx1"/>
                          </a:solidFill>
                        </a:rPr>
                        <a:t>Description</a:t>
                      </a:r>
                      <a:endParaRPr lang="en-US" dirty="0">
                        <a:solidFill>
                          <a:schemeClr val="tx1"/>
                        </a:solidFill>
                      </a:endParaRPr>
                    </a:p>
                  </a:txBody>
                  <a:tcPr/>
                </a:tc>
              </a:tr>
              <a:tr h="986891">
                <a:tc>
                  <a:txBody>
                    <a:bodyPr/>
                    <a:lstStyle/>
                    <a:p>
                      <a:r>
                        <a:rPr lang="en-US" dirty="0" smtClean="0"/>
                        <a:t>Surveys</a:t>
                      </a:r>
                      <a:endParaRPr lang="en-US" dirty="0"/>
                    </a:p>
                  </a:txBody>
                  <a:tcPr/>
                </a:tc>
                <a:tc>
                  <a:txBody>
                    <a:bodyPr/>
                    <a:lstStyle/>
                    <a:p>
                      <a:r>
                        <a:rPr lang="en-US" dirty="0" smtClean="0"/>
                        <a:t>Work Plan</a:t>
                      </a:r>
                      <a:r>
                        <a:rPr lang="en-US" baseline="0" dirty="0" smtClean="0"/>
                        <a:t> Surveys, Progress </a:t>
                      </a:r>
                      <a:r>
                        <a:rPr lang="en-US" baseline="0" dirty="0" smtClean="0"/>
                        <a:t>Report Surveys-Collect </a:t>
                      </a:r>
                      <a:r>
                        <a:rPr lang="en-US" baseline="0" dirty="0" smtClean="0"/>
                        <a:t>information on operational characteristics and plans, participant reach, curriculum usage, HEPA standard </a:t>
                      </a:r>
                      <a:r>
                        <a:rPr lang="en-US" baseline="0" dirty="0" smtClean="0"/>
                        <a:t>implementation.</a:t>
                      </a:r>
                      <a:endParaRPr lang="en-US" dirty="0"/>
                    </a:p>
                  </a:txBody>
                  <a:tcPr/>
                </a:tc>
              </a:tr>
              <a:tr h="986891">
                <a:tc>
                  <a:txBody>
                    <a:bodyPr/>
                    <a:lstStyle/>
                    <a:p>
                      <a:r>
                        <a:rPr lang="en-US" dirty="0" smtClean="0"/>
                        <a:t>Interviews</a:t>
                      </a:r>
                      <a:endParaRPr lang="en-US" dirty="0"/>
                    </a:p>
                  </a:txBody>
                  <a:tcPr/>
                </a:tc>
                <a:tc>
                  <a:txBody>
                    <a:bodyPr/>
                    <a:lstStyle/>
                    <a:p>
                      <a:r>
                        <a:rPr lang="en-US" dirty="0" smtClean="0"/>
                        <a:t>One-on-one or</a:t>
                      </a:r>
                      <a:r>
                        <a:rPr lang="en-US" baseline="0" dirty="0" smtClean="0"/>
                        <a:t> group interviews in person or via conference call. Capture in-depth information and context about program activities successes and challenges. Gather quotes, lessons learned, and stories.</a:t>
                      </a:r>
                      <a:endParaRPr lang="en-US" dirty="0"/>
                    </a:p>
                  </a:txBody>
                  <a:tcPr/>
                </a:tc>
              </a:tr>
              <a:tr h="986891">
                <a:tc>
                  <a:txBody>
                    <a:bodyPr/>
                    <a:lstStyle/>
                    <a:p>
                      <a:r>
                        <a:rPr lang="en-US" dirty="0" smtClean="0"/>
                        <a:t>Site Visits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On-site</a:t>
                      </a:r>
                      <a:r>
                        <a:rPr lang="en-US" baseline="0" dirty="0" smtClean="0"/>
                        <a:t> visits to conduct interviews with program coordinators and staff, gather observational data regarding program operations and HEPA implementation</a:t>
                      </a:r>
                      <a:r>
                        <a:rPr lang="en-US" baseline="0" dirty="0" smtClean="0"/>
                        <a:t>. Gather quotes, lessons learned, and stories.</a:t>
                      </a:r>
                      <a:endParaRPr lang="en-US" dirty="0" smtClean="0"/>
                    </a:p>
                    <a:p>
                      <a:endParaRPr lang="en-US" dirty="0"/>
                    </a:p>
                  </a:txBody>
                  <a:tcPr/>
                </a:tc>
              </a:tr>
              <a:tr h="1282958">
                <a:tc>
                  <a:txBody>
                    <a:bodyPr/>
                    <a:lstStyle/>
                    <a:p>
                      <a:r>
                        <a:rPr lang="en-US" dirty="0" smtClean="0"/>
                        <a:t>Document Reviews</a:t>
                      </a:r>
                      <a:endParaRPr lang="en-US" dirty="0"/>
                    </a:p>
                  </a:txBody>
                  <a:tcPr/>
                </a:tc>
                <a:tc>
                  <a:txBody>
                    <a:bodyPr/>
                    <a:lstStyle/>
                    <a:p>
                      <a:r>
                        <a:rPr lang="en-US" dirty="0" smtClean="0"/>
                        <a:t>Documents</a:t>
                      </a:r>
                      <a:r>
                        <a:rPr lang="en-US" baseline="0" dirty="0" smtClean="0"/>
                        <a:t> such as activity logs, parent and staff handbooks, meal and snack menus, shared-use agreements or memoranda of understanding, parent engagement materials, training agendas and rosters, etc. that are used to document and describe program implementation characteristics.</a:t>
                      </a:r>
                      <a:endParaRPr lang="en-US" dirty="0"/>
                    </a:p>
                  </a:txBody>
                  <a:tcPr/>
                </a:tc>
              </a:tr>
              <a:tr h="1282958">
                <a:tc>
                  <a:txBody>
                    <a:bodyPr/>
                    <a:lstStyle/>
                    <a:p>
                      <a:r>
                        <a:rPr lang="en-US" dirty="0" smtClean="0"/>
                        <a:t>Self-assessment</a:t>
                      </a:r>
                      <a:r>
                        <a:rPr lang="en-US" baseline="0" dirty="0" smtClean="0"/>
                        <a:t> app</a:t>
                      </a:r>
                      <a:endParaRPr lang="en-US" dirty="0"/>
                    </a:p>
                  </a:txBody>
                  <a:tcPr/>
                </a:tc>
                <a:tc>
                  <a:txBody>
                    <a:bodyPr/>
                    <a:lstStyle/>
                    <a:p>
                      <a:r>
                        <a:rPr lang="en-US" dirty="0" smtClean="0"/>
                        <a:t>HEPA Mobile self-assessment</a:t>
                      </a:r>
                      <a:r>
                        <a:rPr lang="en-US" baseline="0" dirty="0" smtClean="0"/>
                        <a:t> checklists for snacks, meals, and physical activity designed to document implementation of HEPA characteristics and activities, and provide feedback and TA to user on implementation status and areas for </a:t>
                      </a:r>
                      <a:r>
                        <a:rPr lang="en-US" baseline="0" dirty="0" smtClean="0"/>
                        <a:t>improvement.</a:t>
                      </a:r>
                      <a:endParaRPr lang="en-US" dirty="0"/>
                    </a:p>
                  </a:txBody>
                  <a:tcPr/>
                </a:tc>
              </a:tr>
            </a:tbl>
          </a:graphicData>
        </a:graphic>
      </p:graphicFrame>
    </p:spTree>
    <p:extLst>
      <p:ext uri="{BB962C8B-B14F-4D97-AF65-F5344CB8AC3E}">
        <p14:creationId xmlns:p14="http://schemas.microsoft.com/office/powerpoint/2010/main" val="116516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026" y="1295400"/>
            <a:ext cx="8091578" cy="4466737"/>
          </a:xfrm>
        </p:spPr>
        <p:txBody>
          <a:bodyPr/>
          <a:lstStyle/>
          <a:p>
            <a:r>
              <a:rPr lang="en-US" b="1" dirty="0" smtClean="0">
                <a:solidFill>
                  <a:srgbClr val="FF0000"/>
                </a:solidFill>
              </a:rPr>
              <a:t>Goals</a:t>
            </a:r>
          </a:p>
          <a:p>
            <a:pPr marL="633413" lvl="1" indent="-342900">
              <a:buFont typeface="+mj-lt"/>
              <a:buAutoNum type="arabicPeriod"/>
            </a:pPr>
            <a:r>
              <a:rPr lang="en-US" dirty="0" smtClean="0"/>
              <a:t>To </a:t>
            </a:r>
            <a:r>
              <a:rPr lang="en-US" dirty="0"/>
              <a:t>collect data in a systematic manner so that we can have the same types of information about your activities despite variability in </a:t>
            </a:r>
            <a:r>
              <a:rPr lang="en-US" dirty="0" smtClean="0"/>
              <a:t>programming.</a:t>
            </a:r>
          </a:p>
          <a:p>
            <a:pPr marL="633413" lvl="1" indent="-342900">
              <a:buFont typeface="+mj-lt"/>
              <a:buAutoNum type="arabicPeriod"/>
            </a:pPr>
            <a:r>
              <a:rPr lang="en-US" dirty="0" smtClean="0"/>
              <a:t>To </a:t>
            </a:r>
            <a:r>
              <a:rPr lang="en-US" dirty="0"/>
              <a:t>confirm the number and types of sites that you plan to conduct programming/activities at, since there might have been changes after you wrote your initial proposal and then were allocated </a:t>
            </a:r>
            <a:r>
              <a:rPr lang="en-US" dirty="0" smtClean="0"/>
              <a:t>funding.</a:t>
            </a:r>
          </a:p>
          <a:p>
            <a:pPr marL="633413" lvl="1" indent="-342900">
              <a:buFont typeface="+mj-lt"/>
              <a:buAutoNum type="arabicPeriod"/>
            </a:pPr>
            <a:r>
              <a:rPr lang="en-US" dirty="0" smtClean="0"/>
              <a:t>To </a:t>
            </a:r>
            <a:r>
              <a:rPr lang="en-US" dirty="0"/>
              <a:t>obtain baseline data on your sites so that we can measure your progress and ensure accountability</a:t>
            </a:r>
            <a:r>
              <a:rPr lang="en-US" dirty="0" smtClean="0"/>
              <a:t>.</a:t>
            </a:r>
          </a:p>
          <a:p>
            <a:r>
              <a:rPr lang="en-US" b="1" dirty="0" smtClean="0">
                <a:solidFill>
                  <a:srgbClr val="FF0000"/>
                </a:solidFill>
              </a:rPr>
              <a:t>Methods</a:t>
            </a:r>
          </a:p>
          <a:p>
            <a:pPr marL="342900" indent="-342900">
              <a:buFont typeface="Arial" panose="020B0604020202020204" pitchFamily="34" charset="0"/>
              <a:buChar char="•"/>
            </a:pPr>
            <a:r>
              <a:rPr lang="en-US" dirty="0" smtClean="0"/>
              <a:t>Online survey, distributed in May 2015. </a:t>
            </a:r>
          </a:p>
          <a:p>
            <a:pPr marL="342900" indent="-342900">
              <a:buFont typeface="Arial" panose="020B0604020202020204" pitchFamily="34" charset="0"/>
              <a:buChar char="•"/>
            </a:pPr>
            <a:r>
              <a:rPr lang="en-US" dirty="0" smtClean="0"/>
              <a:t>Data was exported to Excel, analyzed, and reported by Y and cumulative for the entire project.</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Work Plan Survey</a:t>
            </a:r>
            <a:endParaRPr lang="en-US" dirty="0"/>
          </a:p>
        </p:txBody>
      </p:sp>
    </p:spTree>
    <p:extLst>
      <p:ext uri="{BB962C8B-B14F-4D97-AF65-F5344CB8AC3E}">
        <p14:creationId xmlns:p14="http://schemas.microsoft.com/office/powerpoint/2010/main" val="3858951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Healthy Out of School Time (HOST)</a:t>
            </a:r>
            <a:endParaRPr lang="en-US" dirty="0"/>
          </a:p>
        </p:txBody>
      </p:sp>
      <p:sp>
        <p:nvSpPr>
          <p:cNvPr id="4" name="Content Placeholder 3"/>
          <p:cNvSpPr>
            <a:spLocks noGrp="1"/>
          </p:cNvSpPr>
          <p:nvPr>
            <p:ph idx="1"/>
          </p:nvPr>
        </p:nvSpPr>
        <p:spPr>
          <a:xfrm>
            <a:off x="1406106" y="1061050"/>
            <a:ext cx="6856832" cy="4701088"/>
          </a:xfrm>
        </p:spPr>
        <p:txBody>
          <a:bodyPr/>
          <a:lstStyle/>
          <a:p>
            <a:r>
              <a:rPr lang="en-US" dirty="0" smtClean="0"/>
              <a:t>Statewide </a:t>
            </a:r>
            <a:r>
              <a:rPr lang="en-US" dirty="0"/>
              <a:t>scaling of a </a:t>
            </a:r>
            <a:r>
              <a:rPr lang="en-US" dirty="0" smtClean="0"/>
              <a:t>HOST pilot </a:t>
            </a:r>
            <a:r>
              <a:rPr lang="en-US" dirty="0"/>
              <a:t>initiative to improve physical activity and healthy eating in before/afterschool and summer programs </a:t>
            </a:r>
            <a:endParaRPr lang="en-US" dirty="0" smtClean="0"/>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91998506"/>
              </p:ext>
            </p:extLst>
          </p:nvPr>
        </p:nvGraphicFramePr>
        <p:xfrm>
          <a:off x="621101" y="2070140"/>
          <a:ext cx="8246854" cy="3804987"/>
        </p:xfrm>
        <a:graphic>
          <a:graphicData uri="http://schemas.openxmlformats.org/drawingml/2006/table">
            <a:tbl>
              <a:tblPr/>
              <a:tblGrid>
                <a:gridCol w="4123427"/>
                <a:gridCol w="4123427"/>
              </a:tblGrid>
              <a:tr h="208347">
                <a:tc>
                  <a:txBody>
                    <a:bodyPr/>
                    <a:lstStyle/>
                    <a:p>
                      <a:pPr marL="0" marR="0" algn="ctr">
                        <a:spcBef>
                          <a:spcPts val="600"/>
                        </a:spcBef>
                        <a:spcAft>
                          <a:spcPts val="10"/>
                        </a:spcAft>
                      </a:pPr>
                      <a:r>
                        <a:rPr lang="en-US" sz="1300" b="1" dirty="0">
                          <a:solidFill>
                            <a:srgbClr val="FFFFFF"/>
                          </a:solidFill>
                          <a:effectLst/>
                          <a:latin typeface="Arial Narrow"/>
                          <a:ea typeface="Times New Roman"/>
                          <a:cs typeface="Times New Roman"/>
                        </a:rPr>
                        <a:t>Key Program Components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10"/>
                        </a:spcAft>
                      </a:pPr>
                      <a:r>
                        <a:rPr lang="en-US" sz="1300" b="1" dirty="0">
                          <a:solidFill>
                            <a:srgbClr val="FFFFFF"/>
                          </a:solidFill>
                          <a:effectLst/>
                          <a:latin typeface="Arial Narrow"/>
                          <a:ea typeface="Times New Roman"/>
                          <a:cs typeface="Times New Roman"/>
                        </a:rPr>
                        <a:t>Key Evaluation Questions</a:t>
                      </a:r>
                    </a:p>
                  </a:txBody>
                  <a:tcPr marL="68580" marR="68580" marT="0" marB="0">
                    <a:lnL w="1270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776567">
                <a:tc>
                  <a:txBody>
                    <a:bodyPr/>
                    <a:lstStyle/>
                    <a:p>
                      <a:pPr marL="0" marR="0">
                        <a:spcBef>
                          <a:spcPts val="300"/>
                        </a:spcBef>
                        <a:spcAft>
                          <a:spcPts val="300"/>
                        </a:spcAft>
                      </a:pPr>
                      <a:r>
                        <a:rPr lang="en-US" sz="1300" dirty="0">
                          <a:effectLst/>
                          <a:latin typeface="Arial"/>
                          <a:ea typeface="Times New Roman"/>
                          <a:cs typeface="Times New Roman"/>
                        </a:rPr>
                        <a:t>Develop low-income school and community-based partnerships. </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What school-community partnerships were formed as a result of the HOST Initiative? </a:t>
                      </a: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did these partnerships help the Y to reach vulnerable populations?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2203">
                <a:tc>
                  <a:txBody>
                    <a:bodyPr/>
                    <a:lstStyle/>
                    <a:p>
                      <a:pPr marL="0" marR="0">
                        <a:spcBef>
                          <a:spcPts val="300"/>
                        </a:spcBef>
                        <a:spcAft>
                          <a:spcPts val="300"/>
                        </a:spcAft>
                      </a:pPr>
                      <a:r>
                        <a:rPr lang="en-US" sz="1300" dirty="0">
                          <a:effectLst/>
                          <a:latin typeface="Arial"/>
                          <a:ea typeface="Times New Roman"/>
                          <a:cs typeface="Times New Roman"/>
                        </a:rPr>
                        <a:t>Implementation of evidence-based curricula that supports best practice recommendations in physical activity and healthy eating.</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many programs implemented evidence-based curricula?</a:t>
                      </a: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many students participated in programs that utilized evidence-based curricula?</a:t>
                      </a: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What were the types of evidence-based curricula used by program sites?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330">
                <a:tc>
                  <a:txBody>
                    <a:bodyPr/>
                    <a:lstStyle/>
                    <a:p>
                      <a:pPr marL="0" marR="0">
                        <a:spcBef>
                          <a:spcPts val="300"/>
                        </a:spcBef>
                        <a:spcAft>
                          <a:spcPts val="300"/>
                        </a:spcAft>
                      </a:pPr>
                      <a:r>
                        <a:rPr lang="en-US" sz="1300" dirty="0">
                          <a:effectLst/>
                          <a:latin typeface="Arial"/>
                          <a:ea typeface="Times New Roman"/>
                          <a:cs typeface="Times New Roman"/>
                        </a:rPr>
                        <a:t>Tailor the HOST Initiative program model to meet the unique needs of the community through add-on programs, such as summer learning loss, food access, school readiness, or other community priorities.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did communities request to tailor the program delivery model to meet the needs of their community?</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32">
                <a:tc>
                  <a:txBody>
                    <a:bodyPr/>
                    <a:lstStyle/>
                    <a:p>
                      <a:pPr marL="0" marR="0">
                        <a:spcBef>
                          <a:spcPts val="300"/>
                        </a:spcBef>
                        <a:spcAft>
                          <a:spcPts val="300"/>
                        </a:spcAft>
                      </a:pPr>
                      <a:r>
                        <a:rPr lang="en-US" sz="1300" dirty="0">
                          <a:effectLst/>
                          <a:latin typeface="Arial"/>
                          <a:ea typeface="Times New Roman"/>
                          <a:cs typeface="Times New Roman"/>
                        </a:rPr>
                        <a:t>Implement the Healthy Eating and Physical Activity (HEPA) standards in all HOST program sites.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What progress did communities make in implementing the HEPA standards?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 name="Right Arrow 1"/>
          <p:cNvSpPr/>
          <p:nvPr/>
        </p:nvSpPr>
        <p:spPr>
          <a:xfrm rot="3409298">
            <a:off x="414067" y="1625887"/>
            <a:ext cx="345057" cy="54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0769" y="865849"/>
            <a:ext cx="1319841" cy="923330"/>
          </a:xfrm>
          <a:prstGeom prst="rect">
            <a:avLst/>
          </a:prstGeom>
          <a:noFill/>
        </p:spPr>
        <p:txBody>
          <a:bodyPr wrap="square" rtlCol="0">
            <a:spAutoFit/>
          </a:bodyPr>
          <a:lstStyle/>
          <a:p>
            <a:r>
              <a:rPr lang="en-US" b="1" dirty="0" smtClean="0">
                <a:solidFill>
                  <a:srgbClr val="FF0000"/>
                </a:solidFill>
              </a:rPr>
              <a:t>What was promised to MHEF </a:t>
            </a:r>
            <a:endParaRPr lang="en-US" b="1" dirty="0">
              <a:solidFill>
                <a:srgbClr val="FF0000"/>
              </a:solidFill>
            </a:endParaRPr>
          </a:p>
        </p:txBody>
      </p:sp>
    </p:spTree>
    <p:extLst>
      <p:ext uri="{BB962C8B-B14F-4D97-AF65-F5344CB8AC3E}">
        <p14:creationId xmlns:p14="http://schemas.microsoft.com/office/powerpoint/2010/main" val="3741434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Plan Survey Results:</a:t>
            </a:r>
            <a:br>
              <a:rPr lang="en-US" dirty="0" smtClean="0"/>
            </a:br>
            <a:r>
              <a:rPr lang="en-US" dirty="0" smtClean="0"/>
              <a:t>Healthy Out of School Time—Summer</a:t>
            </a:r>
            <a:endParaRPr lang="en-US" dirty="0"/>
          </a:p>
        </p:txBody>
      </p:sp>
      <p:sp>
        <p:nvSpPr>
          <p:cNvPr id="3" name="Content Placeholder 2"/>
          <p:cNvSpPr>
            <a:spLocks noGrp="1"/>
          </p:cNvSpPr>
          <p:nvPr>
            <p:ph idx="1"/>
          </p:nvPr>
        </p:nvSpPr>
        <p:spPr>
          <a:xfrm>
            <a:off x="460375" y="974786"/>
            <a:ext cx="5164048" cy="4648170"/>
          </a:xfrm>
        </p:spPr>
        <p:txBody>
          <a:bodyPr/>
          <a:lstStyle/>
          <a:p>
            <a:pPr marL="342900" indent="-342900">
              <a:buFont typeface="Arial" panose="020B0604020202020204" pitchFamily="34" charset="0"/>
              <a:buChar char="•"/>
            </a:pPr>
            <a:r>
              <a:rPr lang="en-US" dirty="0" smtClean="0"/>
              <a:t>26 Y Associations conducting summer programming at 84 sites</a:t>
            </a:r>
          </a:p>
          <a:p>
            <a:pPr marL="633413" lvl="1" indent="-342900">
              <a:spcAft>
                <a:spcPts val="600"/>
              </a:spcAft>
              <a:buFont typeface="Arial" panose="020B0604020202020204" pitchFamily="34" charset="0"/>
              <a:buChar char="•"/>
            </a:pPr>
            <a:r>
              <a:rPr lang="en-US" dirty="0" smtClean="0"/>
              <a:t>63 day camps</a:t>
            </a:r>
          </a:p>
          <a:p>
            <a:pPr marL="633413" lvl="1" indent="-342900">
              <a:spcAft>
                <a:spcPts val="600"/>
              </a:spcAft>
              <a:buFont typeface="Arial" panose="020B0604020202020204" pitchFamily="34" charset="0"/>
              <a:buChar char="•"/>
            </a:pPr>
            <a:r>
              <a:rPr lang="en-US" dirty="0" smtClean="0"/>
              <a:t>6 residential camps</a:t>
            </a:r>
          </a:p>
          <a:p>
            <a:pPr marL="633413" lvl="1" indent="-342900">
              <a:spcAft>
                <a:spcPts val="600"/>
              </a:spcAft>
              <a:buFont typeface="Arial" panose="020B0604020202020204" pitchFamily="34" charset="0"/>
              <a:buChar char="•"/>
            </a:pPr>
            <a:r>
              <a:rPr lang="en-US" dirty="0" smtClean="0"/>
              <a:t>6 both day/residential camp</a:t>
            </a:r>
          </a:p>
          <a:p>
            <a:pPr marL="633413" lvl="1" indent="-342900">
              <a:spcAft>
                <a:spcPts val="600"/>
              </a:spcAft>
              <a:buFont typeface="Arial" panose="020B0604020202020204" pitchFamily="34" charset="0"/>
              <a:buChar char="•"/>
            </a:pPr>
            <a:r>
              <a:rPr lang="en-US" dirty="0" smtClean="0"/>
              <a:t>9 other</a:t>
            </a:r>
          </a:p>
          <a:p>
            <a:pPr marL="342900" indent="-342900">
              <a:buFont typeface="Arial" panose="020B0604020202020204" pitchFamily="34" charset="0"/>
              <a:buChar char="•"/>
            </a:pPr>
            <a:r>
              <a:rPr lang="en-US" dirty="0" smtClean="0"/>
              <a:t>Projected reach of 18,259 youth</a:t>
            </a:r>
          </a:p>
          <a:p>
            <a:pPr marL="342900" indent="-342900">
              <a:buFont typeface="Arial" panose="020B0604020202020204" pitchFamily="34" charset="0"/>
              <a:buChar char="•"/>
            </a:pPr>
            <a:r>
              <a:rPr lang="en-US" dirty="0" smtClean="0"/>
              <a:t>39 </a:t>
            </a:r>
            <a:r>
              <a:rPr lang="en-US" dirty="0"/>
              <a:t>sites </a:t>
            </a:r>
            <a:r>
              <a:rPr lang="en-US" dirty="0" smtClean="0"/>
              <a:t>offering 60 min physical activity/day</a:t>
            </a:r>
            <a:endParaRPr lang="en-US" dirty="0"/>
          </a:p>
          <a:p>
            <a:pPr marL="342900" indent="-342900">
              <a:buFont typeface="Arial" panose="020B0604020202020204" pitchFamily="34" charset="0"/>
              <a:buChar char="•"/>
            </a:pPr>
            <a:r>
              <a:rPr lang="en-US" dirty="0" smtClean="0"/>
              <a:t>Sites projected to serve 178 </a:t>
            </a:r>
            <a:r>
              <a:rPr lang="en-US" dirty="0"/>
              <a:t>meals and snacks </a:t>
            </a:r>
            <a:r>
              <a:rPr lang="en-US" dirty="0" smtClean="0"/>
              <a:t>per week</a:t>
            </a:r>
            <a:endParaRPr lang="en-US" dirty="0"/>
          </a:p>
          <a:p>
            <a:pPr marL="342900" indent="-342900">
              <a:buFont typeface="Arial" panose="020B0604020202020204" pitchFamily="34" charset="0"/>
              <a:buChar char="•"/>
            </a:pPr>
            <a:r>
              <a:rPr lang="en-US" dirty="0" smtClean="0"/>
              <a:t>Forty </a:t>
            </a:r>
            <a:r>
              <a:rPr lang="en-US" dirty="0"/>
              <a:t>percent of program sites (n=34) are meeting 75% of the HEPA standards.</a:t>
            </a:r>
          </a:p>
        </p:txBody>
      </p:sp>
      <p:sp>
        <p:nvSpPr>
          <p:cNvPr id="4" name="Content Placeholder 2"/>
          <p:cNvSpPr txBox="1">
            <a:spLocks/>
          </p:cNvSpPr>
          <p:nvPr/>
        </p:nvSpPr>
        <p:spPr>
          <a:xfrm>
            <a:off x="4490225" y="1336288"/>
            <a:ext cx="3405962" cy="4525963"/>
          </a:xfrm>
          <a:prstGeom prst="rect">
            <a:avLst/>
          </a:prstGeom>
        </p:spPr>
        <p:txBody>
          <a:bodyPr vert="horz" lIns="0" tIns="0" rIns="0" bIns="0" rtlCol="0">
            <a:normAutofit/>
          </a:bodyPr>
          <a:lstStyle>
            <a:lvl1pPr marL="342900" indent="-342900" algn="l" defTabSz="914400" rtl="0" eaLnBrk="1" latinLnBrk="0" hangingPunct="1">
              <a:spcBef>
                <a:spcPct val="20000"/>
              </a:spcBef>
              <a:buClr>
                <a:srgbClr val="FF0000"/>
              </a:buClr>
              <a:buSzPct val="70000"/>
              <a:buFont typeface="Wingdings 3" pitchFamily="18" charset="2"/>
              <a:buChar char="p"/>
              <a:defRPr sz="2000" kern="1200">
                <a:solidFill>
                  <a:schemeClr val="tx1"/>
                </a:solidFill>
                <a:latin typeface="Arial" pitchFamily="34" charset="0"/>
                <a:ea typeface="+mn-ea"/>
                <a:cs typeface="Arial" pitchFamily="34" charset="0"/>
              </a:defRPr>
            </a:lvl1pPr>
            <a:lvl2pPr marL="631825" indent="-285750" algn="l" defTabSz="914400" rtl="0" eaLnBrk="1" latinLnBrk="0" hangingPunct="1">
              <a:spcBef>
                <a:spcPct val="20000"/>
              </a:spcBef>
              <a:buClr>
                <a:srgbClr val="FF0000"/>
              </a:buClr>
              <a:buFont typeface="Wingdings" pitchFamily="2" charset="2"/>
              <a:buChar char="§"/>
              <a:defRPr sz="2000" kern="1200">
                <a:solidFill>
                  <a:schemeClr val="tx1"/>
                </a:solidFill>
                <a:latin typeface="Arial" pitchFamily="34" charset="0"/>
                <a:ea typeface="+mn-ea"/>
                <a:cs typeface="Arial" pitchFamily="34" charset="0"/>
              </a:defRPr>
            </a:lvl2pPr>
            <a:lvl3pPr marL="917575" indent="-22860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3pPr>
            <a:lvl4pPr marL="1201738" indent="-22860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4pPr>
            <a:lvl5pPr marL="1487488" indent="-288925" algn="l" defTabSz="914400" rtl="0" eaLnBrk="1" latinLnBrk="0" hangingPunct="1">
              <a:spcBef>
                <a:spcPct val="20000"/>
              </a:spcBef>
              <a:buClr>
                <a:srgbClr val="FF0000"/>
              </a:buClr>
              <a:buFont typeface="Arial" pitchFamily="34" charset="0"/>
              <a:buChar char="»"/>
              <a:tabLst/>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US" dirty="0"/>
          </a:p>
        </p:txBody>
      </p:sp>
      <p:sp>
        <p:nvSpPr>
          <p:cNvPr id="5" name="AutoShape 2" descr="Image result for physical activity summer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5" descr="http://www.ymcasuncoast.org/images/2014-06-27_AOF_16485_RGB.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0" name="Picture 2" descr="http://www.shermanlakeymca.org/wp-content/uploads/2015/05/Health-Eating-Video-Cl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306" y="1475116"/>
            <a:ext cx="3058273" cy="239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37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7419" y="983412"/>
            <a:ext cx="5796950" cy="4778726"/>
          </a:xfrm>
        </p:spPr>
        <p:txBody>
          <a:bodyPr/>
          <a:lstStyle/>
          <a:p>
            <a:pPr marL="342900" lvl="0" indent="-342900">
              <a:buFont typeface="Arial" panose="020B0604020202020204" pitchFamily="34" charset="0"/>
              <a:buChar char="•"/>
            </a:pPr>
            <a:r>
              <a:rPr lang="en-US" dirty="0"/>
              <a:t>22 YMCA associations plan to conduct HOST Summer Programming at 110 program sites:</a:t>
            </a:r>
          </a:p>
          <a:p>
            <a:pPr marL="633413" lvl="1" indent="-342900">
              <a:buFont typeface="Arial" panose="020B0604020202020204" pitchFamily="34" charset="0"/>
              <a:buChar char="•"/>
            </a:pPr>
            <a:r>
              <a:rPr lang="en-US" dirty="0"/>
              <a:t>72 are afterschool programs</a:t>
            </a:r>
          </a:p>
          <a:p>
            <a:pPr marL="633413" lvl="1" indent="-342900">
              <a:buFont typeface="Arial" panose="020B0604020202020204" pitchFamily="34" charset="0"/>
              <a:buChar char="•"/>
            </a:pPr>
            <a:r>
              <a:rPr lang="en-US" dirty="0"/>
              <a:t>36 are before and afterschool programs, and</a:t>
            </a:r>
          </a:p>
          <a:p>
            <a:pPr marL="633413" lvl="1" indent="-342900">
              <a:buFont typeface="Arial" panose="020B0604020202020204" pitchFamily="34" charset="0"/>
              <a:buChar char="•"/>
            </a:pPr>
            <a:r>
              <a:rPr lang="en-US" dirty="0"/>
              <a:t>2 are another type of out-of-school-time program</a:t>
            </a:r>
            <a:r>
              <a:rPr lang="en-US" dirty="0" smtClean="0"/>
              <a:t>.</a:t>
            </a:r>
            <a:endParaRPr lang="en-US" dirty="0"/>
          </a:p>
          <a:p>
            <a:pPr marL="342900" lvl="0" indent="-342900">
              <a:buFont typeface="Arial" panose="020B0604020202020204" pitchFamily="34" charset="0"/>
              <a:buChar char="•"/>
            </a:pPr>
            <a:r>
              <a:rPr lang="en-US" dirty="0" smtClean="0"/>
              <a:t>Projected reach 7,320 </a:t>
            </a:r>
            <a:r>
              <a:rPr lang="en-US" dirty="0" smtClean="0"/>
              <a:t>youth</a:t>
            </a:r>
            <a:endParaRPr lang="en-US" dirty="0" smtClean="0"/>
          </a:p>
          <a:p>
            <a:pPr marL="342900" lvl="0" indent="-342900">
              <a:buFont typeface="Arial" panose="020B0604020202020204" pitchFamily="34" charset="0"/>
              <a:buChar char="•"/>
            </a:pPr>
            <a:r>
              <a:rPr lang="en-US" dirty="0" smtClean="0"/>
              <a:t>74 sites providing 60 min physical activity/day</a:t>
            </a:r>
          </a:p>
          <a:p>
            <a:pPr marL="342900" lvl="0" indent="-342900">
              <a:buFont typeface="Arial" panose="020B0604020202020204" pitchFamily="34" charset="0"/>
              <a:buChar char="•"/>
            </a:pPr>
            <a:r>
              <a:rPr lang="en-US" dirty="0" smtClean="0"/>
              <a:t>Sites projected to serve 133 meals and snacks per week.</a:t>
            </a:r>
            <a:r>
              <a:rPr lang="en-US" dirty="0"/>
              <a:t> </a:t>
            </a:r>
            <a:endParaRPr lang="en-US" dirty="0" smtClean="0"/>
          </a:p>
          <a:p>
            <a:pPr marL="342900" lvl="0" indent="-342900">
              <a:buFont typeface="Arial" panose="020B0604020202020204" pitchFamily="34" charset="0"/>
              <a:buChar char="•"/>
            </a:pPr>
            <a:r>
              <a:rPr lang="en-US" dirty="0" smtClean="0"/>
              <a:t>63% of sites </a:t>
            </a:r>
            <a:r>
              <a:rPr lang="en-US" dirty="0"/>
              <a:t>(n=69) are meeting 75% of the HEPA </a:t>
            </a:r>
            <a:r>
              <a:rPr lang="en-US" dirty="0" smtClean="0"/>
              <a:t>standards</a:t>
            </a:r>
            <a:endParaRPr lang="en-US" dirty="0"/>
          </a:p>
          <a:p>
            <a:endParaRPr lang="en-US" dirty="0"/>
          </a:p>
        </p:txBody>
      </p:sp>
      <p:sp>
        <p:nvSpPr>
          <p:cNvPr id="3" name="Title 2"/>
          <p:cNvSpPr>
            <a:spLocks noGrp="1"/>
          </p:cNvSpPr>
          <p:nvPr>
            <p:ph type="title"/>
          </p:nvPr>
        </p:nvSpPr>
        <p:spPr/>
        <p:txBody>
          <a:bodyPr/>
          <a:lstStyle/>
          <a:p>
            <a:r>
              <a:rPr lang="en-US" dirty="0"/>
              <a:t>Work Plan Survey Results: </a:t>
            </a:r>
            <a:r>
              <a:rPr lang="en-US" dirty="0" smtClean="0"/>
              <a:t/>
            </a:r>
            <a:br>
              <a:rPr lang="en-US" dirty="0" smtClean="0"/>
            </a:br>
            <a:r>
              <a:rPr lang="en-US" dirty="0" smtClean="0"/>
              <a:t>Healthy </a:t>
            </a:r>
            <a:r>
              <a:rPr lang="en-US" dirty="0"/>
              <a:t>Out of School </a:t>
            </a:r>
            <a:r>
              <a:rPr lang="en-US" dirty="0" smtClean="0"/>
              <a:t>Time—School Year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673" y="1682150"/>
            <a:ext cx="3076665" cy="205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24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HEPA Standards Programs Are Evaluated 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0696248"/>
              </p:ext>
            </p:extLst>
          </p:nvPr>
        </p:nvGraphicFramePr>
        <p:xfrm>
          <a:off x="-1" y="941716"/>
          <a:ext cx="9144001" cy="6436360"/>
        </p:xfrm>
        <a:graphic>
          <a:graphicData uri="http://schemas.openxmlformats.org/drawingml/2006/table">
            <a:tbl>
              <a:tblPr firstRow="1" bandRow="1">
                <a:tableStyleId>{5C22544A-7EE6-4342-B048-85BDC9FD1C3A}</a:tableStyleId>
              </a:tblPr>
              <a:tblGrid>
                <a:gridCol w="1730917"/>
                <a:gridCol w="7413084"/>
              </a:tblGrid>
              <a:tr h="370840">
                <a:tc>
                  <a:txBody>
                    <a:bodyPr/>
                    <a:lstStyle/>
                    <a:p>
                      <a:r>
                        <a:rPr lang="en-US" dirty="0" smtClean="0">
                          <a:solidFill>
                            <a:schemeClr val="tx1"/>
                          </a:solidFill>
                        </a:rPr>
                        <a:t>Category</a:t>
                      </a:r>
                      <a:endParaRPr lang="en-US" dirty="0">
                        <a:solidFill>
                          <a:schemeClr val="tx1"/>
                        </a:solidFill>
                      </a:endParaRPr>
                    </a:p>
                  </a:txBody>
                  <a:tcPr/>
                </a:tc>
                <a:tc>
                  <a:txBody>
                    <a:bodyPr/>
                    <a:lstStyle/>
                    <a:p>
                      <a:r>
                        <a:rPr lang="en-US" dirty="0" smtClean="0">
                          <a:solidFill>
                            <a:schemeClr val="tx1"/>
                          </a:solidFill>
                        </a:rPr>
                        <a:t>Standard</a:t>
                      </a:r>
                      <a:endParaRPr lang="en-US" dirty="0">
                        <a:solidFill>
                          <a:schemeClr val="tx1"/>
                        </a:solidFill>
                      </a:endParaRPr>
                    </a:p>
                  </a:txBody>
                  <a:tcPr/>
                </a:tc>
              </a:tr>
              <a:tr h="370840">
                <a:tc>
                  <a:txBody>
                    <a:bodyPr/>
                    <a:lstStyle/>
                    <a:p>
                      <a:r>
                        <a:rPr lang="en-US" sz="1600" dirty="0" smtClean="0"/>
                        <a:t>Parent Engagement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 1. Engage parents/care givers using informational materials and/or activities focused on healthy eating </a:t>
                      </a:r>
                      <a:r>
                        <a:rPr lang="en-US" sz="1600" b="0" i="0" u="none" strike="noStrike" kern="1200" baseline="0" dirty="0" smtClean="0">
                          <a:solidFill>
                            <a:schemeClr val="dk1"/>
                          </a:solidFill>
                          <a:latin typeface="+mn-lt"/>
                          <a:ea typeface="+mn-ea"/>
                          <a:cs typeface="+mn-cs"/>
                        </a:rPr>
                        <a:t>and/or </a:t>
                      </a:r>
                      <a:r>
                        <a:rPr lang="en-US" sz="1600" b="0" i="0" u="none" strike="noStrike" kern="1200" baseline="0" dirty="0" smtClean="0">
                          <a:solidFill>
                            <a:schemeClr val="dk1"/>
                          </a:solidFill>
                          <a:latin typeface="+mn-lt"/>
                          <a:ea typeface="+mn-ea"/>
                          <a:cs typeface="+mn-cs"/>
                        </a:rPr>
                        <a:t>physical activity a minimum of once a quarter while in session (three times per </a:t>
                      </a:r>
                      <a:r>
                        <a:rPr lang="en-US" sz="1600" b="0" i="0" u="none" strike="noStrike" kern="1200" baseline="0" dirty="0" smtClean="0">
                          <a:solidFill>
                            <a:schemeClr val="dk1"/>
                          </a:solidFill>
                          <a:latin typeface="+mn-lt"/>
                          <a:ea typeface="+mn-ea"/>
                          <a:cs typeface="+mn-cs"/>
                        </a:rPr>
                        <a:t>year for a school year program). </a:t>
                      </a:r>
                      <a:r>
                        <a:rPr lang="en-US" sz="1600" b="0" i="0" u="none" strike="noStrike" kern="1200" baseline="0" dirty="0" smtClean="0">
                          <a:solidFill>
                            <a:schemeClr val="dk1"/>
                          </a:solidFill>
                          <a:latin typeface="+mn-lt"/>
                          <a:ea typeface="+mn-ea"/>
                          <a:cs typeface="+mn-cs"/>
                        </a:rPr>
                        <a:t>	</a:t>
                      </a:r>
                    </a:p>
                  </a:txBody>
                  <a:tcPr/>
                </a:tc>
              </a:tr>
              <a:tr h="370840">
                <a:tc>
                  <a:txBody>
                    <a:bodyPr/>
                    <a:lstStyle/>
                    <a:p>
                      <a:r>
                        <a:rPr lang="en-US" sz="1600" dirty="0" smtClean="0"/>
                        <a:t>Physical Activity</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2. Provide opportunities for moderate and vigorous physical activity for at least 60 minutes per day while children are in care for a full-day program and 30 minutes for half-day day program (morning and afternoon programs are each considered half-day programs). Include a mixture of moderate and vigorous activity (that increase heart rate and make you breathe hard), as well as bone and muscle strengthening activities. </a:t>
                      </a:r>
                    </a:p>
                    <a:p>
                      <a:r>
                        <a:rPr lang="en-US" sz="1600" b="0" i="0" u="none" strike="noStrike" kern="1200" baseline="0" dirty="0" smtClean="0">
                          <a:solidFill>
                            <a:schemeClr val="dk1"/>
                          </a:solidFill>
                          <a:latin typeface="+mn-lt"/>
                          <a:ea typeface="+mn-ea"/>
                          <a:cs typeface="+mn-cs"/>
                        </a:rPr>
                        <a:t>3. Active play will take place outdoors whenever possible. </a:t>
                      </a:r>
                    </a:p>
                  </a:txBody>
                  <a:tcPr/>
                </a:tc>
              </a:tr>
              <a:tr h="370840">
                <a:tc>
                  <a:txBody>
                    <a:bodyPr/>
                    <a:lstStyle/>
                    <a:p>
                      <a:r>
                        <a:rPr lang="en-US" sz="1600" dirty="0" smtClean="0"/>
                        <a:t>Screen Time</a:t>
                      </a:r>
                      <a:endParaRPr lang="en-US" sz="1600" dirty="0"/>
                    </a:p>
                  </a:txBody>
                  <a:tcPr/>
                </a:tc>
                <a:tc>
                  <a:txBody>
                    <a:bodyPr/>
                    <a:lstStyle/>
                    <a:p>
                      <a:r>
                        <a:rPr lang="en-US" sz="1600" dirty="0" smtClean="0"/>
                        <a:t>4. No access to TV or movies. Limit digital device time</a:t>
                      </a:r>
                      <a:r>
                        <a:rPr lang="en-US" sz="1600" baseline="0" dirty="0" smtClean="0"/>
                        <a:t> to one hour or less per day. Digital device use is limited to homework or programs that actively engage children in physical activity.</a:t>
                      </a:r>
                      <a:endParaRPr lang="en-US" sz="1600" dirty="0"/>
                    </a:p>
                  </a:txBody>
                  <a:tcPr/>
                </a:tc>
              </a:tr>
              <a:tr h="370840">
                <a:tc>
                  <a:txBody>
                    <a:bodyPr/>
                    <a:lstStyle/>
                    <a:p>
                      <a:r>
                        <a:rPr lang="en-US" sz="1600" dirty="0" smtClean="0"/>
                        <a:t>Food</a:t>
                      </a:r>
                      <a:endParaRPr lang="en-US" sz="1600" dirty="0"/>
                    </a:p>
                  </a:txBody>
                  <a:tcPr/>
                </a:tc>
                <a:tc>
                  <a:txBody>
                    <a:bodyPr/>
                    <a:lstStyle/>
                    <a:p>
                      <a:r>
                        <a:rPr lang="en-US" sz="1600" dirty="0" smtClean="0"/>
                        <a:t>5. Serve a fruit or vegetable at every meal</a:t>
                      </a:r>
                      <a:r>
                        <a:rPr lang="en-US" sz="1600" baseline="0" dirty="0" smtClean="0"/>
                        <a:t> and snack.</a:t>
                      </a:r>
                    </a:p>
                    <a:p>
                      <a:r>
                        <a:rPr lang="en-US" sz="1600" baseline="0" dirty="0" smtClean="0"/>
                        <a:t>6. Serve all meal and snacks family style.</a:t>
                      </a:r>
                    </a:p>
                    <a:p>
                      <a:r>
                        <a:rPr lang="en-US" sz="1600" baseline="0" dirty="0" smtClean="0"/>
                        <a:t>7. Do not serve fried foods and do not allow fried foods to be brought into the program.</a:t>
                      </a:r>
                      <a:endParaRPr lang="en-US" sz="1600" dirty="0"/>
                    </a:p>
                  </a:txBody>
                  <a:tcPr/>
                </a:tc>
              </a:tr>
              <a:tr h="370840">
                <a:tc>
                  <a:txBody>
                    <a:bodyPr/>
                    <a:lstStyle/>
                    <a:p>
                      <a:r>
                        <a:rPr lang="en-US" sz="1600" dirty="0" smtClean="0"/>
                        <a:t>Beverages</a:t>
                      </a:r>
                      <a:endParaRPr lang="en-US" sz="1600" dirty="0"/>
                    </a:p>
                  </a:txBody>
                  <a:tcPr/>
                </a:tc>
                <a:tc>
                  <a:txBody>
                    <a:bodyPr/>
                    <a:lstStyle/>
                    <a:p>
                      <a:r>
                        <a:rPr lang="en-US" sz="1600" dirty="0" smtClean="0"/>
                        <a:t>8. Offer water at the table during every meal and snack, and have water accessible at all</a:t>
                      </a:r>
                      <a:r>
                        <a:rPr lang="en-US" sz="1600" baseline="0" dirty="0" smtClean="0"/>
                        <a:t> program times.</a:t>
                      </a:r>
                    </a:p>
                    <a:p>
                      <a:r>
                        <a:rPr lang="en-US" sz="1600" baseline="0" dirty="0" smtClean="0"/>
                        <a:t>9. Do not serve sugar-sweetened beverages (SSBs) and do not allow SSBs to be brought into the program.</a:t>
                      </a:r>
                    </a:p>
                    <a:p>
                      <a:r>
                        <a:rPr lang="en-US" sz="1600" baseline="0" dirty="0" smtClean="0"/>
                        <a:t>10. Serve healthier beverages, including water, non-flavored low fat (1%) or nonfat milk, or 100% fruit juice (no more than one, 6-8 ounce serving per </a:t>
                      </a:r>
                      <a:r>
                        <a:rPr lang="en-US" sz="1600" baseline="0" dirty="0" smtClean="0"/>
                        <a:t>day).  </a:t>
                      </a:r>
                      <a:r>
                        <a:rPr lang="en-US" sz="1600" baseline="0" dirty="0" smtClean="0"/>
                        <a:t>It is not required to serve milk or juice.</a:t>
                      </a:r>
                      <a:endParaRPr lang="en-US" sz="1600" dirty="0"/>
                    </a:p>
                  </a:txBody>
                  <a:tcPr/>
                </a:tc>
              </a:tr>
            </a:tbl>
          </a:graphicData>
        </a:graphic>
      </p:graphicFrame>
    </p:spTree>
    <p:extLst>
      <p:ext uri="{BB962C8B-B14F-4D97-AF65-F5344CB8AC3E}">
        <p14:creationId xmlns:p14="http://schemas.microsoft.com/office/powerpoint/2010/main" val="3289269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dirty="0" smtClean="0"/>
              <a:t>Additional HEPA standards have been added to clarify existing standards and make the standards more comprehensive; however, they are not part of the commitment Y-USA made and thus, are currently not evaluated.</a:t>
            </a:r>
          </a:p>
          <a:p>
            <a:pPr marL="342900" indent="-342900">
              <a:buFont typeface="Arial" panose="020B0604020202020204" pitchFamily="34" charset="0"/>
              <a:buChar char="•"/>
            </a:pPr>
            <a:r>
              <a:rPr lang="en-US" b="1" dirty="0" smtClean="0">
                <a:solidFill>
                  <a:srgbClr val="FF0000"/>
                </a:solidFill>
              </a:rPr>
              <a:t>Focus your efforts first on the 10 primary HEPA standards and reaching </a:t>
            </a:r>
            <a:r>
              <a:rPr lang="en-US" b="1" u="sng" dirty="0" smtClean="0">
                <a:solidFill>
                  <a:srgbClr val="FF0000"/>
                </a:solidFill>
              </a:rPr>
              <a:t>100% compliance consistently</a:t>
            </a:r>
            <a:r>
              <a:rPr lang="en-US" b="1" dirty="0" smtClean="0">
                <a:solidFill>
                  <a:srgbClr val="FF0000"/>
                </a:solidFill>
              </a:rPr>
              <a:t>.</a:t>
            </a:r>
            <a:endParaRPr lang="en-US" dirty="0" smtClean="0">
              <a:solidFill>
                <a:srgbClr val="FF0000"/>
              </a:solidFill>
            </a:endParaRPr>
          </a:p>
          <a:p>
            <a:pPr marL="342900" indent="-342900">
              <a:buFont typeface="Arial" panose="020B0604020202020204" pitchFamily="34" charset="0"/>
              <a:buChar char="•"/>
            </a:pPr>
            <a:r>
              <a:rPr lang="en-US" dirty="0" smtClean="0"/>
              <a:t>When you have built capacity, move </a:t>
            </a:r>
            <a:r>
              <a:rPr lang="en-US" dirty="0" smtClean="0"/>
              <a:t>onto working on standards that have been clarified, including increasing </a:t>
            </a:r>
            <a:r>
              <a:rPr lang="en-US" dirty="0" smtClean="0"/>
              <a:t>whole </a:t>
            </a:r>
            <a:r>
              <a:rPr lang="en-US" dirty="0" smtClean="0"/>
              <a:t>grains, reducing </a:t>
            </a:r>
            <a:r>
              <a:rPr lang="en-US" dirty="0" smtClean="0"/>
              <a:t>added </a:t>
            </a:r>
            <a:r>
              <a:rPr lang="en-US" dirty="0" smtClean="0"/>
              <a:t>sugars, and eliminating trans fats.</a:t>
            </a:r>
            <a:endParaRPr lang="en-US" dirty="0"/>
          </a:p>
        </p:txBody>
      </p:sp>
      <p:sp>
        <p:nvSpPr>
          <p:cNvPr id="3" name="Title 2"/>
          <p:cNvSpPr>
            <a:spLocks noGrp="1"/>
          </p:cNvSpPr>
          <p:nvPr>
            <p:ph type="title"/>
          </p:nvPr>
        </p:nvSpPr>
        <p:spPr/>
        <p:txBody>
          <a:bodyPr/>
          <a:lstStyle/>
          <a:p>
            <a:r>
              <a:rPr lang="en-US" dirty="0" smtClean="0"/>
              <a:t>What About Other HEPA Standards?</a:t>
            </a:r>
            <a:endParaRPr lang="en-US" dirty="0"/>
          </a:p>
        </p:txBody>
      </p:sp>
    </p:spTree>
    <p:extLst>
      <p:ext uri="{BB962C8B-B14F-4D97-AF65-F5344CB8AC3E}">
        <p14:creationId xmlns:p14="http://schemas.microsoft.com/office/powerpoint/2010/main" val="543488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Wingdings" panose="05000000000000000000" pitchFamily="2" charset="2"/>
              <a:buChar char="§"/>
            </a:pPr>
            <a:r>
              <a:rPr lang="en-US" dirty="0" smtClean="0"/>
              <a:t>First sites successfully implementing 100% of HEPA standards in 2014 and </a:t>
            </a:r>
            <a:r>
              <a:rPr lang="en-US" dirty="0" smtClean="0"/>
              <a:t>number </a:t>
            </a:r>
            <a:r>
              <a:rPr lang="en-US" dirty="0" smtClean="0"/>
              <a:t>of sites fully compliant </a:t>
            </a:r>
            <a:r>
              <a:rPr lang="en-US" dirty="0" smtClean="0"/>
              <a:t>continues to </a:t>
            </a:r>
            <a:r>
              <a:rPr lang="en-US" dirty="0" smtClean="0"/>
              <a:t>rise</a:t>
            </a:r>
          </a:p>
          <a:p>
            <a:pPr lvl="1" indent="0">
              <a:buNone/>
            </a:pPr>
            <a:endParaRPr lang="en-US" dirty="0" smtClean="0"/>
          </a:p>
          <a:p>
            <a:pPr marL="342900" indent="-342900">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smtClean="0"/>
              <a:t>Findings from Previous HEPA Work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5714656"/>
              </p:ext>
            </p:extLst>
          </p:nvPr>
        </p:nvGraphicFramePr>
        <p:xfrm>
          <a:off x="741871" y="2405140"/>
          <a:ext cx="7944928" cy="3754120"/>
        </p:xfrm>
        <a:graphic>
          <a:graphicData uri="http://schemas.openxmlformats.org/drawingml/2006/table">
            <a:tbl>
              <a:tblPr firstRow="1" bandRow="1">
                <a:tableStyleId>{5C22544A-7EE6-4342-B048-85BDC9FD1C3A}</a:tableStyleId>
              </a:tblPr>
              <a:tblGrid>
                <a:gridCol w="3972464"/>
                <a:gridCol w="3972464"/>
              </a:tblGrid>
              <a:tr h="370840">
                <a:tc>
                  <a:txBody>
                    <a:bodyPr/>
                    <a:lstStyle/>
                    <a:p>
                      <a:pPr marL="0" indent="0" algn="ctr">
                        <a:buFont typeface="Wingdings" panose="05000000000000000000" pitchFamily="2" charset="2"/>
                        <a:buNone/>
                      </a:pPr>
                      <a:r>
                        <a:rPr lang="en-US" b="1" dirty="0" smtClean="0">
                          <a:solidFill>
                            <a:srgbClr val="FF0000"/>
                          </a:solidFill>
                        </a:rPr>
                        <a:t>Successes</a:t>
                      </a:r>
                    </a:p>
                    <a:p>
                      <a:pPr marL="0" indent="0" algn="ctr">
                        <a:buFont typeface="Wingdings" panose="05000000000000000000" pitchFamily="2" charset="2"/>
                        <a:buNone/>
                      </a:pPr>
                      <a:r>
                        <a:rPr lang="en-US" b="1" dirty="0" smtClean="0">
                          <a:solidFill>
                            <a:schemeClr val="tx1"/>
                          </a:solidFill>
                        </a:rPr>
                        <a:t>Commonly met standards</a:t>
                      </a:r>
                    </a:p>
                    <a:p>
                      <a:endParaRPr lang="en-US" dirty="0"/>
                    </a:p>
                  </a:txBody>
                  <a:tcPr/>
                </a:tc>
                <a:tc>
                  <a:txBody>
                    <a:bodyPr/>
                    <a:lstStyle/>
                    <a:p>
                      <a:pPr algn="ctr"/>
                      <a:r>
                        <a:rPr lang="en-US" dirty="0" smtClean="0">
                          <a:solidFill>
                            <a:srgbClr val="FF0000"/>
                          </a:solidFill>
                        </a:rPr>
                        <a:t>Challenges</a:t>
                      </a:r>
                    </a:p>
                    <a:p>
                      <a:pPr algn="ctr"/>
                      <a:r>
                        <a:rPr lang="en-US" b="1" dirty="0" smtClean="0">
                          <a:solidFill>
                            <a:schemeClr val="tx1"/>
                          </a:solidFill>
                        </a:rPr>
                        <a:t>Commonly missed standards</a:t>
                      </a:r>
                      <a:endParaRPr lang="en-US" b="1" dirty="0">
                        <a:solidFill>
                          <a:schemeClr val="tx1"/>
                        </a:solidFill>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Offering daily outdoor play</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Serving fruit or vegetable at every meal and snack</a:t>
                      </a:r>
                    </a:p>
                    <a:p>
                      <a:endParaRPr lang="en-US"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 serving sugar-sweetened beverages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 serving fried foods</a:t>
                      </a:r>
                    </a:p>
                    <a:p>
                      <a:endParaRPr lang="en-US"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Offering 30 min (half day) or 60 min (full day) of physical activity daily</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Prohibiting fried foods and sugar-sweetened beverages</a:t>
                      </a:r>
                    </a:p>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07884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9841" y="1237894"/>
            <a:ext cx="7196138" cy="4466737"/>
          </a:xfrm>
        </p:spPr>
        <p:txBody>
          <a:bodyPr/>
          <a:lstStyle/>
          <a:p>
            <a:r>
              <a:rPr lang="en-US" dirty="0" smtClean="0"/>
              <a:t>Utilize the </a:t>
            </a:r>
            <a:r>
              <a:rPr lang="en-US" dirty="0" smtClean="0"/>
              <a:t>Y’s Safety Around Water curriculum </a:t>
            </a:r>
            <a:r>
              <a:rPr lang="en-US" dirty="0"/>
              <a:t>to increase participant knowledge of water safety and emergency response and to improve participants’ swimming skills. </a:t>
            </a:r>
            <a:endParaRPr lang="en-US" dirty="0" smtClean="0"/>
          </a:p>
          <a:p>
            <a:endParaRPr lang="en-US" dirty="0"/>
          </a:p>
        </p:txBody>
      </p:sp>
      <p:sp>
        <p:nvSpPr>
          <p:cNvPr id="3" name="Title 2"/>
          <p:cNvSpPr>
            <a:spLocks noGrp="1"/>
          </p:cNvSpPr>
          <p:nvPr>
            <p:ph type="title"/>
          </p:nvPr>
        </p:nvSpPr>
        <p:spPr/>
        <p:txBody>
          <a:bodyPr/>
          <a:lstStyle/>
          <a:p>
            <a:r>
              <a:rPr lang="en-US" dirty="0" smtClean="0"/>
              <a:t>Michigan Swims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26591445"/>
              </p:ext>
            </p:extLst>
          </p:nvPr>
        </p:nvGraphicFramePr>
        <p:xfrm>
          <a:off x="879894" y="2439351"/>
          <a:ext cx="7470476" cy="3011342"/>
        </p:xfrm>
        <a:graphic>
          <a:graphicData uri="http://schemas.openxmlformats.org/drawingml/2006/table">
            <a:tbl>
              <a:tblPr/>
              <a:tblGrid>
                <a:gridCol w="3735238"/>
                <a:gridCol w="3735238"/>
              </a:tblGrid>
              <a:tr h="207182">
                <a:tc>
                  <a:txBody>
                    <a:bodyPr/>
                    <a:lstStyle/>
                    <a:p>
                      <a:pPr marL="0" marR="0" algn="ctr">
                        <a:spcBef>
                          <a:spcPts val="600"/>
                        </a:spcBef>
                        <a:spcAft>
                          <a:spcPts val="10"/>
                        </a:spcAft>
                      </a:pPr>
                      <a:r>
                        <a:rPr lang="en-US" sz="1300" b="1" dirty="0">
                          <a:solidFill>
                            <a:srgbClr val="FFFFFF"/>
                          </a:solidFill>
                          <a:effectLst/>
                          <a:latin typeface="Arial Narrow"/>
                          <a:ea typeface="Times New Roman"/>
                          <a:cs typeface="Times New Roman"/>
                        </a:rPr>
                        <a:t>Key Program Components</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10"/>
                        </a:spcAft>
                      </a:pPr>
                      <a:r>
                        <a:rPr lang="en-US" sz="1300" b="1" dirty="0">
                          <a:solidFill>
                            <a:srgbClr val="FFFFFF"/>
                          </a:solidFill>
                          <a:effectLst/>
                          <a:latin typeface="Arial Narrow"/>
                          <a:ea typeface="Times New Roman"/>
                          <a:cs typeface="Times New Roman"/>
                        </a:rPr>
                        <a:t>Key Evaluation Questions</a:t>
                      </a:r>
                    </a:p>
                  </a:txBody>
                  <a:tcPr marL="68580" marR="68580" marT="0" marB="0">
                    <a:lnL w="1270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374935">
                <a:tc>
                  <a:txBody>
                    <a:bodyPr/>
                    <a:lstStyle/>
                    <a:p>
                      <a:pPr marL="0" marR="0">
                        <a:spcBef>
                          <a:spcPts val="300"/>
                        </a:spcBef>
                        <a:spcAft>
                          <a:spcPts val="300"/>
                        </a:spcAft>
                      </a:pPr>
                      <a:r>
                        <a:rPr lang="en-US" sz="1300" dirty="0">
                          <a:effectLst/>
                          <a:latin typeface="Arial"/>
                          <a:ea typeface="Times New Roman"/>
                          <a:cs typeface="Times New Roman"/>
                        </a:rPr>
                        <a:t>Statewide delivery of Michigan Swims program using the </a:t>
                      </a:r>
                      <a:r>
                        <a:rPr lang="en-US" sz="1300" dirty="0" smtClean="0">
                          <a:effectLst/>
                          <a:latin typeface="Arial"/>
                          <a:ea typeface="Times New Roman"/>
                          <a:cs typeface="Times New Roman"/>
                        </a:rPr>
                        <a:t>Safety</a:t>
                      </a:r>
                      <a:r>
                        <a:rPr lang="en-US" sz="1300" baseline="0" dirty="0" smtClean="0">
                          <a:effectLst/>
                          <a:latin typeface="Arial"/>
                          <a:ea typeface="Times New Roman"/>
                          <a:cs typeface="Times New Roman"/>
                        </a:rPr>
                        <a:t> Around Water</a:t>
                      </a:r>
                      <a:r>
                        <a:rPr lang="en-US" sz="1300" dirty="0" smtClean="0">
                          <a:effectLst/>
                          <a:latin typeface="Arial"/>
                          <a:ea typeface="Times New Roman"/>
                          <a:cs typeface="Times New Roman"/>
                        </a:rPr>
                        <a:t> </a:t>
                      </a:r>
                      <a:r>
                        <a:rPr lang="en-US" sz="1300" dirty="0">
                          <a:effectLst/>
                          <a:latin typeface="Arial"/>
                          <a:ea typeface="Times New Roman"/>
                          <a:cs typeface="Times New Roman"/>
                        </a:rPr>
                        <a:t>curriculum. </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many communities implemented the Michigan Swims program?</a:t>
                      </a: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What were the demographic characteristics of communities that implemented the Michigan Swims program?</a:t>
                      </a: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did grantees target low-income populations?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1249">
                <a:tc>
                  <a:txBody>
                    <a:bodyPr/>
                    <a:lstStyle/>
                    <a:p>
                      <a:pPr marL="0" marR="0">
                        <a:spcBef>
                          <a:spcPts val="300"/>
                        </a:spcBef>
                        <a:spcAft>
                          <a:spcPts val="300"/>
                        </a:spcAft>
                      </a:pPr>
                      <a:r>
                        <a:rPr lang="en-US" sz="1300" dirty="0">
                          <a:effectLst/>
                          <a:latin typeface="Arial"/>
                          <a:ea typeface="Times New Roman"/>
                          <a:cs typeface="Times New Roman"/>
                        </a:rPr>
                        <a:t>Formation of partnerships with community schools, municipal parks, and apartment complexes targeted at shared use.</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many shared use partnerships were formed between Ys and community organizations? How did Ys go about forming these partnerships?</a:t>
                      </a: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did Y/community partnerships meet the needs of the local community?</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0" y="1237894"/>
            <a:ext cx="1319841" cy="923330"/>
          </a:xfrm>
          <a:prstGeom prst="rect">
            <a:avLst/>
          </a:prstGeom>
          <a:noFill/>
        </p:spPr>
        <p:txBody>
          <a:bodyPr wrap="square" rtlCol="0">
            <a:spAutoFit/>
          </a:bodyPr>
          <a:lstStyle/>
          <a:p>
            <a:r>
              <a:rPr lang="en-US" b="1" dirty="0" smtClean="0">
                <a:solidFill>
                  <a:srgbClr val="FF0000"/>
                </a:solidFill>
              </a:rPr>
              <a:t>What was promised to MHEF </a:t>
            </a:r>
            <a:endParaRPr lang="en-US" b="1" dirty="0">
              <a:solidFill>
                <a:srgbClr val="FF0000"/>
              </a:solidFill>
            </a:endParaRPr>
          </a:p>
        </p:txBody>
      </p:sp>
      <p:sp>
        <p:nvSpPr>
          <p:cNvPr id="6" name="Right Arrow 5"/>
          <p:cNvSpPr/>
          <p:nvPr/>
        </p:nvSpPr>
        <p:spPr>
          <a:xfrm rot="3409298">
            <a:off x="467263" y="2182598"/>
            <a:ext cx="345057" cy="54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6067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buFont typeface="Arial" panose="020B0604020202020204" pitchFamily="34" charset="0"/>
              <a:buChar char="•"/>
            </a:pPr>
            <a:r>
              <a:rPr lang="en-US" dirty="0"/>
              <a:t>24 YMCA associations plan to conduct Michigan Swims Programming at 92 program </a:t>
            </a:r>
            <a:r>
              <a:rPr lang="en-US" dirty="0" smtClean="0"/>
              <a:t>sites:</a:t>
            </a:r>
          </a:p>
          <a:p>
            <a:pPr marL="633413" lvl="1" indent="-342900">
              <a:buFont typeface="Arial" panose="020B0604020202020204" pitchFamily="34" charset="0"/>
              <a:buChar char="•"/>
            </a:pPr>
            <a:r>
              <a:rPr lang="en-US" sz="1800" dirty="0" smtClean="0"/>
              <a:t>29 YMCA sites</a:t>
            </a:r>
          </a:p>
          <a:p>
            <a:pPr marL="633413" lvl="1" indent="-342900">
              <a:buFont typeface="Arial" panose="020B0604020202020204" pitchFamily="34" charset="0"/>
              <a:buChar char="•"/>
            </a:pPr>
            <a:r>
              <a:rPr lang="en-US" sz="1800" dirty="0" smtClean="0"/>
              <a:t>27 community sites</a:t>
            </a:r>
          </a:p>
          <a:p>
            <a:pPr lvl="4">
              <a:buFont typeface="Arial" panose="020B0604020202020204" pitchFamily="34" charset="0"/>
              <a:buChar char="‾"/>
            </a:pPr>
            <a:r>
              <a:rPr lang="en-US" sz="1400" dirty="0" smtClean="0"/>
              <a:t>12 apartment complexes</a:t>
            </a:r>
          </a:p>
          <a:p>
            <a:pPr lvl="4">
              <a:buFont typeface="Arial" panose="020B0604020202020204" pitchFamily="34" charset="0"/>
              <a:buChar char="‾"/>
            </a:pPr>
            <a:r>
              <a:rPr lang="en-US" sz="1400" dirty="0" smtClean="0"/>
              <a:t>7 community pools</a:t>
            </a:r>
          </a:p>
          <a:p>
            <a:pPr lvl="4">
              <a:buFont typeface="Arial" panose="020B0604020202020204" pitchFamily="34" charset="0"/>
              <a:buChar char="‾"/>
            </a:pPr>
            <a:r>
              <a:rPr lang="en-US" sz="1400" dirty="0" smtClean="0"/>
              <a:t>8 lakes</a:t>
            </a:r>
          </a:p>
          <a:p>
            <a:pPr marL="633413" lvl="1" indent="-342900">
              <a:buFont typeface="Arial" panose="020B0604020202020204" pitchFamily="34" charset="0"/>
              <a:buChar char="•"/>
            </a:pPr>
            <a:r>
              <a:rPr lang="en-US" sz="1800" dirty="0" smtClean="0"/>
              <a:t>26 school sites</a:t>
            </a:r>
          </a:p>
          <a:p>
            <a:pPr marL="633413" lvl="1" indent="-342900">
              <a:buFont typeface="Arial" panose="020B0604020202020204" pitchFamily="34" charset="0"/>
              <a:buChar char="•"/>
            </a:pPr>
            <a:r>
              <a:rPr lang="en-US" sz="1800" dirty="0" smtClean="0"/>
              <a:t>10 camp sites</a:t>
            </a:r>
          </a:p>
          <a:p>
            <a:pPr marL="342900" indent="-342900">
              <a:buFont typeface="Arial" panose="020B0604020202020204" pitchFamily="34" charset="0"/>
              <a:buChar char="•"/>
            </a:pPr>
            <a:r>
              <a:rPr lang="en-US" sz="2100" dirty="0" smtClean="0"/>
              <a:t>Projected </a:t>
            </a:r>
            <a:r>
              <a:rPr lang="en-US" dirty="0" smtClean="0"/>
              <a:t>enrollment </a:t>
            </a:r>
            <a:r>
              <a:rPr lang="en-US" dirty="0"/>
              <a:t>for all sites is 17,711 </a:t>
            </a:r>
            <a:r>
              <a:rPr lang="en-US" dirty="0" smtClean="0"/>
              <a:t>children</a:t>
            </a:r>
          </a:p>
          <a:p>
            <a:pPr marL="342900" indent="-342900">
              <a:buFont typeface="Arial" panose="020B0604020202020204" pitchFamily="34" charset="0"/>
              <a:buChar char="•"/>
            </a:pPr>
            <a:r>
              <a:rPr lang="en-US" dirty="0" smtClean="0"/>
              <a:t>All </a:t>
            </a:r>
            <a:r>
              <a:rPr lang="en-US" dirty="0"/>
              <a:t>sites are using the Safety Around Water curriculum</a:t>
            </a:r>
          </a:p>
        </p:txBody>
      </p:sp>
      <p:sp>
        <p:nvSpPr>
          <p:cNvPr id="3" name="Title 2"/>
          <p:cNvSpPr>
            <a:spLocks noGrp="1"/>
          </p:cNvSpPr>
          <p:nvPr>
            <p:ph type="title"/>
          </p:nvPr>
        </p:nvSpPr>
        <p:spPr/>
        <p:txBody>
          <a:bodyPr/>
          <a:lstStyle/>
          <a:p>
            <a:r>
              <a:rPr lang="en-US" dirty="0"/>
              <a:t>Work Plan Survey Results:</a:t>
            </a:r>
            <a:br>
              <a:rPr lang="en-US" dirty="0"/>
            </a:br>
            <a:r>
              <a:rPr lang="en-US" dirty="0" smtClean="0"/>
              <a:t>Michigan Swims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805" y="2208361"/>
            <a:ext cx="3802093" cy="253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8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Introduce Altarum </a:t>
            </a:r>
            <a:r>
              <a:rPr lang="en-US" dirty="0" smtClean="0"/>
              <a:t>Institute and </a:t>
            </a:r>
            <a:r>
              <a:rPr lang="en-US" dirty="0" smtClean="0"/>
              <a:t>provide </a:t>
            </a:r>
            <a:r>
              <a:rPr lang="en-US" dirty="0" smtClean="0"/>
              <a:t>a </a:t>
            </a:r>
            <a:r>
              <a:rPr lang="en-US" dirty="0" smtClean="0"/>
              <a:t>brief </a:t>
            </a:r>
            <a:r>
              <a:rPr lang="en-US" dirty="0" smtClean="0"/>
              <a:t>overview of our qualifications and history with this work.</a:t>
            </a:r>
          </a:p>
          <a:p>
            <a:pPr marL="457200" indent="-457200">
              <a:buAutoNum type="arabicPeriod"/>
            </a:pPr>
            <a:r>
              <a:rPr lang="en-US" dirty="0" smtClean="0"/>
              <a:t>Discuss evaluation approach and data collection activities.</a:t>
            </a:r>
          </a:p>
          <a:p>
            <a:pPr marL="457200" indent="-457200">
              <a:buFontTx/>
              <a:buAutoNum type="arabicPeriod"/>
            </a:pPr>
            <a:r>
              <a:rPr lang="en-US" dirty="0"/>
              <a:t>Discuss the role of evaluation in the MHEF grant project.</a:t>
            </a:r>
          </a:p>
          <a:p>
            <a:pPr marL="457200" indent="-457200">
              <a:buAutoNum type="arabicPeriod"/>
            </a:pPr>
            <a:r>
              <a:rPr lang="en-US" dirty="0" smtClean="0"/>
              <a:t>Highlight </a:t>
            </a:r>
            <a:r>
              <a:rPr lang="en-US" dirty="0" smtClean="0"/>
              <a:t>deliverables for MHEF grant alongside </a:t>
            </a:r>
            <a:r>
              <a:rPr lang="en-US" dirty="0" smtClean="0"/>
              <a:t>plans gathered from Year </a:t>
            </a:r>
            <a:r>
              <a:rPr lang="en-US" dirty="0" smtClean="0"/>
              <a:t>One Work Plan Survey.</a:t>
            </a:r>
          </a:p>
          <a:p>
            <a:pPr marL="457200" indent="-457200">
              <a:buAutoNum type="arabicPeriod"/>
            </a:pPr>
            <a:r>
              <a:rPr lang="en-US" dirty="0" smtClean="0"/>
              <a:t>Discuss </a:t>
            </a:r>
            <a:r>
              <a:rPr lang="en-US" dirty="0" smtClean="0"/>
              <a:t>next </a:t>
            </a:r>
            <a:r>
              <a:rPr lang="en-US" dirty="0" smtClean="0"/>
              <a:t>steps </a:t>
            </a:r>
            <a:r>
              <a:rPr lang="en-US" dirty="0" smtClean="0"/>
              <a:t>and opportunities to strengthen </a:t>
            </a:r>
            <a:r>
              <a:rPr lang="en-US" dirty="0" smtClean="0"/>
              <a:t>our collective work</a:t>
            </a:r>
            <a:r>
              <a:rPr lang="en-US" dirty="0" smtClean="0"/>
              <a:t>.</a:t>
            </a:r>
          </a:p>
          <a:p>
            <a:pPr marL="457200" indent="-457200">
              <a:buAutoNum type="arabicPeriod"/>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4235300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 Prevention</a:t>
            </a:r>
            <a:endParaRPr lang="en-US" dirty="0"/>
          </a:p>
        </p:txBody>
      </p:sp>
      <p:sp>
        <p:nvSpPr>
          <p:cNvPr id="3" name="Content Placeholder 2"/>
          <p:cNvSpPr>
            <a:spLocks noGrp="1"/>
          </p:cNvSpPr>
          <p:nvPr>
            <p:ph idx="1"/>
          </p:nvPr>
        </p:nvSpPr>
        <p:spPr>
          <a:xfrm>
            <a:off x="914399" y="967596"/>
            <a:ext cx="7339912" cy="4466737"/>
          </a:xfrm>
        </p:spPr>
        <p:txBody>
          <a:bodyPr/>
          <a:lstStyle/>
          <a:p>
            <a:r>
              <a:rPr lang="en-US" dirty="0" smtClean="0"/>
              <a:t>Leverage Y-USA </a:t>
            </a:r>
            <a:r>
              <a:rPr lang="en-US" dirty="0"/>
              <a:t>national partnerships and </a:t>
            </a:r>
            <a:r>
              <a:rPr lang="en-US" dirty="0" smtClean="0"/>
              <a:t>networks and expand </a:t>
            </a:r>
            <a:r>
              <a:rPr lang="en-US" dirty="0"/>
              <a:t>the reach </a:t>
            </a:r>
            <a:r>
              <a:rPr lang="en-US" dirty="0" smtClean="0"/>
              <a:t>of evidence-based chronic disease prevention programs </a:t>
            </a:r>
            <a:r>
              <a:rPr lang="en-US" dirty="0"/>
              <a:t>to 20 YMCAs in Michigan.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62479100"/>
              </p:ext>
            </p:extLst>
          </p:nvPr>
        </p:nvGraphicFramePr>
        <p:xfrm>
          <a:off x="1047750" y="2002567"/>
          <a:ext cx="7854710" cy="3947160"/>
        </p:xfrm>
        <a:graphic>
          <a:graphicData uri="http://schemas.openxmlformats.org/drawingml/2006/table">
            <a:tbl>
              <a:tblPr/>
              <a:tblGrid>
                <a:gridCol w="3927355"/>
                <a:gridCol w="3927355"/>
              </a:tblGrid>
              <a:tr h="0">
                <a:tc>
                  <a:txBody>
                    <a:bodyPr/>
                    <a:lstStyle/>
                    <a:p>
                      <a:pPr marL="0" marR="0" algn="ctr">
                        <a:spcBef>
                          <a:spcPts val="600"/>
                        </a:spcBef>
                        <a:spcAft>
                          <a:spcPts val="10"/>
                        </a:spcAft>
                      </a:pPr>
                      <a:r>
                        <a:rPr lang="en-US" sz="1300" b="1" dirty="0">
                          <a:solidFill>
                            <a:srgbClr val="FFFFFF"/>
                          </a:solidFill>
                          <a:effectLst/>
                          <a:latin typeface="Arial Narrow"/>
                          <a:ea typeface="Times New Roman"/>
                        </a:rPr>
                        <a:t>Key Program Components</a:t>
                      </a:r>
                      <a:endParaRPr lang="en-US" sz="13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600"/>
                        </a:spcBef>
                        <a:spcAft>
                          <a:spcPts val="10"/>
                        </a:spcAft>
                      </a:pPr>
                      <a:r>
                        <a:rPr lang="en-US" sz="1300" b="1" dirty="0">
                          <a:solidFill>
                            <a:srgbClr val="FFFFFF"/>
                          </a:solidFill>
                          <a:effectLst/>
                          <a:latin typeface="Arial Narrow"/>
                          <a:ea typeface="Times New Roman"/>
                        </a:rPr>
                        <a:t>Key Evaluation Questions</a:t>
                      </a:r>
                      <a:endParaRPr lang="en-US" sz="1300" dirty="0">
                        <a:effectLst/>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938504">
                <a:tc>
                  <a:txBody>
                    <a:bodyPr/>
                    <a:lstStyle/>
                    <a:p>
                      <a:pPr marL="0" marR="0">
                        <a:spcBef>
                          <a:spcPts val="300"/>
                        </a:spcBef>
                        <a:spcAft>
                          <a:spcPts val="300"/>
                        </a:spcAft>
                      </a:pPr>
                      <a:r>
                        <a:rPr lang="en-US" sz="1300" dirty="0">
                          <a:effectLst/>
                          <a:latin typeface="Arial"/>
                          <a:ea typeface="Times New Roman"/>
                          <a:cs typeface="Times New Roman"/>
                        </a:rPr>
                        <a:t>Training of appropriate staff to deliver program components</a:t>
                      </a:r>
                      <a:endParaRPr lang="en-US" sz="13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What programs are Ys implementing?</a:t>
                      </a:r>
                      <a:endParaRPr lang="en-US" sz="1300" dirty="0">
                        <a:effectLst/>
                        <a:latin typeface="Times New Roman"/>
                        <a:ea typeface="Times New Roman"/>
                      </a:endParaRP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many Y staff were trained to deliver the program?</a:t>
                      </a:r>
                      <a:endParaRPr lang="en-US" sz="1300" dirty="0">
                        <a:effectLst/>
                        <a:latin typeface="Times New Roman"/>
                        <a:ea typeface="Times New Roman"/>
                      </a:endParaRP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What steps were taken to ensure that Ys trained appropriate staff?</a:t>
                      </a:r>
                      <a:endParaRPr lang="en-US" sz="13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612">
                <a:tc>
                  <a:txBody>
                    <a:bodyPr/>
                    <a:lstStyle/>
                    <a:p>
                      <a:pPr marL="0" marR="0">
                        <a:spcBef>
                          <a:spcPts val="300"/>
                        </a:spcBef>
                        <a:spcAft>
                          <a:spcPts val="300"/>
                        </a:spcAft>
                      </a:pPr>
                      <a:r>
                        <a:rPr lang="en-US" sz="1300" dirty="0">
                          <a:effectLst/>
                          <a:latin typeface="Arial"/>
                          <a:ea typeface="Times New Roman"/>
                          <a:cs typeface="Times New Roman"/>
                        </a:rPr>
                        <a:t>Development of improved referral systems to enable recruitment of participants into evidence-based programs.</a:t>
                      </a:r>
                      <a:endParaRPr lang="en-US" sz="13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have referral systems improved? </a:t>
                      </a:r>
                      <a:endParaRPr lang="en-US" sz="1300" dirty="0">
                        <a:effectLst/>
                        <a:latin typeface="Times New Roman"/>
                        <a:ea typeface="Times New Roman"/>
                      </a:endParaRP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How will these referral systems enable recruitments of participants into evidence-based programs?</a:t>
                      </a:r>
                      <a:endParaRPr lang="en-US" sz="13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224">
                <a:tc>
                  <a:txBody>
                    <a:bodyPr/>
                    <a:lstStyle/>
                    <a:p>
                      <a:pPr marL="0" marR="0">
                        <a:spcBef>
                          <a:spcPts val="300"/>
                        </a:spcBef>
                        <a:spcAft>
                          <a:spcPts val="300"/>
                        </a:spcAft>
                      </a:pPr>
                      <a:r>
                        <a:rPr lang="en-US" sz="1300" dirty="0">
                          <a:effectLst/>
                          <a:latin typeface="Arial"/>
                          <a:ea typeface="Times New Roman"/>
                          <a:cs typeface="Times New Roman"/>
                        </a:rPr>
                        <a:t>Readiness to implement or expand program</a:t>
                      </a:r>
                      <a:endParaRPr lang="en-US" sz="13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Wingdings"/>
                        <a:buChar char=""/>
                      </a:pPr>
                      <a:r>
                        <a:rPr lang="en-US" sz="1300" dirty="0">
                          <a:effectLst/>
                          <a:latin typeface="Arial"/>
                          <a:ea typeface="Times New Roman"/>
                          <a:cs typeface="Times New Roman"/>
                        </a:rPr>
                        <a:t>Have Ys developed plans for implementing or expanding their evidence-based programs?</a:t>
                      </a:r>
                      <a:endParaRPr lang="en-US" sz="1300" dirty="0">
                        <a:effectLst/>
                        <a:latin typeface="Times New Roman"/>
                        <a:ea typeface="Times New Roman"/>
                      </a:endParaRP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What resource needs have Ys identified for implementing or expanding their evidence-based programs?</a:t>
                      </a:r>
                      <a:endParaRPr lang="en-US" sz="1300" dirty="0">
                        <a:effectLst/>
                        <a:latin typeface="Times New Roman"/>
                        <a:ea typeface="Times New Roman"/>
                      </a:endParaRPr>
                    </a:p>
                    <a:p>
                      <a:pPr marL="342900" marR="0" lvl="0" indent="-342900">
                        <a:spcBef>
                          <a:spcPts val="300"/>
                        </a:spcBef>
                        <a:spcAft>
                          <a:spcPts val="300"/>
                        </a:spcAft>
                        <a:buFont typeface="Wingdings"/>
                        <a:buChar char=""/>
                      </a:pPr>
                      <a:r>
                        <a:rPr lang="en-US" sz="1300" dirty="0">
                          <a:effectLst/>
                          <a:latin typeface="Arial"/>
                          <a:ea typeface="Times New Roman"/>
                          <a:cs typeface="Times New Roman"/>
                        </a:rPr>
                        <a:t>What sources of support have Ys identified for implementing and sustaining evidence-based programs?</a:t>
                      </a:r>
                      <a:endParaRPr lang="en-US" sz="13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5754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057" y="1138688"/>
            <a:ext cx="8220973" cy="4623450"/>
          </a:xfrm>
        </p:spPr>
        <p:txBody>
          <a:bodyPr/>
          <a:lstStyle/>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endParaRPr lang="en-US" dirty="0" smtClean="0"/>
          </a:p>
        </p:txBody>
      </p:sp>
      <p:sp>
        <p:nvSpPr>
          <p:cNvPr id="3" name="Title 2"/>
          <p:cNvSpPr>
            <a:spLocks noGrp="1"/>
          </p:cNvSpPr>
          <p:nvPr>
            <p:ph type="title"/>
          </p:nvPr>
        </p:nvSpPr>
        <p:spPr/>
        <p:txBody>
          <a:bodyPr/>
          <a:lstStyle/>
          <a:p>
            <a:r>
              <a:rPr lang="en-US" dirty="0"/>
              <a:t>Work Plan Survey Results:</a:t>
            </a:r>
            <a:br>
              <a:rPr lang="en-US" dirty="0"/>
            </a:br>
            <a:r>
              <a:rPr lang="en-US" dirty="0" smtClean="0"/>
              <a:t>Healthy Living Capacity Building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71749190"/>
              </p:ext>
            </p:extLst>
          </p:nvPr>
        </p:nvGraphicFramePr>
        <p:xfrm>
          <a:off x="241538" y="1008812"/>
          <a:ext cx="8583284" cy="4307105"/>
        </p:xfrm>
        <a:graphic>
          <a:graphicData uri="http://schemas.openxmlformats.org/drawingml/2006/table">
            <a:tbl>
              <a:tblPr firstRow="1" bandRow="1">
                <a:tableStyleId>{5C22544A-7EE6-4342-B048-85BDC9FD1C3A}</a:tableStyleId>
              </a:tblPr>
              <a:tblGrid>
                <a:gridCol w="2145821"/>
                <a:gridCol w="2145821"/>
                <a:gridCol w="2145821"/>
                <a:gridCol w="2145821"/>
              </a:tblGrid>
              <a:tr h="860056">
                <a:tc>
                  <a:txBody>
                    <a:bodyPr/>
                    <a:lstStyle/>
                    <a:p>
                      <a:endParaRPr lang="en-US" dirty="0"/>
                    </a:p>
                  </a:txBody>
                  <a:tcPr/>
                </a:tc>
                <a:tc>
                  <a:txBody>
                    <a:bodyPr/>
                    <a:lstStyle/>
                    <a:p>
                      <a:pPr algn="ctr"/>
                      <a:r>
                        <a:rPr lang="en-US" dirty="0" smtClean="0">
                          <a:solidFill>
                            <a:schemeClr val="tx1"/>
                          </a:solidFill>
                        </a:rPr>
                        <a:t># Associations </a:t>
                      </a:r>
                      <a:endParaRPr lang="en-US" dirty="0">
                        <a:solidFill>
                          <a:schemeClr val="tx1"/>
                        </a:solidFill>
                      </a:endParaRPr>
                    </a:p>
                  </a:txBody>
                  <a:tcPr/>
                </a:tc>
                <a:tc>
                  <a:txBody>
                    <a:bodyPr/>
                    <a:lstStyle/>
                    <a:p>
                      <a:pPr algn="ctr"/>
                      <a:r>
                        <a:rPr lang="en-US" dirty="0" smtClean="0">
                          <a:solidFill>
                            <a:schemeClr val="tx1"/>
                          </a:solidFill>
                        </a:rPr>
                        <a:t># Adults</a:t>
                      </a:r>
                      <a:r>
                        <a:rPr lang="en-US" baseline="0" dirty="0" smtClean="0">
                          <a:solidFill>
                            <a:schemeClr val="tx1"/>
                          </a:solidFill>
                        </a:rPr>
                        <a:t> Projected to Enroll</a:t>
                      </a:r>
                      <a:endParaRPr lang="en-US" dirty="0">
                        <a:solidFill>
                          <a:schemeClr val="tx1"/>
                        </a:solidFill>
                      </a:endParaRPr>
                    </a:p>
                  </a:txBody>
                  <a:tcPr/>
                </a:tc>
                <a:tc>
                  <a:txBody>
                    <a:bodyPr/>
                    <a:lstStyle/>
                    <a:p>
                      <a:pPr algn="ctr"/>
                      <a:r>
                        <a:rPr lang="en-US" dirty="0" smtClean="0">
                          <a:solidFill>
                            <a:schemeClr val="tx1"/>
                          </a:solidFill>
                        </a:rPr>
                        <a:t># Staff Projected to Train</a:t>
                      </a:r>
                      <a:endParaRPr lang="en-US" dirty="0">
                        <a:solidFill>
                          <a:schemeClr val="tx1"/>
                        </a:solidFill>
                      </a:endParaRPr>
                    </a:p>
                  </a:txBody>
                  <a:tcPr/>
                </a:tc>
              </a:tr>
              <a:tr h="498286">
                <a:tc>
                  <a:txBody>
                    <a:bodyPr/>
                    <a:lstStyle/>
                    <a:p>
                      <a:r>
                        <a:rPr lang="en-US" dirty="0" smtClean="0"/>
                        <a:t>EnhanceFitness</a:t>
                      </a:r>
                      <a:endParaRPr lang="en-US" dirty="0"/>
                    </a:p>
                  </a:txBody>
                  <a:tcPr/>
                </a:tc>
                <a:tc>
                  <a:txBody>
                    <a:bodyPr/>
                    <a:lstStyle/>
                    <a:p>
                      <a:pPr algn="ctr"/>
                      <a:r>
                        <a:rPr lang="en-US" dirty="0" smtClean="0"/>
                        <a:t>13</a:t>
                      </a:r>
                      <a:endParaRPr lang="en-US" dirty="0"/>
                    </a:p>
                  </a:txBody>
                  <a:tcPr/>
                </a:tc>
                <a:tc>
                  <a:txBody>
                    <a:bodyPr/>
                    <a:lstStyle/>
                    <a:p>
                      <a:pPr algn="ctr"/>
                      <a:r>
                        <a:rPr lang="en-US" dirty="0" smtClean="0"/>
                        <a:t>569</a:t>
                      </a:r>
                      <a:endParaRPr lang="en-US" dirty="0"/>
                    </a:p>
                  </a:txBody>
                  <a:tcPr/>
                </a:tc>
                <a:tc>
                  <a:txBody>
                    <a:bodyPr/>
                    <a:lstStyle/>
                    <a:p>
                      <a:pPr algn="ctr"/>
                      <a:r>
                        <a:rPr lang="en-US" dirty="0" smtClean="0"/>
                        <a:t>42</a:t>
                      </a:r>
                      <a:endParaRPr lang="en-US" dirty="0"/>
                    </a:p>
                  </a:txBody>
                  <a:tcPr/>
                </a:tc>
              </a:tr>
              <a:tr h="860056">
                <a:tc>
                  <a:txBody>
                    <a:bodyPr/>
                    <a:lstStyle/>
                    <a:p>
                      <a:r>
                        <a:rPr lang="en-US" dirty="0" smtClean="0"/>
                        <a:t>Moving For</a:t>
                      </a:r>
                      <a:r>
                        <a:rPr lang="en-US" baseline="0" dirty="0" smtClean="0"/>
                        <a:t> Better Balance</a:t>
                      </a:r>
                      <a:endParaRPr lang="en-US" dirty="0"/>
                    </a:p>
                  </a:txBody>
                  <a:tcPr/>
                </a:tc>
                <a:tc>
                  <a:txBody>
                    <a:bodyPr/>
                    <a:lstStyle/>
                    <a:p>
                      <a:pPr algn="ctr"/>
                      <a:r>
                        <a:rPr lang="en-US" dirty="0" smtClean="0"/>
                        <a:t>8</a:t>
                      </a:r>
                      <a:endParaRPr lang="en-US" dirty="0"/>
                    </a:p>
                  </a:txBody>
                  <a:tcPr/>
                </a:tc>
                <a:tc>
                  <a:txBody>
                    <a:bodyPr/>
                    <a:lstStyle/>
                    <a:p>
                      <a:pPr algn="ctr"/>
                      <a:r>
                        <a:rPr lang="en-US" dirty="0" smtClean="0"/>
                        <a:t>94</a:t>
                      </a:r>
                      <a:endParaRPr lang="en-US" dirty="0"/>
                    </a:p>
                  </a:txBody>
                  <a:tcPr/>
                </a:tc>
                <a:tc>
                  <a:txBody>
                    <a:bodyPr/>
                    <a:lstStyle/>
                    <a:p>
                      <a:pPr algn="ctr"/>
                      <a:r>
                        <a:rPr lang="en-US" dirty="0" smtClean="0"/>
                        <a:t>17</a:t>
                      </a:r>
                      <a:endParaRPr lang="en-US" dirty="0"/>
                    </a:p>
                  </a:txBody>
                  <a:tcPr/>
                </a:tc>
              </a:tr>
              <a:tr h="1228651">
                <a:tc>
                  <a:txBody>
                    <a:bodyPr/>
                    <a:lstStyle/>
                    <a:p>
                      <a:r>
                        <a:rPr lang="en-US" dirty="0" smtClean="0"/>
                        <a:t>Y</a:t>
                      </a:r>
                      <a:r>
                        <a:rPr lang="en-US" baseline="0" dirty="0" smtClean="0"/>
                        <a:t> Diabetes Prevention Program</a:t>
                      </a:r>
                      <a:endParaRPr lang="en-US" dirty="0"/>
                    </a:p>
                  </a:txBody>
                  <a:tcPr/>
                </a:tc>
                <a:tc>
                  <a:txBody>
                    <a:bodyPr/>
                    <a:lstStyle/>
                    <a:p>
                      <a:pPr algn="ctr"/>
                      <a:r>
                        <a:rPr lang="en-US" dirty="0" smtClean="0"/>
                        <a:t>11</a:t>
                      </a:r>
                      <a:endParaRPr lang="en-US" dirty="0"/>
                    </a:p>
                  </a:txBody>
                  <a:tcPr/>
                </a:tc>
                <a:tc>
                  <a:txBody>
                    <a:bodyPr/>
                    <a:lstStyle/>
                    <a:p>
                      <a:pPr algn="ctr"/>
                      <a:r>
                        <a:rPr lang="en-US" dirty="0" smtClean="0"/>
                        <a:t>151</a:t>
                      </a:r>
                      <a:endParaRPr lang="en-US" dirty="0"/>
                    </a:p>
                  </a:txBody>
                  <a:tcPr/>
                </a:tc>
                <a:tc>
                  <a:txBody>
                    <a:bodyPr/>
                    <a:lstStyle/>
                    <a:p>
                      <a:pPr algn="ctr"/>
                      <a:r>
                        <a:rPr lang="en-US" dirty="0" smtClean="0"/>
                        <a:t>18</a:t>
                      </a:r>
                      <a:endParaRPr lang="en-US" dirty="0"/>
                    </a:p>
                  </a:txBody>
                  <a:tcPr/>
                </a:tc>
              </a:tr>
              <a:tr h="860056">
                <a:tc>
                  <a:txBody>
                    <a:bodyPr/>
                    <a:lstStyle/>
                    <a:p>
                      <a:endParaRPr lang="en-US" dirty="0"/>
                    </a:p>
                  </a:txBody>
                  <a:tcPr/>
                </a:tc>
                <a:tc>
                  <a:txBody>
                    <a:bodyPr/>
                    <a:lstStyle/>
                    <a:p>
                      <a:pPr algn="ctr"/>
                      <a:r>
                        <a:rPr lang="en-US" b="1" dirty="0" smtClean="0">
                          <a:solidFill>
                            <a:srgbClr val="FF0000"/>
                          </a:solidFill>
                        </a:rPr>
                        <a:t>15 unique (not mutually</a:t>
                      </a:r>
                      <a:r>
                        <a:rPr lang="en-US" b="1" baseline="0" dirty="0" smtClean="0">
                          <a:solidFill>
                            <a:srgbClr val="FF0000"/>
                          </a:solidFill>
                        </a:rPr>
                        <a:t> exclusive)</a:t>
                      </a:r>
                      <a:endParaRPr lang="en-US" b="1" dirty="0">
                        <a:solidFill>
                          <a:srgbClr val="FF0000"/>
                        </a:solidFill>
                      </a:endParaRPr>
                    </a:p>
                  </a:txBody>
                  <a:tcPr/>
                </a:tc>
                <a:tc>
                  <a:txBody>
                    <a:bodyPr/>
                    <a:lstStyle/>
                    <a:p>
                      <a:pPr algn="ctr"/>
                      <a:r>
                        <a:rPr lang="en-US" b="1" dirty="0" smtClean="0">
                          <a:solidFill>
                            <a:srgbClr val="FF0000"/>
                          </a:solidFill>
                        </a:rPr>
                        <a:t>814</a:t>
                      </a:r>
                      <a:endParaRPr lang="en-US" b="1" dirty="0">
                        <a:solidFill>
                          <a:srgbClr val="FF0000"/>
                        </a:solidFill>
                      </a:endParaRPr>
                    </a:p>
                  </a:txBody>
                  <a:tcPr/>
                </a:tc>
                <a:tc>
                  <a:txBody>
                    <a:bodyPr/>
                    <a:lstStyle/>
                    <a:p>
                      <a:pPr algn="ctr"/>
                      <a:r>
                        <a:rPr lang="en-US" b="1" dirty="0" smtClean="0">
                          <a:solidFill>
                            <a:srgbClr val="FF0000"/>
                          </a:solidFill>
                        </a:rPr>
                        <a:t>77</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585291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5773" y="915838"/>
            <a:ext cx="7339912" cy="4466737"/>
          </a:xfrm>
        </p:spPr>
        <p:txBody>
          <a:bodyPr/>
          <a:lstStyle/>
          <a:p>
            <a:pPr marL="342900" indent="-342900" algn="ctr">
              <a:buFont typeface="Arial" panose="020B0604020202020204" pitchFamily="34" charset="0"/>
              <a:buChar char="•"/>
            </a:pPr>
            <a:r>
              <a:rPr lang="en-US" dirty="0" smtClean="0"/>
              <a:t>Progress Reporting</a:t>
            </a:r>
            <a:endParaRPr lang="en-US" dirty="0"/>
          </a:p>
          <a:p>
            <a:pPr marL="342900" indent="-342900" algn="ctr">
              <a:buFont typeface="Arial" panose="020B0604020202020204" pitchFamily="34" charset="0"/>
              <a:buChar char="•"/>
            </a:pPr>
            <a:r>
              <a:rPr lang="en-US" dirty="0" smtClean="0"/>
              <a:t>Look at areas to strengthen programming and evaluation</a:t>
            </a:r>
          </a:p>
          <a:p>
            <a:pPr marL="342900" indent="-342900" algn="ctr">
              <a:buFont typeface="Arial" panose="020B0604020202020204" pitchFamily="34" charset="0"/>
              <a:buChar char="•"/>
            </a:pPr>
            <a:r>
              <a:rPr lang="en-US" dirty="0" smtClean="0"/>
              <a:t>Key Informant Interviews/site visits </a:t>
            </a:r>
          </a:p>
          <a:p>
            <a:pPr marL="342900" indent="-342900" algn="ctr">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lgn="ctr">
              <a:buFont typeface="Arial" panose="020B0604020202020204" pitchFamily="34" charset="0"/>
              <a:buChar char="•"/>
            </a:pPr>
            <a:r>
              <a:rPr lang="en-US" dirty="0" smtClean="0"/>
              <a:t>1 Year—Interim Report</a:t>
            </a:r>
            <a:r>
              <a:rPr lang="en-US" dirty="0"/>
              <a:t> </a:t>
            </a:r>
            <a:endParaRPr lang="en-US" dirty="0" smtClean="0"/>
          </a:p>
        </p:txBody>
      </p:sp>
      <p:sp>
        <p:nvSpPr>
          <p:cNvPr id="3" name="Title 2"/>
          <p:cNvSpPr>
            <a:spLocks noGrp="1"/>
          </p:cNvSpPr>
          <p:nvPr>
            <p:ph type="title"/>
          </p:nvPr>
        </p:nvSpPr>
        <p:spPr/>
        <p:txBody>
          <a:bodyPr/>
          <a:lstStyle/>
          <a:p>
            <a:r>
              <a:rPr lang="en-US" dirty="0" smtClean="0"/>
              <a:t>What’s Happening Next in Evaluation?</a:t>
            </a:r>
            <a:endParaRPr lang="en-US" dirty="0"/>
          </a:p>
        </p:txBody>
      </p:sp>
      <p:sp>
        <p:nvSpPr>
          <p:cNvPr id="4" name="Down Arrow 3"/>
          <p:cNvSpPr/>
          <p:nvPr/>
        </p:nvSpPr>
        <p:spPr>
          <a:xfrm>
            <a:off x="4390845" y="2587925"/>
            <a:ext cx="793630" cy="1086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48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dirty="0" smtClean="0"/>
              <a:t>Strengthening curriculum-CATCH training</a:t>
            </a:r>
          </a:p>
          <a:p>
            <a:pPr marL="633413" lvl="1" indent="-342900">
              <a:buFont typeface="Arial" panose="020B0604020202020204" pitchFamily="34" charset="0"/>
              <a:buChar char="•"/>
            </a:pPr>
            <a:r>
              <a:rPr lang="en-US" dirty="0" smtClean="0"/>
              <a:t>Provides more youth with evidence-based instruction</a:t>
            </a:r>
          </a:p>
          <a:p>
            <a:pPr marL="633413" lvl="1" indent="-342900">
              <a:buFont typeface="Arial" panose="020B0604020202020204" pitchFamily="34" charset="0"/>
              <a:buChar char="•"/>
            </a:pPr>
            <a:r>
              <a:rPr lang="en-US" dirty="0" smtClean="0"/>
              <a:t>Evaluation activities to asses implementation of curriculum</a:t>
            </a:r>
          </a:p>
          <a:p>
            <a:pPr marL="342900" indent="-342900">
              <a:buFont typeface="Arial" panose="020B0604020202020204" pitchFamily="34" charset="0"/>
              <a:buChar char="•"/>
            </a:pPr>
            <a:r>
              <a:rPr lang="en-US" dirty="0" smtClean="0"/>
              <a:t>Synergies with MDHHS BAS Program</a:t>
            </a:r>
          </a:p>
          <a:p>
            <a:pPr marL="633413" lvl="1" indent="-342900">
              <a:buFont typeface="Arial" panose="020B0604020202020204" pitchFamily="34" charset="0"/>
              <a:buChar char="•"/>
            </a:pPr>
            <a:r>
              <a:rPr lang="en-US" dirty="0" smtClean="0"/>
              <a:t>Ys working with both MDHHS and State Alliance will have opportunities to build capacity and success using both funding streams-look for synergies in activities to:</a:t>
            </a:r>
          </a:p>
          <a:p>
            <a:pPr marL="862013" lvl="2" indent="-342900">
              <a:buFont typeface="Arial" panose="020B0604020202020204" pitchFamily="34" charset="0"/>
              <a:buChar char="•"/>
            </a:pPr>
            <a:r>
              <a:rPr lang="en-US" dirty="0" smtClean="0"/>
              <a:t>Reach more youth</a:t>
            </a:r>
          </a:p>
          <a:p>
            <a:pPr marL="862013" lvl="2" indent="-342900">
              <a:buFont typeface="Arial" panose="020B0604020202020204" pitchFamily="34" charset="0"/>
              <a:buChar char="•"/>
            </a:pPr>
            <a:r>
              <a:rPr lang="en-US" dirty="0" smtClean="0"/>
              <a:t>Provide </a:t>
            </a:r>
            <a:r>
              <a:rPr lang="en-US" u="sng" dirty="0" smtClean="0"/>
              <a:t>better quality</a:t>
            </a:r>
            <a:r>
              <a:rPr lang="en-US" dirty="0" smtClean="0"/>
              <a:t> programming to youth</a:t>
            </a:r>
          </a:p>
          <a:p>
            <a:pPr marL="342900" indent="-342900">
              <a:buFont typeface="Arial" panose="020B0604020202020204" pitchFamily="34" charset="0"/>
              <a:buChar char="•"/>
            </a:pPr>
            <a:r>
              <a:rPr lang="en-US" dirty="0" smtClean="0"/>
              <a:t>HEPA Mobile</a:t>
            </a:r>
          </a:p>
          <a:p>
            <a:pPr marL="633413" lvl="1" indent="-342900">
              <a:buFont typeface="Arial" panose="020B0604020202020204" pitchFamily="34" charset="0"/>
              <a:buChar char="•"/>
            </a:pPr>
            <a:r>
              <a:rPr lang="en-US" dirty="0" smtClean="0"/>
              <a:t>Increase awareness and implementation of HEPA standards</a:t>
            </a:r>
          </a:p>
          <a:p>
            <a:pPr marL="633413" lvl="1" indent="-342900">
              <a:buFont typeface="Arial" panose="020B0604020202020204" pitchFamily="34" charset="0"/>
              <a:buChar char="•"/>
            </a:pPr>
            <a:endParaRPr lang="en-US" dirty="0" smtClean="0"/>
          </a:p>
        </p:txBody>
      </p:sp>
      <p:sp>
        <p:nvSpPr>
          <p:cNvPr id="3" name="Title 2"/>
          <p:cNvSpPr>
            <a:spLocks noGrp="1"/>
          </p:cNvSpPr>
          <p:nvPr>
            <p:ph type="title"/>
          </p:nvPr>
        </p:nvSpPr>
        <p:spPr/>
        <p:txBody>
          <a:bodyPr/>
          <a:lstStyle/>
          <a:p>
            <a:r>
              <a:rPr lang="en-US" dirty="0" smtClean="0"/>
              <a:t>Areas for Strengthening Programming and Evaluation</a:t>
            </a:r>
            <a:endParaRPr lang="en-US" dirty="0"/>
          </a:p>
        </p:txBody>
      </p:sp>
    </p:spTree>
    <p:extLst>
      <p:ext uri="{BB962C8B-B14F-4D97-AF65-F5344CB8AC3E}">
        <p14:creationId xmlns:p14="http://schemas.microsoft.com/office/powerpoint/2010/main" val="3953479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026" y="1061050"/>
            <a:ext cx="5408242" cy="4701088"/>
          </a:xfrm>
        </p:spPr>
        <p:txBody>
          <a:bodyPr/>
          <a:lstStyle/>
          <a:p>
            <a:pPr marL="342900" indent="-342900">
              <a:buFont typeface="Arial" panose="020B0604020202020204" pitchFamily="34" charset="0"/>
              <a:buChar char="•"/>
            </a:pPr>
            <a:r>
              <a:rPr lang="en-US" dirty="0" smtClean="0"/>
              <a:t>Developed by researchers at University of South Carolina to use with afterschool programs (note: not Y specific)</a:t>
            </a:r>
          </a:p>
          <a:p>
            <a:pPr marL="342900" indent="-342900">
              <a:buFont typeface="Arial" panose="020B0604020202020204" pitchFamily="34" charset="0"/>
              <a:buChar char="•"/>
            </a:pPr>
            <a:r>
              <a:rPr lang="en-US" dirty="0" smtClean="0"/>
              <a:t>Designed as a diagnostic tool to identify areas of need and training on HEPA standards</a:t>
            </a:r>
          </a:p>
          <a:p>
            <a:pPr marL="342900" indent="-342900">
              <a:buFont typeface="Arial" panose="020B0604020202020204" pitchFamily="34" charset="0"/>
              <a:buChar char="•"/>
            </a:pPr>
            <a:r>
              <a:rPr lang="en-US" dirty="0" smtClean="0"/>
              <a:t>3 Checklists completed at site-level:</a:t>
            </a:r>
          </a:p>
          <a:p>
            <a:pPr marL="633413" lvl="1" indent="-342900">
              <a:buFont typeface="Arial" panose="020B0604020202020204" pitchFamily="34" charset="0"/>
              <a:buChar char="•"/>
            </a:pPr>
            <a:r>
              <a:rPr lang="en-US" dirty="0" smtClean="0"/>
              <a:t>Snack</a:t>
            </a:r>
          </a:p>
          <a:p>
            <a:pPr marL="633413" lvl="1" indent="-342900">
              <a:buFont typeface="Arial" panose="020B0604020202020204" pitchFamily="34" charset="0"/>
              <a:buChar char="•"/>
            </a:pPr>
            <a:r>
              <a:rPr lang="en-US" dirty="0" smtClean="0"/>
              <a:t>Meal</a:t>
            </a:r>
          </a:p>
          <a:p>
            <a:pPr marL="633413" lvl="1" indent="-342900">
              <a:buFont typeface="Arial" panose="020B0604020202020204" pitchFamily="34" charset="0"/>
              <a:buChar char="•"/>
            </a:pPr>
            <a:r>
              <a:rPr lang="en-US" dirty="0" smtClean="0"/>
              <a:t>Physical Activity</a:t>
            </a:r>
          </a:p>
          <a:p>
            <a:pPr marL="342900" indent="-342900">
              <a:buFont typeface="Arial" panose="020B0604020202020204" pitchFamily="34" charset="0"/>
              <a:buChar char="•"/>
            </a:pPr>
            <a:r>
              <a:rPr lang="en-US" dirty="0" smtClean="0"/>
              <a:t>View Your Progress tool to see how your site is doing</a:t>
            </a:r>
          </a:p>
          <a:p>
            <a:pPr marL="342900" indent="-342900">
              <a:buFont typeface="Arial" panose="020B0604020202020204" pitchFamily="34" charset="0"/>
              <a:buChar char="•"/>
            </a:pPr>
            <a:r>
              <a:rPr lang="en-US" dirty="0" smtClean="0"/>
              <a:t>Access TA resources</a:t>
            </a:r>
          </a:p>
        </p:txBody>
      </p:sp>
      <p:sp>
        <p:nvSpPr>
          <p:cNvPr id="3" name="Title 2"/>
          <p:cNvSpPr>
            <a:spLocks noGrp="1"/>
          </p:cNvSpPr>
          <p:nvPr>
            <p:ph type="title"/>
          </p:nvPr>
        </p:nvSpPr>
        <p:spPr/>
        <p:txBody>
          <a:bodyPr/>
          <a:lstStyle/>
          <a:p>
            <a:r>
              <a:rPr lang="en-US" dirty="0" smtClean="0"/>
              <a:t>HEPA Mobile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268" y="1147313"/>
            <a:ext cx="2354003" cy="473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986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Data from HEPA Mobile (South Carolina)</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8809" y="948906"/>
            <a:ext cx="4613945" cy="5702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4068" y="1268083"/>
            <a:ext cx="348507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268595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026" y="1295401"/>
            <a:ext cx="4916610" cy="4441166"/>
          </a:xfrm>
        </p:spPr>
        <p:txBody>
          <a:bodyPr/>
          <a:lstStyle/>
          <a:p>
            <a:pPr marL="342900" indent="-342900">
              <a:buFont typeface="Arial" panose="020B0604020202020204" pitchFamily="34" charset="0"/>
              <a:buChar char="•"/>
            </a:pPr>
            <a:r>
              <a:rPr lang="en-US" dirty="0"/>
              <a:t>MI will be piloting use of HEPA Mobile app Sept-Dec </a:t>
            </a:r>
            <a:r>
              <a:rPr lang="en-US" dirty="0" smtClean="0"/>
              <a:t>2015</a:t>
            </a:r>
          </a:p>
          <a:p>
            <a:pPr marL="342900" indent="-342900">
              <a:buFont typeface="Arial" panose="020B0604020202020204" pitchFamily="34" charset="0"/>
              <a:buChar char="•"/>
            </a:pPr>
            <a:r>
              <a:rPr lang="en-US" dirty="0" smtClean="0"/>
              <a:t>We will encourage </a:t>
            </a:r>
            <a:r>
              <a:rPr lang="en-US" u="sng" dirty="0" smtClean="0"/>
              <a:t>each site </a:t>
            </a:r>
            <a:r>
              <a:rPr lang="en-US" dirty="0" smtClean="0"/>
              <a:t>to complete each checklist 1x/week or more </a:t>
            </a:r>
          </a:p>
          <a:p>
            <a:pPr marL="342900" indent="-342900">
              <a:buFont typeface="Arial" panose="020B0604020202020204" pitchFamily="34" charset="0"/>
              <a:buChar char="•"/>
            </a:pPr>
            <a:r>
              <a:rPr lang="en-US" dirty="0" smtClean="0"/>
              <a:t>Goals </a:t>
            </a:r>
            <a:r>
              <a:rPr lang="en-US" dirty="0"/>
              <a:t>for HEPA Mobile use:</a:t>
            </a:r>
          </a:p>
          <a:p>
            <a:pPr marL="633413" lvl="1" indent="-342900">
              <a:buFont typeface="Arial" panose="020B0604020202020204" pitchFamily="34" charset="0"/>
              <a:buChar char="•"/>
            </a:pPr>
            <a:r>
              <a:rPr lang="en-US" dirty="0"/>
              <a:t>Increase frequency of HEPA standards self-assessment</a:t>
            </a:r>
          </a:p>
          <a:p>
            <a:pPr marL="633413" lvl="1" indent="-342900">
              <a:buFont typeface="Arial" panose="020B0604020202020204" pitchFamily="34" charset="0"/>
              <a:buChar char="•"/>
            </a:pPr>
            <a:r>
              <a:rPr lang="en-US" dirty="0"/>
              <a:t>Connect you to TA materials</a:t>
            </a:r>
          </a:p>
          <a:p>
            <a:pPr marL="633413" lvl="1" indent="-342900">
              <a:buFont typeface="Arial" panose="020B0604020202020204" pitchFamily="34" charset="0"/>
              <a:buChar char="•"/>
            </a:pPr>
            <a:r>
              <a:rPr lang="en-US" dirty="0"/>
              <a:t>Gather feedback on feasibility and utility of app</a:t>
            </a:r>
          </a:p>
          <a:p>
            <a:pPr marL="342900" indent="-342900">
              <a:buFont typeface="Arial" panose="020B0604020202020204" pitchFamily="34" charset="0"/>
              <a:buChar char="•"/>
            </a:pPr>
            <a:r>
              <a:rPr lang="en-US" b="1" dirty="0">
                <a:solidFill>
                  <a:srgbClr val="FF0000"/>
                </a:solidFill>
              </a:rPr>
              <a:t>Training on app scheduled for September </a:t>
            </a:r>
            <a:r>
              <a:rPr lang="en-US" b="1" dirty="0" smtClean="0">
                <a:solidFill>
                  <a:srgbClr val="FF0000"/>
                </a:solidFill>
              </a:rPr>
              <a:t>24</a:t>
            </a:r>
            <a:r>
              <a:rPr lang="en-US" dirty="0" smtClean="0"/>
              <a:t>, sites can begin entering data after training</a:t>
            </a:r>
            <a:endParaRPr lang="en-US" dirty="0"/>
          </a:p>
          <a:p>
            <a:endParaRPr lang="en-US" dirty="0"/>
          </a:p>
        </p:txBody>
      </p:sp>
      <p:sp>
        <p:nvSpPr>
          <p:cNvPr id="3" name="Title 2"/>
          <p:cNvSpPr>
            <a:spLocks noGrp="1"/>
          </p:cNvSpPr>
          <p:nvPr>
            <p:ph type="title"/>
          </p:nvPr>
        </p:nvSpPr>
        <p:spPr/>
        <p:txBody>
          <a:bodyPr/>
          <a:lstStyle/>
          <a:p>
            <a:r>
              <a:rPr lang="en-US" dirty="0" smtClean="0"/>
              <a:t>HEPA Mobile Plans for MHEF Project</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635" y="711858"/>
            <a:ext cx="3002437" cy="365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4347714" y="4244196"/>
            <a:ext cx="1250830" cy="8627"/>
          </a:xfrm>
          <a:prstGeom prst="straightConnector1">
            <a:avLst/>
          </a:prstGeom>
          <a:ln w="38100">
            <a:solidFill>
              <a:srgbClr val="E22E2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299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FF0000"/>
                </a:solidFill>
              </a:rPr>
              <a:t>We Look Forward to Working with You!</a:t>
            </a:r>
            <a:br>
              <a:rPr lang="en-US" dirty="0" smtClean="0">
                <a:solidFill>
                  <a:srgbClr val="FF0000"/>
                </a:solidFill>
              </a:rPr>
            </a:br>
            <a:endParaRPr lang="en-US" dirty="0">
              <a:solidFill>
                <a:srgbClr val="FF0000"/>
              </a:solidFill>
            </a:endParaRPr>
          </a:p>
        </p:txBody>
      </p:sp>
      <p:pic>
        <p:nvPicPr>
          <p:cNvPr id="1026" name="Picture 2" descr="http://altarum.org/sites/default/files/uploaded-user-images/Shannon-Raymond-Portrait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1699" y="3665490"/>
            <a:ext cx="1420449" cy="1972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ltarum.org/sites/default/files/uploaded-user-images/Chris-Botsko-Portra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393" y="995332"/>
            <a:ext cx="1422472" cy="1975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rah Lifsey Portr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693" y="3663166"/>
            <a:ext cx="1422074" cy="1975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rah Mantinan Portra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189" y="995332"/>
            <a:ext cx="1427786" cy="19751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56551" y="2973385"/>
            <a:ext cx="1847734" cy="369332"/>
          </a:xfrm>
          <a:prstGeom prst="rect">
            <a:avLst/>
          </a:prstGeom>
          <a:noFill/>
        </p:spPr>
        <p:txBody>
          <a:bodyPr wrap="square" rtlCol="0">
            <a:spAutoFit/>
          </a:bodyPr>
          <a:lstStyle/>
          <a:p>
            <a:r>
              <a:rPr lang="en-US" dirty="0" smtClean="0"/>
              <a:t>Karah Mantinan</a:t>
            </a:r>
            <a:endParaRPr lang="en-US" dirty="0"/>
          </a:p>
        </p:txBody>
      </p:sp>
      <p:sp>
        <p:nvSpPr>
          <p:cNvPr id="11" name="TextBox 10"/>
          <p:cNvSpPr txBox="1"/>
          <p:nvPr/>
        </p:nvSpPr>
        <p:spPr>
          <a:xfrm>
            <a:off x="4976028" y="2970436"/>
            <a:ext cx="1725201" cy="369332"/>
          </a:xfrm>
          <a:prstGeom prst="rect">
            <a:avLst/>
          </a:prstGeom>
          <a:noFill/>
        </p:spPr>
        <p:txBody>
          <a:bodyPr wrap="square" rtlCol="0">
            <a:spAutoFit/>
          </a:bodyPr>
          <a:lstStyle/>
          <a:p>
            <a:r>
              <a:rPr lang="en-US" dirty="0" smtClean="0"/>
              <a:t>Chris </a:t>
            </a:r>
            <a:r>
              <a:rPr lang="en-US" dirty="0" smtClean="0"/>
              <a:t>Botsko</a:t>
            </a:r>
            <a:endParaRPr lang="en-US" dirty="0"/>
          </a:p>
        </p:txBody>
      </p:sp>
      <p:sp>
        <p:nvSpPr>
          <p:cNvPr id="12" name="TextBox 11"/>
          <p:cNvSpPr txBox="1"/>
          <p:nvPr/>
        </p:nvSpPr>
        <p:spPr>
          <a:xfrm>
            <a:off x="3816423" y="5662542"/>
            <a:ext cx="2151446" cy="369332"/>
          </a:xfrm>
          <a:prstGeom prst="rect">
            <a:avLst/>
          </a:prstGeom>
          <a:noFill/>
        </p:spPr>
        <p:txBody>
          <a:bodyPr wrap="square" rtlCol="0">
            <a:spAutoFit/>
          </a:bodyPr>
          <a:lstStyle/>
          <a:p>
            <a:r>
              <a:rPr lang="en-US" dirty="0" smtClean="0"/>
              <a:t>Shannon Raymond</a:t>
            </a:r>
            <a:endParaRPr lang="en-US" dirty="0"/>
          </a:p>
        </p:txBody>
      </p:sp>
      <p:sp>
        <p:nvSpPr>
          <p:cNvPr id="13" name="TextBox 12"/>
          <p:cNvSpPr txBox="1"/>
          <p:nvPr/>
        </p:nvSpPr>
        <p:spPr>
          <a:xfrm>
            <a:off x="6156155" y="5652074"/>
            <a:ext cx="1582838" cy="369332"/>
          </a:xfrm>
          <a:prstGeom prst="rect">
            <a:avLst/>
          </a:prstGeom>
          <a:noFill/>
        </p:spPr>
        <p:txBody>
          <a:bodyPr wrap="square" rtlCol="0">
            <a:spAutoFit/>
          </a:bodyPr>
          <a:lstStyle/>
          <a:p>
            <a:r>
              <a:rPr lang="en-US" dirty="0" smtClean="0"/>
              <a:t>Sarah Lifsey</a:t>
            </a:r>
            <a:endParaRPr lang="en-US" dirty="0"/>
          </a:p>
        </p:txBody>
      </p:sp>
      <p:sp>
        <p:nvSpPr>
          <p:cNvPr id="14" name="TextBox 13"/>
          <p:cNvSpPr txBox="1"/>
          <p:nvPr/>
        </p:nvSpPr>
        <p:spPr>
          <a:xfrm>
            <a:off x="1439045" y="5672558"/>
            <a:ext cx="1317506" cy="369332"/>
          </a:xfrm>
          <a:prstGeom prst="rect">
            <a:avLst/>
          </a:prstGeom>
          <a:noFill/>
        </p:spPr>
        <p:txBody>
          <a:bodyPr wrap="square" rtlCol="0">
            <a:spAutoFit/>
          </a:bodyPr>
          <a:lstStyle/>
          <a:p>
            <a:r>
              <a:rPr lang="en-US" dirty="0" smtClean="0"/>
              <a:t>Kara Wise</a:t>
            </a:r>
            <a:endParaRPr lang="en-US"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9981" y="3665490"/>
            <a:ext cx="1753475" cy="197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8722" y="448574"/>
            <a:ext cx="8195095" cy="369332"/>
          </a:xfrm>
          <a:prstGeom prst="rect">
            <a:avLst/>
          </a:prstGeom>
          <a:noFill/>
        </p:spPr>
        <p:txBody>
          <a:bodyPr wrap="square" rtlCol="0">
            <a:spAutoFit/>
          </a:bodyPr>
          <a:lstStyle/>
          <a:p>
            <a:pPr algn="ctr"/>
            <a:r>
              <a:rPr lang="en-US" b="1" dirty="0" smtClean="0"/>
              <a:t>Center </a:t>
            </a:r>
            <a:r>
              <a:rPr lang="en-US" b="1" dirty="0" smtClean="0"/>
              <a:t>for </a:t>
            </a:r>
            <a:r>
              <a:rPr lang="en-US" b="1" dirty="0" smtClean="0"/>
              <a:t>Healthy Child and Youth Development Evaluation Team</a:t>
            </a:r>
            <a:endParaRPr lang="en-US" b="1" dirty="0"/>
          </a:p>
        </p:txBody>
      </p:sp>
    </p:spTree>
    <p:extLst>
      <p:ext uri="{BB962C8B-B14F-4D97-AF65-F5344CB8AC3E}">
        <p14:creationId xmlns:p14="http://schemas.microsoft.com/office/powerpoint/2010/main" val="3656399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spcAft>
                <a:spcPts val="600"/>
              </a:spcAft>
            </a:pPr>
            <a:endParaRPr lang="en-US" b="1" dirty="0" smtClean="0"/>
          </a:p>
          <a:p>
            <a:pPr algn="ctr"/>
            <a:r>
              <a:rPr lang="en-US" b="1" dirty="0"/>
              <a:t>Karah Mantinan, MPH, RD</a:t>
            </a:r>
            <a:endParaRPr lang="en-US" dirty="0"/>
          </a:p>
          <a:p>
            <a:pPr algn="ctr">
              <a:spcAft>
                <a:spcPts val="600"/>
              </a:spcAft>
            </a:pPr>
            <a:r>
              <a:rPr lang="en-US" dirty="0"/>
              <a:t>Deputy Director, </a:t>
            </a:r>
          </a:p>
          <a:p>
            <a:pPr algn="ctr">
              <a:spcAft>
                <a:spcPts val="600"/>
              </a:spcAft>
            </a:pPr>
            <a:r>
              <a:rPr lang="en-US" dirty="0"/>
              <a:t>Center for Healthy Child and Youth Development </a:t>
            </a:r>
          </a:p>
          <a:p>
            <a:pPr algn="ctr">
              <a:spcAft>
                <a:spcPts val="600"/>
              </a:spcAft>
            </a:pPr>
            <a:r>
              <a:rPr lang="en-US" dirty="0"/>
              <a:t>Altarum Institute</a:t>
            </a:r>
          </a:p>
          <a:p>
            <a:pPr algn="ctr">
              <a:spcAft>
                <a:spcPts val="600"/>
              </a:spcAft>
            </a:pPr>
            <a:r>
              <a:rPr lang="en-US" dirty="0"/>
              <a:t>2000 M St, NW Suite 400</a:t>
            </a:r>
          </a:p>
          <a:p>
            <a:pPr algn="ctr">
              <a:spcAft>
                <a:spcPts val="600"/>
              </a:spcAft>
            </a:pPr>
            <a:r>
              <a:rPr lang="en-US" dirty="0"/>
              <a:t>Washington, DC 20036</a:t>
            </a:r>
          </a:p>
          <a:p>
            <a:pPr algn="ctr">
              <a:spcAft>
                <a:spcPts val="600"/>
              </a:spcAft>
            </a:pPr>
            <a:r>
              <a:rPr lang="en-US" dirty="0"/>
              <a:t>(202) 776-5175</a:t>
            </a:r>
          </a:p>
          <a:p>
            <a:pPr algn="ctr"/>
            <a:r>
              <a:rPr lang="en-US" u="sng" dirty="0">
                <a:hlinkClick r:id="rId2"/>
              </a:rPr>
              <a:t>Karah.Mantinan@altarum.org</a:t>
            </a:r>
            <a:endParaRPr lang="en-US" dirty="0"/>
          </a:p>
          <a:p>
            <a:pPr algn="ctr"/>
            <a:endParaRPr lang="en-US" sz="1800" dirty="0" smtClean="0"/>
          </a:p>
          <a:p>
            <a:pPr algn="ctr"/>
            <a:endParaRPr lang="en-US" u="sng" dirty="0"/>
          </a:p>
          <a:p>
            <a:pPr algn="ctr"/>
            <a:endParaRPr lang="en-US" u="sng" dirty="0" smtClean="0"/>
          </a:p>
          <a:p>
            <a:pPr algn="ctr"/>
            <a:endParaRPr lang="en-US" dirty="0"/>
          </a:p>
          <a:p>
            <a:endParaRPr lang="en-US" dirty="0"/>
          </a:p>
        </p:txBody>
      </p:sp>
    </p:spTree>
    <p:extLst>
      <p:ext uri="{BB962C8B-B14F-4D97-AF65-F5344CB8AC3E}">
        <p14:creationId xmlns:p14="http://schemas.microsoft.com/office/powerpoint/2010/main" val="122061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84857"/>
            <a:ext cx="7800976" cy="657015"/>
          </a:xfrm>
        </p:spPr>
        <p:txBody>
          <a:bodyPr>
            <a:normAutofit/>
          </a:bodyPr>
          <a:lstStyle/>
          <a:p>
            <a:r>
              <a:rPr lang="en-US" dirty="0" smtClean="0"/>
              <a:t>Altarum Institute – Overview</a:t>
            </a:r>
            <a:endParaRPr lang="en-US" i="1" dirty="0"/>
          </a:p>
        </p:txBody>
      </p:sp>
      <p:sp>
        <p:nvSpPr>
          <p:cNvPr id="3" name="Content Placeholder 2"/>
          <p:cNvSpPr>
            <a:spLocks noGrp="1"/>
          </p:cNvSpPr>
          <p:nvPr>
            <p:ph idx="1"/>
          </p:nvPr>
        </p:nvSpPr>
        <p:spPr>
          <a:xfrm>
            <a:off x="619126" y="2224866"/>
            <a:ext cx="7751133" cy="3601559"/>
          </a:xfrm>
        </p:spPr>
        <p:txBody>
          <a:bodyPr>
            <a:normAutofit fontScale="25000" lnSpcReduction="20000"/>
          </a:bodyPr>
          <a:lstStyle/>
          <a:p>
            <a:pPr lvl="1"/>
            <a:r>
              <a:rPr lang="en-US" sz="7200" dirty="0" smtClean="0">
                <a:solidFill>
                  <a:srgbClr val="FF0000"/>
                </a:solidFill>
              </a:rPr>
              <a:t>Altarum Institute</a:t>
            </a:r>
          </a:p>
          <a:p>
            <a:pPr lvl="2"/>
            <a:r>
              <a:rPr lang="en-US" sz="7000" dirty="0" smtClean="0"/>
              <a:t>Non-profit health research and consulting organization</a:t>
            </a:r>
          </a:p>
          <a:p>
            <a:pPr lvl="2"/>
            <a:r>
              <a:rPr lang="en-US" sz="7000" dirty="0" smtClean="0"/>
              <a:t>60 year history, 400 staff all focused on health and health care</a:t>
            </a:r>
          </a:p>
          <a:p>
            <a:pPr lvl="2"/>
            <a:r>
              <a:rPr lang="en-US" sz="7000" dirty="0" smtClean="0"/>
              <a:t>Headquartered in Ann Arbor, MI with multiple sites in Washington,DC</a:t>
            </a:r>
          </a:p>
          <a:p>
            <a:pPr lvl="2"/>
            <a:r>
              <a:rPr lang="en-US" sz="7000" dirty="0" smtClean="0"/>
              <a:t>Clients include local</a:t>
            </a:r>
            <a:r>
              <a:rPr lang="en-US" sz="7000" dirty="0"/>
              <a:t>, state, and national </a:t>
            </a:r>
            <a:r>
              <a:rPr lang="en-US" sz="7000" dirty="0" smtClean="0"/>
              <a:t>level non-profit agencies, </a:t>
            </a:r>
            <a:r>
              <a:rPr lang="en-US" sz="7000" dirty="0"/>
              <a:t>government agencies, and </a:t>
            </a:r>
            <a:r>
              <a:rPr lang="en-US" sz="7000" dirty="0" smtClean="0"/>
              <a:t>foundations.</a:t>
            </a:r>
          </a:p>
          <a:p>
            <a:pPr lvl="1"/>
            <a:r>
              <a:rPr lang="en-US" sz="7400" dirty="0" smtClean="0">
                <a:solidFill>
                  <a:srgbClr val="FF0000"/>
                </a:solidFill>
              </a:rPr>
              <a:t>Technical Service Offerings</a:t>
            </a:r>
          </a:p>
          <a:p>
            <a:pPr lvl="2"/>
            <a:r>
              <a:rPr lang="en-US" sz="7000" dirty="0"/>
              <a:t>Health Research, Policy, and Analysis</a:t>
            </a:r>
          </a:p>
          <a:p>
            <a:pPr lvl="2"/>
            <a:r>
              <a:rPr lang="en-US" sz="7000" dirty="0"/>
              <a:t>Strategic Communications</a:t>
            </a:r>
          </a:p>
          <a:p>
            <a:pPr lvl="2"/>
            <a:r>
              <a:rPr lang="en-US" sz="7000" dirty="0" smtClean="0"/>
              <a:t>Health </a:t>
            </a:r>
            <a:r>
              <a:rPr lang="en-US" sz="7000" dirty="0"/>
              <a:t>Information and Technology Strategies</a:t>
            </a:r>
          </a:p>
          <a:p>
            <a:pPr lvl="2"/>
            <a:r>
              <a:rPr lang="en-US" sz="7000" dirty="0" smtClean="0"/>
              <a:t>Clinical </a:t>
            </a:r>
            <a:r>
              <a:rPr lang="en-US" sz="7000" dirty="0"/>
              <a:t>Research Support, Registry and </a:t>
            </a:r>
            <a:r>
              <a:rPr lang="en-US" sz="7000" dirty="0" smtClean="0"/>
              <a:t>Pharmacovigilance</a:t>
            </a:r>
            <a:endParaRPr lang="en-US" sz="7000" dirty="0"/>
          </a:p>
          <a:p>
            <a:pPr lvl="1">
              <a:buNone/>
            </a:pPr>
            <a:endParaRPr lang="en-US" dirty="0" smtClean="0"/>
          </a:p>
        </p:txBody>
      </p:sp>
      <p:sp>
        <p:nvSpPr>
          <p:cNvPr id="4" name="Content Placeholder 2"/>
          <p:cNvSpPr txBox="1">
            <a:spLocks/>
          </p:cNvSpPr>
          <p:nvPr/>
        </p:nvSpPr>
        <p:spPr>
          <a:xfrm>
            <a:off x="619126" y="1212554"/>
            <a:ext cx="7857902" cy="901996"/>
          </a:xfrm>
          <a:prstGeom prst="rect">
            <a:avLst/>
          </a:prstGeom>
        </p:spPr>
        <p:txBody>
          <a:bodyPr vert="horz" lIns="0" tIns="0" rIns="0" bIns="0" rtlCol="0">
            <a:noAutofit/>
          </a:bodyPr>
          <a:lstStyle>
            <a:lvl1pPr marL="342900" indent="-342900" algn="l" defTabSz="914400" rtl="0" eaLnBrk="1" latinLnBrk="0" hangingPunct="1">
              <a:spcBef>
                <a:spcPct val="20000"/>
              </a:spcBef>
              <a:buClr>
                <a:srgbClr val="FF0000"/>
              </a:buClr>
              <a:buSzPct val="70000"/>
              <a:buFont typeface="Wingdings 3" pitchFamily="18" charset="2"/>
              <a:buChar char="p"/>
              <a:defRPr sz="2000" kern="1200">
                <a:solidFill>
                  <a:schemeClr val="tx1"/>
                </a:solidFill>
                <a:latin typeface="Arial" pitchFamily="34" charset="0"/>
                <a:ea typeface="+mn-ea"/>
                <a:cs typeface="Arial" pitchFamily="34" charset="0"/>
              </a:defRPr>
            </a:lvl1pPr>
            <a:lvl2pPr marL="631825" indent="-285750" algn="l" defTabSz="914400" rtl="0" eaLnBrk="1" latinLnBrk="0" hangingPunct="1">
              <a:spcBef>
                <a:spcPct val="20000"/>
              </a:spcBef>
              <a:buClr>
                <a:srgbClr val="FF0000"/>
              </a:buClr>
              <a:buFont typeface="Wingdings" pitchFamily="2" charset="2"/>
              <a:buChar char="§"/>
              <a:defRPr sz="2000" kern="1200">
                <a:solidFill>
                  <a:schemeClr val="tx1"/>
                </a:solidFill>
                <a:latin typeface="Arial" pitchFamily="34" charset="0"/>
                <a:ea typeface="+mn-ea"/>
                <a:cs typeface="Arial" pitchFamily="34" charset="0"/>
              </a:defRPr>
            </a:lvl2pPr>
            <a:lvl3pPr marL="917575" indent="-22860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3pPr>
            <a:lvl4pPr marL="1201738" indent="-22860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4pPr>
            <a:lvl5pPr marL="1487488" indent="-288925" algn="l" defTabSz="914400" rtl="0" eaLnBrk="1" latinLnBrk="0" hangingPunct="1">
              <a:spcBef>
                <a:spcPct val="20000"/>
              </a:spcBef>
              <a:buClr>
                <a:srgbClr val="FF0000"/>
              </a:buClr>
              <a:buFont typeface="Arial" pitchFamily="34" charset="0"/>
              <a:buChar char="»"/>
              <a:tabLst/>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dirty="0" smtClean="0">
                <a:solidFill>
                  <a:srgbClr val="FF0000"/>
                </a:solidFill>
              </a:rPr>
              <a:t>Mission: </a:t>
            </a:r>
            <a:r>
              <a:rPr lang="en-US" sz="1800" dirty="0"/>
              <a:t>Altarum serves the public good by solving complex systems problems to improve human health, integrating research, technology, analysis, and consulting </a:t>
            </a:r>
            <a:r>
              <a:rPr lang="en-US" sz="1800" dirty="0" smtClean="0"/>
              <a:t>skills.</a:t>
            </a:r>
          </a:p>
        </p:txBody>
      </p:sp>
    </p:spTree>
    <p:extLst>
      <p:ext uri="{BB962C8B-B14F-4D97-AF65-F5344CB8AC3E}">
        <p14:creationId xmlns:p14="http://schemas.microsoft.com/office/powerpoint/2010/main" val="939918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dirty="0" smtClean="0"/>
              <a:t>Strong understanding of YMCA </a:t>
            </a:r>
            <a:r>
              <a:rPr lang="en-US" dirty="0" smtClean="0"/>
              <a:t>organizational culture </a:t>
            </a:r>
            <a:r>
              <a:rPr lang="en-US" dirty="0" smtClean="0"/>
              <a:t>and structure</a:t>
            </a:r>
          </a:p>
          <a:p>
            <a:pPr marL="342900" indent="-342900">
              <a:buFont typeface="Arial" panose="020B0604020202020204" pitchFamily="34" charset="0"/>
              <a:buChar char="•"/>
            </a:pPr>
            <a:r>
              <a:rPr lang="en-US" dirty="0" smtClean="0"/>
              <a:t>Experienced in out-of</a:t>
            </a:r>
            <a:r>
              <a:rPr lang="en-US" dirty="0" smtClean="0"/>
              <a:t>-school time </a:t>
            </a:r>
            <a:r>
              <a:rPr lang="en-US" dirty="0" smtClean="0"/>
              <a:t>settings</a:t>
            </a:r>
            <a:endParaRPr lang="en-US" dirty="0" smtClean="0"/>
          </a:p>
          <a:p>
            <a:pPr marL="342900" indent="-342900">
              <a:buFont typeface="Arial" panose="020B0604020202020204" pitchFamily="34" charset="0"/>
              <a:buChar char="•"/>
            </a:pPr>
            <a:r>
              <a:rPr lang="en-US" dirty="0" smtClean="0"/>
              <a:t>Experienced in chronic </a:t>
            </a:r>
            <a:r>
              <a:rPr lang="en-US" dirty="0" smtClean="0"/>
              <a:t>disease initiatives and implementation of </a:t>
            </a:r>
            <a:r>
              <a:rPr lang="en-US" dirty="0" smtClean="0"/>
              <a:t>evidence-based programs</a:t>
            </a:r>
            <a:endParaRPr lang="en-US" dirty="0" smtClean="0"/>
          </a:p>
          <a:p>
            <a:pPr marL="342900" indent="-342900">
              <a:buFont typeface="Arial" panose="020B0604020202020204" pitchFamily="34" charset="0"/>
              <a:buChar char="•"/>
            </a:pPr>
            <a:r>
              <a:rPr lang="en-US" dirty="0" smtClean="0"/>
              <a:t>Experienced in </a:t>
            </a:r>
            <a:r>
              <a:rPr lang="en-US" dirty="0" smtClean="0"/>
              <a:t>providing actionable recommendations designed to improve programs and position them for future funding</a:t>
            </a:r>
            <a:endParaRPr lang="en-US" dirty="0"/>
          </a:p>
        </p:txBody>
      </p:sp>
      <p:sp>
        <p:nvSpPr>
          <p:cNvPr id="3" name="Title 2"/>
          <p:cNvSpPr>
            <a:spLocks noGrp="1"/>
          </p:cNvSpPr>
          <p:nvPr>
            <p:ph type="title"/>
          </p:nvPr>
        </p:nvSpPr>
        <p:spPr/>
        <p:txBody>
          <a:bodyPr/>
          <a:lstStyle/>
          <a:p>
            <a:r>
              <a:rPr lang="en-US" dirty="0" smtClean="0"/>
              <a:t>Qualifications</a:t>
            </a:r>
            <a:endParaRPr lang="en-US" dirty="0"/>
          </a:p>
        </p:txBody>
      </p:sp>
    </p:spTree>
    <p:extLst>
      <p:ext uri="{BB962C8B-B14F-4D97-AF65-F5344CB8AC3E}">
        <p14:creationId xmlns:p14="http://schemas.microsoft.com/office/powerpoint/2010/main" val="270565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026" y="950343"/>
            <a:ext cx="7339912" cy="4466737"/>
          </a:xfrm>
        </p:spPr>
        <p:txBody>
          <a:bodyPr/>
          <a:lstStyle/>
          <a:p>
            <a:pPr marL="342900" indent="-342900">
              <a:spcAft>
                <a:spcPts val="600"/>
              </a:spcAft>
              <a:buFont typeface="Arial" panose="020B0604020202020204" pitchFamily="34" charset="0"/>
              <a:buChar char="•"/>
            </a:pPr>
            <a:r>
              <a:rPr lang="en-US" b="1" dirty="0" smtClean="0">
                <a:solidFill>
                  <a:srgbClr val="FF0000"/>
                </a:solidFill>
              </a:rPr>
              <a:t>Healthy Eating and Physical Activity (HEPA)</a:t>
            </a:r>
          </a:p>
          <a:p>
            <a:pPr marL="633413" lvl="1" indent="-342900">
              <a:spcAft>
                <a:spcPts val="600"/>
              </a:spcAft>
              <a:buFont typeface="Arial" panose="020B0604020202020204" pitchFamily="34" charset="0"/>
              <a:buChar char="•"/>
            </a:pPr>
            <a:r>
              <a:rPr lang="en-US" dirty="0" smtClean="0"/>
              <a:t>Y-USA Commitment to Partnership for a Healthier America</a:t>
            </a:r>
          </a:p>
          <a:p>
            <a:pPr marL="633413" lvl="1" indent="-342900">
              <a:spcAft>
                <a:spcPts val="600"/>
              </a:spcAft>
              <a:buFont typeface="Arial" panose="020B0604020202020204" pitchFamily="34" charset="0"/>
              <a:buChar char="•"/>
            </a:pPr>
            <a:r>
              <a:rPr lang="en-US" dirty="0" smtClean="0"/>
              <a:t>Y-USA HEPA training for afterschool providers</a:t>
            </a:r>
          </a:p>
          <a:p>
            <a:pPr marL="633413" lvl="1" indent="-342900">
              <a:spcAft>
                <a:spcPts val="600"/>
              </a:spcAft>
              <a:buFont typeface="Arial" panose="020B0604020202020204" pitchFamily="34" charset="0"/>
              <a:buChar char="•"/>
            </a:pPr>
            <a:r>
              <a:rPr lang="en-US" dirty="0" smtClean="0"/>
              <a:t>Y-USA HEPA Document Review 2013, 2014 pre and post, 2015</a:t>
            </a:r>
          </a:p>
          <a:p>
            <a:pPr marL="633413" lvl="1" indent="-342900">
              <a:spcAft>
                <a:spcPts val="600"/>
              </a:spcAft>
              <a:buFont typeface="Arial" panose="020B0604020202020204" pitchFamily="34" charset="0"/>
              <a:buChar char="•"/>
            </a:pPr>
            <a:r>
              <a:rPr lang="en-US" dirty="0" smtClean="0"/>
              <a:t>Y-USA Year Round Feeding Program (Walmart grants) evaluation and in-depth partnership study</a:t>
            </a:r>
          </a:p>
          <a:p>
            <a:pPr marL="633413" lvl="1" indent="-342900">
              <a:spcAft>
                <a:spcPts val="600"/>
              </a:spcAft>
              <a:buFont typeface="Arial" panose="020B0604020202020204" pitchFamily="34" charset="0"/>
              <a:buChar char="•"/>
            </a:pPr>
            <a:r>
              <a:rPr lang="en-US" dirty="0" smtClean="0"/>
              <a:t>Michigan Dept of Health and Human Services  </a:t>
            </a:r>
            <a:r>
              <a:rPr lang="en-US" dirty="0" smtClean="0"/>
              <a:t>Physical Activity and Healthy Eating Before/After and Summer (BAS) Program evaluation </a:t>
            </a:r>
          </a:p>
          <a:p>
            <a:pPr marL="285750" indent="-285750">
              <a:spcAft>
                <a:spcPts val="600"/>
              </a:spcAft>
              <a:buFont typeface="Arial" panose="020B0604020202020204" pitchFamily="34" charset="0"/>
              <a:buChar char="•"/>
            </a:pPr>
            <a:r>
              <a:rPr lang="en-US" b="1" dirty="0" smtClean="0">
                <a:solidFill>
                  <a:srgbClr val="FF0000"/>
                </a:solidFill>
              </a:rPr>
              <a:t>Chronic Disease</a:t>
            </a:r>
          </a:p>
          <a:p>
            <a:pPr marL="633413" lvl="1" indent="-342900">
              <a:spcAft>
                <a:spcPts val="600"/>
              </a:spcAft>
              <a:buFont typeface="Arial" panose="020B0604020202020204" pitchFamily="34" charset="0"/>
              <a:buChar char="•"/>
            </a:pPr>
            <a:r>
              <a:rPr lang="en-US" dirty="0" smtClean="0"/>
              <a:t>Y-USA Community Transformation Grant (Y Diabetes Prevention Program)</a:t>
            </a:r>
          </a:p>
          <a:p>
            <a:pPr marL="633413" lvl="1" indent="-342900">
              <a:spcAft>
                <a:spcPts val="600"/>
              </a:spcAft>
              <a:buFont typeface="Arial" panose="020B0604020202020204" pitchFamily="34" charset="0"/>
              <a:buChar char="•"/>
            </a:pPr>
            <a:r>
              <a:rPr lang="en-US" dirty="0" smtClean="0"/>
              <a:t>Y-USA EnhanceFitness</a:t>
            </a:r>
          </a:p>
          <a:p>
            <a:pPr marL="342900" indent="-342900">
              <a:spcAft>
                <a:spcPts val="600"/>
              </a:spcAft>
              <a:buFont typeface="Arial" panose="020B0604020202020204" pitchFamily="34" charset="0"/>
              <a:buChar char="•"/>
            </a:pPr>
            <a:r>
              <a:rPr lang="en-US" b="1" dirty="0" smtClean="0">
                <a:solidFill>
                  <a:srgbClr val="FF0000"/>
                </a:solidFill>
              </a:rPr>
              <a:t>Organizational Assessments</a:t>
            </a:r>
          </a:p>
          <a:p>
            <a:pPr marL="633413" lvl="1" indent="-342900">
              <a:spcAft>
                <a:spcPts val="600"/>
              </a:spcAft>
              <a:buFont typeface="Arial" panose="020B0604020202020204" pitchFamily="34" charset="0"/>
              <a:buChar char="•"/>
            </a:pPr>
            <a:r>
              <a:rPr lang="en-US" dirty="0" smtClean="0"/>
              <a:t>Y-USA Evaluation capacity assessment</a:t>
            </a:r>
          </a:p>
          <a:p>
            <a:pPr marL="633413" lvl="1" indent="-342900">
              <a:spcAft>
                <a:spcPts val="600"/>
              </a:spcAft>
              <a:buFont typeface="Arial" panose="020B0604020202020204" pitchFamily="34" charset="0"/>
              <a:buChar char="•"/>
            </a:pPr>
            <a:r>
              <a:rPr lang="en-US" dirty="0" smtClean="0"/>
              <a:t>Y-USA Assessment of ability to implement tertiary prevention childhood obesity programs (MEND)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Select Project </a:t>
            </a:r>
            <a:r>
              <a:rPr lang="en-US" dirty="0" smtClean="0"/>
              <a:t>Experience</a:t>
            </a:r>
            <a:endParaRPr lang="en-US" dirty="0"/>
          </a:p>
        </p:txBody>
      </p:sp>
    </p:spTree>
    <p:extLst>
      <p:ext uri="{BB962C8B-B14F-4D97-AF65-F5344CB8AC3E}">
        <p14:creationId xmlns:p14="http://schemas.microsoft.com/office/powerpoint/2010/main" val="2661595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2011</a:t>
            </a:r>
            <a:r>
              <a:rPr lang="en-US" dirty="0" smtClean="0"/>
              <a:t>-Y-USA makes commitment to Partnership to a Healthier America to implement HEPA standards in 85% of early childhood and afterschool programs. Y-USA creates training program, grant programs, TA resources, and other support materials for Ys over the next 4 years to improve implementation.</a:t>
            </a:r>
          </a:p>
          <a:p>
            <a:r>
              <a:rPr lang="en-US" dirty="0" smtClean="0">
                <a:solidFill>
                  <a:srgbClr val="FF0000"/>
                </a:solidFill>
              </a:rPr>
              <a:t>2012</a:t>
            </a:r>
            <a:r>
              <a:rPr lang="en-US" dirty="0" smtClean="0"/>
              <a:t>-MDHHS starts BAS pilot program</a:t>
            </a:r>
            <a:r>
              <a:rPr lang="en-US" dirty="0"/>
              <a:t> </a:t>
            </a:r>
            <a:r>
              <a:rPr lang="en-US" dirty="0" smtClean="0"/>
              <a:t>in Michigan to increase access to afterschool programming and physical activity within it.</a:t>
            </a:r>
          </a:p>
          <a:p>
            <a:r>
              <a:rPr lang="en-US" dirty="0" smtClean="0">
                <a:solidFill>
                  <a:srgbClr val="FF0000"/>
                </a:solidFill>
              </a:rPr>
              <a:t>2014</a:t>
            </a:r>
            <a:r>
              <a:rPr lang="en-US" dirty="0" smtClean="0"/>
              <a:t>-MDHHS begins funding State Alliance of Michigan Ys for BAS program, funds distributed to Ys only.</a:t>
            </a:r>
          </a:p>
          <a:p>
            <a:r>
              <a:rPr lang="en-US" dirty="0" smtClean="0">
                <a:solidFill>
                  <a:srgbClr val="FF0000"/>
                </a:solidFill>
              </a:rPr>
              <a:t>2014</a:t>
            </a:r>
            <a:r>
              <a:rPr lang="en-US" dirty="0" smtClean="0"/>
              <a:t>-State Alliance of MI Ys is successful in proposal to MHEF to implement HEPA standards statewide in summer and school year programming.</a:t>
            </a:r>
          </a:p>
          <a:p>
            <a:r>
              <a:rPr lang="en-US" dirty="0" smtClean="0">
                <a:solidFill>
                  <a:srgbClr val="FF0000"/>
                </a:solidFill>
              </a:rPr>
              <a:t>2015</a:t>
            </a:r>
            <a:r>
              <a:rPr lang="en-US" dirty="0" smtClean="0"/>
              <a:t>-MHEF project begins in May.</a:t>
            </a:r>
          </a:p>
          <a:p>
            <a:endParaRPr lang="en-US" dirty="0" smtClean="0"/>
          </a:p>
        </p:txBody>
      </p:sp>
      <p:sp>
        <p:nvSpPr>
          <p:cNvPr id="3" name="Title 2"/>
          <p:cNvSpPr>
            <a:spLocks noGrp="1"/>
          </p:cNvSpPr>
          <p:nvPr>
            <p:ph type="title"/>
          </p:nvPr>
        </p:nvSpPr>
        <p:spPr/>
        <p:txBody>
          <a:bodyPr/>
          <a:lstStyle/>
          <a:p>
            <a:r>
              <a:rPr lang="en-US" dirty="0" smtClean="0"/>
              <a:t>Brief History of HEPA Work</a:t>
            </a:r>
            <a:endParaRPr lang="en-US" dirty="0"/>
          </a:p>
        </p:txBody>
      </p:sp>
    </p:spTree>
    <p:extLst>
      <p:ext uri="{BB962C8B-B14F-4D97-AF65-F5344CB8AC3E}">
        <p14:creationId xmlns:p14="http://schemas.microsoft.com/office/powerpoint/2010/main" val="105819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6696" y="914400"/>
            <a:ext cx="7861746" cy="4727275"/>
          </a:xfrm>
        </p:spPr>
        <p:txBody>
          <a:bodyPr/>
          <a:lstStyle/>
          <a:p>
            <a:pPr marL="342900" indent="-342900">
              <a:buFont typeface="Arial" panose="020B0604020202020204" pitchFamily="34" charset="0"/>
              <a:buChar char="•"/>
            </a:pPr>
            <a:r>
              <a:rPr lang="en-US" sz="1800" dirty="0" smtClean="0"/>
              <a:t>We view evaluation as a </a:t>
            </a:r>
            <a:r>
              <a:rPr lang="en-US" sz="1800" dirty="0" smtClean="0"/>
              <a:t>partnership. We </a:t>
            </a:r>
            <a:r>
              <a:rPr lang="en-US" sz="1800" dirty="0" smtClean="0"/>
              <a:t>cannot </a:t>
            </a:r>
            <a:r>
              <a:rPr lang="en-US" sz="1800" dirty="0" smtClean="0"/>
              <a:t>succeed </a:t>
            </a:r>
            <a:r>
              <a:rPr lang="en-US" sz="1800" dirty="0" smtClean="0"/>
              <a:t>without you!</a:t>
            </a:r>
          </a:p>
          <a:p>
            <a:pPr marL="342900" indent="-342900">
              <a:buFont typeface="Arial" panose="020B0604020202020204" pitchFamily="34" charset="0"/>
              <a:buChar char="•"/>
            </a:pPr>
            <a:r>
              <a:rPr lang="en-US" sz="1800" dirty="0" smtClean="0"/>
              <a:t>We appreciate your time and effort and value your feedback.</a:t>
            </a:r>
          </a:p>
          <a:p>
            <a:pPr marL="342900" indent="-342900">
              <a:buFont typeface="Arial" panose="020B0604020202020204" pitchFamily="34" charset="0"/>
              <a:buChar char="•"/>
            </a:pPr>
            <a:r>
              <a:rPr lang="en-US" sz="1800" dirty="0" smtClean="0"/>
              <a:t>We want to collect data that is usable to our stakeholders, including you! If you are not finding reports useful, </a:t>
            </a:r>
            <a:r>
              <a:rPr lang="en-US" sz="1800" dirty="0" smtClean="0"/>
              <a:t>we welcome your suggestions.</a:t>
            </a:r>
          </a:p>
          <a:p>
            <a:pPr marL="342900" indent="-342900">
              <a:buFont typeface="Arial" panose="020B0604020202020204" pitchFamily="34" charset="0"/>
              <a:buChar char="•"/>
            </a:pPr>
            <a:r>
              <a:rPr lang="en-US" sz="1800" dirty="0" smtClean="0"/>
              <a:t>We </a:t>
            </a:r>
            <a:r>
              <a:rPr lang="en-US" sz="1800" dirty="0"/>
              <a:t>know sometimes you don’t understand why we are asking you certain things or taking you away from program time to complete evaluation activities. Know that all of these activities are important for the success of this project. If you don’t understand why something is being collected and you want to know, we are happy to share with you</a:t>
            </a:r>
            <a:r>
              <a:rPr lang="en-US" sz="1800" dirty="0" smtClean="0"/>
              <a:t>. </a:t>
            </a:r>
          </a:p>
          <a:p>
            <a:pPr marL="342900" indent="-342900">
              <a:buFont typeface="Arial" panose="020B0604020202020204" pitchFamily="34" charset="0"/>
              <a:buChar char="•"/>
            </a:pPr>
            <a:r>
              <a:rPr lang="en-US" sz="1800" dirty="0"/>
              <a:t>Remember that we are all on the same team. We </a:t>
            </a:r>
            <a:r>
              <a:rPr lang="en-US" sz="1800" dirty="0"/>
              <a:t>aren’t out to “get you” </a:t>
            </a:r>
            <a:r>
              <a:rPr lang="en-US" sz="1800" dirty="0">
                <a:sym typeface="Wingdings" panose="05000000000000000000" pitchFamily="2" charset="2"/>
              </a:rPr>
              <a:t>, if you are facing challenges and things aren’t going as planned, let us know. These can be </a:t>
            </a:r>
            <a:r>
              <a:rPr lang="en-US" sz="1800" u="sng" dirty="0" smtClean="0">
                <a:sym typeface="Wingdings" panose="05000000000000000000" pitchFamily="2" charset="2"/>
              </a:rPr>
              <a:t>opportunities</a:t>
            </a:r>
            <a:r>
              <a:rPr lang="en-US" sz="1800" dirty="0">
                <a:sym typeface="Wingdings" panose="05000000000000000000" pitchFamily="2" charset="2"/>
              </a:rPr>
              <a:t>!</a:t>
            </a:r>
            <a:endParaRPr lang="en-US" sz="1800" dirty="0">
              <a:sym typeface="Wingdings" panose="05000000000000000000" pitchFamily="2" charset="2"/>
            </a:endParaRPr>
          </a:p>
          <a:p>
            <a:pPr algn="ctr"/>
            <a:r>
              <a:rPr lang="en-US" b="1" dirty="0" smtClean="0">
                <a:solidFill>
                  <a:srgbClr val="FF0000"/>
                </a:solidFill>
                <a:sym typeface="Wingdings" panose="05000000000000000000" pitchFamily="2" charset="2"/>
              </a:rPr>
              <a:t>We </a:t>
            </a:r>
            <a:r>
              <a:rPr lang="en-US" b="1" dirty="0" smtClean="0">
                <a:solidFill>
                  <a:srgbClr val="FF0000"/>
                </a:solidFill>
                <a:sym typeface="Wingdings" panose="05000000000000000000" pitchFamily="2" charset="2"/>
              </a:rPr>
              <a:t>are all working together for the success of the MHEF project and we all play important roles in achieving success</a:t>
            </a:r>
            <a:r>
              <a:rPr lang="en-US" b="1" dirty="0" smtClean="0">
                <a:solidFill>
                  <a:srgbClr val="FF0000"/>
                </a:solidFill>
                <a:sym typeface="Wingdings" panose="05000000000000000000" pitchFamily="2" charset="2"/>
              </a:rPr>
              <a:t>!</a:t>
            </a:r>
            <a:endParaRPr lang="en-US" b="1" dirty="0" smtClean="0">
              <a:solidFill>
                <a:srgbClr val="FF0000"/>
              </a:solidFill>
            </a:endParaRPr>
          </a:p>
        </p:txBody>
      </p:sp>
      <p:sp>
        <p:nvSpPr>
          <p:cNvPr id="3" name="Title 2"/>
          <p:cNvSpPr>
            <a:spLocks noGrp="1"/>
          </p:cNvSpPr>
          <p:nvPr>
            <p:ph type="title"/>
          </p:nvPr>
        </p:nvSpPr>
        <p:spPr/>
        <p:txBody>
          <a:bodyPr/>
          <a:lstStyle/>
          <a:p>
            <a:r>
              <a:rPr lang="en-US" dirty="0" smtClean="0"/>
              <a:t>Evaluation Approach</a:t>
            </a:r>
            <a:endParaRPr lang="en-US" dirty="0"/>
          </a:p>
        </p:txBody>
      </p:sp>
    </p:spTree>
    <p:extLst>
      <p:ext uri="{BB962C8B-B14F-4D97-AF65-F5344CB8AC3E}">
        <p14:creationId xmlns:p14="http://schemas.microsoft.com/office/powerpoint/2010/main" val="2052818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Evaluation Approach</a:t>
            </a:r>
            <a:endParaRPr lang="en-US" dirty="0"/>
          </a:p>
        </p:txBody>
      </p:sp>
      <p:pic>
        <p:nvPicPr>
          <p:cNvPr id="4" name="Content Placeholder 3" descr="The Evaluation Framework’s steps include: Engaging stakeholders; Describing the program; Focusing the evaluation design; Gathering credible evidence; Justifying conclusions; Ensuring use and sharing lessons learned. The Evaluation Standards are organized into the following four groups: Utility; Feasibility; Propriety; and Accuracy."/>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6317" y="1257569"/>
            <a:ext cx="5171026" cy="3987292"/>
          </a:xfrm>
          <a:prstGeom prst="rect">
            <a:avLst/>
          </a:prstGeom>
          <a:noFill/>
          <a:ln>
            <a:noFill/>
          </a:ln>
        </p:spPr>
      </p:pic>
      <p:sp>
        <p:nvSpPr>
          <p:cNvPr id="5" name="TextBox 4"/>
          <p:cNvSpPr txBox="1"/>
          <p:nvPr/>
        </p:nvSpPr>
        <p:spPr>
          <a:xfrm>
            <a:off x="6694098" y="5693434"/>
            <a:ext cx="2156604" cy="246221"/>
          </a:xfrm>
          <a:prstGeom prst="rect">
            <a:avLst/>
          </a:prstGeom>
          <a:noFill/>
        </p:spPr>
        <p:txBody>
          <a:bodyPr wrap="square" rtlCol="0">
            <a:spAutoFit/>
          </a:bodyPr>
          <a:lstStyle/>
          <a:p>
            <a:r>
              <a:rPr lang="en-US" sz="1000" dirty="0" smtClean="0"/>
              <a:t>Source: CDC</a:t>
            </a:r>
            <a:endParaRPr lang="en-US" sz="1000" dirty="0"/>
          </a:p>
        </p:txBody>
      </p:sp>
    </p:spTree>
    <p:extLst>
      <p:ext uri="{BB962C8B-B14F-4D97-AF65-F5344CB8AC3E}">
        <p14:creationId xmlns:p14="http://schemas.microsoft.com/office/powerpoint/2010/main" val="3394160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spcAft>
                <a:spcPts val="600"/>
              </a:spcAft>
              <a:buFont typeface="Arial" panose="020B0604020202020204" pitchFamily="34" charset="0"/>
              <a:buChar char="•"/>
            </a:pPr>
            <a:r>
              <a:rPr lang="en-US" dirty="0" smtClean="0"/>
              <a:t>Demonstrate accountability </a:t>
            </a:r>
          </a:p>
          <a:p>
            <a:pPr marL="342900" indent="-342900">
              <a:spcAft>
                <a:spcPts val="600"/>
              </a:spcAft>
              <a:buFont typeface="Arial" panose="020B0604020202020204" pitchFamily="34" charset="0"/>
              <a:buChar char="•"/>
            </a:pPr>
            <a:r>
              <a:rPr lang="en-US" dirty="0"/>
              <a:t>Understand and improve project implementation</a:t>
            </a:r>
          </a:p>
          <a:p>
            <a:pPr marL="342900" indent="-342900">
              <a:spcAft>
                <a:spcPts val="600"/>
              </a:spcAft>
              <a:buFont typeface="Arial" panose="020B0604020202020204" pitchFamily="34" charset="0"/>
              <a:buChar char="•"/>
            </a:pPr>
            <a:r>
              <a:rPr lang="en-US" dirty="0" smtClean="0"/>
              <a:t>Identify successes, barriers and lessons learned </a:t>
            </a:r>
          </a:p>
          <a:p>
            <a:pPr marL="342900" indent="-342900">
              <a:spcAft>
                <a:spcPts val="600"/>
              </a:spcAft>
              <a:buFont typeface="Arial" panose="020B0604020202020204" pitchFamily="34" charset="0"/>
              <a:buChar char="•"/>
            </a:pPr>
            <a:r>
              <a:rPr lang="en-US" dirty="0" smtClean="0"/>
              <a:t>Demonstrate </a:t>
            </a:r>
            <a:r>
              <a:rPr lang="en-US" dirty="0"/>
              <a:t>and improve </a:t>
            </a:r>
            <a:r>
              <a:rPr lang="en-US" dirty="0" smtClean="0"/>
              <a:t>effectiveness</a:t>
            </a:r>
          </a:p>
          <a:p>
            <a:pPr marL="342900" indent="-342900">
              <a:spcAft>
                <a:spcPts val="600"/>
              </a:spcAft>
              <a:buFont typeface="Arial" panose="020B0604020202020204" pitchFamily="34" charset="0"/>
              <a:buChar char="•"/>
            </a:pPr>
            <a:r>
              <a:rPr lang="en-US" dirty="0" smtClean="0"/>
              <a:t>Justify the need for additional funding and resources</a:t>
            </a:r>
          </a:p>
          <a:p>
            <a:pPr marL="633413" lvl="1" indent="-342900">
              <a:spcAft>
                <a:spcPts val="600"/>
              </a:spcAft>
              <a:buFont typeface="Arial" panose="020B0604020202020204" pitchFamily="34" charset="0"/>
              <a:buChar char="•"/>
            </a:pPr>
            <a:r>
              <a:rPr lang="en-US" dirty="0" smtClean="0"/>
              <a:t>What needs remain? </a:t>
            </a:r>
          </a:p>
          <a:p>
            <a:pPr marL="633413" lvl="1" indent="-342900">
              <a:spcAft>
                <a:spcPts val="600"/>
              </a:spcAft>
              <a:buFont typeface="Arial" panose="020B0604020202020204" pitchFamily="34" charset="0"/>
              <a:buChar char="•"/>
            </a:pPr>
            <a:r>
              <a:rPr lang="en-US" dirty="0" smtClean="0"/>
              <a:t>What activities did not go as planned? </a:t>
            </a:r>
          </a:p>
          <a:p>
            <a:pPr marL="633413" lvl="1" indent="-342900">
              <a:spcAft>
                <a:spcPts val="600"/>
              </a:spcAft>
              <a:buFont typeface="Arial" panose="020B0604020202020204" pitchFamily="34" charset="0"/>
              <a:buChar char="•"/>
            </a:pPr>
            <a:r>
              <a:rPr lang="en-US" dirty="0" smtClean="0"/>
              <a:t>What audiences could not be reached? </a:t>
            </a:r>
          </a:p>
          <a:p>
            <a:pPr marL="633413" lvl="1" indent="-342900">
              <a:spcAft>
                <a:spcPts val="600"/>
              </a:spcAft>
              <a:buFont typeface="Arial" panose="020B0604020202020204" pitchFamily="34" charset="0"/>
              <a:buChar char="•"/>
            </a:pPr>
            <a:r>
              <a:rPr lang="en-US" dirty="0" smtClean="0"/>
              <a:t>What is needed to be more effective?</a:t>
            </a:r>
          </a:p>
          <a:p>
            <a:pPr marL="633413" lvl="1" indent="-342900">
              <a:spcAft>
                <a:spcPts val="600"/>
              </a:spcAft>
              <a:buFont typeface="Arial" panose="020B0604020202020204" pitchFamily="34" charset="0"/>
              <a:buChar char="•"/>
            </a:pPr>
            <a:r>
              <a:rPr lang="en-US" dirty="0" smtClean="0"/>
              <a:t>How can capacity/implementation framework built be used to scale project and achieve broader impact?</a:t>
            </a:r>
          </a:p>
          <a:p>
            <a:pPr marL="633413" lvl="1" indent="-342900">
              <a:spcAft>
                <a:spcPts val="600"/>
              </a:spcAft>
              <a:buFont typeface="Arial" panose="020B0604020202020204" pitchFamily="34" charset="0"/>
              <a:buChar char="•"/>
            </a:pPr>
            <a:r>
              <a:rPr lang="en-US" dirty="0" smtClean="0"/>
              <a:t>How can the project help the funder achieve their goals?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How will Evaluation Benefit the MHEF Project?</a:t>
            </a:r>
            <a:endParaRPr lang="en-US" dirty="0"/>
          </a:p>
        </p:txBody>
      </p:sp>
    </p:spTree>
    <p:extLst>
      <p:ext uri="{BB962C8B-B14F-4D97-AF65-F5344CB8AC3E}">
        <p14:creationId xmlns:p14="http://schemas.microsoft.com/office/powerpoint/2010/main" val="399111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Altarum - title">
  <a:themeElements>
    <a:clrScheme name="Altarum - title 2">
      <a:dk1>
        <a:srgbClr val="000000"/>
      </a:dk1>
      <a:lt1>
        <a:srgbClr val="FFFFFF"/>
      </a:lt1>
      <a:dk2>
        <a:srgbClr val="DFCB89"/>
      </a:dk2>
      <a:lt2>
        <a:srgbClr val="7CB4D9"/>
      </a:lt2>
      <a:accent1>
        <a:srgbClr val="EEC585"/>
      </a:accent1>
      <a:accent2>
        <a:srgbClr val="A8C5A6"/>
      </a:accent2>
      <a:accent3>
        <a:srgbClr val="FFFFFF"/>
      </a:accent3>
      <a:accent4>
        <a:srgbClr val="000000"/>
      </a:accent4>
      <a:accent5>
        <a:srgbClr val="F5DFC2"/>
      </a:accent5>
      <a:accent6>
        <a:srgbClr val="98B296"/>
      </a:accent6>
      <a:hlink>
        <a:srgbClr val="E22E2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tarum - tit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Altarum - title 2">
        <a:dk1>
          <a:srgbClr val="000000"/>
        </a:dk1>
        <a:lt1>
          <a:srgbClr val="FFFFFF"/>
        </a:lt1>
        <a:dk2>
          <a:srgbClr val="DFCB89"/>
        </a:dk2>
        <a:lt2>
          <a:srgbClr val="7CB4D9"/>
        </a:lt2>
        <a:accent1>
          <a:srgbClr val="EEC585"/>
        </a:accent1>
        <a:accent2>
          <a:srgbClr val="A8C5A6"/>
        </a:accent2>
        <a:accent3>
          <a:srgbClr val="FFFFFF"/>
        </a:accent3>
        <a:accent4>
          <a:srgbClr val="000000"/>
        </a:accent4>
        <a:accent5>
          <a:srgbClr val="F5DFC2"/>
        </a:accent5>
        <a:accent6>
          <a:srgbClr val="98B296"/>
        </a:accent6>
        <a:hlink>
          <a:srgbClr val="E22E2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ltarum - open bac">
  <a:themeElements>
    <a:clrScheme name="Altarum - text 2">
      <a:dk1>
        <a:srgbClr val="000000"/>
      </a:dk1>
      <a:lt1>
        <a:srgbClr val="FFFFFF"/>
      </a:lt1>
      <a:dk2>
        <a:srgbClr val="DFCB89"/>
      </a:dk2>
      <a:lt2>
        <a:srgbClr val="7CB4D9"/>
      </a:lt2>
      <a:accent1>
        <a:srgbClr val="EEC585"/>
      </a:accent1>
      <a:accent2>
        <a:srgbClr val="A8C5A6"/>
      </a:accent2>
      <a:accent3>
        <a:srgbClr val="FFFFFF"/>
      </a:accent3>
      <a:accent4>
        <a:srgbClr val="000000"/>
      </a:accent4>
      <a:accent5>
        <a:srgbClr val="F5DFC2"/>
      </a:accent5>
      <a:accent6>
        <a:srgbClr val="98B296"/>
      </a:accent6>
      <a:hlink>
        <a:srgbClr val="E22E2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tarum - tex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Altarum - text 2">
        <a:dk1>
          <a:srgbClr val="000000"/>
        </a:dk1>
        <a:lt1>
          <a:srgbClr val="FFFFFF"/>
        </a:lt1>
        <a:dk2>
          <a:srgbClr val="DFCB89"/>
        </a:dk2>
        <a:lt2>
          <a:srgbClr val="7CB4D9"/>
        </a:lt2>
        <a:accent1>
          <a:srgbClr val="EEC585"/>
        </a:accent1>
        <a:accent2>
          <a:srgbClr val="A8C5A6"/>
        </a:accent2>
        <a:accent3>
          <a:srgbClr val="FFFFFF"/>
        </a:accent3>
        <a:accent4>
          <a:srgbClr val="000000"/>
        </a:accent4>
        <a:accent5>
          <a:srgbClr val="F5DFC2"/>
        </a:accent5>
        <a:accent6>
          <a:srgbClr val="98B296"/>
        </a:accent6>
        <a:hlink>
          <a:srgbClr val="E22E2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atus xmlns="FF9CF943-6252-4EA5-83CA-4133BBEE4E3E" xsi:nil="true"/>
    <Owner xmlns="FF9CF943-6252-4EA5-83CA-4133BBEE4E3E" xsi:nil="true"/>
    <Description0 xmlns="FF9CF943-6252-4EA5-83CA-4133BBEE4E3E">Updated 9/27/13</Description0>
    <_dlc_DocId xmlns="c72f5334-2fb3-4f3d-ad64-54f553dc08a1">3YCSQDTYHPU4-21-56</_dlc_DocId>
    <_dlc_DocIdUrl xmlns="c72f5334-2fb3-4f3d-ad64-54f553dc08a1">
      <Url>https://onestop.altarum.org/sites/DPA/_layouts/DocIdRedir.aspx?ID=3YCSQDTYHPU4-21-56</Url>
      <Description>3YCSQDTYHPU4-21-56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D77EB62B475946A347A3AD224A43E5" ma:contentTypeVersion="15" ma:contentTypeDescription="Create a new document." ma:contentTypeScope="" ma:versionID="226efcdaa85eef30430c4f9aca43fdad">
  <xsd:schema xmlns:xsd="http://www.w3.org/2001/XMLSchema" xmlns:xs="http://www.w3.org/2001/XMLSchema" xmlns:p="http://schemas.microsoft.com/office/2006/metadata/properties" xmlns:ns2="c72f5334-2fb3-4f3d-ad64-54f553dc08a1" xmlns:ns3="FF9CF943-6252-4EA5-83CA-4133BBEE4E3E" targetNamespace="http://schemas.microsoft.com/office/2006/metadata/properties" ma:root="true" ma:fieldsID="95f97292b7e1f0f30317e0c25a6684a8" ns2:_="" ns3:_="">
    <xsd:import namespace="c72f5334-2fb3-4f3d-ad64-54f553dc08a1"/>
    <xsd:import namespace="FF9CF943-6252-4EA5-83CA-4133BBEE4E3E"/>
    <xsd:element name="properties">
      <xsd:complexType>
        <xsd:sequence>
          <xsd:element name="documentManagement">
            <xsd:complexType>
              <xsd:all>
                <xsd:element ref="ns2:_dlc_DocId" minOccurs="0"/>
                <xsd:element ref="ns2:_dlc_DocIdUrl" minOccurs="0"/>
                <xsd:element ref="ns2:_dlc_DocIdPersistId" minOccurs="0"/>
                <xsd:element ref="ns3:Owner" minOccurs="0"/>
                <xsd:element ref="ns3:Description0"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f5334-2fb3-4f3d-ad64-54f553dc08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F9CF943-6252-4EA5-83CA-4133BBEE4E3E" elementFormDefault="qualified">
    <xsd:import namespace="http://schemas.microsoft.com/office/2006/documentManagement/types"/>
    <xsd:import namespace="http://schemas.microsoft.com/office/infopath/2007/PartnerControls"/>
    <xsd:element name="Owner" ma:index="11" nillable="true" ma:displayName="Owner" ma:internalName="Owner" ma:readOnly="false">
      <xsd:simpleType>
        <xsd:restriction base="dms:Text"/>
      </xsd:simpleType>
    </xsd:element>
    <xsd:element name="Description0" ma:index="12" nillable="true" ma:displayName="Description" ma:internalName="Description0" ma:readOnly="false">
      <xsd:simpleType>
        <xsd:restriction base="dms:Note">
          <xsd:maxLength value="255"/>
        </xsd:restriction>
      </xsd:simpleType>
    </xsd:element>
    <xsd:element name="Status" ma:index="13" nillable="true" ma:displayName="Status" ma:format="Dropdown" ma:internalName="Status" ma:readOnly="false">
      <xsd:simpleType>
        <xsd:restriction base="dms:Choice">
          <xsd:enumeration value="Rough"/>
          <xsd:enumeration value="Draft"/>
          <xsd:enumeration value="In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7D0F2B0-418D-4574-A00C-9C0FBA08E5D8}">
  <ds:schemaRefs>
    <ds:schemaRef ds:uri="http://schemas.microsoft.com/sharepoint/v3/contenttype/forms"/>
  </ds:schemaRefs>
</ds:datastoreItem>
</file>

<file path=customXml/itemProps2.xml><?xml version="1.0" encoding="utf-8"?>
<ds:datastoreItem xmlns:ds="http://schemas.openxmlformats.org/officeDocument/2006/customXml" ds:itemID="{D318CE1A-B396-4A4D-AAC1-87655A7F5EF6}">
  <ds:schemaRefs>
    <ds:schemaRef ds:uri="c72f5334-2fb3-4f3d-ad64-54f553dc08a1"/>
    <ds:schemaRef ds:uri="http://purl.org/dc/dcmitype/"/>
    <ds:schemaRef ds:uri="http://purl.org/dc/terms/"/>
    <ds:schemaRef ds:uri="http://schemas.microsoft.com/office/infopath/2007/PartnerControls"/>
    <ds:schemaRef ds:uri="http://purl.org/dc/elements/1.1/"/>
    <ds:schemaRef ds:uri="FF9CF943-6252-4EA5-83CA-4133BBEE4E3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A44408-0ADB-4AFA-ADA7-2AC1F408B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f5334-2fb3-4f3d-ad64-54f553dc08a1"/>
    <ds:schemaRef ds:uri="FF9CF943-6252-4EA5-83CA-4133BBEE4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CE5EA04-F887-4224-998A-DDBA447F992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8448</TotalTime>
  <Words>2484</Words>
  <Application>Microsoft Office PowerPoint</Application>
  <PresentationFormat>On-screen Show (4:3)</PresentationFormat>
  <Paragraphs>272</Paragraphs>
  <Slides>28</Slides>
  <Notes>13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Altarum - title</vt:lpstr>
      <vt:lpstr>Altarum - open bac</vt:lpstr>
      <vt:lpstr>Evaluation  Activities and Scope of Our MHEF Work State Alliance of Michigan YMCAs  Michigan Health Endowment Fund Project</vt:lpstr>
      <vt:lpstr>Objectives</vt:lpstr>
      <vt:lpstr>Altarum Institute – Overview</vt:lpstr>
      <vt:lpstr>Qualifications</vt:lpstr>
      <vt:lpstr>Select Project Experience</vt:lpstr>
      <vt:lpstr>Brief History of HEPA Work</vt:lpstr>
      <vt:lpstr>Evaluation Approach</vt:lpstr>
      <vt:lpstr>Evaluation Approach</vt:lpstr>
      <vt:lpstr>How will Evaluation Benefit the MHEF Project?</vt:lpstr>
      <vt:lpstr>Data Collection Methods</vt:lpstr>
      <vt:lpstr>Work Plan Survey</vt:lpstr>
      <vt:lpstr>Healthy Out of School Time (HOST)</vt:lpstr>
      <vt:lpstr>Work Plan Survey Results: Healthy Out of School Time—Summer</vt:lpstr>
      <vt:lpstr>Work Plan Survey Results:  Healthy Out of School Time—School Year</vt:lpstr>
      <vt:lpstr>HEPA Standards Programs Are Evaluated On</vt:lpstr>
      <vt:lpstr>What About Other HEPA Standards?</vt:lpstr>
      <vt:lpstr>Findings from Previous HEPA Work</vt:lpstr>
      <vt:lpstr>Michigan Swims</vt:lpstr>
      <vt:lpstr>Work Plan Survey Results: Michigan Swims</vt:lpstr>
      <vt:lpstr>Chronic Disease Prevention</vt:lpstr>
      <vt:lpstr>Work Plan Survey Results: Healthy Living Capacity Building</vt:lpstr>
      <vt:lpstr>What’s Happening Next in Evaluation?</vt:lpstr>
      <vt:lpstr>Areas for Strengthening Programming and Evaluation</vt:lpstr>
      <vt:lpstr>HEPA Mobile</vt:lpstr>
      <vt:lpstr>Sample Data from HEPA Mobile (South Carolina)</vt:lpstr>
      <vt:lpstr>HEPA Mobile Plans for MHEF Project</vt:lpstr>
      <vt:lpstr>We Look Forward to Working with You!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Altarum PowerPoint Template</dc:title>
  <dc:creator>annie</dc:creator>
  <cp:lastModifiedBy>Karah Mantinan</cp:lastModifiedBy>
  <cp:revision>469</cp:revision>
  <dcterms:created xsi:type="dcterms:W3CDTF">2013-08-23T00:34:43Z</dcterms:created>
  <dcterms:modified xsi:type="dcterms:W3CDTF">2015-08-24T13:32:17Z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0x01010051D77EB62B475946A347A3AD224A43E5</vt:lpwstr>
  </property>
  <property fmtid="{D5CDD505-2E9C-101B-9397-08002B2CF9AE}" pid="3" name="_dlc_DocIdItemGuid">
    <vt:lpwstr>19d9400c-e0f0-4ab5-a105-cd834e221e66</vt:lpwstr>
  </property>
  <property fmtid="{D5CDD505-2E9C-101B-9397-08002B2CF9AE}" pid="4" name="source_item_id">
    <vt:i4>102</vt:i4>
  </property>
</Properties>
</file>