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5" r:id="rId8"/>
    <p:sldId id="264" r:id="rId9"/>
    <p:sldId id="262" r:id="rId10"/>
    <p:sldId id="27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1D8"/>
    <a:srgbClr val="544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83FA-EEC1-4DFF-8AA9-D9467A63CA6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AD81-D671-4720-97A4-16DC1A44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aelhumphries.net/new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3E2E8B55-78AC-4CD7-8D80-D7600520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76212"/>
            <a:ext cx="7496175" cy="607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EBF71-5045-4C4C-8BDB-9397A9CF3748}"/>
              </a:ext>
            </a:extLst>
          </p:cNvPr>
          <p:cNvSpPr txBox="1"/>
          <p:nvPr/>
        </p:nvSpPr>
        <p:spPr>
          <a:xfrm flipH="1">
            <a:off x="5503544" y="6317800"/>
            <a:ext cx="34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 Covarrubias 1925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54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683" y="4925616"/>
            <a:ext cx="87206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>
                <a:solidFill>
                  <a:srgbClr val="7B71D8"/>
                </a:solidFill>
                <a:latin typeface="Times New Roman" pitchFamily="18" charset="0"/>
                <a:cs typeface="Times New Roman" pitchFamily="18" charset="0"/>
              </a:rPr>
              <a:t>“I had already art directed "The Tin Soldier" segment of </a:t>
            </a:r>
            <a:r>
              <a:rPr lang="en-US" sz="1900" i="1" u="sng" dirty="0">
                <a:solidFill>
                  <a:srgbClr val="7B71D8"/>
                </a:solidFill>
                <a:latin typeface="Times New Roman" pitchFamily="18" charset="0"/>
                <a:cs typeface="Times New Roman" pitchFamily="18" charset="0"/>
              </a:rPr>
              <a:t>Fantasia 2000</a:t>
            </a:r>
            <a:r>
              <a:rPr lang="en-US" sz="1900" i="1" dirty="0">
                <a:solidFill>
                  <a:srgbClr val="7B71D8"/>
                </a:solidFill>
                <a:latin typeface="Times New Roman" pitchFamily="18" charset="0"/>
                <a:cs typeface="Times New Roman" pitchFamily="18" charset="0"/>
              </a:rPr>
              <a:t>, and my friend Eric Goldberg and his wife Susan (art director) were creating the "Rhapsody in Blue" segment at the same time I was doing the "The Tin Soldier."  I guess it all just came together as a concept because of my familiarity with the music, and because of my mom's love of the song. The real trigger unfortunately, was the 911 incident.</a:t>
            </a:r>
            <a:r>
              <a:rPr lang="en-US" sz="1900" dirty="0">
                <a:solidFill>
                  <a:srgbClr val="7B71D8"/>
                </a:solidFill>
              </a:rPr>
              <a:t> </a:t>
            </a:r>
            <a:r>
              <a:rPr lang="en-US" sz="1900" i="1" dirty="0">
                <a:solidFill>
                  <a:srgbClr val="7B71D8"/>
                </a:solidFill>
                <a:latin typeface="Times New Roman" pitchFamily="18" charset="0"/>
                <a:cs typeface="Times New Roman" pitchFamily="18" charset="0"/>
              </a:rPr>
              <a:t>I hope this gives you a better insight to my creative process for the painting!”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7911" y="3135809"/>
            <a:ext cx="58557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>
                <a:solidFill>
                  <a:srgbClr val="5447CD"/>
                </a:solidFill>
                <a:latin typeface="Times New Roman" pitchFamily="18" charset="0"/>
                <a:cs typeface="Times New Roman" pitchFamily="18" charset="0"/>
              </a:rPr>
              <a:t>“I did the painting as a patriotic response to the 911 tragedy. I had already painted "Rhapsody in Rose," and it was a big success with my publisher so I wanted to do a follow-up piece. My mother was a professional musician (pianist), and Rhapsody in Blue was her favorite song and Gershwin her favorite composer.”</a:t>
            </a:r>
            <a:endParaRPr lang="en-US" sz="1900" dirty="0">
              <a:solidFill>
                <a:srgbClr val="5447C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29445-8C17-4C1B-9BAC-E98E7FA0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" y="85725"/>
            <a:ext cx="2985692" cy="3152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921C34-0F39-4E9D-AE69-84FADFBCF5BC}"/>
              </a:ext>
            </a:extLst>
          </p:cNvPr>
          <p:cNvSpPr txBox="1"/>
          <p:nvPr/>
        </p:nvSpPr>
        <p:spPr>
          <a:xfrm>
            <a:off x="45339" y="3190875"/>
            <a:ext cx="32079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Michael Humphries is a professional artist who currently lives in California.  His newest project is a book titled </a:t>
            </a:r>
            <a:r>
              <a:rPr lang="en-US" sz="1600" dirty="0">
                <a:hlinkClick r:id="rId3"/>
              </a:rPr>
              <a:t>Visual Storytelling</a:t>
            </a:r>
            <a:r>
              <a:rPr lang="en-US" sz="1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233C6-05D8-40ED-A64C-8A118CA1963E}"/>
              </a:ext>
            </a:extLst>
          </p:cNvPr>
          <p:cNvSpPr txBox="1"/>
          <p:nvPr/>
        </p:nvSpPr>
        <p:spPr>
          <a:xfrm>
            <a:off x="3192956" y="85725"/>
            <a:ext cx="5905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Mr. Humphries responded to an email from music teacher Judy Meyer Hays in July 2011 answering the following questions: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you thinking about when you titled your work “Rhapsody in Blue?”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start with the title or did it come to you during or after you’d created the piece?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Gershwin cross your mind at all in the process?  Did your “Rhapsody in Rose” come before or after?  Is there anything else you’d like to share with my students?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Here are his answers:</a:t>
            </a:r>
          </a:p>
        </p:txBody>
      </p:sp>
    </p:spTree>
    <p:extLst>
      <p:ext uri="{BB962C8B-B14F-4D97-AF65-F5344CB8AC3E}">
        <p14:creationId xmlns:p14="http://schemas.microsoft.com/office/powerpoint/2010/main" val="156639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building, table, food, pot&#10;&#10;Description automatically generated">
            <a:extLst>
              <a:ext uri="{FF2B5EF4-FFF2-40B4-BE49-F238E27FC236}">
                <a16:creationId xmlns:a16="http://schemas.microsoft.com/office/drawing/2014/main" id="{8E105D5E-4D92-48C2-8B64-A2E301766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AD51D048-99A9-42E6-914A-5FC49B6CC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ffiti covered wall&#10;&#10;Description automatically generated">
            <a:extLst>
              <a:ext uri="{FF2B5EF4-FFF2-40B4-BE49-F238E27FC236}">
                <a16:creationId xmlns:a16="http://schemas.microsoft.com/office/drawing/2014/main" id="{FE063BC8-63BA-467C-8DC6-72A49E94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5" y="0"/>
            <a:ext cx="563641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037F7-D4AF-4100-BEB4-A593DCB912C4}"/>
              </a:ext>
            </a:extLst>
          </p:cNvPr>
          <p:cNvSpPr txBox="1"/>
          <p:nvPr/>
        </p:nvSpPr>
        <p:spPr>
          <a:xfrm flipH="1">
            <a:off x="6322694" y="3198167"/>
            <a:ext cx="34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Arthur Dove 1927 </a:t>
            </a:r>
          </a:p>
        </p:txBody>
      </p:sp>
    </p:spTree>
    <p:extLst>
      <p:ext uri="{BB962C8B-B14F-4D97-AF65-F5344CB8AC3E}">
        <p14:creationId xmlns:p14="http://schemas.microsoft.com/office/powerpoint/2010/main" val="131866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affiti covered wall&#10;&#10;Description automatically generated">
            <a:extLst>
              <a:ext uri="{FF2B5EF4-FFF2-40B4-BE49-F238E27FC236}">
                <a16:creationId xmlns:a16="http://schemas.microsoft.com/office/drawing/2014/main" id="{DF90EC77-FF19-48E1-AD7A-4E7AA7C9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-1" b="2941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4B2AD-7A4A-47ED-B739-913525BD62D5}"/>
              </a:ext>
            </a:extLst>
          </p:cNvPr>
          <p:cNvSpPr txBox="1"/>
          <p:nvPr/>
        </p:nvSpPr>
        <p:spPr>
          <a:xfrm>
            <a:off x="6648450" y="6396335"/>
            <a:ext cx="3079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Earl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Horter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1928</a:t>
            </a:r>
          </a:p>
        </p:txBody>
      </p:sp>
      <p:pic>
        <p:nvPicPr>
          <p:cNvPr id="7" name="Picture 6" descr="A close up of a womans face&#10;&#10;Description automatically generated">
            <a:extLst>
              <a:ext uri="{FF2B5EF4-FFF2-40B4-BE49-F238E27FC236}">
                <a16:creationId xmlns:a16="http://schemas.microsoft.com/office/drawing/2014/main" id="{C44DF2ED-49AC-4428-AFBE-6E95A033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74367"/>
            <a:ext cx="7937500" cy="60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0F6125DA-ED05-4F17-8373-FBBD3E24C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76A8E-C88F-4E55-AC23-2A30FEF51646}"/>
              </a:ext>
            </a:extLst>
          </p:cNvPr>
          <p:cNvSpPr txBox="1"/>
          <p:nvPr/>
        </p:nvSpPr>
        <p:spPr>
          <a:xfrm>
            <a:off x="5915025" y="2796659"/>
            <a:ext cx="2409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Diana Ong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Blue Rhapsody </a:t>
            </a:r>
          </a:p>
        </p:txBody>
      </p:sp>
      <p:pic>
        <p:nvPicPr>
          <p:cNvPr id="5" name="Picture 4" descr="A picture containing clothing, colorful, table, covered&#10;&#10;Description automatically generated">
            <a:extLst>
              <a:ext uri="{FF2B5EF4-FFF2-40B4-BE49-F238E27FC236}">
                <a16:creationId xmlns:a16="http://schemas.microsoft.com/office/drawing/2014/main" id="{E31893C9-E0EC-46EF-90FE-3B3F31D7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9" y="164567"/>
            <a:ext cx="5195888" cy="65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lothing, colorful, table, covered&#10;&#10;Description automatically generated">
            <a:extLst>
              <a:ext uri="{FF2B5EF4-FFF2-40B4-BE49-F238E27FC236}">
                <a16:creationId xmlns:a16="http://schemas.microsoft.com/office/drawing/2014/main" id="{5B345270-5FD8-488E-AFEA-74F8A8600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8" r="1" b="2410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A4A50-DC01-42FE-A5A6-B6ED086D9AD2}"/>
              </a:ext>
            </a:extLst>
          </p:cNvPr>
          <p:cNvSpPr txBox="1"/>
          <p:nvPr/>
        </p:nvSpPr>
        <p:spPr>
          <a:xfrm>
            <a:off x="5791201" y="6396335"/>
            <a:ext cx="462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Michael Humphries 2001</a:t>
            </a:r>
          </a:p>
        </p:txBody>
      </p:sp>
      <p:pic>
        <p:nvPicPr>
          <p:cNvPr id="5" name="Picture 4" descr="A picture containing building, table, food, pot&#10;&#10;Description automatically generated">
            <a:extLst>
              <a:ext uri="{FF2B5EF4-FFF2-40B4-BE49-F238E27FC236}">
                <a16:creationId xmlns:a16="http://schemas.microsoft.com/office/drawing/2014/main" id="{959A02B4-08CA-4CE3-B6A4-B973894F9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"/>
          <a:stretch/>
        </p:blipFill>
        <p:spPr>
          <a:xfrm>
            <a:off x="291210" y="38100"/>
            <a:ext cx="8561580" cy="63912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805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305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4</cp:revision>
  <dcterms:created xsi:type="dcterms:W3CDTF">2020-10-31T01:35:59Z</dcterms:created>
  <dcterms:modified xsi:type="dcterms:W3CDTF">2020-10-31T02:29:07Z</dcterms:modified>
</cp:coreProperties>
</file>