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 id="2147483664" r:id="rId3"/>
    <p:sldMasterId id="2147483652" r:id="rId4"/>
    <p:sldMasterId id="2147483708" r:id="rId5"/>
  </p:sldMasterIdLst>
  <p:notesMasterIdLst>
    <p:notesMasterId r:id="rId33"/>
  </p:notesMasterIdLst>
  <p:sldIdLst>
    <p:sldId id="267" r:id="rId6"/>
    <p:sldId id="268" r:id="rId7"/>
    <p:sldId id="256" r:id="rId8"/>
    <p:sldId id="296" r:id="rId9"/>
    <p:sldId id="297" r:id="rId10"/>
    <p:sldId id="319" r:id="rId11"/>
    <p:sldId id="298" r:id="rId12"/>
    <p:sldId id="299" r:id="rId13"/>
    <p:sldId id="302" r:id="rId14"/>
    <p:sldId id="300" r:id="rId15"/>
    <p:sldId id="301"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58" d="100"/>
          <a:sy n="58" d="100"/>
        </p:scale>
        <p:origin x="920" y="52"/>
      </p:cViewPr>
      <p:guideLst>
        <p:guide orient="horz" pos="2160"/>
        <p:guide pos="3840"/>
      </p:guideLst>
    </p:cSldViewPr>
  </p:slideViewPr>
  <p:notesTextViewPr>
    <p:cViewPr>
      <p:scale>
        <a:sx n="1" d="1"/>
        <a:sy n="1" d="1"/>
      </p:scale>
      <p:origin x="0" y="0"/>
    </p:cViewPr>
  </p:notesTextViewPr>
  <p:sorterViewPr>
    <p:cViewPr>
      <p:scale>
        <a:sx n="100" d="100"/>
        <a:sy n="100" d="100"/>
      </p:scale>
      <p:origin x="0" y="-155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eaLnBrk="1" fontAlgn="auto" hangingPunct="1">
              <a:spcBef>
                <a:spcPts val="0"/>
              </a:spcBef>
              <a:spcAft>
                <a:spcPts val="0"/>
              </a:spcAft>
              <a:defRPr sz="1200">
                <a:latin typeface="+mn-lt"/>
              </a:defRPr>
            </a:lvl1pPr>
          </a:lstStyle>
          <a:p>
            <a:pPr>
              <a:defRPr/>
            </a:pPr>
            <a:fld id="{01BE1FCB-4C63-4CAD-A907-316B8DFE24D8}" type="datetimeFigureOut">
              <a:rPr lang="en-US"/>
              <a:pPr>
                <a:defRPr/>
              </a:pPr>
              <a:t>6/24/2020</a:t>
            </a:fld>
            <a:endParaRPr lang="en-US"/>
          </a:p>
        </p:txBody>
      </p:sp>
      <p:sp>
        <p:nvSpPr>
          <p:cNvPr id="4" name="Slide Image Placeholder 3"/>
          <p:cNvSpPr>
            <a:spLocks noGrp="1" noRot="1" noChangeAspect="1"/>
          </p:cNvSpPr>
          <p:nvPr>
            <p:ph type="sldImg" idx="2"/>
          </p:nvPr>
        </p:nvSpPr>
        <p:spPr>
          <a:xfrm>
            <a:off x="422275" y="704850"/>
            <a:ext cx="6257925" cy="3519488"/>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eaLnBrk="1" fontAlgn="auto" hangingPunct="1">
              <a:spcBef>
                <a:spcPts val="0"/>
              </a:spcBef>
              <a:spcAft>
                <a:spcPts val="0"/>
              </a:spcAft>
              <a:defRPr sz="1200">
                <a:latin typeface="+mn-lt"/>
              </a:defRPr>
            </a:lvl1pPr>
          </a:lstStyle>
          <a:p>
            <a:pPr>
              <a:defRPr/>
            </a:pPr>
            <a:fld id="{AC324C40-2C81-4675-B5B8-9282F12AA097}" type="slidenum">
              <a:rPr lang="en-US"/>
              <a:pPr>
                <a:defRPr/>
              </a:pPr>
              <a:t>‹#›</a:t>
            </a:fld>
            <a:endParaRPr lang="en-US"/>
          </a:p>
        </p:txBody>
      </p:sp>
    </p:spTree>
    <p:extLst>
      <p:ext uri="{BB962C8B-B14F-4D97-AF65-F5344CB8AC3E}">
        <p14:creationId xmlns:p14="http://schemas.microsoft.com/office/powerpoint/2010/main" val="10403276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00995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85532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443203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309864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32050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69506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65415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719177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45538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039573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02899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1267"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526825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007103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108847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1699552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719451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367182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5772804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162913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93123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80907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843115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42379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34735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03759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8458">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706717" lvl="1" indent="-235572"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706717" lvl="1" indent="-235572"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706717" lvl="1" indent="-235572"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35572" indent="-235572"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35572" indent="-235572"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35572" indent="-235572" eaLnBrk="1" fontAlgn="auto" hangingPunct="1">
              <a:spcBef>
                <a:spcPts val="0"/>
              </a:spcBef>
              <a:spcAft>
                <a:spcPts val="0"/>
              </a:spcAft>
              <a:buFont typeface="+mj-lt"/>
              <a:buAutoNum type="arabicPeriod"/>
              <a:defRPr/>
            </a:pPr>
            <a:endParaRPr lang="en-US" dirty="0"/>
          </a:p>
          <a:p>
            <a:pPr marL="235572" indent="-235572"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defRPr/>
            </a:pPr>
            <a:r>
              <a:rPr lang="en-US" dirty="0"/>
              <a:t>To add text to this slide, do the following: </a:t>
            </a:r>
          </a:p>
          <a:p>
            <a:pPr marL="235572" indent="-235572"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35572" indent="-235572"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35572" indent="-235572"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5572" indent="-235572"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35572" indent="-235572"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second text box and edit the text.</a:t>
            </a:r>
          </a:p>
          <a:p>
            <a:pPr marL="235572" indent="-235572"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35572" indent="-235572"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35572" indent="-235572"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35572" indent="-235572"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35572" indent="-235572" eaLnBrk="1" fontAlgn="auto" hangingPunct="1">
              <a:spcBef>
                <a:spcPts val="0"/>
              </a:spcBef>
              <a:spcAft>
                <a:spcPts val="0"/>
              </a:spcAft>
              <a:buFont typeface="+mj-lt"/>
              <a:buAutoNum type="arabicPeriod"/>
              <a:defRPr/>
            </a:pPr>
            <a:r>
              <a:rPr lang="en-US" dirty="0"/>
              <a:t>Click in the third text box and edit the text.</a:t>
            </a:r>
          </a:p>
          <a:p>
            <a:pPr marL="235572" indent="-235572"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35572" indent="-235572"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706717" lvl="1" indent="-235572"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35572" indent="-235572"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35572" indent="-235572"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35572" indent="-235572"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6717" lvl="1" indent="-235572"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706717" lvl="1" indent="-235572"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706717" lvl="1" indent="-235572"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5572" indent="-235572"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706717" lvl="1" indent="-235572" eaLnBrk="1" fontAlgn="auto" hangingPunct="1">
              <a:spcBef>
                <a:spcPts val="0"/>
              </a:spcBef>
              <a:spcAft>
                <a:spcPts val="0"/>
              </a:spcAft>
              <a:buFont typeface="Arial" pitchFamily="34" charset="0"/>
              <a:buChar char="•"/>
              <a:defRPr/>
            </a:pPr>
            <a:r>
              <a:rPr lang="en-US" dirty="0"/>
              <a:t>Select the first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706717" lvl="1" indent="-235572" eaLnBrk="1" fontAlgn="auto" hangingPunct="1">
              <a:spcBef>
                <a:spcPts val="0"/>
              </a:spcBef>
              <a:spcAft>
                <a:spcPts val="0"/>
              </a:spcAft>
              <a:buFont typeface="Arial" pitchFamily="34" charset="0"/>
              <a:buChar char="•"/>
              <a:defRPr/>
            </a:pPr>
            <a:r>
              <a:rPr lang="en-US" dirty="0"/>
              <a:t>Select the next stop in the slider, and then do the following: </a:t>
            </a:r>
          </a:p>
          <a:p>
            <a:pPr marL="1177862" lvl="2" indent="-235572"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77862" lvl="2" indent="-235572"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77862" lvl="2" indent="-235572"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422275" y="704850"/>
            <a:ext cx="6257925"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33821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A2BC7D5-EBCA-4BB4-BEDD-22F623D191FD}" type="datetimeFigureOut">
              <a:rPr lang="en-US"/>
              <a:pPr>
                <a:defRPr/>
              </a:pPr>
              <a:t>6/24/2020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AFCE4DB-AAC3-4619-97FF-33D939B233DC}" type="slidenum">
              <a:rPr lang="en-US"/>
              <a:pPr>
                <a:defRPr/>
              </a:pPr>
              <a:t>‹#›</a:t>
            </a:fld>
            <a:endParaRPr lang="en-US" dirty="0"/>
          </a:p>
        </p:txBody>
      </p:sp>
    </p:spTree>
    <p:extLst>
      <p:ext uri="{BB962C8B-B14F-4D97-AF65-F5344CB8AC3E}">
        <p14:creationId xmlns:p14="http://schemas.microsoft.com/office/powerpoint/2010/main" val="129343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C3E835C-3FAC-404A-8E3F-B63C524690F1}"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EC56DC-5CDC-42BA-B458-903749DD490A}" type="slidenum">
              <a:rPr lang="en-US"/>
              <a:pPr>
                <a:defRPr/>
              </a:pPr>
              <a:t>‹#›</a:t>
            </a:fld>
            <a:endParaRPr lang="en-US"/>
          </a:p>
        </p:txBody>
      </p:sp>
    </p:spTree>
    <p:extLst>
      <p:ext uri="{BB962C8B-B14F-4D97-AF65-F5344CB8AC3E}">
        <p14:creationId xmlns:p14="http://schemas.microsoft.com/office/powerpoint/2010/main" val="371744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2BD0A7-A8FD-4299-8313-5FBB94BAD65A}"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238DFC-2F84-4033-A154-32DE141D20F8}" type="slidenum">
              <a:rPr lang="en-US"/>
              <a:pPr>
                <a:defRPr/>
              </a:pPr>
              <a:t>‹#›</a:t>
            </a:fld>
            <a:endParaRPr lang="en-US"/>
          </a:p>
        </p:txBody>
      </p:sp>
    </p:spTree>
    <p:extLst>
      <p:ext uri="{BB962C8B-B14F-4D97-AF65-F5344CB8AC3E}">
        <p14:creationId xmlns:p14="http://schemas.microsoft.com/office/powerpoint/2010/main" val="54106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C052E2-87B8-480E-AE3D-86D6BFA4FEBE}"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D3DDAD-70C4-4EA3-8567-AEBBA68729C3}" type="slidenum">
              <a:rPr lang="en-US"/>
              <a:pPr>
                <a:defRPr/>
              </a:pPr>
              <a:t>‹#›</a:t>
            </a:fld>
            <a:endParaRPr lang="en-US"/>
          </a:p>
        </p:txBody>
      </p:sp>
    </p:spTree>
    <p:extLst>
      <p:ext uri="{BB962C8B-B14F-4D97-AF65-F5344CB8AC3E}">
        <p14:creationId xmlns:p14="http://schemas.microsoft.com/office/powerpoint/2010/main" val="2480214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9C9A36E-5715-4AA9-9655-2928CA9FB1E5}"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794016-5D16-485D-9191-5F34A7D6121A}" type="slidenum">
              <a:rPr lang="en-US"/>
              <a:pPr>
                <a:defRPr/>
              </a:pPr>
              <a:t>‹#›</a:t>
            </a:fld>
            <a:endParaRPr lang="en-US"/>
          </a:p>
        </p:txBody>
      </p:sp>
    </p:spTree>
    <p:extLst>
      <p:ext uri="{BB962C8B-B14F-4D97-AF65-F5344CB8AC3E}">
        <p14:creationId xmlns:p14="http://schemas.microsoft.com/office/powerpoint/2010/main" val="2181812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4BAAFF2-EE30-4E27-95F9-D3E67309A789}" type="datetimeFigureOut">
              <a:rPr lang="en-US"/>
              <a:pPr>
                <a:defRPr/>
              </a:pPr>
              <a:t>6/24/2020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16DAB1A-F562-4E88-B8C4-7EB7DCD0D3E7}" type="slidenum">
              <a:rPr lang="en-US"/>
              <a:pPr>
                <a:defRPr/>
              </a:pPr>
              <a:t>‹#›</a:t>
            </a:fld>
            <a:endParaRPr lang="en-US"/>
          </a:p>
        </p:txBody>
      </p:sp>
    </p:spTree>
    <p:extLst>
      <p:ext uri="{BB962C8B-B14F-4D97-AF65-F5344CB8AC3E}">
        <p14:creationId xmlns:p14="http://schemas.microsoft.com/office/powerpoint/2010/main" val="570282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BD28094-94AC-4B43-A4D1-D7DB374581F2}" type="datetimeFigureOut">
              <a:rPr lang="en-US"/>
              <a:pPr>
                <a:defRPr/>
              </a:pPr>
              <a:t>6/24/2020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F53CB5-C03F-43FF-A751-03321B0CB9FB}" type="slidenum">
              <a:rPr lang="en-US"/>
              <a:pPr>
                <a:defRPr/>
              </a:pPr>
              <a:t>‹#›</a:t>
            </a:fld>
            <a:endParaRPr lang="en-US"/>
          </a:p>
        </p:txBody>
      </p:sp>
    </p:spTree>
    <p:extLst>
      <p:ext uri="{BB962C8B-B14F-4D97-AF65-F5344CB8AC3E}">
        <p14:creationId xmlns:p14="http://schemas.microsoft.com/office/powerpoint/2010/main" val="2735312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72ED78-E83D-4CE2-8F39-2C93EAF6CAD9}" type="datetimeFigureOut">
              <a:rPr lang="en-US"/>
              <a:pPr>
                <a:defRPr/>
              </a:pPr>
              <a:t>6/24/2020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E739FFD-07F0-4E94-B31F-F224572D2787}" type="slidenum">
              <a:rPr lang="en-US"/>
              <a:pPr>
                <a:defRPr/>
              </a:pPr>
              <a:t>‹#›</a:t>
            </a:fld>
            <a:endParaRPr lang="en-US"/>
          </a:p>
        </p:txBody>
      </p:sp>
    </p:spTree>
    <p:extLst>
      <p:ext uri="{BB962C8B-B14F-4D97-AF65-F5344CB8AC3E}">
        <p14:creationId xmlns:p14="http://schemas.microsoft.com/office/powerpoint/2010/main" val="104020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776C5E4-C351-46D2-8BA3-7E9F50E9D09A}"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6859AF-4E54-46E1-8D47-FCAF597612B1}" type="slidenum">
              <a:rPr lang="en-US"/>
              <a:pPr>
                <a:defRPr/>
              </a:pPr>
              <a:t>‹#›</a:t>
            </a:fld>
            <a:endParaRPr lang="en-US"/>
          </a:p>
        </p:txBody>
      </p:sp>
    </p:spTree>
    <p:extLst>
      <p:ext uri="{BB962C8B-B14F-4D97-AF65-F5344CB8AC3E}">
        <p14:creationId xmlns:p14="http://schemas.microsoft.com/office/powerpoint/2010/main" val="28126792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227E154-695A-43BE-B1AD-68E83B4786CA}"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78ECBE-D3EF-4144-AB87-B69E57C2C6CA}" type="slidenum">
              <a:rPr lang="en-US"/>
              <a:pPr>
                <a:defRPr/>
              </a:pPr>
              <a:t>‹#›</a:t>
            </a:fld>
            <a:endParaRPr lang="en-US"/>
          </a:p>
        </p:txBody>
      </p:sp>
    </p:spTree>
    <p:extLst>
      <p:ext uri="{BB962C8B-B14F-4D97-AF65-F5344CB8AC3E}">
        <p14:creationId xmlns:p14="http://schemas.microsoft.com/office/powerpoint/2010/main" val="3204270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743D8A-3A83-4CF0-8A34-031950046A7F}"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AC7EF8-C1D7-4968-BE7F-43C374EDFD83}" type="slidenum">
              <a:rPr lang="en-US"/>
              <a:pPr>
                <a:defRPr/>
              </a:pPr>
              <a:t>‹#›</a:t>
            </a:fld>
            <a:endParaRPr lang="en-US"/>
          </a:p>
        </p:txBody>
      </p:sp>
    </p:spTree>
    <p:extLst>
      <p:ext uri="{BB962C8B-B14F-4D97-AF65-F5344CB8AC3E}">
        <p14:creationId xmlns:p14="http://schemas.microsoft.com/office/powerpoint/2010/main" val="2139727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8E754DA-B113-4A13-901B-1A449026515F}"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70EB54-A864-4D14-8FD8-3DC2DB556104}" type="slidenum">
              <a:rPr lang="en-US"/>
              <a:pPr>
                <a:defRPr/>
              </a:pPr>
              <a:t>‹#›</a:t>
            </a:fld>
            <a:endParaRPr lang="en-US"/>
          </a:p>
        </p:txBody>
      </p:sp>
    </p:spTree>
    <p:extLst>
      <p:ext uri="{BB962C8B-B14F-4D97-AF65-F5344CB8AC3E}">
        <p14:creationId xmlns:p14="http://schemas.microsoft.com/office/powerpoint/2010/main" val="31745682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7BC6754-71C7-484C-961E-58CAAAC9DCF6}"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027192-684F-4AFF-9CA0-B94E8175D064}" type="slidenum">
              <a:rPr lang="en-US"/>
              <a:pPr>
                <a:defRPr/>
              </a:pPr>
              <a:t>‹#›</a:t>
            </a:fld>
            <a:endParaRPr lang="en-US"/>
          </a:p>
        </p:txBody>
      </p:sp>
    </p:spTree>
    <p:extLst>
      <p:ext uri="{BB962C8B-B14F-4D97-AF65-F5344CB8AC3E}">
        <p14:creationId xmlns:p14="http://schemas.microsoft.com/office/powerpoint/2010/main" val="2292099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9273CEF-5BBB-499E-98B9-C67AA71949FF}"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F3EFFB-98AF-46F8-8DE3-748A2B761374}" type="slidenum">
              <a:rPr lang="en-US"/>
              <a:pPr>
                <a:defRPr/>
              </a:pPr>
              <a:t>‹#›</a:t>
            </a:fld>
            <a:endParaRPr lang="en-US"/>
          </a:p>
        </p:txBody>
      </p:sp>
    </p:spTree>
    <p:extLst>
      <p:ext uri="{BB962C8B-B14F-4D97-AF65-F5344CB8AC3E}">
        <p14:creationId xmlns:p14="http://schemas.microsoft.com/office/powerpoint/2010/main" val="2687574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24AAC2E-2A8D-4FF9-9AE4-0A8ED975D6EF}"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3CFD79-F6DB-46A6-A84D-AD8C6A93DFD2}" type="slidenum">
              <a:rPr lang="en-US"/>
              <a:pPr>
                <a:defRPr/>
              </a:pPr>
              <a:t>‹#›</a:t>
            </a:fld>
            <a:endParaRPr lang="en-US"/>
          </a:p>
        </p:txBody>
      </p:sp>
    </p:spTree>
    <p:extLst>
      <p:ext uri="{BB962C8B-B14F-4D97-AF65-F5344CB8AC3E}">
        <p14:creationId xmlns:p14="http://schemas.microsoft.com/office/powerpoint/2010/main" val="6708728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ADFB3CA-07C7-427D-ADDA-42F48DEB6001}"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3E27AB-055C-42A4-B13D-8F8CAD3F2736}" type="slidenum">
              <a:rPr lang="en-US"/>
              <a:pPr>
                <a:defRPr/>
              </a:pPr>
              <a:t>‹#›</a:t>
            </a:fld>
            <a:endParaRPr lang="en-US"/>
          </a:p>
        </p:txBody>
      </p:sp>
    </p:spTree>
    <p:extLst>
      <p:ext uri="{BB962C8B-B14F-4D97-AF65-F5344CB8AC3E}">
        <p14:creationId xmlns:p14="http://schemas.microsoft.com/office/powerpoint/2010/main" val="35558841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22E8887-F1A2-400A-A8C8-AB193E2C7CA6}"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3AFAAD-B603-4C77-84AF-76D6542BC328}" type="slidenum">
              <a:rPr lang="en-US"/>
              <a:pPr>
                <a:defRPr/>
              </a:pPr>
              <a:t>‹#›</a:t>
            </a:fld>
            <a:endParaRPr lang="en-US"/>
          </a:p>
        </p:txBody>
      </p:sp>
    </p:spTree>
    <p:extLst>
      <p:ext uri="{BB962C8B-B14F-4D97-AF65-F5344CB8AC3E}">
        <p14:creationId xmlns:p14="http://schemas.microsoft.com/office/powerpoint/2010/main" val="40609826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953A75A-7B03-43FE-A130-4BA4FFD311ED}" type="datetimeFigureOut">
              <a:rPr lang="en-US"/>
              <a:pPr>
                <a:defRPr/>
              </a:pPr>
              <a:t>6/24/2020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748B690-3C38-43C6-BE54-1451C70003EA}" type="slidenum">
              <a:rPr lang="en-US"/>
              <a:pPr>
                <a:defRPr/>
              </a:pPr>
              <a:t>‹#›</a:t>
            </a:fld>
            <a:endParaRPr lang="en-US"/>
          </a:p>
        </p:txBody>
      </p:sp>
    </p:spTree>
    <p:extLst>
      <p:ext uri="{BB962C8B-B14F-4D97-AF65-F5344CB8AC3E}">
        <p14:creationId xmlns:p14="http://schemas.microsoft.com/office/powerpoint/2010/main" val="40647008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7BF335B-3A66-463F-9B1B-F68F2EC57EF2}" type="datetimeFigureOut">
              <a:rPr lang="en-US"/>
              <a:pPr>
                <a:defRPr/>
              </a:pPr>
              <a:t>6/24/2020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C3318F4-E31B-402A-A8FA-0759D42448CE}" type="slidenum">
              <a:rPr lang="en-US"/>
              <a:pPr>
                <a:defRPr/>
              </a:pPr>
              <a:t>‹#›</a:t>
            </a:fld>
            <a:endParaRPr lang="en-US"/>
          </a:p>
        </p:txBody>
      </p:sp>
    </p:spTree>
    <p:extLst>
      <p:ext uri="{BB962C8B-B14F-4D97-AF65-F5344CB8AC3E}">
        <p14:creationId xmlns:p14="http://schemas.microsoft.com/office/powerpoint/2010/main" val="9962408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06761-2A21-4DA8-B3B1-FDE16DB55789}" type="datetimeFigureOut">
              <a:rPr lang="en-US"/>
              <a:pPr>
                <a:defRPr/>
              </a:pPr>
              <a:t>6/24/2020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D61B6A-F7E1-4672-968B-BB15937EFBD9}" type="slidenum">
              <a:rPr lang="en-US"/>
              <a:pPr>
                <a:defRPr/>
              </a:pPr>
              <a:t>‹#›</a:t>
            </a:fld>
            <a:endParaRPr lang="en-US"/>
          </a:p>
        </p:txBody>
      </p:sp>
    </p:spTree>
    <p:extLst>
      <p:ext uri="{BB962C8B-B14F-4D97-AF65-F5344CB8AC3E}">
        <p14:creationId xmlns:p14="http://schemas.microsoft.com/office/powerpoint/2010/main" val="4228354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46CE05C-BF25-4BB4-B998-800C70288570}"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0CAC5E-AD64-4C52-B1B1-5D1ED0A345B3}" type="slidenum">
              <a:rPr lang="en-US"/>
              <a:pPr>
                <a:defRPr/>
              </a:pPr>
              <a:t>‹#›</a:t>
            </a:fld>
            <a:endParaRPr lang="en-US"/>
          </a:p>
        </p:txBody>
      </p:sp>
    </p:spTree>
    <p:extLst>
      <p:ext uri="{BB962C8B-B14F-4D97-AF65-F5344CB8AC3E}">
        <p14:creationId xmlns:p14="http://schemas.microsoft.com/office/powerpoint/2010/main" val="16304954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690E33F-1DF7-4FE8-9054-F6F597351382}"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9C3874-DD35-487B-B168-F5502997600E}" type="slidenum">
              <a:rPr lang="en-US"/>
              <a:pPr>
                <a:defRPr/>
              </a:pPr>
              <a:t>‹#›</a:t>
            </a:fld>
            <a:endParaRPr lang="en-US"/>
          </a:p>
        </p:txBody>
      </p:sp>
    </p:spTree>
    <p:extLst>
      <p:ext uri="{BB962C8B-B14F-4D97-AF65-F5344CB8AC3E}">
        <p14:creationId xmlns:p14="http://schemas.microsoft.com/office/powerpoint/2010/main" val="2117432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0227E0-AC2E-4FD0-BE45-01062BB3108A}"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E5ACBE-CB9D-47C9-BD8F-8429BCB2D2F6}" type="slidenum">
              <a:rPr lang="en-US"/>
              <a:pPr>
                <a:defRPr/>
              </a:pPr>
              <a:t>‹#›</a:t>
            </a:fld>
            <a:endParaRPr lang="en-US"/>
          </a:p>
        </p:txBody>
      </p:sp>
    </p:spTree>
    <p:extLst>
      <p:ext uri="{BB962C8B-B14F-4D97-AF65-F5344CB8AC3E}">
        <p14:creationId xmlns:p14="http://schemas.microsoft.com/office/powerpoint/2010/main" val="6112365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D92576B-976C-45C0-AD25-8719201FBB9B}"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F9EA22-3DE4-4E54-A777-C5976FF60BF6}" type="slidenum">
              <a:rPr lang="en-US"/>
              <a:pPr>
                <a:defRPr/>
              </a:pPr>
              <a:t>‹#›</a:t>
            </a:fld>
            <a:endParaRPr lang="en-US"/>
          </a:p>
        </p:txBody>
      </p:sp>
    </p:spTree>
    <p:extLst>
      <p:ext uri="{BB962C8B-B14F-4D97-AF65-F5344CB8AC3E}">
        <p14:creationId xmlns:p14="http://schemas.microsoft.com/office/powerpoint/2010/main" val="31713938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88E30E-2EE5-4846-A161-DF0C8F5515A7}"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D611CA-6DE0-4E3B-B0F3-D93B914E067A}" type="slidenum">
              <a:rPr lang="en-US"/>
              <a:pPr>
                <a:defRPr/>
              </a:pPr>
              <a:t>‹#›</a:t>
            </a:fld>
            <a:endParaRPr lang="en-US"/>
          </a:p>
        </p:txBody>
      </p:sp>
    </p:spTree>
    <p:extLst>
      <p:ext uri="{BB962C8B-B14F-4D97-AF65-F5344CB8AC3E}">
        <p14:creationId xmlns:p14="http://schemas.microsoft.com/office/powerpoint/2010/main" val="19714523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8E754DA-B113-4A13-901B-1A449026515F}" type="datetimeFigureOut">
              <a:rPr lang="en-US" smtClean="0"/>
              <a:pPr>
                <a:defRPr/>
              </a:pPr>
              <a:t>6/24/2020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770EB54-A864-4D14-8FD8-3DC2DB556104}" type="slidenum">
              <a:rPr lang="en-US" smtClean="0"/>
              <a:pPr>
                <a:defRPr/>
              </a:pPr>
              <a:t>‹#›</a:t>
            </a:fld>
            <a:endParaRPr lang="en-US"/>
          </a:p>
        </p:txBody>
      </p:sp>
    </p:spTree>
    <p:extLst>
      <p:ext uri="{BB962C8B-B14F-4D97-AF65-F5344CB8AC3E}">
        <p14:creationId xmlns:p14="http://schemas.microsoft.com/office/powerpoint/2010/main" val="722583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B0227E0-AC2E-4FD0-BE45-01062BB3108A}" type="datetimeFigureOut">
              <a:rPr lang="en-US" smtClean="0"/>
              <a:pPr>
                <a:defRPr/>
              </a:pPr>
              <a:t>6/24/2020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E5ACBE-CB9D-47C9-BD8F-8429BCB2D2F6}" type="slidenum">
              <a:rPr lang="en-US" smtClean="0"/>
              <a:pPr>
                <a:defRPr/>
              </a:pPr>
              <a:t>‹#›</a:t>
            </a:fld>
            <a:endParaRPr lang="en-US"/>
          </a:p>
        </p:txBody>
      </p:sp>
    </p:spTree>
    <p:extLst>
      <p:ext uri="{BB962C8B-B14F-4D97-AF65-F5344CB8AC3E}">
        <p14:creationId xmlns:p14="http://schemas.microsoft.com/office/powerpoint/2010/main" val="37734381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D9AF664-971A-4539-B366-D3D85B51995D}" type="datetimeFigureOut">
              <a:rPr lang="en-US" smtClean="0"/>
              <a:pPr>
                <a:defRPr/>
              </a:pPr>
              <a:t>6/24/2020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A08DB8-470E-4779-8674-D9E13240E733}" type="slidenum">
              <a:rPr lang="en-US" smtClean="0"/>
              <a:pPr>
                <a:defRPr/>
              </a:pPr>
              <a:t>‹#›</a:t>
            </a:fld>
            <a:endParaRPr lang="en-US"/>
          </a:p>
        </p:txBody>
      </p:sp>
    </p:spTree>
    <p:extLst>
      <p:ext uri="{BB962C8B-B14F-4D97-AF65-F5344CB8AC3E}">
        <p14:creationId xmlns:p14="http://schemas.microsoft.com/office/powerpoint/2010/main" val="15878325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15BE2D1-03E7-418A-877F-16F88DD0B7C7}" type="datetimeFigureOut">
              <a:rPr lang="en-US" smtClean="0"/>
              <a:pPr>
                <a:defRPr/>
              </a:pPr>
              <a:t>6/24/2020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9BC9810-0002-4E11-BE87-7B49B60CCD91}" type="slidenum">
              <a:rPr lang="en-US" smtClean="0"/>
              <a:pPr>
                <a:defRPr/>
              </a:pPr>
              <a:t>‹#›</a:t>
            </a:fld>
            <a:endParaRPr lang="en-US"/>
          </a:p>
        </p:txBody>
      </p:sp>
    </p:spTree>
    <p:extLst>
      <p:ext uri="{BB962C8B-B14F-4D97-AF65-F5344CB8AC3E}">
        <p14:creationId xmlns:p14="http://schemas.microsoft.com/office/powerpoint/2010/main" val="14002827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EB519A6-9433-4426-AE17-0C860BE89FAB}" type="datetimeFigureOut">
              <a:rPr lang="en-US" smtClean="0"/>
              <a:pPr>
                <a:defRPr/>
              </a:pPr>
              <a:t>6/24/2020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DDACFE8-7C31-4722-B169-135E4991808F}" type="slidenum">
              <a:rPr lang="en-US" smtClean="0"/>
              <a:pPr>
                <a:defRPr/>
              </a:pPr>
              <a:t>‹#›</a:t>
            </a:fld>
            <a:endParaRPr lang="en-US"/>
          </a:p>
        </p:txBody>
      </p:sp>
    </p:spTree>
    <p:extLst>
      <p:ext uri="{BB962C8B-B14F-4D97-AF65-F5344CB8AC3E}">
        <p14:creationId xmlns:p14="http://schemas.microsoft.com/office/powerpoint/2010/main" val="33764257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98130DE-0452-47C8-B08B-870D51469132}" type="datetimeFigureOut">
              <a:rPr lang="en-US" smtClean="0"/>
              <a:pPr>
                <a:defRPr/>
              </a:pPr>
              <a:t>6/24/2020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C047762-A8DB-4BA8-81CB-6A4040EEA6FC}" type="slidenum">
              <a:rPr lang="en-US" smtClean="0"/>
              <a:pPr>
                <a:defRPr/>
              </a:pPr>
              <a:t>‹#›</a:t>
            </a:fld>
            <a:endParaRPr lang="en-US"/>
          </a:p>
        </p:txBody>
      </p:sp>
    </p:spTree>
    <p:extLst>
      <p:ext uri="{BB962C8B-B14F-4D97-AF65-F5344CB8AC3E}">
        <p14:creationId xmlns:p14="http://schemas.microsoft.com/office/powerpoint/2010/main" val="25119696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B48DEF1-B0C0-4825-A03A-3148094AE9C1}" type="datetimeFigureOut">
              <a:rPr lang="en-US" smtClean="0"/>
              <a:pPr>
                <a:defRPr/>
              </a:pPr>
              <a:t>6/24/2020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ED204D0-6963-45F4-B4F3-E00D91AB9233}" type="slidenum">
              <a:rPr lang="en-US" smtClean="0"/>
              <a:pPr>
                <a:defRPr/>
              </a:pPr>
              <a:t>‹#›</a:t>
            </a:fld>
            <a:endParaRPr lang="en-US"/>
          </a:p>
        </p:txBody>
      </p:sp>
    </p:spTree>
    <p:extLst>
      <p:ext uri="{BB962C8B-B14F-4D97-AF65-F5344CB8AC3E}">
        <p14:creationId xmlns:p14="http://schemas.microsoft.com/office/powerpoint/2010/main" val="19857235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F9BE00E-0C77-4760-B80E-E7F45A68168E}" type="datetimeFigureOut">
              <a:rPr lang="en-US" smtClean="0"/>
              <a:pPr>
                <a:defRPr/>
              </a:pPr>
              <a:t>6/24/2020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76DA2AE-1627-4244-9B27-9AD35192B081}" type="slidenum">
              <a:rPr lang="en-US" smtClean="0"/>
              <a:pPr>
                <a:defRPr/>
              </a:pPr>
              <a:t>‹#›</a:t>
            </a:fld>
            <a:endParaRPr lang="en-US"/>
          </a:p>
        </p:txBody>
      </p:sp>
    </p:spTree>
    <p:extLst>
      <p:ext uri="{BB962C8B-B14F-4D97-AF65-F5344CB8AC3E}">
        <p14:creationId xmlns:p14="http://schemas.microsoft.com/office/powerpoint/2010/main" val="337777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D9AF664-971A-4539-B366-D3D85B51995D}" type="datetimeFigureOut">
              <a:rPr lang="en-US"/>
              <a:pPr>
                <a:defRPr/>
              </a:pPr>
              <a:t>6/24/2020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A08DB8-470E-4779-8674-D9E13240E733}" type="slidenum">
              <a:rPr lang="en-US"/>
              <a:pPr>
                <a:defRPr/>
              </a:pPr>
              <a:t>‹#›</a:t>
            </a:fld>
            <a:endParaRPr lang="en-US"/>
          </a:p>
        </p:txBody>
      </p:sp>
    </p:spTree>
    <p:extLst>
      <p:ext uri="{BB962C8B-B14F-4D97-AF65-F5344CB8AC3E}">
        <p14:creationId xmlns:p14="http://schemas.microsoft.com/office/powerpoint/2010/main" val="211564440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CC3E835C-3FAC-404A-8E3F-B63C524690F1}" type="datetimeFigureOut">
              <a:rPr lang="en-US" smtClean="0"/>
              <a:pPr>
                <a:defRPr/>
              </a:pPr>
              <a:t>6/24/2020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EC56DC-5CDC-42BA-B458-903749DD490A}" type="slidenum">
              <a:rPr lang="en-US" smtClean="0"/>
              <a:pPr>
                <a:defRPr/>
              </a:pPr>
              <a:t>‹#›</a:t>
            </a:fld>
            <a:endParaRPr lang="en-US"/>
          </a:p>
        </p:txBody>
      </p:sp>
    </p:spTree>
    <p:extLst>
      <p:ext uri="{BB962C8B-B14F-4D97-AF65-F5344CB8AC3E}">
        <p14:creationId xmlns:p14="http://schemas.microsoft.com/office/powerpoint/2010/main" val="12928411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F2BD0A7-A8FD-4299-8313-5FBB94BAD65A}" type="datetimeFigureOut">
              <a:rPr lang="en-US" smtClean="0"/>
              <a:pPr>
                <a:defRPr/>
              </a:pPr>
              <a:t>6/24/2020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0238DFC-2F84-4033-A154-32DE141D20F8}" type="slidenum">
              <a:rPr lang="en-US" smtClean="0"/>
              <a:pPr>
                <a:defRPr/>
              </a:pPr>
              <a:t>‹#›</a:t>
            </a:fld>
            <a:endParaRPr lang="en-US"/>
          </a:p>
        </p:txBody>
      </p:sp>
    </p:spTree>
    <p:extLst>
      <p:ext uri="{BB962C8B-B14F-4D97-AF65-F5344CB8AC3E}">
        <p14:creationId xmlns:p14="http://schemas.microsoft.com/office/powerpoint/2010/main" val="225869028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7C052E2-87B8-480E-AE3D-86D6BFA4FEBE}" type="datetimeFigureOut">
              <a:rPr lang="en-US" smtClean="0"/>
              <a:pPr>
                <a:defRPr/>
              </a:pPr>
              <a:t>6/24/2020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5D3DDAD-70C4-4EA3-8567-AEBBA68729C3}" type="slidenum">
              <a:rPr lang="en-US" smtClean="0"/>
              <a:pPr>
                <a:defRPr/>
              </a:pPr>
              <a:t>‹#›</a:t>
            </a:fld>
            <a:endParaRPr lang="en-US"/>
          </a:p>
        </p:txBody>
      </p:sp>
    </p:spTree>
    <p:extLst>
      <p:ext uri="{BB962C8B-B14F-4D97-AF65-F5344CB8AC3E}">
        <p14:creationId xmlns:p14="http://schemas.microsoft.com/office/powerpoint/2010/main" val="324704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15BE2D1-03E7-418A-877F-16F88DD0B7C7}"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BC9810-0002-4E11-BE87-7B49B60CCD91}" type="slidenum">
              <a:rPr lang="en-US"/>
              <a:pPr>
                <a:defRPr/>
              </a:pPr>
              <a:t>‹#›</a:t>
            </a:fld>
            <a:endParaRPr lang="en-US"/>
          </a:p>
        </p:txBody>
      </p:sp>
    </p:spTree>
    <p:extLst>
      <p:ext uri="{BB962C8B-B14F-4D97-AF65-F5344CB8AC3E}">
        <p14:creationId xmlns:p14="http://schemas.microsoft.com/office/powerpoint/2010/main" val="3919110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EB519A6-9433-4426-AE17-0C860BE89FAB}" type="datetimeFigureOut">
              <a:rPr lang="en-US"/>
              <a:pPr>
                <a:defRPr/>
              </a:pPr>
              <a:t>6/24/2020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DACFE8-7C31-4722-B169-135E4991808F}" type="slidenum">
              <a:rPr lang="en-US"/>
              <a:pPr>
                <a:defRPr/>
              </a:pPr>
              <a:t>‹#›</a:t>
            </a:fld>
            <a:endParaRPr lang="en-US"/>
          </a:p>
        </p:txBody>
      </p:sp>
    </p:spTree>
    <p:extLst>
      <p:ext uri="{BB962C8B-B14F-4D97-AF65-F5344CB8AC3E}">
        <p14:creationId xmlns:p14="http://schemas.microsoft.com/office/powerpoint/2010/main" val="328969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98130DE-0452-47C8-B08B-870D51469132}" type="datetimeFigureOut">
              <a:rPr lang="en-US"/>
              <a:pPr>
                <a:defRPr/>
              </a:pPr>
              <a:t>6/24/2020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047762-A8DB-4BA8-81CB-6A4040EEA6FC}" type="slidenum">
              <a:rPr lang="en-US"/>
              <a:pPr>
                <a:defRPr/>
              </a:pPr>
              <a:t>‹#›</a:t>
            </a:fld>
            <a:endParaRPr lang="en-US"/>
          </a:p>
        </p:txBody>
      </p:sp>
    </p:spTree>
    <p:extLst>
      <p:ext uri="{BB962C8B-B14F-4D97-AF65-F5344CB8AC3E}">
        <p14:creationId xmlns:p14="http://schemas.microsoft.com/office/powerpoint/2010/main" val="234465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8DEF1-B0C0-4825-A03A-3148094AE9C1}" type="datetimeFigureOut">
              <a:rPr lang="en-US"/>
              <a:pPr>
                <a:defRPr/>
              </a:pPr>
              <a:t>6/24/2020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ED204D0-6963-45F4-B4F3-E00D91AB9233}" type="slidenum">
              <a:rPr lang="en-US"/>
              <a:pPr>
                <a:defRPr/>
              </a:pPr>
              <a:t>‹#›</a:t>
            </a:fld>
            <a:endParaRPr lang="en-US"/>
          </a:p>
        </p:txBody>
      </p:sp>
    </p:spTree>
    <p:extLst>
      <p:ext uri="{BB962C8B-B14F-4D97-AF65-F5344CB8AC3E}">
        <p14:creationId xmlns:p14="http://schemas.microsoft.com/office/powerpoint/2010/main" val="872172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9BE00E-0C77-4760-B80E-E7F45A68168E}" type="datetimeFigureOut">
              <a:rPr lang="en-US"/>
              <a:pPr>
                <a:defRPr/>
              </a:pPr>
              <a:t>6/24/2020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6DA2AE-1627-4244-9B27-9AD35192B081}" type="slidenum">
              <a:rPr lang="en-US"/>
              <a:pPr>
                <a:defRPr/>
              </a:pPr>
              <a:t>‹#›</a:t>
            </a:fld>
            <a:endParaRPr lang="en-US"/>
          </a:p>
        </p:txBody>
      </p:sp>
    </p:spTree>
    <p:extLst>
      <p:ext uri="{BB962C8B-B14F-4D97-AF65-F5344CB8AC3E}">
        <p14:creationId xmlns:p14="http://schemas.microsoft.com/office/powerpoint/2010/main" val="136722852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5.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64B02C65-5908-43E4-B80C-9BA2EB6C5B19}" type="datetimeFigureOut">
              <a:rPr lang="en-US"/>
              <a:pPr>
                <a:defRPr/>
              </a:pPr>
              <a:t>6/24/2020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mn-lt"/>
              </a:defRPr>
            </a:lvl1pPr>
          </a:lstStyle>
          <a:p>
            <a:pPr>
              <a:defRPr/>
            </a:pPr>
            <a:fld id="{2B2A08EB-FB70-4AEE-9EB3-A357700F76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4000" b="1"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2pPr>
      <a:lvl3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3pPr>
      <a:lvl4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4pPr>
      <a:lvl5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5pPr>
      <a:lvl6pPr marL="4572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6pPr>
      <a:lvl7pPr marL="9144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7pPr>
      <a:lvl8pPr marL="13716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8pPr>
      <a:lvl9pPr marL="18288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9pPr>
    </p:titleStyle>
    <p:bodyStyle>
      <a:lvl1pPr marL="514350" indent="-514350" algn="l" rtl="0" eaLnBrk="0" fontAlgn="base" hangingPunct="0">
        <a:spcBef>
          <a:spcPct val="20000"/>
        </a:spcBef>
        <a:spcAft>
          <a:spcPct val="0"/>
        </a:spcAft>
        <a:buFont typeface="Calibri" panose="020F0502020204030204" pitchFamily="34" charset="0"/>
        <a:buAutoNum type="arabicPeriod"/>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971550" indent="-514350" algn="l" rtl="0" eaLnBrk="0" fontAlgn="base" hangingPunct="0">
        <a:spcBef>
          <a:spcPct val="20000"/>
        </a:spcBef>
        <a:spcAft>
          <a:spcPct val="0"/>
        </a:spcAft>
        <a:buFont typeface="Calibri" panose="020F0502020204030204" pitchFamily="34" charset="0"/>
        <a:buAutoNum type="alphaLcPeriod"/>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371600" indent="-457200" algn="l" rtl="0" eaLnBrk="0" fontAlgn="base" hangingPunct="0">
        <a:spcBef>
          <a:spcPct val="20000"/>
        </a:spcBef>
        <a:spcAft>
          <a:spcPct val="0"/>
        </a:spcAft>
        <a:buFont typeface="Calibri" panose="020F0502020204030204" pitchFamily="34" charset="0"/>
        <a:buAutoNum type="romanLcPeriod"/>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828800" indent="-457200" algn="l" rtl="0" eaLnBrk="0" fontAlgn="base" hangingPunct="0">
        <a:spcBef>
          <a:spcPct val="20000"/>
        </a:spcBef>
        <a:spcAft>
          <a:spcPct val="0"/>
        </a:spcAft>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286000" indent="-457200" algn="l" rtl="0" eaLnBrk="0" fontAlgn="base" hangingPunct="0">
        <a:spcBef>
          <a:spcPct val="20000"/>
        </a:spcBef>
        <a:spcAft>
          <a:spcPct val="0"/>
        </a:spcAft>
        <a:buFont typeface="Calibri" panose="020F0502020204030204" pitchFamily="34" charset="0"/>
        <a:buAutoNum type="arabicPeriod"/>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1AF8C7F-3ED8-418F-B373-3C9B41595388}" type="datetimeFigureOut">
              <a:rPr lang="en-US"/>
              <a:pPr>
                <a:defRPr/>
              </a:pPr>
              <a:t>6/24/2020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18635C0A-E4D8-49FF-AF17-C07C116F44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B10439C-C0AA-4449-AB5D-4F0CD313B850}" type="datetimeFigureOut">
              <a:rPr lang="en-US"/>
              <a:pPr>
                <a:defRPr/>
              </a:pPr>
              <a:t>6/24/2020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D47039A-89B6-46C2-AD5C-AB6451757B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FA44F5E-907E-4902-BB94-127AE2E3850A}" type="datetimeFigureOut">
              <a:rPr lang="en-US"/>
              <a:pPr>
                <a:defRPr/>
              </a:pPr>
              <a:t>6/24/2020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E91224FF-14EA-4B3C-9DA2-8D933DBE1A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4B02C65-5908-43E4-B80C-9BA2EB6C5B19}" type="datetimeFigureOut">
              <a:rPr lang="en-US" smtClean="0"/>
              <a:pPr>
                <a:defRPr/>
              </a:pPr>
              <a:t>6/24/2020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B2A08EB-FB70-4AEE-9EB3-A357700F76B1}" type="slidenum">
              <a:rPr lang="en-US" smtClean="0"/>
              <a:pPr>
                <a:defRPr/>
              </a:pPr>
              <a:t>‹#›</a:t>
            </a:fld>
            <a:endParaRPr lang="en-US" dirty="0"/>
          </a:p>
        </p:txBody>
      </p:sp>
    </p:spTree>
    <p:extLst>
      <p:ext uri="{BB962C8B-B14F-4D97-AF65-F5344CB8AC3E}">
        <p14:creationId xmlns:p14="http://schemas.microsoft.com/office/powerpoint/2010/main" val="26674479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3" Type="http://schemas.openxmlformats.org/officeDocument/2006/relationships/hyperlink" Target="mailto:Jimfres@gmail.com" TargetMode="External"/><Relationship Id="rId2" Type="http://schemas.openxmlformats.org/officeDocument/2006/relationships/notesSlide" Target="../notesSlides/notesSlide26.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Lightning Bolt 7"/>
          <p:cNvSpPr/>
          <p:nvPr/>
        </p:nvSpPr>
        <p:spPr>
          <a:xfrm>
            <a:off x="1714500" y="381000"/>
            <a:ext cx="8763000" cy="636905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8" name="Title 1"/>
          <p:cNvSpPr>
            <a:spLocks noGrp="1"/>
          </p:cNvSpPr>
          <p:nvPr>
            <p:ph type="ctrTitle"/>
          </p:nvPr>
        </p:nvSpPr>
        <p:spPr>
          <a:xfrm>
            <a:off x="1714500" y="1143000"/>
            <a:ext cx="8080513" cy="2133600"/>
          </a:xfrm>
        </p:spPr>
        <p:txBody>
          <a:bodyPr/>
          <a:lstStyle/>
          <a:p>
            <a:r>
              <a:rPr lang="en-US" sz="4400" b="1" dirty="0">
                <a:latin typeface="Tahoma" panose="020B0604030504040204" pitchFamily="34" charset="0"/>
                <a:cs typeface="Tahoma" panose="020B0604030504040204" pitchFamily="34" charset="0"/>
              </a:rPr>
              <a:t>Reconciliation </a:t>
            </a:r>
            <a:br>
              <a:rPr lang="en-US" sz="4400" b="1" dirty="0">
                <a:latin typeface="Tahoma" panose="020B0604030504040204" pitchFamily="34" charset="0"/>
                <a:cs typeface="Tahoma" panose="020B0604030504040204" pitchFamily="34" charset="0"/>
              </a:rPr>
            </a:br>
            <a:r>
              <a:rPr lang="en-US" sz="4400" b="1" dirty="0">
                <a:latin typeface="Tahoma" panose="020B0604030504040204" pitchFamily="34" charset="0"/>
                <a:cs typeface="Tahoma" panose="020B0604030504040204" pitchFamily="34" charset="0"/>
              </a:rPr>
              <a:t>in a World of </a:t>
            </a:r>
            <a:br>
              <a:rPr lang="en-US" sz="4400" b="1" dirty="0">
                <a:latin typeface="Tahoma" panose="020B0604030504040204" pitchFamily="34" charset="0"/>
                <a:cs typeface="Tahoma" panose="020B0604030504040204" pitchFamily="34" charset="0"/>
              </a:rPr>
            </a:br>
            <a:r>
              <a:rPr lang="en-US" sz="4400" b="1" dirty="0">
                <a:latin typeface="Tahoma" panose="020B0604030504040204" pitchFamily="34" charset="0"/>
                <a:cs typeface="Tahoma" panose="020B0604030504040204" pitchFamily="34" charset="0"/>
              </a:rPr>
              <a:t>Fractured Relationships </a:t>
            </a:r>
          </a:p>
        </p:txBody>
      </p:sp>
      <p:sp>
        <p:nvSpPr>
          <p:cNvPr id="6149" name="Content Placeholder 2"/>
          <p:cNvSpPr>
            <a:spLocks noGrp="1"/>
          </p:cNvSpPr>
          <p:nvPr>
            <p:ph type="subTitle" idx="1"/>
          </p:nvPr>
        </p:nvSpPr>
        <p:spPr>
          <a:xfrm>
            <a:off x="2325756" y="4533900"/>
            <a:ext cx="6858000" cy="958849"/>
          </a:xfrm>
        </p:spPr>
        <p:txBody>
          <a:bodyPr/>
          <a:lstStyle/>
          <a:p>
            <a:pPr eaLnBrk="1" hangingPunct="1"/>
            <a:r>
              <a:rPr lang="en-US" sz="3600" b="1" dirty="0"/>
              <a:t>Dr. Jim Westgate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914400" y="2209800"/>
            <a:ext cx="10210800" cy="4419599"/>
          </a:xfrm>
        </p:spPr>
        <p:txBody>
          <a:bodyPr>
            <a:normAutofit/>
          </a:bodyPr>
          <a:lstStyle/>
          <a:p>
            <a:pPr marL="0" indent="0">
              <a:buNone/>
              <a:defRPr/>
            </a:pPr>
            <a:r>
              <a:rPr lang="en-US" sz="3600" b="1" i="1" dirty="0"/>
              <a:t>Reconciliation between Joseph and his brothers never would have taken place if Joseph had harbored a rotten attitude. His forgiving, kind, loving, caring, pleasant attitude, in spite of the horrible rejection and harsh treatment he had received from his brothers, opened the way for them now to be reconciled to him.” (Stephen Cole)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287184324"/>
      </p:ext>
    </p:extLst>
  </p:cSld>
  <p:clrMapOvr>
    <a:overrideClrMapping bg1="lt1" tx1="dk1" bg2="lt2" tx2="dk2" accent1="accent1" accent2="accent2" accent3="accent3" accent4="accent4" accent5="accent5" accent6="accent6" hlink="hlink" folHlink="folHlink"/>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2286000"/>
            <a:ext cx="10896600" cy="4343399"/>
          </a:xfrm>
        </p:spPr>
        <p:txBody>
          <a:bodyPr>
            <a:normAutofit/>
          </a:bodyPr>
          <a:lstStyle/>
          <a:p>
            <a:pPr marL="514350" indent="-514350">
              <a:buFont typeface="+mj-lt"/>
              <a:buAutoNum type="arabicPeriod" startAt="2"/>
            </a:pPr>
            <a:r>
              <a:rPr lang="en-US" sz="3600" b="1" dirty="0"/>
              <a:t>Joseph’s character was reflected in his attitude:</a:t>
            </a:r>
          </a:p>
          <a:p>
            <a:pPr marL="914400" lvl="1" indent="-457200">
              <a:buFont typeface="+mj-lt"/>
              <a:buAutoNum type="alphaLcPeriod"/>
            </a:pPr>
            <a:r>
              <a:rPr lang="en-US" sz="3600" b="1" dirty="0"/>
              <a:t>Patience and not anger in the face of betrayal. </a:t>
            </a:r>
          </a:p>
          <a:p>
            <a:pPr marL="1428750" lvl="2" indent="-514350">
              <a:buFont typeface="+mj-lt"/>
              <a:buAutoNum type="romanUcPeriod"/>
            </a:pPr>
            <a:r>
              <a:rPr lang="en-US" sz="3600" b="1" dirty="0"/>
              <a:t>Brothers sold him into slavery - 13 yrs. old Bar Mitzvah – coat of many colors. </a:t>
            </a:r>
          </a:p>
          <a:p>
            <a:pPr marL="1428750" lvl="2" indent="-514350">
              <a:buFont typeface="+mj-lt"/>
              <a:buAutoNum type="romanUcPeriod"/>
            </a:pPr>
            <a:r>
              <a:rPr lang="en-US" sz="3600" b="1" dirty="0"/>
              <a:t>Potiphar’s wife falsely accused him</a:t>
            </a:r>
          </a:p>
          <a:p>
            <a:pPr marL="1428750" lvl="2" indent="-514350">
              <a:buFont typeface="+mj-lt"/>
              <a:buAutoNum type="romanUcPeriod"/>
            </a:pPr>
            <a:r>
              <a:rPr lang="en-US" sz="3600" b="1" dirty="0"/>
              <a:t>The Cupbearer forgot him 40:9-15, 23</a:t>
            </a:r>
          </a:p>
          <a:p>
            <a:pPr marL="1428750" lvl="2" indent="-514350">
              <a:buFont typeface="+mj-lt"/>
              <a:buAutoNum type="romanUcPeriod"/>
            </a:pPr>
            <a:r>
              <a:rPr lang="en-US" sz="3600" b="1" dirty="0"/>
              <a:t>Probably 24-28 years waiting for Justice.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860282079"/>
      </p:ext>
    </p:extLst>
  </p:cSld>
  <p:clrMapOvr>
    <a:overrideClrMapping bg1="lt1" tx1="dk1" bg2="lt2" tx2="dk2" accent1="accent1" accent2="accent2" accent3="accent3" accent4="accent4" accent5="accent5" accent6="accent6" hlink="hlink" folHlink="folHlink"/>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1265010" y="2362200"/>
            <a:ext cx="10241190" cy="4267199"/>
          </a:xfrm>
        </p:spPr>
        <p:txBody>
          <a:bodyPr>
            <a:normAutofit/>
          </a:bodyPr>
          <a:lstStyle/>
          <a:p>
            <a:pPr marL="514350" indent="-514350">
              <a:buFont typeface="+mj-lt"/>
              <a:buAutoNum type="alphaLcPeriod" startAt="2"/>
            </a:pPr>
            <a:r>
              <a:rPr lang="en-US" sz="3600" b="1" dirty="0"/>
              <a:t>Humility not pride when consulted </a:t>
            </a:r>
          </a:p>
          <a:p>
            <a:pPr marL="1428750" lvl="2" indent="-514350">
              <a:buFont typeface="+mj-lt"/>
              <a:buAutoNum type="romanUcPeriod"/>
            </a:pPr>
            <a:r>
              <a:rPr lang="en-US" sz="3600" b="1" dirty="0"/>
              <a:t>Promotion in Potiphar’s house </a:t>
            </a:r>
          </a:p>
          <a:p>
            <a:pPr marL="1428750" lvl="2" indent="-514350">
              <a:buFont typeface="+mj-lt"/>
              <a:buAutoNum type="romanUcPeriod"/>
            </a:pPr>
            <a:r>
              <a:rPr lang="en-US" sz="3600" b="1" dirty="0"/>
              <a:t>Made head of the prison </a:t>
            </a:r>
          </a:p>
          <a:p>
            <a:pPr marL="1428750" lvl="2" indent="-514350">
              <a:buFont typeface="+mj-lt"/>
              <a:buAutoNum type="romanUcPeriod"/>
            </a:pPr>
            <a:r>
              <a:rPr lang="en-US" sz="3600" b="1" dirty="0"/>
              <a:t>Interpreted the dreams of Pharaoh</a:t>
            </a:r>
          </a:p>
          <a:p>
            <a:pPr marL="1428750" lvl="2" indent="-514350">
              <a:buFont typeface="+mj-lt"/>
              <a:buAutoNum type="romanUcPeriod"/>
            </a:pPr>
            <a:r>
              <a:rPr lang="en-US" sz="3600" b="1" dirty="0"/>
              <a:t>Promoted by Pharaoh – 40:37-43</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300549859"/>
      </p:ext>
    </p:extLst>
  </p:cSld>
  <p:clrMapOvr>
    <a:overrideClrMapping bg1="lt1" tx1="dk1" bg2="lt2" tx2="dk2" accent1="accent1" accent2="accent2" accent3="accent3" accent4="accent4" accent5="accent5" accent6="accent6" hlink="hlink" folHlink="folHlink"/>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2286000"/>
            <a:ext cx="10896600" cy="4343399"/>
          </a:xfrm>
        </p:spPr>
        <p:txBody>
          <a:bodyPr>
            <a:normAutofit/>
          </a:bodyPr>
          <a:lstStyle/>
          <a:p>
            <a:pPr marL="514350" indent="-514350">
              <a:buFont typeface="+mj-lt"/>
              <a:buAutoNum type="alphaLcPeriod" startAt="3"/>
            </a:pPr>
            <a:r>
              <a:rPr lang="en-US" sz="3600" b="1" dirty="0"/>
              <a:t>Godliness not selfishness when trusted </a:t>
            </a:r>
          </a:p>
          <a:p>
            <a:pPr marL="1428750" lvl="2" indent="-514350">
              <a:buFont typeface="+mj-lt"/>
              <a:buAutoNum type="romanUcPeriod"/>
            </a:pPr>
            <a:r>
              <a:rPr lang="en-US" sz="3600" b="1" dirty="0"/>
              <a:t>Potiphar’s wife – 39:9 “</a:t>
            </a:r>
            <a:r>
              <a:rPr lang="en-US" sz="3600" b="1" i="1" dirty="0"/>
              <a:t>How then could I do this great evil and sin against God.”</a:t>
            </a:r>
            <a:endParaRPr lang="en-US" sz="3600" b="1" dirty="0"/>
          </a:p>
          <a:p>
            <a:pPr marL="1428750" lvl="2" indent="-514350">
              <a:buFont typeface="+mj-lt"/>
              <a:buAutoNum type="romanUcPeriod"/>
            </a:pPr>
            <a:r>
              <a:rPr lang="en-US" sz="3600" b="1" dirty="0"/>
              <a:t>Interpretation of dreams for cupbearer and baker 40:8 </a:t>
            </a:r>
            <a:r>
              <a:rPr lang="en-US" sz="3600" b="1" i="1" dirty="0"/>
              <a:t>“interpretations belong to God.”</a:t>
            </a:r>
            <a:endParaRPr lang="en-US" sz="3600" b="1" dirty="0"/>
          </a:p>
          <a:p>
            <a:pPr marL="1428750" lvl="2" indent="-514350">
              <a:buFont typeface="+mj-lt"/>
              <a:buAutoNum type="romanUcPeriod"/>
            </a:pPr>
            <a:r>
              <a:rPr lang="en-US" sz="3600" b="1" dirty="0"/>
              <a:t>Interpretation before Pharaoh 41:5 “</a:t>
            </a:r>
            <a:r>
              <a:rPr lang="en-US" sz="3600" b="1" i="1" dirty="0"/>
              <a:t>God has told Pharaoh what He is about to do.” </a:t>
            </a:r>
            <a:endParaRPr lang="en-US" sz="3600" b="1" dirty="0"/>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012590632"/>
      </p:ext>
    </p:extLst>
  </p:cSld>
  <p:clrMapOvr>
    <a:overrideClrMapping bg1="lt1" tx1="dk1" bg2="lt2" tx2="dk2" accent1="accent1" accent2="accent2" accent3="accent3" accent4="accent4" accent5="accent5" accent6="accent6" hlink="hlink" folHlink="folHlink"/>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1771068"/>
            <a:ext cx="10896600" cy="4858331"/>
          </a:xfrm>
        </p:spPr>
        <p:txBody>
          <a:bodyPr>
            <a:normAutofit lnSpcReduction="10000"/>
          </a:bodyPr>
          <a:lstStyle/>
          <a:p>
            <a:pPr marL="514350" indent="-514350">
              <a:buFont typeface="+mj-lt"/>
              <a:buAutoNum type="arabicPeriod" startAt="3"/>
            </a:pPr>
            <a:r>
              <a:rPr lang="en-US" sz="3600" b="1" dirty="0"/>
              <a:t>Joseph’s attitude of forgiveness was the                   basis for reconciliation.</a:t>
            </a:r>
          </a:p>
          <a:p>
            <a:pPr marL="914400" lvl="1" indent="-457200">
              <a:buFont typeface="+mj-lt"/>
              <a:buAutoNum type="alphaLcPeriod"/>
            </a:pPr>
            <a:r>
              <a:rPr lang="en-US" sz="3600" b="1" dirty="0"/>
              <a:t>Definition of Forgiveness: </a:t>
            </a:r>
          </a:p>
          <a:p>
            <a:pPr marL="1428750" lvl="2" indent="-514350">
              <a:buFont typeface="+mj-lt"/>
              <a:buAutoNum type="romanUcPeriod"/>
            </a:pPr>
            <a:r>
              <a:rPr lang="en-US" sz="3600" b="1" dirty="0"/>
              <a:t>To forgive means that you choose to absorb the pain and loss caused by the other person and they go free, even when they don’t deserve it. </a:t>
            </a:r>
          </a:p>
          <a:p>
            <a:pPr marL="1428750" lvl="2" indent="-514350">
              <a:buFont typeface="+mj-lt"/>
              <a:buAutoNum type="romanUcPeriod"/>
            </a:pPr>
            <a:r>
              <a:rPr lang="en-US" sz="3600" b="1" dirty="0"/>
              <a:t>A commitment by the offended to pardon graciously the repentant from moral liability and to be reconciled to that person, although not all consequences are necessarily eliminated.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483072153"/>
      </p:ext>
    </p:extLst>
  </p:cSld>
  <p:clrMapOvr>
    <a:overrideClrMapping bg1="lt1" tx1="dk1" bg2="lt2" tx2="dk2" accent1="accent1" accent2="accent2" accent3="accent3" accent4="accent4" accent5="accent5" accent6="accent6" hlink="hlink" folHlink="folHlink"/>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2286000"/>
            <a:ext cx="10896600" cy="4343399"/>
          </a:xfrm>
        </p:spPr>
        <p:txBody>
          <a:bodyPr>
            <a:normAutofit/>
          </a:bodyPr>
          <a:lstStyle/>
          <a:p>
            <a:pPr marL="0" indent="0">
              <a:buNone/>
              <a:defRPr/>
            </a:pPr>
            <a:r>
              <a:rPr lang="en-US" sz="3200" b="1" i="1" dirty="0"/>
              <a:t>“Forgiveness is perhaps one of the most emotional                  and psychological experiences we will ever encounter.  It involves feelings of anger, revenge, resentment, hurt, hostility, sadness, bitterness, retaliation or retribution.  At the same time, depending on whether we are seeking forgiveness, are asked to forgive someone else or forgive ourselves, it can also involve reconciliation, compromise, concessions, contrition, atonement, repentance or redemption.” (Emmett I. Aldrich – Forgiveness a Christian Perspective)</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759018742"/>
      </p:ext>
    </p:extLst>
  </p:cSld>
  <p:clrMapOvr>
    <a:overrideClrMapping bg1="lt1" tx1="dk1" bg2="lt2" tx2="dk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1771068"/>
            <a:ext cx="10896600" cy="4858331"/>
          </a:xfrm>
        </p:spPr>
        <p:txBody>
          <a:bodyPr>
            <a:normAutofit/>
          </a:bodyPr>
          <a:lstStyle/>
          <a:p>
            <a:pPr marL="514350" indent="-514350">
              <a:buFont typeface="+mj-lt"/>
              <a:buAutoNum type="alphaLcPeriod" startAt="2"/>
            </a:pPr>
            <a:r>
              <a:rPr lang="en-US" sz="3600" b="1" dirty="0"/>
              <a:t>Joseph chose forgiveness rather than a                     root of bitterness</a:t>
            </a:r>
          </a:p>
          <a:p>
            <a:pPr marL="1428750" lvl="2" indent="-514350">
              <a:buFont typeface="+mj-lt"/>
              <a:buAutoNum type="romanUcPeriod"/>
            </a:pPr>
            <a:r>
              <a:rPr lang="en-US" sz="3600" b="1" dirty="0"/>
              <a:t>Forgiveness is based on truth</a:t>
            </a:r>
          </a:p>
          <a:p>
            <a:pPr marL="1714500" lvl="3" indent="-342900">
              <a:buFont typeface="+mj-lt"/>
              <a:buAutoNum type="alphaLcParenR"/>
            </a:pPr>
            <a:r>
              <a:rPr lang="en-US" sz="3600" b="1" dirty="0"/>
              <a:t> Joseph draws the truth out of the brothers – 42:18-24</a:t>
            </a:r>
          </a:p>
          <a:p>
            <a:pPr marL="1714500" lvl="3" indent="-342900">
              <a:buFont typeface="+mj-lt"/>
              <a:buAutoNum type="alphaLcParenR"/>
            </a:pPr>
            <a:r>
              <a:rPr lang="en-US" sz="3600" b="1" dirty="0"/>
              <a:t> Joseph causes the brothers to confront the truth – 42:21-21</a:t>
            </a:r>
          </a:p>
          <a:p>
            <a:pPr marL="1714500" lvl="3" indent="-342900">
              <a:buFont typeface="+mj-lt"/>
              <a:buAutoNum type="alphaLcParenR"/>
            </a:pPr>
            <a:r>
              <a:rPr lang="en-US" sz="3600" b="1" dirty="0"/>
              <a:t> The revelation of truth creates guilt in the heart of the offender – 42:28, 35, 43:18</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935642478"/>
      </p:ext>
    </p:extLst>
  </p:cSld>
  <p:clrMapOvr>
    <a:overrideClrMapping bg1="lt1" tx1="dk1" bg2="lt2" tx2="dk2" accent1="accent1" accent2="accent2" accent3="accent3" accent4="accent4" accent5="accent5" accent6="accent6" hlink="hlink" folHlink="folHlink"/>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2133600"/>
            <a:ext cx="10896600" cy="4495799"/>
          </a:xfrm>
        </p:spPr>
        <p:txBody>
          <a:bodyPr>
            <a:normAutofit/>
          </a:bodyPr>
          <a:lstStyle/>
          <a:p>
            <a:pPr marL="571500" indent="-571500">
              <a:buFont typeface="+mj-lt"/>
              <a:buAutoNum type="romanUcPeriod" startAt="2"/>
            </a:pPr>
            <a:r>
              <a:rPr lang="en-US" sz="3600" b="1" dirty="0"/>
              <a:t>Forgiveness is based on love</a:t>
            </a:r>
          </a:p>
          <a:p>
            <a:pPr marL="914400" lvl="1" indent="-457200">
              <a:buFont typeface="+mj-lt"/>
              <a:buAutoNum type="alphaLcParenR"/>
            </a:pPr>
            <a:r>
              <a:rPr lang="en-US" sz="3600" b="1" dirty="0"/>
              <a:t>Joseph sets them free from prison and blesses them 42:18</a:t>
            </a:r>
          </a:p>
          <a:p>
            <a:pPr marL="914400" lvl="1" indent="-457200">
              <a:buFont typeface="+mj-lt"/>
              <a:buAutoNum type="alphaLcParenR"/>
            </a:pPr>
            <a:r>
              <a:rPr lang="en-US" sz="3600" b="1" dirty="0"/>
              <a:t>Joseph refuses the money and puts it in their sacks 42:15</a:t>
            </a:r>
          </a:p>
          <a:p>
            <a:pPr marL="914400" lvl="1" indent="-457200">
              <a:buFont typeface="+mj-lt"/>
              <a:buAutoNum type="alphaLcParenR"/>
            </a:pPr>
            <a:r>
              <a:rPr lang="en-US" sz="3600" b="1" dirty="0"/>
              <a:t>Joseph provides a feast for those who betrayed him 43:16-18</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04817982"/>
      </p:ext>
    </p:extLst>
  </p:cSld>
  <p:clrMapOvr>
    <a:overrideClrMapping bg1="lt1" tx1="dk1" bg2="lt2" tx2="dk2" accent1="accent1" accent2="accent2" accent3="accent3" accent4="accent4" accent5="accent5" accent6="accent6" hlink="hlink" folHlink="folHlink"/>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2286000"/>
            <a:ext cx="10896600" cy="4343399"/>
          </a:xfrm>
        </p:spPr>
        <p:txBody>
          <a:bodyPr>
            <a:normAutofit/>
          </a:bodyPr>
          <a:lstStyle/>
          <a:p>
            <a:pPr marL="571500" indent="-571500">
              <a:buFont typeface="+mj-lt"/>
              <a:buAutoNum type="romanUcPeriod" startAt="3"/>
            </a:pPr>
            <a:r>
              <a:rPr lang="en-US" sz="3600" b="1" dirty="0"/>
              <a:t>Forgiveness is rooted in justice </a:t>
            </a:r>
          </a:p>
          <a:p>
            <a:pPr marL="914400" lvl="1" indent="-457200">
              <a:buFont typeface="+mj-lt"/>
              <a:buAutoNum type="alphaLcParenR"/>
            </a:pPr>
            <a:r>
              <a:rPr lang="en-US" sz="3600" b="1" dirty="0"/>
              <a:t>Joseph makes his brothers deal with ethical issues – stealing, lying, and betrayal. </a:t>
            </a:r>
          </a:p>
          <a:p>
            <a:pPr marL="914400" lvl="1" indent="-457200">
              <a:buFont typeface="+mj-lt"/>
              <a:buAutoNum type="alphaLcParenR"/>
            </a:pPr>
            <a:r>
              <a:rPr lang="en-US" sz="3600" b="1" dirty="0"/>
              <a:t>Joseph makes his brothers confront the consequences of their actions. They have to face their father with a new dilemma which revives what they had done.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288682282"/>
      </p:ext>
    </p:extLst>
  </p:cSld>
  <p:clrMapOvr>
    <a:overrideClrMapping bg1="lt1" tx1="dk1" bg2="lt2" tx2="dk2" accent1="accent1" accent2="accent2" accent3="accent3" accent4="accent4" accent5="accent5" accent6="accent6" hlink="hlink" folHlink="folHlink"/>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1984277"/>
            <a:ext cx="10896600" cy="4645122"/>
          </a:xfrm>
        </p:spPr>
        <p:txBody>
          <a:bodyPr>
            <a:normAutofit/>
          </a:bodyPr>
          <a:lstStyle/>
          <a:p>
            <a:pPr marL="514350" indent="-514350">
              <a:buFont typeface="+mj-lt"/>
              <a:buAutoNum type="alphaLcPeriod" startAt="3"/>
            </a:pPr>
            <a:r>
              <a:rPr lang="en-US" sz="3600" b="1" dirty="0"/>
              <a:t>Joseph makes his brothers experience                injustice – Hiding the cup in the sacks of grain. 44:16 “</a:t>
            </a:r>
            <a:r>
              <a:rPr lang="en-US" sz="3600" b="1" i="1" dirty="0"/>
              <a:t>how can we justify ourselves?</a:t>
            </a:r>
            <a:endParaRPr lang="en-US" sz="3600" b="1" dirty="0"/>
          </a:p>
          <a:p>
            <a:pPr marL="514350" indent="-514350">
              <a:buFont typeface="+mj-lt"/>
              <a:buAutoNum type="alphaLcPeriod" startAt="3"/>
            </a:pPr>
            <a:r>
              <a:rPr lang="en-US" sz="3600" b="1" dirty="0"/>
              <a:t>Joseph creates a scenario where someone has to be a mediator. 44:18, 32  - Judah becomes the mediator and pledge for Benjamin. </a:t>
            </a:r>
          </a:p>
          <a:p>
            <a:pPr marL="514350" indent="-514350">
              <a:buFont typeface="+mj-lt"/>
              <a:buAutoNum type="alphaLcPeriod" startAt="3"/>
            </a:pPr>
            <a:r>
              <a:rPr lang="en-US" sz="3600" b="1" dirty="0"/>
              <a:t>Joseph causes his brother to tell the truth to their father.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552719514"/>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7" y="543429"/>
            <a:ext cx="3766964"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a:t>
            </a:r>
          </a:p>
        </p:txBody>
      </p:sp>
      <p:sp>
        <p:nvSpPr>
          <p:cNvPr id="22537" name="Content Placeholder 2"/>
          <p:cNvSpPr>
            <a:spLocks noGrp="1"/>
          </p:cNvSpPr>
          <p:nvPr>
            <p:ph idx="1"/>
          </p:nvPr>
        </p:nvSpPr>
        <p:spPr>
          <a:xfrm>
            <a:off x="609600" y="1771068"/>
            <a:ext cx="10896600" cy="4858331"/>
          </a:xfrm>
        </p:spPr>
        <p:txBody>
          <a:bodyPr>
            <a:normAutofit/>
          </a:bodyPr>
          <a:lstStyle/>
          <a:p>
            <a:pPr>
              <a:defRPr/>
            </a:pPr>
            <a:r>
              <a:rPr lang="en-US" sz="3600" b="1" dirty="0"/>
              <a:t>World view </a:t>
            </a:r>
            <a:r>
              <a:rPr lang="en-US" sz="3600" dirty="0"/>
              <a:t>– </a:t>
            </a:r>
            <a:r>
              <a:rPr lang="en-US" sz="3600" b="1" dirty="0"/>
              <a:t>Reconciliation is basically                 horizontal and negotiated through conditions that are agreed upon by both parties, but the process is often controlled by the dominant party. </a:t>
            </a:r>
          </a:p>
          <a:p>
            <a:pPr>
              <a:defRPr/>
            </a:pPr>
            <a:r>
              <a:rPr lang="en-US" sz="3600" b="1" dirty="0"/>
              <a:t>Christian view </a:t>
            </a:r>
            <a:r>
              <a:rPr lang="en-US" sz="3600" dirty="0"/>
              <a:t>–</a:t>
            </a:r>
            <a:r>
              <a:rPr lang="en-US" sz="3600" b="1" dirty="0"/>
              <a:t>Reconciliation is both horizontal and vertical allowing the transcendent God to intervene in the offended party and the offender with unconditional love setting both parties free to confess the truth and forgive each other.</a:t>
            </a:r>
          </a:p>
          <a:p>
            <a:pPr marL="0" indent="0">
              <a:buNone/>
              <a:defRPr/>
            </a:pPr>
            <a:endParaRPr lang="en-US" sz="3600" b="1" dirty="0"/>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2209800"/>
            <a:ext cx="10972800" cy="4419599"/>
          </a:xfrm>
        </p:spPr>
        <p:txBody>
          <a:bodyPr>
            <a:normAutofit/>
          </a:bodyPr>
          <a:lstStyle/>
          <a:p>
            <a:pPr marL="571500" indent="-571500">
              <a:buFont typeface="+mj-lt"/>
              <a:buAutoNum type="romanUcPeriod" startAt="2"/>
            </a:pPr>
            <a:r>
              <a:rPr lang="en-US" sz="3600" b="1" dirty="0"/>
              <a:t>Joseph’s attitude of forgiveness was based on his confidence in a sovereign God. </a:t>
            </a:r>
          </a:p>
          <a:p>
            <a:pPr marL="914400" lvl="1" indent="-457200">
              <a:buFont typeface="+mj-lt"/>
              <a:buAutoNum type="alphaLcPeriod"/>
            </a:pPr>
            <a:r>
              <a:rPr lang="en-US" sz="3600" b="1" dirty="0"/>
              <a:t>Joseph’s confession is based on seeing beyond the betrayals in his live and seeing the purposes of God. </a:t>
            </a:r>
          </a:p>
          <a:p>
            <a:pPr marL="1428750" lvl="2" indent="-514350">
              <a:buFont typeface="+mj-lt"/>
              <a:buAutoNum type="romanLcPeriod"/>
            </a:pPr>
            <a:r>
              <a:rPr lang="en-US" sz="3600" b="1" dirty="0"/>
              <a:t>Joseph empathized with his brother’s guilt – 45:3-5 </a:t>
            </a:r>
          </a:p>
          <a:p>
            <a:pPr marL="1428750" lvl="2" indent="-514350">
              <a:buFont typeface="+mj-lt"/>
              <a:buAutoNum type="romanLcPeriod"/>
            </a:pPr>
            <a:r>
              <a:rPr lang="en-US" sz="3600" b="1" dirty="0"/>
              <a:t>Joseph saw God’s purposes over time  - this takes time, it is a process 45:5-9 (Read 45:1-9)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333787499"/>
      </p:ext>
    </p:extLst>
  </p:cSld>
  <p:clrMapOvr>
    <a:overrideClrMapping bg1="lt1" tx1="dk1" bg2="lt2" tx2="dk2" accent1="accent1" accent2="accent2" accent3="accent3" accent4="accent4" accent5="accent5" accent6="accent6" hlink="hlink" folHlink="folHlink"/>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1771068"/>
            <a:ext cx="10896600" cy="4858331"/>
          </a:xfrm>
        </p:spPr>
        <p:txBody>
          <a:bodyPr>
            <a:normAutofit lnSpcReduction="10000"/>
          </a:bodyPr>
          <a:lstStyle/>
          <a:p>
            <a:pPr marL="971550" lvl="1" indent="-514350">
              <a:buFont typeface="+mj-lt"/>
              <a:buAutoNum type="alphaLcParenR"/>
            </a:pPr>
            <a:r>
              <a:rPr lang="en-US" sz="3600" b="1" dirty="0"/>
              <a:t>God sent me before you to preserve                       life – Global in nature.</a:t>
            </a:r>
          </a:p>
          <a:p>
            <a:pPr marL="971550" lvl="1" indent="-514350">
              <a:buFont typeface="+mj-lt"/>
              <a:buAutoNum type="alphaLcParenR"/>
            </a:pPr>
            <a:r>
              <a:rPr lang="en-US" sz="3600" b="1" dirty="0"/>
              <a:t>God sent me to preserve for you a remnant in the earth – Abrahamic covenant.</a:t>
            </a:r>
          </a:p>
          <a:p>
            <a:pPr marL="971550" lvl="1" indent="-514350">
              <a:buFont typeface="+mj-lt"/>
              <a:buAutoNum type="alphaLcParenR"/>
            </a:pPr>
            <a:r>
              <a:rPr lang="en-US" sz="3600" b="1" dirty="0"/>
              <a:t>God sent me to keep you alive by a great  deliverance - Messianic reference.</a:t>
            </a:r>
          </a:p>
          <a:p>
            <a:pPr marL="971550" lvl="1" indent="-514350">
              <a:buFont typeface="+mj-lt"/>
              <a:buAutoNum type="alphaLcParenR"/>
            </a:pPr>
            <a:r>
              <a:rPr lang="en-US" sz="3600" b="1" dirty="0"/>
              <a:t>God has made me a father to Pharaoh.</a:t>
            </a:r>
          </a:p>
          <a:p>
            <a:pPr marL="971550" lvl="1" indent="-514350">
              <a:buFont typeface="+mj-lt"/>
              <a:buAutoNum type="alphaLcParenR"/>
            </a:pPr>
            <a:r>
              <a:rPr lang="en-US" sz="3600" b="1" dirty="0"/>
              <a:t>God has made me Lord of all of Egypt.</a:t>
            </a:r>
          </a:p>
          <a:p>
            <a:pPr marL="971550" lvl="1" indent="-514350">
              <a:buFont typeface="+mj-lt"/>
              <a:buAutoNum type="alphaLcParenR"/>
            </a:pPr>
            <a:r>
              <a:rPr lang="en-US" sz="3600" b="1" dirty="0"/>
              <a:t>God has made a place for the tribes of Israel to prosper.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367115118"/>
      </p:ext>
    </p:extLst>
  </p:cSld>
  <p:clrMapOvr>
    <a:overrideClrMapping bg1="lt1" tx1="dk1" bg2="lt2" tx2="dk2" accent1="accent1" accent2="accent2" accent3="accent3" accent4="accent4" accent5="accent5" accent6="accent6" hlink="hlink" folHlink="folHlink"/>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1984277"/>
            <a:ext cx="10896600" cy="4645122"/>
          </a:xfrm>
        </p:spPr>
        <p:txBody>
          <a:bodyPr>
            <a:normAutofit/>
          </a:bodyPr>
          <a:lstStyle/>
          <a:p>
            <a:pPr marL="571500" indent="-571500">
              <a:buFont typeface="+mj-lt"/>
              <a:buAutoNum type="romanUcPeriod" startAt="3"/>
            </a:pPr>
            <a:r>
              <a:rPr lang="en-US" sz="3600" b="1" dirty="0"/>
              <a:t>Joseph forgiveness is rooted in God’s                     action not circumstances Gen. 50:15-21</a:t>
            </a:r>
          </a:p>
          <a:p>
            <a:pPr marL="914400" lvl="1" indent="-457200">
              <a:buFont typeface="+mj-lt"/>
              <a:buAutoNum type="alphaLcParenR"/>
            </a:pPr>
            <a:r>
              <a:rPr lang="en-US" sz="3600" b="1" dirty="0"/>
              <a:t>Forgiveness doesn’t mean we forget the past. Israel dies and circumstances change which causes the brothers guilt and paranoia to surface. 50:15</a:t>
            </a:r>
          </a:p>
          <a:p>
            <a:pPr marL="914400" lvl="1" indent="-457200">
              <a:buFont typeface="+mj-lt"/>
              <a:buAutoNum type="alphaLcParenR"/>
            </a:pPr>
            <a:r>
              <a:rPr lang="en-US" sz="3600" b="1" dirty="0"/>
              <a:t>Forgiveness means we are free from the past.  Joseph says I am in God’s place – He knew who he was and to whom he belonged 50:19</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944786462"/>
      </p:ext>
    </p:extLst>
  </p:cSld>
  <p:clrMapOvr>
    <a:overrideClrMapping bg1="lt1" tx1="dk1" bg2="lt2" tx2="dk2" accent1="accent1" accent2="accent2" accent3="accent3" accent4="accent4" accent5="accent5" accent6="accent6" hlink="hlink" folHlink="folHlink"/>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1771068"/>
            <a:ext cx="10896600" cy="4858331"/>
          </a:xfrm>
        </p:spPr>
        <p:txBody>
          <a:bodyPr>
            <a:normAutofit/>
          </a:bodyPr>
          <a:lstStyle/>
          <a:p>
            <a:pPr marL="514350" indent="-514350">
              <a:buFont typeface="+mj-lt"/>
              <a:buAutoNum type="alphaLcParenR" startAt="3"/>
            </a:pPr>
            <a:r>
              <a:rPr lang="en-US" sz="3600" b="1" dirty="0"/>
              <a:t>Forgiveness means we no longer question          motives (The why of actions) 50:20</a:t>
            </a:r>
          </a:p>
          <a:p>
            <a:pPr marL="971550" lvl="1" indent="-514350">
              <a:buFont typeface="+mj-lt"/>
              <a:buAutoNum type="romanLcPeriod"/>
            </a:pPr>
            <a:r>
              <a:rPr lang="en-US" sz="3600" b="1" dirty="0"/>
              <a:t>You meant it for evil </a:t>
            </a:r>
          </a:p>
          <a:p>
            <a:pPr marL="971550" lvl="1" indent="-514350">
              <a:buFont typeface="+mj-lt"/>
              <a:buAutoNum type="romanLcPeriod"/>
            </a:pPr>
            <a:r>
              <a:rPr lang="en-US" sz="3600" b="1" dirty="0"/>
              <a:t>God meant if for good</a:t>
            </a:r>
          </a:p>
          <a:p>
            <a:pPr marL="514350" indent="-514350">
              <a:buFont typeface="+mj-lt"/>
              <a:buAutoNum type="alphaLcParenR" startAt="3"/>
            </a:pPr>
            <a:r>
              <a:rPr lang="en-US" sz="3600" b="1" dirty="0"/>
              <a:t>Forgiveness allows us to rejoice in the present instead of being locked into the past. 50:20</a:t>
            </a:r>
          </a:p>
          <a:p>
            <a:pPr marL="514350" indent="-514350">
              <a:buFont typeface="+mj-lt"/>
              <a:buAutoNum type="alphaLcParenR" startAt="3"/>
            </a:pPr>
            <a:r>
              <a:rPr lang="en-US" sz="3600" b="1" dirty="0"/>
              <a:t>Forgiveness allows us to extend grace to those who have hurt us. 50:21</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317691770"/>
      </p:ext>
    </p:extLst>
  </p:cSld>
  <p:clrMapOvr>
    <a:overrideClrMapping bg1="lt1" tx1="dk1" bg2="lt2" tx2="dk2" accent1="accent1" accent2="accent2" accent3="accent3" accent4="accent4" accent5="accent5" accent6="accent6" hlink="hlink" folHlink="folHlink"/>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22537" name="Content Placeholder 2"/>
          <p:cNvSpPr>
            <a:spLocks noGrp="1"/>
          </p:cNvSpPr>
          <p:nvPr>
            <p:ph idx="1"/>
          </p:nvPr>
        </p:nvSpPr>
        <p:spPr>
          <a:xfrm>
            <a:off x="609600" y="1984277"/>
            <a:ext cx="10896600" cy="4645122"/>
          </a:xfrm>
        </p:spPr>
        <p:txBody>
          <a:bodyPr>
            <a:normAutofit lnSpcReduction="10000"/>
          </a:bodyPr>
          <a:lstStyle/>
          <a:p>
            <a:pPr marL="514350" indent="-514350">
              <a:buFont typeface="+mj-lt"/>
              <a:buAutoNum type="arabicPeriod"/>
            </a:pPr>
            <a:r>
              <a:rPr lang="en-US" sz="3400" b="1" dirty="0"/>
              <a:t>Attitude is everything – it is reflected in                            our behavior which grows out of our character whether we like it or not. </a:t>
            </a:r>
          </a:p>
          <a:p>
            <a:pPr marL="514350" indent="-514350">
              <a:buFont typeface="+mj-lt"/>
              <a:buAutoNum type="arabicPeriod"/>
            </a:pPr>
            <a:r>
              <a:rPr lang="en-US" sz="3400" b="1" dirty="0"/>
              <a:t>If we build the fruit of the spirit into our character, we will demonstrate a balanced attitude when things go wrong. Only the Holy Spirit can develop the fruit of the spirit within us. We can’t generate love, joy, peace, forbearance, kindness, goodness, faithfulness, gentleness and self-control on our own. These are by-products of the Holy Spirit working in our souls.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530520634"/>
      </p:ext>
    </p:extLst>
  </p:cSld>
  <p:clrMapOvr>
    <a:overrideClrMapping bg1="lt1" tx1="dk1" bg2="lt2" tx2="dk2" accent1="accent1" accent2="accent2" accent3="accent3" accent4="accent4" accent5="accent5" accent6="accent6" hlink="hlink" folHlink="folHlink"/>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1771068"/>
            <a:ext cx="10896600" cy="4858331"/>
          </a:xfrm>
        </p:spPr>
        <p:txBody>
          <a:bodyPr>
            <a:normAutofit/>
          </a:bodyPr>
          <a:lstStyle/>
          <a:p>
            <a:pPr marL="514350" indent="-514350">
              <a:buFont typeface="+mj-lt"/>
              <a:buAutoNum type="arabicPeriod" startAt="3"/>
            </a:pPr>
            <a:r>
              <a:rPr lang="en-US" sz="3600" b="1" dirty="0"/>
              <a:t>Forgiveness is the key to reconciliation.                          It takes the power of the Holy Spirit for the offended party to be willing to forgive the offender. We must focus on the fact that God the offended party initiated forgiveness through Christ to us the offenders which resulted in reconciliation. </a:t>
            </a:r>
          </a:p>
          <a:p>
            <a:pPr marL="514350" indent="-514350">
              <a:buFont typeface="+mj-lt"/>
              <a:buAutoNum type="arabicPeriod" startAt="3"/>
            </a:pPr>
            <a:r>
              <a:rPr lang="en-US" sz="3600" b="1" dirty="0"/>
              <a:t>Forgiveness is not for the offender, but to set us free from the anger and possible root of bitterness that can easily consume our lives.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121496232"/>
      </p:ext>
    </p:extLst>
  </p:cSld>
  <p:clrMapOvr>
    <a:overrideClrMapping bg1="lt1" tx1="dk1" bg2="lt2" tx2="dk2" accent1="accent1" accent2="accent2" accent3="accent3" accent4="accent4" accent5="accent5" accent6="accent6" hlink="hlink" folHlink="folHlink"/>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09600" y="1771068"/>
            <a:ext cx="10896600" cy="4858331"/>
          </a:xfrm>
        </p:spPr>
        <p:txBody>
          <a:bodyPr>
            <a:normAutofit lnSpcReduction="10000"/>
          </a:bodyPr>
          <a:lstStyle/>
          <a:p>
            <a:pPr marL="514350" indent="-514350">
              <a:buFont typeface="+mj-lt"/>
              <a:buAutoNum type="arabicPeriod" startAt="5"/>
            </a:pPr>
            <a:r>
              <a:rPr lang="en-US" sz="3600" b="1" dirty="0"/>
              <a:t>Forgiveness is based on love, truth and                 justice. The key is focusing on the truth but unless it is balanced by justice and love it will not lead to reconciliation. </a:t>
            </a:r>
          </a:p>
          <a:p>
            <a:pPr marL="514350" indent="-514350">
              <a:buFont typeface="+mj-lt"/>
              <a:buAutoNum type="arabicPeriod" startAt="5"/>
            </a:pPr>
            <a:r>
              <a:rPr lang="en-US" sz="3600" b="1" dirty="0"/>
              <a:t>Reconciliation requires us to look beyond our circumstances and see the work of a sovereign God who is constantly shaping our lives by every circumstance that happens to us. </a:t>
            </a:r>
          </a:p>
          <a:p>
            <a:pPr marL="514350" indent="-514350">
              <a:buFont typeface="+mj-lt"/>
              <a:buAutoNum type="arabicPeriod" startAt="5"/>
            </a:pPr>
            <a:r>
              <a:rPr lang="en-US" sz="3600" b="1" dirty="0"/>
              <a:t>Trusting in God’s purposes and promises gives us peace and stability.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079141129"/>
      </p:ext>
    </p:extLst>
  </p:cSld>
  <p:clrMapOvr>
    <a:overrideClrMapping bg1="lt1" tx1="dk1" bg2="lt2" tx2="dk2" accent1="accent1" accent2="accent2" accent3="accent3" accent4="accent4" accent5="accent5" accent6="accent6" hlink="hlink" folHlink="folHlink"/>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Zoom Discussion </a:t>
            </a:r>
          </a:p>
        </p:txBody>
      </p:sp>
      <p:sp>
        <p:nvSpPr>
          <p:cNvPr id="22537" name="Content Placeholder 2"/>
          <p:cNvSpPr>
            <a:spLocks noGrp="1"/>
          </p:cNvSpPr>
          <p:nvPr>
            <p:ph idx="1"/>
          </p:nvPr>
        </p:nvSpPr>
        <p:spPr>
          <a:xfrm>
            <a:off x="609600" y="2133600"/>
            <a:ext cx="10896600" cy="4495799"/>
          </a:xfrm>
        </p:spPr>
        <p:txBody>
          <a:bodyPr>
            <a:normAutofit/>
          </a:bodyPr>
          <a:lstStyle/>
          <a:p>
            <a:pPr marL="0" indent="0" algn="ctr">
              <a:buNone/>
              <a:defRPr/>
            </a:pPr>
            <a:r>
              <a:rPr lang="en-US" sz="3600" b="1" dirty="0"/>
              <a:t>Please join me for a </a:t>
            </a:r>
          </a:p>
          <a:p>
            <a:pPr marL="0" indent="0" algn="ctr">
              <a:buNone/>
              <a:defRPr/>
            </a:pPr>
            <a:r>
              <a:rPr lang="en-US" sz="3600" b="1" dirty="0"/>
              <a:t>Zoom discussion at 5:00 p.m. </a:t>
            </a:r>
          </a:p>
          <a:p>
            <a:pPr marL="0" indent="0" algn="ctr">
              <a:buNone/>
              <a:defRPr/>
            </a:pPr>
            <a:endParaRPr lang="en-US" sz="3600" b="1" dirty="0"/>
          </a:p>
          <a:p>
            <a:pPr marL="0" indent="0" algn="ctr">
              <a:buNone/>
              <a:defRPr/>
            </a:pPr>
            <a:r>
              <a:rPr lang="en-US" sz="3600" b="1" dirty="0"/>
              <a:t>If you are not on our email list please contact me at </a:t>
            </a:r>
            <a:r>
              <a:rPr lang="en-US" sz="3600" b="1" dirty="0">
                <a:hlinkClick r:id="rId3"/>
              </a:rPr>
              <a:t>Jimfres@gmail.com</a:t>
            </a:r>
            <a:r>
              <a:rPr lang="en-US" sz="3600" b="1" dirty="0"/>
              <a:t> </a:t>
            </a:r>
          </a:p>
          <a:p>
            <a:pPr marL="0" indent="0" algn="ctr">
              <a:buNone/>
              <a:defRPr/>
            </a:pPr>
            <a:endParaRPr lang="en-US" sz="3600" b="1"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065975663"/>
      </p:ext>
    </p:extLst>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p:cNvSpPr/>
          <p:nvPr/>
        </p:nvSpPr>
        <p:spPr>
          <a:xfrm>
            <a:off x="5388934" y="2898648"/>
            <a:ext cx="1600200" cy="1600200"/>
          </a:xfrm>
          <a:prstGeom prst="rect">
            <a:avLst/>
          </a:prstGeom>
          <a:solidFill>
            <a:srgbClr val="F79A5B"/>
          </a:solidFill>
          <a:ln>
            <a:noFill/>
          </a:ln>
          <a:effectLst>
            <a:outerShdw blurRad="355600" dist="254000" dir="11400000" sx="110000" sy="110000" algn="tr" rotWithShape="0">
              <a:prstClr val="black">
                <a:alpha val="30000"/>
              </a:prstClr>
            </a:outerShdw>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5" name="Rectangle 4"/>
          <p:cNvSpPr/>
          <p:nvPr/>
        </p:nvSpPr>
        <p:spPr>
          <a:xfrm>
            <a:off x="4267200" y="914400"/>
            <a:ext cx="1600200" cy="1600200"/>
          </a:xfrm>
          <a:prstGeom prst="rect">
            <a:avLst/>
          </a:prstGeom>
          <a:solidFill>
            <a:srgbClr val="00B0F0"/>
          </a:solidFill>
          <a:ln>
            <a:noFill/>
          </a:ln>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6" name="Rectangle 5"/>
          <p:cNvSpPr/>
          <p:nvPr/>
        </p:nvSpPr>
        <p:spPr>
          <a:xfrm>
            <a:off x="3134833" y="2895600"/>
            <a:ext cx="1600200" cy="1600200"/>
          </a:xfrm>
          <a:prstGeom prst="rect">
            <a:avLst/>
          </a:prstGeom>
          <a:solidFill>
            <a:schemeClr val="accent2"/>
          </a:solidFill>
          <a:ln>
            <a:noFill/>
          </a:ln>
          <a:effectLst>
            <a:outerShdw blurRad="355600" dist="254000" dir="11400000" sx="110000" sy="110000" algn="tr" rotWithShape="0">
              <a:prstClr val="black">
                <a:alpha val="30000"/>
              </a:prstClr>
            </a:outerShdw>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endParaRPr lang="en-US" sz="4000" dirty="0">
              <a:solidFill>
                <a:prstClr val="black"/>
              </a:solidFill>
              <a:latin typeface="Franklin Gothic Medium Cond" pitchFamily="34" charset="0"/>
            </a:endParaRPr>
          </a:p>
        </p:txBody>
      </p:sp>
      <p:sp>
        <p:nvSpPr>
          <p:cNvPr id="9" name="TextBox 8"/>
          <p:cNvSpPr txBox="1"/>
          <p:nvPr/>
        </p:nvSpPr>
        <p:spPr>
          <a:xfrm>
            <a:off x="4965223" y="2367332"/>
            <a:ext cx="1346074" cy="646331"/>
          </a:xfrm>
          <a:prstGeom prst="rect">
            <a:avLst/>
          </a:prstGeom>
          <a:noFill/>
        </p:spPr>
        <p:txBody>
          <a:bodyPr wrap="none">
            <a:spAutoFit/>
            <a:scene3d>
              <a:camera prst="isometricRightUp"/>
              <a:lightRig rig="threePt" dir="t"/>
            </a:scene3d>
          </a:bodyPr>
          <a:lstStyle/>
          <a:p>
            <a:pPr algn="ctr" eaLnBrk="1" fontAlgn="auto" hangingPunct="1">
              <a:spcBef>
                <a:spcPts val="0"/>
              </a:spcBef>
              <a:spcAft>
                <a:spcPts val="0"/>
              </a:spcAft>
              <a:defRPr/>
            </a:pPr>
            <a:r>
              <a:rPr lang="en-US" sz="3600" dirty="0">
                <a:solidFill>
                  <a:prstClr val="black"/>
                </a:solidFill>
                <a:latin typeface="Franklin Gothic Medium Cond" pitchFamily="34" charset="0"/>
              </a:rPr>
              <a:t>Justice</a:t>
            </a:r>
          </a:p>
        </p:txBody>
      </p:sp>
      <p:sp>
        <p:nvSpPr>
          <p:cNvPr id="10" name="TextBox 9"/>
          <p:cNvSpPr txBox="1"/>
          <p:nvPr/>
        </p:nvSpPr>
        <p:spPr>
          <a:xfrm>
            <a:off x="5066043" y="4359166"/>
            <a:ext cx="1040798" cy="707886"/>
          </a:xfrm>
          <a:prstGeom prst="rect">
            <a:avLst/>
          </a:prstGeom>
          <a:noFill/>
        </p:spPr>
        <p:txBody>
          <a:bodyPr wrap="none">
            <a:spAutoFit/>
            <a:scene3d>
              <a:camera prst="isometricLeftDown"/>
              <a:lightRig rig="threePt" dir="t"/>
            </a:scene3d>
          </a:bodyPr>
          <a:lstStyle/>
          <a:p>
            <a:pPr algn="ctr" eaLnBrk="1" fontAlgn="auto" hangingPunct="1">
              <a:spcBef>
                <a:spcPts val="0"/>
              </a:spcBef>
              <a:spcAft>
                <a:spcPts val="0"/>
              </a:spcAft>
              <a:defRPr/>
            </a:pPr>
            <a:r>
              <a:rPr lang="en-US" sz="4000" dirty="0">
                <a:solidFill>
                  <a:prstClr val="black"/>
                </a:solidFill>
                <a:latin typeface="Franklin Gothic Medium Cond" pitchFamily="34" charset="0"/>
              </a:rPr>
              <a:t>Love</a:t>
            </a:r>
          </a:p>
        </p:txBody>
      </p:sp>
      <p:sp>
        <p:nvSpPr>
          <p:cNvPr id="8" name="TextBox 7"/>
          <p:cNvSpPr txBox="1"/>
          <p:nvPr/>
        </p:nvSpPr>
        <p:spPr>
          <a:xfrm>
            <a:off x="3548884" y="3066392"/>
            <a:ext cx="800219" cy="1292774"/>
          </a:xfrm>
          <a:prstGeom prst="rect">
            <a:avLst/>
          </a:prstGeom>
          <a:noFill/>
        </p:spPr>
        <p:txBody>
          <a:bodyPr vert="vert">
            <a:spAutoFit/>
            <a:scene3d>
              <a:camera prst="isometricTopUp"/>
              <a:lightRig rig="threePt" dir="t"/>
            </a:scene3d>
          </a:bodyPr>
          <a:lstStyle/>
          <a:p>
            <a:pPr algn="ctr" eaLnBrk="1" fontAlgn="auto" hangingPunct="1">
              <a:spcBef>
                <a:spcPts val="0"/>
              </a:spcBef>
              <a:spcAft>
                <a:spcPts val="0"/>
              </a:spcAft>
              <a:defRPr/>
            </a:pPr>
            <a:r>
              <a:rPr lang="en-US" sz="4000" dirty="0">
                <a:solidFill>
                  <a:prstClr val="black"/>
                </a:solidFill>
                <a:latin typeface="Franklin Gothic Medium Cond" pitchFamily="34" charset="0"/>
              </a:rPr>
              <a:t>Truth</a:t>
            </a:r>
          </a:p>
        </p:txBody>
      </p:sp>
      <p:sp>
        <p:nvSpPr>
          <p:cNvPr id="2" name="TextBox 1"/>
          <p:cNvSpPr txBox="1"/>
          <p:nvPr/>
        </p:nvSpPr>
        <p:spPr>
          <a:xfrm>
            <a:off x="533400" y="294730"/>
            <a:ext cx="8001000" cy="708025"/>
          </a:xfrm>
          <a:prstGeom prst="rect">
            <a:avLst/>
          </a:prstGeom>
          <a:noFill/>
        </p:spPr>
        <p:txBody>
          <a:bodyPr>
            <a:spAutoFit/>
          </a:bodyPr>
          <a:lstStyle/>
          <a:p>
            <a:pPr algn="ctr" eaLnBrk="1" fontAlgn="auto" hangingPunct="1">
              <a:spcBef>
                <a:spcPts val="0"/>
              </a:spcBef>
              <a:spcAft>
                <a:spcPts val="0"/>
              </a:spcAft>
              <a:defRPr/>
            </a:pPr>
            <a:r>
              <a:rPr lang="en-US" sz="4000" b="1" dirty="0">
                <a:effectLst>
                  <a:outerShdw blurRad="38100" dist="38100" dir="2700000" algn="tl">
                    <a:srgbClr val="000000">
                      <a:alpha val="43137"/>
                    </a:srgbClr>
                  </a:outerShdw>
                </a:effectLst>
                <a:latin typeface="+mn-lt"/>
              </a:rPr>
              <a:t>Building Blocks of Reconciliation </a:t>
            </a:r>
          </a:p>
        </p:txBody>
      </p:sp>
    </p:spTree>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7" y="543429"/>
            <a:ext cx="3690764"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p:txBody>
      </p:sp>
      <p:sp>
        <p:nvSpPr>
          <p:cNvPr id="22537" name="Content Placeholder 2"/>
          <p:cNvSpPr>
            <a:spLocks noGrp="1"/>
          </p:cNvSpPr>
          <p:nvPr>
            <p:ph idx="1"/>
          </p:nvPr>
        </p:nvSpPr>
        <p:spPr>
          <a:xfrm>
            <a:off x="609600" y="2362200"/>
            <a:ext cx="9906000" cy="4267199"/>
          </a:xfrm>
        </p:spPr>
        <p:txBody>
          <a:bodyPr>
            <a:normAutofit/>
          </a:bodyPr>
          <a:lstStyle/>
          <a:p>
            <a:pPr marL="742950" lvl="0" indent="-742950">
              <a:buFont typeface="+mj-lt"/>
              <a:buAutoNum type="arabicPeriod"/>
            </a:pPr>
            <a:r>
              <a:rPr lang="en-US" sz="3600" b="1" dirty="0"/>
              <a:t>Our position “In Christ” is the basis from which reconciliation flows from us to the world. </a:t>
            </a:r>
          </a:p>
          <a:p>
            <a:pPr marL="742950" lvl="0" indent="-742950">
              <a:buFont typeface="+mj-lt"/>
              <a:buAutoNum type="arabicPeriod"/>
            </a:pPr>
            <a:r>
              <a:rPr lang="en-US" sz="3600" b="1" dirty="0"/>
              <a:t>We have to constantly remind ourselves that we are in the world but not of the world. </a:t>
            </a:r>
          </a:p>
          <a:p>
            <a:pPr marL="742950" lvl="0" indent="-742950">
              <a:buFont typeface="+mj-lt"/>
              <a:buAutoNum type="arabicPeriod"/>
            </a:pPr>
            <a:r>
              <a:rPr lang="en-US" sz="3600" b="1" dirty="0"/>
              <a:t>Becoming the new creation involves the washing of regeneration (new birth) and the renewing (transformation) of the Holy Spirit.</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48579875"/>
      </p:ext>
    </p:extLst>
  </p:cSld>
  <p:clrMapOvr>
    <a:overrideClrMapping bg1="lt1" tx1="dk1" bg2="lt2" tx2="dk2" accent1="accent1" accent2="accent2" accent3="accent3" accent4="accent4" accent5="accent5" accent6="accent6" hlink="hlink" folHlink="folHlink"/>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7" y="543429"/>
            <a:ext cx="3462164"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22537" name="Content Placeholder 2"/>
          <p:cNvSpPr>
            <a:spLocks noGrp="1"/>
          </p:cNvSpPr>
          <p:nvPr>
            <p:ph idx="1"/>
          </p:nvPr>
        </p:nvSpPr>
        <p:spPr>
          <a:xfrm>
            <a:off x="1255071" y="2136388"/>
            <a:ext cx="9982200" cy="4114799"/>
          </a:xfrm>
        </p:spPr>
        <p:txBody>
          <a:bodyPr>
            <a:normAutofit lnSpcReduction="10000"/>
          </a:bodyPr>
          <a:lstStyle/>
          <a:p>
            <a:pPr marL="742950" lvl="0" indent="-742950">
              <a:buFont typeface="+mj-lt"/>
              <a:buAutoNum type="arabicPeriod" startAt="4"/>
            </a:pPr>
            <a:r>
              <a:rPr lang="en-US" sz="3600" b="1" dirty="0"/>
              <a:t>God is the source of reconciliation not humankind. </a:t>
            </a:r>
          </a:p>
          <a:p>
            <a:pPr marL="742950" lvl="0" indent="-742950">
              <a:buFont typeface="+mj-lt"/>
              <a:buAutoNum type="arabicPeriod" startAt="4"/>
            </a:pPr>
            <a:r>
              <a:rPr lang="en-US" sz="3600" b="1" dirty="0"/>
              <a:t>We were reconciled to God by the great exchange – Jesus became sin for us that we might become the righteousness of God in Him. </a:t>
            </a:r>
          </a:p>
          <a:p>
            <a:pPr marL="742950" lvl="0" indent="-742950">
              <a:buFont typeface="+mj-lt"/>
              <a:buAutoNum type="arabicPeriod" startAt="4"/>
            </a:pPr>
            <a:r>
              <a:rPr lang="en-US" sz="3600" b="1" dirty="0"/>
              <a:t>As ambassadors of reconciliation to the world we are to call men and women to consider Christ who is the savior of the world.   </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4089789404"/>
      </p:ext>
    </p:extLst>
  </p:cSld>
  <p:clrMapOvr>
    <a:overrideClrMapping bg1="lt1" tx1="dk1" bg2="lt2" tx2="dk2" accent1="accent1" accent2="accent2" accent3="accent3" accent4="accent4" accent5="accent5" accent6="accent6" hlink="hlink" folHlink="folHlink"/>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Life of Joseph</a:t>
            </a:r>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
        <p:nvSpPr>
          <p:cNvPr id="20" name="Rectangle 19">
            <a:extLst>
              <a:ext uri="{FF2B5EF4-FFF2-40B4-BE49-F238E27FC236}">
                <a16:creationId xmlns:a16="http://schemas.microsoft.com/office/drawing/2014/main" id="{2ABAF5C6-0314-4DB9-93F1-7A2B2117D78D}"/>
              </a:ext>
            </a:extLst>
          </p:cNvPr>
          <p:cNvSpPr/>
          <p:nvPr/>
        </p:nvSpPr>
        <p:spPr>
          <a:xfrm>
            <a:off x="457200" y="3873411"/>
            <a:ext cx="10896600" cy="270668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Parallelogram 20">
            <a:extLst>
              <a:ext uri="{FF2B5EF4-FFF2-40B4-BE49-F238E27FC236}">
                <a16:creationId xmlns:a16="http://schemas.microsoft.com/office/drawing/2014/main" id="{CB46BAD6-B38E-4716-BE14-674D7C951069}"/>
              </a:ext>
            </a:extLst>
          </p:cNvPr>
          <p:cNvSpPr/>
          <p:nvPr/>
        </p:nvSpPr>
        <p:spPr>
          <a:xfrm>
            <a:off x="457200" y="2193047"/>
            <a:ext cx="11353800" cy="1648331"/>
          </a:xfrm>
          <a:prstGeom prst="parallelogram">
            <a:avLst>
              <a:gd name="adj" fmla="val 2693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22" name="Straight Connector 21">
            <a:extLst>
              <a:ext uri="{FF2B5EF4-FFF2-40B4-BE49-F238E27FC236}">
                <a16:creationId xmlns:a16="http://schemas.microsoft.com/office/drawing/2014/main" id="{B91B4E65-271A-48E5-A444-4A80A0C9FF34}"/>
              </a:ext>
            </a:extLst>
          </p:cNvPr>
          <p:cNvCxnSpPr>
            <a:cxnSpLocks/>
          </p:cNvCxnSpPr>
          <p:nvPr/>
        </p:nvCxnSpPr>
        <p:spPr>
          <a:xfrm flipH="1">
            <a:off x="2457570" y="2211401"/>
            <a:ext cx="514230" cy="16436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34300BA-5578-4AFF-BBD4-19AF9789817A}"/>
              </a:ext>
            </a:extLst>
          </p:cNvPr>
          <p:cNvCxnSpPr>
            <a:cxnSpLocks/>
          </p:cNvCxnSpPr>
          <p:nvPr/>
        </p:nvCxnSpPr>
        <p:spPr>
          <a:xfrm flipH="1">
            <a:off x="4523583" y="2166074"/>
            <a:ext cx="563662" cy="171501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61B9B88-3FCE-4EAF-BD88-2DB91CEA4C8C}"/>
              </a:ext>
            </a:extLst>
          </p:cNvPr>
          <p:cNvCxnSpPr>
            <a:cxnSpLocks/>
          </p:cNvCxnSpPr>
          <p:nvPr/>
        </p:nvCxnSpPr>
        <p:spPr>
          <a:xfrm flipH="1">
            <a:off x="6776697" y="2211401"/>
            <a:ext cx="524795" cy="16299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FFB41CF-D3DA-4F64-BE51-6E6CF5AAD13E}"/>
              </a:ext>
            </a:extLst>
          </p:cNvPr>
          <p:cNvCxnSpPr>
            <a:cxnSpLocks/>
          </p:cNvCxnSpPr>
          <p:nvPr/>
        </p:nvCxnSpPr>
        <p:spPr>
          <a:xfrm flipH="1">
            <a:off x="8911009" y="2179368"/>
            <a:ext cx="579691" cy="17286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15">
            <a:extLst>
              <a:ext uri="{FF2B5EF4-FFF2-40B4-BE49-F238E27FC236}">
                <a16:creationId xmlns:a16="http://schemas.microsoft.com/office/drawing/2014/main" id="{01B08B48-E059-4D58-B447-90628142CDD6}"/>
              </a:ext>
            </a:extLst>
          </p:cNvPr>
          <p:cNvSpPr txBox="1">
            <a:spLocks noChangeArrowheads="1"/>
          </p:cNvSpPr>
          <p:nvPr/>
        </p:nvSpPr>
        <p:spPr bwMode="auto">
          <a:xfrm>
            <a:off x="850674" y="2455313"/>
            <a:ext cx="173248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dirty="0">
                <a:latin typeface="Arial" panose="020B0604020202020204" pitchFamily="34" charset="0"/>
              </a:rPr>
              <a:t>Joseph Youth </a:t>
            </a:r>
          </a:p>
        </p:txBody>
      </p:sp>
      <p:sp>
        <p:nvSpPr>
          <p:cNvPr id="30" name="TextBox 29">
            <a:extLst>
              <a:ext uri="{FF2B5EF4-FFF2-40B4-BE49-F238E27FC236}">
                <a16:creationId xmlns:a16="http://schemas.microsoft.com/office/drawing/2014/main" id="{5BE8388E-62EB-406A-98EF-2C44DAAED992}"/>
              </a:ext>
            </a:extLst>
          </p:cNvPr>
          <p:cNvSpPr txBox="1">
            <a:spLocks noChangeArrowheads="1"/>
          </p:cNvSpPr>
          <p:nvPr/>
        </p:nvSpPr>
        <p:spPr bwMode="auto">
          <a:xfrm>
            <a:off x="529604" y="3835349"/>
            <a:ext cx="1970785"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spcAft>
                <a:spcPts val="0"/>
              </a:spcAft>
              <a:buNone/>
            </a:pPr>
            <a:r>
              <a:rPr lang="en-US" altLang="en-US" sz="2400" b="1" dirty="0">
                <a:latin typeface="Arial" panose="020B0604020202020204" pitchFamily="34" charset="0"/>
              </a:rPr>
              <a:t>Favored</a:t>
            </a:r>
          </a:p>
          <a:p>
            <a:pPr eaLnBrk="1" hangingPunct="1">
              <a:spcBef>
                <a:spcPct val="0"/>
              </a:spcBef>
              <a:spcAft>
                <a:spcPts val="0"/>
              </a:spcAft>
              <a:buNone/>
            </a:pPr>
            <a:r>
              <a:rPr lang="en-US" altLang="en-US" sz="2400" b="1" dirty="0">
                <a:latin typeface="Arial" panose="020B0604020202020204" pitchFamily="34" charset="0"/>
              </a:rPr>
              <a:t>Coat </a:t>
            </a:r>
          </a:p>
          <a:p>
            <a:pPr eaLnBrk="1" hangingPunct="1">
              <a:spcBef>
                <a:spcPct val="0"/>
              </a:spcBef>
              <a:spcAft>
                <a:spcPts val="0"/>
              </a:spcAft>
              <a:buNone/>
            </a:pPr>
            <a:r>
              <a:rPr lang="en-US" altLang="en-US" sz="2400" b="1" dirty="0">
                <a:latin typeface="Arial" panose="020B0604020202020204" pitchFamily="34" charset="0"/>
              </a:rPr>
              <a:t>Bad Report</a:t>
            </a:r>
          </a:p>
          <a:p>
            <a:pPr eaLnBrk="1" hangingPunct="1">
              <a:spcBef>
                <a:spcPct val="0"/>
              </a:spcBef>
              <a:spcAft>
                <a:spcPts val="0"/>
              </a:spcAft>
              <a:buNone/>
            </a:pPr>
            <a:r>
              <a:rPr lang="en-US" altLang="en-US" sz="2400" b="1" dirty="0">
                <a:latin typeface="Arial" panose="020B0604020202020204" pitchFamily="34" charset="0"/>
              </a:rPr>
              <a:t>Dreams </a:t>
            </a:r>
          </a:p>
          <a:p>
            <a:pPr eaLnBrk="1" hangingPunct="1">
              <a:spcBef>
                <a:spcPct val="0"/>
              </a:spcBef>
              <a:spcAft>
                <a:spcPts val="0"/>
              </a:spcAft>
              <a:buNone/>
            </a:pPr>
            <a:r>
              <a:rPr lang="en-US" altLang="en-US" sz="2400" b="1" dirty="0">
                <a:latin typeface="Arial" panose="020B0604020202020204" pitchFamily="34" charset="0"/>
              </a:rPr>
              <a:t>Naïve </a:t>
            </a:r>
          </a:p>
          <a:p>
            <a:pPr eaLnBrk="1" hangingPunct="1">
              <a:spcBef>
                <a:spcPct val="0"/>
              </a:spcBef>
              <a:spcAft>
                <a:spcPts val="0"/>
              </a:spcAft>
              <a:buNone/>
            </a:pPr>
            <a:r>
              <a:rPr lang="en-US" altLang="en-US" sz="2400" b="1" dirty="0">
                <a:latin typeface="Arial" panose="020B0604020202020204" pitchFamily="34" charset="0"/>
              </a:rPr>
              <a:t>Jealousy</a:t>
            </a:r>
          </a:p>
          <a:p>
            <a:pPr eaLnBrk="1" hangingPunct="1">
              <a:spcBef>
                <a:spcPct val="0"/>
              </a:spcBef>
              <a:spcAft>
                <a:spcPts val="600"/>
              </a:spcAft>
              <a:buNone/>
            </a:pPr>
            <a:r>
              <a:rPr lang="en-US" altLang="en-US" sz="1400" dirty="0">
                <a:latin typeface="Arial" panose="020B0604020202020204" pitchFamily="34" charset="0"/>
              </a:rPr>
              <a:t> </a:t>
            </a:r>
          </a:p>
        </p:txBody>
      </p:sp>
      <p:sp>
        <p:nvSpPr>
          <p:cNvPr id="32" name="TextBox 31">
            <a:extLst>
              <a:ext uri="{FF2B5EF4-FFF2-40B4-BE49-F238E27FC236}">
                <a16:creationId xmlns:a16="http://schemas.microsoft.com/office/drawing/2014/main" id="{256F931B-E3EE-40F3-A87D-1C8B9CA952A9}"/>
              </a:ext>
            </a:extLst>
          </p:cNvPr>
          <p:cNvSpPr txBox="1">
            <a:spLocks noChangeArrowheads="1"/>
          </p:cNvSpPr>
          <p:nvPr/>
        </p:nvSpPr>
        <p:spPr bwMode="auto">
          <a:xfrm>
            <a:off x="2526025" y="3863054"/>
            <a:ext cx="197473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spcAft>
                <a:spcPts val="0"/>
              </a:spcAft>
              <a:buNone/>
            </a:pPr>
            <a:r>
              <a:rPr lang="en-US" altLang="en-US" sz="2400" b="1" dirty="0">
                <a:latin typeface="Arial" panose="020B0604020202020204" pitchFamily="34" charset="0"/>
              </a:rPr>
              <a:t>The Plot</a:t>
            </a:r>
          </a:p>
          <a:p>
            <a:pPr eaLnBrk="1" hangingPunct="1">
              <a:spcBef>
                <a:spcPct val="0"/>
              </a:spcBef>
              <a:spcAft>
                <a:spcPts val="0"/>
              </a:spcAft>
              <a:buNone/>
            </a:pPr>
            <a:r>
              <a:rPr lang="en-US" altLang="en-US" sz="2400" b="1" dirty="0">
                <a:latin typeface="Arial" panose="020B0604020202020204" pitchFamily="34" charset="0"/>
              </a:rPr>
              <a:t>The Rescue</a:t>
            </a:r>
          </a:p>
          <a:p>
            <a:pPr eaLnBrk="1" hangingPunct="1">
              <a:spcBef>
                <a:spcPct val="0"/>
              </a:spcBef>
              <a:spcAft>
                <a:spcPts val="0"/>
              </a:spcAft>
              <a:buNone/>
            </a:pPr>
            <a:r>
              <a:rPr lang="en-US" altLang="en-US" sz="2400" b="1" dirty="0">
                <a:latin typeface="Arial" panose="020B0604020202020204" pitchFamily="34" charset="0"/>
              </a:rPr>
              <a:t>The Coat </a:t>
            </a:r>
          </a:p>
          <a:p>
            <a:pPr eaLnBrk="1" hangingPunct="1">
              <a:spcBef>
                <a:spcPct val="0"/>
              </a:spcBef>
              <a:spcAft>
                <a:spcPts val="0"/>
              </a:spcAft>
              <a:buNone/>
            </a:pPr>
            <a:r>
              <a:rPr lang="en-US" altLang="en-US" sz="2400" b="1" dirty="0">
                <a:latin typeface="Arial" panose="020B0604020202020204" pitchFamily="34" charset="0"/>
              </a:rPr>
              <a:t>The Pit </a:t>
            </a:r>
          </a:p>
          <a:p>
            <a:pPr eaLnBrk="1" hangingPunct="1">
              <a:spcBef>
                <a:spcPct val="0"/>
              </a:spcBef>
              <a:spcAft>
                <a:spcPts val="0"/>
              </a:spcAft>
              <a:buNone/>
            </a:pPr>
            <a:r>
              <a:rPr lang="en-US" altLang="en-US" sz="2400" b="1" dirty="0">
                <a:latin typeface="Arial" panose="020B0604020202020204" pitchFamily="34" charset="0"/>
              </a:rPr>
              <a:t>The Sale</a:t>
            </a:r>
          </a:p>
          <a:p>
            <a:pPr eaLnBrk="1" hangingPunct="1">
              <a:spcBef>
                <a:spcPct val="0"/>
              </a:spcBef>
              <a:spcAft>
                <a:spcPts val="0"/>
              </a:spcAft>
              <a:buNone/>
            </a:pPr>
            <a:r>
              <a:rPr lang="en-US" altLang="en-US" sz="2400" b="1" dirty="0">
                <a:latin typeface="Arial" panose="020B0604020202020204" pitchFamily="34" charset="0"/>
              </a:rPr>
              <a:t>The Sorrow</a:t>
            </a:r>
          </a:p>
          <a:p>
            <a:pPr eaLnBrk="1" hangingPunct="1">
              <a:spcBef>
                <a:spcPct val="0"/>
              </a:spcBef>
              <a:spcAft>
                <a:spcPts val="0"/>
              </a:spcAft>
              <a:buNone/>
            </a:pPr>
            <a:r>
              <a:rPr lang="en-US" altLang="en-US" sz="2400" b="1" dirty="0">
                <a:latin typeface="Arial" panose="020B0604020202020204" pitchFamily="34" charset="0"/>
              </a:rPr>
              <a:t>The Story</a:t>
            </a:r>
          </a:p>
        </p:txBody>
      </p:sp>
      <p:sp>
        <p:nvSpPr>
          <p:cNvPr id="33" name="TextBox 32">
            <a:extLst>
              <a:ext uri="{FF2B5EF4-FFF2-40B4-BE49-F238E27FC236}">
                <a16:creationId xmlns:a16="http://schemas.microsoft.com/office/drawing/2014/main" id="{A4C69473-08C5-4E5E-A79B-679FB646B0F1}"/>
              </a:ext>
            </a:extLst>
          </p:cNvPr>
          <p:cNvSpPr txBox="1">
            <a:spLocks noChangeArrowheads="1"/>
          </p:cNvSpPr>
          <p:nvPr/>
        </p:nvSpPr>
        <p:spPr bwMode="auto">
          <a:xfrm>
            <a:off x="6890878" y="4044581"/>
            <a:ext cx="202013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spcAft>
                <a:spcPts val="0"/>
              </a:spcAft>
              <a:buNone/>
            </a:pPr>
            <a:r>
              <a:rPr lang="en-US" altLang="en-US" sz="2400" b="1" dirty="0">
                <a:latin typeface="Arial" panose="020B0604020202020204" pitchFamily="34" charset="0"/>
              </a:rPr>
              <a:t>Supervisor </a:t>
            </a:r>
          </a:p>
          <a:p>
            <a:pPr eaLnBrk="1" hangingPunct="1">
              <a:spcBef>
                <a:spcPct val="0"/>
              </a:spcBef>
              <a:spcAft>
                <a:spcPts val="0"/>
              </a:spcAft>
              <a:buNone/>
            </a:pPr>
            <a:r>
              <a:rPr lang="en-US" altLang="en-US" sz="2400" b="1" dirty="0">
                <a:latin typeface="Arial" panose="020B0604020202020204" pitchFamily="34" charset="0"/>
              </a:rPr>
              <a:t>Cupbearer</a:t>
            </a:r>
          </a:p>
          <a:p>
            <a:pPr eaLnBrk="1" hangingPunct="1">
              <a:spcBef>
                <a:spcPct val="0"/>
              </a:spcBef>
              <a:spcAft>
                <a:spcPts val="0"/>
              </a:spcAft>
              <a:buNone/>
            </a:pPr>
            <a:r>
              <a:rPr lang="en-US" altLang="en-US" sz="2400" b="1" dirty="0">
                <a:latin typeface="Arial" panose="020B0604020202020204" pitchFamily="34" charset="0"/>
              </a:rPr>
              <a:t>Baker  </a:t>
            </a:r>
          </a:p>
          <a:p>
            <a:pPr eaLnBrk="1" hangingPunct="1">
              <a:spcBef>
                <a:spcPct val="0"/>
              </a:spcBef>
              <a:spcAft>
                <a:spcPts val="0"/>
              </a:spcAft>
              <a:buNone/>
            </a:pPr>
            <a:r>
              <a:rPr lang="en-US" altLang="en-US" sz="2400" b="1" dirty="0">
                <a:latin typeface="Arial" panose="020B0604020202020204" pitchFamily="34" charset="0"/>
              </a:rPr>
              <a:t>Dreams</a:t>
            </a:r>
          </a:p>
          <a:p>
            <a:pPr eaLnBrk="1" hangingPunct="1">
              <a:spcBef>
                <a:spcPct val="0"/>
              </a:spcBef>
              <a:spcAft>
                <a:spcPts val="0"/>
              </a:spcAft>
              <a:buNone/>
            </a:pPr>
            <a:r>
              <a:rPr lang="en-US" altLang="en-US" sz="2400" b="1" dirty="0">
                <a:latin typeface="Arial" panose="020B0604020202020204" pitchFamily="34" charset="0"/>
              </a:rPr>
              <a:t>Promises </a:t>
            </a:r>
          </a:p>
          <a:p>
            <a:pPr eaLnBrk="1" hangingPunct="1">
              <a:spcBef>
                <a:spcPct val="0"/>
              </a:spcBef>
              <a:spcAft>
                <a:spcPts val="0"/>
              </a:spcAft>
              <a:buNone/>
            </a:pPr>
            <a:r>
              <a:rPr lang="en-US" altLang="en-US" sz="2400" b="1" dirty="0">
                <a:latin typeface="Arial" panose="020B0604020202020204" pitchFamily="34" charset="0"/>
              </a:rPr>
              <a:t>Forgotten  </a:t>
            </a:r>
          </a:p>
        </p:txBody>
      </p:sp>
      <p:cxnSp>
        <p:nvCxnSpPr>
          <p:cNvPr id="35" name="Straight Connector 34">
            <a:extLst>
              <a:ext uri="{FF2B5EF4-FFF2-40B4-BE49-F238E27FC236}">
                <a16:creationId xmlns:a16="http://schemas.microsoft.com/office/drawing/2014/main" id="{91B47645-DB9D-4193-B631-DAB515518D79}"/>
              </a:ext>
            </a:extLst>
          </p:cNvPr>
          <p:cNvCxnSpPr>
            <a:cxnSpLocks/>
          </p:cNvCxnSpPr>
          <p:nvPr/>
        </p:nvCxnSpPr>
        <p:spPr>
          <a:xfrm flipH="1">
            <a:off x="2451111" y="3836078"/>
            <a:ext cx="11891" cy="275437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15">
            <a:extLst>
              <a:ext uri="{FF2B5EF4-FFF2-40B4-BE49-F238E27FC236}">
                <a16:creationId xmlns:a16="http://schemas.microsoft.com/office/drawing/2014/main" id="{5A1EB3CB-1856-4617-86B5-8006AC8F6180}"/>
              </a:ext>
            </a:extLst>
          </p:cNvPr>
          <p:cNvSpPr txBox="1">
            <a:spLocks noChangeArrowheads="1"/>
          </p:cNvSpPr>
          <p:nvPr/>
        </p:nvSpPr>
        <p:spPr bwMode="auto">
          <a:xfrm>
            <a:off x="2823854" y="2436112"/>
            <a:ext cx="173248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dirty="0">
                <a:latin typeface="Arial" panose="020B0604020202020204" pitchFamily="34" charset="0"/>
              </a:rPr>
              <a:t>Joseph</a:t>
            </a:r>
          </a:p>
          <a:p>
            <a:pPr algn="ctr" eaLnBrk="1" hangingPunct="1">
              <a:spcBef>
                <a:spcPct val="0"/>
              </a:spcBef>
              <a:buFontTx/>
              <a:buNone/>
            </a:pPr>
            <a:r>
              <a:rPr lang="en-US" altLang="en-US" sz="2800" b="1" dirty="0">
                <a:latin typeface="Arial" panose="020B0604020202020204" pitchFamily="34" charset="0"/>
              </a:rPr>
              <a:t>Sold </a:t>
            </a:r>
          </a:p>
        </p:txBody>
      </p:sp>
      <p:cxnSp>
        <p:nvCxnSpPr>
          <p:cNvPr id="37" name="Straight Connector 36">
            <a:extLst>
              <a:ext uri="{FF2B5EF4-FFF2-40B4-BE49-F238E27FC236}">
                <a16:creationId xmlns:a16="http://schemas.microsoft.com/office/drawing/2014/main" id="{8E90A15C-1B41-4B0C-AD0E-FBC35B3A79E7}"/>
              </a:ext>
            </a:extLst>
          </p:cNvPr>
          <p:cNvCxnSpPr>
            <a:cxnSpLocks/>
          </p:cNvCxnSpPr>
          <p:nvPr/>
        </p:nvCxnSpPr>
        <p:spPr>
          <a:xfrm>
            <a:off x="4556335" y="3863054"/>
            <a:ext cx="2413" cy="27100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29219BF-6A41-4BD5-BC7A-3216FF8984E3}"/>
              </a:ext>
            </a:extLst>
          </p:cNvPr>
          <p:cNvCxnSpPr>
            <a:cxnSpLocks/>
          </p:cNvCxnSpPr>
          <p:nvPr/>
        </p:nvCxnSpPr>
        <p:spPr>
          <a:xfrm flipH="1">
            <a:off x="6756825" y="3832498"/>
            <a:ext cx="34958" cy="27405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15">
            <a:extLst>
              <a:ext uri="{FF2B5EF4-FFF2-40B4-BE49-F238E27FC236}">
                <a16:creationId xmlns:a16="http://schemas.microsoft.com/office/drawing/2014/main" id="{965D6EF0-0455-44FA-AF8A-7A4B0B089FF8}"/>
              </a:ext>
            </a:extLst>
          </p:cNvPr>
          <p:cNvSpPr txBox="1">
            <a:spLocks noChangeArrowheads="1"/>
          </p:cNvSpPr>
          <p:nvPr/>
        </p:nvSpPr>
        <p:spPr bwMode="auto">
          <a:xfrm>
            <a:off x="4981192" y="2455109"/>
            <a:ext cx="173248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dirty="0">
                <a:latin typeface="Arial" panose="020B0604020202020204" pitchFamily="34" charset="0"/>
              </a:rPr>
              <a:t>Joseph</a:t>
            </a:r>
          </a:p>
          <a:p>
            <a:pPr algn="ctr" eaLnBrk="1" hangingPunct="1">
              <a:spcBef>
                <a:spcPct val="0"/>
              </a:spcBef>
              <a:buFontTx/>
              <a:buNone/>
            </a:pPr>
            <a:r>
              <a:rPr lang="en-US" altLang="en-US" sz="2800" b="1" dirty="0">
                <a:latin typeface="Arial" panose="020B0604020202020204" pitchFamily="34" charset="0"/>
              </a:rPr>
              <a:t>Potiphar</a:t>
            </a:r>
          </a:p>
        </p:txBody>
      </p:sp>
      <p:sp>
        <p:nvSpPr>
          <p:cNvPr id="41" name="TextBox 40">
            <a:extLst>
              <a:ext uri="{FF2B5EF4-FFF2-40B4-BE49-F238E27FC236}">
                <a16:creationId xmlns:a16="http://schemas.microsoft.com/office/drawing/2014/main" id="{8E297A2F-774C-4D9C-825E-8EBB47589E61}"/>
              </a:ext>
            </a:extLst>
          </p:cNvPr>
          <p:cNvSpPr txBox="1">
            <a:spLocks noChangeArrowheads="1"/>
          </p:cNvSpPr>
          <p:nvPr/>
        </p:nvSpPr>
        <p:spPr bwMode="auto">
          <a:xfrm>
            <a:off x="4666927" y="4102071"/>
            <a:ext cx="202687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spcAft>
                <a:spcPts val="0"/>
              </a:spcAft>
              <a:buNone/>
            </a:pPr>
            <a:r>
              <a:rPr lang="en-US" altLang="en-US" sz="2400" b="1" dirty="0">
                <a:latin typeface="Arial" panose="020B0604020202020204" pitchFamily="34" charset="0"/>
              </a:rPr>
              <a:t>Success </a:t>
            </a:r>
          </a:p>
          <a:p>
            <a:pPr eaLnBrk="1" hangingPunct="1">
              <a:spcBef>
                <a:spcPct val="0"/>
              </a:spcBef>
              <a:spcAft>
                <a:spcPts val="0"/>
              </a:spcAft>
              <a:buNone/>
            </a:pPr>
            <a:r>
              <a:rPr lang="en-US" altLang="en-US" sz="2400" b="1" dirty="0">
                <a:latin typeface="Arial" panose="020B0604020202020204" pitchFamily="34" charset="0"/>
              </a:rPr>
              <a:t>Overseer </a:t>
            </a:r>
          </a:p>
          <a:p>
            <a:pPr eaLnBrk="1" hangingPunct="1">
              <a:spcBef>
                <a:spcPct val="0"/>
              </a:spcBef>
              <a:spcAft>
                <a:spcPts val="0"/>
              </a:spcAft>
              <a:buNone/>
            </a:pPr>
            <a:r>
              <a:rPr lang="en-US" altLang="en-US" sz="2400" b="1" dirty="0">
                <a:latin typeface="Arial" panose="020B0604020202020204" pitchFamily="34" charset="0"/>
              </a:rPr>
              <a:t>Seduction </a:t>
            </a:r>
          </a:p>
          <a:p>
            <a:pPr eaLnBrk="1" hangingPunct="1">
              <a:spcBef>
                <a:spcPct val="0"/>
              </a:spcBef>
              <a:spcAft>
                <a:spcPts val="0"/>
              </a:spcAft>
              <a:buNone/>
            </a:pPr>
            <a:r>
              <a:rPr lang="en-US" altLang="en-US" sz="2400" b="1" dirty="0">
                <a:latin typeface="Arial" panose="020B0604020202020204" pitchFamily="34" charset="0"/>
              </a:rPr>
              <a:t>Scream </a:t>
            </a:r>
          </a:p>
          <a:p>
            <a:pPr eaLnBrk="1" hangingPunct="1">
              <a:spcBef>
                <a:spcPct val="0"/>
              </a:spcBef>
              <a:spcAft>
                <a:spcPts val="0"/>
              </a:spcAft>
              <a:buNone/>
            </a:pPr>
            <a:r>
              <a:rPr lang="en-US" altLang="en-US" sz="2400" b="1" dirty="0">
                <a:latin typeface="Arial" panose="020B0604020202020204" pitchFamily="34" charset="0"/>
              </a:rPr>
              <a:t>Story </a:t>
            </a:r>
          </a:p>
          <a:p>
            <a:pPr eaLnBrk="1" hangingPunct="1">
              <a:spcBef>
                <a:spcPct val="0"/>
              </a:spcBef>
              <a:spcAft>
                <a:spcPts val="0"/>
              </a:spcAft>
              <a:buNone/>
            </a:pPr>
            <a:r>
              <a:rPr lang="en-US" altLang="en-US" sz="2400" b="1" dirty="0">
                <a:latin typeface="Arial" panose="020B0604020202020204" pitchFamily="34" charset="0"/>
              </a:rPr>
              <a:t>Solitary </a:t>
            </a:r>
          </a:p>
          <a:p>
            <a:pPr eaLnBrk="1" hangingPunct="1">
              <a:spcBef>
                <a:spcPct val="0"/>
              </a:spcBef>
              <a:spcAft>
                <a:spcPts val="0"/>
              </a:spcAft>
              <a:buNone/>
            </a:pPr>
            <a:r>
              <a:rPr lang="en-US" altLang="en-US" sz="2400" b="1" dirty="0">
                <a:latin typeface="Arial" panose="020B0604020202020204" pitchFamily="34" charset="0"/>
              </a:rPr>
              <a:t> </a:t>
            </a:r>
          </a:p>
        </p:txBody>
      </p:sp>
      <p:sp>
        <p:nvSpPr>
          <p:cNvPr id="42" name="TextBox 15">
            <a:extLst>
              <a:ext uri="{FF2B5EF4-FFF2-40B4-BE49-F238E27FC236}">
                <a16:creationId xmlns:a16="http://schemas.microsoft.com/office/drawing/2014/main" id="{D4CA4820-08FD-416C-A3C6-2370F9105AE0}"/>
              </a:ext>
            </a:extLst>
          </p:cNvPr>
          <p:cNvSpPr txBox="1">
            <a:spLocks noChangeArrowheads="1"/>
          </p:cNvSpPr>
          <p:nvPr/>
        </p:nvSpPr>
        <p:spPr bwMode="auto">
          <a:xfrm>
            <a:off x="7235619" y="2461552"/>
            <a:ext cx="173248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dirty="0">
                <a:latin typeface="Arial" panose="020B0604020202020204" pitchFamily="34" charset="0"/>
              </a:rPr>
              <a:t>Joseph</a:t>
            </a:r>
          </a:p>
          <a:p>
            <a:pPr algn="ctr" eaLnBrk="1" hangingPunct="1">
              <a:spcBef>
                <a:spcPct val="0"/>
              </a:spcBef>
              <a:buFontTx/>
              <a:buNone/>
            </a:pPr>
            <a:r>
              <a:rPr lang="en-US" altLang="en-US" sz="2800" b="1" dirty="0">
                <a:latin typeface="Arial" panose="020B0604020202020204" pitchFamily="34" charset="0"/>
              </a:rPr>
              <a:t>Jail </a:t>
            </a:r>
          </a:p>
        </p:txBody>
      </p:sp>
      <p:cxnSp>
        <p:nvCxnSpPr>
          <p:cNvPr id="44" name="Straight Connector 43">
            <a:extLst>
              <a:ext uri="{FF2B5EF4-FFF2-40B4-BE49-F238E27FC236}">
                <a16:creationId xmlns:a16="http://schemas.microsoft.com/office/drawing/2014/main" id="{A15014EB-05EF-40B3-82F7-646A2FE0350A}"/>
              </a:ext>
            </a:extLst>
          </p:cNvPr>
          <p:cNvCxnSpPr>
            <a:cxnSpLocks/>
          </p:cNvCxnSpPr>
          <p:nvPr/>
        </p:nvCxnSpPr>
        <p:spPr>
          <a:xfrm flipH="1">
            <a:off x="8911010" y="3879936"/>
            <a:ext cx="1" cy="27321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2E471F10-0987-4F4A-97C0-EDB9C6DFC0DE}"/>
              </a:ext>
            </a:extLst>
          </p:cNvPr>
          <p:cNvSpPr txBox="1">
            <a:spLocks noChangeArrowheads="1"/>
          </p:cNvSpPr>
          <p:nvPr/>
        </p:nvSpPr>
        <p:spPr bwMode="auto">
          <a:xfrm>
            <a:off x="9010104" y="3868351"/>
            <a:ext cx="2286926"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spcAft>
                <a:spcPts val="0"/>
              </a:spcAft>
              <a:buNone/>
            </a:pPr>
            <a:r>
              <a:rPr lang="en-US" altLang="en-US" sz="2400" b="1" dirty="0">
                <a:latin typeface="Arial" panose="020B0604020202020204" pitchFamily="34" charset="0"/>
              </a:rPr>
              <a:t>Remembered</a:t>
            </a:r>
          </a:p>
          <a:p>
            <a:pPr eaLnBrk="1" hangingPunct="1">
              <a:spcBef>
                <a:spcPct val="0"/>
              </a:spcBef>
              <a:spcAft>
                <a:spcPts val="0"/>
              </a:spcAft>
              <a:buNone/>
            </a:pPr>
            <a:r>
              <a:rPr lang="en-US" altLang="en-US" sz="2400" b="1" dirty="0">
                <a:latin typeface="Arial" panose="020B0604020202020204" pitchFamily="34" charset="0"/>
              </a:rPr>
              <a:t>Interpretation</a:t>
            </a:r>
          </a:p>
          <a:p>
            <a:pPr eaLnBrk="1" hangingPunct="1">
              <a:spcBef>
                <a:spcPct val="0"/>
              </a:spcBef>
              <a:spcAft>
                <a:spcPts val="0"/>
              </a:spcAft>
              <a:buNone/>
            </a:pPr>
            <a:r>
              <a:rPr lang="en-US" altLang="en-US" sz="2400" b="1" dirty="0">
                <a:latin typeface="Arial" panose="020B0604020202020204" pitchFamily="34" charset="0"/>
              </a:rPr>
              <a:t>Reward </a:t>
            </a:r>
          </a:p>
          <a:p>
            <a:pPr eaLnBrk="1" hangingPunct="1">
              <a:spcBef>
                <a:spcPct val="0"/>
              </a:spcBef>
              <a:spcAft>
                <a:spcPts val="0"/>
              </a:spcAft>
              <a:buNone/>
            </a:pPr>
            <a:r>
              <a:rPr lang="en-US" altLang="en-US" sz="2400" b="1" dirty="0">
                <a:latin typeface="Arial" panose="020B0604020202020204" pitchFamily="34" charset="0"/>
              </a:rPr>
              <a:t>Ruler </a:t>
            </a:r>
          </a:p>
          <a:p>
            <a:pPr eaLnBrk="1" hangingPunct="1">
              <a:spcBef>
                <a:spcPct val="0"/>
              </a:spcBef>
              <a:spcAft>
                <a:spcPts val="0"/>
              </a:spcAft>
              <a:buNone/>
            </a:pPr>
            <a:r>
              <a:rPr lang="en-US" altLang="en-US" sz="2400" b="1" dirty="0">
                <a:latin typeface="Arial" panose="020B0604020202020204" pitchFamily="34" charset="0"/>
              </a:rPr>
              <a:t>Storage </a:t>
            </a:r>
          </a:p>
          <a:p>
            <a:pPr eaLnBrk="1" hangingPunct="1">
              <a:spcBef>
                <a:spcPct val="0"/>
              </a:spcBef>
              <a:spcAft>
                <a:spcPts val="0"/>
              </a:spcAft>
              <a:buNone/>
            </a:pPr>
            <a:r>
              <a:rPr lang="en-US" altLang="en-US" sz="2400" b="1" dirty="0">
                <a:latin typeface="Arial" panose="020B0604020202020204" pitchFamily="34" charset="0"/>
              </a:rPr>
              <a:t>Brothers </a:t>
            </a:r>
          </a:p>
          <a:p>
            <a:pPr eaLnBrk="1" hangingPunct="1">
              <a:spcBef>
                <a:spcPct val="0"/>
              </a:spcBef>
              <a:spcAft>
                <a:spcPts val="0"/>
              </a:spcAft>
              <a:buNone/>
            </a:pPr>
            <a:r>
              <a:rPr lang="en-US" altLang="en-US" sz="2400" b="1" dirty="0">
                <a:latin typeface="Arial" panose="020B0604020202020204" pitchFamily="34" charset="0"/>
              </a:rPr>
              <a:t>Reconciliation </a:t>
            </a:r>
          </a:p>
        </p:txBody>
      </p:sp>
      <p:sp>
        <p:nvSpPr>
          <p:cNvPr id="47" name="TextBox 15">
            <a:extLst>
              <a:ext uri="{FF2B5EF4-FFF2-40B4-BE49-F238E27FC236}">
                <a16:creationId xmlns:a16="http://schemas.microsoft.com/office/drawing/2014/main" id="{4A77F063-B985-4FA1-85FE-7A6802727AD8}"/>
              </a:ext>
            </a:extLst>
          </p:cNvPr>
          <p:cNvSpPr txBox="1">
            <a:spLocks noChangeArrowheads="1"/>
          </p:cNvSpPr>
          <p:nvPr/>
        </p:nvSpPr>
        <p:spPr bwMode="auto">
          <a:xfrm>
            <a:off x="9490700" y="2443990"/>
            <a:ext cx="173248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dirty="0">
                <a:latin typeface="Arial" panose="020B0604020202020204" pitchFamily="34" charset="0"/>
              </a:rPr>
              <a:t>Joseph</a:t>
            </a:r>
          </a:p>
          <a:p>
            <a:pPr algn="ctr" eaLnBrk="1" hangingPunct="1">
              <a:spcBef>
                <a:spcPct val="0"/>
              </a:spcBef>
              <a:buFontTx/>
              <a:buNone/>
            </a:pPr>
            <a:r>
              <a:rPr lang="en-US" altLang="en-US" sz="2800" b="1" dirty="0">
                <a:latin typeface="Arial" panose="020B0604020202020204" pitchFamily="34" charset="0"/>
              </a:rPr>
              <a:t>Pharaoh</a:t>
            </a:r>
          </a:p>
        </p:txBody>
      </p:sp>
      <p:sp>
        <p:nvSpPr>
          <p:cNvPr id="45" name="TextBox 44">
            <a:extLst>
              <a:ext uri="{FF2B5EF4-FFF2-40B4-BE49-F238E27FC236}">
                <a16:creationId xmlns:a16="http://schemas.microsoft.com/office/drawing/2014/main" id="{4F466E0C-4FD5-442D-99DB-C480BA53D271}"/>
              </a:ext>
            </a:extLst>
          </p:cNvPr>
          <p:cNvSpPr txBox="1"/>
          <p:nvPr/>
        </p:nvSpPr>
        <p:spPr>
          <a:xfrm>
            <a:off x="950483" y="1494338"/>
            <a:ext cx="7920409" cy="707886"/>
          </a:xfrm>
          <a:prstGeom prst="rect">
            <a:avLst/>
          </a:prstGeom>
          <a:noFill/>
        </p:spPr>
        <p:txBody>
          <a:bodyPr wrap="square" rtlCol="0">
            <a:spAutoFit/>
          </a:bodyPr>
          <a:lstStyle/>
          <a:p>
            <a:r>
              <a:rPr lang="en-US" sz="4000" b="1" dirty="0"/>
              <a:t>Reliance on God brings Restoration </a:t>
            </a:r>
          </a:p>
        </p:txBody>
      </p:sp>
      <p:sp>
        <p:nvSpPr>
          <p:cNvPr id="53" name="TextBox 52">
            <a:extLst>
              <a:ext uri="{FF2B5EF4-FFF2-40B4-BE49-F238E27FC236}">
                <a16:creationId xmlns:a16="http://schemas.microsoft.com/office/drawing/2014/main" id="{B7CAF880-CB39-4D54-86C6-73628E31B907}"/>
              </a:ext>
            </a:extLst>
          </p:cNvPr>
          <p:cNvSpPr txBox="1"/>
          <p:nvPr/>
        </p:nvSpPr>
        <p:spPr>
          <a:xfrm>
            <a:off x="681644" y="3429000"/>
            <a:ext cx="10669743" cy="400110"/>
          </a:xfrm>
          <a:prstGeom prst="rect">
            <a:avLst/>
          </a:prstGeom>
          <a:noFill/>
        </p:spPr>
        <p:txBody>
          <a:bodyPr wrap="square" rtlCol="0">
            <a:spAutoFit/>
          </a:bodyPr>
          <a:lstStyle/>
          <a:p>
            <a:r>
              <a:rPr lang="en-US" sz="2000" b="1" dirty="0"/>
              <a:t>       37:1-24	      37:25-36		39:1-18		     39:19-23	       41:1 – 50:1-21</a:t>
            </a:r>
          </a:p>
        </p:txBody>
      </p:sp>
    </p:spTree>
    <p:extLst>
      <p:ext uri="{BB962C8B-B14F-4D97-AF65-F5344CB8AC3E}">
        <p14:creationId xmlns:p14="http://schemas.microsoft.com/office/powerpoint/2010/main" val="2151037667"/>
      </p:ext>
    </p:extLst>
  </p:cSld>
  <p:clrMapOvr>
    <a:overrideClrMapping bg1="lt1" tx1="dk1" bg2="lt2" tx2="dk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81644" y="2209800"/>
            <a:ext cx="10824556" cy="4419599"/>
          </a:xfrm>
        </p:spPr>
        <p:txBody>
          <a:bodyPr>
            <a:normAutofit/>
          </a:bodyPr>
          <a:lstStyle/>
          <a:p>
            <a:pPr marL="0" indent="0" algn="ctr">
              <a:buNone/>
              <a:defRPr/>
            </a:pPr>
            <a:r>
              <a:rPr lang="en-US" sz="3600" b="1" dirty="0"/>
              <a:t>Reconciliation of Joseph with His Brothers </a:t>
            </a:r>
          </a:p>
          <a:p>
            <a:pPr marL="0" indent="0" algn="ctr">
              <a:buNone/>
              <a:defRPr/>
            </a:pPr>
            <a:r>
              <a:rPr lang="en-US" sz="3600" b="1" dirty="0"/>
              <a:t>Genesis 45 &amp; 50 </a:t>
            </a:r>
          </a:p>
          <a:p>
            <a:pPr marL="0" indent="0">
              <a:buNone/>
              <a:defRPr/>
            </a:pPr>
            <a:r>
              <a:rPr lang="en-US" sz="3600" b="1" dirty="0"/>
              <a:t>“The remarkable thing about Joseph’s life was not his brilliance. It was not his administrative ability, although he was gifted there. It was his attitude, especially in response to unfair treatment. And the reason for his attitude was his relationship to the sovereign God.” (Stephen Cole – Pilgrim Radio)</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571326513"/>
      </p:ext>
    </p:extLst>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681644" y="2362199"/>
            <a:ext cx="10896600" cy="4267201"/>
          </a:xfrm>
        </p:spPr>
        <p:txBody>
          <a:bodyPr>
            <a:normAutofit/>
          </a:bodyPr>
          <a:lstStyle/>
          <a:p>
            <a:pPr marL="0" indent="0">
              <a:buNone/>
            </a:pPr>
            <a:r>
              <a:rPr lang="en-US" sz="3600" b="1" dirty="0"/>
              <a:t>The Key to reconciling relationships is an                attitude of forgiveness: </a:t>
            </a:r>
          </a:p>
          <a:p>
            <a:pPr marL="514350" indent="-514350">
              <a:buFont typeface="+mj-lt"/>
              <a:buAutoNum type="arabicPeriod"/>
            </a:pPr>
            <a:r>
              <a:rPr lang="en-US" sz="3600" b="1" dirty="0"/>
              <a:t>Definition of attitude: a settled way of thinking or feeling about someone or something, typically one that is reflected in a person's behavior.</a:t>
            </a:r>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356236246"/>
      </p:ext>
    </p:extLst>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4236" y="543429"/>
            <a:ext cx="641203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Reconciling Relationships</a:t>
            </a:r>
          </a:p>
        </p:txBody>
      </p:sp>
      <p:sp>
        <p:nvSpPr>
          <p:cNvPr id="22537" name="Content Placeholder 2"/>
          <p:cNvSpPr>
            <a:spLocks noGrp="1"/>
          </p:cNvSpPr>
          <p:nvPr>
            <p:ph idx="1"/>
          </p:nvPr>
        </p:nvSpPr>
        <p:spPr>
          <a:xfrm>
            <a:off x="838200" y="2209800"/>
            <a:ext cx="10668000" cy="4419600"/>
          </a:xfrm>
        </p:spPr>
        <p:txBody>
          <a:bodyPr>
            <a:normAutofit/>
          </a:bodyPr>
          <a:lstStyle/>
          <a:p>
            <a:pPr marL="0" indent="0">
              <a:buNone/>
            </a:pPr>
            <a:r>
              <a:rPr lang="en-US" sz="3600" b="1" i="1" dirty="0"/>
              <a:t>“The right attitude is at the center of good relationships. As you think about people who are easy to get along with, are they grumpy, negative, angry, bitter, vindictive, sarcastic, touchy? Of course not. They’re pleasant, positive, relaxed, forgiving, kind, not quick to take offense or hold a grudge. These are attitudes. </a:t>
            </a:r>
            <a:endParaRPr lang="en-US" sz="3600" b="1" dirty="0"/>
          </a:p>
          <a:p>
            <a:pPr marL="0" indent="0">
              <a:buNone/>
              <a:defRPr/>
            </a:pPr>
            <a:endParaRPr lang="en-US" sz="3200" dirty="0"/>
          </a:p>
        </p:txBody>
      </p:sp>
      <p:grpSp>
        <p:nvGrpSpPr>
          <p:cNvPr id="10" name="Group 9">
            <a:extLst>
              <a:ext uri="{FF2B5EF4-FFF2-40B4-BE49-F238E27FC236}">
                <a16:creationId xmlns:a16="http://schemas.microsoft.com/office/drawing/2014/main" id="{1DD636D8-CD29-4A28-AF0B-65E6EDD2E212}"/>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id="{FE2C01CE-B2F6-443D-B6B6-F6AC394CCDE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55E5F4BE-22FA-4B94-B997-D3006394479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292AF5-D757-43A8-876E-A4661552362F}"/>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7993E24-3EFA-4909-8C52-406F3DB12856}"/>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9B2117-9F90-4D5F-AFE9-4B1F96E3FC3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C236B79-2A0E-4CBB-90EF-F48BF926385F}"/>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096475859"/>
      </p:ext>
    </p:extLst>
  </p:cSld>
  <p:clrMapOvr>
    <a:overrideClrMapping bg1="lt1" tx1="dk1" bg2="lt2" tx2="dk2" accent1="accent1" accent2="accent2" accent3="accent3" accent4="accent4" accent5="accent5" accent6="accent6" hlink="hlink" folHlink="folHlink"/>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Stacked blocks with text</Template>
  <TotalTime>1201</TotalTime>
  <Words>52980</Words>
  <Application>Microsoft Office PowerPoint</Application>
  <PresentationFormat>Widescreen</PresentationFormat>
  <Paragraphs>2362</Paragraphs>
  <Slides>27</Slides>
  <Notes>26</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27</vt:i4>
      </vt:variant>
    </vt:vector>
  </HeadingPairs>
  <TitlesOfParts>
    <vt:vector size="37" baseType="lpstr">
      <vt:lpstr>Arial</vt:lpstr>
      <vt:lpstr>Calibri</vt:lpstr>
      <vt:lpstr>Calibri Light</vt:lpstr>
      <vt:lpstr>Franklin Gothic Medium Cond</vt:lpstr>
      <vt:lpstr>Tahoma</vt:lpstr>
      <vt:lpstr>1_Office Theme</vt:lpstr>
      <vt:lpstr>2_Custom Design</vt:lpstr>
      <vt:lpstr>1_Custom Design</vt:lpstr>
      <vt:lpstr>Custom Design</vt:lpstr>
      <vt:lpstr>3_Custom Design</vt:lpstr>
      <vt:lpstr>Reconciliation  in a World of  Fractured Relationships </vt:lpstr>
      <vt:lpstr>Reconciliation</vt:lpstr>
      <vt:lpstr>PowerPoint Presentation</vt:lpstr>
      <vt:lpstr>Take Aways:</vt:lpstr>
      <vt:lpstr>Take Aways: </vt:lpstr>
      <vt:lpstr>The Life of Joseph</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Reconciling Relationships</vt:lpstr>
      <vt:lpstr>Take Aways:</vt:lpstr>
      <vt:lpstr>Reconciling Relationships</vt:lpstr>
      <vt:lpstr>Reconciling Relationships</vt:lpstr>
      <vt:lpstr>Zoom Discussion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keywords/>
  <cp:lastModifiedBy>James Westgate</cp:lastModifiedBy>
  <cp:revision>81</cp:revision>
  <cp:lastPrinted>2020-06-22T18:29:23Z</cp:lastPrinted>
  <dcterms:created xsi:type="dcterms:W3CDTF">2015-05-12T15:31:40Z</dcterms:created>
  <dcterms:modified xsi:type="dcterms:W3CDTF">2020-06-25T01:28:07Z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TC019192269991</vt:lpwstr>
  </property>
</Properties>
</file>