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35" r:id="rId2"/>
    <p:sldId id="436" r:id="rId3"/>
    <p:sldId id="376" r:id="rId4"/>
    <p:sldId id="377" r:id="rId5"/>
    <p:sldId id="378" r:id="rId6"/>
    <p:sldId id="379" r:id="rId7"/>
    <p:sldId id="380" r:id="rId8"/>
    <p:sldId id="381" r:id="rId9"/>
    <p:sldId id="382" r:id="rId10"/>
    <p:sldId id="383" r:id="rId11"/>
    <p:sldId id="384" r:id="rId12"/>
    <p:sldId id="387" r:id="rId13"/>
    <p:sldId id="388" r:id="rId14"/>
    <p:sldId id="389" r:id="rId15"/>
    <p:sldId id="390" r:id="rId16"/>
    <p:sldId id="391" r:id="rId17"/>
    <p:sldId id="392" r:id="rId18"/>
    <p:sldId id="393" r:id="rId19"/>
    <p:sldId id="394" r:id="rId20"/>
    <p:sldId id="395" r:id="rId21"/>
    <p:sldId id="396" r:id="rId22"/>
    <p:sldId id="398" r:id="rId23"/>
    <p:sldId id="399" r:id="rId24"/>
    <p:sldId id="400" r:id="rId25"/>
    <p:sldId id="431" r:id="rId26"/>
    <p:sldId id="402" r:id="rId27"/>
    <p:sldId id="404" r:id="rId28"/>
    <p:sldId id="405" r:id="rId29"/>
    <p:sldId id="406" r:id="rId30"/>
    <p:sldId id="407" r:id="rId31"/>
    <p:sldId id="408" r:id="rId32"/>
    <p:sldId id="409" r:id="rId33"/>
    <p:sldId id="411" r:id="rId34"/>
    <p:sldId id="412" r:id="rId35"/>
    <p:sldId id="413" r:id="rId36"/>
    <p:sldId id="414" r:id="rId37"/>
    <p:sldId id="416" r:id="rId38"/>
    <p:sldId id="433" r:id="rId39"/>
    <p:sldId id="418" r:id="rId40"/>
    <p:sldId id="419" r:id="rId41"/>
    <p:sldId id="420" r:id="rId42"/>
    <p:sldId id="421" r:id="rId43"/>
    <p:sldId id="422" r:id="rId44"/>
    <p:sldId id="434" r:id="rId45"/>
    <p:sldId id="424" r:id="rId46"/>
    <p:sldId id="425" r:id="rId47"/>
    <p:sldId id="426" r:id="rId48"/>
    <p:sldId id="427" r:id="rId49"/>
    <p:sldId id="428" r:id="rId50"/>
    <p:sldId id="429" r:id="rId51"/>
    <p:sldId id="430" r:id="rId52"/>
    <p:sldId id="437" r:id="rId53"/>
    <p:sldId id="43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81">
          <p15:clr>
            <a:srgbClr val="A4A3A4"/>
          </p15:clr>
        </p15:guide>
        <p15:guide id="2" pos="39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nna Levy" initials="BL" lastIdx="15" clrIdx="0"/>
  <p:cmAuthor id="1" name="Lauren Sweet" initials="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BFBFBF"/>
    <a:srgbClr val="09345A"/>
    <a:srgbClr val="242B4C"/>
    <a:srgbClr val="101323"/>
    <a:srgbClr val="510B11"/>
    <a:srgbClr val="1168B3"/>
    <a:srgbClr val="005D9D"/>
    <a:srgbClr val="D12820"/>
    <a:srgbClr val="00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9" autoAdjust="0"/>
    <p:restoredTop sz="92519" autoAdjust="0"/>
  </p:normalViewPr>
  <p:slideViewPr>
    <p:cSldViewPr snapToGrid="0">
      <p:cViewPr varScale="1">
        <p:scale>
          <a:sx n="108" d="100"/>
          <a:sy n="108" d="100"/>
        </p:scale>
        <p:origin x="-1194" y="-90"/>
      </p:cViewPr>
      <p:guideLst>
        <p:guide orient="horz" pos="2981"/>
        <p:guide pos="396"/>
      </p:guideLst>
    </p:cSldViewPr>
  </p:slideViewPr>
  <p:notesTextViewPr>
    <p:cViewPr>
      <p:scale>
        <a:sx n="1" d="1"/>
        <a:sy n="1" d="1"/>
      </p:scale>
      <p:origin x="0" y="0"/>
    </p:cViewPr>
  </p:notesTextViewPr>
  <p:sorterViewPr>
    <p:cViewPr>
      <p:scale>
        <a:sx n="90" d="100"/>
        <a:sy n="90" d="100"/>
      </p:scale>
      <p:origin x="0" y="480"/>
    </p:cViewPr>
  </p:sorterViewPr>
  <p:notesViewPr>
    <p:cSldViewPr snapToGrid="0">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87383675889213E-2"/>
          <c:y val="7.359908627186422E-2"/>
          <c:w val="0.88664274849880464"/>
          <c:h val="0.76910392882116196"/>
        </c:manualLayout>
      </c:layout>
      <c:lineChart>
        <c:grouping val="standard"/>
        <c:varyColors val="0"/>
        <c:ser>
          <c:idx val="0"/>
          <c:order val="0"/>
          <c:tx>
            <c:strRef>
              <c:f>Sheet1!$B$1</c:f>
              <c:strCache>
                <c:ptCount val="1"/>
                <c:pt idx="0">
                  <c:v>Series 1</c:v>
                </c:pt>
              </c:strCache>
            </c:strRef>
          </c:tx>
          <c:marker>
            <c:symbol val="none"/>
          </c:marker>
          <c:cat>
            <c:numRef>
              <c:f>Sheet1!$A$2:$A$26</c:f>
              <c:numCache>
                <c:formatCode>General</c:formatCode>
                <c:ptCount val="25"/>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numCache>
            </c:numRef>
          </c:cat>
          <c:val>
            <c:numRef>
              <c:f>Sheet1!$B$2:$B$26</c:f>
              <c:numCache>
                <c:formatCode>General</c:formatCode>
                <c:ptCount val="25"/>
              </c:numCache>
            </c:numRef>
          </c:val>
          <c:smooth val="0"/>
          <c:extLst xmlns:c16r2="http://schemas.microsoft.com/office/drawing/2015/06/chart">
            <c:ext xmlns:c16="http://schemas.microsoft.com/office/drawing/2014/chart" uri="{C3380CC4-5D6E-409C-BE32-E72D297353CC}">
              <c16:uniqueId val="{00000000-76DE-284C-83B9-700C5478155E}"/>
            </c:ext>
          </c:extLst>
        </c:ser>
        <c:dLbls>
          <c:showLegendKey val="0"/>
          <c:showVal val="0"/>
          <c:showCatName val="0"/>
          <c:showSerName val="0"/>
          <c:showPercent val="0"/>
          <c:showBubbleSize val="0"/>
        </c:dLbls>
        <c:marker val="1"/>
        <c:smooth val="0"/>
        <c:axId val="167183488"/>
        <c:axId val="167185024"/>
      </c:lineChart>
      <c:catAx>
        <c:axId val="16718348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67185024"/>
        <c:crosses val="autoZero"/>
        <c:auto val="1"/>
        <c:lblAlgn val="ctr"/>
        <c:lblOffset val="100"/>
        <c:noMultiLvlLbl val="0"/>
      </c:catAx>
      <c:valAx>
        <c:axId val="167185024"/>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pPr>
            <a:endParaRPr lang="en-US"/>
          </a:p>
        </c:txPr>
        <c:crossAx val="167183488"/>
        <c:crosses val="autoZero"/>
        <c:crossBetween val="midCat"/>
        <c:majorUnit val="20"/>
        <c:minorUnit val="4.0000000000000008E-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67515641084725E-2"/>
          <c:y val="5.8777619064649067E-2"/>
          <c:w val="0.91510796198663491"/>
          <c:h val="0.79020849856211528"/>
        </c:manualLayout>
      </c:layout>
      <c:barChart>
        <c:barDir val="col"/>
        <c:grouping val="clustered"/>
        <c:varyColors val="0"/>
        <c:ser>
          <c:idx val="0"/>
          <c:order val="0"/>
          <c:tx>
            <c:strRef>
              <c:f>Sheet1!$B$1</c:f>
              <c:strCache>
                <c:ptCount val="1"/>
                <c:pt idx="0">
                  <c:v>Series 1</c:v>
                </c:pt>
              </c:strCache>
            </c:strRef>
          </c:tx>
          <c:invertIfNegative val="0"/>
          <c:cat>
            <c:numRef>
              <c:f>Sheet1!$A$2:$A$26</c:f>
              <c:numCache>
                <c:formatCode>General</c:formatCode>
                <c:ptCount val="25"/>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numCache>
            </c:numRef>
          </c:cat>
          <c:val>
            <c:numRef>
              <c:f>Sheet1!$B$2:$B$26</c:f>
              <c:numCache>
                <c:formatCode>General</c:formatCode>
                <c:ptCount val="25"/>
              </c:numCache>
            </c:numRef>
          </c:val>
          <c:extLst xmlns:c16r2="http://schemas.microsoft.com/office/drawing/2015/06/chart">
            <c:ext xmlns:c16="http://schemas.microsoft.com/office/drawing/2014/chart" uri="{C3380CC4-5D6E-409C-BE32-E72D297353CC}">
              <c16:uniqueId val="{00000000-5079-FD48-B864-82183A49C248}"/>
            </c:ext>
          </c:extLst>
        </c:ser>
        <c:dLbls>
          <c:showLegendKey val="0"/>
          <c:showVal val="0"/>
          <c:showCatName val="0"/>
          <c:showSerName val="0"/>
          <c:showPercent val="0"/>
          <c:showBubbleSize val="0"/>
        </c:dLbls>
        <c:gapWidth val="150"/>
        <c:axId val="167613952"/>
        <c:axId val="167615488"/>
      </c:barChart>
      <c:catAx>
        <c:axId val="16761395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67615488"/>
        <c:crosses val="autoZero"/>
        <c:auto val="1"/>
        <c:lblAlgn val="ctr"/>
        <c:lblOffset val="100"/>
        <c:noMultiLvlLbl val="0"/>
      </c:catAx>
      <c:valAx>
        <c:axId val="167615488"/>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pPr>
            <a:endParaRPr lang="en-US"/>
          </a:p>
        </c:txPr>
        <c:crossAx val="167613952"/>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87003467812199"/>
          <c:y val="0"/>
          <c:w val="0.69282389804393096"/>
          <c:h val="0.89496865440311602"/>
        </c:manualLayout>
      </c:layout>
      <c:barChart>
        <c:barDir val="col"/>
        <c:grouping val="clustered"/>
        <c:varyColors val="0"/>
        <c:ser>
          <c:idx val="0"/>
          <c:order val="0"/>
          <c:tx>
            <c:strRef>
              <c:f>Sheet1!$B$1</c:f>
              <c:strCache>
                <c:ptCount val="1"/>
                <c:pt idx="0">
                  <c:v>Column1</c:v>
                </c:pt>
              </c:strCache>
            </c:strRef>
          </c:tx>
          <c:invertIfNegative val="0"/>
          <c:cat>
            <c:numRef>
              <c:f>Sheet1!$A$2:$A$8</c:f>
              <c:numCache>
                <c:formatCode>General</c:formatCode>
                <c:ptCount val="7"/>
                <c:pt idx="0">
                  <c:v>75</c:v>
                </c:pt>
                <c:pt idx="1">
                  <c:v>50</c:v>
                </c:pt>
                <c:pt idx="2">
                  <c:v>25</c:v>
                </c:pt>
                <c:pt idx="3">
                  <c:v>0</c:v>
                </c:pt>
                <c:pt idx="4">
                  <c:v>25</c:v>
                </c:pt>
                <c:pt idx="5">
                  <c:v>50</c:v>
                </c:pt>
                <c:pt idx="6">
                  <c:v>75</c:v>
                </c:pt>
              </c:numCache>
            </c:numRef>
          </c:cat>
          <c:val>
            <c:numRef>
              <c:f>Sheet1!$B$2:$B$8</c:f>
              <c:numCache>
                <c:formatCode>General</c:formatCode>
                <c:ptCount val="7"/>
              </c:numCache>
            </c:numRef>
          </c:val>
          <c:extLst xmlns:c16r2="http://schemas.microsoft.com/office/drawing/2015/06/chart">
            <c:ext xmlns:c16="http://schemas.microsoft.com/office/drawing/2014/chart" uri="{C3380CC4-5D6E-409C-BE32-E72D297353CC}">
              <c16:uniqueId val="{00000000-66E7-46F1-ADE1-30434A461B2E}"/>
            </c:ext>
          </c:extLst>
        </c:ser>
        <c:ser>
          <c:idx val="1"/>
          <c:order val="1"/>
          <c:tx>
            <c:strRef>
              <c:f>Sheet1!$C$1</c:f>
              <c:strCache>
                <c:ptCount val="1"/>
                <c:pt idx="0">
                  <c:v>Column2</c:v>
                </c:pt>
              </c:strCache>
            </c:strRef>
          </c:tx>
          <c:invertIfNegative val="0"/>
          <c:cat>
            <c:numRef>
              <c:f>Sheet1!$A$2:$A$8</c:f>
              <c:numCache>
                <c:formatCode>General</c:formatCode>
                <c:ptCount val="7"/>
                <c:pt idx="0">
                  <c:v>75</c:v>
                </c:pt>
                <c:pt idx="1">
                  <c:v>50</c:v>
                </c:pt>
                <c:pt idx="2">
                  <c:v>25</c:v>
                </c:pt>
                <c:pt idx="3">
                  <c:v>0</c:v>
                </c:pt>
                <c:pt idx="4">
                  <c:v>25</c:v>
                </c:pt>
                <c:pt idx="5">
                  <c:v>50</c:v>
                </c:pt>
                <c:pt idx="6">
                  <c:v>75</c:v>
                </c:pt>
              </c:numCache>
            </c:num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66E7-46F1-ADE1-30434A461B2E}"/>
            </c:ext>
          </c:extLst>
        </c:ser>
        <c:ser>
          <c:idx val="2"/>
          <c:order val="2"/>
          <c:tx>
            <c:strRef>
              <c:f>Sheet1!$D$1</c:f>
              <c:strCache>
                <c:ptCount val="1"/>
                <c:pt idx="0">
                  <c:v>Column3</c:v>
                </c:pt>
              </c:strCache>
            </c:strRef>
          </c:tx>
          <c:invertIfNegative val="0"/>
          <c:cat>
            <c:numRef>
              <c:f>Sheet1!$A$2:$A$8</c:f>
              <c:numCache>
                <c:formatCode>General</c:formatCode>
                <c:ptCount val="7"/>
                <c:pt idx="0">
                  <c:v>75</c:v>
                </c:pt>
                <c:pt idx="1">
                  <c:v>50</c:v>
                </c:pt>
                <c:pt idx="2">
                  <c:v>25</c:v>
                </c:pt>
                <c:pt idx="3">
                  <c:v>0</c:v>
                </c:pt>
                <c:pt idx="4">
                  <c:v>25</c:v>
                </c:pt>
                <c:pt idx="5">
                  <c:v>50</c:v>
                </c:pt>
                <c:pt idx="6">
                  <c:v>75</c:v>
                </c:pt>
              </c:numCache>
            </c:num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2-66E7-46F1-ADE1-30434A461B2E}"/>
            </c:ext>
          </c:extLst>
        </c:ser>
        <c:dLbls>
          <c:showLegendKey val="0"/>
          <c:showVal val="0"/>
          <c:showCatName val="0"/>
          <c:showSerName val="0"/>
          <c:showPercent val="0"/>
          <c:showBubbleSize val="0"/>
        </c:dLbls>
        <c:gapWidth val="150"/>
        <c:axId val="167959552"/>
        <c:axId val="167965440"/>
      </c:barChart>
      <c:catAx>
        <c:axId val="167959552"/>
        <c:scaling>
          <c:orientation val="minMax"/>
        </c:scaling>
        <c:delete val="0"/>
        <c:axPos val="b"/>
        <c:numFmt formatCode="General" sourceLinked="1"/>
        <c:majorTickMark val="out"/>
        <c:minorTickMark val="out"/>
        <c:tickLblPos val="nextTo"/>
        <c:spPr>
          <a:ln w="19050">
            <a:solidFill>
              <a:schemeClr val="tx1"/>
            </a:solidFill>
          </a:ln>
        </c:spPr>
        <c:crossAx val="167965440"/>
        <c:crosses val="autoZero"/>
        <c:auto val="1"/>
        <c:lblAlgn val="ctr"/>
        <c:lblOffset val="100"/>
        <c:noMultiLvlLbl val="0"/>
      </c:catAx>
      <c:valAx>
        <c:axId val="167965440"/>
        <c:scaling>
          <c:orientation val="minMax"/>
        </c:scaling>
        <c:delete val="1"/>
        <c:axPos val="l"/>
        <c:numFmt formatCode="General" sourceLinked="1"/>
        <c:majorTickMark val="out"/>
        <c:minorTickMark val="none"/>
        <c:tickLblPos val="nextTo"/>
        <c:crossAx val="167959552"/>
        <c:crosses val="autoZero"/>
        <c:crossBetween val="midCat"/>
      </c:valAx>
    </c:plotArea>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529525862340949E-2"/>
          <c:y val="4.8799011356826884E-2"/>
          <c:w val="0.86747403796281453"/>
          <c:h val="0.81426575245751809"/>
        </c:manualLayout>
      </c:layout>
      <c:barChart>
        <c:barDir val="col"/>
        <c:grouping val="clustered"/>
        <c:varyColors val="0"/>
        <c:ser>
          <c:idx val="0"/>
          <c:order val="0"/>
          <c:tx>
            <c:strRef>
              <c:f>Sheet1!$B$1</c:f>
              <c:strCache>
                <c:ptCount val="1"/>
                <c:pt idx="0">
                  <c:v>Column1</c:v>
                </c:pt>
              </c:strCache>
            </c:strRef>
          </c:tx>
          <c:invertIfNegative val="0"/>
          <c:cat>
            <c:numRef>
              <c:f>Sheet1!$A$2:$A$21</c:f>
              <c:numCache>
                <c:formatCode>General</c:formatCode>
                <c:ptCount val="20"/>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pt idx="14">
                  <c:v>56</c:v>
                </c:pt>
                <c:pt idx="15">
                  <c:v>60</c:v>
                </c:pt>
                <c:pt idx="16">
                  <c:v>64</c:v>
                </c:pt>
                <c:pt idx="17">
                  <c:v>68</c:v>
                </c:pt>
                <c:pt idx="18">
                  <c:v>72</c:v>
                </c:pt>
                <c:pt idx="19">
                  <c:v>76</c:v>
                </c:pt>
              </c:numCache>
            </c:numRef>
          </c:cat>
          <c:val>
            <c:numRef>
              <c:f>Sheet1!$B$2:$B$21</c:f>
              <c:numCache>
                <c:formatCode>General</c:formatCode>
                <c:ptCount val="20"/>
              </c:numCache>
            </c:numRef>
          </c:val>
          <c:extLst xmlns:c16r2="http://schemas.microsoft.com/office/drawing/2015/06/chart">
            <c:ext xmlns:c16="http://schemas.microsoft.com/office/drawing/2014/chart" uri="{C3380CC4-5D6E-409C-BE32-E72D297353CC}">
              <c16:uniqueId val="{00000000-7892-478D-B06C-4DA4A2119BCD}"/>
            </c:ext>
          </c:extLst>
        </c:ser>
        <c:ser>
          <c:idx val="1"/>
          <c:order val="1"/>
          <c:tx>
            <c:strRef>
              <c:f>Sheet1!$C$1</c:f>
              <c:strCache>
                <c:ptCount val="1"/>
                <c:pt idx="0">
                  <c:v>Column2</c:v>
                </c:pt>
              </c:strCache>
            </c:strRef>
          </c:tx>
          <c:invertIfNegative val="0"/>
          <c:cat>
            <c:numRef>
              <c:f>Sheet1!$A$2:$A$21</c:f>
              <c:numCache>
                <c:formatCode>General</c:formatCode>
                <c:ptCount val="20"/>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pt idx="14">
                  <c:v>56</c:v>
                </c:pt>
                <c:pt idx="15">
                  <c:v>60</c:v>
                </c:pt>
                <c:pt idx="16">
                  <c:v>64</c:v>
                </c:pt>
                <c:pt idx="17">
                  <c:v>68</c:v>
                </c:pt>
                <c:pt idx="18">
                  <c:v>72</c:v>
                </c:pt>
                <c:pt idx="19">
                  <c:v>76</c:v>
                </c:pt>
              </c:numCache>
            </c:numRef>
          </c:cat>
          <c:val>
            <c:numRef>
              <c:f>Sheet1!$C$2:$C$21</c:f>
              <c:numCache>
                <c:formatCode>General</c:formatCode>
                <c:ptCount val="20"/>
              </c:numCache>
            </c:numRef>
          </c:val>
          <c:extLst xmlns:c16r2="http://schemas.microsoft.com/office/drawing/2015/06/chart">
            <c:ext xmlns:c16="http://schemas.microsoft.com/office/drawing/2014/chart" uri="{C3380CC4-5D6E-409C-BE32-E72D297353CC}">
              <c16:uniqueId val="{00000001-7892-478D-B06C-4DA4A2119BCD}"/>
            </c:ext>
          </c:extLst>
        </c:ser>
        <c:ser>
          <c:idx val="2"/>
          <c:order val="2"/>
          <c:tx>
            <c:strRef>
              <c:f>Sheet1!$D$1</c:f>
              <c:strCache>
                <c:ptCount val="1"/>
                <c:pt idx="0">
                  <c:v>Column3</c:v>
                </c:pt>
              </c:strCache>
            </c:strRef>
          </c:tx>
          <c:invertIfNegative val="0"/>
          <c:cat>
            <c:numRef>
              <c:f>Sheet1!$A$2:$A$21</c:f>
              <c:numCache>
                <c:formatCode>General</c:formatCode>
                <c:ptCount val="20"/>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pt idx="14">
                  <c:v>56</c:v>
                </c:pt>
                <c:pt idx="15">
                  <c:v>60</c:v>
                </c:pt>
                <c:pt idx="16">
                  <c:v>64</c:v>
                </c:pt>
                <c:pt idx="17">
                  <c:v>68</c:v>
                </c:pt>
                <c:pt idx="18">
                  <c:v>72</c:v>
                </c:pt>
                <c:pt idx="19">
                  <c:v>76</c:v>
                </c:pt>
              </c:numCache>
            </c:numRef>
          </c:cat>
          <c:val>
            <c:numRef>
              <c:f>Sheet1!$D$2:$D$21</c:f>
              <c:numCache>
                <c:formatCode>General</c:formatCode>
                <c:ptCount val="20"/>
              </c:numCache>
            </c:numRef>
          </c:val>
          <c:extLst xmlns:c16r2="http://schemas.microsoft.com/office/drawing/2015/06/chart">
            <c:ext xmlns:c16="http://schemas.microsoft.com/office/drawing/2014/chart" uri="{C3380CC4-5D6E-409C-BE32-E72D297353CC}">
              <c16:uniqueId val="{00000002-7892-478D-B06C-4DA4A2119BCD}"/>
            </c:ext>
          </c:extLst>
        </c:ser>
        <c:dLbls>
          <c:showLegendKey val="0"/>
          <c:showVal val="0"/>
          <c:showCatName val="0"/>
          <c:showSerName val="0"/>
          <c:showPercent val="0"/>
          <c:showBubbleSize val="0"/>
        </c:dLbls>
        <c:gapWidth val="150"/>
        <c:axId val="168373632"/>
        <c:axId val="168379904"/>
      </c:barChart>
      <c:catAx>
        <c:axId val="168373632"/>
        <c:scaling>
          <c:orientation val="minMax"/>
        </c:scaling>
        <c:delete val="0"/>
        <c:axPos val="b"/>
        <c:title>
          <c:tx>
            <c:rich>
              <a:bodyPr/>
              <a:lstStyle/>
              <a:p>
                <a:pPr>
                  <a:defRPr sz="1400"/>
                </a:pPr>
                <a:r>
                  <a:rPr lang="en-US" sz="1400" dirty="0"/>
                  <a:t>Time After Randomization, mo</a:t>
                </a:r>
              </a:p>
            </c:rich>
          </c:tx>
          <c:layout/>
          <c:overlay val="0"/>
        </c:title>
        <c:numFmt formatCode="General" sourceLinked="1"/>
        <c:majorTickMark val="out"/>
        <c:minorTickMark val="none"/>
        <c:tickLblPos val="nextTo"/>
        <c:spPr>
          <a:ln w="19050">
            <a:solidFill>
              <a:schemeClr val="tx1"/>
            </a:solidFill>
          </a:ln>
        </c:spPr>
        <c:crossAx val="168379904"/>
        <c:crosses val="autoZero"/>
        <c:auto val="1"/>
        <c:lblAlgn val="ctr"/>
        <c:lblOffset val="100"/>
        <c:noMultiLvlLbl val="0"/>
      </c:catAx>
      <c:valAx>
        <c:axId val="168379904"/>
        <c:scaling>
          <c:orientation val="minMax"/>
          <c:max val="1"/>
        </c:scaling>
        <c:delete val="0"/>
        <c:axPos val="l"/>
        <c:numFmt formatCode="General" sourceLinked="1"/>
        <c:majorTickMark val="out"/>
        <c:minorTickMark val="none"/>
        <c:tickLblPos val="nextTo"/>
        <c:spPr>
          <a:ln w="19050">
            <a:solidFill>
              <a:schemeClr val="tx1"/>
            </a:solidFill>
          </a:ln>
        </c:spPr>
        <c:txPr>
          <a:bodyPr/>
          <a:lstStyle/>
          <a:p>
            <a:pPr>
              <a:defRPr sz="900"/>
            </a:pPr>
            <a:endParaRPr lang="en-US"/>
          </a:p>
        </c:txPr>
        <c:crossAx val="168373632"/>
        <c:crosses val="autoZero"/>
        <c:crossBetween val="midCat"/>
        <c:majorUnit val="0.1"/>
      </c:valAx>
    </c:plotArea>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10161483753"/>
          <c:y val="0.14998656536427812"/>
          <c:w val="0.82281622074392291"/>
          <c:h val="0.7200922299415371"/>
        </c:manualLayout>
      </c:layout>
      <c:barChart>
        <c:barDir val="col"/>
        <c:grouping val="clustered"/>
        <c:varyColors val="0"/>
        <c:ser>
          <c:idx val="0"/>
          <c:order val="0"/>
          <c:tx>
            <c:strRef>
              <c:f>Sheet1!$B$1</c:f>
              <c:strCache>
                <c:ptCount val="1"/>
                <c:pt idx="0">
                  <c:v>Column1</c:v>
                </c:pt>
              </c:strCache>
            </c:strRef>
          </c:tx>
          <c:invertIfNegative val="0"/>
          <c:cat>
            <c:numRef>
              <c:f>Sheet1!$A$2:$A$13</c:f>
              <c:numCache>
                <c:formatCode>General</c:formatCode>
                <c:ptCount val="12"/>
                <c:pt idx="0">
                  <c:v>0</c:v>
                </c:pt>
                <c:pt idx="1">
                  <c:v>3</c:v>
                </c:pt>
                <c:pt idx="2">
                  <c:v>6</c:v>
                </c:pt>
                <c:pt idx="3">
                  <c:v>9</c:v>
                </c:pt>
                <c:pt idx="4">
                  <c:v>12</c:v>
                </c:pt>
                <c:pt idx="5">
                  <c:v>15</c:v>
                </c:pt>
                <c:pt idx="6">
                  <c:v>18</c:v>
                </c:pt>
                <c:pt idx="7">
                  <c:v>21</c:v>
                </c:pt>
                <c:pt idx="8">
                  <c:v>24</c:v>
                </c:pt>
                <c:pt idx="9">
                  <c:v>27</c:v>
                </c:pt>
                <c:pt idx="10">
                  <c:v>30</c:v>
                </c:pt>
                <c:pt idx="11">
                  <c:v>33</c:v>
                </c:pt>
              </c:numCache>
            </c:numRef>
          </c:cat>
          <c:val>
            <c:numRef>
              <c:f>Sheet1!$B$2:$B$13</c:f>
              <c:numCache>
                <c:formatCode>General</c:formatCode>
                <c:ptCount val="12"/>
              </c:numCache>
            </c:numRef>
          </c:val>
          <c:extLst xmlns:c16r2="http://schemas.microsoft.com/office/drawing/2015/06/chart">
            <c:ext xmlns:c16="http://schemas.microsoft.com/office/drawing/2014/chart" uri="{C3380CC4-5D6E-409C-BE32-E72D297353CC}">
              <c16:uniqueId val="{00000000-FC8A-4E4F-8530-13456815D6BB}"/>
            </c:ext>
          </c:extLst>
        </c:ser>
        <c:ser>
          <c:idx val="1"/>
          <c:order val="1"/>
          <c:tx>
            <c:strRef>
              <c:f>Sheet1!$C$1</c:f>
              <c:strCache>
                <c:ptCount val="1"/>
                <c:pt idx="0">
                  <c:v>Column2</c:v>
                </c:pt>
              </c:strCache>
            </c:strRef>
          </c:tx>
          <c:invertIfNegative val="0"/>
          <c:cat>
            <c:numRef>
              <c:f>Sheet1!$A$2:$A$13</c:f>
              <c:numCache>
                <c:formatCode>General</c:formatCode>
                <c:ptCount val="12"/>
                <c:pt idx="0">
                  <c:v>0</c:v>
                </c:pt>
                <c:pt idx="1">
                  <c:v>3</c:v>
                </c:pt>
                <c:pt idx="2">
                  <c:v>6</c:v>
                </c:pt>
                <c:pt idx="3">
                  <c:v>9</c:v>
                </c:pt>
                <c:pt idx="4">
                  <c:v>12</c:v>
                </c:pt>
                <c:pt idx="5">
                  <c:v>15</c:v>
                </c:pt>
                <c:pt idx="6">
                  <c:v>18</c:v>
                </c:pt>
                <c:pt idx="7">
                  <c:v>21</c:v>
                </c:pt>
                <c:pt idx="8">
                  <c:v>24</c:v>
                </c:pt>
                <c:pt idx="9">
                  <c:v>27</c:v>
                </c:pt>
                <c:pt idx="10">
                  <c:v>30</c:v>
                </c:pt>
                <c:pt idx="11">
                  <c:v>33</c:v>
                </c:pt>
              </c:numCache>
            </c:numRef>
          </c:cat>
          <c:val>
            <c:numRef>
              <c:f>Sheet1!$C$2:$C$13</c:f>
              <c:numCache>
                <c:formatCode>General</c:formatCode>
                <c:ptCount val="12"/>
              </c:numCache>
            </c:numRef>
          </c:val>
          <c:extLst xmlns:c16r2="http://schemas.microsoft.com/office/drawing/2015/06/chart">
            <c:ext xmlns:c16="http://schemas.microsoft.com/office/drawing/2014/chart" uri="{C3380CC4-5D6E-409C-BE32-E72D297353CC}">
              <c16:uniqueId val="{00000001-FC8A-4E4F-8530-13456815D6BB}"/>
            </c:ext>
          </c:extLst>
        </c:ser>
        <c:ser>
          <c:idx val="2"/>
          <c:order val="2"/>
          <c:tx>
            <c:strRef>
              <c:f>Sheet1!$D$1</c:f>
              <c:strCache>
                <c:ptCount val="1"/>
                <c:pt idx="0">
                  <c:v>Column3</c:v>
                </c:pt>
              </c:strCache>
            </c:strRef>
          </c:tx>
          <c:invertIfNegative val="0"/>
          <c:cat>
            <c:numRef>
              <c:f>Sheet1!$A$2:$A$13</c:f>
              <c:numCache>
                <c:formatCode>General</c:formatCode>
                <c:ptCount val="12"/>
                <c:pt idx="0">
                  <c:v>0</c:v>
                </c:pt>
                <c:pt idx="1">
                  <c:v>3</c:v>
                </c:pt>
                <c:pt idx="2">
                  <c:v>6</c:v>
                </c:pt>
                <c:pt idx="3">
                  <c:v>9</c:v>
                </c:pt>
                <c:pt idx="4">
                  <c:v>12</c:v>
                </c:pt>
                <c:pt idx="5">
                  <c:v>15</c:v>
                </c:pt>
                <c:pt idx="6">
                  <c:v>18</c:v>
                </c:pt>
                <c:pt idx="7">
                  <c:v>21</c:v>
                </c:pt>
                <c:pt idx="8">
                  <c:v>24</c:v>
                </c:pt>
                <c:pt idx="9">
                  <c:v>27</c:v>
                </c:pt>
                <c:pt idx="10">
                  <c:v>30</c:v>
                </c:pt>
                <c:pt idx="11">
                  <c:v>33</c:v>
                </c:pt>
              </c:numCache>
            </c:numRef>
          </c:cat>
          <c:val>
            <c:numRef>
              <c:f>Sheet1!$D$2:$D$13</c:f>
              <c:numCache>
                <c:formatCode>General</c:formatCode>
                <c:ptCount val="12"/>
              </c:numCache>
            </c:numRef>
          </c:val>
          <c:extLst xmlns:c16r2="http://schemas.microsoft.com/office/drawing/2015/06/chart">
            <c:ext xmlns:c16="http://schemas.microsoft.com/office/drawing/2014/chart" uri="{C3380CC4-5D6E-409C-BE32-E72D297353CC}">
              <c16:uniqueId val="{00000002-FC8A-4E4F-8530-13456815D6BB}"/>
            </c:ext>
          </c:extLst>
        </c:ser>
        <c:dLbls>
          <c:showLegendKey val="0"/>
          <c:showVal val="0"/>
          <c:showCatName val="0"/>
          <c:showSerName val="0"/>
          <c:showPercent val="0"/>
          <c:showBubbleSize val="0"/>
        </c:dLbls>
        <c:gapWidth val="150"/>
        <c:axId val="181298688"/>
        <c:axId val="181300224"/>
      </c:barChart>
      <c:catAx>
        <c:axId val="18129868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181300224"/>
        <c:crosses val="autoZero"/>
        <c:auto val="1"/>
        <c:lblAlgn val="ctr"/>
        <c:lblOffset val="100"/>
        <c:noMultiLvlLbl val="0"/>
      </c:catAx>
      <c:valAx>
        <c:axId val="181300224"/>
        <c:scaling>
          <c:orientation val="minMax"/>
          <c:max val="1"/>
          <c:min val="0"/>
        </c:scaling>
        <c:delete val="0"/>
        <c:axPos val="l"/>
        <c:title>
          <c:tx>
            <c:rich>
              <a:bodyPr rot="-5400000" vert="horz"/>
              <a:lstStyle/>
              <a:p>
                <a:pPr>
                  <a:defRPr/>
                </a:pPr>
                <a:r>
                  <a:rPr lang="en-US" sz="1200" b="1" i="0" u="none" strike="noStrike" baseline="0" dirty="0">
                    <a:effectLst/>
                  </a:rPr>
                  <a:t>Probability of No Event</a:t>
                </a:r>
                <a:endParaRPr lang="en-US" sz="1200" dirty="0"/>
              </a:p>
            </c:rich>
          </c:tx>
          <c:layout>
            <c:manualLayout>
              <c:xMode val="edge"/>
              <c:yMode val="edge"/>
              <c:x val="1.1389147149599399E-2"/>
              <c:y val="0.13802443363353628"/>
            </c:manualLayout>
          </c:layout>
          <c:overlay val="0"/>
        </c:title>
        <c:numFmt formatCode="General" sourceLinked="1"/>
        <c:majorTickMark val="out"/>
        <c:minorTickMark val="none"/>
        <c:tickLblPos val="nextTo"/>
        <c:spPr>
          <a:ln w="19050">
            <a:solidFill>
              <a:schemeClr val="tx1"/>
            </a:solidFill>
          </a:ln>
        </c:spPr>
        <c:txPr>
          <a:bodyPr/>
          <a:lstStyle/>
          <a:p>
            <a:pPr>
              <a:defRPr sz="1000"/>
            </a:pPr>
            <a:endParaRPr lang="en-US"/>
          </a:p>
        </c:txPr>
        <c:crossAx val="181298688"/>
        <c:crosses val="autoZero"/>
        <c:crossBetween val="midCat"/>
        <c:majorUnit val="0.2"/>
        <c:minorUnit val="0.2"/>
      </c:valAx>
    </c:plotArea>
    <c:plotVisOnly val="1"/>
    <c:dispBlanksAs val="gap"/>
    <c:showDLblsOverMax val="0"/>
  </c:chart>
  <c:txPr>
    <a:bodyPr/>
    <a:lstStyle/>
    <a:p>
      <a:pPr>
        <a:defRPr sz="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20-07-10T15:29:37.117" idx="1">
    <p:pos x="5897" y="2053"/>
    <p:text>https://www.flaticon.com/free-icon/team_3050524</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0730D-52B6-49C3-A16B-CBEE35761439}"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D4AA3E28-57B6-4281-921C-9A31CEC9C335}">
      <dgm:prSet custT="1"/>
      <dgm:spPr/>
      <dgm:t>
        <a:bodyPr/>
        <a:lstStyle/>
        <a:p>
          <a:pPr rtl="0"/>
          <a:r>
            <a:rPr lang="en-US" sz="2000" b="1" baseline="0" dirty="0"/>
            <a:t>Neutropenia</a:t>
          </a:r>
          <a:endParaRPr lang="en-US" sz="2000" b="1" dirty="0"/>
        </a:p>
      </dgm:t>
    </dgm:pt>
    <dgm:pt modelId="{533BF994-CE0A-4024-ABE5-29FC168603D9}" type="parTrans" cxnId="{AE6BBC31-2085-44A8-84EA-00A53BC23842}">
      <dgm:prSet/>
      <dgm:spPr/>
      <dgm:t>
        <a:bodyPr/>
        <a:lstStyle/>
        <a:p>
          <a:endParaRPr lang="en-US" sz="2000" b="1"/>
        </a:p>
      </dgm:t>
    </dgm:pt>
    <dgm:pt modelId="{7840F4D6-5D8C-4B92-9B1D-0016B7C18038}" type="sibTrans" cxnId="{AE6BBC31-2085-44A8-84EA-00A53BC23842}">
      <dgm:prSet/>
      <dgm:spPr/>
      <dgm:t>
        <a:bodyPr/>
        <a:lstStyle/>
        <a:p>
          <a:endParaRPr lang="en-US" sz="2000" b="1"/>
        </a:p>
      </dgm:t>
    </dgm:pt>
    <dgm:pt modelId="{3124E76A-C58F-4856-BCCB-FBA1D5C8ED08}">
      <dgm:prSet custT="1"/>
      <dgm:spPr/>
      <dgm:t>
        <a:bodyPr/>
        <a:lstStyle/>
        <a:p>
          <a:pPr rtl="0"/>
          <a:r>
            <a:rPr lang="en-US" sz="2000" b="1" baseline="0"/>
            <a:t>Leukocytosis</a:t>
          </a:r>
          <a:endParaRPr lang="en-US" sz="2000" b="1"/>
        </a:p>
      </dgm:t>
    </dgm:pt>
    <dgm:pt modelId="{607D1639-C5EF-479D-9EE3-32F3313DA136}" type="parTrans" cxnId="{2E62094E-8E72-4CF6-90B3-4C2F51D2BC4D}">
      <dgm:prSet/>
      <dgm:spPr/>
      <dgm:t>
        <a:bodyPr/>
        <a:lstStyle/>
        <a:p>
          <a:endParaRPr lang="en-US" sz="2000" b="1"/>
        </a:p>
      </dgm:t>
    </dgm:pt>
    <dgm:pt modelId="{D5474AC9-F9BE-479D-8767-346E8B788374}" type="sibTrans" cxnId="{2E62094E-8E72-4CF6-90B3-4C2F51D2BC4D}">
      <dgm:prSet/>
      <dgm:spPr/>
      <dgm:t>
        <a:bodyPr/>
        <a:lstStyle/>
        <a:p>
          <a:endParaRPr lang="en-US" sz="2000" b="1"/>
        </a:p>
      </dgm:t>
    </dgm:pt>
    <dgm:pt modelId="{8E51ED13-2727-43F1-9CC6-00405345D0E8}">
      <dgm:prSet custT="1"/>
      <dgm:spPr/>
      <dgm:t>
        <a:bodyPr/>
        <a:lstStyle/>
        <a:p>
          <a:pPr algn="ctr" rtl="0"/>
          <a:endParaRPr lang="en-US" sz="2000" b="1" baseline="0" dirty="0"/>
        </a:p>
        <a:p>
          <a:pPr algn="ctr" rtl="0"/>
          <a:r>
            <a:rPr lang="en-US" sz="2000" b="1" baseline="0" dirty="0"/>
            <a:t>Fever</a:t>
          </a:r>
          <a:endParaRPr lang="en-US" sz="2000" b="1" dirty="0"/>
        </a:p>
      </dgm:t>
    </dgm:pt>
    <dgm:pt modelId="{BF2A1B75-F63D-4421-BDDA-48CCB975AC78}" type="parTrans" cxnId="{91BDF5EC-9257-40E6-830A-3C336EEA6DB1}">
      <dgm:prSet/>
      <dgm:spPr/>
      <dgm:t>
        <a:bodyPr/>
        <a:lstStyle/>
        <a:p>
          <a:endParaRPr lang="en-US" sz="2000" b="1"/>
        </a:p>
      </dgm:t>
    </dgm:pt>
    <dgm:pt modelId="{B44E47E5-C2F0-487E-A2D9-CF071694C051}" type="sibTrans" cxnId="{91BDF5EC-9257-40E6-830A-3C336EEA6DB1}">
      <dgm:prSet/>
      <dgm:spPr/>
      <dgm:t>
        <a:bodyPr/>
        <a:lstStyle/>
        <a:p>
          <a:endParaRPr lang="en-US" sz="2000" b="1"/>
        </a:p>
      </dgm:t>
    </dgm:pt>
    <dgm:pt modelId="{F79F8945-5DC0-45D7-8726-101A180DAA9D}">
      <dgm:prSet custT="1"/>
      <dgm:spPr/>
      <dgm:t>
        <a:bodyPr/>
        <a:lstStyle/>
        <a:p>
          <a:pPr algn="l" rtl="0"/>
          <a:r>
            <a:rPr lang="en-US" sz="2000" b="0" dirty="0"/>
            <a:t>Infection vs tumor fever</a:t>
          </a:r>
        </a:p>
      </dgm:t>
    </dgm:pt>
    <dgm:pt modelId="{95FAE015-FEF7-4A90-A8EF-CB0AB1252E98}" type="parTrans" cxnId="{D39C1C36-07CE-45DE-8164-1F39F61916B6}">
      <dgm:prSet/>
      <dgm:spPr/>
      <dgm:t>
        <a:bodyPr/>
        <a:lstStyle/>
        <a:p>
          <a:endParaRPr lang="en-US" sz="2000" b="1"/>
        </a:p>
      </dgm:t>
    </dgm:pt>
    <dgm:pt modelId="{B3D1B802-E31B-4A02-B487-976273747A18}" type="sibTrans" cxnId="{D39C1C36-07CE-45DE-8164-1F39F61916B6}">
      <dgm:prSet/>
      <dgm:spPr/>
      <dgm:t>
        <a:bodyPr/>
        <a:lstStyle/>
        <a:p>
          <a:endParaRPr lang="en-US" sz="2000" b="1"/>
        </a:p>
      </dgm:t>
    </dgm:pt>
    <dgm:pt modelId="{C396CB8D-6963-4005-9A57-FA5B7C1BEB46}">
      <dgm:prSet custT="1"/>
      <dgm:spPr/>
      <dgm:t>
        <a:bodyPr/>
        <a:lstStyle/>
        <a:p>
          <a:pPr algn="ctr" rtl="0"/>
          <a:r>
            <a:rPr lang="en-US" sz="2000" b="1" baseline="0" dirty="0"/>
            <a:t>Anemia</a:t>
          </a:r>
          <a:endParaRPr lang="en-US" sz="2000" b="1" dirty="0"/>
        </a:p>
      </dgm:t>
    </dgm:pt>
    <dgm:pt modelId="{862007A8-D79E-4552-BB88-71E442753FE1}" type="parTrans" cxnId="{7753F918-49E8-434A-A8BB-B1748D253223}">
      <dgm:prSet/>
      <dgm:spPr/>
      <dgm:t>
        <a:bodyPr/>
        <a:lstStyle/>
        <a:p>
          <a:endParaRPr lang="en-US" sz="2000" b="1"/>
        </a:p>
      </dgm:t>
    </dgm:pt>
    <dgm:pt modelId="{BD84DBC1-D278-445E-BDA0-98E2EF757093}" type="sibTrans" cxnId="{7753F918-49E8-434A-A8BB-B1748D253223}">
      <dgm:prSet/>
      <dgm:spPr/>
      <dgm:t>
        <a:bodyPr/>
        <a:lstStyle/>
        <a:p>
          <a:endParaRPr lang="en-US" sz="2000" b="1"/>
        </a:p>
      </dgm:t>
    </dgm:pt>
    <dgm:pt modelId="{7BC7668D-52D2-4773-A6D0-C61CB74890D5}">
      <dgm:prSet custT="1"/>
      <dgm:spPr/>
      <dgm:t>
        <a:bodyPr/>
        <a:lstStyle/>
        <a:p>
          <a:pPr algn="l" rtl="0"/>
          <a:r>
            <a:rPr lang="en-US" sz="2000" b="0" dirty="0"/>
            <a:t>Fatigue</a:t>
          </a:r>
        </a:p>
      </dgm:t>
    </dgm:pt>
    <dgm:pt modelId="{B821674B-750C-49A6-9031-1578777FF7F9}" type="parTrans" cxnId="{B060B5CE-5A28-4737-91E9-C68F0023DC14}">
      <dgm:prSet/>
      <dgm:spPr/>
      <dgm:t>
        <a:bodyPr/>
        <a:lstStyle/>
        <a:p>
          <a:endParaRPr lang="en-US" sz="2000" b="1"/>
        </a:p>
      </dgm:t>
    </dgm:pt>
    <dgm:pt modelId="{98436167-C477-49D2-97E1-3AB2A1A576BE}" type="sibTrans" cxnId="{B060B5CE-5A28-4737-91E9-C68F0023DC14}">
      <dgm:prSet/>
      <dgm:spPr/>
      <dgm:t>
        <a:bodyPr/>
        <a:lstStyle/>
        <a:p>
          <a:endParaRPr lang="en-US" sz="2000" b="1"/>
        </a:p>
      </dgm:t>
    </dgm:pt>
    <dgm:pt modelId="{9B5F388D-1736-43FA-AE07-EF69A3326439}">
      <dgm:prSet custT="1"/>
      <dgm:spPr/>
      <dgm:t>
        <a:bodyPr/>
        <a:lstStyle/>
        <a:p>
          <a:pPr algn="ctr" rtl="0"/>
          <a:r>
            <a:rPr lang="en-US" sz="2000" b="1" baseline="0" dirty="0"/>
            <a:t>Thrombocytopenia</a:t>
          </a:r>
          <a:endParaRPr lang="en-US" sz="2000" b="1" dirty="0"/>
        </a:p>
      </dgm:t>
    </dgm:pt>
    <dgm:pt modelId="{EE6A2F35-027F-486F-94D2-9C6E45F19583}" type="parTrans" cxnId="{F98B5190-96EF-4989-B6C5-13CF40E560B4}">
      <dgm:prSet/>
      <dgm:spPr/>
      <dgm:t>
        <a:bodyPr/>
        <a:lstStyle/>
        <a:p>
          <a:endParaRPr lang="en-US" sz="2000" b="1"/>
        </a:p>
      </dgm:t>
    </dgm:pt>
    <dgm:pt modelId="{5D931A0D-BFD5-4068-923F-D8E978447EF9}" type="sibTrans" cxnId="{F98B5190-96EF-4989-B6C5-13CF40E560B4}">
      <dgm:prSet/>
      <dgm:spPr/>
      <dgm:t>
        <a:bodyPr/>
        <a:lstStyle/>
        <a:p>
          <a:endParaRPr lang="en-US" sz="2000" b="1"/>
        </a:p>
      </dgm:t>
    </dgm:pt>
    <dgm:pt modelId="{18BDEB9F-A66F-4D70-A262-ADCD73C015DD}">
      <dgm:prSet custT="1"/>
      <dgm:spPr/>
      <dgm:t>
        <a:bodyPr/>
        <a:lstStyle/>
        <a:p>
          <a:pPr algn="l" rtl="0"/>
          <a:r>
            <a:rPr lang="en-US" sz="2000" b="0" dirty="0"/>
            <a:t>Bleeding </a:t>
          </a:r>
          <a:br>
            <a:rPr lang="en-US" sz="2000" b="0" dirty="0"/>
          </a:br>
          <a:r>
            <a:rPr lang="en-US" sz="2000" b="0" dirty="0"/>
            <a:t>(</a:t>
          </a:r>
          <a:r>
            <a:rPr lang="en-US" sz="2000" b="0" dirty="0" err="1"/>
            <a:t>eg</a:t>
          </a:r>
          <a:r>
            <a:rPr lang="en-US" sz="2000" b="0" dirty="0"/>
            <a:t>, gingival, easy bruising, epistaxis)</a:t>
          </a:r>
        </a:p>
      </dgm:t>
    </dgm:pt>
    <dgm:pt modelId="{27B9AC67-B071-4414-AF80-970265D4EA1B}" type="parTrans" cxnId="{D9533FF2-FB1A-401D-ADEA-D9E606522894}">
      <dgm:prSet/>
      <dgm:spPr/>
      <dgm:t>
        <a:bodyPr/>
        <a:lstStyle/>
        <a:p>
          <a:endParaRPr lang="en-US" sz="2000" b="1"/>
        </a:p>
      </dgm:t>
    </dgm:pt>
    <dgm:pt modelId="{610B04B9-6F32-42D8-B333-3FA6A5B5C986}" type="sibTrans" cxnId="{D9533FF2-FB1A-401D-ADEA-D9E606522894}">
      <dgm:prSet/>
      <dgm:spPr/>
      <dgm:t>
        <a:bodyPr/>
        <a:lstStyle/>
        <a:p>
          <a:endParaRPr lang="en-US" sz="2000" b="1"/>
        </a:p>
      </dgm:t>
    </dgm:pt>
    <dgm:pt modelId="{EEA1D463-C04A-4100-AF87-AE22D54FABF9}">
      <dgm:prSet custT="1"/>
      <dgm:spPr/>
      <dgm:t>
        <a:bodyPr/>
        <a:lstStyle/>
        <a:p>
          <a:pPr rtl="0"/>
          <a:r>
            <a:rPr lang="en-US" sz="2000" b="1" baseline="0" dirty="0"/>
            <a:t>Hepatomegaly or splenomegaly</a:t>
          </a:r>
          <a:endParaRPr lang="en-US" sz="2000" b="1" dirty="0"/>
        </a:p>
      </dgm:t>
    </dgm:pt>
    <dgm:pt modelId="{B3E9D400-B3CB-4AB7-9DB1-0F5AF6B19CF1}" type="parTrans" cxnId="{911BFAB6-D1F6-4B6A-96A7-59CEB3994097}">
      <dgm:prSet/>
      <dgm:spPr/>
      <dgm:t>
        <a:bodyPr/>
        <a:lstStyle/>
        <a:p>
          <a:endParaRPr lang="en-US" sz="2000" b="1"/>
        </a:p>
      </dgm:t>
    </dgm:pt>
    <dgm:pt modelId="{2243BBC9-DAA2-41D1-BDBE-B471BCA7EFE4}" type="sibTrans" cxnId="{911BFAB6-D1F6-4B6A-96A7-59CEB3994097}">
      <dgm:prSet/>
      <dgm:spPr/>
      <dgm:t>
        <a:bodyPr/>
        <a:lstStyle/>
        <a:p>
          <a:endParaRPr lang="en-US" sz="2000" b="1"/>
        </a:p>
      </dgm:t>
    </dgm:pt>
    <dgm:pt modelId="{36AC8ED0-1457-4765-9B68-9189EBE031F9}">
      <dgm:prSet custT="1"/>
      <dgm:spPr/>
      <dgm:t>
        <a:bodyPr/>
        <a:lstStyle/>
        <a:p>
          <a:pPr algn="l" rtl="0"/>
          <a:r>
            <a:rPr lang="en-US" sz="2000" b="0" dirty="0"/>
            <a:t>Pallor</a:t>
          </a:r>
        </a:p>
      </dgm:t>
    </dgm:pt>
    <dgm:pt modelId="{1ABED0A9-331D-42CE-8EA5-9ED419170315}" type="parTrans" cxnId="{CBA57D67-AB44-4CAA-8386-A44E87BB9014}">
      <dgm:prSet/>
      <dgm:spPr/>
      <dgm:t>
        <a:bodyPr/>
        <a:lstStyle/>
        <a:p>
          <a:endParaRPr lang="en-US" sz="2000" b="1"/>
        </a:p>
      </dgm:t>
    </dgm:pt>
    <dgm:pt modelId="{F0685B6E-9EF6-48D4-A6F7-E8FDA34AB6E5}" type="sibTrans" cxnId="{CBA57D67-AB44-4CAA-8386-A44E87BB9014}">
      <dgm:prSet/>
      <dgm:spPr/>
      <dgm:t>
        <a:bodyPr/>
        <a:lstStyle/>
        <a:p>
          <a:endParaRPr lang="en-US" sz="2000" b="1"/>
        </a:p>
      </dgm:t>
    </dgm:pt>
    <dgm:pt modelId="{02B23485-AF1D-4E5D-9999-EE30AD85A852}">
      <dgm:prSet custT="1"/>
      <dgm:spPr/>
      <dgm:t>
        <a:bodyPr/>
        <a:lstStyle/>
        <a:p>
          <a:pPr algn="l" rtl="0"/>
          <a:r>
            <a:rPr lang="en-US" sz="2000" b="0" dirty="0"/>
            <a:t>Dyspnea</a:t>
          </a:r>
        </a:p>
      </dgm:t>
    </dgm:pt>
    <dgm:pt modelId="{89757088-0CF9-4493-8A4B-51AB878C4A9A}" type="parTrans" cxnId="{E2BB45D6-9D76-41EE-AEC1-9AFB157CBDC6}">
      <dgm:prSet/>
      <dgm:spPr/>
      <dgm:t>
        <a:bodyPr/>
        <a:lstStyle/>
        <a:p>
          <a:endParaRPr lang="en-US" sz="2000" b="1"/>
        </a:p>
      </dgm:t>
    </dgm:pt>
    <dgm:pt modelId="{2844557B-F735-4767-9B27-0AF6F352D1A5}" type="sibTrans" cxnId="{E2BB45D6-9D76-41EE-AEC1-9AFB157CBDC6}">
      <dgm:prSet/>
      <dgm:spPr/>
      <dgm:t>
        <a:bodyPr/>
        <a:lstStyle/>
        <a:p>
          <a:endParaRPr lang="en-US" sz="2000" b="1"/>
        </a:p>
      </dgm:t>
    </dgm:pt>
    <dgm:pt modelId="{1B5C0B45-BD0B-44F5-AC96-FFDD48B124C8}" type="pres">
      <dgm:prSet presAssocID="{BB10730D-52B6-49C3-A16B-CBEE35761439}" presName="diagram" presStyleCnt="0">
        <dgm:presLayoutVars>
          <dgm:dir/>
          <dgm:resizeHandles val="exact"/>
        </dgm:presLayoutVars>
      </dgm:prSet>
      <dgm:spPr/>
      <dgm:t>
        <a:bodyPr/>
        <a:lstStyle/>
        <a:p>
          <a:endParaRPr lang="en-US"/>
        </a:p>
      </dgm:t>
    </dgm:pt>
    <dgm:pt modelId="{FF20CF3E-4EBF-4048-A861-3EC0C95A2E30}" type="pres">
      <dgm:prSet presAssocID="{D4AA3E28-57B6-4281-921C-9A31CEC9C335}" presName="node" presStyleLbl="node1" presStyleIdx="0" presStyleCnt="6">
        <dgm:presLayoutVars>
          <dgm:bulletEnabled val="1"/>
        </dgm:presLayoutVars>
      </dgm:prSet>
      <dgm:spPr/>
      <dgm:t>
        <a:bodyPr/>
        <a:lstStyle/>
        <a:p>
          <a:endParaRPr lang="en-US"/>
        </a:p>
      </dgm:t>
    </dgm:pt>
    <dgm:pt modelId="{654F657A-5420-4573-9EDB-8D39AF3F3DAA}" type="pres">
      <dgm:prSet presAssocID="{7840F4D6-5D8C-4B92-9B1D-0016B7C18038}" presName="sibTrans" presStyleCnt="0"/>
      <dgm:spPr/>
    </dgm:pt>
    <dgm:pt modelId="{D9F2A757-DF54-4A8D-8EDE-C5135332E9F9}" type="pres">
      <dgm:prSet presAssocID="{3124E76A-C58F-4856-BCCB-FBA1D5C8ED08}" presName="node" presStyleLbl="node1" presStyleIdx="1" presStyleCnt="6">
        <dgm:presLayoutVars>
          <dgm:bulletEnabled val="1"/>
        </dgm:presLayoutVars>
      </dgm:prSet>
      <dgm:spPr/>
      <dgm:t>
        <a:bodyPr/>
        <a:lstStyle/>
        <a:p>
          <a:endParaRPr lang="en-US"/>
        </a:p>
      </dgm:t>
    </dgm:pt>
    <dgm:pt modelId="{14034305-BE1D-43D4-8BC5-19DC642AA2C0}" type="pres">
      <dgm:prSet presAssocID="{D5474AC9-F9BE-479D-8767-346E8B788374}" presName="sibTrans" presStyleCnt="0"/>
      <dgm:spPr/>
    </dgm:pt>
    <dgm:pt modelId="{A2187E9A-4B82-4B85-BD92-4C01523B2CDD}" type="pres">
      <dgm:prSet presAssocID="{8E51ED13-2727-43F1-9CC6-00405345D0E8}" presName="node" presStyleLbl="node1" presStyleIdx="2" presStyleCnt="6">
        <dgm:presLayoutVars>
          <dgm:bulletEnabled val="1"/>
        </dgm:presLayoutVars>
      </dgm:prSet>
      <dgm:spPr/>
      <dgm:t>
        <a:bodyPr/>
        <a:lstStyle/>
        <a:p>
          <a:endParaRPr lang="en-US"/>
        </a:p>
      </dgm:t>
    </dgm:pt>
    <dgm:pt modelId="{01F1375F-E015-44EF-97C5-AA0E43C56DB9}" type="pres">
      <dgm:prSet presAssocID="{B44E47E5-C2F0-487E-A2D9-CF071694C051}" presName="sibTrans" presStyleCnt="0"/>
      <dgm:spPr/>
    </dgm:pt>
    <dgm:pt modelId="{8573BB45-4ACE-4759-A85B-D9226DA0C01E}" type="pres">
      <dgm:prSet presAssocID="{C396CB8D-6963-4005-9A57-FA5B7C1BEB46}" presName="node" presStyleLbl="node1" presStyleIdx="3" presStyleCnt="6">
        <dgm:presLayoutVars>
          <dgm:bulletEnabled val="1"/>
        </dgm:presLayoutVars>
      </dgm:prSet>
      <dgm:spPr/>
      <dgm:t>
        <a:bodyPr/>
        <a:lstStyle/>
        <a:p>
          <a:endParaRPr lang="en-US"/>
        </a:p>
      </dgm:t>
    </dgm:pt>
    <dgm:pt modelId="{DE3FAD0E-55D6-4740-9112-333D3BFE22A3}" type="pres">
      <dgm:prSet presAssocID="{BD84DBC1-D278-445E-BDA0-98E2EF757093}" presName="sibTrans" presStyleCnt="0"/>
      <dgm:spPr/>
    </dgm:pt>
    <dgm:pt modelId="{6ACD501B-8255-4AEF-8385-BBD52192B09C}" type="pres">
      <dgm:prSet presAssocID="{9B5F388D-1736-43FA-AE07-EF69A3326439}" presName="node" presStyleLbl="node1" presStyleIdx="4" presStyleCnt="6">
        <dgm:presLayoutVars>
          <dgm:bulletEnabled val="1"/>
        </dgm:presLayoutVars>
      </dgm:prSet>
      <dgm:spPr/>
      <dgm:t>
        <a:bodyPr/>
        <a:lstStyle/>
        <a:p>
          <a:endParaRPr lang="en-US"/>
        </a:p>
      </dgm:t>
    </dgm:pt>
    <dgm:pt modelId="{0617E58F-9F92-4F23-9C2C-4B51F218E34B}" type="pres">
      <dgm:prSet presAssocID="{5D931A0D-BFD5-4068-923F-D8E978447EF9}" presName="sibTrans" presStyleCnt="0"/>
      <dgm:spPr/>
    </dgm:pt>
    <dgm:pt modelId="{8978E5CF-BACF-45BE-BEEF-8FE80C2B846C}" type="pres">
      <dgm:prSet presAssocID="{EEA1D463-C04A-4100-AF87-AE22D54FABF9}" presName="node" presStyleLbl="node1" presStyleIdx="5" presStyleCnt="6">
        <dgm:presLayoutVars>
          <dgm:bulletEnabled val="1"/>
        </dgm:presLayoutVars>
      </dgm:prSet>
      <dgm:spPr/>
      <dgm:t>
        <a:bodyPr/>
        <a:lstStyle/>
        <a:p>
          <a:endParaRPr lang="en-US"/>
        </a:p>
      </dgm:t>
    </dgm:pt>
  </dgm:ptLst>
  <dgm:cxnLst>
    <dgm:cxn modelId="{D9533FF2-FB1A-401D-ADEA-D9E606522894}" srcId="{9B5F388D-1736-43FA-AE07-EF69A3326439}" destId="{18BDEB9F-A66F-4D70-A262-ADCD73C015DD}" srcOrd="0" destOrd="0" parTransId="{27B9AC67-B071-4414-AF80-970265D4EA1B}" sibTransId="{610B04B9-6F32-42D8-B333-3FA6A5B5C986}"/>
    <dgm:cxn modelId="{B8EB88CD-1DCB-47BF-BD56-327BDE792773}" type="presOf" srcId="{EEA1D463-C04A-4100-AF87-AE22D54FABF9}" destId="{8978E5CF-BACF-45BE-BEEF-8FE80C2B846C}" srcOrd="0" destOrd="0" presId="urn:microsoft.com/office/officeart/2005/8/layout/default"/>
    <dgm:cxn modelId="{E2BB45D6-9D76-41EE-AEC1-9AFB157CBDC6}" srcId="{C396CB8D-6963-4005-9A57-FA5B7C1BEB46}" destId="{02B23485-AF1D-4E5D-9999-EE30AD85A852}" srcOrd="2" destOrd="0" parTransId="{89757088-0CF9-4493-8A4B-51AB878C4A9A}" sibTransId="{2844557B-F735-4767-9B27-0AF6F352D1A5}"/>
    <dgm:cxn modelId="{911BFAB6-D1F6-4B6A-96A7-59CEB3994097}" srcId="{BB10730D-52B6-49C3-A16B-CBEE35761439}" destId="{EEA1D463-C04A-4100-AF87-AE22D54FABF9}" srcOrd="5" destOrd="0" parTransId="{B3E9D400-B3CB-4AB7-9DB1-0F5AF6B19CF1}" sibTransId="{2243BBC9-DAA2-41D1-BDBE-B471BCA7EFE4}"/>
    <dgm:cxn modelId="{CBA57D67-AB44-4CAA-8386-A44E87BB9014}" srcId="{C396CB8D-6963-4005-9A57-FA5B7C1BEB46}" destId="{36AC8ED0-1457-4765-9B68-9189EBE031F9}" srcOrd="1" destOrd="0" parTransId="{1ABED0A9-331D-42CE-8EA5-9ED419170315}" sibTransId="{F0685B6E-9EF6-48D4-A6F7-E8FDA34AB6E5}"/>
    <dgm:cxn modelId="{F98B5190-96EF-4989-B6C5-13CF40E560B4}" srcId="{BB10730D-52B6-49C3-A16B-CBEE35761439}" destId="{9B5F388D-1736-43FA-AE07-EF69A3326439}" srcOrd="4" destOrd="0" parTransId="{EE6A2F35-027F-486F-94D2-9C6E45F19583}" sibTransId="{5D931A0D-BFD5-4068-923F-D8E978447EF9}"/>
    <dgm:cxn modelId="{D39C1C36-07CE-45DE-8164-1F39F61916B6}" srcId="{8E51ED13-2727-43F1-9CC6-00405345D0E8}" destId="{F79F8945-5DC0-45D7-8726-101A180DAA9D}" srcOrd="0" destOrd="0" parTransId="{95FAE015-FEF7-4A90-A8EF-CB0AB1252E98}" sibTransId="{B3D1B802-E31B-4A02-B487-976273747A18}"/>
    <dgm:cxn modelId="{F170FA10-03CC-4A43-B61B-2785A4B9912C}" type="presOf" srcId="{D4AA3E28-57B6-4281-921C-9A31CEC9C335}" destId="{FF20CF3E-4EBF-4048-A861-3EC0C95A2E30}" srcOrd="0" destOrd="0" presId="urn:microsoft.com/office/officeart/2005/8/layout/default"/>
    <dgm:cxn modelId="{0057D5B2-E1CC-43BE-B5B8-DEE0502C3F6F}" type="presOf" srcId="{7BC7668D-52D2-4773-A6D0-C61CB74890D5}" destId="{8573BB45-4ACE-4759-A85B-D9226DA0C01E}" srcOrd="0" destOrd="1" presId="urn:microsoft.com/office/officeart/2005/8/layout/default"/>
    <dgm:cxn modelId="{FBAC379C-2BC8-4943-93B1-9C5E6581E73E}" type="presOf" srcId="{9B5F388D-1736-43FA-AE07-EF69A3326439}" destId="{6ACD501B-8255-4AEF-8385-BBD52192B09C}" srcOrd="0" destOrd="0" presId="urn:microsoft.com/office/officeart/2005/8/layout/default"/>
    <dgm:cxn modelId="{7422FCC2-A16A-4579-A0F7-77A6FC1CC6E1}" type="presOf" srcId="{18BDEB9F-A66F-4D70-A262-ADCD73C015DD}" destId="{6ACD501B-8255-4AEF-8385-BBD52192B09C}" srcOrd="0" destOrd="1" presId="urn:microsoft.com/office/officeart/2005/8/layout/default"/>
    <dgm:cxn modelId="{E7B3A0B7-5349-4986-A1C0-10F848B8897E}" type="presOf" srcId="{3124E76A-C58F-4856-BCCB-FBA1D5C8ED08}" destId="{D9F2A757-DF54-4A8D-8EDE-C5135332E9F9}" srcOrd="0" destOrd="0" presId="urn:microsoft.com/office/officeart/2005/8/layout/default"/>
    <dgm:cxn modelId="{A39B1DF7-E07E-41ED-A5C5-18C1787D5648}" type="presOf" srcId="{BB10730D-52B6-49C3-A16B-CBEE35761439}" destId="{1B5C0B45-BD0B-44F5-AC96-FFDD48B124C8}" srcOrd="0" destOrd="0" presId="urn:microsoft.com/office/officeart/2005/8/layout/default"/>
    <dgm:cxn modelId="{7753F918-49E8-434A-A8BB-B1748D253223}" srcId="{BB10730D-52B6-49C3-A16B-CBEE35761439}" destId="{C396CB8D-6963-4005-9A57-FA5B7C1BEB46}" srcOrd="3" destOrd="0" parTransId="{862007A8-D79E-4552-BB88-71E442753FE1}" sibTransId="{BD84DBC1-D278-445E-BDA0-98E2EF757093}"/>
    <dgm:cxn modelId="{B060B5CE-5A28-4737-91E9-C68F0023DC14}" srcId="{C396CB8D-6963-4005-9A57-FA5B7C1BEB46}" destId="{7BC7668D-52D2-4773-A6D0-C61CB74890D5}" srcOrd="0" destOrd="0" parTransId="{B821674B-750C-49A6-9031-1578777FF7F9}" sibTransId="{98436167-C477-49D2-97E1-3AB2A1A576BE}"/>
    <dgm:cxn modelId="{DF9AB811-32B6-4A75-AFE3-1D5E904D1C1C}" type="presOf" srcId="{8E51ED13-2727-43F1-9CC6-00405345D0E8}" destId="{A2187E9A-4B82-4B85-BD92-4C01523B2CDD}" srcOrd="0" destOrd="0" presId="urn:microsoft.com/office/officeart/2005/8/layout/default"/>
    <dgm:cxn modelId="{36A82901-A517-4402-941C-F5B8A13129F5}" type="presOf" srcId="{C396CB8D-6963-4005-9A57-FA5B7C1BEB46}" destId="{8573BB45-4ACE-4759-A85B-D9226DA0C01E}" srcOrd="0" destOrd="0" presId="urn:microsoft.com/office/officeart/2005/8/layout/default"/>
    <dgm:cxn modelId="{91BDF5EC-9257-40E6-830A-3C336EEA6DB1}" srcId="{BB10730D-52B6-49C3-A16B-CBEE35761439}" destId="{8E51ED13-2727-43F1-9CC6-00405345D0E8}" srcOrd="2" destOrd="0" parTransId="{BF2A1B75-F63D-4421-BDDA-48CCB975AC78}" sibTransId="{B44E47E5-C2F0-487E-A2D9-CF071694C051}"/>
    <dgm:cxn modelId="{A9A12601-E5DE-4CAC-B1CE-1207D7346704}" type="presOf" srcId="{02B23485-AF1D-4E5D-9999-EE30AD85A852}" destId="{8573BB45-4ACE-4759-A85B-D9226DA0C01E}" srcOrd="0" destOrd="3" presId="urn:microsoft.com/office/officeart/2005/8/layout/default"/>
    <dgm:cxn modelId="{7923AFB5-1FD4-4FC0-B78B-8EB43EAB7A86}" type="presOf" srcId="{F79F8945-5DC0-45D7-8726-101A180DAA9D}" destId="{A2187E9A-4B82-4B85-BD92-4C01523B2CDD}" srcOrd="0" destOrd="1" presId="urn:microsoft.com/office/officeart/2005/8/layout/default"/>
    <dgm:cxn modelId="{976E3056-931D-44DE-8A5B-9DFD7BCE272F}" type="presOf" srcId="{36AC8ED0-1457-4765-9B68-9189EBE031F9}" destId="{8573BB45-4ACE-4759-A85B-D9226DA0C01E}" srcOrd="0" destOrd="2" presId="urn:microsoft.com/office/officeart/2005/8/layout/default"/>
    <dgm:cxn modelId="{2E62094E-8E72-4CF6-90B3-4C2F51D2BC4D}" srcId="{BB10730D-52B6-49C3-A16B-CBEE35761439}" destId="{3124E76A-C58F-4856-BCCB-FBA1D5C8ED08}" srcOrd="1" destOrd="0" parTransId="{607D1639-C5EF-479D-9EE3-32F3313DA136}" sibTransId="{D5474AC9-F9BE-479D-8767-346E8B788374}"/>
    <dgm:cxn modelId="{AE6BBC31-2085-44A8-84EA-00A53BC23842}" srcId="{BB10730D-52B6-49C3-A16B-CBEE35761439}" destId="{D4AA3E28-57B6-4281-921C-9A31CEC9C335}" srcOrd="0" destOrd="0" parTransId="{533BF994-CE0A-4024-ABE5-29FC168603D9}" sibTransId="{7840F4D6-5D8C-4B92-9B1D-0016B7C18038}"/>
    <dgm:cxn modelId="{D2B1B800-AA23-485F-B9DF-B811FFA59A76}" type="presParOf" srcId="{1B5C0B45-BD0B-44F5-AC96-FFDD48B124C8}" destId="{FF20CF3E-4EBF-4048-A861-3EC0C95A2E30}" srcOrd="0" destOrd="0" presId="urn:microsoft.com/office/officeart/2005/8/layout/default"/>
    <dgm:cxn modelId="{DF53F462-3587-4867-9617-C91376A8F65A}" type="presParOf" srcId="{1B5C0B45-BD0B-44F5-AC96-FFDD48B124C8}" destId="{654F657A-5420-4573-9EDB-8D39AF3F3DAA}" srcOrd="1" destOrd="0" presId="urn:microsoft.com/office/officeart/2005/8/layout/default"/>
    <dgm:cxn modelId="{CD4DADF9-3597-4C34-8F48-484D262C9DCC}" type="presParOf" srcId="{1B5C0B45-BD0B-44F5-AC96-FFDD48B124C8}" destId="{D9F2A757-DF54-4A8D-8EDE-C5135332E9F9}" srcOrd="2" destOrd="0" presId="urn:microsoft.com/office/officeart/2005/8/layout/default"/>
    <dgm:cxn modelId="{F1FB6573-6C82-410C-9C72-B14CCA4A645F}" type="presParOf" srcId="{1B5C0B45-BD0B-44F5-AC96-FFDD48B124C8}" destId="{14034305-BE1D-43D4-8BC5-19DC642AA2C0}" srcOrd="3" destOrd="0" presId="urn:microsoft.com/office/officeart/2005/8/layout/default"/>
    <dgm:cxn modelId="{7E39069C-2AF2-4394-B665-46EC9F3BDEDD}" type="presParOf" srcId="{1B5C0B45-BD0B-44F5-AC96-FFDD48B124C8}" destId="{A2187E9A-4B82-4B85-BD92-4C01523B2CDD}" srcOrd="4" destOrd="0" presId="urn:microsoft.com/office/officeart/2005/8/layout/default"/>
    <dgm:cxn modelId="{F92307F2-DE8A-4467-8FCB-3399343B2D23}" type="presParOf" srcId="{1B5C0B45-BD0B-44F5-AC96-FFDD48B124C8}" destId="{01F1375F-E015-44EF-97C5-AA0E43C56DB9}" srcOrd="5" destOrd="0" presId="urn:microsoft.com/office/officeart/2005/8/layout/default"/>
    <dgm:cxn modelId="{FCBAABC1-C0A5-4A41-8AF3-8E4C8A62A2F0}" type="presParOf" srcId="{1B5C0B45-BD0B-44F5-AC96-FFDD48B124C8}" destId="{8573BB45-4ACE-4759-A85B-D9226DA0C01E}" srcOrd="6" destOrd="0" presId="urn:microsoft.com/office/officeart/2005/8/layout/default"/>
    <dgm:cxn modelId="{952CA806-BF4B-47B5-998E-675794315E5A}" type="presParOf" srcId="{1B5C0B45-BD0B-44F5-AC96-FFDD48B124C8}" destId="{DE3FAD0E-55D6-4740-9112-333D3BFE22A3}" srcOrd="7" destOrd="0" presId="urn:microsoft.com/office/officeart/2005/8/layout/default"/>
    <dgm:cxn modelId="{5AB22956-5BE0-404A-A6EA-B5B48965FEFB}" type="presParOf" srcId="{1B5C0B45-BD0B-44F5-AC96-FFDD48B124C8}" destId="{6ACD501B-8255-4AEF-8385-BBD52192B09C}" srcOrd="8" destOrd="0" presId="urn:microsoft.com/office/officeart/2005/8/layout/default"/>
    <dgm:cxn modelId="{EFC3FC5A-7066-44E7-877F-EBE4406F583A}" type="presParOf" srcId="{1B5C0B45-BD0B-44F5-AC96-FFDD48B124C8}" destId="{0617E58F-9F92-4F23-9C2C-4B51F218E34B}" srcOrd="9" destOrd="0" presId="urn:microsoft.com/office/officeart/2005/8/layout/default"/>
    <dgm:cxn modelId="{AA51DE76-AAE1-4095-AE5E-F363E427F9B9}" type="presParOf" srcId="{1B5C0B45-BD0B-44F5-AC96-FFDD48B124C8}" destId="{8978E5CF-BACF-45BE-BEEF-8FE80C2B84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8FDE0-232B-4CB3-B2FE-73CFFF8F975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FE757CD-3E24-49FF-B809-6744DB779065}">
      <dgm:prSet phldrT="[Text]" custT="1"/>
      <dgm:spPr/>
      <dgm:t>
        <a:bodyPr/>
        <a:lstStyle/>
        <a:p>
          <a:r>
            <a:rPr lang="en-US" sz="1400" b="1" dirty="0"/>
            <a:t>Intensive chemotherapy patients</a:t>
          </a:r>
        </a:p>
      </dgm:t>
    </dgm:pt>
    <dgm:pt modelId="{1D87E48B-9F3C-4B57-AB86-0AA76ABB0E77}" type="parTrans" cxnId="{0E0A134F-EC51-4D25-A2F2-BEA88731128F}">
      <dgm:prSet/>
      <dgm:spPr/>
      <dgm:t>
        <a:bodyPr/>
        <a:lstStyle/>
        <a:p>
          <a:endParaRPr lang="en-US" sz="1400"/>
        </a:p>
      </dgm:t>
    </dgm:pt>
    <dgm:pt modelId="{22563692-BCCE-448A-9F25-60489AEF43A8}" type="sibTrans" cxnId="{0E0A134F-EC51-4D25-A2F2-BEA88731128F}">
      <dgm:prSet/>
      <dgm:spPr/>
      <dgm:t>
        <a:bodyPr/>
        <a:lstStyle/>
        <a:p>
          <a:endParaRPr lang="en-US" sz="1400"/>
        </a:p>
      </dgm:t>
    </dgm:pt>
    <dgm:pt modelId="{B2094299-838B-410C-A5D8-BB146BFFCE4F}">
      <dgm:prSet phldrT="[Text]" custT="1"/>
      <dgm:spPr>
        <a:ln>
          <a:noFill/>
        </a:ln>
      </dgm:spPr>
      <dgm:t>
        <a:bodyPr/>
        <a:lstStyle/>
        <a:p>
          <a:pPr algn="ctr"/>
          <a:r>
            <a:rPr lang="en-US" sz="1400" dirty="0">
              <a:solidFill>
                <a:schemeClr val="tx1"/>
              </a:solidFill>
            </a:rPr>
            <a:t>Had significant improvement in QOL scores at 1 month</a:t>
          </a:r>
        </a:p>
      </dgm:t>
    </dgm:pt>
    <dgm:pt modelId="{F52C25A0-B3E4-423F-B115-48F3FE541289}" type="parTrans" cxnId="{8EDBE2F0-A580-45D5-987B-70C65F65BB82}">
      <dgm:prSet/>
      <dgm:spPr/>
      <dgm:t>
        <a:bodyPr/>
        <a:lstStyle/>
        <a:p>
          <a:endParaRPr lang="en-US" sz="1400"/>
        </a:p>
      </dgm:t>
    </dgm:pt>
    <dgm:pt modelId="{14A61232-3375-4C4E-9DFF-8219818E0868}" type="sibTrans" cxnId="{8EDBE2F0-A580-45D5-987B-70C65F65BB82}">
      <dgm:prSet/>
      <dgm:spPr/>
      <dgm:t>
        <a:bodyPr/>
        <a:lstStyle/>
        <a:p>
          <a:endParaRPr lang="en-US" sz="1400"/>
        </a:p>
      </dgm:t>
    </dgm:pt>
    <dgm:pt modelId="{03476EE0-1582-4329-A756-DFC32456DDB6}">
      <dgm:prSet phldrT="[Text]" custT="1"/>
      <dgm:spPr/>
      <dgm:t>
        <a:bodyPr/>
        <a:lstStyle/>
        <a:p>
          <a:r>
            <a:rPr lang="en-US" sz="1400" b="1" i="0" dirty="0" err="1">
              <a:solidFill>
                <a:schemeClr val="bg1"/>
              </a:solidFill>
            </a:rPr>
            <a:t>Nonintensive</a:t>
          </a:r>
          <a:r>
            <a:rPr lang="en-US" sz="1400" b="1" i="0" dirty="0">
              <a:solidFill>
                <a:schemeClr val="bg1"/>
              </a:solidFill>
            </a:rPr>
            <a:t> chemo patients had stable QOL at 1 month</a:t>
          </a:r>
        </a:p>
      </dgm:t>
    </dgm:pt>
    <dgm:pt modelId="{F1311525-94B0-48E2-9475-A2B806395D6F}" type="parTrans" cxnId="{E24A6FC4-6DF7-4229-975A-27592275B1E7}">
      <dgm:prSet/>
      <dgm:spPr/>
      <dgm:t>
        <a:bodyPr/>
        <a:lstStyle/>
        <a:p>
          <a:endParaRPr lang="en-US" sz="1400"/>
        </a:p>
      </dgm:t>
    </dgm:pt>
    <dgm:pt modelId="{5266DFA7-F146-4CCD-AE15-90884051B882}" type="sibTrans" cxnId="{E24A6FC4-6DF7-4229-975A-27592275B1E7}">
      <dgm:prSet/>
      <dgm:spPr/>
      <dgm:t>
        <a:bodyPr/>
        <a:lstStyle/>
        <a:p>
          <a:endParaRPr lang="en-US" sz="1400"/>
        </a:p>
      </dgm:t>
    </dgm:pt>
    <dgm:pt modelId="{5F9DFC55-2FBA-4471-93E8-5CF82F52D5D6}">
      <dgm:prSet custT="1"/>
      <dgm:spPr/>
      <dgm:t>
        <a:bodyPr/>
        <a:lstStyle/>
        <a:p>
          <a:r>
            <a:rPr lang="en-US" sz="1400" b="1" dirty="0">
              <a:solidFill>
                <a:prstClr val="white"/>
              </a:solidFill>
            </a:rPr>
            <a:t>QOL predictors</a:t>
          </a:r>
          <a:endParaRPr lang="en-US" sz="1400" b="1" dirty="0"/>
        </a:p>
      </dgm:t>
    </dgm:pt>
    <dgm:pt modelId="{0E79CC03-594E-4141-A184-E51881409F88}" type="parTrans" cxnId="{014562DC-D3E2-4B46-B1B7-EE37ADEBCAAD}">
      <dgm:prSet/>
      <dgm:spPr/>
      <dgm:t>
        <a:bodyPr/>
        <a:lstStyle/>
        <a:p>
          <a:endParaRPr lang="en-US" sz="1400"/>
        </a:p>
      </dgm:t>
    </dgm:pt>
    <dgm:pt modelId="{76426A13-DBBD-4971-B4C5-747496F2B8B0}" type="sibTrans" cxnId="{014562DC-D3E2-4B46-B1B7-EE37ADEBCAAD}">
      <dgm:prSet/>
      <dgm:spPr/>
      <dgm:t>
        <a:bodyPr/>
        <a:lstStyle/>
        <a:p>
          <a:endParaRPr lang="en-US" sz="1400"/>
        </a:p>
      </dgm:t>
    </dgm:pt>
    <dgm:pt modelId="{C48AEAEB-2739-45C0-A55C-2D1BB2DEFFE2}">
      <dgm:prSet custT="1"/>
      <dgm:spPr>
        <a:ln>
          <a:noFill/>
        </a:ln>
      </dgm:spPr>
      <dgm:t>
        <a:bodyPr/>
        <a:lstStyle/>
        <a:p>
          <a:r>
            <a:rPr lang="en-US" sz="1400" dirty="0"/>
            <a:t>Fatigue</a:t>
          </a:r>
        </a:p>
      </dgm:t>
    </dgm:pt>
    <dgm:pt modelId="{24E55A68-79FC-4692-8C0B-E9F20A671E48}" type="parTrans" cxnId="{162252F9-D152-481A-9581-A4B2EC569D65}">
      <dgm:prSet/>
      <dgm:spPr/>
      <dgm:t>
        <a:bodyPr/>
        <a:lstStyle/>
        <a:p>
          <a:endParaRPr lang="en-US" sz="1400"/>
        </a:p>
      </dgm:t>
    </dgm:pt>
    <dgm:pt modelId="{73E5E65E-E375-4D3E-B322-D2D70AD7D796}" type="sibTrans" cxnId="{162252F9-D152-481A-9581-A4B2EC569D65}">
      <dgm:prSet/>
      <dgm:spPr/>
      <dgm:t>
        <a:bodyPr/>
        <a:lstStyle/>
        <a:p>
          <a:endParaRPr lang="en-US" sz="1400"/>
        </a:p>
      </dgm:t>
    </dgm:pt>
    <dgm:pt modelId="{CB41B263-C672-4AAB-BE62-036C17A9BFA3}">
      <dgm:prSet custT="1"/>
      <dgm:spPr>
        <a:ln>
          <a:noFill/>
        </a:ln>
      </dgm:spPr>
      <dgm:t>
        <a:bodyPr/>
        <a:lstStyle/>
        <a:p>
          <a:r>
            <a:rPr lang="en-US" sz="1400" dirty="0"/>
            <a:t>Comorbidity </a:t>
          </a:r>
          <a:br>
            <a:rPr lang="en-US" sz="1400" dirty="0"/>
          </a:br>
          <a:r>
            <a:rPr lang="en-US" sz="1400" i="0" dirty="0"/>
            <a:t>NOT predictive</a:t>
          </a:r>
          <a:endParaRPr lang="en-US" sz="1400" dirty="0"/>
        </a:p>
      </dgm:t>
    </dgm:pt>
    <dgm:pt modelId="{DB293A31-5412-4040-A1F8-851E2E443B89}" type="parTrans" cxnId="{5A26908F-FFE7-44E1-BB4E-CDB0E4B2B90B}">
      <dgm:prSet/>
      <dgm:spPr/>
      <dgm:t>
        <a:bodyPr/>
        <a:lstStyle/>
        <a:p>
          <a:endParaRPr lang="en-US" sz="1400"/>
        </a:p>
      </dgm:t>
    </dgm:pt>
    <dgm:pt modelId="{66304E3B-05A7-4D33-9540-5EA9D08A7E9B}" type="sibTrans" cxnId="{5A26908F-FFE7-44E1-BB4E-CDB0E4B2B90B}">
      <dgm:prSet/>
      <dgm:spPr/>
      <dgm:t>
        <a:bodyPr/>
        <a:lstStyle/>
        <a:p>
          <a:endParaRPr lang="en-US" sz="1400"/>
        </a:p>
      </dgm:t>
    </dgm:pt>
    <dgm:pt modelId="{FC4A73BD-49DC-49B4-B143-95931F106584}" type="pres">
      <dgm:prSet presAssocID="{2178FDE0-232B-4CB3-B2FE-73CFFF8F9754}" presName="Name0" presStyleCnt="0">
        <dgm:presLayoutVars>
          <dgm:dir/>
          <dgm:animLvl val="lvl"/>
          <dgm:resizeHandles val="exact"/>
        </dgm:presLayoutVars>
      </dgm:prSet>
      <dgm:spPr/>
      <dgm:t>
        <a:bodyPr/>
        <a:lstStyle/>
        <a:p>
          <a:endParaRPr lang="en-US"/>
        </a:p>
      </dgm:t>
    </dgm:pt>
    <dgm:pt modelId="{FF75A029-0685-44EE-8310-E152ED03A3E2}" type="pres">
      <dgm:prSet presAssocID="{5F9DFC55-2FBA-4471-93E8-5CF82F52D5D6}" presName="boxAndChildren" presStyleCnt="0"/>
      <dgm:spPr/>
    </dgm:pt>
    <dgm:pt modelId="{EDD41AAF-3045-4152-B3AA-BD40921348BE}" type="pres">
      <dgm:prSet presAssocID="{5F9DFC55-2FBA-4471-93E8-5CF82F52D5D6}" presName="parentTextBox" presStyleLbl="node1" presStyleIdx="0" presStyleCnt="3"/>
      <dgm:spPr/>
      <dgm:t>
        <a:bodyPr/>
        <a:lstStyle/>
        <a:p>
          <a:endParaRPr lang="en-US"/>
        </a:p>
      </dgm:t>
    </dgm:pt>
    <dgm:pt modelId="{84707394-37E4-43F1-854C-30497A11A448}" type="pres">
      <dgm:prSet presAssocID="{5F9DFC55-2FBA-4471-93E8-5CF82F52D5D6}" presName="entireBox" presStyleLbl="node1" presStyleIdx="0" presStyleCnt="3" custLinFactNeighborX="-307" custLinFactNeighborY="1250"/>
      <dgm:spPr/>
      <dgm:t>
        <a:bodyPr/>
        <a:lstStyle/>
        <a:p>
          <a:endParaRPr lang="en-US"/>
        </a:p>
      </dgm:t>
    </dgm:pt>
    <dgm:pt modelId="{B867E6E9-6B34-4BAD-B825-0667AC351071}" type="pres">
      <dgm:prSet presAssocID="{5F9DFC55-2FBA-4471-93E8-5CF82F52D5D6}" presName="descendantBox" presStyleCnt="0"/>
      <dgm:spPr/>
    </dgm:pt>
    <dgm:pt modelId="{1C640A8D-5E1F-4402-ABBC-644B7BE58519}" type="pres">
      <dgm:prSet presAssocID="{C48AEAEB-2739-45C0-A55C-2D1BB2DEFFE2}" presName="childTextBox" presStyleLbl="fgAccFollowNode1" presStyleIdx="0" presStyleCnt="3">
        <dgm:presLayoutVars>
          <dgm:bulletEnabled val="1"/>
        </dgm:presLayoutVars>
      </dgm:prSet>
      <dgm:spPr/>
      <dgm:t>
        <a:bodyPr/>
        <a:lstStyle/>
        <a:p>
          <a:endParaRPr lang="en-US"/>
        </a:p>
      </dgm:t>
    </dgm:pt>
    <dgm:pt modelId="{F57BF375-55E1-4727-AA63-62C62044339B}" type="pres">
      <dgm:prSet presAssocID="{CB41B263-C672-4AAB-BE62-036C17A9BFA3}" presName="childTextBox" presStyleLbl="fgAccFollowNode1" presStyleIdx="1" presStyleCnt="3">
        <dgm:presLayoutVars>
          <dgm:bulletEnabled val="1"/>
        </dgm:presLayoutVars>
      </dgm:prSet>
      <dgm:spPr/>
      <dgm:t>
        <a:bodyPr/>
        <a:lstStyle/>
        <a:p>
          <a:endParaRPr lang="en-US"/>
        </a:p>
      </dgm:t>
    </dgm:pt>
    <dgm:pt modelId="{62CDBF59-1CF0-4E16-90C9-478BDC72FFDF}" type="pres">
      <dgm:prSet presAssocID="{5266DFA7-F146-4CCD-AE15-90884051B882}" presName="sp" presStyleCnt="0"/>
      <dgm:spPr/>
    </dgm:pt>
    <dgm:pt modelId="{CC38C52E-E827-4C10-85EE-738A2CF3D293}" type="pres">
      <dgm:prSet presAssocID="{03476EE0-1582-4329-A756-DFC32456DDB6}" presName="arrowAndChildren" presStyleCnt="0"/>
      <dgm:spPr/>
    </dgm:pt>
    <dgm:pt modelId="{988C43D2-843F-4C91-B998-D04F78B766FA}" type="pres">
      <dgm:prSet presAssocID="{03476EE0-1582-4329-A756-DFC32456DDB6}" presName="parentTextArrow" presStyleLbl="node1" presStyleIdx="1" presStyleCnt="3"/>
      <dgm:spPr/>
      <dgm:t>
        <a:bodyPr/>
        <a:lstStyle/>
        <a:p>
          <a:endParaRPr lang="en-US"/>
        </a:p>
      </dgm:t>
    </dgm:pt>
    <dgm:pt modelId="{89133AA6-F915-4703-B602-95639719C57A}" type="pres">
      <dgm:prSet presAssocID="{22563692-BCCE-448A-9F25-60489AEF43A8}" presName="sp" presStyleCnt="0"/>
      <dgm:spPr/>
    </dgm:pt>
    <dgm:pt modelId="{6A6BF3B1-2533-4934-A08B-8C55AD4564A0}" type="pres">
      <dgm:prSet presAssocID="{BFE757CD-3E24-49FF-B809-6744DB779065}" presName="arrowAndChildren" presStyleCnt="0"/>
      <dgm:spPr/>
    </dgm:pt>
    <dgm:pt modelId="{24655101-A265-456F-A6C7-7EDB2312488D}" type="pres">
      <dgm:prSet presAssocID="{BFE757CD-3E24-49FF-B809-6744DB779065}" presName="parentTextArrow" presStyleLbl="node1" presStyleIdx="1" presStyleCnt="3"/>
      <dgm:spPr/>
      <dgm:t>
        <a:bodyPr/>
        <a:lstStyle/>
        <a:p>
          <a:endParaRPr lang="en-US"/>
        </a:p>
      </dgm:t>
    </dgm:pt>
    <dgm:pt modelId="{F044B419-664C-4239-9D53-987CB6CA611C}" type="pres">
      <dgm:prSet presAssocID="{BFE757CD-3E24-49FF-B809-6744DB779065}" presName="arrow" presStyleLbl="node1" presStyleIdx="2" presStyleCnt="3"/>
      <dgm:spPr/>
      <dgm:t>
        <a:bodyPr/>
        <a:lstStyle/>
        <a:p>
          <a:endParaRPr lang="en-US"/>
        </a:p>
      </dgm:t>
    </dgm:pt>
    <dgm:pt modelId="{49CFF48C-7257-4944-B299-47CFFA0C06D6}" type="pres">
      <dgm:prSet presAssocID="{BFE757CD-3E24-49FF-B809-6744DB779065}" presName="descendantArrow" presStyleCnt="0"/>
      <dgm:spPr/>
    </dgm:pt>
    <dgm:pt modelId="{3D6B6C0E-F48F-49F6-A1A4-B883B3C2E6CD}" type="pres">
      <dgm:prSet presAssocID="{B2094299-838B-410C-A5D8-BB146BFFCE4F}" presName="childTextArrow" presStyleLbl="fgAccFollowNode1" presStyleIdx="2" presStyleCnt="3">
        <dgm:presLayoutVars>
          <dgm:bulletEnabled val="1"/>
        </dgm:presLayoutVars>
      </dgm:prSet>
      <dgm:spPr/>
      <dgm:t>
        <a:bodyPr/>
        <a:lstStyle/>
        <a:p>
          <a:endParaRPr lang="en-US"/>
        </a:p>
      </dgm:t>
    </dgm:pt>
  </dgm:ptLst>
  <dgm:cxnLst>
    <dgm:cxn modelId="{05E95395-5F5A-483E-A61D-E39ABE33CE66}" type="presOf" srcId="{5F9DFC55-2FBA-4471-93E8-5CF82F52D5D6}" destId="{84707394-37E4-43F1-854C-30497A11A448}" srcOrd="1" destOrd="0" presId="urn:microsoft.com/office/officeart/2005/8/layout/process4"/>
    <dgm:cxn modelId="{162252F9-D152-481A-9581-A4B2EC569D65}" srcId="{5F9DFC55-2FBA-4471-93E8-5CF82F52D5D6}" destId="{C48AEAEB-2739-45C0-A55C-2D1BB2DEFFE2}" srcOrd="0" destOrd="0" parTransId="{24E55A68-79FC-4692-8C0B-E9F20A671E48}" sibTransId="{73E5E65E-E375-4D3E-B322-D2D70AD7D796}"/>
    <dgm:cxn modelId="{2FA175B9-7B9E-4D7C-980B-08D132979177}" type="presOf" srcId="{BFE757CD-3E24-49FF-B809-6744DB779065}" destId="{24655101-A265-456F-A6C7-7EDB2312488D}" srcOrd="0" destOrd="0" presId="urn:microsoft.com/office/officeart/2005/8/layout/process4"/>
    <dgm:cxn modelId="{014562DC-D3E2-4B46-B1B7-EE37ADEBCAAD}" srcId="{2178FDE0-232B-4CB3-B2FE-73CFFF8F9754}" destId="{5F9DFC55-2FBA-4471-93E8-5CF82F52D5D6}" srcOrd="2" destOrd="0" parTransId="{0E79CC03-594E-4141-A184-E51881409F88}" sibTransId="{76426A13-DBBD-4971-B4C5-747496F2B8B0}"/>
    <dgm:cxn modelId="{B7CD0D48-2BD9-455F-8C5B-FE7F962A7B65}" type="presOf" srcId="{CB41B263-C672-4AAB-BE62-036C17A9BFA3}" destId="{F57BF375-55E1-4727-AA63-62C62044339B}" srcOrd="0" destOrd="0" presId="urn:microsoft.com/office/officeart/2005/8/layout/process4"/>
    <dgm:cxn modelId="{C3A0628B-B61D-484A-A90A-E4806C1FA953}" type="presOf" srcId="{C48AEAEB-2739-45C0-A55C-2D1BB2DEFFE2}" destId="{1C640A8D-5E1F-4402-ABBC-644B7BE58519}" srcOrd="0" destOrd="0" presId="urn:microsoft.com/office/officeart/2005/8/layout/process4"/>
    <dgm:cxn modelId="{E5F6D830-E624-45FC-AF23-2CD272EF5203}" type="presOf" srcId="{2178FDE0-232B-4CB3-B2FE-73CFFF8F9754}" destId="{FC4A73BD-49DC-49B4-B143-95931F106584}" srcOrd="0" destOrd="0" presId="urn:microsoft.com/office/officeart/2005/8/layout/process4"/>
    <dgm:cxn modelId="{E24A6FC4-6DF7-4229-975A-27592275B1E7}" srcId="{2178FDE0-232B-4CB3-B2FE-73CFFF8F9754}" destId="{03476EE0-1582-4329-A756-DFC32456DDB6}" srcOrd="1" destOrd="0" parTransId="{F1311525-94B0-48E2-9475-A2B806395D6F}" sibTransId="{5266DFA7-F146-4CCD-AE15-90884051B882}"/>
    <dgm:cxn modelId="{5A26908F-FFE7-44E1-BB4E-CDB0E4B2B90B}" srcId="{5F9DFC55-2FBA-4471-93E8-5CF82F52D5D6}" destId="{CB41B263-C672-4AAB-BE62-036C17A9BFA3}" srcOrd="1" destOrd="0" parTransId="{DB293A31-5412-4040-A1F8-851E2E443B89}" sibTransId="{66304E3B-05A7-4D33-9540-5EA9D08A7E9B}"/>
    <dgm:cxn modelId="{A1C73B2C-171C-440E-8FB4-390D958B0C8B}" type="presOf" srcId="{BFE757CD-3E24-49FF-B809-6744DB779065}" destId="{F044B419-664C-4239-9D53-987CB6CA611C}" srcOrd="1" destOrd="0" presId="urn:microsoft.com/office/officeart/2005/8/layout/process4"/>
    <dgm:cxn modelId="{DF5F4F03-12A2-4BDE-B521-8459B44F5A28}" type="presOf" srcId="{B2094299-838B-410C-A5D8-BB146BFFCE4F}" destId="{3D6B6C0E-F48F-49F6-A1A4-B883B3C2E6CD}" srcOrd="0" destOrd="0" presId="urn:microsoft.com/office/officeart/2005/8/layout/process4"/>
    <dgm:cxn modelId="{DFFD64AD-F805-4A24-993D-25A4FA9E2CCF}" type="presOf" srcId="{03476EE0-1582-4329-A756-DFC32456DDB6}" destId="{988C43D2-843F-4C91-B998-D04F78B766FA}" srcOrd="0" destOrd="0" presId="urn:microsoft.com/office/officeart/2005/8/layout/process4"/>
    <dgm:cxn modelId="{8EDBE2F0-A580-45D5-987B-70C65F65BB82}" srcId="{BFE757CD-3E24-49FF-B809-6744DB779065}" destId="{B2094299-838B-410C-A5D8-BB146BFFCE4F}" srcOrd="0" destOrd="0" parTransId="{F52C25A0-B3E4-423F-B115-48F3FE541289}" sibTransId="{14A61232-3375-4C4E-9DFF-8219818E0868}"/>
    <dgm:cxn modelId="{A57BD6CD-ED27-4FAC-8A9C-BA013C306CE3}" type="presOf" srcId="{5F9DFC55-2FBA-4471-93E8-5CF82F52D5D6}" destId="{EDD41AAF-3045-4152-B3AA-BD40921348BE}" srcOrd="0" destOrd="0" presId="urn:microsoft.com/office/officeart/2005/8/layout/process4"/>
    <dgm:cxn modelId="{0E0A134F-EC51-4D25-A2F2-BEA88731128F}" srcId="{2178FDE0-232B-4CB3-B2FE-73CFFF8F9754}" destId="{BFE757CD-3E24-49FF-B809-6744DB779065}" srcOrd="0" destOrd="0" parTransId="{1D87E48B-9F3C-4B57-AB86-0AA76ABB0E77}" sibTransId="{22563692-BCCE-448A-9F25-60489AEF43A8}"/>
    <dgm:cxn modelId="{2FF0744E-AD9E-4818-AA1C-DEAEC95CF6C9}" type="presParOf" srcId="{FC4A73BD-49DC-49B4-B143-95931F106584}" destId="{FF75A029-0685-44EE-8310-E152ED03A3E2}" srcOrd="0" destOrd="0" presId="urn:microsoft.com/office/officeart/2005/8/layout/process4"/>
    <dgm:cxn modelId="{CF6572BC-4CAD-4A43-A8AF-1F2EBE1113BC}" type="presParOf" srcId="{FF75A029-0685-44EE-8310-E152ED03A3E2}" destId="{EDD41AAF-3045-4152-B3AA-BD40921348BE}" srcOrd="0" destOrd="0" presId="urn:microsoft.com/office/officeart/2005/8/layout/process4"/>
    <dgm:cxn modelId="{F49B11C0-3CC9-47D2-88D7-F5A0C621EA7C}" type="presParOf" srcId="{FF75A029-0685-44EE-8310-E152ED03A3E2}" destId="{84707394-37E4-43F1-854C-30497A11A448}" srcOrd="1" destOrd="0" presId="urn:microsoft.com/office/officeart/2005/8/layout/process4"/>
    <dgm:cxn modelId="{D71A7372-19BF-4AF2-A324-A8CCC09FF7EF}" type="presParOf" srcId="{FF75A029-0685-44EE-8310-E152ED03A3E2}" destId="{B867E6E9-6B34-4BAD-B825-0667AC351071}" srcOrd="2" destOrd="0" presId="urn:microsoft.com/office/officeart/2005/8/layout/process4"/>
    <dgm:cxn modelId="{8A590187-6571-4D0B-8005-D2ECED5575D3}" type="presParOf" srcId="{B867E6E9-6B34-4BAD-B825-0667AC351071}" destId="{1C640A8D-5E1F-4402-ABBC-644B7BE58519}" srcOrd="0" destOrd="0" presId="urn:microsoft.com/office/officeart/2005/8/layout/process4"/>
    <dgm:cxn modelId="{DC564AD4-1954-4570-847B-58CA726C79E6}" type="presParOf" srcId="{B867E6E9-6B34-4BAD-B825-0667AC351071}" destId="{F57BF375-55E1-4727-AA63-62C62044339B}" srcOrd="1" destOrd="0" presId="urn:microsoft.com/office/officeart/2005/8/layout/process4"/>
    <dgm:cxn modelId="{FBED3082-C5BF-487C-9785-B6B7BBF8F446}" type="presParOf" srcId="{FC4A73BD-49DC-49B4-B143-95931F106584}" destId="{62CDBF59-1CF0-4E16-90C9-478BDC72FFDF}" srcOrd="1" destOrd="0" presId="urn:microsoft.com/office/officeart/2005/8/layout/process4"/>
    <dgm:cxn modelId="{A8E87AE4-E257-43A3-B55C-BE77BCDA7DFE}" type="presParOf" srcId="{FC4A73BD-49DC-49B4-B143-95931F106584}" destId="{CC38C52E-E827-4C10-85EE-738A2CF3D293}" srcOrd="2" destOrd="0" presId="urn:microsoft.com/office/officeart/2005/8/layout/process4"/>
    <dgm:cxn modelId="{A7A6BFCE-259C-42FD-BE87-5EA08EE22CDD}" type="presParOf" srcId="{CC38C52E-E827-4C10-85EE-738A2CF3D293}" destId="{988C43D2-843F-4C91-B998-D04F78B766FA}" srcOrd="0" destOrd="0" presId="urn:microsoft.com/office/officeart/2005/8/layout/process4"/>
    <dgm:cxn modelId="{DBBBB75A-F413-4654-A4C5-60B8E747A4B1}" type="presParOf" srcId="{FC4A73BD-49DC-49B4-B143-95931F106584}" destId="{89133AA6-F915-4703-B602-95639719C57A}" srcOrd="3" destOrd="0" presId="urn:microsoft.com/office/officeart/2005/8/layout/process4"/>
    <dgm:cxn modelId="{A716E484-FAF7-4874-A4A8-3ED9C9D34F02}" type="presParOf" srcId="{FC4A73BD-49DC-49B4-B143-95931F106584}" destId="{6A6BF3B1-2533-4934-A08B-8C55AD4564A0}" srcOrd="4" destOrd="0" presId="urn:microsoft.com/office/officeart/2005/8/layout/process4"/>
    <dgm:cxn modelId="{54FCBC6D-8CDA-4E05-A475-75B0EC3E73F9}" type="presParOf" srcId="{6A6BF3B1-2533-4934-A08B-8C55AD4564A0}" destId="{24655101-A265-456F-A6C7-7EDB2312488D}" srcOrd="0" destOrd="0" presId="urn:microsoft.com/office/officeart/2005/8/layout/process4"/>
    <dgm:cxn modelId="{41D03E2F-63F4-469F-97FD-C24F484AD10C}" type="presParOf" srcId="{6A6BF3B1-2533-4934-A08B-8C55AD4564A0}" destId="{F044B419-664C-4239-9D53-987CB6CA611C}" srcOrd="1" destOrd="0" presId="urn:microsoft.com/office/officeart/2005/8/layout/process4"/>
    <dgm:cxn modelId="{5D1E7351-2B12-4E6A-A316-90C20DB041E9}" type="presParOf" srcId="{6A6BF3B1-2533-4934-A08B-8C55AD4564A0}" destId="{49CFF48C-7257-4944-B299-47CFFA0C06D6}" srcOrd="2" destOrd="0" presId="urn:microsoft.com/office/officeart/2005/8/layout/process4"/>
    <dgm:cxn modelId="{DFB5512B-84E2-43B3-AF72-AA456C283CFD}" type="presParOf" srcId="{49CFF48C-7257-4944-B299-47CFFA0C06D6}" destId="{3D6B6C0E-F48F-49F6-A1A4-B883B3C2E6C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7A5E5-6AB3-464A-8177-5D5026B8950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E2879AF7-D1B3-4D88-9528-E4CAF24E6A11}">
      <dgm:prSet custT="1"/>
      <dgm:spPr/>
      <dgm:t>
        <a:bodyPr/>
        <a:lstStyle/>
        <a:p>
          <a:pPr marL="225425" indent="-225425" rtl="0"/>
          <a:r>
            <a:rPr lang="en-US" sz="1500" b="1" baseline="0" dirty="0">
              <a:latin typeface="+mj-lt"/>
            </a:rPr>
            <a:t>1. Be honest; let William know that </a:t>
          </a:r>
          <a:br>
            <a:rPr lang="en-US" sz="1500" b="1" baseline="0" dirty="0">
              <a:latin typeface="+mj-lt"/>
            </a:rPr>
          </a:br>
          <a:r>
            <a:rPr lang="en-US" sz="1500" b="1" baseline="0" dirty="0">
              <a:latin typeface="+mj-lt"/>
            </a:rPr>
            <a:t>AML-MRC is usually a challenging disease</a:t>
          </a:r>
          <a:endParaRPr lang="en-US" sz="1500" b="1" dirty="0">
            <a:latin typeface="+mj-lt"/>
          </a:endParaRPr>
        </a:p>
      </dgm:t>
    </dgm:pt>
    <dgm:pt modelId="{66DEBB3E-D865-4DD2-9F5E-23FECC842858}" type="parTrans" cxnId="{6703E516-14B3-47CF-867A-80B3D0853A9E}">
      <dgm:prSet/>
      <dgm:spPr/>
      <dgm:t>
        <a:bodyPr/>
        <a:lstStyle/>
        <a:p>
          <a:endParaRPr lang="en-US" sz="1500" b="1">
            <a:latin typeface="+mj-lt"/>
          </a:endParaRPr>
        </a:p>
      </dgm:t>
    </dgm:pt>
    <dgm:pt modelId="{E9020358-0C7F-4AA1-A526-D24DCF5B8EE6}" type="sibTrans" cxnId="{6703E516-14B3-47CF-867A-80B3D0853A9E}">
      <dgm:prSet/>
      <dgm:spPr/>
      <dgm:t>
        <a:bodyPr/>
        <a:lstStyle/>
        <a:p>
          <a:endParaRPr lang="en-US" sz="1500" b="1">
            <a:latin typeface="+mj-lt"/>
          </a:endParaRPr>
        </a:p>
      </dgm:t>
    </dgm:pt>
    <dgm:pt modelId="{0562C389-E381-447A-A3D4-E5DB6F370D05}">
      <dgm:prSet custT="1"/>
      <dgm:spPr/>
      <dgm:t>
        <a:bodyPr/>
        <a:lstStyle/>
        <a:p>
          <a:pPr marL="225425" indent="-225425" rtl="0"/>
          <a:r>
            <a:rPr lang="en-US" sz="1500" b="1" baseline="0" dirty="0">
              <a:latin typeface="+mj-lt"/>
            </a:rPr>
            <a:t>2. Explain the link between del(5q) </a:t>
          </a:r>
          <a:br>
            <a:rPr lang="en-US" sz="1500" b="1" baseline="0" dirty="0">
              <a:latin typeface="+mj-lt"/>
            </a:rPr>
          </a:br>
          <a:r>
            <a:rPr lang="en-US" sz="1500" b="1" baseline="0" dirty="0">
              <a:latin typeface="+mj-lt"/>
            </a:rPr>
            <a:t>and his diagnosis</a:t>
          </a:r>
          <a:endParaRPr lang="en-US" sz="1500" b="1" dirty="0">
            <a:latin typeface="+mj-lt"/>
          </a:endParaRPr>
        </a:p>
      </dgm:t>
    </dgm:pt>
    <dgm:pt modelId="{6EA5C4C4-117E-4EBB-941D-CC533100B38D}" type="parTrans" cxnId="{550E6E30-0D51-4F48-BBDA-B5FB4B3BB6CB}">
      <dgm:prSet/>
      <dgm:spPr/>
      <dgm:t>
        <a:bodyPr/>
        <a:lstStyle/>
        <a:p>
          <a:endParaRPr lang="en-US" sz="1500" b="1">
            <a:latin typeface="+mj-lt"/>
          </a:endParaRPr>
        </a:p>
      </dgm:t>
    </dgm:pt>
    <dgm:pt modelId="{224FC88B-9E7F-4D74-A604-45B091A3035F}" type="sibTrans" cxnId="{550E6E30-0D51-4F48-BBDA-B5FB4B3BB6CB}">
      <dgm:prSet/>
      <dgm:spPr/>
      <dgm:t>
        <a:bodyPr/>
        <a:lstStyle/>
        <a:p>
          <a:endParaRPr lang="en-US" sz="1500" b="1">
            <a:latin typeface="+mj-lt"/>
          </a:endParaRPr>
        </a:p>
      </dgm:t>
    </dgm:pt>
    <dgm:pt modelId="{04A926E0-5B7C-4395-8B8C-E72C2D37640E}">
      <dgm:prSet custT="1"/>
      <dgm:spPr/>
      <dgm:t>
        <a:bodyPr/>
        <a:lstStyle/>
        <a:p>
          <a:pPr marL="225425" indent="-225425" rtl="0"/>
          <a:r>
            <a:rPr lang="en-US" sz="1500" b="1" baseline="0" dirty="0">
              <a:latin typeface="+mj-lt"/>
            </a:rPr>
            <a:t>3. “Your AML is certainly hard to treat, but the good news is that we have options, including newly approved agents. Let’s talk about that together with your family.”</a:t>
          </a:r>
          <a:endParaRPr lang="en-US" sz="1500" b="1" dirty="0">
            <a:latin typeface="+mj-lt"/>
          </a:endParaRPr>
        </a:p>
      </dgm:t>
    </dgm:pt>
    <dgm:pt modelId="{42383F8F-4D03-400E-9ACB-AEAB9EA09EE7}" type="parTrans" cxnId="{75F469DB-6C6C-4F53-8B1F-CFCE78706937}">
      <dgm:prSet/>
      <dgm:spPr/>
      <dgm:t>
        <a:bodyPr/>
        <a:lstStyle/>
        <a:p>
          <a:endParaRPr lang="en-US" sz="1500" b="1">
            <a:latin typeface="+mj-lt"/>
          </a:endParaRPr>
        </a:p>
      </dgm:t>
    </dgm:pt>
    <dgm:pt modelId="{C41A4E07-8F76-4DF4-BC2A-9331D0E9F892}" type="sibTrans" cxnId="{75F469DB-6C6C-4F53-8B1F-CFCE78706937}">
      <dgm:prSet/>
      <dgm:spPr/>
      <dgm:t>
        <a:bodyPr/>
        <a:lstStyle/>
        <a:p>
          <a:endParaRPr lang="en-US" sz="1500" b="1">
            <a:latin typeface="+mj-lt"/>
          </a:endParaRPr>
        </a:p>
      </dgm:t>
    </dgm:pt>
    <dgm:pt modelId="{0A11815C-9C7D-4A8E-9A46-8680BFBA40F6}">
      <dgm:prSet custT="1"/>
      <dgm:spPr/>
      <dgm:t>
        <a:bodyPr/>
        <a:lstStyle/>
        <a:p>
          <a:pPr marL="225425" indent="-225425" rtl="0"/>
          <a:r>
            <a:rPr lang="en-US" sz="1500" b="1" baseline="0" dirty="0">
              <a:latin typeface="+mj-lt"/>
            </a:rPr>
            <a:t>4. Families can be an “extension” of care in cases such as William’s; encourage outreach to AML support groups</a:t>
          </a:r>
          <a:endParaRPr lang="en-US" sz="1500" b="1" dirty="0">
            <a:latin typeface="+mj-lt"/>
          </a:endParaRPr>
        </a:p>
      </dgm:t>
    </dgm:pt>
    <dgm:pt modelId="{F0F79038-1D1D-4EC3-8E09-129062A41A58}" type="parTrans" cxnId="{0D4E0DE8-41FB-4654-A585-2A7669668E26}">
      <dgm:prSet/>
      <dgm:spPr/>
      <dgm:t>
        <a:bodyPr/>
        <a:lstStyle/>
        <a:p>
          <a:endParaRPr lang="en-US" sz="1500" b="1">
            <a:latin typeface="+mj-lt"/>
          </a:endParaRPr>
        </a:p>
      </dgm:t>
    </dgm:pt>
    <dgm:pt modelId="{67F142A3-DF1B-40A7-AAC1-044D814B44EB}" type="sibTrans" cxnId="{0D4E0DE8-41FB-4654-A585-2A7669668E26}">
      <dgm:prSet/>
      <dgm:spPr/>
      <dgm:t>
        <a:bodyPr/>
        <a:lstStyle/>
        <a:p>
          <a:endParaRPr lang="en-US" sz="1500" b="1">
            <a:latin typeface="+mj-lt"/>
          </a:endParaRPr>
        </a:p>
      </dgm:t>
    </dgm:pt>
    <dgm:pt modelId="{076FC451-154D-4A10-9472-D802F3DA970F}" type="pres">
      <dgm:prSet presAssocID="{9A37A5E5-6AB3-464A-8177-5D5026B89502}" presName="linear" presStyleCnt="0">
        <dgm:presLayoutVars>
          <dgm:animLvl val="lvl"/>
          <dgm:resizeHandles val="exact"/>
        </dgm:presLayoutVars>
      </dgm:prSet>
      <dgm:spPr/>
      <dgm:t>
        <a:bodyPr/>
        <a:lstStyle/>
        <a:p>
          <a:endParaRPr lang="en-US"/>
        </a:p>
      </dgm:t>
    </dgm:pt>
    <dgm:pt modelId="{3B5E64D3-1AD3-47A8-B1C0-2C7AF061554B}" type="pres">
      <dgm:prSet presAssocID="{E2879AF7-D1B3-4D88-9528-E4CAF24E6A11}" presName="parentText" presStyleLbl="node1" presStyleIdx="0" presStyleCnt="4">
        <dgm:presLayoutVars>
          <dgm:chMax val="0"/>
          <dgm:bulletEnabled val="1"/>
        </dgm:presLayoutVars>
      </dgm:prSet>
      <dgm:spPr/>
      <dgm:t>
        <a:bodyPr/>
        <a:lstStyle/>
        <a:p>
          <a:endParaRPr lang="en-US"/>
        </a:p>
      </dgm:t>
    </dgm:pt>
    <dgm:pt modelId="{8D96767F-7D19-4C64-A8ED-0FEE395BB710}" type="pres">
      <dgm:prSet presAssocID="{E9020358-0C7F-4AA1-A526-D24DCF5B8EE6}" presName="spacer" presStyleCnt="0"/>
      <dgm:spPr/>
    </dgm:pt>
    <dgm:pt modelId="{C6515919-7730-4912-B73C-AAD4FFDA640A}" type="pres">
      <dgm:prSet presAssocID="{0562C389-E381-447A-A3D4-E5DB6F370D05}" presName="parentText" presStyleLbl="node1" presStyleIdx="1" presStyleCnt="4">
        <dgm:presLayoutVars>
          <dgm:chMax val="0"/>
          <dgm:bulletEnabled val="1"/>
        </dgm:presLayoutVars>
      </dgm:prSet>
      <dgm:spPr/>
      <dgm:t>
        <a:bodyPr/>
        <a:lstStyle/>
        <a:p>
          <a:endParaRPr lang="en-US"/>
        </a:p>
      </dgm:t>
    </dgm:pt>
    <dgm:pt modelId="{1CF622AD-B7BA-4686-9280-C7140F9636FE}" type="pres">
      <dgm:prSet presAssocID="{224FC88B-9E7F-4D74-A604-45B091A3035F}" presName="spacer" presStyleCnt="0"/>
      <dgm:spPr/>
    </dgm:pt>
    <dgm:pt modelId="{E61CBADE-F174-4E35-966B-54A7BE8CB5A7}" type="pres">
      <dgm:prSet presAssocID="{04A926E0-5B7C-4395-8B8C-E72C2D37640E}" presName="parentText" presStyleLbl="node1" presStyleIdx="2" presStyleCnt="4">
        <dgm:presLayoutVars>
          <dgm:chMax val="0"/>
          <dgm:bulletEnabled val="1"/>
        </dgm:presLayoutVars>
      </dgm:prSet>
      <dgm:spPr/>
      <dgm:t>
        <a:bodyPr/>
        <a:lstStyle/>
        <a:p>
          <a:endParaRPr lang="en-US"/>
        </a:p>
      </dgm:t>
    </dgm:pt>
    <dgm:pt modelId="{FF71B7E4-21E3-46D8-AEC9-64CF25AA2C6B}" type="pres">
      <dgm:prSet presAssocID="{C41A4E07-8F76-4DF4-BC2A-9331D0E9F892}" presName="spacer" presStyleCnt="0"/>
      <dgm:spPr/>
    </dgm:pt>
    <dgm:pt modelId="{133958CF-DC9B-4BF0-A9C5-9D2C87CE3FFC}" type="pres">
      <dgm:prSet presAssocID="{0A11815C-9C7D-4A8E-9A46-8680BFBA40F6}" presName="parentText" presStyleLbl="node1" presStyleIdx="3" presStyleCnt="4">
        <dgm:presLayoutVars>
          <dgm:chMax val="0"/>
          <dgm:bulletEnabled val="1"/>
        </dgm:presLayoutVars>
      </dgm:prSet>
      <dgm:spPr/>
      <dgm:t>
        <a:bodyPr/>
        <a:lstStyle/>
        <a:p>
          <a:endParaRPr lang="en-US"/>
        </a:p>
      </dgm:t>
    </dgm:pt>
  </dgm:ptLst>
  <dgm:cxnLst>
    <dgm:cxn modelId="{4C7AA1D6-279E-49E9-AB90-F9C1BCD939C6}" type="presOf" srcId="{04A926E0-5B7C-4395-8B8C-E72C2D37640E}" destId="{E61CBADE-F174-4E35-966B-54A7BE8CB5A7}" srcOrd="0" destOrd="0" presId="urn:microsoft.com/office/officeart/2005/8/layout/vList2"/>
    <dgm:cxn modelId="{550E6E30-0D51-4F48-BBDA-B5FB4B3BB6CB}" srcId="{9A37A5E5-6AB3-464A-8177-5D5026B89502}" destId="{0562C389-E381-447A-A3D4-E5DB6F370D05}" srcOrd="1" destOrd="0" parTransId="{6EA5C4C4-117E-4EBB-941D-CC533100B38D}" sibTransId="{224FC88B-9E7F-4D74-A604-45B091A3035F}"/>
    <dgm:cxn modelId="{67A00DE1-6BB3-4450-9B18-7435E99DEDD9}" type="presOf" srcId="{0562C389-E381-447A-A3D4-E5DB6F370D05}" destId="{C6515919-7730-4912-B73C-AAD4FFDA640A}" srcOrd="0" destOrd="0" presId="urn:microsoft.com/office/officeart/2005/8/layout/vList2"/>
    <dgm:cxn modelId="{75F469DB-6C6C-4F53-8B1F-CFCE78706937}" srcId="{9A37A5E5-6AB3-464A-8177-5D5026B89502}" destId="{04A926E0-5B7C-4395-8B8C-E72C2D37640E}" srcOrd="2" destOrd="0" parTransId="{42383F8F-4D03-400E-9ACB-AEAB9EA09EE7}" sibTransId="{C41A4E07-8F76-4DF4-BC2A-9331D0E9F892}"/>
    <dgm:cxn modelId="{D23FF2CD-913B-47DE-9B10-4AA7FF863529}" type="presOf" srcId="{0A11815C-9C7D-4A8E-9A46-8680BFBA40F6}" destId="{133958CF-DC9B-4BF0-A9C5-9D2C87CE3FFC}" srcOrd="0" destOrd="0" presId="urn:microsoft.com/office/officeart/2005/8/layout/vList2"/>
    <dgm:cxn modelId="{A348401F-F208-4FC6-80EB-7CFF8B6B7763}" type="presOf" srcId="{E2879AF7-D1B3-4D88-9528-E4CAF24E6A11}" destId="{3B5E64D3-1AD3-47A8-B1C0-2C7AF061554B}" srcOrd="0" destOrd="0" presId="urn:microsoft.com/office/officeart/2005/8/layout/vList2"/>
    <dgm:cxn modelId="{45CDC462-55D9-4306-8044-2DAD4CF6C8D7}" type="presOf" srcId="{9A37A5E5-6AB3-464A-8177-5D5026B89502}" destId="{076FC451-154D-4A10-9472-D802F3DA970F}" srcOrd="0" destOrd="0" presId="urn:microsoft.com/office/officeart/2005/8/layout/vList2"/>
    <dgm:cxn modelId="{6703E516-14B3-47CF-867A-80B3D0853A9E}" srcId="{9A37A5E5-6AB3-464A-8177-5D5026B89502}" destId="{E2879AF7-D1B3-4D88-9528-E4CAF24E6A11}" srcOrd="0" destOrd="0" parTransId="{66DEBB3E-D865-4DD2-9F5E-23FECC842858}" sibTransId="{E9020358-0C7F-4AA1-A526-D24DCF5B8EE6}"/>
    <dgm:cxn modelId="{0D4E0DE8-41FB-4654-A585-2A7669668E26}" srcId="{9A37A5E5-6AB3-464A-8177-5D5026B89502}" destId="{0A11815C-9C7D-4A8E-9A46-8680BFBA40F6}" srcOrd="3" destOrd="0" parTransId="{F0F79038-1D1D-4EC3-8E09-129062A41A58}" sibTransId="{67F142A3-DF1B-40A7-AAC1-044D814B44EB}"/>
    <dgm:cxn modelId="{2775A290-F68E-4E88-BB62-D9B97D71228E}" type="presParOf" srcId="{076FC451-154D-4A10-9472-D802F3DA970F}" destId="{3B5E64D3-1AD3-47A8-B1C0-2C7AF061554B}" srcOrd="0" destOrd="0" presId="urn:microsoft.com/office/officeart/2005/8/layout/vList2"/>
    <dgm:cxn modelId="{496DA7D0-F0A4-4956-9905-02472B4267A4}" type="presParOf" srcId="{076FC451-154D-4A10-9472-D802F3DA970F}" destId="{8D96767F-7D19-4C64-A8ED-0FEE395BB710}" srcOrd="1" destOrd="0" presId="urn:microsoft.com/office/officeart/2005/8/layout/vList2"/>
    <dgm:cxn modelId="{615F25F4-93A8-4370-A297-264BE7138322}" type="presParOf" srcId="{076FC451-154D-4A10-9472-D802F3DA970F}" destId="{C6515919-7730-4912-B73C-AAD4FFDA640A}" srcOrd="2" destOrd="0" presId="urn:microsoft.com/office/officeart/2005/8/layout/vList2"/>
    <dgm:cxn modelId="{6CA14CB2-57D0-4BF7-B4B5-90E19D058CB0}" type="presParOf" srcId="{076FC451-154D-4A10-9472-D802F3DA970F}" destId="{1CF622AD-B7BA-4686-9280-C7140F9636FE}" srcOrd="3" destOrd="0" presId="urn:microsoft.com/office/officeart/2005/8/layout/vList2"/>
    <dgm:cxn modelId="{9079D9A1-54BE-4B66-A5C0-F9C2DBD2F24D}" type="presParOf" srcId="{076FC451-154D-4A10-9472-D802F3DA970F}" destId="{E61CBADE-F174-4E35-966B-54A7BE8CB5A7}" srcOrd="4" destOrd="0" presId="urn:microsoft.com/office/officeart/2005/8/layout/vList2"/>
    <dgm:cxn modelId="{C26B76FC-3D20-4922-BAA5-790AC80AB94B}" type="presParOf" srcId="{076FC451-154D-4A10-9472-D802F3DA970F}" destId="{FF71B7E4-21E3-46D8-AEC9-64CF25AA2C6B}" srcOrd="5" destOrd="0" presId="urn:microsoft.com/office/officeart/2005/8/layout/vList2"/>
    <dgm:cxn modelId="{CC01E6A4-6639-43B3-AC3E-78D62C7ED2D5}" type="presParOf" srcId="{076FC451-154D-4A10-9472-D802F3DA970F}" destId="{133958CF-DC9B-4BF0-A9C5-9D2C87CE3F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6E063-ACEE-4CAD-AAF9-DAE89895EAB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1ACFC1C-42E7-4519-B882-AAD97FC3C3E0}">
      <dgm:prSet phldrT="[Text]" custT="1"/>
      <dgm:spPr/>
      <dgm:t>
        <a:bodyPr/>
        <a:lstStyle/>
        <a:p>
          <a:r>
            <a:rPr lang="en-US" sz="2000" b="1" dirty="0"/>
            <a:t>CPX-351 Timeline</a:t>
          </a:r>
        </a:p>
      </dgm:t>
    </dgm:pt>
    <dgm:pt modelId="{D226E216-405A-4EA6-AE73-D9C5C09176F5}" type="parTrans" cxnId="{A5C3ED01-CA5A-4DF9-8D61-958E98005166}">
      <dgm:prSet/>
      <dgm:spPr/>
      <dgm:t>
        <a:bodyPr/>
        <a:lstStyle/>
        <a:p>
          <a:endParaRPr lang="en-US" sz="2000"/>
        </a:p>
      </dgm:t>
    </dgm:pt>
    <dgm:pt modelId="{8265DEF6-B475-4DAC-BEBB-FC95100039FD}" type="sibTrans" cxnId="{A5C3ED01-CA5A-4DF9-8D61-958E98005166}">
      <dgm:prSet/>
      <dgm:spPr/>
      <dgm:t>
        <a:bodyPr/>
        <a:lstStyle/>
        <a:p>
          <a:endParaRPr lang="en-US" sz="2000"/>
        </a:p>
      </dgm:t>
    </dgm:pt>
    <dgm:pt modelId="{474191DE-BD25-4643-B1D3-602410ABBCD4}">
      <dgm:prSet phldrT="[Text]" custT="1"/>
      <dgm:spPr/>
      <dgm:t>
        <a:bodyPr/>
        <a:lstStyle/>
        <a:p>
          <a:pPr algn="l"/>
          <a:r>
            <a:rPr lang="en-US" sz="2000" b="1" dirty="0">
              <a:solidFill>
                <a:prstClr val="black">
                  <a:hueOff val="0"/>
                  <a:satOff val="0"/>
                  <a:lumOff val="0"/>
                  <a:alphaOff val="0"/>
                </a:prstClr>
              </a:solidFill>
            </a:rPr>
            <a:t>2014-2015: </a:t>
          </a:r>
          <a:r>
            <a:rPr lang="en-US" sz="2000" dirty="0">
              <a:solidFill>
                <a:prstClr val="black">
                  <a:hueOff val="0"/>
                  <a:satOff val="0"/>
                  <a:lumOff val="0"/>
                  <a:alphaOff val="0"/>
                </a:prstClr>
              </a:solidFill>
            </a:rPr>
            <a:t>phase 2 results </a:t>
          </a:r>
          <a:br>
            <a:rPr lang="en-US" sz="2000" dirty="0">
              <a:solidFill>
                <a:prstClr val="black">
                  <a:hueOff val="0"/>
                  <a:satOff val="0"/>
                  <a:lumOff val="0"/>
                  <a:alphaOff val="0"/>
                </a:prstClr>
              </a:solidFill>
            </a:rPr>
          </a:br>
          <a:r>
            <a:rPr lang="en-US" sz="2000" dirty="0">
              <a:solidFill>
                <a:prstClr val="black">
                  <a:hueOff val="0"/>
                  <a:satOff val="0"/>
                  <a:lumOff val="0"/>
                  <a:alphaOff val="0"/>
                </a:prstClr>
              </a:solidFill>
            </a:rPr>
            <a:t>in pretreated and newly diagnosed AML</a:t>
          </a:r>
          <a:endParaRPr lang="en-US" sz="2000" dirty="0"/>
        </a:p>
      </dgm:t>
    </dgm:pt>
    <dgm:pt modelId="{CF811E55-A0CC-49BA-80C1-FC12A123A30E}" type="parTrans" cxnId="{62E47608-8F56-4A50-AB1B-10C5E0E0E1CA}">
      <dgm:prSet/>
      <dgm:spPr/>
      <dgm:t>
        <a:bodyPr/>
        <a:lstStyle/>
        <a:p>
          <a:endParaRPr lang="en-US" sz="2000"/>
        </a:p>
      </dgm:t>
    </dgm:pt>
    <dgm:pt modelId="{461C2B67-DC7B-46E1-B90C-5A71F2568690}" type="sibTrans" cxnId="{62E47608-8F56-4A50-AB1B-10C5E0E0E1CA}">
      <dgm:prSet/>
      <dgm:spPr/>
      <dgm:t>
        <a:bodyPr/>
        <a:lstStyle/>
        <a:p>
          <a:endParaRPr lang="en-US" sz="2000"/>
        </a:p>
      </dgm:t>
    </dgm:pt>
    <dgm:pt modelId="{CD767045-7E55-4FBB-B4BC-3EA7C929DC2E}">
      <dgm:prSet phldrT="[Text]" custT="1"/>
      <dgm:spPr/>
      <dgm:t>
        <a:bodyPr/>
        <a:lstStyle/>
        <a:p>
          <a:pPr algn="l"/>
          <a:r>
            <a:rPr lang="en-US" sz="2000" b="1" dirty="0">
              <a:solidFill>
                <a:prstClr val="black">
                  <a:hueOff val="0"/>
                  <a:satOff val="0"/>
                  <a:lumOff val="0"/>
                  <a:alphaOff val="0"/>
                </a:prstClr>
              </a:solidFill>
            </a:rPr>
            <a:t>2016: </a:t>
          </a:r>
          <a:r>
            <a:rPr lang="en-US" sz="2000" dirty="0">
              <a:solidFill>
                <a:prstClr val="black">
                  <a:hueOff val="0"/>
                  <a:satOff val="0"/>
                  <a:lumOff val="0"/>
                  <a:alphaOff val="0"/>
                </a:prstClr>
              </a:solidFill>
            </a:rPr>
            <a:t>phase 3 results in newly diagnosed older patients with high-risk AML</a:t>
          </a:r>
          <a:endParaRPr lang="en-US" sz="2000" dirty="0"/>
        </a:p>
      </dgm:t>
    </dgm:pt>
    <dgm:pt modelId="{EF84571D-CA35-43E7-A235-A1D9D3B91C40}" type="parTrans" cxnId="{60F16EFF-8BCB-4A0A-B57F-FE078EE4FCBC}">
      <dgm:prSet/>
      <dgm:spPr/>
      <dgm:t>
        <a:bodyPr/>
        <a:lstStyle/>
        <a:p>
          <a:endParaRPr lang="en-US" sz="2000"/>
        </a:p>
      </dgm:t>
    </dgm:pt>
    <dgm:pt modelId="{8C0C3C07-AC50-40B6-9196-842DFD11D746}" type="sibTrans" cxnId="{60F16EFF-8BCB-4A0A-B57F-FE078EE4FCBC}">
      <dgm:prSet/>
      <dgm:spPr/>
      <dgm:t>
        <a:bodyPr/>
        <a:lstStyle/>
        <a:p>
          <a:endParaRPr lang="en-US" sz="2000"/>
        </a:p>
      </dgm:t>
    </dgm:pt>
    <dgm:pt modelId="{208D37F7-4010-4185-87B5-A482D22C9663}">
      <dgm:prSet custT="1"/>
      <dgm:spPr/>
      <dgm:t>
        <a:bodyPr/>
        <a:lstStyle/>
        <a:p>
          <a:pPr algn="l"/>
          <a:r>
            <a:rPr lang="en-US" sz="2000" b="1" dirty="0">
              <a:solidFill>
                <a:prstClr val="black">
                  <a:hueOff val="0"/>
                  <a:satOff val="0"/>
                  <a:lumOff val="0"/>
                  <a:alphaOff val="0"/>
                </a:prstClr>
              </a:solidFill>
            </a:rPr>
            <a:t>2017: </a:t>
          </a:r>
          <a:r>
            <a:rPr lang="en-US" sz="2000" dirty="0">
              <a:solidFill>
                <a:prstClr val="black">
                  <a:hueOff val="0"/>
                  <a:satOff val="0"/>
                  <a:lumOff val="0"/>
                  <a:alphaOff val="0"/>
                </a:prstClr>
              </a:solidFill>
            </a:rPr>
            <a:t>approval</a:t>
          </a:r>
          <a:endParaRPr lang="en-US" sz="2000" dirty="0"/>
        </a:p>
      </dgm:t>
    </dgm:pt>
    <dgm:pt modelId="{2005A2FE-4BF9-4144-8899-6CECFB243638}" type="parTrans" cxnId="{8513B79A-D406-4DBE-8241-BFB6B12D0879}">
      <dgm:prSet/>
      <dgm:spPr/>
      <dgm:t>
        <a:bodyPr/>
        <a:lstStyle/>
        <a:p>
          <a:endParaRPr lang="en-US" sz="2000"/>
        </a:p>
      </dgm:t>
    </dgm:pt>
    <dgm:pt modelId="{253F6C86-5A51-4B97-8793-F952EECD4CE8}" type="sibTrans" cxnId="{8513B79A-D406-4DBE-8241-BFB6B12D0879}">
      <dgm:prSet/>
      <dgm:spPr/>
      <dgm:t>
        <a:bodyPr/>
        <a:lstStyle/>
        <a:p>
          <a:endParaRPr lang="en-US" sz="2000"/>
        </a:p>
      </dgm:t>
    </dgm:pt>
    <dgm:pt modelId="{262BF1E0-87E7-4F4A-940B-648CC5E7363F}" type="pres">
      <dgm:prSet presAssocID="{A486E063-ACEE-4CAD-AAF9-DAE89895EAB2}" presName="diagram" presStyleCnt="0">
        <dgm:presLayoutVars>
          <dgm:chPref val="1"/>
          <dgm:dir/>
          <dgm:animOne val="branch"/>
          <dgm:animLvl val="lvl"/>
          <dgm:resizeHandles/>
        </dgm:presLayoutVars>
      </dgm:prSet>
      <dgm:spPr/>
      <dgm:t>
        <a:bodyPr/>
        <a:lstStyle/>
        <a:p>
          <a:endParaRPr lang="en-US"/>
        </a:p>
      </dgm:t>
    </dgm:pt>
    <dgm:pt modelId="{2CF86C50-DFC6-491E-854B-22DFFD07F261}" type="pres">
      <dgm:prSet presAssocID="{C1ACFC1C-42E7-4519-B882-AAD97FC3C3E0}" presName="root" presStyleCnt="0"/>
      <dgm:spPr/>
    </dgm:pt>
    <dgm:pt modelId="{196DC1CE-F33F-459A-A28B-776516929D7A}" type="pres">
      <dgm:prSet presAssocID="{C1ACFC1C-42E7-4519-B882-AAD97FC3C3E0}" presName="rootComposite" presStyleCnt="0"/>
      <dgm:spPr/>
    </dgm:pt>
    <dgm:pt modelId="{CE5FF82B-E3BA-4EDA-8533-AD40FA4CA841}" type="pres">
      <dgm:prSet presAssocID="{C1ACFC1C-42E7-4519-B882-AAD97FC3C3E0}" presName="rootText" presStyleLbl="node1" presStyleIdx="0" presStyleCnt="1" custScaleX="298542" custScaleY="57134"/>
      <dgm:spPr/>
      <dgm:t>
        <a:bodyPr/>
        <a:lstStyle/>
        <a:p>
          <a:endParaRPr lang="en-US"/>
        </a:p>
      </dgm:t>
    </dgm:pt>
    <dgm:pt modelId="{CB4B87F3-3089-43FF-97C5-C72AC2CC5283}" type="pres">
      <dgm:prSet presAssocID="{C1ACFC1C-42E7-4519-B882-AAD97FC3C3E0}" presName="rootConnector" presStyleLbl="node1" presStyleIdx="0" presStyleCnt="1"/>
      <dgm:spPr/>
      <dgm:t>
        <a:bodyPr/>
        <a:lstStyle/>
        <a:p>
          <a:endParaRPr lang="en-US"/>
        </a:p>
      </dgm:t>
    </dgm:pt>
    <dgm:pt modelId="{2F3AC450-E4DF-4728-A65F-A805065C79B8}" type="pres">
      <dgm:prSet presAssocID="{C1ACFC1C-42E7-4519-B882-AAD97FC3C3E0}" presName="childShape" presStyleCnt="0"/>
      <dgm:spPr/>
    </dgm:pt>
    <dgm:pt modelId="{229BBC5B-06F4-44FC-AF59-5BB6CF209C4A}" type="pres">
      <dgm:prSet presAssocID="{CF811E55-A0CC-49BA-80C1-FC12A123A30E}" presName="Name13" presStyleLbl="parChTrans1D2" presStyleIdx="0" presStyleCnt="3"/>
      <dgm:spPr/>
      <dgm:t>
        <a:bodyPr/>
        <a:lstStyle/>
        <a:p>
          <a:endParaRPr lang="en-US"/>
        </a:p>
      </dgm:t>
    </dgm:pt>
    <dgm:pt modelId="{3F7F8FC2-8481-45C7-A70E-D1AFC2F29E6D}" type="pres">
      <dgm:prSet presAssocID="{474191DE-BD25-4643-B1D3-602410ABBCD4}" presName="childText" presStyleLbl="bgAcc1" presStyleIdx="0" presStyleCnt="3" custScaleX="302212" custScaleY="120083">
        <dgm:presLayoutVars>
          <dgm:bulletEnabled val="1"/>
        </dgm:presLayoutVars>
      </dgm:prSet>
      <dgm:spPr/>
      <dgm:t>
        <a:bodyPr/>
        <a:lstStyle/>
        <a:p>
          <a:endParaRPr lang="en-US"/>
        </a:p>
      </dgm:t>
    </dgm:pt>
    <dgm:pt modelId="{220CA23C-DB75-4FB0-85F6-FF379F0C09FB}" type="pres">
      <dgm:prSet presAssocID="{EF84571D-CA35-43E7-A235-A1D9D3B91C40}" presName="Name13" presStyleLbl="parChTrans1D2" presStyleIdx="1" presStyleCnt="3"/>
      <dgm:spPr/>
      <dgm:t>
        <a:bodyPr/>
        <a:lstStyle/>
        <a:p>
          <a:endParaRPr lang="en-US"/>
        </a:p>
      </dgm:t>
    </dgm:pt>
    <dgm:pt modelId="{8FC23478-B04A-4980-B516-B3A1E83E7C44}" type="pres">
      <dgm:prSet presAssocID="{CD767045-7E55-4FBB-B4BC-3EA7C929DC2E}" presName="childText" presStyleLbl="bgAcc1" presStyleIdx="1" presStyleCnt="3" custScaleX="302212" custScaleY="138543">
        <dgm:presLayoutVars>
          <dgm:bulletEnabled val="1"/>
        </dgm:presLayoutVars>
      </dgm:prSet>
      <dgm:spPr/>
      <dgm:t>
        <a:bodyPr/>
        <a:lstStyle/>
        <a:p>
          <a:endParaRPr lang="en-US"/>
        </a:p>
      </dgm:t>
    </dgm:pt>
    <dgm:pt modelId="{DA6FEDF2-0B98-490B-931E-68006A2D4DC5}" type="pres">
      <dgm:prSet presAssocID="{2005A2FE-4BF9-4144-8899-6CECFB243638}" presName="Name13" presStyleLbl="parChTrans1D2" presStyleIdx="2" presStyleCnt="3"/>
      <dgm:spPr/>
      <dgm:t>
        <a:bodyPr/>
        <a:lstStyle/>
        <a:p>
          <a:endParaRPr lang="en-US"/>
        </a:p>
      </dgm:t>
    </dgm:pt>
    <dgm:pt modelId="{B575FFCF-7B1D-4498-B20E-D4DA11C85361}" type="pres">
      <dgm:prSet presAssocID="{208D37F7-4010-4185-87B5-A482D22C9663}" presName="childText" presStyleLbl="bgAcc1" presStyleIdx="2" presStyleCnt="3" custScaleX="302212" custScaleY="82867">
        <dgm:presLayoutVars>
          <dgm:bulletEnabled val="1"/>
        </dgm:presLayoutVars>
      </dgm:prSet>
      <dgm:spPr/>
      <dgm:t>
        <a:bodyPr/>
        <a:lstStyle/>
        <a:p>
          <a:endParaRPr lang="en-US"/>
        </a:p>
      </dgm:t>
    </dgm:pt>
  </dgm:ptLst>
  <dgm:cxnLst>
    <dgm:cxn modelId="{37DFE2DA-D303-43B5-97FE-982A70A4A8BC}" type="presOf" srcId="{EF84571D-CA35-43E7-A235-A1D9D3B91C40}" destId="{220CA23C-DB75-4FB0-85F6-FF379F0C09FB}" srcOrd="0" destOrd="0" presId="urn:microsoft.com/office/officeart/2005/8/layout/hierarchy3"/>
    <dgm:cxn modelId="{8513B79A-D406-4DBE-8241-BFB6B12D0879}" srcId="{C1ACFC1C-42E7-4519-B882-AAD97FC3C3E0}" destId="{208D37F7-4010-4185-87B5-A482D22C9663}" srcOrd="2" destOrd="0" parTransId="{2005A2FE-4BF9-4144-8899-6CECFB243638}" sibTransId="{253F6C86-5A51-4B97-8793-F952EECD4CE8}"/>
    <dgm:cxn modelId="{B1D9760F-B530-41DD-B118-53528184B56E}" type="presOf" srcId="{C1ACFC1C-42E7-4519-B882-AAD97FC3C3E0}" destId="{CE5FF82B-E3BA-4EDA-8533-AD40FA4CA841}" srcOrd="0" destOrd="0" presId="urn:microsoft.com/office/officeart/2005/8/layout/hierarchy3"/>
    <dgm:cxn modelId="{0B89B7A9-7AE6-4A9D-BF3F-D2471BBC7650}" type="presOf" srcId="{A486E063-ACEE-4CAD-AAF9-DAE89895EAB2}" destId="{262BF1E0-87E7-4F4A-940B-648CC5E7363F}" srcOrd="0" destOrd="0" presId="urn:microsoft.com/office/officeart/2005/8/layout/hierarchy3"/>
    <dgm:cxn modelId="{88670159-CDD3-459B-A3E7-DD0C66CAA2FB}" type="presOf" srcId="{2005A2FE-4BF9-4144-8899-6CECFB243638}" destId="{DA6FEDF2-0B98-490B-931E-68006A2D4DC5}" srcOrd="0" destOrd="0" presId="urn:microsoft.com/office/officeart/2005/8/layout/hierarchy3"/>
    <dgm:cxn modelId="{83259EF1-1E02-4F82-9D6A-557B5E8DB797}" type="presOf" srcId="{208D37F7-4010-4185-87B5-A482D22C9663}" destId="{B575FFCF-7B1D-4498-B20E-D4DA11C85361}" srcOrd="0" destOrd="0" presId="urn:microsoft.com/office/officeart/2005/8/layout/hierarchy3"/>
    <dgm:cxn modelId="{4BB1EEA9-4616-493A-B035-99E5EE9DDA2D}" type="presOf" srcId="{474191DE-BD25-4643-B1D3-602410ABBCD4}" destId="{3F7F8FC2-8481-45C7-A70E-D1AFC2F29E6D}" srcOrd="0" destOrd="0" presId="urn:microsoft.com/office/officeart/2005/8/layout/hierarchy3"/>
    <dgm:cxn modelId="{60F16EFF-8BCB-4A0A-B57F-FE078EE4FCBC}" srcId="{C1ACFC1C-42E7-4519-B882-AAD97FC3C3E0}" destId="{CD767045-7E55-4FBB-B4BC-3EA7C929DC2E}" srcOrd="1" destOrd="0" parTransId="{EF84571D-CA35-43E7-A235-A1D9D3B91C40}" sibTransId="{8C0C3C07-AC50-40B6-9196-842DFD11D746}"/>
    <dgm:cxn modelId="{A5C3ED01-CA5A-4DF9-8D61-958E98005166}" srcId="{A486E063-ACEE-4CAD-AAF9-DAE89895EAB2}" destId="{C1ACFC1C-42E7-4519-B882-AAD97FC3C3E0}" srcOrd="0" destOrd="0" parTransId="{D226E216-405A-4EA6-AE73-D9C5C09176F5}" sibTransId="{8265DEF6-B475-4DAC-BEBB-FC95100039FD}"/>
    <dgm:cxn modelId="{B25AA82C-BBCC-44F4-B143-9DBD88EC41C2}" type="presOf" srcId="{CF811E55-A0CC-49BA-80C1-FC12A123A30E}" destId="{229BBC5B-06F4-44FC-AF59-5BB6CF209C4A}" srcOrd="0" destOrd="0" presId="urn:microsoft.com/office/officeart/2005/8/layout/hierarchy3"/>
    <dgm:cxn modelId="{62E47608-8F56-4A50-AB1B-10C5E0E0E1CA}" srcId="{C1ACFC1C-42E7-4519-B882-AAD97FC3C3E0}" destId="{474191DE-BD25-4643-B1D3-602410ABBCD4}" srcOrd="0" destOrd="0" parTransId="{CF811E55-A0CC-49BA-80C1-FC12A123A30E}" sibTransId="{461C2B67-DC7B-46E1-B90C-5A71F2568690}"/>
    <dgm:cxn modelId="{BBC35BC7-C6B6-46AB-837D-44CC7C3BF549}" type="presOf" srcId="{CD767045-7E55-4FBB-B4BC-3EA7C929DC2E}" destId="{8FC23478-B04A-4980-B516-B3A1E83E7C44}" srcOrd="0" destOrd="0" presId="urn:microsoft.com/office/officeart/2005/8/layout/hierarchy3"/>
    <dgm:cxn modelId="{DE706FAA-253E-487B-9538-F72AD3238561}" type="presOf" srcId="{C1ACFC1C-42E7-4519-B882-AAD97FC3C3E0}" destId="{CB4B87F3-3089-43FF-97C5-C72AC2CC5283}" srcOrd="1" destOrd="0" presId="urn:microsoft.com/office/officeart/2005/8/layout/hierarchy3"/>
    <dgm:cxn modelId="{18F29CE7-8FAC-4F7D-8973-BA10623FFEAF}" type="presParOf" srcId="{262BF1E0-87E7-4F4A-940B-648CC5E7363F}" destId="{2CF86C50-DFC6-491E-854B-22DFFD07F261}" srcOrd="0" destOrd="0" presId="urn:microsoft.com/office/officeart/2005/8/layout/hierarchy3"/>
    <dgm:cxn modelId="{9977A44A-BE38-4C1F-BA02-DE25D66E61EA}" type="presParOf" srcId="{2CF86C50-DFC6-491E-854B-22DFFD07F261}" destId="{196DC1CE-F33F-459A-A28B-776516929D7A}" srcOrd="0" destOrd="0" presId="urn:microsoft.com/office/officeart/2005/8/layout/hierarchy3"/>
    <dgm:cxn modelId="{0109DD0E-F499-4AC3-B807-FFF235F81B71}" type="presParOf" srcId="{196DC1CE-F33F-459A-A28B-776516929D7A}" destId="{CE5FF82B-E3BA-4EDA-8533-AD40FA4CA841}" srcOrd="0" destOrd="0" presId="urn:microsoft.com/office/officeart/2005/8/layout/hierarchy3"/>
    <dgm:cxn modelId="{C824A98F-DF02-4A87-91BC-94EB408C3195}" type="presParOf" srcId="{196DC1CE-F33F-459A-A28B-776516929D7A}" destId="{CB4B87F3-3089-43FF-97C5-C72AC2CC5283}" srcOrd="1" destOrd="0" presId="urn:microsoft.com/office/officeart/2005/8/layout/hierarchy3"/>
    <dgm:cxn modelId="{E1995DA2-DDE2-4AEE-A712-D2F8CCE422EC}" type="presParOf" srcId="{2CF86C50-DFC6-491E-854B-22DFFD07F261}" destId="{2F3AC450-E4DF-4728-A65F-A805065C79B8}" srcOrd="1" destOrd="0" presId="urn:microsoft.com/office/officeart/2005/8/layout/hierarchy3"/>
    <dgm:cxn modelId="{69965CFA-E10B-4F94-BE34-C65FCBC5675B}" type="presParOf" srcId="{2F3AC450-E4DF-4728-A65F-A805065C79B8}" destId="{229BBC5B-06F4-44FC-AF59-5BB6CF209C4A}" srcOrd="0" destOrd="0" presId="urn:microsoft.com/office/officeart/2005/8/layout/hierarchy3"/>
    <dgm:cxn modelId="{35892B3C-2F05-4808-9BE4-AED7B6FA071B}" type="presParOf" srcId="{2F3AC450-E4DF-4728-A65F-A805065C79B8}" destId="{3F7F8FC2-8481-45C7-A70E-D1AFC2F29E6D}" srcOrd="1" destOrd="0" presId="urn:microsoft.com/office/officeart/2005/8/layout/hierarchy3"/>
    <dgm:cxn modelId="{AACC29F7-B835-4969-995B-F519E7A187FF}" type="presParOf" srcId="{2F3AC450-E4DF-4728-A65F-A805065C79B8}" destId="{220CA23C-DB75-4FB0-85F6-FF379F0C09FB}" srcOrd="2" destOrd="0" presId="urn:microsoft.com/office/officeart/2005/8/layout/hierarchy3"/>
    <dgm:cxn modelId="{A2DEC5C1-4A01-4675-B1BB-0F1C18AF3751}" type="presParOf" srcId="{2F3AC450-E4DF-4728-A65F-A805065C79B8}" destId="{8FC23478-B04A-4980-B516-B3A1E83E7C44}" srcOrd="3" destOrd="0" presId="urn:microsoft.com/office/officeart/2005/8/layout/hierarchy3"/>
    <dgm:cxn modelId="{5650A60E-2E90-441B-AEE3-4B660CA53EE1}" type="presParOf" srcId="{2F3AC450-E4DF-4728-A65F-A805065C79B8}" destId="{DA6FEDF2-0B98-490B-931E-68006A2D4DC5}" srcOrd="4" destOrd="0" presId="urn:microsoft.com/office/officeart/2005/8/layout/hierarchy3"/>
    <dgm:cxn modelId="{7B1139DA-EC68-41AB-9155-BF3A587895CE}" type="presParOf" srcId="{2F3AC450-E4DF-4728-A65F-A805065C79B8}" destId="{B575FFCF-7B1D-4498-B20E-D4DA11C8536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9698F8-62D3-4788-AA96-9612228BFB0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D79ADA4-5BA9-41C3-BD8D-62420EC4C349}">
      <dgm:prSet custT="1"/>
      <dgm:spPr/>
      <dgm:t>
        <a:bodyPr/>
        <a:lstStyle/>
        <a:p>
          <a:pPr rtl="0"/>
          <a:r>
            <a:rPr lang="en-US" sz="1900" b="1" dirty="0"/>
            <a:t>1. Be honest about what can be accomplished</a:t>
          </a:r>
        </a:p>
      </dgm:t>
    </dgm:pt>
    <dgm:pt modelId="{1014FA9D-531D-4A2C-AC0D-908ACBBD3D31}" type="parTrans" cxnId="{43C4ABDC-408A-4CD2-A4A5-4E11E0F39093}">
      <dgm:prSet/>
      <dgm:spPr/>
      <dgm:t>
        <a:bodyPr/>
        <a:lstStyle/>
        <a:p>
          <a:endParaRPr lang="en-US" sz="1900" b="1"/>
        </a:p>
      </dgm:t>
    </dgm:pt>
    <dgm:pt modelId="{0DF76207-DD86-4E7C-844D-BB864E57A519}" type="sibTrans" cxnId="{43C4ABDC-408A-4CD2-A4A5-4E11E0F39093}">
      <dgm:prSet/>
      <dgm:spPr/>
      <dgm:t>
        <a:bodyPr/>
        <a:lstStyle/>
        <a:p>
          <a:endParaRPr lang="en-US" sz="1900" b="1"/>
        </a:p>
      </dgm:t>
    </dgm:pt>
    <dgm:pt modelId="{4CE2FA7B-3EB0-4838-BC5F-2EFAF864650D}">
      <dgm:prSet custT="1"/>
      <dgm:spPr/>
      <dgm:t>
        <a:bodyPr/>
        <a:lstStyle/>
        <a:p>
          <a:pPr marL="287338" indent="-287338" rtl="0"/>
          <a:r>
            <a:rPr lang="en-US" sz="1900" b="1" dirty="0"/>
            <a:t>2. Counsel her on how some therapies may too intensive for her disease, but that there are effective options available</a:t>
          </a:r>
        </a:p>
      </dgm:t>
    </dgm:pt>
    <dgm:pt modelId="{BDD2BD72-34C4-4880-83CF-A6E6F0C3DE0C}" type="parTrans" cxnId="{07EE6D87-C669-4DA4-91CA-8D63492DB3B1}">
      <dgm:prSet/>
      <dgm:spPr/>
      <dgm:t>
        <a:bodyPr/>
        <a:lstStyle/>
        <a:p>
          <a:endParaRPr lang="en-US" sz="1900" b="1"/>
        </a:p>
      </dgm:t>
    </dgm:pt>
    <dgm:pt modelId="{38645E09-857F-4CA9-B095-F878482219DA}" type="sibTrans" cxnId="{07EE6D87-C669-4DA4-91CA-8D63492DB3B1}">
      <dgm:prSet/>
      <dgm:spPr/>
      <dgm:t>
        <a:bodyPr/>
        <a:lstStyle/>
        <a:p>
          <a:endParaRPr lang="en-US" sz="1900" b="1"/>
        </a:p>
      </dgm:t>
    </dgm:pt>
    <dgm:pt modelId="{51255067-F829-468C-82B6-D4DBF31C4F51}">
      <dgm:prSet custT="1"/>
      <dgm:spPr/>
      <dgm:t>
        <a:bodyPr/>
        <a:lstStyle/>
        <a:p>
          <a:pPr marL="287338" indent="-287338" rtl="0"/>
          <a:r>
            <a:rPr lang="en-US" sz="1900" b="1" dirty="0"/>
            <a:t>3. Educate her on the goals of treatment for older patients unfit for intensive therapy: </a:t>
          </a:r>
          <a:r>
            <a:rPr lang="en-US" sz="1900" b="1" u="sng" dirty="0"/>
            <a:t>achieving remission and improving quality of life</a:t>
          </a:r>
          <a:endParaRPr lang="en-US" sz="1900" b="1" dirty="0"/>
        </a:p>
      </dgm:t>
    </dgm:pt>
    <dgm:pt modelId="{B4D82325-EFE6-4E0A-BEAE-FE52C9AC8B60}" type="parTrans" cxnId="{D061050E-BF94-4EC8-9402-38E1DA935DA9}">
      <dgm:prSet/>
      <dgm:spPr/>
      <dgm:t>
        <a:bodyPr/>
        <a:lstStyle/>
        <a:p>
          <a:endParaRPr lang="en-US" sz="1900" b="1"/>
        </a:p>
      </dgm:t>
    </dgm:pt>
    <dgm:pt modelId="{D7A7B445-171E-4F00-93A3-923ED6D3A386}" type="sibTrans" cxnId="{D061050E-BF94-4EC8-9402-38E1DA935DA9}">
      <dgm:prSet/>
      <dgm:spPr/>
      <dgm:t>
        <a:bodyPr/>
        <a:lstStyle/>
        <a:p>
          <a:endParaRPr lang="en-US" sz="1900" b="1"/>
        </a:p>
      </dgm:t>
    </dgm:pt>
    <dgm:pt modelId="{E6C3F320-D119-4675-B248-588CB1876E43}" type="pres">
      <dgm:prSet presAssocID="{459698F8-62D3-4788-AA96-9612228BFB01}" presName="linear" presStyleCnt="0">
        <dgm:presLayoutVars>
          <dgm:animLvl val="lvl"/>
          <dgm:resizeHandles val="exact"/>
        </dgm:presLayoutVars>
      </dgm:prSet>
      <dgm:spPr/>
      <dgm:t>
        <a:bodyPr/>
        <a:lstStyle/>
        <a:p>
          <a:endParaRPr lang="en-US"/>
        </a:p>
      </dgm:t>
    </dgm:pt>
    <dgm:pt modelId="{2A9797CE-F0BC-4A78-AEAB-F587F9CD0165}" type="pres">
      <dgm:prSet presAssocID="{2D79ADA4-5BA9-41C3-BD8D-62420EC4C349}" presName="parentText" presStyleLbl="node1" presStyleIdx="0" presStyleCnt="3">
        <dgm:presLayoutVars>
          <dgm:chMax val="0"/>
          <dgm:bulletEnabled val="1"/>
        </dgm:presLayoutVars>
      </dgm:prSet>
      <dgm:spPr/>
      <dgm:t>
        <a:bodyPr/>
        <a:lstStyle/>
        <a:p>
          <a:endParaRPr lang="en-US"/>
        </a:p>
      </dgm:t>
    </dgm:pt>
    <dgm:pt modelId="{F27F5997-1F03-4B03-A8F7-8D672C0A6D75}" type="pres">
      <dgm:prSet presAssocID="{0DF76207-DD86-4E7C-844D-BB864E57A519}" presName="spacer" presStyleCnt="0"/>
      <dgm:spPr/>
    </dgm:pt>
    <dgm:pt modelId="{8A98C1B7-E697-4582-9806-C10851B02C9C}" type="pres">
      <dgm:prSet presAssocID="{4CE2FA7B-3EB0-4838-BC5F-2EFAF864650D}" presName="parentText" presStyleLbl="node1" presStyleIdx="1" presStyleCnt="3">
        <dgm:presLayoutVars>
          <dgm:chMax val="0"/>
          <dgm:bulletEnabled val="1"/>
        </dgm:presLayoutVars>
      </dgm:prSet>
      <dgm:spPr/>
      <dgm:t>
        <a:bodyPr/>
        <a:lstStyle/>
        <a:p>
          <a:endParaRPr lang="en-US"/>
        </a:p>
      </dgm:t>
    </dgm:pt>
    <dgm:pt modelId="{FBE022D8-B729-4EE7-BFD6-D29802E20EF9}" type="pres">
      <dgm:prSet presAssocID="{38645E09-857F-4CA9-B095-F878482219DA}" presName="spacer" presStyleCnt="0"/>
      <dgm:spPr/>
    </dgm:pt>
    <dgm:pt modelId="{A01162F0-74ED-49B9-9F18-FEE2B41AA192}" type="pres">
      <dgm:prSet presAssocID="{51255067-F829-468C-82B6-D4DBF31C4F51}" presName="parentText" presStyleLbl="node1" presStyleIdx="2" presStyleCnt="3">
        <dgm:presLayoutVars>
          <dgm:chMax val="0"/>
          <dgm:bulletEnabled val="1"/>
        </dgm:presLayoutVars>
      </dgm:prSet>
      <dgm:spPr/>
      <dgm:t>
        <a:bodyPr/>
        <a:lstStyle/>
        <a:p>
          <a:endParaRPr lang="en-US"/>
        </a:p>
      </dgm:t>
    </dgm:pt>
  </dgm:ptLst>
  <dgm:cxnLst>
    <dgm:cxn modelId="{996B88FD-5473-4969-9670-D2F032C57462}" type="presOf" srcId="{2D79ADA4-5BA9-41C3-BD8D-62420EC4C349}" destId="{2A9797CE-F0BC-4A78-AEAB-F587F9CD0165}" srcOrd="0" destOrd="0" presId="urn:microsoft.com/office/officeart/2005/8/layout/vList2"/>
    <dgm:cxn modelId="{B543031C-E4CB-4DD2-A070-67AA2DECF2E9}" type="presOf" srcId="{51255067-F829-468C-82B6-D4DBF31C4F51}" destId="{A01162F0-74ED-49B9-9F18-FEE2B41AA192}" srcOrd="0" destOrd="0" presId="urn:microsoft.com/office/officeart/2005/8/layout/vList2"/>
    <dgm:cxn modelId="{43C4ABDC-408A-4CD2-A4A5-4E11E0F39093}" srcId="{459698F8-62D3-4788-AA96-9612228BFB01}" destId="{2D79ADA4-5BA9-41C3-BD8D-62420EC4C349}" srcOrd="0" destOrd="0" parTransId="{1014FA9D-531D-4A2C-AC0D-908ACBBD3D31}" sibTransId="{0DF76207-DD86-4E7C-844D-BB864E57A519}"/>
    <dgm:cxn modelId="{859CB928-A0C5-4E73-8876-5D9EE5736B84}" type="presOf" srcId="{4CE2FA7B-3EB0-4838-BC5F-2EFAF864650D}" destId="{8A98C1B7-E697-4582-9806-C10851B02C9C}" srcOrd="0" destOrd="0" presId="urn:microsoft.com/office/officeart/2005/8/layout/vList2"/>
    <dgm:cxn modelId="{D061050E-BF94-4EC8-9402-38E1DA935DA9}" srcId="{459698F8-62D3-4788-AA96-9612228BFB01}" destId="{51255067-F829-468C-82B6-D4DBF31C4F51}" srcOrd="2" destOrd="0" parTransId="{B4D82325-EFE6-4E0A-BEAE-FE52C9AC8B60}" sibTransId="{D7A7B445-171E-4F00-93A3-923ED6D3A386}"/>
    <dgm:cxn modelId="{07EE6D87-C669-4DA4-91CA-8D63492DB3B1}" srcId="{459698F8-62D3-4788-AA96-9612228BFB01}" destId="{4CE2FA7B-3EB0-4838-BC5F-2EFAF864650D}" srcOrd="1" destOrd="0" parTransId="{BDD2BD72-34C4-4880-83CF-A6E6F0C3DE0C}" sibTransId="{38645E09-857F-4CA9-B095-F878482219DA}"/>
    <dgm:cxn modelId="{21E4D0F4-1A10-47F2-AE07-41BFB772B895}" type="presOf" srcId="{459698F8-62D3-4788-AA96-9612228BFB01}" destId="{E6C3F320-D119-4675-B248-588CB1876E43}" srcOrd="0" destOrd="0" presId="urn:microsoft.com/office/officeart/2005/8/layout/vList2"/>
    <dgm:cxn modelId="{C143A98C-DDF0-49A8-82DC-113E18CC9614}" type="presParOf" srcId="{E6C3F320-D119-4675-B248-588CB1876E43}" destId="{2A9797CE-F0BC-4A78-AEAB-F587F9CD0165}" srcOrd="0" destOrd="0" presId="urn:microsoft.com/office/officeart/2005/8/layout/vList2"/>
    <dgm:cxn modelId="{21F2F951-5FCD-4351-91A3-58F56F23AC79}" type="presParOf" srcId="{E6C3F320-D119-4675-B248-588CB1876E43}" destId="{F27F5997-1F03-4B03-A8F7-8D672C0A6D75}" srcOrd="1" destOrd="0" presId="urn:microsoft.com/office/officeart/2005/8/layout/vList2"/>
    <dgm:cxn modelId="{77EFC70E-22D4-42F0-B5FF-CBA11A2F0026}" type="presParOf" srcId="{E6C3F320-D119-4675-B248-588CB1876E43}" destId="{8A98C1B7-E697-4582-9806-C10851B02C9C}" srcOrd="2" destOrd="0" presId="urn:microsoft.com/office/officeart/2005/8/layout/vList2"/>
    <dgm:cxn modelId="{E97F858E-37D3-48EF-8EF4-A8E7537B1053}" type="presParOf" srcId="{E6C3F320-D119-4675-B248-588CB1876E43}" destId="{FBE022D8-B729-4EE7-BFD6-D29802E20EF9}" srcOrd="3" destOrd="0" presId="urn:microsoft.com/office/officeart/2005/8/layout/vList2"/>
    <dgm:cxn modelId="{2233CA95-4608-4248-9A71-BC3FCA0C8938}" type="presParOf" srcId="{E6C3F320-D119-4675-B248-588CB1876E43}" destId="{A01162F0-74ED-49B9-9F18-FEE2B41AA19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009321-697B-4C6A-B4B3-F86C7249B6C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58462DE-DD69-4276-94F3-10D64135FDE5}">
      <dgm:prSet custT="1"/>
      <dgm:spPr/>
      <dgm:t>
        <a:bodyPr/>
        <a:lstStyle/>
        <a:p>
          <a:pPr marL="225425" indent="-225425" rtl="0"/>
          <a:r>
            <a:rPr lang="en-US" sz="1600" b="1" baseline="0" dirty="0"/>
            <a:t>1. Develop a plan for educating Emily </a:t>
          </a:r>
          <a:br>
            <a:rPr lang="en-US" sz="1600" b="1" baseline="0" dirty="0"/>
          </a:br>
          <a:r>
            <a:rPr lang="en-US" sz="1600" b="1" baseline="0" dirty="0"/>
            <a:t>and reducing her isolation</a:t>
          </a:r>
          <a:endParaRPr lang="en-US" sz="1600" b="1" dirty="0"/>
        </a:p>
      </dgm:t>
    </dgm:pt>
    <dgm:pt modelId="{F7CF0B01-B11E-48B9-BFC3-CE83B4CD63B3}" type="parTrans" cxnId="{F66A98BB-C17B-4E64-B8D7-B8B5D0B4FF8B}">
      <dgm:prSet/>
      <dgm:spPr/>
      <dgm:t>
        <a:bodyPr/>
        <a:lstStyle/>
        <a:p>
          <a:endParaRPr lang="en-US" sz="1600" b="1"/>
        </a:p>
      </dgm:t>
    </dgm:pt>
    <dgm:pt modelId="{A13456AF-11DF-4863-9966-F7325DC2DCDB}" type="sibTrans" cxnId="{F66A98BB-C17B-4E64-B8D7-B8B5D0B4FF8B}">
      <dgm:prSet/>
      <dgm:spPr/>
      <dgm:t>
        <a:bodyPr/>
        <a:lstStyle/>
        <a:p>
          <a:endParaRPr lang="en-US" sz="1600" b="1"/>
        </a:p>
      </dgm:t>
    </dgm:pt>
    <dgm:pt modelId="{093D2B46-24F3-4AF1-9EDD-628A09509BF0}">
      <dgm:prSet custT="1"/>
      <dgm:spPr/>
      <dgm:t>
        <a:bodyPr/>
        <a:lstStyle/>
        <a:p>
          <a:pPr rtl="0"/>
          <a:r>
            <a:rPr lang="en-US" sz="1600" b="1" baseline="0" dirty="0"/>
            <a:t>2. Explain the results of </a:t>
          </a:r>
          <a:r>
            <a:rPr lang="en-US" sz="1600" b="1" i="1" baseline="0" dirty="0"/>
            <a:t>FLT3</a:t>
          </a:r>
          <a:r>
            <a:rPr lang="en-US" sz="1600" b="1" baseline="0" dirty="0"/>
            <a:t> testing</a:t>
          </a:r>
          <a:endParaRPr lang="en-US" sz="1600" b="1" dirty="0"/>
        </a:p>
      </dgm:t>
    </dgm:pt>
    <dgm:pt modelId="{B09AE880-6333-4BC1-871C-BF60EA6B76F6}" type="parTrans" cxnId="{F26805D4-FD5C-45B9-8D7F-4AFA90B0D758}">
      <dgm:prSet/>
      <dgm:spPr/>
      <dgm:t>
        <a:bodyPr/>
        <a:lstStyle/>
        <a:p>
          <a:endParaRPr lang="en-US" sz="1600" b="1"/>
        </a:p>
      </dgm:t>
    </dgm:pt>
    <dgm:pt modelId="{586E1E6C-7426-4E77-B4A3-CAC9DC2B8DC9}" type="sibTrans" cxnId="{F26805D4-FD5C-45B9-8D7F-4AFA90B0D758}">
      <dgm:prSet/>
      <dgm:spPr/>
      <dgm:t>
        <a:bodyPr/>
        <a:lstStyle/>
        <a:p>
          <a:endParaRPr lang="en-US" sz="1600" b="1"/>
        </a:p>
      </dgm:t>
    </dgm:pt>
    <dgm:pt modelId="{5D12992E-371D-4D40-9562-52C506628D43}">
      <dgm:prSet custT="1"/>
      <dgm:spPr/>
      <dgm:t>
        <a:bodyPr/>
        <a:lstStyle/>
        <a:p>
          <a:pPr marL="166688" indent="-166688" rtl="0"/>
          <a:r>
            <a:rPr lang="en-US" sz="1600" b="1" baseline="0" dirty="0"/>
            <a:t>3. “You may be looking at an aggressive disease that is more likely to relapse despite our current therapies, but we do have some options we can think about, and they might be effective against your cancer.”</a:t>
          </a:r>
          <a:endParaRPr lang="en-US" sz="1600" b="1" dirty="0"/>
        </a:p>
      </dgm:t>
    </dgm:pt>
    <dgm:pt modelId="{CAA370CF-AB6B-4165-A3F5-B5046AB5B139}" type="parTrans" cxnId="{FB6DDE13-B455-45E9-84F8-DE1C7EEC9159}">
      <dgm:prSet/>
      <dgm:spPr/>
      <dgm:t>
        <a:bodyPr/>
        <a:lstStyle/>
        <a:p>
          <a:endParaRPr lang="en-US" sz="1600" b="1"/>
        </a:p>
      </dgm:t>
    </dgm:pt>
    <dgm:pt modelId="{63D460AA-D63A-4E64-A03A-1B1BD83D17B7}" type="sibTrans" cxnId="{FB6DDE13-B455-45E9-84F8-DE1C7EEC9159}">
      <dgm:prSet/>
      <dgm:spPr/>
      <dgm:t>
        <a:bodyPr/>
        <a:lstStyle/>
        <a:p>
          <a:endParaRPr lang="en-US" sz="1600" b="1"/>
        </a:p>
      </dgm:t>
    </dgm:pt>
    <dgm:pt modelId="{7F35BFA4-34B7-41FB-9A80-1959665B8B9C}" type="pres">
      <dgm:prSet presAssocID="{A7009321-697B-4C6A-B4B3-F86C7249B6C1}" presName="linear" presStyleCnt="0">
        <dgm:presLayoutVars>
          <dgm:animLvl val="lvl"/>
          <dgm:resizeHandles val="exact"/>
        </dgm:presLayoutVars>
      </dgm:prSet>
      <dgm:spPr/>
      <dgm:t>
        <a:bodyPr/>
        <a:lstStyle/>
        <a:p>
          <a:endParaRPr lang="en-US"/>
        </a:p>
      </dgm:t>
    </dgm:pt>
    <dgm:pt modelId="{A5A4CBA3-EED2-4FAB-A68F-E7982490B12C}" type="pres">
      <dgm:prSet presAssocID="{458462DE-DD69-4276-94F3-10D64135FDE5}" presName="parentText" presStyleLbl="node1" presStyleIdx="0" presStyleCnt="3" custScaleY="52707">
        <dgm:presLayoutVars>
          <dgm:chMax val="0"/>
          <dgm:bulletEnabled val="1"/>
        </dgm:presLayoutVars>
      </dgm:prSet>
      <dgm:spPr/>
      <dgm:t>
        <a:bodyPr/>
        <a:lstStyle/>
        <a:p>
          <a:endParaRPr lang="en-US"/>
        </a:p>
      </dgm:t>
    </dgm:pt>
    <dgm:pt modelId="{673E7881-7D0C-464E-8452-EFE6D8D06908}" type="pres">
      <dgm:prSet presAssocID="{A13456AF-11DF-4863-9966-F7325DC2DCDB}" presName="spacer" presStyleCnt="0"/>
      <dgm:spPr/>
    </dgm:pt>
    <dgm:pt modelId="{9AB7FF70-88FC-4465-B2A3-B866890CBFBA}" type="pres">
      <dgm:prSet presAssocID="{093D2B46-24F3-4AF1-9EDD-628A09509BF0}" presName="parentText" presStyleLbl="node1" presStyleIdx="1" presStyleCnt="3" custScaleY="57923">
        <dgm:presLayoutVars>
          <dgm:chMax val="0"/>
          <dgm:bulletEnabled val="1"/>
        </dgm:presLayoutVars>
      </dgm:prSet>
      <dgm:spPr/>
      <dgm:t>
        <a:bodyPr/>
        <a:lstStyle/>
        <a:p>
          <a:endParaRPr lang="en-US"/>
        </a:p>
      </dgm:t>
    </dgm:pt>
    <dgm:pt modelId="{396514C5-8F69-4820-967B-ABAC190D4654}" type="pres">
      <dgm:prSet presAssocID="{586E1E6C-7426-4E77-B4A3-CAC9DC2B8DC9}" presName="spacer" presStyleCnt="0"/>
      <dgm:spPr/>
    </dgm:pt>
    <dgm:pt modelId="{29AB7EE9-FD41-4B13-A65C-63CA7C9BDFE2}" type="pres">
      <dgm:prSet presAssocID="{5D12992E-371D-4D40-9562-52C506628D43}" presName="parentText" presStyleLbl="node1" presStyleIdx="2" presStyleCnt="3" custScaleY="122764">
        <dgm:presLayoutVars>
          <dgm:chMax val="0"/>
          <dgm:bulletEnabled val="1"/>
        </dgm:presLayoutVars>
      </dgm:prSet>
      <dgm:spPr/>
      <dgm:t>
        <a:bodyPr/>
        <a:lstStyle/>
        <a:p>
          <a:endParaRPr lang="en-US"/>
        </a:p>
      </dgm:t>
    </dgm:pt>
  </dgm:ptLst>
  <dgm:cxnLst>
    <dgm:cxn modelId="{F66A98BB-C17B-4E64-B8D7-B8B5D0B4FF8B}" srcId="{A7009321-697B-4C6A-B4B3-F86C7249B6C1}" destId="{458462DE-DD69-4276-94F3-10D64135FDE5}" srcOrd="0" destOrd="0" parTransId="{F7CF0B01-B11E-48B9-BFC3-CE83B4CD63B3}" sibTransId="{A13456AF-11DF-4863-9966-F7325DC2DCDB}"/>
    <dgm:cxn modelId="{B79C239D-EE7E-46DE-B80B-F4A32D31FE23}" type="presOf" srcId="{A7009321-697B-4C6A-B4B3-F86C7249B6C1}" destId="{7F35BFA4-34B7-41FB-9A80-1959665B8B9C}" srcOrd="0" destOrd="0" presId="urn:microsoft.com/office/officeart/2005/8/layout/vList2"/>
    <dgm:cxn modelId="{F509E6E8-7FF5-4973-BA7B-429C331F3B5F}" type="presOf" srcId="{5D12992E-371D-4D40-9562-52C506628D43}" destId="{29AB7EE9-FD41-4B13-A65C-63CA7C9BDFE2}" srcOrd="0" destOrd="0" presId="urn:microsoft.com/office/officeart/2005/8/layout/vList2"/>
    <dgm:cxn modelId="{F26805D4-FD5C-45B9-8D7F-4AFA90B0D758}" srcId="{A7009321-697B-4C6A-B4B3-F86C7249B6C1}" destId="{093D2B46-24F3-4AF1-9EDD-628A09509BF0}" srcOrd="1" destOrd="0" parTransId="{B09AE880-6333-4BC1-871C-BF60EA6B76F6}" sibTransId="{586E1E6C-7426-4E77-B4A3-CAC9DC2B8DC9}"/>
    <dgm:cxn modelId="{FB6DDE13-B455-45E9-84F8-DE1C7EEC9159}" srcId="{A7009321-697B-4C6A-B4B3-F86C7249B6C1}" destId="{5D12992E-371D-4D40-9562-52C506628D43}" srcOrd="2" destOrd="0" parTransId="{CAA370CF-AB6B-4165-A3F5-B5046AB5B139}" sibTransId="{63D460AA-D63A-4E64-A03A-1B1BD83D17B7}"/>
    <dgm:cxn modelId="{F8E7D51A-41BF-4E89-BB14-56C406135ED9}" type="presOf" srcId="{458462DE-DD69-4276-94F3-10D64135FDE5}" destId="{A5A4CBA3-EED2-4FAB-A68F-E7982490B12C}" srcOrd="0" destOrd="0" presId="urn:microsoft.com/office/officeart/2005/8/layout/vList2"/>
    <dgm:cxn modelId="{BE2C6C8F-F348-4FE8-89CE-A454ADF4AB00}" type="presOf" srcId="{093D2B46-24F3-4AF1-9EDD-628A09509BF0}" destId="{9AB7FF70-88FC-4465-B2A3-B866890CBFBA}" srcOrd="0" destOrd="0" presId="urn:microsoft.com/office/officeart/2005/8/layout/vList2"/>
    <dgm:cxn modelId="{3D26B957-5907-47AA-8005-36BCE05DACB3}" type="presParOf" srcId="{7F35BFA4-34B7-41FB-9A80-1959665B8B9C}" destId="{A5A4CBA3-EED2-4FAB-A68F-E7982490B12C}" srcOrd="0" destOrd="0" presId="urn:microsoft.com/office/officeart/2005/8/layout/vList2"/>
    <dgm:cxn modelId="{F07494BB-E850-41AC-8727-244B5C94DEC4}" type="presParOf" srcId="{7F35BFA4-34B7-41FB-9A80-1959665B8B9C}" destId="{673E7881-7D0C-464E-8452-EFE6D8D06908}" srcOrd="1" destOrd="0" presId="urn:microsoft.com/office/officeart/2005/8/layout/vList2"/>
    <dgm:cxn modelId="{3050CFB1-C86C-4626-8C4A-21E0F8817F56}" type="presParOf" srcId="{7F35BFA4-34B7-41FB-9A80-1959665B8B9C}" destId="{9AB7FF70-88FC-4465-B2A3-B866890CBFBA}" srcOrd="2" destOrd="0" presId="urn:microsoft.com/office/officeart/2005/8/layout/vList2"/>
    <dgm:cxn modelId="{02B24BF8-CAF4-4D3F-86B8-2EFBA3C529EE}" type="presParOf" srcId="{7F35BFA4-34B7-41FB-9A80-1959665B8B9C}" destId="{396514C5-8F69-4820-967B-ABAC190D4654}" srcOrd="3" destOrd="0" presId="urn:microsoft.com/office/officeart/2005/8/layout/vList2"/>
    <dgm:cxn modelId="{16B97E5C-7B9C-49A8-9421-CB1A4FC370BC}" type="presParOf" srcId="{7F35BFA4-34B7-41FB-9A80-1959665B8B9C}" destId="{29AB7EE9-FD41-4B13-A65C-63CA7C9BDFE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CF3E-4EBF-4048-A861-3EC0C95A2E30}">
      <dsp:nvSpPr>
        <dsp:cNvPr id="0" name=""/>
        <dsp:cNvSpPr/>
      </dsp:nvSpPr>
      <dsp:spPr>
        <a:xfrm>
          <a:off x="0" y="54292"/>
          <a:ext cx="2800349" cy="168021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a:t>Neutropenia</a:t>
          </a:r>
          <a:endParaRPr lang="en-US" sz="2000" b="1" kern="1200" dirty="0"/>
        </a:p>
      </dsp:txBody>
      <dsp:txXfrm>
        <a:off x="0" y="54292"/>
        <a:ext cx="2800349" cy="1680210"/>
      </dsp:txXfrm>
    </dsp:sp>
    <dsp:sp modelId="{D9F2A757-DF54-4A8D-8EDE-C5135332E9F9}">
      <dsp:nvSpPr>
        <dsp:cNvPr id="0" name=""/>
        <dsp:cNvSpPr/>
      </dsp:nvSpPr>
      <dsp:spPr>
        <a:xfrm>
          <a:off x="3080385" y="54292"/>
          <a:ext cx="2800349" cy="1680210"/>
        </a:xfrm>
        <a:prstGeom prst="rect">
          <a:avLst/>
        </a:prstGeom>
        <a:solidFill>
          <a:schemeClr val="accent1">
            <a:shade val="50000"/>
            <a:hueOff val="234759"/>
            <a:satOff val="-26726"/>
            <a:lumOff val="19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a:t>Leukocytosis</a:t>
          </a:r>
          <a:endParaRPr lang="en-US" sz="2000" b="1" kern="1200"/>
        </a:p>
      </dsp:txBody>
      <dsp:txXfrm>
        <a:off x="3080385" y="54292"/>
        <a:ext cx="2800349" cy="1680210"/>
      </dsp:txXfrm>
    </dsp:sp>
    <dsp:sp modelId="{A2187E9A-4B82-4B85-BD92-4C01523B2CDD}">
      <dsp:nvSpPr>
        <dsp:cNvPr id="0" name=""/>
        <dsp:cNvSpPr/>
      </dsp:nvSpPr>
      <dsp:spPr>
        <a:xfrm>
          <a:off x="6160770" y="54292"/>
          <a:ext cx="2800349" cy="1680210"/>
        </a:xfrm>
        <a:prstGeom prst="rect">
          <a:avLst/>
        </a:prstGeom>
        <a:solidFill>
          <a:schemeClr val="accent1">
            <a:shade val="50000"/>
            <a:hueOff val="469518"/>
            <a:satOff val="-53453"/>
            <a:lumOff val="39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en-US" sz="2000" b="1" kern="1200" baseline="0" dirty="0"/>
        </a:p>
        <a:p>
          <a:pPr lvl="0" algn="ctr" defTabSz="889000" rtl="0">
            <a:lnSpc>
              <a:spcPct val="90000"/>
            </a:lnSpc>
            <a:spcBef>
              <a:spcPct val="0"/>
            </a:spcBef>
            <a:spcAft>
              <a:spcPct val="35000"/>
            </a:spcAft>
          </a:pPr>
          <a:r>
            <a:rPr lang="en-US" sz="2000" b="1" kern="1200" baseline="0" dirty="0"/>
            <a:t>Fever</a:t>
          </a:r>
          <a:endParaRPr lang="en-US" sz="2000" b="1" kern="1200" dirty="0"/>
        </a:p>
        <a:p>
          <a:pPr marL="228600" lvl="1" indent="-228600" algn="l" defTabSz="889000" rtl="0">
            <a:lnSpc>
              <a:spcPct val="90000"/>
            </a:lnSpc>
            <a:spcBef>
              <a:spcPct val="0"/>
            </a:spcBef>
            <a:spcAft>
              <a:spcPct val="15000"/>
            </a:spcAft>
            <a:buChar char="••"/>
          </a:pPr>
          <a:r>
            <a:rPr lang="en-US" sz="2000" b="0" kern="1200" dirty="0"/>
            <a:t>Infection vs tumor fever</a:t>
          </a:r>
        </a:p>
      </dsp:txBody>
      <dsp:txXfrm>
        <a:off x="6160770" y="54292"/>
        <a:ext cx="2800349" cy="1680210"/>
      </dsp:txXfrm>
    </dsp:sp>
    <dsp:sp modelId="{8573BB45-4ACE-4759-A85B-D9226DA0C01E}">
      <dsp:nvSpPr>
        <dsp:cNvPr id="0" name=""/>
        <dsp:cNvSpPr/>
      </dsp:nvSpPr>
      <dsp:spPr>
        <a:xfrm>
          <a:off x="0" y="2014537"/>
          <a:ext cx="2800349" cy="1680210"/>
        </a:xfrm>
        <a:prstGeom prst="rect">
          <a:avLst/>
        </a:prstGeom>
        <a:solidFill>
          <a:schemeClr val="accent1">
            <a:shade val="50000"/>
            <a:hueOff val="704277"/>
            <a:satOff val="-80179"/>
            <a:lumOff val="58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baseline="0" dirty="0"/>
            <a:t>Anemia</a:t>
          </a:r>
          <a:endParaRPr lang="en-US" sz="2000" b="1" kern="1200" dirty="0"/>
        </a:p>
        <a:p>
          <a:pPr marL="228600" lvl="1" indent="-228600" algn="l" defTabSz="889000" rtl="0">
            <a:lnSpc>
              <a:spcPct val="90000"/>
            </a:lnSpc>
            <a:spcBef>
              <a:spcPct val="0"/>
            </a:spcBef>
            <a:spcAft>
              <a:spcPct val="15000"/>
            </a:spcAft>
            <a:buChar char="••"/>
          </a:pPr>
          <a:r>
            <a:rPr lang="en-US" sz="2000" b="0" kern="1200" dirty="0"/>
            <a:t>Fatigue</a:t>
          </a:r>
        </a:p>
        <a:p>
          <a:pPr marL="228600" lvl="1" indent="-228600" algn="l" defTabSz="889000" rtl="0">
            <a:lnSpc>
              <a:spcPct val="90000"/>
            </a:lnSpc>
            <a:spcBef>
              <a:spcPct val="0"/>
            </a:spcBef>
            <a:spcAft>
              <a:spcPct val="15000"/>
            </a:spcAft>
            <a:buChar char="••"/>
          </a:pPr>
          <a:r>
            <a:rPr lang="en-US" sz="2000" b="0" kern="1200" dirty="0"/>
            <a:t>Pallor</a:t>
          </a:r>
        </a:p>
        <a:p>
          <a:pPr marL="228600" lvl="1" indent="-228600" algn="l" defTabSz="889000" rtl="0">
            <a:lnSpc>
              <a:spcPct val="90000"/>
            </a:lnSpc>
            <a:spcBef>
              <a:spcPct val="0"/>
            </a:spcBef>
            <a:spcAft>
              <a:spcPct val="15000"/>
            </a:spcAft>
            <a:buChar char="••"/>
          </a:pPr>
          <a:r>
            <a:rPr lang="en-US" sz="2000" b="0" kern="1200" dirty="0"/>
            <a:t>Dyspnea</a:t>
          </a:r>
        </a:p>
      </dsp:txBody>
      <dsp:txXfrm>
        <a:off x="0" y="2014537"/>
        <a:ext cx="2800349" cy="1680210"/>
      </dsp:txXfrm>
    </dsp:sp>
    <dsp:sp modelId="{6ACD501B-8255-4AEF-8385-BBD52192B09C}">
      <dsp:nvSpPr>
        <dsp:cNvPr id="0" name=""/>
        <dsp:cNvSpPr/>
      </dsp:nvSpPr>
      <dsp:spPr>
        <a:xfrm>
          <a:off x="3080385" y="2014537"/>
          <a:ext cx="2800349" cy="1680210"/>
        </a:xfrm>
        <a:prstGeom prst="rect">
          <a:avLst/>
        </a:prstGeom>
        <a:solidFill>
          <a:schemeClr val="accent1">
            <a:shade val="50000"/>
            <a:hueOff val="469518"/>
            <a:satOff val="-53453"/>
            <a:lumOff val="39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kern="1200" baseline="0" dirty="0"/>
            <a:t>Thrombocytopenia</a:t>
          </a:r>
          <a:endParaRPr lang="en-US" sz="2000" b="1" kern="1200" dirty="0"/>
        </a:p>
        <a:p>
          <a:pPr marL="228600" lvl="1" indent="-228600" algn="l" defTabSz="889000" rtl="0">
            <a:lnSpc>
              <a:spcPct val="90000"/>
            </a:lnSpc>
            <a:spcBef>
              <a:spcPct val="0"/>
            </a:spcBef>
            <a:spcAft>
              <a:spcPct val="15000"/>
            </a:spcAft>
            <a:buChar char="••"/>
          </a:pPr>
          <a:r>
            <a:rPr lang="en-US" sz="2000" b="0" kern="1200" dirty="0"/>
            <a:t>Bleeding </a:t>
          </a:r>
          <a:br>
            <a:rPr lang="en-US" sz="2000" b="0" kern="1200" dirty="0"/>
          </a:br>
          <a:r>
            <a:rPr lang="en-US" sz="2000" b="0" kern="1200" dirty="0"/>
            <a:t>(</a:t>
          </a:r>
          <a:r>
            <a:rPr lang="en-US" sz="2000" b="0" kern="1200" dirty="0" err="1"/>
            <a:t>eg</a:t>
          </a:r>
          <a:r>
            <a:rPr lang="en-US" sz="2000" b="0" kern="1200" dirty="0"/>
            <a:t>, gingival, easy bruising, epistaxis)</a:t>
          </a:r>
        </a:p>
      </dsp:txBody>
      <dsp:txXfrm>
        <a:off x="3080385" y="2014537"/>
        <a:ext cx="2800349" cy="1680210"/>
      </dsp:txXfrm>
    </dsp:sp>
    <dsp:sp modelId="{8978E5CF-BACF-45BE-BEEF-8FE80C2B846C}">
      <dsp:nvSpPr>
        <dsp:cNvPr id="0" name=""/>
        <dsp:cNvSpPr/>
      </dsp:nvSpPr>
      <dsp:spPr>
        <a:xfrm>
          <a:off x="6160770" y="2014537"/>
          <a:ext cx="2800349" cy="1680210"/>
        </a:xfrm>
        <a:prstGeom prst="rect">
          <a:avLst/>
        </a:prstGeom>
        <a:solidFill>
          <a:schemeClr val="accent1">
            <a:shade val="50000"/>
            <a:hueOff val="234759"/>
            <a:satOff val="-26726"/>
            <a:lumOff val="19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a:t>Hepatomegaly or splenomegaly</a:t>
          </a:r>
          <a:endParaRPr lang="en-US" sz="2000" b="1" kern="1200" dirty="0"/>
        </a:p>
      </dsp:txBody>
      <dsp:txXfrm>
        <a:off x="6160770" y="2014537"/>
        <a:ext cx="2800349" cy="1680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07394-37E4-43F1-854C-30497A11A448}">
      <dsp:nvSpPr>
        <dsp:cNvPr id="0" name=""/>
        <dsp:cNvSpPr/>
      </dsp:nvSpPr>
      <dsp:spPr>
        <a:xfrm>
          <a:off x="0" y="2522763"/>
          <a:ext cx="5139560" cy="827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prstClr val="white"/>
              </a:solidFill>
            </a:rPr>
            <a:t>QOL predictors</a:t>
          </a:r>
          <a:endParaRPr lang="en-US" sz="1400" b="1" kern="1200" dirty="0"/>
        </a:p>
      </dsp:txBody>
      <dsp:txXfrm>
        <a:off x="0" y="2522763"/>
        <a:ext cx="5139560" cy="447029"/>
      </dsp:txXfrm>
    </dsp:sp>
    <dsp:sp modelId="{1C640A8D-5E1F-4402-ABBC-644B7BE58519}">
      <dsp:nvSpPr>
        <dsp:cNvPr id="0" name=""/>
        <dsp:cNvSpPr/>
      </dsp:nvSpPr>
      <dsp:spPr>
        <a:xfrm>
          <a:off x="0" y="2952644"/>
          <a:ext cx="2569779" cy="380803"/>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Fatigue</a:t>
          </a:r>
        </a:p>
      </dsp:txBody>
      <dsp:txXfrm>
        <a:off x="0" y="2952644"/>
        <a:ext cx="2569779" cy="380803"/>
      </dsp:txXfrm>
    </dsp:sp>
    <dsp:sp modelId="{F57BF375-55E1-4727-AA63-62C62044339B}">
      <dsp:nvSpPr>
        <dsp:cNvPr id="0" name=""/>
        <dsp:cNvSpPr/>
      </dsp:nvSpPr>
      <dsp:spPr>
        <a:xfrm>
          <a:off x="2569780" y="2952644"/>
          <a:ext cx="2569779" cy="380803"/>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Comorbidity </a:t>
          </a:r>
          <a:br>
            <a:rPr lang="en-US" sz="1400" kern="1200" dirty="0"/>
          </a:br>
          <a:r>
            <a:rPr lang="en-US" sz="1400" i="0" kern="1200" dirty="0"/>
            <a:t>NOT predictive</a:t>
          </a:r>
          <a:endParaRPr lang="en-US" sz="1400" kern="1200" dirty="0"/>
        </a:p>
      </dsp:txBody>
      <dsp:txXfrm>
        <a:off x="2569780" y="2952644"/>
        <a:ext cx="2569779" cy="380803"/>
      </dsp:txXfrm>
    </dsp:sp>
    <dsp:sp modelId="{988C43D2-843F-4C91-B998-D04F78B766FA}">
      <dsp:nvSpPr>
        <dsp:cNvPr id="0" name=""/>
        <dsp:cNvSpPr/>
      </dsp:nvSpPr>
      <dsp:spPr>
        <a:xfrm rot="10800000">
          <a:off x="0" y="1261381"/>
          <a:ext cx="5139560" cy="12732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i="0" kern="1200" dirty="0" err="1">
              <a:solidFill>
                <a:schemeClr val="bg1"/>
              </a:solidFill>
            </a:rPr>
            <a:t>Nonintensive</a:t>
          </a:r>
          <a:r>
            <a:rPr lang="en-US" sz="1400" b="1" i="0" kern="1200" dirty="0">
              <a:solidFill>
                <a:schemeClr val="bg1"/>
              </a:solidFill>
            </a:rPr>
            <a:t> chemo patients had stable QOL at 1 month</a:t>
          </a:r>
        </a:p>
      </dsp:txBody>
      <dsp:txXfrm rot="10800000">
        <a:off x="0" y="1261381"/>
        <a:ext cx="5139560" cy="827291"/>
      </dsp:txXfrm>
    </dsp:sp>
    <dsp:sp modelId="{F044B419-664C-4239-9D53-987CB6CA611C}">
      <dsp:nvSpPr>
        <dsp:cNvPr id="0" name=""/>
        <dsp:cNvSpPr/>
      </dsp:nvSpPr>
      <dsp:spPr>
        <a:xfrm rot="10800000">
          <a:off x="0" y="592"/>
          <a:ext cx="5139560" cy="12732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Intensive chemotherapy patients</a:t>
          </a:r>
        </a:p>
      </dsp:txBody>
      <dsp:txXfrm rot="-10800000">
        <a:off x="0" y="592"/>
        <a:ext cx="5139560" cy="446895"/>
      </dsp:txXfrm>
    </dsp:sp>
    <dsp:sp modelId="{3D6B6C0E-F48F-49F6-A1A4-B883B3C2E6CD}">
      <dsp:nvSpPr>
        <dsp:cNvPr id="0" name=""/>
        <dsp:cNvSpPr/>
      </dsp:nvSpPr>
      <dsp:spPr>
        <a:xfrm>
          <a:off x="0" y="447487"/>
          <a:ext cx="5139560" cy="380688"/>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Had significant improvement in QOL scores at 1 month</a:t>
          </a:r>
        </a:p>
      </dsp:txBody>
      <dsp:txXfrm>
        <a:off x="0" y="447487"/>
        <a:ext cx="5139560" cy="380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64D3-1AD3-47A8-B1C0-2C7AF061554B}">
      <dsp:nvSpPr>
        <dsp:cNvPr id="0" name=""/>
        <dsp:cNvSpPr/>
      </dsp:nvSpPr>
      <dsp:spPr>
        <a:xfrm>
          <a:off x="0" y="5991"/>
          <a:ext cx="4297363" cy="100327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225425" lvl="0" indent="-225425" algn="l" defTabSz="666750" rtl="0">
            <a:lnSpc>
              <a:spcPct val="90000"/>
            </a:lnSpc>
            <a:spcBef>
              <a:spcPct val="0"/>
            </a:spcBef>
            <a:spcAft>
              <a:spcPct val="35000"/>
            </a:spcAft>
          </a:pPr>
          <a:r>
            <a:rPr lang="en-US" sz="1500" b="1" kern="1200" baseline="0" dirty="0">
              <a:latin typeface="+mj-lt"/>
            </a:rPr>
            <a:t>1. Be honest; let William know that </a:t>
          </a:r>
          <a:br>
            <a:rPr lang="en-US" sz="1500" b="1" kern="1200" baseline="0" dirty="0">
              <a:latin typeface="+mj-lt"/>
            </a:rPr>
          </a:br>
          <a:r>
            <a:rPr lang="en-US" sz="1500" b="1" kern="1200" baseline="0" dirty="0">
              <a:latin typeface="+mj-lt"/>
            </a:rPr>
            <a:t>AML-MRC is usually a challenging disease</a:t>
          </a:r>
          <a:endParaRPr lang="en-US" sz="1500" b="1" kern="1200" dirty="0">
            <a:latin typeface="+mj-lt"/>
          </a:endParaRPr>
        </a:p>
      </dsp:txBody>
      <dsp:txXfrm>
        <a:off x="48976" y="54967"/>
        <a:ext cx="4199411" cy="905323"/>
      </dsp:txXfrm>
    </dsp:sp>
    <dsp:sp modelId="{C6515919-7730-4912-B73C-AAD4FFDA640A}">
      <dsp:nvSpPr>
        <dsp:cNvPr id="0" name=""/>
        <dsp:cNvSpPr/>
      </dsp:nvSpPr>
      <dsp:spPr>
        <a:xfrm>
          <a:off x="0" y="1023666"/>
          <a:ext cx="4297363" cy="1003275"/>
        </a:xfrm>
        <a:prstGeom prst="roundRect">
          <a:avLst/>
        </a:prstGeom>
        <a:solidFill>
          <a:schemeClr val="accent1">
            <a:shade val="80000"/>
            <a:hueOff val="238021"/>
            <a:satOff val="-25387"/>
            <a:lumOff val="14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225425" lvl="0" indent="-225425" algn="l" defTabSz="666750" rtl="0">
            <a:lnSpc>
              <a:spcPct val="90000"/>
            </a:lnSpc>
            <a:spcBef>
              <a:spcPct val="0"/>
            </a:spcBef>
            <a:spcAft>
              <a:spcPct val="35000"/>
            </a:spcAft>
          </a:pPr>
          <a:r>
            <a:rPr lang="en-US" sz="1500" b="1" kern="1200" baseline="0" dirty="0">
              <a:latin typeface="+mj-lt"/>
            </a:rPr>
            <a:t>2. Explain the link between del(5q) </a:t>
          </a:r>
          <a:br>
            <a:rPr lang="en-US" sz="1500" b="1" kern="1200" baseline="0" dirty="0">
              <a:latin typeface="+mj-lt"/>
            </a:rPr>
          </a:br>
          <a:r>
            <a:rPr lang="en-US" sz="1500" b="1" kern="1200" baseline="0" dirty="0">
              <a:latin typeface="+mj-lt"/>
            </a:rPr>
            <a:t>and his diagnosis</a:t>
          </a:r>
          <a:endParaRPr lang="en-US" sz="1500" b="1" kern="1200" dirty="0">
            <a:latin typeface="+mj-lt"/>
          </a:endParaRPr>
        </a:p>
      </dsp:txBody>
      <dsp:txXfrm>
        <a:off x="48976" y="1072642"/>
        <a:ext cx="4199411" cy="905323"/>
      </dsp:txXfrm>
    </dsp:sp>
    <dsp:sp modelId="{E61CBADE-F174-4E35-966B-54A7BE8CB5A7}">
      <dsp:nvSpPr>
        <dsp:cNvPr id="0" name=""/>
        <dsp:cNvSpPr/>
      </dsp:nvSpPr>
      <dsp:spPr>
        <a:xfrm>
          <a:off x="0" y="2041341"/>
          <a:ext cx="4297363" cy="1003275"/>
        </a:xfrm>
        <a:prstGeom prst="roundRect">
          <a:avLst/>
        </a:prstGeom>
        <a:solidFill>
          <a:schemeClr val="accent1">
            <a:shade val="80000"/>
            <a:hueOff val="476041"/>
            <a:satOff val="-50773"/>
            <a:lumOff val="294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225425" lvl="0" indent="-225425" algn="l" defTabSz="666750" rtl="0">
            <a:lnSpc>
              <a:spcPct val="90000"/>
            </a:lnSpc>
            <a:spcBef>
              <a:spcPct val="0"/>
            </a:spcBef>
            <a:spcAft>
              <a:spcPct val="35000"/>
            </a:spcAft>
          </a:pPr>
          <a:r>
            <a:rPr lang="en-US" sz="1500" b="1" kern="1200" baseline="0" dirty="0">
              <a:latin typeface="+mj-lt"/>
            </a:rPr>
            <a:t>3. “Your AML is certainly hard to treat, but the good news is that we have options, including newly approved agents. Let’s talk about that together with your family.”</a:t>
          </a:r>
          <a:endParaRPr lang="en-US" sz="1500" b="1" kern="1200" dirty="0">
            <a:latin typeface="+mj-lt"/>
          </a:endParaRPr>
        </a:p>
      </dsp:txBody>
      <dsp:txXfrm>
        <a:off x="48976" y="2090317"/>
        <a:ext cx="4199411" cy="905323"/>
      </dsp:txXfrm>
    </dsp:sp>
    <dsp:sp modelId="{133958CF-DC9B-4BF0-A9C5-9D2C87CE3FFC}">
      <dsp:nvSpPr>
        <dsp:cNvPr id="0" name=""/>
        <dsp:cNvSpPr/>
      </dsp:nvSpPr>
      <dsp:spPr>
        <a:xfrm>
          <a:off x="0" y="3059016"/>
          <a:ext cx="4297363" cy="1003275"/>
        </a:xfrm>
        <a:prstGeom prst="roundRect">
          <a:avLst/>
        </a:prstGeom>
        <a:solidFill>
          <a:schemeClr val="accent1">
            <a:shade val="80000"/>
            <a:hueOff val="714062"/>
            <a:satOff val="-76160"/>
            <a:lumOff val="44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225425" lvl="0" indent="-225425" algn="l" defTabSz="666750" rtl="0">
            <a:lnSpc>
              <a:spcPct val="90000"/>
            </a:lnSpc>
            <a:spcBef>
              <a:spcPct val="0"/>
            </a:spcBef>
            <a:spcAft>
              <a:spcPct val="35000"/>
            </a:spcAft>
          </a:pPr>
          <a:r>
            <a:rPr lang="en-US" sz="1500" b="1" kern="1200" baseline="0" dirty="0">
              <a:latin typeface="+mj-lt"/>
            </a:rPr>
            <a:t>4. Families can be an “extension” of care in cases such as William’s; encourage outreach to AML support groups</a:t>
          </a:r>
          <a:endParaRPr lang="en-US" sz="1500" b="1" kern="1200" dirty="0">
            <a:latin typeface="+mj-lt"/>
          </a:endParaRPr>
        </a:p>
      </dsp:txBody>
      <dsp:txXfrm>
        <a:off x="48976" y="3107992"/>
        <a:ext cx="4199411" cy="905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F82B-E3BA-4EDA-8533-AD40FA4CA841}">
      <dsp:nvSpPr>
        <dsp:cNvPr id="0" name=""/>
        <dsp:cNvSpPr/>
      </dsp:nvSpPr>
      <dsp:spPr>
        <a:xfrm>
          <a:off x="1051" y="280094"/>
          <a:ext cx="4420101" cy="4229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CPX-351 Timeline</a:t>
          </a:r>
        </a:p>
      </dsp:txBody>
      <dsp:txXfrm>
        <a:off x="13439" y="292482"/>
        <a:ext cx="4395325" cy="398176"/>
      </dsp:txXfrm>
    </dsp:sp>
    <dsp:sp modelId="{229BBC5B-06F4-44FC-AF59-5BB6CF209C4A}">
      <dsp:nvSpPr>
        <dsp:cNvPr id="0" name=""/>
        <dsp:cNvSpPr/>
      </dsp:nvSpPr>
      <dsp:spPr>
        <a:xfrm>
          <a:off x="443061" y="703047"/>
          <a:ext cx="442010" cy="629546"/>
        </a:xfrm>
        <a:custGeom>
          <a:avLst/>
          <a:gdLst/>
          <a:ahLst/>
          <a:cxnLst/>
          <a:rect l="0" t="0" r="0" b="0"/>
          <a:pathLst>
            <a:path>
              <a:moveTo>
                <a:pt x="0" y="0"/>
              </a:moveTo>
              <a:lnTo>
                <a:pt x="0" y="629546"/>
              </a:lnTo>
              <a:lnTo>
                <a:pt x="442010" y="629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F8FC2-8481-45C7-A70E-D1AFC2F29E6D}">
      <dsp:nvSpPr>
        <dsp:cNvPr id="0" name=""/>
        <dsp:cNvSpPr/>
      </dsp:nvSpPr>
      <dsp:spPr>
        <a:xfrm>
          <a:off x="885071" y="888117"/>
          <a:ext cx="3579550" cy="8889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a:solidFill>
                <a:prstClr val="black">
                  <a:hueOff val="0"/>
                  <a:satOff val="0"/>
                  <a:lumOff val="0"/>
                  <a:alphaOff val="0"/>
                </a:prstClr>
              </a:solidFill>
            </a:rPr>
            <a:t>2014-2015: </a:t>
          </a:r>
          <a:r>
            <a:rPr lang="en-US" sz="2000" kern="1200" dirty="0">
              <a:solidFill>
                <a:prstClr val="black">
                  <a:hueOff val="0"/>
                  <a:satOff val="0"/>
                  <a:lumOff val="0"/>
                  <a:alphaOff val="0"/>
                </a:prstClr>
              </a:solidFill>
            </a:rPr>
            <a:t>phase 2 results </a:t>
          </a:r>
          <a:br>
            <a:rPr lang="en-US" sz="2000" kern="1200" dirty="0">
              <a:solidFill>
                <a:prstClr val="black">
                  <a:hueOff val="0"/>
                  <a:satOff val="0"/>
                  <a:lumOff val="0"/>
                  <a:alphaOff val="0"/>
                </a:prstClr>
              </a:solidFill>
            </a:rPr>
          </a:br>
          <a:r>
            <a:rPr lang="en-US" sz="2000" kern="1200" dirty="0">
              <a:solidFill>
                <a:prstClr val="black">
                  <a:hueOff val="0"/>
                  <a:satOff val="0"/>
                  <a:lumOff val="0"/>
                  <a:alphaOff val="0"/>
                </a:prstClr>
              </a:solidFill>
            </a:rPr>
            <a:t>in pretreated and newly diagnosed AML</a:t>
          </a:r>
          <a:endParaRPr lang="en-US" sz="2000" kern="1200" dirty="0"/>
        </a:p>
      </dsp:txBody>
      <dsp:txXfrm>
        <a:off x="911108" y="914154"/>
        <a:ext cx="3527476" cy="836878"/>
      </dsp:txXfrm>
    </dsp:sp>
    <dsp:sp modelId="{220CA23C-DB75-4FB0-85F6-FF379F0C09FB}">
      <dsp:nvSpPr>
        <dsp:cNvPr id="0" name=""/>
        <dsp:cNvSpPr/>
      </dsp:nvSpPr>
      <dsp:spPr>
        <a:xfrm>
          <a:off x="443061" y="703047"/>
          <a:ext cx="442010" cy="1771896"/>
        </a:xfrm>
        <a:custGeom>
          <a:avLst/>
          <a:gdLst/>
          <a:ahLst/>
          <a:cxnLst/>
          <a:rect l="0" t="0" r="0" b="0"/>
          <a:pathLst>
            <a:path>
              <a:moveTo>
                <a:pt x="0" y="0"/>
              </a:moveTo>
              <a:lnTo>
                <a:pt x="0" y="1771896"/>
              </a:lnTo>
              <a:lnTo>
                <a:pt x="442010" y="17718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23478-B04A-4980-B516-B3A1E83E7C44}">
      <dsp:nvSpPr>
        <dsp:cNvPr id="0" name=""/>
        <dsp:cNvSpPr/>
      </dsp:nvSpPr>
      <dsp:spPr>
        <a:xfrm>
          <a:off x="885071" y="1962139"/>
          <a:ext cx="3579550" cy="10256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a:solidFill>
                <a:prstClr val="black">
                  <a:hueOff val="0"/>
                  <a:satOff val="0"/>
                  <a:lumOff val="0"/>
                  <a:alphaOff val="0"/>
                </a:prstClr>
              </a:solidFill>
            </a:rPr>
            <a:t>2016: </a:t>
          </a:r>
          <a:r>
            <a:rPr lang="en-US" sz="2000" kern="1200" dirty="0">
              <a:solidFill>
                <a:prstClr val="black">
                  <a:hueOff val="0"/>
                  <a:satOff val="0"/>
                  <a:lumOff val="0"/>
                  <a:alphaOff val="0"/>
                </a:prstClr>
              </a:solidFill>
            </a:rPr>
            <a:t>phase 3 results in newly diagnosed older patients with high-risk AML</a:t>
          </a:r>
          <a:endParaRPr lang="en-US" sz="2000" kern="1200" dirty="0"/>
        </a:p>
      </dsp:txBody>
      <dsp:txXfrm>
        <a:off x="915110" y="1992178"/>
        <a:ext cx="3519472" cy="965530"/>
      </dsp:txXfrm>
    </dsp:sp>
    <dsp:sp modelId="{DA6FEDF2-0B98-490B-931E-68006A2D4DC5}">
      <dsp:nvSpPr>
        <dsp:cNvPr id="0" name=""/>
        <dsp:cNvSpPr/>
      </dsp:nvSpPr>
      <dsp:spPr>
        <a:xfrm>
          <a:off x="443061" y="703047"/>
          <a:ext cx="442010" cy="2776495"/>
        </a:xfrm>
        <a:custGeom>
          <a:avLst/>
          <a:gdLst/>
          <a:ahLst/>
          <a:cxnLst/>
          <a:rect l="0" t="0" r="0" b="0"/>
          <a:pathLst>
            <a:path>
              <a:moveTo>
                <a:pt x="0" y="0"/>
              </a:moveTo>
              <a:lnTo>
                <a:pt x="0" y="2776495"/>
              </a:lnTo>
              <a:lnTo>
                <a:pt x="442010" y="2776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5FFCF-7B1D-4498-B20E-D4DA11C85361}">
      <dsp:nvSpPr>
        <dsp:cNvPr id="0" name=""/>
        <dsp:cNvSpPr/>
      </dsp:nvSpPr>
      <dsp:spPr>
        <a:xfrm>
          <a:off x="885071" y="3172818"/>
          <a:ext cx="3579550" cy="6134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a:solidFill>
                <a:prstClr val="black">
                  <a:hueOff val="0"/>
                  <a:satOff val="0"/>
                  <a:lumOff val="0"/>
                  <a:alphaOff val="0"/>
                </a:prstClr>
              </a:solidFill>
            </a:rPr>
            <a:t>2017: </a:t>
          </a:r>
          <a:r>
            <a:rPr lang="en-US" sz="2000" kern="1200" dirty="0">
              <a:solidFill>
                <a:prstClr val="black">
                  <a:hueOff val="0"/>
                  <a:satOff val="0"/>
                  <a:lumOff val="0"/>
                  <a:alphaOff val="0"/>
                </a:prstClr>
              </a:solidFill>
            </a:rPr>
            <a:t>approval</a:t>
          </a:r>
          <a:endParaRPr lang="en-US" sz="2000" kern="1200" dirty="0"/>
        </a:p>
      </dsp:txBody>
      <dsp:txXfrm>
        <a:off x="903038" y="3190785"/>
        <a:ext cx="3543616" cy="57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797CE-F0BC-4A78-AEAB-F587F9CD0165}">
      <dsp:nvSpPr>
        <dsp:cNvPr id="0" name=""/>
        <dsp:cNvSpPr/>
      </dsp:nvSpPr>
      <dsp:spPr>
        <a:xfrm>
          <a:off x="0" y="8751"/>
          <a:ext cx="8450980" cy="720719"/>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a:t>1. Be honest about what can be accomplished</a:t>
          </a:r>
        </a:p>
      </dsp:txBody>
      <dsp:txXfrm>
        <a:off x="35183" y="43934"/>
        <a:ext cx="8380614" cy="650353"/>
      </dsp:txXfrm>
    </dsp:sp>
    <dsp:sp modelId="{8A98C1B7-E697-4582-9806-C10851B02C9C}">
      <dsp:nvSpPr>
        <dsp:cNvPr id="0" name=""/>
        <dsp:cNvSpPr/>
      </dsp:nvSpPr>
      <dsp:spPr>
        <a:xfrm>
          <a:off x="0" y="810111"/>
          <a:ext cx="8450980" cy="720719"/>
        </a:xfrm>
        <a:prstGeom prst="roundRect">
          <a:avLst/>
        </a:prstGeom>
        <a:solidFill>
          <a:schemeClr val="accent1">
            <a:shade val="80000"/>
            <a:hueOff val="357031"/>
            <a:satOff val="-38080"/>
            <a:lumOff val="22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87338" lvl="0" indent="-287338" algn="l" defTabSz="844550" rtl="0">
            <a:lnSpc>
              <a:spcPct val="90000"/>
            </a:lnSpc>
            <a:spcBef>
              <a:spcPct val="0"/>
            </a:spcBef>
            <a:spcAft>
              <a:spcPct val="35000"/>
            </a:spcAft>
          </a:pPr>
          <a:r>
            <a:rPr lang="en-US" sz="1900" b="1" kern="1200" dirty="0"/>
            <a:t>2. Counsel her on how some therapies may too intensive for her disease, but that there are effective options available</a:t>
          </a:r>
        </a:p>
      </dsp:txBody>
      <dsp:txXfrm>
        <a:off x="35183" y="845294"/>
        <a:ext cx="8380614" cy="650353"/>
      </dsp:txXfrm>
    </dsp:sp>
    <dsp:sp modelId="{A01162F0-74ED-49B9-9F18-FEE2B41AA192}">
      <dsp:nvSpPr>
        <dsp:cNvPr id="0" name=""/>
        <dsp:cNvSpPr/>
      </dsp:nvSpPr>
      <dsp:spPr>
        <a:xfrm>
          <a:off x="0" y="1611471"/>
          <a:ext cx="8450980" cy="720719"/>
        </a:xfrm>
        <a:prstGeom prst="roundRect">
          <a:avLst/>
        </a:prstGeom>
        <a:solidFill>
          <a:schemeClr val="accent1">
            <a:shade val="80000"/>
            <a:hueOff val="714062"/>
            <a:satOff val="-76160"/>
            <a:lumOff val="44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87338" lvl="0" indent="-287338" algn="l" defTabSz="844550" rtl="0">
            <a:lnSpc>
              <a:spcPct val="90000"/>
            </a:lnSpc>
            <a:spcBef>
              <a:spcPct val="0"/>
            </a:spcBef>
            <a:spcAft>
              <a:spcPct val="35000"/>
            </a:spcAft>
          </a:pPr>
          <a:r>
            <a:rPr lang="en-US" sz="1900" b="1" kern="1200" dirty="0"/>
            <a:t>3. Educate her on the goals of treatment for older patients unfit for intensive therapy: </a:t>
          </a:r>
          <a:r>
            <a:rPr lang="en-US" sz="1900" b="1" u="sng" kern="1200" dirty="0"/>
            <a:t>achieving remission and improving quality of life</a:t>
          </a:r>
          <a:endParaRPr lang="en-US" sz="1900" b="1" kern="1200" dirty="0"/>
        </a:p>
      </dsp:txBody>
      <dsp:txXfrm>
        <a:off x="35183" y="1646654"/>
        <a:ext cx="8380614" cy="650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4CBA3-EED2-4FAB-A68F-E7982490B12C}">
      <dsp:nvSpPr>
        <dsp:cNvPr id="0" name=""/>
        <dsp:cNvSpPr/>
      </dsp:nvSpPr>
      <dsp:spPr>
        <a:xfrm>
          <a:off x="0" y="11790"/>
          <a:ext cx="4297362" cy="819344"/>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25425" lvl="0" indent="-225425" algn="l" defTabSz="711200" rtl="0">
            <a:lnSpc>
              <a:spcPct val="90000"/>
            </a:lnSpc>
            <a:spcBef>
              <a:spcPct val="0"/>
            </a:spcBef>
            <a:spcAft>
              <a:spcPct val="35000"/>
            </a:spcAft>
          </a:pPr>
          <a:r>
            <a:rPr lang="en-US" sz="1600" b="1" kern="1200" baseline="0" dirty="0"/>
            <a:t>1. Develop a plan for educating Emily </a:t>
          </a:r>
          <a:br>
            <a:rPr lang="en-US" sz="1600" b="1" kern="1200" baseline="0" dirty="0"/>
          </a:br>
          <a:r>
            <a:rPr lang="en-US" sz="1600" b="1" kern="1200" baseline="0" dirty="0"/>
            <a:t>and reducing her isolation</a:t>
          </a:r>
          <a:endParaRPr lang="en-US" sz="1600" b="1" kern="1200" dirty="0"/>
        </a:p>
      </dsp:txBody>
      <dsp:txXfrm>
        <a:off x="39997" y="51787"/>
        <a:ext cx="4217368" cy="739350"/>
      </dsp:txXfrm>
    </dsp:sp>
    <dsp:sp modelId="{9AB7FF70-88FC-4465-B2A3-B866890CBFBA}">
      <dsp:nvSpPr>
        <dsp:cNvPr id="0" name=""/>
        <dsp:cNvSpPr/>
      </dsp:nvSpPr>
      <dsp:spPr>
        <a:xfrm>
          <a:off x="0" y="880095"/>
          <a:ext cx="4297362" cy="900429"/>
        </a:xfrm>
        <a:prstGeom prst="roundRect">
          <a:avLst/>
        </a:prstGeom>
        <a:solidFill>
          <a:schemeClr val="accent1">
            <a:shade val="80000"/>
            <a:hueOff val="357031"/>
            <a:satOff val="-38080"/>
            <a:lumOff val="22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baseline="0" dirty="0"/>
            <a:t>2. Explain the results of </a:t>
          </a:r>
          <a:r>
            <a:rPr lang="en-US" sz="1600" b="1" i="1" kern="1200" baseline="0" dirty="0"/>
            <a:t>FLT3</a:t>
          </a:r>
          <a:r>
            <a:rPr lang="en-US" sz="1600" b="1" kern="1200" baseline="0" dirty="0"/>
            <a:t> testing</a:t>
          </a:r>
          <a:endParaRPr lang="en-US" sz="1600" b="1" kern="1200" dirty="0"/>
        </a:p>
      </dsp:txBody>
      <dsp:txXfrm>
        <a:off x="43955" y="924050"/>
        <a:ext cx="4209452" cy="812519"/>
      </dsp:txXfrm>
    </dsp:sp>
    <dsp:sp modelId="{29AB7EE9-FD41-4B13-A65C-63CA7C9BDFE2}">
      <dsp:nvSpPr>
        <dsp:cNvPr id="0" name=""/>
        <dsp:cNvSpPr/>
      </dsp:nvSpPr>
      <dsp:spPr>
        <a:xfrm>
          <a:off x="0" y="1829484"/>
          <a:ext cx="4297362" cy="1908400"/>
        </a:xfrm>
        <a:prstGeom prst="roundRect">
          <a:avLst/>
        </a:prstGeom>
        <a:solidFill>
          <a:schemeClr val="accent1">
            <a:shade val="80000"/>
            <a:hueOff val="714062"/>
            <a:satOff val="-76160"/>
            <a:lumOff val="44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66688" lvl="0" indent="-166688" algn="l" defTabSz="711200" rtl="0">
            <a:lnSpc>
              <a:spcPct val="90000"/>
            </a:lnSpc>
            <a:spcBef>
              <a:spcPct val="0"/>
            </a:spcBef>
            <a:spcAft>
              <a:spcPct val="35000"/>
            </a:spcAft>
          </a:pPr>
          <a:r>
            <a:rPr lang="en-US" sz="1600" b="1" kern="1200" baseline="0" dirty="0"/>
            <a:t>3. “You may be looking at an aggressive disease that is more likely to relapse despite our current therapies, but we do have some options we can think about, and they might be effective against your cancer.”</a:t>
          </a:r>
          <a:endParaRPr lang="en-US" sz="1600" b="1" kern="1200" dirty="0"/>
        </a:p>
      </dsp:txBody>
      <dsp:txXfrm>
        <a:off x="93160" y="1922644"/>
        <a:ext cx="4111042" cy="17220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0.09557</cdr:x>
      <cdr:y>0.10669</cdr:y>
    </cdr:from>
    <cdr:to>
      <cdr:x>0.11686</cdr:x>
      <cdr:y>0.19695</cdr:y>
    </cdr:to>
    <cdr:sp macro="" textlink="">
      <cdr:nvSpPr>
        <cdr:cNvPr id="2" name="Rectangle 1"/>
        <cdr:cNvSpPr/>
      </cdr:nvSpPr>
      <cdr:spPr>
        <a:xfrm xmlns:a="http://schemas.openxmlformats.org/drawingml/2006/main">
          <a:off x="477284" y="251343"/>
          <a:ext cx="106325" cy="21265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0.1375</cdr:x>
      <cdr:y>0.15283</cdr:y>
    </cdr:from>
    <cdr:to>
      <cdr:x>0.90654</cdr:x>
      <cdr:y>0.62399</cdr:y>
    </cdr:to>
    <cdr:sp macro="" textlink="">
      <cdr:nvSpPr>
        <cdr:cNvPr id="3" name="Freeform 2"/>
        <cdr:cNvSpPr/>
      </cdr:nvSpPr>
      <cdr:spPr>
        <a:xfrm xmlns:a="http://schemas.openxmlformats.org/drawingml/2006/main">
          <a:off x="686672" y="360046"/>
          <a:ext cx="3840480" cy="1109980"/>
        </a:xfrm>
        <a:custGeom xmlns:a="http://schemas.openxmlformats.org/drawingml/2006/main">
          <a:avLst/>
          <a:gdLst>
            <a:gd name="connsiteX0" fmla="*/ 3840480 w 3840480"/>
            <a:gd name="connsiteY0" fmla="*/ 1109980 h 1109980"/>
            <a:gd name="connsiteX1" fmla="*/ 3042920 w 3840480"/>
            <a:gd name="connsiteY1" fmla="*/ 1109980 h 1109980"/>
            <a:gd name="connsiteX2" fmla="*/ 3032760 w 3840480"/>
            <a:gd name="connsiteY2" fmla="*/ 1076960 h 1109980"/>
            <a:gd name="connsiteX3" fmla="*/ 2933700 w 3840480"/>
            <a:gd name="connsiteY3" fmla="*/ 1071880 h 1109980"/>
            <a:gd name="connsiteX4" fmla="*/ 2905760 w 3840480"/>
            <a:gd name="connsiteY4" fmla="*/ 1028700 h 1109980"/>
            <a:gd name="connsiteX5" fmla="*/ 2722880 w 3840480"/>
            <a:gd name="connsiteY5" fmla="*/ 1038860 h 1109980"/>
            <a:gd name="connsiteX6" fmla="*/ 2705100 w 3840480"/>
            <a:gd name="connsiteY6" fmla="*/ 1023620 h 1109980"/>
            <a:gd name="connsiteX7" fmla="*/ 2649220 w 3840480"/>
            <a:gd name="connsiteY7" fmla="*/ 1026160 h 1109980"/>
            <a:gd name="connsiteX8" fmla="*/ 2613660 w 3840480"/>
            <a:gd name="connsiteY8" fmla="*/ 990600 h 1109980"/>
            <a:gd name="connsiteX9" fmla="*/ 2580640 w 3840480"/>
            <a:gd name="connsiteY9" fmla="*/ 977900 h 1109980"/>
            <a:gd name="connsiteX10" fmla="*/ 2473960 w 3840480"/>
            <a:gd name="connsiteY10" fmla="*/ 977900 h 1109980"/>
            <a:gd name="connsiteX11" fmla="*/ 2448560 w 3840480"/>
            <a:gd name="connsiteY11" fmla="*/ 970280 h 1109980"/>
            <a:gd name="connsiteX12" fmla="*/ 2418080 w 3840480"/>
            <a:gd name="connsiteY12" fmla="*/ 975360 h 1109980"/>
            <a:gd name="connsiteX13" fmla="*/ 2405380 w 3840480"/>
            <a:gd name="connsiteY13" fmla="*/ 955040 h 1109980"/>
            <a:gd name="connsiteX14" fmla="*/ 2344420 w 3840480"/>
            <a:gd name="connsiteY14" fmla="*/ 957580 h 1109980"/>
            <a:gd name="connsiteX15" fmla="*/ 2311400 w 3840480"/>
            <a:gd name="connsiteY15" fmla="*/ 939800 h 1109980"/>
            <a:gd name="connsiteX16" fmla="*/ 2209800 w 3840480"/>
            <a:gd name="connsiteY16" fmla="*/ 947420 h 1109980"/>
            <a:gd name="connsiteX17" fmla="*/ 2194560 w 3840480"/>
            <a:gd name="connsiteY17" fmla="*/ 919480 h 1109980"/>
            <a:gd name="connsiteX18" fmla="*/ 2151380 w 3840480"/>
            <a:gd name="connsiteY18" fmla="*/ 929640 h 1109980"/>
            <a:gd name="connsiteX19" fmla="*/ 2141220 w 3840480"/>
            <a:gd name="connsiteY19" fmla="*/ 914400 h 1109980"/>
            <a:gd name="connsiteX20" fmla="*/ 2105660 w 3840480"/>
            <a:gd name="connsiteY20" fmla="*/ 916940 h 1109980"/>
            <a:gd name="connsiteX21" fmla="*/ 2082800 w 3840480"/>
            <a:gd name="connsiteY21" fmla="*/ 896620 h 1109980"/>
            <a:gd name="connsiteX22" fmla="*/ 2034540 w 3840480"/>
            <a:gd name="connsiteY22" fmla="*/ 899160 h 1109980"/>
            <a:gd name="connsiteX23" fmla="*/ 2014220 w 3840480"/>
            <a:gd name="connsiteY23" fmla="*/ 881380 h 1109980"/>
            <a:gd name="connsiteX24" fmla="*/ 1988820 w 3840480"/>
            <a:gd name="connsiteY24" fmla="*/ 881380 h 1109980"/>
            <a:gd name="connsiteX25" fmla="*/ 1940560 w 3840480"/>
            <a:gd name="connsiteY25" fmla="*/ 894080 h 1109980"/>
            <a:gd name="connsiteX26" fmla="*/ 1917700 w 3840480"/>
            <a:gd name="connsiteY26" fmla="*/ 891540 h 1109980"/>
            <a:gd name="connsiteX27" fmla="*/ 1902460 w 3840480"/>
            <a:gd name="connsiteY27" fmla="*/ 886460 h 1109980"/>
            <a:gd name="connsiteX28" fmla="*/ 1882140 w 3840480"/>
            <a:gd name="connsiteY28" fmla="*/ 868680 h 1109980"/>
            <a:gd name="connsiteX29" fmla="*/ 1866900 w 3840480"/>
            <a:gd name="connsiteY29" fmla="*/ 863600 h 1109980"/>
            <a:gd name="connsiteX30" fmla="*/ 1844040 w 3840480"/>
            <a:gd name="connsiteY30" fmla="*/ 858520 h 1109980"/>
            <a:gd name="connsiteX31" fmla="*/ 1838960 w 3840480"/>
            <a:gd name="connsiteY31" fmla="*/ 848360 h 1109980"/>
            <a:gd name="connsiteX32" fmla="*/ 1775460 w 3840480"/>
            <a:gd name="connsiteY32" fmla="*/ 843280 h 1109980"/>
            <a:gd name="connsiteX33" fmla="*/ 1762760 w 3840480"/>
            <a:gd name="connsiteY33" fmla="*/ 840740 h 1109980"/>
            <a:gd name="connsiteX34" fmla="*/ 1755140 w 3840480"/>
            <a:gd name="connsiteY34" fmla="*/ 833120 h 1109980"/>
            <a:gd name="connsiteX35" fmla="*/ 1750060 w 3840480"/>
            <a:gd name="connsiteY35" fmla="*/ 825500 h 1109980"/>
            <a:gd name="connsiteX36" fmla="*/ 1671320 w 3840480"/>
            <a:gd name="connsiteY36" fmla="*/ 820420 h 1109980"/>
            <a:gd name="connsiteX37" fmla="*/ 1663700 w 3840480"/>
            <a:gd name="connsiteY37" fmla="*/ 817880 h 1109980"/>
            <a:gd name="connsiteX38" fmla="*/ 1653540 w 3840480"/>
            <a:gd name="connsiteY38" fmla="*/ 812800 h 1109980"/>
            <a:gd name="connsiteX39" fmla="*/ 1602740 w 3840480"/>
            <a:gd name="connsiteY39" fmla="*/ 810260 h 1109980"/>
            <a:gd name="connsiteX40" fmla="*/ 1595120 w 3840480"/>
            <a:gd name="connsiteY40" fmla="*/ 805180 h 1109980"/>
            <a:gd name="connsiteX41" fmla="*/ 1590040 w 3840480"/>
            <a:gd name="connsiteY41" fmla="*/ 797560 h 1109980"/>
            <a:gd name="connsiteX42" fmla="*/ 1574800 w 3840480"/>
            <a:gd name="connsiteY42" fmla="*/ 792480 h 1109980"/>
            <a:gd name="connsiteX43" fmla="*/ 1567180 w 3840480"/>
            <a:gd name="connsiteY43" fmla="*/ 787400 h 1109980"/>
            <a:gd name="connsiteX44" fmla="*/ 1544320 w 3840480"/>
            <a:gd name="connsiteY44" fmla="*/ 777240 h 1109980"/>
            <a:gd name="connsiteX45" fmla="*/ 1541780 w 3840480"/>
            <a:gd name="connsiteY45" fmla="*/ 769620 h 1109980"/>
            <a:gd name="connsiteX46" fmla="*/ 1518920 w 3840480"/>
            <a:gd name="connsiteY46" fmla="*/ 756920 h 1109980"/>
            <a:gd name="connsiteX47" fmla="*/ 1478280 w 3840480"/>
            <a:gd name="connsiteY47" fmla="*/ 754380 h 1109980"/>
            <a:gd name="connsiteX48" fmla="*/ 1475740 w 3840480"/>
            <a:gd name="connsiteY48" fmla="*/ 744220 h 1109980"/>
            <a:gd name="connsiteX49" fmla="*/ 1432560 w 3840480"/>
            <a:gd name="connsiteY49" fmla="*/ 741680 h 1109980"/>
            <a:gd name="connsiteX50" fmla="*/ 1422400 w 3840480"/>
            <a:gd name="connsiteY50" fmla="*/ 739140 h 1109980"/>
            <a:gd name="connsiteX51" fmla="*/ 1407160 w 3840480"/>
            <a:gd name="connsiteY51" fmla="*/ 731520 h 1109980"/>
            <a:gd name="connsiteX52" fmla="*/ 1399540 w 3840480"/>
            <a:gd name="connsiteY52" fmla="*/ 728980 h 1109980"/>
            <a:gd name="connsiteX53" fmla="*/ 1389380 w 3840480"/>
            <a:gd name="connsiteY53" fmla="*/ 723900 h 1109980"/>
            <a:gd name="connsiteX54" fmla="*/ 1374140 w 3840480"/>
            <a:gd name="connsiteY54" fmla="*/ 718820 h 1109980"/>
            <a:gd name="connsiteX55" fmla="*/ 1343660 w 3840480"/>
            <a:gd name="connsiteY55" fmla="*/ 721360 h 1109980"/>
            <a:gd name="connsiteX56" fmla="*/ 1336040 w 3840480"/>
            <a:gd name="connsiteY56" fmla="*/ 716280 h 1109980"/>
            <a:gd name="connsiteX57" fmla="*/ 1310640 w 3840480"/>
            <a:gd name="connsiteY57" fmla="*/ 711200 h 1109980"/>
            <a:gd name="connsiteX58" fmla="*/ 1282700 w 3840480"/>
            <a:gd name="connsiteY58" fmla="*/ 701040 h 1109980"/>
            <a:gd name="connsiteX59" fmla="*/ 1264920 w 3840480"/>
            <a:gd name="connsiteY59" fmla="*/ 695960 h 1109980"/>
            <a:gd name="connsiteX60" fmla="*/ 1259840 w 3840480"/>
            <a:gd name="connsiteY60" fmla="*/ 688340 h 1109980"/>
            <a:gd name="connsiteX61" fmla="*/ 1231900 w 3840480"/>
            <a:gd name="connsiteY61" fmla="*/ 680720 h 1109980"/>
            <a:gd name="connsiteX62" fmla="*/ 1226820 w 3840480"/>
            <a:gd name="connsiteY62" fmla="*/ 673100 h 1109980"/>
            <a:gd name="connsiteX63" fmla="*/ 1219200 w 3840480"/>
            <a:gd name="connsiteY63" fmla="*/ 668020 h 1109980"/>
            <a:gd name="connsiteX64" fmla="*/ 1186180 w 3840480"/>
            <a:gd name="connsiteY64" fmla="*/ 660400 h 1109980"/>
            <a:gd name="connsiteX65" fmla="*/ 1170940 w 3840480"/>
            <a:gd name="connsiteY65" fmla="*/ 655320 h 1109980"/>
            <a:gd name="connsiteX66" fmla="*/ 1163320 w 3840480"/>
            <a:gd name="connsiteY66" fmla="*/ 652780 h 1109980"/>
            <a:gd name="connsiteX67" fmla="*/ 1160780 w 3840480"/>
            <a:gd name="connsiteY67" fmla="*/ 647700 h 1109980"/>
            <a:gd name="connsiteX68" fmla="*/ 1122680 w 3840480"/>
            <a:gd name="connsiteY68" fmla="*/ 637540 h 1109980"/>
            <a:gd name="connsiteX69" fmla="*/ 1087120 w 3840480"/>
            <a:gd name="connsiteY69" fmla="*/ 637540 h 1109980"/>
            <a:gd name="connsiteX70" fmla="*/ 1054100 w 3840480"/>
            <a:gd name="connsiteY70" fmla="*/ 637540 h 1109980"/>
            <a:gd name="connsiteX71" fmla="*/ 1046480 w 3840480"/>
            <a:gd name="connsiteY71" fmla="*/ 632460 h 1109980"/>
            <a:gd name="connsiteX72" fmla="*/ 1033780 w 3840480"/>
            <a:gd name="connsiteY72" fmla="*/ 612140 h 1109980"/>
            <a:gd name="connsiteX73" fmla="*/ 1010920 w 3840480"/>
            <a:gd name="connsiteY73" fmla="*/ 609600 h 1109980"/>
            <a:gd name="connsiteX74" fmla="*/ 1003300 w 3840480"/>
            <a:gd name="connsiteY74" fmla="*/ 607060 h 1109980"/>
            <a:gd name="connsiteX75" fmla="*/ 988060 w 3840480"/>
            <a:gd name="connsiteY75" fmla="*/ 604520 h 1109980"/>
            <a:gd name="connsiteX76" fmla="*/ 982980 w 3840480"/>
            <a:gd name="connsiteY76" fmla="*/ 589280 h 1109980"/>
            <a:gd name="connsiteX77" fmla="*/ 980440 w 3840480"/>
            <a:gd name="connsiteY77" fmla="*/ 581660 h 1109980"/>
            <a:gd name="connsiteX78" fmla="*/ 972820 w 3840480"/>
            <a:gd name="connsiteY78" fmla="*/ 579120 h 1109980"/>
            <a:gd name="connsiteX79" fmla="*/ 955040 w 3840480"/>
            <a:gd name="connsiteY79" fmla="*/ 576580 h 1109980"/>
            <a:gd name="connsiteX80" fmla="*/ 934720 w 3840480"/>
            <a:gd name="connsiteY80" fmla="*/ 568960 h 1109980"/>
            <a:gd name="connsiteX81" fmla="*/ 919480 w 3840480"/>
            <a:gd name="connsiteY81" fmla="*/ 558800 h 1109980"/>
            <a:gd name="connsiteX82" fmla="*/ 911860 w 3840480"/>
            <a:gd name="connsiteY82" fmla="*/ 556260 h 1109980"/>
            <a:gd name="connsiteX83" fmla="*/ 909320 w 3840480"/>
            <a:gd name="connsiteY83" fmla="*/ 548640 h 1109980"/>
            <a:gd name="connsiteX84" fmla="*/ 894080 w 3840480"/>
            <a:gd name="connsiteY84" fmla="*/ 543560 h 1109980"/>
            <a:gd name="connsiteX85" fmla="*/ 866140 w 3840480"/>
            <a:gd name="connsiteY85" fmla="*/ 538480 h 1109980"/>
            <a:gd name="connsiteX86" fmla="*/ 838200 w 3840480"/>
            <a:gd name="connsiteY86" fmla="*/ 530860 h 1109980"/>
            <a:gd name="connsiteX87" fmla="*/ 830580 w 3840480"/>
            <a:gd name="connsiteY87" fmla="*/ 525780 h 1109980"/>
            <a:gd name="connsiteX88" fmla="*/ 822960 w 3840480"/>
            <a:gd name="connsiteY88" fmla="*/ 518160 h 1109980"/>
            <a:gd name="connsiteX89" fmla="*/ 812800 w 3840480"/>
            <a:gd name="connsiteY89" fmla="*/ 513080 h 1109980"/>
            <a:gd name="connsiteX90" fmla="*/ 797560 w 3840480"/>
            <a:gd name="connsiteY90" fmla="*/ 508000 h 1109980"/>
            <a:gd name="connsiteX91" fmla="*/ 789940 w 3840480"/>
            <a:gd name="connsiteY91" fmla="*/ 505460 h 1109980"/>
            <a:gd name="connsiteX92" fmla="*/ 767080 w 3840480"/>
            <a:gd name="connsiteY92" fmla="*/ 500380 h 1109980"/>
            <a:gd name="connsiteX93" fmla="*/ 762000 w 3840480"/>
            <a:gd name="connsiteY93" fmla="*/ 492760 h 1109980"/>
            <a:gd name="connsiteX94" fmla="*/ 746760 w 3840480"/>
            <a:gd name="connsiteY94" fmla="*/ 487680 h 1109980"/>
            <a:gd name="connsiteX95" fmla="*/ 726440 w 3840480"/>
            <a:gd name="connsiteY95" fmla="*/ 482600 h 1109980"/>
            <a:gd name="connsiteX96" fmla="*/ 718820 w 3840480"/>
            <a:gd name="connsiteY96" fmla="*/ 480060 h 1109980"/>
            <a:gd name="connsiteX97" fmla="*/ 701040 w 3840480"/>
            <a:gd name="connsiteY97" fmla="*/ 477520 h 1109980"/>
            <a:gd name="connsiteX98" fmla="*/ 693420 w 3840480"/>
            <a:gd name="connsiteY98" fmla="*/ 472440 h 1109980"/>
            <a:gd name="connsiteX99" fmla="*/ 673100 w 3840480"/>
            <a:gd name="connsiteY99" fmla="*/ 467360 h 1109980"/>
            <a:gd name="connsiteX100" fmla="*/ 657860 w 3840480"/>
            <a:gd name="connsiteY100" fmla="*/ 452120 h 1109980"/>
            <a:gd name="connsiteX101" fmla="*/ 642620 w 3840480"/>
            <a:gd name="connsiteY101" fmla="*/ 444500 h 1109980"/>
            <a:gd name="connsiteX102" fmla="*/ 609600 w 3840480"/>
            <a:gd name="connsiteY102" fmla="*/ 434340 h 1109980"/>
            <a:gd name="connsiteX103" fmla="*/ 543560 w 3840480"/>
            <a:gd name="connsiteY103" fmla="*/ 429260 h 1109980"/>
            <a:gd name="connsiteX104" fmla="*/ 528320 w 3840480"/>
            <a:gd name="connsiteY104" fmla="*/ 421640 h 1109980"/>
            <a:gd name="connsiteX105" fmla="*/ 508000 w 3840480"/>
            <a:gd name="connsiteY105" fmla="*/ 416560 h 1109980"/>
            <a:gd name="connsiteX106" fmla="*/ 487680 w 3840480"/>
            <a:gd name="connsiteY106" fmla="*/ 408940 h 1109980"/>
            <a:gd name="connsiteX107" fmla="*/ 482600 w 3840480"/>
            <a:gd name="connsiteY107" fmla="*/ 408940 h 1109980"/>
            <a:gd name="connsiteX108" fmla="*/ 444500 w 3840480"/>
            <a:gd name="connsiteY108" fmla="*/ 398780 h 1109980"/>
            <a:gd name="connsiteX109" fmla="*/ 424180 w 3840480"/>
            <a:gd name="connsiteY109" fmla="*/ 391160 h 1109980"/>
            <a:gd name="connsiteX110" fmla="*/ 416560 w 3840480"/>
            <a:gd name="connsiteY110" fmla="*/ 388620 h 1109980"/>
            <a:gd name="connsiteX111" fmla="*/ 414020 w 3840480"/>
            <a:gd name="connsiteY111" fmla="*/ 378460 h 1109980"/>
            <a:gd name="connsiteX112" fmla="*/ 401320 w 3840480"/>
            <a:gd name="connsiteY112" fmla="*/ 363220 h 1109980"/>
            <a:gd name="connsiteX113" fmla="*/ 386080 w 3840480"/>
            <a:gd name="connsiteY113" fmla="*/ 358140 h 1109980"/>
            <a:gd name="connsiteX114" fmla="*/ 378460 w 3840480"/>
            <a:gd name="connsiteY114" fmla="*/ 353060 h 1109980"/>
            <a:gd name="connsiteX115" fmla="*/ 355600 w 3840480"/>
            <a:gd name="connsiteY115" fmla="*/ 347980 h 1109980"/>
            <a:gd name="connsiteX116" fmla="*/ 347980 w 3840480"/>
            <a:gd name="connsiteY116" fmla="*/ 345440 h 1109980"/>
            <a:gd name="connsiteX117" fmla="*/ 342900 w 3840480"/>
            <a:gd name="connsiteY117" fmla="*/ 337820 h 1109980"/>
            <a:gd name="connsiteX118" fmla="*/ 312420 w 3840480"/>
            <a:gd name="connsiteY118" fmla="*/ 330200 h 1109980"/>
            <a:gd name="connsiteX119" fmla="*/ 297180 w 3840480"/>
            <a:gd name="connsiteY119" fmla="*/ 317500 h 1109980"/>
            <a:gd name="connsiteX120" fmla="*/ 289560 w 3840480"/>
            <a:gd name="connsiteY120" fmla="*/ 309880 h 1109980"/>
            <a:gd name="connsiteX121" fmla="*/ 287020 w 3840480"/>
            <a:gd name="connsiteY121" fmla="*/ 289560 h 1109980"/>
            <a:gd name="connsiteX122" fmla="*/ 281940 w 3840480"/>
            <a:gd name="connsiteY122" fmla="*/ 281940 h 1109980"/>
            <a:gd name="connsiteX123" fmla="*/ 271780 w 3840480"/>
            <a:gd name="connsiteY123" fmla="*/ 279400 h 1109980"/>
            <a:gd name="connsiteX124" fmla="*/ 256540 w 3840480"/>
            <a:gd name="connsiteY124" fmla="*/ 271780 h 1109980"/>
            <a:gd name="connsiteX125" fmla="*/ 246380 w 3840480"/>
            <a:gd name="connsiteY125" fmla="*/ 269240 h 1109980"/>
            <a:gd name="connsiteX126" fmla="*/ 238760 w 3840480"/>
            <a:gd name="connsiteY126" fmla="*/ 264160 h 1109980"/>
            <a:gd name="connsiteX127" fmla="*/ 228600 w 3840480"/>
            <a:gd name="connsiteY127" fmla="*/ 231140 h 1109980"/>
            <a:gd name="connsiteX128" fmla="*/ 220980 w 3840480"/>
            <a:gd name="connsiteY128" fmla="*/ 228600 h 1109980"/>
            <a:gd name="connsiteX129" fmla="*/ 215900 w 3840480"/>
            <a:gd name="connsiteY129" fmla="*/ 220980 h 1109980"/>
            <a:gd name="connsiteX130" fmla="*/ 208280 w 3840480"/>
            <a:gd name="connsiteY130" fmla="*/ 213360 h 1109980"/>
            <a:gd name="connsiteX131" fmla="*/ 205740 w 3840480"/>
            <a:gd name="connsiteY131" fmla="*/ 205740 h 1109980"/>
            <a:gd name="connsiteX132" fmla="*/ 190500 w 3840480"/>
            <a:gd name="connsiteY132" fmla="*/ 200660 h 1109980"/>
            <a:gd name="connsiteX133" fmla="*/ 172720 w 3840480"/>
            <a:gd name="connsiteY133" fmla="*/ 195580 h 1109980"/>
            <a:gd name="connsiteX134" fmla="*/ 165100 w 3840480"/>
            <a:gd name="connsiteY134" fmla="*/ 180340 h 1109980"/>
            <a:gd name="connsiteX135" fmla="*/ 157480 w 3840480"/>
            <a:gd name="connsiteY135" fmla="*/ 152400 h 1109980"/>
            <a:gd name="connsiteX136" fmla="*/ 139700 w 3840480"/>
            <a:gd name="connsiteY136" fmla="*/ 139700 h 1109980"/>
            <a:gd name="connsiteX137" fmla="*/ 137160 w 3840480"/>
            <a:gd name="connsiteY137" fmla="*/ 121920 h 1109980"/>
            <a:gd name="connsiteX138" fmla="*/ 121920 w 3840480"/>
            <a:gd name="connsiteY138" fmla="*/ 116840 h 1109980"/>
            <a:gd name="connsiteX139" fmla="*/ 114300 w 3840480"/>
            <a:gd name="connsiteY139" fmla="*/ 111760 h 1109980"/>
            <a:gd name="connsiteX140" fmla="*/ 91440 w 3840480"/>
            <a:gd name="connsiteY140" fmla="*/ 101600 h 1109980"/>
            <a:gd name="connsiteX141" fmla="*/ 88900 w 3840480"/>
            <a:gd name="connsiteY141" fmla="*/ 91440 h 1109980"/>
            <a:gd name="connsiteX142" fmla="*/ 73660 w 3840480"/>
            <a:gd name="connsiteY142" fmla="*/ 81280 h 1109980"/>
            <a:gd name="connsiteX143" fmla="*/ 63500 w 3840480"/>
            <a:gd name="connsiteY143" fmla="*/ 60960 h 1109980"/>
            <a:gd name="connsiteX144" fmla="*/ 60960 w 3840480"/>
            <a:gd name="connsiteY144" fmla="*/ 53340 h 1109980"/>
            <a:gd name="connsiteX145" fmla="*/ 45720 w 3840480"/>
            <a:gd name="connsiteY145" fmla="*/ 45720 h 1109980"/>
            <a:gd name="connsiteX146" fmla="*/ 43180 w 3840480"/>
            <a:gd name="connsiteY146" fmla="*/ 38100 h 1109980"/>
            <a:gd name="connsiteX147" fmla="*/ 40640 w 3840480"/>
            <a:gd name="connsiteY147" fmla="*/ 27940 h 1109980"/>
            <a:gd name="connsiteX148" fmla="*/ 27940 w 3840480"/>
            <a:gd name="connsiteY148" fmla="*/ 12700 h 1109980"/>
            <a:gd name="connsiteX149" fmla="*/ 20320 w 3840480"/>
            <a:gd name="connsiteY149" fmla="*/ 7620 h 1109980"/>
            <a:gd name="connsiteX150" fmla="*/ 2540 w 3840480"/>
            <a:gd name="connsiteY150" fmla="*/ 2540 h 1109980"/>
            <a:gd name="connsiteX151" fmla="*/ 0 w 3840480"/>
            <a:gd name="connsiteY151" fmla="*/ 0 h 110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40480" h="1109980">
              <a:moveTo>
                <a:pt x="3840480" y="1109980"/>
              </a:moveTo>
              <a:lnTo>
                <a:pt x="3042920" y="1109980"/>
              </a:lnTo>
              <a:lnTo>
                <a:pt x="3032760" y="1076960"/>
              </a:lnTo>
              <a:lnTo>
                <a:pt x="2933700" y="1071880"/>
              </a:lnTo>
              <a:lnTo>
                <a:pt x="2905760" y="1028700"/>
              </a:lnTo>
              <a:lnTo>
                <a:pt x="2722880" y="1038860"/>
              </a:lnTo>
              <a:lnTo>
                <a:pt x="2705100" y="1023620"/>
              </a:lnTo>
              <a:lnTo>
                <a:pt x="2649220" y="1026160"/>
              </a:lnTo>
              <a:lnTo>
                <a:pt x="2613660" y="990600"/>
              </a:lnTo>
              <a:lnTo>
                <a:pt x="2580640" y="977900"/>
              </a:lnTo>
              <a:lnTo>
                <a:pt x="2473960" y="977900"/>
              </a:lnTo>
              <a:lnTo>
                <a:pt x="2448560" y="970280"/>
              </a:lnTo>
              <a:lnTo>
                <a:pt x="2418080" y="975360"/>
              </a:lnTo>
              <a:lnTo>
                <a:pt x="2405380" y="955040"/>
              </a:lnTo>
              <a:lnTo>
                <a:pt x="2344420" y="957580"/>
              </a:lnTo>
              <a:lnTo>
                <a:pt x="2311400" y="939800"/>
              </a:lnTo>
              <a:lnTo>
                <a:pt x="2209800" y="947420"/>
              </a:lnTo>
              <a:lnTo>
                <a:pt x="2194560" y="919480"/>
              </a:lnTo>
              <a:lnTo>
                <a:pt x="2151380" y="929640"/>
              </a:lnTo>
              <a:lnTo>
                <a:pt x="2141220" y="914400"/>
              </a:lnTo>
              <a:lnTo>
                <a:pt x="2105660" y="916940"/>
              </a:lnTo>
              <a:lnTo>
                <a:pt x="2082800" y="896620"/>
              </a:lnTo>
              <a:lnTo>
                <a:pt x="2034540" y="899160"/>
              </a:lnTo>
              <a:lnTo>
                <a:pt x="2014220" y="881380"/>
              </a:lnTo>
              <a:lnTo>
                <a:pt x="1988820" y="881380"/>
              </a:lnTo>
              <a:cubicBezTo>
                <a:pt x="1970503" y="888249"/>
                <a:pt x="1961398" y="893038"/>
                <a:pt x="1940560" y="894080"/>
              </a:cubicBezTo>
              <a:cubicBezTo>
                <a:pt x="1932903" y="894463"/>
                <a:pt x="1925320" y="892387"/>
                <a:pt x="1917700" y="891540"/>
              </a:cubicBezTo>
              <a:cubicBezTo>
                <a:pt x="1912620" y="889847"/>
                <a:pt x="1905430" y="890915"/>
                <a:pt x="1902460" y="886460"/>
              </a:cubicBezTo>
              <a:cubicBezTo>
                <a:pt x="1896533" y="877570"/>
                <a:pt x="1894840" y="872913"/>
                <a:pt x="1882140" y="868680"/>
              </a:cubicBezTo>
              <a:cubicBezTo>
                <a:pt x="1877060" y="866987"/>
                <a:pt x="1872151" y="864650"/>
                <a:pt x="1866900" y="863600"/>
              </a:cubicBezTo>
              <a:cubicBezTo>
                <a:pt x="1850777" y="860375"/>
                <a:pt x="1858388" y="862107"/>
                <a:pt x="1844040" y="858520"/>
              </a:cubicBezTo>
              <a:cubicBezTo>
                <a:pt x="1842347" y="855133"/>
                <a:pt x="1840452" y="851840"/>
                <a:pt x="1838960" y="848360"/>
              </a:cubicBezTo>
              <a:cubicBezTo>
                <a:pt x="1827470" y="821551"/>
                <a:pt x="1858224" y="839832"/>
                <a:pt x="1775460" y="843280"/>
              </a:cubicBezTo>
              <a:cubicBezTo>
                <a:pt x="1771227" y="842433"/>
                <a:pt x="1766621" y="842671"/>
                <a:pt x="1762760" y="840740"/>
              </a:cubicBezTo>
              <a:cubicBezTo>
                <a:pt x="1759547" y="839134"/>
                <a:pt x="1757440" y="835880"/>
                <a:pt x="1755140" y="833120"/>
              </a:cubicBezTo>
              <a:cubicBezTo>
                <a:pt x="1753186" y="830775"/>
                <a:pt x="1753078" y="825957"/>
                <a:pt x="1750060" y="825500"/>
              </a:cubicBezTo>
              <a:cubicBezTo>
                <a:pt x="1724056" y="821560"/>
                <a:pt x="1697567" y="822113"/>
                <a:pt x="1671320" y="820420"/>
              </a:cubicBezTo>
              <a:cubicBezTo>
                <a:pt x="1668780" y="819573"/>
                <a:pt x="1666161" y="818935"/>
                <a:pt x="1663700" y="817880"/>
              </a:cubicBezTo>
              <a:cubicBezTo>
                <a:pt x="1660220" y="816388"/>
                <a:pt x="1657297" y="813270"/>
                <a:pt x="1653540" y="812800"/>
              </a:cubicBezTo>
              <a:cubicBezTo>
                <a:pt x="1636716" y="810697"/>
                <a:pt x="1619673" y="811107"/>
                <a:pt x="1602740" y="810260"/>
              </a:cubicBezTo>
              <a:cubicBezTo>
                <a:pt x="1600200" y="808567"/>
                <a:pt x="1597279" y="807339"/>
                <a:pt x="1595120" y="805180"/>
              </a:cubicBezTo>
              <a:cubicBezTo>
                <a:pt x="1592961" y="803021"/>
                <a:pt x="1592629" y="799178"/>
                <a:pt x="1590040" y="797560"/>
              </a:cubicBezTo>
              <a:cubicBezTo>
                <a:pt x="1585499" y="794722"/>
                <a:pt x="1579255" y="795450"/>
                <a:pt x="1574800" y="792480"/>
              </a:cubicBezTo>
              <a:cubicBezTo>
                <a:pt x="1572260" y="790787"/>
                <a:pt x="1569970" y="788640"/>
                <a:pt x="1567180" y="787400"/>
              </a:cubicBezTo>
              <a:cubicBezTo>
                <a:pt x="1539976" y="775309"/>
                <a:pt x="1561565" y="788737"/>
                <a:pt x="1544320" y="777240"/>
              </a:cubicBezTo>
              <a:cubicBezTo>
                <a:pt x="1543473" y="774700"/>
                <a:pt x="1543673" y="771513"/>
                <a:pt x="1541780" y="769620"/>
              </a:cubicBezTo>
              <a:cubicBezTo>
                <a:pt x="1538616" y="766456"/>
                <a:pt x="1526060" y="757672"/>
                <a:pt x="1518920" y="756920"/>
              </a:cubicBezTo>
              <a:cubicBezTo>
                <a:pt x="1505421" y="755499"/>
                <a:pt x="1491827" y="755227"/>
                <a:pt x="1478280" y="754380"/>
              </a:cubicBezTo>
              <a:cubicBezTo>
                <a:pt x="1477433" y="750993"/>
                <a:pt x="1479104" y="745154"/>
                <a:pt x="1475740" y="744220"/>
              </a:cubicBezTo>
              <a:cubicBezTo>
                <a:pt x="1461848" y="740361"/>
                <a:pt x="1446913" y="743047"/>
                <a:pt x="1432560" y="741680"/>
              </a:cubicBezTo>
              <a:cubicBezTo>
                <a:pt x="1429085" y="741349"/>
                <a:pt x="1425757" y="740099"/>
                <a:pt x="1422400" y="739140"/>
              </a:cubicBezTo>
              <a:cubicBezTo>
                <a:pt x="1407503" y="734884"/>
                <a:pt x="1422003" y="738941"/>
                <a:pt x="1407160" y="731520"/>
              </a:cubicBezTo>
              <a:cubicBezTo>
                <a:pt x="1404765" y="730323"/>
                <a:pt x="1402001" y="730035"/>
                <a:pt x="1399540" y="728980"/>
              </a:cubicBezTo>
              <a:cubicBezTo>
                <a:pt x="1396060" y="727488"/>
                <a:pt x="1392896" y="725306"/>
                <a:pt x="1389380" y="723900"/>
              </a:cubicBezTo>
              <a:cubicBezTo>
                <a:pt x="1384408" y="721911"/>
                <a:pt x="1374140" y="718820"/>
                <a:pt x="1374140" y="718820"/>
              </a:cubicBezTo>
              <a:cubicBezTo>
                <a:pt x="1363980" y="719667"/>
                <a:pt x="1353833" y="722038"/>
                <a:pt x="1343660" y="721360"/>
              </a:cubicBezTo>
              <a:cubicBezTo>
                <a:pt x="1340614" y="721157"/>
                <a:pt x="1338770" y="717645"/>
                <a:pt x="1336040" y="716280"/>
              </a:cubicBezTo>
              <a:cubicBezTo>
                <a:pt x="1328947" y="712733"/>
                <a:pt x="1317192" y="712136"/>
                <a:pt x="1310640" y="711200"/>
              </a:cubicBezTo>
              <a:cubicBezTo>
                <a:pt x="1305277" y="695110"/>
                <a:pt x="1311185" y="705109"/>
                <a:pt x="1282700" y="701040"/>
              </a:cubicBezTo>
              <a:cubicBezTo>
                <a:pt x="1277119" y="700243"/>
                <a:pt x="1270348" y="697769"/>
                <a:pt x="1264920" y="695960"/>
              </a:cubicBezTo>
              <a:cubicBezTo>
                <a:pt x="1263227" y="693420"/>
                <a:pt x="1261999" y="690499"/>
                <a:pt x="1259840" y="688340"/>
              </a:cubicBezTo>
              <a:cubicBezTo>
                <a:pt x="1251607" y="680107"/>
                <a:pt x="1243920" y="682223"/>
                <a:pt x="1231900" y="680720"/>
              </a:cubicBezTo>
              <a:cubicBezTo>
                <a:pt x="1230207" y="678180"/>
                <a:pt x="1228979" y="675259"/>
                <a:pt x="1226820" y="673100"/>
              </a:cubicBezTo>
              <a:cubicBezTo>
                <a:pt x="1224661" y="670941"/>
                <a:pt x="1221990" y="669260"/>
                <a:pt x="1219200" y="668020"/>
              </a:cubicBezTo>
              <a:cubicBezTo>
                <a:pt x="1205988" y="662148"/>
                <a:pt x="1200644" y="662466"/>
                <a:pt x="1186180" y="660400"/>
              </a:cubicBezTo>
              <a:lnTo>
                <a:pt x="1170940" y="655320"/>
              </a:lnTo>
              <a:cubicBezTo>
                <a:pt x="1168400" y="654473"/>
                <a:pt x="1164517" y="655175"/>
                <a:pt x="1163320" y="652780"/>
              </a:cubicBezTo>
              <a:lnTo>
                <a:pt x="1160780" y="647700"/>
              </a:lnTo>
              <a:lnTo>
                <a:pt x="1122680" y="637540"/>
              </a:lnTo>
              <a:lnTo>
                <a:pt x="1087120" y="637540"/>
              </a:lnTo>
              <a:cubicBezTo>
                <a:pt x="1072909" y="638961"/>
                <a:pt x="1065433" y="643207"/>
                <a:pt x="1054100" y="637540"/>
              </a:cubicBezTo>
              <a:cubicBezTo>
                <a:pt x="1051370" y="636175"/>
                <a:pt x="1049020" y="634153"/>
                <a:pt x="1046480" y="632460"/>
              </a:cubicBezTo>
              <a:cubicBezTo>
                <a:pt x="1043644" y="623952"/>
                <a:pt x="1044026" y="614701"/>
                <a:pt x="1033780" y="612140"/>
              </a:cubicBezTo>
              <a:cubicBezTo>
                <a:pt x="1026342" y="610281"/>
                <a:pt x="1018540" y="610447"/>
                <a:pt x="1010920" y="609600"/>
              </a:cubicBezTo>
              <a:cubicBezTo>
                <a:pt x="1008380" y="608753"/>
                <a:pt x="1005914" y="607641"/>
                <a:pt x="1003300" y="607060"/>
              </a:cubicBezTo>
              <a:cubicBezTo>
                <a:pt x="998273" y="605943"/>
                <a:pt x="991936" y="607911"/>
                <a:pt x="988060" y="604520"/>
              </a:cubicBezTo>
              <a:cubicBezTo>
                <a:pt x="984030" y="600994"/>
                <a:pt x="984673" y="594360"/>
                <a:pt x="982980" y="589280"/>
              </a:cubicBezTo>
              <a:cubicBezTo>
                <a:pt x="982133" y="586740"/>
                <a:pt x="982980" y="582507"/>
                <a:pt x="980440" y="581660"/>
              </a:cubicBezTo>
              <a:cubicBezTo>
                <a:pt x="977900" y="580813"/>
                <a:pt x="975445" y="579645"/>
                <a:pt x="972820" y="579120"/>
              </a:cubicBezTo>
              <a:cubicBezTo>
                <a:pt x="966949" y="577946"/>
                <a:pt x="960967" y="577427"/>
                <a:pt x="955040" y="576580"/>
              </a:cubicBezTo>
              <a:cubicBezTo>
                <a:pt x="930512" y="560228"/>
                <a:pt x="969246" y="584653"/>
                <a:pt x="934720" y="568960"/>
              </a:cubicBezTo>
              <a:cubicBezTo>
                <a:pt x="929162" y="566434"/>
                <a:pt x="925272" y="560731"/>
                <a:pt x="919480" y="558800"/>
              </a:cubicBezTo>
              <a:lnTo>
                <a:pt x="911860" y="556260"/>
              </a:lnTo>
              <a:cubicBezTo>
                <a:pt x="911013" y="553720"/>
                <a:pt x="911499" y="550196"/>
                <a:pt x="909320" y="548640"/>
              </a:cubicBezTo>
              <a:cubicBezTo>
                <a:pt x="904963" y="545528"/>
                <a:pt x="899275" y="544859"/>
                <a:pt x="894080" y="543560"/>
              </a:cubicBezTo>
              <a:cubicBezTo>
                <a:pt x="874574" y="538684"/>
                <a:pt x="893443" y="543031"/>
                <a:pt x="866140" y="538480"/>
              </a:cubicBezTo>
              <a:cubicBezTo>
                <a:pt x="859779" y="537420"/>
                <a:pt x="843161" y="534167"/>
                <a:pt x="838200" y="530860"/>
              </a:cubicBezTo>
              <a:cubicBezTo>
                <a:pt x="835660" y="529167"/>
                <a:pt x="832925" y="527734"/>
                <a:pt x="830580" y="525780"/>
              </a:cubicBezTo>
              <a:cubicBezTo>
                <a:pt x="827820" y="523480"/>
                <a:pt x="825883" y="520248"/>
                <a:pt x="822960" y="518160"/>
              </a:cubicBezTo>
              <a:cubicBezTo>
                <a:pt x="819879" y="515959"/>
                <a:pt x="816316" y="514486"/>
                <a:pt x="812800" y="513080"/>
              </a:cubicBezTo>
              <a:cubicBezTo>
                <a:pt x="807828" y="511091"/>
                <a:pt x="802640" y="509693"/>
                <a:pt x="797560" y="508000"/>
              </a:cubicBezTo>
              <a:cubicBezTo>
                <a:pt x="795020" y="507153"/>
                <a:pt x="792581" y="505900"/>
                <a:pt x="789940" y="505460"/>
              </a:cubicBezTo>
              <a:cubicBezTo>
                <a:pt x="772059" y="502480"/>
                <a:pt x="779586" y="504549"/>
                <a:pt x="767080" y="500380"/>
              </a:cubicBezTo>
              <a:cubicBezTo>
                <a:pt x="765387" y="497840"/>
                <a:pt x="764589" y="494378"/>
                <a:pt x="762000" y="492760"/>
              </a:cubicBezTo>
              <a:cubicBezTo>
                <a:pt x="757459" y="489922"/>
                <a:pt x="751955" y="488979"/>
                <a:pt x="746760" y="487680"/>
              </a:cubicBezTo>
              <a:cubicBezTo>
                <a:pt x="739987" y="485987"/>
                <a:pt x="733176" y="484437"/>
                <a:pt x="726440" y="482600"/>
              </a:cubicBezTo>
              <a:cubicBezTo>
                <a:pt x="723857" y="481896"/>
                <a:pt x="721445" y="480585"/>
                <a:pt x="718820" y="480060"/>
              </a:cubicBezTo>
              <a:cubicBezTo>
                <a:pt x="712949" y="478886"/>
                <a:pt x="706967" y="478367"/>
                <a:pt x="701040" y="477520"/>
              </a:cubicBezTo>
              <a:cubicBezTo>
                <a:pt x="698500" y="475827"/>
                <a:pt x="696289" y="473483"/>
                <a:pt x="693420" y="472440"/>
              </a:cubicBezTo>
              <a:cubicBezTo>
                <a:pt x="686859" y="470054"/>
                <a:pt x="679162" y="470824"/>
                <a:pt x="673100" y="467360"/>
              </a:cubicBezTo>
              <a:cubicBezTo>
                <a:pt x="666862" y="463796"/>
                <a:pt x="664676" y="454392"/>
                <a:pt x="657860" y="452120"/>
              </a:cubicBezTo>
              <a:cubicBezTo>
                <a:pt x="647344" y="448615"/>
                <a:pt x="652468" y="451065"/>
                <a:pt x="642620" y="444500"/>
              </a:cubicBezTo>
              <a:cubicBezTo>
                <a:pt x="632287" y="429000"/>
                <a:pt x="640781" y="437458"/>
                <a:pt x="609600" y="434340"/>
              </a:cubicBezTo>
              <a:cubicBezTo>
                <a:pt x="562375" y="429617"/>
                <a:pt x="613266" y="433360"/>
                <a:pt x="543560" y="429260"/>
              </a:cubicBezTo>
              <a:cubicBezTo>
                <a:pt x="524407" y="422876"/>
                <a:pt x="548015" y="431488"/>
                <a:pt x="528320" y="421640"/>
              </a:cubicBezTo>
              <a:cubicBezTo>
                <a:pt x="521615" y="418288"/>
                <a:pt x="515246" y="418734"/>
                <a:pt x="508000" y="416560"/>
              </a:cubicBezTo>
              <a:cubicBezTo>
                <a:pt x="504751" y="415585"/>
                <a:pt x="492616" y="409927"/>
                <a:pt x="487680" y="408940"/>
              </a:cubicBezTo>
              <a:cubicBezTo>
                <a:pt x="486020" y="408608"/>
                <a:pt x="484293" y="408940"/>
                <a:pt x="482600" y="408940"/>
              </a:cubicBezTo>
              <a:lnTo>
                <a:pt x="444500" y="398780"/>
              </a:lnTo>
              <a:lnTo>
                <a:pt x="424180" y="391160"/>
              </a:lnTo>
              <a:cubicBezTo>
                <a:pt x="421664" y="390245"/>
                <a:pt x="418233" y="390711"/>
                <a:pt x="416560" y="388620"/>
              </a:cubicBezTo>
              <a:cubicBezTo>
                <a:pt x="414379" y="385894"/>
                <a:pt x="415395" y="381669"/>
                <a:pt x="414020" y="378460"/>
              </a:cubicBezTo>
              <a:cubicBezTo>
                <a:pt x="412340" y="374541"/>
                <a:pt x="404753" y="365127"/>
                <a:pt x="401320" y="363220"/>
              </a:cubicBezTo>
              <a:cubicBezTo>
                <a:pt x="396639" y="360619"/>
                <a:pt x="390535" y="361110"/>
                <a:pt x="386080" y="358140"/>
              </a:cubicBezTo>
              <a:cubicBezTo>
                <a:pt x="383540" y="356447"/>
                <a:pt x="381190" y="354425"/>
                <a:pt x="378460" y="353060"/>
              </a:cubicBezTo>
              <a:cubicBezTo>
                <a:pt x="371599" y="349629"/>
                <a:pt x="362624" y="349541"/>
                <a:pt x="355600" y="347980"/>
              </a:cubicBezTo>
              <a:cubicBezTo>
                <a:pt x="352986" y="347399"/>
                <a:pt x="350520" y="346287"/>
                <a:pt x="347980" y="345440"/>
              </a:cubicBezTo>
              <a:cubicBezTo>
                <a:pt x="346287" y="342900"/>
                <a:pt x="345059" y="339979"/>
                <a:pt x="342900" y="337820"/>
              </a:cubicBezTo>
              <a:cubicBezTo>
                <a:pt x="334150" y="329070"/>
                <a:pt x="325129" y="331612"/>
                <a:pt x="312420" y="330200"/>
              </a:cubicBezTo>
              <a:cubicBezTo>
                <a:pt x="290158" y="307938"/>
                <a:pt x="318398" y="335181"/>
                <a:pt x="297180" y="317500"/>
              </a:cubicBezTo>
              <a:cubicBezTo>
                <a:pt x="294420" y="315200"/>
                <a:pt x="292100" y="312420"/>
                <a:pt x="289560" y="309880"/>
              </a:cubicBezTo>
              <a:cubicBezTo>
                <a:pt x="288713" y="303107"/>
                <a:pt x="288816" y="296146"/>
                <a:pt x="287020" y="289560"/>
              </a:cubicBezTo>
              <a:cubicBezTo>
                <a:pt x="286217" y="286615"/>
                <a:pt x="284480" y="283633"/>
                <a:pt x="281940" y="281940"/>
              </a:cubicBezTo>
              <a:cubicBezTo>
                <a:pt x="279035" y="280004"/>
                <a:pt x="275137" y="280359"/>
                <a:pt x="271780" y="279400"/>
              </a:cubicBezTo>
              <a:cubicBezTo>
                <a:pt x="250374" y="273284"/>
                <a:pt x="278804" y="281322"/>
                <a:pt x="256540" y="271780"/>
              </a:cubicBezTo>
              <a:cubicBezTo>
                <a:pt x="253331" y="270405"/>
                <a:pt x="249767" y="270087"/>
                <a:pt x="246380" y="269240"/>
              </a:cubicBezTo>
              <a:cubicBezTo>
                <a:pt x="243840" y="267547"/>
                <a:pt x="239803" y="267029"/>
                <a:pt x="238760" y="264160"/>
              </a:cubicBezTo>
              <a:cubicBezTo>
                <a:pt x="231719" y="244797"/>
                <a:pt x="243047" y="243179"/>
                <a:pt x="228600" y="231140"/>
              </a:cubicBezTo>
              <a:cubicBezTo>
                <a:pt x="226543" y="229426"/>
                <a:pt x="223520" y="229447"/>
                <a:pt x="220980" y="228600"/>
              </a:cubicBezTo>
              <a:cubicBezTo>
                <a:pt x="219287" y="226060"/>
                <a:pt x="217854" y="223325"/>
                <a:pt x="215900" y="220980"/>
              </a:cubicBezTo>
              <a:cubicBezTo>
                <a:pt x="213600" y="218220"/>
                <a:pt x="210273" y="216349"/>
                <a:pt x="208280" y="213360"/>
              </a:cubicBezTo>
              <a:cubicBezTo>
                <a:pt x="206795" y="211132"/>
                <a:pt x="207919" y="207296"/>
                <a:pt x="205740" y="205740"/>
              </a:cubicBezTo>
              <a:cubicBezTo>
                <a:pt x="201383" y="202628"/>
                <a:pt x="195580" y="202353"/>
                <a:pt x="190500" y="200660"/>
              </a:cubicBezTo>
              <a:cubicBezTo>
                <a:pt x="179568" y="197016"/>
                <a:pt x="185477" y="198769"/>
                <a:pt x="172720" y="195580"/>
              </a:cubicBezTo>
              <a:cubicBezTo>
                <a:pt x="170908" y="190145"/>
                <a:pt x="168910" y="183727"/>
                <a:pt x="165100" y="180340"/>
              </a:cubicBezTo>
              <a:lnTo>
                <a:pt x="157480" y="152400"/>
              </a:lnTo>
              <a:cubicBezTo>
                <a:pt x="151553" y="148167"/>
                <a:pt x="143740" y="145760"/>
                <a:pt x="139700" y="139700"/>
              </a:cubicBezTo>
              <a:cubicBezTo>
                <a:pt x="136379" y="134719"/>
                <a:pt x="140836" y="126646"/>
                <a:pt x="137160" y="121920"/>
              </a:cubicBezTo>
              <a:cubicBezTo>
                <a:pt x="133872" y="117693"/>
                <a:pt x="126375" y="119810"/>
                <a:pt x="121920" y="116840"/>
              </a:cubicBezTo>
              <a:cubicBezTo>
                <a:pt x="119380" y="115147"/>
                <a:pt x="117090" y="113000"/>
                <a:pt x="114300" y="111760"/>
              </a:cubicBezTo>
              <a:cubicBezTo>
                <a:pt x="87096" y="99669"/>
                <a:pt x="108685" y="113097"/>
                <a:pt x="91440" y="101600"/>
              </a:cubicBezTo>
              <a:cubicBezTo>
                <a:pt x="90593" y="98213"/>
                <a:pt x="90632" y="94471"/>
                <a:pt x="88900" y="91440"/>
              </a:cubicBezTo>
              <a:cubicBezTo>
                <a:pt x="84423" y="83606"/>
                <a:pt x="80934" y="83705"/>
                <a:pt x="73660" y="81280"/>
              </a:cubicBezTo>
              <a:cubicBezTo>
                <a:pt x="68610" y="61079"/>
                <a:pt x="75014" y="81109"/>
                <a:pt x="63500" y="60960"/>
              </a:cubicBezTo>
              <a:cubicBezTo>
                <a:pt x="62172" y="58635"/>
                <a:pt x="62633" y="55431"/>
                <a:pt x="60960" y="53340"/>
              </a:cubicBezTo>
              <a:cubicBezTo>
                <a:pt x="57379" y="48864"/>
                <a:pt x="50740" y="47393"/>
                <a:pt x="45720" y="45720"/>
              </a:cubicBezTo>
              <a:cubicBezTo>
                <a:pt x="44873" y="43180"/>
                <a:pt x="43916" y="40674"/>
                <a:pt x="43180" y="38100"/>
              </a:cubicBezTo>
              <a:cubicBezTo>
                <a:pt x="42221" y="34743"/>
                <a:pt x="42015" y="31149"/>
                <a:pt x="40640" y="27940"/>
              </a:cubicBezTo>
              <a:cubicBezTo>
                <a:pt x="38420" y="22760"/>
                <a:pt x="32009" y="16091"/>
                <a:pt x="27940" y="12700"/>
              </a:cubicBezTo>
              <a:cubicBezTo>
                <a:pt x="25595" y="10746"/>
                <a:pt x="23126" y="8823"/>
                <a:pt x="20320" y="7620"/>
              </a:cubicBezTo>
              <a:cubicBezTo>
                <a:pt x="8927" y="2737"/>
                <a:pt x="12426" y="7483"/>
                <a:pt x="2540" y="2540"/>
              </a:cubicBezTo>
              <a:cubicBezTo>
                <a:pt x="1469" y="2005"/>
                <a:pt x="847" y="847"/>
                <a:pt x="0" y="0"/>
              </a:cubicBezTo>
            </a:path>
          </a:pathLst>
        </a:cu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0.19602</cdr:x>
      <cdr:y>0.28103</cdr:y>
    </cdr:from>
    <cdr:to>
      <cdr:x>0.8583</cdr:x>
      <cdr:y>0.87871</cdr:y>
    </cdr:to>
    <cdr:sp macro="" textlink="">
      <cdr:nvSpPr>
        <cdr:cNvPr id="4" name="Freeform 3"/>
        <cdr:cNvSpPr/>
      </cdr:nvSpPr>
      <cdr:spPr>
        <a:xfrm xmlns:a="http://schemas.openxmlformats.org/drawingml/2006/main">
          <a:off x="978895" y="662066"/>
          <a:ext cx="3307355" cy="1408035"/>
        </a:xfrm>
        <a:custGeom xmlns:a="http://schemas.openxmlformats.org/drawingml/2006/main">
          <a:avLst/>
          <a:gdLst>
            <a:gd name="connsiteX0" fmla="*/ 3307355 w 3307355"/>
            <a:gd name="connsiteY0" fmla="*/ 1408035 h 1408035"/>
            <a:gd name="connsiteX1" fmla="*/ 3302654 w 3307355"/>
            <a:gd name="connsiteY1" fmla="*/ 1175321 h 1408035"/>
            <a:gd name="connsiteX2" fmla="*/ 2809019 w 3307355"/>
            <a:gd name="connsiteY2" fmla="*/ 1172970 h 1408035"/>
            <a:gd name="connsiteX3" fmla="*/ 2806668 w 3307355"/>
            <a:gd name="connsiteY3" fmla="*/ 1095399 h 1408035"/>
            <a:gd name="connsiteX4" fmla="*/ 2642123 w 3307355"/>
            <a:gd name="connsiteY4" fmla="*/ 1095399 h 1408035"/>
            <a:gd name="connsiteX5" fmla="*/ 2642123 w 3307355"/>
            <a:gd name="connsiteY5" fmla="*/ 1060139 h 1408035"/>
            <a:gd name="connsiteX6" fmla="*/ 2515188 w 3307355"/>
            <a:gd name="connsiteY6" fmla="*/ 1060139 h 1408035"/>
            <a:gd name="connsiteX7" fmla="*/ 2515188 w 3307355"/>
            <a:gd name="connsiteY7" fmla="*/ 1031932 h 1408035"/>
            <a:gd name="connsiteX8" fmla="*/ 2254267 w 3307355"/>
            <a:gd name="connsiteY8" fmla="*/ 1031932 h 1408035"/>
            <a:gd name="connsiteX9" fmla="*/ 2254267 w 3307355"/>
            <a:gd name="connsiteY9" fmla="*/ 1003724 h 1408035"/>
            <a:gd name="connsiteX10" fmla="*/ 2106176 w 3307355"/>
            <a:gd name="connsiteY10" fmla="*/ 1003724 h 1408035"/>
            <a:gd name="connsiteX11" fmla="*/ 2106176 w 3307355"/>
            <a:gd name="connsiteY11" fmla="*/ 984919 h 1408035"/>
            <a:gd name="connsiteX12" fmla="*/ 2047410 w 3307355"/>
            <a:gd name="connsiteY12" fmla="*/ 984919 h 1408035"/>
            <a:gd name="connsiteX13" fmla="*/ 2047410 w 3307355"/>
            <a:gd name="connsiteY13" fmla="*/ 973166 h 1408035"/>
            <a:gd name="connsiteX14" fmla="*/ 1911073 w 3307355"/>
            <a:gd name="connsiteY14" fmla="*/ 973166 h 1408035"/>
            <a:gd name="connsiteX15" fmla="*/ 1889917 w 3307355"/>
            <a:gd name="connsiteY15" fmla="*/ 947309 h 1408035"/>
            <a:gd name="connsiteX16" fmla="*/ 1814697 w 3307355"/>
            <a:gd name="connsiteY16" fmla="*/ 942607 h 1408035"/>
            <a:gd name="connsiteX17" fmla="*/ 1798242 w 3307355"/>
            <a:gd name="connsiteY17" fmla="*/ 926153 h 1408035"/>
            <a:gd name="connsiteX18" fmla="*/ 1770034 w 3307355"/>
            <a:gd name="connsiteY18" fmla="*/ 928503 h 1408035"/>
            <a:gd name="connsiteX19" fmla="*/ 1765333 w 3307355"/>
            <a:gd name="connsiteY19" fmla="*/ 914400 h 1408035"/>
            <a:gd name="connsiteX20" fmla="*/ 1711268 w 3307355"/>
            <a:gd name="connsiteY20" fmla="*/ 916750 h 1408035"/>
            <a:gd name="connsiteX21" fmla="*/ 1694814 w 3307355"/>
            <a:gd name="connsiteY21" fmla="*/ 897945 h 1408035"/>
            <a:gd name="connsiteX22" fmla="*/ 1624295 w 3307355"/>
            <a:gd name="connsiteY22" fmla="*/ 900296 h 1408035"/>
            <a:gd name="connsiteX23" fmla="*/ 1610191 w 3307355"/>
            <a:gd name="connsiteY23" fmla="*/ 888543 h 1408035"/>
            <a:gd name="connsiteX24" fmla="*/ 1598438 w 3307355"/>
            <a:gd name="connsiteY24" fmla="*/ 872088 h 1408035"/>
            <a:gd name="connsiteX25" fmla="*/ 1589035 w 3307355"/>
            <a:gd name="connsiteY25" fmla="*/ 869737 h 1408035"/>
            <a:gd name="connsiteX26" fmla="*/ 1567879 w 3307355"/>
            <a:gd name="connsiteY26" fmla="*/ 865036 h 1408035"/>
            <a:gd name="connsiteX27" fmla="*/ 1549074 w 3307355"/>
            <a:gd name="connsiteY27" fmla="*/ 848582 h 1408035"/>
            <a:gd name="connsiteX28" fmla="*/ 1537321 w 3307355"/>
            <a:gd name="connsiteY28" fmla="*/ 841530 h 1408035"/>
            <a:gd name="connsiteX29" fmla="*/ 1532620 w 3307355"/>
            <a:gd name="connsiteY29" fmla="*/ 834478 h 1408035"/>
            <a:gd name="connsiteX30" fmla="*/ 1523217 w 3307355"/>
            <a:gd name="connsiteY30" fmla="*/ 829776 h 1408035"/>
            <a:gd name="connsiteX31" fmla="*/ 1433893 w 3307355"/>
            <a:gd name="connsiteY31" fmla="*/ 822725 h 1408035"/>
            <a:gd name="connsiteX32" fmla="*/ 1426841 w 3307355"/>
            <a:gd name="connsiteY32" fmla="*/ 820374 h 1408035"/>
            <a:gd name="connsiteX33" fmla="*/ 1422139 w 3307355"/>
            <a:gd name="connsiteY33" fmla="*/ 815673 h 1408035"/>
            <a:gd name="connsiteX34" fmla="*/ 1400984 w 3307355"/>
            <a:gd name="connsiteY34" fmla="*/ 808621 h 1408035"/>
            <a:gd name="connsiteX35" fmla="*/ 1396282 w 3307355"/>
            <a:gd name="connsiteY35" fmla="*/ 803919 h 1408035"/>
            <a:gd name="connsiteX36" fmla="*/ 1379828 w 3307355"/>
            <a:gd name="connsiteY36" fmla="*/ 794517 h 1408035"/>
            <a:gd name="connsiteX37" fmla="*/ 1368075 w 3307355"/>
            <a:gd name="connsiteY37" fmla="*/ 792166 h 1408035"/>
            <a:gd name="connsiteX38" fmla="*/ 1358672 w 3307355"/>
            <a:gd name="connsiteY38" fmla="*/ 780413 h 1408035"/>
            <a:gd name="connsiteX39" fmla="*/ 1351620 w 3307355"/>
            <a:gd name="connsiteY39" fmla="*/ 773361 h 1408035"/>
            <a:gd name="connsiteX40" fmla="*/ 1349269 w 3307355"/>
            <a:gd name="connsiteY40" fmla="*/ 766309 h 1408035"/>
            <a:gd name="connsiteX41" fmla="*/ 1346919 w 3307355"/>
            <a:gd name="connsiteY41" fmla="*/ 756907 h 1408035"/>
            <a:gd name="connsiteX42" fmla="*/ 1342218 w 3307355"/>
            <a:gd name="connsiteY42" fmla="*/ 749855 h 1408035"/>
            <a:gd name="connsiteX43" fmla="*/ 1332815 w 3307355"/>
            <a:gd name="connsiteY43" fmla="*/ 731049 h 1408035"/>
            <a:gd name="connsiteX44" fmla="*/ 1323412 w 3307355"/>
            <a:gd name="connsiteY44" fmla="*/ 726348 h 1408035"/>
            <a:gd name="connsiteX45" fmla="*/ 1316360 w 3307355"/>
            <a:gd name="connsiteY45" fmla="*/ 719296 h 1408035"/>
            <a:gd name="connsiteX46" fmla="*/ 1304607 w 3307355"/>
            <a:gd name="connsiteY46" fmla="*/ 709894 h 1408035"/>
            <a:gd name="connsiteX47" fmla="*/ 1302257 w 3307355"/>
            <a:gd name="connsiteY47" fmla="*/ 702842 h 1408035"/>
            <a:gd name="connsiteX48" fmla="*/ 1271698 w 3307355"/>
            <a:gd name="connsiteY48" fmla="*/ 695790 h 1408035"/>
            <a:gd name="connsiteX49" fmla="*/ 1264646 w 3307355"/>
            <a:gd name="connsiteY49" fmla="*/ 693439 h 1408035"/>
            <a:gd name="connsiteX50" fmla="*/ 1248192 w 3307355"/>
            <a:gd name="connsiteY50" fmla="*/ 674634 h 1408035"/>
            <a:gd name="connsiteX51" fmla="*/ 1243491 w 3307355"/>
            <a:gd name="connsiteY51" fmla="*/ 667582 h 1408035"/>
            <a:gd name="connsiteX52" fmla="*/ 1231737 w 3307355"/>
            <a:gd name="connsiteY52" fmla="*/ 665231 h 1408035"/>
            <a:gd name="connsiteX53" fmla="*/ 1198828 w 3307355"/>
            <a:gd name="connsiteY53" fmla="*/ 662881 h 1408035"/>
            <a:gd name="connsiteX54" fmla="*/ 1191776 w 3307355"/>
            <a:gd name="connsiteY54" fmla="*/ 658180 h 1408035"/>
            <a:gd name="connsiteX55" fmla="*/ 1147114 w 3307355"/>
            <a:gd name="connsiteY55" fmla="*/ 653478 h 1408035"/>
            <a:gd name="connsiteX56" fmla="*/ 1142413 w 3307355"/>
            <a:gd name="connsiteY56" fmla="*/ 644076 h 1408035"/>
            <a:gd name="connsiteX57" fmla="*/ 1128309 w 3307355"/>
            <a:gd name="connsiteY57" fmla="*/ 637024 h 1408035"/>
            <a:gd name="connsiteX58" fmla="*/ 1121257 w 3307355"/>
            <a:gd name="connsiteY58" fmla="*/ 632322 h 1408035"/>
            <a:gd name="connsiteX59" fmla="*/ 1102452 w 3307355"/>
            <a:gd name="connsiteY59" fmla="*/ 627621 h 1408035"/>
            <a:gd name="connsiteX60" fmla="*/ 1076595 w 3307355"/>
            <a:gd name="connsiteY60" fmla="*/ 622920 h 1408035"/>
            <a:gd name="connsiteX61" fmla="*/ 1069543 w 3307355"/>
            <a:gd name="connsiteY61" fmla="*/ 618219 h 1408035"/>
            <a:gd name="connsiteX62" fmla="*/ 1064842 w 3307355"/>
            <a:gd name="connsiteY62" fmla="*/ 613517 h 1408035"/>
            <a:gd name="connsiteX63" fmla="*/ 1057790 w 3307355"/>
            <a:gd name="connsiteY63" fmla="*/ 611167 h 1408035"/>
            <a:gd name="connsiteX64" fmla="*/ 1050738 w 3307355"/>
            <a:gd name="connsiteY64" fmla="*/ 599413 h 1408035"/>
            <a:gd name="connsiteX65" fmla="*/ 1038985 w 3307355"/>
            <a:gd name="connsiteY65" fmla="*/ 578258 h 1408035"/>
            <a:gd name="connsiteX66" fmla="*/ 977868 w 3307355"/>
            <a:gd name="connsiteY66" fmla="*/ 571206 h 1408035"/>
            <a:gd name="connsiteX67" fmla="*/ 968465 w 3307355"/>
            <a:gd name="connsiteY67" fmla="*/ 568855 h 1408035"/>
            <a:gd name="connsiteX68" fmla="*/ 944959 w 3307355"/>
            <a:gd name="connsiteY68" fmla="*/ 561803 h 1408035"/>
            <a:gd name="connsiteX69" fmla="*/ 919102 w 3307355"/>
            <a:gd name="connsiteY69" fmla="*/ 559453 h 1408035"/>
            <a:gd name="connsiteX70" fmla="*/ 907349 w 3307355"/>
            <a:gd name="connsiteY70" fmla="*/ 550050 h 1408035"/>
            <a:gd name="connsiteX71" fmla="*/ 902647 w 3307355"/>
            <a:gd name="connsiteY71" fmla="*/ 545349 h 1408035"/>
            <a:gd name="connsiteX72" fmla="*/ 895595 w 3307355"/>
            <a:gd name="connsiteY72" fmla="*/ 542998 h 1408035"/>
            <a:gd name="connsiteX73" fmla="*/ 888543 w 3307355"/>
            <a:gd name="connsiteY73" fmla="*/ 538297 h 1408035"/>
            <a:gd name="connsiteX74" fmla="*/ 881492 w 3307355"/>
            <a:gd name="connsiteY74" fmla="*/ 535946 h 1408035"/>
            <a:gd name="connsiteX75" fmla="*/ 869738 w 3307355"/>
            <a:gd name="connsiteY75" fmla="*/ 526544 h 1408035"/>
            <a:gd name="connsiteX76" fmla="*/ 862686 w 3307355"/>
            <a:gd name="connsiteY76" fmla="*/ 512440 h 1408035"/>
            <a:gd name="connsiteX77" fmla="*/ 857985 w 3307355"/>
            <a:gd name="connsiteY77" fmla="*/ 505388 h 1408035"/>
            <a:gd name="connsiteX78" fmla="*/ 825076 w 3307355"/>
            <a:gd name="connsiteY78" fmla="*/ 503037 h 1408035"/>
            <a:gd name="connsiteX79" fmla="*/ 801570 w 3307355"/>
            <a:gd name="connsiteY79" fmla="*/ 495985 h 1408035"/>
            <a:gd name="connsiteX80" fmla="*/ 794518 w 3307355"/>
            <a:gd name="connsiteY80" fmla="*/ 493635 h 1408035"/>
            <a:gd name="connsiteX81" fmla="*/ 787466 w 3307355"/>
            <a:gd name="connsiteY81" fmla="*/ 488933 h 1408035"/>
            <a:gd name="connsiteX82" fmla="*/ 768661 w 3307355"/>
            <a:gd name="connsiteY82" fmla="*/ 477180 h 1408035"/>
            <a:gd name="connsiteX83" fmla="*/ 754557 w 3307355"/>
            <a:gd name="connsiteY83" fmla="*/ 472479 h 1408035"/>
            <a:gd name="connsiteX84" fmla="*/ 752206 w 3307355"/>
            <a:gd name="connsiteY84" fmla="*/ 463076 h 1408035"/>
            <a:gd name="connsiteX85" fmla="*/ 731050 w 3307355"/>
            <a:gd name="connsiteY85" fmla="*/ 451323 h 1408035"/>
            <a:gd name="connsiteX86" fmla="*/ 719297 w 3307355"/>
            <a:gd name="connsiteY86" fmla="*/ 448972 h 1408035"/>
            <a:gd name="connsiteX87" fmla="*/ 705193 w 3307355"/>
            <a:gd name="connsiteY87" fmla="*/ 444271 h 1408035"/>
            <a:gd name="connsiteX88" fmla="*/ 698141 w 3307355"/>
            <a:gd name="connsiteY88" fmla="*/ 439570 h 1408035"/>
            <a:gd name="connsiteX89" fmla="*/ 691089 w 3307355"/>
            <a:gd name="connsiteY89" fmla="*/ 437219 h 1408035"/>
            <a:gd name="connsiteX90" fmla="*/ 676986 w 3307355"/>
            <a:gd name="connsiteY90" fmla="*/ 427817 h 1408035"/>
            <a:gd name="connsiteX91" fmla="*/ 669934 w 3307355"/>
            <a:gd name="connsiteY91" fmla="*/ 423115 h 1408035"/>
            <a:gd name="connsiteX92" fmla="*/ 662882 w 3307355"/>
            <a:gd name="connsiteY92" fmla="*/ 420765 h 1408035"/>
            <a:gd name="connsiteX93" fmla="*/ 646427 w 3307355"/>
            <a:gd name="connsiteY93" fmla="*/ 411362 h 1408035"/>
            <a:gd name="connsiteX94" fmla="*/ 627622 w 3307355"/>
            <a:gd name="connsiteY94" fmla="*/ 409011 h 1408035"/>
            <a:gd name="connsiteX95" fmla="*/ 618220 w 3307355"/>
            <a:gd name="connsiteY95" fmla="*/ 406661 h 1408035"/>
            <a:gd name="connsiteX96" fmla="*/ 611168 w 3307355"/>
            <a:gd name="connsiteY96" fmla="*/ 401959 h 1408035"/>
            <a:gd name="connsiteX97" fmla="*/ 604116 w 3307355"/>
            <a:gd name="connsiteY97" fmla="*/ 399609 h 1408035"/>
            <a:gd name="connsiteX98" fmla="*/ 582960 w 3307355"/>
            <a:gd name="connsiteY98" fmla="*/ 394908 h 1408035"/>
            <a:gd name="connsiteX99" fmla="*/ 568856 w 3307355"/>
            <a:gd name="connsiteY99" fmla="*/ 385505 h 1408035"/>
            <a:gd name="connsiteX100" fmla="*/ 561804 w 3307355"/>
            <a:gd name="connsiteY100" fmla="*/ 376102 h 1408035"/>
            <a:gd name="connsiteX101" fmla="*/ 547700 w 3307355"/>
            <a:gd name="connsiteY101" fmla="*/ 371401 h 1408035"/>
            <a:gd name="connsiteX102" fmla="*/ 531246 w 3307355"/>
            <a:gd name="connsiteY102" fmla="*/ 366700 h 1408035"/>
            <a:gd name="connsiteX103" fmla="*/ 507739 w 3307355"/>
            <a:gd name="connsiteY103" fmla="*/ 364349 h 1408035"/>
            <a:gd name="connsiteX104" fmla="*/ 488934 w 3307355"/>
            <a:gd name="connsiteY104" fmla="*/ 350245 h 1408035"/>
            <a:gd name="connsiteX105" fmla="*/ 465428 w 3307355"/>
            <a:gd name="connsiteY105" fmla="*/ 322038 h 1408035"/>
            <a:gd name="connsiteX106" fmla="*/ 458376 w 3307355"/>
            <a:gd name="connsiteY106" fmla="*/ 319687 h 1408035"/>
            <a:gd name="connsiteX107" fmla="*/ 444272 w 3307355"/>
            <a:gd name="connsiteY107" fmla="*/ 310284 h 1408035"/>
            <a:gd name="connsiteX108" fmla="*/ 432519 w 3307355"/>
            <a:gd name="connsiteY108" fmla="*/ 303232 h 1408035"/>
            <a:gd name="connsiteX109" fmla="*/ 406662 w 3307355"/>
            <a:gd name="connsiteY109" fmla="*/ 286778 h 1408035"/>
            <a:gd name="connsiteX110" fmla="*/ 390207 w 3307355"/>
            <a:gd name="connsiteY110" fmla="*/ 275025 h 1408035"/>
            <a:gd name="connsiteX111" fmla="*/ 378454 w 3307355"/>
            <a:gd name="connsiteY111" fmla="*/ 272674 h 1408035"/>
            <a:gd name="connsiteX112" fmla="*/ 364350 w 3307355"/>
            <a:gd name="connsiteY112" fmla="*/ 267973 h 1408035"/>
            <a:gd name="connsiteX113" fmla="*/ 340844 w 3307355"/>
            <a:gd name="connsiteY113" fmla="*/ 260921 h 1408035"/>
            <a:gd name="connsiteX114" fmla="*/ 336142 w 3307355"/>
            <a:gd name="connsiteY114" fmla="*/ 256220 h 1408035"/>
            <a:gd name="connsiteX115" fmla="*/ 329091 w 3307355"/>
            <a:gd name="connsiteY115" fmla="*/ 242116 h 1408035"/>
            <a:gd name="connsiteX116" fmla="*/ 317337 w 3307355"/>
            <a:gd name="connsiteY116" fmla="*/ 235064 h 1408035"/>
            <a:gd name="connsiteX117" fmla="*/ 307935 w 3307355"/>
            <a:gd name="connsiteY117" fmla="*/ 232713 h 1408035"/>
            <a:gd name="connsiteX118" fmla="*/ 230364 w 3307355"/>
            <a:gd name="connsiteY118" fmla="*/ 230363 h 1408035"/>
            <a:gd name="connsiteX119" fmla="*/ 220961 w 3307355"/>
            <a:gd name="connsiteY119" fmla="*/ 216259 h 1408035"/>
            <a:gd name="connsiteX120" fmla="*/ 216260 w 3307355"/>
            <a:gd name="connsiteY120" fmla="*/ 209207 h 1408035"/>
            <a:gd name="connsiteX121" fmla="*/ 195104 w 3307355"/>
            <a:gd name="connsiteY121" fmla="*/ 188051 h 1408035"/>
            <a:gd name="connsiteX122" fmla="*/ 188052 w 3307355"/>
            <a:gd name="connsiteY122" fmla="*/ 180999 h 1408035"/>
            <a:gd name="connsiteX123" fmla="*/ 181000 w 3307355"/>
            <a:gd name="connsiteY123" fmla="*/ 176298 h 1408035"/>
            <a:gd name="connsiteX124" fmla="*/ 176299 w 3307355"/>
            <a:gd name="connsiteY124" fmla="*/ 166895 h 1408035"/>
            <a:gd name="connsiteX125" fmla="*/ 171597 w 3307355"/>
            <a:gd name="connsiteY125" fmla="*/ 162194 h 1408035"/>
            <a:gd name="connsiteX126" fmla="*/ 164546 w 3307355"/>
            <a:gd name="connsiteY126" fmla="*/ 145739 h 1408035"/>
            <a:gd name="connsiteX127" fmla="*/ 157494 w 3307355"/>
            <a:gd name="connsiteY127" fmla="*/ 141038 h 1408035"/>
            <a:gd name="connsiteX128" fmla="*/ 143390 w 3307355"/>
            <a:gd name="connsiteY128" fmla="*/ 131636 h 1408035"/>
            <a:gd name="connsiteX129" fmla="*/ 112831 w 3307355"/>
            <a:gd name="connsiteY129" fmla="*/ 129285 h 1408035"/>
            <a:gd name="connsiteX130" fmla="*/ 98728 w 3307355"/>
            <a:gd name="connsiteY130" fmla="*/ 124584 h 1408035"/>
            <a:gd name="connsiteX131" fmla="*/ 82273 w 3307355"/>
            <a:gd name="connsiteY131" fmla="*/ 115181 h 1408035"/>
            <a:gd name="connsiteX132" fmla="*/ 77572 w 3307355"/>
            <a:gd name="connsiteY132" fmla="*/ 108129 h 1408035"/>
            <a:gd name="connsiteX133" fmla="*/ 49364 w 3307355"/>
            <a:gd name="connsiteY133" fmla="*/ 94025 h 1408035"/>
            <a:gd name="connsiteX134" fmla="*/ 42312 w 3307355"/>
            <a:gd name="connsiteY134" fmla="*/ 91675 h 1408035"/>
            <a:gd name="connsiteX135" fmla="*/ 35260 w 3307355"/>
            <a:gd name="connsiteY135" fmla="*/ 89324 h 1408035"/>
            <a:gd name="connsiteX136" fmla="*/ 25858 w 3307355"/>
            <a:gd name="connsiteY136" fmla="*/ 75220 h 1408035"/>
            <a:gd name="connsiteX137" fmla="*/ 23507 w 3307355"/>
            <a:gd name="connsiteY137" fmla="*/ 68168 h 1408035"/>
            <a:gd name="connsiteX138" fmla="*/ 16455 w 3307355"/>
            <a:gd name="connsiteY138" fmla="*/ 63467 h 1408035"/>
            <a:gd name="connsiteX139" fmla="*/ 14104 w 3307355"/>
            <a:gd name="connsiteY139" fmla="*/ 37610 h 1408035"/>
            <a:gd name="connsiteX140" fmla="*/ 7052 w 3307355"/>
            <a:gd name="connsiteY140" fmla="*/ 23506 h 1408035"/>
            <a:gd name="connsiteX141" fmla="*/ 2351 w 3307355"/>
            <a:gd name="connsiteY141" fmla="*/ 14103 h 1408035"/>
            <a:gd name="connsiteX142" fmla="*/ 1 w 3307355"/>
            <a:gd name="connsiteY142" fmla="*/ 0 h 14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307355" h="1408035">
              <a:moveTo>
                <a:pt x="3307355" y="1408035"/>
              </a:moveTo>
              <a:lnTo>
                <a:pt x="3302654" y="1175321"/>
              </a:lnTo>
              <a:lnTo>
                <a:pt x="2809019" y="1172970"/>
              </a:lnTo>
              <a:cubicBezTo>
                <a:pt x="2808235" y="1147113"/>
                <a:pt x="2807452" y="1121256"/>
                <a:pt x="2806668" y="1095399"/>
              </a:cubicBezTo>
              <a:lnTo>
                <a:pt x="2642123" y="1095399"/>
              </a:lnTo>
              <a:lnTo>
                <a:pt x="2642123" y="1060139"/>
              </a:lnTo>
              <a:lnTo>
                <a:pt x="2515188" y="1060139"/>
              </a:lnTo>
              <a:lnTo>
                <a:pt x="2515188" y="1031932"/>
              </a:lnTo>
              <a:lnTo>
                <a:pt x="2254267" y="1031932"/>
              </a:lnTo>
              <a:lnTo>
                <a:pt x="2254267" y="1003724"/>
              </a:lnTo>
              <a:lnTo>
                <a:pt x="2106176" y="1003724"/>
              </a:lnTo>
              <a:lnTo>
                <a:pt x="2106176" y="984919"/>
              </a:lnTo>
              <a:lnTo>
                <a:pt x="2047410" y="984919"/>
              </a:lnTo>
              <a:lnTo>
                <a:pt x="2047410" y="973166"/>
              </a:lnTo>
              <a:lnTo>
                <a:pt x="1911073" y="973166"/>
              </a:lnTo>
              <a:lnTo>
                <a:pt x="1889917" y="947309"/>
              </a:lnTo>
              <a:lnTo>
                <a:pt x="1814697" y="942607"/>
              </a:lnTo>
              <a:lnTo>
                <a:pt x="1798242" y="926153"/>
              </a:lnTo>
              <a:lnTo>
                <a:pt x="1770034" y="928503"/>
              </a:lnTo>
              <a:lnTo>
                <a:pt x="1765333" y="914400"/>
              </a:lnTo>
              <a:lnTo>
                <a:pt x="1711268" y="916750"/>
              </a:lnTo>
              <a:lnTo>
                <a:pt x="1694814" y="897945"/>
              </a:lnTo>
              <a:lnTo>
                <a:pt x="1624295" y="900296"/>
              </a:lnTo>
              <a:lnTo>
                <a:pt x="1610191" y="888543"/>
              </a:lnTo>
              <a:cubicBezTo>
                <a:pt x="1606273" y="883058"/>
                <a:pt x="1603476" y="876566"/>
                <a:pt x="1598438" y="872088"/>
              </a:cubicBezTo>
              <a:cubicBezTo>
                <a:pt x="1596023" y="869942"/>
                <a:pt x="1592142" y="870624"/>
                <a:pt x="1589035" y="869737"/>
              </a:cubicBezTo>
              <a:cubicBezTo>
                <a:pt x="1572836" y="865109"/>
                <a:pt x="1593323" y="869277"/>
                <a:pt x="1567879" y="865036"/>
              </a:cubicBezTo>
              <a:cubicBezTo>
                <a:pt x="1554554" y="845047"/>
                <a:pt x="1576509" y="876023"/>
                <a:pt x="1549074" y="848582"/>
              </a:cubicBezTo>
              <a:cubicBezTo>
                <a:pt x="1542621" y="842128"/>
                <a:pt x="1546476" y="844581"/>
                <a:pt x="1537321" y="841530"/>
              </a:cubicBezTo>
              <a:cubicBezTo>
                <a:pt x="1535754" y="839179"/>
                <a:pt x="1534790" y="836287"/>
                <a:pt x="1532620" y="834478"/>
              </a:cubicBezTo>
              <a:cubicBezTo>
                <a:pt x="1529928" y="832234"/>
                <a:pt x="1526471" y="831078"/>
                <a:pt x="1523217" y="829776"/>
              </a:cubicBezTo>
              <a:cubicBezTo>
                <a:pt x="1492170" y="817357"/>
                <a:pt x="1479364" y="824146"/>
                <a:pt x="1433893" y="822725"/>
              </a:cubicBezTo>
              <a:cubicBezTo>
                <a:pt x="1431542" y="821941"/>
                <a:pt x="1428966" y="821649"/>
                <a:pt x="1426841" y="820374"/>
              </a:cubicBezTo>
              <a:cubicBezTo>
                <a:pt x="1424941" y="819234"/>
                <a:pt x="1424157" y="816590"/>
                <a:pt x="1422139" y="815673"/>
              </a:cubicBezTo>
              <a:cubicBezTo>
                <a:pt x="1415372" y="812597"/>
                <a:pt x="1400984" y="808621"/>
                <a:pt x="1400984" y="808621"/>
              </a:cubicBezTo>
              <a:cubicBezTo>
                <a:pt x="1399417" y="807054"/>
                <a:pt x="1398013" y="805304"/>
                <a:pt x="1396282" y="803919"/>
              </a:cubicBezTo>
              <a:cubicBezTo>
                <a:pt x="1392598" y="800972"/>
                <a:pt x="1383963" y="795896"/>
                <a:pt x="1379828" y="794517"/>
              </a:cubicBezTo>
              <a:cubicBezTo>
                <a:pt x="1376038" y="793254"/>
                <a:pt x="1371993" y="792950"/>
                <a:pt x="1368075" y="792166"/>
              </a:cubicBezTo>
              <a:cubicBezTo>
                <a:pt x="1354403" y="778497"/>
                <a:pt x="1373489" y="798194"/>
                <a:pt x="1358672" y="780413"/>
              </a:cubicBezTo>
              <a:cubicBezTo>
                <a:pt x="1356544" y="777859"/>
                <a:pt x="1353971" y="775712"/>
                <a:pt x="1351620" y="773361"/>
              </a:cubicBezTo>
              <a:cubicBezTo>
                <a:pt x="1350836" y="771010"/>
                <a:pt x="1349950" y="768692"/>
                <a:pt x="1349269" y="766309"/>
              </a:cubicBezTo>
              <a:cubicBezTo>
                <a:pt x="1348382" y="763203"/>
                <a:pt x="1348191" y="759876"/>
                <a:pt x="1346919" y="756907"/>
              </a:cubicBezTo>
              <a:cubicBezTo>
                <a:pt x="1345806" y="754310"/>
                <a:pt x="1343365" y="752437"/>
                <a:pt x="1342218" y="749855"/>
              </a:cubicBezTo>
              <a:cubicBezTo>
                <a:pt x="1338122" y="740638"/>
                <a:pt x="1340436" y="736130"/>
                <a:pt x="1332815" y="731049"/>
              </a:cubicBezTo>
              <a:cubicBezTo>
                <a:pt x="1329899" y="729105"/>
                <a:pt x="1326546" y="727915"/>
                <a:pt x="1323412" y="726348"/>
              </a:cubicBezTo>
              <a:cubicBezTo>
                <a:pt x="1321061" y="723997"/>
                <a:pt x="1318914" y="721424"/>
                <a:pt x="1316360" y="719296"/>
              </a:cubicBezTo>
              <a:cubicBezTo>
                <a:pt x="1298557" y="704460"/>
                <a:pt x="1318295" y="723580"/>
                <a:pt x="1304607" y="709894"/>
              </a:cubicBezTo>
              <a:cubicBezTo>
                <a:pt x="1303824" y="707543"/>
                <a:pt x="1303532" y="704967"/>
                <a:pt x="1302257" y="702842"/>
              </a:cubicBezTo>
              <a:cubicBezTo>
                <a:pt x="1296014" y="692436"/>
                <a:pt x="1281885" y="696716"/>
                <a:pt x="1271698" y="695790"/>
              </a:cubicBezTo>
              <a:cubicBezTo>
                <a:pt x="1269347" y="695006"/>
                <a:pt x="1266398" y="695191"/>
                <a:pt x="1264646" y="693439"/>
              </a:cubicBezTo>
              <a:cubicBezTo>
                <a:pt x="1237227" y="666019"/>
                <a:pt x="1268170" y="687952"/>
                <a:pt x="1248192" y="674634"/>
              </a:cubicBezTo>
              <a:cubicBezTo>
                <a:pt x="1246625" y="672283"/>
                <a:pt x="1245944" y="668984"/>
                <a:pt x="1243491" y="667582"/>
              </a:cubicBezTo>
              <a:cubicBezTo>
                <a:pt x="1240022" y="665600"/>
                <a:pt x="1235711" y="665649"/>
                <a:pt x="1231737" y="665231"/>
              </a:cubicBezTo>
              <a:cubicBezTo>
                <a:pt x="1220800" y="664080"/>
                <a:pt x="1209798" y="663664"/>
                <a:pt x="1198828" y="662881"/>
              </a:cubicBezTo>
              <a:cubicBezTo>
                <a:pt x="1196477" y="661314"/>
                <a:pt x="1194373" y="659293"/>
                <a:pt x="1191776" y="658180"/>
              </a:cubicBezTo>
              <a:cubicBezTo>
                <a:pt x="1181222" y="653657"/>
                <a:pt x="1148130" y="653546"/>
                <a:pt x="1147114" y="653478"/>
              </a:cubicBezTo>
              <a:cubicBezTo>
                <a:pt x="1145547" y="650344"/>
                <a:pt x="1144656" y="646768"/>
                <a:pt x="1142413" y="644076"/>
              </a:cubicBezTo>
              <a:cubicBezTo>
                <a:pt x="1138906" y="639868"/>
                <a:pt x="1133124" y="638629"/>
                <a:pt x="1128309" y="637024"/>
              </a:cubicBezTo>
              <a:cubicBezTo>
                <a:pt x="1125958" y="635457"/>
                <a:pt x="1123912" y="633288"/>
                <a:pt x="1121257" y="632322"/>
              </a:cubicBezTo>
              <a:cubicBezTo>
                <a:pt x="1115185" y="630114"/>
                <a:pt x="1108720" y="629188"/>
                <a:pt x="1102452" y="627621"/>
              </a:cubicBezTo>
              <a:cubicBezTo>
                <a:pt x="1087680" y="623929"/>
                <a:pt x="1096237" y="625726"/>
                <a:pt x="1076595" y="622920"/>
              </a:cubicBezTo>
              <a:cubicBezTo>
                <a:pt x="1074244" y="621353"/>
                <a:pt x="1071749" y="619984"/>
                <a:pt x="1069543" y="618219"/>
              </a:cubicBezTo>
              <a:cubicBezTo>
                <a:pt x="1067812" y="616834"/>
                <a:pt x="1066742" y="614657"/>
                <a:pt x="1064842" y="613517"/>
              </a:cubicBezTo>
              <a:cubicBezTo>
                <a:pt x="1062717" y="612242"/>
                <a:pt x="1060141" y="611950"/>
                <a:pt x="1057790" y="611167"/>
              </a:cubicBezTo>
              <a:cubicBezTo>
                <a:pt x="1051131" y="591193"/>
                <a:pt x="1060417" y="615544"/>
                <a:pt x="1050738" y="599413"/>
              </a:cubicBezTo>
              <a:cubicBezTo>
                <a:pt x="1046599" y="592515"/>
                <a:pt x="1049763" y="581851"/>
                <a:pt x="1038985" y="578258"/>
              </a:cubicBezTo>
              <a:cubicBezTo>
                <a:pt x="1009996" y="568594"/>
                <a:pt x="1029831" y="573803"/>
                <a:pt x="977868" y="571206"/>
              </a:cubicBezTo>
              <a:cubicBezTo>
                <a:pt x="974734" y="570422"/>
                <a:pt x="971560" y="569783"/>
                <a:pt x="968465" y="568855"/>
              </a:cubicBezTo>
              <a:cubicBezTo>
                <a:pt x="963130" y="567255"/>
                <a:pt x="951454" y="562669"/>
                <a:pt x="944959" y="561803"/>
              </a:cubicBezTo>
              <a:cubicBezTo>
                <a:pt x="936380" y="560659"/>
                <a:pt x="927721" y="560236"/>
                <a:pt x="919102" y="559453"/>
              </a:cubicBezTo>
              <a:cubicBezTo>
                <a:pt x="909740" y="545410"/>
                <a:pt x="919963" y="557618"/>
                <a:pt x="907349" y="550050"/>
              </a:cubicBezTo>
              <a:cubicBezTo>
                <a:pt x="905449" y="548910"/>
                <a:pt x="904547" y="546489"/>
                <a:pt x="902647" y="545349"/>
              </a:cubicBezTo>
              <a:cubicBezTo>
                <a:pt x="900522" y="544074"/>
                <a:pt x="897811" y="544106"/>
                <a:pt x="895595" y="542998"/>
              </a:cubicBezTo>
              <a:cubicBezTo>
                <a:pt x="893068" y="541735"/>
                <a:pt x="891070" y="539560"/>
                <a:pt x="888543" y="538297"/>
              </a:cubicBezTo>
              <a:cubicBezTo>
                <a:pt x="886327" y="537189"/>
                <a:pt x="883708" y="537054"/>
                <a:pt x="881492" y="535946"/>
              </a:cubicBezTo>
              <a:cubicBezTo>
                <a:pt x="877421" y="533910"/>
                <a:pt x="872653" y="530187"/>
                <a:pt x="869738" y="526544"/>
              </a:cubicBezTo>
              <a:cubicBezTo>
                <a:pt x="860759" y="515322"/>
                <a:pt x="868477" y="524022"/>
                <a:pt x="862686" y="512440"/>
              </a:cubicBezTo>
              <a:cubicBezTo>
                <a:pt x="861423" y="509913"/>
                <a:pt x="860726" y="506073"/>
                <a:pt x="857985" y="505388"/>
              </a:cubicBezTo>
              <a:cubicBezTo>
                <a:pt x="847316" y="502721"/>
                <a:pt x="836046" y="503821"/>
                <a:pt x="825076" y="503037"/>
              </a:cubicBezTo>
              <a:cubicBezTo>
                <a:pt x="810863" y="499483"/>
                <a:pt x="818744" y="501709"/>
                <a:pt x="801570" y="495985"/>
              </a:cubicBezTo>
              <a:lnTo>
                <a:pt x="794518" y="493635"/>
              </a:lnTo>
              <a:cubicBezTo>
                <a:pt x="792167" y="492068"/>
                <a:pt x="789765" y="490575"/>
                <a:pt x="787466" y="488933"/>
              </a:cubicBezTo>
              <a:cubicBezTo>
                <a:pt x="778467" y="482505"/>
                <a:pt x="778699" y="481195"/>
                <a:pt x="768661" y="477180"/>
              </a:cubicBezTo>
              <a:cubicBezTo>
                <a:pt x="764060" y="475340"/>
                <a:pt x="754557" y="472479"/>
                <a:pt x="754557" y="472479"/>
              </a:cubicBezTo>
              <a:cubicBezTo>
                <a:pt x="753773" y="469345"/>
                <a:pt x="754334" y="465507"/>
                <a:pt x="752206" y="463076"/>
              </a:cubicBezTo>
              <a:cubicBezTo>
                <a:pt x="747305" y="457475"/>
                <a:pt x="738522" y="453191"/>
                <a:pt x="731050" y="451323"/>
              </a:cubicBezTo>
              <a:cubicBezTo>
                <a:pt x="727174" y="450354"/>
                <a:pt x="723151" y="450023"/>
                <a:pt x="719297" y="448972"/>
              </a:cubicBezTo>
              <a:cubicBezTo>
                <a:pt x="714516" y="447668"/>
                <a:pt x="709316" y="447020"/>
                <a:pt x="705193" y="444271"/>
              </a:cubicBezTo>
              <a:cubicBezTo>
                <a:pt x="702842" y="442704"/>
                <a:pt x="700668" y="440833"/>
                <a:pt x="698141" y="439570"/>
              </a:cubicBezTo>
              <a:cubicBezTo>
                <a:pt x="695925" y="438462"/>
                <a:pt x="693255" y="438422"/>
                <a:pt x="691089" y="437219"/>
              </a:cubicBezTo>
              <a:cubicBezTo>
                <a:pt x="686150" y="434475"/>
                <a:pt x="681687" y="430951"/>
                <a:pt x="676986" y="427817"/>
              </a:cubicBezTo>
              <a:cubicBezTo>
                <a:pt x="674635" y="426250"/>
                <a:pt x="672614" y="424008"/>
                <a:pt x="669934" y="423115"/>
              </a:cubicBezTo>
              <a:lnTo>
                <a:pt x="662882" y="420765"/>
              </a:lnTo>
              <a:cubicBezTo>
                <a:pt x="658683" y="417965"/>
                <a:pt x="651202" y="412556"/>
                <a:pt x="646427" y="411362"/>
              </a:cubicBezTo>
              <a:cubicBezTo>
                <a:pt x="640298" y="409830"/>
                <a:pt x="633853" y="410049"/>
                <a:pt x="627622" y="409011"/>
              </a:cubicBezTo>
              <a:cubicBezTo>
                <a:pt x="624436" y="408480"/>
                <a:pt x="621354" y="407444"/>
                <a:pt x="618220" y="406661"/>
              </a:cubicBezTo>
              <a:cubicBezTo>
                <a:pt x="615869" y="405094"/>
                <a:pt x="613695" y="403223"/>
                <a:pt x="611168" y="401959"/>
              </a:cubicBezTo>
              <a:cubicBezTo>
                <a:pt x="608952" y="400851"/>
                <a:pt x="606498" y="400290"/>
                <a:pt x="604116" y="399609"/>
              </a:cubicBezTo>
              <a:cubicBezTo>
                <a:pt x="596360" y="397393"/>
                <a:pt x="591051" y="396526"/>
                <a:pt x="582960" y="394908"/>
              </a:cubicBezTo>
              <a:cubicBezTo>
                <a:pt x="578259" y="391774"/>
                <a:pt x="572246" y="390025"/>
                <a:pt x="568856" y="385505"/>
              </a:cubicBezTo>
              <a:cubicBezTo>
                <a:pt x="566505" y="382371"/>
                <a:pt x="565064" y="378275"/>
                <a:pt x="561804" y="376102"/>
              </a:cubicBezTo>
              <a:cubicBezTo>
                <a:pt x="557681" y="373353"/>
                <a:pt x="552401" y="372968"/>
                <a:pt x="547700" y="371401"/>
              </a:cubicBezTo>
              <a:cubicBezTo>
                <a:pt x="542672" y="369725"/>
                <a:pt x="536417" y="367439"/>
                <a:pt x="531246" y="366700"/>
              </a:cubicBezTo>
              <a:cubicBezTo>
                <a:pt x="523450" y="365586"/>
                <a:pt x="513224" y="366700"/>
                <a:pt x="507739" y="364349"/>
              </a:cubicBezTo>
              <a:lnTo>
                <a:pt x="488934" y="350245"/>
              </a:lnTo>
              <a:cubicBezTo>
                <a:pt x="479978" y="337451"/>
                <a:pt x="477745" y="328196"/>
                <a:pt x="465428" y="322038"/>
              </a:cubicBezTo>
              <a:cubicBezTo>
                <a:pt x="463212" y="320930"/>
                <a:pt x="460542" y="320890"/>
                <a:pt x="458376" y="319687"/>
              </a:cubicBezTo>
              <a:cubicBezTo>
                <a:pt x="453437" y="316943"/>
                <a:pt x="444272" y="310284"/>
                <a:pt x="444272" y="310284"/>
              </a:cubicBezTo>
              <a:cubicBezTo>
                <a:pt x="438267" y="301276"/>
                <a:pt x="442396" y="303232"/>
                <a:pt x="432519" y="303232"/>
              </a:cubicBezTo>
              <a:lnTo>
                <a:pt x="406662" y="286778"/>
              </a:lnTo>
              <a:cubicBezTo>
                <a:pt x="401177" y="282860"/>
                <a:pt x="396236" y="278039"/>
                <a:pt x="390207" y="275025"/>
              </a:cubicBezTo>
              <a:cubicBezTo>
                <a:pt x="386634" y="273238"/>
                <a:pt x="382308" y="273725"/>
                <a:pt x="378454" y="272674"/>
              </a:cubicBezTo>
              <a:cubicBezTo>
                <a:pt x="373673" y="271370"/>
                <a:pt x="369115" y="269334"/>
                <a:pt x="364350" y="267973"/>
              </a:cubicBezTo>
              <a:cubicBezTo>
                <a:pt x="345513" y="262591"/>
                <a:pt x="353307" y="265076"/>
                <a:pt x="340844" y="260921"/>
              </a:cubicBezTo>
              <a:cubicBezTo>
                <a:pt x="339277" y="259354"/>
                <a:pt x="337282" y="258120"/>
                <a:pt x="336142" y="256220"/>
              </a:cubicBezTo>
              <a:cubicBezTo>
                <a:pt x="325711" y="238835"/>
                <a:pt x="343362" y="259955"/>
                <a:pt x="329091" y="242116"/>
              </a:cubicBezTo>
              <a:cubicBezTo>
                <a:pt x="324714" y="236645"/>
                <a:pt x="324170" y="237016"/>
                <a:pt x="317337" y="235064"/>
              </a:cubicBezTo>
              <a:cubicBezTo>
                <a:pt x="314231" y="234177"/>
                <a:pt x="311161" y="232887"/>
                <a:pt x="307935" y="232713"/>
              </a:cubicBezTo>
              <a:cubicBezTo>
                <a:pt x="282104" y="231317"/>
                <a:pt x="256221" y="231146"/>
                <a:pt x="230364" y="230363"/>
              </a:cubicBezTo>
              <a:lnTo>
                <a:pt x="220961" y="216259"/>
              </a:lnTo>
              <a:cubicBezTo>
                <a:pt x="219394" y="213908"/>
                <a:pt x="218258" y="211205"/>
                <a:pt x="216260" y="209207"/>
              </a:cubicBezTo>
              <a:lnTo>
                <a:pt x="195104" y="188051"/>
              </a:lnTo>
              <a:cubicBezTo>
                <a:pt x="192753" y="185700"/>
                <a:pt x="190818" y="182843"/>
                <a:pt x="188052" y="180999"/>
              </a:cubicBezTo>
              <a:lnTo>
                <a:pt x="181000" y="176298"/>
              </a:lnTo>
              <a:cubicBezTo>
                <a:pt x="179433" y="173164"/>
                <a:pt x="178243" y="169811"/>
                <a:pt x="176299" y="166895"/>
              </a:cubicBezTo>
              <a:cubicBezTo>
                <a:pt x="175070" y="165051"/>
                <a:pt x="172737" y="164094"/>
                <a:pt x="171597" y="162194"/>
              </a:cubicBezTo>
              <a:cubicBezTo>
                <a:pt x="165295" y="151691"/>
                <a:pt x="174377" y="157537"/>
                <a:pt x="164546" y="145739"/>
              </a:cubicBezTo>
              <a:cubicBezTo>
                <a:pt x="162737" y="143569"/>
                <a:pt x="159664" y="142847"/>
                <a:pt x="157494" y="141038"/>
              </a:cubicBezTo>
              <a:cubicBezTo>
                <a:pt x="150644" y="135330"/>
                <a:pt x="152140" y="132730"/>
                <a:pt x="143390" y="131636"/>
              </a:cubicBezTo>
              <a:cubicBezTo>
                <a:pt x="133252" y="130369"/>
                <a:pt x="123017" y="130069"/>
                <a:pt x="112831" y="129285"/>
              </a:cubicBezTo>
              <a:cubicBezTo>
                <a:pt x="108130" y="127718"/>
                <a:pt x="102232" y="128088"/>
                <a:pt x="98728" y="124584"/>
              </a:cubicBezTo>
              <a:cubicBezTo>
                <a:pt x="91042" y="116898"/>
                <a:pt x="96084" y="120705"/>
                <a:pt x="82273" y="115181"/>
              </a:cubicBezTo>
              <a:cubicBezTo>
                <a:pt x="80706" y="112830"/>
                <a:pt x="79698" y="109989"/>
                <a:pt x="77572" y="108129"/>
              </a:cubicBezTo>
              <a:cubicBezTo>
                <a:pt x="66358" y="98317"/>
                <a:pt x="62677" y="98463"/>
                <a:pt x="49364" y="94025"/>
              </a:cubicBezTo>
              <a:lnTo>
                <a:pt x="42312" y="91675"/>
              </a:lnTo>
              <a:lnTo>
                <a:pt x="35260" y="89324"/>
              </a:lnTo>
              <a:cubicBezTo>
                <a:pt x="32126" y="84623"/>
                <a:pt x="27645" y="80580"/>
                <a:pt x="25858" y="75220"/>
              </a:cubicBezTo>
              <a:cubicBezTo>
                <a:pt x="25074" y="72869"/>
                <a:pt x="25055" y="70103"/>
                <a:pt x="23507" y="68168"/>
              </a:cubicBezTo>
              <a:cubicBezTo>
                <a:pt x="21742" y="65962"/>
                <a:pt x="18806" y="65034"/>
                <a:pt x="16455" y="63467"/>
              </a:cubicBezTo>
              <a:cubicBezTo>
                <a:pt x="15671" y="54848"/>
                <a:pt x="15328" y="46178"/>
                <a:pt x="14104" y="37610"/>
              </a:cubicBezTo>
              <a:cubicBezTo>
                <a:pt x="13077" y="30423"/>
                <a:pt x="10601" y="29717"/>
                <a:pt x="7052" y="23506"/>
              </a:cubicBezTo>
              <a:cubicBezTo>
                <a:pt x="5313" y="20463"/>
                <a:pt x="3918" y="17237"/>
                <a:pt x="2351" y="14103"/>
              </a:cubicBezTo>
              <a:cubicBezTo>
                <a:pt x="-153" y="1582"/>
                <a:pt x="1" y="6345"/>
                <a:pt x="1" y="0"/>
              </a:cubicBezTo>
            </a:path>
          </a:pathLst>
        </a:cu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81FED-752E-410A-BE77-358256CF540D}" type="datetimeFigureOut">
              <a:rPr lang="en-US" smtClean="0"/>
              <a:t>9/3/2020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A2F10-48C9-4419-8F28-D3C639F6C789}" type="slidenum">
              <a:rPr lang="en-US" smtClean="0"/>
              <a:t>‹#›</a:t>
            </a:fld>
            <a:endParaRPr lang="en-US" dirty="0"/>
          </a:p>
        </p:txBody>
      </p:sp>
    </p:spTree>
    <p:extLst>
      <p:ext uri="{BB962C8B-B14F-4D97-AF65-F5344CB8AC3E}">
        <p14:creationId xmlns:p14="http://schemas.microsoft.com/office/powerpoint/2010/main" val="419306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doi.org/10.1038/s41375-018-0312-9" TargetMode="External"/><Relationship Id="rId3" Type="http://schemas.openxmlformats.org/officeDocument/2006/relationships/hyperlink" Target="https://www.ncbi.nlm.nih.gov/pubmed/?term=Kantarjian%20HM%5bAuthor%5d&amp;cauthor=true&amp;cauthor_uid=22689805" TargetMode="External"/><Relationship Id="rId7" Type="http://schemas.openxmlformats.org/officeDocument/2006/relationships/hyperlink" Target="https://www.nature.com/leu/"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ncbi.nlm.nih.gov/pubmed/?term=Cortes%20JE%5bAuthor%5d&amp;cauthor=true&amp;cauthor_uid=30555165" TargetMode="External"/><Relationship Id="rId11" Type="http://schemas.openxmlformats.org/officeDocument/2006/relationships/hyperlink" Target="https://www.clinical-lymphoma-myeloma-leukemia.com/article/S2152-2650(18)30801-2/abstract" TargetMode="External"/><Relationship Id="rId5" Type="http://schemas.openxmlformats.org/officeDocument/2006/relationships/hyperlink" Target="https://doi.org/10.1200/JCO.2011.38.9429" TargetMode="External"/><Relationship Id="rId10" Type="http://schemas.openxmlformats.org/officeDocument/2006/relationships/hyperlink" Target="https://www.clinical-lymphoma-myeloma-leukemia.com/home" TargetMode="External"/><Relationship Id="rId4" Type="http://schemas.openxmlformats.org/officeDocument/2006/relationships/hyperlink" Target="https://ascopubs.org/journal/jco" TargetMode="External"/><Relationship Id="rId9" Type="http://schemas.openxmlformats.org/officeDocument/2006/relationships/hyperlink" Target="https://www.ncbi.nlm.nih.gov/pubmed/?term=Strickland%20SA%5bAuthor%5d&amp;cauthor=true&amp;cauthor_uid=31760835"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a:t>
            </a:fld>
            <a:endParaRPr lang="en-US" dirty="0"/>
          </a:p>
        </p:txBody>
      </p:sp>
    </p:spTree>
    <p:extLst>
      <p:ext uri="{BB962C8B-B14F-4D97-AF65-F5344CB8AC3E}">
        <p14:creationId xmlns:p14="http://schemas.microsoft.com/office/powerpoint/2010/main" val="99729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ways we try to support our patients is through referral to our social worker, and also supportive medicine consultation to discuss goals of care. This is not to be confused with a Hospice referral. Supportive medicine is an additional source of support for patients and their family members during their treatment.</a:t>
            </a: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395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14</a:t>
            </a:fld>
            <a:endParaRPr lang="en-US" dirty="0"/>
          </a:p>
        </p:txBody>
      </p:sp>
    </p:spTree>
    <p:extLst>
      <p:ext uri="{BB962C8B-B14F-4D97-AF65-F5344CB8AC3E}">
        <p14:creationId xmlns:p14="http://schemas.microsoft.com/office/powerpoint/2010/main" val="79329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 - CPX-351 combines 2 antineoplastic agents, cytarabine and daunorubicin, that we have been using for quite some time, but delivers them in a liposomal formulation at a 5:1 molar ratio</a:t>
            </a:r>
            <a:r>
              <a:rPr lang="en-US" baseline="0" dirty="0">
                <a:solidFill>
                  <a:srgbClr val="C00000"/>
                </a:solidFill>
              </a:rPr>
              <a:t> that in preclinical studies showed to be most synergistic at this concentration compared to conventional administration as what is known as 7+3. </a:t>
            </a:r>
            <a:r>
              <a:rPr lang="en-US" dirty="0"/>
              <a:t>It seems that it accumulates within the bone marrow with preferential uptake of liposome’s by leukemic cells leading to cell death.</a:t>
            </a:r>
          </a:p>
          <a:p>
            <a:endParaRPr lang="en-US" baseline="0" dirty="0">
              <a:solidFill>
                <a:srgbClr val="C00000"/>
              </a:solidFill>
            </a:endParaRPr>
          </a:p>
          <a:p>
            <a:r>
              <a:rPr lang="en-US" baseline="0" dirty="0">
                <a:solidFill>
                  <a:srgbClr val="C00000"/>
                </a:solidFill>
              </a:rPr>
              <a:t> - In the phase 2 and 3 studies we will discuss, patients in the CPX arm received 100U/m2 of CPX which is equivalent to 100mg/m2 of </a:t>
            </a:r>
            <a:r>
              <a:rPr lang="en-US" baseline="0" dirty="0" err="1">
                <a:solidFill>
                  <a:srgbClr val="C00000"/>
                </a:solidFill>
              </a:rPr>
              <a:t>cytarabine</a:t>
            </a:r>
            <a:r>
              <a:rPr lang="en-US" baseline="0" dirty="0">
                <a:solidFill>
                  <a:srgbClr val="C00000"/>
                </a:solidFill>
              </a:rPr>
              <a:t> and 44mg/m2 of </a:t>
            </a:r>
            <a:r>
              <a:rPr lang="en-US" baseline="0" dirty="0" err="1">
                <a:solidFill>
                  <a:srgbClr val="C00000"/>
                </a:solidFill>
              </a:rPr>
              <a:t>daunorobicin</a:t>
            </a:r>
            <a:r>
              <a:rPr lang="en-US" baseline="0" dirty="0">
                <a:solidFill>
                  <a:srgbClr val="C00000"/>
                </a:solidFill>
              </a:rPr>
              <a:t>. </a:t>
            </a:r>
            <a:r>
              <a:rPr lang="en-US" dirty="0">
                <a:solidFill>
                  <a:srgbClr val="C00000"/>
                </a:solidFill>
              </a:rPr>
              <a:t>Knowing daunorubicin is an </a:t>
            </a:r>
            <a:r>
              <a:rPr lang="en-US" dirty="0" err="1">
                <a:solidFill>
                  <a:srgbClr val="C00000"/>
                </a:solidFill>
              </a:rPr>
              <a:t>antracycline</a:t>
            </a:r>
            <a:r>
              <a:rPr lang="en-US" dirty="0">
                <a:solidFill>
                  <a:srgbClr val="C00000"/>
                </a:solidFill>
              </a:rPr>
              <a:t>, we need to be mindful of the </a:t>
            </a:r>
          </a:p>
          <a:p>
            <a:r>
              <a:rPr lang="en-US" dirty="0">
                <a:solidFill>
                  <a:srgbClr val="C00000"/>
                </a:solidFill>
              </a:rPr>
              <a:t>lifetime cumulative dose, especially in our. </a:t>
            </a:r>
            <a:r>
              <a:rPr lang="en-US" dirty="0" err="1">
                <a:solidFill>
                  <a:srgbClr val="C00000"/>
                </a:solidFill>
              </a:rPr>
              <a:t>tAML</a:t>
            </a:r>
            <a:r>
              <a:rPr lang="en-US" dirty="0">
                <a:solidFill>
                  <a:srgbClr val="C00000"/>
                </a:solidFill>
              </a:rPr>
              <a:t> </a:t>
            </a:r>
            <a:r>
              <a:rPr lang="en-US" dirty="0" err="1">
                <a:solidFill>
                  <a:srgbClr val="C00000"/>
                </a:solidFill>
              </a:rPr>
              <a:t>pt’s</a:t>
            </a:r>
            <a:r>
              <a:rPr lang="en-US" dirty="0">
                <a:solidFill>
                  <a:srgbClr val="C00000"/>
                </a:solidFill>
              </a:rPr>
              <a:t> that may have received anthracyclines in the past for breast cancer treatment.</a:t>
            </a:r>
            <a:endParaRPr lang="en-US" dirty="0"/>
          </a:p>
          <a:p>
            <a:r>
              <a:rPr lang="en-US" dirty="0"/>
              <a:t>- We</a:t>
            </a:r>
            <a:r>
              <a:rPr lang="en-US" baseline="0" dirty="0"/>
              <a:t> will discuss results a the phase 2 and 3 study. Currently, CPX is in under a phase 4 expanded access protocol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4062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17</a:t>
            </a:fld>
            <a:endParaRPr lang="en-US" dirty="0"/>
          </a:p>
        </p:txBody>
      </p:sp>
    </p:spTree>
    <p:extLst>
      <p:ext uri="{BB962C8B-B14F-4D97-AF65-F5344CB8AC3E}">
        <p14:creationId xmlns:p14="http://schemas.microsoft.com/office/powerpoint/2010/main" val="111392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18</a:t>
            </a:fld>
            <a:endParaRPr lang="en-US" dirty="0"/>
          </a:p>
        </p:txBody>
      </p:sp>
    </p:spTree>
    <p:extLst>
      <p:ext uri="{BB962C8B-B14F-4D97-AF65-F5344CB8AC3E}">
        <p14:creationId xmlns:p14="http://schemas.microsoft.com/office/powerpoint/2010/main" val="111392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1" i="1" dirty="0"/>
          </a:p>
          <a:p>
            <a:pPr marL="0" indent="0">
              <a:buNone/>
            </a:pPr>
            <a:r>
              <a:rPr lang="en-US" sz="1400" b="1" i="1" dirty="0"/>
              <a:t>Delayed count recovery with CPX-351</a:t>
            </a:r>
          </a:p>
          <a:p>
            <a:pPr marL="285750" indent="-285750"/>
            <a:r>
              <a:rPr lang="en-US" sz="1400" dirty="0"/>
              <a:t> ≈6 days longer prolonged recovery from neutropenia and thrombocytopenia vs 7+3</a:t>
            </a:r>
          </a:p>
          <a:p>
            <a:pPr lvl="1"/>
            <a:r>
              <a:rPr lang="en-US" sz="1400" dirty="0"/>
              <a:t>MDACC management strategies</a:t>
            </a:r>
          </a:p>
          <a:p>
            <a:pPr marL="742950" lvl="1" indent="-285750"/>
            <a:r>
              <a:rPr lang="en-US" sz="1400" dirty="0"/>
              <a:t>Admit patient/start outpatient induction → close monitoring after day 3-4</a:t>
            </a:r>
          </a:p>
          <a:p>
            <a:pPr marL="742950" lvl="1" indent="-285750"/>
            <a:r>
              <a:rPr lang="en-US" sz="1400" dirty="0"/>
              <a:t>Lab assessment 3 time a week recommended for outpatinet</a:t>
            </a:r>
          </a:p>
          <a:p>
            <a:pPr marL="742950" lvl="1" indent="-285750"/>
            <a:r>
              <a:rPr lang="en-US" sz="1400" dirty="0"/>
              <a:t>Consider frequent blood and platelet transfusions (eg, Hg thresholds &gt;8.5 g/dL; PLT &gt; 15,000/mcL)</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19</a:t>
            </a:fld>
            <a:endParaRPr lang="en-US" dirty="0"/>
          </a:p>
        </p:txBody>
      </p:sp>
    </p:spTree>
    <p:extLst>
      <p:ext uri="{BB962C8B-B14F-4D97-AF65-F5344CB8AC3E}">
        <p14:creationId xmlns:p14="http://schemas.microsoft.com/office/powerpoint/2010/main" val="248054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 </a:t>
            </a:r>
            <a:r>
              <a:rPr lang="en-US" dirty="0"/>
              <a:t>- Patients need to have their labs assessed 2x/</a:t>
            </a:r>
            <a:r>
              <a:rPr lang="en-US" dirty="0" err="1"/>
              <a:t>wk</a:t>
            </a:r>
            <a:r>
              <a:rPr lang="en-US" dirty="0"/>
              <a:t>, sometimes even 3x if they are severely thrombocytopenic. </a:t>
            </a:r>
          </a:p>
          <a:p>
            <a:r>
              <a:rPr lang="en-US" dirty="0"/>
              <a:t> - As nurses, this is right up our alley. Upon being discharged from induction chemotherapy and when patients are first seen in clinic, it is very important to review their CBC/diff</a:t>
            </a:r>
            <a:r>
              <a:rPr lang="en-US" baseline="0" dirty="0"/>
              <a:t> and explain the biological functions of their WBC, </a:t>
            </a:r>
            <a:r>
              <a:rPr lang="en-US" baseline="0" dirty="0" err="1"/>
              <a:t>Hgb</a:t>
            </a:r>
            <a:r>
              <a:rPr lang="en-US" baseline="0" dirty="0"/>
              <a:t> and platelets and discuss</a:t>
            </a:r>
            <a:r>
              <a:rPr lang="en-US" dirty="0"/>
              <a:t> pancytopenia.</a:t>
            </a:r>
          </a:p>
          <a:p>
            <a:r>
              <a:rPr lang="en-US" dirty="0"/>
              <a:t> - Many patients do not understand what</a:t>
            </a:r>
            <a:r>
              <a:rPr lang="en-US" baseline="0" dirty="0"/>
              <a:t> ANC stands for. </a:t>
            </a:r>
            <a:r>
              <a:rPr lang="en-US" dirty="0"/>
              <a:t>As nurses, we need to discuss neutropenic precautions and instruct patients to avoid fever reducing medication and the importance of notifying the provider as soon as possible if they develop a fever, we need to emphasize the seriousness of sepsis. </a:t>
            </a:r>
            <a:endParaRPr lang="en-US" dirty="0">
              <a:solidFill>
                <a:srgbClr val="C00000"/>
              </a:solidFill>
            </a:endParaRPr>
          </a:p>
          <a:p>
            <a:pPr marL="171450" indent="-171450">
              <a:buFontTx/>
              <a:buChar char="-"/>
            </a:pPr>
            <a:r>
              <a:rPr lang="en-US" dirty="0"/>
              <a:t>Explain the threshold for transfusions and discussing symptoms of anemia and thrombocytopenia. It’s very important in ambulatory patients to consider their symptoms and not only follow numbers as we mentioned earlier. Teach</a:t>
            </a:r>
            <a:r>
              <a:rPr lang="en-US" baseline="0" dirty="0"/>
              <a:t> patients </a:t>
            </a:r>
            <a:r>
              <a:rPr lang="en-US" dirty="0"/>
              <a:t>what NSAIDs are and that these need to be avoided when they’re platelets are less than 50,000. Many of our patients are on anticoagulation medication, we need to inform them when to hold their anticoagulation medication and we may also need to collaborate with her cardiologist</a:t>
            </a:r>
            <a:r>
              <a:rPr lang="en-US" dirty="0">
                <a:solidFill>
                  <a:srgbClr val="C00000"/>
                </a:solidFill>
              </a:rPr>
              <a:t>.</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9663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21</a:t>
            </a:fld>
            <a:endParaRPr lang="en-US" dirty="0"/>
          </a:p>
        </p:txBody>
      </p:sp>
    </p:spTree>
    <p:extLst>
      <p:ext uri="{BB962C8B-B14F-4D97-AF65-F5344CB8AC3E}">
        <p14:creationId xmlns:p14="http://schemas.microsoft.com/office/powerpoint/2010/main" val="112559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4</a:t>
            </a:fld>
            <a:endParaRPr lang="en-US" dirty="0"/>
          </a:p>
        </p:txBody>
      </p:sp>
    </p:spTree>
    <p:extLst>
      <p:ext uri="{BB962C8B-B14F-4D97-AF65-F5344CB8AC3E}">
        <p14:creationId xmlns:p14="http://schemas.microsoft.com/office/powerpoint/2010/main" val="51280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22</a:t>
            </a:fld>
            <a:endParaRPr lang="en-US" dirty="0"/>
          </a:p>
        </p:txBody>
      </p:sp>
    </p:spTree>
    <p:extLst>
      <p:ext uri="{BB962C8B-B14F-4D97-AF65-F5344CB8AC3E}">
        <p14:creationId xmlns:p14="http://schemas.microsoft.com/office/powerpoint/2010/main" val="371623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CME: slide revised w/addition of new FDA approval (9/3/20)</a:t>
            </a:r>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23</a:t>
            </a:fld>
            <a:endParaRPr lang="en-US"/>
          </a:p>
        </p:txBody>
      </p:sp>
    </p:spTree>
    <p:extLst>
      <p:ext uri="{BB962C8B-B14F-4D97-AF65-F5344CB8AC3E}">
        <p14:creationId xmlns:p14="http://schemas.microsoft.com/office/powerpoint/2010/main" val="197475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even if MRD positive prior to registration</a:t>
            </a:r>
          </a:p>
        </p:txBody>
      </p:sp>
      <p:sp>
        <p:nvSpPr>
          <p:cNvPr id="4" name="Slide Number Placeholder 3"/>
          <p:cNvSpPr>
            <a:spLocks noGrp="1"/>
          </p:cNvSpPr>
          <p:nvPr>
            <p:ph type="sldNum" sz="quarter" idx="5"/>
          </p:nvPr>
        </p:nvSpPr>
        <p:spPr/>
        <p:txBody>
          <a:bodyPr/>
          <a:lstStyle/>
          <a:p>
            <a:fld id="{C81A2F10-48C9-4419-8F28-D3C639F6C789}" type="slidenum">
              <a:rPr lang="en-US" smtClean="0"/>
              <a:t>24</a:t>
            </a:fld>
            <a:endParaRPr lang="en-US" dirty="0"/>
          </a:p>
        </p:txBody>
      </p:sp>
    </p:spTree>
    <p:extLst>
      <p:ext uri="{BB962C8B-B14F-4D97-AF65-F5344CB8AC3E}">
        <p14:creationId xmlns:p14="http://schemas.microsoft.com/office/powerpoint/2010/main" val="3642921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25</a:t>
            </a:fld>
            <a:endParaRPr lang="en-US" dirty="0"/>
          </a:p>
        </p:txBody>
      </p:sp>
    </p:spTree>
    <p:extLst>
      <p:ext uri="{BB962C8B-B14F-4D97-AF65-F5344CB8AC3E}">
        <p14:creationId xmlns:p14="http://schemas.microsoft.com/office/powerpoint/2010/main" val="225185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2F10-48C9-4419-8F28-D3C639F6C789}" type="slidenum">
              <a:rPr lang="en-US" smtClean="0"/>
              <a:t>26</a:t>
            </a:fld>
            <a:endParaRPr lang="en-US" dirty="0"/>
          </a:p>
        </p:txBody>
      </p:sp>
    </p:spTree>
    <p:extLst>
      <p:ext uri="{BB962C8B-B14F-4D97-AF65-F5344CB8AC3E}">
        <p14:creationId xmlns:p14="http://schemas.microsoft.com/office/powerpoint/2010/main" val="4114004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27</a:t>
            </a:fld>
            <a:endParaRPr lang="en-US" dirty="0"/>
          </a:p>
        </p:txBody>
      </p:sp>
    </p:spTree>
    <p:extLst>
      <p:ext uri="{BB962C8B-B14F-4D97-AF65-F5344CB8AC3E}">
        <p14:creationId xmlns:p14="http://schemas.microsoft.com/office/powerpoint/2010/main" val="2602686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28</a:t>
            </a:fld>
            <a:endParaRPr lang="en-US" dirty="0"/>
          </a:p>
        </p:txBody>
      </p:sp>
    </p:spTree>
    <p:extLst>
      <p:ext uri="{BB962C8B-B14F-4D97-AF65-F5344CB8AC3E}">
        <p14:creationId xmlns:p14="http://schemas.microsoft.com/office/powerpoint/2010/main" val="380361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sng" kern="1200" dirty="0" err="1">
                <a:solidFill>
                  <a:schemeClr val="tx1"/>
                </a:solidFill>
                <a:effectLst/>
                <a:latin typeface="+mn-lt"/>
                <a:ea typeface="+mn-ea"/>
                <a:cs typeface="+mn-cs"/>
                <a:hlinkClick r:id="rId3"/>
              </a:rPr>
              <a:t>Kantarjian</a:t>
            </a:r>
            <a:r>
              <a:rPr lang="en-US" sz="1200" b="0" i="0" u="sng" kern="1200" dirty="0">
                <a:solidFill>
                  <a:schemeClr val="tx1"/>
                </a:solidFill>
                <a:effectLst/>
                <a:latin typeface="+mn-lt"/>
                <a:ea typeface="+mn-ea"/>
                <a:cs typeface="+mn-cs"/>
                <a:hlinkClick r:id="rId3"/>
              </a:rPr>
              <a:t> H.M.</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Multicenter, randomized, open-label, phase III trial of decitabine versus patient choice, with physician advice, of either supportive care or low-dose </a:t>
            </a:r>
            <a:r>
              <a:rPr lang="en-US" sz="1200" b="0" i="0" kern="1200" dirty="0" err="1">
                <a:solidFill>
                  <a:schemeClr val="tx1"/>
                </a:solidFill>
                <a:effectLst/>
                <a:latin typeface="+mn-lt"/>
                <a:ea typeface="+mn-ea"/>
                <a:cs typeface="+mn-cs"/>
              </a:rPr>
              <a:t>cytarabine</a:t>
            </a:r>
            <a:r>
              <a:rPr lang="en-US" sz="1200" b="0" i="0" kern="1200" dirty="0">
                <a:solidFill>
                  <a:schemeClr val="tx1"/>
                </a:solidFill>
                <a:effectLst/>
                <a:latin typeface="+mn-lt"/>
                <a:ea typeface="+mn-ea"/>
                <a:cs typeface="+mn-cs"/>
              </a:rPr>
              <a:t> for the treatment of older patients with newly diagnosed acute myeloid leukemia. </a:t>
            </a:r>
            <a:r>
              <a:rPr lang="en-US" sz="1200" b="0" i="0" u="sng" kern="1200" dirty="0">
                <a:solidFill>
                  <a:schemeClr val="tx1"/>
                </a:solidFill>
                <a:effectLst/>
                <a:latin typeface="+mn-lt"/>
                <a:ea typeface="+mn-ea"/>
                <a:cs typeface="+mn-cs"/>
                <a:hlinkClick r:id="rId4"/>
              </a:rPr>
              <a:t>J. </a:t>
            </a:r>
            <a:r>
              <a:rPr lang="en-US" sz="1200" b="0" i="0" u="sng" kern="1200" dirty="0" err="1">
                <a:solidFill>
                  <a:schemeClr val="tx1"/>
                </a:solidFill>
                <a:effectLst/>
                <a:latin typeface="+mn-lt"/>
                <a:ea typeface="+mn-ea"/>
                <a:cs typeface="+mn-cs"/>
                <a:hlinkClick r:id="rId4"/>
              </a:rPr>
              <a:t>Clin</a:t>
            </a:r>
            <a:r>
              <a:rPr lang="en-US" sz="1200" b="0" i="0" u="sng" kern="1200" dirty="0">
                <a:solidFill>
                  <a:schemeClr val="tx1"/>
                </a:solidFill>
                <a:effectLst/>
                <a:latin typeface="+mn-lt"/>
                <a:ea typeface="+mn-ea"/>
                <a:cs typeface="+mn-cs"/>
                <a:hlinkClick r:id="rId4"/>
              </a:rPr>
              <a:t>. </a:t>
            </a:r>
            <a:r>
              <a:rPr lang="en-US" sz="1200" b="0" i="0" u="sng" kern="1200" dirty="0" err="1">
                <a:solidFill>
                  <a:schemeClr val="tx1"/>
                </a:solidFill>
                <a:effectLst/>
                <a:latin typeface="+mn-lt"/>
                <a:ea typeface="+mn-ea"/>
                <a:cs typeface="+mn-cs"/>
                <a:hlinkClick r:id="rId4"/>
              </a:rPr>
              <a:t>Oncol</a:t>
            </a:r>
            <a:r>
              <a:rPr lang="en-US" sz="1200" b="0" i="0" u="sng" kern="1200" dirty="0">
                <a:solidFill>
                  <a:schemeClr val="tx1"/>
                </a:solidFill>
                <a:effectLst/>
                <a:latin typeface="+mn-lt"/>
                <a:ea typeface="+mn-ea"/>
                <a:cs typeface="+mn-cs"/>
                <a:hlinkClick r:id="rId4"/>
              </a:rPr>
              <a:t>.</a:t>
            </a:r>
            <a:r>
              <a:rPr lang="en-US" sz="1200" b="0" i="0" kern="1200" dirty="0">
                <a:solidFill>
                  <a:schemeClr val="tx1"/>
                </a:solidFill>
                <a:effectLst/>
                <a:latin typeface="+mn-lt"/>
                <a:ea typeface="+mn-ea"/>
                <a:cs typeface="+mn-cs"/>
              </a:rPr>
              <a:t> 2012;30(21):2670-2677 </a:t>
            </a:r>
            <a:r>
              <a:rPr lang="en-US" sz="1200" b="0" i="0" u="sng" kern="1200" dirty="0">
                <a:solidFill>
                  <a:schemeClr val="tx1"/>
                </a:solidFill>
                <a:effectLst/>
                <a:latin typeface="+mn-lt"/>
                <a:ea typeface="+mn-ea"/>
                <a:cs typeface="+mn-cs"/>
                <a:hlinkClick r:id="rId5"/>
              </a:rPr>
              <a:t>DOI: 10.1200/JCO.2011.38.9429</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6"/>
              </a:rPr>
              <a:t>Cortes J.E.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Randomized comparison of low dose </a:t>
            </a:r>
            <a:r>
              <a:rPr lang="en-US" sz="1200" b="0" i="0" kern="1200" dirty="0" err="1">
                <a:solidFill>
                  <a:schemeClr val="tx1"/>
                </a:solidFill>
                <a:effectLst/>
                <a:latin typeface="+mn-lt"/>
                <a:ea typeface="+mn-ea"/>
                <a:cs typeface="+mn-cs"/>
              </a:rPr>
              <a:t>cytarabine</a:t>
            </a:r>
            <a:r>
              <a:rPr lang="en-US" sz="1200" b="0" i="0" kern="1200" dirty="0">
                <a:solidFill>
                  <a:schemeClr val="tx1"/>
                </a:solidFill>
                <a:effectLst/>
                <a:latin typeface="+mn-lt"/>
                <a:ea typeface="+mn-ea"/>
                <a:cs typeface="+mn-cs"/>
              </a:rPr>
              <a:t> with or without </a:t>
            </a:r>
            <a:r>
              <a:rPr lang="en-US" sz="1200" b="0" i="0" kern="1200" dirty="0" err="1">
                <a:solidFill>
                  <a:schemeClr val="tx1"/>
                </a:solidFill>
                <a:effectLst/>
                <a:latin typeface="+mn-lt"/>
                <a:ea typeface="+mn-ea"/>
                <a:cs typeface="+mn-cs"/>
              </a:rPr>
              <a:t>glasdegib</a:t>
            </a:r>
            <a:r>
              <a:rPr lang="en-US" sz="1200" b="0" i="0" kern="1200" dirty="0">
                <a:solidFill>
                  <a:schemeClr val="tx1"/>
                </a:solidFill>
                <a:effectLst/>
                <a:latin typeface="+mn-lt"/>
                <a:ea typeface="+mn-ea"/>
                <a:cs typeface="+mn-cs"/>
              </a:rPr>
              <a:t> in patients with newly diagnosed acute myeloid leukemia or high-risk myelodysplastic syndrome. </a:t>
            </a:r>
            <a:r>
              <a:rPr lang="en-US" sz="1200" b="0" i="0" u="sng" kern="1200" dirty="0">
                <a:solidFill>
                  <a:schemeClr val="tx1"/>
                </a:solidFill>
                <a:effectLst/>
                <a:latin typeface="+mn-lt"/>
                <a:ea typeface="+mn-ea"/>
                <a:cs typeface="+mn-cs"/>
                <a:hlinkClick r:id="rId7"/>
              </a:rPr>
              <a:t>Leukemia.</a:t>
            </a:r>
            <a:r>
              <a:rPr lang="en-US" sz="1200" b="0" i="0" kern="1200" dirty="0">
                <a:solidFill>
                  <a:schemeClr val="tx1"/>
                </a:solidFill>
                <a:effectLst/>
                <a:latin typeface="+mn-lt"/>
                <a:ea typeface="+mn-ea"/>
                <a:cs typeface="+mn-cs"/>
              </a:rPr>
              <a:t> 2019;33(2):379 </a:t>
            </a:r>
            <a:r>
              <a:rPr lang="en-US" sz="1200" b="0" i="0" u="sng" kern="1200" dirty="0">
                <a:solidFill>
                  <a:schemeClr val="tx1"/>
                </a:solidFill>
                <a:effectLst/>
                <a:latin typeface="+mn-lt"/>
                <a:ea typeface="+mn-ea"/>
                <a:cs typeface="+mn-cs"/>
                <a:hlinkClick r:id="rId8"/>
              </a:rPr>
              <a:t>DOI: 10.1038/s41375-018-0312-9</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9"/>
              </a:rPr>
              <a:t>Strickland S.A.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Cytogenetic and Molecular Drivers of Outcome with Venetoclax-Based Combination Therapies in Treatment-Naïve Elderly Patients with Acute Myeloid Leukemia (AML). </a:t>
            </a:r>
            <a:r>
              <a:rPr lang="en-US" sz="1200" b="0" i="0" u="sng" kern="1200" dirty="0" err="1">
                <a:solidFill>
                  <a:schemeClr val="tx1"/>
                </a:solidFill>
                <a:effectLst/>
                <a:latin typeface="+mn-lt"/>
                <a:ea typeface="+mn-ea"/>
                <a:cs typeface="+mn-cs"/>
                <a:hlinkClick r:id="rId10"/>
              </a:rPr>
              <a:t>Clin</a:t>
            </a:r>
            <a:r>
              <a:rPr lang="en-US" sz="1200" b="0" i="0" u="sng" kern="1200" dirty="0">
                <a:solidFill>
                  <a:schemeClr val="tx1"/>
                </a:solidFill>
                <a:effectLst/>
                <a:latin typeface="+mn-lt"/>
                <a:ea typeface="+mn-ea"/>
                <a:cs typeface="+mn-cs"/>
                <a:hlinkClick r:id="rId10"/>
              </a:rPr>
              <a:t> Lymphoma Myeloma </a:t>
            </a:r>
            <a:r>
              <a:rPr lang="en-US" sz="1200" b="0" i="0" u="sng" kern="1200" dirty="0" err="1">
                <a:solidFill>
                  <a:schemeClr val="tx1"/>
                </a:solidFill>
                <a:effectLst/>
                <a:latin typeface="+mn-lt"/>
                <a:ea typeface="+mn-ea"/>
                <a:cs typeface="+mn-cs"/>
                <a:hlinkClick r:id="rId10"/>
              </a:rPr>
              <a:t>Leuk</a:t>
            </a:r>
            <a:r>
              <a:rPr lang="en-US" sz="1200" b="0" i="0" u="sng" kern="1200" dirty="0">
                <a:solidFill>
                  <a:schemeClr val="tx1"/>
                </a:solidFill>
                <a:effectLst/>
                <a:latin typeface="+mn-lt"/>
                <a:ea typeface="+mn-ea"/>
                <a:cs typeface="+mn-cs"/>
                <a:hlinkClick r:id="rId10"/>
              </a:rPr>
              <a:t>.</a:t>
            </a:r>
            <a:r>
              <a:rPr lang="en-US" sz="1200" b="0" i="0" kern="1200" dirty="0">
                <a:solidFill>
                  <a:schemeClr val="tx1"/>
                </a:solidFill>
                <a:effectLst/>
                <a:latin typeface="+mn-lt"/>
                <a:ea typeface="+mn-ea"/>
                <a:cs typeface="+mn-cs"/>
              </a:rPr>
              <a:t> 2018;18(S1):S202. </a:t>
            </a:r>
            <a:r>
              <a:rPr lang="en-US" sz="1200" b="0" i="0" u="sng" kern="1200" dirty="0">
                <a:solidFill>
                  <a:schemeClr val="tx1"/>
                </a:solidFill>
                <a:effectLst/>
                <a:latin typeface="+mn-lt"/>
                <a:ea typeface="+mn-ea"/>
                <a:cs typeface="+mn-cs"/>
                <a:hlinkClick r:id="rId11"/>
              </a:rPr>
              <a:t>DOI: 10.1010/j.clml.2018.07.052</a:t>
            </a:r>
            <a:endParaRPr lang="en-US" sz="1200" b="0" i="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VIALE-A. </a:t>
            </a:r>
          </a:p>
        </p:txBody>
      </p:sp>
      <p:sp>
        <p:nvSpPr>
          <p:cNvPr id="4" name="Slide Number Placeholder 3"/>
          <p:cNvSpPr>
            <a:spLocks noGrp="1"/>
          </p:cNvSpPr>
          <p:nvPr>
            <p:ph type="sldNum" sz="quarter" idx="10"/>
          </p:nvPr>
        </p:nvSpPr>
        <p:spPr/>
        <p:txBody>
          <a:bodyPr/>
          <a:lstStyle/>
          <a:p>
            <a:fld id="{C81A2F10-48C9-4419-8F28-D3C639F6C789}" type="slidenum">
              <a:rPr lang="en-US" smtClean="0"/>
              <a:t>30</a:t>
            </a:fld>
            <a:endParaRPr lang="en-US" dirty="0"/>
          </a:p>
        </p:txBody>
      </p:sp>
    </p:spTree>
    <p:extLst>
      <p:ext uri="{BB962C8B-B14F-4D97-AF65-F5344CB8AC3E}">
        <p14:creationId xmlns:p14="http://schemas.microsoft.com/office/powerpoint/2010/main" val="3417363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31</a:t>
            </a:fld>
            <a:endParaRPr lang="en-US" dirty="0"/>
          </a:p>
        </p:txBody>
      </p:sp>
    </p:spTree>
    <p:extLst>
      <p:ext uri="{BB962C8B-B14F-4D97-AF65-F5344CB8AC3E}">
        <p14:creationId xmlns:p14="http://schemas.microsoft.com/office/powerpoint/2010/main" val="185450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5</a:t>
            </a:fld>
            <a:endParaRPr lang="en-US" dirty="0"/>
          </a:p>
        </p:txBody>
      </p:sp>
    </p:spTree>
    <p:extLst>
      <p:ext uri="{BB962C8B-B14F-4D97-AF65-F5344CB8AC3E}">
        <p14:creationId xmlns:p14="http://schemas.microsoft.com/office/powerpoint/2010/main" val="2824853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32</a:t>
            </a:fld>
            <a:endParaRPr lang="en-US" dirty="0"/>
          </a:p>
        </p:txBody>
      </p:sp>
    </p:spTree>
    <p:extLst>
      <p:ext uri="{BB962C8B-B14F-4D97-AF65-F5344CB8AC3E}">
        <p14:creationId xmlns:p14="http://schemas.microsoft.com/office/powerpoint/2010/main" val="3234426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33</a:t>
            </a:fld>
            <a:endParaRPr lang="en-US" dirty="0"/>
          </a:p>
        </p:txBody>
      </p:sp>
    </p:spTree>
    <p:extLst>
      <p:ext uri="{BB962C8B-B14F-4D97-AF65-F5344CB8AC3E}">
        <p14:creationId xmlns:p14="http://schemas.microsoft.com/office/powerpoint/2010/main" val="1012765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34</a:t>
            </a:fld>
            <a:endParaRPr lang="en-US"/>
          </a:p>
        </p:txBody>
      </p:sp>
    </p:spTree>
    <p:extLst>
      <p:ext uri="{BB962C8B-B14F-4D97-AF65-F5344CB8AC3E}">
        <p14:creationId xmlns:p14="http://schemas.microsoft.com/office/powerpoint/2010/main" val="3785043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35</a:t>
            </a:fld>
            <a:endParaRPr lang="en-US" dirty="0"/>
          </a:p>
        </p:txBody>
      </p:sp>
    </p:spTree>
    <p:extLst>
      <p:ext uri="{BB962C8B-B14F-4D97-AF65-F5344CB8AC3E}">
        <p14:creationId xmlns:p14="http://schemas.microsoft.com/office/powerpoint/2010/main" val="413906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36</a:t>
            </a:fld>
            <a:endParaRPr lang="en-US" dirty="0"/>
          </a:p>
        </p:txBody>
      </p:sp>
    </p:spTree>
    <p:extLst>
      <p:ext uri="{BB962C8B-B14F-4D97-AF65-F5344CB8AC3E}">
        <p14:creationId xmlns:p14="http://schemas.microsoft.com/office/powerpoint/2010/main" val="327719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38</a:t>
            </a:fld>
            <a:endParaRPr lang="en-US" dirty="0"/>
          </a:p>
        </p:txBody>
      </p:sp>
    </p:spTree>
    <p:extLst>
      <p:ext uri="{BB962C8B-B14F-4D97-AF65-F5344CB8AC3E}">
        <p14:creationId xmlns:p14="http://schemas.microsoft.com/office/powerpoint/2010/main" val="1939558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FLT3 ITD mutation is an adverse prognostic marker in patients with </a:t>
            </a:r>
          </a:p>
          <a:p>
            <a:r>
              <a:rPr lang="en-US" sz="1200" kern="1200" dirty="0">
                <a:solidFill>
                  <a:schemeClr val="tx1"/>
                </a:solidFill>
                <a:latin typeface="+mn-lt"/>
                <a:ea typeface="+mn-ea"/>
                <a:cs typeface="+mn-cs"/>
              </a:rPr>
              <a:t>cytogenetically normal acute myeloid leukemia. A patient with a </a:t>
            </a:r>
          </a:p>
          <a:p>
            <a:r>
              <a:rPr lang="en-US" sz="1200" kern="1200" dirty="0">
                <a:solidFill>
                  <a:schemeClr val="tx1"/>
                </a:solidFill>
                <a:latin typeface="+mn-lt"/>
                <a:ea typeface="+mn-ea"/>
                <a:cs typeface="+mn-cs"/>
              </a:rPr>
              <a:t>detectable FLT3 ITD mutation generally has a less favorable </a:t>
            </a:r>
          </a:p>
          <a:p>
            <a:r>
              <a:rPr lang="en-US" sz="1200" kern="1200" dirty="0">
                <a:solidFill>
                  <a:schemeClr val="tx1"/>
                </a:solidFill>
                <a:latin typeface="+mn-lt"/>
                <a:ea typeface="+mn-ea"/>
                <a:cs typeface="+mn-cs"/>
              </a:rPr>
              <a:t>prognosis than patients without a FLT3 ITD mutation. The FLT3 </a:t>
            </a:r>
          </a:p>
          <a:p>
            <a:r>
              <a:rPr lang="en-US" sz="1200" kern="1200" dirty="0">
                <a:solidFill>
                  <a:schemeClr val="tx1"/>
                </a:solidFill>
                <a:latin typeface="+mn-lt"/>
                <a:ea typeface="+mn-ea"/>
                <a:cs typeface="+mn-cs"/>
              </a:rPr>
              <a:t>ITD mutation status must be considered together with all other </a:t>
            </a:r>
          </a:p>
          <a:p>
            <a:r>
              <a:rPr lang="en-US" sz="1200" kern="1200" dirty="0">
                <a:solidFill>
                  <a:schemeClr val="tx1"/>
                </a:solidFill>
                <a:latin typeface="+mn-lt"/>
                <a:ea typeface="+mn-ea"/>
                <a:cs typeface="+mn-cs"/>
              </a:rPr>
              <a:t>clinical, molecular, and cytogenetic markers to determine </a:t>
            </a:r>
          </a:p>
          <a:p>
            <a:r>
              <a:rPr lang="en-US" sz="1200" kern="1200" dirty="0">
                <a:solidFill>
                  <a:schemeClr val="tx1"/>
                </a:solidFill>
                <a:latin typeface="+mn-lt"/>
                <a:ea typeface="+mn-ea"/>
                <a:cs typeface="+mn-cs"/>
              </a:rPr>
              <a:t>accurate prognosis. </a:t>
            </a:r>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462699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0" spc="-10" dirty="0">
                <a:solidFill>
                  <a:schemeClr val="bg2"/>
                </a:solidFill>
                <a:latin typeface="Calibri" panose="020F0502020204030204" pitchFamily="34" charset="0"/>
              </a:rPr>
              <a:t>1. Levis. Hematology Am </a:t>
            </a:r>
            <a:r>
              <a:rPr lang="en-US" altLang="en-US" sz="1200" b="0" spc="-10" dirty="0" err="1">
                <a:solidFill>
                  <a:schemeClr val="bg2"/>
                </a:solidFill>
                <a:latin typeface="Calibri" panose="020F0502020204030204" pitchFamily="34" charset="0"/>
              </a:rPr>
              <a:t>Soc</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Hematol</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Educ</a:t>
            </a:r>
            <a:r>
              <a:rPr lang="en-US" altLang="en-US" sz="1200" b="0" spc="-10" dirty="0">
                <a:solidFill>
                  <a:schemeClr val="bg2"/>
                </a:solidFill>
                <a:latin typeface="Calibri" panose="020F0502020204030204" pitchFamily="34" charset="0"/>
              </a:rPr>
              <a:t> Program. 2013;2013:220.</a:t>
            </a:r>
            <a:r>
              <a:rPr lang="en-US" altLang="en-US" sz="1200" b="0" spc="-10" baseline="0" dirty="0">
                <a:solidFill>
                  <a:schemeClr val="bg2"/>
                </a:solidFill>
                <a:latin typeface="Calibri" panose="020F0502020204030204" pitchFamily="34" charset="0"/>
              </a:rPr>
              <a:t> 2</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Gorin</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Haematologica</a:t>
            </a:r>
            <a:r>
              <a:rPr lang="en-US" altLang="en-US" sz="1200" b="0" spc="-10" dirty="0">
                <a:solidFill>
                  <a:schemeClr val="bg2"/>
                </a:solidFill>
                <a:latin typeface="Calibri" panose="020F0502020204030204" pitchFamily="34" charset="0"/>
              </a:rPr>
              <a:t>. 2013;98:e12. 3. </a:t>
            </a:r>
            <a:r>
              <a:rPr lang="en-US" altLang="en-US" sz="1200" b="0" spc="-10" dirty="0" err="1">
                <a:solidFill>
                  <a:schemeClr val="bg2"/>
                </a:solidFill>
                <a:latin typeface="Calibri" panose="020F0502020204030204" pitchFamily="34" charset="0"/>
              </a:rPr>
              <a:t>Barragán</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Haematologica</a:t>
            </a:r>
            <a:r>
              <a:rPr lang="en-US" altLang="en-US" sz="1200" b="0" spc="-10" dirty="0">
                <a:solidFill>
                  <a:schemeClr val="bg2"/>
                </a:solidFill>
                <a:latin typeface="Calibri" panose="020F0502020204030204" pitchFamily="34" charset="0"/>
              </a:rPr>
              <a:t>. 2011;96:1470.</a:t>
            </a:r>
          </a:p>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40</a:t>
            </a:fld>
            <a:endParaRPr lang="en-US"/>
          </a:p>
        </p:txBody>
      </p:sp>
    </p:spTree>
    <p:extLst>
      <p:ext uri="{BB962C8B-B14F-4D97-AF65-F5344CB8AC3E}">
        <p14:creationId xmlns:p14="http://schemas.microsoft.com/office/powerpoint/2010/main" val="678696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B3444B1-158A-4BF6-99BF-61DE2EB2E352}" type="slidenum">
              <a:rPr lang="en-US" smtClean="0"/>
              <a:t>41</a:t>
            </a:fld>
            <a:endParaRPr lang="en-US" dirty="0"/>
          </a:p>
        </p:txBody>
      </p:sp>
    </p:spTree>
    <p:extLst>
      <p:ext uri="{BB962C8B-B14F-4D97-AF65-F5344CB8AC3E}">
        <p14:creationId xmlns:p14="http://schemas.microsoft.com/office/powerpoint/2010/main" val="36922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6</a:t>
            </a:fld>
            <a:endParaRPr lang="en-US" dirty="0"/>
          </a:p>
        </p:txBody>
      </p:sp>
    </p:spTree>
    <p:extLst>
      <p:ext uri="{BB962C8B-B14F-4D97-AF65-F5344CB8AC3E}">
        <p14:creationId xmlns:p14="http://schemas.microsoft.com/office/powerpoint/2010/main" val="2692554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43</a:t>
            </a:fld>
            <a:endParaRPr lang="en-US"/>
          </a:p>
        </p:txBody>
      </p:sp>
    </p:spTree>
    <p:extLst>
      <p:ext uri="{BB962C8B-B14F-4D97-AF65-F5344CB8AC3E}">
        <p14:creationId xmlns:p14="http://schemas.microsoft.com/office/powerpoint/2010/main" val="2386999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t>44</a:t>
            </a:fld>
            <a:endParaRPr lang="en-US"/>
          </a:p>
        </p:txBody>
      </p:sp>
    </p:spTree>
    <p:extLst>
      <p:ext uri="{BB962C8B-B14F-4D97-AF65-F5344CB8AC3E}">
        <p14:creationId xmlns:p14="http://schemas.microsoft.com/office/powerpoint/2010/main" val="2386999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797716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46</a:t>
            </a:fld>
            <a:endParaRPr lang="en-US" dirty="0"/>
          </a:p>
        </p:txBody>
      </p:sp>
    </p:spTree>
    <p:extLst>
      <p:ext uri="{BB962C8B-B14F-4D97-AF65-F5344CB8AC3E}">
        <p14:creationId xmlns:p14="http://schemas.microsoft.com/office/powerpoint/2010/main" val="2821157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47</a:t>
            </a:fld>
            <a:endParaRPr lang="en-US" dirty="0"/>
          </a:p>
        </p:txBody>
      </p:sp>
    </p:spTree>
    <p:extLst>
      <p:ext uri="{BB962C8B-B14F-4D97-AF65-F5344CB8AC3E}">
        <p14:creationId xmlns:p14="http://schemas.microsoft.com/office/powerpoint/2010/main" val="1755924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48</a:t>
            </a:fld>
            <a:endParaRPr lang="en-US" dirty="0"/>
          </a:p>
        </p:txBody>
      </p:sp>
    </p:spTree>
    <p:extLst>
      <p:ext uri="{BB962C8B-B14F-4D97-AF65-F5344CB8AC3E}">
        <p14:creationId xmlns:p14="http://schemas.microsoft.com/office/powerpoint/2010/main" val="3090834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3444B1-158A-4BF6-99BF-61DE2EB2E35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510763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118825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11882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2F10-48C9-4419-8F28-D3C639F6C789}" type="slidenum">
              <a:rPr lang="en-US" smtClean="0"/>
              <a:t>7</a:t>
            </a:fld>
            <a:endParaRPr lang="en-US" dirty="0"/>
          </a:p>
        </p:txBody>
      </p:sp>
    </p:spTree>
    <p:extLst>
      <p:ext uri="{BB962C8B-B14F-4D97-AF65-F5344CB8AC3E}">
        <p14:creationId xmlns:p14="http://schemas.microsoft.com/office/powerpoint/2010/main" val="932208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r>
              <a:rPr lang="en-US" altLang="en-US" dirty="0">
                <a:latin typeface="Arial" pitchFamily="34" charset="0"/>
                <a:ea typeface="ヒラギノ角ゴ Pro W3" charset="-128"/>
              </a:rPr>
              <a:t>CME: slide</a:t>
            </a:r>
            <a:r>
              <a:rPr lang="en-US" altLang="en-US" baseline="0" dirty="0">
                <a:latin typeface="Arial" pitchFamily="34" charset="0"/>
                <a:ea typeface="ヒラギノ角ゴ Pro W3" charset="-128"/>
              </a:rPr>
              <a:t> added</a:t>
            </a:r>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52</a:t>
            </a:fld>
            <a:endParaRPr lang="en-US" altLang="en-US" sz="1200" b="0">
              <a:solidFill>
                <a:prstClr val="black"/>
              </a:solidFill>
            </a:endParaRPr>
          </a:p>
        </p:txBody>
      </p:sp>
    </p:spTree>
    <p:extLst>
      <p:ext uri="{BB962C8B-B14F-4D97-AF65-F5344CB8AC3E}">
        <p14:creationId xmlns:p14="http://schemas.microsoft.com/office/powerpoint/2010/main" val="1408887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r>
              <a:rPr lang="en-US" altLang="en-US" dirty="0">
                <a:latin typeface="Arial" pitchFamily="34" charset="0"/>
                <a:ea typeface="ヒラギノ角ゴ Pro W3" charset="-128"/>
              </a:rPr>
              <a:t>CME: slide</a:t>
            </a:r>
            <a:r>
              <a:rPr lang="en-US" altLang="en-US" baseline="0" dirty="0">
                <a:latin typeface="Arial" pitchFamily="34" charset="0"/>
                <a:ea typeface="ヒラギノ角ゴ Pro W3" charset="-128"/>
              </a:rPr>
              <a:t> added</a:t>
            </a:r>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53</a:t>
            </a:fld>
            <a:endParaRPr lang="en-US" altLang="en-US" sz="1200" b="0">
              <a:solidFill>
                <a:prstClr val="black"/>
              </a:solidFill>
            </a:endParaRPr>
          </a:p>
        </p:txBody>
      </p:sp>
    </p:spTree>
    <p:extLst>
      <p:ext uri="{BB962C8B-B14F-4D97-AF65-F5344CB8AC3E}">
        <p14:creationId xmlns:p14="http://schemas.microsoft.com/office/powerpoint/2010/main" val="101130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2F10-48C9-4419-8F28-D3C639F6C789}" type="slidenum">
              <a:rPr lang="en-US" smtClean="0"/>
              <a:t>8</a:t>
            </a:fld>
            <a:endParaRPr lang="en-US" dirty="0"/>
          </a:p>
        </p:txBody>
      </p:sp>
    </p:spTree>
    <p:extLst>
      <p:ext uri="{BB962C8B-B14F-4D97-AF65-F5344CB8AC3E}">
        <p14:creationId xmlns:p14="http://schemas.microsoft.com/office/powerpoint/2010/main" val="237370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2F10-48C9-4419-8F28-D3C639F6C789}" type="slidenum">
              <a:rPr lang="en-US" smtClean="0"/>
              <a:t>9</a:t>
            </a:fld>
            <a:endParaRPr lang="en-US" dirty="0"/>
          </a:p>
        </p:txBody>
      </p:sp>
    </p:spTree>
    <p:extLst>
      <p:ext uri="{BB962C8B-B14F-4D97-AF65-F5344CB8AC3E}">
        <p14:creationId xmlns:p14="http://schemas.microsoft.com/office/powerpoint/2010/main" val="164183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1A2F10-48C9-4419-8F28-D3C639F6C789}" type="slidenum">
              <a:rPr lang="en-US" smtClean="0"/>
              <a:t>10</a:t>
            </a:fld>
            <a:endParaRPr lang="en-US" dirty="0"/>
          </a:p>
        </p:txBody>
      </p:sp>
    </p:spTree>
    <p:extLst>
      <p:ext uri="{BB962C8B-B14F-4D97-AF65-F5344CB8AC3E}">
        <p14:creationId xmlns:p14="http://schemas.microsoft.com/office/powerpoint/2010/main" val="26132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Button Eet al</a:t>
            </a:r>
            <a:r>
              <a:rPr lang="it-IT" baseline="0" dirty="0"/>
              <a:t>. </a:t>
            </a:r>
            <a:r>
              <a:rPr lang="it-IT" dirty="0"/>
              <a:t>Palliative Medicine. 2019;33:483–485</a:t>
            </a:r>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11</a:t>
            </a:fld>
            <a:endParaRPr lang="en-US"/>
          </a:p>
        </p:txBody>
      </p:sp>
    </p:spTree>
    <p:extLst>
      <p:ext uri="{BB962C8B-B14F-4D97-AF65-F5344CB8AC3E}">
        <p14:creationId xmlns:p14="http://schemas.microsoft.com/office/powerpoint/2010/main" val="429192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29018"/>
            <a:ext cx="8961120" cy="3749040"/>
          </a:xfrm>
          <a:prstGeom prst="rect">
            <a:avLst/>
          </a:prstGeom>
        </p:spPr>
        <p:txBody>
          <a:bodyPr>
            <a:noAutofit/>
          </a:bodyPr>
          <a:lstStyle>
            <a:lvl1pPr marL="233363" indent="-233363">
              <a:lnSpc>
                <a:spcPct val="100000"/>
              </a:lnSpc>
              <a:buClrTx/>
              <a:buFont typeface="Arial" panose="020B0604020202020204" pitchFamily="34" charset="0"/>
              <a:buChar char="•"/>
              <a:defRPr sz="2200" baseline="0"/>
            </a:lvl1pPr>
            <a:lvl2pPr marL="690563" indent="-233363">
              <a:lnSpc>
                <a:spcPct val="100000"/>
              </a:lnSpc>
              <a:buClrTx/>
              <a:buFont typeface="Arial" panose="020B0604020202020204" pitchFamily="34" charset="0"/>
              <a:buChar char="–"/>
              <a:defRPr sz="2200"/>
            </a:lvl2pPr>
            <a:lvl3pPr marL="1147763" indent="-233363">
              <a:lnSpc>
                <a:spcPct val="100000"/>
              </a:lnSpc>
              <a:buClrTx/>
              <a:buSzPct val="70000"/>
              <a:buFont typeface="Wingdings" panose="05000000000000000000" pitchFamily="2" charset="2"/>
              <a:buChar char="Ø"/>
              <a:defRPr sz="22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9"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a:p>
        </p:txBody>
      </p:sp>
      <p:sp>
        <p:nvSpPr>
          <p:cNvPr id="6"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597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8"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a:p>
        </p:txBody>
      </p:sp>
      <p:sp>
        <p:nvSpPr>
          <p:cNvPr id="6"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253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 y="971550"/>
            <a:ext cx="4297680" cy="3749040"/>
          </a:xfrm>
          <a:prstGeom prst="rect">
            <a:avLst/>
          </a:prstGeom>
        </p:spPr>
        <p:txBody>
          <a:bodyPr>
            <a:noAutofit/>
          </a:bodyPr>
          <a:lstStyle>
            <a:lvl1pPr>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971550"/>
            <a:ext cx="4297680" cy="3749040"/>
          </a:xfrm>
          <a:prstGeom prst="rect">
            <a:avLst/>
          </a:prstGeom>
        </p:spPr>
        <p:txBody>
          <a:bodyPr>
            <a:noAutofit/>
          </a:bodyPr>
          <a:lstStyle>
            <a:lvl1pPr>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0"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a:p>
        </p:txBody>
      </p:sp>
      <p:cxnSp>
        <p:nvCxnSpPr>
          <p:cNvPr id="9" name="Straight Connector 8"/>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400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 y="1025128"/>
            <a:ext cx="4389120" cy="479822"/>
          </a:xfrm>
          <a:prstGeom prst="rect">
            <a:avLst/>
          </a:prstGeo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 y="1504950"/>
            <a:ext cx="4389120" cy="3200400"/>
          </a:xfrm>
          <a:prstGeom prst="rect">
            <a:avLst/>
          </a:prstGeom>
        </p:spPr>
        <p:txBody>
          <a:bodyPr>
            <a:noAutofit/>
          </a:bodyPr>
          <a:lstStyle>
            <a:lvl1pPr>
              <a:buClr>
                <a:schemeClr val="tx2"/>
              </a:buClr>
              <a:defRPr sz="1800"/>
            </a:lvl1pPr>
            <a:lvl2pPr marL="685800" indent="-228600">
              <a:buClrTx/>
              <a:defRPr sz="1800"/>
            </a:lvl2pPr>
            <a:lvl3pPr marL="1143000" indent="-228600">
              <a:buClrTx/>
              <a:buFont typeface="Wingdings" panose="05000000000000000000" pitchFamily="2" charset="2"/>
              <a:buChar char="Ø"/>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02480" y="1025128"/>
            <a:ext cx="4389120" cy="479822"/>
          </a:xfrm>
          <a:prstGeom prst="rect">
            <a:avLst/>
          </a:prstGeo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02480" y="1504950"/>
            <a:ext cx="4389120" cy="3200400"/>
          </a:xfrm>
          <a:prstGeom prst="rect">
            <a:avLst/>
          </a:prstGeom>
        </p:spPr>
        <p:txBody>
          <a:bodyPr>
            <a:noAutofit/>
          </a:bodyPr>
          <a:lstStyle>
            <a:lvl1pPr>
              <a:buClr>
                <a:schemeClr val="tx2"/>
              </a:buClr>
              <a:defRPr sz="1800"/>
            </a:lvl1pPr>
            <a:lvl2pPr marL="685800" indent="-228600">
              <a:buClrTx/>
              <a:defRPr sz="1800"/>
            </a:lvl2pPr>
            <a:lvl3pPr marL="1143000" indent="-228600">
              <a:buClrTx/>
              <a:buFont typeface="Wingdings" panose="05000000000000000000" pitchFamily="2" charset="2"/>
              <a:buChar char="Ø"/>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6"/>
          <p:cNvSpPr>
            <a:spLocks noGrp="1"/>
          </p:cNvSpPr>
          <p:nvPr>
            <p:ph type="ftr" sz="quarter" idx="13"/>
          </p:nvPr>
        </p:nvSpPr>
        <p:spPr>
          <a:xfrm>
            <a:off x="60960" y="4828225"/>
            <a:ext cx="7772400" cy="242887"/>
          </a:xfrm>
          <a:prstGeom prst="rect">
            <a:avLst/>
          </a:prstGeom>
        </p:spPr>
        <p:txBody>
          <a:bodyPr lIns="45720" bIns="0"/>
          <a:lstStyle>
            <a:lvl1pPr>
              <a:defRPr sz="800">
                <a:solidFill>
                  <a:schemeClr val="tx1"/>
                </a:solidFill>
              </a:defRPr>
            </a:lvl1pPr>
          </a:lstStyle>
          <a:p>
            <a:endParaRPr lang="en-US" dirty="0"/>
          </a:p>
        </p:txBody>
      </p:sp>
      <p:cxnSp>
        <p:nvCxnSpPr>
          <p:cNvPr id="11" name="Straight Connector 10"/>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4"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09946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2" name="Rectangle 11"/>
          <p:cNvSpPr/>
          <p:nvPr userDrawn="1"/>
        </p:nvSpPr>
        <p:spPr>
          <a:xfrm>
            <a:off x="0" y="-21061"/>
            <a:ext cx="9144000" cy="5175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2051304" y="609600"/>
            <a:ext cx="5187696" cy="379095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lgn="ctr">
              <a:defRPr sz="4000" b="1">
                <a:solidFill>
                  <a:schemeClr val="bg1"/>
                </a:solidFill>
              </a:defRPr>
            </a:lvl1pPr>
          </a:lstStyle>
          <a:p>
            <a:r>
              <a:rPr lang="en-US" dirty="0"/>
              <a:t>Click to edit Master title style</a:t>
            </a:r>
            <a:br>
              <a:rPr lang="en-US" dirty="0"/>
            </a:br>
            <a:r>
              <a:rPr lang="en-US" dirty="0"/>
              <a:t/>
            </a:r>
            <a:br>
              <a:rPr lang="en-US" dirty="0"/>
            </a:br>
            <a:endParaRPr lang="en-US" dirty="0"/>
          </a:p>
        </p:txBody>
      </p:sp>
      <p:pic>
        <p:nvPicPr>
          <p:cNvPr id="4" name="Picture 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363" y="4308750"/>
            <a:ext cx="1870454" cy="602702"/>
          </a:xfrm>
          <a:prstGeom prst="rect">
            <a:avLst/>
          </a:prstGeom>
        </p:spPr>
      </p:pic>
    </p:spTree>
    <p:extLst>
      <p:ext uri="{BB962C8B-B14F-4D97-AF65-F5344CB8AC3E}">
        <p14:creationId xmlns:p14="http://schemas.microsoft.com/office/powerpoint/2010/main" val="6026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eme Slide">
    <p:spTree>
      <p:nvGrpSpPr>
        <p:cNvPr id="1" name=""/>
        <p:cNvGrpSpPr/>
        <p:nvPr/>
      </p:nvGrpSpPr>
      <p:grpSpPr>
        <a:xfrm>
          <a:off x="0" y="0"/>
          <a:ext cx="0" cy="0"/>
          <a:chOff x="0" y="0"/>
          <a:chExt cx="0" cy="0"/>
        </a:xfrm>
      </p:grpSpPr>
      <p:pic>
        <p:nvPicPr>
          <p:cNvPr id="2" name="Picture 2" descr="C:\Users\lauren.sweet\Downloads\150206012_Hybrid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0000" b="1184"/>
          <a:stretch/>
        </p:blipFill>
        <p:spPr bwMode="auto">
          <a:xfrm>
            <a:off x="4572000" y="-6835"/>
            <a:ext cx="4632960" cy="51755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835"/>
            <a:ext cx="70866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0" hasCustomPrompt="1"/>
          </p:nvPr>
        </p:nvSpPr>
        <p:spPr>
          <a:xfrm>
            <a:off x="532211" y="400050"/>
            <a:ext cx="6022181" cy="3826361"/>
          </a:xfrm>
          <a:prstGeom prst="rect">
            <a:avLst/>
          </a:prstGeom>
        </p:spPr>
        <p:txBody>
          <a:bodyPr anchor="ctr"/>
          <a:lstStyle>
            <a:lvl1pPr algn="ctr">
              <a:spcBef>
                <a:spcPts val="0"/>
              </a:spcBef>
              <a:spcAft>
                <a:spcPts val="600"/>
              </a:spcAft>
              <a:defRPr lang="en-US" sz="1600" b="1" i="0" smtClean="0">
                <a:solidFill>
                  <a:prstClr val="white"/>
                </a:solidFill>
                <a:latin typeface="Arial" panose="020B0604020202020204" pitchFamily="34" charset="0"/>
                <a:cs typeface="Arial" panose="020B0604020202020204" pitchFamily="34" charset="0"/>
              </a:defRPr>
            </a:lvl1pPr>
          </a:lstStyle>
          <a:p>
            <a:r>
              <a:rPr lang="en-US" sz="4800" b="1" dirty="0">
                <a:solidFill>
                  <a:prstClr val="white"/>
                </a:solidFill>
                <a:latin typeface="Arial" panose="020B0604020202020204" pitchFamily="34" charset="0"/>
                <a:ea typeface="+mj-ea"/>
                <a:cs typeface="Arial" panose="020B0604020202020204" pitchFamily="34" charset="0"/>
              </a:rPr>
              <a:t>Theme/Title (Can be on 3 lines)</a:t>
            </a:r>
          </a:p>
          <a:p>
            <a:r>
              <a:rPr lang="en-US" sz="3600" b="1" i="1" dirty="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pic>
        <p:nvPicPr>
          <p:cNvPr id="7" name="Picture 6"/>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7722" y="4385310"/>
            <a:ext cx="1671159" cy="540000"/>
          </a:xfrm>
          <a:prstGeom prst="rect">
            <a:avLst/>
          </a:prstGeom>
        </p:spPr>
      </p:pic>
    </p:spTree>
    <p:extLst>
      <p:ext uri="{BB962C8B-B14F-4D97-AF65-F5344CB8AC3E}">
        <p14:creationId xmlns:p14="http://schemas.microsoft.com/office/powerpoint/2010/main" val="329352809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ousekeeping Slide">
    <p:spTree>
      <p:nvGrpSpPr>
        <p:cNvPr id="1" name=""/>
        <p:cNvGrpSpPr/>
        <p:nvPr/>
      </p:nvGrpSpPr>
      <p:grpSpPr>
        <a:xfrm>
          <a:off x="0" y="0"/>
          <a:ext cx="0" cy="0"/>
          <a:chOff x="0" y="0"/>
          <a:chExt cx="0" cy="0"/>
        </a:xfrm>
      </p:grpSpPr>
      <p:sp>
        <p:nvSpPr>
          <p:cNvPr id="6" name="Rectangle 5"/>
          <p:cNvSpPr/>
          <p:nvPr userDrawn="1"/>
        </p:nvSpPr>
        <p:spPr>
          <a:xfrm>
            <a:off x="0" y="-17646"/>
            <a:ext cx="9144000" cy="5170932"/>
          </a:xfrm>
          <a:prstGeom prst="rect">
            <a:avLst/>
          </a:prstGeom>
          <a:solidFill>
            <a:srgbClr val="09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0"/>
          </p:nvPr>
        </p:nvSpPr>
        <p:spPr>
          <a:xfrm>
            <a:off x="1219200" y="1028700"/>
            <a:ext cx="6934200" cy="2228850"/>
          </a:xfrm>
        </p:spPr>
        <p:txBody>
          <a:bodyPr>
            <a:noAutofit/>
          </a:bodyPr>
          <a:lstStyle>
            <a:lvl1pPr>
              <a:defRPr b="1">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Text</a:t>
            </a:r>
          </a:p>
        </p:txBody>
      </p:sp>
      <p:pic>
        <p:nvPicPr>
          <p:cNvPr id="4" name="Picture 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363" y="4308750"/>
            <a:ext cx="1870454" cy="602702"/>
          </a:xfrm>
          <a:prstGeom prst="rect">
            <a:avLst/>
          </a:prstGeom>
        </p:spPr>
      </p:pic>
    </p:spTree>
    <p:extLst>
      <p:ext uri="{BB962C8B-B14F-4D97-AF65-F5344CB8AC3E}">
        <p14:creationId xmlns:p14="http://schemas.microsoft.com/office/powerpoint/2010/main" val="223429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1037230"/>
            <a:ext cx="8686800" cy="3540141"/>
          </a:xfrm>
          <a:prstGeom prst="rect">
            <a:avLst/>
          </a:prstGeom>
        </p:spPr>
        <p:txBody>
          <a:bodyPr vert="horz" lIns="91440" tIns="45720" rIns="91440" bIns="45720" rtlCol="0">
            <a:noAutofit/>
          </a:bodyPr>
          <a:lstStyle/>
          <a:p>
            <a:pPr lvl="0"/>
            <a:endParaRPr lang="en-US" dirty="0"/>
          </a:p>
        </p:txBody>
      </p:sp>
      <p:sp>
        <p:nvSpPr>
          <p:cNvPr id="5" name="Footer Placeholder 6"/>
          <p:cNvSpPr>
            <a:spLocks noGrp="1"/>
          </p:cNvSpPr>
          <p:nvPr>
            <p:ph type="ftr" sz="quarter" idx="3"/>
          </p:nvPr>
        </p:nvSpPr>
        <p:spPr>
          <a:xfrm>
            <a:off x="152400" y="4812507"/>
            <a:ext cx="7406640" cy="273844"/>
          </a:xfrm>
          <a:prstGeom prst="rect">
            <a:avLst/>
          </a:prstGeom>
        </p:spPr>
        <p:txBody>
          <a:bodyPr lIns="45720" bIns="0" anchor="b"/>
          <a:lstStyle>
            <a:lvl1pPr>
              <a:defRPr sz="800">
                <a:solidFill>
                  <a:schemeClr val="tx1"/>
                </a:solidFill>
              </a:defRPr>
            </a:lvl1pPr>
          </a:lstStyle>
          <a:p>
            <a:endParaRPr lang="en-US" dirty="0"/>
          </a:p>
        </p:txBody>
      </p:sp>
      <p:pic>
        <p:nvPicPr>
          <p:cNvPr id="6" name="Picture 5" descr="PeerView.com-RGB@2x.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44968" y="4796790"/>
            <a:ext cx="1399032" cy="365760"/>
          </a:xfrm>
          <a:prstGeom prst="rect">
            <a:avLst/>
          </a:prstGeom>
        </p:spPr>
      </p:pic>
      <p:sp>
        <p:nvSpPr>
          <p:cNvPr id="9" name="Title Placeholder 1"/>
          <p:cNvSpPr>
            <a:spLocks noGrp="1"/>
          </p:cNvSpPr>
          <p:nvPr>
            <p:ph type="title"/>
          </p:nvPr>
        </p:nvSpPr>
        <p:spPr>
          <a:xfrm>
            <a:off x="91440" y="76322"/>
            <a:ext cx="8961120" cy="6512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514653073"/>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52" r:id="rId3"/>
    <p:sldLayoutId id="2147483653" r:id="rId4"/>
    <p:sldLayoutId id="2147483669" r:id="rId5"/>
    <p:sldLayoutId id="2147483670" r:id="rId6"/>
    <p:sldLayoutId id="2147483671" r:id="rId7"/>
  </p:sldLayoutIdLst>
  <p:txStyles>
    <p:titleStyle>
      <a:lvl1pPr algn="ctr" defTabSz="914400" rtl="0" eaLnBrk="1" latinLnBrk="0" hangingPunct="1">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hyperlink" Target="https://ashpublications.org/bloodadvances/article/4/15/3528/461693/American-Society-of-Hematology-2020-guidelines-fo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hyperlink" Target="https://ashpublications.org/bloodadvances/article/4/15/3528/461693/American-Society-of-Hematology-2020-guidelines-for"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lcompositemodel.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staging.fhcrc-research.org/TRM/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335280" y="133351"/>
            <a:ext cx="6400800" cy="2305050"/>
          </a:xfrm>
          <a:prstGeom prst="rect">
            <a:avLst/>
          </a:prstGeom>
        </p:spPr>
        <p:txBody>
          <a:bodyPr anchor="ctr">
            <a:noAutofit/>
          </a:bodyPr>
          <a:lstStyle>
            <a:lvl1pPr marL="342900" indent="-342900" algn="l" defTabSz="914400" rtl="0" eaLnBrk="1" latinLnBrk="0" hangingPunct="1">
              <a:spcBef>
                <a:spcPts val="0"/>
              </a:spcBef>
              <a:spcAft>
                <a:spcPts val="600"/>
              </a:spcAft>
              <a:buFont typeface="Arial" panose="020B0604020202020204" pitchFamily="34" charset="0"/>
              <a:buChar char="•"/>
              <a:defRPr lang="en-US" sz="1600" b="1" i="1" kern="1200" smtClean="0">
                <a:solidFill>
                  <a:prstClr val="whit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i="0" dirty="0"/>
              <a:t>Meeting the Many Challenges of AML</a:t>
            </a:r>
          </a:p>
          <a:p>
            <a:pPr marL="0" indent="0" algn="ctr">
              <a:buNone/>
            </a:pPr>
            <a:r>
              <a:rPr lang="en-US" sz="2800" dirty="0">
                <a:solidFill>
                  <a:schemeClr val="accent2">
                    <a:lumMod val="40000"/>
                    <a:lumOff val="60000"/>
                  </a:schemeClr>
                </a:solidFill>
              </a:rPr>
              <a:t>Oncology Nurse Tactics </a:t>
            </a:r>
            <a:br>
              <a:rPr lang="en-US" sz="2800" dirty="0">
                <a:solidFill>
                  <a:schemeClr val="accent2">
                    <a:lumMod val="40000"/>
                    <a:lumOff val="60000"/>
                  </a:schemeClr>
                </a:solidFill>
              </a:rPr>
            </a:br>
            <a:r>
              <a:rPr lang="en-US" sz="2800" dirty="0">
                <a:solidFill>
                  <a:schemeClr val="accent2">
                    <a:lumMod val="40000"/>
                    <a:lumOff val="60000"/>
                  </a:schemeClr>
                </a:solidFill>
              </a:rPr>
              <a:t>in an Era of Novel Therapies</a:t>
            </a:r>
            <a:endParaRPr lang="en-CA" sz="1200" dirty="0">
              <a:solidFill>
                <a:schemeClr val="accent2">
                  <a:lumMod val="40000"/>
                  <a:lumOff val="60000"/>
                </a:schemeClr>
              </a:solidFill>
            </a:endParaRPr>
          </a:p>
        </p:txBody>
      </p:sp>
      <p:sp>
        <p:nvSpPr>
          <p:cNvPr id="8" name="Title 1"/>
          <p:cNvSpPr txBox="1">
            <a:spLocks/>
          </p:cNvSpPr>
          <p:nvPr/>
        </p:nvSpPr>
        <p:spPr>
          <a:xfrm>
            <a:off x="685800" y="2505760"/>
            <a:ext cx="4328160" cy="1957043"/>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t">
            <a:noAutofit/>
          </a:bodyPr>
          <a:lstStyle>
            <a:lvl1pPr algn="ctr"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r"/>
            <a:r>
              <a:rPr lang="en-US" sz="2000" b="1" dirty="0">
                <a:solidFill>
                  <a:prstClr val="white"/>
                </a:solidFill>
              </a:rPr>
              <a:t>Faculty First Last Name, MD</a:t>
            </a:r>
            <a:br>
              <a:rPr lang="en-US" sz="2000" b="1" dirty="0">
                <a:solidFill>
                  <a:prstClr val="white"/>
                </a:solidFill>
              </a:rPr>
            </a:br>
            <a:r>
              <a:rPr lang="en-US" sz="2000" dirty="0">
                <a:solidFill>
                  <a:prstClr val="white"/>
                </a:solidFill>
              </a:rPr>
              <a:t>Official Title</a:t>
            </a:r>
            <a:br>
              <a:rPr lang="en-US" sz="2000" dirty="0">
                <a:solidFill>
                  <a:prstClr val="white"/>
                </a:solidFill>
              </a:rPr>
            </a:br>
            <a:r>
              <a:rPr lang="en-US" sz="2000" dirty="0">
                <a:solidFill>
                  <a:prstClr val="white"/>
                </a:solidFill>
              </a:rPr>
              <a:t>Institution</a:t>
            </a:r>
            <a:br>
              <a:rPr lang="en-US" sz="2000" dirty="0">
                <a:solidFill>
                  <a:prstClr val="white"/>
                </a:solidFill>
              </a:rPr>
            </a:br>
            <a:r>
              <a:rPr lang="en-US" sz="2000" dirty="0">
                <a:solidFill>
                  <a:prstClr val="white"/>
                </a:solidFill>
              </a:rPr>
              <a:t>Department</a:t>
            </a:r>
          </a:p>
          <a:p>
            <a:pPr algn="r"/>
            <a:r>
              <a:rPr lang="en-CA" sz="2000" dirty="0">
                <a:solidFill>
                  <a:prstClr val="white"/>
                </a:solidFill>
              </a:rPr>
              <a:t>City, State</a:t>
            </a:r>
            <a:endParaRPr lang="en-US" sz="2000" dirty="0">
              <a:solidFill>
                <a:prstClr val="white"/>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031" y="2594599"/>
            <a:ext cx="1179415" cy="151639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67640" y="971550"/>
            <a:ext cx="4297680" cy="3749040"/>
          </a:xfrm>
        </p:spPr>
        <p:txBody>
          <a:bodyPr/>
          <a:lstStyle/>
          <a:p>
            <a:pPr marL="285750" indent="-285750">
              <a:buFont typeface="Arial" panose="020B0604020202020204" pitchFamily="34" charset="0"/>
              <a:buChar char="•"/>
            </a:pPr>
            <a:r>
              <a:rPr lang="en-US" dirty="0"/>
              <a:t>Patients with AML receiving intensive chemotherapy experience substantial decline in QOL and mood during their hospitalization</a:t>
            </a:r>
            <a:r>
              <a:rPr lang="en-US" baseline="30000" dirty="0"/>
              <a:t>1</a:t>
            </a:r>
            <a:endParaRPr lang="en-US" dirty="0"/>
          </a:p>
          <a:p>
            <a:pPr marL="285750" indent="-285750">
              <a:buFont typeface="Arial" panose="020B0604020202020204" pitchFamily="34" charset="0"/>
              <a:buChar char="•"/>
            </a:pPr>
            <a:r>
              <a:rPr lang="en-US" dirty="0"/>
              <a:t>Integrating palliative care with anticancer treatment in the AML setting can lead to substantial improvements in patients’ QOL, psychological distress, and EOL care</a:t>
            </a:r>
          </a:p>
        </p:txBody>
      </p:sp>
      <p:sp>
        <p:nvSpPr>
          <p:cNvPr id="4" name="Footer Placeholder 3"/>
          <p:cNvSpPr>
            <a:spLocks noGrp="1"/>
          </p:cNvSpPr>
          <p:nvPr>
            <p:ph type="ftr" sz="quarter" idx="13"/>
          </p:nvPr>
        </p:nvSpPr>
        <p:spPr/>
        <p:txBody>
          <a:bodyPr/>
          <a:lstStyle/>
          <a:p>
            <a:r>
              <a:rPr lang="en-US" dirty="0">
                <a:solidFill>
                  <a:srgbClr val="000000"/>
                </a:solidFill>
              </a:rPr>
              <a:t>1. El-</a:t>
            </a:r>
            <a:r>
              <a:rPr lang="en-US" dirty="0" err="1">
                <a:solidFill>
                  <a:srgbClr val="000000"/>
                </a:solidFill>
              </a:rPr>
              <a:t>Jawahri</a:t>
            </a:r>
            <a:r>
              <a:rPr lang="en-US" dirty="0">
                <a:solidFill>
                  <a:srgbClr val="000000"/>
                </a:solidFill>
              </a:rPr>
              <a:t> A et al. 2020 American Society of Clinical Oncology Annual Meeting (ASCO 2020). Abstract 12000.</a:t>
            </a:r>
          </a:p>
        </p:txBody>
      </p:sp>
      <p:sp>
        <p:nvSpPr>
          <p:cNvPr id="2" name="Title 1"/>
          <p:cNvSpPr>
            <a:spLocks noGrp="1"/>
          </p:cNvSpPr>
          <p:nvPr>
            <p:ph type="title"/>
          </p:nvPr>
        </p:nvSpPr>
        <p:spPr/>
        <p:txBody>
          <a:bodyPr/>
          <a:lstStyle/>
          <a:p>
            <a:r>
              <a:rPr lang="en-US" dirty="0"/>
              <a:t>Integrating Palliative Care With AML Therapy</a:t>
            </a:r>
            <a:br>
              <a:rPr lang="en-US" dirty="0"/>
            </a:br>
            <a:r>
              <a:rPr lang="en-US" i="1" dirty="0"/>
              <a:t>Role of the Nurse</a:t>
            </a:r>
            <a:r>
              <a:rPr lang="en-US" i="1" baseline="30000" dirty="0"/>
              <a:t>1</a:t>
            </a:r>
            <a:endParaRPr lang="en-US" baseline="300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3120" y="1297681"/>
            <a:ext cx="4455164" cy="30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5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Palliative Care With AML Therapy</a:t>
            </a:r>
            <a:br>
              <a:rPr lang="en-US" dirty="0"/>
            </a:br>
            <a:r>
              <a:rPr lang="en-US" i="1" dirty="0"/>
              <a:t>Across the Patient Journey</a:t>
            </a:r>
            <a:r>
              <a:rPr lang="en-US" i="1" baseline="30000" dirty="0"/>
              <a:t>1</a:t>
            </a:r>
            <a:endParaRPr lang="en-US" baseline="30000" dirty="0"/>
          </a:p>
        </p:txBody>
      </p:sp>
      <p:sp>
        <p:nvSpPr>
          <p:cNvPr id="3" name="TextBox 2"/>
          <p:cNvSpPr txBox="1"/>
          <p:nvPr/>
        </p:nvSpPr>
        <p:spPr>
          <a:xfrm>
            <a:off x="287977" y="944844"/>
            <a:ext cx="8568047" cy="646986"/>
          </a:xfrm>
          <a:prstGeom prst="round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b="1" dirty="0"/>
              <a:t>Nurses can discuss palliative options at diagnosis alongside AML management plans and continue palliative management throughout the patient’s journey</a:t>
            </a:r>
          </a:p>
        </p:txBody>
      </p:sp>
      <p:sp>
        <p:nvSpPr>
          <p:cNvPr id="4" name="Footer Placeholder 3"/>
          <p:cNvSpPr>
            <a:spLocks noGrp="1"/>
          </p:cNvSpPr>
          <p:nvPr>
            <p:ph type="ftr" sz="quarter" idx="13"/>
          </p:nvPr>
        </p:nvSpPr>
        <p:spPr/>
        <p:txBody>
          <a:bodyPr/>
          <a:lstStyle/>
          <a:p>
            <a:r>
              <a:rPr lang="en-US" dirty="0">
                <a:solidFill>
                  <a:srgbClr val="000000"/>
                </a:solidFill>
              </a:rPr>
              <a:t>1. </a:t>
            </a:r>
            <a:r>
              <a:rPr lang="it-IT" dirty="0"/>
              <a:t>Button E et al. </a:t>
            </a:r>
            <a:r>
              <a:rPr lang="it-IT" i="1" dirty="0"/>
              <a:t>Palliat Med</a:t>
            </a:r>
            <a:r>
              <a:rPr lang="it-IT" dirty="0"/>
              <a:t>. 2019;33:483-485.</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4815" y="1720097"/>
            <a:ext cx="8414371" cy="314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7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An Older Patient With AML-MRC</a:t>
            </a:r>
            <a:endParaRPr lang="en-US" b="1" noProof="0" dirty="0"/>
          </a:p>
        </p:txBody>
      </p:sp>
      <p:sp>
        <p:nvSpPr>
          <p:cNvPr id="3" name="Rectangle 2"/>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rapezoid 3"/>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50" b="1" dirty="0">
                <a:solidFill>
                  <a:srgbClr val="000000"/>
                </a:solidFill>
              </a:rPr>
              <a:t>William is aged 75 years and has lived an active life despite a recent diagnosis of AML-MRC </a:t>
            </a:r>
          </a:p>
          <a:p>
            <a:pPr marL="237744" indent="-237744"/>
            <a:r>
              <a:rPr lang="en-US" sz="1950" dirty="0">
                <a:solidFill>
                  <a:srgbClr val="000000"/>
                </a:solidFill>
              </a:rPr>
              <a:t>He is active and fit, remains close to his wife of 40 years, and has </a:t>
            </a:r>
            <a:br>
              <a:rPr lang="en-US" sz="1950" dirty="0">
                <a:solidFill>
                  <a:srgbClr val="000000"/>
                </a:solidFill>
              </a:rPr>
            </a:br>
            <a:r>
              <a:rPr lang="en-US" sz="1950" dirty="0">
                <a:solidFill>
                  <a:srgbClr val="000000"/>
                </a:solidFill>
              </a:rPr>
              <a:t>3 children and 7 grandchildren</a:t>
            </a:r>
          </a:p>
          <a:p>
            <a:pPr marL="237744" indent="-237744"/>
            <a:r>
              <a:rPr lang="en-US" sz="1950" dirty="0">
                <a:solidFill>
                  <a:srgbClr val="000000"/>
                </a:solidFill>
              </a:rPr>
              <a:t>During diagnostic testing, MDS panel shows del(5q)</a:t>
            </a:r>
          </a:p>
          <a:p>
            <a:pPr marL="237744" indent="-237744"/>
            <a:r>
              <a:rPr lang="en-US" sz="1950" dirty="0">
                <a:solidFill>
                  <a:srgbClr val="000000"/>
                </a:solidFill>
              </a:rPr>
              <a:t>PS 0-1</a:t>
            </a:r>
          </a:p>
          <a:p>
            <a:pPr marL="237744" indent="-237744"/>
            <a:r>
              <a:rPr lang="en-US" sz="1950" dirty="0">
                <a:solidFill>
                  <a:srgbClr val="000000"/>
                </a:solidFill>
              </a:rPr>
              <a:t>William admits to anxiety over his diagnosis, but is eager to learn more about his disease and willing to pursue aggressive treatment</a:t>
            </a:r>
          </a:p>
          <a:p>
            <a:pPr marL="0" indent="0">
              <a:buFont typeface="Arial" panose="020B0604020202020204" pitchFamily="34" charset="0"/>
              <a:buNone/>
            </a:pPr>
            <a:endParaRPr lang="en-US" sz="1950" b="1" dirty="0">
              <a:solidFill>
                <a:srgbClr val="000000"/>
              </a:solidFill>
            </a:endParaRPr>
          </a:p>
          <a:p>
            <a:pPr marL="0" indent="0">
              <a:buFont typeface="Arial" panose="020B0604020202020204" pitchFamily="34" charset="0"/>
              <a:buNone/>
            </a:pPr>
            <a:endParaRPr lang="en-US" sz="1950" dirty="0">
              <a:solidFill>
                <a:srgbClr val="000000"/>
              </a:solidFill>
            </a:endParaRPr>
          </a:p>
        </p:txBody>
      </p:sp>
      <p:pic>
        <p:nvPicPr>
          <p:cNvPr id="8"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5064" y="4137299"/>
            <a:ext cx="8313872" cy="400110"/>
          </a:xfrm>
          <a:prstGeom prst="rect">
            <a:avLst/>
          </a:prstGeom>
          <a:noFill/>
          <a:ln w="19050">
            <a:solidFill>
              <a:schemeClr val="accent1"/>
            </a:solidFill>
          </a:ln>
        </p:spPr>
        <p:txBody>
          <a:bodyPr wrap="square" rtlCol="0">
            <a:spAutoFit/>
          </a:bodyPr>
          <a:lstStyle/>
          <a:p>
            <a:pPr algn="ctr"/>
            <a:r>
              <a:rPr lang="en-US" sz="1950" b="1" i="1" dirty="0">
                <a:solidFill>
                  <a:srgbClr val="000000"/>
                </a:solidFill>
              </a:rPr>
              <a:t>What is the nurse’s role as educator/advocate?</a:t>
            </a:r>
            <a:endParaRPr lang="en-US" sz="1950" b="1" dirty="0">
              <a:solidFill>
                <a:srgbClr val="000000"/>
              </a:solidFill>
            </a:endParaRPr>
          </a:p>
        </p:txBody>
      </p:sp>
    </p:spTree>
    <p:extLst>
      <p:ext uri="{BB962C8B-B14F-4D97-AF65-F5344CB8AC3E}">
        <p14:creationId xmlns:p14="http://schemas.microsoft.com/office/powerpoint/2010/main" val="339264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989683274"/>
              </p:ext>
            </p:extLst>
          </p:nvPr>
        </p:nvGraphicFramePr>
        <p:xfrm>
          <a:off x="168275" y="897122"/>
          <a:ext cx="4297363" cy="4068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4648200" y="897122"/>
            <a:ext cx="4297680" cy="1877843"/>
          </a:xfrm>
          <a:prstGeom prst="round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a:lstStyle/>
          <a:p>
            <a:pPr lvl="0"/>
            <a:r>
              <a:rPr lang="en-US" sz="1600" b="1" dirty="0"/>
              <a:t>Support groups for patients with a new and threatening diagnosis of AML</a:t>
            </a:r>
            <a:endParaRPr lang="en-US" sz="1600" dirty="0"/>
          </a:p>
          <a:p>
            <a:pPr marL="285750" lvl="0" indent="-285750">
              <a:buFont typeface="Arial" panose="020B0604020202020204" pitchFamily="34" charset="0"/>
              <a:buChar char="•"/>
            </a:pPr>
            <a:r>
              <a:rPr lang="en-US" sz="1600" dirty="0"/>
              <a:t>https://www.lls.org/support/support-groups</a:t>
            </a:r>
          </a:p>
          <a:p>
            <a:pPr marL="285750" lvl="0" indent="-285750">
              <a:buFont typeface="Arial" panose="020B0604020202020204" pitchFamily="34" charset="0"/>
              <a:buChar char="•"/>
            </a:pPr>
            <a:r>
              <a:rPr lang="en-US" sz="1600" dirty="0"/>
              <a:t>https://www.dailystrength.org/group/</a:t>
            </a:r>
            <a:br>
              <a:rPr lang="en-US" sz="1600" dirty="0"/>
            </a:br>
            <a:r>
              <a:rPr lang="en-US" sz="1600" dirty="0"/>
              <a:t>acute-myelogenous-leukemia-</a:t>
            </a:r>
            <a:r>
              <a:rPr lang="en-US" sz="1600" dirty="0" err="1"/>
              <a:t>aml</a:t>
            </a:r>
            <a:endParaRPr lang="en-US" sz="1600" dirty="0"/>
          </a:p>
          <a:p>
            <a:pPr marL="285750" indent="-285750">
              <a:buFont typeface="Arial" panose="020B0604020202020204" pitchFamily="34" charset="0"/>
              <a:buChar char="•"/>
            </a:pPr>
            <a:endParaRPr lang="en-US" sz="1600" dirty="0"/>
          </a:p>
        </p:txBody>
      </p:sp>
      <p:sp>
        <p:nvSpPr>
          <p:cNvPr id="2" name="Title 1"/>
          <p:cNvSpPr>
            <a:spLocks noGrp="1"/>
          </p:cNvSpPr>
          <p:nvPr>
            <p:ph type="title"/>
          </p:nvPr>
        </p:nvSpPr>
        <p:spPr/>
        <p:txBody>
          <a:bodyPr>
            <a:noAutofit/>
          </a:bodyPr>
          <a:lstStyle/>
          <a:p>
            <a:r>
              <a:rPr lang="en-US" dirty="0"/>
              <a:t>Educating William on the Next Step in His AML Journey</a:t>
            </a:r>
          </a:p>
        </p:txBody>
      </p:sp>
      <p:sp>
        <p:nvSpPr>
          <p:cNvPr id="9" name="Oval 8"/>
          <p:cNvSpPr/>
          <p:nvPr/>
        </p:nvSpPr>
        <p:spPr>
          <a:xfrm>
            <a:off x="5824161" y="2945218"/>
            <a:ext cx="1945758" cy="1945758"/>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Up Arrow 2"/>
          <p:cNvSpPr/>
          <p:nvPr/>
        </p:nvSpPr>
        <p:spPr>
          <a:xfrm>
            <a:off x="4465121" y="2957093"/>
            <a:ext cx="902525" cy="1638657"/>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02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67640" y="788532"/>
            <a:ext cx="4297680" cy="3749040"/>
          </a:xfrm>
        </p:spPr>
        <p:txBody>
          <a:bodyPr/>
          <a:lstStyle/>
          <a:p>
            <a:pPr algn="ctr"/>
            <a:r>
              <a:rPr lang="en-US" sz="2000" b="1" dirty="0"/>
              <a:t>Good Response </a:t>
            </a:r>
            <a:br>
              <a:rPr lang="en-US" sz="2000" b="1" dirty="0"/>
            </a:br>
            <a:r>
              <a:rPr lang="en-US" sz="2000" b="1" dirty="0"/>
              <a:t>to Chemotherapy</a:t>
            </a:r>
          </a:p>
        </p:txBody>
      </p:sp>
      <p:sp>
        <p:nvSpPr>
          <p:cNvPr id="11" name="Content Placeholder 3"/>
          <p:cNvSpPr>
            <a:spLocks noGrp="1"/>
          </p:cNvSpPr>
          <p:nvPr>
            <p:ph sz="half" idx="2"/>
          </p:nvPr>
        </p:nvSpPr>
        <p:spPr>
          <a:xfrm>
            <a:off x="4648200" y="788532"/>
            <a:ext cx="4297680" cy="3749040"/>
          </a:xfrm>
        </p:spPr>
        <p:txBody>
          <a:bodyPr/>
          <a:lstStyle/>
          <a:p>
            <a:pPr algn="ctr"/>
            <a:r>
              <a:rPr lang="en-US" sz="2000" b="1" dirty="0"/>
              <a:t>Poor Response </a:t>
            </a:r>
            <a:br>
              <a:rPr lang="en-US" sz="2000" b="1" dirty="0"/>
            </a:br>
            <a:r>
              <a:rPr lang="en-US" sz="2000" b="1" dirty="0"/>
              <a:t>to Chemotherapy</a:t>
            </a:r>
          </a:p>
        </p:txBody>
      </p:sp>
      <p:sp>
        <p:nvSpPr>
          <p:cNvPr id="7" name="Footer Placeholder 6"/>
          <p:cNvSpPr>
            <a:spLocks noGrp="1"/>
          </p:cNvSpPr>
          <p:nvPr>
            <p:ph type="ftr" sz="quarter" idx="13"/>
          </p:nvPr>
        </p:nvSpPr>
        <p:spPr/>
        <p:txBody>
          <a:bodyPr/>
          <a:lstStyle/>
          <a:p>
            <a:r>
              <a:rPr lang="de-DE" baseline="30000" dirty="0">
                <a:solidFill>
                  <a:srgbClr val="000000"/>
                </a:solidFill>
              </a:rPr>
              <a:t>a </a:t>
            </a:r>
            <a:r>
              <a:rPr lang="en-US" dirty="0"/>
              <a:t>Complex karyotype, </a:t>
            </a:r>
            <a:r>
              <a:rPr lang="en-US" dirty="0" err="1"/>
              <a:t>monosomal</a:t>
            </a:r>
            <a:r>
              <a:rPr lang="en-US" dirty="0"/>
              <a:t> karyotype, </a:t>
            </a:r>
            <a:r>
              <a:rPr lang="en-US" i="1" dirty="0"/>
              <a:t>TP53</a:t>
            </a:r>
            <a:r>
              <a:rPr lang="en-US" dirty="0"/>
              <a:t> gene mutation.</a:t>
            </a:r>
          </a:p>
          <a:p>
            <a:r>
              <a:rPr lang="de-DE" dirty="0">
                <a:solidFill>
                  <a:srgbClr val="000000"/>
                </a:solidFill>
              </a:rPr>
              <a:t>1. Döhner H et al. </a:t>
            </a:r>
            <a:r>
              <a:rPr lang="de-DE" i="1" dirty="0">
                <a:solidFill>
                  <a:srgbClr val="000000"/>
                </a:solidFill>
              </a:rPr>
              <a:t>Blood</a:t>
            </a:r>
            <a:r>
              <a:rPr lang="de-DE" dirty="0">
                <a:solidFill>
                  <a:srgbClr val="000000"/>
                </a:solidFill>
              </a:rPr>
              <a:t>. 2017;129:424-447.</a:t>
            </a:r>
          </a:p>
        </p:txBody>
      </p:sp>
      <p:sp>
        <p:nvSpPr>
          <p:cNvPr id="2" name="Title 1"/>
          <p:cNvSpPr>
            <a:spLocks noGrp="1"/>
          </p:cNvSpPr>
          <p:nvPr>
            <p:ph type="title"/>
          </p:nvPr>
        </p:nvSpPr>
        <p:spPr/>
        <p:txBody>
          <a:bodyPr/>
          <a:lstStyle/>
          <a:p>
            <a:r>
              <a:rPr lang="en-US" dirty="0"/>
              <a:t>Explaining Prognosis With AML Subtypes</a:t>
            </a:r>
            <a:r>
              <a:rPr lang="en-US" baseline="30000" dirty="0"/>
              <a:t>1</a:t>
            </a:r>
          </a:p>
        </p:txBody>
      </p:sp>
      <p:sp>
        <p:nvSpPr>
          <p:cNvPr id="5" name="Down Arrow 4"/>
          <p:cNvSpPr/>
          <p:nvPr/>
        </p:nvSpPr>
        <p:spPr>
          <a:xfrm>
            <a:off x="1852939" y="1556277"/>
            <a:ext cx="895150" cy="588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2618" y="2144796"/>
            <a:ext cx="4095792" cy="16261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Core-binding factor </a:t>
            </a:r>
            <a:r>
              <a:rPr lang="en-US" dirty="0" err="1">
                <a:solidFill>
                  <a:schemeClr val="tx1"/>
                </a:solidFill>
              </a:rPr>
              <a:t>leukemias</a:t>
            </a:r>
            <a:r>
              <a:rPr lang="en-US" dirty="0">
                <a:solidFill>
                  <a:schemeClr val="tx1"/>
                </a:solidFill>
              </a:rPr>
              <a:t> (without c‐</a:t>
            </a:r>
            <a:r>
              <a:rPr lang="en-US" i="1" dirty="0">
                <a:solidFill>
                  <a:schemeClr val="tx1"/>
                </a:solidFill>
              </a:rPr>
              <a:t>KIT</a:t>
            </a:r>
            <a:r>
              <a:rPr lang="en-US" dirty="0">
                <a:solidFill>
                  <a:schemeClr val="tx1"/>
                </a:solidFill>
              </a:rPr>
              <a:t> mutation) </a:t>
            </a:r>
            <a:r>
              <a:rPr lang="en-US" dirty="0">
                <a:solidFill>
                  <a:schemeClr val="tx1"/>
                </a:solidFill>
                <a:sym typeface="Wingdings"/>
              </a:rPr>
              <a:t></a:t>
            </a:r>
            <a:r>
              <a:rPr lang="en-US" dirty="0">
                <a:solidFill>
                  <a:schemeClr val="tx1"/>
                </a:solidFill>
              </a:rPr>
              <a:t> t(8;21), t(16;16), </a:t>
            </a:r>
            <a:r>
              <a:rPr lang="en-US" dirty="0" err="1">
                <a:solidFill>
                  <a:schemeClr val="tx1"/>
                </a:solidFill>
              </a:rPr>
              <a:t>inv</a:t>
            </a:r>
            <a:r>
              <a:rPr lang="en-US" dirty="0">
                <a:solidFill>
                  <a:schemeClr val="tx1"/>
                </a:solidFill>
              </a:rPr>
              <a:t>(16)</a:t>
            </a:r>
          </a:p>
          <a:p>
            <a:pPr marL="285750" indent="-285750">
              <a:buFont typeface="Arial" panose="020B0604020202020204" pitchFamily="34" charset="0"/>
              <a:buChar char="•"/>
            </a:pPr>
            <a:r>
              <a:rPr lang="en-US" dirty="0">
                <a:solidFill>
                  <a:schemeClr val="tx1"/>
                </a:solidFill>
              </a:rPr>
              <a:t>Diploid AML with </a:t>
            </a:r>
            <a:r>
              <a:rPr lang="en-US" i="1" dirty="0">
                <a:solidFill>
                  <a:schemeClr val="tx1"/>
                </a:solidFill>
              </a:rPr>
              <a:t>NPM1 a</a:t>
            </a:r>
            <a:r>
              <a:rPr lang="en-US" dirty="0">
                <a:solidFill>
                  <a:schemeClr val="tx1"/>
                </a:solidFill>
              </a:rPr>
              <a:t>nd </a:t>
            </a:r>
            <a:r>
              <a:rPr lang="en-US" i="1" dirty="0">
                <a:solidFill>
                  <a:schemeClr val="tx1"/>
                </a:solidFill>
              </a:rPr>
              <a:t>CEBPA</a:t>
            </a:r>
            <a:r>
              <a:rPr lang="en-US" dirty="0">
                <a:solidFill>
                  <a:schemeClr val="tx1"/>
                </a:solidFill>
              </a:rPr>
              <a:t> mutation (without </a:t>
            </a:r>
            <a:r>
              <a:rPr lang="en-US" i="1" dirty="0">
                <a:solidFill>
                  <a:schemeClr val="tx1"/>
                </a:solidFill>
              </a:rPr>
              <a:t>FLT3</a:t>
            </a:r>
            <a:r>
              <a:rPr lang="en-US" dirty="0">
                <a:solidFill>
                  <a:schemeClr val="tx1"/>
                </a:solidFill>
              </a:rPr>
              <a:t> mutation) </a:t>
            </a:r>
          </a:p>
        </p:txBody>
      </p:sp>
      <p:sp>
        <p:nvSpPr>
          <p:cNvPr id="12" name="Down Arrow 11"/>
          <p:cNvSpPr/>
          <p:nvPr/>
        </p:nvSpPr>
        <p:spPr>
          <a:xfrm>
            <a:off x="6329787" y="1556277"/>
            <a:ext cx="895150" cy="588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29466" y="2144796"/>
            <a:ext cx="4095792" cy="16261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AML with adverse </a:t>
            </a:r>
            <a:r>
              <a:rPr lang="en-US" dirty="0" err="1">
                <a:solidFill>
                  <a:schemeClr val="tx1"/>
                </a:solidFill>
              </a:rPr>
              <a:t>cytogenetics</a:t>
            </a:r>
            <a:r>
              <a:rPr lang="en-US" baseline="30000" dirty="0" err="1">
                <a:solidFill>
                  <a:schemeClr val="tx1"/>
                </a:solidFill>
              </a:rPr>
              <a:t>a</a:t>
            </a:r>
            <a:endParaRPr lang="en-US" baseline="30000" dirty="0">
              <a:solidFill>
                <a:schemeClr val="tx1"/>
              </a:solidFill>
            </a:endParaRPr>
          </a:p>
          <a:p>
            <a:pPr marL="285750" indent="-285750">
              <a:buFont typeface="Arial" panose="020B0604020202020204" pitchFamily="34" charset="0"/>
              <a:buChar char="•"/>
            </a:pPr>
            <a:r>
              <a:rPr lang="en-US" dirty="0">
                <a:solidFill>
                  <a:schemeClr val="tx1"/>
                </a:solidFill>
              </a:rPr>
              <a:t>AML with </a:t>
            </a:r>
            <a:r>
              <a:rPr lang="en-US" i="1" dirty="0">
                <a:solidFill>
                  <a:schemeClr val="tx1"/>
                </a:solidFill>
              </a:rPr>
              <a:t>FLT3</a:t>
            </a:r>
            <a:r>
              <a:rPr lang="en-US" dirty="0">
                <a:solidFill>
                  <a:schemeClr val="tx1"/>
                </a:solidFill>
              </a:rPr>
              <a:t>‐ITD </a:t>
            </a:r>
          </a:p>
          <a:p>
            <a:pPr marL="285750" indent="-285750">
              <a:buFont typeface="Arial" panose="020B0604020202020204" pitchFamily="34" charset="0"/>
              <a:buChar char="•"/>
            </a:pPr>
            <a:r>
              <a:rPr lang="en-US" b="1" dirty="0">
                <a:solidFill>
                  <a:schemeClr val="tx1"/>
                </a:solidFill>
              </a:rPr>
              <a:t>Secondary AML (</a:t>
            </a:r>
            <a:r>
              <a:rPr lang="en-US" b="1" dirty="0" err="1">
                <a:solidFill>
                  <a:schemeClr val="tx1"/>
                </a:solidFill>
              </a:rPr>
              <a:t>tAML</a:t>
            </a:r>
            <a:r>
              <a:rPr lang="en-US" b="1" dirty="0">
                <a:solidFill>
                  <a:schemeClr val="tx1"/>
                </a:solidFill>
              </a:rPr>
              <a:t>, </a:t>
            </a:r>
            <a:br>
              <a:rPr lang="en-US" b="1" dirty="0">
                <a:solidFill>
                  <a:schemeClr val="tx1"/>
                </a:solidFill>
              </a:rPr>
            </a:br>
            <a:r>
              <a:rPr lang="en-US" b="1" dirty="0">
                <a:solidFill>
                  <a:schemeClr val="tx1"/>
                </a:solidFill>
              </a:rPr>
              <a:t>AML-MRC) </a:t>
            </a:r>
          </a:p>
          <a:p>
            <a:pPr marL="285750" indent="-285750">
              <a:buFont typeface="Arial" panose="020B0604020202020204" pitchFamily="34" charset="0"/>
              <a:buChar char="•"/>
            </a:pPr>
            <a:r>
              <a:rPr lang="en-US" b="1" dirty="0">
                <a:solidFill>
                  <a:schemeClr val="tx1"/>
                </a:solidFill>
              </a:rPr>
              <a:t>Older patients</a:t>
            </a:r>
          </a:p>
        </p:txBody>
      </p:sp>
      <p:sp>
        <p:nvSpPr>
          <p:cNvPr id="3" name="TextBox 2"/>
          <p:cNvSpPr txBox="1"/>
          <p:nvPr/>
        </p:nvSpPr>
        <p:spPr>
          <a:xfrm>
            <a:off x="285681" y="3902094"/>
            <a:ext cx="8572639" cy="81724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a:t>New ASH guidelines on AML management in older patients are available: </a:t>
            </a:r>
            <a:r>
              <a:rPr lang="en-US" sz="1400" dirty="0">
                <a:hlinkClick r:id="rId3"/>
              </a:rPr>
              <a:t>https://ashpublications.org/bloodadvances/article/4/15/3528/461693/American-Society-of-Hematology-2020-guidelines-for</a:t>
            </a:r>
            <a:endParaRPr lang="en-US" sz="1400" dirty="0"/>
          </a:p>
        </p:txBody>
      </p:sp>
    </p:spTree>
    <p:extLst>
      <p:ext uri="{BB962C8B-B14F-4D97-AF65-F5344CB8AC3E}">
        <p14:creationId xmlns:p14="http://schemas.microsoft.com/office/powerpoint/2010/main" val="76220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An Older Patient With AML-MRC</a:t>
            </a:r>
            <a:endParaRPr lang="en-US" b="1" noProof="0" dirty="0"/>
          </a:p>
        </p:txBody>
      </p:sp>
      <p:sp>
        <p:nvSpPr>
          <p:cNvPr id="3" name="Rectangle 2"/>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rapezoid 3"/>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0000"/>
                </a:solidFill>
              </a:rPr>
              <a:t>What are the treatment options for William?</a:t>
            </a:r>
          </a:p>
          <a:p>
            <a:r>
              <a:rPr lang="en-US" sz="2000" dirty="0">
                <a:solidFill>
                  <a:srgbClr val="000000"/>
                </a:solidFill>
              </a:rPr>
              <a:t>Conventional chemotherapy (7+3)?</a:t>
            </a:r>
          </a:p>
          <a:p>
            <a:r>
              <a:rPr lang="en-US" sz="2000" dirty="0">
                <a:solidFill>
                  <a:srgbClr val="000000"/>
                </a:solidFill>
              </a:rPr>
              <a:t>CPX-351 followed by HCT?</a:t>
            </a:r>
          </a:p>
          <a:p>
            <a:r>
              <a:rPr lang="en-US" sz="2000" dirty="0">
                <a:solidFill>
                  <a:srgbClr val="000000"/>
                </a:solidFill>
              </a:rPr>
              <a:t>Venetoclax-based therapy?</a:t>
            </a:r>
            <a:br>
              <a:rPr lang="en-US" sz="2000" dirty="0">
                <a:solidFill>
                  <a:srgbClr val="000000"/>
                </a:solidFill>
              </a:rPr>
            </a:br>
            <a:endParaRPr lang="en-US" sz="2000" dirty="0">
              <a:solidFill>
                <a:srgbClr val="000000"/>
              </a:solidFill>
            </a:endParaRPr>
          </a:p>
          <a:p>
            <a:endParaRPr lang="en-US" sz="2000" dirty="0">
              <a:solidFill>
                <a:srgbClr val="000000"/>
              </a:solidFill>
            </a:endParaRPr>
          </a:p>
          <a:p>
            <a:pPr marL="0" indent="0">
              <a:buFont typeface="Arial" panose="020B0604020202020204" pitchFamily="34" charset="0"/>
              <a:buNone/>
            </a:pPr>
            <a:endParaRPr lang="en-US" sz="2000" b="1" dirty="0">
              <a:solidFill>
                <a:srgbClr val="000000"/>
              </a:solidFill>
            </a:endParaRPr>
          </a:p>
          <a:p>
            <a:pPr marL="0" indent="0">
              <a:buFont typeface="Arial" panose="020B0604020202020204" pitchFamily="34" charset="0"/>
              <a:buNone/>
            </a:pPr>
            <a:endParaRPr lang="en-US" sz="2000" dirty="0">
              <a:solidFill>
                <a:srgbClr val="000000"/>
              </a:solidFill>
            </a:endParaRPr>
          </a:p>
        </p:txBody>
      </p:sp>
      <p:pic>
        <p:nvPicPr>
          <p:cNvPr id="8"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5064" y="3144068"/>
            <a:ext cx="8313872" cy="1323439"/>
          </a:xfrm>
          <a:prstGeom prst="rect">
            <a:avLst/>
          </a:prstGeom>
          <a:noFill/>
          <a:ln w="19050">
            <a:solidFill>
              <a:schemeClr val="accent1"/>
            </a:solidFill>
          </a:ln>
        </p:spPr>
        <p:txBody>
          <a:bodyPr wrap="square" rtlCol="0">
            <a:spAutoFit/>
          </a:bodyPr>
          <a:lstStyle/>
          <a:p>
            <a:pPr algn="ctr"/>
            <a:r>
              <a:rPr lang="en-US" sz="2000" b="1" i="1" dirty="0">
                <a:solidFill>
                  <a:srgbClr val="000000"/>
                </a:solidFill>
              </a:rPr>
              <a:t>William is interested in pursuing the HCT option </a:t>
            </a:r>
            <a:br>
              <a:rPr lang="en-US" sz="2000" b="1" i="1" dirty="0">
                <a:solidFill>
                  <a:srgbClr val="000000"/>
                </a:solidFill>
              </a:rPr>
            </a:br>
            <a:r>
              <a:rPr lang="en-US" sz="2000" b="1" i="1" dirty="0">
                <a:solidFill>
                  <a:srgbClr val="000000"/>
                </a:solidFill>
              </a:rPr>
              <a:t>and prepares to receive induction therapy with CPX-351.</a:t>
            </a:r>
          </a:p>
          <a:p>
            <a:pPr algn="ctr"/>
            <a:r>
              <a:rPr lang="en-US" sz="2000" b="1" i="1" dirty="0">
                <a:solidFill>
                  <a:srgbClr val="000000"/>
                </a:solidFill>
              </a:rPr>
              <a:t>How should we approach patient management? </a:t>
            </a:r>
            <a:br>
              <a:rPr lang="en-US" sz="2000" b="1" i="1" dirty="0">
                <a:solidFill>
                  <a:srgbClr val="000000"/>
                </a:solidFill>
              </a:rPr>
            </a:br>
            <a:r>
              <a:rPr lang="en-US" sz="2000" b="1" i="1" dirty="0">
                <a:solidFill>
                  <a:srgbClr val="000000"/>
                </a:solidFill>
              </a:rPr>
              <a:t>What is the evidence supporting this choice?</a:t>
            </a:r>
          </a:p>
        </p:txBody>
      </p:sp>
    </p:spTree>
    <p:extLst>
      <p:ext uri="{BB962C8B-B14F-4D97-AF65-F5344CB8AC3E}">
        <p14:creationId xmlns:p14="http://schemas.microsoft.com/office/powerpoint/2010/main" val="14712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67640" y="971550"/>
            <a:ext cx="4202341" cy="3749040"/>
          </a:xfrm>
        </p:spPr>
        <p:txBody>
          <a:bodyPr>
            <a:noAutofit/>
          </a:bodyPr>
          <a:lstStyle/>
          <a:p>
            <a:pPr>
              <a:lnSpc>
                <a:spcPct val="90000"/>
              </a:lnSpc>
              <a:spcBef>
                <a:spcPts val="600"/>
              </a:spcBef>
            </a:pPr>
            <a:r>
              <a:rPr lang="en-US" sz="2000" b="1" dirty="0"/>
              <a:t>What is CPX-351?</a:t>
            </a:r>
            <a:endParaRPr lang="en-US" altLang="en-US" sz="2000" b="1" dirty="0"/>
          </a:p>
          <a:p>
            <a:pPr marL="237744" indent="-237744">
              <a:buFont typeface="Arial" panose="020B0604020202020204" pitchFamily="34" charset="0"/>
              <a:buChar char="•"/>
            </a:pPr>
            <a:r>
              <a:rPr lang="en-US" altLang="en-US" sz="2000" dirty="0"/>
              <a:t>5:1 molar ratio of cytarabine </a:t>
            </a:r>
            <a:br>
              <a:rPr lang="en-US" altLang="en-US" sz="2000" dirty="0"/>
            </a:br>
            <a:r>
              <a:rPr lang="en-US" altLang="en-US" sz="2000" dirty="0"/>
              <a:t>to </a:t>
            </a:r>
            <a:r>
              <a:rPr lang="en-US" altLang="en-US" sz="2000" dirty="0" err="1"/>
              <a:t>daunorubicin</a:t>
            </a:r>
            <a:endParaRPr lang="en-US" altLang="en-US" sz="2000" dirty="0"/>
          </a:p>
          <a:p>
            <a:pPr marL="237744" indent="-237744">
              <a:buFont typeface="Arial" panose="020B0604020202020204" pitchFamily="34" charset="0"/>
              <a:buChar char="•"/>
            </a:pPr>
            <a:r>
              <a:rPr lang="en-US" altLang="en-US" sz="2000" dirty="0"/>
              <a:t>Be mindful of lifetime anthracycline dose</a:t>
            </a:r>
          </a:p>
          <a:p>
            <a:pPr marL="237744" indent="-237744">
              <a:buNone/>
            </a:pPr>
            <a:endParaRPr lang="en-US" sz="1800" dirty="0"/>
          </a:p>
        </p:txBody>
      </p:sp>
      <p:sp>
        <p:nvSpPr>
          <p:cNvPr id="7" name="Footer Placeholder 6"/>
          <p:cNvSpPr>
            <a:spLocks noGrp="1"/>
          </p:cNvSpPr>
          <p:nvPr>
            <p:ph type="ftr" sz="quarter" idx="13"/>
          </p:nvPr>
        </p:nvSpPr>
        <p:spPr>
          <a:prstGeom prst="rect">
            <a:avLst/>
          </a:prstGeom>
        </p:spPr>
        <p:txBody>
          <a:bodyPr/>
          <a:lstStyle/>
          <a:p>
            <a:r>
              <a:rPr lang="en-US" dirty="0">
                <a:solidFill>
                  <a:prstClr val="black"/>
                </a:solidFill>
              </a:rPr>
              <a:t>1. </a:t>
            </a:r>
            <a:r>
              <a:rPr lang="nl-NL" dirty="0">
                <a:solidFill>
                  <a:prstClr val="black"/>
                </a:solidFill>
              </a:rPr>
              <a:t>Lancet JE et al. </a:t>
            </a:r>
            <a:r>
              <a:rPr lang="nl-NL" i="1" dirty="0">
                <a:solidFill>
                  <a:prstClr val="black"/>
                </a:solidFill>
              </a:rPr>
              <a:t>Blood</a:t>
            </a:r>
            <a:r>
              <a:rPr lang="nl-NL" dirty="0">
                <a:solidFill>
                  <a:prstClr val="black"/>
                </a:solidFill>
              </a:rPr>
              <a:t>. 2014;123:3239-3246.</a:t>
            </a:r>
            <a:r>
              <a:rPr lang="en-US" dirty="0">
                <a:solidFill>
                  <a:prstClr val="black"/>
                </a:solidFill>
              </a:rPr>
              <a:t> 2. </a:t>
            </a:r>
            <a:r>
              <a:rPr lang="fr-FR" dirty="0">
                <a:solidFill>
                  <a:prstClr val="black"/>
                </a:solidFill>
              </a:rPr>
              <a:t>Cortes JE et al. </a:t>
            </a:r>
            <a:r>
              <a:rPr lang="fr-FR" i="1" dirty="0">
                <a:solidFill>
                  <a:prstClr val="black"/>
                </a:solidFill>
              </a:rPr>
              <a:t>Cancer</a:t>
            </a:r>
            <a:r>
              <a:rPr lang="fr-FR" dirty="0">
                <a:solidFill>
                  <a:prstClr val="black"/>
                </a:solidFill>
              </a:rPr>
              <a:t>. 2015;121:234-242. </a:t>
            </a:r>
            <a:r>
              <a:rPr lang="en-US" dirty="0">
                <a:solidFill>
                  <a:prstClr val="black"/>
                </a:solidFill>
              </a:rPr>
              <a:t>3. Lancet JE et al. ASCO 2016. Abstract 7000.</a:t>
            </a:r>
          </a:p>
        </p:txBody>
      </p:sp>
      <p:sp>
        <p:nvSpPr>
          <p:cNvPr id="2" name="Title 1"/>
          <p:cNvSpPr>
            <a:spLocks noGrp="1"/>
          </p:cNvSpPr>
          <p:nvPr>
            <p:ph type="title"/>
          </p:nvPr>
        </p:nvSpPr>
        <p:spPr/>
        <p:txBody>
          <a:bodyPr/>
          <a:lstStyle/>
          <a:p>
            <a:r>
              <a:rPr lang="en-US"/>
              <a:t>Cytarabine/Daunorubicin Liposome: CPX-351</a:t>
            </a:r>
            <a:r>
              <a:rPr lang="en-US" baseline="30000"/>
              <a:t>1-3</a:t>
            </a:r>
            <a:endParaRPr lang="en-US" dirty="0"/>
          </a:p>
        </p:txBody>
      </p:sp>
      <p:pic>
        <p:nvPicPr>
          <p:cNvPr id="19" name="Picture 18" descr="150204261_Formatting_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742" y="2842069"/>
            <a:ext cx="1980137" cy="1920272"/>
          </a:xfrm>
          <a:prstGeom prst="rect">
            <a:avLst/>
          </a:prstGeom>
        </p:spPr>
      </p:pic>
      <p:graphicFrame>
        <p:nvGraphicFramePr>
          <p:cNvPr id="3" name="Diagram 2"/>
          <p:cNvGraphicFramePr/>
          <p:nvPr>
            <p:extLst>
              <p:ext uri="{D42A27DB-BD31-4B8C-83A1-F6EECF244321}">
                <p14:modId xmlns:p14="http://schemas.microsoft.com/office/powerpoint/2010/main" val="3152290107"/>
              </p:ext>
            </p:extLst>
          </p:nvPr>
        </p:nvGraphicFramePr>
        <p:xfrm>
          <a:off x="4423144" y="672831"/>
          <a:ext cx="4465674" cy="4066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746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r>
              <a:rPr lang="fr-FR" dirty="0"/>
              <a:t>1. Lancet JE et al. </a:t>
            </a:r>
            <a:r>
              <a:rPr lang="fr-FR" i="1" dirty="0"/>
              <a:t>J Clin </a:t>
            </a:r>
            <a:r>
              <a:rPr lang="fr-FR" i="1" dirty="0" err="1"/>
              <a:t>Oncol</a:t>
            </a:r>
            <a:r>
              <a:rPr lang="fr-FR" dirty="0"/>
              <a:t>. 2018;36:2684-2692. 2. Lancet JE. ASCO 2020. Abstract 7510.</a:t>
            </a:r>
            <a:endParaRPr lang="en-US" dirty="0"/>
          </a:p>
        </p:txBody>
      </p:sp>
      <p:sp>
        <p:nvSpPr>
          <p:cNvPr id="2" name="Title 1"/>
          <p:cNvSpPr>
            <a:spLocks noGrp="1"/>
          </p:cNvSpPr>
          <p:nvPr>
            <p:ph type="title"/>
          </p:nvPr>
        </p:nvSpPr>
        <p:spPr/>
        <p:txBody>
          <a:bodyPr/>
          <a:lstStyle/>
          <a:p>
            <a:r>
              <a:rPr lang="en-US" dirty="0"/>
              <a:t>CPX-351 Versus 7+3: Improvement in OS</a:t>
            </a:r>
            <a:endParaRPr lang="en-US" baseline="30000" dirty="0"/>
          </a:p>
        </p:txBody>
      </p:sp>
      <p:sp>
        <p:nvSpPr>
          <p:cNvPr id="14" name="Rectangle 13"/>
          <p:cNvSpPr/>
          <p:nvPr/>
        </p:nvSpPr>
        <p:spPr>
          <a:xfrm>
            <a:off x="4842193" y="2789402"/>
            <a:ext cx="319913" cy="65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809009" y="859064"/>
            <a:ext cx="3285277" cy="369332"/>
          </a:xfrm>
          <a:prstGeom prst="rect">
            <a:avLst/>
          </a:prstGeom>
          <a:noFill/>
        </p:spPr>
        <p:txBody>
          <a:bodyPr wrap="square" rtlCol="0">
            <a:spAutoFit/>
          </a:bodyPr>
          <a:lstStyle/>
          <a:p>
            <a:pPr algn="ctr"/>
            <a:r>
              <a:rPr lang="en-US" b="1" dirty="0"/>
              <a:t>Long-Term, 5-Year Results</a:t>
            </a:r>
            <a:r>
              <a:rPr lang="en-US" b="1" baseline="30000" dirty="0"/>
              <a:t>2</a:t>
            </a:r>
            <a:endParaRPr lang="en-US" b="1" dirty="0"/>
          </a:p>
        </p:txBody>
      </p:sp>
      <p:sp>
        <p:nvSpPr>
          <p:cNvPr id="8" name="TextBox 7"/>
          <p:cNvSpPr txBox="1"/>
          <p:nvPr/>
        </p:nvSpPr>
        <p:spPr>
          <a:xfrm>
            <a:off x="113740" y="1623125"/>
            <a:ext cx="3425108" cy="2332553"/>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en-US" b="1" i="1" dirty="0"/>
              <a:t>Nursing Take-Homes </a:t>
            </a:r>
            <a:endParaRPr lang="en-US" b="1" dirty="0"/>
          </a:p>
          <a:p>
            <a:pPr marL="237744" indent="-237744">
              <a:buFont typeface="Arial" panose="020B0604020202020204" pitchFamily="34" charset="0"/>
              <a:buChar char="•"/>
            </a:pPr>
            <a:r>
              <a:rPr lang="en-US" dirty="0"/>
              <a:t>CPX-351 substantially improved OS and remission rates vs 7+3 in patients with high-risk AML (including </a:t>
            </a:r>
            <a:br>
              <a:rPr lang="en-US" dirty="0"/>
            </a:br>
            <a:r>
              <a:rPr lang="en-US" dirty="0"/>
              <a:t>AML-MRC)</a:t>
            </a:r>
            <a:r>
              <a:rPr lang="en-US" baseline="30000" dirty="0"/>
              <a:t>1,2</a:t>
            </a:r>
          </a:p>
        </p:txBody>
      </p:sp>
      <p:graphicFrame>
        <p:nvGraphicFramePr>
          <p:cNvPr id="10" name="Table 9"/>
          <p:cNvGraphicFramePr>
            <a:graphicFrameLocks noGrp="1"/>
          </p:cNvGraphicFramePr>
          <p:nvPr>
            <p:extLst>
              <p:ext uri="{D42A27DB-BD31-4B8C-83A1-F6EECF244321}">
                <p14:modId xmlns:p14="http://schemas.microsoft.com/office/powerpoint/2010/main" val="3959828112"/>
              </p:ext>
            </p:extLst>
          </p:nvPr>
        </p:nvGraphicFramePr>
        <p:xfrm>
          <a:off x="4842408" y="1864279"/>
          <a:ext cx="2927566" cy="523480"/>
        </p:xfrm>
        <a:graphic>
          <a:graphicData uri="http://schemas.openxmlformats.org/drawingml/2006/table">
            <a:tbl>
              <a:tblPr firstRow="1" bandRow="1">
                <a:tableStyleId>{6E25E649-3F16-4E02-A733-19D2CDBF48F0}</a:tableStyleId>
              </a:tblPr>
              <a:tblGrid>
                <a:gridCol w="683764">
                  <a:extLst>
                    <a:ext uri="{9D8B030D-6E8A-4147-A177-3AD203B41FA5}">
                      <a16:colId xmlns:a16="http://schemas.microsoft.com/office/drawing/2014/main" xmlns="" val="20000"/>
                    </a:ext>
                  </a:extLst>
                </a:gridCol>
                <a:gridCol w="1108624">
                  <a:extLst>
                    <a:ext uri="{9D8B030D-6E8A-4147-A177-3AD203B41FA5}">
                      <a16:colId xmlns:a16="http://schemas.microsoft.com/office/drawing/2014/main" xmlns="" val="20001"/>
                    </a:ext>
                  </a:extLst>
                </a:gridCol>
                <a:gridCol w="1135178">
                  <a:extLst>
                    <a:ext uri="{9D8B030D-6E8A-4147-A177-3AD203B41FA5}">
                      <a16:colId xmlns:a16="http://schemas.microsoft.com/office/drawing/2014/main" xmlns="" val="20002"/>
                    </a:ext>
                  </a:extLst>
                </a:gridCol>
              </a:tblGrid>
              <a:tr h="261740">
                <a:tc>
                  <a:txBody>
                    <a:bodyPr/>
                    <a:lstStyle/>
                    <a:p>
                      <a:endParaRPr lang="en-US" sz="800" dirty="0">
                        <a:solidFill>
                          <a:schemeClr val="tx1"/>
                        </a:solidFill>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800" dirty="0">
                          <a:solidFill>
                            <a:schemeClr val="tx1"/>
                          </a:solidFill>
                        </a:rPr>
                        <a:t>3-y KM-Estimated Survival</a:t>
                      </a:r>
                      <a:r>
                        <a:rPr lang="en-US" sz="800" baseline="0" dirty="0">
                          <a:solidFill>
                            <a:schemeClr val="tx1"/>
                          </a:solidFill>
                        </a:rPr>
                        <a:t> Rate, %</a:t>
                      </a:r>
                      <a:endParaRPr lang="en-US" sz="800" dirty="0">
                        <a:solidFill>
                          <a:schemeClr val="tx1"/>
                        </a:solidFill>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800" dirty="0">
                          <a:solidFill>
                            <a:schemeClr val="tx1"/>
                          </a:solidFill>
                        </a:rPr>
                        <a:t>5-y KM-Estimated</a:t>
                      </a:r>
                      <a:r>
                        <a:rPr lang="en-US" sz="800" baseline="0" dirty="0">
                          <a:solidFill>
                            <a:schemeClr val="tx1"/>
                          </a:solidFill>
                        </a:rPr>
                        <a:t> Survival Rate, %</a:t>
                      </a:r>
                      <a:endParaRPr lang="en-US" sz="800" dirty="0">
                        <a:solidFill>
                          <a:schemeClr val="tx1"/>
                        </a:solidFill>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0870">
                <a:tc>
                  <a:txBody>
                    <a:bodyPr/>
                    <a:lstStyle/>
                    <a:p>
                      <a:pPr algn="l"/>
                      <a:r>
                        <a:rPr lang="en-US" sz="800" dirty="0">
                          <a:solidFill>
                            <a:schemeClr val="accent1"/>
                          </a:solidFill>
                        </a:rPr>
                        <a:t>CPX-351</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800" dirty="0">
                          <a:solidFill>
                            <a:schemeClr val="accent1"/>
                          </a:solidFill>
                        </a:rPr>
                        <a:t>21</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800" dirty="0">
                          <a:solidFill>
                            <a:schemeClr val="accent1"/>
                          </a:solidFill>
                        </a:rPr>
                        <a:t>18</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30870">
                <a:tc>
                  <a:txBody>
                    <a:bodyPr/>
                    <a:lstStyle/>
                    <a:p>
                      <a:pPr algn="l"/>
                      <a:r>
                        <a:rPr lang="en-US" sz="800" dirty="0">
                          <a:solidFill>
                            <a:schemeClr val="accent3"/>
                          </a:solidFill>
                        </a:rPr>
                        <a:t>7+3</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800" dirty="0">
                          <a:solidFill>
                            <a:schemeClr val="accent3"/>
                          </a:solidFill>
                        </a:rPr>
                        <a:t>9</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800" dirty="0">
                          <a:solidFill>
                            <a:schemeClr val="accent3"/>
                          </a:solidFill>
                        </a:rPr>
                        <a:t>8</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63678715"/>
              </p:ext>
            </p:extLst>
          </p:nvPr>
        </p:nvGraphicFramePr>
        <p:xfrm>
          <a:off x="4842408" y="1341762"/>
          <a:ext cx="3888602" cy="457200"/>
        </p:xfrm>
        <a:graphic>
          <a:graphicData uri="http://schemas.openxmlformats.org/drawingml/2006/table">
            <a:tbl>
              <a:tblPr firstRow="1" bandRow="1">
                <a:tableStyleId>{6E25E649-3F16-4E02-A733-19D2CDBF48F0}</a:tableStyleId>
              </a:tblPr>
              <a:tblGrid>
                <a:gridCol w="623644">
                  <a:extLst>
                    <a:ext uri="{9D8B030D-6E8A-4147-A177-3AD203B41FA5}">
                      <a16:colId xmlns:a16="http://schemas.microsoft.com/office/drawing/2014/main" xmlns="" val="20000"/>
                    </a:ext>
                  </a:extLst>
                </a:gridCol>
                <a:gridCol w="802452">
                  <a:extLst>
                    <a:ext uri="{9D8B030D-6E8A-4147-A177-3AD203B41FA5}">
                      <a16:colId xmlns:a16="http://schemas.microsoft.com/office/drawing/2014/main" xmlns="" val="20001"/>
                    </a:ext>
                  </a:extLst>
                </a:gridCol>
                <a:gridCol w="1467554">
                  <a:extLst>
                    <a:ext uri="{9D8B030D-6E8A-4147-A177-3AD203B41FA5}">
                      <a16:colId xmlns:a16="http://schemas.microsoft.com/office/drawing/2014/main" xmlns="" val="20002"/>
                    </a:ext>
                  </a:extLst>
                </a:gridCol>
                <a:gridCol w="994952">
                  <a:extLst>
                    <a:ext uri="{9D8B030D-6E8A-4147-A177-3AD203B41FA5}">
                      <a16:colId xmlns:a16="http://schemas.microsoft.com/office/drawing/2014/main" xmlns="" val="20003"/>
                    </a:ext>
                  </a:extLst>
                </a:gridCol>
              </a:tblGrid>
              <a:tr h="127005">
                <a:tc>
                  <a:txBody>
                    <a:bodyPr/>
                    <a:lstStyle/>
                    <a:p>
                      <a:endParaRPr lang="en-US" sz="1000" dirty="0">
                        <a:solidFill>
                          <a:schemeClr val="tx1"/>
                        </a:solidFill>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Events/N</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Median OS (95% CI)</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HR (95% CI)</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1611">
                <a:tc>
                  <a:txBody>
                    <a:bodyPr/>
                    <a:lstStyle/>
                    <a:p>
                      <a:pPr algn="l"/>
                      <a:r>
                        <a:rPr lang="en-US" sz="1000" dirty="0">
                          <a:solidFill>
                            <a:schemeClr val="accent1"/>
                          </a:solidFill>
                        </a:rPr>
                        <a:t>CPX-351</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124/153</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9.33</a:t>
                      </a:r>
                      <a:r>
                        <a:rPr lang="en-US" sz="1000" baseline="0" dirty="0">
                          <a:solidFill>
                            <a:schemeClr val="accent1"/>
                          </a:solidFill>
                        </a:rPr>
                        <a:t> (6.37-11.86)</a:t>
                      </a:r>
                      <a:endParaRPr lang="en-US" sz="1000" dirty="0">
                        <a:solidFill>
                          <a:schemeClr val="accent1"/>
                        </a:solidFill>
                      </a:endParaRP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rowSpan="2">
                  <a:txBody>
                    <a:bodyPr/>
                    <a:lstStyle/>
                    <a:p>
                      <a:pPr algn="ctr"/>
                      <a:r>
                        <a:rPr lang="en-US" sz="1000" dirty="0"/>
                        <a:t>0.70 (0.55-0.91)</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1611">
                <a:tc>
                  <a:txBody>
                    <a:bodyPr/>
                    <a:lstStyle/>
                    <a:p>
                      <a:pPr algn="l"/>
                      <a:r>
                        <a:rPr lang="en-US" sz="1000" dirty="0">
                          <a:solidFill>
                            <a:schemeClr val="accent3"/>
                          </a:solidFill>
                        </a:rPr>
                        <a:t>7+3</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145/156</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5.95 (4.99-7.75)</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vMerge="1">
                  <a:txBody>
                    <a:bodyPr/>
                    <a:lstStyle/>
                    <a:p>
                      <a:endParaRPr lang="en-US" sz="1100" dirty="0"/>
                    </a:p>
                  </a:txBody>
                  <a:tcPr anchor="ct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74394042"/>
              </p:ext>
            </p:extLst>
          </p:nvPr>
        </p:nvGraphicFramePr>
        <p:xfrm>
          <a:off x="3716156" y="4102630"/>
          <a:ext cx="5082790" cy="291436"/>
        </p:xfrm>
        <a:graphic>
          <a:graphicData uri="http://schemas.openxmlformats.org/drawingml/2006/table">
            <a:tbl>
              <a:tblPr firstRow="1" bandRow="1">
                <a:tableStyleId>{2D5ABB26-0587-4C30-8999-92F81FD0307C}</a:tableStyleId>
              </a:tblPr>
              <a:tblGrid>
                <a:gridCol w="527941">
                  <a:extLst>
                    <a:ext uri="{9D8B030D-6E8A-4147-A177-3AD203B41FA5}">
                      <a16:colId xmlns:a16="http://schemas.microsoft.com/office/drawing/2014/main" xmlns="" val="20000"/>
                    </a:ext>
                  </a:extLst>
                </a:gridCol>
                <a:gridCol w="205017">
                  <a:extLst>
                    <a:ext uri="{9D8B030D-6E8A-4147-A177-3AD203B41FA5}">
                      <a16:colId xmlns:a16="http://schemas.microsoft.com/office/drawing/2014/main" xmlns="" val="20001"/>
                    </a:ext>
                  </a:extLst>
                </a:gridCol>
                <a:gridCol w="181243">
                  <a:extLst>
                    <a:ext uri="{9D8B030D-6E8A-4147-A177-3AD203B41FA5}">
                      <a16:colId xmlns:a16="http://schemas.microsoft.com/office/drawing/2014/main" xmlns="" val="20002"/>
                    </a:ext>
                  </a:extLst>
                </a:gridCol>
                <a:gridCol w="181243">
                  <a:extLst>
                    <a:ext uri="{9D8B030D-6E8A-4147-A177-3AD203B41FA5}">
                      <a16:colId xmlns:a16="http://schemas.microsoft.com/office/drawing/2014/main" xmlns="" val="20003"/>
                    </a:ext>
                  </a:extLst>
                </a:gridCol>
                <a:gridCol w="181243">
                  <a:extLst>
                    <a:ext uri="{9D8B030D-6E8A-4147-A177-3AD203B41FA5}">
                      <a16:colId xmlns:a16="http://schemas.microsoft.com/office/drawing/2014/main" xmlns="" val="20004"/>
                    </a:ext>
                  </a:extLst>
                </a:gridCol>
                <a:gridCol w="181243">
                  <a:extLst>
                    <a:ext uri="{9D8B030D-6E8A-4147-A177-3AD203B41FA5}">
                      <a16:colId xmlns:a16="http://schemas.microsoft.com/office/drawing/2014/main" xmlns="" val="20005"/>
                    </a:ext>
                  </a:extLst>
                </a:gridCol>
                <a:gridCol w="181243">
                  <a:extLst>
                    <a:ext uri="{9D8B030D-6E8A-4147-A177-3AD203B41FA5}">
                      <a16:colId xmlns:a16="http://schemas.microsoft.com/office/drawing/2014/main" xmlns="" val="20006"/>
                    </a:ext>
                  </a:extLst>
                </a:gridCol>
                <a:gridCol w="181243">
                  <a:extLst>
                    <a:ext uri="{9D8B030D-6E8A-4147-A177-3AD203B41FA5}">
                      <a16:colId xmlns:a16="http://schemas.microsoft.com/office/drawing/2014/main" xmlns="" val="20007"/>
                    </a:ext>
                  </a:extLst>
                </a:gridCol>
                <a:gridCol w="181243">
                  <a:extLst>
                    <a:ext uri="{9D8B030D-6E8A-4147-A177-3AD203B41FA5}">
                      <a16:colId xmlns:a16="http://schemas.microsoft.com/office/drawing/2014/main" xmlns="" val="20008"/>
                    </a:ext>
                  </a:extLst>
                </a:gridCol>
                <a:gridCol w="181243">
                  <a:extLst>
                    <a:ext uri="{9D8B030D-6E8A-4147-A177-3AD203B41FA5}">
                      <a16:colId xmlns:a16="http://schemas.microsoft.com/office/drawing/2014/main" xmlns="" val="20009"/>
                    </a:ext>
                  </a:extLst>
                </a:gridCol>
                <a:gridCol w="181243">
                  <a:extLst>
                    <a:ext uri="{9D8B030D-6E8A-4147-A177-3AD203B41FA5}">
                      <a16:colId xmlns:a16="http://schemas.microsoft.com/office/drawing/2014/main" xmlns="" val="20010"/>
                    </a:ext>
                  </a:extLst>
                </a:gridCol>
                <a:gridCol w="181243">
                  <a:extLst>
                    <a:ext uri="{9D8B030D-6E8A-4147-A177-3AD203B41FA5}">
                      <a16:colId xmlns:a16="http://schemas.microsoft.com/office/drawing/2014/main" xmlns="" val="20011"/>
                    </a:ext>
                  </a:extLst>
                </a:gridCol>
                <a:gridCol w="181243">
                  <a:extLst>
                    <a:ext uri="{9D8B030D-6E8A-4147-A177-3AD203B41FA5}">
                      <a16:colId xmlns:a16="http://schemas.microsoft.com/office/drawing/2014/main" xmlns="" val="20012"/>
                    </a:ext>
                  </a:extLst>
                </a:gridCol>
                <a:gridCol w="181243">
                  <a:extLst>
                    <a:ext uri="{9D8B030D-6E8A-4147-A177-3AD203B41FA5}">
                      <a16:colId xmlns:a16="http://schemas.microsoft.com/office/drawing/2014/main" xmlns="" val="20013"/>
                    </a:ext>
                  </a:extLst>
                </a:gridCol>
                <a:gridCol w="181243">
                  <a:extLst>
                    <a:ext uri="{9D8B030D-6E8A-4147-A177-3AD203B41FA5}">
                      <a16:colId xmlns:a16="http://schemas.microsoft.com/office/drawing/2014/main" xmlns="" val="20014"/>
                    </a:ext>
                  </a:extLst>
                </a:gridCol>
                <a:gridCol w="181243">
                  <a:extLst>
                    <a:ext uri="{9D8B030D-6E8A-4147-A177-3AD203B41FA5}">
                      <a16:colId xmlns:a16="http://schemas.microsoft.com/office/drawing/2014/main" xmlns="" val="20015"/>
                    </a:ext>
                  </a:extLst>
                </a:gridCol>
                <a:gridCol w="181243">
                  <a:extLst>
                    <a:ext uri="{9D8B030D-6E8A-4147-A177-3AD203B41FA5}">
                      <a16:colId xmlns:a16="http://schemas.microsoft.com/office/drawing/2014/main" xmlns="" val="20016"/>
                    </a:ext>
                  </a:extLst>
                </a:gridCol>
                <a:gridCol w="181243">
                  <a:extLst>
                    <a:ext uri="{9D8B030D-6E8A-4147-A177-3AD203B41FA5}">
                      <a16:colId xmlns:a16="http://schemas.microsoft.com/office/drawing/2014/main" xmlns="" val="20017"/>
                    </a:ext>
                  </a:extLst>
                </a:gridCol>
                <a:gridCol w="181243">
                  <a:extLst>
                    <a:ext uri="{9D8B030D-6E8A-4147-A177-3AD203B41FA5}">
                      <a16:colId xmlns:a16="http://schemas.microsoft.com/office/drawing/2014/main" xmlns="" val="20018"/>
                    </a:ext>
                  </a:extLst>
                </a:gridCol>
                <a:gridCol w="181243">
                  <a:extLst>
                    <a:ext uri="{9D8B030D-6E8A-4147-A177-3AD203B41FA5}">
                      <a16:colId xmlns:a16="http://schemas.microsoft.com/office/drawing/2014/main" xmlns="" val="20019"/>
                    </a:ext>
                  </a:extLst>
                </a:gridCol>
                <a:gridCol w="181243">
                  <a:extLst>
                    <a:ext uri="{9D8B030D-6E8A-4147-A177-3AD203B41FA5}">
                      <a16:colId xmlns:a16="http://schemas.microsoft.com/office/drawing/2014/main" xmlns="" val="20020"/>
                    </a:ext>
                  </a:extLst>
                </a:gridCol>
                <a:gridCol w="181243">
                  <a:extLst>
                    <a:ext uri="{9D8B030D-6E8A-4147-A177-3AD203B41FA5}">
                      <a16:colId xmlns:a16="http://schemas.microsoft.com/office/drawing/2014/main" xmlns="" val="20021"/>
                    </a:ext>
                  </a:extLst>
                </a:gridCol>
                <a:gridCol w="181243">
                  <a:extLst>
                    <a:ext uri="{9D8B030D-6E8A-4147-A177-3AD203B41FA5}">
                      <a16:colId xmlns:a16="http://schemas.microsoft.com/office/drawing/2014/main" xmlns="" val="20022"/>
                    </a:ext>
                  </a:extLst>
                </a:gridCol>
                <a:gridCol w="181243">
                  <a:extLst>
                    <a:ext uri="{9D8B030D-6E8A-4147-A177-3AD203B41FA5}">
                      <a16:colId xmlns:a16="http://schemas.microsoft.com/office/drawing/2014/main" xmlns="" val="20023"/>
                    </a:ext>
                  </a:extLst>
                </a:gridCol>
                <a:gridCol w="181243">
                  <a:extLst>
                    <a:ext uri="{9D8B030D-6E8A-4147-A177-3AD203B41FA5}">
                      <a16:colId xmlns:a16="http://schemas.microsoft.com/office/drawing/2014/main" xmlns="" val="20024"/>
                    </a:ext>
                  </a:extLst>
                </a:gridCol>
                <a:gridCol w="181243">
                  <a:extLst>
                    <a:ext uri="{9D8B030D-6E8A-4147-A177-3AD203B41FA5}">
                      <a16:colId xmlns:a16="http://schemas.microsoft.com/office/drawing/2014/main" xmlns="" val="20025"/>
                    </a:ext>
                  </a:extLst>
                </a:gridCol>
              </a:tblGrid>
              <a:tr h="169516">
                <a:tc>
                  <a:txBody>
                    <a:bodyPr/>
                    <a:lstStyle/>
                    <a:p>
                      <a:pPr algn="ctr"/>
                      <a:r>
                        <a:rPr lang="en-US" sz="800" dirty="0">
                          <a:solidFill>
                            <a:schemeClr val="tx1"/>
                          </a:solidFill>
                        </a:rPr>
                        <a:t>CPX-351</a:t>
                      </a:r>
                    </a:p>
                  </a:txBody>
                  <a:tcPr marL="0" marR="0" marT="0" marB="0" anchor="ctr"/>
                </a:tc>
                <a:tc>
                  <a:txBody>
                    <a:bodyPr/>
                    <a:lstStyle/>
                    <a:p>
                      <a:pPr algn="ctr"/>
                      <a:r>
                        <a:rPr lang="en-US" sz="800" dirty="0">
                          <a:solidFill>
                            <a:schemeClr val="tx1"/>
                          </a:solidFill>
                        </a:rPr>
                        <a:t>153</a:t>
                      </a:r>
                    </a:p>
                  </a:txBody>
                  <a:tcPr marL="0" marR="0" marT="0" marB="0" anchor="ctr"/>
                </a:tc>
                <a:tc>
                  <a:txBody>
                    <a:bodyPr/>
                    <a:lstStyle/>
                    <a:p>
                      <a:pPr algn="ctr"/>
                      <a:r>
                        <a:rPr lang="en-US" sz="800" dirty="0">
                          <a:solidFill>
                            <a:schemeClr val="tx1"/>
                          </a:solidFill>
                        </a:rPr>
                        <a:t>122</a:t>
                      </a:r>
                    </a:p>
                  </a:txBody>
                  <a:tcPr marL="0" marR="0" marT="0" marB="0" anchor="ctr"/>
                </a:tc>
                <a:tc>
                  <a:txBody>
                    <a:bodyPr/>
                    <a:lstStyle/>
                    <a:p>
                      <a:pPr algn="ctr"/>
                      <a:r>
                        <a:rPr lang="en-US" sz="800" dirty="0">
                          <a:solidFill>
                            <a:schemeClr val="tx1"/>
                          </a:solidFill>
                        </a:rPr>
                        <a:t>92</a:t>
                      </a:r>
                    </a:p>
                  </a:txBody>
                  <a:tcPr marL="0" marR="0" marT="0" marB="0" anchor="ctr"/>
                </a:tc>
                <a:tc>
                  <a:txBody>
                    <a:bodyPr/>
                    <a:lstStyle/>
                    <a:p>
                      <a:pPr algn="ctr"/>
                      <a:r>
                        <a:rPr lang="en-US" sz="800" dirty="0">
                          <a:solidFill>
                            <a:schemeClr val="tx1"/>
                          </a:solidFill>
                        </a:rPr>
                        <a:t>79</a:t>
                      </a:r>
                    </a:p>
                  </a:txBody>
                  <a:tcPr marL="0" marR="0" marT="0" marB="0" anchor="ctr"/>
                </a:tc>
                <a:tc>
                  <a:txBody>
                    <a:bodyPr/>
                    <a:lstStyle/>
                    <a:p>
                      <a:pPr algn="ctr"/>
                      <a:r>
                        <a:rPr lang="en-US" sz="800" dirty="0">
                          <a:solidFill>
                            <a:schemeClr val="tx1"/>
                          </a:solidFill>
                        </a:rPr>
                        <a:t>62</a:t>
                      </a:r>
                    </a:p>
                  </a:txBody>
                  <a:tcPr marL="0" marR="0" marT="0" marB="0" anchor="ctr"/>
                </a:tc>
                <a:tc>
                  <a:txBody>
                    <a:bodyPr/>
                    <a:lstStyle/>
                    <a:p>
                      <a:pPr algn="ctr"/>
                      <a:r>
                        <a:rPr lang="en-US" sz="800" dirty="0">
                          <a:solidFill>
                            <a:schemeClr val="tx1"/>
                          </a:solidFill>
                        </a:rPr>
                        <a:t>52</a:t>
                      </a:r>
                    </a:p>
                  </a:txBody>
                  <a:tcPr marL="0" marR="0" marT="0" marB="0" anchor="ctr"/>
                </a:tc>
                <a:tc>
                  <a:txBody>
                    <a:bodyPr/>
                    <a:lstStyle/>
                    <a:p>
                      <a:pPr algn="ctr"/>
                      <a:r>
                        <a:rPr lang="en-US" sz="800" dirty="0">
                          <a:solidFill>
                            <a:schemeClr val="tx1"/>
                          </a:solidFill>
                        </a:rPr>
                        <a:t>49</a:t>
                      </a:r>
                    </a:p>
                  </a:txBody>
                  <a:tcPr marL="0" marR="0" marT="0" marB="0" anchor="ctr"/>
                </a:tc>
                <a:tc>
                  <a:txBody>
                    <a:bodyPr/>
                    <a:lstStyle/>
                    <a:p>
                      <a:pPr algn="ctr"/>
                      <a:r>
                        <a:rPr lang="en-US" sz="800" dirty="0">
                          <a:solidFill>
                            <a:schemeClr val="tx1"/>
                          </a:solidFill>
                        </a:rPr>
                        <a:t>45</a:t>
                      </a:r>
                    </a:p>
                  </a:txBody>
                  <a:tcPr marL="0" marR="0" marT="0" marB="0" anchor="ctr"/>
                </a:tc>
                <a:tc>
                  <a:txBody>
                    <a:bodyPr/>
                    <a:lstStyle/>
                    <a:p>
                      <a:pPr algn="ctr"/>
                      <a:r>
                        <a:rPr lang="en-US" sz="800" dirty="0">
                          <a:solidFill>
                            <a:schemeClr val="tx1"/>
                          </a:solidFill>
                        </a:rPr>
                        <a:t>40</a:t>
                      </a:r>
                    </a:p>
                  </a:txBody>
                  <a:tcPr marL="0" marR="0" marT="0" marB="0" anchor="ctr"/>
                </a:tc>
                <a:tc>
                  <a:txBody>
                    <a:bodyPr/>
                    <a:lstStyle/>
                    <a:p>
                      <a:pPr algn="ctr"/>
                      <a:r>
                        <a:rPr lang="en-US" sz="800" dirty="0">
                          <a:solidFill>
                            <a:schemeClr val="tx1"/>
                          </a:solidFill>
                        </a:rPr>
                        <a:t>35</a:t>
                      </a:r>
                    </a:p>
                  </a:txBody>
                  <a:tcPr marL="0" marR="0" marT="0" marB="0" anchor="ctr"/>
                </a:tc>
                <a:tc>
                  <a:txBody>
                    <a:bodyPr/>
                    <a:lstStyle/>
                    <a:p>
                      <a:pPr algn="ctr"/>
                      <a:r>
                        <a:rPr lang="en-US" sz="800" dirty="0">
                          <a:solidFill>
                            <a:schemeClr val="tx1"/>
                          </a:solidFill>
                        </a:rPr>
                        <a:t>33</a:t>
                      </a:r>
                    </a:p>
                  </a:txBody>
                  <a:tcPr marL="0" marR="0" marT="0" marB="0" anchor="ctr"/>
                </a:tc>
                <a:tc>
                  <a:txBody>
                    <a:bodyPr/>
                    <a:lstStyle/>
                    <a:p>
                      <a:pPr algn="ctr"/>
                      <a:r>
                        <a:rPr lang="en-US" sz="800" dirty="0">
                          <a:solidFill>
                            <a:schemeClr val="tx1"/>
                          </a:solidFill>
                        </a:rPr>
                        <a:t>31</a:t>
                      </a:r>
                    </a:p>
                  </a:txBody>
                  <a:tcPr marL="0" marR="0" marT="0" marB="0" anchor="ctr"/>
                </a:tc>
                <a:tc>
                  <a:txBody>
                    <a:bodyPr/>
                    <a:lstStyle/>
                    <a:p>
                      <a:pPr algn="ctr"/>
                      <a:r>
                        <a:rPr lang="en-US" sz="800" dirty="0">
                          <a:solidFill>
                            <a:schemeClr val="tx1"/>
                          </a:solidFill>
                        </a:rPr>
                        <a:t>30</a:t>
                      </a:r>
                    </a:p>
                  </a:txBody>
                  <a:tcPr marL="0" marR="0" marT="0" marB="0" anchor="ctr"/>
                </a:tc>
                <a:tc>
                  <a:txBody>
                    <a:bodyPr/>
                    <a:lstStyle/>
                    <a:p>
                      <a:pPr algn="ctr"/>
                      <a:r>
                        <a:rPr lang="en-US" sz="800" dirty="0">
                          <a:solidFill>
                            <a:schemeClr val="tx1"/>
                          </a:solidFill>
                        </a:rPr>
                        <a:t>29</a:t>
                      </a:r>
                    </a:p>
                  </a:txBody>
                  <a:tcPr marL="0" marR="0" marT="0" marB="0" anchor="ctr"/>
                </a:tc>
                <a:tc>
                  <a:txBody>
                    <a:bodyPr/>
                    <a:lstStyle/>
                    <a:p>
                      <a:pPr algn="ctr"/>
                      <a:r>
                        <a:rPr lang="en-US" sz="800" dirty="0">
                          <a:solidFill>
                            <a:schemeClr val="tx1"/>
                          </a:solidFill>
                        </a:rPr>
                        <a:t>29</a:t>
                      </a:r>
                    </a:p>
                  </a:txBody>
                  <a:tcPr marL="0" marR="0" marT="0" marB="0" anchor="ctr"/>
                </a:tc>
                <a:tc>
                  <a:txBody>
                    <a:bodyPr/>
                    <a:lstStyle/>
                    <a:p>
                      <a:pPr algn="ctr"/>
                      <a:r>
                        <a:rPr lang="en-US" sz="800" dirty="0">
                          <a:solidFill>
                            <a:schemeClr val="tx1"/>
                          </a:solidFill>
                        </a:rPr>
                        <a:t>29</a:t>
                      </a:r>
                    </a:p>
                  </a:txBody>
                  <a:tcPr marL="0" marR="0" marT="0" marB="0" anchor="ctr"/>
                </a:tc>
                <a:tc>
                  <a:txBody>
                    <a:bodyPr/>
                    <a:lstStyle/>
                    <a:p>
                      <a:pPr algn="ctr"/>
                      <a:r>
                        <a:rPr lang="en-US" sz="800" dirty="0">
                          <a:solidFill>
                            <a:schemeClr val="tx1"/>
                          </a:solidFill>
                        </a:rPr>
                        <a:t>29</a:t>
                      </a:r>
                    </a:p>
                  </a:txBody>
                  <a:tcPr marL="0" marR="0" marT="0" marB="0" anchor="ctr"/>
                </a:tc>
                <a:tc>
                  <a:txBody>
                    <a:bodyPr/>
                    <a:lstStyle/>
                    <a:p>
                      <a:pPr algn="ctr"/>
                      <a:r>
                        <a:rPr lang="en-US" sz="800" dirty="0">
                          <a:solidFill>
                            <a:schemeClr val="tx1"/>
                          </a:solidFill>
                        </a:rPr>
                        <a:t>28</a:t>
                      </a:r>
                    </a:p>
                  </a:txBody>
                  <a:tcPr marL="0" marR="0" marT="0" marB="0" anchor="ctr"/>
                </a:tc>
                <a:tc>
                  <a:txBody>
                    <a:bodyPr/>
                    <a:lstStyle/>
                    <a:p>
                      <a:pPr algn="ctr"/>
                      <a:r>
                        <a:rPr lang="en-US" sz="800" dirty="0">
                          <a:solidFill>
                            <a:schemeClr val="tx1"/>
                          </a:solidFill>
                        </a:rPr>
                        <a:t>28</a:t>
                      </a:r>
                    </a:p>
                  </a:txBody>
                  <a:tcPr marL="0" marR="0" marT="0" marB="0" anchor="ctr"/>
                </a:tc>
                <a:tc>
                  <a:txBody>
                    <a:bodyPr/>
                    <a:lstStyle/>
                    <a:p>
                      <a:pPr algn="ctr"/>
                      <a:r>
                        <a:rPr lang="en-US" sz="800" dirty="0">
                          <a:solidFill>
                            <a:schemeClr val="tx1"/>
                          </a:solidFill>
                        </a:rPr>
                        <a:t>26</a:t>
                      </a:r>
                    </a:p>
                  </a:txBody>
                  <a:tcPr marL="0" marR="0" marT="0" marB="0" anchor="ctr"/>
                </a:tc>
                <a:tc>
                  <a:txBody>
                    <a:bodyPr/>
                    <a:lstStyle/>
                    <a:p>
                      <a:pPr algn="ctr"/>
                      <a:r>
                        <a:rPr lang="en-US" sz="800" dirty="0">
                          <a:solidFill>
                            <a:schemeClr val="tx1"/>
                          </a:solidFill>
                        </a:rPr>
                        <a:t>22</a:t>
                      </a:r>
                    </a:p>
                  </a:txBody>
                  <a:tcPr marL="0" marR="0" marT="0" marB="0" anchor="ctr"/>
                </a:tc>
                <a:tc>
                  <a:txBody>
                    <a:bodyPr/>
                    <a:lstStyle/>
                    <a:p>
                      <a:pPr algn="ctr"/>
                      <a:r>
                        <a:rPr lang="en-US" sz="800" dirty="0">
                          <a:solidFill>
                            <a:schemeClr val="tx1"/>
                          </a:solidFill>
                        </a:rPr>
                        <a:t>6</a:t>
                      </a:r>
                    </a:p>
                  </a:txBody>
                  <a:tcPr marL="0" marR="0" marT="0" marB="0" anchor="ctr"/>
                </a:tc>
                <a:tc>
                  <a:txBody>
                    <a:bodyPr/>
                    <a:lstStyle/>
                    <a:p>
                      <a:pPr algn="ctr"/>
                      <a:r>
                        <a:rPr lang="en-US" sz="800" dirty="0">
                          <a:solidFill>
                            <a:schemeClr val="tx1"/>
                          </a:solidFill>
                        </a:rPr>
                        <a:t>2</a:t>
                      </a:r>
                    </a:p>
                  </a:txBody>
                  <a:tcPr marL="0" marR="0" marT="0" marB="0" anchor="ctr"/>
                </a:tc>
                <a:tc>
                  <a:txBody>
                    <a:bodyPr/>
                    <a:lstStyle/>
                    <a:p>
                      <a:pPr algn="ctr"/>
                      <a:r>
                        <a:rPr lang="en-US" sz="800" dirty="0">
                          <a:solidFill>
                            <a:schemeClr val="tx1"/>
                          </a:solidFill>
                        </a:rPr>
                        <a:t>1</a:t>
                      </a:r>
                    </a:p>
                  </a:txBody>
                  <a:tcPr marL="0" marR="0" marT="0" marB="0" anchor="ctr"/>
                </a:tc>
                <a:tc>
                  <a:txBody>
                    <a:bodyPr/>
                    <a:lstStyle/>
                    <a:p>
                      <a:pPr algn="ctr"/>
                      <a:r>
                        <a:rPr lang="en-US" sz="800" dirty="0">
                          <a:solidFill>
                            <a:schemeClr val="tx1"/>
                          </a:solidFill>
                        </a:rPr>
                        <a:t>0</a:t>
                      </a:r>
                    </a:p>
                  </a:txBody>
                  <a:tcPr marL="0" marR="0" marT="0" marB="0" anchor="ctr"/>
                </a:tc>
                <a:extLst>
                  <a:ext uri="{0D108BD9-81ED-4DB2-BD59-A6C34878D82A}">
                    <a16:rowId xmlns:a16="http://schemas.microsoft.com/office/drawing/2014/main" xmlns="" val="10000"/>
                  </a:ext>
                </a:extLst>
              </a:tr>
              <a:tr h="112798">
                <a:tc>
                  <a:txBody>
                    <a:bodyPr/>
                    <a:lstStyle/>
                    <a:p>
                      <a:pPr algn="ctr"/>
                      <a:r>
                        <a:rPr lang="en-US" sz="800" dirty="0">
                          <a:solidFill>
                            <a:schemeClr val="tx1"/>
                          </a:solidFill>
                        </a:rPr>
                        <a:t>7+3</a:t>
                      </a:r>
                    </a:p>
                  </a:txBody>
                  <a:tcPr marL="0" marR="0" marT="0" marB="0" anchor="ctr"/>
                </a:tc>
                <a:tc>
                  <a:txBody>
                    <a:bodyPr/>
                    <a:lstStyle/>
                    <a:p>
                      <a:pPr algn="ctr"/>
                      <a:r>
                        <a:rPr lang="en-US" sz="800" dirty="0">
                          <a:solidFill>
                            <a:schemeClr val="tx1"/>
                          </a:solidFill>
                        </a:rPr>
                        <a:t>156</a:t>
                      </a:r>
                    </a:p>
                  </a:txBody>
                  <a:tcPr marL="0" marR="0" marT="0" marB="0" anchor="ctr"/>
                </a:tc>
                <a:tc>
                  <a:txBody>
                    <a:bodyPr/>
                    <a:lstStyle/>
                    <a:p>
                      <a:pPr algn="ctr"/>
                      <a:r>
                        <a:rPr lang="en-US" sz="800" dirty="0">
                          <a:solidFill>
                            <a:schemeClr val="tx1"/>
                          </a:solidFill>
                        </a:rPr>
                        <a:t>110</a:t>
                      </a:r>
                    </a:p>
                  </a:txBody>
                  <a:tcPr marL="0" marR="0" marT="0" marB="0" anchor="ctr"/>
                </a:tc>
                <a:tc>
                  <a:txBody>
                    <a:bodyPr/>
                    <a:lstStyle/>
                    <a:p>
                      <a:pPr algn="ctr"/>
                      <a:r>
                        <a:rPr lang="en-US" sz="800" dirty="0">
                          <a:solidFill>
                            <a:schemeClr val="tx1"/>
                          </a:solidFill>
                        </a:rPr>
                        <a:t>77</a:t>
                      </a:r>
                    </a:p>
                  </a:txBody>
                  <a:tcPr marL="0" marR="0" marT="0" marB="0" anchor="ctr"/>
                </a:tc>
                <a:tc>
                  <a:txBody>
                    <a:bodyPr/>
                    <a:lstStyle/>
                    <a:p>
                      <a:pPr algn="ctr"/>
                      <a:r>
                        <a:rPr lang="en-US" sz="800" dirty="0">
                          <a:solidFill>
                            <a:schemeClr val="tx1"/>
                          </a:solidFill>
                        </a:rPr>
                        <a:t>56</a:t>
                      </a:r>
                    </a:p>
                  </a:txBody>
                  <a:tcPr marL="0" marR="0" marT="0" marB="0" anchor="ctr"/>
                </a:tc>
                <a:tc>
                  <a:txBody>
                    <a:bodyPr/>
                    <a:lstStyle/>
                    <a:p>
                      <a:pPr algn="ctr"/>
                      <a:r>
                        <a:rPr lang="en-US" sz="800" dirty="0">
                          <a:solidFill>
                            <a:schemeClr val="tx1"/>
                          </a:solidFill>
                        </a:rPr>
                        <a:t>43</a:t>
                      </a:r>
                    </a:p>
                  </a:txBody>
                  <a:tcPr marL="0" marR="0" marT="0" marB="0" anchor="ctr"/>
                </a:tc>
                <a:tc>
                  <a:txBody>
                    <a:bodyPr/>
                    <a:lstStyle/>
                    <a:p>
                      <a:pPr algn="ctr"/>
                      <a:r>
                        <a:rPr lang="en-US" sz="800" dirty="0">
                          <a:solidFill>
                            <a:schemeClr val="tx1"/>
                          </a:solidFill>
                        </a:rPr>
                        <a:t>35</a:t>
                      </a:r>
                    </a:p>
                  </a:txBody>
                  <a:tcPr marL="0" marR="0" marT="0" marB="0" anchor="ctr"/>
                </a:tc>
                <a:tc>
                  <a:txBody>
                    <a:bodyPr/>
                    <a:lstStyle/>
                    <a:p>
                      <a:pPr algn="ctr"/>
                      <a:r>
                        <a:rPr lang="en-US" sz="800" dirty="0">
                          <a:solidFill>
                            <a:schemeClr val="tx1"/>
                          </a:solidFill>
                        </a:rPr>
                        <a:t>28</a:t>
                      </a:r>
                    </a:p>
                  </a:txBody>
                  <a:tcPr marL="0" marR="0" marT="0" marB="0" anchor="ctr"/>
                </a:tc>
                <a:tc>
                  <a:txBody>
                    <a:bodyPr/>
                    <a:lstStyle/>
                    <a:p>
                      <a:pPr algn="ctr"/>
                      <a:r>
                        <a:rPr lang="en-US" sz="800" dirty="0">
                          <a:solidFill>
                            <a:schemeClr val="tx1"/>
                          </a:solidFill>
                        </a:rPr>
                        <a:t>25</a:t>
                      </a:r>
                    </a:p>
                  </a:txBody>
                  <a:tcPr marL="0" marR="0" marT="0" marB="0" anchor="ctr"/>
                </a:tc>
                <a:tc>
                  <a:txBody>
                    <a:bodyPr/>
                    <a:lstStyle/>
                    <a:p>
                      <a:pPr algn="ctr"/>
                      <a:r>
                        <a:rPr lang="en-US" sz="800" dirty="0">
                          <a:solidFill>
                            <a:schemeClr val="tx1"/>
                          </a:solidFill>
                        </a:rPr>
                        <a:t>20</a:t>
                      </a:r>
                    </a:p>
                  </a:txBody>
                  <a:tcPr marL="0" marR="0" marT="0" marB="0" anchor="ctr"/>
                </a:tc>
                <a:tc>
                  <a:txBody>
                    <a:bodyPr/>
                    <a:lstStyle/>
                    <a:p>
                      <a:pPr algn="ctr"/>
                      <a:r>
                        <a:rPr lang="en-US" sz="800" dirty="0">
                          <a:solidFill>
                            <a:schemeClr val="tx1"/>
                          </a:solidFill>
                        </a:rPr>
                        <a:t>19</a:t>
                      </a:r>
                    </a:p>
                  </a:txBody>
                  <a:tcPr marL="0" marR="0" marT="0" marB="0" anchor="ctr"/>
                </a:tc>
                <a:tc>
                  <a:txBody>
                    <a:bodyPr/>
                    <a:lstStyle/>
                    <a:p>
                      <a:pPr algn="ctr"/>
                      <a:r>
                        <a:rPr lang="en-US" sz="800" dirty="0">
                          <a:solidFill>
                            <a:schemeClr val="tx1"/>
                          </a:solidFill>
                        </a:rPr>
                        <a:t>17</a:t>
                      </a:r>
                    </a:p>
                  </a:txBody>
                  <a:tcPr marL="0" marR="0" marT="0" marB="0" anchor="ctr"/>
                </a:tc>
                <a:tc>
                  <a:txBody>
                    <a:bodyPr/>
                    <a:lstStyle/>
                    <a:p>
                      <a:pPr algn="ctr"/>
                      <a:r>
                        <a:rPr lang="en-US" sz="800" dirty="0">
                          <a:solidFill>
                            <a:schemeClr val="tx1"/>
                          </a:solidFill>
                        </a:rPr>
                        <a:t>14</a:t>
                      </a:r>
                    </a:p>
                  </a:txBody>
                  <a:tcPr marL="0" marR="0" marT="0" marB="0" anchor="ctr"/>
                </a:tc>
                <a:tc>
                  <a:txBody>
                    <a:bodyPr/>
                    <a:lstStyle/>
                    <a:p>
                      <a:pPr algn="ctr"/>
                      <a:r>
                        <a:rPr lang="en-US" sz="800" dirty="0">
                          <a:solidFill>
                            <a:schemeClr val="tx1"/>
                          </a:solidFill>
                        </a:rPr>
                        <a:t>14</a:t>
                      </a:r>
                    </a:p>
                  </a:txBody>
                  <a:tcPr marL="0" marR="0" marT="0" marB="0" anchor="ctr"/>
                </a:tc>
                <a:tc>
                  <a:txBody>
                    <a:bodyPr/>
                    <a:lstStyle/>
                    <a:p>
                      <a:pPr algn="ctr"/>
                      <a:r>
                        <a:rPr lang="en-US" sz="800" dirty="0">
                          <a:solidFill>
                            <a:schemeClr val="tx1"/>
                          </a:solidFill>
                        </a:rPr>
                        <a:t>13</a:t>
                      </a:r>
                    </a:p>
                  </a:txBody>
                  <a:tcPr marL="0" marR="0" marT="0" marB="0" anchor="ctr"/>
                </a:tc>
                <a:tc>
                  <a:txBody>
                    <a:bodyPr/>
                    <a:lstStyle/>
                    <a:p>
                      <a:pPr algn="ctr"/>
                      <a:r>
                        <a:rPr lang="en-US" sz="800" dirty="0">
                          <a:solidFill>
                            <a:schemeClr val="tx1"/>
                          </a:solidFill>
                        </a:rPr>
                        <a:t>13</a:t>
                      </a:r>
                    </a:p>
                  </a:txBody>
                  <a:tcPr marL="0" marR="0" marT="0" marB="0" anchor="ctr"/>
                </a:tc>
                <a:tc>
                  <a:txBody>
                    <a:bodyPr/>
                    <a:lstStyle/>
                    <a:p>
                      <a:pPr algn="ctr"/>
                      <a:r>
                        <a:rPr lang="en-US" sz="800" dirty="0">
                          <a:solidFill>
                            <a:schemeClr val="tx1"/>
                          </a:solidFill>
                        </a:rPr>
                        <a:t>12</a:t>
                      </a:r>
                    </a:p>
                  </a:txBody>
                  <a:tcPr marL="0" marR="0" marT="0" marB="0" anchor="ctr"/>
                </a:tc>
                <a:tc>
                  <a:txBody>
                    <a:bodyPr/>
                    <a:lstStyle/>
                    <a:p>
                      <a:pPr algn="ctr"/>
                      <a:r>
                        <a:rPr lang="en-US" sz="800" dirty="0">
                          <a:solidFill>
                            <a:schemeClr val="tx1"/>
                          </a:solidFill>
                        </a:rPr>
                        <a:t>12</a:t>
                      </a:r>
                    </a:p>
                  </a:txBody>
                  <a:tcPr marL="0" marR="0" marT="0" marB="0" anchor="ctr"/>
                </a:tc>
                <a:tc>
                  <a:txBody>
                    <a:bodyPr/>
                    <a:lstStyle/>
                    <a:p>
                      <a:pPr algn="ctr"/>
                      <a:r>
                        <a:rPr lang="en-US" sz="800" dirty="0">
                          <a:solidFill>
                            <a:schemeClr val="tx1"/>
                          </a:solidFill>
                        </a:rPr>
                        <a:t>12</a:t>
                      </a:r>
                    </a:p>
                  </a:txBody>
                  <a:tcPr marL="0" marR="0" marT="0" marB="0" anchor="ctr"/>
                </a:tc>
                <a:tc>
                  <a:txBody>
                    <a:bodyPr/>
                    <a:lstStyle/>
                    <a:p>
                      <a:pPr algn="ctr"/>
                      <a:r>
                        <a:rPr lang="en-US" sz="800" dirty="0">
                          <a:solidFill>
                            <a:schemeClr val="tx1"/>
                          </a:solidFill>
                        </a:rPr>
                        <a:t>12</a:t>
                      </a:r>
                    </a:p>
                  </a:txBody>
                  <a:tcPr marL="0" marR="0" marT="0" marB="0" anchor="ctr"/>
                </a:tc>
                <a:tc>
                  <a:txBody>
                    <a:bodyPr/>
                    <a:lstStyle/>
                    <a:p>
                      <a:pPr algn="ctr"/>
                      <a:r>
                        <a:rPr lang="en-US" sz="800" dirty="0">
                          <a:solidFill>
                            <a:schemeClr val="tx1"/>
                          </a:solidFill>
                        </a:rPr>
                        <a:t>11</a:t>
                      </a:r>
                    </a:p>
                  </a:txBody>
                  <a:tcPr marL="0" marR="0" marT="0" marB="0" anchor="ctr"/>
                </a:tc>
                <a:tc>
                  <a:txBody>
                    <a:bodyPr/>
                    <a:lstStyle/>
                    <a:p>
                      <a:pPr algn="ctr"/>
                      <a:r>
                        <a:rPr lang="en-US" sz="800" dirty="0">
                          <a:solidFill>
                            <a:schemeClr val="tx1"/>
                          </a:solidFill>
                        </a:rPr>
                        <a:t>5</a:t>
                      </a:r>
                    </a:p>
                  </a:txBody>
                  <a:tcPr marL="0" marR="0" marT="0" marB="0" anchor="ctr"/>
                </a:tc>
                <a:tc>
                  <a:txBody>
                    <a:bodyPr/>
                    <a:lstStyle/>
                    <a:p>
                      <a:pPr algn="ctr"/>
                      <a:r>
                        <a:rPr lang="en-US" sz="800" dirty="0">
                          <a:solidFill>
                            <a:schemeClr val="tx1"/>
                          </a:solidFill>
                        </a:rPr>
                        <a:t>1</a:t>
                      </a:r>
                    </a:p>
                  </a:txBody>
                  <a:tcPr marL="0" marR="0" marT="0" marB="0" anchor="ctr"/>
                </a:tc>
                <a:tc>
                  <a:txBody>
                    <a:bodyPr/>
                    <a:lstStyle/>
                    <a:p>
                      <a:pPr algn="ctr"/>
                      <a:r>
                        <a:rPr lang="en-US" sz="800" dirty="0">
                          <a:solidFill>
                            <a:schemeClr val="tx1"/>
                          </a:solidFill>
                        </a:rPr>
                        <a:t>0</a:t>
                      </a:r>
                    </a:p>
                  </a:txBody>
                  <a:tcPr marL="0" marR="0" marT="0" marB="0" anchor="ctr"/>
                </a:tc>
                <a:tc>
                  <a:txBody>
                    <a:bodyPr/>
                    <a:lstStyle/>
                    <a:p>
                      <a:pPr algn="ctr"/>
                      <a:r>
                        <a:rPr lang="en-US" sz="800" dirty="0">
                          <a:solidFill>
                            <a:schemeClr val="tx1"/>
                          </a:solidFill>
                        </a:rPr>
                        <a:t>0</a:t>
                      </a:r>
                    </a:p>
                  </a:txBody>
                  <a:tcPr marL="0" marR="0" marT="0" marB="0" anchor="ctr"/>
                </a:tc>
                <a:tc>
                  <a:txBody>
                    <a:bodyPr/>
                    <a:lstStyle/>
                    <a:p>
                      <a:pPr algn="ctr"/>
                      <a:r>
                        <a:rPr lang="en-US" sz="800" dirty="0">
                          <a:solidFill>
                            <a:schemeClr val="tx1"/>
                          </a:solidFill>
                        </a:rPr>
                        <a:t>0</a:t>
                      </a:r>
                    </a:p>
                  </a:txBody>
                  <a:tcPr marL="0" marR="0" marT="0" marB="0" anchor="ctr"/>
                </a:tc>
                <a:extLst>
                  <a:ext uri="{0D108BD9-81ED-4DB2-BD59-A6C34878D82A}">
                    <a16:rowId xmlns:a16="http://schemas.microsoft.com/office/drawing/2014/main" xmlns="" val="10001"/>
                  </a:ext>
                </a:extLst>
              </a:tr>
            </a:tbl>
          </a:graphicData>
        </a:graphic>
      </p:graphicFrame>
      <p:grpSp>
        <p:nvGrpSpPr>
          <p:cNvPr id="13" name="Group 12"/>
          <p:cNvGrpSpPr/>
          <p:nvPr/>
        </p:nvGrpSpPr>
        <p:grpSpPr>
          <a:xfrm>
            <a:off x="4348425" y="1873416"/>
            <a:ext cx="4357734" cy="1679581"/>
            <a:chOff x="835989" y="1400629"/>
            <a:chExt cx="5748272" cy="1606622"/>
          </a:xfrm>
        </p:grpSpPr>
        <p:grpSp>
          <p:nvGrpSpPr>
            <p:cNvPr id="15" name="Group 14"/>
            <p:cNvGrpSpPr/>
            <p:nvPr/>
          </p:nvGrpSpPr>
          <p:grpSpPr>
            <a:xfrm>
              <a:off x="853158" y="1437466"/>
              <a:ext cx="5063800" cy="1569785"/>
              <a:chOff x="853158" y="1437466"/>
              <a:chExt cx="5063800" cy="1569785"/>
            </a:xfrm>
          </p:grpSpPr>
          <p:grpSp>
            <p:nvGrpSpPr>
              <p:cNvPr id="38" name="Group 37"/>
              <p:cNvGrpSpPr/>
              <p:nvPr/>
            </p:nvGrpSpPr>
            <p:grpSpPr>
              <a:xfrm>
                <a:off x="853158" y="1437466"/>
                <a:ext cx="5063548" cy="1569785"/>
                <a:chOff x="853158" y="1437466"/>
                <a:chExt cx="5063548" cy="1569785"/>
              </a:xfrm>
            </p:grpSpPr>
            <p:sp>
              <p:nvSpPr>
                <p:cNvPr id="46" name="Freeform 45"/>
                <p:cNvSpPr/>
                <p:nvPr/>
              </p:nvSpPr>
              <p:spPr>
                <a:xfrm>
                  <a:off x="1488956" y="2396021"/>
                  <a:ext cx="4427750" cy="611230"/>
                </a:xfrm>
                <a:custGeom>
                  <a:avLst/>
                  <a:gdLst>
                    <a:gd name="connsiteX0" fmla="*/ 4427750 w 4427750"/>
                    <a:gd name="connsiteY0" fmla="*/ 547662 h 611230"/>
                    <a:gd name="connsiteX1" fmla="*/ 4427750 w 4427750"/>
                    <a:gd name="connsiteY1" fmla="*/ 611230 h 611230"/>
                    <a:gd name="connsiteX2" fmla="*/ 4178368 w 4427750"/>
                    <a:gd name="connsiteY2" fmla="*/ 611230 h 611230"/>
                    <a:gd name="connsiteX3" fmla="*/ 4178368 w 4427750"/>
                    <a:gd name="connsiteY3" fmla="*/ 559887 h 611230"/>
                    <a:gd name="connsiteX4" fmla="*/ 2899675 w 4427750"/>
                    <a:gd name="connsiteY4" fmla="*/ 559887 h 611230"/>
                    <a:gd name="connsiteX5" fmla="*/ 2899675 w 4427750"/>
                    <a:gd name="connsiteY5" fmla="*/ 550107 h 611230"/>
                    <a:gd name="connsiteX6" fmla="*/ 2391132 w 4427750"/>
                    <a:gd name="connsiteY6" fmla="*/ 550107 h 611230"/>
                    <a:gd name="connsiteX7" fmla="*/ 2391132 w 4427750"/>
                    <a:gd name="connsiteY7" fmla="*/ 540328 h 611230"/>
                    <a:gd name="connsiteX8" fmla="*/ 1848360 w 4427750"/>
                    <a:gd name="connsiteY8" fmla="*/ 540328 h 611230"/>
                    <a:gd name="connsiteX9" fmla="*/ 1841025 w 4427750"/>
                    <a:gd name="connsiteY9" fmla="*/ 532993 h 611230"/>
                    <a:gd name="connsiteX10" fmla="*/ 1828800 w 4427750"/>
                    <a:gd name="connsiteY10" fmla="*/ 532993 h 611230"/>
                    <a:gd name="connsiteX11" fmla="*/ 1828800 w 4427750"/>
                    <a:gd name="connsiteY11" fmla="*/ 520768 h 611230"/>
                    <a:gd name="connsiteX12" fmla="*/ 1777457 w 4427750"/>
                    <a:gd name="connsiteY12" fmla="*/ 520768 h 611230"/>
                    <a:gd name="connsiteX13" fmla="*/ 1770122 w 4427750"/>
                    <a:gd name="connsiteY13" fmla="*/ 513433 h 611230"/>
                    <a:gd name="connsiteX14" fmla="*/ 1689440 w 4427750"/>
                    <a:gd name="connsiteY14" fmla="*/ 513433 h 611230"/>
                    <a:gd name="connsiteX15" fmla="*/ 1689440 w 4427750"/>
                    <a:gd name="connsiteY15" fmla="*/ 491429 h 611230"/>
                    <a:gd name="connsiteX16" fmla="*/ 1337371 w 4427750"/>
                    <a:gd name="connsiteY16" fmla="*/ 491429 h 611230"/>
                    <a:gd name="connsiteX17" fmla="*/ 1337371 w 4427750"/>
                    <a:gd name="connsiteY17" fmla="*/ 479205 h 611230"/>
                    <a:gd name="connsiteX18" fmla="*/ 1183341 w 4427750"/>
                    <a:gd name="connsiteY18" fmla="*/ 479205 h 611230"/>
                    <a:gd name="connsiteX19" fmla="*/ 1183341 w 4427750"/>
                    <a:gd name="connsiteY19" fmla="*/ 469425 h 611230"/>
                    <a:gd name="connsiteX20" fmla="*/ 1139333 w 4427750"/>
                    <a:gd name="connsiteY20" fmla="*/ 469425 h 611230"/>
                    <a:gd name="connsiteX21" fmla="*/ 1139333 w 4427750"/>
                    <a:gd name="connsiteY21" fmla="*/ 449866 h 611230"/>
                    <a:gd name="connsiteX22" fmla="*/ 1073320 w 4427750"/>
                    <a:gd name="connsiteY22" fmla="*/ 449866 h 611230"/>
                    <a:gd name="connsiteX23" fmla="*/ 1068430 w 4427750"/>
                    <a:gd name="connsiteY23" fmla="*/ 449866 h 611230"/>
                    <a:gd name="connsiteX24" fmla="*/ 1063540 w 4427750"/>
                    <a:gd name="connsiteY24" fmla="*/ 444976 h 611230"/>
                    <a:gd name="connsiteX25" fmla="*/ 1058650 w 4427750"/>
                    <a:gd name="connsiteY25" fmla="*/ 440086 h 611230"/>
                    <a:gd name="connsiteX26" fmla="*/ 1056205 w 4427750"/>
                    <a:gd name="connsiteY26" fmla="*/ 437641 h 611230"/>
                    <a:gd name="connsiteX27" fmla="*/ 1056205 w 4427750"/>
                    <a:gd name="connsiteY27" fmla="*/ 430306 h 611230"/>
                    <a:gd name="connsiteX28" fmla="*/ 1043981 w 4427750"/>
                    <a:gd name="connsiteY28" fmla="*/ 430306 h 611230"/>
                    <a:gd name="connsiteX29" fmla="*/ 1043981 w 4427750"/>
                    <a:gd name="connsiteY29" fmla="*/ 418082 h 611230"/>
                    <a:gd name="connsiteX30" fmla="*/ 1026866 w 4427750"/>
                    <a:gd name="connsiteY30" fmla="*/ 418082 h 611230"/>
                    <a:gd name="connsiteX31" fmla="*/ 1026866 w 4427750"/>
                    <a:gd name="connsiteY31" fmla="*/ 410747 h 611230"/>
                    <a:gd name="connsiteX32" fmla="*/ 941294 w 4427750"/>
                    <a:gd name="connsiteY32" fmla="*/ 410747 h 611230"/>
                    <a:gd name="connsiteX33" fmla="*/ 929070 w 4427750"/>
                    <a:gd name="connsiteY33" fmla="*/ 398523 h 611230"/>
                    <a:gd name="connsiteX34" fmla="*/ 867947 w 4427750"/>
                    <a:gd name="connsiteY34" fmla="*/ 398523 h 611230"/>
                    <a:gd name="connsiteX35" fmla="*/ 855722 w 4427750"/>
                    <a:gd name="connsiteY35" fmla="*/ 386298 h 611230"/>
                    <a:gd name="connsiteX36" fmla="*/ 770150 w 4427750"/>
                    <a:gd name="connsiteY36" fmla="*/ 386298 h 611230"/>
                    <a:gd name="connsiteX37" fmla="*/ 770150 w 4427750"/>
                    <a:gd name="connsiteY37" fmla="*/ 371628 h 611230"/>
                    <a:gd name="connsiteX38" fmla="*/ 711472 w 4427750"/>
                    <a:gd name="connsiteY38" fmla="*/ 371628 h 611230"/>
                    <a:gd name="connsiteX39" fmla="*/ 704137 w 4427750"/>
                    <a:gd name="connsiteY39" fmla="*/ 364293 h 611230"/>
                    <a:gd name="connsiteX40" fmla="*/ 694357 w 4427750"/>
                    <a:gd name="connsiteY40" fmla="*/ 364293 h 611230"/>
                    <a:gd name="connsiteX41" fmla="*/ 694357 w 4427750"/>
                    <a:gd name="connsiteY41" fmla="*/ 356959 h 611230"/>
                    <a:gd name="connsiteX42" fmla="*/ 684578 w 4427750"/>
                    <a:gd name="connsiteY42" fmla="*/ 356959 h 611230"/>
                    <a:gd name="connsiteX43" fmla="*/ 684578 w 4427750"/>
                    <a:gd name="connsiteY43" fmla="*/ 344734 h 611230"/>
                    <a:gd name="connsiteX44" fmla="*/ 684578 w 4427750"/>
                    <a:gd name="connsiteY44" fmla="*/ 339844 h 611230"/>
                    <a:gd name="connsiteX45" fmla="*/ 665018 w 4427750"/>
                    <a:gd name="connsiteY45" fmla="*/ 339844 h 611230"/>
                    <a:gd name="connsiteX46" fmla="*/ 601450 w 4427750"/>
                    <a:gd name="connsiteY46" fmla="*/ 339844 h 611230"/>
                    <a:gd name="connsiteX47" fmla="*/ 601450 w 4427750"/>
                    <a:gd name="connsiteY47" fmla="*/ 322730 h 611230"/>
                    <a:gd name="connsiteX48" fmla="*/ 562332 w 4427750"/>
                    <a:gd name="connsiteY48" fmla="*/ 322730 h 611230"/>
                    <a:gd name="connsiteX49" fmla="*/ 550107 w 4427750"/>
                    <a:gd name="connsiteY49" fmla="*/ 310505 h 611230"/>
                    <a:gd name="connsiteX50" fmla="*/ 523213 w 4427750"/>
                    <a:gd name="connsiteY50" fmla="*/ 310505 h 611230"/>
                    <a:gd name="connsiteX51" fmla="*/ 513433 w 4427750"/>
                    <a:gd name="connsiteY51" fmla="*/ 300725 h 611230"/>
                    <a:gd name="connsiteX52" fmla="*/ 484094 w 4427750"/>
                    <a:gd name="connsiteY52" fmla="*/ 300725 h 611230"/>
                    <a:gd name="connsiteX53" fmla="*/ 484094 w 4427750"/>
                    <a:gd name="connsiteY53" fmla="*/ 276276 h 611230"/>
                    <a:gd name="connsiteX54" fmla="*/ 449865 w 4427750"/>
                    <a:gd name="connsiteY54" fmla="*/ 276276 h 611230"/>
                    <a:gd name="connsiteX55" fmla="*/ 449865 w 4427750"/>
                    <a:gd name="connsiteY55" fmla="*/ 268942 h 611230"/>
                    <a:gd name="connsiteX56" fmla="*/ 420526 w 4427750"/>
                    <a:gd name="connsiteY56" fmla="*/ 268942 h 611230"/>
                    <a:gd name="connsiteX57" fmla="*/ 420526 w 4427750"/>
                    <a:gd name="connsiteY57" fmla="*/ 259162 h 611230"/>
                    <a:gd name="connsiteX58" fmla="*/ 376518 w 4427750"/>
                    <a:gd name="connsiteY58" fmla="*/ 259162 h 611230"/>
                    <a:gd name="connsiteX59" fmla="*/ 376518 w 4427750"/>
                    <a:gd name="connsiteY59" fmla="*/ 246937 h 611230"/>
                    <a:gd name="connsiteX60" fmla="*/ 320285 w 4427750"/>
                    <a:gd name="connsiteY60" fmla="*/ 246937 h 611230"/>
                    <a:gd name="connsiteX61" fmla="*/ 305615 w 4427750"/>
                    <a:gd name="connsiteY61" fmla="*/ 232267 h 611230"/>
                    <a:gd name="connsiteX62" fmla="*/ 281166 w 4427750"/>
                    <a:gd name="connsiteY62" fmla="*/ 232267 h 611230"/>
                    <a:gd name="connsiteX63" fmla="*/ 268941 w 4427750"/>
                    <a:gd name="connsiteY63" fmla="*/ 220042 h 611230"/>
                    <a:gd name="connsiteX64" fmla="*/ 237157 w 4427750"/>
                    <a:gd name="connsiteY64" fmla="*/ 220042 h 611230"/>
                    <a:gd name="connsiteX65" fmla="*/ 237157 w 4427750"/>
                    <a:gd name="connsiteY65" fmla="*/ 207819 h 611230"/>
                    <a:gd name="connsiteX66" fmla="*/ 212708 w 4427750"/>
                    <a:gd name="connsiteY66" fmla="*/ 207819 h 611230"/>
                    <a:gd name="connsiteX67" fmla="*/ 212708 w 4427750"/>
                    <a:gd name="connsiteY67" fmla="*/ 168700 h 611230"/>
                    <a:gd name="connsiteX68" fmla="*/ 180924 w 4427750"/>
                    <a:gd name="connsiteY68" fmla="*/ 168700 h 611230"/>
                    <a:gd name="connsiteX69" fmla="*/ 173589 w 4427750"/>
                    <a:gd name="connsiteY69" fmla="*/ 168700 h 611230"/>
                    <a:gd name="connsiteX70" fmla="*/ 173589 w 4427750"/>
                    <a:gd name="connsiteY70" fmla="*/ 163810 h 611230"/>
                    <a:gd name="connsiteX71" fmla="*/ 149140 w 4427750"/>
                    <a:gd name="connsiteY71" fmla="*/ 163810 h 611230"/>
                    <a:gd name="connsiteX72" fmla="*/ 134471 w 4427750"/>
                    <a:gd name="connsiteY72" fmla="*/ 149141 h 611230"/>
                    <a:gd name="connsiteX73" fmla="*/ 92907 w 4427750"/>
                    <a:gd name="connsiteY73" fmla="*/ 107577 h 611230"/>
                    <a:gd name="connsiteX74" fmla="*/ 78238 w 4427750"/>
                    <a:gd name="connsiteY74" fmla="*/ 92908 h 611230"/>
                    <a:gd name="connsiteX75" fmla="*/ 78238 w 4427750"/>
                    <a:gd name="connsiteY75" fmla="*/ 83128 h 611230"/>
                    <a:gd name="connsiteX76" fmla="*/ 48899 w 4427750"/>
                    <a:gd name="connsiteY76" fmla="*/ 83128 h 611230"/>
                    <a:gd name="connsiteX77" fmla="*/ 48899 w 4427750"/>
                    <a:gd name="connsiteY77" fmla="*/ 66013 h 611230"/>
                    <a:gd name="connsiteX78" fmla="*/ 39119 w 4427750"/>
                    <a:gd name="connsiteY78" fmla="*/ 66013 h 611230"/>
                    <a:gd name="connsiteX79" fmla="*/ 34229 w 4427750"/>
                    <a:gd name="connsiteY79" fmla="*/ 53789 h 611230"/>
                    <a:gd name="connsiteX80" fmla="*/ 0 w 4427750"/>
                    <a:gd name="connsiteY80" fmla="*/ 22005 h 611230"/>
                    <a:gd name="connsiteX81" fmla="*/ 0 w 4427750"/>
                    <a:gd name="connsiteY81" fmla="*/ 0 h 61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427750" h="611230">
                      <a:moveTo>
                        <a:pt x="4427750" y="547662"/>
                      </a:moveTo>
                      <a:lnTo>
                        <a:pt x="4427750" y="611230"/>
                      </a:lnTo>
                      <a:lnTo>
                        <a:pt x="4178368" y="611230"/>
                      </a:lnTo>
                      <a:lnTo>
                        <a:pt x="4178368" y="559887"/>
                      </a:lnTo>
                      <a:lnTo>
                        <a:pt x="2899675" y="559887"/>
                      </a:lnTo>
                      <a:lnTo>
                        <a:pt x="2899675" y="550107"/>
                      </a:lnTo>
                      <a:lnTo>
                        <a:pt x="2391132" y="550107"/>
                      </a:lnTo>
                      <a:lnTo>
                        <a:pt x="2391132" y="540328"/>
                      </a:lnTo>
                      <a:lnTo>
                        <a:pt x="1848360" y="540328"/>
                      </a:lnTo>
                      <a:lnTo>
                        <a:pt x="1841025" y="532993"/>
                      </a:lnTo>
                      <a:lnTo>
                        <a:pt x="1828800" y="532993"/>
                      </a:lnTo>
                      <a:lnTo>
                        <a:pt x="1828800" y="520768"/>
                      </a:lnTo>
                      <a:lnTo>
                        <a:pt x="1777457" y="520768"/>
                      </a:lnTo>
                      <a:lnTo>
                        <a:pt x="1770122" y="513433"/>
                      </a:lnTo>
                      <a:lnTo>
                        <a:pt x="1689440" y="513433"/>
                      </a:lnTo>
                      <a:lnTo>
                        <a:pt x="1689440" y="491429"/>
                      </a:lnTo>
                      <a:lnTo>
                        <a:pt x="1337371" y="491429"/>
                      </a:lnTo>
                      <a:lnTo>
                        <a:pt x="1337371" y="479205"/>
                      </a:lnTo>
                      <a:lnTo>
                        <a:pt x="1183341" y="479205"/>
                      </a:lnTo>
                      <a:lnTo>
                        <a:pt x="1183341" y="469425"/>
                      </a:lnTo>
                      <a:lnTo>
                        <a:pt x="1139333" y="469425"/>
                      </a:lnTo>
                      <a:lnTo>
                        <a:pt x="1139333" y="449866"/>
                      </a:lnTo>
                      <a:lnTo>
                        <a:pt x="1073320" y="449866"/>
                      </a:lnTo>
                      <a:lnTo>
                        <a:pt x="1068430" y="449866"/>
                      </a:lnTo>
                      <a:lnTo>
                        <a:pt x="1063540" y="444976"/>
                      </a:lnTo>
                      <a:lnTo>
                        <a:pt x="1058650" y="440086"/>
                      </a:lnTo>
                      <a:lnTo>
                        <a:pt x="1056205" y="437641"/>
                      </a:lnTo>
                      <a:lnTo>
                        <a:pt x="1056205" y="430306"/>
                      </a:lnTo>
                      <a:lnTo>
                        <a:pt x="1043981" y="430306"/>
                      </a:lnTo>
                      <a:lnTo>
                        <a:pt x="1043981" y="418082"/>
                      </a:lnTo>
                      <a:lnTo>
                        <a:pt x="1026866" y="418082"/>
                      </a:lnTo>
                      <a:lnTo>
                        <a:pt x="1026866" y="410747"/>
                      </a:lnTo>
                      <a:lnTo>
                        <a:pt x="941294" y="410747"/>
                      </a:lnTo>
                      <a:lnTo>
                        <a:pt x="929070" y="398523"/>
                      </a:lnTo>
                      <a:lnTo>
                        <a:pt x="867947" y="398523"/>
                      </a:lnTo>
                      <a:lnTo>
                        <a:pt x="855722" y="386298"/>
                      </a:lnTo>
                      <a:lnTo>
                        <a:pt x="770150" y="386298"/>
                      </a:lnTo>
                      <a:lnTo>
                        <a:pt x="770150" y="371628"/>
                      </a:lnTo>
                      <a:lnTo>
                        <a:pt x="711472" y="371628"/>
                      </a:lnTo>
                      <a:lnTo>
                        <a:pt x="704137" y="364293"/>
                      </a:lnTo>
                      <a:lnTo>
                        <a:pt x="694357" y="364293"/>
                      </a:lnTo>
                      <a:lnTo>
                        <a:pt x="694357" y="356959"/>
                      </a:lnTo>
                      <a:lnTo>
                        <a:pt x="684578" y="356959"/>
                      </a:lnTo>
                      <a:lnTo>
                        <a:pt x="684578" y="344734"/>
                      </a:lnTo>
                      <a:lnTo>
                        <a:pt x="684578" y="339844"/>
                      </a:lnTo>
                      <a:lnTo>
                        <a:pt x="665018" y="339844"/>
                      </a:lnTo>
                      <a:lnTo>
                        <a:pt x="601450" y="339844"/>
                      </a:lnTo>
                      <a:lnTo>
                        <a:pt x="601450" y="322730"/>
                      </a:lnTo>
                      <a:lnTo>
                        <a:pt x="562332" y="322730"/>
                      </a:lnTo>
                      <a:lnTo>
                        <a:pt x="550107" y="310505"/>
                      </a:lnTo>
                      <a:lnTo>
                        <a:pt x="523213" y="310505"/>
                      </a:lnTo>
                      <a:lnTo>
                        <a:pt x="513433" y="300725"/>
                      </a:lnTo>
                      <a:lnTo>
                        <a:pt x="484094" y="300725"/>
                      </a:lnTo>
                      <a:lnTo>
                        <a:pt x="484094" y="276276"/>
                      </a:lnTo>
                      <a:lnTo>
                        <a:pt x="449865" y="276276"/>
                      </a:lnTo>
                      <a:lnTo>
                        <a:pt x="449865" y="268942"/>
                      </a:lnTo>
                      <a:lnTo>
                        <a:pt x="420526" y="268942"/>
                      </a:lnTo>
                      <a:lnTo>
                        <a:pt x="420526" y="259162"/>
                      </a:lnTo>
                      <a:lnTo>
                        <a:pt x="376518" y="259162"/>
                      </a:lnTo>
                      <a:lnTo>
                        <a:pt x="376518" y="246937"/>
                      </a:lnTo>
                      <a:lnTo>
                        <a:pt x="320285" y="246937"/>
                      </a:lnTo>
                      <a:lnTo>
                        <a:pt x="305615" y="232267"/>
                      </a:lnTo>
                      <a:lnTo>
                        <a:pt x="281166" y="232267"/>
                      </a:lnTo>
                      <a:lnTo>
                        <a:pt x="268941" y="220042"/>
                      </a:lnTo>
                      <a:lnTo>
                        <a:pt x="237157" y="220042"/>
                      </a:lnTo>
                      <a:lnTo>
                        <a:pt x="237157" y="207819"/>
                      </a:lnTo>
                      <a:lnTo>
                        <a:pt x="212708" y="207819"/>
                      </a:lnTo>
                      <a:lnTo>
                        <a:pt x="212708" y="168700"/>
                      </a:lnTo>
                      <a:lnTo>
                        <a:pt x="180924" y="168700"/>
                      </a:lnTo>
                      <a:lnTo>
                        <a:pt x="173589" y="168700"/>
                      </a:lnTo>
                      <a:lnTo>
                        <a:pt x="173589" y="163810"/>
                      </a:lnTo>
                      <a:lnTo>
                        <a:pt x="149140" y="163810"/>
                      </a:lnTo>
                      <a:lnTo>
                        <a:pt x="134471" y="149141"/>
                      </a:lnTo>
                      <a:lnTo>
                        <a:pt x="92907" y="107577"/>
                      </a:lnTo>
                      <a:lnTo>
                        <a:pt x="78238" y="92908"/>
                      </a:lnTo>
                      <a:lnTo>
                        <a:pt x="78238" y="83128"/>
                      </a:lnTo>
                      <a:lnTo>
                        <a:pt x="48899" y="83128"/>
                      </a:lnTo>
                      <a:lnTo>
                        <a:pt x="48899" y="66013"/>
                      </a:lnTo>
                      <a:lnTo>
                        <a:pt x="39119" y="66013"/>
                      </a:lnTo>
                      <a:lnTo>
                        <a:pt x="34229" y="53789"/>
                      </a:lnTo>
                      <a:lnTo>
                        <a:pt x="0" y="22005"/>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853158" y="1437466"/>
                  <a:ext cx="679450" cy="1001713"/>
                </a:xfrm>
                <a:custGeom>
                  <a:avLst/>
                  <a:gdLst>
                    <a:gd name="connsiteX0" fmla="*/ 0 w 679450"/>
                    <a:gd name="connsiteY0" fmla="*/ 0 h 1001713"/>
                    <a:gd name="connsiteX1" fmla="*/ 55562 w 679450"/>
                    <a:gd name="connsiteY1" fmla="*/ 1588 h 1001713"/>
                    <a:gd name="connsiteX2" fmla="*/ 55562 w 679450"/>
                    <a:gd name="connsiteY2" fmla="*/ 22225 h 1001713"/>
                    <a:gd name="connsiteX3" fmla="*/ 55562 w 679450"/>
                    <a:gd name="connsiteY3" fmla="*/ 34925 h 1001713"/>
                    <a:gd name="connsiteX4" fmla="*/ 68262 w 679450"/>
                    <a:gd name="connsiteY4" fmla="*/ 34925 h 1001713"/>
                    <a:gd name="connsiteX5" fmla="*/ 76200 w 679450"/>
                    <a:gd name="connsiteY5" fmla="*/ 42863 h 1001713"/>
                    <a:gd name="connsiteX6" fmla="*/ 76200 w 679450"/>
                    <a:gd name="connsiteY6" fmla="*/ 71438 h 1001713"/>
                    <a:gd name="connsiteX7" fmla="*/ 82550 w 679450"/>
                    <a:gd name="connsiteY7" fmla="*/ 77788 h 1001713"/>
                    <a:gd name="connsiteX8" fmla="*/ 82550 w 679450"/>
                    <a:gd name="connsiteY8" fmla="*/ 103188 h 1001713"/>
                    <a:gd name="connsiteX9" fmla="*/ 93662 w 679450"/>
                    <a:gd name="connsiteY9" fmla="*/ 103188 h 1001713"/>
                    <a:gd name="connsiteX10" fmla="*/ 93662 w 679450"/>
                    <a:gd name="connsiteY10" fmla="*/ 133350 h 1001713"/>
                    <a:gd name="connsiteX11" fmla="*/ 101600 w 679450"/>
                    <a:gd name="connsiteY11" fmla="*/ 141288 h 1001713"/>
                    <a:gd name="connsiteX12" fmla="*/ 101600 w 679450"/>
                    <a:gd name="connsiteY12" fmla="*/ 158750 h 1001713"/>
                    <a:gd name="connsiteX13" fmla="*/ 114300 w 679450"/>
                    <a:gd name="connsiteY13" fmla="*/ 158750 h 1001713"/>
                    <a:gd name="connsiteX14" fmla="*/ 114300 w 679450"/>
                    <a:gd name="connsiteY14" fmla="*/ 176213 h 1001713"/>
                    <a:gd name="connsiteX15" fmla="*/ 114300 w 679450"/>
                    <a:gd name="connsiteY15" fmla="*/ 176213 h 1001713"/>
                    <a:gd name="connsiteX16" fmla="*/ 119062 w 679450"/>
                    <a:gd name="connsiteY16" fmla="*/ 184150 h 1001713"/>
                    <a:gd name="connsiteX17" fmla="*/ 119062 w 679450"/>
                    <a:gd name="connsiteY17" fmla="*/ 211138 h 1001713"/>
                    <a:gd name="connsiteX18" fmla="*/ 138112 w 679450"/>
                    <a:gd name="connsiteY18" fmla="*/ 211138 h 1001713"/>
                    <a:gd name="connsiteX19" fmla="*/ 138112 w 679450"/>
                    <a:gd name="connsiteY19" fmla="*/ 242888 h 1001713"/>
                    <a:gd name="connsiteX20" fmla="*/ 147637 w 679450"/>
                    <a:gd name="connsiteY20" fmla="*/ 242888 h 1001713"/>
                    <a:gd name="connsiteX21" fmla="*/ 147637 w 679450"/>
                    <a:gd name="connsiteY21" fmla="*/ 268288 h 1001713"/>
                    <a:gd name="connsiteX22" fmla="*/ 160337 w 679450"/>
                    <a:gd name="connsiteY22" fmla="*/ 268288 h 1001713"/>
                    <a:gd name="connsiteX23" fmla="*/ 160337 w 679450"/>
                    <a:gd name="connsiteY23" fmla="*/ 287338 h 1001713"/>
                    <a:gd name="connsiteX24" fmla="*/ 174624 w 679450"/>
                    <a:gd name="connsiteY24" fmla="*/ 301625 h 1001713"/>
                    <a:gd name="connsiteX25" fmla="*/ 174624 w 679450"/>
                    <a:gd name="connsiteY25" fmla="*/ 315913 h 1001713"/>
                    <a:gd name="connsiteX26" fmla="*/ 180974 w 679450"/>
                    <a:gd name="connsiteY26" fmla="*/ 322263 h 1001713"/>
                    <a:gd name="connsiteX27" fmla="*/ 184150 w 679450"/>
                    <a:gd name="connsiteY27" fmla="*/ 347663 h 1001713"/>
                    <a:gd name="connsiteX28" fmla="*/ 223837 w 679450"/>
                    <a:gd name="connsiteY28" fmla="*/ 387350 h 1001713"/>
                    <a:gd name="connsiteX29" fmla="*/ 223837 w 679450"/>
                    <a:gd name="connsiteY29" fmla="*/ 404813 h 1001713"/>
                    <a:gd name="connsiteX30" fmla="*/ 227012 w 679450"/>
                    <a:gd name="connsiteY30" fmla="*/ 419100 h 1001713"/>
                    <a:gd name="connsiteX31" fmla="*/ 236537 w 679450"/>
                    <a:gd name="connsiteY31" fmla="*/ 458788 h 1001713"/>
                    <a:gd name="connsiteX32" fmla="*/ 254000 w 679450"/>
                    <a:gd name="connsiteY32" fmla="*/ 466725 h 1001713"/>
                    <a:gd name="connsiteX33" fmla="*/ 263525 w 679450"/>
                    <a:gd name="connsiteY33" fmla="*/ 474663 h 1001713"/>
                    <a:gd name="connsiteX34" fmla="*/ 263525 w 679450"/>
                    <a:gd name="connsiteY34" fmla="*/ 488950 h 1001713"/>
                    <a:gd name="connsiteX35" fmla="*/ 279400 w 679450"/>
                    <a:gd name="connsiteY35" fmla="*/ 503238 h 1001713"/>
                    <a:gd name="connsiteX36" fmla="*/ 279400 w 679450"/>
                    <a:gd name="connsiteY36" fmla="*/ 534988 h 1001713"/>
                    <a:gd name="connsiteX37" fmla="*/ 292100 w 679450"/>
                    <a:gd name="connsiteY37" fmla="*/ 534988 h 1001713"/>
                    <a:gd name="connsiteX38" fmla="*/ 292100 w 679450"/>
                    <a:gd name="connsiteY38" fmla="*/ 557213 h 1001713"/>
                    <a:gd name="connsiteX39" fmla="*/ 304800 w 679450"/>
                    <a:gd name="connsiteY39" fmla="*/ 569913 h 1001713"/>
                    <a:gd name="connsiteX40" fmla="*/ 317500 w 679450"/>
                    <a:gd name="connsiteY40" fmla="*/ 569913 h 1001713"/>
                    <a:gd name="connsiteX41" fmla="*/ 317500 w 679450"/>
                    <a:gd name="connsiteY41" fmla="*/ 600075 h 1001713"/>
                    <a:gd name="connsiteX42" fmla="*/ 330200 w 679450"/>
                    <a:gd name="connsiteY42" fmla="*/ 600075 h 1001713"/>
                    <a:gd name="connsiteX43" fmla="*/ 330200 w 679450"/>
                    <a:gd name="connsiteY43" fmla="*/ 625475 h 1001713"/>
                    <a:gd name="connsiteX44" fmla="*/ 344487 w 679450"/>
                    <a:gd name="connsiteY44" fmla="*/ 625475 h 1001713"/>
                    <a:gd name="connsiteX45" fmla="*/ 344487 w 679450"/>
                    <a:gd name="connsiteY45" fmla="*/ 631825 h 1001713"/>
                    <a:gd name="connsiteX46" fmla="*/ 350837 w 679450"/>
                    <a:gd name="connsiteY46" fmla="*/ 631825 h 1001713"/>
                    <a:gd name="connsiteX47" fmla="*/ 350837 w 679450"/>
                    <a:gd name="connsiteY47" fmla="*/ 647700 h 1001713"/>
                    <a:gd name="connsiteX48" fmla="*/ 368300 w 679450"/>
                    <a:gd name="connsiteY48" fmla="*/ 647700 h 1001713"/>
                    <a:gd name="connsiteX49" fmla="*/ 368300 w 679450"/>
                    <a:gd name="connsiteY49" fmla="*/ 658813 h 1001713"/>
                    <a:gd name="connsiteX50" fmla="*/ 385762 w 679450"/>
                    <a:gd name="connsiteY50" fmla="*/ 658813 h 1001713"/>
                    <a:gd name="connsiteX51" fmla="*/ 398462 w 679450"/>
                    <a:gd name="connsiteY51" fmla="*/ 671513 h 1001713"/>
                    <a:gd name="connsiteX52" fmla="*/ 398462 w 679450"/>
                    <a:gd name="connsiteY52" fmla="*/ 690563 h 1001713"/>
                    <a:gd name="connsiteX53" fmla="*/ 414337 w 679450"/>
                    <a:gd name="connsiteY53" fmla="*/ 690563 h 1001713"/>
                    <a:gd name="connsiteX54" fmla="*/ 436562 w 679450"/>
                    <a:gd name="connsiteY54" fmla="*/ 712788 h 1001713"/>
                    <a:gd name="connsiteX55" fmla="*/ 436562 w 679450"/>
                    <a:gd name="connsiteY55" fmla="*/ 754063 h 1001713"/>
                    <a:gd name="connsiteX56" fmla="*/ 465137 w 679450"/>
                    <a:gd name="connsiteY56" fmla="*/ 782638 h 1001713"/>
                    <a:gd name="connsiteX57" fmla="*/ 465137 w 679450"/>
                    <a:gd name="connsiteY57" fmla="*/ 808038 h 1001713"/>
                    <a:gd name="connsiteX58" fmla="*/ 481012 w 679450"/>
                    <a:gd name="connsiteY58" fmla="*/ 823913 h 1001713"/>
                    <a:gd name="connsiteX59" fmla="*/ 504825 w 679450"/>
                    <a:gd name="connsiteY59" fmla="*/ 823913 h 1001713"/>
                    <a:gd name="connsiteX60" fmla="*/ 504825 w 679450"/>
                    <a:gd name="connsiteY60" fmla="*/ 868363 h 1001713"/>
                    <a:gd name="connsiteX61" fmla="*/ 544512 w 679450"/>
                    <a:gd name="connsiteY61" fmla="*/ 868363 h 1001713"/>
                    <a:gd name="connsiteX62" fmla="*/ 563562 w 679450"/>
                    <a:gd name="connsiteY62" fmla="*/ 887413 h 1001713"/>
                    <a:gd name="connsiteX63" fmla="*/ 588962 w 679450"/>
                    <a:gd name="connsiteY63" fmla="*/ 887413 h 1001713"/>
                    <a:gd name="connsiteX64" fmla="*/ 611187 w 679450"/>
                    <a:gd name="connsiteY64" fmla="*/ 909638 h 1001713"/>
                    <a:gd name="connsiteX65" fmla="*/ 611187 w 679450"/>
                    <a:gd name="connsiteY65" fmla="*/ 944563 h 1001713"/>
                    <a:gd name="connsiteX66" fmla="*/ 623887 w 679450"/>
                    <a:gd name="connsiteY66" fmla="*/ 944563 h 1001713"/>
                    <a:gd name="connsiteX67" fmla="*/ 623887 w 679450"/>
                    <a:gd name="connsiteY67" fmla="*/ 965200 h 1001713"/>
                    <a:gd name="connsiteX68" fmla="*/ 636587 w 679450"/>
                    <a:gd name="connsiteY68" fmla="*/ 965200 h 1001713"/>
                    <a:gd name="connsiteX69" fmla="*/ 647700 w 679450"/>
                    <a:gd name="connsiteY69" fmla="*/ 976313 h 1001713"/>
                    <a:gd name="connsiteX70" fmla="*/ 647700 w 679450"/>
                    <a:gd name="connsiteY70" fmla="*/ 1001713 h 1001713"/>
                    <a:gd name="connsiteX71" fmla="*/ 679450 w 679450"/>
                    <a:gd name="connsiteY71" fmla="*/ 1001713 h 100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9450" h="1001713">
                      <a:moveTo>
                        <a:pt x="0" y="0"/>
                      </a:moveTo>
                      <a:lnTo>
                        <a:pt x="55562" y="1588"/>
                      </a:lnTo>
                      <a:lnTo>
                        <a:pt x="55562" y="22225"/>
                      </a:lnTo>
                      <a:lnTo>
                        <a:pt x="55562" y="34925"/>
                      </a:lnTo>
                      <a:lnTo>
                        <a:pt x="68262" y="34925"/>
                      </a:lnTo>
                      <a:lnTo>
                        <a:pt x="76200" y="42863"/>
                      </a:lnTo>
                      <a:lnTo>
                        <a:pt x="76200" y="71438"/>
                      </a:lnTo>
                      <a:lnTo>
                        <a:pt x="82550" y="77788"/>
                      </a:lnTo>
                      <a:lnTo>
                        <a:pt x="82550" y="103188"/>
                      </a:lnTo>
                      <a:lnTo>
                        <a:pt x="93662" y="103188"/>
                      </a:lnTo>
                      <a:lnTo>
                        <a:pt x="93662" y="133350"/>
                      </a:lnTo>
                      <a:lnTo>
                        <a:pt x="101600" y="141288"/>
                      </a:lnTo>
                      <a:lnTo>
                        <a:pt x="101600" y="158750"/>
                      </a:lnTo>
                      <a:lnTo>
                        <a:pt x="114300" y="158750"/>
                      </a:lnTo>
                      <a:lnTo>
                        <a:pt x="114300" y="176213"/>
                      </a:lnTo>
                      <a:lnTo>
                        <a:pt x="114300" y="176213"/>
                      </a:lnTo>
                      <a:lnTo>
                        <a:pt x="119062" y="184150"/>
                      </a:lnTo>
                      <a:lnTo>
                        <a:pt x="119062" y="211138"/>
                      </a:lnTo>
                      <a:lnTo>
                        <a:pt x="138112" y="211138"/>
                      </a:lnTo>
                      <a:lnTo>
                        <a:pt x="138112" y="242888"/>
                      </a:lnTo>
                      <a:lnTo>
                        <a:pt x="147637" y="242888"/>
                      </a:lnTo>
                      <a:lnTo>
                        <a:pt x="147637" y="268288"/>
                      </a:lnTo>
                      <a:lnTo>
                        <a:pt x="160337" y="268288"/>
                      </a:lnTo>
                      <a:lnTo>
                        <a:pt x="160337" y="287338"/>
                      </a:lnTo>
                      <a:lnTo>
                        <a:pt x="174624" y="301625"/>
                      </a:lnTo>
                      <a:lnTo>
                        <a:pt x="174624" y="315913"/>
                      </a:lnTo>
                      <a:lnTo>
                        <a:pt x="180974" y="322263"/>
                      </a:lnTo>
                      <a:lnTo>
                        <a:pt x="184150" y="347663"/>
                      </a:lnTo>
                      <a:lnTo>
                        <a:pt x="223837" y="387350"/>
                      </a:lnTo>
                      <a:lnTo>
                        <a:pt x="223837" y="404813"/>
                      </a:lnTo>
                      <a:lnTo>
                        <a:pt x="227012" y="419100"/>
                      </a:lnTo>
                      <a:lnTo>
                        <a:pt x="236537" y="458788"/>
                      </a:lnTo>
                      <a:lnTo>
                        <a:pt x="254000" y="466725"/>
                      </a:lnTo>
                      <a:lnTo>
                        <a:pt x="263525" y="474663"/>
                      </a:lnTo>
                      <a:lnTo>
                        <a:pt x="263525" y="488950"/>
                      </a:lnTo>
                      <a:lnTo>
                        <a:pt x="279400" y="503238"/>
                      </a:lnTo>
                      <a:lnTo>
                        <a:pt x="279400" y="534988"/>
                      </a:lnTo>
                      <a:lnTo>
                        <a:pt x="292100" y="534988"/>
                      </a:lnTo>
                      <a:lnTo>
                        <a:pt x="292100" y="557213"/>
                      </a:lnTo>
                      <a:lnTo>
                        <a:pt x="304800" y="569913"/>
                      </a:lnTo>
                      <a:lnTo>
                        <a:pt x="317500" y="569913"/>
                      </a:lnTo>
                      <a:lnTo>
                        <a:pt x="317500" y="600075"/>
                      </a:lnTo>
                      <a:lnTo>
                        <a:pt x="330200" y="600075"/>
                      </a:lnTo>
                      <a:lnTo>
                        <a:pt x="330200" y="625475"/>
                      </a:lnTo>
                      <a:lnTo>
                        <a:pt x="344487" y="625475"/>
                      </a:lnTo>
                      <a:lnTo>
                        <a:pt x="344487" y="631825"/>
                      </a:lnTo>
                      <a:lnTo>
                        <a:pt x="350837" y="631825"/>
                      </a:lnTo>
                      <a:lnTo>
                        <a:pt x="350837" y="647700"/>
                      </a:lnTo>
                      <a:lnTo>
                        <a:pt x="368300" y="647700"/>
                      </a:lnTo>
                      <a:lnTo>
                        <a:pt x="368300" y="658813"/>
                      </a:lnTo>
                      <a:lnTo>
                        <a:pt x="385762" y="658813"/>
                      </a:lnTo>
                      <a:lnTo>
                        <a:pt x="398462" y="671513"/>
                      </a:lnTo>
                      <a:lnTo>
                        <a:pt x="398462" y="690563"/>
                      </a:lnTo>
                      <a:lnTo>
                        <a:pt x="414337" y="690563"/>
                      </a:lnTo>
                      <a:lnTo>
                        <a:pt x="436562" y="712788"/>
                      </a:lnTo>
                      <a:lnTo>
                        <a:pt x="436562" y="754063"/>
                      </a:lnTo>
                      <a:lnTo>
                        <a:pt x="465137" y="782638"/>
                      </a:lnTo>
                      <a:lnTo>
                        <a:pt x="465137" y="808038"/>
                      </a:lnTo>
                      <a:lnTo>
                        <a:pt x="481012" y="823913"/>
                      </a:lnTo>
                      <a:lnTo>
                        <a:pt x="504825" y="823913"/>
                      </a:lnTo>
                      <a:lnTo>
                        <a:pt x="504825" y="868363"/>
                      </a:lnTo>
                      <a:lnTo>
                        <a:pt x="544512" y="868363"/>
                      </a:lnTo>
                      <a:lnTo>
                        <a:pt x="563562" y="887413"/>
                      </a:lnTo>
                      <a:lnTo>
                        <a:pt x="588962" y="887413"/>
                      </a:lnTo>
                      <a:lnTo>
                        <a:pt x="611187" y="909638"/>
                      </a:lnTo>
                      <a:lnTo>
                        <a:pt x="611187" y="944563"/>
                      </a:lnTo>
                      <a:lnTo>
                        <a:pt x="623887" y="944563"/>
                      </a:lnTo>
                      <a:lnTo>
                        <a:pt x="623887" y="965200"/>
                      </a:lnTo>
                      <a:lnTo>
                        <a:pt x="636587" y="965200"/>
                      </a:lnTo>
                      <a:lnTo>
                        <a:pt x="647700" y="976313"/>
                      </a:lnTo>
                      <a:lnTo>
                        <a:pt x="647700" y="1001713"/>
                      </a:lnTo>
                      <a:lnTo>
                        <a:pt x="679450" y="100171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9" name="Freeform 38"/>
              <p:cNvSpPr/>
              <p:nvPr/>
            </p:nvSpPr>
            <p:spPr>
              <a:xfrm>
                <a:off x="5620721" y="287812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Freeform 39"/>
              <p:cNvSpPr/>
              <p:nvPr/>
            </p:nvSpPr>
            <p:spPr>
              <a:xfrm>
                <a:off x="5916958" y="2931921"/>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40"/>
              <p:cNvSpPr/>
              <p:nvPr/>
            </p:nvSpPr>
            <p:spPr>
              <a:xfrm>
                <a:off x="5686308" y="2931921"/>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Freeform 41"/>
              <p:cNvSpPr/>
              <p:nvPr/>
            </p:nvSpPr>
            <p:spPr>
              <a:xfrm>
                <a:off x="5466100" y="287812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5573143" y="2878128"/>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5596782" y="287812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5309792" y="2880572"/>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6" name="Group 15"/>
            <p:cNvGrpSpPr/>
            <p:nvPr/>
          </p:nvGrpSpPr>
          <p:grpSpPr>
            <a:xfrm>
              <a:off x="835989" y="1400629"/>
              <a:ext cx="5748272" cy="1343120"/>
              <a:chOff x="835989" y="1400629"/>
              <a:chExt cx="5748272" cy="1343120"/>
            </a:xfrm>
          </p:grpSpPr>
          <p:grpSp>
            <p:nvGrpSpPr>
              <p:cNvPr id="17" name="Group 16"/>
              <p:cNvGrpSpPr/>
              <p:nvPr/>
            </p:nvGrpSpPr>
            <p:grpSpPr>
              <a:xfrm>
                <a:off x="835989" y="1400629"/>
                <a:ext cx="5748272" cy="1335092"/>
                <a:chOff x="835989" y="1400629"/>
                <a:chExt cx="5748272" cy="1335092"/>
              </a:xfrm>
            </p:grpSpPr>
            <p:sp>
              <p:nvSpPr>
                <p:cNvPr id="36" name="Freeform 35"/>
                <p:cNvSpPr/>
                <p:nvPr/>
              </p:nvSpPr>
              <p:spPr>
                <a:xfrm>
                  <a:off x="1690146" y="2288046"/>
                  <a:ext cx="4894115" cy="447675"/>
                </a:xfrm>
                <a:custGeom>
                  <a:avLst/>
                  <a:gdLst>
                    <a:gd name="connsiteX0" fmla="*/ 4778375 w 4778375"/>
                    <a:gd name="connsiteY0" fmla="*/ 377825 h 447675"/>
                    <a:gd name="connsiteX1" fmla="*/ 4778375 w 4778375"/>
                    <a:gd name="connsiteY1" fmla="*/ 447675 h 447675"/>
                    <a:gd name="connsiteX2" fmla="*/ 3597275 w 4778375"/>
                    <a:gd name="connsiteY2" fmla="*/ 447675 h 447675"/>
                    <a:gd name="connsiteX3" fmla="*/ 3597275 w 4778375"/>
                    <a:gd name="connsiteY3" fmla="*/ 434975 h 447675"/>
                    <a:gd name="connsiteX4" fmla="*/ 3530600 w 4778375"/>
                    <a:gd name="connsiteY4" fmla="*/ 434975 h 447675"/>
                    <a:gd name="connsiteX5" fmla="*/ 3536950 w 4778375"/>
                    <a:gd name="connsiteY5" fmla="*/ 428625 h 447675"/>
                    <a:gd name="connsiteX6" fmla="*/ 3060700 w 4778375"/>
                    <a:gd name="connsiteY6" fmla="*/ 428625 h 447675"/>
                    <a:gd name="connsiteX7" fmla="*/ 3048000 w 4778375"/>
                    <a:gd name="connsiteY7" fmla="*/ 415925 h 447675"/>
                    <a:gd name="connsiteX8" fmla="*/ 2016125 w 4778375"/>
                    <a:gd name="connsiteY8" fmla="*/ 415925 h 447675"/>
                    <a:gd name="connsiteX9" fmla="*/ 2016125 w 4778375"/>
                    <a:gd name="connsiteY9" fmla="*/ 396875 h 447675"/>
                    <a:gd name="connsiteX10" fmla="*/ 1778000 w 4778375"/>
                    <a:gd name="connsiteY10" fmla="*/ 396875 h 447675"/>
                    <a:gd name="connsiteX11" fmla="*/ 1778000 w 4778375"/>
                    <a:gd name="connsiteY11" fmla="*/ 390525 h 447675"/>
                    <a:gd name="connsiteX12" fmla="*/ 1571625 w 4778375"/>
                    <a:gd name="connsiteY12" fmla="*/ 390525 h 447675"/>
                    <a:gd name="connsiteX13" fmla="*/ 1562100 w 4778375"/>
                    <a:gd name="connsiteY13" fmla="*/ 381000 h 447675"/>
                    <a:gd name="connsiteX14" fmla="*/ 1476375 w 4778375"/>
                    <a:gd name="connsiteY14" fmla="*/ 381000 h 447675"/>
                    <a:gd name="connsiteX15" fmla="*/ 1466850 w 4778375"/>
                    <a:gd name="connsiteY15" fmla="*/ 371475 h 447675"/>
                    <a:gd name="connsiteX16" fmla="*/ 1292225 w 4778375"/>
                    <a:gd name="connsiteY16" fmla="*/ 371475 h 447675"/>
                    <a:gd name="connsiteX17" fmla="*/ 1292225 w 4778375"/>
                    <a:gd name="connsiteY17" fmla="*/ 349250 h 447675"/>
                    <a:gd name="connsiteX18" fmla="*/ 1228725 w 4778375"/>
                    <a:gd name="connsiteY18" fmla="*/ 349250 h 447675"/>
                    <a:gd name="connsiteX19" fmla="*/ 1228725 w 4778375"/>
                    <a:gd name="connsiteY19" fmla="*/ 333375 h 447675"/>
                    <a:gd name="connsiteX20" fmla="*/ 1206500 w 4778375"/>
                    <a:gd name="connsiteY20" fmla="*/ 333375 h 447675"/>
                    <a:gd name="connsiteX21" fmla="*/ 1206500 w 4778375"/>
                    <a:gd name="connsiteY21" fmla="*/ 320675 h 447675"/>
                    <a:gd name="connsiteX22" fmla="*/ 1133475 w 4778375"/>
                    <a:gd name="connsiteY22" fmla="*/ 320675 h 447675"/>
                    <a:gd name="connsiteX23" fmla="*/ 1123950 w 4778375"/>
                    <a:gd name="connsiteY23" fmla="*/ 311150 h 447675"/>
                    <a:gd name="connsiteX24" fmla="*/ 1108075 w 4778375"/>
                    <a:gd name="connsiteY24" fmla="*/ 295275 h 447675"/>
                    <a:gd name="connsiteX25" fmla="*/ 1016000 w 4778375"/>
                    <a:gd name="connsiteY25" fmla="*/ 295275 h 447675"/>
                    <a:gd name="connsiteX26" fmla="*/ 1016000 w 4778375"/>
                    <a:gd name="connsiteY26" fmla="*/ 282575 h 447675"/>
                    <a:gd name="connsiteX27" fmla="*/ 844550 w 4778375"/>
                    <a:gd name="connsiteY27" fmla="*/ 282575 h 447675"/>
                    <a:gd name="connsiteX28" fmla="*/ 844550 w 4778375"/>
                    <a:gd name="connsiteY28" fmla="*/ 269875 h 447675"/>
                    <a:gd name="connsiteX29" fmla="*/ 809625 w 4778375"/>
                    <a:gd name="connsiteY29" fmla="*/ 269875 h 447675"/>
                    <a:gd name="connsiteX30" fmla="*/ 809625 w 4778375"/>
                    <a:gd name="connsiteY30" fmla="*/ 250825 h 447675"/>
                    <a:gd name="connsiteX31" fmla="*/ 777875 w 4778375"/>
                    <a:gd name="connsiteY31" fmla="*/ 250825 h 447675"/>
                    <a:gd name="connsiteX32" fmla="*/ 765175 w 4778375"/>
                    <a:gd name="connsiteY32" fmla="*/ 238125 h 447675"/>
                    <a:gd name="connsiteX33" fmla="*/ 638175 w 4778375"/>
                    <a:gd name="connsiteY33" fmla="*/ 238125 h 447675"/>
                    <a:gd name="connsiteX34" fmla="*/ 619125 w 4778375"/>
                    <a:gd name="connsiteY34" fmla="*/ 219075 h 447675"/>
                    <a:gd name="connsiteX35" fmla="*/ 596900 w 4778375"/>
                    <a:gd name="connsiteY35" fmla="*/ 219075 h 447675"/>
                    <a:gd name="connsiteX36" fmla="*/ 577850 w 4778375"/>
                    <a:gd name="connsiteY36" fmla="*/ 200025 h 447675"/>
                    <a:gd name="connsiteX37" fmla="*/ 514350 w 4778375"/>
                    <a:gd name="connsiteY37" fmla="*/ 200025 h 447675"/>
                    <a:gd name="connsiteX38" fmla="*/ 501650 w 4778375"/>
                    <a:gd name="connsiteY38" fmla="*/ 187325 h 447675"/>
                    <a:gd name="connsiteX39" fmla="*/ 457200 w 4778375"/>
                    <a:gd name="connsiteY39" fmla="*/ 187325 h 447675"/>
                    <a:gd name="connsiteX40" fmla="*/ 444500 w 4778375"/>
                    <a:gd name="connsiteY40" fmla="*/ 174625 h 447675"/>
                    <a:gd name="connsiteX41" fmla="*/ 368300 w 4778375"/>
                    <a:gd name="connsiteY41" fmla="*/ 174625 h 447675"/>
                    <a:gd name="connsiteX42" fmla="*/ 368300 w 4778375"/>
                    <a:gd name="connsiteY42" fmla="*/ 161925 h 447675"/>
                    <a:gd name="connsiteX43" fmla="*/ 298450 w 4778375"/>
                    <a:gd name="connsiteY43" fmla="*/ 161925 h 447675"/>
                    <a:gd name="connsiteX44" fmla="*/ 298450 w 4778375"/>
                    <a:gd name="connsiteY44" fmla="*/ 152400 h 447675"/>
                    <a:gd name="connsiteX45" fmla="*/ 288925 w 4778375"/>
                    <a:gd name="connsiteY45" fmla="*/ 152400 h 447675"/>
                    <a:gd name="connsiteX46" fmla="*/ 279400 w 4778375"/>
                    <a:gd name="connsiteY46" fmla="*/ 142875 h 447675"/>
                    <a:gd name="connsiteX47" fmla="*/ 215900 w 4778375"/>
                    <a:gd name="connsiteY47" fmla="*/ 142875 h 447675"/>
                    <a:gd name="connsiteX48" fmla="*/ 212725 w 4778375"/>
                    <a:gd name="connsiteY48" fmla="*/ 142875 h 447675"/>
                    <a:gd name="connsiteX49" fmla="*/ 206375 w 4778375"/>
                    <a:gd name="connsiteY49" fmla="*/ 142875 h 447675"/>
                    <a:gd name="connsiteX50" fmla="*/ 206375 w 4778375"/>
                    <a:gd name="connsiteY50" fmla="*/ 133350 h 447675"/>
                    <a:gd name="connsiteX51" fmla="*/ 200025 w 4778375"/>
                    <a:gd name="connsiteY51" fmla="*/ 127000 h 447675"/>
                    <a:gd name="connsiteX52" fmla="*/ 200025 w 4778375"/>
                    <a:gd name="connsiteY52" fmla="*/ 114300 h 447675"/>
                    <a:gd name="connsiteX53" fmla="*/ 142875 w 4778375"/>
                    <a:gd name="connsiteY53" fmla="*/ 114300 h 447675"/>
                    <a:gd name="connsiteX54" fmla="*/ 142875 w 4778375"/>
                    <a:gd name="connsiteY54" fmla="*/ 104775 h 447675"/>
                    <a:gd name="connsiteX55" fmla="*/ 123825 w 4778375"/>
                    <a:gd name="connsiteY55" fmla="*/ 104775 h 447675"/>
                    <a:gd name="connsiteX56" fmla="*/ 123825 w 4778375"/>
                    <a:gd name="connsiteY56" fmla="*/ 95250 h 447675"/>
                    <a:gd name="connsiteX57" fmla="*/ 114300 w 4778375"/>
                    <a:gd name="connsiteY57" fmla="*/ 85725 h 447675"/>
                    <a:gd name="connsiteX58" fmla="*/ 98425 w 4778375"/>
                    <a:gd name="connsiteY58" fmla="*/ 85725 h 447675"/>
                    <a:gd name="connsiteX59" fmla="*/ 82550 w 4778375"/>
                    <a:gd name="connsiteY59" fmla="*/ 69850 h 447675"/>
                    <a:gd name="connsiteX60" fmla="*/ 69850 w 4778375"/>
                    <a:gd name="connsiteY60" fmla="*/ 69850 h 447675"/>
                    <a:gd name="connsiteX61" fmla="*/ 69850 w 4778375"/>
                    <a:gd name="connsiteY61" fmla="*/ 57150 h 447675"/>
                    <a:gd name="connsiteX62" fmla="*/ 50800 w 4778375"/>
                    <a:gd name="connsiteY62" fmla="*/ 53975 h 447675"/>
                    <a:gd name="connsiteX63" fmla="*/ 50800 w 4778375"/>
                    <a:gd name="connsiteY63" fmla="*/ 28575 h 447675"/>
                    <a:gd name="connsiteX64" fmla="*/ 34925 w 4778375"/>
                    <a:gd name="connsiteY64" fmla="*/ 28575 h 447675"/>
                    <a:gd name="connsiteX65" fmla="*/ 34925 w 4778375"/>
                    <a:gd name="connsiteY65" fmla="*/ 22225 h 447675"/>
                    <a:gd name="connsiteX66" fmla="*/ 9525 w 4778375"/>
                    <a:gd name="connsiteY66" fmla="*/ 22225 h 447675"/>
                    <a:gd name="connsiteX67" fmla="*/ 9525 w 4778375"/>
                    <a:gd name="connsiteY67" fmla="*/ 9525 h 447675"/>
                    <a:gd name="connsiteX68" fmla="*/ 9525 w 4778375"/>
                    <a:gd name="connsiteY68" fmla="*/ 0 h 447675"/>
                    <a:gd name="connsiteX69" fmla="*/ 0 w 4778375"/>
                    <a:gd name="connsiteY69"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78375" h="447675">
                      <a:moveTo>
                        <a:pt x="4778375" y="377825"/>
                      </a:moveTo>
                      <a:lnTo>
                        <a:pt x="4778375" y="447675"/>
                      </a:lnTo>
                      <a:lnTo>
                        <a:pt x="3597275" y="447675"/>
                      </a:lnTo>
                      <a:lnTo>
                        <a:pt x="3597275" y="434975"/>
                      </a:lnTo>
                      <a:lnTo>
                        <a:pt x="3530600" y="434975"/>
                      </a:lnTo>
                      <a:lnTo>
                        <a:pt x="3536950" y="428625"/>
                      </a:lnTo>
                      <a:lnTo>
                        <a:pt x="3060700" y="428625"/>
                      </a:lnTo>
                      <a:lnTo>
                        <a:pt x="3048000" y="415925"/>
                      </a:lnTo>
                      <a:lnTo>
                        <a:pt x="2016125" y="415925"/>
                      </a:lnTo>
                      <a:lnTo>
                        <a:pt x="2016125" y="396875"/>
                      </a:lnTo>
                      <a:lnTo>
                        <a:pt x="1778000" y="396875"/>
                      </a:lnTo>
                      <a:lnTo>
                        <a:pt x="1778000" y="390525"/>
                      </a:lnTo>
                      <a:lnTo>
                        <a:pt x="1571625" y="390525"/>
                      </a:lnTo>
                      <a:lnTo>
                        <a:pt x="1562100" y="381000"/>
                      </a:lnTo>
                      <a:lnTo>
                        <a:pt x="1476375" y="381000"/>
                      </a:lnTo>
                      <a:lnTo>
                        <a:pt x="1466850" y="371475"/>
                      </a:lnTo>
                      <a:lnTo>
                        <a:pt x="1292225" y="371475"/>
                      </a:lnTo>
                      <a:lnTo>
                        <a:pt x="1292225" y="349250"/>
                      </a:lnTo>
                      <a:lnTo>
                        <a:pt x="1228725" y="349250"/>
                      </a:lnTo>
                      <a:lnTo>
                        <a:pt x="1228725" y="333375"/>
                      </a:lnTo>
                      <a:lnTo>
                        <a:pt x="1206500" y="333375"/>
                      </a:lnTo>
                      <a:lnTo>
                        <a:pt x="1206500" y="320675"/>
                      </a:lnTo>
                      <a:lnTo>
                        <a:pt x="1133475" y="320675"/>
                      </a:lnTo>
                      <a:lnTo>
                        <a:pt x="1123950" y="311150"/>
                      </a:lnTo>
                      <a:lnTo>
                        <a:pt x="1108075" y="295275"/>
                      </a:lnTo>
                      <a:lnTo>
                        <a:pt x="1016000" y="295275"/>
                      </a:lnTo>
                      <a:lnTo>
                        <a:pt x="1016000" y="282575"/>
                      </a:lnTo>
                      <a:lnTo>
                        <a:pt x="844550" y="282575"/>
                      </a:lnTo>
                      <a:lnTo>
                        <a:pt x="844550" y="269875"/>
                      </a:lnTo>
                      <a:lnTo>
                        <a:pt x="809625" y="269875"/>
                      </a:lnTo>
                      <a:lnTo>
                        <a:pt x="809625" y="250825"/>
                      </a:lnTo>
                      <a:lnTo>
                        <a:pt x="777875" y="250825"/>
                      </a:lnTo>
                      <a:lnTo>
                        <a:pt x="765175" y="238125"/>
                      </a:lnTo>
                      <a:lnTo>
                        <a:pt x="638175" y="238125"/>
                      </a:lnTo>
                      <a:lnTo>
                        <a:pt x="619125" y="219075"/>
                      </a:lnTo>
                      <a:lnTo>
                        <a:pt x="596900" y="219075"/>
                      </a:lnTo>
                      <a:lnTo>
                        <a:pt x="577850" y="200025"/>
                      </a:lnTo>
                      <a:lnTo>
                        <a:pt x="514350" y="200025"/>
                      </a:lnTo>
                      <a:lnTo>
                        <a:pt x="501650" y="187325"/>
                      </a:lnTo>
                      <a:lnTo>
                        <a:pt x="457200" y="187325"/>
                      </a:lnTo>
                      <a:lnTo>
                        <a:pt x="444500" y="174625"/>
                      </a:lnTo>
                      <a:lnTo>
                        <a:pt x="368300" y="174625"/>
                      </a:lnTo>
                      <a:lnTo>
                        <a:pt x="368300" y="161925"/>
                      </a:lnTo>
                      <a:lnTo>
                        <a:pt x="298450" y="161925"/>
                      </a:lnTo>
                      <a:lnTo>
                        <a:pt x="298450" y="152400"/>
                      </a:lnTo>
                      <a:lnTo>
                        <a:pt x="288925" y="152400"/>
                      </a:lnTo>
                      <a:lnTo>
                        <a:pt x="279400" y="142875"/>
                      </a:lnTo>
                      <a:lnTo>
                        <a:pt x="215900" y="142875"/>
                      </a:lnTo>
                      <a:lnTo>
                        <a:pt x="212725" y="142875"/>
                      </a:lnTo>
                      <a:lnTo>
                        <a:pt x="206375" y="142875"/>
                      </a:lnTo>
                      <a:lnTo>
                        <a:pt x="206375" y="133350"/>
                      </a:lnTo>
                      <a:lnTo>
                        <a:pt x="200025" y="127000"/>
                      </a:lnTo>
                      <a:lnTo>
                        <a:pt x="200025" y="114300"/>
                      </a:lnTo>
                      <a:lnTo>
                        <a:pt x="142875" y="114300"/>
                      </a:lnTo>
                      <a:lnTo>
                        <a:pt x="142875" y="104775"/>
                      </a:lnTo>
                      <a:lnTo>
                        <a:pt x="123825" y="104775"/>
                      </a:lnTo>
                      <a:lnTo>
                        <a:pt x="123825" y="95250"/>
                      </a:lnTo>
                      <a:lnTo>
                        <a:pt x="114300" y="85725"/>
                      </a:lnTo>
                      <a:lnTo>
                        <a:pt x="98425" y="85725"/>
                      </a:lnTo>
                      <a:lnTo>
                        <a:pt x="82550" y="69850"/>
                      </a:lnTo>
                      <a:lnTo>
                        <a:pt x="69850" y="69850"/>
                      </a:lnTo>
                      <a:lnTo>
                        <a:pt x="69850" y="57150"/>
                      </a:lnTo>
                      <a:lnTo>
                        <a:pt x="50800" y="53975"/>
                      </a:lnTo>
                      <a:lnTo>
                        <a:pt x="50800" y="28575"/>
                      </a:lnTo>
                      <a:lnTo>
                        <a:pt x="34925" y="28575"/>
                      </a:lnTo>
                      <a:lnTo>
                        <a:pt x="34925" y="22225"/>
                      </a:lnTo>
                      <a:lnTo>
                        <a:pt x="9525" y="22225"/>
                      </a:lnTo>
                      <a:lnTo>
                        <a:pt x="9525" y="9525"/>
                      </a:lnTo>
                      <a:lnTo>
                        <a:pt x="9525"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36"/>
                <p:cNvSpPr/>
                <p:nvPr/>
              </p:nvSpPr>
              <p:spPr>
                <a:xfrm>
                  <a:off x="835989" y="1400629"/>
                  <a:ext cx="927100" cy="932542"/>
                </a:xfrm>
                <a:custGeom>
                  <a:avLst/>
                  <a:gdLst>
                    <a:gd name="connsiteX0" fmla="*/ 0 w 927100"/>
                    <a:gd name="connsiteY0" fmla="*/ 0 h 932542"/>
                    <a:gd name="connsiteX1" fmla="*/ 58058 w 927100"/>
                    <a:gd name="connsiteY1" fmla="*/ 0 h 932542"/>
                    <a:gd name="connsiteX2" fmla="*/ 79829 w 927100"/>
                    <a:gd name="connsiteY2" fmla="*/ 32657 h 932542"/>
                    <a:gd name="connsiteX3" fmla="*/ 96158 w 927100"/>
                    <a:gd name="connsiteY3" fmla="*/ 38100 h 932542"/>
                    <a:gd name="connsiteX4" fmla="*/ 96158 w 927100"/>
                    <a:gd name="connsiteY4" fmla="*/ 65314 h 932542"/>
                    <a:gd name="connsiteX5" fmla="*/ 105229 w 927100"/>
                    <a:gd name="connsiteY5" fmla="*/ 74385 h 932542"/>
                    <a:gd name="connsiteX6" fmla="*/ 105229 w 927100"/>
                    <a:gd name="connsiteY6" fmla="*/ 90714 h 932542"/>
                    <a:gd name="connsiteX7" fmla="*/ 123372 w 927100"/>
                    <a:gd name="connsiteY7" fmla="*/ 90714 h 932542"/>
                    <a:gd name="connsiteX8" fmla="*/ 123372 w 927100"/>
                    <a:gd name="connsiteY8" fmla="*/ 114300 h 932542"/>
                    <a:gd name="connsiteX9" fmla="*/ 145143 w 927100"/>
                    <a:gd name="connsiteY9" fmla="*/ 136071 h 932542"/>
                    <a:gd name="connsiteX10" fmla="*/ 145143 w 927100"/>
                    <a:gd name="connsiteY10" fmla="*/ 161471 h 932542"/>
                    <a:gd name="connsiteX11" fmla="*/ 156029 w 927100"/>
                    <a:gd name="connsiteY11" fmla="*/ 161471 h 932542"/>
                    <a:gd name="connsiteX12" fmla="*/ 156029 w 927100"/>
                    <a:gd name="connsiteY12" fmla="*/ 181428 h 932542"/>
                    <a:gd name="connsiteX13" fmla="*/ 165100 w 927100"/>
                    <a:gd name="connsiteY13" fmla="*/ 181428 h 932542"/>
                    <a:gd name="connsiteX14" fmla="*/ 165100 w 927100"/>
                    <a:gd name="connsiteY14" fmla="*/ 201385 h 932542"/>
                    <a:gd name="connsiteX15" fmla="*/ 203200 w 927100"/>
                    <a:gd name="connsiteY15" fmla="*/ 239485 h 932542"/>
                    <a:gd name="connsiteX16" fmla="*/ 203200 w 927100"/>
                    <a:gd name="connsiteY16" fmla="*/ 254000 h 932542"/>
                    <a:gd name="connsiteX17" fmla="*/ 215900 w 927100"/>
                    <a:gd name="connsiteY17" fmla="*/ 254000 h 932542"/>
                    <a:gd name="connsiteX18" fmla="*/ 215900 w 927100"/>
                    <a:gd name="connsiteY18" fmla="*/ 277585 h 932542"/>
                    <a:gd name="connsiteX19" fmla="*/ 235858 w 927100"/>
                    <a:gd name="connsiteY19" fmla="*/ 277585 h 932542"/>
                    <a:gd name="connsiteX20" fmla="*/ 235858 w 927100"/>
                    <a:gd name="connsiteY20" fmla="*/ 288471 h 932542"/>
                    <a:gd name="connsiteX21" fmla="*/ 264887 w 927100"/>
                    <a:gd name="connsiteY21" fmla="*/ 317500 h 932542"/>
                    <a:gd name="connsiteX22" fmla="*/ 264887 w 927100"/>
                    <a:gd name="connsiteY22" fmla="*/ 333828 h 932542"/>
                    <a:gd name="connsiteX23" fmla="*/ 281216 w 927100"/>
                    <a:gd name="connsiteY23" fmla="*/ 350157 h 932542"/>
                    <a:gd name="connsiteX24" fmla="*/ 281216 w 927100"/>
                    <a:gd name="connsiteY24" fmla="*/ 368300 h 932542"/>
                    <a:gd name="connsiteX25" fmla="*/ 312058 w 927100"/>
                    <a:gd name="connsiteY25" fmla="*/ 384628 h 932542"/>
                    <a:gd name="connsiteX26" fmla="*/ 312058 w 927100"/>
                    <a:gd name="connsiteY26" fmla="*/ 420914 h 932542"/>
                    <a:gd name="connsiteX27" fmla="*/ 324758 w 927100"/>
                    <a:gd name="connsiteY27" fmla="*/ 426357 h 932542"/>
                    <a:gd name="connsiteX28" fmla="*/ 324758 w 927100"/>
                    <a:gd name="connsiteY28" fmla="*/ 444500 h 932542"/>
                    <a:gd name="connsiteX29" fmla="*/ 341086 w 927100"/>
                    <a:gd name="connsiteY29" fmla="*/ 460828 h 932542"/>
                    <a:gd name="connsiteX30" fmla="*/ 341086 w 927100"/>
                    <a:gd name="connsiteY30" fmla="*/ 484414 h 932542"/>
                    <a:gd name="connsiteX31" fmla="*/ 355600 w 927100"/>
                    <a:gd name="connsiteY31" fmla="*/ 484414 h 932542"/>
                    <a:gd name="connsiteX32" fmla="*/ 355600 w 927100"/>
                    <a:gd name="connsiteY32" fmla="*/ 489857 h 932542"/>
                    <a:gd name="connsiteX33" fmla="*/ 366486 w 927100"/>
                    <a:gd name="connsiteY33" fmla="*/ 489857 h 932542"/>
                    <a:gd name="connsiteX34" fmla="*/ 366486 w 927100"/>
                    <a:gd name="connsiteY34" fmla="*/ 500742 h 932542"/>
                    <a:gd name="connsiteX35" fmla="*/ 381000 w 927100"/>
                    <a:gd name="connsiteY35" fmla="*/ 500742 h 932542"/>
                    <a:gd name="connsiteX36" fmla="*/ 390072 w 927100"/>
                    <a:gd name="connsiteY36" fmla="*/ 509814 h 932542"/>
                    <a:gd name="connsiteX37" fmla="*/ 411843 w 927100"/>
                    <a:gd name="connsiteY37" fmla="*/ 509814 h 932542"/>
                    <a:gd name="connsiteX38" fmla="*/ 411843 w 927100"/>
                    <a:gd name="connsiteY38" fmla="*/ 524328 h 932542"/>
                    <a:gd name="connsiteX39" fmla="*/ 411843 w 927100"/>
                    <a:gd name="connsiteY39" fmla="*/ 524328 h 932542"/>
                    <a:gd name="connsiteX40" fmla="*/ 419100 w 927100"/>
                    <a:gd name="connsiteY40" fmla="*/ 531585 h 932542"/>
                    <a:gd name="connsiteX41" fmla="*/ 428172 w 927100"/>
                    <a:gd name="connsiteY41" fmla="*/ 540657 h 932542"/>
                    <a:gd name="connsiteX42" fmla="*/ 428172 w 927100"/>
                    <a:gd name="connsiteY42" fmla="*/ 555171 h 932542"/>
                    <a:gd name="connsiteX43" fmla="*/ 453572 w 927100"/>
                    <a:gd name="connsiteY43" fmla="*/ 580571 h 932542"/>
                    <a:gd name="connsiteX44" fmla="*/ 453572 w 927100"/>
                    <a:gd name="connsiteY44" fmla="*/ 609600 h 932542"/>
                    <a:gd name="connsiteX45" fmla="*/ 466272 w 927100"/>
                    <a:gd name="connsiteY45" fmla="*/ 609600 h 932542"/>
                    <a:gd name="connsiteX46" fmla="*/ 466272 w 927100"/>
                    <a:gd name="connsiteY46" fmla="*/ 624114 h 932542"/>
                    <a:gd name="connsiteX47" fmla="*/ 482600 w 927100"/>
                    <a:gd name="connsiteY47" fmla="*/ 624114 h 932542"/>
                    <a:gd name="connsiteX48" fmla="*/ 482600 w 927100"/>
                    <a:gd name="connsiteY48" fmla="*/ 671285 h 932542"/>
                    <a:gd name="connsiteX49" fmla="*/ 500743 w 927100"/>
                    <a:gd name="connsiteY49" fmla="*/ 671285 h 932542"/>
                    <a:gd name="connsiteX50" fmla="*/ 506186 w 927100"/>
                    <a:gd name="connsiteY50" fmla="*/ 676728 h 932542"/>
                    <a:gd name="connsiteX51" fmla="*/ 509815 w 927100"/>
                    <a:gd name="connsiteY51" fmla="*/ 680357 h 932542"/>
                    <a:gd name="connsiteX52" fmla="*/ 522515 w 927100"/>
                    <a:gd name="connsiteY52" fmla="*/ 680357 h 932542"/>
                    <a:gd name="connsiteX53" fmla="*/ 522515 w 927100"/>
                    <a:gd name="connsiteY53" fmla="*/ 691242 h 932542"/>
                    <a:gd name="connsiteX54" fmla="*/ 527958 w 927100"/>
                    <a:gd name="connsiteY54" fmla="*/ 691242 h 932542"/>
                    <a:gd name="connsiteX55" fmla="*/ 535215 w 927100"/>
                    <a:gd name="connsiteY55" fmla="*/ 691242 h 932542"/>
                    <a:gd name="connsiteX56" fmla="*/ 535215 w 927100"/>
                    <a:gd name="connsiteY56" fmla="*/ 702128 h 932542"/>
                    <a:gd name="connsiteX57" fmla="*/ 547915 w 927100"/>
                    <a:gd name="connsiteY57" fmla="*/ 702128 h 932542"/>
                    <a:gd name="connsiteX58" fmla="*/ 558800 w 927100"/>
                    <a:gd name="connsiteY58" fmla="*/ 713013 h 932542"/>
                    <a:gd name="connsiteX59" fmla="*/ 587829 w 927100"/>
                    <a:gd name="connsiteY59" fmla="*/ 713013 h 932542"/>
                    <a:gd name="connsiteX60" fmla="*/ 587829 w 927100"/>
                    <a:gd name="connsiteY60" fmla="*/ 729342 h 932542"/>
                    <a:gd name="connsiteX61" fmla="*/ 622300 w 927100"/>
                    <a:gd name="connsiteY61" fmla="*/ 729342 h 932542"/>
                    <a:gd name="connsiteX62" fmla="*/ 622300 w 927100"/>
                    <a:gd name="connsiteY62" fmla="*/ 751114 h 932542"/>
                    <a:gd name="connsiteX63" fmla="*/ 644072 w 927100"/>
                    <a:gd name="connsiteY63" fmla="*/ 767442 h 932542"/>
                    <a:gd name="connsiteX64" fmla="*/ 644072 w 927100"/>
                    <a:gd name="connsiteY64" fmla="*/ 787400 h 932542"/>
                    <a:gd name="connsiteX65" fmla="*/ 727529 w 927100"/>
                    <a:gd name="connsiteY65" fmla="*/ 787400 h 932542"/>
                    <a:gd name="connsiteX66" fmla="*/ 727529 w 927100"/>
                    <a:gd name="connsiteY66" fmla="*/ 816428 h 932542"/>
                    <a:gd name="connsiteX67" fmla="*/ 745672 w 927100"/>
                    <a:gd name="connsiteY67" fmla="*/ 816428 h 932542"/>
                    <a:gd name="connsiteX68" fmla="*/ 772886 w 927100"/>
                    <a:gd name="connsiteY68" fmla="*/ 843642 h 932542"/>
                    <a:gd name="connsiteX69" fmla="*/ 791029 w 927100"/>
                    <a:gd name="connsiteY69" fmla="*/ 861785 h 932542"/>
                    <a:gd name="connsiteX70" fmla="*/ 791029 w 927100"/>
                    <a:gd name="connsiteY70" fmla="*/ 878114 h 932542"/>
                    <a:gd name="connsiteX71" fmla="*/ 832758 w 927100"/>
                    <a:gd name="connsiteY71" fmla="*/ 878114 h 932542"/>
                    <a:gd name="connsiteX72" fmla="*/ 832758 w 927100"/>
                    <a:gd name="connsiteY72" fmla="*/ 890814 h 932542"/>
                    <a:gd name="connsiteX73" fmla="*/ 854529 w 927100"/>
                    <a:gd name="connsiteY73" fmla="*/ 890814 h 932542"/>
                    <a:gd name="connsiteX74" fmla="*/ 881743 w 927100"/>
                    <a:gd name="connsiteY74" fmla="*/ 923471 h 932542"/>
                    <a:gd name="connsiteX75" fmla="*/ 905329 w 927100"/>
                    <a:gd name="connsiteY75" fmla="*/ 923471 h 932542"/>
                    <a:gd name="connsiteX76" fmla="*/ 914400 w 927100"/>
                    <a:gd name="connsiteY76" fmla="*/ 932542 h 932542"/>
                    <a:gd name="connsiteX77" fmla="*/ 927100 w 927100"/>
                    <a:gd name="connsiteY77" fmla="*/ 932542 h 93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7100" h="932542">
                      <a:moveTo>
                        <a:pt x="0" y="0"/>
                      </a:moveTo>
                      <a:lnTo>
                        <a:pt x="58058" y="0"/>
                      </a:lnTo>
                      <a:lnTo>
                        <a:pt x="79829" y="32657"/>
                      </a:lnTo>
                      <a:lnTo>
                        <a:pt x="96158" y="38100"/>
                      </a:lnTo>
                      <a:lnTo>
                        <a:pt x="96158" y="65314"/>
                      </a:lnTo>
                      <a:lnTo>
                        <a:pt x="105229" y="74385"/>
                      </a:lnTo>
                      <a:lnTo>
                        <a:pt x="105229" y="90714"/>
                      </a:lnTo>
                      <a:lnTo>
                        <a:pt x="123372" y="90714"/>
                      </a:lnTo>
                      <a:lnTo>
                        <a:pt x="123372" y="114300"/>
                      </a:lnTo>
                      <a:lnTo>
                        <a:pt x="145143" y="136071"/>
                      </a:lnTo>
                      <a:lnTo>
                        <a:pt x="145143" y="161471"/>
                      </a:lnTo>
                      <a:lnTo>
                        <a:pt x="156029" y="161471"/>
                      </a:lnTo>
                      <a:lnTo>
                        <a:pt x="156029" y="181428"/>
                      </a:lnTo>
                      <a:lnTo>
                        <a:pt x="165100" y="181428"/>
                      </a:lnTo>
                      <a:lnTo>
                        <a:pt x="165100" y="201385"/>
                      </a:lnTo>
                      <a:lnTo>
                        <a:pt x="203200" y="239485"/>
                      </a:lnTo>
                      <a:lnTo>
                        <a:pt x="203200" y="254000"/>
                      </a:lnTo>
                      <a:lnTo>
                        <a:pt x="215900" y="254000"/>
                      </a:lnTo>
                      <a:lnTo>
                        <a:pt x="215900" y="277585"/>
                      </a:lnTo>
                      <a:lnTo>
                        <a:pt x="235858" y="277585"/>
                      </a:lnTo>
                      <a:lnTo>
                        <a:pt x="235858" y="288471"/>
                      </a:lnTo>
                      <a:lnTo>
                        <a:pt x="264887" y="317500"/>
                      </a:lnTo>
                      <a:lnTo>
                        <a:pt x="264887" y="333828"/>
                      </a:lnTo>
                      <a:lnTo>
                        <a:pt x="281216" y="350157"/>
                      </a:lnTo>
                      <a:lnTo>
                        <a:pt x="281216" y="368300"/>
                      </a:lnTo>
                      <a:lnTo>
                        <a:pt x="312058" y="384628"/>
                      </a:lnTo>
                      <a:lnTo>
                        <a:pt x="312058" y="420914"/>
                      </a:lnTo>
                      <a:lnTo>
                        <a:pt x="324758" y="426357"/>
                      </a:lnTo>
                      <a:lnTo>
                        <a:pt x="324758" y="444500"/>
                      </a:lnTo>
                      <a:lnTo>
                        <a:pt x="341086" y="460828"/>
                      </a:lnTo>
                      <a:lnTo>
                        <a:pt x="341086" y="484414"/>
                      </a:lnTo>
                      <a:lnTo>
                        <a:pt x="355600" y="484414"/>
                      </a:lnTo>
                      <a:lnTo>
                        <a:pt x="355600" y="489857"/>
                      </a:lnTo>
                      <a:lnTo>
                        <a:pt x="366486" y="489857"/>
                      </a:lnTo>
                      <a:lnTo>
                        <a:pt x="366486" y="500742"/>
                      </a:lnTo>
                      <a:lnTo>
                        <a:pt x="381000" y="500742"/>
                      </a:lnTo>
                      <a:lnTo>
                        <a:pt x="390072" y="509814"/>
                      </a:lnTo>
                      <a:lnTo>
                        <a:pt x="411843" y="509814"/>
                      </a:lnTo>
                      <a:lnTo>
                        <a:pt x="411843" y="524328"/>
                      </a:lnTo>
                      <a:lnTo>
                        <a:pt x="411843" y="524328"/>
                      </a:lnTo>
                      <a:lnTo>
                        <a:pt x="419100" y="531585"/>
                      </a:lnTo>
                      <a:lnTo>
                        <a:pt x="428172" y="540657"/>
                      </a:lnTo>
                      <a:lnTo>
                        <a:pt x="428172" y="555171"/>
                      </a:lnTo>
                      <a:lnTo>
                        <a:pt x="453572" y="580571"/>
                      </a:lnTo>
                      <a:lnTo>
                        <a:pt x="453572" y="609600"/>
                      </a:lnTo>
                      <a:lnTo>
                        <a:pt x="466272" y="609600"/>
                      </a:lnTo>
                      <a:lnTo>
                        <a:pt x="466272" y="624114"/>
                      </a:lnTo>
                      <a:lnTo>
                        <a:pt x="482600" y="624114"/>
                      </a:lnTo>
                      <a:lnTo>
                        <a:pt x="482600" y="671285"/>
                      </a:lnTo>
                      <a:lnTo>
                        <a:pt x="500743" y="671285"/>
                      </a:lnTo>
                      <a:lnTo>
                        <a:pt x="506186" y="676728"/>
                      </a:lnTo>
                      <a:lnTo>
                        <a:pt x="509815" y="680357"/>
                      </a:lnTo>
                      <a:lnTo>
                        <a:pt x="522515" y="680357"/>
                      </a:lnTo>
                      <a:lnTo>
                        <a:pt x="522515" y="691242"/>
                      </a:lnTo>
                      <a:lnTo>
                        <a:pt x="527958" y="691242"/>
                      </a:lnTo>
                      <a:lnTo>
                        <a:pt x="535215" y="691242"/>
                      </a:lnTo>
                      <a:lnTo>
                        <a:pt x="535215" y="702128"/>
                      </a:lnTo>
                      <a:lnTo>
                        <a:pt x="547915" y="702128"/>
                      </a:lnTo>
                      <a:lnTo>
                        <a:pt x="558800" y="713013"/>
                      </a:lnTo>
                      <a:lnTo>
                        <a:pt x="587829" y="713013"/>
                      </a:lnTo>
                      <a:lnTo>
                        <a:pt x="587829" y="729342"/>
                      </a:lnTo>
                      <a:lnTo>
                        <a:pt x="622300" y="729342"/>
                      </a:lnTo>
                      <a:lnTo>
                        <a:pt x="622300" y="751114"/>
                      </a:lnTo>
                      <a:lnTo>
                        <a:pt x="644072" y="767442"/>
                      </a:lnTo>
                      <a:lnTo>
                        <a:pt x="644072" y="787400"/>
                      </a:lnTo>
                      <a:lnTo>
                        <a:pt x="727529" y="787400"/>
                      </a:lnTo>
                      <a:lnTo>
                        <a:pt x="727529" y="816428"/>
                      </a:lnTo>
                      <a:lnTo>
                        <a:pt x="745672" y="816428"/>
                      </a:lnTo>
                      <a:lnTo>
                        <a:pt x="772886" y="843642"/>
                      </a:lnTo>
                      <a:lnTo>
                        <a:pt x="791029" y="861785"/>
                      </a:lnTo>
                      <a:lnTo>
                        <a:pt x="791029" y="878114"/>
                      </a:lnTo>
                      <a:lnTo>
                        <a:pt x="832758" y="878114"/>
                      </a:lnTo>
                      <a:lnTo>
                        <a:pt x="832758" y="890814"/>
                      </a:lnTo>
                      <a:lnTo>
                        <a:pt x="854529" y="890814"/>
                      </a:lnTo>
                      <a:lnTo>
                        <a:pt x="881743" y="923471"/>
                      </a:lnTo>
                      <a:lnTo>
                        <a:pt x="905329" y="923471"/>
                      </a:lnTo>
                      <a:lnTo>
                        <a:pt x="914400" y="932542"/>
                      </a:lnTo>
                      <a:lnTo>
                        <a:pt x="927100" y="93254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8" name="Freeform 17"/>
              <p:cNvSpPr/>
              <p:nvPr/>
            </p:nvSpPr>
            <p:spPr>
              <a:xfrm>
                <a:off x="6322325" y="266971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5825252" y="267194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19"/>
              <p:cNvSpPr/>
              <p:nvPr/>
            </p:nvSpPr>
            <p:spPr>
              <a:xfrm>
                <a:off x="5850149" y="267194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Freeform 20"/>
              <p:cNvSpPr/>
              <p:nvPr/>
            </p:nvSpPr>
            <p:spPr>
              <a:xfrm>
                <a:off x="5907324" y="267247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p:nvSpPr>
            <p:spPr>
              <a:xfrm>
                <a:off x="5743635" y="2672842"/>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22"/>
              <p:cNvSpPr/>
              <p:nvPr/>
            </p:nvSpPr>
            <p:spPr>
              <a:xfrm>
                <a:off x="5761015"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23"/>
              <p:cNvSpPr/>
              <p:nvPr/>
            </p:nvSpPr>
            <p:spPr>
              <a:xfrm>
                <a:off x="5796239"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24"/>
              <p:cNvSpPr/>
              <p:nvPr/>
            </p:nvSpPr>
            <p:spPr>
              <a:xfrm>
                <a:off x="5935316"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25"/>
              <p:cNvSpPr/>
              <p:nvPr/>
            </p:nvSpPr>
            <p:spPr>
              <a:xfrm>
                <a:off x="5964449"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26"/>
              <p:cNvSpPr/>
              <p:nvPr/>
            </p:nvSpPr>
            <p:spPr>
              <a:xfrm>
                <a:off x="6008139" y="2672311"/>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27"/>
              <p:cNvSpPr/>
              <p:nvPr/>
            </p:nvSpPr>
            <p:spPr>
              <a:xfrm>
                <a:off x="5677238"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28"/>
              <p:cNvSpPr/>
              <p:nvPr/>
            </p:nvSpPr>
            <p:spPr>
              <a:xfrm>
                <a:off x="5696287" y="2672846"/>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29"/>
              <p:cNvSpPr/>
              <p:nvPr/>
            </p:nvSpPr>
            <p:spPr>
              <a:xfrm>
                <a:off x="5719070" y="2672479"/>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30"/>
              <p:cNvSpPr/>
              <p:nvPr/>
            </p:nvSpPr>
            <p:spPr>
              <a:xfrm>
                <a:off x="5454832" y="2672523"/>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Freeform 31"/>
              <p:cNvSpPr/>
              <p:nvPr/>
            </p:nvSpPr>
            <p:spPr>
              <a:xfrm>
                <a:off x="5598267" y="2672842"/>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32"/>
              <p:cNvSpPr/>
              <p:nvPr/>
            </p:nvSpPr>
            <p:spPr>
              <a:xfrm>
                <a:off x="3391940" y="2618954"/>
                <a:ext cx="0" cy="70903"/>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33"/>
              <p:cNvSpPr/>
              <p:nvPr/>
            </p:nvSpPr>
            <p:spPr>
              <a:xfrm>
                <a:off x="1843076" y="2354421"/>
                <a:ext cx="45719" cy="52195"/>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34"/>
              <p:cNvSpPr/>
              <p:nvPr/>
            </p:nvSpPr>
            <p:spPr>
              <a:xfrm flipH="1">
                <a:off x="1893048" y="2374994"/>
                <a:ext cx="45719" cy="52195"/>
              </a:xfrm>
              <a:custGeom>
                <a:avLst/>
                <a:gdLst>
                  <a:gd name="connsiteX0" fmla="*/ 0 w 0"/>
                  <a:gd name="connsiteY0" fmla="*/ 0 h 70903"/>
                  <a:gd name="connsiteX1" fmla="*/ 0 w 0"/>
                  <a:gd name="connsiteY1" fmla="*/ 70903 h 70903"/>
                </a:gdLst>
                <a:ahLst/>
                <a:cxnLst>
                  <a:cxn ang="0">
                    <a:pos x="connsiteX0" y="connsiteY0"/>
                  </a:cxn>
                  <a:cxn ang="0">
                    <a:pos x="connsiteX1" y="connsiteY1"/>
                  </a:cxn>
                </a:cxnLst>
                <a:rect l="l" t="t" r="r" b="b"/>
                <a:pathLst>
                  <a:path h="70903">
                    <a:moveTo>
                      <a:pt x="0" y="0"/>
                    </a:moveTo>
                    <a:lnTo>
                      <a:pt x="0" y="70903"/>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aphicFrame>
        <p:nvGraphicFramePr>
          <p:cNvPr id="48" name="Chart 47"/>
          <p:cNvGraphicFramePr/>
          <p:nvPr>
            <p:extLst>
              <p:ext uri="{D42A27DB-BD31-4B8C-83A1-F6EECF244321}">
                <p14:modId xmlns:p14="http://schemas.microsoft.com/office/powerpoint/2010/main" val="2602252228"/>
              </p:ext>
            </p:extLst>
          </p:nvPr>
        </p:nvGraphicFramePr>
        <p:xfrm>
          <a:off x="4008676" y="1707215"/>
          <a:ext cx="4885942" cy="2291897"/>
        </p:xfrm>
        <a:graphic>
          <a:graphicData uri="http://schemas.openxmlformats.org/drawingml/2006/chart">
            <c:chart xmlns:c="http://schemas.openxmlformats.org/drawingml/2006/chart" xmlns:r="http://schemas.openxmlformats.org/officeDocument/2006/relationships" r:id="rId3"/>
          </a:graphicData>
        </a:graphic>
      </p:graphicFrame>
      <p:sp>
        <p:nvSpPr>
          <p:cNvPr id="49" name="Rectangle 48"/>
          <p:cNvSpPr/>
          <p:nvPr/>
        </p:nvSpPr>
        <p:spPr>
          <a:xfrm rot="16200000">
            <a:off x="3030362" y="2650902"/>
            <a:ext cx="1862354" cy="276999"/>
          </a:xfrm>
          <a:prstGeom prst="rect">
            <a:avLst/>
          </a:prstGeom>
        </p:spPr>
        <p:txBody>
          <a:bodyPr wrap="square">
            <a:spAutoFit/>
          </a:bodyPr>
          <a:lstStyle/>
          <a:p>
            <a:pPr algn="ctr"/>
            <a:r>
              <a:rPr lang="en-US" sz="1200" b="1" dirty="0"/>
              <a:t>Survival, %</a:t>
            </a:r>
          </a:p>
        </p:txBody>
      </p:sp>
      <p:sp>
        <p:nvSpPr>
          <p:cNvPr id="50" name="Rectangle 49"/>
          <p:cNvSpPr/>
          <p:nvPr/>
        </p:nvSpPr>
        <p:spPr>
          <a:xfrm>
            <a:off x="4325350" y="3860613"/>
            <a:ext cx="4344718" cy="276999"/>
          </a:xfrm>
          <a:prstGeom prst="rect">
            <a:avLst/>
          </a:prstGeom>
        </p:spPr>
        <p:txBody>
          <a:bodyPr wrap="square">
            <a:spAutoFit/>
          </a:bodyPr>
          <a:lstStyle/>
          <a:p>
            <a:pPr algn="ctr"/>
            <a:r>
              <a:rPr lang="en-US" sz="1200" b="1" dirty="0"/>
              <a:t>Time From Randomization, mo</a:t>
            </a:r>
          </a:p>
        </p:txBody>
      </p:sp>
    </p:spTree>
    <p:extLst>
      <p:ext uri="{BB962C8B-B14F-4D97-AF65-F5344CB8AC3E}">
        <p14:creationId xmlns:p14="http://schemas.microsoft.com/office/powerpoint/2010/main" val="176851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r>
              <a:rPr lang="fr-FR" dirty="0"/>
              <a:t>1. Lancet JE et al. </a:t>
            </a:r>
            <a:r>
              <a:rPr lang="fr-FR" i="1" dirty="0"/>
              <a:t>J Clin </a:t>
            </a:r>
            <a:r>
              <a:rPr lang="fr-FR" i="1" dirty="0" err="1"/>
              <a:t>Oncol</a:t>
            </a:r>
            <a:r>
              <a:rPr lang="fr-FR" dirty="0"/>
              <a:t>. 2018;36:2684-2692. 2. Lancet JE. ASCO 2020. Abstract 7510.</a:t>
            </a:r>
            <a:endParaRPr lang="en-US" dirty="0"/>
          </a:p>
        </p:txBody>
      </p:sp>
      <p:sp>
        <p:nvSpPr>
          <p:cNvPr id="2" name="Title 1"/>
          <p:cNvSpPr>
            <a:spLocks noGrp="1"/>
          </p:cNvSpPr>
          <p:nvPr>
            <p:ph type="title"/>
          </p:nvPr>
        </p:nvSpPr>
        <p:spPr/>
        <p:txBody>
          <a:bodyPr/>
          <a:lstStyle/>
          <a:p>
            <a:r>
              <a:rPr lang="en-US" dirty="0"/>
              <a:t>CPX-351 Versus 7+3: Improvement in OS From HCT</a:t>
            </a:r>
            <a:endParaRPr lang="en-US" baseline="30000" dirty="0"/>
          </a:p>
        </p:txBody>
      </p:sp>
      <p:sp>
        <p:nvSpPr>
          <p:cNvPr id="7" name="TextBox 6"/>
          <p:cNvSpPr txBox="1"/>
          <p:nvPr/>
        </p:nvSpPr>
        <p:spPr>
          <a:xfrm>
            <a:off x="124373" y="1826437"/>
            <a:ext cx="3001600" cy="1719620"/>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en-US" b="1" i="1" dirty="0"/>
              <a:t>Nursing Take-Homes </a:t>
            </a:r>
            <a:endParaRPr lang="en-US" b="1" dirty="0"/>
          </a:p>
          <a:p>
            <a:pPr marL="237744" indent="-237744">
              <a:buFont typeface="Arial" panose="020B0604020202020204" pitchFamily="34" charset="0"/>
              <a:buChar char="•"/>
            </a:pPr>
            <a:r>
              <a:rPr lang="en-US" dirty="0"/>
              <a:t>Significant OS improvement also noted with CPX-351 from time of HCT</a:t>
            </a:r>
            <a:r>
              <a:rPr lang="en-US" baseline="30000" dirty="0"/>
              <a:t>1,2</a:t>
            </a:r>
          </a:p>
        </p:txBody>
      </p:sp>
      <p:sp>
        <p:nvSpPr>
          <p:cNvPr id="9" name="TextBox 8"/>
          <p:cNvSpPr txBox="1"/>
          <p:nvPr/>
        </p:nvSpPr>
        <p:spPr>
          <a:xfrm>
            <a:off x="3671414" y="874347"/>
            <a:ext cx="5132602" cy="408623"/>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b="1" dirty="0"/>
              <a:t>Survival Landmarked From Time of HCT</a:t>
            </a:r>
          </a:p>
        </p:txBody>
      </p:sp>
      <p:sp>
        <p:nvSpPr>
          <p:cNvPr id="10" name="TextBox 9"/>
          <p:cNvSpPr txBox="1"/>
          <p:nvPr/>
        </p:nvSpPr>
        <p:spPr>
          <a:xfrm rot="16200000">
            <a:off x="2414820" y="2897777"/>
            <a:ext cx="2513190" cy="184666"/>
          </a:xfrm>
          <a:prstGeom prst="rect">
            <a:avLst/>
          </a:prstGeom>
          <a:noFill/>
        </p:spPr>
        <p:txBody>
          <a:bodyPr wrap="square" lIns="0" tIns="0" rIns="0" bIns="0" rtlCol="0">
            <a:spAutoFit/>
          </a:bodyPr>
          <a:lstStyle/>
          <a:p>
            <a:pPr algn="ctr"/>
            <a:r>
              <a:rPr lang="en-US" sz="1200" b="1" dirty="0"/>
              <a:t>Survival, %</a:t>
            </a:r>
          </a:p>
        </p:txBody>
      </p:sp>
      <p:sp>
        <p:nvSpPr>
          <p:cNvPr id="11" name="Freeform 10"/>
          <p:cNvSpPr/>
          <p:nvPr/>
        </p:nvSpPr>
        <p:spPr>
          <a:xfrm>
            <a:off x="4167332" y="1991406"/>
            <a:ext cx="3539753" cy="1658067"/>
          </a:xfrm>
          <a:custGeom>
            <a:avLst/>
            <a:gdLst>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5171 w 5076795"/>
              <a:gd name="connsiteY20" fmla="*/ 914400 h 1445156"/>
              <a:gd name="connsiteX21" fmla="*/ 666329 w 5076795"/>
              <a:gd name="connsiteY21" fmla="*/ 914400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54799 w 5076795"/>
              <a:gd name="connsiteY39" fmla="*/ 533640 h 1445156"/>
              <a:gd name="connsiteX40" fmla="*/ 354799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4400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54799 w 5076795"/>
              <a:gd name="connsiteY39" fmla="*/ 533640 h 1445156"/>
              <a:gd name="connsiteX40" fmla="*/ 354799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7916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54799 w 5076795"/>
              <a:gd name="connsiteY39" fmla="*/ 533640 h 1445156"/>
              <a:gd name="connsiteX40" fmla="*/ 354799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54799 w 5076795"/>
              <a:gd name="connsiteY39" fmla="*/ 533640 h 1445156"/>
              <a:gd name="connsiteX40" fmla="*/ 354799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54799 w 5076795"/>
              <a:gd name="connsiteY39" fmla="*/ 533640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2737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56717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5671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7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58305 w 5076795"/>
              <a:gd name="connsiteY28" fmla="*/ 724020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6329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6329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1566 w 5076795"/>
              <a:gd name="connsiteY22" fmla="*/ 868247 h 1445156"/>
              <a:gd name="connsiteX23" fmla="*/ 637484 w 5076795"/>
              <a:gd name="connsiteY23" fmla="*/ 868247 h 1445156"/>
              <a:gd name="connsiteX24" fmla="*/ 637484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1566 w 5076795"/>
              <a:gd name="connsiteY22" fmla="*/ 868247 h 1445156"/>
              <a:gd name="connsiteX23" fmla="*/ 637484 w 5076795"/>
              <a:gd name="connsiteY23" fmla="*/ 868247 h 1445156"/>
              <a:gd name="connsiteX24" fmla="*/ 642246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1566 w 5076795"/>
              <a:gd name="connsiteY22" fmla="*/ 868247 h 1445156"/>
              <a:gd name="connsiteX23" fmla="*/ 642247 w 5076795"/>
              <a:gd name="connsiteY23" fmla="*/ 869835 h 1445156"/>
              <a:gd name="connsiteX24" fmla="*/ 642246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0672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1566 w 5076795"/>
              <a:gd name="connsiteY22" fmla="*/ 868247 h 1445156"/>
              <a:gd name="connsiteX23" fmla="*/ 642247 w 5076795"/>
              <a:gd name="connsiteY23" fmla="*/ 869835 h 1445156"/>
              <a:gd name="connsiteX24" fmla="*/ 642246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06728 w 5076795"/>
              <a:gd name="connsiteY49" fmla="*/ 248071 h 1445156"/>
              <a:gd name="connsiteX50" fmla="*/ 11307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 name="connsiteX0" fmla="*/ 5076795 w 5076795"/>
              <a:gd name="connsiteY0" fmla="*/ 1445156 h 1445156"/>
              <a:gd name="connsiteX1" fmla="*/ 2281673 w 5076795"/>
              <a:gd name="connsiteY1" fmla="*/ 1445156 h 1445156"/>
              <a:gd name="connsiteX2" fmla="*/ 2281673 w 5076795"/>
              <a:gd name="connsiteY2" fmla="*/ 1396119 h 1445156"/>
              <a:gd name="connsiteX3" fmla="*/ 2079755 w 5076795"/>
              <a:gd name="connsiteY3" fmla="*/ 1396119 h 1445156"/>
              <a:gd name="connsiteX4" fmla="*/ 2079755 w 5076795"/>
              <a:gd name="connsiteY4" fmla="*/ 1300929 h 1445156"/>
              <a:gd name="connsiteX5" fmla="*/ 1497078 w 5076795"/>
              <a:gd name="connsiteY5" fmla="*/ 1300929 h 1445156"/>
              <a:gd name="connsiteX6" fmla="*/ 1497078 w 5076795"/>
              <a:gd name="connsiteY6" fmla="*/ 1246122 h 1445156"/>
              <a:gd name="connsiteX7" fmla="*/ 1416310 w 5076795"/>
              <a:gd name="connsiteY7" fmla="*/ 1246122 h 1445156"/>
              <a:gd name="connsiteX8" fmla="*/ 1416310 w 5076795"/>
              <a:gd name="connsiteY8" fmla="*/ 1202854 h 1445156"/>
              <a:gd name="connsiteX9" fmla="*/ 1220161 w 5076795"/>
              <a:gd name="connsiteY9" fmla="*/ 1202854 h 1445156"/>
              <a:gd name="connsiteX10" fmla="*/ 1220161 w 5076795"/>
              <a:gd name="connsiteY10" fmla="*/ 1153817 h 1445156"/>
              <a:gd name="connsiteX11" fmla="*/ 1176893 w 5076795"/>
              <a:gd name="connsiteY11" fmla="*/ 1153817 h 1445156"/>
              <a:gd name="connsiteX12" fmla="*/ 1176893 w 5076795"/>
              <a:gd name="connsiteY12" fmla="*/ 1099011 h 1445156"/>
              <a:gd name="connsiteX13" fmla="*/ 1093242 w 5076795"/>
              <a:gd name="connsiteY13" fmla="*/ 1099011 h 1445156"/>
              <a:gd name="connsiteX14" fmla="*/ 1093242 w 5076795"/>
              <a:gd name="connsiteY14" fmla="*/ 1055743 h 1445156"/>
              <a:gd name="connsiteX15" fmla="*/ 1009590 w 5076795"/>
              <a:gd name="connsiteY15" fmla="*/ 1055743 h 1445156"/>
              <a:gd name="connsiteX16" fmla="*/ 1009590 w 5076795"/>
              <a:gd name="connsiteY16" fmla="*/ 1012474 h 1445156"/>
              <a:gd name="connsiteX17" fmla="*/ 891324 w 5076795"/>
              <a:gd name="connsiteY17" fmla="*/ 1012474 h 1445156"/>
              <a:gd name="connsiteX18" fmla="*/ 891324 w 5076795"/>
              <a:gd name="connsiteY18" fmla="*/ 969206 h 1445156"/>
              <a:gd name="connsiteX19" fmla="*/ 845171 w 5076795"/>
              <a:gd name="connsiteY19" fmla="*/ 969206 h 1445156"/>
              <a:gd name="connsiteX20" fmla="*/ 843584 w 5076795"/>
              <a:gd name="connsiteY20" fmla="*/ 919163 h 1445156"/>
              <a:gd name="connsiteX21" fmla="*/ 661566 w 5076795"/>
              <a:gd name="connsiteY21" fmla="*/ 919163 h 1445156"/>
              <a:gd name="connsiteX22" fmla="*/ 661566 w 5076795"/>
              <a:gd name="connsiteY22" fmla="*/ 868247 h 1445156"/>
              <a:gd name="connsiteX23" fmla="*/ 642247 w 5076795"/>
              <a:gd name="connsiteY23" fmla="*/ 869835 h 1445156"/>
              <a:gd name="connsiteX24" fmla="*/ 642246 w 5076795"/>
              <a:gd name="connsiteY24" fmla="*/ 819210 h 1445156"/>
              <a:gd name="connsiteX25" fmla="*/ 571139 w 5076795"/>
              <a:gd name="connsiteY25" fmla="*/ 819210 h 1445156"/>
              <a:gd name="connsiteX26" fmla="*/ 571139 w 5076795"/>
              <a:gd name="connsiteY26" fmla="*/ 778827 h 1445156"/>
              <a:gd name="connsiteX27" fmla="*/ 561480 w 5076795"/>
              <a:gd name="connsiteY27" fmla="*/ 778827 h 1445156"/>
              <a:gd name="connsiteX28" fmla="*/ 563068 w 5076795"/>
              <a:gd name="connsiteY28" fmla="*/ 722433 h 1445156"/>
              <a:gd name="connsiteX29" fmla="*/ 533640 w 5076795"/>
              <a:gd name="connsiteY29" fmla="*/ 724020 h 1445156"/>
              <a:gd name="connsiteX30" fmla="*/ 533640 w 5076795"/>
              <a:gd name="connsiteY30" fmla="*/ 674983 h 1445156"/>
              <a:gd name="connsiteX31" fmla="*/ 501910 w 5076795"/>
              <a:gd name="connsiteY31" fmla="*/ 674983 h 1445156"/>
              <a:gd name="connsiteX32" fmla="*/ 501910 w 5076795"/>
              <a:gd name="connsiteY32" fmla="*/ 628830 h 1445156"/>
              <a:gd name="connsiteX33" fmla="*/ 499026 w 5076795"/>
              <a:gd name="connsiteY33" fmla="*/ 628830 h 1445156"/>
              <a:gd name="connsiteX34" fmla="*/ 493257 w 5076795"/>
              <a:gd name="connsiteY34" fmla="*/ 628830 h 1445156"/>
              <a:gd name="connsiteX35" fmla="*/ 493257 w 5076795"/>
              <a:gd name="connsiteY35" fmla="*/ 625946 h 1445156"/>
              <a:gd name="connsiteX36" fmla="*/ 493257 w 5076795"/>
              <a:gd name="connsiteY36" fmla="*/ 582678 h 1445156"/>
              <a:gd name="connsiteX37" fmla="*/ 461527 w 5076795"/>
              <a:gd name="connsiteY37" fmla="*/ 582678 h 1445156"/>
              <a:gd name="connsiteX38" fmla="*/ 461527 w 5076795"/>
              <a:gd name="connsiteY38" fmla="*/ 533640 h 1445156"/>
              <a:gd name="connsiteX39" fmla="*/ 361149 w 5076795"/>
              <a:gd name="connsiteY39" fmla="*/ 536815 h 1445156"/>
              <a:gd name="connsiteX40" fmla="*/ 359561 w 5076795"/>
              <a:gd name="connsiteY40" fmla="*/ 432681 h 1445156"/>
              <a:gd name="connsiteX41" fmla="*/ 256724 w 5076795"/>
              <a:gd name="connsiteY41" fmla="*/ 432681 h 1445156"/>
              <a:gd name="connsiteX42" fmla="*/ 256724 w 5076795"/>
              <a:gd name="connsiteY42" fmla="*/ 389413 h 1445156"/>
              <a:gd name="connsiteX43" fmla="*/ 204802 w 5076795"/>
              <a:gd name="connsiteY43" fmla="*/ 389413 h 1445156"/>
              <a:gd name="connsiteX44" fmla="*/ 204802 w 5076795"/>
              <a:gd name="connsiteY44" fmla="*/ 340376 h 1445156"/>
              <a:gd name="connsiteX45" fmla="*/ 135573 w 5076795"/>
              <a:gd name="connsiteY45" fmla="*/ 340376 h 1445156"/>
              <a:gd name="connsiteX46" fmla="*/ 135573 w 5076795"/>
              <a:gd name="connsiteY46" fmla="*/ 288454 h 1445156"/>
              <a:gd name="connsiteX47" fmla="*/ 124035 w 5076795"/>
              <a:gd name="connsiteY47" fmla="*/ 288454 h 1445156"/>
              <a:gd name="connsiteX48" fmla="*/ 124035 w 5076795"/>
              <a:gd name="connsiteY48" fmla="*/ 248071 h 1445156"/>
              <a:gd name="connsiteX49" fmla="*/ 113078 w 5076795"/>
              <a:gd name="connsiteY49" fmla="*/ 248071 h 1445156"/>
              <a:gd name="connsiteX50" fmla="*/ 113078 w 5076795"/>
              <a:gd name="connsiteY50" fmla="*/ 193264 h 1445156"/>
              <a:gd name="connsiteX51" fmla="*/ 43268 w 5076795"/>
              <a:gd name="connsiteY51" fmla="*/ 193264 h 1445156"/>
              <a:gd name="connsiteX52" fmla="*/ 43268 w 5076795"/>
              <a:gd name="connsiteY52" fmla="*/ 155765 h 1445156"/>
              <a:gd name="connsiteX53" fmla="*/ 25961 w 5076795"/>
              <a:gd name="connsiteY53" fmla="*/ 155765 h 1445156"/>
              <a:gd name="connsiteX54" fmla="*/ 25961 w 5076795"/>
              <a:gd name="connsiteY54" fmla="*/ 98074 h 1445156"/>
              <a:gd name="connsiteX55" fmla="*/ 11538 w 5076795"/>
              <a:gd name="connsiteY55" fmla="*/ 98074 h 1445156"/>
              <a:gd name="connsiteX56" fmla="*/ 11538 w 5076795"/>
              <a:gd name="connsiteY56" fmla="*/ 49037 h 1445156"/>
              <a:gd name="connsiteX57" fmla="*/ 0 w 5076795"/>
              <a:gd name="connsiteY57" fmla="*/ 49037 h 1445156"/>
              <a:gd name="connsiteX58" fmla="*/ 0 w 5076795"/>
              <a:gd name="connsiteY58" fmla="*/ 0 h 144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76795" h="1445156">
                <a:moveTo>
                  <a:pt x="5076795" y="1445156"/>
                </a:moveTo>
                <a:lnTo>
                  <a:pt x="2281673" y="1445156"/>
                </a:lnTo>
                <a:lnTo>
                  <a:pt x="2281673" y="1396119"/>
                </a:lnTo>
                <a:lnTo>
                  <a:pt x="2079755" y="1396119"/>
                </a:lnTo>
                <a:lnTo>
                  <a:pt x="2079755" y="1300929"/>
                </a:lnTo>
                <a:lnTo>
                  <a:pt x="1497078" y="1300929"/>
                </a:lnTo>
                <a:lnTo>
                  <a:pt x="1497078" y="1246122"/>
                </a:lnTo>
                <a:lnTo>
                  <a:pt x="1416310" y="1246122"/>
                </a:lnTo>
                <a:lnTo>
                  <a:pt x="1416310" y="1202854"/>
                </a:lnTo>
                <a:lnTo>
                  <a:pt x="1220161" y="1202854"/>
                </a:lnTo>
                <a:lnTo>
                  <a:pt x="1220161" y="1153817"/>
                </a:lnTo>
                <a:lnTo>
                  <a:pt x="1176893" y="1153817"/>
                </a:lnTo>
                <a:lnTo>
                  <a:pt x="1176893" y="1099011"/>
                </a:lnTo>
                <a:lnTo>
                  <a:pt x="1093242" y="1099011"/>
                </a:lnTo>
                <a:lnTo>
                  <a:pt x="1093242" y="1055743"/>
                </a:lnTo>
                <a:lnTo>
                  <a:pt x="1009590" y="1055743"/>
                </a:lnTo>
                <a:lnTo>
                  <a:pt x="1009590" y="1012474"/>
                </a:lnTo>
                <a:lnTo>
                  <a:pt x="891324" y="1012474"/>
                </a:lnTo>
                <a:lnTo>
                  <a:pt x="891324" y="969206"/>
                </a:lnTo>
                <a:lnTo>
                  <a:pt x="845171" y="969206"/>
                </a:lnTo>
                <a:lnTo>
                  <a:pt x="843584" y="919163"/>
                </a:lnTo>
                <a:lnTo>
                  <a:pt x="661566" y="919163"/>
                </a:lnTo>
                <a:lnTo>
                  <a:pt x="661566" y="868247"/>
                </a:lnTo>
                <a:lnTo>
                  <a:pt x="642247" y="869835"/>
                </a:lnTo>
                <a:cubicBezTo>
                  <a:pt x="642247" y="852960"/>
                  <a:pt x="642246" y="836085"/>
                  <a:pt x="642246" y="819210"/>
                </a:cubicBezTo>
                <a:lnTo>
                  <a:pt x="571139" y="819210"/>
                </a:lnTo>
                <a:lnTo>
                  <a:pt x="571139" y="778827"/>
                </a:lnTo>
                <a:lnTo>
                  <a:pt x="561480" y="778827"/>
                </a:lnTo>
                <a:cubicBezTo>
                  <a:pt x="562009" y="760029"/>
                  <a:pt x="562539" y="741231"/>
                  <a:pt x="563068" y="722433"/>
                </a:cubicBezTo>
                <a:lnTo>
                  <a:pt x="533640" y="724020"/>
                </a:lnTo>
                <a:lnTo>
                  <a:pt x="533640" y="674983"/>
                </a:lnTo>
                <a:lnTo>
                  <a:pt x="501910" y="674983"/>
                </a:lnTo>
                <a:lnTo>
                  <a:pt x="501910" y="628830"/>
                </a:lnTo>
                <a:lnTo>
                  <a:pt x="499026" y="628830"/>
                </a:lnTo>
                <a:lnTo>
                  <a:pt x="493257" y="628830"/>
                </a:lnTo>
                <a:lnTo>
                  <a:pt x="493257" y="625946"/>
                </a:lnTo>
                <a:lnTo>
                  <a:pt x="493257" y="582678"/>
                </a:lnTo>
                <a:lnTo>
                  <a:pt x="461527" y="582678"/>
                </a:lnTo>
                <a:lnTo>
                  <a:pt x="461527" y="533640"/>
                </a:lnTo>
                <a:lnTo>
                  <a:pt x="361149" y="536815"/>
                </a:lnTo>
                <a:cubicBezTo>
                  <a:pt x="360090" y="502104"/>
                  <a:pt x="360620" y="467392"/>
                  <a:pt x="359561" y="432681"/>
                </a:cubicBezTo>
                <a:lnTo>
                  <a:pt x="256724" y="432681"/>
                </a:lnTo>
                <a:lnTo>
                  <a:pt x="256724" y="389413"/>
                </a:lnTo>
                <a:lnTo>
                  <a:pt x="204802" y="389413"/>
                </a:lnTo>
                <a:lnTo>
                  <a:pt x="204802" y="340376"/>
                </a:lnTo>
                <a:lnTo>
                  <a:pt x="135573" y="340376"/>
                </a:lnTo>
                <a:lnTo>
                  <a:pt x="135573" y="288454"/>
                </a:lnTo>
                <a:lnTo>
                  <a:pt x="124035" y="288454"/>
                </a:lnTo>
                <a:lnTo>
                  <a:pt x="124035" y="248071"/>
                </a:lnTo>
                <a:lnTo>
                  <a:pt x="113078" y="248071"/>
                </a:lnTo>
                <a:lnTo>
                  <a:pt x="113078" y="193264"/>
                </a:lnTo>
                <a:lnTo>
                  <a:pt x="43268" y="193264"/>
                </a:lnTo>
                <a:lnTo>
                  <a:pt x="43268" y="155765"/>
                </a:lnTo>
                <a:lnTo>
                  <a:pt x="25961" y="155765"/>
                </a:lnTo>
                <a:lnTo>
                  <a:pt x="25961" y="98074"/>
                </a:lnTo>
                <a:lnTo>
                  <a:pt x="11538" y="98074"/>
                </a:lnTo>
                <a:lnTo>
                  <a:pt x="11538" y="49037"/>
                </a:lnTo>
                <a:lnTo>
                  <a:pt x="0" y="49037"/>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Lines"/>
          <p:cNvGrpSpPr/>
          <p:nvPr/>
        </p:nvGrpSpPr>
        <p:grpSpPr>
          <a:xfrm>
            <a:off x="7332159" y="3545731"/>
            <a:ext cx="356327" cy="109604"/>
            <a:chOff x="6484938" y="2788530"/>
            <a:chExt cx="406400" cy="82296"/>
          </a:xfrm>
        </p:grpSpPr>
        <p:sp>
          <p:nvSpPr>
            <p:cNvPr id="13" name="Freeform 12"/>
            <p:cNvSpPr/>
            <p:nvPr/>
          </p:nvSpPr>
          <p:spPr>
            <a:xfrm>
              <a:off x="6891338"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4" name="Freeform 13"/>
            <p:cNvSpPr/>
            <p:nvPr/>
          </p:nvSpPr>
          <p:spPr>
            <a:xfrm>
              <a:off x="6831013"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5" name="Freeform 14"/>
            <p:cNvSpPr/>
            <p:nvPr/>
          </p:nvSpPr>
          <p:spPr>
            <a:xfrm>
              <a:off x="6783388"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Freeform 15"/>
            <p:cNvSpPr/>
            <p:nvPr/>
          </p:nvSpPr>
          <p:spPr>
            <a:xfrm>
              <a:off x="6723063"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Freeform 16"/>
            <p:cNvSpPr/>
            <p:nvPr/>
          </p:nvSpPr>
          <p:spPr>
            <a:xfrm>
              <a:off x="6715125"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8" name="Freeform 17"/>
            <p:cNvSpPr/>
            <p:nvPr/>
          </p:nvSpPr>
          <p:spPr>
            <a:xfrm>
              <a:off x="6613526"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9" name="Freeform 18"/>
            <p:cNvSpPr/>
            <p:nvPr/>
          </p:nvSpPr>
          <p:spPr>
            <a:xfrm>
              <a:off x="6484938"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0" name="Freeform 19"/>
            <p:cNvSpPr/>
            <p:nvPr/>
          </p:nvSpPr>
          <p:spPr>
            <a:xfrm>
              <a:off x="6567488"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Freeform 20"/>
            <p:cNvSpPr/>
            <p:nvPr/>
          </p:nvSpPr>
          <p:spPr>
            <a:xfrm>
              <a:off x="6559550" y="2788530"/>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22" name="Freeform 21"/>
          <p:cNvSpPr/>
          <p:nvPr/>
        </p:nvSpPr>
        <p:spPr>
          <a:xfrm>
            <a:off x="4183659" y="2004883"/>
            <a:ext cx="3737181" cy="973351"/>
          </a:xfrm>
          <a:custGeom>
            <a:avLst/>
            <a:gdLst>
              <a:gd name="connsiteX0" fmla="*/ 5724525 w 5724525"/>
              <a:gd name="connsiteY0" fmla="*/ 898525 h 898525"/>
              <a:gd name="connsiteX1" fmla="*/ 4022725 w 5724525"/>
              <a:gd name="connsiteY1" fmla="*/ 898525 h 898525"/>
              <a:gd name="connsiteX2" fmla="*/ 4022725 w 5724525"/>
              <a:gd name="connsiteY2" fmla="*/ 854075 h 898525"/>
              <a:gd name="connsiteX3" fmla="*/ 3800475 w 5724525"/>
              <a:gd name="connsiteY3" fmla="*/ 854075 h 898525"/>
              <a:gd name="connsiteX4" fmla="*/ 3800475 w 5724525"/>
              <a:gd name="connsiteY4" fmla="*/ 815975 h 898525"/>
              <a:gd name="connsiteX5" fmla="*/ 2590800 w 5724525"/>
              <a:gd name="connsiteY5" fmla="*/ 815975 h 898525"/>
              <a:gd name="connsiteX6" fmla="*/ 2590800 w 5724525"/>
              <a:gd name="connsiteY6" fmla="*/ 771525 h 898525"/>
              <a:gd name="connsiteX7" fmla="*/ 2206625 w 5724525"/>
              <a:gd name="connsiteY7" fmla="*/ 771525 h 898525"/>
              <a:gd name="connsiteX8" fmla="*/ 2206625 w 5724525"/>
              <a:gd name="connsiteY8" fmla="*/ 746125 h 898525"/>
              <a:gd name="connsiteX9" fmla="*/ 2051050 w 5724525"/>
              <a:gd name="connsiteY9" fmla="*/ 746125 h 898525"/>
              <a:gd name="connsiteX10" fmla="*/ 2051050 w 5724525"/>
              <a:gd name="connsiteY10" fmla="*/ 704850 h 898525"/>
              <a:gd name="connsiteX11" fmla="*/ 1533525 w 5724525"/>
              <a:gd name="connsiteY11" fmla="*/ 704850 h 898525"/>
              <a:gd name="connsiteX12" fmla="*/ 1533525 w 5724525"/>
              <a:gd name="connsiteY12" fmla="*/ 669925 h 898525"/>
              <a:gd name="connsiteX13" fmla="*/ 1428750 w 5724525"/>
              <a:gd name="connsiteY13" fmla="*/ 669925 h 898525"/>
              <a:gd name="connsiteX14" fmla="*/ 1428750 w 5724525"/>
              <a:gd name="connsiteY14" fmla="*/ 635000 h 898525"/>
              <a:gd name="connsiteX15" fmla="*/ 1384300 w 5724525"/>
              <a:gd name="connsiteY15" fmla="*/ 635000 h 898525"/>
              <a:gd name="connsiteX16" fmla="*/ 1384300 w 5724525"/>
              <a:gd name="connsiteY16" fmla="*/ 603250 h 898525"/>
              <a:gd name="connsiteX17" fmla="*/ 860425 w 5724525"/>
              <a:gd name="connsiteY17" fmla="*/ 603250 h 898525"/>
              <a:gd name="connsiteX18" fmla="*/ 860425 w 5724525"/>
              <a:gd name="connsiteY18" fmla="*/ 561975 h 898525"/>
              <a:gd name="connsiteX19" fmla="*/ 812800 w 5724525"/>
              <a:gd name="connsiteY19" fmla="*/ 561975 h 898525"/>
              <a:gd name="connsiteX20" fmla="*/ 812800 w 5724525"/>
              <a:gd name="connsiteY20" fmla="*/ 520700 h 898525"/>
              <a:gd name="connsiteX21" fmla="*/ 631825 w 5724525"/>
              <a:gd name="connsiteY21" fmla="*/ 520700 h 898525"/>
              <a:gd name="connsiteX22" fmla="*/ 631825 w 5724525"/>
              <a:gd name="connsiteY22" fmla="*/ 492125 h 898525"/>
              <a:gd name="connsiteX23" fmla="*/ 577850 w 5724525"/>
              <a:gd name="connsiteY23" fmla="*/ 492125 h 898525"/>
              <a:gd name="connsiteX24" fmla="*/ 577850 w 5724525"/>
              <a:gd name="connsiteY24" fmla="*/ 450850 h 898525"/>
              <a:gd name="connsiteX25" fmla="*/ 574675 w 5724525"/>
              <a:gd name="connsiteY25" fmla="*/ 447675 h 898525"/>
              <a:gd name="connsiteX26" fmla="*/ 574675 w 5724525"/>
              <a:gd name="connsiteY26" fmla="*/ 422275 h 898525"/>
              <a:gd name="connsiteX27" fmla="*/ 542925 w 5724525"/>
              <a:gd name="connsiteY27" fmla="*/ 422275 h 898525"/>
              <a:gd name="connsiteX28" fmla="*/ 542925 w 5724525"/>
              <a:gd name="connsiteY28" fmla="*/ 381000 h 898525"/>
              <a:gd name="connsiteX29" fmla="*/ 492125 w 5724525"/>
              <a:gd name="connsiteY29" fmla="*/ 381000 h 898525"/>
              <a:gd name="connsiteX30" fmla="*/ 492125 w 5724525"/>
              <a:gd name="connsiteY30" fmla="*/ 339725 h 898525"/>
              <a:gd name="connsiteX31" fmla="*/ 425450 w 5724525"/>
              <a:gd name="connsiteY31" fmla="*/ 339725 h 898525"/>
              <a:gd name="connsiteX32" fmla="*/ 425450 w 5724525"/>
              <a:gd name="connsiteY32" fmla="*/ 339725 h 898525"/>
              <a:gd name="connsiteX33" fmla="*/ 425450 w 5724525"/>
              <a:gd name="connsiteY33" fmla="*/ 339725 h 898525"/>
              <a:gd name="connsiteX34" fmla="*/ 425450 w 5724525"/>
              <a:gd name="connsiteY34" fmla="*/ 311150 h 898525"/>
              <a:gd name="connsiteX35" fmla="*/ 396875 w 5724525"/>
              <a:gd name="connsiteY35" fmla="*/ 311150 h 898525"/>
              <a:gd name="connsiteX36" fmla="*/ 396875 w 5724525"/>
              <a:gd name="connsiteY36" fmla="*/ 279400 h 898525"/>
              <a:gd name="connsiteX37" fmla="*/ 374650 w 5724525"/>
              <a:gd name="connsiteY37" fmla="*/ 279400 h 898525"/>
              <a:gd name="connsiteX38" fmla="*/ 374650 w 5724525"/>
              <a:gd name="connsiteY38" fmla="*/ 250825 h 898525"/>
              <a:gd name="connsiteX39" fmla="*/ 346075 w 5724525"/>
              <a:gd name="connsiteY39" fmla="*/ 250825 h 898525"/>
              <a:gd name="connsiteX40" fmla="*/ 346075 w 5724525"/>
              <a:gd name="connsiteY40" fmla="*/ 206375 h 898525"/>
              <a:gd name="connsiteX41" fmla="*/ 323850 w 5724525"/>
              <a:gd name="connsiteY41" fmla="*/ 206375 h 898525"/>
              <a:gd name="connsiteX42" fmla="*/ 323850 w 5724525"/>
              <a:gd name="connsiteY42" fmla="*/ 165100 h 898525"/>
              <a:gd name="connsiteX43" fmla="*/ 247650 w 5724525"/>
              <a:gd name="connsiteY43" fmla="*/ 165100 h 898525"/>
              <a:gd name="connsiteX44" fmla="*/ 247650 w 5724525"/>
              <a:gd name="connsiteY44" fmla="*/ 133350 h 898525"/>
              <a:gd name="connsiteX45" fmla="*/ 187325 w 5724525"/>
              <a:gd name="connsiteY45" fmla="*/ 133350 h 898525"/>
              <a:gd name="connsiteX46" fmla="*/ 187325 w 5724525"/>
              <a:gd name="connsiteY46" fmla="*/ 60325 h 898525"/>
              <a:gd name="connsiteX47" fmla="*/ 130175 w 5724525"/>
              <a:gd name="connsiteY47" fmla="*/ 60325 h 898525"/>
              <a:gd name="connsiteX48" fmla="*/ 130175 w 5724525"/>
              <a:gd name="connsiteY48" fmla="*/ 28575 h 898525"/>
              <a:gd name="connsiteX49" fmla="*/ 50800 w 5724525"/>
              <a:gd name="connsiteY49" fmla="*/ 28575 h 898525"/>
              <a:gd name="connsiteX50" fmla="*/ 50800 w 5724525"/>
              <a:gd name="connsiteY50" fmla="*/ 0 h 898525"/>
              <a:gd name="connsiteX51" fmla="*/ 0 w 5724525"/>
              <a:gd name="connsiteY51" fmla="*/ 0 h 898525"/>
              <a:gd name="connsiteX0" fmla="*/ 5724525 w 5724525"/>
              <a:gd name="connsiteY0" fmla="*/ 898525 h 898525"/>
              <a:gd name="connsiteX1" fmla="*/ 4024312 w 5724525"/>
              <a:gd name="connsiteY1" fmla="*/ 892175 h 898525"/>
              <a:gd name="connsiteX2" fmla="*/ 4022725 w 5724525"/>
              <a:gd name="connsiteY2" fmla="*/ 854075 h 898525"/>
              <a:gd name="connsiteX3" fmla="*/ 3800475 w 5724525"/>
              <a:gd name="connsiteY3" fmla="*/ 854075 h 898525"/>
              <a:gd name="connsiteX4" fmla="*/ 3800475 w 5724525"/>
              <a:gd name="connsiteY4" fmla="*/ 815975 h 898525"/>
              <a:gd name="connsiteX5" fmla="*/ 2590800 w 5724525"/>
              <a:gd name="connsiteY5" fmla="*/ 815975 h 898525"/>
              <a:gd name="connsiteX6" fmla="*/ 2590800 w 5724525"/>
              <a:gd name="connsiteY6" fmla="*/ 771525 h 898525"/>
              <a:gd name="connsiteX7" fmla="*/ 2206625 w 5724525"/>
              <a:gd name="connsiteY7" fmla="*/ 771525 h 898525"/>
              <a:gd name="connsiteX8" fmla="*/ 2206625 w 5724525"/>
              <a:gd name="connsiteY8" fmla="*/ 746125 h 898525"/>
              <a:gd name="connsiteX9" fmla="*/ 2051050 w 5724525"/>
              <a:gd name="connsiteY9" fmla="*/ 746125 h 898525"/>
              <a:gd name="connsiteX10" fmla="*/ 2051050 w 5724525"/>
              <a:gd name="connsiteY10" fmla="*/ 704850 h 898525"/>
              <a:gd name="connsiteX11" fmla="*/ 1533525 w 5724525"/>
              <a:gd name="connsiteY11" fmla="*/ 704850 h 898525"/>
              <a:gd name="connsiteX12" fmla="*/ 1533525 w 5724525"/>
              <a:gd name="connsiteY12" fmla="*/ 669925 h 898525"/>
              <a:gd name="connsiteX13" fmla="*/ 1428750 w 5724525"/>
              <a:gd name="connsiteY13" fmla="*/ 669925 h 898525"/>
              <a:gd name="connsiteX14" fmla="*/ 1428750 w 5724525"/>
              <a:gd name="connsiteY14" fmla="*/ 635000 h 898525"/>
              <a:gd name="connsiteX15" fmla="*/ 1384300 w 5724525"/>
              <a:gd name="connsiteY15" fmla="*/ 635000 h 898525"/>
              <a:gd name="connsiteX16" fmla="*/ 1384300 w 5724525"/>
              <a:gd name="connsiteY16" fmla="*/ 603250 h 898525"/>
              <a:gd name="connsiteX17" fmla="*/ 860425 w 5724525"/>
              <a:gd name="connsiteY17" fmla="*/ 603250 h 898525"/>
              <a:gd name="connsiteX18" fmla="*/ 860425 w 5724525"/>
              <a:gd name="connsiteY18" fmla="*/ 561975 h 898525"/>
              <a:gd name="connsiteX19" fmla="*/ 812800 w 5724525"/>
              <a:gd name="connsiteY19" fmla="*/ 561975 h 898525"/>
              <a:gd name="connsiteX20" fmla="*/ 812800 w 5724525"/>
              <a:gd name="connsiteY20" fmla="*/ 520700 h 898525"/>
              <a:gd name="connsiteX21" fmla="*/ 631825 w 5724525"/>
              <a:gd name="connsiteY21" fmla="*/ 520700 h 898525"/>
              <a:gd name="connsiteX22" fmla="*/ 631825 w 5724525"/>
              <a:gd name="connsiteY22" fmla="*/ 492125 h 898525"/>
              <a:gd name="connsiteX23" fmla="*/ 577850 w 5724525"/>
              <a:gd name="connsiteY23" fmla="*/ 492125 h 898525"/>
              <a:gd name="connsiteX24" fmla="*/ 577850 w 5724525"/>
              <a:gd name="connsiteY24" fmla="*/ 450850 h 898525"/>
              <a:gd name="connsiteX25" fmla="*/ 574675 w 5724525"/>
              <a:gd name="connsiteY25" fmla="*/ 447675 h 898525"/>
              <a:gd name="connsiteX26" fmla="*/ 574675 w 5724525"/>
              <a:gd name="connsiteY26" fmla="*/ 422275 h 898525"/>
              <a:gd name="connsiteX27" fmla="*/ 542925 w 5724525"/>
              <a:gd name="connsiteY27" fmla="*/ 422275 h 898525"/>
              <a:gd name="connsiteX28" fmla="*/ 542925 w 5724525"/>
              <a:gd name="connsiteY28" fmla="*/ 381000 h 898525"/>
              <a:gd name="connsiteX29" fmla="*/ 492125 w 5724525"/>
              <a:gd name="connsiteY29" fmla="*/ 381000 h 898525"/>
              <a:gd name="connsiteX30" fmla="*/ 492125 w 5724525"/>
              <a:gd name="connsiteY30" fmla="*/ 339725 h 898525"/>
              <a:gd name="connsiteX31" fmla="*/ 425450 w 5724525"/>
              <a:gd name="connsiteY31" fmla="*/ 339725 h 898525"/>
              <a:gd name="connsiteX32" fmla="*/ 425450 w 5724525"/>
              <a:gd name="connsiteY32" fmla="*/ 339725 h 898525"/>
              <a:gd name="connsiteX33" fmla="*/ 425450 w 5724525"/>
              <a:gd name="connsiteY33" fmla="*/ 339725 h 898525"/>
              <a:gd name="connsiteX34" fmla="*/ 425450 w 5724525"/>
              <a:gd name="connsiteY34" fmla="*/ 311150 h 898525"/>
              <a:gd name="connsiteX35" fmla="*/ 396875 w 5724525"/>
              <a:gd name="connsiteY35" fmla="*/ 311150 h 898525"/>
              <a:gd name="connsiteX36" fmla="*/ 396875 w 5724525"/>
              <a:gd name="connsiteY36" fmla="*/ 279400 h 898525"/>
              <a:gd name="connsiteX37" fmla="*/ 374650 w 5724525"/>
              <a:gd name="connsiteY37" fmla="*/ 279400 h 898525"/>
              <a:gd name="connsiteX38" fmla="*/ 374650 w 5724525"/>
              <a:gd name="connsiteY38" fmla="*/ 250825 h 898525"/>
              <a:gd name="connsiteX39" fmla="*/ 346075 w 5724525"/>
              <a:gd name="connsiteY39" fmla="*/ 250825 h 898525"/>
              <a:gd name="connsiteX40" fmla="*/ 346075 w 5724525"/>
              <a:gd name="connsiteY40" fmla="*/ 206375 h 898525"/>
              <a:gd name="connsiteX41" fmla="*/ 323850 w 5724525"/>
              <a:gd name="connsiteY41" fmla="*/ 206375 h 898525"/>
              <a:gd name="connsiteX42" fmla="*/ 323850 w 5724525"/>
              <a:gd name="connsiteY42" fmla="*/ 165100 h 898525"/>
              <a:gd name="connsiteX43" fmla="*/ 247650 w 5724525"/>
              <a:gd name="connsiteY43" fmla="*/ 165100 h 898525"/>
              <a:gd name="connsiteX44" fmla="*/ 247650 w 5724525"/>
              <a:gd name="connsiteY44" fmla="*/ 133350 h 898525"/>
              <a:gd name="connsiteX45" fmla="*/ 187325 w 5724525"/>
              <a:gd name="connsiteY45" fmla="*/ 133350 h 898525"/>
              <a:gd name="connsiteX46" fmla="*/ 187325 w 5724525"/>
              <a:gd name="connsiteY46" fmla="*/ 60325 h 898525"/>
              <a:gd name="connsiteX47" fmla="*/ 130175 w 5724525"/>
              <a:gd name="connsiteY47" fmla="*/ 60325 h 898525"/>
              <a:gd name="connsiteX48" fmla="*/ 130175 w 5724525"/>
              <a:gd name="connsiteY48" fmla="*/ 28575 h 898525"/>
              <a:gd name="connsiteX49" fmla="*/ 50800 w 5724525"/>
              <a:gd name="connsiteY49" fmla="*/ 28575 h 898525"/>
              <a:gd name="connsiteX50" fmla="*/ 50800 w 5724525"/>
              <a:gd name="connsiteY50" fmla="*/ 0 h 898525"/>
              <a:gd name="connsiteX51" fmla="*/ 0 w 5724525"/>
              <a:gd name="connsiteY51" fmla="*/ 0 h 898525"/>
              <a:gd name="connsiteX0" fmla="*/ 5726112 w 5726112"/>
              <a:gd name="connsiteY0" fmla="*/ 892175 h 892175"/>
              <a:gd name="connsiteX1" fmla="*/ 4024312 w 5726112"/>
              <a:gd name="connsiteY1" fmla="*/ 892175 h 892175"/>
              <a:gd name="connsiteX2" fmla="*/ 4022725 w 5726112"/>
              <a:gd name="connsiteY2" fmla="*/ 854075 h 892175"/>
              <a:gd name="connsiteX3" fmla="*/ 3800475 w 5726112"/>
              <a:gd name="connsiteY3" fmla="*/ 854075 h 892175"/>
              <a:gd name="connsiteX4" fmla="*/ 3800475 w 5726112"/>
              <a:gd name="connsiteY4" fmla="*/ 815975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06625 w 5726112"/>
              <a:gd name="connsiteY8" fmla="*/ 746125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800475 w 5726112"/>
              <a:gd name="connsiteY3" fmla="*/ 854075 h 892175"/>
              <a:gd name="connsiteX4" fmla="*/ 3792538 w 5726112"/>
              <a:gd name="connsiteY4" fmla="*/ 815975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06625 w 5726112"/>
              <a:gd name="connsiteY8" fmla="*/ 746125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8 w 5726112"/>
              <a:gd name="connsiteY4" fmla="*/ 815975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06625 w 5726112"/>
              <a:gd name="connsiteY8" fmla="*/ 746125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87776 w 5726112"/>
              <a:gd name="connsiteY4" fmla="*/ 815975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06625 w 5726112"/>
              <a:gd name="connsiteY8" fmla="*/ 746125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06625 w 5726112"/>
              <a:gd name="connsiteY8" fmla="*/ 746125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0662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3352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33525 w 5726112"/>
              <a:gd name="connsiteY11" fmla="*/ 704850 h 892175"/>
              <a:gd name="connsiteX12" fmla="*/ 152717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7175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19237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84300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84300 w 5726112"/>
              <a:gd name="connsiteY15" fmla="*/ 635000 h 892175"/>
              <a:gd name="connsiteX16" fmla="*/ 1370012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70013 w 5726112"/>
              <a:gd name="connsiteY15" fmla="*/ 636588 h 892175"/>
              <a:gd name="connsiteX16" fmla="*/ 1370012 w 5726112"/>
              <a:gd name="connsiteY16" fmla="*/ 603250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70013 w 5726112"/>
              <a:gd name="connsiteY15" fmla="*/ 636588 h 892175"/>
              <a:gd name="connsiteX16" fmla="*/ 1376362 w 5726112"/>
              <a:gd name="connsiteY16" fmla="*/ 601663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74775 w 5726112"/>
              <a:gd name="connsiteY15" fmla="*/ 636588 h 892175"/>
              <a:gd name="connsiteX16" fmla="*/ 1376362 w 5726112"/>
              <a:gd name="connsiteY16" fmla="*/ 601663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 name="connsiteX0" fmla="*/ 5726112 w 5726112"/>
              <a:gd name="connsiteY0" fmla="*/ 892175 h 892175"/>
              <a:gd name="connsiteX1" fmla="*/ 4024312 w 5726112"/>
              <a:gd name="connsiteY1" fmla="*/ 892175 h 892175"/>
              <a:gd name="connsiteX2" fmla="*/ 4022725 w 5726112"/>
              <a:gd name="connsiteY2" fmla="*/ 854075 h 892175"/>
              <a:gd name="connsiteX3" fmla="*/ 3792538 w 5726112"/>
              <a:gd name="connsiteY3" fmla="*/ 855662 h 892175"/>
              <a:gd name="connsiteX4" fmla="*/ 3792539 w 5726112"/>
              <a:gd name="connsiteY4" fmla="*/ 814387 h 892175"/>
              <a:gd name="connsiteX5" fmla="*/ 2590800 w 5726112"/>
              <a:gd name="connsiteY5" fmla="*/ 815975 h 892175"/>
              <a:gd name="connsiteX6" fmla="*/ 2590800 w 5726112"/>
              <a:gd name="connsiteY6" fmla="*/ 771525 h 892175"/>
              <a:gd name="connsiteX7" fmla="*/ 2212975 w 5726112"/>
              <a:gd name="connsiteY7" fmla="*/ 771525 h 892175"/>
              <a:gd name="connsiteX8" fmla="*/ 2212975 w 5726112"/>
              <a:gd name="connsiteY8" fmla="*/ 747713 h 892175"/>
              <a:gd name="connsiteX9" fmla="*/ 2051050 w 5726112"/>
              <a:gd name="connsiteY9" fmla="*/ 746125 h 892175"/>
              <a:gd name="connsiteX10" fmla="*/ 2051050 w 5726112"/>
              <a:gd name="connsiteY10" fmla="*/ 704850 h 892175"/>
              <a:gd name="connsiteX11" fmla="*/ 1524000 w 5726112"/>
              <a:gd name="connsiteY11" fmla="*/ 704850 h 892175"/>
              <a:gd name="connsiteX12" fmla="*/ 1523999 w 5726112"/>
              <a:gd name="connsiteY12" fmla="*/ 669925 h 892175"/>
              <a:gd name="connsiteX13" fmla="*/ 1428750 w 5726112"/>
              <a:gd name="connsiteY13" fmla="*/ 669925 h 892175"/>
              <a:gd name="connsiteX14" fmla="*/ 1428750 w 5726112"/>
              <a:gd name="connsiteY14" fmla="*/ 635000 h 892175"/>
              <a:gd name="connsiteX15" fmla="*/ 1376362 w 5726112"/>
              <a:gd name="connsiteY15" fmla="*/ 635000 h 892175"/>
              <a:gd name="connsiteX16" fmla="*/ 1376362 w 5726112"/>
              <a:gd name="connsiteY16" fmla="*/ 601663 h 892175"/>
              <a:gd name="connsiteX17" fmla="*/ 860425 w 5726112"/>
              <a:gd name="connsiteY17" fmla="*/ 603250 h 892175"/>
              <a:gd name="connsiteX18" fmla="*/ 860425 w 5726112"/>
              <a:gd name="connsiteY18" fmla="*/ 561975 h 892175"/>
              <a:gd name="connsiteX19" fmla="*/ 812800 w 5726112"/>
              <a:gd name="connsiteY19" fmla="*/ 561975 h 892175"/>
              <a:gd name="connsiteX20" fmla="*/ 812800 w 5726112"/>
              <a:gd name="connsiteY20" fmla="*/ 520700 h 892175"/>
              <a:gd name="connsiteX21" fmla="*/ 631825 w 5726112"/>
              <a:gd name="connsiteY21" fmla="*/ 520700 h 892175"/>
              <a:gd name="connsiteX22" fmla="*/ 631825 w 5726112"/>
              <a:gd name="connsiteY22" fmla="*/ 492125 h 892175"/>
              <a:gd name="connsiteX23" fmla="*/ 577850 w 5726112"/>
              <a:gd name="connsiteY23" fmla="*/ 492125 h 892175"/>
              <a:gd name="connsiteX24" fmla="*/ 577850 w 5726112"/>
              <a:gd name="connsiteY24" fmla="*/ 450850 h 892175"/>
              <a:gd name="connsiteX25" fmla="*/ 574675 w 5726112"/>
              <a:gd name="connsiteY25" fmla="*/ 447675 h 892175"/>
              <a:gd name="connsiteX26" fmla="*/ 574675 w 5726112"/>
              <a:gd name="connsiteY26" fmla="*/ 422275 h 892175"/>
              <a:gd name="connsiteX27" fmla="*/ 542925 w 5726112"/>
              <a:gd name="connsiteY27" fmla="*/ 422275 h 892175"/>
              <a:gd name="connsiteX28" fmla="*/ 542925 w 5726112"/>
              <a:gd name="connsiteY28" fmla="*/ 381000 h 892175"/>
              <a:gd name="connsiteX29" fmla="*/ 492125 w 5726112"/>
              <a:gd name="connsiteY29" fmla="*/ 381000 h 892175"/>
              <a:gd name="connsiteX30" fmla="*/ 492125 w 5726112"/>
              <a:gd name="connsiteY30" fmla="*/ 339725 h 892175"/>
              <a:gd name="connsiteX31" fmla="*/ 425450 w 5726112"/>
              <a:gd name="connsiteY31" fmla="*/ 339725 h 892175"/>
              <a:gd name="connsiteX32" fmla="*/ 425450 w 5726112"/>
              <a:gd name="connsiteY32" fmla="*/ 339725 h 892175"/>
              <a:gd name="connsiteX33" fmla="*/ 425450 w 5726112"/>
              <a:gd name="connsiteY33" fmla="*/ 339725 h 892175"/>
              <a:gd name="connsiteX34" fmla="*/ 425450 w 5726112"/>
              <a:gd name="connsiteY34" fmla="*/ 311150 h 892175"/>
              <a:gd name="connsiteX35" fmla="*/ 396875 w 5726112"/>
              <a:gd name="connsiteY35" fmla="*/ 311150 h 892175"/>
              <a:gd name="connsiteX36" fmla="*/ 396875 w 5726112"/>
              <a:gd name="connsiteY36" fmla="*/ 279400 h 892175"/>
              <a:gd name="connsiteX37" fmla="*/ 374650 w 5726112"/>
              <a:gd name="connsiteY37" fmla="*/ 279400 h 892175"/>
              <a:gd name="connsiteX38" fmla="*/ 374650 w 5726112"/>
              <a:gd name="connsiteY38" fmla="*/ 250825 h 892175"/>
              <a:gd name="connsiteX39" fmla="*/ 346075 w 5726112"/>
              <a:gd name="connsiteY39" fmla="*/ 250825 h 892175"/>
              <a:gd name="connsiteX40" fmla="*/ 346075 w 5726112"/>
              <a:gd name="connsiteY40" fmla="*/ 206375 h 892175"/>
              <a:gd name="connsiteX41" fmla="*/ 323850 w 5726112"/>
              <a:gd name="connsiteY41" fmla="*/ 206375 h 892175"/>
              <a:gd name="connsiteX42" fmla="*/ 323850 w 5726112"/>
              <a:gd name="connsiteY42" fmla="*/ 165100 h 892175"/>
              <a:gd name="connsiteX43" fmla="*/ 247650 w 5726112"/>
              <a:gd name="connsiteY43" fmla="*/ 165100 h 892175"/>
              <a:gd name="connsiteX44" fmla="*/ 247650 w 5726112"/>
              <a:gd name="connsiteY44" fmla="*/ 133350 h 892175"/>
              <a:gd name="connsiteX45" fmla="*/ 187325 w 5726112"/>
              <a:gd name="connsiteY45" fmla="*/ 133350 h 892175"/>
              <a:gd name="connsiteX46" fmla="*/ 187325 w 5726112"/>
              <a:gd name="connsiteY46" fmla="*/ 60325 h 892175"/>
              <a:gd name="connsiteX47" fmla="*/ 130175 w 5726112"/>
              <a:gd name="connsiteY47" fmla="*/ 60325 h 892175"/>
              <a:gd name="connsiteX48" fmla="*/ 130175 w 5726112"/>
              <a:gd name="connsiteY48" fmla="*/ 28575 h 892175"/>
              <a:gd name="connsiteX49" fmla="*/ 50800 w 5726112"/>
              <a:gd name="connsiteY49" fmla="*/ 28575 h 892175"/>
              <a:gd name="connsiteX50" fmla="*/ 50800 w 5726112"/>
              <a:gd name="connsiteY50" fmla="*/ 0 h 892175"/>
              <a:gd name="connsiteX51" fmla="*/ 0 w 5726112"/>
              <a:gd name="connsiteY51" fmla="*/ 0 h 8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726112" h="892175">
                <a:moveTo>
                  <a:pt x="5726112" y="892175"/>
                </a:moveTo>
                <a:lnTo>
                  <a:pt x="4024312" y="892175"/>
                </a:lnTo>
                <a:lnTo>
                  <a:pt x="4022725" y="854075"/>
                </a:lnTo>
                <a:lnTo>
                  <a:pt x="3792538" y="855662"/>
                </a:lnTo>
                <a:cubicBezTo>
                  <a:pt x="3792538" y="841904"/>
                  <a:pt x="3792539" y="828145"/>
                  <a:pt x="3792539" y="814387"/>
                </a:cubicBezTo>
                <a:lnTo>
                  <a:pt x="2590800" y="815975"/>
                </a:lnTo>
                <a:lnTo>
                  <a:pt x="2590800" y="771525"/>
                </a:lnTo>
                <a:lnTo>
                  <a:pt x="2212975" y="771525"/>
                </a:lnTo>
                <a:lnTo>
                  <a:pt x="2212975" y="747713"/>
                </a:lnTo>
                <a:lnTo>
                  <a:pt x="2051050" y="746125"/>
                </a:lnTo>
                <a:lnTo>
                  <a:pt x="2051050" y="704850"/>
                </a:lnTo>
                <a:lnTo>
                  <a:pt x="1524000" y="704850"/>
                </a:lnTo>
                <a:cubicBezTo>
                  <a:pt x="1524000" y="693208"/>
                  <a:pt x="1523999" y="681567"/>
                  <a:pt x="1523999" y="669925"/>
                </a:cubicBezTo>
                <a:lnTo>
                  <a:pt x="1428750" y="669925"/>
                </a:lnTo>
                <a:lnTo>
                  <a:pt x="1428750" y="635000"/>
                </a:lnTo>
                <a:lnTo>
                  <a:pt x="1376362" y="635000"/>
                </a:lnTo>
                <a:lnTo>
                  <a:pt x="1376362" y="601663"/>
                </a:lnTo>
                <a:lnTo>
                  <a:pt x="860425" y="603250"/>
                </a:lnTo>
                <a:lnTo>
                  <a:pt x="860425" y="561975"/>
                </a:lnTo>
                <a:lnTo>
                  <a:pt x="812800" y="561975"/>
                </a:lnTo>
                <a:lnTo>
                  <a:pt x="812800" y="520700"/>
                </a:lnTo>
                <a:lnTo>
                  <a:pt x="631825" y="520700"/>
                </a:lnTo>
                <a:lnTo>
                  <a:pt x="631825" y="492125"/>
                </a:lnTo>
                <a:lnTo>
                  <a:pt x="577850" y="492125"/>
                </a:lnTo>
                <a:lnTo>
                  <a:pt x="577850" y="450850"/>
                </a:lnTo>
                <a:lnTo>
                  <a:pt x="574675" y="447675"/>
                </a:lnTo>
                <a:lnTo>
                  <a:pt x="574675" y="422275"/>
                </a:lnTo>
                <a:lnTo>
                  <a:pt x="542925" y="422275"/>
                </a:lnTo>
                <a:lnTo>
                  <a:pt x="542925" y="381000"/>
                </a:lnTo>
                <a:lnTo>
                  <a:pt x="492125" y="381000"/>
                </a:lnTo>
                <a:lnTo>
                  <a:pt x="492125" y="339725"/>
                </a:lnTo>
                <a:lnTo>
                  <a:pt x="425450" y="339725"/>
                </a:lnTo>
                <a:lnTo>
                  <a:pt x="425450" y="339725"/>
                </a:lnTo>
                <a:lnTo>
                  <a:pt x="425450" y="339725"/>
                </a:lnTo>
                <a:lnTo>
                  <a:pt x="425450" y="311150"/>
                </a:lnTo>
                <a:lnTo>
                  <a:pt x="396875" y="311150"/>
                </a:lnTo>
                <a:lnTo>
                  <a:pt x="396875" y="279400"/>
                </a:lnTo>
                <a:lnTo>
                  <a:pt x="374650" y="279400"/>
                </a:lnTo>
                <a:lnTo>
                  <a:pt x="374650" y="250825"/>
                </a:lnTo>
                <a:lnTo>
                  <a:pt x="346075" y="250825"/>
                </a:lnTo>
                <a:lnTo>
                  <a:pt x="346075" y="206375"/>
                </a:lnTo>
                <a:lnTo>
                  <a:pt x="323850" y="206375"/>
                </a:lnTo>
                <a:lnTo>
                  <a:pt x="323850" y="165100"/>
                </a:lnTo>
                <a:lnTo>
                  <a:pt x="247650" y="165100"/>
                </a:lnTo>
                <a:lnTo>
                  <a:pt x="247650" y="133350"/>
                </a:lnTo>
                <a:lnTo>
                  <a:pt x="187325" y="133350"/>
                </a:lnTo>
                <a:lnTo>
                  <a:pt x="187325" y="60325"/>
                </a:lnTo>
                <a:lnTo>
                  <a:pt x="130175" y="60325"/>
                </a:lnTo>
                <a:lnTo>
                  <a:pt x="130175" y="28575"/>
                </a:lnTo>
                <a:lnTo>
                  <a:pt x="50800" y="28575"/>
                </a:lnTo>
                <a:lnTo>
                  <a:pt x="50800" y="0"/>
                </a:lnTo>
                <a:lnTo>
                  <a:pt x="0"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3" name="Lines"/>
          <p:cNvGrpSpPr/>
          <p:nvPr/>
        </p:nvGrpSpPr>
        <p:grpSpPr>
          <a:xfrm>
            <a:off x="4688772" y="2486795"/>
            <a:ext cx="3255863" cy="498551"/>
            <a:chOff x="2503483" y="1881187"/>
            <a:chExt cx="4989516" cy="452440"/>
          </a:xfrm>
        </p:grpSpPr>
        <p:sp>
          <p:nvSpPr>
            <p:cNvPr id="24" name="Freeform 23"/>
            <p:cNvSpPr/>
            <p:nvPr/>
          </p:nvSpPr>
          <p:spPr>
            <a:xfrm>
              <a:off x="7492999"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5" name="Freeform 24"/>
            <p:cNvSpPr/>
            <p:nvPr/>
          </p:nvSpPr>
          <p:spPr>
            <a:xfrm>
              <a:off x="7464424"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6" name="Freeform 25"/>
            <p:cNvSpPr/>
            <p:nvPr/>
          </p:nvSpPr>
          <p:spPr>
            <a:xfrm>
              <a:off x="7134224"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7" name="Freeform 26"/>
            <p:cNvSpPr/>
            <p:nvPr/>
          </p:nvSpPr>
          <p:spPr>
            <a:xfrm>
              <a:off x="7126283"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8" name="Freeform 27"/>
            <p:cNvSpPr/>
            <p:nvPr/>
          </p:nvSpPr>
          <p:spPr>
            <a:xfrm>
              <a:off x="7046911"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9" name="Freeform 28"/>
            <p:cNvSpPr/>
            <p:nvPr/>
          </p:nvSpPr>
          <p:spPr>
            <a:xfrm>
              <a:off x="7024686"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0" name="Freeform 29"/>
            <p:cNvSpPr/>
            <p:nvPr/>
          </p:nvSpPr>
          <p:spPr>
            <a:xfrm>
              <a:off x="7016745"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1" name="Freeform 30"/>
            <p:cNvSpPr/>
            <p:nvPr/>
          </p:nvSpPr>
          <p:spPr>
            <a:xfrm>
              <a:off x="6970712"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2" name="Freeform 31"/>
            <p:cNvSpPr/>
            <p:nvPr/>
          </p:nvSpPr>
          <p:spPr>
            <a:xfrm>
              <a:off x="6962771"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3" name="Freeform 32"/>
            <p:cNvSpPr/>
            <p:nvPr/>
          </p:nvSpPr>
          <p:spPr>
            <a:xfrm>
              <a:off x="6615112"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4" name="Freeform 33"/>
            <p:cNvSpPr/>
            <p:nvPr/>
          </p:nvSpPr>
          <p:spPr>
            <a:xfrm>
              <a:off x="6607171"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5" name="Freeform 34"/>
            <p:cNvSpPr/>
            <p:nvPr/>
          </p:nvSpPr>
          <p:spPr>
            <a:xfrm>
              <a:off x="6916736"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6" name="Freeform 35"/>
            <p:cNvSpPr/>
            <p:nvPr/>
          </p:nvSpPr>
          <p:spPr>
            <a:xfrm>
              <a:off x="6908795"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7" name="Freeform 36"/>
            <p:cNvSpPr/>
            <p:nvPr/>
          </p:nvSpPr>
          <p:spPr>
            <a:xfrm>
              <a:off x="6938962"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8" name="Freeform 37"/>
            <p:cNvSpPr/>
            <p:nvPr/>
          </p:nvSpPr>
          <p:spPr>
            <a:xfrm>
              <a:off x="6878637"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9" name="Freeform 38"/>
            <p:cNvSpPr/>
            <p:nvPr/>
          </p:nvSpPr>
          <p:spPr>
            <a:xfrm>
              <a:off x="6845299"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0" name="Freeform 39"/>
            <p:cNvSpPr/>
            <p:nvPr/>
          </p:nvSpPr>
          <p:spPr>
            <a:xfrm>
              <a:off x="6583362"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1" name="Freeform 40"/>
            <p:cNvSpPr/>
            <p:nvPr/>
          </p:nvSpPr>
          <p:spPr>
            <a:xfrm>
              <a:off x="6553198"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2" name="Freeform 41"/>
            <p:cNvSpPr/>
            <p:nvPr/>
          </p:nvSpPr>
          <p:spPr>
            <a:xfrm>
              <a:off x="6530973"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3" name="Freeform 42"/>
            <p:cNvSpPr/>
            <p:nvPr/>
          </p:nvSpPr>
          <p:spPr>
            <a:xfrm>
              <a:off x="6469061"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4" name="Freeform 43"/>
            <p:cNvSpPr/>
            <p:nvPr/>
          </p:nvSpPr>
          <p:spPr>
            <a:xfrm>
              <a:off x="6424610"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5" name="Freeform 44"/>
            <p:cNvSpPr/>
            <p:nvPr/>
          </p:nvSpPr>
          <p:spPr>
            <a:xfrm>
              <a:off x="5951535" y="2251331"/>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6" name="Freeform 45"/>
            <p:cNvSpPr/>
            <p:nvPr/>
          </p:nvSpPr>
          <p:spPr>
            <a:xfrm>
              <a:off x="5202234" y="2176107"/>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7" name="Freeform 46"/>
            <p:cNvSpPr/>
            <p:nvPr/>
          </p:nvSpPr>
          <p:spPr>
            <a:xfrm>
              <a:off x="4141783" y="2129726"/>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8" name="Freeform 47"/>
            <p:cNvSpPr/>
            <p:nvPr/>
          </p:nvSpPr>
          <p:spPr>
            <a:xfrm>
              <a:off x="2503483" y="1881187"/>
              <a:ext cx="0" cy="82296"/>
            </a:xfrm>
            <a:custGeom>
              <a:avLst/>
              <a:gdLst>
                <a:gd name="connsiteX0" fmla="*/ 0 w 0"/>
                <a:gd name="connsiteY0" fmla="*/ 0 h 79375"/>
                <a:gd name="connsiteX1" fmla="*/ 0 w 0"/>
                <a:gd name="connsiteY1" fmla="*/ 79375 h 79375"/>
              </a:gdLst>
              <a:ahLst/>
              <a:cxnLst>
                <a:cxn ang="0">
                  <a:pos x="connsiteX0" y="connsiteY0"/>
                </a:cxn>
                <a:cxn ang="0">
                  <a:pos x="connsiteX1" y="connsiteY1"/>
                </a:cxn>
              </a:cxnLst>
              <a:rect l="l" t="t" r="r" b="b"/>
              <a:pathLst>
                <a:path h="79375">
                  <a:moveTo>
                    <a:pt x="0" y="0"/>
                  </a:moveTo>
                  <a:lnTo>
                    <a:pt x="0" y="793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9" name="Chart 48"/>
          <p:cNvGraphicFramePr/>
          <p:nvPr>
            <p:extLst>
              <p:ext uri="{D42A27DB-BD31-4B8C-83A1-F6EECF244321}">
                <p14:modId xmlns:p14="http://schemas.microsoft.com/office/powerpoint/2010/main" val="2192884862"/>
              </p:ext>
            </p:extLst>
          </p:nvPr>
        </p:nvGraphicFramePr>
        <p:xfrm>
          <a:off x="3818473" y="1857568"/>
          <a:ext cx="4791137" cy="2503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429188603"/>
              </p:ext>
            </p:extLst>
          </p:nvPr>
        </p:nvGraphicFramePr>
        <p:xfrm>
          <a:off x="4870910" y="1961391"/>
          <a:ext cx="2849046" cy="487680"/>
        </p:xfrm>
        <a:graphic>
          <a:graphicData uri="http://schemas.openxmlformats.org/drawingml/2006/table">
            <a:tbl>
              <a:tblPr firstRow="1" bandRow="1">
                <a:tableStyleId>{6E25E649-3F16-4E02-A733-19D2CDBF48F0}</a:tableStyleId>
              </a:tblPr>
              <a:tblGrid>
                <a:gridCol w="640080">
                  <a:extLst>
                    <a:ext uri="{9D8B030D-6E8A-4147-A177-3AD203B41FA5}">
                      <a16:colId xmlns:a16="http://schemas.microsoft.com/office/drawing/2014/main" xmlns="" val="20000"/>
                    </a:ext>
                  </a:extLst>
                </a:gridCol>
                <a:gridCol w="1096998">
                  <a:extLst>
                    <a:ext uri="{9D8B030D-6E8A-4147-A177-3AD203B41FA5}">
                      <a16:colId xmlns:a16="http://schemas.microsoft.com/office/drawing/2014/main" xmlns="" val="20001"/>
                    </a:ext>
                  </a:extLst>
                </a:gridCol>
                <a:gridCol w="1111968">
                  <a:extLst>
                    <a:ext uri="{9D8B030D-6E8A-4147-A177-3AD203B41FA5}">
                      <a16:colId xmlns:a16="http://schemas.microsoft.com/office/drawing/2014/main" xmlns="" val="20002"/>
                    </a:ext>
                  </a:extLst>
                </a:gridCol>
              </a:tblGrid>
              <a:tr h="0">
                <a:tc>
                  <a:txBody>
                    <a:bodyPr/>
                    <a:lstStyle/>
                    <a:p>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3-y KM-Estimated Survival</a:t>
                      </a:r>
                      <a:r>
                        <a:rPr lang="en-US" sz="800" baseline="0" dirty="0">
                          <a:solidFill>
                            <a:schemeClr val="tx1"/>
                          </a:solidFill>
                        </a:rPr>
                        <a:t> Rate, %</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5-y KM-Estimated</a:t>
                      </a:r>
                      <a:r>
                        <a:rPr lang="en-US" sz="800" baseline="0" dirty="0">
                          <a:solidFill>
                            <a:schemeClr val="tx1"/>
                          </a:solidFill>
                        </a:rPr>
                        <a:t> Survival Rate, %</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r>
                        <a:rPr lang="en-US" sz="800" dirty="0">
                          <a:solidFill>
                            <a:schemeClr val="tx2"/>
                          </a:solidFill>
                        </a:rPr>
                        <a:t>CPX-351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2"/>
                          </a:solidFill>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2"/>
                          </a:solidFill>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r>
                        <a:rPr lang="en-US" sz="800" dirty="0">
                          <a:solidFill>
                            <a:schemeClr val="accent3"/>
                          </a:solidFill>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accent3"/>
                          </a:solidFill>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accent3"/>
                          </a:solidFill>
                        </a:rPr>
                        <a:t>Not estimable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418688927"/>
              </p:ext>
            </p:extLst>
          </p:nvPr>
        </p:nvGraphicFramePr>
        <p:xfrm>
          <a:off x="4870910" y="1326581"/>
          <a:ext cx="4135714" cy="548640"/>
        </p:xfrm>
        <a:graphic>
          <a:graphicData uri="http://schemas.openxmlformats.org/drawingml/2006/table">
            <a:tbl>
              <a:tblPr firstRow="1" bandRow="1">
                <a:tableStyleId>{6E25E649-3F16-4E02-A733-19D2CDBF48F0}</a:tableStyleId>
              </a:tblPr>
              <a:tblGrid>
                <a:gridCol w="766133">
                  <a:extLst>
                    <a:ext uri="{9D8B030D-6E8A-4147-A177-3AD203B41FA5}">
                      <a16:colId xmlns:a16="http://schemas.microsoft.com/office/drawing/2014/main" xmlns="" val="20000"/>
                    </a:ext>
                  </a:extLst>
                </a:gridCol>
                <a:gridCol w="790427">
                  <a:extLst>
                    <a:ext uri="{9D8B030D-6E8A-4147-A177-3AD203B41FA5}">
                      <a16:colId xmlns:a16="http://schemas.microsoft.com/office/drawing/2014/main" xmlns="" val="20001"/>
                    </a:ext>
                  </a:extLst>
                </a:gridCol>
                <a:gridCol w="1394265">
                  <a:extLst>
                    <a:ext uri="{9D8B030D-6E8A-4147-A177-3AD203B41FA5}">
                      <a16:colId xmlns:a16="http://schemas.microsoft.com/office/drawing/2014/main" xmlns="" val="20002"/>
                    </a:ext>
                  </a:extLst>
                </a:gridCol>
                <a:gridCol w="1184889">
                  <a:extLst>
                    <a:ext uri="{9D8B030D-6E8A-4147-A177-3AD203B41FA5}">
                      <a16:colId xmlns:a16="http://schemas.microsoft.com/office/drawing/2014/main" xmlns="" val="20003"/>
                    </a:ext>
                  </a:extLst>
                </a:gridCol>
              </a:tblGrid>
              <a:tr h="182880">
                <a:tc>
                  <a:txBody>
                    <a:bodyPr/>
                    <a:lstStyle/>
                    <a:p>
                      <a:endParaRPr lang="en-US"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Events/N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Median OS (95% 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HR (95% 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2880">
                <a:tc>
                  <a:txBody>
                    <a:bodyPr/>
                    <a:lstStyle/>
                    <a:p>
                      <a:r>
                        <a:rPr lang="en-US" sz="1000" dirty="0">
                          <a:solidFill>
                            <a:schemeClr val="tx2"/>
                          </a:solidFill>
                        </a:rPr>
                        <a:t>CPX-351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2"/>
                          </a:solidFill>
                        </a:rPr>
                        <a:t>25/53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2"/>
                          </a:solidFill>
                        </a:rPr>
                        <a:t>Not reached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000" dirty="0"/>
                        <a:t>0.51 (0.28-0.90)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880">
                <a:tc>
                  <a:txBody>
                    <a:bodyPr/>
                    <a:lstStyle/>
                    <a:p>
                      <a:r>
                        <a:rPr lang="en-US" sz="1000" dirty="0">
                          <a:solidFill>
                            <a:schemeClr val="accent3"/>
                          </a:solidFill>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3"/>
                          </a:solidFill>
                        </a:rPr>
                        <a:t>30/39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accent3"/>
                          </a:solidFill>
                        </a:rPr>
                        <a:t>10.25 (6.21-16.69)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100" dirty="0"/>
                    </a:p>
                  </a:txBody>
                  <a:tcPr anchor="ctr"/>
                </a:tc>
                <a:extLst>
                  <a:ext uri="{0D108BD9-81ED-4DB2-BD59-A6C34878D82A}">
                    <a16:rowId xmlns:a16="http://schemas.microsoft.com/office/drawing/2014/main" xmlns="" val="10002"/>
                  </a:ext>
                </a:extLst>
              </a:tr>
            </a:tbl>
          </a:graphicData>
        </a:graphic>
      </p:graphicFrame>
      <p:sp>
        <p:nvSpPr>
          <p:cNvPr id="52" name="TextBox 51"/>
          <p:cNvSpPr txBox="1"/>
          <p:nvPr/>
        </p:nvSpPr>
        <p:spPr>
          <a:xfrm>
            <a:off x="4191991" y="4246705"/>
            <a:ext cx="4257090" cy="184666"/>
          </a:xfrm>
          <a:prstGeom prst="rect">
            <a:avLst/>
          </a:prstGeom>
          <a:noFill/>
        </p:spPr>
        <p:txBody>
          <a:bodyPr wrap="square" lIns="0" tIns="0" rIns="0" bIns="0" rtlCol="0">
            <a:spAutoFit/>
          </a:bodyPr>
          <a:lstStyle/>
          <a:p>
            <a:pPr algn="ctr"/>
            <a:r>
              <a:rPr lang="en-US" sz="1200" b="1" dirty="0"/>
              <a:t>Time From HCT, mo</a:t>
            </a:r>
          </a:p>
        </p:txBody>
      </p:sp>
      <p:graphicFrame>
        <p:nvGraphicFramePr>
          <p:cNvPr id="60" name="Table 59"/>
          <p:cNvGraphicFramePr>
            <a:graphicFrameLocks noGrp="1"/>
          </p:cNvGraphicFramePr>
          <p:nvPr>
            <p:extLst>
              <p:ext uri="{D42A27DB-BD31-4B8C-83A1-F6EECF244321}">
                <p14:modId xmlns:p14="http://schemas.microsoft.com/office/powerpoint/2010/main" val="1816502619"/>
              </p:ext>
            </p:extLst>
          </p:nvPr>
        </p:nvGraphicFramePr>
        <p:xfrm>
          <a:off x="3532929" y="4436696"/>
          <a:ext cx="5042899" cy="335356"/>
        </p:xfrm>
        <a:graphic>
          <a:graphicData uri="http://schemas.openxmlformats.org/drawingml/2006/table">
            <a:tbl>
              <a:tblPr firstRow="1" bandRow="1">
                <a:tableStyleId>{2D5ABB26-0587-4C30-8999-92F81FD0307C}</a:tableStyleId>
              </a:tblPr>
              <a:tblGrid>
                <a:gridCol w="578424">
                  <a:extLst>
                    <a:ext uri="{9D8B030D-6E8A-4147-A177-3AD203B41FA5}">
                      <a16:colId xmlns:a16="http://schemas.microsoft.com/office/drawing/2014/main" xmlns="" val="20000"/>
                    </a:ext>
                  </a:extLst>
                </a:gridCol>
                <a:gridCol w="178579">
                  <a:extLst>
                    <a:ext uri="{9D8B030D-6E8A-4147-A177-3AD203B41FA5}">
                      <a16:colId xmlns:a16="http://schemas.microsoft.com/office/drawing/2014/main" xmlns="" val="20001"/>
                    </a:ext>
                  </a:extLst>
                </a:gridCol>
                <a:gridCol w="178579">
                  <a:extLst>
                    <a:ext uri="{9D8B030D-6E8A-4147-A177-3AD203B41FA5}">
                      <a16:colId xmlns:a16="http://schemas.microsoft.com/office/drawing/2014/main" xmlns="" val="20002"/>
                    </a:ext>
                  </a:extLst>
                </a:gridCol>
                <a:gridCol w="178579">
                  <a:extLst>
                    <a:ext uri="{9D8B030D-6E8A-4147-A177-3AD203B41FA5}">
                      <a16:colId xmlns:a16="http://schemas.microsoft.com/office/drawing/2014/main" xmlns="" val="20003"/>
                    </a:ext>
                  </a:extLst>
                </a:gridCol>
                <a:gridCol w="178579">
                  <a:extLst>
                    <a:ext uri="{9D8B030D-6E8A-4147-A177-3AD203B41FA5}">
                      <a16:colId xmlns:a16="http://schemas.microsoft.com/office/drawing/2014/main" xmlns="" val="20004"/>
                    </a:ext>
                  </a:extLst>
                </a:gridCol>
                <a:gridCol w="178579">
                  <a:extLst>
                    <a:ext uri="{9D8B030D-6E8A-4147-A177-3AD203B41FA5}">
                      <a16:colId xmlns:a16="http://schemas.microsoft.com/office/drawing/2014/main" xmlns="" val="20005"/>
                    </a:ext>
                  </a:extLst>
                </a:gridCol>
                <a:gridCol w="178579">
                  <a:extLst>
                    <a:ext uri="{9D8B030D-6E8A-4147-A177-3AD203B41FA5}">
                      <a16:colId xmlns:a16="http://schemas.microsoft.com/office/drawing/2014/main" xmlns="" val="20006"/>
                    </a:ext>
                  </a:extLst>
                </a:gridCol>
                <a:gridCol w="178579">
                  <a:extLst>
                    <a:ext uri="{9D8B030D-6E8A-4147-A177-3AD203B41FA5}">
                      <a16:colId xmlns:a16="http://schemas.microsoft.com/office/drawing/2014/main" xmlns="" val="20007"/>
                    </a:ext>
                  </a:extLst>
                </a:gridCol>
                <a:gridCol w="178579">
                  <a:extLst>
                    <a:ext uri="{9D8B030D-6E8A-4147-A177-3AD203B41FA5}">
                      <a16:colId xmlns:a16="http://schemas.microsoft.com/office/drawing/2014/main" xmlns="" val="20008"/>
                    </a:ext>
                  </a:extLst>
                </a:gridCol>
                <a:gridCol w="178579">
                  <a:extLst>
                    <a:ext uri="{9D8B030D-6E8A-4147-A177-3AD203B41FA5}">
                      <a16:colId xmlns:a16="http://schemas.microsoft.com/office/drawing/2014/main" xmlns="" val="20009"/>
                    </a:ext>
                  </a:extLst>
                </a:gridCol>
                <a:gridCol w="178579">
                  <a:extLst>
                    <a:ext uri="{9D8B030D-6E8A-4147-A177-3AD203B41FA5}">
                      <a16:colId xmlns:a16="http://schemas.microsoft.com/office/drawing/2014/main" xmlns="" val="20010"/>
                    </a:ext>
                  </a:extLst>
                </a:gridCol>
                <a:gridCol w="178579">
                  <a:extLst>
                    <a:ext uri="{9D8B030D-6E8A-4147-A177-3AD203B41FA5}">
                      <a16:colId xmlns:a16="http://schemas.microsoft.com/office/drawing/2014/main" xmlns="" val="20011"/>
                    </a:ext>
                  </a:extLst>
                </a:gridCol>
                <a:gridCol w="178579">
                  <a:extLst>
                    <a:ext uri="{9D8B030D-6E8A-4147-A177-3AD203B41FA5}">
                      <a16:colId xmlns:a16="http://schemas.microsoft.com/office/drawing/2014/main" xmlns="" val="20012"/>
                    </a:ext>
                  </a:extLst>
                </a:gridCol>
                <a:gridCol w="178579">
                  <a:extLst>
                    <a:ext uri="{9D8B030D-6E8A-4147-A177-3AD203B41FA5}">
                      <a16:colId xmlns:a16="http://schemas.microsoft.com/office/drawing/2014/main" xmlns="" val="20013"/>
                    </a:ext>
                  </a:extLst>
                </a:gridCol>
                <a:gridCol w="178579">
                  <a:extLst>
                    <a:ext uri="{9D8B030D-6E8A-4147-A177-3AD203B41FA5}">
                      <a16:colId xmlns:a16="http://schemas.microsoft.com/office/drawing/2014/main" xmlns="" val="20014"/>
                    </a:ext>
                  </a:extLst>
                </a:gridCol>
                <a:gridCol w="178579">
                  <a:extLst>
                    <a:ext uri="{9D8B030D-6E8A-4147-A177-3AD203B41FA5}">
                      <a16:colId xmlns:a16="http://schemas.microsoft.com/office/drawing/2014/main" xmlns="" val="20015"/>
                    </a:ext>
                  </a:extLst>
                </a:gridCol>
                <a:gridCol w="178579">
                  <a:extLst>
                    <a:ext uri="{9D8B030D-6E8A-4147-A177-3AD203B41FA5}">
                      <a16:colId xmlns:a16="http://schemas.microsoft.com/office/drawing/2014/main" xmlns="" val="20016"/>
                    </a:ext>
                  </a:extLst>
                </a:gridCol>
                <a:gridCol w="178579">
                  <a:extLst>
                    <a:ext uri="{9D8B030D-6E8A-4147-A177-3AD203B41FA5}">
                      <a16:colId xmlns:a16="http://schemas.microsoft.com/office/drawing/2014/main" xmlns="" val="20017"/>
                    </a:ext>
                  </a:extLst>
                </a:gridCol>
                <a:gridCol w="178579">
                  <a:extLst>
                    <a:ext uri="{9D8B030D-6E8A-4147-A177-3AD203B41FA5}">
                      <a16:colId xmlns:a16="http://schemas.microsoft.com/office/drawing/2014/main" xmlns="" val="20018"/>
                    </a:ext>
                  </a:extLst>
                </a:gridCol>
                <a:gridCol w="178579">
                  <a:extLst>
                    <a:ext uri="{9D8B030D-6E8A-4147-A177-3AD203B41FA5}">
                      <a16:colId xmlns:a16="http://schemas.microsoft.com/office/drawing/2014/main" xmlns="" val="20019"/>
                    </a:ext>
                  </a:extLst>
                </a:gridCol>
                <a:gridCol w="178579">
                  <a:extLst>
                    <a:ext uri="{9D8B030D-6E8A-4147-A177-3AD203B41FA5}">
                      <a16:colId xmlns:a16="http://schemas.microsoft.com/office/drawing/2014/main" xmlns="" val="20020"/>
                    </a:ext>
                  </a:extLst>
                </a:gridCol>
                <a:gridCol w="178579">
                  <a:extLst>
                    <a:ext uri="{9D8B030D-6E8A-4147-A177-3AD203B41FA5}">
                      <a16:colId xmlns:a16="http://schemas.microsoft.com/office/drawing/2014/main" xmlns="" val="20021"/>
                    </a:ext>
                  </a:extLst>
                </a:gridCol>
                <a:gridCol w="178579">
                  <a:extLst>
                    <a:ext uri="{9D8B030D-6E8A-4147-A177-3AD203B41FA5}">
                      <a16:colId xmlns:a16="http://schemas.microsoft.com/office/drawing/2014/main" xmlns="" val="20022"/>
                    </a:ext>
                  </a:extLst>
                </a:gridCol>
                <a:gridCol w="178579">
                  <a:extLst>
                    <a:ext uri="{9D8B030D-6E8A-4147-A177-3AD203B41FA5}">
                      <a16:colId xmlns:a16="http://schemas.microsoft.com/office/drawing/2014/main" xmlns="" val="20023"/>
                    </a:ext>
                  </a:extLst>
                </a:gridCol>
                <a:gridCol w="178579">
                  <a:extLst>
                    <a:ext uri="{9D8B030D-6E8A-4147-A177-3AD203B41FA5}">
                      <a16:colId xmlns:a16="http://schemas.microsoft.com/office/drawing/2014/main" xmlns="" val="20024"/>
                    </a:ext>
                  </a:extLst>
                </a:gridCol>
                <a:gridCol w="178579">
                  <a:extLst>
                    <a:ext uri="{9D8B030D-6E8A-4147-A177-3AD203B41FA5}">
                      <a16:colId xmlns:a16="http://schemas.microsoft.com/office/drawing/2014/main" xmlns="" val="20025"/>
                    </a:ext>
                  </a:extLst>
                </a:gridCol>
              </a:tblGrid>
              <a:tr h="166451">
                <a:tc>
                  <a:txBody>
                    <a:bodyPr/>
                    <a:lstStyle/>
                    <a:p>
                      <a:pPr algn="r"/>
                      <a:r>
                        <a:rPr lang="en-US" sz="700" dirty="0"/>
                        <a:t>CPX-351</a:t>
                      </a:r>
                    </a:p>
                  </a:txBody>
                  <a:tcPr marL="60998" marR="60998" marT="30499" marB="30499" anchor="ctr"/>
                </a:tc>
                <a:tc>
                  <a:txBody>
                    <a:bodyPr/>
                    <a:lstStyle/>
                    <a:p>
                      <a:pPr algn="ctr"/>
                      <a:r>
                        <a:rPr lang="en-US" sz="700" dirty="0"/>
                        <a:t>53</a:t>
                      </a:r>
                    </a:p>
                  </a:txBody>
                  <a:tcPr marL="0" marR="0" marT="0" marB="0" anchor="ctr"/>
                </a:tc>
                <a:tc>
                  <a:txBody>
                    <a:bodyPr/>
                    <a:lstStyle/>
                    <a:p>
                      <a:pPr algn="ctr"/>
                      <a:r>
                        <a:rPr lang="en-US" sz="700" dirty="0"/>
                        <a:t>48</a:t>
                      </a:r>
                    </a:p>
                  </a:txBody>
                  <a:tcPr marL="0" marR="0" marT="0" marB="0" anchor="ctr"/>
                </a:tc>
                <a:tc>
                  <a:txBody>
                    <a:bodyPr/>
                    <a:lstStyle/>
                    <a:p>
                      <a:pPr algn="ctr"/>
                      <a:r>
                        <a:rPr lang="en-US" sz="700" dirty="0"/>
                        <a:t>42</a:t>
                      </a:r>
                    </a:p>
                  </a:txBody>
                  <a:tcPr marL="0" marR="0" marT="0" marB="0" anchor="ctr"/>
                </a:tc>
                <a:tc>
                  <a:txBody>
                    <a:bodyPr/>
                    <a:lstStyle/>
                    <a:p>
                      <a:pPr algn="ctr"/>
                      <a:r>
                        <a:rPr lang="en-US" sz="700" dirty="0"/>
                        <a:t>37</a:t>
                      </a:r>
                    </a:p>
                  </a:txBody>
                  <a:tcPr marL="0" marR="0" marT="0" marB="0" anchor="ctr"/>
                </a:tc>
                <a:tc>
                  <a:txBody>
                    <a:bodyPr/>
                    <a:lstStyle/>
                    <a:p>
                      <a:pPr algn="ctr"/>
                      <a:r>
                        <a:rPr lang="en-US" sz="700" dirty="0"/>
                        <a:t>35</a:t>
                      </a:r>
                    </a:p>
                  </a:txBody>
                  <a:tcPr marL="0" marR="0" marT="0" marB="0" anchor="ctr"/>
                </a:tc>
                <a:tc>
                  <a:txBody>
                    <a:bodyPr/>
                    <a:lstStyle/>
                    <a:p>
                      <a:pPr algn="ctr"/>
                      <a:r>
                        <a:rPr lang="en-US" sz="700" dirty="0"/>
                        <a:t>35</a:t>
                      </a:r>
                    </a:p>
                  </a:txBody>
                  <a:tcPr marL="0" marR="0" marT="0" marB="0" anchor="ctr"/>
                </a:tc>
                <a:tc>
                  <a:txBody>
                    <a:bodyPr/>
                    <a:lstStyle/>
                    <a:p>
                      <a:pPr algn="ctr"/>
                      <a:r>
                        <a:rPr lang="en-US" sz="700" dirty="0"/>
                        <a:t>32</a:t>
                      </a:r>
                    </a:p>
                  </a:txBody>
                  <a:tcPr marL="0" marR="0" marT="0" marB="0" anchor="ctr"/>
                </a:tc>
                <a:tc>
                  <a:txBody>
                    <a:bodyPr/>
                    <a:lstStyle/>
                    <a:p>
                      <a:pPr algn="ctr"/>
                      <a:r>
                        <a:rPr lang="en-US" sz="700" dirty="0"/>
                        <a:t>32</a:t>
                      </a:r>
                    </a:p>
                  </a:txBody>
                  <a:tcPr marL="0" marR="0" marT="0" marB="0" anchor="ctr"/>
                </a:tc>
                <a:tc>
                  <a:txBody>
                    <a:bodyPr/>
                    <a:lstStyle/>
                    <a:p>
                      <a:pPr algn="ctr"/>
                      <a:r>
                        <a:rPr lang="en-US" sz="700" dirty="0"/>
                        <a:t>31</a:t>
                      </a:r>
                    </a:p>
                  </a:txBody>
                  <a:tcPr marL="0" marR="0" marT="0" marB="0" anchor="ctr"/>
                </a:tc>
                <a:tc>
                  <a:txBody>
                    <a:bodyPr/>
                    <a:lstStyle/>
                    <a:p>
                      <a:pPr algn="ctr"/>
                      <a:r>
                        <a:rPr lang="en-US" sz="700" dirty="0"/>
                        <a:t>29</a:t>
                      </a:r>
                    </a:p>
                  </a:txBody>
                  <a:tcPr marL="0" marR="0" marT="0" marB="0" anchor="ctr"/>
                </a:tc>
                <a:tc>
                  <a:txBody>
                    <a:bodyPr/>
                    <a:lstStyle/>
                    <a:p>
                      <a:pPr algn="ctr"/>
                      <a:r>
                        <a:rPr lang="en-US" sz="700" dirty="0"/>
                        <a:t>28</a:t>
                      </a:r>
                    </a:p>
                  </a:txBody>
                  <a:tcPr marL="0" marR="0" marT="0" marB="0" anchor="ctr"/>
                </a:tc>
                <a:tc>
                  <a:txBody>
                    <a:bodyPr/>
                    <a:lstStyle/>
                    <a:p>
                      <a:pPr algn="ctr"/>
                      <a:r>
                        <a:rPr lang="en-US" sz="700" dirty="0"/>
                        <a:t>28</a:t>
                      </a:r>
                    </a:p>
                  </a:txBody>
                  <a:tcPr marL="0" marR="0" marT="0" marB="0" anchor="ctr"/>
                </a:tc>
                <a:tc>
                  <a:txBody>
                    <a:bodyPr/>
                    <a:lstStyle/>
                    <a:p>
                      <a:pPr algn="ctr"/>
                      <a:r>
                        <a:rPr lang="en-US" sz="700" dirty="0"/>
                        <a:t>28</a:t>
                      </a:r>
                    </a:p>
                  </a:txBody>
                  <a:tcPr marL="0" marR="0" marT="0" marB="0" anchor="ctr"/>
                </a:tc>
                <a:tc>
                  <a:txBody>
                    <a:bodyPr/>
                    <a:lstStyle/>
                    <a:p>
                      <a:pPr algn="ctr"/>
                      <a:r>
                        <a:rPr lang="en-US" sz="700" dirty="0"/>
                        <a:t>27</a:t>
                      </a:r>
                    </a:p>
                  </a:txBody>
                  <a:tcPr marL="0" marR="0" marT="0" marB="0" anchor="ctr"/>
                </a:tc>
                <a:tc>
                  <a:txBody>
                    <a:bodyPr/>
                    <a:lstStyle/>
                    <a:p>
                      <a:pPr algn="ctr"/>
                      <a:r>
                        <a:rPr lang="en-US" sz="700" dirty="0"/>
                        <a:t>27</a:t>
                      </a:r>
                    </a:p>
                  </a:txBody>
                  <a:tcPr marL="0" marR="0" marT="0" marB="0" anchor="ctr"/>
                </a:tc>
                <a:tc>
                  <a:txBody>
                    <a:bodyPr/>
                    <a:lstStyle/>
                    <a:p>
                      <a:pPr algn="ctr"/>
                      <a:r>
                        <a:rPr lang="en-US" sz="700" dirty="0"/>
                        <a:t>26</a:t>
                      </a:r>
                    </a:p>
                  </a:txBody>
                  <a:tcPr marL="0" marR="0" marT="0" marB="0" anchor="ctr"/>
                </a:tc>
                <a:tc>
                  <a:txBody>
                    <a:bodyPr/>
                    <a:lstStyle/>
                    <a:p>
                      <a:pPr algn="ctr"/>
                      <a:r>
                        <a:rPr lang="en-US" sz="700" dirty="0"/>
                        <a:t>24</a:t>
                      </a:r>
                    </a:p>
                  </a:txBody>
                  <a:tcPr marL="0" marR="0" marT="0" marB="0" anchor="ctr"/>
                </a:tc>
                <a:tc>
                  <a:txBody>
                    <a:bodyPr/>
                    <a:lstStyle/>
                    <a:p>
                      <a:pPr algn="ctr"/>
                      <a:r>
                        <a:rPr lang="en-US" sz="700" dirty="0"/>
                        <a:t>24</a:t>
                      </a:r>
                    </a:p>
                  </a:txBody>
                  <a:tcPr marL="0" marR="0" marT="0" marB="0" anchor="ctr"/>
                </a:tc>
                <a:tc>
                  <a:txBody>
                    <a:bodyPr/>
                    <a:lstStyle/>
                    <a:p>
                      <a:pPr algn="ctr"/>
                      <a:r>
                        <a:rPr lang="en-US" sz="700" dirty="0"/>
                        <a:t>21</a:t>
                      </a:r>
                    </a:p>
                  </a:txBody>
                  <a:tcPr marL="0" marR="0" marT="0" marB="0" anchor="ctr"/>
                </a:tc>
                <a:tc>
                  <a:txBody>
                    <a:bodyPr/>
                    <a:lstStyle/>
                    <a:p>
                      <a:pPr algn="ctr"/>
                      <a:r>
                        <a:rPr lang="en-US" sz="700" dirty="0"/>
                        <a:t>15</a:t>
                      </a:r>
                    </a:p>
                  </a:txBody>
                  <a:tcPr marL="0" marR="0" marT="0" marB="0" anchor="ctr"/>
                </a:tc>
                <a:tc>
                  <a:txBody>
                    <a:bodyPr/>
                    <a:lstStyle/>
                    <a:p>
                      <a:pPr algn="ctr"/>
                      <a:r>
                        <a:rPr lang="en-US" sz="700" dirty="0"/>
                        <a:t>6</a:t>
                      </a:r>
                    </a:p>
                  </a:txBody>
                  <a:tcPr marL="0" marR="0" marT="0" marB="0" anchor="ctr"/>
                </a:tc>
                <a:tc>
                  <a:txBody>
                    <a:bodyPr/>
                    <a:lstStyle/>
                    <a:p>
                      <a:pPr algn="ctr"/>
                      <a:r>
                        <a:rPr lang="en-US" sz="700" dirty="0"/>
                        <a:t>2</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extLst>
                  <a:ext uri="{0D108BD9-81ED-4DB2-BD59-A6C34878D82A}">
                    <a16:rowId xmlns:a16="http://schemas.microsoft.com/office/drawing/2014/main" xmlns="" val="10000"/>
                  </a:ext>
                </a:extLst>
              </a:tr>
              <a:tr h="166451">
                <a:tc>
                  <a:txBody>
                    <a:bodyPr/>
                    <a:lstStyle/>
                    <a:p>
                      <a:pPr algn="r"/>
                      <a:r>
                        <a:rPr lang="en-US" sz="700" dirty="0"/>
                        <a:t>7+3</a:t>
                      </a:r>
                    </a:p>
                  </a:txBody>
                  <a:tcPr marL="60998" marR="60998" marT="30499" marB="30499" anchor="ctr"/>
                </a:tc>
                <a:tc>
                  <a:txBody>
                    <a:bodyPr/>
                    <a:lstStyle/>
                    <a:p>
                      <a:pPr algn="ctr"/>
                      <a:r>
                        <a:rPr lang="en-US" sz="700" dirty="0"/>
                        <a:t>39</a:t>
                      </a:r>
                    </a:p>
                  </a:txBody>
                  <a:tcPr marL="0" marR="0" marT="0" marB="0" anchor="ctr"/>
                </a:tc>
                <a:tc>
                  <a:txBody>
                    <a:bodyPr/>
                    <a:lstStyle/>
                    <a:p>
                      <a:pPr algn="ctr"/>
                      <a:r>
                        <a:rPr lang="en-US" sz="700" dirty="0"/>
                        <a:t>31</a:t>
                      </a:r>
                    </a:p>
                  </a:txBody>
                  <a:tcPr marL="0" marR="0" marT="0" marB="0" anchor="ctr"/>
                </a:tc>
                <a:tc>
                  <a:txBody>
                    <a:bodyPr/>
                    <a:lstStyle/>
                    <a:p>
                      <a:pPr algn="ctr"/>
                      <a:r>
                        <a:rPr lang="en-US" sz="700" dirty="0"/>
                        <a:t>27</a:t>
                      </a:r>
                    </a:p>
                  </a:txBody>
                  <a:tcPr marL="0" marR="0" marT="0" marB="0" anchor="ctr"/>
                </a:tc>
                <a:tc>
                  <a:txBody>
                    <a:bodyPr/>
                    <a:lstStyle/>
                    <a:p>
                      <a:pPr algn="ctr"/>
                      <a:r>
                        <a:rPr lang="en-US" sz="700" dirty="0"/>
                        <a:t>20</a:t>
                      </a:r>
                    </a:p>
                  </a:txBody>
                  <a:tcPr marL="0" marR="0" marT="0" marB="0" anchor="ctr"/>
                </a:tc>
                <a:tc>
                  <a:txBody>
                    <a:bodyPr/>
                    <a:lstStyle/>
                    <a:p>
                      <a:pPr algn="ctr"/>
                      <a:r>
                        <a:rPr lang="en-US" sz="700" dirty="0"/>
                        <a:t>18</a:t>
                      </a:r>
                    </a:p>
                  </a:txBody>
                  <a:tcPr marL="0" marR="0" marT="0" marB="0" anchor="ctr"/>
                </a:tc>
                <a:tc>
                  <a:txBody>
                    <a:bodyPr/>
                    <a:lstStyle/>
                    <a:p>
                      <a:pPr algn="ctr"/>
                      <a:r>
                        <a:rPr lang="en-US" sz="700" dirty="0"/>
                        <a:t>14</a:t>
                      </a:r>
                    </a:p>
                  </a:txBody>
                  <a:tcPr marL="0" marR="0" marT="0" marB="0" anchor="ctr"/>
                </a:tc>
                <a:tc>
                  <a:txBody>
                    <a:bodyPr/>
                    <a:lstStyle/>
                    <a:p>
                      <a:pPr algn="ctr"/>
                      <a:r>
                        <a:rPr lang="en-US" sz="700" dirty="0"/>
                        <a:t>12</a:t>
                      </a:r>
                    </a:p>
                  </a:txBody>
                  <a:tcPr marL="0" marR="0" marT="0" marB="0" anchor="ctr"/>
                </a:tc>
                <a:tc>
                  <a:txBody>
                    <a:bodyPr/>
                    <a:lstStyle/>
                    <a:p>
                      <a:pPr algn="ctr"/>
                      <a:r>
                        <a:rPr lang="en-US" sz="700" dirty="0"/>
                        <a:t>12</a:t>
                      </a:r>
                    </a:p>
                  </a:txBody>
                  <a:tcPr marL="0" marR="0" marT="0" marB="0" anchor="ctr"/>
                </a:tc>
                <a:tc>
                  <a:txBody>
                    <a:bodyPr/>
                    <a:lstStyle/>
                    <a:p>
                      <a:pPr algn="ctr"/>
                      <a:r>
                        <a:rPr lang="en-US" sz="700" dirty="0"/>
                        <a:t>12</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9</a:t>
                      </a:r>
                    </a:p>
                  </a:txBody>
                  <a:tcPr marL="0" marR="0" marT="0" marB="0" anchor="ctr"/>
                </a:tc>
                <a:tc>
                  <a:txBody>
                    <a:bodyPr/>
                    <a:lstStyle/>
                    <a:p>
                      <a:pPr algn="ctr"/>
                      <a:r>
                        <a:rPr lang="en-US" sz="700" dirty="0"/>
                        <a:t>8</a:t>
                      </a:r>
                    </a:p>
                  </a:txBody>
                  <a:tcPr marL="0" marR="0" marT="0" marB="0" anchor="ctr"/>
                </a:tc>
                <a:tc>
                  <a:txBody>
                    <a:bodyPr/>
                    <a:lstStyle/>
                    <a:p>
                      <a:pPr algn="ctr"/>
                      <a:r>
                        <a:rPr lang="en-US" sz="700" dirty="0"/>
                        <a:t>2</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tc>
                  <a:txBody>
                    <a:bodyPr/>
                    <a:lstStyle/>
                    <a:p>
                      <a:pPr algn="ctr"/>
                      <a:r>
                        <a:rPr lang="en-US" sz="700" dirty="0"/>
                        <a:t>0</a:t>
                      </a:r>
                    </a:p>
                  </a:txBody>
                  <a:tcPr marL="0" marR="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2933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fr-FR" dirty="0"/>
              <a:t>1. Lancet JE et al. </a:t>
            </a:r>
            <a:r>
              <a:rPr lang="fr-FR" i="1" dirty="0"/>
              <a:t>J Clin </a:t>
            </a:r>
            <a:r>
              <a:rPr lang="fr-FR" i="1" dirty="0" err="1"/>
              <a:t>Oncol</a:t>
            </a:r>
            <a:r>
              <a:rPr lang="fr-FR" dirty="0"/>
              <a:t>. 2018;36:2684-2692.</a:t>
            </a:r>
            <a:endParaRPr lang="en-US" dirty="0"/>
          </a:p>
        </p:txBody>
      </p:sp>
      <p:sp>
        <p:nvSpPr>
          <p:cNvPr id="3" name="Title 2"/>
          <p:cNvSpPr>
            <a:spLocks noGrp="1"/>
          </p:cNvSpPr>
          <p:nvPr>
            <p:ph type="title"/>
          </p:nvPr>
        </p:nvSpPr>
        <p:spPr/>
        <p:txBody>
          <a:bodyPr/>
          <a:lstStyle/>
          <a:p>
            <a:r>
              <a:rPr lang="en-US"/>
              <a:t>CPX-351: Managing Count Recovery and Outpatient Use</a:t>
            </a:r>
            <a:r>
              <a:rPr lang="en-US" baseline="30000"/>
              <a:t>1</a:t>
            </a:r>
            <a:endParaRPr lang="en-US" baseline="30000" dirty="0"/>
          </a:p>
        </p:txBody>
      </p:sp>
      <p:sp>
        <p:nvSpPr>
          <p:cNvPr id="8" name="TextBox 7"/>
          <p:cNvSpPr txBox="1"/>
          <p:nvPr/>
        </p:nvSpPr>
        <p:spPr>
          <a:xfrm>
            <a:off x="4658264" y="918972"/>
            <a:ext cx="4295955" cy="646331"/>
          </a:xfrm>
          <a:prstGeom prst="rect">
            <a:avLst/>
          </a:prstGeom>
          <a:noFill/>
        </p:spPr>
        <p:txBody>
          <a:bodyPr wrap="square" rtlCol="0">
            <a:spAutoFit/>
          </a:bodyPr>
          <a:lstStyle/>
          <a:p>
            <a:pPr algn="ctr"/>
            <a:r>
              <a:rPr lang="en-US" b="1" dirty="0"/>
              <a:t>Less Early Mortality </a:t>
            </a:r>
            <a:br>
              <a:rPr lang="en-US" b="1" dirty="0"/>
            </a:br>
            <a:r>
              <a:rPr lang="en-US" b="1" dirty="0"/>
              <a:t>With CPX-351 vs 7+3</a:t>
            </a:r>
          </a:p>
        </p:txBody>
      </p:sp>
      <p:grpSp>
        <p:nvGrpSpPr>
          <p:cNvPr id="18" name="Group 17"/>
          <p:cNvGrpSpPr/>
          <p:nvPr/>
        </p:nvGrpSpPr>
        <p:grpSpPr>
          <a:xfrm>
            <a:off x="6572174" y="2094366"/>
            <a:ext cx="1980418" cy="83796"/>
            <a:chOff x="6511918" y="1036740"/>
            <a:chExt cx="1980418" cy="83796"/>
          </a:xfrm>
        </p:grpSpPr>
        <p:sp>
          <p:nvSpPr>
            <p:cNvPr id="19" name="Rectangle 18"/>
            <p:cNvSpPr/>
            <p:nvPr/>
          </p:nvSpPr>
          <p:spPr>
            <a:xfrm>
              <a:off x="6535520" y="1037437"/>
              <a:ext cx="1956816" cy="82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511918" y="1036740"/>
              <a:ext cx="27432" cy="83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8491556" y="1036845"/>
              <a:ext cx="0" cy="83691"/>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067412" y="2306637"/>
            <a:ext cx="974860" cy="82645"/>
            <a:chOff x="7007156" y="1249011"/>
            <a:chExt cx="974860" cy="82645"/>
          </a:xfrm>
        </p:grpSpPr>
        <p:sp>
          <p:nvSpPr>
            <p:cNvPr id="23" name="Rectangle 22"/>
            <p:cNvSpPr/>
            <p:nvPr/>
          </p:nvSpPr>
          <p:spPr>
            <a:xfrm>
              <a:off x="7389022" y="1249360"/>
              <a:ext cx="188115" cy="82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575615" y="1249360"/>
              <a:ext cx="406401"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007156" y="1249011"/>
              <a:ext cx="384048"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7204002" y="2514695"/>
            <a:ext cx="621063" cy="82296"/>
            <a:chOff x="7143746" y="1457069"/>
            <a:chExt cx="621063" cy="82296"/>
          </a:xfrm>
        </p:grpSpPr>
        <p:sp>
          <p:nvSpPr>
            <p:cNvPr id="27" name="Rectangle 26"/>
            <p:cNvSpPr/>
            <p:nvPr/>
          </p:nvSpPr>
          <p:spPr>
            <a:xfrm>
              <a:off x="7206862" y="1457069"/>
              <a:ext cx="497275" cy="82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3746" y="1457069"/>
              <a:ext cx="64704"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691657" y="1457069"/>
              <a:ext cx="73152"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p:nvSpPr>
        <p:spPr>
          <a:xfrm>
            <a:off x="7761217" y="2722148"/>
            <a:ext cx="73152"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7268706" y="2717384"/>
            <a:ext cx="567250" cy="91824"/>
            <a:chOff x="7208450" y="1659758"/>
            <a:chExt cx="567250" cy="91824"/>
          </a:xfrm>
        </p:grpSpPr>
        <p:sp>
          <p:nvSpPr>
            <p:cNvPr id="32" name="Rectangle 31"/>
            <p:cNvSpPr/>
            <p:nvPr/>
          </p:nvSpPr>
          <p:spPr>
            <a:xfrm>
              <a:off x="7307859" y="1659758"/>
              <a:ext cx="39310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208450" y="1659758"/>
              <a:ext cx="9940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702549" y="1660142"/>
              <a:ext cx="73151"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7290866" y="2925984"/>
            <a:ext cx="475114" cy="91440"/>
            <a:chOff x="7230610" y="1868358"/>
            <a:chExt cx="475114" cy="91440"/>
          </a:xfrm>
        </p:grpSpPr>
        <p:sp>
          <p:nvSpPr>
            <p:cNvPr id="36" name="Rectangle 35"/>
            <p:cNvSpPr/>
            <p:nvPr/>
          </p:nvSpPr>
          <p:spPr>
            <a:xfrm>
              <a:off x="7230610" y="1868358"/>
              <a:ext cx="11945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564049" y="1868358"/>
              <a:ext cx="14167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349199" y="1868358"/>
              <a:ext cx="21485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7409590" y="3138707"/>
            <a:ext cx="176522" cy="91442"/>
            <a:chOff x="7349334" y="2081081"/>
            <a:chExt cx="176522" cy="91442"/>
          </a:xfrm>
        </p:grpSpPr>
        <p:sp>
          <p:nvSpPr>
            <p:cNvPr id="40" name="Rectangle 39"/>
            <p:cNvSpPr/>
            <p:nvPr/>
          </p:nvSpPr>
          <p:spPr>
            <a:xfrm>
              <a:off x="7349334" y="2081083"/>
              <a:ext cx="173736"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7525856" y="2081081"/>
              <a:ext cx="0" cy="914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415942" y="3341866"/>
            <a:ext cx="237816" cy="91956"/>
            <a:chOff x="7355686" y="2284240"/>
            <a:chExt cx="237816" cy="91956"/>
          </a:xfrm>
        </p:grpSpPr>
        <p:cxnSp>
          <p:nvCxnSpPr>
            <p:cNvPr id="43" name="Straight Connector 42"/>
            <p:cNvCxnSpPr/>
            <p:nvPr/>
          </p:nvCxnSpPr>
          <p:spPr>
            <a:xfrm>
              <a:off x="7355686" y="2284756"/>
              <a:ext cx="0" cy="914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362279" y="2284756"/>
              <a:ext cx="23073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7593502" y="2284240"/>
              <a:ext cx="0" cy="9144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7449277" y="3554635"/>
            <a:ext cx="203991"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7471504" y="3759895"/>
            <a:ext cx="156401" cy="91440"/>
            <a:chOff x="7411248" y="2702269"/>
            <a:chExt cx="156401" cy="91440"/>
          </a:xfrm>
        </p:grpSpPr>
        <p:cxnSp>
          <p:nvCxnSpPr>
            <p:cNvPr id="48" name="Straight Connector 47"/>
            <p:cNvCxnSpPr/>
            <p:nvPr/>
          </p:nvCxnSpPr>
          <p:spPr>
            <a:xfrm>
              <a:off x="7411248" y="2702269"/>
              <a:ext cx="0" cy="91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67649" y="2702269"/>
              <a:ext cx="0" cy="9144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417541" y="2702269"/>
              <a:ext cx="146507"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7936694" y="3558159"/>
            <a:ext cx="1006484" cy="246221"/>
            <a:chOff x="7949368" y="2551023"/>
            <a:chExt cx="1006484" cy="246221"/>
          </a:xfrm>
        </p:grpSpPr>
        <p:sp>
          <p:nvSpPr>
            <p:cNvPr id="55" name="Rectangle 54"/>
            <p:cNvSpPr/>
            <p:nvPr/>
          </p:nvSpPr>
          <p:spPr>
            <a:xfrm>
              <a:off x="8061455" y="2551023"/>
              <a:ext cx="894397" cy="246221"/>
            </a:xfrm>
            <a:prstGeom prst="rect">
              <a:avLst/>
            </a:prstGeom>
          </p:spPr>
          <p:txBody>
            <a:bodyPr wrap="square" lIns="0" tIns="0" rIns="0" bIns="0">
              <a:spAutoFit/>
            </a:bodyPr>
            <a:lstStyle/>
            <a:p>
              <a:r>
                <a:rPr lang="en-US" sz="800" dirty="0">
                  <a:solidFill>
                    <a:srgbClr val="000000"/>
                  </a:solidFill>
                </a:rPr>
                <a:t>Grades 1 and 2</a:t>
              </a:r>
            </a:p>
            <a:p>
              <a:r>
                <a:rPr lang="en-US" sz="800" dirty="0">
                  <a:solidFill>
                    <a:srgbClr val="000000"/>
                  </a:solidFill>
                </a:rPr>
                <a:t>Grades 3 to 5</a:t>
              </a:r>
            </a:p>
          </p:txBody>
        </p:sp>
        <p:sp>
          <p:nvSpPr>
            <p:cNvPr id="56" name="Rectangle 55"/>
            <p:cNvSpPr/>
            <p:nvPr/>
          </p:nvSpPr>
          <p:spPr>
            <a:xfrm>
              <a:off x="7949368" y="2694674"/>
              <a:ext cx="88255"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7949368" y="2571949"/>
              <a:ext cx="8825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p:nvGrpSpPr>
        <p:grpSpPr>
          <a:xfrm>
            <a:off x="4658263" y="2024720"/>
            <a:ext cx="4209171" cy="2113730"/>
            <a:chOff x="4597433" y="967094"/>
            <a:chExt cx="4230738" cy="2113730"/>
          </a:xfrm>
        </p:grpSpPr>
        <p:grpSp>
          <p:nvGrpSpPr>
            <p:cNvPr id="59" name="Group 58"/>
            <p:cNvGrpSpPr/>
            <p:nvPr/>
          </p:nvGrpSpPr>
          <p:grpSpPr>
            <a:xfrm>
              <a:off x="5814167" y="967094"/>
              <a:ext cx="3014004" cy="2113730"/>
              <a:chOff x="5814167" y="967094"/>
              <a:chExt cx="3014004" cy="2113730"/>
            </a:xfrm>
          </p:grpSpPr>
          <p:graphicFrame>
            <p:nvGraphicFramePr>
              <p:cNvPr id="61" name="Chart 60"/>
              <p:cNvGraphicFramePr/>
              <p:nvPr>
                <p:extLst>
                  <p:ext uri="{D42A27DB-BD31-4B8C-83A1-F6EECF244321}">
                    <p14:modId xmlns:p14="http://schemas.microsoft.com/office/powerpoint/2010/main" val="2159308653"/>
                  </p:ext>
                </p:extLst>
              </p:nvPr>
            </p:nvGraphicFramePr>
            <p:xfrm>
              <a:off x="5814167" y="993609"/>
              <a:ext cx="3014004" cy="2087215"/>
            </p:xfrm>
            <a:graphic>
              <a:graphicData uri="http://schemas.openxmlformats.org/drawingml/2006/chart">
                <c:chart xmlns:c="http://schemas.openxmlformats.org/drawingml/2006/chart" xmlns:r="http://schemas.openxmlformats.org/officeDocument/2006/relationships" r:id="rId3"/>
              </a:graphicData>
            </a:graphic>
          </p:graphicFrame>
          <p:cxnSp>
            <p:nvCxnSpPr>
              <p:cNvPr id="62" name="Straight Connector 61"/>
              <p:cNvCxnSpPr/>
              <p:nvPr/>
            </p:nvCxnSpPr>
            <p:spPr>
              <a:xfrm>
                <a:off x="7482580" y="967094"/>
                <a:ext cx="0" cy="1890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4597433" y="990823"/>
              <a:ext cx="1704708" cy="1862048"/>
            </a:xfrm>
            <a:prstGeom prst="rect">
              <a:avLst/>
            </a:prstGeom>
          </p:spPr>
          <p:txBody>
            <a:bodyPr wrap="square" lIns="0" tIns="0" rIns="0" bIns="0">
              <a:spAutoFit/>
            </a:bodyPr>
            <a:lstStyle/>
            <a:p>
              <a:pPr algn="r">
                <a:spcAft>
                  <a:spcPts val="600"/>
                </a:spcAft>
              </a:pPr>
              <a:r>
                <a:rPr lang="en-US" sz="900" b="1" dirty="0">
                  <a:solidFill>
                    <a:srgbClr val="000000"/>
                  </a:solidFill>
                </a:rPr>
                <a:t>Febrile neutropenia</a:t>
              </a:r>
            </a:p>
            <a:p>
              <a:pPr algn="r">
                <a:spcAft>
                  <a:spcPts val="600"/>
                </a:spcAft>
              </a:pPr>
              <a:r>
                <a:rPr lang="en-US" sz="900" b="1" dirty="0">
                  <a:solidFill>
                    <a:srgbClr val="000000"/>
                  </a:solidFill>
                </a:rPr>
                <a:t>Fatigue</a:t>
              </a:r>
            </a:p>
            <a:p>
              <a:pPr algn="r">
                <a:spcAft>
                  <a:spcPts val="600"/>
                </a:spcAft>
              </a:pPr>
              <a:r>
                <a:rPr lang="en-US" sz="900" b="1" dirty="0">
                  <a:solidFill>
                    <a:srgbClr val="000000"/>
                  </a:solidFill>
                </a:rPr>
                <a:t>Pneumonia</a:t>
              </a:r>
            </a:p>
            <a:p>
              <a:pPr algn="r">
                <a:spcAft>
                  <a:spcPts val="600"/>
                </a:spcAft>
              </a:pPr>
              <a:r>
                <a:rPr lang="en-US" sz="900" b="1" dirty="0">
                  <a:solidFill>
                    <a:srgbClr val="000000"/>
                  </a:solidFill>
                </a:rPr>
                <a:t>Hypoxia</a:t>
              </a:r>
            </a:p>
            <a:p>
              <a:pPr algn="r">
                <a:spcAft>
                  <a:spcPts val="600"/>
                </a:spcAft>
              </a:pPr>
              <a:r>
                <a:rPr lang="en-US" sz="900" b="1" dirty="0">
                  <a:solidFill>
                    <a:srgbClr val="000000"/>
                  </a:solidFill>
                </a:rPr>
                <a:t>Hypertension</a:t>
              </a:r>
            </a:p>
            <a:p>
              <a:pPr algn="r">
                <a:spcAft>
                  <a:spcPts val="600"/>
                </a:spcAft>
              </a:pPr>
              <a:r>
                <a:rPr lang="en-US" sz="900" b="1" dirty="0">
                  <a:solidFill>
                    <a:srgbClr val="000000"/>
                  </a:solidFill>
                </a:rPr>
                <a:t>Bacteremia</a:t>
              </a:r>
            </a:p>
            <a:p>
              <a:pPr algn="r">
                <a:spcAft>
                  <a:spcPts val="600"/>
                </a:spcAft>
              </a:pPr>
              <a:r>
                <a:rPr lang="en-US" sz="900" b="1" dirty="0">
                  <a:solidFill>
                    <a:srgbClr val="000000"/>
                  </a:solidFill>
                </a:rPr>
                <a:t>Sepsis</a:t>
              </a:r>
            </a:p>
            <a:p>
              <a:pPr algn="r">
                <a:spcAft>
                  <a:spcPts val="600"/>
                </a:spcAft>
              </a:pPr>
              <a:r>
                <a:rPr lang="en-US" sz="900" b="1" dirty="0">
                  <a:solidFill>
                    <a:srgbClr val="000000"/>
                  </a:solidFill>
                </a:rPr>
                <a:t>Respiratory failure</a:t>
              </a:r>
            </a:p>
            <a:p>
              <a:pPr algn="r">
                <a:spcAft>
                  <a:spcPts val="600"/>
                </a:spcAft>
              </a:pPr>
              <a:r>
                <a:rPr lang="en-US" sz="900" b="1" dirty="0">
                  <a:solidFill>
                    <a:srgbClr val="000000"/>
                  </a:solidFill>
                </a:rPr>
                <a:t>Ejection fraction decreased</a:t>
              </a:r>
            </a:p>
          </p:txBody>
        </p:sp>
      </p:grpSp>
      <p:graphicFrame>
        <p:nvGraphicFramePr>
          <p:cNvPr id="70" name="Table 69"/>
          <p:cNvGraphicFramePr>
            <a:graphicFrameLocks noGrp="1"/>
          </p:cNvGraphicFramePr>
          <p:nvPr>
            <p:extLst>
              <p:ext uri="{D42A27DB-BD31-4B8C-83A1-F6EECF244321}">
                <p14:modId xmlns:p14="http://schemas.microsoft.com/office/powerpoint/2010/main" val="3245898128"/>
              </p:ext>
            </p:extLst>
          </p:nvPr>
        </p:nvGraphicFramePr>
        <p:xfrm>
          <a:off x="190574" y="993773"/>
          <a:ext cx="4286536" cy="1706632"/>
        </p:xfrm>
        <a:graphic>
          <a:graphicData uri="http://schemas.openxmlformats.org/drawingml/2006/table">
            <a:tbl>
              <a:tblPr firstRow="1" bandRow="1">
                <a:tableStyleId>{6E25E649-3F16-4E02-A733-19D2CDBF48F0}</a:tableStyleId>
              </a:tblPr>
              <a:tblGrid>
                <a:gridCol w="1279163">
                  <a:extLst>
                    <a:ext uri="{9D8B030D-6E8A-4147-A177-3AD203B41FA5}">
                      <a16:colId xmlns:a16="http://schemas.microsoft.com/office/drawing/2014/main" xmlns="" val="20000"/>
                    </a:ext>
                  </a:extLst>
                </a:gridCol>
                <a:gridCol w="1557655">
                  <a:extLst>
                    <a:ext uri="{9D8B030D-6E8A-4147-A177-3AD203B41FA5}">
                      <a16:colId xmlns:a16="http://schemas.microsoft.com/office/drawing/2014/main" xmlns="" val="20001"/>
                    </a:ext>
                  </a:extLst>
                </a:gridCol>
                <a:gridCol w="1449718">
                  <a:extLst>
                    <a:ext uri="{9D8B030D-6E8A-4147-A177-3AD203B41FA5}">
                      <a16:colId xmlns:a16="http://schemas.microsoft.com/office/drawing/2014/main" xmlns="" val="20002"/>
                    </a:ext>
                  </a:extLst>
                </a:gridCol>
              </a:tblGrid>
              <a:tr h="300979">
                <a:tc rowSpan="2">
                  <a:txBody>
                    <a:bodyPr/>
                    <a:lstStyle/>
                    <a:p>
                      <a:r>
                        <a:rPr lang="en-US" sz="1400" dirty="0"/>
                        <a:t>Regimen</a:t>
                      </a:r>
                    </a:p>
                  </a:txBody>
                  <a:tcPr anchor="ctr">
                    <a:lnR w="12700" cap="flat" cmpd="sng" algn="ctr">
                      <a:solidFill>
                        <a:schemeClr val="bg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gridSpan="2">
                  <a:txBody>
                    <a:bodyPr/>
                    <a:lstStyle/>
                    <a:p>
                      <a:pPr algn="ctr"/>
                      <a:r>
                        <a:rPr lang="en-US" sz="1400" dirty="0"/>
                        <a:t>Early Mortality</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0"/>
                  </a:ext>
                </a:extLst>
              </a:tr>
              <a:tr h="300979">
                <a:tc vMerge="1">
                  <a:txBody>
                    <a:bodyPr/>
                    <a:lstStyle/>
                    <a:p>
                      <a:endParaRPr lang="en-US"/>
                    </a:p>
                  </a:txBody>
                  <a:tcPr/>
                </a:tc>
                <a:tc>
                  <a:txBody>
                    <a:bodyPr/>
                    <a:lstStyle/>
                    <a:p>
                      <a:pPr algn="ctr"/>
                      <a:r>
                        <a:rPr lang="en-US" sz="1400" b="1" dirty="0">
                          <a:solidFill>
                            <a:schemeClr val="bg1"/>
                          </a:solidFill>
                        </a:rPr>
                        <a:t>Day 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Day 60</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1"/>
                  </a:ext>
                </a:extLst>
              </a:tr>
              <a:tr h="319916">
                <a:tc>
                  <a:txBody>
                    <a:bodyPr/>
                    <a:lstStyle/>
                    <a:p>
                      <a:r>
                        <a:rPr lang="en-US" sz="1400" b="1" dirty="0"/>
                        <a:t>CPX-351</a:t>
                      </a:r>
                    </a:p>
                  </a:txBody>
                  <a:tcPr anchor="ctr">
                    <a:lnT w="19050" cap="flat" cmpd="sng" algn="ctr">
                      <a:solidFill>
                        <a:schemeClr val="tx1"/>
                      </a:solidFill>
                      <a:prstDash val="solid"/>
                      <a:round/>
                      <a:headEnd type="none" w="med" len="med"/>
                      <a:tailEnd type="none" w="med" len="med"/>
                    </a:lnT>
                  </a:tcPr>
                </a:tc>
                <a:tc>
                  <a:txBody>
                    <a:bodyPr/>
                    <a:lstStyle/>
                    <a:p>
                      <a:pPr algn="ctr"/>
                      <a:r>
                        <a:rPr lang="en-US" sz="1400" kern="1200" dirty="0">
                          <a:effectLst/>
                        </a:rPr>
                        <a:t>5.9%</a:t>
                      </a:r>
                      <a:endParaRPr lang="en-US" sz="1400" dirty="0"/>
                    </a:p>
                  </a:txBody>
                  <a:tcPr anchor="ctr">
                    <a:lnT w="19050" cap="flat" cmpd="sng" algn="ctr">
                      <a:solidFill>
                        <a:schemeClr val="tx1"/>
                      </a:solidFill>
                      <a:prstDash val="solid"/>
                      <a:round/>
                      <a:headEnd type="none" w="med" len="med"/>
                      <a:tailEnd type="none" w="med" len="med"/>
                    </a:lnT>
                  </a:tcPr>
                </a:tc>
                <a:tc>
                  <a:txBody>
                    <a:bodyPr/>
                    <a:lstStyle/>
                    <a:p>
                      <a:pPr algn="ctr"/>
                      <a:r>
                        <a:rPr lang="en-US" sz="1400" kern="1200" dirty="0">
                          <a:effectLst/>
                        </a:rPr>
                        <a:t>13.7%</a:t>
                      </a:r>
                      <a:endParaRPr lang="en-US" sz="14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19916">
                <a:tc>
                  <a:txBody>
                    <a:bodyPr/>
                    <a:lstStyle/>
                    <a:p>
                      <a:r>
                        <a:rPr lang="en-US" sz="1400" b="1" dirty="0"/>
                        <a:t>7+3</a:t>
                      </a:r>
                    </a:p>
                  </a:txBody>
                  <a:tcPr anchor="ctr"/>
                </a:tc>
                <a:tc>
                  <a:txBody>
                    <a:bodyPr/>
                    <a:lstStyle/>
                    <a:p>
                      <a:pPr algn="ctr"/>
                      <a:r>
                        <a:rPr lang="en-US" sz="1400" kern="1200" dirty="0">
                          <a:effectLst/>
                        </a:rPr>
                        <a:t>10.6%</a:t>
                      </a:r>
                      <a:endParaRPr lang="en-US" sz="1400" dirty="0"/>
                    </a:p>
                  </a:txBody>
                  <a:tcPr anchor="ctr"/>
                </a:tc>
                <a:tc>
                  <a:txBody>
                    <a:bodyPr/>
                    <a:lstStyle/>
                    <a:p>
                      <a:pPr algn="ctr"/>
                      <a:r>
                        <a:rPr lang="en-US" sz="1400" kern="1200" dirty="0">
                          <a:effectLst/>
                        </a:rPr>
                        <a:t>21.2%</a:t>
                      </a:r>
                      <a:endParaRPr lang="en-US" sz="1400" dirty="0"/>
                    </a:p>
                  </a:txBody>
                  <a:tcPr anchor="ctr"/>
                </a:tc>
                <a:extLst>
                  <a:ext uri="{0D108BD9-81ED-4DB2-BD59-A6C34878D82A}">
                    <a16:rowId xmlns:a16="http://schemas.microsoft.com/office/drawing/2014/main" xmlns="" val="10003"/>
                  </a:ext>
                </a:extLst>
              </a:tr>
              <a:tr h="451469">
                <a:tc>
                  <a:txBody>
                    <a:bodyPr/>
                    <a:lstStyle/>
                    <a:p>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Two-sided </a:t>
                      </a:r>
                      <a:br>
                        <a:rPr lang="en-US" sz="1200" dirty="0">
                          <a:solidFill>
                            <a:schemeClr val="dk1"/>
                          </a:solidFill>
                        </a:rPr>
                      </a:br>
                      <a:r>
                        <a:rPr lang="en-US" sz="1200" i="1" dirty="0">
                          <a:solidFill>
                            <a:schemeClr val="dk1"/>
                          </a:solidFill>
                        </a:rPr>
                        <a:t>P</a:t>
                      </a:r>
                      <a:r>
                        <a:rPr lang="en-US" sz="1200" dirty="0">
                          <a:solidFill>
                            <a:schemeClr val="dk1"/>
                          </a:solidFill>
                        </a:rPr>
                        <a:t> = .149</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Two-sided </a:t>
                      </a:r>
                      <a:br>
                        <a:rPr lang="en-US" sz="1200" dirty="0">
                          <a:solidFill>
                            <a:schemeClr val="dk1"/>
                          </a:solidFill>
                        </a:rPr>
                      </a:br>
                      <a:r>
                        <a:rPr lang="en-US" sz="1200" i="1" dirty="0">
                          <a:solidFill>
                            <a:schemeClr val="dk1"/>
                          </a:solidFill>
                        </a:rPr>
                        <a:t>P</a:t>
                      </a:r>
                      <a:r>
                        <a:rPr lang="en-US" sz="1200" dirty="0">
                          <a:solidFill>
                            <a:schemeClr val="dk1"/>
                          </a:solidFill>
                        </a:rPr>
                        <a:t> = . 097</a:t>
                      </a:r>
                      <a:endParaRPr lang="en-US" sz="1200" dirty="0"/>
                    </a:p>
                  </a:txBody>
                  <a:tcPr anchor="ctr"/>
                </a:tc>
                <a:extLst>
                  <a:ext uri="{0D108BD9-81ED-4DB2-BD59-A6C34878D82A}">
                    <a16:rowId xmlns:a16="http://schemas.microsoft.com/office/drawing/2014/main" xmlns="" val="10004"/>
                  </a:ext>
                </a:extLst>
              </a:tr>
            </a:tbl>
          </a:graphicData>
        </a:graphic>
      </p:graphicFrame>
      <p:sp>
        <p:nvSpPr>
          <p:cNvPr id="71" name="TextBox 70"/>
          <p:cNvSpPr txBox="1"/>
          <p:nvPr/>
        </p:nvSpPr>
        <p:spPr>
          <a:xfrm>
            <a:off x="129397" y="2846253"/>
            <a:ext cx="4347712" cy="163449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t>Overall safety profile is generally consistent with what we know </a:t>
            </a:r>
            <a:br>
              <a:rPr lang="en-US" i="1" dirty="0"/>
            </a:br>
            <a:r>
              <a:rPr lang="en-US" i="1" dirty="0"/>
              <a:t>about cytotoxic therapy, with </a:t>
            </a:r>
            <a:br>
              <a:rPr lang="en-US" i="1" dirty="0"/>
            </a:br>
            <a:r>
              <a:rPr lang="en-US" i="1" dirty="0"/>
              <a:t>some differences (such as delayed count recovery)</a:t>
            </a:r>
          </a:p>
        </p:txBody>
      </p:sp>
      <p:sp>
        <p:nvSpPr>
          <p:cNvPr id="2" name="TextBox 1"/>
          <p:cNvSpPr txBox="1"/>
          <p:nvPr/>
        </p:nvSpPr>
        <p:spPr>
          <a:xfrm>
            <a:off x="6331250" y="1721862"/>
            <a:ext cx="1111210" cy="307777"/>
          </a:xfrm>
          <a:prstGeom prst="rect">
            <a:avLst/>
          </a:prstGeom>
          <a:noFill/>
        </p:spPr>
        <p:txBody>
          <a:bodyPr wrap="square" rtlCol="0">
            <a:spAutoFit/>
          </a:bodyPr>
          <a:lstStyle/>
          <a:p>
            <a:pPr algn="ctr"/>
            <a:r>
              <a:rPr lang="en-US" sz="1400" b="1" i="1" dirty="0"/>
              <a:t>CPX-351</a:t>
            </a:r>
          </a:p>
        </p:txBody>
      </p:sp>
      <p:sp>
        <p:nvSpPr>
          <p:cNvPr id="51" name="TextBox 50"/>
          <p:cNvSpPr txBox="1"/>
          <p:nvPr/>
        </p:nvSpPr>
        <p:spPr>
          <a:xfrm>
            <a:off x="7516880" y="1721862"/>
            <a:ext cx="1035712" cy="307777"/>
          </a:xfrm>
          <a:prstGeom prst="rect">
            <a:avLst/>
          </a:prstGeom>
          <a:noFill/>
        </p:spPr>
        <p:txBody>
          <a:bodyPr wrap="square" rtlCol="0">
            <a:spAutoFit/>
          </a:bodyPr>
          <a:lstStyle/>
          <a:p>
            <a:pPr algn="ctr"/>
            <a:r>
              <a:rPr lang="en-US" sz="1400" b="1" i="1" dirty="0"/>
              <a:t>7+3</a:t>
            </a:r>
          </a:p>
        </p:txBody>
      </p:sp>
    </p:spTree>
    <p:extLst>
      <p:ext uri="{BB962C8B-B14F-4D97-AF65-F5344CB8AC3E}">
        <p14:creationId xmlns:p14="http://schemas.microsoft.com/office/powerpoint/2010/main" val="216292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888068" y="331470"/>
            <a:ext cx="5349464" cy="651510"/>
          </a:xfrm>
          <a:prstGeom prst="rect">
            <a:avLst/>
          </a:prstGeom>
        </p:spPr>
        <p:txBody>
          <a:bodyPr/>
          <a:lstStyle>
            <a:lvl1pPr algn="ctr" defTabSz="914400" rtl="0" eaLnBrk="1" latinLnBrk="0" hangingPunct="1">
              <a:spcBef>
                <a:spcPct val="0"/>
              </a:spcBef>
              <a:buNone/>
              <a:defRPr sz="2800" kern="1200" baseline="0">
                <a:solidFill>
                  <a:schemeClr val="tx2"/>
                </a:solidFill>
                <a:latin typeface="Arial" panose="020B0604020202020204" pitchFamily="34" charset="0"/>
                <a:ea typeface="+mj-ea"/>
                <a:cs typeface="Arial" panose="020B0604020202020204" pitchFamily="34" charset="0"/>
              </a:defRPr>
            </a:lvl1pPr>
          </a:lstStyle>
          <a:p>
            <a:r>
              <a:rPr lang="en-CA" b="1" dirty="0">
                <a:solidFill>
                  <a:schemeClr val="bg1"/>
                </a:solidFill>
              </a:rPr>
              <a:t>Disclosures</a:t>
            </a:r>
            <a:endParaRPr lang="en-US" b="1" dirty="0">
              <a:solidFill>
                <a:schemeClr val="bg1"/>
              </a:solidFill>
            </a:endParaRPr>
          </a:p>
        </p:txBody>
      </p:sp>
      <p:sp>
        <p:nvSpPr>
          <p:cNvPr id="7" name="Content Placeholder 5"/>
          <p:cNvSpPr txBox="1">
            <a:spLocks/>
          </p:cNvSpPr>
          <p:nvPr/>
        </p:nvSpPr>
        <p:spPr>
          <a:xfrm>
            <a:off x="304800" y="1028700"/>
            <a:ext cx="6516000" cy="3143250"/>
          </a:xfrm>
          <a:prstGeom prst="roundRect">
            <a:avLst>
              <a:gd name="adj" fmla="val 7576"/>
            </a:avLst>
          </a:prstGeom>
          <a:solidFill>
            <a:schemeClr val="accent1">
              <a:lumMod val="90000"/>
              <a:lumOff val="10000"/>
            </a:schemeClr>
          </a:solidFill>
        </p:spPr>
        <p:style>
          <a:lnRef idx="0">
            <a:schemeClr val="accent2"/>
          </a:lnRef>
          <a:fillRef idx="3">
            <a:schemeClr val="accent2"/>
          </a:fillRef>
          <a:effectRef idx="3">
            <a:schemeClr val="accent2"/>
          </a:effectRef>
          <a:fontRef idx="minor">
            <a:schemeClr val="lt1"/>
          </a:fontRef>
        </p:style>
        <p:txBody>
          <a:bodyPr vert="horz" lIns="108000" tIns="108000" rIns="108000" bIns="108000" rtlCol="0">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lt1"/>
                </a:solidFill>
                <a:latin typeface="+mn-lt"/>
                <a:ea typeface="+mn-ea"/>
                <a:cs typeface="+mn-cs"/>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lt1"/>
                </a:solidFill>
                <a:latin typeface="+mn-lt"/>
                <a:ea typeface="+mn-ea"/>
                <a:cs typeface="+mn-cs"/>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lt1"/>
                </a:solidFill>
                <a:latin typeface="+mn-lt"/>
                <a:ea typeface="+mn-ea"/>
                <a:cs typeface="+mn-cs"/>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en-US" sz="1800" b="1" dirty="0"/>
              <a:t>First Name Last Name, Degree(s), </a:t>
            </a:r>
            <a:r>
              <a:rPr lang="en-US" sz="1800" dirty="0"/>
              <a:t>has a financial interest/relationship or affiliation in the form of: </a:t>
            </a:r>
          </a:p>
          <a:p>
            <a:r>
              <a:rPr lang="en-US" sz="1800" i="1" dirty="0"/>
              <a:t>Consultant </a:t>
            </a:r>
            <a:r>
              <a:rPr lang="en-US" sz="1800" dirty="0"/>
              <a:t>for </a:t>
            </a:r>
            <a:r>
              <a:rPr lang="en-US" sz="1800" dirty="0" err="1"/>
              <a:t>xxxxx</a:t>
            </a:r>
            <a:endParaRPr lang="en-US" sz="1800" dirty="0"/>
          </a:p>
          <a:p>
            <a:r>
              <a:rPr lang="en-US" sz="1800" i="1" dirty="0"/>
              <a:t>Grant/Research Support</a:t>
            </a:r>
            <a:r>
              <a:rPr lang="en-US" sz="1800" dirty="0"/>
              <a:t> from </a:t>
            </a:r>
            <a:r>
              <a:rPr lang="en-US" sz="1800" dirty="0" err="1"/>
              <a:t>xxxxxx</a:t>
            </a:r>
            <a:endParaRPr lang="en-US" sz="1800" dirty="0"/>
          </a:p>
          <a:p>
            <a:r>
              <a:rPr lang="en-US" sz="1800" i="1" dirty="0"/>
              <a:t>Advisory Board </a:t>
            </a:r>
            <a:r>
              <a:rPr lang="en-US" sz="1800" dirty="0"/>
              <a:t>for </a:t>
            </a:r>
            <a:r>
              <a:rPr lang="en-US" sz="1800" dirty="0" err="1"/>
              <a:t>xxxxxx</a:t>
            </a:r>
            <a:endParaRPr lang="en-US" sz="1800" dirty="0"/>
          </a:p>
          <a:p>
            <a:r>
              <a:rPr lang="en-US" sz="1800" i="1" dirty="0"/>
              <a:t>Other Financial or Material Support</a:t>
            </a:r>
            <a:r>
              <a:rPr lang="en-US" sz="1800" dirty="0"/>
              <a:t> from </a:t>
            </a:r>
            <a:r>
              <a:rPr lang="en-US" sz="1800" dirty="0" err="1"/>
              <a:t>xxxxxx</a:t>
            </a:r>
            <a:endParaRPr lang="en-US" sz="1800" dirty="0"/>
          </a:p>
        </p:txBody>
      </p:sp>
    </p:spTree>
    <p:extLst>
      <p:ext uri="{BB962C8B-B14F-4D97-AF65-F5344CB8AC3E}">
        <p14:creationId xmlns:p14="http://schemas.microsoft.com/office/powerpoint/2010/main" val="32124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Nurse’s Approach to Delayed Count Recovery </a:t>
            </a:r>
            <a:br>
              <a:rPr lang="en-US" dirty="0"/>
            </a:br>
            <a:r>
              <a:rPr lang="en-US" dirty="0"/>
              <a:t>With CPX-351 </a:t>
            </a:r>
          </a:p>
        </p:txBody>
      </p:sp>
      <p:sp>
        <p:nvSpPr>
          <p:cNvPr id="12" name="Rectangle 11"/>
          <p:cNvSpPr/>
          <p:nvPr/>
        </p:nvSpPr>
        <p:spPr>
          <a:xfrm>
            <a:off x="6483401" y="2348564"/>
            <a:ext cx="2121408" cy="201271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en-US" sz="1600" b="1" dirty="0">
                <a:solidFill>
                  <a:schemeClr val="bg1"/>
                </a:solidFill>
                <a:ea typeface="ヒラギノ角ゴ Pro W3" charset="-128"/>
              </a:rPr>
              <a:t>Platelets ≤10,000/</a:t>
            </a:r>
            <a:r>
              <a:rPr lang="en-CA" altLang="en-US" sz="1600" b="1" dirty="0">
                <a:solidFill>
                  <a:schemeClr val="bg1"/>
                </a:solidFill>
                <a:ea typeface="ヒラギノ角ゴ Pro W3" charset="-128"/>
              </a:rPr>
              <a:t>mc</a:t>
            </a:r>
            <a:r>
              <a:rPr lang="en-US" altLang="en-US" sz="1600" b="1" dirty="0">
                <a:solidFill>
                  <a:schemeClr val="bg1"/>
                </a:solidFill>
                <a:ea typeface="ヒラギノ角ゴ Pro W3" charset="-128"/>
              </a:rPr>
              <a:t>L</a:t>
            </a:r>
          </a:p>
          <a:p>
            <a:pPr marL="237744" indent="-237744">
              <a:buFont typeface="Arial" panose="020B0604020202020204" pitchFamily="34" charset="0"/>
              <a:buChar char="•"/>
            </a:pPr>
            <a:r>
              <a:rPr lang="en-US" altLang="en-US" sz="1600" dirty="0">
                <a:solidFill>
                  <a:schemeClr val="bg1"/>
                </a:solidFill>
                <a:ea typeface="ヒラギノ角ゴ Pro W3" charset="-128"/>
              </a:rPr>
              <a:t>Consider </a:t>
            </a:r>
            <a:br>
              <a:rPr lang="en-US" altLang="en-US" sz="1600" dirty="0">
                <a:solidFill>
                  <a:schemeClr val="bg1"/>
                </a:solidFill>
                <a:ea typeface="ヒラギノ角ゴ Pro W3" charset="-128"/>
              </a:rPr>
            </a:br>
            <a:r>
              <a:rPr lang="en-US" altLang="en-US" sz="1600" dirty="0">
                <a:solidFill>
                  <a:schemeClr val="bg1"/>
                </a:solidFill>
                <a:ea typeface="ヒラギノ角ゴ Pro W3" charset="-128"/>
              </a:rPr>
              <a:t>30,000-50,000/</a:t>
            </a:r>
            <a:r>
              <a:rPr lang="en-US" altLang="en-US" sz="1600" dirty="0" err="1">
                <a:solidFill>
                  <a:schemeClr val="bg1"/>
                </a:solidFill>
                <a:ea typeface="ヒラギノ角ゴ Pro W3" charset="-128"/>
              </a:rPr>
              <a:t>mcL</a:t>
            </a:r>
            <a:r>
              <a:rPr lang="en-US" altLang="en-US" sz="1600" dirty="0">
                <a:solidFill>
                  <a:schemeClr val="bg1"/>
                </a:solidFill>
                <a:ea typeface="ヒラギノ角ゴ Pro W3" charset="-128"/>
              </a:rPr>
              <a:t> in patients with bleeding concerns</a:t>
            </a:r>
          </a:p>
        </p:txBody>
      </p:sp>
      <p:sp>
        <p:nvSpPr>
          <p:cNvPr id="4" name="Rectangle 3"/>
          <p:cNvSpPr/>
          <p:nvPr/>
        </p:nvSpPr>
        <p:spPr>
          <a:xfrm>
            <a:off x="3511601" y="2348564"/>
            <a:ext cx="2121408" cy="201271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err="1">
                <a:solidFill>
                  <a:schemeClr val="bg1"/>
                </a:solidFill>
                <a:ea typeface="ヒラギノ角ゴ Pro W3" charset="-128"/>
              </a:rPr>
              <a:t>Hb</a:t>
            </a:r>
            <a:r>
              <a:rPr lang="en-US" altLang="en-US" sz="1600" b="1" dirty="0">
                <a:solidFill>
                  <a:schemeClr val="bg1"/>
                </a:solidFill>
                <a:ea typeface="ヒラギノ角ゴ Pro W3" charset="-128"/>
              </a:rPr>
              <a:t> ≤7 g/</a:t>
            </a:r>
            <a:r>
              <a:rPr lang="en-US" altLang="en-US" sz="1600" b="1" dirty="0" err="1">
                <a:solidFill>
                  <a:schemeClr val="bg1"/>
                </a:solidFill>
                <a:ea typeface="ヒラギノ角ゴ Pro W3" charset="-128"/>
              </a:rPr>
              <a:t>dL</a:t>
            </a:r>
            <a:endParaRPr lang="en-US" altLang="en-US" sz="1600" b="1" dirty="0">
              <a:solidFill>
                <a:schemeClr val="bg1"/>
              </a:solidFill>
              <a:ea typeface="ヒラギノ角ゴ Pro W3" charset="-128"/>
            </a:endParaRPr>
          </a:p>
          <a:p>
            <a:pPr marL="237744" indent="-237744">
              <a:spcAft>
                <a:spcPts val="600"/>
              </a:spcAft>
              <a:buFont typeface="Arial" panose="020B0604020202020204" pitchFamily="34" charset="0"/>
              <a:buChar char="•"/>
            </a:pPr>
            <a:r>
              <a:rPr lang="en-US" altLang="en-US" sz="1600" dirty="0">
                <a:solidFill>
                  <a:schemeClr val="bg1"/>
                </a:solidFill>
                <a:ea typeface="ヒラギノ角ゴ Pro W3" charset="-128"/>
              </a:rPr>
              <a:t>In ambulatory patients, symptoms/</a:t>
            </a:r>
            <a:br>
              <a:rPr lang="en-US" altLang="en-US" sz="1600" dirty="0">
                <a:solidFill>
                  <a:schemeClr val="bg1"/>
                </a:solidFill>
                <a:ea typeface="ヒラギノ角ゴ Pro W3" charset="-128"/>
              </a:rPr>
            </a:br>
            <a:r>
              <a:rPr lang="en-US" altLang="en-US" sz="1600" dirty="0">
                <a:solidFill>
                  <a:schemeClr val="bg1"/>
                </a:solidFill>
                <a:ea typeface="ヒラギノ角ゴ Pro W3" charset="-128"/>
              </a:rPr>
              <a:t>comorbid illnesses rather than counts, may trigger transfusion</a:t>
            </a:r>
          </a:p>
        </p:txBody>
      </p:sp>
      <p:sp>
        <p:nvSpPr>
          <p:cNvPr id="11" name="Rectangle 10"/>
          <p:cNvSpPr/>
          <p:nvPr/>
        </p:nvSpPr>
        <p:spPr>
          <a:xfrm>
            <a:off x="540775" y="2348564"/>
            <a:ext cx="2121408" cy="201271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chemeClr val="bg1"/>
                </a:solidFill>
                <a:ea typeface="ヒラギノ角ゴ Pro W3" charset="-128"/>
              </a:rPr>
              <a:t>ANC &lt;500-</a:t>
            </a:r>
            <a:br>
              <a:rPr lang="en-US" altLang="en-US" sz="1600" b="1" dirty="0">
                <a:solidFill>
                  <a:schemeClr val="bg1"/>
                </a:solidFill>
                <a:ea typeface="ヒラギノ角ゴ Pro W3" charset="-128"/>
              </a:rPr>
            </a:br>
            <a:r>
              <a:rPr lang="en-US" altLang="en-US" sz="1600" b="1" dirty="0">
                <a:solidFill>
                  <a:schemeClr val="bg1"/>
                </a:solidFill>
                <a:ea typeface="ヒラギノ角ゴ Pro W3" charset="-128"/>
              </a:rPr>
              <a:t>1,000 cells/</a:t>
            </a:r>
            <a:r>
              <a:rPr lang="en-US" altLang="en-US" sz="1600" b="1" dirty="0" err="1">
                <a:solidFill>
                  <a:schemeClr val="bg1"/>
                </a:solidFill>
                <a:ea typeface="ヒラギノ角ゴ Pro W3" charset="-128"/>
              </a:rPr>
              <a:t>mcL</a:t>
            </a:r>
            <a:endParaRPr lang="en-US" altLang="en-US" sz="1600" b="1" dirty="0">
              <a:solidFill>
                <a:schemeClr val="bg1"/>
              </a:solidFill>
              <a:ea typeface="ヒラギノ角ゴ Pro W3" charset="-128"/>
            </a:endParaRPr>
          </a:p>
          <a:p>
            <a:pPr marL="237744" indent="-237744">
              <a:buFont typeface="Arial" panose="020B0604020202020204" pitchFamily="34" charset="0"/>
              <a:buChar char="•"/>
            </a:pPr>
            <a:r>
              <a:rPr lang="en-US" altLang="en-US" sz="1600" dirty="0">
                <a:solidFill>
                  <a:schemeClr val="bg1"/>
                </a:solidFill>
                <a:ea typeface="ヒラギノ角ゴ Pro W3" charset="-128"/>
              </a:rPr>
              <a:t>Neutropenic precautions needed</a:t>
            </a:r>
          </a:p>
          <a:p>
            <a:pPr marL="237744" indent="-237744">
              <a:buFont typeface="Arial" panose="020B0604020202020204" pitchFamily="34" charset="0"/>
              <a:buChar char="•"/>
            </a:pPr>
            <a:r>
              <a:rPr lang="en-US" altLang="en-US" sz="1600" dirty="0">
                <a:solidFill>
                  <a:schemeClr val="bg1"/>
                </a:solidFill>
                <a:ea typeface="ヒラギノ角ゴ Pro W3" charset="-128"/>
              </a:rPr>
              <a:t>Avoid </a:t>
            </a:r>
            <a:br>
              <a:rPr lang="en-US" altLang="en-US" sz="1600" dirty="0">
                <a:solidFill>
                  <a:schemeClr val="bg1"/>
                </a:solidFill>
                <a:ea typeface="ヒラギノ角ゴ Pro W3" charset="-128"/>
              </a:rPr>
            </a:br>
            <a:r>
              <a:rPr lang="en-US" altLang="en-US" sz="1600" dirty="0">
                <a:solidFill>
                  <a:schemeClr val="bg1"/>
                </a:solidFill>
                <a:ea typeface="ヒラギノ角ゴ Pro W3" charset="-128"/>
              </a:rPr>
              <a:t>fever-reducing medication</a:t>
            </a:r>
          </a:p>
        </p:txBody>
      </p:sp>
      <p:grpSp>
        <p:nvGrpSpPr>
          <p:cNvPr id="5" name="Group 4"/>
          <p:cNvGrpSpPr/>
          <p:nvPr/>
        </p:nvGrpSpPr>
        <p:grpSpPr>
          <a:xfrm>
            <a:off x="540165" y="1014758"/>
            <a:ext cx="8063671" cy="1170183"/>
            <a:chOff x="921164" y="1508271"/>
            <a:chExt cx="7682671" cy="951712"/>
          </a:xfrm>
        </p:grpSpPr>
        <p:sp>
          <p:nvSpPr>
            <p:cNvPr id="6" name="Rounded Rectangle 5"/>
            <p:cNvSpPr/>
            <p:nvPr/>
          </p:nvSpPr>
          <p:spPr>
            <a:xfrm>
              <a:off x="921164" y="1508271"/>
              <a:ext cx="2021755" cy="951712"/>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algn="ctr" defTabSz="800100">
                <a:lnSpc>
                  <a:spcPct val="90000"/>
                </a:lnSpc>
                <a:spcBef>
                  <a:spcPct val="0"/>
                </a:spcBef>
                <a:spcAft>
                  <a:spcPct val="35000"/>
                </a:spcAft>
              </a:pPr>
              <a:r>
                <a:rPr lang="en-US" altLang="en-US" sz="1600" b="1" dirty="0">
                  <a:solidFill>
                    <a:srgbClr val="FFFFFF"/>
                  </a:solidFill>
                </a:rPr>
                <a:t>Counsel patients on ANC (neutrophil levels)</a:t>
              </a:r>
            </a:p>
          </p:txBody>
        </p:sp>
        <p:sp>
          <p:nvSpPr>
            <p:cNvPr id="7" name="Freeform 6"/>
            <p:cNvSpPr/>
            <p:nvPr/>
          </p:nvSpPr>
          <p:spPr>
            <a:xfrm>
              <a:off x="3145095" y="1727327"/>
              <a:ext cx="428612" cy="501395"/>
            </a:xfrm>
            <a:custGeom>
              <a:avLst/>
              <a:gdLst>
                <a:gd name="connsiteX0" fmla="*/ 0 w 428612"/>
                <a:gd name="connsiteY0" fmla="*/ 100279 h 501395"/>
                <a:gd name="connsiteX1" fmla="*/ 214306 w 428612"/>
                <a:gd name="connsiteY1" fmla="*/ 100279 h 501395"/>
                <a:gd name="connsiteX2" fmla="*/ 214306 w 428612"/>
                <a:gd name="connsiteY2" fmla="*/ 0 h 501395"/>
                <a:gd name="connsiteX3" fmla="*/ 428612 w 428612"/>
                <a:gd name="connsiteY3" fmla="*/ 250698 h 501395"/>
                <a:gd name="connsiteX4" fmla="*/ 214306 w 428612"/>
                <a:gd name="connsiteY4" fmla="*/ 501395 h 501395"/>
                <a:gd name="connsiteX5" fmla="*/ 214306 w 428612"/>
                <a:gd name="connsiteY5" fmla="*/ 401116 h 501395"/>
                <a:gd name="connsiteX6" fmla="*/ 0 w 428612"/>
                <a:gd name="connsiteY6" fmla="*/ 401116 h 501395"/>
                <a:gd name="connsiteX7" fmla="*/ 0 w 428612"/>
                <a:gd name="connsiteY7" fmla="*/ 100279 h 5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12" h="501395">
                  <a:moveTo>
                    <a:pt x="0" y="100279"/>
                  </a:moveTo>
                  <a:lnTo>
                    <a:pt x="214306" y="100279"/>
                  </a:lnTo>
                  <a:lnTo>
                    <a:pt x="214306" y="0"/>
                  </a:lnTo>
                  <a:lnTo>
                    <a:pt x="428612" y="250698"/>
                  </a:lnTo>
                  <a:lnTo>
                    <a:pt x="214306" y="501395"/>
                  </a:lnTo>
                  <a:lnTo>
                    <a:pt x="214306" y="401116"/>
                  </a:lnTo>
                  <a:lnTo>
                    <a:pt x="0" y="401116"/>
                  </a:lnTo>
                  <a:lnTo>
                    <a:pt x="0" y="100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279" rIns="128584" bIns="100279" numCol="1" spcCol="1270" anchor="ctr" anchorCtr="0">
              <a:noAutofit/>
            </a:bodyPr>
            <a:lstStyle/>
            <a:p>
              <a:pPr algn="ctr" defTabSz="622300">
                <a:lnSpc>
                  <a:spcPct val="90000"/>
                </a:lnSpc>
                <a:spcBef>
                  <a:spcPct val="0"/>
                </a:spcBef>
                <a:spcAft>
                  <a:spcPct val="35000"/>
                </a:spcAft>
              </a:pPr>
              <a:endParaRPr lang="en-US" sz="1600" dirty="0">
                <a:solidFill>
                  <a:prstClr val="white"/>
                </a:solidFill>
              </a:endParaRPr>
            </a:p>
          </p:txBody>
        </p:sp>
        <p:sp>
          <p:nvSpPr>
            <p:cNvPr id="8" name="Rounded Rectangle 7"/>
            <p:cNvSpPr/>
            <p:nvPr/>
          </p:nvSpPr>
          <p:spPr>
            <a:xfrm>
              <a:off x="3751622" y="1508271"/>
              <a:ext cx="2021755" cy="951712"/>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algn="ctr" defTabSz="800100">
                <a:lnSpc>
                  <a:spcPct val="90000"/>
                </a:lnSpc>
                <a:spcBef>
                  <a:spcPct val="0"/>
                </a:spcBef>
                <a:spcAft>
                  <a:spcPct val="35000"/>
                </a:spcAft>
              </a:pPr>
              <a:r>
                <a:rPr lang="en-US" altLang="en-US" sz="1600" b="1" dirty="0">
                  <a:solidFill>
                    <a:srgbClr val="FFFFFF"/>
                  </a:solidFill>
                  <a:ea typeface="ヒラギノ角ゴ Pro W3" charset="-128"/>
                </a:rPr>
                <a:t>Explain thresholds for packed red cell transfusions</a:t>
              </a:r>
            </a:p>
          </p:txBody>
        </p:sp>
        <p:sp>
          <p:nvSpPr>
            <p:cNvPr id="9" name="Freeform 8"/>
            <p:cNvSpPr/>
            <p:nvPr/>
          </p:nvSpPr>
          <p:spPr>
            <a:xfrm>
              <a:off x="5975553" y="1727327"/>
              <a:ext cx="428612" cy="501395"/>
            </a:xfrm>
            <a:custGeom>
              <a:avLst/>
              <a:gdLst>
                <a:gd name="connsiteX0" fmla="*/ 0 w 428612"/>
                <a:gd name="connsiteY0" fmla="*/ 100279 h 501395"/>
                <a:gd name="connsiteX1" fmla="*/ 214306 w 428612"/>
                <a:gd name="connsiteY1" fmla="*/ 100279 h 501395"/>
                <a:gd name="connsiteX2" fmla="*/ 214306 w 428612"/>
                <a:gd name="connsiteY2" fmla="*/ 0 h 501395"/>
                <a:gd name="connsiteX3" fmla="*/ 428612 w 428612"/>
                <a:gd name="connsiteY3" fmla="*/ 250698 h 501395"/>
                <a:gd name="connsiteX4" fmla="*/ 214306 w 428612"/>
                <a:gd name="connsiteY4" fmla="*/ 501395 h 501395"/>
                <a:gd name="connsiteX5" fmla="*/ 214306 w 428612"/>
                <a:gd name="connsiteY5" fmla="*/ 401116 h 501395"/>
                <a:gd name="connsiteX6" fmla="*/ 0 w 428612"/>
                <a:gd name="connsiteY6" fmla="*/ 401116 h 501395"/>
                <a:gd name="connsiteX7" fmla="*/ 0 w 428612"/>
                <a:gd name="connsiteY7" fmla="*/ 100279 h 5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12" h="501395">
                  <a:moveTo>
                    <a:pt x="0" y="100279"/>
                  </a:moveTo>
                  <a:lnTo>
                    <a:pt x="214306" y="100279"/>
                  </a:lnTo>
                  <a:lnTo>
                    <a:pt x="214306" y="0"/>
                  </a:lnTo>
                  <a:lnTo>
                    <a:pt x="428612" y="250698"/>
                  </a:lnTo>
                  <a:lnTo>
                    <a:pt x="214306" y="501395"/>
                  </a:lnTo>
                  <a:lnTo>
                    <a:pt x="214306" y="401116"/>
                  </a:lnTo>
                  <a:lnTo>
                    <a:pt x="0" y="401116"/>
                  </a:lnTo>
                  <a:lnTo>
                    <a:pt x="0" y="100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279" rIns="128584" bIns="100279" numCol="1" spcCol="1270" anchor="ctr" anchorCtr="0">
              <a:noAutofit/>
            </a:bodyPr>
            <a:lstStyle/>
            <a:p>
              <a:pPr algn="ctr" defTabSz="622300">
                <a:lnSpc>
                  <a:spcPct val="90000"/>
                </a:lnSpc>
                <a:spcBef>
                  <a:spcPct val="0"/>
                </a:spcBef>
                <a:spcAft>
                  <a:spcPct val="35000"/>
                </a:spcAft>
              </a:pPr>
              <a:endParaRPr lang="en-US" sz="1600" dirty="0">
                <a:solidFill>
                  <a:prstClr val="white"/>
                </a:solidFill>
              </a:endParaRPr>
            </a:p>
          </p:txBody>
        </p:sp>
        <p:sp>
          <p:nvSpPr>
            <p:cNvPr id="10" name="Rounded Rectangle 9"/>
            <p:cNvSpPr/>
            <p:nvPr/>
          </p:nvSpPr>
          <p:spPr>
            <a:xfrm>
              <a:off x="6582080" y="1508271"/>
              <a:ext cx="2021755" cy="951712"/>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algn="ctr" defTabSz="800100">
                <a:lnSpc>
                  <a:spcPct val="90000"/>
                </a:lnSpc>
                <a:spcBef>
                  <a:spcPct val="0"/>
                </a:spcBef>
                <a:spcAft>
                  <a:spcPct val="35000"/>
                </a:spcAft>
              </a:pPr>
              <a:r>
                <a:rPr lang="en-US" altLang="en-US" sz="1600" b="1" dirty="0">
                  <a:solidFill>
                    <a:srgbClr val="FFFFFF"/>
                  </a:solidFill>
                </a:rPr>
                <a:t>Explain thresholds</a:t>
              </a:r>
              <a:br>
                <a:rPr lang="en-US" altLang="en-US" sz="1600" b="1" dirty="0">
                  <a:solidFill>
                    <a:srgbClr val="FFFFFF"/>
                  </a:solidFill>
                </a:rPr>
              </a:br>
              <a:r>
                <a:rPr lang="en-US" altLang="en-US" sz="1600" b="1" dirty="0">
                  <a:solidFill>
                    <a:srgbClr val="FFFFFF"/>
                  </a:solidFill>
                </a:rPr>
                <a:t>for platelet transfusions</a:t>
              </a:r>
            </a:p>
          </p:txBody>
        </p:sp>
      </p:grpSp>
      <p:sp>
        <p:nvSpPr>
          <p:cNvPr id="3" name="TextBox 2"/>
          <p:cNvSpPr txBox="1"/>
          <p:nvPr/>
        </p:nvSpPr>
        <p:spPr>
          <a:xfrm>
            <a:off x="444915" y="4417638"/>
            <a:ext cx="8254171" cy="584775"/>
          </a:xfrm>
          <a:prstGeom prst="rect">
            <a:avLst/>
          </a:prstGeom>
          <a:noFill/>
        </p:spPr>
        <p:txBody>
          <a:bodyPr wrap="square" rtlCol="0">
            <a:spAutoFit/>
          </a:bodyPr>
          <a:lstStyle/>
          <a:p>
            <a:pPr algn="ctr"/>
            <a:r>
              <a:rPr lang="en-US" sz="1600" b="1" i="1" dirty="0"/>
              <a:t>Patients should have labs assessed ≥1 times/day while they are inpatient </a:t>
            </a:r>
          </a:p>
          <a:p>
            <a:pPr algn="ctr"/>
            <a:r>
              <a:rPr lang="en-US" sz="1600" b="1" i="1" dirty="0"/>
              <a:t>and 2 to 3 times per/week when they are seen in clinic</a:t>
            </a:r>
          </a:p>
        </p:txBody>
      </p:sp>
    </p:spTree>
    <p:extLst>
      <p:ext uri="{BB962C8B-B14F-4D97-AF65-F5344CB8AC3E}">
        <p14:creationId xmlns:p14="http://schemas.microsoft.com/office/powerpoint/2010/main" val="325102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a:noFill/>
          </a:ln>
        </p:spPr>
        <p:txBody>
          <a:bodyPr/>
          <a:lstStyle/>
          <a:p>
            <a:pPr marL="0" indent="0">
              <a:buNone/>
            </a:pPr>
            <a:r>
              <a:rPr lang="en-US" sz="1500" b="1" dirty="0"/>
              <a:t>CPX-351 dosing</a:t>
            </a:r>
            <a:r>
              <a:rPr lang="en-US" sz="1500" b="1" baseline="30000" dirty="0"/>
              <a:t>1</a:t>
            </a:r>
            <a:endParaRPr lang="en-US" sz="1500" b="1" dirty="0"/>
          </a:p>
          <a:p>
            <a:r>
              <a:rPr lang="en-US" sz="1500" b="1" dirty="0"/>
              <a:t>Induction: </a:t>
            </a:r>
            <a:r>
              <a:rPr lang="en-US" sz="1500" dirty="0"/>
              <a:t>dual-drug </a:t>
            </a:r>
            <a:r>
              <a:rPr lang="en-US" sz="1500" u="sng" dirty="0" err="1"/>
              <a:t>daunorubicin</a:t>
            </a:r>
            <a:r>
              <a:rPr lang="en-US" sz="1500" u="sng" dirty="0"/>
              <a:t> 44 mg/m</a:t>
            </a:r>
            <a:r>
              <a:rPr lang="en-US" sz="1500" u="sng" baseline="30000" dirty="0"/>
              <a:t>2</a:t>
            </a:r>
            <a:r>
              <a:rPr lang="en-US" sz="1500" u="sng" dirty="0"/>
              <a:t> and cytarabine 100 mg/m</a:t>
            </a:r>
            <a:r>
              <a:rPr lang="en-US" sz="1500" u="sng" baseline="30000" dirty="0"/>
              <a:t>2</a:t>
            </a:r>
            <a:r>
              <a:rPr lang="en-US" sz="1500" dirty="0"/>
              <a:t> liposome IV over 90 min d 1, 3, and 5 and on d 1 and 3 for subsequent cycles of induction, if needed </a:t>
            </a:r>
          </a:p>
          <a:p>
            <a:r>
              <a:rPr lang="en-US" sz="1500" b="1" dirty="0"/>
              <a:t>Consolidation: </a:t>
            </a:r>
            <a:r>
              <a:rPr lang="en-US" sz="1500" dirty="0"/>
              <a:t>dual-drug </a:t>
            </a:r>
            <a:r>
              <a:rPr lang="en-US" sz="1500" u="sng" dirty="0" err="1"/>
              <a:t>daunorubicin</a:t>
            </a:r>
            <a:r>
              <a:rPr lang="en-US" sz="1500" u="sng" dirty="0"/>
              <a:t> 29 mg/m</a:t>
            </a:r>
            <a:r>
              <a:rPr lang="en-US" sz="1500" u="sng" baseline="30000" dirty="0"/>
              <a:t>2</a:t>
            </a:r>
            <a:r>
              <a:rPr lang="en-US" sz="1500" u="sng" dirty="0"/>
              <a:t> and cytarabine 65 mg/m</a:t>
            </a:r>
            <a:r>
              <a:rPr lang="en-US" sz="1500" u="sng" baseline="30000" dirty="0"/>
              <a:t>2</a:t>
            </a:r>
            <a:r>
              <a:rPr lang="en-US" sz="1500" dirty="0"/>
              <a:t> IV over 90 min d 1 and 3</a:t>
            </a:r>
          </a:p>
          <a:p>
            <a:endParaRPr lang="en-US" sz="1600" dirty="0"/>
          </a:p>
        </p:txBody>
      </p:sp>
      <p:sp>
        <p:nvSpPr>
          <p:cNvPr id="4" name="Footer Placeholder 3"/>
          <p:cNvSpPr>
            <a:spLocks noGrp="1"/>
          </p:cNvSpPr>
          <p:nvPr>
            <p:ph type="ftr" sz="quarter" idx="13"/>
          </p:nvPr>
        </p:nvSpPr>
        <p:spPr>
          <a:xfrm>
            <a:off x="60960" y="4828225"/>
            <a:ext cx="7959090" cy="242887"/>
          </a:xfrm>
        </p:spPr>
        <p:txBody>
          <a:bodyPr/>
          <a:lstStyle/>
          <a:p>
            <a:r>
              <a:rPr lang="en-US" dirty="0"/>
              <a:t>1. </a:t>
            </a:r>
            <a:r>
              <a:rPr lang="en-US" dirty="0" err="1"/>
              <a:t>Vyxeos</a:t>
            </a:r>
            <a:r>
              <a:rPr lang="en-US" dirty="0"/>
              <a:t> (daunorubicin and cytarabine) Prescribing Information. https://pp.jazzpharma.com/pi/vyxeos.en.USPI.pdf. 2. </a:t>
            </a:r>
            <a:r>
              <a:rPr lang="en-US" dirty="0" err="1"/>
              <a:t>Kolitz</a:t>
            </a:r>
            <a:r>
              <a:rPr lang="en-US" dirty="0"/>
              <a:t> JE et al. </a:t>
            </a:r>
            <a:r>
              <a:rPr lang="en-US" i="1" dirty="0" err="1"/>
              <a:t>Leuk</a:t>
            </a:r>
            <a:r>
              <a:rPr lang="en-US" i="1" dirty="0"/>
              <a:t> Lymphoma</a:t>
            </a:r>
            <a:r>
              <a:rPr lang="en-US" dirty="0"/>
              <a:t>. 2020;61:631-640.</a:t>
            </a:r>
          </a:p>
        </p:txBody>
      </p:sp>
      <p:sp>
        <p:nvSpPr>
          <p:cNvPr id="2" name="Title 1"/>
          <p:cNvSpPr>
            <a:spLocks noGrp="1"/>
          </p:cNvSpPr>
          <p:nvPr>
            <p:ph type="title"/>
          </p:nvPr>
        </p:nvSpPr>
        <p:spPr/>
        <p:txBody>
          <a:bodyPr/>
          <a:lstStyle/>
          <a:p>
            <a:r>
              <a:rPr lang="en-US"/>
              <a:t>CPX-351: Dosing Calendars Are Useful for Patient Education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99" y="2185061"/>
            <a:ext cx="6047702" cy="272194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96050" y="2668870"/>
            <a:ext cx="2419350" cy="137910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500" dirty="0"/>
              <a:t>Outpatient consolidation can be an option </a:t>
            </a:r>
            <a:br>
              <a:rPr lang="en-US" sz="1500" dirty="0"/>
            </a:br>
            <a:r>
              <a:rPr lang="en-US" sz="1500" dirty="0"/>
              <a:t>for many patients with AML receiving CPX-351 for their disease</a:t>
            </a:r>
            <a:r>
              <a:rPr lang="en-US" sz="1500" baseline="30000" dirty="0"/>
              <a:t>2</a:t>
            </a:r>
          </a:p>
        </p:txBody>
      </p:sp>
    </p:spTree>
    <p:extLst>
      <p:ext uri="{BB962C8B-B14F-4D97-AF65-F5344CB8AC3E}">
        <p14:creationId xmlns:p14="http://schemas.microsoft.com/office/powerpoint/2010/main" val="153320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a:noFill/>
        </p:spPr>
        <p:txBody>
          <a:bodyPr/>
          <a:lstStyle/>
          <a:p>
            <a:r>
              <a:rPr lang="en-US" dirty="0"/>
              <a:t>Tumor Board: An Older Patient </a:t>
            </a:r>
            <a:br>
              <a:rPr lang="en-US" dirty="0"/>
            </a:br>
            <a:r>
              <a:rPr lang="en-US" dirty="0"/>
              <a:t>With Intermediate-Risk AML</a:t>
            </a:r>
          </a:p>
        </p:txBody>
      </p:sp>
      <p:pic>
        <p:nvPicPr>
          <p:cNvPr id="8"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01881" y="997520"/>
            <a:ext cx="8740239" cy="3768445"/>
            <a:chOff x="201881" y="997520"/>
            <a:chExt cx="8740239" cy="3768445"/>
          </a:xfrm>
        </p:grpSpPr>
        <p:sp>
          <p:nvSpPr>
            <p:cNvPr id="9" name="Rectangle 8"/>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rapezoid 9"/>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000" b="1" dirty="0"/>
                <a:t>Alex is aged 65 years, has pancytopenia, and is diagnosed with normal karyotype AML without a </a:t>
              </a:r>
              <a:r>
                <a:rPr lang="en-US" sz="2000" b="1" i="1" dirty="0"/>
                <a:t>FLT3</a:t>
              </a:r>
              <a:r>
                <a:rPr lang="en-US" sz="2000" b="1" dirty="0"/>
                <a:t> mutation</a:t>
              </a:r>
            </a:p>
            <a:p>
              <a:pPr marL="237744" indent="-237744">
                <a:defRPr/>
              </a:pPr>
              <a:r>
                <a:rPr lang="en-US" sz="2000" dirty="0"/>
                <a:t>Alex is generally fit (lifetime jogger/nonsmoker) with a PS of 0-1</a:t>
              </a:r>
            </a:p>
            <a:p>
              <a:pPr marL="237744" indent="-237744">
                <a:defRPr/>
              </a:pPr>
              <a:r>
                <a:rPr lang="en-US" sz="2000" dirty="0"/>
                <a:t>Wants to pursue aggressive therapy but is unwilling to consider HCT</a:t>
              </a:r>
              <a:endParaRPr lang="en-US" sz="2000" i="1" dirty="0"/>
            </a:p>
            <a:p>
              <a:pPr marL="237744" indent="-237744">
                <a:buNone/>
                <a:defRPr/>
              </a:pPr>
              <a:r>
                <a:rPr lang="en-US" sz="2000" b="1" dirty="0"/>
                <a:t>After initial consultation, standard 7+3 recommended</a:t>
              </a:r>
              <a:endParaRPr lang="en-US" sz="2000" i="1" dirty="0"/>
            </a:p>
            <a:p>
              <a:pPr marL="237744" indent="-237744">
                <a:defRPr/>
              </a:pPr>
              <a:r>
                <a:rPr lang="en-US" sz="2000" dirty="0"/>
                <a:t>Alex responds well to chemotherapy and is in CR1 after standard 7+3 and 1 cycle of intermediate-dose </a:t>
              </a:r>
              <a:r>
                <a:rPr lang="en-US" sz="2000" dirty="0" err="1"/>
                <a:t>ara</a:t>
              </a:r>
              <a:r>
                <a:rPr lang="en-US" sz="2000" dirty="0"/>
                <a:t>-C</a:t>
              </a:r>
            </a:p>
          </p:txBody>
        </p:sp>
      </p:grpSp>
    </p:spTree>
    <p:extLst>
      <p:ext uri="{BB962C8B-B14F-4D97-AF65-F5344CB8AC3E}">
        <p14:creationId xmlns:p14="http://schemas.microsoft.com/office/powerpoint/2010/main" val="324882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b="1" dirty="0"/>
              <a:t>CC-486 is an oral formulation of azacitidine </a:t>
            </a:r>
          </a:p>
          <a:p>
            <a:r>
              <a:rPr lang="en-US" sz="2000" dirty="0"/>
              <a:t>In the recent phase 3 QUAZAR AML maintenance trial, this agent was assessed vs placebo in patients aged ≥55 years with AML in first complete remission</a:t>
            </a:r>
          </a:p>
          <a:p>
            <a:pPr lvl="1"/>
            <a:r>
              <a:rPr lang="en-US" sz="2000" dirty="0"/>
              <a:t>Dosage: 300 mg/day for 14 days of 28-day treatment cycles for patients aged ≥55 years with AML</a:t>
            </a:r>
          </a:p>
        </p:txBody>
      </p:sp>
      <p:sp>
        <p:nvSpPr>
          <p:cNvPr id="2" name="Title 1"/>
          <p:cNvSpPr>
            <a:spLocks noGrp="1"/>
          </p:cNvSpPr>
          <p:nvPr>
            <p:ph type="title"/>
          </p:nvPr>
        </p:nvSpPr>
        <p:spPr/>
        <p:txBody>
          <a:bodyPr/>
          <a:lstStyle/>
          <a:p>
            <a:r>
              <a:rPr lang="en-US" dirty="0"/>
              <a:t>Novel HMA Maintenance Strategies</a:t>
            </a:r>
          </a:p>
        </p:txBody>
      </p:sp>
      <p:sp>
        <p:nvSpPr>
          <p:cNvPr id="4" name="TextBox 3"/>
          <p:cNvSpPr txBox="1"/>
          <p:nvPr/>
        </p:nvSpPr>
        <p:spPr>
          <a:xfrm>
            <a:off x="633046" y="3209193"/>
            <a:ext cx="7877908" cy="146423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Oral AZA/CC-486 is FDA approved </a:t>
            </a:r>
            <a:r>
              <a:rPr lang="en-US" sz="2000" dirty="0"/>
              <a:t>(September 2020) for the continued treatment of patients with AML in first CR or </a:t>
            </a:r>
            <a:r>
              <a:rPr lang="en-US" sz="2000" dirty="0" err="1"/>
              <a:t>CRi</a:t>
            </a:r>
            <a:r>
              <a:rPr lang="en-US" sz="2000" dirty="0"/>
              <a:t> following intensive induction </a:t>
            </a:r>
            <a:r>
              <a:rPr lang="en-US" sz="2000" dirty="0" smtClean="0"/>
              <a:t>chemotherapy who are </a:t>
            </a:r>
            <a:r>
              <a:rPr lang="en-US" sz="2000" dirty="0"/>
              <a:t>unable to complete intensive curative </a:t>
            </a:r>
            <a:r>
              <a:rPr lang="en-US" sz="2000" dirty="0" smtClean="0"/>
              <a:t>therapy</a:t>
            </a:r>
            <a:r>
              <a:rPr lang="en-US" sz="2000" baseline="30000" dirty="0" smtClean="0"/>
              <a:t>1</a:t>
            </a:r>
            <a:r>
              <a:rPr lang="en-US" sz="2000" dirty="0" smtClean="0"/>
              <a:t> </a:t>
            </a:r>
            <a:endParaRPr lang="en-US" sz="2000" dirty="0"/>
          </a:p>
        </p:txBody>
      </p:sp>
      <p:sp>
        <p:nvSpPr>
          <p:cNvPr id="5" name="TextBox 4"/>
          <p:cNvSpPr txBox="1"/>
          <p:nvPr/>
        </p:nvSpPr>
        <p:spPr>
          <a:xfrm>
            <a:off x="-1213338" y="184638"/>
            <a:ext cx="1125415" cy="646331"/>
          </a:xfrm>
          <a:prstGeom prst="rect">
            <a:avLst/>
          </a:prstGeom>
          <a:solidFill>
            <a:srgbClr val="FFFF00"/>
          </a:solidFill>
        </p:spPr>
        <p:txBody>
          <a:bodyPr wrap="square" rtlCol="0">
            <a:spAutoFit/>
          </a:bodyPr>
          <a:lstStyle/>
          <a:p>
            <a:pPr algn="ctr"/>
            <a:r>
              <a:rPr lang="en-US" dirty="0" smtClean="0"/>
              <a:t>revised slide</a:t>
            </a:r>
            <a:endParaRPr lang="en-US" dirty="0"/>
          </a:p>
        </p:txBody>
      </p:sp>
      <p:sp>
        <p:nvSpPr>
          <p:cNvPr id="6" name="Footer Placeholder 5"/>
          <p:cNvSpPr>
            <a:spLocks noGrp="1"/>
          </p:cNvSpPr>
          <p:nvPr>
            <p:ph type="ftr" sz="quarter" idx="13"/>
          </p:nvPr>
        </p:nvSpPr>
        <p:spPr/>
        <p:txBody>
          <a:bodyPr/>
          <a:lstStyle/>
          <a:p>
            <a:r>
              <a:rPr lang="en-US" dirty="0"/>
              <a:t>1. https://</a:t>
            </a:r>
            <a:r>
              <a:rPr lang="en-US" dirty="0" smtClean="0"/>
              <a:t>www.fda.gov/drugs/resources-information-approved-drugs/fda-approves-onureg-azacitidine-tablets-acute-myeloid-leukemia.</a:t>
            </a:r>
            <a:endParaRPr lang="en-US" dirty="0"/>
          </a:p>
        </p:txBody>
      </p:sp>
    </p:spTree>
    <p:extLst>
      <p:ext uri="{BB962C8B-B14F-4D97-AF65-F5344CB8AC3E}">
        <p14:creationId xmlns:p14="http://schemas.microsoft.com/office/powerpoint/2010/main" val="336661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178127361"/>
              </p:ext>
            </p:extLst>
          </p:nvPr>
        </p:nvGraphicFramePr>
        <p:xfrm>
          <a:off x="216559" y="1120536"/>
          <a:ext cx="6339256" cy="3198247"/>
        </p:xfrm>
        <a:graphic>
          <a:graphicData uri="http://schemas.openxmlformats.org/drawingml/2006/chart">
            <c:chart xmlns:c="http://schemas.openxmlformats.org/drawingml/2006/chart" xmlns:r="http://schemas.openxmlformats.org/officeDocument/2006/relationships" r:id="rId3"/>
          </a:graphicData>
        </a:graphic>
      </p:graphicFrame>
      <p:grpSp>
        <p:nvGrpSpPr>
          <p:cNvPr id="85" name="Group 84"/>
          <p:cNvGrpSpPr/>
          <p:nvPr/>
        </p:nvGrpSpPr>
        <p:grpSpPr>
          <a:xfrm>
            <a:off x="779245" y="1284832"/>
            <a:ext cx="5280831" cy="2195887"/>
            <a:chOff x="1828777" y="1284832"/>
            <a:chExt cx="5280831" cy="2195887"/>
          </a:xfrm>
        </p:grpSpPr>
        <p:sp>
          <p:nvSpPr>
            <p:cNvPr id="83" name="Freeform 82"/>
            <p:cNvSpPr/>
            <p:nvPr/>
          </p:nvSpPr>
          <p:spPr>
            <a:xfrm>
              <a:off x="1828777" y="1284832"/>
              <a:ext cx="5252817" cy="2169197"/>
            </a:xfrm>
            <a:custGeom>
              <a:avLst/>
              <a:gdLst>
                <a:gd name="connsiteX0" fmla="*/ 5252817 w 5252817"/>
                <a:gd name="connsiteY0" fmla="*/ 2169197 h 2169197"/>
                <a:gd name="connsiteX1" fmla="*/ 4435197 w 5252817"/>
                <a:gd name="connsiteY1" fmla="*/ 2169197 h 2169197"/>
                <a:gd name="connsiteX2" fmla="*/ 4435197 w 5252817"/>
                <a:gd name="connsiteY2" fmla="*/ 2119139 h 2169197"/>
                <a:gd name="connsiteX3" fmla="*/ 4144858 w 5252817"/>
                <a:gd name="connsiteY3" fmla="*/ 2119139 h 2169197"/>
                <a:gd name="connsiteX4" fmla="*/ 4144858 w 5252817"/>
                <a:gd name="connsiteY4" fmla="*/ 2085767 h 2169197"/>
                <a:gd name="connsiteX5" fmla="*/ 4131509 w 5252817"/>
                <a:gd name="connsiteY5" fmla="*/ 2089104 h 2169197"/>
                <a:gd name="connsiteX6" fmla="*/ 4104811 w 5252817"/>
                <a:gd name="connsiteY6" fmla="*/ 2072418 h 2169197"/>
                <a:gd name="connsiteX7" fmla="*/ 4098137 w 5252817"/>
                <a:gd name="connsiteY7" fmla="*/ 2035708 h 2169197"/>
                <a:gd name="connsiteX8" fmla="*/ 3590878 w 5252817"/>
                <a:gd name="connsiteY8" fmla="*/ 2035708 h 2169197"/>
                <a:gd name="connsiteX9" fmla="*/ 3590878 w 5252817"/>
                <a:gd name="connsiteY9" fmla="*/ 2002336 h 2169197"/>
                <a:gd name="connsiteX10" fmla="*/ 3096969 w 5252817"/>
                <a:gd name="connsiteY10" fmla="*/ 2002336 h 2169197"/>
                <a:gd name="connsiteX11" fmla="*/ 3096969 w 5252817"/>
                <a:gd name="connsiteY11" fmla="*/ 1975638 h 2169197"/>
                <a:gd name="connsiteX12" fmla="*/ 3053585 w 5252817"/>
                <a:gd name="connsiteY12" fmla="*/ 1975638 h 2169197"/>
                <a:gd name="connsiteX13" fmla="*/ 3053585 w 5252817"/>
                <a:gd name="connsiteY13" fmla="*/ 1952277 h 2169197"/>
                <a:gd name="connsiteX14" fmla="*/ 2783270 w 5252817"/>
                <a:gd name="connsiteY14" fmla="*/ 1952277 h 2169197"/>
                <a:gd name="connsiteX15" fmla="*/ 2759909 w 5252817"/>
                <a:gd name="connsiteY15" fmla="*/ 1928917 h 2169197"/>
                <a:gd name="connsiteX16" fmla="*/ 2749897 w 5252817"/>
                <a:gd name="connsiteY16" fmla="*/ 1925580 h 2169197"/>
                <a:gd name="connsiteX17" fmla="*/ 2719862 w 5252817"/>
                <a:gd name="connsiteY17" fmla="*/ 1922242 h 2169197"/>
                <a:gd name="connsiteX18" fmla="*/ 2716525 w 5252817"/>
                <a:gd name="connsiteY18" fmla="*/ 1908894 h 2169197"/>
                <a:gd name="connsiteX19" fmla="*/ 2596385 w 5252817"/>
                <a:gd name="connsiteY19" fmla="*/ 1908894 h 2169197"/>
                <a:gd name="connsiteX20" fmla="*/ 2596385 w 5252817"/>
                <a:gd name="connsiteY20" fmla="*/ 1888870 h 2169197"/>
                <a:gd name="connsiteX21" fmla="*/ 2336081 w 5252817"/>
                <a:gd name="connsiteY21" fmla="*/ 1888870 h 2169197"/>
                <a:gd name="connsiteX22" fmla="*/ 2322732 w 5252817"/>
                <a:gd name="connsiteY22" fmla="*/ 1848823 h 2169197"/>
                <a:gd name="connsiteX23" fmla="*/ 2299372 w 5252817"/>
                <a:gd name="connsiteY23" fmla="*/ 1818788 h 2169197"/>
                <a:gd name="connsiteX24" fmla="*/ 2279349 w 5252817"/>
                <a:gd name="connsiteY24" fmla="*/ 1805440 h 2169197"/>
                <a:gd name="connsiteX25" fmla="*/ 2262662 w 5252817"/>
                <a:gd name="connsiteY25" fmla="*/ 1792091 h 2169197"/>
                <a:gd name="connsiteX26" fmla="*/ 2229290 w 5252817"/>
                <a:gd name="connsiteY26" fmla="*/ 1788753 h 2169197"/>
                <a:gd name="connsiteX27" fmla="*/ 2215941 w 5252817"/>
                <a:gd name="connsiteY27" fmla="*/ 1785416 h 2169197"/>
                <a:gd name="connsiteX28" fmla="*/ 2195918 w 5252817"/>
                <a:gd name="connsiteY28" fmla="*/ 1782079 h 2169197"/>
                <a:gd name="connsiteX29" fmla="*/ 2152534 w 5252817"/>
                <a:gd name="connsiteY29" fmla="*/ 1772067 h 2169197"/>
                <a:gd name="connsiteX30" fmla="*/ 2142522 w 5252817"/>
                <a:gd name="connsiteY30" fmla="*/ 1768730 h 2169197"/>
                <a:gd name="connsiteX31" fmla="*/ 2015708 w 5252817"/>
                <a:gd name="connsiteY31" fmla="*/ 1762056 h 2169197"/>
                <a:gd name="connsiteX32" fmla="*/ 1985673 w 5252817"/>
                <a:gd name="connsiteY32" fmla="*/ 1755381 h 2169197"/>
                <a:gd name="connsiteX33" fmla="*/ 1978998 w 5252817"/>
                <a:gd name="connsiteY33" fmla="*/ 1748707 h 2169197"/>
                <a:gd name="connsiteX34" fmla="*/ 1925603 w 5252817"/>
                <a:gd name="connsiteY34" fmla="*/ 1748707 h 2169197"/>
                <a:gd name="connsiteX35" fmla="*/ 1902242 w 5252817"/>
                <a:gd name="connsiteY35" fmla="*/ 1735358 h 2169197"/>
                <a:gd name="connsiteX36" fmla="*/ 1875544 w 5252817"/>
                <a:gd name="connsiteY36" fmla="*/ 1732021 h 2169197"/>
                <a:gd name="connsiteX37" fmla="*/ 1848846 w 5252817"/>
                <a:gd name="connsiteY37" fmla="*/ 1722009 h 2169197"/>
                <a:gd name="connsiteX38" fmla="*/ 1842172 w 5252817"/>
                <a:gd name="connsiteY38" fmla="*/ 1715334 h 2169197"/>
                <a:gd name="connsiteX39" fmla="*/ 1838835 w 5252817"/>
                <a:gd name="connsiteY39" fmla="*/ 1705323 h 2169197"/>
                <a:gd name="connsiteX40" fmla="*/ 1798788 w 5252817"/>
                <a:gd name="connsiteY40" fmla="*/ 1701986 h 2169197"/>
                <a:gd name="connsiteX41" fmla="*/ 1722032 w 5252817"/>
                <a:gd name="connsiteY41" fmla="*/ 1695311 h 2169197"/>
                <a:gd name="connsiteX42" fmla="*/ 1695334 w 5252817"/>
                <a:gd name="connsiteY42" fmla="*/ 1691974 h 2169197"/>
                <a:gd name="connsiteX43" fmla="*/ 1685322 w 5252817"/>
                <a:gd name="connsiteY43" fmla="*/ 1685299 h 2169197"/>
                <a:gd name="connsiteX44" fmla="*/ 1671973 w 5252817"/>
                <a:gd name="connsiteY44" fmla="*/ 1671950 h 2169197"/>
                <a:gd name="connsiteX45" fmla="*/ 1655287 w 5252817"/>
                <a:gd name="connsiteY45" fmla="*/ 1655264 h 2169197"/>
                <a:gd name="connsiteX46" fmla="*/ 1638601 w 5252817"/>
                <a:gd name="connsiteY46" fmla="*/ 1641915 h 2169197"/>
                <a:gd name="connsiteX47" fmla="*/ 1631927 w 5252817"/>
                <a:gd name="connsiteY47" fmla="*/ 1631904 h 2169197"/>
                <a:gd name="connsiteX48" fmla="*/ 1628589 w 5252817"/>
                <a:gd name="connsiteY48" fmla="*/ 1621892 h 2169197"/>
                <a:gd name="connsiteX49" fmla="*/ 1618578 w 5252817"/>
                <a:gd name="connsiteY49" fmla="*/ 1615218 h 2169197"/>
                <a:gd name="connsiteX50" fmla="*/ 1611903 w 5252817"/>
                <a:gd name="connsiteY50" fmla="*/ 1608543 h 2169197"/>
                <a:gd name="connsiteX51" fmla="*/ 1578531 w 5252817"/>
                <a:gd name="connsiteY51" fmla="*/ 1605206 h 2169197"/>
                <a:gd name="connsiteX52" fmla="*/ 1558508 w 5252817"/>
                <a:gd name="connsiteY52" fmla="*/ 1598532 h 2169197"/>
                <a:gd name="connsiteX53" fmla="*/ 1548496 w 5252817"/>
                <a:gd name="connsiteY53" fmla="*/ 1595194 h 2169197"/>
                <a:gd name="connsiteX54" fmla="*/ 1538484 w 5252817"/>
                <a:gd name="connsiteY54" fmla="*/ 1575171 h 2169197"/>
                <a:gd name="connsiteX55" fmla="*/ 1528473 w 5252817"/>
                <a:gd name="connsiteY55" fmla="*/ 1571834 h 2169197"/>
                <a:gd name="connsiteX56" fmla="*/ 1521798 w 5252817"/>
                <a:gd name="connsiteY56" fmla="*/ 1565159 h 2169197"/>
                <a:gd name="connsiteX57" fmla="*/ 1495100 w 5252817"/>
                <a:gd name="connsiteY57" fmla="*/ 1551810 h 2169197"/>
                <a:gd name="connsiteX58" fmla="*/ 1455054 w 5252817"/>
                <a:gd name="connsiteY58" fmla="*/ 1548473 h 2169197"/>
                <a:gd name="connsiteX59" fmla="*/ 1431693 w 5252817"/>
                <a:gd name="connsiteY59" fmla="*/ 1541799 h 2169197"/>
                <a:gd name="connsiteX60" fmla="*/ 1411670 w 5252817"/>
                <a:gd name="connsiteY60" fmla="*/ 1545136 h 2169197"/>
                <a:gd name="connsiteX61" fmla="*/ 1401658 w 5252817"/>
                <a:gd name="connsiteY61" fmla="*/ 1548473 h 2169197"/>
                <a:gd name="connsiteX62" fmla="*/ 1374960 w 5252817"/>
                <a:gd name="connsiteY62" fmla="*/ 1545136 h 2169197"/>
                <a:gd name="connsiteX63" fmla="*/ 1364949 w 5252817"/>
                <a:gd name="connsiteY63" fmla="*/ 1541799 h 2169197"/>
                <a:gd name="connsiteX64" fmla="*/ 1351600 w 5252817"/>
                <a:gd name="connsiteY64" fmla="*/ 1538461 h 2169197"/>
                <a:gd name="connsiteX65" fmla="*/ 1324902 w 5252817"/>
                <a:gd name="connsiteY65" fmla="*/ 1525113 h 2169197"/>
                <a:gd name="connsiteX66" fmla="*/ 1291530 w 5252817"/>
                <a:gd name="connsiteY66" fmla="*/ 1521775 h 2169197"/>
                <a:gd name="connsiteX67" fmla="*/ 1268169 w 5252817"/>
                <a:gd name="connsiteY67" fmla="*/ 1515101 h 2169197"/>
                <a:gd name="connsiteX68" fmla="*/ 1214773 w 5252817"/>
                <a:gd name="connsiteY68" fmla="*/ 1511764 h 2169197"/>
                <a:gd name="connsiteX69" fmla="*/ 1204762 w 5252817"/>
                <a:gd name="connsiteY69" fmla="*/ 1478391 h 2169197"/>
                <a:gd name="connsiteX70" fmla="*/ 1194750 w 5252817"/>
                <a:gd name="connsiteY70" fmla="*/ 1475054 h 2169197"/>
                <a:gd name="connsiteX71" fmla="*/ 1188076 w 5252817"/>
                <a:gd name="connsiteY71" fmla="*/ 1465042 h 2169197"/>
                <a:gd name="connsiteX72" fmla="*/ 1178064 w 5252817"/>
                <a:gd name="connsiteY72" fmla="*/ 1455031 h 2169197"/>
                <a:gd name="connsiteX73" fmla="*/ 1141354 w 5252817"/>
                <a:gd name="connsiteY73" fmla="*/ 1451694 h 2169197"/>
                <a:gd name="connsiteX74" fmla="*/ 1134680 w 5252817"/>
                <a:gd name="connsiteY74" fmla="*/ 1445019 h 2169197"/>
                <a:gd name="connsiteX75" fmla="*/ 1114657 w 5252817"/>
                <a:gd name="connsiteY75" fmla="*/ 1438345 h 2169197"/>
                <a:gd name="connsiteX76" fmla="*/ 1101308 w 5252817"/>
                <a:gd name="connsiteY76" fmla="*/ 1421659 h 2169197"/>
                <a:gd name="connsiteX77" fmla="*/ 1094633 w 5252817"/>
                <a:gd name="connsiteY77" fmla="*/ 1414984 h 2169197"/>
                <a:gd name="connsiteX78" fmla="*/ 1067935 w 5252817"/>
                <a:gd name="connsiteY78" fmla="*/ 1411647 h 2169197"/>
                <a:gd name="connsiteX79" fmla="*/ 1054587 w 5252817"/>
                <a:gd name="connsiteY79" fmla="*/ 1398298 h 2169197"/>
                <a:gd name="connsiteX80" fmla="*/ 1041238 w 5252817"/>
                <a:gd name="connsiteY80" fmla="*/ 1381612 h 2169197"/>
                <a:gd name="connsiteX81" fmla="*/ 1031226 w 5252817"/>
                <a:gd name="connsiteY81" fmla="*/ 1378275 h 2169197"/>
                <a:gd name="connsiteX82" fmla="*/ 1021214 w 5252817"/>
                <a:gd name="connsiteY82" fmla="*/ 1358251 h 2169197"/>
                <a:gd name="connsiteX83" fmla="*/ 1007865 w 5252817"/>
                <a:gd name="connsiteY83" fmla="*/ 1341565 h 2169197"/>
                <a:gd name="connsiteX84" fmla="*/ 1004528 w 5252817"/>
                <a:gd name="connsiteY84" fmla="*/ 1331553 h 2169197"/>
                <a:gd name="connsiteX85" fmla="*/ 991179 w 5252817"/>
                <a:gd name="connsiteY85" fmla="*/ 1314867 h 2169197"/>
                <a:gd name="connsiteX86" fmla="*/ 987842 w 5252817"/>
                <a:gd name="connsiteY86" fmla="*/ 1304856 h 2169197"/>
                <a:gd name="connsiteX87" fmla="*/ 981168 w 5252817"/>
                <a:gd name="connsiteY87" fmla="*/ 1298181 h 2169197"/>
                <a:gd name="connsiteX88" fmla="*/ 961144 w 5252817"/>
                <a:gd name="connsiteY88" fmla="*/ 1288169 h 2169197"/>
                <a:gd name="connsiteX89" fmla="*/ 947795 w 5252817"/>
                <a:gd name="connsiteY89" fmla="*/ 1268146 h 2169197"/>
                <a:gd name="connsiteX90" fmla="*/ 934446 w 5252817"/>
                <a:gd name="connsiteY90" fmla="*/ 1238111 h 2169197"/>
                <a:gd name="connsiteX91" fmla="*/ 924435 w 5252817"/>
                <a:gd name="connsiteY91" fmla="*/ 1231437 h 2169197"/>
                <a:gd name="connsiteX92" fmla="*/ 904411 w 5252817"/>
                <a:gd name="connsiteY92" fmla="*/ 1224762 h 2169197"/>
                <a:gd name="connsiteX93" fmla="*/ 894400 w 5252817"/>
                <a:gd name="connsiteY93" fmla="*/ 1218088 h 2169197"/>
                <a:gd name="connsiteX94" fmla="*/ 871039 w 5252817"/>
                <a:gd name="connsiteY94" fmla="*/ 1211413 h 2169197"/>
                <a:gd name="connsiteX95" fmla="*/ 861027 w 5252817"/>
                <a:gd name="connsiteY95" fmla="*/ 1194727 h 2169197"/>
                <a:gd name="connsiteX96" fmla="*/ 847678 w 5252817"/>
                <a:gd name="connsiteY96" fmla="*/ 1178041 h 2169197"/>
                <a:gd name="connsiteX97" fmla="*/ 827655 w 5252817"/>
                <a:gd name="connsiteY97" fmla="*/ 1171367 h 2169197"/>
                <a:gd name="connsiteX98" fmla="*/ 817643 w 5252817"/>
                <a:gd name="connsiteY98" fmla="*/ 1164692 h 2169197"/>
                <a:gd name="connsiteX99" fmla="*/ 797620 w 5252817"/>
                <a:gd name="connsiteY99" fmla="*/ 1161355 h 2169197"/>
                <a:gd name="connsiteX100" fmla="*/ 794283 w 5252817"/>
                <a:gd name="connsiteY100" fmla="*/ 1151343 h 2169197"/>
                <a:gd name="connsiteX101" fmla="*/ 774259 w 5252817"/>
                <a:gd name="connsiteY101" fmla="*/ 1141332 h 2169197"/>
                <a:gd name="connsiteX102" fmla="*/ 770922 w 5252817"/>
                <a:gd name="connsiteY102" fmla="*/ 1141332 h 2169197"/>
                <a:gd name="connsiteX103" fmla="*/ 760911 w 5252817"/>
                <a:gd name="connsiteY103" fmla="*/ 1141332 h 2169197"/>
                <a:gd name="connsiteX104" fmla="*/ 754236 w 5252817"/>
                <a:gd name="connsiteY104" fmla="*/ 1101285 h 2169197"/>
                <a:gd name="connsiteX105" fmla="*/ 747562 w 5252817"/>
                <a:gd name="connsiteY105" fmla="*/ 1094610 h 2169197"/>
                <a:gd name="connsiteX106" fmla="*/ 740887 w 5252817"/>
                <a:gd name="connsiteY106" fmla="*/ 1071250 h 2169197"/>
                <a:gd name="connsiteX107" fmla="*/ 734213 w 5252817"/>
                <a:gd name="connsiteY107" fmla="*/ 1064575 h 2169197"/>
                <a:gd name="connsiteX108" fmla="*/ 724201 w 5252817"/>
                <a:gd name="connsiteY108" fmla="*/ 1034540 h 2169197"/>
                <a:gd name="connsiteX109" fmla="*/ 717527 w 5252817"/>
                <a:gd name="connsiteY109" fmla="*/ 1014517 h 2169197"/>
                <a:gd name="connsiteX110" fmla="*/ 714189 w 5252817"/>
                <a:gd name="connsiteY110" fmla="*/ 1001168 h 2169197"/>
                <a:gd name="connsiteX111" fmla="*/ 707515 w 5252817"/>
                <a:gd name="connsiteY111" fmla="*/ 981145 h 2169197"/>
                <a:gd name="connsiteX112" fmla="*/ 694166 w 5252817"/>
                <a:gd name="connsiteY112" fmla="*/ 967796 h 2169197"/>
                <a:gd name="connsiteX113" fmla="*/ 667468 w 5252817"/>
                <a:gd name="connsiteY113" fmla="*/ 961121 h 2169197"/>
                <a:gd name="connsiteX114" fmla="*/ 654119 w 5252817"/>
                <a:gd name="connsiteY114" fmla="*/ 944435 h 2169197"/>
                <a:gd name="connsiteX115" fmla="*/ 640770 w 5252817"/>
                <a:gd name="connsiteY115" fmla="*/ 927749 h 2169197"/>
                <a:gd name="connsiteX116" fmla="*/ 634096 w 5252817"/>
                <a:gd name="connsiteY116" fmla="*/ 907726 h 2169197"/>
                <a:gd name="connsiteX117" fmla="*/ 630759 w 5252817"/>
                <a:gd name="connsiteY117" fmla="*/ 894377 h 2169197"/>
                <a:gd name="connsiteX118" fmla="*/ 624084 w 5252817"/>
                <a:gd name="connsiteY118" fmla="*/ 874353 h 2169197"/>
                <a:gd name="connsiteX119" fmla="*/ 614073 w 5252817"/>
                <a:gd name="connsiteY119" fmla="*/ 867679 h 2169197"/>
                <a:gd name="connsiteX120" fmla="*/ 597387 w 5252817"/>
                <a:gd name="connsiteY120" fmla="*/ 854330 h 2169197"/>
                <a:gd name="connsiteX121" fmla="*/ 564014 w 5252817"/>
                <a:gd name="connsiteY121" fmla="*/ 850993 h 2169197"/>
                <a:gd name="connsiteX122" fmla="*/ 560677 w 5252817"/>
                <a:gd name="connsiteY122" fmla="*/ 830969 h 2169197"/>
                <a:gd name="connsiteX123" fmla="*/ 540654 w 5252817"/>
                <a:gd name="connsiteY123" fmla="*/ 817621 h 2169197"/>
                <a:gd name="connsiteX124" fmla="*/ 523968 w 5252817"/>
                <a:gd name="connsiteY124" fmla="*/ 794260 h 2169197"/>
                <a:gd name="connsiteX125" fmla="*/ 513956 w 5252817"/>
                <a:gd name="connsiteY125" fmla="*/ 764225 h 2169197"/>
                <a:gd name="connsiteX126" fmla="*/ 510619 w 5252817"/>
                <a:gd name="connsiteY126" fmla="*/ 754213 h 2169197"/>
                <a:gd name="connsiteX127" fmla="*/ 497270 w 5252817"/>
                <a:gd name="connsiteY127" fmla="*/ 740864 h 2169197"/>
                <a:gd name="connsiteX128" fmla="*/ 483921 w 5252817"/>
                <a:gd name="connsiteY128" fmla="*/ 727515 h 2169197"/>
                <a:gd name="connsiteX129" fmla="*/ 467235 w 5252817"/>
                <a:gd name="connsiteY129" fmla="*/ 710829 h 2169197"/>
                <a:gd name="connsiteX130" fmla="*/ 447211 w 5252817"/>
                <a:gd name="connsiteY130" fmla="*/ 684132 h 2169197"/>
                <a:gd name="connsiteX131" fmla="*/ 433862 w 5252817"/>
                <a:gd name="connsiteY131" fmla="*/ 657434 h 2169197"/>
                <a:gd name="connsiteX132" fmla="*/ 427188 w 5252817"/>
                <a:gd name="connsiteY132" fmla="*/ 650759 h 2169197"/>
                <a:gd name="connsiteX133" fmla="*/ 420514 w 5252817"/>
                <a:gd name="connsiteY133" fmla="*/ 630736 h 2169197"/>
                <a:gd name="connsiteX134" fmla="*/ 407165 w 5252817"/>
                <a:gd name="connsiteY134" fmla="*/ 614050 h 2169197"/>
                <a:gd name="connsiteX135" fmla="*/ 387141 w 5252817"/>
                <a:gd name="connsiteY135" fmla="*/ 577340 h 2169197"/>
                <a:gd name="connsiteX136" fmla="*/ 360443 w 5252817"/>
                <a:gd name="connsiteY136" fmla="*/ 567329 h 2169197"/>
                <a:gd name="connsiteX137" fmla="*/ 347095 w 5252817"/>
                <a:gd name="connsiteY137" fmla="*/ 523945 h 2169197"/>
                <a:gd name="connsiteX138" fmla="*/ 333746 w 5252817"/>
                <a:gd name="connsiteY138" fmla="*/ 507259 h 2169197"/>
                <a:gd name="connsiteX139" fmla="*/ 327071 w 5252817"/>
                <a:gd name="connsiteY139" fmla="*/ 493910 h 2169197"/>
                <a:gd name="connsiteX140" fmla="*/ 320397 w 5252817"/>
                <a:gd name="connsiteY140" fmla="*/ 487235 h 2169197"/>
                <a:gd name="connsiteX141" fmla="*/ 313722 w 5252817"/>
                <a:gd name="connsiteY141" fmla="*/ 477223 h 2169197"/>
                <a:gd name="connsiteX142" fmla="*/ 310385 w 5252817"/>
                <a:gd name="connsiteY142" fmla="*/ 460537 h 2169197"/>
                <a:gd name="connsiteX143" fmla="*/ 307048 w 5252817"/>
                <a:gd name="connsiteY143" fmla="*/ 450526 h 2169197"/>
                <a:gd name="connsiteX144" fmla="*/ 297036 w 5252817"/>
                <a:gd name="connsiteY144" fmla="*/ 447188 h 2169197"/>
                <a:gd name="connsiteX145" fmla="*/ 293699 w 5252817"/>
                <a:gd name="connsiteY145" fmla="*/ 437177 h 2169197"/>
                <a:gd name="connsiteX146" fmla="*/ 277013 w 5252817"/>
                <a:gd name="connsiteY146" fmla="*/ 423828 h 2169197"/>
                <a:gd name="connsiteX147" fmla="*/ 273676 w 5252817"/>
                <a:gd name="connsiteY147" fmla="*/ 413816 h 2169197"/>
                <a:gd name="connsiteX148" fmla="*/ 250315 w 5252817"/>
                <a:gd name="connsiteY148" fmla="*/ 397130 h 2169197"/>
                <a:gd name="connsiteX149" fmla="*/ 233629 w 5252817"/>
                <a:gd name="connsiteY149" fmla="*/ 373769 h 2169197"/>
                <a:gd name="connsiteX150" fmla="*/ 236966 w 5252817"/>
                <a:gd name="connsiteY150" fmla="*/ 363758 h 2169197"/>
                <a:gd name="connsiteX151" fmla="*/ 233629 w 5252817"/>
                <a:gd name="connsiteY151" fmla="*/ 343734 h 2169197"/>
                <a:gd name="connsiteX152" fmla="*/ 230292 w 5252817"/>
                <a:gd name="connsiteY152" fmla="*/ 330386 h 2169197"/>
                <a:gd name="connsiteX153" fmla="*/ 196919 w 5252817"/>
                <a:gd name="connsiteY153" fmla="*/ 303688 h 2169197"/>
                <a:gd name="connsiteX154" fmla="*/ 186908 w 5252817"/>
                <a:gd name="connsiteY154" fmla="*/ 276990 h 2169197"/>
                <a:gd name="connsiteX155" fmla="*/ 180233 w 5252817"/>
                <a:gd name="connsiteY155" fmla="*/ 270315 h 2169197"/>
                <a:gd name="connsiteX156" fmla="*/ 173559 w 5252817"/>
                <a:gd name="connsiteY156" fmla="*/ 260304 h 2169197"/>
                <a:gd name="connsiteX157" fmla="*/ 166884 w 5252817"/>
                <a:gd name="connsiteY157" fmla="*/ 253629 h 2169197"/>
                <a:gd name="connsiteX158" fmla="*/ 160210 w 5252817"/>
                <a:gd name="connsiteY158" fmla="*/ 243618 h 2169197"/>
                <a:gd name="connsiteX159" fmla="*/ 143524 w 5252817"/>
                <a:gd name="connsiteY159" fmla="*/ 230269 h 2169197"/>
                <a:gd name="connsiteX160" fmla="*/ 136849 w 5252817"/>
                <a:gd name="connsiteY160" fmla="*/ 223594 h 2169197"/>
                <a:gd name="connsiteX161" fmla="*/ 116826 w 5252817"/>
                <a:gd name="connsiteY161" fmla="*/ 210245 h 2169197"/>
                <a:gd name="connsiteX162" fmla="*/ 100140 w 5252817"/>
                <a:gd name="connsiteY162" fmla="*/ 193559 h 2169197"/>
                <a:gd name="connsiteX163" fmla="*/ 93465 w 5252817"/>
                <a:gd name="connsiteY163" fmla="*/ 143501 h 2169197"/>
                <a:gd name="connsiteX164" fmla="*/ 90128 w 5252817"/>
                <a:gd name="connsiteY164" fmla="*/ 120140 h 2169197"/>
                <a:gd name="connsiteX165" fmla="*/ 80116 w 5252817"/>
                <a:gd name="connsiteY165" fmla="*/ 113466 h 2169197"/>
                <a:gd name="connsiteX166" fmla="*/ 66768 w 5252817"/>
                <a:gd name="connsiteY166" fmla="*/ 96780 h 2169197"/>
                <a:gd name="connsiteX167" fmla="*/ 60093 w 5252817"/>
                <a:gd name="connsiteY167" fmla="*/ 90105 h 2169197"/>
                <a:gd name="connsiteX168" fmla="*/ 46744 w 5252817"/>
                <a:gd name="connsiteY168" fmla="*/ 63407 h 2169197"/>
                <a:gd name="connsiteX169" fmla="*/ 36732 w 5252817"/>
                <a:gd name="connsiteY169" fmla="*/ 56733 h 2169197"/>
                <a:gd name="connsiteX170" fmla="*/ 30058 w 5252817"/>
                <a:gd name="connsiteY170" fmla="*/ 46721 h 2169197"/>
                <a:gd name="connsiteX171" fmla="*/ 20046 w 5252817"/>
                <a:gd name="connsiteY171" fmla="*/ 40047 h 2169197"/>
                <a:gd name="connsiteX172" fmla="*/ 16709 w 5252817"/>
                <a:gd name="connsiteY172" fmla="*/ 30035 h 2169197"/>
                <a:gd name="connsiteX173" fmla="*/ 10035 w 5252817"/>
                <a:gd name="connsiteY173" fmla="*/ 20023 h 2169197"/>
                <a:gd name="connsiteX174" fmla="*/ 6697 w 5252817"/>
                <a:gd name="connsiteY174" fmla="*/ 10012 h 2169197"/>
                <a:gd name="connsiteX175" fmla="*/ 23 w 5252817"/>
                <a:gd name="connsiteY175" fmla="*/ 0 h 216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252817" h="2169197">
                  <a:moveTo>
                    <a:pt x="5252817" y="2169197"/>
                  </a:moveTo>
                  <a:lnTo>
                    <a:pt x="4435197" y="2169197"/>
                  </a:lnTo>
                  <a:lnTo>
                    <a:pt x="4435197" y="2119139"/>
                  </a:lnTo>
                  <a:lnTo>
                    <a:pt x="4144858" y="2119139"/>
                  </a:lnTo>
                  <a:lnTo>
                    <a:pt x="4144858" y="2085767"/>
                  </a:lnTo>
                  <a:lnTo>
                    <a:pt x="4131509" y="2089104"/>
                  </a:lnTo>
                  <a:cubicBezTo>
                    <a:pt x="4122610" y="2083542"/>
                    <a:pt x="4111870" y="2080183"/>
                    <a:pt x="4104811" y="2072418"/>
                  </a:cubicBezTo>
                  <a:cubicBezTo>
                    <a:pt x="4096378" y="2063142"/>
                    <a:pt x="4098137" y="2046762"/>
                    <a:pt x="4098137" y="2035708"/>
                  </a:cubicBezTo>
                  <a:lnTo>
                    <a:pt x="3590878" y="2035708"/>
                  </a:lnTo>
                  <a:lnTo>
                    <a:pt x="3590878" y="2002336"/>
                  </a:lnTo>
                  <a:lnTo>
                    <a:pt x="3096969" y="2002336"/>
                  </a:lnTo>
                  <a:lnTo>
                    <a:pt x="3096969" y="1975638"/>
                  </a:lnTo>
                  <a:lnTo>
                    <a:pt x="3053585" y="1975638"/>
                  </a:lnTo>
                  <a:lnTo>
                    <a:pt x="3053585" y="1952277"/>
                  </a:lnTo>
                  <a:lnTo>
                    <a:pt x="2783270" y="1952277"/>
                  </a:lnTo>
                  <a:cubicBezTo>
                    <a:pt x="2775483" y="1944490"/>
                    <a:pt x="2768508" y="1935796"/>
                    <a:pt x="2759909" y="1928917"/>
                  </a:cubicBezTo>
                  <a:cubicBezTo>
                    <a:pt x="2757162" y="1926720"/>
                    <a:pt x="2753367" y="1926158"/>
                    <a:pt x="2749897" y="1925580"/>
                  </a:cubicBezTo>
                  <a:cubicBezTo>
                    <a:pt x="2739961" y="1923924"/>
                    <a:pt x="2697614" y="1913343"/>
                    <a:pt x="2719862" y="1922242"/>
                  </a:cubicBezTo>
                  <a:lnTo>
                    <a:pt x="2716525" y="1908894"/>
                  </a:lnTo>
                  <a:lnTo>
                    <a:pt x="2596385" y="1908894"/>
                  </a:lnTo>
                  <a:lnTo>
                    <a:pt x="2596385" y="1888870"/>
                  </a:lnTo>
                  <a:lnTo>
                    <a:pt x="2336081" y="1888870"/>
                  </a:lnTo>
                  <a:lnTo>
                    <a:pt x="2322732" y="1848823"/>
                  </a:lnTo>
                  <a:cubicBezTo>
                    <a:pt x="2319948" y="1844925"/>
                    <a:pt x="2307640" y="1824989"/>
                    <a:pt x="2299372" y="1818788"/>
                  </a:cubicBezTo>
                  <a:cubicBezTo>
                    <a:pt x="2292955" y="1813975"/>
                    <a:pt x="2285021" y="1811112"/>
                    <a:pt x="2279349" y="1805440"/>
                  </a:cubicBezTo>
                  <a:cubicBezTo>
                    <a:pt x="2275452" y="1801543"/>
                    <a:pt x="2268136" y="1793354"/>
                    <a:pt x="2262662" y="1792091"/>
                  </a:cubicBezTo>
                  <a:cubicBezTo>
                    <a:pt x="2251769" y="1789577"/>
                    <a:pt x="2240414" y="1789866"/>
                    <a:pt x="2229290" y="1788753"/>
                  </a:cubicBezTo>
                  <a:cubicBezTo>
                    <a:pt x="2224840" y="1787641"/>
                    <a:pt x="2220439" y="1786315"/>
                    <a:pt x="2215941" y="1785416"/>
                  </a:cubicBezTo>
                  <a:cubicBezTo>
                    <a:pt x="2209306" y="1784089"/>
                    <a:pt x="2202482" y="1783720"/>
                    <a:pt x="2195918" y="1782079"/>
                  </a:cubicBezTo>
                  <a:cubicBezTo>
                    <a:pt x="2147055" y="1769863"/>
                    <a:pt x="2206761" y="1779813"/>
                    <a:pt x="2152534" y="1772067"/>
                  </a:cubicBezTo>
                  <a:cubicBezTo>
                    <a:pt x="2149197" y="1770955"/>
                    <a:pt x="2145904" y="1769696"/>
                    <a:pt x="2142522" y="1768730"/>
                  </a:cubicBezTo>
                  <a:cubicBezTo>
                    <a:pt x="2099439" y="1756422"/>
                    <a:pt x="2076218" y="1763836"/>
                    <a:pt x="2015708" y="1762056"/>
                  </a:cubicBezTo>
                  <a:cubicBezTo>
                    <a:pt x="2011666" y="1761382"/>
                    <a:pt x="1991992" y="1759172"/>
                    <a:pt x="1985673" y="1755381"/>
                  </a:cubicBezTo>
                  <a:cubicBezTo>
                    <a:pt x="1982975" y="1753762"/>
                    <a:pt x="1978998" y="1748707"/>
                    <a:pt x="1978998" y="1748707"/>
                  </a:cubicBezTo>
                  <a:lnTo>
                    <a:pt x="1925603" y="1748707"/>
                  </a:lnTo>
                  <a:lnTo>
                    <a:pt x="1902242" y="1735358"/>
                  </a:lnTo>
                  <a:lnTo>
                    <a:pt x="1875544" y="1732021"/>
                  </a:lnTo>
                  <a:cubicBezTo>
                    <a:pt x="1866645" y="1728684"/>
                    <a:pt x="1857347" y="1726260"/>
                    <a:pt x="1848846" y="1722009"/>
                  </a:cubicBezTo>
                  <a:cubicBezTo>
                    <a:pt x="1846032" y="1720602"/>
                    <a:pt x="1843791" y="1718032"/>
                    <a:pt x="1842172" y="1715334"/>
                  </a:cubicBezTo>
                  <a:cubicBezTo>
                    <a:pt x="1840362" y="1712318"/>
                    <a:pt x="1842197" y="1706357"/>
                    <a:pt x="1838835" y="1705323"/>
                  </a:cubicBezTo>
                  <a:cubicBezTo>
                    <a:pt x="1826032" y="1701384"/>
                    <a:pt x="1812137" y="1703098"/>
                    <a:pt x="1798788" y="1701986"/>
                  </a:cubicBezTo>
                  <a:cubicBezTo>
                    <a:pt x="1778739" y="1671909"/>
                    <a:pt x="1798472" y="1695311"/>
                    <a:pt x="1722032" y="1695311"/>
                  </a:cubicBezTo>
                  <a:cubicBezTo>
                    <a:pt x="1713063" y="1695311"/>
                    <a:pt x="1704233" y="1693086"/>
                    <a:pt x="1695334" y="1691974"/>
                  </a:cubicBezTo>
                  <a:cubicBezTo>
                    <a:pt x="1691997" y="1689749"/>
                    <a:pt x="1687828" y="1688431"/>
                    <a:pt x="1685322" y="1685299"/>
                  </a:cubicBezTo>
                  <a:cubicBezTo>
                    <a:pt x="1672377" y="1669118"/>
                    <a:pt x="1693818" y="1679233"/>
                    <a:pt x="1671973" y="1671950"/>
                  </a:cubicBezTo>
                  <a:cubicBezTo>
                    <a:pt x="1666411" y="1666388"/>
                    <a:pt x="1661832" y="1659627"/>
                    <a:pt x="1655287" y="1655264"/>
                  </a:cubicBezTo>
                  <a:cubicBezTo>
                    <a:pt x="1647853" y="1650308"/>
                    <a:pt x="1644036" y="1648709"/>
                    <a:pt x="1638601" y="1641915"/>
                  </a:cubicBezTo>
                  <a:cubicBezTo>
                    <a:pt x="1636096" y="1638783"/>
                    <a:pt x="1633721" y="1635491"/>
                    <a:pt x="1631927" y="1631904"/>
                  </a:cubicBezTo>
                  <a:cubicBezTo>
                    <a:pt x="1630354" y="1628758"/>
                    <a:pt x="1630787" y="1624639"/>
                    <a:pt x="1628589" y="1621892"/>
                  </a:cubicBezTo>
                  <a:cubicBezTo>
                    <a:pt x="1626084" y="1618760"/>
                    <a:pt x="1621710" y="1617723"/>
                    <a:pt x="1618578" y="1615218"/>
                  </a:cubicBezTo>
                  <a:cubicBezTo>
                    <a:pt x="1616121" y="1613252"/>
                    <a:pt x="1614956" y="1609306"/>
                    <a:pt x="1611903" y="1608543"/>
                  </a:cubicBezTo>
                  <a:cubicBezTo>
                    <a:pt x="1601057" y="1605832"/>
                    <a:pt x="1589655" y="1606318"/>
                    <a:pt x="1578531" y="1605206"/>
                  </a:cubicBezTo>
                  <a:lnTo>
                    <a:pt x="1558508" y="1598532"/>
                  </a:lnTo>
                  <a:lnTo>
                    <a:pt x="1548496" y="1595194"/>
                  </a:lnTo>
                  <a:cubicBezTo>
                    <a:pt x="1546096" y="1585594"/>
                    <a:pt x="1547236" y="1580422"/>
                    <a:pt x="1538484" y="1575171"/>
                  </a:cubicBezTo>
                  <a:cubicBezTo>
                    <a:pt x="1535468" y="1573361"/>
                    <a:pt x="1511787" y="1561266"/>
                    <a:pt x="1528473" y="1571834"/>
                  </a:cubicBezTo>
                  <a:lnTo>
                    <a:pt x="1521798" y="1565159"/>
                  </a:lnTo>
                  <a:cubicBezTo>
                    <a:pt x="1512899" y="1560709"/>
                    <a:pt x="1504753" y="1554223"/>
                    <a:pt x="1495100" y="1551810"/>
                  </a:cubicBezTo>
                  <a:cubicBezTo>
                    <a:pt x="1482105" y="1548561"/>
                    <a:pt x="1468346" y="1550134"/>
                    <a:pt x="1455054" y="1548473"/>
                  </a:cubicBezTo>
                  <a:cubicBezTo>
                    <a:pt x="1448350" y="1547635"/>
                    <a:pt x="1438342" y="1544015"/>
                    <a:pt x="1431693" y="1541799"/>
                  </a:cubicBezTo>
                  <a:cubicBezTo>
                    <a:pt x="1425019" y="1542911"/>
                    <a:pt x="1418275" y="1543668"/>
                    <a:pt x="1411670" y="1545136"/>
                  </a:cubicBezTo>
                  <a:cubicBezTo>
                    <a:pt x="1408236" y="1545899"/>
                    <a:pt x="1405176" y="1548473"/>
                    <a:pt x="1401658" y="1548473"/>
                  </a:cubicBezTo>
                  <a:cubicBezTo>
                    <a:pt x="1392689" y="1548473"/>
                    <a:pt x="1383859" y="1546248"/>
                    <a:pt x="1374960" y="1545136"/>
                  </a:cubicBezTo>
                  <a:cubicBezTo>
                    <a:pt x="1371623" y="1544024"/>
                    <a:pt x="1368331" y="1542765"/>
                    <a:pt x="1364949" y="1541799"/>
                  </a:cubicBezTo>
                  <a:cubicBezTo>
                    <a:pt x="1360539" y="1540539"/>
                    <a:pt x="1355702" y="1540512"/>
                    <a:pt x="1351600" y="1538461"/>
                  </a:cubicBezTo>
                  <a:cubicBezTo>
                    <a:pt x="1331392" y="1528357"/>
                    <a:pt x="1367044" y="1529328"/>
                    <a:pt x="1324902" y="1525113"/>
                  </a:cubicBezTo>
                  <a:lnTo>
                    <a:pt x="1291530" y="1521775"/>
                  </a:lnTo>
                  <a:cubicBezTo>
                    <a:pt x="1285432" y="1519742"/>
                    <a:pt x="1274155" y="1515700"/>
                    <a:pt x="1268169" y="1515101"/>
                  </a:cubicBezTo>
                  <a:cubicBezTo>
                    <a:pt x="1250424" y="1513327"/>
                    <a:pt x="1232572" y="1512876"/>
                    <a:pt x="1214773" y="1511764"/>
                  </a:cubicBezTo>
                  <a:cubicBezTo>
                    <a:pt x="1213052" y="1497992"/>
                    <a:pt x="1217074" y="1485778"/>
                    <a:pt x="1204762" y="1478391"/>
                  </a:cubicBezTo>
                  <a:cubicBezTo>
                    <a:pt x="1201746" y="1476581"/>
                    <a:pt x="1198087" y="1476166"/>
                    <a:pt x="1194750" y="1475054"/>
                  </a:cubicBezTo>
                  <a:cubicBezTo>
                    <a:pt x="1192525" y="1471717"/>
                    <a:pt x="1179177" y="1462817"/>
                    <a:pt x="1188076" y="1465042"/>
                  </a:cubicBezTo>
                  <a:lnTo>
                    <a:pt x="1178064" y="1455031"/>
                  </a:lnTo>
                  <a:cubicBezTo>
                    <a:pt x="1165827" y="1453919"/>
                    <a:pt x="1153326" y="1454457"/>
                    <a:pt x="1141354" y="1451694"/>
                  </a:cubicBezTo>
                  <a:cubicBezTo>
                    <a:pt x="1138288" y="1450986"/>
                    <a:pt x="1137494" y="1446426"/>
                    <a:pt x="1134680" y="1445019"/>
                  </a:cubicBezTo>
                  <a:cubicBezTo>
                    <a:pt x="1128387" y="1441873"/>
                    <a:pt x="1114657" y="1438345"/>
                    <a:pt x="1114657" y="1438345"/>
                  </a:cubicBezTo>
                  <a:cubicBezTo>
                    <a:pt x="1098539" y="1422227"/>
                    <a:pt x="1118148" y="1442709"/>
                    <a:pt x="1101308" y="1421659"/>
                  </a:cubicBezTo>
                  <a:cubicBezTo>
                    <a:pt x="1099342" y="1419202"/>
                    <a:pt x="1097647" y="1415888"/>
                    <a:pt x="1094633" y="1414984"/>
                  </a:cubicBezTo>
                  <a:cubicBezTo>
                    <a:pt x="1086043" y="1412407"/>
                    <a:pt x="1076834" y="1412759"/>
                    <a:pt x="1067935" y="1411647"/>
                  </a:cubicBezTo>
                  <a:cubicBezTo>
                    <a:pt x="1062003" y="1393848"/>
                    <a:pt x="1069418" y="1407197"/>
                    <a:pt x="1054587" y="1398298"/>
                  </a:cubicBezTo>
                  <a:cubicBezTo>
                    <a:pt x="1040974" y="1390130"/>
                    <a:pt x="1054886" y="1392530"/>
                    <a:pt x="1041238" y="1381612"/>
                  </a:cubicBezTo>
                  <a:cubicBezTo>
                    <a:pt x="1038491" y="1379415"/>
                    <a:pt x="1034563" y="1379387"/>
                    <a:pt x="1031226" y="1378275"/>
                  </a:cubicBezTo>
                  <a:cubicBezTo>
                    <a:pt x="1017792" y="1364841"/>
                    <a:pt x="1030439" y="1379778"/>
                    <a:pt x="1021214" y="1358251"/>
                  </a:cubicBezTo>
                  <a:cubicBezTo>
                    <a:pt x="1018057" y="1350884"/>
                    <a:pt x="1013247" y="1346947"/>
                    <a:pt x="1007865" y="1341565"/>
                  </a:cubicBezTo>
                  <a:cubicBezTo>
                    <a:pt x="1006753" y="1338228"/>
                    <a:pt x="1006101" y="1334699"/>
                    <a:pt x="1004528" y="1331553"/>
                  </a:cubicBezTo>
                  <a:cubicBezTo>
                    <a:pt x="1000319" y="1323134"/>
                    <a:pt x="997387" y="1321075"/>
                    <a:pt x="991179" y="1314867"/>
                  </a:cubicBezTo>
                  <a:cubicBezTo>
                    <a:pt x="990067" y="1311530"/>
                    <a:pt x="989652" y="1307872"/>
                    <a:pt x="987842" y="1304856"/>
                  </a:cubicBezTo>
                  <a:cubicBezTo>
                    <a:pt x="986223" y="1302158"/>
                    <a:pt x="983625" y="1300147"/>
                    <a:pt x="981168" y="1298181"/>
                  </a:cubicBezTo>
                  <a:cubicBezTo>
                    <a:pt x="971928" y="1290789"/>
                    <a:pt x="971716" y="1291694"/>
                    <a:pt x="961144" y="1288169"/>
                  </a:cubicBezTo>
                  <a:cubicBezTo>
                    <a:pt x="952244" y="1279269"/>
                    <a:pt x="949942" y="1279953"/>
                    <a:pt x="947795" y="1268146"/>
                  </a:cubicBezTo>
                  <a:cubicBezTo>
                    <a:pt x="942196" y="1237349"/>
                    <a:pt x="953683" y="1244523"/>
                    <a:pt x="934446" y="1238111"/>
                  </a:cubicBezTo>
                  <a:cubicBezTo>
                    <a:pt x="931109" y="1235886"/>
                    <a:pt x="928100" y="1233066"/>
                    <a:pt x="924435" y="1231437"/>
                  </a:cubicBezTo>
                  <a:cubicBezTo>
                    <a:pt x="918006" y="1228579"/>
                    <a:pt x="904411" y="1224762"/>
                    <a:pt x="904411" y="1224762"/>
                  </a:cubicBezTo>
                  <a:cubicBezTo>
                    <a:pt x="901074" y="1222537"/>
                    <a:pt x="897987" y="1219882"/>
                    <a:pt x="894400" y="1218088"/>
                  </a:cubicBezTo>
                  <a:cubicBezTo>
                    <a:pt x="889608" y="1215692"/>
                    <a:pt x="875322" y="1212484"/>
                    <a:pt x="871039" y="1211413"/>
                  </a:cubicBezTo>
                  <a:cubicBezTo>
                    <a:pt x="861585" y="1183052"/>
                    <a:pt x="874771" y="1217634"/>
                    <a:pt x="861027" y="1194727"/>
                  </a:cubicBezTo>
                  <a:cubicBezTo>
                    <a:pt x="853460" y="1182115"/>
                    <a:pt x="863994" y="1185292"/>
                    <a:pt x="847678" y="1178041"/>
                  </a:cubicBezTo>
                  <a:cubicBezTo>
                    <a:pt x="841249" y="1175184"/>
                    <a:pt x="827655" y="1171367"/>
                    <a:pt x="827655" y="1171367"/>
                  </a:cubicBezTo>
                  <a:cubicBezTo>
                    <a:pt x="824318" y="1169142"/>
                    <a:pt x="821448" y="1165960"/>
                    <a:pt x="817643" y="1164692"/>
                  </a:cubicBezTo>
                  <a:cubicBezTo>
                    <a:pt x="811224" y="1162552"/>
                    <a:pt x="803495" y="1164712"/>
                    <a:pt x="797620" y="1161355"/>
                  </a:cubicBezTo>
                  <a:cubicBezTo>
                    <a:pt x="794566" y="1159610"/>
                    <a:pt x="796481" y="1154090"/>
                    <a:pt x="794283" y="1151343"/>
                  </a:cubicBezTo>
                  <a:cubicBezTo>
                    <a:pt x="790205" y="1146245"/>
                    <a:pt x="780304" y="1142843"/>
                    <a:pt x="774259" y="1141332"/>
                  </a:cubicBezTo>
                  <a:cubicBezTo>
                    <a:pt x="773180" y="1141062"/>
                    <a:pt x="772034" y="1141332"/>
                    <a:pt x="770922" y="1141332"/>
                  </a:cubicBezTo>
                  <a:lnTo>
                    <a:pt x="760911" y="1141332"/>
                  </a:lnTo>
                  <a:cubicBezTo>
                    <a:pt x="760581" y="1138366"/>
                    <a:pt x="759572" y="1110180"/>
                    <a:pt x="754236" y="1101285"/>
                  </a:cubicBezTo>
                  <a:cubicBezTo>
                    <a:pt x="752617" y="1098587"/>
                    <a:pt x="749787" y="1096835"/>
                    <a:pt x="747562" y="1094610"/>
                  </a:cubicBezTo>
                  <a:cubicBezTo>
                    <a:pt x="746939" y="1092119"/>
                    <a:pt x="742938" y="1074668"/>
                    <a:pt x="740887" y="1071250"/>
                  </a:cubicBezTo>
                  <a:cubicBezTo>
                    <a:pt x="739268" y="1068552"/>
                    <a:pt x="736438" y="1066800"/>
                    <a:pt x="734213" y="1064575"/>
                  </a:cubicBezTo>
                  <a:lnTo>
                    <a:pt x="724201" y="1034540"/>
                  </a:lnTo>
                  <a:lnTo>
                    <a:pt x="717527" y="1014517"/>
                  </a:lnTo>
                  <a:cubicBezTo>
                    <a:pt x="716414" y="1010067"/>
                    <a:pt x="715507" y="1005561"/>
                    <a:pt x="714189" y="1001168"/>
                  </a:cubicBezTo>
                  <a:cubicBezTo>
                    <a:pt x="712167" y="994429"/>
                    <a:pt x="712490" y="986120"/>
                    <a:pt x="707515" y="981145"/>
                  </a:cubicBezTo>
                  <a:cubicBezTo>
                    <a:pt x="703065" y="976695"/>
                    <a:pt x="700337" y="969030"/>
                    <a:pt x="694166" y="967796"/>
                  </a:cubicBezTo>
                  <a:cubicBezTo>
                    <a:pt x="674030" y="963769"/>
                    <a:pt x="682861" y="966253"/>
                    <a:pt x="667468" y="961121"/>
                  </a:cubicBezTo>
                  <a:cubicBezTo>
                    <a:pt x="646921" y="930300"/>
                    <a:pt x="673145" y="968219"/>
                    <a:pt x="654119" y="944435"/>
                  </a:cubicBezTo>
                  <a:cubicBezTo>
                    <a:pt x="637284" y="923391"/>
                    <a:pt x="656883" y="943860"/>
                    <a:pt x="640770" y="927749"/>
                  </a:cubicBezTo>
                  <a:cubicBezTo>
                    <a:pt x="638545" y="921075"/>
                    <a:pt x="635802" y="914551"/>
                    <a:pt x="634096" y="907726"/>
                  </a:cubicBezTo>
                  <a:cubicBezTo>
                    <a:pt x="632984" y="903276"/>
                    <a:pt x="632077" y="898770"/>
                    <a:pt x="630759" y="894377"/>
                  </a:cubicBezTo>
                  <a:cubicBezTo>
                    <a:pt x="628737" y="887638"/>
                    <a:pt x="629938" y="878256"/>
                    <a:pt x="624084" y="874353"/>
                  </a:cubicBezTo>
                  <a:cubicBezTo>
                    <a:pt x="620747" y="872128"/>
                    <a:pt x="617205" y="870184"/>
                    <a:pt x="614073" y="867679"/>
                  </a:cubicBezTo>
                  <a:cubicBezTo>
                    <a:pt x="608808" y="863467"/>
                    <a:pt x="604604" y="855995"/>
                    <a:pt x="597387" y="854330"/>
                  </a:cubicBezTo>
                  <a:cubicBezTo>
                    <a:pt x="586493" y="851816"/>
                    <a:pt x="575138" y="852105"/>
                    <a:pt x="564014" y="850993"/>
                  </a:cubicBezTo>
                  <a:cubicBezTo>
                    <a:pt x="562902" y="844318"/>
                    <a:pt x="564557" y="836513"/>
                    <a:pt x="560677" y="830969"/>
                  </a:cubicBezTo>
                  <a:cubicBezTo>
                    <a:pt x="556077" y="824398"/>
                    <a:pt x="540654" y="817621"/>
                    <a:pt x="540654" y="817621"/>
                  </a:cubicBezTo>
                  <a:cubicBezTo>
                    <a:pt x="532867" y="794260"/>
                    <a:pt x="540654" y="799822"/>
                    <a:pt x="523968" y="794260"/>
                  </a:cubicBezTo>
                  <a:lnTo>
                    <a:pt x="513956" y="764225"/>
                  </a:lnTo>
                  <a:cubicBezTo>
                    <a:pt x="512844" y="760888"/>
                    <a:pt x="513106" y="756700"/>
                    <a:pt x="510619" y="754213"/>
                  </a:cubicBezTo>
                  <a:lnTo>
                    <a:pt x="497270" y="740864"/>
                  </a:lnTo>
                  <a:cubicBezTo>
                    <a:pt x="490347" y="720100"/>
                    <a:pt x="499742" y="739381"/>
                    <a:pt x="483921" y="727515"/>
                  </a:cubicBezTo>
                  <a:cubicBezTo>
                    <a:pt x="477628" y="722795"/>
                    <a:pt x="477803" y="714722"/>
                    <a:pt x="467235" y="710829"/>
                  </a:cubicBezTo>
                  <a:lnTo>
                    <a:pt x="447211" y="684132"/>
                  </a:lnTo>
                  <a:cubicBezTo>
                    <a:pt x="442761" y="675233"/>
                    <a:pt x="438981" y="665966"/>
                    <a:pt x="433862" y="657434"/>
                  </a:cubicBezTo>
                  <a:cubicBezTo>
                    <a:pt x="432243" y="654736"/>
                    <a:pt x="428595" y="653573"/>
                    <a:pt x="427188" y="650759"/>
                  </a:cubicBezTo>
                  <a:cubicBezTo>
                    <a:pt x="424042" y="644466"/>
                    <a:pt x="425489" y="635711"/>
                    <a:pt x="420514" y="630736"/>
                  </a:cubicBezTo>
                  <a:cubicBezTo>
                    <a:pt x="414966" y="625188"/>
                    <a:pt x="409946" y="625730"/>
                    <a:pt x="407165" y="614050"/>
                  </a:cubicBezTo>
                  <a:lnTo>
                    <a:pt x="387141" y="577340"/>
                  </a:lnTo>
                  <a:cubicBezTo>
                    <a:pt x="378242" y="574003"/>
                    <a:pt x="365333" y="575479"/>
                    <a:pt x="360443" y="567329"/>
                  </a:cubicBezTo>
                  <a:cubicBezTo>
                    <a:pt x="328686" y="514401"/>
                    <a:pt x="377200" y="533980"/>
                    <a:pt x="347095" y="523945"/>
                  </a:cubicBezTo>
                  <a:cubicBezTo>
                    <a:pt x="339786" y="516636"/>
                    <a:pt x="339359" y="517082"/>
                    <a:pt x="333746" y="507259"/>
                  </a:cubicBezTo>
                  <a:cubicBezTo>
                    <a:pt x="331278" y="502940"/>
                    <a:pt x="329831" y="498049"/>
                    <a:pt x="327071" y="493910"/>
                  </a:cubicBezTo>
                  <a:cubicBezTo>
                    <a:pt x="325326" y="491292"/>
                    <a:pt x="322362" y="489692"/>
                    <a:pt x="320397" y="487235"/>
                  </a:cubicBezTo>
                  <a:cubicBezTo>
                    <a:pt x="317891" y="484103"/>
                    <a:pt x="315947" y="480560"/>
                    <a:pt x="313722" y="477223"/>
                  </a:cubicBezTo>
                  <a:cubicBezTo>
                    <a:pt x="312610" y="471661"/>
                    <a:pt x="311761" y="466040"/>
                    <a:pt x="310385" y="460537"/>
                  </a:cubicBezTo>
                  <a:cubicBezTo>
                    <a:pt x="309532" y="457125"/>
                    <a:pt x="309535" y="453013"/>
                    <a:pt x="307048" y="450526"/>
                  </a:cubicBezTo>
                  <a:cubicBezTo>
                    <a:pt x="304560" y="448038"/>
                    <a:pt x="300373" y="448301"/>
                    <a:pt x="297036" y="447188"/>
                  </a:cubicBezTo>
                  <a:cubicBezTo>
                    <a:pt x="295924" y="443851"/>
                    <a:pt x="295509" y="440193"/>
                    <a:pt x="293699" y="437177"/>
                  </a:cubicBezTo>
                  <a:cubicBezTo>
                    <a:pt x="290528" y="431893"/>
                    <a:pt x="281561" y="426860"/>
                    <a:pt x="277013" y="423828"/>
                  </a:cubicBezTo>
                  <a:cubicBezTo>
                    <a:pt x="275901" y="420491"/>
                    <a:pt x="275721" y="416679"/>
                    <a:pt x="273676" y="413816"/>
                  </a:cubicBezTo>
                  <a:cubicBezTo>
                    <a:pt x="263778" y="399959"/>
                    <a:pt x="262977" y="401350"/>
                    <a:pt x="250315" y="397130"/>
                  </a:cubicBezTo>
                  <a:cubicBezTo>
                    <a:pt x="242529" y="373770"/>
                    <a:pt x="250315" y="379332"/>
                    <a:pt x="233629" y="373769"/>
                  </a:cubicBezTo>
                  <a:cubicBezTo>
                    <a:pt x="234741" y="370432"/>
                    <a:pt x="236966" y="367276"/>
                    <a:pt x="236966" y="363758"/>
                  </a:cubicBezTo>
                  <a:cubicBezTo>
                    <a:pt x="236966" y="356991"/>
                    <a:pt x="235097" y="350340"/>
                    <a:pt x="233629" y="343734"/>
                  </a:cubicBezTo>
                  <a:cubicBezTo>
                    <a:pt x="229940" y="327134"/>
                    <a:pt x="230292" y="338991"/>
                    <a:pt x="230292" y="330386"/>
                  </a:cubicBezTo>
                  <a:lnTo>
                    <a:pt x="196919" y="303688"/>
                  </a:lnTo>
                  <a:cubicBezTo>
                    <a:pt x="193582" y="294789"/>
                    <a:pt x="191158" y="285491"/>
                    <a:pt x="186908" y="276990"/>
                  </a:cubicBezTo>
                  <a:cubicBezTo>
                    <a:pt x="185501" y="274176"/>
                    <a:pt x="182199" y="272772"/>
                    <a:pt x="180233" y="270315"/>
                  </a:cubicBezTo>
                  <a:cubicBezTo>
                    <a:pt x="177728" y="267183"/>
                    <a:pt x="176064" y="263436"/>
                    <a:pt x="173559" y="260304"/>
                  </a:cubicBezTo>
                  <a:cubicBezTo>
                    <a:pt x="171593" y="257847"/>
                    <a:pt x="168850" y="256086"/>
                    <a:pt x="166884" y="253629"/>
                  </a:cubicBezTo>
                  <a:cubicBezTo>
                    <a:pt x="164379" y="250497"/>
                    <a:pt x="162715" y="246750"/>
                    <a:pt x="160210" y="243618"/>
                  </a:cubicBezTo>
                  <a:cubicBezTo>
                    <a:pt x="153047" y="234664"/>
                    <a:pt x="153161" y="237979"/>
                    <a:pt x="143524" y="230269"/>
                  </a:cubicBezTo>
                  <a:cubicBezTo>
                    <a:pt x="141067" y="228303"/>
                    <a:pt x="139366" y="225482"/>
                    <a:pt x="136849" y="223594"/>
                  </a:cubicBezTo>
                  <a:cubicBezTo>
                    <a:pt x="130432" y="218781"/>
                    <a:pt x="122498" y="215917"/>
                    <a:pt x="116826" y="210245"/>
                  </a:cubicBezTo>
                  <a:lnTo>
                    <a:pt x="100140" y="193559"/>
                  </a:lnTo>
                  <a:cubicBezTo>
                    <a:pt x="93776" y="155375"/>
                    <a:pt x="99591" y="192505"/>
                    <a:pt x="93465" y="143501"/>
                  </a:cubicBezTo>
                  <a:cubicBezTo>
                    <a:pt x="92489" y="135696"/>
                    <a:pt x="93323" y="127328"/>
                    <a:pt x="90128" y="120140"/>
                  </a:cubicBezTo>
                  <a:cubicBezTo>
                    <a:pt x="88499" y="116475"/>
                    <a:pt x="83248" y="115972"/>
                    <a:pt x="80116" y="113466"/>
                  </a:cubicBezTo>
                  <a:cubicBezTo>
                    <a:pt x="71166" y="106306"/>
                    <a:pt x="74474" y="106412"/>
                    <a:pt x="66768" y="96780"/>
                  </a:cubicBezTo>
                  <a:cubicBezTo>
                    <a:pt x="64802" y="94323"/>
                    <a:pt x="62318" y="92330"/>
                    <a:pt x="60093" y="90105"/>
                  </a:cubicBezTo>
                  <a:cubicBezTo>
                    <a:pt x="54792" y="74202"/>
                    <a:pt x="57335" y="71879"/>
                    <a:pt x="46744" y="63407"/>
                  </a:cubicBezTo>
                  <a:cubicBezTo>
                    <a:pt x="43612" y="60902"/>
                    <a:pt x="40069" y="58958"/>
                    <a:pt x="36732" y="56733"/>
                  </a:cubicBezTo>
                  <a:cubicBezTo>
                    <a:pt x="34507" y="53396"/>
                    <a:pt x="32894" y="49557"/>
                    <a:pt x="30058" y="46721"/>
                  </a:cubicBezTo>
                  <a:cubicBezTo>
                    <a:pt x="27222" y="43885"/>
                    <a:pt x="22552" y="43179"/>
                    <a:pt x="20046" y="40047"/>
                  </a:cubicBezTo>
                  <a:cubicBezTo>
                    <a:pt x="17848" y="37300"/>
                    <a:pt x="18282" y="33181"/>
                    <a:pt x="16709" y="30035"/>
                  </a:cubicBezTo>
                  <a:cubicBezTo>
                    <a:pt x="14915" y="26448"/>
                    <a:pt x="11829" y="23610"/>
                    <a:pt x="10035" y="20023"/>
                  </a:cubicBezTo>
                  <a:cubicBezTo>
                    <a:pt x="8462" y="16877"/>
                    <a:pt x="8507" y="13028"/>
                    <a:pt x="6697" y="10012"/>
                  </a:cubicBezTo>
                  <a:cubicBezTo>
                    <a:pt x="-763" y="-2422"/>
                    <a:pt x="23" y="8241"/>
                    <a:pt x="23" y="0"/>
                  </a:cubicBezTo>
                </a:path>
              </a:pathLst>
            </a:cu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Oval 85"/>
            <p:cNvSpPr/>
            <p:nvPr/>
          </p:nvSpPr>
          <p:spPr>
            <a:xfrm>
              <a:off x="7063889" y="3431169"/>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6895560" y="3431169"/>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6731302" y="343046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6692211" y="3433438"/>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6653507" y="3435000"/>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6385142" y="3430462"/>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412539" y="3433438"/>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6275135" y="3431169"/>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6191868" y="338474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034890" y="337765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556164" y="329712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266697" y="327015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5292531" y="326788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5129646" y="327015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4960533" y="3267882"/>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4992161" y="326430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4876550" y="3240090"/>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899409" y="323574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4708336" y="3209547"/>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4573082" y="3195104"/>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4120004" y="3116586"/>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4157934" y="314619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4180793" y="3148966"/>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4203652" y="314938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229147" y="3149721"/>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4274866" y="3146990"/>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4309017" y="314896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339763" y="3148964"/>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3795277" y="3007326"/>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3818136" y="301735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3844531" y="3022981"/>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3881951" y="3024848"/>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a:off x="3912530" y="303895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3963650" y="303508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4021597" y="3047707"/>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4082202" y="3065218"/>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4057334" y="3042847"/>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3093082" y="277988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3277848" y="2813524"/>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nvSpPr>
          <p:spPr>
            <a:xfrm>
              <a:off x="3554406" y="2961607"/>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3618681" y="2968708"/>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a:off x="3647982" y="2967307"/>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p:nvPr/>
          </p:nvSpPr>
          <p:spPr>
            <a:xfrm>
              <a:off x="2608619" y="241902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2071380" y="1657023"/>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2122153" y="172915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p:nvPr/>
          </p:nvSpPr>
          <p:spPr>
            <a:xfrm>
              <a:off x="2145012" y="1777135"/>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a:xfrm>
              <a:off x="2328909" y="2046154"/>
              <a:ext cx="45719" cy="4571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685606" y="1256520"/>
            <a:ext cx="5379596" cy="2164447"/>
            <a:chOff x="1735138" y="1256520"/>
            <a:chExt cx="5379596" cy="2164447"/>
          </a:xfrm>
        </p:grpSpPr>
        <p:grpSp>
          <p:nvGrpSpPr>
            <p:cNvPr id="19" name="Group 18"/>
            <p:cNvGrpSpPr/>
            <p:nvPr/>
          </p:nvGrpSpPr>
          <p:grpSpPr>
            <a:xfrm>
              <a:off x="1735138" y="1256520"/>
              <a:ext cx="5347049" cy="2141588"/>
              <a:chOff x="1735138" y="1256520"/>
              <a:chExt cx="5347049" cy="2141588"/>
            </a:xfrm>
          </p:grpSpPr>
          <p:sp>
            <p:nvSpPr>
              <p:cNvPr id="15" name="Freeform 14"/>
              <p:cNvSpPr/>
              <p:nvPr/>
            </p:nvSpPr>
            <p:spPr>
              <a:xfrm>
                <a:off x="1735138" y="1256520"/>
                <a:ext cx="1323975" cy="1132668"/>
              </a:xfrm>
              <a:custGeom>
                <a:avLst/>
                <a:gdLst>
                  <a:gd name="connsiteX0" fmla="*/ 0 w 1323975"/>
                  <a:gd name="connsiteY0" fmla="*/ 2368 h 1132668"/>
                  <a:gd name="connsiteX1" fmla="*/ 0 w 1323975"/>
                  <a:gd name="connsiteY1" fmla="*/ 2368 h 1132668"/>
                  <a:gd name="connsiteX2" fmla="*/ 33337 w 1323975"/>
                  <a:gd name="connsiteY2" fmla="*/ 5543 h 1132668"/>
                  <a:gd name="connsiteX3" fmla="*/ 34925 w 1323975"/>
                  <a:gd name="connsiteY3" fmla="*/ 13480 h 1132668"/>
                  <a:gd name="connsiteX4" fmla="*/ 41275 w 1323975"/>
                  <a:gd name="connsiteY4" fmla="*/ 15068 h 1132668"/>
                  <a:gd name="connsiteX5" fmla="*/ 49212 w 1323975"/>
                  <a:gd name="connsiteY5" fmla="*/ 16655 h 1132668"/>
                  <a:gd name="connsiteX6" fmla="*/ 52387 w 1323975"/>
                  <a:gd name="connsiteY6" fmla="*/ 29355 h 1132668"/>
                  <a:gd name="connsiteX7" fmla="*/ 52387 w 1323975"/>
                  <a:gd name="connsiteY7" fmla="*/ 35705 h 1132668"/>
                  <a:gd name="connsiteX8" fmla="*/ 117475 w 1323975"/>
                  <a:gd name="connsiteY8" fmla="*/ 35705 h 1132668"/>
                  <a:gd name="connsiteX9" fmla="*/ 117475 w 1323975"/>
                  <a:gd name="connsiteY9" fmla="*/ 35705 h 1132668"/>
                  <a:gd name="connsiteX10" fmla="*/ 119062 w 1323975"/>
                  <a:gd name="connsiteY10" fmla="*/ 49993 h 1132668"/>
                  <a:gd name="connsiteX11" fmla="*/ 150812 w 1323975"/>
                  <a:gd name="connsiteY11" fmla="*/ 49993 h 1132668"/>
                  <a:gd name="connsiteX12" fmla="*/ 158750 w 1323975"/>
                  <a:gd name="connsiteY12" fmla="*/ 56343 h 1132668"/>
                  <a:gd name="connsiteX13" fmla="*/ 212725 w 1323975"/>
                  <a:gd name="connsiteY13" fmla="*/ 56343 h 1132668"/>
                  <a:gd name="connsiteX14" fmla="*/ 212725 w 1323975"/>
                  <a:gd name="connsiteY14" fmla="*/ 67455 h 1132668"/>
                  <a:gd name="connsiteX15" fmla="*/ 228600 w 1323975"/>
                  <a:gd name="connsiteY15" fmla="*/ 67455 h 1132668"/>
                  <a:gd name="connsiteX16" fmla="*/ 228600 w 1323975"/>
                  <a:gd name="connsiteY16" fmla="*/ 80155 h 1132668"/>
                  <a:gd name="connsiteX17" fmla="*/ 249237 w 1323975"/>
                  <a:gd name="connsiteY17" fmla="*/ 80155 h 1132668"/>
                  <a:gd name="connsiteX18" fmla="*/ 249237 w 1323975"/>
                  <a:gd name="connsiteY18" fmla="*/ 92855 h 1132668"/>
                  <a:gd name="connsiteX19" fmla="*/ 269875 w 1323975"/>
                  <a:gd name="connsiteY19" fmla="*/ 92855 h 1132668"/>
                  <a:gd name="connsiteX20" fmla="*/ 269875 w 1323975"/>
                  <a:gd name="connsiteY20" fmla="*/ 100793 h 1132668"/>
                  <a:gd name="connsiteX21" fmla="*/ 280987 w 1323975"/>
                  <a:gd name="connsiteY21" fmla="*/ 100793 h 1132668"/>
                  <a:gd name="connsiteX22" fmla="*/ 280987 w 1323975"/>
                  <a:gd name="connsiteY22" fmla="*/ 115080 h 1132668"/>
                  <a:gd name="connsiteX23" fmla="*/ 296862 w 1323975"/>
                  <a:gd name="connsiteY23" fmla="*/ 115080 h 1132668"/>
                  <a:gd name="connsiteX24" fmla="*/ 296862 w 1323975"/>
                  <a:gd name="connsiteY24" fmla="*/ 115080 h 1132668"/>
                  <a:gd name="connsiteX25" fmla="*/ 296862 w 1323975"/>
                  <a:gd name="connsiteY25" fmla="*/ 127780 h 1132668"/>
                  <a:gd name="connsiteX26" fmla="*/ 300037 w 1323975"/>
                  <a:gd name="connsiteY26" fmla="*/ 138893 h 1132668"/>
                  <a:gd name="connsiteX27" fmla="*/ 307974 w 1323975"/>
                  <a:gd name="connsiteY27" fmla="*/ 146830 h 1132668"/>
                  <a:gd name="connsiteX28" fmla="*/ 307974 w 1323975"/>
                  <a:gd name="connsiteY28" fmla="*/ 157943 h 1132668"/>
                  <a:gd name="connsiteX29" fmla="*/ 328612 w 1323975"/>
                  <a:gd name="connsiteY29" fmla="*/ 157943 h 1132668"/>
                  <a:gd name="connsiteX30" fmla="*/ 328612 w 1323975"/>
                  <a:gd name="connsiteY30" fmla="*/ 172230 h 1132668"/>
                  <a:gd name="connsiteX31" fmla="*/ 352425 w 1323975"/>
                  <a:gd name="connsiteY31" fmla="*/ 172230 h 1132668"/>
                  <a:gd name="connsiteX32" fmla="*/ 352425 w 1323975"/>
                  <a:gd name="connsiteY32" fmla="*/ 186518 h 1132668"/>
                  <a:gd name="connsiteX33" fmla="*/ 374650 w 1323975"/>
                  <a:gd name="connsiteY33" fmla="*/ 186518 h 1132668"/>
                  <a:gd name="connsiteX34" fmla="*/ 374650 w 1323975"/>
                  <a:gd name="connsiteY34" fmla="*/ 199218 h 1132668"/>
                  <a:gd name="connsiteX35" fmla="*/ 392112 w 1323975"/>
                  <a:gd name="connsiteY35" fmla="*/ 199218 h 1132668"/>
                  <a:gd name="connsiteX36" fmla="*/ 392112 w 1323975"/>
                  <a:gd name="connsiteY36" fmla="*/ 215093 h 1132668"/>
                  <a:gd name="connsiteX37" fmla="*/ 427037 w 1323975"/>
                  <a:gd name="connsiteY37" fmla="*/ 215093 h 1132668"/>
                  <a:gd name="connsiteX38" fmla="*/ 427037 w 1323975"/>
                  <a:gd name="connsiteY38" fmla="*/ 226205 h 1132668"/>
                  <a:gd name="connsiteX39" fmla="*/ 449262 w 1323975"/>
                  <a:gd name="connsiteY39" fmla="*/ 226205 h 1132668"/>
                  <a:gd name="connsiteX40" fmla="*/ 449262 w 1323975"/>
                  <a:gd name="connsiteY40" fmla="*/ 238905 h 1132668"/>
                  <a:gd name="connsiteX41" fmla="*/ 463550 w 1323975"/>
                  <a:gd name="connsiteY41" fmla="*/ 238905 h 1132668"/>
                  <a:gd name="connsiteX42" fmla="*/ 463550 w 1323975"/>
                  <a:gd name="connsiteY42" fmla="*/ 259543 h 1132668"/>
                  <a:gd name="connsiteX43" fmla="*/ 474662 w 1323975"/>
                  <a:gd name="connsiteY43" fmla="*/ 259543 h 1132668"/>
                  <a:gd name="connsiteX44" fmla="*/ 474662 w 1323975"/>
                  <a:gd name="connsiteY44" fmla="*/ 280180 h 1132668"/>
                  <a:gd name="connsiteX45" fmla="*/ 488950 w 1323975"/>
                  <a:gd name="connsiteY45" fmla="*/ 280180 h 1132668"/>
                  <a:gd name="connsiteX46" fmla="*/ 488950 w 1323975"/>
                  <a:gd name="connsiteY46" fmla="*/ 296055 h 1132668"/>
                  <a:gd name="connsiteX47" fmla="*/ 506412 w 1323975"/>
                  <a:gd name="connsiteY47" fmla="*/ 296055 h 1132668"/>
                  <a:gd name="connsiteX48" fmla="*/ 511175 w 1323975"/>
                  <a:gd name="connsiteY48" fmla="*/ 316693 h 1132668"/>
                  <a:gd name="connsiteX49" fmla="*/ 541337 w 1323975"/>
                  <a:gd name="connsiteY49" fmla="*/ 316693 h 1132668"/>
                  <a:gd name="connsiteX50" fmla="*/ 544512 w 1323975"/>
                  <a:gd name="connsiteY50" fmla="*/ 332568 h 1132668"/>
                  <a:gd name="connsiteX51" fmla="*/ 546100 w 1323975"/>
                  <a:gd name="connsiteY51" fmla="*/ 337330 h 1132668"/>
                  <a:gd name="connsiteX52" fmla="*/ 550862 w 1323975"/>
                  <a:gd name="connsiteY52" fmla="*/ 338918 h 1132668"/>
                  <a:gd name="connsiteX53" fmla="*/ 558800 w 1323975"/>
                  <a:gd name="connsiteY53" fmla="*/ 350030 h 1132668"/>
                  <a:gd name="connsiteX54" fmla="*/ 576262 w 1323975"/>
                  <a:gd name="connsiteY54" fmla="*/ 361143 h 1132668"/>
                  <a:gd name="connsiteX55" fmla="*/ 584200 w 1323975"/>
                  <a:gd name="connsiteY55" fmla="*/ 362730 h 1132668"/>
                  <a:gd name="connsiteX56" fmla="*/ 587375 w 1323975"/>
                  <a:gd name="connsiteY56" fmla="*/ 375430 h 1132668"/>
                  <a:gd name="connsiteX57" fmla="*/ 590550 w 1323975"/>
                  <a:gd name="connsiteY57" fmla="*/ 375430 h 1132668"/>
                  <a:gd name="connsiteX58" fmla="*/ 595312 w 1323975"/>
                  <a:gd name="connsiteY58" fmla="*/ 396068 h 1132668"/>
                  <a:gd name="connsiteX59" fmla="*/ 608012 w 1323975"/>
                  <a:gd name="connsiteY59" fmla="*/ 394480 h 1132668"/>
                  <a:gd name="connsiteX60" fmla="*/ 608012 w 1323975"/>
                  <a:gd name="connsiteY60" fmla="*/ 418293 h 1132668"/>
                  <a:gd name="connsiteX61" fmla="*/ 633412 w 1323975"/>
                  <a:gd name="connsiteY61" fmla="*/ 418293 h 1132668"/>
                  <a:gd name="connsiteX62" fmla="*/ 633412 w 1323975"/>
                  <a:gd name="connsiteY62" fmla="*/ 427818 h 1132668"/>
                  <a:gd name="connsiteX63" fmla="*/ 641350 w 1323975"/>
                  <a:gd name="connsiteY63" fmla="*/ 427818 h 1132668"/>
                  <a:gd name="connsiteX64" fmla="*/ 641350 w 1323975"/>
                  <a:gd name="connsiteY64" fmla="*/ 438930 h 1132668"/>
                  <a:gd name="connsiteX65" fmla="*/ 650875 w 1323975"/>
                  <a:gd name="connsiteY65" fmla="*/ 438930 h 1132668"/>
                  <a:gd name="connsiteX66" fmla="*/ 650875 w 1323975"/>
                  <a:gd name="connsiteY66" fmla="*/ 451630 h 1132668"/>
                  <a:gd name="connsiteX67" fmla="*/ 655638 w 1323975"/>
                  <a:gd name="connsiteY67" fmla="*/ 456393 h 1132668"/>
                  <a:gd name="connsiteX68" fmla="*/ 655638 w 1323975"/>
                  <a:gd name="connsiteY68" fmla="*/ 456393 h 1132668"/>
                  <a:gd name="connsiteX69" fmla="*/ 660400 w 1323975"/>
                  <a:gd name="connsiteY69" fmla="*/ 461155 h 1132668"/>
                  <a:gd name="connsiteX70" fmla="*/ 660400 w 1323975"/>
                  <a:gd name="connsiteY70" fmla="*/ 475443 h 1132668"/>
                  <a:gd name="connsiteX71" fmla="*/ 668337 w 1323975"/>
                  <a:gd name="connsiteY71" fmla="*/ 475443 h 1132668"/>
                  <a:gd name="connsiteX72" fmla="*/ 668337 w 1323975"/>
                  <a:gd name="connsiteY72" fmla="*/ 491318 h 1132668"/>
                  <a:gd name="connsiteX73" fmla="*/ 674687 w 1323975"/>
                  <a:gd name="connsiteY73" fmla="*/ 491318 h 1132668"/>
                  <a:gd name="connsiteX74" fmla="*/ 674687 w 1323975"/>
                  <a:gd name="connsiteY74" fmla="*/ 519893 h 1132668"/>
                  <a:gd name="connsiteX75" fmla="*/ 719137 w 1323975"/>
                  <a:gd name="connsiteY75" fmla="*/ 519893 h 1132668"/>
                  <a:gd name="connsiteX76" fmla="*/ 719137 w 1323975"/>
                  <a:gd name="connsiteY76" fmla="*/ 532593 h 1132668"/>
                  <a:gd name="connsiteX77" fmla="*/ 727075 w 1323975"/>
                  <a:gd name="connsiteY77" fmla="*/ 532593 h 1132668"/>
                  <a:gd name="connsiteX78" fmla="*/ 727075 w 1323975"/>
                  <a:gd name="connsiteY78" fmla="*/ 553230 h 1132668"/>
                  <a:gd name="connsiteX79" fmla="*/ 746125 w 1323975"/>
                  <a:gd name="connsiteY79" fmla="*/ 553230 h 1132668"/>
                  <a:gd name="connsiteX80" fmla="*/ 746125 w 1323975"/>
                  <a:gd name="connsiteY80" fmla="*/ 570693 h 1132668"/>
                  <a:gd name="connsiteX81" fmla="*/ 762000 w 1323975"/>
                  <a:gd name="connsiteY81" fmla="*/ 570693 h 1132668"/>
                  <a:gd name="connsiteX82" fmla="*/ 762000 w 1323975"/>
                  <a:gd name="connsiteY82" fmla="*/ 583393 h 1132668"/>
                  <a:gd name="connsiteX83" fmla="*/ 762000 w 1323975"/>
                  <a:gd name="connsiteY83" fmla="*/ 583393 h 1132668"/>
                  <a:gd name="connsiteX84" fmla="*/ 773112 w 1323975"/>
                  <a:gd name="connsiteY84" fmla="*/ 583393 h 1132668"/>
                  <a:gd name="connsiteX85" fmla="*/ 773112 w 1323975"/>
                  <a:gd name="connsiteY85" fmla="*/ 597680 h 1132668"/>
                  <a:gd name="connsiteX86" fmla="*/ 787400 w 1323975"/>
                  <a:gd name="connsiteY86" fmla="*/ 597680 h 1132668"/>
                  <a:gd name="connsiteX87" fmla="*/ 787400 w 1323975"/>
                  <a:gd name="connsiteY87" fmla="*/ 608793 h 1132668"/>
                  <a:gd name="connsiteX88" fmla="*/ 800100 w 1323975"/>
                  <a:gd name="connsiteY88" fmla="*/ 608793 h 1132668"/>
                  <a:gd name="connsiteX89" fmla="*/ 800100 w 1323975"/>
                  <a:gd name="connsiteY89" fmla="*/ 631018 h 1132668"/>
                  <a:gd name="connsiteX90" fmla="*/ 817562 w 1323975"/>
                  <a:gd name="connsiteY90" fmla="*/ 631018 h 1132668"/>
                  <a:gd name="connsiteX91" fmla="*/ 817562 w 1323975"/>
                  <a:gd name="connsiteY91" fmla="*/ 658005 h 1132668"/>
                  <a:gd name="connsiteX92" fmla="*/ 839787 w 1323975"/>
                  <a:gd name="connsiteY92" fmla="*/ 658005 h 1132668"/>
                  <a:gd name="connsiteX93" fmla="*/ 847725 w 1323975"/>
                  <a:gd name="connsiteY93" fmla="*/ 665943 h 1132668"/>
                  <a:gd name="connsiteX94" fmla="*/ 863600 w 1323975"/>
                  <a:gd name="connsiteY94" fmla="*/ 665943 h 1132668"/>
                  <a:gd name="connsiteX95" fmla="*/ 863600 w 1323975"/>
                  <a:gd name="connsiteY95" fmla="*/ 692930 h 1132668"/>
                  <a:gd name="connsiteX96" fmla="*/ 863600 w 1323975"/>
                  <a:gd name="connsiteY96" fmla="*/ 700868 h 1132668"/>
                  <a:gd name="connsiteX97" fmla="*/ 869950 w 1323975"/>
                  <a:gd name="connsiteY97" fmla="*/ 732618 h 1132668"/>
                  <a:gd name="connsiteX98" fmla="*/ 871537 w 1323975"/>
                  <a:gd name="connsiteY98" fmla="*/ 738968 h 1132668"/>
                  <a:gd name="connsiteX99" fmla="*/ 908050 w 1323975"/>
                  <a:gd name="connsiteY99" fmla="*/ 738968 h 1132668"/>
                  <a:gd name="connsiteX100" fmla="*/ 908050 w 1323975"/>
                  <a:gd name="connsiteY100" fmla="*/ 743730 h 1132668"/>
                  <a:gd name="connsiteX101" fmla="*/ 919162 w 1323975"/>
                  <a:gd name="connsiteY101" fmla="*/ 743730 h 1132668"/>
                  <a:gd name="connsiteX102" fmla="*/ 919162 w 1323975"/>
                  <a:gd name="connsiteY102" fmla="*/ 754843 h 1132668"/>
                  <a:gd name="connsiteX103" fmla="*/ 944562 w 1323975"/>
                  <a:gd name="connsiteY103" fmla="*/ 754843 h 1132668"/>
                  <a:gd name="connsiteX104" fmla="*/ 944562 w 1323975"/>
                  <a:gd name="connsiteY104" fmla="*/ 772305 h 1132668"/>
                  <a:gd name="connsiteX105" fmla="*/ 954087 w 1323975"/>
                  <a:gd name="connsiteY105" fmla="*/ 772305 h 1132668"/>
                  <a:gd name="connsiteX106" fmla="*/ 954087 w 1323975"/>
                  <a:gd name="connsiteY106" fmla="*/ 791355 h 1132668"/>
                  <a:gd name="connsiteX107" fmla="*/ 974725 w 1323975"/>
                  <a:gd name="connsiteY107" fmla="*/ 791355 h 1132668"/>
                  <a:gd name="connsiteX108" fmla="*/ 976312 w 1323975"/>
                  <a:gd name="connsiteY108" fmla="*/ 816755 h 1132668"/>
                  <a:gd name="connsiteX109" fmla="*/ 985837 w 1323975"/>
                  <a:gd name="connsiteY109" fmla="*/ 816755 h 1132668"/>
                  <a:gd name="connsiteX110" fmla="*/ 987425 w 1323975"/>
                  <a:gd name="connsiteY110" fmla="*/ 823105 h 1132668"/>
                  <a:gd name="connsiteX111" fmla="*/ 1003300 w 1323975"/>
                  <a:gd name="connsiteY111" fmla="*/ 823105 h 1132668"/>
                  <a:gd name="connsiteX112" fmla="*/ 1006475 w 1323975"/>
                  <a:gd name="connsiteY112" fmla="*/ 834218 h 1132668"/>
                  <a:gd name="connsiteX113" fmla="*/ 1016000 w 1323975"/>
                  <a:gd name="connsiteY113" fmla="*/ 834218 h 1132668"/>
                  <a:gd name="connsiteX114" fmla="*/ 1016000 w 1323975"/>
                  <a:gd name="connsiteY114" fmla="*/ 846918 h 1132668"/>
                  <a:gd name="connsiteX115" fmla="*/ 1031875 w 1323975"/>
                  <a:gd name="connsiteY115" fmla="*/ 846918 h 1132668"/>
                  <a:gd name="connsiteX116" fmla="*/ 1030287 w 1323975"/>
                  <a:gd name="connsiteY116" fmla="*/ 859618 h 1132668"/>
                  <a:gd name="connsiteX117" fmla="*/ 1036637 w 1323975"/>
                  <a:gd name="connsiteY117" fmla="*/ 861205 h 1132668"/>
                  <a:gd name="connsiteX118" fmla="*/ 1033462 w 1323975"/>
                  <a:gd name="connsiteY118" fmla="*/ 892955 h 1132668"/>
                  <a:gd name="connsiteX119" fmla="*/ 1044575 w 1323975"/>
                  <a:gd name="connsiteY119" fmla="*/ 894543 h 1132668"/>
                  <a:gd name="connsiteX120" fmla="*/ 1044575 w 1323975"/>
                  <a:gd name="connsiteY120" fmla="*/ 902480 h 1132668"/>
                  <a:gd name="connsiteX121" fmla="*/ 1055687 w 1323975"/>
                  <a:gd name="connsiteY121" fmla="*/ 902480 h 1132668"/>
                  <a:gd name="connsiteX122" fmla="*/ 1055687 w 1323975"/>
                  <a:gd name="connsiteY122" fmla="*/ 912005 h 1132668"/>
                  <a:gd name="connsiteX123" fmla="*/ 1063625 w 1323975"/>
                  <a:gd name="connsiteY123" fmla="*/ 912005 h 1132668"/>
                  <a:gd name="connsiteX124" fmla="*/ 1066800 w 1323975"/>
                  <a:gd name="connsiteY124" fmla="*/ 931055 h 1132668"/>
                  <a:gd name="connsiteX125" fmla="*/ 1109662 w 1323975"/>
                  <a:gd name="connsiteY125" fmla="*/ 926293 h 1132668"/>
                  <a:gd name="connsiteX126" fmla="*/ 1109662 w 1323975"/>
                  <a:gd name="connsiteY126" fmla="*/ 934230 h 1132668"/>
                  <a:gd name="connsiteX127" fmla="*/ 1116012 w 1323975"/>
                  <a:gd name="connsiteY127" fmla="*/ 937405 h 1132668"/>
                  <a:gd name="connsiteX128" fmla="*/ 1116012 w 1323975"/>
                  <a:gd name="connsiteY128" fmla="*/ 948518 h 1132668"/>
                  <a:gd name="connsiteX129" fmla="*/ 1146175 w 1323975"/>
                  <a:gd name="connsiteY129" fmla="*/ 950105 h 1132668"/>
                  <a:gd name="connsiteX130" fmla="*/ 1147762 w 1323975"/>
                  <a:gd name="connsiteY130" fmla="*/ 964393 h 1132668"/>
                  <a:gd name="connsiteX131" fmla="*/ 1155700 w 1323975"/>
                  <a:gd name="connsiteY131" fmla="*/ 964393 h 1132668"/>
                  <a:gd name="connsiteX132" fmla="*/ 1157287 w 1323975"/>
                  <a:gd name="connsiteY132" fmla="*/ 970743 h 1132668"/>
                  <a:gd name="connsiteX133" fmla="*/ 1176337 w 1323975"/>
                  <a:gd name="connsiteY133" fmla="*/ 970743 h 1132668"/>
                  <a:gd name="connsiteX134" fmla="*/ 1174750 w 1323975"/>
                  <a:gd name="connsiteY134" fmla="*/ 992968 h 1132668"/>
                  <a:gd name="connsiteX135" fmla="*/ 1181100 w 1323975"/>
                  <a:gd name="connsiteY135" fmla="*/ 992968 h 1132668"/>
                  <a:gd name="connsiteX136" fmla="*/ 1181100 w 1323975"/>
                  <a:gd name="connsiteY136" fmla="*/ 1007255 h 1132668"/>
                  <a:gd name="connsiteX137" fmla="*/ 1193800 w 1323975"/>
                  <a:gd name="connsiteY137" fmla="*/ 1004080 h 1132668"/>
                  <a:gd name="connsiteX138" fmla="*/ 1195387 w 1323975"/>
                  <a:gd name="connsiteY138" fmla="*/ 1019955 h 1132668"/>
                  <a:gd name="connsiteX139" fmla="*/ 1220787 w 1323975"/>
                  <a:gd name="connsiteY139" fmla="*/ 1018368 h 1132668"/>
                  <a:gd name="connsiteX140" fmla="*/ 1220787 w 1323975"/>
                  <a:gd name="connsiteY140" fmla="*/ 1031068 h 1132668"/>
                  <a:gd name="connsiteX141" fmla="*/ 1260475 w 1323975"/>
                  <a:gd name="connsiteY141" fmla="*/ 1031068 h 1132668"/>
                  <a:gd name="connsiteX142" fmla="*/ 1260475 w 1323975"/>
                  <a:gd name="connsiteY142" fmla="*/ 1043768 h 1132668"/>
                  <a:gd name="connsiteX143" fmla="*/ 1281112 w 1323975"/>
                  <a:gd name="connsiteY143" fmla="*/ 1046943 h 1132668"/>
                  <a:gd name="connsiteX144" fmla="*/ 1276350 w 1323975"/>
                  <a:gd name="connsiteY144" fmla="*/ 1075518 h 1132668"/>
                  <a:gd name="connsiteX145" fmla="*/ 1282700 w 1323975"/>
                  <a:gd name="connsiteY145" fmla="*/ 1075518 h 1132668"/>
                  <a:gd name="connsiteX146" fmla="*/ 1285875 w 1323975"/>
                  <a:gd name="connsiteY146" fmla="*/ 1086630 h 1132668"/>
                  <a:gd name="connsiteX147" fmla="*/ 1285875 w 1323975"/>
                  <a:gd name="connsiteY147" fmla="*/ 1086630 h 1132668"/>
                  <a:gd name="connsiteX148" fmla="*/ 1300162 w 1323975"/>
                  <a:gd name="connsiteY148" fmla="*/ 1086630 h 1132668"/>
                  <a:gd name="connsiteX149" fmla="*/ 1300162 w 1323975"/>
                  <a:gd name="connsiteY149" fmla="*/ 1126318 h 1132668"/>
                  <a:gd name="connsiteX150" fmla="*/ 1311275 w 1323975"/>
                  <a:gd name="connsiteY150" fmla="*/ 1123143 h 1132668"/>
                  <a:gd name="connsiteX151" fmla="*/ 1311275 w 1323975"/>
                  <a:gd name="connsiteY151" fmla="*/ 1131080 h 1132668"/>
                  <a:gd name="connsiteX152" fmla="*/ 1323975 w 1323975"/>
                  <a:gd name="connsiteY152" fmla="*/ 1132668 h 11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23975" h="1132668">
                    <a:moveTo>
                      <a:pt x="0" y="2368"/>
                    </a:moveTo>
                    <a:lnTo>
                      <a:pt x="0" y="2368"/>
                    </a:lnTo>
                    <a:cubicBezTo>
                      <a:pt x="11112" y="3426"/>
                      <a:pt x="31147" y="-5403"/>
                      <a:pt x="33337" y="5543"/>
                    </a:cubicBezTo>
                    <a:cubicBezTo>
                      <a:pt x="33866" y="8189"/>
                      <a:pt x="33198" y="11407"/>
                      <a:pt x="34925" y="13480"/>
                    </a:cubicBezTo>
                    <a:cubicBezTo>
                      <a:pt x="36322" y="15156"/>
                      <a:pt x="39145" y="14595"/>
                      <a:pt x="41275" y="15068"/>
                    </a:cubicBezTo>
                    <a:cubicBezTo>
                      <a:pt x="43909" y="15653"/>
                      <a:pt x="46566" y="16126"/>
                      <a:pt x="49212" y="16655"/>
                    </a:cubicBezTo>
                    <a:cubicBezTo>
                      <a:pt x="50862" y="21603"/>
                      <a:pt x="51748" y="23606"/>
                      <a:pt x="52387" y="29355"/>
                    </a:cubicBezTo>
                    <a:cubicBezTo>
                      <a:pt x="52621" y="31459"/>
                      <a:pt x="52387" y="33588"/>
                      <a:pt x="52387" y="35705"/>
                    </a:cubicBezTo>
                    <a:lnTo>
                      <a:pt x="117475" y="35705"/>
                    </a:lnTo>
                    <a:lnTo>
                      <a:pt x="117475" y="35705"/>
                    </a:lnTo>
                    <a:lnTo>
                      <a:pt x="119062" y="49993"/>
                    </a:lnTo>
                    <a:lnTo>
                      <a:pt x="150812" y="49993"/>
                    </a:lnTo>
                    <a:lnTo>
                      <a:pt x="158750" y="56343"/>
                    </a:lnTo>
                    <a:lnTo>
                      <a:pt x="212725" y="56343"/>
                    </a:lnTo>
                    <a:lnTo>
                      <a:pt x="212725" y="67455"/>
                    </a:lnTo>
                    <a:lnTo>
                      <a:pt x="228600" y="67455"/>
                    </a:lnTo>
                    <a:lnTo>
                      <a:pt x="228600" y="80155"/>
                    </a:lnTo>
                    <a:lnTo>
                      <a:pt x="249237" y="80155"/>
                    </a:lnTo>
                    <a:lnTo>
                      <a:pt x="249237" y="92855"/>
                    </a:lnTo>
                    <a:lnTo>
                      <a:pt x="269875" y="92855"/>
                    </a:lnTo>
                    <a:lnTo>
                      <a:pt x="269875" y="100793"/>
                    </a:lnTo>
                    <a:lnTo>
                      <a:pt x="280987" y="100793"/>
                    </a:lnTo>
                    <a:lnTo>
                      <a:pt x="280987" y="115080"/>
                    </a:lnTo>
                    <a:lnTo>
                      <a:pt x="296862" y="115080"/>
                    </a:lnTo>
                    <a:lnTo>
                      <a:pt x="296862" y="115080"/>
                    </a:lnTo>
                    <a:lnTo>
                      <a:pt x="296862" y="127780"/>
                    </a:lnTo>
                    <a:lnTo>
                      <a:pt x="300037" y="138893"/>
                    </a:lnTo>
                    <a:lnTo>
                      <a:pt x="307974" y="146830"/>
                    </a:lnTo>
                    <a:lnTo>
                      <a:pt x="307974" y="157943"/>
                    </a:lnTo>
                    <a:lnTo>
                      <a:pt x="328612" y="157943"/>
                    </a:lnTo>
                    <a:lnTo>
                      <a:pt x="328612" y="172230"/>
                    </a:lnTo>
                    <a:lnTo>
                      <a:pt x="352425" y="172230"/>
                    </a:lnTo>
                    <a:lnTo>
                      <a:pt x="352425" y="186518"/>
                    </a:lnTo>
                    <a:lnTo>
                      <a:pt x="374650" y="186518"/>
                    </a:lnTo>
                    <a:lnTo>
                      <a:pt x="374650" y="199218"/>
                    </a:lnTo>
                    <a:lnTo>
                      <a:pt x="392112" y="199218"/>
                    </a:lnTo>
                    <a:lnTo>
                      <a:pt x="392112" y="215093"/>
                    </a:lnTo>
                    <a:lnTo>
                      <a:pt x="427037" y="215093"/>
                    </a:lnTo>
                    <a:lnTo>
                      <a:pt x="427037" y="226205"/>
                    </a:lnTo>
                    <a:lnTo>
                      <a:pt x="449262" y="226205"/>
                    </a:lnTo>
                    <a:lnTo>
                      <a:pt x="449262" y="238905"/>
                    </a:lnTo>
                    <a:lnTo>
                      <a:pt x="463550" y="238905"/>
                    </a:lnTo>
                    <a:lnTo>
                      <a:pt x="463550" y="259543"/>
                    </a:lnTo>
                    <a:lnTo>
                      <a:pt x="474662" y="259543"/>
                    </a:lnTo>
                    <a:lnTo>
                      <a:pt x="474662" y="280180"/>
                    </a:lnTo>
                    <a:lnTo>
                      <a:pt x="488950" y="280180"/>
                    </a:lnTo>
                    <a:lnTo>
                      <a:pt x="488950" y="296055"/>
                    </a:lnTo>
                    <a:lnTo>
                      <a:pt x="506412" y="296055"/>
                    </a:lnTo>
                    <a:lnTo>
                      <a:pt x="511175" y="316693"/>
                    </a:lnTo>
                    <a:lnTo>
                      <a:pt x="541337" y="316693"/>
                    </a:lnTo>
                    <a:cubicBezTo>
                      <a:pt x="542395" y="321985"/>
                      <a:pt x="543298" y="327310"/>
                      <a:pt x="544512" y="332568"/>
                    </a:cubicBezTo>
                    <a:cubicBezTo>
                      <a:pt x="544888" y="334198"/>
                      <a:pt x="544917" y="336147"/>
                      <a:pt x="546100" y="337330"/>
                    </a:cubicBezTo>
                    <a:cubicBezTo>
                      <a:pt x="547283" y="338513"/>
                      <a:pt x="549275" y="338389"/>
                      <a:pt x="550862" y="338918"/>
                    </a:cubicBezTo>
                    <a:cubicBezTo>
                      <a:pt x="554566" y="350031"/>
                      <a:pt x="550862" y="347385"/>
                      <a:pt x="558800" y="350030"/>
                    </a:cubicBezTo>
                    <a:cubicBezTo>
                      <a:pt x="563490" y="364101"/>
                      <a:pt x="558649" y="359185"/>
                      <a:pt x="576262" y="361143"/>
                    </a:cubicBezTo>
                    <a:cubicBezTo>
                      <a:pt x="582029" y="363065"/>
                      <a:pt x="579352" y="362730"/>
                      <a:pt x="584200" y="362730"/>
                    </a:cubicBezTo>
                    <a:lnTo>
                      <a:pt x="587375" y="375430"/>
                    </a:lnTo>
                    <a:lnTo>
                      <a:pt x="590550" y="375430"/>
                    </a:lnTo>
                    <a:lnTo>
                      <a:pt x="595312" y="396068"/>
                    </a:lnTo>
                    <a:lnTo>
                      <a:pt x="608012" y="394480"/>
                    </a:lnTo>
                    <a:lnTo>
                      <a:pt x="608012" y="418293"/>
                    </a:lnTo>
                    <a:lnTo>
                      <a:pt x="633412" y="418293"/>
                    </a:lnTo>
                    <a:lnTo>
                      <a:pt x="633412" y="427818"/>
                    </a:lnTo>
                    <a:lnTo>
                      <a:pt x="641350" y="427818"/>
                    </a:lnTo>
                    <a:lnTo>
                      <a:pt x="641350" y="438930"/>
                    </a:lnTo>
                    <a:lnTo>
                      <a:pt x="650875" y="438930"/>
                    </a:lnTo>
                    <a:lnTo>
                      <a:pt x="650875" y="451630"/>
                    </a:lnTo>
                    <a:lnTo>
                      <a:pt x="655638" y="456393"/>
                    </a:lnTo>
                    <a:lnTo>
                      <a:pt x="655638" y="456393"/>
                    </a:lnTo>
                    <a:lnTo>
                      <a:pt x="660400" y="461155"/>
                    </a:lnTo>
                    <a:lnTo>
                      <a:pt x="660400" y="475443"/>
                    </a:lnTo>
                    <a:lnTo>
                      <a:pt x="668337" y="475443"/>
                    </a:lnTo>
                    <a:lnTo>
                      <a:pt x="668337" y="491318"/>
                    </a:lnTo>
                    <a:lnTo>
                      <a:pt x="674687" y="491318"/>
                    </a:lnTo>
                    <a:lnTo>
                      <a:pt x="674687" y="519893"/>
                    </a:lnTo>
                    <a:lnTo>
                      <a:pt x="719137" y="519893"/>
                    </a:lnTo>
                    <a:lnTo>
                      <a:pt x="719137" y="532593"/>
                    </a:lnTo>
                    <a:lnTo>
                      <a:pt x="727075" y="532593"/>
                    </a:lnTo>
                    <a:lnTo>
                      <a:pt x="727075" y="553230"/>
                    </a:lnTo>
                    <a:lnTo>
                      <a:pt x="746125" y="553230"/>
                    </a:lnTo>
                    <a:lnTo>
                      <a:pt x="746125" y="570693"/>
                    </a:lnTo>
                    <a:lnTo>
                      <a:pt x="762000" y="570693"/>
                    </a:lnTo>
                    <a:lnTo>
                      <a:pt x="762000" y="583393"/>
                    </a:lnTo>
                    <a:lnTo>
                      <a:pt x="762000" y="583393"/>
                    </a:lnTo>
                    <a:lnTo>
                      <a:pt x="773112" y="583393"/>
                    </a:lnTo>
                    <a:lnTo>
                      <a:pt x="773112" y="597680"/>
                    </a:lnTo>
                    <a:lnTo>
                      <a:pt x="787400" y="597680"/>
                    </a:lnTo>
                    <a:lnTo>
                      <a:pt x="787400" y="608793"/>
                    </a:lnTo>
                    <a:lnTo>
                      <a:pt x="800100" y="608793"/>
                    </a:lnTo>
                    <a:lnTo>
                      <a:pt x="800100" y="631018"/>
                    </a:lnTo>
                    <a:lnTo>
                      <a:pt x="817562" y="631018"/>
                    </a:lnTo>
                    <a:lnTo>
                      <a:pt x="817562" y="658005"/>
                    </a:lnTo>
                    <a:lnTo>
                      <a:pt x="839787" y="658005"/>
                    </a:lnTo>
                    <a:lnTo>
                      <a:pt x="847725" y="665943"/>
                    </a:lnTo>
                    <a:lnTo>
                      <a:pt x="863600" y="665943"/>
                    </a:lnTo>
                    <a:lnTo>
                      <a:pt x="863600" y="692930"/>
                    </a:lnTo>
                    <a:lnTo>
                      <a:pt x="863600" y="700868"/>
                    </a:lnTo>
                    <a:cubicBezTo>
                      <a:pt x="876825" y="719383"/>
                      <a:pt x="869950" y="704731"/>
                      <a:pt x="869950" y="732618"/>
                    </a:cubicBezTo>
                    <a:cubicBezTo>
                      <a:pt x="869950" y="734800"/>
                      <a:pt x="871537" y="738968"/>
                      <a:pt x="871537" y="738968"/>
                    </a:cubicBezTo>
                    <a:lnTo>
                      <a:pt x="908050" y="738968"/>
                    </a:lnTo>
                    <a:lnTo>
                      <a:pt x="908050" y="743730"/>
                    </a:lnTo>
                    <a:lnTo>
                      <a:pt x="919162" y="743730"/>
                    </a:lnTo>
                    <a:lnTo>
                      <a:pt x="919162" y="754843"/>
                    </a:lnTo>
                    <a:lnTo>
                      <a:pt x="944562" y="754843"/>
                    </a:lnTo>
                    <a:lnTo>
                      <a:pt x="944562" y="772305"/>
                    </a:lnTo>
                    <a:lnTo>
                      <a:pt x="954087" y="772305"/>
                    </a:lnTo>
                    <a:lnTo>
                      <a:pt x="954087" y="791355"/>
                    </a:lnTo>
                    <a:lnTo>
                      <a:pt x="974725" y="791355"/>
                    </a:lnTo>
                    <a:lnTo>
                      <a:pt x="976312" y="816755"/>
                    </a:lnTo>
                    <a:lnTo>
                      <a:pt x="985837" y="816755"/>
                    </a:lnTo>
                    <a:lnTo>
                      <a:pt x="987425" y="823105"/>
                    </a:lnTo>
                    <a:lnTo>
                      <a:pt x="1003300" y="823105"/>
                    </a:lnTo>
                    <a:lnTo>
                      <a:pt x="1006475" y="834218"/>
                    </a:lnTo>
                    <a:lnTo>
                      <a:pt x="1016000" y="834218"/>
                    </a:lnTo>
                    <a:lnTo>
                      <a:pt x="1016000" y="846918"/>
                    </a:lnTo>
                    <a:lnTo>
                      <a:pt x="1031875" y="846918"/>
                    </a:lnTo>
                    <a:lnTo>
                      <a:pt x="1030287" y="859618"/>
                    </a:lnTo>
                    <a:lnTo>
                      <a:pt x="1036637" y="861205"/>
                    </a:lnTo>
                    <a:lnTo>
                      <a:pt x="1033462" y="892955"/>
                    </a:lnTo>
                    <a:lnTo>
                      <a:pt x="1044575" y="894543"/>
                    </a:lnTo>
                    <a:lnTo>
                      <a:pt x="1044575" y="902480"/>
                    </a:lnTo>
                    <a:lnTo>
                      <a:pt x="1055687" y="902480"/>
                    </a:lnTo>
                    <a:lnTo>
                      <a:pt x="1055687" y="912005"/>
                    </a:lnTo>
                    <a:lnTo>
                      <a:pt x="1063625" y="912005"/>
                    </a:lnTo>
                    <a:lnTo>
                      <a:pt x="1066800" y="931055"/>
                    </a:lnTo>
                    <a:lnTo>
                      <a:pt x="1109662" y="926293"/>
                    </a:lnTo>
                    <a:lnTo>
                      <a:pt x="1109662" y="934230"/>
                    </a:lnTo>
                    <a:lnTo>
                      <a:pt x="1116012" y="937405"/>
                    </a:lnTo>
                    <a:lnTo>
                      <a:pt x="1116012" y="948518"/>
                    </a:lnTo>
                    <a:lnTo>
                      <a:pt x="1146175" y="950105"/>
                    </a:lnTo>
                    <a:lnTo>
                      <a:pt x="1147762" y="964393"/>
                    </a:lnTo>
                    <a:lnTo>
                      <a:pt x="1155700" y="964393"/>
                    </a:lnTo>
                    <a:lnTo>
                      <a:pt x="1157287" y="970743"/>
                    </a:lnTo>
                    <a:lnTo>
                      <a:pt x="1176337" y="970743"/>
                    </a:lnTo>
                    <a:lnTo>
                      <a:pt x="1174750" y="992968"/>
                    </a:lnTo>
                    <a:lnTo>
                      <a:pt x="1181100" y="992968"/>
                    </a:lnTo>
                    <a:lnTo>
                      <a:pt x="1181100" y="1007255"/>
                    </a:lnTo>
                    <a:lnTo>
                      <a:pt x="1193800" y="1004080"/>
                    </a:lnTo>
                    <a:lnTo>
                      <a:pt x="1195387" y="1019955"/>
                    </a:lnTo>
                    <a:lnTo>
                      <a:pt x="1220787" y="1018368"/>
                    </a:lnTo>
                    <a:lnTo>
                      <a:pt x="1220787" y="1031068"/>
                    </a:lnTo>
                    <a:lnTo>
                      <a:pt x="1260475" y="1031068"/>
                    </a:lnTo>
                    <a:lnTo>
                      <a:pt x="1260475" y="1043768"/>
                    </a:lnTo>
                    <a:lnTo>
                      <a:pt x="1281112" y="1046943"/>
                    </a:lnTo>
                    <a:lnTo>
                      <a:pt x="1276350" y="1075518"/>
                    </a:lnTo>
                    <a:lnTo>
                      <a:pt x="1282700" y="1075518"/>
                    </a:lnTo>
                    <a:lnTo>
                      <a:pt x="1285875" y="1086630"/>
                    </a:lnTo>
                    <a:lnTo>
                      <a:pt x="1285875" y="1086630"/>
                    </a:lnTo>
                    <a:lnTo>
                      <a:pt x="1300162" y="1086630"/>
                    </a:lnTo>
                    <a:lnTo>
                      <a:pt x="1300162" y="1126318"/>
                    </a:lnTo>
                    <a:lnTo>
                      <a:pt x="1311275" y="1123143"/>
                    </a:lnTo>
                    <a:lnTo>
                      <a:pt x="1311275" y="1131080"/>
                    </a:lnTo>
                    <a:lnTo>
                      <a:pt x="1323975" y="1132668"/>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Freeform 15"/>
              <p:cNvSpPr/>
              <p:nvPr/>
            </p:nvSpPr>
            <p:spPr>
              <a:xfrm>
                <a:off x="3055649" y="2384854"/>
                <a:ext cx="2481943" cy="819077"/>
              </a:xfrm>
              <a:custGeom>
                <a:avLst/>
                <a:gdLst>
                  <a:gd name="connsiteX0" fmla="*/ 2481943 w 2481943"/>
                  <a:gd name="connsiteY0" fmla="*/ 819077 h 819077"/>
                  <a:gd name="connsiteX1" fmla="*/ 2203034 w 2481943"/>
                  <a:gd name="connsiteY1" fmla="*/ 819077 h 819077"/>
                  <a:gd name="connsiteX2" fmla="*/ 2203034 w 2481943"/>
                  <a:gd name="connsiteY2" fmla="*/ 792598 h 819077"/>
                  <a:gd name="connsiteX3" fmla="*/ 2109475 w 2481943"/>
                  <a:gd name="connsiteY3" fmla="*/ 792598 h 819077"/>
                  <a:gd name="connsiteX4" fmla="*/ 2109475 w 2481943"/>
                  <a:gd name="connsiteY4" fmla="*/ 769649 h 819077"/>
                  <a:gd name="connsiteX5" fmla="*/ 2100649 w 2481943"/>
                  <a:gd name="connsiteY5" fmla="*/ 769649 h 819077"/>
                  <a:gd name="connsiteX6" fmla="*/ 2100649 w 2481943"/>
                  <a:gd name="connsiteY6" fmla="*/ 739640 h 819077"/>
                  <a:gd name="connsiteX7" fmla="*/ 2022978 w 2481943"/>
                  <a:gd name="connsiteY7" fmla="*/ 739640 h 819077"/>
                  <a:gd name="connsiteX8" fmla="*/ 2022978 w 2481943"/>
                  <a:gd name="connsiteY8" fmla="*/ 718457 h 819077"/>
                  <a:gd name="connsiteX9" fmla="*/ 1968255 w 2481943"/>
                  <a:gd name="connsiteY9" fmla="*/ 718457 h 819077"/>
                  <a:gd name="connsiteX10" fmla="*/ 1968255 w 2481943"/>
                  <a:gd name="connsiteY10" fmla="*/ 691978 h 819077"/>
                  <a:gd name="connsiteX11" fmla="*/ 1782904 w 2481943"/>
                  <a:gd name="connsiteY11" fmla="*/ 691978 h 819077"/>
                  <a:gd name="connsiteX12" fmla="*/ 1782904 w 2481943"/>
                  <a:gd name="connsiteY12" fmla="*/ 667265 h 819077"/>
                  <a:gd name="connsiteX13" fmla="*/ 1676989 w 2481943"/>
                  <a:gd name="connsiteY13" fmla="*/ 667265 h 819077"/>
                  <a:gd name="connsiteX14" fmla="*/ 1676989 w 2481943"/>
                  <a:gd name="connsiteY14" fmla="*/ 646082 h 819077"/>
                  <a:gd name="connsiteX15" fmla="*/ 1648745 w 2481943"/>
                  <a:gd name="connsiteY15" fmla="*/ 646082 h 819077"/>
                  <a:gd name="connsiteX16" fmla="*/ 1648745 w 2481943"/>
                  <a:gd name="connsiteY16" fmla="*/ 626664 h 819077"/>
                  <a:gd name="connsiteX17" fmla="*/ 1495168 w 2481943"/>
                  <a:gd name="connsiteY17" fmla="*/ 626664 h 819077"/>
                  <a:gd name="connsiteX18" fmla="*/ 1495168 w 2481943"/>
                  <a:gd name="connsiteY18" fmla="*/ 609012 h 819077"/>
                  <a:gd name="connsiteX19" fmla="*/ 1398079 w 2481943"/>
                  <a:gd name="connsiteY19" fmla="*/ 609012 h 819077"/>
                  <a:gd name="connsiteX20" fmla="*/ 1398079 w 2481943"/>
                  <a:gd name="connsiteY20" fmla="*/ 589594 h 819077"/>
                  <a:gd name="connsiteX21" fmla="*/ 1373366 w 2481943"/>
                  <a:gd name="connsiteY21" fmla="*/ 589594 h 819077"/>
                  <a:gd name="connsiteX22" fmla="*/ 1373366 w 2481943"/>
                  <a:gd name="connsiteY22" fmla="*/ 571941 h 819077"/>
                  <a:gd name="connsiteX23" fmla="*/ 1341591 w 2481943"/>
                  <a:gd name="connsiteY23" fmla="*/ 571941 h 819077"/>
                  <a:gd name="connsiteX24" fmla="*/ 1341591 w 2481943"/>
                  <a:gd name="connsiteY24" fmla="*/ 557819 h 819077"/>
                  <a:gd name="connsiteX25" fmla="*/ 1295695 w 2481943"/>
                  <a:gd name="connsiteY25" fmla="*/ 557819 h 819077"/>
                  <a:gd name="connsiteX26" fmla="*/ 1295695 w 2481943"/>
                  <a:gd name="connsiteY26" fmla="*/ 538402 h 819077"/>
                  <a:gd name="connsiteX27" fmla="*/ 1246268 w 2481943"/>
                  <a:gd name="connsiteY27" fmla="*/ 538402 h 819077"/>
                  <a:gd name="connsiteX28" fmla="*/ 1246268 w 2481943"/>
                  <a:gd name="connsiteY28" fmla="*/ 524280 h 819077"/>
                  <a:gd name="connsiteX29" fmla="*/ 1173892 w 2481943"/>
                  <a:gd name="connsiteY29" fmla="*/ 524280 h 819077"/>
                  <a:gd name="connsiteX30" fmla="*/ 1173892 w 2481943"/>
                  <a:gd name="connsiteY30" fmla="*/ 503097 h 819077"/>
                  <a:gd name="connsiteX31" fmla="*/ 1165066 w 2481943"/>
                  <a:gd name="connsiteY31" fmla="*/ 503097 h 819077"/>
                  <a:gd name="connsiteX32" fmla="*/ 1165066 w 2481943"/>
                  <a:gd name="connsiteY32" fmla="*/ 494270 h 819077"/>
                  <a:gd name="connsiteX33" fmla="*/ 1165066 w 2481943"/>
                  <a:gd name="connsiteY33" fmla="*/ 494270 h 819077"/>
                  <a:gd name="connsiteX34" fmla="*/ 1149179 w 2481943"/>
                  <a:gd name="connsiteY34" fmla="*/ 494270 h 819077"/>
                  <a:gd name="connsiteX35" fmla="*/ 1149179 w 2481943"/>
                  <a:gd name="connsiteY35" fmla="*/ 480148 h 819077"/>
                  <a:gd name="connsiteX36" fmla="*/ 1101517 w 2481943"/>
                  <a:gd name="connsiteY36" fmla="*/ 480148 h 819077"/>
                  <a:gd name="connsiteX37" fmla="*/ 1101517 w 2481943"/>
                  <a:gd name="connsiteY37" fmla="*/ 460731 h 819077"/>
                  <a:gd name="connsiteX38" fmla="*/ 1055620 w 2481943"/>
                  <a:gd name="connsiteY38" fmla="*/ 460731 h 819077"/>
                  <a:gd name="connsiteX39" fmla="*/ 1055620 w 2481943"/>
                  <a:gd name="connsiteY39" fmla="*/ 448374 h 819077"/>
                  <a:gd name="connsiteX40" fmla="*/ 1000898 w 2481943"/>
                  <a:gd name="connsiteY40" fmla="*/ 448374 h 819077"/>
                  <a:gd name="connsiteX41" fmla="*/ 1000898 w 2481943"/>
                  <a:gd name="connsiteY41" fmla="*/ 421895 h 819077"/>
                  <a:gd name="connsiteX42" fmla="*/ 997367 w 2481943"/>
                  <a:gd name="connsiteY42" fmla="*/ 421895 h 819077"/>
                  <a:gd name="connsiteX43" fmla="*/ 995602 w 2481943"/>
                  <a:gd name="connsiteY43" fmla="*/ 423660 h 819077"/>
                  <a:gd name="connsiteX44" fmla="*/ 995602 w 2481943"/>
                  <a:gd name="connsiteY44" fmla="*/ 409538 h 819077"/>
                  <a:gd name="connsiteX45" fmla="*/ 972654 w 2481943"/>
                  <a:gd name="connsiteY45" fmla="*/ 409538 h 819077"/>
                  <a:gd name="connsiteX46" fmla="*/ 972654 w 2481943"/>
                  <a:gd name="connsiteY46" fmla="*/ 388355 h 819077"/>
                  <a:gd name="connsiteX47" fmla="*/ 935583 w 2481943"/>
                  <a:gd name="connsiteY47" fmla="*/ 388355 h 819077"/>
                  <a:gd name="connsiteX48" fmla="*/ 935583 w 2481943"/>
                  <a:gd name="connsiteY48" fmla="*/ 377764 h 819077"/>
                  <a:gd name="connsiteX49" fmla="*/ 894983 w 2481943"/>
                  <a:gd name="connsiteY49" fmla="*/ 377764 h 819077"/>
                  <a:gd name="connsiteX50" fmla="*/ 894983 w 2481943"/>
                  <a:gd name="connsiteY50" fmla="*/ 363642 h 819077"/>
                  <a:gd name="connsiteX51" fmla="*/ 872034 w 2481943"/>
                  <a:gd name="connsiteY51" fmla="*/ 363642 h 819077"/>
                  <a:gd name="connsiteX52" fmla="*/ 872034 w 2481943"/>
                  <a:gd name="connsiteY52" fmla="*/ 351285 h 819077"/>
                  <a:gd name="connsiteX53" fmla="*/ 845556 w 2481943"/>
                  <a:gd name="connsiteY53" fmla="*/ 351285 h 819077"/>
                  <a:gd name="connsiteX54" fmla="*/ 845556 w 2481943"/>
                  <a:gd name="connsiteY54" fmla="*/ 330102 h 819077"/>
                  <a:gd name="connsiteX55" fmla="*/ 845556 w 2481943"/>
                  <a:gd name="connsiteY55" fmla="*/ 330102 h 819077"/>
                  <a:gd name="connsiteX56" fmla="*/ 845556 w 2481943"/>
                  <a:gd name="connsiteY56" fmla="*/ 330102 h 819077"/>
                  <a:gd name="connsiteX57" fmla="*/ 838495 w 2481943"/>
                  <a:gd name="connsiteY57" fmla="*/ 342459 h 819077"/>
                  <a:gd name="connsiteX58" fmla="*/ 838495 w 2481943"/>
                  <a:gd name="connsiteY58" fmla="*/ 324806 h 819077"/>
                  <a:gd name="connsiteX59" fmla="*/ 808485 w 2481943"/>
                  <a:gd name="connsiteY59" fmla="*/ 324806 h 819077"/>
                  <a:gd name="connsiteX60" fmla="*/ 808485 w 2481943"/>
                  <a:gd name="connsiteY60" fmla="*/ 308919 h 819077"/>
                  <a:gd name="connsiteX61" fmla="*/ 766119 w 2481943"/>
                  <a:gd name="connsiteY61" fmla="*/ 308919 h 819077"/>
                  <a:gd name="connsiteX62" fmla="*/ 766119 w 2481943"/>
                  <a:gd name="connsiteY62" fmla="*/ 308919 h 819077"/>
                  <a:gd name="connsiteX63" fmla="*/ 766119 w 2481943"/>
                  <a:gd name="connsiteY63" fmla="*/ 308919 h 819077"/>
                  <a:gd name="connsiteX64" fmla="*/ 759058 w 2481943"/>
                  <a:gd name="connsiteY64" fmla="*/ 317745 h 819077"/>
                  <a:gd name="connsiteX65" fmla="*/ 759058 w 2481943"/>
                  <a:gd name="connsiteY65" fmla="*/ 300093 h 819077"/>
                  <a:gd name="connsiteX66" fmla="*/ 702570 w 2481943"/>
                  <a:gd name="connsiteY66" fmla="*/ 300093 h 819077"/>
                  <a:gd name="connsiteX67" fmla="*/ 697275 w 2481943"/>
                  <a:gd name="connsiteY67" fmla="*/ 287736 h 819077"/>
                  <a:gd name="connsiteX68" fmla="*/ 601951 w 2481943"/>
                  <a:gd name="connsiteY68" fmla="*/ 287736 h 819077"/>
                  <a:gd name="connsiteX69" fmla="*/ 598420 w 2481943"/>
                  <a:gd name="connsiteY69" fmla="*/ 275379 h 819077"/>
                  <a:gd name="connsiteX70" fmla="*/ 520749 w 2481943"/>
                  <a:gd name="connsiteY70" fmla="*/ 275379 h 819077"/>
                  <a:gd name="connsiteX71" fmla="*/ 520749 w 2481943"/>
                  <a:gd name="connsiteY71" fmla="*/ 264788 h 819077"/>
                  <a:gd name="connsiteX72" fmla="*/ 506627 w 2481943"/>
                  <a:gd name="connsiteY72" fmla="*/ 264788 h 819077"/>
                  <a:gd name="connsiteX73" fmla="*/ 506627 w 2481943"/>
                  <a:gd name="connsiteY73" fmla="*/ 243605 h 819077"/>
                  <a:gd name="connsiteX74" fmla="*/ 499566 w 2481943"/>
                  <a:gd name="connsiteY74" fmla="*/ 243605 h 819077"/>
                  <a:gd name="connsiteX75" fmla="*/ 499566 w 2481943"/>
                  <a:gd name="connsiteY75" fmla="*/ 229483 h 819077"/>
                  <a:gd name="connsiteX76" fmla="*/ 499566 w 2481943"/>
                  <a:gd name="connsiteY76" fmla="*/ 229483 h 819077"/>
                  <a:gd name="connsiteX77" fmla="*/ 481914 w 2481943"/>
                  <a:gd name="connsiteY77" fmla="*/ 229483 h 819077"/>
                  <a:gd name="connsiteX78" fmla="*/ 481914 w 2481943"/>
                  <a:gd name="connsiteY78" fmla="*/ 215361 h 819077"/>
                  <a:gd name="connsiteX79" fmla="*/ 481914 w 2481943"/>
                  <a:gd name="connsiteY79" fmla="*/ 208300 h 819077"/>
                  <a:gd name="connsiteX80" fmla="*/ 473088 w 2481943"/>
                  <a:gd name="connsiteY80" fmla="*/ 208300 h 819077"/>
                  <a:gd name="connsiteX81" fmla="*/ 473088 w 2481943"/>
                  <a:gd name="connsiteY81" fmla="*/ 181821 h 819077"/>
                  <a:gd name="connsiteX82" fmla="*/ 370703 w 2481943"/>
                  <a:gd name="connsiteY82" fmla="*/ 181821 h 819077"/>
                  <a:gd name="connsiteX83" fmla="*/ 370703 w 2481943"/>
                  <a:gd name="connsiteY83" fmla="*/ 171229 h 819077"/>
                  <a:gd name="connsiteX84" fmla="*/ 338929 w 2481943"/>
                  <a:gd name="connsiteY84" fmla="*/ 171229 h 819077"/>
                  <a:gd name="connsiteX85" fmla="*/ 338929 w 2481943"/>
                  <a:gd name="connsiteY85" fmla="*/ 164168 h 819077"/>
                  <a:gd name="connsiteX86" fmla="*/ 291267 w 2481943"/>
                  <a:gd name="connsiteY86" fmla="*/ 164168 h 819077"/>
                  <a:gd name="connsiteX87" fmla="*/ 291267 w 2481943"/>
                  <a:gd name="connsiteY87" fmla="*/ 155342 h 819077"/>
                  <a:gd name="connsiteX88" fmla="*/ 252431 w 2481943"/>
                  <a:gd name="connsiteY88" fmla="*/ 155342 h 819077"/>
                  <a:gd name="connsiteX89" fmla="*/ 252431 w 2481943"/>
                  <a:gd name="connsiteY89" fmla="*/ 139455 h 819077"/>
                  <a:gd name="connsiteX90" fmla="*/ 206535 w 2481943"/>
                  <a:gd name="connsiteY90" fmla="*/ 139455 h 819077"/>
                  <a:gd name="connsiteX91" fmla="*/ 206535 w 2481943"/>
                  <a:gd name="connsiteY91" fmla="*/ 114741 h 819077"/>
                  <a:gd name="connsiteX92" fmla="*/ 185352 w 2481943"/>
                  <a:gd name="connsiteY92" fmla="*/ 114741 h 819077"/>
                  <a:gd name="connsiteX93" fmla="*/ 185352 w 2481943"/>
                  <a:gd name="connsiteY93" fmla="*/ 100619 h 819077"/>
                  <a:gd name="connsiteX94" fmla="*/ 142986 w 2481943"/>
                  <a:gd name="connsiteY94" fmla="*/ 100619 h 819077"/>
                  <a:gd name="connsiteX95" fmla="*/ 142986 w 2481943"/>
                  <a:gd name="connsiteY95" fmla="*/ 100619 h 819077"/>
                  <a:gd name="connsiteX96" fmla="*/ 142986 w 2481943"/>
                  <a:gd name="connsiteY96" fmla="*/ 90028 h 819077"/>
                  <a:gd name="connsiteX97" fmla="*/ 128864 w 2481943"/>
                  <a:gd name="connsiteY97" fmla="*/ 90028 h 819077"/>
                  <a:gd name="connsiteX98" fmla="*/ 128864 w 2481943"/>
                  <a:gd name="connsiteY98" fmla="*/ 79436 h 819077"/>
                  <a:gd name="connsiteX99" fmla="*/ 104150 w 2481943"/>
                  <a:gd name="connsiteY99" fmla="*/ 79436 h 819077"/>
                  <a:gd name="connsiteX100" fmla="*/ 104150 w 2481943"/>
                  <a:gd name="connsiteY100" fmla="*/ 70610 h 819077"/>
                  <a:gd name="connsiteX101" fmla="*/ 88263 w 2481943"/>
                  <a:gd name="connsiteY101" fmla="*/ 70610 h 819077"/>
                  <a:gd name="connsiteX102" fmla="*/ 95324 w 2481943"/>
                  <a:gd name="connsiteY102" fmla="*/ 63549 h 819077"/>
                  <a:gd name="connsiteX103" fmla="*/ 56488 w 2481943"/>
                  <a:gd name="connsiteY103" fmla="*/ 63549 h 819077"/>
                  <a:gd name="connsiteX104" fmla="*/ 56488 w 2481943"/>
                  <a:gd name="connsiteY104" fmla="*/ 51192 h 819077"/>
                  <a:gd name="connsiteX105" fmla="*/ 40601 w 2481943"/>
                  <a:gd name="connsiteY105" fmla="*/ 51192 h 819077"/>
                  <a:gd name="connsiteX106" fmla="*/ 40601 w 2481943"/>
                  <a:gd name="connsiteY106" fmla="*/ 22948 h 819077"/>
                  <a:gd name="connsiteX107" fmla="*/ 17653 w 2481943"/>
                  <a:gd name="connsiteY107" fmla="*/ 22948 h 819077"/>
                  <a:gd name="connsiteX108" fmla="*/ 17653 w 2481943"/>
                  <a:gd name="connsiteY108" fmla="*/ 12357 h 819077"/>
                  <a:gd name="connsiteX109" fmla="*/ 0 w 2481943"/>
                  <a:gd name="connsiteY109" fmla="*/ 12357 h 819077"/>
                  <a:gd name="connsiteX110" fmla="*/ 0 w 2481943"/>
                  <a:gd name="connsiteY110" fmla="*/ 0 h 81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481943" h="819077">
                    <a:moveTo>
                      <a:pt x="2481943" y="819077"/>
                    </a:moveTo>
                    <a:lnTo>
                      <a:pt x="2203034" y="819077"/>
                    </a:lnTo>
                    <a:lnTo>
                      <a:pt x="2203034" y="792598"/>
                    </a:lnTo>
                    <a:lnTo>
                      <a:pt x="2109475" y="792598"/>
                    </a:lnTo>
                    <a:lnTo>
                      <a:pt x="2109475" y="769649"/>
                    </a:lnTo>
                    <a:lnTo>
                      <a:pt x="2100649" y="769649"/>
                    </a:lnTo>
                    <a:lnTo>
                      <a:pt x="2100649" y="739640"/>
                    </a:lnTo>
                    <a:lnTo>
                      <a:pt x="2022978" y="739640"/>
                    </a:lnTo>
                    <a:lnTo>
                      <a:pt x="2022978" y="718457"/>
                    </a:lnTo>
                    <a:lnTo>
                      <a:pt x="1968255" y="718457"/>
                    </a:lnTo>
                    <a:lnTo>
                      <a:pt x="1968255" y="691978"/>
                    </a:lnTo>
                    <a:lnTo>
                      <a:pt x="1782904" y="691978"/>
                    </a:lnTo>
                    <a:lnTo>
                      <a:pt x="1782904" y="667265"/>
                    </a:lnTo>
                    <a:lnTo>
                      <a:pt x="1676989" y="667265"/>
                    </a:lnTo>
                    <a:lnTo>
                      <a:pt x="1676989" y="646082"/>
                    </a:lnTo>
                    <a:lnTo>
                      <a:pt x="1648745" y="646082"/>
                    </a:lnTo>
                    <a:lnTo>
                      <a:pt x="1648745" y="626664"/>
                    </a:lnTo>
                    <a:lnTo>
                      <a:pt x="1495168" y="626664"/>
                    </a:lnTo>
                    <a:lnTo>
                      <a:pt x="1495168" y="609012"/>
                    </a:lnTo>
                    <a:lnTo>
                      <a:pt x="1398079" y="609012"/>
                    </a:lnTo>
                    <a:lnTo>
                      <a:pt x="1398079" y="589594"/>
                    </a:lnTo>
                    <a:lnTo>
                      <a:pt x="1373366" y="589594"/>
                    </a:lnTo>
                    <a:lnTo>
                      <a:pt x="1373366" y="571941"/>
                    </a:lnTo>
                    <a:lnTo>
                      <a:pt x="1341591" y="571941"/>
                    </a:lnTo>
                    <a:lnTo>
                      <a:pt x="1341591" y="557819"/>
                    </a:lnTo>
                    <a:lnTo>
                      <a:pt x="1295695" y="557819"/>
                    </a:lnTo>
                    <a:lnTo>
                      <a:pt x="1295695" y="538402"/>
                    </a:lnTo>
                    <a:lnTo>
                      <a:pt x="1246268" y="538402"/>
                    </a:lnTo>
                    <a:lnTo>
                      <a:pt x="1246268" y="524280"/>
                    </a:lnTo>
                    <a:lnTo>
                      <a:pt x="1173892" y="524280"/>
                    </a:lnTo>
                    <a:lnTo>
                      <a:pt x="1173892" y="503097"/>
                    </a:lnTo>
                    <a:lnTo>
                      <a:pt x="1165066" y="503097"/>
                    </a:lnTo>
                    <a:lnTo>
                      <a:pt x="1165066" y="494270"/>
                    </a:lnTo>
                    <a:lnTo>
                      <a:pt x="1165066" y="494270"/>
                    </a:lnTo>
                    <a:lnTo>
                      <a:pt x="1149179" y="494270"/>
                    </a:lnTo>
                    <a:lnTo>
                      <a:pt x="1149179" y="480148"/>
                    </a:lnTo>
                    <a:lnTo>
                      <a:pt x="1101517" y="480148"/>
                    </a:lnTo>
                    <a:lnTo>
                      <a:pt x="1101517" y="460731"/>
                    </a:lnTo>
                    <a:lnTo>
                      <a:pt x="1055620" y="460731"/>
                    </a:lnTo>
                    <a:lnTo>
                      <a:pt x="1055620" y="448374"/>
                    </a:lnTo>
                    <a:lnTo>
                      <a:pt x="1000898" y="448374"/>
                    </a:lnTo>
                    <a:lnTo>
                      <a:pt x="1000898" y="421895"/>
                    </a:lnTo>
                    <a:lnTo>
                      <a:pt x="997367" y="421895"/>
                    </a:lnTo>
                    <a:lnTo>
                      <a:pt x="995602" y="423660"/>
                    </a:lnTo>
                    <a:lnTo>
                      <a:pt x="995602" y="409538"/>
                    </a:lnTo>
                    <a:lnTo>
                      <a:pt x="972654" y="409538"/>
                    </a:lnTo>
                    <a:lnTo>
                      <a:pt x="972654" y="388355"/>
                    </a:lnTo>
                    <a:lnTo>
                      <a:pt x="935583" y="388355"/>
                    </a:lnTo>
                    <a:lnTo>
                      <a:pt x="935583" y="377764"/>
                    </a:lnTo>
                    <a:lnTo>
                      <a:pt x="894983" y="377764"/>
                    </a:lnTo>
                    <a:lnTo>
                      <a:pt x="894983" y="363642"/>
                    </a:lnTo>
                    <a:lnTo>
                      <a:pt x="872034" y="363642"/>
                    </a:lnTo>
                    <a:lnTo>
                      <a:pt x="872034" y="351285"/>
                    </a:lnTo>
                    <a:lnTo>
                      <a:pt x="845556" y="351285"/>
                    </a:lnTo>
                    <a:lnTo>
                      <a:pt x="845556" y="330102"/>
                    </a:lnTo>
                    <a:lnTo>
                      <a:pt x="845556" y="330102"/>
                    </a:lnTo>
                    <a:lnTo>
                      <a:pt x="845556" y="330102"/>
                    </a:lnTo>
                    <a:lnTo>
                      <a:pt x="838495" y="342459"/>
                    </a:lnTo>
                    <a:lnTo>
                      <a:pt x="838495" y="324806"/>
                    </a:lnTo>
                    <a:lnTo>
                      <a:pt x="808485" y="324806"/>
                    </a:lnTo>
                    <a:lnTo>
                      <a:pt x="808485" y="308919"/>
                    </a:lnTo>
                    <a:lnTo>
                      <a:pt x="766119" y="308919"/>
                    </a:lnTo>
                    <a:lnTo>
                      <a:pt x="766119" y="308919"/>
                    </a:lnTo>
                    <a:lnTo>
                      <a:pt x="766119" y="308919"/>
                    </a:lnTo>
                    <a:lnTo>
                      <a:pt x="759058" y="317745"/>
                    </a:lnTo>
                    <a:lnTo>
                      <a:pt x="759058" y="300093"/>
                    </a:lnTo>
                    <a:lnTo>
                      <a:pt x="702570" y="300093"/>
                    </a:lnTo>
                    <a:lnTo>
                      <a:pt x="697275" y="287736"/>
                    </a:lnTo>
                    <a:lnTo>
                      <a:pt x="601951" y="287736"/>
                    </a:lnTo>
                    <a:lnTo>
                      <a:pt x="598420" y="275379"/>
                    </a:lnTo>
                    <a:lnTo>
                      <a:pt x="520749" y="275379"/>
                    </a:lnTo>
                    <a:lnTo>
                      <a:pt x="520749" y="264788"/>
                    </a:lnTo>
                    <a:lnTo>
                      <a:pt x="506627" y="264788"/>
                    </a:lnTo>
                    <a:lnTo>
                      <a:pt x="506627" y="243605"/>
                    </a:lnTo>
                    <a:lnTo>
                      <a:pt x="499566" y="243605"/>
                    </a:lnTo>
                    <a:lnTo>
                      <a:pt x="499566" y="229483"/>
                    </a:lnTo>
                    <a:lnTo>
                      <a:pt x="499566" y="229483"/>
                    </a:lnTo>
                    <a:lnTo>
                      <a:pt x="481914" y="229483"/>
                    </a:lnTo>
                    <a:lnTo>
                      <a:pt x="481914" y="215361"/>
                    </a:lnTo>
                    <a:lnTo>
                      <a:pt x="481914" y="208300"/>
                    </a:lnTo>
                    <a:lnTo>
                      <a:pt x="473088" y="208300"/>
                    </a:lnTo>
                    <a:lnTo>
                      <a:pt x="473088" y="181821"/>
                    </a:lnTo>
                    <a:lnTo>
                      <a:pt x="370703" y="181821"/>
                    </a:lnTo>
                    <a:lnTo>
                      <a:pt x="370703" y="171229"/>
                    </a:lnTo>
                    <a:lnTo>
                      <a:pt x="338929" y="171229"/>
                    </a:lnTo>
                    <a:lnTo>
                      <a:pt x="338929" y="164168"/>
                    </a:lnTo>
                    <a:lnTo>
                      <a:pt x="291267" y="164168"/>
                    </a:lnTo>
                    <a:lnTo>
                      <a:pt x="291267" y="155342"/>
                    </a:lnTo>
                    <a:lnTo>
                      <a:pt x="252431" y="155342"/>
                    </a:lnTo>
                    <a:lnTo>
                      <a:pt x="252431" y="139455"/>
                    </a:lnTo>
                    <a:lnTo>
                      <a:pt x="206535" y="139455"/>
                    </a:lnTo>
                    <a:lnTo>
                      <a:pt x="206535" y="114741"/>
                    </a:lnTo>
                    <a:lnTo>
                      <a:pt x="185352" y="114741"/>
                    </a:lnTo>
                    <a:lnTo>
                      <a:pt x="185352" y="100619"/>
                    </a:lnTo>
                    <a:lnTo>
                      <a:pt x="142986" y="100619"/>
                    </a:lnTo>
                    <a:lnTo>
                      <a:pt x="142986" y="100619"/>
                    </a:lnTo>
                    <a:lnTo>
                      <a:pt x="142986" y="90028"/>
                    </a:lnTo>
                    <a:lnTo>
                      <a:pt x="128864" y="90028"/>
                    </a:lnTo>
                    <a:lnTo>
                      <a:pt x="128864" y="79436"/>
                    </a:lnTo>
                    <a:lnTo>
                      <a:pt x="104150" y="79436"/>
                    </a:lnTo>
                    <a:lnTo>
                      <a:pt x="104150" y="70610"/>
                    </a:lnTo>
                    <a:lnTo>
                      <a:pt x="88263" y="70610"/>
                    </a:lnTo>
                    <a:lnTo>
                      <a:pt x="95324" y="63549"/>
                    </a:lnTo>
                    <a:lnTo>
                      <a:pt x="56488" y="63549"/>
                    </a:lnTo>
                    <a:lnTo>
                      <a:pt x="56488" y="51192"/>
                    </a:lnTo>
                    <a:lnTo>
                      <a:pt x="40601" y="51192"/>
                    </a:lnTo>
                    <a:lnTo>
                      <a:pt x="40601" y="22948"/>
                    </a:lnTo>
                    <a:lnTo>
                      <a:pt x="17653" y="22948"/>
                    </a:lnTo>
                    <a:lnTo>
                      <a:pt x="17653" y="12357"/>
                    </a:lnTo>
                    <a:lnTo>
                      <a:pt x="0" y="12357"/>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Freeform 16"/>
              <p:cNvSpPr/>
              <p:nvPr/>
            </p:nvSpPr>
            <p:spPr>
              <a:xfrm>
                <a:off x="5535827" y="3195104"/>
                <a:ext cx="1546360" cy="203004"/>
              </a:xfrm>
              <a:custGeom>
                <a:avLst/>
                <a:gdLst>
                  <a:gd name="connsiteX0" fmla="*/ 1546360 w 1546360"/>
                  <a:gd name="connsiteY0" fmla="*/ 203004 h 203004"/>
                  <a:gd name="connsiteX1" fmla="*/ 778476 w 1546360"/>
                  <a:gd name="connsiteY1" fmla="*/ 203004 h 203004"/>
                  <a:gd name="connsiteX2" fmla="*/ 778476 w 1546360"/>
                  <a:gd name="connsiteY2" fmla="*/ 141220 h 203004"/>
                  <a:gd name="connsiteX3" fmla="*/ 751997 w 1546360"/>
                  <a:gd name="connsiteY3" fmla="*/ 141220 h 203004"/>
                  <a:gd name="connsiteX4" fmla="*/ 751997 w 1546360"/>
                  <a:gd name="connsiteY4" fmla="*/ 77671 h 203004"/>
                  <a:gd name="connsiteX5" fmla="*/ 118272 w 1546360"/>
                  <a:gd name="connsiteY5" fmla="*/ 77671 h 203004"/>
                  <a:gd name="connsiteX6" fmla="*/ 118272 w 1546360"/>
                  <a:gd name="connsiteY6" fmla="*/ 42366 h 203004"/>
                  <a:gd name="connsiteX7" fmla="*/ 0 w 1546360"/>
                  <a:gd name="connsiteY7" fmla="*/ 42366 h 203004"/>
                  <a:gd name="connsiteX8" fmla="*/ 0 w 1546360"/>
                  <a:gd name="connsiteY8" fmla="*/ 0 h 20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360" h="203004">
                    <a:moveTo>
                      <a:pt x="1546360" y="203004"/>
                    </a:moveTo>
                    <a:lnTo>
                      <a:pt x="778476" y="203004"/>
                    </a:lnTo>
                    <a:lnTo>
                      <a:pt x="778476" y="141220"/>
                    </a:lnTo>
                    <a:lnTo>
                      <a:pt x="751997" y="141220"/>
                    </a:lnTo>
                    <a:lnTo>
                      <a:pt x="751997" y="77671"/>
                    </a:lnTo>
                    <a:lnTo>
                      <a:pt x="118272" y="77671"/>
                    </a:lnTo>
                    <a:lnTo>
                      <a:pt x="118272" y="42366"/>
                    </a:lnTo>
                    <a:lnTo>
                      <a:pt x="0" y="42366"/>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0" name="Oval 19"/>
            <p:cNvSpPr/>
            <p:nvPr/>
          </p:nvSpPr>
          <p:spPr>
            <a:xfrm>
              <a:off x="1758946" y="126746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817684" y="126746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863403" y="127540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2003421" y="135160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055492" y="140388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115942" y="2419023"/>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391922" y="253397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3485829" y="2544440"/>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554406" y="2636512"/>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3640698" y="2650450"/>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3684190" y="2651743"/>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710460" y="2651743"/>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743080" y="2662845"/>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777923" y="265937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818137" y="2674602"/>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859092" y="268699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896775" y="2706629"/>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889671" y="272032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3986510" y="275552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4012521" y="2766040"/>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088108" y="282449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4100784" y="282828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4157934" y="284250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4229372" y="2888223"/>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4323034" y="288884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331877" y="2922823"/>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419726" y="2945682"/>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4438046" y="296854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4460905" y="2968542"/>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4480812" y="297163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508435" y="2968540"/>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4534081" y="2987820"/>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4550223" y="299059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4610865" y="2987819"/>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685477" y="301067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4724835" y="30301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4747695" y="303018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4793414" y="30301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960533" y="305304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5020427" y="3075905"/>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5083927" y="3101271"/>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5218864" y="3162305"/>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242156" y="318516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5329989" y="318716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583989" y="3212884"/>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5601883" y="3212472"/>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5759910" y="32508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6052328" y="32508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6072011" y="32508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6161224" y="325088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6180091" y="325088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224993" y="324866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6308190" y="337524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331049" y="337524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6501644" y="337524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6658708" y="3375247"/>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6692460" y="3375246"/>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6775549" y="3375245"/>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6918420" y="337206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7069015" y="3372068"/>
              <a:ext cx="45719" cy="457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889465" y="1259057"/>
            <a:ext cx="5439507" cy="1611153"/>
            <a:chOff x="1938997" y="1259057"/>
            <a:chExt cx="5439507" cy="1611153"/>
          </a:xfrm>
        </p:grpSpPr>
        <p:sp>
          <p:nvSpPr>
            <p:cNvPr id="6" name="TextBox 5"/>
            <p:cNvSpPr txBox="1"/>
            <p:nvPr/>
          </p:nvSpPr>
          <p:spPr>
            <a:xfrm>
              <a:off x="3692769" y="2349305"/>
              <a:ext cx="907367" cy="169277"/>
            </a:xfrm>
            <a:prstGeom prst="rect">
              <a:avLst/>
            </a:prstGeom>
            <a:noFill/>
          </p:spPr>
          <p:txBody>
            <a:bodyPr wrap="square" lIns="0" tIns="0" rIns="0" bIns="0" rtlCol="0">
              <a:spAutoFit/>
            </a:bodyPr>
            <a:lstStyle/>
            <a:p>
              <a:r>
                <a:rPr lang="en-US" sz="1100" dirty="0"/>
                <a:t>24.7 mo</a:t>
              </a:r>
            </a:p>
          </p:txBody>
        </p:sp>
        <p:sp>
          <p:nvSpPr>
            <p:cNvPr id="8" name="TextBox 7"/>
            <p:cNvSpPr txBox="1"/>
            <p:nvPr/>
          </p:nvSpPr>
          <p:spPr>
            <a:xfrm>
              <a:off x="1938997" y="2700933"/>
              <a:ext cx="907367" cy="169277"/>
            </a:xfrm>
            <a:prstGeom prst="rect">
              <a:avLst/>
            </a:prstGeom>
            <a:noFill/>
          </p:spPr>
          <p:txBody>
            <a:bodyPr wrap="square" lIns="0" tIns="0" rIns="0" bIns="0" rtlCol="0">
              <a:spAutoFit/>
            </a:bodyPr>
            <a:lstStyle/>
            <a:p>
              <a:r>
                <a:rPr lang="en-US" sz="1100" dirty="0"/>
                <a:t>14.8 mo</a:t>
              </a:r>
            </a:p>
          </p:txBody>
        </p:sp>
        <p:sp>
          <p:nvSpPr>
            <p:cNvPr id="7" name="TextBox 6"/>
            <p:cNvSpPr txBox="1"/>
            <p:nvPr/>
          </p:nvSpPr>
          <p:spPr>
            <a:xfrm>
              <a:off x="3414782" y="1298268"/>
              <a:ext cx="2665827" cy="430887"/>
            </a:xfrm>
            <a:prstGeom prst="rect">
              <a:avLst/>
            </a:prstGeom>
            <a:noFill/>
          </p:spPr>
          <p:txBody>
            <a:bodyPr wrap="square" rtlCol="0">
              <a:spAutoFit/>
            </a:bodyPr>
            <a:lstStyle/>
            <a:p>
              <a:r>
                <a:rPr lang="en-US" sz="1100" dirty="0"/>
                <a:t>Stratified </a:t>
              </a:r>
              <a:r>
                <a:rPr lang="en-US" sz="1100" i="1" dirty="0"/>
                <a:t>P</a:t>
              </a:r>
              <a:r>
                <a:rPr lang="en-US" sz="1100" dirty="0"/>
                <a:t> = .0009</a:t>
              </a:r>
            </a:p>
            <a:p>
              <a:r>
                <a:rPr lang="en-US" sz="1100" dirty="0"/>
                <a:t>Stratified HR = 0.69 (95% Cl, 0.55-0.86)</a:t>
              </a:r>
            </a:p>
          </p:txBody>
        </p:sp>
        <p:sp>
          <p:nvSpPr>
            <p:cNvPr id="9" name="TextBox 8"/>
            <p:cNvSpPr txBox="1"/>
            <p:nvPr/>
          </p:nvSpPr>
          <p:spPr>
            <a:xfrm>
              <a:off x="6759526" y="1259057"/>
              <a:ext cx="618978" cy="338554"/>
            </a:xfrm>
            <a:prstGeom prst="rect">
              <a:avLst/>
            </a:prstGeom>
            <a:noFill/>
          </p:spPr>
          <p:txBody>
            <a:bodyPr wrap="square" lIns="0" tIns="0" rIns="0" bIns="0" rtlCol="0">
              <a:spAutoFit/>
            </a:bodyPr>
            <a:lstStyle/>
            <a:p>
              <a:r>
                <a:rPr lang="en-US" sz="1100" dirty="0"/>
                <a:t>CC-486</a:t>
              </a:r>
            </a:p>
            <a:p>
              <a:r>
                <a:rPr lang="en-US" sz="1100" dirty="0"/>
                <a:t>Placebo</a:t>
              </a:r>
            </a:p>
          </p:txBody>
        </p:sp>
      </p:grpSp>
      <p:sp>
        <p:nvSpPr>
          <p:cNvPr id="2" name="Title 1"/>
          <p:cNvSpPr>
            <a:spLocks noGrp="1"/>
          </p:cNvSpPr>
          <p:nvPr>
            <p:ph type="title"/>
          </p:nvPr>
        </p:nvSpPr>
        <p:spPr/>
        <p:txBody>
          <a:bodyPr/>
          <a:lstStyle/>
          <a:p>
            <a:r>
              <a:rPr lang="en-US" dirty="0"/>
              <a:t>QUAZAR: Efficacy Outcomes</a:t>
            </a:r>
            <a:r>
              <a:rPr lang="en-US" baseline="30000" dirty="0"/>
              <a:t>1</a:t>
            </a:r>
          </a:p>
        </p:txBody>
      </p:sp>
      <p:sp>
        <p:nvSpPr>
          <p:cNvPr id="4" name="Footer Placeholder 3"/>
          <p:cNvSpPr>
            <a:spLocks noGrp="1"/>
          </p:cNvSpPr>
          <p:nvPr>
            <p:ph type="ftr" sz="quarter" idx="13"/>
          </p:nvPr>
        </p:nvSpPr>
        <p:spPr/>
        <p:txBody>
          <a:bodyPr/>
          <a:lstStyle/>
          <a:p>
            <a:r>
              <a:rPr lang="en-US" dirty="0"/>
              <a:t>1. Wei AH et al. 62nd American Society of Hematology Annual Meeting (ASH 2019). Abstract LBA3.</a:t>
            </a:r>
          </a:p>
        </p:txBody>
      </p:sp>
      <p:graphicFrame>
        <p:nvGraphicFramePr>
          <p:cNvPr id="10" name="Table 9"/>
          <p:cNvGraphicFramePr>
            <a:graphicFrameLocks noGrp="1"/>
          </p:cNvGraphicFramePr>
          <p:nvPr>
            <p:extLst>
              <p:ext uri="{D42A27DB-BD31-4B8C-83A1-F6EECF244321}">
                <p14:modId xmlns:p14="http://schemas.microsoft.com/office/powerpoint/2010/main" val="3943051171"/>
              </p:ext>
            </p:extLst>
          </p:nvPr>
        </p:nvGraphicFramePr>
        <p:xfrm>
          <a:off x="161041" y="4253090"/>
          <a:ext cx="6167940" cy="365760"/>
        </p:xfrm>
        <a:graphic>
          <a:graphicData uri="http://schemas.openxmlformats.org/drawingml/2006/table">
            <a:tbl>
              <a:tblPr firstRow="1" bandRow="1">
                <a:tableStyleId>{5C22544A-7EE6-4342-B048-85BDC9FD1C3A}</a:tableStyleId>
              </a:tblPr>
              <a:tblGrid>
                <a:gridCol w="434388">
                  <a:extLst>
                    <a:ext uri="{9D8B030D-6E8A-4147-A177-3AD203B41FA5}">
                      <a16:colId xmlns:a16="http://schemas.microsoft.com/office/drawing/2014/main" xmlns="" val="20000"/>
                    </a:ext>
                  </a:extLst>
                </a:gridCol>
                <a:gridCol w="304038">
                  <a:extLst>
                    <a:ext uri="{9D8B030D-6E8A-4147-A177-3AD203B41FA5}">
                      <a16:colId xmlns:a16="http://schemas.microsoft.com/office/drawing/2014/main" xmlns="" val="20001"/>
                    </a:ext>
                  </a:extLst>
                </a:gridCol>
                <a:gridCol w="304038">
                  <a:extLst>
                    <a:ext uri="{9D8B030D-6E8A-4147-A177-3AD203B41FA5}">
                      <a16:colId xmlns:a16="http://schemas.microsoft.com/office/drawing/2014/main" xmlns="" val="20002"/>
                    </a:ext>
                  </a:extLst>
                </a:gridCol>
                <a:gridCol w="304038">
                  <a:extLst>
                    <a:ext uri="{9D8B030D-6E8A-4147-A177-3AD203B41FA5}">
                      <a16:colId xmlns:a16="http://schemas.microsoft.com/office/drawing/2014/main" xmlns="" val="20003"/>
                    </a:ext>
                  </a:extLst>
                </a:gridCol>
                <a:gridCol w="283614">
                  <a:extLst>
                    <a:ext uri="{9D8B030D-6E8A-4147-A177-3AD203B41FA5}">
                      <a16:colId xmlns:a16="http://schemas.microsoft.com/office/drawing/2014/main" xmlns="" val="20004"/>
                    </a:ext>
                  </a:extLst>
                </a:gridCol>
                <a:gridCol w="283614">
                  <a:extLst>
                    <a:ext uri="{9D8B030D-6E8A-4147-A177-3AD203B41FA5}">
                      <a16:colId xmlns:a16="http://schemas.microsoft.com/office/drawing/2014/main" xmlns="" val="20005"/>
                    </a:ext>
                  </a:extLst>
                </a:gridCol>
                <a:gridCol w="283614">
                  <a:extLst>
                    <a:ext uri="{9D8B030D-6E8A-4147-A177-3AD203B41FA5}">
                      <a16:colId xmlns:a16="http://schemas.microsoft.com/office/drawing/2014/main" xmlns="" val="20006"/>
                    </a:ext>
                  </a:extLst>
                </a:gridCol>
                <a:gridCol w="283614">
                  <a:extLst>
                    <a:ext uri="{9D8B030D-6E8A-4147-A177-3AD203B41FA5}">
                      <a16:colId xmlns:a16="http://schemas.microsoft.com/office/drawing/2014/main" xmlns="" val="20007"/>
                    </a:ext>
                  </a:extLst>
                </a:gridCol>
                <a:gridCol w="283614">
                  <a:extLst>
                    <a:ext uri="{9D8B030D-6E8A-4147-A177-3AD203B41FA5}">
                      <a16:colId xmlns:a16="http://schemas.microsoft.com/office/drawing/2014/main" xmlns="" val="20008"/>
                    </a:ext>
                  </a:extLst>
                </a:gridCol>
                <a:gridCol w="283614">
                  <a:extLst>
                    <a:ext uri="{9D8B030D-6E8A-4147-A177-3AD203B41FA5}">
                      <a16:colId xmlns:a16="http://schemas.microsoft.com/office/drawing/2014/main" xmlns="" val="20009"/>
                    </a:ext>
                  </a:extLst>
                </a:gridCol>
                <a:gridCol w="283614">
                  <a:extLst>
                    <a:ext uri="{9D8B030D-6E8A-4147-A177-3AD203B41FA5}">
                      <a16:colId xmlns:a16="http://schemas.microsoft.com/office/drawing/2014/main" xmlns="" val="20010"/>
                    </a:ext>
                  </a:extLst>
                </a:gridCol>
                <a:gridCol w="283614">
                  <a:extLst>
                    <a:ext uri="{9D8B030D-6E8A-4147-A177-3AD203B41FA5}">
                      <a16:colId xmlns:a16="http://schemas.microsoft.com/office/drawing/2014/main" xmlns="" val="20011"/>
                    </a:ext>
                  </a:extLst>
                </a:gridCol>
                <a:gridCol w="283614">
                  <a:extLst>
                    <a:ext uri="{9D8B030D-6E8A-4147-A177-3AD203B41FA5}">
                      <a16:colId xmlns:a16="http://schemas.microsoft.com/office/drawing/2014/main" xmlns="" val="20012"/>
                    </a:ext>
                  </a:extLst>
                </a:gridCol>
                <a:gridCol w="283614">
                  <a:extLst>
                    <a:ext uri="{9D8B030D-6E8A-4147-A177-3AD203B41FA5}">
                      <a16:colId xmlns:a16="http://schemas.microsoft.com/office/drawing/2014/main" xmlns="" val="20013"/>
                    </a:ext>
                  </a:extLst>
                </a:gridCol>
                <a:gridCol w="283614">
                  <a:extLst>
                    <a:ext uri="{9D8B030D-6E8A-4147-A177-3AD203B41FA5}">
                      <a16:colId xmlns:a16="http://schemas.microsoft.com/office/drawing/2014/main" xmlns="" val="20014"/>
                    </a:ext>
                  </a:extLst>
                </a:gridCol>
                <a:gridCol w="283614">
                  <a:extLst>
                    <a:ext uri="{9D8B030D-6E8A-4147-A177-3AD203B41FA5}">
                      <a16:colId xmlns:a16="http://schemas.microsoft.com/office/drawing/2014/main" xmlns="" val="20015"/>
                    </a:ext>
                  </a:extLst>
                </a:gridCol>
                <a:gridCol w="283614">
                  <a:extLst>
                    <a:ext uri="{9D8B030D-6E8A-4147-A177-3AD203B41FA5}">
                      <a16:colId xmlns:a16="http://schemas.microsoft.com/office/drawing/2014/main" xmlns="" val="20016"/>
                    </a:ext>
                  </a:extLst>
                </a:gridCol>
                <a:gridCol w="283614">
                  <a:extLst>
                    <a:ext uri="{9D8B030D-6E8A-4147-A177-3AD203B41FA5}">
                      <a16:colId xmlns:a16="http://schemas.microsoft.com/office/drawing/2014/main" xmlns="" val="20017"/>
                    </a:ext>
                  </a:extLst>
                </a:gridCol>
                <a:gridCol w="283614">
                  <a:extLst>
                    <a:ext uri="{9D8B030D-6E8A-4147-A177-3AD203B41FA5}">
                      <a16:colId xmlns:a16="http://schemas.microsoft.com/office/drawing/2014/main" xmlns="" val="20018"/>
                    </a:ext>
                  </a:extLst>
                </a:gridCol>
                <a:gridCol w="283614">
                  <a:extLst>
                    <a:ext uri="{9D8B030D-6E8A-4147-A177-3AD203B41FA5}">
                      <a16:colId xmlns:a16="http://schemas.microsoft.com/office/drawing/2014/main" xmlns="" val="20019"/>
                    </a:ext>
                  </a:extLst>
                </a:gridCol>
                <a:gridCol w="283614">
                  <a:extLst>
                    <a:ext uri="{9D8B030D-6E8A-4147-A177-3AD203B41FA5}">
                      <a16:colId xmlns:a16="http://schemas.microsoft.com/office/drawing/2014/main" xmlns="" val="20020"/>
                    </a:ext>
                  </a:extLst>
                </a:gridCol>
              </a:tblGrid>
              <a:tr h="0">
                <a:tc gridSpan="21">
                  <a:txBody>
                    <a:bodyPr/>
                    <a:lstStyle/>
                    <a:p>
                      <a:r>
                        <a:rPr lang="en-US" sz="800" dirty="0">
                          <a:solidFill>
                            <a:schemeClr val="tx1"/>
                          </a:solidFill>
                        </a:rPr>
                        <a:t>No. </a:t>
                      </a:r>
                      <a:r>
                        <a:rPr lang="en-US" sz="800" baseline="0" dirty="0">
                          <a:solidFill>
                            <a:schemeClr val="tx1"/>
                          </a:solidFill>
                        </a:rPr>
                        <a:t>at Risk</a:t>
                      </a:r>
                      <a:endParaRPr lang="en-US" sz="800" dirty="0">
                        <a:solidFill>
                          <a:schemeClr val="tx1"/>
                        </a:solidFill>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0">
                <a:tc>
                  <a:txBody>
                    <a:bodyPr/>
                    <a:lstStyle/>
                    <a:p>
                      <a:r>
                        <a:rPr lang="en-US" sz="800" dirty="0"/>
                        <a:t>CC-486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238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224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200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168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147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124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98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75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59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44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35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26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22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5</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r>
                        <a:rPr lang="en-US" sz="800" dirty="0"/>
                        <a:t>Placebo</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234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206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164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127</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103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92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82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70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52</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34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28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23</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19</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14</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800" dirty="0"/>
                        <a:t>  11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8</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6</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1</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800" dirty="0"/>
                        <a:t>0</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cxnSp>
        <p:nvCxnSpPr>
          <p:cNvPr id="134" name="Straight Connector 133"/>
          <p:cNvCxnSpPr/>
          <p:nvPr/>
        </p:nvCxnSpPr>
        <p:spPr>
          <a:xfrm>
            <a:off x="5484731" y="1331020"/>
            <a:ext cx="1911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84731" y="1510473"/>
            <a:ext cx="191176"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660331" y="2598471"/>
            <a:ext cx="87263" cy="10345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498532" y="2462067"/>
            <a:ext cx="95249" cy="10160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781" y="2574244"/>
            <a:ext cx="173736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606" y="935930"/>
            <a:ext cx="5643366" cy="307777"/>
          </a:xfrm>
          <a:prstGeom prst="rect">
            <a:avLst/>
          </a:prstGeom>
          <a:noFill/>
        </p:spPr>
        <p:txBody>
          <a:bodyPr wrap="square" rtlCol="0">
            <a:spAutoFit/>
          </a:bodyPr>
          <a:lstStyle/>
          <a:p>
            <a:pPr algn="ctr"/>
            <a:r>
              <a:rPr lang="en-US" sz="1400" b="1" dirty="0"/>
              <a:t>Overall Survival</a:t>
            </a:r>
          </a:p>
        </p:txBody>
      </p:sp>
      <p:sp>
        <p:nvSpPr>
          <p:cNvPr id="138" name="TextBox 137"/>
          <p:cNvSpPr txBox="1"/>
          <p:nvPr/>
        </p:nvSpPr>
        <p:spPr>
          <a:xfrm>
            <a:off x="6509982" y="1411683"/>
            <a:ext cx="2508893" cy="2615952"/>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en-US" sz="1600" b="1" i="1" dirty="0"/>
              <a:t>Nursing Take-Homes </a:t>
            </a:r>
            <a:endParaRPr lang="en-US" sz="1600" b="1" dirty="0"/>
          </a:p>
          <a:p>
            <a:pPr marL="237744" indent="-237744">
              <a:buFont typeface="Arial" panose="020B0604020202020204" pitchFamily="34" charset="0"/>
              <a:buChar char="•"/>
            </a:pPr>
            <a:r>
              <a:rPr lang="en-US" sz="1600" dirty="0"/>
              <a:t>The use of CC-486 significantly prolonged OS vs placebo</a:t>
            </a:r>
          </a:p>
          <a:p>
            <a:pPr marL="237744" indent="-237744">
              <a:buFont typeface="Arial" panose="020B0604020202020204" pitchFamily="34" charset="0"/>
              <a:buChar char="•"/>
            </a:pPr>
            <a:r>
              <a:rPr lang="en-US" sz="1600" dirty="0"/>
              <a:t>Median RFS was also improved with CC-486 (10.2 vs </a:t>
            </a:r>
            <a:br>
              <a:rPr lang="en-US" sz="1600" dirty="0"/>
            </a:br>
            <a:r>
              <a:rPr lang="en-US" sz="1600" dirty="0"/>
              <a:t>4.8 </a:t>
            </a:r>
            <a:r>
              <a:rPr lang="en-US" sz="1600" dirty="0" err="1"/>
              <a:t>mo</a:t>
            </a:r>
            <a:r>
              <a:rPr lang="en-US" sz="1600" dirty="0"/>
              <a:t>; </a:t>
            </a:r>
            <a:r>
              <a:rPr lang="en-US" sz="1600" i="1" dirty="0"/>
              <a:t>P</a:t>
            </a:r>
            <a:r>
              <a:rPr lang="en-US" sz="1600" dirty="0"/>
              <a:t> = .0001)</a:t>
            </a:r>
          </a:p>
        </p:txBody>
      </p:sp>
      <p:sp>
        <p:nvSpPr>
          <p:cNvPr id="13" name="TextBox 12"/>
          <p:cNvSpPr txBox="1"/>
          <p:nvPr/>
        </p:nvSpPr>
        <p:spPr>
          <a:xfrm rot="16200000">
            <a:off x="-1116921" y="2427394"/>
            <a:ext cx="2675153" cy="307777"/>
          </a:xfrm>
          <a:prstGeom prst="rect">
            <a:avLst/>
          </a:prstGeom>
          <a:noFill/>
        </p:spPr>
        <p:txBody>
          <a:bodyPr wrap="square" rtlCol="0">
            <a:spAutoFit/>
          </a:bodyPr>
          <a:lstStyle/>
          <a:p>
            <a:pPr algn="ctr">
              <a:defRPr sz="1400" b="1" i="0" u="none" strike="noStrike" kern="1200" baseline="0">
                <a:solidFill>
                  <a:srgbClr val="000000"/>
                </a:solidFill>
                <a:latin typeface="+mn-lt"/>
                <a:ea typeface="+mn-ea"/>
                <a:cs typeface="+mn-cs"/>
              </a:defRPr>
            </a:pPr>
            <a:r>
              <a:rPr lang="en-US" sz="1400" dirty="0"/>
              <a:t>Survival Probability</a:t>
            </a:r>
          </a:p>
        </p:txBody>
      </p:sp>
      <p:sp>
        <p:nvSpPr>
          <p:cNvPr id="67" name="Rectangle 66"/>
          <p:cNvSpPr/>
          <p:nvPr/>
        </p:nvSpPr>
        <p:spPr>
          <a:xfrm>
            <a:off x="488657" y="1218306"/>
            <a:ext cx="108243" cy="1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6055" y="1152052"/>
            <a:ext cx="445327" cy="230832"/>
          </a:xfrm>
          <a:prstGeom prst="rect">
            <a:avLst/>
          </a:prstGeom>
          <a:noFill/>
        </p:spPr>
        <p:txBody>
          <a:bodyPr wrap="square" rtlCol="0">
            <a:spAutoFit/>
          </a:bodyPr>
          <a:lstStyle/>
          <a:p>
            <a:pPr algn="r"/>
            <a:r>
              <a:rPr lang="en-US" sz="900" dirty="0"/>
              <a:t>1.0</a:t>
            </a:r>
          </a:p>
        </p:txBody>
      </p:sp>
    </p:spTree>
    <p:extLst>
      <p:ext uri="{BB962C8B-B14F-4D97-AF65-F5344CB8AC3E}">
        <p14:creationId xmlns:p14="http://schemas.microsoft.com/office/powerpoint/2010/main" val="17966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37744" indent="-237744"/>
            <a:r>
              <a:rPr lang="en-US" sz="2000" dirty="0"/>
              <a:t>HR-QOL and low levels of fatigue were preserved with CC-486 maintenance treatment</a:t>
            </a:r>
            <a:r>
              <a:rPr lang="en-US" sz="2000" baseline="30000" dirty="0"/>
              <a:t>1</a:t>
            </a:r>
            <a:endParaRPr lang="en-US" sz="2000" dirty="0"/>
          </a:p>
          <a:p>
            <a:pPr marL="0" indent="0">
              <a:buNone/>
            </a:pPr>
            <a:endParaRPr lang="en-US" dirty="0"/>
          </a:p>
        </p:txBody>
      </p:sp>
      <p:sp>
        <p:nvSpPr>
          <p:cNvPr id="5" name="Footer Placeholder 4"/>
          <p:cNvSpPr>
            <a:spLocks noGrp="1"/>
          </p:cNvSpPr>
          <p:nvPr>
            <p:ph type="ftr" sz="quarter" idx="13"/>
          </p:nvPr>
        </p:nvSpPr>
        <p:spPr/>
        <p:txBody>
          <a:bodyPr/>
          <a:lstStyle/>
          <a:p>
            <a:r>
              <a:rPr lang="es-ES" dirty="0">
                <a:solidFill>
                  <a:srgbClr val="000000"/>
                </a:solidFill>
              </a:rPr>
              <a:t>1. </a:t>
            </a:r>
            <a:r>
              <a:rPr lang="es-ES" dirty="0" err="1">
                <a:solidFill>
                  <a:srgbClr val="000000"/>
                </a:solidFill>
              </a:rPr>
              <a:t>Roboz</a:t>
            </a:r>
            <a:r>
              <a:rPr lang="es-ES" dirty="0">
                <a:solidFill>
                  <a:srgbClr val="000000"/>
                </a:solidFill>
              </a:rPr>
              <a:t> G et al. ASCO 2020. </a:t>
            </a:r>
            <a:r>
              <a:rPr lang="es-ES" dirty="0" err="1">
                <a:solidFill>
                  <a:srgbClr val="000000"/>
                </a:solidFill>
              </a:rPr>
              <a:t>Abstract</a:t>
            </a:r>
            <a:r>
              <a:rPr lang="es-ES" dirty="0">
                <a:solidFill>
                  <a:srgbClr val="000000"/>
                </a:solidFill>
              </a:rPr>
              <a:t> 7533.</a:t>
            </a:r>
            <a:endParaRPr lang="en-US" dirty="0">
              <a:solidFill>
                <a:srgbClr val="000000"/>
              </a:solidFill>
            </a:endParaRPr>
          </a:p>
        </p:txBody>
      </p:sp>
      <p:sp>
        <p:nvSpPr>
          <p:cNvPr id="2" name="Title 1"/>
          <p:cNvSpPr>
            <a:spLocks noGrp="1"/>
          </p:cNvSpPr>
          <p:nvPr>
            <p:ph type="title"/>
          </p:nvPr>
        </p:nvSpPr>
        <p:spPr/>
        <p:txBody>
          <a:bodyPr/>
          <a:lstStyle/>
          <a:p>
            <a:r>
              <a:rPr lang="en-US" dirty="0"/>
              <a:t>QOL Was Preserved With Maintenance Therapy</a:t>
            </a:r>
            <a:r>
              <a:rPr lang="en-US" baseline="30000" dirty="0"/>
              <a:t>1</a:t>
            </a:r>
          </a:p>
        </p:txBody>
      </p:sp>
      <p:graphicFrame>
        <p:nvGraphicFramePr>
          <p:cNvPr id="7" name="Table 6"/>
          <p:cNvGraphicFramePr>
            <a:graphicFrameLocks noGrp="1"/>
          </p:cNvGraphicFramePr>
          <p:nvPr>
            <p:extLst>
              <p:ext uri="{D42A27DB-BD31-4B8C-83A1-F6EECF244321}">
                <p14:modId xmlns:p14="http://schemas.microsoft.com/office/powerpoint/2010/main" val="3725195818"/>
              </p:ext>
            </p:extLst>
          </p:nvPr>
        </p:nvGraphicFramePr>
        <p:xfrm>
          <a:off x="281952" y="3575592"/>
          <a:ext cx="8580097" cy="411480"/>
        </p:xfrm>
        <a:graphic>
          <a:graphicData uri="http://schemas.openxmlformats.org/drawingml/2006/table">
            <a:tbl>
              <a:tblPr firstRow="1" bandRow="1">
                <a:tableStyleId>{6E25E649-3F16-4E02-A733-19D2CDBF48F0}</a:tableStyleId>
              </a:tblPr>
              <a:tblGrid>
                <a:gridCol w="813183">
                  <a:extLst>
                    <a:ext uri="{9D8B030D-6E8A-4147-A177-3AD203B41FA5}">
                      <a16:colId xmlns:a16="http://schemas.microsoft.com/office/drawing/2014/main" xmlns="" val="20000"/>
                    </a:ext>
                  </a:extLst>
                </a:gridCol>
                <a:gridCol w="232620">
                  <a:extLst>
                    <a:ext uri="{9D8B030D-6E8A-4147-A177-3AD203B41FA5}">
                      <a16:colId xmlns:a16="http://schemas.microsoft.com/office/drawing/2014/main" xmlns="" val="20001"/>
                    </a:ext>
                  </a:extLst>
                </a:gridCol>
                <a:gridCol w="232620">
                  <a:extLst>
                    <a:ext uri="{9D8B030D-6E8A-4147-A177-3AD203B41FA5}">
                      <a16:colId xmlns:a16="http://schemas.microsoft.com/office/drawing/2014/main" xmlns="" val="20002"/>
                    </a:ext>
                  </a:extLst>
                </a:gridCol>
                <a:gridCol w="232620">
                  <a:extLst>
                    <a:ext uri="{9D8B030D-6E8A-4147-A177-3AD203B41FA5}">
                      <a16:colId xmlns:a16="http://schemas.microsoft.com/office/drawing/2014/main" xmlns="" val="20003"/>
                    </a:ext>
                  </a:extLst>
                </a:gridCol>
                <a:gridCol w="232620">
                  <a:extLst>
                    <a:ext uri="{9D8B030D-6E8A-4147-A177-3AD203B41FA5}">
                      <a16:colId xmlns:a16="http://schemas.microsoft.com/office/drawing/2014/main" xmlns="" val="20004"/>
                    </a:ext>
                  </a:extLst>
                </a:gridCol>
                <a:gridCol w="232620">
                  <a:extLst>
                    <a:ext uri="{9D8B030D-6E8A-4147-A177-3AD203B41FA5}">
                      <a16:colId xmlns:a16="http://schemas.microsoft.com/office/drawing/2014/main" xmlns="" val="20005"/>
                    </a:ext>
                  </a:extLst>
                </a:gridCol>
                <a:gridCol w="232620">
                  <a:extLst>
                    <a:ext uri="{9D8B030D-6E8A-4147-A177-3AD203B41FA5}">
                      <a16:colId xmlns:a16="http://schemas.microsoft.com/office/drawing/2014/main" xmlns="" val="20006"/>
                    </a:ext>
                  </a:extLst>
                </a:gridCol>
                <a:gridCol w="232620">
                  <a:extLst>
                    <a:ext uri="{9D8B030D-6E8A-4147-A177-3AD203B41FA5}">
                      <a16:colId xmlns:a16="http://schemas.microsoft.com/office/drawing/2014/main" xmlns="" val="20007"/>
                    </a:ext>
                  </a:extLst>
                </a:gridCol>
                <a:gridCol w="232620">
                  <a:extLst>
                    <a:ext uri="{9D8B030D-6E8A-4147-A177-3AD203B41FA5}">
                      <a16:colId xmlns:a16="http://schemas.microsoft.com/office/drawing/2014/main" xmlns="" val="20008"/>
                    </a:ext>
                  </a:extLst>
                </a:gridCol>
                <a:gridCol w="232620">
                  <a:extLst>
                    <a:ext uri="{9D8B030D-6E8A-4147-A177-3AD203B41FA5}">
                      <a16:colId xmlns:a16="http://schemas.microsoft.com/office/drawing/2014/main" xmlns="" val="20009"/>
                    </a:ext>
                  </a:extLst>
                </a:gridCol>
                <a:gridCol w="232620">
                  <a:extLst>
                    <a:ext uri="{9D8B030D-6E8A-4147-A177-3AD203B41FA5}">
                      <a16:colId xmlns:a16="http://schemas.microsoft.com/office/drawing/2014/main" xmlns="" val="20010"/>
                    </a:ext>
                  </a:extLst>
                </a:gridCol>
                <a:gridCol w="232620">
                  <a:extLst>
                    <a:ext uri="{9D8B030D-6E8A-4147-A177-3AD203B41FA5}">
                      <a16:colId xmlns:a16="http://schemas.microsoft.com/office/drawing/2014/main" xmlns="" val="20011"/>
                    </a:ext>
                  </a:extLst>
                </a:gridCol>
                <a:gridCol w="232620">
                  <a:extLst>
                    <a:ext uri="{9D8B030D-6E8A-4147-A177-3AD203B41FA5}">
                      <a16:colId xmlns:a16="http://schemas.microsoft.com/office/drawing/2014/main" xmlns="" val="20012"/>
                    </a:ext>
                  </a:extLst>
                </a:gridCol>
                <a:gridCol w="232620">
                  <a:extLst>
                    <a:ext uri="{9D8B030D-6E8A-4147-A177-3AD203B41FA5}">
                      <a16:colId xmlns:a16="http://schemas.microsoft.com/office/drawing/2014/main" xmlns="" val="20013"/>
                    </a:ext>
                  </a:extLst>
                </a:gridCol>
                <a:gridCol w="232620">
                  <a:extLst>
                    <a:ext uri="{9D8B030D-6E8A-4147-A177-3AD203B41FA5}">
                      <a16:colId xmlns:a16="http://schemas.microsoft.com/office/drawing/2014/main" xmlns="" val="20014"/>
                    </a:ext>
                  </a:extLst>
                </a:gridCol>
                <a:gridCol w="232620">
                  <a:extLst>
                    <a:ext uri="{9D8B030D-6E8A-4147-A177-3AD203B41FA5}">
                      <a16:colId xmlns:a16="http://schemas.microsoft.com/office/drawing/2014/main" xmlns="" val="20015"/>
                    </a:ext>
                  </a:extLst>
                </a:gridCol>
                <a:gridCol w="232620">
                  <a:extLst>
                    <a:ext uri="{9D8B030D-6E8A-4147-A177-3AD203B41FA5}">
                      <a16:colId xmlns:a16="http://schemas.microsoft.com/office/drawing/2014/main" xmlns="" val="20016"/>
                    </a:ext>
                  </a:extLst>
                </a:gridCol>
                <a:gridCol w="232620">
                  <a:extLst>
                    <a:ext uri="{9D8B030D-6E8A-4147-A177-3AD203B41FA5}">
                      <a16:colId xmlns:a16="http://schemas.microsoft.com/office/drawing/2014/main" xmlns="" val="20017"/>
                    </a:ext>
                  </a:extLst>
                </a:gridCol>
                <a:gridCol w="232620">
                  <a:extLst>
                    <a:ext uri="{9D8B030D-6E8A-4147-A177-3AD203B41FA5}">
                      <a16:colId xmlns:a16="http://schemas.microsoft.com/office/drawing/2014/main" xmlns="" val="20018"/>
                    </a:ext>
                  </a:extLst>
                </a:gridCol>
                <a:gridCol w="232620">
                  <a:extLst>
                    <a:ext uri="{9D8B030D-6E8A-4147-A177-3AD203B41FA5}">
                      <a16:colId xmlns:a16="http://schemas.microsoft.com/office/drawing/2014/main" xmlns="" val="20019"/>
                    </a:ext>
                  </a:extLst>
                </a:gridCol>
                <a:gridCol w="232620">
                  <a:extLst>
                    <a:ext uri="{9D8B030D-6E8A-4147-A177-3AD203B41FA5}">
                      <a16:colId xmlns:a16="http://schemas.microsoft.com/office/drawing/2014/main" xmlns="" val="20020"/>
                    </a:ext>
                  </a:extLst>
                </a:gridCol>
                <a:gridCol w="232620">
                  <a:extLst>
                    <a:ext uri="{9D8B030D-6E8A-4147-A177-3AD203B41FA5}">
                      <a16:colId xmlns:a16="http://schemas.microsoft.com/office/drawing/2014/main" xmlns="" val="20021"/>
                    </a:ext>
                  </a:extLst>
                </a:gridCol>
                <a:gridCol w="232620">
                  <a:extLst>
                    <a:ext uri="{9D8B030D-6E8A-4147-A177-3AD203B41FA5}">
                      <a16:colId xmlns:a16="http://schemas.microsoft.com/office/drawing/2014/main" xmlns="" val="20022"/>
                    </a:ext>
                  </a:extLst>
                </a:gridCol>
                <a:gridCol w="232620">
                  <a:extLst>
                    <a:ext uri="{9D8B030D-6E8A-4147-A177-3AD203B41FA5}">
                      <a16:colId xmlns:a16="http://schemas.microsoft.com/office/drawing/2014/main" xmlns="" val="20023"/>
                    </a:ext>
                  </a:extLst>
                </a:gridCol>
                <a:gridCol w="232620">
                  <a:extLst>
                    <a:ext uri="{9D8B030D-6E8A-4147-A177-3AD203B41FA5}">
                      <a16:colId xmlns:a16="http://schemas.microsoft.com/office/drawing/2014/main" xmlns="" val="20024"/>
                    </a:ext>
                  </a:extLst>
                </a:gridCol>
                <a:gridCol w="232620">
                  <a:extLst>
                    <a:ext uri="{9D8B030D-6E8A-4147-A177-3AD203B41FA5}">
                      <a16:colId xmlns:a16="http://schemas.microsoft.com/office/drawing/2014/main" xmlns="" val="20025"/>
                    </a:ext>
                  </a:extLst>
                </a:gridCol>
                <a:gridCol w="232620">
                  <a:extLst>
                    <a:ext uri="{9D8B030D-6E8A-4147-A177-3AD203B41FA5}">
                      <a16:colId xmlns:a16="http://schemas.microsoft.com/office/drawing/2014/main" xmlns="" val="20026"/>
                    </a:ext>
                  </a:extLst>
                </a:gridCol>
                <a:gridCol w="232620">
                  <a:extLst>
                    <a:ext uri="{9D8B030D-6E8A-4147-A177-3AD203B41FA5}">
                      <a16:colId xmlns:a16="http://schemas.microsoft.com/office/drawing/2014/main" xmlns="" val="20027"/>
                    </a:ext>
                  </a:extLst>
                </a:gridCol>
                <a:gridCol w="232620">
                  <a:extLst>
                    <a:ext uri="{9D8B030D-6E8A-4147-A177-3AD203B41FA5}">
                      <a16:colId xmlns:a16="http://schemas.microsoft.com/office/drawing/2014/main" xmlns="" val="20028"/>
                    </a:ext>
                  </a:extLst>
                </a:gridCol>
                <a:gridCol w="232620">
                  <a:extLst>
                    <a:ext uri="{9D8B030D-6E8A-4147-A177-3AD203B41FA5}">
                      <a16:colId xmlns:a16="http://schemas.microsoft.com/office/drawing/2014/main" xmlns="" val="20029"/>
                    </a:ext>
                  </a:extLst>
                </a:gridCol>
                <a:gridCol w="232620">
                  <a:extLst>
                    <a:ext uri="{9D8B030D-6E8A-4147-A177-3AD203B41FA5}">
                      <a16:colId xmlns:a16="http://schemas.microsoft.com/office/drawing/2014/main" xmlns="" val="20030"/>
                    </a:ext>
                  </a:extLst>
                </a:gridCol>
                <a:gridCol w="232620">
                  <a:extLst>
                    <a:ext uri="{9D8B030D-6E8A-4147-A177-3AD203B41FA5}">
                      <a16:colId xmlns:a16="http://schemas.microsoft.com/office/drawing/2014/main" xmlns="" val="20031"/>
                    </a:ext>
                  </a:extLst>
                </a:gridCol>
                <a:gridCol w="277847">
                  <a:extLst>
                    <a:ext uri="{9D8B030D-6E8A-4147-A177-3AD203B41FA5}">
                      <a16:colId xmlns:a16="http://schemas.microsoft.com/office/drawing/2014/main" xmlns="" val="20032"/>
                    </a:ext>
                  </a:extLst>
                </a:gridCol>
                <a:gridCol w="277847">
                  <a:extLst>
                    <a:ext uri="{9D8B030D-6E8A-4147-A177-3AD203B41FA5}">
                      <a16:colId xmlns:a16="http://schemas.microsoft.com/office/drawing/2014/main" xmlns="" val="20033"/>
                    </a:ext>
                  </a:extLst>
                </a:gridCol>
              </a:tblGrid>
              <a:tr h="133357">
                <a:tc gridSpan="34">
                  <a:txBody>
                    <a:bodyPr/>
                    <a:lstStyle/>
                    <a:p>
                      <a:r>
                        <a:rPr lang="en-US" sz="900" dirty="0">
                          <a:solidFill>
                            <a:schemeClr val="tx1"/>
                          </a:solidFill>
                        </a:rPr>
                        <a:t>No. of Patients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extLst>
                  <a:ext uri="{0D108BD9-81ED-4DB2-BD59-A6C34878D82A}">
                    <a16:rowId xmlns:a16="http://schemas.microsoft.com/office/drawing/2014/main" xmlns="" val="10000"/>
                  </a:ext>
                </a:extLst>
              </a:tr>
              <a:tr h="0">
                <a:tc>
                  <a:txBody>
                    <a:bodyPr/>
                    <a:lstStyle/>
                    <a:p>
                      <a:r>
                        <a:rPr lang="en-US" sz="900" dirty="0">
                          <a:solidFill>
                            <a:schemeClr val="tx1"/>
                          </a:solidFill>
                        </a:rPr>
                        <a:t>CC-486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200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190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185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176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167</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152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146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139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130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125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121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109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102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96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92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86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87</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59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53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44</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r>
                        <a:rPr lang="en-US" sz="900" dirty="0">
                          <a:solidFill>
                            <a:schemeClr val="tx1"/>
                          </a:solidFill>
                        </a:rPr>
                        <a:t>Placebo</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205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183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160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144</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128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98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100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87</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71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62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55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51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47</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44</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40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38</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35</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34</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30</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32</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29</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24</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solidFill>
                            <a:schemeClr val="tx1"/>
                          </a:solidFill>
                        </a:rPr>
                        <a:t>26</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8" name="Picture 2" descr="C:\Users\ana.gonzalez\Desktop\1502060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57" y="2061628"/>
            <a:ext cx="8652087" cy="148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3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 y="945575"/>
            <a:ext cx="4297680" cy="3684177"/>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n-US" sz="2000" b="1" dirty="0"/>
              <a:t>In the QUAZAR trial, the most common AEs in the CC-486 arm were gastrointestinal</a:t>
            </a:r>
            <a:r>
              <a:rPr lang="en-US" sz="2000" b="1" baseline="30000" dirty="0"/>
              <a:t>1</a:t>
            </a:r>
            <a:endParaRPr lang="en-US" sz="2000" b="1" dirty="0"/>
          </a:p>
          <a:p>
            <a:pPr marL="342900" indent="-342900">
              <a:buFont typeface="Arial" panose="020B0604020202020204" pitchFamily="34" charset="0"/>
              <a:buChar char="•"/>
            </a:pPr>
            <a:r>
              <a:rPr lang="en-US" sz="2000" dirty="0"/>
              <a:t>Nausea in 65%, vomiting in 60%, diarrhea in 50%, and constipation in 39% of patients</a:t>
            </a:r>
          </a:p>
          <a:p>
            <a:pPr marL="342900" indent="-342900">
              <a:buFont typeface="Arial" panose="020B0604020202020204" pitchFamily="34" charset="0"/>
              <a:buChar char="•"/>
            </a:pPr>
            <a:r>
              <a:rPr lang="en-US" sz="2000" dirty="0"/>
              <a:t>Gastrointestinal events were predominantly noted during the first 2 treatment cycles</a:t>
            </a:r>
          </a:p>
        </p:txBody>
      </p:sp>
      <p:sp>
        <p:nvSpPr>
          <p:cNvPr id="4" name="Content Placeholder 3"/>
          <p:cNvSpPr>
            <a:spLocks noGrp="1"/>
          </p:cNvSpPr>
          <p:nvPr>
            <p:ph sz="half" idx="2"/>
          </p:nvPr>
        </p:nvSpPr>
        <p:spPr>
          <a:xfrm>
            <a:off x="4709160" y="945575"/>
            <a:ext cx="4206240" cy="1287486"/>
          </a:xfrm>
        </p:spPr>
        <p:txBody>
          <a:bodyPr/>
          <a:lstStyle/>
          <a:p>
            <a:pPr algn="ctr"/>
            <a:r>
              <a:rPr lang="en-US" sz="2000" b="1" dirty="0"/>
              <a:t>Although safety was comparable with the injectable formulation of azacitidine, be prepared to discuss</a:t>
            </a:r>
          </a:p>
          <a:p>
            <a:pPr algn="ctr"/>
            <a:endParaRPr lang="en-US" sz="2000" dirty="0"/>
          </a:p>
        </p:txBody>
      </p:sp>
      <p:sp>
        <p:nvSpPr>
          <p:cNvPr id="2" name="Title 1"/>
          <p:cNvSpPr>
            <a:spLocks noGrp="1"/>
          </p:cNvSpPr>
          <p:nvPr>
            <p:ph type="title"/>
          </p:nvPr>
        </p:nvSpPr>
        <p:spPr/>
        <p:txBody>
          <a:bodyPr/>
          <a:lstStyle/>
          <a:p>
            <a:r>
              <a:rPr lang="en-US" dirty="0"/>
              <a:t>Safety With Oral HMA Therapy</a:t>
            </a:r>
          </a:p>
        </p:txBody>
      </p:sp>
      <p:grpSp>
        <p:nvGrpSpPr>
          <p:cNvPr id="10" name="Group 9"/>
          <p:cNvGrpSpPr/>
          <p:nvPr/>
        </p:nvGrpSpPr>
        <p:grpSpPr>
          <a:xfrm>
            <a:off x="4863164" y="2345606"/>
            <a:ext cx="3898232" cy="2284146"/>
            <a:chOff x="4908884" y="2345606"/>
            <a:chExt cx="3898232" cy="2284146"/>
          </a:xfrm>
        </p:grpSpPr>
        <p:sp>
          <p:nvSpPr>
            <p:cNvPr id="5" name="Down Arrow 4"/>
            <p:cNvSpPr/>
            <p:nvPr/>
          </p:nvSpPr>
          <p:spPr>
            <a:xfrm>
              <a:off x="6410425" y="2345606"/>
              <a:ext cx="895150"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908884" y="3166712"/>
              <a:ext cx="3898232" cy="1463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Principles of oral therapy</a:t>
              </a:r>
            </a:p>
            <a:p>
              <a:pPr marL="285750" indent="-285750">
                <a:buFont typeface="Arial" panose="020B0604020202020204" pitchFamily="34" charset="0"/>
                <a:buChar char="•"/>
              </a:pPr>
              <a:r>
                <a:rPr lang="en-US" dirty="0">
                  <a:solidFill>
                    <a:schemeClr val="tx1"/>
                  </a:solidFill>
                </a:rPr>
                <a:t>GI-related events such as nausea, vomiting, diarrhea, </a:t>
              </a:r>
              <a:br>
                <a:rPr lang="en-US" dirty="0">
                  <a:solidFill>
                    <a:schemeClr val="tx1"/>
                  </a:solidFill>
                </a:rPr>
              </a:br>
              <a:r>
                <a:rPr lang="en-US" dirty="0">
                  <a:solidFill>
                    <a:schemeClr val="tx1"/>
                  </a:solidFill>
                </a:rPr>
                <a:t>and constipation </a:t>
              </a:r>
            </a:p>
          </p:txBody>
        </p:sp>
      </p:grpSp>
      <p:sp>
        <p:nvSpPr>
          <p:cNvPr id="7" name="Footer Placeholder 6"/>
          <p:cNvSpPr>
            <a:spLocks noGrp="1"/>
          </p:cNvSpPr>
          <p:nvPr>
            <p:ph type="ftr" sz="quarter" idx="13"/>
          </p:nvPr>
        </p:nvSpPr>
        <p:spPr/>
        <p:txBody>
          <a:bodyPr/>
          <a:lstStyle/>
          <a:p>
            <a:r>
              <a:rPr lang="de-DE" dirty="0">
                <a:solidFill>
                  <a:srgbClr val="000000"/>
                </a:solidFill>
              </a:rPr>
              <a:t>1. Wei AH et al. ASH 2019. Abstract LBA3.</a:t>
            </a:r>
            <a:endParaRPr lang="en-US" dirty="0">
              <a:solidFill>
                <a:srgbClr val="000000"/>
              </a:solidFill>
            </a:endParaRPr>
          </a:p>
        </p:txBody>
      </p:sp>
    </p:spTree>
    <p:extLst>
      <p:ext uri="{BB962C8B-B14F-4D97-AF65-F5344CB8AC3E}">
        <p14:creationId xmlns:p14="http://schemas.microsoft.com/office/powerpoint/2010/main" val="107227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a:noFill/>
        </p:spPr>
        <p:txBody>
          <a:bodyPr/>
          <a:lstStyle/>
          <a:p>
            <a:r>
              <a:rPr lang="en-US" dirty="0"/>
              <a:t>An Older Unfit Patient With Intermediate-Risk AML</a:t>
            </a:r>
          </a:p>
        </p:txBody>
      </p:sp>
      <p:pic>
        <p:nvPicPr>
          <p:cNvPr id="7"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rapezoid 9"/>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900" b="1" dirty="0"/>
              <a:t>Michelle is aged 76 years with normal karyotype AML without </a:t>
            </a:r>
            <a:r>
              <a:rPr lang="en-US" sz="1900" b="1" i="1" dirty="0"/>
              <a:t>FLT3</a:t>
            </a:r>
            <a:r>
              <a:rPr lang="en-US" sz="1900" b="1" dirty="0"/>
              <a:t> </a:t>
            </a:r>
            <a:br>
              <a:rPr lang="en-US" sz="1900" b="1" dirty="0"/>
            </a:br>
            <a:r>
              <a:rPr lang="en-US" sz="1900" b="1" dirty="0"/>
              <a:t>or </a:t>
            </a:r>
            <a:r>
              <a:rPr lang="en-US" sz="1900" b="1" i="1" dirty="0"/>
              <a:t>IDH </a:t>
            </a:r>
            <a:r>
              <a:rPr lang="en-US" sz="1900" b="1" dirty="0"/>
              <a:t>mutations</a:t>
            </a:r>
            <a:endParaRPr lang="en-US" sz="1900" dirty="0"/>
          </a:p>
          <a:p>
            <a:pPr marL="237744" indent="-237744">
              <a:defRPr/>
            </a:pPr>
            <a:r>
              <a:rPr lang="en-US" sz="1900" dirty="0"/>
              <a:t>WBC 26 x 10</a:t>
            </a:r>
            <a:r>
              <a:rPr lang="en-US" sz="1900" baseline="30000" dirty="0"/>
              <a:t>9</a:t>
            </a:r>
            <a:r>
              <a:rPr lang="en-US" sz="1900" dirty="0"/>
              <a:t>/L, ANC 0.5 x 10</a:t>
            </a:r>
            <a:r>
              <a:rPr lang="en-US" sz="1900" baseline="30000" dirty="0"/>
              <a:t>9</a:t>
            </a:r>
            <a:r>
              <a:rPr lang="en-US" sz="1900" dirty="0"/>
              <a:t>/L, </a:t>
            </a:r>
            <a:r>
              <a:rPr lang="en-US" sz="1900" dirty="0" err="1"/>
              <a:t>Hb</a:t>
            </a:r>
            <a:r>
              <a:rPr lang="en-US" sz="1900" dirty="0"/>
              <a:t> 5.7 </a:t>
            </a:r>
            <a:r>
              <a:rPr lang="en-US" sz="1900" dirty="0" err="1"/>
              <a:t>mmol</a:t>
            </a:r>
            <a:r>
              <a:rPr lang="en-US" sz="1900" dirty="0"/>
              <a:t>/L, platelets 23 x 10</a:t>
            </a:r>
            <a:r>
              <a:rPr lang="en-US" sz="1900" baseline="30000" dirty="0"/>
              <a:t>9</a:t>
            </a:r>
            <a:r>
              <a:rPr lang="en-US" sz="1900" dirty="0"/>
              <a:t>/L</a:t>
            </a:r>
          </a:p>
          <a:p>
            <a:pPr marL="237744" indent="-237744">
              <a:defRPr/>
            </a:pPr>
            <a:r>
              <a:rPr lang="en-US" sz="1900" dirty="0"/>
              <a:t>Hypertension, PS 2</a:t>
            </a:r>
          </a:p>
          <a:p>
            <a:pPr marL="237744" indent="-237744">
              <a:defRPr/>
            </a:pPr>
            <a:r>
              <a:rPr lang="en-US" sz="1900" dirty="0"/>
              <a:t>Michelle is a widow with no children; she lives alone but is active in her </a:t>
            </a:r>
            <a:br>
              <a:rPr lang="en-US" sz="1900" dirty="0"/>
            </a:br>
            <a:r>
              <a:rPr lang="en-US" sz="1900" dirty="0"/>
              <a:t>local church </a:t>
            </a:r>
          </a:p>
          <a:p>
            <a:pPr marL="237744" indent="-237744">
              <a:defRPr/>
            </a:pPr>
            <a:r>
              <a:rPr lang="en-US" sz="1900" dirty="0"/>
              <a:t>She is somewhat health literate, but shows signs of anxiety and depression over her diagnosis; she feels she has “run out of options” given her age</a:t>
            </a:r>
          </a:p>
        </p:txBody>
      </p:sp>
      <p:sp>
        <p:nvSpPr>
          <p:cNvPr id="12" name="TextBox 11"/>
          <p:cNvSpPr txBox="1"/>
          <p:nvPr/>
        </p:nvSpPr>
        <p:spPr>
          <a:xfrm>
            <a:off x="415064" y="4136909"/>
            <a:ext cx="8313872" cy="377026"/>
          </a:xfrm>
          <a:prstGeom prst="rect">
            <a:avLst/>
          </a:prstGeom>
          <a:noFill/>
          <a:ln w="19050">
            <a:solidFill>
              <a:schemeClr val="accent1"/>
            </a:solidFill>
          </a:ln>
        </p:spPr>
        <p:txBody>
          <a:bodyPr wrap="square" rtlCol="0">
            <a:spAutoFit/>
          </a:bodyPr>
          <a:lstStyle/>
          <a:p>
            <a:pPr algn="ctr">
              <a:defRPr/>
            </a:pPr>
            <a:r>
              <a:rPr lang="en-US" sz="1850" b="1" i="1" dirty="0"/>
              <a:t>How should we counsel Michelle on her disease and treatment options?</a:t>
            </a:r>
          </a:p>
        </p:txBody>
      </p:sp>
    </p:spTree>
    <p:extLst>
      <p:ext uri="{BB962C8B-B14F-4D97-AF65-F5344CB8AC3E}">
        <p14:creationId xmlns:p14="http://schemas.microsoft.com/office/powerpoint/2010/main" val="330327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1588" y="945575"/>
            <a:ext cx="8511139" cy="468555"/>
          </a:xfrm>
        </p:spPr>
        <p:txBody>
          <a:bodyPr/>
          <a:lstStyle/>
          <a:p>
            <a:pPr algn="ctr"/>
            <a:r>
              <a:rPr lang="en-US" sz="2000" b="1" dirty="0"/>
              <a:t>How to explain the goals of therapy to Michelle?</a:t>
            </a:r>
          </a:p>
        </p:txBody>
      </p:sp>
      <p:sp>
        <p:nvSpPr>
          <p:cNvPr id="2" name="Title 1"/>
          <p:cNvSpPr>
            <a:spLocks noGrp="1"/>
          </p:cNvSpPr>
          <p:nvPr>
            <p:ph type="title"/>
          </p:nvPr>
        </p:nvSpPr>
        <p:spPr/>
        <p:txBody>
          <a:bodyPr/>
          <a:lstStyle/>
          <a:p>
            <a:r>
              <a:rPr lang="en-US" dirty="0"/>
              <a:t>Counseling Strategies for Patients</a:t>
            </a:r>
            <a:br>
              <a:rPr lang="en-US" dirty="0"/>
            </a:br>
            <a:r>
              <a:rPr lang="en-US" dirty="0"/>
              <a:t>Unfit for Intensive Therapy</a:t>
            </a:r>
            <a:r>
              <a:rPr lang="en-US" baseline="30000" dirty="0"/>
              <a:t>1</a:t>
            </a:r>
          </a:p>
        </p:txBody>
      </p:sp>
      <p:sp>
        <p:nvSpPr>
          <p:cNvPr id="5" name="Down Arrow 4"/>
          <p:cNvSpPr/>
          <p:nvPr/>
        </p:nvSpPr>
        <p:spPr>
          <a:xfrm>
            <a:off x="4124425" y="1446370"/>
            <a:ext cx="895150"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3403002890"/>
              </p:ext>
            </p:extLst>
          </p:nvPr>
        </p:nvGraphicFramePr>
        <p:xfrm>
          <a:off x="346510" y="2337385"/>
          <a:ext cx="8450981" cy="2340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3"/>
          </p:nvPr>
        </p:nvSpPr>
        <p:spPr/>
        <p:txBody>
          <a:bodyPr/>
          <a:lstStyle/>
          <a:p>
            <a:r>
              <a:rPr lang="de-DE" dirty="0">
                <a:solidFill>
                  <a:srgbClr val="000000"/>
                </a:solidFill>
              </a:rPr>
              <a:t>1. Wei AH et al. ASH 2019. Abstract LBA3.</a:t>
            </a:r>
            <a:endParaRPr lang="en-US" dirty="0">
              <a:solidFill>
                <a:srgbClr val="000000"/>
              </a:solidFill>
            </a:endParaRPr>
          </a:p>
        </p:txBody>
      </p:sp>
    </p:spTree>
    <p:extLst>
      <p:ext uri="{BB962C8B-B14F-4D97-AF65-F5344CB8AC3E}">
        <p14:creationId xmlns:p14="http://schemas.microsoft.com/office/powerpoint/2010/main" val="228501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What Are the Lower-Intensity </a:t>
            </a:r>
            <a:br>
              <a:rPr lang="en-US" dirty="0"/>
            </a:br>
            <a:r>
              <a:rPr lang="en-US" dirty="0"/>
              <a:t>Treatment Options for Michelle?</a:t>
            </a:r>
            <a:r>
              <a:rPr lang="en-US" baseline="30000" dirty="0"/>
              <a:t>1-3</a:t>
            </a:r>
          </a:p>
        </p:txBody>
      </p:sp>
      <p:pic>
        <p:nvPicPr>
          <p:cNvPr id="8"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3"/>
          </p:nvPr>
        </p:nvSpPr>
        <p:spPr/>
        <p:txBody>
          <a:bodyPr/>
          <a:lstStyle/>
          <a:p>
            <a:pPr lvl="0"/>
            <a:r>
              <a:rPr lang="en-US" sz="800" dirty="0">
                <a:solidFill>
                  <a:srgbClr val="000000"/>
                </a:solidFill>
                <a:latin typeface="Arial"/>
                <a:cs typeface="+mn-cs"/>
              </a:rPr>
              <a:t>1. </a:t>
            </a:r>
            <a:r>
              <a:rPr lang="en-US" sz="800" dirty="0" err="1">
                <a:solidFill>
                  <a:srgbClr val="000000"/>
                </a:solidFill>
                <a:latin typeface="Arial"/>
                <a:cs typeface="+mn-cs"/>
              </a:rPr>
              <a:t>Kantarjian</a:t>
            </a:r>
            <a:r>
              <a:rPr lang="en-US" sz="800" dirty="0">
                <a:solidFill>
                  <a:srgbClr val="000000"/>
                </a:solidFill>
                <a:latin typeface="Arial"/>
                <a:cs typeface="+mn-cs"/>
              </a:rPr>
              <a:t> HM et al. </a:t>
            </a:r>
            <a:r>
              <a:rPr lang="en-US" sz="800" i="1" dirty="0">
                <a:solidFill>
                  <a:srgbClr val="000000"/>
                </a:solidFill>
                <a:latin typeface="Arial"/>
                <a:cs typeface="+mn-cs"/>
              </a:rPr>
              <a:t>J </a:t>
            </a:r>
            <a:r>
              <a:rPr lang="en-US" sz="800" i="1" dirty="0" err="1">
                <a:solidFill>
                  <a:srgbClr val="000000"/>
                </a:solidFill>
                <a:latin typeface="Arial"/>
                <a:cs typeface="+mn-cs"/>
              </a:rPr>
              <a:t>Clin</a:t>
            </a:r>
            <a:r>
              <a:rPr lang="en-US" sz="800" i="1" dirty="0">
                <a:solidFill>
                  <a:srgbClr val="000000"/>
                </a:solidFill>
                <a:latin typeface="Arial"/>
                <a:cs typeface="+mn-cs"/>
              </a:rPr>
              <a:t> </a:t>
            </a:r>
            <a:r>
              <a:rPr lang="en-US" sz="800" i="1" dirty="0" err="1">
                <a:solidFill>
                  <a:srgbClr val="000000"/>
                </a:solidFill>
                <a:latin typeface="Arial"/>
                <a:cs typeface="+mn-cs"/>
              </a:rPr>
              <a:t>Oncol</a:t>
            </a:r>
            <a:r>
              <a:rPr lang="en-US" sz="800" dirty="0">
                <a:solidFill>
                  <a:srgbClr val="000000"/>
                </a:solidFill>
                <a:latin typeface="Arial"/>
                <a:cs typeface="+mn-cs"/>
              </a:rPr>
              <a:t>. 2012;30:2670-2677. 2. Cortes JE et al. </a:t>
            </a:r>
            <a:r>
              <a:rPr lang="en-US" sz="800" i="1" dirty="0">
                <a:solidFill>
                  <a:srgbClr val="000000"/>
                </a:solidFill>
                <a:latin typeface="Arial"/>
                <a:cs typeface="+mn-cs"/>
              </a:rPr>
              <a:t>Leukemia. </a:t>
            </a:r>
            <a:r>
              <a:rPr lang="en-US" sz="800" dirty="0">
                <a:solidFill>
                  <a:srgbClr val="000000"/>
                </a:solidFill>
                <a:latin typeface="Arial"/>
                <a:cs typeface="+mn-cs"/>
              </a:rPr>
              <a:t>2019;33:379-389. 3. Strickland SA et al. </a:t>
            </a:r>
            <a:r>
              <a:rPr lang="en-US" sz="800" i="1" dirty="0" err="1">
                <a:solidFill>
                  <a:srgbClr val="000000"/>
                </a:solidFill>
                <a:latin typeface="Arial"/>
                <a:cs typeface="+mn-cs"/>
              </a:rPr>
              <a:t>Clin</a:t>
            </a:r>
            <a:r>
              <a:rPr lang="en-US" sz="800" i="1" dirty="0">
                <a:solidFill>
                  <a:srgbClr val="000000"/>
                </a:solidFill>
                <a:latin typeface="Arial"/>
                <a:cs typeface="+mn-cs"/>
              </a:rPr>
              <a:t> Lymphoma Myeloma </a:t>
            </a:r>
            <a:r>
              <a:rPr lang="en-US" sz="800" i="1" dirty="0" err="1">
                <a:solidFill>
                  <a:srgbClr val="000000"/>
                </a:solidFill>
                <a:latin typeface="Arial"/>
                <a:cs typeface="+mn-cs"/>
              </a:rPr>
              <a:t>Leuk</a:t>
            </a:r>
            <a:r>
              <a:rPr lang="en-US" sz="800" dirty="0">
                <a:solidFill>
                  <a:srgbClr val="000000"/>
                </a:solidFill>
                <a:latin typeface="Arial"/>
                <a:cs typeface="+mn-cs"/>
              </a:rPr>
              <a:t>. 2018;18(</a:t>
            </a:r>
            <a:r>
              <a:rPr lang="en-US" sz="800" dirty="0" err="1">
                <a:solidFill>
                  <a:srgbClr val="000000"/>
                </a:solidFill>
                <a:latin typeface="Arial"/>
                <a:cs typeface="+mn-cs"/>
              </a:rPr>
              <a:t>suppl</a:t>
            </a:r>
            <a:r>
              <a:rPr lang="en-US" sz="800" dirty="0">
                <a:solidFill>
                  <a:srgbClr val="000000"/>
                </a:solidFill>
                <a:latin typeface="Arial"/>
                <a:cs typeface="+mn-cs"/>
              </a:rPr>
              <a:t> 1):S202.</a:t>
            </a:r>
          </a:p>
        </p:txBody>
      </p:sp>
      <p:sp>
        <p:nvSpPr>
          <p:cNvPr id="11" name="Rectangle 10"/>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rapezoid 11"/>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Less-intensive therapies include </a:t>
            </a:r>
          </a:p>
          <a:p>
            <a:pPr lvl="1"/>
            <a:r>
              <a:rPr lang="en-US" sz="2000" dirty="0"/>
              <a:t>LDAC or HMAs (azacitidine, decitabine)</a:t>
            </a:r>
          </a:p>
          <a:p>
            <a:r>
              <a:rPr lang="en-US" sz="2000" b="1" dirty="0"/>
              <a:t>What about targeted agents? </a:t>
            </a:r>
          </a:p>
          <a:p>
            <a:pPr lvl="1"/>
            <a:r>
              <a:rPr lang="en-US" sz="2000" dirty="0"/>
              <a:t>Venetoclax + HMA (superior to venetoclax + LDAC)</a:t>
            </a:r>
          </a:p>
          <a:p>
            <a:pPr lvl="1"/>
            <a:r>
              <a:rPr lang="en-US" sz="2000" dirty="0"/>
              <a:t>Glasdegib</a:t>
            </a:r>
          </a:p>
        </p:txBody>
      </p:sp>
      <p:sp>
        <p:nvSpPr>
          <p:cNvPr id="5" name="TextBox 4"/>
          <p:cNvSpPr txBox="1"/>
          <p:nvPr/>
        </p:nvSpPr>
        <p:spPr>
          <a:xfrm>
            <a:off x="415064" y="3443085"/>
            <a:ext cx="8313872" cy="969496"/>
          </a:xfrm>
          <a:prstGeom prst="rect">
            <a:avLst/>
          </a:prstGeom>
          <a:noFill/>
          <a:ln w="19050">
            <a:solidFill>
              <a:schemeClr val="accent1"/>
            </a:solidFill>
          </a:ln>
        </p:spPr>
        <p:txBody>
          <a:bodyPr wrap="square" rtlCol="0">
            <a:spAutoFit/>
          </a:bodyPr>
          <a:lstStyle/>
          <a:p>
            <a:pPr algn="ctr"/>
            <a:r>
              <a:rPr lang="en-US" sz="1900" b="1" i="1" dirty="0"/>
              <a:t>In consultation with the management team, Michelle elects </a:t>
            </a:r>
            <a:br>
              <a:rPr lang="en-US" sz="1900" b="1" i="1" dirty="0"/>
            </a:br>
            <a:r>
              <a:rPr lang="en-US" sz="1900" b="1" i="1" dirty="0"/>
              <a:t>to pursue therapy with venetoclax + azacitidine.</a:t>
            </a:r>
          </a:p>
          <a:p>
            <a:pPr algn="ctr"/>
            <a:r>
              <a:rPr lang="en-US" sz="1900" b="1" i="1" dirty="0"/>
              <a:t>What is the evidence, and how can nurses ensure successful therapy?</a:t>
            </a:r>
          </a:p>
        </p:txBody>
      </p:sp>
    </p:spTree>
    <p:extLst>
      <p:ext uri="{BB962C8B-B14F-4D97-AF65-F5344CB8AC3E}">
        <p14:creationId xmlns:p14="http://schemas.microsoft.com/office/powerpoint/2010/main" val="392031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1440" y="929018"/>
            <a:ext cx="4562447" cy="3749040"/>
          </a:xfrm>
        </p:spPr>
        <p:txBody>
          <a:bodyPr/>
          <a:lstStyle/>
          <a:p>
            <a:r>
              <a:rPr lang="en-US" sz="2000" b="1" dirty="0"/>
              <a:t>AML is the most common acute leukemia</a:t>
            </a:r>
          </a:p>
          <a:p>
            <a:pPr lvl="1"/>
            <a:r>
              <a:rPr lang="en-US" sz="2000" dirty="0"/>
              <a:t>Nearly 20,000 cases are estimated for 2020</a:t>
            </a:r>
          </a:p>
          <a:p>
            <a:r>
              <a:rPr lang="en-US" sz="2000" b="1" dirty="0"/>
              <a:t>A disease of older adults</a:t>
            </a:r>
          </a:p>
          <a:p>
            <a:pPr lvl="1"/>
            <a:r>
              <a:rPr lang="en-US" sz="2000" dirty="0"/>
              <a:t>Median age at presentation is </a:t>
            </a:r>
            <a:br>
              <a:rPr lang="en-US" sz="2000" dirty="0"/>
            </a:br>
            <a:r>
              <a:rPr lang="en-US" sz="2000" dirty="0"/>
              <a:t>68 years</a:t>
            </a:r>
          </a:p>
          <a:p>
            <a:r>
              <a:rPr lang="en-US" sz="2000" b="1" dirty="0"/>
              <a:t>Older patients are generally undertreated</a:t>
            </a:r>
          </a:p>
          <a:p>
            <a:endParaRPr lang="en-US" dirty="0"/>
          </a:p>
        </p:txBody>
      </p:sp>
      <p:sp>
        <p:nvSpPr>
          <p:cNvPr id="11" name="Footer Placeholder 10"/>
          <p:cNvSpPr>
            <a:spLocks noGrp="1"/>
          </p:cNvSpPr>
          <p:nvPr>
            <p:ph type="ftr" sz="quarter" idx="13"/>
          </p:nvPr>
        </p:nvSpPr>
        <p:spPr/>
        <p:txBody>
          <a:bodyPr/>
          <a:lstStyle/>
          <a:p>
            <a:r>
              <a:rPr lang="en-US" dirty="0"/>
              <a:t>1. National Cancer Institute. SEER Stat Fact Sheets: Acute Myeloid Leukemia. Bethesda, MD. https://seer.cancer.gov/statfacts/html/amyl.html. </a:t>
            </a:r>
            <a:br>
              <a:rPr lang="en-US" dirty="0"/>
            </a:br>
            <a:r>
              <a:rPr lang="en-US" dirty="0"/>
              <a:t>2. </a:t>
            </a:r>
            <a:r>
              <a:rPr lang="en-US" dirty="0" err="1"/>
              <a:t>Ossenkoppele</a:t>
            </a:r>
            <a:r>
              <a:rPr lang="en-US" dirty="0"/>
              <a:t> G, </a:t>
            </a:r>
            <a:r>
              <a:rPr lang="en-US" dirty="0" err="1"/>
              <a:t>Lowenberg</a:t>
            </a:r>
            <a:r>
              <a:rPr lang="en-US" dirty="0"/>
              <a:t> B. </a:t>
            </a:r>
            <a:r>
              <a:rPr lang="en-US" i="1" dirty="0"/>
              <a:t>Blood</a:t>
            </a:r>
            <a:r>
              <a:rPr lang="en-US" dirty="0"/>
              <a:t>. 2015;125:767-774.</a:t>
            </a:r>
          </a:p>
        </p:txBody>
      </p:sp>
      <p:sp>
        <p:nvSpPr>
          <p:cNvPr id="2" name="Title 1"/>
          <p:cNvSpPr>
            <a:spLocks noGrp="1"/>
          </p:cNvSpPr>
          <p:nvPr>
            <p:ph type="title"/>
          </p:nvPr>
        </p:nvSpPr>
        <p:spPr/>
        <p:txBody>
          <a:bodyPr/>
          <a:lstStyle/>
          <a:p>
            <a:r>
              <a:rPr lang="en-US" dirty="0"/>
              <a:t>Unmet Treatment Needs in AML</a:t>
            </a:r>
            <a:r>
              <a:rPr lang="en-US" baseline="30000" dirty="0"/>
              <a:t>1,2</a:t>
            </a:r>
          </a:p>
        </p:txBody>
      </p:sp>
      <p:grpSp>
        <p:nvGrpSpPr>
          <p:cNvPr id="17" name="Group 16"/>
          <p:cNvGrpSpPr/>
          <p:nvPr/>
        </p:nvGrpSpPr>
        <p:grpSpPr>
          <a:xfrm>
            <a:off x="6509843" y="3412257"/>
            <a:ext cx="3263462" cy="923330"/>
            <a:chOff x="5029200" y="2414645"/>
            <a:chExt cx="3263462" cy="923330"/>
          </a:xfrm>
        </p:grpSpPr>
        <p:sp>
          <p:nvSpPr>
            <p:cNvPr id="5" name="TextBox 4"/>
            <p:cNvSpPr txBox="1"/>
            <p:nvPr/>
          </p:nvSpPr>
          <p:spPr>
            <a:xfrm>
              <a:off x="5334000" y="2414645"/>
              <a:ext cx="2958662" cy="923330"/>
            </a:xfrm>
            <a:prstGeom prst="rect">
              <a:avLst/>
            </a:prstGeom>
            <a:noFill/>
          </p:spPr>
          <p:txBody>
            <a:bodyPr wrap="square" rtlCol="0">
              <a:spAutoFit/>
            </a:bodyPr>
            <a:lstStyle/>
            <a:p>
              <a:pPr>
                <a:spcAft>
                  <a:spcPts val="600"/>
                </a:spcAft>
              </a:pPr>
              <a:r>
                <a:rPr lang="en-US" dirty="0"/>
                <a:t>Treatment-related </a:t>
              </a:r>
              <a:br>
                <a:rPr lang="en-US" dirty="0"/>
              </a:br>
              <a:r>
                <a:rPr lang="en-US" dirty="0"/>
                <a:t>mortality and </a:t>
              </a:r>
              <a:br>
                <a:rPr lang="en-US" dirty="0"/>
              </a:br>
              <a:r>
                <a:rPr lang="en-US" dirty="0"/>
                <a:t>morbidity</a:t>
              </a:r>
            </a:p>
          </p:txBody>
        </p:sp>
        <p:sp>
          <p:nvSpPr>
            <p:cNvPr id="6" name="Right Arrow 5"/>
            <p:cNvSpPr/>
            <p:nvPr/>
          </p:nvSpPr>
          <p:spPr>
            <a:xfrm rot="16200000">
              <a:off x="4991100" y="2585411"/>
              <a:ext cx="381000" cy="3048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4849585" y="1733550"/>
            <a:ext cx="3940630" cy="28956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800600" y="971550"/>
            <a:ext cx="4038600" cy="13716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Although selected older adults may benefit from intensive therapies, as a group </a:t>
            </a:r>
            <a:br>
              <a:rPr lang="en-US" sz="2000" b="1" dirty="0"/>
            </a:br>
            <a:r>
              <a:rPr lang="en-US" sz="2000" b="1" dirty="0"/>
              <a:t>they exhibit … </a:t>
            </a:r>
          </a:p>
        </p:txBody>
      </p:sp>
      <p:grpSp>
        <p:nvGrpSpPr>
          <p:cNvPr id="18" name="Group 17"/>
          <p:cNvGrpSpPr/>
          <p:nvPr/>
        </p:nvGrpSpPr>
        <p:grpSpPr>
          <a:xfrm>
            <a:off x="5029200" y="2673938"/>
            <a:ext cx="1502979" cy="381000"/>
            <a:chOff x="5029200" y="2748451"/>
            <a:chExt cx="1502979" cy="381000"/>
          </a:xfrm>
        </p:grpSpPr>
        <p:sp>
          <p:nvSpPr>
            <p:cNvPr id="8" name="Right Arrow 7"/>
            <p:cNvSpPr/>
            <p:nvPr/>
          </p:nvSpPr>
          <p:spPr>
            <a:xfrm rot="5400000">
              <a:off x="4991100" y="2786551"/>
              <a:ext cx="381000" cy="3048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0" y="2754285"/>
              <a:ext cx="1198179" cy="369332"/>
            </a:xfrm>
            <a:prstGeom prst="rect">
              <a:avLst/>
            </a:prstGeom>
            <a:noFill/>
          </p:spPr>
          <p:txBody>
            <a:bodyPr wrap="square" rtlCol="0">
              <a:spAutoFit/>
            </a:bodyPr>
            <a:lstStyle/>
            <a:p>
              <a:pPr>
                <a:spcAft>
                  <a:spcPts val="600"/>
                </a:spcAft>
              </a:pPr>
              <a:r>
                <a:rPr lang="en-US" dirty="0"/>
                <a:t>CR rates</a:t>
              </a:r>
            </a:p>
          </p:txBody>
        </p:sp>
      </p:grpSp>
      <p:grpSp>
        <p:nvGrpSpPr>
          <p:cNvPr id="3" name="Group 2"/>
          <p:cNvGrpSpPr/>
          <p:nvPr/>
        </p:nvGrpSpPr>
        <p:grpSpPr>
          <a:xfrm>
            <a:off x="5029200" y="3544922"/>
            <a:ext cx="1471447" cy="381000"/>
            <a:chOff x="5029200" y="4078432"/>
            <a:chExt cx="1471447" cy="381000"/>
          </a:xfrm>
        </p:grpSpPr>
        <p:sp>
          <p:nvSpPr>
            <p:cNvPr id="9" name="Right Arrow 8"/>
            <p:cNvSpPr/>
            <p:nvPr/>
          </p:nvSpPr>
          <p:spPr>
            <a:xfrm rot="5400000">
              <a:off x="4991100" y="4116532"/>
              <a:ext cx="381000" cy="3048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0" y="4084266"/>
              <a:ext cx="1166647" cy="369332"/>
            </a:xfrm>
            <a:prstGeom prst="rect">
              <a:avLst/>
            </a:prstGeom>
            <a:noFill/>
          </p:spPr>
          <p:txBody>
            <a:bodyPr wrap="square" rtlCol="0">
              <a:spAutoFit/>
            </a:bodyPr>
            <a:lstStyle/>
            <a:p>
              <a:pPr>
                <a:spcAft>
                  <a:spcPts val="600"/>
                </a:spcAft>
              </a:pPr>
              <a:r>
                <a:rPr lang="en-US" dirty="0"/>
                <a:t>Survival</a:t>
              </a:r>
            </a:p>
          </p:txBody>
        </p:sp>
      </p:grpSp>
      <p:grpSp>
        <p:nvGrpSpPr>
          <p:cNvPr id="19" name="Group 18"/>
          <p:cNvGrpSpPr/>
          <p:nvPr/>
        </p:nvGrpSpPr>
        <p:grpSpPr>
          <a:xfrm>
            <a:off x="6509843" y="2673938"/>
            <a:ext cx="2095500" cy="381000"/>
            <a:chOff x="6858000" y="2757086"/>
            <a:chExt cx="2095500" cy="381000"/>
          </a:xfrm>
        </p:grpSpPr>
        <p:sp>
          <p:nvSpPr>
            <p:cNvPr id="7" name="Right Arrow 6"/>
            <p:cNvSpPr/>
            <p:nvPr/>
          </p:nvSpPr>
          <p:spPr>
            <a:xfrm rot="16200000">
              <a:off x="6819900" y="2795186"/>
              <a:ext cx="381000" cy="3048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62800" y="2762919"/>
              <a:ext cx="1790700" cy="369332"/>
            </a:xfrm>
            <a:prstGeom prst="rect">
              <a:avLst/>
            </a:prstGeom>
            <a:noFill/>
          </p:spPr>
          <p:txBody>
            <a:bodyPr wrap="square" rtlCol="0">
              <a:spAutoFit/>
            </a:bodyPr>
            <a:lstStyle/>
            <a:p>
              <a:pPr>
                <a:spcAft>
                  <a:spcPts val="600"/>
                </a:spcAft>
              </a:pPr>
              <a:r>
                <a:rPr lang="en-US" dirty="0"/>
                <a:t>Relapse rates</a:t>
              </a:r>
            </a:p>
          </p:txBody>
        </p:sp>
      </p:grpSp>
    </p:spTree>
    <p:extLst>
      <p:ext uri="{BB962C8B-B14F-4D97-AF65-F5344CB8AC3E}">
        <p14:creationId xmlns:p14="http://schemas.microsoft.com/office/powerpoint/2010/main" val="514805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a:t>1. </a:t>
            </a:r>
            <a:r>
              <a:rPr lang="en-US" dirty="0" err="1"/>
              <a:t>DiNardo</a:t>
            </a:r>
            <a:r>
              <a:rPr lang="en-US" dirty="0"/>
              <a:t> C et al. 25th European Hematology Association Annual Congress (EHA 2020). Abstract LB2601.</a:t>
            </a:r>
          </a:p>
        </p:txBody>
      </p:sp>
      <p:sp>
        <p:nvSpPr>
          <p:cNvPr id="2" name="Title 1"/>
          <p:cNvSpPr>
            <a:spLocks noGrp="1"/>
          </p:cNvSpPr>
          <p:nvPr>
            <p:ph type="title"/>
          </p:nvPr>
        </p:nvSpPr>
        <p:spPr/>
        <p:txBody>
          <a:bodyPr/>
          <a:lstStyle/>
          <a:p>
            <a:r>
              <a:rPr lang="en-US" dirty="0"/>
              <a:t>Phase 3 VIALE-A Trial: Venetoclax + AZA </a:t>
            </a:r>
            <a:br>
              <a:rPr lang="en-US" dirty="0"/>
            </a:br>
            <a:r>
              <a:rPr lang="en-US" dirty="0"/>
              <a:t>in Older Patients Unfit for Intensive Therapy</a:t>
            </a:r>
          </a:p>
        </p:txBody>
      </p:sp>
      <p:graphicFrame>
        <p:nvGraphicFramePr>
          <p:cNvPr id="8" name="Table 7"/>
          <p:cNvGraphicFramePr>
            <a:graphicFrameLocks noGrp="1"/>
          </p:cNvGraphicFramePr>
          <p:nvPr>
            <p:extLst>
              <p:ext uri="{D42A27DB-BD31-4B8C-83A1-F6EECF244321}">
                <p14:modId xmlns:p14="http://schemas.microsoft.com/office/powerpoint/2010/main" val="2677212779"/>
              </p:ext>
            </p:extLst>
          </p:nvPr>
        </p:nvGraphicFramePr>
        <p:xfrm>
          <a:off x="5674615" y="1336198"/>
          <a:ext cx="2470338" cy="660401"/>
        </p:xfrm>
        <a:graphic>
          <a:graphicData uri="http://schemas.openxmlformats.org/drawingml/2006/table">
            <a:tbl>
              <a:tblPr firstRow="1" bandRow="1">
                <a:tableStyleId>{6E25E649-3F16-4E02-A733-19D2CDBF48F0}</a:tableStyleId>
              </a:tblPr>
              <a:tblGrid>
                <a:gridCol w="880936">
                  <a:extLst>
                    <a:ext uri="{9D8B030D-6E8A-4147-A177-3AD203B41FA5}">
                      <a16:colId xmlns:a16="http://schemas.microsoft.com/office/drawing/2014/main" xmlns="" val="20000"/>
                    </a:ext>
                  </a:extLst>
                </a:gridCol>
                <a:gridCol w="1589402">
                  <a:extLst>
                    <a:ext uri="{9D8B030D-6E8A-4147-A177-3AD203B41FA5}">
                      <a16:colId xmlns:a16="http://schemas.microsoft.com/office/drawing/2014/main" xmlns="" val="20001"/>
                    </a:ext>
                  </a:extLst>
                </a:gridCol>
              </a:tblGrid>
              <a:tr h="234951">
                <a:tc>
                  <a:txBody>
                    <a:bodyPr/>
                    <a:lstStyle/>
                    <a:p>
                      <a:endParaRPr lang="en-US" sz="1000" dirty="0">
                        <a:solidFill>
                          <a:schemeClr val="tx1"/>
                        </a:solidFill>
                      </a:endParaRPr>
                    </a:p>
                  </a:txBody>
                  <a:tcPr marL="0" marR="0" marT="0" marB="0" anchor="ctr"/>
                </a:tc>
                <a:tc>
                  <a:txBody>
                    <a:bodyPr/>
                    <a:lstStyle/>
                    <a:p>
                      <a:pPr algn="ctr"/>
                      <a:r>
                        <a:rPr lang="en-US" sz="1000" dirty="0"/>
                        <a:t>Median OS, mo (95% CI)</a:t>
                      </a:r>
                      <a:endParaRPr lang="en-US" sz="1000" dirty="0">
                        <a:solidFill>
                          <a:schemeClr val="tx1"/>
                        </a:solidFill>
                      </a:endParaRPr>
                    </a:p>
                  </a:txBody>
                  <a:tcPr marL="0" marR="0" marT="0" marB="0" anchor="ctr"/>
                </a:tc>
                <a:extLst>
                  <a:ext uri="{0D108BD9-81ED-4DB2-BD59-A6C34878D82A}">
                    <a16:rowId xmlns:a16="http://schemas.microsoft.com/office/drawing/2014/main" xmlns="" val="10000"/>
                  </a:ext>
                </a:extLst>
              </a:tr>
              <a:tr h="209550">
                <a:tc>
                  <a:txBody>
                    <a:bodyPr/>
                    <a:lstStyle/>
                    <a:p>
                      <a:r>
                        <a:rPr lang="en-US" sz="1000" dirty="0">
                          <a:solidFill>
                            <a:schemeClr val="accent1"/>
                          </a:solidFill>
                        </a:rPr>
                        <a:t>AZA</a:t>
                      </a:r>
                      <a:r>
                        <a:rPr lang="en-US" sz="1000" baseline="0" dirty="0">
                          <a:solidFill>
                            <a:schemeClr val="accent1"/>
                          </a:solidFill>
                        </a:rPr>
                        <a:t> + VEN</a:t>
                      </a:r>
                      <a:endParaRPr lang="en-US" sz="1000" dirty="0">
                        <a:solidFill>
                          <a:schemeClr val="accent1"/>
                        </a:solidFill>
                      </a:endParaRPr>
                    </a:p>
                  </a:txBody>
                  <a:tcPr marL="0" marR="0" marT="0" marB="0" anchor="ctr"/>
                </a:tc>
                <a:tc>
                  <a:txBody>
                    <a:bodyPr/>
                    <a:lstStyle/>
                    <a:p>
                      <a:pPr algn="ctr"/>
                      <a:r>
                        <a:rPr lang="en-US" sz="1000" dirty="0"/>
                        <a:t>14.7 (11.9-18.7)</a:t>
                      </a:r>
                      <a:endParaRPr lang="en-US" sz="1000" dirty="0">
                        <a:solidFill>
                          <a:schemeClr val="accent1"/>
                        </a:solidFill>
                      </a:endParaRPr>
                    </a:p>
                  </a:txBody>
                  <a:tcPr marL="0" marR="0" marT="0" marB="0" anchor="ctr"/>
                </a:tc>
                <a:extLst>
                  <a:ext uri="{0D108BD9-81ED-4DB2-BD59-A6C34878D82A}">
                    <a16:rowId xmlns:a16="http://schemas.microsoft.com/office/drawing/2014/main" xmlns="" val="10001"/>
                  </a:ext>
                </a:extLst>
              </a:tr>
              <a:tr h="215900">
                <a:tc>
                  <a:txBody>
                    <a:bodyPr/>
                    <a:lstStyle/>
                    <a:p>
                      <a:r>
                        <a:rPr lang="en-US" sz="1000" dirty="0">
                          <a:solidFill>
                            <a:schemeClr val="accent3"/>
                          </a:solidFill>
                        </a:rPr>
                        <a:t>AZA + placebo</a:t>
                      </a:r>
                    </a:p>
                  </a:txBody>
                  <a:tcPr marL="0" marR="0" marT="0" marB="0" anchor="ctr"/>
                </a:tc>
                <a:tc>
                  <a:txBody>
                    <a:bodyPr/>
                    <a:lstStyle/>
                    <a:p>
                      <a:pPr algn="ctr"/>
                      <a:r>
                        <a:rPr lang="en-US" sz="1000" dirty="0"/>
                        <a:t>9.6 (7.4-12.7)</a:t>
                      </a:r>
                      <a:endParaRPr lang="en-US" sz="1000" dirty="0">
                        <a:solidFill>
                          <a:schemeClr val="accent3"/>
                        </a:solidFill>
                      </a:endParaRPr>
                    </a:p>
                  </a:txBody>
                  <a:tcPr marL="0" marR="0" marT="0" marB="0" anchor="ctr"/>
                </a:tc>
                <a:extLst>
                  <a:ext uri="{0D108BD9-81ED-4DB2-BD59-A6C34878D82A}">
                    <a16:rowId xmlns:a16="http://schemas.microsoft.com/office/drawing/2014/main" xmlns="" val="10002"/>
                  </a:ext>
                </a:extLst>
              </a:tr>
            </a:tbl>
          </a:graphicData>
        </a:graphic>
      </p:graphicFrame>
      <p:sp>
        <p:nvSpPr>
          <p:cNvPr id="12" name="Rectangle 11"/>
          <p:cNvSpPr/>
          <p:nvPr/>
        </p:nvSpPr>
        <p:spPr>
          <a:xfrm>
            <a:off x="5776402" y="2073579"/>
            <a:ext cx="2454275" cy="307777"/>
          </a:xfrm>
          <a:prstGeom prst="rect">
            <a:avLst/>
          </a:prstGeom>
        </p:spPr>
        <p:txBody>
          <a:bodyPr wrap="square" lIns="0" tIns="0" rIns="0" bIns="0">
            <a:spAutoFit/>
          </a:bodyPr>
          <a:lstStyle/>
          <a:p>
            <a:pPr algn="ctr"/>
            <a:r>
              <a:rPr lang="en-US" sz="1000" dirty="0"/>
              <a:t>HR = 0.66 (95% CI, 0.52-0.85) </a:t>
            </a:r>
          </a:p>
          <a:p>
            <a:pPr algn="ctr"/>
            <a:r>
              <a:rPr lang="en-US" sz="1000" i="1" dirty="0"/>
              <a:t>P</a:t>
            </a:r>
            <a:r>
              <a:rPr lang="en-US" sz="1000" dirty="0"/>
              <a:t> &lt; .001</a:t>
            </a:r>
          </a:p>
        </p:txBody>
      </p:sp>
      <p:graphicFrame>
        <p:nvGraphicFramePr>
          <p:cNvPr id="23" name="Chart 22"/>
          <p:cNvGraphicFramePr/>
          <p:nvPr>
            <p:extLst>
              <p:ext uri="{D42A27DB-BD31-4B8C-83A1-F6EECF244321}">
                <p14:modId xmlns:p14="http://schemas.microsoft.com/office/powerpoint/2010/main" val="1730380963"/>
              </p:ext>
            </p:extLst>
          </p:nvPr>
        </p:nvGraphicFramePr>
        <p:xfrm>
          <a:off x="3937000" y="1625246"/>
          <a:ext cx="4993877" cy="235585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4134662" y="1851065"/>
            <a:ext cx="456239" cy="246221"/>
          </a:xfrm>
          <a:prstGeom prst="rect">
            <a:avLst/>
          </a:prstGeom>
          <a:noFill/>
        </p:spPr>
        <p:txBody>
          <a:bodyPr wrap="square" rtlCol="0">
            <a:spAutoFit/>
          </a:bodyPr>
          <a:lstStyle/>
          <a:p>
            <a:pPr algn="r"/>
            <a:r>
              <a:rPr lang="en-US" sz="1000" dirty="0"/>
              <a:t>1.0</a:t>
            </a:r>
          </a:p>
        </p:txBody>
      </p:sp>
      <p:sp>
        <p:nvSpPr>
          <p:cNvPr id="27" name="TextBox 26"/>
          <p:cNvSpPr txBox="1"/>
          <p:nvPr/>
        </p:nvSpPr>
        <p:spPr>
          <a:xfrm>
            <a:off x="4590901" y="3903748"/>
            <a:ext cx="4121149" cy="276999"/>
          </a:xfrm>
          <a:prstGeom prst="rect">
            <a:avLst/>
          </a:prstGeom>
          <a:noFill/>
        </p:spPr>
        <p:txBody>
          <a:bodyPr wrap="square" rtlCol="0">
            <a:spAutoFit/>
          </a:bodyPr>
          <a:lstStyle/>
          <a:p>
            <a:pPr algn="ctr"/>
            <a:r>
              <a:rPr lang="en-US" sz="1200" b="1" dirty="0"/>
              <a:t>Time, mo</a:t>
            </a:r>
          </a:p>
        </p:txBody>
      </p:sp>
      <p:sp>
        <p:nvSpPr>
          <p:cNvPr id="11" name="TextBox 10"/>
          <p:cNvSpPr txBox="1"/>
          <p:nvPr/>
        </p:nvSpPr>
        <p:spPr>
          <a:xfrm>
            <a:off x="124372" y="938251"/>
            <a:ext cx="3640105" cy="3729841"/>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en-US" sz="1500" b="1" i="1" dirty="0"/>
              <a:t>Nursing Take-Homes </a:t>
            </a:r>
            <a:endParaRPr lang="en-US" sz="1500" b="1" dirty="0"/>
          </a:p>
          <a:p>
            <a:pPr marL="237744" indent="-237744">
              <a:buFont typeface="Arial" panose="020B0604020202020204" pitchFamily="34" charset="0"/>
              <a:buChar char="•"/>
            </a:pPr>
            <a:r>
              <a:rPr lang="en-US" sz="1500" dirty="0"/>
              <a:t>Among treatment-naïve, predominantly elderly patients with AML ineligible for intensive therapy, AZA + VEN led to statistically significant and clinically meaningful improvement in response rates and OS compared with AZA</a:t>
            </a:r>
            <a:r>
              <a:rPr lang="en-US" sz="1500" baseline="30000" dirty="0"/>
              <a:t>1</a:t>
            </a:r>
          </a:p>
          <a:p>
            <a:pPr marL="237744" indent="-237744">
              <a:buFont typeface="Arial" panose="020B0604020202020204" pitchFamily="34" charset="0"/>
              <a:buChar char="•"/>
            </a:pPr>
            <a:r>
              <a:rPr lang="en-US" sz="1500" b="1" dirty="0"/>
              <a:t>Safety: </a:t>
            </a:r>
            <a:r>
              <a:rPr lang="en-US" sz="1500" dirty="0"/>
              <a:t>Notable serious AEs </a:t>
            </a:r>
            <a:br>
              <a:rPr lang="en-US" sz="1500" dirty="0"/>
            </a:br>
            <a:r>
              <a:rPr lang="en-US" sz="1500" dirty="0"/>
              <a:t>(grade ≥3) were febrile neutropenia and pneumonia. Laboratory tumor lysis syndrome was rare at 1%</a:t>
            </a:r>
          </a:p>
        </p:txBody>
      </p:sp>
    </p:spTree>
    <p:extLst>
      <p:ext uri="{BB962C8B-B14F-4D97-AF65-F5344CB8AC3E}">
        <p14:creationId xmlns:p14="http://schemas.microsoft.com/office/powerpoint/2010/main" val="1162186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Before Initiating Therapy With Venetoclax…</a:t>
            </a:r>
            <a:r>
              <a:rPr lang="en-US" baseline="30000" dirty="0"/>
              <a:t>1</a:t>
            </a:r>
            <a:r>
              <a:rPr lang="en-US" dirty="0"/>
              <a:t> </a:t>
            </a:r>
          </a:p>
        </p:txBody>
      </p:sp>
      <p:sp>
        <p:nvSpPr>
          <p:cNvPr id="3" name="Content Placeholder 2"/>
          <p:cNvSpPr>
            <a:spLocks noGrp="1"/>
          </p:cNvSpPr>
          <p:nvPr>
            <p:ph idx="1"/>
          </p:nvPr>
        </p:nvSpPr>
        <p:spPr/>
        <p:txBody>
          <a:bodyPr/>
          <a:lstStyle/>
          <a:p>
            <a:pPr lvl="0" rtl="0"/>
            <a:r>
              <a:rPr lang="en-US" sz="2000" b="0" baseline="0" dirty="0"/>
              <a:t>WBC &lt;25 x 10</a:t>
            </a:r>
            <a:r>
              <a:rPr lang="en-US" sz="2000" b="0" baseline="30000" dirty="0"/>
              <a:t>9</a:t>
            </a:r>
            <a:r>
              <a:rPr lang="en-US" sz="2000" b="0" baseline="0" dirty="0"/>
              <a:t>/L required</a:t>
            </a:r>
            <a:endParaRPr lang="en-US" sz="2000" b="0" dirty="0"/>
          </a:p>
          <a:p>
            <a:pPr lvl="0" rtl="0"/>
            <a:r>
              <a:rPr lang="en-US" sz="2000" b="0" baseline="0" dirty="0"/>
              <a:t>Review ramp-up dosing</a:t>
            </a:r>
            <a:endParaRPr lang="en-US" sz="2000" b="0" dirty="0"/>
          </a:p>
          <a:p>
            <a:pPr lvl="0" rtl="0"/>
            <a:r>
              <a:rPr lang="en-US" sz="2000" b="0" baseline="0" dirty="0"/>
              <a:t>Take venetoclax tablets with food and water at around the same time each day; swallow whole, do not crush or break first</a:t>
            </a:r>
            <a:endParaRPr lang="en-US" sz="2000" b="0" dirty="0"/>
          </a:p>
          <a:p>
            <a:pPr lvl="0" rtl="0"/>
            <a:r>
              <a:rPr lang="en-US" sz="2000" b="0" baseline="0" dirty="0"/>
              <a:t>No biomarker or cytogenetic testing required prior to initiation</a:t>
            </a:r>
            <a:endParaRPr lang="en-US" sz="2000" b="0" dirty="0"/>
          </a:p>
          <a:p>
            <a:pPr lvl="0" rtl="0"/>
            <a:r>
              <a:rPr lang="en-US" sz="2000" b="0" baseline="0" dirty="0"/>
              <a:t>Assess individual patient risk of TLS</a:t>
            </a:r>
            <a:endParaRPr lang="en-US" sz="2000" b="0" dirty="0"/>
          </a:p>
          <a:p>
            <a:pPr lvl="0" rtl="0"/>
            <a:r>
              <a:rPr lang="en-US" sz="2000" b="0" baseline="0" dirty="0"/>
              <a:t>In addition to neutropenia, be prepared to address diarrhea, nausea, anemia, upper respiratory tract infection, thrombocytopenia, and fatigue</a:t>
            </a:r>
            <a:endParaRPr lang="en-US" sz="2000" b="0" dirty="0"/>
          </a:p>
        </p:txBody>
      </p:sp>
      <p:sp>
        <p:nvSpPr>
          <p:cNvPr id="4" name="Footer Placeholder 3"/>
          <p:cNvSpPr>
            <a:spLocks noGrp="1"/>
          </p:cNvSpPr>
          <p:nvPr>
            <p:ph type="ftr" sz="quarter" idx="13"/>
          </p:nvPr>
        </p:nvSpPr>
        <p:spPr/>
        <p:txBody>
          <a:bodyPr/>
          <a:lstStyle/>
          <a:p>
            <a:r>
              <a:rPr lang="en-US" altLang="en-US" dirty="0"/>
              <a:t>1. </a:t>
            </a:r>
            <a:r>
              <a:rPr lang="en-US" altLang="en-US" dirty="0" err="1"/>
              <a:t>Venclexta</a:t>
            </a:r>
            <a:r>
              <a:rPr lang="en-US" altLang="en-US" dirty="0"/>
              <a:t> (venetoclax) Prescribing Information. https://www.rxabbvie.com/pdf/venclexta.pdf.</a:t>
            </a:r>
          </a:p>
        </p:txBody>
      </p:sp>
    </p:spTree>
    <p:extLst>
      <p:ext uri="{BB962C8B-B14F-4D97-AF65-F5344CB8AC3E}">
        <p14:creationId xmlns:p14="http://schemas.microsoft.com/office/powerpoint/2010/main" val="206178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 y="3407434"/>
            <a:ext cx="8961120" cy="1270624"/>
          </a:xfrm>
        </p:spPr>
        <p:txBody>
          <a:bodyPr/>
          <a:lstStyle/>
          <a:p>
            <a:pPr defTabSz="685800" fontAlgn="base">
              <a:spcBef>
                <a:spcPct val="0"/>
              </a:spcBef>
              <a:defRPr/>
            </a:pPr>
            <a:r>
              <a:rPr lang="en-GB" altLang="en-US" sz="1600" dirty="0">
                <a:ea typeface="ＭＳ Ｐゴシック" panose="020B0600070205080204" pitchFamily="34" charset="-128"/>
              </a:rPr>
              <a:t>On day 4, increase to 600 mg daily dose </a:t>
            </a:r>
            <a:r>
              <a:rPr lang="en-GB" altLang="en-US" sz="1600" u="sng" dirty="0">
                <a:ea typeface="ＭＳ Ｐゴシック" panose="020B0600070205080204" pitchFamily="34" charset="-128"/>
              </a:rPr>
              <a:t>when combined with LDAC</a:t>
            </a:r>
            <a:endParaRPr lang="en-GB" altLang="en-US" sz="1600" dirty="0">
              <a:ea typeface="ＭＳ Ｐゴシック" panose="020B0600070205080204" pitchFamily="34" charset="-128"/>
            </a:endParaRPr>
          </a:p>
          <a:p>
            <a:pPr fontAlgn="base">
              <a:spcBef>
                <a:spcPct val="0"/>
              </a:spcBef>
              <a:defRPr/>
            </a:pPr>
            <a:r>
              <a:rPr lang="en-US" sz="1600" dirty="0"/>
              <a:t>Continue venetoclax, in combination with azacitidine or decitabine or LDAC, until disease progression or unacceptable toxicity is observed</a:t>
            </a:r>
            <a:endParaRPr lang="en-GB" altLang="en-US" sz="1600" dirty="0"/>
          </a:p>
          <a:p>
            <a:pPr defTabSz="685800" fontAlgn="base">
              <a:spcBef>
                <a:spcPct val="0"/>
              </a:spcBef>
              <a:spcAft>
                <a:spcPct val="0"/>
              </a:spcAft>
              <a:defRPr/>
            </a:pPr>
            <a:endParaRPr lang="en-GB" altLang="en-US" sz="1600" dirty="0">
              <a:ea typeface="ＭＳ Ｐゴシック" panose="020B0600070205080204" pitchFamily="34" charset="-128"/>
            </a:endParaRPr>
          </a:p>
          <a:p>
            <a:pPr defTabSz="685800" fontAlgn="base">
              <a:spcBef>
                <a:spcPct val="0"/>
              </a:spcBef>
              <a:spcAft>
                <a:spcPct val="0"/>
              </a:spcAft>
              <a:defRPr/>
            </a:pPr>
            <a:endParaRPr lang="en-GB" altLang="en-US" sz="1600" dirty="0">
              <a:ea typeface="ＭＳ Ｐゴシック" panose="020B0600070205080204" pitchFamily="34" charset="-128"/>
            </a:endParaRPr>
          </a:p>
          <a:p>
            <a:endParaRPr lang="en-US" sz="1600" dirty="0"/>
          </a:p>
        </p:txBody>
      </p:sp>
      <p:sp>
        <p:nvSpPr>
          <p:cNvPr id="2" name="Title 1"/>
          <p:cNvSpPr>
            <a:spLocks noGrp="1"/>
          </p:cNvSpPr>
          <p:nvPr>
            <p:ph type="title"/>
          </p:nvPr>
        </p:nvSpPr>
        <p:spPr/>
        <p:txBody>
          <a:bodyPr/>
          <a:lstStyle/>
          <a:p>
            <a:r>
              <a:rPr lang="en-US" altLang="en-US" dirty="0"/>
              <a:t>Venetoclax Dose Schedule in AML</a:t>
            </a:r>
            <a:r>
              <a:rPr lang="en-US" altLang="en-US" baseline="30000" dirty="0"/>
              <a:t>1</a:t>
            </a:r>
            <a:endParaRPr lang="en-US" baseline="30000" dirty="0"/>
          </a:p>
        </p:txBody>
      </p:sp>
      <p:grpSp>
        <p:nvGrpSpPr>
          <p:cNvPr id="16" name="Group 15"/>
          <p:cNvGrpSpPr/>
          <p:nvPr/>
        </p:nvGrpSpPr>
        <p:grpSpPr>
          <a:xfrm>
            <a:off x="341697" y="1114281"/>
            <a:ext cx="8460606" cy="2100558"/>
            <a:chOff x="481263" y="1114281"/>
            <a:chExt cx="8460606" cy="2100558"/>
          </a:xfrm>
        </p:grpSpPr>
        <p:sp>
          <p:nvSpPr>
            <p:cNvPr id="7" name="Rectangle 6"/>
            <p:cNvSpPr/>
            <p:nvPr/>
          </p:nvSpPr>
          <p:spPr>
            <a:xfrm>
              <a:off x="3657615" y="1828801"/>
              <a:ext cx="2791325" cy="138603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81263" y="1114281"/>
              <a:ext cx="8460606" cy="208868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55048" y="2569945"/>
              <a:ext cx="1068405" cy="644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23453" y="2189748"/>
              <a:ext cx="1453414" cy="10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921C2466-2A8E-426E-AC2B-E4A916A97B1C}"/>
                </a:ext>
              </a:extLst>
            </p:cNvPr>
            <p:cNvSpPr txBox="1"/>
            <p:nvPr/>
          </p:nvSpPr>
          <p:spPr bwMode="auto">
            <a:xfrm>
              <a:off x="5034028" y="1310414"/>
              <a:ext cx="1414911"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Day 4 </a:t>
              </a:r>
              <a:b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br>
              <a: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and onward</a:t>
              </a:r>
            </a:p>
          </p:txBody>
        </p:sp>
        <p:sp>
          <p:nvSpPr>
            <p:cNvPr id="9" name="TextBox 8">
              <a:extLst>
                <a:ext uri="{FF2B5EF4-FFF2-40B4-BE49-F238E27FC236}">
                  <a16:creationId xmlns:a16="http://schemas.microsoft.com/office/drawing/2014/main" xmlns="" id="{DFE9426C-A19C-44B7-BAAD-049E19106627}"/>
                </a:ext>
              </a:extLst>
            </p:cNvPr>
            <p:cNvSpPr txBox="1"/>
            <p:nvPr/>
          </p:nvSpPr>
          <p:spPr bwMode="auto">
            <a:xfrm>
              <a:off x="3676867" y="1530273"/>
              <a:ext cx="1357161" cy="30777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Day 3</a:t>
              </a:r>
            </a:p>
          </p:txBody>
        </p:sp>
        <p:sp>
          <p:nvSpPr>
            <p:cNvPr id="10" name="TextBox 9">
              <a:extLst>
                <a:ext uri="{FF2B5EF4-FFF2-40B4-BE49-F238E27FC236}">
                  <a16:creationId xmlns:a16="http://schemas.microsoft.com/office/drawing/2014/main" xmlns="" id="{D69929D6-8409-4761-899D-FA38EC0602FF}"/>
                </a:ext>
              </a:extLst>
            </p:cNvPr>
            <p:cNvSpPr txBox="1"/>
            <p:nvPr/>
          </p:nvSpPr>
          <p:spPr bwMode="auto">
            <a:xfrm>
              <a:off x="2223453" y="1878050"/>
              <a:ext cx="1453414" cy="30777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Day 2</a:t>
              </a:r>
            </a:p>
          </p:txBody>
        </p:sp>
        <p:sp>
          <p:nvSpPr>
            <p:cNvPr id="11" name="TextBox 10">
              <a:extLst>
                <a:ext uri="{FF2B5EF4-FFF2-40B4-BE49-F238E27FC236}">
                  <a16:creationId xmlns:a16="http://schemas.microsoft.com/office/drawing/2014/main" xmlns="" id="{0C9872A0-89A4-480A-BB56-232FBA7ED617}"/>
                </a:ext>
              </a:extLst>
            </p:cNvPr>
            <p:cNvSpPr txBox="1"/>
            <p:nvPr/>
          </p:nvSpPr>
          <p:spPr bwMode="auto">
            <a:xfrm>
              <a:off x="1155048" y="2258055"/>
              <a:ext cx="1068405" cy="30777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Day 1</a:t>
              </a:r>
            </a:p>
          </p:txBody>
        </p:sp>
        <p:sp>
          <p:nvSpPr>
            <p:cNvPr id="12" name="TextBox 11"/>
            <p:cNvSpPr txBox="1"/>
            <p:nvPr/>
          </p:nvSpPr>
          <p:spPr>
            <a:xfrm>
              <a:off x="1246488" y="2738503"/>
              <a:ext cx="885525" cy="307777"/>
            </a:xfrm>
            <a:prstGeom prst="rect">
              <a:avLst/>
            </a:prstGeom>
            <a:noFill/>
          </p:spPr>
          <p:txBody>
            <a:bodyPr wrap="square" rtlCol="0">
              <a:spAutoFit/>
            </a:bodyPr>
            <a:lstStyle/>
            <a:p>
              <a:pPr algn="ctr"/>
              <a:r>
                <a:rPr lang="en-US" sz="1400" b="1" dirty="0">
                  <a:solidFill>
                    <a:schemeClr val="bg1"/>
                  </a:solidFill>
                </a:rPr>
                <a:t>100 mg</a:t>
              </a:r>
            </a:p>
          </p:txBody>
        </p:sp>
        <p:sp>
          <p:nvSpPr>
            <p:cNvPr id="13" name="TextBox 12"/>
            <p:cNvSpPr txBox="1"/>
            <p:nvPr/>
          </p:nvSpPr>
          <p:spPr>
            <a:xfrm>
              <a:off x="2507398" y="2547603"/>
              <a:ext cx="885525" cy="307777"/>
            </a:xfrm>
            <a:prstGeom prst="rect">
              <a:avLst/>
            </a:prstGeom>
            <a:noFill/>
          </p:spPr>
          <p:txBody>
            <a:bodyPr wrap="square" rtlCol="0">
              <a:spAutoFit/>
            </a:bodyPr>
            <a:lstStyle/>
            <a:p>
              <a:pPr algn="ctr"/>
              <a:r>
                <a:rPr lang="en-US" sz="1400" b="1" dirty="0">
                  <a:solidFill>
                    <a:schemeClr val="bg1"/>
                  </a:solidFill>
                </a:rPr>
                <a:t>200 mg</a:t>
              </a:r>
            </a:p>
          </p:txBody>
        </p:sp>
        <p:sp>
          <p:nvSpPr>
            <p:cNvPr id="14" name="TextBox 13"/>
            <p:cNvSpPr txBox="1"/>
            <p:nvPr/>
          </p:nvSpPr>
          <p:spPr>
            <a:xfrm>
              <a:off x="3676867" y="2367932"/>
              <a:ext cx="1357161" cy="307777"/>
            </a:xfrm>
            <a:prstGeom prst="rect">
              <a:avLst/>
            </a:prstGeom>
            <a:noFill/>
          </p:spPr>
          <p:txBody>
            <a:bodyPr wrap="square" rtlCol="0">
              <a:spAutoFit/>
            </a:bodyPr>
            <a:lstStyle/>
            <a:p>
              <a:pPr algn="ctr"/>
              <a:r>
                <a:rPr lang="en-US" sz="1400" b="1" dirty="0">
                  <a:solidFill>
                    <a:schemeClr val="bg1"/>
                  </a:solidFill>
                </a:rPr>
                <a:t>400 mg</a:t>
              </a:r>
            </a:p>
          </p:txBody>
        </p:sp>
        <p:sp>
          <p:nvSpPr>
            <p:cNvPr id="15" name="TextBox 14"/>
            <p:cNvSpPr txBox="1"/>
            <p:nvPr/>
          </p:nvSpPr>
          <p:spPr>
            <a:xfrm>
              <a:off x="5053277" y="2367932"/>
              <a:ext cx="1395663" cy="307777"/>
            </a:xfrm>
            <a:prstGeom prst="rect">
              <a:avLst/>
            </a:prstGeom>
            <a:noFill/>
          </p:spPr>
          <p:txBody>
            <a:bodyPr wrap="square" rtlCol="0">
              <a:spAutoFit/>
            </a:bodyPr>
            <a:lstStyle/>
            <a:p>
              <a:pPr algn="ctr"/>
              <a:r>
                <a:rPr lang="en-US" sz="1400" b="1" dirty="0">
                  <a:solidFill>
                    <a:schemeClr val="bg1"/>
                  </a:solidFill>
                </a:rPr>
                <a:t>400 mg</a:t>
              </a:r>
            </a:p>
          </p:txBody>
        </p:sp>
        <p:cxnSp>
          <p:nvCxnSpPr>
            <p:cNvPr id="19" name="Straight Connector 18"/>
            <p:cNvCxnSpPr/>
            <p:nvPr/>
          </p:nvCxnSpPr>
          <p:spPr>
            <a:xfrm>
              <a:off x="5034028" y="1828801"/>
              <a:ext cx="0" cy="1386038"/>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6448940" y="2154543"/>
              <a:ext cx="490882" cy="73784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3">
              <a:extLst>
                <a:ext uri="{FF2B5EF4-FFF2-40B4-BE49-F238E27FC236}">
                  <a16:creationId xmlns:a16="http://schemas.microsoft.com/office/drawing/2014/main" xmlns="" id="{81C4476F-9CA6-4353-BDA0-E9D3A8855425}"/>
                </a:ext>
              </a:extLst>
            </p:cNvPr>
            <p:cNvSpPr txBox="1"/>
            <p:nvPr/>
          </p:nvSpPr>
          <p:spPr>
            <a:xfrm>
              <a:off x="6899739" y="1984858"/>
              <a:ext cx="1980516" cy="1077218"/>
            </a:xfrm>
            <a:prstGeom prst="rect">
              <a:avLst/>
            </a:prstGeom>
            <a:noFill/>
            <a:ln cap="flat">
              <a:noFill/>
            </a:ln>
          </p:spPr>
          <p:txBody>
            <a:bodyPr wrap="square" lIns="0" tIns="0" rIns="0" bIns="0">
              <a:spAutoFit/>
            </a:bodyPr>
            <a:lstStyle/>
            <a:p>
              <a:pPr marL="0" marR="0" lvl="0" indent="0" algn="ctr" defTabSz="914377" rtl="0" eaLnBrk="1" fontAlgn="auto" latinLnBrk="0" hangingPunct="1">
                <a:lnSpc>
                  <a:spcPct val="100000"/>
                </a:lnSpc>
                <a:spcBef>
                  <a:spcPts val="700"/>
                </a:spcBef>
                <a:spcAft>
                  <a:spcPts val="700"/>
                </a:spcAft>
                <a:buClrTx/>
                <a:buSzTx/>
                <a:buFontTx/>
                <a:buNone/>
                <a:tabLst/>
                <a:defRPr sz="1800" b="0" i="0" u="none" strike="noStrike" kern="0" cap="none" spc="0" baseline="0">
                  <a:solidFill>
                    <a:srgbClr val="000000"/>
                  </a:solidFill>
                  <a:uFillTx/>
                </a:defRPr>
              </a:pPr>
              <a:r>
                <a:rPr kumimoji="0" lang="en-US" sz="1400" b="1" i="1" u="none" strike="noStrike" kern="0" cap="none" spc="0" normalizeH="0" baseline="0" noProof="0" dirty="0">
                  <a:ln>
                    <a:noFill/>
                  </a:ln>
                  <a:effectLst/>
                  <a:uLnTx/>
                  <a:uFillTx/>
                  <a:ea typeface="ＭＳ Ｐゴシック" panose="020B0600070205080204" pitchFamily="34" charset="-128"/>
                  <a:cs typeface="+mn-cs"/>
                </a:rPr>
                <a:t>400 mg is the recommended dose </a:t>
              </a:r>
              <a:br>
                <a:rPr kumimoji="0" lang="en-US" sz="1400" b="1" i="1" u="none" strike="noStrike" kern="0" cap="none" spc="0" normalizeH="0" baseline="0" noProof="0" dirty="0">
                  <a:ln>
                    <a:noFill/>
                  </a:ln>
                  <a:effectLst/>
                  <a:uLnTx/>
                  <a:uFillTx/>
                  <a:ea typeface="ＭＳ Ｐゴシック" panose="020B0600070205080204" pitchFamily="34" charset="-128"/>
                  <a:cs typeface="+mn-cs"/>
                </a:rPr>
              </a:br>
              <a:r>
                <a:rPr kumimoji="0" lang="en-US" sz="1400" b="1" i="1" u="none" strike="noStrike" kern="0" cap="none" spc="0" normalizeH="0" baseline="0" noProof="0" dirty="0">
                  <a:ln>
                    <a:noFill/>
                  </a:ln>
                  <a:effectLst/>
                  <a:uLnTx/>
                  <a:uFillTx/>
                  <a:ea typeface="ＭＳ Ｐゴシック" panose="020B0600070205080204" pitchFamily="34" charset="-128"/>
                  <a:cs typeface="+mn-cs"/>
                </a:rPr>
                <a:t>in AML when</a:t>
              </a:r>
              <a:r>
                <a:rPr kumimoji="0" lang="en-US" sz="1400" b="1" i="1" u="none" strike="noStrike" kern="0" cap="none" spc="0" normalizeH="0" noProof="0" dirty="0">
                  <a:ln>
                    <a:noFill/>
                  </a:ln>
                  <a:effectLst/>
                  <a:uLnTx/>
                  <a:uFillTx/>
                  <a:ea typeface="ＭＳ Ｐゴシック" panose="020B0600070205080204" pitchFamily="34" charset="-128"/>
                  <a:cs typeface="+mn-cs"/>
                </a:rPr>
                <a:t> combining venetoclax with azacitidine</a:t>
              </a:r>
              <a:endParaRPr kumimoji="0" lang="en-US" sz="1400" b="1" i="1" u="none" strike="noStrike" kern="0" cap="none" spc="0" normalizeH="0" baseline="0" noProof="0" dirty="0">
                <a:ln>
                  <a:noFill/>
                </a:ln>
                <a:effectLst/>
                <a:uLnTx/>
                <a:uFillTx/>
                <a:ea typeface="ＭＳ Ｐゴシック" panose="020B0600070205080204" pitchFamily="34" charset="-128"/>
                <a:cs typeface="+mn-cs"/>
              </a:endParaRPr>
            </a:p>
          </p:txBody>
        </p:sp>
      </p:grpSp>
      <p:sp>
        <p:nvSpPr>
          <p:cNvPr id="17" name="Footer Placeholder 16"/>
          <p:cNvSpPr>
            <a:spLocks noGrp="1"/>
          </p:cNvSpPr>
          <p:nvPr>
            <p:ph type="ftr" sz="quarter" idx="13"/>
          </p:nvPr>
        </p:nvSpPr>
        <p:spPr/>
        <p:txBody>
          <a:bodyPr/>
          <a:lstStyle/>
          <a:p>
            <a:r>
              <a:rPr lang="en-US" dirty="0"/>
              <a:t>1. </a:t>
            </a:r>
            <a:r>
              <a:rPr lang="en-US" altLang="en-US" dirty="0" err="1"/>
              <a:t>Venclexta</a:t>
            </a:r>
            <a:r>
              <a:rPr lang="en-US" altLang="en-US" dirty="0"/>
              <a:t> (venetoclax) Prescribing Information. https://www.rxabbvie.com/pdf/venclexta.pdf.</a:t>
            </a:r>
          </a:p>
        </p:txBody>
      </p:sp>
    </p:spTree>
    <p:extLst>
      <p:ext uri="{BB962C8B-B14F-4D97-AF65-F5344CB8AC3E}">
        <p14:creationId xmlns:p14="http://schemas.microsoft.com/office/powerpoint/2010/main" val="165683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r>
              <a:rPr lang="en-US" altLang="en-US" sz="1500" b="1" dirty="0">
                <a:ea typeface="ＭＳ Ｐゴシック" panose="020B0600070205080204" pitchFamily="34" charset="-128"/>
              </a:rPr>
              <a:t>Patient education should be part of the care plan for patients at risk for TLS</a:t>
            </a:r>
          </a:p>
          <a:p>
            <a:pPr marL="342900" indent="-342900">
              <a:buFont typeface="Arial" panose="020B0604020202020204" pitchFamily="34" charset="0"/>
              <a:buChar char="•"/>
            </a:pPr>
            <a:r>
              <a:rPr lang="en-US" altLang="en-US" sz="1500" dirty="0">
                <a:ea typeface="ＭＳ Ｐゴシック" panose="020B0600070205080204" pitchFamily="34" charset="-128"/>
              </a:rPr>
              <a:t>Patients need to know the signs and symptoms of hyperuricemia</a:t>
            </a:r>
          </a:p>
          <a:p>
            <a:pPr marL="342900" indent="-342900">
              <a:buFont typeface="Arial" panose="020B0604020202020204" pitchFamily="34" charset="0"/>
              <a:buChar char="•"/>
            </a:pPr>
            <a:r>
              <a:rPr lang="en-US" altLang="en-US" sz="1500" dirty="0">
                <a:ea typeface="ＭＳ Ｐゴシック" panose="020B0600070205080204" pitchFamily="34" charset="-128"/>
              </a:rPr>
              <a:t>Encourage patients to limit foods/fluids containing potassium and phosphorus </a:t>
            </a:r>
          </a:p>
          <a:p>
            <a:pPr marL="342900" indent="-342900">
              <a:buFont typeface="Arial" panose="020B0604020202020204" pitchFamily="34" charset="0"/>
              <a:buChar char="•"/>
            </a:pPr>
            <a:r>
              <a:rPr lang="en-US" altLang="en-US" sz="1500" dirty="0">
                <a:ea typeface="ＭＳ Ｐゴシック" panose="020B0600070205080204" pitchFamily="34" charset="-128"/>
              </a:rPr>
              <a:t>Oral intake of fluids should be encouraged</a:t>
            </a:r>
            <a:endParaRPr lang="en-US" sz="1500" dirty="0">
              <a:ea typeface="ＭＳ Ｐゴシック" panose="020B0600070205080204" pitchFamily="34" charset="-128"/>
            </a:endParaRPr>
          </a:p>
          <a:p>
            <a:pPr marL="0" indent="0">
              <a:buNone/>
            </a:pPr>
            <a:r>
              <a:rPr lang="en-US" sz="1500" b="1" dirty="0"/>
              <a:t>Risk factors for TLS in AML include</a:t>
            </a:r>
          </a:p>
          <a:p>
            <a:pPr marL="285750" indent="-285750">
              <a:buFont typeface="Arial" panose="020B0604020202020204" pitchFamily="34" charset="0"/>
              <a:buChar char="•"/>
            </a:pPr>
            <a:r>
              <a:rPr lang="en-US" sz="1500" dirty="0"/>
              <a:t>Circulating blasts</a:t>
            </a:r>
          </a:p>
          <a:p>
            <a:pPr marL="285750" indent="-285750">
              <a:buFont typeface="Arial" panose="020B0604020202020204" pitchFamily="34" charset="0"/>
              <a:buChar char="•"/>
            </a:pPr>
            <a:r>
              <a:rPr lang="en-US" sz="1500" dirty="0"/>
              <a:t>High burden of leukemia involvement in BM</a:t>
            </a:r>
          </a:p>
          <a:p>
            <a:pPr marL="285750" indent="-285750">
              <a:buFont typeface="Arial" panose="020B0604020202020204" pitchFamily="34" charset="0"/>
              <a:buChar char="•"/>
            </a:pPr>
            <a:r>
              <a:rPr lang="en-US" sz="1500" dirty="0"/>
              <a:t>Elevated pretreatment LDH</a:t>
            </a:r>
          </a:p>
          <a:p>
            <a:pPr marL="285750" indent="-285750">
              <a:buFont typeface="Arial" panose="020B0604020202020204" pitchFamily="34" charset="0"/>
              <a:buChar char="•"/>
            </a:pPr>
            <a:r>
              <a:rPr lang="en-US" sz="1500" dirty="0"/>
              <a:t>Reduced renal function</a:t>
            </a:r>
          </a:p>
          <a:p>
            <a:pPr marL="342900" indent="-342900"/>
            <a:endParaRPr lang="en-US" sz="1500" dirty="0"/>
          </a:p>
          <a:p>
            <a:endParaRPr lang="en-US" sz="1500" dirty="0"/>
          </a:p>
        </p:txBody>
      </p:sp>
      <p:sp>
        <p:nvSpPr>
          <p:cNvPr id="7" name="Footer Placeholder 6"/>
          <p:cNvSpPr>
            <a:spLocks noGrp="1"/>
          </p:cNvSpPr>
          <p:nvPr>
            <p:ph type="ftr" sz="quarter" idx="13"/>
          </p:nvPr>
        </p:nvSpPr>
        <p:spPr/>
        <p:txBody>
          <a:bodyPr/>
          <a:lstStyle/>
          <a:p>
            <a:r>
              <a:rPr lang="en-US" dirty="0"/>
              <a:t>1. </a:t>
            </a:r>
            <a:r>
              <a:rPr lang="en-US" altLang="en-US" dirty="0"/>
              <a:t>Maloney K, </a:t>
            </a:r>
            <a:r>
              <a:rPr lang="en-US" altLang="en-US" dirty="0" err="1"/>
              <a:t>Denno</a:t>
            </a:r>
            <a:r>
              <a:rPr lang="en-US" altLang="en-US" dirty="0"/>
              <a:t> M. </a:t>
            </a:r>
            <a:r>
              <a:rPr lang="en-US" altLang="en-US" i="1" dirty="0" err="1"/>
              <a:t>Clin</a:t>
            </a:r>
            <a:r>
              <a:rPr lang="en-US" altLang="en-US" i="1" dirty="0"/>
              <a:t> J </a:t>
            </a:r>
            <a:r>
              <a:rPr lang="en-US" altLang="en-US" i="1" dirty="0" err="1"/>
              <a:t>Oncol</a:t>
            </a:r>
            <a:r>
              <a:rPr lang="en-US" altLang="en-US" dirty="0"/>
              <a:t> </a:t>
            </a:r>
            <a:r>
              <a:rPr lang="en-US" altLang="en-US" i="1" dirty="0" err="1"/>
              <a:t>Nurs</a:t>
            </a:r>
            <a:r>
              <a:rPr lang="en-US" altLang="en-US" dirty="0"/>
              <a:t>. 2011;15:601-603. 2. </a:t>
            </a:r>
            <a:r>
              <a:rPr lang="en-US" altLang="en-US" dirty="0" err="1"/>
              <a:t>Venclexta</a:t>
            </a:r>
            <a:r>
              <a:rPr lang="en-US" altLang="en-US" dirty="0"/>
              <a:t> (venetoclax) Prescribing Information. https://www.rxabbvie.com/pdf/venclexta.pdf.</a:t>
            </a:r>
          </a:p>
        </p:txBody>
      </p:sp>
      <p:sp>
        <p:nvSpPr>
          <p:cNvPr id="2" name="Title 1"/>
          <p:cNvSpPr>
            <a:spLocks noGrp="1"/>
          </p:cNvSpPr>
          <p:nvPr>
            <p:ph type="title"/>
          </p:nvPr>
        </p:nvSpPr>
        <p:spPr/>
        <p:txBody>
          <a:bodyPr/>
          <a:lstStyle/>
          <a:p>
            <a:r>
              <a:rPr lang="en-US" dirty="0"/>
              <a:t>Patient Education on TLS Risk</a:t>
            </a:r>
            <a:r>
              <a:rPr lang="en-US" baseline="30000" dirty="0"/>
              <a:t>1,2</a:t>
            </a:r>
          </a:p>
        </p:txBody>
      </p:sp>
      <p:graphicFrame>
        <p:nvGraphicFramePr>
          <p:cNvPr id="5" name="Table 4">
            <a:extLst>
              <a:ext uri="{FF2B5EF4-FFF2-40B4-BE49-F238E27FC236}">
                <a16:creationId xmlns:a16="http://schemas.microsoft.com/office/drawing/2014/main" xmlns="" id="{06302764-A8EA-4C04-83C2-57ACC0053365}"/>
              </a:ext>
            </a:extLst>
          </p:cNvPr>
          <p:cNvGraphicFramePr>
            <a:graphicFrameLocks noGrp="1"/>
          </p:cNvGraphicFramePr>
          <p:nvPr>
            <p:extLst>
              <p:ext uri="{D42A27DB-BD31-4B8C-83A1-F6EECF244321}">
                <p14:modId xmlns:p14="http://schemas.microsoft.com/office/powerpoint/2010/main" val="4097402726"/>
              </p:ext>
            </p:extLst>
          </p:nvPr>
        </p:nvGraphicFramePr>
        <p:xfrm>
          <a:off x="4649638" y="1078413"/>
          <a:ext cx="4287328" cy="3256080"/>
        </p:xfrm>
        <a:graphic>
          <a:graphicData uri="http://schemas.openxmlformats.org/drawingml/2006/table">
            <a:tbl>
              <a:tblPr firstRow="1" bandRow="1">
                <a:tableStyleId>{6E25E649-3F16-4E02-A733-19D2CDBF48F0}</a:tableStyleId>
              </a:tblPr>
              <a:tblGrid>
                <a:gridCol w="4287328">
                  <a:extLst>
                    <a:ext uri="{9D8B030D-6E8A-4147-A177-3AD203B41FA5}">
                      <a16:colId xmlns:a16="http://schemas.microsoft.com/office/drawing/2014/main" xmlns="" val="20000"/>
                    </a:ext>
                  </a:extLst>
                </a:gridCol>
              </a:tblGrid>
              <a:tr h="500952">
                <a:tc>
                  <a:txBody>
                    <a:bodyPr/>
                    <a:lstStyle/>
                    <a:p>
                      <a:pPr algn="ctr"/>
                      <a:r>
                        <a:rPr lang="en-US" sz="1500" dirty="0"/>
                        <a:t>Hyperuricemia Symptoms</a:t>
                      </a:r>
                    </a:p>
                  </a:txBody>
                  <a:tcPr marL="68535" marR="68535" marT="45714" marB="45714" anchor="ctr"/>
                </a:tc>
                <a:extLst>
                  <a:ext uri="{0D108BD9-81ED-4DB2-BD59-A6C34878D82A}">
                    <a16:rowId xmlns:a16="http://schemas.microsoft.com/office/drawing/2014/main" xmlns="" val="10000"/>
                  </a:ext>
                </a:extLst>
              </a:tr>
              <a:tr h="459188">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500" dirty="0"/>
                        <a:t>Nausea and vomiting</a:t>
                      </a:r>
                    </a:p>
                  </a:txBody>
                  <a:tcPr marL="68535" marR="68535" marT="45714" marB="45714" anchor="ctr"/>
                </a:tc>
                <a:extLst>
                  <a:ext uri="{0D108BD9-81ED-4DB2-BD59-A6C34878D82A}">
                    <a16:rowId xmlns:a16="http://schemas.microsoft.com/office/drawing/2014/main" xmlns="" val="10001"/>
                  </a:ext>
                </a:extLst>
              </a:tr>
              <a:tr h="4591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Shortness of breath</a:t>
                      </a:r>
                    </a:p>
                  </a:txBody>
                  <a:tcPr marL="68535" marR="68535" marT="45714" marB="45714" anchor="ctr"/>
                </a:tc>
                <a:extLst>
                  <a:ext uri="{0D108BD9-81ED-4DB2-BD59-A6C34878D82A}">
                    <a16:rowId xmlns:a16="http://schemas.microsoft.com/office/drawing/2014/main" xmlns="" val="10002"/>
                  </a:ext>
                </a:extLst>
              </a:tr>
              <a:tr h="4591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Irregular heartbeat</a:t>
                      </a:r>
                    </a:p>
                  </a:txBody>
                  <a:tcPr marL="68535" marR="68535" marT="45714" marB="45714" anchor="ctr"/>
                </a:tc>
                <a:extLst>
                  <a:ext uri="{0D108BD9-81ED-4DB2-BD59-A6C34878D82A}">
                    <a16:rowId xmlns:a16="http://schemas.microsoft.com/office/drawing/2014/main" xmlns="" val="10003"/>
                  </a:ext>
                </a:extLst>
              </a:tr>
              <a:tr h="4591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Clouding of urine</a:t>
                      </a:r>
                    </a:p>
                  </a:txBody>
                  <a:tcPr marL="68535" marR="68535" marT="45714" marB="45714" anchor="ctr"/>
                </a:tc>
                <a:extLst>
                  <a:ext uri="{0D108BD9-81ED-4DB2-BD59-A6C34878D82A}">
                    <a16:rowId xmlns:a16="http://schemas.microsoft.com/office/drawing/2014/main" xmlns="" val="10004"/>
                  </a:ext>
                </a:extLst>
              </a:tr>
              <a:tr h="4591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Lethargy</a:t>
                      </a:r>
                    </a:p>
                  </a:txBody>
                  <a:tcPr marL="68535" marR="68535" marT="45714" marB="45714" anchor="ctr"/>
                </a:tc>
                <a:extLst>
                  <a:ext uri="{0D108BD9-81ED-4DB2-BD59-A6C34878D82A}">
                    <a16:rowId xmlns:a16="http://schemas.microsoft.com/office/drawing/2014/main" xmlns="" val="10005"/>
                  </a:ext>
                </a:extLst>
              </a:tr>
              <a:tr h="4591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Joint discomfort</a:t>
                      </a:r>
                    </a:p>
                  </a:txBody>
                  <a:tcPr marL="68535" marR="68535" marT="45714" marB="45714"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60541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 Prevention and Assessment With Venetoclax in AML</a:t>
            </a:r>
          </a:p>
        </p:txBody>
      </p:sp>
      <p:grpSp>
        <p:nvGrpSpPr>
          <p:cNvPr id="24" name="Group 23"/>
          <p:cNvGrpSpPr/>
          <p:nvPr/>
        </p:nvGrpSpPr>
        <p:grpSpPr>
          <a:xfrm>
            <a:off x="212266" y="978579"/>
            <a:ext cx="8719468" cy="3944769"/>
            <a:chOff x="212266" y="978579"/>
            <a:chExt cx="8719468" cy="3944769"/>
          </a:xfrm>
        </p:grpSpPr>
        <p:grpSp>
          <p:nvGrpSpPr>
            <p:cNvPr id="3" name="Group 29">
              <a:extLst>
                <a:ext uri="{FF2B5EF4-FFF2-40B4-BE49-F238E27FC236}">
                  <a16:creationId xmlns:a16="http://schemas.microsoft.com/office/drawing/2014/main" xmlns="" id="{C52E2E61-F518-419C-A9D7-92525BFC78C6}"/>
                </a:ext>
              </a:extLst>
            </p:cNvPr>
            <p:cNvGrpSpPr/>
            <p:nvPr/>
          </p:nvGrpSpPr>
          <p:grpSpPr>
            <a:xfrm>
              <a:off x="1509719" y="1298494"/>
              <a:ext cx="7291717" cy="2261619"/>
              <a:chOff x="1633635" y="1755670"/>
              <a:chExt cx="6717703" cy="1823525"/>
            </a:xfrm>
            <a:solidFill>
              <a:schemeClr val="accent6"/>
            </a:solidFill>
          </p:grpSpPr>
          <p:sp>
            <p:nvSpPr>
              <p:cNvPr id="4" name="Block Arc 30">
                <a:extLst>
                  <a:ext uri="{FF2B5EF4-FFF2-40B4-BE49-F238E27FC236}">
                    <a16:creationId xmlns:a16="http://schemas.microsoft.com/office/drawing/2014/main" xmlns="" id="{26209FDA-7DB7-4D1F-A39C-924843ABE5CF}"/>
                  </a:ext>
                </a:extLst>
              </p:cNvPr>
              <p:cNvSpPr/>
              <p:nvPr/>
            </p:nvSpPr>
            <p:spPr>
              <a:xfrm>
                <a:off x="6500119" y="1755670"/>
                <a:ext cx="1851219" cy="1823524"/>
              </a:xfrm>
              <a:prstGeom prst="blockArc">
                <a:avLst>
                  <a:gd name="adj1" fmla="val 16127381"/>
                  <a:gd name="adj2" fmla="val 5490194"/>
                  <a:gd name="adj3" fmla="val 4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Rectangle 31">
                <a:extLst>
                  <a:ext uri="{FF2B5EF4-FFF2-40B4-BE49-F238E27FC236}">
                    <a16:creationId xmlns:a16="http://schemas.microsoft.com/office/drawing/2014/main" xmlns="" id="{9DDB9A33-C0E3-4742-934B-B3E85707294B}"/>
                  </a:ext>
                </a:extLst>
              </p:cNvPr>
              <p:cNvSpPr/>
              <p:nvPr/>
            </p:nvSpPr>
            <p:spPr>
              <a:xfrm>
                <a:off x="1633635" y="1755670"/>
                <a:ext cx="5808713"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Rectangle 32">
                <a:extLst>
                  <a:ext uri="{FF2B5EF4-FFF2-40B4-BE49-F238E27FC236}">
                    <a16:creationId xmlns:a16="http://schemas.microsoft.com/office/drawing/2014/main" xmlns="" id="{F2B90F59-3721-40AA-87CE-41B52CBC3E0E}"/>
                  </a:ext>
                </a:extLst>
              </p:cNvPr>
              <p:cNvSpPr/>
              <p:nvPr/>
            </p:nvSpPr>
            <p:spPr>
              <a:xfrm>
                <a:off x="3036057" y="3505468"/>
                <a:ext cx="4398026" cy="73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7" name="Rectangle 35">
              <a:extLst>
                <a:ext uri="{FF2B5EF4-FFF2-40B4-BE49-F238E27FC236}">
                  <a16:creationId xmlns:a16="http://schemas.microsoft.com/office/drawing/2014/main" xmlns="" id="{E2EB00C2-3227-4B53-8BDB-652821999B74}"/>
                </a:ext>
              </a:extLst>
            </p:cNvPr>
            <p:cNvSpPr/>
            <p:nvPr/>
          </p:nvSpPr>
          <p:spPr>
            <a:xfrm>
              <a:off x="880978" y="978579"/>
              <a:ext cx="630576" cy="72050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Rectangle 38">
              <a:extLst>
                <a:ext uri="{FF2B5EF4-FFF2-40B4-BE49-F238E27FC236}">
                  <a16:creationId xmlns:a16="http://schemas.microsoft.com/office/drawing/2014/main" xmlns="" id="{2A1FECAD-D727-4853-93C8-B5EEBB2B865E}"/>
                </a:ext>
              </a:extLst>
            </p:cNvPr>
            <p:cNvSpPr/>
            <p:nvPr/>
          </p:nvSpPr>
          <p:spPr>
            <a:xfrm>
              <a:off x="3897985" y="978579"/>
              <a:ext cx="630576" cy="7205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Rectangle 41">
              <a:extLst>
                <a:ext uri="{FF2B5EF4-FFF2-40B4-BE49-F238E27FC236}">
                  <a16:creationId xmlns:a16="http://schemas.microsoft.com/office/drawing/2014/main" xmlns="" id="{46A9C0E2-4ABF-46A7-932A-577C4CC5D880}"/>
                </a:ext>
              </a:extLst>
            </p:cNvPr>
            <p:cNvSpPr/>
            <p:nvPr/>
          </p:nvSpPr>
          <p:spPr>
            <a:xfrm>
              <a:off x="6890330" y="978579"/>
              <a:ext cx="630576" cy="72050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ectangle 44">
              <a:extLst>
                <a:ext uri="{FF2B5EF4-FFF2-40B4-BE49-F238E27FC236}">
                  <a16:creationId xmlns:a16="http://schemas.microsoft.com/office/drawing/2014/main" xmlns="" id="{396EA8A0-8B54-4F41-9B98-7BD51E9090E7}"/>
                </a:ext>
              </a:extLst>
            </p:cNvPr>
            <p:cNvSpPr/>
            <p:nvPr/>
          </p:nvSpPr>
          <p:spPr>
            <a:xfrm>
              <a:off x="2406163" y="3142542"/>
              <a:ext cx="630576" cy="72050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ectangle 47">
              <a:extLst>
                <a:ext uri="{FF2B5EF4-FFF2-40B4-BE49-F238E27FC236}">
                  <a16:creationId xmlns:a16="http://schemas.microsoft.com/office/drawing/2014/main" xmlns="" id="{CCE047C6-63C9-4E36-B77D-83E4D09F60EF}"/>
                </a:ext>
              </a:extLst>
            </p:cNvPr>
            <p:cNvSpPr/>
            <p:nvPr/>
          </p:nvSpPr>
          <p:spPr>
            <a:xfrm>
              <a:off x="5424853" y="3142542"/>
              <a:ext cx="630576" cy="72050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2" name="Group 48">
              <a:extLst>
                <a:ext uri="{FF2B5EF4-FFF2-40B4-BE49-F238E27FC236}">
                  <a16:creationId xmlns:a16="http://schemas.microsoft.com/office/drawing/2014/main" xmlns="" id="{4CBAC78D-5749-4559-B4B7-0D4BBF8BE411}"/>
                </a:ext>
              </a:extLst>
            </p:cNvPr>
            <p:cNvGrpSpPr/>
            <p:nvPr/>
          </p:nvGrpSpPr>
          <p:grpSpPr>
            <a:xfrm>
              <a:off x="2540023" y="1131531"/>
              <a:ext cx="362855" cy="414602"/>
              <a:chOff x="1547664" y="3147814"/>
              <a:chExt cx="720080" cy="720080"/>
            </a:xfrm>
          </p:grpSpPr>
          <p:sp>
            <p:nvSpPr>
              <p:cNvPr id="13" name="Oval 49">
                <a:extLst>
                  <a:ext uri="{FF2B5EF4-FFF2-40B4-BE49-F238E27FC236}">
                    <a16:creationId xmlns:a16="http://schemas.microsoft.com/office/drawing/2014/main" xmlns="" id="{51A5D556-C75B-409F-AF1E-9AF9D6C268E9}"/>
                  </a:ext>
                </a:extLst>
              </p:cNvPr>
              <p:cNvSpPr/>
              <p:nvPr/>
            </p:nvSpPr>
            <p:spPr>
              <a:xfrm>
                <a:off x="1547664" y="3147814"/>
                <a:ext cx="720080" cy="720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Chevron 50">
                <a:extLst>
                  <a:ext uri="{FF2B5EF4-FFF2-40B4-BE49-F238E27FC236}">
                    <a16:creationId xmlns:a16="http://schemas.microsoft.com/office/drawing/2014/main" xmlns="" id="{87453BBF-5387-48B2-8EE9-7AC0B4FEDC59}"/>
                  </a:ext>
                </a:extLst>
              </p:cNvPr>
              <p:cNvSpPr/>
              <p:nvPr/>
            </p:nvSpPr>
            <p:spPr>
              <a:xfrm>
                <a:off x="1711975"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15" name="Group 51">
              <a:extLst>
                <a:ext uri="{FF2B5EF4-FFF2-40B4-BE49-F238E27FC236}">
                  <a16:creationId xmlns:a16="http://schemas.microsoft.com/office/drawing/2014/main" xmlns="" id="{6A940F0F-D05E-439B-B1CC-4C6E15A6F4D0}"/>
                </a:ext>
              </a:extLst>
            </p:cNvPr>
            <p:cNvGrpSpPr/>
            <p:nvPr/>
          </p:nvGrpSpPr>
          <p:grpSpPr>
            <a:xfrm>
              <a:off x="5558665" y="1131531"/>
              <a:ext cx="362855" cy="414602"/>
              <a:chOff x="1547664" y="3147814"/>
              <a:chExt cx="720080" cy="720080"/>
            </a:xfrm>
          </p:grpSpPr>
          <p:sp>
            <p:nvSpPr>
              <p:cNvPr id="16" name="Oval 52">
                <a:extLst>
                  <a:ext uri="{FF2B5EF4-FFF2-40B4-BE49-F238E27FC236}">
                    <a16:creationId xmlns:a16="http://schemas.microsoft.com/office/drawing/2014/main" xmlns="" id="{583DC85C-9583-4728-B2F6-89F20E25F290}"/>
                  </a:ext>
                </a:extLst>
              </p:cNvPr>
              <p:cNvSpPr/>
              <p:nvPr/>
            </p:nvSpPr>
            <p:spPr>
              <a:xfrm>
                <a:off x="1547664" y="314781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7" name="Chevron 53">
                <a:extLst>
                  <a:ext uri="{FF2B5EF4-FFF2-40B4-BE49-F238E27FC236}">
                    <a16:creationId xmlns:a16="http://schemas.microsoft.com/office/drawing/2014/main" xmlns="" id="{018A0F3C-EA56-4202-AB82-406B9FAE57EE}"/>
                  </a:ext>
                </a:extLst>
              </p:cNvPr>
              <p:cNvSpPr/>
              <p:nvPr/>
            </p:nvSpPr>
            <p:spPr>
              <a:xfrm>
                <a:off x="1711975"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18" name="Group 54">
              <a:extLst>
                <a:ext uri="{FF2B5EF4-FFF2-40B4-BE49-F238E27FC236}">
                  <a16:creationId xmlns:a16="http://schemas.microsoft.com/office/drawing/2014/main" xmlns="" id="{551C86C0-0F6D-4B11-9135-560970C3C5C3}"/>
                </a:ext>
              </a:extLst>
            </p:cNvPr>
            <p:cNvGrpSpPr/>
            <p:nvPr/>
          </p:nvGrpSpPr>
          <p:grpSpPr>
            <a:xfrm rot="10800000">
              <a:off x="4031846" y="3295493"/>
              <a:ext cx="362855" cy="414602"/>
              <a:chOff x="1547664" y="3147814"/>
              <a:chExt cx="720080" cy="720080"/>
            </a:xfrm>
          </p:grpSpPr>
          <p:sp>
            <p:nvSpPr>
              <p:cNvPr id="19" name="Oval 55">
                <a:extLst>
                  <a:ext uri="{FF2B5EF4-FFF2-40B4-BE49-F238E27FC236}">
                    <a16:creationId xmlns:a16="http://schemas.microsoft.com/office/drawing/2014/main" xmlns="" id="{58428C90-670C-4FA3-9CFB-60FF8179BEDA}"/>
                  </a:ext>
                </a:extLst>
              </p:cNvPr>
              <p:cNvSpPr/>
              <p:nvPr/>
            </p:nvSpPr>
            <p:spPr>
              <a:xfrm>
                <a:off x="1547664" y="3147814"/>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0" name="Chevron 56">
                <a:extLst>
                  <a:ext uri="{FF2B5EF4-FFF2-40B4-BE49-F238E27FC236}">
                    <a16:creationId xmlns:a16="http://schemas.microsoft.com/office/drawing/2014/main" xmlns="" id="{9E70C54B-25C0-41E1-88F3-BC4E6E20EE51}"/>
                  </a:ext>
                </a:extLst>
              </p:cNvPr>
              <p:cNvSpPr/>
              <p:nvPr/>
            </p:nvSpPr>
            <p:spPr>
              <a:xfrm>
                <a:off x="1711975"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21" name="Group 57">
              <a:extLst>
                <a:ext uri="{FF2B5EF4-FFF2-40B4-BE49-F238E27FC236}">
                  <a16:creationId xmlns:a16="http://schemas.microsoft.com/office/drawing/2014/main" xmlns="" id="{D51BD364-B238-46AE-915E-2A090844F7C1}"/>
                </a:ext>
              </a:extLst>
            </p:cNvPr>
            <p:cNvGrpSpPr/>
            <p:nvPr/>
          </p:nvGrpSpPr>
          <p:grpSpPr>
            <a:xfrm rot="5400000">
              <a:off x="8543006" y="2243397"/>
              <a:ext cx="414602" cy="362855"/>
              <a:chOff x="1547664" y="3053550"/>
              <a:chExt cx="720080" cy="720080"/>
            </a:xfrm>
          </p:grpSpPr>
          <p:sp>
            <p:nvSpPr>
              <p:cNvPr id="22" name="Oval 58">
                <a:extLst>
                  <a:ext uri="{FF2B5EF4-FFF2-40B4-BE49-F238E27FC236}">
                    <a16:creationId xmlns:a16="http://schemas.microsoft.com/office/drawing/2014/main" xmlns="" id="{4DEF2EEE-722E-4CAD-873E-B44BF98D3BD1}"/>
                  </a:ext>
                </a:extLst>
              </p:cNvPr>
              <p:cNvSpPr/>
              <p:nvPr/>
            </p:nvSpPr>
            <p:spPr>
              <a:xfrm>
                <a:off x="1547664" y="3053550"/>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Chevron 59">
                <a:extLst>
                  <a:ext uri="{FF2B5EF4-FFF2-40B4-BE49-F238E27FC236}">
                    <a16:creationId xmlns:a16="http://schemas.microsoft.com/office/drawing/2014/main" xmlns="" id="{111C1706-9F9E-4151-946F-E687616D5049}"/>
                  </a:ext>
                </a:extLst>
              </p:cNvPr>
              <p:cNvSpPr/>
              <p:nvPr/>
            </p:nvSpPr>
            <p:spPr>
              <a:xfrm>
                <a:off x="1711976" y="3217861"/>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endParaRPr>
              </a:p>
            </p:txBody>
          </p:sp>
        </p:grpSp>
        <p:sp>
          <p:nvSpPr>
            <p:cNvPr id="26" name="TextBox 25">
              <a:extLst>
                <a:ext uri="{FF2B5EF4-FFF2-40B4-BE49-F238E27FC236}">
                  <a16:creationId xmlns:a16="http://schemas.microsoft.com/office/drawing/2014/main" xmlns="" id="{13A35260-506D-4FC7-B1EF-99593A172F81}"/>
                </a:ext>
              </a:extLst>
            </p:cNvPr>
            <p:cNvSpPr txBox="1"/>
            <p:nvPr/>
          </p:nvSpPr>
          <p:spPr>
            <a:xfrm>
              <a:off x="212266" y="1728443"/>
              <a:ext cx="1984036" cy="1238801"/>
            </a:xfrm>
            <a:prstGeom prst="rect">
              <a:avLst/>
            </a:prstGeom>
            <a:noFill/>
          </p:spPr>
          <p:txBody>
            <a:bodyPr wrap="square" rtlCol="0">
              <a:spAutoFit/>
            </a:bodyPr>
            <a:lstStyle/>
            <a:p>
              <a:pPr algn="ctr">
                <a:spcAft>
                  <a:spcPts val="300"/>
                </a:spcAft>
              </a:pPr>
              <a:r>
                <a:rPr lang="en-US" sz="1200" b="1" dirty="0"/>
                <a:t>WBC &lt;25 × 10</a:t>
              </a:r>
              <a:r>
                <a:rPr lang="en-US" sz="1200" b="1" baseline="30000" dirty="0"/>
                <a:t>9</a:t>
              </a:r>
              <a:r>
                <a:rPr lang="en-US" sz="1200" b="1" dirty="0"/>
                <a:t>/L </a:t>
              </a:r>
              <a:br>
                <a:rPr lang="en-US" sz="1200" b="1" dirty="0"/>
              </a:br>
              <a:r>
                <a:rPr lang="en-US" sz="1200" b="1" dirty="0"/>
                <a:t>prior to initiation </a:t>
              </a:r>
            </a:p>
            <a:p>
              <a:pPr marL="171450" lvl="0" indent="-171450">
                <a:buFont typeface="Arial" panose="020B0604020202020204" pitchFamily="34" charset="0"/>
                <a:buChar char="•"/>
              </a:pPr>
              <a:r>
                <a:rPr lang="en-US" sz="1200" dirty="0" err="1"/>
                <a:t>Cytoreduction</a:t>
              </a:r>
              <a:r>
                <a:rPr lang="en-US" sz="1200" dirty="0"/>
                <a:t> prior to treatment may be required</a:t>
              </a:r>
            </a:p>
            <a:p>
              <a:pPr algn="ctr"/>
              <a:endParaRPr lang="ko-KR" altLang="en-US" sz="12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FB8FD6E8-6977-4F15-80C5-DF6D0ED5E6D5}"/>
                </a:ext>
              </a:extLst>
            </p:cNvPr>
            <p:cNvSpPr txBox="1"/>
            <p:nvPr/>
          </p:nvSpPr>
          <p:spPr>
            <a:xfrm>
              <a:off x="2431739" y="1728443"/>
              <a:ext cx="3563068" cy="1054135"/>
            </a:xfrm>
            <a:prstGeom prst="rect">
              <a:avLst/>
            </a:prstGeom>
            <a:noFill/>
          </p:spPr>
          <p:txBody>
            <a:bodyPr wrap="square" rtlCol="0">
              <a:spAutoFit/>
            </a:bodyPr>
            <a:lstStyle/>
            <a:p>
              <a:pPr algn="ctr">
                <a:spcAft>
                  <a:spcPts val="300"/>
                </a:spcAft>
              </a:pPr>
              <a:r>
                <a:rPr lang="en-US" altLang="ko-KR" sz="1200" b="1" dirty="0">
                  <a:cs typeface="Arial" pitchFamily="34" charset="0"/>
                </a:rPr>
                <a:t>Assess individual patient risk of TLS</a:t>
              </a:r>
              <a:endParaRPr lang="ko-KR" altLang="en-US" sz="1200" b="1" dirty="0">
                <a:cs typeface="Arial" pitchFamily="34" charset="0"/>
              </a:endParaRPr>
            </a:p>
            <a:p>
              <a:pPr marL="171450" lvl="0" indent="-171450">
                <a:buFont typeface="Arial" panose="020B0604020202020204" pitchFamily="34" charset="0"/>
                <a:buChar char="•"/>
              </a:pPr>
              <a:r>
                <a:rPr lang="en-US" sz="1200" dirty="0"/>
                <a:t>Prophylactic hydration and anti-</a:t>
              </a:r>
              <a:r>
                <a:rPr lang="en-US" sz="1200" dirty="0" err="1"/>
                <a:t>hyperuricemic</a:t>
              </a:r>
              <a:r>
                <a:rPr lang="en-US" sz="1200" dirty="0"/>
                <a:t> agents (</a:t>
              </a:r>
              <a:r>
                <a:rPr lang="en-US" sz="1200" dirty="0" err="1"/>
                <a:t>eg</a:t>
              </a:r>
              <a:r>
                <a:rPr lang="en-US" sz="1200" dirty="0"/>
                <a:t>, allopurinol) prior to first dose </a:t>
              </a:r>
              <a:br>
                <a:rPr lang="en-US" sz="1200" dirty="0"/>
              </a:br>
              <a:r>
                <a:rPr lang="en-US" sz="1200" dirty="0"/>
                <a:t>of venetoclax, then continue through </a:t>
              </a:r>
              <a:br>
                <a:rPr lang="en-US" sz="1200" dirty="0"/>
              </a:br>
              <a:r>
                <a:rPr lang="en-US" sz="1200" dirty="0"/>
                <a:t>ramp-up phase</a:t>
              </a:r>
            </a:p>
          </p:txBody>
        </p:sp>
        <p:sp>
          <p:nvSpPr>
            <p:cNvPr id="31" name="TextBox 30">
              <a:extLst>
                <a:ext uri="{FF2B5EF4-FFF2-40B4-BE49-F238E27FC236}">
                  <a16:creationId xmlns:a16="http://schemas.microsoft.com/office/drawing/2014/main" xmlns="" id="{A5480F6F-5C26-4720-8184-F562E19364FF}"/>
                </a:ext>
              </a:extLst>
            </p:cNvPr>
            <p:cNvSpPr txBox="1"/>
            <p:nvPr/>
          </p:nvSpPr>
          <p:spPr>
            <a:xfrm>
              <a:off x="6210333" y="1728443"/>
              <a:ext cx="1984036" cy="1608133"/>
            </a:xfrm>
            <a:prstGeom prst="rect">
              <a:avLst/>
            </a:prstGeom>
            <a:noFill/>
          </p:spPr>
          <p:txBody>
            <a:bodyPr wrap="square" rtlCol="0">
              <a:spAutoFit/>
            </a:bodyPr>
            <a:lstStyle/>
            <a:p>
              <a:pPr algn="ctr">
                <a:spcAft>
                  <a:spcPts val="300"/>
                </a:spcAft>
              </a:pPr>
              <a:r>
                <a:rPr lang="en-US" altLang="ko-KR" sz="1200" b="1" dirty="0">
                  <a:cs typeface="Arial" pitchFamily="34" charset="0"/>
                </a:rPr>
                <a:t>Assess blood chemistry </a:t>
              </a:r>
              <a:endParaRPr lang="ko-KR" altLang="en-US" sz="1200" b="1" dirty="0">
                <a:cs typeface="Arial" pitchFamily="34" charset="0"/>
              </a:endParaRPr>
            </a:p>
            <a:p>
              <a:pPr marL="171450" indent="-171450">
                <a:buFont typeface="Arial" panose="020B0604020202020204" pitchFamily="34" charset="0"/>
                <a:buChar char="•"/>
              </a:pPr>
              <a:r>
                <a:rPr lang="en-US" sz="1200" dirty="0"/>
                <a:t>Potassium, uric acid, phosphorus, calcium, and creatinine</a:t>
              </a:r>
            </a:p>
            <a:p>
              <a:pPr marL="171450" indent="-171450">
                <a:buFont typeface="Arial" panose="020B0604020202020204" pitchFamily="34" charset="0"/>
                <a:buChar char="•"/>
              </a:pPr>
              <a:r>
                <a:rPr lang="en-US" altLang="ko-KR" sz="1200" dirty="0">
                  <a:cs typeface="Arial" pitchFamily="34" charset="0"/>
                </a:rPr>
                <a:t>Correct pre-existing abnormalities prior to initiation of treatment with venetoclax</a:t>
              </a:r>
            </a:p>
          </p:txBody>
        </p:sp>
        <p:sp>
          <p:nvSpPr>
            <p:cNvPr id="34" name="TextBox 33">
              <a:extLst>
                <a:ext uri="{FF2B5EF4-FFF2-40B4-BE49-F238E27FC236}">
                  <a16:creationId xmlns:a16="http://schemas.microsoft.com/office/drawing/2014/main" xmlns="" id="{B5970079-F486-4A3D-8690-13CFDA693033}"/>
                </a:ext>
              </a:extLst>
            </p:cNvPr>
            <p:cNvSpPr txBox="1"/>
            <p:nvPr/>
          </p:nvSpPr>
          <p:spPr>
            <a:xfrm>
              <a:off x="1231203" y="3869213"/>
              <a:ext cx="2980493" cy="1054135"/>
            </a:xfrm>
            <a:prstGeom prst="rect">
              <a:avLst/>
            </a:prstGeom>
            <a:noFill/>
          </p:spPr>
          <p:txBody>
            <a:bodyPr wrap="square" rtlCol="0">
              <a:spAutoFit/>
            </a:bodyPr>
            <a:lstStyle/>
            <a:p>
              <a:pPr algn="ctr">
                <a:spcAft>
                  <a:spcPts val="300"/>
                </a:spcAft>
              </a:pPr>
              <a:r>
                <a:rPr lang="en-US" altLang="ko-KR" sz="1200" b="1" dirty="0">
                  <a:cs typeface="Arial" pitchFamily="34" charset="0"/>
                </a:rPr>
                <a:t>For patients with risk factors for TLS </a:t>
              </a:r>
              <a:endParaRPr lang="ko-KR" altLang="en-US" sz="1200" b="1" dirty="0">
                <a:cs typeface="Arial" pitchFamily="34" charset="0"/>
              </a:endParaRPr>
            </a:p>
            <a:p>
              <a:pPr marL="171450" indent="-171450">
                <a:buFont typeface="Arial" panose="020B0604020202020204" pitchFamily="34" charset="0"/>
                <a:buChar char="•"/>
              </a:pPr>
              <a:r>
                <a:rPr lang="en-US" sz="1200" dirty="0"/>
                <a:t>Additional measures should be considered, including increasing laboratory monitoring and reducing venetoclax starting dose</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9547CEC6-6BBA-47BA-A266-6DB52BBE7967}"/>
                </a:ext>
              </a:extLst>
            </p:cNvPr>
            <p:cNvSpPr txBox="1"/>
            <p:nvPr/>
          </p:nvSpPr>
          <p:spPr>
            <a:xfrm>
              <a:off x="4311903" y="3869213"/>
              <a:ext cx="2807649" cy="1054135"/>
            </a:xfrm>
            <a:prstGeom prst="rect">
              <a:avLst/>
            </a:prstGeom>
            <a:noFill/>
          </p:spPr>
          <p:txBody>
            <a:bodyPr wrap="square" rtlCol="0">
              <a:spAutoFit/>
            </a:bodyPr>
            <a:lstStyle/>
            <a:p>
              <a:pPr algn="ctr">
                <a:spcAft>
                  <a:spcPts val="300"/>
                </a:spcAft>
              </a:pPr>
              <a:r>
                <a:rPr lang="en-US" altLang="ko-KR" sz="1200" b="1" dirty="0">
                  <a:cs typeface="Arial" pitchFamily="34" charset="0"/>
                </a:rPr>
                <a:t>Monitor blood chemistries for TLS </a:t>
              </a:r>
              <a:endParaRPr lang="ko-KR" altLang="en-US" sz="1200" b="1" dirty="0">
                <a:cs typeface="Arial" pitchFamily="34" charset="0"/>
              </a:endParaRPr>
            </a:p>
            <a:p>
              <a:pPr marL="171450" indent="-171450">
                <a:buFont typeface="Arial" panose="020B0604020202020204" pitchFamily="34" charset="0"/>
                <a:buChar char="•"/>
              </a:pPr>
              <a:r>
                <a:rPr lang="en-US" altLang="ko-KR" sz="1200" dirty="0">
                  <a:cs typeface="Arial" pitchFamily="34" charset="0"/>
                </a:rPr>
                <a:t>At </a:t>
              </a:r>
              <a:r>
                <a:rPr lang="en-US" altLang="ko-KR" sz="1200" dirty="0" err="1">
                  <a:cs typeface="Arial" pitchFamily="34" charset="0"/>
                </a:rPr>
                <a:t>predose</a:t>
              </a:r>
              <a:r>
                <a:rPr lang="en-US" altLang="ko-KR" sz="1200" dirty="0">
                  <a:cs typeface="Arial" pitchFamily="34" charset="0"/>
                </a:rPr>
                <a:t>, 6-8 hours after each new dose during ramp-up, and </a:t>
              </a:r>
              <a:br>
                <a:rPr lang="en-US" altLang="ko-KR" sz="1200" dirty="0">
                  <a:cs typeface="Arial" pitchFamily="34" charset="0"/>
                </a:rPr>
              </a:br>
              <a:r>
                <a:rPr lang="en-US" altLang="ko-KR" sz="1200" dirty="0">
                  <a:cs typeface="Arial" pitchFamily="34" charset="0"/>
                </a:rPr>
                <a:t>24 hours after reaching final dose</a:t>
              </a:r>
            </a:p>
            <a:p>
              <a:pPr algn="ctr"/>
              <a:endParaRPr lang="en-US" altLang="ko-KR" sz="1200" dirty="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504" y="1034105"/>
              <a:ext cx="469538" cy="60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869" y="1155047"/>
              <a:ext cx="460795" cy="36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221" y="1155047"/>
              <a:ext cx="460795" cy="36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185" y="3271176"/>
              <a:ext cx="467913" cy="46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682" y="3198068"/>
              <a:ext cx="469538" cy="60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7236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Modifications for Myelosuppression (Neutropenia)</a:t>
            </a:r>
            <a:endParaRPr lang="en-US" baseline="30000" dirty="0"/>
          </a:p>
        </p:txBody>
      </p:sp>
      <p:sp>
        <p:nvSpPr>
          <p:cNvPr id="4" name="Footer Placeholder 3"/>
          <p:cNvSpPr>
            <a:spLocks noGrp="1"/>
          </p:cNvSpPr>
          <p:nvPr>
            <p:ph type="ftr" sz="quarter" idx="13"/>
          </p:nvPr>
        </p:nvSpPr>
        <p:spPr/>
        <p:txBody>
          <a:bodyPr/>
          <a:lstStyle/>
          <a:p>
            <a:r>
              <a:rPr lang="en-US" dirty="0">
                <a:solidFill>
                  <a:srgbClr val="000000"/>
                </a:solidFill>
              </a:rPr>
              <a:t>1. </a:t>
            </a:r>
            <a:r>
              <a:rPr lang="en-US" dirty="0" err="1">
                <a:solidFill>
                  <a:srgbClr val="000000"/>
                </a:solidFill>
              </a:rPr>
              <a:t>Venclexta</a:t>
            </a:r>
            <a:r>
              <a:rPr lang="en-US" dirty="0">
                <a:solidFill>
                  <a:srgbClr val="000000"/>
                </a:solidFill>
              </a:rPr>
              <a:t> (venetoclax) Prescribing Information. https://www.rxabbvie.com/pdf/venclexta.pdf.</a:t>
            </a:r>
          </a:p>
        </p:txBody>
      </p:sp>
      <p:graphicFrame>
        <p:nvGraphicFramePr>
          <p:cNvPr id="5" name="Table 4"/>
          <p:cNvGraphicFramePr>
            <a:graphicFrameLocks noGrp="1"/>
          </p:cNvGraphicFramePr>
          <p:nvPr>
            <p:extLst>
              <p:ext uri="{D42A27DB-BD31-4B8C-83A1-F6EECF244321}">
                <p14:modId xmlns:p14="http://schemas.microsoft.com/office/powerpoint/2010/main" val="364108943"/>
              </p:ext>
            </p:extLst>
          </p:nvPr>
        </p:nvGraphicFramePr>
        <p:xfrm>
          <a:off x="163629" y="872258"/>
          <a:ext cx="8816742" cy="3911497"/>
        </p:xfrm>
        <a:graphic>
          <a:graphicData uri="http://schemas.openxmlformats.org/drawingml/2006/table">
            <a:tbl>
              <a:tblPr firstRow="1" bandRow="1">
                <a:tableStyleId>{6E25E649-3F16-4E02-A733-19D2CDBF48F0}</a:tableStyleId>
              </a:tblPr>
              <a:tblGrid>
                <a:gridCol w="2003617">
                  <a:extLst>
                    <a:ext uri="{9D8B030D-6E8A-4147-A177-3AD203B41FA5}">
                      <a16:colId xmlns:a16="http://schemas.microsoft.com/office/drawing/2014/main" xmlns="" val="20000"/>
                    </a:ext>
                  </a:extLst>
                </a:gridCol>
                <a:gridCol w="6813125">
                  <a:extLst>
                    <a:ext uri="{9D8B030D-6E8A-4147-A177-3AD203B41FA5}">
                      <a16:colId xmlns:a16="http://schemas.microsoft.com/office/drawing/2014/main" xmlns="" val="20001"/>
                    </a:ext>
                  </a:extLst>
                </a:gridCol>
              </a:tblGrid>
              <a:tr h="323933">
                <a:tc gridSpan="2">
                  <a:txBody>
                    <a:bodyPr/>
                    <a:lstStyle/>
                    <a:p>
                      <a:r>
                        <a:rPr lang="en-US" sz="1400" dirty="0"/>
                        <a:t>Managing Neutropenia (± Fever) or Thrombocytopenia</a:t>
                      </a:r>
                      <a:r>
                        <a:rPr lang="en-US" sz="1400" baseline="0" dirty="0"/>
                        <a:t> Associated With Venetoclax (Grade 4) in AML</a:t>
                      </a:r>
                      <a:r>
                        <a:rPr lang="en-US" sz="1400" baseline="30000" dirty="0"/>
                        <a:t>1</a:t>
                      </a:r>
                      <a:endParaRPr lang="en-US" sz="1400" dirty="0"/>
                    </a:p>
                  </a:txBody>
                  <a:tcPr anchor="ctr"/>
                </a:tc>
                <a:tc hMerge="1">
                  <a:txBody>
                    <a:bodyPr/>
                    <a:lstStyle/>
                    <a:p>
                      <a:pPr algn="ctr"/>
                      <a:endParaRPr lang="en-US" sz="1050" dirty="0"/>
                    </a:p>
                  </a:txBody>
                  <a:tcPr anchor="ctr"/>
                </a:tc>
                <a:extLst>
                  <a:ext uri="{0D108BD9-81ED-4DB2-BD59-A6C34878D82A}">
                    <a16:rowId xmlns:a16="http://schemas.microsoft.com/office/drawing/2014/main" xmlns="" val="10000"/>
                  </a:ext>
                </a:extLst>
              </a:tr>
              <a:tr h="1044686">
                <a:tc>
                  <a:txBody>
                    <a:bodyPr/>
                    <a:lstStyle/>
                    <a:p>
                      <a:pPr algn="l"/>
                      <a:r>
                        <a:rPr lang="en-US" sz="1400" b="1" dirty="0"/>
                        <a:t>Occurrence prior </a:t>
                      </a:r>
                      <a:br>
                        <a:rPr lang="en-US" sz="1400" b="1" dirty="0"/>
                      </a:br>
                      <a:r>
                        <a:rPr lang="en-US" sz="1400" b="1" dirty="0"/>
                        <a:t>to achieving remission</a:t>
                      </a:r>
                    </a:p>
                  </a:txBody>
                  <a:tcPr anchor="ctr"/>
                </a:tc>
                <a:tc>
                  <a:txBody>
                    <a:bodyPr/>
                    <a:lstStyle/>
                    <a:p>
                      <a:pPr marL="237744" indent="-237744" algn="l">
                        <a:spcAft>
                          <a:spcPts val="300"/>
                        </a:spcAft>
                        <a:buFont typeface="Arial" panose="020B0604020202020204" pitchFamily="34" charset="0"/>
                        <a:buChar char="•"/>
                      </a:pPr>
                      <a:r>
                        <a:rPr lang="en-US" sz="1400" dirty="0"/>
                        <a:t>Transfuse blood products and</a:t>
                      </a:r>
                      <a:r>
                        <a:rPr lang="en-US" sz="1400" baseline="0" dirty="0"/>
                        <a:t> </a:t>
                      </a:r>
                      <a:r>
                        <a:rPr lang="en-US" sz="1400" dirty="0"/>
                        <a:t>administer prophylactic and treatment </a:t>
                      </a:r>
                      <a:br>
                        <a:rPr lang="en-US" sz="1400" dirty="0"/>
                      </a:br>
                      <a:r>
                        <a:rPr lang="en-US" sz="1400" dirty="0"/>
                        <a:t>anti-</a:t>
                      </a:r>
                      <a:r>
                        <a:rPr lang="en-US" sz="1400" dirty="0" err="1"/>
                        <a:t>infectives</a:t>
                      </a:r>
                      <a:r>
                        <a:rPr lang="en-US" sz="1400" dirty="0"/>
                        <a:t> as clinically indicated</a:t>
                      </a:r>
                    </a:p>
                    <a:p>
                      <a:pPr marL="237744" indent="-237744" algn="l">
                        <a:spcAft>
                          <a:spcPts val="300"/>
                        </a:spcAft>
                        <a:buFont typeface="Arial" panose="020B0604020202020204" pitchFamily="34" charset="0"/>
                        <a:buChar char="•"/>
                      </a:pPr>
                      <a:r>
                        <a:rPr lang="en-US" sz="1400" dirty="0"/>
                        <a:t>In most instances, venetoclax combination therapy should not be interrupted because of </a:t>
                      </a:r>
                      <a:r>
                        <a:rPr lang="en-US" sz="1400" dirty="0" err="1"/>
                        <a:t>cytopenias</a:t>
                      </a:r>
                      <a:r>
                        <a:rPr lang="en-US" sz="1400" dirty="0"/>
                        <a:t> prior to achieving remission</a:t>
                      </a:r>
                    </a:p>
                  </a:txBody>
                  <a:tcPr anchor="ctr"/>
                </a:tc>
                <a:extLst>
                  <a:ext uri="{0D108BD9-81ED-4DB2-BD59-A6C34878D82A}">
                    <a16:rowId xmlns:a16="http://schemas.microsoft.com/office/drawing/2014/main" xmlns="" val="10001"/>
                  </a:ext>
                </a:extLst>
              </a:tr>
              <a:tr h="1271439">
                <a:tc>
                  <a:txBody>
                    <a:bodyPr/>
                    <a:lstStyle/>
                    <a:p>
                      <a:pPr algn="l"/>
                      <a:r>
                        <a:rPr lang="en-US" sz="1400" b="1" dirty="0"/>
                        <a:t>First occurrence after achieving remission and lasting ≥7 days</a:t>
                      </a:r>
                    </a:p>
                  </a:txBody>
                  <a:tcPr anchor="ctr"/>
                </a:tc>
                <a:tc>
                  <a:txBody>
                    <a:bodyPr/>
                    <a:lstStyle/>
                    <a:p>
                      <a:pPr marL="237744" indent="-237744" algn="l">
                        <a:spcAft>
                          <a:spcPts val="300"/>
                        </a:spcAft>
                        <a:buFont typeface="Arial" panose="020B0604020202020204" pitchFamily="34" charset="0"/>
                        <a:buChar char="•"/>
                      </a:pPr>
                      <a:r>
                        <a:rPr lang="en-US" sz="1400" dirty="0"/>
                        <a:t>Delay subsequent treatment cycle of venetoclax-based</a:t>
                      </a:r>
                      <a:r>
                        <a:rPr lang="en-US" sz="1400" baseline="0" dirty="0"/>
                        <a:t> treatment; </a:t>
                      </a:r>
                      <a:r>
                        <a:rPr lang="en-US" sz="1400" dirty="0"/>
                        <a:t>monitor blood counts;</a:t>
                      </a:r>
                      <a:r>
                        <a:rPr lang="en-US" sz="1400" baseline="0" dirty="0"/>
                        <a:t> a</a:t>
                      </a:r>
                      <a:r>
                        <a:rPr lang="en-US" sz="1400" dirty="0"/>
                        <a:t>dminister G-CSF if clinically indicated for neutropenia</a:t>
                      </a:r>
                    </a:p>
                    <a:p>
                      <a:pPr marL="237744" indent="-237744" algn="l">
                        <a:spcAft>
                          <a:spcPts val="300"/>
                        </a:spcAft>
                        <a:buFont typeface="Arial" panose="020B0604020202020204" pitchFamily="34" charset="0"/>
                        <a:buChar char="•"/>
                      </a:pPr>
                      <a:r>
                        <a:rPr lang="en-US" sz="1400" dirty="0"/>
                        <a:t>Once toxicity resolves</a:t>
                      </a:r>
                      <a:r>
                        <a:rPr lang="en-US" sz="1400" baseline="0" dirty="0"/>
                        <a:t> </a:t>
                      </a:r>
                      <a:r>
                        <a:rPr lang="en-US" sz="1400" dirty="0"/>
                        <a:t>to grade 1 or 2, resume venetoclax at the same dose in combination with azacitidine</a:t>
                      </a:r>
                      <a:r>
                        <a:rPr lang="en-US" sz="1400" baseline="0" dirty="0"/>
                        <a:t> or </a:t>
                      </a:r>
                      <a:r>
                        <a:rPr lang="en-US" sz="1400" dirty="0"/>
                        <a:t>decitabine or LDAC</a:t>
                      </a:r>
                    </a:p>
                  </a:txBody>
                  <a:tcPr anchor="ctr"/>
                </a:tc>
                <a:extLst>
                  <a:ext uri="{0D108BD9-81ED-4DB2-BD59-A6C34878D82A}">
                    <a16:rowId xmlns:a16="http://schemas.microsoft.com/office/drawing/2014/main" xmlns="" val="10002"/>
                  </a:ext>
                </a:extLst>
              </a:tr>
              <a:tr h="1271439">
                <a:tc>
                  <a:txBody>
                    <a:bodyPr/>
                    <a:lstStyle/>
                    <a:p>
                      <a:pPr algn="l"/>
                      <a:r>
                        <a:rPr lang="en-US" sz="1400" b="1" dirty="0"/>
                        <a:t>Subsequent occurrences in cycles after achieving remission and lasting ≥7 days</a:t>
                      </a:r>
                    </a:p>
                  </a:txBody>
                  <a:tcPr anchor="ctr"/>
                </a:tc>
                <a:tc>
                  <a:txBody>
                    <a:bodyPr/>
                    <a:lstStyle/>
                    <a:p>
                      <a:pPr marL="237744" indent="-237744" algn="l">
                        <a:spcAft>
                          <a:spcPts val="300"/>
                        </a:spcAft>
                        <a:buFont typeface="Arial" panose="020B0604020202020204" pitchFamily="34" charset="0"/>
                        <a:buChar char="•"/>
                      </a:pPr>
                      <a:r>
                        <a:rPr lang="en-US" sz="1400" dirty="0"/>
                        <a:t>Delay subsequent treatment cycle of venetoclax-based</a:t>
                      </a:r>
                      <a:r>
                        <a:rPr lang="en-US" sz="1400" baseline="0" dirty="0"/>
                        <a:t> treatment; </a:t>
                      </a:r>
                      <a:r>
                        <a:rPr lang="en-US" sz="1400" dirty="0"/>
                        <a:t>monitor blood counts;</a:t>
                      </a:r>
                      <a:r>
                        <a:rPr lang="en-US" sz="1400" baseline="0" dirty="0"/>
                        <a:t> a</a:t>
                      </a:r>
                      <a:r>
                        <a:rPr lang="en-US" sz="1400" dirty="0"/>
                        <a:t>dminister G-CSF if clinically indicated for neutropenia</a:t>
                      </a:r>
                    </a:p>
                    <a:p>
                      <a:pPr marL="237744" indent="-237744" algn="l">
                        <a:spcAft>
                          <a:spcPts val="300"/>
                        </a:spcAft>
                        <a:buFont typeface="Arial" panose="020B0604020202020204" pitchFamily="34" charset="0"/>
                        <a:buChar char="•"/>
                      </a:pPr>
                      <a:r>
                        <a:rPr lang="en-US" sz="1400" dirty="0"/>
                        <a:t>Once toxicity resolves</a:t>
                      </a:r>
                      <a:r>
                        <a:rPr lang="en-US" sz="1400" baseline="0" dirty="0"/>
                        <a:t> </a:t>
                      </a:r>
                      <a:r>
                        <a:rPr lang="en-US" sz="1400" dirty="0"/>
                        <a:t>to grade 1 or 2, resume venetoclax</a:t>
                      </a:r>
                      <a:r>
                        <a:rPr lang="en-US" sz="1400" baseline="0" dirty="0"/>
                        <a:t> </a:t>
                      </a:r>
                      <a:r>
                        <a:rPr lang="en-US" sz="1400" dirty="0"/>
                        <a:t>therapy at the same dose, with reductions in duration</a:t>
                      </a:r>
                      <a:r>
                        <a:rPr lang="en-US" sz="1400" baseline="0" dirty="0"/>
                        <a:t> of therapy</a:t>
                      </a:r>
                      <a:r>
                        <a:rPr lang="en-US" sz="1400" dirty="0"/>
                        <a:t> (7 days for each subsequent cycle; </a:t>
                      </a:r>
                      <a:r>
                        <a:rPr lang="en-US" sz="1400" b="1" dirty="0"/>
                        <a:t>example: administer days 1-21 of a 28-day cycle rather than daily)</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1056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for Drug–Drug Interactions: </a:t>
            </a:r>
            <a:br>
              <a:rPr lang="en-US" dirty="0"/>
            </a:br>
            <a:r>
              <a:rPr lang="en-US" dirty="0"/>
              <a:t>Be Prepared to Modify Venetoclax Dosing</a:t>
            </a:r>
            <a:r>
              <a:rPr lang="en-US" baseline="30000" dirty="0"/>
              <a:t>1</a:t>
            </a:r>
          </a:p>
        </p:txBody>
      </p:sp>
      <p:graphicFrame>
        <p:nvGraphicFramePr>
          <p:cNvPr id="3" name="Table 2"/>
          <p:cNvGraphicFramePr>
            <a:graphicFrameLocks noGrp="1"/>
          </p:cNvGraphicFramePr>
          <p:nvPr>
            <p:extLst>
              <p:ext uri="{D42A27DB-BD31-4B8C-83A1-F6EECF244321}">
                <p14:modId xmlns:p14="http://schemas.microsoft.com/office/powerpoint/2010/main" val="1165930720"/>
              </p:ext>
            </p:extLst>
          </p:nvPr>
        </p:nvGraphicFramePr>
        <p:xfrm>
          <a:off x="285548" y="972150"/>
          <a:ext cx="8572904" cy="2495349"/>
        </p:xfrm>
        <a:graphic>
          <a:graphicData uri="http://schemas.openxmlformats.org/drawingml/2006/table">
            <a:tbl>
              <a:tblPr firstRow="1" bandRow="1">
                <a:tableStyleId>{6E25E649-3F16-4E02-A733-19D2CDBF48F0}</a:tableStyleId>
              </a:tblPr>
              <a:tblGrid>
                <a:gridCol w="4286452">
                  <a:extLst>
                    <a:ext uri="{9D8B030D-6E8A-4147-A177-3AD203B41FA5}">
                      <a16:colId xmlns:a16="http://schemas.microsoft.com/office/drawing/2014/main" xmlns="" val="20000"/>
                    </a:ext>
                  </a:extLst>
                </a:gridCol>
                <a:gridCol w="4286452">
                  <a:extLst>
                    <a:ext uri="{9D8B030D-6E8A-4147-A177-3AD203B41FA5}">
                      <a16:colId xmlns:a16="http://schemas.microsoft.com/office/drawing/2014/main" xmlns="" val="20001"/>
                    </a:ext>
                  </a:extLst>
                </a:gridCol>
              </a:tblGrid>
              <a:tr h="618423">
                <a:tc>
                  <a:txBody>
                    <a:bodyPr/>
                    <a:lstStyle/>
                    <a:p>
                      <a:r>
                        <a:rPr lang="en-US" dirty="0">
                          <a:latin typeface="+mn-lt"/>
                        </a:rPr>
                        <a:t>Agent</a:t>
                      </a:r>
                    </a:p>
                  </a:txBody>
                  <a:tcPr anchor="ctr"/>
                </a:tc>
                <a:tc>
                  <a:txBody>
                    <a:bodyPr/>
                    <a:lstStyle/>
                    <a:p>
                      <a:pPr algn="ctr"/>
                      <a:r>
                        <a:rPr lang="en-US" dirty="0">
                          <a:latin typeface="+mn-lt"/>
                        </a:rPr>
                        <a:t>Venetoclax</a:t>
                      </a:r>
                      <a:r>
                        <a:rPr lang="en-US" baseline="0" dirty="0">
                          <a:latin typeface="+mn-lt"/>
                        </a:rPr>
                        <a:t> Dosing Modifications</a:t>
                      </a:r>
                      <a:endParaRPr lang="en-US" dirty="0">
                        <a:latin typeface="+mn-lt"/>
                      </a:endParaRPr>
                    </a:p>
                  </a:txBody>
                  <a:tcPr anchor="ctr"/>
                </a:tc>
                <a:extLst>
                  <a:ext uri="{0D108BD9-81ED-4DB2-BD59-A6C34878D82A}">
                    <a16:rowId xmlns:a16="http://schemas.microsoft.com/office/drawing/2014/main" xmlns="" val="10000"/>
                  </a:ext>
                </a:extLst>
              </a:tr>
              <a:tr h="618423">
                <a:tc>
                  <a:txBody>
                    <a:bodyPr/>
                    <a:lstStyle/>
                    <a:p>
                      <a:r>
                        <a:rPr lang="en-US" b="1" dirty="0">
                          <a:latin typeface="+mn-lt"/>
                        </a:rPr>
                        <a:t>Moderate CYP3A4 inhibitors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bg2">
                              <a:lumMod val="10000"/>
                            </a:schemeClr>
                          </a:solidFill>
                          <a:effectLst/>
                          <a:latin typeface="+mn-lt"/>
                        </a:rPr>
                        <a:t>Reduce dose by 50%</a:t>
                      </a:r>
                    </a:p>
                  </a:txBody>
                  <a:tcPr anchor="ctr"/>
                </a:tc>
                <a:extLst>
                  <a:ext uri="{0D108BD9-81ED-4DB2-BD59-A6C34878D82A}">
                    <a16:rowId xmlns:a16="http://schemas.microsoft.com/office/drawing/2014/main" xmlns="" val="10001"/>
                  </a:ext>
                </a:extLst>
              </a:tr>
              <a:tr h="618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Strong CYP3A4 inhibitors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bg2">
                              <a:lumMod val="10000"/>
                            </a:schemeClr>
                          </a:solidFill>
                          <a:effectLst/>
                          <a:latin typeface="+mn-lt"/>
                        </a:rPr>
                        <a:t>Reduce dose by 75%</a:t>
                      </a:r>
                    </a:p>
                  </a:txBody>
                  <a:tcPr anchor="ctr"/>
                </a:tc>
                <a:extLst>
                  <a:ext uri="{0D108BD9-81ED-4DB2-BD59-A6C34878D82A}">
                    <a16:rowId xmlns:a16="http://schemas.microsoft.com/office/drawing/2014/main" xmlns="" val="10002"/>
                  </a:ext>
                </a:extLst>
              </a:tr>
              <a:tr h="618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CYP3A4 inducers</a:t>
                      </a:r>
                    </a:p>
                  </a:txBody>
                  <a:tcPr anchor="ctr"/>
                </a:tc>
                <a:tc>
                  <a:txBody>
                    <a:bodyPr/>
                    <a:lstStyle/>
                    <a:p>
                      <a:pPr algn="ctr"/>
                      <a:r>
                        <a:rPr lang="en-US" dirty="0">
                          <a:latin typeface="+mn-lt"/>
                        </a:rPr>
                        <a:t>Avoid concomitant administration;</a:t>
                      </a:r>
                      <a:r>
                        <a:rPr lang="en-US" baseline="0" dirty="0">
                          <a:latin typeface="+mn-lt"/>
                        </a:rPr>
                        <a:t> c</a:t>
                      </a:r>
                      <a:r>
                        <a:rPr lang="en-US" dirty="0">
                          <a:latin typeface="+mn-lt"/>
                        </a:rPr>
                        <a:t>onsider switching to alternative agents</a:t>
                      </a:r>
                    </a:p>
                  </a:txBody>
                  <a:tcPr anchor="ctr"/>
                </a:tc>
                <a:extLst>
                  <a:ext uri="{0D108BD9-81ED-4DB2-BD59-A6C34878D82A}">
                    <a16:rowId xmlns:a16="http://schemas.microsoft.com/office/drawing/2014/main" xmlns="" val="10003"/>
                  </a:ext>
                </a:extLst>
              </a:tr>
            </a:tbl>
          </a:graphicData>
        </a:graphic>
      </p:graphicFrame>
      <p:sp>
        <p:nvSpPr>
          <p:cNvPr id="4" name="Footer Placeholder 3"/>
          <p:cNvSpPr>
            <a:spLocks noGrp="1"/>
          </p:cNvSpPr>
          <p:nvPr>
            <p:ph type="ftr" sz="quarter" idx="13"/>
          </p:nvPr>
        </p:nvSpPr>
        <p:spPr/>
        <p:txBody>
          <a:bodyPr/>
          <a:lstStyle/>
          <a:p>
            <a:r>
              <a:rPr lang="en-US" dirty="0">
                <a:solidFill>
                  <a:srgbClr val="000000"/>
                </a:solidFill>
              </a:rPr>
              <a:t>1. Richard-</a:t>
            </a:r>
            <a:r>
              <a:rPr lang="en-US" dirty="0" err="1">
                <a:solidFill>
                  <a:srgbClr val="000000"/>
                </a:solidFill>
              </a:rPr>
              <a:t>Carpentier</a:t>
            </a:r>
            <a:r>
              <a:rPr lang="en-US" dirty="0">
                <a:solidFill>
                  <a:srgbClr val="000000"/>
                </a:solidFill>
              </a:rPr>
              <a:t> G, </a:t>
            </a:r>
            <a:r>
              <a:rPr lang="en-US" dirty="0" err="1">
                <a:solidFill>
                  <a:srgbClr val="000000"/>
                </a:solidFill>
              </a:rPr>
              <a:t>DiNardo</a:t>
            </a:r>
            <a:r>
              <a:rPr lang="en-US" dirty="0">
                <a:solidFill>
                  <a:srgbClr val="000000"/>
                </a:solidFill>
              </a:rPr>
              <a:t> CD. </a:t>
            </a:r>
            <a:r>
              <a:rPr lang="en-US" i="1" dirty="0" err="1">
                <a:solidFill>
                  <a:srgbClr val="000000"/>
                </a:solidFill>
              </a:rPr>
              <a:t>Ther</a:t>
            </a:r>
            <a:r>
              <a:rPr lang="en-US" i="1" dirty="0">
                <a:solidFill>
                  <a:srgbClr val="000000"/>
                </a:solidFill>
              </a:rPr>
              <a:t> </a:t>
            </a:r>
            <a:r>
              <a:rPr lang="en-US" i="1" dirty="0" err="1">
                <a:solidFill>
                  <a:srgbClr val="000000"/>
                </a:solidFill>
              </a:rPr>
              <a:t>Adv</a:t>
            </a:r>
            <a:r>
              <a:rPr lang="en-US" i="1" dirty="0">
                <a:solidFill>
                  <a:srgbClr val="000000"/>
                </a:solidFill>
              </a:rPr>
              <a:t> </a:t>
            </a:r>
            <a:r>
              <a:rPr lang="en-US" i="1" dirty="0" err="1">
                <a:solidFill>
                  <a:srgbClr val="000000"/>
                </a:solidFill>
              </a:rPr>
              <a:t>Hematol</a:t>
            </a:r>
            <a:r>
              <a:rPr lang="en-US" dirty="0">
                <a:solidFill>
                  <a:srgbClr val="000000"/>
                </a:solidFill>
              </a:rPr>
              <a:t>. 2019;10:2040620719882822.</a:t>
            </a:r>
          </a:p>
        </p:txBody>
      </p:sp>
    </p:spTree>
    <p:extLst>
      <p:ext uri="{BB962C8B-B14F-4D97-AF65-F5344CB8AC3E}">
        <p14:creationId xmlns:p14="http://schemas.microsoft.com/office/powerpoint/2010/main" val="237675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A 60-Year-Old Woman With Newly Diagnosed AML</a:t>
            </a:r>
            <a:endParaRPr lang="en-US" b="1" noProof="0" dirty="0"/>
          </a:p>
        </p:txBody>
      </p:sp>
      <p:pic>
        <p:nvPicPr>
          <p:cNvPr id="10"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rapezoid 7"/>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700" b="1" dirty="0">
                <a:solidFill>
                  <a:srgbClr val="000000"/>
                </a:solidFill>
              </a:rPr>
              <a:t>Emily is aged 60 years; she presents with de novo AML and fatigue, </a:t>
            </a:r>
            <a:r>
              <a:rPr lang="en-US" sz="1700" b="1" dirty="0" err="1">
                <a:solidFill>
                  <a:srgbClr val="000000"/>
                </a:solidFill>
              </a:rPr>
              <a:t>presyncopal</a:t>
            </a:r>
            <a:r>
              <a:rPr lang="en-US" sz="1700" b="1" dirty="0">
                <a:solidFill>
                  <a:srgbClr val="000000"/>
                </a:solidFill>
              </a:rPr>
              <a:t> symptoms, and night sweats</a:t>
            </a:r>
          </a:p>
          <a:p>
            <a:pPr marL="237744" indent="-237744"/>
            <a:r>
              <a:rPr lang="en-US" sz="1700" dirty="0">
                <a:solidFill>
                  <a:srgbClr val="000000"/>
                </a:solidFill>
              </a:rPr>
              <a:t>WBC 75</a:t>
            </a:r>
            <a:r>
              <a:rPr lang="en-US" sz="1700" dirty="0"/>
              <a:t> x 10</a:t>
            </a:r>
            <a:r>
              <a:rPr lang="en-US" sz="1700" baseline="30000" dirty="0"/>
              <a:t>9</a:t>
            </a:r>
            <a:r>
              <a:rPr lang="en-US" sz="1700" dirty="0"/>
              <a:t>/L</a:t>
            </a:r>
            <a:r>
              <a:rPr lang="en-US" sz="1700" dirty="0">
                <a:solidFill>
                  <a:srgbClr val="000000"/>
                </a:solidFill>
              </a:rPr>
              <a:t>, </a:t>
            </a:r>
            <a:r>
              <a:rPr lang="en-US" sz="1700" dirty="0" err="1">
                <a:solidFill>
                  <a:srgbClr val="000000"/>
                </a:solidFill>
              </a:rPr>
              <a:t>Hb</a:t>
            </a:r>
            <a:r>
              <a:rPr lang="en-US" sz="1700" dirty="0">
                <a:solidFill>
                  <a:srgbClr val="000000"/>
                </a:solidFill>
              </a:rPr>
              <a:t> 7.6 </a:t>
            </a:r>
            <a:r>
              <a:rPr lang="en-US" sz="1700" dirty="0" err="1">
                <a:solidFill>
                  <a:srgbClr val="000000"/>
                </a:solidFill>
              </a:rPr>
              <a:t>mmol</a:t>
            </a:r>
            <a:r>
              <a:rPr lang="en-US" sz="1700" dirty="0">
                <a:solidFill>
                  <a:srgbClr val="000000"/>
                </a:solidFill>
              </a:rPr>
              <a:t>/L, platelets </a:t>
            </a:r>
            <a:r>
              <a:rPr lang="en-US" sz="1700" dirty="0"/>
              <a:t>22 x 10</a:t>
            </a:r>
            <a:r>
              <a:rPr lang="en-US" sz="1700" baseline="30000" dirty="0"/>
              <a:t>9</a:t>
            </a:r>
            <a:r>
              <a:rPr lang="en-US" sz="1700" dirty="0"/>
              <a:t>/L</a:t>
            </a:r>
            <a:endParaRPr lang="en-US" sz="1700" dirty="0">
              <a:solidFill>
                <a:srgbClr val="000000"/>
              </a:solidFill>
            </a:endParaRPr>
          </a:p>
          <a:p>
            <a:pPr marL="237744" indent="-237744"/>
            <a:r>
              <a:rPr lang="en-US" sz="1700" dirty="0">
                <a:solidFill>
                  <a:prstClr val="black"/>
                </a:solidFill>
              </a:rPr>
              <a:t>Testing confirms </a:t>
            </a:r>
            <a:r>
              <a:rPr lang="en-US" sz="1700" i="1" dirty="0">
                <a:solidFill>
                  <a:prstClr val="black"/>
                </a:solidFill>
              </a:rPr>
              <a:t>FLT3-</a:t>
            </a:r>
            <a:r>
              <a:rPr lang="en-US" sz="1700" dirty="0">
                <a:solidFill>
                  <a:prstClr val="black"/>
                </a:solidFill>
              </a:rPr>
              <a:t>ITD</a:t>
            </a:r>
            <a:r>
              <a:rPr lang="en-US" sz="1700" i="1" dirty="0">
                <a:solidFill>
                  <a:prstClr val="black"/>
                </a:solidFill>
              </a:rPr>
              <a:t> </a:t>
            </a:r>
            <a:r>
              <a:rPr lang="en-US" sz="1700" dirty="0">
                <a:solidFill>
                  <a:prstClr val="black"/>
                </a:solidFill>
              </a:rPr>
              <a:t>mutation</a:t>
            </a:r>
          </a:p>
          <a:p>
            <a:pPr marL="237744" indent="-237744"/>
            <a:r>
              <a:rPr lang="en-US" sz="1700" dirty="0">
                <a:solidFill>
                  <a:srgbClr val="000000"/>
                </a:solidFill>
              </a:rPr>
              <a:t>Although fit, a back injury led to an early retirement from the post office</a:t>
            </a:r>
          </a:p>
          <a:p>
            <a:pPr marL="237744" indent="-237744"/>
            <a:r>
              <a:rPr lang="en-US" sz="1700" dirty="0">
                <a:solidFill>
                  <a:srgbClr val="000000"/>
                </a:solidFill>
              </a:rPr>
              <a:t>She is divorced, with no immediate family</a:t>
            </a:r>
          </a:p>
          <a:p>
            <a:pPr marL="237744" indent="-237744"/>
            <a:r>
              <a:rPr lang="en-US" sz="1700" dirty="0">
                <a:solidFill>
                  <a:srgbClr val="000000"/>
                </a:solidFill>
              </a:rPr>
              <a:t>Emily has poor health literacy; she does not fully understand the effects of AML symptoms, including blood-related symptoms</a:t>
            </a:r>
          </a:p>
        </p:txBody>
      </p:sp>
      <p:sp>
        <p:nvSpPr>
          <p:cNvPr id="12" name="TextBox 11"/>
          <p:cNvSpPr txBox="1"/>
          <p:nvPr/>
        </p:nvSpPr>
        <p:spPr>
          <a:xfrm>
            <a:off x="415064" y="3907189"/>
            <a:ext cx="8313872" cy="615553"/>
          </a:xfrm>
          <a:prstGeom prst="rect">
            <a:avLst/>
          </a:prstGeom>
          <a:noFill/>
          <a:ln w="19050">
            <a:solidFill>
              <a:schemeClr val="accent1"/>
            </a:solidFill>
          </a:ln>
        </p:spPr>
        <p:txBody>
          <a:bodyPr wrap="square" rtlCol="0">
            <a:spAutoFit/>
          </a:bodyPr>
          <a:lstStyle/>
          <a:p>
            <a:pPr algn="ctr"/>
            <a:r>
              <a:rPr lang="en-US" sz="1700" b="1" i="1" dirty="0"/>
              <a:t>What are some strategies for counseling Emily during this </a:t>
            </a:r>
            <a:br>
              <a:rPr lang="en-US" sz="1700" b="1" i="1" dirty="0"/>
            </a:br>
            <a:r>
              <a:rPr lang="en-US" sz="1700" b="1" i="1" dirty="0"/>
              <a:t>challenging time and for educating her on the nature of her disease?</a:t>
            </a:r>
          </a:p>
        </p:txBody>
      </p:sp>
    </p:spTree>
    <p:extLst>
      <p:ext uri="{BB962C8B-B14F-4D97-AF65-F5344CB8AC3E}">
        <p14:creationId xmlns:p14="http://schemas.microsoft.com/office/powerpoint/2010/main" val="2534469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67640" y="811133"/>
            <a:ext cx="4297680" cy="3749040"/>
          </a:xfrm>
        </p:spPr>
        <p:txBody>
          <a:bodyPr/>
          <a:lstStyle/>
          <a:p>
            <a:pPr algn="ctr"/>
            <a:r>
              <a:rPr lang="en-US" sz="2000" b="1" dirty="0"/>
              <a:t>Good Response </a:t>
            </a:r>
            <a:br>
              <a:rPr lang="en-US" sz="2000" b="1" dirty="0"/>
            </a:br>
            <a:r>
              <a:rPr lang="en-US" sz="2000" b="1" dirty="0"/>
              <a:t>to Chemotherapy</a:t>
            </a:r>
          </a:p>
        </p:txBody>
      </p:sp>
      <p:sp>
        <p:nvSpPr>
          <p:cNvPr id="11" name="Content Placeholder 3"/>
          <p:cNvSpPr>
            <a:spLocks noGrp="1"/>
          </p:cNvSpPr>
          <p:nvPr>
            <p:ph sz="half" idx="2"/>
          </p:nvPr>
        </p:nvSpPr>
        <p:spPr>
          <a:xfrm>
            <a:off x="4648200" y="811133"/>
            <a:ext cx="4297680" cy="3749040"/>
          </a:xfrm>
        </p:spPr>
        <p:txBody>
          <a:bodyPr/>
          <a:lstStyle/>
          <a:p>
            <a:pPr algn="ctr"/>
            <a:r>
              <a:rPr lang="en-US" sz="2000" b="1" dirty="0"/>
              <a:t>Poor Response </a:t>
            </a:r>
            <a:br>
              <a:rPr lang="en-US" sz="2000" b="1" dirty="0"/>
            </a:br>
            <a:r>
              <a:rPr lang="en-US" sz="2000" b="1" dirty="0"/>
              <a:t>to Chemotherapy</a:t>
            </a:r>
          </a:p>
        </p:txBody>
      </p:sp>
      <p:sp>
        <p:nvSpPr>
          <p:cNvPr id="7" name="Footer Placeholder 6"/>
          <p:cNvSpPr>
            <a:spLocks noGrp="1"/>
          </p:cNvSpPr>
          <p:nvPr>
            <p:ph type="ftr" sz="quarter" idx="13"/>
          </p:nvPr>
        </p:nvSpPr>
        <p:spPr/>
        <p:txBody>
          <a:bodyPr/>
          <a:lstStyle/>
          <a:p>
            <a:r>
              <a:rPr lang="de-DE" baseline="30000" dirty="0">
                <a:solidFill>
                  <a:srgbClr val="000000"/>
                </a:solidFill>
              </a:rPr>
              <a:t>a </a:t>
            </a:r>
            <a:r>
              <a:rPr lang="en-US" dirty="0"/>
              <a:t>Complex karyotype, </a:t>
            </a:r>
            <a:r>
              <a:rPr lang="en-US" dirty="0" err="1"/>
              <a:t>monosomal</a:t>
            </a:r>
            <a:r>
              <a:rPr lang="en-US" dirty="0"/>
              <a:t> karyotype, </a:t>
            </a:r>
            <a:r>
              <a:rPr lang="en-US" i="1" dirty="0"/>
              <a:t>TP53</a:t>
            </a:r>
            <a:r>
              <a:rPr lang="en-US" dirty="0"/>
              <a:t> gene mutation.</a:t>
            </a:r>
          </a:p>
          <a:p>
            <a:r>
              <a:rPr lang="de-DE" dirty="0">
                <a:solidFill>
                  <a:srgbClr val="000000"/>
                </a:solidFill>
              </a:rPr>
              <a:t>1. Döhner H et al. </a:t>
            </a:r>
            <a:r>
              <a:rPr lang="de-DE" i="1" dirty="0">
                <a:solidFill>
                  <a:srgbClr val="000000"/>
                </a:solidFill>
              </a:rPr>
              <a:t>Blood</a:t>
            </a:r>
            <a:r>
              <a:rPr lang="de-DE" dirty="0">
                <a:solidFill>
                  <a:srgbClr val="000000"/>
                </a:solidFill>
              </a:rPr>
              <a:t>. 2017;129:424-447.</a:t>
            </a:r>
          </a:p>
        </p:txBody>
      </p:sp>
      <p:sp>
        <p:nvSpPr>
          <p:cNvPr id="2" name="Title 1"/>
          <p:cNvSpPr>
            <a:spLocks noGrp="1"/>
          </p:cNvSpPr>
          <p:nvPr>
            <p:ph type="title"/>
          </p:nvPr>
        </p:nvSpPr>
        <p:spPr/>
        <p:txBody>
          <a:bodyPr/>
          <a:lstStyle/>
          <a:p>
            <a:r>
              <a:rPr lang="en-US" dirty="0"/>
              <a:t>Explaining Prognosis With AML Subtypes</a:t>
            </a:r>
            <a:r>
              <a:rPr lang="en-US" baseline="30000" dirty="0"/>
              <a:t>1</a:t>
            </a:r>
          </a:p>
        </p:txBody>
      </p:sp>
      <p:sp>
        <p:nvSpPr>
          <p:cNvPr id="5" name="Down Arrow 4"/>
          <p:cNvSpPr/>
          <p:nvPr/>
        </p:nvSpPr>
        <p:spPr>
          <a:xfrm>
            <a:off x="1852939" y="1543254"/>
            <a:ext cx="895150" cy="618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2618" y="2179774"/>
            <a:ext cx="4095792" cy="1709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Core-binding factor </a:t>
            </a:r>
            <a:r>
              <a:rPr lang="en-US" dirty="0" err="1">
                <a:solidFill>
                  <a:schemeClr val="tx1"/>
                </a:solidFill>
              </a:rPr>
              <a:t>leukemias</a:t>
            </a:r>
            <a:r>
              <a:rPr lang="en-US" dirty="0">
                <a:solidFill>
                  <a:schemeClr val="tx1"/>
                </a:solidFill>
              </a:rPr>
              <a:t> (without c‐</a:t>
            </a:r>
            <a:r>
              <a:rPr lang="en-US" i="1" dirty="0">
                <a:solidFill>
                  <a:schemeClr val="tx1"/>
                </a:solidFill>
              </a:rPr>
              <a:t>KIT</a:t>
            </a:r>
            <a:r>
              <a:rPr lang="en-US" dirty="0">
                <a:solidFill>
                  <a:schemeClr val="tx1"/>
                </a:solidFill>
              </a:rPr>
              <a:t> mutation) </a:t>
            </a:r>
            <a:r>
              <a:rPr lang="en-US" dirty="0">
                <a:solidFill>
                  <a:schemeClr val="tx1"/>
                </a:solidFill>
                <a:sym typeface="Wingdings"/>
              </a:rPr>
              <a:t></a:t>
            </a:r>
            <a:r>
              <a:rPr lang="en-US" dirty="0">
                <a:solidFill>
                  <a:schemeClr val="tx1"/>
                </a:solidFill>
              </a:rPr>
              <a:t> t(8;21), t(16;16), </a:t>
            </a:r>
            <a:r>
              <a:rPr lang="en-US" dirty="0" err="1">
                <a:solidFill>
                  <a:schemeClr val="tx1"/>
                </a:solidFill>
              </a:rPr>
              <a:t>inv</a:t>
            </a:r>
            <a:r>
              <a:rPr lang="en-US" dirty="0">
                <a:solidFill>
                  <a:schemeClr val="tx1"/>
                </a:solidFill>
              </a:rPr>
              <a:t>(16)</a:t>
            </a:r>
          </a:p>
          <a:p>
            <a:pPr marL="285750" indent="-285750">
              <a:buFont typeface="Arial" panose="020B0604020202020204" pitchFamily="34" charset="0"/>
              <a:buChar char="•"/>
            </a:pPr>
            <a:r>
              <a:rPr lang="en-US" dirty="0">
                <a:solidFill>
                  <a:schemeClr val="tx1"/>
                </a:solidFill>
              </a:rPr>
              <a:t>Diploid AML with </a:t>
            </a:r>
            <a:r>
              <a:rPr lang="en-US" i="1" dirty="0">
                <a:solidFill>
                  <a:schemeClr val="tx1"/>
                </a:solidFill>
              </a:rPr>
              <a:t>NPM1 a</a:t>
            </a:r>
            <a:r>
              <a:rPr lang="en-US" dirty="0">
                <a:solidFill>
                  <a:schemeClr val="tx1"/>
                </a:solidFill>
              </a:rPr>
              <a:t>nd </a:t>
            </a:r>
            <a:r>
              <a:rPr lang="en-US" i="1" dirty="0">
                <a:solidFill>
                  <a:schemeClr val="tx1"/>
                </a:solidFill>
              </a:rPr>
              <a:t>CEBPA</a:t>
            </a:r>
            <a:r>
              <a:rPr lang="en-US" dirty="0">
                <a:solidFill>
                  <a:schemeClr val="tx1"/>
                </a:solidFill>
              </a:rPr>
              <a:t> mutation (without </a:t>
            </a:r>
            <a:r>
              <a:rPr lang="en-US" i="1" dirty="0">
                <a:solidFill>
                  <a:schemeClr val="tx1"/>
                </a:solidFill>
              </a:rPr>
              <a:t>FLT3</a:t>
            </a:r>
            <a:r>
              <a:rPr lang="en-US" dirty="0">
                <a:solidFill>
                  <a:schemeClr val="tx1"/>
                </a:solidFill>
              </a:rPr>
              <a:t> mutation) </a:t>
            </a:r>
          </a:p>
        </p:txBody>
      </p:sp>
      <p:sp>
        <p:nvSpPr>
          <p:cNvPr id="12" name="Down Arrow 11"/>
          <p:cNvSpPr/>
          <p:nvPr/>
        </p:nvSpPr>
        <p:spPr>
          <a:xfrm>
            <a:off x="6329787" y="1543254"/>
            <a:ext cx="895150" cy="618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29466" y="2179774"/>
            <a:ext cx="4095792" cy="1709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AML with adverse </a:t>
            </a:r>
            <a:r>
              <a:rPr lang="en-US" dirty="0" err="1">
                <a:solidFill>
                  <a:schemeClr val="tx1"/>
                </a:solidFill>
              </a:rPr>
              <a:t>cytogenetics</a:t>
            </a:r>
            <a:r>
              <a:rPr lang="en-US" baseline="30000" dirty="0" err="1">
                <a:solidFill>
                  <a:schemeClr val="tx1"/>
                </a:solidFill>
              </a:rPr>
              <a:t>a</a:t>
            </a:r>
            <a:endParaRPr lang="en-US" baseline="30000" dirty="0">
              <a:solidFill>
                <a:schemeClr val="tx1"/>
              </a:solidFill>
            </a:endParaRPr>
          </a:p>
          <a:p>
            <a:pPr marL="285750" indent="-285750">
              <a:buFont typeface="Arial" panose="020B0604020202020204" pitchFamily="34" charset="0"/>
              <a:buChar char="•"/>
            </a:pPr>
            <a:r>
              <a:rPr lang="en-US" b="1" dirty="0">
                <a:solidFill>
                  <a:schemeClr val="tx1"/>
                </a:solidFill>
              </a:rPr>
              <a:t>AML with </a:t>
            </a:r>
            <a:r>
              <a:rPr lang="en-US" b="1" i="1" dirty="0">
                <a:solidFill>
                  <a:schemeClr val="tx1"/>
                </a:solidFill>
              </a:rPr>
              <a:t>FLT3</a:t>
            </a:r>
            <a:r>
              <a:rPr lang="en-US" b="1" dirty="0">
                <a:solidFill>
                  <a:schemeClr val="tx1"/>
                </a:solidFill>
              </a:rPr>
              <a:t>‐ITD </a:t>
            </a:r>
          </a:p>
          <a:p>
            <a:pPr marL="285750" indent="-285750">
              <a:buFont typeface="Arial" panose="020B0604020202020204" pitchFamily="34" charset="0"/>
              <a:buChar char="•"/>
            </a:pPr>
            <a:r>
              <a:rPr lang="en-US" dirty="0">
                <a:solidFill>
                  <a:schemeClr val="tx1"/>
                </a:solidFill>
              </a:rPr>
              <a:t>Secondary AML (</a:t>
            </a:r>
            <a:r>
              <a:rPr lang="en-US" dirty="0" err="1">
                <a:solidFill>
                  <a:schemeClr val="tx1"/>
                </a:solidFill>
              </a:rPr>
              <a:t>tAML</a:t>
            </a:r>
            <a:r>
              <a:rPr lang="en-US" dirty="0">
                <a:solidFill>
                  <a:schemeClr val="tx1"/>
                </a:solidFill>
              </a:rPr>
              <a:t>, </a:t>
            </a:r>
            <a:br>
              <a:rPr lang="en-US" dirty="0">
                <a:solidFill>
                  <a:schemeClr val="tx1"/>
                </a:solidFill>
              </a:rPr>
            </a:br>
            <a:r>
              <a:rPr lang="en-US" dirty="0">
                <a:solidFill>
                  <a:schemeClr val="tx1"/>
                </a:solidFill>
              </a:rPr>
              <a:t>AML-MRC) </a:t>
            </a:r>
          </a:p>
          <a:p>
            <a:pPr marL="285750" indent="-285750">
              <a:buFont typeface="Arial" panose="020B0604020202020204" pitchFamily="34" charset="0"/>
              <a:buChar char="•"/>
            </a:pPr>
            <a:r>
              <a:rPr lang="en-US" b="1" dirty="0">
                <a:solidFill>
                  <a:schemeClr val="tx1"/>
                </a:solidFill>
              </a:rPr>
              <a:t>Older patients</a:t>
            </a:r>
          </a:p>
        </p:txBody>
      </p:sp>
      <p:sp>
        <p:nvSpPr>
          <p:cNvPr id="14" name="TextBox 13"/>
          <p:cNvSpPr txBox="1"/>
          <p:nvPr/>
        </p:nvSpPr>
        <p:spPr>
          <a:xfrm>
            <a:off x="285681" y="3937719"/>
            <a:ext cx="8572639" cy="81724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a:t>New ASH guidelines on AML management in older patients are available: </a:t>
            </a:r>
            <a:r>
              <a:rPr lang="en-US" sz="1400" dirty="0">
                <a:hlinkClick r:id="rId3"/>
              </a:rPr>
              <a:t>https://ashpublications.org/bloodadvances/article/4/15/3528/461693/American-Society-of-Hematology-2020-guidelines-for</a:t>
            </a:r>
            <a:endParaRPr lang="en-US" sz="1400" dirty="0"/>
          </a:p>
        </p:txBody>
      </p:sp>
    </p:spTree>
    <p:extLst>
      <p:ext uri="{BB962C8B-B14F-4D97-AF65-F5344CB8AC3E}">
        <p14:creationId xmlns:p14="http://schemas.microsoft.com/office/powerpoint/2010/main" val="2721004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337517355"/>
              </p:ext>
            </p:extLst>
          </p:nvPr>
        </p:nvGraphicFramePr>
        <p:xfrm>
          <a:off x="168275" y="1001951"/>
          <a:ext cx="4297363" cy="374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Answer Emily’s Questions and Provide Support</a:t>
            </a:r>
            <a:endParaRPr lang="en-US" dirty="0"/>
          </a:p>
        </p:txBody>
      </p:sp>
      <p:sp>
        <p:nvSpPr>
          <p:cNvPr id="8" name="TextBox 7"/>
          <p:cNvSpPr txBox="1"/>
          <p:nvPr/>
        </p:nvSpPr>
        <p:spPr>
          <a:xfrm>
            <a:off x="4640342" y="967821"/>
            <a:ext cx="4325528" cy="3817935"/>
          </a:xfrm>
          <a:prstGeom prst="rect">
            <a:avLst/>
          </a:prstGeom>
          <a:solidFill>
            <a:schemeClr val="bg2"/>
          </a:solidFill>
        </p:spPr>
        <p:txBody>
          <a:bodyPr wrap="square" rtlCol="0">
            <a:spAutoFit/>
          </a:bodyPr>
          <a:lstStyle/>
          <a:p>
            <a:r>
              <a:rPr lang="en-US" dirty="0">
                <a:solidFill>
                  <a:prstClr val="black"/>
                </a:solidFill>
                <a:latin typeface="Lucida Console" panose="020B0609040504020204" pitchFamily="49" charset="0"/>
              </a:rPr>
              <a:t>FLT3 Internal Tandem Duplication (ITD) and FLT3 TKD Mutation </a:t>
            </a:r>
          </a:p>
          <a:p>
            <a:r>
              <a:rPr lang="en-US" dirty="0">
                <a:solidFill>
                  <a:prstClr val="black"/>
                </a:solidFill>
                <a:latin typeface="Lucida Console" panose="020B0609040504020204" pitchFamily="49" charset="0"/>
              </a:rPr>
              <a:t> </a:t>
            </a:r>
          </a:p>
          <a:p>
            <a:r>
              <a:rPr lang="en-US" dirty="0">
                <a:solidFill>
                  <a:prstClr val="black"/>
                </a:solidFill>
                <a:latin typeface="Lucida Console" panose="020B0609040504020204" pitchFamily="49" charset="0"/>
              </a:rPr>
              <a:t>Specimen Type Isolated DNA </a:t>
            </a:r>
          </a:p>
          <a:p>
            <a:r>
              <a:rPr lang="en-US" dirty="0">
                <a:solidFill>
                  <a:prstClr val="black"/>
                </a:solidFill>
                <a:latin typeface="Lucida Console" panose="020B0609040504020204" pitchFamily="49" charset="0"/>
              </a:rPr>
              <a:t>Date of Collection 07/07/2019 </a:t>
            </a:r>
          </a:p>
          <a:p>
            <a:r>
              <a:rPr lang="en-US" dirty="0">
                <a:solidFill>
                  <a:prstClr val="black"/>
                </a:solidFill>
                <a:latin typeface="Lucida Console" panose="020B0609040504020204" pitchFamily="49" charset="0"/>
              </a:rPr>
              <a:t> </a:t>
            </a:r>
          </a:p>
          <a:p>
            <a:r>
              <a:rPr lang="en-US" dirty="0">
                <a:solidFill>
                  <a:prstClr val="black"/>
                </a:solidFill>
                <a:latin typeface="Lucida Console" panose="020B0609040504020204" pitchFamily="49" charset="0"/>
              </a:rPr>
              <a:t>Final Diagnosis </a:t>
            </a:r>
          </a:p>
          <a:p>
            <a:r>
              <a:rPr lang="en-US" dirty="0">
                <a:solidFill>
                  <a:prstClr val="black"/>
                </a:solidFill>
                <a:latin typeface="Lucida Console" panose="020B0609040504020204" pitchFamily="49" charset="0"/>
              </a:rPr>
              <a:t>Positive for the FLT3 Internal Tandem Duplication (ITD) </a:t>
            </a:r>
          </a:p>
          <a:p>
            <a:r>
              <a:rPr lang="en-US" dirty="0">
                <a:solidFill>
                  <a:prstClr val="black"/>
                </a:solidFill>
                <a:latin typeface="Lucida Console" panose="020B0609040504020204" pitchFamily="49" charset="0"/>
              </a:rPr>
              <a:t>Not Detected for the FLT3 TKD Mutation</a:t>
            </a:r>
          </a:p>
        </p:txBody>
      </p:sp>
    </p:spTree>
    <p:extLst>
      <p:ext uri="{BB962C8B-B14F-4D97-AF65-F5344CB8AC3E}">
        <p14:creationId xmlns:p14="http://schemas.microsoft.com/office/powerpoint/2010/main" val="8764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81614714"/>
              </p:ext>
            </p:extLst>
          </p:nvPr>
        </p:nvGraphicFramePr>
        <p:xfrm>
          <a:off x="91440" y="929018"/>
          <a:ext cx="8961120" cy="374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Symptoms of AML at Presentation</a:t>
            </a:r>
          </a:p>
        </p:txBody>
      </p:sp>
    </p:spTree>
    <p:extLst>
      <p:ext uri="{BB962C8B-B14F-4D97-AF65-F5344CB8AC3E}">
        <p14:creationId xmlns:p14="http://schemas.microsoft.com/office/powerpoint/2010/main" val="3490966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spcAft>
                <a:spcPts val="500"/>
              </a:spcAft>
              <a:buNone/>
            </a:pPr>
            <a:r>
              <a:rPr lang="en-US" b="1" dirty="0"/>
              <a:t>Be prepared to explain what </a:t>
            </a:r>
            <a:r>
              <a:rPr lang="en-US" b="1" i="1" dirty="0"/>
              <a:t>FLT3</a:t>
            </a:r>
            <a:r>
              <a:rPr lang="en-US" b="1" dirty="0"/>
              <a:t> mutations mean to patients</a:t>
            </a:r>
          </a:p>
          <a:p>
            <a:pPr>
              <a:spcAft>
                <a:spcPts val="500"/>
              </a:spcAft>
            </a:pPr>
            <a:r>
              <a:rPr lang="en-US" dirty="0"/>
              <a:t>High white count</a:t>
            </a:r>
          </a:p>
          <a:p>
            <a:pPr>
              <a:spcAft>
                <a:spcPts val="500"/>
              </a:spcAft>
            </a:pPr>
            <a:r>
              <a:rPr lang="en-US" dirty="0"/>
              <a:t>Worse prognosis/high relapse rate</a:t>
            </a:r>
          </a:p>
          <a:p>
            <a:pPr>
              <a:spcAft>
                <a:spcPts val="500"/>
              </a:spcAft>
            </a:pPr>
            <a:r>
              <a:rPr lang="en-US" dirty="0"/>
              <a:t>Can occur across different subtypes of AML (</a:t>
            </a:r>
            <a:r>
              <a:rPr lang="en-US" dirty="0" err="1"/>
              <a:t>eg</a:t>
            </a:r>
            <a:r>
              <a:rPr lang="en-US" dirty="0"/>
              <a:t>, ~30% of </a:t>
            </a:r>
            <a:br>
              <a:rPr lang="en-US" dirty="0"/>
            </a:br>
            <a:r>
              <a:rPr lang="en-US" i="1" dirty="0"/>
              <a:t>NPM1</a:t>
            </a:r>
            <a:r>
              <a:rPr lang="en-US" dirty="0"/>
              <a:t>-mutated AML, ~30% to 40% of APL)</a:t>
            </a:r>
          </a:p>
          <a:p>
            <a:pPr marL="0" indent="0">
              <a:spcAft>
                <a:spcPts val="500"/>
              </a:spcAft>
              <a:buNone/>
            </a:pPr>
            <a:endParaRPr lang="en-US" dirty="0"/>
          </a:p>
          <a:p>
            <a:pPr marL="0" indent="0">
              <a:buNone/>
            </a:pPr>
            <a:endParaRPr lang="en-US" dirty="0"/>
          </a:p>
        </p:txBody>
      </p:sp>
      <p:sp>
        <p:nvSpPr>
          <p:cNvPr id="2" name="Footer Placeholder 1"/>
          <p:cNvSpPr>
            <a:spLocks noGrp="1"/>
          </p:cNvSpPr>
          <p:nvPr>
            <p:ph type="ftr" sz="quarter" idx="13"/>
          </p:nvPr>
        </p:nvSpPr>
        <p:spPr/>
        <p:txBody>
          <a:bodyPr/>
          <a:lstStyle/>
          <a:p>
            <a:r>
              <a:rPr lang="en-US" dirty="0">
                <a:solidFill>
                  <a:srgbClr val="000000"/>
                </a:solidFill>
              </a:rPr>
              <a:t>1. Levis M</a:t>
            </a:r>
            <a:r>
              <a:rPr lang="en-US" i="1" dirty="0">
                <a:solidFill>
                  <a:srgbClr val="000000"/>
                </a:solidFill>
              </a:rPr>
              <a:t>. Am </a:t>
            </a:r>
            <a:r>
              <a:rPr lang="en-US" i="1" dirty="0" err="1">
                <a:solidFill>
                  <a:srgbClr val="000000"/>
                </a:solidFill>
              </a:rPr>
              <a:t>Soc</a:t>
            </a:r>
            <a:r>
              <a:rPr lang="en-US" i="1" dirty="0">
                <a:solidFill>
                  <a:srgbClr val="000000"/>
                </a:solidFill>
              </a:rPr>
              <a:t> </a:t>
            </a:r>
            <a:r>
              <a:rPr lang="en-US" i="1" dirty="0" err="1">
                <a:solidFill>
                  <a:srgbClr val="000000"/>
                </a:solidFill>
              </a:rPr>
              <a:t>Hematol</a:t>
            </a:r>
            <a:r>
              <a:rPr lang="en-US" i="1" dirty="0">
                <a:solidFill>
                  <a:srgbClr val="000000"/>
                </a:solidFill>
              </a:rPr>
              <a:t> </a:t>
            </a:r>
            <a:r>
              <a:rPr lang="en-US" i="1" dirty="0" err="1">
                <a:solidFill>
                  <a:srgbClr val="000000"/>
                </a:solidFill>
              </a:rPr>
              <a:t>Educ</a:t>
            </a:r>
            <a:r>
              <a:rPr lang="en-US" i="1" dirty="0">
                <a:solidFill>
                  <a:srgbClr val="000000"/>
                </a:solidFill>
              </a:rPr>
              <a:t> Program</a:t>
            </a:r>
            <a:r>
              <a:rPr lang="en-US" dirty="0">
                <a:solidFill>
                  <a:srgbClr val="000000"/>
                </a:solidFill>
              </a:rPr>
              <a:t>. 2013;2013:220-226. 2. </a:t>
            </a:r>
            <a:r>
              <a:rPr lang="en-US" dirty="0" err="1">
                <a:solidFill>
                  <a:srgbClr val="000000"/>
                </a:solidFill>
              </a:rPr>
              <a:t>Gorin</a:t>
            </a:r>
            <a:r>
              <a:rPr lang="en-US" dirty="0">
                <a:solidFill>
                  <a:srgbClr val="000000"/>
                </a:solidFill>
              </a:rPr>
              <a:t> N-C et al. </a:t>
            </a:r>
            <a:r>
              <a:rPr lang="en-US" i="1" dirty="0" err="1">
                <a:solidFill>
                  <a:srgbClr val="000000"/>
                </a:solidFill>
              </a:rPr>
              <a:t>Haematologica</a:t>
            </a:r>
            <a:r>
              <a:rPr lang="en-US" dirty="0">
                <a:solidFill>
                  <a:srgbClr val="000000"/>
                </a:solidFill>
              </a:rPr>
              <a:t>. 2013;98:e12-e14. 3. </a:t>
            </a:r>
            <a:r>
              <a:rPr lang="en-US" dirty="0" err="1">
                <a:solidFill>
                  <a:srgbClr val="000000"/>
                </a:solidFill>
              </a:rPr>
              <a:t>Barragán</a:t>
            </a:r>
            <a:r>
              <a:rPr lang="en-US" dirty="0">
                <a:solidFill>
                  <a:srgbClr val="000000"/>
                </a:solidFill>
              </a:rPr>
              <a:t> E et al. </a:t>
            </a:r>
            <a:r>
              <a:rPr lang="en-US" i="1" dirty="0" err="1">
                <a:solidFill>
                  <a:srgbClr val="000000"/>
                </a:solidFill>
              </a:rPr>
              <a:t>Haematologica</a:t>
            </a:r>
            <a:r>
              <a:rPr lang="en-US" dirty="0">
                <a:solidFill>
                  <a:srgbClr val="000000"/>
                </a:solidFill>
              </a:rPr>
              <a:t>. 2011;96:1470-1477.</a:t>
            </a:r>
          </a:p>
        </p:txBody>
      </p:sp>
      <p:sp>
        <p:nvSpPr>
          <p:cNvPr id="3" name="Title 2"/>
          <p:cNvSpPr>
            <a:spLocks noGrp="1"/>
          </p:cNvSpPr>
          <p:nvPr>
            <p:ph type="title"/>
          </p:nvPr>
        </p:nvSpPr>
        <p:spPr/>
        <p:txBody>
          <a:bodyPr/>
          <a:lstStyle/>
          <a:p>
            <a:r>
              <a:rPr lang="en-US" dirty="0"/>
              <a:t>Educating Patients on </a:t>
            </a:r>
            <a:r>
              <a:rPr lang="en-US" i="1" dirty="0"/>
              <a:t>FLT3</a:t>
            </a:r>
            <a:r>
              <a:rPr lang="en-US" dirty="0"/>
              <a:t>-Mutant AML</a:t>
            </a:r>
            <a:r>
              <a:rPr lang="en-US" baseline="30000" dirty="0"/>
              <a:t>1-3</a:t>
            </a:r>
          </a:p>
        </p:txBody>
      </p:sp>
    </p:spTree>
    <p:extLst>
      <p:ext uri="{BB962C8B-B14F-4D97-AF65-F5344CB8AC3E}">
        <p14:creationId xmlns:p14="http://schemas.microsoft.com/office/powerpoint/2010/main" val="2200048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da-DK" dirty="0"/>
              <a:t>1. </a:t>
            </a:r>
            <a:r>
              <a:rPr lang="en-CA" altLang="en-US" dirty="0"/>
              <a:t>Stone RM et al. </a:t>
            </a:r>
            <a:r>
              <a:rPr lang="en-CA" altLang="en-US" i="1" dirty="0"/>
              <a:t>N </a:t>
            </a:r>
            <a:r>
              <a:rPr lang="en-CA" altLang="en-US" i="1" dirty="0" err="1"/>
              <a:t>Engl</a:t>
            </a:r>
            <a:r>
              <a:rPr lang="en-CA" altLang="en-US" i="1" dirty="0"/>
              <a:t> J Med</a:t>
            </a:r>
            <a:r>
              <a:rPr lang="en-CA" altLang="en-US" dirty="0"/>
              <a:t>. 2017;377:454-464. 2. </a:t>
            </a:r>
            <a:r>
              <a:rPr lang="en-US" dirty="0"/>
              <a:t>Perl AE et al. </a:t>
            </a:r>
            <a:r>
              <a:rPr lang="en-US" i="1" dirty="0"/>
              <a:t>N </a:t>
            </a:r>
            <a:r>
              <a:rPr lang="en-US" i="1" dirty="0" err="1"/>
              <a:t>Engl</a:t>
            </a:r>
            <a:r>
              <a:rPr lang="en-US" i="1" dirty="0"/>
              <a:t> J Med</a:t>
            </a:r>
            <a:r>
              <a:rPr lang="en-US" dirty="0"/>
              <a:t>. 2019;381:1728-1740. 3. Cortes JE et al. </a:t>
            </a:r>
            <a:r>
              <a:rPr lang="en-US" i="1" dirty="0"/>
              <a:t>Lancet Oncol</a:t>
            </a:r>
            <a:r>
              <a:rPr lang="en-US" dirty="0"/>
              <a:t>. 2019;20:984-997.</a:t>
            </a:r>
          </a:p>
        </p:txBody>
      </p:sp>
      <p:sp>
        <p:nvSpPr>
          <p:cNvPr id="2" name="Title 1"/>
          <p:cNvSpPr>
            <a:spLocks noGrp="1"/>
          </p:cNvSpPr>
          <p:nvPr>
            <p:ph type="title"/>
          </p:nvPr>
        </p:nvSpPr>
        <p:spPr/>
        <p:txBody>
          <a:bodyPr/>
          <a:lstStyle/>
          <a:p>
            <a:r>
              <a:rPr lang="en-US" altLang="en-US" dirty="0"/>
              <a:t>A Snapshot of FLT3 Inhibitors in AML</a:t>
            </a:r>
            <a:endParaRPr lang="en-US" baseline="30000" dirty="0"/>
          </a:p>
        </p:txBody>
      </p:sp>
      <p:sp>
        <p:nvSpPr>
          <p:cNvPr id="5" name="Rectangle 4"/>
          <p:cNvSpPr/>
          <p:nvPr/>
        </p:nvSpPr>
        <p:spPr bwMode="auto">
          <a:xfrm>
            <a:off x="6256511" y="1624902"/>
            <a:ext cx="2402294" cy="2750978"/>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2000" dirty="0">
              <a:solidFill>
                <a:schemeClr val="bg1"/>
              </a:solidFill>
              <a:latin typeface="Arial"/>
              <a:ea typeface="ヒラギノ角ゴ Pro W3"/>
              <a:cs typeface="ヒラギノ角ゴ Pro W3"/>
            </a:endParaRPr>
          </a:p>
        </p:txBody>
      </p:sp>
      <p:grpSp>
        <p:nvGrpSpPr>
          <p:cNvPr id="6" name="Group 7"/>
          <p:cNvGrpSpPr>
            <a:grpSpLocks/>
          </p:cNvGrpSpPr>
          <p:nvPr/>
        </p:nvGrpSpPr>
        <p:grpSpPr bwMode="auto">
          <a:xfrm>
            <a:off x="2503061" y="1624897"/>
            <a:ext cx="5586613" cy="2790084"/>
            <a:chOff x="3634495" y="2358067"/>
            <a:chExt cx="6981206" cy="1918913"/>
          </a:xfrm>
        </p:grpSpPr>
        <p:cxnSp>
          <p:nvCxnSpPr>
            <p:cNvPr id="21" name="Straight Connector 20"/>
            <p:cNvCxnSpPr/>
            <p:nvPr/>
          </p:nvCxnSpPr>
          <p:spPr>
            <a:xfrm>
              <a:off x="3634495" y="2358069"/>
              <a:ext cx="0" cy="191891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73441" y="2358067"/>
              <a:ext cx="0" cy="18920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89194" y="2358067"/>
              <a:ext cx="0" cy="191891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01074" y="2358067"/>
              <a:ext cx="0" cy="191891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615698" y="2358069"/>
              <a:ext cx="3" cy="189201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bwMode="auto">
          <a:xfrm>
            <a:off x="50141" y="1624898"/>
            <a:ext cx="855475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bwMode="auto">
          <a:xfrm>
            <a:off x="252816" y="2451161"/>
            <a:ext cx="7836856" cy="557252"/>
          </a:xfrm>
          <a:prstGeom prst="rightArrow">
            <a:avLst>
              <a:gd name="adj1" fmla="val 100000"/>
              <a:gd name="adj2" fmla="val 35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2000" dirty="0">
              <a:solidFill>
                <a:schemeClr val="bg1"/>
              </a:solidFill>
              <a:latin typeface="Arial"/>
              <a:ea typeface="ヒラギノ角ゴ Pro W3"/>
              <a:cs typeface="ヒラギノ角ゴ Pro W3"/>
            </a:endParaRPr>
          </a:p>
        </p:txBody>
      </p:sp>
      <p:sp>
        <p:nvSpPr>
          <p:cNvPr id="9" name="TextBox 8"/>
          <p:cNvSpPr txBox="1"/>
          <p:nvPr/>
        </p:nvSpPr>
        <p:spPr bwMode="auto">
          <a:xfrm>
            <a:off x="204540" y="1047089"/>
            <a:ext cx="2154564" cy="475441"/>
          </a:xfrm>
          <a:prstGeom prst="roundRect">
            <a:avLst>
              <a:gd name="adj" fmla="val 50000"/>
            </a:avLst>
          </a:prstGeom>
          <a:solidFill>
            <a:schemeClr val="accent6"/>
          </a:solidFill>
        </p:spPr>
        <p:txBody>
          <a:bodyPr anchor="ctr"/>
          <a:lstStyle/>
          <a:p>
            <a:pPr algn="ctr" defTabSz="457200">
              <a:defRPr/>
            </a:pPr>
            <a:r>
              <a:rPr lang="en-US" sz="2000" b="1" dirty="0">
                <a:solidFill>
                  <a:schemeClr val="bg1"/>
                </a:solidFill>
                <a:latin typeface="Arial"/>
                <a:ea typeface="ヒラギノ角ゴ Pro W3"/>
                <a:cs typeface="ヒラギノ角ゴ Pro W3"/>
              </a:rPr>
              <a:t>Preclinical</a:t>
            </a:r>
          </a:p>
        </p:txBody>
      </p:sp>
      <p:sp>
        <p:nvSpPr>
          <p:cNvPr id="10" name="TextBox 9"/>
          <p:cNvSpPr txBox="1"/>
          <p:nvPr/>
        </p:nvSpPr>
        <p:spPr bwMode="auto">
          <a:xfrm>
            <a:off x="2575276" y="1047088"/>
            <a:ext cx="1308356" cy="475442"/>
          </a:xfrm>
          <a:prstGeom prst="roundRect">
            <a:avLst>
              <a:gd name="adj" fmla="val 50000"/>
            </a:avLst>
          </a:prstGeom>
          <a:solidFill>
            <a:schemeClr val="accent6"/>
          </a:solidFill>
        </p:spPr>
        <p:txBody>
          <a:bodyPr anchor="ctr"/>
          <a:lstStyle/>
          <a:p>
            <a:pPr algn="ctr" defTabSz="457200">
              <a:defRPr/>
            </a:pPr>
            <a:r>
              <a:rPr lang="en-US" sz="2000" b="1" dirty="0">
                <a:solidFill>
                  <a:schemeClr val="bg1"/>
                </a:solidFill>
                <a:latin typeface="Arial"/>
                <a:ea typeface="ヒラギノ角ゴ Pro W3"/>
                <a:cs typeface="ヒラギノ角ゴ Pro W3"/>
              </a:rPr>
              <a:t>Phase 1</a:t>
            </a:r>
          </a:p>
        </p:txBody>
      </p:sp>
      <p:sp>
        <p:nvSpPr>
          <p:cNvPr id="11" name="TextBox 10"/>
          <p:cNvSpPr txBox="1"/>
          <p:nvPr/>
        </p:nvSpPr>
        <p:spPr bwMode="auto">
          <a:xfrm>
            <a:off x="4058466" y="1047088"/>
            <a:ext cx="1392752" cy="475442"/>
          </a:xfrm>
          <a:prstGeom prst="roundRect">
            <a:avLst>
              <a:gd name="adj" fmla="val 50000"/>
            </a:avLst>
          </a:prstGeom>
          <a:solidFill>
            <a:schemeClr val="accent6"/>
          </a:solidFill>
        </p:spPr>
        <p:txBody>
          <a:bodyPr anchor="ctr"/>
          <a:lstStyle/>
          <a:p>
            <a:pPr algn="ctr" defTabSz="457200">
              <a:defRPr/>
            </a:pPr>
            <a:r>
              <a:rPr lang="en-US" sz="2000" b="1" dirty="0">
                <a:solidFill>
                  <a:schemeClr val="bg1"/>
                </a:solidFill>
                <a:latin typeface="Arial"/>
                <a:ea typeface="ヒラギノ角ゴ Pro W3"/>
                <a:cs typeface="ヒラギノ角ゴ Pro W3"/>
              </a:rPr>
              <a:t>Phase 2</a:t>
            </a:r>
          </a:p>
        </p:txBody>
      </p:sp>
      <p:sp>
        <p:nvSpPr>
          <p:cNvPr id="12" name="TextBox 11"/>
          <p:cNvSpPr txBox="1"/>
          <p:nvPr/>
        </p:nvSpPr>
        <p:spPr bwMode="auto">
          <a:xfrm>
            <a:off x="5531052" y="1047088"/>
            <a:ext cx="1326541" cy="475442"/>
          </a:xfrm>
          <a:prstGeom prst="roundRect">
            <a:avLst>
              <a:gd name="adj" fmla="val 50000"/>
            </a:avLst>
          </a:prstGeom>
          <a:solidFill>
            <a:schemeClr val="accent4"/>
          </a:solidFill>
        </p:spPr>
        <p:txBody>
          <a:bodyPr anchor="ctr"/>
          <a:lstStyle/>
          <a:p>
            <a:pPr algn="ctr" defTabSz="457200">
              <a:defRPr/>
            </a:pPr>
            <a:r>
              <a:rPr lang="en-US" sz="2000" b="1" dirty="0">
                <a:solidFill>
                  <a:schemeClr val="bg1"/>
                </a:solidFill>
                <a:latin typeface="Arial"/>
                <a:ea typeface="ヒラギノ角ゴ Pro W3"/>
                <a:cs typeface="ヒラギノ角ゴ Pro W3"/>
              </a:rPr>
              <a:t>Phase 3</a:t>
            </a:r>
          </a:p>
        </p:txBody>
      </p:sp>
      <p:sp>
        <p:nvSpPr>
          <p:cNvPr id="13" name="Right Arrow 12"/>
          <p:cNvSpPr/>
          <p:nvPr/>
        </p:nvSpPr>
        <p:spPr bwMode="auto">
          <a:xfrm>
            <a:off x="252816" y="3138712"/>
            <a:ext cx="7836856" cy="557252"/>
          </a:xfrm>
          <a:prstGeom prst="rightArrow">
            <a:avLst>
              <a:gd name="adj1" fmla="val 100000"/>
              <a:gd name="adj2" fmla="val 35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2000" dirty="0">
              <a:solidFill>
                <a:schemeClr val="bg1"/>
              </a:solidFill>
              <a:latin typeface="Arial"/>
              <a:ea typeface="ヒラギノ角ゴ Pro W3"/>
              <a:cs typeface="ヒラギノ角ゴ Pro W3"/>
            </a:endParaRPr>
          </a:p>
        </p:txBody>
      </p:sp>
      <p:sp>
        <p:nvSpPr>
          <p:cNvPr id="16" name="TextBox 24"/>
          <p:cNvSpPr txBox="1">
            <a:spLocks noChangeArrowheads="1"/>
          </p:cNvSpPr>
          <p:nvPr/>
        </p:nvSpPr>
        <p:spPr bwMode="auto">
          <a:xfrm>
            <a:off x="252815" y="3090162"/>
            <a:ext cx="2699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a:r>
              <a:rPr lang="en-US" altLang="en-US" b="1" dirty="0" err="1">
                <a:solidFill>
                  <a:schemeClr val="bg1"/>
                </a:solidFill>
                <a:latin typeface="Arial" panose="020B0604020202020204" pitchFamily="34" charset="0"/>
                <a:cs typeface="ヒラギノ角ゴ Pro W3"/>
              </a:rPr>
              <a:t>Quizartinib</a:t>
            </a:r>
            <a:r>
              <a:rPr lang="en-US" altLang="en-US" b="1" dirty="0">
                <a:solidFill>
                  <a:schemeClr val="bg1"/>
                </a:solidFill>
                <a:latin typeface="Arial" panose="020B0604020202020204" pitchFamily="34" charset="0"/>
                <a:cs typeface="ヒラギノ角ゴ Pro W3"/>
              </a:rPr>
              <a:t> (approved in Japan)</a:t>
            </a:r>
            <a:r>
              <a:rPr lang="en-US" altLang="en-US" b="1" baseline="30000" dirty="0">
                <a:solidFill>
                  <a:schemeClr val="bg1"/>
                </a:solidFill>
                <a:latin typeface="Arial" panose="020B0604020202020204" pitchFamily="34" charset="0"/>
                <a:cs typeface="ヒラギノ角ゴ Pro W3"/>
              </a:rPr>
              <a:t>3</a:t>
            </a:r>
            <a:endParaRPr lang="en-US" altLang="en-US" b="1" dirty="0">
              <a:solidFill>
                <a:schemeClr val="bg1"/>
              </a:solidFill>
              <a:latin typeface="Arial" panose="020B0604020202020204" pitchFamily="34" charset="0"/>
              <a:cs typeface="ヒラギノ角ゴ Pro W3"/>
            </a:endParaRPr>
          </a:p>
        </p:txBody>
      </p:sp>
      <p:sp>
        <p:nvSpPr>
          <p:cNvPr id="17" name="TextBox 25"/>
          <p:cNvSpPr txBox="1">
            <a:spLocks noChangeArrowheads="1"/>
          </p:cNvSpPr>
          <p:nvPr/>
        </p:nvSpPr>
        <p:spPr bwMode="auto">
          <a:xfrm>
            <a:off x="252814" y="2401978"/>
            <a:ext cx="3120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a:r>
              <a:rPr lang="en-US" altLang="en-US" b="1" dirty="0">
                <a:solidFill>
                  <a:schemeClr val="bg1"/>
                </a:solidFill>
                <a:latin typeface="Arial" panose="020B0604020202020204" pitchFamily="34" charset="0"/>
                <a:cs typeface="ヒラギノ角ゴ Pro W3"/>
              </a:rPr>
              <a:t>Gilteritinib (approved </a:t>
            </a:r>
            <a:br>
              <a:rPr lang="en-US" altLang="en-US" b="1" dirty="0">
                <a:solidFill>
                  <a:schemeClr val="bg1"/>
                </a:solidFill>
                <a:latin typeface="Arial" panose="020B0604020202020204" pitchFamily="34" charset="0"/>
                <a:cs typeface="ヒラギノ角ゴ Pro W3"/>
              </a:rPr>
            </a:br>
            <a:r>
              <a:rPr lang="en-US" altLang="en-US" b="1" dirty="0">
                <a:solidFill>
                  <a:schemeClr val="bg1"/>
                </a:solidFill>
                <a:latin typeface="Arial" panose="020B0604020202020204" pitchFamily="34" charset="0"/>
                <a:cs typeface="ヒラギノ角ゴ Pro W3"/>
              </a:rPr>
              <a:t>in United States)</a:t>
            </a:r>
            <a:r>
              <a:rPr lang="en-US" altLang="en-US" b="1" baseline="30000" dirty="0">
                <a:solidFill>
                  <a:schemeClr val="bg1"/>
                </a:solidFill>
                <a:latin typeface="Arial" panose="020B0604020202020204" pitchFamily="34" charset="0"/>
                <a:cs typeface="ヒラギノ角ゴ Pro W3"/>
              </a:rPr>
              <a:t>2</a:t>
            </a:r>
            <a:endParaRPr lang="en-US" altLang="en-US" b="1" dirty="0">
              <a:solidFill>
                <a:schemeClr val="bg1"/>
              </a:solidFill>
              <a:latin typeface="Arial" panose="020B0604020202020204" pitchFamily="34" charset="0"/>
              <a:cs typeface="ヒラギノ角ゴ Pro W3"/>
            </a:endParaRPr>
          </a:p>
        </p:txBody>
      </p:sp>
      <p:sp>
        <p:nvSpPr>
          <p:cNvPr id="18" name="TextBox 17"/>
          <p:cNvSpPr txBox="1"/>
          <p:nvPr/>
        </p:nvSpPr>
        <p:spPr bwMode="auto">
          <a:xfrm>
            <a:off x="6984928" y="1040265"/>
            <a:ext cx="1643781" cy="489089"/>
          </a:xfrm>
          <a:prstGeom prst="roundRect">
            <a:avLst>
              <a:gd name="adj" fmla="val 37807"/>
            </a:avLst>
          </a:prstGeom>
          <a:solidFill>
            <a:schemeClr val="accent1"/>
          </a:solidFill>
        </p:spPr>
        <p:txBody>
          <a:bodyPr anchor="ctr"/>
          <a:lstStyle/>
          <a:p>
            <a:pPr algn="ctr" defTabSz="457200">
              <a:defRPr/>
            </a:pPr>
            <a:r>
              <a:rPr lang="en-US" sz="2000" b="1" dirty="0">
                <a:solidFill>
                  <a:schemeClr val="bg1"/>
                </a:solidFill>
                <a:latin typeface="Arial"/>
                <a:ea typeface="ヒラギノ角ゴ Pro W3"/>
                <a:cs typeface="ヒラギノ角ゴ Pro W3"/>
              </a:rPr>
              <a:t>Approved</a:t>
            </a:r>
          </a:p>
        </p:txBody>
      </p:sp>
      <p:sp>
        <p:nvSpPr>
          <p:cNvPr id="19" name="Right Arrow 18"/>
          <p:cNvSpPr/>
          <p:nvPr/>
        </p:nvSpPr>
        <p:spPr bwMode="auto">
          <a:xfrm>
            <a:off x="133267" y="1761744"/>
            <a:ext cx="7956407" cy="559118"/>
          </a:xfrm>
          <a:prstGeom prst="rightArrow">
            <a:avLst>
              <a:gd name="adj1" fmla="val 100000"/>
              <a:gd name="adj2" fmla="val 35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2000" dirty="0">
              <a:solidFill>
                <a:schemeClr val="bg1"/>
              </a:solidFill>
              <a:latin typeface="Arial"/>
              <a:ea typeface="ヒラギノ角ゴ Pro W3"/>
              <a:cs typeface="ヒラギノ角ゴ Pro W3"/>
            </a:endParaRPr>
          </a:p>
        </p:txBody>
      </p:sp>
      <p:sp>
        <p:nvSpPr>
          <p:cNvPr id="20" name="TextBox 29"/>
          <p:cNvSpPr txBox="1">
            <a:spLocks noChangeArrowheads="1"/>
          </p:cNvSpPr>
          <p:nvPr/>
        </p:nvSpPr>
        <p:spPr bwMode="auto">
          <a:xfrm>
            <a:off x="115503" y="1864467"/>
            <a:ext cx="4096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a:r>
              <a:rPr lang="en-US" altLang="en-US" b="1" dirty="0">
                <a:solidFill>
                  <a:schemeClr val="bg1"/>
                </a:solidFill>
                <a:latin typeface="Arial" panose="020B0604020202020204" pitchFamily="34" charset="0"/>
                <a:cs typeface="ヒラギノ角ゴ Pro W3"/>
              </a:rPr>
              <a:t>Midostaurin</a:t>
            </a:r>
            <a:r>
              <a:rPr lang="en-US" altLang="en-US" b="1" baseline="30000" dirty="0">
                <a:solidFill>
                  <a:schemeClr val="bg1"/>
                </a:solidFill>
                <a:latin typeface="Arial" panose="020B0604020202020204" pitchFamily="34" charset="0"/>
                <a:cs typeface="ヒラギノ角ゴ Pro W3"/>
              </a:rPr>
              <a:t>1</a:t>
            </a:r>
            <a:r>
              <a:rPr lang="en-US" altLang="en-US" b="1" dirty="0">
                <a:solidFill>
                  <a:schemeClr val="bg1"/>
                </a:solidFill>
                <a:latin typeface="Arial" panose="020B0604020202020204" pitchFamily="34" charset="0"/>
                <a:cs typeface="ヒラギノ角ゴ Pro W3"/>
              </a:rPr>
              <a:t> </a:t>
            </a:r>
            <a:endParaRPr lang="en-US" altLang="en-US" b="1" baseline="30000" dirty="0">
              <a:solidFill>
                <a:schemeClr val="bg1"/>
              </a:solidFill>
              <a:latin typeface="Arial" panose="020B0604020202020204" pitchFamily="34" charset="0"/>
              <a:cs typeface="ヒラギノ角ゴ Pro W3"/>
            </a:endParaRPr>
          </a:p>
        </p:txBody>
      </p:sp>
      <p:cxnSp>
        <p:nvCxnSpPr>
          <p:cNvPr id="26" name="Straight Connector 25"/>
          <p:cNvCxnSpPr/>
          <p:nvPr/>
        </p:nvCxnSpPr>
        <p:spPr>
          <a:xfrm>
            <a:off x="133267" y="4414981"/>
            <a:ext cx="885823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5" name="Right Arrow 104"/>
          <p:cNvSpPr/>
          <p:nvPr/>
        </p:nvSpPr>
        <p:spPr bwMode="auto">
          <a:xfrm>
            <a:off x="535679" y="3826264"/>
            <a:ext cx="6214983" cy="557252"/>
          </a:xfrm>
          <a:prstGeom prst="rightArrow">
            <a:avLst>
              <a:gd name="adj1" fmla="val 100000"/>
              <a:gd name="adj2" fmla="val 359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err="1">
                <a:solidFill>
                  <a:schemeClr val="bg1"/>
                </a:solidFill>
                <a:latin typeface="Arial"/>
                <a:ea typeface="ヒラギノ角ゴ Pro W3"/>
                <a:cs typeface="ヒラギノ角ゴ Pro W3"/>
              </a:rPr>
              <a:t>Sorafenib</a:t>
            </a:r>
            <a:r>
              <a:rPr lang="en-US" b="1" dirty="0">
                <a:solidFill>
                  <a:schemeClr val="bg1"/>
                </a:solidFill>
                <a:latin typeface="Arial"/>
                <a:ea typeface="ヒラギノ角ゴ Pro W3"/>
                <a:cs typeface="ヒラギノ角ゴ Pro W3"/>
              </a:rPr>
              <a:t>, </a:t>
            </a:r>
            <a:r>
              <a:rPr lang="en-US" b="1" dirty="0" err="1">
                <a:solidFill>
                  <a:schemeClr val="bg1"/>
                </a:solidFill>
                <a:latin typeface="Arial"/>
                <a:ea typeface="ヒラギノ角ゴ Pro W3"/>
                <a:cs typeface="ヒラギノ角ゴ Pro W3"/>
              </a:rPr>
              <a:t>crenolanib</a:t>
            </a:r>
            <a:endParaRPr lang="en-US" b="1" dirty="0">
              <a:solidFill>
                <a:schemeClr val="bg1"/>
              </a:solidFill>
              <a:latin typeface="Arial"/>
              <a:ea typeface="ヒラギノ角ゴ Pro W3"/>
              <a:cs typeface="ヒラギノ角ゴ Pro W3"/>
            </a:endParaRPr>
          </a:p>
        </p:txBody>
      </p:sp>
      <p:sp>
        <p:nvSpPr>
          <p:cNvPr id="100" name="Rectangle 99">
            <a:extLst>
              <a:ext uri="{FF2B5EF4-FFF2-40B4-BE49-F238E27FC236}">
                <a16:creationId xmlns:a16="http://schemas.microsoft.com/office/drawing/2014/main" xmlns="" id="{0895F02A-BEB6-46B7-BD29-8BBBA159C87A}"/>
              </a:ext>
            </a:extLst>
          </p:cNvPr>
          <p:cNvSpPr/>
          <p:nvPr/>
        </p:nvSpPr>
        <p:spPr>
          <a:xfrm>
            <a:off x="2359104" y="1779693"/>
            <a:ext cx="5161434" cy="523220"/>
          </a:xfrm>
          <a:prstGeom prst="rect">
            <a:avLst/>
          </a:prstGeom>
        </p:spPr>
        <p:txBody>
          <a:bodyPr wrap="square">
            <a:spAutoFit/>
          </a:bodyPr>
          <a:lstStyle/>
          <a:p>
            <a:r>
              <a:rPr lang="en-US" sz="1400" b="1" noProof="1">
                <a:solidFill>
                  <a:schemeClr val="bg1"/>
                </a:solidFill>
              </a:rPr>
              <a:t>Phase 3 RATIFY study (newly diagnosed AML): </a:t>
            </a:r>
            <a:r>
              <a:rPr lang="en-US" sz="1400" noProof="1">
                <a:solidFill>
                  <a:schemeClr val="bg1"/>
                </a:solidFill>
              </a:rPr>
              <a:t>addition of </a:t>
            </a:r>
            <a:r>
              <a:rPr lang="en-US" sz="1400" b="1" noProof="1">
                <a:solidFill>
                  <a:schemeClr val="bg1"/>
                </a:solidFill>
              </a:rPr>
              <a:t>midostaurin </a:t>
            </a:r>
            <a:r>
              <a:rPr lang="en-US" sz="1400" noProof="1">
                <a:solidFill>
                  <a:schemeClr val="bg1"/>
                </a:solidFill>
              </a:rPr>
              <a:t>to 7+3 improved OS vs chemo</a:t>
            </a:r>
          </a:p>
        </p:txBody>
      </p:sp>
      <p:sp>
        <p:nvSpPr>
          <p:cNvPr id="97" name="Rectangle 96">
            <a:extLst>
              <a:ext uri="{FF2B5EF4-FFF2-40B4-BE49-F238E27FC236}">
                <a16:creationId xmlns:a16="http://schemas.microsoft.com/office/drawing/2014/main" xmlns="" id="{25412DEF-7978-4243-AF14-5D3ED13D8049}"/>
              </a:ext>
            </a:extLst>
          </p:cNvPr>
          <p:cNvSpPr/>
          <p:nvPr/>
        </p:nvSpPr>
        <p:spPr>
          <a:xfrm>
            <a:off x="3103422" y="2463533"/>
            <a:ext cx="4892392" cy="523220"/>
          </a:xfrm>
          <a:prstGeom prst="rect">
            <a:avLst/>
          </a:prstGeom>
        </p:spPr>
        <p:txBody>
          <a:bodyPr wrap="square">
            <a:spAutoFit/>
          </a:bodyPr>
          <a:lstStyle/>
          <a:p>
            <a:r>
              <a:rPr lang="en-US" sz="1400" b="1" noProof="1">
                <a:solidFill>
                  <a:schemeClr val="bg1"/>
                </a:solidFill>
              </a:rPr>
              <a:t>Phase 3 ADMIRAL trial (R/R AML): </a:t>
            </a:r>
            <a:r>
              <a:rPr lang="en-US" sz="1400" noProof="1">
                <a:solidFill>
                  <a:schemeClr val="bg1"/>
                </a:solidFill>
              </a:rPr>
              <a:t>improvement in OS with </a:t>
            </a:r>
            <a:r>
              <a:rPr lang="en-US" sz="1400" b="1" noProof="1">
                <a:solidFill>
                  <a:schemeClr val="bg1"/>
                </a:solidFill>
              </a:rPr>
              <a:t>gilteritinib</a:t>
            </a:r>
            <a:r>
              <a:rPr lang="en-US" sz="1400" noProof="1">
                <a:solidFill>
                  <a:schemeClr val="bg1"/>
                </a:solidFill>
              </a:rPr>
              <a:t> vs salvage chemo</a:t>
            </a:r>
          </a:p>
        </p:txBody>
      </p:sp>
      <p:sp>
        <p:nvSpPr>
          <p:cNvPr id="134" name="Rectangle 133">
            <a:extLst>
              <a:ext uri="{FF2B5EF4-FFF2-40B4-BE49-F238E27FC236}">
                <a16:creationId xmlns:a16="http://schemas.microsoft.com/office/drawing/2014/main" xmlns="" id="{25412DEF-7978-4243-AF14-5D3ED13D8049}"/>
              </a:ext>
            </a:extLst>
          </p:cNvPr>
          <p:cNvSpPr/>
          <p:nvPr/>
        </p:nvSpPr>
        <p:spPr>
          <a:xfrm>
            <a:off x="3186545" y="3151717"/>
            <a:ext cx="5243148" cy="523220"/>
          </a:xfrm>
          <a:prstGeom prst="rect">
            <a:avLst/>
          </a:prstGeom>
        </p:spPr>
        <p:txBody>
          <a:bodyPr wrap="square">
            <a:spAutoFit/>
          </a:bodyPr>
          <a:lstStyle/>
          <a:p>
            <a:r>
              <a:rPr lang="en-US" sz="1400" b="1" noProof="1">
                <a:solidFill>
                  <a:schemeClr val="bg1"/>
                </a:solidFill>
              </a:rPr>
              <a:t>QuANTUM-R (R/R AML): </a:t>
            </a:r>
            <a:r>
              <a:rPr lang="en-US" sz="1400" noProof="1">
                <a:solidFill>
                  <a:schemeClr val="bg1"/>
                </a:solidFill>
              </a:rPr>
              <a:t>improvement in OS </a:t>
            </a:r>
            <a:br>
              <a:rPr lang="en-US" sz="1400" noProof="1">
                <a:solidFill>
                  <a:schemeClr val="bg1"/>
                </a:solidFill>
              </a:rPr>
            </a:br>
            <a:r>
              <a:rPr lang="en-US" sz="1400" noProof="1">
                <a:solidFill>
                  <a:schemeClr val="bg1"/>
                </a:solidFill>
              </a:rPr>
              <a:t>with </a:t>
            </a:r>
            <a:r>
              <a:rPr lang="en-US" sz="1400" b="1" noProof="1">
                <a:solidFill>
                  <a:schemeClr val="bg1"/>
                </a:solidFill>
              </a:rPr>
              <a:t>quizartinib</a:t>
            </a:r>
            <a:r>
              <a:rPr lang="en-US" sz="1400" noProof="1">
                <a:solidFill>
                  <a:schemeClr val="bg1"/>
                </a:solidFill>
              </a:rPr>
              <a:t> vs salvage chemo</a:t>
            </a:r>
          </a:p>
        </p:txBody>
      </p:sp>
    </p:spTree>
    <p:extLst>
      <p:ext uri="{BB962C8B-B14F-4D97-AF65-F5344CB8AC3E}">
        <p14:creationId xmlns:p14="http://schemas.microsoft.com/office/powerpoint/2010/main" val="3837821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Emily Is a Candidate for 7+3 Plus a FLT3 Inhibitor</a:t>
            </a:r>
            <a:endParaRPr lang="en-US" b="1" noProof="0" dirty="0"/>
          </a:p>
        </p:txBody>
      </p:sp>
      <p:pic>
        <p:nvPicPr>
          <p:cNvPr id="10"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881" y="1194453"/>
            <a:ext cx="8740239" cy="3571512"/>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rapezoid 7"/>
          <p:cNvSpPr/>
          <p:nvPr/>
        </p:nvSpPr>
        <p:spPr>
          <a:xfrm>
            <a:off x="201881" y="997520"/>
            <a:ext cx="2196936" cy="427511"/>
          </a:xfrm>
          <a:prstGeom prst="trapezoid">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a:xfrm>
            <a:off x="277153" y="1335005"/>
            <a:ext cx="8589695" cy="3273864"/>
          </a:xfrm>
          <a:prstGeom prst="rect">
            <a:avLst/>
          </a:prstGeom>
          <a:gradFill flip="none" rotWithShape="1">
            <a:gsLst>
              <a:gs pos="0">
                <a:srgbClr val="E9F4FD"/>
              </a:gs>
              <a:gs pos="100000">
                <a:schemeClr val="bg2"/>
              </a:gs>
            </a:gsLst>
            <a:lin ang="5400000" scaled="1"/>
            <a:tileRect/>
          </a:gra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rgbClr val="000000"/>
                </a:solidFill>
              </a:rPr>
              <a:t>After several counseling sessions, Emily initiates treatment </a:t>
            </a:r>
            <a:br>
              <a:rPr lang="en-US" sz="2200" dirty="0">
                <a:solidFill>
                  <a:srgbClr val="000000"/>
                </a:solidFill>
              </a:rPr>
            </a:br>
            <a:r>
              <a:rPr lang="en-US" sz="2200" dirty="0">
                <a:solidFill>
                  <a:srgbClr val="000000"/>
                </a:solidFill>
              </a:rPr>
              <a:t>with 7+3 plus midostaurin followed by intermediate-dose </a:t>
            </a:r>
            <a:r>
              <a:rPr lang="en-US" sz="2200" dirty="0" err="1">
                <a:solidFill>
                  <a:srgbClr val="000000"/>
                </a:solidFill>
              </a:rPr>
              <a:t>ara</a:t>
            </a:r>
            <a:r>
              <a:rPr lang="en-US" sz="2200" dirty="0">
                <a:solidFill>
                  <a:srgbClr val="000000"/>
                </a:solidFill>
              </a:rPr>
              <a:t>-C with midostaurin</a:t>
            </a:r>
          </a:p>
        </p:txBody>
      </p:sp>
      <p:sp>
        <p:nvSpPr>
          <p:cNvPr id="12" name="TextBox 11"/>
          <p:cNvSpPr txBox="1"/>
          <p:nvPr/>
        </p:nvSpPr>
        <p:spPr>
          <a:xfrm>
            <a:off x="415064" y="3907189"/>
            <a:ext cx="8313872" cy="430887"/>
          </a:xfrm>
          <a:prstGeom prst="rect">
            <a:avLst/>
          </a:prstGeom>
          <a:noFill/>
          <a:ln w="19050">
            <a:solidFill>
              <a:schemeClr val="accent1"/>
            </a:solidFill>
          </a:ln>
        </p:spPr>
        <p:txBody>
          <a:bodyPr wrap="square" rtlCol="0">
            <a:spAutoFit/>
          </a:bodyPr>
          <a:lstStyle/>
          <a:p>
            <a:pPr algn="ctr"/>
            <a:r>
              <a:rPr lang="en-US" sz="2200" b="1" i="1" dirty="0">
                <a:solidFill>
                  <a:prstClr val="black"/>
                </a:solidFill>
              </a:rPr>
              <a:t>What can Emily expect with FLT3 inhibitor therapy?</a:t>
            </a:r>
          </a:p>
        </p:txBody>
      </p:sp>
    </p:spTree>
    <p:extLst>
      <p:ext uri="{BB962C8B-B14F-4D97-AF65-F5344CB8AC3E}">
        <p14:creationId xmlns:p14="http://schemas.microsoft.com/office/powerpoint/2010/main" val="2275207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Nurse’s Approach to Safety Management </a:t>
            </a:r>
            <a:br>
              <a:rPr lang="en-US" dirty="0"/>
            </a:br>
            <a:r>
              <a:rPr lang="en-US" dirty="0"/>
              <a:t>With FLT3 Inhibitors</a:t>
            </a:r>
          </a:p>
        </p:txBody>
      </p:sp>
      <p:sp>
        <p:nvSpPr>
          <p:cNvPr id="12" name="Line Callout 1 11"/>
          <p:cNvSpPr/>
          <p:nvPr/>
        </p:nvSpPr>
        <p:spPr>
          <a:xfrm>
            <a:off x="1066799" y="3333750"/>
            <a:ext cx="3346704" cy="1371600"/>
          </a:xfrm>
          <a:prstGeom prst="borderCallout1">
            <a:avLst>
              <a:gd name="adj1" fmla="val 6846"/>
              <a:gd name="adj2" fmla="val 13561"/>
              <a:gd name="adj3" fmla="val -42262"/>
              <a:gd name="adj4" fmla="val -94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altLang="en-US" sz="2000" b="1" dirty="0">
                <a:solidFill>
                  <a:schemeClr val="bg1"/>
                </a:solidFill>
                <a:ea typeface="ヒラギノ角ゴ Pro W3" charset="-128"/>
              </a:rPr>
              <a:t>Proactive use of </a:t>
            </a:r>
            <a:r>
              <a:rPr lang="en-US" altLang="en-US" sz="2000" b="1" dirty="0" err="1">
                <a:solidFill>
                  <a:schemeClr val="bg1"/>
                </a:solidFill>
                <a:ea typeface="ヒラギノ角ゴ Pro W3" charset="-128"/>
              </a:rPr>
              <a:t>antiemetics</a:t>
            </a:r>
            <a:r>
              <a:rPr lang="en-US" altLang="en-US" sz="2000" b="1" dirty="0">
                <a:solidFill>
                  <a:schemeClr val="bg1"/>
                </a:solidFill>
                <a:ea typeface="ヒラギノ角ゴ Pro W3" charset="-128"/>
              </a:rPr>
              <a:t> and </a:t>
            </a:r>
            <a:r>
              <a:rPr lang="en-US" altLang="en-US" sz="2000" b="1" dirty="0" err="1">
                <a:solidFill>
                  <a:schemeClr val="bg1"/>
                </a:solidFill>
                <a:ea typeface="ヒラギノ角ゴ Pro W3" charset="-128"/>
              </a:rPr>
              <a:t>antidiarrheals</a:t>
            </a:r>
            <a:endParaRPr lang="en-US" altLang="en-US" sz="2000" b="1" dirty="0">
              <a:solidFill>
                <a:schemeClr val="bg1"/>
              </a:solidFill>
              <a:ea typeface="ヒラギノ角ゴ Pro W3" charset="-128"/>
            </a:endParaRPr>
          </a:p>
          <a:p>
            <a:pPr marL="342900" indent="-342900">
              <a:buFont typeface="Wingdings" panose="05000000000000000000" pitchFamily="2" charset="2"/>
              <a:buChar char="q"/>
            </a:pPr>
            <a:r>
              <a:rPr lang="en-US" altLang="en-US" sz="2000" b="1" dirty="0">
                <a:solidFill>
                  <a:schemeClr val="bg1"/>
                </a:solidFill>
                <a:ea typeface="ヒラギノ角ゴ Pro W3" charset="-128"/>
              </a:rPr>
              <a:t>Encourage fluid intake</a:t>
            </a:r>
          </a:p>
        </p:txBody>
      </p:sp>
      <p:sp>
        <p:nvSpPr>
          <p:cNvPr id="13" name="Line Callout 1 12"/>
          <p:cNvSpPr/>
          <p:nvPr/>
        </p:nvSpPr>
        <p:spPr>
          <a:xfrm>
            <a:off x="5562599" y="3333750"/>
            <a:ext cx="3350492" cy="1371600"/>
          </a:xfrm>
          <a:prstGeom prst="borderCallout1">
            <a:avLst>
              <a:gd name="adj1" fmla="val 2083"/>
              <a:gd name="adj2" fmla="val 12912"/>
              <a:gd name="adj3" fmla="val -42262"/>
              <a:gd name="adj4" fmla="val -94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altLang="en-US" sz="2000" b="1" dirty="0">
                <a:solidFill>
                  <a:schemeClr val="bg1"/>
                </a:solidFill>
                <a:ea typeface="ヒラギノ角ゴ Pro W3" charset="-128"/>
              </a:rPr>
              <a:t>Azole use </a:t>
            </a:r>
          </a:p>
          <a:p>
            <a:pPr marL="342900" indent="-342900">
              <a:buFont typeface="Wingdings" panose="05000000000000000000" pitchFamily="2" charset="2"/>
              <a:buChar char="q"/>
            </a:pPr>
            <a:r>
              <a:rPr lang="en-US" altLang="en-US" sz="2000" b="1" dirty="0" err="1">
                <a:solidFill>
                  <a:schemeClr val="bg1"/>
                </a:solidFill>
                <a:ea typeface="ヒラギノ角ゴ Pro W3" charset="-128"/>
              </a:rPr>
              <a:t>QTc</a:t>
            </a:r>
            <a:r>
              <a:rPr lang="en-US" altLang="en-US" sz="2000" b="1" dirty="0">
                <a:solidFill>
                  <a:schemeClr val="bg1"/>
                </a:solidFill>
                <a:ea typeface="ヒラギノ角ゴ Pro W3" charset="-128"/>
              </a:rPr>
              <a:t> prolongation</a:t>
            </a:r>
          </a:p>
        </p:txBody>
      </p:sp>
      <p:grpSp>
        <p:nvGrpSpPr>
          <p:cNvPr id="5" name="Group 4"/>
          <p:cNvGrpSpPr/>
          <p:nvPr/>
        </p:nvGrpSpPr>
        <p:grpSpPr>
          <a:xfrm>
            <a:off x="723900" y="1257774"/>
            <a:ext cx="7696200" cy="1771176"/>
            <a:chOff x="921164" y="1257774"/>
            <a:chExt cx="4852213" cy="1440500"/>
          </a:xfrm>
        </p:grpSpPr>
        <p:sp>
          <p:nvSpPr>
            <p:cNvPr id="6" name="Freeform 5"/>
            <p:cNvSpPr/>
            <p:nvPr/>
          </p:nvSpPr>
          <p:spPr>
            <a:xfrm>
              <a:off x="921164" y="1257774"/>
              <a:ext cx="2021755" cy="1440500"/>
            </a:xfrm>
            <a:custGeom>
              <a:avLst/>
              <a:gdLst>
                <a:gd name="connsiteX0" fmla="*/ 0 w 2021755"/>
                <a:gd name="connsiteY0" fmla="*/ 144050 h 1440500"/>
                <a:gd name="connsiteX1" fmla="*/ 144050 w 2021755"/>
                <a:gd name="connsiteY1" fmla="*/ 0 h 1440500"/>
                <a:gd name="connsiteX2" fmla="*/ 1877705 w 2021755"/>
                <a:gd name="connsiteY2" fmla="*/ 0 h 1440500"/>
                <a:gd name="connsiteX3" fmla="*/ 2021755 w 2021755"/>
                <a:gd name="connsiteY3" fmla="*/ 144050 h 1440500"/>
                <a:gd name="connsiteX4" fmla="*/ 2021755 w 2021755"/>
                <a:gd name="connsiteY4" fmla="*/ 1296450 h 1440500"/>
                <a:gd name="connsiteX5" fmla="*/ 1877705 w 2021755"/>
                <a:gd name="connsiteY5" fmla="*/ 1440500 h 1440500"/>
                <a:gd name="connsiteX6" fmla="*/ 144050 w 2021755"/>
                <a:gd name="connsiteY6" fmla="*/ 1440500 h 1440500"/>
                <a:gd name="connsiteX7" fmla="*/ 0 w 2021755"/>
                <a:gd name="connsiteY7" fmla="*/ 1296450 h 1440500"/>
                <a:gd name="connsiteX8" fmla="*/ 0 w 2021755"/>
                <a:gd name="connsiteY8" fmla="*/ 144050 h 14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755" h="1440500">
                  <a:moveTo>
                    <a:pt x="0" y="144050"/>
                  </a:moveTo>
                  <a:cubicBezTo>
                    <a:pt x="0" y="64493"/>
                    <a:pt x="64493" y="0"/>
                    <a:pt x="144050" y="0"/>
                  </a:cubicBezTo>
                  <a:lnTo>
                    <a:pt x="1877705" y="0"/>
                  </a:lnTo>
                  <a:cubicBezTo>
                    <a:pt x="1957262" y="0"/>
                    <a:pt x="2021755" y="64493"/>
                    <a:pt x="2021755" y="144050"/>
                  </a:cubicBezTo>
                  <a:lnTo>
                    <a:pt x="2021755" y="1296450"/>
                  </a:lnTo>
                  <a:cubicBezTo>
                    <a:pt x="2021755" y="1376007"/>
                    <a:pt x="1957262" y="1440500"/>
                    <a:pt x="1877705" y="1440500"/>
                  </a:cubicBezTo>
                  <a:lnTo>
                    <a:pt x="144050" y="1440500"/>
                  </a:lnTo>
                  <a:cubicBezTo>
                    <a:pt x="64493" y="1440500"/>
                    <a:pt x="0" y="1376007"/>
                    <a:pt x="0" y="1296450"/>
                  </a:cubicBezTo>
                  <a:lnTo>
                    <a:pt x="0" y="1440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lvl="0" algn="ctr" defTabSz="800100">
                <a:lnSpc>
                  <a:spcPct val="90000"/>
                </a:lnSpc>
                <a:spcBef>
                  <a:spcPct val="0"/>
                </a:spcBef>
                <a:spcAft>
                  <a:spcPct val="35000"/>
                </a:spcAft>
              </a:pPr>
              <a:r>
                <a:rPr lang="en-US" altLang="en-US" sz="2000" b="1" dirty="0">
                  <a:solidFill>
                    <a:srgbClr val="FFFFFF"/>
                  </a:solidFill>
                </a:rPr>
                <a:t>Watch for GI toxicities</a:t>
              </a:r>
            </a:p>
          </p:txBody>
        </p:sp>
        <p:sp>
          <p:nvSpPr>
            <p:cNvPr id="7" name="Freeform 6"/>
            <p:cNvSpPr/>
            <p:nvPr/>
          </p:nvSpPr>
          <p:spPr>
            <a:xfrm>
              <a:off x="3145095" y="1727327"/>
              <a:ext cx="428612" cy="501395"/>
            </a:xfrm>
            <a:custGeom>
              <a:avLst/>
              <a:gdLst>
                <a:gd name="connsiteX0" fmla="*/ 0 w 428612"/>
                <a:gd name="connsiteY0" fmla="*/ 100279 h 501395"/>
                <a:gd name="connsiteX1" fmla="*/ 214306 w 428612"/>
                <a:gd name="connsiteY1" fmla="*/ 100279 h 501395"/>
                <a:gd name="connsiteX2" fmla="*/ 214306 w 428612"/>
                <a:gd name="connsiteY2" fmla="*/ 0 h 501395"/>
                <a:gd name="connsiteX3" fmla="*/ 428612 w 428612"/>
                <a:gd name="connsiteY3" fmla="*/ 250698 h 501395"/>
                <a:gd name="connsiteX4" fmla="*/ 214306 w 428612"/>
                <a:gd name="connsiteY4" fmla="*/ 501395 h 501395"/>
                <a:gd name="connsiteX5" fmla="*/ 214306 w 428612"/>
                <a:gd name="connsiteY5" fmla="*/ 401116 h 501395"/>
                <a:gd name="connsiteX6" fmla="*/ 0 w 428612"/>
                <a:gd name="connsiteY6" fmla="*/ 401116 h 501395"/>
                <a:gd name="connsiteX7" fmla="*/ 0 w 428612"/>
                <a:gd name="connsiteY7" fmla="*/ 100279 h 5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12" h="501395">
                  <a:moveTo>
                    <a:pt x="0" y="100279"/>
                  </a:moveTo>
                  <a:lnTo>
                    <a:pt x="214306" y="100279"/>
                  </a:lnTo>
                  <a:lnTo>
                    <a:pt x="214306" y="0"/>
                  </a:lnTo>
                  <a:lnTo>
                    <a:pt x="428612" y="250698"/>
                  </a:lnTo>
                  <a:lnTo>
                    <a:pt x="214306" y="501395"/>
                  </a:lnTo>
                  <a:lnTo>
                    <a:pt x="214306" y="401116"/>
                  </a:lnTo>
                  <a:lnTo>
                    <a:pt x="0" y="401116"/>
                  </a:lnTo>
                  <a:lnTo>
                    <a:pt x="0" y="100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279" rIns="128584" bIns="100279" numCol="1" spcCol="1270" anchor="ctr" anchorCtr="0">
              <a:noAutofit/>
            </a:bodyPr>
            <a:lstStyle/>
            <a:p>
              <a:pPr lvl="0" algn="ctr" defTabSz="622300">
                <a:lnSpc>
                  <a:spcPct val="90000"/>
                </a:lnSpc>
                <a:spcBef>
                  <a:spcPct val="0"/>
                </a:spcBef>
                <a:spcAft>
                  <a:spcPct val="35000"/>
                </a:spcAft>
              </a:pPr>
              <a:endParaRPr lang="en-US" sz="2000" kern="1200"/>
            </a:p>
          </p:txBody>
        </p:sp>
        <p:sp>
          <p:nvSpPr>
            <p:cNvPr id="8" name="Freeform 7"/>
            <p:cNvSpPr/>
            <p:nvPr/>
          </p:nvSpPr>
          <p:spPr>
            <a:xfrm>
              <a:off x="3751622" y="1257774"/>
              <a:ext cx="2021755" cy="1440500"/>
            </a:xfrm>
            <a:custGeom>
              <a:avLst/>
              <a:gdLst>
                <a:gd name="connsiteX0" fmla="*/ 0 w 2021755"/>
                <a:gd name="connsiteY0" fmla="*/ 144050 h 1440500"/>
                <a:gd name="connsiteX1" fmla="*/ 144050 w 2021755"/>
                <a:gd name="connsiteY1" fmla="*/ 0 h 1440500"/>
                <a:gd name="connsiteX2" fmla="*/ 1877705 w 2021755"/>
                <a:gd name="connsiteY2" fmla="*/ 0 h 1440500"/>
                <a:gd name="connsiteX3" fmla="*/ 2021755 w 2021755"/>
                <a:gd name="connsiteY3" fmla="*/ 144050 h 1440500"/>
                <a:gd name="connsiteX4" fmla="*/ 2021755 w 2021755"/>
                <a:gd name="connsiteY4" fmla="*/ 1296450 h 1440500"/>
                <a:gd name="connsiteX5" fmla="*/ 1877705 w 2021755"/>
                <a:gd name="connsiteY5" fmla="*/ 1440500 h 1440500"/>
                <a:gd name="connsiteX6" fmla="*/ 144050 w 2021755"/>
                <a:gd name="connsiteY6" fmla="*/ 1440500 h 1440500"/>
                <a:gd name="connsiteX7" fmla="*/ 0 w 2021755"/>
                <a:gd name="connsiteY7" fmla="*/ 1296450 h 1440500"/>
                <a:gd name="connsiteX8" fmla="*/ 0 w 2021755"/>
                <a:gd name="connsiteY8" fmla="*/ 144050 h 14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755" h="1440500">
                  <a:moveTo>
                    <a:pt x="0" y="144050"/>
                  </a:moveTo>
                  <a:cubicBezTo>
                    <a:pt x="0" y="64493"/>
                    <a:pt x="64493" y="0"/>
                    <a:pt x="144050" y="0"/>
                  </a:cubicBezTo>
                  <a:lnTo>
                    <a:pt x="1877705" y="0"/>
                  </a:lnTo>
                  <a:cubicBezTo>
                    <a:pt x="1957262" y="0"/>
                    <a:pt x="2021755" y="64493"/>
                    <a:pt x="2021755" y="144050"/>
                  </a:cubicBezTo>
                  <a:lnTo>
                    <a:pt x="2021755" y="1296450"/>
                  </a:lnTo>
                  <a:cubicBezTo>
                    <a:pt x="2021755" y="1376007"/>
                    <a:pt x="1957262" y="1440500"/>
                    <a:pt x="1877705" y="1440500"/>
                  </a:cubicBezTo>
                  <a:lnTo>
                    <a:pt x="144050" y="1440500"/>
                  </a:lnTo>
                  <a:cubicBezTo>
                    <a:pt x="64493" y="1440500"/>
                    <a:pt x="0" y="1376007"/>
                    <a:pt x="0" y="1296450"/>
                  </a:cubicBezTo>
                  <a:lnTo>
                    <a:pt x="0" y="1440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lvl="0" algn="ctr" defTabSz="800100">
                <a:lnSpc>
                  <a:spcPct val="90000"/>
                </a:lnSpc>
                <a:spcBef>
                  <a:spcPct val="0"/>
                </a:spcBef>
                <a:spcAft>
                  <a:spcPct val="35000"/>
                </a:spcAft>
              </a:pPr>
              <a:r>
                <a:rPr lang="en-US" altLang="en-US" sz="2000" b="1" dirty="0">
                  <a:solidFill>
                    <a:srgbClr val="FFFFFF"/>
                  </a:solidFill>
                  <a:ea typeface="ヒラギノ角ゴ Pro W3" charset="-128"/>
                </a:rPr>
                <a:t>Drug–drug interactions: Educate on notifying provider about OTC/</a:t>
              </a:r>
              <a:br>
                <a:rPr lang="en-US" altLang="en-US" sz="2000" b="1" dirty="0">
                  <a:solidFill>
                    <a:srgbClr val="FFFFFF"/>
                  </a:solidFill>
                  <a:ea typeface="ヒラギノ角ゴ Pro W3" charset="-128"/>
                </a:rPr>
              </a:br>
              <a:r>
                <a:rPr lang="en-US" altLang="en-US" sz="2000" b="1" dirty="0">
                  <a:solidFill>
                    <a:srgbClr val="FFFFFF"/>
                  </a:solidFill>
                  <a:ea typeface="ヒラギノ角ゴ Pro W3" charset="-128"/>
                </a:rPr>
                <a:t>any new medications</a:t>
              </a:r>
            </a:p>
          </p:txBody>
        </p:sp>
      </p:grpSp>
    </p:spTree>
    <p:extLst>
      <p:ext uri="{BB962C8B-B14F-4D97-AF65-F5344CB8AC3E}">
        <p14:creationId xmlns:p14="http://schemas.microsoft.com/office/powerpoint/2010/main" val="252231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Nurse’s Approach to Safety Management </a:t>
            </a:r>
            <a:br>
              <a:rPr lang="en-US" dirty="0"/>
            </a:br>
            <a:r>
              <a:rPr lang="en-US" dirty="0"/>
              <a:t>With FLT3 Inhibitors (Cont’d)</a:t>
            </a:r>
          </a:p>
        </p:txBody>
      </p:sp>
      <p:sp>
        <p:nvSpPr>
          <p:cNvPr id="12" name="Line Callout 1 11"/>
          <p:cNvSpPr/>
          <p:nvPr/>
        </p:nvSpPr>
        <p:spPr>
          <a:xfrm>
            <a:off x="1066799" y="3333750"/>
            <a:ext cx="3346704" cy="1371600"/>
          </a:xfrm>
          <a:prstGeom prst="borderCallout1">
            <a:avLst>
              <a:gd name="adj1" fmla="val 6846"/>
              <a:gd name="adj2" fmla="val 13561"/>
              <a:gd name="adj3" fmla="val -42262"/>
              <a:gd name="adj4" fmla="val -94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Wingdings" panose="05000000000000000000" pitchFamily="2" charset="2"/>
              <a:buChar char="q"/>
            </a:pPr>
            <a:r>
              <a:rPr lang="en-US" altLang="en-US" sz="2000" b="1" dirty="0">
                <a:solidFill>
                  <a:schemeClr val="bg1"/>
                </a:solidFill>
                <a:ea typeface="ヒラギノ角ゴ Pro W3" charset="-128"/>
              </a:rPr>
              <a:t>Advise patient </a:t>
            </a:r>
            <a:br>
              <a:rPr lang="en-US" altLang="en-US" sz="2000" b="1" dirty="0">
                <a:solidFill>
                  <a:schemeClr val="bg1"/>
                </a:solidFill>
                <a:ea typeface="ヒラギノ角ゴ Pro W3" charset="-128"/>
              </a:rPr>
            </a:br>
            <a:r>
              <a:rPr lang="en-US" altLang="en-US" sz="2000" b="1" dirty="0">
                <a:solidFill>
                  <a:schemeClr val="bg1"/>
                </a:solidFill>
                <a:ea typeface="ヒラギノ角ゴ Pro W3" charset="-128"/>
              </a:rPr>
              <a:t>on compliance and side effect reporting</a:t>
            </a:r>
          </a:p>
        </p:txBody>
      </p:sp>
      <p:sp>
        <p:nvSpPr>
          <p:cNvPr id="13" name="Line Callout 1 12"/>
          <p:cNvSpPr/>
          <p:nvPr/>
        </p:nvSpPr>
        <p:spPr>
          <a:xfrm>
            <a:off x="5562599" y="3333750"/>
            <a:ext cx="3350492" cy="1371600"/>
          </a:xfrm>
          <a:prstGeom prst="borderCallout1">
            <a:avLst>
              <a:gd name="adj1" fmla="val 2083"/>
              <a:gd name="adj2" fmla="val 12912"/>
              <a:gd name="adj3" fmla="val -42262"/>
              <a:gd name="adj4" fmla="val -94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altLang="en-US" sz="2000" b="1" dirty="0">
                <a:solidFill>
                  <a:schemeClr val="bg1"/>
                </a:solidFill>
                <a:ea typeface="ヒラギノ角ゴ Pro W3" charset="-128"/>
              </a:rPr>
              <a:t>For skin rash, </a:t>
            </a:r>
            <a:br>
              <a:rPr lang="en-US" altLang="en-US" sz="2000" b="1" dirty="0">
                <a:solidFill>
                  <a:schemeClr val="bg1"/>
                </a:solidFill>
                <a:ea typeface="ヒラギノ角ゴ Pro W3" charset="-128"/>
              </a:rPr>
            </a:br>
            <a:r>
              <a:rPr lang="en-US" altLang="en-US" sz="2000" b="1" dirty="0">
                <a:solidFill>
                  <a:schemeClr val="bg1"/>
                </a:solidFill>
                <a:ea typeface="ヒラギノ角ゴ Pro W3" charset="-128"/>
              </a:rPr>
              <a:t>advise patients to notify their provider</a:t>
            </a:r>
          </a:p>
          <a:p>
            <a:pPr marL="342900" indent="-342900">
              <a:buFont typeface="Wingdings" panose="05000000000000000000" pitchFamily="2" charset="2"/>
              <a:buChar char="q"/>
            </a:pPr>
            <a:r>
              <a:rPr lang="en-US" altLang="en-US" sz="2000" b="1" dirty="0">
                <a:solidFill>
                  <a:schemeClr val="bg1"/>
                </a:solidFill>
                <a:ea typeface="ヒラギノ角ゴ Pro W3" charset="-128"/>
              </a:rPr>
              <a:t>Emollients can be used</a:t>
            </a:r>
          </a:p>
        </p:txBody>
      </p:sp>
      <p:grpSp>
        <p:nvGrpSpPr>
          <p:cNvPr id="5" name="Group 4"/>
          <p:cNvGrpSpPr/>
          <p:nvPr/>
        </p:nvGrpSpPr>
        <p:grpSpPr>
          <a:xfrm>
            <a:off x="723900" y="1257774"/>
            <a:ext cx="7696200" cy="1771176"/>
            <a:chOff x="921164" y="1257774"/>
            <a:chExt cx="4852213" cy="1440500"/>
          </a:xfrm>
        </p:grpSpPr>
        <p:sp>
          <p:nvSpPr>
            <p:cNvPr id="6" name="Freeform 5"/>
            <p:cNvSpPr/>
            <p:nvPr/>
          </p:nvSpPr>
          <p:spPr>
            <a:xfrm>
              <a:off x="921164" y="1257774"/>
              <a:ext cx="2021755" cy="1440500"/>
            </a:xfrm>
            <a:custGeom>
              <a:avLst/>
              <a:gdLst>
                <a:gd name="connsiteX0" fmla="*/ 0 w 2021755"/>
                <a:gd name="connsiteY0" fmla="*/ 144050 h 1440500"/>
                <a:gd name="connsiteX1" fmla="*/ 144050 w 2021755"/>
                <a:gd name="connsiteY1" fmla="*/ 0 h 1440500"/>
                <a:gd name="connsiteX2" fmla="*/ 1877705 w 2021755"/>
                <a:gd name="connsiteY2" fmla="*/ 0 h 1440500"/>
                <a:gd name="connsiteX3" fmla="*/ 2021755 w 2021755"/>
                <a:gd name="connsiteY3" fmla="*/ 144050 h 1440500"/>
                <a:gd name="connsiteX4" fmla="*/ 2021755 w 2021755"/>
                <a:gd name="connsiteY4" fmla="*/ 1296450 h 1440500"/>
                <a:gd name="connsiteX5" fmla="*/ 1877705 w 2021755"/>
                <a:gd name="connsiteY5" fmla="*/ 1440500 h 1440500"/>
                <a:gd name="connsiteX6" fmla="*/ 144050 w 2021755"/>
                <a:gd name="connsiteY6" fmla="*/ 1440500 h 1440500"/>
                <a:gd name="connsiteX7" fmla="*/ 0 w 2021755"/>
                <a:gd name="connsiteY7" fmla="*/ 1296450 h 1440500"/>
                <a:gd name="connsiteX8" fmla="*/ 0 w 2021755"/>
                <a:gd name="connsiteY8" fmla="*/ 144050 h 14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755" h="1440500">
                  <a:moveTo>
                    <a:pt x="0" y="144050"/>
                  </a:moveTo>
                  <a:cubicBezTo>
                    <a:pt x="0" y="64493"/>
                    <a:pt x="64493" y="0"/>
                    <a:pt x="144050" y="0"/>
                  </a:cubicBezTo>
                  <a:lnTo>
                    <a:pt x="1877705" y="0"/>
                  </a:lnTo>
                  <a:cubicBezTo>
                    <a:pt x="1957262" y="0"/>
                    <a:pt x="2021755" y="64493"/>
                    <a:pt x="2021755" y="144050"/>
                  </a:cubicBezTo>
                  <a:lnTo>
                    <a:pt x="2021755" y="1296450"/>
                  </a:lnTo>
                  <a:cubicBezTo>
                    <a:pt x="2021755" y="1376007"/>
                    <a:pt x="1957262" y="1440500"/>
                    <a:pt x="1877705" y="1440500"/>
                  </a:cubicBezTo>
                  <a:lnTo>
                    <a:pt x="144050" y="1440500"/>
                  </a:lnTo>
                  <a:cubicBezTo>
                    <a:pt x="64493" y="1440500"/>
                    <a:pt x="0" y="1376007"/>
                    <a:pt x="0" y="1296450"/>
                  </a:cubicBezTo>
                  <a:lnTo>
                    <a:pt x="0" y="1440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lvl="0" algn="ctr" defTabSz="800100">
                <a:lnSpc>
                  <a:spcPct val="90000"/>
                </a:lnSpc>
                <a:spcBef>
                  <a:spcPct val="0"/>
                </a:spcBef>
                <a:spcAft>
                  <a:spcPct val="35000"/>
                </a:spcAft>
              </a:pPr>
              <a:r>
                <a:rPr lang="en-US" altLang="en-US" sz="2000" b="1" dirty="0">
                  <a:solidFill>
                    <a:srgbClr val="FFFFFF"/>
                  </a:solidFill>
                </a:rPr>
                <a:t>Drug compliance: Educate on importance of taking medication daily</a:t>
              </a:r>
            </a:p>
          </p:txBody>
        </p:sp>
        <p:sp>
          <p:nvSpPr>
            <p:cNvPr id="7" name="Freeform 6"/>
            <p:cNvSpPr/>
            <p:nvPr/>
          </p:nvSpPr>
          <p:spPr>
            <a:xfrm>
              <a:off x="3145095" y="1727327"/>
              <a:ext cx="428612" cy="501395"/>
            </a:xfrm>
            <a:custGeom>
              <a:avLst/>
              <a:gdLst>
                <a:gd name="connsiteX0" fmla="*/ 0 w 428612"/>
                <a:gd name="connsiteY0" fmla="*/ 100279 h 501395"/>
                <a:gd name="connsiteX1" fmla="*/ 214306 w 428612"/>
                <a:gd name="connsiteY1" fmla="*/ 100279 h 501395"/>
                <a:gd name="connsiteX2" fmla="*/ 214306 w 428612"/>
                <a:gd name="connsiteY2" fmla="*/ 0 h 501395"/>
                <a:gd name="connsiteX3" fmla="*/ 428612 w 428612"/>
                <a:gd name="connsiteY3" fmla="*/ 250698 h 501395"/>
                <a:gd name="connsiteX4" fmla="*/ 214306 w 428612"/>
                <a:gd name="connsiteY4" fmla="*/ 501395 h 501395"/>
                <a:gd name="connsiteX5" fmla="*/ 214306 w 428612"/>
                <a:gd name="connsiteY5" fmla="*/ 401116 h 501395"/>
                <a:gd name="connsiteX6" fmla="*/ 0 w 428612"/>
                <a:gd name="connsiteY6" fmla="*/ 401116 h 501395"/>
                <a:gd name="connsiteX7" fmla="*/ 0 w 428612"/>
                <a:gd name="connsiteY7" fmla="*/ 100279 h 50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12" h="501395">
                  <a:moveTo>
                    <a:pt x="0" y="100279"/>
                  </a:moveTo>
                  <a:lnTo>
                    <a:pt x="214306" y="100279"/>
                  </a:lnTo>
                  <a:lnTo>
                    <a:pt x="214306" y="0"/>
                  </a:lnTo>
                  <a:lnTo>
                    <a:pt x="428612" y="250698"/>
                  </a:lnTo>
                  <a:lnTo>
                    <a:pt x="214306" y="501395"/>
                  </a:lnTo>
                  <a:lnTo>
                    <a:pt x="214306" y="401116"/>
                  </a:lnTo>
                  <a:lnTo>
                    <a:pt x="0" y="401116"/>
                  </a:lnTo>
                  <a:lnTo>
                    <a:pt x="0" y="100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279" rIns="128584" bIns="100279" numCol="1" spcCol="1270" anchor="ctr" anchorCtr="0">
              <a:noAutofit/>
            </a:bodyPr>
            <a:lstStyle/>
            <a:p>
              <a:pPr lvl="0" algn="ctr" defTabSz="622300">
                <a:lnSpc>
                  <a:spcPct val="90000"/>
                </a:lnSpc>
                <a:spcBef>
                  <a:spcPct val="0"/>
                </a:spcBef>
                <a:spcAft>
                  <a:spcPct val="35000"/>
                </a:spcAft>
              </a:pPr>
              <a:endParaRPr lang="en-US" sz="2000" kern="1200"/>
            </a:p>
          </p:txBody>
        </p:sp>
        <p:sp>
          <p:nvSpPr>
            <p:cNvPr id="8" name="Freeform 7"/>
            <p:cNvSpPr/>
            <p:nvPr/>
          </p:nvSpPr>
          <p:spPr>
            <a:xfrm>
              <a:off x="3751622" y="1257774"/>
              <a:ext cx="2021755" cy="1440500"/>
            </a:xfrm>
            <a:custGeom>
              <a:avLst/>
              <a:gdLst>
                <a:gd name="connsiteX0" fmla="*/ 0 w 2021755"/>
                <a:gd name="connsiteY0" fmla="*/ 144050 h 1440500"/>
                <a:gd name="connsiteX1" fmla="*/ 144050 w 2021755"/>
                <a:gd name="connsiteY1" fmla="*/ 0 h 1440500"/>
                <a:gd name="connsiteX2" fmla="*/ 1877705 w 2021755"/>
                <a:gd name="connsiteY2" fmla="*/ 0 h 1440500"/>
                <a:gd name="connsiteX3" fmla="*/ 2021755 w 2021755"/>
                <a:gd name="connsiteY3" fmla="*/ 144050 h 1440500"/>
                <a:gd name="connsiteX4" fmla="*/ 2021755 w 2021755"/>
                <a:gd name="connsiteY4" fmla="*/ 1296450 h 1440500"/>
                <a:gd name="connsiteX5" fmla="*/ 1877705 w 2021755"/>
                <a:gd name="connsiteY5" fmla="*/ 1440500 h 1440500"/>
                <a:gd name="connsiteX6" fmla="*/ 144050 w 2021755"/>
                <a:gd name="connsiteY6" fmla="*/ 1440500 h 1440500"/>
                <a:gd name="connsiteX7" fmla="*/ 0 w 2021755"/>
                <a:gd name="connsiteY7" fmla="*/ 1296450 h 1440500"/>
                <a:gd name="connsiteX8" fmla="*/ 0 w 2021755"/>
                <a:gd name="connsiteY8" fmla="*/ 144050 h 14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755" h="1440500">
                  <a:moveTo>
                    <a:pt x="0" y="144050"/>
                  </a:moveTo>
                  <a:cubicBezTo>
                    <a:pt x="0" y="64493"/>
                    <a:pt x="64493" y="0"/>
                    <a:pt x="144050" y="0"/>
                  </a:cubicBezTo>
                  <a:lnTo>
                    <a:pt x="1877705" y="0"/>
                  </a:lnTo>
                  <a:cubicBezTo>
                    <a:pt x="1957262" y="0"/>
                    <a:pt x="2021755" y="64493"/>
                    <a:pt x="2021755" y="144050"/>
                  </a:cubicBezTo>
                  <a:lnTo>
                    <a:pt x="2021755" y="1296450"/>
                  </a:lnTo>
                  <a:cubicBezTo>
                    <a:pt x="2021755" y="1376007"/>
                    <a:pt x="1957262" y="1440500"/>
                    <a:pt x="1877705" y="1440500"/>
                  </a:cubicBezTo>
                  <a:lnTo>
                    <a:pt x="144050" y="1440500"/>
                  </a:lnTo>
                  <a:cubicBezTo>
                    <a:pt x="64493" y="1440500"/>
                    <a:pt x="0" y="1376007"/>
                    <a:pt x="0" y="1296450"/>
                  </a:cubicBezTo>
                  <a:lnTo>
                    <a:pt x="0" y="1440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1" tIns="110771" rIns="110771" bIns="110771" numCol="1" spcCol="1270" anchor="ctr" anchorCtr="0">
              <a:noAutofit/>
            </a:bodyPr>
            <a:lstStyle/>
            <a:p>
              <a:pPr lvl="0" algn="ctr" defTabSz="800100">
                <a:lnSpc>
                  <a:spcPct val="90000"/>
                </a:lnSpc>
                <a:spcBef>
                  <a:spcPct val="0"/>
                </a:spcBef>
                <a:spcAft>
                  <a:spcPct val="35000"/>
                </a:spcAft>
              </a:pPr>
              <a:r>
                <a:rPr lang="en-US" altLang="en-US" sz="2000" b="1" dirty="0">
                  <a:solidFill>
                    <a:srgbClr val="FFFFFF"/>
                  </a:solidFill>
                  <a:ea typeface="ヒラギノ角ゴ Pro W3" charset="-128"/>
                </a:rPr>
                <a:t>Overall, watch for common FLT3 inhibitor AEs: nausea, vomiting, skin rash</a:t>
              </a:r>
            </a:p>
          </p:txBody>
        </p:sp>
      </p:grpSp>
    </p:spTree>
    <p:extLst>
      <p:ext uri="{BB962C8B-B14F-4D97-AF65-F5344CB8AC3E}">
        <p14:creationId xmlns:p14="http://schemas.microsoft.com/office/powerpoint/2010/main" val="366194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r>
              <a:rPr lang="en-US" dirty="0">
                <a:solidFill>
                  <a:srgbClr val="000000"/>
                </a:solidFill>
              </a:rPr>
              <a:t>1. </a:t>
            </a:r>
            <a:r>
              <a:rPr lang="en-US" dirty="0" err="1">
                <a:solidFill>
                  <a:srgbClr val="000000"/>
                </a:solidFill>
              </a:rPr>
              <a:t>DiNardo</a:t>
            </a:r>
            <a:r>
              <a:rPr lang="en-US" dirty="0">
                <a:solidFill>
                  <a:srgbClr val="000000"/>
                </a:solidFill>
              </a:rPr>
              <a:t> CD et al. </a:t>
            </a:r>
            <a:r>
              <a:rPr lang="en-US" i="1" dirty="0">
                <a:solidFill>
                  <a:srgbClr val="000000"/>
                </a:solidFill>
              </a:rPr>
              <a:t>Am J </a:t>
            </a:r>
            <a:r>
              <a:rPr lang="en-US" i="1" dirty="0" err="1">
                <a:solidFill>
                  <a:srgbClr val="000000"/>
                </a:solidFill>
              </a:rPr>
              <a:t>Hematol</a:t>
            </a:r>
            <a:r>
              <a:rPr lang="en-US" dirty="0">
                <a:solidFill>
                  <a:srgbClr val="000000"/>
                </a:solidFill>
              </a:rPr>
              <a:t>. 2015;90:732-736. 2. </a:t>
            </a:r>
            <a:r>
              <a:rPr lang="en-US" dirty="0" err="1">
                <a:solidFill>
                  <a:srgbClr val="000000"/>
                </a:solidFill>
              </a:rPr>
              <a:t>Tibsovo</a:t>
            </a:r>
            <a:r>
              <a:rPr lang="en-US" dirty="0">
                <a:solidFill>
                  <a:srgbClr val="000000"/>
                </a:solidFill>
              </a:rPr>
              <a:t> (</a:t>
            </a:r>
            <a:r>
              <a:rPr lang="en-US" dirty="0" err="1">
                <a:solidFill>
                  <a:srgbClr val="000000"/>
                </a:solidFill>
              </a:rPr>
              <a:t>ivosidenib</a:t>
            </a:r>
            <a:r>
              <a:rPr lang="en-US" dirty="0">
                <a:solidFill>
                  <a:srgbClr val="000000"/>
                </a:solidFill>
              </a:rPr>
              <a:t>) Prescribing Information. https://www.tibsovopro.com/pdf/prescribinginformation.pdf. </a:t>
            </a:r>
            <a:br>
              <a:rPr lang="en-US" dirty="0">
                <a:solidFill>
                  <a:srgbClr val="000000"/>
                </a:solidFill>
              </a:rPr>
            </a:br>
            <a:r>
              <a:rPr lang="en-US" dirty="0">
                <a:solidFill>
                  <a:srgbClr val="000000"/>
                </a:solidFill>
              </a:rPr>
              <a:t>3. </a:t>
            </a:r>
            <a:r>
              <a:rPr lang="en-US" dirty="0" err="1">
                <a:solidFill>
                  <a:srgbClr val="000000"/>
                </a:solidFill>
              </a:rPr>
              <a:t>Idhifa</a:t>
            </a:r>
            <a:r>
              <a:rPr lang="en-US" dirty="0">
                <a:solidFill>
                  <a:srgbClr val="000000"/>
                </a:solidFill>
              </a:rPr>
              <a:t> (enasidenib) Prescribing Information. https://media2.celgene.com/content/uploads/idhifa-pi.pdf.</a:t>
            </a:r>
          </a:p>
        </p:txBody>
      </p:sp>
      <p:sp>
        <p:nvSpPr>
          <p:cNvPr id="2" name="Title 1"/>
          <p:cNvSpPr>
            <a:spLocks noGrp="1"/>
          </p:cNvSpPr>
          <p:nvPr>
            <p:ph type="title"/>
          </p:nvPr>
        </p:nvSpPr>
        <p:spPr>
          <a:xfrm>
            <a:off x="91440" y="26840"/>
            <a:ext cx="8961120" cy="742950"/>
          </a:xfrm>
        </p:spPr>
        <p:txBody>
          <a:bodyPr/>
          <a:lstStyle/>
          <a:p>
            <a:r>
              <a:rPr lang="en-US" dirty="0"/>
              <a:t>What If Emily Had Been a Less Fit Patient </a:t>
            </a:r>
            <a:br>
              <a:rPr lang="en-US" dirty="0"/>
            </a:br>
            <a:r>
              <a:rPr lang="en-US" dirty="0"/>
              <a:t>and Presented With an </a:t>
            </a:r>
            <a:r>
              <a:rPr lang="en-US" i="1" dirty="0"/>
              <a:t>IDH</a:t>
            </a:r>
            <a:r>
              <a:rPr lang="en-US" dirty="0"/>
              <a:t> Mutation?</a:t>
            </a:r>
            <a:r>
              <a:rPr lang="en-US" baseline="30000" dirty="0"/>
              <a:t>1</a:t>
            </a:r>
            <a:endParaRPr lang="en-US" b="1" baseline="30000" noProof="0" dirty="0"/>
          </a:p>
        </p:txBody>
      </p:sp>
      <p:pic>
        <p:nvPicPr>
          <p:cNvPr id="10" name="Picture 2" descr="C:\Users\paul.keddy\Downloads\group.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hotocopy trans="75000"/>
                    </a14:imgEffect>
                  </a14:imgLayer>
                </a14:imgProps>
              </a:ext>
              <a:ext uri="{28A0092B-C50C-407E-A947-70E740481C1C}">
                <a14:useLocalDpi xmlns:a14="http://schemas.microsoft.com/office/drawing/2010/main" val="0"/>
              </a:ext>
            </a:extLst>
          </a:blip>
          <a:srcRect/>
          <a:stretch>
            <a:fillRect/>
          </a:stretch>
        </p:blipFill>
        <p:spPr bwMode="auto">
          <a:xfrm>
            <a:off x="8509603" y="121079"/>
            <a:ext cx="554472" cy="55447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167640" y="945575"/>
            <a:ext cx="4297680" cy="3684177"/>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marL="2333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baseline="0">
                <a:solidFill>
                  <a:schemeClr val="lt1"/>
                </a:solidFill>
                <a:latin typeface="+mn-lt"/>
                <a:ea typeface="+mn-ea"/>
                <a:cs typeface="+mn-cs"/>
              </a:defRPr>
            </a:lvl1pPr>
            <a:lvl2pPr marL="690563" indent="-233363" algn="l" defTabSz="914400" rtl="0" eaLnBrk="1" latinLnBrk="0" hangingPunct="1">
              <a:lnSpc>
                <a:spcPct val="100000"/>
              </a:lnSpc>
              <a:spcBef>
                <a:spcPts val="0"/>
              </a:spcBef>
              <a:spcAft>
                <a:spcPts val="600"/>
              </a:spcAft>
              <a:buClrTx/>
              <a:buFont typeface="Arial" panose="020B0604020202020204" pitchFamily="34" charset="0"/>
              <a:buChar char="–"/>
              <a:defRPr sz="2200" kern="1200">
                <a:solidFill>
                  <a:schemeClr val="lt1"/>
                </a:solidFill>
                <a:latin typeface="+mn-lt"/>
                <a:ea typeface="+mn-ea"/>
                <a:cs typeface="+mn-cs"/>
              </a:defRPr>
            </a:lvl2pPr>
            <a:lvl3pPr marL="1147763" marR="0" indent="-233363"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200" kern="1200">
                <a:solidFill>
                  <a:schemeClr val="lt1"/>
                </a:solidFill>
                <a:latin typeface="+mn-lt"/>
                <a:ea typeface="+mn-ea"/>
                <a:cs typeface="+mn-cs"/>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en-US" sz="1800" b="1" dirty="0"/>
              <a:t>Mutations in </a:t>
            </a:r>
            <a:r>
              <a:rPr lang="en-US" sz="1800" b="1" i="1" dirty="0"/>
              <a:t>IDH1/2</a:t>
            </a:r>
            <a:r>
              <a:rPr lang="en-US" sz="1800" b="1" dirty="0"/>
              <a:t> (cytoplasm/mitochondria) are present in 15% to 20% of AML</a:t>
            </a:r>
          </a:p>
          <a:p>
            <a:r>
              <a:rPr lang="en-US" sz="1800" b="1" dirty="0"/>
              <a:t>Acquired early in leukemia development</a:t>
            </a:r>
          </a:p>
          <a:p>
            <a:r>
              <a:rPr lang="en-US" sz="1800" b="1" dirty="0"/>
              <a:t>Implications for prognosis </a:t>
            </a:r>
            <a:br>
              <a:rPr lang="en-US" sz="1800" b="1" dirty="0"/>
            </a:br>
            <a:r>
              <a:rPr lang="en-US" sz="1800" b="1" dirty="0"/>
              <a:t>are unclear</a:t>
            </a:r>
          </a:p>
        </p:txBody>
      </p:sp>
      <p:sp>
        <p:nvSpPr>
          <p:cNvPr id="12" name="Content Placeholder 3"/>
          <p:cNvSpPr txBox="1">
            <a:spLocks/>
          </p:cNvSpPr>
          <p:nvPr/>
        </p:nvSpPr>
        <p:spPr>
          <a:xfrm>
            <a:off x="4709160" y="914044"/>
            <a:ext cx="4206240" cy="555966"/>
          </a:xfrm>
          <a:prstGeom prst="rect">
            <a:avLst/>
          </a:prstGeom>
        </p:spPr>
        <p:txBody>
          <a:bodyPr anchor="ctr"/>
          <a:lstStyle>
            <a:lvl1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dirty="0"/>
              <a:t>Agents targeting </a:t>
            </a:r>
            <a:r>
              <a:rPr lang="en-US" b="1" i="1" dirty="0"/>
              <a:t>IDH1</a:t>
            </a:r>
            <a:r>
              <a:rPr lang="en-US" b="1" dirty="0"/>
              <a:t> and </a:t>
            </a:r>
            <a:r>
              <a:rPr lang="en-US" b="1" i="1" dirty="0"/>
              <a:t>IDH2</a:t>
            </a:r>
            <a:r>
              <a:rPr lang="en-US" b="1" dirty="0"/>
              <a:t> mutations are approved in AML</a:t>
            </a:r>
          </a:p>
        </p:txBody>
      </p:sp>
      <p:grpSp>
        <p:nvGrpSpPr>
          <p:cNvPr id="13" name="Group 12"/>
          <p:cNvGrpSpPr/>
          <p:nvPr/>
        </p:nvGrpSpPr>
        <p:grpSpPr>
          <a:xfrm>
            <a:off x="4863164" y="1603169"/>
            <a:ext cx="3898232" cy="3026583"/>
            <a:chOff x="4908884" y="1603169"/>
            <a:chExt cx="3898232" cy="3026583"/>
          </a:xfrm>
        </p:grpSpPr>
        <p:sp>
          <p:nvSpPr>
            <p:cNvPr id="17" name="Down Arrow 16"/>
            <p:cNvSpPr/>
            <p:nvPr/>
          </p:nvSpPr>
          <p:spPr>
            <a:xfrm>
              <a:off x="6410425" y="1603169"/>
              <a:ext cx="895150" cy="621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908884" y="2233061"/>
              <a:ext cx="3898232" cy="2396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Ivosidenib</a:t>
              </a:r>
              <a:r>
                <a:rPr lang="en-US" b="1" baseline="30000" dirty="0">
                  <a:solidFill>
                    <a:schemeClr val="tx1"/>
                  </a:solidFill>
                </a:rPr>
                <a:t>2</a:t>
              </a:r>
              <a:r>
                <a:rPr lang="en-US" b="1" dirty="0">
                  <a:solidFill>
                    <a:schemeClr val="tx1"/>
                  </a:solidFill>
                </a:rPr>
                <a:t>: </a:t>
              </a:r>
              <a:r>
                <a:rPr lang="en-US" i="1" dirty="0">
                  <a:solidFill>
                    <a:schemeClr val="tx1"/>
                  </a:solidFill>
                </a:rPr>
                <a:t>IDH1</a:t>
              </a:r>
              <a:r>
                <a:rPr lang="en-US" dirty="0">
                  <a:solidFill>
                    <a:schemeClr val="tx1"/>
                  </a:solidFill>
                </a:rPr>
                <a:t>-mutant newly diagnosed AML patients ≥75 years or who have comorbidities that preclude the use of intensive induction chemotherapy or R/R AML</a:t>
              </a:r>
            </a:p>
            <a:p>
              <a:pPr marL="285750" indent="-285750">
                <a:buFont typeface="Arial" panose="020B0604020202020204" pitchFamily="34" charset="0"/>
                <a:buChar char="•"/>
              </a:pPr>
              <a:r>
                <a:rPr lang="en-US" b="1" dirty="0">
                  <a:solidFill>
                    <a:schemeClr val="tx1"/>
                  </a:solidFill>
                </a:rPr>
                <a:t>Enasidenib</a:t>
              </a:r>
              <a:r>
                <a:rPr lang="en-US" b="1" baseline="30000" dirty="0">
                  <a:solidFill>
                    <a:schemeClr val="tx1"/>
                  </a:solidFill>
                </a:rPr>
                <a:t>3</a:t>
              </a:r>
              <a:r>
                <a:rPr lang="en-US" b="1" dirty="0">
                  <a:solidFill>
                    <a:schemeClr val="tx1"/>
                  </a:solidFill>
                </a:rPr>
                <a:t>: </a:t>
              </a:r>
              <a:r>
                <a:rPr lang="en-US" dirty="0">
                  <a:solidFill>
                    <a:schemeClr val="tx1"/>
                  </a:solidFill>
                </a:rPr>
                <a:t>Adults with R/R </a:t>
              </a:r>
              <a:r>
                <a:rPr lang="en-US" i="1" dirty="0">
                  <a:solidFill>
                    <a:schemeClr val="tx1"/>
                  </a:solidFill>
                </a:rPr>
                <a:t>IDH2</a:t>
              </a:r>
              <a:r>
                <a:rPr lang="en-US" dirty="0">
                  <a:solidFill>
                    <a:schemeClr val="tx1"/>
                  </a:solidFill>
                </a:rPr>
                <a:t>-mutant AML</a:t>
              </a:r>
            </a:p>
          </p:txBody>
        </p:sp>
      </p:grpSp>
    </p:spTree>
    <p:extLst>
      <p:ext uri="{BB962C8B-B14F-4D97-AF65-F5344CB8AC3E}">
        <p14:creationId xmlns:p14="http://schemas.microsoft.com/office/powerpoint/2010/main" val="2746879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b="1" dirty="0"/>
              <a:t>In R/R AML</a:t>
            </a:r>
            <a:r>
              <a:rPr lang="en-US" b="1" baseline="30000" dirty="0"/>
              <a:t>1,2</a:t>
            </a:r>
          </a:p>
          <a:p>
            <a:pPr marL="285750" indent="-285750">
              <a:buFont typeface="Arial" panose="020B0604020202020204" pitchFamily="34" charset="0"/>
              <a:buChar char="•"/>
            </a:pPr>
            <a:r>
              <a:rPr lang="en-US" b="1" dirty="0"/>
              <a:t>IDH1: </a:t>
            </a:r>
            <a:r>
              <a:rPr lang="en-US" dirty="0" err="1"/>
              <a:t>ivosidenib</a:t>
            </a:r>
            <a:r>
              <a:rPr lang="en-US" dirty="0"/>
              <a:t> induced ~20% CR, median OS of 9 months </a:t>
            </a:r>
          </a:p>
          <a:p>
            <a:pPr marL="285750" indent="-285750">
              <a:buFont typeface="Arial" panose="020B0604020202020204" pitchFamily="34" charset="0"/>
              <a:buChar char="•"/>
            </a:pPr>
            <a:r>
              <a:rPr lang="en-US" b="1" dirty="0"/>
              <a:t>IDH2: </a:t>
            </a:r>
            <a:r>
              <a:rPr lang="en-US" dirty="0"/>
              <a:t>enasidenib induced ~22% CR, median OS of 9 months</a:t>
            </a:r>
          </a:p>
          <a:p>
            <a:endParaRPr lang="en-US" dirty="0"/>
          </a:p>
          <a:p>
            <a:endParaRPr lang="en-US" dirty="0"/>
          </a:p>
          <a:p>
            <a:endParaRPr lang="en-US" dirty="0"/>
          </a:p>
        </p:txBody>
      </p:sp>
      <p:sp>
        <p:nvSpPr>
          <p:cNvPr id="6" name="Content Placeholder 5"/>
          <p:cNvSpPr>
            <a:spLocks noGrp="1"/>
          </p:cNvSpPr>
          <p:nvPr>
            <p:ph sz="half" idx="2"/>
          </p:nvPr>
        </p:nvSpPr>
        <p:spPr/>
        <p:txBody>
          <a:bodyPr/>
          <a:lstStyle/>
          <a:p>
            <a:r>
              <a:rPr lang="en-US" b="1" dirty="0"/>
              <a:t>In newly diagnosed AML</a:t>
            </a:r>
            <a:r>
              <a:rPr lang="en-US" b="1" baseline="30000" dirty="0"/>
              <a:t>3,4</a:t>
            </a:r>
          </a:p>
          <a:p>
            <a:pPr marL="285750" indent="-285750">
              <a:buFont typeface="Arial" panose="020B0604020202020204" pitchFamily="34" charset="0"/>
              <a:buChar char="•"/>
            </a:pPr>
            <a:r>
              <a:rPr lang="en-US" b="1" dirty="0"/>
              <a:t>IDH1: </a:t>
            </a:r>
            <a:r>
              <a:rPr lang="en-US" dirty="0" err="1"/>
              <a:t>ivosidenib</a:t>
            </a:r>
            <a:r>
              <a:rPr lang="en-US" dirty="0"/>
              <a:t> induced a 42% CR/</a:t>
            </a:r>
            <a:r>
              <a:rPr lang="en-US" dirty="0" err="1"/>
              <a:t>CRh</a:t>
            </a:r>
            <a:r>
              <a:rPr lang="en-US" dirty="0"/>
              <a:t>, median OS of 12.6 months</a:t>
            </a:r>
          </a:p>
          <a:p>
            <a:pPr marL="285750" indent="-285750">
              <a:buFont typeface="Arial" panose="020B0604020202020204" pitchFamily="34" charset="0"/>
              <a:buChar char="•"/>
            </a:pPr>
            <a:r>
              <a:rPr lang="en-US" b="1" dirty="0"/>
              <a:t>IDH2: </a:t>
            </a:r>
            <a:r>
              <a:rPr lang="en-US" dirty="0"/>
              <a:t>enasidenib + AZA highly active: 71% ORR vs 42% for AZA alone</a:t>
            </a:r>
          </a:p>
          <a:p>
            <a:endParaRPr lang="en-US" dirty="0"/>
          </a:p>
        </p:txBody>
      </p:sp>
      <p:sp>
        <p:nvSpPr>
          <p:cNvPr id="9" name="Footer Placeholder 8"/>
          <p:cNvSpPr>
            <a:spLocks noGrp="1"/>
          </p:cNvSpPr>
          <p:nvPr>
            <p:ph type="ftr" sz="quarter" idx="13"/>
          </p:nvPr>
        </p:nvSpPr>
        <p:spPr/>
        <p:txBody>
          <a:bodyPr/>
          <a:lstStyle/>
          <a:p>
            <a:r>
              <a:rPr lang="en-US" dirty="0"/>
              <a:t>1. </a:t>
            </a:r>
            <a:r>
              <a:rPr lang="en-US" dirty="0" err="1"/>
              <a:t>DiNardo</a:t>
            </a:r>
            <a:r>
              <a:rPr lang="en-US" dirty="0"/>
              <a:t> CD et al. </a:t>
            </a:r>
            <a:r>
              <a:rPr lang="en-US" i="1" dirty="0"/>
              <a:t>N </a:t>
            </a:r>
            <a:r>
              <a:rPr lang="en-US" i="1" dirty="0" err="1"/>
              <a:t>Engl</a:t>
            </a:r>
            <a:r>
              <a:rPr lang="en-US" i="1" dirty="0"/>
              <a:t> J Med</a:t>
            </a:r>
            <a:r>
              <a:rPr lang="en-US" dirty="0"/>
              <a:t>. 2018;378:2386-2398. 2. </a:t>
            </a:r>
            <a:r>
              <a:rPr lang="en-US" dirty="0" err="1"/>
              <a:t>Roboz</a:t>
            </a:r>
            <a:r>
              <a:rPr lang="en-US" dirty="0"/>
              <a:t> G et al. ASCO 2019. Abstract 7038. 3. </a:t>
            </a:r>
            <a:r>
              <a:rPr lang="en-US" dirty="0" err="1"/>
              <a:t>Roboz</a:t>
            </a:r>
            <a:r>
              <a:rPr lang="en-US" dirty="0"/>
              <a:t> G et al. </a:t>
            </a:r>
            <a:r>
              <a:rPr lang="en-US" i="1" dirty="0"/>
              <a:t>Blood</a:t>
            </a:r>
            <a:r>
              <a:rPr lang="en-US" dirty="0"/>
              <a:t>. 2020;135:463-471. </a:t>
            </a:r>
            <a:br>
              <a:rPr lang="en-US" dirty="0"/>
            </a:br>
            <a:r>
              <a:rPr lang="en-US" dirty="0"/>
              <a:t>4. </a:t>
            </a:r>
            <a:r>
              <a:rPr lang="en-US" dirty="0" err="1"/>
              <a:t>DiNardo</a:t>
            </a:r>
            <a:r>
              <a:rPr lang="en-US" dirty="0"/>
              <a:t> C et al. ASCO 2020. Abstract 7501.</a:t>
            </a:r>
          </a:p>
        </p:txBody>
      </p:sp>
      <p:sp>
        <p:nvSpPr>
          <p:cNvPr id="3" name="Title 2"/>
          <p:cNvSpPr>
            <a:spLocks noGrp="1"/>
          </p:cNvSpPr>
          <p:nvPr>
            <p:ph type="title"/>
          </p:nvPr>
        </p:nvSpPr>
        <p:spPr/>
        <p:txBody>
          <a:bodyPr/>
          <a:lstStyle/>
          <a:p>
            <a:r>
              <a:rPr lang="en-US" dirty="0"/>
              <a:t>Summary of Current Evidence With IDH Inhibitors in AML</a:t>
            </a:r>
          </a:p>
        </p:txBody>
      </p:sp>
      <p:cxnSp>
        <p:nvCxnSpPr>
          <p:cNvPr id="8" name="Straight Connector 7"/>
          <p:cNvCxnSpPr/>
          <p:nvPr/>
        </p:nvCxnSpPr>
        <p:spPr>
          <a:xfrm>
            <a:off x="4533669" y="1126836"/>
            <a:ext cx="46182" cy="338050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616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Footer Placeholder 144"/>
          <p:cNvSpPr>
            <a:spLocks noGrp="1"/>
          </p:cNvSpPr>
          <p:nvPr>
            <p:ph type="ftr" sz="quarter" idx="13"/>
          </p:nvPr>
        </p:nvSpPr>
        <p:spPr/>
        <p:txBody>
          <a:bodyPr/>
          <a:lstStyle/>
          <a:p>
            <a:r>
              <a:rPr lang="en-US" dirty="0"/>
              <a:t>1. Stein EM. </a:t>
            </a:r>
            <a:r>
              <a:rPr lang="en-US" i="1" dirty="0"/>
              <a:t>Blood</a:t>
            </a:r>
            <a:r>
              <a:rPr lang="en-US" dirty="0"/>
              <a:t>. 2017;130:722-731.</a:t>
            </a:r>
          </a:p>
        </p:txBody>
      </p:sp>
      <p:sp>
        <p:nvSpPr>
          <p:cNvPr id="5" name="Title 4"/>
          <p:cNvSpPr>
            <a:spLocks noGrp="1"/>
          </p:cNvSpPr>
          <p:nvPr>
            <p:ph type="title"/>
          </p:nvPr>
        </p:nvSpPr>
        <p:spPr/>
        <p:txBody>
          <a:bodyPr/>
          <a:lstStyle/>
          <a:p>
            <a:r>
              <a:rPr lang="en-US" dirty="0"/>
              <a:t>Educate Patients on IDH Inhibitor Activity</a:t>
            </a:r>
            <a:r>
              <a:rPr lang="en-US" baseline="30000" dirty="0"/>
              <a:t>1</a:t>
            </a:r>
          </a:p>
        </p:txBody>
      </p:sp>
      <p:sp>
        <p:nvSpPr>
          <p:cNvPr id="146" name="TextBox 145"/>
          <p:cNvSpPr txBox="1"/>
          <p:nvPr/>
        </p:nvSpPr>
        <p:spPr>
          <a:xfrm>
            <a:off x="109217" y="1947171"/>
            <a:ext cx="3569647" cy="1634490"/>
          </a:xfrm>
          <a:prstGeom prst="round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Response may occur in later treatment cycles </a:t>
            </a:r>
          </a:p>
          <a:p>
            <a:pPr algn="ctr"/>
            <a:endParaRPr lang="en-US" b="1" i="1" dirty="0"/>
          </a:p>
          <a:p>
            <a:pPr algn="ctr"/>
            <a:r>
              <a:rPr lang="en-US" b="1" i="1" dirty="0"/>
              <a:t>Example: responses over time with enasidenib</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88066" y="986138"/>
            <a:ext cx="4472993" cy="380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026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Relatively few grade 3 </a:t>
            </a:r>
            <a:r>
              <a:rPr lang="en-US" dirty="0" err="1"/>
              <a:t>nonhematologic</a:t>
            </a:r>
            <a:r>
              <a:rPr lang="en-US" dirty="0"/>
              <a:t> toxicities</a:t>
            </a:r>
          </a:p>
          <a:p>
            <a:pPr lvl="1"/>
            <a:r>
              <a:rPr lang="en-US" dirty="0"/>
              <a:t>Including diarrhea, fatigue, and pyrexia</a:t>
            </a:r>
          </a:p>
          <a:p>
            <a:r>
              <a:rPr lang="en-US" dirty="0"/>
              <a:t>May take 3 to 4 cycles to respond—late responders have been seen in studies to date</a:t>
            </a:r>
          </a:p>
          <a:p>
            <a:r>
              <a:rPr lang="en-US" dirty="0"/>
              <a:t>Hematologic toxicities are common, at least during the first cycle</a:t>
            </a:r>
          </a:p>
          <a:p>
            <a:r>
              <a:rPr lang="en-US" dirty="0"/>
              <a:t>Monitor azoles and CYP drug–drug interactions</a:t>
            </a:r>
          </a:p>
          <a:p>
            <a:r>
              <a:rPr lang="en-US" dirty="0"/>
              <a:t>Differentiation syndrome: seen during first 2 cycles</a:t>
            </a:r>
          </a:p>
          <a:p>
            <a:endParaRPr lang="en-US" dirty="0"/>
          </a:p>
        </p:txBody>
      </p:sp>
      <p:sp>
        <p:nvSpPr>
          <p:cNvPr id="3" name="Footer Placeholder 2"/>
          <p:cNvSpPr>
            <a:spLocks noGrp="1"/>
          </p:cNvSpPr>
          <p:nvPr>
            <p:ph type="ftr" sz="quarter" idx="13"/>
          </p:nvPr>
        </p:nvSpPr>
        <p:spPr/>
        <p:txBody>
          <a:bodyPr/>
          <a:lstStyle/>
          <a:p>
            <a:r>
              <a:rPr lang="en-US" dirty="0">
                <a:solidFill>
                  <a:srgbClr val="000000"/>
                </a:solidFill>
              </a:rPr>
              <a:t>1. </a:t>
            </a:r>
            <a:r>
              <a:rPr lang="en-US" dirty="0" err="1">
                <a:solidFill>
                  <a:srgbClr val="000000"/>
                </a:solidFill>
              </a:rPr>
              <a:t>DiNardo</a:t>
            </a:r>
            <a:r>
              <a:rPr lang="en-US" dirty="0">
                <a:solidFill>
                  <a:srgbClr val="000000"/>
                </a:solidFill>
              </a:rPr>
              <a:t> CD et al. </a:t>
            </a:r>
            <a:r>
              <a:rPr lang="en-US" i="1" dirty="0">
                <a:solidFill>
                  <a:srgbClr val="000000"/>
                </a:solidFill>
              </a:rPr>
              <a:t>N </a:t>
            </a:r>
            <a:r>
              <a:rPr lang="en-US" i="1" dirty="0" err="1">
                <a:solidFill>
                  <a:srgbClr val="000000"/>
                </a:solidFill>
              </a:rPr>
              <a:t>Engl</a:t>
            </a:r>
            <a:r>
              <a:rPr lang="en-US" i="1" dirty="0">
                <a:solidFill>
                  <a:srgbClr val="000000"/>
                </a:solidFill>
              </a:rPr>
              <a:t> J Med</a:t>
            </a:r>
            <a:r>
              <a:rPr lang="en-US" dirty="0">
                <a:solidFill>
                  <a:srgbClr val="000000"/>
                </a:solidFill>
              </a:rPr>
              <a:t>. 2018;378:2386-2398. 2. </a:t>
            </a:r>
            <a:r>
              <a:rPr lang="en-US" dirty="0" err="1">
                <a:solidFill>
                  <a:srgbClr val="000000"/>
                </a:solidFill>
              </a:rPr>
              <a:t>Roboz</a:t>
            </a:r>
            <a:r>
              <a:rPr lang="en-US" dirty="0">
                <a:solidFill>
                  <a:srgbClr val="000000"/>
                </a:solidFill>
              </a:rPr>
              <a:t> G et al. ASCO 2019. Abstract 7038. 3. </a:t>
            </a:r>
            <a:r>
              <a:rPr lang="en-US" dirty="0"/>
              <a:t>Stein EM. </a:t>
            </a:r>
            <a:r>
              <a:rPr lang="en-US" i="1" dirty="0"/>
              <a:t>Blood</a:t>
            </a:r>
            <a:r>
              <a:rPr lang="en-US" dirty="0"/>
              <a:t>. 2017;130:722-731.</a:t>
            </a:r>
          </a:p>
        </p:txBody>
      </p:sp>
      <p:sp>
        <p:nvSpPr>
          <p:cNvPr id="5" name="Title 4"/>
          <p:cNvSpPr>
            <a:spLocks noGrp="1"/>
          </p:cNvSpPr>
          <p:nvPr>
            <p:ph type="title"/>
          </p:nvPr>
        </p:nvSpPr>
        <p:spPr/>
        <p:txBody>
          <a:bodyPr>
            <a:noAutofit/>
          </a:bodyPr>
          <a:lstStyle/>
          <a:p>
            <a:r>
              <a:rPr lang="en-US" dirty="0"/>
              <a:t>Summary of Nursing Considerations With IDH Inhibitors</a:t>
            </a:r>
            <a:r>
              <a:rPr lang="en-US" baseline="30000" dirty="0"/>
              <a:t>1-3</a:t>
            </a:r>
            <a:endParaRPr lang="en-US" dirty="0"/>
          </a:p>
        </p:txBody>
      </p:sp>
    </p:spTree>
    <p:extLst>
      <p:ext uri="{BB962C8B-B14F-4D97-AF65-F5344CB8AC3E}">
        <p14:creationId xmlns:p14="http://schemas.microsoft.com/office/powerpoint/2010/main" val="1452071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noAutofit/>
          </a:bodyPr>
          <a:lstStyle/>
          <a:p>
            <a:r>
              <a:rPr lang="en-US" dirty="0"/>
              <a:t>Review Committee Amended Protocol </a:t>
            </a:r>
            <a:br>
              <a:rPr lang="en-US" dirty="0"/>
            </a:br>
            <a:r>
              <a:rPr lang="en-US" dirty="0"/>
              <a:t>for IDH-DS Diagnosis and Management</a:t>
            </a:r>
            <a:r>
              <a:rPr lang="en-US" baseline="30000" dirty="0"/>
              <a:t>1</a:t>
            </a:r>
          </a:p>
        </p:txBody>
      </p:sp>
      <p:sp>
        <p:nvSpPr>
          <p:cNvPr id="7" name="Footer Placeholder 6"/>
          <p:cNvSpPr>
            <a:spLocks noGrp="1"/>
          </p:cNvSpPr>
          <p:nvPr>
            <p:ph type="ftr" sz="quarter" idx="13"/>
          </p:nvPr>
        </p:nvSpPr>
        <p:spPr/>
        <p:txBody>
          <a:bodyPr/>
          <a:lstStyle/>
          <a:p>
            <a:r>
              <a:rPr lang="en-US" baseline="30000" dirty="0">
                <a:solidFill>
                  <a:srgbClr val="000000"/>
                </a:solidFill>
              </a:rPr>
              <a:t>a</a:t>
            </a:r>
            <a:r>
              <a:rPr lang="en-US" dirty="0">
                <a:solidFill>
                  <a:srgbClr val="000000"/>
                </a:solidFill>
              </a:rPr>
              <a:t> Typical onset is between 7-10 days and 5 months from start of enasidenib treatment or </a:t>
            </a:r>
            <a:r>
              <a:rPr lang="en-US" dirty="0" err="1">
                <a:solidFill>
                  <a:srgbClr val="000000"/>
                </a:solidFill>
              </a:rPr>
              <a:t>reinitiation</a:t>
            </a:r>
            <a:r>
              <a:rPr lang="en-US" dirty="0">
                <a:solidFill>
                  <a:srgbClr val="000000"/>
                </a:solidFill>
              </a:rPr>
              <a:t> of enasidenib after prolonged treatment interruption. </a:t>
            </a:r>
            <a:r>
              <a:rPr lang="en-US" baseline="30000" dirty="0">
                <a:solidFill>
                  <a:srgbClr val="000000"/>
                </a:solidFill>
              </a:rPr>
              <a:t>b</a:t>
            </a:r>
            <a:r>
              <a:rPr lang="en-US" dirty="0">
                <a:solidFill>
                  <a:srgbClr val="000000"/>
                </a:solidFill>
              </a:rPr>
              <a:t> Owing to the long half-life of enasidenib, treatment may not immediately reverse symptoms of IDH-DS.</a:t>
            </a:r>
          </a:p>
          <a:p>
            <a:r>
              <a:rPr lang="en-US" dirty="0">
                <a:solidFill>
                  <a:srgbClr val="000000"/>
                </a:solidFill>
              </a:rPr>
              <a:t>1. </a:t>
            </a:r>
            <a:r>
              <a:rPr lang="en-US" dirty="0" err="1">
                <a:solidFill>
                  <a:srgbClr val="000000"/>
                </a:solidFill>
              </a:rPr>
              <a:t>Fathi</a:t>
            </a:r>
            <a:r>
              <a:rPr lang="en-US" dirty="0">
                <a:solidFill>
                  <a:srgbClr val="000000"/>
                </a:solidFill>
              </a:rPr>
              <a:t> AT et al. </a:t>
            </a:r>
            <a:r>
              <a:rPr lang="en-US" i="1" dirty="0">
                <a:solidFill>
                  <a:srgbClr val="000000"/>
                </a:solidFill>
              </a:rPr>
              <a:t>JAMA </a:t>
            </a:r>
            <a:r>
              <a:rPr lang="en-US" i="1" dirty="0" err="1">
                <a:solidFill>
                  <a:srgbClr val="000000"/>
                </a:solidFill>
              </a:rPr>
              <a:t>Oncol</a:t>
            </a:r>
            <a:r>
              <a:rPr lang="en-US" dirty="0">
                <a:solidFill>
                  <a:srgbClr val="000000"/>
                </a:solidFill>
              </a:rPr>
              <a:t>. 2018</a:t>
            </a:r>
            <a:r>
              <a:rPr lang="en-US" dirty="0"/>
              <a:t>;4:1106-1110. </a:t>
            </a:r>
            <a:endParaRPr lang="en-US" dirty="0">
              <a:solidFill>
                <a:srgbClr val="000000"/>
              </a:solidFill>
            </a:endParaRPr>
          </a:p>
        </p:txBody>
      </p:sp>
      <p:cxnSp>
        <p:nvCxnSpPr>
          <p:cNvPr id="14" name="Straight Arrow Connector 13"/>
          <p:cNvCxnSpPr>
            <a:stCxn id="8" idx="3"/>
            <a:endCxn id="9" idx="1"/>
          </p:cNvCxnSpPr>
          <p:nvPr/>
        </p:nvCxnSpPr>
        <p:spPr>
          <a:xfrm>
            <a:off x="2277793" y="2762255"/>
            <a:ext cx="295922" cy="13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9118" y="1085643"/>
            <a:ext cx="2048675" cy="3353223"/>
          </a:xfrm>
          <a:prstGeom prst="rect">
            <a:avLst/>
          </a:prstGeom>
          <a:solidFill>
            <a:schemeClr val="accent1"/>
          </a:solidFill>
        </p:spPr>
        <p:txBody>
          <a:bodyPr wrap="square" lIns="72000" rIns="36000" anchor="t">
            <a:noAutofit/>
          </a:bodyPr>
          <a:lstStyle/>
          <a:p>
            <a:pPr algn="ctr"/>
            <a:r>
              <a:rPr lang="en-US" sz="1400" b="1" dirty="0">
                <a:solidFill>
                  <a:prstClr val="white"/>
                </a:solidFill>
              </a:rPr>
              <a:t>Suspicion of IDH-DS</a:t>
            </a:r>
          </a:p>
          <a:p>
            <a:r>
              <a:rPr lang="en-US" sz="1400" dirty="0">
                <a:solidFill>
                  <a:prstClr val="white"/>
                </a:solidFill>
              </a:rPr>
              <a:t>New onset or worsening of characteristic symptoms of unexplained etiology, including</a:t>
            </a:r>
          </a:p>
          <a:p>
            <a:pPr marL="237744" indent="-237744">
              <a:buFont typeface="Arial" panose="020B0604020202020204" pitchFamily="34" charset="0"/>
              <a:buChar char="•"/>
            </a:pPr>
            <a:r>
              <a:rPr lang="en-US" sz="1400" dirty="0">
                <a:solidFill>
                  <a:prstClr val="white"/>
                </a:solidFill>
              </a:rPr>
              <a:t>Fever, rapid weight gain, or edema</a:t>
            </a:r>
          </a:p>
          <a:p>
            <a:pPr marL="237744" indent="-237744">
              <a:buFont typeface="Arial" panose="020B0604020202020204" pitchFamily="34" charset="0"/>
              <a:buChar char="•"/>
            </a:pPr>
            <a:r>
              <a:rPr lang="en-US" sz="1400" dirty="0">
                <a:solidFill>
                  <a:prstClr val="white"/>
                </a:solidFill>
              </a:rPr>
              <a:t>Respiratory symptoms with or without infiltrates</a:t>
            </a:r>
          </a:p>
          <a:p>
            <a:pPr marL="237744" indent="-237744">
              <a:buFont typeface="Arial" panose="020B0604020202020204" pitchFamily="34" charset="0"/>
              <a:buChar char="•"/>
            </a:pPr>
            <a:r>
              <a:rPr lang="en-US" sz="1400" dirty="0">
                <a:solidFill>
                  <a:prstClr val="white"/>
                </a:solidFill>
              </a:rPr>
              <a:t>Pleural or pericardial effusions</a:t>
            </a:r>
          </a:p>
          <a:p>
            <a:pPr marL="237744" indent="-237744">
              <a:buFont typeface="Arial" panose="020B0604020202020204" pitchFamily="34" charset="0"/>
              <a:buChar char="•"/>
            </a:pPr>
            <a:r>
              <a:rPr lang="en-US" sz="1400" dirty="0">
                <a:solidFill>
                  <a:prstClr val="white"/>
                </a:solidFill>
              </a:rPr>
              <a:t>Hypotension</a:t>
            </a:r>
          </a:p>
          <a:p>
            <a:pPr marL="237744" indent="-237744">
              <a:buFont typeface="Arial" panose="020B0604020202020204" pitchFamily="34" charset="0"/>
              <a:buChar char="•"/>
            </a:pPr>
            <a:r>
              <a:rPr lang="en-US" sz="1400" dirty="0">
                <a:solidFill>
                  <a:prstClr val="white"/>
                </a:solidFill>
              </a:rPr>
              <a:t>Acute renal failure</a:t>
            </a:r>
            <a:endParaRPr lang="en-US" sz="1400" baseline="30000" dirty="0">
              <a:solidFill>
                <a:prstClr val="white"/>
              </a:solidFill>
            </a:endParaRPr>
          </a:p>
        </p:txBody>
      </p:sp>
      <p:sp>
        <p:nvSpPr>
          <p:cNvPr id="9" name="Rectangle 8"/>
          <p:cNvSpPr/>
          <p:nvPr/>
        </p:nvSpPr>
        <p:spPr>
          <a:xfrm>
            <a:off x="2573715" y="1085642"/>
            <a:ext cx="2262327" cy="3355848"/>
          </a:xfrm>
          <a:prstGeom prst="rect">
            <a:avLst/>
          </a:prstGeom>
          <a:solidFill>
            <a:schemeClr val="accent2"/>
          </a:solidFill>
        </p:spPr>
        <p:txBody>
          <a:bodyPr wrap="square" lIns="45720" rIns="45720" anchor="t">
            <a:noAutofit/>
          </a:bodyPr>
          <a:lstStyle/>
          <a:p>
            <a:r>
              <a:rPr lang="en-US" sz="1400" dirty="0">
                <a:solidFill>
                  <a:prstClr val="white"/>
                </a:solidFill>
              </a:rPr>
              <a:t>Initiate treatment with </a:t>
            </a:r>
            <a:br>
              <a:rPr lang="en-US" sz="1400" dirty="0">
                <a:solidFill>
                  <a:prstClr val="white"/>
                </a:solidFill>
              </a:rPr>
            </a:br>
            <a:r>
              <a:rPr lang="en-US" sz="1400" dirty="0">
                <a:solidFill>
                  <a:prstClr val="white"/>
                </a:solidFill>
              </a:rPr>
              <a:t>DEX 10 mg twice daily, </a:t>
            </a:r>
            <a:br>
              <a:rPr lang="en-US" sz="1400" dirty="0">
                <a:solidFill>
                  <a:prstClr val="white"/>
                </a:solidFill>
              </a:rPr>
            </a:br>
            <a:r>
              <a:rPr lang="en-US" sz="1400" dirty="0">
                <a:solidFill>
                  <a:prstClr val="white"/>
                </a:solidFill>
              </a:rPr>
              <a:t>as indicated</a:t>
            </a:r>
          </a:p>
          <a:p>
            <a:pPr marL="237744" indent="-237744">
              <a:buFont typeface="Arial" panose="020B0604020202020204" pitchFamily="34" charset="0"/>
              <a:buChar char="•"/>
            </a:pPr>
            <a:r>
              <a:rPr lang="en-US" sz="1400" dirty="0">
                <a:solidFill>
                  <a:prstClr val="white"/>
                </a:solidFill>
              </a:rPr>
              <a:t>Empiric therapy for other possible causes (eg, anti-infective agents) </a:t>
            </a:r>
          </a:p>
          <a:p>
            <a:pPr marL="237744" indent="-237744">
              <a:buFont typeface="Arial" panose="020B0604020202020204" pitchFamily="34" charset="0"/>
              <a:buChar char="•"/>
            </a:pPr>
            <a:r>
              <a:rPr lang="en-US" sz="1400" dirty="0">
                <a:solidFill>
                  <a:prstClr val="white"/>
                </a:solidFill>
              </a:rPr>
              <a:t>Hydroxyurea for management of </a:t>
            </a:r>
            <a:br>
              <a:rPr lang="en-US" sz="1400" dirty="0">
                <a:solidFill>
                  <a:prstClr val="white"/>
                </a:solidFill>
              </a:rPr>
            </a:br>
            <a:r>
              <a:rPr lang="en-US" sz="1400" dirty="0">
                <a:solidFill>
                  <a:prstClr val="white"/>
                </a:solidFill>
              </a:rPr>
              <a:t>co-occurring leukocytosis</a:t>
            </a:r>
          </a:p>
          <a:p>
            <a:pPr marL="237744" indent="-237744">
              <a:buFont typeface="Arial" panose="020B0604020202020204" pitchFamily="34" charset="0"/>
              <a:buChar char="•"/>
            </a:pPr>
            <a:r>
              <a:rPr lang="en-US" sz="1400" dirty="0">
                <a:solidFill>
                  <a:prstClr val="white"/>
                </a:solidFill>
              </a:rPr>
              <a:t>Hyperuricemia agents </a:t>
            </a:r>
            <a:br>
              <a:rPr lang="en-US" sz="1400" dirty="0">
                <a:solidFill>
                  <a:prstClr val="white"/>
                </a:solidFill>
              </a:rPr>
            </a:br>
            <a:r>
              <a:rPr lang="en-US" sz="1400" dirty="0">
                <a:solidFill>
                  <a:prstClr val="white"/>
                </a:solidFill>
              </a:rPr>
              <a:t>for co-occurring tumor lysis syndrome</a:t>
            </a:r>
          </a:p>
        </p:txBody>
      </p:sp>
      <p:sp>
        <p:nvSpPr>
          <p:cNvPr id="10" name="Rectangle 9"/>
          <p:cNvSpPr/>
          <p:nvPr/>
        </p:nvSpPr>
        <p:spPr>
          <a:xfrm>
            <a:off x="5156717" y="1085643"/>
            <a:ext cx="3758165" cy="1481474"/>
          </a:xfrm>
          <a:prstGeom prst="rect">
            <a:avLst/>
          </a:prstGeom>
          <a:solidFill>
            <a:schemeClr val="accent6"/>
          </a:solidFill>
        </p:spPr>
        <p:txBody>
          <a:bodyPr wrap="square" lIns="45720" rIns="45720" anchor="t">
            <a:noAutofit/>
          </a:bodyPr>
          <a:lstStyle/>
          <a:p>
            <a:r>
              <a:rPr lang="en-US" sz="1400" b="1" dirty="0">
                <a:solidFill>
                  <a:prstClr val="white"/>
                </a:solidFill>
              </a:rPr>
              <a:t>Hospitalization indicated in setting </a:t>
            </a:r>
            <a:br>
              <a:rPr lang="en-US" sz="1400" b="1" dirty="0">
                <a:solidFill>
                  <a:prstClr val="white"/>
                </a:solidFill>
              </a:rPr>
            </a:br>
            <a:r>
              <a:rPr lang="en-US" sz="1400" b="1" dirty="0">
                <a:solidFill>
                  <a:prstClr val="white"/>
                </a:solidFill>
              </a:rPr>
              <a:t>of rapidly progressing symptoms </a:t>
            </a:r>
            <a:r>
              <a:rPr lang="en-US" sz="1400" dirty="0">
                <a:solidFill>
                  <a:prstClr val="white"/>
                </a:solidFill>
              </a:rPr>
              <a:t>(especially respiratory symptoms), development of hypoxia, renal failure, rising WBC count, or DIC</a:t>
            </a:r>
          </a:p>
          <a:p>
            <a:pPr marL="237744" indent="-237744">
              <a:buFont typeface="Arial" panose="020B0604020202020204" pitchFamily="34" charset="0"/>
              <a:buChar char="•"/>
            </a:pPr>
            <a:r>
              <a:rPr lang="en-US" sz="1400" dirty="0">
                <a:solidFill>
                  <a:prstClr val="white"/>
                </a:solidFill>
              </a:rPr>
              <a:t>Stop/interrupt enasidenib treatment</a:t>
            </a:r>
            <a:r>
              <a:rPr lang="en-US" sz="1400" baseline="30000" dirty="0">
                <a:solidFill>
                  <a:prstClr val="white"/>
                </a:solidFill>
              </a:rPr>
              <a:t>b</a:t>
            </a:r>
          </a:p>
        </p:txBody>
      </p:sp>
      <p:sp>
        <p:nvSpPr>
          <p:cNvPr id="11" name="Rectangle 10"/>
          <p:cNvSpPr/>
          <p:nvPr/>
        </p:nvSpPr>
        <p:spPr>
          <a:xfrm>
            <a:off x="5156717" y="3005205"/>
            <a:ext cx="1425575" cy="1421785"/>
          </a:xfrm>
          <a:prstGeom prst="rect">
            <a:avLst/>
          </a:prstGeom>
          <a:solidFill>
            <a:schemeClr val="accent4">
              <a:lumMod val="50000"/>
            </a:schemeClr>
          </a:solidFill>
        </p:spPr>
        <p:txBody>
          <a:bodyPr wrap="square" lIns="45720" rIns="45720" anchor="ctr">
            <a:noAutofit/>
          </a:bodyPr>
          <a:lstStyle/>
          <a:p>
            <a:pPr algn="ctr"/>
            <a:r>
              <a:rPr lang="en-US" sz="1400" b="1" dirty="0">
                <a:solidFill>
                  <a:prstClr val="white"/>
                </a:solidFill>
              </a:rPr>
              <a:t>Improvement</a:t>
            </a:r>
            <a:r>
              <a:rPr lang="en-US" sz="1400" dirty="0">
                <a:solidFill>
                  <a:prstClr val="white"/>
                </a:solidFill>
              </a:rPr>
              <a:t> </a:t>
            </a:r>
            <a:br>
              <a:rPr lang="en-US" sz="1400" dirty="0">
                <a:solidFill>
                  <a:prstClr val="white"/>
                </a:solidFill>
              </a:rPr>
            </a:br>
            <a:r>
              <a:rPr lang="en-US" sz="1400" dirty="0">
                <a:solidFill>
                  <a:prstClr val="white"/>
                </a:solidFill>
              </a:rPr>
              <a:t>of IDH-DS </a:t>
            </a:r>
            <a:br>
              <a:rPr lang="en-US" sz="1400" dirty="0">
                <a:solidFill>
                  <a:prstClr val="white"/>
                </a:solidFill>
              </a:rPr>
            </a:br>
            <a:r>
              <a:rPr lang="en-US" sz="1400" dirty="0">
                <a:solidFill>
                  <a:prstClr val="white"/>
                </a:solidFill>
              </a:rPr>
              <a:t>signs/symptoms</a:t>
            </a:r>
            <a:endParaRPr lang="en-US" sz="1400" baseline="30000" dirty="0">
              <a:solidFill>
                <a:prstClr val="white"/>
              </a:solidFill>
            </a:endParaRPr>
          </a:p>
        </p:txBody>
      </p:sp>
      <p:sp>
        <p:nvSpPr>
          <p:cNvPr id="12" name="Rectangle 11"/>
          <p:cNvSpPr/>
          <p:nvPr/>
        </p:nvSpPr>
        <p:spPr>
          <a:xfrm>
            <a:off x="6827591" y="3005205"/>
            <a:ext cx="2075415" cy="1421785"/>
          </a:xfrm>
          <a:prstGeom prst="rect">
            <a:avLst/>
          </a:prstGeom>
          <a:solidFill>
            <a:schemeClr val="accent4">
              <a:lumMod val="50000"/>
            </a:schemeClr>
          </a:solidFill>
        </p:spPr>
        <p:txBody>
          <a:bodyPr wrap="square" lIns="45720" rIns="45720" anchor="ctr">
            <a:noAutofit/>
          </a:bodyPr>
          <a:lstStyle/>
          <a:p>
            <a:pPr algn="ctr"/>
            <a:r>
              <a:rPr lang="en-US" sz="1400" dirty="0">
                <a:solidFill>
                  <a:prstClr val="white"/>
                </a:solidFill>
              </a:rPr>
              <a:t>Continue DEX until significant improvement or resolution of </a:t>
            </a:r>
            <a:br>
              <a:rPr lang="en-US" sz="1400" dirty="0">
                <a:solidFill>
                  <a:prstClr val="white"/>
                </a:solidFill>
              </a:rPr>
            </a:br>
            <a:r>
              <a:rPr lang="en-US" sz="1400" dirty="0">
                <a:solidFill>
                  <a:prstClr val="white"/>
                </a:solidFill>
              </a:rPr>
              <a:t>signs/symptoms, </a:t>
            </a:r>
            <a:br>
              <a:rPr lang="en-US" sz="1400" dirty="0">
                <a:solidFill>
                  <a:prstClr val="white"/>
                </a:solidFill>
              </a:rPr>
            </a:br>
            <a:r>
              <a:rPr lang="en-US" sz="1400" dirty="0">
                <a:solidFill>
                  <a:prstClr val="white"/>
                </a:solidFill>
              </a:rPr>
              <a:t>then taper per institutional guidelines</a:t>
            </a:r>
            <a:endParaRPr lang="en-US" sz="1400" baseline="30000" dirty="0">
              <a:solidFill>
                <a:prstClr val="white"/>
              </a:solidFill>
            </a:endParaRPr>
          </a:p>
        </p:txBody>
      </p:sp>
      <p:cxnSp>
        <p:nvCxnSpPr>
          <p:cNvPr id="16" name="Elbow Connector 15"/>
          <p:cNvCxnSpPr>
            <a:stCxn id="9" idx="3"/>
            <a:endCxn id="10" idx="1"/>
          </p:cNvCxnSpPr>
          <p:nvPr/>
        </p:nvCxnSpPr>
        <p:spPr>
          <a:xfrm flipV="1">
            <a:off x="4836042" y="1826380"/>
            <a:ext cx="320675" cy="93718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11" idx="1"/>
          </p:cNvCxnSpPr>
          <p:nvPr/>
        </p:nvCxnSpPr>
        <p:spPr>
          <a:xfrm>
            <a:off x="4836042" y="2763566"/>
            <a:ext cx="320675" cy="95253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83096" y="3705398"/>
            <a:ext cx="2571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5092" y="110411"/>
            <a:ext cx="580772" cy="57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0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Patients Understand the Diagnostic Process in AML</a:t>
            </a:r>
          </a:p>
        </p:txBody>
      </p:sp>
      <p:grpSp>
        <p:nvGrpSpPr>
          <p:cNvPr id="12" name="Group 11"/>
          <p:cNvGrpSpPr/>
          <p:nvPr/>
        </p:nvGrpSpPr>
        <p:grpSpPr>
          <a:xfrm>
            <a:off x="322447" y="1716320"/>
            <a:ext cx="8499107" cy="2995392"/>
            <a:chOff x="1602878" y="464078"/>
            <a:chExt cx="5938242" cy="4200523"/>
          </a:xfrm>
          <a:solidFill>
            <a:schemeClr val="tx2"/>
          </a:solidFill>
        </p:grpSpPr>
        <p:sp>
          <p:nvSpPr>
            <p:cNvPr id="13" name="Rounded Rectangle 12"/>
            <p:cNvSpPr/>
            <p:nvPr/>
          </p:nvSpPr>
          <p:spPr>
            <a:xfrm>
              <a:off x="1602878" y="464078"/>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altLang="en-US" sz="1200" b="1" kern="1200" dirty="0">
                  <a:solidFill>
                    <a:srgbClr val="FFFFFF"/>
                  </a:solidFill>
                </a:rPr>
                <a:t>History, physical examination, assessment for comorbidities</a:t>
              </a:r>
              <a:endParaRPr lang="en-US" sz="1200" b="1" kern="1200" dirty="0"/>
            </a:p>
          </p:txBody>
        </p:sp>
        <p:sp>
          <p:nvSpPr>
            <p:cNvPr id="14" name="Freeform 13"/>
            <p:cNvSpPr/>
            <p:nvPr/>
          </p:nvSpPr>
          <p:spPr>
            <a:xfrm>
              <a:off x="3303091" y="815280"/>
              <a:ext cx="331291"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510" rIns="99387" bIns="77510"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15" name="Rounded Rectangle 14"/>
            <p:cNvSpPr/>
            <p:nvPr/>
          </p:nvSpPr>
          <p:spPr>
            <a:xfrm>
              <a:off x="3790652" y="464078"/>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altLang="en-US" sz="1200" b="1" kern="1200" dirty="0">
                  <a:solidFill>
                    <a:srgbClr val="FFFFFF"/>
                  </a:solidFill>
                  <a:ea typeface="ヒラギノ角ゴ Pro W3" charset="-128"/>
                </a:rPr>
                <a:t>CBC, differential, platelets, </a:t>
              </a:r>
              <a:br>
                <a:rPr lang="en-US" altLang="en-US" sz="1200" b="1" kern="1200" dirty="0">
                  <a:solidFill>
                    <a:srgbClr val="FFFFFF"/>
                  </a:solidFill>
                  <a:ea typeface="ヒラギノ角ゴ Pro W3" charset="-128"/>
                </a:rPr>
              </a:br>
              <a:r>
                <a:rPr lang="en-US" altLang="en-US" sz="1200" b="1" kern="1200" dirty="0">
                  <a:solidFill>
                    <a:srgbClr val="FFFFFF"/>
                  </a:solidFill>
                  <a:ea typeface="ヒラギノ角ゴ Pro W3" charset="-128"/>
                </a:rPr>
                <a:t>chemistry profile</a:t>
              </a:r>
              <a:endParaRPr lang="en-US" sz="1200" b="1" kern="1200" dirty="0"/>
            </a:p>
          </p:txBody>
        </p:sp>
        <p:sp>
          <p:nvSpPr>
            <p:cNvPr id="16" name="Freeform 15"/>
            <p:cNvSpPr/>
            <p:nvPr/>
          </p:nvSpPr>
          <p:spPr>
            <a:xfrm>
              <a:off x="5490864" y="815280"/>
              <a:ext cx="331291"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510" rIns="99387" bIns="77510"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17" name="Rounded Rectangle 16"/>
            <p:cNvSpPr/>
            <p:nvPr/>
          </p:nvSpPr>
          <p:spPr>
            <a:xfrm>
              <a:off x="5978425" y="464078"/>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altLang="en-US" sz="1200" b="1" kern="1200" dirty="0">
                  <a:solidFill>
                    <a:srgbClr val="FFFFFF"/>
                  </a:solidFill>
                </a:rPr>
                <a:t>PT, PTT, fibrinogen</a:t>
              </a:r>
              <a:endParaRPr lang="en-US" sz="1200" b="1" kern="1200" dirty="0"/>
            </a:p>
          </p:txBody>
        </p:sp>
        <p:sp>
          <p:nvSpPr>
            <p:cNvPr id="18" name="Freeform 17"/>
            <p:cNvSpPr/>
            <p:nvPr/>
          </p:nvSpPr>
          <p:spPr>
            <a:xfrm>
              <a:off x="6565998" y="1615379"/>
              <a:ext cx="387549" cy="331292"/>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7511" tIns="1" rIns="77510" bIns="99387"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19" name="Rounded Rectangle 18"/>
            <p:cNvSpPr/>
            <p:nvPr/>
          </p:nvSpPr>
          <p:spPr>
            <a:xfrm>
              <a:off x="5978425" y="2026773"/>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sz="1200" b="1" kern="1200" dirty="0">
                  <a:solidFill>
                    <a:schemeClr val="bg1"/>
                  </a:solidFill>
                </a:rPr>
                <a:t>Bone marrow biopsy with cytogenetics </a:t>
              </a:r>
              <a:br>
                <a:rPr lang="en-US" sz="1200" b="1" kern="1200" dirty="0">
                  <a:solidFill>
                    <a:schemeClr val="bg1"/>
                  </a:solidFill>
                </a:rPr>
              </a:br>
              <a:r>
                <a:rPr lang="en-US" sz="1200" b="1" kern="1200" dirty="0">
                  <a:solidFill>
                    <a:schemeClr val="bg1"/>
                  </a:solidFill>
                </a:rPr>
                <a:t>and molecular analysis</a:t>
              </a:r>
              <a:endParaRPr lang="en-US" sz="1200" b="1" kern="1200" dirty="0"/>
            </a:p>
          </p:txBody>
        </p:sp>
        <p:sp>
          <p:nvSpPr>
            <p:cNvPr id="20" name="Freeform 19"/>
            <p:cNvSpPr/>
            <p:nvPr/>
          </p:nvSpPr>
          <p:spPr>
            <a:xfrm rot="21600000">
              <a:off x="5509617" y="2377975"/>
              <a:ext cx="331291"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9386" tIns="77510" rIns="0" bIns="77510"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21" name="Rounded Rectangle 20"/>
            <p:cNvSpPr/>
            <p:nvPr/>
          </p:nvSpPr>
          <p:spPr>
            <a:xfrm>
              <a:off x="3790652" y="2026773"/>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sz="1200" b="1" kern="1200" dirty="0">
                  <a:solidFill>
                    <a:schemeClr val="bg1"/>
                  </a:solidFill>
                </a:rPr>
                <a:t>HLA typing for potential HCT candidates</a:t>
              </a:r>
              <a:endParaRPr lang="en-US" sz="1200" b="1" kern="1200" dirty="0"/>
            </a:p>
          </p:txBody>
        </p:sp>
        <p:sp>
          <p:nvSpPr>
            <p:cNvPr id="22" name="Freeform 21"/>
            <p:cNvSpPr/>
            <p:nvPr/>
          </p:nvSpPr>
          <p:spPr>
            <a:xfrm rot="21600000">
              <a:off x="3321843" y="2377974"/>
              <a:ext cx="331292" cy="387549"/>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9387" tIns="77511" rIns="1" bIns="77510"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23" name="Rounded Rectangle 22"/>
            <p:cNvSpPr/>
            <p:nvPr/>
          </p:nvSpPr>
          <p:spPr>
            <a:xfrm>
              <a:off x="1602878" y="2026773"/>
              <a:ext cx="1562695"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altLang="en-US" sz="1200" b="1" kern="1200" dirty="0">
                  <a:solidFill>
                    <a:schemeClr val="bg1"/>
                  </a:solidFill>
                </a:rPr>
                <a:t>CT/MRI, lumbar puncture</a:t>
              </a:r>
              <a:endParaRPr lang="en-US" sz="1200" b="1" kern="1200" dirty="0"/>
            </a:p>
          </p:txBody>
        </p:sp>
        <p:sp>
          <p:nvSpPr>
            <p:cNvPr id="24" name="Freeform 23"/>
            <p:cNvSpPr/>
            <p:nvPr/>
          </p:nvSpPr>
          <p:spPr>
            <a:xfrm>
              <a:off x="2190451" y="3178075"/>
              <a:ext cx="387549" cy="331292"/>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7511" tIns="1" rIns="77510" bIns="99387" numCol="1" spcCol="1270" anchor="ctr" anchorCtr="0">
              <a:noAutofit/>
            </a:bodyPr>
            <a:lstStyle/>
            <a:p>
              <a:pPr lvl="0" algn="ctr" defTabSz="355600">
                <a:lnSpc>
                  <a:spcPct val="90000"/>
                </a:lnSpc>
                <a:spcBef>
                  <a:spcPct val="0"/>
                </a:spcBef>
                <a:spcAft>
                  <a:spcPct val="35000"/>
                </a:spcAft>
              </a:pPr>
              <a:endParaRPr lang="en-US" sz="1200" b="1" kern="1200"/>
            </a:p>
          </p:txBody>
        </p:sp>
        <p:sp>
          <p:nvSpPr>
            <p:cNvPr id="25" name="Rounded Rectangle 24"/>
            <p:cNvSpPr/>
            <p:nvPr/>
          </p:nvSpPr>
          <p:spPr>
            <a:xfrm>
              <a:off x="1602878" y="3589468"/>
              <a:ext cx="3750469" cy="107513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2" tIns="65562" rIns="65562" bIns="65562" numCol="1" spcCol="1270" anchor="ctr" anchorCtr="0">
              <a:noAutofit/>
            </a:bodyPr>
            <a:lstStyle/>
            <a:p>
              <a:pPr lvl="0" algn="ctr" defTabSz="444500">
                <a:lnSpc>
                  <a:spcPct val="90000"/>
                </a:lnSpc>
                <a:spcBef>
                  <a:spcPct val="0"/>
                </a:spcBef>
                <a:spcAft>
                  <a:spcPct val="35000"/>
                </a:spcAft>
              </a:pPr>
              <a:r>
                <a:rPr lang="en-US" altLang="en-US" sz="1200" b="1" kern="1200" dirty="0">
                  <a:solidFill>
                    <a:schemeClr val="bg1"/>
                  </a:solidFill>
                  <a:ea typeface="ヒラギノ角ゴ Pro W3" charset="-128"/>
                </a:rPr>
                <a:t>Myocardial function in patients with history or symptoms of cardiac disease prior to exposure to </a:t>
              </a:r>
              <a:r>
                <a:rPr lang="en-US" altLang="en-US" sz="1200" b="1" kern="1200" dirty="0" err="1">
                  <a:solidFill>
                    <a:schemeClr val="bg1"/>
                  </a:solidFill>
                  <a:ea typeface="ヒラギノ角ゴ Pro W3" charset="-128"/>
                </a:rPr>
                <a:t>cardiotoxic</a:t>
              </a:r>
              <a:r>
                <a:rPr lang="en-US" altLang="en-US" sz="1200" b="1" kern="1200" dirty="0">
                  <a:solidFill>
                    <a:schemeClr val="bg1"/>
                  </a:solidFill>
                  <a:ea typeface="ヒラギノ角ゴ Pro W3" charset="-128"/>
                </a:rPr>
                <a:t> drugs or radiation to thorax</a:t>
              </a:r>
              <a:endParaRPr lang="en-US" sz="1200" b="1" kern="1200" dirty="0"/>
            </a:p>
          </p:txBody>
        </p:sp>
      </p:grpSp>
      <p:sp>
        <p:nvSpPr>
          <p:cNvPr id="26" name="Content Placeholder 3"/>
          <p:cNvSpPr txBox="1">
            <a:spLocks/>
          </p:cNvSpPr>
          <p:nvPr/>
        </p:nvSpPr>
        <p:spPr>
          <a:xfrm>
            <a:off x="91440" y="929018"/>
            <a:ext cx="8961120" cy="716902"/>
          </a:xfrm>
          <a:prstGeom prst="rect">
            <a:avLst/>
          </a:prstGeom>
        </p:spPr>
        <p:txBody>
          <a:bodyPr>
            <a:norm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1800" dirty="0"/>
              <a:t>When patients ask </a:t>
            </a:r>
            <a:r>
              <a:rPr lang="en-CA" sz="1800" b="1" i="1" dirty="0"/>
              <a:t>“What can you tell me about my disease?” </a:t>
            </a:r>
            <a:br>
              <a:rPr lang="en-CA" sz="1800" b="1" i="1" dirty="0"/>
            </a:br>
            <a:r>
              <a:rPr lang="en-CA" sz="1800" dirty="0"/>
              <a:t>our answers can be informed by what we learn from our initial assessment</a:t>
            </a:r>
          </a:p>
        </p:txBody>
      </p:sp>
    </p:spTree>
    <p:extLst>
      <p:ext uri="{BB962C8B-B14F-4D97-AF65-F5344CB8AC3E}">
        <p14:creationId xmlns:p14="http://schemas.microsoft.com/office/powerpoint/2010/main" val="612174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6840"/>
            <a:ext cx="8961120" cy="742950"/>
          </a:xfrm>
        </p:spPr>
        <p:txBody>
          <a:bodyPr/>
          <a:lstStyle/>
          <a:p>
            <a:r>
              <a:rPr lang="en-US" dirty="0"/>
              <a:t>Summary and Implications for Nurses</a:t>
            </a:r>
          </a:p>
        </p:txBody>
      </p:sp>
      <p:sp>
        <p:nvSpPr>
          <p:cNvPr id="3" name="Content Placeholder 2"/>
          <p:cNvSpPr>
            <a:spLocks noGrp="1"/>
          </p:cNvSpPr>
          <p:nvPr>
            <p:ph idx="1"/>
          </p:nvPr>
        </p:nvSpPr>
        <p:spPr>
          <a:xfrm>
            <a:off x="228600" y="939778"/>
            <a:ext cx="8686800" cy="863622"/>
          </a:xfrm>
        </p:spPr>
        <p:txBody>
          <a:bodyPr>
            <a:noAutofit/>
          </a:bodyPr>
          <a:lstStyle/>
          <a:p>
            <a:pPr marL="0" indent="0" algn="ctr">
              <a:buNone/>
            </a:pPr>
            <a:r>
              <a:rPr lang="en-US" sz="1800" b="1" dirty="0"/>
              <a:t>The recent approval of many of newer therapies across different AML settings has transformed the care of our patients</a:t>
            </a:r>
          </a:p>
        </p:txBody>
      </p:sp>
      <p:grpSp>
        <p:nvGrpSpPr>
          <p:cNvPr id="29" name="Group 28"/>
          <p:cNvGrpSpPr/>
          <p:nvPr/>
        </p:nvGrpSpPr>
        <p:grpSpPr>
          <a:xfrm>
            <a:off x="256117" y="1718733"/>
            <a:ext cx="8631767" cy="3109678"/>
            <a:chOff x="266700" y="1032398"/>
            <a:chExt cx="8743950" cy="3796013"/>
          </a:xfrm>
        </p:grpSpPr>
        <p:sp>
          <p:nvSpPr>
            <p:cNvPr id="4" name="Freeform 3"/>
            <p:cNvSpPr/>
            <p:nvPr/>
          </p:nvSpPr>
          <p:spPr>
            <a:xfrm>
              <a:off x="266700" y="1032398"/>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20" tIns="33920" rIns="33920" bIns="33920" numCol="1" spcCol="1270" anchor="ctr" anchorCtr="0">
              <a:noAutofit/>
            </a:bodyPr>
            <a:lstStyle/>
            <a:p>
              <a:pPr lvl="0" algn="ctr" defTabSz="711200">
                <a:lnSpc>
                  <a:spcPct val="90000"/>
                </a:lnSpc>
                <a:spcBef>
                  <a:spcPct val="0"/>
                </a:spcBef>
                <a:spcAft>
                  <a:spcPct val="35000"/>
                </a:spcAft>
              </a:pPr>
              <a:r>
                <a:rPr lang="en-US" sz="1400" b="1" i="1" kern="1200" dirty="0"/>
                <a:t>FLT3</a:t>
              </a:r>
              <a:r>
                <a:rPr lang="en-US" sz="1400" b="1" dirty="0"/>
                <a:t>-</a:t>
              </a:r>
              <a:r>
                <a:rPr lang="en-US" sz="1400" b="1" kern="1200" dirty="0"/>
                <a:t>mutant AML</a:t>
              </a:r>
              <a:endParaRPr lang="en-US" sz="1400" kern="1200" dirty="0"/>
            </a:p>
          </p:txBody>
        </p:sp>
        <p:sp>
          <p:nvSpPr>
            <p:cNvPr id="5" name="Right Arrow 4"/>
            <p:cNvSpPr/>
            <p:nvPr/>
          </p:nvSpPr>
          <p:spPr>
            <a:xfrm rot="5400000">
              <a:off x="1558990" y="1519686"/>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5"/>
            <p:cNvSpPr/>
            <p:nvPr/>
          </p:nvSpPr>
          <p:spPr>
            <a:xfrm>
              <a:off x="266700" y="1659262"/>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Midostaurin for newly diagnosed (with intensive chemo)</a:t>
              </a:r>
            </a:p>
          </p:txBody>
        </p:sp>
        <p:sp>
          <p:nvSpPr>
            <p:cNvPr id="7" name="Right Arrow 6"/>
            <p:cNvSpPr/>
            <p:nvPr/>
          </p:nvSpPr>
          <p:spPr>
            <a:xfrm rot="5400000">
              <a:off x="1558990" y="2146550"/>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7"/>
            <p:cNvSpPr/>
            <p:nvPr/>
          </p:nvSpPr>
          <p:spPr>
            <a:xfrm>
              <a:off x="266700" y="2286126"/>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Gilteritinib for relapsed/refractory (single agent)</a:t>
              </a:r>
            </a:p>
          </p:txBody>
        </p:sp>
        <p:sp>
          <p:nvSpPr>
            <p:cNvPr id="9" name="Freeform 8"/>
            <p:cNvSpPr/>
            <p:nvPr/>
          </p:nvSpPr>
          <p:spPr>
            <a:xfrm>
              <a:off x="3305756" y="1032398"/>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20" tIns="33920" rIns="33920" bIns="33920" numCol="1" spcCol="1270" anchor="ctr" anchorCtr="0">
              <a:noAutofit/>
            </a:bodyPr>
            <a:lstStyle/>
            <a:p>
              <a:pPr lvl="0" algn="ctr" defTabSz="711200">
                <a:lnSpc>
                  <a:spcPct val="90000"/>
                </a:lnSpc>
                <a:spcBef>
                  <a:spcPct val="0"/>
                </a:spcBef>
                <a:spcAft>
                  <a:spcPct val="35000"/>
                </a:spcAft>
              </a:pPr>
              <a:r>
                <a:rPr lang="en-US" sz="1400" b="1" i="1" kern="1200" dirty="0"/>
                <a:t>IDH</a:t>
              </a:r>
              <a:r>
                <a:rPr lang="en-US" sz="1400" b="1" dirty="0"/>
                <a:t>-</a:t>
              </a:r>
              <a:r>
                <a:rPr lang="en-US" sz="1400" b="1" kern="1200" dirty="0"/>
                <a:t>mutant AML</a:t>
              </a:r>
              <a:endParaRPr lang="en-US" sz="1400" kern="1200" dirty="0"/>
            </a:p>
          </p:txBody>
        </p:sp>
        <p:sp>
          <p:nvSpPr>
            <p:cNvPr id="10" name="Right Arrow 9"/>
            <p:cNvSpPr/>
            <p:nvPr/>
          </p:nvSpPr>
          <p:spPr>
            <a:xfrm rot="5400000">
              <a:off x="4598044" y="1519686"/>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3305756" y="1659262"/>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Ivosidenib (</a:t>
              </a:r>
              <a:r>
                <a:rPr lang="en-US" sz="1400" i="1" kern="1200" dirty="0"/>
                <a:t>IDH1</a:t>
              </a:r>
              <a:r>
                <a:rPr lang="en-US" sz="1400" kern="1200" dirty="0"/>
                <a:t>)</a:t>
              </a:r>
            </a:p>
          </p:txBody>
        </p:sp>
        <p:sp>
          <p:nvSpPr>
            <p:cNvPr id="12" name="Right Arrow 11"/>
            <p:cNvSpPr/>
            <p:nvPr/>
          </p:nvSpPr>
          <p:spPr>
            <a:xfrm rot="5400000">
              <a:off x="4598044" y="2146550"/>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p:cNvSpPr/>
            <p:nvPr/>
          </p:nvSpPr>
          <p:spPr>
            <a:xfrm>
              <a:off x="3305756" y="2286126"/>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Enasidenib (</a:t>
              </a:r>
              <a:r>
                <a:rPr lang="en-US" sz="1400" i="1" kern="1200" dirty="0"/>
                <a:t>IDH2</a:t>
              </a:r>
              <a:r>
                <a:rPr lang="en-US" sz="1400" kern="1200" dirty="0"/>
                <a:t>)</a:t>
              </a:r>
            </a:p>
          </p:txBody>
        </p:sp>
        <p:sp>
          <p:nvSpPr>
            <p:cNvPr id="14" name="Freeform 13"/>
            <p:cNvSpPr/>
            <p:nvPr/>
          </p:nvSpPr>
          <p:spPr>
            <a:xfrm>
              <a:off x="6344812" y="1032398"/>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20" tIns="33920" rIns="33920" bIns="33920" numCol="1" spcCol="1270" anchor="ctr" anchorCtr="0">
              <a:noAutofit/>
            </a:bodyPr>
            <a:lstStyle/>
            <a:p>
              <a:pPr lvl="0" algn="ctr" defTabSz="711200">
                <a:lnSpc>
                  <a:spcPct val="90000"/>
                </a:lnSpc>
                <a:spcBef>
                  <a:spcPct val="0"/>
                </a:spcBef>
                <a:spcAft>
                  <a:spcPct val="35000"/>
                </a:spcAft>
              </a:pPr>
              <a:r>
                <a:rPr lang="en-US" sz="1400" b="1" dirty="0"/>
                <a:t>CD33</a:t>
              </a:r>
              <a:r>
                <a:rPr lang="en-US" sz="1400" b="1" dirty="0">
                  <a:latin typeface="+mj-lt"/>
                </a:rPr>
                <a:t>-</a:t>
              </a:r>
              <a:r>
                <a:rPr lang="en-US" sz="1400" b="1" dirty="0"/>
                <a:t>positive AML</a:t>
              </a:r>
              <a:endParaRPr lang="en-US" sz="1400" kern="1200" dirty="0"/>
            </a:p>
          </p:txBody>
        </p:sp>
        <p:sp>
          <p:nvSpPr>
            <p:cNvPr id="15" name="Right Arrow 14"/>
            <p:cNvSpPr/>
            <p:nvPr/>
          </p:nvSpPr>
          <p:spPr>
            <a:xfrm rot="5400000">
              <a:off x="7637100" y="1519686"/>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eform 15"/>
            <p:cNvSpPr/>
            <p:nvPr/>
          </p:nvSpPr>
          <p:spPr>
            <a:xfrm>
              <a:off x="6344812" y="1659262"/>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dirty="0"/>
                <a:t>Gemtuzumab ozogamicin</a:t>
              </a:r>
              <a:endParaRPr lang="en-US" sz="1400" kern="1200" dirty="0"/>
            </a:p>
          </p:txBody>
        </p:sp>
        <p:grpSp>
          <p:nvGrpSpPr>
            <p:cNvPr id="17" name="Group 16"/>
            <p:cNvGrpSpPr/>
            <p:nvPr/>
          </p:nvGrpSpPr>
          <p:grpSpPr>
            <a:xfrm>
              <a:off x="3305755" y="3032370"/>
              <a:ext cx="2658093" cy="1796041"/>
              <a:chOff x="3305756" y="3056606"/>
              <a:chExt cx="2658093" cy="1796041"/>
            </a:xfrm>
          </p:grpSpPr>
          <p:sp>
            <p:nvSpPr>
              <p:cNvPr id="18" name="Freeform 17"/>
              <p:cNvSpPr/>
              <p:nvPr/>
            </p:nvSpPr>
            <p:spPr>
              <a:xfrm>
                <a:off x="3305756" y="3056606"/>
                <a:ext cx="2658093" cy="54231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20" tIns="33920" rIns="33920" bIns="33920" numCol="1" spcCol="1270" anchor="ctr" anchorCtr="0">
                <a:noAutofit/>
              </a:bodyPr>
              <a:lstStyle/>
              <a:p>
                <a:pPr lvl="0" algn="ctr" defTabSz="711200">
                  <a:lnSpc>
                    <a:spcPct val="90000"/>
                  </a:lnSpc>
                  <a:spcBef>
                    <a:spcPct val="0"/>
                  </a:spcBef>
                  <a:spcAft>
                    <a:spcPct val="35000"/>
                  </a:spcAft>
                </a:pPr>
                <a:r>
                  <a:rPr lang="en-US" sz="1400" b="1" dirty="0"/>
                  <a:t>Older/unfit patients</a:t>
                </a:r>
                <a:endParaRPr lang="en-US" sz="1400" kern="1200" dirty="0"/>
              </a:p>
            </p:txBody>
          </p:sp>
          <p:sp>
            <p:nvSpPr>
              <p:cNvPr id="19" name="Right Arrow 18"/>
              <p:cNvSpPr/>
              <p:nvPr/>
            </p:nvSpPr>
            <p:spPr>
              <a:xfrm rot="5400000">
                <a:off x="4594173" y="3622033"/>
                <a:ext cx="81260" cy="11629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eform 19"/>
              <p:cNvSpPr/>
              <p:nvPr/>
            </p:nvSpPr>
            <p:spPr>
              <a:xfrm>
                <a:off x="3305756" y="3761440"/>
                <a:ext cx="2658093"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dirty="0"/>
                  <a:t>Venetoclax/HMA (or LDAC)</a:t>
                </a:r>
              </a:p>
            </p:txBody>
          </p:sp>
          <p:sp>
            <p:nvSpPr>
              <p:cNvPr id="21" name="Right Arrow 20"/>
              <p:cNvSpPr/>
              <p:nvPr/>
            </p:nvSpPr>
            <p:spPr>
              <a:xfrm rot="5400000">
                <a:off x="4594173" y="4248897"/>
                <a:ext cx="81260" cy="11629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Freeform 21"/>
              <p:cNvSpPr/>
              <p:nvPr/>
            </p:nvSpPr>
            <p:spPr>
              <a:xfrm>
                <a:off x="3305756" y="4388304"/>
                <a:ext cx="2658093"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Glasdegib</a:t>
                </a:r>
              </a:p>
            </p:txBody>
          </p:sp>
        </p:grpSp>
        <p:sp>
          <p:nvSpPr>
            <p:cNvPr id="26" name="Freeform 25"/>
            <p:cNvSpPr/>
            <p:nvPr/>
          </p:nvSpPr>
          <p:spPr>
            <a:xfrm>
              <a:off x="266700" y="3032370"/>
              <a:ext cx="2665838" cy="542314"/>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20" tIns="33920" rIns="33920" bIns="33920" numCol="1" spcCol="1270" anchor="ctr" anchorCtr="0">
              <a:noAutofit/>
            </a:bodyPr>
            <a:lstStyle/>
            <a:p>
              <a:pPr lvl="0" algn="ctr" defTabSz="711200">
                <a:lnSpc>
                  <a:spcPct val="90000"/>
                </a:lnSpc>
                <a:spcBef>
                  <a:spcPct val="0"/>
                </a:spcBef>
                <a:spcAft>
                  <a:spcPct val="35000"/>
                </a:spcAft>
              </a:pPr>
              <a:r>
                <a:rPr lang="en-US" sz="1400" b="1" kern="1200" dirty="0"/>
                <a:t>Secondary AML</a:t>
              </a:r>
              <a:endParaRPr lang="en-US" sz="1400" kern="1200" dirty="0"/>
            </a:p>
          </p:txBody>
        </p:sp>
        <p:sp>
          <p:nvSpPr>
            <p:cNvPr id="27" name="Right Arrow 26"/>
            <p:cNvSpPr/>
            <p:nvPr/>
          </p:nvSpPr>
          <p:spPr>
            <a:xfrm rot="5400000">
              <a:off x="1558988" y="3597628"/>
              <a:ext cx="81260" cy="116630"/>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reeform 27"/>
            <p:cNvSpPr/>
            <p:nvPr/>
          </p:nvSpPr>
          <p:spPr>
            <a:xfrm>
              <a:off x="266700" y="3737204"/>
              <a:ext cx="2665838" cy="46434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030" tIns="25030" rIns="25030" bIns="25030" numCol="1" spcCol="1270" anchor="ctr" anchorCtr="0">
              <a:noAutofit/>
            </a:bodyPr>
            <a:lstStyle/>
            <a:p>
              <a:pPr lvl="0" algn="ctr" defTabSz="400050">
                <a:lnSpc>
                  <a:spcPct val="90000"/>
                </a:lnSpc>
                <a:spcBef>
                  <a:spcPct val="0"/>
                </a:spcBef>
                <a:spcAft>
                  <a:spcPct val="35000"/>
                </a:spcAft>
              </a:pPr>
              <a:r>
                <a:rPr lang="en-US" sz="1400" kern="1200" dirty="0"/>
                <a:t>CPX-351</a:t>
              </a:r>
            </a:p>
          </p:txBody>
        </p:sp>
      </p:grpSp>
    </p:spTree>
    <p:extLst>
      <p:ext uri="{BB962C8B-B14F-4D97-AF65-F5344CB8AC3E}">
        <p14:creationId xmlns:p14="http://schemas.microsoft.com/office/powerpoint/2010/main" val="3391920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b="1" dirty="0"/>
              <a:t>Hematology-oncology nurse professionals have a vital role in educating patients about what to expect with newer agents in AML </a:t>
            </a:r>
          </a:p>
          <a:p>
            <a:r>
              <a:rPr lang="en-US" sz="2000" b="1" dirty="0"/>
              <a:t>Nurses are on the “frontlines” of care</a:t>
            </a:r>
          </a:p>
          <a:p>
            <a:pPr lvl="1"/>
            <a:r>
              <a:rPr lang="en-US" sz="2000" dirty="0"/>
              <a:t>Explaining the diversity of AML and what a certain prognostic feature might mean for a patient </a:t>
            </a:r>
          </a:p>
          <a:p>
            <a:pPr lvl="1"/>
            <a:r>
              <a:rPr lang="en-US" sz="2000" dirty="0"/>
              <a:t>Educating the patient on potential therapeutic options in the aftermath of a confirmed diagnosis: side effects, dosing, efficacy expectations</a:t>
            </a:r>
          </a:p>
          <a:p>
            <a:pPr lvl="1"/>
            <a:r>
              <a:rPr lang="en-US" sz="2000" dirty="0"/>
              <a:t>Offering emotional and logistical support to patients as they go through the AML treatment journey</a:t>
            </a:r>
            <a:br>
              <a:rPr lang="en-US" sz="2000" dirty="0"/>
            </a:br>
            <a:endParaRPr lang="en-US" sz="2000" dirty="0"/>
          </a:p>
        </p:txBody>
      </p:sp>
      <p:sp>
        <p:nvSpPr>
          <p:cNvPr id="2" name="Title 1"/>
          <p:cNvSpPr>
            <a:spLocks noGrp="1"/>
          </p:cNvSpPr>
          <p:nvPr>
            <p:ph type="title"/>
          </p:nvPr>
        </p:nvSpPr>
        <p:spPr>
          <a:xfrm>
            <a:off x="91440" y="0"/>
            <a:ext cx="8961120" cy="742950"/>
          </a:xfrm>
        </p:spPr>
        <p:txBody>
          <a:bodyPr/>
          <a:lstStyle/>
          <a:p>
            <a:r>
              <a:rPr lang="en-US" dirty="0"/>
              <a:t>Summary and Implications for Nurses (Cont’d)</a:t>
            </a:r>
          </a:p>
        </p:txBody>
      </p:sp>
    </p:spTree>
    <p:extLst>
      <p:ext uri="{BB962C8B-B14F-4D97-AF65-F5344CB8AC3E}">
        <p14:creationId xmlns:p14="http://schemas.microsoft.com/office/powerpoint/2010/main" val="3149774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8878" y="1636587"/>
            <a:ext cx="3949645" cy="1529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accent2"/>
                </a:solidFill>
                <a:latin typeface="Arial" panose="020B0604020202020204" pitchFamily="34" charset="0"/>
                <a:ea typeface="+mj-ea"/>
                <a:cs typeface="Arial" panose="020B0604020202020204" pitchFamily="34" charset="0"/>
              </a:defRPr>
            </a:lvl1pPr>
          </a:lstStyle>
          <a:p>
            <a:r>
              <a:rPr lang="en-US" sz="4800" dirty="0">
                <a:solidFill>
                  <a:schemeClr val="bg1"/>
                </a:solidFill>
              </a:rPr>
              <a:t>Audience Q&amp;A</a:t>
            </a:r>
          </a:p>
        </p:txBody>
      </p:sp>
      <p:grpSp>
        <p:nvGrpSpPr>
          <p:cNvPr id="2" name="Group 1"/>
          <p:cNvGrpSpPr/>
          <p:nvPr/>
        </p:nvGrpSpPr>
        <p:grpSpPr>
          <a:xfrm>
            <a:off x="5102833" y="1372829"/>
            <a:ext cx="3082290" cy="2057400"/>
            <a:chOff x="4804410" y="1487129"/>
            <a:chExt cx="3082290" cy="2057400"/>
          </a:xfrm>
        </p:grpSpPr>
        <p:sp>
          <p:nvSpPr>
            <p:cNvPr id="10" name="Rounded Rectangle 9"/>
            <p:cNvSpPr/>
            <p:nvPr/>
          </p:nvSpPr>
          <p:spPr>
            <a:xfrm>
              <a:off x="4804410" y="1487129"/>
              <a:ext cx="3082290" cy="20574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www.iorg.ca/wp-content/uploads/2016/08/icon1-1.pn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tretch/>
          </p:blipFill>
          <p:spPr bwMode="auto">
            <a:xfrm>
              <a:off x="5012055" y="1626829"/>
              <a:ext cx="2667001" cy="1778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8165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457200" y="2686050"/>
            <a:ext cx="66294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buFontTx/>
              <a:buNone/>
            </a:pPr>
            <a:endParaRPr lang="en-US" altLang="en-US" sz="1800">
              <a:solidFill>
                <a:srgbClr val="000000"/>
              </a:solidFill>
            </a:endParaRPr>
          </a:p>
        </p:txBody>
      </p:sp>
      <p:sp>
        <p:nvSpPr>
          <p:cNvPr id="12" name="Rectangle 15"/>
          <p:cNvSpPr>
            <a:spLocks noChangeArrowheads="1"/>
          </p:cNvSpPr>
          <p:nvPr/>
        </p:nvSpPr>
        <p:spPr bwMode="auto">
          <a:xfrm>
            <a:off x="795338" y="1962150"/>
            <a:ext cx="78152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defRPr/>
            </a:pPr>
            <a:r>
              <a:rPr lang="en-US" sz="2600" b="1" dirty="0">
                <a:solidFill>
                  <a:srgbClr val="F3C430"/>
                </a:solidFill>
                <a:effectLst>
                  <a:outerShdw blurRad="38100" dist="38100" dir="2700000" algn="tl">
                    <a:srgbClr val="000000">
                      <a:alpha val="43137"/>
                    </a:srgbClr>
                  </a:outerShdw>
                </a:effectLst>
                <a:cs typeface="Arial" panose="020B0604020202020204" pitchFamily="34" charset="0"/>
              </a:rPr>
              <a:t>Visit us at: PeerView.com/AML-Survey-TZV</a:t>
            </a:r>
          </a:p>
          <a:p>
            <a:pPr marL="457200" indent="-287338">
              <a:buFont typeface="Arial" panose="020B0604020202020204" pitchFamily="34" charset="0"/>
              <a:buChar char="•"/>
              <a:defRPr/>
            </a:pPr>
            <a:r>
              <a:rPr lang="en-US" sz="2400" dirty="0">
                <a:solidFill>
                  <a:srgbClr val="FFFFFF"/>
                </a:solidFill>
                <a:cs typeface="Arial" panose="020B0604020202020204" pitchFamily="34" charset="0"/>
              </a:rPr>
              <a:t>Download slides and Practice Aids</a:t>
            </a:r>
          </a:p>
          <a:p>
            <a:pPr marL="441325" indent="-258763">
              <a:buFont typeface="Arial" pitchFamily="34" charset="0"/>
              <a:buChar char="•"/>
              <a:defRPr/>
            </a:pPr>
            <a:r>
              <a:rPr lang="en-US" sz="2400" dirty="0">
                <a:solidFill>
                  <a:srgbClr val="FFFFFF"/>
                </a:solidFill>
                <a:cs typeface="Arial" panose="020B0604020202020204" pitchFamily="34" charset="0"/>
              </a:rPr>
              <a:t>Watch the online version of this activity</a:t>
            </a:r>
          </a:p>
          <a:p>
            <a:pPr marL="441325" indent="-258763">
              <a:buFont typeface="Arial" pitchFamily="34" charset="0"/>
              <a:buChar char="•"/>
              <a:defRPr/>
            </a:pPr>
            <a:r>
              <a:rPr lang="en-US" sz="2400" dirty="0">
                <a:solidFill>
                  <a:srgbClr val="FFFFFF"/>
                </a:solidFill>
                <a:cs typeface="Arial" panose="020B0604020202020204" pitchFamily="34" charset="0"/>
              </a:rPr>
              <a:t>Join the conversation on Twitter @</a:t>
            </a:r>
            <a:r>
              <a:rPr lang="en-US" sz="2400" dirty="0" err="1">
                <a:solidFill>
                  <a:srgbClr val="FFFFFF"/>
                </a:solidFill>
                <a:cs typeface="Arial" panose="020B0604020202020204" pitchFamily="34" charset="0"/>
              </a:rPr>
              <a:t>PeerView</a:t>
            </a:r>
            <a:r>
              <a:rPr lang="en-US" sz="2400" dirty="0">
                <a:solidFill>
                  <a:srgbClr val="FFFFFF"/>
                </a:solidFill>
                <a:cs typeface="Arial" panose="020B0604020202020204" pitchFamily="34" charset="0"/>
              </a:rPr>
              <a:t> </a:t>
            </a:r>
          </a:p>
        </p:txBody>
      </p:sp>
      <p:sp>
        <p:nvSpPr>
          <p:cNvPr id="13" name="TextBox 12"/>
          <p:cNvSpPr txBox="1"/>
          <p:nvPr/>
        </p:nvSpPr>
        <p:spPr>
          <a:xfrm>
            <a:off x="1600200" y="3790950"/>
            <a:ext cx="5943600" cy="400110"/>
          </a:xfrm>
          <a:prstGeom prst="rect">
            <a:avLst/>
          </a:prstGeom>
          <a:noFill/>
        </p:spPr>
        <p:txBody>
          <a:bodyPr wrap="square" rtlCol="0">
            <a:noAutofit/>
          </a:bodyPr>
          <a:lstStyle/>
          <a:p>
            <a:pPr algn="ctr"/>
            <a:r>
              <a:rPr lang="en-US" sz="2000" b="1" i="1" dirty="0">
                <a:solidFill>
                  <a:prstClr val="white"/>
                </a:solidFill>
              </a:rPr>
              <a:t>Thank you and have a good day.</a:t>
            </a:r>
          </a:p>
        </p:txBody>
      </p:sp>
      <p:sp>
        <p:nvSpPr>
          <p:cNvPr id="15" name="Rounded Rectangle 14"/>
          <p:cNvSpPr/>
          <p:nvPr/>
        </p:nvSpPr>
        <p:spPr bwMode="auto">
          <a:xfrm>
            <a:off x="571500" y="1794510"/>
            <a:ext cx="8001000" cy="1920240"/>
          </a:xfrm>
          <a:prstGeom prst="roundRect">
            <a:avLst/>
          </a:prstGeom>
          <a:noFill/>
          <a:ln>
            <a:solidFill>
              <a:srgbClr val="F3C430"/>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endParaRPr lang="en-US" dirty="0">
              <a:solidFill>
                <a:srgbClr val="161A2E"/>
              </a:solidFill>
              <a:ea typeface="ヒラギノ角ゴ Pro W3" charset="0"/>
              <a:cs typeface="ヒラギノ角ゴ Pro W3" charset="0"/>
            </a:endParaRPr>
          </a:p>
        </p:txBody>
      </p:sp>
      <p:sp>
        <p:nvSpPr>
          <p:cNvPr id="16" name="TextBox 15"/>
          <p:cNvSpPr txBox="1"/>
          <p:nvPr/>
        </p:nvSpPr>
        <p:spPr>
          <a:xfrm>
            <a:off x="685800" y="390193"/>
            <a:ext cx="7772400" cy="1275135"/>
          </a:xfrm>
          <a:prstGeom prst="rect">
            <a:avLst/>
          </a:prstGeom>
          <a:noFill/>
        </p:spPr>
        <p:txBody>
          <a:bodyPr wrap="square" rtlCol="0">
            <a:noAutofit/>
          </a:bodyPr>
          <a:lstStyle/>
          <a:p>
            <a:pPr algn="ctr">
              <a:lnSpc>
                <a:spcPts val="3100"/>
              </a:lnSpc>
              <a:spcAft>
                <a:spcPts val="1800"/>
              </a:spcAft>
            </a:pPr>
            <a:r>
              <a:rPr lang="en-US" altLang="en-US" sz="2200" b="1" dirty="0">
                <a:solidFill>
                  <a:prstClr val="white"/>
                </a:solidFill>
                <a:cs typeface="Arial" panose="020B0604020202020204" pitchFamily="34" charset="0"/>
              </a:rPr>
              <a:t>Please remember to complete and submit </a:t>
            </a:r>
            <a:br>
              <a:rPr lang="en-US" altLang="en-US" sz="2200" b="1" dirty="0">
                <a:solidFill>
                  <a:prstClr val="white"/>
                </a:solidFill>
                <a:cs typeface="Arial" panose="020B0604020202020204" pitchFamily="34" charset="0"/>
              </a:rPr>
            </a:br>
            <a:r>
              <a:rPr lang="en-US" altLang="en-US" sz="2200" b="1" dirty="0">
                <a:solidFill>
                  <a:prstClr val="white"/>
                </a:solidFill>
                <a:cs typeface="Arial" panose="020B0604020202020204" pitchFamily="34" charset="0"/>
              </a:rPr>
              <a:t>your Post-Test and Evaluation for CNE credit. </a:t>
            </a:r>
            <a:br>
              <a:rPr lang="en-US" altLang="en-US" sz="2200" b="1" dirty="0">
                <a:solidFill>
                  <a:prstClr val="white"/>
                </a:solidFill>
                <a:cs typeface="Arial" panose="020B0604020202020204" pitchFamily="34" charset="0"/>
              </a:rPr>
            </a:br>
            <a:r>
              <a:rPr lang="en-US" altLang="en-US" sz="2200" b="1" i="1" dirty="0">
                <a:solidFill>
                  <a:prstClr val="white"/>
                </a:solidFill>
                <a:cs typeface="Arial" panose="020B0604020202020204" pitchFamily="34" charset="0"/>
              </a:rPr>
              <a:t>Missed anything? </a:t>
            </a:r>
            <a:endParaRPr lang="en-US" sz="2200" dirty="0">
              <a:solidFill>
                <a:srgbClr val="000000"/>
              </a:solidFill>
            </a:endParaRPr>
          </a:p>
        </p:txBody>
      </p:sp>
    </p:spTree>
    <p:extLst>
      <p:ext uri="{BB962C8B-B14F-4D97-AF65-F5344CB8AC3E}">
        <p14:creationId xmlns:p14="http://schemas.microsoft.com/office/powerpoint/2010/main" val="65778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929018"/>
            <a:ext cx="3771111" cy="3749040"/>
          </a:xfrm>
          <a:ln>
            <a:noFill/>
          </a:ln>
        </p:spPr>
        <p:txBody>
          <a:bodyPr/>
          <a:lstStyle/>
          <a:p>
            <a:pPr marL="0" indent="0">
              <a:buNone/>
            </a:pPr>
            <a:r>
              <a:rPr lang="en-US" sz="2000" b="1" dirty="0"/>
              <a:t>Watch out for “age bias” </a:t>
            </a:r>
          </a:p>
          <a:p>
            <a:pPr marL="342900" indent="-342900">
              <a:buFont typeface="+mj-lt"/>
              <a:buAutoNum type="arabicPeriod"/>
            </a:pPr>
            <a:r>
              <a:rPr lang="en-US" sz="2000" dirty="0"/>
              <a:t>Good PS patients can potentially benefit from intensive treatment</a:t>
            </a:r>
          </a:p>
          <a:p>
            <a:pPr marL="342900" indent="-342900">
              <a:buFont typeface="+mj-lt"/>
              <a:buAutoNum type="arabicPeriod"/>
            </a:pPr>
            <a:r>
              <a:rPr lang="en-US" sz="2000" dirty="0"/>
              <a:t>Discuss currently available options; </a:t>
            </a:r>
            <a:r>
              <a:rPr lang="en-US" sz="2000" dirty="0" err="1"/>
              <a:t>undertreatment</a:t>
            </a:r>
            <a:r>
              <a:rPr lang="en-US" sz="2000" dirty="0"/>
              <a:t> </a:t>
            </a:r>
            <a:br>
              <a:rPr lang="en-US" sz="2000" dirty="0"/>
            </a:br>
            <a:r>
              <a:rPr lang="en-US" sz="2000" dirty="0"/>
              <a:t>is a concern </a:t>
            </a:r>
          </a:p>
          <a:p>
            <a:pPr marL="342900" indent="-342900">
              <a:buFont typeface="+mj-lt"/>
              <a:buAutoNum type="arabicPeriod"/>
            </a:pPr>
            <a:endParaRPr lang="en-US" sz="1800" dirty="0"/>
          </a:p>
        </p:txBody>
      </p:sp>
      <p:sp>
        <p:nvSpPr>
          <p:cNvPr id="3" name="Footer Placeholder 2"/>
          <p:cNvSpPr>
            <a:spLocks noGrp="1"/>
          </p:cNvSpPr>
          <p:nvPr>
            <p:ph type="ftr" sz="quarter" idx="13"/>
          </p:nvPr>
        </p:nvSpPr>
        <p:spPr/>
        <p:txBody>
          <a:bodyPr/>
          <a:lstStyle/>
          <a:p>
            <a:r>
              <a:rPr lang="en-US" dirty="0"/>
              <a:t>1. Tinsley SM et al. 57th American Society of Hematology Annual Meeting and Exposition (ASH 2015). Abstract 2112.</a:t>
            </a:r>
          </a:p>
        </p:txBody>
      </p:sp>
      <p:sp>
        <p:nvSpPr>
          <p:cNvPr id="2" name="Title 1"/>
          <p:cNvSpPr>
            <a:spLocks noGrp="1"/>
          </p:cNvSpPr>
          <p:nvPr>
            <p:ph type="title"/>
          </p:nvPr>
        </p:nvSpPr>
        <p:spPr/>
        <p:txBody>
          <a:bodyPr/>
          <a:lstStyle/>
          <a:p>
            <a:r>
              <a:rPr lang="en-US" dirty="0"/>
              <a:t>Older Patients Can Tolerate Intensive Therapy </a:t>
            </a:r>
            <a:br>
              <a:rPr lang="en-US" dirty="0"/>
            </a:br>
            <a:r>
              <a:rPr lang="en-US" dirty="0"/>
              <a:t>and Achieve Improved QOL—Beware of “Age Bias”</a:t>
            </a:r>
            <a:r>
              <a:rPr lang="en-US" baseline="30000" dirty="0"/>
              <a:t>1</a:t>
            </a:r>
          </a:p>
        </p:txBody>
      </p:sp>
      <p:graphicFrame>
        <p:nvGraphicFramePr>
          <p:cNvPr id="19" name="Diagram 18"/>
          <p:cNvGraphicFramePr/>
          <p:nvPr>
            <p:extLst>
              <p:ext uri="{D42A27DB-BD31-4B8C-83A1-F6EECF244321}">
                <p14:modId xmlns:p14="http://schemas.microsoft.com/office/powerpoint/2010/main" val="1801864694"/>
              </p:ext>
            </p:extLst>
          </p:nvPr>
        </p:nvGraphicFramePr>
        <p:xfrm>
          <a:off x="3878317" y="1450373"/>
          <a:ext cx="5139560" cy="33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3895767" y="835574"/>
            <a:ext cx="5104660" cy="646331"/>
          </a:xfrm>
          <a:prstGeom prst="rect">
            <a:avLst/>
          </a:prstGeom>
          <a:noFill/>
        </p:spPr>
        <p:txBody>
          <a:bodyPr wrap="square" rtlCol="0">
            <a:spAutoFit/>
          </a:bodyPr>
          <a:lstStyle/>
          <a:p>
            <a:pPr algn="ctr"/>
            <a:r>
              <a:rPr lang="en-US" b="1" dirty="0"/>
              <a:t>In one QOL study </a:t>
            </a:r>
            <a:br>
              <a:rPr lang="en-US" b="1" dirty="0"/>
            </a:br>
            <a:r>
              <a:rPr lang="en-US" b="1" dirty="0"/>
              <a:t>of older patients with AML…</a:t>
            </a:r>
            <a:r>
              <a:rPr lang="en-US" b="1" baseline="30000" dirty="0"/>
              <a:t>1</a:t>
            </a:r>
            <a:endParaRPr lang="en-US" b="1" dirty="0"/>
          </a:p>
        </p:txBody>
      </p:sp>
    </p:spTree>
    <p:extLst>
      <p:ext uri="{BB962C8B-B14F-4D97-AF65-F5344CB8AC3E}">
        <p14:creationId xmlns:p14="http://schemas.microsoft.com/office/powerpoint/2010/main" val="189193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67640" y="971550"/>
            <a:ext cx="4297680" cy="3749040"/>
          </a:xfrm>
        </p:spPr>
        <p:txBody>
          <a:bodyPr/>
          <a:lstStyle/>
          <a:p>
            <a:pPr marL="285750" indent="-285750">
              <a:buFont typeface="Arial" panose="020B0604020202020204" pitchFamily="34" charset="0"/>
              <a:buChar char="•"/>
            </a:pPr>
            <a:r>
              <a:rPr lang="en-US" dirty="0"/>
              <a:t>An AML Composite Model can guide decision-making about treatment </a:t>
            </a:r>
            <a:br>
              <a:rPr lang="en-US" dirty="0"/>
            </a:br>
            <a:r>
              <a:rPr lang="en-US" dirty="0"/>
              <a:t>of AML</a:t>
            </a:r>
          </a:p>
          <a:p>
            <a:pPr marL="285750" indent="-285750">
              <a:buFont typeface="Arial" panose="020B0604020202020204" pitchFamily="34" charset="0"/>
              <a:buChar char="•"/>
            </a:pPr>
            <a:r>
              <a:rPr lang="en-US" dirty="0"/>
              <a:t>In other words: Patient-specific </a:t>
            </a:r>
            <a:br>
              <a:rPr lang="en-US" dirty="0"/>
            </a:br>
            <a:r>
              <a:rPr lang="en-US" dirty="0"/>
              <a:t>(</a:t>
            </a:r>
            <a:r>
              <a:rPr lang="en-US" dirty="0" err="1"/>
              <a:t>eg</a:t>
            </a:r>
            <a:r>
              <a:rPr lang="en-US" dirty="0"/>
              <a:t>, comorbidities, age) </a:t>
            </a:r>
            <a:br>
              <a:rPr lang="en-US" dirty="0"/>
            </a:br>
            <a:r>
              <a:rPr lang="en-US" dirty="0"/>
              <a:t>and AML-specific features </a:t>
            </a:r>
            <a:br>
              <a:rPr lang="en-US" dirty="0"/>
            </a:br>
            <a:r>
              <a:rPr lang="en-US" dirty="0"/>
              <a:t>(</a:t>
            </a:r>
            <a:r>
              <a:rPr lang="en-US" dirty="0" err="1"/>
              <a:t>eg</a:t>
            </a:r>
            <a:r>
              <a:rPr lang="en-US" dirty="0"/>
              <a:t>, cytogenetic and molecular alterations) predict mortality after AML treatment</a:t>
            </a:r>
          </a:p>
        </p:txBody>
      </p:sp>
      <p:sp>
        <p:nvSpPr>
          <p:cNvPr id="3" name="Title 2"/>
          <p:cNvSpPr>
            <a:spLocks noGrp="1"/>
          </p:cNvSpPr>
          <p:nvPr>
            <p:ph type="title"/>
          </p:nvPr>
        </p:nvSpPr>
        <p:spPr/>
        <p:txBody>
          <a:bodyPr/>
          <a:lstStyle/>
          <a:p>
            <a:r>
              <a:rPr lang="en-US" dirty="0"/>
              <a:t>Tools for Calculating Mortality Risk</a:t>
            </a:r>
          </a:p>
        </p:txBody>
      </p:sp>
      <p:graphicFrame>
        <p:nvGraphicFramePr>
          <p:cNvPr id="6" name="Table 5">
            <a:extLst>
              <a:ext uri="{FF2B5EF4-FFF2-40B4-BE49-F238E27FC236}">
                <a16:creationId xmlns:a16="http://schemas.microsoft.com/office/drawing/2014/main" xmlns="" id="{E584A8DC-3F17-694A-B027-DBD44BBF8E6A}"/>
              </a:ext>
            </a:extLst>
          </p:cNvPr>
          <p:cNvGraphicFramePr>
            <a:graphicFrameLocks noGrp="1"/>
          </p:cNvGraphicFramePr>
          <p:nvPr>
            <p:extLst>
              <p:ext uri="{D42A27DB-BD31-4B8C-83A1-F6EECF244321}">
                <p14:modId xmlns:p14="http://schemas.microsoft.com/office/powerpoint/2010/main" val="2154819377"/>
              </p:ext>
            </p:extLst>
          </p:nvPr>
        </p:nvGraphicFramePr>
        <p:xfrm>
          <a:off x="4646428" y="971550"/>
          <a:ext cx="4306186" cy="2167128"/>
        </p:xfrm>
        <a:graphic>
          <a:graphicData uri="http://schemas.openxmlformats.org/drawingml/2006/table">
            <a:tbl>
              <a:tblPr firstRow="1">
                <a:tableStyleId>{B301B821-A1FF-4177-AEE7-76D212191A09}</a:tableStyleId>
              </a:tblPr>
              <a:tblGrid>
                <a:gridCol w="4306186">
                  <a:extLst>
                    <a:ext uri="{9D8B030D-6E8A-4147-A177-3AD203B41FA5}">
                      <a16:colId xmlns:a16="http://schemas.microsoft.com/office/drawing/2014/main" xmlns="" val="20000"/>
                    </a:ext>
                  </a:extLst>
                </a:gridCol>
              </a:tblGrid>
              <a:tr h="309546">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latin typeface="+mj-lt"/>
                        </a:rPr>
                        <a:t>Multiple Tools Are Available</a:t>
                      </a:r>
                      <a:endParaRPr kumimoji="0" lang="en-US" altLang="en-US" sz="1800" b="1" i="0" u="none" strike="noStrike" cap="none" normalizeH="0" baseline="0" dirty="0">
                        <a:ln>
                          <a:noFill/>
                        </a:ln>
                        <a:solidFill>
                          <a:schemeClr val="bg1"/>
                        </a:solidFill>
                        <a:effectLst/>
                        <a:latin typeface="+mj-lt"/>
                        <a:ea typeface="ヒラギノ角ゴ Pro W3" charset="-128"/>
                      </a:endParaRPr>
                    </a:p>
                  </a:txBody>
                  <a:tcPr marL="91438" marR="91438" marT="34290" marB="34290" anchor="ctr" horzOverflow="overflow"/>
                </a:tc>
                <a:extLst>
                  <a:ext uri="{0D108BD9-81ED-4DB2-BD59-A6C34878D82A}">
                    <a16:rowId xmlns:a16="http://schemas.microsoft.com/office/drawing/2014/main" xmlns="" val="10000"/>
                  </a:ext>
                </a:extLst>
              </a:tr>
              <a:tr h="1649327">
                <a:tc>
                  <a:txBody>
                    <a:bodyPr/>
                    <a:lstStyle>
                      <a:lvl1pPr defTabSz="457200" eaLnBrk="0" hangingPunct="0">
                        <a:spcBef>
                          <a:spcPct val="20000"/>
                        </a:spcBef>
                        <a:buClr>
                          <a:srgbClr val="304F4D"/>
                        </a:buClr>
                        <a:defRPr sz="2000">
                          <a:solidFill>
                            <a:schemeClr val="tx1"/>
                          </a:solidFill>
                          <a:latin typeface="Calibri" pitchFamily="34" charset="0"/>
                          <a:ea typeface="MS PGothic" pitchFamily="34" charset="-128"/>
                        </a:defRPr>
                      </a:lvl1pPr>
                      <a:lvl2pPr marL="742950" indent="-285750" defTabSz="457200" eaLnBrk="0" hangingPunct="0">
                        <a:spcBef>
                          <a:spcPct val="20000"/>
                        </a:spcBef>
                        <a:buClr>
                          <a:srgbClr val="304F4D"/>
                        </a:buClr>
                        <a:defRPr sz="2000">
                          <a:solidFill>
                            <a:schemeClr val="tx1"/>
                          </a:solidFill>
                          <a:latin typeface="Calibri" pitchFamily="34" charset="0"/>
                          <a:ea typeface="MS PGothic" pitchFamily="34" charset="-128"/>
                        </a:defRPr>
                      </a:lvl2pPr>
                      <a:lvl3pPr marL="11430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3pPr>
                      <a:lvl4pPr marL="16002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4pPr>
                      <a:lvl5pPr marL="2057400" indent="-228600" defTabSz="457200" eaLnBrk="0" hangingPunct="0">
                        <a:spcBef>
                          <a:spcPct val="20000"/>
                        </a:spcBef>
                        <a:buClr>
                          <a:srgbClr val="304F4D"/>
                        </a:buClr>
                        <a:defRPr sz="16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304F4D"/>
                        </a:buClr>
                        <a:defRPr sz="1600">
                          <a:solidFill>
                            <a:schemeClr val="tx1"/>
                          </a:solidFill>
                          <a:latin typeface="Calibri" pitchFamily="34" charset="0"/>
                          <a:ea typeface="MS PGothic" pitchFamily="34" charset="-128"/>
                        </a:defRPr>
                      </a:lvl9pPr>
                    </a:lstStyle>
                    <a:p>
                      <a:pPr marL="0" marR="0" lvl="0" indent="0" algn="l" defTabSz="457200" rtl="0" eaLnBrk="0" fontAlgn="auto" latinLnBrk="0" hangingPunct="0">
                        <a:lnSpc>
                          <a:spcPct val="100000"/>
                        </a:lnSpc>
                        <a:spcBef>
                          <a:spcPct val="20000"/>
                        </a:spcBef>
                        <a:spcAft>
                          <a:spcPts val="0"/>
                        </a:spcAft>
                        <a:buClr>
                          <a:srgbClr val="304F4D"/>
                        </a:buClr>
                        <a:buSzTx/>
                        <a:buFontTx/>
                        <a:buNone/>
                        <a:tabLst/>
                        <a:defRPr/>
                      </a:pPr>
                      <a:r>
                        <a:rPr kumimoji="0" lang="en-US" sz="1800" u="none" strike="noStrike" kern="1200" cap="none" spc="0" normalizeH="0" baseline="0" noProof="0" dirty="0">
                          <a:ln>
                            <a:noFill/>
                          </a:ln>
                          <a:effectLst/>
                          <a:uLnTx/>
                          <a:uFillTx/>
                          <a:latin typeface="+mj-lt"/>
                        </a:rPr>
                        <a:t>AML Composite Model</a:t>
                      </a:r>
                      <a:endParaRPr lang="en-US" sz="1800" u="sng" dirty="0">
                        <a:latin typeface="+mj-lt"/>
                        <a:hlinkClick r:id="rId3"/>
                      </a:endParaRPr>
                    </a:p>
                    <a:p>
                      <a:pPr marL="285750" indent="-285750">
                        <a:buFont typeface="Arial" panose="020B0604020202020204" pitchFamily="34" charset="0"/>
                        <a:buChar char="•"/>
                      </a:pPr>
                      <a:r>
                        <a:rPr lang="en-US" sz="1800" u="sng" dirty="0">
                          <a:latin typeface="+mj-lt"/>
                          <a:hlinkClick r:id="rId3"/>
                        </a:rPr>
                        <a:t>http://www.amlcompositemodel.org</a:t>
                      </a:r>
                      <a:endParaRPr lang="en-US" sz="1800" dirty="0">
                        <a:latin typeface="+mj-lt"/>
                      </a:endParaRPr>
                    </a:p>
                    <a:p>
                      <a:pPr marL="0" marR="0" lvl="1" indent="0" algn="l" defTabSz="1155700" rtl="0" eaLnBrk="0" fontAlgn="base" latinLnBrk="0" hangingPunct="0">
                        <a:lnSpc>
                          <a:spcPct val="100000"/>
                        </a:lnSpc>
                        <a:spcBef>
                          <a:spcPct val="0"/>
                        </a:spcBef>
                        <a:spcAft>
                          <a:spcPts val="0"/>
                        </a:spcAft>
                        <a:buClrTx/>
                        <a:buSzTx/>
                        <a:buFontTx/>
                        <a:buNone/>
                        <a:tabLst/>
                        <a:defRPr/>
                      </a:pPr>
                      <a:r>
                        <a:rPr kumimoji="0" lang="en-US" sz="1800" u="none" strike="noStrike" kern="1200" cap="none" spc="0" normalizeH="0" baseline="0" noProof="0" dirty="0">
                          <a:ln>
                            <a:noFill/>
                          </a:ln>
                          <a:effectLst/>
                          <a:uLnTx/>
                          <a:uFillTx/>
                          <a:latin typeface="+mj-lt"/>
                        </a:rPr>
                        <a:t/>
                      </a:r>
                      <a:br>
                        <a:rPr kumimoji="0" lang="en-US" sz="1800" u="none" strike="noStrike" kern="1200" cap="none" spc="0" normalizeH="0" baseline="0" noProof="0" dirty="0">
                          <a:ln>
                            <a:noFill/>
                          </a:ln>
                          <a:effectLst/>
                          <a:uLnTx/>
                          <a:uFillTx/>
                          <a:latin typeface="+mj-lt"/>
                        </a:rPr>
                      </a:br>
                      <a:r>
                        <a:rPr kumimoji="0" lang="en-US" sz="1800" u="none" strike="noStrike" kern="1200" cap="none" spc="0" normalizeH="0" baseline="0" noProof="0" dirty="0">
                          <a:ln>
                            <a:noFill/>
                          </a:ln>
                          <a:effectLst/>
                          <a:uLnTx/>
                          <a:uFillTx/>
                          <a:latin typeface="+mj-lt"/>
                        </a:rPr>
                        <a:t>FHCRC Model</a:t>
                      </a:r>
                    </a:p>
                    <a:p>
                      <a:pPr marL="285750" indent="-285750">
                        <a:buFont typeface="Arial" panose="020B0604020202020204" pitchFamily="34" charset="0"/>
                        <a:buChar char="•"/>
                      </a:pPr>
                      <a:r>
                        <a:rPr lang="en-US" sz="1800" u="sng" dirty="0">
                          <a:latin typeface="+mj-lt"/>
                          <a:hlinkClick r:id="rId4"/>
                        </a:rPr>
                        <a:t>https://cstaging.fhcrc-research.org/TRM/default.aspx</a:t>
                      </a:r>
                      <a:endParaRPr lang="en-US" sz="1800" dirty="0">
                        <a:latin typeface="+mj-lt"/>
                      </a:endParaRPr>
                    </a:p>
                  </a:txBody>
                  <a:tcPr marL="91438" marR="91438" marT="34290" marB="34290"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5976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AML Composite Model Calculator</a:t>
            </a:r>
            <a:r>
              <a:rPr lang="en-US" baseline="30000"/>
              <a:t>1</a:t>
            </a:r>
            <a:endParaRPr lang="en-US" baseline="30000" dirty="0"/>
          </a:p>
        </p:txBody>
      </p:sp>
      <p:sp>
        <p:nvSpPr>
          <p:cNvPr id="3" name="Footer Placeholder 2">
            <a:extLst>
              <a:ext uri="{FF2B5EF4-FFF2-40B4-BE49-F238E27FC236}">
                <a16:creationId xmlns:a16="http://schemas.microsoft.com/office/drawing/2014/main" xmlns="" id="{15741935-CED5-ED4B-AEF5-3EFB2B084C90}"/>
              </a:ext>
            </a:extLst>
          </p:cNvPr>
          <p:cNvSpPr>
            <a:spLocks noGrp="1"/>
          </p:cNvSpPr>
          <p:nvPr>
            <p:ph type="ftr" sz="quarter" idx="13"/>
          </p:nvPr>
        </p:nvSpPr>
        <p:spPr/>
        <p:txBody>
          <a:bodyPr/>
          <a:lstStyle/>
          <a:p>
            <a:r>
              <a:rPr lang="en-US" dirty="0"/>
              <a:t>1. http://www.amlcompositemodel.org.</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20" y="884141"/>
            <a:ext cx="7821161" cy="384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56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3">
            <a:extLst>
              <a:ext uri="{FF2B5EF4-FFF2-40B4-BE49-F238E27FC236}">
                <a16:creationId xmlns:a16="http://schemas.microsoft.com/office/drawing/2014/main" xmlns="" id="{4D8CD2CA-79EC-BC43-9D79-6FB2763786D5}"/>
              </a:ext>
            </a:extLst>
          </p:cNvPr>
          <p:cNvSpPr>
            <a:spLocks noGrp="1"/>
          </p:cNvSpPr>
          <p:nvPr>
            <p:ph type="ftr" sz="quarter" idx="13"/>
          </p:nvPr>
        </p:nvSpPr>
        <p:spPr/>
        <p:txBody>
          <a:bodyPr/>
          <a:lstStyle/>
          <a:p>
            <a:r>
              <a:rPr lang="en-US" dirty="0"/>
              <a:t>1. https://cstaging.fhcrc-research.org/TRM/default.aspx.</a:t>
            </a:r>
          </a:p>
        </p:txBody>
      </p:sp>
      <p:sp>
        <p:nvSpPr>
          <p:cNvPr id="2" name="Title 1"/>
          <p:cNvSpPr>
            <a:spLocks noGrp="1"/>
          </p:cNvSpPr>
          <p:nvPr>
            <p:ph type="title"/>
          </p:nvPr>
        </p:nvSpPr>
        <p:spPr/>
        <p:txBody>
          <a:bodyPr/>
          <a:lstStyle/>
          <a:p>
            <a:r>
              <a:rPr lang="en-US" dirty="0"/>
              <a:t>FHCRC Model</a:t>
            </a:r>
            <a:r>
              <a:rPr lang="en-US" baseline="30000" dirty="0"/>
              <a:t>1</a:t>
            </a:r>
          </a:p>
        </p:txBody>
      </p:sp>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80" y="941265"/>
            <a:ext cx="6755641" cy="39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86272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9345A"/>
      </a:dk2>
      <a:lt2>
        <a:srgbClr val="F0F5F8"/>
      </a:lt2>
      <a:accent1>
        <a:srgbClr val="09345A"/>
      </a:accent1>
      <a:accent2>
        <a:srgbClr val="1168B3"/>
      </a:accent2>
      <a:accent3>
        <a:srgbClr val="D77624"/>
      </a:accent3>
      <a:accent4>
        <a:srgbClr val="0C813D"/>
      </a:accent4>
      <a:accent5>
        <a:srgbClr val="5C1867"/>
      </a:accent5>
      <a:accent6>
        <a:srgbClr val="510B11"/>
      </a:accent6>
      <a:hlink>
        <a:srgbClr val="00689E"/>
      </a:hlink>
      <a:folHlink>
        <a:srgbClr val="007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30311</TotalTime>
  <Words>4597</Words>
  <Application>Microsoft Office PowerPoint</Application>
  <PresentationFormat>On-screen Show (16:9)</PresentationFormat>
  <Paragraphs>815</Paragraphs>
  <Slides>53</Slides>
  <Notes>51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Unmet Treatment Needs in AML1,2</vt:lpstr>
      <vt:lpstr>Symptoms of AML at Presentation</vt:lpstr>
      <vt:lpstr>Helping Patients Understand the Diagnostic Process in AML</vt:lpstr>
      <vt:lpstr>Older Patients Can Tolerate Intensive Therapy  and Achieve Improved QOL—Beware of “Age Bias”1</vt:lpstr>
      <vt:lpstr>Tools for Calculating Mortality Risk</vt:lpstr>
      <vt:lpstr>AML Composite Model Calculator1</vt:lpstr>
      <vt:lpstr>FHCRC Model1</vt:lpstr>
      <vt:lpstr>Integrating Palliative Care With AML Therapy Role of the Nurse1</vt:lpstr>
      <vt:lpstr>Integrating Palliative Care With AML Therapy Across the Patient Journey1</vt:lpstr>
      <vt:lpstr>An Older Patient With AML-MRC</vt:lpstr>
      <vt:lpstr>Educating William on the Next Step in His AML Journey</vt:lpstr>
      <vt:lpstr>Explaining Prognosis With AML Subtypes1</vt:lpstr>
      <vt:lpstr>An Older Patient With AML-MRC</vt:lpstr>
      <vt:lpstr>Cytarabine/Daunorubicin Liposome: CPX-3511-3</vt:lpstr>
      <vt:lpstr>CPX-351 Versus 7+3: Improvement in OS</vt:lpstr>
      <vt:lpstr>CPX-351 Versus 7+3: Improvement in OS From HCT</vt:lpstr>
      <vt:lpstr>CPX-351: Managing Count Recovery and Outpatient Use1</vt:lpstr>
      <vt:lpstr>The Nurse’s Approach to Delayed Count Recovery  With CPX-351 </vt:lpstr>
      <vt:lpstr>CPX-351: Dosing Calendars Are Useful for Patient Education</vt:lpstr>
      <vt:lpstr>Tumor Board: An Older Patient  With Intermediate-Risk AML</vt:lpstr>
      <vt:lpstr>Novel HMA Maintenance Strategies</vt:lpstr>
      <vt:lpstr>QUAZAR: Efficacy Outcomes1</vt:lpstr>
      <vt:lpstr>QOL Was Preserved With Maintenance Therapy1</vt:lpstr>
      <vt:lpstr>Safety With Oral HMA Therapy</vt:lpstr>
      <vt:lpstr>An Older Unfit Patient With Intermediate-Risk AML</vt:lpstr>
      <vt:lpstr>Counseling Strategies for Patients Unfit for Intensive Therapy1</vt:lpstr>
      <vt:lpstr>What Are the Lower-Intensity  Treatment Options for Michelle?1-3</vt:lpstr>
      <vt:lpstr>Phase 3 VIALE-A Trial: Venetoclax + AZA  in Older Patients Unfit for Intensive Therapy</vt:lpstr>
      <vt:lpstr>Before Initiating Therapy With Venetoclax…1 </vt:lpstr>
      <vt:lpstr>Venetoclax Dose Schedule in AML1</vt:lpstr>
      <vt:lpstr>Patient Education on TLS Risk1,2</vt:lpstr>
      <vt:lpstr>TLS Prevention and Assessment With Venetoclax in AML</vt:lpstr>
      <vt:lpstr>Dose Modifications for Myelosuppression (Neutropenia)</vt:lpstr>
      <vt:lpstr>Monitor for Drug–Drug Interactions:  Be Prepared to Modify Venetoclax Dosing1</vt:lpstr>
      <vt:lpstr>A 60-Year-Old Woman With Newly Diagnosed AML</vt:lpstr>
      <vt:lpstr>Explaining Prognosis With AML Subtypes1</vt:lpstr>
      <vt:lpstr>Answer Emily’s Questions and Provide Support</vt:lpstr>
      <vt:lpstr>Educating Patients on FLT3-Mutant AML1-3</vt:lpstr>
      <vt:lpstr>A Snapshot of FLT3 Inhibitors in AML</vt:lpstr>
      <vt:lpstr>Emily Is a Candidate for 7+3 Plus a FLT3 Inhibitor</vt:lpstr>
      <vt:lpstr>The Nurse’s Approach to Safety Management  With FLT3 Inhibitors</vt:lpstr>
      <vt:lpstr>The Nurse’s Approach to Safety Management  With FLT3 Inhibitors (Cont’d)</vt:lpstr>
      <vt:lpstr>What If Emily Had Been a Less Fit Patient  and Presented With an IDH Mutation?1</vt:lpstr>
      <vt:lpstr>Summary of Current Evidence With IDH Inhibitors in AML</vt:lpstr>
      <vt:lpstr>Educate Patients on IDH Inhibitor Activity1</vt:lpstr>
      <vt:lpstr>Summary of Nursing Considerations With IDH Inhibitors1-3</vt:lpstr>
      <vt:lpstr>Review Committee Amended Protocol  for IDH-DS Diagnosis and Management1</vt:lpstr>
      <vt:lpstr>Summary and Implications for Nurses</vt:lpstr>
      <vt:lpstr>Summary and Implications for Nurses (Cont’d)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Anonymous</dc:creator>
  <cp:lastModifiedBy>Lauren Sweet</cp:lastModifiedBy>
  <cp:revision>608</cp:revision>
  <dcterms:created xsi:type="dcterms:W3CDTF">2016-04-07T17:12:03Z</dcterms:created>
  <dcterms:modified xsi:type="dcterms:W3CDTF">2020-09-03T17:03:22Z</dcterms:modified>
</cp:coreProperties>
</file>