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Default Extension="gif" ContentType="image/gif"/>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26"/>
  </p:notesMasterIdLst>
  <p:handoutMasterIdLst>
    <p:handoutMasterId r:id="rId27"/>
  </p:handoutMasterIdLst>
  <p:sldIdLst>
    <p:sldId id="268" r:id="rId2"/>
    <p:sldId id="466" r:id="rId3"/>
    <p:sldId id="463" r:id="rId4"/>
    <p:sldId id="347" r:id="rId5"/>
    <p:sldId id="397" r:id="rId6"/>
    <p:sldId id="338" r:id="rId7"/>
    <p:sldId id="274" r:id="rId8"/>
    <p:sldId id="275" r:id="rId9"/>
    <p:sldId id="276" r:id="rId10"/>
    <p:sldId id="277" r:id="rId11"/>
    <p:sldId id="462" r:id="rId12"/>
    <p:sldId id="465" r:id="rId13"/>
    <p:sldId id="256" r:id="rId14"/>
    <p:sldId id="257" r:id="rId15"/>
    <p:sldId id="258" r:id="rId16"/>
    <p:sldId id="259" r:id="rId17"/>
    <p:sldId id="266" r:id="rId18"/>
    <p:sldId id="260" r:id="rId19"/>
    <p:sldId id="261" r:id="rId20"/>
    <p:sldId id="262" r:id="rId21"/>
    <p:sldId id="263" r:id="rId22"/>
    <p:sldId id="264" r:id="rId23"/>
    <p:sldId id="265" r:id="rId24"/>
    <p:sldId id="267" r:id="rId25"/>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68"/>
  </p:normalViewPr>
  <p:slideViewPr>
    <p:cSldViewPr snapToGrid="0">
      <p:cViewPr varScale="1">
        <p:scale>
          <a:sx n="70" d="100"/>
          <a:sy n="70" d="100"/>
        </p:scale>
        <p:origin x="9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sz="quarter" idx="1"/>
          </p:nvPr>
        </p:nvSpPr>
        <p:spPr>
          <a:xfrm>
            <a:off x="4023092" y="0"/>
            <a:ext cx="3077739" cy="471054"/>
          </a:xfrm>
          <a:prstGeom prst="rect">
            <a:avLst/>
          </a:prstGeom>
        </p:spPr>
        <p:txBody>
          <a:bodyPr vert="horz" lIns="94229" tIns="47114" rIns="94229" bIns="47114" rtlCol="0"/>
          <a:lstStyle>
            <a:lvl1pPr algn="r">
              <a:defRPr sz="1200"/>
            </a:lvl1pPr>
          </a:lstStyle>
          <a:p>
            <a:fld id="{77D1CAF7-1B59-4043-8DB2-39DF208F2900}" type="datetimeFigureOut">
              <a:rPr lang="en-US" smtClean="0"/>
              <a:t>6/10/2019</a:t>
            </a:fld>
            <a:endParaRPr lang="en-US"/>
          </a:p>
        </p:txBody>
      </p:sp>
      <p:sp>
        <p:nvSpPr>
          <p:cNvPr id="4" name="Footer Placeholder 3"/>
          <p:cNvSpPr>
            <a:spLocks noGrp="1"/>
          </p:cNvSpPr>
          <p:nvPr>
            <p:ph type="ftr" sz="quarter" idx="2"/>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a:p>
        </p:txBody>
      </p:sp>
      <p:sp>
        <p:nvSpPr>
          <p:cNvPr id="5" name="Slide Number Placeholder 4"/>
          <p:cNvSpPr>
            <a:spLocks noGrp="1"/>
          </p:cNvSpPr>
          <p:nvPr>
            <p:ph type="sldNum" sz="quarter" idx="3"/>
          </p:nvPr>
        </p:nvSpPr>
        <p:spPr>
          <a:xfrm>
            <a:off x="4023092" y="8917422"/>
            <a:ext cx="3077739" cy="471053"/>
          </a:xfrm>
          <a:prstGeom prst="rect">
            <a:avLst/>
          </a:prstGeom>
        </p:spPr>
        <p:txBody>
          <a:bodyPr vert="horz" lIns="94229" tIns="47114" rIns="94229" bIns="47114" rtlCol="0" anchor="b"/>
          <a:lstStyle>
            <a:lvl1pPr algn="r">
              <a:defRPr sz="1200"/>
            </a:lvl1pPr>
          </a:lstStyle>
          <a:p>
            <a:fld id="{9980F0E7-ACA2-4872-88BA-1D3F5810BD58}" type="slidenum">
              <a:rPr lang="en-US" smtClean="0"/>
              <a:t>‹#›</a:t>
            </a:fld>
            <a:endParaRPr lang="en-US"/>
          </a:p>
        </p:txBody>
      </p:sp>
    </p:spTree>
    <p:extLst>
      <p:ext uri="{BB962C8B-B14F-4D97-AF65-F5344CB8AC3E}">
        <p14:creationId xmlns:p14="http://schemas.microsoft.com/office/powerpoint/2010/main" val="1928312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F2E635EB-9F29-B34B-9C83-B98240231E25}" type="datetimeFigureOut">
              <a:rPr lang="en-US" smtClean="0"/>
              <a:t>6/10/2019</a:t>
            </a:fld>
            <a:endParaRPr lang="en-US"/>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6BABB5C4-1C25-B847-B10A-CEF2D5A3E7D8}" type="slidenum">
              <a:rPr lang="en-US" smtClean="0"/>
              <a:t>‹#›</a:t>
            </a:fld>
            <a:endParaRPr lang="en-US"/>
          </a:p>
        </p:txBody>
      </p:sp>
    </p:spTree>
    <p:extLst>
      <p:ext uri="{BB962C8B-B14F-4D97-AF65-F5344CB8AC3E}">
        <p14:creationId xmlns:p14="http://schemas.microsoft.com/office/powerpoint/2010/main" val="57981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D523295D-E6C4-4ABF-845D-7536D3A74E72}" type="slidenum">
              <a:rPr lang="en-US" smtClean="0"/>
              <a:pPr>
                <a:defRPr/>
              </a:pPr>
              <a:t>4</a:t>
            </a:fld>
            <a:endParaRPr lang="en-US"/>
          </a:p>
        </p:txBody>
      </p:sp>
    </p:spTree>
    <p:extLst>
      <p:ext uri="{BB962C8B-B14F-4D97-AF65-F5344CB8AC3E}">
        <p14:creationId xmlns:p14="http://schemas.microsoft.com/office/powerpoint/2010/main" val="39617739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D523295D-E6C4-4ABF-845D-7536D3A74E72}" type="slidenum">
              <a:rPr lang="en-US" smtClean="0"/>
              <a:pPr>
                <a:defRPr/>
              </a:pPr>
              <a:t>5</a:t>
            </a:fld>
            <a:endParaRPr lang="en-US"/>
          </a:p>
        </p:txBody>
      </p:sp>
    </p:spTree>
    <p:extLst>
      <p:ext uri="{BB962C8B-B14F-4D97-AF65-F5344CB8AC3E}">
        <p14:creationId xmlns:p14="http://schemas.microsoft.com/office/powerpoint/2010/main" val="16211087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D523295D-E6C4-4ABF-845D-7536D3A74E72}" type="slidenum">
              <a:rPr lang="en-US" smtClean="0"/>
              <a:pPr>
                <a:defRPr/>
              </a:pPr>
              <a:t>6</a:t>
            </a:fld>
            <a:endParaRPr lang="en-US"/>
          </a:p>
        </p:txBody>
      </p:sp>
    </p:spTree>
    <p:extLst>
      <p:ext uri="{BB962C8B-B14F-4D97-AF65-F5344CB8AC3E}">
        <p14:creationId xmlns:p14="http://schemas.microsoft.com/office/powerpoint/2010/main" val="5143557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p:spPr>
      </p:sp>
      <p:sp>
        <p:nvSpPr>
          <p:cNvPr id="542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ea typeface="ＭＳ Ｐゴシック" pitchFamily="34" charset="-128"/>
            </a:endParaRPr>
          </a:p>
        </p:txBody>
      </p:sp>
      <p:sp>
        <p:nvSpPr>
          <p:cNvPr id="54276" name="Slide Number Placeholder 3"/>
          <p:cNvSpPr>
            <a:spLocks noGrp="1"/>
          </p:cNvSpPr>
          <p:nvPr>
            <p:ph type="sldNum" sz="quarter" idx="5"/>
          </p:nvPr>
        </p:nvSpPr>
        <p:spPr bwMode="auto">
          <a:noFill/>
          <a:ln>
            <a:miter lim="800000"/>
            <a:headEnd/>
            <a:tailEnd/>
          </a:ln>
        </p:spPr>
        <p:txBody>
          <a:bodyPr/>
          <a:lstStyle/>
          <a:p>
            <a:fld id="{5B5C6B6E-0331-436E-B7FE-20D3F1724A18}" type="slidenum">
              <a:rPr lang="en-US" smtClean="0">
                <a:latin typeface="Arial" charset="0"/>
              </a:rPr>
              <a:pPr/>
              <a:t>7</a:t>
            </a:fld>
            <a:endParaRPr lang="en-US">
              <a:latin typeface="Arial" charset="0"/>
            </a:endParaRPr>
          </a:p>
        </p:txBody>
      </p:sp>
    </p:spTree>
    <p:extLst>
      <p:ext uri="{BB962C8B-B14F-4D97-AF65-F5344CB8AC3E}">
        <p14:creationId xmlns:p14="http://schemas.microsoft.com/office/powerpoint/2010/main" val="10336383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ea typeface="ＭＳ Ｐゴシック" pitchFamily="34" charset="-128"/>
            </a:endParaRPr>
          </a:p>
        </p:txBody>
      </p:sp>
      <p:sp>
        <p:nvSpPr>
          <p:cNvPr id="55300" name="Slide Number Placeholder 3"/>
          <p:cNvSpPr>
            <a:spLocks noGrp="1"/>
          </p:cNvSpPr>
          <p:nvPr>
            <p:ph type="sldNum" sz="quarter" idx="5"/>
          </p:nvPr>
        </p:nvSpPr>
        <p:spPr bwMode="auto">
          <a:noFill/>
          <a:ln>
            <a:miter lim="800000"/>
            <a:headEnd/>
            <a:tailEnd/>
          </a:ln>
        </p:spPr>
        <p:txBody>
          <a:bodyPr/>
          <a:lstStyle/>
          <a:p>
            <a:fld id="{1316CB5B-0859-48ED-B6B7-1429F7AF8009}" type="slidenum">
              <a:rPr lang="en-US" smtClean="0">
                <a:latin typeface="Arial" charset="0"/>
              </a:rPr>
              <a:pPr/>
              <a:t>8</a:t>
            </a:fld>
            <a:endParaRPr lang="en-US">
              <a:latin typeface="Arial" charset="0"/>
            </a:endParaRPr>
          </a:p>
        </p:txBody>
      </p:sp>
    </p:spTree>
    <p:extLst>
      <p:ext uri="{BB962C8B-B14F-4D97-AF65-F5344CB8AC3E}">
        <p14:creationId xmlns:p14="http://schemas.microsoft.com/office/powerpoint/2010/main" val="14213931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p:spPr>
      </p:sp>
      <p:sp>
        <p:nvSpPr>
          <p:cNvPr id="5632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ea typeface="ＭＳ Ｐゴシック" pitchFamily="34" charset="-128"/>
            </a:endParaRPr>
          </a:p>
        </p:txBody>
      </p:sp>
      <p:sp>
        <p:nvSpPr>
          <p:cNvPr id="56324" name="Slide Number Placeholder 3"/>
          <p:cNvSpPr>
            <a:spLocks noGrp="1"/>
          </p:cNvSpPr>
          <p:nvPr>
            <p:ph type="sldNum" sz="quarter" idx="5"/>
          </p:nvPr>
        </p:nvSpPr>
        <p:spPr bwMode="auto">
          <a:noFill/>
          <a:ln>
            <a:miter lim="800000"/>
            <a:headEnd/>
            <a:tailEnd/>
          </a:ln>
        </p:spPr>
        <p:txBody>
          <a:bodyPr/>
          <a:lstStyle/>
          <a:p>
            <a:fld id="{D1E10F1D-309B-4277-8D46-B9B02C2FCE61}" type="slidenum">
              <a:rPr lang="en-US" smtClean="0">
                <a:latin typeface="Arial" charset="0"/>
              </a:rPr>
              <a:pPr/>
              <a:t>9</a:t>
            </a:fld>
            <a:endParaRPr lang="en-US">
              <a:latin typeface="Arial" charset="0"/>
            </a:endParaRPr>
          </a:p>
        </p:txBody>
      </p:sp>
    </p:spTree>
    <p:extLst>
      <p:ext uri="{BB962C8B-B14F-4D97-AF65-F5344CB8AC3E}">
        <p14:creationId xmlns:p14="http://schemas.microsoft.com/office/powerpoint/2010/main" val="22956800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p:spPr>
      </p:sp>
      <p:sp>
        <p:nvSpPr>
          <p:cNvPr id="573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ea typeface="ＭＳ Ｐゴシック" pitchFamily="34" charset="-128"/>
            </a:endParaRPr>
          </a:p>
        </p:txBody>
      </p:sp>
      <p:sp>
        <p:nvSpPr>
          <p:cNvPr id="57348" name="Slide Number Placeholder 3"/>
          <p:cNvSpPr>
            <a:spLocks noGrp="1"/>
          </p:cNvSpPr>
          <p:nvPr>
            <p:ph type="sldNum" sz="quarter" idx="5"/>
          </p:nvPr>
        </p:nvSpPr>
        <p:spPr bwMode="auto">
          <a:noFill/>
          <a:ln>
            <a:miter lim="800000"/>
            <a:headEnd/>
            <a:tailEnd/>
          </a:ln>
        </p:spPr>
        <p:txBody>
          <a:bodyPr/>
          <a:lstStyle/>
          <a:p>
            <a:fld id="{7FDBE574-5263-4499-A3E2-FA9CC96CB4B0}" type="slidenum">
              <a:rPr lang="en-US" smtClean="0">
                <a:latin typeface="Arial" charset="0"/>
              </a:rPr>
              <a:pPr/>
              <a:t>10</a:t>
            </a:fld>
            <a:endParaRPr lang="en-US">
              <a:latin typeface="Arial" charset="0"/>
            </a:endParaRPr>
          </a:p>
        </p:txBody>
      </p:sp>
    </p:spTree>
    <p:extLst>
      <p:ext uri="{BB962C8B-B14F-4D97-AF65-F5344CB8AC3E}">
        <p14:creationId xmlns:p14="http://schemas.microsoft.com/office/powerpoint/2010/main" val="29321838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p:spPr>
      </p:sp>
      <p:sp>
        <p:nvSpPr>
          <p:cNvPr id="573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ea typeface="ＭＳ Ｐゴシック" pitchFamily="34" charset="-128"/>
            </a:endParaRPr>
          </a:p>
        </p:txBody>
      </p:sp>
      <p:sp>
        <p:nvSpPr>
          <p:cNvPr id="57348" name="Slide Number Placeholder 3"/>
          <p:cNvSpPr>
            <a:spLocks noGrp="1"/>
          </p:cNvSpPr>
          <p:nvPr>
            <p:ph type="sldNum" sz="quarter" idx="5"/>
          </p:nvPr>
        </p:nvSpPr>
        <p:spPr bwMode="auto">
          <a:noFill/>
          <a:ln>
            <a:miter lim="800000"/>
            <a:headEnd/>
            <a:tailEnd/>
          </a:ln>
        </p:spPr>
        <p:txBody>
          <a:bodyPr/>
          <a:lstStyle/>
          <a:p>
            <a:fld id="{7FDBE574-5263-4499-A3E2-FA9CC96CB4B0}" type="slidenum">
              <a:rPr lang="en-US" smtClean="0">
                <a:latin typeface="Arial" charset="0"/>
              </a:rPr>
              <a:pPr/>
              <a:t>11</a:t>
            </a:fld>
            <a:endParaRPr lang="en-US">
              <a:latin typeface="Arial" charset="0"/>
            </a:endParaRPr>
          </a:p>
        </p:txBody>
      </p:sp>
    </p:spTree>
    <p:extLst>
      <p:ext uri="{BB962C8B-B14F-4D97-AF65-F5344CB8AC3E}">
        <p14:creationId xmlns:p14="http://schemas.microsoft.com/office/powerpoint/2010/main" val="6653055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6/10/2019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8645771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6/10/2019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61018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6/10/2019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9436930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7814"/>
            <a:ext cx="10972800" cy="1139825"/>
          </a:xfrm>
        </p:spPr>
        <p:txBody>
          <a:bodyPr/>
          <a:lstStyle/>
          <a:p>
            <a:r>
              <a:rPr lang="en-US"/>
              <a:t>Click to edit Master title style</a:t>
            </a:r>
          </a:p>
        </p:txBody>
      </p:sp>
      <p:sp>
        <p:nvSpPr>
          <p:cNvPr id="3" name="Text Placeholder 2"/>
          <p:cNvSpPr>
            <a:spLocks noGrp="1"/>
          </p:cNvSpPr>
          <p:nvPr>
            <p:ph type="body" sz="half" idx="1"/>
          </p:nvPr>
        </p:nvSpPr>
        <p:spPr>
          <a:xfrm>
            <a:off x="609600" y="1600201"/>
            <a:ext cx="53848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p>
        </p:txBody>
      </p:sp>
      <p:sp>
        <p:nvSpPr>
          <p:cNvPr id="6" name="Rectangle 13"/>
          <p:cNvSpPr>
            <a:spLocks noGrp="1" noChangeArrowheads="1"/>
          </p:cNvSpPr>
          <p:nvPr>
            <p:ph type="ftr" sz="quarter" idx="11"/>
          </p:nvPr>
        </p:nvSpPr>
        <p:spPr>
          <a:ln/>
        </p:spPr>
        <p:txBody>
          <a:bodyPr/>
          <a:lstStyle>
            <a:lvl1pPr>
              <a:defRPr/>
            </a:lvl1pPr>
          </a:lstStyle>
          <a:p>
            <a:pPr>
              <a:defRPr/>
            </a:pPr>
            <a:endParaRPr lang="en-US"/>
          </a:p>
        </p:txBody>
      </p:sp>
      <p:sp>
        <p:nvSpPr>
          <p:cNvPr id="7" name="Rectangle 14"/>
          <p:cNvSpPr>
            <a:spLocks noGrp="1" noChangeArrowheads="1"/>
          </p:cNvSpPr>
          <p:nvPr>
            <p:ph type="sldNum" sz="quarter" idx="12"/>
          </p:nvPr>
        </p:nvSpPr>
        <p:spPr>
          <a:ln/>
        </p:spPr>
        <p:txBody>
          <a:bodyPr/>
          <a:lstStyle>
            <a:lvl1pPr>
              <a:defRPr/>
            </a:lvl1pPr>
          </a:lstStyle>
          <a:p>
            <a:pPr>
              <a:defRPr/>
            </a:pPr>
            <a:fld id="{0170DF5A-22BA-43C1-B272-C931ECF85F03}" type="slidenum">
              <a:rPr lang="en-US"/>
              <a:pPr>
                <a:defRPr/>
              </a:pPr>
              <a:t>‹#›</a:t>
            </a:fld>
            <a:endParaRPr lang="en-US"/>
          </a:p>
        </p:txBody>
      </p:sp>
    </p:spTree>
    <p:extLst>
      <p:ext uri="{BB962C8B-B14F-4D97-AF65-F5344CB8AC3E}">
        <p14:creationId xmlns:p14="http://schemas.microsoft.com/office/powerpoint/2010/main" val="3066200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6/10/2019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9849127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6/10/2019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6877066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6/10/2019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394661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6/10/2019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572944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6/10/2019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63602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6/10/2019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5641113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6/10/2019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646533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6/10/2019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8716952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6/10/2019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3836873596"/>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 id="2147483796"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addictionpolicy.org/addiction-series-episode-1"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8" Type="http://schemas.openxmlformats.org/officeDocument/2006/relationships/hyperlink" Target="https://www.fbi.gov/video-repository/newss-chasing-the-dragon-the-life-of-an-opiate-addict/view" TargetMode="External"/><Relationship Id="rId3" Type="http://schemas.openxmlformats.org/officeDocument/2006/relationships/image" Target="../media/image12.svg"/><Relationship Id="rId7" Type="http://schemas.openxmlformats.org/officeDocument/2006/relationships/hyperlink" Target="https://www.drugabuse.gov/parents-educators" TargetMode="External"/><Relationship Id="rId2" Type="http://schemas.openxmlformats.org/officeDocument/2006/relationships/image" Target="../media/image11.png"/><Relationship Id="rId1" Type="http://schemas.openxmlformats.org/officeDocument/2006/relationships/slideLayout" Target="../slideLayouts/slideLayout6.xml"/><Relationship Id="rId6" Type="http://schemas.openxmlformats.org/officeDocument/2006/relationships/hyperlink" Target="https://www.addictionpolicy.org/" TargetMode="External"/><Relationship Id="rId5" Type="http://schemas.openxmlformats.org/officeDocument/2006/relationships/hyperlink" Target="https://www.samhsa.gov/" TargetMode="External"/><Relationship Id="rId4" Type="http://schemas.openxmlformats.org/officeDocument/2006/relationships/hyperlink" Target="https://www.drugabuse.gov/"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4.sv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7.tiff"/><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 xmlns:a16="http://schemas.microsoft.com/office/drawing/2014/main" id="{3B854194-185D-494D-905C-7C7CB2E30F6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 xmlns:a16="http://schemas.microsoft.com/office/drawing/2014/main" id="{B4F5FA0D-0104-4987-8241-EFF7C85B88D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 xmlns:a16="http://schemas.microsoft.com/office/drawing/2014/main" id="{2897127E-6CEF-446C-BE87-93B7C46E49D1}"/>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640079" y="2053641"/>
            <a:ext cx="3669161" cy="2760098"/>
          </a:xfrm>
        </p:spPr>
        <p:txBody>
          <a:bodyPr>
            <a:normAutofit/>
          </a:bodyPr>
          <a:lstStyle/>
          <a:p>
            <a:r>
              <a:rPr lang="en-US">
                <a:solidFill>
                  <a:srgbClr val="FFFFFF"/>
                </a:solidFill>
              </a:rPr>
              <a:t>Understanding Addiction As a Brain Disease</a:t>
            </a:r>
          </a:p>
        </p:txBody>
      </p:sp>
      <p:sp>
        <p:nvSpPr>
          <p:cNvPr id="3" name="Content Placeholder 2"/>
          <p:cNvSpPr>
            <a:spLocks noGrp="1"/>
          </p:cNvSpPr>
          <p:nvPr>
            <p:ph idx="1"/>
          </p:nvPr>
        </p:nvSpPr>
        <p:spPr>
          <a:xfrm>
            <a:off x="6090574" y="801866"/>
            <a:ext cx="5306084" cy="5230634"/>
          </a:xfrm>
        </p:spPr>
        <p:txBody>
          <a:bodyPr anchor="ctr">
            <a:normAutofit/>
          </a:bodyPr>
          <a:lstStyle/>
          <a:p>
            <a:pPr marL="0" indent="0">
              <a:buNone/>
            </a:pPr>
            <a:endParaRPr lang="en-US" sz="2400" dirty="0">
              <a:solidFill>
                <a:srgbClr val="000000"/>
              </a:solidFill>
            </a:endParaRPr>
          </a:p>
          <a:p>
            <a:pPr marL="0" indent="0">
              <a:buNone/>
            </a:pPr>
            <a:r>
              <a:rPr lang="en-US" sz="2400" dirty="0">
                <a:solidFill>
                  <a:srgbClr val="000000"/>
                </a:solidFill>
              </a:rPr>
              <a:t>Short clip to help spread awareness and explain the science behind addiction courtesy of the Addiction Policy Forum in Washington, D.C.</a:t>
            </a:r>
          </a:p>
          <a:p>
            <a:pPr marL="0" indent="0">
              <a:buNone/>
            </a:pPr>
            <a:endParaRPr lang="en-US" sz="2400" dirty="0">
              <a:solidFill>
                <a:srgbClr val="000000"/>
              </a:solidFill>
            </a:endParaRPr>
          </a:p>
          <a:p>
            <a:pPr marL="0" indent="0">
              <a:buNone/>
            </a:pPr>
            <a:r>
              <a:rPr lang="en-US" sz="2400" dirty="0">
                <a:solidFill>
                  <a:srgbClr val="000000"/>
                </a:solidFill>
                <a:hlinkClick r:id="rId3"/>
              </a:rPr>
              <a:t>https://www.addictionpolicy.org/addiction-series-episode-1</a:t>
            </a:r>
            <a:endParaRPr lang="en-US" sz="2400" dirty="0">
              <a:solidFill>
                <a:srgbClr val="000000"/>
              </a:solidFill>
            </a:endParaRPr>
          </a:p>
          <a:p>
            <a:pPr marL="0" indent="0">
              <a:buNone/>
            </a:pPr>
            <a:endParaRPr lang="en-US" sz="2400" dirty="0">
              <a:solidFill>
                <a:srgbClr val="000000"/>
              </a:solidFill>
            </a:endParaRPr>
          </a:p>
        </p:txBody>
      </p:sp>
    </p:spTree>
    <p:extLst>
      <p:ext uri="{BB962C8B-B14F-4D97-AF65-F5344CB8AC3E}">
        <p14:creationId xmlns:p14="http://schemas.microsoft.com/office/powerpoint/2010/main" val="27307193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 xmlns:a16="http://schemas.microsoft.com/office/drawing/2014/main" id="{3B854194-185D-494D-905C-7C7CB2E30F6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 xmlns:a16="http://schemas.microsoft.com/office/drawing/2014/main" id="{B4F5FA0D-0104-4987-8241-EFF7C85B88D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23">
            <a:extLst>
              <a:ext uri="{FF2B5EF4-FFF2-40B4-BE49-F238E27FC236}">
                <a16:creationId xmlns="" xmlns:a16="http://schemas.microsoft.com/office/drawing/2014/main" id="{2897127E-6CEF-446C-BE87-93B7C46E49D1}"/>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 name="Rectangle 2"/>
          <p:cNvSpPr>
            <a:spLocks noGrp="1" noChangeArrowheads="1"/>
          </p:cNvSpPr>
          <p:nvPr>
            <p:ph type="title"/>
          </p:nvPr>
        </p:nvSpPr>
        <p:spPr>
          <a:xfrm>
            <a:off x="640079" y="2053641"/>
            <a:ext cx="3669161" cy="2760098"/>
          </a:xfrm>
        </p:spPr>
        <p:txBody>
          <a:bodyPr vert="horz" lIns="91440" tIns="45720" rIns="91440" bIns="45720" rtlCol="0" anchor="ctr">
            <a:normAutofit/>
          </a:bodyPr>
          <a:lstStyle/>
          <a:p>
            <a:pPr>
              <a:defRPr/>
            </a:pPr>
            <a:r>
              <a:rPr lang="en-US" b="1" kern="1200">
                <a:solidFill>
                  <a:srgbClr val="FFFFFF"/>
                </a:solidFill>
                <a:effectLst>
                  <a:outerShdw blurRad="38100" dist="38100" dir="2700000" algn="tl">
                    <a:srgbClr val="000000">
                      <a:alpha val="43137"/>
                    </a:srgbClr>
                  </a:outerShdw>
                </a:effectLst>
                <a:latin typeface="+mj-lt"/>
                <a:ea typeface="+mj-ea"/>
                <a:cs typeface="+mj-cs"/>
              </a:rPr>
              <a:t>NIDA’</a:t>
            </a:r>
            <a:r>
              <a:rPr lang="en-US" altLang="ja-JP" b="1" kern="1200">
                <a:solidFill>
                  <a:srgbClr val="FFFFFF"/>
                </a:solidFill>
                <a:effectLst>
                  <a:outerShdw blurRad="38100" dist="38100" dir="2700000" algn="tl">
                    <a:srgbClr val="000000">
                      <a:alpha val="43137"/>
                    </a:srgbClr>
                  </a:outerShdw>
                </a:effectLst>
                <a:latin typeface="+mj-lt"/>
                <a:ea typeface="+mj-ea"/>
                <a:cs typeface="+mj-cs"/>
              </a:rPr>
              <a:t>s Principles of</a:t>
            </a:r>
            <a:br>
              <a:rPr lang="en-US" altLang="ja-JP" b="1" kern="1200">
                <a:solidFill>
                  <a:srgbClr val="FFFFFF"/>
                </a:solidFill>
                <a:effectLst>
                  <a:outerShdw blurRad="38100" dist="38100" dir="2700000" algn="tl">
                    <a:srgbClr val="000000">
                      <a:alpha val="43137"/>
                    </a:srgbClr>
                  </a:outerShdw>
                </a:effectLst>
                <a:latin typeface="+mj-lt"/>
                <a:ea typeface="+mj-ea"/>
                <a:cs typeface="+mj-cs"/>
              </a:rPr>
            </a:br>
            <a:r>
              <a:rPr lang="en-US" altLang="ja-JP" b="1" kern="1200">
                <a:solidFill>
                  <a:srgbClr val="FFFFFF"/>
                </a:solidFill>
                <a:effectLst>
                  <a:outerShdw blurRad="38100" dist="38100" dir="2700000" algn="tl">
                    <a:srgbClr val="000000">
                      <a:alpha val="43137"/>
                    </a:srgbClr>
                  </a:outerShdw>
                </a:effectLst>
                <a:latin typeface="+mj-lt"/>
                <a:ea typeface="+mj-ea"/>
                <a:cs typeface="+mj-cs"/>
              </a:rPr>
              <a:t>Drug Addiction Treatment</a:t>
            </a:r>
            <a:endParaRPr lang="en-US" b="1" kern="1200">
              <a:solidFill>
                <a:srgbClr val="FFFFFF"/>
              </a:solidFill>
              <a:effectLst>
                <a:outerShdw blurRad="38100" dist="38100" dir="2700000" algn="tl">
                  <a:srgbClr val="000000">
                    <a:alpha val="43137"/>
                  </a:srgbClr>
                </a:outerShdw>
              </a:effectLst>
              <a:latin typeface="+mj-lt"/>
              <a:ea typeface="+mj-ea"/>
              <a:cs typeface="+mj-cs"/>
            </a:endParaRPr>
          </a:p>
        </p:txBody>
      </p:sp>
      <p:sp>
        <p:nvSpPr>
          <p:cNvPr id="8" name="Rectangle 3"/>
          <p:cNvSpPr txBox="1">
            <a:spLocks noChangeArrowheads="1"/>
          </p:cNvSpPr>
          <p:nvPr/>
        </p:nvSpPr>
        <p:spPr>
          <a:xfrm>
            <a:off x="6090574" y="801866"/>
            <a:ext cx="5306084" cy="5230634"/>
          </a:xfrm>
          <a:prstGeom prst="rect">
            <a:avLst/>
          </a:prstGeom>
        </p:spPr>
        <p:style>
          <a:lnRef idx="1">
            <a:schemeClr val="accent3"/>
          </a:lnRef>
          <a:fillRef idx="2">
            <a:schemeClr val="accent3"/>
          </a:fillRef>
          <a:effectRef idx="1">
            <a:schemeClr val="accent3"/>
          </a:effectRef>
          <a:fontRef idx="minor">
            <a:schemeClr val="dk1"/>
          </a:fontRef>
        </p:style>
        <p:txBody>
          <a:bodyPr vert="horz" lIns="91440" tIns="45720" rIns="91440" bIns="45720" rtlCol="0" anchor="ctr">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457200" indent="-228600" defTabSz="914400">
              <a:defRPr/>
            </a:pPr>
            <a:endParaRPr lang="en-US" sz="1500" b="1" dirty="0">
              <a:solidFill>
                <a:srgbClr val="000000"/>
              </a:solidFill>
            </a:endParaRPr>
          </a:p>
          <a:p>
            <a:pPr marL="228600" indent="0" defTabSz="914400">
              <a:buNone/>
              <a:defRPr/>
            </a:pPr>
            <a:r>
              <a:rPr lang="en-US" sz="1500" b="1" dirty="0">
                <a:solidFill>
                  <a:srgbClr val="000000"/>
                </a:solidFill>
              </a:rPr>
              <a:t>10. Medically assisted detoxification is only the first stage of addiction treatment and by itself does little to change long-term drug abuse.</a:t>
            </a:r>
            <a:r>
              <a:rPr lang="en-US" sz="1500" dirty="0">
                <a:solidFill>
                  <a:srgbClr val="000000"/>
                </a:solidFill>
              </a:rPr>
              <a:t>  </a:t>
            </a:r>
            <a:r>
              <a:rPr lang="en-US" sz="1500" b="1" dirty="0">
                <a:solidFill>
                  <a:srgbClr val="000000"/>
                </a:solidFill>
              </a:rPr>
              <a:t>Although medically assisted detoxification can safely manage the acute physical symptoms of withdrawal and can, for some, pave the way for effective long-term addiction treatment, detoxification alone is rarely sufficient to help addicted individuals achieve long-term abstinence. Thus, patients should be encouraged to continue drug treatment following detoxification. Motivational enhancement and incentive strategies, begun at initial patient intake, can improve treatment engagement.</a:t>
            </a:r>
          </a:p>
          <a:p>
            <a:pPr marL="457200" indent="-228600" defTabSz="914400">
              <a:defRPr/>
            </a:pPr>
            <a:endParaRPr lang="en-US" sz="1500" b="1" dirty="0">
              <a:solidFill>
                <a:srgbClr val="000000"/>
              </a:solidFill>
            </a:endParaRPr>
          </a:p>
          <a:p>
            <a:pPr marL="228600" indent="0" defTabSz="914400">
              <a:buNone/>
              <a:defRPr/>
            </a:pPr>
            <a:r>
              <a:rPr lang="en-US" sz="1500" b="1" dirty="0">
                <a:solidFill>
                  <a:srgbClr val="000000"/>
                </a:solidFill>
              </a:rPr>
              <a:t>11. Treatment does not need to be voluntary to be effective.</a:t>
            </a:r>
            <a:r>
              <a:rPr lang="en-US" sz="1500" dirty="0">
                <a:solidFill>
                  <a:srgbClr val="000000"/>
                </a:solidFill>
              </a:rPr>
              <a:t> </a:t>
            </a:r>
            <a:r>
              <a:rPr lang="en-US" sz="1500" b="1" dirty="0">
                <a:solidFill>
                  <a:srgbClr val="000000"/>
                </a:solidFill>
              </a:rPr>
              <a:t>Sanctions or enticements from family, employment settings, and/or the criminal justice system can significantly increase treatment entry, retention rates, </a:t>
            </a:r>
            <a:r>
              <a:rPr lang="en-US" sz="1500" b="1" u="sng" dirty="0">
                <a:solidFill>
                  <a:srgbClr val="000000"/>
                </a:solidFill>
              </a:rPr>
              <a:t>and the ultimate success of drug treatment interventions</a:t>
            </a:r>
            <a:r>
              <a:rPr lang="en-US" sz="1500" b="1" dirty="0">
                <a:solidFill>
                  <a:srgbClr val="000000"/>
                </a:solidFill>
              </a:rPr>
              <a:t>.</a:t>
            </a:r>
          </a:p>
        </p:txBody>
      </p:sp>
    </p:spTree>
    <p:extLst>
      <p:ext uri="{BB962C8B-B14F-4D97-AF65-F5344CB8AC3E}">
        <p14:creationId xmlns:p14="http://schemas.microsoft.com/office/powerpoint/2010/main" val="569417323"/>
      </p:ext>
    </p:extLst>
  </p:cSld>
  <p:clrMapOvr>
    <a:masterClrMapping/>
  </p:clrMapOvr>
  <p:transition spd="slow">
    <p:wipe/>
  </p:transition>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 xmlns:a16="http://schemas.microsoft.com/office/drawing/2014/main" id="{3B854194-185D-494D-905C-7C7CB2E30F6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 xmlns:a16="http://schemas.microsoft.com/office/drawing/2014/main" id="{B4F5FA0D-0104-4987-8241-EFF7C85B88D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Picture 15">
            <a:extLst>
              <a:ext uri="{FF2B5EF4-FFF2-40B4-BE49-F238E27FC236}">
                <a16:creationId xmlns="" xmlns:a16="http://schemas.microsoft.com/office/drawing/2014/main" id="{2897127E-6CEF-446C-BE87-93B7C46E49D1}"/>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 name="Rectangle 2"/>
          <p:cNvSpPr>
            <a:spLocks noGrp="1" noChangeArrowheads="1"/>
          </p:cNvSpPr>
          <p:nvPr>
            <p:ph type="title"/>
          </p:nvPr>
        </p:nvSpPr>
        <p:spPr>
          <a:xfrm>
            <a:off x="640079" y="2053641"/>
            <a:ext cx="3669161" cy="2760098"/>
          </a:xfrm>
        </p:spPr>
        <p:txBody>
          <a:bodyPr>
            <a:normAutofit/>
          </a:bodyPr>
          <a:lstStyle/>
          <a:p>
            <a:pPr eaLnBrk="1" hangingPunct="1">
              <a:defRPr/>
            </a:pPr>
            <a:r>
              <a:rPr lang="en-US" b="1">
                <a:solidFill>
                  <a:srgbClr val="FFFFFF"/>
                </a:solidFill>
                <a:effectLst>
                  <a:outerShdw blurRad="38100" dist="38100" dir="2700000" algn="tl">
                    <a:srgbClr val="000000">
                      <a:alpha val="43137"/>
                    </a:srgbClr>
                  </a:outerShdw>
                </a:effectLst>
                <a:latin typeface="+mn-lt"/>
                <a:ea typeface="ＭＳ Ｐゴシック" pitchFamily="34" charset="-128"/>
              </a:rPr>
              <a:t>NIDA’</a:t>
            </a:r>
            <a:r>
              <a:rPr lang="en-US" altLang="ja-JP" b="1">
                <a:solidFill>
                  <a:srgbClr val="FFFFFF"/>
                </a:solidFill>
                <a:effectLst>
                  <a:outerShdw blurRad="38100" dist="38100" dir="2700000" algn="tl">
                    <a:srgbClr val="000000">
                      <a:alpha val="43137"/>
                    </a:srgbClr>
                  </a:outerShdw>
                </a:effectLst>
                <a:latin typeface="+mn-lt"/>
                <a:ea typeface="ＭＳ Ｐゴシック" pitchFamily="34" charset="-128"/>
              </a:rPr>
              <a:t>s Principles of</a:t>
            </a:r>
            <a:br>
              <a:rPr lang="en-US" altLang="ja-JP" b="1">
                <a:solidFill>
                  <a:srgbClr val="FFFFFF"/>
                </a:solidFill>
                <a:effectLst>
                  <a:outerShdw blurRad="38100" dist="38100" dir="2700000" algn="tl">
                    <a:srgbClr val="000000">
                      <a:alpha val="43137"/>
                    </a:srgbClr>
                  </a:outerShdw>
                </a:effectLst>
                <a:latin typeface="+mn-lt"/>
                <a:ea typeface="ＭＳ Ｐゴシック" pitchFamily="34" charset="-128"/>
              </a:rPr>
            </a:br>
            <a:r>
              <a:rPr lang="en-US" altLang="ja-JP" b="1">
                <a:solidFill>
                  <a:srgbClr val="FFFFFF"/>
                </a:solidFill>
                <a:effectLst>
                  <a:outerShdw blurRad="38100" dist="38100" dir="2700000" algn="tl">
                    <a:srgbClr val="000000">
                      <a:alpha val="43137"/>
                    </a:srgbClr>
                  </a:outerShdw>
                </a:effectLst>
                <a:latin typeface="+mn-lt"/>
                <a:ea typeface="ＭＳ Ｐゴシック" pitchFamily="34" charset="-128"/>
              </a:rPr>
              <a:t>Drug Addiction Treatment</a:t>
            </a:r>
            <a:endParaRPr lang="en-US" b="1">
              <a:solidFill>
                <a:srgbClr val="FFFFFF"/>
              </a:solidFill>
              <a:effectLst>
                <a:outerShdw blurRad="38100" dist="38100" dir="2700000" algn="tl">
                  <a:srgbClr val="000000">
                    <a:alpha val="43137"/>
                  </a:srgbClr>
                </a:outerShdw>
              </a:effectLst>
              <a:latin typeface="+mn-lt"/>
              <a:ea typeface="ＭＳ Ｐゴシック" pitchFamily="34" charset="-128"/>
            </a:endParaRPr>
          </a:p>
        </p:txBody>
      </p:sp>
      <p:sp>
        <p:nvSpPr>
          <p:cNvPr id="3" name="Content Placeholder 2"/>
          <p:cNvSpPr>
            <a:spLocks noGrp="1"/>
          </p:cNvSpPr>
          <p:nvPr>
            <p:ph idx="1"/>
          </p:nvPr>
        </p:nvSpPr>
        <p:spPr>
          <a:xfrm>
            <a:off x="5923127" y="518615"/>
            <a:ext cx="5540991" cy="5595581"/>
          </a:xfrm>
        </p:spPr>
        <p:style>
          <a:lnRef idx="1">
            <a:schemeClr val="accent3"/>
          </a:lnRef>
          <a:fillRef idx="2">
            <a:schemeClr val="accent3"/>
          </a:fillRef>
          <a:effectRef idx="1">
            <a:schemeClr val="accent3"/>
          </a:effectRef>
          <a:fontRef idx="minor">
            <a:schemeClr val="dk1"/>
          </a:fontRef>
        </p:style>
        <p:txBody>
          <a:bodyPr anchor="ctr">
            <a:normAutofit lnSpcReduction="10000"/>
          </a:bodyPr>
          <a:lstStyle/>
          <a:p>
            <a:pPr marL="0" indent="0">
              <a:buClr>
                <a:srgbClr val="FFFFCC"/>
              </a:buClr>
              <a:buNone/>
              <a:defRPr/>
            </a:pPr>
            <a:endParaRPr lang="en-US" sz="1100" b="1" dirty="0">
              <a:solidFill>
                <a:srgbClr val="000000"/>
              </a:solidFill>
              <a:latin typeface="Calibri" panose="020F0502020204030204" pitchFamily="34" charset="0"/>
            </a:endParaRPr>
          </a:p>
          <a:p>
            <a:pPr marL="514350" indent="-514350">
              <a:buClr>
                <a:schemeClr val="tx2"/>
              </a:buClr>
              <a:buFont typeface="+mj-lt"/>
              <a:buAutoNum type="arabicPeriod" startAt="12"/>
              <a:defRPr/>
            </a:pPr>
            <a:r>
              <a:rPr lang="en-US" sz="1400" b="1" dirty="0">
                <a:solidFill>
                  <a:srgbClr val="000000"/>
                </a:solidFill>
                <a:latin typeface="Calibri" panose="020F0502020204030204" pitchFamily="34" charset="0"/>
              </a:rPr>
              <a:t>Drug use during treatment must be monitored continuously, as lapses during treatment </a:t>
            </a:r>
            <a:r>
              <a:rPr lang="en-US" sz="1400" b="1" dirty="0" smtClean="0">
                <a:solidFill>
                  <a:srgbClr val="000000"/>
                </a:solidFill>
                <a:latin typeface="Calibri" panose="020F0502020204030204" pitchFamily="34" charset="0"/>
              </a:rPr>
              <a:t>do </a:t>
            </a:r>
            <a:r>
              <a:rPr lang="en-US" sz="1400" b="1" dirty="0">
                <a:solidFill>
                  <a:srgbClr val="000000"/>
                </a:solidFill>
                <a:latin typeface="Calibri" panose="020F0502020204030204" pitchFamily="34" charset="0"/>
              </a:rPr>
              <a:t>occur.  Knowing their drug use is being monitored can be a powerful incentive for patients </a:t>
            </a:r>
            <a:r>
              <a:rPr lang="en-US" sz="1400" b="1" dirty="0" smtClean="0">
                <a:solidFill>
                  <a:srgbClr val="000000"/>
                </a:solidFill>
                <a:latin typeface="Calibri" panose="020F0502020204030204" pitchFamily="34" charset="0"/>
              </a:rPr>
              <a:t>and </a:t>
            </a:r>
            <a:r>
              <a:rPr lang="en-US" sz="1400" b="1" dirty="0">
                <a:solidFill>
                  <a:srgbClr val="000000"/>
                </a:solidFill>
                <a:latin typeface="Calibri" panose="020F0502020204030204" pitchFamily="34" charset="0"/>
              </a:rPr>
              <a:t>can help them withstand urges to use drugs. Monitoring also provides an early indication of a return to drug use, signaling a possible need to adjust an individual’s treatment plan to better meet his or her needs.</a:t>
            </a:r>
          </a:p>
          <a:p>
            <a:pPr marL="514350" indent="-514350">
              <a:buClr>
                <a:schemeClr val="tx2"/>
              </a:buClr>
              <a:buFont typeface="+mj-lt"/>
              <a:buAutoNum type="arabicPeriod" startAt="12"/>
              <a:defRPr/>
            </a:pPr>
            <a:endParaRPr lang="en-US" sz="1400" b="1" dirty="0">
              <a:solidFill>
                <a:srgbClr val="000000"/>
              </a:solidFill>
              <a:latin typeface="Calibri" panose="020F0502020204030204" pitchFamily="34" charset="0"/>
            </a:endParaRPr>
          </a:p>
          <a:p>
            <a:pPr marL="514350" indent="-514350">
              <a:buClr>
                <a:schemeClr val="tx2"/>
              </a:buClr>
              <a:buFont typeface="+mj-lt"/>
              <a:buAutoNum type="arabicPeriod" startAt="12"/>
              <a:defRPr/>
            </a:pPr>
            <a:r>
              <a:rPr lang="en-US" sz="1400" b="1" dirty="0">
                <a:solidFill>
                  <a:srgbClr val="000000"/>
                </a:solidFill>
                <a:latin typeface="Calibri" panose="020F0502020204030204" pitchFamily="34" charset="0"/>
              </a:rPr>
              <a:t>Treatment programs should test patients for the presence of HIV/AIDS, hepatitis B and C, tuberculosis, and other infectious diseases as well as provide targeted risk-reduction counseling, linking patients to treatment if necessary.  Typically, drug abuse treatment addresses some of the drug-related behaviors that put people at risk of infectious diseases. Targeted counseling focused on reducing infectious disease risk can help patients further reduce or avoid substance-related and other high-risk behaviors. Counseling can also help those who are already infected to manage their illness. Moreover, engaging in substance abuse treatment can facilitate adherence to other medical treatments. Substance abuse treatment facilities should provide onsite, rapid HIV testing rather than referrals to offsite testing—research shows that doing so increases the likelihood that patients will be tested  and receive their test results. Treatment providers should also inform patients that highly active antiretroviral therapy (HAART) has proven effective in combating HIV, including among drug-abusing populations, and help link them to HIV treatment if they </a:t>
            </a:r>
            <a:r>
              <a:rPr lang="en-US" sz="1400" b="1" u="sng" dirty="0">
                <a:solidFill>
                  <a:srgbClr val="000000"/>
                </a:solidFill>
                <a:latin typeface="Calibri" panose="020F0502020204030204" pitchFamily="34" charset="0"/>
              </a:rPr>
              <a:t>test</a:t>
            </a:r>
            <a:r>
              <a:rPr lang="en-US" sz="1400" b="1" dirty="0">
                <a:solidFill>
                  <a:srgbClr val="000000"/>
                </a:solidFill>
                <a:latin typeface="Calibri" panose="020F0502020204030204" pitchFamily="34" charset="0"/>
              </a:rPr>
              <a:t> positive.</a:t>
            </a:r>
          </a:p>
          <a:p>
            <a:pPr marL="514350" indent="-514350">
              <a:buClr>
                <a:schemeClr val="tx2"/>
              </a:buClr>
              <a:buFont typeface="+mj-lt"/>
              <a:buAutoNum type="arabicPeriod" startAt="12"/>
              <a:defRPr/>
            </a:pPr>
            <a:endParaRPr lang="en-US" sz="1100" b="1" dirty="0">
              <a:solidFill>
                <a:srgbClr val="000000"/>
              </a:solidFill>
              <a:latin typeface="Calibri" panose="020F0502020204030204" pitchFamily="34" charset="0"/>
            </a:endParaRPr>
          </a:p>
        </p:txBody>
      </p:sp>
    </p:spTree>
    <p:extLst>
      <p:ext uri="{BB962C8B-B14F-4D97-AF65-F5344CB8AC3E}">
        <p14:creationId xmlns:p14="http://schemas.microsoft.com/office/powerpoint/2010/main" val="783983657"/>
      </p:ext>
    </p:extLst>
  </p:cSld>
  <p:clrMapOvr>
    <a:masterClrMapping/>
  </p:clrMapOvr>
  <p:transition spd="slow">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5" name="Rectangle 7">
            <a:extLst>
              <a:ext uri="{FF2B5EF4-FFF2-40B4-BE49-F238E27FC236}">
                <a16:creationId xmlns="" xmlns:a16="http://schemas.microsoft.com/office/drawing/2014/main" id="{3B854194-185D-494D-905C-7C7CB2E30F6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9">
            <a:extLst>
              <a:ext uri="{FF2B5EF4-FFF2-40B4-BE49-F238E27FC236}">
                <a16:creationId xmlns="" xmlns:a16="http://schemas.microsoft.com/office/drawing/2014/main" id="{B4F5FA0D-0104-4987-8241-EFF7C85B88D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11">
            <a:extLst>
              <a:ext uri="{FF2B5EF4-FFF2-40B4-BE49-F238E27FC236}">
                <a16:creationId xmlns="" xmlns:a16="http://schemas.microsoft.com/office/drawing/2014/main" id="{2897127E-6CEF-446C-BE87-93B7C46E49D1}"/>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 xmlns:a16="http://schemas.microsoft.com/office/drawing/2014/main" id="{DA4E8C14-7B85-4963-AF2E-48B0712EA25B}"/>
              </a:ext>
            </a:extLst>
          </p:cNvPr>
          <p:cNvSpPr>
            <a:spLocks noGrp="1"/>
          </p:cNvSpPr>
          <p:nvPr>
            <p:ph type="title"/>
          </p:nvPr>
        </p:nvSpPr>
        <p:spPr>
          <a:xfrm>
            <a:off x="640079" y="2053641"/>
            <a:ext cx="3860669" cy="2760098"/>
          </a:xfrm>
        </p:spPr>
        <p:txBody>
          <a:bodyPr vert="horz" lIns="91440" tIns="45720" rIns="91440" bIns="45720" rtlCol="0" anchor="ctr">
            <a:normAutofit/>
          </a:bodyPr>
          <a:lstStyle/>
          <a:p>
            <a:r>
              <a:rPr lang="en-US" sz="3100" b="1" dirty="0" smtClean="0">
                <a:solidFill>
                  <a:srgbClr val="FFFFFF"/>
                </a:solidFill>
              </a:rPr>
              <a:t>Differences in Addiction </a:t>
            </a:r>
            <a:r>
              <a:rPr lang="en-US" sz="3100" b="1" dirty="0">
                <a:solidFill>
                  <a:srgbClr val="FFFFFF"/>
                </a:solidFill>
              </a:rPr>
              <a:t>T</a:t>
            </a:r>
            <a:r>
              <a:rPr lang="en-US" sz="3100" b="1" dirty="0" smtClean="0">
                <a:solidFill>
                  <a:srgbClr val="FFFFFF"/>
                </a:solidFill>
              </a:rPr>
              <a:t>reatment </a:t>
            </a:r>
            <a:r>
              <a:rPr lang="en-US" sz="3100" b="1" dirty="0">
                <a:solidFill>
                  <a:srgbClr val="FFFFFF"/>
                </a:solidFill>
              </a:rPr>
              <a:t>F</a:t>
            </a:r>
            <a:r>
              <a:rPr lang="en-US" sz="3100" b="1" dirty="0" smtClean="0">
                <a:solidFill>
                  <a:srgbClr val="FFFFFF"/>
                </a:solidFill>
              </a:rPr>
              <a:t>acilities</a:t>
            </a:r>
            <a:endParaRPr lang="en-US" sz="3100" b="1" kern="1200" dirty="0">
              <a:solidFill>
                <a:srgbClr val="FFFFFF"/>
              </a:solidFill>
              <a:latin typeface="+mj-lt"/>
              <a:ea typeface="+mj-ea"/>
              <a:cs typeface="+mj-cs"/>
            </a:endParaRPr>
          </a:p>
        </p:txBody>
      </p:sp>
      <p:sp>
        <p:nvSpPr>
          <p:cNvPr id="3" name="TextBox 2">
            <a:extLst>
              <a:ext uri="{FF2B5EF4-FFF2-40B4-BE49-F238E27FC236}">
                <a16:creationId xmlns="" xmlns:a16="http://schemas.microsoft.com/office/drawing/2014/main" id="{3D30219F-64FD-43E0-8479-4A75EE40C82A}"/>
              </a:ext>
            </a:extLst>
          </p:cNvPr>
          <p:cNvSpPr txBox="1"/>
          <p:nvPr/>
        </p:nvSpPr>
        <p:spPr>
          <a:xfrm>
            <a:off x="5921241" y="801866"/>
            <a:ext cx="5799972" cy="5230634"/>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fontScale="92500" lnSpcReduction="20000"/>
          </a:bodyPr>
          <a:lstStyle/>
          <a:p>
            <a:pPr>
              <a:lnSpc>
                <a:spcPct val="90000"/>
              </a:lnSpc>
              <a:spcAft>
                <a:spcPts val="600"/>
              </a:spcAft>
              <a:buClr>
                <a:schemeClr val="accent1"/>
              </a:buClr>
            </a:pPr>
            <a:r>
              <a:rPr lang="en-US" sz="2000" b="1" u="sng" dirty="0" smtClean="0">
                <a:solidFill>
                  <a:srgbClr val="000000"/>
                </a:solidFill>
              </a:rPr>
              <a:t>Inpatient Acute and Residential Facilities</a:t>
            </a:r>
            <a:endParaRPr lang="en-US" sz="2000" dirty="0">
              <a:cs typeface="Calibri"/>
            </a:endParaRPr>
          </a:p>
          <a:p>
            <a:pPr marL="342900" indent="-228600">
              <a:lnSpc>
                <a:spcPct val="90000"/>
              </a:lnSpc>
              <a:spcAft>
                <a:spcPts val="600"/>
              </a:spcAft>
              <a:buClr>
                <a:schemeClr val="accent1"/>
              </a:buClr>
              <a:buFont typeface="Arial" panose="020B0604020202020204" pitchFamily="34" charset="0"/>
              <a:buChar char="•"/>
            </a:pPr>
            <a:r>
              <a:rPr lang="en-US" sz="1700" dirty="0" smtClean="0">
                <a:solidFill>
                  <a:srgbClr val="000000"/>
                </a:solidFill>
              </a:rPr>
              <a:t>Offer short and/or long-term treatment, from detoxification and stabilization to residential living programs</a:t>
            </a:r>
          </a:p>
          <a:p>
            <a:pPr marL="342900" indent="-228600">
              <a:lnSpc>
                <a:spcPct val="90000"/>
              </a:lnSpc>
              <a:spcAft>
                <a:spcPts val="600"/>
              </a:spcAft>
              <a:buClr>
                <a:schemeClr val="accent1"/>
              </a:buClr>
              <a:buFont typeface="Arial" panose="020B0604020202020204" pitchFamily="34" charset="0"/>
              <a:buChar char="•"/>
            </a:pPr>
            <a:r>
              <a:rPr lang="en-US" sz="1700" dirty="0" smtClean="0">
                <a:solidFill>
                  <a:srgbClr val="000000"/>
                </a:solidFill>
                <a:cs typeface="Calibri"/>
              </a:rPr>
              <a:t>Most utilize an Interdisciplinary or Multidisciplinary team approach</a:t>
            </a:r>
            <a:endParaRPr lang="en-US" sz="1700" dirty="0">
              <a:solidFill>
                <a:srgbClr val="000000"/>
              </a:solidFill>
              <a:cs typeface="Calibri"/>
            </a:endParaRPr>
          </a:p>
          <a:p>
            <a:pPr marL="342900" indent="-228600">
              <a:lnSpc>
                <a:spcPct val="90000"/>
              </a:lnSpc>
              <a:spcAft>
                <a:spcPts val="600"/>
              </a:spcAft>
              <a:buClr>
                <a:schemeClr val="accent1"/>
              </a:buClr>
              <a:buFont typeface="Arial" panose="020B0604020202020204" pitchFamily="34" charset="0"/>
              <a:buChar char="•"/>
            </a:pPr>
            <a:r>
              <a:rPr lang="en-US" sz="1700" dirty="0" smtClean="0">
                <a:solidFill>
                  <a:srgbClr val="000000"/>
                </a:solidFill>
              </a:rPr>
              <a:t>Does not mimic real world challenges to retain sobriety</a:t>
            </a:r>
          </a:p>
          <a:p>
            <a:pPr marL="342900" indent="-228600">
              <a:lnSpc>
                <a:spcPct val="90000"/>
              </a:lnSpc>
              <a:spcAft>
                <a:spcPts val="600"/>
              </a:spcAft>
              <a:buClr>
                <a:schemeClr val="accent1"/>
              </a:buClr>
              <a:buFont typeface="Arial" panose="020B0604020202020204" pitchFamily="34" charset="0"/>
              <a:buChar char="•"/>
            </a:pPr>
            <a:r>
              <a:rPr lang="en-US" sz="1700" dirty="0" smtClean="0">
                <a:solidFill>
                  <a:srgbClr val="000000"/>
                </a:solidFill>
                <a:cs typeface="Calibri"/>
              </a:rPr>
              <a:t>Cost can be a deterrent for many</a:t>
            </a:r>
            <a:endParaRPr lang="en-US" sz="1700" dirty="0">
              <a:solidFill>
                <a:srgbClr val="000000"/>
              </a:solidFill>
              <a:cs typeface="Calibri"/>
            </a:endParaRPr>
          </a:p>
          <a:p>
            <a:pPr indent="-228600">
              <a:lnSpc>
                <a:spcPct val="90000"/>
              </a:lnSpc>
              <a:spcAft>
                <a:spcPts val="600"/>
              </a:spcAft>
              <a:buClr>
                <a:schemeClr val="accent1"/>
              </a:buClr>
              <a:buFont typeface="Arial" panose="020B0604020202020204" pitchFamily="34" charset="0"/>
              <a:buChar char="•"/>
            </a:pPr>
            <a:endParaRPr lang="en-US" sz="1700" dirty="0">
              <a:solidFill>
                <a:srgbClr val="000000"/>
              </a:solidFill>
            </a:endParaRPr>
          </a:p>
          <a:p>
            <a:pPr>
              <a:lnSpc>
                <a:spcPct val="90000"/>
              </a:lnSpc>
              <a:spcAft>
                <a:spcPts val="600"/>
              </a:spcAft>
              <a:buClr>
                <a:schemeClr val="accent1"/>
              </a:buClr>
            </a:pPr>
            <a:r>
              <a:rPr lang="en-US" sz="2000" b="1" u="sng" dirty="0" smtClean="0">
                <a:solidFill>
                  <a:srgbClr val="000000"/>
                </a:solidFill>
              </a:rPr>
              <a:t>Intensive Outpatient Programs (IOP)</a:t>
            </a:r>
            <a:endParaRPr lang="en-US" sz="2000" b="1" u="sng" dirty="0">
              <a:solidFill>
                <a:srgbClr val="000000"/>
              </a:solidFill>
              <a:cs typeface="Calibri"/>
            </a:endParaRPr>
          </a:p>
          <a:p>
            <a:pPr marL="342900" indent="-228600">
              <a:lnSpc>
                <a:spcPct val="90000"/>
              </a:lnSpc>
              <a:spcAft>
                <a:spcPts val="600"/>
              </a:spcAft>
              <a:buClr>
                <a:schemeClr val="accent1"/>
              </a:buClr>
              <a:buFont typeface="Arial" panose="020B0604020202020204" pitchFamily="34" charset="0"/>
              <a:buChar char="•"/>
            </a:pPr>
            <a:r>
              <a:rPr lang="en-US" sz="1700" dirty="0" smtClean="0">
                <a:solidFill>
                  <a:srgbClr val="000000"/>
                </a:solidFill>
              </a:rPr>
              <a:t>Can be utilized after acute or inpatient treatment</a:t>
            </a:r>
          </a:p>
          <a:p>
            <a:pPr marL="342900" indent="-228600">
              <a:lnSpc>
                <a:spcPct val="90000"/>
              </a:lnSpc>
              <a:spcAft>
                <a:spcPts val="600"/>
              </a:spcAft>
              <a:buClr>
                <a:schemeClr val="accent1"/>
              </a:buClr>
              <a:buFont typeface="Arial" panose="020B0604020202020204" pitchFamily="34" charset="0"/>
              <a:buChar char="•"/>
            </a:pPr>
            <a:r>
              <a:rPr lang="en-US" sz="1700" dirty="0" smtClean="0">
                <a:solidFill>
                  <a:srgbClr val="000000"/>
                </a:solidFill>
              </a:rPr>
              <a:t>Patient is provided treatment services for 3-5 days per week, several hours per day for a specific length of time (average of 3-6 months) </a:t>
            </a:r>
            <a:endParaRPr lang="en-US" sz="1700" b="1" u="sng" dirty="0" smtClean="0">
              <a:solidFill>
                <a:srgbClr val="000000"/>
              </a:solidFill>
            </a:endParaRPr>
          </a:p>
          <a:p>
            <a:pPr marL="342900" indent="-228600">
              <a:lnSpc>
                <a:spcPct val="90000"/>
              </a:lnSpc>
              <a:spcAft>
                <a:spcPts val="600"/>
              </a:spcAft>
              <a:buClr>
                <a:schemeClr val="accent1"/>
              </a:buClr>
              <a:buFont typeface="Arial" panose="020B0604020202020204" pitchFamily="34" charset="0"/>
              <a:buChar char="•"/>
            </a:pPr>
            <a:r>
              <a:rPr lang="en-US" sz="1700" dirty="0" smtClean="0">
                <a:solidFill>
                  <a:srgbClr val="000000"/>
                </a:solidFill>
              </a:rPr>
              <a:t>Cost and time commitment can make it difficult for patients to access and continue care </a:t>
            </a:r>
            <a:endParaRPr lang="en-US" sz="1700" dirty="0">
              <a:solidFill>
                <a:srgbClr val="000000"/>
              </a:solidFill>
              <a:cs typeface="Calibri"/>
            </a:endParaRPr>
          </a:p>
          <a:p>
            <a:pPr indent="-228600">
              <a:lnSpc>
                <a:spcPct val="90000"/>
              </a:lnSpc>
              <a:spcAft>
                <a:spcPts val="600"/>
              </a:spcAft>
              <a:buClr>
                <a:schemeClr val="accent1"/>
              </a:buClr>
              <a:buFont typeface="Arial" panose="020B0604020202020204" pitchFamily="34" charset="0"/>
              <a:buChar char="•"/>
            </a:pPr>
            <a:endParaRPr lang="en-US" dirty="0">
              <a:solidFill>
                <a:srgbClr val="000000"/>
              </a:solidFill>
              <a:cs typeface="Calibri"/>
            </a:endParaRPr>
          </a:p>
          <a:p>
            <a:pPr>
              <a:lnSpc>
                <a:spcPct val="90000"/>
              </a:lnSpc>
              <a:spcAft>
                <a:spcPts val="600"/>
              </a:spcAft>
              <a:buClr>
                <a:schemeClr val="accent1"/>
              </a:buClr>
            </a:pPr>
            <a:r>
              <a:rPr lang="en-US" sz="2000" b="1" u="sng" dirty="0" smtClean="0">
                <a:solidFill>
                  <a:srgbClr val="000000"/>
                </a:solidFill>
              </a:rPr>
              <a:t>Office-Based Opioid Agonist Treatment (OBOT)</a:t>
            </a:r>
            <a:endParaRPr lang="en-US" sz="2000" b="1" u="sng" dirty="0">
              <a:solidFill>
                <a:srgbClr val="000000"/>
              </a:solidFill>
              <a:cs typeface="Calibri"/>
            </a:endParaRPr>
          </a:p>
          <a:p>
            <a:pPr marL="342900" indent="-228600">
              <a:lnSpc>
                <a:spcPct val="90000"/>
              </a:lnSpc>
              <a:spcAft>
                <a:spcPts val="600"/>
              </a:spcAft>
              <a:buClr>
                <a:schemeClr val="accent1"/>
              </a:buClr>
              <a:buFont typeface="Arial" panose="020B0604020202020204" pitchFamily="34" charset="0"/>
              <a:buChar char="•"/>
            </a:pPr>
            <a:r>
              <a:rPr lang="en-US" sz="1700" dirty="0" smtClean="0">
                <a:solidFill>
                  <a:srgbClr val="000000"/>
                </a:solidFill>
              </a:rPr>
              <a:t>Provides Medication Assisted Treatment (MAT)</a:t>
            </a:r>
          </a:p>
          <a:p>
            <a:pPr marL="342900" indent="-228600">
              <a:lnSpc>
                <a:spcPct val="90000"/>
              </a:lnSpc>
              <a:spcAft>
                <a:spcPts val="600"/>
              </a:spcAft>
              <a:buClr>
                <a:schemeClr val="accent1"/>
              </a:buClr>
              <a:buFont typeface="Arial" panose="020B0604020202020204" pitchFamily="34" charset="0"/>
              <a:buChar char="•"/>
            </a:pPr>
            <a:r>
              <a:rPr lang="en-US" sz="1700" dirty="0" smtClean="0">
                <a:solidFill>
                  <a:srgbClr val="000000"/>
                </a:solidFill>
              </a:rPr>
              <a:t>Most widely known to the public as ‘Methadone Clinics’</a:t>
            </a:r>
          </a:p>
          <a:p>
            <a:pPr marL="342900" indent="-228600">
              <a:lnSpc>
                <a:spcPct val="90000"/>
              </a:lnSpc>
              <a:spcAft>
                <a:spcPts val="600"/>
              </a:spcAft>
              <a:buClr>
                <a:schemeClr val="accent1"/>
              </a:buClr>
              <a:buFont typeface="Arial" panose="020B0604020202020204" pitchFamily="34" charset="0"/>
              <a:buChar char="•"/>
            </a:pPr>
            <a:r>
              <a:rPr lang="en-US" sz="1700" dirty="0" smtClean="0">
                <a:solidFill>
                  <a:srgbClr val="000000"/>
                </a:solidFill>
                <a:cs typeface="Calibri"/>
              </a:rPr>
              <a:t>OBOT programs may differ widely depending on state regulations (i.e. drug testing, accepting insurance, on-site counseling)</a:t>
            </a:r>
          </a:p>
        </p:txBody>
      </p:sp>
    </p:spTree>
    <p:extLst>
      <p:ext uri="{BB962C8B-B14F-4D97-AF65-F5344CB8AC3E}">
        <p14:creationId xmlns:p14="http://schemas.microsoft.com/office/powerpoint/2010/main" val="16262517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 xmlns:a16="http://schemas.microsoft.com/office/drawing/2014/main" id="{0700D48D-C9AA-4000-A912-29A4FEA98A9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ltGray">
          <a:xfrm>
            <a:off x="375138" y="394887"/>
            <a:ext cx="5720862" cy="6068226"/>
          </a:xfrm>
          <a:prstGeom prst="rect">
            <a:avLst/>
          </a:prstGeom>
          <a:solidFill>
            <a:srgbClr val="404040"/>
          </a:solidFill>
          <a:ln w="127000" cap="sq" cmpd="thinThick">
            <a:solidFill>
              <a:srgbClr val="4040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ctrTitle"/>
          </p:nvPr>
        </p:nvSpPr>
        <p:spPr>
          <a:xfrm>
            <a:off x="1018604" y="1053042"/>
            <a:ext cx="4458424" cy="3068357"/>
          </a:xfrm>
        </p:spPr>
        <p:txBody>
          <a:bodyPr>
            <a:normAutofit/>
          </a:bodyPr>
          <a:lstStyle/>
          <a:p>
            <a:pPr algn="l"/>
            <a:r>
              <a:rPr lang="en-US" sz="5100">
                <a:solidFill>
                  <a:srgbClr val="FFFFFF"/>
                </a:solidFill>
                <a:cs typeface="Calibri Light"/>
              </a:rPr>
              <a:t>An Interdisciplinary Approach</a:t>
            </a:r>
          </a:p>
        </p:txBody>
      </p:sp>
      <p:pic>
        <p:nvPicPr>
          <p:cNvPr id="6" name="Picture 6" descr="A close up of a logo&#10;&#10;Description generated with high confidence">
            <a:extLst>
              <a:ext uri="{FF2B5EF4-FFF2-40B4-BE49-F238E27FC236}">
                <a16:creationId xmlns="" xmlns:a16="http://schemas.microsoft.com/office/drawing/2014/main" id="{943BA31F-F287-4F02-B631-FCA06B4C2A75}"/>
              </a:ext>
            </a:extLst>
          </p:cNvPr>
          <p:cNvPicPr>
            <a:picLocks noChangeAspect="1"/>
          </p:cNvPicPr>
          <p:nvPr/>
        </p:nvPicPr>
        <p:blipFill>
          <a:blip r:embed="rId2"/>
          <a:stretch>
            <a:fillRect/>
          </a:stretch>
        </p:blipFill>
        <p:spPr>
          <a:xfrm>
            <a:off x="6479229" y="996725"/>
            <a:ext cx="5390093" cy="1435552"/>
          </a:xfrm>
          <a:prstGeom prst="rect">
            <a:avLst/>
          </a:prstGeom>
        </p:spPr>
      </p:pic>
      <p:cxnSp>
        <p:nvCxnSpPr>
          <p:cNvPr id="19" name="Straight Connector 18">
            <a:extLst>
              <a:ext uri="{FF2B5EF4-FFF2-40B4-BE49-F238E27FC236}">
                <a16:creationId xmlns="" xmlns:a16="http://schemas.microsoft.com/office/drawing/2014/main" id="{805E69BC-D844-4AB5-9E35-ED458EE29655}"/>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rot="16200000">
            <a:off x="9184178" y="1874520"/>
            <a:ext cx="0" cy="3108960"/>
          </a:xfrm>
          <a:prstGeom prst="line">
            <a:avLst/>
          </a:prstGeom>
          <a:ln w="101600" cmpd="dbl">
            <a:solidFill>
              <a:srgbClr val="595959"/>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 xmlns:a16="http://schemas.microsoft.com/office/drawing/2014/main" id="{4312C673-8179-457E-AD2A-D1FAE4CC961A}"/>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1114009" y="4201833"/>
            <a:ext cx="3400425" cy="0"/>
          </a:xfrm>
          <a:prstGeom prst="line">
            <a:avLst/>
          </a:prstGeom>
          <a:ln w="22225">
            <a:solidFill>
              <a:srgbClr val="D9D9D9"/>
            </a:solidFill>
          </a:ln>
        </p:spPr>
        <p:style>
          <a:lnRef idx="1">
            <a:schemeClr val="accent1"/>
          </a:lnRef>
          <a:fillRef idx="0">
            <a:schemeClr val="accent1"/>
          </a:fillRef>
          <a:effectRef idx="0">
            <a:schemeClr val="accent1"/>
          </a:effectRef>
          <a:fontRef idx="minor">
            <a:schemeClr val="tx1"/>
          </a:fontRef>
        </p:style>
      </p:cxnSp>
      <p:pic>
        <p:nvPicPr>
          <p:cNvPr id="4" name="Picture 4">
            <a:extLst>
              <a:ext uri="{FF2B5EF4-FFF2-40B4-BE49-F238E27FC236}">
                <a16:creationId xmlns="" xmlns:a16="http://schemas.microsoft.com/office/drawing/2014/main" id="{AE61758F-E5FC-40AF-B54B-AD55320587D4}"/>
              </a:ext>
            </a:extLst>
          </p:cNvPr>
          <p:cNvPicPr>
            <a:picLocks noChangeAspect="1"/>
          </p:cNvPicPr>
          <p:nvPr/>
        </p:nvPicPr>
        <p:blipFill>
          <a:blip r:embed="rId3"/>
          <a:stretch>
            <a:fillRect/>
          </a:stretch>
        </p:blipFill>
        <p:spPr>
          <a:xfrm>
            <a:off x="6837506" y="4196865"/>
            <a:ext cx="4825172" cy="1808549"/>
          </a:xfrm>
          <a:prstGeom prst="rect">
            <a:avLst/>
          </a:prstGeom>
        </p:spPr>
      </p:pic>
    </p:spTree>
    <p:extLst>
      <p:ext uri="{BB962C8B-B14F-4D97-AF65-F5344CB8AC3E}">
        <p14:creationId xmlns:p14="http://schemas.microsoft.com/office/powerpoint/2010/main" val="1098572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F49A85C-6150-449C-804F-511526A92C4C}"/>
              </a:ext>
            </a:extLst>
          </p:cNvPr>
          <p:cNvSpPr>
            <a:spLocks noGrp="1"/>
          </p:cNvSpPr>
          <p:nvPr>
            <p:ph type="title"/>
          </p:nvPr>
        </p:nvSpPr>
        <p:spPr>
          <a:xfrm>
            <a:off x="607313" y="494277"/>
            <a:ext cx="10360617" cy="912275"/>
          </a:xfrm>
        </p:spPr>
        <p:txBody>
          <a:bodyPr>
            <a:normAutofit fontScale="90000"/>
          </a:bodyPr>
          <a:lstStyle/>
          <a:p>
            <a:r>
              <a:rPr lang="en-US">
                <a:cs typeface="Calibri Light"/>
              </a:rPr>
              <a:t>        </a:t>
            </a:r>
            <a:r>
              <a:rPr lang="en-US" b="1">
                <a:cs typeface="Calibri Light"/>
              </a:rPr>
              <a:t>Multidisciplinary vs Interdisciplinary Teams</a:t>
            </a:r>
          </a:p>
        </p:txBody>
      </p:sp>
      <p:sp>
        <p:nvSpPr>
          <p:cNvPr id="3" name="Text Placeholder 2">
            <a:extLst>
              <a:ext uri="{FF2B5EF4-FFF2-40B4-BE49-F238E27FC236}">
                <a16:creationId xmlns="" xmlns:a16="http://schemas.microsoft.com/office/drawing/2014/main" id="{CFCA0065-1297-4969-87B4-BC78F284CA35}"/>
              </a:ext>
            </a:extLst>
          </p:cNvPr>
          <p:cNvSpPr>
            <a:spLocks noGrp="1"/>
          </p:cNvSpPr>
          <p:nvPr>
            <p:ph type="body" idx="1"/>
          </p:nvPr>
        </p:nvSpPr>
        <p:spPr/>
        <p:txBody>
          <a:bodyPr>
            <a:normAutofit/>
          </a:bodyPr>
          <a:lstStyle/>
          <a:p>
            <a:r>
              <a:rPr lang="en-US" sz="3200">
                <a:cs typeface="Calibri"/>
              </a:rPr>
              <a:t>MULTIDISCIPLINARY TEAM</a:t>
            </a:r>
            <a:endParaRPr lang="en-US" sz="3200"/>
          </a:p>
        </p:txBody>
      </p:sp>
      <p:sp>
        <p:nvSpPr>
          <p:cNvPr id="4" name="Content Placeholder 3">
            <a:extLst>
              <a:ext uri="{FF2B5EF4-FFF2-40B4-BE49-F238E27FC236}">
                <a16:creationId xmlns="" xmlns:a16="http://schemas.microsoft.com/office/drawing/2014/main" id="{59086B1A-5A12-438C-A2BD-45F1B1A49EE9}"/>
              </a:ext>
            </a:extLst>
          </p:cNvPr>
          <p:cNvSpPr>
            <a:spLocks noGrp="1"/>
          </p:cNvSpPr>
          <p:nvPr>
            <p:ph sz="half" idx="2"/>
          </p:nvPr>
        </p:nvSpPr>
        <p:spPr>
          <a:xfrm>
            <a:off x="839788" y="2608397"/>
            <a:ext cx="5157787" cy="3583947"/>
          </a:xfrm>
        </p:spPr>
        <p:txBody>
          <a:bodyPr vert="horz" lIns="91440" tIns="45720" rIns="91440" bIns="45720" rtlCol="0" anchor="t">
            <a:normAutofit fontScale="70000" lnSpcReduction="20000"/>
          </a:bodyPr>
          <a:lstStyle/>
          <a:p>
            <a:endParaRPr lang="en-US" dirty="0">
              <a:cs typeface="Calibri"/>
            </a:endParaRPr>
          </a:p>
          <a:p>
            <a:r>
              <a:rPr lang="en-US" sz="3200" dirty="0">
                <a:cs typeface="Calibri"/>
              </a:rPr>
              <a:t>Composed of more than one discipline so that the team can offer a greater breadth of services to patients. </a:t>
            </a:r>
          </a:p>
          <a:p>
            <a:r>
              <a:rPr lang="en-US" sz="3200" dirty="0">
                <a:cs typeface="Calibri"/>
              </a:rPr>
              <a:t>Team members work independently and interact formally and with little or no awareness of other disciplines’ work</a:t>
            </a:r>
          </a:p>
          <a:p>
            <a:r>
              <a:rPr lang="en-US" sz="3200" dirty="0">
                <a:cs typeface="Calibri"/>
              </a:rPr>
              <a:t>Appropriate experts from different professions handle different aspects of a patient’s case independently. </a:t>
            </a:r>
            <a:r>
              <a:rPr lang="en-US" sz="1400" dirty="0">
                <a:cs typeface="Calibri"/>
              </a:rPr>
              <a:t>1</a:t>
            </a:r>
          </a:p>
          <a:p>
            <a:pPr>
              <a:buFont typeface="Wingdings" panose="020B0604020202020204" pitchFamily="34" charset="0"/>
              <a:buChar char="§"/>
            </a:pPr>
            <a:endParaRPr lang="en-US" dirty="0">
              <a:cs typeface="Calibri"/>
            </a:endParaRPr>
          </a:p>
        </p:txBody>
      </p:sp>
      <p:sp>
        <p:nvSpPr>
          <p:cNvPr id="5" name="Text Placeholder 4">
            <a:extLst>
              <a:ext uri="{FF2B5EF4-FFF2-40B4-BE49-F238E27FC236}">
                <a16:creationId xmlns="" xmlns:a16="http://schemas.microsoft.com/office/drawing/2014/main" id="{ED56CEC8-372B-43C0-A998-24F16AE72896}"/>
              </a:ext>
            </a:extLst>
          </p:cNvPr>
          <p:cNvSpPr>
            <a:spLocks noGrp="1"/>
          </p:cNvSpPr>
          <p:nvPr>
            <p:ph type="body" sz="quarter" idx="3"/>
          </p:nvPr>
        </p:nvSpPr>
        <p:spPr>
          <a:xfrm>
            <a:off x="5775757" y="1681429"/>
            <a:ext cx="5183188" cy="823912"/>
          </a:xfrm>
        </p:spPr>
        <p:txBody>
          <a:bodyPr/>
          <a:lstStyle/>
          <a:p>
            <a:r>
              <a:rPr lang="en-US" sz="3200">
                <a:cs typeface="Calibri"/>
              </a:rPr>
              <a:t>INTERDISCIPLINARY TEAM</a:t>
            </a:r>
            <a:endParaRPr lang="en-US"/>
          </a:p>
        </p:txBody>
      </p:sp>
      <p:sp>
        <p:nvSpPr>
          <p:cNvPr id="6" name="Content Placeholder 5">
            <a:extLst>
              <a:ext uri="{FF2B5EF4-FFF2-40B4-BE49-F238E27FC236}">
                <a16:creationId xmlns="" xmlns:a16="http://schemas.microsoft.com/office/drawing/2014/main" id="{02E15FF0-F77F-4804-A10E-13124EC455B6}"/>
              </a:ext>
            </a:extLst>
          </p:cNvPr>
          <p:cNvSpPr>
            <a:spLocks noGrp="1"/>
          </p:cNvSpPr>
          <p:nvPr>
            <p:ph sz="quarter" idx="4"/>
          </p:nvPr>
        </p:nvSpPr>
        <p:spPr>
          <a:xfrm>
            <a:off x="5787621" y="2290066"/>
            <a:ext cx="5690146" cy="4247211"/>
          </a:xfrm>
        </p:spPr>
        <p:txBody>
          <a:bodyPr vert="horz" lIns="91440" tIns="45720" rIns="91440" bIns="45720" rtlCol="0" anchor="t">
            <a:normAutofit fontScale="62500" lnSpcReduction="20000"/>
          </a:bodyPr>
          <a:lstStyle/>
          <a:p>
            <a:endParaRPr lang="en-US" dirty="0">
              <a:cs typeface="Calibri"/>
            </a:endParaRPr>
          </a:p>
          <a:p>
            <a:r>
              <a:rPr lang="en-US" sz="3200" dirty="0">
                <a:cs typeface="Calibri"/>
              </a:rPr>
              <a:t>A group of professionals from several disciplines working </a:t>
            </a:r>
            <a:r>
              <a:rPr lang="en-US" sz="3200" u="sng" dirty="0">
                <a:cs typeface="Calibri"/>
              </a:rPr>
              <a:t>interdependently</a:t>
            </a:r>
            <a:r>
              <a:rPr lang="en-US" sz="3200" dirty="0">
                <a:cs typeface="Calibri"/>
              </a:rPr>
              <a:t> in the same setting, interacting both formally and informally. </a:t>
            </a:r>
          </a:p>
          <a:p>
            <a:r>
              <a:rPr lang="en-US" sz="3200" dirty="0">
                <a:cs typeface="Calibri"/>
              </a:rPr>
              <a:t>Separate assessments may be conducted, but team members work to achieve a common goal. </a:t>
            </a:r>
          </a:p>
          <a:p>
            <a:r>
              <a:rPr lang="en-US" sz="3200" dirty="0">
                <a:cs typeface="Calibri"/>
              </a:rPr>
              <a:t>Information is communicated and problems are solved in a systematic way among team members. Cooperation requires integration of the efforts of the contributing disciplines. </a:t>
            </a:r>
          </a:p>
          <a:p>
            <a:r>
              <a:rPr lang="en-US" sz="3200" dirty="0">
                <a:cs typeface="Calibri"/>
              </a:rPr>
              <a:t>The team process demands that the participants take into account the contributions of other team members in making their own contribution. This approach suggests intersecting lines of communication and collaboration. </a:t>
            </a:r>
            <a:r>
              <a:rPr lang="en-US" sz="1400" dirty="0">
                <a:cs typeface="Calibri"/>
              </a:rPr>
              <a:t>2</a:t>
            </a:r>
            <a:endParaRPr lang="en-US" sz="3200" dirty="0"/>
          </a:p>
          <a:p>
            <a:endParaRPr lang="en-US" dirty="0">
              <a:cs typeface="Calibri"/>
            </a:endParaRPr>
          </a:p>
        </p:txBody>
      </p:sp>
    </p:spTree>
    <p:extLst>
      <p:ext uri="{BB962C8B-B14F-4D97-AF65-F5344CB8AC3E}">
        <p14:creationId xmlns:p14="http://schemas.microsoft.com/office/powerpoint/2010/main" val="36273448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 xmlns:a16="http://schemas.microsoft.com/office/drawing/2014/main" id="{8D70B121-56F4-4848-B38B-182089D909F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 xmlns:a16="http://schemas.microsoft.com/office/drawing/2014/main" id="{CF14F368-3A5D-4AD0-863A-7871D5510A73}"/>
              </a:ext>
            </a:extLst>
          </p:cNvPr>
          <p:cNvSpPr>
            <a:spLocks noGrp="1"/>
          </p:cNvSpPr>
          <p:nvPr>
            <p:ph type="title"/>
          </p:nvPr>
        </p:nvSpPr>
        <p:spPr>
          <a:xfrm>
            <a:off x="838200" y="963877"/>
            <a:ext cx="3817243" cy="4930246"/>
          </a:xfrm>
        </p:spPr>
        <p:txBody>
          <a:bodyPr vert="horz" lIns="91440" tIns="45720" rIns="91440" bIns="45720" rtlCol="0" anchor="ctr">
            <a:normAutofit/>
          </a:bodyPr>
          <a:lstStyle/>
          <a:p>
            <a:r>
              <a:rPr lang="en-US" sz="3200" b="1" kern="1200">
                <a:solidFill>
                  <a:schemeClr val="accent1"/>
                </a:solidFill>
                <a:latin typeface="+mj-lt"/>
                <a:ea typeface="+mj-ea"/>
                <a:cs typeface="+mj-cs"/>
              </a:rPr>
              <a:t>BEHAVIORAL HEALTH APPROACHES</a:t>
            </a:r>
            <a:endParaRPr lang="en-US" sz="3200" b="1" kern="1200">
              <a:solidFill>
                <a:schemeClr val="accent1"/>
              </a:solidFill>
              <a:latin typeface="+mj-lt"/>
              <a:cs typeface="Calibri Light"/>
            </a:endParaRPr>
          </a:p>
        </p:txBody>
      </p:sp>
      <p:cxnSp>
        <p:nvCxnSpPr>
          <p:cNvPr id="10" name="Straight Connector 9">
            <a:extLst>
              <a:ext uri="{FF2B5EF4-FFF2-40B4-BE49-F238E27FC236}">
                <a16:creationId xmlns="" xmlns:a16="http://schemas.microsoft.com/office/drawing/2014/main" id="{2D72A2C9-F3CA-4216-8BAD-FA4C970C3C4E}"/>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 xmlns:a16="http://schemas.microsoft.com/office/drawing/2014/main" id="{DE953342-34F9-4EC3-AB08-E974407B8DC2}"/>
              </a:ext>
            </a:extLst>
          </p:cNvPr>
          <p:cNvSpPr txBox="1"/>
          <p:nvPr/>
        </p:nvSpPr>
        <p:spPr>
          <a:xfrm>
            <a:off x="4976031" y="963877"/>
            <a:ext cx="6377769" cy="4930246"/>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lnSpcReduction="10000"/>
          </a:bodyPr>
          <a:lstStyle/>
          <a:p>
            <a:pPr>
              <a:lnSpc>
                <a:spcPct val="90000"/>
              </a:lnSpc>
              <a:spcAft>
                <a:spcPts val="600"/>
              </a:spcAft>
            </a:pPr>
            <a:r>
              <a:rPr lang="en-US" sz="2400" b="1" u="sng" dirty="0"/>
              <a:t>Psychoeducation</a:t>
            </a:r>
            <a:r>
              <a:rPr lang="en-US" sz="2400" dirty="0"/>
              <a:t> </a:t>
            </a:r>
          </a:p>
          <a:p>
            <a:pPr marL="342900" indent="-228600">
              <a:lnSpc>
                <a:spcPct val="90000"/>
              </a:lnSpc>
              <a:spcAft>
                <a:spcPts val="600"/>
              </a:spcAft>
              <a:buFont typeface="Arial" panose="020B0604020202020204" pitchFamily="34" charset="0"/>
              <a:buChar char="•"/>
            </a:pPr>
            <a:r>
              <a:rPr lang="en-US" sz="1700" dirty="0"/>
              <a:t>Understanding addiction as a brain disease</a:t>
            </a:r>
            <a:endParaRPr lang="en-US" sz="1700" dirty="0">
              <a:cs typeface="Calibri"/>
            </a:endParaRPr>
          </a:p>
          <a:p>
            <a:pPr marL="342900" indent="-228600">
              <a:lnSpc>
                <a:spcPct val="90000"/>
              </a:lnSpc>
              <a:spcAft>
                <a:spcPts val="600"/>
              </a:spcAft>
              <a:buFont typeface="Arial" panose="020B0604020202020204" pitchFamily="34" charset="0"/>
              <a:buChar char="•"/>
            </a:pPr>
            <a:r>
              <a:rPr lang="en-US" sz="1700" dirty="0"/>
              <a:t>Triggers</a:t>
            </a:r>
            <a:r>
              <a:rPr lang="en-US" sz="1700" dirty="0">
                <a:cs typeface="Calibri"/>
              </a:rPr>
              <a:t>/Cognitions</a:t>
            </a:r>
            <a:endParaRPr lang="en-US" sz="1700" dirty="0"/>
          </a:p>
          <a:p>
            <a:pPr marL="342900" indent="-228600">
              <a:lnSpc>
                <a:spcPct val="90000"/>
              </a:lnSpc>
              <a:spcAft>
                <a:spcPts val="600"/>
              </a:spcAft>
              <a:buFont typeface="Arial" panose="020B0604020202020204" pitchFamily="34" charset="0"/>
              <a:buChar char="•"/>
            </a:pPr>
            <a:r>
              <a:rPr lang="en-US" sz="1700" dirty="0"/>
              <a:t>Support</a:t>
            </a:r>
            <a:endParaRPr lang="en-US" sz="1700" dirty="0">
              <a:cs typeface="Calibri"/>
            </a:endParaRPr>
          </a:p>
          <a:p>
            <a:pPr indent="-228600">
              <a:lnSpc>
                <a:spcPct val="90000"/>
              </a:lnSpc>
              <a:spcAft>
                <a:spcPts val="600"/>
              </a:spcAft>
              <a:buFont typeface="Arial" panose="020B0604020202020204" pitchFamily="34" charset="0"/>
              <a:buChar char="•"/>
            </a:pPr>
            <a:endParaRPr lang="en-US" sz="1700" dirty="0"/>
          </a:p>
          <a:p>
            <a:pPr>
              <a:lnSpc>
                <a:spcPct val="90000"/>
              </a:lnSpc>
              <a:spcAft>
                <a:spcPts val="600"/>
              </a:spcAft>
            </a:pPr>
            <a:r>
              <a:rPr lang="en-US" sz="2400" b="1" u="sng" dirty="0"/>
              <a:t>Motivational Interviewin</a:t>
            </a:r>
            <a:r>
              <a:rPr lang="en-US" sz="2400" b="1" dirty="0"/>
              <a:t>g</a:t>
            </a:r>
            <a:r>
              <a:rPr lang="en-US" sz="1700" dirty="0"/>
              <a:t> </a:t>
            </a:r>
            <a:endParaRPr lang="en-US" sz="1700" dirty="0">
              <a:cs typeface="Calibri"/>
            </a:endParaRPr>
          </a:p>
          <a:p>
            <a:pPr marL="342900" indent="-228600">
              <a:lnSpc>
                <a:spcPct val="90000"/>
              </a:lnSpc>
              <a:spcAft>
                <a:spcPts val="600"/>
              </a:spcAft>
              <a:buFont typeface="Arial" panose="020B0604020202020204" pitchFamily="34" charset="0"/>
              <a:buChar char="•"/>
            </a:pPr>
            <a:r>
              <a:rPr lang="en-US" sz="1700" dirty="0"/>
              <a:t>Helps with </a:t>
            </a:r>
            <a:r>
              <a:rPr lang="en-US" sz="1700" dirty="0">
                <a:cs typeface="Calibri"/>
              </a:rPr>
              <a:t>ambivalence</a:t>
            </a:r>
          </a:p>
          <a:p>
            <a:pPr marL="342900" indent="-228600">
              <a:lnSpc>
                <a:spcPct val="90000"/>
              </a:lnSpc>
              <a:spcAft>
                <a:spcPts val="600"/>
              </a:spcAft>
              <a:buFont typeface="Arial" panose="020B0604020202020204" pitchFamily="34" charset="0"/>
              <a:buChar char="•"/>
            </a:pPr>
            <a:r>
              <a:rPr lang="en-US" sz="1700" dirty="0">
                <a:cs typeface="Calibri"/>
              </a:rPr>
              <a:t>Emphasizes the importance to start where the patient is</a:t>
            </a:r>
            <a:endParaRPr lang="en-US" sz="1700" dirty="0"/>
          </a:p>
          <a:p>
            <a:pPr marL="342900" indent="-228600">
              <a:lnSpc>
                <a:spcPct val="90000"/>
              </a:lnSpc>
              <a:spcAft>
                <a:spcPts val="600"/>
              </a:spcAft>
              <a:buFont typeface="Arial" panose="020B0604020202020204" pitchFamily="34" charset="0"/>
              <a:buChar char="•"/>
            </a:pPr>
            <a:r>
              <a:rPr lang="en-US" sz="1700" dirty="0"/>
              <a:t>Stages of Change – Precontemplation, Contemplation, Preparation, Action, Maintenance......eventually, Termination</a:t>
            </a:r>
            <a:endParaRPr lang="en-US" sz="1700" dirty="0">
              <a:cs typeface="Calibri"/>
            </a:endParaRPr>
          </a:p>
          <a:p>
            <a:pPr indent="-228600">
              <a:lnSpc>
                <a:spcPct val="90000"/>
              </a:lnSpc>
              <a:spcAft>
                <a:spcPts val="600"/>
              </a:spcAft>
              <a:buFont typeface="Arial" panose="020B0604020202020204" pitchFamily="34" charset="0"/>
              <a:buChar char="•"/>
            </a:pPr>
            <a:endParaRPr lang="en-US" sz="1700" dirty="0"/>
          </a:p>
          <a:p>
            <a:pPr>
              <a:lnSpc>
                <a:spcPct val="90000"/>
              </a:lnSpc>
              <a:spcAft>
                <a:spcPts val="600"/>
              </a:spcAft>
            </a:pPr>
            <a:r>
              <a:rPr lang="en-US" sz="2400" b="1" u="sng" dirty="0"/>
              <a:t>Cognitive Behavioral Therapy</a:t>
            </a:r>
            <a:endParaRPr lang="en-US" sz="2400" b="1" u="sng" dirty="0">
              <a:cs typeface="Calibri"/>
            </a:endParaRPr>
          </a:p>
          <a:p>
            <a:pPr marL="342900" indent="-228600">
              <a:lnSpc>
                <a:spcPct val="90000"/>
              </a:lnSpc>
              <a:spcAft>
                <a:spcPts val="600"/>
              </a:spcAft>
              <a:buFont typeface="Arial" panose="020B0604020202020204" pitchFamily="34" charset="0"/>
              <a:buChar char="•"/>
            </a:pPr>
            <a:r>
              <a:rPr lang="en-US" sz="1700" dirty="0"/>
              <a:t>Helps patients become aware of and modify dysfunctional thoughts, emotions, and behaviors.</a:t>
            </a:r>
            <a:endParaRPr lang="en-US" sz="1700" dirty="0">
              <a:cs typeface="Calibri"/>
            </a:endParaRPr>
          </a:p>
          <a:p>
            <a:pPr marL="342900" indent="-228600">
              <a:lnSpc>
                <a:spcPct val="90000"/>
              </a:lnSpc>
              <a:spcAft>
                <a:spcPts val="600"/>
              </a:spcAft>
              <a:buFont typeface="Arial" panose="020B0604020202020204" pitchFamily="34" charset="0"/>
              <a:buChar char="•"/>
            </a:pPr>
            <a:r>
              <a:rPr lang="en-US" sz="1700" dirty="0"/>
              <a:t>CBT focuses on solutions and encourages the patient to challenge distorted/negative cognitions and change destructive patterns of behavior.</a:t>
            </a:r>
            <a:endParaRPr lang="en-US" sz="1700" dirty="0">
              <a:cs typeface="Calibri"/>
            </a:endParaRPr>
          </a:p>
        </p:txBody>
      </p:sp>
    </p:spTree>
    <p:extLst>
      <p:ext uri="{BB962C8B-B14F-4D97-AF65-F5344CB8AC3E}">
        <p14:creationId xmlns:p14="http://schemas.microsoft.com/office/powerpoint/2010/main" val="14280457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 xmlns:a16="http://schemas.microsoft.com/office/drawing/2014/main" id="{8D70B121-56F4-4848-B38B-182089D909F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 xmlns:a16="http://schemas.microsoft.com/office/drawing/2014/main" id="{CF4F5E97-EF02-4849-9ED0-C4E6642FB83E}"/>
              </a:ext>
            </a:extLst>
          </p:cNvPr>
          <p:cNvSpPr>
            <a:spLocks noGrp="1"/>
          </p:cNvSpPr>
          <p:nvPr>
            <p:ph type="title"/>
          </p:nvPr>
        </p:nvSpPr>
        <p:spPr>
          <a:xfrm>
            <a:off x="838200" y="963877"/>
            <a:ext cx="3494362" cy="4930246"/>
          </a:xfrm>
        </p:spPr>
        <p:txBody>
          <a:bodyPr vert="horz" lIns="91440" tIns="45720" rIns="91440" bIns="45720" rtlCol="0" anchor="ctr">
            <a:normAutofit/>
          </a:bodyPr>
          <a:lstStyle/>
          <a:p>
            <a:pPr algn="r"/>
            <a:r>
              <a:rPr lang="en-US" sz="4000" b="1" kern="1200">
                <a:solidFill>
                  <a:schemeClr val="accent1"/>
                </a:solidFill>
                <a:latin typeface="+mj-lt"/>
                <a:ea typeface="+mj-ea"/>
                <a:cs typeface="+mj-cs"/>
              </a:rPr>
              <a:t>BEHAVIORAL HEALTH APPROACHES (cont.)</a:t>
            </a:r>
            <a:endParaRPr lang="en-US" sz="4000" b="1" kern="1200">
              <a:solidFill>
                <a:schemeClr val="accent1"/>
              </a:solidFill>
              <a:latin typeface="+mj-lt"/>
              <a:cs typeface="Calibri Light"/>
            </a:endParaRPr>
          </a:p>
        </p:txBody>
      </p:sp>
      <p:cxnSp>
        <p:nvCxnSpPr>
          <p:cNvPr id="10" name="Straight Connector 9">
            <a:extLst>
              <a:ext uri="{FF2B5EF4-FFF2-40B4-BE49-F238E27FC236}">
                <a16:creationId xmlns="" xmlns:a16="http://schemas.microsoft.com/office/drawing/2014/main" id="{2D72A2C9-F3CA-4216-8BAD-FA4C970C3C4E}"/>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 xmlns:a16="http://schemas.microsoft.com/office/drawing/2014/main" id="{1ABC16AA-6AA7-436B-BF8C-5A843C9E7784}"/>
              </a:ext>
            </a:extLst>
          </p:cNvPr>
          <p:cNvSpPr txBox="1"/>
          <p:nvPr/>
        </p:nvSpPr>
        <p:spPr>
          <a:xfrm>
            <a:off x="4976031" y="963877"/>
            <a:ext cx="6377769" cy="4930246"/>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lnSpcReduction="10000"/>
          </a:bodyPr>
          <a:lstStyle/>
          <a:p>
            <a:pPr>
              <a:lnSpc>
                <a:spcPct val="90000"/>
              </a:lnSpc>
              <a:spcAft>
                <a:spcPts val="600"/>
              </a:spcAft>
            </a:pPr>
            <a:r>
              <a:rPr lang="en-US" sz="2400" b="1" u="sng"/>
              <a:t>Dialectical Behavioral Therapy</a:t>
            </a:r>
            <a:endParaRPr lang="en-US" sz="2400">
              <a:cs typeface="Calibri"/>
            </a:endParaRPr>
          </a:p>
          <a:p>
            <a:pPr marL="342900" indent="-228600">
              <a:lnSpc>
                <a:spcPct val="90000"/>
              </a:lnSpc>
              <a:spcAft>
                <a:spcPts val="600"/>
              </a:spcAft>
              <a:buFont typeface="Arial" panose="020B0604020202020204" pitchFamily="34" charset="0"/>
              <a:buChar char="•"/>
            </a:pPr>
            <a:r>
              <a:rPr lang="en-US" sz="1900"/>
              <a:t>Emotion Regulation</a:t>
            </a:r>
            <a:endParaRPr lang="en-US" sz="1900" b="1" u="sng"/>
          </a:p>
          <a:p>
            <a:pPr marL="342900" indent="-228600">
              <a:lnSpc>
                <a:spcPct val="90000"/>
              </a:lnSpc>
              <a:spcAft>
                <a:spcPts val="600"/>
              </a:spcAft>
              <a:buFont typeface="Arial" panose="020B0604020202020204" pitchFamily="34" charset="0"/>
              <a:buChar char="•"/>
            </a:pPr>
            <a:r>
              <a:rPr lang="en-US" sz="1900"/>
              <a:t>Wise Mind versus Emotional Mind</a:t>
            </a:r>
          </a:p>
          <a:p>
            <a:pPr marL="342900" indent="-228600">
              <a:lnSpc>
                <a:spcPct val="90000"/>
              </a:lnSpc>
              <a:spcAft>
                <a:spcPts val="600"/>
              </a:spcAft>
              <a:buFont typeface="Arial" panose="020B0604020202020204" pitchFamily="34" charset="0"/>
              <a:buChar char="•"/>
            </a:pPr>
            <a:r>
              <a:rPr lang="en-US" sz="1900"/>
              <a:t>Emotional Triggers and Crisis Planning</a:t>
            </a:r>
          </a:p>
          <a:p>
            <a:pPr indent="-228600">
              <a:lnSpc>
                <a:spcPct val="90000"/>
              </a:lnSpc>
              <a:spcAft>
                <a:spcPts val="600"/>
              </a:spcAft>
              <a:buFont typeface="Arial" panose="020B0604020202020204" pitchFamily="34" charset="0"/>
              <a:buChar char="•"/>
            </a:pPr>
            <a:endParaRPr lang="en-US" sz="1900"/>
          </a:p>
          <a:p>
            <a:pPr>
              <a:lnSpc>
                <a:spcPct val="90000"/>
              </a:lnSpc>
              <a:spcAft>
                <a:spcPts val="600"/>
              </a:spcAft>
            </a:pPr>
            <a:r>
              <a:rPr lang="en-US" sz="2400" b="1" u="sng"/>
              <a:t>Mindfulness Based Relapse Prevention</a:t>
            </a:r>
            <a:endParaRPr lang="en-US" sz="2400" b="1" u="sng">
              <a:cs typeface="Calibri"/>
            </a:endParaRPr>
          </a:p>
          <a:p>
            <a:pPr marL="342900" indent="-228600">
              <a:lnSpc>
                <a:spcPct val="90000"/>
              </a:lnSpc>
              <a:spcAft>
                <a:spcPts val="600"/>
              </a:spcAft>
              <a:buFont typeface="Arial" panose="020B0604020202020204" pitchFamily="34" charset="0"/>
              <a:buChar char="•"/>
            </a:pPr>
            <a:r>
              <a:rPr lang="en-US" sz="1900"/>
              <a:t>Has been used to effectively treat/mitigate a range of behavioral health issues including depression, anxiety, grief, etc.</a:t>
            </a:r>
          </a:p>
          <a:p>
            <a:pPr marL="342900" indent="-228600">
              <a:lnSpc>
                <a:spcPct val="90000"/>
              </a:lnSpc>
              <a:spcAft>
                <a:spcPts val="600"/>
              </a:spcAft>
              <a:buFont typeface="Arial" panose="020B0604020202020204" pitchFamily="34" charset="0"/>
              <a:buChar char="•"/>
            </a:pPr>
            <a:r>
              <a:rPr lang="en-US" sz="1900"/>
              <a:t>Mindfulness based practice encourages the patient to have awareness of body cues (i.e. tension) and practice relaxing the mind while accepting the present experience as it is without judging. </a:t>
            </a:r>
            <a:endParaRPr lang="en-US" sz="1900">
              <a:cs typeface="Calibri"/>
            </a:endParaRPr>
          </a:p>
          <a:p>
            <a:pPr marL="342900" indent="-228600">
              <a:lnSpc>
                <a:spcPct val="90000"/>
              </a:lnSpc>
              <a:spcAft>
                <a:spcPts val="600"/>
              </a:spcAft>
              <a:buFont typeface="Arial" panose="020B0604020202020204" pitchFamily="34" charset="0"/>
              <a:buChar char="•"/>
            </a:pPr>
            <a:r>
              <a:rPr lang="en-US" sz="1900"/>
              <a:t>Allows one to gain a better understanding of his/her presence and the environment by becoming an observer of the experience instead of reacting to it.  </a:t>
            </a:r>
            <a:endParaRPr lang="en-US" sz="1900">
              <a:cs typeface="Calibri"/>
            </a:endParaRPr>
          </a:p>
        </p:txBody>
      </p:sp>
    </p:spTree>
    <p:extLst>
      <p:ext uri="{BB962C8B-B14F-4D97-AF65-F5344CB8AC3E}">
        <p14:creationId xmlns:p14="http://schemas.microsoft.com/office/powerpoint/2010/main" val="17712115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 xmlns:a16="http://schemas.microsoft.com/office/drawing/2014/main" id="{8D70B121-56F4-4848-B38B-182089D909F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 xmlns:a16="http://schemas.microsoft.com/office/drawing/2014/main" id="{7284C4EC-E32D-4565-B0F4-9E1C421D0332}"/>
              </a:ext>
            </a:extLst>
          </p:cNvPr>
          <p:cNvSpPr>
            <a:spLocks noGrp="1"/>
          </p:cNvSpPr>
          <p:nvPr>
            <p:ph type="title"/>
          </p:nvPr>
        </p:nvSpPr>
        <p:spPr>
          <a:xfrm>
            <a:off x="838200" y="963877"/>
            <a:ext cx="3494362" cy="4930246"/>
          </a:xfrm>
        </p:spPr>
        <p:txBody>
          <a:bodyPr vert="horz" lIns="91440" tIns="45720" rIns="91440" bIns="45720" rtlCol="0" anchor="ctr">
            <a:normAutofit/>
          </a:bodyPr>
          <a:lstStyle/>
          <a:p>
            <a:pPr algn="r"/>
            <a:r>
              <a:rPr lang="en-US" b="1" u="sng" kern="1200">
                <a:solidFill>
                  <a:schemeClr val="accent1"/>
                </a:solidFill>
                <a:latin typeface="+mj-lt"/>
                <a:ea typeface="+mj-ea"/>
                <a:cs typeface="+mj-cs"/>
              </a:rPr>
              <a:t>TYPES OF THERAPY OFFERED</a:t>
            </a:r>
            <a:endParaRPr lang="en-US" b="1" kern="1200">
              <a:solidFill>
                <a:schemeClr val="accent1"/>
              </a:solidFill>
              <a:latin typeface="+mj-lt"/>
              <a:ea typeface="+mj-ea"/>
              <a:cs typeface="+mj-cs"/>
            </a:endParaRPr>
          </a:p>
        </p:txBody>
      </p:sp>
      <p:cxnSp>
        <p:nvCxnSpPr>
          <p:cNvPr id="10" name="Straight Connector 9">
            <a:extLst>
              <a:ext uri="{FF2B5EF4-FFF2-40B4-BE49-F238E27FC236}">
                <a16:creationId xmlns="" xmlns:a16="http://schemas.microsoft.com/office/drawing/2014/main" id="{2D72A2C9-F3CA-4216-8BAD-FA4C970C3C4E}"/>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 xmlns:a16="http://schemas.microsoft.com/office/drawing/2014/main" id="{6445A118-DFE6-4FD3-BD7D-42918EAE46DC}"/>
              </a:ext>
            </a:extLst>
          </p:cNvPr>
          <p:cNvSpPr txBox="1"/>
          <p:nvPr/>
        </p:nvSpPr>
        <p:spPr>
          <a:xfrm>
            <a:off x="4976031" y="963877"/>
            <a:ext cx="6377769" cy="4930246"/>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indent="-228600">
              <a:lnSpc>
                <a:spcPct val="90000"/>
              </a:lnSpc>
              <a:spcAft>
                <a:spcPts val="600"/>
              </a:spcAft>
              <a:buFont typeface="Arial" panose="020B0604020202020204" pitchFamily="34" charset="0"/>
              <a:buChar char="•"/>
            </a:pPr>
            <a:endParaRPr lang="en-US" sz="2400" b="1"/>
          </a:p>
          <a:p>
            <a:pPr indent="-228600">
              <a:lnSpc>
                <a:spcPct val="90000"/>
              </a:lnSpc>
              <a:spcAft>
                <a:spcPts val="600"/>
              </a:spcAft>
              <a:buFont typeface="Arial" panose="020B0604020202020204" pitchFamily="34" charset="0"/>
              <a:buChar char="•"/>
            </a:pPr>
            <a:r>
              <a:rPr lang="en-US" sz="2400" b="1"/>
              <a:t>INDIVIDUAL THERAPY</a:t>
            </a:r>
            <a:endParaRPr lang="en-US" sz="2400" b="1">
              <a:cs typeface="Calibri"/>
            </a:endParaRPr>
          </a:p>
          <a:p>
            <a:pPr indent="-228600">
              <a:lnSpc>
                <a:spcPct val="90000"/>
              </a:lnSpc>
              <a:spcAft>
                <a:spcPts val="600"/>
              </a:spcAft>
              <a:buFont typeface="Arial" panose="020B0604020202020204" pitchFamily="34" charset="0"/>
              <a:buChar char="•"/>
            </a:pPr>
            <a:endParaRPr lang="en-US" sz="2400" b="1"/>
          </a:p>
          <a:p>
            <a:pPr indent="-228600">
              <a:lnSpc>
                <a:spcPct val="90000"/>
              </a:lnSpc>
              <a:spcAft>
                <a:spcPts val="600"/>
              </a:spcAft>
              <a:buFont typeface="Arial" panose="020B0604020202020204" pitchFamily="34" charset="0"/>
              <a:buChar char="•"/>
            </a:pPr>
            <a:r>
              <a:rPr lang="en-US" sz="2400" b="1"/>
              <a:t>FAMILY THERAPY (WITH PATIENT PRESENT)</a:t>
            </a:r>
            <a:endParaRPr lang="en-US" sz="2400" b="1">
              <a:cs typeface="Calibri"/>
            </a:endParaRPr>
          </a:p>
          <a:p>
            <a:pPr indent="-228600">
              <a:lnSpc>
                <a:spcPct val="90000"/>
              </a:lnSpc>
              <a:spcAft>
                <a:spcPts val="600"/>
              </a:spcAft>
              <a:buFont typeface="Arial" panose="020B0604020202020204" pitchFamily="34" charset="0"/>
              <a:buChar char="•"/>
            </a:pPr>
            <a:endParaRPr lang="en-US" sz="2400" b="1"/>
          </a:p>
          <a:p>
            <a:pPr indent="-228600">
              <a:lnSpc>
                <a:spcPct val="90000"/>
              </a:lnSpc>
              <a:spcAft>
                <a:spcPts val="600"/>
              </a:spcAft>
              <a:buFont typeface="Arial" panose="020B0604020202020204" pitchFamily="34" charset="0"/>
              <a:buChar char="•"/>
            </a:pPr>
            <a:r>
              <a:rPr lang="en-US" sz="2400" b="1"/>
              <a:t>FAMILY THERAPY (WITHOUT PATIENT PRESENT)</a:t>
            </a:r>
            <a:endParaRPr lang="en-US" sz="2400" b="1">
              <a:cs typeface="Calibri"/>
            </a:endParaRPr>
          </a:p>
          <a:p>
            <a:pPr indent="-228600">
              <a:lnSpc>
                <a:spcPct val="90000"/>
              </a:lnSpc>
              <a:spcAft>
                <a:spcPts val="600"/>
              </a:spcAft>
              <a:buFont typeface="Arial" panose="020B0604020202020204" pitchFamily="34" charset="0"/>
              <a:buChar char="•"/>
            </a:pPr>
            <a:endParaRPr lang="en-US" sz="2400" b="1"/>
          </a:p>
          <a:p>
            <a:pPr indent="-228600">
              <a:lnSpc>
                <a:spcPct val="90000"/>
              </a:lnSpc>
              <a:spcAft>
                <a:spcPts val="600"/>
              </a:spcAft>
              <a:buFont typeface="Arial" panose="020B0604020202020204" pitchFamily="34" charset="0"/>
              <a:buChar char="•"/>
            </a:pPr>
            <a:r>
              <a:rPr lang="en-US" sz="2400" b="1"/>
              <a:t>GROUP THERAPY</a:t>
            </a:r>
            <a:endParaRPr lang="en-US" sz="2400" b="1">
              <a:cs typeface="Calibri"/>
            </a:endParaRPr>
          </a:p>
          <a:p>
            <a:pPr indent="-228600">
              <a:lnSpc>
                <a:spcPct val="90000"/>
              </a:lnSpc>
              <a:spcAft>
                <a:spcPts val="600"/>
              </a:spcAft>
              <a:buFont typeface="Arial" panose="020B0604020202020204" pitchFamily="34" charset="0"/>
              <a:buChar char="•"/>
            </a:pPr>
            <a:endParaRPr lang="en-US" sz="2400" b="1"/>
          </a:p>
          <a:p>
            <a:pPr indent="-228600">
              <a:lnSpc>
                <a:spcPct val="90000"/>
              </a:lnSpc>
              <a:spcAft>
                <a:spcPts val="600"/>
              </a:spcAft>
              <a:buFont typeface="Arial" panose="020B0604020202020204" pitchFamily="34" charset="0"/>
              <a:buChar char="•"/>
            </a:pPr>
            <a:r>
              <a:rPr lang="en-US" sz="2400" b="1"/>
              <a:t>TELEHEALTH SERVICES WITH PATIENT AND/OR  FAMILY</a:t>
            </a:r>
            <a:endParaRPr lang="en-US" sz="2400" b="1">
              <a:cs typeface="Calibri"/>
            </a:endParaRPr>
          </a:p>
        </p:txBody>
      </p:sp>
    </p:spTree>
    <p:extLst>
      <p:ext uri="{BB962C8B-B14F-4D97-AF65-F5344CB8AC3E}">
        <p14:creationId xmlns:p14="http://schemas.microsoft.com/office/powerpoint/2010/main" val="762059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7">
            <a:extLst>
              <a:ext uri="{FF2B5EF4-FFF2-40B4-BE49-F238E27FC236}">
                <a16:creationId xmlns="" xmlns:a16="http://schemas.microsoft.com/office/drawing/2014/main" id="{3B854194-185D-494D-905C-7C7CB2E30F6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9">
            <a:extLst>
              <a:ext uri="{FF2B5EF4-FFF2-40B4-BE49-F238E27FC236}">
                <a16:creationId xmlns="" xmlns:a16="http://schemas.microsoft.com/office/drawing/2014/main" id="{B4F5FA0D-0104-4987-8241-EFF7C85B88D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11">
            <a:extLst>
              <a:ext uri="{FF2B5EF4-FFF2-40B4-BE49-F238E27FC236}">
                <a16:creationId xmlns="" xmlns:a16="http://schemas.microsoft.com/office/drawing/2014/main" id="{2897127E-6CEF-446C-BE87-93B7C46E49D1}"/>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 xmlns:a16="http://schemas.microsoft.com/office/drawing/2014/main" id="{DA4E8C14-7B85-4963-AF2E-48B0712EA25B}"/>
              </a:ext>
            </a:extLst>
          </p:cNvPr>
          <p:cNvSpPr>
            <a:spLocks noGrp="1"/>
          </p:cNvSpPr>
          <p:nvPr>
            <p:ph type="title"/>
          </p:nvPr>
        </p:nvSpPr>
        <p:spPr>
          <a:xfrm>
            <a:off x="640079" y="2053641"/>
            <a:ext cx="3860669" cy="2760098"/>
          </a:xfrm>
        </p:spPr>
        <p:txBody>
          <a:bodyPr vert="horz" lIns="91440" tIns="45720" rIns="91440" bIns="45720" rtlCol="0" anchor="ctr">
            <a:normAutofit/>
          </a:bodyPr>
          <a:lstStyle/>
          <a:p>
            <a:r>
              <a:rPr lang="en-US" sz="3100" b="1" kern="1200" dirty="0">
                <a:solidFill>
                  <a:srgbClr val="FFFFFF"/>
                </a:solidFill>
                <a:latin typeface="+mj-lt"/>
                <a:ea typeface="+mj-ea"/>
                <a:cs typeface="+mj-cs"/>
              </a:rPr>
              <a:t>BEHAVIORAL HEALTH TOOLS/INSTRUMENTS</a:t>
            </a:r>
          </a:p>
        </p:txBody>
      </p:sp>
      <p:sp>
        <p:nvSpPr>
          <p:cNvPr id="3" name="TextBox 2">
            <a:extLst>
              <a:ext uri="{FF2B5EF4-FFF2-40B4-BE49-F238E27FC236}">
                <a16:creationId xmlns="" xmlns:a16="http://schemas.microsoft.com/office/drawing/2014/main" id="{3D30219F-64FD-43E0-8479-4A75EE40C82A}"/>
              </a:ext>
            </a:extLst>
          </p:cNvPr>
          <p:cNvSpPr txBox="1"/>
          <p:nvPr/>
        </p:nvSpPr>
        <p:spPr>
          <a:xfrm>
            <a:off x="5921241" y="801866"/>
            <a:ext cx="5799972" cy="5230634"/>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a:lnSpc>
                <a:spcPct val="90000"/>
              </a:lnSpc>
              <a:spcAft>
                <a:spcPts val="600"/>
              </a:spcAft>
              <a:buClr>
                <a:schemeClr val="accent1"/>
              </a:buClr>
            </a:pPr>
            <a:r>
              <a:rPr lang="en-US" sz="2000" b="1" u="sng" dirty="0">
                <a:solidFill>
                  <a:srgbClr val="000000"/>
                </a:solidFill>
              </a:rPr>
              <a:t>Patient Healthcare Questionnaire (PHQ-9 and PHQ-2)</a:t>
            </a:r>
            <a:endParaRPr lang="en-US" sz="2000" dirty="0">
              <a:cs typeface="Calibri"/>
            </a:endParaRPr>
          </a:p>
          <a:p>
            <a:pPr marL="342900" indent="-228600">
              <a:lnSpc>
                <a:spcPct val="90000"/>
              </a:lnSpc>
              <a:spcAft>
                <a:spcPts val="600"/>
              </a:spcAft>
              <a:buClr>
                <a:schemeClr val="accent1"/>
              </a:buClr>
              <a:buFont typeface="Arial" panose="020B0604020202020204" pitchFamily="34" charset="0"/>
              <a:buChar char="•"/>
            </a:pPr>
            <a:r>
              <a:rPr lang="en-US" sz="1700" dirty="0">
                <a:solidFill>
                  <a:srgbClr val="000000"/>
                </a:solidFill>
              </a:rPr>
              <a:t>Screens/Monitors depressive symptoms and severity</a:t>
            </a:r>
            <a:endParaRPr lang="en-US" sz="1700" dirty="0">
              <a:solidFill>
                <a:srgbClr val="000000"/>
              </a:solidFill>
              <a:cs typeface="Calibri"/>
            </a:endParaRPr>
          </a:p>
          <a:p>
            <a:pPr marL="342900" indent="-228600">
              <a:lnSpc>
                <a:spcPct val="90000"/>
              </a:lnSpc>
              <a:spcAft>
                <a:spcPts val="600"/>
              </a:spcAft>
              <a:buClr>
                <a:schemeClr val="accent1"/>
              </a:buClr>
              <a:buFont typeface="Arial" panose="020B0604020202020204" pitchFamily="34" charset="0"/>
              <a:buChar char="•"/>
            </a:pPr>
            <a:r>
              <a:rPr lang="en-US" sz="1700" dirty="0">
                <a:solidFill>
                  <a:srgbClr val="000000"/>
                </a:solidFill>
              </a:rPr>
              <a:t>Can be used as an outcome measure</a:t>
            </a:r>
            <a:endParaRPr lang="en-US" sz="1700" dirty="0">
              <a:solidFill>
                <a:srgbClr val="000000"/>
              </a:solidFill>
              <a:cs typeface="Calibri"/>
            </a:endParaRPr>
          </a:p>
          <a:p>
            <a:pPr indent="-228600">
              <a:lnSpc>
                <a:spcPct val="90000"/>
              </a:lnSpc>
              <a:spcAft>
                <a:spcPts val="600"/>
              </a:spcAft>
              <a:buClr>
                <a:schemeClr val="accent1"/>
              </a:buClr>
              <a:buFont typeface="Arial" panose="020B0604020202020204" pitchFamily="34" charset="0"/>
              <a:buChar char="•"/>
            </a:pPr>
            <a:endParaRPr lang="en-US" sz="1700" dirty="0">
              <a:solidFill>
                <a:srgbClr val="000000"/>
              </a:solidFill>
            </a:endParaRPr>
          </a:p>
          <a:p>
            <a:pPr>
              <a:lnSpc>
                <a:spcPct val="90000"/>
              </a:lnSpc>
              <a:spcAft>
                <a:spcPts val="600"/>
              </a:spcAft>
              <a:buClr>
                <a:schemeClr val="accent1"/>
              </a:buClr>
            </a:pPr>
            <a:r>
              <a:rPr lang="en-US" sz="2000" b="1" u="sng" dirty="0">
                <a:solidFill>
                  <a:srgbClr val="000000"/>
                </a:solidFill>
              </a:rPr>
              <a:t>Adverse Childhood Experience (ACEs)</a:t>
            </a:r>
            <a:endParaRPr lang="en-US" sz="2000" b="1" u="sng" dirty="0">
              <a:solidFill>
                <a:srgbClr val="000000"/>
              </a:solidFill>
              <a:cs typeface="Calibri"/>
            </a:endParaRPr>
          </a:p>
          <a:p>
            <a:pPr marL="342900" indent="-228600">
              <a:lnSpc>
                <a:spcPct val="90000"/>
              </a:lnSpc>
              <a:spcAft>
                <a:spcPts val="600"/>
              </a:spcAft>
              <a:buClr>
                <a:schemeClr val="accent1"/>
              </a:buClr>
              <a:buFont typeface="Arial" panose="020B0604020202020204" pitchFamily="34" charset="0"/>
              <a:buChar char="•"/>
            </a:pPr>
            <a:r>
              <a:rPr lang="en-US" sz="1700" dirty="0">
                <a:solidFill>
                  <a:srgbClr val="000000"/>
                </a:solidFill>
              </a:rPr>
              <a:t>Study by Kaiser Permanente in conjunction with CDC based in southern California </a:t>
            </a:r>
            <a:endParaRPr lang="en-US" sz="1700" b="1" u="sng" dirty="0">
              <a:solidFill>
                <a:srgbClr val="000000"/>
              </a:solidFill>
            </a:endParaRPr>
          </a:p>
          <a:p>
            <a:pPr marL="342900" indent="-228600">
              <a:lnSpc>
                <a:spcPct val="90000"/>
              </a:lnSpc>
              <a:spcAft>
                <a:spcPts val="600"/>
              </a:spcAft>
              <a:buClr>
                <a:schemeClr val="accent1"/>
              </a:buClr>
              <a:buFont typeface="Arial" panose="020B0604020202020204" pitchFamily="34" charset="0"/>
              <a:buChar char="•"/>
            </a:pPr>
            <a:r>
              <a:rPr lang="en-US" sz="1700" dirty="0">
                <a:solidFill>
                  <a:srgbClr val="000000"/>
                </a:solidFill>
              </a:rPr>
              <a:t>10 question survey  - high scores correlate to higher likelihood of medical and mental health issues as adults</a:t>
            </a:r>
            <a:endParaRPr lang="en-US" sz="1700" dirty="0">
              <a:solidFill>
                <a:srgbClr val="000000"/>
              </a:solidFill>
              <a:cs typeface="Calibri"/>
            </a:endParaRPr>
          </a:p>
          <a:p>
            <a:pPr indent="-228600">
              <a:lnSpc>
                <a:spcPct val="90000"/>
              </a:lnSpc>
              <a:spcAft>
                <a:spcPts val="600"/>
              </a:spcAft>
              <a:buClr>
                <a:schemeClr val="accent1"/>
              </a:buClr>
              <a:buFont typeface="Arial" panose="020B0604020202020204" pitchFamily="34" charset="0"/>
              <a:buChar char="•"/>
            </a:pPr>
            <a:endParaRPr lang="en-US" dirty="0">
              <a:solidFill>
                <a:srgbClr val="000000"/>
              </a:solidFill>
              <a:cs typeface="Calibri"/>
            </a:endParaRPr>
          </a:p>
          <a:p>
            <a:pPr>
              <a:lnSpc>
                <a:spcPct val="90000"/>
              </a:lnSpc>
              <a:spcAft>
                <a:spcPts val="600"/>
              </a:spcAft>
              <a:buClr>
                <a:schemeClr val="accent1"/>
              </a:buClr>
            </a:pPr>
            <a:r>
              <a:rPr lang="en-US" sz="2000" b="1" u="sng" dirty="0">
                <a:solidFill>
                  <a:srgbClr val="000000"/>
                </a:solidFill>
              </a:rPr>
              <a:t>Columbia – Suicide Severity Rating Scale (C-SSRS)</a:t>
            </a:r>
            <a:endParaRPr lang="en-US" sz="2000" b="1" u="sng" dirty="0">
              <a:solidFill>
                <a:srgbClr val="000000"/>
              </a:solidFill>
              <a:cs typeface="Calibri"/>
            </a:endParaRPr>
          </a:p>
          <a:p>
            <a:pPr marL="342900" indent="-228600">
              <a:lnSpc>
                <a:spcPct val="90000"/>
              </a:lnSpc>
              <a:spcAft>
                <a:spcPts val="600"/>
              </a:spcAft>
              <a:buClr>
                <a:schemeClr val="accent1"/>
              </a:buClr>
              <a:buFont typeface="Arial" panose="020B0604020202020204" pitchFamily="34" charset="0"/>
              <a:buChar char="•"/>
            </a:pPr>
            <a:r>
              <a:rPr lang="en-US" sz="1700" dirty="0">
                <a:solidFill>
                  <a:srgbClr val="000000"/>
                </a:solidFill>
              </a:rPr>
              <a:t>Several versions including triage, short screens, self-report and lifetime recent</a:t>
            </a:r>
            <a:endParaRPr lang="en-US" sz="1700" dirty="0">
              <a:solidFill>
                <a:srgbClr val="000000"/>
              </a:solidFill>
              <a:cs typeface="Calibri"/>
            </a:endParaRPr>
          </a:p>
          <a:p>
            <a:pPr marL="342900" indent="-228600">
              <a:lnSpc>
                <a:spcPct val="90000"/>
              </a:lnSpc>
              <a:spcAft>
                <a:spcPts val="600"/>
              </a:spcAft>
              <a:buClr>
                <a:schemeClr val="accent1"/>
              </a:buClr>
              <a:buFont typeface="Arial" panose="020B0604020202020204" pitchFamily="34" charset="0"/>
              <a:buChar char="•"/>
            </a:pPr>
            <a:r>
              <a:rPr lang="en-US" sz="1700" dirty="0">
                <a:solidFill>
                  <a:srgbClr val="000000"/>
                </a:solidFill>
              </a:rPr>
              <a:t>Used to assess severity of suicidality with recommendations of protective measures, depending on patient's score</a:t>
            </a:r>
            <a:endParaRPr lang="en-US" sz="1700" dirty="0">
              <a:solidFill>
                <a:srgbClr val="000000"/>
              </a:solidFill>
              <a:cs typeface="Calibri"/>
            </a:endParaRPr>
          </a:p>
          <a:p>
            <a:pPr marL="342900" indent="-228600">
              <a:lnSpc>
                <a:spcPct val="90000"/>
              </a:lnSpc>
              <a:spcAft>
                <a:spcPts val="600"/>
              </a:spcAft>
              <a:buClr>
                <a:schemeClr val="accent1"/>
              </a:buClr>
              <a:buFont typeface="Arial" panose="020B0604020202020204" pitchFamily="34" charset="0"/>
              <a:buChar char="•"/>
            </a:pPr>
            <a:r>
              <a:rPr lang="en-US" sz="1700" dirty="0">
                <a:solidFill>
                  <a:srgbClr val="000000"/>
                </a:solidFill>
              </a:rPr>
              <a:t>Allows for free online training and certification</a:t>
            </a:r>
            <a:endParaRPr lang="en-US" sz="1700" dirty="0">
              <a:solidFill>
                <a:srgbClr val="000000"/>
              </a:solidFill>
              <a:cs typeface="Calibri"/>
            </a:endParaRPr>
          </a:p>
        </p:txBody>
      </p:sp>
    </p:spTree>
    <p:extLst>
      <p:ext uri="{BB962C8B-B14F-4D97-AF65-F5344CB8AC3E}">
        <p14:creationId xmlns:p14="http://schemas.microsoft.com/office/powerpoint/2010/main" val="11962571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 xmlns:a16="http://schemas.microsoft.com/office/drawing/2014/main" id="{3B854194-185D-494D-905C-7C7CB2E30F6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 xmlns:a16="http://schemas.microsoft.com/office/drawing/2014/main" id="{B4F5FA0D-0104-4987-8241-EFF7C85B88D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18">
            <a:extLst>
              <a:ext uri="{FF2B5EF4-FFF2-40B4-BE49-F238E27FC236}">
                <a16:creationId xmlns="" xmlns:a16="http://schemas.microsoft.com/office/drawing/2014/main" id="{2897127E-6CEF-446C-BE87-93B7C46E49D1}"/>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 xmlns:a16="http://schemas.microsoft.com/office/drawing/2014/main" id="{AAE16412-6D99-4E99-9840-17DE8249D76E}"/>
              </a:ext>
            </a:extLst>
          </p:cNvPr>
          <p:cNvSpPr>
            <a:spLocks noGrp="1"/>
          </p:cNvSpPr>
          <p:nvPr>
            <p:ph type="title"/>
          </p:nvPr>
        </p:nvSpPr>
        <p:spPr>
          <a:xfrm>
            <a:off x="640079" y="2053641"/>
            <a:ext cx="3669161" cy="2760098"/>
          </a:xfrm>
        </p:spPr>
        <p:txBody>
          <a:bodyPr vert="horz" lIns="91440" tIns="45720" rIns="91440" bIns="45720" rtlCol="0" anchor="ctr">
            <a:normAutofit/>
          </a:bodyPr>
          <a:lstStyle/>
          <a:p>
            <a:r>
              <a:rPr lang="en-US" sz="2800" b="1" kern="1200">
                <a:solidFill>
                  <a:srgbClr val="FFFFFF"/>
                </a:solidFill>
                <a:latin typeface="+mj-lt"/>
                <a:ea typeface="+mj-ea"/>
                <a:cs typeface="+mj-cs"/>
              </a:rPr>
              <a:t>BEHAVIORAL HEALTH TOOLS/INSTRUMENTS (CONT.)</a:t>
            </a:r>
            <a:endParaRPr lang="en-US" sz="2800" kern="1200">
              <a:solidFill>
                <a:srgbClr val="FFFFFF"/>
              </a:solidFill>
              <a:latin typeface="+mj-lt"/>
              <a:ea typeface="+mj-ea"/>
              <a:cs typeface="+mj-cs"/>
            </a:endParaRPr>
          </a:p>
        </p:txBody>
      </p:sp>
      <p:sp>
        <p:nvSpPr>
          <p:cNvPr id="3" name="TextBox 2">
            <a:extLst>
              <a:ext uri="{FF2B5EF4-FFF2-40B4-BE49-F238E27FC236}">
                <a16:creationId xmlns="" xmlns:a16="http://schemas.microsoft.com/office/drawing/2014/main" id="{4841B543-695F-4297-BDCF-A4DF8020796F}"/>
              </a:ext>
            </a:extLst>
          </p:cNvPr>
          <p:cNvSpPr txBox="1"/>
          <p:nvPr/>
        </p:nvSpPr>
        <p:spPr>
          <a:xfrm>
            <a:off x="5836575" y="801866"/>
            <a:ext cx="5799971" cy="5230634"/>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a:lnSpc>
                <a:spcPct val="90000"/>
              </a:lnSpc>
              <a:spcAft>
                <a:spcPts val="600"/>
              </a:spcAft>
            </a:pPr>
            <a:r>
              <a:rPr lang="en-US" sz="2000" b="1" u="sng">
                <a:solidFill>
                  <a:srgbClr val="000000"/>
                </a:solidFill>
              </a:rPr>
              <a:t>Generalized Anxiety Disorder Scale (GAD – 7)</a:t>
            </a:r>
            <a:endParaRPr lang="en-US" sz="2000">
              <a:cs typeface="Calibri"/>
            </a:endParaRPr>
          </a:p>
          <a:p>
            <a:pPr marL="285750" indent="-228600">
              <a:lnSpc>
                <a:spcPct val="90000"/>
              </a:lnSpc>
              <a:spcAft>
                <a:spcPts val="600"/>
              </a:spcAft>
              <a:buFont typeface="Arial" panose="020B0604020202020204" pitchFamily="34" charset="0"/>
              <a:buChar char="•"/>
            </a:pPr>
            <a:r>
              <a:rPr lang="en-US" sz="1500">
                <a:solidFill>
                  <a:srgbClr val="000000"/>
                </a:solidFill>
              </a:rPr>
              <a:t>7 question survey which asks about symptoms of anxiety over the past 2 weeks and how often they have occurred</a:t>
            </a:r>
            <a:endParaRPr lang="en-US" sz="1500" b="1" u="sng">
              <a:solidFill>
                <a:srgbClr val="000000"/>
              </a:solidFill>
            </a:endParaRPr>
          </a:p>
          <a:p>
            <a:pPr marL="285750" indent="-228600">
              <a:lnSpc>
                <a:spcPct val="90000"/>
              </a:lnSpc>
              <a:spcAft>
                <a:spcPts val="600"/>
              </a:spcAft>
              <a:buFont typeface="Arial" panose="020B0604020202020204" pitchFamily="34" charset="0"/>
              <a:buChar char="•"/>
            </a:pPr>
            <a:r>
              <a:rPr lang="en-US" sz="1500">
                <a:solidFill>
                  <a:srgbClr val="000000"/>
                </a:solidFill>
              </a:rPr>
              <a:t>General screening that requires more in depth behavioral health interview</a:t>
            </a:r>
            <a:endParaRPr lang="en-US" sz="1500">
              <a:solidFill>
                <a:srgbClr val="000000"/>
              </a:solidFill>
              <a:cs typeface="Calibri"/>
            </a:endParaRPr>
          </a:p>
          <a:p>
            <a:pPr indent="-228600">
              <a:lnSpc>
                <a:spcPct val="90000"/>
              </a:lnSpc>
              <a:spcAft>
                <a:spcPts val="600"/>
              </a:spcAft>
              <a:buFont typeface="Arial" panose="020B0604020202020204" pitchFamily="34" charset="0"/>
              <a:buChar char="•"/>
            </a:pPr>
            <a:endParaRPr lang="en-US" b="1" u="sng">
              <a:solidFill>
                <a:srgbClr val="000000"/>
              </a:solidFill>
              <a:cs typeface="Calibri"/>
            </a:endParaRPr>
          </a:p>
          <a:p>
            <a:pPr>
              <a:lnSpc>
                <a:spcPct val="90000"/>
              </a:lnSpc>
              <a:spcAft>
                <a:spcPts val="600"/>
              </a:spcAft>
            </a:pPr>
            <a:r>
              <a:rPr lang="en-US" sz="2000" b="1" u="sng">
                <a:solidFill>
                  <a:srgbClr val="000000"/>
                </a:solidFill>
              </a:rPr>
              <a:t>PTSD Diagnostic Scale for DSM-5 (PDS-5)</a:t>
            </a:r>
            <a:endParaRPr lang="en-US" sz="2000" b="1" u="sng">
              <a:solidFill>
                <a:srgbClr val="000000"/>
              </a:solidFill>
              <a:cs typeface="Calibri"/>
            </a:endParaRPr>
          </a:p>
          <a:p>
            <a:pPr marL="342900" indent="-228600">
              <a:lnSpc>
                <a:spcPct val="90000"/>
              </a:lnSpc>
              <a:spcAft>
                <a:spcPts val="600"/>
              </a:spcAft>
              <a:buFont typeface="Arial" panose="020B0604020202020204" pitchFamily="34" charset="0"/>
              <a:buChar char="•"/>
            </a:pPr>
            <a:r>
              <a:rPr lang="en-US" sz="1500">
                <a:solidFill>
                  <a:srgbClr val="000000"/>
                </a:solidFill>
              </a:rPr>
              <a:t>Multiple question trauma screening which asks about possible symptoms of PTSD experienced in the past month.</a:t>
            </a:r>
            <a:endParaRPr lang="en-US" sz="1500" b="1" u="sng">
              <a:solidFill>
                <a:srgbClr val="000000"/>
              </a:solidFill>
            </a:endParaRPr>
          </a:p>
          <a:p>
            <a:pPr marL="342900" indent="-228600">
              <a:lnSpc>
                <a:spcPct val="90000"/>
              </a:lnSpc>
              <a:spcAft>
                <a:spcPts val="600"/>
              </a:spcAft>
              <a:buFont typeface="Arial" panose="020B0604020202020204" pitchFamily="34" charset="0"/>
              <a:buChar char="•"/>
            </a:pPr>
            <a:r>
              <a:rPr lang="en-US" sz="1500">
                <a:solidFill>
                  <a:srgbClr val="000000"/>
                </a:solidFill>
              </a:rPr>
              <a:t>Also covers symptom onset and duration (less/more than 6 months, etc.)</a:t>
            </a:r>
            <a:endParaRPr lang="en-US" sz="1500">
              <a:solidFill>
                <a:srgbClr val="000000"/>
              </a:solidFill>
              <a:cs typeface="Calibri"/>
            </a:endParaRPr>
          </a:p>
          <a:p>
            <a:pPr indent="-228600">
              <a:lnSpc>
                <a:spcPct val="90000"/>
              </a:lnSpc>
              <a:spcAft>
                <a:spcPts val="600"/>
              </a:spcAft>
              <a:buFont typeface="Arial" panose="020B0604020202020204" pitchFamily="34" charset="0"/>
              <a:buChar char="•"/>
            </a:pPr>
            <a:endParaRPr lang="en-US">
              <a:solidFill>
                <a:srgbClr val="000000"/>
              </a:solidFill>
              <a:cs typeface="Calibri"/>
            </a:endParaRPr>
          </a:p>
          <a:p>
            <a:pPr>
              <a:lnSpc>
                <a:spcPct val="90000"/>
              </a:lnSpc>
              <a:spcAft>
                <a:spcPts val="600"/>
              </a:spcAft>
            </a:pPr>
            <a:r>
              <a:rPr lang="en-US" sz="2000" b="1" u="sng">
                <a:solidFill>
                  <a:srgbClr val="000000"/>
                </a:solidFill>
              </a:rPr>
              <a:t>Yale-Brown Obsessive Compulsive Scale (Y-BOCS)</a:t>
            </a:r>
            <a:endParaRPr lang="en-US" sz="2000" b="1" u="sng">
              <a:solidFill>
                <a:srgbClr val="000000"/>
              </a:solidFill>
              <a:cs typeface="Calibri"/>
            </a:endParaRPr>
          </a:p>
          <a:p>
            <a:pPr marL="342900" indent="-228600">
              <a:lnSpc>
                <a:spcPct val="90000"/>
              </a:lnSpc>
              <a:spcAft>
                <a:spcPts val="600"/>
              </a:spcAft>
              <a:buFont typeface="Arial" panose="020B0604020202020204" pitchFamily="34" charset="0"/>
              <a:buChar char="•"/>
            </a:pPr>
            <a:r>
              <a:rPr lang="en-US" sz="1500">
                <a:solidFill>
                  <a:srgbClr val="000000"/>
                </a:solidFill>
              </a:rPr>
              <a:t>Indepth checklist that screens for various obsessions (aggressive, contamination, sexual, religious, etc.)</a:t>
            </a:r>
            <a:endParaRPr lang="en-US" sz="1500">
              <a:solidFill>
                <a:srgbClr val="000000"/>
              </a:solidFill>
              <a:cs typeface="Calibri"/>
            </a:endParaRPr>
          </a:p>
          <a:p>
            <a:pPr marL="342900" indent="-228600">
              <a:lnSpc>
                <a:spcPct val="90000"/>
              </a:lnSpc>
              <a:spcAft>
                <a:spcPts val="600"/>
              </a:spcAft>
              <a:buFont typeface="Arial" panose="020B0604020202020204" pitchFamily="34" charset="0"/>
              <a:buChar char="•"/>
            </a:pPr>
            <a:r>
              <a:rPr lang="en-US" sz="1500">
                <a:solidFill>
                  <a:srgbClr val="000000"/>
                </a:solidFill>
              </a:rPr>
              <a:t>Also screens for various compulsions (cleaning/washing, checking, repeating, counting, etc.)</a:t>
            </a:r>
            <a:endParaRPr lang="en-US" sz="1500">
              <a:solidFill>
                <a:srgbClr val="000000"/>
              </a:solidFill>
              <a:cs typeface="Calibri"/>
            </a:endParaRPr>
          </a:p>
          <a:p>
            <a:pPr marL="342900" indent="-228600">
              <a:lnSpc>
                <a:spcPct val="90000"/>
              </a:lnSpc>
              <a:spcAft>
                <a:spcPts val="600"/>
              </a:spcAft>
              <a:buFont typeface="Arial" panose="020B0604020202020204" pitchFamily="34" charset="0"/>
              <a:buChar char="•"/>
            </a:pPr>
            <a:r>
              <a:rPr lang="en-US" sz="1500">
                <a:solidFill>
                  <a:srgbClr val="000000"/>
                </a:solidFill>
              </a:rPr>
              <a:t>Screens for time spent on obsessive thoughts and compulsive behaviors, as well as the degree of the patient's distress</a:t>
            </a:r>
            <a:endParaRPr lang="en-US" sz="1500">
              <a:solidFill>
                <a:srgbClr val="000000"/>
              </a:solidFill>
              <a:cs typeface="Calibri"/>
            </a:endParaRPr>
          </a:p>
        </p:txBody>
      </p:sp>
    </p:spTree>
    <p:extLst>
      <p:ext uri="{BB962C8B-B14F-4D97-AF65-F5344CB8AC3E}">
        <p14:creationId xmlns:p14="http://schemas.microsoft.com/office/powerpoint/2010/main" val="20070787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“Chasing The Dragon”</a:t>
            </a:r>
            <a:endParaRPr lang="en-US" b="1" dirty="0"/>
          </a:p>
        </p:txBody>
      </p:sp>
      <p:pic>
        <p:nvPicPr>
          <p:cNvPr id="1026" name="Picture 2" descr="Image result for Chasing the dragon"/>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868019" y="1690688"/>
            <a:ext cx="2856038" cy="4000428"/>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838200" y="2088106"/>
            <a:ext cx="7882718" cy="4616648"/>
          </a:xfrm>
          <a:prstGeom prst="rect">
            <a:avLst/>
          </a:prstGeom>
        </p:spPr>
        <p:txBody>
          <a:bodyPr wrap="square">
            <a:spAutoFit/>
          </a:bodyPr>
          <a:lstStyle/>
          <a:p>
            <a:pPr marL="285750" indent="-285750">
              <a:buFont typeface="Wingdings" panose="05000000000000000000" pitchFamily="2" charset="2"/>
              <a:buChar char="Ø"/>
            </a:pPr>
            <a:r>
              <a:rPr lang="en-US" sz="2000" dirty="0" smtClean="0">
                <a:solidFill>
                  <a:srgbClr val="000000"/>
                </a:solidFill>
                <a:latin typeface="arial" panose="020B0604020202020204" pitchFamily="34" charset="0"/>
              </a:rPr>
              <a:t>Originated as a Cantonese slang expression referring to the ingestion of heroin/opium by inhaling the vapors when the drug is heated, typically on aluminum foil above a flame.</a:t>
            </a:r>
          </a:p>
          <a:p>
            <a:endParaRPr lang="en-US" sz="2000" dirty="0" smtClean="0">
              <a:solidFill>
                <a:srgbClr val="000000"/>
              </a:solidFill>
              <a:latin typeface="arial" panose="020B0604020202020204" pitchFamily="34" charset="0"/>
            </a:endParaRPr>
          </a:p>
          <a:p>
            <a:pPr marL="285750" indent="-285750">
              <a:buFont typeface="Wingdings" panose="05000000000000000000" pitchFamily="2" charset="2"/>
              <a:buChar char="Ø"/>
            </a:pPr>
            <a:endParaRPr lang="en-US" sz="2000" dirty="0">
              <a:solidFill>
                <a:srgbClr val="000000"/>
              </a:solidFill>
              <a:latin typeface="arial" panose="020B0604020202020204" pitchFamily="34" charset="0"/>
            </a:endParaRPr>
          </a:p>
          <a:p>
            <a:pPr marL="285750" indent="-285750">
              <a:buFont typeface="Wingdings" panose="05000000000000000000" pitchFamily="2" charset="2"/>
              <a:buChar char="Ø"/>
            </a:pPr>
            <a:r>
              <a:rPr lang="en-US" sz="2000" dirty="0" smtClean="0">
                <a:solidFill>
                  <a:srgbClr val="000000"/>
                </a:solidFill>
                <a:latin typeface="arial" panose="020B0604020202020204" pitchFamily="34" charset="0"/>
              </a:rPr>
              <a:t>Also refers to “chasing” the initial high that boosted dopamine levels prior to tolerance and/or the brain’s homeostatic response.</a:t>
            </a:r>
          </a:p>
          <a:p>
            <a:r>
              <a:rPr lang="en-US" sz="2000" dirty="0" smtClean="0">
                <a:solidFill>
                  <a:srgbClr val="000000"/>
                </a:solidFill>
                <a:latin typeface="arial" panose="020B0604020202020204" pitchFamily="34" charset="0"/>
              </a:rPr>
              <a:t> </a:t>
            </a:r>
          </a:p>
          <a:p>
            <a:pPr marL="285750" indent="-285750">
              <a:buFont typeface="Wingdings" panose="05000000000000000000" pitchFamily="2" charset="2"/>
              <a:buChar char="Ø"/>
            </a:pPr>
            <a:endParaRPr lang="en-US" sz="2000" dirty="0" smtClean="0">
              <a:solidFill>
                <a:srgbClr val="000000"/>
              </a:solidFill>
              <a:latin typeface="arial" panose="020B0604020202020204" pitchFamily="34" charset="0"/>
            </a:endParaRPr>
          </a:p>
          <a:p>
            <a:pPr marL="285750" indent="-285750">
              <a:buFont typeface="Wingdings" panose="05000000000000000000" pitchFamily="2" charset="2"/>
              <a:buChar char="Ø"/>
            </a:pPr>
            <a:r>
              <a:rPr lang="en-US" sz="2000" dirty="0" smtClean="0">
                <a:solidFill>
                  <a:srgbClr val="000000"/>
                </a:solidFill>
                <a:latin typeface="arial" panose="020B0604020202020204" pitchFamily="34" charset="0"/>
              </a:rPr>
              <a:t>Some substances produce 10 times the amount of dopamine that would naturally occur from pleasurable, survival behaviors.</a:t>
            </a:r>
          </a:p>
          <a:p>
            <a:endParaRPr lang="en-US" sz="2000" dirty="0" smtClean="0">
              <a:solidFill>
                <a:srgbClr val="000000"/>
              </a:solidFill>
              <a:latin typeface="arial" panose="020B0604020202020204" pitchFamily="34" charset="0"/>
            </a:endParaRPr>
          </a:p>
          <a:p>
            <a:pPr marL="285750" indent="-285750">
              <a:buFont typeface="Wingdings" panose="05000000000000000000" pitchFamily="2" charset="2"/>
              <a:buChar char="Ø"/>
            </a:pPr>
            <a:endParaRPr lang="en-US" dirty="0">
              <a:solidFill>
                <a:srgbClr val="000000"/>
              </a:solidFill>
              <a:latin typeface="arial" panose="020B0604020202020204" pitchFamily="34" charset="0"/>
            </a:endParaRPr>
          </a:p>
          <a:p>
            <a:pPr marL="285750" indent="-285750">
              <a:buFont typeface="Wingdings" panose="05000000000000000000" pitchFamily="2" charset="2"/>
              <a:buChar char="Ø"/>
            </a:pPr>
            <a:endParaRPr lang="en-US" dirty="0" smtClean="0">
              <a:solidFill>
                <a:srgbClr val="000000"/>
              </a:solidFill>
              <a:latin typeface="arial" panose="020B0604020202020204" pitchFamily="34" charset="0"/>
            </a:endParaRPr>
          </a:p>
          <a:p>
            <a:pPr marL="285750" indent="-285750">
              <a:buFont typeface="Wingdings" panose="05000000000000000000" pitchFamily="2" charset="2"/>
              <a:buChar char="Ø"/>
            </a:pPr>
            <a:endParaRPr lang="en-US" dirty="0"/>
          </a:p>
        </p:txBody>
      </p:sp>
    </p:spTree>
    <p:extLst>
      <p:ext uri="{BB962C8B-B14F-4D97-AF65-F5344CB8AC3E}">
        <p14:creationId xmlns:p14="http://schemas.microsoft.com/office/powerpoint/2010/main" val="16857128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 xmlns:a16="http://schemas.microsoft.com/office/drawing/2014/main" id="{3B854194-185D-494D-905C-7C7CB2E30F6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 xmlns:a16="http://schemas.microsoft.com/office/drawing/2014/main" id="{B4F5FA0D-0104-4987-8241-EFF7C85B88D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 xmlns:a16="http://schemas.microsoft.com/office/drawing/2014/main" id="{2897127E-6CEF-446C-BE87-93B7C46E49D1}"/>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 xmlns:a16="http://schemas.microsoft.com/office/drawing/2014/main" id="{1FC3AC40-801B-4C02-9D7E-DDDAEB948A59}"/>
              </a:ext>
            </a:extLst>
          </p:cNvPr>
          <p:cNvSpPr>
            <a:spLocks noGrp="1"/>
          </p:cNvSpPr>
          <p:nvPr>
            <p:ph type="title"/>
          </p:nvPr>
        </p:nvSpPr>
        <p:spPr>
          <a:xfrm>
            <a:off x="640079" y="2053641"/>
            <a:ext cx="3669161" cy="2760098"/>
          </a:xfrm>
        </p:spPr>
        <p:txBody>
          <a:bodyPr vert="horz" lIns="91440" tIns="45720" rIns="91440" bIns="45720" rtlCol="0" anchor="ctr">
            <a:normAutofit/>
          </a:bodyPr>
          <a:lstStyle/>
          <a:p>
            <a:r>
              <a:rPr lang="en-US" sz="2800" b="1" kern="1200">
                <a:solidFill>
                  <a:srgbClr val="FFFFFF"/>
                </a:solidFill>
                <a:latin typeface="+mj-lt"/>
                <a:ea typeface="+mj-ea"/>
                <a:cs typeface="+mj-cs"/>
              </a:rPr>
              <a:t>BEHAVIORAL HEALTH TOOLS/INSTRUMENTS</a:t>
            </a:r>
            <a:r>
              <a:rPr lang="en-US" sz="2800" kern="1200">
                <a:solidFill>
                  <a:srgbClr val="FFFFFF"/>
                </a:solidFill>
                <a:latin typeface="+mj-lt"/>
                <a:ea typeface="+mj-ea"/>
                <a:cs typeface="+mj-cs"/>
              </a:rPr>
              <a:t> </a:t>
            </a:r>
            <a:r>
              <a:rPr lang="en-US" sz="2800" b="1" kern="1200">
                <a:solidFill>
                  <a:srgbClr val="FFFFFF"/>
                </a:solidFill>
                <a:latin typeface="+mj-lt"/>
                <a:ea typeface="+mj-ea"/>
                <a:cs typeface="+mj-cs"/>
              </a:rPr>
              <a:t>(CONT.)</a:t>
            </a:r>
            <a:endParaRPr lang="en-US" sz="2800" b="1" kern="1200">
              <a:solidFill>
                <a:srgbClr val="FFFFFF"/>
              </a:solidFill>
              <a:latin typeface="+mj-lt"/>
              <a:cs typeface="Calibri Light"/>
            </a:endParaRPr>
          </a:p>
        </p:txBody>
      </p:sp>
      <p:sp>
        <p:nvSpPr>
          <p:cNvPr id="3" name="TextBox 2">
            <a:extLst>
              <a:ext uri="{FF2B5EF4-FFF2-40B4-BE49-F238E27FC236}">
                <a16:creationId xmlns="" xmlns:a16="http://schemas.microsoft.com/office/drawing/2014/main" id="{F000F179-EA84-4E54-9D3A-81CA70A8CAFE}"/>
              </a:ext>
            </a:extLst>
          </p:cNvPr>
          <p:cNvSpPr txBox="1"/>
          <p:nvPr/>
        </p:nvSpPr>
        <p:spPr>
          <a:xfrm>
            <a:off x="6090574" y="801866"/>
            <a:ext cx="5306084" cy="5230634"/>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a:lnSpc>
                <a:spcPct val="90000"/>
              </a:lnSpc>
              <a:spcAft>
                <a:spcPts val="600"/>
              </a:spcAft>
            </a:pPr>
            <a:r>
              <a:rPr lang="en-US" sz="2400" b="1" u="sng" dirty="0">
                <a:solidFill>
                  <a:srgbClr val="000000"/>
                </a:solidFill>
              </a:rPr>
              <a:t>Brief Addiction Monitor (BAM)</a:t>
            </a:r>
            <a:endParaRPr lang="en-US" sz="2400" dirty="0"/>
          </a:p>
          <a:p>
            <a:pPr marL="342900" indent="-228600">
              <a:lnSpc>
                <a:spcPct val="90000"/>
              </a:lnSpc>
              <a:spcAft>
                <a:spcPts val="600"/>
              </a:spcAft>
              <a:buFont typeface="Arial" panose="020B0604020202020204" pitchFamily="34" charset="0"/>
              <a:buChar char="•"/>
            </a:pPr>
            <a:r>
              <a:rPr lang="en-US" sz="2200" dirty="0">
                <a:solidFill>
                  <a:srgbClr val="000000"/>
                </a:solidFill>
              </a:rPr>
              <a:t>Developed by the Veterans Administration (VA) to assess risk factors and outcome measures for military veterans</a:t>
            </a:r>
            <a:r>
              <a:rPr lang="en-US" sz="2200" dirty="0">
                <a:solidFill>
                  <a:srgbClr val="000000"/>
                </a:solidFill>
                <a:cs typeface="Calibri"/>
              </a:rPr>
              <a:t>.</a:t>
            </a:r>
            <a:endParaRPr lang="en-US" sz="2200" b="1" u="sng" dirty="0">
              <a:solidFill>
                <a:srgbClr val="000000"/>
              </a:solidFill>
              <a:cs typeface="Calibri"/>
            </a:endParaRPr>
          </a:p>
          <a:p>
            <a:pPr marL="342900" indent="-228600">
              <a:lnSpc>
                <a:spcPct val="90000"/>
              </a:lnSpc>
              <a:spcAft>
                <a:spcPts val="600"/>
              </a:spcAft>
              <a:buFont typeface="Arial" panose="020B0604020202020204" pitchFamily="34" charset="0"/>
              <a:buChar char="•"/>
            </a:pPr>
            <a:r>
              <a:rPr lang="en-US" sz="2200" dirty="0">
                <a:solidFill>
                  <a:srgbClr val="000000"/>
                </a:solidFill>
              </a:rPr>
              <a:t>Provides scores for 3 factors (Use, Risk, and Protective)  </a:t>
            </a:r>
            <a:endParaRPr lang="en-US" sz="2200" dirty="0">
              <a:solidFill>
                <a:srgbClr val="000000"/>
              </a:solidFill>
              <a:cs typeface="Calibri"/>
            </a:endParaRPr>
          </a:p>
          <a:p>
            <a:pPr marL="342900" indent="-228600">
              <a:lnSpc>
                <a:spcPct val="90000"/>
              </a:lnSpc>
              <a:spcAft>
                <a:spcPts val="600"/>
              </a:spcAft>
              <a:buFont typeface="Arial" panose="020B0604020202020204" pitchFamily="34" charset="0"/>
              <a:buChar char="•"/>
            </a:pPr>
            <a:r>
              <a:rPr lang="en-US" sz="2200" dirty="0">
                <a:solidFill>
                  <a:srgbClr val="000000"/>
                </a:solidFill>
              </a:rPr>
              <a:t>VA providers have reported this to be an appropriate set of items to inform initial treatment planning and for ongoing outcome measurement based care.</a:t>
            </a:r>
            <a:endParaRPr lang="en-US" sz="2200" dirty="0">
              <a:solidFill>
                <a:srgbClr val="000000"/>
              </a:solidFill>
              <a:cs typeface="Calibri"/>
            </a:endParaRPr>
          </a:p>
          <a:p>
            <a:pPr marL="342900" indent="-228600">
              <a:lnSpc>
                <a:spcPct val="90000"/>
              </a:lnSpc>
              <a:spcAft>
                <a:spcPts val="600"/>
              </a:spcAft>
              <a:buFont typeface="Arial" panose="020B0604020202020204" pitchFamily="34" charset="0"/>
              <a:buChar char="•"/>
            </a:pPr>
            <a:r>
              <a:rPr lang="en-US" sz="2200" dirty="0">
                <a:solidFill>
                  <a:srgbClr val="000000"/>
                </a:solidFill>
              </a:rPr>
              <a:t>To be completed at initial visit with follow up assessment every 3 months, at minimum</a:t>
            </a:r>
            <a:r>
              <a:rPr lang="en-US" sz="2200" dirty="0">
                <a:solidFill>
                  <a:srgbClr val="000000"/>
                </a:solidFill>
                <a:cs typeface="Calibri"/>
              </a:rPr>
              <a:t>.</a:t>
            </a:r>
            <a:endParaRPr lang="en-US" sz="2200" dirty="0">
              <a:solidFill>
                <a:srgbClr val="000000"/>
              </a:solidFill>
            </a:endParaRPr>
          </a:p>
        </p:txBody>
      </p:sp>
    </p:spTree>
    <p:extLst>
      <p:ext uri="{BB962C8B-B14F-4D97-AF65-F5344CB8AC3E}">
        <p14:creationId xmlns:p14="http://schemas.microsoft.com/office/powerpoint/2010/main" val="31131063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 xmlns:a16="http://schemas.microsoft.com/office/drawing/2014/main" id="{15911E3A-C35B-4EF7-A355-B84E9A14AF4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1" name="Group 10">
            <a:extLst>
              <a:ext uri="{FF2B5EF4-FFF2-40B4-BE49-F238E27FC236}">
                <a16:creationId xmlns="" xmlns:a16="http://schemas.microsoft.com/office/drawing/2014/main" id="{E21ADB3D-AD65-44B4-847D-5E90E90A5D16}"/>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 xmlns:p16="http://schemas.microsoft.com/office/powerpoint/2015/main" val="1"/>
              </p:ext>
            </p:extLst>
          </p:nvPr>
        </p:nvGrpSpPr>
        <p:grpSpPr>
          <a:xfrm>
            <a:off x="-417513" y="0"/>
            <a:ext cx="12584114" cy="6853238"/>
            <a:chOff x="-417513" y="0"/>
            <a:chExt cx="12584114" cy="6853238"/>
          </a:xfrm>
        </p:grpSpPr>
        <p:sp>
          <p:nvSpPr>
            <p:cNvPr id="12" name="Freeform 5">
              <a:extLst>
                <a:ext uri="{FF2B5EF4-FFF2-40B4-BE49-F238E27FC236}">
                  <a16:creationId xmlns="" xmlns:a16="http://schemas.microsoft.com/office/drawing/2014/main" id="{CF580C70-814C-4845-B645-919BFFBD16BA}"/>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6">
              <a:extLst>
                <a:ext uri="{FF2B5EF4-FFF2-40B4-BE49-F238E27FC236}">
                  <a16:creationId xmlns="" xmlns:a16="http://schemas.microsoft.com/office/drawing/2014/main" id="{34D7BF57-4CAA-45B2-9EF0-0AA1FCF70B16}"/>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7">
              <a:extLst>
                <a:ext uri="{FF2B5EF4-FFF2-40B4-BE49-F238E27FC236}">
                  <a16:creationId xmlns="" xmlns:a16="http://schemas.microsoft.com/office/drawing/2014/main" id="{7886F306-C03A-40C6-8FD5-DCE3D4595D6D}"/>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5" name="Freeform 8">
              <a:extLst>
                <a:ext uri="{FF2B5EF4-FFF2-40B4-BE49-F238E27FC236}">
                  <a16:creationId xmlns="" xmlns:a16="http://schemas.microsoft.com/office/drawing/2014/main" id="{2FDC9A36-C7C3-47D7-A64E-ED25C47EC704}"/>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9">
              <a:extLst>
                <a:ext uri="{FF2B5EF4-FFF2-40B4-BE49-F238E27FC236}">
                  <a16:creationId xmlns="" xmlns:a16="http://schemas.microsoft.com/office/drawing/2014/main" id="{BB19BC37-158A-43DC-9A9E-E45CC71954DC}"/>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0">
              <a:extLst>
                <a:ext uri="{FF2B5EF4-FFF2-40B4-BE49-F238E27FC236}">
                  <a16:creationId xmlns="" xmlns:a16="http://schemas.microsoft.com/office/drawing/2014/main" id="{077654CC-108F-48D5-B5E9-437F164F52A5}"/>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8" name="Freeform 11">
              <a:extLst>
                <a:ext uri="{FF2B5EF4-FFF2-40B4-BE49-F238E27FC236}">
                  <a16:creationId xmlns="" xmlns:a16="http://schemas.microsoft.com/office/drawing/2014/main" id="{A3CF3A63-1C1E-4E85-A78A-FDC16431E3A0}"/>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2">
              <a:extLst>
                <a:ext uri="{FF2B5EF4-FFF2-40B4-BE49-F238E27FC236}">
                  <a16:creationId xmlns="" xmlns:a16="http://schemas.microsoft.com/office/drawing/2014/main" id="{8740FC9A-72DD-4D9B-BA25-1CCED1352408}"/>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3">
              <a:extLst>
                <a:ext uri="{FF2B5EF4-FFF2-40B4-BE49-F238E27FC236}">
                  <a16:creationId xmlns="" xmlns:a16="http://schemas.microsoft.com/office/drawing/2014/main" id="{7FBF5743-F2AE-4D0D-BCD1-01F7686D012A}"/>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4">
              <a:extLst>
                <a:ext uri="{FF2B5EF4-FFF2-40B4-BE49-F238E27FC236}">
                  <a16:creationId xmlns="" xmlns:a16="http://schemas.microsoft.com/office/drawing/2014/main" id="{CED32316-D4F7-4795-BBE0-DEBB60E27CE3}"/>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5">
              <a:extLst>
                <a:ext uri="{FF2B5EF4-FFF2-40B4-BE49-F238E27FC236}">
                  <a16:creationId xmlns="" xmlns:a16="http://schemas.microsoft.com/office/drawing/2014/main" id="{583B23C9-B9B7-4E93-9538-CBE316F83FDD}"/>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6">
              <a:extLst>
                <a:ext uri="{FF2B5EF4-FFF2-40B4-BE49-F238E27FC236}">
                  <a16:creationId xmlns="" xmlns:a16="http://schemas.microsoft.com/office/drawing/2014/main" id="{5B144260-9F2C-4ADB-A37C-1CFB4B428B1B}"/>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7">
              <a:extLst>
                <a:ext uri="{FF2B5EF4-FFF2-40B4-BE49-F238E27FC236}">
                  <a16:creationId xmlns="" xmlns:a16="http://schemas.microsoft.com/office/drawing/2014/main" id="{53FF918D-79D3-4F55-A68C-0DD5880DABDF}"/>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8">
              <a:extLst>
                <a:ext uri="{FF2B5EF4-FFF2-40B4-BE49-F238E27FC236}">
                  <a16:creationId xmlns="" xmlns:a16="http://schemas.microsoft.com/office/drawing/2014/main" id="{B9FC1440-933F-44FE-8D77-4827DD0F99A5}"/>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19">
              <a:extLst>
                <a:ext uri="{FF2B5EF4-FFF2-40B4-BE49-F238E27FC236}">
                  <a16:creationId xmlns="" xmlns:a16="http://schemas.microsoft.com/office/drawing/2014/main" id="{0F67F308-A67C-4D2E-B081-59BB31D8EC50}"/>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7" name="Freeform 20">
              <a:extLst>
                <a:ext uri="{FF2B5EF4-FFF2-40B4-BE49-F238E27FC236}">
                  <a16:creationId xmlns="" xmlns:a16="http://schemas.microsoft.com/office/drawing/2014/main" id="{80112F01-90EB-4AEC-A39C-5C6875FFB99B}"/>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8" name="Freeform 21">
              <a:extLst>
                <a:ext uri="{FF2B5EF4-FFF2-40B4-BE49-F238E27FC236}">
                  <a16:creationId xmlns="" xmlns:a16="http://schemas.microsoft.com/office/drawing/2014/main" id="{893F6B05-90EB-4C75-A0F0-C7247553BD81}"/>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9" name="Freeform 22">
              <a:extLst>
                <a:ext uri="{FF2B5EF4-FFF2-40B4-BE49-F238E27FC236}">
                  <a16:creationId xmlns="" xmlns:a16="http://schemas.microsoft.com/office/drawing/2014/main" id="{227B563B-E0C0-4D81-966D-B5E2DBAAE8B5}"/>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3">
              <a:extLst>
                <a:ext uri="{FF2B5EF4-FFF2-40B4-BE49-F238E27FC236}">
                  <a16:creationId xmlns="" xmlns:a16="http://schemas.microsoft.com/office/drawing/2014/main" id="{130DF93D-D1FF-477A-BDCE-C8B01C3B476C}"/>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4">
              <a:extLst>
                <a:ext uri="{FF2B5EF4-FFF2-40B4-BE49-F238E27FC236}">
                  <a16:creationId xmlns="" xmlns:a16="http://schemas.microsoft.com/office/drawing/2014/main" id="{44ED67A1-C6FE-4AC8-8473-11DAC03DCD33}"/>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2" name="Freeform 25">
              <a:extLst>
                <a:ext uri="{FF2B5EF4-FFF2-40B4-BE49-F238E27FC236}">
                  <a16:creationId xmlns="" xmlns:a16="http://schemas.microsoft.com/office/drawing/2014/main" id="{213A54F3-15FA-4C8F-8ABF-CE77E7219658}"/>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34" name="Group 33">
            <a:extLst>
              <a:ext uri="{FF2B5EF4-FFF2-40B4-BE49-F238E27FC236}">
                <a16:creationId xmlns="" xmlns:a16="http://schemas.microsoft.com/office/drawing/2014/main" id="{5F8A7F7F-DD1A-4F41-98AC-B9CE2A620CDC}"/>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 xmlns:p16="http://schemas.microsoft.com/office/powerpoint/2015/main" val="1"/>
              </p:ext>
            </p:extLst>
          </p:nvPr>
        </p:nvGrpSpPr>
        <p:grpSpPr>
          <a:xfrm>
            <a:off x="800144" y="1699589"/>
            <a:ext cx="3674476" cy="3470421"/>
            <a:chOff x="697883" y="1816768"/>
            <a:chExt cx="3674476" cy="3470421"/>
          </a:xfrm>
        </p:grpSpPr>
        <p:sp>
          <p:nvSpPr>
            <p:cNvPr id="35" name="Rectangle 34">
              <a:extLst>
                <a:ext uri="{FF2B5EF4-FFF2-40B4-BE49-F238E27FC236}">
                  <a16:creationId xmlns="" xmlns:a16="http://schemas.microsoft.com/office/drawing/2014/main" id="{CEF47228-EB7C-4EBA-BE01-DA6CB2410289}"/>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6" name="Isosceles Triangle 22">
              <a:extLst>
                <a:ext uri="{FF2B5EF4-FFF2-40B4-BE49-F238E27FC236}">
                  <a16:creationId xmlns="" xmlns:a16="http://schemas.microsoft.com/office/drawing/2014/main" id="{3D2FD25A-EFFD-4F5C-9258-981F5907DE21}"/>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7" name="Rectangle 36">
              <a:extLst>
                <a:ext uri="{FF2B5EF4-FFF2-40B4-BE49-F238E27FC236}">
                  <a16:creationId xmlns="" xmlns:a16="http://schemas.microsoft.com/office/drawing/2014/main" id="{DCF573BC-A06F-4036-A3A8-9D07DDE62253}"/>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a:extLst>
              <a:ext uri="{FF2B5EF4-FFF2-40B4-BE49-F238E27FC236}">
                <a16:creationId xmlns="" xmlns:a16="http://schemas.microsoft.com/office/drawing/2014/main" id="{A413D68D-24DD-482D-B125-2BD441E4D956}"/>
              </a:ext>
            </a:extLst>
          </p:cNvPr>
          <p:cNvSpPr>
            <a:spLocks noGrp="1"/>
          </p:cNvSpPr>
          <p:nvPr>
            <p:ph type="title"/>
          </p:nvPr>
        </p:nvSpPr>
        <p:spPr>
          <a:xfrm>
            <a:off x="904877" y="2415322"/>
            <a:ext cx="3451730" cy="2399869"/>
          </a:xfrm>
        </p:spPr>
        <p:txBody>
          <a:bodyPr vert="horz" lIns="91440" tIns="45720" rIns="91440" bIns="45720" rtlCol="0" anchor="ctr">
            <a:normAutofit/>
          </a:bodyPr>
          <a:lstStyle/>
          <a:p>
            <a:pPr algn="ctr"/>
            <a:r>
              <a:rPr lang="en-US" sz="4000" b="1" u="sng" kern="1200">
                <a:solidFill>
                  <a:srgbClr val="FFFFFF"/>
                </a:solidFill>
                <a:latin typeface="+mj-lt"/>
                <a:ea typeface="+mj-ea"/>
                <a:cs typeface="+mj-cs"/>
              </a:rPr>
              <a:t>BEHAVIORAL HEALTH PATIENT FLOW</a:t>
            </a:r>
            <a:endParaRPr lang="en-US" sz="4000" kern="1200">
              <a:solidFill>
                <a:srgbClr val="FFFFFF"/>
              </a:solidFill>
              <a:latin typeface="+mj-lt"/>
              <a:ea typeface="+mj-ea"/>
              <a:cs typeface="+mj-cs"/>
            </a:endParaRPr>
          </a:p>
        </p:txBody>
      </p:sp>
      <p:sp>
        <p:nvSpPr>
          <p:cNvPr id="4" name="TextBox 3">
            <a:extLst>
              <a:ext uri="{FF2B5EF4-FFF2-40B4-BE49-F238E27FC236}">
                <a16:creationId xmlns="" xmlns:a16="http://schemas.microsoft.com/office/drawing/2014/main" id="{449EBBB9-7E54-4880-938B-7D1A72A0E662}"/>
              </a:ext>
            </a:extLst>
          </p:cNvPr>
          <p:cNvSpPr txBox="1"/>
          <p:nvPr/>
        </p:nvSpPr>
        <p:spPr>
          <a:xfrm>
            <a:off x="5120640" y="804672"/>
            <a:ext cx="6281928" cy="5248656"/>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a:lnSpc>
                <a:spcPct val="90000"/>
              </a:lnSpc>
              <a:spcAft>
                <a:spcPts val="600"/>
              </a:spcAft>
            </a:pPr>
            <a:r>
              <a:rPr lang="en-US" sz="2400" b="1" u="sng" dirty="0"/>
              <a:t>MEET AND GREET</a:t>
            </a:r>
            <a:endParaRPr lang="en-US" dirty="0"/>
          </a:p>
          <a:p>
            <a:pPr marL="342900" indent="-228600">
              <a:lnSpc>
                <a:spcPct val="90000"/>
              </a:lnSpc>
              <a:spcAft>
                <a:spcPts val="600"/>
              </a:spcAft>
              <a:buFont typeface="Arial" panose="020B0604020202020204" pitchFamily="34" charset="0"/>
              <a:buChar char="•"/>
            </a:pPr>
            <a:r>
              <a:rPr lang="en-US" sz="1600" dirty="0"/>
              <a:t>Takes place at patient's initial medical visit</a:t>
            </a:r>
            <a:endParaRPr lang="en-US" sz="1600" dirty="0">
              <a:cs typeface="Calibri"/>
            </a:endParaRPr>
          </a:p>
          <a:p>
            <a:pPr marL="342900" indent="-228600">
              <a:lnSpc>
                <a:spcPct val="90000"/>
              </a:lnSpc>
              <a:spcAft>
                <a:spcPts val="600"/>
              </a:spcAft>
              <a:buFont typeface="Arial" panose="020B0604020202020204" pitchFamily="34" charset="0"/>
              <a:buChar char="•"/>
            </a:pPr>
            <a:r>
              <a:rPr lang="en-US" sz="1600" dirty="0"/>
              <a:t>Lasts anywhere from 5-15 minutes to create a warm welcome and face to face introduction to the counselor</a:t>
            </a:r>
            <a:endParaRPr lang="en-US" sz="1600" dirty="0">
              <a:cs typeface="Calibri"/>
            </a:endParaRPr>
          </a:p>
          <a:p>
            <a:pPr marL="342900" indent="-228600">
              <a:lnSpc>
                <a:spcPct val="90000"/>
              </a:lnSpc>
              <a:spcAft>
                <a:spcPts val="600"/>
              </a:spcAft>
              <a:buFont typeface="Arial" panose="020B0604020202020204" pitchFamily="34" charset="0"/>
              <a:buChar char="•"/>
            </a:pPr>
            <a:r>
              <a:rPr lang="en-US" sz="1600" dirty="0"/>
              <a:t>Can always last longer, if needed (patient flooding, suicidality, etc.</a:t>
            </a:r>
            <a:r>
              <a:rPr lang="en-US" sz="1600" dirty="0">
                <a:cs typeface="Calibri"/>
              </a:rPr>
              <a:t>)</a:t>
            </a:r>
          </a:p>
          <a:p>
            <a:pPr indent="-228600">
              <a:lnSpc>
                <a:spcPct val="90000"/>
              </a:lnSpc>
              <a:spcAft>
                <a:spcPts val="600"/>
              </a:spcAft>
              <a:buFont typeface="Arial" panose="020B0604020202020204" pitchFamily="34" charset="0"/>
              <a:buChar char="•"/>
            </a:pPr>
            <a:endParaRPr lang="en-US" sz="1600" dirty="0"/>
          </a:p>
          <a:p>
            <a:pPr>
              <a:lnSpc>
                <a:spcPct val="90000"/>
              </a:lnSpc>
              <a:spcAft>
                <a:spcPts val="600"/>
              </a:spcAft>
            </a:pPr>
            <a:r>
              <a:rPr lang="en-US" sz="2400" b="1" u="sng" dirty="0"/>
              <a:t>INITIAL BEHAVIORAL HEALTH VISIT</a:t>
            </a:r>
            <a:r>
              <a:rPr lang="en-US" sz="2400" dirty="0"/>
              <a:t> </a:t>
            </a:r>
            <a:endParaRPr lang="en-US" sz="2400" dirty="0">
              <a:cs typeface="Calibri"/>
            </a:endParaRPr>
          </a:p>
          <a:p>
            <a:pPr marL="285750" indent="-228600">
              <a:lnSpc>
                <a:spcPct val="90000"/>
              </a:lnSpc>
              <a:spcAft>
                <a:spcPts val="600"/>
              </a:spcAft>
              <a:buFont typeface="Arial" panose="020B0604020202020204" pitchFamily="34" charset="0"/>
              <a:buChar char="•"/>
            </a:pPr>
            <a:r>
              <a:rPr lang="en-US" sz="1600" dirty="0"/>
              <a:t>Takes place when patient returns for 2nd medical visit (1 week later)</a:t>
            </a:r>
            <a:endParaRPr lang="en-US" sz="1600" dirty="0">
              <a:cs typeface="Calibri"/>
            </a:endParaRPr>
          </a:p>
          <a:p>
            <a:pPr marL="285750" indent="-228600">
              <a:lnSpc>
                <a:spcPct val="90000"/>
              </a:lnSpc>
              <a:spcAft>
                <a:spcPts val="600"/>
              </a:spcAft>
              <a:buFont typeface="Arial" panose="020B0604020202020204" pitchFamily="34" charset="0"/>
              <a:buChar char="•"/>
            </a:pPr>
            <a:r>
              <a:rPr lang="en-US" sz="1600" dirty="0"/>
              <a:t>Consists of extensive substance abuse history, rapport building and assessment of safety risks</a:t>
            </a:r>
            <a:endParaRPr lang="en-US" sz="1600" dirty="0">
              <a:cs typeface="Calibri"/>
            </a:endParaRPr>
          </a:p>
          <a:p>
            <a:pPr indent="-228600">
              <a:lnSpc>
                <a:spcPct val="90000"/>
              </a:lnSpc>
              <a:spcAft>
                <a:spcPts val="600"/>
              </a:spcAft>
              <a:buFont typeface="Arial" panose="020B0604020202020204" pitchFamily="34" charset="0"/>
              <a:buChar char="•"/>
            </a:pPr>
            <a:endParaRPr lang="en-US" sz="2400" b="1" u="sng" dirty="0">
              <a:cs typeface="Calibri"/>
            </a:endParaRPr>
          </a:p>
          <a:p>
            <a:pPr>
              <a:lnSpc>
                <a:spcPct val="90000"/>
              </a:lnSpc>
              <a:spcAft>
                <a:spcPts val="600"/>
              </a:spcAft>
            </a:pPr>
            <a:r>
              <a:rPr lang="en-US" sz="2400" b="1" u="sng" dirty="0"/>
              <a:t>SECOND BEHAVIORAL HEALTH VISIT</a:t>
            </a:r>
            <a:endParaRPr lang="en-US" sz="2400" b="1" u="sng" dirty="0">
              <a:cs typeface="Calibri"/>
            </a:endParaRPr>
          </a:p>
          <a:p>
            <a:pPr marL="342900" indent="-228600">
              <a:lnSpc>
                <a:spcPct val="90000"/>
              </a:lnSpc>
              <a:spcAft>
                <a:spcPts val="600"/>
              </a:spcAft>
              <a:buFont typeface="Arial" panose="020B0604020202020204" pitchFamily="34" charset="0"/>
              <a:buChar char="•"/>
            </a:pPr>
            <a:r>
              <a:rPr lang="en-US" sz="1600" dirty="0"/>
              <a:t>Usually scheduled around patient's 3rd medical visit (1 week later)</a:t>
            </a:r>
            <a:endParaRPr lang="en-US" sz="1600" dirty="0">
              <a:cs typeface="Calibri"/>
            </a:endParaRPr>
          </a:p>
          <a:p>
            <a:pPr marL="342900" indent="-228600">
              <a:lnSpc>
                <a:spcPct val="90000"/>
              </a:lnSpc>
              <a:spcAft>
                <a:spcPts val="600"/>
              </a:spcAft>
              <a:buFont typeface="Arial" panose="020B0604020202020204" pitchFamily="34" charset="0"/>
              <a:buChar char="•"/>
            </a:pPr>
            <a:r>
              <a:rPr lang="en-US" sz="1600" dirty="0"/>
              <a:t>Substance use history and rapport building continue</a:t>
            </a:r>
            <a:endParaRPr lang="en-US" sz="1600" dirty="0">
              <a:cs typeface="Calibri"/>
            </a:endParaRPr>
          </a:p>
          <a:p>
            <a:pPr marL="342900" indent="-228600">
              <a:lnSpc>
                <a:spcPct val="90000"/>
              </a:lnSpc>
              <a:spcAft>
                <a:spcPts val="600"/>
              </a:spcAft>
              <a:buFont typeface="Arial" panose="020B0604020202020204" pitchFamily="34" charset="0"/>
              <a:buChar char="•"/>
            </a:pPr>
            <a:r>
              <a:rPr lang="en-US" sz="1600" dirty="0"/>
              <a:t>Generalized Treatment Plan is created with patient at this time</a:t>
            </a:r>
            <a:endParaRPr lang="en-US" sz="1600" dirty="0">
              <a:cs typeface="Calibri"/>
            </a:endParaRPr>
          </a:p>
        </p:txBody>
      </p:sp>
    </p:spTree>
    <p:extLst>
      <p:ext uri="{BB962C8B-B14F-4D97-AF65-F5344CB8AC3E}">
        <p14:creationId xmlns:p14="http://schemas.microsoft.com/office/powerpoint/2010/main" val="11364791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 xmlns:a16="http://schemas.microsoft.com/office/drawing/2014/main" id="{15911E3A-C35B-4EF7-A355-B84E9A14AF4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0" name="Group 9">
            <a:extLst>
              <a:ext uri="{FF2B5EF4-FFF2-40B4-BE49-F238E27FC236}">
                <a16:creationId xmlns="" xmlns:a16="http://schemas.microsoft.com/office/drawing/2014/main" id="{E21ADB3D-AD65-44B4-847D-5E90E90A5D16}"/>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 xmlns:a16="http://schemas.microsoft.com/office/drawing/2014/main" id="{CF580C70-814C-4845-B645-919BFFBD16BA}"/>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2" name="Freeform 6">
              <a:extLst>
                <a:ext uri="{FF2B5EF4-FFF2-40B4-BE49-F238E27FC236}">
                  <a16:creationId xmlns="" xmlns:a16="http://schemas.microsoft.com/office/drawing/2014/main" id="{34D7BF57-4CAA-45B2-9EF0-0AA1FCF70B16}"/>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 xmlns:a16="http://schemas.microsoft.com/office/drawing/2014/main" id="{7886F306-C03A-40C6-8FD5-DCE3D4595D6D}"/>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 xmlns:a16="http://schemas.microsoft.com/office/drawing/2014/main" id="{2FDC9A36-C7C3-47D7-A64E-ED25C47EC704}"/>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 xmlns:a16="http://schemas.microsoft.com/office/drawing/2014/main" id="{BB19BC37-158A-43DC-9A9E-E45CC71954DC}"/>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 xmlns:a16="http://schemas.microsoft.com/office/drawing/2014/main" id="{077654CC-108F-48D5-B5E9-437F164F52A5}"/>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 xmlns:a16="http://schemas.microsoft.com/office/drawing/2014/main" id="{A3CF3A63-1C1E-4E85-A78A-FDC16431E3A0}"/>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 xmlns:a16="http://schemas.microsoft.com/office/drawing/2014/main" id="{8740FC9A-72DD-4D9B-BA25-1CCED1352408}"/>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 xmlns:a16="http://schemas.microsoft.com/office/drawing/2014/main" id="{7FBF5743-F2AE-4D0D-BCD1-01F7686D012A}"/>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 xmlns:a16="http://schemas.microsoft.com/office/drawing/2014/main" id="{CED32316-D4F7-4795-BBE0-DEBB60E27CE3}"/>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 xmlns:a16="http://schemas.microsoft.com/office/drawing/2014/main" id="{583B23C9-B9B7-4E93-9538-CBE316F83FDD}"/>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 xmlns:a16="http://schemas.microsoft.com/office/drawing/2014/main" id="{5B144260-9F2C-4ADB-A37C-1CFB4B428B1B}"/>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 xmlns:a16="http://schemas.microsoft.com/office/drawing/2014/main" id="{53FF918D-79D3-4F55-A68C-0DD5880DABDF}"/>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 xmlns:a16="http://schemas.microsoft.com/office/drawing/2014/main" id="{B9FC1440-933F-44FE-8D77-4827DD0F99A5}"/>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 xmlns:a16="http://schemas.microsoft.com/office/drawing/2014/main" id="{0F67F308-A67C-4D2E-B081-59BB31D8EC50}"/>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 xmlns:a16="http://schemas.microsoft.com/office/drawing/2014/main" id="{80112F01-90EB-4AEC-A39C-5C6875FFB99B}"/>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 xmlns:a16="http://schemas.microsoft.com/office/drawing/2014/main" id="{893F6B05-90EB-4C75-A0F0-C7247553BD81}"/>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 xmlns:a16="http://schemas.microsoft.com/office/drawing/2014/main" id="{227B563B-E0C0-4D81-966D-B5E2DBAAE8B5}"/>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 xmlns:a16="http://schemas.microsoft.com/office/drawing/2014/main" id="{130DF93D-D1FF-477A-BDCE-C8B01C3B476C}"/>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 xmlns:a16="http://schemas.microsoft.com/office/drawing/2014/main" id="{44ED67A1-C6FE-4AC8-8473-11DAC03DCD33}"/>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 xmlns:a16="http://schemas.microsoft.com/office/drawing/2014/main" id="{213A54F3-15FA-4C8F-8ABF-CE77E7219658}"/>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33" name="Group 32">
            <a:extLst>
              <a:ext uri="{FF2B5EF4-FFF2-40B4-BE49-F238E27FC236}">
                <a16:creationId xmlns="" xmlns:a16="http://schemas.microsoft.com/office/drawing/2014/main" id="{5F8A7F7F-DD1A-4F41-98AC-B9CE2A620CDC}"/>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 xmlns:p16="http://schemas.microsoft.com/office/powerpoint/2015/main" val="1"/>
              </p:ext>
            </p:extLst>
          </p:nvPr>
        </p:nvGrpSpPr>
        <p:grpSpPr>
          <a:xfrm>
            <a:off x="800144" y="1699589"/>
            <a:ext cx="3674476" cy="3470421"/>
            <a:chOff x="697883" y="1816768"/>
            <a:chExt cx="3674476" cy="3470421"/>
          </a:xfrm>
        </p:grpSpPr>
        <p:sp>
          <p:nvSpPr>
            <p:cNvPr id="34" name="Rectangle 33">
              <a:extLst>
                <a:ext uri="{FF2B5EF4-FFF2-40B4-BE49-F238E27FC236}">
                  <a16:creationId xmlns="" xmlns:a16="http://schemas.microsoft.com/office/drawing/2014/main" id="{CEF47228-EB7C-4EBA-BE01-DA6CB2410289}"/>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5" name="Isosceles Triangle 22">
              <a:extLst>
                <a:ext uri="{FF2B5EF4-FFF2-40B4-BE49-F238E27FC236}">
                  <a16:creationId xmlns="" xmlns:a16="http://schemas.microsoft.com/office/drawing/2014/main" id="{3D2FD25A-EFFD-4F5C-9258-981F5907DE21}"/>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6" name="Rectangle 35">
              <a:extLst>
                <a:ext uri="{FF2B5EF4-FFF2-40B4-BE49-F238E27FC236}">
                  <a16:creationId xmlns="" xmlns:a16="http://schemas.microsoft.com/office/drawing/2014/main" id="{DCF573BC-A06F-4036-A3A8-9D07DDE62253}"/>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a:extLst>
              <a:ext uri="{FF2B5EF4-FFF2-40B4-BE49-F238E27FC236}">
                <a16:creationId xmlns="" xmlns:a16="http://schemas.microsoft.com/office/drawing/2014/main" id="{10EFAE33-1E7A-4783-BB33-C9C2AEC5844A}"/>
              </a:ext>
            </a:extLst>
          </p:cNvPr>
          <p:cNvSpPr>
            <a:spLocks noGrp="1"/>
          </p:cNvSpPr>
          <p:nvPr>
            <p:ph type="title"/>
          </p:nvPr>
        </p:nvSpPr>
        <p:spPr>
          <a:xfrm>
            <a:off x="904877" y="2415322"/>
            <a:ext cx="3451730" cy="2399869"/>
          </a:xfrm>
        </p:spPr>
        <p:txBody>
          <a:bodyPr vert="horz" lIns="91440" tIns="45720" rIns="91440" bIns="45720" rtlCol="0" anchor="ctr">
            <a:normAutofit/>
          </a:bodyPr>
          <a:lstStyle/>
          <a:p>
            <a:pPr algn="ctr"/>
            <a:r>
              <a:rPr lang="en-US" sz="4000" b="1" kern="1200">
                <a:solidFill>
                  <a:srgbClr val="FFFFFF"/>
                </a:solidFill>
                <a:latin typeface="+mj-lt"/>
                <a:ea typeface="+mj-ea"/>
                <a:cs typeface="+mj-cs"/>
              </a:rPr>
              <a:t>BEHAVIORAL HEALTH PATIENT FLOW (CONT.)</a:t>
            </a:r>
          </a:p>
        </p:txBody>
      </p:sp>
      <p:sp>
        <p:nvSpPr>
          <p:cNvPr id="3" name="TextBox 2">
            <a:extLst>
              <a:ext uri="{FF2B5EF4-FFF2-40B4-BE49-F238E27FC236}">
                <a16:creationId xmlns="" xmlns:a16="http://schemas.microsoft.com/office/drawing/2014/main" id="{2562E391-9CCE-41FA-B18D-037CCCC7E156}"/>
              </a:ext>
            </a:extLst>
          </p:cNvPr>
          <p:cNvSpPr txBox="1"/>
          <p:nvPr/>
        </p:nvSpPr>
        <p:spPr>
          <a:xfrm>
            <a:off x="5120640" y="210571"/>
            <a:ext cx="6281928" cy="5571537"/>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lnSpcReduction="10000"/>
          </a:bodyPr>
          <a:lstStyle/>
          <a:p>
            <a:pPr>
              <a:lnSpc>
                <a:spcPct val="90000"/>
              </a:lnSpc>
              <a:spcAft>
                <a:spcPts val="600"/>
              </a:spcAft>
            </a:pPr>
            <a:endParaRPr lang="en-US" sz="2400" b="1" u="sng" dirty="0"/>
          </a:p>
          <a:p>
            <a:pPr>
              <a:lnSpc>
                <a:spcPct val="90000"/>
              </a:lnSpc>
              <a:spcAft>
                <a:spcPts val="600"/>
              </a:spcAft>
            </a:pPr>
            <a:r>
              <a:rPr lang="en-US" sz="2400" b="1" u="sng" dirty="0"/>
              <a:t>THIRD BEHAVIORAL HEALTH VISIT</a:t>
            </a:r>
            <a:endParaRPr lang="en-US" dirty="0">
              <a:cs typeface="Calibri"/>
            </a:endParaRPr>
          </a:p>
          <a:p>
            <a:pPr marL="342900" indent="-228600">
              <a:lnSpc>
                <a:spcPct val="90000"/>
              </a:lnSpc>
              <a:spcAft>
                <a:spcPts val="600"/>
              </a:spcAft>
              <a:buFont typeface="Arial" panose="020B0604020202020204" pitchFamily="34" charset="0"/>
              <a:buChar char="•"/>
            </a:pPr>
            <a:r>
              <a:rPr lang="en-US" sz="1600" dirty="0"/>
              <a:t>Takes place on or around the patient's 4th medical visit (2 weeks later)</a:t>
            </a:r>
            <a:endParaRPr lang="en-US" sz="1600" dirty="0">
              <a:cs typeface="Calibri"/>
            </a:endParaRPr>
          </a:p>
          <a:p>
            <a:pPr marL="342900" indent="-228600">
              <a:lnSpc>
                <a:spcPct val="90000"/>
              </a:lnSpc>
              <a:spcAft>
                <a:spcPts val="600"/>
              </a:spcAft>
              <a:buFont typeface="Arial" panose="020B0604020202020204" pitchFamily="34" charset="0"/>
              <a:buChar char="•"/>
            </a:pPr>
            <a:r>
              <a:rPr lang="en-US" sz="1600" dirty="0"/>
              <a:t>Rapport building continues</a:t>
            </a:r>
            <a:endParaRPr lang="en-US" sz="1600" dirty="0">
              <a:cs typeface="Calibri"/>
            </a:endParaRPr>
          </a:p>
          <a:p>
            <a:pPr marL="342900" indent="-228600">
              <a:lnSpc>
                <a:spcPct val="90000"/>
              </a:lnSpc>
              <a:spcAft>
                <a:spcPts val="600"/>
              </a:spcAft>
              <a:buFont typeface="Arial" panose="020B0604020202020204" pitchFamily="34" charset="0"/>
              <a:buChar char="•"/>
            </a:pPr>
            <a:r>
              <a:rPr lang="en-US" sz="1600" dirty="0"/>
              <a:t>Treatment plan becomes more individualized as patient develops trust with clinician</a:t>
            </a:r>
            <a:endParaRPr lang="en-US" sz="1600" dirty="0">
              <a:cs typeface="Calibri"/>
            </a:endParaRPr>
          </a:p>
          <a:p>
            <a:pPr indent="-228600">
              <a:lnSpc>
                <a:spcPct val="90000"/>
              </a:lnSpc>
              <a:spcAft>
                <a:spcPts val="600"/>
              </a:spcAft>
              <a:buFont typeface="Arial" panose="020B0604020202020204" pitchFamily="34" charset="0"/>
              <a:buChar char="•"/>
            </a:pPr>
            <a:endParaRPr lang="en-US" sz="1600" dirty="0"/>
          </a:p>
          <a:p>
            <a:pPr>
              <a:lnSpc>
                <a:spcPct val="90000"/>
              </a:lnSpc>
              <a:spcAft>
                <a:spcPts val="600"/>
              </a:spcAft>
            </a:pPr>
            <a:r>
              <a:rPr lang="en-US" sz="2400" b="1" u="sng" dirty="0"/>
              <a:t>MAINTENANCE BEHAVIORAL HEALTH VISITS</a:t>
            </a:r>
            <a:endParaRPr lang="en-US" sz="2400" b="1" dirty="0">
              <a:cs typeface="Calibri"/>
            </a:endParaRPr>
          </a:p>
          <a:p>
            <a:pPr marL="285750" indent="-228600">
              <a:lnSpc>
                <a:spcPct val="90000"/>
              </a:lnSpc>
              <a:spcAft>
                <a:spcPts val="600"/>
              </a:spcAft>
              <a:buFont typeface="Arial" panose="020B0604020202020204" pitchFamily="34" charset="0"/>
              <a:buChar char="•"/>
            </a:pPr>
            <a:r>
              <a:rPr lang="en-US" sz="1600" dirty="0"/>
              <a:t>To be determined by the needs of the patient and the recommendation of the clinician</a:t>
            </a:r>
            <a:endParaRPr lang="en-US" sz="1600" dirty="0">
              <a:cs typeface="Calibri"/>
            </a:endParaRPr>
          </a:p>
          <a:p>
            <a:pPr marL="285750" indent="-228600">
              <a:lnSpc>
                <a:spcPct val="90000"/>
              </a:lnSpc>
              <a:spcAft>
                <a:spcPts val="600"/>
              </a:spcAft>
              <a:buFont typeface="Arial" panose="020B0604020202020204" pitchFamily="34" charset="0"/>
              <a:buChar char="•"/>
            </a:pPr>
            <a:r>
              <a:rPr lang="en-US" sz="1600" dirty="0"/>
              <a:t>Can range from weekly to monthly visits</a:t>
            </a:r>
            <a:endParaRPr lang="en-US" sz="1600" dirty="0">
              <a:cs typeface="Calibri"/>
            </a:endParaRPr>
          </a:p>
          <a:p>
            <a:pPr marL="285750" indent="-228600">
              <a:lnSpc>
                <a:spcPct val="90000"/>
              </a:lnSpc>
              <a:spcAft>
                <a:spcPts val="600"/>
              </a:spcAft>
              <a:buFont typeface="Arial" panose="020B0604020202020204" pitchFamily="34" charset="0"/>
              <a:buChar char="•"/>
            </a:pPr>
            <a:r>
              <a:rPr lang="en-US" sz="1600" dirty="0"/>
              <a:t>Treatment plan continues to be reviewed, individualized and updated as treatment continues and the patient meets his/her goals</a:t>
            </a:r>
            <a:endParaRPr lang="en-US" sz="1600" dirty="0">
              <a:cs typeface="Calibri"/>
            </a:endParaRPr>
          </a:p>
          <a:p>
            <a:pPr indent="-228600">
              <a:lnSpc>
                <a:spcPct val="90000"/>
              </a:lnSpc>
              <a:spcAft>
                <a:spcPts val="600"/>
              </a:spcAft>
              <a:buFont typeface="Arial" panose="020B0604020202020204" pitchFamily="34" charset="0"/>
              <a:buChar char="•"/>
            </a:pPr>
            <a:endParaRPr lang="en-US" sz="1600" dirty="0"/>
          </a:p>
          <a:p>
            <a:pPr>
              <a:lnSpc>
                <a:spcPct val="90000"/>
              </a:lnSpc>
              <a:spcAft>
                <a:spcPts val="600"/>
              </a:spcAft>
            </a:pPr>
            <a:r>
              <a:rPr lang="en-US" sz="2400" b="1" dirty="0"/>
              <a:t>**Telehealth visits are an integral part of this entire process to allow flexibility/accessibility to the patient</a:t>
            </a:r>
            <a:r>
              <a:rPr lang="en-US" sz="2400" b="1" dirty="0">
                <a:cs typeface="Calibri"/>
              </a:rPr>
              <a:t>!</a:t>
            </a:r>
          </a:p>
          <a:p>
            <a:pPr marL="342900" indent="-228600">
              <a:lnSpc>
                <a:spcPct val="90000"/>
              </a:lnSpc>
              <a:spcAft>
                <a:spcPts val="600"/>
              </a:spcAft>
              <a:buFont typeface="Arial" panose="020B0604020202020204" pitchFamily="34" charset="0"/>
              <a:buChar char="•"/>
            </a:pPr>
            <a:endParaRPr lang="en-US" sz="1600" dirty="0"/>
          </a:p>
          <a:p>
            <a:pPr marL="342900" indent="-228600">
              <a:lnSpc>
                <a:spcPct val="90000"/>
              </a:lnSpc>
              <a:spcAft>
                <a:spcPts val="600"/>
              </a:spcAft>
              <a:buFont typeface="Arial" panose="020B0604020202020204" pitchFamily="34" charset="0"/>
              <a:buChar char="•"/>
            </a:pPr>
            <a:endParaRPr lang="en-US" sz="1600" b="1" u="sng" dirty="0"/>
          </a:p>
        </p:txBody>
      </p:sp>
    </p:spTree>
    <p:extLst>
      <p:ext uri="{BB962C8B-B14F-4D97-AF65-F5344CB8AC3E}">
        <p14:creationId xmlns:p14="http://schemas.microsoft.com/office/powerpoint/2010/main" val="32402754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7A7FFDC-E5E4-470E-B695-C6220208EEE1}"/>
              </a:ext>
            </a:extLst>
          </p:cNvPr>
          <p:cNvSpPr>
            <a:spLocks noGrp="1"/>
          </p:cNvSpPr>
          <p:nvPr>
            <p:ph type="title"/>
          </p:nvPr>
        </p:nvSpPr>
        <p:spPr>
          <a:xfrm>
            <a:off x="433495" y="3433763"/>
            <a:ext cx="3197013" cy="2743200"/>
          </a:xfrm>
        </p:spPr>
        <p:txBody>
          <a:bodyPr vert="horz" lIns="91440" tIns="45720" rIns="91440" bIns="45720" rtlCol="0" anchor="t">
            <a:normAutofit/>
          </a:bodyPr>
          <a:lstStyle/>
          <a:p>
            <a:pPr algn="ctr"/>
            <a:r>
              <a:rPr lang="en-US" b="1" kern="1200">
                <a:solidFill>
                  <a:schemeClr val="tx1"/>
                </a:solidFill>
                <a:latin typeface="+mj-lt"/>
                <a:ea typeface="+mj-ea"/>
                <a:cs typeface="+mj-cs"/>
              </a:rPr>
              <a:t>HOW DO WE WORK TOGETHER?</a:t>
            </a:r>
            <a:endParaRPr lang="en-US" kern="1200">
              <a:solidFill>
                <a:schemeClr val="tx1"/>
              </a:solidFill>
              <a:latin typeface="+mj-lt"/>
              <a:ea typeface="+mj-ea"/>
              <a:cs typeface="+mj-cs"/>
            </a:endParaRPr>
          </a:p>
        </p:txBody>
      </p:sp>
      <p:pic>
        <p:nvPicPr>
          <p:cNvPr id="7" name="Graphic 6">
            <a:extLst>
              <a:ext uri="{FF2B5EF4-FFF2-40B4-BE49-F238E27FC236}">
                <a16:creationId xmlns="" xmlns:a16="http://schemas.microsoft.com/office/drawing/2014/main" id="{937EDB22-9146-4DBA-8342-259B6B8210E3}"/>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 xmlns:asvg="http://schemas.microsoft.com/office/drawing/2016/SVG/main" r:embed="rId3"/>
              </a:ext>
            </a:extLst>
          </a:blip>
          <a:stretch>
            <a:fillRect/>
          </a:stretch>
        </p:blipFill>
        <p:spPr>
          <a:xfrm>
            <a:off x="1096937" y="1757363"/>
            <a:ext cx="1534331" cy="1534331"/>
          </a:xfrm>
          <a:prstGeom prst="rect">
            <a:avLst/>
          </a:prstGeom>
        </p:spPr>
      </p:pic>
      <p:sp>
        <p:nvSpPr>
          <p:cNvPr id="3" name="TextBox 2">
            <a:extLst>
              <a:ext uri="{FF2B5EF4-FFF2-40B4-BE49-F238E27FC236}">
                <a16:creationId xmlns="" xmlns:a16="http://schemas.microsoft.com/office/drawing/2014/main" id="{803C72A2-261B-4DBB-AA63-DE5D97C3C2C4}"/>
              </a:ext>
            </a:extLst>
          </p:cNvPr>
          <p:cNvSpPr txBox="1"/>
          <p:nvPr/>
        </p:nvSpPr>
        <p:spPr>
          <a:xfrm>
            <a:off x="4064000" y="643467"/>
            <a:ext cx="7289799" cy="5533496"/>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fontScale="85000" lnSpcReduction="10000"/>
          </a:bodyPr>
          <a:lstStyle/>
          <a:p>
            <a:pPr marL="285750" indent="-228600">
              <a:lnSpc>
                <a:spcPct val="90000"/>
              </a:lnSpc>
              <a:spcAft>
                <a:spcPts val="600"/>
              </a:spcAft>
              <a:buFont typeface="Arial" panose="020B0604020202020204" pitchFamily="34" charset="0"/>
              <a:buChar char="•"/>
            </a:pPr>
            <a:endParaRPr lang="en-US" sz="2400" dirty="0"/>
          </a:p>
          <a:p>
            <a:pPr marL="285750" indent="-228600">
              <a:lnSpc>
                <a:spcPct val="90000"/>
              </a:lnSpc>
              <a:spcAft>
                <a:spcPts val="600"/>
              </a:spcAft>
              <a:buFont typeface="Arial" panose="020B0604020202020204" pitchFamily="34" charset="0"/>
              <a:buChar char="•"/>
            </a:pPr>
            <a:r>
              <a:rPr lang="en-US" sz="2400" dirty="0"/>
              <a:t>We utilize an interdisciplinary/integrated approach</a:t>
            </a:r>
            <a:r>
              <a:rPr lang="en-US" sz="2400" dirty="0">
                <a:cs typeface="Calibri"/>
              </a:rPr>
              <a:t>.</a:t>
            </a:r>
          </a:p>
          <a:p>
            <a:pPr marL="285750" indent="-228600">
              <a:lnSpc>
                <a:spcPct val="90000"/>
              </a:lnSpc>
              <a:spcAft>
                <a:spcPts val="600"/>
              </a:spcAft>
              <a:buFont typeface="Arial" panose="020B0604020202020204" pitchFamily="34" charset="0"/>
              <a:buChar char="•"/>
            </a:pPr>
            <a:endParaRPr lang="en-US" sz="2400" dirty="0">
              <a:cs typeface="Calibri"/>
            </a:endParaRPr>
          </a:p>
          <a:p>
            <a:pPr marL="285750" indent="-228600">
              <a:lnSpc>
                <a:spcPct val="90000"/>
              </a:lnSpc>
              <a:spcAft>
                <a:spcPts val="600"/>
              </a:spcAft>
              <a:buFont typeface="Arial" panose="020B0604020202020204" pitchFamily="34" charset="0"/>
              <a:buChar char="•"/>
            </a:pPr>
            <a:r>
              <a:rPr lang="en-US" sz="2400" dirty="0">
                <a:cs typeface="Calibri"/>
              </a:rPr>
              <a:t>Providers and staff communicate directly with each other if/when there are any concerns regarding a patient or treatment plan of care.</a:t>
            </a:r>
          </a:p>
          <a:p>
            <a:pPr indent="-228600">
              <a:lnSpc>
                <a:spcPct val="90000"/>
              </a:lnSpc>
              <a:spcAft>
                <a:spcPts val="600"/>
              </a:spcAft>
              <a:buFont typeface="Arial" panose="020B0604020202020204" pitchFamily="34" charset="0"/>
              <a:buChar char="•"/>
            </a:pPr>
            <a:endParaRPr lang="en-US" sz="2400" dirty="0">
              <a:cs typeface="Calibri"/>
            </a:endParaRPr>
          </a:p>
          <a:p>
            <a:pPr marL="342900" indent="-228600">
              <a:lnSpc>
                <a:spcPct val="90000"/>
              </a:lnSpc>
              <a:spcAft>
                <a:spcPts val="600"/>
              </a:spcAft>
              <a:buFont typeface="Arial" panose="020B0604020202020204" pitchFamily="34" charset="0"/>
              <a:buChar char="•"/>
            </a:pPr>
            <a:r>
              <a:rPr lang="en-US" sz="2400" dirty="0"/>
              <a:t>Providers and staff communicate regarding patient care, especially if/when a patient relapses.  Providers work together to modify the patient's treatment plan to better meet the needs</a:t>
            </a:r>
            <a:r>
              <a:rPr lang="en-US" sz="2400" dirty="0">
                <a:cs typeface="Calibri"/>
              </a:rPr>
              <a:t> of the patient and improve the ability to meet treatment goals and succeed in his/her recovery. This may include the medical and behavioral health providers meeting conjointly with the patient to support and modify the patient's treatment plan.</a:t>
            </a:r>
          </a:p>
          <a:p>
            <a:pPr marL="342900" indent="-228600">
              <a:lnSpc>
                <a:spcPct val="90000"/>
              </a:lnSpc>
              <a:spcAft>
                <a:spcPts val="600"/>
              </a:spcAft>
              <a:buFont typeface="Arial" panose="020B0604020202020204" pitchFamily="34" charset="0"/>
              <a:buChar char="•"/>
            </a:pPr>
            <a:endParaRPr lang="en-US" sz="2400" dirty="0">
              <a:cs typeface="Calibri"/>
            </a:endParaRPr>
          </a:p>
          <a:p>
            <a:pPr marL="457200" indent="-342900">
              <a:lnSpc>
                <a:spcPct val="90000"/>
              </a:lnSpc>
              <a:spcAft>
                <a:spcPts val="600"/>
              </a:spcAft>
              <a:buFont typeface="Arial" panose="020B0604020202020204" pitchFamily="34" charset="0"/>
              <a:buChar char="•"/>
            </a:pPr>
            <a:r>
              <a:rPr lang="en-US" sz="2400" dirty="0">
                <a:cs typeface="Calibri"/>
              </a:rPr>
              <a:t>Providers and staff of each discipline work together to support the overall treatment goals of the patient, to include sustained recovery, free of all intoxicating/addictive substances and improve his/her quality of life....it takes a team!</a:t>
            </a:r>
          </a:p>
          <a:p>
            <a:pPr marL="114300">
              <a:lnSpc>
                <a:spcPct val="90000"/>
              </a:lnSpc>
              <a:spcAft>
                <a:spcPts val="600"/>
              </a:spcAft>
            </a:pPr>
            <a:endParaRPr lang="en-US" sz="2400" dirty="0">
              <a:cs typeface="Calibri"/>
            </a:endParaRPr>
          </a:p>
        </p:txBody>
      </p:sp>
    </p:spTree>
    <p:extLst>
      <p:ext uri="{BB962C8B-B14F-4D97-AF65-F5344CB8AC3E}">
        <p14:creationId xmlns:p14="http://schemas.microsoft.com/office/powerpoint/2010/main" val="30917002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0099FFD-3776-4CC4-A6BA-C2E741B72826}"/>
              </a:ext>
            </a:extLst>
          </p:cNvPr>
          <p:cNvSpPr>
            <a:spLocks noGrp="1"/>
          </p:cNvSpPr>
          <p:nvPr>
            <p:ph type="title"/>
          </p:nvPr>
        </p:nvSpPr>
        <p:spPr>
          <a:xfrm>
            <a:off x="591646" y="2772404"/>
            <a:ext cx="3197013" cy="2743200"/>
          </a:xfrm>
        </p:spPr>
        <p:txBody>
          <a:bodyPr vert="horz" lIns="91440" tIns="45720" rIns="91440" bIns="45720" rtlCol="0" anchor="t">
            <a:normAutofit/>
          </a:bodyPr>
          <a:lstStyle/>
          <a:p>
            <a:pPr algn="ctr"/>
            <a:r>
              <a:rPr lang="en-US" b="1" kern="1200" dirty="0">
                <a:solidFill>
                  <a:schemeClr val="tx1"/>
                </a:solidFill>
                <a:latin typeface="+mj-lt"/>
                <a:ea typeface="+mj-ea"/>
                <a:cs typeface="+mj-cs"/>
              </a:rPr>
              <a:t>REFERENCES &amp; RESOURCES</a:t>
            </a:r>
          </a:p>
        </p:txBody>
      </p:sp>
      <p:pic>
        <p:nvPicPr>
          <p:cNvPr id="7" name="Graphic 6">
            <a:extLst>
              <a:ext uri="{FF2B5EF4-FFF2-40B4-BE49-F238E27FC236}">
                <a16:creationId xmlns="" xmlns:a16="http://schemas.microsoft.com/office/drawing/2014/main" id="{83B5B0E0-0948-4FE9-B863-9F98DA923213}"/>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 xmlns:asvg="http://schemas.microsoft.com/office/drawing/2016/SVG/main" r:embed="rId3"/>
              </a:ext>
            </a:extLst>
          </a:blip>
          <a:stretch>
            <a:fillRect/>
          </a:stretch>
        </p:blipFill>
        <p:spPr>
          <a:xfrm>
            <a:off x="1531669" y="1613589"/>
            <a:ext cx="914400" cy="914400"/>
          </a:xfrm>
          <a:prstGeom prst="rect">
            <a:avLst/>
          </a:prstGeom>
        </p:spPr>
      </p:pic>
      <p:sp>
        <p:nvSpPr>
          <p:cNvPr id="3" name="TextBox 2">
            <a:extLst>
              <a:ext uri="{FF2B5EF4-FFF2-40B4-BE49-F238E27FC236}">
                <a16:creationId xmlns="" xmlns:a16="http://schemas.microsoft.com/office/drawing/2014/main" id="{4BF504AA-3638-4398-A060-8923183EBF9D}"/>
              </a:ext>
            </a:extLst>
          </p:cNvPr>
          <p:cNvSpPr txBox="1"/>
          <p:nvPr/>
        </p:nvSpPr>
        <p:spPr>
          <a:xfrm>
            <a:off x="4064000" y="643467"/>
            <a:ext cx="7289799" cy="5533496"/>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fontScale="62500" lnSpcReduction="20000"/>
          </a:bodyPr>
          <a:lstStyle/>
          <a:p>
            <a:pPr>
              <a:lnSpc>
                <a:spcPct val="90000"/>
              </a:lnSpc>
              <a:spcAft>
                <a:spcPts val="600"/>
              </a:spcAft>
            </a:pPr>
            <a:endParaRPr lang="en-US" sz="2000" dirty="0"/>
          </a:p>
          <a:p>
            <a:pPr>
              <a:lnSpc>
                <a:spcPct val="90000"/>
              </a:lnSpc>
              <a:spcAft>
                <a:spcPts val="600"/>
              </a:spcAft>
            </a:pPr>
            <a:endParaRPr lang="en-US" sz="2000" dirty="0"/>
          </a:p>
          <a:p>
            <a:pPr>
              <a:lnSpc>
                <a:spcPct val="90000"/>
              </a:lnSpc>
              <a:spcAft>
                <a:spcPts val="600"/>
              </a:spcAft>
            </a:pPr>
            <a:r>
              <a:rPr lang="en-US" sz="2900" dirty="0"/>
              <a:t>1. NLN reports on nursing education building community: Developing skills for </a:t>
            </a:r>
            <a:r>
              <a:rPr lang="en-US" sz="2900" dirty="0" err="1"/>
              <a:t>interprofessional</a:t>
            </a:r>
            <a:r>
              <a:rPr lang="en-US" sz="2900" dirty="0"/>
              <a:t> health professions education and relationship–centered care by the Interdisciplinary Health Education Panel of the National League for Nursing. Nursing and Health Perspectives (pp. 87–90).</a:t>
            </a:r>
            <a:endParaRPr lang="en-US" sz="2900" dirty="0">
              <a:cs typeface="Calibri"/>
            </a:endParaRPr>
          </a:p>
          <a:p>
            <a:pPr indent="-228600">
              <a:lnSpc>
                <a:spcPct val="90000"/>
              </a:lnSpc>
              <a:spcAft>
                <a:spcPts val="600"/>
              </a:spcAft>
              <a:buFont typeface="Arial" panose="020B0604020202020204" pitchFamily="34" charset="0"/>
              <a:buChar char="•"/>
            </a:pPr>
            <a:endParaRPr lang="en-US" sz="2900" dirty="0">
              <a:cs typeface="Calibri"/>
            </a:endParaRPr>
          </a:p>
          <a:p>
            <a:pPr>
              <a:lnSpc>
                <a:spcPct val="90000"/>
              </a:lnSpc>
              <a:spcAft>
                <a:spcPts val="600"/>
              </a:spcAft>
            </a:pPr>
            <a:r>
              <a:rPr lang="en-US" sz="2900" dirty="0"/>
              <a:t>2. Clark, P. G., Spence, D. L., &amp; Sheehan, J. L. (1986). A service/learning model for interdisciplinary teamwork in health and aging. Gerontology Education, 6(4), 3–16.</a:t>
            </a:r>
            <a:endParaRPr lang="en-US" sz="2900" dirty="0">
              <a:cs typeface="Calibri"/>
            </a:endParaRPr>
          </a:p>
          <a:p>
            <a:pPr indent="-228600">
              <a:lnSpc>
                <a:spcPct val="90000"/>
              </a:lnSpc>
              <a:spcAft>
                <a:spcPts val="600"/>
              </a:spcAft>
              <a:buFont typeface="Arial" panose="020B0604020202020204" pitchFamily="34" charset="0"/>
              <a:buChar char="•"/>
            </a:pPr>
            <a:endParaRPr lang="en-US" sz="2900" dirty="0">
              <a:cs typeface="Calibri"/>
            </a:endParaRPr>
          </a:p>
          <a:p>
            <a:pPr>
              <a:lnSpc>
                <a:spcPct val="90000"/>
              </a:lnSpc>
              <a:spcAft>
                <a:spcPts val="600"/>
              </a:spcAft>
            </a:pPr>
            <a:r>
              <a:rPr lang="en-US" sz="2900" dirty="0"/>
              <a:t>3.  National Institute on Drug Abuse found at </a:t>
            </a:r>
            <a:r>
              <a:rPr lang="en-US" sz="2900" dirty="0">
                <a:hlinkClick r:id="rId4"/>
              </a:rPr>
              <a:t>https://www.drugabuse.gov/</a:t>
            </a:r>
            <a:r>
              <a:rPr lang="en-US" sz="2900" dirty="0"/>
              <a:t> </a:t>
            </a:r>
            <a:endParaRPr lang="en-US" sz="2900" dirty="0">
              <a:cs typeface="Calibri"/>
            </a:endParaRPr>
          </a:p>
          <a:p>
            <a:pPr indent="-228600">
              <a:lnSpc>
                <a:spcPct val="90000"/>
              </a:lnSpc>
              <a:spcAft>
                <a:spcPts val="600"/>
              </a:spcAft>
              <a:buFont typeface="Arial" panose="020B0604020202020204" pitchFamily="34" charset="0"/>
              <a:buChar char="•"/>
            </a:pPr>
            <a:endParaRPr lang="en-US" sz="2900" dirty="0">
              <a:cs typeface="Calibri"/>
            </a:endParaRPr>
          </a:p>
          <a:p>
            <a:pPr>
              <a:lnSpc>
                <a:spcPct val="90000"/>
              </a:lnSpc>
              <a:spcAft>
                <a:spcPts val="600"/>
              </a:spcAft>
            </a:pPr>
            <a:r>
              <a:rPr lang="en-US" sz="2900" dirty="0"/>
              <a:t>4. </a:t>
            </a:r>
            <a:r>
              <a:rPr lang="en-US" sz="2900" dirty="0" smtClean="0"/>
              <a:t> Substance </a:t>
            </a:r>
            <a:r>
              <a:rPr lang="en-US" sz="2900" dirty="0"/>
              <a:t>Abuse and Mental Health Services Administration found at </a:t>
            </a:r>
            <a:r>
              <a:rPr lang="en-US" sz="2900" dirty="0">
                <a:hlinkClick r:id="rId5"/>
              </a:rPr>
              <a:t>https://www.samhsa.gov/</a:t>
            </a:r>
            <a:endParaRPr lang="en-US" sz="2900" dirty="0">
              <a:cs typeface="Calibri"/>
              <a:hlinkClick r:id="rId5"/>
            </a:endParaRPr>
          </a:p>
          <a:p>
            <a:pPr indent="-228600">
              <a:lnSpc>
                <a:spcPct val="90000"/>
              </a:lnSpc>
              <a:spcAft>
                <a:spcPts val="600"/>
              </a:spcAft>
              <a:buFont typeface="Arial" panose="020B0604020202020204" pitchFamily="34" charset="0"/>
              <a:buChar char="•"/>
            </a:pPr>
            <a:endParaRPr lang="en-US" sz="2900" dirty="0"/>
          </a:p>
          <a:p>
            <a:pPr>
              <a:lnSpc>
                <a:spcPct val="90000"/>
              </a:lnSpc>
              <a:spcAft>
                <a:spcPts val="600"/>
              </a:spcAft>
            </a:pPr>
            <a:r>
              <a:rPr lang="en-US" sz="2900" dirty="0" smtClean="0"/>
              <a:t>5.  Addiction </a:t>
            </a:r>
            <a:r>
              <a:rPr lang="en-US" sz="2900" dirty="0"/>
              <a:t>Policy Forum at </a:t>
            </a:r>
            <a:r>
              <a:rPr lang="en-US" sz="2900" dirty="0">
                <a:hlinkClick r:id="rId6"/>
              </a:rPr>
              <a:t>https://</a:t>
            </a:r>
            <a:r>
              <a:rPr lang="en-US" sz="2900" dirty="0" smtClean="0">
                <a:hlinkClick r:id="rId6"/>
              </a:rPr>
              <a:t>www.addictionpolicy.org</a:t>
            </a:r>
            <a:endParaRPr lang="en-US" sz="2900" dirty="0" smtClean="0"/>
          </a:p>
          <a:p>
            <a:pPr>
              <a:lnSpc>
                <a:spcPct val="90000"/>
              </a:lnSpc>
              <a:spcAft>
                <a:spcPts val="600"/>
              </a:spcAft>
            </a:pPr>
            <a:endParaRPr lang="en-US" sz="2900" dirty="0"/>
          </a:p>
          <a:p>
            <a:pPr>
              <a:lnSpc>
                <a:spcPct val="90000"/>
              </a:lnSpc>
              <a:spcAft>
                <a:spcPts val="600"/>
              </a:spcAft>
            </a:pPr>
            <a:r>
              <a:rPr lang="en-US" sz="2900" dirty="0" smtClean="0"/>
              <a:t>6. </a:t>
            </a:r>
            <a:r>
              <a:rPr lang="en-US" sz="2900" dirty="0">
                <a:hlinkClick r:id="rId7"/>
              </a:rPr>
              <a:t>https://www.drugabuse.gov/parents-educators</a:t>
            </a:r>
            <a:r>
              <a:rPr lang="en-US" sz="2900" dirty="0" smtClean="0"/>
              <a:t> </a:t>
            </a:r>
            <a:endParaRPr lang="en-US" sz="2900" dirty="0" smtClean="0"/>
          </a:p>
          <a:p>
            <a:pPr>
              <a:lnSpc>
                <a:spcPct val="90000"/>
              </a:lnSpc>
              <a:spcAft>
                <a:spcPts val="600"/>
              </a:spcAft>
            </a:pPr>
            <a:endParaRPr lang="en-US" sz="2900" dirty="0"/>
          </a:p>
          <a:p>
            <a:pPr>
              <a:lnSpc>
                <a:spcPct val="90000"/>
              </a:lnSpc>
              <a:spcAft>
                <a:spcPts val="600"/>
              </a:spcAft>
            </a:pPr>
            <a:r>
              <a:rPr lang="en-US" sz="2900" dirty="0" smtClean="0"/>
              <a:t>7. </a:t>
            </a:r>
            <a:r>
              <a:rPr lang="en-US" sz="2900" dirty="0">
                <a:hlinkClick r:id="rId8"/>
              </a:rPr>
              <a:t>https://www.fbi.gov/video-repository/newss-chasing-the-dragon-the-life-of-an-opiate-addict/view</a:t>
            </a:r>
            <a:endParaRPr lang="en-US" sz="2900" dirty="0"/>
          </a:p>
          <a:p>
            <a:pPr>
              <a:lnSpc>
                <a:spcPct val="90000"/>
              </a:lnSpc>
              <a:spcAft>
                <a:spcPts val="600"/>
              </a:spcAft>
            </a:pPr>
            <a:endParaRPr lang="en-US" dirty="0"/>
          </a:p>
          <a:p>
            <a:pPr indent="-228600">
              <a:lnSpc>
                <a:spcPct val="90000"/>
              </a:lnSpc>
              <a:spcAft>
                <a:spcPts val="600"/>
              </a:spcAft>
              <a:buFont typeface="Arial" panose="020B0604020202020204" pitchFamily="34" charset="0"/>
              <a:buChar char="•"/>
            </a:pPr>
            <a:endParaRPr lang="en-US" dirty="0"/>
          </a:p>
        </p:txBody>
      </p:sp>
    </p:spTree>
    <p:extLst>
      <p:ext uri="{BB962C8B-B14F-4D97-AF65-F5344CB8AC3E}">
        <p14:creationId xmlns:p14="http://schemas.microsoft.com/office/powerpoint/2010/main" val="14813998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This is an image of a person with the brain highlighted. The basal ganglia, extended amygdala, and prefrontal cortex are called out. "/>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801505" y="382813"/>
            <a:ext cx="8347218" cy="61544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245234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 xmlns:a16="http://schemas.microsoft.com/office/drawing/2014/main" id="{AFA67CD3-AB4E-4A7A-BEB8-53C445D8C44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 y="3726"/>
            <a:ext cx="5614875"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 xmlns:a16="http://schemas.microsoft.com/office/drawing/2014/main" id="{07CF545F-9C2E-4446-97CD-AD92990C2B68}"/>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6094105" y="802955"/>
            <a:ext cx="4977976" cy="1454051"/>
          </a:xfrm>
        </p:spPr>
        <p:txBody>
          <a:bodyPr>
            <a:normAutofit/>
          </a:bodyPr>
          <a:lstStyle/>
          <a:p>
            <a:pPr>
              <a:defRPr/>
            </a:pPr>
            <a:r>
              <a:rPr lang="en-US" sz="3700" b="1" dirty="0">
                <a:solidFill>
                  <a:srgbClr val="000000"/>
                </a:solidFill>
                <a:effectLst>
                  <a:outerShdw blurRad="38100" dist="38100" dir="2700000" algn="tl">
                    <a:srgbClr val="000000">
                      <a:alpha val="43137"/>
                    </a:srgbClr>
                  </a:outerShdw>
                </a:effectLst>
                <a:latin typeface="+mn-lt"/>
                <a:ea typeface="ＭＳ Ｐゴシック" pitchFamily="34" charset="-128"/>
              </a:rPr>
              <a:t>(2011) ASAM </a:t>
            </a:r>
            <a:br>
              <a:rPr lang="en-US" sz="3700" b="1" dirty="0">
                <a:solidFill>
                  <a:srgbClr val="000000"/>
                </a:solidFill>
                <a:effectLst>
                  <a:outerShdw blurRad="38100" dist="38100" dir="2700000" algn="tl">
                    <a:srgbClr val="000000">
                      <a:alpha val="43137"/>
                    </a:srgbClr>
                  </a:outerShdw>
                </a:effectLst>
                <a:latin typeface="+mn-lt"/>
                <a:ea typeface="ＭＳ Ｐゴシック" pitchFamily="34" charset="-128"/>
              </a:rPr>
            </a:br>
            <a:r>
              <a:rPr lang="en-US" sz="3700" b="1" dirty="0">
                <a:solidFill>
                  <a:srgbClr val="000000"/>
                </a:solidFill>
                <a:effectLst>
                  <a:outerShdw blurRad="38100" dist="38100" dir="2700000" algn="tl">
                    <a:srgbClr val="000000">
                      <a:alpha val="43137"/>
                    </a:srgbClr>
                  </a:outerShdw>
                </a:effectLst>
                <a:latin typeface="+mn-lt"/>
                <a:ea typeface="ＭＳ Ｐゴシック" pitchFamily="34" charset="-128"/>
              </a:rPr>
              <a:t>Definition of Addiction</a:t>
            </a:r>
          </a:p>
        </p:txBody>
      </p:sp>
      <p:sp>
        <p:nvSpPr>
          <p:cNvPr id="15" name="Freeform 62">
            <a:extLst>
              <a:ext uri="{FF2B5EF4-FFF2-40B4-BE49-F238E27FC236}">
                <a16:creationId xmlns="" xmlns:a16="http://schemas.microsoft.com/office/drawing/2014/main" id="{339C8D78-A644-462F-B674-F440635E535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738619"/>
            <a:ext cx="5000438" cy="5400962"/>
          </a:xfrm>
          <a:custGeom>
            <a:avLst/>
            <a:gdLst>
              <a:gd name="connsiteX0" fmla="*/ 2299956 w 5000438"/>
              <a:gd name="connsiteY0" fmla="*/ 0 h 5400962"/>
              <a:gd name="connsiteX1" fmla="*/ 5000438 w 5000438"/>
              <a:gd name="connsiteY1" fmla="*/ 2700481 h 5400962"/>
              <a:gd name="connsiteX2" fmla="*/ 2299956 w 5000438"/>
              <a:gd name="connsiteY2" fmla="*/ 5400962 h 5400962"/>
              <a:gd name="connsiteX3" fmla="*/ 60675 w 5000438"/>
              <a:gd name="connsiteY3" fmla="*/ 4210346 h 5400962"/>
              <a:gd name="connsiteX4" fmla="*/ 0 w 5000438"/>
              <a:gd name="connsiteY4" fmla="*/ 4110472 h 5400962"/>
              <a:gd name="connsiteX5" fmla="*/ 0 w 5000438"/>
              <a:gd name="connsiteY5" fmla="*/ 1290491 h 5400962"/>
              <a:gd name="connsiteX6" fmla="*/ 60675 w 5000438"/>
              <a:gd name="connsiteY6" fmla="*/ 1190617 h 5400962"/>
              <a:gd name="connsiteX7" fmla="*/ 2299956 w 5000438"/>
              <a:gd name="connsiteY7" fmla="*/ 0 h 5400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00438" h="5400962">
                <a:moveTo>
                  <a:pt x="2299956" y="0"/>
                </a:moveTo>
                <a:cubicBezTo>
                  <a:pt x="3791390" y="0"/>
                  <a:pt x="5000438" y="1209047"/>
                  <a:pt x="5000438" y="2700481"/>
                </a:cubicBezTo>
                <a:cubicBezTo>
                  <a:pt x="5000438" y="4191915"/>
                  <a:pt x="3791390" y="5400962"/>
                  <a:pt x="2299956" y="5400962"/>
                </a:cubicBezTo>
                <a:cubicBezTo>
                  <a:pt x="1367810" y="5400962"/>
                  <a:pt x="545971" y="4928678"/>
                  <a:pt x="60675" y="4210346"/>
                </a:cubicBezTo>
                <a:lnTo>
                  <a:pt x="0" y="4110472"/>
                </a:lnTo>
                <a:lnTo>
                  <a:pt x="0" y="1290491"/>
                </a:lnTo>
                <a:lnTo>
                  <a:pt x="60675" y="1190617"/>
                </a:lnTo>
                <a:cubicBezTo>
                  <a:pt x="545971" y="472284"/>
                  <a:pt x="1367810" y="0"/>
                  <a:pt x="2299956"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85000"/>
                  </a:schemeClr>
                </a:gs>
                <a:gs pos="100000">
                  <a:schemeClr val="bg2">
                    <a:lumMod val="8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8" name="Graphic 7" descr="Brain in head">
            <a:extLst>
              <a:ext uri="{FF2B5EF4-FFF2-40B4-BE49-F238E27FC236}">
                <a16:creationId xmlns="" xmlns:a16="http://schemas.microsoft.com/office/drawing/2014/main" id="{87EF46DB-68D0-4034-85F8-A157CF5B4293}"/>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 xmlns:asvg="http://schemas.microsoft.com/office/drawing/2016/SVG/main" r:embed="rId5"/>
              </a:ext>
            </a:extLst>
          </a:blip>
          <a:stretch>
            <a:fillRect/>
          </a:stretch>
        </p:blipFill>
        <p:spPr>
          <a:xfrm>
            <a:off x="450254" y="1629089"/>
            <a:ext cx="3620021" cy="3620021"/>
          </a:xfrm>
          <a:prstGeom prst="rect">
            <a:avLst/>
          </a:prstGeom>
        </p:spPr>
      </p:pic>
      <p:sp>
        <p:nvSpPr>
          <p:cNvPr id="3" name="Content Placeholder 2"/>
          <p:cNvSpPr>
            <a:spLocks noGrp="1"/>
          </p:cNvSpPr>
          <p:nvPr>
            <p:ph idx="1"/>
          </p:nvPr>
        </p:nvSpPr>
        <p:spPr>
          <a:xfrm>
            <a:off x="6090574" y="1992574"/>
            <a:ext cx="5209772" cy="4068398"/>
          </a:xfrm>
          <a:scene3d>
            <a:camera prst="orthographicFront">
              <a:rot lat="0" lon="0" rev="0"/>
            </a:camera>
            <a:lightRig rig="balanced" dir="t">
              <a:rot lat="0" lon="0" rev="8700000"/>
            </a:lightRig>
          </a:scene3d>
        </p:spPr>
        <p:txBody>
          <a:bodyPr anchor="ctr">
            <a:normAutofit fontScale="92500" lnSpcReduction="10000"/>
          </a:bodyPr>
          <a:lstStyle/>
          <a:p>
            <a:pPr>
              <a:buFont typeface="Wingdings" pitchFamily="2" charset="2"/>
              <a:buNone/>
              <a:defRPr/>
            </a:pPr>
            <a:endParaRPr lang="en-US" sz="1600" b="1" u="sng" dirty="0" smtClean="0">
              <a:solidFill>
                <a:srgbClr val="000000"/>
              </a:solidFill>
              <a:latin typeface="+mj-lt"/>
              <a:ea typeface="ＭＳ Ｐゴシック" pitchFamily="34" charset="-128"/>
            </a:endParaRPr>
          </a:p>
          <a:p>
            <a:pPr>
              <a:buFont typeface="Wingdings" pitchFamily="2" charset="2"/>
              <a:buNone/>
              <a:defRPr/>
            </a:pPr>
            <a:r>
              <a:rPr lang="en-US" sz="1600" b="1" u="sng" dirty="0" smtClean="0">
                <a:solidFill>
                  <a:srgbClr val="000000"/>
                </a:solidFill>
                <a:latin typeface="+mj-lt"/>
                <a:ea typeface="ＭＳ Ｐゴシック" pitchFamily="34" charset="-128"/>
              </a:rPr>
              <a:t>Short </a:t>
            </a:r>
            <a:r>
              <a:rPr lang="en-US" sz="1600" b="1" u="sng" dirty="0">
                <a:solidFill>
                  <a:srgbClr val="000000"/>
                </a:solidFill>
                <a:latin typeface="+mj-lt"/>
                <a:ea typeface="ＭＳ Ｐゴシック" pitchFamily="34" charset="-128"/>
              </a:rPr>
              <a:t>Definition of Addiction</a:t>
            </a:r>
            <a:r>
              <a:rPr lang="en-US" sz="1600" b="1" dirty="0">
                <a:solidFill>
                  <a:srgbClr val="000000"/>
                </a:solidFill>
                <a:latin typeface="+mj-lt"/>
                <a:ea typeface="ＭＳ Ｐゴシック" pitchFamily="34" charset="-128"/>
              </a:rPr>
              <a:t>:</a:t>
            </a:r>
          </a:p>
          <a:p>
            <a:pPr marL="0" indent="0">
              <a:buNone/>
              <a:defRPr/>
            </a:pPr>
            <a:r>
              <a:rPr lang="en-US" sz="1600" b="1" dirty="0">
                <a:solidFill>
                  <a:srgbClr val="000000"/>
                </a:solidFill>
                <a:latin typeface="+mj-lt"/>
                <a:ea typeface="ＭＳ Ｐゴシック" pitchFamily="34" charset="-128"/>
              </a:rPr>
              <a:t/>
            </a:r>
            <a:br>
              <a:rPr lang="en-US" sz="1600" b="1" dirty="0">
                <a:solidFill>
                  <a:srgbClr val="000000"/>
                </a:solidFill>
                <a:latin typeface="+mj-lt"/>
                <a:ea typeface="ＭＳ Ｐゴシック" pitchFamily="34" charset="-128"/>
              </a:rPr>
            </a:br>
            <a:r>
              <a:rPr lang="en-US" sz="1600" b="1" dirty="0">
                <a:solidFill>
                  <a:srgbClr val="000000"/>
                </a:solidFill>
                <a:latin typeface="+mj-lt"/>
                <a:ea typeface="ＭＳ Ｐゴシック" pitchFamily="34" charset="-128"/>
              </a:rPr>
              <a:t>Addiction is a primary, chronic disease of brain reward, motivation, memory and related circuitry. Dysfunction in these circuits leads to characteristic biological, psychological, social and spiritual manifestations. This is reflected in an individual pathologically pursuing reward and/or relief by substance use and other behaviors.</a:t>
            </a:r>
          </a:p>
          <a:p>
            <a:pPr>
              <a:defRPr/>
            </a:pPr>
            <a:endParaRPr lang="en-US" sz="1600" b="1" dirty="0">
              <a:solidFill>
                <a:srgbClr val="000000"/>
              </a:solidFill>
              <a:latin typeface="+mj-lt"/>
              <a:ea typeface="ＭＳ Ｐゴシック" pitchFamily="34" charset="-128"/>
            </a:endParaRPr>
          </a:p>
          <a:p>
            <a:pPr marL="0" indent="0">
              <a:buNone/>
              <a:defRPr/>
            </a:pPr>
            <a:r>
              <a:rPr lang="en-US" sz="1600" b="1" dirty="0">
                <a:solidFill>
                  <a:srgbClr val="000000"/>
                </a:solidFill>
                <a:latin typeface="+mj-lt"/>
                <a:ea typeface="ＭＳ Ｐゴシック" pitchFamily="34" charset="-128"/>
              </a:rPr>
              <a:t>Addiction is characterized by inability to consistently abstain, impairment in behavioral control, craving, diminished recognition of significant problems </a:t>
            </a:r>
            <a:r>
              <a:rPr lang="en-US" sz="1600" b="1">
                <a:solidFill>
                  <a:srgbClr val="000000"/>
                </a:solidFill>
                <a:latin typeface="+mj-lt"/>
                <a:ea typeface="ＭＳ Ｐゴシック" pitchFamily="34" charset="-128"/>
              </a:rPr>
              <a:t>with </a:t>
            </a:r>
            <a:r>
              <a:rPr lang="en-US" sz="1600" b="1" smtClean="0">
                <a:solidFill>
                  <a:srgbClr val="000000"/>
                </a:solidFill>
                <a:latin typeface="+mj-lt"/>
                <a:ea typeface="ＭＳ Ｐゴシック" pitchFamily="34" charset="-128"/>
              </a:rPr>
              <a:t>one</a:t>
            </a:r>
            <a:r>
              <a:rPr lang="en-US" sz="1600" b="1" smtClean="0">
                <a:solidFill>
                  <a:srgbClr val="000000"/>
                </a:solidFill>
                <a:latin typeface="+mj-lt"/>
                <a:ea typeface="ＭＳ Ｐゴシック" pitchFamily="34" charset="-128"/>
              </a:rPr>
              <a:t>’</a:t>
            </a:r>
            <a:r>
              <a:rPr lang="en-US" altLang="ja-JP" sz="1600" b="1" smtClean="0">
                <a:solidFill>
                  <a:srgbClr val="000000"/>
                </a:solidFill>
                <a:latin typeface="+mj-lt"/>
                <a:ea typeface="ＭＳ Ｐゴシック" pitchFamily="34" charset="-128"/>
              </a:rPr>
              <a:t>s </a:t>
            </a:r>
            <a:r>
              <a:rPr lang="en-US" altLang="ja-JP" sz="1600" b="1" dirty="0">
                <a:solidFill>
                  <a:srgbClr val="000000"/>
                </a:solidFill>
                <a:latin typeface="+mj-lt"/>
                <a:ea typeface="ＭＳ Ｐゴシック" pitchFamily="34" charset="-128"/>
              </a:rPr>
              <a:t>behaviors and interpersonal relationships, and a dysfunctional emotional response. Like other chronic diseases, addiction often involves cycles of relapse and remission. Without treatment or engagement in recovery activities, addiction is progressive and can result in disability or premature death.</a:t>
            </a:r>
          </a:p>
          <a:p>
            <a:pPr>
              <a:defRPr/>
            </a:pPr>
            <a:endParaRPr lang="en-US" sz="1300" dirty="0">
              <a:solidFill>
                <a:srgbClr val="000000"/>
              </a:solidFill>
              <a:ea typeface="ＭＳ Ｐゴシック" pitchFamily="34" charset="-128"/>
            </a:endParaRPr>
          </a:p>
        </p:txBody>
      </p:sp>
      <p:sp>
        <p:nvSpPr>
          <p:cNvPr id="4" name="Footer Placeholder 3"/>
          <p:cNvSpPr>
            <a:spLocks noGrp="1"/>
          </p:cNvSpPr>
          <p:nvPr>
            <p:ph type="ftr" sz="quarter" idx="11"/>
          </p:nvPr>
        </p:nvSpPr>
        <p:spPr>
          <a:xfrm>
            <a:off x="5536367" y="6223702"/>
            <a:ext cx="5289562" cy="314067"/>
          </a:xfrm>
        </p:spPr>
        <p:txBody>
          <a:bodyPr>
            <a:normAutofit/>
          </a:bodyP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r">
              <a:spcAft>
                <a:spcPts val="600"/>
              </a:spcAft>
              <a:defRPr/>
            </a:pPr>
            <a:r>
              <a:rPr lang="en-US" sz="1100">
                <a:solidFill>
                  <a:srgbClr val="898989"/>
                </a:solidFill>
              </a:rPr>
              <a:t>Adopted by the ASAM Board of Directors April 19, 2011</a:t>
            </a:r>
          </a:p>
        </p:txBody>
      </p:sp>
    </p:spTree>
    <p:extLst>
      <p:ext uri="{BB962C8B-B14F-4D97-AF65-F5344CB8AC3E}">
        <p14:creationId xmlns:p14="http://schemas.microsoft.com/office/powerpoint/2010/main" val="2771776895"/>
      </p:ext>
    </p:extLst>
  </p:cSld>
  <p:clrMapOvr>
    <a:masterClrMapping/>
  </p:clrMapOvr>
  <p:transition spd="slow">
    <p:pull/>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 xmlns:a16="http://schemas.microsoft.com/office/drawing/2014/main" id="{23962611-DFD5-4092-AAFD-559E3DFCE2C9}"/>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475488"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 xmlns:a16="http://schemas.microsoft.com/office/drawing/2014/main" id="{2270F1FA-0425-408F-9861-80BF5AFB276D}"/>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3045368" y="2043663"/>
            <a:ext cx="6105194" cy="2031055"/>
          </a:xfrm>
        </p:spPr>
        <p:txBody>
          <a:bodyPr>
            <a:normAutofit/>
          </a:bodyPr>
          <a:lstStyle/>
          <a:p>
            <a:pPr>
              <a:defRPr/>
            </a:pPr>
            <a:r>
              <a:rPr lang="en-US" sz="2900">
                <a:solidFill>
                  <a:srgbClr val="FFFFFF"/>
                </a:solidFill>
              </a:rPr>
              <a:t/>
            </a:r>
            <a:br>
              <a:rPr lang="en-US" sz="2900">
                <a:solidFill>
                  <a:srgbClr val="FFFFFF"/>
                </a:solidFill>
              </a:rPr>
            </a:br>
            <a:r>
              <a:rPr lang="en-US" sz="2900">
                <a:solidFill>
                  <a:srgbClr val="FFFFFF"/>
                </a:solidFill>
                <a:latin typeface="+mn-lt"/>
              </a:rPr>
              <a:t>What (If Anything) Constitutes Effective, “Evidence-Based” Treatment?</a:t>
            </a:r>
            <a:br>
              <a:rPr lang="en-US" sz="2900">
                <a:solidFill>
                  <a:srgbClr val="FFFFFF"/>
                </a:solidFill>
                <a:latin typeface="+mn-lt"/>
              </a:rPr>
            </a:br>
            <a:endParaRPr lang="en-US" sz="2900">
              <a:solidFill>
                <a:srgbClr val="FFFFFF"/>
              </a:solidFill>
            </a:endParaRPr>
          </a:p>
        </p:txBody>
      </p:sp>
      <p:sp>
        <p:nvSpPr>
          <p:cNvPr id="3" name="TextBox 2"/>
          <p:cNvSpPr txBox="1"/>
          <p:nvPr/>
        </p:nvSpPr>
        <p:spPr>
          <a:xfrm>
            <a:off x="3045368" y="4074718"/>
            <a:ext cx="6105194" cy="682079"/>
          </a:xfrm>
          <a:prstGeom prst="rect">
            <a:avLst/>
          </a:prstGeom>
        </p:spPr>
        <p:txBody>
          <a:bodyPr rtlCol="0">
            <a:normAutofit/>
          </a:bodyPr>
          <a:lstStyle/>
          <a:p>
            <a:pPr>
              <a:spcAft>
                <a:spcPts val="600"/>
              </a:spcAft>
            </a:pPr>
            <a:r>
              <a:rPr lang="en-US" b="1">
                <a:solidFill>
                  <a:srgbClr val="FFFFFF"/>
                </a:solidFill>
                <a:effectLst>
                  <a:outerShdw blurRad="38100" dist="38100" dir="2700000" algn="tl">
                    <a:srgbClr val="000000">
                      <a:alpha val="43137"/>
                    </a:srgbClr>
                  </a:outerShdw>
                </a:effectLst>
                <a:latin typeface="+mj-lt"/>
              </a:rPr>
              <a:t>(Here’s a hint: It’s very different from what most people receive!)</a:t>
            </a:r>
          </a:p>
        </p:txBody>
      </p:sp>
    </p:spTree>
    <p:extLst>
      <p:ext uri="{BB962C8B-B14F-4D97-AF65-F5344CB8AC3E}">
        <p14:creationId xmlns:p14="http://schemas.microsoft.com/office/powerpoint/2010/main" val="1968147399"/>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100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750" fill="hold"/>
                                        <p:tgtEl>
                                          <p:spTgt spid="3"/>
                                        </p:tgtEl>
                                        <p:attrNameLst>
                                          <p:attrName>ppt_x</p:attrName>
                                        </p:attrNameLst>
                                      </p:cBhvr>
                                      <p:tavLst>
                                        <p:tav tm="0">
                                          <p:val>
                                            <p:strVal val="0-#ppt_w/2"/>
                                          </p:val>
                                        </p:tav>
                                        <p:tav tm="100000">
                                          <p:val>
                                            <p:strVal val="#ppt_x"/>
                                          </p:val>
                                        </p:tav>
                                      </p:tavLst>
                                    </p:anim>
                                    <p:anim calcmode="lin" valueType="num">
                                      <p:cBhvr additive="base">
                                        <p:cTn id="8" dur="75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7" name="Rectangle 2"/>
          <p:cNvSpPr>
            <a:spLocks noGrp="1" noChangeArrowheads="1"/>
          </p:cNvSpPr>
          <p:nvPr>
            <p:ph type="title"/>
          </p:nvPr>
        </p:nvSpPr>
        <p:spPr>
          <a:xfrm>
            <a:off x="965201" y="969263"/>
            <a:ext cx="3093880" cy="4923537"/>
          </a:xfrm>
          <a:solidFill>
            <a:schemeClr val="bg1">
              <a:alpha val="70000"/>
            </a:schemeClr>
          </a:solidFill>
          <a:ln w="31750" cap="sq">
            <a:solidFill>
              <a:schemeClr val="tx1">
                <a:lumMod val="75000"/>
                <a:lumOff val="25000"/>
              </a:schemeClr>
            </a:solidFill>
            <a:miter lim="800000"/>
          </a:ln>
        </p:spPr>
        <p:txBody>
          <a:bodyPr vert="horz" lIns="91440" tIns="45720" rIns="91440" bIns="45720" rtlCol="0" anchor="ctr">
            <a:normAutofit/>
          </a:bodyPr>
          <a:lstStyle/>
          <a:p>
            <a:pPr algn="ctr">
              <a:defRPr/>
            </a:pPr>
            <a:r>
              <a:rPr lang="en-US" sz="3000" b="1">
                <a:solidFill>
                  <a:schemeClr val="tx1">
                    <a:lumMod val="85000"/>
                    <a:lumOff val="15000"/>
                  </a:schemeClr>
                </a:solidFill>
                <a:effectLst>
                  <a:outerShdw blurRad="38100" dist="38100" dir="2700000" algn="tl">
                    <a:srgbClr val="000000">
                      <a:alpha val="43137"/>
                    </a:srgbClr>
                  </a:outerShdw>
                </a:effectLst>
              </a:rPr>
              <a:t>NIDA’</a:t>
            </a:r>
            <a:r>
              <a:rPr lang="en-US" altLang="ja-JP" sz="3000" b="1">
                <a:solidFill>
                  <a:schemeClr val="tx1">
                    <a:lumMod val="85000"/>
                    <a:lumOff val="15000"/>
                  </a:schemeClr>
                </a:solidFill>
                <a:effectLst>
                  <a:outerShdw blurRad="38100" dist="38100" dir="2700000" algn="tl">
                    <a:srgbClr val="000000">
                      <a:alpha val="43137"/>
                    </a:srgbClr>
                  </a:outerShdw>
                </a:effectLst>
              </a:rPr>
              <a:t>s Principles of Drug Addiction Treatment</a:t>
            </a:r>
            <a:endParaRPr lang="en-US" sz="3000" b="1">
              <a:solidFill>
                <a:schemeClr val="tx1">
                  <a:lumMod val="85000"/>
                  <a:lumOff val="15000"/>
                </a:schemeClr>
              </a:solidFill>
              <a:effectLst>
                <a:outerShdw blurRad="38100" dist="38100" dir="2700000" algn="tl">
                  <a:srgbClr val="000000">
                    <a:alpha val="43137"/>
                  </a:srgbClr>
                </a:outerShdw>
              </a:effectLst>
            </a:endParaRPr>
          </a:p>
        </p:txBody>
      </p:sp>
      <p:sp>
        <p:nvSpPr>
          <p:cNvPr id="37891" name="Rectangle 3"/>
          <p:cNvSpPr>
            <a:spLocks noGrp="1" noChangeArrowheads="1"/>
          </p:cNvSpPr>
          <p:nvPr>
            <p:ph type="body" sz="half" idx="1"/>
          </p:nvPr>
        </p:nvSpPr>
        <p:spPr>
          <a:xfrm>
            <a:off x="4672101" y="967339"/>
            <a:ext cx="6876429" cy="2719444"/>
          </a:xfrm>
        </p:spPr>
        <p:txBody>
          <a:bodyPr vert="horz" lIns="91440" tIns="45720" rIns="91440" bIns="45720" rtlCol="0">
            <a:normAutofit/>
          </a:bodyPr>
          <a:lstStyle/>
          <a:p>
            <a:pPr>
              <a:defRPr/>
            </a:pPr>
            <a:endParaRPr lang="en-US" sz="1400" b="1" dirty="0"/>
          </a:p>
          <a:p>
            <a:pPr>
              <a:defRPr/>
            </a:pPr>
            <a:r>
              <a:rPr lang="en-US" sz="1800" b="1" dirty="0"/>
              <a:t>Over four decades of scientific research has yielded </a:t>
            </a:r>
            <a:r>
              <a:rPr lang="en-US" sz="1800" b="1" dirty="0">
                <a:effectLst>
                  <a:outerShdw blurRad="38100" dist="38100" dir="2700000" algn="tl">
                    <a:srgbClr val="FFFFFF"/>
                  </a:outerShdw>
                </a:effectLst>
              </a:rPr>
              <a:t>13 fundamental principles</a:t>
            </a:r>
            <a:r>
              <a:rPr lang="en-US" sz="1800" b="1" dirty="0"/>
              <a:t> that characterize effective treatment for people with drug addictions. These principles are detailed in NIDA’s Principles of Drug Addition Treatment: A Research-Based Guide. </a:t>
            </a:r>
            <a:br>
              <a:rPr lang="en-US" sz="1800" b="1" dirty="0"/>
            </a:br>
            <a:r>
              <a:rPr lang="en-US" sz="1800" b="1" dirty="0"/>
              <a:t>(Third Edition).</a:t>
            </a:r>
          </a:p>
          <a:p>
            <a:pPr>
              <a:defRPr/>
            </a:pPr>
            <a:r>
              <a:rPr lang="en-US" sz="1800" b="1" dirty="0"/>
              <a:t>Published in October 1999; Revised in December 2012; Most recent update in January 2018</a:t>
            </a:r>
          </a:p>
        </p:txBody>
      </p:sp>
      <p:sp>
        <p:nvSpPr>
          <p:cNvPr id="72" name="Rectangle 71">
            <a:extLst>
              <a:ext uri="{FF2B5EF4-FFF2-40B4-BE49-F238E27FC236}">
                <a16:creationId xmlns="" xmlns:a16="http://schemas.microsoft.com/office/drawing/2014/main" id="{1AC19E41-BCF2-4F35-97A7-2A45ED58A51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4647674" y="3686783"/>
            <a:ext cx="6579124" cy="220387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Content Placeholder 3">
            <a:extLst>
              <a:ext uri="{FF2B5EF4-FFF2-40B4-BE49-F238E27FC236}">
                <a16:creationId xmlns="" xmlns:a16="http://schemas.microsoft.com/office/drawing/2014/main" id="{BC40DEEC-3E85-AB47-9C9D-92F5B0FAB646}"/>
              </a:ext>
            </a:extLst>
          </p:cNvPr>
          <p:cNvPicPr>
            <a:picLocks noGrp="1" noChangeAspect="1"/>
          </p:cNvPicPr>
          <p:nvPr>
            <p:ph sz="half" idx="2"/>
          </p:nvPr>
        </p:nvPicPr>
        <p:blipFill>
          <a:blip r:embed="rId3"/>
          <a:stretch>
            <a:fillRect/>
          </a:stretch>
        </p:blipFill>
        <p:spPr>
          <a:xfrm>
            <a:off x="5600972" y="3847650"/>
            <a:ext cx="4658306" cy="1882144"/>
          </a:xfrm>
          <a:prstGeom prst="rect">
            <a:avLst/>
          </a:prstGeom>
          <a:ln w="31750" cap="sq">
            <a:noFill/>
            <a:miter lim="800000"/>
          </a:ln>
        </p:spPr>
      </p:pic>
    </p:spTree>
    <p:extLst>
      <p:ext uri="{BB962C8B-B14F-4D97-AF65-F5344CB8AC3E}">
        <p14:creationId xmlns:p14="http://schemas.microsoft.com/office/powerpoint/2010/main" val="592549179"/>
      </p:ext>
    </p:extLst>
  </p:cSld>
  <p:clrMapOvr>
    <a:masterClrMapping/>
  </p:clrMapOvr>
  <p:transition spd="slow">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 xmlns:a16="http://schemas.microsoft.com/office/drawing/2014/main" id="{3B854194-185D-494D-905C-7C7CB2E30F6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72">
            <a:extLst>
              <a:ext uri="{FF2B5EF4-FFF2-40B4-BE49-F238E27FC236}">
                <a16:creationId xmlns="" xmlns:a16="http://schemas.microsoft.com/office/drawing/2014/main" id="{B4F5FA0D-0104-4987-8241-EFF7C85B88D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5" name="Picture 74">
            <a:extLst>
              <a:ext uri="{FF2B5EF4-FFF2-40B4-BE49-F238E27FC236}">
                <a16:creationId xmlns="" xmlns:a16="http://schemas.microsoft.com/office/drawing/2014/main" id="{2897127E-6CEF-446C-BE87-93B7C46E49D1}"/>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8914" name="Rectangle 2"/>
          <p:cNvSpPr>
            <a:spLocks noGrp="1" noChangeArrowheads="1"/>
          </p:cNvSpPr>
          <p:nvPr>
            <p:ph type="title"/>
          </p:nvPr>
        </p:nvSpPr>
        <p:spPr>
          <a:xfrm>
            <a:off x="640079" y="2053641"/>
            <a:ext cx="3669161" cy="2760098"/>
          </a:xfrm>
        </p:spPr>
        <p:txBody>
          <a:bodyPr vert="horz" lIns="91440" tIns="45720" rIns="91440" bIns="45720" rtlCol="0" anchor="ctr">
            <a:normAutofit/>
          </a:bodyPr>
          <a:lstStyle/>
          <a:p>
            <a:pPr>
              <a:defRPr/>
            </a:pPr>
            <a:r>
              <a:rPr lang="en-US" b="1" kern="1200" dirty="0">
                <a:solidFill>
                  <a:srgbClr val="FFFFFF"/>
                </a:solidFill>
                <a:effectLst>
                  <a:outerShdw blurRad="38100" dist="38100" dir="2700000" algn="tl">
                    <a:srgbClr val="000000">
                      <a:alpha val="43137"/>
                    </a:srgbClr>
                  </a:outerShdw>
                </a:effectLst>
                <a:latin typeface="+mj-lt"/>
                <a:ea typeface="+mj-ea"/>
                <a:cs typeface="+mj-cs"/>
              </a:rPr>
              <a:t>NIDA’</a:t>
            </a:r>
            <a:r>
              <a:rPr lang="en-US" altLang="ja-JP" b="1" kern="1200" dirty="0">
                <a:solidFill>
                  <a:srgbClr val="FFFFFF"/>
                </a:solidFill>
                <a:effectLst>
                  <a:outerShdw blurRad="38100" dist="38100" dir="2700000" algn="tl">
                    <a:srgbClr val="000000">
                      <a:alpha val="43137"/>
                    </a:srgbClr>
                  </a:outerShdw>
                </a:effectLst>
                <a:latin typeface="+mj-lt"/>
                <a:ea typeface="+mj-ea"/>
                <a:cs typeface="+mj-cs"/>
              </a:rPr>
              <a:t>s Principles of</a:t>
            </a:r>
            <a:br>
              <a:rPr lang="en-US" altLang="ja-JP" b="1" kern="1200" dirty="0">
                <a:solidFill>
                  <a:srgbClr val="FFFFFF"/>
                </a:solidFill>
                <a:effectLst>
                  <a:outerShdw blurRad="38100" dist="38100" dir="2700000" algn="tl">
                    <a:srgbClr val="000000">
                      <a:alpha val="43137"/>
                    </a:srgbClr>
                  </a:outerShdw>
                </a:effectLst>
                <a:latin typeface="+mj-lt"/>
                <a:ea typeface="+mj-ea"/>
                <a:cs typeface="+mj-cs"/>
              </a:rPr>
            </a:br>
            <a:r>
              <a:rPr lang="en-US" altLang="ja-JP" b="1" kern="1200" dirty="0">
                <a:solidFill>
                  <a:srgbClr val="FFFFFF"/>
                </a:solidFill>
                <a:effectLst>
                  <a:outerShdw blurRad="38100" dist="38100" dir="2700000" algn="tl">
                    <a:srgbClr val="000000">
                      <a:alpha val="43137"/>
                    </a:srgbClr>
                  </a:outerShdw>
                </a:effectLst>
                <a:latin typeface="+mj-lt"/>
                <a:ea typeface="+mj-ea"/>
                <a:cs typeface="+mj-cs"/>
              </a:rPr>
              <a:t>Drug Addiction Treatment</a:t>
            </a:r>
            <a:endParaRPr lang="en-US" b="1" kern="1200" dirty="0">
              <a:solidFill>
                <a:srgbClr val="FFFFFF"/>
              </a:solidFill>
              <a:effectLst>
                <a:outerShdw blurRad="38100" dist="38100" dir="2700000" algn="tl">
                  <a:srgbClr val="000000">
                    <a:alpha val="43137"/>
                  </a:srgbClr>
                </a:outerShdw>
              </a:effectLst>
              <a:latin typeface="+mj-lt"/>
              <a:ea typeface="+mj-ea"/>
              <a:cs typeface="+mj-cs"/>
            </a:endParaRPr>
          </a:p>
        </p:txBody>
      </p:sp>
      <p:sp>
        <p:nvSpPr>
          <p:cNvPr id="5" name="Rectangle 3"/>
          <p:cNvSpPr txBox="1">
            <a:spLocks noChangeArrowheads="1"/>
          </p:cNvSpPr>
          <p:nvPr/>
        </p:nvSpPr>
        <p:spPr>
          <a:xfrm>
            <a:off x="5581934" y="586854"/>
            <a:ext cx="6182436" cy="5445646"/>
          </a:xfrm>
          <a:prstGeom prst="rect">
            <a:avLst/>
          </a:prstGeom>
        </p:spPr>
        <p:style>
          <a:lnRef idx="1">
            <a:schemeClr val="accent3"/>
          </a:lnRef>
          <a:fillRef idx="2">
            <a:schemeClr val="accent3"/>
          </a:fillRef>
          <a:effectRef idx="1">
            <a:schemeClr val="accent3"/>
          </a:effectRef>
          <a:fontRef idx="minor">
            <a:schemeClr val="dk1"/>
          </a:fontRef>
        </p:style>
        <p:txBody>
          <a:bodyPr vert="horz" lIns="91440" tIns="45720" rIns="91440" bIns="45720" rtlCol="0" anchor="ctr">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457200" indent="-228600" defTabSz="914400">
              <a:defRPr/>
            </a:pPr>
            <a:endParaRPr lang="en-US" sz="1300" b="1" dirty="0">
              <a:solidFill>
                <a:srgbClr val="000000"/>
              </a:solidFill>
            </a:endParaRPr>
          </a:p>
          <a:p>
            <a:pPr marL="571500" indent="-342900" defTabSz="914400">
              <a:buFont typeface="+mj-lt"/>
              <a:buAutoNum type="arabicPeriod"/>
              <a:defRPr/>
            </a:pPr>
            <a:r>
              <a:rPr lang="en-US" sz="1600" b="1" dirty="0">
                <a:solidFill>
                  <a:srgbClr val="000000"/>
                </a:solidFill>
              </a:rPr>
              <a:t>Addiction is a complex but treatable disease that affects brain function and behavior.  </a:t>
            </a:r>
            <a:r>
              <a:rPr lang="en-US" sz="1600" b="1" dirty="0" smtClean="0">
                <a:solidFill>
                  <a:srgbClr val="000000"/>
                </a:solidFill>
              </a:rPr>
              <a:t>Abuse of drugs alters </a:t>
            </a:r>
            <a:r>
              <a:rPr lang="en-US" sz="1600" b="1" dirty="0">
                <a:solidFill>
                  <a:srgbClr val="000000"/>
                </a:solidFill>
              </a:rPr>
              <a:t>the brain’s structure and function, resulting in changes that persist long after drug use has ceased. This may explain why drug abusers are at risk for relapse even after long periods of abstinence and despite the potentially devastating consequences.</a:t>
            </a:r>
          </a:p>
          <a:p>
            <a:pPr marL="571500" indent="-342900" defTabSz="914400">
              <a:buFont typeface="+mj-lt"/>
              <a:buAutoNum type="arabicPeriod"/>
              <a:defRPr/>
            </a:pPr>
            <a:r>
              <a:rPr lang="en-US" sz="1600" b="1" dirty="0">
                <a:solidFill>
                  <a:srgbClr val="000000"/>
                </a:solidFill>
              </a:rPr>
              <a:t>No single treatment is appropriate for everyone.  Treatment varies depending on the type of drug and the characteristics of the patients. Matching treatment settings, interventions, and services to an individual’s particular problems and needs is critical to his or her ultimate success in returning to productive functioning in the family, workplace, and society.</a:t>
            </a:r>
          </a:p>
          <a:p>
            <a:pPr marL="571500" indent="-342900" defTabSz="914400">
              <a:buFont typeface="+mj-lt"/>
              <a:buAutoNum type="arabicPeriod"/>
              <a:defRPr/>
            </a:pPr>
            <a:r>
              <a:rPr lang="en-US" sz="1600" b="1" dirty="0">
                <a:solidFill>
                  <a:srgbClr val="000000"/>
                </a:solidFill>
              </a:rPr>
              <a:t>Treatment needs to be readily available.  Because drug-addicted individuals may be uncertain about entering treatment, taking advantage of available services the moment people are ready for treatment is critical. Potential patients can be lost if treatment is not immediately available or readily accessible. As with other chronic diseases, the earlier treatment is offered in the disease process, the greater the likelihood of positive outcomes.</a:t>
            </a:r>
          </a:p>
        </p:txBody>
      </p:sp>
    </p:spTree>
    <p:extLst>
      <p:ext uri="{BB962C8B-B14F-4D97-AF65-F5344CB8AC3E}">
        <p14:creationId xmlns:p14="http://schemas.microsoft.com/office/powerpoint/2010/main" val="1013062993"/>
      </p:ext>
    </p:extLst>
  </p:cSld>
  <p:clrMapOvr>
    <a:masterClrMapping/>
  </p:clrMapOvr>
  <p:transition spd="slow">
    <p:wipe/>
  </p:transition>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6" name="Rectangle 135">
            <a:extLst>
              <a:ext uri="{FF2B5EF4-FFF2-40B4-BE49-F238E27FC236}">
                <a16:creationId xmlns="" xmlns:a16="http://schemas.microsoft.com/office/drawing/2014/main" id="{3B854194-185D-494D-905C-7C7CB2E30F6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Rectangle 137">
            <a:extLst>
              <a:ext uri="{FF2B5EF4-FFF2-40B4-BE49-F238E27FC236}">
                <a16:creationId xmlns="" xmlns:a16="http://schemas.microsoft.com/office/drawing/2014/main" id="{B4F5FA0D-0104-4987-8241-EFF7C85B88D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0" name="Picture 139">
            <a:extLst>
              <a:ext uri="{FF2B5EF4-FFF2-40B4-BE49-F238E27FC236}">
                <a16:creationId xmlns="" xmlns:a16="http://schemas.microsoft.com/office/drawing/2014/main" id="{2897127E-6CEF-446C-BE87-93B7C46E49D1}"/>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Rectangle 2"/>
          <p:cNvSpPr>
            <a:spLocks noGrp="1" noChangeArrowheads="1"/>
          </p:cNvSpPr>
          <p:nvPr>
            <p:ph type="title"/>
          </p:nvPr>
        </p:nvSpPr>
        <p:spPr>
          <a:xfrm>
            <a:off x="640079" y="2053641"/>
            <a:ext cx="3669161" cy="2760098"/>
          </a:xfrm>
        </p:spPr>
        <p:txBody>
          <a:bodyPr>
            <a:normAutofit/>
          </a:bodyPr>
          <a:lstStyle/>
          <a:p>
            <a:pPr eaLnBrk="1" hangingPunct="1">
              <a:defRPr/>
            </a:pPr>
            <a:r>
              <a:rPr lang="en-US" b="1">
                <a:solidFill>
                  <a:srgbClr val="FFFFFF"/>
                </a:solidFill>
                <a:effectLst>
                  <a:outerShdw blurRad="38100" dist="38100" dir="2700000" algn="tl">
                    <a:srgbClr val="000000">
                      <a:alpha val="43137"/>
                    </a:srgbClr>
                  </a:outerShdw>
                </a:effectLst>
                <a:latin typeface="+mn-lt"/>
                <a:ea typeface="ＭＳ Ｐゴシック" pitchFamily="34" charset="-128"/>
              </a:rPr>
              <a:t>NIDA’</a:t>
            </a:r>
            <a:r>
              <a:rPr lang="en-US" altLang="ja-JP" b="1">
                <a:solidFill>
                  <a:srgbClr val="FFFFFF"/>
                </a:solidFill>
                <a:effectLst>
                  <a:outerShdw blurRad="38100" dist="38100" dir="2700000" algn="tl">
                    <a:srgbClr val="000000">
                      <a:alpha val="43137"/>
                    </a:srgbClr>
                  </a:outerShdw>
                </a:effectLst>
                <a:latin typeface="+mn-lt"/>
                <a:ea typeface="ＭＳ Ｐゴシック" pitchFamily="34" charset="-128"/>
              </a:rPr>
              <a:t>s Principles of</a:t>
            </a:r>
            <a:br>
              <a:rPr lang="en-US" altLang="ja-JP" b="1">
                <a:solidFill>
                  <a:srgbClr val="FFFFFF"/>
                </a:solidFill>
                <a:effectLst>
                  <a:outerShdw blurRad="38100" dist="38100" dir="2700000" algn="tl">
                    <a:srgbClr val="000000">
                      <a:alpha val="43137"/>
                    </a:srgbClr>
                  </a:outerShdw>
                </a:effectLst>
                <a:latin typeface="+mn-lt"/>
                <a:ea typeface="ＭＳ Ｐゴシック" pitchFamily="34" charset="-128"/>
              </a:rPr>
            </a:br>
            <a:r>
              <a:rPr lang="en-US" altLang="ja-JP" b="1">
                <a:solidFill>
                  <a:srgbClr val="FFFFFF"/>
                </a:solidFill>
                <a:effectLst>
                  <a:outerShdw blurRad="38100" dist="38100" dir="2700000" algn="tl">
                    <a:srgbClr val="000000">
                      <a:alpha val="43137"/>
                    </a:srgbClr>
                  </a:outerShdw>
                </a:effectLst>
                <a:latin typeface="+mn-lt"/>
                <a:ea typeface="ＭＳ Ｐゴシック" pitchFamily="34" charset="-128"/>
              </a:rPr>
              <a:t>Drug Addiction Treatment</a:t>
            </a:r>
            <a:endParaRPr lang="en-US" b="1">
              <a:solidFill>
                <a:srgbClr val="FFFFFF"/>
              </a:solidFill>
              <a:effectLst>
                <a:outerShdw blurRad="38100" dist="38100" dir="2700000" algn="tl">
                  <a:srgbClr val="000000">
                    <a:alpha val="43137"/>
                  </a:srgbClr>
                </a:outerShdw>
              </a:effectLst>
              <a:latin typeface="+mn-lt"/>
              <a:ea typeface="ＭＳ Ｐゴシック" pitchFamily="34" charset="-128"/>
            </a:endParaRPr>
          </a:p>
        </p:txBody>
      </p:sp>
      <p:sp>
        <p:nvSpPr>
          <p:cNvPr id="39939" name="Rectangle 3"/>
          <p:cNvSpPr>
            <a:spLocks noGrp="1" noChangeArrowheads="1"/>
          </p:cNvSpPr>
          <p:nvPr>
            <p:ph idx="1"/>
          </p:nvPr>
        </p:nvSpPr>
        <p:spPr>
          <a:xfrm>
            <a:off x="5568287" y="409433"/>
            <a:ext cx="6277970" cy="6237027"/>
          </a:xfrm>
        </p:spPr>
        <p:style>
          <a:lnRef idx="1">
            <a:schemeClr val="accent3"/>
          </a:lnRef>
          <a:fillRef idx="2">
            <a:schemeClr val="accent3"/>
          </a:fillRef>
          <a:effectRef idx="1">
            <a:schemeClr val="accent3"/>
          </a:effectRef>
          <a:fontRef idx="minor">
            <a:schemeClr val="dk1"/>
          </a:fontRef>
        </p:style>
        <p:txBody>
          <a:bodyPr anchor="ctr">
            <a:normAutofit/>
          </a:bodyPr>
          <a:lstStyle/>
          <a:p>
            <a:pPr marL="514350" indent="-514350">
              <a:buClr>
                <a:schemeClr val="tx2"/>
              </a:buClr>
              <a:buFont typeface="+mj-lt"/>
              <a:buAutoNum type="arabicPeriod" startAt="4"/>
              <a:defRPr/>
            </a:pPr>
            <a:r>
              <a:rPr lang="en-US" sz="1400" b="1" dirty="0">
                <a:solidFill>
                  <a:srgbClr val="000000"/>
                </a:solidFill>
                <a:latin typeface="Calibri" panose="020F0502020204030204" pitchFamily="34" charset="0"/>
              </a:rPr>
              <a:t>Effective treatment attends to multiple needs of the individual, not just his or her drug abuse.  To be effective, treatment must address the individual’s drug abuse and any associated medical, psychological, social, vocational, and legal problems. It is also important that treatment be appropriate to the individual’s age, gender, ethnicity, and culture.</a:t>
            </a:r>
          </a:p>
          <a:p>
            <a:pPr marL="514350" indent="-514350">
              <a:buClr>
                <a:schemeClr val="tx2"/>
              </a:buClr>
              <a:buFont typeface="+mj-lt"/>
              <a:buAutoNum type="arabicPeriod" startAt="4"/>
              <a:defRPr/>
            </a:pPr>
            <a:endParaRPr lang="en-US" sz="1400" b="1" dirty="0">
              <a:solidFill>
                <a:srgbClr val="000000"/>
              </a:solidFill>
              <a:latin typeface="Calibri" panose="020F0502020204030204" pitchFamily="34" charset="0"/>
            </a:endParaRPr>
          </a:p>
          <a:p>
            <a:pPr marL="514350" indent="-514350">
              <a:buClr>
                <a:schemeClr val="tx2"/>
              </a:buClr>
              <a:buFont typeface="+mj-lt"/>
              <a:buAutoNum type="arabicPeriod" startAt="4"/>
              <a:defRPr/>
            </a:pPr>
            <a:r>
              <a:rPr lang="en-US" sz="1400" b="1" dirty="0">
                <a:solidFill>
                  <a:srgbClr val="000000"/>
                </a:solidFill>
                <a:latin typeface="Calibri" panose="020F0502020204030204" pitchFamily="34" charset="0"/>
              </a:rPr>
              <a:t>Remaining in treatment for an adequate period of time is critical.  The appropriate duration for an individual depends on the type and degree of the patient’s problems and needs. Research indicates that most addicted individuals need at least 3 months in treatment to significantly reduce or stop their drug use and that the best outcomes occur with longer durations of treatment. Recovery from drug addiction is a long-term process and frequently requires multiple episodes of treatment. As with other chronic illnesses, relapses to drug abuse can occur and should signal a need for treatment to be reinstated or adjusted. Because individuals often leave treatment prematurely, programs should include strategies to engage and keep patients in treatment.</a:t>
            </a:r>
          </a:p>
          <a:p>
            <a:pPr marL="514350" indent="-514350">
              <a:buClr>
                <a:schemeClr val="tx2"/>
              </a:buClr>
              <a:buFont typeface="+mj-lt"/>
              <a:buAutoNum type="arabicPeriod" startAt="4"/>
              <a:defRPr/>
            </a:pPr>
            <a:endParaRPr lang="en-US" sz="1400" b="1" dirty="0">
              <a:solidFill>
                <a:srgbClr val="000000"/>
              </a:solidFill>
              <a:latin typeface="Calibri" panose="020F0502020204030204" pitchFamily="34" charset="0"/>
            </a:endParaRPr>
          </a:p>
          <a:p>
            <a:pPr marL="514350" indent="-514350">
              <a:buClr>
                <a:schemeClr val="tx2"/>
              </a:buClr>
              <a:buFont typeface="+mj-lt"/>
              <a:buAutoNum type="arabicPeriod" startAt="4"/>
              <a:defRPr/>
            </a:pPr>
            <a:r>
              <a:rPr lang="en-US" sz="1400" b="1" dirty="0">
                <a:solidFill>
                  <a:srgbClr val="000000"/>
                </a:solidFill>
                <a:latin typeface="Calibri" panose="020F0502020204030204" pitchFamily="34" charset="0"/>
              </a:rPr>
              <a:t>Behavioral therapies—including individual, family, or group counseling—are the most commonly used forms of drug abuse treatment.   Behavioral therapies vary in their focus and may involve addressing a patient’s motivation to change, providing incentives for abstinence, building skills to resist drug use, replacing drug-using activities with constructive and rewarding activities, improving problem-solving skills, and facilitating better interpersonal relationships. Also, participation in group therapy and other peer support programs during and following treatment can help maintain abstinence.</a:t>
            </a:r>
          </a:p>
          <a:p>
            <a:pPr eaLnBrk="1" hangingPunct="1">
              <a:buFont typeface="Wingdings" pitchFamily="2" charset="2"/>
              <a:buAutoNum type="arabicPeriod" startAt="4"/>
              <a:defRPr/>
            </a:pPr>
            <a:endParaRPr lang="en-US" sz="1100" dirty="0">
              <a:solidFill>
                <a:srgbClr val="000000"/>
              </a:solidFill>
              <a:latin typeface="Calibri" panose="020F0502020204030204" pitchFamily="34" charset="0"/>
            </a:endParaRPr>
          </a:p>
        </p:txBody>
      </p:sp>
    </p:spTree>
    <p:extLst>
      <p:ext uri="{BB962C8B-B14F-4D97-AF65-F5344CB8AC3E}">
        <p14:creationId xmlns:p14="http://schemas.microsoft.com/office/powerpoint/2010/main" val="1019061985"/>
      </p:ext>
    </p:extLst>
  </p:cSld>
  <p:clrMapOvr>
    <a:masterClrMapping/>
  </p:clrMapOvr>
  <p:transition spd="slow">
    <p:wipe/>
  </p:transition>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 xmlns:a16="http://schemas.microsoft.com/office/drawing/2014/main" id="{3B854194-185D-494D-905C-7C7CB2E30F6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 xmlns:a16="http://schemas.microsoft.com/office/drawing/2014/main" id="{B4F5FA0D-0104-4987-8241-EFF7C85B88D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23">
            <a:extLst>
              <a:ext uri="{FF2B5EF4-FFF2-40B4-BE49-F238E27FC236}">
                <a16:creationId xmlns="" xmlns:a16="http://schemas.microsoft.com/office/drawing/2014/main" id="{2897127E-6CEF-446C-BE87-93B7C46E49D1}"/>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Rectangle 2"/>
          <p:cNvSpPr>
            <a:spLocks noGrp="1" noChangeArrowheads="1"/>
          </p:cNvSpPr>
          <p:nvPr>
            <p:ph type="title"/>
          </p:nvPr>
        </p:nvSpPr>
        <p:spPr>
          <a:xfrm>
            <a:off x="640079" y="2053641"/>
            <a:ext cx="3669161" cy="2760098"/>
          </a:xfrm>
        </p:spPr>
        <p:txBody>
          <a:bodyPr vert="horz" lIns="91440" tIns="45720" rIns="91440" bIns="45720" rtlCol="0" anchor="ctr">
            <a:normAutofit/>
          </a:bodyPr>
          <a:lstStyle/>
          <a:p>
            <a:pPr>
              <a:defRPr/>
            </a:pPr>
            <a:r>
              <a:rPr lang="en-US" b="1" kern="1200" dirty="0">
                <a:solidFill>
                  <a:srgbClr val="FFFFFF"/>
                </a:solidFill>
                <a:effectLst>
                  <a:outerShdw blurRad="38100" dist="38100" dir="2700000" algn="tl">
                    <a:srgbClr val="000000">
                      <a:alpha val="43137"/>
                    </a:srgbClr>
                  </a:outerShdw>
                </a:effectLst>
                <a:latin typeface="+mj-lt"/>
                <a:ea typeface="+mj-ea"/>
                <a:cs typeface="+mj-cs"/>
              </a:rPr>
              <a:t>NIDA’</a:t>
            </a:r>
            <a:r>
              <a:rPr lang="en-US" altLang="ja-JP" b="1" kern="1200" dirty="0">
                <a:solidFill>
                  <a:srgbClr val="FFFFFF"/>
                </a:solidFill>
                <a:effectLst>
                  <a:outerShdw blurRad="38100" dist="38100" dir="2700000" algn="tl">
                    <a:srgbClr val="000000">
                      <a:alpha val="43137"/>
                    </a:srgbClr>
                  </a:outerShdw>
                </a:effectLst>
                <a:latin typeface="+mj-lt"/>
                <a:ea typeface="+mj-ea"/>
                <a:cs typeface="+mj-cs"/>
              </a:rPr>
              <a:t>s Principles of</a:t>
            </a:r>
            <a:br>
              <a:rPr lang="en-US" altLang="ja-JP" b="1" kern="1200" dirty="0">
                <a:solidFill>
                  <a:srgbClr val="FFFFFF"/>
                </a:solidFill>
                <a:effectLst>
                  <a:outerShdw blurRad="38100" dist="38100" dir="2700000" algn="tl">
                    <a:srgbClr val="000000">
                      <a:alpha val="43137"/>
                    </a:srgbClr>
                  </a:outerShdw>
                </a:effectLst>
                <a:latin typeface="+mj-lt"/>
                <a:ea typeface="+mj-ea"/>
                <a:cs typeface="+mj-cs"/>
              </a:rPr>
            </a:br>
            <a:r>
              <a:rPr lang="en-US" altLang="ja-JP" b="1" kern="1200" dirty="0">
                <a:solidFill>
                  <a:srgbClr val="FFFFFF"/>
                </a:solidFill>
                <a:effectLst>
                  <a:outerShdw blurRad="38100" dist="38100" dir="2700000" algn="tl">
                    <a:srgbClr val="000000">
                      <a:alpha val="43137"/>
                    </a:srgbClr>
                  </a:outerShdw>
                </a:effectLst>
                <a:latin typeface="+mj-lt"/>
                <a:ea typeface="+mj-ea"/>
                <a:cs typeface="+mj-cs"/>
              </a:rPr>
              <a:t>Drug Addiction Treatment</a:t>
            </a:r>
            <a:endParaRPr lang="en-US" b="1" kern="1200" dirty="0">
              <a:solidFill>
                <a:srgbClr val="FFFFFF"/>
              </a:solidFill>
              <a:effectLst>
                <a:outerShdw blurRad="38100" dist="38100" dir="2700000" algn="tl">
                  <a:srgbClr val="000000">
                    <a:alpha val="43137"/>
                  </a:srgbClr>
                </a:outerShdw>
              </a:effectLst>
              <a:latin typeface="+mj-lt"/>
              <a:ea typeface="+mj-ea"/>
              <a:cs typeface="+mj-cs"/>
            </a:endParaRPr>
          </a:p>
        </p:txBody>
      </p:sp>
      <p:sp>
        <p:nvSpPr>
          <p:cNvPr id="8" name="Rectangle 3"/>
          <p:cNvSpPr txBox="1">
            <a:spLocks noChangeArrowheads="1"/>
          </p:cNvSpPr>
          <p:nvPr/>
        </p:nvSpPr>
        <p:spPr>
          <a:xfrm>
            <a:off x="5595582" y="518615"/>
            <a:ext cx="6073254" cy="5773003"/>
          </a:xfrm>
          <a:prstGeom prst="rect">
            <a:avLst/>
          </a:prstGeom>
        </p:spPr>
        <p:style>
          <a:lnRef idx="1">
            <a:schemeClr val="accent3"/>
          </a:lnRef>
          <a:fillRef idx="2">
            <a:schemeClr val="accent3"/>
          </a:fillRef>
          <a:effectRef idx="1">
            <a:schemeClr val="accent3"/>
          </a:effectRef>
          <a:fontRef idx="minor">
            <a:schemeClr val="dk1"/>
          </a:fontRef>
        </p:style>
        <p:txBody>
          <a:bodyPr vert="horz" lIns="91440" tIns="45720" rIns="91440" bIns="45720" rtlCol="0" anchor="ctr">
            <a:normAutofit lnSpcReduction="10000"/>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457200" indent="-228600" defTabSz="914400">
              <a:buClr>
                <a:schemeClr val="tx2"/>
              </a:buClr>
              <a:defRPr/>
            </a:pPr>
            <a:endParaRPr lang="en-US" sz="1100" b="1" dirty="0">
              <a:solidFill>
                <a:srgbClr val="000000"/>
              </a:solidFill>
            </a:endParaRPr>
          </a:p>
          <a:p>
            <a:pPr marL="228600" indent="0" defTabSz="914400">
              <a:buClr>
                <a:schemeClr val="tx2"/>
              </a:buClr>
              <a:buNone/>
              <a:defRPr/>
            </a:pPr>
            <a:r>
              <a:rPr lang="en-US" sz="1400" b="1" dirty="0">
                <a:solidFill>
                  <a:srgbClr val="000000"/>
                </a:solidFill>
              </a:rPr>
              <a:t>7. Medications are an important element of treatment for many patients, especially when combined with counseling and other behavioral therapies.  For example, methadone, buprenorphine, and naltrexone (including a new long-acting  formulation) are effective in helping individuals addicted to heroin or other opioids stabilize their lives and reduce their illicit drug use. Acamprosate, disulfiram, and naltrexone are medications approved for treating alcohol dependence. For persons addicted to nicotine, a nicotine replacement product (available as patches, gum, lozenges, or nasal spray) or an oral medication (such as bupropion or varenicline) can be an effective component of treatment when part of a comprehensive behavioral treatment program.</a:t>
            </a:r>
          </a:p>
          <a:p>
            <a:pPr marL="457200" indent="-228600" defTabSz="914400">
              <a:buClr>
                <a:schemeClr val="tx2"/>
              </a:buClr>
              <a:defRPr/>
            </a:pPr>
            <a:endParaRPr lang="en-US" sz="1200" b="1" dirty="0">
              <a:solidFill>
                <a:srgbClr val="000000"/>
              </a:solidFill>
            </a:endParaRPr>
          </a:p>
          <a:p>
            <a:pPr marL="228600" indent="0" defTabSz="914400">
              <a:buClr>
                <a:schemeClr val="tx2"/>
              </a:buClr>
              <a:buNone/>
              <a:defRPr/>
            </a:pPr>
            <a:r>
              <a:rPr lang="en-US" sz="1400" b="1" dirty="0">
                <a:solidFill>
                  <a:srgbClr val="000000"/>
                </a:solidFill>
              </a:rPr>
              <a:t>8. An individual's treatment and services plan must be assessed continually and modified as necessary to ensure that it meets his or her changing needs.  A patient may require varying combinations of services and treatment components during the course of treatment and recovery. In addition to counseling or psychotherapy, a patient may require medication, medical services, family therapy, parenting instruction, vocational rehabilitation, and/or social and legal services. For many patients, a continuing care approach provides the best results, with the treatment intensity varying according to a person’s changing needs.</a:t>
            </a:r>
          </a:p>
          <a:p>
            <a:pPr marL="457200" indent="-228600" defTabSz="914400">
              <a:buClr>
                <a:schemeClr val="tx2"/>
              </a:buClr>
              <a:defRPr/>
            </a:pPr>
            <a:endParaRPr lang="en-US" sz="1400" b="1" dirty="0">
              <a:solidFill>
                <a:srgbClr val="000000"/>
              </a:solidFill>
            </a:endParaRPr>
          </a:p>
          <a:p>
            <a:pPr marL="228600" indent="0" defTabSz="914400">
              <a:buClr>
                <a:schemeClr val="tx2"/>
              </a:buClr>
              <a:buNone/>
              <a:defRPr/>
            </a:pPr>
            <a:r>
              <a:rPr lang="en-US" sz="1400" b="1" dirty="0">
                <a:solidFill>
                  <a:srgbClr val="000000"/>
                </a:solidFill>
              </a:rPr>
              <a:t>9. Many drug-addicted individuals also have other mental disorders.  Because drug abuse and addiction—both of which are mental disorders—often co-occur with other mental illnesses, patients presenting with one condition should be assessed for the other(s). And when these problems co-occur, treatment should address both (or all), including the use of medications as appropriate.</a:t>
            </a:r>
          </a:p>
        </p:txBody>
      </p:sp>
    </p:spTree>
    <p:extLst>
      <p:ext uri="{BB962C8B-B14F-4D97-AF65-F5344CB8AC3E}">
        <p14:creationId xmlns:p14="http://schemas.microsoft.com/office/powerpoint/2010/main" val="2283668735"/>
      </p:ext>
    </p:extLst>
  </p:cSld>
  <p:clrMapOvr>
    <a:masterClrMapping/>
  </p:clrMapOvr>
  <p:transition spd="slow">
    <p:wipe/>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251</TotalTime>
  <Words>1312</Words>
  <Application>Microsoft Office PowerPoint</Application>
  <PresentationFormat>Widescreen</PresentationFormat>
  <Paragraphs>212</Paragraphs>
  <Slides>24</Slides>
  <Notes>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24</vt:i4>
      </vt:variant>
    </vt:vector>
  </HeadingPairs>
  <TitlesOfParts>
    <vt:vector size="32" baseType="lpstr">
      <vt:lpstr>ＭＳ Ｐゴシック</vt:lpstr>
      <vt:lpstr>游ゴシック Light</vt:lpstr>
      <vt:lpstr>Arial</vt:lpstr>
      <vt:lpstr>Arial</vt:lpstr>
      <vt:lpstr>Calibri</vt:lpstr>
      <vt:lpstr>Calibri Light</vt:lpstr>
      <vt:lpstr>Wingdings</vt:lpstr>
      <vt:lpstr>Office Theme</vt:lpstr>
      <vt:lpstr>Understanding Addiction As a Brain Disease</vt:lpstr>
      <vt:lpstr>“Chasing The Dragon”</vt:lpstr>
      <vt:lpstr>PowerPoint Presentation</vt:lpstr>
      <vt:lpstr>(2011) ASAM  Definition of Addiction</vt:lpstr>
      <vt:lpstr> What (If Anything) Constitutes Effective, “Evidence-Based” Treatment? </vt:lpstr>
      <vt:lpstr>NIDA’s Principles of Drug Addiction Treatment</vt:lpstr>
      <vt:lpstr>NIDA’s Principles of Drug Addiction Treatment</vt:lpstr>
      <vt:lpstr>NIDA’s Principles of Drug Addiction Treatment</vt:lpstr>
      <vt:lpstr>NIDA’s Principles of Drug Addiction Treatment</vt:lpstr>
      <vt:lpstr>NIDA’s Principles of Drug Addiction Treatment</vt:lpstr>
      <vt:lpstr>NIDA’s Principles of Drug Addiction Treatment</vt:lpstr>
      <vt:lpstr>Differences in Addiction Treatment Facilities</vt:lpstr>
      <vt:lpstr>An Interdisciplinary Approach</vt:lpstr>
      <vt:lpstr>        Multidisciplinary vs Interdisciplinary Teams</vt:lpstr>
      <vt:lpstr>BEHAVIORAL HEALTH APPROACHES</vt:lpstr>
      <vt:lpstr>BEHAVIORAL HEALTH APPROACHES (cont.)</vt:lpstr>
      <vt:lpstr>TYPES OF THERAPY OFFERED</vt:lpstr>
      <vt:lpstr>BEHAVIORAL HEALTH TOOLS/INSTRUMENTS</vt:lpstr>
      <vt:lpstr>BEHAVIORAL HEALTH TOOLS/INSTRUMENTS (CONT.)</vt:lpstr>
      <vt:lpstr>BEHAVIORAL HEALTH TOOLS/INSTRUMENTS (CONT.)</vt:lpstr>
      <vt:lpstr>BEHAVIORAL HEALTH PATIENT FLOW</vt:lpstr>
      <vt:lpstr>BEHAVIORAL HEALTH PATIENT FLOW (CONT.)</vt:lpstr>
      <vt:lpstr>HOW DO WE WORK TOGETHER?</vt:lpstr>
      <vt:lpstr>REFERENCES &amp; RESOURCES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Addiction As a Brain Disease</dc:title>
  <dc:creator>Stephen Taylor</dc:creator>
  <cp:lastModifiedBy>Anita Giannaris</cp:lastModifiedBy>
  <cp:revision>16</cp:revision>
  <cp:lastPrinted>2019-06-10T19:36:10Z</cp:lastPrinted>
  <dcterms:created xsi:type="dcterms:W3CDTF">2019-03-05T15:28:16Z</dcterms:created>
  <dcterms:modified xsi:type="dcterms:W3CDTF">2019-06-11T00:50:38Z</dcterms:modified>
</cp:coreProperties>
</file>