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0055C4-113B-4F21-9633-19B6B65A8D1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1275606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0055C4-113B-4F21-9633-19B6B65A8D1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88548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0055C4-113B-4F21-9633-19B6B65A8D1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194784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0055C4-113B-4F21-9633-19B6B65A8D1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64203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0055C4-113B-4F21-9633-19B6B65A8D1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284895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0055C4-113B-4F21-9633-19B6B65A8D1F}"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212613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0055C4-113B-4F21-9633-19B6B65A8D1F}"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935264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0055C4-113B-4F21-9633-19B6B65A8D1F}"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1729878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055C4-113B-4F21-9633-19B6B65A8D1F}"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3719518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055C4-113B-4F21-9633-19B6B65A8D1F}"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109477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055C4-113B-4F21-9633-19B6B65A8D1F}"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B574F-A173-4102-8CBA-23262C86305A}" type="slidenum">
              <a:rPr lang="en-US" smtClean="0"/>
              <a:t>‹#›</a:t>
            </a:fld>
            <a:endParaRPr lang="en-US"/>
          </a:p>
        </p:txBody>
      </p:sp>
    </p:spTree>
    <p:extLst>
      <p:ext uri="{BB962C8B-B14F-4D97-AF65-F5344CB8AC3E}">
        <p14:creationId xmlns:p14="http://schemas.microsoft.com/office/powerpoint/2010/main" val="1115369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055C4-113B-4F21-9633-19B6B65A8D1F}" type="datetimeFigureOut">
              <a:rPr lang="en-US" smtClean="0"/>
              <a:t>1/12/2020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B574F-A173-4102-8CBA-23262C86305A}" type="slidenum">
              <a:rPr lang="en-US" smtClean="0"/>
              <a:t>‹#›</a:t>
            </a:fld>
            <a:endParaRPr lang="en-US"/>
          </a:p>
        </p:txBody>
      </p:sp>
    </p:spTree>
    <p:extLst>
      <p:ext uri="{BB962C8B-B14F-4D97-AF65-F5344CB8AC3E}">
        <p14:creationId xmlns:p14="http://schemas.microsoft.com/office/powerpoint/2010/main" val="2980931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fontScale="90000"/>
          </a:bodyPr>
          <a:lstStyle/>
          <a:p>
            <a:r>
              <a:rPr lang="en-US" dirty="0" smtClean="0"/>
              <a:t>Positive, Neutral, or Negative Rake?</a:t>
            </a:r>
            <a:br>
              <a:rPr lang="en-US" dirty="0" smtClean="0"/>
            </a:br>
            <a:r>
              <a:rPr lang="en-US" sz="2000" dirty="0" smtClean="0"/>
              <a:t>By Lyndal Anthony</a:t>
            </a:r>
            <a:endParaRPr lang="en-US" sz="2000" dirty="0"/>
          </a:p>
        </p:txBody>
      </p:sp>
      <p:sp>
        <p:nvSpPr>
          <p:cNvPr id="3" name="Subtitle 2"/>
          <p:cNvSpPr>
            <a:spLocks noGrp="1"/>
          </p:cNvSpPr>
          <p:nvPr>
            <p:ph type="subTitle" idx="1"/>
          </p:nvPr>
        </p:nvSpPr>
        <p:spPr>
          <a:xfrm>
            <a:off x="609600" y="2057400"/>
            <a:ext cx="7772400" cy="4191000"/>
          </a:xfrm>
        </p:spPr>
        <p:txBody>
          <a:bodyPr>
            <a:normAutofit lnSpcReduction="10000"/>
          </a:bodyPr>
          <a:lstStyle/>
          <a:p>
            <a:r>
              <a:rPr lang="en-US" dirty="0" smtClean="0">
                <a:solidFill>
                  <a:schemeClr val="tx1"/>
                </a:solidFill>
              </a:rPr>
              <a:t>These angles can be equated to buttering toast</a:t>
            </a:r>
          </a:p>
          <a:p>
            <a:r>
              <a:rPr lang="en-US" dirty="0" smtClean="0">
                <a:solidFill>
                  <a:schemeClr val="tx1"/>
                </a:solidFill>
              </a:rPr>
              <a:t>If you burn the toast, you use a neutral rake to scrape the black off</a:t>
            </a:r>
          </a:p>
          <a:p>
            <a:r>
              <a:rPr lang="en-US" dirty="0" smtClean="0">
                <a:solidFill>
                  <a:schemeClr val="tx1"/>
                </a:solidFill>
              </a:rPr>
              <a:t>To butter the toast, you use a negative rake to push the butter into the toast</a:t>
            </a:r>
          </a:p>
          <a:p>
            <a:r>
              <a:rPr lang="en-US" dirty="0" smtClean="0">
                <a:solidFill>
                  <a:schemeClr val="tx1"/>
                </a:solidFill>
              </a:rPr>
              <a:t>If you want to slice/cut the toast, you use a positive rake</a:t>
            </a:r>
            <a:endParaRPr lang="en-US" dirty="0">
              <a:solidFill>
                <a:schemeClr val="tx1"/>
              </a:solidFill>
            </a:endParaRPr>
          </a:p>
        </p:txBody>
      </p:sp>
    </p:spTree>
    <p:extLst>
      <p:ext uri="{BB962C8B-B14F-4D97-AF65-F5344CB8AC3E}">
        <p14:creationId xmlns:p14="http://schemas.microsoft.com/office/powerpoint/2010/main" val="76916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Neutral Rake</a:t>
            </a:r>
            <a:endParaRPr lang="en-US" dirty="0"/>
          </a:p>
        </p:txBody>
      </p:sp>
      <p:sp>
        <p:nvSpPr>
          <p:cNvPr id="3" name="Content Placeholder 2"/>
          <p:cNvSpPr>
            <a:spLocks noGrp="1"/>
          </p:cNvSpPr>
          <p:nvPr>
            <p:ph idx="1"/>
          </p:nvPr>
        </p:nvSpPr>
        <p:spPr/>
        <p:txBody>
          <a:bodyPr/>
          <a:lstStyle/>
          <a:p>
            <a:pPr marL="0" indent="0" algn="ctr">
              <a:buNone/>
            </a:pPr>
            <a:r>
              <a:rPr lang="en-US" dirty="0" smtClean="0">
                <a:solidFill>
                  <a:schemeClr val="tx1"/>
                </a:solidFill>
              </a:rPr>
              <a:t>A neutral rake is held flat and level with the tool rest.</a:t>
            </a:r>
          </a:p>
          <a:p>
            <a:pPr algn="ctr"/>
            <a:endParaRPr lang="en-US" dirty="0" smtClean="0">
              <a:solidFill>
                <a:schemeClr val="tx1"/>
              </a:solidFill>
            </a:endParaRPr>
          </a:p>
          <a:p>
            <a:pPr marL="0" indent="0" algn="ctr">
              <a:buNone/>
            </a:pPr>
            <a:r>
              <a:rPr lang="en-US" dirty="0" smtClean="0">
                <a:solidFill>
                  <a:schemeClr val="tx1"/>
                </a:solidFill>
              </a:rPr>
              <a:t>A neutral rake tends to scrape/grab wood fibers but is very easy to manipulate because it can go with or against the grain.</a:t>
            </a:r>
          </a:p>
          <a:p>
            <a:pPr marL="0" indent="0">
              <a:buNone/>
            </a:pPr>
            <a:endParaRPr lang="en-US" dirty="0"/>
          </a:p>
        </p:txBody>
      </p:sp>
    </p:spTree>
    <p:extLst>
      <p:ext uri="{BB962C8B-B14F-4D97-AF65-F5344CB8AC3E}">
        <p14:creationId xmlns:p14="http://schemas.microsoft.com/office/powerpoint/2010/main" val="2148298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Rake</a:t>
            </a:r>
            <a:endParaRPr lang="en-US" dirty="0"/>
          </a:p>
        </p:txBody>
      </p:sp>
      <p:sp>
        <p:nvSpPr>
          <p:cNvPr id="3" name="Content Placeholder 2"/>
          <p:cNvSpPr>
            <a:spLocks noGrp="1"/>
          </p:cNvSpPr>
          <p:nvPr>
            <p:ph idx="1"/>
          </p:nvPr>
        </p:nvSpPr>
        <p:spPr/>
        <p:txBody>
          <a:bodyPr/>
          <a:lstStyle/>
          <a:p>
            <a:pPr marL="0" indent="0" algn="ctr">
              <a:buNone/>
            </a:pPr>
            <a:r>
              <a:rPr lang="en-US" dirty="0" smtClean="0"/>
              <a:t>The negative rake does not like to cut.  It tends to push the wood fibers back down into the wood/work/piece before it scrapes them off</a:t>
            </a:r>
          </a:p>
          <a:p>
            <a:pPr marL="0" indent="0" algn="ctr">
              <a:buNone/>
            </a:pPr>
            <a:endParaRPr lang="en-US" dirty="0" smtClean="0"/>
          </a:p>
          <a:p>
            <a:pPr marL="0" indent="0" algn="ctr">
              <a:buNone/>
            </a:pPr>
            <a:r>
              <a:rPr lang="en-US" dirty="0" smtClean="0"/>
              <a:t>The other advantage of negative rake is: It </a:t>
            </a:r>
            <a:r>
              <a:rPr lang="en-US" dirty="0" smtClean="0"/>
              <a:t>does not like to cut.  This alone reduces the “grab-</a:t>
            </a:r>
            <a:r>
              <a:rPr lang="en-US" dirty="0" err="1" smtClean="0"/>
              <a:t>iness</a:t>
            </a:r>
            <a:r>
              <a:rPr lang="en-US" dirty="0" smtClean="0"/>
              <a:t>” of the scraper reducing catches</a:t>
            </a:r>
            <a:endParaRPr lang="en-US" dirty="0"/>
          </a:p>
        </p:txBody>
      </p:sp>
    </p:spTree>
    <p:extLst>
      <p:ext uri="{BB962C8B-B14F-4D97-AF65-F5344CB8AC3E}">
        <p14:creationId xmlns:p14="http://schemas.microsoft.com/office/powerpoint/2010/main" val="189617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rake</a:t>
            </a:r>
            <a:endParaRPr lang="en-US" dirty="0"/>
          </a:p>
        </p:txBody>
      </p:sp>
      <p:sp>
        <p:nvSpPr>
          <p:cNvPr id="3" name="Content Placeholder 2"/>
          <p:cNvSpPr>
            <a:spLocks noGrp="1"/>
          </p:cNvSpPr>
          <p:nvPr>
            <p:ph idx="1"/>
          </p:nvPr>
        </p:nvSpPr>
        <p:spPr/>
        <p:txBody>
          <a:bodyPr/>
          <a:lstStyle/>
          <a:p>
            <a:pPr marL="0" indent="0" algn="ctr">
              <a:buNone/>
            </a:pPr>
            <a:r>
              <a:rPr lang="en-US" dirty="0" smtClean="0"/>
              <a:t>Think of this as the Archimedes Screw </a:t>
            </a:r>
            <a:r>
              <a:rPr lang="en-US" dirty="0"/>
              <a:t>(a helical surface surrounding a central cylindrical shaft)</a:t>
            </a:r>
            <a:endParaRPr lang="en-US" dirty="0" smtClean="0"/>
          </a:p>
          <a:p>
            <a:pPr marL="0" indent="0" algn="ctr">
              <a:buNone/>
            </a:pPr>
            <a:endParaRPr lang="en-US" dirty="0"/>
          </a:p>
          <a:p>
            <a:pPr marL="0" indent="0" algn="ctr">
              <a:buNone/>
            </a:pPr>
            <a:r>
              <a:rPr lang="en-US" dirty="0" smtClean="0"/>
              <a:t>This was designed by </a:t>
            </a:r>
            <a:r>
              <a:rPr lang="en-US" dirty="0" smtClean="0"/>
              <a:t>Archimedes to move water vertically.  It is just a screw and if you twist a screw, the screw threads “Self Feed” into the work piece.</a:t>
            </a:r>
            <a:endParaRPr lang="en-US" dirty="0"/>
          </a:p>
        </p:txBody>
      </p:sp>
    </p:spTree>
    <p:extLst>
      <p:ext uri="{BB962C8B-B14F-4D97-AF65-F5344CB8AC3E}">
        <p14:creationId xmlns:p14="http://schemas.microsoft.com/office/powerpoint/2010/main" val="2921035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r>
              <a:rPr lang="en-US" dirty="0" smtClean="0"/>
              <a:t>The positive rake on a gouge will tend to “Self Feed” aggressively into the work piece, but if it is angled correctly, it will help the tool self feed and make it easier to control the tool</a:t>
            </a:r>
            <a:endParaRPr lang="en-US" dirty="0"/>
          </a:p>
        </p:txBody>
      </p:sp>
    </p:spTree>
    <p:extLst>
      <p:ext uri="{BB962C8B-B14F-4D97-AF65-F5344CB8AC3E}">
        <p14:creationId xmlns:p14="http://schemas.microsoft.com/office/powerpoint/2010/main" val="581652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the gouge angle is just like flying an airplane</a:t>
            </a:r>
            <a:endParaRPr lang="en-US" dirty="0"/>
          </a:p>
        </p:txBody>
      </p:sp>
      <p:pic>
        <p:nvPicPr>
          <p:cNvPr id="1026" name="Picture 2" descr="Image result for twist roll y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8157511" cy="3780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958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r>
              <a:rPr lang="en-US" dirty="0" smtClean="0"/>
              <a:t>The angle can be “micro adjusted” through the roll/yaw/pitch of the gouge as you maneuver it through the cut.  This will also change how the tool cuts and will affect the shape/texture/efficiency of the shavings/cut.</a:t>
            </a:r>
            <a:endParaRPr lang="en-US" dirty="0"/>
          </a:p>
        </p:txBody>
      </p:sp>
    </p:spTree>
    <p:extLst>
      <p:ext uri="{BB962C8B-B14F-4D97-AF65-F5344CB8AC3E}">
        <p14:creationId xmlns:p14="http://schemas.microsoft.com/office/powerpoint/2010/main" val="2538601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299</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Positive, Neutral, or Negative Rake? By Lyndal Anthony</vt:lpstr>
      <vt:lpstr>Neutral Rake</vt:lpstr>
      <vt:lpstr>Negative Rake</vt:lpstr>
      <vt:lpstr>Positive rake</vt:lpstr>
      <vt:lpstr>The positive rake on a gouge will tend to “Self Feed” aggressively into the work piece, but if it is angled correctly, it will help the tool self feed and make it easier to control the tool</vt:lpstr>
      <vt:lpstr>Using the gouge angle is just like flying an airplane</vt:lpstr>
      <vt:lpstr>The angle can be “micro adjusted” through the roll/yaw/pitch of the gouge as you maneuver it through the cut.  This will also change how the tool cuts and will affect the shape/texture/efficiency of the shavings/cut.</vt:lpstr>
    </vt:vector>
  </TitlesOfParts>
  <Company>Windows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Positive, Neutral or Negative Rake? By Lyndal Anthony</dc:title>
  <dc:creator>Lyndal</dc:creator>
  <cp:lastModifiedBy>Lyndal</cp:lastModifiedBy>
  <cp:revision>3</cp:revision>
  <dcterms:created xsi:type="dcterms:W3CDTF">2020-01-12T15:35:54Z</dcterms:created>
  <dcterms:modified xsi:type="dcterms:W3CDTF">2020-01-12T16:00:35Z</dcterms:modified>
</cp:coreProperties>
</file>