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1" r:id="rId4"/>
    <p:sldId id="262" r:id="rId5"/>
    <p:sldId id="263" r:id="rId6"/>
    <p:sldId id="264" r:id="rId7"/>
    <p:sldId id="265" r:id="rId8"/>
    <p:sldId id="266" r:id="rId9"/>
    <p:sldId id="271" r:id="rId10"/>
    <p:sldId id="267" r:id="rId11"/>
    <p:sldId id="268" r:id="rId12"/>
    <p:sldId id="269" r:id="rId13"/>
    <p:sldId id="270" r:id="rId14"/>
    <p:sldId id="272" r:id="rId15"/>
    <p:sldId id="281" r:id="rId16"/>
    <p:sldId id="282" r:id="rId17"/>
    <p:sldId id="283" r:id="rId18"/>
    <p:sldId id="273" r:id="rId19"/>
    <p:sldId id="288" r:id="rId20"/>
    <p:sldId id="274" r:id="rId21"/>
    <p:sldId id="258" r:id="rId22"/>
    <p:sldId id="278" r:id="rId23"/>
    <p:sldId id="286" r:id="rId24"/>
    <p:sldId id="285" r:id="rId25"/>
    <p:sldId id="279" r:id="rId26"/>
    <p:sldId id="260" r:id="rId27"/>
    <p:sldId id="275"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1C"/>
    <a:srgbClr val="2597FF"/>
    <a:srgbClr val="FF9E1D"/>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291" autoAdjust="0"/>
  </p:normalViewPr>
  <p:slideViewPr>
    <p:cSldViewPr>
      <p:cViewPr varScale="1">
        <p:scale>
          <a:sx n="72" d="100"/>
          <a:sy n="72"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90"/>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C0131-6929-4B20-B93B-B8839E4966A6}" type="datetimeFigureOut">
              <a:rPr lang="en-US" smtClean="0"/>
              <a:t>4/18/2018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E4958-26BA-4379-9DA8-589869CA5595}" type="slidenum">
              <a:rPr lang="en-US" smtClean="0"/>
              <a:t>‹#›</a:t>
            </a:fld>
            <a:endParaRPr lang="en-US"/>
          </a:p>
        </p:txBody>
      </p:sp>
    </p:spTree>
    <p:extLst>
      <p:ext uri="{BB962C8B-B14F-4D97-AF65-F5344CB8AC3E}">
        <p14:creationId xmlns:p14="http://schemas.microsoft.com/office/powerpoint/2010/main" val="296316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Nectar"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Histamines" TargetMode="External"/><Relationship Id="rId4" Type="http://schemas.openxmlformats.org/officeDocument/2006/relationships/hyperlink" Target="http://en.wikipedia.org/wiki/Suga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2</a:t>
            </a:fld>
            <a:endParaRPr lang="en-US"/>
          </a:p>
        </p:txBody>
      </p:sp>
    </p:spTree>
    <p:extLst>
      <p:ext uri="{BB962C8B-B14F-4D97-AF65-F5344CB8AC3E}">
        <p14:creationId xmlns:p14="http://schemas.microsoft.com/office/powerpoint/2010/main" val="65997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Dipping to see</a:t>
            </a:r>
            <a:r>
              <a:rPr lang="en-US" baseline="0" dirty="0"/>
              <a:t> what stage their in</a:t>
            </a:r>
          </a:p>
          <a:p>
            <a:endParaRPr lang="en-US" baseline="0" dirty="0"/>
          </a:p>
          <a:p>
            <a:r>
              <a:rPr lang="en-US" baseline="0" dirty="0"/>
              <a:t>Dipper full of larva</a:t>
            </a:r>
          </a:p>
          <a:p>
            <a:endParaRPr lang="en-US" baseline="0" dirty="0"/>
          </a:p>
          <a:p>
            <a:r>
              <a:rPr lang="en-US" baseline="0" dirty="0"/>
              <a:t>Adult to check species and population density in an area </a:t>
            </a:r>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20</a:t>
            </a:fld>
            <a:endParaRPr lang="en-US"/>
          </a:p>
        </p:txBody>
      </p:sp>
    </p:spTree>
    <p:extLst>
      <p:ext uri="{BB962C8B-B14F-4D97-AF65-F5344CB8AC3E}">
        <p14:creationId xmlns:p14="http://schemas.microsoft.com/office/powerpoint/2010/main" val="101950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Idaho is the home of approximately 51 species of mosquitoes.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 Local Mosquito species in Valley County Idaho:</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Culex tarsalis</a:t>
            </a:r>
            <a:r>
              <a:rPr lang="en-US" sz="1200" b="0" i="0" u="none" strike="noStrike" kern="1200" dirty="0">
                <a:solidFill>
                  <a:schemeClr val="tx1"/>
                </a:solidFill>
                <a:effectLst/>
                <a:latin typeface="+mn-lt"/>
                <a:ea typeface="+mn-ea"/>
                <a:cs typeface="+mn-cs"/>
              </a:rPr>
              <a:t>:  Eastern and Western Equine Encephalitis. West Nile Virus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Culex pipiens: </a:t>
            </a:r>
            <a:r>
              <a:rPr lang="en-US" sz="1200" b="0" i="0" u="none" strike="noStrike" kern="1200" dirty="0">
                <a:solidFill>
                  <a:schemeClr val="tx1"/>
                </a:solidFill>
                <a:effectLst/>
                <a:latin typeface="+mn-lt"/>
                <a:ea typeface="+mn-ea"/>
                <a:cs typeface="+mn-cs"/>
              </a:rPr>
              <a:t>West Nile Virus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Aedes Vexans: </a:t>
            </a:r>
            <a:r>
              <a:rPr lang="en-US" sz="1200" b="0" i="0" u="none" strike="noStrike" kern="1200" dirty="0">
                <a:solidFill>
                  <a:schemeClr val="tx1"/>
                </a:solidFill>
                <a:effectLst/>
                <a:latin typeface="+mn-lt"/>
                <a:ea typeface="+mn-ea"/>
                <a:cs typeface="+mn-cs"/>
              </a:rPr>
              <a:t>West Nile Virus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All the above mosquitoes are produced in permanent water such as ponds, wetlands, storm drains, abandoned swimming pools and or any site or container that can hold water for a length of time.  With hot weather, these mosquitoes become very active and these sites can produce mosquitoes within a few days.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 Culex mosquitoes can be easily identified by its blunt behind (abdomen) </a:t>
            </a:r>
          </a:p>
        </p:txBody>
      </p:sp>
      <p:sp>
        <p:nvSpPr>
          <p:cNvPr id="4" name="Slide Number Placeholder 3"/>
          <p:cNvSpPr>
            <a:spLocks noGrp="1"/>
          </p:cNvSpPr>
          <p:nvPr>
            <p:ph type="sldNum" sz="quarter" idx="10"/>
          </p:nvPr>
        </p:nvSpPr>
        <p:spPr/>
        <p:txBody>
          <a:bodyPr/>
          <a:lstStyle/>
          <a:p>
            <a:fld id="{A6CE4958-26BA-4379-9DA8-589869CA5595}" type="slidenum">
              <a:rPr lang="en-US" smtClean="0"/>
              <a:t>21</a:t>
            </a:fld>
            <a:endParaRPr lang="en-US"/>
          </a:p>
        </p:txBody>
      </p:sp>
    </p:spTree>
    <p:extLst>
      <p:ext uri="{BB962C8B-B14F-4D97-AF65-F5344CB8AC3E}">
        <p14:creationId xmlns:p14="http://schemas.microsoft.com/office/powerpoint/2010/main" val="154284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25</a:t>
            </a:fld>
            <a:endParaRPr lang="en-US"/>
          </a:p>
        </p:txBody>
      </p:sp>
    </p:spTree>
    <p:extLst>
      <p:ext uri="{BB962C8B-B14F-4D97-AF65-F5344CB8AC3E}">
        <p14:creationId xmlns:p14="http://schemas.microsoft.com/office/powerpoint/2010/main" val="215183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CE4958-26BA-4379-9DA8-589869CA5595}" type="slidenum">
              <a:rPr lang="en-US" smtClean="0"/>
              <a:t>3</a:t>
            </a:fld>
            <a:endParaRPr lang="en-US"/>
          </a:p>
        </p:txBody>
      </p:sp>
    </p:spTree>
    <p:extLst>
      <p:ext uri="{BB962C8B-B14F-4D97-AF65-F5344CB8AC3E}">
        <p14:creationId xmlns:p14="http://schemas.microsoft.com/office/powerpoint/2010/main" val="90805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Distinct Cycles</a:t>
            </a:r>
          </a:p>
          <a:p>
            <a:pPr marL="228600" indent="-228600">
              <a:buAutoNum type="arabicPeriod"/>
            </a:pPr>
            <a:r>
              <a:rPr lang="en-US" baseline="0" dirty="0"/>
              <a:t>Eggs</a:t>
            </a:r>
          </a:p>
          <a:p>
            <a:pPr marL="228600" indent="-228600">
              <a:buAutoNum type="arabicPeriod"/>
            </a:pPr>
            <a:r>
              <a:rPr lang="en-US" baseline="0" dirty="0"/>
              <a:t>Larva</a:t>
            </a:r>
          </a:p>
          <a:p>
            <a:pPr marL="685800" lvl="1" indent="-228600">
              <a:buAutoNum type="arabicPeriod"/>
            </a:pPr>
            <a:r>
              <a:rPr lang="en-US" baseline="0" dirty="0"/>
              <a:t>4 instars</a:t>
            </a:r>
          </a:p>
          <a:p>
            <a:pPr marL="228600" lvl="0" indent="-228600">
              <a:buFont typeface="+mj-lt"/>
              <a:buAutoNum type="arabicPeriod"/>
            </a:pPr>
            <a:r>
              <a:rPr lang="en-US" baseline="0" dirty="0"/>
              <a:t>Pupae</a:t>
            </a:r>
          </a:p>
          <a:p>
            <a:pPr marL="228600" lvl="0" indent="-228600">
              <a:buFont typeface="+mj-lt"/>
              <a:buAutoNum type="arabicPeriod"/>
            </a:pPr>
            <a:r>
              <a:rPr lang="en-US" baseline="0" dirty="0"/>
              <a:t>Adult</a:t>
            </a:r>
          </a:p>
          <a:p>
            <a:pPr marL="0" lvl="0" indent="0">
              <a:buFont typeface="+mj-lt"/>
              <a:buNone/>
            </a:pPr>
            <a:endParaRPr lang="en-US" baseline="0" dirty="0"/>
          </a:p>
          <a:p>
            <a:pPr marL="457200" lvl="1" indent="0">
              <a:buNone/>
            </a:pPr>
            <a:endParaRPr lang="en-US" baseline="0" dirty="0"/>
          </a:p>
          <a:p>
            <a:pPr marL="685800" lvl="1" indent="-228600">
              <a:buAutoNum type="arabicPeriod"/>
            </a:pPr>
            <a:endParaRPr lang="en-US" baseline="0"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4</a:t>
            </a:fld>
            <a:endParaRPr lang="en-US"/>
          </a:p>
        </p:txBody>
      </p:sp>
    </p:spTree>
    <p:extLst>
      <p:ext uri="{BB962C8B-B14F-4D97-AF65-F5344CB8AC3E}">
        <p14:creationId xmlns:p14="http://schemas.microsoft.com/office/powerpoint/2010/main" val="325891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Laid</a:t>
            </a:r>
            <a:r>
              <a:rPr lang="en-US" baseline="0" dirty="0"/>
              <a:t> singly w/o floats in high water areas or flood plains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Carefully laid in raft clusters on very calm water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Singly laid w/ floats and laid with a bobbing up/down motion like many other aquatic insects</a:t>
            </a:r>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7</a:t>
            </a:fld>
            <a:endParaRPr lang="en-US"/>
          </a:p>
        </p:txBody>
      </p:sp>
    </p:spTree>
    <p:extLst>
      <p:ext uri="{BB962C8B-B14F-4D97-AF65-F5344CB8AC3E}">
        <p14:creationId xmlns:p14="http://schemas.microsoft.com/office/powerpoint/2010/main" val="350991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Larva</a:t>
            </a:r>
            <a:r>
              <a:rPr lang="en-US" baseline="0" dirty="0"/>
              <a:t> will emerge after 2-3 days in the tropics and 7-14 days in cooler temps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4 active larval stages (Instars)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larva require water to develop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Feed on yeast, bacteria, protozoa, numerous plants and micro-organisms in water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Anopheles surface</a:t>
            </a:r>
            <a:r>
              <a:rPr lang="en-US" baseline="0" dirty="0"/>
              <a:t> feed while others tend to browse the bottom</a:t>
            </a:r>
          </a:p>
          <a:p>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9</a:t>
            </a:fld>
            <a:endParaRPr lang="en-US"/>
          </a:p>
        </p:txBody>
      </p:sp>
    </p:spTree>
    <p:extLst>
      <p:ext uri="{BB962C8B-B14F-4D97-AF65-F5344CB8AC3E}">
        <p14:creationId xmlns:p14="http://schemas.microsoft.com/office/powerpoint/2010/main" val="88223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feed, spend most of their</a:t>
            </a:r>
            <a:r>
              <a:rPr lang="en-US" baseline="0" dirty="0"/>
              <a:t> time at the surface taking in air through respiratory trumpets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effectLst/>
              </a:rPr>
              <a:t>The pupa can swim actively by flipping its abdomen, and it is commonly called a "tumbler" because of its swimming action</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The pupa is less active than the larva because it does not feed, whereas the larva feeds constantly</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12</a:t>
            </a:fld>
            <a:endParaRPr lang="en-US"/>
          </a:p>
        </p:txBody>
      </p:sp>
    </p:spTree>
    <p:extLst>
      <p:ext uri="{BB962C8B-B14F-4D97-AF65-F5344CB8AC3E}">
        <p14:creationId xmlns:p14="http://schemas.microsoft.com/office/powerpoint/2010/main" val="59011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Males typically live for about 5–7 days, feeding on </a:t>
            </a:r>
            <a:r>
              <a:rPr lang="en-US" dirty="0">
                <a:effectLst/>
                <a:hlinkClick r:id="rId3" tooltip="Nectar"/>
              </a:rPr>
              <a:t>nectar</a:t>
            </a:r>
            <a:r>
              <a:rPr lang="en-US" dirty="0">
                <a:effectLst/>
              </a:rPr>
              <a:t> and other sources of </a:t>
            </a:r>
            <a:r>
              <a:rPr lang="en-US" dirty="0">
                <a:effectLst/>
                <a:hlinkClick r:id="rId4" tooltip="Sugar"/>
              </a:rPr>
              <a:t>sugar</a:t>
            </a:r>
            <a:r>
              <a:rPr lang="en-US" dirty="0">
                <a:effectLst/>
              </a:rPr>
              <a:t>. After obtaining a full blood meal, the female will rest for a few days while the blood is digested and eggs are developed. This process depends on the temperature, but usually takes two to three days in tropical conditions. Once the eggs are fully developed, the female lays them and resumes host-seeking.</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variety of ways of finding their prey, including chemical, visual, and heat sensors. Typically, both male and female mosquitoes feed on </a:t>
            </a:r>
            <a:r>
              <a:rPr lang="en-US" dirty="0">
                <a:solidFill>
                  <a:schemeClr val="tx1"/>
                </a:solidFill>
                <a:effectLst/>
              </a:rPr>
              <a:t>nectar and </a:t>
            </a:r>
            <a:r>
              <a:rPr lang="en-US" dirty="0">
                <a:effectLst/>
              </a:rPr>
              <a:t>plant juices. </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most important function of blood meals is to obtain proteins as materials for egg production.</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The bump left on the victim's skin after a mosquito bites is called a wheal, which is caused by </a:t>
            </a:r>
            <a:r>
              <a:rPr lang="en-US" dirty="0">
                <a:effectLst/>
                <a:hlinkClick r:id="rId5" tooltip="Histamines"/>
              </a:rPr>
              <a:t>histamines</a:t>
            </a:r>
            <a:r>
              <a:rPr lang="en-US" dirty="0">
                <a:effectLst/>
              </a:rPr>
              <a:t> trying to fight off the protein left by the attacking insect</a:t>
            </a:r>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14</a:t>
            </a:fld>
            <a:endParaRPr lang="en-US"/>
          </a:p>
        </p:txBody>
      </p:sp>
    </p:spTree>
    <p:extLst>
      <p:ext uri="{BB962C8B-B14F-4D97-AF65-F5344CB8AC3E}">
        <p14:creationId xmlns:p14="http://schemas.microsoft.com/office/powerpoint/2010/main" val="201812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Anything</a:t>
            </a:r>
            <a:r>
              <a:rPr lang="en-US" baseline="0" dirty="0"/>
              <a:t> that will hold water for more than a few days in summer is a potential breeding site</a:t>
            </a:r>
            <a:endParaRPr lang="en-US" dirty="0"/>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18</a:t>
            </a:fld>
            <a:endParaRPr lang="en-US"/>
          </a:p>
        </p:txBody>
      </p:sp>
    </p:spTree>
    <p:extLst>
      <p:ext uri="{BB962C8B-B14F-4D97-AF65-F5344CB8AC3E}">
        <p14:creationId xmlns:p14="http://schemas.microsoft.com/office/powerpoint/2010/main" val="137639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Avoid Collecting Standing Water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Rain gutters</a:t>
            </a:r>
            <a:r>
              <a:rPr lang="en-US" sz="1200" b="0" i="0" kern="1200" dirty="0">
                <a:solidFill>
                  <a:schemeClr val="tx1"/>
                </a:solidFill>
                <a:effectLst/>
                <a:latin typeface="+mn-lt"/>
                <a:ea typeface="+mn-ea"/>
                <a:cs typeface="+mn-cs"/>
              </a:rPr>
              <a:t> on houses tend to fill up with leaves and other things that clog the gutters.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Swimming pools</a:t>
            </a:r>
            <a:r>
              <a:rPr lang="en-US" sz="1200" b="0" i="0" kern="1200" dirty="0">
                <a:solidFill>
                  <a:schemeClr val="tx1"/>
                </a:solidFill>
                <a:effectLst/>
                <a:latin typeface="+mn-lt"/>
                <a:ea typeface="+mn-ea"/>
                <a:cs typeface="+mn-cs"/>
              </a:rPr>
              <a:t> can produce ample mosquitoes to bother a neighborhood. Keep pools full of clean water and clean out algae and leaves. Pool covers can also hold mosquitoes. Some mosquito larvae hatch out in March, so covers should be removed and the pools filled with chlorinated water as soon as practical in the spring.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Tires</a:t>
            </a:r>
            <a:r>
              <a:rPr lang="en-US" sz="1200" b="0" i="0" kern="1200" dirty="0">
                <a:solidFill>
                  <a:schemeClr val="tx1"/>
                </a:solidFill>
                <a:effectLst/>
                <a:latin typeface="+mn-lt"/>
                <a:ea typeface="+mn-ea"/>
                <a:cs typeface="+mn-cs"/>
              </a:rPr>
              <a:t> are notorious for producing large numbers of mosquitoes. Store tires in a shed or garage. If you have a tire swing, drill a hole in the bottom so it cannot hold water.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Flower pots and drain dishes</a:t>
            </a:r>
            <a:r>
              <a:rPr lang="en-US" sz="1200" b="0" i="0" kern="1200" dirty="0">
                <a:solidFill>
                  <a:schemeClr val="tx1"/>
                </a:solidFill>
                <a:effectLst/>
                <a:latin typeface="+mn-lt"/>
                <a:ea typeface="+mn-ea"/>
                <a:cs typeface="+mn-cs"/>
              </a:rPr>
              <a:t> underneath the pot can hold enough water to produce mosquitoes.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Garbage/recycling cans</a:t>
            </a:r>
            <a:r>
              <a:rPr lang="en-US" sz="1200" b="0" i="0" kern="1200" dirty="0">
                <a:solidFill>
                  <a:schemeClr val="tx1"/>
                </a:solidFill>
                <a:effectLst/>
                <a:latin typeface="+mn-lt"/>
                <a:ea typeface="+mn-ea"/>
                <a:cs typeface="+mn-cs"/>
              </a:rPr>
              <a:t> can collect water. Place drainage holes in the bottom of garbage can or recycling container.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Tarps</a:t>
            </a:r>
            <a:r>
              <a:rPr lang="en-US" sz="1200" b="0" i="0" kern="1200" dirty="0">
                <a:solidFill>
                  <a:schemeClr val="tx1"/>
                </a:solidFill>
                <a:effectLst/>
                <a:latin typeface="+mn-lt"/>
                <a:ea typeface="+mn-ea"/>
                <a:cs typeface="+mn-cs"/>
              </a:rPr>
              <a:t> are used to cover items such as wood, boats, etc. Always keep the tarp tight and drain any water off the tarp. Any depressions in a tarp can hold enough water to produce mosquitoes.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Boats:</a:t>
            </a:r>
            <a:r>
              <a:rPr lang="en-US" sz="1200" b="0" i="0" kern="1200" dirty="0">
                <a:solidFill>
                  <a:schemeClr val="tx1"/>
                </a:solidFill>
                <a:effectLst/>
                <a:latin typeface="+mn-lt"/>
                <a:ea typeface="+mn-ea"/>
                <a:cs typeface="+mn-cs"/>
              </a:rPr>
              <a:t> The plug in the bottom of the boat should be open so water can drain from it. Store boats in the garage or turn them over so they cannot hold any water.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Buckets, soda cans, birdbaths, and watering troughs</a:t>
            </a:r>
            <a:r>
              <a:rPr lang="en-US" sz="1200" b="0" i="0" kern="1200" dirty="0">
                <a:solidFill>
                  <a:schemeClr val="tx1"/>
                </a:solidFill>
                <a:effectLst/>
                <a:latin typeface="+mn-lt"/>
                <a:ea typeface="+mn-ea"/>
                <a:cs typeface="+mn-cs"/>
              </a:rPr>
              <a:t> can also collect standing water.</a:t>
            </a:r>
          </a:p>
          <a:p>
            <a:endParaRPr lang="en-US" dirty="0"/>
          </a:p>
        </p:txBody>
      </p:sp>
      <p:sp>
        <p:nvSpPr>
          <p:cNvPr id="4" name="Slide Number Placeholder 3"/>
          <p:cNvSpPr>
            <a:spLocks noGrp="1"/>
          </p:cNvSpPr>
          <p:nvPr>
            <p:ph type="sldNum" sz="quarter" idx="10"/>
          </p:nvPr>
        </p:nvSpPr>
        <p:spPr/>
        <p:txBody>
          <a:bodyPr/>
          <a:lstStyle/>
          <a:p>
            <a:fld id="{A6CE4958-26BA-4379-9DA8-589869CA5595}" type="slidenum">
              <a:rPr lang="en-US" smtClean="0"/>
              <a:t>19</a:t>
            </a:fld>
            <a:endParaRPr lang="en-US"/>
          </a:p>
        </p:txBody>
      </p:sp>
    </p:spTree>
    <p:extLst>
      <p:ext uri="{BB962C8B-B14F-4D97-AF65-F5344CB8AC3E}">
        <p14:creationId xmlns:p14="http://schemas.microsoft.com/office/powerpoint/2010/main" val="117594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650640"/>
            <a:ext cx="8246070" cy="763525"/>
          </a:xfrm>
          <a:effectLst/>
        </p:spPr>
        <p:txBody>
          <a:bodyPr>
            <a:normAutofit/>
          </a:bodyPr>
          <a:lstStyle>
            <a:lvl1pPr algn="r">
              <a:defRPr sz="36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601670" y="5414165"/>
            <a:ext cx="8246070" cy="763526"/>
          </a:xfrm>
        </p:spPr>
        <p:txBody>
          <a:bodyPr>
            <a:noAutofit/>
          </a:bodyPr>
          <a:lstStyle>
            <a:lvl1pPr marL="0" indent="0" algn="r">
              <a:buNone/>
              <a:defRPr sz="28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610820"/>
          </a:xfrm>
        </p:spPr>
        <p:txBody>
          <a:bodyPr>
            <a:normAutofit/>
          </a:bodyPr>
          <a:lstStyle>
            <a:lvl1pPr algn="r">
              <a:defRPr sz="36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48965" y="1749245"/>
            <a:ext cx="8229600" cy="4224213"/>
          </a:xfrm>
        </p:spPr>
        <p:txBody>
          <a:bodyPr/>
          <a:lstStyle>
            <a:lvl1pPr>
              <a:defRPr sz="28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374900"/>
            <a:ext cx="6566314" cy="763525"/>
          </a:xfrm>
        </p:spPr>
        <p:txBody>
          <a:bodyPr>
            <a:normAutofit/>
          </a:bodyPr>
          <a:lstStyle>
            <a:lvl1pPr algn="l">
              <a:defRPr sz="36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2128720" y="1138425"/>
            <a:ext cx="6566314" cy="5039265"/>
          </a:xfrm>
        </p:spPr>
        <p:txBody>
          <a:bodyPr/>
          <a:lstStyle>
            <a:lvl1pPr>
              <a:defRPr sz="28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532180"/>
          </a:xfrm>
        </p:spPr>
        <p:txBody>
          <a:bodyPr>
            <a:normAutofit/>
          </a:bodyPr>
          <a:lstStyle>
            <a:lvl1pPr algn="r">
              <a:defRPr sz="36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448965" y="1730202"/>
            <a:ext cx="4040188" cy="63976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360065"/>
            <a:ext cx="4040188" cy="3035058"/>
          </a:xfrm>
        </p:spPr>
        <p:txBody>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730202"/>
            <a:ext cx="4041775" cy="63976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360065"/>
            <a:ext cx="4041775" cy="3035058"/>
          </a:xfrm>
        </p:spPr>
        <p:txBody>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rD8SmacBUcU"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555" y="4192525"/>
            <a:ext cx="5191970" cy="1832460"/>
          </a:xfrm>
        </p:spPr>
        <p:txBody>
          <a:bodyPr>
            <a:normAutofit fontScale="90000"/>
          </a:bodyPr>
          <a:lstStyle/>
          <a:p>
            <a:pPr algn="l"/>
            <a:r>
              <a:rPr lang="en-US" dirty="0">
                <a:solidFill>
                  <a:schemeClr val="bg1"/>
                </a:solidFill>
              </a:rPr>
              <a:t>Presented By Edwards Mosquito Abatement District </a:t>
            </a:r>
            <a:br>
              <a:rPr lang="en-US" dirty="0">
                <a:solidFill>
                  <a:schemeClr val="bg1"/>
                </a:solidFill>
              </a:rPr>
            </a:br>
            <a:r>
              <a:rPr lang="en-US" dirty="0">
                <a:solidFill>
                  <a:schemeClr val="bg1"/>
                </a:solidFill>
              </a:rPr>
              <a:t>               (EMAD)</a:t>
            </a:r>
          </a:p>
        </p:txBody>
      </p:sp>
      <p:sp>
        <p:nvSpPr>
          <p:cNvPr id="5" name="Rectangle 4">
            <a:extLst>
              <a:ext uri="{FF2B5EF4-FFF2-40B4-BE49-F238E27FC236}">
                <a16:creationId xmlns:a16="http://schemas.microsoft.com/office/drawing/2014/main" id="{49F47451-4990-4123-AAEF-70DA9847AA62}"/>
              </a:ext>
            </a:extLst>
          </p:cNvPr>
          <p:cNvSpPr/>
          <p:nvPr/>
        </p:nvSpPr>
        <p:spPr>
          <a:xfrm>
            <a:off x="1392154" y="680310"/>
            <a:ext cx="635969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Community Outreach</a:t>
            </a:r>
          </a:p>
        </p:txBody>
      </p:sp>
      <p:sp>
        <p:nvSpPr>
          <p:cNvPr id="6" name="TextBox 5">
            <a:extLst>
              <a:ext uri="{FF2B5EF4-FFF2-40B4-BE49-F238E27FC236}">
                <a16:creationId xmlns:a16="http://schemas.microsoft.com/office/drawing/2014/main" id="{E71655C0-090E-4CE1-BA85-DCA1E84D1E3E}"/>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7" name="Rectangle 6">
            <a:extLst>
              <a:ext uri="{FF2B5EF4-FFF2-40B4-BE49-F238E27FC236}">
                <a16:creationId xmlns:a16="http://schemas.microsoft.com/office/drawing/2014/main" id="{76AC9939-BFC5-4FE7-A1C3-5CFFCBB3221F}"/>
              </a:ext>
            </a:extLst>
          </p:cNvPr>
          <p:cNvSpPr/>
          <p:nvPr/>
        </p:nvSpPr>
        <p:spPr>
          <a:xfrm>
            <a:off x="2521759" y="2505670"/>
            <a:ext cx="41004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Mosquito 101</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CC92F-DA59-4634-A113-52CD6D24F7E2}"/>
              </a:ext>
            </a:extLst>
          </p:cNvPr>
          <p:cNvSpPr txBox="1"/>
          <p:nvPr/>
        </p:nvSpPr>
        <p:spPr>
          <a:xfrm>
            <a:off x="152096" y="3253022"/>
            <a:ext cx="4461770" cy="3785652"/>
          </a:xfrm>
          <a:prstGeom prst="rect">
            <a:avLst/>
          </a:prstGeom>
          <a:noFill/>
        </p:spPr>
        <p:txBody>
          <a:bodyPr wrap="square" rtlCol="0">
            <a:spAutoFit/>
          </a:bodyPr>
          <a:lstStyle/>
          <a:p>
            <a:pPr marL="342900" indent="-342900">
              <a:buFont typeface="Arial"/>
              <a:buChar char="•"/>
            </a:pPr>
            <a:r>
              <a:rPr lang="en-US" sz="2000" dirty="0"/>
              <a:t>During growth, the larva molts (sheds its skin) four times. (The fourth molt results in the change from larva to pupa)</a:t>
            </a:r>
          </a:p>
          <a:p>
            <a:pPr marL="342900" indent="-342900">
              <a:buFont typeface="Arial" charset="0"/>
              <a:buChar char="•"/>
            </a:pPr>
            <a:endParaRPr lang="en-US" sz="2000" dirty="0"/>
          </a:p>
          <a:p>
            <a:pPr marL="342900" indent="-342900">
              <a:buFont typeface="Arial" charset="0"/>
              <a:buChar char="•"/>
            </a:pPr>
            <a:r>
              <a:rPr lang="en-US" sz="2000" dirty="0"/>
              <a:t>The stages between molts are called instars. </a:t>
            </a:r>
          </a:p>
          <a:p>
            <a:pPr marL="342900" indent="-342900">
              <a:buFont typeface="Arial" charset="0"/>
              <a:buChar char="•"/>
            </a:pPr>
            <a:endParaRPr lang="en-US" sz="2000" dirty="0"/>
          </a:p>
          <a:p>
            <a:pPr marL="342900" indent="-342900">
              <a:buFont typeface="Arial" charset="0"/>
              <a:buChar char="•"/>
            </a:pPr>
            <a:r>
              <a:rPr lang="en-US" sz="2000" dirty="0"/>
              <a:t>At the 4th instar, the larva can reach a length of almost 10 mm. Toward the end of this instar feeding ceases</a:t>
            </a:r>
            <a:r>
              <a:rPr lang="en-US" sz="2000" b="1" dirty="0"/>
              <a:t>. </a:t>
            </a:r>
          </a:p>
          <a:p>
            <a:endParaRPr lang="en-US" sz="2000" dirty="0"/>
          </a:p>
        </p:txBody>
      </p:sp>
      <p:pic>
        <p:nvPicPr>
          <p:cNvPr id="3" name="Picture 2">
            <a:extLst>
              <a:ext uri="{FF2B5EF4-FFF2-40B4-BE49-F238E27FC236}">
                <a16:creationId xmlns:a16="http://schemas.microsoft.com/office/drawing/2014/main" id="{6106C0EF-7D43-41C9-A559-9E4578BD0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85" y="3606096"/>
            <a:ext cx="3993938" cy="2750255"/>
          </a:xfrm>
          <a:prstGeom prst="rect">
            <a:avLst/>
          </a:prstGeom>
        </p:spPr>
      </p:pic>
      <p:sp>
        <p:nvSpPr>
          <p:cNvPr id="4" name="TextBox 3">
            <a:extLst>
              <a:ext uri="{FF2B5EF4-FFF2-40B4-BE49-F238E27FC236}">
                <a16:creationId xmlns:a16="http://schemas.microsoft.com/office/drawing/2014/main" id="{FDA9BDE8-278D-471E-89A2-417D38CFCE59}"/>
              </a:ext>
            </a:extLst>
          </p:cNvPr>
          <p:cNvSpPr txBox="1"/>
          <p:nvPr/>
        </p:nvSpPr>
        <p:spPr>
          <a:xfrm>
            <a:off x="907080" y="374900"/>
            <a:ext cx="2595985" cy="523220"/>
          </a:xfrm>
          <a:prstGeom prst="rect">
            <a:avLst/>
          </a:prstGeom>
          <a:noFill/>
        </p:spPr>
        <p:txBody>
          <a:bodyPr wrap="square" rtlCol="0">
            <a:spAutoFit/>
          </a:bodyPr>
          <a:lstStyle/>
          <a:p>
            <a:r>
              <a:rPr lang="en-US" sz="2800" dirty="0">
                <a:solidFill>
                  <a:schemeClr val="bg1"/>
                </a:solidFill>
              </a:rPr>
              <a:t>Larva</a:t>
            </a:r>
          </a:p>
        </p:txBody>
      </p:sp>
      <p:sp>
        <p:nvSpPr>
          <p:cNvPr id="5" name="TextBox 4">
            <a:extLst>
              <a:ext uri="{FF2B5EF4-FFF2-40B4-BE49-F238E27FC236}">
                <a16:creationId xmlns:a16="http://schemas.microsoft.com/office/drawing/2014/main" id="{92BDEBD8-D895-4689-BA01-5410D54F1E09}"/>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pic>
        <p:nvPicPr>
          <p:cNvPr id="7" name="Picture 6">
            <a:extLst>
              <a:ext uri="{FF2B5EF4-FFF2-40B4-BE49-F238E27FC236}">
                <a16:creationId xmlns:a16="http://schemas.microsoft.com/office/drawing/2014/main" id="{9F325ACC-C678-4EA1-B109-1524E15F2B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0" b="4460"/>
          <a:stretch/>
        </p:blipFill>
        <p:spPr>
          <a:xfrm>
            <a:off x="3850730" y="1783783"/>
            <a:ext cx="2165412" cy="1406009"/>
          </a:xfrm>
          <a:prstGeom prst="rect">
            <a:avLst/>
          </a:prstGeom>
        </p:spPr>
      </p:pic>
      <p:pic>
        <p:nvPicPr>
          <p:cNvPr id="9" name="Picture 8">
            <a:extLst>
              <a:ext uri="{FF2B5EF4-FFF2-40B4-BE49-F238E27FC236}">
                <a16:creationId xmlns:a16="http://schemas.microsoft.com/office/drawing/2014/main" id="{A6B4AA0D-F3CC-4085-8BA4-B17A0271E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600" y="1783784"/>
            <a:ext cx="1757510" cy="1406008"/>
          </a:xfrm>
          <a:prstGeom prst="rect">
            <a:avLst/>
          </a:prstGeom>
        </p:spPr>
      </p:pic>
      <p:pic>
        <p:nvPicPr>
          <p:cNvPr id="11" name="Picture 10">
            <a:extLst>
              <a:ext uri="{FF2B5EF4-FFF2-40B4-BE49-F238E27FC236}">
                <a16:creationId xmlns:a16="http://schemas.microsoft.com/office/drawing/2014/main" id="{B16C9190-B7E8-47D5-9B87-362232093F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670" y="1793806"/>
            <a:ext cx="2523603" cy="1406008"/>
          </a:xfrm>
          <a:prstGeom prst="rect">
            <a:avLst/>
          </a:prstGeom>
        </p:spPr>
      </p:pic>
      <p:sp>
        <p:nvSpPr>
          <p:cNvPr id="12" name="TextBox 11">
            <a:extLst>
              <a:ext uri="{FF2B5EF4-FFF2-40B4-BE49-F238E27FC236}">
                <a16:creationId xmlns:a16="http://schemas.microsoft.com/office/drawing/2014/main" id="{EC55B44A-204C-4020-9D19-AF3CEE839954}"/>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554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5DD51-49B9-44AB-906F-31613ED4EE19}"/>
              </a:ext>
            </a:extLst>
          </p:cNvPr>
          <p:cNvSpPr txBox="1"/>
          <p:nvPr/>
        </p:nvSpPr>
        <p:spPr>
          <a:xfrm>
            <a:off x="401333" y="4039820"/>
            <a:ext cx="8370479" cy="2246769"/>
          </a:xfrm>
          <a:prstGeom prst="rect">
            <a:avLst/>
          </a:prstGeom>
          <a:noFill/>
        </p:spPr>
        <p:txBody>
          <a:bodyPr wrap="square" rtlCol="0">
            <a:spAutoFit/>
          </a:bodyPr>
          <a:lstStyle/>
          <a:p>
            <a:pPr marL="342900" indent="-342900">
              <a:buFont typeface="Arial"/>
              <a:buChar char="•"/>
            </a:pPr>
            <a:r>
              <a:rPr lang="en-US" sz="2400" dirty="0"/>
              <a:t>When the 4th instar larva molts, it becomes a pupa.</a:t>
            </a:r>
          </a:p>
          <a:p>
            <a:endParaRPr lang="en-US" sz="2400" dirty="0"/>
          </a:p>
          <a:p>
            <a:pPr marL="342900" indent="-342900">
              <a:buFont typeface="Arial"/>
              <a:buChar char="•"/>
            </a:pPr>
            <a:r>
              <a:rPr lang="en-US" sz="2400" dirty="0"/>
              <a:t>When identifying mosquito larvae, look for the largest larvae</a:t>
            </a:r>
          </a:p>
          <a:p>
            <a:r>
              <a:rPr lang="en-US" sz="2400" dirty="0"/>
              <a:t>in your sample, the 4</a:t>
            </a:r>
            <a:r>
              <a:rPr lang="en-US" sz="2400" baseline="30000" dirty="0"/>
              <a:t>th</a:t>
            </a:r>
            <a:r>
              <a:rPr lang="en-US" sz="2400" dirty="0"/>
              <a:t> instar. The diagnostic features you are looking for are most pronounced in this stage. </a:t>
            </a:r>
          </a:p>
          <a:p>
            <a:endParaRPr lang="en-US" sz="2000" dirty="0"/>
          </a:p>
        </p:txBody>
      </p:sp>
      <p:sp>
        <p:nvSpPr>
          <p:cNvPr id="3" name="TextBox 2">
            <a:extLst>
              <a:ext uri="{FF2B5EF4-FFF2-40B4-BE49-F238E27FC236}">
                <a16:creationId xmlns:a16="http://schemas.microsoft.com/office/drawing/2014/main" id="{BA2CCFD0-BD94-41BF-A9F1-460E664EE379}"/>
              </a:ext>
            </a:extLst>
          </p:cNvPr>
          <p:cNvSpPr txBox="1"/>
          <p:nvPr/>
        </p:nvSpPr>
        <p:spPr>
          <a:xfrm>
            <a:off x="907080" y="374900"/>
            <a:ext cx="1068935" cy="523220"/>
          </a:xfrm>
          <a:prstGeom prst="rect">
            <a:avLst/>
          </a:prstGeom>
          <a:noFill/>
        </p:spPr>
        <p:txBody>
          <a:bodyPr wrap="square" rtlCol="0">
            <a:spAutoFit/>
          </a:bodyPr>
          <a:lstStyle/>
          <a:p>
            <a:r>
              <a:rPr lang="en-US" sz="2800" dirty="0">
                <a:solidFill>
                  <a:schemeClr val="bg1"/>
                </a:solidFill>
              </a:rPr>
              <a:t>Larva</a:t>
            </a:r>
          </a:p>
        </p:txBody>
      </p:sp>
      <p:sp>
        <p:nvSpPr>
          <p:cNvPr id="4" name="TextBox 3">
            <a:extLst>
              <a:ext uri="{FF2B5EF4-FFF2-40B4-BE49-F238E27FC236}">
                <a16:creationId xmlns:a16="http://schemas.microsoft.com/office/drawing/2014/main" id="{A77D65CD-1BFE-4AC4-9CC7-1990FE02B35C}"/>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pic>
        <p:nvPicPr>
          <p:cNvPr id="6" name="Picture 5">
            <a:extLst>
              <a:ext uri="{FF2B5EF4-FFF2-40B4-BE49-F238E27FC236}">
                <a16:creationId xmlns:a16="http://schemas.microsoft.com/office/drawing/2014/main" id="{4D097B98-C5B1-498A-B79B-1EFA57A98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85" y="1771173"/>
            <a:ext cx="3206805" cy="2070111"/>
          </a:xfrm>
          <a:prstGeom prst="rect">
            <a:avLst/>
          </a:prstGeom>
        </p:spPr>
      </p:pic>
      <p:pic>
        <p:nvPicPr>
          <p:cNvPr id="10" name="Picture 9">
            <a:extLst>
              <a:ext uri="{FF2B5EF4-FFF2-40B4-BE49-F238E27FC236}">
                <a16:creationId xmlns:a16="http://schemas.microsoft.com/office/drawing/2014/main" id="{F510F7B9-E90E-4F1D-91C6-7A7A3AAF7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15" y="1771173"/>
            <a:ext cx="2565931" cy="2070111"/>
          </a:xfrm>
          <a:prstGeom prst="rect">
            <a:avLst/>
          </a:prstGeom>
        </p:spPr>
      </p:pic>
      <p:sp>
        <p:nvSpPr>
          <p:cNvPr id="11" name="TextBox 10">
            <a:extLst>
              <a:ext uri="{FF2B5EF4-FFF2-40B4-BE49-F238E27FC236}">
                <a16:creationId xmlns:a16="http://schemas.microsoft.com/office/drawing/2014/main" id="{4341A6F1-C8CA-48E5-A10F-15428F076698}"/>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cxnSp>
        <p:nvCxnSpPr>
          <p:cNvPr id="12" name="Straight Arrow Connector 11">
            <a:extLst>
              <a:ext uri="{FF2B5EF4-FFF2-40B4-BE49-F238E27FC236}">
                <a16:creationId xmlns:a16="http://schemas.microsoft.com/office/drawing/2014/main" id="{A008F877-10E2-4BC8-9D05-51EDAB8665EA}"/>
              </a:ext>
            </a:extLst>
          </p:cNvPr>
          <p:cNvCxnSpPr/>
          <p:nvPr/>
        </p:nvCxnSpPr>
        <p:spPr>
          <a:xfrm>
            <a:off x="1976015" y="680310"/>
            <a:ext cx="731520"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9BD638-807E-43F1-9BCF-29062E087697}"/>
              </a:ext>
            </a:extLst>
          </p:cNvPr>
          <p:cNvSpPr txBox="1"/>
          <p:nvPr/>
        </p:nvSpPr>
        <p:spPr>
          <a:xfrm>
            <a:off x="2892245" y="374900"/>
            <a:ext cx="1068935" cy="523220"/>
          </a:xfrm>
          <a:prstGeom prst="rect">
            <a:avLst/>
          </a:prstGeom>
          <a:noFill/>
        </p:spPr>
        <p:txBody>
          <a:bodyPr wrap="square" rtlCol="0">
            <a:spAutoFit/>
          </a:bodyPr>
          <a:lstStyle/>
          <a:p>
            <a:r>
              <a:rPr lang="en-US" sz="2800" dirty="0">
                <a:solidFill>
                  <a:schemeClr val="bg1"/>
                </a:solidFill>
              </a:rPr>
              <a:t>Pupa</a:t>
            </a:r>
          </a:p>
        </p:txBody>
      </p:sp>
    </p:spTree>
    <p:extLst>
      <p:ext uri="{BB962C8B-B14F-4D97-AF65-F5344CB8AC3E}">
        <p14:creationId xmlns:p14="http://schemas.microsoft.com/office/powerpoint/2010/main" val="238480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B0DB4-ABD2-44EE-AEE1-7FA9F75953B5}"/>
              </a:ext>
            </a:extLst>
          </p:cNvPr>
          <p:cNvSpPr txBox="1"/>
          <p:nvPr/>
        </p:nvSpPr>
        <p:spPr>
          <a:xfrm>
            <a:off x="215332" y="3576975"/>
            <a:ext cx="8551480" cy="2862322"/>
          </a:xfrm>
          <a:prstGeom prst="rect">
            <a:avLst/>
          </a:prstGeom>
          <a:noFill/>
        </p:spPr>
        <p:txBody>
          <a:bodyPr wrap="square" rtlCol="0">
            <a:spAutoFit/>
          </a:bodyPr>
          <a:lstStyle/>
          <a:p>
            <a:pPr marL="342900" indent="-342900">
              <a:buFont typeface="Arial"/>
              <a:buChar char="•"/>
            </a:pPr>
            <a:r>
              <a:rPr lang="en-US" sz="2000" dirty="0"/>
              <a:t>Mosquito pupae, commonly called "tumblers," live in water from 1 to 4 days, depending upon species and temperature.</a:t>
            </a:r>
            <a:br>
              <a:rPr lang="en-US" sz="2000" dirty="0"/>
            </a:br>
            <a:endParaRPr lang="en-US" sz="2000" dirty="0"/>
          </a:p>
          <a:p>
            <a:pPr marL="342900" indent="-342900">
              <a:buFont typeface="Arial"/>
              <a:buChar char="•"/>
            </a:pPr>
            <a:r>
              <a:rPr lang="en-US" sz="2000" dirty="0"/>
              <a:t>The pupa is lighter than water and therefore floats at the surface. It takes oxygen through two breathing tubes called "trumpets." </a:t>
            </a:r>
          </a:p>
          <a:p>
            <a:pPr marL="342900" indent="-342900">
              <a:buFont typeface="Arial"/>
              <a:buChar char="•"/>
            </a:pPr>
            <a:endParaRPr lang="en-US" sz="2000" dirty="0"/>
          </a:p>
          <a:p>
            <a:pPr marL="342900" indent="-342900">
              <a:buFont typeface="Arial"/>
              <a:buChar char="•"/>
            </a:pPr>
            <a:r>
              <a:rPr lang="en-US" sz="2000" dirty="0"/>
              <a:t>The pupa does not eat, but it is not an inactive stage. When disturbed, it dives for safety in a jerking, tumbling motion and then floats back to the surface. </a:t>
            </a:r>
          </a:p>
        </p:txBody>
      </p:sp>
      <p:sp>
        <p:nvSpPr>
          <p:cNvPr id="3" name="TextBox 2">
            <a:extLst>
              <a:ext uri="{FF2B5EF4-FFF2-40B4-BE49-F238E27FC236}">
                <a16:creationId xmlns:a16="http://schemas.microsoft.com/office/drawing/2014/main" id="{5CEA583E-EA02-448B-9C75-C2E0948BC7C4}"/>
              </a:ext>
            </a:extLst>
          </p:cNvPr>
          <p:cNvSpPr txBox="1"/>
          <p:nvPr/>
        </p:nvSpPr>
        <p:spPr>
          <a:xfrm>
            <a:off x="601670" y="374900"/>
            <a:ext cx="2748690" cy="523220"/>
          </a:xfrm>
          <a:prstGeom prst="rect">
            <a:avLst/>
          </a:prstGeom>
          <a:noFill/>
        </p:spPr>
        <p:txBody>
          <a:bodyPr wrap="square" rtlCol="0">
            <a:spAutoFit/>
          </a:bodyPr>
          <a:lstStyle/>
          <a:p>
            <a:r>
              <a:rPr lang="en-US" sz="2800" dirty="0">
                <a:solidFill>
                  <a:schemeClr val="bg1"/>
                </a:solidFill>
              </a:rPr>
              <a:t>Pupa</a:t>
            </a:r>
          </a:p>
        </p:txBody>
      </p:sp>
      <p:sp>
        <p:nvSpPr>
          <p:cNvPr id="4" name="TextBox 3">
            <a:extLst>
              <a:ext uri="{FF2B5EF4-FFF2-40B4-BE49-F238E27FC236}">
                <a16:creationId xmlns:a16="http://schemas.microsoft.com/office/drawing/2014/main" id="{91BC5936-B686-4DA3-9FFA-7321EF48849C}"/>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9" name="TextBox 8">
            <a:extLst>
              <a:ext uri="{FF2B5EF4-FFF2-40B4-BE49-F238E27FC236}">
                <a16:creationId xmlns:a16="http://schemas.microsoft.com/office/drawing/2014/main" id="{A03DDDBC-6232-4A9C-8F19-F6C4A0E18FE2}"/>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pic>
        <p:nvPicPr>
          <p:cNvPr id="10" name="Content Placeholder 3">
            <a:extLst>
              <a:ext uri="{FF2B5EF4-FFF2-40B4-BE49-F238E27FC236}">
                <a16:creationId xmlns:a16="http://schemas.microsoft.com/office/drawing/2014/main" id="{B211A64D-2C63-4FC6-ACF1-DDC19EE2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835" y="1637939"/>
            <a:ext cx="3512215" cy="1939036"/>
          </a:xfrm>
          <a:prstGeom prst="rect">
            <a:avLst/>
          </a:prstGeom>
        </p:spPr>
      </p:pic>
    </p:spTree>
    <p:extLst>
      <p:ext uri="{BB962C8B-B14F-4D97-AF65-F5344CB8AC3E}">
        <p14:creationId xmlns:p14="http://schemas.microsoft.com/office/powerpoint/2010/main" val="368074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ED13A6-8A81-4D32-B1C5-027697AA6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409" y="1749244"/>
            <a:ext cx="3206805" cy="2088432"/>
          </a:xfrm>
          <a:prstGeom prst="rect">
            <a:avLst/>
          </a:prstGeom>
        </p:spPr>
      </p:pic>
      <p:sp>
        <p:nvSpPr>
          <p:cNvPr id="4" name="TextBox 3">
            <a:extLst>
              <a:ext uri="{FF2B5EF4-FFF2-40B4-BE49-F238E27FC236}">
                <a16:creationId xmlns:a16="http://schemas.microsoft.com/office/drawing/2014/main" id="{A85211E5-D304-4978-A7E2-2D85E2971D59}"/>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5" name="TextBox 4">
            <a:extLst>
              <a:ext uri="{FF2B5EF4-FFF2-40B4-BE49-F238E27FC236}">
                <a16:creationId xmlns:a16="http://schemas.microsoft.com/office/drawing/2014/main" id="{9E6F302D-8C84-442B-8A8C-ECF8AC12D158}"/>
              </a:ext>
            </a:extLst>
          </p:cNvPr>
          <p:cNvSpPr txBox="1"/>
          <p:nvPr/>
        </p:nvSpPr>
        <p:spPr>
          <a:xfrm>
            <a:off x="448965" y="374900"/>
            <a:ext cx="1068935" cy="523220"/>
          </a:xfrm>
          <a:prstGeom prst="rect">
            <a:avLst/>
          </a:prstGeom>
          <a:noFill/>
        </p:spPr>
        <p:txBody>
          <a:bodyPr wrap="square" rtlCol="0">
            <a:spAutoFit/>
          </a:bodyPr>
          <a:lstStyle/>
          <a:p>
            <a:r>
              <a:rPr lang="en-US" sz="2800" dirty="0">
                <a:solidFill>
                  <a:schemeClr val="bg1"/>
                </a:solidFill>
              </a:rPr>
              <a:t>Pupa</a:t>
            </a:r>
          </a:p>
        </p:txBody>
      </p:sp>
      <p:cxnSp>
        <p:nvCxnSpPr>
          <p:cNvPr id="6" name="Straight Arrow Connector 5">
            <a:extLst>
              <a:ext uri="{FF2B5EF4-FFF2-40B4-BE49-F238E27FC236}">
                <a16:creationId xmlns:a16="http://schemas.microsoft.com/office/drawing/2014/main" id="{6E0ABB93-454C-48A7-B74F-1F8A18746DE0}"/>
              </a:ext>
            </a:extLst>
          </p:cNvPr>
          <p:cNvCxnSpPr/>
          <p:nvPr/>
        </p:nvCxnSpPr>
        <p:spPr>
          <a:xfrm>
            <a:off x="1517900" y="680310"/>
            <a:ext cx="731520"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91FB453-9398-450A-90CC-F96A8D418F30}"/>
              </a:ext>
            </a:extLst>
          </p:cNvPr>
          <p:cNvSpPr txBox="1"/>
          <p:nvPr/>
        </p:nvSpPr>
        <p:spPr>
          <a:xfrm>
            <a:off x="2434130" y="374900"/>
            <a:ext cx="1068935" cy="523220"/>
          </a:xfrm>
          <a:prstGeom prst="rect">
            <a:avLst/>
          </a:prstGeom>
          <a:noFill/>
        </p:spPr>
        <p:txBody>
          <a:bodyPr wrap="square" rtlCol="0">
            <a:spAutoFit/>
          </a:bodyPr>
          <a:lstStyle/>
          <a:p>
            <a:r>
              <a:rPr lang="en-US" sz="2800" dirty="0">
                <a:solidFill>
                  <a:schemeClr val="bg1"/>
                </a:solidFill>
              </a:rPr>
              <a:t>Adult</a:t>
            </a:r>
          </a:p>
        </p:txBody>
      </p:sp>
      <p:pic>
        <p:nvPicPr>
          <p:cNvPr id="9" name="Picture 8">
            <a:extLst>
              <a:ext uri="{FF2B5EF4-FFF2-40B4-BE49-F238E27FC236}">
                <a16:creationId xmlns:a16="http://schemas.microsoft.com/office/drawing/2014/main" id="{B5C1FA33-2042-4403-917A-33ED814209FF}"/>
              </a:ext>
            </a:extLst>
          </p:cNvPr>
          <p:cNvPicPr>
            <a:picLocks noChangeAspect="1"/>
          </p:cNvPicPr>
          <p:nvPr/>
        </p:nvPicPr>
        <p:blipFill rotWithShape="1">
          <a:blip r:embed="rId3">
            <a:extLst>
              <a:ext uri="{28A0092B-C50C-407E-A947-70E740481C1C}">
                <a14:useLocalDpi xmlns:a14="http://schemas.microsoft.com/office/drawing/2010/main" val="0"/>
              </a:ext>
            </a:extLst>
          </a:blip>
          <a:srcRect l="6580" r="19940" b="4881"/>
          <a:stretch/>
        </p:blipFill>
        <p:spPr>
          <a:xfrm>
            <a:off x="4877409" y="4009488"/>
            <a:ext cx="3206804" cy="2238895"/>
          </a:xfrm>
          <a:prstGeom prst="rect">
            <a:avLst/>
          </a:prstGeom>
        </p:spPr>
      </p:pic>
      <p:sp>
        <p:nvSpPr>
          <p:cNvPr id="10" name="TextBox 9">
            <a:extLst>
              <a:ext uri="{FF2B5EF4-FFF2-40B4-BE49-F238E27FC236}">
                <a16:creationId xmlns:a16="http://schemas.microsoft.com/office/drawing/2014/main" id="{B78BDF1B-44FD-4155-B238-97807BF641C7}"/>
              </a:ext>
            </a:extLst>
          </p:cNvPr>
          <p:cNvSpPr txBox="1"/>
          <p:nvPr/>
        </p:nvSpPr>
        <p:spPr>
          <a:xfrm>
            <a:off x="296260" y="2088988"/>
            <a:ext cx="4480017" cy="2985433"/>
          </a:xfrm>
          <a:prstGeom prst="rect">
            <a:avLst/>
          </a:prstGeom>
          <a:noFill/>
        </p:spPr>
        <p:txBody>
          <a:bodyPr wrap="square" rtlCol="0">
            <a:spAutoFit/>
          </a:bodyPr>
          <a:lstStyle/>
          <a:p>
            <a:pPr marL="342900" indent="-342900">
              <a:buFont typeface="Arial"/>
              <a:buChar char="•"/>
            </a:pPr>
            <a:endParaRPr lang="en-US" sz="2400" dirty="0"/>
          </a:p>
          <a:p>
            <a:pPr marL="342900" indent="-342900">
              <a:buFont typeface="Arial"/>
              <a:buChar char="•"/>
            </a:pPr>
            <a:r>
              <a:rPr lang="en-US" sz="2400" dirty="0"/>
              <a:t>Adults emerge, and fly away looking for their first meal and to mate. </a:t>
            </a:r>
          </a:p>
          <a:p>
            <a:endParaRPr lang="en-US" sz="2400" dirty="0"/>
          </a:p>
          <a:p>
            <a:pPr marL="342900" indent="-342900">
              <a:buFont typeface="Arial"/>
              <a:buChar char="•"/>
            </a:pPr>
            <a:r>
              <a:rPr lang="en-US" sz="2400" dirty="0"/>
              <a:t>Adults eat nectar, like many other insects. </a:t>
            </a:r>
          </a:p>
          <a:p>
            <a:endParaRPr lang="en-US" sz="2000" dirty="0"/>
          </a:p>
        </p:txBody>
      </p:sp>
      <p:sp>
        <p:nvSpPr>
          <p:cNvPr id="11" name="TextBox 10">
            <a:extLst>
              <a:ext uri="{FF2B5EF4-FFF2-40B4-BE49-F238E27FC236}">
                <a16:creationId xmlns:a16="http://schemas.microsoft.com/office/drawing/2014/main" id="{1238FB90-A2D6-4585-AD22-E34CA3DCA733}"/>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327892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B803537-A2E7-44F2-8487-880866D5C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015" y="1901950"/>
            <a:ext cx="4881375" cy="4663390"/>
          </a:xfrm>
          <a:prstGeom prst="rect">
            <a:avLst/>
          </a:prstGeom>
        </p:spPr>
      </p:pic>
      <p:sp>
        <p:nvSpPr>
          <p:cNvPr id="3" name="Title 1">
            <a:extLst>
              <a:ext uri="{FF2B5EF4-FFF2-40B4-BE49-F238E27FC236}">
                <a16:creationId xmlns:a16="http://schemas.microsoft.com/office/drawing/2014/main" id="{E06CB024-A57B-4EAF-9B06-33DEC6DA5954}"/>
              </a:ext>
            </a:extLst>
          </p:cNvPr>
          <p:cNvSpPr txBox="1">
            <a:spLocks/>
          </p:cNvSpPr>
          <p:nvPr/>
        </p:nvSpPr>
        <p:spPr>
          <a:xfrm>
            <a:off x="457200" y="274638"/>
            <a:ext cx="2824535" cy="5583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Adult Morphology</a:t>
            </a:r>
          </a:p>
        </p:txBody>
      </p:sp>
      <p:sp>
        <p:nvSpPr>
          <p:cNvPr id="4" name="TextBox 3">
            <a:extLst>
              <a:ext uri="{FF2B5EF4-FFF2-40B4-BE49-F238E27FC236}">
                <a16:creationId xmlns:a16="http://schemas.microsoft.com/office/drawing/2014/main" id="{1CA29963-8D01-4F38-A071-26BA788439F0}"/>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5" name="TextBox 4">
            <a:extLst>
              <a:ext uri="{FF2B5EF4-FFF2-40B4-BE49-F238E27FC236}">
                <a16:creationId xmlns:a16="http://schemas.microsoft.com/office/drawing/2014/main" id="{BB886563-5D1A-4A48-B3B7-EB8BD68DE660}"/>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11621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E827-23B9-4FED-81E0-B55D20182673}"/>
              </a:ext>
            </a:extLst>
          </p:cNvPr>
          <p:cNvPicPr/>
          <p:nvPr/>
        </p:nvPicPr>
        <p:blipFill rotWithShape="1">
          <a:blip r:embed="rId2"/>
          <a:srcRect l="8975" t="8433" r="6025" b="13846"/>
          <a:stretch/>
        </p:blipFill>
        <p:spPr bwMode="auto">
          <a:xfrm>
            <a:off x="296260" y="1749245"/>
            <a:ext cx="8551480" cy="458115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7CE4503-1B80-42A8-9BB6-07CC7D9651B9}"/>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4" name="TextBox 3">
            <a:extLst>
              <a:ext uri="{FF2B5EF4-FFF2-40B4-BE49-F238E27FC236}">
                <a16:creationId xmlns:a16="http://schemas.microsoft.com/office/drawing/2014/main" id="{93844632-6B3B-417C-81F7-10D031805857}"/>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5" name="Title 1">
            <a:extLst>
              <a:ext uri="{FF2B5EF4-FFF2-40B4-BE49-F238E27FC236}">
                <a16:creationId xmlns:a16="http://schemas.microsoft.com/office/drawing/2014/main" id="{DB1FFB9A-6B5E-436A-AC2A-7A3C251C8449}"/>
              </a:ext>
            </a:extLst>
          </p:cNvPr>
          <p:cNvSpPr txBox="1">
            <a:spLocks/>
          </p:cNvSpPr>
          <p:nvPr/>
        </p:nvSpPr>
        <p:spPr>
          <a:xfrm>
            <a:off x="457200" y="274638"/>
            <a:ext cx="2824535" cy="5583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Adult Morphology</a:t>
            </a:r>
          </a:p>
        </p:txBody>
      </p:sp>
    </p:spTree>
    <p:extLst>
      <p:ext uri="{BB962C8B-B14F-4D97-AF65-F5344CB8AC3E}">
        <p14:creationId xmlns:p14="http://schemas.microsoft.com/office/powerpoint/2010/main" val="221379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B2092-2F11-4705-BBC1-BDE736EA100B}"/>
              </a:ext>
            </a:extLst>
          </p:cNvPr>
          <p:cNvPicPr/>
          <p:nvPr/>
        </p:nvPicPr>
        <p:blipFill rotWithShape="1">
          <a:blip r:embed="rId2"/>
          <a:srcRect l="9615" t="5926" r="5769" b="14302"/>
          <a:stretch/>
        </p:blipFill>
        <p:spPr bwMode="auto">
          <a:xfrm>
            <a:off x="296260" y="1901949"/>
            <a:ext cx="8398776" cy="44284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9617B72-5842-4555-B0C5-D6910E676A50}"/>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4" name="Title 1">
            <a:extLst>
              <a:ext uri="{FF2B5EF4-FFF2-40B4-BE49-F238E27FC236}">
                <a16:creationId xmlns:a16="http://schemas.microsoft.com/office/drawing/2014/main" id="{A2DAE15B-230C-4A13-ABA1-790EDA546A3A}"/>
              </a:ext>
            </a:extLst>
          </p:cNvPr>
          <p:cNvSpPr txBox="1">
            <a:spLocks/>
          </p:cNvSpPr>
          <p:nvPr/>
        </p:nvSpPr>
        <p:spPr>
          <a:xfrm>
            <a:off x="457200" y="274638"/>
            <a:ext cx="2824535" cy="5583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Adult Morphology</a:t>
            </a:r>
          </a:p>
        </p:txBody>
      </p:sp>
    </p:spTree>
    <p:extLst>
      <p:ext uri="{BB962C8B-B14F-4D97-AF65-F5344CB8AC3E}">
        <p14:creationId xmlns:p14="http://schemas.microsoft.com/office/powerpoint/2010/main" val="239941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ECD66-0BD8-48D5-AE18-8FA742AE731B}"/>
              </a:ext>
            </a:extLst>
          </p:cNvPr>
          <p:cNvPicPr/>
          <p:nvPr/>
        </p:nvPicPr>
        <p:blipFill rotWithShape="1">
          <a:blip r:embed="rId2"/>
          <a:srcRect l="2820" t="6155" r="4102" b="7692"/>
          <a:stretch/>
        </p:blipFill>
        <p:spPr bwMode="auto">
          <a:xfrm>
            <a:off x="143555" y="1749244"/>
            <a:ext cx="8856890" cy="473385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055D05D-7D70-49E5-9975-0017798BA07C}"/>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4" name="Title 1">
            <a:extLst>
              <a:ext uri="{FF2B5EF4-FFF2-40B4-BE49-F238E27FC236}">
                <a16:creationId xmlns:a16="http://schemas.microsoft.com/office/drawing/2014/main" id="{AEBA3D67-4698-4F5C-9E95-01908B8050D0}"/>
              </a:ext>
            </a:extLst>
          </p:cNvPr>
          <p:cNvSpPr txBox="1">
            <a:spLocks/>
          </p:cNvSpPr>
          <p:nvPr/>
        </p:nvSpPr>
        <p:spPr>
          <a:xfrm>
            <a:off x="457200" y="274638"/>
            <a:ext cx="2824535" cy="5583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Adult Morphology</a:t>
            </a:r>
          </a:p>
        </p:txBody>
      </p:sp>
      <p:sp>
        <p:nvSpPr>
          <p:cNvPr id="5" name="TextBox 4">
            <a:extLst>
              <a:ext uri="{FF2B5EF4-FFF2-40B4-BE49-F238E27FC236}">
                <a16:creationId xmlns:a16="http://schemas.microsoft.com/office/drawing/2014/main" id="{116E5B42-7A02-44A3-AB29-F24624C29B06}"/>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Tree>
    <p:extLst>
      <p:ext uri="{BB962C8B-B14F-4D97-AF65-F5344CB8AC3E}">
        <p14:creationId xmlns:p14="http://schemas.microsoft.com/office/powerpoint/2010/main" val="272305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AD24A-DB51-41E3-8039-8F2EA4694A42}"/>
              </a:ext>
            </a:extLst>
          </p:cNvPr>
          <p:cNvSpPr txBox="1"/>
          <p:nvPr/>
        </p:nvSpPr>
        <p:spPr>
          <a:xfrm>
            <a:off x="448965" y="365360"/>
            <a:ext cx="3359510" cy="523220"/>
          </a:xfrm>
          <a:prstGeom prst="rect">
            <a:avLst/>
          </a:prstGeom>
          <a:noFill/>
        </p:spPr>
        <p:txBody>
          <a:bodyPr wrap="square" rtlCol="0">
            <a:spAutoFit/>
          </a:bodyPr>
          <a:lstStyle/>
          <a:p>
            <a:r>
              <a:rPr lang="en-US" sz="2800" dirty="0">
                <a:solidFill>
                  <a:schemeClr val="bg1"/>
                </a:solidFill>
              </a:rPr>
              <a:t>Habitat</a:t>
            </a:r>
          </a:p>
        </p:txBody>
      </p:sp>
      <p:pic>
        <p:nvPicPr>
          <p:cNvPr id="3" name="Content Placeholder 3">
            <a:extLst>
              <a:ext uri="{FF2B5EF4-FFF2-40B4-BE49-F238E27FC236}">
                <a16:creationId xmlns:a16="http://schemas.microsoft.com/office/drawing/2014/main" id="{7A84B0C3-0634-4802-A283-91E37FFBE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81199"/>
            <a:ext cx="6248400" cy="4249831"/>
          </a:xfrm>
          <a:prstGeom prst="rect">
            <a:avLst/>
          </a:prstGeom>
        </p:spPr>
      </p:pic>
      <p:sp>
        <p:nvSpPr>
          <p:cNvPr id="4" name="TextBox 3">
            <a:extLst>
              <a:ext uri="{FF2B5EF4-FFF2-40B4-BE49-F238E27FC236}">
                <a16:creationId xmlns:a16="http://schemas.microsoft.com/office/drawing/2014/main" id="{24D26C46-4252-4DD8-85A7-1B3F818F2FB3}"/>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257071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54EE0-49D3-481F-A5CC-E2ADAD776AE1}"/>
              </a:ext>
            </a:extLst>
          </p:cNvPr>
          <p:cNvPicPr>
            <a:picLocks noChangeAspect="1"/>
          </p:cNvPicPr>
          <p:nvPr/>
        </p:nvPicPr>
        <p:blipFill rotWithShape="1">
          <a:blip r:embed="rId3"/>
          <a:srcRect t="3220" r="2500" b="135"/>
          <a:stretch/>
        </p:blipFill>
        <p:spPr>
          <a:xfrm>
            <a:off x="2739540" y="1874235"/>
            <a:ext cx="5955495" cy="4581151"/>
          </a:xfrm>
          <a:prstGeom prst="rect">
            <a:avLst/>
          </a:prstGeom>
        </p:spPr>
      </p:pic>
      <p:sp>
        <p:nvSpPr>
          <p:cNvPr id="3" name="TextBox 2">
            <a:extLst>
              <a:ext uri="{FF2B5EF4-FFF2-40B4-BE49-F238E27FC236}">
                <a16:creationId xmlns:a16="http://schemas.microsoft.com/office/drawing/2014/main" id="{C64A8ACD-3910-4C0B-8C13-BAE01BAA4D0D}"/>
              </a:ext>
            </a:extLst>
          </p:cNvPr>
          <p:cNvSpPr txBox="1"/>
          <p:nvPr/>
        </p:nvSpPr>
        <p:spPr>
          <a:xfrm>
            <a:off x="448965" y="365083"/>
            <a:ext cx="3359510" cy="523220"/>
          </a:xfrm>
          <a:prstGeom prst="rect">
            <a:avLst/>
          </a:prstGeom>
          <a:noFill/>
        </p:spPr>
        <p:txBody>
          <a:bodyPr wrap="square" rtlCol="0">
            <a:spAutoFit/>
          </a:bodyPr>
          <a:lstStyle/>
          <a:p>
            <a:r>
              <a:rPr lang="en-US" sz="2800" dirty="0">
                <a:solidFill>
                  <a:schemeClr val="bg1"/>
                </a:solidFill>
              </a:rPr>
              <a:t>Habitat</a:t>
            </a:r>
          </a:p>
        </p:txBody>
      </p:sp>
      <p:sp>
        <p:nvSpPr>
          <p:cNvPr id="4" name="TextBox 3">
            <a:extLst>
              <a:ext uri="{FF2B5EF4-FFF2-40B4-BE49-F238E27FC236}">
                <a16:creationId xmlns:a16="http://schemas.microsoft.com/office/drawing/2014/main" id="{AA89F60C-2D46-4299-A3E5-E845A6CF82B3}"/>
              </a:ext>
            </a:extLst>
          </p:cNvPr>
          <p:cNvSpPr txBox="1"/>
          <p:nvPr/>
        </p:nvSpPr>
        <p:spPr>
          <a:xfrm>
            <a:off x="223281" y="3418351"/>
            <a:ext cx="2290575" cy="923330"/>
          </a:xfrm>
          <a:prstGeom prst="rect">
            <a:avLst/>
          </a:prstGeom>
          <a:noFill/>
        </p:spPr>
        <p:txBody>
          <a:bodyPr wrap="square" rtlCol="0">
            <a:spAutoFit/>
          </a:bodyPr>
          <a:lstStyle/>
          <a:p>
            <a:r>
              <a:rPr lang="en-US" dirty="0"/>
              <a:t>Can you identify the Mosquito habitat in this picture?</a:t>
            </a:r>
          </a:p>
        </p:txBody>
      </p:sp>
      <p:sp>
        <p:nvSpPr>
          <p:cNvPr id="5" name="TextBox 4">
            <a:extLst>
              <a:ext uri="{FF2B5EF4-FFF2-40B4-BE49-F238E27FC236}">
                <a16:creationId xmlns:a16="http://schemas.microsoft.com/office/drawing/2014/main" id="{6A238FC3-073A-4A2A-9C5C-91BD91B82709}"/>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70860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8229600" cy="610820"/>
          </a:xfrm>
        </p:spPr>
        <p:txBody>
          <a:bodyPr>
            <a:normAutofit fontScale="90000"/>
          </a:bodyPr>
          <a:lstStyle/>
          <a:p>
            <a:pPr algn="l"/>
            <a:r>
              <a:rPr lang="en-US" dirty="0">
                <a:solidFill>
                  <a:schemeClr val="bg1"/>
                </a:solidFill>
              </a:rPr>
              <a:t>Overview</a:t>
            </a:r>
          </a:p>
        </p:txBody>
      </p:sp>
      <p:sp>
        <p:nvSpPr>
          <p:cNvPr id="3" name="Content Placeholder 2"/>
          <p:cNvSpPr>
            <a:spLocks noGrp="1"/>
          </p:cNvSpPr>
          <p:nvPr>
            <p:ph idx="1"/>
          </p:nvPr>
        </p:nvSpPr>
        <p:spPr/>
        <p:txBody>
          <a:bodyPr/>
          <a:lstStyle/>
          <a:p>
            <a:r>
              <a:rPr lang="en-US" dirty="0"/>
              <a:t>Mosquito Life Cycle</a:t>
            </a:r>
          </a:p>
          <a:p>
            <a:r>
              <a:rPr lang="en-US" dirty="0"/>
              <a:t>Habitat</a:t>
            </a:r>
          </a:p>
          <a:p>
            <a:r>
              <a:rPr lang="en-US" dirty="0"/>
              <a:t>Surveillance</a:t>
            </a:r>
          </a:p>
          <a:p>
            <a:r>
              <a:rPr lang="en-US" dirty="0"/>
              <a:t>Local Species</a:t>
            </a:r>
          </a:p>
        </p:txBody>
      </p:sp>
      <p:sp>
        <p:nvSpPr>
          <p:cNvPr id="4" name="TextBox 3">
            <a:extLst>
              <a:ext uri="{FF2B5EF4-FFF2-40B4-BE49-F238E27FC236}">
                <a16:creationId xmlns:a16="http://schemas.microsoft.com/office/drawing/2014/main" id="{6022CE8F-7307-4054-8E61-890505220647}"/>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A175348-28E9-48EB-8934-A8A65E778533}"/>
              </a:ext>
            </a:extLst>
          </p:cNvPr>
          <p:cNvSpPr txBox="1">
            <a:spLocks/>
          </p:cNvSpPr>
          <p:nvPr/>
        </p:nvSpPr>
        <p:spPr>
          <a:xfrm>
            <a:off x="457200" y="1535113"/>
            <a:ext cx="3657600"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t>Larval</a:t>
            </a:r>
            <a:endParaRPr lang="en-US" dirty="0"/>
          </a:p>
        </p:txBody>
      </p:sp>
      <p:pic>
        <p:nvPicPr>
          <p:cNvPr id="3" name="Content Placeholder 7">
            <a:extLst>
              <a:ext uri="{FF2B5EF4-FFF2-40B4-BE49-F238E27FC236}">
                <a16:creationId xmlns:a16="http://schemas.microsoft.com/office/drawing/2014/main" id="{B05BD6CB-3CB3-412E-A228-B8C6EBEF6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2721769"/>
            <a:ext cx="2381250" cy="2857500"/>
          </a:xfrm>
          <a:prstGeom prst="rect">
            <a:avLst/>
          </a:prstGeom>
        </p:spPr>
      </p:pic>
      <p:sp>
        <p:nvSpPr>
          <p:cNvPr id="4" name="Text Placeholder 4">
            <a:extLst>
              <a:ext uri="{FF2B5EF4-FFF2-40B4-BE49-F238E27FC236}">
                <a16:creationId xmlns:a16="http://schemas.microsoft.com/office/drawing/2014/main" id="{44AE7C34-46DB-400F-8E1C-07A58AC44B27}"/>
              </a:ext>
            </a:extLst>
          </p:cNvPr>
          <p:cNvSpPr txBox="1">
            <a:spLocks/>
          </p:cNvSpPr>
          <p:nvPr/>
        </p:nvSpPr>
        <p:spPr>
          <a:xfrm>
            <a:off x="4419600" y="1535113"/>
            <a:ext cx="3657600"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t>Adult Trap</a:t>
            </a:r>
            <a:endParaRPr lang="en-US" dirty="0"/>
          </a:p>
        </p:txBody>
      </p:sp>
      <p:pic>
        <p:nvPicPr>
          <p:cNvPr id="5" name="Content Placeholder 6">
            <a:extLst>
              <a:ext uri="{FF2B5EF4-FFF2-40B4-BE49-F238E27FC236}">
                <a16:creationId xmlns:a16="http://schemas.microsoft.com/office/drawing/2014/main" id="{61780553-CDA8-4170-B2A2-CD7E7F83D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667" y="2174875"/>
            <a:ext cx="2963466" cy="3951288"/>
          </a:xfrm>
          <a:prstGeom prst="rect">
            <a:avLst/>
          </a:prstGeom>
        </p:spPr>
      </p:pic>
      <p:pic>
        <p:nvPicPr>
          <p:cNvPr id="6" name="Picture 5">
            <a:extLst>
              <a:ext uri="{FF2B5EF4-FFF2-40B4-BE49-F238E27FC236}">
                <a16:creationId xmlns:a16="http://schemas.microsoft.com/office/drawing/2014/main" id="{50B3029F-118E-47FC-935F-2701750B7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1042" y="4800600"/>
            <a:ext cx="2105025" cy="1766888"/>
          </a:xfrm>
          <a:prstGeom prst="rect">
            <a:avLst/>
          </a:prstGeom>
        </p:spPr>
      </p:pic>
      <p:sp>
        <p:nvSpPr>
          <p:cNvPr id="7" name="Title 1">
            <a:extLst>
              <a:ext uri="{FF2B5EF4-FFF2-40B4-BE49-F238E27FC236}">
                <a16:creationId xmlns:a16="http://schemas.microsoft.com/office/drawing/2014/main" id="{D2540101-CA11-4C4C-AEB9-97F0CDD496F1}"/>
              </a:ext>
            </a:extLst>
          </p:cNvPr>
          <p:cNvSpPr txBox="1">
            <a:spLocks/>
          </p:cNvSpPr>
          <p:nvPr/>
        </p:nvSpPr>
        <p:spPr>
          <a:xfrm>
            <a:off x="457200" y="274638"/>
            <a:ext cx="301942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Surveillance</a:t>
            </a:r>
          </a:p>
        </p:txBody>
      </p:sp>
      <p:sp>
        <p:nvSpPr>
          <p:cNvPr id="8" name="TextBox 7">
            <a:extLst>
              <a:ext uri="{FF2B5EF4-FFF2-40B4-BE49-F238E27FC236}">
                <a16:creationId xmlns:a16="http://schemas.microsoft.com/office/drawing/2014/main" id="{31DC766A-A10B-4E4A-8734-385AB0124B57}"/>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3395321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00835"/>
            <a:ext cx="2443280" cy="532180"/>
          </a:xfrm>
        </p:spPr>
        <p:txBody>
          <a:bodyPr>
            <a:normAutofit fontScale="90000"/>
          </a:bodyPr>
          <a:lstStyle/>
          <a:p>
            <a:pPr algn="l"/>
            <a:r>
              <a:rPr lang="en-US" dirty="0">
                <a:solidFill>
                  <a:schemeClr val="bg1"/>
                </a:solidFill>
              </a:rPr>
              <a:t>Culex Tarsalis</a:t>
            </a:r>
          </a:p>
        </p:txBody>
      </p:sp>
      <p:pic>
        <p:nvPicPr>
          <p:cNvPr id="15" name="Picture 4" descr="tararrows02">
            <a:extLst>
              <a:ext uri="{FF2B5EF4-FFF2-40B4-BE49-F238E27FC236}">
                <a16:creationId xmlns:a16="http://schemas.microsoft.com/office/drawing/2014/main" id="{AC9FC99C-7E87-49C5-84B1-585E4FCD1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900" y="1749245"/>
            <a:ext cx="6404225" cy="48009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292DA6F-1C3D-4F05-83C7-2501678130DA}"/>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5" name="TextBox 4">
            <a:extLst>
              <a:ext uri="{FF2B5EF4-FFF2-40B4-BE49-F238E27FC236}">
                <a16:creationId xmlns:a16="http://schemas.microsoft.com/office/drawing/2014/main" id="{50F5AF84-E4D9-420C-BCAC-5077D30CD380}"/>
              </a:ext>
            </a:extLst>
          </p:cNvPr>
          <p:cNvSpPr txBox="1"/>
          <p:nvPr/>
        </p:nvSpPr>
        <p:spPr>
          <a:xfrm>
            <a:off x="54450" y="1291130"/>
            <a:ext cx="3206805" cy="369332"/>
          </a:xfrm>
          <a:prstGeom prst="rect">
            <a:avLst/>
          </a:prstGeom>
          <a:noFill/>
        </p:spPr>
        <p:txBody>
          <a:bodyPr wrap="square" rtlCol="0">
            <a:spAutoFit/>
          </a:bodyPr>
          <a:lstStyle/>
          <a:p>
            <a:r>
              <a:rPr lang="en-US" dirty="0"/>
              <a:t>Local Species  (Female)</a:t>
            </a:r>
          </a:p>
        </p:txBody>
      </p:sp>
    </p:spTree>
    <p:extLst>
      <p:ext uri="{BB962C8B-B14F-4D97-AF65-F5344CB8AC3E}">
        <p14:creationId xmlns:p14="http://schemas.microsoft.com/office/powerpoint/2010/main" val="417078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51959-5783-4470-BFC3-88861D857279}"/>
              </a:ext>
            </a:extLst>
          </p:cNvPr>
          <p:cNvPicPr/>
          <p:nvPr/>
        </p:nvPicPr>
        <p:blipFill rotWithShape="1">
          <a:blip r:embed="rId2"/>
          <a:srcRect l="1025" t="7749" r="9102" b="8604"/>
          <a:stretch/>
        </p:blipFill>
        <p:spPr bwMode="auto">
          <a:xfrm>
            <a:off x="143555" y="1749244"/>
            <a:ext cx="8856890" cy="442844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9F264C3-51C3-4DDC-A2EC-E8CDAD81A2DA}"/>
              </a:ext>
            </a:extLst>
          </p:cNvPr>
          <p:cNvSpPr txBox="1"/>
          <p:nvPr/>
        </p:nvSpPr>
        <p:spPr>
          <a:xfrm>
            <a:off x="54450" y="1291130"/>
            <a:ext cx="3206805" cy="369332"/>
          </a:xfrm>
          <a:prstGeom prst="rect">
            <a:avLst/>
          </a:prstGeom>
          <a:noFill/>
        </p:spPr>
        <p:txBody>
          <a:bodyPr wrap="square" rtlCol="0">
            <a:spAutoFit/>
          </a:bodyPr>
          <a:lstStyle/>
          <a:p>
            <a:r>
              <a:rPr lang="en-US" dirty="0"/>
              <a:t>Local Species  (Female)</a:t>
            </a:r>
          </a:p>
        </p:txBody>
      </p:sp>
      <p:sp>
        <p:nvSpPr>
          <p:cNvPr id="4" name="Title 3">
            <a:extLst>
              <a:ext uri="{FF2B5EF4-FFF2-40B4-BE49-F238E27FC236}">
                <a16:creationId xmlns:a16="http://schemas.microsoft.com/office/drawing/2014/main" id="{BB77758C-F5E6-4C35-937C-F9385FC37291}"/>
              </a:ext>
            </a:extLst>
          </p:cNvPr>
          <p:cNvSpPr txBox="1">
            <a:spLocks/>
          </p:cNvSpPr>
          <p:nvPr/>
        </p:nvSpPr>
        <p:spPr>
          <a:xfrm>
            <a:off x="601670" y="300835"/>
            <a:ext cx="2443280" cy="53218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Culex Pipens</a:t>
            </a:r>
          </a:p>
        </p:txBody>
      </p:sp>
      <p:sp>
        <p:nvSpPr>
          <p:cNvPr id="5" name="TextBox 4">
            <a:extLst>
              <a:ext uri="{FF2B5EF4-FFF2-40B4-BE49-F238E27FC236}">
                <a16:creationId xmlns:a16="http://schemas.microsoft.com/office/drawing/2014/main" id="{88C19CDF-2CCE-420A-AEDC-AA2E77C65327}"/>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316748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Aedes Vexans">
            <a:extLst>
              <a:ext uri="{FF2B5EF4-FFF2-40B4-BE49-F238E27FC236}">
                <a16:creationId xmlns:a16="http://schemas.microsoft.com/office/drawing/2014/main" id="{3C939BAA-2AA4-4D8D-8575-CD364E5D6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27" y="1749245"/>
            <a:ext cx="7482545" cy="46687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31B209-A296-4BC1-84CE-3764F027FBAE}"/>
              </a:ext>
            </a:extLst>
          </p:cNvPr>
          <p:cNvSpPr txBox="1"/>
          <p:nvPr/>
        </p:nvSpPr>
        <p:spPr>
          <a:xfrm>
            <a:off x="296260" y="222195"/>
            <a:ext cx="3970330" cy="523220"/>
          </a:xfrm>
          <a:prstGeom prst="rect">
            <a:avLst/>
          </a:prstGeom>
          <a:noFill/>
        </p:spPr>
        <p:txBody>
          <a:bodyPr wrap="square" rtlCol="0">
            <a:spAutoFit/>
          </a:bodyPr>
          <a:lstStyle/>
          <a:p>
            <a:r>
              <a:rPr lang="en-US" sz="2800" dirty="0">
                <a:solidFill>
                  <a:schemeClr val="bg1"/>
                </a:solidFill>
              </a:rPr>
              <a:t>Aedes Vexan</a:t>
            </a:r>
          </a:p>
        </p:txBody>
      </p:sp>
      <p:sp>
        <p:nvSpPr>
          <p:cNvPr id="5" name="TextBox 4">
            <a:extLst>
              <a:ext uri="{FF2B5EF4-FFF2-40B4-BE49-F238E27FC236}">
                <a16:creationId xmlns:a16="http://schemas.microsoft.com/office/drawing/2014/main" id="{04654331-FD96-4B3F-B0D1-044200BEF70C}"/>
              </a:ext>
            </a:extLst>
          </p:cNvPr>
          <p:cNvSpPr txBox="1"/>
          <p:nvPr/>
        </p:nvSpPr>
        <p:spPr>
          <a:xfrm>
            <a:off x="54450" y="1291130"/>
            <a:ext cx="3206805" cy="369332"/>
          </a:xfrm>
          <a:prstGeom prst="rect">
            <a:avLst/>
          </a:prstGeom>
          <a:noFill/>
        </p:spPr>
        <p:txBody>
          <a:bodyPr wrap="square" rtlCol="0">
            <a:spAutoFit/>
          </a:bodyPr>
          <a:lstStyle/>
          <a:p>
            <a:r>
              <a:rPr lang="en-US" dirty="0"/>
              <a:t>Local Species  (Female)</a:t>
            </a:r>
          </a:p>
        </p:txBody>
      </p:sp>
      <p:sp>
        <p:nvSpPr>
          <p:cNvPr id="6" name="TextBox 5">
            <a:extLst>
              <a:ext uri="{FF2B5EF4-FFF2-40B4-BE49-F238E27FC236}">
                <a16:creationId xmlns:a16="http://schemas.microsoft.com/office/drawing/2014/main" id="{BB6E3FB0-F75E-438B-BB78-4BF8A215DDE2}"/>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418142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edes Vexans">
            <a:extLst>
              <a:ext uri="{FF2B5EF4-FFF2-40B4-BE49-F238E27FC236}">
                <a16:creationId xmlns:a16="http://schemas.microsoft.com/office/drawing/2014/main" id="{554488E6-88E2-4316-9861-66BF93DC4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5" y="1704488"/>
            <a:ext cx="7482545" cy="4733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5DF936-FDCF-4112-8AF1-F7C4E8B87C10}"/>
              </a:ext>
            </a:extLst>
          </p:cNvPr>
          <p:cNvSpPr txBox="1"/>
          <p:nvPr/>
        </p:nvSpPr>
        <p:spPr>
          <a:xfrm>
            <a:off x="54450" y="1291130"/>
            <a:ext cx="3206805" cy="369332"/>
          </a:xfrm>
          <a:prstGeom prst="rect">
            <a:avLst/>
          </a:prstGeom>
          <a:noFill/>
        </p:spPr>
        <p:txBody>
          <a:bodyPr wrap="square" rtlCol="0">
            <a:spAutoFit/>
          </a:bodyPr>
          <a:lstStyle/>
          <a:p>
            <a:r>
              <a:rPr lang="en-US" dirty="0"/>
              <a:t>Local Species</a:t>
            </a:r>
          </a:p>
        </p:txBody>
      </p:sp>
      <p:sp>
        <p:nvSpPr>
          <p:cNvPr id="4" name="TextBox 3">
            <a:extLst>
              <a:ext uri="{FF2B5EF4-FFF2-40B4-BE49-F238E27FC236}">
                <a16:creationId xmlns:a16="http://schemas.microsoft.com/office/drawing/2014/main" id="{59F9DA5E-06C6-4548-9422-1E8E9D9A724B}"/>
              </a:ext>
            </a:extLst>
          </p:cNvPr>
          <p:cNvSpPr txBox="1"/>
          <p:nvPr/>
        </p:nvSpPr>
        <p:spPr>
          <a:xfrm>
            <a:off x="296260" y="222195"/>
            <a:ext cx="3970330" cy="523220"/>
          </a:xfrm>
          <a:prstGeom prst="rect">
            <a:avLst/>
          </a:prstGeom>
          <a:noFill/>
        </p:spPr>
        <p:txBody>
          <a:bodyPr wrap="square" rtlCol="0">
            <a:spAutoFit/>
          </a:bodyPr>
          <a:lstStyle/>
          <a:p>
            <a:r>
              <a:rPr lang="en-US" sz="2800" dirty="0">
                <a:solidFill>
                  <a:schemeClr val="bg1"/>
                </a:solidFill>
              </a:rPr>
              <a:t>Aedes Vexans</a:t>
            </a:r>
          </a:p>
        </p:txBody>
      </p:sp>
      <p:sp>
        <p:nvSpPr>
          <p:cNvPr id="5" name="TextBox 4">
            <a:extLst>
              <a:ext uri="{FF2B5EF4-FFF2-40B4-BE49-F238E27FC236}">
                <a16:creationId xmlns:a16="http://schemas.microsoft.com/office/drawing/2014/main" id="{27022FB5-E06A-4CFD-B4B2-9CB28822C22D}"/>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372676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4E56A-C177-4ABF-93C9-57FA3FC6D7F8}"/>
              </a:ext>
            </a:extLst>
          </p:cNvPr>
          <p:cNvPicPr/>
          <p:nvPr/>
        </p:nvPicPr>
        <p:blipFill rotWithShape="1">
          <a:blip r:embed="rId3"/>
          <a:srcRect l="6283" t="24616" r="3205" b="9060"/>
          <a:stretch/>
        </p:blipFill>
        <p:spPr bwMode="auto">
          <a:xfrm>
            <a:off x="143555" y="1749244"/>
            <a:ext cx="8856890" cy="442844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3AE6842-59B6-471E-B3EC-20424226F55E}"/>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4" name="TextBox 3">
            <a:extLst>
              <a:ext uri="{FF2B5EF4-FFF2-40B4-BE49-F238E27FC236}">
                <a16:creationId xmlns:a16="http://schemas.microsoft.com/office/drawing/2014/main" id="{05C22D49-AEDC-4778-9178-9800710AE71E}"/>
              </a:ext>
            </a:extLst>
          </p:cNvPr>
          <p:cNvSpPr txBox="1"/>
          <p:nvPr/>
        </p:nvSpPr>
        <p:spPr>
          <a:xfrm>
            <a:off x="54450" y="1291130"/>
            <a:ext cx="3206805" cy="369332"/>
          </a:xfrm>
          <a:prstGeom prst="rect">
            <a:avLst/>
          </a:prstGeom>
          <a:noFill/>
        </p:spPr>
        <p:txBody>
          <a:bodyPr wrap="square" rtlCol="0">
            <a:spAutoFit/>
          </a:bodyPr>
          <a:lstStyle/>
          <a:p>
            <a:r>
              <a:rPr lang="en-US" dirty="0"/>
              <a:t>Local Species  </a:t>
            </a:r>
          </a:p>
        </p:txBody>
      </p:sp>
      <p:sp>
        <p:nvSpPr>
          <p:cNvPr id="5" name="TextBox 4">
            <a:extLst>
              <a:ext uri="{FF2B5EF4-FFF2-40B4-BE49-F238E27FC236}">
                <a16:creationId xmlns:a16="http://schemas.microsoft.com/office/drawing/2014/main" id="{61F16566-EC1E-4D56-948B-F2546B9E6EEB}"/>
              </a:ext>
            </a:extLst>
          </p:cNvPr>
          <p:cNvSpPr txBox="1"/>
          <p:nvPr/>
        </p:nvSpPr>
        <p:spPr>
          <a:xfrm>
            <a:off x="296260" y="222195"/>
            <a:ext cx="3970330" cy="523220"/>
          </a:xfrm>
          <a:prstGeom prst="rect">
            <a:avLst/>
          </a:prstGeom>
          <a:noFill/>
        </p:spPr>
        <p:txBody>
          <a:bodyPr wrap="square" rtlCol="0">
            <a:spAutoFit/>
          </a:bodyPr>
          <a:lstStyle/>
          <a:p>
            <a:r>
              <a:rPr lang="en-US" sz="2800" dirty="0">
                <a:solidFill>
                  <a:schemeClr val="bg1"/>
                </a:solidFill>
              </a:rPr>
              <a:t>Aedes Vexan</a:t>
            </a:r>
          </a:p>
        </p:txBody>
      </p:sp>
    </p:spTree>
    <p:extLst>
      <p:ext uri="{BB962C8B-B14F-4D97-AF65-F5344CB8AC3E}">
        <p14:creationId xmlns:p14="http://schemas.microsoft.com/office/powerpoint/2010/main" val="311232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oustique03antennesmale">
            <a:extLst>
              <a:ext uri="{FF2B5EF4-FFF2-40B4-BE49-F238E27FC236}">
                <a16:creationId xmlns:a16="http://schemas.microsoft.com/office/drawing/2014/main" id="{07B5959D-B58E-486C-BB63-1AD4FEA22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4"/>
          <a:stretch/>
        </p:blipFill>
        <p:spPr bwMode="auto">
          <a:xfrm>
            <a:off x="1899661" y="1934790"/>
            <a:ext cx="5039265" cy="43956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DE0096-0766-469C-8097-901C0E6A44D9}"/>
              </a:ext>
            </a:extLst>
          </p:cNvPr>
          <p:cNvSpPr txBox="1"/>
          <p:nvPr/>
        </p:nvSpPr>
        <p:spPr>
          <a:xfrm>
            <a:off x="754375" y="374900"/>
            <a:ext cx="3664919" cy="461665"/>
          </a:xfrm>
          <a:prstGeom prst="rect">
            <a:avLst/>
          </a:prstGeom>
          <a:noFill/>
        </p:spPr>
        <p:txBody>
          <a:bodyPr wrap="square" rtlCol="0">
            <a:spAutoFit/>
          </a:bodyPr>
          <a:lstStyle/>
          <a:p>
            <a:r>
              <a:rPr lang="en-US" sz="2400" dirty="0">
                <a:solidFill>
                  <a:schemeClr val="bg1"/>
                </a:solidFill>
              </a:rPr>
              <a:t>Male Mosquito do not bite!</a:t>
            </a:r>
          </a:p>
        </p:txBody>
      </p:sp>
      <p:sp>
        <p:nvSpPr>
          <p:cNvPr id="9" name="TextBox 8">
            <a:extLst>
              <a:ext uri="{FF2B5EF4-FFF2-40B4-BE49-F238E27FC236}">
                <a16:creationId xmlns:a16="http://schemas.microsoft.com/office/drawing/2014/main" id="{1C85FEC1-47D5-4EA2-8F67-C79DC0A87DD4}"/>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5" name="TextBox 4">
            <a:extLst>
              <a:ext uri="{FF2B5EF4-FFF2-40B4-BE49-F238E27FC236}">
                <a16:creationId xmlns:a16="http://schemas.microsoft.com/office/drawing/2014/main" id="{A64C4C7D-12D9-4CF3-A4E1-B7B8DB2F3DF6}"/>
              </a:ext>
            </a:extLst>
          </p:cNvPr>
          <p:cNvSpPr txBox="1"/>
          <p:nvPr/>
        </p:nvSpPr>
        <p:spPr>
          <a:xfrm>
            <a:off x="54450" y="1291130"/>
            <a:ext cx="3206805" cy="369332"/>
          </a:xfrm>
          <a:prstGeom prst="rect">
            <a:avLst/>
          </a:prstGeom>
          <a:noFill/>
        </p:spPr>
        <p:txBody>
          <a:bodyPr wrap="square" rtlCol="0">
            <a:spAutoFit/>
          </a:bodyPr>
          <a:lstStyle/>
          <a:p>
            <a:r>
              <a:rPr lang="en-US" dirty="0"/>
              <a:t>Local Species  (Male)</a:t>
            </a:r>
          </a:p>
        </p:txBody>
      </p:sp>
    </p:spTree>
    <p:extLst>
      <p:ext uri="{BB962C8B-B14F-4D97-AF65-F5344CB8AC3E}">
        <p14:creationId xmlns:p14="http://schemas.microsoft.com/office/powerpoint/2010/main" val="260664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61579-5901-4AD4-87A2-204606F1C6D8}"/>
              </a:ext>
            </a:extLst>
          </p:cNvPr>
          <p:cNvSpPr/>
          <p:nvPr/>
        </p:nvSpPr>
        <p:spPr>
          <a:xfrm>
            <a:off x="2975858" y="3241224"/>
            <a:ext cx="3192284" cy="375552"/>
          </a:xfrm>
          <a:prstGeom prst="rect">
            <a:avLst/>
          </a:prstGeom>
        </p:spPr>
        <p:txBody>
          <a:bodyPr wrap="non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https://youtu.be/rD8SmacBUcU</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9C641B0-5094-4379-B6AC-AF58A843F37E}"/>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161049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CEEFC-BBAB-4E7B-A066-EFF89765DFE8}"/>
              </a:ext>
            </a:extLst>
          </p:cNvPr>
          <p:cNvPicPr>
            <a:picLocks noChangeAspect="1"/>
          </p:cNvPicPr>
          <p:nvPr/>
        </p:nvPicPr>
        <p:blipFill rotWithShape="1">
          <a:blip r:embed="rId2"/>
          <a:srcRect l="21610" t="11385" r="6580" b="14356"/>
          <a:stretch/>
        </p:blipFill>
        <p:spPr>
          <a:xfrm>
            <a:off x="448965" y="1749245"/>
            <a:ext cx="8246070" cy="4794227"/>
          </a:xfrm>
          <a:prstGeom prst="rect">
            <a:avLst/>
          </a:prstGeom>
        </p:spPr>
      </p:pic>
      <p:sp>
        <p:nvSpPr>
          <p:cNvPr id="4" name="TextBox 3">
            <a:extLst>
              <a:ext uri="{FF2B5EF4-FFF2-40B4-BE49-F238E27FC236}">
                <a16:creationId xmlns:a16="http://schemas.microsoft.com/office/drawing/2014/main" id="{469F4EFD-3A29-4C9A-92EE-FF2F98C994B8}"/>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5" name="TextBox 4">
            <a:extLst>
              <a:ext uri="{FF2B5EF4-FFF2-40B4-BE49-F238E27FC236}">
                <a16:creationId xmlns:a16="http://schemas.microsoft.com/office/drawing/2014/main" id="{BCAA9CA9-247A-4CFA-843B-DDD812806FBD}"/>
              </a:ext>
            </a:extLst>
          </p:cNvPr>
          <p:cNvSpPr txBox="1"/>
          <p:nvPr/>
        </p:nvSpPr>
        <p:spPr>
          <a:xfrm>
            <a:off x="54450" y="1291130"/>
            <a:ext cx="3206805" cy="369332"/>
          </a:xfrm>
          <a:prstGeom prst="rect">
            <a:avLst/>
          </a:prstGeom>
          <a:noFill/>
        </p:spPr>
        <p:txBody>
          <a:bodyPr wrap="square" rtlCol="0">
            <a:spAutoFit/>
          </a:bodyPr>
          <a:lstStyle/>
          <a:p>
            <a:r>
              <a:rPr lang="en-US" dirty="0"/>
              <a:t>Local Species  (Female)</a:t>
            </a:r>
          </a:p>
        </p:txBody>
      </p:sp>
    </p:spTree>
    <p:extLst>
      <p:ext uri="{BB962C8B-B14F-4D97-AF65-F5344CB8AC3E}">
        <p14:creationId xmlns:p14="http://schemas.microsoft.com/office/powerpoint/2010/main" val="12762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1C14ED-4757-4F3A-B826-255C821E75A1}"/>
              </a:ext>
            </a:extLst>
          </p:cNvPr>
          <p:cNvSpPr txBox="1"/>
          <p:nvPr/>
        </p:nvSpPr>
        <p:spPr>
          <a:xfrm>
            <a:off x="861237" y="1825625"/>
            <a:ext cx="7421526" cy="1323439"/>
          </a:xfrm>
          <a:prstGeom prst="rect">
            <a:avLst/>
          </a:prstGeom>
          <a:noFill/>
        </p:spPr>
        <p:txBody>
          <a:bodyPr wrap="square" rtlCol="0">
            <a:spAutoFit/>
          </a:bodyPr>
          <a:lstStyle/>
          <a:p>
            <a:pPr algn="ctr"/>
            <a:r>
              <a:rPr lang="en-US" sz="4000" b="1" dirty="0">
                <a:ea typeface="Chalkduster" charset="0"/>
                <a:cs typeface="Chalkduster" charset="0"/>
              </a:rPr>
              <a:t>What do you know about the life cycle of mosquitoes? </a:t>
            </a:r>
          </a:p>
        </p:txBody>
      </p:sp>
      <p:pic>
        <p:nvPicPr>
          <p:cNvPr id="14" name="Picture 13" descr="Screen%20Shot%202017-05-10%20at%2010">
            <a:extLst>
              <a:ext uri="{FF2B5EF4-FFF2-40B4-BE49-F238E27FC236}">
                <a16:creationId xmlns:a16="http://schemas.microsoft.com/office/drawing/2014/main" id="{99A2CD36-8E88-48E8-87D9-9DE11962A8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026" y="3059370"/>
            <a:ext cx="5115624" cy="3207287"/>
          </a:xfrm>
          <a:prstGeom prst="rect">
            <a:avLst/>
          </a:prstGeom>
          <a:noFill/>
          <a:ln>
            <a:noFill/>
          </a:ln>
        </p:spPr>
      </p:pic>
      <p:sp>
        <p:nvSpPr>
          <p:cNvPr id="15" name="TextBox 14">
            <a:extLst>
              <a:ext uri="{FF2B5EF4-FFF2-40B4-BE49-F238E27FC236}">
                <a16:creationId xmlns:a16="http://schemas.microsoft.com/office/drawing/2014/main" id="{7CB49A04-A7FA-4DD6-A15B-CA87479B3041}"/>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116102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F0FEF-9539-4235-AE97-B21622CB7DCE}"/>
              </a:ext>
            </a:extLst>
          </p:cNvPr>
          <p:cNvSpPr txBox="1"/>
          <p:nvPr/>
        </p:nvSpPr>
        <p:spPr>
          <a:xfrm>
            <a:off x="861237" y="1875905"/>
            <a:ext cx="7421526" cy="584775"/>
          </a:xfrm>
          <a:prstGeom prst="rect">
            <a:avLst/>
          </a:prstGeom>
          <a:noFill/>
        </p:spPr>
        <p:txBody>
          <a:bodyPr wrap="square" rtlCol="0">
            <a:spAutoFit/>
          </a:bodyPr>
          <a:lstStyle/>
          <a:p>
            <a:pPr algn="ctr"/>
            <a:r>
              <a:rPr lang="en-US" sz="3200" b="1" dirty="0">
                <a:ea typeface="Chalkduster" charset="0"/>
                <a:cs typeface="Chalkduster" charset="0"/>
              </a:rPr>
              <a:t>Four stages: Egg, Larva, Pupa, Adult</a:t>
            </a:r>
          </a:p>
        </p:txBody>
      </p:sp>
      <p:sp>
        <p:nvSpPr>
          <p:cNvPr id="4" name="TextBox 3">
            <a:extLst>
              <a:ext uri="{FF2B5EF4-FFF2-40B4-BE49-F238E27FC236}">
                <a16:creationId xmlns:a16="http://schemas.microsoft.com/office/drawing/2014/main" id="{2F0B2F54-BC0D-4453-9A2C-806C686BB424}"/>
              </a:ext>
            </a:extLst>
          </p:cNvPr>
          <p:cNvSpPr txBox="1"/>
          <p:nvPr/>
        </p:nvSpPr>
        <p:spPr>
          <a:xfrm>
            <a:off x="448965" y="374900"/>
            <a:ext cx="3664920" cy="523220"/>
          </a:xfrm>
          <a:prstGeom prst="rect">
            <a:avLst/>
          </a:prstGeom>
          <a:noFill/>
        </p:spPr>
        <p:txBody>
          <a:bodyPr wrap="square" rtlCol="0">
            <a:spAutoFit/>
          </a:bodyPr>
          <a:lstStyle/>
          <a:p>
            <a:r>
              <a:rPr lang="en-US" sz="2800" dirty="0">
                <a:solidFill>
                  <a:schemeClr val="bg1"/>
                </a:solidFill>
              </a:rPr>
              <a:t>Mosquito Life Cycle</a:t>
            </a:r>
          </a:p>
        </p:txBody>
      </p:sp>
      <p:pic>
        <p:nvPicPr>
          <p:cNvPr id="13" name="Picture 12">
            <a:extLst>
              <a:ext uri="{FF2B5EF4-FFF2-40B4-BE49-F238E27FC236}">
                <a16:creationId xmlns:a16="http://schemas.microsoft.com/office/drawing/2014/main" id="{022B1590-5AB8-4B34-9EEC-BBA9DF3BB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606044"/>
            <a:ext cx="5486400" cy="3877056"/>
          </a:xfrm>
          <a:prstGeom prst="rect">
            <a:avLst/>
          </a:prstGeom>
        </p:spPr>
      </p:pic>
      <p:sp>
        <p:nvSpPr>
          <p:cNvPr id="14" name="TextBox 13">
            <a:extLst>
              <a:ext uri="{FF2B5EF4-FFF2-40B4-BE49-F238E27FC236}">
                <a16:creationId xmlns:a16="http://schemas.microsoft.com/office/drawing/2014/main" id="{27F52162-9527-426A-BF8A-80682A25D361}"/>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110911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DD97F-1F56-4C35-BBAF-14FA07D5F055}"/>
              </a:ext>
            </a:extLst>
          </p:cNvPr>
          <p:cNvSpPr txBox="1"/>
          <p:nvPr/>
        </p:nvSpPr>
        <p:spPr>
          <a:xfrm>
            <a:off x="0" y="222195"/>
            <a:ext cx="4969096" cy="707886"/>
          </a:xfrm>
          <a:prstGeom prst="rect">
            <a:avLst/>
          </a:prstGeom>
          <a:noFill/>
        </p:spPr>
        <p:txBody>
          <a:bodyPr wrap="square" rtlCol="0">
            <a:spAutoFit/>
          </a:bodyPr>
          <a:lstStyle/>
          <a:p>
            <a:pPr algn="ctr"/>
            <a:r>
              <a:rPr lang="en-US" sz="4000" b="1" dirty="0">
                <a:solidFill>
                  <a:schemeClr val="bg1"/>
                </a:solidFill>
                <a:ea typeface="Chalkduster" charset="0"/>
                <a:cs typeface="Chalkduster" charset="0"/>
              </a:rPr>
              <a:t>Important Vocabulary</a:t>
            </a:r>
          </a:p>
        </p:txBody>
      </p:sp>
      <p:sp>
        <p:nvSpPr>
          <p:cNvPr id="3" name="TextBox 2">
            <a:extLst>
              <a:ext uri="{FF2B5EF4-FFF2-40B4-BE49-F238E27FC236}">
                <a16:creationId xmlns:a16="http://schemas.microsoft.com/office/drawing/2014/main" id="{9CC471F3-8F85-4B8A-B50D-3B2C49FFF42B}"/>
              </a:ext>
            </a:extLst>
          </p:cNvPr>
          <p:cNvSpPr txBox="1"/>
          <p:nvPr/>
        </p:nvSpPr>
        <p:spPr>
          <a:xfrm>
            <a:off x="907080" y="1749245"/>
            <a:ext cx="4685647" cy="4678204"/>
          </a:xfrm>
          <a:prstGeom prst="rect">
            <a:avLst/>
          </a:prstGeom>
          <a:noFill/>
        </p:spPr>
        <p:txBody>
          <a:bodyPr wrap="square" rtlCol="0">
            <a:spAutoFit/>
          </a:bodyPr>
          <a:lstStyle/>
          <a:p>
            <a:r>
              <a:rPr lang="en-US" sz="2000" b="1" dirty="0"/>
              <a:t>Egg: </a:t>
            </a:r>
            <a:r>
              <a:rPr lang="en-US" sz="2000" dirty="0"/>
              <a:t>laid in or near water; hatches to become larva.</a:t>
            </a:r>
          </a:p>
          <a:p>
            <a:r>
              <a:rPr lang="en-US" sz="2000" b="1" dirty="0"/>
              <a:t>Larva: </a:t>
            </a:r>
            <a:r>
              <a:rPr lang="en-US" sz="2000" dirty="0"/>
              <a:t>(larvae) immature form that lives in water; breathes at surface; eats microorganisms; molts four times to grow. </a:t>
            </a:r>
          </a:p>
          <a:p>
            <a:r>
              <a:rPr lang="en-US" sz="2000" b="1" dirty="0"/>
              <a:t>Instar: </a:t>
            </a:r>
            <a:r>
              <a:rPr lang="en-US" sz="2000" dirty="0"/>
              <a:t>phase between two periods of molting. (We observe the 4</a:t>
            </a:r>
            <a:r>
              <a:rPr lang="en-US" sz="2000" baseline="30000" dirty="0"/>
              <a:t>th</a:t>
            </a:r>
            <a:r>
              <a:rPr lang="en-US" sz="2000" dirty="0"/>
              <a:t> instar- which is also called a “wiggler.”)</a:t>
            </a:r>
          </a:p>
          <a:p>
            <a:r>
              <a:rPr lang="en-US" sz="2000" b="1" dirty="0"/>
              <a:t>Pupa: </a:t>
            </a:r>
            <a:r>
              <a:rPr lang="en-US" sz="2000" dirty="0"/>
              <a:t>(pupae) last immature stage before emerging as an adult. Non-feeding stage. Also known as tumblers. </a:t>
            </a:r>
          </a:p>
          <a:p>
            <a:r>
              <a:rPr lang="en-US" sz="2000" b="1" dirty="0"/>
              <a:t>Adult: </a:t>
            </a:r>
            <a:r>
              <a:rPr lang="en-US" sz="2000" dirty="0"/>
              <a:t>flying insect</a:t>
            </a:r>
          </a:p>
          <a:p>
            <a:endParaRPr lang="en-US" sz="2000" dirty="0"/>
          </a:p>
          <a:p>
            <a:r>
              <a:rPr lang="en-US" sz="2000" dirty="0"/>
              <a:t>*</a:t>
            </a:r>
            <a:r>
              <a:rPr lang="en-US" b="1" dirty="0"/>
              <a:t>Length of each stage depends on species and ambient temperatures.</a:t>
            </a:r>
            <a:endParaRPr lang="en-US" sz="2000" dirty="0"/>
          </a:p>
        </p:txBody>
      </p:sp>
      <p:pic>
        <p:nvPicPr>
          <p:cNvPr id="4" name="Picture 3" descr="Screen%20Shot%202017-05-10%20at%2011">
            <a:extLst>
              <a:ext uri="{FF2B5EF4-FFF2-40B4-BE49-F238E27FC236}">
                <a16:creationId xmlns:a16="http://schemas.microsoft.com/office/drawing/2014/main" id="{1C7A0D49-2C20-4EA8-8B07-C3C7139D24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27" y="2533511"/>
            <a:ext cx="3246968" cy="2782768"/>
          </a:xfrm>
          <a:prstGeom prst="rect">
            <a:avLst/>
          </a:prstGeom>
          <a:noFill/>
          <a:ln>
            <a:noFill/>
          </a:ln>
        </p:spPr>
      </p:pic>
      <p:sp>
        <p:nvSpPr>
          <p:cNvPr id="5" name="TextBox 4">
            <a:extLst>
              <a:ext uri="{FF2B5EF4-FFF2-40B4-BE49-F238E27FC236}">
                <a16:creationId xmlns:a16="http://schemas.microsoft.com/office/drawing/2014/main" id="{7F5BF2B4-B2D7-49B8-A688-978927221CDF}"/>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6" name="TextBox 5">
            <a:extLst>
              <a:ext uri="{FF2B5EF4-FFF2-40B4-BE49-F238E27FC236}">
                <a16:creationId xmlns:a16="http://schemas.microsoft.com/office/drawing/2014/main" id="{8D170C8D-66E4-4EEE-8D35-D98DCC4EAA5E}"/>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Tree>
    <p:extLst>
      <p:ext uri="{BB962C8B-B14F-4D97-AF65-F5344CB8AC3E}">
        <p14:creationId xmlns:p14="http://schemas.microsoft.com/office/powerpoint/2010/main" val="428887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D3CFF8-A49C-480C-940A-4977CD09A422}"/>
              </a:ext>
            </a:extLst>
          </p:cNvPr>
          <p:cNvSpPr txBox="1"/>
          <p:nvPr/>
        </p:nvSpPr>
        <p:spPr>
          <a:xfrm>
            <a:off x="190722" y="2970885"/>
            <a:ext cx="8762556" cy="3785652"/>
          </a:xfrm>
          <a:prstGeom prst="rect">
            <a:avLst/>
          </a:prstGeom>
          <a:noFill/>
        </p:spPr>
        <p:txBody>
          <a:bodyPr wrap="square" rtlCol="0">
            <a:spAutoFit/>
          </a:bodyPr>
          <a:lstStyle/>
          <a:p>
            <a:endParaRPr lang="en-US" sz="2000" b="1" dirty="0"/>
          </a:p>
          <a:p>
            <a:r>
              <a:rPr lang="en-US" sz="2000" dirty="0"/>
              <a:t>The adult female mosquito lays eggs in or near water. The eggs are deposited singly, or attached together to form rafts.</a:t>
            </a:r>
          </a:p>
          <a:p>
            <a:endParaRPr lang="en-US" sz="2000" dirty="0"/>
          </a:p>
          <a:p>
            <a:r>
              <a:rPr lang="en-US" sz="2000" dirty="0"/>
              <a:t>Some mosquitoes, like those that transmit yellow fever mosquito and dengue, prefer to lay their eggs in small containers near humans- like flower pots and</a:t>
            </a:r>
          </a:p>
          <a:p>
            <a:r>
              <a:rPr lang="en-US" sz="2000" dirty="0"/>
              <a:t> water containers. </a:t>
            </a:r>
          </a:p>
          <a:p>
            <a:endParaRPr lang="en-US" sz="2000" dirty="0"/>
          </a:p>
          <a:p>
            <a:r>
              <a:rPr lang="en-US" sz="2000" dirty="0"/>
              <a:t>Most eggs hatch into larvae within 24-48 hours after becoming moist but some can also persist for weeks or months through dry periods. Others can withstand subzero winters! </a:t>
            </a:r>
          </a:p>
          <a:p>
            <a:endParaRPr lang="en-US" sz="2000" dirty="0"/>
          </a:p>
        </p:txBody>
      </p:sp>
      <p:pic>
        <p:nvPicPr>
          <p:cNvPr id="4" name="Picture 3">
            <a:extLst>
              <a:ext uri="{FF2B5EF4-FFF2-40B4-BE49-F238E27FC236}">
                <a16:creationId xmlns:a16="http://schemas.microsoft.com/office/drawing/2014/main" id="{4F8E3D6C-31A7-4DAE-B3B0-27B71DEEE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835" y="1749245"/>
            <a:ext cx="3304518" cy="1592500"/>
          </a:xfrm>
          <a:prstGeom prst="rect">
            <a:avLst/>
          </a:prstGeom>
        </p:spPr>
      </p:pic>
      <p:sp>
        <p:nvSpPr>
          <p:cNvPr id="5" name="TextBox 4">
            <a:extLst>
              <a:ext uri="{FF2B5EF4-FFF2-40B4-BE49-F238E27FC236}">
                <a16:creationId xmlns:a16="http://schemas.microsoft.com/office/drawing/2014/main" id="{4E9D6B12-87E4-4BEC-BC34-1B889F8873BB}"/>
              </a:ext>
            </a:extLst>
          </p:cNvPr>
          <p:cNvSpPr txBox="1"/>
          <p:nvPr/>
        </p:nvSpPr>
        <p:spPr>
          <a:xfrm>
            <a:off x="754375" y="222195"/>
            <a:ext cx="1068935" cy="523220"/>
          </a:xfrm>
          <a:prstGeom prst="rect">
            <a:avLst/>
          </a:prstGeom>
          <a:noFill/>
        </p:spPr>
        <p:txBody>
          <a:bodyPr wrap="square" rtlCol="0">
            <a:spAutoFit/>
          </a:bodyPr>
          <a:lstStyle/>
          <a:p>
            <a:r>
              <a:rPr lang="en-US" sz="2800" dirty="0">
                <a:solidFill>
                  <a:schemeClr val="bg1"/>
                </a:solidFill>
              </a:rPr>
              <a:t>Adult </a:t>
            </a:r>
            <a:r>
              <a:rPr lang="en-US" dirty="0">
                <a:solidFill>
                  <a:schemeClr val="bg1"/>
                </a:solidFill>
              </a:rPr>
              <a:t> </a:t>
            </a:r>
          </a:p>
        </p:txBody>
      </p:sp>
      <p:cxnSp>
        <p:nvCxnSpPr>
          <p:cNvPr id="7" name="Straight Arrow Connector 6">
            <a:extLst>
              <a:ext uri="{FF2B5EF4-FFF2-40B4-BE49-F238E27FC236}">
                <a16:creationId xmlns:a16="http://schemas.microsoft.com/office/drawing/2014/main" id="{195961B1-E2AC-42F0-8BC8-C95706687A3C}"/>
              </a:ext>
            </a:extLst>
          </p:cNvPr>
          <p:cNvCxnSpPr/>
          <p:nvPr/>
        </p:nvCxnSpPr>
        <p:spPr>
          <a:xfrm>
            <a:off x="1976015" y="527605"/>
            <a:ext cx="731520"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6178A6-5222-4E3F-A0F3-A64BBA7E9D45}"/>
              </a:ext>
            </a:extLst>
          </p:cNvPr>
          <p:cNvSpPr txBox="1"/>
          <p:nvPr/>
        </p:nvSpPr>
        <p:spPr>
          <a:xfrm>
            <a:off x="3044950" y="222195"/>
            <a:ext cx="1068935" cy="523220"/>
          </a:xfrm>
          <a:prstGeom prst="rect">
            <a:avLst/>
          </a:prstGeom>
          <a:noFill/>
        </p:spPr>
        <p:txBody>
          <a:bodyPr wrap="square" rtlCol="0">
            <a:spAutoFit/>
          </a:bodyPr>
          <a:lstStyle/>
          <a:p>
            <a:r>
              <a:rPr lang="en-US" sz="2800" dirty="0">
                <a:solidFill>
                  <a:schemeClr val="bg1"/>
                </a:solidFill>
              </a:rPr>
              <a:t>Egg </a:t>
            </a:r>
            <a:r>
              <a:rPr lang="en-US" dirty="0">
                <a:solidFill>
                  <a:schemeClr val="bg1"/>
                </a:solidFill>
              </a:rPr>
              <a:t> </a:t>
            </a:r>
          </a:p>
        </p:txBody>
      </p:sp>
      <p:sp>
        <p:nvSpPr>
          <p:cNvPr id="9" name="TextBox 8">
            <a:extLst>
              <a:ext uri="{FF2B5EF4-FFF2-40B4-BE49-F238E27FC236}">
                <a16:creationId xmlns:a16="http://schemas.microsoft.com/office/drawing/2014/main" id="{D60A7F17-121D-4D75-8BB6-71200E0BC701}"/>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
        <p:nvSpPr>
          <p:cNvPr id="10" name="TextBox 9">
            <a:extLst>
              <a:ext uri="{FF2B5EF4-FFF2-40B4-BE49-F238E27FC236}">
                <a16:creationId xmlns:a16="http://schemas.microsoft.com/office/drawing/2014/main" id="{43221FE5-D91C-4E71-8F4B-5037489C709D}"/>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Tree>
    <p:extLst>
      <p:ext uri="{BB962C8B-B14F-4D97-AF65-F5344CB8AC3E}">
        <p14:creationId xmlns:p14="http://schemas.microsoft.com/office/powerpoint/2010/main" val="409446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FCA28-4A17-4BF8-90A0-8A88F7A62C9E}"/>
              </a:ext>
            </a:extLst>
          </p:cNvPr>
          <p:cNvSpPr txBox="1"/>
          <p:nvPr/>
        </p:nvSpPr>
        <p:spPr>
          <a:xfrm>
            <a:off x="243885" y="3083032"/>
            <a:ext cx="8656231" cy="3785652"/>
          </a:xfrm>
          <a:prstGeom prst="rect">
            <a:avLst/>
          </a:prstGeom>
          <a:noFill/>
        </p:spPr>
        <p:txBody>
          <a:bodyPr wrap="square" rtlCol="0">
            <a:spAutoFit/>
          </a:bodyPr>
          <a:lstStyle/>
          <a:p>
            <a:endParaRPr lang="en-US" sz="2000" b="1" dirty="0"/>
          </a:p>
          <a:p>
            <a:r>
              <a:rPr lang="en-US" sz="2000" dirty="0"/>
              <a:t>Many mosquitoes lay eggs on the surface of fresh or stagnant water. If they prefer open air, breeding sites they usually choose where the water is sheltered from wind by vegetation. Other mosquitoes prefer a protected habitat, such as a natural container (tree or rock holes) or an artificial container, such as a dish or cup. Eggs can be found in pastures, tree holes, and stream bottoms and hatch when flooded with water. </a:t>
            </a:r>
          </a:p>
          <a:p>
            <a:pPr marL="342900" indent="-342900">
              <a:buFont typeface="Arial" charset="0"/>
              <a:buChar char="•"/>
            </a:pPr>
            <a:r>
              <a:rPr lang="en-US" sz="2000" i="1" dirty="0">
                <a:solidFill>
                  <a:schemeClr val="accent1">
                    <a:lumMod val="50000"/>
                  </a:schemeClr>
                </a:solidFill>
              </a:rPr>
              <a:t> Culex</a:t>
            </a:r>
            <a:r>
              <a:rPr lang="en-US" sz="2000" dirty="0">
                <a:solidFill>
                  <a:schemeClr val="accent1">
                    <a:lumMod val="50000"/>
                  </a:schemeClr>
                </a:solidFill>
              </a:rPr>
              <a:t> </a:t>
            </a:r>
            <a:r>
              <a:rPr lang="en-US" sz="2000" dirty="0"/>
              <a:t>lay eggs in a “raft” that floats on the surface of the water.</a:t>
            </a:r>
          </a:p>
          <a:p>
            <a:pPr marL="342900" indent="-342900">
              <a:buFont typeface="Arial" charset="0"/>
              <a:buChar char="•"/>
            </a:pPr>
            <a:r>
              <a:rPr lang="en-US" sz="2000" i="1" dirty="0">
                <a:solidFill>
                  <a:schemeClr val="accent1">
                    <a:lumMod val="50000"/>
                  </a:schemeClr>
                </a:solidFill>
              </a:rPr>
              <a:t>Anopheles</a:t>
            </a:r>
            <a:r>
              <a:rPr lang="en-US" sz="2000" dirty="0"/>
              <a:t> lay single eggs on the water surface</a:t>
            </a:r>
          </a:p>
          <a:p>
            <a:pPr marL="342900" indent="-342900">
              <a:buFont typeface="Arial" charset="0"/>
              <a:buChar char="•"/>
            </a:pPr>
            <a:r>
              <a:rPr lang="en-US" sz="2000" i="1" dirty="0">
                <a:solidFill>
                  <a:schemeClr val="accent1">
                    <a:lumMod val="50000"/>
                  </a:schemeClr>
                </a:solidFill>
              </a:rPr>
              <a:t>Aedes</a:t>
            </a:r>
            <a:r>
              <a:rPr lang="en-US" sz="2000" dirty="0"/>
              <a:t> lay eggs in damp soil or on the sides of containers; the eggs begin to develop when the water level rises and floods the eggs.   </a:t>
            </a:r>
          </a:p>
          <a:p>
            <a:endParaRPr lang="en-US" sz="2000" dirty="0"/>
          </a:p>
        </p:txBody>
      </p:sp>
      <p:sp>
        <p:nvSpPr>
          <p:cNvPr id="6" name="TextBox 5">
            <a:extLst>
              <a:ext uri="{FF2B5EF4-FFF2-40B4-BE49-F238E27FC236}">
                <a16:creationId xmlns:a16="http://schemas.microsoft.com/office/drawing/2014/main" id="{4420FB6B-0927-40C0-A823-48BED8D695A0}"/>
              </a:ext>
            </a:extLst>
          </p:cNvPr>
          <p:cNvSpPr txBox="1"/>
          <p:nvPr/>
        </p:nvSpPr>
        <p:spPr>
          <a:xfrm>
            <a:off x="907080" y="374900"/>
            <a:ext cx="2595985" cy="523220"/>
          </a:xfrm>
          <a:prstGeom prst="rect">
            <a:avLst/>
          </a:prstGeom>
          <a:noFill/>
        </p:spPr>
        <p:txBody>
          <a:bodyPr wrap="square" rtlCol="0">
            <a:spAutoFit/>
          </a:bodyPr>
          <a:lstStyle/>
          <a:p>
            <a:r>
              <a:rPr lang="en-US" sz="2800" dirty="0">
                <a:solidFill>
                  <a:schemeClr val="bg1"/>
                </a:solidFill>
              </a:rPr>
              <a:t>Egg Biology</a:t>
            </a:r>
          </a:p>
        </p:txBody>
      </p:sp>
      <p:pic>
        <p:nvPicPr>
          <p:cNvPr id="8" name="Picture 7">
            <a:extLst>
              <a:ext uri="{FF2B5EF4-FFF2-40B4-BE49-F238E27FC236}">
                <a16:creationId xmlns:a16="http://schemas.microsoft.com/office/drawing/2014/main" id="{4089ADF7-E79D-4C11-8BAB-E9B19744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410" y="1760211"/>
            <a:ext cx="1897795" cy="1668789"/>
          </a:xfrm>
          <a:prstGeom prst="rect">
            <a:avLst/>
          </a:prstGeom>
        </p:spPr>
      </p:pic>
      <p:pic>
        <p:nvPicPr>
          <p:cNvPr id="10" name="Picture 9">
            <a:extLst>
              <a:ext uri="{FF2B5EF4-FFF2-40B4-BE49-F238E27FC236}">
                <a16:creationId xmlns:a16="http://schemas.microsoft.com/office/drawing/2014/main" id="{FCDE921F-1B4D-44F7-BA3D-E557F2E3D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643" y="1748329"/>
            <a:ext cx="1897794" cy="1668789"/>
          </a:xfrm>
          <a:prstGeom prst="rect">
            <a:avLst/>
          </a:prstGeom>
        </p:spPr>
      </p:pic>
      <p:sp>
        <p:nvSpPr>
          <p:cNvPr id="11" name="TextBox 10">
            <a:extLst>
              <a:ext uri="{FF2B5EF4-FFF2-40B4-BE49-F238E27FC236}">
                <a16:creationId xmlns:a16="http://schemas.microsoft.com/office/drawing/2014/main" id="{936F0AB1-CD5A-43A4-999A-49FD53EEB6A2}"/>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pic>
        <p:nvPicPr>
          <p:cNvPr id="13" name="Picture 12">
            <a:extLst>
              <a:ext uri="{FF2B5EF4-FFF2-40B4-BE49-F238E27FC236}">
                <a16:creationId xmlns:a16="http://schemas.microsoft.com/office/drawing/2014/main" id="{8167E290-6B93-4177-BD66-CAED379A0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15" y="1748329"/>
            <a:ext cx="1668789" cy="1668789"/>
          </a:xfrm>
          <a:prstGeom prst="rect">
            <a:avLst/>
          </a:prstGeom>
        </p:spPr>
      </p:pic>
      <p:pic>
        <p:nvPicPr>
          <p:cNvPr id="15" name="Picture 14">
            <a:extLst>
              <a:ext uri="{FF2B5EF4-FFF2-40B4-BE49-F238E27FC236}">
                <a16:creationId xmlns:a16="http://schemas.microsoft.com/office/drawing/2014/main" id="{43E141C5-006B-4080-A5C0-58A0666A1601}"/>
              </a:ext>
            </a:extLst>
          </p:cNvPr>
          <p:cNvPicPr>
            <a:picLocks noChangeAspect="1"/>
          </p:cNvPicPr>
          <p:nvPr/>
        </p:nvPicPr>
        <p:blipFill rotWithShape="1">
          <a:blip r:embed="rId6">
            <a:extLst>
              <a:ext uri="{28A0092B-C50C-407E-A947-70E740481C1C}">
                <a14:useLocalDpi xmlns:a14="http://schemas.microsoft.com/office/drawing/2010/main" val="0"/>
              </a:ext>
            </a:extLst>
          </a:blip>
          <a:srcRect l="3137" t="27988" r="3137" b="13313"/>
          <a:stretch/>
        </p:blipFill>
        <p:spPr>
          <a:xfrm>
            <a:off x="2367712" y="1753524"/>
            <a:ext cx="1946261" cy="1658398"/>
          </a:xfrm>
          <a:prstGeom prst="rect">
            <a:avLst/>
          </a:prstGeom>
        </p:spPr>
      </p:pic>
      <p:sp>
        <p:nvSpPr>
          <p:cNvPr id="16" name="TextBox 15">
            <a:extLst>
              <a:ext uri="{FF2B5EF4-FFF2-40B4-BE49-F238E27FC236}">
                <a16:creationId xmlns:a16="http://schemas.microsoft.com/office/drawing/2014/main" id="{63240F1C-0182-49EF-A3A2-20B03179B986}"/>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Tree>
    <p:extLst>
      <p:ext uri="{BB962C8B-B14F-4D97-AF65-F5344CB8AC3E}">
        <p14:creationId xmlns:p14="http://schemas.microsoft.com/office/powerpoint/2010/main" val="33553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E9A8C-4B94-45B9-B45F-175BD8836086}"/>
              </a:ext>
            </a:extLst>
          </p:cNvPr>
          <p:cNvSpPr txBox="1"/>
          <p:nvPr/>
        </p:nvSpPr>
        <p:spPr>
          <a:xfrm>
            <a:off x="419857" y="3235707"/>
            <a:ext cx="8304286" cy="3170099"/>
          </a:xfrm>
          <a:prstGeom prst="rect">
            <a:avLst/>
          </a:prstGeom>
          <a:noFill/>
        </p:spPr>
        <p:txBody>
          <a:bodyPr wrap="square" rtlCol="0">
            <a:spAutoFit/>
          </a:bodyPr>
          <a:lstStyle/>
          <a:p>
            <a:r>
              <a:rPr lang="en-US" sz="2000" dirty="0"/>
              <a:t>The larva hatches from the egg and lives in the water. Some mosquito eggs, however, need to be dried completely before they will hatch.</a:t>
            </a:r>
          </a:p>
          <a:p>
            <a:endParaRPr lang="en-US" sz="2000" dirty="0"/>
          </a:p>
          <a:p>
            <a:r>
              <a:rPr lang="en-US" sz="2000" dirty="0"/>
              <a:t>Most species, such as found in </a:t>
            </a:r>
            <a:r>
              <a:rPr lang="en-US" sz="2000" i="1" dirty="0"/>
              <a:t>Culex</a:t>
            </a:r>
            <a:r>
              <a:rPr lang="en-US" sz="2000" dirty="0"/>
              <a:t> and </a:t>
            </a:r>
            <a:r>
              <a:rPr lang="en-US" sz="2000" i="1" dirty="0"/>
              <a:t>Aedes</a:t>
            </a:r>
            <a:r>
              <a:rPr lang="en-US" sz="2000" dirty="0"/>
              <a:t> genera, have a siphon or air tube and spend most of their time on the surface breathing.  </a:t>
            </a:r>
            <a:r>
              <a:rPr lang="en-US" sz="2000" i="1" dirty="0"/>
              <a:t>Anopheles</a:t>
            </a:r>
            <a:r>
              <a:rPr lang="en-US" sz="2000" dirty="0"/>
              <a:t> does not have a siphon. Instead, it lays parallel to the surface and breathes through openings on its 8</a:t>
            </a:r>
            <a:r>
              <a:rPr lang="en-US" sz="2000" baseline="30000" dirty="0"/>
              <a:t>th</a:t>
            </a:r>
            <a:r>
              <a:rPr lang="en-US" sz="2000" dirty="0"/>
              <a:t> abdominal segment (spiracles). </a:t>
            </a:r>
          </a:p>
          <a:p>
            <a:endParaRPr lang="en-US" sz="2000" dirty="0"/>
          </a:p>
          <a:p>
            <a:r>
              <a:rPr lang="en-US" sz="2000" dirty="0"/>
              <a:t>Some species have specialized siphons and attach to emergent plants found in water, using the plant tissue to access air to breathe. </a:t>
            </a:r>
          </a:p>
        </p:txBody>
      </p:sp>
      <p:pic>
        <p:nvPicPr>
          <p:cNvPr id="4" name="Picture 3">
            <a:extLst>
              <a:ext uri="{FF2B5EF4-FFF2-40B4-BE49-F238E27FC236}">
                <a16:creationId xmlns:a16="http://schemas.microsoft.com/office/drawing/2014/main" id="{09C21E7F-7BB8-4F1D-B844-DB8964D58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57" y="1749244"/>
            <a:ext cx="1985165" cy="1374345"/>
          </a:xfrm>
          <a:prstGeom prst="rect">
            <a:avLst/>
          </a:prstGeom>
        </p:spPr>
      </p:pic>
      <p:pic>
        <p:nvPicPr>
          <p:cNvPr id="6" name="Picture 5">
            <a:extLst>
              <a:ext uri="{FF2B5EF4-FFF2-40B4-BE49-F238E27FC236}">
                <a16:creationId xmlns:a16="http://schemas.microsoft.com/office/drawing/2014/main" id="{13D5207A-DF41-4179-9633-3B0D1A80A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131" y="1749243"/>
            <a:ext cx="1813682" cy="1374345"/>
          </a:xfrm>
          <a:prstGeom prst="rect">
            <a:avLst/>
          </a:prstGeom>
        </p:spPr>
      </p:pic>
      <p:pic>
        <p:nvPicPr>
          <p:cNvPr id="8" name="Picture 7">
            <a:extLst>
              <a:ext uri="{FF2B5EF4-FFF2-40B4-BE49-F238E27FC236}">
                <a16:creationId xmlns:a16="http://schemas.microsoft.com/office/drawing/2014/main" id="{87BCA246-0DBA-4633-85AF-4F1A897215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711" y="1749242"/>
            <a:ext cx="2181499" cy="1374345"/>
          </a:xfrm>
          <a:prstGeom prst="rect">
            <a:avLst/>
          </a:prstGeom>
        </p:spPr>
      </p:pic>
      <p:pic>
        <p:nvPicPr>
          <p:cNvPr id="10" name="Picture 9">
            <a:extLst>
              <a:ext uri="{FF2B5EF4-FFF2-40B4-BE49-F238E27FC236}">
                <a16:creationId xmlns:a16="http://schemas.microsoft.com/office/drawing/2014/main" id="{C078823E-72B8-4C52-853C-9ACFACE70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364" y="1743417"/>
            <a:ext cx="2147414" cy="1374345"/>
          </a:xfrm>
          <a:prstGeom prst="rect">
            <a:avLst/>
          </a:prstGeom>
        </p:spPr>
      </p:pic>
      <p:sp>
        <p:nvSpPr>
          <p:cNvPr id="11" name="TextBox 10">
            <a:extLst>
              <a:ext uri="{FF2B5EF4-FFF2-40B4-BE49-F238E27FC236}">
                <a16:creationId xmlns:a16="http://schemas.microsoft.com/office/drawing/2014/main" id="{C542ED9D-209B-479C-8360-776DC36DD614}"/>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12" name="TextBox 11">
            <a:extLst>
              <a:ext uri="{FF2B5EF4-FFF2-40B4-BE49-F238E27FC236}">
                <a16:creationId xmlns:a16="http://schemas.microsoft.com/office/drawing/2014/main" id="{71FFC9A1-4ADB-4633-83B3-27D6822C682B}"/>
              </a:ext>
            </a:extLst>
          </p:cNvPr>
          <p:cNvSpPr txBox="1"/>
          <p:nvPr/>
        </p:nvSpPr>
        <p:spPr>
          <a:xfrm>
            <a:off x="907080" y="374900"/>
            <a:ext cx="2595985" cy="523220"/>
          </a:xfrm>
          <a:prstGeom prst="rect">
            <a:avLst/>
          </a:prstGeom>
          <a:noFill/>
        </p:spPr>
        <p:txBody>
          <a:bodyPr wrap="square" rtlCol="0">
            <a:spAutoFit/>
          </a:bodyPr>
          <a:lstStyle/>
          <a:p>
            <a:r>
              <a:rPr lang="en-US" sz="2800" dirty="0">
                <a:solidFill>
                  <a:schemeClr val="bg1"/>
                </a:solidFill>
              </a:rPr>
              <a:t>Larva</a:t>
            </a:r>
          </a:p>
        </p:txBody>
      </p:sp>
      <p:sp>
        <p:nvSpPr>
          <p:cNvPr id="13" name="TextBox 12">
            <a:extLst>
              <a:ext uri="{FF2B5EF4-FFF2-40B4-BE49-F238E27FC236}">
                <a16:creationId xmlns:a16="http://schemas.microsoft.com/office/drawing/2014/main" id="{2FB41F9E-2017-4497-93C1-010067F84D06}"/>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204340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D50BB399-9D8F-40E7-99D1-711F0C9EE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605" y="1749245"/>
            <a:ext cx="5657272" cy="4800600"/>
          </a:xfrm>
          <a:prstGeom prst="rect">
            <a:avLst/>
          </a:prstGeom>
        </p:spPr>
      </p:pic>
      <p:sp>
        <p:nvSpPr>
          <p:cNvPr id="3" name="TextBox 2">
            <a:extLst>
              <a:ext uri="{FF2B5EF4-FFF2-40B4-BE49-F238E27FC236}">
                <a16:creationId xmlns:a16="http://schemas.microsoft.com/office/drawing/2014/main" id="{2B9ECE07-434B-4440-A34F-66ABB54C6195}"/>
              </a:ext>
            </a:extLst>
          </p:cNvPr>
          <p:cNvSpPr txBox="1"/>
          <p:nvPr/>
        </p:nvSpPr>
        <p:spPr>
          <a:xfrm>
            <a:off x="74930" y="1291130"/>
            <a:ext cx="3206805" cy="369332"/>
          </a:xfrm>
          <a:prstGeom prst="rect">
            <a:avLst/>
          </a:prstGeom>
          <a:noFill/>
        </p:spPr>
        <p:txBody>
          <a:bodyPr wrap="square" rtlCol="0">
            <a:spAutoFit/>
          </a:bodyPr>
          <a:lstStyle/>
          <a:p>
            <a:r>
              <a:rPr lang="en-US" dirty="0"/>
              <a:t>Mosquito Life Cycle</a:t>
            </a:r>
          </a:p>
        </p:txBody>
      </p:sp>
      <p:sp>
        <p:nvSpPr>
          <p:cNvPr id="4" name="Title 1">
            <a:extLst>
              <a:ext uri="{FF2B5EF4-FFF2-40B4-BE49-F238E27FC236}">
                <a16:creationId xmlns:a16="http://schemas.microsoft.com/office/drawing/2014/main" id="{C5907606-2D2F-4288-96C7-B8C49978DF76}"/>
              </a:ext>
            </a:extLst>
          </p:cNvPr>
          <p:cNvSpPr txBox="1">
            <a:spLocks/>
          </p:cNvSpPr>
          <p:nvPr/>
        </p:nvSpPr>
        <p:spPr>
          <a:xfrm>
            <a:off x="457200" y="274638"/>
            <a:ext cx="2824535" cy="5583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Larva Biology</a:t>
            </a:r>
          </a:p>
        </p:txBody>
      </p:sp>
      <p:sp>
        <p:nvSpPr>
          <p:cNvPr id="5" name="TextBox 4">
            <a:extLst>
              <a:ext uri="{FF2B5EF4-FFF2-40B4-BE49-F238E27FC236}">
                <a16:creationId xmlns:a16="http://schemas.microsoft.com/office/drawing/2014/main" id="{55BC3E5A-8076-45B5-85EA-4507278BE3E2}"/>
              </a:ext>
            </a:extLst>
          </p:cNvPr>
          <p:cNvSpPr txBox="1"/>
          <p:nvPr/>
        </p:nvSpPr>
        <p:spPr>
          <a:xfrm>
            <a:off x="8389625" y="6550223"/>
            <a:ext cx="754375" cy="307777"/>
          </a:xfrm>
          <a:prstGeom prst="rect">
            <a:avLst/>
          </a:prstGeom>
          <a:solidFill>
            <a:schemeClr val="bg1"/>
          </a:solidFill>
        </p:spPr>
        <p:txBody>
          <a:bodyPr wrap="square" rtlCol="0">
            <a:spAutoFit/>
          </a:bodyPr>
          <a:lstStyle/>
          <a:p>
            <a:pPr algn="ctr"/>
            <a:r>
              <a:rPr lang="en-US" sz="1400" dirty="0"/>
              <a:t>EMAD</a:t>
            </a:r>
          </a:p>
        </p:txBody>
      </p:sp>
    </p:spTree>
    <p:extLst>
      <p:ext uri="{BB962C8B-B14F-4D97-AF65-F5344CB8AC3E}">
        <p14:creationId xmlns:p14="http://schemas.microsoft.com/office/powerpoint/2010/main" val="214063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1269</Words>
  <Application>Microsoft Office PowerPoint</Application>
  <PresentationFormat>On-screen Show (4:3)</PresentationFormat>
  <Paragraphs>201</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Chalkduster</vt:lpstr>
      <vt:lpstr>Times New Roman</vt:lpstr>
      <vt:lpstr>Office Theme</vt:lpstr>
      <vt:lpstr>Presented By Edwards Mosquito Abatement District                 (EMAD)</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Culex Tarsalis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Nathan Mitchell</cp:lastModifiedBy>
  <cp:revision>112</cp:revision>
  <dcterms:created xsi:type="dcterms:W3CDTF">2013-08-21T19:17:07Z</dcterms:created>
  <dcterms:modified xsi:type="dcterms:W3CDTF">2018-04-18T20:49:04Z</dcterms:modified>
</cp:coreProperties>
</file>