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6" r:id="rId2"/>
    <p:sldId id="258" r:id="rId3"/>
    <p:sldId id="373" r:id="rId4"/>
    <p:sldId id="361" r:id="rId5"/>
    <p:sldId id="391" r:id="rId6"/>
    <p:sldId id="360" r:id="rId7"/>
    <p:sldId id="362" r:id="rId8"/>
    <p:sldId id="344" r:id="rId9"/>
    <p:sldId id="400" r:id="rId10"/>
    <p:sldId id="392" r:id="rId11"/>
    <p:sldId id="382" r:id="rId12"/>
    <p:sldId id="383" r:id="rId13"/>
    <p:sldId id="384" r:id="rId14"/>
    <p:sldId id="393" r:id="rId15"/>
    <p:sldId id="380" r:id="rId16"/>
    <p:sldId id="399" r:id="rId17"/>
    <p:sldId id="394" r:id="rId18"/>
    <p:sldId id="377" r:id="rId19"/>
    <p:sldId id="379" r:id="rId20"/>
    <p:sldId id="397" r:id="rId21"/>
    <p:sldId id="343" r:id="rId22"/>
    <p:sldId id="396" r:id="rId23"/>
    <p:sldId id="395" r:id="rId24"/>
    <p:sldId id="388" r:id="rId25"/>
    <p:sldId id="375" r:id="rId26"/>
    <p:sldId id="386" r:id="rId27"/>
    <p:sldId id="385" r:id="rId28"/>
    <p:sldId id="387" r:id="rId29"/>
    <p:sldId id="398" r:id="rId30"/>
    <p:sldId id="337" r:id="rId31"/>
    <p:sldId id="364" r:id="rId32"/>
    <p:sldId id="363" r:id="rId33"/>
    <p:sldId id="349" r:id="rId34"/>
    <p:sldId id="348" r:id="rId35"/>
    <p:sldId id="351" r:id="rId36"/>
    <p:sldId id="365" r:id="rId37"/>
    <p:sldId id="366" r:id="rId38"/>
    <p:sldId id="371" r:id="rId39"/>
    <p:sldId id="369" r:id="rId40"/>
    <p:sldId id="370" r:id="rId41"/>
    <p:sldId id="368" r:id="rId42"/>
    <p:sldId id="290" r:id="rId4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Harrington" initials="AH" lastIdx="1" clrIdx="0">
    <p:extLst>
      <p:ext uri="{19B8F6BF-5375-455C-9EA6-DF929625EA0E}">
        <p15:presenceInfo xmlns:p15="http://schemas.microsoft.com/office/powerpoint/2012/main" userId="S-1-5-21-2149558826-3324038498-27948981-312887" providerId="AD"/>
      </p:ext>
    </p:extLst>
  </p:cmAuthor>
  <p:cmAuthor id="2" name="Hannah McIntosh" initials="HM" lastIdx="3" clrIdx="1">
    <p:extLst>
      <p:ext uri="{19B8F6BF-5375-455C-9EA6-DF929625EA0E}">
        <p15:presenceInfo xmlns:p15="http://schemas.microsoft.com/office/powerpoint/2012/main" userId="S-1-5-21-2149558826-3324038498-27948981-3653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35" autoAdjust="0"/>
    <p:restoredTop sz="95179" autoAdjust="0"/>
  </p:normalViewPr>
  <p:slideViewPr>
    <p:cSldViewPr>
      <p:cViewPr varScale="1">
        <p:scale>
          <a:sx n="92" d="100"/>
          <a:sy n="92" d="100"/>
        </p:scale>
        <p:origin x="720" y="90"/>
      </p:cViewPr>
      <p:guideLst>
        <p:guide orient="horz" pos="2160"/>
        <p:guide pos="2880"/>
      </p:guideLst>
    </p:cSldViewPr>
  </p:slideViewPr>
  <p:notesTextViewPr>
    <p:cViewPr>
      <p:scale>
        <a:sx n="1" d="1"/>
        <a:sy n="1" d="1"/>
      </p:scale>
      <p:origin x="0" y="0"/>
    </p:cViewPr>
  </p:notesTextViewPr>
  <p:sorterViewPr>
    <p:cViewPr>
      <p:scale>
        <a:sx n="100" d="100"/>
        <a:sy n="100" d="100"/>
      </p:scale>
      <p:origin x="0" y="-2406"/>
    </p:cViewPr>
  </p:sorterViewPr>
  <p:notesViewPr>
    <p:cSldViewPr>
      <p:cViewPr varScale="1">
        <p:scale>
          <a:sx n="56" d="100"/>
          <a:sy n="56" d="100"/>
        </p:scale>
        <p:origin x="25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8D70764A-B111-44B3-AE37-A9C6790043FE}" type="datetimeFigureOut">
              <a:rPr lang="en-US" smtClean="0"/>
              <a:t>4/3/2019</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F3C1CD0-D833-4B0D-BF33-74A8E63C0BDA}" type="slidenum">
              <a:rPr lang="en-US" smtClean="0"/>
              <a:t>‹#›</a:t>
            </a:fld>
            <a:endParaRPr lang="en-US" dirty="0"/>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mailto:DT.Support@tn.gov"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Consolidated Planning &amp; Monitoring (CPM), Data Mini-Webinar: EIS</a:t>
            </a:r>
            <a:r>
              <a:rPr lang="en-US" baseline="0" dirty="0" smtClean="0"/>
              <a:t>, June</a:t>
            </a:r>
            <a:r>
              <a:rPr lang="en-US" dirty="0" smtClean="0"/>
              <a:t> 22</a:t>
            </a:r>
            <a:r>
              <a:rPr lang="en-US" baseline="0" dirty="0" smtClean="0"/>
              <a:t>, 2018 (slide title)</a:t>
            </a:r>
          </a:p>
          <a:p>
            <a:r>
              <a:rPr lang="en-US" dirty="0" smtClean="0"/>
              <a:t>Welcome</a:t>
            </a:r>
            <a:r>
              <a:rPr lang="en-US" baseline="0" dirty="0" smtClean="0"/>
              <a:t> to the Consolidated Planning &amp; Monitoring</a:t>
            </a:r>
            <a:r>
              <a:rPr lang="en-US" dirty="0" smtClean="0"/>
              <a:t>, EIS Data Mini-Webinar.</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dirty="0"/>
          </a:p>
        </p:txBody>
      </p:sp>
    </p:spTree>
    <p:extLst>
      <p:ext uri="{BB962C8B-B14F-4D97-AF65-F5344CB8AC3E}">
        <p14:creationId xmlns:p14="http://schemas.microsoft.com/office/powerpoint/2010/main" val="1710005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Immigrant Flag (slide title)</a:t>
            </a:r>
          </a:p>
          <a:p>
            <a:pPr marL="171450" indent="-171450">
              <a:buFont typeface="Arial" panose="020B0604020202020204" pitchFamily="34" charset="0"/>
              <a:buChar char="•"/>
            </a:pPr>
            <a:r>
              <a:rPr lang="en-US" dirty="0"/>
              <a:t>The immigrant flag is:</a:t>
            </a:r>
          </a:p>
          <a:p>
            <a:pPr marL="628650" lvl="1" indent="-171450">
              <a:buFont typeface="Arial" panose="020B0604020202020204" pitchFamily="34" charset="0"/>
              <a:buChar char="•"/>
            </a:pPr>
            <a:r>
              <a:rPr lang="en-US" dirty="0"/>
              <a:t>“Yes” for students who were not born in one of the fifty U.S. states, the District of Columbia, or Puerto Rico. </a:t>
            </a:r>
          </a:p>
          <a:p>
            <a:pPr marL="628650" lvl="1" indent="-171450">
              <a:buFont typeface="Arial" panose="020B0604020202020204" pitchFamily="34" charset="0"/>
              <a:buChar char="•"/>
            </a:pPr>
            <a:r>
              <a:rPr lang="en-US" dirty="0"/>
              <a:t>“No” for students born in the U.S.</a:t>
            </a:r>
          </a:p>
          <a:p>
            <a:pPr marL="171450" indent="-171450">
              <a:buFont typeface="Arial" panose="020B0604020202020204" pitchFamily="34" charset="0"/>
              <a:buChar char="•"/>
            </a:pPr>
            <a:r>
              <a:rPr lang="en-US" dirty="0"/>
              <a:t>The immigrant flag:</a:t>
            </a:r>
          </a:p>
          <a:p>
            <a:pPr marL="628650" lvl="1" indent="-171450">
              <a:buFont typeface="Arial" panose="020B0604020202020204" pitchFamily="34" charset="0"/>
              <a:buChar char="•"/>
            </a:pPr>
            <a:r>
              <a:rPr lang="en-US" dirty="0" smtClean="0"/>
              <a:t>is </a:t>
            </a:r>
            <a:r>
              <a:rPr lang="en-US" dirty="0"/>
              <a:t>a permanent part of the student record, and </a:t>
            </a:r>
            <a:endParaRPr lang="en-US" dirty="0" smtClean="0"/>
          </a:p>
          <a:p>
            <a:pPr marL="628650" lvl="1" indent="-171450">
              <a:buFont typeface="Arial" panose="020B0604020202020204" pitchFamily="34" charset="0"/>
              <a:buChar char="•"/>
            </a:pPr>
            <a:r>
              <a:rPr lang="en-US" dirty="0" smtClean="0"/>
              <a:t>is </a:t>
            </a:r>
            <a:r>
              <a:rPr lang="en-US" dirty="0"/>
              <a:t>“Yes” for students who were not born in the United States for their entire enrollment history.</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18</a:t>
            </a:fld>
            <a:endParaRPr lang="en-US" dirty="0"/>
          </a:p>
        </p:txBody>
      </p:sp>
    </p:spTree>
    <p:extLst>
      <p:ext uri="{BB962C8B-B14F-4D97-AF65-F5344CB8AC3E}">
        <p14:creationId xmlns:p14="http://schemas.microsoft.com/office/powerpoint/2010/main" val="1547728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Extract 40: Rollovers and Overwrites (slide title)</a:t>
            </a:r>
          </a:p>
          <a:p>
            <a:pPr marL="171450" indent="-171450">
              <a:buFont typeface="Arial" panose="020B0604020202020204" pitchFamily="34" charset="0"/>
              <a:buChar char="•"/>
            </a:pPr>
            <a:r>
              <a:rPr lang="en-US" dirty="0"/>
              <a:t>Demographic fields such as name and date of birth that are uploaded to EIS on extract 40 are:</a:t>
            </a:r>
          </a:p>
          <a:p>
            <a:pPr marL="628650" lvl="1" indent="-171450">
              <a:buFont typeface="Arial" panose="020B0604020202020204" pitchFamily="34" charset="0"/>
              <a:buChar char="•"/>
            </a:pPr>
            <a:r>
              <a:rPr lang="en-US" dirty="0"/>
              <a:t>a permanent part of the student record, and </a:t>
            </a:r>
          </a:p>
          <a:p>
            <a:pPr marL="628650" lvl="1" indent="-171450">
              <a:buFont typeface="Arial" panose="020B0604020202020204" pitchFamily="34" charset="0"/>
              <a:buChar char="•"/>
            </a:pPr>
            <a:r>
              <a:rPr lang="en-US" dirty="0"/>
              <a:t>may be rolled over to the next school year.</a:t>
            </a:r>
          </a:p>
          <a:p>
            <a:pPr marL="171450" indent="-171450">
              <a:buFont typeface="Arial" panose="020B0604020202020204" pitchFamily="34" charset="0"/>
              <a:buChar char="•"/>
            </a:pPr>
            <a:r>
              <a:rPr lang="en-US" dirty="0"/>
              <a:t>When districts change the previously submitted value of the five fields listed below, EIS will generate an informational error message that contains the previous value and a request to confirm the new </a:t>
            </a:r>
            <a:r>
              <a:rPr lang="en-US" dirty="0" smtClean="0"/>
              <a:t>value.</a:t>
            </a:r>
          </a:p>
          <a:p>
            <a:pPr marL="171450" indent="-171450">
              <a:buFont typeface="Arial" panose="020B0604020202020204" pitchFamily="34" charset="0"/>
              <a:buChar char="•"/>
            </a:pPr>
            <a:r>
              <a:rPr lang="en-US" dirty="0" smtClean="0">
                <a:solidFill>
                  <a:srgbClr val="FF0000"/>
                </a:solidFill>
              </a:rPr>
              <a:t>This is a new informational message for the 18-19 school year.</a:t>
            </a:r>
          </a:p>
          <a:p>
            <a:pPr marL="171450" indent="-171450">
              <a:buFont typeface="Arial" panose="020B0604020202020204" pitchFamily="34" charset="0"/>
              <a:buChar char="•"/>
            </a:pPr>
            <a:r>
              <a:rPr lang="en-US" dirty="0" smtClean="0">
                <a:solidFill>
                  <a:srgbClr val="FF0000"/>
                </a:solidFill>
              </a:rPr>
              <a:t>The five affected fields are:</a:t>
            </a:r>
            <a:endParaRPr lang="en-US" dirty="0">
              <a:solidFill>
                <a:srgbClr val="FF0000"/>
              </a:solidFill>
            </a:endParaRPr>
          </a:p>
          <a:p>
            <a:pPr marL="628650" lvl="1" indent="-171450">
              <a:buFont typeface="Arial" panose="020B0604020202020204" pitchFamily="34" charset="0"/>
              <a:buChar char="•"/>
            </a:pPr>
            <a:r>
              <a:rPr lang="en-US" dirty="0"/>
              <a:t>birth country, </a:t>
            </a:r>
          </a:p>
          <a:p>
            <a:pPr marL="628650" lvl="1" indent="-171450">
              <a:buFont typeface="Arial" panose="020B0604020202020204" pitchFamily="34" charset="0"/>
              <a:buChar char="•"/>
            </a:pPr>
            <a:r>
              <a:rPr lang="en-US" dirty="0"/>
              <a:t>date first enrolled in U.S. school, </a:t>
            </a:r>
          </a:p>
          <a:p>
            <a:pPr marL="628650" lvl="1" indent="-171450">
              <a:buFont typeface="Arial" panose="020B0604020202020204" pitchFamily="34" charset="0"/>
              <a:buChar char="•"/>
            </a:pPr>
            <a:r>
              <a:rPr lang="en-US" dirty="0"/>
              <a:t>immigrant, </a:t>
            </a:r>
          </a:p>
          <a:p>
            <a:pPr marL="628650" lvl="1" indent="-171450">
              <a:buFont typeface="Arial" panose="020B0604020202020204" pitchFamily="34" charset="0"/>
              <a:buChar char="•"/>
            </a:pPr>
            <a:r>
              <a:rPr lang="en-US" dirty="0"/>
              <a:t>native language, and</a:t>
            </a:r>
          </a:p>
          <a:p>
            <a:pPr marL="628650" lvl="1" indent="-171450">
              <a:buFont typeface="Arial" panose="020B0604020202020204" pitchFamily="34" charset="0"/>
              <a:buChar char="•"/>
            </a:pPr>
            <a:r>
              <a:rPr lang="en-US" dirty="0"/>
              <a:t>year entered 9th grade.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21</a:t>
            </a:fld>
            <a:endParaRPr lang="en-US" dirty="0"/>
          </a:p>
        </p:txBody>
      </p:sp>
    </p:spTree>
    <p:extLst>
      <p:ext uri="{BB962C8B-B14F-4D97-AF65-F5344CB8AC3E}">
        <p14:creationId xmlns:p14="http://schemas.microsoft.com/office/powerpoint/2010/main" val="3499066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28</a:t>
            </a:fld>
            <a:endParaRPr lang="en-US" dirty="0"/>
          </a:p>
        </p:txBody>
      </p:sp>
    </p:spTree>
    <p:extLst>
      <p:ext uri="{BB962C8B-B14F-4D97-AF65-F5344CB8AC3E}">
        <p14:creationId xmlns:p14="http://schemas.microsoft.com/office/powerpoint/2010/main" val="279425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effectLst/>
                <a:latin typeface="+mn-lt"/>
                <a:ea typeface="+mn-ea"/>
                <a:cs typeface="+mn-cs"/>
              </a:rPr>
              <a:t>After the Session </a:t>
            </a:r>
            <a:r>
              <a:rPr lang="en-US" sz="1200" kern="1200" dirty="0" smtClean="0">
                <a:solidFill>
                  <a:schemeClr val="tx1"/>
                </a:solidFill>
                <a:effectLst/>
                <a:latin typeface="+mn-lt"/>
                <a:ea typeface="+mn-ea"/>
                <a:cs typeface="+mn-cs"/>
              </a:rPr>
              <a:t>(slide title)</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After the session, please</a:t>
            </a:r>
            <a:endParaRPr lang="en-US" dirty="0" smtClean="0">
              <a:effectLst/>
            </a:endParaRPr>
          </a:p>
          <a:p>
            <a:pPr lvl="0"/>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dirty="0"/>
              <a:t>Collaborate with attendance, federal programs, technology, and EIS contacts to ensure that your data are coded properly.</a:t>
            </a:r>
          </a:p>
          <a:p>
            <a:pPr marL="171450" lvl="0" indent="-171450">
              <a:buFont typeface="Arial" panose="020B0604020202020204" pitchFamily="34" charset="0"/>
              <a:buChar char="•"/>
            </a:pPr>
            <a:r>
              <a:rPr lang="en-US" dirty="0"/>
              <a:t>Regularly check your data in your student information system (SIS) and EIS, and upload revisions as needed.</a:t>
            </a:r>
          </a:p>
          <a:p>
            <a:pPr marL="171450" lvl="0" indent="-171450">
              <a:buFont typeface="Arial" panose="020B0604020202020204" pitchFamily="34" charset="0"/>
              <a:buChar char="•"/>
            </a:pPr>
            <a:r>
              <a:rPr lang="en-US" dirty="0"/>
              <a:t>For additional information about EIS and CPM data, please refer to the CPM Data Manual, which is located in</a:t>
            </a:r>
          </a:p>
          <a:p>
            <a:pPr marL="628650" lvl="1" indent="-171450">
              <a:buFont typeface="Arial" panose="020B0604020202020204" pitchFamily="34" charset="0"/>
              <a:buChar char="•"/>
            </a:pPr>
            <a:r>
              <a:rPr lang="en-US" dirty="0" err="1"/>
              <a:t>ePlan</a:t>
            </a:r>
            <a:r>
              <a:rPr lang="en-US" dirty="0"/>
              <a:t> / TDOE Resources / CPM / CPM Data and the</a:t>
            </a:r>
          </a:p>
          <a:p>
            <a:pPr marL="628650" lvl="1" indent="-171450">
              <a:buFont typeface="Arial" panose="020B0604020202020204" pitchFamily="34" charset="0"/>
              <a:buChar char="•"/>
            </a:pPr>
            <a:r>
              <a:rPr lang="en-US" dirty="0"/>
              <a:t>department’s Planning and Monitoring, Guidance &amp; Reference Materials web page.</a:t>
            </a:r>
          </a:p>
          <a:p>
            <a:pPr marL="171450" lvl="0" indent="-171450">
              <a:buFont typeface="Arial" panose="020B0604020202020204" pitchFamily="34" charset="0"/>
              <a:buChar char="•"/>
            </a:pPr>
            <a:r>
              <a:rPr lang="en-US" dirty="0"/>
              <a:t>Contact the department if you have questions.</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3C1CD0-D833-4B0D-BF33-74A8E63C0BDA}" type="slidenum">
              <a:rPr lang="en-US" smtClean="0"/>
              <a:t>30</a:t>
            </a:fld>
            <a:endParaRPr lang="en-US" dirty="0"/>
          </a:p>
        </p:txBody>
      </p:sp>
    </p:spTree>
    <p:extLst>
      <p:ext uri="{BB962C8B-B14F-4D97-AF65-F5344CB8AC3E}">
        <p14:creationId xmlns:p14="http://schemas.microsoft.com/office/powerpoint/2010/main" val="650857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31</a:t>
            </a:fld>
            <a:endParaRPr lang="en-US" dirty="0"/>
          </a:p>
        </p:txBody>
      </p:sp>
    </p:spTree>
    <p:extLst>
      <p:ext uri="{BB962C8B-B14F-4D97-AF65-F5344CB8AC3E}">
        <p14:creationId xmlns:p14="http://schemas.microsoft.com/office/powerpoint/2010/main" val="2802735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32</a:t>
            </a:fld>
            <a:endParaRPr lang="en-US" dirty="0"/>
          </a:p>
        </p:txBody>
      </p:sp>
    </p:spTree>
    <p:extLst>
      <p:ext uri="{BB962C8B-B14F-4D97-AF65-F5344CB8AC3E}">
        <p14:creationId xmlns:p14="http://schemas.microsoft.com/office/powerpoint/2010/main" val="3111703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Queries (slide title)</a:t>
            </a:r>
          </a:p>
          <a:p>
            <a:endParaRPr lang="en-US" dirty="0" smtClean="0"/>
          </a:p>
          <a:p>
            <a:pPr marL="171450" indent="-171450">
              <a:buFont typeface="Arial" panose="020B0604020202020204" pitchFamily="34" charset="0"/>
              <a:buChar char="•"/>
            </a:pPr>
            <a:r>
              <a:rPr lang="en-US" dirty="0" smtClean="0"/>
              <a:t>Choose </a:t>
            </a:r>
            <a:r>
              <a:rPr lang="en-US" dirty="0"/>
              <a:t>a research query from the list on the left side of the screen. </a:t>
            </a:r>
            <a:endParaRPr lang="en-US" dirty="0" smtClean="0"/>
          </a:p>
          <a:p>
            <a:endParaRPr lang="en-US" dirty="0"/>
          </a:p>
          <a:p>
            <a:r>
              <a:rPr lang="en-US" dirty="0" smtClean="0"/>
              <a:t>Research query list (screen shot).</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33</a:t>
            </a:fld>
            <a:endParaRPr lang="en-US" dirty="0"/>
          </a:p>
        </p:txBody>
      </p:sp>
    </p:spTree>
    <p:extLst>
      <p:ext uri="{BB962C8B-B14F-4D97-AF65-F5344CB8AC3E}">
        <p14:creationId xmlns:p14="http://schemas.microsoft.com/office/powerpoint/2010/main" val="4094680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CPM Research Queries (slide title)</a:t>
            </a:r>
          </a:p>
          <a:p>
            <a:endParaRPr lang="en-US" dirty="0" smtClean="0"/>
          </a:p>
          <a:p>
            <a:pPr marL="171450" indent="-171450">
              <a:buFont typeface="Arial" panose="020B0604020202020204" pitchFamily="34" charset="0"/>
              <a:buChar char="•"/>
            </a:pPr>
            <a:r>
              <a:rPr lang="en-US" dirty="0"/>
              <a:t>Use the research queries listed below to review CPM data:</a:t>
            </a:r>
          </a:p>
          <a:p>
            <a:pPr marL="628650" lvl="1" indent="-171450">
              <a:buFont typeface="Arial" panose="020B0604020202020204" pitchFamily="34" charset="0"/>
              <a:buChar char="•"/>
            </a:pPr>
            <a:r>
              <a:rPr lang="en-US" dirty="0"/>
              <a:t>English Language Learners,</a:t>
            </a:r>
          </a:p>
          <a:p>
            <a:pPr marL="628650" lvl="1" indent="-171450">
              <a:buFont typeface="Arial" panose="020B0604020202020204" pitchFamily="34" charset="0"/>
              <a:buChar char="•"/>
            </a:pPr>
            <a:r>
              <a:rPr lang="en-US" dirty="0"/>
              <a:t>Homeless Student List,</a:t>
            </a:r>
          </a:p>
          <a:p>
            <a:pPr marL="628650" lvl="1" indent="-171450">
              <a:buFont typeface="Arial" panose="020B0604020202020204" pitchFamily="34" charset="0"/>
              <a:buChar char="•"/>
            </a:pPr>
            <a:r>
              <a:rPr lang="en-US" dirty="0"/>
              <a:t>Immigrant Students,</a:t>
            </a:r>
          </a:p>
          <a:p>
            <a:pPr marL="628650" lvl="1" indent="-171450">
              <a:buFont typeface="Arial" panose="020B0604020202020204" pitchFamily="34" charset="0"/>
              <a:buChar char="•"/>
            </a:pPr>
            <a:r>
              <a:rPr lang="en-US" dirty="0"/>
              <a:t>Staff Current Assignments,</a:t>
            </a:r>
          </a:p>
          <a:p>
            <a:pPr marL="628650" lvl="1" indent="-171450">
              <a:buFont typeface="Arial" panose="020B0604020202020204" pitchFamily="34" charset="0"/>
              <a:buChar char="•"/>
            </a:pPr>
            <a:r>
              <a:rPr lang="en-US" dirty="0"/>
              <a:t>Student Classifications,</a:t>
            </a:r>
          </a:p>
          <a:p>
            <a:pPr marL="628650" lvl="1" indent="-171450">
              <a:buFont typeface="Arial" panose="020B0604020202020204" pitchFamily="34" charset="0"/>
              <a:buChar char="•"/>
            </a:pPr>
            <a:r>
              <a:rPr lang="en-US" dirty="0"/>
              <a:t>Student Withdrawals, and</a:t>
            </a:r>
          </a:p>
          <a:p>
            <a:pPr marL="628650" lvl="1" indent="-171450">
              <a:buFont typeface="Arial" panose="020B0604020202020204" pitchFamily="34" charset="0"/>
              <a:buChar char="•"/>
            </a:pPr>
            <a:r>
              <a:rPr lang="en-US" dirty="0"/>
              <a:t>Targeted Assistance List.</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34</a:t>
            </a:fld>
            <a:endParaRPr lang="en-US" dirty="0"/>
          </a:p>
        </p:txBody>
      </p:sp>
    </p:spTree>
    <p:extLst>
      <p:ext uri="{BB962C8B-B14F-4D97-AF65-F5344CB8AC3E}">
        <p14:creationId xmlns:p14="http://schemas.microsoft.com/office/powerpoint/2010/main" val="2768759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Classification Research Query (slide title)</a:t>
            </a:r>
          </a:p>
          <a:p>
            <a:pPr marL="171450" indent="-171450">
              <a:buFont typeface="Arial" panose="020B0604020202020204" pitchFamily="34" charset="0"/>
              <a:buChar char="•"/>
            </a:pPr>
            <a:r>
              <a:rPr lang="en-US" dirty="0"/>
              <a:t>The student classifications research query addresses many key fields including:</a:t>
            </a:r>
          </a:p>
          <a:p>
            <a:pPr marL="628650" lvl="1" indent="-171450">
              <a:buFont typeface="Arial" panose="020B0604020202020204" pitchFamily="34" charset="0"/>
              <a:buChar char="•"/>
            </a:pPr>
            <a:r>
              <a:rPr lang="en-US" dirty="0"/>
              <a:t>active duty military </a:t>
            </a:r>
            <a:r>
              <a:rPr lang="en-US" dirty="0" smtClean="0"/>
              <a:t>dependent (4</a:t>
            </a:r>
            <a:r>
              <a:rPr lang="en-US" dirty="0"/>
              <a:t>),</a:t>
            </a:r>
          </a:p>
          <a:p>
            <a:pPr marL="628650" lvl="1" indent="-171450">
              <a:buFont typeface="Arial" panose="020B0604020202020204" pitchFamily="34" charset="0"/>
              <a:buChar char="•"/>
            </a:pPr>
            <a:r>
              <a:rPr lang="en-US" dirty="0"/>
              <a:t>direct certification of economic disadvantage (J),</a:t>
            </a:r>
          </a:p>
          <a:p>
            <a:pPr marL="628650" lvl="1" indent="-171450">
              <a:buFont typeface="Arial" panose="020B0604020202020204" pitchFamily="34" charset="0"/>
              <a:buChar char="•"/>
            </a:pPr>
            <a:r>
              <a:rPr lang="en-US" dirty="0"/>
              <a:t>foster care (FOS01),</a:t>
            </a:r>
          </a:p>
          <a:p>
            <a:pPr marL="628650" lvl="1" indent="-171450">
              <a:buFont typeface="Arial" panose="020B0604020202020204" pitchFamily="34" charset="0"/>
              <a:buChar char="•"/>
            </a:pPr>
            <a:r>
              <a:rPr lang="en-US" dirty="0"/>
              <a:t>juvenile detention centers (JDC01-JDC17),</a:t>
            </a:r>
          </a:p>
          <a:p>
            <a:pPr marL="628650" lvl="1" indent="-171450">
              <a:buFont typeface="Arial" panose="020B0604020202020204" pitchFamily="34" charset="0"/>
              <a:buChar char="•"/>
            </a:pPr>
            <a:r>
              <a:rPr lang="en-US" dirty="0"/>
              <a:t>migrant (I),</a:t>
            </a:r>
          </a:p>
          <a:p>
            <a:pPr marL="628650" lvl="1" indent="-171450">
              <a:buFont typeface="Arial" panose="020B0604020202020204" pitchFamily="34" charset="0"/>
              <a:buChar char="•"/>
            </a:pPr>
            <a:r>
              <a:rPr lang="en-US" dirty="0"/>
              <a:t>national guard military </a:t>
            </a:r>
            <a:r>
              <a:rPr lang="en-US" dirty="0" smtClean="0"/>
              <a:t>dependent (5</a:t>
            </a:r>
            <a:r>
              <a:rPr lang="en-US" dirty="0"/>
              <a:t>),</a:t>
            </a:r>
          </a:p>
          <a:p>
            <a:pPr marL="628650" lvl="1" indent="-171450">
              <a:buFont typeface="Arial" panose="020B0604020202020204" pitchFamily="34" charset="0"/>
              <a:buChar char="•"/>
            </a:pPr>
            <a:r>
              <a:rPr lang="en-US" dirty="0"/>
              <a:t>reserve military dependent (6), </a:t>
            </a:r>
          </a:p>
          <a:p>
            <a:pPr marL="628650" lvl="1" indent="-171450">
              <a:buFont typeface="Arial" panose="020B0604020202020204" pitchFamily="34" charset="0"/>
              <a:buChar char="•"/>
            </a:pPr>
            <a:r>
              <a:rPr lang="en-US" dirty="0"/>
              <a:t>runaway (U), and</a:t>
            </a:r>
          </a:p>
          <a:p>
            <a:pPr marL="628650" lvl="1" indent="-171450">
              <a:buFont typeface="Arial" panose="020B0604020202020204" pitchFamily="34" charset="0"/>
              <a:buChar char="•"/>
            </a:pPr>
            <a:r>
              <a:rPr lang="en-US" dirty="0"/>
              <a:t>Title I (T).</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35</a:t>
            </a:fld>
            <a:endParaRPr lang="en-US" dirty="0"/>
          </a:p>
        </p:txBody>
      </p:sp>
    </p:spTree>
    <p:extLst>
      <p:ext uri="{BB962C8B-B14F-4D97-AF65-F5344CB8AC3E}">
        <p14:creationId xmlns:p14="http://schemas.microsoft.com/office/powerpoint/2010/main" val="2712513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3986467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Agenda (slide title)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This session will begin with an overview of how to review your data in SIS and EIS.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Next, we will examine extract 40 rollovers and overwrites as well as student classification procedures at the beginning and end of the school year.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We will also discuss</a:t>
            </a:r>
            <a:r>
              <a:rPr lang="en-US" dirty="0" smtClean="0"/>
              <a:t> resources available on the EIS home page, ____EIS and how to check your data in EIS.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We will conclude with suggestions for post-session follow up and contact information.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3C1CD0-D833-4B0D-BF33-74A8E63C0BDA}" type="slidenum">
              <a:rPr lang="en-US" smtClean="0"/>
              <a:t>2</a:t>
            </a:fld>
            <a:endParaRPr lang="en-US" dirty="0"/>
          </a:p>
        </p:txBody>
      </p:sp>
    </p:spTree>
    <p:extLst>
      <p:ext uri="{BB962C8B-B14F-4D97-AF65-F5344CB8AC3E}">
        <p14:creationId xmlns:p14="http://schemas.microsoft.com/office/powerpoint/2010/main" val="2034852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a:p>
            <a:pPr lvl="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3C1CD0-D833-4B0D-BF33-74A8E63C0BDA}"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2429997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38</a:t>
            </a:fld>
            <a:endParaRPr lang="en-US" dirty="0"/>
          </a:p>
        </p:txBody>
      </p:sp>
    </p:spTree>
    <p:extLst>
      <p:ext uri="{BB962C8B-B14F-4D97-AF65-F5344CB8AC3E}">
        <p14:creationId xmlns:p14="http://schemas.microsoft.com/office/powerpoint/2010/main" val="1492301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39</a:t>
            </a:fld>
            <a:endParaRPr lang="en-US" dirty="0"/>
          </a:p>
        </p:txBody>
      </p:sp>
    </p:spTree>
    <p:extLst>
      <p:ext uri="{BB962C8B-B14F-4D97-AF65-F5344CB8AC3E}">
        <p14:creationId xmlns:p14="http://schemas.microsoft.com/office/powerpoint/2010/main" val="4195597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40</a:t>
            </a:fld>
            <a:endParaRPr lang="en-US" dirty="0"/>
          </a:p>
        </p:txBody>
      </p:sp>
    </p:spTree>
    <p:extLst>
      <p:ext uri="{BB962C8B-B14F-4D97-AF65-F5344CB8AC3E}">
        <p14:creationId xmlns:p14="http://schemas.microsoft.com/office/powerpoint/2010/main" val="4225712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Information (slide title)</a:t>
            </a:r>
          </a:p>
          <a:p>
            <a:pPr marL="171450" indent="-171450">
              <a:buFont typeface="Arial" panose="020B0604020202020204" pitchFamily="34" charset="0"/>
              <a:buChar char="•"/>
            </a:pPr>
            <a:r>
              <a:rPr lang="en-US" dirty="0"/>
              <a:t>If you have questions about coding and migrant data, please contact Trish Kelly (</a:t>
            </a:r>
            <a:r>
              <a:rPr lang="en-US" u="sng" dirty="0">
                <a:solidFill>
                  <a:srgbClr val="3333FF"/>
                </a:solidFill>
              </a:rPr>
              <a:t>Trish.Kelly@tn.gov</a:t>
            </a:r>
            <a:r>
              <a:rPr lang="en-US" dirty="0"/>
              <a:t>), CPM Data Manager.</a:t>
            </a:r>
          </a:p>
          <a:p>
            <a:pPr marL="171450" indent="-171450">
              <a:buFont typeface="Arial" panose="020B0604020202020204" pitchFamily="34" charset="0"/>
              <a:buChar char="•"/>
            </a:pPr>
            <a:r>
              <a:rPr lang="en-US" dirty="0"/>
              <a:t>For questions about the migrant program, please contact Jan Lanier (</a:t>
            </a:r>
            <a:r>
              <a:rPr lang="en-US" u="sng" dirty="0">
                <a:solidFill>
                  <a:srgbClr val="3333FF"/>
                </a:solidFill>
              </a:rPr>
              <a:t>Jan.Lanier@tn.gov</a:t>
            </a:r>
            <a:r>
              <a:rPr lang="en-US" dirty="0"/>
              <a:t>), Director, English Learner, Immigrant &amp; Migrant Programs. </a:t>
            </a:r>
          </a:p>
          <a:p>
            <a:pPr marL="171450" indent="-171450">
              <a:buFont typeface="Arial" panose="020B0604020202020204" pitchFamily="34" charset="0"/>
              <a:buChar char="•"/>
            </a:pPr>
            <a:r>
              <a:rPr lang="en-US" dirty="0"/>
              <a:t>For information about the </a:t>
            </a:r>
            <a:r>
              <a:rPr lang="en-US" dirty="0" err="1"/>
              <a:t>TNMigrant</a:t>
            </a:r>
            <a:r>
              <a:rPr lang="en-US" dirty="0"/>
              <a:t> website, please contact Elena Cruz at </a:t>
            </a:r>
            <a:r>
              <a:rPr lang="en-US" dirty="0" err="1"/>
              <a:t>Conexión</a:t>
            </a:r>
            <a:r>
              <a:rPr lang="en-US" dirty="0"/>
              <a:t> </a:t>
            </a:r>
            <a:r>
              <a:rPr lang="en-US" dirty="0" err="1"/>
              <a:t>Américas</a:t>
            </a:r>
            <a:r>
              <a:rPr lang="en-US" dirty="0"/>
              <a:t> (</a:t>
            </a:r>
            <a:r>
              <a:rPr lang="en-US" u="sng" dirty="0">
                <a:solidFill>
                  <a:srgbClr val="3333FF"/>
                </a:solidFill>
              </a:rPr>
              <a:t>elena@conexionamericas.org</a:t>
            </a:r>
            <a:r>
              <a:rPr lang="en-US" dirty="0"/>
              <a:t>).</a:t>
            </a:r>
          </a:p>
          <a:p>
            <a:pPr marL="171450" indent="-171450">
              <a:buFont typeface="Arial" panose="020B0604020202020204" pitchFamily="34" charset="0"/>
              <a:buChar char="•"/>
            </a:pPr>
            <a:r>
              <a:rPr lang="en-US" dirty="0"/>
              <a:t>For EIS errors and restaging problems, please contact the District Technology Support Team (</a:t>
            </a:r>
            <a:r>
              <a:rPr lang="en-US" u="sng" dirty="0">
                <a:solidFill>
                  <a:srgbClr val="3333FF"/>
                </a:solidFill>
                <a:hlinkClick r:id="rId3"/>
              </a:rPr>
              <a:t>DT.Support@tn.gov</a:t>
            </a:r>
            <a:r>
              <a:rPr lang="en-US" dirty="0" smtClean="0"/>
              <a: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Thank you for joining me/us in this session. I hope it was helpful to you.</a:t>
            </a:r>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41</a:t>
            </a:fld>
            <a:endParaRPr lang="en-US" dirty="0"/>
          </a:p>
        </p:txBody>
      </p:sp>
    </p:spTree>
    <p:extLst>
      <p:ext uri="{BB962C8B-B14F-4D97-AF65-F5344CB8AC3E}">
        <p14:creationId xmlns:p14="http://schemas.microsoft.com/office/powerpoint/2010/main" val="32194589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42</a:t>
            </a:fld>
            <a:endParaRPr lang="en-US" dirty="0"/>
          </a:p>
        </p:txBody>
      </p:sp>
    </p:spTree>
    <p:extLst>
      <p:ext uri="{BB962C8B-B14F-4D97-AF65-F5344CB8AC3E}">
        <p14:creationId xmlns:p14="http://schemas.microsoft.com/office/powerpoint/2010/main" val="789077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Extract 40: Rollovers and Overwrites (slide title)</a:t>
            </a:r>
          </a:p>
          <a:p>
            <a:pPr marL="171450" indent="-171450">
              <a:buFont typeface="Arial" panose="020B0604020202020204" pitchFamily="34" charset="0"/>
              <a:buChar char="•"/>
            </a:pPr>
            <a:r>
              <a:rPr lang="en-US" dirty="0"/>
              <a:t>Demographic fields such as name and date of birth that are uploaded to EIS on extract 40 are:</a:t>
            </a:r>
          </a:p>
          <a:p>
            <a:pPr marL="628650" lvl="1" indent="-171450">
              <a:buFont typeface="Arial" panose="020B0604020202020204" pitchFamily="34" charset="0"/>
              <a:buChar char="•"/>
            </a:pPr>
            <a:r>
              <a:rPr lang="en-US" dirty="0"/>
              <a:t>a permanent part of the student record, and </a:t>
            </a:r>
          </a:p>
          <a:p>
            <a:pPr marL="628650" lvl="1" indent="-171450">
              <a:buFont typeface="Arial" panose="020B0604020202020204" pitchFamily="34" charset="0"/>
              <a:buChar char="•"/>
            </a:pPr>
            <a:r>
              <a:rPr lang="en-US" dirty="0"/>
              <a:t>may be rolled over to the next school year.</a:t>
            </a:r>
          </a:p>
          <a:p>
            <a:pPr marL="171450" indent="-171450">
              <a:buFont typeface="Arial" panose="020B0604020202020204" pitchFamily="34" charset="0"/>
              <a:buChar char="•"/>
            </a:pPr>
            <a:r>
              <a:rPr lang="en-US" dirty="0"/>
              <a:t>When districts change the previously submitted value of the five fields listed below, EIS will generate an informational error message that contains the previous value and a request to confirm the new </a:t>
            </a:r>
            <a:r>
              <a:rPr lang="en-US" dirty="0" smtClean="0"/>
              <a:t>value.</a:t>
            </a:r>
          </a:p>
          <a:p>
            <a:pPr marL="171450" indent="-171450">
              <a:buFont typeface="Arial" panose="020B0604020202020204" pitchFamily="34" charset="0"/>
              <a:buChar char="•"/>
            </a:pPr>
            <a:r>
              <a:rPr lang="en-US" dirty="0" smtClean="0">
                <a:solidFill>
                  <a:srgbClr val="FF0000"/>
                </a:solidFill>
              </a:rPr>
              <a:t>This is a new informational message for the 18-19 school year.</a:t>
            </a:r>
          </a:p>
          <a:p>
            <a:pPr marL="171450" indent="-171450">
              <a:buFont typeface="Arial" panose="020B0604020202020204" pitchFamily="34" charset="0"/>
              <a:buChar char="•"/>
            </a:pPr>
            <a:r>
              <a:rPr lang="en-US" dirty="0" smtClean="0">
                <a:solidFill>
                  <a:srgbClr val="FF0000"/>
                </a:solidFill>
              </a:rPr>
              <a:t>The five affected fields are:</a:t>
            </a:r>
            <a:endParaRPr lang="en-US" dirty="0">
              <a:solidFill>
                <a:srgbClr val="FF0000"/>
              </a:solidFill>
            </a:endParaRPr>
          </a:p>
          <a:p>
            <a:pPr marL="628650" lvl="1" indent="-171450">
              <a:buFont typeface="Arial" panose="020B0604020202020204" pitchFamily="34" charset="0"/>
              <a:buChar char="•"/>
            </a:pPr>
            <a:r>
              <a:rPr lang="en-US" dirty="0"/>
              <a:t>birth country, </a:t>
            </a:r>
          </a:p>
          <a:p>
            <a:pPr marL="628650" lvl="1" indent="-171450">
              <a:buFont typeface="Arial" panose="020B0604020202020204" pitchFamily="34" charset="0"/>
              <a:buChar char="•"/>
            </a:pPr>
            <a:r>
              <a:rPr lang="en-US" dirty="0"/>
              <a:t>date first enrolled in U.S. school, </a:t>
            </a:r>
          </a:p>
          <a:p>
            <a:pPr marL="628650" lvl="1" indent="-171450">
              <a:buFont typeface="Arial" panose="020B0604020202020204" pitchFamily="34" charset="0"/>
              <a:buChar char="•"/>
            </a:pPr>
            <a:r>
              <a:rPr lang="en-US" dirty="0"/>
              <a:t>immigrant, </a:t>
            </a:r>
          </a:p>
          <a:p>
            <a:pPr marL="628650" lvl="1" indent="-171450">
              <a:buFont typeface="Arial" panose="020B0604020202020204" pitchFamily="34" charset="0"/>
              <a:buChar char="•"/>
            </a:pPr>
            <a:r>
              <a:rPr lang="en-US" dirty="0"/>
              <a:t>native language, and</a:t>
            </a:r>
          </a:p>
          <a:p>
            <a:pPr marL="628650" lvl="1" indent="-171450">
              <a:buFont typeface="Arial" panose="020B0604020202020204" pitchFamily="34" charset="0"/>
              <a:buChar char="•"/>
            </a:pPr>
            <a:r>
              <a:rPr lang="en-US" dirty="0"/>
              <a:t>year entered 9th grade.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4</a:t>
            </a:fld>
            <a:endParaRPr lang="en-US" dirty="0"/>
          </a:p>
        </p:txBody>
      </p:sp>
    </p:spTree>
    <p:extLst>
      <p:ext uri="{BB962C8B-B14F-4D97-AF65-F5344CB8AC3E}">
        <p14:creationId xmlns:p14="http://schemas.microsoft.com/office/powerpoint/2010/main" val="206355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Classifications: Starting and Ending the School Year (slide title)</a:t>
            </a:r>
          </a:p>
          <a:p>
            <a:pPr marL="171450" indent="-171450">
              <a:buFont typeface="Arial" panose="020B0604020202020204" pitchFamily="34" charset="0"/>
              <a:buChar char="•"/>
            </a:pPr>
            <a:r>
              <a:rPr lang="en-US" dirty="0"/>
              <a:t>At the beginning of the school year, code all students with the Regular (R) student classification and upload to </a:t>
            </a:r>
            <a:r>
              <a:rPr lang="en-US" dirty="0" smtClean="0"/>
              <a:t>EIS.  This will satisfy </a:t>
            </a:r>
            <a:r>
              <a:rPr lang="en-US" dirty="0"/>
              <a:t>the ADM audit report requirement that students have at least one student classification.  </a:t>
            </a:r>
          </a:p>
          <a:p>
            <a:pPr marL="171450" indent="-171450">
              <a:buFont typeface="Arial" panose="020B0604020202020204" pitchFamily="34" charset="0"/>
              <a:buChar char="•"/>
            </a:pPr>
            <a:r>
              <a:rPr lang="en-US" dirty="0"/>
              <a:t>Student classifications and similar fields that:</a:t>
            </a:r>
          </a:p>
          <a:p>
            <a:pPr marL="628650" lvl="1" indent="-171450">
              <a:buFont typeface="Arial" panose="020B0604020202020204" pitchFamily="34" charset="0"/>
              <a:buChar char="•"/>
            </a:pPr>
            <a:r>
              <a:rPr lang="en-US" dirty="0"/>
              <a:t>are tied to enrollments </a:t>
            </a:r>
          </a:p>
          <a:p>
            <a:pPr marL="628650" lvl="1" indent="-171450">
              <a:buFont typeface="Arial" panose="020B0604020202020204" pitchFamily="34" charset="0"/>
              <a:buChar char="•"/>
            </a:pPr>
            <a:r>
              <a:rPr lang="en-US" dirty="0"/>
              <a:t>should </a:t>
            </a:r>
            <a:r>
              <a:rPr lang="en-US" b="1" dirty="0"/>
              <a:t>not</a:t>
            </a:r>
            <a:r>
              <a:rPr lang="en-US" dirty="0"/>
              <a:t> be rolled over to the next school year.</a:t>
            </a:r>
          </a:p>
          <a:p>
            <a:pPr marL="171450" indent="-171450">
              <a:buFont typeface="Arial" panose="020B0604020202020204" pitchFamily="34" charset="0"/>
              <a:buChar char="•"/>
            </a:pPr>
            <a:r>
              <a:rPr lang="en-US" dirty="0"/>
              <a:t>Enter begin and end dates for student classifications and similar fields.</a:t>
            </a:r>
          </a:p>
          <a:p>
            <a:pPr marL="628650" lvl="1" indent="-171450">
              <a:buFont typeface="Arial" panose="020B0604020202020204" pitchFamily="34" charset="0"/>
              <a:buChar char="•"/>
            </a:pPr>
            <a:r>
              <a:rPr lang="en-US" dirty="0"/>
              <a:t>The begin date is the enrollment date or the date the status began (depending on the situation).</a:t>
            </a:r>
          </a:p>
          <a:p>
            <a:pPr marL="628650" lvl="1" indent="-171450">
              <a:buFont typeface="Arial" panose="020B0604020202020204" pitchFamily="34" charset="0"/>
              <a:buChar char="•"/>
            </a:pPr>
            <a:r>
              <a:rPr lang="en-US" dirty="0"/>
              <a:t>The end date is the withdrawal date or the date the status ended (depending on the situation). </a:t>
            </a:r>
          </a:p>
          <a:p>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dirty="0"/>
          </a:p>
        </p:txBody>
      </p:sp>
    </p:spTree>
    <p:extLst>
      <p:ext uri="{BB962C8B-B14F-4D97-AF65-F5344CB8AC3E}">
        <p14:creationId xmlns:p14="http://schemas.microsoft.com/office/powerpoint/2010/main" val="1258420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Classifications: Starting and Ending the School Year (slide title)</a:t>
            </a:r>
          </a:p>
          <a:p>
            <a:pPr marL="171450" indent="-171450">
              <a:buFont typeface="Arial" panose="020B0604020202020204" pitchFamily="34" charset="0"/>
              <a:buChar char="•"/>
            </a:pPr>
            <a:r>
              <a:rPr lang="en-US" dirty="0"/>
              <a:t>At the beginning of the school year, code all students with the Regular (R) student classification and upload to </a:t>
            </a:r>
            <a:r>
              <a:rPr lang="en-US" dirty="0" smtClean="0"/>
              <a:t>EIS.  This will satisfy </a:t>
            </a:r>
            <a:r>
              <a:rPr lang="en-US" dirty="0"/>
              <a:t>the ADM audit report requirement that students have at least one student classification.  </a:t>
            </a:r>
          </a:p>
          <a:p>
            <a:pPr marL="171450" indent="-171450">
              <a:buFont typeface="Arial" panose="020B0604020202020204" pitchFamily="34" charset="0"/>
              <a:buChar char="•"/>
            </a:pPr>
            <a:r>
              <a:rPr lang="en-US" dirty="0"/>
              <a:t>Student classifications and similar fields that:</a:t>
            </a:r>
          </a:p>
          <a:p>
            <a:pPr marL="628650" lvl="1" indent="-171450">
              <a:buFont typeface="Arial" panose="020B0604020202020204" pitchFamily="34" charset="0"/>
              <a:buChar char="•"/>
            </a:pPr>
            <a:r>
              <a:rPr lang="en-US" dirty="0"/>
              <a:t>are tied to enrollments </a:t>
            </a:r>
          </a:p>
          <a:p>
            <a:pPr marL="628650" lvl="1" indent="-171450">
              <a:buFont typeface="Arial" panose="020B0604020202020204" pitchFamily="34" charset="0"/>
              <a:buChar char="•"/>
            </a:pPr>
            <a:r>
              <a:rPr lang="en-US" dirty="0"/>
              <a:t>should </a:t>
            </a:r>
            <a:r>
              <a:rPr lang="en-US" b="1" dirty="0"/>
              <a:t>not</a:t>
            </a:r>
            <a:r>
              <a:rPr lang="en-US" dirty="0"/>
              <a:t> be rolled over to the next school year.</a:t>
            </a:r>
          </a:p>
          <a:p>
            <a:pPr marL="171450" indent="-171450">
              <a:buFont typeface="Arial" panose="020B0604020202020204" pitchFamily="34" charset="0"/>
              <a:buChar char="•"/>
            </a:pPr>
            <a:r>
              <a:rPr lang="en-US" dirty="0"/>
              <a:t>Enter begin and end dates for student classifications and similar fields.</a:t>
            </a:r>
          </a:p>
          <a:p>
            <a:pPr marL="628650" lvl="1" indent="-171450">
              <a:buFont typeface="Arial" panose="020B0604020202020204" pitchFamily="34" charset="0"/>
              <a:buChar char="•"/>
            </a:pPr>
            <a:r>
              <a:rPr lang="en-US" dirty="0"/>
              <a:t>The begin date is the enrollment date or the date the status began (depending on the situation).</a:t>
            </a:r>
          </a:p>
          <a:p>
            <a:pPr marL="628650" lvl="1" indent="-171450">
              <a:buFont typeface="Arial" panose="020B0604020202020204" pitchFamily="34" charset="0"/>
              <a:buChar char="•"/>
            </a:pPr>
            <a:r>
              <a:rPr lang="en-US" dirty="0"/>
              <a:t>The end date is the withdrawal date or the date the status ended (depending on the situation). </a:t>
            </a:r>
          </a:p>
          <a:p>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7</a:t>
            </a:fld>
            <a:endParaRPr lang="en-US" dirty="0"/>
          </a:p>
        </p:txBody>
      </p:sp>
    </p:spTree>
    <p:extLst>
      <p:ext uri="{BB962C8B-B14F-4D97-AF65-F5344CB8AC3E}">
        <p14:creationId xmlns:p14="http://schemas.microsoft.com/office/powerpoint/2010/main" val="1797167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 and End Date Example (slide title)</a:t>
            </a:r>
          </a:p>
          <a:p>
            <a:pPr marL="171450" indent="-171450">
              <a:buFont typeface="Arial" panose="020B0604020202020204" pitchFamily="34" charset="0"/>
              <a:buChar char="•"/>
            </a:pPr>
            <a:r>
              <a:rPr lang="en-US" dirty="0"/>
              <a:t>Suppose that Mary Smith enrolls as an eighth grader in School 1, a Title I schoolwide school, on Aug. 8.</a:t>
            </a:r>
          </a:p>
          <a:p>
            <a:pPr marL="171450" indent="-171450">
              <a:buFont typeface="Arial" panose="020B0604020202020204" pitchFamily="34" charset="0"/>
              <a:buChar char="•"/>
            </a:pPr>
            <a:r>
              <a:rPr lang="en-US" dirty="0"/>
              <a:t>Mary transfers to School 2, a non-Title I school, on Nov. 15.</a:t>
            </a:r>
          </a:p>
          <a:p>
            <a:pPr marL="171450" indent="-171450">
              <a:buFont typeface="Arial" panose="020B0604020202020204" pitchFamily="34" charset="0"/>
              <a:buChar char="•"/>
            </a:pPr>
            <a:r>
              <a:rPr lang="en-US" dirty="0"/>
              <a:t>At School 1: </a:t>
            </a:r>
          </a:p>
          <a:p>
            <a:pPr marL="628650" lvl="1" indent="-171450">
              <a:buFont typeface="Arial" panose="020B0604020202020204" pitchFamily="34" charset="0"/>
              <a:buChar char="•"/>
            </a:pPr>
            <a:r>
              <a:rPr lang="en-US" dirty="0"/>
              <a:t>Mary is flagged with the Title I (T) student classification; </a:t>
            </a:r>
          </a:p>
          <a:p>
            <a:pPr marL="628650" lvl="1" indent="-171450">
              <a:buFont typeface="Arial" panose="020B0604020202020204" pitchFamily="34" charset="0"/>
              <a:buChar char="•"/>
            </a:pPr>
            <a:r>
              <a:rPr lang="en-US" dirty="0"/>
              <a:t>the student classification begin and end dates are Aug. 8 and Nov. 15, respectively.  </a:t>
            </a:r>
          </a:p>
          <a:p>
            <a:pPr marL="171450" indent="-171450">
              <a:buFont typeface="Arial" panose="020B0604020202020204" pitchFamily="34" charset="0"/>
              <a:buChar char="•"/>
            </a:pPr>
            <a:r>
              <a:rPr lang="en-US" dirty="0"/>
              <a:t>When Mary enrolls in School 2 on Nov. 15, she is no longer a Title I student.</a:t>
            </a:r>
          </a:p>
          <a:p>
            <a:pPr marL="171450" indent="-171450">
              <a:buFont typeface="Arial" panose="020B0604020202020204" pitchFamily="34" charset="0"/>
              <a:buChar char="•"/>
            </a:pPr>
            <a:r>
              <a:rPr lang="en-US" dirty="0"/>
              <a:t>The Title I (T) student classification and the student classification begin and end dates ensure that Mary is identified as Title I for her enrollment at School 1.</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dirty="0"/>
          </a:p>
        </p:txBody>
      </p:sp>
    </p:spTree>
    <p:extLst>
      <p:ext uri="{BB962C8B-B14F-4D97-AF65-F5344CB8AC3E}">
        <p14:creationId xmlns:p14="http://schemas.microsoft.com/office/powerpoint/2010/main" val="1737718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WIDA ACCESS Results and ELB Classifications (slide title)</a:t>
            </a:r>
            <a:endParaRPr lang="en-US" dirty="0"/>
          </a:p>
          <a:p>
            <a:pPr marL="171450" indent="-171450">
              <a:buFont typeface="Arial" panose="020B0604020202020204" pitchFamily="34" charset="0"/>
              <a:buChar char="•"/>
            </a:pPr>
            <a:r>
              <a:rPr lang="en-US" dirty="0"/>
              <a:t>WIDA ACCESS results from the </a:t>
            </a:r>
            <a:r>
              <a:rPr lang="en-US" b="1" dirty="0"/>
              <a:t>spring of 2018 </a:t>
            </a:r>
            <a:r>
              <a:rPr lang="en-US" dirty="0"/>
              <a:t>determine English language background (ELB) classifications for the </a:t>
            </a:r>
            <a:r>
              <a:rPr lang="en-US" b="1" dirty="0"/>
              <a:t>next school year, the 2018-19 school year</a:t>
            </a:r>
            <a:r>
              <a:rPr lang="en-US" dirty="0"/>
              <a:t>.</a:t>
            </a:r>
          </a:p>
          <a:p>
            <a:pPr marL="171450" indent="-171450">
              <a:buFont typeface="Arial" panose="020B0604020202020204" pitchFamily="34" charset="0"/>
              <a:buChar char="•"/>
            </a:pPr>
            <a:r>
              <a:rPr lang="en-US" dirty="0"/>
              <a:t>Students with </a:t>
            </a:r>
            <a:r>
              <a:rPr lang="en-US" b="1" dirty="0"/>
              <a:t>L and W </a:t>
            </a:r>
            <a:r>
              <a:rPr lang="en-US" dirty="0"/>
              <a:t>English language background classifications in </a:t>
            </a:r>
            <a:r>
              <a:rPr lang="en-US" b="1" dirty="0"/>
              <a:t>2017-18</a:t>
            </a:r>
            <a:r>
              <a:rPr lang="en-US" dirty="0"/>
              <a:t> took WIDA ACCESS in </a:t>
            </a:r>
            <a:r>
              <a:rPr lang="en-US" b="1" dirty="0"/>
              <a:t>spring 2018</a:t>
            </a:r>
            <a:r>
              <a:rPr lang="en-US" dirty="0"/>
              <a:t>.</a:t>
            </a:r>
          </a:p>
          <a:p>
            <a:pPr marL="628650" lvl="1" indent="-171450">
              <a:buFont typeface="Arial" panose="020B0604020202020204" pitchFamily="34" charset="0"/>
              <a:buChar char="•"/>
            </a:pPr>
            <a:r>
              <a:rPr lang="en-US" dirty="0"/>
              <a:t>Students who did not meet the exit criteria are coded as </a:t>
            </a:r>
            <a:r>
              <a:rPr lang="en-US" b="1" dirty="0"/>
              <a:t>L or W in 2018-19</a:t>
            </a:r>
            <a:r>
              <a:rPr lang="en-US" dirty="0"/>
              <a:t>. </a:t>
            </a:r>
          </a:p>
          <a:p>
            <a:pPr marL="628650" lvl="1" indent="-171450">
              <a:buFont typeface="Arial" panose="020B0604020202020204" pitchFamily="34" charset="0"/>
              <a:buChar char="•"/>
            </a:pPr>
            <a:r>
              <a:rPr lang="en-US" dirty="0"/>
              <a:t>Students who met the exit criteria are coded as </a:t>
            </a:r>
            <a:r>
              <a:rPr lang="en-US" b="1" dirty="0"/>
              <a:t>T1 or 1 in 2018-19, the first transition year from ESL</a:t>
            </a:r>
            <a:r>
              <a:rPr lang="en-US" dirty="0"/>
              <a:t>. </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11</a:t>
            </a:fld>
            <a:endParaRPr lang="en-US" dirty="0"/>
          </a:p>
        </p:txBody>
      </p:sp>
    </p:spTree>
    <p:extLst>
      <p:ext uri="{BB962C8B-B14F-4D97-AF65-F5344CB8AC3E}">
        <p14:creationId xmlns:p14="http://schemas.microsoft.com/office/powerpoint/2010/main" val="33055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Transitioning from ESL (slide title)</a:t>
            </a:r>
          </a:p>
          <a:p>
            <a:pPr marL="171450" indent="-171450">
              <a:buFont typeface="Arial" panose="020B0604020202020204" pitchFamily="34" charset="0"/>
              <a:buChar char="•"/>
            </a:pPr>
            <a:r>
              <a:rPr lang="en-US" dirty="0"/>
              <a:t>The transition from ESL is a four-year process.</a:t>
            </a:r>
          </a:p>
          <a:p>
            <a:pPr marL="171450" indent="-171450">
              <a:buFont typeface="Arial" panose="020B0604020202020204" pitchFamily="34" charset="0"/>
              <a:buChar char="•"/>
            </a:pPr>
            <a:r>
              <a:rPr lang="en-US" dirty="0"/>
              <a:t>There is an English language background classification for each year:</a:t>
            </a:r>
          </a:p>
          <a:p>
            <a:pPr marL="628650" lvl="1" indent="-171450">
              <a:buFont typeface="Arial" panose="020B0604020202020204" pitchFamily="34" charset="0"/>
              <a:buChar char="•"/>
            </a:pPr>
            <a:r>
              <a:rPr lang="en-US" b="1" dirty="0"/>
              <a:t>T1 or 1 - Transitional Year 1 </a:t>
            </a:r>
            <a:r>
              <a:rPr lang="en-US" dirty="0"/>
              <a:t>- first transition year from ESL,</a:t>
            </a:r>
          </a:p>
          <a:p>
            <a:pPr marL="628650" lvl="1" indent="-171450">
              <a:buFont typeface="Arial" panose="020B0604020202020204" pitchFamily="34" charset="0"/>
              <a:buChar char="•"/>
            </a:pPr>
            <a:r>
              <a:rPr lang="en-US" b="1" dirty="0"/>
              <a:t>T2 or 2 - Transitional Year 2 </a:t>
            </a:r>
            <a:r>
              <a:rPr lang="en-US" dirty="0"/>
              <a:t>- second transition year from ESL,</a:t>
            </a:r>
          </a:p>
          <a:p>
            <a:pPr marL="628650" lvl="1" indent="-171450">
              <a:buFont typeface="Arial" panose="020B0604020202020204" pitchFamily="34" charset="0"/>
              <a:buChar char="•"/>
            </a:pPr>
            <a:r>
              <a:rPr lang="en-US" b="1" dirty="0"/>
              <a:t>T3 or 3 - Transitional Year 3</a:t>
            </a:r>
            <a:r>
              <a:rPr lang="en-US" dirty="0"/>
              <a:t> - third transition year from ESL, and</a:t>
            </a:r>
          </a:p>
          <a:p>
            <a:pPr marL="628650" lvl="1" indent="-171450">
              <a:buFont typeface="Arial" panose="020B0604020202020204" pitchFamily="34" charset="0"/>
              <a:buChar char="•"/>
            </a:pPr>
            <a:r>
              <a:rPr lang="en-US" b="1" dirty="0"/>
              <a:t>T4 or 4 - Transitional Year 4 </a:t>
            </a:r>
            <a:r>
              <a:rPr lang="en-US" dirty="0"/>
              <a:t>- fourth transition year from ESL.</a:t>
            </a:r>
          </a:p>
          <a:p>
            <a:pPr marL="171450" indent="-171450">
              <a:buFont typeface="Arial" panose="020B0604020202020204" pitchFamily="34" charset="0"/>
              <a:buChar char="•"/>
            </a:pPr>
            <a:r>
              <a:rPr lang="en-US" dirty="0"/>
              <a:t>If the transition process progresses without interruptions, the fifth year after exiting ESL, the student: </a:t>
            </a:r>
          </a:p>
          <a:p>
            <a:pPr marL="628650" lvl="1" indent="-171450">
              <a:buFont typeface="Arial" panose="020B0604020202020204" pitchFamily="34" charset="0"/>
              <a:buChar char="•"/>
            </a:pPr>
            <a:r>
              <a:rPr lang="en-US" dirty="0"/>
              <a:t>becomes a </a:t>
            </a:r>
            <a:r>
              <a:rPr lang="en-US" b="1" dirty="0"/>
              <a:t>former English Learner </a:t>
            </a:r>
            <a:r>
              <a:rPr lang="en-US" dirty="0"/>
              <a:t>and </a:t>
            </a:r>
          </a:p>
          <a:p>
            <a:pPr marL="628650" lvl="1" indent="-171450">
              <a:buFont typeface="Arial" panose="020B0604020202020204" pitchFamily="34" charset="0"/>
              <a:buChar char="•"/>
            </a:pPr>
            <a:r>
              <a:rPr lang="en-US" dirty="0"/>
              <a:t>is coded as </a:t>
            </a:r>
            <a:r>
              <a:rPr lang="en-US" b="1" dirty="0"/>
              <a:t>F</a:t>
            </a:r>
            <a:r>
              <a:rPr lang="en-US" dirty="0"/>
              <a:t>, which is defined as </a:t>
            </a:r>
            <a:r>
              <a:rPr lang="en-US" b="1" dirty="0"/>
              <a:t>former EL status attained upon completion of the fourth transitional year</a:t>
            </a:r>
            <a:r>
              <a:rPr lang="en-US" dirty="0"/>
              <a:t>.</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12</a:t>
            </a:fld>
            <a:endParaRPr lang="en-US" dirty="0"/>
          </a:p>
        </p:txBody>
      </p:sp>
    </p:spTree>
    <p:extLst>
      <p:ext uri="{BB962C8B-B14F-4D97-AF65-F5344CB8AC3E}">
        <p14:creationId xmlns:p14="http://schemas.microsoft.com/office/powerpoint/2010/main" val="80454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English Language Background Classifications: Anticipated Progression (slide title)</a:t>
            </a:r>
          </a:p>
          <a:p>
            <a:pPr marL="171450" indent="-171450">
              <a:buFont typeface="Arial" panose="020B0604020202020204" pitchFamily="34" charset="0"/>
              <a:buChar char="•"/>
            </a:pPr>
            <a:r>
              <a:rPr lang="en-US" dirty="0" smtClean="0"/>
              <a:t>As shown in the table, students </a:t>
            </a:r>
            <a:r>
              <a:rPr lang="en-US" dirty="0"/>
              <a:t>who progress as expected and were classified </a:t>
            </a:r>
            <a:r>
              <a:rPr lang="en-US" dirty="0" smtClean="0"/>
              <a:t>as</a:t>
            </a:r>
            <a:r>
              <a:rPr lang="en-US" dirty="0"/>
              <a:t>:</a:t>
            </a:r>
          </a:p>
          <a:p>
            <a:pPr marL="628650" lvl="1" indent="-171450">
              <a:buFont typeface="Arial" panose="020B0604020202020204" pitchFamily="34" charset="0"/>
              <a:buChar char="•"/>
            </a:pPr>
            <a:r>
              <a:rPr lang="en-US" b="1" dirty="0"/>
              <a:t>E and N </a:t>
            </a:r>
            <a:r>
              <a:rPr lang="en-US" b="1" dirty="0" smtClean="0"/>
              <a:t>in the current year </a:t>
            </a:r>
            <a:r>
              <a:rPr lang="en-US" dirty="0" smtClean="0"/>
              <a:t>should </a:t>
            </a:r>
            <a:r>
              <a:rPr lang="en-US" dirty="0"/>
              <a:t>have the </a:t>
            </a:r>
            <a:r>
              <a:rPr lang="en-US" b="1" dirty="0"/>
              <a:t>same code</a:t>
            </a:r>
            <a:r>
              <a:rPr lang="en-US" dirty="0"/>
              <a:t> in </a:t>
            </a:r>
            <a:r>
              <a:rPr lang="en-US" b="1" dirty="0"/>
              <a:t>prior and subsequent years</a:t>
            </a:r>
            <a:r>
              <a:rPr lang="en-US" dirty="0"/>
              <a:t>. </a:t>
            </a:r>
          </a:p>
          <a:p>
            <a:pPr marL="628650" lvl="1" indent="-171450">
              <a:buFont typeface="Arial" panose="020B0604020202020204" pitchFamily="34" charset="0"/>
              <a:buChar char="•"/>
            </a:pPr>
            <a:r>
              <a:rPr lang="en-US" b="1" dirty="0"/>
              <a:t>L and W</a:t>
            </a:r>
            <a:r>
              <a:rPr lang="en-US" dirty="0"/>
              <a:t> </a:t>
            </a:r>
            <a:r>
              <a:rPr lang="en-US" b="1" dirty="0" smtClean="0"/>
              <a:t>in the current year </a:t>
            </a:r>
            <a:r>
              <a:rPr lang="en-US" dirty="0" smtClean="0"/>
              <a:t>were </a:t>
            </a:r>
            <a:r>
              <a:rPr lang="en-US" b="1" dirty="0"/>
              <a:t>L or W the prior year </a:t>
            </a:r>
            <a:r>
              <a:rPr lang="en-US" dirty="0"/>
              <a:t>and will be </a:t>
            </a:r>
            <a:r>
              <a:rPr lang="en-US" b="1" dirty="0"/>
              <a:t>L, W, or 1 the next year depending on the results of the WIDA Access assessment</a:t>
            </a:r>
            <a:r>
              <a:rPr lang="en-US" dirty="0" smtClean="0"/>
              <a:t>. </a:t>
            </a:r>
            <a:endParaRPr lang="en-US" dirty="0"/>
          </a:p>
          <a:p>
            <a:pPr marL="628650" lvl="1" indent="-171450">
              <a:buFont typeface="Arial" panose="020B0604020202020204" pitchFamily="34" charset="0"/>
              <a:buChar char="•"/>
            </a:pPr>
            <a:r>
              <a:rPr lang="en-US" b="1" dirty="0"/>
              <a:t>1</a:t>
            </a:r>
            <a:r>
              <a:rPr lang="en-US" dirty="0"/>
              <a:t> </a:t>
            </a:r>
            <a:r>
              <a:rPr lang="en-US" b="1" dirty="0" smtClean="0"/>
              <a:t>in the current year</a:t>
            </a:r>
            <a:r>
              <a:rPr lang="en-US" dirty="0" smtClean="0"/>
              <a:t> were </a:t>
            </a:r>
            <a:r>
              <a:rPr lang="en-US" b="1" dirty="0"/>
              <a:t>L or W the prior year </a:t>
            </a:r>
            <a:r>
              <a:rPr lang="en-US" dirty="0"/>
              <a:t>and will be </a:t>
            </a:r>
            <a:r>
              <a:rPr lang="en-US" b="1" dirty="0"/>
              <a:t>2 the next year</a:t>
            </a:r>
            <a:r>
              <a:rPr lang="en-US" dirty="0"/>
              <a:t>. </a:t>
            </a:r>
          </a:p>
          <a:p>
            <a:pPr marL="628650" lvl="1" indent="-171450">
              <a:buFont typeface="Arial" panose="020B0604020202020204" pitchFamily="34" charset="0"/>
              <a:buChar char="•"/>
            </a:pPr>
            <a:r>
              <a:rPr lang="en-US" b="1" dirty="0"/>
              <a:t>2</a:t>
            </a:r>
            <a:r>
              <a:rPr lang="en-US" dirty="0"/>
              <a:t> </a:t>
            </a:r>
            <a:r>
              <a:rPr lang="en-US" b="1" dirty="0" smtClean="0"/>
              <a:t>in the current year </a:t>
            </a:r>
            <a:r>
              <a:rPr lang="en-US" dirty="0" smtClean="0"/>
              <a:t>were </a:t>
            </a:r>
            <a:r>
              <a:rPr lang="en-US" b="1" dirty="0"/>
              <a:t>1 the prior year </a:t>
            </a:r>
            <a:r>
              <a:rPr lang="en-US" dirty="0"/>
              <a:t>and will be </a:t>
            </a:r>
            <a:r>
              <a:rPr lang="en-US" b="1" dirty="0"/>
              <a:t>3 the next year</a:t>
            </a:r>
            <a:r>
              <a:rPr lang="en-US" dirty="0"/>
              <a:t>. </a:t>
            </a:r>
          </a:p>
          <a:p>
            <a:pPr marL="628650" lvl="1" indent="-171450">
              <a:buFont typeface="Arial" panose="020B0604020202020204" pitchFamily="34" charset="0"/>
              <a:buChar char="•"/>
            </a:pPr>
            <a:r>
              <a:rPr lang="en-US" b="1" dirty="0"/>
              <a:t>3</a:t>
            </a:r>
            <a:r>
              <a:rPr lang="en-US" dirty="0"/>
              <a:t> </a:t>
            </a:r>
            <a:r>
              <a:rPr lang="en-US" b="1" dirty="0" smtClean="0"/>
              <a:t>in the current year </a:t>
            </a:r>
            <a:r>
              <a:rPr lang="en-US" dirty="0" smtClean="0"/>
              <a:t>were </a:t>
            </a:r>
            <a:r>
              <a:rPr lang="en-US" b="1" dirty="0"/>
              <a:t>2 the prior year </a:t>
            </a:r>
            <a:r>
              <a:rPr lang="en-US" dirty="0"/>
              <a:t>and will be </a:t>
            </a:r>
            <a:r>
              <a:rPr lang="en-US" b="1" dirty="0"/>
              <a:t>4 the next year</a:t>
            </a:r>
            <a:r>
              <a:rPr lang="en-US" dirty="0"/>
              <a:t>. </a:t>
            </a:r>
          </a:p>
          <a:p>
            <a:pPr marL="628650" lvl="1" indent="-171450">
              <a:buFont typeface="Arial" panose="020B0604020202020204" pitchFamily="34" charset="0"/>
              <a:buChar char="•"/>
            </a:pPr>
            <a:r>
              <a:rPr lang="en-US" b="1" dirty="0"/>
              <a:t>4</a:t>
            </a:r>
            <a:r>
              <a:rPr lang="en-US" dirty="0"/>
              <a:t> </a:t>
            </a:r>
            <a:r>
              <a:rPr lang="en-US" b="1" dirty="0" smtClean="0"/>
              <a:t>in the current year </a:t>
            </a:r>
            <a:r>
              <a:rPr lang="en-US" dirty="0" smtClean="0"/>
              <a:t>were </a:t>
            </a:r>
            <a:r>
              <a:rPr lang="en-US" b="1" dirty="0"/>
              <a:t>3 the prior year </a:t>
            </a:r>
            <a:r>
              <a:rPr lang="en-US" dirty="0"/>
              <a:t>and will be </a:t>
            </a:r>
            <a:r>
              <a:rPr lang="en-US" b="1" dirty="0"/>
              <a:t>F the next year</a:t>
            </a:r>
            <a:r>
              <a:rPr lang="en-US" dirty="0"/>
              <a:t>. </a:t>
            </a:r>
          </a:p>
          <a:p>
            <a:pPr marL="628650" lvl="1" indent="-171450">
              <a:buFont typeface="Arial" panose="020B0604020202020204" pitchFamily="34" charset="0"/>
              <a:buChar char="•"/>
            </a:pPr>
            <a:r>
              <a:rPr lang="en-US" b="1" dirty="0"/>
              <a:t>F</a:t>
            </a:r>
            <a:r>
              <a:rPr lang="en-US" dirty="0"/>
              <a:t> </a:t>
            </a:r>
            <a:r>
              <a:rPr lang="en-US" b="1" dirty="0" smtClean="0"/>
              <a:t>in the current year </a:t>
            </a:r>
            <a:r>
              <a:rPr lang="en-US" dirty="0" smtClean="0"/>
              <a:t>were </a:t>
            </a:r>
            <a:r>
              <a:rPr lang="en-US" b="1" dirty="0"/>
              <a:t>4 </a:t>
            </a:r>
            <a:r>
              <a:rPr lang="en-US" b="1" dirty="0" smtClean="0"/>
              <a:t>or F the </a:t>
            </a:r>
            <a:r>
              <a:rPr lang="en-US" b="1" dirty="0"/>
              <a:t>prior year </a:t>
            </a:r>
            <a:r>
              <a:rPr lang="en-US" dirty="0"/>
              <a:t>and will be </a:t>
            </a:r>
            <a:r>
              <a:rPr lang="en-US" b="1" dirty="0"/>
              <a:t>F the next year</a:t>
            </a:r>
            <a:r>
              <a:rPr lang="en-US" dirty="0"/>
              <a:t>. </a:t>
            </a:r>
            <a:endParaRPr lang="en-US" dirty="0" smtClean="0"/>
          </a:p>
          <a:p>
            <a:pPr lvl="1"/>
            <a:endParaRPr lang="en-US" dirty="0"/>
          </a:p>
          <a:p>
            <a:r>
              <a:rPr lang="en-US" dirty="0"/>
              <a:t>(Table with the anticipated progression of the English language background (ELB) classifications.)</a:t>
            </a:r>
          </a:p>
          <a:p>
            <a:pPr marL="171450"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13</a:t>
            </a:fld>
            <a:endParaRPr lang="en-US" dirty="0"/>
          </a:p>
        </p:txBody>
      </p:sp>
    </p:spTree>
    <p:extLst>
      <p:ext uri="{BB962C8B-B14F-4D97-AF65-F5344CB8AC3E}">
        <p14:creationId xmlns:p14="http://schemas.microsoft.com/office/powerpoint/2010/main" val="1654086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elena@conexionamericas.org" TargetMode="External"/><Relationship Id="rId2" Type="http://schemas.openxmlformats.org/officeDocument/2006/relationships/hyperlink" Target="http://tn.msedd.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8" Type="http://schemas.openxmlformats.org/officeDocument/2006/relationships/hyperlink" Target="https://youtu.be/r7AWPGtidIE" TargetMode="External"/><Relationship Id="rId3" Type="http://schemas.openxmlformats.org/officeDocument/2006/relationships/hyperlink" Target="https://youtu.be/K1eTcUSJojg" TargetMode="External"/><Relationship Id="rId7" Type="http://schemas.openxmlformats.org/officeDocument/2006/relationships/hyperlink" Target="https://youtu.be/A6FUpWZxXC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youtu.be/ui-eUkYf45E" TargetMode="External"/><Relationship Id="rId5" Type="http://schemas.openxmlformats.org/officeDocument/2006/relationships/hyperlink" Target="https://youtu.be/LbgMFlwr1jQ" TargetMode="External"/><Relationship Id="rId10" Type="http://schemas.openxmlformats.org/officeDocument/2006/relationships/hyperlink" Target="https://youtu.be/1ftwoA3-WOo" TargetMode="External"/><Relationship Id="rId4" Type="http://schemas.openxmlformats.org/officeDocument/2006/relationships/hyperlink" Target="https://youtu.be/BZlfQF_5IIo" TargetMode="External"/><Relationship Id="rId9" Type="http://schemas.openxmlformats.org/officeDocument/2006/relationships/hyperlink" Target="https://youtu.be/safmZqH2n_k"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tn.gov/content/dam/tn/education/cpm/cpm_data_manual.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Trish.Kelly@tn.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mailto:DT.Support@tn.gov"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0"/>
            <a:ext cx="7772400" cy="1066800"/>
          </a:xfrm>
        </p:spPr>
        <p:txBody>
          <a:bodyPr/>
          <a:lstStyle/>
          <a:p>
            <a:r>
              <a:rPr lang="en-US" sz="3200" dirty="0" smtClean="0"/>
              <a:t>Ending and Starting the School Year</a:t>
            </a:r>
            <a:endParaRPr lang="en-US" sz="3200" dirty="0"/>
          </a:p>
        </p:txBody>
      </p:sp>
      <p:sp>
        <p:nvSpPr>
          <p:cNvPr id="5" name="Subtitle 2"/>
          <p:cNvSpPr>
            <a:spLocks noGrp="1"/>
          </p:cNvSpPr>
          <p:nvPr>
            <p:ph type="subTitle" idx="1"/>
          </p:nvPr>
        </p:nvSpPr>
        <p:spPr>
          <a:xfrm>
            <a:off x="-36513" y="4953000"/>
            <a:ext cx="8494713" cy="685800"/>
          </a:xfrm>
        </p:spPr>
        <p:txBody>
          <a:bodyPr>
            <a:noAutofit/>
          </a:bodyPr>
          <a:lstStyle/>
          <a:p>
            <a:r>
              <a:rPr lang="en-US" sz="1800" dirty="0" smtClean="0">
                <a:solidFill>
                  <a:schemeClr val="bg1"/>
                </a:solidFill>
                <a:latin typeface="+mj-lt"/>
                <a:sym typeface="Symbol" panose="05050102010706020507" pitchFamily="18" charset="2"/>
              </a:rPr>
              <a:t>Tennessee Data and Attendance Supervisors Conference</a:t>
            </a:r>
          </a:p>
          <a:p>
            <a:r>
              <a:rPr lang="en-US" dirty="0" smtClean="0">
                <a:solidFill>
                  <a:schemeClr val="bg1"/>
                </a:solidFill>
                <a:latin typeface="+mj-lt"/>
                <a:sym typeface="Symbol" panose="05050102010706020507" pitchFamily="18" charset="2"/>
              </a:rPr>
              <a:t>Trish Kelly, Data Manager | Consolidated Planning &amp; Monitoring (CPM) | April 4, 2019</a:t>
            </a:r>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Background Progression</a:t>
            </a:r>
            <a:endParaRPr lang="en-US" dirty="0"/>
          </a:p>
        </p:txBody>
      </p:sp>
    </p:spTree>
    <p:extLst>
      <p:ext uri="{BB962C8B-B14F-4D97-AF65-F5344CB8AC3E}">
        <p14:creationId xmlns:p14="http://schemas.microsoft.com/office/powerpoint/2010/main" val="29852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English learners (L &amp; W) take the WIDA Access assessment each spring to measure their progress in learning English</a:t>
            </a:r>
            <a:r>
              <a:rPr lang="en-US" dirty="0" smtClean="0"/>
              <a:t>.</a:t>
            </a:r>
          </a:p>
          <a:p>
            <a:pPr lvl="0"/>
            <a:r>
              <a:rPr lang="en-US" dirty="0" smtClean="0"/>
              <a:t>WIDA ACCESS results from the </a:t>
            </a:r>
            <a:r>
              <a:rPr lang="en-US" b="1" dirty="0" smtClean="0"/>
              <a:t>spring of 2019 </a:t>
            </a:r>
            <a:r>
              <a:rPr lang="en-US" dirty="0" smtClean="0"/>
              <a:t>determine English language background (ELB) classifications for </a:t>
            </a:r>
            <a:r>
              <a:rPr lang="en-US" b="1" dirty="0" smtClean="0"/>
              <a:t>the next school year, the 2019-20 school year.</a:t>
            </a:r>
          </a:p>
          <a:p>
            <a:pPr lvl="1"/>
            <a:r>
              <a:rPr lang="en-US" dirty="0" smtClean="0"/>
              <a:t>Students who do not meet the exit criteria will be coded as </a:t>
            </a:r>
            <a:r>
              <a:rPr lang="en-US" b="1" dirty="0" smtClean="0"/>
              <a:t>L or W</a:t>
            </a:r>
            <a:r>
              <a:rPr lang="en-US" dirty="0" smtClean="0"/>
              <a:t> in </a:t>
            </a:r>
            <a:r>
              <a:rPr lang="en-US" b="1" dirty="0" smtClean="0"/>
              <a:t>2019-20</a:t>
            </a:r>
            <a:r>
              <a:rPr lang="en-US" dirty="0" smtClean="0"/>
              <a:t>. </a:t>
            </a:r>
            <a:endParaRPr lang="en-US" dirty="0"/>
          </a:p>
          <a:p>
            <a:pPr lvl="1"/>
            <a:r>
              <a:rPr lang="en-US" dirty="0" smtClean="0"/>
              <a:t>Students who meet the exit criteria will be coded as </a:t>
            </a:r>
            <a:r>
              <a:rPr lang="en-US" b="1" dirty="0" smtClean="0"/>
              <a:t>T1 or 1 </a:t>
            </a:r>
            <a:r>
              <a:rPr lang="en-US" dirty="0" smtClean="0"/>
              <a:t>in </a:t>
            </a:r>
            <a:r>
              <a:rPr lang="en-US" b="1" dirty="0" smtClean="0"/>
              <a:t>2019-20</a:t>
            </a:r>
            <a:r>
              <a:rPr lang="en-US" dirty="0" smtClean="0"/>
              <a:t>, </a:t>
            </a:r>
            <a:r>
              <a:rPr lang="en-US" b="1" dirty="0" smtClean="0"/>
              <a:t>the first transition year from ESL</a:t>
            </a:r>
            <a:r>
              <a:rPr lang="en-US" dirty="0" smtClean="0"/>
              <a:t>. </a:t>
            </a:r>
          </a:p>
          <a:p>
            <a:pPr lvl="2"/>
            <a:r>
              <a:rPr lang="en-US" dirty="0" smtClean="0"/>
              <a:t>The English language background classification changes to </a:t>
            </a:r>
            <a:r>
              <a:rPr lang="en-US" dirty="0"/>
              <a:t>T1 or 1 only for </a:t>
            </a:r>
            <a:r>
              <a:rPr lang="en-US" dirty="0" smtClean="0"/>
              <a:t>the 2019-20 school year </a:t>
            </a:r>
            <a:r>
              <a:rPr lang="en-US" dirty="0"/>
              <a:t>– not </a:t>
            </a:r>
            <a:r>
              <a:rPr lang="en-US" dirty="0" smtClean="0"/>
              <a:t>for the </a:t>
            </a:r>
            <a:r>
              <a:rPr lang="en-US" dirty="0"/>
              <a:t>current year or prior years.</a:t>
            </a:r>
          </a:p>
          <a:p>
            <a:pPr lvl="0"/>
            <a:endParaRPr lang="en-US" b="1" dirty="0" smtClean="0"/>
          </a:p>
          <a:p>
            <a:endParaRPr lang="en-US" dirty="0"/>
          </a:p>
        </p:txBody>
      </p:sp>
      <p:sp>
        <p:nvSpPr>
          <p:cNvPr id="3" name="Title 2"/>
          <p:cNvSpPr>
            <a:spLocks noGrp="1"/>
          </p:cNvSpPr>
          <p:nvPr>
            <p:ph type="title"/>
          </p:nvPr>
        </p:nvSpPr>
        <p:spPr>
          <a:xfrm>
            <a:off x="304800" y="228600"/>
            <a:ext cx="8610600" cy="838200"/>
          </a:xfrm>
        </p:spPr>
        <p:txBody>
          <a:bodyPr>
            <a:normAutofit fontScale="90000"/>
          </a:bodyPr>
          <a:lstStyle/>
          <a:p>
            <a:r>
              <a:rPr lang="en-US" dirty="0" smtClean="0"/>
              <a:t>WIDA ACCESS Results &amp; ELB Classifications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1276359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US" sz="2600" dirty="0" smtClean="0"/>
              <a:t>The transition from ESL is a four-year process.</a:t>
            </a:r>
          </a:p>
          <a:p>
            <a:pPr lvl="0"/>
            <a:r>
              <a:rPr lang="en-US" sz="2600" dirty="0" smtClean="0"/>
              <a:t>There is an English language background classification for each year:</a:t>
            </a:r>
            <a:endParaRPr lang="en-US" sz="2600" dirty="0"/>
          </a:p>
          <a:p>
            <a:pPr lvl="1"/>
            <a:r>
              <a:rPr lang="en-US" b="1" dirty="0"/>
              <a:t>T1 or 1 - Transitional Year 1</a:t>
            </a:r>
            <a:r>
              <a:rPr lang="en-US" dirty="0"/>
              <a:t> </a:t>
            </a:r>
            <a:r>
              <a:rPr lang="en-US" b="1" dirty="0"/>
              <a:t>- </a:t>
            </a:r>
            <a:r>
              <a:rPr lang="en-US" dirty="0"/>
              <a:t>first transition year from ESL,</a:t>
            </a:r>
          </a:p>
          <a:p>
            <a:pPr lvl="1"/>
            <a:r>
              <a:rPr lang="en-US" b="1" dirty="0"/>
              <a:t>T2 or 2 - Transitional Year 2 -</a:t>
            </a:r>
            <a:r>
              <a:rPr lang="en-US" dirty="0"/>
              <a:t> second transition year from ESL,</a:t>
            </a:r>
          </a:p>
          <a:p>
            <a:pPr lvl="1"/>
            <a:r>
              <a:rPr lang="en-US" b="1" dirty="0" smtClean="0"/>
              <a:t>T3 or 3 - Transitional </a:t>
            </a:r>
            <a:r>
              <a:rPr lang="en-US" b="1" dirty="0"/>
              <a:t>Year 3</a:t>
            </a:r>
            <a:r>
              <a:rPr lang="en-US" dirty="0"/>
              <a:t> </a:t>
            </a:r>
            <a:r>
              <a:rPr lang="en-US" b="1" dirty="0"/>
              <a:t>-</a:t>
            </a:r>
            <a:r>
              <a:rPr lang="en-US" dirty="0"/>
              <a:t> third transition year from ESL, and</a:t>
            </a:r>
          </a:p>
          <a:p>
            <a:pPr lvl="1"/>
            <a:r>
              <a:rPr lang="en-US" b="1" dirty="0"/>
              <a:t>T4 or 4 - Transitional Year 4</a:t>
            </a:r>
            <a:r>
              <a:rPr lang="en-US" dirty="0"/>
              <a:t> </a:t>
            </a:r>
            <a:r>
              <a:rPr lang="en-US" b="1" dirty="0"/>
              <a:t>- </a:t>
            </a:r>
            <a:r>
              <a:rPr lang="en-US" dirty="0"/>
              <a:t>fourth transition year from ESL</a:t>
            </a:r>
            <a:r>
              <a:rPr lang="en-US" dirty="0" smtClean="0"/>
              <a:t>.</a:t>
            </a:r>
          </a:p>
          <a:p>
            <a:r>
              <a:rPr lang="en-US" dirty="0" smtClean="0"/>
              <a:t>If the transition process progresses without interruptions, the fifth year after exiting ESL, the student: </a:t>
            </a:r>
          </a:p>
          <a:p>
            <a:pPr lvl="1"/>
            <a:r>
              <a:rPr lang="en-US" dirty="0" smtClean="0"/>
              <a:t>becomes a</a:t>
            </a:r>
            <a:r>
              <a:rPr lang="en-US" b="1" dirty="0" smtClean="0"/>
              <a:t> former English Learner </a:t>
            </a:r>
            <a:r>
              <a:rPr lang="en-US" dirty="0" smtClean="0"/>
              <a:t>and </a:t>
            </a:r>
          </a:p>
          <a:p>
            <a:pPr lvl="1"/>
            <a:r>
              <a:rPr lang="en-US" dirty="0" smtClean="0"/>
              <a:t>is coded as </a:t>
            </a:r>
            <a:r>
              <a:rPr lang="en-US" b="1" dirty="0" smtClean="0"/>
              <a:t>F</a:t>
            </a:r>
            <a:r>
              <a:rPr lang="en-US" dirty="0" smtClean="0"/>
              <a:t>, which is defined as </a:t>
            </a:r>
            <a:r>
              <a:rPr lang="en-US" b="1" dirty="0" smtClean="0"/>
              <a:t>former </a:t>
            </a:r>
            <a:r>
              <a:rPr lang="en-US" b="1" dirty="0"/>
              <a:t>EL status attained upon completion of the </a:t>
            </a:r>
            <a:r>
              <a:rPr lang="en-US" b="1" i="1" dirty="0"/>
              <a:t>fourth</a:t>
            </a:r>
            <a:r>
              <a:rPr lang="en-US" b="1" dirty="0"/>
              <a:t> transitional </a:t>
            </a:r>
            <a:r>
              <a:rPr lang="en-US" b="1" dirty="0" smtClean="0"/>
              <a:t>year.</a:t>
            </a:r>
            <a:endParaRPr lang="en-US" b="1" dirty="0"/>
          </a:p>
          <a:p>
            <a:endParaRPr lang="en-US" dirty="0"/>
          </a:p>
        </p:txBody>
      </p:sp>
      <p:sp>
        <p:nvSpPr>
          <p:cNvPr id="3" name="Title 2"/>
          <p:cNvSpPr>
            <a:spLocks noGrp="1"/>
          </p:cNvSpPr>
          <p:nvPr>
            <p:ph type="title"/>
          </p:nvPr>
        </p:nvSpPr>
        <p:spPr/>
        <p:txBody>
          <a:bodyPr/>
          <a:lstStyle/>
          <a:p>
            <a:r>
              <a:rPr lang="en-US" dirty="0" smtClean="0"/>
              <a:t>Transitioning from ESL</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3180170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English Language Background </a:t>
            </a:r>
            <a:r>
              <a:rPr lang="en-US" dirty="0" smtClean="0"/>
              <a:t>Classifications</a:t>
            </a:r>
            <a:r>
              <a:rPr lang="en-US" dirty="0"/>
              <a:t>: Anticipated Progression</a:t>
            </a:r>
          </a:p>
        </p:txBody>
      </p:sp>
      <p:sp>
        <p:nvSpPr>
          <p:cNvPr id="4" name="Content Placeholder 3"/>
          <p:cNvSpPr>
            <a:spLocks noGrp="1"/>
          </p:cNvSpPr>
          <p:nvPr>
            <p:ph sz="half" idx="13"/>
          </p:nvPr>
        </p:nvSpPr>
        <p:spPr>
          <a:xfrm>
            <a:off x="3505200" y="1295401"/>
            <a:ext cx="5105400" cy="4343400"/>
          </a:xfrm>
        </p:spPr>
        <p:txBody>
          <a:bodyPr>
            <a:normAutofit/>
          </a:bodyPr>
          <a:lstStyle/>
          <a:p>
            <a:r>
              <a:rPr lang="en-US" sz="1800" b="1" dirty="0"/>
              <a:t>Students who progress as expected and were classified in the current year as:</a:t>
            </a:r>
          </a:p>
          <a:p>
            <a:pPr lvl="1"/>
            <a:r>
              <a:rPr lang="en-US" sz="1400" b="1" dirty="0"/>
              <a:t>E and N </a:t>
            </a:r>
            <a:r>
              <a:rPr lang="en-US" sz="1400" dirty="0"/>
              <a:t>should have the </a:t>
            </a:r>
            <a:r>
              <a:rPr lang="en-US" sz="1400" b="1" dirty="0"/>
              <a:t>same code </a:t>
            </a:r>
            <a:r>
              <a:rPr lang="en-US" sz="1400" dirty="0"/>
              <a:t>in </a:t>
            </a:r>
            <a:r>
              <a:rPr lang="en-US" sz="1400" b="1" dirty="0"/>
              <a:t>prior and subsequent years</a:t>
            </a:r>
            <a:r>
              <a:rPr lang="en-US" sz="1400" dirty="0"/>
              <a:t>. </a:t>
            </a:r>
          </a:p>
          <a:p>
            <a:pPr lvl="1"/>
            <a:r>
              <a:rPr lang="en-US" sz="1400" b="1" dirty="0"/>
              <a:t>L and W </a:t>
            </a:r>
            <a:r>
              <a:rPr lang="en-US" sz="1400" dirty="0"/>
              <a:t>were </a:t>
            </a:r>
            <a:r>
              <a:rPr lang="en-US" sz="1400" b="1" dirty="0"/>
              <a:t>L or W </a:t>
            </a:r>
            <a:r>
              <a:rPr lang="en-US" sz="1400" b="1" dirty="0" smtClean="0"/>
              <a:t>the </a:t>
            </a:r>
            <a:r>
              <a:rPr lang="en-US" sz="1400" b="1" dirty="0"/>
              <a:t>prior year </a:t>
            </a:r>
            <a:r>
              <a:rPr lang="en-US" sz="1400" dirty="0"/>
              <a:t>and will be </a:t>
            </a:r>
            <a:r>
              <a:rPr lang="en-US" sz="1400" b="1" dirty="0"/>
              <a:t>L, W, or 1 </a:t>
            </a:r>
            <a:r>
              <a:rPr lang="en-US" sz="1400" b="1" dirty="0" smtClean="0"/>
              <a:t>the </a:t>
            </a:r>
            <a:r>
              <a:rPr lang="en-US" sz="1400" b="1" dirty="0"/>
              <a:t>next </a:t>
            </a:r>
            <a:r>
              <a:rPr lang="en-US" sz="1400" b="1" dirty="0" smtClean="0"/>
              <a:t>year depending on the results of the WIDA Access assessment</a:t>
            </a:r>
            <a:r>
              <a:rPr lang="en-US" sz="1400" dirty="0" smtClean="0"/>
              <a:t>.  </a:t>
            </a:r>
            <a:endParaRPr lang="en-US" sz="1400" dirty="0"/>
          </a:p>
          <a:p>
            <a:pPr lvl="1"/>
            <a:r>
              <a:rPr lang="en-US" sz="1400" b="1" dirty="0"/>
              <a:t>1 </a:t>
            </a:r>
            <a:r>
              <a:rPr lang="en-US" sz="1400" dirty="0"/>
              <a:t>were </a:t>
            </a:r>
            <a:r>
              <a:rPr lang="en-US" sz="1400" b="1" dirty="0"/>
              <a:t>L or W </a:t>
            </a:r>
            <a:r>
              <a:rPr lang="en-US" sz="1400" b="1" dirty="0" smtClean="0"/>
              <a:t>the </a:t>
            </a:r>
            <a:r>
              <a:rPr lang="en-US" sz="1400" b="1" dirty="0"/>
              <a:t>prior year </a:t>
            </a:r>
            <a:r>
              <a:rPr lang="en-US" sz="1400" dirty="0"/>
              <a:t>and will be </a:t>
            </a:r>
            <a:r>
              <a:rPr lang="en-US" sz="1400" b="1" dirty="0"/>
              <a:t>2 </a:t>
            </a:r>
            <a:r>
              <a:rPr lang="en-US" sz="1400" b="1" dirty="0" smtClean="0"/>
              <a:t>the </a:t>
            </a:r>
            <a:r>
              <a:rPr lang="en-US" sz="1400" b="1" dirty="0"/>
              <a:t>next year</a:t>
            </a:r>
            <a:r>
              <a:rPr lang="en-US" sz="1400" dirty="0"/>
              <a:t>. </a:t>
            </a:r>
          </a:p>
          <a:p>
            <a:pPr lvl="1"/>
            <a:r>
              <a:rPr lang="en-US" sz="1400" b="1" dirty="0"/>
              <a:t>2 </a:t>
            </a:r>
            <a:r>
              <a:rPr lang="en-US" sz="1400" dirty="0"/>
              <a:t>were </a:t>
            </a:r>
            <a:r>
              <a:rPr lang="en-US" sz="1400" b="1" dirty="0" smtClean="0"/>
              <a:t>1 the </a:t>
            </a:r>
            <a:r>
              <a:rPr lang="en-US" sz="1400" b="1" dirty="0"/>
              <a:t>prior year</a:t>
            </a:r>
            <a:r>
              <a:rPr lang="en-US" sz="1400" dirty="0"/>
              <a:t> and will be </a:t>
            </a:r>
            <a:r>
              <a:rPr lang="en-US" sz="1400" b="1" dirty="0" smtClean="0"/>
              <a:t>3 </a:t>
            </a:r>
            <a:r>
              <a:rPr lang="en-US" sz="1400" b="1" dirty="0"/>
              <a:t>the next year. </a:t>
            </a:r>
          </a:p>
          <a:p>
            <a:pPr lvl="1"/>
            <a:r>
              <a:rPr lang="en-US" sz="1400" b="1" dirty="0"/>
              <a:t>3</a:t>
            </a:r>
            <a:r>
              <a:rPr lang="en-US" sz="1400" dirty="0"/>
              <a:t> were </a:t>
            </a:r>
            <a:r>
              <a:rPr lang="en-US" sz="1400" b="1" dirty="0"/>
              <a:t>2 </a:t>
            </a:r>
            <a:r>
              <a:rPr lang="en-US" sz="1400" b="1" dirty="0" smtClean="0"/>
              <a:t>the </a:t>
            </a:r>
            <a:r>
              <a:rPr lang="en-US" sz="1400" b="1" dirty="0"/>
              <a:t>prior year </a:t>
            </a:r>
            <a:r>
              <a:rPr lang="en-US" sz="1400" dirty="0"/>
              <a:t>and will be </a:t>
            </a:r>
            <a:r>
              <a:rPr lang="en-US" sz="1400" b="1" dirty="0"/>
              <a:t>4 </a:t>
            </a:r>
            <a:r>
              <a:rPr lang="en-US" sz="1400" b="1" dirty="0" smtClean="0"/>
              <a:t>the </a:t>
            </a:r>
            <a:r>
              <a:rPr lang="en-US" sz="1400" b="1" dirty="0"/>
              <a:t>next year. </a:t>
            </a:r>
          </a:p>
          <a:p>
            <a:pPr lvl="1"/>
            <a:r>
              <a:rPr lang="en-US" sz="1400" b="1" dirty="0"/>
              <a:t>4</a:t>
            </a:r>
            <a:r>
              <a:rPr lang="en-US" sz="1400" dirty="0"/>
              <a:t> were </a:t>
            </a:r>
            <a:r>
              <a:rPr lang="en-US" sz="1400" b="1" dirty="0"/>
              <a:t>3 </a:t>
            </a:r>
            <a:r>
              <a:rPr lang="en-US" sz="1400" b="1" dirty="0" smtClean="0"/>
              <a:t>the </a:t>
            </a:r>
            <a:r>
              <a:rPr lang="en-US" sz="1400" b="1" dirty="0"/>
              <a:t>prior year </a:t>
            </a:r>
            <a:r>
              <a:rPr lang="en-US" sz="1400" dirty="0"/>
              <a:t>and will be</a:t>
            </a:r>
            <a:r>
              <a:rPr lang="en-US" sz="1400" b="1" dirty="0"/>
              <a:t> </a:t>
            </a:r>
            <a:r>
              <a:rPr lang="en-US" sz="1400" b="1" dirty="0" smtClean="0"/>
              <a:t>F </a:t>
            </a:r>
            <a:r>
              <a:rPr lang="en-US" sz="1400" b="1" dirty="0"/>
              <a:t>the next year. </a:t>
            </a:r>
          </a:p>
          <a:p>
            <a:pPr lvl="1"/>
            <a:r>
              <a:rPr lang="en-US" sz="1400" b="1" dirty="0"/>
              <a:t>F</a:t>
            </a:r>
            <a:r>
              <a:rPr lang="en-US" sz="1400" dirty="0"/>
              <a:t> were </a:t>
            </a:r>
            <a:r>
              <a:rPr lang="en-US" sz="1400" b="1" dirty="0" smtClean="0"/>
              <a:t>4 or F the </a:t>
            </a:r>
            <a:r>
              <a:rPr lang="en-US" sz="1400" b="1" dirty="0"/>
              <a:t>prior year </a:t>
            </a:r>
            <a:r>
              <a:rPr lang="en-US" sz="1400" dirty="0"/>
              <a:t>and will be </a:t>
            </a:r>
            <a:r>
              <a:rPr lang="en-US" sz="1400" b="1" dirty="0" smtClean="0"/>
              <a:t>F </a:t>
            </a:r>
            <a:r>
              <a:rPr lang="en-US" sz="1400" b="1" dirty="0"/>
              <a:t>the next year. </a:t>
            </a:r>
            <a:endParaRPr lang="en-US" sz="1400" b="1" dirty="0" smtClean="0"/>
          </a:p>
          <a:p>
            <a:endParaRPr lang="en-US" sz="1500" b="1" dirty="0"/>
          </a:p>
          <a:p>
            <a:endParaRPr lang="en-US" dirty="0"/>
          </a:p>
        </p:txBody>
      </p:sp>
      <p:sp>
        <p:nvSpPr>
          <p:cNvPr id="5" name="Slide Number Placeholder 4"/>
          <p:cNvSpPr>
            <a:spLocks noGrp="1"/>
          </p:cNvSpPr>
          <p:nvPr>
            <p:ph type="sldNum" sz="quarter" idx="12"/>
          </p:nvPr>
        </p:nvSpPr>
        <p:spPr/>
        <p:txBody>
          <a:bodyPr/>
          <a:lstStyle/>
          <a:p>
            <a:fld id="{86D2451E-3285-438B-B188-C22B2A012BF6}" type="slidenum">
              <a:rPr lang="en-US" smtClean="0"/>
              <a:pPr/>
              <a:t>13</a:t>
            </a:fld>
            <a:endParaRPr lang="en-US" dirty="0"/>
          </a:p>
        </p:txBody>
      </p:sp>
      <p:pic>
        <p:nvPicPr>
          <p:cNvPr id="20" name="Content Placeholder 19"/>
          <p:cNvPicPr>
            <a:picLocks noGrp="1" noChangeAspect="1"/>
          </p:cNvPicPr>
          <p:nvPr>
            <p:ph sz="half" idx="1"/>
          </p:nvPr>
        </p:nvPicPr>
        <p:blipFill>
          <a:blip r:embed="rId3"/>
          <a:stretch>
            <a:fillRect/>
          </a:stretch>
        </p:blipFill>
        <p:spPr>
          <a:xfrm>
            <a:off x="443552" y="1447800"/>
            <a:ext cx="3048000" cy="3225817"/>
          </a:xfrm>
          <a:prstGeom prst="rect">
            <a:avLst/>
          </a:prstGeom>
        </p:spPr>
      </p:pic>
    </p:spTree>
    <p:extLst>
      <p:ext uri="{BB962C8B-B14F-4D97-AF65-F5344CB8AC3E}">
        <p14:creationId xmlns:p14="http://schemas.microsoft.com/office/powerpoint/2010/main" val="35209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Residence Discrepancy</a:t>
            </a:r>
            <a:endParaRPr lang="en-US" dirty="0"/>
          </a:p>
        </p:txBody>
      </p:sp>
    </p:spTree>
    <p:extLst>
      <p:ext uri="{BB962C8B-B14F-4D97-AF65-F5344CB8AC3E}">
        <p14:creationId xmlns:p14="http://schemas.microsoft.com/office/powerpoint/2010/main" val="1624147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Homeless students should be identified with the homeless (H) student classification AND one of the four primary nighttime residence codes (01-04). </a:t>
            </a:r>
          </a:p>
          <a:p>
            <a:r>
              <a:rPr lang="en-US" dirty="0" smtClean="0"/>
              <a:t>However, as of March, over 1,200 students were flagged with only a homeless residence code.  </a:t>
            </a:r>
          </a:p>
          <a:p>
            <a:pPr lvl="1"/>
            <a:r>
              <a:rPr lang="en-US" dirty="0" smtClean="0"/>
              <a:t>Most of these students are not homeless in 2018-19; the residence code rolled over from the prior year. </a:t>
            </a:r>
          </a:p>
          <a:p>
            <a:pPr lvl="1"/>
            <a:r>
              <a:rPr lang="en-US" dirty="0"/>
              <a:t>U</a:t>
            </a:r>
            <a:r>
              <a:rPr lang="en-US" dirty="0" smtClean="0"/>
              <a:t>se the Homeless Student List research query to identify these discrepancies.  </a:t>
            </a:r>
            <a:endParaRPr lang="en-US" dirty="0"/>
          </a:p>
          <a:p>
            <a:pPr lvl="2"/>
            <a:r>
              <a:rPr lang="en-US" dirty="0" smtClean="0"/>
              <a:t>The </a:t>
            </a:r>
            <a:r>
              <a:rPr lang="en-US" dirty="0"/>
              <a:t>homeless student classification will be listed as “N</a:t>
            </a:r>
            <a:r>
              <a:rPr lang="en-US" dirty="0" smtClean="0"/>
              <a:t>” and primary nighttime residence will be coded as “01-04”.</a:t>
            </a:r>
          </a:p>
          <a:p>
            <a:pPr lvl="1"/>
            <a:r>
              <a:rPr lang="en-US" dirty="0" smtClean="0"/>
              <a:t>Please </a:t>
            </a:r>
            <a:r>
              <a:rPr lang="en-US" dirty="0"/>
              <a:t>remove the residence code from </a:t>
            </a:r>
            <a:r>
              <a:rPr lang="en-US" dirty="0" smtClean="0"/>
              <a:t>your student information system and </a:t>
            </a:r>
            <a:r>
              <a:rPr lang="en-US" dirty="0"/>
              <a:t>restage your data in EIS</a:t>
            </a:r>
            <a:r>
              <a:rPr lang="en-US" dirty="0" smtClean="0"/>
              <a:t>.</a:t>
            </a:r>
          </a:p>
          <a:p>
            <a:endParaRPr lang="en-US" dirty="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Homeless Residence Discrepancy: 2018-19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2744210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a:t>
            </a:r>
            <a:r>
              <a:rPr lang="en-US" dirty="0" smtClean="0"/>
              <a:t>ork with your vendor to ensure that the homeless residence codes </a:t>
            </a:r>
          </a:p>
          <a:p>
            <a:pPr lvl="1"/>
            <a:r>
              <a:rPr lang="en-US" dirty="0" smtClean="0"/>
              <a:t>do </a:t>
            </a:r>
            <a:r>
              <a:rPr lang="en-US" b="1" dirty="0" smtClean="0"/>
              <a:t>not</a:t>
            </a:r>
            <a:r>
              <a:rPr lang="en-US" dirty="0" smtClean="0"/>
              <a:t> rollover to the next school year and</a:t>
            </a:r>
          </a:p>
          <a:p>
            <a:pPr lvl="1"/>
            <a:r>
              <a:rPr lang="en-US" dirty="0" smtClean="0"/>
              <a:t>cross validate against the homeless (H) student classification.</a:t>
            </a:r>
          </a:p>
          <a:p>
            <a:pPr lvl="1"/>
            <a:endParaRPr lang="en-US" dirty="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Homeless Residence Discrepancy: 2019-20</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1118204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Immigrant Flag</a:t>
            </a:r>
            <a:endParaRPr lang="en-US" dirty="0"/>
          </a:p>
        </p:txBody>
      </p:sp>
    </p:spTree>
    <p:extLst>
      <p:ext uri="{BB962C8B-B14F-4D97-AF65-F5344CB8AC3E}">
        <p14:creationId xmlns:p14="http://schemas.microsoft.com/office/powerpoint/2010/main" val="1883250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The</a:t>
            </a:r>
            <a:r>
              <a:rPr lang="en-US" b="1" dirty="0"/>
              <a:t> </a:t>
            </a:r>
            <a:r>
              <a:rPr lang="en-US" dirty="0"/>
              <a:t>immigrant flag is:</a:t>
            </a:r>
          </a:p>
          <a:p>
            <a:pPr lvl="1"/>
            <a:r>
              <a:rPr lang="en-US" sz="2400" dirty="0"/>
              <a:t>“Yes” for students who were </a:t>
            </a:r>
            <a:r>
              <a:rPr lang="en-US" sz="2400" b="1" dirty="0"/>
              <a:t>not</a:t>
            </a:r>
            <a:r>
              <a:rPr lang="en-US" sz="2400" dirty="0"/>
              <a:t> born in one of the fifty U.S. states, the District of Columbia, or Puerto Rico. </a:t>
            </a:r>
          </a:p>
          <a:p>
            <a:pPr lvl="1"/>
            <a:r>
              <a:rPr lang="en-US" sz="2400" dirty="0"/>
              <a:t>“No” for students born in the U.S.</a:t>
            </a:r>
          </a:p>
          <a:p>
            <a:pPr lvl="0"/>
            <a:r>
              <a:rPr lang="en-US" dirty="0"/>
              <a:t>The immigrant </a:t>
            </a:r>
            <a:r>
              <a:rPr lang="en-US" dirty="0" smtClean="0"/>
              <a:t>flag:</a:t>
            </a:r>
          </a:p>
          <a:p>
            <a:pPr lvl="1"/>
            <a:r>
              <a:rPr lang="en-US" b="1" dirty="0"/>
              <a:t> is a permanent part of the student record, and </a:t>
            </a:r>
          </a:p>
          <a:p>
            <a:pPr lvl="1"/>
            <a:r>
              <a:rPr lang="en-US" b="1" dirty="0"/>
              <a:t> is “Yes” for students who were not born in the United States for their entire enrollment history.</a:t>
            </a:r>
            <a:endParaRPr lang="en-US" dirty="0"/>
          </a:p>
          <a:p>
            <a:pPr lvl="0"/>
            <a:r>
              <a:rPr lang="en-US" dirty="0" smtClean="0"/>
              <a:t>Country of Birth should </a:t>
            </a:r>
            <a:r>
              <a:rPr lang="en-US" b="1" dirty="0" smtClean="0"/>
              <a:t>not</a:t>
            </a:r>
            <a:r>
              <a:rPr lang="en-US" dirty="0" smtClean="0"/>
              <a:t> be:</a:t>
            </a:r>
          </a:p>
          <a:p>
            <a:pPr lvl="1"/>
            <a:r>
              <a:rPr lang="en-US" dirty="0"/>
              <a:t>m</a:t>
            </a:r>
            <a:r>
              <a:rPr lang="en-US" dirty="0" smtClean="0"/>
              <a:t>issing or </a:t>
            </a:r>
            <a:r>
              <a:rPr lang="en-US" sz="2400" dirty="0" smtClean="0"/>
              <a:t>identified </a:t>
            </a:r>
            <a:r>
              <a:rPr lang="en-US" sz="2400" dirty="0"/>
              <a:t>as unknown, Puerto Rico, or </a:t>
            </a:r>
            <a:r>
              <a:rPr lang="en-US" sz="2400" dirty="0" smtClean="0"/>
              <a:t>U.S. for immigrant students.</a:t>
            </a:r>
            <a:endParaRPr lang="en-US" sz="2400" dirty="0"/>
          </a:p>
          <a:p>
            <a:pPr lvl="1"/>
            <a:endParaRPr lang="en-US" dirty="0"/>
          </a:p>
          <a:p>
            <a:endParaRPr lang="en-US" dirty="0"/>
          </a:p>
        </p:txBody>
      </p:sp>
      <p:sp>
        <p:nvSpPr>
          <p:cNvPr id="3" name="Title 2"/>
          <p:cNvSpPr>
            <a:spLocks noGrp="1"/>
          </p:cNvSpPr>
          <p:nvPr>
            <p:ph type="title"/>
          </p:nvPr>
        </p:nvSpPr>
        <p:spPr/>
        <p:txBody>
          <a:bodyPr/>
          <a:lstStyle/>
          <a:p>
            <a:r>
              <a:rPr lang="en-US" dirty="0" smtClean="0"/>
              <a:t>Immigrant Flag</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375891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As of March, over 31,000 students were identified as immigrant for the 2018-19 school year. </a:t>
            </a:r>
          </a:p>
          <a:p>
            <a:r>
              <a:rPr lang="en-US" sz="1800" dirty="0" smtClean="0"/>
              <a:t>However, 890 students were excluded from the immigrant count because country of birth was missing or identified as unknown, Puerto Rico, or U.S.</a:t>
            </a:r>
          </a:p>
          <a:p>
            <a:r>
              <a:rPr lang="en-US" sz="1800" dirty="0" smtClean="0"/>
              <a:t>If country of birth is missing or identified as unknown, Puerto Rico, or U.S. for immigrant students in your district, please correct your data and submit revisions to your student information system and EIS.</a:t>
            </a:r>
          </a:p>
          <a:p>
            <a:endParaRPr lang="en-US" sz="1800" dirty="0"/>
          </a:p>
          <a:p>
            <a:endParaRPr lang="en-US" sz="1800"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3" name="Title 2"/>
          <p:cNvSpPr>
            <a:spLocks noGrp="1"/>
          </p:cNvSpPr>
          <p:nvPr>
            <p:ph type="title"/>
          </p:nvPr>
        </p:nvSpPr>
        <p:spPr/>
        <p:txBody>
          <a:bodyPr/>
          <a:lstStyle/>
          <a:p>
            <a:r>
              <a:rPr lang="en-US" dirty="0" smtClean="0"/>
              <a:t>Immigrant Data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19</a:t>
            </a:fld>
            <a:endParaRPr lang="en-US" dirty="0"/>
          </a:p>
        </p:txBody>
      </p:sp>
      <p:pic>
        <p:nvPicPr>
          <p:cNvPr id="7" name="Picture 6"/>
          <p:cNvPicPr>
            <a:picLocks noChangeAspect="1"/>
          </p:cNvPicPr>
          <p:nvPr/>
        </p:nvPicPr>
        <p:blipFill>
          <a:blip r:embed="rId2"/>
          <a:stretch>
            <a:fillRect/>
          </a:stretch>
        </p:blipFill>
        <p:spPr>
          <a:xfrm>
            <a:off x="762000" y="3558381"/>
            <a:ext cx="3200400" cy="1973430"/>
          </a:xfrm>
          <a:prstGeom prst="rect">
            <a:avLst/>
          </a:prstGeom>
        </p:spPr>
      </p:pic>
    </p:spTree>
    <p:extLst>
      <p:ext uri="{BB962C8B-B14F-4D97-AF65-F5344CB8AC3E}">
        <p14:creationId xmlns:p14="http://schemas.microsoft.com/office/powerpoint/2010/main" val="273395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Rollovers</a:t>
            </a:r>
          </a:p>
          <a:p>
            <a:r>
              <a:rPr lang="en-US" dirty="0" smtClean="0"/>
              <a:t>Student Classifications</a:t>
            </a:r>
          </a:p>
          <a:p>
            <a:r>
              <a:rPr lang="en-US" dirty="0" smtClean="0"/>
              <a:t>English </a:t>
            </a:r>
            <a:r>
              <a:rPr lang="en-US" dirty="0"/>
              <a:t>Language Background </a:t>
            </a:r>
            <a:r>
              <a:rPr lang="en-US" dirty="0" smtClean="0"/>
              <a:t>(ELB) Progression</a:t>
            </a:r>
          </a:p>
          <a:p>
            <a:r>
              <a:rPr lang="en-US" dirty="0" smtClean="0"/>
              <a:t>Homeless Residence Discrepancies</a:t>
            </a:r>
            <a:endParaRPr lang="en-US" dirty="0"/>
          </a:p>
          <a:p>
            <a:r>
              <a:rPr lang="en-US" dirty="0" smtClean="0"/>
              <a:t>Immigrant Flag</a:t>
            </a:r>
            <a:endParaRPr lang="en-US" dirty="0"/>
          </a:p>
          <a:p>
            <a:r>
              <a:rPr lang="en-US" dirty="0" smtClean="0"/>
              <a:t>Extract </a:t>
            </a:r>
            <a:r>
              <a:rPr lang="en-US" dirty="0"/>
              <a:t>40 </a:t>
            </a:r>
            <a:r>
              <a:rPr lang="en-US" dirty="0" smtClean="0"/>
              <a:t>Overwrites</a:t>
            </a:r>
          </a:p>
          <a:p>
            <a:r>
              <a:rPr lang="en-US" dirty="0" smtClean="0"/>
              <a:t>Forms </a:t>
            </a:r>
            <a:r>
              <a:rPr lang="en-US" dirty="0"/>
              <a:t>for Migratory </a:t>
            </a:r>
            <a:r>
              <a:rPr lang="en-US" dirty="0" smtClean="0"/>
              <a:t>Students: Individual Student Record (ISR) and Occupational Survey</a:t>
            </a:r>
          </a:p>
          <a:p>
            <a:r>
              <a:rPr lang="en-US" dirty="0" smtClean="0"/>
              <a:t>Activities During the School Year</a:t>
            </a:r>
            <a:endParaRPr lang="en-US" dirty="0"/>
          </a:p>
          <a:p>
            <a:r>
              <a:rPr lang="en-US" dirty="0" smtClean="0"/>
              <a:t>Checking Your Data in EIS</a:t>
            </a:r>
          </a:p>
          <a:p>
            <a:r>
              <a:rPr lang="en-US" dirty="0" smtClean="0"/>
              <a:t>Resources and Contacts</a:t>
            </a:r>
            <a:endParaRPr lang="en-US" dirty="0"/>
          </a:p>
          <a:p>
            <a:pPr marL="0" indent="0">
              <a:buNone/>
            </a:pPr>
            <a:endParaRPr lang="en-US" dirty="0"/>
          </a:p>
          <a:p>
            <a:pPr lvl="1"/>
            <a:endParaRPr lang="en-US" dirty="0" smtClean="0"/>
          </a:p>
          <a:p>
            <a:pPr lvl="1"/>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2567443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 40 Overwrites</a:t>
            </a:r>
            <a:endParaRPr lang="en-US" dirty="0"/>
          </a:p>
        </p:txBody>
      </p:sp>
    </p:spTree>
    <p:extLst>
      <p:ext uri="{BB962C8B-B14F-4D97-AF65-F5344CB8AC3E}">
        <p14:creationId xmlns:p14="http://schemas.microsoft.com/office/powerpoint/2010/main" val="3905819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When </a:t>
            </a:r>
            <a:r>
              <a:rPr lang="en-US" dirty="0"/>
              <a:t>districts change the previously submitted value </a:t>
            </a:r>
            <a:r>
              <a:rPr lang="en-US" dirty="0" smtClean="0"/>
              <a:t>of birth </a:t>
            </a:r>
            <a:r>
              <a:rPr lang="en-US" dirty="0"/>
              <a:t>country, </a:t>
            </a:r>
            <a:r>
              <a:rPr lang="en-US" dirty="0" smtClean="0"/>
              <a:t>immigrant</a:t>
            </a:r>
            <a:r>
              <a:rPr lang="en-US" dirty="0"/>
              <a:t>, </a:t>
            </a:r>
            <a:r>
              <a:rPr lang="en-US" dirty="0" smtClean="0"/>
              <a:t>and year entered 9</a:t>
            </a:r>
            <a:r>
              <a:rPr lang="en-US" baseline="30000" dirty="0" smtClean="0"/>
              <a:t>th</a:t>
            </a:r>
            <a:r>
              <a:rPr lang="en-US" dirty="0" smtClean="0"/>
              <a:t> grade, EIS generates </a:t>
            </a:r>
            <a:r>
              <a:rPr lang="en-US" dirty="0"/>
              <a:t>an informational error message that </a:t>
            </a:r>
            <a:r>
              <a:rPr lang="en-US" dirty="0" smtClean="0"/>
              <a:t>contains</a:t>
            </a:r>
          </a:p>
          <a:p>
            <a:pPr lvl="1"/>
            <a:r>
              <a:rPr lang="en-US" dirty="0" smtClean="0"/>
              <a:t>the </a:t>
            </a:r>
            <a:r>
              <a:rPr lang="en-US" dirty="0"/>
              <a:t>previous value and </a:t>
            </a:r>
          </a:p>
          <a:p>
            <a:pPr lvl="1"/>
            <a:r>
              <a:rPr lang="en-US" dirty="0" smtClean="0"/>
              <a:t>a </a:t>
            </a:r>
            <a:r>
              <a:rPr lang="en-US" dirty="0"/>
              <a:t>request to confirm the new </a:t>
            </a:r>
            <a:r>
              <a:rPr lang="en-US" dirty="0" smtClean="0"/>
              <a:t>value.  </a:t>
            </a:r>
            <a:endParaRPr lang="en-US" dirty="0"/>
          </a:p>
          <a:p>
            <a:r>
              <a:rPr lang="en-US" dirty="0" smtClean="0"/>
              <a:t>If the new value is correct, no further action is needed.</a:t>
            </a:r>
          </a:p>
          <a:p>
            <a:r>
              <a:rPr lang="en-US" dirty="0" smtClean="0"/>
              <a:t>If the new value is incorrect, please revise and restage your data.</a:t>
            </a:r>
          </a:p>
          <a:p>
            <a:endParaRPr lang="en-US" dirty="0"/>
          </a:p>
        </p:txBody>
      </p:sp>
      <p:sp>
        <p:nvSpPr>
          <p:cNvPr id="3" name="Title 2"/>
          <p:cNvSpPr>
            <a:spLocks noGrp="1"/>
          </p:cNvSpPr>
          <p:nvPr>
            <p:ph type="title"/>
          </p:nvPr>
        </p:nvSpPr>
        <p:spPr/>
        <p:txBody>
          <a:bodyPr>
            <a:normAutofit fontScale="90000"/>
          </a:bodyPr>
          <a:lstStyle/>
          <a:p>
            <a:r>
              <a:rPr lang="en-US" dirty="0" smtClean="0"/>
              <a:t>Birth Country, Immigrant, and </a:t>
            </a:r>
            <a:br>
              <a:rPr lang="en-US" dirty="0" smtClean="0"/>
            </a:br>
            <a:r>
              <a:rPr lang="en-US" dirty="0" smtClean="0"/>
              <a:t>Year Entered 9</a:t>
            </a:r>
            <a:r>
              <a:rPr lang="en-US" baseline="30000" dirty="0" smtClean="0"/>
              <a:t>th</a:t>
            </a:r>
            <a:r>
              <a:rPr lang="en-US" dirty="0" smtClean="0"/>
              <a:t> Grade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3219068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Date first enrolled in </a:t>
            </a:r>
            <a:r>
              <a:rPr lang="en-US" dirty="0" smtClean="0"/>
              <a:t>U.S. </a:t>
            </a:r>
            <a:r>
              <a:rPr lang="en-US" dirty="0"/>
              <a:t>school cannot be uploaded as blank if</a:t>
            </a:r>
          </a:p>
          <a:p>
            <a:pPr lvl="1"/>
            <a:r>
              <a:rPr lang="en-US" sz="2400" dirty="0"/>
              <a:t> English language background  was a value other than “E” in 2017-18 or </a:t>
            </a:r>
            <a:r>
              <a:rPr lang="en-US" sz="2400" dirty="0" smtClean="0"/>
              <a:t>later, </a:t>
            </a:r>
            <a:r>
              <a:rPr lang="en-US" sz="2400" dirty="0"/>
              <a:t>or</a:t>
            </a:r>
          </a:p>
          <a:p>
            <a:pPr lvl="1"/>
            <a:r>
              <a:rPr lang="en-US" sz="2400" dirty="0"/>
              <a:t> Immigrant = “Y” in 2017-18 </a:t>
            </a:r>
            <a:r>
              <a:rPr lang="en-US" sz="2400" dirty="0" smtClean="0"/>
              <a:t>or later.</a:t>
            </a:r>
            <a:endParaRPr lang="en-US" sz="2400" dirty="0"/>
          </a:p>
          <a:p>
            <a:pPr lvl="0"/>
            <a:r>
              <a:rPr lang="en-US" dirty="0"/>
              <a:t>Other changes to date first enrolled in </a:t>
            </a:r>
            <a:r>
              <a:rPr lang="en-US" dirty="0" smtClean="0"/>
              <a:t>U.S. </a:t>
            </a:r>
            <a:r>
              <a:rPr lang="en-US" dirty="0"/>
              <a:t>school will generate </a:t>
            </a:r>
            <a:r>
              <a:rPr lang="en-US" dirty="0" smtClean="0"/>
              <a:t>informational messages, </a:t>
            </a:r>
            <a:r>
              <a:rPr lang="en-US" dirty="0"/>
              <a:t>but records will not be blocked.</a:t>
            </a:r>
          </a:p>
          <a:p>
            <a:pPr lvl="1"/>
            <a:r>
              <a:rPr lang="en-US" dirty="0"/>
              <a:t>If the new value is correct, no further action is needed.</a:t>
            </a:r>
          </a:p>
          <a:p>
            <a:pPr lvl="1"/>
            <a:r>
              <a:rPr lang="en-US" dirty="0"/>
              <a:t>If the new value is incorrect, please revise and restage your data.</a:t>
            </a:r>
          </a:p>
          <a:p>
            <a:endParaRPr lang="en-US" dirty="0"/>
          </a:p>
        </p:txBody>
      </p:sp>
      <p:sp>
        <p:nvSpPr>
          <p:cNvPr id="3" name="Title 2"/>
          <p:cNvSpPr>
            <a:spLocks noGrp="1"/>
          </p:cNvSpPr>
          <p:nvPr>
            <p:ph type="title"/>
          </p:nvPr>
        </p:nvSpPr>
        <p:spPr/>
        <p:txBody>
          <a:bodyPr/>
          <a:lstStyle/>
          <a:p>
            <a:r>
              <a:rPr lang="en-US" dirty="0" smtClean="0"/>
              <a:t>Date First Enrolled in U.S. School</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3458722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Native language will not upload as blank or </a:t>
            </a:r>
            <a:r>
              <a:rPr lang="en-US" dirty="0" smtClean="0"/>
              <a:t>“ENG” </a:t>
            </a:r>
            <a:r>
              <a:rPr lang="en-US" dirty="0"/>
              <a:t>if English language background was a value other than “E” in 2017-18 or later.</a:t>
            </a:r>
          </a:p>
          <a:p>
            <a:pPr lvl="0"/>
            <a:r>
              <a:rPr lang="en-US" dirty="0"/>
              <a:t>Other changes to native language will generate </a:t>
            </a:r>
            <a:r>
              <a:rPr lang="en-US" dirty="0" smtClean="0"/>
              <a:t>informational messages, but </a:t>
            </a:r>
            <a:r>
              <a:rPr lang="en-US" dirty="0"/>
              <a:t>records will not be blocked.</a:t>
            </a:r>
          </a:p>
          <a:p>
            <a:pPr lvl="1"/>
            <a:r>
              <a:rPr lang="en-US" dirty="0"/>
              <a:t>If the new value is correct, no further action is needed.</a:t>
            </a:r>
          </a:p>
          <a:p>
            <a:pPr lvl="1"/>
            <a:r>
              <a:rPr lang="en-US" dirty="0"/>
              <a:t>If the new value is incorrect, please revise and restage your data.</a:t>
            </a:r>
          </a:p>
          <a:p>
            <a:endParaRPr lang="en-US" dirty="0"/>
          </a:p>
        </p:txBody>
      </p:sp>
      <p:sp>
        <p:nvSpPr>
          <p:cNvPr id="3" name="Title 2"/>
          <p:cNvSpPr>
            <a:spLocks noGrp="1"/>
          </p:cNvSpPr>
          <p:nvPr>
            <p:ph type="title"/>
          </p:nvPr>
        </p:nvSpPr>
        <p:spPr/>
        <p:txBody>
          <a:bodyPr/>
          <a:lstStyle/>
          <a:p>
            <a:r>
              <a:rPr lang="en-US" dirty="0" smtClean="0"/>
              <a:t>Native Language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3771078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Since the business rules for date first enrolled in U.S. school and native language on extract 40 are tied to English language background (ELB) on extract 41, </a:t>
            </a:r>
          </a:p>
          <a:p>
            <a:pPr lvl="1"/>
            <a:r>
              <a:rPr lang="en-US" dirty="0" smtClean="0"/>
              <a:t>English </a:t>
            </a:r>
            <a:r>
              <a:rPr lang="en-US" dirty="0"/>
              <a:t>language background </a:t>
            </a:r>
            <a:r>
              <a:rPr lang="en-US" dirty="0" smtClean="0"/>
              <a:t>is a required field on extracts </a:t>
            </a:r>
            <a:r>
              <a:rPr lang="en-US" dirty="0"/>
              <a:t>40 and 41 for 2017-18 and subsequent years.  </a:t>
            </a:r>
          </a:p>
          <a:p>
            <a:pPr lvl="0"/>
            <a:r>
              <a:rPr lang="en-US" dirty="0"/>
              <a:t>The English </a:t>
            </a:r>
            <a:r>
              <a:rPr lang="en-US" dirty="0" smtClean="0"/>
              <a:t>language </a:t>
            </a:r>
            <a:r>
              <a:rPr lang="en-US" dirty="0"/>
              <a:t>b</a:t>
            </a:r>
            <a:r>
              <a:rPr lang="en-US" dirty="0" smtClean="0"/>
              <a:t>ackground (ELB) field </a:t>
            </a:r>
            <a:r>
              <a:rPr lang="en-US" dirty="0"/>
              <a:t>on </a:t>
            </a:r>
            <a:r>
              <a:rPr lang="en-US" dirty="0" smtClean="0"/>
              <a:t>extract 40 </a:t>
            </a:r>
            <a:r>
              <a:rPr lang="en-US" dirty="0"/>
              <a:t>is for </a:t>
            </a:r>
            <a:r>
              <a:rPr lang="en-US" b="1" dirty="0"/>
              <a:t>validation only. </a:t>
            </a:r>
            <a:endParaRPr lang="en-US" b="1" dirty="0" smtClean="0"/>
          </a:p>
          <a:p>
            <a:pPr lvl="1"/>
            <a:r>
              <a:rPr lang="en-US" b="1" dirty="0" smtClean="0"/>
              <a:t>The ELB field on extract 40 will </a:t>
            </a:r>
            <a:r>
              <a:rPr lang="en-US" b="1" dirty="0"/>
              <a:t>not set or edit a student’s English </a:t>
            </a:r>
            <a:r>
              <a:rPr lang="en-US" b="1" dirty="0" smtClean="0"/>
              <a:t>language background.</a:t>
            </a:r>
          </a:p>
          <a:p>
            <a:pPr lvl="1"/>
            <a:r>
              <a:rPr lang="en-US" b="1" dirty="0" smtClean="0"/>
              <a:t>The ELB field value is set and edited on extract 41.</a:t>
            </a:r>
            <a:endParaRPr lang="en-US" dirty="0"/>
          </a:p>
          <a:p>
            <a:pPr lvl="0"/>
            <a:r>
              <a:rPr lang="en-US" dirty="0"/>
              <a:t>Extracts that include blank or invalid </a:t>
            </a:r>
            <a:r>
              <a:rPr lang="en-US" dirty="0" smtClean="0"/>
              <a:t>ELB values </a:t>
            </a:r>
            <a:r>
              <a:rPr lang="en-US" dirty="0"/>
              <a:t>generate fatal errors and will not load.</a:t>
            </a:r>
          </a:p>
          <a:p>
            <a:endParaRPr lang="en-US" dirty="0"/>
          </a:p>
        </p:txBody>
      </p:sp>
      <p:sp>
        <p:nvSpPr>
          <p:cNvPr id="3" name="Title 2"/>
          <p:cNvSpPr>
            <a:spLocks noGrp="1"/>
          </p:cNvSpPr>
          <p:nvPr>
            <p:ph type="title"/>
          </p:nvPr>
        </p:nvSpPr>
        <p:spPr/>
        <p:txBody>
          <a:bodyPr>
            <a:normAutofit/>
          </a:bodyPr>
          <a:lstStyle/>
          <a:p>
            <a:r>
              <a:rPr lang="en-US" dirty="0" smtClean="0"/>
              <a:t>English Language Background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spTree>
    <p:extLst>
      <p:ext uri="{BB962C8B-B14F-4D97-AF65-F5344CB8AC3E}">
        <p14:creationId xmlns:p14="http://schemas.microsoft.com/office/powerpoint/2010/main" val="116607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for</a:t>
            </a:r>
            <a:r>
              <a:rPr lang="en-US" dirty="0"/>
              <a:t> Migratory Students</a:t>
            </a:r>
            <a:r>
              <a:rPr lang="en-US" dirty="0" smtClean="0"/>
              <a:t>: ISR and Occupational Survey </a:t>
            </a:r>
            <a:endParaRPr lang="en-US" dirty="0"/>
          </a:p>
        </p:txBody>
      </p:sp>
    </p:spTree>
    <p:extLst>
      <p:ext uri="{BB962C8B-B14F-4D97-AF65-F5344CB8AC3E}">
        <p14:creationId xmlns:p14="http://schemas.microsoft.com/office/powerpoint/2010/main" val="3530652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3800" dirty="0"/>
              <a:t>The individual student record (ISR) contains demographic, health, and academic information for migratory students and is exchanged in MSIX.</a:t>
            </a:r>
          </a:p>
          <a:p>
            <a:r>
              <a:rPr lang="en-US" sz="3800" dirty="0" smtClean="0"/>
              <a:t>The </a:t>
            </a:r>
            <a:r>
              <a:rPr lang="en-US" sz="3800" dirty="0"/>
              <a:t>U.S. Department of Education (</a:t>
            </a:r>
            <a:r>
              <a:rPr lang="en-US" sz="3800" dirty="0" err="1"/>
              <a:t>USEd</a:t>
            </a:r>
            <a:r>
              <a:rPr lang="en-US" sz="3800" dirty="0"/>
              <a:t>) established the MSIX data system to facilitate the exchange of school records for </a:t>
            </a:r>
            <a:r>
              <a:rPr lang="en-US" sz="3800" dirty="0" smtClean="0"/>
              <a:t>migratory </a:t>
            </a:r>
            <a:r>
              <a:rPr lang="en-US" sz="3800" dirty="0"/>
              <a:t>students. </a:t>
            </a:r>
            <a:endParaRPr lang="en-US" sz="3800" dirty="0" smtClean="0"/>
          </a:p>
          <a:p>
            <a:r>
              <a:rPr lang="en-US" sz="3800" dirty="0" smtClean="0"/>
              <a:t>Districts submit an individual student record (ISR) form for each migratory student to the state migrant education program.</a:t>
            </a:r>
          </a:p>
          <a:p>
            <a:r>
              <a:rPr lang="en-US" sz="3800" dirty="0" smtClean="0"/>
              <a:t>In Tennessee, </a:t>
            </a:r>
            <a:r>
              <a:rPr lang="en-US" sz="3800" dirty="0" err="1" smtClean="0"/>
              <a:t>Conexión</a:t>
            </a:r>
            <a:r>
              <a:rPr lang="en-US" sz="3800" dirty="0" smtClean="0"/>
              <a:t> </a:t>
            </a:r>
            <a:r>
              <a:rPr lang="en-US" sz="3800" dirty="0"/>
              <a:t>Americas </a:t>
            </a:r>
            <a:r>
              <a:rPr lang="en-US" sz="3800" dirty="0" smtClean="0"/>
              <a:t>collects the ISR on behalf of the department. </a:t>
            </a:r>
          </a:p>
          <a:p>
            <a:pPr marL="0" indent="0">
              <a:buNone/>
            </a:pPr>
            <a:endParaRPr lang="en-US" dirty="0" smtClean="0"/>
          </a:p>
          <a:p>
            <a:endParaRPr lang="en-US" dirty="0" smtClean="0"/>
          </a:p>
          <a:p>
            <a:pPr marL="0" indent="0">
              <a:buNone/>
            </a:pPr>
            <a:r>
              <a:rPr lang="en-US" dirty="0"/>
              <a:t>							</a:t>
            </a:r>
          </a:p>
          <a:p>
            <a:endParaRPr lang="en-US" dirty="0"/>
          </a:p>
        </p:txBody>
      </p:sp>
      <p:sp>
        <p:nvSpPr>
          <p:cNvPr id="3" name="Title 2"/>
          <p:cNvSpPr>
            <a:spLocks noGrp="1"/>
          </p:cNvSpPr>
          <p:nvPr>
            <p:ph type="title"/>
          </p:nvPr>
        </p:nvSpPr>
        <p:spPr/>
        <p:txBody>
          <a:bodyPr>
            <a:normAutofit/>
          </a:bodyPr>
          <a:lstStyle/>
          <a:p>
            <a:r>
              <a:rPr lang="en-US" dirty="0" smtClean="0"/>
              <a:t>The ISR and MSIX</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2268036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en-US" sz="6000" dirty="0" smtClean="0"/>
              <a:t>During the school year, districts must submit the ISR</a:t>
            </a:r>
          </a:p>
          <a:p>
            <a:pPr lvl="1"/>
            <a:r>
              <a:rPr lang="en-US" sz="5100" dirty="0"/>
              <a:t>w</a:t>
            </a:r>
            <a:r>
              <a:rPr lang="en-US" sz="5100" dirty="0" smtClean="0"/>
              <a:t>ithin 14 days of the student’s departure, or</a:t>
            </a:r>
          </a:p>
          <a:p>
            <a:pPr lvl="1"/>
            <a:r>
              <a:rPr lang="en-US" sz="5100" dirty="0"/>
              <a:t>w</a:t>
            </a:r>
            <a:r>
              <a:rPr lang="en-US" sz="5100" dirty="0" smtClean="0"/>
              <a:t>ithin 4 days of the receiving school’s request via MSIX.</a:t>
            </a:r>
          </a:p>
          <a:p>
            <a:r>
              <a:rPr lang="en-US" sz="6000" dirty="0" smtClean="0"/>
              <a:t>If the student is enrolled on the last day of school, the ISR is due at the end of the school year (no later than June 30).</a:t>
            </a:r>
          </a:p>
          <a:p>
            <a:r>
              <a:rPr lang="en-US" sz="6000" dirty="0" smtClean="0"/>
              <a:t>Districts use </a:t>
            </a:r>
            <a:r>
              <a:rPr lang="en-US" sz="6000" dirty="0"/>
              <a:t>the </a:t>
            </a:r>
            <a:r>
              <a:rPr lang="en-US" sz="6000" dirty="0" err="1"/>
              <a:t>TNMigrant</a:t>
            </a:r>
            <a:r>
              <a:rPr lang="en-US" sz="6000" dirty="0"/>
              <a:t> website (</a:t>
            </a:r>
            <a:r>
              <a:rPr lang="en-US" sz="6000" u="sng" dirty="0">
                <a:hlinkClick r:id="rId2"/>
              </a:rPr>
              <a:t>http://tn.msedd.com</a:t>
            </a:r>
            <a:r>
              <a:rPr lang="en-US" sz="6000" dirty="0"/>
              <a:t>) to exchange ISRs and other documents </a:t>
            </a:r>
            <a:r>
              <a:rPr lang="en-US" sz="6000" dirty="0" smtClean="0"/>
              <a:t>securely with </a:t>
            </a:r>
            <a:r>
              <a:rPr lang="en-US" sz="6000" dirty="0" err="1" smtClean="0"/>
              <a:t>Conexión</a:t>
            </a:r>
            <a:r>
              <a:rPr lang="en-US" sz="6000" dirty="0" smtClean="0"/>
              <a:t> </a:t>
            </a:r>
            <a:r>
              <a:rPr lang="en-US" sz="6000" dirty="0"/>
              <a:t>Americas</a:t>
            </a:r>
            <a:r>
              <a:rPr lang="en-US" sz="6000" dirty="0" smtClean="0"/>
              <a:t>.</a:t>
            </a:r>
          </a:p>
          <a:p>
            <a:r>
              <a:rPr lang="en-US" sz="6000" dirty="0" smtClean="0"/>
              <a:t>For ISR forms and additional information, please contact Elena Cruz </a:t>
            </a:r>
            <a:r>
              <a:rPr lang="en-US" sz="6000" dirty="0"/>
              <a:t>at </a:t>
            </a:r>
            <a:r>
              <a:rPr lang="en-US" sz="6000" dirty="0" err="1"/>
              <a:t>Conexión</a:t>
            </a:r>
            <a:r>
              <a:rPr lang="en-US" sz="6000" dirty="0"/>
              <a:t> </a:t>
            </a:r>
            <a:r>
              <a:rPr lang="en-US" sz="6000" dirty="0" err="1"/>
              <a:t>Américas</a:t>
            </a:r>
            <a:r>
              <a:rPr lang="en-US" sz="6000" dirty="0" smtClean="0"/>
              <a:t> (</a:t>
            </a:r>
            <a:r>
              <a:rPr lang="en-US" sz="6000" dirty="0" smtClean="0">
                <a:hlinkClick r:id="rId3"/>
              </a:rPr>
              <a:t>elena@conexionamericas.org</a:t>
            </a:r>
            <a:r>
              <a:rPr lang="en-US" sz="6000" dirty="0" smtClean="0"/>
              <a:t>).</a:t>
            </a:r>
          </a:p>
          <a:p>
            <a:endParaRPr lang="en-US" sz="5100" dirty="0" smtClean="0"/>
          </a:p>
          <a:p>
            <a:endParaRPr lang="en-US" dirty="0" smtClean="0"/>
          </a:p>
          <a:p>
            <a:pPr marL="0" indent="0">
              <a:buNone/>
            </a:pPr>
            <a:r>
              <a:rPr lang="en-US" dirty="0"/>
              <a:t>					</a:t>
            </a:r>
          </a:p>
          <a:p>
            <a:endParaRPr lang="en-US" dirty="0"/>
          </a:p>
        </p:txBody>
      </p:sp>
      <p:sp>
        <p:nvSpPr>
          <p:cNvPr id="3" name="Title 2"/>
          <p:cNvSpPr>
            <a:spLocks noGrp="1"/>
          </p:cNvSpPr>
          <p:nvPr>
            <p:ph type="title"/>
          </p:nvPr>
        </p:nvSpPr>
        <p:spPr/>
        <p:txBody>
          <a:bodyPr/>
          <a:lstStyle/>
          <a:p>
            <a:r>
              <a:rPr lang="en-US" dirty="0"/>
              <a:t>ISR </a:t>
            </a:r>
            <a:r>
              <a:rPr lang="en-US" dirty="0" smtClean="0"/>
              <a:t>Timeline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27</a:t>
            </a:fld>
            <a:endParaRPr lang="en-US" dirty="0"/>
          </a:p>
        </p:txBody>
      </p:sp>
    </p:spTree>
    <p:extLst>
      <p:ext uri="{BB962C8B-B14F-4D97-AF65-F5344CB8AC3E}">
        <p14:creationId xmlns:p14="http://schemas.microsoft.com/office/powerpoint/2010/main" val="142363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200" dirty="0" smtClean="0"/>
              <a:t>At the beginning of school year or enrollment, families complete an occupational </a:t>
            </a:r>
            <a:r>
              <a:rPr lang="en-US" sz="2200" dirty="0"/>
              <a:t>s</a:t>
            </a:r>
            <a:r>
              <a:rPr lang="en-US" sz="2200" dirty="0" smtClean="0"/>
              <a:t>urvey.</a:t>
            </a:r>
          </a:p>
          <a:p>
            <a:r>
              <a:rPr lang="en-US" sz="2200" dirty="0" smtClean="0"/>
              <a:t>Districts help identify migratory students by forwarding occupational surveys to </a:t>
            </a:r>
            <a:r>
              <a:rPr lang="en-US" sz="2000" dirty="0" err="1" smtClean="0"/>
              <a:t>Conexión</a:t>
            </a:r>
            <a:r>
              <a:rPr lang="en-US" sz="2200" dirty="0" smtClean="0"/>
              <a:t> Americas via the </a:t>
            </a:r>
            <a:r>
              <a:rPr lang="en-US" sz="2200" dirty="0" err="1" smtClean="0"/>
              <a:t>TNMigrant</a:t>
            </a:r>
            <a:r>
              <a:rPr lang="en-US" sz="2200" dirty="0" smtClean="0"/>
              <a:t> website when the family answers “Yes” to the first two questions.</a:t>
            </a:r>
          </a:p>
          <a:p>
            <a:r>
              <a:rPr lang="en-US" sz="2000" dirty="0" smtClean="0"/>
              <a:t>Within the last three years, </a:t>
            </a:r>
          </a:p>
          <a:p>
            <a:pPr lvl="1"/>
            <a:r>
              <a:rPr lang="en-US" sz="1700" dirty="0"/>
              <a:t>Has a child in your family moved to another city, state, and/or country?</a:t>
            </a:r>
          </a:p>
          <a:p>
            <a:pPr lvl="1"/>
            <a:r>
              <a:rPr lang="en-US" sz="1700" dirty="0"/>
              <a:t>Has anyone in your immediate family been employed in</a:t>
            </a:r>
          </a:p>
          <a:p>
            <a:pPr lvl="2"/>
            <a:r>
              <a:rPr lang="en-US" sz="1500" dirty="0"/>
              <a:t>agriculture/field work,</a:t>
            </a:r>
          </a:p>
          <a:p>
            <a:pPr lvl="2"/>
            <a:r>
              <a:rPr lang="en-US" sz="1500" dirty="0"/>
              <a:t>processing and packing,</a:t>
            </a:r>
          </a:p>
          <a:p>
            <a:pPr lvl="2"/>
            <a:r>
              <a:rPr lang="en-US" sz="1500" dirty="0"/>
              <a:t>dairy/cattle raising</a:t>
            </a:r>
          </a:p>
          <a:p>
            <a:pPr lvl="2"/>
            <a:r>
              <a:rPr lang="en-US" sz="1500" dirty="0"/>
              <a:t>nursery/greenhouse</a:t>
            </a:r>
          </a:p>
          <a:p>
            <a:pPr lvl="2"/>
            <a:r>
              <a:rPr lang="en-US" sz="1500" dirty="0"/>
              <a:t>forestry, or</a:t>
            </a:r>
          </a:p>
          <a:p>
            <a:pPr lvl="2"/>
            <a:r>
              <a:rPr lang="en-US" sz="1500" dirty="0"/>
              <a:t>fishing/fish processing?</a:t>
            </a:r>
          </a:p>
          <a:p>
            <a:r>
              <a:rPr lang="en-US" sz="2000" dirty="0" err="1" smtClean="0"/>
              <a:t>Conexión</a:t>
            </a:r>
            <a:r>
              <a:rPr lang="en-US" sz="2000" dirty="0"/>
              <a:t> </a:t>
            </a:r>
            <a:r>
              <a:rPr lang="en-US" sz="2000" dirty="0" smtClean="0"/>
              <a:t>Americas contacts the family and determines whether the move and employment qualify the children for migratory status. </a:t>
            </a:r>
          </a:p>
        </p:txBody>
      </p:sp>
      <p:sp>
        <p:nvSpPr>
          <p:cNvPr id="3" name="Title 2"/>
          <p:cNvSpPr>
            <a:spLocks noGrp="1"/>
          </p:cNvSpPr>
          <p:nvPr>
            <p:ph type="title"/>
          </p:nvPr>
        </p:nvSpPr>
        <p:spPr/>
        <p:txBody>
          <a:bodyPr>
            <a:normAutofit/>
          </a:bodyPr>
          <a:lstStyle/>
          <a:p>
            <a:r>
              <a:rPr lang="en-US" sz="2800" dirty="0" smtClean="0"/>
              <a:t>Occupa</a:t>
            </a:r>
            <a:r>
              <a:rPr lang="en-US" sz="2400" dirty="0" smtClean="0"/>
              <a:t>tional Survey</a:t>
            </a:r>
            <a:endParaRPr lang="en-US" sz="2400"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28</a:t>
            </a:fld>
            <a:endParaRPr lang="en-US" dirty="0"/>
          </a:p>
        </p:txBody>
      </p:sp>
    </p:spTree>
    <p:extLst>
      <p:ext uri="{BB962C8B-B14F-4D97-AF65-F5344CB8AC3E}">
        <p14:creationId xmlns:p14="http://schemas.microsoft.com/office/powerpoint/2010/main" val="1990318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During the School Year</a:t>
            </a:r>
            <a:endParaRPr lang="en-US" dirty="0"/>
          </a:p>
        </p:txBody>
      </p:sp>
    </p:spTree>
    <p:extLst>
      <p:ext uri="{BB962C8B-B14F-4D97-AF65-F5344CB8AC3E}">
        <p14:creationId xmlns:p14="http://schemas.microsoft.com/office/powerpoint/2010/main" val="80392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Rollovers</a:t>
            </a:r>
            <a:endParaRPr lang="en-US" dirty="0"/>
          </a:p>
        </p:txBody>
      </p:sp>
    </p:spTree>
    <p:extLst>
      <p:ext uri="{BB962C8B-B14F-4D97-AF65-F5344CB8AC3E}">
        <p14:creationId xmlns:p14="http://schemas.microsoft.com/office/powerpoint/2010/main" val="4060178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4938" y="1295400"/>
            <a:ext cx="8382000" cy="4525963"/>
          </a:xfrm>
        </p:spPr>
        <p:txBody>
          <a:bodyPr>
            <a:normAutofit/>
          </a:bodyPr>
          <a:lstStyle/>
          <a:p>
            <a:pPr lvl="1">
              <a:buFont typeface="Wingdings" panose="05000000000000000000" pitchFamily="2" charset="2"/>
              <a:buChar char="§"/>
            </a:pPr>
            <a:r>
              <a:rPr lang="en-US" sz="2400" dirty="0" smtClean="0"/>
              <a:t>Collaborate with attendance, federal programs, technology, and EIS contacts to ensure that your data are coded properly.</a:t>
            </a:r>
          </a:p>
          <a:p>
            <a:pPr lvl="1">
              <a:buFont typeface="Wingdings" panose="05000000000000000000" pitchFamily="2" charset="2"/>
              <a:buChar char="§"/>
            </a:pPr>
            <a:r>
              <a:rPr lang="en-US" sz="2400" dirty="0" smtClean="0"/>
              <a:t>Regularly check your data in your student information system (SIS) and EIS, and upload revisions as needed.</a:t>
            </a:r>
          </a:p>
          <a:p>
            <a:pPr lvl="1">
              <a:buFont typeface="Wingdings" panose="05000000000000000000" pitchFamily="2" charset="2"/>
              <a:buChar char="§"/>
            </a:pPr>
            <a:r>
              <a:rPr lang="en-US" sz="2400" dirty="0"/>
              <a:t>For additional information about EIS and </a:t>
            </a:r>
            <a:r>
              <a:rPr lang="en-US" sz="2400" dirty="0" smtClean="0"/>
              <a:t>consolidated planning &amp; monitoring (CPM) data</a:t>
            </a:r>
            <a:r>
              <a:rPr lang="en-US" sz="2400" dirty="0"/>
              <a:t>, </a:t>
            </a:r>
            <a:r>
              <a:rPr lang="en-US" sz="2400" dirty="0" smtClean="0"/>
              <a:t>view the CPM data mini-webinars and refer to the CPM Data Manual.</a:t>
            </a:r>
            <a:endParaRPr lang="en-US" sz="2400" u="sng" dirty="0" smtClean="0"/>
          </a:p>
          <a:p>
            <a:pPr lvl="1">
              <a:buFont typeface="Wingdings" panose="05000000000000000000" pitchFamily="2" charset="2"/>
              <a:buChar char="§"/>
            </a:pPr>
            <a:r>
              <a:rPr lang="en-US" sz="2400" dirty="0" smtClean="0"/>
              <a:t>Contact the department if you have questions.</a:t>
            </a:r>
          </a:p>
          <a:p>
            <a:endParaRPr lang="en-US" dirty="0" smtClean="0"/>
          </a:p>
        </p:txBody>
      </p:sp>
      <p:sp>
        <p:nvSpPr>
          <p:cNvPr id="3" name="Title 2"/>
          <p:cNvSpPr>
            <a:spLocks noGrp="1"/>
          </p:cNvSpPr>
          <p:nvPr>
            <p:ph type="title"/>
          </p:nvPr>
        </p:nvSpPr>
        <p:spPr/>
        <p:txBody>
          <a:bodyPr>
            <a:normAutofit/>
          </a:bodyPr>
          <a:lstStyle/>
          <a:p>
            <a:r>
              <a:rPr lang="en-US" dirty="0" smtClean="0"/>
              <a:t>Activities During the School Year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30</a:t>
            </a:fld>
            <a:endParaRPr lang="en-US" dirty="0"/>
          </a:p>
        </p:txBody>
      </p:sp>
    </p:spTree>
    <p:extLst>
      <p:ext uri="{BB962C8B-B14F-4D97-AF65-F5344CB8AC3E}">
        <p14:creationId xmlns:p14="http://schemas.microsoft.com/office/powerpoint/2010/main" val="2485103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Your Data in EIS</a:t>
            </a:r>
            <a:endParaRPr lang="en-US" dirty="0"/>
          </a:p>
        </p:txBody>
      </p:sp>
    </p:spTree>
    <p:extLst>
      <p:ext uri="{BB962C8B-B14F-4D97-AF65-F5344CB8AC3E}">
        <p14:creationId xmlns:p14="http://schemas.microsoft.com/office/powerpoint/2010/main" val="30438509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 Reports / Research Queries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32</a:t>
            </a:fld>
            <a:endParaRPr lang="en-US" dirty="0"/>
          </a:p>
        </p:txBody>
      </p:sp>
      <p:sp>
        <p:nvSpPr>
          <p:cNvPr id="6" name="Content Placeholder 5"/>
          <p:cNvSpPr>
            <a:spLocks noGrp="1"/>
          </p:cNvSpPr>
          <p:nvPr>
            <p:ph idx="1"/>
          </p:nvPr>
        </p:nvSpPr>
        <p:spPr/>
        <p:txBody>
          <a:bodyPr/>
          <a:lstStyle/>
          <a:p>
            <a:r>
              <a:rPr lang="en-US" sz="2000" dirty="0" smtClean="0"/>
              <a:t>To check your data in EIS, login as a district or school user.</a:t>
            </a:r>
          </a:p>
          <a:p>
            <a:r>
              <a:rPr lang="en-US" sz="2000" dirty="0" smtClean="0"/>
              <a:t>Select “Data Reports” / </a:t>
            </a:r>
            <a:r>
              <a:rPr lang="en-US" sz="2000" dirty="0"/>
              <a:t>“Research Queries</a:t>
            </a:r>
            <a:r>
              <a:rPr lang="en-US" sz="2000" dirty="0" smtClean="0"/>
              <a:t>.”</a:t>
            </a:r>
          </a:p>
          <a:p>
            <a:endParaRPr lang="en-US" dirty="0"/>
          </a:p>
          <a:p>
            <a:endParaRPr lang="en-US" dirty="0"/>
          </a:p>
        </p:txBody>
      </p:sp>
      <p:pic>
        <p:nvPicPr>
          <p:cNvPr id="7" name="Picture 6"/>
          <p:cNvPicPr/>
          <p:nvPr/>
        </p:nvPicPr>
        <p:blipFill>
          <a:blip r:embed="rId3"/>
          <a:stretch>
            <a:fillRect/>
          </a:stretch>
        </p:blipFill>
        <p:spPr>
          <a:xfrm>
            <a:off x="914400" y="2167227"/>
            <a:ext cx="5943600" cy="3657600"/>
          </a:xfrm>
          <a:prstGeom prst="rect">
            <a:avLst/>
          </a:prstGeom>
        </p:spPr>
      </p:pic>
    </p:spTree>
    <p:extLst>
      <p:ext uri="{BB962C8B-B14F-4D97-AF65-F5344CB8AC3E}">
        <p14:creationId xmlns:p14="http://schemas.microsoft.com/office/powerpoint/2010/main" val="3607076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Clr>
                <a:srgbClr val="FF0F00"/>
              </a:buClr>
            </a:pPr>
            <a:r>
              <a:rPr lang="en-US" dirty="0" smtClean="0">
                <a:solidFill>
                  <a:prstClr val="black"/>
                </a:solidFill>
                <a:latin typeface="+mn-lt"/>
                <a:cs typeface="Open Sans" panose="020B0606030504020204" pitchFamily="34" charset="0"/>
              </a:rPr>
              <a:t>Choose </a:t>
            </a:r>
            <a:r>
              <a:rPr lang="en-US" dirty="0">
                <a:solidFill>
                  <a:prstClr val="black"/>
                </a:solidFill>
                <a:latin typeface="+mn-lt"/>
                <a:cs typeface="Open Sans" panose="020B0606030504020204" pitchFamily="34" charset="0"/>
              </a:rPr>
              <a:t>a research query </a:t>
            </a:r>
            <a:r>
              <a:rPr lang="en-US" dirty="0" smtClean="0">
                <a:solidFill>
                  <a:prstClr val="black"/>
                </a:solidFill>
                <a:latin typeface="+mn-lt"/>
                <a:cs typeface="Open Sans" panose="020B0606030504020204" pitchFamily="34" charset="0"/>
              </a:rPr>
              <a:t>from the list on the left side of the screen.  </a:t>
            </a:r>
          </a:p>
          <a:p>
            <a:pPr marL="0" indent="0">
              <a:buNone/>
            </a:pPr>
            <a:endParaRPr lang="en-US" dirty="0"/>
          </a:p>
        </p:txBody>
      </p:sp>
      <p:sp>
        <p:nvSpPr>
          <p:cNvPr id="3" name="Title 2"/>
          <p:cNvSpPr>
            <a:spLocks noGrp="1"/>
          </p:cNvSpPr>
          <p:nvPr>
            <p:ph type="title"/>
          </p:nvPr>
        </p:nvSpPr>
        <p:spPr/>
        <p:txBody>
          <a:bodyPr/>
          <a:lstStyle/>
          <a:p>
            <a:r>
              <a:rPr lang="en-US" dirty="0" smtClean="0"/>
              <a:t>Research Queries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33</a:t>
            </a:fld>
            <a:endParaRPr lang="en-US" dirty="0"/>
          </a:p>
        </p:txBody>
      </p:sp>
      <p:pic>
        <p:nvPicPr>
          <p:cNvPr id="5" name="Picture 4"/>
          <p:cNvPicPr>
            <a:picLocks noChangeAspect="1"/>
          </p:cNvPicPr>
          <p:nvPr/>
        </p:nvPicPr>
        <p:blipFill>
          <a:blip r:embed="rId3"/>
          <a:stretch>
            <a:fillRect/>
          </a:stretch>
        </p:blipFill>
        <p:spPr>
          <a:xfrm>
            <a:off x="762000" y="2362200"/>
            <a:ext cx="5181600" cy="3307404"/>
          </a:xfrm>
          <a:prstGeom prst="rect">
            <a:avLst/>
          </a:prstGeom>
        </p:spPr>
      </p:pic>
    </p:spTree>
    <p:extLst>
      <p:ext uri="{BB962C8B-B14F-4D97-AF65-F5344CB8AC3E}">
        <p14:creationId xmlns:p14="http://schemas.microsoft.com/office/powerpoint/2010/main" val="3193283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a:t>
            </a:r>
            <a:r>
              <a:rPr lang="en-US" dirty="0" smtClean="0"/>
              <a:t>o </a:t>
            </a:r>
            <a:r>
              <a:rPr lang="en-US" dirty="0"/>
              <a:t>r</a:t>
            </a:r>
            <a:r>
              <a:rPr lang="en-US" dirty="0" smtClean="0"/>
              <a:t>eview CPM data, use:</a:t>
            </a:r>
          </a:p>
          <a:p>
            <a:pPr lvl="1"/>
            <a:r>
              <a:rPr lang="en-US" dirty="0" smtClean="0"/>
              <a:t>English Language Learners,</a:t>
            </a:r>
          </a:p>
          <a:p>
            <a:pPr lvl="1"/>
            <a:r>
              <a:rPr lang="en-US" dirty="0" smtClean="0"/>
              <a:t>Homeless Student List,</a:t>
            </a:r>
          </a:p>
          <a:p>
            <a:pPr lvl="1"/>
            <a:r>
              <a:rPr lang="en-US" dirty="0" smtClean="0"/>
              <a:t>Immigrant Students,</a:t>
            </a:r>
          </a:p>
          <a:p>
            <a:pPr lvl="1"/>
            <a:r>
              <a:rPr lang="en-US" dirty="0" smtClean="0"/>
              <a:t>Staff Current Assignments,</a:t>
            </a:r>
          </a:p>
          <a:p>
            <a:pPr lvl="1"/>
            <a:r>
              <a:rPr lang="en-US" dirty="0" smtClean="0"/>
              <a:t>Student Classifications,</a:t>
            </a:r>
          </a:p>
          <a:p>
            <a:pPr lvl="1"/>
            <a:r>
              <a:rPr lang="en-US" dirty="0" smtClean="0"/>
              <a:t>Student Withdrawals, and</a:t>
            </a:r>
          </a:p>
          <a:p>
            <a:pPr lvl="1"/>
            <a:r>
              <a:rPr lang="en-US" dirty="0" smtClean="0"/>
              <a:t>Targeted Assistance List.</a:t>
            </a:r>
            <a:endParaRPr lang="en-US" dirty="0"/>
          </a:p>
        </p:txBody>
      </p:sp>
      <p:sp>
        <p:nvSpPr>
          <p:cNvPr id="3" name="Title 2"/>
          <p:cNvSpPr>
            <a:spLocks noGrp="1"/>
          </p:cNvSpPr>
          <p:nvPr>
            <p:ph type="title"/>
          </p:nvPr>
        </p:nvSpPr>
        <p:spPr/>
        <p:txBody>
          <a:bodyPr/>
          <a:lstStyle/>
          <a:p>
            <a:r>
              <a:rPr lang="en-US" dirty="0" smtClean="0"/>
              <a:t>CPM Research Queries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34</a:t>
            </a:fld>
            <a:endParaRPr lang="en-US" dirty="0"/>
          </a:p>
        </p:txBody>
      </p:sp>
    </p:spTree>
    <p:extLst>
      <p:ext uri="{BB962C8B-B14F-4D97-AF65-F5344CB8AC3E}">
        <p14:creationId xmlns:p14="http://schemas.microsoft.com/office/powerpoint/2010/main" val="3202934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a:t>s</a:t>
            </a:r>
            <a:r>
              <a:rPr lang="en-US" dirty="0" smtClean="0"/>
              <a:t>tudent </a:t>
            </a:r>
            <a:r>
              <a:rPr lang="en-US" dirty="0"/>
              <a:t>c</a:t>
            </a:r>
            <a:r>
              <a:rPr lang="en-US" dirty="0" smtClean="0"/>
              <a:t>lassifications </a:t>
            </a:r>
            <a:r>
              <a:rPr lang="en-US" dirty="0"/>
              <a:t>r</a:t>
            </a:r>
            <a:r>
              <a:rPr lang="en-US" dirty="0" smtClean="0"/>
              <a:t>esearch query addresses many key fields including:</a:t>
            </a:r>
          </a:p>
          <a:p>
            <a:pPr lvl="1"/>
            <a:r>
              <a:rPr lang="en-US" dirty="0"/>
              <a:t>a</a:t>
            </a:r>
            <a:r>
              <a:rPr lang="en-US" dirty="0" smtClean="0"/>
              <a:t>ctive duty military dependent (4),</a:t>
            </a:r>
          </a:p>
          <a:p>
            <a:pPr lvl="1"/>
            <a:r>
              <a:rPr lang="en-US" dirty="0" smtClean="0"/>
              <a:t>direct certification of economic disadvantage (J),</a:t>
            </a:r>
          </a:p>
          <a:p>
            <a:pPr lvl="1"/>
            <a:r>
              <a:rPr lang="en-US" dirty="0"/>
              <a:t>f</a:t>
            </a:r>
            <a:r>
              <a:rPr lang="en-US" dirty="0" smtClean="0"/>
              <a:t>oster care (FOS01),</a:t>
            </a:r>
          </a:p>
          <a:p>
            <a:pPr lvl="1"/>
            <a:r>
              <a:rPr lang="en-US" dirty="0"/>
              <a:t>j</a:t>
            </a:r>
            <a:r>
              <a:rPr lang="en-US" dirty="0" smtClean="0"/>
              <a:t>uvenile detention centers (JDC01-JDC17),</a:t>
            </a:r>
          </a:p>
          <a:p>
            <a:pPr lvl="1"/>
            <a:r>
              <a:rPr lang="en-US" dirty="0"/>
              <a:t>m</a:t>
            </a:r>
            <a:r>
              <a:rPr lang="en-US" dirty="0" smtClean="0"/>
              <a:t>igrant (I),</a:t>
            </a:r>
          </a:p>
          <a:p>
            <a:pPr lvl="1"/>
            <a:r>
              <a:rPr lang="en-US" dirty="0"/>
              <a:t>n</a:t>
            </a:r>
            <a:r>
              <a:rPr lang="en-US" dirty="0" smtClean="0"/>
              <a:t>ational guard military dependent (5),</a:t>
            </a:r>
          </a:p>
          <a:p>
            <a:pPr lvl="1"/>
            <a:r>
              <a:rPr lang="en-US" dirty="0"/>
              <a:t>r</a:t>
            </a:r>
            <a:r>
              <a:rPr lang="en-US" dirty="0" smtClean="0"/>
              <a:t>eserve military dependent (6), </a:t>
            </a:r>
          </a:p>
          <a:p>
            <a:pPr lvl="1"/>
            <a:r>
              <a:rPr lang="en-US" dirty="0"/>
              <a:t>r</a:t>
            </a:r>
            <a:r>
              <a:rPr lang="en-US" dirty="0" smtClean="0"/>
              <a:t>unaway (U), and</a:t>
            </a:r>
          </a:p>
          <a:p>
            <a:pPr lvl="1"/>
            <a:r>
              <a:rPr lang="en-US" dirty="0" smtClean="0"/>
              <a:t>Title I (T).</a:t>
            </a:r>
          </a:p>
          <a:p>
            <a:endParaRPr lang="en-US" dirty="0"/>
          </a:p>
        </p:txBody>
      </p:sp>
      <p:sp>
        <p:nvSpPr>
          <p:cNvPr id="3" name="Title 2"/>
          <p:cNvSpPr>
            <a:spLocks noGrp="1"/>
          </p:cNvSpPr>
          <p:nvPr>
            <p:ph type="title"/>
          </p:nvPr>
        </p:nvSpPr>
        <p:spPr/>
        <p:txBody>
          <a:bodyPr>
            <a:normAutofit fontScale="90000"/>
          </a:bodyPr>
          <a:lstStyle/>
          <a:p>
            <a:r>
              <a:rPr lang="en-US" dirty="0" smtClean="0"/>
              <a:t>Student Classifications Research Query</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35</a:t>
            </a:fld>
            <a:endParaRPr lang="en-US" dirty="0"/>
          </a:p>
        </p:txBody>
      </p:sp>
    </p:spTree>
    <p:extLst>
      <p:ext uri="{BB962C8B-B14F-4D97-AF65-F5344CB8AC3E}">
        <p14:creationId xmlns:p14="http://schemas.microsoft.com/office/powerpoint/2010/main" val="513005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2819400" cy="4525963"/>
          </a:xfrm>
        </p:spPr>
        <p:txBody>
          <a:bodyPr>
            <a:normAutofit lnSpcReduction="10000"/>
          </a:bodyPr>
          <a:lstStyle/>
          <a:p>
            <a:r>
              <a:rPr lang="en-US" sz="2000" dirty="0" smtClean="0">
                <a:latin typeface="+mn-lt"/>
                <a:cs typeface="Open Sans" panose="020B0606030504020204" pitchFamily="34" charset="0"/>
              </a:rPr>
              <a:t>For example, to check your foster care data, choose the Student Classifications research query.</a:t>
            </a:r>
          </a:p>
          <a:p>
            <a:r>
              <a:rPr lang="en-US" sz="2000" dirty="0" smtClean="0">
                <a:latin typeface="+mn-lt"/>
                <a:cs typeface="Open Sans" panose="020B0606030504020204" pitchFamily="34" charset="0"/>
              </a:rPr>
              <a:t>Select “Student Classifications” and “Foster Care (FOS01).” </a:t>
            </a:r>
          </a:p>
          <a:p>
            <a:r>
              <a:rPr lang="en-US" sz="2000" dirty="0" smtClean="0">
                <a:solidFill>
                  <a:prstClr val="black"/>
                </a:solidFill>
                <a:latin typeface="+mn-lt"/>
                <a:cs typeface="Open Sans" panose="020B0606030504020204" pitchFamily="34" charset="0"/>
              </a:rPr>
              <a:t>Enter </a:t>
            </a:r>
            <a:r>
              <a:rPr lang="en-US" sz="2000" dirty="0">
                <a:solidFill>
                  <a:prstClr val="black"/>
                </a:solidFill>
                <a:latin typeface="+mn-lt"/>
                <a:cs typeface="Open Sans" panose="020B0606030504020204" pitchFamily="34" charset="0"/>
              </a:rPr>
              <a:t>year as </a:t>
            </a:r>
            <a:r>
              <a:rPr lang="en-US" sz="2000" b="1" dirty="0" smtClean="0">
                <a:solidFill>
                  <a:prstClr val="black"/>
                </a:solidFill>
                <a:latin typeface="+mn-lt"/>
                <a:cs typeface="Open Sans" panose="020B0606030504020204" pitchFamily="34" charset="0"/>
              </a:rPr>
              <a:t>2018 </a:t>
            </a:r>
            <a:r>
              <a:rPr lang="en-US" sz="2000" dirty="0">
                <a:solidFill>
                  <a:prstClr val="black"/>
                </a:solidFill>
                <a:latin typeface="+mn-lt"/>
                <a:cs typeface="Open Sans" panose="020B0606030504020204" pitchFamily="34" charset="0"/>
              </a:rPr>
              <a:t>for </a:t>
            </a:r>
            <a:r>
              <a:rPr lang="en-US" sz="2000" dirty="0" smtClean="0">
                <a:solidFill>
                  <a:prstClr val="black"/>
                </a:solidFill>
                <a:latin typeface="+mn-lt"/>
                <a:cs typeface="Open Sans" panose="020B0606030504020204" pitchFamily="34" charset="0"/>
              </a:rPr>
              <a:t>2018-19.</a:t>
            </a:r>
          </a:p>
          <a:p>
            <a:r>
              <a:rPr lang="en-US" sz="2000" dirty="0" smtClean="0">
                <a:latin typeface="+mn-lt"/>
                <a:cs typeface="Open Sans" panose="020B0606030504020204" pitchFamily="34" charset="0"/>
              </a:rPr>
              <a:t>Select </a:t>
            </a:r>
            <a:r>
              <a:rPr lang="en-US" sz="2000" dirty="0">
                <a:latin typeface="+mn-lt"/>
                <a:cs typeface="Open Sans" panose="020B0606030504020204" pitchFamily="34" charset="0"/>
              </a:rPr>
              <a:t>a “School” or “All Schools.” </a:t>
            </a:r>
          </a:p>
          <a:p>
            <a:pPr lvl="1"/>
            <a:endParaRPr lang="en-US" dirty="0"/>
          </a:p>
        </p:txBody>
      </p:sp>
      <p:sp>
        <p:nvSpPr>
          <p:cNvPr id="3" name="Title 2"/>
          <p:cNvSpPr>
            <a:spLocks noGrp="1"/>
          </p:cNvSpPr>
          <p:nvPr>
            <p:ph type="title"/>
          </p:nvPr>
        </p:nvSpPr>
        <p:spPr/>
        <p:txBody>
          <a:bodyPr>
            <a:normAutofit fontScale="90000"/>
          </a:bodyPr>
          <a:lstStyle/>
          <a:p>
            <a:r>
              <a:rPr lang="en-US" dirty="0"/>
              <a:t>Student Classifications Research </a:t>
            </a:r>
            <a:r>
              <a:rPr lang="en-US" dirty="0" smtClean="0"/>
              <a:t>Query: Foster Care (FOS01)</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36</a:t>
            </a:fld>
            <a:endParaRPr lang="en-US" dirty="0"/>
          </a:p>
        </p:txBody>
      </p:sp>
      <p:pic>
        <p:nvPicPr>
          <p:cNvPr id="7" name="Picture 6"/>
          <p:cNvPicPr/>
          <p:nvPr/>
        </p:nvPicPr>
        <p:blipFill>
          <a:blip r:embed="rId3"/>
          <a:stretch>
            <a:fillRect/>
          </a:stretch>
        </p:blipFill>
        <p:spPr>
          <a:xfrm>
            <a:off x="3429000" y="1447800"/>
            <a:ext cx="5445617" cy="3992563"/>
          </a:xfrm>
          <a:prstGeom prst="rect">
            <a:avLst/>
          </a:prstGeom>
        </p:spPr>
      </p:pic>
    </p:spTree>
    <p:extLst>
      <p:ext uri="{BB962C8B-B14F-4D97-AF65-F5344CB8AC3E}">
        <p14:creationId xmlns:p14="http://schemas.microsoft.com/office/powerpoint/2010/main" val="3419445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To run the query, select “View Report.”</a:t>
            </a:r>
          </a:p>
          <a:p>
            <a:r>
              <a:rPr lang="en-US" sz="2000" dirty="0" smtClean="0"/>
              <a:t>Download in csv </a:t>
            </a:r>
            <a:r>
              <a:rPr lang="en-US" sz="2000" dirty="0"/>
              <a:t>or </a:t>
            </a:r>
            <a:r>
              <a:rPr lang="en-US" sz="2000" dirty="0" smtClean="0"/>
              <a:t>Excel format using the file icon </a:t>
            </a:r>
            <a:r>
              <a:rPr lang="en-US" sz="2000" dirty="0"/>
              <a:t>to the right of </a:t>
            </a:r>
            <a:r>
              <a:rPr lang="en-US" sz="2000" dirty="0" smtClean="0"/>
              <a:t>“Find” </a:t>
            </a:r>
            <a:r>
              <a:rPr lang="en-US" sz="2000" dirty="0"/>
              <a:t>| </a:t>
            </a:r>
            <a:r>
              <a:rPr lang="en-US" sz="2000" dirty="0" smtClean="0"/>
              <a:t>“Next.”</a:t>
            </a:r>
            <a:endParaRPr lang="en-US" sz="2000" dirty="0"/>
          </a:p>
          <a:p>
            <a:r>
              <a:rPr lang="en-US" sz="2000" dirty="0"/>
              <a:t>The </a:t>
            </a:r>
            <a:r>
              <a:rPr lang="en-US" sz="2000" dirty="0" smtClean="0"/>
              <a:t>research </a:t>
            </a:r>
            <a:r>
              <a:rPr lang="en-US" sz="2000" dirty="0"/>
              <a:t>query results </a:t>
            </a:r>
            <a:r>
              <a:rPr lang="en-US" sz="2000" dirty="0" smtClean="0"/>
              <a:t>follow a standard format.</a:t>
            </a:r>
            <a:r>
              <a:rPr lang="en-US" sz="1800" dirty="0" smtClean="0"/>
              <a:t> </a:t>
            </a:r>
          </a:p>
          <a:p>
            <a:r>
              <a:rPr lang="en-US" sz="2000" dirty="0" smtClean="0"/>
              <a:t>School and student identifiers are on the left. </a:t>
            </a:r>
          </a:p>
          <a:p>
            <a:r>
              <a:rPr lang="en-US" sz="2000" dirty="0" smtClean="0"/>
              <a:t>The variable of interest, foster care (FOS01), is on the right. </a:t>
            </a:r>
            <a:endParaRPr lang="en-US" sz="2000" dirty="0"/>
          </a:p>
          <a:p>
            <a:pPr marL="0" indent="0">
              <a:buNone/>
            </a:pPr>
            <a:endParaRPr lang="en-US" sz="2000" dirty="0"/>
          </a:p>
          <a:p>
            <a:endParaRPr lang="en-US" sz="2000" dirty="0" smtClean="0"/>
          </a:p>
          <a:p>
            <a:endParaRPr lang="en-US" dirty="0"/>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Student Classifications Research Query Results: Foster Care (FOS01)</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37</a:t>
            </a:fld>
            <a:endParaRPr lang="en-US" dirty="0"/>
          </a:p>
        </p:txBody>
      </p:sp>
      <p:pic>
        <p:nvPicPr>
          <p:cNvPr id="5" name="Picture 4"/>
          <p:cNvPicPr>
            <a:picLocks noChangeAspect="1"/>
          </p:cNvPicPr>
          <p:nvPr/>
        </p:nvPicPr>
        <p:blipFill>
          <a:blip r:embed="rId3"/>
          <a:stretch>
            <a:fillRect/>
          </a:stretch>
        </p:blipFill>
        <p:spPr>
          <a:xfrm>
            <a:off x="838200" y="3657600"/>
            <a:ext cx="6543884" cy="1905000"/>
          </a:xfrm>
          <a:prstGeom prst="rect">
            <a:avLst/>
          </a:prstGeom>
        </p:spPr>
      </p:pic>
    </p:spTree>
    <p:extLst>
      <p:ext uri="{BB962C8B-B14F-4D97-AF65-F5344CB8AC3E}">
        <p14:creationId xmlns:p14="http://schemas.microsoft.com/office/powerpoint/2010/main" val="2063109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Contacts </a:t>
            </a:r>
            <a:endParaRPr lang="en-US" dirty="0"/>
          </a:p>
        </p:txBody>
      </p:sp>
    </p:spTree>
    <p:extLst>
      <p:ext uri="{BB962C8B-B14F-4D97-AF65-F5344CB8AC3E}">
        <p14:creationId xmlns:p14="http://schemas.microsoft.com/office/powerpoint/2010/main" val="6255534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For additional information, use the links on this slide to access the CPM data mini-webinars (5-15 minutes) on eight topics from the CPM Data Manual.</a:t>
            </a:r>
            <a:endParaRPr lang="en-US" dirty="0"/>
          </a:p>
          <a:p>
            <a:pPr lvl="2"/>
            <a:r>
              <a:rPr lang="en-US" u="sng" dirty="0">
                <a:hlinkClick r:id="rId3"/>
              </a:rPr>
              <a:t>EIS</a:t>
            </a:r>
            <a:r>
              <a:rPr lang="en-US" dirty="0"/>
              <a:t>    </a:t>
            </a:r>
          </a:p>
          <a:p>
            <a:pPr lvl="2"/>
            <a:r>
              <a:rPr lang="en-US" u="sng" dirty="0">
                <a:hlinkClick r:id="rId4"/>
              </a:rPr>
              <a:t>English Learners</a:t>
            </a:r>
            <a:endParaRPr lang="en-US" dirty="0"/>
          </a:p>
          <a:p>
            <a:pPr lvl="2"/>
            <a:r>
              <a:rPr lang="en-US" u="sng" dirty="0">
                <a:hlinkClick r:id="rId5"/>
              </a:rPr>
              <a:t>Homeless</a:t>
            </a:r>
            <a:endParaRPr lang="en-US" dirty="0"/>
          </a:p>
          <a:p>
            <a:pPr lvl="2"/>
            <a:r>
              <a:rPr lang="en-US" u="sng" dirty="0">
                <a:hlinkClick r:id="rId6"/>
              </a:rPr>
              <a:t>Immigrant</a:t>
            </a:r>
            <a:endParaRPr lang="en-US" dirty="0"/>
          </a:p>
          <a:p>
            <a:pPr lvl="2"/>
            <a:r>
              <a:rPr lang="en-US" u="sng" dirty="0">
                <a:hlinkClick r:id="rId7"/>
              </a:rPr>
              <a:t>Juvenile justice  </a:t>
            </a:r>
            <a:r>
              <a:rPr lang="en-US" dirty="0"/>
              <a:t> </a:t>
            </a:r>
          </a:p>
          <a:p>
            <a:pPr lvl="2"/>
            <a:r>
              <a:rPr lang="en-US" u="sng" dirty="0">
                <a:hlinkClick r:id="rId8"/>
              </a:rPr>
              <a:t>Migrant</a:t>
            </a:r>
            <a:endParaRPr lang="en-US" dirty="0"/>
          </a:p>
          <a:p>
            <a:pPr lvl="2"/>
            <a:r>
              <a:rPr lang="en-US" u="sng" dirty="0">
                <a:hlinkClick r:id="rId9"/>
              </a:rPr>
              <a:t>Military Status of Parent/Legal </a:t>
            </a:r>
            <a:r>
              <a:rPr lang="en-US" u="sng" dirty="0" smtClean="0">
                <a:hlinkClick r:id="rId9"/>
              </a:rPr>
              <a:t>Guardian</a:t>
            </a:r>
            <a:endParaRPr lang="en-US" u="sng" dirty="0"/>
          </a:p>
          <a:p>
            <a:pPr lvl="2"/>
            <a:r>
              <a:rPr lang="en-US" u="sng" dirty="0" smtClean="0">
                <a:hlinkClick r:id="rId10"/>
              </a:rPr>
              <a:t>Title I</a:t>
            </a:r>
          </a:p>
          <a:p>
            <a:r>
              <a:rPr lang="en-US" dirty="0"/>
              <a:t>The links are also available in </a:t>
            </a:r>
            <a:r>
              <a:rPr lang="en-US" dirty="0" err="1"/>
              <a:t>ePlan</a:t>
            </a:r>
            <a:r>
              <a:rPr lang="en-US" dirty="0"/>
              <a:t> / TDOE Resources / Consolidated Planning &amp; Monitoring / CPM Data / Webinar Presentations &amp; Recordings / Data Mini-Webinars</a:t>
            </a:r>
            <a:r>
              <a:rPr lang="en-US" b="1" dirty="0"/>
              <a:t>.  </a:t>
            </a:r>
          </a:p>
          <a:p>
            <a:r>
              <a:rPr lang="en-US" b="1" dirty="0"/>
              <a:t>A login to </a:t>
            </a:r>
            <a:r>
              <a:rPr lang="en-US" b="1" dirty="0" err="1"/>
              <a:t>ePlan</a:t>
            </a:r>
            <a:r>
              <a:rPr lang="en-US" b="1" dirty="0"/>
              <a:t> is </a:t>
            </a:r>
            <a:r>
              <a:rPr lang="en-US" b="1" i="1" dirty="0"/>
              <a:t>not</a:t>
            </a:r>
            <a:r>
              <a:rPr lang="en-US" b="1" dirty="0"/>
              <a:t> required to access the links to the recordings. </a:t>
            </a:r>
            <a:endParaRPr lang="en-US" dirty="0"/>
          </a:p>
          <a:p>
            <a:pPr marL="0" indent="0">
              <a:buNone/>
            </a:pPr>
            <a:endParaRPr lang="en-US" dirty="0"/>
          </a:p>
          <a:p>
            <a:pPr marL="914400" lvl="2" indent="0">
              <a:buNone/>
            </a:pPr>
            <a:endParaRPr lang="en-US" u="sng" dirty="0" smtClean="0">
              <a:hlinkClick r:id="rId10"/>
            </a:endParaRPr>
          </a:p>
          <a:p>
            <a:pPr lvl="1"/>
            <a:endParaRPr lang="en-US" u="sng" dirty="0" smtClean="0"/>
          </a:p>
          <a:p>
            <a:pPr lvl="0"/>
            <a:endParaRPr lang="en-US" dirty="0"/>
          </a:p>
          <a:p>
            <a:endParaRPr lang="en-US" dirty="0"/>
          </a:p>
        </p:txBody>
      </p:sp>
      <p:sp>
        <p:nvSpPr>
          <p:cNvPr id="3" name="Title 2"/>
          <p:cNvSpPr>
            <a:spLocks noGrp="1"/>
          </p:cNvSpPr>
          <p:nvPr>
            <p:ph type="title"/>
          </p:nvPr>
        </p:nvSpPr>
        <p:spPr/>
        <p:txBody>
          <a:bodyPr/>
          <a:lstStyle/>
          <a:p>
            <a:r>
              <a:rPr lang="en-US" dirty="0" smtClean="0"/>
              <a:t>CPM Data Mini-Webinars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39</a:t>
            </a:fld>
            <a:endParaRPr lang="en-US" dirty="0"/>
          </a:p>
        </p:txBody>
      </p:sp>
    </p:spTree>
    <p:extLst>
      <p:ext uri="{BB962C8B-B14F-4D97-AF65-F5344CB8AC3E}">
        <p14:creationId xmlns:p14="http://schemas.microsoft.com/office/powerpoint/2010/main" val="372829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F</a:t>
            </a:r>
            <a:r>
              <a:rPr lang="en-US" dirty="0" smtClean="0"/>
              <a:t>ields that are tied to enrollments should </a:t>
            </a:r>
            <a:r>
              <a:rPr lang="en-US" b="1" dirty="0" smtClean="0"/>
              <a:t>not</a:t>
            </a:r>
            <a:r>
              <a:rPr lang="en-US" dirty="0" smtClean="0"/>
              <a:t> roll over to the next year.</a:t>
            </a:r>
          </a:p>
          <a:p>
            <a:r>
              <a:rPr lang="en-US" dirty="0" smtClean="0"/>
              <a:t>Name, date of birth, native language, immigrant status, and other fields that are a permanent </a:t>
            </a:r>
            <a:r>
              <a:rPr lang="en-US" dirty="0"/>
              <a:t>part of the student </a:t>
            </a:r>
            <a:r>
              <a:rPr lang="en-US" dirty="0" smtClean="0"/>
              <a:t>record may roll over </a:t>
            </a:r>
            <a:r>
              <a:rPr lang="en-US" dirty="0"/>
              <a:t>to the next school year.</a:t>
            </a:r>
          </a:p>
          <a:p>
            <a:pPr marL="0" indent="0">
              <a:buNone/>
            </a:pPr>
            <a:r>
              <a:rPr lang="en-US" dirty="0" smtClean="0"/>
              <a:t> </a:t>
            </a:r>
            <a:endParaRPr lang="en-US" dirty="0"/>
          </a:p>
          <a:p>
            <a:endParaRPr lang="en-US" dirty="0"/>
          </a:p>
        </p:txBody>
      </p:sp>
      <p:sp>
        <p:nvSpPr>
          <p:cNvPr id="3" name="Title 2"/>
          <p:cNvSpPr>
            <a:spLocks noGrp="1"/>
          </p:cNvSpPr>
          <p:nvPr>
            <p:ph type="title"/>
          </p:nvPr>
        </p:nvSpPr>
        <p:spPr/>
        <p:txBody>
          <a:bodyPr>
            <a:normAutofit/>
          </a:bodyPr>
          <a:lstStyle/>
          <a:p>
            <a:r>
              <a:rPr lang="en-US" dirty="0" smtClean="0"/>
              <a:t>Rollovers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1607921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For additional details on each topic, please </a:t>
            </a:r>
            <a:r>
              <a:rPr lang="en-US" dirty="0" smtClean="0"/>
              <a:t>use the link on this slide to access the </a:t>
            </a:r>
            <a:r>
              <a:rPr lang="en-US" u="sng" dirty="0">
                <a:hlinkClick r:id="rId3"/>
              </a:rPr>
              <a:t>CPM Data Manual</a:t>
            </a:r>
            <a:r>
              <a:rPr lang="en-US" dirty="0"/>
              <a:t>. </a:t>
            </a:r>
            <a:endParaRPr lang="en-US" dirty="0" smtClean="0"/>
          </a:p>
          <a:p>
            <a:r>
              <a:rPr lang="en-US" dirty="0" smtClean="0"/>
              <a:t>The manual is also available in </a:t>
            </a:r>
          </a:p>
          <a:p>
            <a:pPr lvl="1"/>
            <a:r>
              <a:rPr lang="en-US" sz="2400" dirty="0" err="1" smtClean="0"/>
              <a:t>ePlan</a:t>
            </a:r>
            <a:r>
              <a:rPr lang="en-US" sz="2400" dirty="0" smtClean="0"/>
              <a:t> </a:t>
            </a:r>
            <a:r>
              <a:rPr lang="en-US" sz="2400" dirty="0"/>
              <a:t>/ TDOE Resources / Consolidated Planning &amp; Monitoring / CPM </a:t>
            </a:r>
            <a:r>
              <a:rPr lang="en-US" sz="2400" dirty="0" smtClean="0"/>
              <a:t>Data as </a:t>
            </a:r>
            <a:r>
              <a:rPr lang="en-US" sz="2400" dirty="0"/>
              <a:t>well </a:t>
            </a:r>
            <a:r>
              <a:rPr lang="en-US" sz="2400" dirty="0" smtClean="0"/>
              <a:t>as </a:t>
            </a:r>
          </a:p>
          <a:p>
            <a:pPr lvl="1"/>
            <a:r>
              <a:rPr lang="en-US" sz="2400" dirty="0" smtClean="0"/>
              <a:t>the </a:t>
            </a:r>
            <a:r>
              <a:rPr lang="en-US" sz="2400" dirty="0"/>
              <a:t>department’s Planning and Monitoring, Guidance &amp; Reference Materials web page.</a:t>
            </a:r>
          </a:p>
          <a:p>
            <a:endParaRPr lang="en-US" dirty="0"/>
          </a:p>
          <a:p>
            <a:endParaRPr lang="en-US" dirty="0"/>
          </a:p>
        </p:txBody>
      </p:sp>
      <p:sp>
        <p:nvSpPr>
          <p:cNvPr id="3" name="Title 2"/>
          <p:cNvSpPr>
            <a:spLocks noGrp="1"/>
          </p:cNvSpPr>
          <p:nvPr>
            <p:ph type="title"/>
          </p:nvPr>
        </p:nvSpPr>
        <p:spPr/>
        <p:txBody>
          <a:bodyPr/>
          <a:lstStyle/>
          <a:p>
            <a:r>
              <a:rPr lang="en-US" dirty="0" smtClean="0"/>
              <a:t>CPM Data Manual</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40</a:t>
            </a:fld>
            <a:endParaRPr lang="en-US" dirty="0"/>
          </a:p>
        </p:txBody>
      </p:sp>
    </p:spTree>
    <p:extLst>
      <p:ext uri="{BB962C8B-B14F-4D97-AF65-F5344CB8AC3E}">
        <p14:creationId xmlns:p14="http://schemas.microsoft.com/office/powerpoint/2010/main" val="40310181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For questions about CPM data, </a:t>
            </a:r>
            <a:r>
              <a:rPr lang="en-US" dirty="0"/>
              <a:t>please contact Trish Kelly (</a:t>
            </a:r>
            <a:r>
              <a:rPr lang="en-US" u="sng" dirty="0">
                <a:hlinkClick r:id="rId3"/>
              </a:rPr>
              <a:t>Trish.Kelly@tn.gov</a:t>
            </a:r>
            <a:r>
              <a:rPr lang="en-US" dirty="0"/>
              <a:t>),  </a:t>
            </a:r>
            <a:r>
              <a:rPr lang="en-US" dirty="0" smtClean="0"/>
              <a:t>Consolidated Planning &amp; Monitoring (CPM) </a:t>
            </a:r>
            <a:r>
              <a:rPr lang="en-US" dirty="0"/>
              <a:t>Data </a:t>
            </a:r>
            <a:r>
              <a:rPr lang="en-US" dirty="0" smtClean="0"/>
              <a:t>Manager.</a:t>
            </a:r>
            <a:endParaRPr lang="en-US" dirty="0"/>
          </a:p>
          <a:p>
            <a:r>
              <a:rPr lang="en-US" dirty="0" smtClean="0"/>
              <a:t>For EIS </a:t>
            </a:r>
            <a:r>
              <a:rPr lang="en-US" dirty="0"/>
              <a:t>errors and restaging problems, please contact the District Technology Support Team (</a:t>
            </a:r>
            <a:r>
              <a:rPr lang="en-US" dirty="0">
                <a:hlinkClick r:id="rId4"/>
              </a:rPr>
              <a:t>DT.Support@tn.gov</a:t>
            </a:r>
            <a:r>
              <a:rPr lang="en-US" dirty="0" smtClean="0"/>
              <a:t>).</a:t>
            </a:r>
            <a:endParaRPr lang="en-US" dirty="0"/>
          </a:p>
          <a:p>
            <a:pPr marL="914400" lvl="2" indent="0">
              <a:buNone/>
            </a:pPr>
            <a:endParaRPr lang="en-US" sz="2400" dirty="0"/>
          </a:p>
          <a:p>
            <a:endParaRPr lang="en-US" dirty="0"/>
          </a:p>
        </p:txBody>
      </p:sp>
      <p:sp>
        <p:nvSpPr>
          <p:cNvPr id="3" name="Title 2"/>
          <p:cNvSpPr>
            <a:spLocks noGrp="1"/>
          </p:cNvSpPr>
          <p:nvPr>
            <p:ph type="title"/>
          </p:nvPr>
        </p:nvSpPr>
        <p:spPr/>
        <p:txBody>
          <a:bodyPr/>
          <a:lstStyle/>
          <a:p>
            <a:r>
              <a:rPr lang="en-US" dirty="0" smtClean="0"/>
              <a:t>Contact Information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41</a:t>
            </a:fld>
            <a:endParaRPr lang="en-US" dirty="0"/>
          </a:p>
        </p:txBody>
      </p:sp>
    </p:spTree>
    <p:extLst>
      <p:ext uri="{BB962C8B-B14F-4D97-AF65-F5344CB8AC3E}">
        <p14:creationId xmlns:p14="http://schemas.microsoft.com/office/powerpoint/2010/main" val="1622932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0413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Classifications</a:t>
            </a:r>
            <a:endParaRPr lang="en-US" dirty="0"/>
          </a:p>
        </p:txBody>
      </p:sp>
    </p:spTree>
    <p:extLst>
      <p:ext uri="{BB962C8B-B14F-4D97-AF65-F5344CB8AC3E}">
        <p14:creationId xmlns:p14="http://schemas.microsoft.com/office/powerpoint/2010/main" val="57221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ADM </a:t>
            </a:r>
            <a:r>
              <a:rPr lang="en-US" dirty="0"/>
              <a:t>audit report </a:t>
            </a:r>
            <a:r>
              <a:rPr lang="en-US" dirty="0" smtClean="0"/>
              <a:t>requires students to have </a:t>
            </a:r>
            <a:r>
              <a:rPr lang="en-US" dirty="0"/>
              <a:t>at least one student classification.  </a:t>
            </a:r>
            <a:endParaRPr lang="en-US" dirty="0" smtClean="0"/>
          </a:p>
          <a:p>
            <a:pPr lvl="1"/>
            <a:r>
              <a:rPr lang="en-US" dirty="0" smtClean="0"/>
              <a:t>To satisfy the requirement, </a:t>
            </a:r>
            <a:r>
              <a:rPr lang="en-US" dirty="0"/>
              <a:t>u</a:t>
            </a:r>
            <a:r>
              <a:rPr lang="en-US" dirty="0" smtClean="0"/>
              <a:t>pload the Regular (R) student classification for all students at the beginning of the school year.</a:t>
            </a:r>
          </a:p>
          <a:p>
            <a:r>
              <a:rPr lang="en-US" dirty="0"/>
              <a:t>Enter begin </a:t>
            </a:r>
            <a:r>
              <a:rPr lang="en-US" dirty="0" smtClean="0"/>
              <a:t>and end dates for </a:t>
            </a:r>
            <a:r>
              <a:rPr lang="en-US" dirty="0"/>
              <a:t>student classifications and similar </a:t>
            </a:r>
            <a:r>
              <a:rPr lang="en-US" dirty="0" smtClean="0"/>
              <a:t>fields that are tied to enrollments.</a:t>
            </a:r>
          </a:p>
          <a:p>
            <a:pPr lvl="1"/>
            <a:r>
              <a:rPr lang="en-US" dirty="0" smtClean="0"/>
              <a:t>The </a:t>
            </a:r>
            <a:r>
              <a:rPr lang="en-US" dirty="0"/>
              <a:t>begin date is the enrollment date or the date the status </a:t>
            </a:r>
            <a:r>
              <a:rPr lang="en-US" dirty="0" smtClean="0"/>
              <a:t>begins </a:t>
            </a:r>
            <a:r>
              <a:rPr lang="en-US" dirty="0"/>
              <a:t>(depending on the situation</a:t>
            </a:r>
            <a:r>
              <a:rPr lang="en-US" dirty="0" smtClean="0"/>
              <a:t>).</a:t>
            </a:r>
          </a:p>
          <a:p>
            <a:pPr lvl="1"/>
            <a:r>
              <a:rPr lang="en-US" dirty="0" smtClean="0"/>
              <a:t>The end date is the withdrawal date, the </a:t>
            </a:r>
            <a:r>
              <a:rPr lang="en-US" dirty="0"/>
              <a:t>last day of the school </a:t>
            </a:r>
            <a:r>
              <a:rPr lang="en-US" dirty="0" smtClean="0"/>
              <a:t>year, or </a:t>
            </a:r>
            <a:r>
              <a:rPr lang="en-US" dirty="0"/>
              <a:t>the </a:t>
            </a:r>
            <a:r>
              <a:rPr lang="en-US" dirty="0" smtClean="0"/>
              <a:t>date the status ends (depending </a:t>
            </a:r>
            <a:r>
              <a:rPr lang="en-US" dirty="0"/>
              <a:t>on the situation</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smtClean="0"/>
              <a:t>Student Classifications: School Year Start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54695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At the end of the school year, do </a:t>
            </a:r>
            <a:r>
              <a:rPr lang="en-US" b="1" dirty="0" smtClean="0"/>
              <a:t>not</a:t>
            </a:r>
            <a:r>
              <a:rPr lang="en-US" dirty="0" smtClean="0"/>
              <a:t> roll over student </a:t>
            </a:r>
            <a:r>
              <a:rPr lang="en-US" dirty="0"/>
              <a:t>classifications </a:t>
            </a:r>
            <a:r>
              <a:rPr lang="en-US" dirty="0" smtClean="0"/>
              <a:t>and similar fields that are tied to enrollments. </a:t>
            </a:r>
          </a:p>
          <a:p>
            <a:pPr lvl="0"/>
            <a:r>
              <a:rPr lang="en-US" dirty="0" smtClean="0"/>
              <a:t>Use </a:t>
            </a:r>
            <a:r>
              <a:rPr lang="en-US" dirty="0"/>
              <a:t>the last day of the school year as </a:t>
            </a:r>
            <a:r>
              <a:rPr lang="en-US" dirty="0" smtClean="0"/>
              <a:t>the </a:t>
            </a:r>
            <a:r>
              <a:rPr lang="en-US" dirty="0"/>
              <a:t>student classification end </a:t>
            </a:r>
            <a:r>
              <a:rPr lang="en-US" dirty="0" smtClean="0"/>
              <a:t>date.</a:t>
            </a:r>
          </a:p>
          <a:p>
            <a:pPr lvl="0"/>
            <a:r>
              <a:rPr lang="en-US" dirty="0" smtClean="0"/>
              <a:t>Do </a:t>
            </a:r>
            <a:r>
              <a:rPr lang="en-US" b="1" dirty="0"/>
              <a:t>not</a:t>
            </a:r>
            <a:r>
              <a:rPr lang="en-US" dirty="0"/>
              <a:t> remove </a:t>
            </a:r>
            <a:r>
              <a:rPr lang="en-US" dirty="0" smtClean="0"/>
              <a:t>student classifications at the end of the enrollment or school year. </a:t>
            </a:r>
            <a:endParaRPr lang="en-US" dirty="0"/>
          </a:p>
          <a:p>
            <a:pPr lvl="0"/>
            <a:r>
              <a:rPr lang="en-US" dirty="0"/>
              <a:t>S</a:t>
            </a:r>
            <a:r>
              <a:rPr lang="en-US" dirty="0" smtClean="0"/>
              <a:t>tudent classifications identify students as part of subgroups for </a:t>
            </a:r>
            <a:r>
              <a:rPr lang="en-US" dirty="0"/>
              <a:t>accountability, funding, reporting, and other purposes.</a:t>
            </a:r>
          </a:p>
          <a:p>
            <a:pPr marL="0" indent="0">
              <a:buNone/>
            </a:pP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smtClean="0"/>
              <a:t>Student Classifications: School Year End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4209220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US" sz="2200" dirty="0" smtClean="0"/>
              <a:t>Suppose that Mary Smith enrolls as an eighth grader in </a:t>
            </a:r>
            <a:r>
              <a:rPr lang="en-US" sz="2200" dirty="0"/>
              <a:t>School 1, a Title I </a:t>
            </a:r>
            <a:r>
              <a:rPr lang="en-US" sz="2200" dirty="0" smtClean="0"/>
              <a:t>schoolwide </a:t>
            </a:r>
            <a:r>
              <a:rPr lang="en-US" sz="2200" dirty="0"/>
              <a:t>school, on </a:t>
            </a:r>
            <a:r>
              <a:rPr lang="en-US" sz="2200" dirty="0" smtClean="0"/>
              <a:t>Aug. 8 and withdraws on Nov. 14.</a:t>
            </a:r>
          </a:p>
          <a:p>
            <a:pPr lvl="0"/>
            <a:r>
              <a:rPr lang="en-US" sz="2200" dirty="0" smtClean="0"/>
              <a:t>Mary enrolls in School </a:t>
            </a:r>
            <a:r>
              <a:rPr lang="en-US" sz="2200" dirty="0"/>
              <a:t>2, a non-Title I school, on </a:t>
            </a:r>
            <a:r>
              <a:rPr lang="en-US" sz="2200" dirty="0" smtClean="0"/>
              <a:t>Nov. 15.</a:t>
            </a:r>
          </a:p>
          <a:p>
            <a:pPr lvl="0"/>
            <a:r>
              <a:rPr lang="en-US" sz="2200" dirty="0" smtClean="0"/>
              <a:t>At School 1: </a:t>
            </a:r>
          </a:p>
          <a:p>
            <a:pPr lvl="1"/>
            <a:r>
              <a:rPr lang="en-US" dirty="0" smtClean="0"/>
              <a:t>Mary is flagged </a:t>
            </a:r>
            <a:r>
              <a:rPr lang="en-US" dirty="0"/>
              <a:t>with the Title I (T) student </a:t>
            </a:r>
            <a:r>
              <a:rPr lang="en-US" dirty="0" smtClean="0"/>
              <a:t>classification; </a:t>
            </a:r>
          </a:p>
          <a:p>
            <a:pPr lvl="1"/>
            <a:r>
              <a:rPr lang="en-US" dirty="0" smtClean="0"/>
              <a:t>the Title I (T) student </a:t>
            </a:r>
            <a:r>
              <a:rPr lang="en-US" dirty="0"/>
              <a:t>classification begin and end dates are </a:t>
            </a:r>
            <a:r>
              <a:rPr lang="en-US" dirty="0" smtClean="0"/>
              <a:t>Aug. </a:t>
            </a:r>
            <a:r>
              <a:rPr lang="en-US" dirty="0"/>
              <a:t>8 and </a:t>
            </a:r>
            <a:r>
              <a:rPr lang="en-US" dirty="0" smtClean="0"/>
              <a:t>Nov. 14, </a:t>
            </a:r>
            <a:r>
              <a:rPr lang="en-US" dirty="0"/>
              <a:t>respectively.  </a:t>
            </a:r>
          </a:p>
          <a:p>
            <a:r>
              <a:rPr lang="en-US" sz="2200" dirty="0"/>
              <a:t>When Mary enrolls in School 2 on Nov. 15, she is no longer a Title I student.</a:t>
            </a:r>
          </a:p>
          <a:p>
            <a:r>
              <a:rPr lang="en-US" sz="2200" dirty="0" smtClean="0"/>
              <a:t>The </a:t>
            </a:r>
            <a:r>
              <a:rPr lang="en-US" sz="2200" dirty="0"/>
              <a:t>Title I (T) student classification and student classification begin and end dates at School 1 ensure that Mary is identified as Title I for her enrollment at School 1 for accountability, funding, reporting, and other purposes. </a:t>
            </a:r>
          </a:p>
          <a:p>
            <a:endParaRPr lang="en-US" dirty="0"/>
          </a:p>
        </p:txBody>
      </p:sp>
      <p:sp>
        <p:nvSpPr>
          <p:cNvPr id="3" name="Title 2"/>
          <p:cNvSpPr>
            <a:spLocks noGrp="1"/>
          </p:cNvSpPr>
          <p:nvPr>
            <p:ph type="title"/>
          </p:nvPr>
        </p:nvSpPr>
        <p:spPr/>
        <p:txBody>
          <a:bodyPr/>
          <a:lstStyle/>
          <a:p>
            <a:r>
              <a:rPr lang="en-US" dirty="0" smtClean="0"/>
              <a:t>Begin and End Date Example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102562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Which enrollment/school will be included in</a:t>
            </a:r>
          </a:p>
          <a:p>
            <a:pPr lvl="1"/>
            <a:r>
              <a:rPr lang="en-US" dirty="0" smtClean="0"/>
              <a:t>Oct. 1 membership counts?</a:t>
            </a:r>
          </a:p>
          <a:p>
            <a:pPr lvl="1"/>
            <a:r>
              <a:rPr lang="en-US" dirty="0" smtClean="0"/>
              <a:t>spring assessment provisioning and related reporting?</a:t>
            </a:r>
          </a:p>
          <a:p>
            <a:pPr lvl="1"/>
            <a:r>
              <a:rPr lang="en-US" dirty="0" smtClean="0"/>
              <a:t>Title I counts of students enrolled anytime during the school year?</a:t>
            </a:r>
          </a:p>
        </p:txBody>
      </p:sp>
      <p:sp>
        <p:nvSpPr>
          <p:cNvPr id="3" name="Title 2"/>
          <p:cNvSpPr>
            <a:spLocks noGrp="1"/>
          </p:cNvSpPr>
          <p:nvPr>
            <p:ph type="title"/>
          </p:nvPr>
        </p:nvSpPr>
        <p:spPr/>
        <p:txBody>
          <a:bodyPr/>
          <a:lstStyle/>
          <a:p>
            <a:r>
              <a:rPr lang="en-US" dirty="0" smtClean="0"/>
              <a:t>Which School?</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884281933"/>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A061CFA7-5784-4816-8865-3D363482387D}" vid="{3FE5B953-5DEC-4335-BBB5-E60459355A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Coding_and_Funding_TDASC_Fall_2017</Template>
  <TotalTime>2682</TotalTime>
  <Words>3877</Words>
  <Application>Microsoft Office PowerPoint</Application>
  <PresentationFormat>On-screen Show (4:3)</PresentationFormat>
  <Paragraphs>428</Paragraphs>
  <Slides>42</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Calibri</vt:lpstr>
      <vt:lpstr>Courier New</vt:lpstr>
      <vt:lpstr>Georgia</vt:lpstr>
      <vt:lpstr>Open Sans</vt:lpstr>
      <vt:lpstr>PermianSlabSerifTypeface</vt:lpstr>
      <vt:lpstr>Symbol</vt:lpstr>
      <vt:lpstr>Wingdings</vt:lpstr>
      <vt:lpstr>TDOE Template - Editing</vt:lpstr>
      <vt:lpstr>Ending and Starting the School Year</vt:lpstr>
      <vt:lpstr>Agenda</vt:lpstr>
      <vt:lpstr>Rollovers</vt:lpstr>
      <vt:lpstr>Rollovers</vt:lpstr>
      <vt:lpstr>Student Classifications</vt:lpstr>
      <vt:lpstr>Student Classifications: School Year Start</vt:lpstr>
      <vt:lpstr>Student Classifications: School Year End</vt:lpstr>
      <vt:lpstr>Begin and End Date Example</vt:lpstr>
      <vt:lpstr>Which School?</vt:lpstr>
      <vt:lpstr>English Language Background Progression</vt:lpstr>
      <vt:lpstr>WIDA ACCESS Results &amp; ELB Classifications</vt:lpstr>
      <vt:lpstr>Transitioning from ESL</vt:lpstr>
      <vt:lpstr>English Language Background Classifications: Anticipated Progression</vt:lpstr>
      <vt:lpstr>Homeless Residence Discrepancy</vt:lpstr>
      <vt:lpstr>Homeless Residence Discrepancy: 2018-19</vt:lpstr>
      <vt:lpstr>Homeless Residence Discrepancy: 2019-20</vt:lpstr>
      <vt:lpstr>Immigrant Flag</vt:lpstr>
      <vt:lpstr>Immigrant Flag</vt:lpstr>
      <vt:lpstr>Immigrant Data</vt:lpstr>
      <vt:lpstr>Extract 40 Overwrites</vt:lpstr>
      <vt:lpstr>Birth Country, Immigrant, and  Year Entered 9th Grade</vt:lpstr>
      <vt:lpstr>Date First Enrolled in U.S. School</vt:lpstr>
      <vt:lpstr>Native Language</vt:lpstr>
      <vt:lpstr>English Language Background</vt:lpstr>
      <vt:lpstr>Forms for Migratory Students: ISR and Occupational Survey </vt:lpstr>
      <vt:lpstr>The ISR and MSIX</vt:lpstr>
      <vt:lpstr>ISR Timeline</vt:lpstr>
      <vt:lpstr>Occupational Survey</vt:lpstr>
      <vt:lpstr>Activities During the School Year</vt:lpstr>
      <vt:lpstr>Activities During the School Year</vt:lpstr>
      <vt:lpstr>Checking Your Data in EIS</vt:lpstr>
      <vt:lpstr>Data Reports / Research Queries</vt:lpstr>
      <vt:lpstr>Research Queries</vt:lpstr>
      <vt:lpstr>CPM Research Queries</vt:lpstr>
      <vt:lpstr>Student Classifications Research Query</vt:lpstr>
      <vt:lpstr>Student Classifications Research Query: Foster Care (FOS01)</vt:lpstr>
      <vt:lpstr>Student Classifications Research Query Results: Foster Care (FOS01)</vt:lpstr>
      <vt:lpstr>Resources and Contacts </vt:lpstr>
      <vt:lpstr>CPM Data Mini-Webinars</vt:lpstr>
      <vt:lpstr>CPM Data Manual</vt:lpstr>
      <vt:lpstr>Contact Information</vt:lpstr>
      <vt:lpstr>PowerPoint Presentation</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and Funding</dc:title>
  <dc:creator>Trish Kelly</dc:creator>
  <cp:lastModifiedBy>Trish Kelly</cp:lastModifiedBy>
  <cp:revision>404</cp:revision>
  <cp:lastPrinted>2019-04-03T22:15:55Z</cp:lastPrinted>
  <dcterms:created xsi:type="dcterms:W3CDTF">2017-09-05T15:11:51Z</dcterms:created>
  <dcterms:modified xsi:type="dcterms:W3CDTF">2019-04-03T22:21:44Z</dcterms:modified>
</cp:coreProperties>
</file>