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68" r:id="rId1"/>
  </p:sldMasterIdLst>
  <p:notesMasterIdLst>
    <p:notesMasterId r:id="rId24"/>
  </p:notesMasterIdLst>
  <p:handoutMasterIdLst>
    <p:handoutMasterId r:id="rId25"/>
  </p:handoutMasterIdLst>
  <p:sldIdLst>
    <p:sldId id="277" r:id="rId2"/>
    <p:sldId id="368" r:id="rId3"/>
    <p:sldId id="350" r:id="rId4"/>
    <p:sldId id="364" r:id="rId5"/>
    <p:sldId id="360" r:id="rId6"/>
    <p:sldId id="352" r:id="rId7"/>
    <p:sldId id="345" r:id="rId8"/>
    <p:sldId id="346" r:id="rId9"/>
    <p:sldId id="347" r:id="rId10"/>
    <p:sldId id="327" r:id="rId11"/>
    <p:sldId id="303" r:id="rId12"/>
    <p:sldId id="293" r:id="rId13"/>
    <p:sldId id="341" r:id="rId14"/>
    <p:sldId id="280" r:id="rId15"/>
    <p:sldId id="331" r:id="rId16"/>
    <p:sldId id="371" r:id="rId17"/>
    <p:sldId id="363" r:id="rId18"/>
    <p:sldId id="370" r:id="rId19"/>
    <p:sldId id="366" r:id="rId20"/>
    <p:sldId id="369" r:id="rId21"/>
    <p:sldId id="373" r:id="rId22"/>
    <p:sldId id="372" r:id="rId23"/>
  </p:sldIdLst>
  <p:sldSz cx="9906000" cy="6858000" type="A4"/>
  <p:notesSz cx="9874250" cy="6858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1241" userDrawn="1">
          <p15:clr>
            <a:srgbClr val="A4A3A4"/>
          </p15:clr>
        </p15:guide>
        <p15:guide id="2" pos="38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zysztof Biegaj" initials="" lastIdx="1" clrIdx="0"/>
  <p:cmAuthor id="2" name="Krzysztof Biegaj" initials="KB" lastIdx="21" clrIdx="1">
    <p:extLst>
      <p:ext uri="{19B8F6BF-5375-455C-9EA6-DF929625EA0E}">
        <p15:presenceInfo xmlns:p15="http://schemas.microsoft.com/office/powerpoint/2012/main" userId="fb1f5560bafd3a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0000"/>
    <a:srgbClr val="FFFF00"/>
    <a:srgbClr val="FF3300"/>
    <a:srgbClr val="00FF00"/>
    <a:srgbClr val="F7FB65"/>
    <a:srgbClr val="0000FF"/>
    <a:srgbClr val="D4F50B"/>
    <a:srgbClr val="F2F80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6" autoAdjust="0"/>
    <p:restoredTop sz="94660" autoAdjust="0"/>
  </p:normalViewPr>
  <p:slideViewPr>
    <p:cSldViewPr>
      <p:cViewPr varScale="1">
        <p:scale>
          <a:sx n="85" d="100"/>
          <a:sy n="85" d="100"/>
        </p:scale>
        <p:origin x="990" y="84"/>
      </p:cViewPr>
      <p:guideLst>
        <p:guide orient="horz" pos="2160"/>
        <p:guide pos="3120"/>
      </p:guideLst>
    </p:cSldViewPr>
  </p:slideViewPr>
  <p:outlineViewPr>
    <p:cViewPr>
      <p:scale>
        <a:sx n="33" d="100"/>
        <a:sy n="33" d="100"/>
      </p:scale>
      <p:origin x="12" y="1332"/>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384"/>
    </p:cViewPr>
  </p:sorterViewPr>
  <p:notesViewPr>
    <p:cSldViewPr>
      <p:cViewPr varScale="1">
        <p:scale>
          <a:sx n="37" d="100"/>
          <a:sy n="37" d="100"/>
        </p:scale>
        <p:origin x="-1541" y="-74"/>
      </p:cViewPr>
      <p:guideLst>
        <p:guide orient="horz" pos="1241"/>
        <p:guide pos="383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8.xml"/><Relationship Id="rId1"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0-20T08:49:38.978" idx="12">
    <p:pos x="2834" y="485"/>
    <p:text>Krzysztof (Kris) Biegaj &amp; Mobile Supersucker - Mining Expo in Kalgoorlie, Western Australia - 23 10 2003</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10-21T21:35:41.602" idx="13">
    <p:pos x="5167" y="1646"/>
    <p:text>Surface Diamond Drill Explorations hole exposed in 195/15 Stope in Bullen West Mine - 2001 CNGC Norseman, Western Australia</p:text>
    <p:extLst>
      <p:ext uri="{C676402C-5697-4E1C-873F-D02D1690AC5C}">
        <p15:threadingInfo xmlns:p15="http://schemas.microsoft.com/office/powerpoint/2012/main" timeZoneBias="-480"/>
      </p:ext>
    </p:extLst>
  </p:cm>
  <p:cm authorId="2" dt="2020-10-21T21:38:50.073" idx="14">
    <p:pos x="872" y="609"/>
    <p:text>Otter-Juan Nickel Mine in Kambalda Western Australia - 2003 Supersucker towing before entering Otter-Juan Nickel Decline in Kambalda, Western Australia</p:text>
    <p:extLst>
      <p:ext uri="{C676402C-5697-4E1C-873F-D02D1690AC5C}">
        <p15:threadingInfo xmlns:p15="http://schemas.microsoft.com/office/powerpoint/2012/main" timeZoneBias="-480"/>
      </p:ext>
    </p:extLst>
  </p:cm>
  <p:cm authorId="2" dt="2020-10-21T21:41:15.787" idx="16">
    <p:pos x="2317" y="581"/>
    <p:text>Supersucker in ore drive on Nickel Mine located near Kambalda, Western Australia</p:text>
    <p:extLst>
      <p:ext uri="{C676402C-5697-4E1C-873F-D02D1690AC5C}">
        <p15:threadingInfo xmlns:p15="http://schemas.microsoft.com/office/powerpoint/2012/main" timeZoneBias="-480"/>
      </p:ext>
    </p:extLst>
  </p:cm>
  <p:cm authorId="2" dt="2020-10-21T21:43:58.674" idx="17">
    <p:pos x="3906" y="846"/>
    <p:text>Discharging vacuumed ore into bobcat's bucket</p:text>
    <p:extLst>
      <p:ext uri="{C676402C-5697-4E1C-873F-D02D1690AC5C}">
        <p15:threadingInfo xmlns:p15="http://schemas.microsoft.com/office/powerpoint/2012/main" timeZoneBias="-480"/>
      </p:ext>
    </p:extLst>
  </p:cm>
  <p:cm authorId="2" dt="2020-10-21T21:46:13.956" idx="18">
    <p:pos x="854" y="3219"/>
    <p:text>Surface Mining Equipment wash-bay before clean-up on the Gold Mine near Kalgoorlie - 2003 Western Australia</p:text>
    <p:extLst>
      <p:ext uri="{C676402C-5697-4E1C-873F-D02D1690AC5C}">
        <p15:threadingInfo xmlns:p15="http://schemas.microsoft.com/office/powerpoint/2012/main" timeZoneBias="-480"/>
      </p:ext>
    </p:extLst>
  </p:cm>
  <p:cm authorId="2" dt="2020-10-23T18:27:02.251" idx="20">
    <p:pos x="2293" y="2040"/>
    <p:text>Modified Western Australian Norseman++ "Old Style" capital access and hoisting system for high-grade low tonnage ore depostis with minimal polution to environment and surface waste rehabilitation costs</p:text>
    <p:extLst>
      <p:ext uri="{C676402C-5697-4E1C-873F-D02D1690AC5C}">
        <p15:threadingInfo xmlns:p15="http://schemas.microsoft.com/office/powerpoint/2012/main" timeZoneBias="-480"/>
      </p:ext>
    </p:extLst>
  </p:cm>
  <p:cm authorId="2" dt="2020-10-23T18:31:41.503" idx="21">
    <p:pos x="4106" y="3257"/>
    <p:text>The samp after fast clean-up with Supersucker</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ABD9C4F-2024-4713-B451-65D5F0E3EA4A}"/>
              </a:ext>
            </a:extLst>
          </p:cNvPr>
          <p:cNvSpPr>
            <a:spLocks noGrp="1" noChangeArrowheads="1"/>
          </p:cNvSpPr>
          <p:nvPr>
            <p:ph type="hdr" sz="quarter"/>
          </p:nvPr>
        </p:nvSpPr>
        <p:spPr bwMode="auto">
          <a:xfrm>
            <a:off x="0" y="6351"/>
            <a:ext cx="4278101" cy="3206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sz="1000" i="1">
                <a:latin typeface="Book Antiqua" pitchFamily="18" charset="0"/>
                <a:cs typeface="+mn-cs"/>
              </a:defRPr>
            </a:lvl1pPr>
          </a:lstStyle>
          <a:p>
            <a:pPr>
              <a:defRPr/>
            </a:pPr>
            <a:endParaRPr lang="en-AU" dirty="0"/>
          </a:p>
        </p:txBody>
      </p:sp>
      <p:sp>
        <p:nvSpPr>
          <p:cNvPr id="2051" name="Rectangle 3">
            <a:extLst>
              <a:ext uri="{FF2B5EF4-FFF2-40B4-BE49-F238E27FC236}">
                <a16:creationId xmlns:a16="http://schemas.microsoft.com/office/drawing/2014/main" id="{65647B4F-5001-46C4-BAE1-36CEB02DD48A}"/>
              </a:ext>
            </a:extLst>
          </p:cNvPr>
          <p:cNvSpPr>
            <a:spLocks noGrp="1" noChangeArrowheads="1"/>
          </p:cNvSpPr>
          <p:nvPr>
            <p:ph type="dt" idx="1"/>
          </p:nvPr>
        </p:nvSpPr>
        <p:spPr bwMode="auto">
          <a:xfrm>
            <a:off x="5596150" y="6351"/>
            <a:ext cx="4278101" cy="3206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sz="1000" i="1">
                <a:latin typeface="Book Antiqua" pitchFamily="18" charset="0"/>
                <a:cs typeface="+mn-cs"/>
              </a:defRPr>
            </a:lvl1pPr>
          </a:lstStyle>
          <a:p>
            <a:pPr>
              <a:defRPr/>
            </a:pPr>
            <a:endParaRPr lang="en-AU" dirty="0"/>
          </a:p>
        </p:txBody>
      </p:sp>
      <p:sp>
        <p:nvSpPr>
          <p:cNvPr id="3076" name="Rectangle 4">
            <a:extLst>
              <a:ext uri="{FF2B5EF4-FFF2-40B4-BE49-F238E27FC236}">
                <a16:creationId xmlns:a16="http://schemas.microsoft.com/office/drawing/2014/main" id="{5A363E6F-9365-48E7-8A42-7B85BDBA9842}"/>
              </a:ext>
            </a:extLst>
          </p:cNvPr>
          <p:cNvSpPr>
            <a:spLocks noGrp="1" noRot="1" noChangeAspect="1" noChangeArrowheads="1" noTextEdit="1"/>
          </p:cNvSpPr>
          <p:nvPr>
            <p:ph type="sldImg" idx="2"/>
          </p:nvPr>
        </p:nvSpPr>
        <p:spPr bwMode="auto">
          <a:xfrm>
            <a:off x="3051175" y="492125"/>
            <a:ext cx="3771900" cy="26114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B432BF51-11C7-4E66-92A8-D096DE2B8CF4}"/>
              </a:ext>
            </a:extLst>
          </p:cNvPr>
          <p:cNvSpPr>
            <a:spLocks noGrp="1" noChangeArrowheads="1"/>
          </p:cNvSpPr>
          <p:nvPr>
            <p:ph type="body" sz="quarter" idx="3"/>
          </p:nvPr>
        </p:nvSpPr>
        <p:spPr bwMode="auto">
          <a:xfrm>
            <a:off x="1316462" y="3268664"/>
            <a:ext cx="7241328" cy="3100387"/>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054" name="Rectangle 6">
            <a:extLst>
              <a:ext uri="{FF2B5EF4-FFF2-40B4-BE49-F238E27FC236}">
                <a16:creationId xmlns:a16="http://schemas.microsoft.com/office/drawing/2014/main" id="{AA9957D4-40B9-444F-A518-90840921E4D1}"/>
              </a:ext>
            </a:extLst>
          </p:cNvPr>
          <p:cNvSpPr>
            <a:spLocks noGrp="1" noChangeArrowheads="1"/>
          </p:cNvSpPr>
          <p:nvPr>
            <p:ph type="ftr" sz="quarter" idx="4"/>
          </p:nvPr>
        </p:nvSpPr>
        <p:spPr bwMode="auto">
          <a:xfrm>
            <a:off x="0" y="6529389"/>
            <a:ext cx="4278101" cy="3206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sz="1000" i="1">
                <a:latin typeface="Book Antiqua" pitchFamily="18" charset="0"/>
                <a:cs typeface="+mn-cs"/>
              </a:defRPr>
            </a:lvl1pPr>
          </a:lstStyle>
          <a:p>
            <a:pPr>
              <a:defRPr/>
            </a:pPr>
            <a:endParaRPr lang="en-AU" dirty="0"/>
          </a:p>
        </p:txBody>
      </p:sp>
      <p:sp>
        <p:nvSpPr>
          <p:cNvPr id="2055" name="Rectangle 7">
            <a:extLst>
              <a:ext uri="{FF2B5EF4-FFF2-40B4-BE49-F238E27FC236}">
                <a16:creationId xmlns:a16="http://schemas.microsoft.com/office/drawing/2014/main" id="{BA703409-6E7D-4747-BA9C-CCD988EA3E08}"/>
              </a:ext>
            </a:extLst>
          </p:cNvPr>
          <p:cNvSpPr>
            <a:spLocks noGrp="1" noChangeArrowheads="1"/>
          </p:cNvSpPr>
          <p:nvPr>
            <p:ph type="sldNum" sz="quarter" idx="5"/>
          </p:nvPr>
        </p:nvSpPr>
        <p:spPr bwMode="auto">
          <a:xfrm>
            <a:off x="5596150" y="6529389"/>
            <a:ext cx="4278101" cy="3206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eaLnBrk="0" hangingPunct="0">
              <a:defRPr sz="1000" i="1">
                <a:latin typeface="Book Antiqua" panose="02040602050305030304" pitchFamily="18" charset="0"/>
              </a:defRPr>
            </a:lvl1pPr>
          </a:lstStyle>
          <a:p>
            <a:pPr>
              <a:defRPr/>
            </a:pPr>
            <a:fld id="{CD52D053-5640-4314-A2C2-483FCBC64A9B}" type="slidenum">
              <a:rPr lang="en-AU" altLang="en-US"/>
              <a:pPr>
                <a:defRPr/>
              </a:pPr>
              <a:t>‹#›</a:t>
            </a:fld>
            <a:endParaRPr lang="en-AU" altLang="en-US" dirty="0"/>
          </a:p>
        </p:txBody>
      </p:sp>
    </p:spTree>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31041B5-5E40-43EA-9B39-0EF9B7BB76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554C63-9510-4B42-BFED-0CF3798F5BA2}" type="slidenum">
              <a:rPr lang="en-AU" altLang="en-US" sz="1000" smtClean="0">
                <a:latin typeface="Book Antiqua" panose="02040602050305030304" pitchFamily="18" charset="0"/>
              </a:rPr>
              <a:pPr>
                <a:spcBef>
                  <a:spcPct val="0"/>
                </a:spcBef>
              </a:pPr>
              <a:t>1</a:t>
            </a:fld>
            <a:endParaRPr lang="en-AU" altLang="en-US" sz="1000" dirty="0">
              <a:latin typeface="Book Antiqua" panose="02040602050305030304" pitchFamily="18" charset="0"/>
            </a:endParaRPr>
          </a:p>
        </p:txBody>
      </p:sp>
      <p:sp>
        <p:nvSpPr>
          <p:cNvPr id="5123" name="Rectangle 2">
            <a:extLst>
              <a:ext uri="{FF2B5EF4-FFF2-40B4-BE49-F238E27FC236}">
                <a16:creationId xmlns:a16="http://schemas.microsoft.com/office/drawing/2014/main" id="{81325898-CE21-4F4E-8E6E-7DBB3A2FC045}"/>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A89A5560-BEFE-4F5A-BA79-06D995F7FF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46E41824-0E84-4A68-A630-BE8D31D0A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9CF8FD-6692-4A47-BBAC-A07D5E333DD6}" type="slidenum">
              <a:rPr lang="en-AU" altLang="en-US" sz="1000" smtClean="0">
                <a:latin typeface="Book Antiqua" panose="02040602050305030304" pitchFamily="18" charset="0"/>
              </a:rPr>
              <a:pPr>
                <a:spcBef>
                  <a:spcPct val="0"/>
                </a:spcBef>
              </a:pPr>
              <a:t>15</a:t>
            </a:fld>
            <a:endParaRPr lang="en-AU" altLang="en-US" sz="1000" dirty="0">
              <a:latin typeface="Book Antiqua" panose="02040602050305030304" pitchFamily="18" charset="0"/>
            </a:endParaRPr>
          </a:p>
        </p:txBody>
      </p:sp>
      <p:sp>
        <p:nvSpPr>
          <p:cNvPr id="36867" name="Rectangle 2">
            <a:extLst>
              <a:ext uri="{FF2B5EF4-FFF2-40B4-BE49-F238E27FC236}">
                <a16:creationId xmlns:a16="http://schemas.microsoft.com/office/drawing/2014/main" id="{A215A932-FFB6-4FEE-8443-6A05A92FC00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6CF89BD5-61BE-437B-B82E-B15794440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E64CC808-3C35-4CC0-8B8E-6394BAA89A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058761-AB0C-46DE-A8C6-E63C0F9AF162}" type="slidenum">
              <a:rPr lang="en-AU" altLang="en-US" sz="1000" smtClean="0">
                <a:latin typeface="Book Antiqua" panose="02040602050305030304" pitchFamily="18" charset="0"/>
              </a:rPr>
              <a:pPr>
                <a:spcBef>
                  <a:spcPct val="0"/>
                </a:spcBef>
              </a:pPr>
              <a:t>7</a:t>
            </a:fld>
            <a:endParaRPr lang="en-AU" altLang="en-US" sz="1000" dirty="0">
              <a:latin typeface="Book Antiqua" panose="02040602050305030304" pitchFamily="18" charset="0"/>
            </a:endParaRPr>
          </a:p>
        </p:txBody>
      </p:sp>
      <p:sp>
        <p:nvSpPr>
          <p:cNvPr id="12291" name="Rectangle 2">
            <a:extLst>
              <a:ext uri="{FF2B5EF4-FFF2-40B4-BE49-F238E27FC236}">
                <a16:creationId xmlns:a16="http://schemas.microsoft.com/office/drawing/2014/main" id="{2B542355-1CF6-4B4E-BAD6-77308596D53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EFC7079-BE6E-494D-A03B-639C7452A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E0A1F1D6-C607-46D0-9A46-136B888676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F160AE-F7CD-414E-BADD-6931EC60C89C}" type="slidenum">
              <a:rPr lang="en-AU" altLang="en-US" sz="1000" smtClean="0">
                <a:latin typeface="Book Antiqua" panose="02040602050305030304" pitchFamily="18" charset="0"/>
              </a:rPr>
              <a:pPr>
                <a:spcBef>
                  <a:spcPct val="0"/>
                </a:spcBef>
              </a:pPr>
              <a:t>8</a:t>
            </a:fld>
            <a:endParaRPr lang="en-AU" altLang="en-US" sz="1000" dirty="0">
              <a:latin typeface="Book Antiqua" panose="02040602050305030304" pitchFamily="18" charset="0"/>
            </a:endParaRPr>
          </a:p>
        </p:txBody>
      </p:sp>
      <p:sp>
        <p:nvSpPr>
          <p:cNvPr id="14339" name="Rectangle 2">
            <a:extLst>
              <a:ext uri="{FF2B5EF4-FFF2-40B4-BE49-F238E27FC236}">
                <a16:creationId xmlns:a16="http://schemas.microsoft.com/office/drawing/2014/main" id="{AB7A32DC-A556-4305-A839-04ED4968565D}"/>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20F8267B-E275-470F-AD03-D69FD5C395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C56C4C10-8D8D-46A0-A5FE-3FA908584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08BBEC-C94B-4FE7-84CE-96CFF719A9CE}" type="slidenum">
              <a:rPr lang="en-AU" altLang="en-US" sz="1000" smtClean="0">
                <a:latin typeface="Book Antiqua" panose="02040602050305030304" pitchFamily="18" charset="0"/>
              </a:rPr>
              <a:pPr>
                <a:spcBef>
                  <a:spcPct val="0"/>
                </a:spcBef>
              </a:pPr>
              <a:t>9</a:t>
            </a:fld>
            <a:endParaRPr lang="en-AU" altLang="en-US" sz="1000" dirty="0">
              <a:latin typeface="Book Antiqua" panose="02040602050305030304" pitchFamily="18" charset="0"/>
            </a:endParaRPr>
          </a:p>
        </p:txBody>
      </p:sp>
      <p:sp>
        <p:nvSpPr>
          <p:cNvPr id="18435" name="Rectangle 2">
            <a:extLst>
              <a:ext uri="{FF2B5EF4-FFF2-40B4-BE49-F238E27FC236}">
                <a16:creationId xmlns:a16="http://schemas.microsoft.com/office/drawing/2014/main" id="{D80B8B37-E299-41C0-862F-7856C9F5C3C0}"/>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C2729623-587D-41FD-BD6C-FC3DC03921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3062422-BF47-4328-BB17-E25A7CBF3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A2106F-D3D0-443A-B457-E72560FC17FA}" type="slidenum">
              <a:rPr lang="en-AU" altLang="en-US" sz="1000" smtClean="0">
                <a:latin typeface="Book Antiqua" panose="02040602050305030304" pitchFamily="18" charset="0"/>
              </a:rPr>
              <a:pPr>
                <a:spcBef>
                  <a:spcPct val="0"/>
                </a:spcBef>
              </a:pPr>
              <a:t>10</a:t>
            </a:fld>
            <a:endParaRPr lang="en-AU" altLang="en-US" sz="1000" dirty="0">
              <a:latin typeface="Book Antiqua" panose="02040602050305030304" pitchFamily="18" charset="0"/>
            </a:endParaRPr>
          </a:p>
        </p:txBody>
      </p:sp>
      <p:sp>
        <p:nvSpPr>
          <p:cNvPr id="16387" name="Rectangle 2">
            <a:extLst>
              <a:ext uri="{FF2B5EF4-FFF2-40B4-BE49-F238E27FC236}">
                <a16:creationId xmlns:a16="http://schemas.microsoft.com/office/drawing/2014/main" id="{665F5F61-068F-4DB6-AF80-28405D2D20A9}"/>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C13A8E71-E7A8-4323-BF98-155BAEC4C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6B24BF3-890F-4372-8E9C-3C59C8BCE7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C2931D-9A0D-46A4-9AA4-2151FAC06943}" type="slidenum">
              <a:rPr lang="en-AU" altLang="en-US" sz="1000" smtClean="0">
                <a:latin typeface="Book Antiqua" panose="02040602050305030304" pitchFamily="18" charset="0"/>
              </a:rPr>
              <a:pPr>
                <a:spcBef>
                  <a:spcPct val="0"/>
                </a:spcBef>
              </a:pPr>
              <a:t>11</a:t>
            </a:fld>
            <a:endParaRPr lang="en-AU" altLang="en-US" sz="1000" dirty="0">
              <a:latin typeface="Book Antiqua" panose="02040602050305030304" pitchFamily="18" charset="0"/>
            </a:endParaRPr>
          </a:p>
        </p:txBody>
      </p:sp>
      <p:sp>
        <p:nvSpPr>
          <p:cNvPr id="26627" name="Rectangle 2">
            <a:extLst>
              <a:ext uri="{FF2B5EF4-FFF2-40B4-BE49-F238E27FC236}">
                <a16:creationId xmlns:a16="http://schemas.microsoft.com/office/drawing/2014/main" id="{57F9D492-A603-4CDB-8B34-5C30D0C80070}"/>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A6BB0A1C-6AB3-4F39-9D72-379759835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CBFD8D1-CE5B-4369-80E6-D5FD455C7F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30CD71-3AB2-4C06-9B3D-19768E8A5BFB}" type="slidenum">
              <a:rPr lang="en-AU" altLang="en-US" sz="1000" smtClean="0">
                <a:latin typeface="Book Antiqua" panose="02040602050305030304" pitchFamily="18" charset="0"/>
              </a:rPr>
              <a:pPr>
                <a:spcBef>
                  <a:spcPct val="0"/>
                </a:spcBef>
              </a:pPr>
              <a:t>12</a:t>
            </a:fld>
            <a:endParaRPr lang="en-AU" altLang="en-US" sz="1000" dirty="0">
              <a:latin typeface="Book Antiqua" panose="02040602050305030304" pitchFamily="18" charset="0"/>
            </a:endParaRPr>
          </a:p>
        </p:txBody>
      </p:sp>
      <p:sp>
        <p:nvSpPr>
          <p:cNvPr id="30723" name="Rectangle 2">
            <a:extLst>
              <a:ext uri="{FF2B5EF4-FFF2-40B4-BE49-F238E27FC236}">
                <a16:creationId xmlns:a16="http://schemas.microsoft.com/office/drawing/2014/main" id="{18AAD5E6-F290-40DB-B400-42D9B8B396AD}"/>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0C7095BF-DD9F-4F93-80DF-A2C3044F79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6F118E9-66F8-4366-97A4-1C7E8E9A84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4CA30E-098D-4DFC-ACB9-2AF48434F0FC}" type="slidenum">
              <a:rPr lang="en-AU" altLang="en-US" sz="1000" smtClean="0">
                <a:latin typeface="Book Antiqua" panose="02040602050305030304" pitchFamily="18" charset="0"/>
              </a:rPr>
              <a:pPr>
                <a:spcBef>
                  <a:spcPct val="0"/>
                </a:spcBef>
              </a:pPr>
              <a:t>13</a:t>
            </a:fld>
            <a:endParaRPr lang="en-AU" altLang="en-US" sz="1000" dirty="0">
              <a:latin typeface="Book Antiqua" panose="02040602050305030304" pitchFamily="18" charset="0"/>
            </a:endParaRPr>
          </a:p>
        </p:txBody>
      </p:sp>
      <p:sp>
        <p:nvSpPr>
          <p:cNvPr id="32771" name="Rectangle 2">
            <a:extLst>
              <a:ext uri="{FF2B5EF4-FFF2-40B4-BE49-F238E27FC236}">
                <a16:creationId xmlns:a16="http://schemas.microsoft.com/office/drawing/2014/main" id="{C46BE0D6-EF13-4B45-A822-F5B88467EF9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F645D4D7-192E-46A9-923F-CBE52E3753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773262E-CBA7-447D-B17B-A5945A322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C3B4E9-EFEE-4221-A26B-64402E94B419}" type="slidenum">
              <a:rPr lang="en-AU" altLang="en-US" sz="1000" smtClean="0">
                <a:latin typeface="Book Antiqua" panose="02040602050305030304" pitchFamily="18" charset="0"/>
              </a:rPr>
              <a:pPr>
                <a:spcBef>
                  <a:spcPct val="0"/>
                </a:spcBef>
              </a:pPr>
              <a:t>14</a:t>
            </a:fld>
            <a:endParaRPr lang="en-AU" altLang="en-US" sz="1000" dirty="0">
              <a:latin typeface="Book Antiqua" panose="02040602050305030304" pitchFamily="18" charset="0"/>
            </a:endParaRPr>
          </a:p>
        </p:txBody>
      </p:sp>
      <p:sp>
        <p:nvSpPr>
          <p:cNvPr id="34819" name="Rectangle 2">
            <a:extLst>
              <a:ext uri="{FF2B5EF4-FFF2-40B4-BE49-F238E27FC236}">
                <a16:creationId xmlns:a16="http://schemas.microsoft.com/office/drawing/2014/main" id="{D194B0D5-5C38-407A-A169-6B06BC66F18D}"/>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AF6CFE4-659A-4674-8D5D-5C475B37B8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57199" y="1371600"/>
            <a:ext cx="89154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485900" y="3331698"/>
            <a:ext cx="69342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a:extLst>
              <a:ext uri="{FF2B5EF4-FFF2-40B4-BE49-F238E27FC236}">
                <a16:creationId xmlns:a16="http://schemas.microsoft.com/office/drawing/2014/main" id="{73794D42-DBD5-4B3B-8F20-E45AE8A8B539}"/>
              </a:ext>
            </a:extLst>
          </p:cNvPr>
          <p:cNvSpPr>
            <a:spLocks noGrp="1"/>
          </p:cNvSpPr>
          <p:nvPr>
            <p:ph type="dt" sz="half" idx="10"/>
          </p:nvPr>
        </p:nvSpPr>
        <p:spPr/>
        <p:txBody>
          <a:bodyPr/>
          <a:lstStyle>
            <a:lvl1pPr>
              <a:defRPr/>
            </a:lvl1pPr>
          </a:lstStyle>
          <a:p>
            <a:pPr>
              <a:defRPr/>
            </a:pPr>
            <a:fld id="{3A3AE622-DEF6-43AD-ACA1-FAF725B2EE54}" type="datetime1">
              <a:rPr lang="en-AU"/>
              <a:pPr>
                <a:defRPr/>
              </a:pPr>
              <a:t>24/10/2020</a:t>
            </a:fld>
            <a:endParaRPr lang="en-AU" dirty="0"/>
          </a:p>
        </p:txBody>
      </p:sp>
      <p:sp>
        <p:nvSpPr>
          <p:cNvPr id="5" name="Footer Placeholder 2">
            <a:extLst>
              <a:ext uri="{FF2B5EF4-FFF2-40B4-BE49-F238E27FC236}">
                <a16:creationId xmlns:a16="http://schemas.microsoft.com/office/drawing/2014/main" id="{75D1ACCC-D4C0-43E7-8938-8A09EF89CEDF}"/>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6" name="Slide Number Placeholder 22">
            <a:extLst>
              <a:ext uri="{FF2B5EF4-FFF2-40B4-BE49-F238E27FC236}">
                <a16:creationId xmlns:a16="http://schemas.microsoft.com/office/drawing/2014/main" id="{6356870D-6D62-41CA-815C-6F2A51D0CB24}"/>
              </a:ext>
            </a:extLst>
          </p:cNvPr>
          <p:cNvSpPr>
            <a:spLocks noGrp="1"/>
          </p:cNvSpPr>
          <p:nvPr>
            <p:ph type="sldNum" sz="quarter" idx="12"/>
          </p:nvPr>
        </p:nvSpPr>
        <p:spPr/>
        <p:txBody>
          <a:bodyPr/>
          <a:lstStyle>
            <a:lvl1pPr>
              <a:defRPr/>
            </a:lvl1pPr>
          </a:lstStyle>
          <a:p>
            <a:pPr>
              <a:defRPr/>
            </a:pPr>
            <a:fld id="{A48123DF-5DA2-4320-9540-83BC685564D9}" type="slidenum">
              <a:rPr lang="en-AU" altLang="en-US"/>
              <a:pPr>
                <a:defRPr/>
              </a:pPr>
              <a:t>‹#›</a:t>
            </a:fld>
            <a:endParaRPr lang="en-AU" altLang="en-US" dirty="0"/>
          </a:p>
        </p:txBody>
      </p:sp>
    </p:spTree>
    <p:extLst>
      <p:ext uri="{BB962C8B-B14F-4D97-AF65-F5344CB8AC3E}">
        <p14:creationId xmlns:p14="http://schemas.microsoft.com/office/powerpoint/2010/main" val="390283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FBC0B35-9D5A-4A46-AE81-553BB2963D3A}"/>
              </a:ext>
            </a:extLst>
          </p:cNvPr>
          <p:cNvSpPr>
            <a:spLocks noGrp="1"/>
          </p:cNvSpPr>
          <p:nvPr>
            <p:ph type="dt" sz="half" idx="10"/>
          </p:nvPr>
        </p:nvSpPr>
        <p:spPr/>
        <p:txBody>
          <a:bodyPr/>
          <a:lstStyle>
            <a:lvl1pPr>
              <a:defRPr/>
            </a:lvl1pPr>
          </a:lstStyle>
          <a:p>
            <a:pPr>
              <a:defRPr/>
            </a:pPr>
            <a:fld id="{6A1A1DE1-BBC8-43FA-BD5B-7B00D4F1B768}" type="datetime1">
              <a:rPr lang="en-AU"/>
              <a:pPr>
                <a:defRPr/>
              </a:pPr>
              <a:t>24/10/2020</a:t>
            </a:fld>
            <a:endParaRPr lang="en-AU" dirty="0"/>
          </a:p>
        </p:txBody>
      </p:sp>
      <p:sp>
        <p:nvSpPr>
          <p:cNvPr id="5" name="Footer Placeholder 2">
            <a:extLst>
              <a:ext uri="{FF2B5EF4-FFF2-40B4-BE49-F238E27FC236}">
                <a16:creationId xmlns:a16="http://schemas.microsoft.com/office/drawing/2014/main" id="{B7AE0898-D7A3-4713-8DAC-09E48452243E}"/>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6" name="Slide Number Placeholder 22">
            <a:extLst>
              <a:ext uri="{FF2B5EF4-FFF2-40B4-BE49-F238E27FC236}">
                <a16:creationId xmlns:a16="http://schemas.microsoft.com/office/drawing/2014/main" id="{CF87F23E-EBB2-4B2E-ACE4-B2645F5E2A8F}"/>
              </a:ext>
            </a:extLst>
          </p:cNvPr>
          <p:cNvSpPr>
            <a:spLocks noGrp="1"/>
          </p:cNvSpPr>
          <p:nvPr>
            <p:ph type="sldNum" sz="quarter" idx="12"/>
          </p:nvPr>
        </p:nvSpPr>
        <p:spPr/>
        <p:txBody>
          <a:bodyPr/>
          <a:lstStyle>
            <a:lvl1pPr>
              <a:defRPr/>
            </a:lvl1pPr>
          </a:lstStyle>
          <a:p>
            <a:pPr>
              <a:defRPr/>
            </a:pPr>
            <a:fld id="{22E15AC7-747A-48DB-9305-25D4603568CF}" type="slidenum">
              <a:rPr lang="en-AU" altLang="en-US"/>
              <a:pPr>
                <a:defRPr/>
              </a:pPr>
              <a:t>‹#›</a:t>
            </a:fld>
            <a:endParaRPr lang="en-AU" altLang="en-US" dirty="0"/>
          </a:p>
        </p:txBody>
      </p:sp>
    </p:spTree>
    <p:extLst>
      <p:ext uri="{BB962C8B-B14F-4D97-AF65-F5344CB8AC3E}">
        <p14:creationId xmlns:p14="http://schemas.microsoft.com/office/powerpoint/2010/main" val="1651413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AAC60BC-936F-406D-8724-8FB4EBC3ACED}"/>
              </a:ext>
            </a:extLst>
          </p:cNvPr>
          <p:cNvSpPr>
            <a:spLocks noGrp="1"/>
          </p:cNvSpPr>
          <p:nvPr>
            <p:ph type="dt" sz="half" idx="10"/>
          </p:nvPr>
        </p:nvSpPr>
        <p:spPr/>
        <p:txBody>
          <a:bodyPr/>
          <a:lstStyle>
            <a:lvl1pPr>
              <a:defRPr/>
            </a:lvl1pPr>
          </a:lstStyle>
          <a:p>
            <a:pPr>
              <a:defRPr/>
            </a:pPr>
            <a:fld id="{4C638997-5561-49A8-831A-A0B5F59090A8}" type="datetime1">
              <a:rPr lang="en-AU"/>
              <a:pPr>
                <a:defRPr/>
              </a:pPr>
              <a:t>24/10/2020</a:t>
            </a:fld>
            <a:endParaRPr lang="en-AU" dirty="0"/>
          </a:p>
        </p:txBody>
      </p:sp>
      <p:sp>
        <p:nvSpPr>
          <p:cNvPr id="5" name="Footer Placeholder 2">
            <a:extLst>
              <a:ext uri="{FF2B5EF4-FFF2-40B4-BE49-F238E27FC236}">
                <a16:creationId xmlns:a16="http://schemas.microsoft.com/office/drawing/2014/main" id="{E71B299A-197E-428C-ACF7-77298AC8E4C5}"/>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6" name="Slide Number Placeholder 22">
            <a:extLst>
              <a:ext uri="{FF2B5EF4-FFF2-40B4-BE49-F238E27FC236}">
                <a16:creationId xmlns:a16="http://schemas.microsoft.com/office/drawing/2014/main" id="{F84B8A9B-BBFE-4C4A-8F75-D60FA492B638}"/>
              </a:ext>
            </a:extLst>
          </p:cNvPr>
          <p:cNvSpPr>
            <a:spLocks noGrp="1"/>
          </p:cNvSpPr>
          <p:nvPr>
            <p:ph type="sldNum" sz="quarter" idx="12"/>
          </p:nvPr>
        </p:nvSpPr>
        <p:spPr/>
        <p:txBody>
          <a:bodyPr/>
          <a:lstStyle>
            <a:lvl1pPr>
              <a:defRPr/>
            </a:lvl1pPr>
          </a:lstStyle>
          <a:p>
            <a:pPr>
              <a:defRPr/>
            </a:pPr>
            <a:fld id="{3C6A0D28-5F28-4490-9B0C-9DD18B39F1F7}" type="slidenum">
              <a:rPr lang="en-AU" altLang="en-US"/>
              <a:pPr>
                <a:defRPr/>
              </a:pPr>
              <a:t>‹#›</a:t>
            </a:fld>
            <a:endParaRPr lang="en-AU" altLang="en-US" dirty="0"/>
          </a:p>
        </p:txBody>
      </p:sp>
    </p:spTree>
    <p:extLst>
      <p:ext uri="{BB962C8B-B14F-4D97-AF65-F5344CB8AC3E}">
        <p14:creationId xmlns:p14="http://schemas.microsoft.com/office/powerpoint/2010/main" val="939306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5900" y="476250"/>
            <a:ext cx="7677150" cy="1276350"/>
          </a:xfrm>
        </p:spPr>
        <p:txBody>
          <a:bodyPr/>
          <a:lstStyle/>
          <a:p>
            <a:r>
              <a:rPr lang="en-US"/>
              <a:t>Click to edit Master title style</a:t>
            </a:r>
            <a:endParaRPr lang="en-AU"/>
          </a:p>
        </p:txBody>
      </p:sp>
      <p:sp>
        <p:nvSpPr>
          <p:cNvPr id="3" name="Text Placeholder 2"/>
          <p:cNvSpPr>
            <a:spLocks noGrp="1"/>
          </p:cNvSpPr>
          <p:nvPr>
            <p:ph type="body" sz="half" idx="1"/>
          </p:nvPr>
        </p:nvSpPr>
        <p:spPr>
          <a:xfrm>
            <a:off x="742950"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029200"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13">
            <a:extLst>
              <a:ext uri="{FF2B5EF4-FFF2-40B4-BE49-F238E27FC236}">
                <a16:creationId xmlns:a16="http://schemas.microsoft.com/office/drawing/2014/main" id="{E17A9E46-AADD-4C2B-9DCB-E9241F4577EC}"/>
              </a:ext>
            </a:extLst>
          </p:cNvPr>
          <p:cNvSpPr>
            <a:spLocks noGrp="1"/>
          </p:cNvSpPr>
          <p:nvPr>
            <p:ph type="dt" sz="half" idx="10"/>
          </p:nvPr>
        </p:nvSpPr>
        <p:spPr/>
        <p:txBody>
          <a:bodyPr/>
          <a:lstStyle>
            <a:lvl1pPr>
              <a:defRPr/>
            </a:lvl1pPr>
          </a:lstStyle>
          <a:p>
            <a:pPr>
              <a:defRPr/>
            </a:pPr>
            <a:fld id="{E58953A5-51FC-4BAC-A354-618F48D0EED6}" type="datetime1">
              <a:rPr lang="en-AU"/>
              <a:pPr>
                <a:defRPr/>
              </a:pPr>
              <a:t>24/10/2020</a:t>
            </a:fld>
            <a:endParaRPr lang="en-AU" dirty="0"/>
          </a:p>
        </p:txBody>
      </p:sp>
      <p:sp>
        <p:nvSpPr>
          <p:cNvPr id="6" name="Footer Placeholder 2">
            <a:extLst>
              <a:ext uri="{FF2B5EF4-FFF2-40B4-BE49-F238E27FC236}">
                <a16:creationId xmlns:a16="http://schemas.microsoft.com/office/drawing/2014/main" id="{A97CF54E-2758-436F-B75A-6C054653266C}"/>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7" name="Slide Number Placeholder 22">
            <a:extLst>
              <a:ext uri="{FF2B5EF4-FFF2-40B4-BE49-F238E27FC236}">
                <a16:creationId xmlns:a16="http://schemas.microsoft.com/office/drawing/2014/main" id="{88F9F165-340A-4440-BC36-156DA20E6455}"/>
              </a:ext>
            </a:extLst>
          </p:cNvPr>
          <p:cNvSpPr>
            <a:spLocks noGrp="1"/>
          </p:cNvSpPr>
          <p:nvPr>
            <p:ph type="sldNum" sz="quarter" idx="12"/>
          </p:nvPr>
        </p:nvSpPr>
        <p:spPr/>
        <p:txBody>
          <a:bodyPr/>
          <a:lstStyle>
            <a:lvl1pPr>
              <a:defRPr/>
            </a:lvl1pPr>
          </a:lstStyle>
          <a:p>
            <a:pPr>
              <a:defRPr/>
            </a:pPr>
            <a:fld id="{DAE88C63-2DF6-479B-8FDF-D872D48AF894}" type="slidenum">
              <a:rPr lang="en-AU" altLang="en-US"/>
              <a:pPr>
                <a:defRPr/>
              </a:pPr>
              <a:t>‹#›</a:t>
            </a:fld>
            <a:endParaRPr lang="en-AU" altLang="en-US" dirty="0"/>
          </a:p>
        </p:txBody>
      </p:sp>
    </p:spTree>
    <p:extLst>
      <p:ext uri="{BB962C8B-B14F-4D97-AF65-F5344CB8AC3E}">
        <p14:creationId xmlns:p14="http://schemas.microsoft.com/office/powerpoint/2010/main" val="52585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68978D6-9F45-48D6-81CC-F504AD5D9E3C}"/>
              </a:ext>
            </a:extLst>
          </p:cNvPr>
          <p:cNvSpPr>
            <a:spLocks noGrp="1"/>
          </p:cNvSpPr>
          <p:nvPr>
            <p:ph type="dt" sz="half" idx="10"/>
          </p:nvPr>
        </p:nvSpPr>
        <p:spPr/>
        <p:txBody>
          <a:bodyPr/>
          <a:lstStyle>
            <a:lvl1pPr>
              <a:defRPr/>
            </a:lvl1pPr>
          </a:lstStyle>
          <a:p>
            <a:pPr>
              <a:defRPr/>
            </a:pPr>
            <a:fld id="{391BAA15-76DD-4BBD-A995-669A45F84A5E}" type="datetime1">
              <a:rPr lang="en-AU"/>
              <a:pPr>
                <a:defRPr/>
              </a:pPr>
              <a:t>24/10/2020</a:t>
            </a:fld>
            <a:endParaRPr lang="en-AU" dirty="0"/>
          </a:p>
        </p:txBody>
      </p:sp>
      <p:sp>
        <p:nvSpPr>
          <p:cNvPr id="5" name="Footer Placeholder 2">
            <a:extLst>
              <a:ext uri="{FF2B5EF4-FFF2-40B4-BE49-F238E27FC236}">
                <a16:creationId xmlns:a16="http://schemas.microsoft.com/office/drawing/2014/main" id="{E9A84B05-3FE4-4409-BA5C-FC67271776B0}"/>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6" name="Slide Number Placeholder 22">
            <a:extLst>
              <a:ext uri="{FF2B5EF4-FFF2-40B4-BE49-F238E27FC236}">
                <a16:creationId xmlns:a16="http://schemas.microsoft.com/office/drawing/2014/main" id="{D51FB419-B49D-4318-B345-9A65669AACA6}"/>
              </a:ext>
            </a:extLst>
          </p:cNvPr>
          <p:cNvSpPr>
            <a:spLocks noGrp="1"/>
          </p:cNvSpPr>
          <p:nvPr>
            <p:ph type="sldNum" sz="quarter" idx="12"/>
          </p:nvPr>
        </p:nvSpPr>
        <p:spPr/>
        <p:txBody>
          <a:bodyPr/>
          <a:lstStyle>
            <a:lvl1pPr>
              <a:defRPr/>
            </a:lvl1pPr>
          </a:lstStyle>
          <a:p>
            <a:pPr>
              <a:defRPr/>
            </a:pPr>
            <a:fld id="{9C0DAFAB-7E25-4F5C-A431-ADBDAFA6CBE7}" type="slidenum">
              <a:rPr lang="en-AU" altLang="en-US"/>
              <a:pPr>
                <a:defRPr/>
              </a:pPr>
              <a:t>‹#›</a:t>
            </a:fld>
            <a:endParaRPr lang="en-AU" altLang="en-US" dirty="0"/>
          </a:p>
        </p:txBody>
      </p:sp>
    </p:spTree>
    <p:extLst>
      <p:ext uri="{BB962C8B-B14F-4D97-AF65-F5344CB8AC3E}">
        <p14:creationId xmlns:p14="http://schemas.microsoft.com/office/powerpoint/2010/main" val="258364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0" y="609600"/>
            <a:ext cx="767715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733550" y="2507786"/>
            <a:ext cx="767715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FF86924A-B1DD-4F69-A0FA-0E449D9FE718}"/>
              </a:ext>
            </a:extLst>
          </p:cNvPr>
          <p:cNvSpPr>
            <a:spLocks noGrp="1"/>
          </p:cNvSpPr>
          <p:nvPr>
            <p:ph type="dt" sz="half" idx="10"/>
          </p:nvPr>
        </p:nvSpPr>
        <p:spPr/>
        <p:txBody>
          <a:bodyPr/>
          <a:lstStyle>
            <a:lvl1pPr>
              <a:defRPr/>
            </a:lvl1pPr>
          </a:lstStyle>
          <a:p>
            <a:pPr>
              <a:defRPr/>
            </a:pPr>
            <a:fld id="{D7C9EF80-F032-40A5-BBE5-F4497658AD68}" type="datetime1">
              <a:rPr lang="en-AU"/>
              <a:pPr>
                <a:defRPr/>
              </a:pPr>
              <a:t>24/10/2020</a:t>
            </a:fld>
            <a:endParaRPr lang="en-AU" dirty="0"/>
          </a:p>
        </p:txBody>
      </p:sp>
      <p:sp>
        <p:nvSpPr>
          <p:cNvPr id="5" name="Footer Placeholder 4">
            <a:extLst>
              <a:ext uri="{FF2B5EF4-FFF2-40B4-BE49-F238E27FC236}">
                <a16:creationId xmlns:a16="http://schemas.microsoft.com/office/drawing/2014/main" id="{723FA15D-341D-4018-A8BF-585CBF15BC1D}"/>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6" name="Slide Number Placeholder 5">
            <a:extLst>
              <a:ext uri="{FF2B5EF4-FFF2-40B4-BE49-F238E27FC236}">
                <a16:creationId xmlns:a16="http://schemas.microsoft.com/office/drawing/2014/main" id="{3EFF4048-4B17-4B7D-97B8-FA21C1FCD8B3}"/>
              </a:ext>
            </a:extLst>
          </p:cNvPr>
          <p:cNvSpPr>
            <a:spLocks noGrp="1"/>
          </p:cNvSpPr>
          <p:nvPr>
            <p:ph type="sldNum" sz="quarter" idx="12"/>
          </p:nvPr>
        </p:nvSpPr>
        <p:spPr/>
        <p:txBody>
          <a:bodyPr/>
          <a:lstStyle>
            <a:lvl1pPr>
              <a:defRPr/>
            </a:lvl1pPr>
          </a:lstStyle>
          <a:p>
            <a:pPr>
              <a:defRPr/>
            </a:pPr>
            <a:fld id="{750C31E9-C5A3-4A30-B2A0-7C7C45AE17CA}" type="slidenum">
              <a:rPr lang="en-AU" altLang="en-US"/>
              <a:pPr>
                <a:defRPr/>
              </a:pPr>
              <a:t>‹#›</a:t>
            </a:fld>
            <a:endParaRPr lang="en-AU" altLang="en-US" dirty="0"/>
          </a:p>
        </p:txBody>
      </p:sp>
    </p:spTree>
    <p:extLst>
      <p:ext uri="{BB962C8B-B14F-4D97-AF65-F5344CB8AC3E}">
        <p14:creationId xmlns:p14="http://schemas.microsoft.com/office/powerpoint/2010/main" val="37892686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C6982BDB-62DA-407E-8EB9-85F3A312AB8C}"/>
              </a:ext>
            </a:extLst>
          </p:cNvPr>
          <p:cNvSpPr>
            <a:spLocks noGrp="1"/>
          </p:cNvSpPr>
          <p:nvPr>
            <p:ph type="dt" sz="half" idx="10"/>
          </p:nvPr>
        </p:nvSpPr>
        <p:spPr/>
        <p:txBody>
          <a:bodyPr/>
          <a:lstStyle>
            <a:lvl1pPr>
              <a:defRPr/>
            </a:lvl1pPr>
          </a:lstStyle>
          <a:p>
            <a:pPr>
              <a:defRPr/>
            </a:pPr>
            <a:fld id="{B90F65AE-288F-42CA-9884-087570D8EC02}" type="datetime1">
              <a:rPr lang="en-AU"/>
              <a:pPr>
                <a:defRPr/>
              </a:pPr>
              <a:t>24/10/2020</a:t>
            </a:fld>
            <a:endParaRPr lang="en-AU" dirty="0"/>
          </a:p>
        </p:txBody>
      </p:sp>
      <p:sp>
        <p:nvSpPr>
          <p:cNvPr id="6" name="Footer Placeholder 2">
            <a:extLst>
              <a:ext uri="{FF2B5EF4-FFF2-40B4-BE49-F238E27FC236}">
                <a16:creationId xmlns:a16="http://schemas.microsoft.com/office/drawing/2014/main" id="{3C27B3EA-6A7E-409B-9D9B-6C8A727026F8}"/>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7" name="Slide Number Placeholder 22">
            <a:extLst>
              <a:ext uri="{FF2B5EF4-FFF2-40B4-BE49-F238E27FC236}">
                <a16:creationId xmlns:a16="http://schemas.microsoft.com/office/drawing/2014/main" id="{48B8060E-63FD-49B3-9827-E7588CD08BC5}"/>
              </a:ext>
            </a:extLst>
          </p:cNvPr>
          <p:cNvSpPr>
            <a:spLocks noGrp="1"/>
          </p:cNvSpPr>
          <p:nvPr>
            <p:ph type="sldNum" sz="quarter" idx="12"/>
          </p:nvPr>
        </p:nvSpPr>
        <p:spPr/>
        <p:txBody>
          <a:bodyPr/>
          <a:lstStyle>
            <a:lvl1pPr>
              <a:defRPr/>
            </a:lvl1pPr>
          </a:lstStyle>
          <a:p>
            <a:pPr>
              <a:defRPr/>
            </a:pPr>
            <a:fld id="{211DD6B3-34BB-4476-82E4-FDCFCEB4690B}" type="slidenum">
              <a:rPr lang="en-AU" altLang="en-US"/>
              <a:pPr>
                <a:defRPr/>
              </a:pPr>
              <a:t>‹#›</a:t>
            </a:fld>
            <a:endParaRPr lang="en-AU" altLang="en-US" dirty="0"/>
          </a:p>
        </p:txBody>
      </p:sp>
    </p:spTree>
    <p:extLst>
      <p:ext uri="{BB962C8B-B14F-4D97-AF65-F5344CB8AC3E}">
        <p14:creationId xmlns:p14="http://schemas.microsoft.com/office/powerpoint/2010/main" val="1022072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5032111" y="1535113"/>
            <a:ext cx="437859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95300" y="2362201"/>
            <a:ext cx="4376870"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032111" y="2362201"/>
            <a:ext cx="4378590"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E846DF41-9145-436E-A36B-8CEC023BB5E2}"/>
              </a:ext>
            </a:extLst>
          </p:cNvPr>
          <p:cNvSpPr>
            <a:spLocks noGrp="1"/>
          </p:cNvSpPr>
          <p:nvPr>
            <p:ph type="dt" sz="half" idx="10"/>
          </p:nvPr>
        </p:nvSpPr>
        <p:spPr/>
        <p:txBody>
          <a:bodyPr/>
          <a:lstStyle>
            <a:lvl1pPr>
              <a:defRPr/>
            </a:lvl1pPr>
          </a:lstStyle>
          <a:p>
            <a:pPr>
              <a:defRPr/>
            </a:pPr>
            <a:fld id="{BA2B2E6C-573D-4389-A727-EBFFFF582E80}" type="datetime1">
              <a:rPr lang="en-AU"/>
              <a:pPr>
                <a:defRPr/>
              </a:pPr>
              <a:t>24/10/2020</a:t>
            </a:fld>
            <a:endParaRPr lang="en-AU" dirty="0"/>
          </a:p>
        </p:txBody>
      </p:sp>
      <p:sp>
        <p:nvSpPr>
          <p:cNvPr id="8" name="Footer Placeholder 2">
            <a:extLst>
              <a:ext uri="{FF2B5EF4-FFF2-40B4-BE49-F238E27FC236}">
                <a16:creationId xmlns:a16="http://schemas.microsoft.com/office/drawing/2014/main" id="{8EDF707E-337D-4C0F-A847-8169C2FFC912}"/>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9" name="Slide Number Placeholder 22">
            <a:extLst>
              <a:ext uri="{FF2B5EF4-FFF2-40B4-BE49-F238E27FC236}">
                <a16:creationId xmlns:a16="http://schemas.microsoft.com/office/drawing/2014/main" id="{ED4826C6-3393-4627-830E-27832E898934}"/>
              </a:ext>
            </a:extLst>
          </p:cNvPr>
          <p:cNvSpPr>
            <a:spLocks noGrp="1"/>
          </p:cNvSpPr>
          <p:nvPr>
            <p:ph type="sldNum" sz="quarter" idx="12"/>
          </p:nvPr>
        </p:nvSpPr>
        <p:spPr/>
        <p:txBody>
          <a:bodyPr/>
          <a:lstStyle>
            <a:lvl1pPr>
              <a:defRPr/>
            </a:lvl1pPr>
          </a:lstStyle>
          <a:p>
            <a:pPr>
              <a:defRPr/>
            </a:pPr>
            <a:fld id="{16789D81-3CB3-4F5C-BB8A-31A3957E4104}" type="slidenum">
              <a:rPr lang="en-AU" altLang="en-US"/>
              <a:pPr>
                <a:defRPr/>
              </a:pPr>
              <a:t>‹#›</a:t>
            </a:fld>
            <a:endParaRPr lang="en-AU" altLang="en-US" dirty="0"/>
          </a:p>
        </p:txBody>
      </p:sp>
    </p:spTree>
    <p:extLst>
      <p:ext uri="{BB962C8B-B14F-4D97-AF65-F5344CB8AC3E}">
        <p14:creationId xmlns:p14="http://schemas.microsoft.com/office/powerpoint/2010/main" val="241026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9E88D9E0-86FA-4216-B2D2-1F377A754D31}"/>
              </a:ext>
            </a:extLst>
          </p:cNvPr>
          <p:cNvSpPr>
            <a:spLocks noGrp="1"/>
          </p:cNvSpPr>
          <p:nvPr>
            <p:ph type="dt" sz="half" idx="10"/>
          </p:nvPr>
        </p:nvSpPr>
        <p:spPr/>
        <p:txBody>
          <a:bodyPr/>
          <a:lstStyle>
            <a:lvl1pPr>
              <a:defRPr/>
            </a:lvl1pPr>
          </a:lstStyle>
          <a:p>
            <a:pPr>
              <a:defRPr/>
            </a:pPr>
            <a:fld id="{6C57B66B-C7A6-4F13-ABCF-66F78A1038A3}" type="datetime1">
              <a:rPr lang="en-AU"/>
              <a:pPr>
                <a:defRPr/>
              </a:pPr>
              <a:t>24/10/2020</a:t>
            </a:fld>
            <a:endParaRPr lang="en-AU" dirty="0"/>
          </a:p>
        </p:txBody>
      </p:sp>
      <p:sp>
        <p:nvSpPr>
          <p:cNvPr id="4" name="Footer Placeholder 2">
            <a:extLst>
              <a:ext uri="{FF2B5EF4-FFF2-40B4-BE49-F238E27FC236}">
                <a16:creationId xmlns:a16="http://schemas.microsoft.com/office/drawing/2014/main" id="{39C59198-2FA2-4ADB-B5C5-E51C2985B75E}"/>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5" name="Slide Number Placeholder 22">
            <a:extLst>
              <a:ext uri="{FF2B5EF4-FFF2-40B4-BE49-F238E27FC236}">
                <a16:creationId xmlns:a16="http://schemas.microsoft.com/office/drawing/2014/main" id="{F2D412A9-9898-4019-8304-EED72FF07178}"/>
              </a:ext>
            </a:extLst>
          </p:cNvPr>
          <p:cNvSpPr>
            <a:spLocks noGrp="1"/>
          </p:cNvSpPr>
          <p:nvPr>
            <p:ph type="sldNum" sz="quarter" idx="12"/>
          </p:nvPr>
        </p:nvSpPr>
        <p:spPr/>
        <p:txBody>
          <a:bodyPr/>
          <a:lstStyle>
            <a:lvl1pPr>
              <a:defRPr/>
            </a:lvl1pPr>
          </a:lstStyle>
          <a:p>
            <a:pPr>
              <a:defRPr/>
            </a:pPr>
            <a:fld id="{D2194193-3731-4F2E-96AC-36E3DED26C8C}" type="slidenum">
              <a:rPr lang="en-AU" altLang="en-US"/>
              <a:pPr>
                <a:defRPr/>
              </a:pPr>
              <a:t>‹#›</a:t>
            </a:fld>
            <a:endParaRPr lang="en-AU" altLang="en-US" dirty="0"/>
          </a:p>
        </p:txBody>
      </p:sp>
    </p:spTree>
    <p:extLst>
      <p:ext uri="{BB962C8B-B14F-4D97-AF65-F5344CB8AC3E}">
        <p14:creationId xmlns:p14="http://schemas.microsoft.com/office/powerpoint/2010/main" val="340923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1A20B8FA-D36B-47D5-895C-37F52B0BFA67}"/>
              </a:ext>
            </a:extLst>
          </p:cNvPr>
          <p:cNvSpPr>
            <a:spLocks noGrp="1"/>
          </p:cNvSpPr>
          <p:nvPr>
            <p:ph type="dt" sz="half" idx="10"/>
          </p:nvPr>
        </p:nvSpPr>
        <p:spPr/>
        <p:txBody>
          <a:bodyPr/>
          <a:lstStyle>
            <a:lvl1pPr>
              <a:defRPr/>
            </a:lvl1pPr>
          </a:lstStyle>
          <a:p>
            <a:pPr>
              <a:defRPr/>
            </a:pPr>
            <a:fld id="{38FA00F3-F39A-4C49-A7A9-66B118FA98D3}" type="datetime1">
              <a:rPr lang="en-AU"/>
              <a:pPr>
                <a:defRPr/>
              </a:pPr>
              <a:t>24/10/2020</a:t>
            </a:fld>
            <a:endParaRPr lang="en-AU" dirty="0"/>
          </a:p>
        </p:txBody>
      </p:sp>
      <p:sp>
        <p:nvSpPr>
          <p:cNvPr id="3" name="Footer Placeholder 2">
            <a:extLst>
              <a:ext uri="{FF2B5EF4-FFF2-40B4-BE49-F238E27FC236}">
                <a16:creationId xmlns:a16="http://schemas.microsoft.com/office/drawing/2014/main" id="{992F182E-AB34-4249-BE69-BA074807ECFD}"/>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4" name="Slide Number Placeholder 22">
            <a:extLst>
              <a:ext uri="{FF2B5EF4-FFF2-40B4-BE49-F238E27FC236}">
                <a16:creationId xmlns:a16="http://schemas.microsoft.com/office/drawing/2014/main" id="{5D246CC2-AC64-4951-A326-F555216441C8}"/>
              </a:ext>
            </a:extLst>
          </p:cNvPr>
          <p:cNvSpPr>
            <a:spLocks noGrp="1"/>
          </p:cNvSpPr>
          <p:nvPr>
            <p:ph type="sldNum" sz="quarter" idx="12"/>
          </p:nvPr>
        </p:nvSpPr>
        <p:spPr/>
        <p:txBody>
          <a:bodyPr/>
          <a:lstStyle>
            <a:lvl1pPr>
              <a:defRPr/>
            </a:lvl1pPr>
          </a:lstStyle>
          <a:p>
            <a:pPr>
              <a:defRPr/>
            </a:pPr>
            <a:fld id="{B1650519-A273-44ED-ADBD-66227BFE1F11}" type="slidenum">
              <a:rPr lang="en-AU" altLang="en-US"/>
              <a:pPr>
                <a:defRPr/>
              </a:pPr>
              <a:t>‹#›</a:t>
            </a:fld>
            <a:endParaRPr lang="en-AU" altLang="en-US" dirty="0"/>
          </a:p>
        </p:txBody>
      </p:sp>
    </p:spTree>
    <p:extLst>
      <p:ext uri="{BB962C8B-B14F-4D97-AF65-F5344CB8AC3E}">
        <p14:creationId xmlns:p14="http://schemas.microsoft.com/office/powerpoint/2010/main" val="1699930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95300" y="1524001"/>
            <a:ext cx="3259006"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872971" y="273051"/>
            <a:ext cx="5537729"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110DCC7-6B52-45A9-ACFB-63EDBF51ABD6}"/>
              </a:ext>
            </a:extLst>
          </p:cNvPr>
          <p:cNvSpPr>
            <a:spLocks noGrp="1"/>
          </p:cNvSpPr>
          <p:nvPr>
            <p:ph type="dt" sz="half" idx="10"/>
          </p:nvPr>
        </p:nvSpPr>
        <p:spPr/>
        <p:txBody>
          <a:bodyPr/>
          <a:lstStyle>
            <a:lvl1pPr>
              <a:defRPr/>
            </a:lvl1pPr>
          </a:lstStyle>
          <a:p>
            <a:pPr>
              <a:defRPr/>
            </a:pPr>
            <a:fld id="{FF0256A5-029D-492E-B5E9-8233DCEC671E}" type="datetime1">
              <a:rPr lang="en-AU"/>
              <a:pPr>
                <a:defRPr/>
              </a:pPr>
              <a:t>24/10/2020</a:t>
            </a:fld>
            <a:endParaRPr lang="en-AU" dirty="0"/>
          </a:p>
        </p:txBody>
      </p:sp>
      <p:sp>
        <p:nvSpPr>
          <p:cNvPr id="6" name="Footer Placeholder 2">
            <a:extLst>
              <a:ext uri="{FF2B5EF4-FFF2-40B4-BE49-F238E27FC236}">
                <a16:creationId xmlns:a16="http://schemas.microsoft.com/office/drawing/2014/main" id="{9637C927-BDA3-41AB-9CAB-A1E5DAF82A28}"/>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7" name="Slide Number Placeholder 22">
            <a:extLst>
              <a:ext uri="{FF2B5EF4-FFF2-40B4-BE49-F238E27FC236}">
                <a16:creationId xmlns:a16="http://schemas.microsoft.com/office/drawing/2014/main" id="{4E6BBA26-ABC5-435E-946F-9090A02635CB}"/>
              </a:ext>
            </a:extLst>
          </p:cNvPr>
          <p:cNvSpPr>
            <a:spLocks noGrp="1"/>
          </p:cNvSpPr>
          <p:nvPr>
            <p:ph type="sldNum" sz="quarter" idx="12"/>
          </p:nvPr>
        </p:nvSpPr>
        <p:spPr/>
        <p:txBody>
          <a:bodyPr/>
          <a:lstStyle>
            <a:lvl1pPr>
              <a:defRPr/>
            </a:lvl1pPr>
          </a:lstStyle>
          <a:p>
            <a:pPr>
              <a:defRPr/>
            </a:pPr>
            <a:fld id="{88315DE4-A14A-4071-A4EF-1D53886DC2CE}" type="slidenum">
              <a:rPr lang="en-AU" altLang="en-US"/>
              <a:pPr>
                <a:defRPr/>
              </a:pPr>
              <a:t>‹#›</a:t>
            </a:fld>
            <a:endParaRPr lang="en-AU" altLang="en-US" dirty="0"/>
          </a:p>
        </p:txBody>
      </p:sp>
    </p:spTree>
    <p:extLst>
      <p:ext uri="{BB962C8B-B14F-4D97-AF65-F5344CB8AC3E}">
        <p14:creationId xmlns:p14="http://schemas.microsoft.com/office/powerpoint/2010/main" val="82727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59436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981200" y="1831975"/>
            <a:ext cx="59436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1981200" y="1166787"/>
            <a:ext cx="59436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179399C7-1D65-4C6B-B8DD-2A69B515181A}"/>
              </a:ext>
            </a:extLst>
          </p:cNvPr>
          <p:cNvSpPr>
            <a:spLocks noGrp="1"/>
          </p:cNvSpPr>
          <p:nvPr>
            <p:ph type="dt" sz="half" idx="10"/>
          </p:nvPr>
        </p:nvSpPr>
        <p:spPr/>
        <p:txBody>
          <a:bodyPr/>
          <a:lstStyle>
            <a:lvl1pPr>
              <a:defRPr/>
            </a:lvl1pPr>
          </a:lstStyle>
          <a:p>
            <a:pPr>
              <a:defRPr/>
            </a:pPr>
            <a:fld id="{204E2405-7F62-41F5-9401-06444BF1C80E}" type="datetime1">
              <a:rPr lang="en-AU"/>
              <a:pPr>
                <a:defRPr/>
              </a:pPr>
              <a:t>24/10/2020</a:t>
            </a:fld>
            <a:endParaRPr lang="en-AU" dirty="0"/>
          </a:p>
        </p:txBody>
      </p:sp>
      <p:sp>
        <p:nvSpPr>
          <p:cNvPr id="6" name="Footer Placeholder 2">
            <a:extLst>
              <a:ext uri="{FF2B5EF4-FFF2-40B4-BE49-F238E27FC236}">
                <a16:creationId xmlns:a16="http://schemas.microsoft.com/office/drawing/2014/main" id="{9FE279AB-7829-4866-9AD7-990C0C6E1FE9}"/>
              </a:ext>
            </a:extLst>
          </p:cNvPr>
          <p:cNvSpPr>
            <a:spLocks noGrp="1"/>
          </p:cNvSpPr>
          <p:nvPr>
            <p:ph type="ftr" sz="quarter" idx="11"/>
          </p:nvPr>
        </p:nvSpPr>
        <p:spPr/>
        <p:txBody>
          <a:bodyPr/>
          <a:lstStyle>
            <a:lvl1pPr>
              <a:defRPr/>
            </a:lvl1pPr>
          </a:lstStyle>
          <a:p>
            <a:pPr>
              <a:defRPr/>
            </a:pPr>
            <a:r>
              <a:rPr lang="en-AU" dirty="0"/>
              <a:t>Presentation to Western Areas NL - 16 November 2007</a:t>
            </a:r>
          </a:p>
        </p:txBody>
      </p:sp>
      <p:sp>
        <p:nvSpPr>
          <p:cNvPr id="7" name="Slide Number Placeholder 22">
            <a:extLst>
              <a:ext uri="{FF2B5EF4-FFF2-40B4-BE49-F238E27FC236}">
                <a16:creationId xmlns:a16="http://schemas.microsoft.com/office/drawing/2014/main" id="{B04EA0CD-62EE-4360-8A6E-6BDEED5581A1}"/>
              </a:ext>
            </a:extLst>
          </p:cNvPr>
          <p:cNvSpPr>
            <a:spLocks noGrp="1"/>
          </p:cNvSpPr>
          <p:nvPr>
            <p:ph type="sldNum" sz="quarter" idx="12"/>
          </p:nvPr>
        </p:nvSpPr>
        <p:spPr/>
        <p:txBody>
          <a:bodyPr/>
          <a:lstStyle>
            <a:lvl1pPr>
              <a:defRPr/>
            </a:lvl1pPr>
          </a:lstStyle>
          <a:p>
            <a:pPr>
              <a:defRPr/>
            </a:pPr>
            <a:fld id="{DC7CD590-4888-4643-8431-BD40E1355621}" type="slidenum">
              <a:rPr lang="en-AU" altLang="en-US"/>
              <a:pPr>
                <a:defRPr/>
              </a:pPr>
              <a:t>‹#›</a:t>
            </a:fld>
            <a:endParaRPr lang="en-AU" altLang="en-US" dirty="0"/>
          </a:p>
        </p:txBody>
      </p:sp>
    </p:spTree>
    <p:extLst>
      <p:ext uri="{BB962C8B-B14F-4D97-AF65-F5344CB8AC3E}">
        <p14:creationId xmlns:p14="http://schemas.microsoft.com/office/powerpoint/2010/main" val="358011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2" name="Title Placeholder 21">
            <a:extLst>
              <a:ext uri="{FF2B5EF4-FFF2-40B4-BE49-F238E27FC236}">
                <a16:creationId xmlns:a16="http://schemas.microsoft.com/office/drawing/2014/main" id="{01DE5519-1EAC-4F11-9854-A4A3A7B402A6}"/>
              </a:ext>
            </a:extLst>
          </p:cNvPr>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a:extLst>
              <a:ext uri="{FF2B5EF4-FFF2-40B4-BE49-F238E27FC236}">
                <a16:creationId xmlns:a16="http://schemas.microsoft.com/office/drawing/2014/main" id="{C96DBB76-0871-4F9B-80F9-9BEAEB08BF9D}"/>
              </a:ext>
            </a:extLst>
          </p:cNvPr>
          <p:cNvSpPr>
            <a:spLocks noGrp="1"/>
          </p:cNvSpPr>
          <p:nvPr>
            <p:ph type="body" idx="1"/>
          </p:nvPr>
        </p:nvSpPr>
        <p:spPr bwMode="auto">
          <a:xfrm>
            <a:off x="495300" y="1600200"/>
            <a:ext cx="8915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AB779A74-F3BE-42B1-9BB4-6E97AA51F65B}"/>
              </a:ext>
            </a:extLst>
          </p:cNvPr>
          <p:cNvSpPr>
            <a:spLocks noGrp="1"/>
          </p:cNvSpPr>
          <p:nvPr>
            <p:ph type="dt" sz="half" idx="2"/>
          </p:nvPr>
        </p:nvSpPr>
        <p:spPr>
          <a:xfrm>
            <a:off x="495300" y="6416675"/>
            <a:ext cx="23114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fld id="{0BE0E483-2A5F-4B99-AA3A-A7F59B27AA92}" type="datetime1">
              <a:rPr lang="en-AU"/>
              <a:pPr>
                <a:defRPr/>
              </a:pPr>
              <a:t>24/10/2020</a:t>
            </a:fld>
            <a:endParaRPr lang="en-AU" dirty="0"/>
          </a:p>
        </p:txBody>
      </p:sp>
      <p:sp>
        <p:nvSpPr>
          <p:cNvPr id="3" name="Footer Placeholder 2">
            <a:extLst>
              <a:ext uri="{FF2B5EF4-FFF2-40B4-BE49-F238E27FC236}">
                <a16:creationId xmlns:a16="http://schemas.microsoft.com/office/drawing/2014/main" id="{9EBDD5CF-951A-4586-BD4B-97DC591FEA13}"/>
              </a:ext>
            </a:extLst>
          </p:cNvPr>
          <p:cNvSpPr>
            <a:spLocks noGrp="1"/>
          </p:cNvSpPr>
          <p:nvPr>
            <p:ph type="ftr" sz="quarter" idx="3"/>
          </p:nvPr>
        </p:nvSpPr>
        <p:spPr>
          <a:xfrm>
            <a:off x="3384550" y="6416675"/>
            <a:ext cx="31369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AU" dirty="0"/>
              <a:t>Presentation to Western Areas NL - 16 November 2007</a:t>
            </a:r>
          </a:p>
        </p:txBody>
      </p:sp>
      <p:sp>
        <p:nvSpPr>
          <p:cNvPr id="23" name="Slide Number Placeholder 22">
            <a:extLst>
              <a:ext uri="{FF2B5EF4-FFF2-40B4-BE49-F238E27FC236}">
                <a16:creationId xmlns:a16="http://schemas.microsoft.com/office/drawing/2014/main" id="{A83C681A-A007-4E83-987A-27AC6A24ABFC}"/>
              </a:ext>
            </a:extLst>
          </p:cNvPr>
          <p:cNvSpPr>
            <a:spLocks noGrp="1"/>
          </p:cNvSpPr>
          <p:nvPr>
            <p:ph type="sldNum" sz="quarter" idx="4"/>
          </p:nvPr>
        </p:nvSpPr>
        <p:spPr>
          <a:xfrm>
            <a:off x="8585200" y="6416675"/>
            <a:ext cx="8255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BCBCBC"/>
                </a:solidFill>
              </a:defRPr>
            </a:lvl1pPr>
          </a:lstStyle>
          <a:p>
            <a:pPr>
              <a:defRPr/>
            </a:pPr>
            <a:fld id="{32030A76-25EA-4E86-A5A8-5277181C0AB4}" type="slidenum">
              <a:rPr lang="en-AU" altLang="en-US"/>
              <a:pPr>
                <a:defRPr/>
              </a:pPr>
              <a:t>‹#›</a:t>
            </a:fld>
            <a:endParaRPr lang="en-AU" altLang="en-US" dirty="0"/>
          </a:p>
        </p:txBody>
      </p:sp>
    </p:spTree>
  </p:cSld>
  <p:clrMap bg1="dk1" tx1="lt1" bg2="dk2" tx2="lt2" accent1="accent1" accent2="accent2" accent3="accent3" accent4="accent4" accent5="accent5" accent6="accent6" hlink="hlink" folHlink="folHlink"/>
  <p:sldLayoutIdLst>
    <p:sldLayoutId id="2147484878" r:id="rId1"/>
    <p:sldLayoutId id="2147484879" r:id="rId2"/>
    <p:sldLayoutId id="214748488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 id="2147484888" r:id="rId12"/>
  </p:sldLayoutIdLst>
  <p:hf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a:defRPr>
      </a:lvl2pPr>
      <a:lvl3pPr algn="ctr" rtl="0" eaLnBrk="0" fontAlgn="base" hangingPunct="0">
        <a:spcBef>
          <a:spcPct val="0"/>
        </a:spcBef>
        <a:spcAft>
          <a:spcPct val="0"/>
        </a:spcAft>
        <a:defRPr sz="4100" b="1">
          <a:solidFill>
            <a:schemeClr val="tx1"/>
          </a:solidFill>
          <a:latin typeface="Lucida Sans"/>
        </a:defRPr>
      </a:lvl3pPr>
      <a:lvl4pPr algn="ctr" rtl="0" eaLnBrk="0" fontAlgn="base" hangingPunct="0">
        <a:spcBef>
          <a:spcPct val="0"/>
        </a:spcBef>
        <a:spcAft>
          <a:spcPct val="0"/>
        </a:spcAft>
        <a:defRPr sz="4100" b="1">
          <a:solidFill>
            <a:schemeClr val="tx1"/>
          </a:solidFill>
          <a:latin typeface="Lucida Sans"/>
        </a:defRPr>
      </a:lvl4pPr>
      <a:lvl5pPr algn="ctr" rtl="0" eaLnBrk="0" fontAlgn="base" hangingPunct="0">
        <a:spcBef>
          <a:spcPct val="0"/>
        </a:spcBef>
        <a:spcAft>
          <a:spcPct val="0"/>
        </a:spcAft>
        <a:defRPr sz="4100" b="1">
          <a:solidFill>
            <a:schemeClr val="tx1"/>
          </a:solidFill>
          <a:latin typeface="Lucida Sans"/>
        </a:defRPr>
      </a:lvl5pPr>
      <a:lvl6pPr marL="457200" algn="ctr" rtl="0" fontAlgn="base">
        <a:spcBef>
          <a:spcPct val="0"/>
        </a:spcBef>
        <a:spcAft>
          <a:spcPct val="0"/>
        </a:spcAft>
        <a:defRPr sz="4100" b="1">
          <a:solidFill>
            <a:schemeClr val="tx1"/>
          </a:solidFill>
          <a:latin typeface="Lucida Sans"/>
        </a:defRPr>
      </a:lvl6pPr>
      <a:lvl7pPr marL="914400" algn="ctr" rtl="0" fontAlgn="base">
        <a:spcBef>
          <a:spcPct val="0"/>
        </a:spcBef>
        <a:spcAft>
          <a:spcPct val="0"/>
        </a:spcAft>
        <a:defRPr sz="4100" b="1">
          <a:solidFill>
            <a:schemeClr val="tx1"/>
          </a:solidFill>
          <a:latin typeface="Lucida Sans"/>
        </a:defRPr>
      </a:lvl7pPr>
      <a:lvl8pPr marL="1371600" algn="ctr" rtl="0" fontAlgn="base">
        <a:spcBef>
          <a:spcPct val="0"/>
        </a:spcBef>
        <a:spcAft>
          <a:spcPct val="0"/>
        </a:spcAft>
        <a:defRPr sz="4100" b="1">
          <a:solidFill>
            <a:schemeClr val="tx1"/>
          </a:solidFill>
          <a:latin typeface="Lucida Sans"/>
        </a:defRPr>
      </a:lvl8pPr>
      <a:lvl9pPr marL="1828800" algn="ctr" rtl="0" fontAlgn="base">
        <a:spcBef>
          <a:spcPct val="0"/>
        </a:spcBef>
        <a:spcAft>
          <a:spcPct val="0"/>
        </a:spcAft>
        <a:defRPr sz="4100" b="1">
          <a:solidFill>
            <a:schemeClr val="tx1"/>
          </a:solidFill>
          <a:latin typeface="Lucida Sans"/>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ausvacmining.com.au/Services" TargetMode="Externa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emf"/><Relationship Id="rId4" Type="http://schemas.openxmlformats.org/officeDocument/2006/relationships/package" Target="../embeddings/Microsoft_Excel_Worksheet.xls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omments" Target="../comments/comment2.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AE604-35CC-4C90-9F45-2CD67D6C26A7}"/>
              </a:ext>
            </a:extLst>
          </p:cNvPr>
          <p:cNvSpPr>
            <a:spLocks noGrp="1"/>
          </p:cNvSpPr>
          <p:nvPr>
            <p:ph type="title"/>
          </p:nvPr>
        </p:nvSpPr>
        <p:spPr>
          <a:xfrm>
            <a:off x="305662" y="620688"/>
            <a:ext cx="9294676" cy="5040395"/>
          </a:xfrm>
        </p:spPr>
        <p:txBody>
          <a:bodyPr>
            <a:noAutofit/>
          </a:bodyPr>
          <a:lstStyle/>
          <a:p>
            <a:pPr algn="just">
              <a:defRPr/>
            </a:pPr>
            <a:r>
              <a:rPr lang="en-AU" sz="2800" dirty="0">
                <a:solidFill>
                  <a:srgbClr val="FFFFFF"/>
                </a:solidFill>
                <a:latin typeface="Arial Black" panose="020B0A04020102020204" pitchFamily="34" charset="0"/>
              </a:rPr>
              <a:t>Mine Floors Material Vacuuming not yet Part </a:t>
            </a:r>
            <a:r>
              <a:rPr lang="en-AU" sz="2800" dirty="0">
                <a:solidFill>
                  <a:srgbClr val="FF0000"/>
                </a:solidFill>
                <a:latin typeface="Arial Black" panose="020B0A04020102020204" pitchFamily="34" charset="0"/>
              </a:rPr>
              <a:t>of Life of Mine Plan and Normal Mining Cycle </a:t>
            </a:r>
            <a:r>
              <a:rPr lang="en-AU" sz="2800" dirty="0">
                <a:solidFill>
                  <a:srgbClr val="FFFFFF"/>
                </a:solidFill>
                <a:latin typeface="Arial Black" panose="020B0A04020102020204" pitchFamily="34" charset="0"/>
              </a:rPr>
              <a:t>in Most Countries in the World and Governments, Mining Companies Executives and Shareholders Allow to Leave Behind Never to be Recovered Capitally and Operationally Accessed Already Broken High-Grade Ore Underground Worth Billions of Dollars</a:t>
            </a:r>
            <a:r>
              <a:rPr lang="en-AU" sz="2800" baseline="30000" dirty="0">
                <a:solidFill>
                  <a:srgbClr val="FF3300"/>
                </a:solidFill>
                <a:latin typeface="Arial Black" panose="020B0A04020102020204" pitchFamily="34" charset="0"/>
              </a:rPr>
              <a:t>+++++++++</a:t>
            </a:r>
            <a:r>
              <a:rPr lang="en-AU" sz="2800" baseline="30000" dirty="0">
                <a:solidFill>
                  <a:srgbClr val="FF0000"/>
                </a:solidFill>
                <a:latin typeface="Arial Black" panose="020B0A04020102020204" pitchFamily="34" charset="0"/>
              </a:rPr>
              <a:t> </a:t>
            </a:r>
            <a:br>
              <a:rPr lang="en-AU" sz="2800" i="1" baseline="30000" dirty="0">
                <a:solidFill>
                  <a:srgbClr val="FF3300"/>
                </a:solidFill>
              </a:rPr>
            </a:br>
            <a:br>
              <a:rPr lang="en-AU" sz="2800" i="1" baseline="30000" dirty="0">
                <a:solidFill>
                  <a:srgbClr val="FF3300"/>
                </a:solidFill>
              </a:rPr>
            </a:br>
            <a:br>
              <a:rPr lang="en-AU" sz="2000" dirty="0">
                <a:solidFill>
                  <a:srgbClr val="FF3300"/>
                </a:solidFill>
                <a:latin typeface="Arial Narrow" panose="020B0606020202030204" pitchFamily="34" charset="0"/>
              </a:rPr>
            </a:br>
            <a:br>
              <a:rPr lang="en-AU" sz="2800" dirty="0">
                <a:solidFill>
                  <a:schemeClr val="tx1"/>
                </a:solidFill>
              </a:rPr>
            </a:br>
            <a:endParaRPr lang="en-AU" sz="4000" dirty="0">
              <a:solidFill>
                <a:srgbClr val="00FF00"/>
              </a:solidFill>
            </a:endParaRPr>
          </a:p>
        </p:txBody>
      </p:sp>
      <p:sp>
        <p:nvSpPr>
          <p:cNvPr id="4099" name="Slide Number Placeholder 1">
            <a:extLst>
              <a:ext uri="{FF2B5EF4-FFF2-40B4-BE49-F238E27FC236}">
                <a16:creationId xmlns:a16="http://schemas.microsoft.com/office/drawing/2014/main" id="{F9C57772-8DC4-45B2-BF8F-B537EBAE4CD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C59849DC-7D04-4594-A7B2-8645A4568820}" type="slidenum">
              <a:rPr lang="en-AU" altLang="en-US" sz="1200" smtClean="0">
                <a:solidFill>
                  <a:srgbClr val="BCBCBC"/>
                </a:solidFill>
                <a:latin typeface="Arial" panose="020B0604020202020204" pitchFamily="34" charset="0"/>
              </a:rPr>
              <a:pPr>
                <a:spcBef>
                  <a:spcPct val="0"/>
                </a:spcBef>
                <a:buClrTx/>
                <a:buSzTx/>
                <a:buFontTx/>
                <a:buNone/>
              </a:pPr>
              <a:t>1</a:t>
            </a:fld>
            <a:endParaRPr lang="en-AU" altLang="en-US" sz="1200" dirty="0">
              <a:solidFill>
                <a:srgbClr val="BCBCBC"/>
              </a:solidFill>
              <a:latin typeface="Arial" panose="020B0604020202020204" pitchFamily="34" charset="0"/>
            </a:endParaRPr>
          </a:p>
        </p:txBody>
      </p:sp>
      <p:sp>
        <p:nvSpPr>
          <p:cNvPr id="15362" name="Rectangle 2">
            <a:extLst>
              <a:ext uri="{FF2B5EF4-FFF2-40B4-BE49-F238E27FC236}">
                <a16:creationId xmlns:a16="http://schemas.microsoft.com/office/drawing/2014/main" id="{E0D9DDED-172A-46DD-A0E4-B5277FB9E2BE}"/>
              </a:ext>
            </a:extLst>
          </p:cNvPr>
          <p:cNvSpPr>
            <a:spLocks noGrp="1" noChangeArrowheads="1"/>
          </p:cNvSpPr>
          <p:nvPr>
            <p:ph idx="4294967295"/>
          </p:nvPr>
        </p:nvSpPr>
        <p:spPr>
          <a:xfrm>
            <a:off x="121668" y="4005064"/>
            <a:ext cx="9289032" cy="1440160"/>
          </a:xfrm>
        </p:spPr>
        <p:txBody>
          <a:bodyPr>
            <a:normAutofit fontScale="25000" lnSpcReduction="20000"/>
          </a:bodyPr>
          <a:lstStyle/>
          <a:p>
            <a:pPr marL="548640" indent="-411480" algn="just" eaLnBrk="1" fontAlgn="auto" hangingPunct="1">
              <a:lnSpc>
                <a:spcPct val="90000"/>
              </a:lnSpc>
              <a:spcAft>
                <a:spcPts val="0"/>
              </a:spcAft>
              <a:buClr>
                <a:schemeClr val="tx1">
                  <a:shade val="95000"/>
                </a:schemeClr>
              </a:buClr>
              <a:buFont typeface="Monotype Sorts"/>
              <a:buNone/>
              <a:defRPr/>
            </a:pPr>
            <a:endParaRPr lang="en-AU" sz="9600" dirty="0"/>
          </a:p>
          <a:p>
            <a:pPr marL="548640" indent="-411480" eaLnBrk="1" fontAlgn="auto" hangingPunct="1">
              <a:lnSpc>
                <a:spcPct val="90000"/>
              </a:lnSpc>
              <a:spcAft>
                <a:spcPts val="0"/>
              </a:spcAft>
              <a:buClr>
                <a:schemeClr val="tx1">
                  <a:shade val="95000"/>
                </a:schemeClr>
              </a:buClr>
              <a:buFont typeface="Monotype Sorts"/>
              <a:buNone/>
              <a:defRPr/>
            </a:pPr>
            <a:r>
              <a:rPr lang="en-AU" sz="3600" dirty="0"/>
              <a:t>	</a:t>
            </a:r>
            <a:endParaRPr lang="en-AU" sz="3400" dirty="0"/>
          </a:p>
          <a:p>
            <a:pPr marL="548640" indent="-411480" eaLnBrk="1" fontAlgn="auto" hangingPunct="1">
              <a:lnSpc>
                <a:spcPct val="90000"/>
              </a:lnSpc>
              <a:spcAft>
                <a:spcPts val="0"/>
              </a:spcAft>
              <a:buClr>
                <a:schemeClr val="tx1">
                  <a:shade val="95000"/>
                </a:schemeClr>
              </a:buClr>
              <a:buFont typeface="Wingdings 2" panose="05020102010507070707" pitchFamily="18" charset="2"/>
              <a:buNone/>
              <a:defRPr/>
            </a:pPr>
            <a:r>
              <a:rPr lang="en-AU" sz="5100" dirty="0"/>
              <a:t>			</a:t>
            </a:r>
          </a:p>
          <a:p>
            <a:pPr marL="548640" indent="-411480" eaLnBrk="1" fontAlgn="auto" hangingPunct="1">
              <a:lnSpc>
                <a:spcPct val="90000"/>
              </a:lnSpc>
              <a:spcAft>
                <a:spcPts val="0"/>
              </a:spcAft>
              <a:buClr>
                <a:schemeClr val="tx1">
                  <a:shade val="95000"/>
                </a:schemeClr>
              </a:buClr>
              <a:buFont typeface="Wingdings 2" panose="05020102010507070707" pitchFamily="18" charset="2"/>
              <a:buNone/>
              <a:defRPr/>
            </a:pPr>
            <a:r>
              <a:rPr lang="en-AU" sz="5100" dirty="0"/>
              <a:t>			</a:t>
            </a:r>
            <a:r>
              <a:rPr lang="en-AU" sz="9600" dirty="0"/>
              <a:t>MINEX Forum Europe 2020 London</a:t>
            </a:r>
            <a:endParaRPr lang="en-AU" sz="8000" dirty="0"/>
          </a:p>
          <a:p>
            <a:pPr marL="548640" indent="-411480" eaLnBrk="1" fontAlgn="auto" hangingPunct="1">
              <a:lnSpc>
                <a:spcPct val="90000"/>
              </a:lnSpc>
              <a:spcAft>
                <a:spcPts val="0"/>
              </a:spcAft>
              <a:buClr>
                <a:schemeClr val="tx1">
                  <a:shade val="95000"/>
                </a:schemeClr>
              </a:buClr>
              <a:buFont typeface="Monotype Sorts"/>
              <a:buNone/>
              <a:defRPr/>
            </a:pPr>
            <a:r>
              <a:rPr lang="en-AU" sz="8000" dirty="0"/>
              <a:t>			     July 2020 </a:t>
            </a:r>
            <a:r>
              <a:rPr lang="en-AU" sz="6400" i="1" dirty="0"/>
              <a:t>(updated/modified on 24 10 2020)</a:t>
            </a:r>
          </a:p>
          <a:p>
            <a:pPr marL="548640" indent="-411480" eaLnBrk="1" fontAlgn="auto" hangingPunct="1">
              <a:lnSpc>
                <a:spcPct val="90000"/>
              </a:lnSpc>
              <a:spcAft>
                <a:spcPts val="0"/>
              </a:spcAft>
              <a:buClr>
                <a:schemeClr val="tx1">
                  <a:shade val="95000"/>
                </a:schemeClr>
              </a:buClr>
              <a:buFont typeface="Monotype Sorts"/>
              <a:buNone/>
              <a:defRPr/>
            </a:pPr>
            <a:r>
              <a:rPr lang="en-AU" sz="3400" dirty="0"/>
              <a:t>			     </a:t>
            </a:r>
          </a:p>
          <a:p>
            <a:pPr marL="548640" indent="-411480" eaLnBrk="1" fontAlgn="auto" hangingPunct="1">
              <a:lnSpc>
                <a:spcPct val="90000"/>
              </a:lnSpc>
              <a:spcAft>
                <a:spcPts val="0"/>
              </a:spcAft>
              <a:buClr>
                <a:schemeClr val="tx1">
                  <a:shade val="95000"/>
                </a:schemeClr>
              </a:buClr>
              <a:buFont typeface="Monotype Sorts"/>
              <a:buNone/>
              <a:defRPr/>
            </a:pPr>
            <a:r>
              <a:rPr lang="en-AU" sz="3400" dirty="0"/>
              <a:t>				</a:t>
            </a:r>
            <a:endParaRPr lang="en-AU" sz="5100" dirty="0"/>
          </a:p>
          <a:p>
            <a:pPr marL="548640" indent="-411480" eaLnBrk="1" fontAlgn="auto" hangingPunct="1">
              <a:lnSpc>
                <a:spcPct val="90000"/>
              </a:lnSpc>
              <a:spcAft>
                <a:spcPts val="0"/>
              </a:spcAft>
              <a:buClr>
                <a:schemeClr val="tx1">
                  <a:shade val="95000"/>
                </a:schemeClr>
              </a:buClr>
              <a:buFont typeface="Monotype Sorts"/>
              <a:buNone/>
              <a:defRPr/>
            </a:pPr>
            <a:endParaRPr lang="en-AU" sz="8000" dirty="0"/>
          </a:p>
          <a:p>
            <a:pPr marL="548640" indent="-411480" eaLnBrk="1" fontAlgn="auto" hangingPunct="1">
              <a:lnSpc>
                <a:spcPct val="90000"/>
              </a:lnSpc>
              <a:spcAft>
                <a:spcPts val="0"/>
              </a:spcAft>
              <a:buClr>
                <a:schemeClr val="tx1">
                  <a:shade val="95000"/>
                </a:schemeClr>
              </a:buClr>
              <a:buFont typeface="Monotype Sorts"/>
              <a:buNone/>
              <a:defRPr/>
            </a:pPr>
            <a:r>
              <a:rPr lang="en-AU" sz="8800" dirty="0"/>
              <a:t>By Krzysztof (Kris) Biegaj</a:t>
            </a:r>
          </a:p>
          <a:p>
            <a:pPr marL="548640" indent="-411480" eaLnBrk="1" fontAlgn="auto" hangingPunct="1">
              <a:lnSpc>
                <a:spcPct val="90000"/>
              </a:lnSpc>
              <a:spcAft>
                <a:spcPts val="0"/>
              </a:spcAft>
              <a:buClr>
                <a:schemeClr val="tx1">
                  <a:shade val="95000"/>
                </a:schemeClr>
              </a:buClr>
              <a:buFont typeface="Monotype Sorts"/>
              <a:buNone/>
              <a:defRPr/>
            </a:pPr>
            <a:r>
              <a:rPr lang="en-AU" sz="8000" dirty="0"/>
              <a:t>Ausvac Mining Pty Ltd</a:t>
            </a:r>
          </a:p>
          <a:p>
            <a:pPr marL="548640" indent="-411480" eaLnBrk="1" fontAlgn="auto" hangingPunct="1">
              <a:lnSpc>
                <a:spcPct val="90000"/>
              </a:lnSpc>
              <a:spcAft>
                <a:spcPts val="0"/>
              </a:spcAft>
              <a:buClr>
                <a:schemeClr val="tx1">
                  <a:shade val="95000"/>
                </a:schemeClr>
              </a:buClr>
              <a:buFont typeface="Monotype Sorts"/>
              <a:buNone/>
              <a:defRPr/>
            </a:pPr>
            <a:r>
              <a:rPr lang="en-US" sz="8000" dirty="0"/>
              <a:t>Australia</a:t>
            </a:r>
            <a:endParaRPr lang="en-AU" sz="8000" dirty="0"/>
          </a:p>
          <a:p>
            <a:pPr marL="548640" indent="-411480" eaLnBrk="1" fontAlgn="auto" hangingPunct="1">
              <a:lnSpc>
                <a:spcPct val="90000"/>
              </a:lnSpc>
              <a:spcAft>
                <a:spcPts val="0"/>
              </a:spcAft>
              <a:buClr>
                <a:schemeClr val="tx1">
                  <a:shade val="95000"/>
                </a:schemeClr>
              </a:buClr>
              <a:buFont typeface="Monotype Sorts"/>
              <a:buNone/>
              <a:defRPr/>
            </a:pPr>
            <a:endParaRPr lang="en-AU" sz="8000" dirty="0"/>
          </a:p>
          <a:p>
            <a:pPr marL="548640" indent="-411480" eaLnBrk="1" fontAlgn="auto" hangingPunct="1">
              <a:lnSpc>
                <a:spcPct val="90000"/>
              </a:lnSpc>
              <a:spcAft>
                <a:spcPts val="0"/>
              </a:spcAft>
              <a:buClr>
                <a:schemeClr val="tx1">
                  <a:shade val="95000"/>
                </a:schemeClr>
              </a:buClr>
              <a:buFont typeface="Monotype Sorts"/>
              <a:buNone/>
              <a:defRPr/>
            </a:pPr>
            <a:endParaRPr lang="en-AU" sz="2400" dirty="0"/>
          </a:p>
          <a:p>
            <a:pPr marL="548640" indent="-411480" eaLnBrk="1" fontAlgn="auto" hangingPunct="1">
              <a:lnSpc>
                <a:spcPct val="90000"/>
              </a:lnSpc>
              <a:spcAft>
                <a:spcPts val="0"/>
              </a:spcAft>
              <a:buClr>
                <a:schemeClr val="tx1">
                  <a:shade val="95000"/>
                </a:schemeClr>
              </a:buClr>
              <a:buFont typeface="Monotype Sorts"/>
              <a:buNone/>
              <a:defRPr/>
            </a:pPr>
            <a:r>
              <a:rPr lang="en-AU" sz="24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8" descr="Floor before and after1">
            <a:extLst>
              <a:ext uri="{FF2B5EF4-FFF2-40B4-BE49-F238E27FC236}">
                <a16:creationId xmlns:a16="http://schemas.microsoft.com/office/drawing/2014/main" id="{8E278AD3-D6EE-4C55-B59C-49BE2E990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72" y="134143"/>
            <a:ext cx="8785225"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1">
            <a:extLst>
              <a:ext uri="{FF2B5EF4-FFF2-40B4-BE49-F238E27FC236}">
                <a16:creationId xmlns:a16="http://schemas.microsoft.com/office/drawing/2014/main" id="{E0D279CE-113A-4E12-BA1F-0D270F4E141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473284AB-6C0F-4A6A-8689-582D9C3732B8}" type="slidenum">
              <a:rPr lang="en-AU" altLang="en-US" sz="1200" smtClean="0">
                <a:solidFill>
                  <a:srgbClr val="BCBCBC"/>
                </a:solidFill>
                <a:latin typeface="Arial" panose="020B0604020202020204" pitchFamily="34" charset="0"/>
              </a:rPr>
              <a:pPr>
                <a:spcBef>
                  <a:spcPct val="0"/>
                </a:spcBef>
                <a:buClrTx/>
                <a:buSzTx/>
                <a:buFontTx/>
                <a:buNone/>
              </a:pPr>
              <a:t>10</a:t>
            </a:fld>
            <a:endParaRPr lang="en-AU" altLang="en-US" sz="1200" dirty="0">
              <a:solidFill>
                <a:srgbClr val="BCBCBC"/>
              </a:solidFill>
              <a:latin typeface="Arial" panose="020B0604020202020204" pitchFamily="34" charset="0"/>
            </a:endParaRPr>
          </a:p>
        </p:txBody>
      </p:sp>
      <p:sp>
        <p:nvSpPr>
          <p:cNvPr id="15364" name="TextBox 1">
            <a:extLst>
              <a:ext uri="{FF2B5EF4-FFF2-40B4-BE49-F238E27FC236}">
                <a16:creationId xmlns:a16="http://schemas.microsoft.com/office/drawing/2014/main" id="{08554558-3114-47EB-8003-1AE718830CC8}"/>
              </a:ext>
            </a:extLst>
          </p:cNvPr>
          <p:cNvSpPr txBox="1">
            <a:spLocks noChangeArrowheads="1"/>
          </p:cNvSpPr>
          <p:nvPr/>
        </p:nvSpPr>
        <p:spPr bwMode="auto">
          <a:xfrm>
            <a:off x="4491851" y="2579906"/>
            <a:ext cx="468052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AU" altLang="en-US" b="1" dirty="0">
                <a:latin typeface="Arial Black" panose="020B0A04020102020204" pitchFamily="34" charset="0"/>
              </a:rPr>
              <a:t>~0.35m thick broken ore left behind on ore drive floor on the nickel mine located near Kambalda -  before and after vacuuming;  Western Australia – 2007</a:t>
            </a:r>
          </a:p>
          <a:p>
            <a:endParaRPr lang="en-AU" altLang="en-US" b="1" dirty="0">
              <a:latin typeface="Arial Black" panose="020B0A04020102020204" pitchFamily="34" charset="0"/>
            </a:endParaRPr>
          </a:p>
          <a:p>
            <a:r>
              <a:rPr lang="en-AU" altLang="en-US" b="1" dirty="0">
                <a:latin typeface="Arial Black" panose="020B0A04020102020204" pitchFamily="34" charset="0"/>
              </a:rPr>
              <a:t>Suction hose Dia. 200mm/8 inch</a:t>
            </a:r>
            <a:endParaRPr lang="en-AU" altLang="en-US" dirty="0">
              <a:solidFill>
                <a:srgbClr val="FF0000"/>
              </a:solidFill>
            </a:endParaRPr>
          </a:p>
          <a:p>
            <a:endParaRPr lang="en-AU" altLang="en-US" b="1" dirty="0">
              <a:solidFill>
                <a:srgbClr val="FFFF00"/>
              </a:solidFill>
              <a:latin typeface="Arial Black" panose="020B0A04020102020204" pitchFamily="34" charset="0"/>
            </a:endParaRPr>
          </a:p>
          <a:p>
            <a:r>
              <a:rPr lang="en-AU" altLang="en-US" b="1" dirty="0">
                <a:solidFill>
                  <a:srgbClr val="FFFF00"/>
                </a:solidFill>
                <a:latin typeface="Arial Black" panose="020B0A04020102020204" pitchFamily="34" charset="0"/>
              </a:rPr>
              <a:t>Commonly up to 0.5m thick high-grade mine floor material “normally” left behind had been vacuumed on gold and nickel mines in Australia by Ausvac Mining PL in 2003-2011</a:t>
            </a:r>
          </a:p>
          <a:p>
            <a:endParaRPr lang="en-AU" altLang="en-US" b="1" dirty="0">
              <a:solidFill>
                <a:srgbClr val="FFFF00"/>
              </a:solidFill>
              <a:latin typeface="Arial Black" panose="020B0A04020102020204" pitchFamily="34" charset="0"/>
            </a:endParaRPr>
          </a:p>
          <a:p>
            <a:r>
              <a:rPr lang="en-AU" altLang="en-US" sz="2000" b="1" dirty="0">
                <a:latin typeface="Arial Black" panose="020B0A04020102020204" pitchFamily="34"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C8379FA-2F52-4EA9-8BA7-698F0E4A4A02}"/>
              </a:ext>
            </a:extLst>
          </p:cNvPr>
          <p:cNvSpPr>
            <a:spLocks noGrp="1" noChangeArrowheads="1"/>
          </p:cNvSpPr>
          <p:nvPr>
            <p:ph type="title"/>
          </p:nvPr>
        </p:nvSpPr>
        <p:spPr>
          <a:xfrm>
            <a:off x="412750" y="0"/>
            <a:ext cx="9364786" cy="1068388"/>
          </a:xfrm>
        </p:spPr>
        <p:txBody>
          <a:bodyPr>
            <a:normAutofit fontScale="90000"/>
          </a:bodyPr>
          <a:lstStyle/>
          <a:p>
            <a:pPr eaLnBrk="1" fontAlgn="auto" hangingPunct="1">
              <a:spcAft>
                <a:spcPts val="0"/>
              </a:spcAft>
              <a:defRPr/>
            </a:pPr>
            <a:r>
              <a:rPr lang="en-AU" sz="3600" dirty="0">
                <a:solidFill>
                  <a:schemeClr val="tx1"/>
                </a:solidFill>
              </a:rPr>
              <a:t>	</a:t>
            </a:r>
            <a:br>
              <a:rPr lang="en-AU" sz="3600" dirty="0">
                <a:solidFill>
                  <a:schemeClr val="tx1"/>
                </a:solidFill>
              </a:rPr>
            </a:br>
            <a:r>
              <a:rPr lang="en-AU" sz="3600" dirty="0">
                <a:solidFill>
                  <a:schemeClr val="tx1"/>
                </a:solidFill>
                <a:latin typeface="Arial Black" panose="020B0A04020102020204" pitchFamily="34" charset="0"/>
              </a:rPr>
              <a:t>Underground Mobile Supersucker – Giant Mobile Vacuum Cleaner</a:t>
            </a:r>
            <a:r>
              <a:rPr lang="en-AU" sz="3600" dirty="0">
                <a:solidFill>
                  <a:srgbClr val="66FF33"/>
                </a:solidFill>
                <a:latin typeface="Arial Black" panose="020B0A04020102020204" pitchFamily="34" charset="0"/>
              </a:rPr>
              <a:t> </a:t>
            </a:r>
            <a:br>
              <a:rPr lang="en-AU" sz="3600" dirty="0">
                <a:solidFill>
                  <a:srgbClr val="66FF33"/>
                </a:solidFill>
              </a:rPr>
            </a:br>
            <a:r>
              <a:rPr lang="en-AU" sz="2000" dirty="0">
                <a:solidFill>
                  <a:srgbClr val="66FF33"/>
                </a:solidFill>
              </a:rPr>
              <a:t>	</a:t>
            </a:r>
          </a:p>
        </p:txBody>
      </p:sp>
      <p:sp>
        <p:nvSpPr>
          <p:cNvPr id="29699" name="Rectangle 3">
            <a:extLst>
              <a:ext uri="{FF2B5EF4-FFF2-40B4-BE49-F238E27FC236}">
                <a16:creationId xmlns:a16="http://schemas.microsoft.com/office/drawing/2014/main" id="{E1DE3485-5762-459F-B3F3-4A03FF6D1705}"/>
              </a:ext>
            </a:extLst>
          </p:cNvPr>
          <p:cNvSpPr>
            <a:spLocks noGrp="1" noChangeArrowheads="1"/>
          </p:cNvSpPr>
          <p:nvPr>
            <p:ph idx="1"/>
          </p:nvPr>
        </p:nvSpPr>
        <p:spPr>
          <a:xfrm>
            <a:off x="284287" y="1068388"/>
            <a:ext cx="9493249" cy="5713412"/>
          </a:xfrm>
        </p:spPr>
        <p:txBody>
          <a:bodyPr>
            <a:normAutofit fontScale="25000" lnSpcReduction="20000"/>
          </a:bodyPr>
          <a:lstStyle/>
          <a:p>
            <a:pPr marL="548640" indent="-411480" eaLnBrk="1" fontAlgn="auto" hangingPunct="1">
              <a:lnSpc>
                <a:spcPct val="80000"/>
              </a:lnSpc>
              <a:spcAft>
                <a:spcPts val="0"/>
              </a:spcAft>
              <a:buClr>
                <a:schemeClr val="tx1">
                  <a:shade val="95000"/>
                </a:schemeClr>
              </a:buClr>
              <a:buFont typeface="Monotype Sorts"/>
              <a:buNone/>
              <a:defRPr/>
            </a:pPr>
            <a:endParaRPr lang="en-AU" sz="2400" b="1" dirty="0">
              <a:solidFill>
                <a:srgbClr val="66FF33"/>
              </a:solidFill>
            </a:endParaRPr>
          </a:p>
          <a:p>
            <a:pPr marL="548640" indent="-411480" eaLnBrk="1" fontAlgn="auto" hangingPunct="1">
              <a:lnSpc>
                <a:spcPct val="80000"/>
              </a:lnSpc>
              <a:spcAft>
                <a:spcPts val="0"/>
              </a:spcAft>
              <a:buClr>
                <a:schemeClr val="tx1"/>
              </a:buClr>
              <a:buFont typeface="Monotype Sorts"/>
              <a:buNone/>
              <a:defRPr/>
            </a:pPr>
            <a:r>
              <a:rPr lang="en-AU" sz="8000" b="1" dirty="0">
                <a:latin typeface="Arial Black" panose="020B0A04020102020204" pitchFamily="34" charset="0"/>
              </a:rPr>
              <a:t>Construction/features </a:t>
            </a:r>
            <a:endParaRPr lang="en-AU" sz="8000" dirty="0">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endParaRPr lang="en-AU" sz="2000" dirty="0"/>
          </a:p>
          <a:p>
            <a:pPr marL="868680" lvl="1" indent="-283464" eaLnBrk="1" fontAlgn="auto" hangingPunct="1">
              <a:lnSpc>
                <a:spcPct val="80000"/>
              </a:lnSpc>
              <a:spcAft>
                <a:spcPts val="0"/>
              </a:spcAft>
              <a:buFont typeface="Wingdings" pitchFamily="2" charset="2"/>
              <a:buChar char="§"/>
              <a:defRPr/>
            </a:pPr>
            <a:r>
              <a:rPr lang="en-AU" sz="8000" b="1" dirty="0">
                <a:solidFill>
                  <a:srgbClr val="00FF00"/>
                </a:solidFill>
                <a:latin typeface="Arial Black" panose="020B0A04020102020204" pitchFamily="34" charset="0"/>
              </a:rPr>
              <a:t>First in the World</a:t>
            </a:r>
            <a:r>
              <a:rPr lang="en-AU" sz="8000" b="1" dirty="0">
                <a:latin typeface="Arial Black" panose="020B0A04020102020204" pitchFamily="34" charset="0"/>
              </a:rPr>
              <a:t> </a:t>
            </a:r>
            <a:r>
              <a:rPr lang="en-AU" sz="6400" dirty="0">
                <a:latin typeface="Arial Black" panose="020B0A04020102020204" pitchFamily="34" charset="0"/>
              </a:rPr>
              <a:t>truly mobile highly efficient giant vacuum cleaner – designed and built in Australia for underground and surface applications</a:t>
            </a:r>
            <a:endParaRPr lang="en-AU" sz="8000" dirty="0">
              <a:solidFill>
                <a:srgbClr val="00FF00"/>
              </a:solidFill>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endParaRPr lang="en-AU" sz="6400" dirty="0">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r>
              <a:rPr lang="en-AU" sz="6400" dirty="0">
                <a:latin typeface="Arial Black" panose="020B0A04020102020204" pitchFamily="34" charset="0"/>
              </a:rPr>
              <a:t>Initially </a:t>
            </a:r>
            <a:r>
              <a:rPr lang="en-AU" sz="6400" i="1" dirty="0">
                <a:latin typeface="Arial Black" panose="020B0A04020102020204" pitchFamily="34" charset="0"/>
              </a:rPr>
              <a:t>(2000-2002) </a:t>
            </a:r>
            <a:r>
              <a:rPr lang="en-AU" sz="6400" dirty="0">
                <a:latin typeface="Arial Black" panose="020B0A04020102020204" pitchFamily="34" charset="0"/>
              </a:rPr>
              <a:t>designed by Ausvac Mining P/L to carry-out underground exploration winzing in nuggety-type ore-bodies in a safe and highly efficient way</a:t>
            </a:r>
          </a:p>
          <a:p>
            <a:pPr marL="868680" lvl="1" indent="-283464" eaLnBrk="1" fontAlgn="auto" hangingPunct="1">
              <a:lnSpc>
                <a:spcPct val="80000"/>
              </a:lnSpc>
              <a:spcAft>
                <a:spcPts val="0"/>
              </a:spcAft>
              <a:buFont typeface="Wingdings" pitchFamily="2" charset="2"/>
              <a:buChar char="§"/>
              <a:defRPr/>
            </a:pPr>
            <a:endParaRPr lang="en-AU" sz="6400" dirty="0">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r>
              <a:rPr lang="en-AU" sz="6400" dirty="0">
                <a:latin typeface="Arial Black" panose="020B0A04020102020204" pitchFamily="34" charset="0"/>
              </a:rPr>
              <a:t>First vacuuming units of that suction type and capabilities invented and built in Australia in the late 60-ties of the previous Century</a:t>
            </a:r>
          </a:p>
          <a:p>
            <a:pPr marL="1133792" lvl="2" indent="-283464" eaLnBrk="1" fontAlgn="auto" hangingPunct="1">
              <a:lnSpc>
                <a:spcPct val="80000"/>
              </a:lnSpc>
              <a:spcAft>
                <a:spcPts val="0"/>
              </a:spcAft>
              <a:buFont typeface="Wingdings" pitchFamily="2" charset="2"/>
              <a:buChar char="§"/>
              <a:defRPr/>
            </a:pPr>
            <a:r>
              <a:rPr lang="en-AU" sz="6400" dirty="0">
                <a:latin typeface="Arial Black" panose="020B0A04020102020204" pitchFamily="34" charset="0"/>
              </a:rPr>
              <a:t>Also widely used for shafts sinking  </a:t>
            </a:r>
          </a:p>
          <a:p>
            <a:pPr marL="868680" lvl="1" indent="-283464" eaLnBrk="1" fontAlgn="auto" hangingPunct="1">
              <a:lnSpc>
                <a:spcPct val="80000"/>
              </a:lnSpc>
              <a:spcAft>
                <a:spcPts val="0"/>
              </a:spcAft>
              <a:buFont typeface="Wingdings" pitchFamily="2" charset="2"/>
              <a:buChar char="§"/>
              <a:defRPr/>
            </a:pPr>
            <a:endParaRPr lang="en-AU" sz="6400" dirty="0">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r>
              <a:rPr lang="en-AU" sz="6400" dirty="0">
                <a:latin typeface="Arial Black" panose="020B0A04020102020204" pitchFamily="34" charset="0"/>
              </a:rPr>
              <a:t>Size: 2.2mW, 2.95mH and 5.3mL </a:t>
            </a:r>
            <a:r>
              <a:rPr lang="en-AU" sz="6400" i="1" dirty="0">
                <a:latin typeface="Arial Black" panose="020B0A04020102020204" pitchFamily="34" charset="0"/>
              </a:rPr>
              <a:t>(excluding 3.5m easily detachable clean-down jib)</a:t>
            </a:r>
          </a:p>
          <a:p>
            <a:pPr marL="868680" lvl="1" indent="-283464" eaLnBrk="1" fontAlgn="auto" hangingPunct="1">
              <a:lnSpc>
                <a:spcPct val="80000"/>
              </a:lnSpc>
              <a:spcAft>
                <a:spcPts val="0"/>
              </a:spcAft>
              <a:buFont typeface="Wingdings" pitchFamily="2" charset="2"/>
              <a:buChar char="§"/>
              <a:defRPr/>
            </a:pPr>
            <a:endParaRPr lang="en-AU" sz="6400" dirty="0">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r>
              <a:rPr lang="en-AU" sz="6400" dirty="0">
                <a:latin typeface="Arial Black" panose="020B0A04020102020204" pitchFamily="34" charset="0"/>
              </a:rPr>
              <a:t>Weight – 8.3 tonnes</a:t>
            </a:r>
          </a:p>
          <a:p>
            <a:pPr marL="868680" lvl="1" indent="-283464" eaLnBrk="1" fontAlgn="auto" hangingPunct="1">
              <a:lnSpc>
                <a:spcPct val="80000"/>
              </a:lnSpc>
              <a:spcAft>
                <a:spcPts val="0"/>
              </a:spcAft>
              <a:buFont typeface="Wingdings" pitchFamily="2" charset="2"/>
              <a:buChar char="§"/>
              <a:defRPr/>
            </a:pPr>
            <a:endParaRPr lang="en-AU" sz="6400" dirty="0">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r>
              <a:rPr lang="en-AU" sz="6400" dirty="0">
                <a:latin typeface="Arial Black" panose="020B0A04020102020204" pitchFamily="34" charset="0"/>
              </a:rPr>
              <a:t>Track mounted, diesel-powered self-propelled unit</a:t>
            </a:r>
          </a:p>
          <a:p>
            <a:pPr marL="1133856" lvl="2" eaLnBrk="1" fontAlgn="auto" hangingPunct="1">
              <a:lnSpc>
                <a:spcPct val="80000"/>
              </a:lnSpc>
              <a:spcAft>
                <a:spcPts val="0"/>
              </a:spcAft>
              <a:buFont typeface="Wingdings" panose="05000000000000000000" pitchFamily="2" charset="2"/>
              <a:buChar char="§"/>
              <a:defRPr/>
            </a:pPr>
            <a:r>
              <a:rPr lang="en-AU" sz="6400" dirty="0">
                <a:latin typeface="Arial Black" panose="020B0A04020102020204" pitchFamily="34" charset="0"/>
              </a:rPr>
              <a:t>Easily detachable heavy-duty wheels for longer distance towing </a:t>
            </a:r>
          </a:p>
          <a:p>
            <a:pPr marL="868744" lvl="1" eaLnBrk="1" fontAlgn="auto" hangingPunct="1">
              <a:lnSpc>
                <a:spcPct val="80000"/>
              </a:lnSpc>
              <a:spcAft>
                <a:spcPts val="0"/>
              </a:spcAft>
              <a:buFont typeface="Wingdings" panose="05000000000000000000" pitchFamily="2" charset="2"/>
              <a:buChar char="§"/>
              <a:defRPr/>
            </a:pPr>
            <a:endParaRPr lang="en-AU" sz="6400" b="1" dirty="0">
              <a:solidFill>
                <a:srgbClr val="FFFF00"/>
              </a:solidFill>
              <a:latin typeface="Arial Black" panose="020B0A04020102020204" pitchFamily="34" charset="0"/>
            </a:endParaRPr>
          </a:p>
          <a:p>
            <a:pPr marL="868744" lvl="1" eaLnBrk="1" fontAlgn="auto" hangingPunct="1">
              <a:lnSpc>
                <a:spcPct val="80000"/>
              </a:lnSpc>
              <a:spcAft>
                <a:spcPts val="0"/>
              </a:spcAft>
              <a:buFont typeface="Wingdings" panose="05000000000000000000" pitchFamily="2" charset="2"/>
              <a:buChar char="§"/>
              <a:defRPr/>
            </a:pPr>
            <a:r>
              <a:rPr lang="en-AU" sz="6400" b="1" dirty="0">
                <a:latin typeface="Arial Black" panose="020B0A04020102020204" pitchFamily="34" charset="0"/>
              </a:rPr>
              <a:t>To reduce exhaust emissions, pollutions to environment and vacuuming in mines located </a:t>
            </a:r>
            <a:r>
              <a:rPr lang="en-AU" sz="6400" b="1" dirty="0">
                <a:solidFill>
                  <a:srgbClr val="00FF00"/>
                </a:solidFill>
                <a:latin typeface="Arial Black" panose="020B0A04020102020204" pitchFamily="34" charset="0"/>
              </a:rPr>
              <a:t>in high altitudes </a:t>
            </a:r>
            <a:r>
              <a:rPr lang="en-AU" sz="6400" b="1" dirty="0">
                <a:latin typeface="Arial Black" panose="020B0A04020102020204" pitchFamily="34" charset="0"/>
              </a:rPr>
              <a:t>can be modified to be electrically powered</a:t>
            </a:r>
          </a:p>
          <a:p>
            <a:pPr marL="868680" lvl="1" indent="-283464" eaLnBrk="1" fontAlgn="auto" hangingPunct="1">
              <a:lnSpc>
                <a:spcPct val="80000"/>
              </a:lnSpc>
              <a:spcAft>
                <a:spcPts val="0"/>
              </a:spcAft>
              <a:buFont typeface="Wingdings" pitchFamily="2" charset="2"/>
              <a:buChar char="§"/>
              <a:defRPr/>
            </a:pPr>
            <a:endParaRPr lang="en-AU" sz="6400" dirty="0">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r>
              <a:rPr lang="en-AU" sz="6400" dirty="0">
                <a:latin typeface="Arial Black" panose="020B0A04020102020204" pitchFamily="34" charset="0"/>
              </a:rPr>
              <a:t>Safety features installed on it: </a:t>
            </a:r>
          </a:p>
          <a:p>
            <a:pPr marL="1133792" lvl="2" indent="-283464" eaLnBrk="1" fontAlgn="auto" hangingPunct="1">
              <a:lnSpc>
                <a:spcPct val="80000"/>
              </a:lnSpc>
              <a:spcAft>
                <a:spcPts val="0"/>
              </a:spcAft>
              <a:buFont typeface="Wingdings" panose="05000000000000000000" pitchFamily="2" charset="2"/>
              <a:buChar char="§"/>
              <a:defRPr/>
            </a:pPr>
            <a:r>
              <a:rPr lang="en-AU" sz="6400" dirty="0">
                <a:latin typeface="Arial Black" panose="020B0A04020102020204" pitchFamily="34" charset="0"/>
              </a:rPr>
              <a:t>Devices to eliminate potential dust problems</a:t>
            </a:r>
          </a:p>
          <a:p>
            <a:pPr marL="1133792" lvl="2" indent="-283464" eaLnBrk="1" fontAlgn="auto" hangingPunct="1">
              <a:lnSpc>
                <a:spcPct val="80000"/>
              </a:lnSpc>
              <a:spcAft>
                <a:spcPts val="0"/>
              </a:spcAft>
              <a:buFont typeface="Wingdings" panose="05000000000000000000" pitchFamily="2" charset="2"/>
              <a:buChar char="§"/>
              <a:defRPr/>
            </a:pPr>
            <a:r>
              <a:rPr lang="en-AU" sz="6400" dirty="0">
                <a:latin typeface="Arial Black" panose="020B0A04020102020204" pitchFamily="34" charset="0"/>
              </a:rPr>
              <a:t>ROPS/FOPS </a:t>
            </a:r>
          </a:p>
          <a:p>
            <a:pPr marL="585216" lvl="1" indent="0" eaLnBrk="1" fontAlgn="auto" hangingPunct="1">
              <a:lnSpc>
                <a:spcPct val="80000"/>
              </a:lnSpc>
              <a:spcAft>
                <a:spcPts val="0"/>
              </a:spcAft>
              <a:buNone/>
              <a:defRPr/>
            </a:pPr>
            <a:endParaRPr lang="en-AU" sz="6400" b="1" dirty="0">
              <a:solidFill>
                <a:srgbClr val="FFFF00"/>
              </a:solidFill>
              <a:latin typeface="Arial Black" panose="020B0A04020102020204" pitchFamily="34" charset="0"/>
            </a:endParaRPr>
          </a:p>
          <a:p>
            <a:pPr marL="868680" lvl="1" indent="-283464" eaLnBrk="1" fontAlgn="auto" hangingPunct="1">
              <a:lnSpc>
                <a:spcPct val="80000"/>
              </a:lnSpc>
              <a:spcAft>
                <a:spcPts val="0"/>
              </a:spcAft>
              <a:buFont typeface="Wingdings" pitchFamily="2" charset="2"/>
              <a:buChar char="§"/>
              <a:defRPr/>
            </a:pPr>
            <a:r>
              <a:rPr lang="en-AU" sz="6400" b="1" dirty="0">
                <a:solidFill>
                  <a:srgbClr val="00FF00"/>
                </a:solidFill>
                <a:latin typeface="Arial Black" panose="020B0A04020102020204" pitchFamily="34" charset="0"/>
              </a:rPr>
              <a:t>Remotely-controlled capabilities can be installed</a:t>
            </a:r>
          </a:p>
        </p:txBody>
      </p:sp>
      <p:sp>
        <p:nvSpPr>
          <p:cNvPr id="25604" name="Slide Number Placeholder 1">
            <a:extLst>
              <a:ext uri="{FF2B5EF4-FFF2-40B4-BE49-F238E27FC236}">
                <a16:creationId xmlns:a16="http://schemas.microsoft.com/office/drawing/2014/main" id="{629ECE00-FF5F-4520-899F-A534232AC8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4288FEC3-8C6B-42DE-894B-184D8BAA6B59}" type="slidenum">
              <a:rPr lang="en-AU" altLang="en-US" sz="1200" smtClean="0">
                <a:solidFill>
                  <a:srgbClr val="BCBCBC"/>
                </a:solidFill>
                <a:latin typeface="Arial" panose="020B0604020202020204" pitchFamily="34" charset="0"/>
              </a:rPr>
              <a:pPr>
                <a:spcBef>
                  <a:spcPct val="0"/>
                </a:spcBef>
                <a:buClrTx/>
                <a:buSzTx/>
                <a:buFontTx/>
                <a:buNone/>
              </a:pPr>
              <a:t>11</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221C9B5-A2B7-48AE-A9BB-7F59B7079644}"/>
              </a:ext>
            </a:extLst>
          </p:cNvPr>
          <p:cNvSpPr>
            <a:spLocks noGrp="1" noChangeArrowheads="1"/>
          </p:cNvSpPr>
          <p:nvPr>
            <p:ph type="title"/>
          </p:nvPr>
        </p:nvSpPr>
        <p:spPr>
          <a:xfrm>
            <a:off x="200472" y="76200"/>
            <a:ext cx="9210228" cy="688504"/>
          </a:xfrm>
        </p:spPr>
        <p:txBody>
          <a:bodyPr>
            <a:normAutofit fontScale="90000"/>
          </a:bodyPr>
          <a:lstStyle/>
          <a:p>
            <a:pPr eaLnBrk="1" fontAlgn="auto" hangingPunct="1">
              <a:spcAft>
                <a:spcPts val="0"/>
              </a:spcAft>
              <a:defRPr/>
            </a:pPr>
            <a:r>
              <a:rPr lang="en-AU" sz="3600" dirty="0">
                <a:solidFill>
                  <a:schemeClr val="tx1"/>
                </a:solidFill>
              </a:rPr>
              <a:t>	</a:t>
            </a:r>
            <a:br>
              <a:rPr lang="en-AU" sz="3600" dirty="0">
                <a:solidFill>
                  <a:schemeClr val="tx1"/>
                </a:solidFill>
              </a:rPr>
            </a:br>
            <a:r>
              <a:rPr lang="en-AU" sz="3600" dirty="0">
                <a:solidFill>
                  <a:schemeClr val="tx1"/>
                </a:solidFill>
                <a:latin typeface="Arial Black" panose="020B0A04020102020204" pitchFamily="34" charset="0"/>
              </a:rPr>
              <a:t>Underground Mobile Supersucker</a:t>
            </a:r>
            <a:r>
              <a:rPr lang="en-AU" sz="3600" dirty="0">
                <a:solidFill>
                  <a:srgbClr val="66FF33"/>
                </a:solidFill>
                <a:latin typeface="Arial Black" panose="020B0A04020102020204" pitchFamily="34" charset="0"/>
              </a:rPr>
              <a:t> </a:t>
            </a:r>
            <a:br>
              <a:rPr lang="en-AU" sz="3600" dirty="0">
                <a:solidFill>
                  <a:srgbClr val="66FF33"/>
                </a:solidFill>
              </a:rPr>
            </a:br>
            <a:r>
              <a:rPr lang="en-AU" sz="2000" dirty="0">
                <a:solidFill>
                  <a:srgbClr val="66FF33"/>
                </a:solidFill>
              </a:rPr>
              <a:t>	</a:t>
            </a:r>
          </a:p>
        </p:txBody>
      </p:sp>
      <p:sp>
        <p:nvSpPr>
          <p:cNvPr id="29699" name="Rectangle 3">
            <a:extLst>
              <a:ext uri="{FF2B5EF4-FFF2-40B4-BE49-F238E27FC236}">
                <a16:creationId xmlns:a16="http://schemas.microsoft.com/office/drawing/2014/main" id="{D7D4AD78-EA0A-402B-A8D8-3D7BBD0D6624}"/>
              </a:ext>
            </a:extLst>
          </p:cNvPr>
          <p:cNvSpPr>
            <a:spLocks noGrp="1"/>
          </p:cNvSpPr>
          <p:nvPr>
            <p:ph type="body" sz="half" idx="1"/>
          </p:nvPr>
        </p:nvSpPr>
        <p:spPr>
          <a:xfrm>
            <a:off x="128464" y="970668"/>
            <a:ext cx="9649072" cy="5698691"/>
          </a:xfrm>
        </p:spPr>
        <p:txBody>
          <a:bodyPr/>
          <a:lstStyle/>
          <a:p>
            <a:pPr eaLnBrk="1" hangingPunct="1">
              <a:lnSpc>
                <a:spcPct val="90000"/>
              </a:lnSpc>
              <a:buClr>
                <a:schemeClr val="tx1"/>
              </a:buClr>
              <a:buFont typeface="Monotype Sorts"/>
              <a:buNone/>
            </a:pPr>
            <a:r>
              <a:rPr lang="en-AU" altLang="en-US" sz="2400" b="1" dirty="0">
                <a:latin typeface="Arial Black" panose="020B0A04020102020204" pitchFamily="34" charset="0"/>
              </a:rPr>
              <a:t>	Projects to date by Ausvac Mining Pty Ltd </a:t>
            </a:r>
          </a:p>
          <a:p>
            <a:pPr marL="1247775" lvl="2" indent="-342900" eaLnBrk="1" hangingPunct="1">
              <a:lnSpc>
                <a:spcPct val="90000"/>
              </a:lnSpc>
              <a:buSzPct val="67000"/>
              <a:buFont typeface="+mj-lt"/>
              <a:buAutoNum type="arabicPeriod"/>
            </a:pPr>
            <a:r>
              <a:rPr lang="en-AU" altLang="en-US" sz="1600" dirty="0">
                <a:latin typeface="Arial Black" panose="020B0A04020102020204" pitchFamily="34" charset="0"/>
              </a:rPr>
              <a:t>May 2003 – Mt Pleasant Gold Mine located near Kalgoorlie, WA </a:t>
            </a:r>
            <a:r>
              <a:rPr lang="en-AU" altLang="en-US" sz="1600" i="1" dirty="0">
                <a:latin typeface="Arial Black" panose="020B0A04020102020204" pitchFamily="34" charset="0"/>
              </a:rPr>
              <a:t>(Western Australia) - </a:t>
            </a:r>
            <a:r>
              <a:rPr lang="en-AU" altLang="en-US" sz="2400" b="1" u="sng" dirty="0">
                <a:solidFill>
                  <a:srgbClr val="66FF33"/>
                </a:solidFill>
                <a:latin typeface="Arial Black" panose="020B0A04020102020204" pitchFamily="34" charset="0"/>
              </a:rPr>
              <a:t>First Project </a:t>
            </a:r>
          </a:p>
          <a:p>
            <a:pPr lvl="3" eaLnBrk="1" hangingPunct="1">
              <a:lnSpc>
                <a:spcPct val="90000"/>
              </a:lnSpc>
              <a:buFont typeface="Wingdings" panose="05000000000000000000" pitchFamily="2" charset="2"/>
              <a:buChar char="§"/>
            </a:pPr>
            <a:r>
              <a:rPr lang="en-AU" altLang="en-US" sz="1400" dirty="0">
                <a:latin typeface="Arial Black" panose="020B0A04020102020204" pitchFamily="34" charset="0"/>
              </a:rPr>
              <a:t>Ore drives clean-down </a:t>
            </a:r>
            <a:r>
              <a:rPr lang="en-AU" altLang="en-US" b="1" dirty="0">
                <a:solidFill>
                  <a:srgbClr val="66FF33"/>
                </a:solidFill>
                <a:latin typeface="Arial Black" panose="020B0A04020102020204" pitchFamily="34" charset="0"/>
              </a:rPr>
              <a:t>Plus cleaning of mining equipment wash-down sump on surface </a:t>
            </a:r>
            <a:r>
              <a:rPr lang="en-AU" altLang="en-US" sz="1600" b="1" i="1" dirty="0">
                <a:latin typeface="Arial Black" panose="020B0A04020102020204" pitchFamily="34" charset="0"/>
              </a:rPr>
              <a:t>(Photos in Appendices slide at the end)</a:t>
            </a:r>
          </a:p>
          <a:p>
            <a:pPr marL="1247775" lvl="2" indent="-342900" eaLnBrk="1" hangingPunct="1">
              <a:lnSpc>
                <a:spcPct val="90000"/>
              </a:lnSpc>
              <a:buFont typeface="+mj-lt"/>
              <a:buAutoNum type="arabicPeriod"/>
            </a:pPr>
            <a:r>
              <a:rPr lang="en-AU" altLang="en-US" sz="1600" dirty="0">
                <a:latin typeface="Arial Black" panose="020B0A04020102020204" pitchFamily="34" charset="0"/>
              </a:rPr>
              <a:t>Aug 2003 	–  Otter-Juan Nickel Mine, Kambalda, WA </a:t>
            </a:r>
            <a:r>
              <a:rPr lang="en-AU" altLang="en-US" sz="1400" dirty="0">
                <a:latin typeface="Arial Black" panose="020B0A04020102020204" pitchFamily="34" charset="0"/>
              </a:rPr>
              <a:t>15 deg. air-leg stope and ore drives clean-down</a:t>
            </a:r>
          </a:p>
          <a:p>
            <a:pPr marL="1247775" lvl="2" indent="-342900" eaLnBrk="1" hangingPunct="1">
              <a:lnSpc>
                <a:spcPct val="90000"/>
              </a:lnSpc>
              <a:buFont typeface="+mj-lt"/>
              <a:buAutoNum type="arabicPeriod"/>
            </a:pPr>
            <a:r>
              <a:rPr lang="en-AU" altLang="en-US" sz="1600" dirty="0">
                <a:latin typeface="Arial Black" panose="020B0A04020102020204" pitchFamily="34" charset="0"/>
              </a:rPr>
              <a:t>Oct 2003	–  Bendigo Gold Project, State of Victoria</a:t>
            </a:r>
          </a:p>
          <a:p>
            <a:pPr lvl="3" eaLnBrk="1" hangingPunct="1">
              <a:lnSpc>
                <a:spcPct val="90000"/>
              </a:lnSpc>
              <a:buFont typeface="Wingdings" panose="05000000000000000000" pitchFamily="2" charset="2"/>
              <a:buChar char="§"/>
            </a:pPr>
            <a:r>
              <a:rPr lang="en-AU" altLang="en-US" sz="1400" dirty="0">
                <a:latin typeface="Arial Black" panose="020B0A04020102020204" pitchFamily="34" charset="0"/>
              </a:rPr>
              <a:t>Ore drives clean-down </a:t>
            </a:r>
          </a:p>
          <a:p>
            <a:pPr marL="1247775" lvl="2" indent="-342900" eaLnBrk="1" hangingPunct="1">
              <a:lnSpc>
                <a:spcPct val="90000"/>
              </a:lnSpc>
              <a:buFont typeface="+mj-lt"/>
              <a:buAutoNum type="arabicPeriod"/>
            </a:pPr>
            <a:r>
              <a:rPr lang="en-AU" altLang="en-US" sz="1600" dirty="0">
                <a:latin typeface="Arial Black" panose="020B0A04020102020204" pitchFamily="34" charset="0"/>
              </a:rPr>
              <a:t>Dec 2003	–  Cosmos Nickel Project, WA</a:t>
            </a:r>
          </a:p>
          <a:p>
            <a:pPr lvl="3" eaLnBrk="1" hangingPunct="1">
              <a:lnSpc>
                <a:spcPct val="90000"/>
              </a:lnSpc>
              <a:buFont typeface="Wingdings" panose="05000000000000000000" pitchFamily="2" charset="2"/>
              <a:buChar char="§"/>
            </a:pPr>
            <a:r>
              <a:rPr lang="en-AU" altLang="en-US" sz="1400" dirty="0">
                <a:latin typeface="Arial Black" panose="020B0A04020102020204" pitchFamily="34" charset="0"/>
              </a:rPr>
              <a:t>Ore drives clean-down </a:t>
            </a:r>
          </a:p>
          <a:p>
            <a:pPr marL="1247775" lvl="2" indent="-342900" eaLnBrk="1" hangingPunct="1">
              <a:lnSpc>
                <a:spcPct val="90000"/>
              </a:lnSpc>
              <a:buFont typeface="+mj-lt"/>
              <a:buAutoNum type="arabicPeriod"/>
            </a:pPr>
            <a:r>
              <a:rPr lang="en-AU" altLang="en-US" sz="1600" dirty="0">
                <a:latin typeface="Arial Black" panose="020B0A04020102020204" pitchFamily="34" charset="0"/>
              </a:rPr>
              <a:t>Feb 2004	–  Agnew Gold Project, WA</a:t>
            </a:r>
          </a:p>
          <a:p>
            <a:pPr lvl="3" eaLnBrk="1" hangingPunct="1">
              <a:lnSpc>
                <a:spcPct val="90000"/>
              </a:lnSpc>
              <a:buFont typeface="Wingdings" panose="05000000000000000000" pitchFamily="2" charset="2"/>
              <a:buChar char="§"/>
            </a:pPr>
            <a:r>
              <a:rPr lang="en-AU" altLang="en-US" sz="1400" dirty="0">
                <a:latin typeface="Arial Black" panose="020B0A04020102020204" pitchFamily="34" charset="0"/>
              </a:rPr>
              <a:t>Ore drives clean down</a:t>
            </a:r>
          </a:p>
          <a:p>
            <a:pPr marL="1247775" lvl="2" indent="-342900" eaLnBrk="1" hangingPunct="1">
              <a:lnSpc>
                <a:spcPct val="90000"/>
              </a:lnSpc>
              <a:buFont typeface="+mj-lt"/>
              <a:buAutoNum type="arabicPeriod"/>
            </a:pPr>
            <a:r>
              <a:rPr lang="en-AU" altLang="en-US" sz="1600" dirty="0">
                <a:latin typeface="Arial Black" panose="020B0A04020102020204" pitchFamily="34" charset="0"/>
              </a:rPr>
              <a:t>Oct 2005	–  Long-Victor Nickel Complex, WA</a:t>
            </a:r>
          </a:p>
          <a:p>
            <a:pPr lvl="3" eaLnBrk="1" hangingPunct="1">
              <a:lnSpc>
                <a:spcPct val="90000"/>
              </a:lnSpc>
              <a:buFont typeface="Wingdings" panose="05000000000000000000" pitchFamily="2" charset="2"/>
              <a:buChar char="§"/>
            </a:pPr>
            <a:r>
              <a:rPr lang="en-AU" altLang="en-US" sz="1400" dirty="0">
                <a:latin typeface="Arial Black" panose="020B0A04020102020204" pitchFamily="34" charset="0"/>
              </a:rPr>
              <a:t>Stopes and ore drives clean-down at Gibb South</a:t>
            </a:r>
          </a:p>
          <a:p>
            <a:pPr marL="1247775" lvl="2" indent="-342900" eaLnBrk="1" hangingPunct="1">
              <a:lnSpc>
                <a:spcPct val="90000"/>
              </a:lnSpc>
              <a:buFont typeface="+mj-lt"/>
              <a:buAutoNum type="arabicPeriod"/>
            </a:pPr>
            <a:r>
              <a:rPr lang="en-AU" altLang="en-US" sz="1600" dirty="0">
                <a:latin typeface="Arial Black" panose="020B0A04020102020204" pitchFamily="34" charset="0"/>
              </a:rPr>
              <a:t>Feb 2007	–  Redross Nickel Mine, WA</a:t>
            </a:r>
          </a:p>
          <a:p>
            <a:pPr lvl="3" eaLnBrk="1" hangingPunct="1">
              <a:lnSpc>
                <a:spcPct val="90000"/>
              </a:lnSpc>
              <a:buFont typeface="Wingdings" panose="05000000000000000000" pitchFamily="2" charset="2"/>
              <a:buChar char="§"/>
            </a:pPr>
            <a:r>
              <a:rPr lang="en-AU" altLang="en-US" sz="1400" dirty="0">
                <a:latin typeface="Arial Black" panose="020B0A04020102020204" pitchFamily="34" charset="0"/>
              </a:rPr>
              <a:t>Ore drives clean-down </a:t>
            </a:r>
          </a:p>
          <a:p>
            <a:pPr marL="1247775" lvl="2" indent="-342900" eaLnBrk="1" hangingPunct="1">
              <a:lnSpc>
                <a:spcPct val="90000"/>
              </a:lnSpc>
              <a:buFont typeface="+mj-lt"/>
              <a:buAutoNum type="arabicPeriod"/>
            </a:pPr>
            <a:r>
              <a:rPr lang="en-AU" altLang="en-US" sz="1600" dirty="0">
                <a:latin typeface="Arial Black" panose="020B0A04020102020204" pitchFamily="34" charset="0"/>
              </a:rPr>
              <a:t>Nov 2010- Jan 2011 – Norseman Gold NL, WA</a:t>
            </a:r>
          </a:p>
          <a:p>
            <a:pPr lvl="3" eaLnBrk="1" hangingPunct="1">
              <a:lnSpc>
                <a:spcPct val="90000"/>
              </a:lnSpc>
              <a:buFont typeface="Wingdings" panose="05000000000000000000" pitchFamily="2" charset="2"/>
              <a:buChar char="§"/>
            </a:pPr>
            <a:r>
              <a:rPr lang="en-AU" altLang="en-US" sz="1400" dirty="0">
                <a:latin typeface="Arial Black" panose="020B0A04020102020204" pitchFamily="34" charset="0"/>
              </a:rPr>
              <a:t>Stopes and ore drives clean-down at Harlequin Mine </a:t>
            </a:r>
          </a:p>
          <a:p>
            <a:pPr lvl="2" eaLnBrk="1" hangingPunct="1">
              <a:lnSpc>
                <a:spcPct val="90000"/>
              </a:lnSpc>
              <a:buFont typeface="Monotype Sorts"/>
              <a:buNone/>
            </a:pPr>
            <a:endParaRPr lang="en-AU" altLang="en-US" sz="1400" dirty="0"/>
          </a:p>
        </p:txBody>
      </p:sp>
      <p:sp>
        <p:nvSpPr>
          <p:cNvPr id="29700" name="Slide Number Placeholder 1">
            <a:extLst>
              <a:ext uri="{FF2B5EF4-FFF2-40B4-BE49-F238E27FC236}">
                <a16:creationId xmlns:a16="http://schemas.microsoft.com/office/drawing/2014/main" id="{3B121D9E-660B-49EA-8A4B-FDFE2D2FFC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3B23AC7F-8969-4247-8A9B-888F405DE080}" type="slidenum">
              <a:rPr lang="en-AU" altLang="en-US" sz="1200" smtClean="0">
                <a:solidFill>
                  <a:srgbClr val="BCBCBC"/>
                </a:solidFill>
                <a:latin typeface="Arial" panose="020B0604020202020204" pitchFamily="34" charset="0"/>
              </a:rPr>
              <a:pPr>
                <a:spcBef>
                  <a:spcPct val="0"/>
                </a:spcBef>
                <a:buClrTx/>
                <a:buSzTx/>
                <a:buFontTx/>
                <a:buNone/>
              </a:pPr>
              <a:t>12</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59EA360D-C073-416A-BE14-12579CDECB76}"/>
              </a:ext>
            </a:extLst>
          </p:cNvPr>
          <p:cNvSpPr>
            <a:spLocks noGrp="1" noChangeArrowheads="1"/>
          </p:cNvSpPr>
          <p:nvPr>
            <p:ph type="title"/>
          </p:nvPr>
        </p:nvSpPr>
        <p:spPr>
          <a:xfrm>
            <a:off x="344488" y="0"/>
            <a:ext cx="9328150" cy="1276350"/>
          </a:xfrm>
        </p:spPr>
        <p:txBody>
          <a:bodyPr>
            <a:normAutofit fontScale="90000"/>
          </a:bodyPr>
          <a:lstStyle/>
          <a:p>
            <a:pPr eaLnBrk="1" fontAlgn="auto" hangingPunct="1">
              <a:spcAft>
                <a:spcPts val="0"/>
              </a:spcAft>
              <a:defRPr/>
            </a:pPr>
            <a:r>
              <a:rPr lang="en-AU" sz="3600" dirty="0">
                <a:solidFill>
                  <a:schemeClr val="tx1"/>
                </a:solidFill>
              </a:rPr>
              <a:t>	</a:t>
            </a:r>
            <a:br>
              <a:rPr lang="en-AU" sz="3600" dirty="0">
                <a:solidFill>
                  <a:schemeClr val="tx1"/>
                </a:solidFill>
              </a:rPr>
            </a:br>
            <a:r>
              <a:rPr lang="en-AU" sz="4000" dirty="0">
                <a:solidFill>
                  <a:schemeClr val="tx1"/>
                </a:solidFill>
                <a:latin typeface="Arial Black" panose="020B0A04020102020204" pitchFamily="34" charset="0"/>
              </a:rPr>
              <a:t>Underground Mobile Supersucker</a:t>
            </a:r>
            <a:r>
              <a:rPr lang="en-AU" sz="4000" dirty="0">
                <a:solidFill>
                  <a:srgbClr val="66FF33"/>
                </a:solidFill>
                <a:latin typeface="Arial Black" panose="020B0A04020102020204" pitchFamily="34" charset="0"/>
              </a:rPr>
              <a:t> </a:t>
            </a:r>
            <a:br>
              <a:rPr lang="en-AU" sz="3600" dirty="0">
                <a:solidFill>
                  <a:srgbClr val="66FF33"/>
                </a:solidFill>
                <a:latin typeface="Arial Black" panose="020B0A04020102020204" pitchFamily="34" charset="0"/>
              </a:rPr>
            </a:br>
            <a:endParaRPr lang="en-AU" sz="2000" dirty="0">
              <a:solidFill>
                <a:srgbClr val="66FF33"/>
              </a:solidFill>
              <a:latin typeface="Arial Black" panose="020B0A04020102020204" pitchFamily="34" charset="0"/>
            </a:endParaRPr>
          </a:p>
        </p:txBody>
      </p:sp>
      <p:sp>
        <p:nvSpPr>
          <p:cNvPr id="31747" name="Rectangle 3">
            <a:extLst>
              <a:ext uri="{FF2B5EF4-FFF2-40B4-BE49-F238E27FC236}">
                <a16:creationId xmlns:a16="http://schemas.microsoft.com/office/drawing/2014/main" id="{8AC8881B-BFA7-4926-9979-A196D993A5D8}"/>
              </a:ext>
            </a:extLst>
          </p:cNvPr>
          <p:cNvSpPr>
            <a:spLocks noGrp="1"/>
          </p:cNvSpPr>
          <p:nvPr>
            <p:ph idx="1"/>
          </p:nvPr>
        </p:nvSpPr>
        <p:spPr>
          <a:xfrm>
            <a:off x="272480" y="1285875"/>
            <a:ext cx="9400157" cy="5311775"/>
          </a:xfrm>
        </p:spPr>
        <p:txBody>
          <a:bodyPr/>
          <a:lstStyle/>
          <a:p>
            <a:pPr eaLnBrk="1" hangingPunct="1">
              <a:buFont typeface="Monotype Sorts"/>
              <a:buNone/>
            </a:pPr>
            <a:endParaRPr lang="en-AU" altLang="en-US" b="1" dirty="0">
              <a:solidFill>
                <a:srgbClr val="66FF33"/>
              </a:solidFill>
            </a:endParaRPr>
          </a:p>
          <a:p>
            <a:pPr lvl="1" eaLnBrk="1" hangingPunct="1">
              <a:buFont typeface="Wingdings" panose="05000000000000000000" pitchFamily="2" charset="2"/>
              <a:buChar char="§"/>
            </a:pPr>
            <a:r>
              <a:rPr lang="en-AU" altLang="en-US" b="1" dirty="0">
                <a:latin typeface="Arial Black" panose="020B0A04020102020204" pitchFamily="34" charset="0"/>
              </a:rPr>
              <a:t>Excavation size requirements for the Supersucker </a:t>
            </a:r>
          </a:p>
          <a:p>
            <a:pPr lvl="2" eaLnBrk="1" hangingPunct="1">
              <a:buFont typeface="Wingdings" panose="05000000000000000000" pitchFamily="2" charset="2"/>
              <a:buChar char="§"/>
            </a:pPr>
            <a:r>
              <a:rPr lang="en-AU" altLang="en-US" dirty="0">
                <a:latin typeface="Arial Black" panose="020B0A04020102020204" pitchFamily="34" charset="0"/>
              </a:rPr>
              <a:t>3.2mW x 3.5mH drive</a:t>
            </a:r>
          </a:p>
          <a:p>
            <a:pPr lvl="3" eaLnBrk="1" hangingPunct="1">
              <a:buFont typeface="Wingdings" panose="05000000000000000000" pitchFamily="2" charset="2"/>
              <a:buChar char="§"/>
            </a:pPr>
            <a:r>
              <a:rPr lang="en-AU" altLang="en-US" sz="1800" dirty="0">
                <a:latin typeface="Arial Black" panose="020B0A04020102020204" pitchFamily="34" charset="0"/>
              </a:rPr>
              <a:t>Designed to fit into small 2 cubic yard LHD size ore drives</a:t>
            </a:r>
          </a:p>
          <a:p>
            <a:pPr lvl="3" eaLnBrk="1" hangingPunct="1">
              <a:buFont typeface="Wingdings" panose="05000000000000000000" pitchFamily="2" charset="2"/>
              <a:buChar char="§"/>
            </a:pPr>
            <a:r>
              <a:rPr lang="en-AU" altLang="en-US" sz="1800" dirty="0">
                <a:latin typeface="Arial Black" panose="020B0A04020102020204" pitchFamily="34" charset="0"/>
              </a:rPr>
              <a:t>Depends on ore-body dip angle</a:t>
            </a:r>
          </a:p>
          <a:p>
            <a:pPr lvl="1" eaLnBrk="1" hangingPunct="1">
              <a:buFont typeface="Wingdings" panose="05000000000000000000" pitchFamily="2" charset="2"/>
              <a:buChar char="§"/>
            </a:pPr>
            <a:r>
              <a:rPr lang="en-AU" altLang="en-US" b="1" dirty="0">
                <a:latin typeface="Arial Black" panose="020B0A04020102020204" pitchFamily="34" charset="0"/>
              </a:rPr>
              <a:t>Secondary ventilation required	</a:t>
            </a:r>
          </a:p>
          <a:p>
            <a:pPr lvl="2" eaLnBrk="1" hangingPunct="1">
              <a:buFont typeface="Wingdings" panose="05000000000000000000" pitchFamily="2" charset="2"/>
              <a:buChar char="§"/>
            </a:pPr>
            <a:r>
              <a:rPr lang="en-AU" altLang="en-US" dirty="0">
                <a:latin typeface="Arial Black" panose="020B0A04020102020204" pitchFamily="34" charset="0"/>
              </a:rPr>
              <a:t>~ 10 m</a:t>
            </a:r>
            <a:r>
              <a:rPr lang="en-AU" altLang="en-US" baseline="30000" dirty="0">
                <a:latin typeface="Arial Black" panose="020B0A04020102020204" pitchFamily="34" charset="0"/>
              </a:rPr>
              <a:t>3</a:t>
            </a:r>
            <a:r>
              <a:rPr lang="en-AU" altLang="en-US" dirty="0">
                <a:latin typeface="Arial Black" panose="020B0A04020102020204" pitchFamily="34" charset="0"/>
              </a:rPr>
              <a:t>/s - for Supersucker + bobcat or small LHD</a:t>
            </a:r>
          </a:p>
          <a:p>
            <a:pPr lvl="4" eaLnBrk="1" hangingPunct="1">
              <a:buFont typeface="Wingdings" panose="05000000000000000000" pitchFamily="2" charset="2"/>
              <a:buChar char="§"/>
            </a:pPr>
            <a:r>
              <a:rPr lang="en-AU" altLang="en-US" sz="1600" dirty="0">
                <a:latin typeface="Arial Black" panose="020B0A04020102020204" pitchFamily="34" charset="0"/>
              </a:rPr>
              <a:t>Based on Western Australian </a:t>
            </a:r>
            <a:r>
              <a:rPr lang="en-AU" altLang="en-US" sz="1600" i="1" dirty="0">
                <a:latin typeface="Arial Black" panose="020B0A04020102020204" pitchFamily="34" charset="0"/>
              </a:rPr>
              <a:t>(WA)</a:t>
            </a:r>
            <a:r>
              <a:rPr lang="en-AU" altLang="en-US" sz="1600" dirty="0">
                <a:latin typeface="Arial Black" panose="020B0A04020102020204" pitchFamily="34" charset="0"/>
              </a:rPr>
              <a:t>  Mines Regulations	</a:t>
            </a:r>
          </a:p>
          <a:p>
            <a:pPr lvl="1" eaLnBrk="1" hangingPunct="1">
              <a:buFont typeface="Wingdings" panose="05000000000000000000" pitchFamily="2" charset="2"/>
              <a:buChar char="§"/>
            </a:pPr>
            <a:r>
              <a:rPr lang="en-AU" altLang="en-US" b="1" u="sng" dirty="0">
                <a:latin typeface="Arial Black" panose="020B0A04020102020204" pitchFamily="34" charset="0"/>
              </a:rPr>
              <a:t>Fresh</a:t>
            </a:r>
            <a:r>
              <a:rPr lang="en-AU" altLang="en-US" dirty="0">
                <a:latin typeface="Arial Black" panose="020B0A04020102020204" pitchFamily="34" charset="0"/>
              </a:rPr>
              <a:t> water supply required – in high water salinity mines</a:t>
            </a:r>
          </a:p>
          <a:p>
            <a:pPr lvl="2" eaLnBrk="1" hangingPunct="1">
              <a:buFont typeface="Wingdings" panose="05000000000000000000" pitchFamily="2" charset="2"/>
              <a:buChar char="§"/>
            </a:pPr>
            <a:r>
              <a:rPr lang="en-AU" altLang="en-US" dirty="0">
                <a:latin typeface="Arial Black" panose="020B0A04020102020204" pitchFamily="34" charset="0"/>
              </a:rPr>
              <a:t>To wash out the Supersucker at the end of each shift</a:t>
            </a:r>
          </a:p>
        </p:txBody>
      </p:sp>
      <p:sp>
        <p:nvSpPr>
          <p:cNvPr id="31748" name="Slide Number Placeholder 1">
            <a:extLst>
              <a:ext uri="{FF2B5EF4-FFF2-40B4-BE49-F238E27FC236}">
                <a16:creationId xmlns:a16="http://schemas.microsoft.com/office/drawing/2014/main" id="{0B9854BF-2DA9-46C6-A55F-2DFCAE1DFAB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2DEDF344-EABC-43F4-878D-ADBD940ABAE5}" type="slidenum">
              <a:rPr lang="en-AU" altLang="en-US" sz="1200" smtClean="0">
                <a:solidFill>
                  <a:srgbClr val="BCBCBC"/>
                </a:solidFill>
                <a:latin typeface="Arial" panose="020B0604020202020204" pitchFamily="34" charset="0"/>
              </a:rPr>
              <a:pPr>
                <a:spcBef>
                  <a:spcPct val="0"/>
                </a:spcBef>
                <a:buClrTx/>
                <a:buSzTx/>
                <a:buFontTx/>
                <a:buNone/>
              </a:pPr>
              <a:t>13</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240780F-369D-44B2-B3DB-B4A7E9CDA866}"/>
              </a:ext>
            </a:extLst>
          </p:cNvPr>
          <p:cNvSpPr>
            <a:spLocks noGrp="1" noChangeArrowheads="1"/>
          </p:cNvSpPr>
          <p:nvPr>
            <p:ph type="title"/>
          </p:nvPr>
        </p:nvSpPr>
        <p:spPr>
          <a:xfrm>
            <a:off x="415925" y="0"/>
            <a:ext cx="9080500" cy="1276350"/>
          </a:xfrm>
        </p:spPr>
        <p:txBody>
          <a:bodyPr>
            <a:normAutofit fontScale="90000"/>
          </a:bodyPr>
          <a:lstStyle/>
          <a:p>
            <a:pPr eaLnBrk="1" fontAlgn="auto" hangingPunct="1">
              <a:spcAft>
                <a:spcPts val="0"/>
              </a:spcAft>
              <a:defRPr/>
            </a:pPr>
            <a:r>
              <a:rPr lang="en-AU" sz="3600" dirty="0">
                <a:solidFill>
                  <a:schemeClr val="tx1"/>
                </a:solidFill>
              </a:rPr>
              <a:t>	</a:t>
            </a:r>
            <a:br>
              <a:rPr lang="en-AU" sz="3600" dirty="0">
                <a:solidFill>
                  <a:schemeClr val="tx1"/>
                </a:solidFill>
              </a:rPr>
            </a:br>
            <a:r>
              <a:rPr lang="en-AU" sz="3600" dirty="0">
                <a:solidFill>
                  <a:schemeClr val="tx1"/>
                </a:solidFill>
              </a:rPr>
              <a:t>	</a:t>
            </a:r>
            <a:br>
              <a:rPr lang="en-AU" sz="3600" dirty="0">
                <a:solidFill>
                  <a:schemeClr val="tx1"/>
                </a:solidFill>
              </a:rPr>
            </a:br>
            <a:r>
              <a:rPr lang="en-AU" sz="4000" dirty="0">
                <a:solidFill>
                  <a:schemeClr val="tx1"/>
                </a:solidFill>
                <a:latin typeface="Arial Black" panose="020B0A04020102020204" pitchFamily="34" charset="0"/>
              </a:rPr>
              <a:t>Underground Mobile Supersucker</a:t>
            </a:r>
            <a:r>
              <a:rPr lang="en-AU" sz="4000" dirty="0">
                <a:solidFill>
                  <a:srgbClr val="66FF33"/>
                </a:solidFill>
                <a:latin typeface="Arial Black" panose="020B0A04020102020204" pitchFamily="34" charset="0"/>
              </a:rPr>
              <a:t> </a:t>
            </a:r>
            <a:br>
              <a:rPr lang="en-AU" sz="4000" dirty="0">
                <a:solidFill>
                  <a:srgbClr val="66FF33"/>
                </a:solidFill>
                <a:latin typeface="Arial Black" panose="020B0A04020102020204" pitchFamily="34" charset="0"/>
              </a:rPr>
            </a:br>
            <a:r>
              <a:rPr lang="en-AU" sz="3600" dirty="0">
                <a:solidFill>
                  <a:srgbClr val="66FF33"/>
                </a:solidFill>
              </a:rPr>
              <a:t>		</a:t>
            </a:r>
            <a:r>
              <a:rPr lang="en-AU" sz="2000" dirty="0">
                <a:solidFill>
                  <a:srgbClr val="66FF33"/>
                </a:solidFill>
              </a:rPr>
              <a:t>	</a:t>
            </a:r>
            <a:r>
              <a:rPr lang="en-AU" sz="4000" dirty="0">
                <a:solidFill>
                  <a:srgbClr val="66FF33"/>
                </a:solidFill>
              </a:rPr>
              <a:t>	</a:t>
            </a:r>
          </a:p>
        </p:txBody>
      </p:sp>
      <p:sp>
        <p:nvSpPr>
          <p:cNvPr id="33795" name="Rectangle 3">
            <a:extLst>
              <a:ext uri="{FF2B5EF4-FFF2-40B4-BE49-F238E27FC236}">
                <a16:creationId xmlns:a16="http://schemas.microsoft.com/office/drawing/2014/main" id="{C5E2154E-0E23-4B2F-B5A4-A3788BDB4806}"/>
              </a:ext>
            </a:extLst>
          </p:cNvPr>
          <p:cNvSpPr>
            <a:spLocks noGrp="1"/>
          </p:cNvSpPr>
          <p:nvPr>
            <p:ph idx="1"/>
          </p:nvPr>
        </p:nvSpPr>
        <p:spPr>
          <a:xfrm>
            <a:off x="488950" y="1484313"/>
            <a:ext cx="9080500" cy="4487862"/>
          </a:xfrm>
        </p:spPr>
        <p:txBody>
          <a:bodyPr/>
          <a:lstStyle/>
          <a:p>
            <a:pPr eaLnBrk="1" hangingPunct="1">
              <a:buFont typeface="Monotype Sorts"/>
              <a:buNone/>
            </a:pPr>
            <a:endParaRPr lang="en-AU" altLang="en-US" b="1" dirty="0">
              <a:solidFill>
                <a:srgbClr val="66FF33"/>
              </a:solidFill>
            </a:endParaRPr>
          </a:p>
          <a:p>
            <a:pPr eaLnBrk="1" hangingPunct="1">
              <a:buClr>
                <a:schemeClr val="tx1"/>
              </a:buClr>
              <a:buFont typeface="Monotype Sorts"/>
              <a:buNone/>
            </a:pPr>
            <a:r>
              <a:rPr lang="en-AU" altLang="en-US" b="1" dirty="0">
                <a:latin typeface="Arial Black" panose="020B0A04020102020204" pitchFamily="34" charset="0"/>
              </a:rPr>
              <a:t>Capabilities/parameters</a:t>
            </a:r>
          </a:p>
          <a:p>
            <a:pPr lvl="1" eaLnBrk="1" hangingPunct="1">
              <a:buFont typeface="Wingdings" panose="05000000000000000000" pitchFamily="2" charset="2"/>
              <a:buChar char="§"/>
            </a:pPr>
            <a:r>
              <a:rPr lang="en-AU" altLang="en-US" dirty="0">
                <a:latin typeface="Arial Black" panose="020B0A04020102020204" pitchFamily="34" charset="0"/>
              </a:rPr>
              <a:t>Suction hose diameter	- 200mm </a:t>
            </a:r>
            <a:r>
              <a:rPr lang="en-AU" altLang="en-US" sz="2000" i="1" dirty="0">
                <a:latin typeface="Arial Black" panose="020B0A04020102020204" pitchFamily="34" charset="0"/>
              </a:rPr>
              <a:t>(8 inch)</a:t>
            </a:r>
          </a:p>
          <a:p>
            <a:pPr lvl="2" eaLnBrk="1" hangingPunct="1">
              <a:buFont typeface="Wingdings" panose="05000000000000000000" pitchFamily="2" charset="2"/>
              <a:buChar char="§"/>
            </a:pPr>
            <a:r>
              <a:rPr lang="en-AU" altLang="en-US" sz="2400" b="1" dirty="0">
                <a:solidFill>
                  <a:srgbClr val="66FF33"/>
                </a:solidFill>
                <a:latin typeface="Arial Black" panose="020B0A04020102020204" pitchFamily="34" charset="0"/>
              </a:rPr>
              <a:t>To increase productivity - can be upgraded to bigger diameter</a:t>
            </a:r>
          </a:p>
          <a:p>
            <a:pPr lvl="1" eaLnBrk="1" hangingPunct="1">
              <a:buFont typeface="Wingdings" panose="05000000000000000000" pitchFamily="2" charset="2"/>
              <a:buChar char="§"/>
            </a:pPr>
            <a:r>
              <a:rPr lang="en-AU" altLang="en-US" dirty="0">
                <a:latin typeface="Arial Black" panose="020B0A04020102020204" pitchFamily="34" charset="0"/>
              </a:rPr>
              <a:t>Vertical lifting/suction 	- up to 50m</a:t>
            </a:r>
          </a:p>
          <a:p>
            <a:pPr lvl="1" eaLnBrk="1" hangingPunct="1">
              <a:buFont typeface="Wingdings" panose="05000000000000000000" pitchFamily="2" charset="2"/>
              <a:buChar char="§"/>
            </a:pPr>
            <a:r>
              <a:rPr lang="en-AU" altLang="en-US" dirty="0">
                <a:latin typeface="Arial Black" panose="020B0A04020102020204" pitchFamily="34" charset="0"/>
              </a:rPr>
              <a:t>Horizontal vacuuming		- up to 50m +</a:t>
            </a:r>
          </a:p>
        </p:txBody>
      </p:sp>
      <p:sp>
        <p:nvSpPr>
          <p:cNvPr id="33796" name="Slide Number Placeholder 1">
            <a:extLst>
              <a:ext uri="{FF2B5EF4-FFF2-40B4-BE49-F238E27FC236}">
                <a16:creationId xmlns:a16="http://schemas.microsoft.com/office/drawing/2014/main" id="{492D1F5E-6918-4340-99F9-8F38C10AAD7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17A64E3B-EC06-4AFC-9A1F-361C032EC236}" type="slidenum">
              <a:rPr lang="en-AU" altLang="en-US" sz="1200" smtClean="0">
                <a:solidFill>
                  <a:srgbClr val="BCBCBC"/>
                </a:solidFill>
                <a:latin typeface="Arial" panose="020B0604020202020204" pitchFamily="34" charset="0"/>
              </a:rPr>
              <a:pPr>
                <a:spcBef>
                  <a:spcPct val="0"/>
                </a:spcBef>
                <a:buClrTx/>
                <a:buSzTx/>
                <a:buFontTx/>
                <a:buNone/>
              </a:pPr>
              <a:t>14</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B6CDAB08-8457-4C23-970F-7A2727783AC0}"/>
              </a:ext>
            </a:extLst>
          </p:cNvPr>
          <p:cNvSpPr>
            <a:spLocks noGrp="1" noChangeArrowheads="1"/>
          </p:cNvSpPr>
          <p:nvPr>
            <p:ph type="title"/>
          </p:nvPr>
        </p:nvSpPr>
        <p:spPr>
          <a:xfrm>
            <a:off x="372295" y="104304"/>
            <a:ext cx="9328150" cy="928688"/>
          </a:xfrm>
        </p:spPr>
        <p:txBody>
          <a:bodyPr>
            <a:normAutofit fontScale="90000"/>
          </a:bodyPr>
          <a:lstStyle/>
          <a:p>
            <a:pPr eaLnBrk="1" fontAlgn="auto" hangingPunct="1">
              <a:spcAft>
                <a:spcPts val="0"/>
              </a:spcAft>
              <a:defRPr/>
            </a:pPr>
            <a:r>
              <a:rPr lang="en-AU" sz="3600" dirty="0">
                <a:solidFill>
                  <a:schemeClr val="tx1"/>
                </a:solidFill>
              </a:rPr>
              <a:t>	</a:t>
            </a:r>
            <a:br>
              <a:rPr lang="en-AU" sz="3600" dirty="0">
                <a:solidFill>
                  <a:schemeClr val="tx1"/>
                </a:solidFill>
              </a:rPr>
            </a:br>
            <a:r>
              <a:rPr lang="en-AU" sz="4000" dirty="0">
                <a:solidFill>
                  <a:schemeClr val="tx1"/>
                </a:solidFill>
                <a:latin typeface="Arial Black" panose="020B0A04020102020204" pitchFamily="34" charset="0"/>
              </a:rPr>
              <a:t>Underground Mobile Supersucker</a:t>
            </a:r>
            <a:r>
              <a:rPr lang="en-AU" sz="4000" dirty="0">
                <a:solidFill>
                  <a:srgbClr val="66FF33"/>
                </a:solidFill>
                <a:latin typeface="Arial Black" panose="020B0A04020102020204" pitchFamily="34" charset="0"/>
              </a:rPr>
              <a:t> </a:t>
            </a:r>
            <a:br>
              <a:rPr lang="en-AU" sz="4000" dirty="0">
                <a:solidFill>
                  <a:srgbClr val="66FF33"/>
                </a:solidFill>
                <a:latin typeface="Arial Black" panose="020B0A04020102020204" pitchFamily="34" charset="0"/>
              </a:rPr>
            </a:br>
            <a:r>
              <a:rPr lang="en-AU" sz="3600" dirty="0">
                <a:solidFill>
                  <a:srgbClr val="66FF33"/>
                </a:solidFill>
              </a:rPr>
              <a:t>			</a:t>
            </a:r>
            <a:endParaRPr lang="en-AU" sz="2000" dirty="0">
              <a:solidFill>
                <a:srgbClr val="66FF33"/>
              </a:solidFill>
            </a:endParaRPr>
          </a:p>
        </p:txBody>
      </p:sp>
      <p:sp>
        <p:nvSpPr>
          <p:cNvPr id="20483" name="Rectangle 3">
            <a:extLst>
              <a:ext uri="{FF2B5EF4-FFF2-40B4-BE49-F238E27FC236}">
                <a16:creationId xmlns:a16="http://schemas.microsoft.com/office/drawing/2014/main" id="{CBF5295A-AA94-429C-B50D-3F75EF5E82CD}"/>
              </a:ext>
            </a:extLst>
          </p:cNvPr>
          <p:cNvSpPr>
            <a:spLocks noGrp="1" noChangeArrowheads="1"/>
          </p:cNvSpPr>
          <p:nvPr>
            <p:ph idx="1"/>
          </p:nvPr>
        </p:nvSpPr>
        <p:spPr>
          <a:xfrm>
            <a:off x="204144" y="1032992"/>
            <a:ext cx="9411520" cy="5472608"/>
          </a:xfrm>
        </p:spPr>
        <p:txBody>
          <a:bodyPr/>
          <a:lstStyle/>
          <a:p>
            <a:pPr lvl="1" eaLnBrk="1" hangingPunct="1">
              <a:buFont typeface="Courier New" panose="02070309020205020404" pitchFamily="49" charset="0"/>
              <a:buChar char="o"/>
              <a:defRPr/>
            </a:pPr>
            <a:r>
              <a:rPr lang="en-AU" b="1" dirty="0">
                <a:latin typeface="Arial Black" panose="020B0A04020102020204" pitchFamily="34" charset="0"/>
              </a:rPr>
              <a:t>Due to the mine floor material </a:t>
            </a:r>
            <a:r>
              <a:rPr lang="en-AU" b="1" dirty="0">
                <a:solidFill>
                  <a:srgbClr val="00FF00"/>
                </a:solidFill>
                <a:latin typeface="Arial Black" panose="020B0A04020102020204" pitchFamily="34" charset="0"/>
              </a:rPr>
              <a:t>“milling” </a:t>
            </a:r>
            <a:r>
              <a:rPr lang="en-AU" b="1" dirty="0">
                <a:latin typeface="Arial Black" panose="020B0A04020102020204" pitchFamily="34" charset="0"/>
              </a:rPr>
              <a:t>effect when using conventional LHD bogging/scraping equipment, gravity force and water, the ore grade of gold and metals left on operational mine floors </a:t>
            </a:r>
            <a:r>
              <a:rPr lang="en-AU" b="1" u="sng" dirty="0">
                <a:solidFill>
                  <a:srgbClr val="00FF00"/>
                </a:solidFill>
                <a:latin typeface="Arial Black" panose="020B0A04020102020204" pitchFamily="34" charset="0"/>
              </a:rPr>
              <a:t>for longer period</a:t>
            </a:r>
            <a:r>
              <a:rPr lang="en-AU" b="1" dirty="0">
                <a:latin typeface="Arial Black" panose="020B0A04020102020204" pitchFamily="34" charset="0"/>
              </a:rPr>
              <a:t> is much higher then ore grade on mine floors in fresh excavations     </a:t>
            </a:r>
          </a:p>
          <a:p>
            <a:pPr lvl="1" eaLnBrk="1" hangingPunct="1">
              <a:buFont typeface="Courier New" panose="02070309020205020404" pitchFamily="49" charset="0"/>
              <a:buChar char="o"/>
              <a:defRPr/>
            </a:pPr>
            <a:r>
              <a:rPr lang="en-AU" b="1" dirty="0">
                <a:latin typeface="Arial Black" panose="020B0A04020102020204" pitchFamily="34" charset="0"/>
              </a:rPr>
              <a:t>Vacuuming productivities in ore drives and stopes </a:t>
            </a:r>
          </a:p>
          <a:p>
            <a:pPr lvl="2" eaLnBrk="1" hangingPunct="1">
              <a:buFont typeface="Wingdings" panose="05000000000000000000" pitchFamily="2" charset="2"/>
              <a:buChar char="§"/>
              <a:defRPr/>
            </a:pPr>
            <a:r>
              <a:rPr lang="en-AU" sz="2000" b="1" dirty="0">
                <a:latin typeface="Arial Black" panose="020B0A04020102020204" pitchFamily="34" charset="0"/>
              </a:rPr>
              <a:t>40 t/10-12 hr shift with two </a:t>
            </a:r>
            <a:r>
              <a:rPr lang="en-AU" sz="2000" b="1" i="1" dirty="0">
                <a:latin typeface="Arial Black" panose="020B0A04020102020204" pitchFamily="34" charset="0"/>
              </a:rPr>
              <a:t>(2)</a:t>
            </a:r>
            <a:r>
              <a:rPr lang="en-AU" sz="2000" b="1" dirty="0">
                <a:latin typeface="Arial Black" panose="020B0A04020102020204" pitchFamily="34" charset="0"/>
              </a:rPr>
              <a:t> Operators</a:t>
            </a:r>
          </a:p>
          <a:p>
            <a:pPr lvl="2" eaLnBrk="1" hangingPunct="1">
              <a:buFont typeface="Wingdings" panose="05000000000000000000" pitchFamily="2" charset="2"/>
              <a:buChar char="§"/>
              <a:defRPr/>
            </a:pPr>
            <a:r>
              <a:rPr lang="en-AU" sz="2000" b="1" dirty="0">
                <a:latin typeface="Arial Black" panose="020B0A04020102020204" pitchFamily="34" charset="0"/>
              </a:rPr>
              <a:t>80 t/day with two </a:t>
            </a:r>
            <a:r>
              <a:rPr lang="en-AU" sz="2000" b="1" i="1" dirty="0">
                <a:latin typeface="Arial Black" panose="020B0A04020102020204" pitchFamily="34" charset="0"/>
              </a:rPr>
              <a:t>(2)</a:t>
            </a:r>
            <a:r>
              <a:rPr lang="en-AU" sz="2000" b="1" dirty="0">
                <a:latin typeface="Arial Black" panose="020B0A04020102020204" pitchFamily="34" charset="0"/>
              </a:rPr>
              <a:t> shifts/day</a:t>
            </a:r>
          </a:p>
          <a:p>
            <a:pPr lvl="3" eaLnBrk="1" hangingPunct="1">
              <a:buFont typeface="Wingdings" panose="05000000000000000000" pitchFamily="2" charset="2"/>
              <a:buChar char="§"/>
              <a:defRPr/>
            </a:pPr>
            <a:r>
              <a:rPr lang="en-AU" b="1" dirty="0">
                <a:latin typeface="Arial Black" panose="020B0A04020102020204" pitchFamily="34" charset="0"/>
              </a:rPr>
              <a:t>Started with </a:t>
            </a:r>
            <a:r>
              <a:rPr lang="en-AU" b="1" u="sng" dirty="0">
                <a:solidFill>
                  <a:srgbClr val="FF3300"/>
                </a:solidFill>
                <a:latin typeface="Arial Black" panose="020B0A04020102020204" pitchFamily="34" charset="0"/>
              </a:rPr>
              <a:t>~5 t/shift </a:t>
            </a:r>
            <a:r>
              <a:rPr lang="en-AU" b="1" dirty="0">
                <a:latin typeface="Arial Black" panose="020B0A04020102020204" pitchFamily="34" charset="0"/>
              </a:rPr>
              <a:t>with two </a:t>
            </a:r>
            <a:r>
              <a:rPr lang="en-AU" b="1" i="1" dirty="0">
                <a:latin typeface="Arial Black" panose="020B0A04020102020204" pitchFamily="34" charset="0"/>
              </a:rPr>
              <a:t>(2)</a:t>
            </a:r>
            <a:r>
              <a:rPr lang="en-AU" b="1" dirty="0">
                <a:latin typeface="Arial Black" panose="020B0A04020102020204" pitchFamily="34" charset="0"/>
              </a:rPr>
              <a:t> Operators in 2003 – </a:t>
            </a:r>
            <a:r>
              <a:rPr lang="en-AU" b="1" u="sng" dirty="0">
                <a:solidFill>
                  <a:srgbClr val="FF0000"/>
                </a:solidFill>
                <a:latin typeface="Arial Black" panose="020B0A04020102020204" pitchFamily="34" charset="0"/>
              </a:rPr>
              <a:t>First trial</a:t>
            </a:r>
          </a:p>
          <a:p>
            <a:pPr lvl="3" eaLnBrk="1" hangingPunct="1">
              <a:buFont typeface="Wingdings" panose="05000000000000000000" pitchFamily="2" charset="2"/>
              <a:buChar char="§"/>
              <a:defRPr/>
            </a:pPr>
            <a:r>
              <a:rPr lang="en-AU" sz="2400" b="1" dirty="0">
                <a:solidFill>
                  <a:srgbClr val="00FF00"/>
                </a:solidFill>
                <a:latin typeface="Arial Black" panose="020B0A04020102020204" pitchFamily="34" charset="0"/>
              </a:rPr>
              <a:t>Now 2,000 t/month </a:t>
            </a:r>
            <a:r>
              <a:rPr lang="en-AU" sz="2400" b="1" i="1" dirty="0">
                <a:solidFill>
                  <a:srgbClr val="00FF00"/>
                </a:solidFill>
                <a:latin typeface="Arial Black" panose="020B0A04020102020204" pitchFamily="34" charset="0"/>
              </a:rPr>
              <a:t>(with 80% availability of equipment and working places)</a:t>
            </a:r>
          </a:p>
          <a:p>
            <a:pPr lvl="1" eaLnBrk="1" hangingPunct="1">
              <a:buFont typeface="Wingdings" panose="05000000000000000000" pitchFamily="2" charset="2"/>
              <a:buChar char="§"/>
              <a:defRPr/>
            </a:pPr>
            <a:r>
              <a:rPr lang="en-AU" sz="3400" b="1" i="1" dirty="0">
                <a:latin typeface="Arial Black" panose="020B0A04020102020204" pitchFamily="34" charset="0"/>
              </a:rPr>
              <a:t> </a:t>
            </a:r>
            <a:r>
              <a:rPr lang="en-AU" sz="3600" b="1" dirty="0">
                <a:solidFill>
                  <a:srgbClr val="FF0000"/>
                </a:solidFill>
                <a:latin typeface="Arial Black" panose="020B0A04020102020204" pitchFamily="34" charset="0"/>
              </a:rPr>
              <a:t>The Ore “normally” wasted</a:t>
            </a:r>
            <a:endParaRPr lang="en-AU" sz="3600" b="1" dirty="0">
              <a:latin typeface="Arial Black" panose="020B0A04020102020204" pitchFamily="34" charset="0"/>
            </a:endParaRPr>
          </a:p>
          <a:p>
            <a:pPr marL="904875" lvl="2" indent="0" eaLnBrk="1" hangingPunct="1">
              <a:buFont typeface="Wingdings" panose="05000000000000000000" pitchFamily="2" charset="2"/>
              <a:buNone/>
              <a:defRPr/>
            </a:pPr>
            <a:endParaRPr lang="en-AU" b="1" dirty="0"/>
          </a:p>
          <a:p>
            <a:pPr lvl="2" eaLnBrk="1" hangingPunct="1">
              <a:defRPr/>
            </a:pPr>
            <a:endParaRPr lang="en-AU" b="1" dirty="0"/>
          </a:p>
          <a:p>
            <a:pPr lvl="2" eaLnBrk="1" hangingPunct="1">
              <a:defRPr/>
            </a:pPr>
            <a:endParaRPr lang="en-AU" b="1" dirty="0"/>
          </a:p>
          <a:p>
            <a:pPr lvl="2" eaLnBrk="1" hangingPunct="1">
              <a:defRPr/>
            </a:pPr>
            <a:endParaRPr lang="en-AU" b="1" dirty="0"/>
          </a:p>
          <a:p>
            <a:pPr lvl="3" eaLnBrk="1" hangingPunct="1">
              <a:buFont typeface="Monotype Sorts"/>
              <a:buNone/>
              <a:defRPr/>
            </a:pPr>
            <a:endParaRPr lang="en-AU" sz="1800" dirty="0"/>
          </a:p>
        </p:txBody>
      </p:sp>
      <p:sp>
        <p:nvSpPr>
          <p:cNvPr id="35844" name="Slide Number Placeholder 1">
            <a:extLst>
              <a:ext uri="{FF2B5EF4-FFF2-40B4-BE49-F238E27FC236}">
                <a16:creationId xmlns:a16="http://schemas.microsoft.com/office/drawing/2014/main" id="{DB8AA01D-26B0-42DD-A14E-01202FD4D21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62E9CDF0-E54E-42E2-82D4-CA3D71AE4776}" type="slidenum">
              <a:rPr lang="en-AU" altLang="en-US" sz="1200" smtClean="0">
                <a:solidFill>
                  <a:srgbClr val="BCBCBC"/>
                </a:solidFill>
                <a:latin typeface="Arial" panose="020B0604020202020204" pitchFamily="34" charset="0"/>
              </a:rPr>
              <a:pPr>
                <a:spcBef>
                  <a:spcPct val="0"/>
                </a:spcBef>
                <a:buClrTx/>
                <a:buSzTx/>
                <a:buFontTx/>
                <a:buNone/>
              </a:pPr>
              <a:t>15</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10FB-254D-44E7-8474-86DB06B2BF69}"/>
              </a:ext>
            </a:extLst>
          </p:cNvPr>
          <p:cNvSpPr>
            <a:spLocks noGrp="1"/>
          </p:cNvSpPr>
          <p:nvPr>
            <p:ph type="title"/>
          </p:nvPr>
        </p:nvSpPr>
        <p:spPr>
          <a:xfrm>
            <a:off x="114350" y="171362"/>
            <a:ext cx="9677300" cy="1196752"/>
          </a:xfrm>
        </p:spPr>
        <p:txBody>
          <a:bodyPr>
            <a:noAutofit/>
          </a:bodyPr>
          <a:lstStyle/>
          <a:p>
            <a:pPr>
              <a:defRPr/>
            </a:pPr>
            <a:r>
              <a:rPr lang="en-AU" sz="3600" dirty="0">
                <a:solidFill>
                  <a:srgbClr val="FFFF00"/>
                </a:solidFill>
                <a:latin typeface="Arial Black" panose="020B0A04020102020204" pitchFamily="34" charset="0"/>
              </a:rPr>
              <a:t>Extra Gold Revenue Recovered from mine floors with Supersucker </a:t>
            </a:r>
            <a:br>
              <a:rPr lang="en-AU" sz="3600" dirty="0">
                <a:solidFill>
                  <a:srgbClr val="FFFF00"/>
                </a:solidFill>
                <a:latin typeface="Arial Black" panose="020B0A04020102020204" pitchFamily="34" charset="0"/>
              </a:rPr>
            </a:br>
            <a:endParaRPr lang="en-AU" sz="2000" i="1" dirty="0">
              <a:solidFill>
                <a:schemeClr val="tx1"/>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ABD55598-04D5-4521-99F1-4E24F625DA7E}"/>
              </a:ext>
            </a:extLst>
          </p:cNvPr>
          <p:cNvSpPr>
            <a:spLocks noGrp="1"/>
          </p:cNvSpPr>
          <p:nvPr>
            <p:ph idx="1"/>
          </p:nvPr>
        </p:nvSpPr>
        <p:spPr>
          <a:xfrm>
            <a:off x="0" y="1305231"/>
            <a:ext cx="9912388" cy="5478727"/>
          </a:xfrm>
        </p:spPr>
        <p:txBody>
          <a:bodyPr/>
          <a:lstStyle/>
          <a:p>
            <a:pPr marL="914400" lvl="1" indent="-457200">
              <a:defRPr/>
            </a:pPr>
            <a:r>
              <a:rPr lang="en-AU" b="1" u="sng" dirty="0">
                <a:solidFill>
                  <a:srgbClr val="FFFF00"/>
                </a:solidFill>
                <a:effectLst>
                  <a:outerShdw blurRad="38100" dist="38100" dir="2700000" algn="tl">
                    <a:srgbClr val="000000">
                      <a:alpha val="43137"/>
                    </a:srgbClr>
                  </a:outerShdw>
                </a:effectLst>
                <a:latin typeface="Arial Black" panose="020B0A04020102020204" pitchFamily="34" charset="0"/>
              </a:rPr>
              <a:t>Gold Normally Left Behind on mine floors per m</a:t>
            </a:r>
            <a:r>
              <a:rPr lang="en-AU" b="1" u="sng" baseline="30000" dirty="0">
                <a:solidFill>
                  <a:srgbClr val="FFFF00"/>
                </a:solidFill>
                <a:effectLst>
                  <a:outerShdw blurRad="38100" dist="38100" dir="2700000" algn="tl">
                    <a:srgbClr val="000000">
                      <a:alpha val="43137"/>
                    </a:srgbClr>
                  </a:outerShdw>
                </a:effectLst>
                <a:latin typeface="Arial Black" panose="020B0A04020102020204" pitchFamily="34" charset="0"/>
              </a:rPr>
              <a:t>2 </a:t>
            </a:r>
            <a:r>
              <a:rPr lang="en-AU" b="1" baseline="30000" dirty="0">
                <a:solidFill>
                  <a:srgbClr val="66FF33"/>
                </a:solidFill>
                <a:effectLst>
                  <a:outerShdw blurRad="38100" dist="38100" dir="2700000" algn="tl">
                    <a:srgbClr val="000000">
                      <a:alpha val="43137"/>
                    </a:srgbClr>
                  </a:outerShdw>
                </a:effectLst>
                <a:latin typeface="Arial Black" panose="020B0A04020102020204" pitchFamily="34" charset="0"/>
              </a:rPr>
              <a:t>  </a:t>
            </a:r>
          </a:p>
          <a:p>
            <a:pPr marL="941387" lvl="3" indent="0">
              <a:buNone/>
              <a:defRPr/>
            </a:pPr>
            <a:r>
              <a:rPr lang="en-AU" sz="1600" b="1" i="1" dirty="0">
                <a:effectLst>
                  <a:outerShdw blurRad="38100" dist="38100" dir="2700000" algn="tl">
                    <a:srgbClr val="000000">
                      <a:alpha val="43137"/>
                    </a:srgbClr>
                  </a:outerShdw>
                </a:effectLst>
              </a:rPr>
              <a:t>(18 10 2020 Au price; </a:t>
            </a:r>
            <a:r>
              <a:rPr lang="en-AU" sz="1600" b="1" i="1" dirty="0">
                <a:effectLst>
                  <a:outerShdw blurRad="38100" dist="38100" dir="2700000" algn="tl">
                    <a:srgbClr val="000000">
                      <a:alpha val="43137"/>
                    </a:srgbClr>
                  </a:outerShdw>
                </a:effectLst>
                <a:latin typeface="Arial Black" panose="020B0A04020102020204" pitchFamily="34" charset="0"/>
              </a:rPr>
              <a:t>Vacuumed ore tones used for calculations: </a:t>
            </a:r>
            <a:r>
              <a:rPr lang="en-AU" sz="1600" b="1" i="1" u="sng" dirty="0">
                <a:effectLst>
                  <a:outerShdw blurRad="38100" dist="38100" dir="2700000" algn="tl">
                    <a:srgbClr val="000000">
                      <a:alpha val="43137"/>
                    </a:srgbClr>
                  </a:outerShdw>
                </a:effectLst>
                <a:latin typeface="Arial Black" panose="020B0A04020102020204" pitchFamily="34" charset="0"/>
              </a:rPr>
              <a:t>only 1,360 t</a:t>
            </a:r>
            <a:r>
              <a:rPr lang="en-AU" sz="1600" b="1" i="1" dirty="0">
                <a:effectLst>
                  <a:outerShdw blurRad="38100" dist="38100" dir="2700000" algn="tl">
                    <a:srgbClr val="000000">
                      <a:alpha val="43137"/>
                    </a:srgbClr>
                  </a:outerShdw>
                </a:effectLst>
                <a:latin typeface="Arial Black" panose="020B0A04020102020204" pitchFamily="34" charset="0"/>
              </a:rPr>
              <a:t>)</a:t>
            </a:r>
            <a:endParaRPr lang="en-AU" sz="1600" b="1" i="1" dirty="0">
              <a:effectLst>
                <a:outerShdw blurRad="38100" dist="38100" dir="2700000" algn="tl">
                  <a:srgbClr val="000000">
                    <a:alpha val="43137"/>
                  </a:srgbClr>
                </a:outerShdw>
              </a:effectLst>
            </a:endParaRPr>
          </a:p>
          <a:p>
            <a:pPr marL="1284287" lvl="3" indent="-342900">
              <a:defRPr/>
            </a:pPr>
            <a:r>
              <a:rPr lang="en-AU" sz="1600" b="1" dirty="0">
                <a:solidFill>
                  <a:srgbClr val="FFFFFF"/>
                </a:solidFill>
                <a:effectLst>
                  <a:outerShdw blurRad="38100" dist="38100" dir="2700000" algn="tl">
                    <a:srgbClr val="000000">
                      <a:alpha val="43137"/>
                    </a:srgbClr>
                  </a:outerShdw>
                </a:effectLst>
              </a:rPr>
              <a:t>US$1,900.07/oz; </a:t>
            </a:r>
            <a:r>
              <a:rPr lang="en-AU" sz="1600" dirty="0">
                <a:solidFill>
                  <a:srgbClr val="FFFFFF"/>
                </a:solidFill>
                <a:effectLst>
                  <a:outerShdw blurRad="38100" dist="38100" dir="2700000" algn="tl">
                    <a:srgbClr val="000000">
                      <a:alpha val="43137"/>
                    </a:srgbClr>
                  </a:outerShdw>
                </a:effectLst>
              </a:rPr>
              <a:t>Aus$/US$ Exchange Rate: 0.71</a:t>
            </a:r>
            <a:endParaRPr lang="en-AU" sz="1600" dirty="0">
              <a:solidFill>
                <a:srgbClr val="66FF33"/>
              </a:solidFill>
            </a:endParaRPr>
          </a:p>
          <a:p>
            <a:pPr marL="1065212" lvl="2" indent="-342900">
              <a:defRPr/>
            </a:pPr>
            <a:r>
              <a:rPr lang="en-AU" dirty="0">
                <a:solidFill>
                  <a:srgbClr val="FFFFFF"/>
                </a:solidFill>
                <a:effectLst>
                  <a:outerShdw blurRad="38100" dist="38100" dir="2700000" algn="tl">
                    <a:srgbClr val="000000">
                      <a:alpha val="43137"/>
                    </a:srgbClr>
                  </a:outerShdw>
                </a:effectLst>
              </a:rPr>
              <a:t>Vacuumed mine floor material thickness of </a:t>
            </a:r>
            <a:r>
              <a:rPr lang="en-AU" sz="2000" b="1" u="sng" dirty="0">
                <a:solidFill>
                  <a:srgbClr val="FFFFFF"/>
                </a:solidFill>
                <a:effectLst>
                  <a:outerShdw blurRad="38100" dist="38100" dir="2700000" algn="tl">
                    <a:srgbClr val="000000">
                      <a:alpha val="43137"/>
                    </a:srgbClr>
                  </a:outerShdw>
                </a:effectLst>
                <a:latin typeface="Arial Black" panose="020B0A04020102020204" pitchFamily="34" charset="0"/>
              </a:rPr>
              <a:t>0.4m</a:t>
            </a:r>
            <a:r>
              <a:rPr lang="en-AU" sz="2000" u="sng" dirty="0">
                <a:solidFill>
                  <a:srgbClr val="FFFFFF"/>
                </a:solidFill>
                <a:effectLst>
                  <a:outerShdw blurRad="38100" dist="38100" dir="2700000" algn="tl">
                    <a:srgbClr val="000000">
                      <a:alpha val="43137"/>
                    </a:srgbClr>
                  </a:outerShdw>
                </a:effectLst>
              </a:rPr>
              <a:t> </a:t>
            </a:r>
            <a:r>
              <a:rPr lang="en-AU" sz="2000" b="1" u="sng" dirty="0">
                <a:solidFill>
                  <a:srgbClr val="FFFFFF"/>
                </a:solidFill>
                <a:effectLst>
                  <a:outerShdw blurRad="38100" dist="38100" dir="2700000" algn="tl">
                    <a:srgbClr val="000000">
                      <a:alpha val="43137"/>
                    </a:srgbClr>
                  </a:outerShdw>
                </a:effectLst>
                <a:latin typeface="Arial Black" panose="020B0A04020102020204" pitchFamily="34" charset="0"/>
              </a:rPr>
              <a:t>most commonly</a:t>
            </a:r>
            <a:r>
              <a:rPr lang="en-AU" sz="2000" dirty="0">
                <a:solidFill>
                  <a:srgbClr val="FFFFFF"/>
                </a:solidFill>
                <a:effectLst>
                  <a:outerShdw blurRad="38100" dist="38100" dir="2700000" algn="tl">
                    <a:srgbClr val="000000">
                      <a:alpha val="43137"/>
                    </a:srgbClr>
                  </a:outerShdw>
                </a:effectLst>
              </a:rPr>
              <a:t> </a:t>
            </a:r>
            <a:r>
              <a:rPr lang="en-AU" sz="2000" b="1" u="sng" dirty="0">
                <a:solidFill>
                  <a:srgbClr val="FFFFFF"/>
                </a:solidFill>
                <a:effectLst>
                  <a:outerShdw blurRad="38100" dist="38100" dir="2700000" algn="tl">
                    <a:srgbClr val="000000">
                      <a:alpha val="43137"/>
                    </a:srgbClr>
                  </a:outerShdw>
                </a:effectLst>
                <a:latin typeface="Arial Black" panose="020B0A04020102020204" pitchFamily="34" charset="0"/>
              </a:rPr>
              <a:t>left behind </a:t>
            </a:r>
            <a:r>
              <a:rPr lang="en-AU" dirty="0">
                <a:solidFill>
                  <a:srgbClr val="FFFFFF"/>
                </a:solidFill>
                <a:effectLst>
                  <a:outerShdw blurRad="38100" dist="38100" dir="2700000" algn="tl">
                    <a:srgbClr val="000000">
                      <a:alpha val="43137"/>
                    </a:srgbClr>
                  </a:outerShdw>
                </a:effectLst>
              </a:rPr>
              <a:t>used in calculations of </a:t>
            </a:r>
            <a:r>
              <a:rPr lang="en-AU" b="1" dirty="0">
                <a:solidFill>
                  <a:srgbClr val="FFFFFF"/>
                </a:solidFill>
                <a:effectLst>
                  <a:outerShdw blurRad="38100" dist="38100" dir="2700000" algn="tl">
                    <a:srgbClr val="000000">
                      <a:alpha val="43137"/>
                    </a:srgbClr>
                  </a:outerShdw>
                </a:effectLst>
                <a:latin typeface="Arial Black" panose="020B0A04020102020204" pitchFamily="34" charset="0"/>
              </a:rPr>
              <a:t>Extra</a:t>
            </a:r>
            <a:r>
              <a:rPr lang="en-AU" dirty="0">
                <a:solidFill>
                  <a:srgbClr val="FFFFFF"/>
                </a:solidFill>
                <a:effectLst>
                  <a:outerShdw blurRad="38100" dist="38100" dir="2700000" algn="tl">
                    <a:srgbClr val="000000">
                      <a:alpha val="43137"/>
                    </a:srgbClr>
                  </a:outerShdw>
                </a:effectLst>
              </a:rPr>
              <a:t> </a:t>
            </a:r>
            <a:r>
              <a:rPr lang="en-AU" dirty="0">
                <a:solidFill>
                  <a:srgbClr val="FFFFFF"/>
                </a:solidFill>
                <a:effectLst>
                  <a:outerShdw blurRad="38100" dist="38100" dir="2700000" algn="tl">
                    <a:srgbClr val="000000">
                      <a:alpha val="43137"/>
                    </a:srgbClr>
                  </a:outerShdw>
                </a:effectLst>
                <a:latin typeface="Arial Black" panose="020B0A04020102020204" pitchFamily="34" charset="0"/>
              </a:rPr>
              <a:t>Revenue:</a:t>
            </a:r>
            <a:r>
              <a:rPr lang="en-AU" dirty="0">
                <a:solidFill>
                  <a:srgbClr val="FFFFFF"/>
                </a:solidFill>
                <a:effectLst>
                  <a:outerShdw blurRad="38100" dist="38100" dir="2700000" algn="tl">
                    <a:srgbClr val="000000">
                      <a:alpha val="43137"/>
                    </a:srgbClr>
                  </a:outerShdw>
                </a:effectLst>
              </a:rPr>
              <a:t>	</a:t>
            </a:r>
          </a:p>
          <a:p>
            <a:pPr marL="1284287" lvl="3" indent="-342900">
              <a:defRPr/>
            </a:pPr>
            <a:r>
              <a:rPr lang="en-AU" dirty="0">
                <a:solidFill>
                  <a:srgbClr val="FFFFFF"/>
                </a:solidFill>
                <a:effectLst>
                  <a:outerShdw blurRad="38100" dist="38100" dir="2700000" algn="tl">
                    <a:srgbClr val="000000">
                      <a:alpha val="43137"/>
                    </a:srgbClr>
                  </a:outerShdw>
                </a:effectLst>
              </a:rPr>
              <a:t>Ore drives floor sizes (140m + 200m) x 4.0m:		1,360 m</a:t>
            </a:r>
            <a:r>
              <a:rPr lang="en-AU" baseline="30000" dirty="0">
                <a:solidFill>
                  <a:srgbClr val="FFFFFF"/>
                </a:solidFill>
                <a:effectLst>
                  <a:outerShdw blurRad="38100" dist="38100" dir="2700000" algn="tl">
                    <a:srgbClr val="000000">
                      <a:alpha val="43137"/>
                    </a:srgbClr>
                  </a:outerShdw>
                </a:effectLst>
              </a:rPr>
              <a:t>2</a:t>
            </a:r>
          </a:p>
          <a:p>
            <a:pPr marL="1284287" lvl="3" indent="-342900">
              <a:defRPr/>
            </a:pPr>
            <a:r>
              <a:rPr lang="en-AU" dirty="0">
                <a:solidFill>
                  <a:srgbClr val="FFFFFF"/>
                </a:solidFill>
                <a:effectLst>
                  <a:outerShdw blurRad="38100" dist="38100" dir="2700000" algn="tl">
                    <a:srgbClr val="000000">
                      <a:alpha val="43137"/>
                    </a:srgbClr>
                  </a:outerShdw>
                </a:effectLst>
              </a:rPr>
              <a:t>Thickness of floor material:				</a:t>
            </a:r>
            <a:r>
              <a:rPr lang="en-AU" dirty="0">
                <a:effectLst>
                  <a:outerShdw blurRad="38100" dist="38100" dir="2700000" algn="tl">
                    <a:srgbClr val="000000">
                      <a:alpha val="43137"/>
                    </a:srgbClr>
                  </a:outerShdw>
                </a:effectLst>
              </a:rPr>
              <a:t>04.m</a:t>
            </a:r>
            <a:endParaRPr lang="en-AU" sz="1800" i="1" dirty="0">
              <a:effectLst>
                <a:outerShdw blurRad="38100" dist="38100" dir="2700000" algn="tl">
                  <a:srgbClr val="000000">
                    <a:alpha val="43137"/>
                  </a:srgbClr>
                </a:outerShdw>
              </a:effectLst>
            </a:endParaRPr>
          </a:p>
          <a:p>
            <a:pPr marL="1284287" lvl="3" indent="-342900">
              <a:defRPr/>
            </a:pPr>
            <a:r>
              <a:rPr lang="en-AU" dirty="0">
                <a:effectLst>
                  <a:outerShdw blurRad="38100" dist="38100" dir="2700000" algn="tl">
                    <a:srgbClr val="000000">
                      <a:alpha val="43137"/>
                    </a:srgbClr>
                  </a:outerShdw>
                </a:effectLst>
              </a:rPr>
              <a:t>Vacuumed Au ore tones (SG - 2.5):			1,360 t </a:t>
            </a:r>
          </a:p>
          <a:p>
            <a:pPr marL="1284287" lvl="3" indent="-342900">
              <a:defRPr/>
            </a:pPr>
            <a:r>
              <a:rPr lang="en-AU" dirty="0">
                <a:solidFill>
                  <a:srgbClr val="FFFFFF"/>
                </a:solidFill>
                <a:effectLst>
                  <a:outerShdw blurRad="38100" dist="38100" dir="2700000" algn="tl">
                    <a:srgbClr val="000000">
                      <a:alpha val="43137"/>
                    </a:srgbClr>
                  </a:outerShdw>
                </a:effectLst>
              </a:rPr>
              <a:t>Grade: 	         					5.0g/t – 120 g/t</a:t>
            </a:r>
          </a:p>
          <a:p>
            <a:pPr marL="1284287" lvl="3" indent="-342900">
              <a:defRPr/>
            </a:pPr>
            <a:r>
              <a:rPr lang="en-AU" dirty="0">
                <a:solidFill>
                  <a:srgbClr val="FFFFFF"/>
                </a:solidFill>
                <a:effectLst>
                  <a:outerShdw blurRad="38100" dist="38100" dir="2700000" algn="tl">
                    <a:srgbClr val="000000">
                      <a:alpha val="43137"/>
                    </a:srgbClr>
                  </a:outerShdw>
                </a:effectLst>
              </a:rPr>
              <a:t>Total Au oz </a:t>
            </a:r>
            <a:r>
              <a:rPr lang="en-AU" sz="1800" i="1" dirty="0">
                <a:solidFill>
                  <a:srgbClr val="FFFFFF"/>
                </a:solidFill>
                <a:effectLst>
                  <a:outerShdw blurRad="38100" dist="38100" dir="2700000" algn="tl">
                    <a:srgbClr val="000000">
                      <a:alpha val="43137"/>
                    </a:srgbClr>
                  </a:outerShdw>
                </a:effectLst>
              </a:rPr>
              <a:t>(respectively of grade above):  </a:t>
            </a:r>
            <a:r>
              <a:rPr lang="en-AU" dirty="0">
                <a:solidFill>
                  <a:srgbClr val="FFFFFF"/>
                </a:solidFill>
                <a:effectLst>
                  <a:outerShdw blurRad="38100" dist="38100" dir="2700000" algn="tl">
                    <a:srgbClr val="000000">
                      <a:alpha val="43137"/>
                    </a:srgbClr>
                  </a:outerShdw>
                </a:effectLst>
              </a:rPr>
              <a:t>			218.6 - 5,247.6</a:t>
            </a:r>
          </a:p>
          <a:p>
            <a:pPr marL="1284287" lvl="3" indent="-342900">
              <a:defRPr/>
            </a:pPr>
            <a:r>
              <a:rPr lang="en-AU" dirty="0">
                <a:effectLst>
                  <a:outerShdw blurRad="38100" dist="38100" dir="2700000" algn="tl">
                    <a:srgbClr val="000000">
                      <a:alpha val="43137"/>
                    </a:srgbClr>
                  </a:outerShdw>
                </a:effectLst>
              </a:rPr>
              <a:t>Au ore t/m</a:t>
            </a:r>
            <a:r>
              <a:rPr lang="en-AU" baseline="30000" dirty="0">
                <a:effectLst>
                  <a:outerShdw blurRad="38100" dist="38100" dir="2700000" algn="tl">
                    <a:srgbClr val="000000">
                      <a:alpha val="43137"/>
                    </a:srgbClr>
                  </a:outerShdw>
                </a:effectLst>
              </a:rPr>
              <a:t>2</a:t>
            </a:r>
            <a:r>
              <a:rPr lang="en-AU" dirty="0">
                <a:effectLst>
                  <a:outerShdw blurRad="38100" dist="38100" dir="2700000" algn="tl">
                    <a:srgbClr val="000000">
                      <a:alpha val="43137"/>
                    </a:srgbClr>
                  </a:outerShdw>
                </a:effectLst>
              </a:rPr>
              <a:t>:						1.0 t </a:t>
            </a:r>
          </a:p>
          <a:p>
            <a:pPr marL="1284287" lvl="3" indent="-342900">
              <a:defRPr/>
            </a:pPr>
            <a:r>
              <a:rPr lang="en-AU" dirty="0">
                <a:effectLst>
                  <a:outerShdw blurRad="38100" dist="38100" dir="2700000" algn="tl">
                    <a:srgbClr val="000000">
                      <a:alpha val="43137"/>
                    </a:srgbClr>
                  </a:outerShdw>
                </a:effectLst>
              </a:rPr>
              <a:t>Gold oz/m</a:t>
            </a:r>
            <a:r>
              <a:rPr lang="en-AU" baseline="30000" dirty="0">
                <a:effectLst>
                  <a:outerShdw blurRad="38100" dist="38100" dir="2700000" algn="tl">
                    <a:srgbClr val="000000">
                      <a:alpha val="43137"/>
                    </a:srgbClr>
                  </a:outerShdw>
                </a:effectLst>
              </a:rPr>
              <a:t>2</a:t>
            </a:r>
            <a:r>
              <a:rPr lang="en-AU" dirty="0">
                <a:effectLst>
                  <a:outerShdw blurRad="38100" dist="38100" dir="2700000" algn="tl">
                    <a:srgbClr val="000000">
                      <a:alpha val="43137"/>
                    </a:srgbClr>
                  </a:outerShdw>
                </a:effectLst>
              </a:rPr>
              <a:t>: 		         			0.16 oz – 3.86 oz</a:t>
            </a:r>
            <a:endParaRPr lang="en-AU" baseline="30000" dirty="0">
              <a:effectLst>
                <a:outerShdw blurRad="38100" dist="38100" dir="2700000" algn="tl">
                  <a:srgbClr val="000000">
                    <a:alpha val="43137"/>
                  </a:srgbClr>
                </a:outerShdw>
              </a:effectLst>
            </a:endParaRPr>
          </a:p>
          <a:p>
            <a:pPr marL="800100" lvl="1" indent="-342900">
              <a:defRPr/>
            </a:pPr>
            <a:r>
              <a:rPr lang="en-AU" sz="2000" dirty="0">
                <a:effectLst>
                  <a:outerShdw blurRad="38100" dist="38100" dir="2700000" algn="tl">
                    <a:srgbClr val="000000">
                      <a:alpha val="43137"/>
                    </a:srgbClr>
                  </a:outerShdw>
                </a:effectLst>
                <a:latin typeface="Book Antiqua" panose="02040602050305030304" pitchFamily="18" charset="0"/>
              </a:rPr>
              <a:t>Gold value/m</a:t>
            </a:r>
            <a:r>
              <a:rPr lang="en-AU" sz="2000" baseline="30000" dirty="0">
                <a:effectLst>
                  <a:outerShdw blurRad="38100" dist="38100" dir="2700000" algn="tl">
                    <a:srgbClr val="000000">
                      <a:alpha val="43137"/>
                    </a:srgbClr>
                  </a:outerShdw>
                </a:effectLst>
                <a:latin typeface="Book Antiqua" panose="02040602050305030304" pitchFamily="18" charset="0"/>
              </a:rPr>
              <a:t>2  </a:t>
            </a:r>
            <a:r>
              <a:rPr lang="en-AU" sz="2000" dirty="0">
                <a:effectLst>
                  <a:outerShdw blurRad="38100" dist="38100" dir="2700000" algn="tl">
                    <a:srgbClr val="000000">
                      <a:alpha val="43137"/>
                    </a:srgbClr>
                  </a:outerShdw>
                </a:effectLst>
                <a:latin typeface="Book Antiqua" panose="02040602050305030304" pitchFamily="18" charset="0"/>
              </a:rPr>
              <a:t>left behind on mine floors:     </a:t>
            </a:r>
            <a:r>
              <a:rPr lang="en-AU" sz="2000" b="1" dirty="0">
                <a:effectLst>
                  <a:outerShdw blurRad="38100" dist="38100" dir="2700000" algn="tl">
                    <a:srgbClr val="000000">
                      <a:alpha val="43137"/>
                    </a:srgbClr>
                  </a:outerShdw>
                </a:effectLst>
                <a:latin typeface="Book Antiqua" panose="02040602050305030304" pitchFamily="18" charset="0"/>
              </a:rPr>
              <a:t>Aus$290/m</a:t>
            </a:r>
            <a:r>
              <a:rPr lang="en-AU" sz="2000" b="1" baseline="30000" dirty="0">
                <a:effectLst>
                  <a:outerShdw blurRad="38100" dist="38100" dir="2700000" algn="tl">
                    <a:srgbClr val="000000">
                      <a:alpha val="43137"/>
                    </a:srgbClr>
                  </a:outerShdw>
                </a:effectLst>
                <a:latin typeface="Book Antiqua" panose="02040602050305030304" pitchFamily="18" charset="0"/>
              </a:rPr>
              <a:t>2</a:t>
            </a:r>
            <a:r>
              <a:rPr lang="en-AU" sz="2000" b="1" dirty="0">
                <a:effectLst>
                  <a:outerShdw blurRad="38100" dist="38100" dir="2700000" algn="tl">
                    <a:srgbClr val="000000">
                      <a:alpha val="43137"/>
                    </a:srgbClr>
                  </a:outerShdw>
                </a:effectLst>
                <a:latin typeface="Book Antiqua" panose="02040602050305030304" pitchFamily="18" charset="0"/>
              </a:rPr>
              <a:t> to Aus$6,966/m</a:t>
            </a:r>
            <a:r>
              <a:rPr lang="en-AU" sz="2000" b="1" baseline="30000" dirty="0">
                <a:effectLst>
                  <a:outerShdw blurRad="38100" dist="38100" dir="2700000" algn="tl">
                    <a:srgbClr val="000000">
                      <a:alpha val="43137"/>
                    </a:srgbClr>
                  </a:outerShdw>
                </a:effectLst>
                <a:latin typeface="Book Antiqua" panose="02040602050305030304" pitchFamily="18" charset="0"/>
              </a:rPr>
              <a:t>2 </a:t>
            </a:r>
            <a:endParaRPr lang="en-AU" sz="2000" b="1" dirty="0">
              <a:effectLst>
                <a:outerShdw blurRad="38100" dist="38100" dir="2700000" algn="tl">
                  <a:srgbClr val="000000">
                    <a:alpha val="43137"/>
                  </a:srgbClr>
                </a:outerShdw>
              </a:effectLst>
              <a:latin typeface="Book Antiqua" panose="02040602050305030304" pitchFamily="18" charset="0"/>
            </a:endParaRPr>
          </a:p>
          <a:p>
            <a:pPr marL="800100" lvl="1" indent="-342900">
              <a:defRPr/>
            </a:pPr>
            <a:r>
              <a:rPr lang="en-AU" b="1" u="sng" dirty="0">
                <a:solidFill>
                  <a:srgbClr val="FFFF00"/>
                </a:solidFill>
                <a:effectLst>
                  <a:outerShdw blurRad="38100" dist="38100" dir="2700000" algn="tl">
                    <a:srgbClr val="000000">
                      <a:alpha val="43137"/>
                    </a:srgbClr>
                  </a:outerShdw>
                </a:effectLst>
                <a:latin typeface="Arial Black" panose="020B0A04020102020204" pitchFamily="34" charset="0"/>
              </a:rPr>
              <a:t>Extra Gold Revenue/m</a:t>
            </a:r>
            <a:r>
              <a:rPr lang="en-AU" b="1" u="sng" baseline="30000"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en-AU" b="1" u="sng"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AU" b="1" dirty="0">
                <a:solidFill>
                  <a:srgbClr val="FFFF00"/>
                </a:solidFill>
                <a:effectLst>
                  <a:outerShdw blurRad="38100" dist="38100" dir="2700000" algn="tl">
                    <a:srgbClr val="000000">
                      <a:alpha val="43137"/>
                    </a:srgbClr>
                  </a:outerShdw>
                </a:effectLst>
                <a:latin typeface="Arial Black" panose="020B0A04020102020204" pitchFamily="34" charset="0"/>
              </a:rPr>
              <a:t>after </a:t>
            </a:r>
            <a:r>
              <a:rPr lang="en-AU" b="1" u="sng" dirty="0">
                <a:solidFill>
                  <a:srgbClr val="FFFF00"/>
                </a:solidFill>
                <a:effectLst>
                  <a:outerShdw blurRad="38100" dist="38100" dir="2700000" algn="tl">
                    <a:srgbClr val="000000">
                      <a:alpha val="43137"/>
                    </a:srgbClr>
                  </a:outerShdw>
                </a:effectLst>
                <a:latin typeface="Arial Black" panose="020B0A04020102020204" pitchFamily="34" charset="0"/>
              </a:rPr>
              <a:t>deduction</a:t>
            </a:r>
            <a:r>
              <a:rPr lang="en-AU" b="1" dirty="0">
                <a:solidFill>
                  <a:srgbClr val="FFFF00"/>
                </a:solidFill>
                <a:effectLst>
                  <a:outerShdw blurRad="38100" dist="38100" dir="2700000" algn="tl">
                    <a:srgbClr val="000000">
                      <a:alpha val="43137"/>
                    </a:srgbClr>
                  </a:outerShdw>
                </a:effectLst>
                <a:latin typeface="Arial Black" panose="020B0A04020102020204" pitchFamily="34" charset="0"/>
              </a:rPr>
              <a:t> of all costs</a:t>
            </a:r>
            <a:endParaRPr lang="en-AU" sz="2000" b="1" i="1" dirty="0">
              <a:effectLst>
                <a:outerShdw blurRad="38100" dist="38100" dir="2700000" algn="tl">
                  <a:srgbClr val="000000">
                    <a:alpha val="43137"/>
                  </a:srgbClr>
                </a:outerShdw>
              </a:effectLst>
              <a:latin typeface="Arial Black" panose="020B0A04020102020204" pitchFamily="34" charset="0"/>
            </a:endParaRPr>
          </a:p>
          <a:p>
            <a:pPr marL="1284287" lvl="3" indent="-342900">
              <a:defRPr/>
            </a:pPr>
            <a:r>
              <a:rPr lang="en-AU" b="1" dirty="0">
                <a:solidFill>
                  <a:srgbClr val="FFFF00"/>
                </a:solidFill>
                <a:effectLst>
                  <a:outerShdw blurRad="38100" dist="38100" dir="2700000" algn="tl">
                    <a:srgbClr val="000000">
                      <a:alpha val="43137"/>
                    </a:srgbClr>
                  </a:outerShdw>
                </a:effectLst>
                <a:latin typeface="Arial Black" panose="020B0A04020102020204" pitchFamily="34" charset="0"/>
              </a:rPr>
              <a:t>Aus$133.0/m</a:t>
            </a:r>
            <a:r>
              <a:rPr lang="en-AU" b="1" baseline="30000"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en-AU" b="1" dirty="0">
                <a:solidFill>
                  <a:srgbClr val="FFFF00"/>
                </a:solidFill>
                <a:effectLst>
                  <a:outerShdw blurRad="38100" dist="38100" dir="2700000" algn="tl">
                    <a:srgbClr val="000000">
                      <a:alpha val="43137"/>
                    </a:srgbClr>
                  </a:outerShdw>
                </a:effectLst>
                <a:latin typeface="Arial Black" panose="020B0A04020102020204" pitchFamily="34" charset="0"/>
              </a:rPr>
              <a:t> to Aus$6,809 per m</a:t>
            </a:r>
            <a:r>
              <a:rPr lang="en-AU" b="1" baseline="30000"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en-AU" b="1" dirty="0">
                <a:effectLst>
                  <a:outerShdw blurRad="38100" dist="38100" dir="2700000" algn="tl">
                    <a:srgbClr val="000000">
                      <a:alpha val="43137"/>
                    </a:srgbClr>
                  </a:outerShdw>
                </a:effectLst>
              </a:rPr>
              <a:t> </a:t>
            </a:r>
            <a:br>
              <a:rPr lang="en-AU" u="sng" dirty="0">
                <a:solidFill>
                  <a:srgbClr val="66FF33"/>
                </a:solidFill>
              </a:rPr>
            </a:br>
            <a:br>
              <a:rPr lang="en-AU" dirty="0">
                <a:solidFill>
                  <a:srgbClr val="FFFFFF"/>
                </a:solidFill>
                <a:effectLst>
                  <a:outerShdw blurRad="38100" dist="38100" dir="2700000" algn="tl">
                    <a:srgbClr val="000000">
                      <a:alpha val="43137"/>
                    </a:srgbClr>
                  </a:outerShdw>
                </a:effectLst>
              </a:rPr>
            </a:br>
            <a:endParaRPr lang="en-AU" dirty="0"/>
          </a:p>
        </p:txBody>
      </p:sp>
      <p:sp>
        <p:nvSpPr>
          <p:cNvPr id="37892" name="Slide Number Placeholder 2">
            <a:extLst>
              <a:ext uri="{FF2B5EF4-FFF2-40B4-BE49-F238E27FC236}">
                <a16:creationId xmlns:a16="http://schemas.microsoft.com/office/drawing/2014/main" id="{4A92610D-7543-4514-A5E4-50716CEBAA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0CA2E7-484A-41A3-B30D-31936D6D218C}" type="slidenum">
              <a:rPr lang="en-AU" altLang="en-US" smtClean="0">
                <a:solidFill>
                  <a:srgbClr val="BCBCBC"/>
                </a:solidFill>
              </a:rPr>
              <a:pPr/>
              <a:t>16</a:t>
            </a:fld>
            <a:endParaRPr lang="en-AU" altLang="en-US" dirty="0">
              <a:solidFill>
                <a:srgbClr val="BCBCBC"/>
              </a:solidFill>
            </a:endParaRPr>
          </a:p>
        </p:txBody>
      </p:sp>
    </p:spTree>
    <p:extLst>
      <p:ext uri="{BB962C8B-B14F-4D97-AF65-F5344CB8AC3E}">
        <p14:creationId xmlns:p14="http://schemas.microsoft.com/office/powerpoint/2010/main" val="193753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10FB-254D-44E7-8474-86DB06B2BF69}"/>
              </a:ext>
            </a:extLst>
          </p:cNvPr>
          <p:cNvSpPr>
            <a:spLocks noGrp="1"/>
          </p:cNvSpPr>
          <p:nvPr>
            <p:ph type="title"/>
          </p:nvPr>
        </p:nvSpPr>
        <p:spPr>
          <a:xfrm>
            <a:off x="396456" y="188640"/>
            <a:ext cx="9165056" cy="1207250"/>
          </a:xfrm>
        </p:spPr>
        <p:txBody>
          <a:bodyPr>
            <a:noAutofit/>
          </a:bodyPr>
          <a:lstStyle/>
          <a:p>
            <a:pPr>
              <a:defRPr/>
            </a:pPr>
            <a:r>
              <a:rPr lang="en-AU" sz="3600" dirty="0">
                <a:solidFill>
                  <a:srgbClr val="FFFF00"/>
                </a:solidFill>
                <a:latin typeface="Arial Black" panose="020B0A04020102020204" pitchFamily="34" charset="0"/>
              </a:rPr>
              <a:t>Extra </a:t>
            </a:r>
            <a:r>
              <a:rPr lang="en-AU" sz="3600" dirty="0">
                <a:solidFill>
                  <a:srgbClr val="66FFFF"/>
                </a:solidFill>
                <a:latin typeface="Arial Black" panose="020B0A04020102020204" pitchFamily="34" charset="0"/>
              </a:rPr>
              <a:t>Nickel</a:t>
            </a:r>
            <a:r>
              <a:rPr lang="en-AU" sz="3600" dirty="0">
                <a:solidFill>
                  <a:srgbClr val="FFFF00"/>
                </a:solidFill>
                <a:latin typeface="Arial Black" panose="020B0A04020102020204" pitchFamily="34" charset="0"/>
              </a:rPr>
              <a:t> Revenue  Recovered from mine floors with Supersucker  </a:t>
            </a:r>
            <a:br>
              <a:rPr lang="en-AU" sz="3600" dirty="0">
                <a:solidFill>
                  <a:srgbClr val="FFFF00"/>
                </a:solidFill>
              </a:rPr>
            </a:br>
            <a:endParaRPr lang="en-AU" sz="2000" i="1" dirty="0">
              <a:solidFill>
                <a:schemeClr val="tx1"/>
              </a:solidFill>
            </a:endParaRPr>
          </a:p>
        </p:txBody>
      </p:sp>
      <p:sp>
        <p:nvSpPr>
          <p:cNvPr id="4" name="Content Placeholder 3">
            <a:extLst>
              <a:ext uri="{FF2B5EF4-FFF2-40B4-BE49-F238E27FC236}">
                <a16:creationId xmlns:a16="http://schemas.microsoft.com/office/drawing/2014/main" id="{ABD55598-04D5-4521-99F1-4E24F625DA7E}"/>
              </a:ext>
            </a:extLst>
          </p:cNvPr>
          <p:cNvSpPr>
            <a:spLocks noGrp="1"/>
          </p:cNvSpPr>
          <p:nvPr>
            <p:ph idx="1"/>
          </p:nvPr>
        </p:nvSpPr>
        <p:spPr>
          <a:xfrm>
            <a:off x="58100" y="1219674"/>
            <a:ext cx="9791444" cy="5562125"/>
          </a:xfrm>
        </p:spPr>
        <p:txBody>
          <a:bodyPr/>
          <a:lstStyle/>
          <a:p>
            <a:pPr marL="914400" lvl="1" indent="-457200">
              <a:defRPr/>
            </a:pPr>
            <a:r>
              <a:rPr lang="en-AU" b="1" u="sng" dirty="0">
                <a:solidFill>
                  <a:srgbClr val="66FFFF"/>
                </a:solidFill>
                <a:effectLst>
                  <a:outerShdw blurRad="38100" dist="38100" dir="2700000" algn="tl">
                    <a:srgbClr val="000000">
                      <a:alpha val="43137"/>
                    </a:srgbClr>
                  </a:outerShdw>
                </a:effectLst>
                <a:latin typeface="Arial Black" panose="020B0A04020102020204" pitchFamily="34" charset="0"/>
              </a:rPr>
              <a:t>Nickel</a:t>
            </a:r>
            <a:r>
              <a:rPr lang="en-AU" b="1" u="sng" dirty="0">
                <a:effectLst>
                  <a:outerShdw blurRad="38100" dist="38100" dir="2700000" algn="tl">
                    <a:srgbClr val="000000">
                      <a:alpha val="43137"/>
                    </a:srgbClr>
                  </a:outerShdw>
                </a:effectLst>
                <a:latin typeface="Arial Black" panose="020B0A04020102020204" pitchFamily="34" charset="0"/>
              </a:rPr>
              <a:t> Left Behind on mine floors per m</a:t>
            </a:r>
            <a:r>
              <a:rPr lang="en-AU" b="1" u="sng" baseline="30000" dirty="0">
                <a:effectLst>
                  <a:outerShdw blurRad="38100" dist="38100" dir="2700000" algn="tl">
                    <a:srgbClr val="000000">
                      <a:alpha val="43137"/>
                    </a:srgbClr>
                  </a:outerShdw>
                </a:effectLst>
                <a:latin typeface="Arial Black" panose="020B0A04020102020204" pitchFamily="34" charset="0"/>
              </a:rPr>
              <a:t>2 </a:t>
            </a:r>
            <a:r>
              <a:rPr lang="en-AU" b="1" baseline="30000" dirty="0">
                <a:effectLst>
                  <a:outerShdw blurRad="38100" dist="38100" dir="2700000" algn="tl">
                    <a:srgbClr val="000000">
                      <a:alpha val="43137"/>
                    </a:srgbClr>
                  </a:outerShdw>
                </a:effectLst>
                <a:latin typeface="Arial Black" panose="020B0A04020102020204" pitchFamily="34" charset="0"/>
              </a:rPr>
              <a:t> </a:t>
            </a:r>
            <a:r>
              <a:rPr lang="en-AU" b="1" baseline="30000" dirty="0">
                <a:effectLst>
                  <a:outerShdw blurRad="38100" dist="38100" dir="2700000" algn="tl">
                    <a:srgbClr val="000000">
                      <a:alpha val="43137"/>
                    </a:srgbClr>
                  </a:outerShdw>
                </a:effectLst>
              </a:rPr>
              <a:t> </a:t>
            </a:r>
          </a:p>
          <a:p>
            <a:pPr marL="457200" lvl="1" indent="0">
              <a:buNone/>
              <a:defRPr/>
            </a:pPr>
            <a:r>
              <a:rPr lang="en-AU" sz="2000" b="1" i="1" dirty="0">
                <a:effectLst>
                  <a:outerShdw blurRad="38100" dist="38100" dir="2700000" algn="tl">
                    <a:srgbClr val="000000">
                      <a:alpha val="43137"/>
                    </a:srgbClr>
                  </a:outerShdw>
                </a:effectLst>
              </a:rPr>
              <a:t>	</a:t>
            </a:r>
            <a:r>
              <a:rPr lang="en-AU" sz="1600" b="1" i="1" dirty="0">
                <a:effectLst>
                  <a:outerShdw blurRad="38100" dist="38100" dir="2700000" algn="tl">
                    <a:srgbClr val="000000">
                      <a:alpha val="43137"/>
                    </a:srgbClr>
                  </a:outerShdw>
                </a:effectLst>
              </a:rPr>
              <a:t>(18 10 2020 Ni Prices; </a:t>
            </a:r>
            <a:r>
              <a:rPr lang="en-AU" sz="1600" b="1" i="1" dirty="0">
                <a:effectLst>
                  <a:outerShdw blurRad="38100" dist="38100" dir="2700000" algn="tl">
                    <a:srgbClr val="000000">
                      <a:alpha val="43137"/>
                    </a:srgbClr>
                  </a:outerShdw>
                </a:effectLst>
                <a:latin typeface="Arial Black" panose="020B0A04020102020204" pitchFamily="34" charset="0"/>
              </a:rPr>
              <a:t>Vacuumed ore tones used for calculations : </a:t>
            </a:r>
            <a:r>
              <a:rPr lang="en-AU" sz="1600" b="1" i="1" u="sng" dirty="0">
                <a:effectLst>
                  <a:outerShdw blurRad="38100" dist="38100" dir="2700000" algn="tl">
                    <a:srgbClr val="000000">
                      <a:alpha val="43137"/>
                    </a:srgbClr>
                  </a:outerShdw>
                </a:effectLst>
                <a:latin typeface="Arial Black" panose="020B0A04020102020204" pitchFamily="34" charset="0"/>
              </a:rPr>
              <a:t>only 1,632t</a:t>
            </a:r>
          </a:p>
          <a:p>
            <a:pPr marL="1284287" lvl="3" indent="-342900">
              <a:defRPr/>
            </a:pPr>
            <a:r>
              <a:rPr lang="en-AU" sz="1600" b="1" dirty="0">
                <a:effectLst>
                  <a:outerShdw blurRad="38100" dist="38100" dir="2700000" algn="tl">
                    <a:srgbClr val="000000">
                      <a:alpha val="43137"/>
                    </a:srgbClr>
                  </a:outerShdw>
                </a:effectLst>
              </a:rPr>
              <a:t>US$15,603/t; </a:t>
            </a:r>
            <a:r>
              <a:rPr lang="en-AU" sz="1600" dirty="0">
                <a:solidFill>
                  <a:srgbClr val="FFFFFF"/>
                </a:solidFill>
                <a:effectLst>
                  <a:outerShdw blurRad="38100" dist="38100" dir="2700000" algn="tl">
                    <a:srgbClr val="000000">
                      <a:alpha val="43137"/>
                    </a:srgbClr>
                  </a:outerShdw>
                </a:effectLst>
              </a:rPr>
              <a:t>Aus$/US$ Exchange Rate: 0.71; </a:t>
            </a:r>
          </a:p>
          <a:p>
            <a:pPr marL="1476375" lvl="4" indent="-342900">
              <a:defRPr/>
            </a:pPr>
            <a:r>
              <a:rPr lang="en-AU" sz="1600" b="1" dirty="0">
                <a:solidFill>
                  <a:srgbClr val="66FFFF"/>
                </a:solidFill>
                <a:effectLst>
                  <a:outerShdw blurRad="38100" dist="38100" dir="2700000" algn="tl">
                    <a:srgbClr val="000000">
                      <a:alpha val="43137"/>
                    </a:srgbClr>
                  </a:outerShdw>
                </a:effectLst>
                <a:latin typeface="Arial Black" panose="020B0A04020102020204" pitchFamily="34" charset="0"/>
              </a:rPr>
              <a:t>65% Toll Treatment/Roasting/Refining credit used in calculations below</a:t>
            </a:r>
            <a:endParaRPr lang="en-AU" sz="1600" b="1" dirty="0">
              <a:solidFill>
                <a:srgbClr val="66FFFF"/>
              </a:solidFill>
              <a:latin typeface="Arial Black" panose="020B0A04020102020204" pitchFamily="34" charset="0"/>
            </a:endParaRPr>
          </a:p>
          <a:p>
            <a:pPr marL="1284287" lvl="3" indent="-342900">
              <a:defRPr/>
            </a:pPr>
            <a:r>
              <a:rPr lang="en-AU" dirty="0">
                <a:solidFill>
                  <a:srgbClr val="FFFFFF"/>
                </a:solidFill>
                <a:effectLst>
                  <a:outerShdw blurRad="38100" dist="38100" dir="2700000" algn="tl">
                    <a:srgbClr val="000000">
                      <a:alpha val="43137"/>
                    </a:srgbClr>
                  </a:outerShdw>
                </a:effectLst>
              </a:rPr>
              <a:t>Vacuumed mine floor material thickness of </a:t>
            </a:r>
            <a:r>
              <a:rPr lang="en-AU" b="1" u="sng" dirty="0">
                <a:solidFill>
                  <a:srgbClr val="FFFFFF"/>
                </a:solidFill>
                <a:effectLst>
                  <a:outerShdw blurRad="38100" dist="38100" dir="2700000" algn="tl">
                    <a:srgbClr val="000000">
                      <a:alpha val="43137"/>
                    </a:srgbClr>
                  </a:outerShdw>
                </a:effectLst>
                <a:latin typeface="Arial Black" panose="020B0A04020102020204" pitchFamily="34" charset="0"/>
              </a:rPr>
              <a:t>0.4m</a:t>
            </a:r>
            <a:r>
              <a:rPr lang="en-AU" u="sng" dirty="0">
                <a:solidFill>
                  <a:srgbClr val="FFFFFF"/>
                </a:solidFill>
                <a:effectLst>
                  <a:outerShdw blurRad="38100" dist="38100" dir="2700000" algn="tl">
                    <a:srgbClr val="000000">
                      <a:alpha val="43137"/>
                    </a:srgbClr>
                  </a:outerShdw>
                </a:effectLst>
              </a:rPr>
              <a:t> </a:t>
            </a:r>
            <a:r>
              <a:rPr lang="en-AU" b="1" u="sng" dirty="0">
                <a:solidFill>
                  <a:srgbClr val="FFFFFF"/>
                </a:solidFill>
                <a:effectLst>
                  <a:outerShdw blurRad="38100" dist="38100" dir="2700000" algn="tl">
                    <a:srgbClr val="000000">
                      <a:alpha val="43137"/>
                    </a:srgbClr>
                  </a:outerShdw>
                </a:effectLst>
                <a:latin typeface="Arial Black" panose="020B0A04020102020204" pitchFamily="34" charset="0"/>
              </a:rPr>
              <a:t>most commonly</a:t>
            </a:r>
            <a:r>
              <a:rPr lang="en-AU" dirty="0">
                <a:solidFill>
                  <a:srgbClr val="FFFFFF"/>
                </a:solidFill>
                <a:effectLst>
                  <a:outerShdw blurRad="38100" dist="38100" dir="2700000" algn="tl">
                    <a:srgbClr val="000000">
                      <a:alpha val="43137"/>
                    </a:srgbClr>
                  </a:outerShdw>
                </a:effectLst>
              </a:rPr>
              <a:t> </a:t>
            </a:r>
            <a:r>
              <a:rPr lang="en-AU" b="1" u="sng" dirty="0">
                <a:solidFill>
                  <a:srgbClr val="FFFFFF"/>
                </a:solidFill>
                <a:effectLst>
                  <a:outerShdw blurRad="38100" dist="38100" dir="2700000" algn="tl">
                    <a:srgbClr val="000000">
                      <a:alpha val="43137"/>
                    </a:srgbClr>
                  </a:outerShdw>
                </a:effectLst>
                <a:latin typeface="Arial Black" panose="020B0A04020102020204" pitchFamily="34" charset="0"/>
              </a:rPr>
              <a:t>left behind </a:t>
            </a:r>
            <a:r>
              <a:rPr lang="en-AU" dirty="0">
                <a:solidFill>
                  <a:srgbClr val="FFFFFF"/>
                </a:solidFill>
                <a:effectLst>
                  <a:outerShdw blurRad="38100" dist="38100" dir="2700000" algn="tl">
                    <a:srgbClr val="000000">
                      <a:alpha val="43137"/>
                    </a:srgbClr>
                  </a:outerShdw>
                </a:effectLst>
              </a:rPr>
              <a:t>used in calculations of </a:t>
            </a:r>
            <a:r>
              <a:rPr lang="en-AU" b="1" dirty="0">
                <a:solidFill>
                  <a:srgbClr val="FFFFFF"/>
                </a:solidFill>
                <a:effectLst>
                  <a:outerShdw blurRad="38100" dist="38100" dir="2700000" algn="tl">
                    <a:srgbClr val="000000">
                      <a:alpha val="43137"/>
                    </a:srgbClr>
                  </a:outerShdw>
                </a:effectLst>
                <a:latin typeface="Arial Black" panose="020B0A04020102020204" pitchFamily="34" charset="0"/>
              </a:rPr>
              <a:t>Extra</a:t>
            </a:r>
            <a:r>
              <a:rPr lang="en-AU" dirty="0">
                <a:solidFill>
                  <a:srgbClr val="FFFFFF"/>
                </a:solidFill>
                <a:effectLst>
                  <a:outerShdw blurRad="38100" dist="38100" dir="2700000" algn="tl">
                    <a:srgbClr val="000000">
                      <a:alpha val="43137"/>
                    </a:srgbClr>
                  </a:outerShdw>
                </a:effectLst>
              </a:rPr>
              <a:t> </a:t>
            </a:r>
            <a:r>
              <a:rPr lang="en-AU" dirty="0">
                <a:solidFill>
                  <a:srgbClr val="FFFFFF"/>
                </a:solidFill>
                <a:effectLst>
                  <a:outerShdw blurRad="38100" dist="38100" dir="2700000" algn="tl">
                    <a:srgbClr val="000000">
                      <a:alpha val="43137"/>
                    </a:srgbClr>
                  </a:outerShdw>
                </a:effectLst>
                <a:latin typeface="Arial Black" panose="020B0A04020102020204" pitchFamily="34" charset="0"/>
              </a:rPr>
              <a:t>Revenue:</a:t>
            </a:r>
            <a:endParaRPr lang="en-AU" dirty="0">
              <a:solidFill>
                <a:srgbClr val="FFFFFF"/>
              </a:solidFill>
              <a:effectLst>
                <a:outerShdw blurRad="38100" dist="38100" dir="2700000" algn="tl">
                  <a:srgbClr val="000000">
                    <a:alpha val="43137"/>
                  </a:srgbClr>
                </a:outerShdw>
              </a:effectLst>
            </a:endParaRPr>
          </a:p>
          <a:p>
            <a:pPr marL="1284287" lvl="3" indent="-342900">
              <a:defRPr/>
            </a:pPr>
            <a:r>
              <a:rPr lang="en-AU" sz="1800" dirty="0">
                <a:solidFill>
                  <a:srgbClr val="FFFFFF"/>
                </a:solidFill>
                <a:effectLst>
                  <a:outerShdw blurRad="38100" dist="38100" dir="2700000" algn="tl">
                    <a:srgbClr val="000000">
                      <a:alpha val="43137"/>
                    </a:srgbClr>
                  </a:outerShdw>
                </a:effectLst>
              </a:rPr>
              <a:t>Ore drives floor sizes (140m + 200m) x 4.0m:		1,360 m</a:t>
            </a:r>
            <a:r>
              <a:rPr lang="en-AU" sz="1800" baseline="30000" dirty="0">
                <a:solidFill>
                  <a:srgbClr val="FFFFFF"/>
                </a:solidFill>
                <a:effectLst>
                  <a:outerShdw blurRad="38100" dist="38100" dir="2700000" algn="tl">
                    <a:srgbClr val="000000">
                      <a:alpha val="43137"/>
                    </a:srgbClr>
                  </a:outerShdw>
                </a:effectLst>
              </a:rPr>
              <a:t>2</a:t>
            </a:r>
            <a:endParaRPr lang="en-AU" sz="1800" dirty="0">
              <a:solidFill>
                <a:srgbClr val="FFFFFF"/>
              </a:solidFill>
              <a:effectLst>
                <a:outerShdw blurRad="38100" dist="38100" dir="2700000" algn="tl">
                  <a:srgbClr val="000000">
                    <a:alpha val="43137"/>
                  </a:srgbClr>
                </a:outerShdw>
              </a:effectLst>
            </a:endParaRPr>
          </a:p>
          <a:p>
            <a:pPr marL="1284287" lvl="3" indent="-342900">
              <a:defRPr/>
            </a:pPr>
            <a:r>
              <a:rPr lang="en-AU" sz="1800" dirty="0">
                <a:solidFill>
                  <a:srgbClr val="FFFFFF"/>
                </a:solidFill>
                <a:effectLst>
                  <a:outerShdw blurRad="38100" dist="38100" dir="2700000" algn="tl">
                    <a:srgbClr val="000000">
                      <a:alpha val="43137"/>
                    </a:srgbClr>
                  </a:outerShdw>
                </a:effectLst>
              </a:rPr>
              <a:t>Thickness of floor material:	</a:t>
            </a:r>
            <a:r>
              <a:rPr lang="en-AU" sz="1800" dirty="0">
                <a:effectLst>
                  <a:outerShdw blurRad="38100" dist="38100" dir="2700000" algn="tl">
                    <a:srgbClr val="000000">
                      <a:alpha val="43137"/>
                    </a:srgbClr>
                  </a:outerShdw>
                </a:effectLst>
              </a:rPr>
              <a:t>       			04.m</a:t>
            </a:r>
          </a:p>
          <a:p>
            <a:pPr marL="1284287" lvl="3" indent="-342900">
              <a:defRPr/>
            </a:pPr>
            <a:r>
              <a:rPr lang="en-AU" sz="1800" dirty="0">
                <a:solidFill>
                  <a:srgbClr val="FFFFFF"/>
                </a:solidFill>
                <a:effectLst>
                  <a:outerShdw blurRad="38100" dist="38100" dir="2700000" algn="tl">
                    <a:srgbClr val="000000">
                      <a:alpha val="43137"/>
                    </a:srgbClr>
                  </a:outerShdw>
                </a:effectLst>
              </a:rPr>
              <a:t>Vacuumed Ni ore tonnes (SG - 3.0)			</a:t>
            </a:r>
            <a:r>
              <a:rPr lang="en-AU" sz="1800" dirty="0">
                <a:effectLst>
                  <a:outerShdw blurRad="38100" dist="38100" dir="2700000" algn="tl">
                    <a:srgbClr val="000000">
                      <a:alpha val="43137"/>
                    </a:srgbClr>
                  </a:outerShdw>
                </a:effectLst>
              </a:rPr>
              <a:t>1,632 t </a:t>
            </a:r>
          </a:p>
          <a:p>
            <a:pPr marL="1284287" lvl="3" indent="-342900">
              <a:defRPr/>
            </a:pPr>
            <a:r>
              <a:rPr lang="en-AU" sz="1800" dirty="0">
                <a:solidFill>
                  <a:srgbClr val="FFFFFF"/>
                </a:solidFill>
                <a:effectLst>
                  <a:outerShdw blurRad="38100" dist="38100" dir="2700000" algn="tl">
                    <a:srgbClr val="000000">
                      <a:alpha val="43137"/>
                    </a:srgbClr>
                  </a:outerShdw>
                </a:effectLst>
              </a:rPr>
              <a:t>Grade: 	         			       		1.5% – 8.6%</a:t>
            </a:r>
          </a:p>
          <a:p>
            <a:pPr marL="1284287" lvl="3" indent="-342900">
              <a:defRPr/>
            </a:pPr>
            <a:r>
              <a:rPr lang="en-AU" sz="1800" dirty="0">
                <a:solidFill>
                  <a:srgbClr val="FFFFFF"/>
                </a:solidFill>
                <a:effectLst>
                  <a:outerShdw blurRad="38100" dist="38100" dir="2700000" algn="tl">
                    <a:srgbClr val="000000">
                      <a:alpha val="43137"/>
                    </a:srgbClr>
                  </a:outerShdw>
                </a:effectLst>
              </a:rPr>
              <a:t>Total Ni tonnes </a:t>
            </a:r>
            <a:r>
              <a:rPr lang="en-AU" sz="1800" i="1" dirty="0">
                <a:solidFill>
                  <a:srgbClr val="FFFFFF"/>
                </a:solidFill>
                <a:effectLst>
                  <a:outerShdw blurRad="38100" dist="38100" dir="2700000" algn="tl">
                    <a:srgbClr val="000000">
                      <a:alpha val="43137"/>
                    </a:srgbClr>
                  </a:outerShdw>
                </a:effectLst>
              </a:rPr>
              <a:t>(respectively of grade above):</a:t>
            </a:r>
            <a:r>
              <a:rPr lang="en-AU" sz="1800" dirty="0">
                <a:solidFill>
                  <a:srgbClr val="FFFFFF"/>
                </a:solidFill>
                <a:effectLst>
                  <a:outerShdw blurRad="38100" dist="38100" dir="2700000" algn="tl">
                    <a:srgbClr val="000000">
                      <a:alpha val="43137"/>
                    </a:srgbClr>
                  </a:outerShdw>
                </a:effectLst>
              </a:rPr>
              <a:t>		15.9 t – 91.2 t </a:t>
            </a:r>
          </a:p>
          <a:p>
            <a:pPr marL="1284287" lvl="3" indent="-342900">
              <a:defRPr/>
            </a:pPr>
            <a:r>
              <a:rPr lang="en-AU" sz="1800" dirty="0">
                <a:effectLst>
                  <a:outerShdw blurRad="38100" dist="38100" dir="2700000" algn="tl">
                    <a:srgbClr val="000000">
                      <a:alpha val="43137"/>
                    </a:srgbClr>
                  </a:outerShdw>
                </a:effectLst>
              </a:rPr>
              <a:t>Total Ni ore t/m</a:t>
            </a:r>
            <a:r>
              <a:rPr lang="en-AU" sz="1800" baseline="30000" dirty="0">
                <a:effectLst>
                  <a:outerShdw blurRad="38100" dist="38100" dir="2700000" algn="tl">
                    <a:srgbClr val="000000">
                      <a:alpha val="43137"/>
                    </a:srgbClr>
                  </a:outerShdw>
                </a:effectLst>
              </a:rPr>
              <a:t>2	</a:t>
            </a:r>
            <a:r>
              <a:rPr lang="en-AU" sz="1800" b="1" baseline="30000" dirty="0">
                <a:effectLst>
                  <a:outerShdw blurRad="38100" dist="38100" dir="2700000" algn="tl">
                    <a:srgbClr val="000000">
                      <a:alpha val="43137"/>
                    </a:srgbClr>
                  </a:outerShdw>
                </a:effectLst>
              </a:rPr>
              <a:t>				</a:t>
            </a:r>
            <a:r>
              <a:rPr lang="en-AU" sz="1800" b="1" dirty="0">
                <a:effectLst>
                  <a:outerShdw blurRad="38100" dist="38100" dir="2700000" algn="tl">
                    <a:srgbClr val="000000">
                      <a:alpha val="43137"/>
                    </a:srgbClr>
                  </a:outerShdw>
                </a:effectLst>
              </a:rPr>
              <a:t>1.2 t </a:t>
            </a:r>
            <a:endParaRPr lang="en-AU" sz="1800" dirty="0">
              <a:solidFill>
                <a:srgbClr val="FFFFFF"/>
              </a:solidFill>
              <a:effectLst>
                <a:outerShdw blurRad="38100" dist="38100" dir="2700000" algn="tl">
                  <a:srgbClr val="000000">
                    <a:alpha val="43137"/>
                  </a:srgbClr>
                </a:outerShdw>
              </a:effectLst>
            </a:endParaRPr>
          </a:p>
          <a:p>
            <a:pPr marL="1284287" lvl="3" indent="-342900">
              <a:defRPr/>
            </a:pPr>
            <a:r>
              <a:rPr lang="en-AU" sz="1800" dirty="0">
                <a:effectLst>
                  <a:outerShdw blurRad="38100" dist="38100" dir="2700000" algn="tl">
                    <a:srgbClr val="000000">
                      <a:alpha val="43137"/>
                    </a:srgbClr>
                  </a:outerShdw>
                </a:effectLst>
              </a:rPr>
              <a:t>Ni t/m</a:t>
            </a:r>
            <a:r>
              <a:rPr lang="en-AU" sz="1800" baseline="30000" dirty="0">
                <a:effectLst>
                  <a:outerShdw blurRad="38100" dist="38100" dir="2700000" algn="tl">
                    <a:srgbClr val="000000">
                      <a:alpha val="43137"/>
                    </a:srgbClr>
                  </a:outerShdw>
                </a:effectLst>
              </a:rPr>
              <a:t>2</a:t>
            </a:r>
            <a:r>
              <a:rPr lang="en-AU" sz="1800" dirty="0">
                <a:effectLst>
                  <a:outerShdw blurRad="38100" dist="38100" dir="2700000" algn="tl">
                    <a:srgbClr val="000000">
                      <a:alpha val="43137"/>
                    </a:srgbClr>
                  </a:outerShdw>
                </a:effectLst>
              </a:rPr>
              <a:t> </a:t>
            </a:r>
            <a:r>
              <a:rPr lang="en-AU" sz="1800" b="1" dirty="0">
                <a:solidFill>
                  <a:srgbClr val="FFFF00"/>
                </a:solidFill>
                <a:effectLst>
                  <a:outerShdw blurRad="38100" dist="38100" dir="2700000" algn="tl">
                    <a:srgbClr val="000000">
                      <a:alpha val="43137"/>
                    </a:srgbClr>
                  </a:outerShdw>
                </a:effectLst>
              </a:rPr>
              <a:t>					</a:t>
            </a:r>
            <a:r>
              <a:rPr lang="en-AU" sz="1800" b="1" dirty="0">
                <a:effectLst>
                  <a:outerShdw blurRad="38100" dist="38100" dir="2700000" algn="tl">
                    <a:srgbClr val="000000">
                      <a:alpha val="43137"/>
                    </a:srgbClr>
                  </a:outerShdw>
                </a:effectLst>
              </a:rPr>
              <a:t>                0.012 t – 0.067 t</a:t>
            </a:r>
            <a:endParaRPr lang="en-AU" sz="1800" b="1" baseline="30000" dirty="0">
              <a:effectLst>
                <a:outerShdw blurRad="38100" dist="38100" dir="2700000" algn="tl">
                  <a:srgbClr val="000000">
                    <a:alpha val="43137"/>
                  </a:srgbClr>
                </a:outerShdw>
              </a:effectLst>
            </a:endParaRPr>
          </a:p>
          <a:p>
            <a:pPr marL="1284287" lvl="3" indent="-342900">
              <a:defRPr/>
            </a:pPr>
            <a:r>
              <a:rPr lang="en-AU" b="1" u="sng" dirty="0">
                <a:solidFill>
                  <a:srgbClr val="66FFFF"/>
                </a:solidFill>
                <a:effectLst>
                  <a:outerShdw blurRad="38100" dist="38100" dir="2700000" algn="tl">
                    <a:srgbClr val="000000">
                      <a:alpha val="43137"/>
                    </a:srgbClr>
                  </a:outerShdw>
                </a:effectLst>
                <a:latin typeface="Arial Black" panose="020B0A04020102020204" pitchFamily="34" charset="0"/>
              </a:rPr>
              <a:t>Nickel </a:t>
            </a:r>
            <a:r>
              <a:rPr lang="en-AU" b="1" u="sng" dirty="0">
                <a:effectLst>
                  <a:outerShdw blurRad="38100" dist="38100" dir="2700000" algn="tl">
                    <a:srgbClr val="000000">
                      <a:alpha val="43137"/>
                    </a:srgbClr>
                  </a:outerShdw>
                </a:effectLst>
                <a:latin typeface="Arial Black" panose="020B0A04020102020204" pitchFamily="34" charset="0"/>
              </a:rPr>
              <a:t>value/m</a:t>
            </a:r>
            <a:r>
              <a:rPr lang="en-AU" b="1" u="sng" baseline="30000" dirty="0">
                <a:effectLst>
                  <a:outerShdw blurRad="38100" dist="38100" dir="2700000" algn="tl">
                    <a:srgbClr val="000000">
                      <a:alpha val="43137"/>
                    </a:srgbClr>
                  </a:outerShdw>
                </a:effectLst>
                <a:latin typeface="Arial Black" panose="020B0A04020102020204" pitchFamily="34" charset="0"/>
              </a:rPr>
              <a:t>2 </a:t>
            </a:r>
            <a:r>
              <a:rPr lang="en-AU" baseline="30000" dirty="0">
                <a:effectLst>
                  <a:outerShdw blurRad="38100" dist="38100" dir="2700000" algn="tl">
                    <a:srgbClr val="000000">
                      <a:alpha val="43137"/>
                    </a:srgbClr>
                  </a:outerShdw>
                </a:effectLst>
              </a:rPr>
              <a:t> </a:t>
            </a:r>
            <a:r>
              <a:rPr lang="en-AU" dirty="0">
                <a:solidFill>
                  <a:srgbClr val="FFFFFF"/>
                </a:solidFill>
                <a:effectLst>
                  <a:outerShdw blurRad="38100" dist="38100" dir="2700000" algn="tl">
                    <a:srgbClr val="000000">
                      <a:alpha val="43137"/>
                    </a:srgbClr>
                  </a:outerShdw>
                </a:effectLst>
              </a:rPr>
              <a:t>:</a:t>
            </a:r>
            <a:r>
              <a:rPr lang="en-AU" dirty="0">
                <a:solidFill>
                  <a:srgbClr val="FFFFFF"/>
                </a:solidFill>
                <a:effectLst>
                  <a:outerShdw blurRad="38100" dist="38100" dir="2700000" algn="tl">
                    <a:srgbClr val="000000">
                      <a:alpha val="43137"/>
                    </a:srgbClr>
                  </a:outerShdw>
                </a:effectLst>
                <a:latin typeface="Arial Black" panose="020B0A04020102020204" pitchFamily="34" charset="0"/>
              </a:rPr>
              <a:t> </a:t>
            </a:r>
            <a:r>
              <a:rPr lang="en-AU" sz="1800" dirty="0">
                <a:solidFill>
                  <a:srgbClr val="FFFFFF"/>
                </a:solidFill>
                <a:effectLst>
                  <a:outerShdw blurRad="38100" dist="38100" dir="2700000" algn="tl">
                    <a:srgbClr val="000000">
                      <a:alpha val="43137"/>
                    </a:srgbClr>
                  </a:outerShdw>
                </a:effectLst>
                <a:latin typeface="Arial Black" panose="020B0A04020102020204" pitchFamily="34" charset="0"/>
              </a:rPr>
              <a:t>		  </a:t>
            </a:r>
            <a:r>
              <a:rPr lang="en-AU" b="1" dirty="0">
                <a:effectLst>
                  <a:outerShdw blurRad="38100" dist="38100" dir="2700000" algn="tl">
                    <a:srgbClr val="000000">
                      <a:alpha val="43137"/>
                    </a:srgbClr>
                  </a:outerShdw>
                </a:effectLst>
              </a:rPr>
              <a:t>Aus$219/m</a:t>
            </a:r>
            <a:r>
              <a:rPr lang="en-AU" b="1" baseline="30000" dirty="0">
                <a:effectLst>
                  <a:outerShdw blurRad="38100" dist="38100" dir="2700000" algn="tl">
                    <a:srgbClr val="000000">
                      <a:alpha val="43137"/>
                    </a:srgbClr>
                  </a:outerShdw>
                </a:effectLst>
              </a:rPr>
              <a:t>2</a:t>
            </a:r>
            <a:r>
              <a:rPr lang="en-AU" b="1" dirty="0">
                <a:effectLst>
                  <a:outerShdw blurRad="38100" dist="38100" dir="2700000" algn="tl">
                    <a:srgbClr val="000000">
                      <a:alpha val="43137"/>
                    </a:srgbClr>
                  </a:outerShdw>
                </a:effectLst>
              </a:rPr>
              <a:t> to Aus$1,253/m</a:t>
            </a:r>
            <a:r>
              <a:rPr lang="en-AU" b="1" baseline="30000" dirty="0">
                <a:effectLst>
                  <a:outerShdw blurRad="38100" dist="38100" dir="2700000" algn="tl">
                    <a:srgbClr val="000000">
                      <a:alpha val="43137"/>
                    </a:srgbClr>
                  </a:outerShdw>
                </a:effectLst>
              </a:rPr>
              <a:t>2</a:t>
            </a:r>
            <a:endParaRPr lang="en-AU" b="1" dirty="0">
              <a:effectLst>
                <a:outerShdw blurRad="38100" dist="38100" dir="2700000" algn="tl">
                  <a:srgbClr val="000000">
                    <a:alpha val="43137"/>
                  </a:srgbClr>
                </a:outerShdw>
              </a:effectLst>
            </a:endParaRPr>
          </a:p>
          <a:p>
            <a:pPr marL="800100" lvl="1" indent="-342900">
              <a:defRPr/>
            </a:pPr>
            <a:r>
              <a:rPr lang="en-AU" b="1" u="sng" dirty="0">
                <a:solidFill>
                  <a:srgbClr val="66FFFF"/>
                </a:solidFill>
                <a:effectLst>
                  <a:outerShdw blurRad="38100" dist="38100" dir="2700000" algn="tl">
                    <a:srgbClr val="000000">
                      <a:alpha val="43137"/>
                    </a:srgbClr>
                  </a:outerShdw>
                </a:effectLst>
                <a:latin typeface="Arial Black" panose="020B0A04020102020204" pitchFamily="34" charset="0"/>
              </a:rPr>
              <a:t>Extra Ni Revenue/m</a:t>
            </a:r>
            <a:r>
              <a:rPr lang="en-AU" b="1" u="sng" baseline="30000" dirty="0">
                <a:solidFill>
                  <a:srgbClr val="66FFFF"/>
                </a:solidFill>
                <a:effectLst>
                  <a:outerShdw blurRad="38100" dist="38100" dir="2700000" algn="tl">
                    <a:srgbClr val="000000">
                      <a:alpha val="43137"/>
                    </a:srgbClr>
                  </a:outerShdw>
                </a:effectLst>
                <a:latin typeface="Arial Black" panose="020B0A04020102020204" pitchFamily="34" charset="0"/>
              </a:rPr>
              <a:t>2</a:t>
            </a:r>
            <a:r>
              <a:rPr lang="en-AU" b="1" u="sng" dirty="0">
                <a:solidFill>
                  <a:srgbClr val="66FFFF"/>
                </a:solidFill>
                <a:effectLst>
                  <a:outerShdw blurRad="38100" dist="38100" dir="2700000" algn="tl">
                    <a:srgbClr val="000000">
                      <a:alpha val="43137"/>
                    </a:srgbClr>
                  </a:outerShdw>
                </a:effectLst>
                <a:latin typeface="Arial Black" panose="020B0A04020102020204" pitchFamily="34" charset="0"/>
              </a:rPr>
              <a:t>  </a:t>
            </a:r>
            <a:r>
              <a:rPr lang="en-AU" b="1" dirty="0">
                <a:effectLst>
                  <a:outerShdw blurRad="38100" dist="38100" dir="2700000" algn="tl">
                    <a:srgbClr val="000000">
                      <a:alpha val="43137"/>
                    </a:srgbClr>
                  </a:outerShdw>
                </a:effectLst>
                <a:latin typeface="Arial Black" panose="020B0A04020102020204" pitchFamily="34" charset="0"/>
              </a:rPr>
              <a:t>after </a:t>
            </a:r>
            <a:r>
              <a:rPr lang="en-AU" b="1" u="sng" dirty="0">
                <a:effectLst>
                  <a:outerShdw blurRad="38100" dist="38100" dir="2700000" algn="tl">
                    <a:srgbClr val="000000">
                      <a:alpha val="43137"/>
                    </a:srgbClr>
                  </a:outerShdw>
                </a:effectLst>
                <a:latin typeface="Arial Black" panose="020B0A04020102020204" pitchFamily="34" charset="0"/>
              </a:rPr>
              <a:t>deduction</a:t>
            </a:r>
            <a:r>
              <a:rPr lang="en-AU" b="1" dirty="0">
                <a:effectLst>
                  <a:outerShdw blurRad="38100" dist="38100" dir="2700000" algn="tl">
                    <a:srgbClr val="000000">
                      <a:alpha val="43137"/>
                    </a:srgbClr>
                  </a:outerShdw>
                </a:effectLst>
                <a:latin typeface="Arial Black" panose="020B0A04020102020204" pitchFamily="34" charset="0"/>
              </a:rPr>
              <a:t> of all costs</a:t>
            </a:r>
            <a:endParaRPr lang="en-AU" sz="1600" b="1" i="1" dirty="0">
              <a:effectLst>
                <a:outerShdw blurRad="38100" dist="38100" dir="2700000" algn="tl">
                  <a:srgbClr val="000000">
                    <a:alpha val="43137"/>
                  </a:srgbClr>
                </a:outerShdw>
              </a:effectLst>
            </a:endParaRPr>
          </a:p>
          <a:p>
            <a:pPr marL="1284287" lvl="3" indent="-342900">
              <a:defRPr/>
            </a:pPr>
            <a:r>
              <a:rPr lang="en-AU" sz="2200" b="1" dirty="0">
                <a:effectLst>
                  <a:outerShdw blurRad="38100" dist="38100" dir="2700000" algn="tl">
                    <a:srgbClr val="000000">
                      <a:alpha val="43137"/>
                    </a:srgbClr>
                  </a:outerShdw>
                </a:effectLst>
              </a:rPr>
              <a:t>Aus$171.5/m</a:t>
            </a:r>
            <a:r>
              <a:rPr lang="en-AU" sz="2200" b="1" baseline="30000" dirty="0">
                <a:effectLst>
                  <a:outerShdw blurRad="38100" dist="38100" dir="2700000" algn="tl">
                    <a:srgbClr val="000000">
                      <a:alpha val="43137"/>
                    </a:srgbClr>
                  </a:outerShdw>
                </a:effectLst>
              </a:rPr>
              <a:t>2</a:t>
            </a:r>
            <a:r>
              <a:rPr lang="en-AU" sz="2200" b="1" dirty="0">
                <a:effectLst>
                  <a:outerShdw blurRad="38100" dist="38100" dir="2700000" algn="tl">
                    <a:srgbClr val="000000">
                      <a:alpha val="43137"/>
                    </a:srgbClr>
                  </a:outerShdw>
                </a:effectLst>
              </a:rPr>
              <a:t> to Aus$1,205.9/m</a:t>
            </a:r>
            <a:r>
              <a:rPr lang="en-AU" sz="2200" b="1" baseline="30000" dirty="0">
                <a:effectLst>
                  <a:outerShdw blurRad="38100" dist="38100" dir="2700000" algn="tl">
                    <a:srgbClr val="000000">
                      <a:alpha val="43137"/>
                    </a:srgbClr>
                  </a:outerShdw>
                </a:effectLst>
              </a:rPr>
              <a:t>2</a:t>
            </a:r>
          </a:p>
          <a:p>
            <a:pPr marL="941387" lvl="3" indent="0">
              <a:buNone/>
              <a:defRPr/>
            </a:pPr>
            <a:br>
              <a:rPr lang="en-AU" u="sng" dirty="0">
                <a:solidFill>
                  <a:srgbClr val="66FF33"/>
                </a:solidFill>
              </a:rPr>
            </a:br>
            <a:br>
              <a:rPr lang="en-AU" dirty="0">
                <a:solidFill>
                  <a:srgbClr val="FFFFFF"/>
                </a:solidFill>
                <a:effectLst>
                  <a:outerShdw blurRad="38100" dist="38100" dir="2700000" algn="tl">
                    <a:srgbClr val="000000">
                      <a:alpha val="43137"/>
                    </a:srgbClr>
                  </a:outerShdw>
                </a:effectLst>
              </a:rPr>
            </a:br>
            <a:endParaRPr lang="en-AU" dirty="0"/>
          </a:p>
        </p:txBody>
      </p:sp>
      <p:sp>
        <p:nvSpPr>
          <p:cNvPr id="37892" name="Slide Number Placeholder 2">
            <a:extLst>
              <a:ext uri="{FF2B5EF4-FFF2-40B4-BE49-F238E27FC236}">
                <a16:creationId xmlns:a16="http://schemas.microsoft.com/office/drawing/2014/main" id="{4A92610D-7543-4514-A5E4-50716CEBAA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0CA2E7-484A-41A3-B30D-31936D6D218C}" type="slidenum">
              <a:rPr lang="en-AU" altLang="en-US" smtClean="0">
                <a:solidFill>
                  <a:srgbClr val="BCBCBC"/>
                </a:solidFill>
              </a:rPr>
              <a:pPr/>
              <a:t>17</a:t>
            </a:fld>
            <a:endParaRPr lang="en-AU" altLang="en-US" dirty="0">
              <a:solidFill>
                <a:srgbClr val="BCBCBC"/>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EE9C17-2D0C-40E3-95D0-66FD0AE81AB9}"/>
              </a:ext>
            </a:extLst>
          </p:cNvPr>
          <p:cNvSpPr>
            <a:spLocks noGrp="1"/>
          </p:cNvSpPr>
          <p:nvPr>
            <p:ph idx="1"/>
          </p:nvPr>
        </p:nvSpPr>
        <p:spPr>
          <a:xfrm>
            <a:off x="128464" y="224643"/>
            <a:ext cx="9777536" cy="6408713"/>
          </a:xfrm>
        </p:spPr>
        <p:txBody>
          <a:bodyPr/>
          <a:lstStyle/>
          <a:p>
            <a:pPr marL="136525" indent="0">
              <a:buNone/>
            </a:pPr>
            <a:r>
              <a:rPr lang="en-AU" b="1" dirty="0">
                <a:solidFill>
                  <a:srgbClr val="00FF00"/>
                </a:solidFill>
                <a:latin typeface="Arial Black" panose="020B0A04020102020204" pitchFamily="34" charset="0"/>
              </a:rPr>
              <a:t>Summary of </a:t>
            </a:r>
            <a:r>
              <a:rPr lang="en-AU" b="1" u="sng" dirty="0">
                <a:solidFill>
                  <a:srgbClr val="00FF00"/>
                </a:solidFill>
                <a:latin typeface="Arial Black" panose="020B0A04020102020204" pitchFamily="34" charset="0"/>
              </a:rPr>
              <a:t>Extra Revenue </a:t>
            </a:r>
            <a:r>
              <a:rPr lang="en-AU" b="1" dirty="0">
                <a:solidFill>
                  <a:srgbClr val="00FF00"/>
                </a:solidFill>
                <a:latin typeface="Arial Black" panose="020B0A04020102020204" pitchFamily="34" charset="0"/>
              </a:rPr>
              <a:t>from Vacuuming</a:t>
            </a:r>
            <a:r>
              <a:rPr lang="en-AU" sz="3600" b="1" dirty="0">
                <a:solidFill>
                  <a:srgbClr val="00FF00"/>
                </a:solidFill>
              </a:rPr>
              <a:t> </a:t>
            </a:r>
          </a:p>
          <a:p>
            <a:pPr marL="136525" indent="0">
              <a:buNone/>
            </a:pPr>
            <a:r>
              <a:rPr lang="en-AU" sz="2000" b="1" i="1" dirty="0"/>
              <a:t>(With vacuumed mine floor material of </a:t>
            </a:r>
            <a:r>
              <a:rPr lang="en-AU" sz="2000" b="1" i="1" u="sng" dirty="0">
                <a:latin typeface="Arial Black" panose="020B0A04020102020204" pitchFamily="34" charset="0"/>
              </a:rPr>
              <a:t>only 1,360 t of Au ore and 1,632 t of Ni ore per month respectively) </a:t>
            </a:r>
          </a:p>
          <a:p>
            <a:pPr lvl="1"/>
            <a:r>
              <a:rPr lang="en-AU" sz="3200" b="1" dirty="0">
                <a:solidFill>
                  <a:srgbClr val="FFFF00"/>
                </a:solidFill>
              </a:rPr>
              <a:t>Gold:</a:t>
            </a:r>
          </a:p>
          <a:p>
            <a:pPr lvl="2"/>
            <a:r>
              <a:rPr lang="en-AU" b="1" dirty="0">
                <a:solidFill>
                  <a:srgbClr val="FFFF00"/>
                </a:solidFill>
              </a:rPr>
              <a:t>Grade 5.0 g/t to 120 g/t respectively:</a:t>
            </a:r>
          </a:p>
          <a:p>
            <a:pPr lvl="2"/>
            <a:r>
              <a:rPr lang="en-AU" dirty="0">
                <a:latin typeface="Arial Black" panose="020B0A04020102020204" pitchFamily="34" charset="0"/>
              </a:rPr>
              <a:t>Monthly:</a:t>
            </a:r>
            <a:r>
              <a:rPr lang="en-AU" dirty="0"/>
              <a:t>		</a:t>
            </a:r>
            <a:r>
              <a:rPr lang="en-AU" sz="2800" b="1" dirty="0">
                <a:solidFill>
                  <a:srgbClr val="FFFF00"/>
                </a:solidFill>
              </a:rPr>
              <a:t>Aus$   180,508 to Aus$    9,260,072 </a:t>
            </a:r>
          </a:p>
          <a:p>
            <a:pPr lvl="2"/>
            <a:r>
              <a:rPr lang="en-AU" dirty="0">
                <a:latin typeface="Arial Black" panose="020B0A04020102020204" pitchFamily="34" charset="0"/>
              </a:rPr>
              <a:t>Yearly:</a:t>
            </a:r>
            <a:r>
              <a:rPr lang="en-AU" dirty="0"/>
              <a:t>		</a:t>
            </a:r>
            <a:r>
              <a:rPr lang="en-AU" sz="2800" b="1" dirty="0">
                <a:solidFill>
                  <a:srgbClr val="FFFF00"/>
                </a:solidFill>
              </a:rPr>
              <a:t>Aus$2,166,096 to Aus$111,120,864 </a:t>
            </a:r>
            <a:endParaRPr lang="en-AU" dirty="0">
              <a:solidFill>
                <a:srgbClr val="FFFF00"/>
              </a:solidFill>
            </a:endParaRPr>
          </a:p>
          <a:p>
            <a:pPr lvl="1"/>
            <a:r>
              <a:rPr lang="en-AU" sz="3200" b="1" dirty="0">
                <a:solidFill>
                  <a:srgbClr val="66FFFF"/>
                </a:solidFill>
              </a:rPr>
              <a:t>Nickel:</a:t>
            </a:r>
          </a:p>
          <a:p>
            <a:pPr lvl="2"/>
            <a:r>
              <a:rPr lang="en-AU" b="1" dirty="0">
                <a:solidFill>
                  <a:srgbClr val="66FFFF"/>
                </a:solidFill>
              </a:rPr>
              <a:t>Grade 1.5% to 8.6% respectively:</a:t>
            </a:r>
          </a:p>
          <a:p>
            <a:pPr lvl="3"/>
            <a:r>
              <a:rPr lang="en-AU" dirty="0">
                <a:latin typeface="Arial Black" panose="020B0A04020102020204" pitchFamily="34" charset="0"/>
              </a:rPr>
              <a:t>Monthly:</a:t>
            </a:r>
            <a:r>
              <a:rPr lang="en-AU" dirty="0"/>
              <a:t>		</a:t>
            </a:r>
            <a:r>
              <a:rPr lang="en-AU" sz="2800" b="1" dirty="0">
                <a:solidFill>
                  <a:srgbClr val="66FFFF"/>
                </a:solidFill>
              </a:rPr>
              <a:t>Aus$	  233,175 to Aus$  1,640,066</a:t>
            </a:r>
          </a:p>
          <a:p>
            <a:pPr lvl="3"/>
            <a:r>
              <a:rPr lang="en-AU" dirty="0">
                <a:latin typeface="Arial Black" panose="020B0A04020102020204" pitchFamily="34" charset="0"/>
              </a:rPr>
              <a:t>Yearly:</a:t>
            </a:r>
            <a:r>
              <a:rPr lang="en-AU" dirty="0"/>
              <a:t>	    	</a:t>
            </a:r>
            <a:r>
              <a:rPr lang="en-AU" sz="2800" b="1" dirty="0">
                <a:solidFill>
                  <a:srgbClr val="66FFFF"/>
                </a:solidFill>
              </a:rPr>
              <a:t>Aus$2,798,100 to Aus$19,680,792</a:t>
            </a:r>
          </a:p>
          <a:p>
            <a:pPr lvl="1"/>
            <a:r>
              <a:rPr lang="en-AU" sz="3200" b="1" dirty="0">
                <a:solidFill>
                  <a:srgbClr val="00FF00"/>
                </a:solidFill>
              </a:rPr>
              <a:t>2,000 t/month  of mine floor material can be vacuumed with Supersucker</a:t>
            </a:r>
          </a:p>
        </p:txBody>
      </p:sp>
      <p:sp>
        <p:nvSpPr>
          <p:cNvPr id="4" name="Slide Number Placeholder 3">
            <a:extLst>
              <a:ext uri="{FF2B5EF4-FFF2-40B4-BE49-F238E27FC236}">
                <a16:creationId xmlns:a16="http://schemas.microsoft.com/office/drawing/2014/main" id="{4C4081E0-7B6E-461D-8EC6-9761E9C81B41}"/>
              </a:ext>
            </a:extLst>
          </p:cNvPr>
          <p:cNvSpPr>
            <a:spLocks noGrp="1"/>
          </p:cNvSpPr>
          <p:nvPr>
            <p:ph type="sldNum" sz="quarter" idx="12"/>
          </p:nvPr>
        </p:nvSpPr>
        <p:spPr/>
        <p:txBody>
          <a:bodyPr/>
          <a:lstStyle/>
          <a:p>
            <a:pPr>
              <a:defRPr/>
            </a:pPr>
            <a:fld id="{9C0DAFAB-7E25-4F5C-A431-ADBDAFA6CBE7}" type="slidenum">
              <a:rPr lang="en-AU" altLang="en-US" smtClean="0"/>
              <a:pPr>
                <a:defRPr/>
              </a:pPr>
              <a:t>18</a:t>
            </a:fld>
            <a:endParaRPr lang="en-AU" altLang="en-US" dirty="0"/>
          </a:p>
        </p:txBody>
      </p:sp>
    </p:spTree>
    <p:extLst>
      <p:ext uri="{BB962C8B-B14F-4D97-AF65-F5344CB8AC3E}">
        <p14:creationId xmlns:p14="http://schemas.microsoft.com/office/powerpoint/2010/main" val="2303108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B145-2B51-4D1B-8FF3-AB6188458EB1}"/>
              </a:ext>
            </a:extLst>
          </p:cNvPr>
          <p:cNvSpPr>
            <a:spLocks noGrp="1"/>
          </p:cNvSpPr>
          <p:nvPr>
            <p:ph type="title"/>
          </p:nvPr>
        </p:nvSpPr>
        <p:spPr>
          <a:xfrm>
            <a:off x="445587" y="278104"/>
            <a:ext cx="9239366" cy="4087000"/>
          </a:xfrm>
        </p:spPr>
        <p:txBody>
          <a:bodyPr>
            <a:normAutofit/>
          </a:bodyPr>
          <a:lstStyle/>
          <a:p>
            <a:r>
              <a:rPr lang="en-AU" sz="4400" dirty="0">
                <a:solidFill>
                  <a:srgbClr val="FFFF00"/>
                </a:solidFill>
              </a:rPr>
              <a:t>Extra Gold and </a:t>
            </a:r>
            <a:r>
              <a:rPr lang="en-AU" sz="4400" dirty="0">
                <a:solidFill>
                  <a:srgbClr val="66FFFF"/>
                </a:solidFill>
              </a:rPr>
              <a:t>Nickel</a:t>
            </a:r>
            <a:r>
              <a:rPr lang="en-AU" sz="4400" dirty="0">
                <a:solidFill>
                  <a:srgbClr val="FFFF00"/>
                </a:solidFill>
              </a:rPr>
              <a:t> Revenue left behind and recovered from mine floors with Supersucker vacuuming – Details</a:t>
            </a:r>
            <a:br>
              <a:rPr lang="en-AU" sz="4400" u="sng" dirty="0">
                <a:solidFill>
                  <a:srgbClr val="FFFF00"/>
                </a:solidFill>
              </a:rPr>
            </a:br>
            <a:r>
              <a:rPr lang="en-AU" sz="2800" b="0" i="1" dirty="0">
                <a:solidFill>
                  <a:schemeClr val="tx1"/>
                </a:solidFill>
                <a:latin typeface="Arial Black" panose="020B0A04020102020204" pitchFamily="34" charset="0"/>
              </a:rPr>
              <a:t>(Summary of Extra Revenue for other metals and precious stones can be provided)</a:t>
            </a:r>
          </a:p>
        </p:txBody>
      </p:sp>
      <p:sp>
        <p:nvSpPr>
          <p:cNvPr id="4" name="Slide Number Placeholder 3">
            <a:extLst>
              <a:ext uri="{FF2B5EF4-FFF2-40B4-BE49-F238E27FC236}">
                <a16:creationId xmlns:a16="http://schemas.microsoft.com/office/drawing/2014/main" id="{B0954135-A081-47B6-BD8A-3DBDB05F0C92}"/>
              </a:ext>
            </a:extLst>
          </p:cNvPr>
          <p:cNvSpPr>
            <a:spLocks noGrp="1"/>
          </p:cNvSpPr>
          <p:nvPr>
            <p:ph type="sldNum" sz="quarter" idx="12"/>
          </p:nvPr>
        </p:nvSpPr>
        <p:spPr/>
        <p:txBody>
          <a:bodyPr/>
          <a:lstStyle/>
          <a:p>
            <a:pPr>
              <a:defRPr/>
            </a:pPr>
            <a:fld id="{9C0DAFAB-7E25-4F5C-A431-ADBDAFA6CBE7}" type="slidenum">
              <a:rPr lang="en-AU" altLang="en-US" smtClean="0"/>
              <a:pPr>
                <a:defRPr/>
              </a:pPr>
              <a:t>19</a:t>
            </a:fld>
            <a:endParaRPr lang="en-AU" altLang="en-US" dirty="0"/>
          </a:p>
        </p:txBody>
      </p:sp>
      <p:sp>
        <p:nvSpPr>
          <p:cNvPr id="6" name="TextBox 5">
            <a:extLst>
              <a:ext uri="{FF2B5EF4-FFF2-40B4-BE49-F238E27FC236}">
                <a16:creationId xmlns:a16="http://schemas.microsoft.com/office/drawing/2014/main" id="{DBF2C204-1D08-4A79-AEA0-F45EFCA99F59}"/>
              </a:ext>
            </a:extLst>
          </p:cNvPr>
          <p:cNvSpPr txBox="1"/>
          <p:nvPr/>
        </p:nvSpPr>
        <p:spPr>
          <a:xfrm>
            <a:off x="-20676" y="5805264"/>
            <a:ext cx="8962410" cy="369332"/>
          </a:xfrm>
          <a:prstGeom prst="rect">
            <a:avLst/>
          </a:prstGeom>
          <a:noFill/>
        </p:spPr>
        <p:txBody>
          <a:bodyPr wrap="square">
            <a:spAutoFit/>
          </a:bodyPr>
          <a:lstStyle/>
          <a:p>
            <a:pPr marL="136525" indent="0">
              <a:buFont typeface="Wingdings 2" panose="05020102010507070707" pitchFamily="18" charset="2"/>
              <a:buNone/>
              <a:defRPr/>
            </a:pPr>
            <a:r>
              <a:rPr lang="en-AU" b="1" dirty="0">
                <a:solidFill>
                  <a:schemeClr val="tx1">
                    <a:lumMod val="95000"/>
                  </a:schemeClr>
                </a:solidFill>
              </a:rPr>
              <a:t>Go to</a:t>
            </a:r>
            <a:r>
              <a:rPr lang="en-AU" dirty="0">
                <a:solidFill>
                  <a:srgbClr val="66FF33"/>
                </a:solidFill>
              </a:rPr>
              <a:t>: </a:t>
            </a:r>
            <a:r>
              <a:rPr lang="en-AU" u="sng" dirty="0">
                <a:hlinkClick r:id="rId3">
                  <a:extLst>
                    <a:ext uri="{A12FA001-AC4F-418D-AE19-62706E023703}">
                      <ahyp:hlinkClr xmlns:ahyp="http://schemas.microsoft.com/office/drawing/2018/hyperlinkcolor" val="tx"/>
                    </a:ext>
                  </a:extLst>
                </a:hlinkClick>
              </a:rPr>
              <a:t>www.ausvacmining.com.au/Services</a:t>
            </a:r>
            <a:r>
              <a:rPr lang="en-AU" dirty="0"/>
              <a:t> </a:t>
            </a:r>
            <a:r>
              <a:rPr lang="en-AU" dirty="0">
                <a:solidFill>
                  <a:schemeClr val="bg1"/>
                </a:solidFill>
              </a:rPr>
              <a:t>- </a:t>
            </a:r>
            <a:r>
              <a:rPr lang="en-AU" dirty="0">
                <a:solidFill>
                  <a:schemeClr val="tx1">
                    <a:lumMod val="95000"/>
                  </a:schemeClr>
                </a:solidFill>
              </a:rPr>
              <a:t>for updates</a:t>
            </a:r>
          </a:p>
        </p:txBody>
      </p:sp>
      <p:graphicFrame>
        <p:nvGraphicFramePr>
          <p:cNvPr id="5" name="Object 4">
            <a:extLst>
              <a:ext uri="{FF2B5EF4-FFF2-40B4-BE49-F238E27FC236}">
                <a16:creationId xmlns:a16="http://schemas.microsoft.com/office/drawing/2014/main" id="{641D8A0A-8757-4D01-AC21-EDF179BE8860}"/>
              </a:ext>
            </a:extLst>
          </p:cNvPr>
          <p:cNvGraphicFramePr>
            <a:graphicFrameLocks noChangeAspect="1"/>
          </p:cNvGraphicFramePr>
          <p:nvPr>
            <p:extLst>
              <p:ext uri="{D42A27DB-BD31-4B8C-83A1-F6EECF244321}">
                <p14:modId xmlns:p14="http://schemas.microsoft.com/office/powerpoint/2010/main" val="2576038065"/>
              </p:ext>
            </p:extLst>
          </p:nvPr>
        </p:nvGraphicFramePr>
        <p:xfrm>
          <a:off x="1835150" y="4619625"/>
          <a:ext cx="381000" cy="771525"/>
        </p:xfrm>
        <a:graphic>
          <a:graphicData uri="http://schemas.openxmlformats.org/presentationml/2006/ole">
            <mc:AlternateContent xmlns:mc="http://schemas.openxmlformats.org/markup-compatibility/2006">
              <mc:Choice xmlns:v="urn:schemas-microsoft-com:vml" Requires="v">
                <p:oleObj spid="_x0000_s1636" name="Worksheet" showAsIcon="1" r:id="rId4" imgW="381071" imgH="771690" progId="Excel.Sheet.12">
                  <p:embed/>
                </p:oleObj>
              </mc:Choice>
              <mc:Fallback>
                <p:oleObj name="Worksheet" showAsIcon="1" r:id="rId4" imgW="381071" imgH="771690" progId="Excel.Sheet.12">
                  <p:embed/>
                  <p:pic>
                    <p:nvPicPr>
                      <p:cNvPr id="0" name=""/>
                      <p:cNvPicPr/>
                      <p:nvPr/>
                    </p:nvPicPr>
                    <p:blipFill>
                      <a:blip r:embed="rId5"/>
                      <a:stretch>
                        <a:fillRect/>
                      </a:stretch>
                    </p:blipFill>
                    <p:spPr>
                      <a:xfrm>
                        <a:off x="1835150" y="4619625"/>
                        <a:ext cx="381000" cy="7715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B19AA97-9D3B-4BC2-A25F-C7BE105D206D}"/>
              </a:ext>
            </a:extLst>
          </p:cNvPr>
          <p:cNvGraphicFramePr>
            <a:graphicFrameLocks noChangeAspect="1"/>
          </p:cNvGraphicFramePr>
          <p:nvPr>
            <p:extLst>
              <p:ext uri="{D42A27DB-BD31-4B8C-83A1-F6EECF244321}">
                <p14:modId xmlns:p14="http://schemas.microsoft.com/office/powerpoint/2010/main" val="3679501838"/>
              </p:ext>
            </p:extLst>
          </p:nvPr>
        </p:nvGraphicFramePr>
        <p:xfrm>
          <a:off x="4608513" y="4605338"/>
          <a:ext cx="914400" cy="771525"/>
        </p:xfrm>
        <a:graphic>
          <a:graphicData uri="http://schemas.openxmlformats.org/presentationml/2006/ole">
            <mc:AlternateContent xmlns:mc="http://schemas.openxmlformats.org/markup-compatibility/2006">
              <mc:Choice xmlns:v="urn:schemas-microsoft-com:vml" Requires="v">
                <p:oleObj spid="_x0000_s1637" name="Acrobat Document" showAsIcon="1" r:id="rId6" imgW="914400" imgH="771480" progId="AcroExch.Document.DC">
                  <p:embed/>
                </p:oleObj>
              </mc:Choice>
              <mc:Fallback>
                <p:oleObj name="Acrobat Document" showAsIcon="1" r:id="rId6" imgW="914400" imgH="771480" progId="AcroExch.Document.DC">
                  <p:embed/>
                  <p:pic>
                    <p:nvPicPr>
                      <p:cNvPr id="0" name=""/>
                      <p:cNvPicPr/>
                      <p:nvPr/>
                    </p:nvPicPr>
                    <p:blipFill>
                      <a:blip r:embed="rId7"/>
                      <a:stretch>
                        <a:fillRect/>
                      </a:stretch>
                    </p:blipFill>
                    <p:spPr>
                      <a:xfrm>
                        <a:off x="4608513" y="46053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27820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EED4-8819-4DF5-8968-879E13B6A4B2}"/>
              </a:ext>
            </a:extLst>
          </p:cNvPr>
          <p:cNvSpPr>
            <a:spLocks noGrp="1"/>
          </p:cNvSpPr>
          <p:nvPr>
            <p:ph type="title"/>
          </p:nvPr>
        </p:nvSpPr>
        <p:spPr>
          <a:xfrm>
            <a:off x="89062" y="188640"/>
            <a:ext cx="9727876" cy="2376264"/>
          </a:xfrm>
        </p:spPr>
        <p:txBody>
          <a:bodyPr>
            <a:normAutofit fontScale="90000"/>
          </a:bodyPr>
          <a:lstStyle/>
          <a:p>
            <a:r>
              <a:rPr lang="en-AU" sz="4400" dirty="0">
                <a:solidFill>
                  <a:srgbClr val="00FF00"/>
                </a:solidFill>
                <a:effectLst>
                  <a:outerShdw blurRad="38100" dist="38100" dir="2700000" algn="tl">
                    <a:srgbClr val="000000">
                      <a:alpha val="43137"/>
                    </a:srgbClr>
                  </a:outerShdw>
                </a:effectLst>
                <a:latin typeface="Arial Black" panose="020B0A04020102020204" pitchFamily="34" charset="0"/>
              </a:rPr>
              <a:t>House Vacuuming Invented and World-wide Implemented in Late 19</a:t>
            </a:r>
            <a:r>
              <a:rPr lang="en-AU" sz="4400" baseline="30000" dirty="0">
                <a:solidFill>
                  <a:srgbClr val="00FF00"/>
                </a:solidFill>
                <a:effectLst>
                  <a:outerShdw blurRad="38100" dist="38100" dir="2700000" algn="tl">
                    <a:srgbClr val="000000">
                      <a:alpha val="43137"/>
                    </a:srgbClr>
                  </a:outerShdw>
                </a:effectLst>
                <a:latin typeface="Arial Black" panose="020B0A04020102020204" pitchFamily="34" charset="0"/>
              </a:rPr>
              <a:t>th</a:t>
            </a:r>
            <a:r>
              <a:rPr lang="en-AU" sz="4400" dirty="0">
                <a:solidFill>
                  <a:srgbClr val="00FF00"/>
                </a:solidFill>
                <a:effectLst>
                  <a:outerShdw blurRad="38100" dist="38100" dir="2700000" algn="tl">
                    <a:srgbClr val="000000">
                      <a:alpha val="43137"/>
                    </a:srgbClr>
                  </a:outerShdw>
                </a:effectLst>
                <a:latin typeface="Arial Black" panose="020B0A04020102020204" pitchFamily="34" charset="0"/>
              </a:rPr>
              <a:t>/Early 20</a:t>
            </a:r>
            <a:r>
              <a:rPr lang="en-AU" sz="4400" baseline="30000" dirty="0">
                <a:solidFill>
                  <a:srgbClr val="00FF00"/>
                </a:solidFill>
                <a:effectLst>
                  <a:outerShdw blurRad="38100" dist="38100" dir="2700000" algn="tl">
                    <a:srgbClr val="000000">
                      <a:alpha val="43137"/>
                    </a:srgbClr>
                  </a:outerShdw>
                </a:effectLst>
                <a:latin typeface="Arial Black" panose="020B0A04020102020204" pitchFamily="34" charset="0"/>
              </a:rPr>
              <a:t>th</a:t>
            </a:r>
            <a:r>
              <a:rPr lang="en-AU" sz="4400" dirty="0">
                <a:solidFill>
                  <a:srgbClr val="00FF00"/>
                </a:solidFill>
                <a:effectLst>
                  <a:outerShdw blurRad="38100" dist="38100" dir="2700000" algn="tl">
                    <a:srgbClr val="000000">
                      <a:alpha val="43137"/>
                    </a:srgbClr>
                  </a:outerShdw>
                </a:effectLst>
                <a:latin typeface="Arial Black" panose="020B0A04020102020204" pitchFamily="34" charset="0"/>
              </a:rPr>
              <a:t>  Century</a:t>
            </a:r>
            <a:br>
              <a:rPr lang="en-AU" sz="4400" dirty="0">
                <a:solidFill>
                  <a:srgbClr val="00FF00"/>
                </a:solidFill>
                <a:latin typeface="Arial Black" panose="020B0A04020102020204" pitchFamily="34" charset="0"/>
              </a:rPr>
            </a:br>
            <a:endParaRPr lang="en-AU" dirty="0">
              <a:solidFill>
                <a:srgbClr val="00FF00"/>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BCE697FE-0D6E-4B6C-90E5-F60C6F1A59BF}"/>
              </a:ext>
            </a:extLst>
          </p:cNvPr>
          <p:cNvSpPr>
            <a:spLocks noGrp="1"/>
          </p:cNvSpPr>
          <p:nvPr>
            <p:ph type="sldNum" sz="quarter" idx="12"/>
          </p:nvPr>
        </p:nvSpPr>
        <p:spPr/>
        <p:txBody>
          <a:bodyPr/>
          <a:lstStyle/>
          <a:p>
            <a:pPr>
              <a:defRPr/>
            </a:pPr>
            <a:fld id="{D2194193-3731-4F2E-96AC-36E3DED26C8C}" type="slidenum">
              <a:rPr lang="en-AU" altLang="en-US" smtClean="0"/>
              <a:pPr>
                <a:defRPr/>
              </a:pPr>
              <a:t>2</a:t>
            </a:fld>
            <a:endParaRPr lang="en-AU" altLang="en-US" dirty="0"/>
          </a:p>
        </p:txBody>
      </p:sp>
      <p:sp>
        <p:nvSpPr>
          <p:cNvPr id="5" name="TextBox 4">
            <a:extLst>
              <a:ext uri="{FF2B5EF4-FFF2-40B4-BE49-F238E27FC236}">
                <a16:creationId xmlns:a16="http://schemas.microsoft.com/office/drawing/2014/main" id="{F3AB203D-A25D-4C54-A77A-C55599EF576C}"/>
              </a:ext>
            </a:extLst>
          </p:cNvPr>
          <p:cNvSpPr txBox="1"/>
          <p:nvPr/>
        </p:nvSpPr>
        <p:spPr>
          <a:xfrm>
            <a:off x="200472" y="3702933"/>
            <a:ext cx="9577064" cy="3077766"/>
          </a:xfrm>
          <a:prstGeom prst="rect">
            <a:avLst/>
          </a:prstGeom>
          <a:noFill/>
        </p:spPr>
        <p:txBody>
          <a:bodyPr wrap="square">
            <a:spAutoFit/>
          </a:bodyPr>
          <a:lstStyle/>
          <a:p>
            <a:r>
              <a:rPr lang="en-AU" sz="4000" b="1" dirty="0">
                <a:solidFill>
                  <a:srgbClr val="00FF00"/>
                </a:solidFill>
                <a:latin typeface="Arial Black" panose="020B0A04020102020204" pitchFamily="34" charset="0"/>
              </a:rPr>
              <a:t>Highly-efficient Mine Floor Material Vacuuming Technology invented, developed and available in Australia since 2003</a:t>
            </a:r>
            <a:br>
              <a:rPr lang="en-AU" sz="4000" b="1" dirty="0">
                <a:solidFill>
                  <a:srgbClr val="00FF00"/>
                </a:solidFill>
                <a:latin typeface="Arial Black" panose="020B0A04020102020204" pitchFamily="34" charset="0"/>
              </a:rPr>
            </a:br>
            <a:br>
              <a:rPr lang="en-AU" sz="1600" dirty="0">
                <a:solidFill>
                  <a:srgbClr val="FF3300"/>
                </a:solidFill>
                <a:latin typeface="Arial Narrow" panose="020B0606020202030204" pitchFamily="34" charset="0"/>
              </a:rPr>
            </a:br>
            <a:endParaRPr lang="en-AU" dirty="0"/>
          </a:p>
        </p:txBody>
      </p:sp>
    </p:spTree>
    <p:extLst>
      <p:ext uri="{BB962C8B-B14F-4D97-AF65-F5344CB8AC3E}">
        <p14:creationId xmlns:p14="http://schemas.microsoft.com/office/powerpoint/2010/main" val="1870863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0A669E4-FC2A-4FDF-BEAB-D8F73DB97768}"/>
              </a:ext>
            </a:extLst>
          </p:cNvPr>
          <p:cNvSpPr>
            <a:spLocks noGrp="1"/>
          </p:cNvSpPr>
          <p:nvPr>
            <p:ph idx="1"/>
          </p:nvPr>
        </p:nvSpPr>
        <p:spPr>
          <a:xfrm>
            <a:off x="589682" y="1484784"/>
            <a:ext cx="8726636" cy="2448272"/>
          </a:xfrm>
        </p:spPr>
        <p:txBody>
          <a:bodyPr/>
          <a:lstStyle/>
          <a:p>
            <a:pPr marL="136525" indent="0" algn="just">
              <a:buNone/>
            </a:pPr>
            <a:r>
              <a:rPr lang="en-US" altLang="en-US" sz="4000" b="1" spc="300" dirty="0">
                <a:latin typeface="Arial" panose="020B0604020202020204" pitchFamily="34" charset="0"/>
              </a:rPr>
              <a:t>Cleaning of Mine Floors still has not being included in </a:t>
            </a:r>
            <a:r>
              <a:rPr lang="en-US" altLang="en-US" sz="4000" b="1" u="sng" spc="300" dirty="0">
                <a:latin typeface="Arial" panose="020B0604020202020204" pitchFamily="34" charset="0"/>
              </a:rPr>
              <a:t>Life of Mine Plans</a:t>
            </a:r>
            <a:r>
              <a:rPr lang="en-US" altLang="en-US" sz="4000" b="1" spc="300" dirty="0">
                <a:latin typeface="Arial" panose="020B0604020202020204" pitchFamily="34" charset="0"/>
              </a:rPr>
              <a:t> to be part of Normal Mining Cycle </a:t>
            </a:r>
            <a:endParaRPr lang="en-AU" altLang="en-US" sz="4000" b="1" spc="300" dirty="0">
              <a:latin typeface="Arial" panose="020B0604020202020204" pitchFamily="34" charset="0"/>
            </a:endParaRPr>
          </a:p>
          <a:p>
            <a:endParaRPr lang="en-AU" dirty="0"/>
          </a:p>
        </p:txBody>
      </p:sp>
      <p:sp>
        <p:nvSpPr>
          <p:cNvPr id="2" name="Slide Number Placeholder 1">
            <a:extLst>
              <a:ext uri="{FF2B5EF4-FFF2-40B4-BE49-F238E27FC236}">
                <a16:creationId xmlns:a16="http://schemas.microsoft.com/office/drawing/2014/main" id="{694909D7-F08A-4E85-B3B5-833072E79F0F}"/>
              </a:ext>
            </a:extLst>
          </p:cNvPr>
          <p:cNvSpPr>
            <a:spLocks noGrp="1"/>
          </p:cNvSpPr>
          <p:nvPr>
            <p:ph type="sldNum" sz="quarter" idx="12"/>
          </p:nvPr>
        </p:nvSpPr>
        <p:spPr/>
        <p:txBody>
          <a:bodyPr/>
          <a:lstStyle/>
          <a:p>
            <a:pPr>
              <a:defRPr/>
            </a:pPr>
            <a:fld id="{B1650519-A273-44ED-ADBD-66227BFE1F11}" type="slidenum">
              <a:rPr lang="en-AU" altLang="en-US" smtClean="0"/>
              <a:pPr>
                <a:defRPr/>
              </a:pPr>
              <a:t>20</a:t>
            </a:fld>
            <a:endParaRPr lang="en-AU" altLang="en-US" dirty="0"/>
          </a:p>
        </p:txBody>
      </p:sp>
    </p:spTree>
    <p:extLst>
      <p:ext uri="{BB962C8B-B14F-4D97-AF65-F5344CB8AC3E}">
        <p14:creationId xmlns:p14="http://schemas.microsoft.com/office/powerpoint/2010/main" val="1174814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4617-BC99-408F-8475-E8BC03829A71}"/>
              </a:ext>
            </a:extLst>
          </p:cNvPr>
          <p:cNvSpPr>
            <a:spLocks noGrp="1"/>
          </p:cNvSpPr>
          <p:nvPr>
            <p:ph type="title"/>
          </p:nvPr>
        </p:nvSpPr>
        <p:spPr>
          <a:xfrm>
            <a:off x="56456" y="90946"/>
            <a:ext cx="9849544" cy="2689981"/>
          </a:xfrm>
        </p:spPr>
        <p:txBody>
          <a:bodyPr>
            <a:noAutofit/>
          </a:bodyPr>
          <a:lstStyle/>
          <a:p>
            <a:r>
              <a:rPr lang="en-AU" sz="4800" dirty="0">
                <a:solidFill>
                  <a:schemeClr val="tx1"/>
                </a:solidFill>
                <a:latin typeface="Arial Black" panose="020B0A04020102020204" pitchFamily="34" charset="0"/>
              </a:rPr>
              <a:t>Mobile Supersucker – Other </a:t>
            </a:r>
            <a:br>
              <a:rPr lang="en-AU" sz="4800" dirty="0">
                <a:solidFill>
                  <a:schemeClr val="tx1"/>
                </a:solidFill>
                <a:latin typeface="Arial Black" panose="020B0A04020102020204" pitchFamily="34" charset="0"/>
              </a:rPr>
            </a:br>
            <a:r>
              <a:rPr lang="en-AU" sz="4800" dirty="0">
                <a:solidFill>
                  <a:schemeClr val="tx1"/>
                </a:solidFill>
                <a:latin typeface="Arial Black" panose="020B0A04020102020204" pitchFamily="34" charset="0"/>
              </a:rPr>
              <a:t>Applications </a:t>
            </a:r>
          </a:p>
        </p:txBody>
      </p:sp>
      <p:sp>
        <p:nvSpPr>
          <p:cNvPr id="3" name="Content Placeholder 2">
            <a:extLst>
              <a:ext uri="{FF2B5EF4-FFF2-40B4-BE49-F238E27FC236}">
                <a16:creationId xmlns:a16="http://schemas.microsoft.com/office/drawing/2014/main" id="{D0F6BDC4-0200-477C-AF36-EC057B994F31}"/>
              </a:ext>
            </a:extLst>
          </p:cNvPr>
          <p:cNvSpPr>
            <a:spLocks noGrp="1"/>
          </p:cNvSpPr>
          <p:nvPr>
            <p:ph idx="1"/>
          </p:nvPr>
        </p:nvSpPr>
        <p:spPr>
          <a:xfrm>
            <a:off x="0" y="4293096"/>
            <a:ext cx="9993560" cy="720080"/>
          </a:xfrm>
        </p:spPr>
        <p:txBody>
          <a:bodyPr/>
          <a:lstStyle/>
          <a:p>
            <a:pPr marL="136525" indent="0">
              <a:buNone/>
            </a:pPr>
            <a:r>
              <a:rPr lang="en-AU" sz="3600" dirty="0">
                <a:latin typeface="Arial Black" panose="020B0A04020102020204" pitchFamily="34" charset="0"/>
              </a:rPr>
              <a:t>Go to next/last PP Slide - Appendices</a:t>
            </a:r>
          </a:p>
        </p:txBody>
      </p:sp>
      <p:sp>
        <p:nvSpPr>
          <p:cNvPr id="4" name="Slide Number Placeholder 3">
            <a:extLst>
              <a:ext uri="{FF2B5EF4-FFF2-40B4-BE49-F238E27FC236}">
                <a16:creationId xmlns:a16="http://schemas.microsoft.com/office/drawing/2014/main" id="{0FB482E9-FF3B-470D-ABA2-637196DA227B}"/>
              </a:ext>
            </a:extLst>
          </p:cNvPr>
          <p:cNvSpPr>
            <a:spLocks noGrp="1"/>
          </p:cNvSpPr>
          <p:nvPr>
            <p:ph type="sldNum" sz="quarter" idx="12"/>
          </p:nvPr>
        </p:nvSpPr>
        <p:spPr/>
        <p:txBody>
          <a:bodyPr/>
          <a:lstStyle/>
          <a:p>
            <a:pPr>
              <a:defRPr/>
            </a:pPr>
            <a:fld id="{9C0DAFAB-7E25-4F5C-A431-ADBDAFA6CBE7}" type="slidenum">
              <a:rPr lang="en-AU" altLang="en-US" smtClean="0"/>
              <a:pPr>
                <a:defRPr/>
              </a:pPr>
              <a:t>21</a:t>
            </a:fld>
            <a:endParaRPr lang="en-AU" altLang="en-US" dirty="0"/>
          </a:p>
        </p:txBody>
      </p:sp>
    </p:spTree>
    <p:extLst>
      <p:ext uri="{BB962C8B-B14F-4D97-AF65-F5344CB8AC3E}">
        <p14:creationId xmlns:p14="http://schemas.microsoft.com/office/powerpoint/2010/main" val="3734489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2E40A-0401-4E66-A3D8-3C4A0DEACE7D}"/>
              </a:ext>
            </a:extLst>
          </p:cNvPr>
          <p:cNvSpPr>
            <a:spLocks noGrp="1"/>
          </p:cNvSpPr>
          <p:nvPr>
            <p:ph type="title"/>
          </p:nvPr>
        </p:nvSpPr>
        <p:spPr>
          <a:xfrm>
            <a:off x="592259" y="-5587"/>
            <a:ext cx="8490148" cy="634082"/>
          </a:xfrm>
        </p:spPr>
        <p:txBody>
          <a:bodyPr>
            <a:normAutofit fontScale="90000"/>
          </a:bodyPr>
          <a:lstStyle/>
          <a:p>
            <a:r>
              <a:rPr lang="en-AU" dirty="0">
                <a:solidFill>
                  <a:schemeClr val="bg1"/>
                </a:solidFill>
              </a:rPr>
              <a:t>Appendices</a:t>
            </a:r>
          </a:p>
        </p:txBody>
      </p:sp>
      <p:sp>
        <p:nvSpPr>
          <p:cNvPr id="2" name="Slide Number Placeholder 1">
            <a:extLst>
              <a:ext uri="{FF2B5EF4-FFF2-40B4-BE49-F238E27FC236}">
                <a16:creationId xmlns:a16="http://schemas.microsoft.com/office/drawing/2014/main" id="{F89F2B8F-B341-4B81-A8CA-7D65B3F7C207}"/>
              </a:ext>
            </a:extLst>
          </p:cNvPr>
          <p:cNvSpPr>
            <a:spLocks noGrp="1"/>
          </p:cNvSpPr>
          <p:nvPr>
            <p:ph type="sldNum" sz="quarter" idx="12"/>
          </p:nvPr>
        </p:nvSpPr>
        <p:spPr>
          <a:xfrm>
            <a:off x="8553400" y="6381328"/>
            <a:ext cx="825500" cy="365125"/>
          </a:xfrm>
        </p:spPr>
        <p:txBody>
          <a:bodyPr/>
          <a:lstStyle/>
          <a:p>
            <a:pPr>
              <a:defRPr/>
            </a:pPr>
            <a:fld id="{B1650519-A273-44ED-ADBD-66227BFE1F11}" type="slidenum">
              <a:rPr lang="en-AU" altLang="en-US" smtClean="0"/>
              <a:pPr>
                <a:defRPr/>
              </a:pPr>
              <a:t>22</a:t>
            </a:fld>
            <a:endParaRPr lang="en-AU" altLang="en-US" dirty="0"/>
          </a:p>
        </p:txBody>
      </p:sp>
      <p:pic>
        <p:nvPicPr>
          <p:cNvPr id="6" name="Content Placeholder 5" descr="kkkk" title="Appendix 1">
            <a:extLst>
              <a:ext uri="{FF2B5EF4-FFF2-40B4-BE49-F238E27FC236}">
                <a16:creationId xmlns:a16="http://schemas.microsoft.com/office/drawing/2014/main" id="{BFBE15EA-922A-434F-B0CF-CD753851BAA2}"/>
              </a:ext>
            </a:extLst>
          </p:cNvPr>
          <p:cNvPicPr>
            <a:picLocks noGrp="1" noChangeAspect="1"/>
          </p:cNvPicPr>
          <p:nvPr>
            <p:ph idx="1"/>
          </p:nvPr>
        </p:nvPicPr>
        <p:blipFill>
          <a:blip r:embed="rId2"/>
          <a:stretch>
            <a:fillRect/>
          </a:stretch>
        </p:blipFill>
        <p:spPr>
          <a:xfrm>
            <a:off x="59603" y="2582410"/>
            <a:ext cx="2269044" cy="1926706"/>
          </a:xfrm>
          <a:prstGeom prst="rect">
            <a:avLst/>
          </a:prstGeom>
        </p:spPr>
      </p:pic>
      <p:pic>
        <p:nvPicPr>
          <p:cNvPr id="4" name="Picture 3">
            <a:extLst>
              <a:ext uri="{FF2B5EF4-FFF2-40B4-BE49-F238E27FC236}">
                <a16:creationId xmlns:a16="http://schemas.microsoft.com/office/drawing/2014/main" id="{0815468D-1339-4DD5-9114-ED9530702B79}"/>
              </a:ext>
            </a:extLst>
          </p:cNvPr>
          <p:cNvPicPr>
            <a:picLocks noChangeAspect="1"/>
          </p:cNvPicPr>
          <p:nvPr/>
        </p:nvPicPr>
        <p:blipFill>
          <a:blip r:embed="rId3"/>
          <a:stretch>
            <a:fillRect/>
          </a:stretch>
        </p:blipFill>
        <p:spPr>
          <a:xfrm>
            <a:off x="70946" y="5006152"/>
            <a:ext cx="2419440" cy="1674996"/>
          </a:xfrm>
          <a:prstGeom prst="rect">
            <a:avLst/>
          </a:prstGeom>
        </p:spPr>
      </p:pic>
      <p:pic>
        <p:nvPicPr>
          <p:cNvPr id="8" name="Picture 7">
            <a:extLst>
              <a:ext uri="{FF2B5EF4-FFF2-40B4-BE49-F238E27FC236}">
                <a16:creationId xmlns:a16="http://schemas.microsoft.com/office/drawing/2014/main" id="{9DD03DCE-69FF-4917-A249-25DC36D95C17}"/>
              </a:ext>
            </a:extLst>
          </p:cNvPr>
          <p:cNvPicPr>
            <a:picLocks noChangeAspect="1"/>
          </p:cNvPicPr>
          <p:nvPr/>
        </p:nvPicPr>
        <p:blipFill>
          <a:blip r:embed="rId4"/>
          <a:stretch>
            <a:fillRect/>
          </a:stretch>
        </p:blipFill>
        <p:spPr>
          <a:xfrm>
            <a:off x="2562161" y="5007664"/>
            <a:ext cx="2431084" cy="1683057"/>
          </a:xfrm>
          <a:prstGeom prst="rect">
            <a:avLst/>
          </a:prstGeom>
        </p:spPr>
      </p:pic>
      <p:pic>
        <p:nvPicPr>
          <p:cNvPr id="9" name="Picture 8">
            <a:extLst>
              <a:ext uri="{FF2B5EF4-FFF2-40B4-BE49-F238E27FC236}">
                <a16:creationId xmlns:a16="http://schemas.microsoft.com/office/drawing/2014/main" id="{6C083FB9-C963-44C9-939E-E701F9C6A6C9}"/>
              </a:ext>
            </a:extLst>
          </p:cNvPr>
          <p:cNvPicPr>
            <a:picLocks noChangeAspect="1"/>
          </p:cNvPicPr>
          <p:nvPr/>
        </p:nvPicPr>
        <p:blipFill>
          <a:blip r:embed="rId5"/>
          <a:stretch>
            <a:fillRect/>
          </a:stretch>
        </p:blipFill>
        <p:spPr>
          <a:xfrm>
            <a:off x="5047130" y="5020245"/>
            <a:ext cx="2431084" cy="1683057"/>
          </a:xfrm>
          <a:prstGeom prst="rect">
            <a:avLst/>
          </a:prstGeom>
        </p:spPr>
      </p:pic>
      <p:pic>
        <p:nvPicPr>
          <p:cNvPr id="10" name="Picture 9">
            <a:extLst>
              <a:ext uri="{FF2B5EF4-FFF2-40B4-BE49-F238E27FC236}">
                <a16:creationId xmlns:a16="http://schemas.microsoft.com/office/drawing/2014/main" id="{F7AC3EE5-C17D-47CF-964A-F9BEF6195ED6}"/>
              </a:ext>
            </a:extLst>
          </p:cNvPr>
          <p:cNvPicPr>
            <a:picLocks noChangeAspect="1"/>
          </p:cNvPicPr>
          <p:nvPr/>
        </p:nvPicPr>
        <p:blipFill>
          <a:blip r:embed="rId6"/>
          <a:stretch>
            <a:fillRect/>
          </a:stretch>
        </p:blipFill>
        <p:spPr>
          <a:xfrm>
            <a:off x="7549989" y="5019213"/>
            <a:ext cx="2161446" cy="1683086"/>
          </a:xfrm>
          <a:prstGeom prst="rect">
            <a:avLst/>
          </a:prstGeom>
        </p:spPr>
      </p:pic>
      <p:pic>
        <p:nvPicPr>
          <p:cNvPr id="22" name="Picture 21">
            <a:extLst>
              <a:ext uri="{FF2B5EF4-FFF2-40B4-BE49-F238E27FC236}">
                <a16:creationId xmlns:a16="http://schemas.microsoft.com/office/drawing/2014/main" id="{859804BD-297A-44AB-AF66-D62F3FBE9372}"/>
              </a:ext>
            </a:extLst>
          </p:cNvPr>
          <p:cNvPicPr>
            <a:picLocks noChangeAspect="1"/>
          </p:cNvPicPr>
          <p:nvPr/>
        </p:nvPicPr>
        <p:blipFill>
          <a:blip r:embed="rId7"/>
          <a:stretch>
            <a:fillRect/>
          </a:stretch>
        </p:blipFill>
        <p:spPr>
          <a:xfrm>
            <a:off x="4734255" y="691304"/>
            <a:ext cx="2431082" cy="1824206"/>
          </a:xfrm>
          <a:prstGeom prst="rect">
            <a:avLst/>
          </a:prstGeom>
        </p:spPr>
      </p:pic>
      <p:pic>
        <p:nvPicPr>
          <p:cNvPr id="25" name="Picture 24">
            <a:extLst>
              <a:ext uri="{FF2B5EF4-FFF2-40B4-BE49-F238E27FC236}">
                <a16:creationId xmlns:a16="http://schemas.microsoft.com/office/drawing/2014/main" id="{18D3BF65-B410-41EA-B337-3D7648F02409}"/>
              </a:ext>
            </a:extLst>
          </p:cNvPr>
          <p:cNvPicPr>
            <a:picLocks noChangeAspect="1"/>
          </p:cNvPicPr>
          <p:nvPr/>
        </p:nvPicPr>
        <p:blipFill>
          <a:blip r:embed="rId8"/>
          <a:stretch>
            <a:fillRect/>
          </a:stretch>
        </p:blipFill>
        <p:spPr>
          <a:xfrm>
            <a:off x="7240259" y="2578321"/>
            <a:ext cx="2578605" cy="1930796"/>
          </a:xfrm>
          <a:prstGeom prst="rect">
            <a:avLst/>
          </a:prstGeom>
        </p:spPr>
      </p:pic>
      <p:pic>
        <p:nvPicPr>
          <p:cNvPr id="19" name="Picture 18">
            <a:extLst>
              <a:ext uri="{FF2B5EF4-FFF2-40B4-BE49-F238E27FC236}">
                <a16:creationId xmlns:a16="http://schemas.microsoft.com/office/drawing/2014/main" id="{38FF2E0B-D961-4344-ADFA-81F5E7C580D1}"/>
              </a:ext>
            </a:extLst>
          </p:cNvPr>
          <p:cNvPicPr>
            <a:picLocks noChangeAspect="1"/>
          </p:cNvPicPr>
          <p:nvPr/>
        </p:nvPicPr>
        <p:blipFill>
          <a:blip r:embed="rId9"/>
          <a:stretch>
            <a:fillRect/>
          </a:stretch>
        </p:blipFill>
        <p:spPr>
          <a:xfrm>
            <a:off x="59603" y="745546"/>
            <a:ext cx="2232770" cy="1674996"/>
          </a:xfrm>
          <a:prstGeom prst="rect">
            <a:avLst/>
          </a:prstGeom>
        </p:spPr>
      </p:pic>
      <p:pic>
        <p:nvPicPr>
          <p:cNvPr id="21" name="Picture 20">
            <a:extLst>
              <a:ext uri="{FF2B5EF4-FFF2-40B4-BE49-F238E27FC236}">
                <a16:creationId xmlns:a16="http://schemas.microsoft.com/office/drawing/2014/main" id="{F5449D6C-62C5-4859-AD2D-A89048AB6FD1}"/>
              </a:ext>
            </a:extLst>
          </p:cNvPr>
          <p:cNvPicPr>
            <a:picLocks noChangeAspect="1"/>
          </p:cNvPicPr>
          <p:nvPr/>
        </p:nvPicPr>
        <p:blipFill>
          <a:blip r:embed="rId10"/>
          <a:stretch>
            <a:fillRect/>
          </a:stretch>
        </p:blipFill>
        <p:spPr>
          <a:xfrm>
            <a:off x="2405536" y="691304"/>
            <a:ext cx="2225131" cy="1825029"/>
          </a:xfrm>
          <a:prstGeom prst="rect">
            <a:avLst/>
          </a:prstGeom>
        </p:spPr>
      </p:pic>
      <p:pic>
        <p:nvPicPr>
          <p:cNvPr id="5" name="Picture 4" descr="Modified &quot;Old Style&quot; Norseman++ Capital Access and Hoisting System for high-grade ore deposits drastically reducing environmental polution and surface rehabilitation costs  ">
            <a:extLst>
              <a:ext uri="{FF2B5EF4-FFF2-40B4-BE49-F238E27FC236}">
                <a16:creationId xmlns:a16="http://schemas.microsoft.com/office/drawing/2014/main" id="{5B396EE9-F0A1-4BF8-A24C-4E145B8CD5C8}"/>
              </a:ext>
            </a:extLst>
          </p:cNvPr>
          <p:cNvPicPr>
            <a:picLocks noChangeAspect="1"/>
          </p:cNvPicPr>
          <p:nvPr/>
        </p:nvPicPr>
        <p:blipFill>
          <a:blip r:embed="rId11"/>
          <a:stretch>
            <a:fillRect/>
          </a:stretch>
        </p:blipFill>
        <p:spPr>
          <a:xfrm>
            <a:off x="2405536" y="2578320"/>
            <a:ext cx="2253798" cy="1930795"/>
          </a:xfrm>
          <a:prstGeom prst="rect">
            <a:avLst/>
          </a:prstGeom>
        </p:spPr>
      </p:pic>
      <p:pic>
        <p:nvPicPr>
          <p:cNvPr id="12" name="Picture 11">
            <a:extLst>
              <a:ext uri="{FF2B5EF4-FFF2-40B4-BE49-F238E27FC236}">
                <a16:creationId xmlns:a16="http://schemas.microsoft.com/office/drawing/2014/main" id="{0E7AD7AF-BA9A-44B1-9B56-A7AE73E57E4B}"/>
              </a:ext>
            </a:extLst>
          </p:cNvPr>
          <p:cNvPicPr>
            <a:picLocks noChangeAspect="1"/>
          </p:cNvPicPr>
          <p:nvPr/>
        </p:nvPicPr>
        <p:blipFill>
          <a:blip r:embed="rId12"/>
          <a:stretch>
            <a:fillRect/>
          </a:stretch>
        </p:blipFill>
        <p:spPr>
          <a:xfrm>
            <a:off x="4734255" y="2610550"/>
            <a:ext cx="2431082" cy="1930795"/>
          </a:xfrm>
          <a:prstGeom prst="rect">
            <a:avLst/>
          </a:prstGeom>
        </p:spPr>
      </p:pic>
    </p:spTree>
    <p:extLst>
      <p:ext uri="{BB962C8B-B14F-4D97-AF65-F5344CB8AC3E}">
        <p14:creationId xmlns:p14="http://schemas.microsoft.com/office/powerpoint/2010/main" val="47955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05C850-2835-4A8A-AE9B-9593B550CDD2}"/>
              </a:ext>
            </a:extLst>
          </p:cNvPr>
          <p:cNvSpPr>
            <a:spLocks noGrp="1"/>
          </p:cNvSpPr>
          <p:nvPr>
            <p:ph type="title"/>
          </p:nvPr>
        </p:nvSpPr>
        <p:spPr>
          <a:xfrm>
            <a:off x="507470" y="225425"/>
            <a:ext cx="8915400" cy="899319"/>
          </a:xfrm>
        </p:spPr>
        <p:txBody>
          <a:bodyPr>
            <a:normAutofit/>
          </a:bodyPr>
          <a:lstStyle/>
          <a:p>
            <a:pPr eaLnBrk="1" fontAlgn="auto" hangingPunct="1">
              <a:spcAft>
                <a:spcPts val="0"/>
              </a:spcAft>
              <a:defRPr/>
            </a:pPr>
            <a:r>
              <a:rPr lang="en-AU" sz="4800" dirty="0">
                <a:solidFill>
                  <a:schemeClr val="tx1"/>
                </a:solidFill>
                <a:latin typeface="Arial Black" panose="020B0A04020102020204" pitchFamily="34" charset="0"/>
              </a:rPr>
              <a:t>Mining Project Stages</a:t>
            </a:r>
          </a:p>
        </p:txBody>
      </p:sp>
      <p:sp>
        <p:nvSpPr>
          <p:cNvPr id="6147" name="Content Placeholder 6">
            <a:extLst>
              <a:ext uri="{FF2B5EF4-FFF2-40B4-BE49-F238E27FC236}">
                <a16:creationId xmlns:a16="http://schemas.microsoft.com/office/drawing/2014/main" id="{E04A4308-B9CD-4638-8287-01EE5009D011}"/>
              </a:ext>
            </a:extLst>
          </p:cNvPr>
          <p:cNvSpPr>
            <a:spLocks noGrp="1"/>
          </p:cNvSpPr>
          <p:nvPr>
            <p:ph idx="1"/>
          </p:nvPr>
        </p:nvSpPr>
        <p:spPr>
          <a:xfrm>
            <a:off x="246064" y="1511920"/>
            <a:ext cx="9164636" cy="4077320"/>
          </a:xfrm>
        </p:spPr>
        <p:txBody>
          <a:bodyPr/>
          <a:lstStyle/>
          <a:p>
            <a:pPr eaLnBrk="1" hangingPunct="1">
              <a:buFont typeface="Wingdings" panose="05000000000000000000" pitchFamily="2" charset="2"/>
              <a:buChar char="§"/>
            </a:pPr>
            <a:r>
              <a:rPr lang="en-US" altLang="en-US" sz="2400" dirty="0">
                <a:latin typeface="Arial Black" panose="020B0A04020102020204" pitchFamily="34" charset="0"/>
              </a:rPr>
              <a:t>Exploration</a:t>
            </a:r>
            <a:endParaRPr lang="en-AU" altLang="en-US" sz="2400" dirty="0">
              <a:latin typeface="Arial Black" panose="020B0A04020102020204" pitchFamily="34" charset="0"/>
            </a:endParaRPr>
          </a:p>
          <a:p>
            <a:pPr eaLnBrk="1" hangingPunct="1">
              <a:buFont typeface="Wingdings" panose="05000000000000000000" pitchFamily="2" charset="2"/>
              <a:buChar char="§"/>
            </a:pPr>
            <a:r>
              <a:rPr lang="en-AU" altLang="en-US" sz="2400" dirty="0">
                <a:latin typeface="Arial Black" panose="020B0A04020102020204" pitchFamily="34" charset="0"/>
              </a:rPr>
              <a:t>Pre-feasibility/Feasibility Studies/Ore Resources/Ore Reserves/Life of Mine Plan Calculations, Governmental &amp; Financial Approvals </a:t>
            </a:r>
          </a:p>
          <a:p>
            <a:pPr eaLnBrk="1" hangingPunct="1">
              <a:buFont typeface="Wingdings" panose="05000000000000000000" pitchFamily="2" charset="2"/>
              <a:buChar char="§"/>
            </a:pPr>
            <a:r>
              <a:rPr lang="en-AU" altLang="en-US" sz="2400" dirty="0">
                <a:latin typeface="Arial Black" panose="020B0A04020102020204" pitchFamily="34" charset="0"/>
              </a:rPr>
              <a:t>Approved</a:t>
            </a:r>
          </a:p>
          <a:p>
            <a:pPr eaLnBrk="1" hangingPunct="1">
              <a:buFont typeface="Wingdings" panose="05000000000000000000" pitchFamily="2" charset="2"/>
              <a:buChar char="§"/>
            </a:pPr>
            <a:r>
              <a:rPr lang="en-AU" altLang="en-US" sz="2400" dirty="0">
                <a:latin typeface="Arial Black" panose="020B0A04020102020204" pitchFamily="34" charset="0"/>
              </a:rPr>
              <a:t>Access development in waste and mine waste disposal off - </a:t>
            </a:r>
            <a:r>
              <a:rPr lang="en-AU" altLang="en-US" sz="2000" dirty="0">
                <a:latin typeface="Arial Black" panose="020B0A04020102020204" pitchFamily="34" charset="0"/>
              </a:rPr>
              <a:t>majority on surface </a:t>
            </a:r>
          </a:p>
          <a:p>
            <a:pPr eaLnBrk="1" hangingPunct="1">
              <a:buFont typeface="Wingdings" panose="05000000000000000000" pitchFamily="2" charset="2"/>
              <a:buChar char="§"/>
            </a:pPr>
            <a:r>
              <a:rPr lang="en-AU" altLang="en-US" sz="2400" dirty="0">
                <a:latin typeface="Arial Black" panose="020B0A04020102020204" pitchFamily="34" charset="0"/>
              </a:rPr>
              <a:t>Mining</a:t>
            </a:r>
          </a:p>
          <a:p>
            <a:pPr eaLnBrk="1" hangingPunct="1">
              <a:buFont typeface="Wingdings" panose="05000000000000000000" pitchFamily="2" charset="2"/>
              <a:buChar char="§"/>
            </a:pPr>
            <a:r>
              <a:rPr lang="en-AU" altLang="en-US" sz="2200" dirty="0">
                <a:latin typeface="Arial Black" panose="020B0A04020102020204" pitchFamily="34" charset="0"/>
              </a:rPr>
              <a:t>Rehabilitation of mining waste disposed off on surface</a:t>
            </a:r>
          </a:p>
          <a:p>
            <a:pPr lvl="2" eaLnBrk="1" hangingPunct="1">
              <a:buFont typeface="Wingdings" panose="05000000000000000000" pitchFamily="2" charset="2"/>
              <a:buChar char="§"/>
            </a:pPr>
            <a:endParaRPr lang="en-AU" altLang="en-US" sz="1600" dirty="0"/>
          </a:p>
          <a:p>
            <a:pPr eaLnBrk="1" hangingPunct="1"/>
            <a:endParaRPr lang="en-AU" altLang="en-US" dirty="0"/>
          </a:p>
        </p:txBody>
      </p:sp>
      <p:sp>
        <p:nvSpPr>
          <p:cNvPr id="6148" name="Slide Number Placeholder 2">
            <a:extLst>
              <a:ext uri="{FF2B5EF4-FFF2-40B4-BE49-F238E27FC236}">
                <a16:creationId xmlns:a16="http://schemas.microsoft.com/office/drawing/2014/main" id="{B356AF42-E1A0-4844-B482-0C8C2B2201A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4FF4BF10-E7AB-4DF5-9D39-9A493941DBD1}" type="slidenum">
              <a:rPr lang="en-AU" altLang="en-US" sz="1200" smtClean="0">
                <a:solidFill>
                  <a:srgbClr val="BCBCBC"/>
                </a:solidFill>
                <a:latin typeface="Arial" panose="020B0604020202020204" pitchFamily="34" charset="0"/>
              </a:rPr>
              <a:pPr>
                <a:spcBef>
                  <a:spcPct val="0"/>
                </a:spcBef>
                <a:buClrTx/>
                <a:buSzTx/>
                <a:buFontTx/>
                <a:buNone/>
              </a:pPr>
              <a:t>3</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D46E-3C85-4768-A05A-4C834EEA7C6A}"/>
              </a:ext>
            </a:extLst>
          </p:cNvPr>
          <p:cNvSpPr>
            <a:spLocks noGrp="1"/>
          </p:cNvSpPr>
          <p:nvPr>
            <p:ph type="title"/>
          </p:nvPr>
        </p:nvSpPr>
        <p:spPr>
          <a:xfrm>
            <a:off x="455898" y="76200"/>
            <a:ext cx="8994204" cy="778098"/>
          </a:xfrm>
        </p:spPr>
        <p:txBody>
          <a:bodyPr>
            <a:noAutofit/>
          </a:bodyPr>
          <a:lstStyle/>
          <a:p>
            <a:pPr>
              <a:defRPr/>
            </a:pPr>
            <a:r>
              <a:rPr lang="en-AU" sz="4800" dirty="0">
                <a:solidFill>
                  <a:schemeClr val="tx1"/>
                </a:solidFill>
                <a:latin typeface="Arial Black" panose="020B0A04020102020204" pitchFamily="34" charset="0"/>
              </a:rPr>
              <a:t>Mining - Continued</a:t>
            </a:r>
          </a:p>
        </p:txBody>
      </p:sp>
      <p:sp>
        <p:nvSpPr>
          <p:cNvPr id="7171" name="Content Placeholder 2">
            <a:extLst>
              <a:ext uri="{FF2B5EF4-FFF2-40B4-BE49-F238E27FC236}">
                <a16:creationId xmlns:a16="http://schemas.microsoft.com/office/drawing/2014/main" id="{C5458997-539F-4B8F-8474-9DEAE5DA872A}"/>
              </a:ext>
            </a:extLst>
          </p:cNvPr>
          <p:cNvSpPr>
            <a:spLocks noGrp="1"/>
          </p:cNvSpPr>
          <p:nvPr>
            <p:ph idx="1"/>
          </p:nvPr>
        </p:nvSpPr>
        <p:spPr>
          <a:xfrm>
            <a:off x="34499" y="837080"/>
            <a:ext cx="9815046" cy="6120312"/>
          </a:xfrm>
        </p:spPr>
        <p:txBody>
          <a:bodyPr/>
          <a:lstStyle/>
          <a:p>
            <a:pPr lvl="1" eaLnBrk="1" hangingPunct="1">
              <a:buFont typeface="Wingdings" panose="05000000000000000000" pitchFamily="2" charset="2"/>
              <a:buChar char="§"/>
            </a:pPr>
            <a:r>
              <a:rPr lang="en-AU" altLang="en-US" sz="2000" b="1" dirty="0">
                <a:solidFill>
                  <a:schemeClr val="bg1"/>
                </a:solidFill>
                <a:latin typeface="Arial Black" panose="020B0A04020102020204" pitchFamily="34" charset="0"/>
              </a:rPr>
              <a:t>Cleaning - vacuuming/vamping of mine floors </a:t>
            </a:r>
            <a:r>
              <a:rPr lang="en-AU" altLang="en-US" sz="3200" b="1" u="sng" dirty="0">
                <a:solidFill>
                  <a:srgbClr val="FF0000"/>
                </a:solidFill>
                <a:latin typeface="Arial Black" panose="020B0A04020102020204" pitchFamily="34" charset="0"/>
              </a:rPr>
              <a:t>not yet part of mining cycle </a:t>
            </a:r>
            <a:r>
              <a:rPr lang="en-AU" altLang="en-US" sz="2000" b="1" dirty="0">
                <a:solidFill>
                  <a:schemeClr val="bg1"/>
                </a:solidFill>
                <a:latin typeface="Arial Black" panose="020B0A04020102020204" pitchFamily="34" charset="0"/>
              </a:rPr>
              <a:t>in Australia and most Countries in the World</a:t>
            </a:r>
          </a:p>
          <a:p>
            <a:pPr lvl="1" eaLnBrk="1" hangingPunct="1">
              <a:buFont typeface="Wingdings" panose="05000000000000000000" pitchFamily="2" charset="2"/>
              <a:buChar char="§"/>
            </a:pPr>
            <a:r>
              <a:rPr lang="en-AU" altLang="en-US" sz="2000" b="1" dirty="0">
                <a:latin typeface="Arial Black" panose="020B0A04020102020204" pitchFamily="34" charset="0"/>
              </a:rPr>
              <a:t>Various</a:t>
            </a:r>
            <a:r>
              <a:rPr lang="en-AU" altLang="en-US" sz="2000" b="1" dirty="0"/>
              <a:t> </a:t>
            </a:r>
            <a:r>
              <a:rPr lang="en-AU" altLang="en-US" sz="2000" b="1" u="sng" dirty="0">
                <a:solidFill>
                  <a:srgbClr val="FF3300"/>
                </a:solidFill>
                <a:latin typeface="Arial Black" panose="020B0A04020102020204" pitchFamily="34" charset="0"/>
              </a:rPr>
              <a:t>reconciliation factors </a:t>
            </a:r>
            <a:r>
              <a:rPr lang="en-AU" altLang="en-US" sz="2000" b="1" dirty="0">
                <a:latin typeface="Arial Black" panose="020B0A04020102020204" pitchFamily="34" charset="0"/>
              </a:rPr>
              <a:t>still allowed to be used to </a:t>
            </a:r>
            <a:r>
              <a:rPr lang="en-AU" altLang="en-US" sz="2000" b="1" u="sng" dirty="0">
                <a:solidFill>
                  <a:srgbClr val="FF0000"/>
                </a:solidFill>
                <a:latin typeface="Arial Black" panose="020B0A04020102020204" pitchFamily="34" charset="0"/>
              </a:rPr>
              <a:t>hide</a:t>
            </a:r>
            <a:r>
              <a:rPr lang="en-AU" altLang="en-US" sz="2000" b="1" dirty="0">
                <a:solidFill>
                  <a:srgbClr val="FF0000"/>
                </a:solidFill>
              </a:rPr>
              <a:t> </a:t>
            </a:r>
            <a:r>
              <a:rPr lang="en-AU" altLang="en-US" sz="2000" b="1" dirty="0">
                <a:latin typeface="Arial Black" panose="020B0A04020102020204" pitchFamily="34" charset="0"/>
              </a:rPr>
              <a:t>high-grade broken ore left behind on mine floors</a:t>
            </a:r>
            <a:r>
              <a:rPr lang="en-AU" altLang="en-US" sz="2000" b="1" dirty="0"/>
              <a:t> </a:t>
            </a:r>
            <a:r>
              <a:rPr lang="en-AU" altLang="en-US" b="1" u="sng" dirty="0">
                <a:solidFill>
                  <a:srgbClr val="FF3300"/>
                </a:solidFill>
                <a:latin typeface="Arial Black" panose="020B0A04020102020204" pitchFamily="34" charset="0"/>
              </a:rPr>
              <a:t>never to be recovered</a:t>
            </a:r>
          </a:p>
          <a:p>
            <a:pPr lvl="2" eaLnBrk="1" hangingPunct="1">
              <a:buFont typeface="Wingdings" panose="05000000000000000000" pitchFamily="2" charset="2"/>
              <a:buChar char="§"/>
            </a:pPr>
            <a:r>
              <a:rPr lang="en-AU" altLang="en-US" sz="2000" b="1" dirty="0">
                <a:solidFill>
                  <a:schemeClr val="bg1"/>
                </a:solidFill>
                <a:latin typeface="Arial Black" panose="020B0A04020102020204" pitchFamily="34" charset="0"/>
              </a:rPr>
              <a:t>Floors of the excavations to be cleaned/vamped/vacuumed:</a:t>
            </a:r>
          </a:p>
          <a:p>
            <a:pPr lvl="3" eaLnBrk="1" hangingPunct="1">
              <a:buFont typeface="Wingdings" panose="05000000000000000000" pitchFamily="2" charset="2"/>
              <a:buChar char="§"/>
            </a:pPr>
            <a:r>
              <a:rPr lang="en-AU" altLang="en-US" sz="1600" b="1" dirty="0">
                <a:solidFill>
                  <a:schemeClr val="bg1"/>
                </a:solidFill>
                <a:latin typeface="Arial Black" panose="020B0A04020102020204" pitchFamily="34" charset="0"/>
              </a:rPr>
              <a:t>Ore drives</a:t>
            </a:r>
          </a:p>
          <a:p>
            <a:pPr lvl="3" eaLnBrk="1" hangingPunct="1">
              <a:buFont typeface="Wingdings" panose="05000000000000000000" pitchFamily="2" charset="2"/>
              <a:buChar char="§"/>
            </a:pPr>
            <a:r>
              <a:rPr lang="en-AU" altLang="en-US" sz="1600" b="1" dirty="0">
                <a:solidFill>
                  <a:schemeClr val="bg1"/>
                </a:solidFill>
                <a:latin typeface="Arial Black" panose="020B0A04020102020204" pitchFamily="34" charset="0"/>
              </a:rPr>
              <a:t>Stopes</a:t>
            </a:r>
          </a:p>
          <a:p>
            <a:pPr lvl="4" eaLnBrk="1" hangingPunct="1">
              <a:buFont typeface="Wingdings" panose="05000000000000000000" pitchFamily="2" charset="2"/>
              <a:buChar char="§"/>
            </a:pPr>
            <a:r>
              <a:rPr lang="en-AU" altLang="en-US" sz="1600" b="1" dirty="0">
                <a:solidFill>
                  <a:schemeClr val="bg1"/>
                </a:solidFill>
                <a:latin typeface="Arial Black" panose="020B0A04020102020204" pitchFamily="34" charset="0"/>
              </a:rPr>
              <a:t>Top of last lift in cut &amp; fill/under-hand cut &amp; fill mining - </a:t>
            </a:r>
            <a:r>
              <a:rPr lang="en-AU" altLang="en-US" sz="1600" b="1" dirty="0">
                <a:solidFill>
                  <a:srgbClr val="FFFFFF"/>
                </a:solidFill>
                <a:latin typeface="Arial Black" panose="020B0A04020102020204" pitchFamily="34" charset="0"/>
              </a:rPr>
              <a:t>remotely controlled vacuuming only in open stoping </a:t>
            </a:r>
            <a:endParaRPr lang="en-AU" altLang="en-US" sz="1600" b="1" dirty="0">
              <a:solidFill>
                <a:schemeClr val="bg1"/>
              </a:solidFill>
              <a:latin typeface="Arial Black" panose="020B0A04020102020204" pitchFamily="34" charset="0"/>
            </a:endParaRPr>
          </a:p>
          <a:p>
            <a:pPr lvl="4" eaLnBrk="1" hangingPunct="1">
              <a:buFont typeface="Wingdings" panose="05000000000000000000" pitchFamily="2" charset="2"/>
              <a:buChar char="§"/>
            </a:pPr>
            <a:r>
              <a:rPr lang="en-AU" altLang="en-US" sz="1600" b="1" dirty="0">
                <a:solidFill>
                  <a:schemeClr val="bg1"/>
                </a:solidFill>
                <a:latin typeface="Arial Black" panose="020B0A04020102020204" pitchFamily="34" charset="0"/>
              </a:rPr>
              <a:t>Top of mine pillars left behind for geotechnical reasons – </a:t>
            </a:r>
            <a:r>
              <a:rPr lang="en-AU" altLang="en-US" sz="1600" b="1" dirty="0">
                <a:solidFill>
                  <a:srgbClr val="FFFFFF"/>
                </a:solidFill>
                <a:latin typeface="Arial Black" panose="020B0A04020102020204" pitchFamily="34" charset="0"/>
              </a:rPr>
              <a:t>remotely controlled vacuuming only in open stopes </a:t>
            </a:r>
          </a:p>
          <a:p>
            <a:pPr lvl="1" eaLnBrk="1" hangingPunct="1">
              <a:buFont typeface="Wingdings" panose="05000000000000000000" pitchFamily="2" charset="2"/>
              <a:buChar char="§"/>
            </a:pPr>
            <a:r>
              <a:rPr lang="en-AU" altLang="en-US" sz="2200" b="1" u="sng" dirty="0">
                <a:latin typeface="Arial Black" panose="020B0A04020102020204" pitchFamily="34" charset="0"/>
              </a:rPr>
              <a:t>Rehabilitation</a:t>
            </a:r>
            <a:r>
              <a:rPr lang="en-AU" altLang="en-US" sz="2200" b="1" dirty="0">
                <a:latin typeface="Arial Black" panose="020B0A04020102020204" pitchFamily="34" charset="0"/>
              </a:rPr>
              <a:t> of disposed off on surface capital and operational waste generated to access the left behind high-grade ore on mine floors </a:t>
            </a:r>
            <a:r>
              <a:rPr lang="en-AU" altLang="en-US" sz="2800" b="1" u="sng" dirty="0">
                <a:solidFill>
                  <a:srgbClr val="FF3300"/>
                </a:solidFill>
                <a:latin typeface="Arial Black" panose="020B0A04020102020204" pitchFamily="34" charset="0"/>
              </a:rPr>
              <a:t>has not yet being compensated for </a:t>
            </a:r>
          </a:p>
          <a:p>
            <a:pPr lvl="1" eaLnBrk="1" hangingPunct="1">
              <a:buFont typeface="Wingdings" panose="05000000000000000000" pitchFamily="2" charset="2"/>
              <a:buChar char="§"/>
            </a:pPr>
            <a:endParaRPr lang="en-AU" altLang="en-US" sz="2200" dirty="0"/>
          </a:p>
          <a:p>
            <a:pPr marL="136525" indent="0">
              <a:buFont typeface="Wingdings 2" panose="05020102010507070707" pitchFamily="18" charset="2"/>
              <a:buNone/>
            </a:pPr>
            <a:endParaRPr lang="en-AU" altLang="en-US" dirty="0"/>
          </a:p>
        </p:txBody>
      </p:sp>
      <p:sp>
        <p:nvSpPr>
          <p:cNvPr id="7172" name="Slide Number Placeholder 3">
            <a:extLst>
              <a:ext uri="{FF2B5EF4-FFF2-40B4-BE49-F238E27FC236}">
                <a16:creationId xmlns:a16="http://schemas.microsoft.com/office/drawing/2014/main" id="{24AC9526-024E-4F6F-B8D1-EA3E7833E7D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5BE29E-1ECF-4083-9FF3-5040B21495FB}" type="slidenum">
              <a:rPr lang="en-AU" altLang="en-US" smtClean="0">
                <a:solidFill>
                  <a:srgbClr val="BCBCBC"/>
                </a:solidFill>
              </a:rPr>
              <a:pPr/>
              <a:t>4</a:t>
            </a:fld>
            <a:endParaRPr lang="en-AU" altLang="en-US" dirty="0">
              <a:solidFill>
                <a:srgbClr val="BCBCB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EA9D-DF0E-4A86-A6E8-7022E1631917}"/>
              </a:ext>
            </a:extLst>
          </p:cNvPr>
          <p:cNvSpPr>
            <a:spLocks noGrp="1"/>
          </p:cNvSpPr>
          <p:nvPr>
            <p:ph type="title"/>
          </p:nvPr>
        </p:nvSpPr>
        <p:spPr>
          <a:xfrm>
            <a:off x="128464" y="88492"/>
            <a:ext cx="9649072" cy="1143000"/>
          </a:xfrm>
        </p:spPr>
        <p:txBody>
          <a:bodyPr>
            <a:noAutofit/>
          </a:bodyPr>
          <a:lstStyle/>
          <a:p>
            <a:pPr>
              <a:defRPr/>
            </a:pPr>
            <a:r>
              <a:rPr lang="en-AU" sz="3600" dirty="0">
                <a:solidFill>
                  <a:srgbClr val="66FF33"/>
                </a:solidFill>
                <a:latin typeface="Arial Black" panose="020B0A04020102020204" pitchFamily="34" charset="0"/>
              </a:rPr>
              <a:t>Mine Floors Cleaning/Vacuuming </a:t>
            </a:r>
            <a:r>
              <a:rPr lang="en-AU" sz="3600" u="sng" dirty="0">
                <a:solidFill>
                  <a:srgbClr val="FF0000"/>
                </a:solidFill>
                <a:latin typeface="Arial Black" panose="020B0A04020102020204" pitchFamily="34" charset="0"/>
              </a:rPr>
              <a:t>Must</a:t>
            </a:r>
            <a:r>
              <a:rPr lang="en-AU" sz="3600" dirty="0">
                <a:solidFill>
                  <a:srgbClr val="FF0000"/>
                </a:solidFill>
                <a:latin typeface="Arial Black" panose="020B0A04020102020204" pitchFamily="34" charset="0"/>
              </a:rPr>
              <a:t> </a:t>
            </a:r>
            <a:r>
              <a:rPr lang="en-AU" sz="3600" dirty="0">
                <a:solidFill>
                  <a:srgbClr val="66FF33"/>
                </a:solidFill>
                <a:latin typeface="Arial Black" panose="020B0A04020102020204" pitchFamily="34" charset="0"/>
              </a:rPr>
              <a:t>become part of Mining Cycle</a:t>
            </a:r>
          </a:p>
        </p:txBody>
      </p:sp>
      <p:sp>
        <p:nvSpPr>
          <p:cNvPr id="3" name="Content Placeholder 2">
            <a:extLst>
              <a:ext uri="{FF2B5EF4-FFF2-40B4-BE49-F238E27FC236}">
                <a16:creationId xmlns:a16="http://schemas.microsoft.com/office/drawing/2014/main" id="{AE2C058B-CF16-4EB2-8B4E-92A31EA8FD41}"/>
              </a:ext>
            </a:extLst>
          </p:cNvPr>
          <p:cNvSpPr>
            <a:spLocks noGrp="1"/>
          </p:cNvSpPr>
          <p:nvPr>
            <p:ph idx="1"/>
          </p:nvPr>
        </p:nvSpPr>
        <p:spPr>
          <a:xfrm>
            <a:off x="272480" y="1287531"/>
            <a:ext cx="9433048" cy="5481978"/>
          </a:xfrm>
        </p:spPr>
        <p:txBody>
          <a:bodyPr/>
          <a:lstStyle/>
          <a:p>
            <a:pPr>
              <a:defRPr/>
            </a:pPr>
            <a:r>
              <a:rPr lang="en-AU" sz="2000" dirty="0">
                <a:latin typeface="Arial Black" panose="020B0A04020102020204" pitchFamily="34" charset="0"/>
              </a:rPr>
              <a:t>Mine floors material recovery </a:t>
            </a:r>
            <a:r>
              <a:rPr lang="en-AU" b="1" u="sng" dirty="0">
                <a:solidFill>
                  <a:srgbClr val="FF0000"/>
                </a:solidFill>
                <a:latin typeface="Arial Black" panose="020B0A04020102020204" pitchFamily="34" charset="0"/>
              </a:rPr>
              <a:t>Must be included</a:t>
            </a:r>
            <a:r>
              <a:rPr lang="en-AU" sz="2000" b="1" u="sng" dirty="0">
                <a:solidFill>
                  <a:srgbClr val="FF0000"/>
                </a:solidFill>
                <a:latin typeface="Arial Black" panose="020B0A04020102020204" pitchFamily="34" charset="0"/>
              </a:rPr>
              <a:t> </a:t>
            </a:r>
            <a:r>
              <a:rPr lang="en-AU" sz="2000" dirty="0">
                <a:latin typeface="Arial Black" panose="020B0A04020102020204" pitchFamily="34" charset="0"/>
              </a:rPr>
              <a:t>in Pre-feasibility/Feasibility Studies and Ore Resources/Reserves Calculations/Life of Mine Plans </a:t>
            </a:r>
            <a:r>
              <a:rPr lang="en-AU" sz="2000" b="1" dirty="0">
                <a:solidFill>
                  <a:srgbClr val="FFFFFF"/>
                </a:solidFill>
                <a:latin typeface="Arial Black" panose="020B0A04020102020204" pitchFamily="34" charset="0"/>
              </a:rPr>
              <a:t>–</a:t>
            </a:r>
            <a:r>
              <a:rPr lang="en-AU" sz="2000" b="1" dirty="0">
                <a:solidFill>
                  <a:srgbClr val="FF0000"/>
                </a:solidFill>
                <a:latin typeface="Arial Black" panose="020B0A04020102020204" pitchFamily="34" charset="0"/>
              </a:rPr>
              <a:t> </a:t>
            </a:r>
            <a:r>
              <a:rPr lang="en-AU" sz="2000" b="1" dirty="0">
                <a:solidFill>
                  <a:srgbClr val="FFFFFF"/>
                </a:solidFill>
                <a:latin typeface="Arial Black" panose="020B0A04020102020204" pitchFamily="34" charset="0"/>
              </a:rPr>
              <a:t>including compensation for surface rehabilitation of waste generated when accessing the ore left behind on mine floors</a:t>
            </a:r>
          </a:p>
          <a:p>
            <a:pPr>
              <a:defRPr/>
            </a:pPr>
            <a:r>
              <a:rPr lang="en-AU" b="1" u="sng" dirty="0">
                <a:solidFill>
                  <a:srgbClr val="FF0000"/>
                </a:solidFill>
                <a:latin typeface="Arial Black" panose="020B0A04020102020204" pitchFamily="34" charset="0"/>
              </a:rPr>
              <a:t>Timing</a:t>
            </a:r>
            <a:r>
              <a:rPr lang="en-AU" dirty="0">
                <a:latin typeface="Arial Black" panose="020B0A04020102020204" pitchFamily="34" charset="0"/>
              </a:rPr>
              <a:t> </a:t>
            </a:r>
            <a:r>
              <a:rPr lang="en-AU" sz="2000" dirty="0">
                <a:latin typeface="Arial Black" panose="020B0A04020102020204" pitchFamily="34" charset="0"/>
              </a:rPr>
              <a:t>- Mine floors material recovery </a:t>
            </a:r>
            <a:r>
              <a:rPr lang="en-AU" sz="2000" i="1" dirty="0">
                <a:latin typeface="Arial Black" panose="020B0A04020102020204" pitchFamily="34" charset="0"/>
              </a:rPr>
              <a:t>(in stopes &amp; ore drives) </a:t>
            </a:r>
            <a:r>
              <a:rPr lang="en-AU" sz="2000" dirty="0">
                <a:latin typeface="Arial Black" panose="020B0A04020102020204" pitchFamily="34" charset="0"/>
              </a:rPr>
              <a:t>must be conducted whilst mine ventilation/fresh water/compressed air supply/dewatering plus other infrastructures are fully operational</a:t>
            </a:r>
          </a:p>
          <a:p>
            <a:pPr lvl="2">
              <a:defRPr/>
            </a:pPr>
            <a:r>
              <a:rPr lang="en-AU" sz="1800" dirty="0">
                <a:latin typeface="Arial Black" panose="020B0A04020102020204" pitchFamily="34" charset="0"/>
              </a:rPr>
              <a:t>Needs to be carried out </a:t>
            </a:r>
            <a:r>
              <a:rPr lang="en-AU" sz="2000" b="1" u="sng" dirty="0">
                <a:latin typeface="Arial Black" panose="020B0A04020102020204" pitchFamily="34" charset="0"/>
              </a:rPr>
              <a:t>immediately after “normal mining activities”</a:t>
            </a:r>
            <a:r>
              <a:rPr lang="en-AU" sz="2000" b="1" dirty="0">
                <a:latin typeface="Arial Black" panose="020B0A04020102020204" pitchFamily="34" charset="0"/>
              </a:rPr>
              <a:t> </a:t>
            </a:r>
            <a:r>
              <a:rPr lang="en-AU" sz="1800" dirty="0">
                <a:latin typeface="Arial Black" panose="020B0A04020102020204" pitchFamily="34" charset="0"/>
              </a:rPr>
              <a:t>in mining areas/sections have been completed as planned</a:t>
            </a:r>
          </a:p>
          <a:p>
            <a:pPr lvl="2">
              <a:defRPr/>
            </a:pPr>
            <a:r>
              <a:rPr lang="en-AU" sz="2400" b="1" dirty="0">
                <a:solidFill>
                  <a:srgbClr val="FF0000"/>
                </a:solidFill>
                <a:latin typeface="Arial Black" panose="020B0A04020102020204" pitchFamily="34" charset="0"/>
              </a:rPr>
              <a:t>Not after mine was flooded/put on care and maintenance</a:t>
            </a:r>
          </a:p>
          <a:p>
            <a:pPr lvl="1">
              <a:defRPr/>
            </a:pPr>
            <a:r>
              <a:rPr lang="en-AU" sz="2000" dirty="0">
                <a:latin typeface="Arial Black" panose="020B0A04020102020204" pitchFamily="34" charset="0"/>
              </a:rPr>
              <a:t>Including recovery of high-grade broken ore from top of pillars to be left for geotechnical reasons</a:t>
            </a:r>
          </a:p>
          <a:p>
            <a:pPr lvl="2">
              <a:defRPr/>
            </a:pPr>
            <a:r>
              <a:rPr lang="en-AU" sz="1800" dirty="0">
                <a:latin typeface="Arial Black" panose="020B0A04020102020204" pitchFamily="34" charset="0"/>
              </a:rPr>
              <a:t>With remotely controlled vacuuming </a:t>
            </a:r>
            <a:r>
              <a:rPr lang="en-AU" sz="1800" i="1" dirty="0">
                <a:latin typeface="Arial Black" panose="020B0A04020102020204" pitchFamily="34" charset="0"/>
              </a:rPr>
              <a:t>(in open stopes)</a:t>
            </a:r>
          </a:p>
          <a:p>
            <a:pPr marL="904875" lvl="2" indent="0">
              <a:buFont typeface="Wingdings" panose="05000000000000000000" pitchFamily="2" charset="2"/>
              <a:buNone/>
              <a:defRPr/>
            </a:pPr>
            <a:endParaRPr lang="en-AU" dirty="0"/>
          </a:p>
        </p:txBody>
      </p:sp>
      <p:sp>
        <p:nvSpPr>
          <p:cNvPr id="8196" name="Slide Number Placeholder 3">
            <a:extLst>
              <a:ext uri="{FF2B5EF4-FFF2-40B4-BE49-F238E27FC236}">
                <a16:creationId xmlns:a16="http://schemas.microsoft.com/office/drawing/2014/main" id="{08DCF38C-D4B9-449F-85DA-3BA3D0FFB82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C670E7-9CAC-42EA-A46B-ACA006ADC5F6}" type="slidenum">
              <a:rPr lang="en-AU" altLang="en-US" smtClean="0">
                <a:solidFill>
                  <a:srgbClr val="BCBCBC"/>
                </a:solidFill>
              </a:rPr>
              <a:pPr/>
              <a:t>5</a:t>
            </a:fld>
            <a:endParaRPr lang="en-AU" altLang="en-US" dirty="0">
              <a:solidFill>
                <a:srgbClr val="BCBCB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C3F5-7CB7-4253-8F98-1EA4D0E6CE73}"/>
              </a:ext>
            </a:extLst>
          </p:cNvPr>
          <p:cNvSpPr>
            <a:spLocks noGrp="1"/>
          </p:cNvSpPr>
          <p:nvPr>
            <p:ph type="title"/>
          </p:nvPr>
        </p:nvSpPr>
        <p:spPr>
          <a:xfrm>
            <a:off x="495300" y="116632"/>
            <a:ext cx="8915400" cy="1800200"/>
          </a:xfrm>
        </p:spPr>
        <p:txBody>
          <a:bodyPr>
            <a:noAutofit/>
          </a:bodyPr>
          <a:lstStyle/>
          <a:p>
            <a:pPr eaLnBrk="1" fontAlgn="auto" hangingPunct="1">
              <a:spcAft>
                <a:spcPts val="0"/>
              </a:spcAft>
              <a:defRPr/>
            </a:pPr>
            <a:r>
              <a:rPr lang="en-AU" sz="4000" dirty="0">
                <a:solidFill>
                  <a:schemeClr val="tx1"/>
                </a:solidFill>
                <a:latin typeface="Arial Black" panose="020B0A04020102020204" pitchFamily="34" charset="0"/>
              </a:rPr>
              <a:t>Post “normal” mining activities currently/already used/trialled – cont.</a:t>
            </a:r>
          </a:p>
        </p:txBody>
      </p:sp>
      <p:sp>
        <p:nvSpPr>
          <p:cNvPr id="9219" name="Content Placeholder 2">
            <a:extLst>
              <a:ext uri="{FF2B5EF4-FFF2-40B4-BE49-F238E27FC236}">
                <a16:creationId xmlns:a16="http://schemas.microsoft.com/office/drawing/2014/main" id="{D4633ECC-71B6-482C-B451-D35F9E87452D}"/>
              </a:ext>
            </a:extLst>
          </p:cNvPr>
          <p:cNvSpPr>
            <a:spLocks noGrp="1"/>
          </p:cNvSpPr>
          <p:nvPr>
            <p:ph idx="1"/>
          </p:nvPr>
        </p:nvSpPr>
        <p:spPr>
          <a:xfrm>
            <a:off x="142056" y="2133600"/>
            <a:ext cx="9563472" cy="4463752"/>
          </a:xfrm>
        </p:spPr>
        <p:txBody>
          <a:bodyPr/>
          <a:lstStyle/>
          <a:p>
            <a:pPr marL="479425" indent="-342900" eaLnBrk="1" hangingPunct="1">
              <a:buFont typeface="Courier New" panose="02070309020205020404" pitchFamily="49" charset="0"/>
              <a:buChar char="o"/>
              <a:defRPr/>
            </a:pPr>
            <a:r>
              <a:rPr lang="en-AU" altLang="en-US" sz="2400" dirty="0">
                <a:latin typeface="Arial Black" panose="020B0A04020102020204" pitchFamily="34" charset="0"/>
              </a:rPr>
              <a:t>Stopes wash-down/vamping/vacuuming</a:t>
            </a:r>
          </a:p>
          <a:p>
            <a:pPr lvl="1" eaLnBrk="1" hangingPunct="1">
              <a:buFont typeface="Wingdings" panose="05000000000000000000" pitchFamily="2" charset="2"/>
              <a:buChar char="§"/>
              <a:defRPr/>
            </a:pPr>
            <a:r>
              <a:rPr lang="en-AU" altLang="en-US" sz="2000" b="1" u="sng" dirty="0">
                <a:latin typeface="Arial Black" panose="020B0A04020102020204" pitchFamily="34" charset="0"/>
              </a:rPr>
              <a:t>In South Africa </a:t>
            </a:r>
            <a:r>
              <a:rPr lang="en-AU" altLang="en-US" sz="2000" dirty="0">
                <a:latin typeface="Arial Black" panose="020B0A04020102020204" pitchFamily="34" charset="0"/>
              </a:rPr>
              <a:t>even</a:t>
            </a:r>
            <a:r>
              <a:rPr lang="en-AU" altLang="en-US" sz="2000" b="1" dirty="0">
                <a:latin typeface="Arial Black" panose="020B0A04020102020204" pitchFamily="34" charset="0"/>
              </a:rPr>
              <a:t> </a:t>
            </a:r>
            <a:r>
              <a:rPr lang="en-AU" altLang="en-US" sz="2000" dirty="0">
                <a:latin typeface="Arial Black" panose="020B0A04020102020204" pitchFamily="34" charset="0"/>
              </a:rPr>
              <a:t>gold left in </a:t>
            </a:r>
            <a:r>
              <a:rPr lang="en-AU" altLang="en-US" sz="2000" b="1" u="sng" dirty="0">
                <a:latin typeface="Arial Black" panose="020B0A04020102020204" pitchFamily="34" charset="0"/>
              </a:rPr>
              <a:t>stopes’ floor cracks</a:t>
            </a:r>
            <a:r>
              <a:rPr lang="en-AU" altLang="en-US" sz="2000" dirty="0">
                <a:latin typeface="Arial Black" panose="020B0A04020102020204" pitchFamily="34" charset="0"/>
              </a:rPr>
              <a:t> has being recovered for many years</a:t>
            </a:r>
          </a:p>
          <a:p>
            <a:pPr lvl="1" eaLnBrk="1" hangingPunct="1">
              <a:buFont typeface="Wingdings" panose="05000000000000000000" pitchFamily="2" charset="2"/>
              <a:buChar char="§"/>
              <a:defRPr/>
            </a:pPr>
            <a:r>
              <a:rPr lang="en-AU" altLang="en-US" sz="2000" dirty="0">
                <a:latin typeface="Arial Black" panose="020B0A04020102020204" pitchFamily="34" charset="0"/>
              </a:rPr>
              <a:t>And being a part of normal mining cycle </a:t>
            </a:r>
            <a:r>
              <a:rPr lang="en-AU" altLang="en-US" sz="2000" b="1" u="sng" dirty="0">
                <a:latin typeface="Arial Black" panose="020B0A04020102020204" pitchFamily="34" charset="0"/>
              </a:rPr>
              <a:t>for years </a:t>
            </a:r>
            <a:endParaRPr lang="en-AU" altLang="en-US" b="1" u="sng" dirty="0">
              <a:latin typeface="Arial Black" panose="020B0A04020102020204" pitchFamily="34" charset="0"/>
            </a:endParaRPr>
          </a:p>
          <a:p>
            <a:pPr eaLnBrk="1" hangingPunct="1">
              <a:buFont typeface="Courier New" panose="02070309020205020404" pitchFamily="49" charset="0"/>
              <a:buChar char="o"/>
              <a:defRPr/>
            </a:pPr>
            <a:r>
              <a:rPr lang="en-AU" altLang="en-US" sz="2400" dirty="0">
                <a:latin typeface="Arial Black" panose="020B0A04020102020204" pitchFamily="34" charset="0"/>
              </a:rPr>
              <a:t>Stopes wash-down carried out on Central Norseman Gold Corporation </a:t>
            </a:r>
            <a:r>
              <a:rPr lang="en-AU" altLang="en-US" sz="2400" i="1" dirty="0">
                <a:latin typeface="Arial Black" panose="020B0A04020102020204" pitchFamily="34" charset="0"/>
              </a:rPr>
              <a:t>(CNGC) </a:t>
            </a:r>
            <a:r>
              <a:rPr lang="en-AU" altLang="en-US" sz="2400" dirty="0">
                <a:latin typeface="Arial Black" panose="020B0A04020102020204" pitchFamily="34" charset="0"/>
              </a:rPr>
              <a:t>Gold Mines</a:t>
            </a:r>
            <a:r>
              <a:rPr lang="en-AU" altLang="en-US" sz="2400" i="1" dirty="0">
                <a:latin typeface="Arial Black" panose="020B0A04020102020204" pitchFamily="34" charset="0"/>
              </a:rPr>
              <a:t>, </a:t>
            </a:r>
            <a:r>
              <a:rPr lang="en-AU" altLang="en-US" sz="2400" dirty="0">
                <a:latin typeface="Arial Black" panose="020B0A04020102020204" pitchFamily="34" charset="0"/>
              </a:rPr>
              <a:t>Western Australia in 2000-2001</a:t>
            </a:r>
          </a:p>
          <a:p>
            <a:pPr lvl="1" eaLnBrk="1" hangingPunct="1">
              <a:buFont typeface="Courier New" panose="02070309020205020404" pitchFamily="49" charset="0"/>
              <a:buChar char="o"/>
              <a:defRPr/>
            </a:pPr>
            <a:r>
              <a:rPr lang="en-AU" altLang="en-US" sz="2000" dirty="0">
                <a:latin typeface="Arial Black" panose="020B0A04020102020204" pitchFamily="34" charset="0"/>
              </a:rPr>
              <a:t>More recently </a:t>
            </a:r>
            <a:r>
              <a:rPr lang="en-AU" altLang="en-US" sz="2000" i="1" dirty="0">
                <a:latin typeface="Arial Black" panose="020B0A04020102020204" pitchFamily="34" charset="0"/>
              </a:rPr>
              <a:t>(2010-2011) </a:t>
            </a:r>
            <a:r>
              <a:rPr lang="en-AU" altLang="en-US" sz="2000" dirty="0">
                <a:latin typeface="Arial Black" panose="020B0A04020102020204" pitchFamily="34" charset="0"/>
              </a:rPr>
              <a:t>- highly successful ore drives and stope floor material recovery in Norseman Gold NL </a:t>
            </a:r>
            <a:r>
              <a:rPr lang="en-AU" altLang="en-US" sz="2000" i="1" dirty="0">
                <a:latin typeface="Arial Black" panose="020B0A04020102020204" pitchFamily="34" charset="0"/>
              </a:rPr>
              <a:t>(previously CNGC) </a:t>
            </a:r>
            <a:r>
              <a:rPr lang="en-AU" altLang="en-US" sz="2000" dirty="0">
                <a:latin typeface="Arial Black" panose="020B0A04020102020204" pitchFamily="34" charset="0"/>
              </a:rPr>
              <a:t>at Harlequin Mine with the Mobile Supersucker conducted by Ausvac Mining PL</a:t>
            </a:r>
          </a:p>
        </p:txBody>
      </p:sp>
      <p:sp>
        <p:nvSpPr>
          <p:cNvPr id="10244" name="Slide Number Placeholder 4">
            <a:extLst>
              <a:ext uri="{FF2B5EF4-FFF2-40B4-BE49-F238E27FC236}">
                <a16:creationId xmlns:a16="http://schemas.microsoft.com/office/drawing/2014/main" id="{E229F120-1A70-486A-8ED5-C17DD8C52745}"/>
              </a:ext>
            </a:extLst>
          </p:cNvPr>
          <p:cNvSpPr>
            <a:spLocks noGrp="1" noChangeArrowheads="1"/>
          </p:cNvSpPr>
          <p:nvPr>
            <p:ph type="sldNum" sz="quarter" idx="12"/>
          </p:nvPr>
        </p:nvSpPr>
        <p:spPr bwMode="auto">
          <a:xfrm>
            <a:off x="7473950" y="5975350"/>
            <a:ext cx="206375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175FF3A9-BBDC-47BC-9E14-137489EC217C}" type="slidenum">
              <a:rPr lang="en-AU" altLang="en-US" sz="1200" smtClean="0">
                <a:solidFill>
                  <a:srgbClr val="BCBCBC"/>
                </a:solidFill>
                <a:latin typeface="Arial" panose="020B0604020202020204" pitchFamily="34" charset="0"/>
              </a:rPr>
              <a:pPr>
                <a:spcBef>
                  <a:spcPct val="0"/>
                </a:spcBef>
                <a:buClrTx/>
                <a:buSzTx/>
                <a:buFontTx/>
                <a:buNone/>
              </a:pPr>
              <a:t>6</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4233C6A-E6F9-4E51-BC02-16E5ED8F87E6}"/>
              </a:ext>
            </a:extLst>
          </p:cNvPr>
          <p:cNvSpPr>
            <a:spLocks noGrp="1" noChangeArrowheads="1"/>
          </p:cNvSpPr>
          <p:nvPr>
            <p:ph type="title"/>
          </p:nvPr>
        </p:nvSpPr>
        <p:spPr>
          <a:xfrm>
            <a:off x="1065213" y="0"/>
            <a:ext cx="7677150" cy="1276350"/>
          </a:xfrm>
        </p:spPr>
        <p:txBody>
          <a:bodyPr/>
          <a:lstStyle/>
          <a:p>
            <a:pPr eaLnBrk="1" fontAlgn="auto" hangingPunct="1">
              <a:spcAft>
                <a:spcPts val="0"/>
              </a:spcAft>
              <a:defRPr/>
            </a:pPr>
            <a:br>
              <a:rPr lang="en-AU" sz="3600" dirty="0">
                <a:solidFill>
                  <a:schemeClr val="bg2"/>
                </a:solidFill>
                <a:effectLst>
                  <a:outerShdw blurRad="38100" dist="38100" dir="2700000" algn="tl">
                    <a:srgbClr val="C0C0C0"/>
                  </a:outerShdw>
                </a:effectLst>
              </a:rPr>
            </a:br>
            <a:r>
              <a:rPr lang="en-AU" sz="3600" dirty="0">
                <a:solidFill>
                  <a:srgbClr val="66FF33"/>
                </a:solidFill>
                <a:effectLst>
                  <a:outerShdw blurRad="38100" dist="38100" dir="2700000" algn="tl">
                    <a:srgbClr val="C0C0C0"/>
                  </a:outerShdw>
                </a:effectLst>
              </a:rPr>
              <a:t>		</a:t>
            </a:r>
            <a:r>
              <a:rPr lang="en-AU" sz="2000" dirty="0">
                <a:solidFill>
                  <a:srgbClr val="66FF33"/>
                </a:solidFill>
                <a:effectLst>
                  <a:outerShdw blurRad="38100" dist="38100" dir="2700000" algn="tl">
                    <a:srgbClr val="C0C0C0"/>
                  </a:outerShdw>
                </a:effectLst>
              </a:rPr>
              <a:t>	</a:t>
            </a:r>
          </a:p>
        </p:txBody>
      </p:sp>
      <p:sp>
        <p:nvSpPr>
          <p:cNvPr id="19459" name="Rectangle 3">
            <a:extLst>
              <a:ext uri="{FF2B5EF4-FFF2-40B4-BE49-F238E27FC236}">
                <a16:creationId xmlns:a16="http://schemas.microsoft.com/office/drawing/2014/main" id="{B8D6F577-B8F2-46FB-8B1F-4496F4994CBC}"/>
              </a:ext>
            </a:extLst>
          </p:cNvPr>
          <p:cNvSpPr>
            <a:spLocks noGrp="1" noChangeArrowheads="1"/>
          </p:cNvSpPr>
          <p:nvPr>
            <p:ph idx="1"/>
          </p:nvPr>
        </p:nvSpPr>
        <p:spPr>
          <a:xfrm>
            <a:off x="128464" y="241672"/>
            <a:ext cx="9649072" cy="6374656"/>
          </a:xfrm>
        </p:spPr>
        <p:txBody>
          <a:bodyPr>
            <a:normAutofit fontScale="92500"/>
          </a:bodyPr>
          <a:lstStyle/>
          <a:p>
            <a:pPr marL="548640" indent="-411480" eaLnBrk="1" fontAlgn="auto" hangingPunct="1">
              <a:lnSpc>
                <a:spcPct val="90000"/>
              </a:lnSpc>
              <a:spcAft>
                <a:spcPts val="0"/>
              </a:spcAft>
              <a:buClr>
                <a:schemeClr val="tx1"/>
              </a:buClr>
              <a:buSzTx/>
              <a:buFont typeface="Monotype Sorts"/>
              <a:buNone/>
              <a:defRPr/>
            </a:pPr>
            <a:r>
              <a:rPr lang="en-AU" sz="3200" b="1" dirty="0">
                <a:latin typeface="Arial Black" panose="020B0A04020102020204" pitchFamily="34" charset="0"/>
              </a:rPr>
              <a:t>Floor sampling at CNGC Harlequin Gold Mine in Norseman, Western Australia </a:t>
            </a:r>
            <a:r>
              <a:rPr lang="en-AU" sz="3200" b="1" i="1" dirty="0">
                <a:latin typeface="Arial Black" panose="020B0A04020102020204" pitchFamily="34" charset="0"/>
              </a:rPr>
              <a:t>(April 2001)</a:t>
            </a:r>
          </a:p>
          <a:p>
            <a:pPr marL="137160" indent="0" eaLnBrk="1" fontAlgn="auto" hangingPunct="1">
              <a:lnSpc>
                <a:spcPct val="90000"/>
              </a:lnSpc>
              <a:spcAft>
                <a:spcPts val="0"/>
              </a:spcAft>
              <a:buClr>
                <a:schemeClr val="tx1"/>
              </a:buClr>
              <a:buSzTx/>
              <a:buNone/>
              <a:defRPr/>
            </a:pPr>
            <a:endParaRPr lang="en-AU" sz="1800" b="1" dirty="0">
              <a:solidFill>
                <a:srgbClr val="00FF00"/>
              </a:solidFill>
            </a:endParaRPr>
          </a:p>
          <a:p>
            <a:pPr marL="137160" indent="0" eaLnBrk="1" fontAlgn="auto" hangingPunct="1">
              <a:lnSpc>
                <a:spcPct val="90000"/>
              </a:lnSpc>
              <a:spcAft>
                <a:spcPts val="0"/>
              </a:spcAft>
              <a:buClr>
                <a:schemeClr val="tx1"/>
              </a:buClr>
              <a:buSzTx/>
              <a:buNone/>
              <a:defRPr/>
            </a:pPr>
            <a:r>
              <a:rPr lang="en-AU" sz="1800" b="1" u="sng" dirty="0">
                <a:solidFill>
                  <a:srgbClr val="00FF00"/>
                </a:solidFill>
                <a:latin typeface="Arial Black" panose="020B0A04020102020204" pitchFamily="34" charset="0"/>
              </a:rPr>
              <a:t>Harlequin Gold Mine Ore Tones Hoisted in 1998-2001</a:t>
            </a:r>
            <a:r>
              <a:rPr lang="en-AU" sz="1800" b="1" dirty="0">
                <a:solidFill>
                  <a:srgbClr val="00FF00"/>
                </a:solidFill>
                <a:latin typeface="Arial Black" panose="020B0A04020102020204" pitchFamily="34" charset="0"/>
              </a:rPr>
              <a:t>: </a:t>
            </a:r>
          </a:p>
          <a:p>
            <a:pPr marL="137160" indent="0" eaLnBrk="1" fontAlgn="auto" hangingPunct="1">
              <a:lnSpc>
                <a:spcPct val="90000"/>
              </a:lnSpc>
              <a:spcAft>
                <a:spcPts val="0"/>
              </a:spcAft>
              <a:buClr>
                <a:schemeClr val="tx1"/>
              </a:buClr>
              <a:buSzTx/>
              <a:buNone/>
              <a:defRPr/>
            </a:pPr>
            <a:r>
              <a:rPr lang="en-AU" sz="1800" b="1" dirty="0">
                <a:solidFill>
                  <a:srgbClr val="00FF00"/>
                </a:solidFill>
                <a:latin typeface="Arial Black" panose="020B0A04020102020204" pitchFamily="34" charset="0"/>
              </a:rPr>
              <a:t>61,019t @ 17.56 g/t, 90,034t @ 15.71 g/t, 133,325t @ 12.22 g/t and 149,358t @ 14.07 g/t  respectively</a:t>
            </a:r>
            <a:endParaRPr lang="en-AU" b="1" i="1" dirty="0">
              <a:solidFill>
                <a:srgbClr val="00FF00"/>
              </a:solidFill>
              <a:latin typeface="Arial Black" panose="020B0A04020102020204" pitchFamily="34" charset="0"/>
            </a:endParaRPr>
          </a:p>
          <a:p>
            <a:pPr marL="868680" lvl="1" indent="-283464" eaLnBrk="1" fontAlgn="auto" hangingPunct="1">
              <a:lnSpc>
                <a:spcPct val="90000"/>
              </a:lnSpc>
              <a:spcAft>
                <a:spcPts val="0"/>
              </a:spcAft>
              <a:buSzTx/>
              <a:buFont typeface="Wingdings" pitchFamily="2" charset="2"/>
              <a:buChar char="§"/>
              <a:defRPr/>
            </a:pPr>
            <a:r>
              <a:rPr lang="en-AU" dirty="0">
                <a:latin typeface="Arial Black" panose="020B0A04020102020204" pitchFamily="34" charset="0"/>
              </a:rPr>
              <a:t>Conducted by Kris Biegaj </a:t>
            </a:r>
            <a:r>
              <a:rPr lang="en-AU" b="1" dirty="0">
                <a:latin typeface="Arial Black" panose="020B0A04020102020204" pitchFamily="34" charset="0"/>
              </a:rPr>
              <a:t>in </a:t>
            </a:r>
            <a:r>
              <a:rPr lang="en-AU" dirty="0">
                <a:latin typeface="Arial Black" panose="020B0A04020102020204" pitchFamily="34" charset="0"/>
              </a:rPr>
              <a:t>3.5m x 3.5m HV5F –41mRL freshly excavated in-stope single boom jumbo decline mined through semi-horizontal quartz reef ~300mm thick containing 100-300g/t of nuggetty-type Au </a:t>
            </a:r>
          </a:p>
          <a:p>
            <a:pPr marL="868680" lvl="1" indent="-283464" eaLnBrk="1" fontAlgn="auto" hangingPunct="1">
              <a:lnSpc>
                <a:spcPct val="90000"/>
              </a:lnSpc>
              <a:spcAft>
                <a:spcPts val="0"/>
              </a:spcAft>
              <a:buSzTx/>
              <a:buFont typeface="Wingdings" pitchFamily="2" charset="2"/>
              <a:buChar char="§"/>
              <a:defRPr/>
            </a:pPr>
            <a:r>
              <a:rPr lang="en-AU" dirty="0">
                <a:latin typeface="Arial Black" panose="020B0A04020102020204" pitchFamily="34" charset="0"/>
              </a:rPr>
              <a:t>Five </a:t>
            </a:r>
            <a:r>
              <a:rPr lang="en-AU" i="1" dirty="0">
                <a:latin typeface="Arial Black" panose="020B0A04020102020204" pitchFamily="34" charset="0"/>
              </a:rPr>
              <a:t>(5)</a:t>
            </a:r>
            <a:r>
              <a:rPr lang="en-AU" dirty="0">
                <a:latin typeface="Arial Black" panose="020B0A04020102020204" pitchFamily="34" charset="0"/>
              </a:rPr>
              <a:t> separate sampling layers taken across the floor of 3.5m wide decline with a pelican pick</a:t>
            </a:r>
          </a:p>
          <a:p>
            <a:pPr marL="1133792" lvl="2" indent="-283464" eaLnBrk="1" fontAlgn="auto" hangingPunct="1">
              <a:lnSpc>
                <a:spcPct val="90000"/>
              </a:lnSpc>
              <a:spcAft>
                <a:spcPts val="0"/>
              </a:spcAft>
              <a:buSzTx/>
              <a:buFont typeface="Wingdings" panose="05000000000000000000" pitchFamily="2" charset="2"/>
              <a:buChar char="§"/>
              <a:defRPr/>
            </a:pPr>
            <a:r>
              <a:rPr lang="en-AU" sz="2000" dirty="0">
                <a:latin typeface="Arial Black" panose="020B0A04020102020204" pitchFamily="34" charset="0"/>
              </a:rPr>
              <a:t>Last bottom layers taken with a small dust-buster/vacuum cleaner to the decline’s solid floor/cleaned</a:t>
            </a:r>
          </a:p>
          <a:p>
            <a:pPr marL="868680" lvl="1" indent="-283464" eaLnBrk="1" fontAlgn="auto" hangingPunct="1">
              <a:lnSpc>
                <a:spcPct val="90000"/>
              </a:lnSpc>
              <a:spcAft>
                <a:spcPts val="0"/>
              </a:spcAft>
              <a:buSzTx/>
              <a:buFont typeface="Wingdings" pitchFamily="2" charset="2"/>
              <a:buChar char="§"/>
              <a:defRPr/>
            </a:pPr>
            <a:r>
              <a:rPr lang="en-AU" dirty="0">
                <a:latin typeface="Arial Black" panose="020B0A04020102020204" pitchFamily="34" charset="0"/>
              </a:rPr>
              <a:t>Nine </a:t>
            </a:r>
            <a:r>
              <a:rPr lang="en-AU" i="1" dirty="0">
                <a:latin typeface="Arial Black" panose="020B0A04020102020204" pitchFamily="34" charset="0"/>
              </a:rPr>
              <a:t>(9)</a:t>
            </a:r>
            <a:r>
              <a:rPr lang="en-AU" dirty="0">
                <a:latin typeface="Arial Black" panose="020B0A04020102020204" pitchFamily="34" charset="0"/>
              </a:rPr>
              <a:t> separate samples in total taken and analysed </a:t>
            </a:r>
          </a:p>
          <a:p>
            <a:pPr marL="1133792" lvl="2" indent="-283464" eaLnBrk="1" fontAlgn="auto" hangingPunct="1">
              <a:lnSpc>
                <a:spcPct val="90000"/>
              </a:lnSpc>
              <a:spcAft>
                <a:spcPts val="0"/>
              </a:spcAft>
              <a:buSzTx/>
              <a:buFont typeface="Wingdings" panose="05000000000000000000" pitchFamily="2" charset="2"/>
              <a:buChar char="§"/>
              <a:defRPr/>
            </a:pPr>
            <a:r>
              <a:rPr lang="en-AU" sz="2000" dirty="0">
                <a:latin typeface="Arial Black" panose="020B0A04020102020204" pitchFamily="34" charset="0"/>
              </a:rPr>
              <a:t>Total weight of samples – 131.9 kg</a:t>
            </a:r>
          </a:p>
          <a:p>
            <a:pPr marL="1133856" lvl="2" eaLnBrk="1" fontAlgn="auto" hangingPunct="1">
              <a:lnSpc>
                <a:spcPct val="90000"/>
              </a:lnSpc>
              <a:spcAft>
                <a:spcPts val="0"/>
              </a:spcAft>
              <a:buSzTx/>
              <a:buFont typeface="Wingdings" panose="05000000000000000000" pitchFamily="2" charset="2"/>
              <a:buChar char="§"/>
              <a:defRPr/>
            </a:pPr>
            <a:r>
              <a:rPr lang="en-AU" sz="2000" dirty="0">
                <a:latin typeface="Arial Black" panose="020B0A04020102020204" pitchFamily="34" charset="0"/>
              </a:rPr>
              <a:t>Unfortunately photos taken during sampling did not come out</a:t>
            </a:r>
          </a:p>
          <a:p>
            <a:pPr marL="868744" lvl="1" eaLnBrk="1" fontAlgn="auto" hangingPunct="1">
              <a:lnSpc>
                <a:spcPct val="90000"/>
              </a:lnSpc>
              <a:spcAft>
                <a:spcPts val="0"/>
              </a:spcAft>
              <a:buSzTx/>
              <a:buFont typeface="Wingdings" panose="05000000000000000000" pitchFamily="2" charset="2"/>
              <a:buChar char="§"/>
              <a:defRPr/>
            </a:pPr>
            <a:r>
              <a:rPr lang="en-AU" sz="2200" b="1" dirty="0">
                <a:solidFill>
                  <a:srgbClr val="66FF33"/>
                </a:solidFill>
                <a:latin typeface="Arial Black" panose="020B0A04020102020204" pitchFamily="34" charset="0"/>
              </a:rPr>
              <a:t>Grade: 40.02 g/t of Au – next slide with sample details</a:t>
            </a:r>
          </a:p>
        </p:txBody>
      </p:sp>
      <p:sp>
        <p:nvSpPr>
          <p:cNvPr id="11268" name="Slide Number Placeholder 2">
            <a:extLst>
              <a:ext uri="{FF2B5EF4-FFF2-40B4-BE49-F238E27FC236}">
                <a16:creationId xmlns:a16="http://schemas.microsoft.com/office/drawing/2014/main" id="{ED780234-EA4C-4704-B6C7-AE9C72866FD9}"/>
              </a:ext>
            </a:extLst>
          </p:cNvPr>
          <p:cNvSpPr>
            <a:spLocks noGrp="1" noChangeArrowheads="1"/>
          </p:cNvSpPr>
          <p:nvPr>
            <p:ph type="sldNum" sz="quarter" idx="12"/>
          </p:nvPr>
        </p:nvSpPr>
        <p:spPr bwMode="auto">
          <a:xfrm>
            <a:off x="8482013" y="6126163"/>
            <a:ext cx="8255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3F7E0FE3-032B-4007-97AD-5455F52AD92E}" type="slidenum">
              <a:rPr lang="en-AU" altLang="en-US" sz="1200" smtClean="0">
                <a:solidFill>
                  <a:srgbClr val="BCBCBC"/>
                </a:solidFill>
                <a:latin typeface="Arial" panose="020B0604020202020204" pitchFamily="34" charset="0"/>
              </a:rPr>
              <a:pPr>
                <a:spcBef>
                  <a:spcPct val="0"/>
                </a:spcBef>
                <a:buClrTx/>
                <a:buSzTx/>
                <a:buFontTx/>
                <a:buNone/>
              </a:pPr>
              <a:t>7</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8FD1074B-F430-4EFD-A3E6-731ECC178966}"/>
              </a:ext>
            </a:extLst>
          </p:cNvPr>
          <p:cNvSpPr>
            <a:spLocks noChangeArrowheads="1"/>
          </p:cNvSpPr>
          <p:nvPr/>
        </p:nvSpPr>
        <p:spPr bwMode="auto">
          <a:xfrm>
            <a:off x="330200" y="457200"/>
            <a:ext cx="9906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hangingPunct="1">
              <a:spcBef>
                <a:spcPct val="0"/>
              </a:spcBef>
              <a:buClrTx/>
              <a:buSzTx/>
              <a:buFontTx/>
              <a:buNone/>
            </a:pPr>
            <a:r>
              <a:rPr lang="en-AU" altLang="en-US" sz="1800" b="1" dirty="0">
                <a:latin typeface="Times New Roman" panose="02020603050405020304" pitchFamily="18" charset="0"/>
              </a:rPr>
              <a:t>From:</a:t>
            </a:r>
            <a:r>
              <a:rPr lang="en-AU" altLang="en-US" sz="1800" dirty="0">
                <a:latin typeface="Times New Roman" panose="02020603050405020304" pitchFamily="18" charset="0"/>
              </a:rPr>
              <a:t> Briggs, Matthew</a:t>
            </a:r>
            <a:br>
              <a:rPr lang="en-AU" altLang="en-US" sz="1800" dirty="0">
                <a:latin typeface="Times New Roman" panose="02020603050405020304" pitchFamily="18" charset="0"/>
              </a:rPr>
            </a:br>
            <a:r>
              <a:rPr lang="en-AU" altLang="en-US" sz="1800" b="1" dirty="0">
                <a:latin typeface="Times New Roman" panose="02020603050405020304" pitchFamily="18" charset="0"/>
              </a:rPr>
              <a:t>Sent:</a:t>
            </a:r>
            <a:r>
              <a:rPr lang="en-AU" altLang="en-US" sz="1800" dirty="0">
                <a:latin typeface="Times New Roman" panose="02020603050405020304" pitchFamily="18" charset="0"/>
              </a:rPr>
              <a:t> Tuesday, April 03, 2001 2:36 PM</a:t>
            </a:r>
            <a:br>
              <a:rPr lang="en-AU" altLang="en-US" sz="1800" dirty="0">
                <a:latin typeface="Times New Roman" panose="02020603050405020304" pitchFamily="18" charset="0"/>
              </a:rPr>
            </a:br>
            <a:r>
              <a:rPr lang="en-AU" altLang="en-US" sz="1800" b="1" dirty="0">
                <a:latin typeface="Times New Roman" panose="02020603050405020304" pitchFamily="18" charset="0"/>
              </a:rPr>
              <a:t>To:</a:t>
            </a:r>
            <a:r>
              <a:rPr lang="en-AU" altLang="en-US" sz="1800" dirty="0">
                <a:latin typeface="Times New Roman" panose="02020603050405020304" pitchFamily="18" charset="0"/>
              </a:rPr>
              <a:t> Biegaj, Kris</a:t>
            </a:r>
            <a:br>
              <a:rPr lang="en-AU" altLang="en-US" sz="1800" dirty="0">
                <a:latin typeface="Times New Roman" panose="02020603050405020304" pitchFamily="18" charset="0"/>
              </a:rPr>
            </a:br>
            <a:r>
              <a:rPr lang="en-AU" altLang="en-US" sz="1800" b="1" dirty="0">
                <a:latin typeface="Times New Roman" panose="02020603050405020304" pitchFamily="18" charset="0"/>
              </a:rPr>
              <a:t>Subject:</a:t>
            </a:r>
            <a:r>
              <a:rPr lang="en-AU" altLang="en-US" sz="1800" dirty="0">
                <a:latin typeface="Times New Roman" panose="02020603050405020304" pitchFamily="18" charset="0"/>
              </a:rPr>
              <a:t> Channel sample from 41dec.xls</a:t>
            </a:r>
            <a:br>
              <a:rPr lang="en-AU" altLang="en-US" sz="1800" dirty="0">
                <a:solidFill>
                  <a:srgbClr val="FFC000"/>
                </a:solidFill>
                <a:latin typeface="Times New Roman" panose="02020603050405020304" pitchFamily="18" charset="0"/>
              </a:rPr>
            </a:br>
            <a:endParaRPr lang="en-AU" altLang="en-US" sz="1800" dirty="0">
              <a:solidFill>
                <a:srgbClr val="FFC000"/>
              </a:solidFill>
              <a:latin typeface="Times New Roman" panose="02020603050405020304" pitchFamily="18" charset="0"/>
            </a:endParaRPr>
          </a:p>
        </p:txBody>
      </p:sp>
      <p:grpSp>
        <p:nvGrpSpPr>
          <p:cNvPr id="13315" name="Group 95">
            <a:extLst>
              <a:ext uri="{FF2B5EF4-FFF2-40B4-BE49-F238E27FC236}">
                <a16:creationId xmlns:a16="http://schemas.microsoft.com/office/drawing/2014/main" id="{AAD5DF3C-E6E0-4BBB-9B05-19FDD9EB02A3}"/>
              </a:ext>
            </a:extLst>
          </p:cNvPr>
          <p:cNvGrpSpPr>
            <a:grpSpLocks/>
          </p:cNvGrpSpPr>
          <p:nvPr/>
        </p:nvGrpSpPr>
        <p:grpSpPr bwMode="auto">
          <a:xfrm>
            <a:off x="0" y="1500659"/>
            <a:ext cx="9808112" cy="4753899"/>
            <a:chOff x="-128" y="1215"/>
            <a:chExt cx="6626" cy="2082"/>
          </a:xfrm>
        </p:grpSpPr>
        <p:sp>
          <p:nvSpPr>
            <p:cNvPr id="13317" name="Rectangle 7">
              <a:extLst>
                <a:ext uri="{FF2B5EF4-FFF2-40B4-BE49-F238E27FC236}">
                  <a16:creationId xmlns:a16="http://schemas.microsoft.com/office/drawing/2014/main" id="{5C260240-B80C-48F7-B571-AD16BDDD456F}"/>
                </a:ext>
              </a:extLst>
            </p:cNvPr>
            <p:cNvSpPr>
              <a:spLocks noChangeArrowheads="1"/>
            </p:cNvSpPr>
            <p:nvPr/>
          </p:nvSpPr>
          <p:spPr bwMode="auto">
            <a:xfrm>
              <a:off x="7" y="1215"/>
              <a:ext cx="45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18" name="Rectangle 8">
              <a:extLst>
                <a:ext uri="{FF2B5EF4-FFF2-40B4-BE49-F238E27FC236}">
                  <a16:creationId xmlns:a16="http://schemas.microsoft.com/office/drawing/2014/main" id="{006BDBAE-751E-4011-A682-DE70B28B18DA}"/>
                </a:ext>
              </a:extLst>
            </p:cNvPr>
            <p:cNvSpPr>
              <a:spLocks noChangeArrowheads="1"/>
            </p:cNvSpPr>
            <p:nvPr/>
          </p:nvSpPr>
          <p:spPr bwMode="auto">
            <a:xfrm>
              <a:off x="457" y="1215"/>
              <a:ext cx="45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Au1 (ppm)</a:t>
              </a:r>
              <a:endParaRPr lang="en-AU" altLang="en-US" sz="1800" dirty="0">
                <a:latin typeface="Times New Roman" panose="02020603050405020304" pitchFamily="18" charset="0"/>
              </a:endParaRPr>
            </a:p>
          </p:txBody>
        </p:sp>
        <p:sp>
          <p:nvSpPr>
            <p:cNvPr id="13319" name="Rectangle 9">
              <a:extLst>
                <a:ext uri="{FF2B5EF4-FFF2-40B4-BE49-F238E27FC236}">
                  <a16:creationId xmlns:a16="http://schemas.microsoft.com/office/drawing/2014/main" id="{30AAAB60-5A0F-4604-B440-56779969643E}"/>
                </a:ext>
              </a:extLst>
            </p:cNvPr>
            <p:cNvSpPr>
              <a:spLocks noChangeArrowheads="1"/>
            </p:cNvSpPr>
            <p:nvPr/>
          </p:nvSpPr>
          <p:spPr bwMode="auto">
            <a:xfrm>
              <a:off x="907" y="1215"/>
              <a:ext cx="831"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Au2 (ppm)</a:t>
              </a:r>
              <a:endParaRPr lang="en-AU" altLang="en-US" sz="1800" dirty="0">
                <a:latin typeface="Times New Roman" panose="02020603050405020304" pitchFamily="18" charset="0"/>
              </a:endParaRPr>
            </a:p>
          </p:txBody>
        </p:sp>
        <p:sp>
          <p:nvSpPr>
            <p:cNvPr id="13320" name="Rectangle 10">
              <a:extLst>
                <a:ext uri="{FF2B5EF4-FFF2-40B4-BE49-F238E27FC236}">
                  <a16:creationId xmlns:a16="http://schemas.microsoft.com/office/drawing/2014/main" id="{010AAA23-62DE-42DD-95E2-031389CF2BBA}"/>
                </a:ext>
              </a:extLst>
            </p:cNvPr>
            <p:cNvSpPr>
              <a:spLocks noChangeArrowheads="1"/>
            </p:cNvSpPr>
            <p:nvPr/>
          </p:nvSpPr>
          <p:spPr bwMode="auto">
            <a:xfrm>
              <a:off x="1738" y="1215"/>
              <a:ext cx="96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av gold (ppm)</a:t>
              </a:r>
              <a:endParaRPr lang="en-AU" altLang="en-US" sz="1800" dirty="0">
                <a:latin typeface="Times New Roman" panose="02020603050405020304" pitchFamily="18" charset="0"/>
              </a:endParaRPr>
            </a:p>
          </p:txBody>
        </p:sp>
        <p:sp>
          <p:nvSpPr>
            <p:cNvPr id="13321" name="Rectangle 11">
              <a:extLst>
                <a:ext uri="{FF2B5EF4-FFF2-40B4-BE49-F238E27FC236}">
                  <a16:creationId xmlns:a16="http://schemas.microsoft.com/office/drawing/2014/main" id="{79E7B22A-83D4-4158-AB78-09072C1945D9}"/>
                </a:ext>
              </a:extLst>
            </p:cNvPr>
            <p:cNvSpPr>
              <a:spLocks noChangeArrowheads="1"/>
            </p:cNvSpPr>
            <p:nvPr/>
          </p:nvSpPr>
          <p:spPr bwMode="auto">
            <a:xfrm>
              <a:off x="2702" y="1215"/>
              <a:ext cx="986"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sample mass (kg)</a:t>
              </a:r>
              <a:endParaRPr lang="en-AU" altLang="en-US" sz="1800" dirty="0">
                <a:latin typeface="Times New Roman" panose="02020603050405020304" pitchFamily="18" charset="0"/>
              </a:endParaRPr>
            </a:p>
          </p:txBody>
        </p:sp>
        <p:sp>
          <p:nvSpPr>
            <p:cNvPr id="13322" name="Rectangle 12">
              <a:extLst>
                <a:ext uri="{FF2B5EF4-FFF2-40B4-BE49-F238E27FC236}">
                  <a16:creationId xmlns:a16="http://schemas.microsoft.com/office/drawing/2014/main" id="{B1A83FA1-A1D4-4F3B-B99D-36167F398387}"/>
                </a:ext>
              </a:extLst>
            </p:cNvPr>
            <p:cNvSpPr>
              <a:spLocks noChangeArrowheads="1"/>
            </p:cNvSpPr>
            <p:nvPr/>
          </p:nvSpPr>
          <p:spPr bwMode="auto">
            <a:xfrm>
              <a:off x="3688" y="1215"/>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23" name="Rectangle 13">
              <a:extLst>
                <a:ext uri="{FF2B5EF4-FFF2-40B4-BE49-F238E27FC236}">
                  <a16:creationId xmlns:a16="http://schemas.microsoft.com/office/drawing/2014/main" id="{2F39D7CA-3D65-4ADA-B116-98C131CABDA5}"/>
                </a:ext>
              </a:extLst>
            </p:cNvPr>
            <p:cNvSpPr>
              <a:spLocks noChangeArrowheads="1"/>
            </p:cNvSpPr>
            <p:nvPr/>
          </p:nvSpPr>
          <p:spPr bwMode="auto">
            <a:xfrm>
              <a:off x="4614" y="1215"/>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24" name="Rectangle 14">
              <a:extLst>
                <a:ext uri="{FF2B5EF4-FFF2-40B4-BE49-F238E27FC236}">
                  <a16:creationId xmlns:a16="http://schemas.microsoft.com/office/drawing/2014/main" id="{DB8248E3-9F46-4D82-9D1C-47973546401D}"/>
                </a:ext>
              </a:extLst>
            </p:cNvPr>
            <p:cNvSpPr>
              <a:spLocks noChangeArrowheads="1"/>
            </p:cNvSpPr>
            <p:nvPr/>
          </p:nvSpPr>
          <p:spPr bwMode="auto">
            <a:xfrm>
              <a:off x="5540" y="1215"/>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25" name="Rectangle 15">
              <a:extLst>
                <a:ext uri="{FF2B5EF4-FFF2-40B4-BE49-F238E27FC236}">
                  <a16:creationId xmlns:a16="http://schemas.microsoft.com/office/drawing/2014/main" id="{7F5624B8-B4FC-4ABC-A3CC-923D0F2905A5}"/>
                </a:ext>
              </a:extLst>
            </p:cNvPr>
            <p:cNvSpPr>
              <a:spLocks noChangeArrowheads="1"/>
            </p:cNvSpPr>
            <p:nvPr/>
          </p:nvSpPr>
          <p:spPr bwMode="auto">
            <a:xfrm>
              <a:off x="7" y="1465"/>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HA20711</a:t>
              </a:r>
              <a:endParaRPr lang="en-AU" altLang="en-US" sz="1800" dirty="0">
                <a:latin typeface="Times New Roman" panose="02020603050405020304" pitchFamily="18" charset="0"/>
              </a:endParaRPr>
            </a:p>
          </p:txBody>
        </p:sp>
        <p:sp>
          <p:nvSpPr>
            <p:cNvPr id="13326" name="Rectangle 16">
              <a:extLst>
                <a:ext uri="{FF2B5EF4-FFF2-40B4-BE49-F238E27FC236}">
                  <a16:creationId xmlns:a16="http://schemas.microsoft.com/office/drawing/2014/main" id="{C24CA33C-AA56-40BE-AC68-D58C437E0BCD}"/>
                </a:ext>
              </a:extLst>
            </p:cNvPr>
            <p:cNvSpPr>
              <a:spLocks noChangeArrowheads="1"/>
            </p:cNvSpPr>
            <p:nvPr/>
          </p:nvSpPr>
          <p:spPr bwMode="auto">
            <a:xfrm>
              <a:off x="457" y="1465"/>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44.13</a:t>
              </a:r>
              <a:endParaRPr lang="en-AU" altLang="en-US" sz="1800" dirty="0">
                <a:latin typeface="Times New Roman" panose="02020603050405020304" pitchFamily="18" charset="0"/>
              </a:endParaRPr>
            </a:p>
          </p:txBody>
        </p:sp>
        <p:sp>
          <p:nvSpPr>
            <p:cNvPr id="13327" name="Rectangle 17">
              <a:extLst>
                <a:ext uri="{FF2B5EF4-FFF2-40B4-BE49-F238E27FC236}">
                  <a16:creationId xmlns:a16="http://schemas.microsoft.com/office/drawing/2014/main" id="{F6E86558-5497-460F-9508-98DC11C2270E}"/>
                </a:ext>
              </a:extLst>
            </p:cNvPr>
            <p:cNvSpPr>
              <a:spLocks noChangeArrowheads="1"/>
            </p:cNvSpPr>
            <p:nvPr/>
          </p:nvSpPr>
          <p:spPr bwMode="auto">
            <a:xfrm>
              <a:off x="907" y="1465"/>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39.17</a:t>
              </a:r>
              <a:endParaRPr lang="en-AU" altLang="en-US" sz="1800" dirty="0">
                <a:latin typeface="Times New Roman" panose="02020603050405020304" pitchFamily="18" charset="0"/>
              </a:endParaRPr>
            </a:p>
          </p:txBody>
        </p:sp>
        <p:sp>
          <p:nvSpPr>
            <p:cNvPr id="13328" name="Rectangle 18">
              <a:extLst>
                <a:ext uri="{FF2B5EF4-FFF2-40B4-BE49-F238E27FC236}">
                  <a16:creationId xmlns:a16="http://schemas.microsoft.com/office/drawing/2014/main" id="{269B5216-FC4C-4C88-9CD9-A37BDF414EDD}"/>
                </a:ext>
              </a:extLst>
            </p:cNvPr>
            <p:cNvSpPr>
              <a:spLocks noChangeArrowheads="1"/>
            </p:cNvSpPr>
            <p:nvPr/>
          </p:nvSpPr>
          <p:spPr bwMode="auto">
            <a:xfrm>
              <a:off x="1738" y="1465"/>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41.65</a:t>
              </a:r>
              <a:endParaRPr lang="en-AU" altLang="en-US" sz="1800" dirty="0">
                <a:latin typeface="Times New Roman" panose="02020603050405020304" pitchFamily="18" charset="0"/>
              </a:endParaRPr>
            </a:p>
          </p:txBody>
        </p:sp>
        <p:sp>
          <p:nvSpPr>
            <p:cNvPr id="13329" name="Rectangle 19">
              <a:extLst>
                <a:ext uri="{FF2B5EF4-FFF2-40B4-BE49-F238E27FC236}">
                  <a16:creationId xmlns:a16="http://schemas.microsoft.com/office/drawing/2014/main" id="{402E52D3-7D9C-4DFC-935D-6C5EE14AAB39}"/>
                </a:ext>
              </a:extLst>
            </p:cNvPr>
            <p:cNvSpPr>
              <a:spLocks noChangeArrowheads="1"/>
            </p:cNvSpPr>
            <p:nvPr/>
          </p:nvSpPr>
          <p:spPr bwMode="auto">
            <a:xfrm>
              <a:off x="2702" y="1465"/>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5.44</a:t>
              </a:r>
              <a:endParaRPr lang="en-AU" altLang="en-US" sz="1800" dirty="0">
                <a:latin typeface="Times New Roman" panose="02020603050405020304" pitchFamily="18" charset="0"/>
              </a:endParaRPr>
            </a:p>
          </p:txBody>
        </p:sp>
        <p:sp>
          <p:nvSpPr>
            <p:cNvPr id="13330" name="Rectangle 20">
              <a:extLst>
                <a:ext uri="{FF2B5EF4-FFF2-40B4-BE49-F238E27FC236}">
                  <a16:creationId xmlns:a16="http://schemas.microsoft.com/office/drawing/2014/main" id="{A3350A85-A492-45DE-A930-9955119146AB}"/>
                </a:ext>
              </a:extLst>
            </p:cNvPr>
            <p:cNvSpPr>
              <a:spLocks noChangeArrowheads="1"/>
            </p:cNvSpPr>
            <p:nvPr/>
          </p:nvSpPr>
          <p:spPr bwMode="auto">
            <a:xfrm>
              <a:off x="3688" y="1465"/>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226.5869</a:t>
              </a:r>
              <a:endParaRPr lang="en-AU" altLang="en-US" sz="1800" dirty="0">
                <a:latin typeface="Times New Roman" panose="02020603050405020304" pitchFamily="18" charset="0"/>
              </a:endParaRPr>
            </a:p>
          </p:txBody>
        </p:sp>
        <p:sp>
          <p:nvSpPr>
            <p:cNvPr id="13331" name="Rectangle 21">
              <a:extLst>
                <a:ext uri="{FF2B5EF4-FFF2-40B4-BE49-F238E27FC236}">
                  <a16:creationId xmlns:a16="http://schemas.microsoft.com/office/drawing/2014/main" id="{59CC8460-623F-4406-B178-1FC2D01E5327}"/>
                </a:ext>
              </a:extLst>
            </p:cNvPr>
            <p:cNvSpPr>
              <a:spLocks noChangeArrowheads="1"/>
            </p:cNvSpPr>
            <p:nvPr/>
          </p:nvSpPr>
          <p:spPr bwMode="auto">
            <a:xfrm>
              <a:off x="4614" y="1465"/>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1.717869</a:t>
              </a:r>
              <a:endParaRPr lang="en-AU" altLang="en-US" sz="1800" dirty="0">
                <a:latin typeface="Times New Roman" panose="02020603050405020304" pitchFamily="18" charset="0"/>
              </a:endParaRPr>
            </a:p>
          </p:txBody>
        </p:sp>
        <p:sp>
          <p:nvSpPr>
            <p:cNvPr id="13332" name="Rectangle 22">
              <a:extLst>
                <a:ext uri="{FF2B5EF4-FFF2-40B4-BE49-F238E27FC236}">
                  <a16:creationId xmlns:a16="http://schemas.microsoft.com/office/drawing/2014/main" id="{36593682-A7E5-46A8-86F4-438528A7536F}"/>
                </a:ext>
              </a:extLst>
            </p:cNvPr>
            <p:cNvSpPr>
              <a:spLocks noChangeArrowheads="1"/>
            </p:cNvSpPr>
            <p:nvPr/>
          </p:nvSpPr>
          <p:spPr bwMode="auto">
            <a:xfrm>
              <a:off x="5540" y="1465"/>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33" name="Rectangle 23">
              <a:extLst>
                <a:ext uri="{FF2B5EF4-FFF2-40B4-BE49-F238E27FC236}">
                  <a16:creationId xmlns:a16="http://schemas.microsoft.com/office/drawing/2014/main" id="{5CE8C57D-82CB-4B6F-9587-D6248F11161B}"/>
                </a:ext>
              </a:extLst>
            </p:cNvPr>
            <p:cNvSpPr>
              <a:spLocks noChangeArrowheads="1"/>
            </p:cNvSpPr>
            <p:nvPr/>
          </p:nvSpPr>
          <p:spPr bwMode="auto">
            <a:xfrm>
              <a:off x="7" y="1619"/>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HA20712</a:t>
              </a:r>
              <a:endParaRPr lang="en-AU" altLang="en-US" sz="1800" dirty="0">
                <a:latin typeface="Times New Roman" panose="02020603050405020304" pitchFamily="18" charset="0"/>
              </a:endParaRPr>
            </a:p>
          </p:txBody>
        </p:sp>
        <p:sp>
          <p:nvSpPr>
            <p:cNvPr id="13334" name="Rectangle 24">
              <a:extLst>
                <a:ext uri="{FF2B5EF4-FFF2-40B4-BE49-F238E27FC236}">
                  <a16:creationId xmlns:a16="http://schemas.microsoft.com/office/drawing/2014/main" id="{7FBD5C28-ABCF-4308-AD07-C1CB35A4DCFB}"/>
                </a:ext>
              </a:extLst>
            </p:cNvPr>
            <p:cNvSpPr>
              <a:spLocks noChangeArrowheads="1"/>
            </p:cNvSpPr>
            <p:nvPr/>
          </p:nvSpPr>
          <p:spPr bwMode="auto">
            <a:xfrm>
              <a:off x="457" y="1619"/>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61.62</a:t>
              </a:r>
              <a:endParaRPr lang="en-AU" altLang="en-US" sz="1800" dirty="0">
                <a:latin typeface="Times New Roman" panose="02020603050405020304" pitchFamily="18" charset="0"/>
              </a:endParaRPr>
            </a:p>
          </p:txBody>
        </p:sp>
        <p:sp>
          <p:nvSpPr>
            <p:cNvPr id="13335" name="Rectangle 25">
              <a:extLst>
                <a:ext uri="{FF2B5EF4-FFF2-40B4-BE49-F238E27FC236}">
                  <a16:creationId xmlns:a16="http://schemas.microsoft.com/office/drawing/2014/main" id="{BBEDB10A-9AB1-48E1-949F-50C8646587D1}"/>
                </a:ext>
              </a:extLst>
            </p:cNvPr>
            <p:cNvSpPr>
              <a:spLocks noChangeArrowheads="1"/>
            </p:cNvSpPr>
            <p:nvPr/>
          </p:nvSpPr>
          <p:spPr bwMode="auto">
            <a:xfrm>
              <a:off x="907" y="1619"/>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69.10</a:t>
              </a:r>
              <a:endParaRPr lang="en-AU" altLang="en-US" sz="1800" dirty="0">
                <a:latin typeface="Times New Roman" panose="02020603050405020304" pitchFamily="18" charset="0"/>
              </a:endParaRPr>
            </a:p>
          </p:txBody>
        </p:sp>
        <p:sp>
          <p:nvSpPr>
            <p:cNvPr id="13336" name="Rectangle 26">
              <a:extLst>
                <a:ext uri="{FF2B5EF4-FFF2-40B4-BE49-F238E27FC236}">
                  <a16:creationId xmlns:a16="http://schemas.microsoft.com/office/drawing/2014/main" id="{B79CE4DA-FE46-4A88-A7B2-28DA71BEB2C7}"/>
                </a:ext>
              </a:extLst>
            </p:cNvPr>
            <p:cNvSpPr>
              <a:spLocks noChangeArrowheads="1"/>
            </p:cNvSpPr>
            <p:nvPr/>
          </p:nvSpPr>
          <p:spPr bwMode="auto">
            <a:xfrm>
              <a:off x="1738" y="1619"/>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65.36</a:t>
              </a:r>
              <a:endParaRPr lang="en-AU" altLang="en-US" sz="1800" dirty="0">
                <a:latin typeface="Times New Roman" panose="02020603050405020304" pitchFamily="18" charset="0"/>
              </a:endParaRPr>
            </a:p>
          </p:txBody>
        </p:sp>
        <p:sp>
          <p:nvSpPr>
            <p:cNvPr id="13337" name="Rectangle 27">
              <a:extLst>
                <a:ext uri="{FF2B5EF4-FFF2-40B4-BE49-F238E27FC236}">
                  <a16:creationId xmlns:a16="http://schemas.microsoft.com/office/drawing/2014/main" id="{2878CF6F-A8C1-4D97-B010-3C3E57B1B2D4}"/>
                </a:ext>
              </a:extLst>
            </p:cNvPr>
            <p:cNvSpPr>
              <a:spLocks noChangeArrowheads="1"/>
            </p:cNvSpPr>
            <p:nvPr/>
          </p:nvSpPr>
          <p:spPr bwMode="auto">
            <a:xfrm>
              <a:off x="2702" y="1619"/>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6.88</a:t>
              </a:r>
              <a:endParaRPr lang="en-AU" altLang="en-US" sz="1800" dirty="0">
                <a:latin typeface="Times New Roman" panose="02020603050405020304" pitchFamily="18" charset="0"/>
              </a:endParaRPr>
            </a:p>
          </p:txBody>
        </p:sp>
        <p:sp>
          <p:nvSpPr>
            <p:cNvPr id="13338" name="Rectangle 28">
              <a:extLst>
                <a:ext uri="{FF2B5EF4-FFF2-40B4-BE49-F238E27FC236}">
                  <a16:creationId xmlns:a16="http://schemas.microsoft.com/office/drawing/2014/main" id="{6416CFC3-0964-4F89-A8FC-B70AB409E1D5}"/>
                </a:ext>
              </a:extLst>
            </p:cNvPr>
            <p:cNvSpPr>
              <a:spLocks noChangeArrowheads="1"/>
            </p:cNvSpPr>
            <p:nvPr/>
          </p:nvSpPr>
          <p:spPr bwMode="auto">
            <a:xfrm>
              <a:off x="3688" y="1619"/>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449.6734</a:t>
              </a:r>
              <a:endParaRPr lang="en-AU" altLang="en-US" sz="1800" dirty="0">
                <a:latin typeface="Times New Roman" panose="02020603050405020304" pitchFamily="18" charset="0"/>
              </a:endParaRPr>
            </a:p>
          </p:txBody>
        </p:sp>
        <p:sp>
          <p:nvSpPr>
            <p:cNvPr id="13339" name="Rectangle 29">
              <a:extLst>
                <a:ext uri="{FF2B5EF4-FFF2-40B4-BE49-F238E27FC236}">
                  <a16:creationId xmlns:a16="http://schemas.microsoft.com/office/drawing/2014/main" id="{D139D890-B4A8-41E2-9253-72289A292778}"/>
                </a:ext>
              </a:extLst>
            </p:cNvPr>
            <p:cNvSpPr>
              <a:spLocks noChangeArrowheads="1"/>
            </p:cNvSpPr>
            <p:nvPr/>
          </p:nvSpPr>
          <p:spPr bwMode="auto">
            <a:xfrm>
              <a:off x="4614" y="1619"/>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3.409199</a:t>
              </a:r>
              <a:endParaRPr lang="en-AU" altLang="en-US" sz="1800" dirty="0">
                <a:latin typeface="Times New Roman" panose="02020603050405020304" pitchFamily="18" charset="0"/>
              </a:endParaRPr>
            </a:p>
          </p:txBody>
        </p:sp>
        <p:sp>
          <p:nvSpPr>
            <p:cNvPr id="13340" name="Rectangle 30">
              <a:extLst>
                <a:ext uri="{FF2B5EF4-FFF2-40B4-BE49-F238E27FC236}">
                  <a16:creationId xmlns:a16="http://schemas.microsoft.com/office/drawing/2014/main" id="{94C7F1F7-5036-4511-974D-350D02A13FCE}"/>
                </a:ext>
              </a:extLst>
            </p:cNvPr>
            <p:cNvSpPr>
              <a:spLocks noChangeArrowheads="1"/>
            </p:cNvSpPr>
            <p:nvPr/>
          </p:nvSpPr>
          <p:spPr bwMode="auto">
            <a:xfrm>
              <a:off x="5503" y="1625"/>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41" name="Rectangle 31">
              <a:extLst>
                <a:ext uri="{FF2B5EF4-FFF2-40B4-BE49-F238E27FC236}">
                  <a16:creationId xmlns:a16="http://schemas.microsoft.com/office/drawing/2014/main" id="{0F8F6852-EA61-4D6D-8C65-6C81D2BCDEA1}"/>
                </a:ext>
              </a:extLst>
            </p:cNvPr>
            <p:cNvSpPr>
              <a:spLocks noChangeArrowheads="1"/>
            </p:cNvSpPr>
            <p:nvPr/>
          </p:nvSpPr>
          <p:spPr bwMode="auto">
            <a:xfrm>
              <a:off x="7" y="1773"/>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HA20713</a:t>
              </a:r>
              <a:endParaRPr lang="en-AU" altLang="en-US" sz="1800" dirty="0">
                <a:latin typeface="Times New Roman" panose="02020603050405020304" pitchFamily="18" charset="0"/>
              </a:endParaRPr>
            </a:p>
          </p:txBody>
        </p:sp>
        <p:sp>
          <p:nvSpPr>
            <p:cNvPr id="13342" name="Rectangle 32">
              <a:extLst>
                <a:ext uri="{FF2B5EF4-FFF2-40B4-BE49-F238E27FC236}">
                  <a16:creationId xmlns:a16="http://schemas.microsoft.com/office/drawing/2014/main" id="{FA41E9B9-BC93-4B7C-95EA-0B1EE5804F1B}"/>
                </a:ext>
              </a:extLst>
            </p:cNvPr>
            <p:cNvSpPr>
              <a:spLocks noChangeArrowheads="1"/>
            </p:cNvSpPr>
            <p:nvPr/>
          </p:nvSpPr>
          <p:spPr bwMode="auto">
            <a:xfrm>
              <a:off x="457" y="1773"/>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46.24</a:t>
              </a:r>
              <a:endParaRPr lang="en-AU" altLang="en-US" sz="1800" dirty="0">
                <a:latin typeface="Times New Roman" panose="02020603050405020304" pitchFamily="18" charset="0"/>
              </a:endParaRPr>
            </a:p>
          </p:txBody>
        </p:sp>
        <p:sp>
          <p:nvSpPr>
            <p:cNvPr id="13343" name="Rectangle 33">
              <a:extLst>
                <a:ext uri="{FF2B5EF4-FFF2-40B4-BE49-F238E27FC236}">
                  <a16:creationId xmlns:a16="http://schemas.microsoft.com/office/drawing/2014/main" id="{69387DD0-67A5-4FFA-8B6E-FC8A0E6D55D0}"/>
                </a:ext>
              </a:extLst>
            </p:cNvPr>
            <p:cNvSpPr>
              <a:spLocks noChangeArrowheads="1"/>
            </p:cNvSpPr>
            <p:nvPr/>
          </p:nvSpPr>
          <p:spPr bwMode="auto">
            <a:xfrm>
              <a:off x="907" y="1773"/>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49.09</a:t>
              </a:r>
              <a:endParaRPr lang="en-AU" altLang="en-US" sz="1800" dirty="0">
                <a:latin typeface="Times New Roman" panose="02020603050405020304" pitchFamily="18" charset="0"/>
              </a:endParaRPr>
            </a:p>
          </p:txBody>
        </p:sp>
        <p:sp>
          <p:nvSpPr>
            <p:cNvPr id="13344" name="Rectangle 34">
              <a:extLst>
                <a:ext uri="{FF2B5EF4-FFF2-40B4-BE49-F238E27FC236}">
                  <a16:creationId xmlns:a16="http://schemas.microsoft.com/office/drawing/2014/main" id="{13280F62-8E87-4E15-9D98-E6074EE0DA00}"/>
                </a:ext>
              </a:extLst>
            </p:cNvPr>
            <p:cNvSpPr>
              <a:spLocks noChangeArrowheads="1"/>
            </p:cNvSpPr>
            <p:nvPr/>
          </p:nvSpPr>
          <p:spPr bwMode="auto">
            <a:xfrm>
              <a:off x="1738" y="1773"/>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47.67</a:t>
              </a:r>
              <a:endParaRPr lang="en-AU" altLang="en-US" sz="1800" dirty="0">
                <a:latin typeface="Times New Roman" panose="02020603050405020304" pitchFamily="18" charset="0"/>
              </a:endParaRPr>
            </a:p>
          </p:txBody>
        </p:sp>
        <p:sp>
          <p:nvSpPr>
            <p:cNvPr id="13345" name="Rectangle 35">
              <a:extLst>
                <a:ext uri="{FF2B5EF4-FFF2-40B4-BE49-F238E27FC236}">
                  <a16:creationId xmlns:a16="http://schemas.microsoft.com/office/drawing/2014/main" id="{E95F7486-A7B8-493D-A575-E1792B81A150}"/>
                </a:ext>
              </a:extLst>
            </p:cNvPr>
            <p:cNvSpPr>
              <a:spLocks noChangeArrowheads="1"/>
            </p:cNvSpPr>
            <p:nvPr/>
          </p:nvSpPr>
          <p:spPr bwMode="auto">
            <a:xfrm>
              <a:off x="2702" y="1773"/>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4.94</a:t>
              </a:r>
              <a:endParaRPr lang="en-AU" altLang="en-US" sz="1800" dirty="0">
                <a:latin typeface="Times New Roman" panose="02020603050405020304" pitchFamily="18" charset="0"/>
              </a:endParaRPr>
            </a:p>
          </p:txBody>
        </p:sp>
        <p:sp>
          <p:nvSpPr>
            <p:cNvPr id="13346" name="Rectangle 36">
              <a:extLst>
                <a:ext uri="{FF2B5EF4-FFF2-40B4-BE49-F238E27FC236}">
                  <a16:creationId xmlns:a16="http://schemas.microsoft.com/office/drawing/2014/main" id="{1DD5A078-8883-463F-AE51-D6EB4B714C27}"/>
                </a:ext>
              </a:extLst>
            </p:cNvPr>
            <p:cNvSpPr>
              <a:spLocks noChangeArrowheads="1"/>
            </p:cNvSpPr>
            <p:nvPr/>
          </p:nvSpPr>
          <p:spPr bwMode="auto">
            <a:xfrm>
              <a:off x="3688" y="1773"/>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235.4799</a:t>
              </a:r>
              <a:endParaRPr lang="en-AU" altLang="en-US" sz="1800" dirty="0">
                <a:latin typeface="Times New Roman" panose="02020603050405020304" pitchFamily="18" charset="0"/>
              </a:endParaRPr>
            </a:p>
          </p:txBody>
        </p:sp>
        <p:sp>
          <p:nvSpPr>
            <p:cNvPr id="13347" name="Rectangle 37">
              <a:extLst>
                <a:ext uri="{FF2B5EF4-FFF2-40B4-BE49-F238E27FC236}">
                  <a16:creationId xmlns:a16="http://schemas.microsoft.com/office/drawing/2014/main" id="{BC3A761C-84F6-4CC2-99D2-C75C746D4FCD}"/>
                </a:ext>
              </a:extLst>
            </p:cNvPr>
            <p:cNvSpPr>
              <a:spLocks noChangeArrowheads="1"/>
            </p:cNvSpPr>
            <p:nvPr/>
          </p:nvSpPr>
          <p:spPr bwMode="auto">
            <a:xfrm>
              <a:off x="4614" y="1773"/>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1.785291</a:t>
              </a:r>
              <a:endParaRPr lang="en-AU" altLang="en-US" sz="1800" dirty="0">
                <a:latin typeface="Times New Roman" panose="02020603050405020304" pitchFamily="18" charset="0"/>
              </a:endParaRPr>
            </a:p>
          </p:txBody>
        </p:sp>
        <p:sp>
          <p:nvSpPr>
            <p:cNvPr id="13348" name="Rectangle 38">
              <a:extLst>
                <a:ext uri="{FF2B5EF4-FFF2-40B4-BE49-F238E27FC236}">
                  <a16:creationId xmlns:a16="http://schemas.microsoft.com/office/drawing/2014/main" id="{9EA5F40D-BA96-4214-AB90-F5FC4A4082EC}"/>
                </a:ext>
              </a:extLst>
            </p:cNvPr>
            <p:cNvSpPr>
              <a:spLocks noChangeArrowheads="1"/>
            </p:cNvSpPr>
            <p:nvPr/>
          </p:nvSpPr>
          <p:spPr bwMode="auto">
            <a:xfrm>
              <a:off x="5540" y="1773"/>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49" name="Rectangle 39">
              <a:extLst>
                <a:ext uri="{FF2B5EF4-FFF2-40B4-BE49-F238E27FC236}">
                  <a16:creationId xmlns:a16="http://schemas.microsoft.com/office/drawing/2014/main" id="{8A804BDF-41FC-4886-A9BB-C989CEEBC64B}"/>
                </a:ext>
              </a:extLst>
            </p:cNvPr>
            <p:cNvSpPr>
              <a:spLocks noChangeArrowheads="1"/>
            </p:cNvSpPr>
            <p:nvPr/>
          </p:nvSpPr>
          <p:spPr bwMode="auto">
            <a:xfrm>
              <a:off x="7" y="1927"/>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HA20714</a:t>
              </a:r>
              <a:endParaRPr lang="en-AU" altLang="en-US" sz="1800" dirty="0">
                <a:latin typeface="Times New Roman" panose="02020603050405020304" pitchFamily="18" charset="0"/>
              </a:endParaRPr>
            </a:p>
          </p:txBody>
        </p:sp>
        <p:sp>
          <p:nvSpPr>
            <p:cNvPr id="13350" name="Rectangle 40">
              <a:extLst>
                <a:ext uri="{FF2B5EF4-FFF2-40B4-BE49-F238E27FC236}">
                  <a16:creationId xmlns:a16="http://schemas.microsoft.com/office/drawing/2014/main" id="{D1F7566A-B7A5-46C7-ABAC-98FEC7E6D701}"/>
                </a:ext>
              </a:extLst>
            </p:cNvPr>
            <p:cNvSpPr>
              <a:spLocks noChangeArrowheads="1"/>
            </p:cNvSpPr>
            <p:nvPr/>
          </p:nvSpPr>
          <p:spPr bwMode="auto">
            <a:xfrm>
              <a:off x="457" y="1927"/>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35.61</a:t>
              </a:r>
              <a:endParaRPr lang="en-AU" altLang="en-US" sz="1800" dirty="0">
                <a:latin typeface="Times New Roman" panose="02020603050405020304" pitchFamily="18" charset="0"/>
              </a:endParaRPr>
            </a:p>
          </p:txBody>
        </p:sp>
        <p:sp>
          <p:nvSpPr>
            <p:cNvPr id="13351" name="Rectangle 41">
              <a:extLst>
                <a:ext uri="{FF2B5EF4-FFF2-40B4-BE49-F238E27FC236}">
                  <a16:creationId xmlns:a16="http://schemas.microsoft.com/office/drawing/2014/main" id="{F39BE2EA-6B07-483D-B219-B39883909E1B}"/>
                </a:ext>
              </a:extLst>
            </p:cNvPr>
            <p:cNvSpPr>
              <a:spLocks noChangeArrowheads="1"/>
            </p:cNvSpPr>
            <p:nvPr/>
          </p:nvSpPr>
          <p:spPr bwMode="auto">
            <a:xfrm>
              <a:off x="907" y="1927"/>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42.47</a:t>
              </a:r>
              <a:endParaRPr lang="en-AU" altLang="en-US" sz="1800" dirty="0">
                <a:latin typeface="Times New Roman" panose="02020603050405020304" pitchFamily="18" charset="0"/>
              </a:endParaRPr>
            </a:p>
          </p:txBody>
        </p:sp>
        <p:sp>
          <p:nvSpPr>
            <p:cNvPr id="13352" name="Rectangle 42">
              <a:extLst>
                <a:ext uri="{FF2B5EF4-FFF2-40B4-BE49-F238E27FC236}">
                  <a16:creationId xmlns:a16="http://schemas.microsoft.com/office/drawing/2014/main" id="{2580D37E-EFDF-4176-8658-8949B014B448}"/>
                </a:ext>
              </a:extLst>
            </p:cNvPr>
            <p:cNvSpPr>
              <a:spLocks noChangeArrowheads="1"/>
            </p:cNvSpPr>
            <p:nvPr/>
          </p:nvSpPr>
          <p:spPr bwMode="auto">
            <a:xfrm>
              <a:off x="1738" y="1927"/>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39.04</a:t>
              </a:r>
              <a:endParaRPr lang="en-AU" altLang="en-US" sz="1800" dirty="0">
                <a:latin typeface="Times New Roman" panose="02020603050405020304" pitchFamily="18" charset="0"/>
              </a:endParaRPr>
            </a:p>
          </p:txBody>
        </p:sp>
        <p:sp>
          <p:nvSpPr>
            <p:cNvPr id="13353" name="Rectangle 43">
              <a:extLst>
                <a:ext uri="{FF2B5EF4-FFF2-40B4-BE49-F238E27FC236}">
                  <a16:creationId xmlns:a16="http://schemas.microsoft.com/office/drawing/2014/main" id="{2A784559-D102-408C-BFCB-DFCC2E4D76C8}"/>
                </a:ext>
              </a:extLst>
            </p:cNvPr>
            <p:cNvSpPr>
              <a:spLocks noChangeArrowheads="1"/>
            </p:cNvSpPr>
            <p:nvPr/>
          </p:nvSpPr>
          <p:spPr bwMode="auto">
            <a:xfrm>
              <a:off x="2702" y="1927"/>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20.50</a:t>
              </a:r>
              <a:endParaRPr lang="en-AU" altLang="en-US" sz="1800" dirty="0">
                <a:latin typeface="Times New Roman" panose="02020603050405020304" pitchFamily="18" charset="0"/>
              </a:endParaRPr>
            </a:p>
          </p:txBody>
        </p:sp>
        <p:sp>
          <p:nvSpPr>
            <p:cNvPr id="13354" name="Rectangle 44">
              <a:extLst>
                <a:ext uri="{FF2B5EF4-FFF2-40B4-BE49-F238E27FC236}">
                  <a16:creationId xmlns:a16="http://schemas.microsoft.com/office/drawing/2014/main" id="{C91E669A-0BDD-496A-890F-92AFB9781455}"/>
                </a:ext>
              </a:extLst>
            </p:cNvPr>
            <p:cNvSpPr>
              <a:spLocks noChangeArrowheads="1"/>
            </p:cNvSpPr>
            <p:nvPr/>
          </p:nvSpPr>
          <p:spPr bwMode="auto">
            <a:xfrm>
              <a:off x="3688" y="1927"/>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800.361</a:t>
              </a:r>
              <a:endParaRPr lang="en-AU" altLang="en-US" sz="1800" dirty="0">
                <a:latin typeface="Times New Roman" panose="02020603050405020304" pitchFamily="18" charset="0"/>
              </a:endParaRPr>
            </a:p>
          </p:txBody>
        </p:sp>
        <p:sp>
          <p:nvSpPr>
            <p:cNvPr id="13355" name="Rectangle 45">
              <a:extLst>
                <a:ext uri="{FF2B5EF4-FFF2-40B4-BE49-F238E27FC236}">
                  <a16:creationId xmlns:a16="http://schemas.microsoft.com/office/drawing/2014/main" id="{EC8EA57D-9AA9-4D05-B8EC-492DAB78628F}"/>
                </a:ext>
              </a:extLst>
            </p:cNvPr>
            <p:cNvSpPr>
              <a:spLocks noChangeArrowheads="1"/>
            </p:cNvSpPr>
            <p:nvPr/>
          </p:nvSpPr>
          <p:spPr bwMode="auto">
            <a:xfrm>
              <a:off x="4614" y="1927"/>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6.067938</a:t>
              </a:r>
              <a:endParaRPr lang="en-AU" altLang="en-US" sz="1800" dirty="0">
                <a:latin typeface="Times New Roman" panose="02020603050405020304" pitchFamily="18" charset="0"/>
              </a:endParaRPr>
            </a:p>
          </p:txBody>
        </p:sp>
        <p:sp>
          <p:nvSpPr>
            <p:cNvPr id="13356" name="Rectangle 46">
              <a:extLst>
                <a:ext uri="{FF2B5EF4-FFF2-40B4-BE49-F238E27FC236}">
                  <a16:creationId xmlns:a16="http://schemas.microsoft.com/office/drawing/2014/main" id="{C1736F46-0208-4226-A3B6-E7A0CDFB2EDF}"/>
                </a:ext>
              </a:extLst>
            </p:cNvPr>
            <p:cNvSpPr>
              <a:spLocks noChangeArrowheads="1"/>
            </p:cNvSpPr>
            <p:nvPr/>
          </p:nvSpPr>
          <p:spPr bwMode="auto">
            <a:xfrm>
              <a:off x="5540" y="1927"/>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57" name="Rectangle 47">
              <a:extLst>
                <a:ext uri="{FF2B5EF4-FFF2-40B4-BE49-F238E27FC236}">
                  <a16:creationId xmlns:a16="http://schemas.microsoft.com/office/drawing/2014/main" id="{D01E0C3A-F8C8-4946-A06B-8B9055A631E6}"/>
                </a:ext>
              </a:extLst>
            </p:cNvPr>
            <p:cNvSpPr>
              <a:spLocks noChangeArrowheads="1"/>
            </p:cNvSpPr>
            <p:nvPr/>
          </p:nvSpPr>
          <p:spPr bwMode="auto">
            <a:xfrm>
              <a:off x="7" y="2081"/>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HA20715</a:t>
              </a:r>
              <a:endParaRPr lang="en-AU" altLang="en-US" sz="1800" dirty="0">
                <a:latin typeface="Times New Roman" panose="02020603050405020304" pitchFamily="18" charset="0"/>
              </a:endParaRPr>
            </a:p>
          </p:txBody>
        </p:sp>
        <p:sp>
          <p:nvSpPr>
            <p:cNvPr id="13358" name="Rectangle 48">
              <a:extLst>
                <a:ext uri="{FF2B5EF4-FFF2-40B4-BE49-F238E27FC236}">
                  <a16:creationId xmlns:a16="http://schemas.microsoft.com/office/drawing/2014/main" id="{E04A9EB8-05D0-44D6-87A2-63202B14745C}"/>
                </a:ext>
              </a:extLst>
            </p:cNvPr>
            <p:cNvSpPr>
              <a:spLocks noChangeArrowheads="1"/>
            </p:cNvSpPr>
            <p:nvPr/>
          </p:nvSpPr>
          <p:spPr bwMode="auto">
            <a:xfrm>
              <a:off x="457" y="2081"/>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83.31</a:t>
              </a:r>
              <a:endParaRPr lang="en-AU" altLang="en-US" sz="1800" dirty="0">
                <a:latin typeface="Times New Roman" panose="02020603050405020304" pitchFamily="18" charset="0"/>
              </a:endParaRPr>
            </a:p>
          </p:txBody>
        </p:sp>
        <p:sp>
          <p:nvSpPr>
            <p:cNvPr id="13359" name="Rectangle 49">
              <a:extLst>
                <a:ext uri="{FF2B5EF4-FFF2-40B4-BE49-F238E27FC236}">
                  <a16:creationId xmlns:a16="http://schemas.microsoft.com/office/drawing/2014/main" id="{3FEBFFC7-DD82-4E10-80D2-441C75B49C49}"/>
                </a:ext>
              </a:extLst>
            </p:cNvPr>
            <p:cNvSpPr>
              <a:spLocks noChangeArrowheads="1"/>
            </p:cNvSpPr>
            <p:nvPr/>
          </p:nvSpPr>
          <p:spPr bwMode="auto">
            <a:xfrm>
              <a:off x="907" y="2081"/>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65.45</a:t>
              </a:r>
              <a:endParaRPr lang="en-AU" altLang="en-US" sz="1800" dirty="0">
                <a:latin typeface="Times New Roman" panose="02020603050405020304" pitchFamily="18" charset="0"/>
              </a:endParaRPr>
            </a:p>
          </p:txBody>
        </p:sp>
        <p:sp>
          <p:nvSpPr>
            <p:cNvPr id="13360" name="Rectangle 50">
              <a:extLst>
                <a:ext uri="{FF2B5EF4-FFF2-40B4-BE49-F238E27FC236}">
                  <a16:creationId xmlns:a16="http://schemas.microsoft.com/office/drawing/2014/main" id="{DCF393B8-0E32-439D-BF28-33A1EF397B0C}"/>
                </a:ext>
              </a:extLst>
            </p:cNvPr>
            <p:cNvSpPr>
              <a:spLocks noChangeArrowheads="1"/>
            </p:cNvSpPr>
            <p:nvPr/>
          </p:nvSpPr>
          <p:spPr bwMode="auto">
            <a:xfrm>
              <a:off x="1738" y="2081"/>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74.38</a:t>
              </a:r>
              <a:endParaRPr lang="en-AU" altLang="en-US" sz="1800" dirty="0">
                <a:latin typeface="Times New Roman" panose="02020603050405020304" pitchFamily="18" charset="0"/>
              </a:endParaRPr>
            </a:p>
          </p:txBody>
        </p:sp>
        <p:sp>
          <p:nvSpPr>
            <p:cNvPr id="13361" name="Rectangle 51">
              <a:extLst>
                <a:ext uri="{FF2B5EF4-FFF2-40B4-BE49-F238E27FC236}">
                  <a16:creationId xmlns:a16="http://schemas.microsoft.com/office/drawing/2014/main" id="{82AD05A4-53BB-4D98-8B52-B642B97AF180}"/>
                </a:ext>
              </a:extLst>
            </p:cNvPr>
            <p:cNvSpPr>
              <a:spLocks noChangeArrowheads="1"/>
            </p:cNvSpPr>
            <p:nvPr/>
          </p:nvSpPr>
          <p:spPr bwMode="auto">
            <a:xfrm>
              <a:off x="2702" y="2081"/>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10.30</a:t>
              </a:r>
              <a:endParaRPr lang="en-AU" altLang="en-US" sz="1800" dirty="0">
                <a:latin typeface="Times New Roman" panose="02020603050405020304" pitchFamily="18" charset="0"/>
              </a:endParaRPr>
            </a:p>
          </p:txBody>
        </p:sp>
        <p:sp>
          <p:nvSpPr>
            <p:cNvPr id="13362" name="Rectangle 52">
              <a:extLst>
                <a:ext uri="{FF2B5EF4-FFF2-40B4-BE49-F238E27FC236}">
                  <a16:creationId xmlns:a16="http://schemas.microsoft.com/office/drawing/2014/main" id="{A81DCA23-0AE6-4B0A-9B75-1C1DBC345ABF}"/>
                </a:ext>
              </a:extLst>
            </p:cNvPr>
            <p:cNvSpPr>
              <a:spLocks noChangeArrowheads="1"/>
            </p:cNvSpPr>
            <p:nvPr/>
          </p:nvSpPr>
          <p:spPr bwMode="auto">
            <a:xfrm>
              <a:off x="3688" y="2081"/>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766.1037</a:t>
              </a:r>
              <a:endParaRPr lang="en-AU" altLang="en-US" sz="1800" dirty="0">
                <a:latin typeface="Times New Roman" panose="02020603050405020304" pitchFamily="18" charset="0"/>
              </a:endParaRPr>
            </a:p>
          </p:txBody>
        </p:sp>
        <p:sp>
          <p:nvSpPr>
            <p:cNvPr id="13363" name="Rectangle 53">
              <a:extLst>
                <a:ext uri="{FF2B5EF4-FFF2-40B4-BE49-F238E27FC236}">
                  <a16:creationId xmlns:a16="http://schemas.microsoft.com/office/drawing/2014/main" id="{9F80DA3B-923E-49AF-9E44-B0AA1AEC246C}"/>
                </a:ext>
              </a:extLst>
            </p:cNvPr>
            <p:cNvSpPr>
              <a:spLocks noChangeArrowheads="1"/>
            </p:cNvSpPr>
            <p:nvPr/>
          </p:nvSpPr>
          <p:spPr bwMode="auto">
            <a:xfrm>
              <a:off x="4614" y="2081"/>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5.808216</a:t>
              </a:r>
              <a:endParaRPr lang="en-AU" altLang="en-US" sz="1800" dirty="0">
                <a:latin typeface="Times New Roman" panose="02020603050405020304" pitchFamily="18" charset="0"/>
              </a:endParaRPr>
            </a:p>
          </p:txBody>
        </p:sp>
        <p:sp>
          <p:nvSpPr>
            <p:cNvPr id="13364" name="Rectangle 54">
              <a:extLst>
                <a:ext uri="{FF2B5EF4-FFF2-40B4-BE49-F238E27FC236}">
                  <a16:creationId xmlns:a16="http://schemas.microsoft.com/office/drawing/2014/main" id="{5F15621B-6CBF-4BE1-B715-5A15A91439EB}"/>
                </a:ext>
              </a:extLst>
            </p:cNvPr>
            <p:cNvSpPr>
              <a:spLocks noChangeArrowheads="1"/>
            </p:cNvSpPr>
            <p:nvPr/>
          </p:nvSpPr>
          <p:spPr bwMode="auto">
            <a:xfrm>
              <a:off x="5540" y="2081"/>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65" name="Rectangle 55">
              <a:extLst>
                <a:ext uri="{FF2B5EF4-FFF2-40B4-BE49-F238E27FC236}">
                  <a16:creationId xmlns:a16="http://schemas.microsoft.com/office/drawing/2014/main" id="{8B7AA2DC-53C6-4DE0-B8B0-573576EBFEAA}"/>
                </a:ext>
              </a:extLst>
            </p:cNvPr>
            <p:cNvSpPr>
              <a:spLocks noChangeArrowheads="1"/>
            </p:cNvSpPr>
            <p:nvPr/>
          </p:nvSpPr>
          <p:spPr bwMode="auto">
            <a:xfrm>
              <a:off x="7" y="2235"/>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HA20716</a:t>
              </a:r>
              <a:endParaRPr lang="en-AU" altLang="en-US" sz="1800" dirty="0">
                <a:latin typeface="Times New Roman" panose="02020603050405020304" pitchFamily="18" charset="0"/>
              </a:endParaRPr>
            </a:p>
          </p:txBody>
        </p:sp>
        <p:sp>
          <p:nvSpPr>
            <p:cNvPr id="13366" name="Rectangle 56">
              <a:extLst>
                <a:ext uri="{FF2B5EF4-FFF2-40B4-BE49-F238E27FC236}">
                  <a16:creationId xmlns:a16="http://schemas.microsoft.com/office/drawing/2014/main" id="{F135AB4A-9CF8-468E-B028-E96E61CD0880}"/>
                </a:ext>
              </a:extLst>
            </p:cNvPr>
            <p:cNvSpPr>
              <a:spLocks noChangeArrowheads="1"/>
            </p:cNvSpPr>
            <p:nvPr/>
          </p:nvSpPr>
          <p:spPr bwMode="auto">
            <a:xfrm>
              <a:off x="457" y="2235"/>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36.60</a:t>
              </a:r>
              <a:endParaRPr lang="en-AU" altLang="en-US" sz="1800" dirty="0">
                <a:latin typeface="Times New Roman" panose="02020603050405020304" pitchFamily="18" charset="0"/>
              </a:endParaRPr>
            </a:p>
          </p:txBody>
        </p:sp>
        <p:sp>
          <p:nvSpPr>
            <p:cNvPr id="13367" name="Rectangle 57">
              <a:extLst>
                <a:ext uri="{FF2B5EF4-FFF2-40B4-BE49-F238E27FC236}">
                  <a16:creationId xmlns:a16="http://schemas.microsoft.com/office/drawing/2014/main" id="{4E106569-33B3-4394-9D79-0F39CDDBCA6D}"/>
                </a:ext>
              </a:extLst>
            </p:cNvPr>
            <p:cNvSpPr>
              <a:spLocks noChangeArrowheads="1"/>
            </p:cNvSpPr>
            <p:nvPr/>
          </p:nvSpPr>
          <p:spPr bwMode="auto">
            <a:xfrm>
              <a:off x="907" y="2235"/>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39.21</a:t>
              </a:r>
              <a:endParaRPr lang="en-AU" altLang="en-US" sz="1800" dirty="0">
                <a:latin typeface="Times New Roman" panose="02020603050405020304" pitchFamily="18" charset="0"/>
              </a:endParaRPr>
            </a:p>
          </p:txBody>
        </p:sp>
        <p:sp>
          <p:nvSpPr>
            <p:cNvPr id="13368" name="Rectangle 58">
              <a:extLst>
                <a:ext uri="{FF2B5EF4-FFF2-40B4-BE49-F238E27FC236}">
                  <a16:creationId xmlns:a16="http://schemas.microsoft.com/office/drawing/2014/main" id="{CC6487AF-7935-494D-81C1-DBB607629A26}"/>
                </a:ext>
              </a:extLst>
            </p:cNvPr>
            <p:cNvSpPr>
              <a:spLocks noChangeArrowheads="1"/>
            </p:cNvSpPr>
            <p:nvPr/>
          </p:nvSpPr>
          <p:spPr bwMode="auto">
            <a:xfrm>
              <a:off x="1738" y="2235"/>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37.91</a:t>
              </a:r>
              <a:endParaRPr lang="en-AU" altLang="en-US" sz="1800" dirty="0">
                <a:latin typeface="Times New Roman" panose="02020603050405020304" pitchFamily="18" charset="0"/>
              </a:endParaRPr>
            </a:p>
          </p:txBody>
        </p:sp>
        <p:sp>
          <p:nvSpPr>
            <p:cNvPr id="13369" name="Rectangle 59">
              <a:extLst>
                <a:ext uri="{FF2B5EF4-FFF2-40B4-BE49-F238E27FC236}">
                  <a16:creationId xmlns:a16="http://schemas.microsoft.com/office/drawing/2014/main" id="{9553C9C7-E509-4C9D-BD5F-3B197DB81091}"/>
                </a:ext>
              </a:extLst>
            </p:cNvPr>
            <p:cNvSpPr>
              <a:spLocks noChangeArrowheads="1"/>
            </p:cNvSpPr>
            <p:nvPr/>
          </p:nvSpPr>
          <p:spPr bwMode="auto">
            <a:xfrm>
              <a:off x="2702" y="2235"/>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19.44</a:t>
              </a:r>
              <a:endParaRPr lang="en-AU" altLang="en-US" sz="1800" dirty="0">
                <a:latin typeface="Times New Roman" panose="02020603050405020304" pitchFamily="18" charset="0"/>
              </a:endParaRPr>
            </a:p>
          </p:txBody>
        </p:sp>
        <p:sp>
          <p:nvSpPr>
            <p:cNvPr id="13370" name="Rectangle 60">
              <a:extLst>
                <a:ext uri="{FF2B5EF4-FFF2-40B4-BE49-F238E27FC236}">
                  <a16:creationId xmlns:a16="http://schemas.microsoft.com/office/drawing/2014/main" id="{B5B97B1C-2695-47BC-92A3-A6BF853B5782}"/>
                </a:ext>
              </a:extLst>
            </p:cNvPr>
            <p:cNvSpPr>
              <a:spLocks noChangeArrowheads="1"/>
            </p:cNvSpPr>
            <p:nvPr/>
          </p:nvSpPr>
          <p:spPr bwMode="auto">
            <a:xfrm>
              <a:off x="3688" y="2235"/>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736.9121</a:t>
              </a:r>
              <a:endParaRPr lang="en-AU" altLang="en-US" sz="1800" dirty="0">
                <a:latin typeface="Times New Roman" panose="02020603050405020304" pitchFamily="18" charset="0"/>
              </a:endParaRPr>
            </a:p>
          </p:txBody>
        </p:sp>
        <p:sp>
          <p:nvSpPr>
            <p:cNvPr id="13371" name="Rectangle 61">
              <a:extLst>
                <a:ext uri="{FF2B5EF4-FFF2-40B4-BE49-F238E27FC236}">
                  <a16:creationId xmlns:a16="http://schemas.microsoft.com/office/drawing/2014/main" id="{2FCE6452-98EB-44E6-8CC1-135CF775C8EC}"/>
                </a:ext>
              </a:extLst>
            </p:cNvPr>
            <p:cNvSpPr>
              <a:spLocks noChangeArrowheads="1"/>
            </p:cNvSpPr>
            <p:nvPr/>
          </p:nvSpPr>
          <p:spPr bwMode="auto">
            <a:xfrm>
              <a:off x="4614" y="2235"/>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5.5869</a:t>
              </a:r>
              <a:endParaRPr lang="en-AU" altLang="en-US" sz="1800" dirty="0">
                <a:latin typeface="Times New Roman" panose="02020603050405020304" pitchFamily="18" charset="0"/>
              </a:endParaRPr>
            </a:p>
          </p:txBody>
        </p:sp>
        <p:sp>
          <p:nvSpPr>
            <p:cNvPr id="13372" name="Rectangle 62">
              <a:extLst>
                <a:ext uri="{FF2B5EF4-FFF2-40B4-BE49-F238E27FC236}">
                  <a16:creationId xmlns:a16="http://schemas.microsoft.com/office/drawing/2014/main" id="{976D4B6B-A4C2-4EAB-B3D0-F9F4954833F0}"/>
                </a:ext>
              </a:extLst>
            </p:cNvPr>
            <p:cNvSpPr>
              <a:spLocks noChangeArrowheads="1"/>
            </p:cNvSpPr>
            <p:nvPr/>
          </p:nvSpPr>
          <p:spPr bwMode="auto">
            <a:xfrm>
              <a:off x="5540" y="2235"/>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73" name="Rectangle 63">
              <a:extLst>
                <a:ext uri="{FF2B5EF4-FFF2-40B4-BE49-F238E27FC236}">
                  <a16:creationId xmlns:a16="http://schemas.microsoft.com/office/drawing/2014/main" id="{B71B7BCA-D132-4B70-9A62-56558B36673E}"/>
                </a:ext>
              </a:extLst>
            </p:cNvPr>
            <p:cNvSpPr>
              <a:spLocks noChangeArrowheads="1"/>
            </p:cNvSpPr>
            <p:nvPr/>
          </p:nvSpPr>
          <p:spPr bwMode="auto">
            <a:xfrm>
              <a:off x="7" y="2389"/>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HA20717</a:t>
              </a:r>
              <a:endParaRPr lang="en-AU" altLang="en-US" sz="1800" dirty="0">
                <a:latin typeface="Times New Roman" panose="02020603050405020304" pitchFamily="18" charset="0"/>
              </a:endParaRPr>
            </a:p>
          </p:txBody>
        </p:sp>
        <p:sp>
          <p:nvSpPr>
            <p:cNvPr id="13374" name="Rectangle 64">
              <a:extLst>
                <a:ext uri="{FF2B5EF4-FFF2-40B4-BE49-F238E27FC236}">
                  <a16:creationId xmlns:a16="http://schemas.microsoft.com/office/drawing/2014/main" id="{69C23F97-7D5A-427C-A14A-70F64040FBE1}"/>
                </a:ext>
              </a:extLst>
            </p:cNvPr>
            <p:cNvSpPr>
              <a:spLocks noChangeArrowheads="1"/>
            </p:cNvSpPr>
            <p:nvPr/>
          </p:nvSpPr>
          <p:spPr bwMode="auto">
            <a:xfrm>
              <a:off x="457" y="2389"/>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28.23</a:t>
              </a:r>
              <a:endParaRPr lang="en-AU" altLang="en-US" sz="1800" dirty="0">
                <a:latin typeface="Times New Roman" panose="02020603050405020304" pitchFamily="18" charset="0"/>
              </a:endParaRPr>
            </a:p>
          </p:txBody>
        </p:sp>
        <p:sp>
          <p:nvSpPr>
            <p:cNvPr id="13375" name="Rectangle 65">
              <a:extLst>
                <a:ext uri="{FF2B5EF4-FFF2-40B4-BE49-F238E27FC236}">
                  <a16:creationId xmlns:a16="http://schemas.microsoft.com/office/drawing/2014/main" id="{8D0BBA44-3E93-42CA-9D61-814BA4C51490}"/>
                </a:ext>
              </a:extLst>
            </p:cNvPr>
            <p:cNvSpPr>
              <a:spLocks noChangeArrowheads="1"/>
            </p:cNvSpPr>
            <p:nvPr/>
          </p:nvSpPr>
          <p:spPr bwMode="auto">
            <a:xfrm>
              <a:off x="907" y="2389"/>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40.11</a:t>
              </a:r>
              <a:endParaRPr lang="en-AU" altLang="en-US" sz="1800" dirty="0">
                <a:latin typeface="Times New Roman" panose="02020603050405020304" pitchFamily="18" charset="0"/>
              </a:endParaRPr>
            </a:p>
          </p:txBody>
        </p:sp>
        <p:sp>
          <p:nvSpPr>
            <p:cNvPr id="13376" name="Rectangle 66">
              <a:extLst>
                <a:ext uri="{FF2B5EF4-FFF2-40B4-BE49-F238E27FC236}">
                  <a16:creationId xmlns:a16="http://schemas.microsoft.com/office/drawing/2014/main" id="{A225E156-6BF4-4165-B257-CFD7A0906CE8}"/>
                </a:ext>
              </a:extLst>
            </p:cNvPr>
            <p:cNvSpPr>
              <a:spLocks noChangeArrowheads="1"/>
            </p:cNvSpPr>
            <p:nvPr/>
          </p:nvSpPr>
          <p:spPr bwMode="auto">
            <a:xfrm>
              <a:off x="1738" y="2389"/>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34.17</a:t>
              </a:r>
              <a:endParaRPr lang="en-AU" altLang="en-US" sz="1800" dirty="0">
                <a:latin typeface="Times New Roman" panose="02020603050405020304" pitchFamily="18" charset="0"/>
              </a:endParaRPr>
            </a:p>
          </p:txBody>
        </p:sp>
        <p:sp>
          <p:nvSpPr>
            <p:cNvPr id="13377" name="Rectangle 67">
              <a:extLst>
                <a:ext uri="{FF2B5EF4-FFF2-40B4-BE49-F238E27FC236}">
                  <a16:creationId xmlns:a16="http://schemas.microsoft.com/office/drawing/2014/main" id="{C9FAB4ED-A35A-4BD5-94C3-1792DFA34E8E}"/>
                </a:ext>
              </a:extLst>
            </p:cNvPr>
            <p:cNvSpPr>
              <a:spLocks noChangeArrowheads="1"/>
            </p:cNvSpPr>
            <p:nvPr/>
          </p:nvSpPr>
          <p:spPr bwMode="auto">
            <a:xfrm>
              <a:off x="2702" y="2389"/>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23.18</a:t>
              </a:r>
              <a:endParaRPr lang="en-AU" altLang="en-US" sz="1800" dirty="0">
                <a:latin typeface="Times New Roman" panose="02020603050405020304" pitchFamily="18" charset="0"/>
              </a:endParaRPr>
            </a:p>
          </p:txBody>
        </p:sp>
        <p:sp>
          <p:nvSpPr>
            <p:cNvPr id="13378" name="Rectangle 68">
              <a:extLst>
                <a:ext uri="{FF2B5EF4-FFF2-40B4-BE49-F238E27FC236}">
                  <a16:creationId xmlns:a16="http://schemas.microsoft.com/office/drawing/2014/main" id="{F36C148D-3B6F-480E-B4A6-04E0493ACC65}"/>
                </a:ext>
              </a:extLst>
            </p:cNvPr>
            <p:cNvSpPr>
              <a:spLocks noChangeArrowheads="1"/>
            </p:cNvSpPr>
            <p:nvPr/>
          </p:nvSpPr>
          <p:spPr bwMode="auto">
            <a:xfrm>
              <a:off x="3688" y="2389"/>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792.0374</a:t>
              </a:r>
              <a:endParaRPr lang="en-AU" altLang="en-US" sz="1800" dirty="0">
                <a:latin typeface="Times New Roman" panose="02020603050405020304" pitchFamily="18" charset="0"/>
              </a:endParaRPr>
            </a:p>
          </p:txBody>
        </p:sp>
        <p:sp>
          <p:nvSpPr>
            <p:cNvPr id="13379" name="Rectangle 69">
              <a:extLst>
                <a:ext uri="{FF2B5EF4-FFF2-40B4-BE49-F238E27FC236}">
                  <a16:creationId xmlns:a16="http://schemas.microsoft.com/office/drawing/2014/main" id="{665A169E-D323-4826-AC43-DE2B08F7E4FF}"/>
                </a:ext>
              </a:extLst>
            </p:cNvPr>
            <p:cNvSpPr>
              <a:spLocks noChangeArrowheads="1"/>
            </p:cNvSpPr>
            <p:nvPr/>
          </p:nvSpPr>
          <p:spPr bwMode="auto">
            <a:xfrm>
              <a:off x="4614" y="2389"/>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6.004833</a:t>
              </a:r>
              <a:endParaRPr lang="en-AU" altLang="en-US" sz="1800" dirty="0">
                <a:latin typeface="Times New Roman" panose="02020603050405020304" pitchFamily="18" charset="0"/>
              </a:endParaRPr>
            </a:p>
          </p:txBody>
        </p:sp>
        <p:sp>
          <p:nvSpPr>
            <p:cNvPr id="13380" name="Rectangle 70">
              <a:extLst>
                <a:ext uri="{FF2B5EF4-FFF2-40B4-BE49-F238E27FC236}">
                  <a16:creationId xmlns:a16="http://schemas.microsoft.com/office/drawing/2014/main" id="{6526741B-8DFB-41F0-82EA-35C03971ABD9}"/>
                </a:ext>
              </a:extLst>
            </p:cNvPr>
            <p:cNvSpPr>
              <a:spLocks noChangeArrowheads="1"/>
            </p:cNvSpPr>
            <p:nvPr/>
          </p:nvSpPr>
          <p:spPr bwMode="auto">
            <a:xfrm>
              <a:off x="5540" y="2389"/>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81" name="Rectangle 71">
              <a:extLst>
                <a:ext uri="{FF2B5EF4-FFF2-40B4-BE49-F238E27FC236}">
                  <a16:creationId xmlns:a16="http://schemas.microsoft.com/office/drawing/2014/main" id="{E2B4C57B-C68D-4ABB-B6DC-B7BB1D2ED143}"/>
                </a:ext>
              </a:extLst>
            </p:cNvPr>
            <p:cNvSpPr>
              <a:spLocks noChangeArrowheads="1"/>
            </p:cNvSpPr>
            <p:nvPr/>
          </p:nvSpPr>
          <p:spPr bwMode="auto">
            <a:xfrm>
              <a:off x="7" y="2543"/>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HA20718</a:t>
              </a:r>
              <a:endParaRPr lang="en-AU" altLang="en-US" sz="1800" dirty="0">
                <a:latin typeface="Times New Roman" panose="02020603050405020304" pitchFamily="18" charset="0"/>
              </a:endParaRPr>
            </a:p>
          </p:txBody>
        </p:sp>
        <p:sp>
          <p:nvSpPr>
            <p:cNvPr id="13382" name="Rectangle 72">
              <a:extLst>
                <a:ext uri="{FF2B5EF4-FFF2-40B4-BE49-F238E27FC236}">
                  <a16:creationId xmlns:a16="http://schemas.microsoft.com/office/drawing/2014/main" id="{E28C4751-811C-451A-84EF-2D7C5080CA58}"/>
                </a:ext>
              </a:extLst>
            </p:cNvPr>
            <p:cNvSpPr>
              <a:spLocks noChangeArrowheads="1"/>
            </p:cNvSpPr>
            <p:nvPr/>
          </p:nvSpPr>
          <p:spPr bwMode="auto">
            <a:xfrm>
              <a:off x="457" y="2543"/>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31.00</a:t>
              </a:r>
              <a:endParaRPr lang="en-AU" altLang="en-US" sz="1800" dirty="0">
                <a:latin typeface="Times New Roman" panose="02020603050405020304" pitchFamily="18" charset="0"/>
              </a:endParaRPr>
            </a:p>
          </p:txBody>
        </p:sp>
        <p:sp>
          <p:nvSpPr>
            <p:cNvPr id="13383" name="Rectangle 73">
              <a:extLst>
                <a:ext uri="{FF2B5EF4-FFF2-40B4-BE49-F238E27FC236}">
                  <a16:creationId xmlns:a16="http://schemas.microsoft.com/office/drawing/2014/main" id="{3B83EA99-24B9-4D37-9D53-0567DEB5C2D6}"/>
                </a:ext>
              </a:extLst>
            </p:cNvPr>
            <p:cNvSpPr>
              <a:spLocks noChangeArrowheads="1"/>
            </p:cNvSpPr>
            <p:nvPr/>
          </p:nvSpPr>
          <p:spPr bwMode="auto">
            <a:xfrm>
              <a:off x="907" y="2543"/>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33.01</a:t>
              </a:r>
            </a:p>
          </p:txBody>
        </p:sp>
        <p:sp>
          <p:nvSpPr>
            <p:cNvPr id="13384" name="Rectangle 74">
              <a:extLst>
                <a:ext uri="{FF2B5EF4-FFF2-40B4-BE49-F238E27FC236}">
                  <a16:creationId xmlns:a16="http://schemas.microsoft.com/office/drawing/2014/main" id="{E866D70A-EEFE-4430-B4AA-6798F489B30C}"/>
                </a:ext>
              </a:extLst>
            </p:cNvPr>
            <p:cNvSpPr>
              <a:spLocks noChangeArrowheads="1"/>
            </p:cNvSpPr>
            <p:nvPr/>
          </p:nvSpPr>
          <p:spPr bwMode="auto">
            <a:xfrm>
              <a:off x="1738" y="2543"/>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32.01</a:t>
              </a:r>
              <a:endParaRPr lang="en-AU" altLang="en-US" sz="1800" dirty="0">
                <a:latin typeface="Times New Roman" panose="02020603050405020304" pitchFamily="18" charset="0"/>
              </a:endParaRPr>
            </a:p>
          </p:txBody>
        </p:sp>
        <p:sp>
          <p:nvSpPr>
            <p:cNvPr id="13385" name="Rectangle 75">
              <a:extLst>
                <a:ext uri="{FF2B5EF4-FFF2-40B4-BE49-F238E27FC236}">
                  <a16:creationId xmlns:a16="http://schemas.microsoft.com/office/drawing/2014/main" id="{7F827408-1491-4B12-A702-561BC41E58D1}"/>
                </a:ext>
              </a:extLst>
            </p:cNvPr>
            <p:cNvSpPr>
              <a:spLocks noChangeArrowheads="1"/>
            </p:cNvSpPr>
            <p:nvPr/>
          </p:nvSpPr>
          <p:spPr bwMode="auto">
            <a:xfrm>
              <a:off x="2702" y="2543"/>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19.46</a:t>
              </a:r>
              <a:endParaRPr lang="en-AU" altLang="en-US" sz="1800" dirty="0">
                <a:latin typeface="Times New Roman" panose="02020603050405020304" pitchFamily="18" charset="0"/>
              </a:endParaRPr>
            </a:p>
          </p:txBody>
        </p:sp>
        <p:sp>
          <p:nvSpPr>
            <p:cNvPr id="13386" name="Rectangle 76">
              <a:extLst>
                <a:ext uri="{FF2B5EF4-FFF2-40B4-BE49-F238E27FC236}">
                  <a16:creationId xmlns:a16="http://schemas.microsoft.com/office/drawing/2014/main" id="{DA647C03-2495-46B1-8EE1-75C341E98631}"/>
                </a:ext>
              </a:extLst>
            </p:cNvPr>
            <p:cNvSpPr>
              <a:spLocks noChangeArrowheads="1"/>
            </p:cNvSpPr>
            <p:nvPr/>
          </p:nvSpPr>
          <p:spPr bwMode="auto">
            <a:xfrm>
              <a:off x="3688" y="2543"/>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622.8562</a:t>
              </a:r>
              <a:endParaRPr lang="en-AU" altLang="en-US" sz="1800" dirty="0">
                <a:latin typeface="Times New Roman" panose="02020603050405020304" pitchFamily="18" charset="0"/>
              </a:endParaRPr>
            </a:p>
          </p:txBody>
        </p:sp>
        <p:sp>
          <p:nvSpPr>
            <p:cNvPr id="13387" name="Rectangle 77">
              <a:extLst>
                <a:ext uri="{FF2B5EF4-FFF2-40B4-BE49-F238E27FC236}">
                  <a16:creationId xmlns:a16="http://schemas.microsoft.com/office/drawing/2014/main" id="{4165D4DB-29C2-4E15-82D2-CBCD1A283382}"/>
                </a:ext>
              </a:extLst>
            </p:cNvPr>
            <p:cNvSpPr>
              <a:spLocks noChangeArrowheads="1"/>
            </p:cNvSpPr>
            <p:nvPr/>
          </p:nvSpPr>
          <p:spPr bwMode="auto">
            <a:xfrm>
              <a:off x="4614" y="2543"/>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4.722185</a:t>
              </a:r>
              <a:endParaRPr lang="en-AU" altLang="en-US" sz="1800" dirty="0">
                <a:latin typeface="Times New Roman" panose="02020603050405020304" pitchFamily="18" charset="0"/>
              </a:endParaRPr>
            </a:p>
          </p:txBody>
        </p:sp>
        <p:sp>
          <p:nvSpPr>
            <p:cNvPr id="13388" name="Rectangle 78">
              <a:extLst>
                <a:ext uri="{FF2B5EF4-FFF2-40B4-BE49-F238E27FC236}">
                  <a16:creationId xmlns:a16="http://schemas.microsoft.com/office/drawing/2014/main" id="{802DAAFB-7614-445C-8245-C13FA232880F}"/>
                </a:ext>
              </a:extLst>
            </p:cNvPr>
            <p:cNvSpPr>
              <a:spLocks noChangeArrowheads="1"/>
            </p:cNvSpPr>
            <p:nvPr/>
          </p:nvSpPr>
          <p:spPr bwMode="auto">
            <a:xfrm>
              <a:off x="5540" y="2543"/>
              <a:ext cx="92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89" name="Rectangle 79">
              <a:extLst>
                <a:ext uri="{FF2B5EF4-FFF2-40B4-BE49-F238E27FC236}">
                  <a16:creationId xmlns:a16="http://schemas.microsoft.com/office/drawing/2014/main" id="{4582667E-4E75-4953-8C1B-DDF7022A3991}"/>
                </a:ext>
              </a:extLst>
            </p:cNvPr>
            <p:cNvSpPr>
              <a:spLocks noChangeArrowheads="1"/>
            </p:cNvSpPr>
            <p:nvPr/>
          </p:nvSpPr>
          <p:spPr bwMode="auto">
            <a:xfrm>
              <a:off x="7" y="2697"/>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000" dirty="0">
                  <a:latin typeface="Arial" panose="020B0604020202020204" pitchFamily="34" charset="0"/>
                </a:rPr>
                <a:t>HA20720</a:t>
              </a:r>
              <a:endParaRPr lang="en-AU" altLang="en-US" sz="1800" dirty="0">
                <a:latin typeface="Times New Roman" panose="02020603050405020304" pitchFamily="18" charset="0"/>
              </a:endParaRPr>
            </a:p>
          </p:txBody>
        </p:sp>
        <p:sp>
          <p:nvSpPr>
            <p:cNvPr id="13390" name="Rectangle 80">
              <a:extLst>
                <a:ext uri="{FF2B5EF4-FFF2-40B4-BE49-F238E27FC236}">
                  <a16:creationId xmlns:a16="http://schemas.microsoft.com/office/drawing/2014/main" id="{28A174B2-5F7C-4B4C-9306-A75126852C8E}"/>
                </a:ext>
              </a:extLst>
            </p:cNvPr>
            <p:cNvSpPr>
              <a:spLocks noChangeArrowheads="1"/>
            </p:cNvSpPr>
            <p:nvPr/>
          </p:nvSpPr>
          <p:spPr bwMode="auto">
            <a:xfrm>
              <a:off x="457" y="2697"/>
              <a:ext cx="4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30.81</a:t>
              </a:r>
              <a:endParaRPr lang="en-AU" altLang="en-US" sz="1800" dirty="0">
                <a:latin typeface="Times New Roman" panose="02020603050405020304" pitchFamily="18" charset="0"/>
              </a:endParaRPr>
            </a:p>
          </p:txBody>
        </p:sp>
        <p:sp>
          <p:nvSpPr>
            <p:cNvPr id="13391" name="Rectangle 81">
              <a:extLst>
                <a:ext uri="{FF2B5EF4-FFF2-40B4-BE49-F238E27FC236}">
                  <a16:creationId xmlns:a16="http://schemas.microsoft.com/office/drawing/2014/main" id="{1F1273A7-6851-45B6-8FF1-E613E0B8F7A0}"/>
                </a:ext>
              </a:extLst>
            </p:cNvPr>
            <p:cNvSpPr>
              <a:spLocks noChangeArrowheads="1"/>
            </p:cNvSpPr>
            <p:nvPr/>
          </p:nvSpPr>
          <p:spPr bwMode="auto">
            <a:xfrm>
              <a:off x="907" y="2697"/>
              <a:ext cx="8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28.77</a:t>
              </a:r>
              <a:endParaRPr lang="en-AU" altLang="en-US" sz="1800" dirty="0">
                <a:latin typeface="Times New Roman" panose="02020603050405020304" pitchFamily="18" charset="0"/>
              </a:endParaRPr>
            </a:p>
          </p:txBody>
        </p:sp>
        <p:sp>
          <p:nvSpPr>
            <p:cNvPr id="13392" name="Rectangle 82">
              <a:extLst>
                <a:ext uri="{FF2B5EF4-FFF2-40B4-BE49-F238E27FC236}">
                  <a16:creationId xmlns:a16="http://schemas.microsoft.com/office/drawing/2014/main" id="{D1313E64-FD14-4AFC-97E3-F7122DE66FEC}"/>
                </a:ext>
              </a:extLst>
            </p:cNvPr>
            <p:cNvSpPr>
              <a:spLocks noChangeArrowheads="1"/>
            </p:cNvSpPr>
            <p:nvPr/>
          </p:nvSpPr>
          <p:spPr bwMode="auto">
            <a:xfrm>
              <a:off x="1738" y="2697"/>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b="1" dirty="0">
                  <a:latin typeface="Arial" panose="020B0604020202020204" pitchFamily="34" charset="0"/>
                </a:rPr>
                <a:t>29.79</a:t>
              </a:r>
              <a:endParaRPr lang="en-AU" altLang="en-US" sz="1800" dirty="0">
                <a:latin typeface="Times New Roman" panose="02020603050405020304" pitchFamily="18" charset="0"/>
              </a:endParaRPr>
            </a:p>
          </p:txBody>
        </p:sp>
        <p:sp>
          <p:nvSpPr>
            <p:cNvPr id="13393" name="Rectangle 83">
              <a:extLst>
                <a:ext uri="{FF2B5EF4-FFF2-40B4-BE49-F238E27FC236}">
                  <a16:creationId xmlns:a16="http://schemas.microsoft.com/office/drawing/2014/main" id="{284D500C-94E5-4DFE-AA70-392F3494939E}"/>
                </a:ext>
              </a:extLst>
            </p:cNvPr>
            <p:cNvSpPr>
              <a:spLocks noChangeArrowheads="1"/>
            </p:cNvSpPr>
            <p:nvPr/>
          </p:nvSpPr>
          <p:spPr bwMode="auto">
            <a:xfrm>
              <a:off x="2702" y="2697"/>
              <a:ext cx="9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21.76</a:t>
              </a:r>
              <a:endParaRPr lang="en-AU" altLang="en-US" sz="1800" dirty="0">
                <a:latin typeface="Times New Roman" panose="02020603050405020304" pitchFamily="18" charset="0"/>
              </a:endParaRPr>
            </a:p>
          </p:txBody>
        </p:sp>
        <p:sp>
          <p:nvSpPr>
            <p:cNvPr id="13394" name="Rectangle 84">
              <a:extLst>
                <a:ext uri="{FF2B5EF4-FFF2-40B4-BE49-F238E27FC236}">
                  <a16:creationId xmlns:a16="http://schemas.microsoft.com/office/drawing/2014/main" id="{8EE7E952-8868-4BBF-9C6F-8829C5209AF2}"/>
                </a:ext>
              </a:extLst>
            </p:cNvPr>
            <p:cNvSpPr>
              <a:spLocks noChangeArrowheads="1"/>
            </p:cNvSpPr>
            <p:nvPr/>
          </p:nvSpPr>
          <p:spPr bwMode="auto">
            <a:xfrm>
              <a:off x="3688" y="2697"/>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648.2304</a:t>
              </a:r>
              <a:endParaRPr lang="en-AU" altLang="en-US" sz="1800" dirty="0">
                <a:latin typeface="Times New Roman" panose="02020603050405020304" pitchFamily="18" charset="0"/>
              </a:endParaRPr>
            </a:p>
          </p:txBody>
        </p:sp>
        <p:sp>
          <p:nvSpPr>
            <p:cNvPr id="13395" name="Rectangle 85">
              <a:extLst>
                <a:ext uri="{FF2B5EF4-FFF2-40B4-BE49-F238E27FC236}">
                  <a16:creationId xmlns:a16="http://schemas.microsoft.com/office/drawing/2014/main" id="{EDF925DC-4D95-42E0-808F-0441D5FD36E3}"/>
                </a:ext>
              </a:extLst>
            </p:cNvPr>
            <p:cNvSpPr>
              <a:spLocks noChangeArrowheads="1"/>
            </p:cNvSpPr>
            <p:nvPr/>
          </p:nvSpPr>
          <p:spPr bwMode="auto">
            <a:xfrm>
              <a:off x="4614" y="2697"/>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000" dirty="0">
                  <a:latin typeface="Arial" panose="020B0604020202020204" pitchFamily="34" charset="0"/>
                </a:rPr>
                <a:t>4.91456</a:t>
              </a:r>
              <a:endParaRPr lang="en-AU" altLang="en-US" sz="1800" dirty="0">
                <a:latin typeface="Times New Roman" panose="02020603050405020304" pitchFamily="18" charset="0"/>
              </a:endParaRPr>
            </a:p>
          </p:txBody>
        </p:sp>
        <p:sp>
          <p:nvSpPr>
            <p:cNvPr id="13396" name="Rectangle 86">
              <a:extLst>
                <a:ext uri="{FF2B5EF4-FFF2-40B4-BE49-F238E27FC236}">
                  <a16:creationId xmlns:a16="http://schemas.microsoft.com/office/drawing/2014/main" id="{AF0399A6-32C1-4D5C-B892-3267829347A7}"/>
                </a:ext>
              </a:extLst>
            </p:cNvPr>
            <p:cNvSpPr>
              <a:spLocks noChangeArrowheads="1"/>
            </p:cNvSpPr>
            <p:nvPr/>
          </p:nvSpPr>
          <p:spPr bwMode="auto">
            <a:xfrm>
              <a:off x="5540" y="2697"/>
              <a:ext cx="9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97" name="Rectangle 87">
              <a:extLst>
                <a:ext uri="{FF2B5EF4-FFF2-40B4-BE49-F238E27FC236}">
                  <a16:creationId xmlns:a16="http://schemas.microsoft.com/office/drawing/2014/main" id="{3019B4AC-A15E-4A94-AAD7-B99E6E433BF1}"/>
                </a:ext>
              </a:extLst>
            </p:cNvPr>
            <p:cNvSpPr>
              <a:spLocks noChangeArrowheads="1"/>
            </p:cNvSpPr>
            <p:nvPr/>
          </p:nvSpPr>
          <p:spPr bwMode="auto">
            <a:xfrm>
              <a:off x="-128" y="2758"/>
              <a:ext cx="655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98" name="Rectangle 88">
              <a:extLst>
                <a:ext uri="{FF2B5EF4-FFF2-40B4-BE49-F238E27FC236}">
                  <a16:creationId xmlns:a16="http://schemas.microsoft.com/office/drawing/2014/main" id="{512A6495-BA6B-4879-B50E-FC72878C11BF}"/>
                </a:ext>
              </a:extLst>
            </p:cNvPr>
            <p:cNvSpPr>
              <a:spLocks noChangeArrowheads="1"/>
            </p:cNvSpPr>
            <p:nvPr/>
          </p:nvSpPr>
          <p:spPr bwMode="auto">
            <a:xfrm>
              <a:off x="7" y="2973"/>
              <a:ext cx="273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399" name="Rectangle 89">
              <a:extLst>
                <a:ext uri="{FF2B5EF4-FFF2-40B4-BE49-F238E27FC236}">
                  <a16:creationId xmlns:a16="http://schemas.microsoft.com/office/drawing/2014/main" id="{F1FCF380-FA7B-467B-A5E3-54006DDD1531}"/>
                </a:ext>
              </a:extLst>
            </p:cNvPr>
            <p:cNvSpPr>
              <a:spLocks noChangeArrowheads="1"/>
            </p:cNvSpPr>
            <p:nvPr/>
          </p:nvSpPr>
          <p:spPr bwMode="auto">
            <a:xfrm>
              <a:off x="7" y="3120"/>
              <a:ext cx="1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600" b="1" dirty="0">
                  <a:latin typeface="Arial" panose="020B0604020202020204" pitchFamily="34" charset="0"/>
                </a:rPr>
                <a:t>Weighted average grade:</a:t>
              </a:r>
              <a:endParaRPr lang="en-AU" altLang="en-US" sz="1600" b="1" dirty="0">
                <a:latin typeface="Times New Roman" panose="02020603050405020304" pitchFamily="18" charset="0"/>
              </a:endParaRPr>
            </a:p>
          </p:txBody>
        </p:sp>
        <p:sp>
          <p:nvSpPr>
            <p:cNvPr id="13400" name="Rectangle 90">
              <a:extLst>
                <a:ext uri="{FF2B5EF4-FFF2-40B4-BE49-F238E27FC236}">
                  <a16:creationId xmlns:a16="http://schemas.microsoft.com/office/drawing/2014/main" id="{5ED3E14F-8FC5-4B86-BAC0-9F185C712FCD}"/>
                </a:ext>
              </a:extLst>
            </p:cNvPr>
            <p:cNvSpPr>
              <a:spLocks noChangeArrowheads="1"/>
            </p:cNvSpPr>
            <p:nvPr/>
          </p:nvSpPr>
          <p:spPr bwMode="auto">
            <a:xfrm>
              <a:off x="1615" y="2997"/>
              <a:ext cx="1209"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lgn="r" eaLnBrk="1" fontAlgn="b" hangingPunct="1">
                <a:spcBef>
                  <a:spcPct val="0"/>
                </a:spcBef>
                <a:buClrTx/>
                <a:buSzTx/>
                <a:buFontTx/>
                <a:buNone/>
              </a:pPr>
              <a:r>
                <a:rPr lang="en-AU" altLang="en-US" sz="1600" b="1" dirty="0">
                  <a:latin typeface="Arial" panose="020B0604020202020204" pitchFamily="34" charset="0"/>
                </a:rPr>
                <a:t>40.02</a:t>
              </a:r>
              <a:endParaRPr lang="en-AU" altLang="en-US" sz="1600" b="1" dirty="0">
                <a:latin typeface="Times New Roman" panose="02020603050405020304" pitchFamily="18" charset="0"/>
              </a:endParaRPr>
            </a:p>
          </p:txBody>
        </p:sp>
        <p:sp>
          <p:nvSpPr>
            <p:cNvPr id="13401" name="Rectangle 91">
              <a:extLst>
                <a:ext uri="{FF2B5EF4-FFF2-40B4-BE49-F238E27FC236}">
                  <a16:creationId xmlns:a16="http://schemas.microsoft.com/office/drawing/2014/main" id="{DAC8D22F-FD98-4E2A-9018-4B57BBC15FD3}"/>
                </a:ext>
              </a:extLst>
            </p:cNvPr>
            <p:cNvSpPr>
              <a:spLocks noChangeArrowheads="1"/>
            </p:cNvSpPr>
            <p:nvPr/>
          </p:nvSpPr>
          <p:spPr bwMode="auto">
            <a:xfrm>
              <a:off x="2824" y="3113"/>
              <a:ext cx="92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fontAlgn="b" hangingPunct="1">
                <a:spcBef>
                  <a:spcPct val="0"/>
                </a:spcBef>
                <a:buClrTx/>
                <a:buSzTx/>
                <a:buFontTx/>
                <a:buNone/>
              </a:pPr>
              <a:r>
                <a:rPr lang="en-AU" altLang="en-US" sz="1600" b="1" dirty="0">
                  <a:latin typeface="Arial" panose="020B0604020202020204" pitchFamily="34" charset="0"/>
                </a:rPr>
                <a:t> g/t</a:t>
              </a:r>
              <a:endParaRPr lang="en-AU" altLang="en-US" sz="1600" b="1" dirty="0">
                <a:latin typeface="Times New Roman" panose="02020603050405020304" pitchFamily="18" charset="0"/>
              </a:endParaRPr>
            </a:p>
          </p:txBody>
        </p:sp>
        <p:sp>
          <p:nvSpPr>
            <p:cNvPr id="13402" name="Rectangle 92">
              <a:extLst>
                <a:ext uri="{FF2B5EF4-FFF2-40B4-BE49-F238E27FC236}">
                  <a16:creationId xmlns:a16="http://schemas.microsoft.com/office/drawing/2014/main" id="{2E537FF4-2933-4AEA-A2F5-BE23E81E1836}"/>
                </a:ext>
              </a:extLst>
            </p:cNvPr>
            <p:cNvSpPr>
              <a:spLocks noChangeArrowheads="1"/>
            </p:cNvSpPr>
            <p:nvPr/>
          </p:nvSpPr>
          <p:spPr bwMode="auto">
            <a:xfrm>
              <a:off x="7" y="3120"/>
              <a:ext cx="273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403" name="Rectangle 93">
              <a:extLst>
                <a:ext uri="{FF2B5EF4-FFF2-40B4-BE49-F238E27FC236}">
                  <a16:creationId xmlns:a16="http://schemas.microsoft.com/office/drawing/2014/main" id="{7649D09D-FB72-4173-80EA-B2A127850C18}"/>
                </a:ext>
              </a:extLst>
            </p:cNvPr>
            <p:cNvSpPr>
              <a:spLocks noChangeArrowheads="1"/>
            </p:cNvSpPr>
            <p:nvPr/>
          </p:nvSpPr>
          <p:spPr bwMode="auto">
            <a:xfrm>
              <a:off x="2744" y="3120"/>
              <a:ext cx="98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sp>
          <p:nvSpPr>
            <p:cNvPr id="13404" name="Rectangle 94">
              <a:extLst>
                <a:ext uri="{FF2B5EF4-FFF2-40B4-BE49-F238E27FC236}">
                  <a16:creationId xmlns:a16="http://schemas.microsoft.com/office/drawing/2014/main" id="{CBA93092-ADA5-4C83-A481-D16C00312DC0}"/>
                </a:ext>
              </a:extLst>
            </p:cNvPr>
            <p:cNvSpPr>
              <a:spLocks noChangeArrowheads="1"/>
            </p:cNvSpPr>
            <p:nvPr/>
          </p:nvSpPr>
          <p:spPr bwMode="auto">
            <a:xfrm>
              <a:off x="3692" y="3135"/>
              <a:ext cx="280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grpSp>
      <p:sp>
        <p:nvSpPr>
          <p:cNvPr id="13316" name="Slide Number Placeholder 2">
            <a:extLst>
              <a:ext uri="{FF2B5EF4-FFF2-40B4-BE49-F238E27FC236}">
                <a16:creationId xmlns:a16="http://schemas.microsoft.com/office/drawing/2014/main" id="{D8522E72-526E-4C2D-820C-4A57D3D955C1}"/>
              </a:ext>
            </a:extLst>
          </p:cNvPr>
          <p:cNvSpPr>
            <a:spLocks noGrp="1" noChangeArrowheads="1"/>
          </p:cNvSpPr>
          <p:nvPr>
            <p:ph type="sldNum" sz="quarter" idx="12"/>
          </p:nvPr>
        </p:nvSpPr>
        <p:spPr bwMode="auto">
          <a:xfrm>
            <a:off x="8880475" y="6311745"/>
            <a:ext cx="8255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7F6DF1AA-E6FC-4048-BBFB-87C66C76C863}" type="slidenum">
              <a:rPr lang="en-AU" altLang="en-US" sz="1200" smtClean="0">
                <a:solidFill>
                  <a:srgbClr val="BCBCBC"/>
                </a:solidFill>
                <a:latin typeface="Arial" panose="020B0604020202020204" pitchFamily="34" charset="0"/>
              </a:rPr>
              <a:pPr>
                <a:spcBef>
                  <a:spcPct val="0"/>
                </a:spcBef>
                <a:buClrTx/>
                <a:buSzTx/>
                <a:buFontTx/>
                <a:buNone/>
              </a:pPr>
              <a:t>8</a:t>
            </a:fld>
            <a:endParaRPr lang="en-AU" altLang="en-US" sz="1200" dirty="0">
              <a:solidFill>
                <a:srgbClr val="BCBCBC"/>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10">
            <a:extLst>
              <a:ext uri="{FF2B5EF4-FFF2-40B4-BE49-F238E27FC236}">
                <a16:creationId xmlns:a16="http://schemas.microsoft.com/office/drawing/2014/main" id="{B0525200-95B2-49EC-ACB6-6E341B14741A}"/>
              </a:ext>
            </a:extLst>
          </p:cNvPr>
          <p:cNvSpPr>
            <a:spLocks noChangeArrowheads="1"/>
          </p:cNvSpPr>
          <p:nvPr/>
        </p:nvSpPr>
        <p:spPr bwMode="auto">
          <a:xfrm>
            <a:off x="1068388" y="87630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1800" dirty="0">
              <a:latin typeface="Arial" panose="020B0604020202020204" pitchFamily="34" charset="0"/>
            </a:endParaRPr>
          </a:p>
        </p:txBody>
      </p:sp>
      <p:pic>
        <p:nvPicPr>
          <p:cNvPr id="17411" name="Picture 11" descr="IMGP0941">
            <a:extLst>
              <a:ext uri="{FF2B5EF4-FFF2-40B4-BE49-F238E27FC236}">
                <a16:creationId xmlns:a16="http://schemas.microsoft.com/office/drawing/2014/main" id="{B59EEA99-3475-4479-AE54-C3B4CA61E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6167"/>
            <a:ext cx="8914164" cy="668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Slide Number Placeholder 1">
            <a:extLst>
              <a:ext uri="{FF2B5EF4-FFF2-40B4-BE49-F238E27FC236}">
                <a16:creationId xmlns:a16="http://schemas.microsoft.com/office/drawing/2014/main" id="{CF4C45E6-412B-447E-A742-1205DFE946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a:spcBef>
                <a:spcPct val="0"/>
              </a:spcBef>
              <a:buClrTx/>
              <a:buSzTx/>
              <a:buFontTx/>
              <a:buNone/>
            </a:pPr>
            <a:fld id="{F3AC075C-C22E-4CCE-B69A-2EA1CD40C782}" type="slidenum">
              <a:rPr lang="en-AU" altLang="en-US" sz="1200" smtClean="0">
                <a:solidFill>
                  <a:srgbClr val="BCBCBC"/>
                </a:solidFill>
                <a:latin typeface="Arial" panose="020B0604020202020204" pitchFamily="34" charset="0"/>
              </a:rPr>
              <a:pPr>
                <a:spcBef>
                  <a:spcPct val="0"/>
                </a:spcBef>
                <a:buClrTx/>
                <a:buSzTx/>
                <a:buFontTx/>
                <a:buNone/>
              </a:pPr>
              <a:t>9</a:t>
            </a:fld>
            <a:endParaRPr lang="en-AU" altLang="en-US" sz="1200" dirty="0">
              <a:solidFill>
                <a:srgbClr val="BCBCBC"/>
              </a:solidFill>
              <a:latin typeface="Arial" panose="020B060402020202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16049</TotalTime>
  <Words>2185</Words>
  <Application>Microsoft Office PowerPoint</Application>
  <PresentationFormat>A4 Paper (210x297 mm)</PresentationFormat>
  <Paragraphs>288</Paragraphs>
  <Slides>22</Slides>
  <Notes>10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6" baseType="lpstr">
      <vt:lpstr>Arial</vt:lpstr>
      <vt:lpstr>Arial Black</vt:lpstr>
      <vt:lpstr>Arial Narrow</vt:lpstr>
      <vt:lpstr>Book Antiqua</vt:lpstr>
      <vt:lpstr>Courier New</vt:lpstr>
      <vt:lpstr>Lucida Sans</vt:lpstr>
      <vt:lpstr>Monotype Sorts</vt:lpstr>
      <vt:lpstr>Times New Roman</vt:lpstr>
      <vt:lpstr>Wingdings</vt:lpstr>
      <vt:lpstr>Wingdings 2</vt:lpstr>
      <vt:lpstr>Wingdings 3</vt:lpstr>
      <vt:lpstr>Apex</vt:lpstr>
      <vt:lpstr>Worksheet</vt:lpstr>
      <vt:lpstr>Acrobat Document</vt:lpstr>
      <vt:lpstr>Mine Floors Material Vacuuming not yet Part of Life of Mine Plan and Normal Mining Cycle in Most Countries in the World and Governments, Mining Companies Executives and Shareholders Allow to Leave Behind Never to be Recovered Capitally and Operationally Accessed Already Broken High-Grade Ore Underground Worth Billions of Dollars+++++++++     </vt:lpstr>
      <vt:lpstr>House Vacuuming Invented and World-wide Implemented in Late 19th/Early 20th  Century </vt:lpstr>
      <vt:lpstr>Mining Project Stages</vt:lpstr>
      <vt:lpstr>Mining - Continued</vt:lpstr>
      <vt:lpstr>Mine Floors Cleaning/Vacuuming Must become part of Mining Cycle</vt:lpstr>
      <vt:lpstr>Post “normal” mining activities currently/already used/trialled – cont.</vt:lpstr>
      <vt:lpstr>    </vt:lpstr>
      <vt:lpstr>PowerPoint Presentation</vt:lpstr>
      <vt:lpstr>PowerPoint Presentation</vt:lpstr>
      <vt:lpstr>PowerPoint Presentation</vt:lpstr>
      <vt:lpstr>  Underground Mobile Supersucker – Giant Mobile Vacuum Cleaner   </vt:lpstr>
      <vt:lpstr>  Underground Mobile Supersucker   </vt:lpstr>
      <vt:lpstr>  Underground Mobile Supersucker  </vt:lpstr>
      <vt:lpstr>    Underground Mobile Supersucker      </vt:lpstr>
      <vt:lpstr>  Underground Mobile Supersucker     </vt:lpstr>
      <vt:lpstr>Extra Gold Revenue Recovered from mine floors with Supersucker  </vt:lpstr>
      <vt:lpstr>Extra Nickel Revenue  Recovered from mine floors with Supersucker   </vt:lpstr>
      <vt:lpstr>PowerPoint Presentation</vt:lpstr>
      <vt:lpstr>Extra Gold and Nickel Revenue left behind and recovered from mine floors with Supersucker vacuuming – Details (Summary of Extra Revenue for other metals and precious stones can be provided)</vt:lpstr>
      <vt:lpstr>PowerPoint Presentation</vt:lpstr>
      <vt:lpstr>Mobile Supersucker – Other  Applications </vt:lpstr>
      <vt:lpstr>Appendices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Krzysztof</dc:creator>
  <cp:lastModifiedBy>Krzysztof Biegaj</cp:lastModifiedBy>
  <cp:revision>1520</cp:revision>
  <cp:lastPrinted>2020-10-17T00:32:35Z</cp:lastPrinted>
  <dcterms:modified xsi:type="dcterms:W3CDTF">2020-10-24T09:59:32Z</dcterms:modified>
</cp:coreProperties>
</file>