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7" r:id="rId5"/>
    <p:sldId id="269" r:id="rId6"/>
    <p:sldId id="263" r:id="rId7"/>
    <p:sldId id="264" r:id="rId8"/>
    <p:sldId id="270" r:id="rId9"/>
    <p:sldId id="258" r:id="rId10"/>
    <p:sldId id="259" r:id="rId11"/>
    <p:sldId id="271" r:id="rId12"/>
    <p:sldId id="268" r:id="rId13"/>
    <p:sldId id="260" r:id="rId14"/>
    <p:sldId id="272" r:id="rId15"/>
    <p:sldId id="262"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68" autoAdjust="0"/>
    <p:restoredTop sz="94660"/>
  </p:normalViewPr>
  <p:slideViewPr>
    <p:cSldViewPr snapToGrid="0">
      <p:cViewPr varScale="1">
        <p:scale>
          <a:sx n="80" d="100"/>
          <a:sy n="80" d="100"/>
        </p:scale>
        <p:origin x="7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rry Brockman" userId="e6f5a12ffc9c4595" providerId="LiveId" clId="{3777C245-7E33-4306-B896-6585A20929F1}"/>
    <pc:docChg chg="custSel addSld delSld modSld">
      <pc:chgData name="Sherry Brockman" userId="e6f5a12ffc9c4595" providerId="LiveId" clId="{3777C245-7E33-4306-B896-6585A20929F1}" dt="2018-05-05T16:31:54.136" v="48"/>
      <pc:docMkLst>
        <pc:docMk/>
      </pc:docMkLst>
      <pc:sldChg chg="modSp">
        <pc:chgData name="Sherry Brockman" userId="e6f5a12ffc9c4595" providerId="LiveId" clId="{3777C245-7E33-4306-B896-6585A20929F1}" dt="2018-05-05T15:35:41.992" v="46" actId="27636"/>
        <pc:sldMkLst>
          <pc:docMk/>
          <pc:sldMk cId="2836323148" sldId="256"/>
        </pc:sldMkLst>
        <pc:spChg chg="mod">
          <ac:chgData name="Sherry Brockman" userId="e6f5a12ffc9c4595" providerId="LiveId" clId="{3777C245-7E33-4306-B896-6585A20929F1}" dt="2018-05-05T15:35:41.992" v="46" actId="27636"/>
          <ac:spMkLst>
            <pc:docMk/>
            <pc:sldMk cId="2836323148" sldId="256"/>
            <ac:spMk id="3" creationId="{C7DD332A-4D1E-4A8A-B5CB-969FE494609D}"/>
          </ac:spMkLst>
        </pc:spChg>
      </pc:sldChg>
      <pc:sldChg chg="del">
        <pc:chgData name="Sherry Brockman" userId="e6f5a12ffc9c4595" providerId="LiveId" clId="{3777C245-7E33-4306-B896-6585A20929F1}" dt="2018-05-05T13:36:22.453" v="0" actId="2696"/>
        <pc:sldMkLst>
          <pc:docMk/>
          <pc:sldMk cId="3116983619" sldId="273"/>
        </pc:sldMkLst>
      </pc:sldChg>
      <pc:sldChg chg="add del">
        <pc:chgData name="Sherry Brockman" userId="e6f5a12ffc9c4595" providerId="LiveId" clId="{3777C245-7E33-4306-B896-6585A20929F1}" dt="2018-05-05T16:31:54.136" v="48"/>
        <pc:sldMkLst>
          <pc:docMk/>
          <pc:sldMk cId="3169689625" sldId="27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0225B-FF46-4500-9615-01D768D9EA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E003C1-0956-42BA-A9CD-7F77361F65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FA9D10-7F5C-46BB-A398-101A0453C193}"/>
              </a:ext>
            </a:extLst>
          </p:cNvPr>
          <p:cNvSpPr>
            <a:spLocks noGrp="1"/>
          </p:cNvSpPr>
          <p:nvPr>
            <p:ph type="dt" sz="half" idx="10"/>
          </p:nvPr>
        </p:nvSpPr>
        <p:spPr/>
        <p:txBody>
          <a:bodyPr/>
          <a:lstStyle/>
          <a:p>
            <a:fld id="{ED254E45-8BC9-44FE-B3C4-939303CE8263}" type="datetimeFigureOut">
              <a:rPr lang="en-US" smtClean="0"/>
              <a:t>5/5/2018</a:t>
            </a:fld>
            <a:endParaRPr lang="en-US"/>
          </a:p>
        </p:txBody>
      </p:sp>
      <p:sp>
        <p:nvSpPr>
          <p:cNvPr id="5" name="Footer Placeholder 4">
            <a:extLst>
              <a:ext uri="{FF2B5EF4-FFF2-40B4-BE49-F238E27FC236}">
                <a16:creationId xmlns:a16="http://schemas.microsoft.com/office/drawing/2014/main" id="{54141C10-E30F-4D50-B5C9-42364BD86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A43163-EF46-45BB-B417-95163E6B5EE4}"/>
              </a:ext>
            </a:extLst>
          </p:cNvPr>
          <p:cNvSpPr>
            <a:spLocks noGrp="1"/>
          </p:cNvSpPr>
          <p:nvPr>
            <p:ph type="sldNum" sz="quarter" idx="12"/>
          </p:nvPr>
        </p:nvSpPr>
        <p:spPr/>
        <p:txBody>
          <a:bodyPr/>
          <a:lstStyle/>
          <a:p>
            <a:fld id="{730DE2EC-A9E6-4C53-B0C4-6E526FA030F7}" type="slidenum">
              <a:rPr lang="en-US" smtClean="0"/>
              <a:t>‹#›</a:t>
            </a:fld>
            <a:endParaRPr lang="en-US"/>
          </a:p>
        </p:txBody>
      </p:sp>
    </p:spTree>
    <p:extLst>
      <p:ext uri="{BB962C8B-B14F-4D97-AF65-F5344CB8AC3E}">
        <p14:creationId xmlns:p14="http://schemas.microsoft.com/office/powerpoint/2010/main" val="71637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567C9-4E7D-41DC-8592-C2A56B4E7E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FF3C6C-9AD7-4642-AA4B-95DF24A522F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2F00FA-3370-4A7E-A58B-C09B8F70A45B}"/>
              </a:ext>
            </a:extLst>
          </p:cNvPr>
          <p:cNvSpPr>
            <a:spLocks noGrp="1"/>
          </p:cNvSpPr>
          <p:nvPr>
            <p:ph type="dt" sz="half" idx="10"/>
          </p:nvPr>
        </p:nvSpPr>
        <p:spPr/>
        <p:txBody>
          <a:bodyPr/>
          <a:lstStyle/>
          <a:p>
            <a:fld id="{ED254E45-8BC9-44FE-B3C4-939303CE8263}" type="datetimeFigureOut">
              <a:rPr lang="en-US" smtClean="0"/>
              <a:t>5/5/2018</a:t>
            </a:fld>
            <a:endParaRPr lang="en-US"/>
          </a:p>
        </p:txBody>
      </p:sp>
      <p:sp>
        <p:nvSpPr>
          <p:cNvPr id="5" name="Footer Placeholder 4">
            <a:extLst>
              <a:ext uri="{FF2B5EF4-FFF2-40B4-BE49-F238E27FC236}">
                <a16:creationId xmlns:a16="http://schemas.microsoft.com/office/drawing/2014/main" id="{16FBA324-66DB-4F37-AA2E-D69EC3A0CF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B02B77-3D74-42ED-8B88-EB1166610BA3}"/>
              </a:ext>
            </a:extLst>
          </p:cNvPr>
          <p:cNvSpPr>
            <a:spLocks noGrp="1"/>
          </p:cNvSpPr>
          <p:nvPr>
            <p:ph type="sldNum" sz="quarter" idx="12"/>
          </p:nvPr>
        </p:nvSpPr>
        <p:spPr/>
        <p:txBody>
          <a:bodyPr/>
          <a:lstStyle/>
          <a:p>
            <a:fld id="{730DE2EC-A9E6-4C53-B0C4-6E526FA030F7}" type="slidenum">
              <a:rPr lang="en-US" smtClean="0"/>
              <a:t>‹#›</a:t>
            </a:fld>
            <a:endParaRPr lang="en-US"/>
          </a:p>
        </p:txBody>
      </p:sp>
    </p:spTree>
    <p:extLst>
      <p:ext uri="{BB962C8B-B14F-4D97-AF65-F5344CB8AC3E}">
        <p14:creationId xmlns:p14="http://schemas.microsoft.com/office/powerpoint/2010/main" val="51424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336382-155D-492D-986B-50E8F14A14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4C052C-9F57-4389-A7F6-8FF5A06FFE9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D1781B-44A5-4E8B-A866-9D3B64DDB497}"/>
              </a:ext>
            </a:extLst>
          </p:cNvPr>
          <p:cNvSpPr>
            <a:spLocks noGrp="1"/>
          </p:cNvSpPr>
          <p:nvPr>
            <p:ph type="dt" sz="half" idx="10"/>
          </p:nvPr>
        </p:nvSpPr>
        <p:spPr/>
        <p:txBody>
          <a:bodyPr/>
          <a:lstStyle/>
          <a:p>
            <a:fld id="{ED254E45-8BC9-44FE-B3C4-939303CE8263}" type="datetimeFigureOut">
              <a:rPr lang="en-US" smtClean="0"/>
              <a:t>5/5/2018</a:t>
            </a:fld>
            <a:endParaRPr lang="en-US"/>
          </a:p>
        </p:txBody>
      </p:sp>
      <p:sp>
        <p:nvSpPr>
          <p:cNvPr id="5" name="Footer Placeholder 4">
            <a:extLst>
              <a:ext uri="{FF2B5EF4-FFF2-40B4-BE49-F238E27FC236}">
                <a16:creationId xmlns:a16="http://schemas.microsoft.com/office/drawing/2014/main" id="{C9108834-7383-40AF-A5BE-4DFB468962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82D34E-A42E-4A59-A03D-72373754AF55}"/>
              </a:ext>
            </a:extLst>
          </p:cNvPr>
          <p:cNvSpPr>
            <a:spLocks noGrp="1"/>
          </p:cNvSpPr>
          <p:nvPr>
            <p:ph type="sldNum" sz="quarter" idx="12"/>
          </p:nvPr>
        </p:nvSpPr>
        <p:spPr/>
        <p:txBody>
          <a:bodyPr/>
          <a:lstStyle/>
          <a:p>
            <a:fld id="{730DE2EC-A9E6-4C53-B0C4-6E526FA030F7}" type="slidenum">
              <a:rPr lang="en-US" smtClean="0"/>
              <a:t>‹#›</a:t>
            </a:fld>
            <a:endParaRPr lang="en-US"/>
          </a:p>
        </p:txBody>
      </p:sp>
    </p:spTree>
    <p:extLst>
      <p:ext uri="{BB962C8B-B14F-4D97-AF65-F5344CB8AC3E}">
        <p14:creationId xmlns:p14="http://schemas.microsoft.com/office/powerpoint/2010/main" val="949139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C8D1B-2C9F-4A01-992B-83A6B47577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4A8BC6-FAF3-4448-B981-6DF49BF4A2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1E4036-4408-40EC-BBE7-AA070FC0DF4B}"/>
              </a:ext>
            </a:extLst>
          </p:cNvPr>
          <p:cNvSpPr>
            <a:spLocks noGrp="1"/>
          </p:cNvSpPr>
          <p:nvPr>
            <p:ph type="dt" sz="half" idx="10"/>
          </p:nvPr>
        </p:nvSpPr>
        <p:spPr/>
        <p:txBody>
          <a:bodyPr/>
          <a:lstStyle/>
          <a:p>
            <a:fld id="{ED254E45-8BC9-44FE-B3C4-939303CE8263}" type="datetimeFigureOut">
              <a:rPr lang="en-US" smtClean="0"/>
              <a:t>5/5/2018</a:t>
            </a:fld>
            <a:endParaRPr lang="en-US"/>
          </a:p>
        </p:txBody>
      </p:sp>
      <p:sp>
        <p:nvSpPr>
          <p:cNvPr id="5" name="Footer Placeholder 4">
            <a:extLst>
              <a:ext uri="{FF2B5EF4-FFF2-40B4-BE49-F238E27FC236}">
                <a16:creationId xmlns:a16="http://schemas.microsoft.com/office/drawing/2014/main" id="{20C01394-30B4-474D-9FAC-B891B490C0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EE0B08-A1B9-41CC-A948-032DE9C1D2DD}"/>
              </a:ext>
            </a:extLst>
          </p:cNvPr>
          <p:cNvSpPr>
            <a:spLocks noGrp="1"/>
          </p:cNvSpPr>
          <p:nvPr>
            <p:ph type="sldNum" sz="quarter" idx="12"/>
          </p:nvPr>
        </p:nvSpPr>
        <p:spPr/>
        <p:txBody>
          <a:bodyPr/>
          <a:lstStyle/>
          <a:p>
            <a:fld id="{730DE2EC-A9E6-4C53-B0C4-6E526FA030F7}" type="slidenum">
              <a:rPr lang="en-US" smtClean="0"/>
              <a:t>‹#›</a:t>
            </a:fld>
            <a:endParaRPr lang="en-US"/>
          </a:p>
        </p:txBody>
      </p:sp>
    </p:spTree>
    <p:extLst>
      <p:ext uri="{BB962C8B-B14F-4D97-AF65-F5344CB8AC3E}">
        <p14:creationId xmlns:p14="http://schemas.microsoft.com/office/powerpoint/2010/main" val="239098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F3005-4F03-4EB8-ACEE-9A011CDE51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6A7BEA-ADCC-47E3-A3F6-FA973A948C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E838001-D2C9-41D1-AF80-BC2B60A93807}"/>
              </a:ext>
            </a:extLst>
          </p:cNvPr>
          <p:cNvSpPr>
            <a:spLocks noGrp="1"/>
          </p:cNvSpPr>
          <p:nvPr>
            <p:ph type="dt" sz="half" idx="10"/>
          </p:nvPr>
        </p:nvSpPr>
        <p:spPr/>
        <p:txBody>
          <a:bodyPr/>
          <a:lstStyle/>
          <a:p>
            <a:fld id="{ED254E45-8BC9-44FE-B3C4-939303CE8263}" type="datetimeFigureOut">
              <a:rPr lang="en-US" smtClean="0"/>
              <a:t>5/5/2018</a:t>
            </a:fld>
            <a:endParaRPr lang="en-US"/>
          </a:p>
        </p:txBody>
      </p:sp>
      <p:sp>
        <p:nvSpPr>
          <p:cNvPr id="5" name="Footer Placeholder 4">
            <a:extLst>
              <a:ext uri="{FF2B5EF4-FFF2-40B4-BE49-F238E27FC236}">
                <a16:creationId xmlns:a16="http://schemas.microsoft.com/office/drawing/2014/main" id="{1C8DB89E-8C52-4A1D-B604-3AE6F49B1C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03E1AC-DDBD-4C26-B986-82CDCE74A4C9}"/>
              </a:ext>
            </a:extLst>
          </p:cNvPr>
          <p:cNvSpPr>
            <a:spLocks noGrp="1"/>
          </p:cNvSpPr>
          <p:nvPr>
            <p:ph type="sldNum" sz="quarter" idx="12"/>
          </p:nvPr>
        </p:nvSpPr>
        <p:spPr/>
        <p:txBody>
          <a:bodyPr/>
          <a:lstStyle/>
          <a:p>
            <a:fld id="{730DE2EC-A9E6-4C53-B0C4-6E526FA030F7}" type="slidenum">
              <a:rPr lang="en-US" smtClean="0"/>
              <a:t>‹#›</a:t>
            </a:fld>
            <a:endParaRPr lang="en-US"/>
          </a:p>
        </p:txBody>
      </p:sp>
    </p:spTree>
    <p:extLst>
      <p:ext uri="{BB962C8B-B14F-4D97-AF65-F5344CB8AC3E}">
        <p14:creationId xmlns:p14="http://schemas.microsoft.com/office/powerpoint/2010/main" val="1051536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765AE-1209-4792-ACBD-C07A0CB874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A3AB97-F8B5-424E-AB5C-A17E38C616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B155942-0808-4E39-961A-159D6D85402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55D1BA-4ECB-4F78-85FE-15BF84665A8E}"/>
              </a:ext>
            </a:extLst>
          </p:cNvPr>
          <p:cNvSpPr>
            <a:spLocks noGrp="1"/>
          </p:cNvSpPr>
          <p:nvPr>
            <p:ph type="dt" sz="half" idx="10"/>
          </p:nvPr>
        </p:nvSpPr>
        <p:spPr/>
        <p:txBody>
          <a:bodyPr/>
          <a:lstStyle/>
          <a:p>
            <a:fld id="{ED254E45-8BC9-44FE-B3C4-939303CE8263}" type="datetimeFigureOut">
              <a:rPr lang="en-US" smtClean="0"/>
              <a:t>5/5/2018</a:t>
            </a:fld>
            <a:endParaRPr lang="en-US"/>
          </a:p>
        </p:txBody>
      </p:sp>
      <p:sp>
        <p:nvSpPr>
          <p:cNvPr id="6" name="Footer Placeholder 5">
            <a:extLst>
              <a:ext uri="{FF2B5EF4-FFF2-40B4-BE49-F238E27FC236}">
                <a16:creationId xmlns:a16="http://schemas.microsoft.com/office/drawing/2014/main" id="{2829952D-47B5-4992-B054-0E4ED3E5E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BC2B5D-706C-4F37-BBD5-2A0BE5BB51ED}"/>
              </a:ext>
            </a:extLst>
          </p:cNvPr>
          <p:cNvSpPr>
            <a:spLocks noGrp="1"/>
          </p:cNvSpPr>
          <p:nvPr>
            <p:ph type="sldNum" sz="quarter" idx="12"/>
          </p:nvPr>
        </p:nvSpPr>
        <p:spPr/>
        <p:txBody>
          <a:bodyPr/>
          <a:lstStyle/>
          <a:p>
            <a:fld id="{730DE2EC-A9E6-4C53-B0C4-6E526FA030F7}" type="slidenum">
              <a:rPr lang="en-US" smtClean="0"/>
              <a:t>‹#›</a:t>
            </a:fld>
            <a:endParaRPr lang="en-US"/>
          </a:p>
        </p:txBody>
      </p:sp>
    </p:spTree>
    <p:extLst>
      <p:ext uri="{BB962C8B-B14F-4D97-AF65-F5344CB8AC3E}">
        <p14:creationId xmlns:p14="http://schemas.microsoft.com/office/powerpoint/2010/main" val="3701188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59D5-DA02-4FDE-BDE3-113D967D9E4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5E2EBD-0D5B-454D-AF82-C1482517E1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01EBFB2-B2D8-4682-BC47-7EFABF298E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0432E5-CABE-407D-9772-4FBD90F5AE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8474BE1-875E-4B3C-BF28-9997D945192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528383-1DFE-46BA-B467-32565000F9D4}"/>
              </a:ext>
            </a:extLst>
          </p:cNvPr>
          <p:cNvSpPr>
            <a:spLocks noGrp="1"/>
          </p:cNvSpPr>
          <p:nvPr>
            <p:ph type="dt" sz="half" idx="10"/>
          </p:nvPr>
        </p:nvSpPr>
        <p:spPr/>
        <p:txBody>
          <a:bodyPr/>
          <a:lstStyle/>
          <a:p>
            <a:fld id="{ED254E45-8BC9-44FE-B3C4-939303CE8263}" type="datetimeFigureOut">
              <a:rPr lang="en-US" smtClean="0"/>
              <a:t>5/5/2018</a:t>
            </a:fld>
            <a:endParaRPr lang="en-US"/>
          </a:p>
        </p:txBody>
      </p:sp>
      <p:sp>
        <p:nvSpPr>
          <p:cNvPr id="8" name="Footer Placeholder 7">
            <a:extLst>
              <a:ext uri="{FF2B5EF4-FFF2-40B4-BE49-F238E27FC236}">
                <a16:creationId xmlns:a16="http://schemas.microsoft.com/office/drawing/2014/main" id="{A7B65E37-7956-446F-8830-A1AF6978D9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8AD585-E870-4E1F-9BF4-A33C800F2966}"/>
              </a:ext>
            </a:extLst>
          </p:cNvPr>
          <p:cNvSpPr>
            <a:spLocks noGrp="1"/>
          </p:cNvSpPr>
          <p:nvPr>
            <p:ph type="sldNum" sz="quarter" idx="12"/>
          </p:nvPr>
        </p:nvSpPr>
        <p:spPr/>
        <p:txBody>
          <a:bodyPr/>
          <a:lstStyle/>
          <a:p>
            <a:fld id="{730DE2EC-A9E6-4C53-B0C4-6E526FA030F7}" type="slidenum">
              <a:rPr lang="en-US" smtClean="0"/>
              <a:t>‹#›</a:t>
            </a:fld>
            <a:endParaRPr lang="en-US"/>
          </a:p>
        </p:txBody>
      </p:sp>
    </p:spTree>
    <p:extLst>
      <p:ext uri="{BB962C8B-B14F-4D97-AF65-F5344CB8AC3E}">
        <p14:creationId xmlns:p14="http://schemas.microsoft.com/office/powerpoint/2010/main" val="4085090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3DBDB-1AAE-4D98-B2B5-ACDEC04872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B910AD-1390-469D-B9FA-9D4394355BD1}"/>
              </a:ext>
            </a:extLst>
          </p:cNvPr>
          <p:cNvSpPr>
            <a:spLocks noGrp="1"/>
          </p:cNvSpPr>
          <p:nvPr>
            <p:ph type="dt" sz="half" idx="10"/>
          </p:nvPr>
        </p:nvSpPr>
        <p:spPr/>
        <p:txBody>
          <a:bodyPr/>
          <a:lstStyle/>
          <a:p>
            <a:fld id="{ED254E45-8BC9-44FE-B3C4-939303CE8263}" type="datetimeFigureOut">
              <a:rPr lang="en-US" smtClean="0"/>
              <a:t>5/5/2018</a:t>
            </a:fld>
            <a:endParaRPr lang="en-US"/>
          </a:p>
        </p:txBody>
      </p:sp>
      <p:sp>
        <p:nvSpPr>
          <p:cNvPr id="4" name="Footer Placeholder 3">
            <a:extLst>
              <a:ext uri="{FF2B5EF4-FFF2-40B4-BE49-F238E27FC236}">
                <a16:creationId xmlns:a16="http://schemas.microsoft.com/office/drawing/2014/main" id="{A00FBF03-3452-4B55-94FA-2F7753254C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4950B7-0B65-4494-B65B-C3E690D0B9B5}"/>
              </a:ext>
            </a:extLst>
          </p:cNvPr>
          <p:cNvSpPr>
            <a:spLocks noGrp="1"/>
          </p:cNvSpPr>
          <p:nvPr>
            <p:ph type="sldNum" sz="quarter" idx="12"/>
          </p:nvPr>
        </p:nvSpPr>
        <p:spPr/>
        <p:txBody>
          <a:bodyPr/>
          <a:lstStyle/>
          <a:p>
            <a:fld id="{730DE2EC-A9E6-4C53-B0C4-6E526FA030F7}" type="slidenum">
              <a:rPr lang="en-US" smtClean="0"/>
              <a:t>‹#›</a:t>
            </a:fld>
            <a:endParaRPr lang="en-US"/>
          </a:p>
        </p:txBody>
      </p:sp>
    </p:spTree>
    <p:extLst>
      <p:ext uri="{BB962C8B-B14F-4D97-AF65-F5344CB8AC3E}">
        <p14:creationId xmlns:p14="http://schemas.microsoft.com/office/powerpoint/2010/main" val="2153654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575255-019D-4FE5-9AA9-CEE6BD8D2D99}"/>
              </a:ext>
            </a:extLst>
          </p:cNvPr>
          <p:cNvSpPr>
            <a:spLocks noGrp="1"/>
          </p:cNvSpPr>
          <p:nvPr>
            <p:ph type="dt" sz="half" idx="10"/>
          </p:nvPr>
        </p:nvSpPr>
        <p:spPr/>
        <p:txBody>
          <a:bodyPr/>
          <a:lstStyle/>
          <a:p>
            <a:fld id="{ED254E45-8BC9-44FE-B3C4-939303CE8263}" type="datetimeFigureOut">
              <a:rPr lang="en-US" smtClean="0"/>
              <a:t>5/5/2018</a:t>
            </a:fld>
            <a:endParaRPr lang="en-US"/>
          </a:p>
        </p:txBody>
      </p:sp>
      <p:sp>
        <p:nvSpPr>
          <p:cNvPr id="3" name="Footer Placeholder 2">
            <a:extLst>
              <a:ext uri="{FF2B5EF4-FFF2-40B4-BE49-F238E27FC236}">
                <a16:creationId xmlns:a16="http://schemas.microsoft.com/office/drawing/2014/main" id="{3030CF8D-A7AC-4349-A908-2BCA489065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72596F-B281-460D-A54D-A0E04C08F47E}"/>
              </a:ext>
            </a:extLst>
          </p:cNvPr>
          <p:cNvSpPr>
            <a:spLocks noGrp="1"/>
          </p:cNvSpPr>
          <p:nvPr>
            <p:ph type="sldNum" sz="quarter" idx="12"/>
          </p:nvPr>
        </p:nvSpPr>
        <p:spPr/>
        <p:txBody>
          <a:bodyPr/>
          <a:lstStyle/>
          <a:p>
            <a:fld id="{730DE2EC-A9E6-4C53-B0C4-6E526FA030F7}" type="slidenum">
              <a:rPr lang="en-US" smtClean="0"/>
              <a:t>‹#›</a:t>
            </a:fld>
            <a:endParaRPr lang="en-US"/>
          </a:p>
        </p:txBody>
      </p:sp>
    </p:spTree>
    <p:extLst>
      <p:ext uri="{BB962C8B-B14F-4D97-AF65-F5344CB8AC3E}">
        <p14:creationId xmlns:p14="http://schemas.microsoft.com/office/powerpoint/2010/main" val="381803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4F155-B14E-4D21-866C-0F769C4FD1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9207F0-65B7-4AB0-BD55-391035E83E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5DDA0D-9C89-4F57-B760-43ED4BF18E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32BB0FE-45AB-47C7-B4A1-4C07B51CFA86}"/>
              </a:ext>
            </a:extLst>
          </p:cNvPr>
          <p:cNvSpPr>
            <a:spLocks noGrp="1"/>
          </p:cNvSpPr>
          <p:nvPr>
            <p:ph type="dt" sz="half" idx="10"/>
          </p:nvPr>
        </p:nvSpPr>
        <p:spPr/>
        <p:txBody>
          <a:bodyPr/>
          <a:lstStyle/>
          <a:p>
            <a:fld id="{ED254E45-8BC9-44FE-B3C4-939303CE8263}" type="datetimeFigureOut">
              <a:rPr lang="en-US" smtClean="0"/>
              <a:t>5/5/2018</a:t>
            </a:fld>
            <a:endParaRPr lang="en-US"/>
          </a:p>
        </p:txBody>
      </p:sp>
      <p:sp>
        <p:nvSpPr>
          <p:cNvPr id="6" name="Footer Placeholder 5">
            <a:extLst>
              <a:ext uri="{FF2B5EF4-FFF2-40B4-BE49-F238E27FC236}">
                <a16:creationId xmlns:a16="http://schemas.microsoft.com/office/drawing/2014/main" id="{D8CD5A3F-24FC-4428-85CC-0C13F699C4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151CF3-AF10-4937-B27E-904E1137BEAB}"/>
              </a:ext>
            </a:extLst>
          </p:cNvPr>
          <p:cNvSpPr>
            <a:spLocks noGrp="1"/>
          </p:cNvSpPr>
          <p:nvPr>
            <p:ph type="sldNum" sz="quarter" idx="12"/>
          </p:nvPr>
        </p:nvSpPr>
        <p:spPr/>
        <p:txBody>
          <a:bodyPr/>
          <a:lstStyle/>
          <a:p>
            <a:fld id="{730DE2EC-A9E6-4C53-B0C4-6E526FA030F7}" type="slidenum">
              <a:rPr lang="en-US" smtClean="0"/>
              <a:t>‹#›</a:t>
            </a:fld>
            <a:endParaRPr lang="en-US"/>
          </a:p>
        </p:txBody>
      </p:sp>
    </p:spTree>
    <p:extLst>
      <p:ext uri="{BB962C8B-B14F-4D97-AF65-F5344CB8AC3E}">
        <p14:creationId xmlns:p14="http://schemas.microsoft.com/office/powerpoint/2010/main" val="408924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6CC1E-0E81-4843-8DBC-C33A7D48C1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40399C-1BE4-4261-9AA8-067FCC1E4A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30D8E4-D910-4991-85F3-A0839AA493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6AE0A65-A916-46AA-BE85-6ADEA9F1985E}"/>
              </a:ext>
            </a:extLst>
          </p:cNvPr>
          <p:cNvSpPr>
            <a:spLocks noGrp="1"/>
          </p:cNvSpPr>
          <p:nvPr>
            <p:ph type="dt" sz="half" idx="10"/>
          </p:nvPr>
        </p:nvSpPr>
        <p:spPr/>
        <p:txBody>
          <a:bodyPr/>
          <a:lstStyle/>
          <a:p>
            <a:fld id="{ED254E45-8BC9-44FE-B3C4-939303CE8263}" type="datetimeFigureOut">
              <a:rPr lang="en-US" smtClean="0"/>
              <a:t>5/5/2018</a:t>
            </a:fld>
            <a:endParaRPr lang="en-US"/>
          </a:p>
        </p:txBody>
      </p:sp>
      <p:sp>
        <p:nvSpPr>
          <p:cNvPr id="6" name="Footer Placeholder 5">
            <a:extLst>
              <a:ext uri="{FF2B5EF4-FFF2-40B4-BE49-F238E27FC236}">
                <a16:creationId xmlns:a16="http://schemas.microsoft.com/office/drawing/2014/main" id="{F39BCEA6-B866-4366-A99E-0D012B4A0E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A2F667-2341-468C-BE37-AE2EAEE0E1C7}"/>
              </a:ext>
            </a:extLst>
          </p:cNvPr>
          <p:cNvSpPr>
            <a:spLocks noGrp="1"/>
          </p:cNvSpPr>
          <p:nvPr>
            <p:ph type="sldNum" sz="quarter" idx="12"/>
          </p:nvPr>
        </p:nvSpPr>
        <p:spPr/>
        <p:txBody>
          <a:bodyPr/>
          <a:lstStyle/>
          <a:p>
            <a:fld id="{730DE2EC-A9E6-4C53-B0C4-6E526FA030F7}" type="slidenum">
              <a:rPr lang="en-US" smtClean="0"/>
              <a:t>‹#›</a:t>
            </a:fld>
            <a:endParaRPr lang="en-US"/>
          </a:p>
        </p:txBody>
      </p:sp>
    </p:spTree>
    <p:extLst>
      <p:ext uri="{BB962C8B-B14F-4D97-AF65-F5344CB8AC3E}">
        <p14:creationId xmlns:p14="http://schemas.microsoft.com/office/powerpoint/2010/main" val="2172918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D89FE7-B7B4-4448-9EA3-30D15CFCA1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6166DC-746C-4B19-847B-503234DAF6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874C11-9389-41EF-9B37-A94A12C9C5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54E45-8BC9-44FE-B3C4-939303CE8263}" type="datetimeFigureOut">
              <a:rPr lang="en-US" smtClean="0"/>
              <a:t>5/5/2018</a:t>
            </a:fld>
            <a:endParaRPr lang="en-US"/>
          </a:p>
        </p:txBody>
      </p:sp>
      <p:sp>
        <p:nvSpPr>
          <p:cNvPr id="5" name="Footer Placeholder 4">
            <a:extLst>
              <a:ext uri="{FF2B5EF4-FFF2-40B4-BE49-F238E27FC236}">
                <a16:creationId xmlns:a16="http://schemas.microsoft.com/office/drawing/2014/main" id="{3FB92C43-08E5-4AC3-9273-6F0502F125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3B7D83-F889-4287-AB9C-72C41B634E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0DE2EC-A9E6-4C53-B0C4-6E526FA030F7}" type="slidenum">
              <a:rPr lang="en-US" smtClean="0"/>
              <a:t>‹#›</a:t>
            </a:fld>
            <a:endParaRPr lang="en-US"/>
          </a:p>
        </p:txBody>
      </p:sp>
    </p:spTree>
    <p:extLst>
      <p:ext uri="{BB962C8B-B14F-4D97-AF65-F5344CB8AC3E}">
        <p14:creationId xmlns:p14="http://schemas.microsoft.com/office/powerpoint/2010/main" val="3343447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d6wRkzCW5qI"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www.forbes.com/colleges/harvard-university/harvard-business-school/" TargetMode="External"/><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hyperlink" Target="http://www.hrbartender.com/2011/business-and-strategy/interview-dr-john-kotter-on-creating-organizational-change/"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bing.com/videos/search?q=getting+team+buy+in+ted+talks&amp;&amp;view=detail&amp;mid=23EF1C7E494114B4487B23EF1C7E494114B4487B&amp;&amp;FORM=VRDGAR"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www.ted.com/talks/julian_treasure_how_to_speak_so_that_people_want_to_listen"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7DD332A-4D1E-4A8A-B5CB-969FE494609D}"/>
              </a:ext>
            </a:extLst>
          </p:cNvPr>
          <p:cNvSpPr>
            <a:spLocks noGrp="1"/>
          </p:cNvSpPr>
          <p:nvPr>
            <p:ph type="subTitle" idx="1"/>
          </p:nvPr>
        </p:nvSpPr>
        <p:spPr>
          <a:xfrm>
            <a:off x="1524000" y="3602037"/>
            <a:ext cx="9144000" cy="3063457"/>
          </a:xfrm>
        </p:spPr>
        <p:txBody>
          <a:bodyPr>
            <a:normAutofit fontScale="92500" lnSpcReduction="20000"/>
          </a:bodyPr>
          <a:lstStyle/>
          <a:p>
            <a:endParaRPr lang="en-US" dirty="0"/>
          </a:p>
          <a:p>
            <a:r>
              <a:rPr lang="en-US" sz="3200" b="1" dirty="0"/>
              <a:t>SOUTHWEST REGIONAL CONFERENCE</a:t>
            </a:r>
          </a:p>
          <a:p>
            <a:r>
              <a:rPr lang="en-US" sz="3200" b="1" dirty="0"/>
              <a:t>Workshop 2018</a:t>
            </a:r>
          </a:p>
          <a:p>
            <a:endParaRPr lang="en-US" sz="1800" dirty="0">
              <a:latin typeface="Calibri" panose="020F0502020204030204" pitchFamily="34" charset="0"/>
              <a:ea typeface="Calibri" panose="020F0502020204030204" pitchFamily="34" charset="0"/>
            </a:endParaRPr>
          </a:p>
          <a:p>
            <a:pPr marL="457200">
              <a:spcBef>
                <a:spcPts val="0"/>
              </a:spcBef>
            </a:pPr>
            <a:r>
              <a:rPr lang="en-US" sz="3200" b="1" dirty="0">
                <a:solidFill>
                  <a:schemeClr val="accent1"/>
                </a:solidFill>
                <a:latin typeface="Arial" panose="020B0604020202020204" pitchFamily="34" charset="0"/>
                <a:ea typeface="Calibri" panose="020F0502020204030204" pitchFamily="34" charset="0"/>
              </a:rPr>
              <a:t>Speaking the Right Language:</a:t>
            </a:r>
          </a:p>
          <a:p>
            <a:pPr marL="457200">
              <a:spcBef>
                <a:spcPts val="0"/>
              </a:spcBef>
            </a:pPr>
            <a:r>
              <a:rPr lang="en-US" sz="3200" b="1" dirty="0">
                <a:solidFill>
                  <a:schemeClr val="accent1"/>
                </a:solidFill>
                <a:latin typeface="Arial" panose="020B0604020202020204" pitchFamily="34" charset="0"/>
                <a:ea typeface="Calibri" panose="020F0502020204030204" pitchFamily="34" charset="0"/>
              </a:rPr>
              <a:t> Connecting &amp; Motivating in Today’s Workplace</a:t>
            </a:r>
          </a:p>
          <a:p>
            <a:r>
              <a:rPr lang="en-US" sz="3200" b="1" dirty="0"/>
              <a:t>Sherry Brockman and Gregg Griffin</a:t>
            </a:r>
          </a:p>
        </p:txBody>
      </p:sp>
      <p:pic>
        <p:nvPicPr>
          <p:cNvPr id="5" name="Picture 4">
            <a:extLst>
              <a:ext uri="{FF2B5EF4-FFF2-40B4-BE49-F238E27FC236}">
                <a16:creationId xmlns:a16="http://schemas.microsoft.com/office/drawing/2014/main" id="{83A9A2DD-281A-4353-B84B-2A02E1982F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7191" y="1046700"/>
            <a:ext cx="4724400" cy="2495550"/>
          </a:xfrm>
          <a:prstGeom prst="rect">
            <a:avLst/>
          </a:prstGeom>
        </p:spPr>
      </p:pic>
    </p:spTree>
    <p:extLst>
      <p:ext uri="{BB962C8B-B14F-4D97-AF65-F5344CB8AC3E}">
        <p14:creationId xmlns:p14="http://schemas.microsoft.com/office/powerpoint/2010/main" val="2836323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618AC6-468D-4E6E-821B-B6914438D2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3695" y="5065486"/>
            <a:ext cx="3146166" cy="1661886"/>
          </a:xfrm>
          <a:prstGeom prst="rect">
            <a:avLst/>
          </a:prstGeom>
        </p:spPr>
      </p:pic>
      <p:sp>
        <p:nvSpPr>
          <p:cNvPr id="4" name="TextBox 3">
            <a:extLst>
              <a:ext uri="{FF2B5EF4-FFF2-40B4-BE49-F238E27FC236}">
                <a16:creationId xmlns:a16="http://schemas.microsoft.com/office/drawing/2014/main" id="{BBB036D3-C6C5-4309-8CBD-BC24F89FC5AB}"/>
              </a:ext>
            </a:extLst>
          </p:cNvPr>
          <p:cNvSpPr txBox="1"/>
          <p:nvPr/>
        </p:nvSpPr>
        <p:spPr>
          <a:xfrm>
            <a:off x="900545" y="1071449"/>
            <a:ext cx="10501745" cy="461665"/>
          </a:xfrm>
          <a:prstGeom prst="rect">
            <a:avLst/>
          </a:prstGeom>
          <a:solidFill>
            <a:schemeClr val="accent1"/>
          </a:solidFill>
        </p:spPr>
        <p:txBody>
          <a:bodyPr wrap="square" rtlCol="0">
            <a:spAutoFit/>
          </a:bodyPr>
          <a:lstStyle/>
          <a:p>
            <a:pPr algn="ctr"/>
            <a:r>
              <a:rPr lang="en-US" sz="2400" b="1" dirty="0">
                <a:solidFill>
                  <a:srgbClr val="FFFF00"/>
                </a:solidFill>
              </a:rPr>
              <a:t>Forbes Top 9 Things that ultimately Motivate Employees to Achieve</a:t>
            </a:r>
            <a:r>
              <a:rPr lang="en-US" dirty="0">
                <a:solidFill>
                  <a:srgbClr val="FFFF00"/>
                </a:solidFill>
              </a:rPr>
              <a:t> </a:t>
            </a:r>
          </a:p>
        </p:txBody>
      </p:sp>
      <p:sp>
        <p:nvSpPr>
          <p:cNvPr id="5" name="TextBox 4">
            <a:extLst>
              <a:ext uri="{FF2B5EF4-FFF2-40B4-BE49-F238E27FC236}">
                <a16:creationId xmlns:a16="http://schemas.microsoft.com/office/drawing/2014/main" id="{FF8F9660-4FB7-4100-9A93-A67CD1622279}"/>
              </a:ext>
            </a:extLst>
          </p:cNvPr>
          <p:cNvSpPr txBox="1"/>
          <p:nvPr/>
        </p:nvSpPr>
        <p:spPr>
          <a:xfrm>
            <a:off x="900545" y="2050764"/>
            <a:ext cx="3920837" cy="3693319"/>
          </a:xfrm>
          <a:prstGeom prst="rect">
            <a:avLst/>
          </a:prstGeom>
          <a:noFill/>
        </p:spPr>
        <p:txBody>
          <a:bodyPr wrap="square" rtlCol="0">
            <a:spAutoFit/>
          </a:bodyPr>
          <a:lstStyle/>
          <a:p>
            <a:pPr marL="342900" indent="-342900">
              <a:buFont typeface="+mj-lt"/>
              <a:buAutoNum type="arabicPeriod"/>
            </a:pPr>
            <a:r>
              <a:rPr lang="en-US" sz="2400" b="1" dirty="0"/>
              <a:t>Trustworthy Leadership</a:t>
            </a:r>
          </a:p>
          <a:p>
            <a:pPr marL="342900" indent="-342900">
              <a:buFont typeface="+mj-lt"/>
              <a:buAutoNum type="arabicPeriod"/>
            </a:pPr>
            <a:endParaRPr lang="en-US" sz="2400" b="1" dirty="0"/>
          </a:p>
          <a:p>
            <a:pPr marL="342900" indent="-342900">
              <a:buFont typeface="+mj-lt"/>
              <a:buAutoNum type="arabicPeriod"/>
            </a:pPr>
            <a:r>
              <a:rPr lang="en-US" sz="2400" b="1" dirty="0"/>
              <a:t>Being Relevant</a:t>
            </a:r>
          </a:p>
          <a:p>
            <a:pPr marL="342900" indent="-342900">
              <a:buFont typeface="+mj-lt"/>
              <a:buAutoNum type="arabicPeriod"/>
            </a:pPr>
            <a:endParaRPr lang="en-US" sz="2400" b="1" dirty="0"/>
          </a:p>
          <a:p>
            <a:pPr marL="342900" indent="-342900">
              <a:buFont typeface="+mj-lt"/>
              <a:buAutoNum type="arabicPeriod"/>
            </a:pPr>
            <a:r>
              <a:rPr lang="en-US" sz="2400" b="1" dirty="0"/>
              <a:t>Proving Others Wrong</a:t>
            </a:r>
          </a:p>
          <a:p>
            <a:pPr marL="342900" indent="-342900">
              <a:buFont typeface="+mj-lt"/>
              <a:buAutoNum type="arabicPeriod"/>
            </a:pPr>
            <a:endParaRPr lang="en-US" sz="2400" b="1" dirty="0"/>
          </a:p>
          <a:p>
            <a:pPr marL="342900" indent="-342900">
              <a:buFont typeface="+mj-lt"/>
              <a:buAutoNum type="arabicPeriod"/>
            </a:pPr>
            <a:r>
              <a:rPr lang="en-US" sz="2400" b="1" dirty="0"/>
              <a:t>Career Advancement</a:t>
            </a:r>
          </a:p>
          <a:p>
            <a:pPr marL="342900" indent="-342900">
              <a:buFont typeface="+mj-lt"/>
              <a:buAutoNum type="arabicPeriod"/>
            </a:pPr>
            <a:endParaRPr lang="en-US" sz="2400" b="1" dirty="0"/>
          </a:p>
          <a:p>
            <a:pPr marL="342900" indent="-342900">
              <a:buFont typeface="+mj-lt"/>
              <a:buAutoNum type="arabicPeriod"/>
            </a:pPr>
            <a:r>
              <a:rPr lang="en-US" sz="2400" b="1" dirty="0"/>
              <a:t>No Regrets</a:t>
            </a:r>
          </a:p>
          <a:p>
            <a:pPr marL="342900" indent="-342900">
              <a:buFont typeface="+mj-lt"/>
              <a:buAutoNum type="arabicPeriod"/>
            </a:pPr>
            <a:endParaRPr lang="en-US" dirty="0"/>
          </a:p>
        </p:txBody>
      </p:sp>
      <p:sp>
        <p:nvSpPr>
          <p:cNvPr id="6" name="TextBox 5">
            <a:extLst>
              <a:ext uri="{FF2B5EF4-FFF2-40B4-BE49-F238E27FC236}">
                <a16:creationId xmlns:a16="http://schemas.microsoft.com/office/drawing/2014/main" id="{85950E36-26AB-4856-AFC9-76AEF44D8523}"/>
              </a:ext>
            </a:extLst>
          </p:cNvPr>
          <p:cNvSpPr txBox="1"/>
          <p:nvPr/>
        </p:nvSpPr>
        <p:spPr>
          <a:xfrm>
            <a:off x="6151417" y="2314001"/>
            <a:ext cx="3920837" cy="2954655"/>
          </a:xfrm>
          <a:prstGeom prst="rect">
            <a:avLst/>
          </a:prstGeom>
          <a:noFill/>
        </p:spPr>
        <p:txBody>
          <a:bodyPr wrap="square" rtlCol="0">
            <a:spAutoFit/>
          </a:bodyPr>
          <a:lstStyle/>
          <a:p>
            <a:pPr marL="342900" indent="-342900">
              <a:buFont typeface="+mj-lt"/>
              <a:buAutoNum type="arabicPeriod" startAt="6"/>
            </a:pPr>
            <a:r>
              <a:rPr lang="en-US" sz="2400" b="1" dirty="0"/>
              <a:t>Stable Future</a:t>
            </a:r>
          </a:p>
          <a:p>
            <a:pPr marL="342900" indent="-342900">
              <a:buFont typeface="+mj-lt"/>
              <a:buAutoNum type="arabicPeriod" startAt="6"/>
            </a:pPr>
            <a:endParaRPr lang="en-US" sz="2400" b="1" dirty="0"/>
          </a:p>
          <a:p>
            <a:pPr marL="342900" indent="-342900">
              <a:buFont typeface="+mj-lt"/>
              <a:buAutoNum type="arabicPeriod" startAt="6"/>
            </a:pPr>
            <a:r>
              <a:rPr lang="en-US" sz="2400" b="1" dirty="0"/>
              <a:t>Self Indulgence</a:t>
            </a:r>
          </a:p>
          <a:p>
            <a:pPr marL="342900" indent="-342900">
              <a:buFont typeface="+mj-lt"/>
              <a:buAutoNum type="arabicPeriod" startAt="6"/>
            </a:pPr>
            <a:endParaRPr lang="en-US" sz="2400" b="1" dirty="0"/>
          </a:p>
          <a:p>
            <a:pPr marL="342900" indent="-342900">
              <a:buFont typeface="+mj-lt"/>
              <a:buAutoNum type="arabicPeriod" startAt="6"/>
            </a:pPr>
            <a:r>
              <a:rPr lang="en-US" sz="2400" b="1" dirty="0"/>
              <a:t>Impact</a:t>
            </a:r>
          </a:p>
          <a:p>
            <a:pPr marL="342900" indent="-342900">
              <a:buFont typeface="+mj-lt"/>
              <a:buAutoNum type="arabicPeriod" startAt="6"/>
            </a:pPr>
            <a:endParaRPr lang="en-US" sz="2400" b="1" dirty="0"/>
          </a:p>
          <a:p>
            <a:pPr marL="342900" indent="-342900">
              <a:buFont typeface="+mj-lt"/>
              <a:buAutoNum type="arabicPeriod" startAt="6"/>
            </a:pPr>
            <a:r>
              <a:rPr lang="en-US" sz="2400" b="1" dirty="0"/>
              <a:t>Happiness</a:t>
            </a:r>
          </a:p>
          <a:p>
            <a:pPr marL="342900" indent="-342900">
              <a:buFont typeface="+mj-lt"/>
              <a:buAutoNum type="arabicPeriod" startAt="6"/>
            </a:pPr>
            <a:endParaRPr lang="en-US" dirty="0"/>
          </a:p>
        </p:txBody>
      </p:sp>
    </p:spTree>
    <p:extLst>
      <p:ext uri="{BB962C8B-B14F-4D97-AF65-F5344CB8AC3E}">
        <p14:creationId xmlns:p14="http://schemas.microsoft.com/office/powerpoint/2010/main" val="1131235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618AC6-468D-4E6E-821B-B6914438D2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3695" y="5065486"/>
            <a:ext cx="3146166" cy="1661886"/>
          </a:xfrm>
          <a:prstGeom prst="rect">
            <a:avLst/>
          </a:prstGeom>
        </p:spPr>
      </p:pic>
      <p:sp>
        <p:nvSpPr>
          <p:cNvPr id="5" name="TextBox 4">
            <a:extLst>
              <a:ext uri="{FF2B5EF4-FFF2-40B4-BE49-F238E27FC236}">
                <a16:creationId xmlns:a16="http://schemas.microsoft.com/office/drawing/2014/main" id="{FF8F9660-4FB7-4100-9A93-A67CD1622279}"/>
              </a:ext>
            </a:extLst>
          </p:cNvPr>
          <p:cNvSpPr txBox="1"/>
          <p:nvPr/>
        </p:nvSpPr>
        <p:spPr>
          <a:xfrm>
            <a:off x="1777026" y="2742937"/>
            <a:ext cx="8748781" cy="830997"/>
          </a:xfrm>
          <a:prstGeom prst="rect">
            <a:avLst/>
          </a:prstGeom>
          <a:noFill/>
        </p:spPr>
        <p:txBody>
          <a:bodyPr wrap="square" rtlCol="0">
            <a:spAutoFit/>
          </a:bodyPr>
          <a:lstStyle/>
          <a:p>
            <a:pPr algn="ctr"/>
            <a:r>
              <a:rPr lang="en-US" sz="2400" b="1" dirty="0">
                <a:hlinkClick r:id="rId3"/>
              </a:rPr>
              <a:t>40 Inspirational Speeches in 2 Minutes</a:t>
            </a:r>
            <a:endParaRPr lang="en-US" sz="2400" b="1" dirty="0"/>
          </a:p>
          <a:p>
            <a:pPr algn="ctr"/>
            <a:endParaRPr lang="en-US" sz="2400" b="1" dirty="0"/>
          </a:p>
        </p:txBody>
      </p:sp>
      <p:sp>
        <p:nvSpPr>
          <p:cNvPr id="7" name="TextBox 6">
            <a:extLst>
              <a:ext uri="{FF2B5EF4-FFF2-40B4-BE49-F238E27FC236}">
                <a16:creationId xmlns:a16="http://schemas.microsoft.com/office/drawing/2014/main" id="{EAC88BC1-6DD9-4F1C-BEF7-54E6005EB548}"/>
              </a:ext>
            </a:extLst>
          </p:cNvPr>
          <p:cNvSpPr txBox="1"/>
          <p:nvPr/>
        </p:nvSpPr>
        <p:spPr>
          <a:xfrm>
            <a:off x="900545" y="1071449"/>
            <a:ext cx="10501745" cy="461665"/>
          </a:xfrm>
          <a:prstGeom prst="rect">
            <a:avLst/>
          </a:prstGeom>
          <a:solidFill>
            <a:schemeClr val="accent1"/>
          </a:solidFill>
        </p:spPr>
        <p:txBody>
          <a:bodyPr wrap="square" rtlCol="0">
            <a:spAutoFit/>
          </a:bodyPr>
          <a:lstStyle/>
          <a:p>
            <a:pPr algn="ctr"/>
            <a:r>
              <a:rPr lang="en-US" sz="2400" b="1" dirty="0">
                <a:solidFill>
                  <a:srgbClr val="FFFF00"/>
                </a:solidFill>
              </a:rPr>
              <a:t>VIDE0</a:t>
            </a:r>
            <a:endParaRPr lang="en-US" dirty="0">
              <a:solidFill>
                <a:srgbClr val="FFFF00"/>
              </a:solidFill>
            </a:endParaRPr>
          </a:p>
        </p:txBody>
      </p:sp>
    </p:spTree>
    <p:extLst>
      <p:ext uri="{BB962C8B-B14F-4D97-AF65-F5344CB8AC3E}">
        <p14:creationId xmlns:p14="http://schemas.microsoft.com/office/powerpoint/2010/main" val="2682177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618AC6-468D-4E6E-821B-B6914438D2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3695" y="5065486"/>
            <a:ext cx="3146166" cy="1661886"/>
          </a:xfrm>
          <a:prstGeom prst="rect">
            <a:avLst/>
          </a:prstGeom>
        </p:spPr>
      </p:pic>
      <p:sp>
        <p:nvSpPr>
          <p:cNvPr id="2" name="TextBox 1">
            <a:extLst>
              <a:ext uri="{FF2B5EF4-FFF2-40B4-BE49-F238E27FC236}">
                <a16:creationId xmlns:a16="http://schemas.microsoft.com/office/drawing/2014/main" id="{B68AB26F-CE5D-424D-948F-097B2977445D}"/>
              </a:ext>
            </a:extLst>
          </p:cNvPr>
          <p:cNvSpPr txBox="1"/>
          <p:nvPr/>
        </p:nvSpPr>
        <p:spPr>
          <a:xfrm>
            <a:off x="983672" y="3241964"/>
            <a:ext cx="9878291" cy="830997"/>
          </a:xfrm>
          <a:prstGeom prst="rect">
            <a:avLst/>
          </a:prstGeom>
          <a:noFill/>
        </p:spPr>
        <p:txBody>
          <a:bodyPr wrap="square" rtlCol="0">
            <a:spAutoFit/>
          </a:bodyPr>
          <a:lstStyle/>
          <a:p>
            <a:pPr algn="ctr"/>
            <a:r>
              <a:rPr lang="en-US" sz="4800" dirty="0">
                <a:solidFill>
                  <a:schemeClr val="accent1"/>
                </a:solidFill>
              </a:rPr>
              <a:t>What is “Buy-In”??? </a:t>
            </a:r>
          </a:p>
        </p:txBody>
      </p:sp>
      <p:sp>
        <p:nvSpPr>
          <p:cNvPr id="4" name="Action Button: Help 3">
            <a:hlinkClick r:id="" action="ppaction://noaction" highlightClick="1"/>
            <a:extLst>
              <a:ext uri="{FF2B5EF4-FFF2-40B4-BE49-F238E27FC236}">
                <a16:creationId xmlns:a16="http://schemas.microsoft.com/office/drawing/2014/main" id="{EB5F89D1-CC3A-460F-8780-DC625752B172}"/>
              </a:ext>
            </a:extLst>
          </p:cNvPr>
          <p:cNvSpPr/>
          <p:nvPr/>
        </p:nvSpPr>
        <p:spPr>
          <a:xfrm>
            <a:off x="4736590" y="1130415"/>
            <a:ext cx="2440064" cy="1832388"/>
          </a:xfrm>
          <a:prstGeom prst="actionButtonHelp">
            <a:avLst/>
          </a:prstGeom>
          <a:solidFill>
            <a:srgbClr val="FFFF00"/>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4348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618AC6-468D-4E6E-821B-B6914438D2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3695" y="5065486"/>
            <a:ext cx="3146166" cy="1661886"/>
          </a:xfrm>
          <a:prstGeom prst="rect">
            <a:avLst/>
          </a:prstGeom>
        </p:spPr>
      </p:pic>
      <p:sp>
        <p:nvSpPr>
          <p:cNvPr id="4" name="TextBox 3">
            <a:extLst>
              <a:ext uri="{FF2B5EF4-FFF2-40B4-BE49-F238E27FC236}">
                <a16:creationId xmlns:a16="http://schemas.microsoft.com/office/drawing/2014/main" id="{F64C848B-143C-4F1A-97C0-20BD2679A1C9}"/>
              </a:ext>
            </a:extLst>
          </p:cNvPr>
          <p:cNvSpPr txBox="1"/>
          <p:nvPr/>
        </p:nvSpPr>
        <p:spPr>
          <a:xfrm>
            <a:off x="1056955" y="1792514"/>
            <a:ext cx="10501745" cy="646331"/>
          </a:xfrm>
          <a:prstGeom prst="rect">
            <a:avLst/>
          </a:prstGeom>
          <a:solidFill>
            <a:schemeClr val="accent1"/>
          </a:solidFill>
        </p:spPr>
        <p:txBody>
          <a:bodyPr wrap="square" rtlCol="0">
            <a:spAutoFit/>
          </a:bodyPr>
          <a:lstStyle/>
          <a:p>
            <a:r>
              <a:rPr lang="en-US" b="1" i="0" u="none" strike="noStrike" dirty="0">
                <a:solidFill>
                  <a:schemeClr val="bg1"/>
                </a:solidFill>
                <a:effectLst/>
                <a:latin typeface="arial" panose="020B0604020202020204" pitchFamily="34" charset="0"/>
              </a:rPr>
              <a:t>buy-in</a:t>
            </a:r>
            <a:r>
              <a:rPr lang="en-US" b="0" i="0" u="none" strike="noStrike" dirty="0">
                <a:solidFill>
                  <a:schemeClr val="bg1"/>
                </a:solidFill>
                <a:effectLst/>
                <a:latin typeface="arial" panose="020B0604020202020204" pitchFamily="34" charset="0"/>
              </a:rPr>
              <a:t> (plural </a:t>
            </a:r>
            <a:r>
              <a:rPr lang="en-US" b="1" i="0" u="none" strike="noStrike" dirty="0">
                <a:solidFill>
                  <a:schemeClr val="bg1"/>
                </a:solidFill>
                <a:effectLst/>
                <a:latin typeface="arial" panose="020B0604020202020204" pitchFamily="34" charset="0"/>
              </a:rPr>
              <a:t>buy</a:t>
            </a:r>
            <a:r>
              <a:rPr lang="en-US" b="0" i="0" u="none" strike="noStrike" dirty="0">
                <a:solidFill>
                  <a:schemeClr val="bg1"/>
                </a:solidFill>
                <a:effectLst/>
                <a:latin typeface="arial" panose="020B0604020202020204" pitchFamily="34" charset="0"/>
              </a:rPr>
              <a:t>-ins). Support; agreement; blessing (in a secular sense). To win, I need to get </a:t>
            </a:r>
            <a:r>
              <a:rPr lang="en-US" b="1" i="0" u="none" strike="noStrike" dirty="0">
                <a:solidFill>
                  <a:schemeClr val="bg1"/>
                </a:solidFill>
                <a:effectLst/>
                <a:latin typeface="arial" panose="020B0604020202020204" pitchFamily="34" charset="0"/>
              </a:rPr>
              <a:t>buy-in</a:t>
            </a:r>
            <a:r>
              <a:rPr lang="en-US" b="0" i="0" u="none" strike="noStrike" dirty="0">
                <a:solidFill>
                  <a:schemeClr val="bg1"/>
                </a:solidFill>
                <a:effectLst/>
                <a:latin typeface="arial" panose="020B0604020202020204" pitchFamily="34" charset="0"/>
              </a:rPr>
              <a:t> from the team to have alignment with our mission</a:t>
            </a:r>
            <a:endParaRPr lang="en-US" dirty="0">
              <a:solidFill>
                <a:schemeClr val="bg1"/>
              </a:solidFill>
            </a:endParaRPr>
          </a:p>
        </p:txBody>
      </p:sp>
      <p:sp>
        <p:nvSpPr>
          <p:cNvPr id="5" name="Rectangle 4">
            <a:extLst>
              <a:ext uri="{FF2B5EF4-FFF2-40B4-BE49-F238E27FC236}">
                <a16:creationId xmlns:a16="http://schemas.microsoft.com/office/drawing/2014/main" id="{2E72035E-33AE-40FD-BD21-7E774EB7BEE9}"/>
              </a:ext>
            </a:extLst>
          </p:cNvPr>
          <p:cNvSpPr/>
          <p:nvPr/>
        </p:nvSpPr>
        <p:spPr>
          <a:xfrm>
            <a:off x="1056955" y="3218909"/>
            <a:ext cx="10501745" cy="1754326"/>
          </a:xfrm>
          <a:prstGeom prst="rect">
            <a:avLst/>
          </a:prstGeom>
        </p:spPr>
        <p:txBody>
          <a:bodyPr wrap="square">
            <a:spAutoFit/>
          </a:bodyPr>
          <a:lstStyle/>
          <a:p>
            <a:r>
              <a:rPr lang="en-US" b="0" i="0" u="none" strike="noStrike" dirty="0">
                <a:solidFill>
                  <a:srgbClr val="333333"/>
                </a:solidFill>
                <a:effectLst/>
                <a:latin typeface="Georgia" panose="02040502050405020303" pitchFamily="18" charset="0"/>
              </a:rPr>
              <a:t>In his book </a:t>
            </a:r>
            <a:r>
              <a:rPr lang="en-US" b="0" i="1" u="none" strike="noStrike" dirty="0">
                <a:solidFill>
                  <a:srgbClr val="333333"/>
                </a:solidFill>
                <a:effectLst/>
                <a:latin typeface="&amp;quot"/>
              </a:rPr>
              <a:t>Buy-In</a:t>
            </a:r>
            <a:r>
              <a:rPr lang="en-US" b="0" i="0" u="none" strike="noStrike" dirty="0">
                <a:solidFill>
                  <a:srgbClr val="333333"/>
                </a:solidFill>
                <a:effectLst/>
                <a:latin typeface="Georgia" panose="02040502050405020303" pitchFamily="18" charset="0"/>
              </a:rPr>
              <a:t>, </a:t>
            </a:r>
            <a:r>
              <a:rPr lang="en-US" b="0" i="0" u="none" strike="noStrike" dirty="0">
                <a:solidFill>
                  <a:srgbClr val="003891"/>
                </a:solidFill>
                <a:effectLst/>
                <a:latin typeface="&amp;quot"/>
                <a:hlinkClick r:id="rId3"/>
              </a:rPr>
              <a:t>Harvard Business School</a:t>
            </a:r>
            <a:r>
              <a:rPr lang="en-US" b="0" i="0" u="none" strike="noStrike" dirty="0">
                <a:solidFill>
                  <a:srgbClr val="333333"/>
                </a:solidFill>
                <a:effectLst/>
                <a:latin typeface="Georgia" panose="02040502050405020303" pitchFamily="18" charset="0"/>
              </a:rPr>
              <a:t> Professor John Kotter </a:t>
            </a:r>
            <a:r>
              <a:rPr lang="en-US" b="0" i="0" u="none" strike="noStrike" dirty="0">
                <a:solidFill>
                  <a:srgbClr val="003891"/>
                </a:solidFill>
                <a:effectLst/>
                <a:latin typeface="&amp;quot"/>
                <a:hlinkClick r:id="rId4"/>
              </a:rPr>
              <a:t>explains</a:t>
            </a:r>
            <a:r>
              <a:rPr lang="en-US" b="0" i="0" u="none" strike="noStrike" dirty="0">
                <a:solidFill>
                  <a:srgbClr val="333333"/>
                </a:solidFill>
                <a:effectLst/>
                <a:latin typeface="Georgia" panose="02040502050405020303" pitchFamily="18" charset="0"/>
              </a:rPr>
              <a:t> the importance of gaining others’ support in order to create real institutional change: “Buy-in is critical to making any large organizational change happen. Unless you win support for your ideas, from people at all levels of your organization, big ideas never seem to take hold or have the impact you want. Our research has shown that 70% of all organizational change efforts fail, and one reason for this is executives simply don’t get enough buy-in, from enough people, for their initiatives and ideas.”</a:t>
            </a:r>
            <a:endParaRPr lang="en-US" dirty="0"/>
          </a:p>
        </p:txBody>
      </p:sp>
    </p:spTree>
    <p:extLst>
      <p:ext uri="{BB962C8B-B14F-4D97-AF65-F5344CB8AC3E}">
        <p14:creationId xmlns:p14="http://schemas.microsoft.com/office/powerpoint/2010/main" val="2330427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618AC6-468D-4E6E-821B-B6914438D2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3695" y="5065486"/>
            <a:ext cx="3146166" cy="1661886"/>
          </a:xfrm>
          <a:prstGeom prst="rect">
            <a:avLst/>
          </a:prstGeom>
        </p:spPr>
      </p:pic>
      <p:sp>
        <p:nvSpPr>
          <p:cNvPr id="4" name="TextBox 3">
            <a:extLst>
              <a:ext uri="{FF2B5EF4-FFF2-40B4-BE49-F238E27FC236}">
                <a16:creationId xmlns:a16="http://schemas.microsoft.com/office/drawing/2014/main" id="{BBB036D3-C6C5-4309-8CBD-BC24F89FC5AB}"/>
              </a:ext>
            </a:extLst>
          </p:cNvPr>
          <p:cNvSpPr txBox="1"/>
          <p:nvPr/>
        </p:nvSpPr>
        <p:spPr>
          <a:xfrm>
            <a:off x="1084666" y="1113917"/>
            <a:ext cx="10501745" cy="461665"/>
          </a:xfrm>
          <a:prstGeom prst="rect">
            <a:avLst/>
          </a:prstGeom>
          <a:solidFill>
            <a:schemeClr val="accent1"/>
          </a:solidFill>
        </p:spPr>
        <p:txBody>
          <a:bodyPr wrap="square" rtlCol="0">
            <a:spAutoFit/>
          </a:bodyPr>
          <a:lstStyle/>
          <a:p>
            <a:pPr algn="ctr"/>
            <a:r>
              <a:rPr lang="en-US" sz="2400" b="1" dirty="0">
                <a:solidFill>
                  <a:srgbClr val="FFFF00"/>
                </a:solidFill>
              </a:rPr>
              <a:t>Buy-In Doesn’t Come For Free:  It Has To Be Earned</a:t>
            </a:r>
          </a:p>
        </p:txBody>
      </p:sp>
      <p:sp>
        <p:nvSpPr>
          <p:cNvPr id="5" name="TextBox 4">
            <a:extLst>
              <a:ext uri="{FF2B5EF4-FFF2-40B4-BE49-F238E27FC236}">
                <a16:creationId xmlns:a16="http://schemas.microsoft.com/office/drawing/2014/main" id="{FF8F9660-4FB7-4100-9A93-A67CD1622279}"/>
              </a:ext>
            </a:extLst>
          </p:cNvPr>
          <p:cNvSpPr txBox="1"/>
          <p:nvPr/>
        </p:nvSpPr>
        <p:spPr>
          <a:xfrm>
            <a:off x="900545" y="2050764"/>
            <a:ext cx="10685866" cy="3693319"/>
          </a:xfrm>
          <a:prstGeom prst="rect">
            <a:avLst/>
          </a:prstGeom>
          <a:noFill/>
        </p:spPr>
        <p:txBody>
          <a:bodyPr wrap="square" rtlCol="0">
            <a:spAutoFit/>
          </a:bodyPr>
          <a:lstStyle/>
          <a:p>
            <a:pPr>
              <a:buFont typeface="Arial" panose="020B0604020202020204" pitchFamily="34" charset="0"/>
              <a:buChar char="•"/>
            </a:pPr>
            <a:r>
              <a:rPr lang="en-US" sz="2400" b="1" i="0" u="none" strike="noStrike" dirty="0">
                <a:solidFill>
                  <a:schemeClr val="accent1"/>
                </a:solidFill>
                <a:effectLst/>
                <a:highlight>
                  <a:srgbClr val="FFFF00"/>
                </a:highlight>
                <a:latin typeface="Helvetica" panose="020B0604020202020204" pitchFamily="34" charset="0"/>
              </a:rPr>
              <a:t>Believe In Your Own Idea</a:t>
            </a:r>
            <a:r>
              <a:rPr lang="en-US" sz="2400" b="1" i="0" u="none" strike="noStrike" dirty="0">
                <a:solidFill>
                  <a:schemeClr val="accent1"/>
                </a:solidFill>
                <a:effectLst/>
                <a:latin typeface="Helvetica" panose="020B0604020202020204" pitchFamily="34" charset="0"/>
              </a:rPr>
              <a:t>:</a:t>
            </a:r>
            <a:r>
              <a:rPr lang="en-US" sz="2400" b="0" i="0" u="none" strike="noStrike" dirty="0">
                <a:solidFill>
                  <a:schemeClr val="accent1"/>
                </a:solidFill>
                <a:effectLst/>
                <a:latin typeface="Helvetica" panose="020B0604020202020204" pitchFamily="34" charset="0"/>
              </a:rPr>
              <a:t> You have to believe in your idea because you’ll have to defend it. </a:t>
            </a:r>
          </a:p>
          <a:p>
            <a:pPr>
              <a:buFont typeface="Arial" panose="020B0604020202020204" pitchFamily="34" charset="0"/>
              <a:buChar char="•"/>
            </a:pPr>
            <a:r>
              <a:rPr lang="en-US" sz="2400" b="1" i="0" u="none" strike="noStrike" dirty="0">
                <a:solidFill>
                  <a:schemeClr val="accent1"/>
                </a:solidFill>
                <a:effectLst/>
                <a:highlight>
                  <a:srgbClr val="FFFF00"/>
                </a:highlight>
                <a:latin typeface="Helvetica" panose="020B0604020202020204" pitchFamily="34" charset="0"/>
              </a:rPr>
              <a:t>Articulate Why</a:t>
            </a:r>
            <a:r>
              <a:rPr lang="en-US" sz="2400" b="1" i="0" u="none" strike="noStrike" dirty="0">
                <a:solidFill>
                  <a:schemeClr val="accent1"/>
                </a:solidFill>
                <a:effectLst/>
                <a:latin typeface="Helvetica" panose="020B0604020202020204" pitchFamily="34" charset="0"/>
              </a:rPr>
              <a:t>:</a:t>
            </a:r>
            <a:r>
              <a:rPr lang="en-US" sz="2400" b="0" i="0" u="none" strike="noStrike" dirty="0">
                <a:solidFill>
                  <a:schemeClr val="accent1"/>
                </a:solidFill>
                <a:effectLst/>
                <a:latin typeface="Helvetica" panose="020B0604020202020204" pitchFamily="34" charset="0"/>
              </a:rPr>
              <a:t> Most teams are a little bit cynical. </a:t>
            </a:r>
          </a:p>
          <a:p>
            <a:pPr>
              <a:buFont typeface="Arial" panose="020B0604020202020204" pitchFamily="34" charset="0"/>
              <a:buChar char="•"/>
            </a:pPr>
            <a:r>
              <a:rPr lang="en-US" sz="2400" b="1" i="0" u="none" strike="noStrike" dirty="0">
                <a:solidFill>
                  <a:schemeClr val="accent1"/>
                </a:solidFill>
                <a:effectLst/>
                <a:highlight>
                  <a:srgbClr val="FFFF00"/>
                </a:highlight>
                <a:latin typeface="Helvetica" panose="020B0604020202020204" pitchFamily="34" charset="0"/>
              </a:rPr>
              <a:t>Accept Modifications</a:t>
            </a:r>
            <a:r>
              <a:rPr lang="en-US" sz="2400" b="1" i="0" u="none" strike="noStrike" dirty="0">
                <a:solidFill>
                  <a:schemeClr val="accent1"/>
                </a:solidFill>
                <a:effectLst/>
                <a:latin typeface="Helvetica" panose="020B0604020202020204" pitchFamily="34" charset="0"/>
              </a:rPr>
              <a:t>:</a:t>
            </a:r>
            <a:r>
              <a:rPr lang="en-US" sz="2400" b="0" i="1" u="none" strike="noStrike" dirty="0">
                <a:solidFill>
                  <a:schemeClr val="accent1"/>
                </a:solidFill>
                <a:effectLst/>
                <a:latin typeface="Helvetica" panose="020B0604020202020204" pitchFamily="34" charset="0"/>
              </a:rPr>
              <a:t> </a:t>
            </a:r>
            <a:r>
              <a:rPr lang="en-US" sz="2400" b="0" i="0" u="none" strike="noStrike" dirty="0">
                <a:solidFill>
                  <a:schemeClr val="accent1"/>
                </a:solidFill>
                <a:effectLst/>
                <a:latin typeface="Helvetica" panose="020B0604020202020204" pitchFamily="34" charset="0"/>
              </a:rPr>
              <a:t>When someone on the team has a good idea or modification to your strategy, accept it. Applaud it and be flexible. </a:t>
            </a:r>
          </a:p>
          <a:p>
            <a:pPr>
              <a:buFont typeface="Arial" panose="020B0604020202020204" pitchFamily="34" charset="0"/>
              <a:buChar char="•"/>
            </a:pPr>
            <a:r>
              <a:rPr lang="en-US" sz="2400" b="1" i="0" u="none" strike="noStrike" dirty="0">
                <a:solidFill>
                  <a:schemeClr val="accent1"/>
                </a:solidFill>
                <a:effectLst/>
                <a:highlight>
                  <a:srgbClr val="FFFF00"/>
                </a:highlight>
                <a:latin typeface="Helvetica" panose="020B0604020202020204" pitchFamily="34" charset="0"/>
              </a:rPr>
              <a:t>Be fully engaged:</a:t>
            </a:r>
            <a:r>
              <a:rPr lang="en-US" sz="2400" b="0" i="1" u="none" strike="noStrike" dirty="0">
                <a:solidFill>
                  <a:schemeClr val="accent1"/>
                </a:solidFill>
                <a:effectLst/>
                <a:highlight>
                  <a:srgbClr val="FFFF00"/>
                </a:highlight>
                <a:latin typeface="Helvetica" panose="020B0604020202020204" pitchFamily="34" charset="0"/>
              </a:rPr>
              <a:t> </a:t>
            </a:r>
            <a:r>
              <a:rPr lang="en-US" sz="2400" b="0" i="0" u="none" strike="noStrike" dirty="0">
                <a:solidFill>
                  <a:schemeClr val="accent1"/>
                </a:solidFill>
                <a:effectLst/>
                <a:latin typeface="Helvetica" panose="020B0604020202020204" pitchFamily="34" charset="0"/>
              </a:rPr>
              <a:t>If you’re telling the team that this is important, you need to show that it’s important to you. </a:t>
            </a:r>
          </a:p>
          <a:p>
            <a:pPr>
              <a:buFont typeface="Arial" panose="020B0604020202020204" pitchFamily="34" charset="0"/>
              <a:buChar char="•"/>
            </a:pPr>
            <a:r>
              <a:rPr lang="en-US" sz="2400" b="1" i="0" u="none" strike="noStrike" dirty="0">
                <a:solidFill>
                  <a:schemeClr val="accent1"/>
                </a:solidFill>
                <a:effectLst/>
                <a:highlight>
                  <a:srgbClr val="FFFF00"/>
                </a:highlight>
                <a:latin typeface="Helvetica" panose="020B0604020202020204" pitchFamily="34" charset="0"/>
              </a:rPr>
              <a:t>Create Forums for Discussion:</a:t>
            </a:r>
            <a:r>
              <a:rPr lang="en-US" sz="2400" b="0" i="0" u="none" strike="noStrike" dirty="0">
                <a:solidFill>
                  <a:schemeClr val="accent1"/>
                </a:solidFill>
                <a:effectLst/>
                <a:highlight>
                  <a:srgbClr val="FFFF00"/>
                </a:highlight>
                <a:latin typeface="Helvetica" panose="020B0604020202020204" pitchFamily="34" charset="0"/>
              </a:rPr>
              <a:t> </a:t>
            </a:r>
            <a:r>
              <a:rPr lang="en-US" sz="2400" b="0" i="0" u="none" strike="noStrike" dirty="0">
                <a:solidFill>
                  <a:schemeClr val="accent1"/>
                </a:solidFill>
                <a:effectLst/>
                <a:latin typeface="Helvetica" panose="020B0604020202020204" pitchFamily="34" charset="0"/>
              </a:rPr>
              <a:t>It’s risky to think that silence is acceptance. Create forums for feedback and discussion about ideas. </a:t>
            </a:r>
          </a:p>
          <a:p>
            <a:pPr marL="342900" indent="-342900">
              <a:buFont typeface="+mj-lt"/>
              <a:buAutoNum type="arabicPeriod"/>
            </a:pPr>
            <a:endParaRPr lang="en-US" dirty="0"/>
          </a:p>
        </p:txBody>
      </p:sp>
    </p:spTree>
    <p:extLst>
      <p:ext uri="{BB962C8B-B14F-4D97-AF65-F5344CB8AC3E}">
        <p14:creationId xmlns:p14="http://schemas.microsoft.com/office/powerpoint/2010/main" val="4192309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618AC6-468D-4E6E-821B-B6914438D2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3695" y="5065486"/>
            <a:ext cx="3146166" cy="1661886"/>
          </a:xfrm>
          <a:prstGeom prst="rect">
            <a:avLst/>
          </a:prstGeom>
        </p:spPr>
      </p:pic>
      <p:sp>
        <p:nvSpPr>
          <p:cNvPr id="2" name="Rectangle 1">
            <a:extLst>
              <a:ext uri="{FF2B5EF4-FFF2-40B4-BE49-F238E27FC236}">
                <a16:creationId xmlns:a16="http://schemas.microsoft.com/office/drawing/2014/main" id="{2D87E8E1-BBC5-463C-966C-C78E4BE4FBE4}"/>
              </a:ext>
            </a:extLst>
          </p:cNvPr>
          <p:cNvSpPr/>
          <p:nvPr/>
        </p:nvSpPr>
        <p:spPr>
          <a:xfrm>
            <a:off x="1564106" y="3298388"/>
            <a:ext cx="9541041" cy="800219"/>
          </a:xfrm>
          <a:prstGeom prst="rect">
            <a:avLst/>
          </a:prstGeom>
        </p:spPr>
        <p:txBody>
          <a:bodyPr wrap="square">
            <a:spAutoFit/>
          </a:bodyPr>
          <a:lstStyle/>
          <a:p>
            <a:pPr algn="ctr"/>
            <a:r>
              <a:rPr lang="en-US" sz="2800" b="1" dirty="0">
                <a:hlinkClick r:id="rId3"/>
              </a:rPr>
              <a:t>Getting Rid Of the Pecking Order</a:t>
            </a:r>
            <a:endParaRPr lang="en-US" sz="2800" b="1" dirty="0"/>
          </a:p>
          <a:p>
            <a:endParaRPr lang="en-US" dirty="0"/>
          </a:p>
        </p:txBody>
      </p:sp>
      <p:sp>
        <p:nvSpPr>
          <p:cNvPr id="4" name="TextBox 3">
            <a:extLst>
              <a:ext uri="{FF2B5EF4-FFF2-40B4-BE49-F238E27FC236}">
                <a16:creationId xmlns:a16="http://schemas.microsoft.com/office/drawing/2014/main" id="{C138895B-5E38-498D-BEF8-80A150BE1DE6}"/>
              </a:ext>
            </a:extLst>
          </p:cNvPr>
          <p:cNvSpPr txBox="1"/>
          <p:nvPr/>
        </p:nvSpPr>
        <p:spPr>
          <a:xfrm>
            <a:off x="845127" y="2149092"/>
            <a:ext cx="10501745" cy="461665"/>
          </a:xfrm>
          <a:prstGeom prst="rect">
            <a:avLst/>
          </a:prstGeom>
          <a:solidFill>
            <a:schemeClr val="accent1"/>
          </a:solidFill>
        </p:spPr>
        <p:txBody>
          <a:bodyPr wrap="square" rtlCol="0">
            <a:spAutoFit/>
          </a:bodyPr>
          <a:lstStyle/>
          <a:p>
            <a:pPr algn="ctr"/>
            <a:r>
              <a:rPr lang="en-US" sz="2400" b="1" dirty="0">
                <a:solidFill>
                  <a:srgbClr val="FFFF00"/>
                </a:solidFill>
              </a:rPr>
              <a:t>VIDE0</a:t>
            </a:r>
            <a:endParaRPr lang="en-US" dirty="0">
              <a:solidFill>
                <a:srgbClr val="FFFF00"/>
              </a:solidFill>
            </a:endParaRPr>
          </a:p>
        </p:txBody>
      </p:sp>
    </p:spTree>
    <p:extLst>
      <p:ext uri="{BB962C8B-B14F-4D97-AF65-F5344CB8AC3E}">
        <p14:creationId xmlns:p14="http://schemas.microsoft.com/office/powerpoint/2010/main" val="4215464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618AC6-468D-4E6E-821B-B6914438D2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3695" y="5065486"/>
            <a:ext cx="3146166" cy="1661886"/>
          </a:xfrm>
          <a:prstGeom prst="rect">
            <a:avLst/>
          </a:prstGeom>
        </p:spPr>
      </p:pic>
      <p:sp>
        <p:nvSpPr>
          <p:cNvPr id="2" name="TextBox 1">
            <a:extLst>
              <a:ext uri="{FF2B5EF4-FFF2-40B4-BE49-F238E27FC236}">
                <a16:creationId xmlns:a16="http://schemas.microsoft.com/office/drawing/2014/main" id="{B68AB26F-CE5D-424D-948F-097B2977445D}"/>
              </a:ext>
            </a:extLst>
          </p:cNvPr>
          <p:cNvSpPr txBox="1"/>
          <p:nvPr/>
        </p:nvSpPr>
        <p:spPr>
          <a:xfrm>
            <a:off x="983672" y="3241964"/>
            <a:ext cx="9878291" cy="830997"/>
          </a:xfrm>
          <a:prstGeom prst="rect">
            <a:avLst/>
          </a:prstGeom>
          <a:noFill/>
        </p:spPr>
        <p:txBody>
          <a:bodyPr wrap="square" rtlCol="0">
            <a:spAutoFit/>
          </a:bodyPr>
          <a:lstStyle/>
          <a:p>
            <a:pPr algn="ctr"/>
            <a:r>
              <a:rPr lang="en-US" sz="4800" b="1" dirty="0">
                <a:solidFill>
                  <a:schemeClr val="accent1"/>
                </a:solidFill>
              </a:rPr>
              <a:t>QUESTIONS???</a:t>
            </a:r>
          </a:p>
        </p:txBody>
      </p:sp>
      <p:sp>
        <p:nvSpPr>
          <p:cNvPr id="4" name="Action Button: Help 3">
            <a:hlinkClick r:id="" action="ppaction://noaction" highlightClick="1"/>
            <a:extLst>
              <a:ext uri="{FF2B5EF4-FFF2-40B4-BE49-F238E27FC236}">
                <a16:creationId xmlns:a16="http://schemas.microsoft.com/office/drawing/2014/main" id="{EB5F89D1-CC3A-460F-8780-DC625752B172}"/>
              </a:ext>
            </a:extLst>
          </p:cNvPr>
          <p:cNvSpPr/>
          <p:nvPr/>
        </p:nvSpPr>
        <p:spPr>
          <a:xfrm>
            <a:off x="4736590" y="1130415"/>
            <a:ext cx="2440064" cy="1832388"/>
          </a:xfrm>
          <a:prstGeom prst="actionButtonHelp">
            <a:avLst/>
          </a:prstGeom>
          <a:solidFill>
            <a:srgbClr val="FFFF00"/>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0548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618AC6-468D-4E6E-821B-B6914438D2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3695" y="5065486"/>
            <a:ext cx="3146166" cy="1661886"/>
          </a:xfrm>
          <a:prstGeom prst="rect">
            <a:avLst/>
          </a:prstGeom>
        </p:spPr>
      </p:pic>
      <p:sp>
        <p:nvSpPr>
          <p:cNvPr id="4" name="Rectangle 3">
            <a:extLst>
              <a:ext uri="{FF2B5EF4-FFF2-40B4-BE49-F238E27FC236}">
                <a16:creationId xmlns:a16="http://schemas.microsoft.com/office/drawing/2014/main" id="{0454D8AB-E131-4ECC-8EC7-EB570F6AAFAB}"/>
              </a:ext>
            </a:extLst>
          </p:cNvPr>
          <p:cNvSpPr/>
          <p:nvPr/>
        </p:nvSpPr>
        <p:spPr>
          <a:xfrm>
            <a:off x="1219199" y="879725"/>
            <a:ext cx="9753601" cy="4616648"/>
          </a:xfrm>
          <a:prstGeom prst="rect">
            <a:avLst/>
          </a:prstGeom>
        </p:spPr>
        <p:txBody>
          <a:bodyPr wrap="square">
            <a:spAutoFit/>
          </a:bodyPr>
          <a:lstStyle/>
          <a:p>
            <a:r>
              <a:rPr lang="en-US" dirty="0">
                <a:solidFill>
                  <a:srgbClr val="000080"/>
                </a:solidFill>
                <a:latin typeface="Calibri" panose="020F0502020204030204" pitchFamily="34" charset="0"/>
                <a:ea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a:p>
            <a:pPr marL="457200" marR="0" algn="ctr">
              <a:spcBef>
                <a:spcPts val="0"/>
              </a:spcBef>
              <a:spcAft>
                <a:spcPts val="0"/>
              </a:spcAft>
            </a:pPr>
            <a:r>
              <a:rPr lang="en-US" sz="2800" b="1" dirty="0">
                <a:solidFill>
                  <a:schemeClr val="accent1"/>
                </a:solidFill>
                <a:latin typeface="Arial" panose="020B0604020202020204" pitchFamily="34" charset="0"/>
                <a:ea typeface="Calibri" panose="020F0502020204030204" pitchFamily="34" charset="0"/>
              </a:rPr>
              <a:t>Speaking the Right Language:</a:t>
            </a:r>
          </a:p>
          <a:p>
            <a:pPr marL="457200" marR="0" algn="ctr">
              <a:spcBef>
                <a:spcPts val="0"/>
              </a:spcBef>
              <a:spcAft>
                <a:spcPts val="0"/>
              </a:spcAft>
            </a:pPr>
            <a:r>
              <a:rPr lang="en-US" sz="2800" b="1" dirty="0">
                <a:solidFill>
                  <a:schemeClr val="accent1"/>
                </a:solidFill>
                <a:latin typeface="Arial" panose="020B0604020202020204" pitchFamily="34" charset="0"/>
                <a:ea typeface="Calibri" panose="020F0502020204030204" pitchFamily="34" charset="0"/>
              </a:rPr>
              <a:t> Connecting &amp; Motivating in Today’s Workplace</a:t>
            </a:r>
          </a:p>
          <a:p>
            <a:pPr marL="457200" marR="0" algn="ctr">
              <a:spcBef>
                <a:spcPts val="0"/>
              </a:spcBef>
              <a:spcAft>
                <a:spcPts val="0"/>
              </a:spcAft>
            </a:pPr>
            <a:endParaRPr lang="en-US" sz="2800" dirty="0">
              <a:effectLst/>
              <a:latin typeface="Calibri" panose="020F0502020204030204" pitchFamily="34" charset="0"/>
              <a:ea typeface="Calibri" panose="020F0502020204030204" pitchFamily="34" charset="0"/>
            </a:endParaRPr>
          </a:p>
          <a:p>
            <a:pPr marL="457200" marR="0" algn="just">
              <a:spcBef>
                <a:spcPts val="0"/>
              </a:spcBef>
              <a:spcAft>
                <a:spcPts val="0"/>
              </a:spcAft>
            </a:pPr>
            <a:r>
              <a:rPr lang="en-US" sz="2400" b="1" dirty="0">
                <a:latin typeface="Arial" panose="020B0604020202020204" pitchFamily="34" charset="0"/>
                <a:ea typeface="Calibri" panose="020F0502020204030204" pitchFamily="34" charset="0"/>
              </a:rPr>
              <a:t>Communication</a:t>
            </a:r>
            <a:r>
              <a:rPr lang="en-US" sz="2400" dirty="0">
                <a:latin typeface="Arial" panose="020B0604020202020204" pitchFamily="34" charset="0"/>
                <a:ea typeface="Calibri" panose="020F0502020204030204" pitchFamily="34" charset="0"/>
              </a:rPr>
              <a:t>, </a:t>
            </a:r>
            <a:r>
              <a:rPr lang="en-US" sz="2400" b="1" dirty="0">
                <a:latin typeface="Arial" panose="020B0604020202020204" pitchFamily="34" charset="0"/>
                <a:ea typeface="Calibri" panose="020F0502020204030204" pitchFamily="34" charset="0"/>
              </a:rPr>
              <a:t>Motivation</a:t>
            </a:r>
            <a:r>
              <a:rPr lang="en-US" sz="2400" dirty="0">
                <a:latin typeface="Arial" panose="020B0604020202020204" pitchFamily="34" charset="0"/>
                <a:ea typeface="Calibri" panose="020F0502020204030204" pitchFamily="34" charset="0"/>
              </a:rPr>
              <a:t> and </a:t>
            </a:r>
            <a:r>
              <a:rPr lang="en-US" sz="2400" b="1" dirty="0">
                <a:latin typeface="Arial" panose="020B0604020202020204" pitchFamily="34" charset="0"/>
                <a:ea typeface="Calibri" panose="020F0502020204030204" pitchFamily="34" charset="0"/>
              </a:rPr>
              <a:t>Buy-In</a:t>
            </a:r>
            <a:r>
              <a:rPr lang="en-US" sz="2400" dirty="0">
                <a:latin typeface="Arial" panose="020B0604020202020204" pitchFamily="34" charset="0"/>
                <a:ea typeface="Calibri" panose="020F0502020204030204" pitchFamily="34" charset="0"/>
              </a:rPr>
              <a:t> are key elements on the job and within any organization.  Good Leaders know how to determine what’s important to each member of their team and how to speak and show appreciation in a language that is understood.  This workshop not only explores challenges in communication, it also provides insights into understanding what motivates today’s audiences.  It will set the stage for achieving goals through effective and meaningful communication</a:t>
            </a:r>
            <a:r>
              <a:rPr lang="en-US" dirty="0">
                <a:latin typeface="Arial" panose="020B0604020202020204" pitchFamily="34" charset="0"/>
                <a:ea typeface="Calibri" panose="020F0502020204030204" pitchFamily="34" charset="0"/>
              </a:rPr>
              <a:t>.</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92113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618AC6-468D-4E6E-821B-B6914438D2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3695" y="5065486"/>
            <a:ext cx="3146166" cy="1661886"/>
          </a:xfrm>
          <a:prstGeom prst="rect">
            <a:avLst/>
          </a:prstGeom>
        </p:spPr>
      </p:pic>
      <p:sp>
        <p:nvSpPr>
          <p:cNvPr id="4" name="TextBox 3">
            <a:extLst>
              <a:ext uri="{FF2B5EF4-FFF2-40B4-BE49-F238E27FC236}">
                <a16:creationId xmlns:a16="http://schemas.microsoft.com/office/drawing/2014/main" id="{BBB036D3-C6C5-4309-8CBD-BC24F89FC5AB}"/>
              </a:ext>
            </a:extLst>
          </p:cNvPr>
          <p:cNvSpPr txBox="1"/>
          <p:nvPr/>
        </p:nvSpPr>
        <p:spPr>
          <a:xfrm>
            <a:off x="900545" y="1071449"/>
            <a:ext cx="10501745" cy="461665"/>
          </a:xfrm>
          <a:prstGeom prst="rect">
            <a:avLst/>
          </a:prstGeom>
          <a:solidFill>
            <a:schemeClr val="accent1"/>
          </a:solidFill>
        </p:spPr>
        <p:txBody>
          <a:bodyPr wrap="square" rtlCol="0">
            <a:spAutoFit/>
          </a:bodyPr>
          <a:lstStyle/>
          <a:p>
            <a:pPr algn="ctr"/>
            <a:r>
              <a:rPr lang="en-US" sz="2400" b="1" dirty="0">
                <a:solidFill>
                  <a:srgbClr val="FFFF00"/>
                </a:solidFill>
              </a:rPr>
              <a:t>TOPICS WE WILL DISCUSS TODAY</a:t>
            </a:r>
            <a:endParaRPr lang="en-US" dirty="0">
              <a:solidFill>
                <a:srgbClr val="FFFF00"/>
              </a:solidFill>
            </a:endParaRPr>
          </a:p>
        </p:txBody>
      </p:sp>
      <p:sp>
        <p:nvSpPr>
          <p:cNvPr id="5" name="TextBox 4">
            <a:extLst>
              <a:ext uri="{FF2B5EF4-FFF2-40B4-BE49-F238E27FC236}">
                <a16:creationId xmlns:a16="http://schemas.microsoft.com/office/drawing/2014/main" id="{FF8F9660-4FB7-4100-9A93-A67CD1622279}"/>
              </a:ext>
            </a:extLst>
          </p:cNvPr>
          <p:cNvSpPr txBox="1"/>
          <p:nvPr/>
        </p:nvSpPr>
        <p:spPr>
          <a:xfrm>
            <a:off x="4389703" y="2394022"/>
            <a:ext cx="3920837" cy="2308324"/>
          </a:xfrm>
          <a:prstGeom prst="rect">
            <a:avLst/>
          </a:prstGeom>
          <a:noFill/>
        </p:spPr>
        <p:txBody>
          <a:bodyPr wrap="square" rtlCol="0">
            <a:spAutoFit/>
          </a:bodyPr>
          <a:lstStyle/>
          <a:p>
            <a:pPr marL="342900" indent="-342900">
              <a:buFont typeface="+mj-lt"/>
              <a:buAutoNum type="arabicPeriod"/>
            </a:pPr>
            <a:r>
              <a:rPr lang="en-US" sz="2400" b="1" dirty="0">
                <a:solidFill>
                  <a:schemeClr val="accent1"/>
                </a:solidFill>
              </a:rPr>
              <a:t>Communication</a:t>
            </a:r>
          </a:p>
          <a:p>
            <a:pPr marL="342900" indent="-342900">
              <a:buFont typeface="+mj-lt"/>
              <a:buAutoNum type="arabicPeriod"/>
            </a:pPr>
            <a:endParaRPr lang="en-US" sz="2400" b="1" dirty="0">
              <a:solidFill>
                <a:schemeClr val="accent1"/>
              </a:solidFill>
            </a:endParaRPr>
          </a:p>
          <a:p>
            <a:pPr marL="342900" indent="-342900">
              <a:buFont typeface="+mj-lt"/>
              <a:buAutoNum type="arabicPeriod"/>
            </a:pPr>
            <a:r>
              <a:rPr lang="en-US" sz="2400" b="1" dirty="0">
                <a:solidFill>
                  <a:schemeClr val="accent1"/>
                </a:solidFill>
              </a:rPr>
              <a:t>Motivation</a:t>
            </a:r>
          </a:p>
          <a:p>
            <a:pPr marL="342900" indent="-342900">
              <a:buFont typeface="+mj-lt"/>
              <a:buAutoNum type="arabicPeriod"/>
            </a:pPr>
            <a:endParaRPr lang="en-US" sz="2400" b="1" dirty="0">
              <a:solidFill>
                <a:schemeClr val="accent1"/>
              </a:solidFill>
            </a:endParaRPr>
          </a:p>
          <a:p>
            <a:pPr marL="342900" indent="-342900">
              <a:buFont typeface="+mj-lt"/>
              <a:buAutoNum type="arabicPeriod"/>
            </a:pPr>
            <a:r>
              <a:rPr lang="en-US" sz="2400" b="1" dirty="0">
                <a:solidFill>
                  <a:schemeClr val="accent1"/>
                </a:solidFill>
              </a:rPr>
              <a:t>Buy In</a:t>
            </a:r>
          </a:p>
          <a:p>
            <a:pPr marL="342900" indent="-342900">
              <a:buFont typeface="+mj-lt"/>
              <a:buAutoNum type="arabicPeriod"/>
            </a:pPr>
            <a:endParaRPr lang="en-US" sz="2400" b="1" dirty="0"/>
          </a:p>
        </p:txBody>
      </p:sp>
    </p:spTree>
    <p:extLst>
      <p:ext uri="{BB962C8B-B14F-4D97-AF65-F5344CB8AC3E}">
        <p14:creationId xmlns:p14="http://schemas.microsoft.com/office/powerpoint/2010/main" val="788944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618AC6-468D-4E6E-821B-B6914438D2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3695" y="5065486"/>
            <a:ext cx="3146166" cy="1661886"/>
          </a:xfrm>
          <a:prstGeom prst="rect">
            <a:avLst/>
          </a:prstGeom>
        </p:spPr>
      </p:pic>
      <p:sp>
        <p:nvSpPr>
          <p:cNvPr id="4" name="TextBox 3">
            <a:extLst>
              <a:ext uri="{FF2B5EF4-FFF2-40B4-BE49-F238E27FC236}">
                <a16:creationId xmlns:a16="http://schemas.microsoft.com/office/drawing/2014/main" id="{BBB036D3-C6C5-4309-8CBD-BC24F89FC5AB}"/>
              </a:ext>
            </a:extLst>
          </p:cNvPr>
          <p:cNvSpPr txBox="1"/>
          <p:nvPr/>
        </p:nvSpPr>
        <p:spPr>
          <a:xfrm>
            <a:off x="900545" y="1071449"/>
            <a:ext cx="10501745" cy="461665"/>
          </a:xfrm>
          <a:prstGeom prst="rect">
            <a:avLst/>
          </a:prstGeom>
          <a:solidFill>
            <a:schemeClr val="accent1"/>
          </a:solidFill>
        </p:spPr>
        <p:txBody>
          <a:bodyPr wrap="square" rtlCol="0">
            <a:spAutoFit/>
          </a:bodyPr>
          <a:lstStyle/>
          <a:p>
            <a:pPr algn="ctr"/>
            <a:r>
              <a:rPr lang="en-US" sz="2400" b="1" dirty="0">
                <a:solidFill>
                  <a:srgbClr val="FFFF00"/>
                </a:solidFill>
              </a:rPr>
              <a:t>Let’s Pause for Introductions </a:t>
            </a:r>
            <a:endParaRPr lang="en-US" dirty="0">
              <a:solidFill>
                <a:srgbClr val="FFFF00"/>
              </a:solidFill>
            </a:endParaRPr>
          </a:p>
        </p:txBody>
      </p:sp>
      <p:sp>
        <p:nvSpPr>
          <p:cNvPr id="5" name="TextBox 4">
            <a:extLst>
              <a:ext uri="{FF2B5EF4-FFF2-40B4-BE49-F238E27FC236}">
                <a16:creationId xmlns:a16="http://schemas.microsoft.com/office/drawing/2014/main" id="{FF8F9660-4FB7-4100-9A93-A67CD1622279}"/>
              </a:ext>
            </a:extLst>
          </p:cNvPr>
          <p:cNvSpPr txBox="1"/>
          <p:nvPr/>
        </p:nvSpPr>
        <p:spPr>
          <a:xfrm>
            <a:off x="3697221" y="2214680"/>
            <a:ext cx="5395371" cy="3416320"/>
          </a:xfrm>
          <a:prstGeom prst="rect">
            <a:avLst/>
          </a:prstGeom>
          <a:noFill/>
        </p:spPr>
        <p:txBody>
          <a:bodyPr wrap="square" rtlCol="0">
            <a:spAutoFit/>
          </a:bodyPr>
          <a:lstStyle/>
          <a:p>
            <a:pPr marL="342900" indent="-342900">
              <a:buFont typeface="Arial" panose="020B0604020202020204" pitchFamily="34" charset="0"/>
              <a:buChar char="•"/>
            </a:pPr>
            <a:r>
              <a:rPr lang="en-US" sz="2400" b="1" dirty="0">
                <a:solidFill>
                  <a:schemeClr val="accent1"/>
                </a:solidFill>
              </a:rPr>
              <a:t>Tell us your name</a:t>
            </a:r>
          </a:p>
          <a:p>
            <a:pPr marL="342900" indent="-342900">
              <a:buFont typeface="Arial" panose="020B0604020202020204" pitchFamily="34" charset="0"/>
              <a:buChar char="•"/>
            </a:pPr>
            <a:endParaRPr lang="en-US" sz="2400" b="1" dirty="0">
              <a:solidFill>
                <a:schemeClr val="accent1"/>
              </a:solidFill>
            </a:endParaRPr>
          </a:p>
          <a:p>
            <a:pPr marL="342900" indent="-342900">
              <a:buFont typeface="Arial" panose="020B0604020202020204" pitchFamily="34" charset="0"/>
              <a:buChar char="•"/>
            </a:pPr>
            <a:r>
              <a:rPr lang="en-US" sz="2400" b="1" dirty="0">
                <a:solidFill>
                  <a:schemeClr val="accent1"/>
                </a:solidFill>
              </a:rPr>
              <a:t>Tell us your job (hobby if retired) </a:t>
            </a:r>
          </a:p>
          <a:p>
            <a:pPr marL="342900" indent="-342900">
              <a:buFont typeface="Arial" panose="020B0604020202020204" pitchFamily="34" charset="0"/>
              <a:buChar char="•"/>
            </a:pPr>
            <a:endParaRPr lang="en-US" sz="2400" b="1" dirty="0">
              <a:solidFill>
                <a:schemeClr val="accent1"/>
              </a:solidFill>
            </a:endParaRPr>
          </a:p>
          <a:p>
            <a:pPr marL="342900" indent="-342900">
              <a:buFont typeface="Arial" panose="020B0604020202020204" pitchFamily="34" charset="0"/>
              <a:buChar char="•"/>
            </a:pPr>
            <a:r>
              <a:rPr lang="en-US" sz="2400" b="1" dirty="0">
                <a:solidFill>
                  <a:schemeClr val="accent1"/>
                </a:solidFill>
              </a:rPr>
              <a:t>Tell us one thing you love to do</a:t>
            </a:r>
          </a:p>
          <a:p>
            <a:pPr marL="342900" indent="-342900">
              <a:buFont typeface="Arial" panose="020B0604020202020204" pitchFamily="34" charset="0"/>
              <a:buChar char="•"/>
            </a:pPr>
            <a:endParaRPr lang="en-US" sz="2400" b="1" dirty="0">
              <a:solidFill>
                <a:schemeClr val="accent1"/>
              </a:solidFill>
            </a:endParaRPr>
          </a:p>
          <a:p>
            <a:endParaRPr lang="en-US" sz="2400" b="1" dirty="0">
              <a:solidFill>
                <a:schemeClr val="accent1"/>
              </a:solidFill>
            </a:endParaRPr>
          </a:p>
          <a:p>
            <a:r>
              <a:rPr lang="en-US" sz="2400" b="1" dirty="0">
                <a:solidFill>
                  <a:schemeClr val="accent1"/>
                </a:solidFill>
              </a:rPr>
              <a:t>Take no more than 30 seconds </a:t>
            </a:r>
          </a:p>
          <a:p>
            <a:endParaRPr lang="en-US" sz="2400" b="1" dirty="0"/>
          </a:p>
        </p:txBody>
      </p:sp>
    </p:spTree>
    <p:extLst>
      <p:ext uri="{BB962C8B-B14F-4D97-AF65-F5344CB8AC3E}">
        <p14:creationId xmlns:p14="http://schemas.microsoft.com/office/powerpoint/2010/main" val="297823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618AC6-468D-4E6E-821B-B6914438D2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3695" y="5065486"/>
            <a:ext cx="3146166" cy="1661886"/>
          </a:xfrm>
          <a:prstGeom prst="rect">
            <a:avLst/>
          </a:prstGeom>
        </p:spPr>
      </p:pic>
      <p:sp>
        <p:nvSpPr>
          <p:cNvPr id="2" name="TextBox 1">
            <a:extLst>
              <a:ext uri="{FF2B5EF4-FFF2-40B4-BE49-F238E27FC236}">
                <a16:creationId xmlns:a16="http://schemas.microsoft.com/office/drawing/2014/main" id="{B68AB26F-CE5D-424D-948F-097B2977445D}"/>
              </a:ext>
            </a:extLst>
          </p:cNvPr>
          <p:cNvSpPr txBox="1"/>
          <p:nvPr/>
        </p:nvSpPr>
        <p:spPr>
          <a:xfrm>
            <a:off x="541421" y="3241964"/>
            <a:ext cx="10876547" cy="769441"/>
          </a:xfrm>
          <a:prstGeom prst="rect">
            <a:avLst/>
          </a:prstGeom>
          <a:noFill/>
        </p:spPr>
        <p:txBody>
          <a:bodyPr wrap="square" rtlCol="0">
            <a:spAutoFit/>
          </a:bodyPr>
          <a:lstStyle/>
          <a:p>
            <a:pPr algn="ctr"/>
            <a:r>
              <a:rPr lang="en-US" sz="4400" dirty="0">
                <a:solidFill>
                  <a:schemeClr val="accent1"/>
                </a:solidFill>
              </a:rPr>
              <a:t>Why was the previous activity important??? </a:t>
            </a:r>
          </a:p>
        </p:txBody>
      </p:sp>
      <p:sp>
        <p:nvSpPr>
          <p:cNvPr id="4" name="Action Button: Help 3">
            <a:hlinkClick r:id="" action="ppaction://noaction" highlightClick="1"/>
            <a:extLst>
              <a:ext uri="{FF2B5EF4-FFF2-40B4-BE49-F238E27FC236}">
                <a16:creationId xmlns:a16="http://schemas.microsoft.com/office/drawing/2014/main" id="{EB5F89D1-CC3A-460F-8780-DC625752B172}"/>
              </a:ext>
            </a:extLst>
          </p:cNvPr>
          <p:cNvSpPr/>
          <p:nvPr/>
        </p:nvSpPr>
        <p:spPr>
          <a:xfrm>
            <a:off x="4736590" y="1130415"/>
            <a:ext cx="2440064" cy="1832388"/>
          </a:xfrm>
          <a:prstGeom prst="actionButtonHelp">
            <a:avLst/>
          </a:prstGeom>
          <a:solidFill>
            <a:srgbClr val="FFFF00"/>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21839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618AC6-468D-4E6E-821B-B6914438D2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3695" y="5065486"/>
            <a:ext cx="3146166" cy="1661886"/>
          </a:xfrm>
          <a:prstGeom prst="rect">
            <a:avLst/>
          </a:prstGeom>
        </p:spPr>
      </p:pic>
      <p:sp>
        <p:nvSpPr>
          <p:cNvPr id="2" name="TextBox 1">
            <a:extLst>
              <a:ext uri="{FF2B5EF4-FFF2-40B4-BE49-F238E27FC236}">
                <a16:creationId xmlns:a16="http://schemas.microsoft.com/office/drawing/2014/main" id="{B68AB26F-CE5D-424D-948F-097B2977445D}"/>
              </a:ext>
            </a:extLst>
          </p:cNvPr>
          <p:cNvSpPr txBox="1"/>
          <p:nvPr/>
        </p:nvSpPr>
        <p:spPr>
          <a:xfrm>
            <a:off x="983672" y="3241964"/>
            <a:ext cx="9878291" cy="1569660"/>
          </a:xfrm>
          <a:prstGeom prst="rect">
            <a:avLst/>
          </a:prstGeom>
          <a:noFill/>
        </p:spPr>
        <p:txBody>
          <a:bodyPr wrap="square" rtlCol="0">
            <a:spAutoFit/>
          </a:bodyPr>
          <a:lstStyle/>
          <a:p>
            <a:pPr algn="ctr"/>
            <a:r>
              <a:rPr lang="en-US" sz="4800" dirty="0">
                <a:solidFill>
                  <a:schemeClr val="accent1"/>
                </a:solidFill>
              </a:rPr>
              <a:t>WHAT ARE COMMON COMMUNICATION CHALLENGES??? </a:t>
            </a:r>
          </a:p>
        </p:txBody>
      </p:sp>
      <p:sp>
        <p:nvSpPr>
          <p:cNvPr id="4" name="Action Button: Help 3">
            <a:hlinkClick r:id="" action="ppaction://noaction" highlightClick="1"/>
            <a:extLst>
              <a:ext uri="{FF2B5EF4-FFF2-40B4-BE49-F238E27FC236}">
                <a16:creationId xmlns:a16="http://schemas.microsoft.com/office/drawing/2014/main" id="{EB5F89D1-CC3A-460F-8780-DC625752B172}"/>
              </a:ext>
            </a:extLst>
          </p:cNvPr>
          <p:cNvSpPr/>
          <p:nvPr/>
        </p:nvSpPr>
        <p:spPr>
          <a:xfrm>
            <a:off x="4736590" y="1130415"/>
            <a:ext cx="2440064" cy="1832388"/>
          </a:xfrm>
          <a:prstGeom prst="actionButtonHelp">
            <a:avLst/>
          </a:prstGeom>
          <a:solidFill>
            <a:srgbClr val="FFFF00"/>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2172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618AC6-468D-4E6E-821B-B6914438D2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3695" y="5065486"/>
            <a:ext cx="3146166" cy="1661886"/>
          </a:xfrm>
          <a:prstGeom prst="rect">
            <a:avLst/>
          </a:prstGeom>
        </p:spPr>
      </p:pic>
      <p:sp>
        <p:nvSpPr>
          <p:cNvPr id="4" name="TextBox 3">
            <a:extLst>
              <a:ext uri="{FF2B5EF4-FFF2-40B4-BE49-F238E27FC236}">
                <a16:creationId xmlns:a16="http://schemas.microsoft.com/office/drawing/2014/main" id="{BBB036D3-C6C5-4309-8CBD-BC24F89FC5AB}"/>
              </a:ext>
            </a:extLst>
          </p:cNvPr>
          <p:cNvSpPr txBox="1"/>
          <p:nvPr/>
        </p:nvSpPr>
        <p:spPr>
          <a:xfrm>
            <a:off x="900545" y="1071449"/>
            <a:ext cx="10501745" cy="461665"/>
          </a:xfrm>
          <a:prstGeom prst="rect">
            <a:avLst/>
          </a:prstGeom>
          <a:solidFill>
            <a:schemeClr val="accent1"/>
          </a:solidFill>
        </p:spPr>
        <p:txBody>
          <a:bodyPr wrap="square" rtlCol="0">
            <a:spAutoFit/>
          </a:bodyPr>
          <a:lstStyle/>
          <a:p>
            <a:pPr algn="ctr"/>
            <a:r>
              <a:rPr lang="en-US" sz="2400" b="1" dirty="0">
                <a:solidFill>
                  <a:srgbClr val="FFFF00"/>
                </a:solidFill>
              </a:rPr>
              <a:t>COMMON CHALLENGES TO COMMUNICATION</a:t>
            </a:r>
            <a:endParaRPr lang="en-US" dirty="0">
              <a:solidFill>
                <a:srgbClr val="FFFF00"/>
              </a:solidFill>
            </a:endParaRPr>
          </a:p>
        </p:txBody>
      </p:sp>
      <p:sp>
        <p:nvSpPr>
          <p:cNvPr id="5" name="TextBox 4">
            <a:extLst>
              <a:ext uri="{FF2B5EF4-FFF2-40B4-BE49-F238E27FC236}">
                <a16:creationId xmlns:a16="http://schemas.microsoft.com/office/drawing/2014/main" id="{FF8F9660-4FB7-4100-9A93-A67CD1622279}"/>
              </a:ext>
            </a:extLst>
          </p:cNvPr>
          <p:cNvSpPr txBox="1"/>
          <p:nvPr/>
        </p:nvSpPr>
        <p:spPr>
          <a:xfrm>
            <a:off x="900545" y="2093232"/>
            <a:ext cx="3920837" cy="2677656"/>
          </a:xfrm>
          <a:prstGeom prst="rect">
            <a:avLst/>
          </a:prstGeom>
          <a:noFill/>
        </p:spPr>
        <p:txBody>
          <a:bodyPr wrap="square" rtlCol="0">
            <a:spAutoFit/>
          </a:bodyPr>
          <a:lstStyle/>
          <a:p>
            <a:pPr marL="342900" indent="-342900">
              <a:buFont typeface="+mj-lt"/>
              <a:buAutoNum type="arabicPeriod"/>
            </a:pPr>
            <a:r>
              <a:rPr lang="en-US" sz="2400" b="1" dirty="0"/>
              <a:t>Too Little Communication</a:t>
            </a:r>
          </a:p>
          <a:p>
            <a:pPr marL="342900" indent="-342900">
              <a:buFont typeface="+mj-lt"/>
              <a:buAutoNum type="arabicPeriod"/>
            </a:pPr>
            <a:endParaRPr lang="en-US" sz="2400" b="1" dirty="0"/>
          </a:p>
          <a:p>
            <a:pPr marL="342900" indent="-342900">
              <a:buFont typeface="+mj-lt"/>
              <a:buAutoNum type="arabicPeriod"/>
            </a:pPr>
            <a:r>
              <a:rPr lang="en-US" sz="2400" b="1" dirty="0"/>
              <a:t>Too Much Communication</a:t>
            </a:r>
          </a:p>
          <a:p>
            <a:pPr marL="342900" indent="-342900">
              <a:buFont typeface="+mj-lt"/>
              <a:buAutoNum type="arabicPeriod"/>
            </a:pPr>
            <a:endParaRPr lang="en-US" sz="2400" b="1" dirty="0"/>
          </a:p>
          <a:p>
            <a:pPr marL="342900" indent="-342900">
              <a:buFont typeface="+mj-lt"/>
              <a:buAutoNum type="arabicPeriod"/>
            </a:pPr>
            <a:r>
              <a:rPr lang="en-US" sz="2400" b="1" dirty="0"/>
              <a:t>Miscommunication</a:t>
            </a:r>
          </a:p>
          <a:p>
            <a:pPr marL="342900" indent="-342900">
              <a:buFont typeface="+mj-lt"/>
              <a:buAutoNum type="arabicPeriod"/>
            </a:pPr>
            <a:endParaRPr lang="en-US" sz="2400" b="1" dirty="0"/>
          </a:p>
          <a:p>
            <a:pPr marL="342900" indent="-342900">
              <a:buFont typeface="+mj-lt"/>
              <a:buAutoNum type="arabicPeriod"/>
            </a:pPr>
            <a:r>
              <a:rPr lang="en-US" sz="2400" b="1" dirty="0"/>
              <a:t>Remote / Telework</a:t>
            </a:r>
          </a:p>
        </p:txBody>
      </p:sp>
      <p:sp>
        <p:nvSpPr>
          <p:cNvPr id="6" name="TextBox 5">
            <a:extLst>
              <a:ext uri="{FF2B5EF4-FFF2-40B4-BE49-F238E27FC236}">
                <a16:creationId xmlns:a16="http://schemas.microsoft.com/office/drawing/2014/main" id="{85950E36-26AB-4856-AFC9-76AEF44D8523}"/>
              </a:ext>
            </a:extLst>
          </p:cNvPr>
          <p:cNvSpPr txBox="1"/>
          <p:nvPr/>
        </p:nvSpPr>
        <p:spPr>
          <a:xfrm>
            <a:off x="6151417" y="2093232"/>
            <a:ext cx="3920837" cy="2585323"/>
          </a:xfrm>
          <a:prstGeom prst="rect">
            <a:avLst/>
          </a:prstGeom>
          <a:noFill/>
        </p:spPr>
        <p:txBody>
          <a:bodyPr wrap="square" rtlCol="0">
            <a:spAutoFit/>
          </a:bodyPr>
          <a:lstStyle/>
          <a:p>
            <a:pPr marL="342900" indent="-342900">
              <a:buFont typeface="+mj-lt"/>
              <a:buAutoNum type="arabicPeriod" startAt="6"/>
            </a:pPr>
            <a:r>
              <a:rPr lang="en-US" sz="2400" b="1" dirty="0"/>
              <a:t>Communication Barriers</a:t>
            </a:r>
          </a:p>
          <a:p>
            <a:pPr marL="342900" indent="-342900">
              <a:buFont typeface="+mj-lt"/>
              <a:buAutoNum type="arabicPeriod" startAt="6"/>
            </a:pPr>
            <a:endParaRPr lang="en-US" sz="2400" b="1" dirty="0"/>
          </a:p>
          <a:p>
            <a:pPr marL="342900" indent="-342900">
              <a:buFont typeface="+mj-lt"/>
              <a:buAutoNum type="arabicPeriod" startAt="6"/>
            </a:pPr>
            <a:r>
              <a:rPr lang="en-US" sz="2400" b="1" dirty="0"/>
              <a:t>Poor Listening Skills</a:t>
            </a:r>
          </a:p>
          <a:p>
            <a:pPr marL="342900" indent="-342900">
              <a:buFont typeface="+mj-lt"/>
              <a:buAutoNum type="arabicPeriod" startAt="6"/>
            </a:pPr>
            <a:endParaRPr lang="en-US" sz="2400" b="1" dirty="0"/>
          </a:p>
          <a:p>
            <a:pPr marL="342900" indent="-342900">
              <a:buFont typeface="+mj-lt"/>
              <a:buAutoNum type="arabicPeriod" startAt="6"/>
            </a:pPr>
            <a:r>
              <a:rPr lang="en-US" sz="2400" b="1" dirty="0"/>
              <a:t>Attitude</a:t>
            </a:r>
          </a:p>
          <a:p>
            <a:pPr marL="342900" indent="-342900">
              <a:buFont typeface="+mj-lt"/>
              <a:buAutoNum type="arabicPeriod" startAt="6"/>
            </a:pPr>
            <a:endParaRPr lang="en-US" sz="2400" b="1" dirty="0"/>
          </a:p>
          <a:p>
            <a:pPr marL="342900" indent="-342900">
              <a:buFont typeface="+mj-lt"/>
              <a:buAutoNum type="arabicPeriod" startAt="6"/>
            </a:pPr>
            <a:endParaRPr lang="en-US" dirty="0"/>
          </a:p>
        </p:txBody>
      </p:sp>
    </p:spTree>
    <p:extLst>
      <p:ext uri="{BB962C8B-B14F-4D97-AF65-F5344CB8AC3E}">
        <p14:creationId xmlns:p14="http://schemas.microsoft.com/office/powerpoint/2010/main" val="1738371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618AC6-468D-4E6E-821B-B6914438D2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3695" y="5065486"/>
            <a:ext cx="3146166" cy="1661886"/>
          </a:xfrm>
          <a:prstGeom prst="rect">
            <a:avLst/>
          </a:prstGeom>
        </p:spPr>
      </p:pic>
      <p:sp>
        <p:nvSpPr>
          <p:cNvPr id="5" name="TextBox 4">
            <a:extLst>
              <a:ext uri="{FF2B5EF4-FFF2-40B4-BE49-F238E27FC236}">
                <a16:creationId xmlns:a16="http://schemas.microsoft.com/office/drawing/2014/main" id="{FF8F9660-4FB7-4100-9A93-A67CD1622279}"/>
              </a:ext>
            </a:extLst>
          </p:cNvPr>
          <p:cNvSpPr txBox="1"/>
          <p:nvPr/>
        </p:nvSpPr>
        <p:spPr>
          <a:xfrm>
            <a:off x="1777026" y="2742937"/>
            <a:ext cx="8748781" cy="830997"/>
          </a:xfrm>
          <a:prstGeom prst="rect">
            <a:avLst/>
          </a:prstGeom>
          <a:noFill/>
        </p:spPr>
        <p:txBody>
          <a:bodyPr wrap="square" rtlCol="0">
            <a:spAutoFit/>
          </a:bodyPr>
          <a:lstStyle/>
          <a:p>
            <a:pPr algn="ctr"/>
            <a:r>
              <a:rPr lang="en-US" sz="2400" b="1" dirty="0">
                <a:hlinkClick r:id="rId3"/>
              </a:rPr>
              <a:t>How to Speak So People Listen</a:t>
            </a:r>
            <a:endParaRPr lang="en-US" sz="2400" b="1" dirty="0"/>
          </a:p>
          <a:p>
            <a:pPr marL="342900" indent="-342900">
              <a:buFont typeface="+mj-lt"/>
              <a:buAutoNum type="arabicPeriod"/>
            </a:pPr>
            <a:endParaRPr lang="en-US" sz="2400" b="1" dirty="0"/>
          </a:p>
        </p:txBody>
      </p:sp>
      <p:sp>
        <p:nvSpPr>
          <p:cNvPr id="7" name="TextBox 6">
            <a:extLst>
              <a:ext uri="{FF2B5EF4-FFF2-40B4-BE49-F238E27FC236}">
                <a16:creationId xmlns:a16="http://schemas.microsoft.com/office/drawing/2014/main" id="{EAC88BC1-6DD9-4F1C-BEF7-54E6005EB548}"/>
              </a:ext>
            </a:extLst>
          </p:cNvPr>
          <p:cNvSpPr txBox="1"/>
          <p:nvPr/>
        </p:nvSpPr>
        <p:spPr>
          <a:xfrm>
            <a:off x="900545" y="1071449"/>
            <a:ext cx="10501745" cy="461665"/>
          </a:xfrm>
          <a:prstGeom prst="rect">
            <a:avLst/>
          </a:prstGeom>
          <a:solidFill>
            <a:schemeClr val="accent1"/>
          </a:solidFill>
        </p:spPr>
        <p:txBody>
          <a:bodyPr wrap="square" rtlCol="0">
            <a:spAutoFit/>
          </a:bodyPr>
          <a:lstStyle/>
          <a:p>
            <a:pPr algn="ctr"/>
            <a:r>
              <a:rPr lang="en-US" sz="2400" b="1" dirty="0">
                <a:solidFill>
                  <a:srgbClr val="FFFF00"/>
                </a:solidFill>
              </a:rPr>
              <a:t>VIDE0</a:t>
            </a:r>
            <a:endParaRPr lang="en-US" dirty="0">
              <a:solidFill>
                <a:srgbClr val="FFFF00"/>
              </a:solidFill>
            </a:endParaRPr>
          </a:p>
        </p:txBody>
      </p:sp>
    </p:spTree>
    <p:extLst>
      <p:ext uri="{BB962C8B-B14F-4D97-AF65-F5344CB8AC3E}">
        <p14:creationId xmlns:p14="http://schemas.microsoft.com/office/powerpoint/2010/main" val="3630613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618AC6-468D-4E6E-821B-B6914438D2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43695" y="5065486"/>
            <a:ext cx="3146166" cy="1661886"/>
          </a:xfrm>
          <a:prstGeom prst="rect">
            <a:avLst/>
          </a:prstGeom>
        </p:spPr>
      </p:pic>
      <p:sp>
        <p:nvSpPr>
          <p:cNvPr id="2" name="TextBox 1">
            <a:extLst>
              <a:ext uri="{FF2B5EF4-FFF2-40B4-BE49-F238E27FC236}">
                <a16:creationId xmlns:a16="http://schemas.microsoft.com/office/drawing/2014/main" id="{B68AB26F-CE5D-424D-948F-097B2977445D}"/>
              </a:ext>
            </a:extLst>
          </p:cNvPr>
          <p:cNvSpPr txBox="1"/>
          <p:nvPr/>
        </p:nvSpPr>
        <p:spPr>
          <a:xfrm>
            <a:off x="983672" y="3241964"/>
            <a:ext cx="9878291" cy="830997"/>
          </a:xfrm>
          <a:prstGeom prst="rect">
            <a:avLst/>
          </a:prstGeom>
          <a:noFill/>
        </p:spPr>
        <p:txBody>
          <a:bodyPr wrap="square" rtlCol="0">
            <a:spAutoFit/>
          </a:bodyPr>
          <a:lstStyle/>
          <a:p>
            <a:pPr algn="ctr"/>
            <a:r>
              <a:rPr lang="en-US" sz="4800" dirty="0">
                <a:solidFill>
                  <a:schemeClr val="accent1"/>
                </a:solidFill>
              </a:rPr>
              <a:t>WHAT MOTIVATES EMPLOYEES??? </a:t>
            </a:r>
          </a:p>
        </p:txBody>
      </p:sp>
      <p:sp>
        <p:nvSpPr>
          <p:cNvPr id="4" name="Action Button: Help 3">
            <a:hlinkClick r:id="" action="ppaction://noaction" highlightClick="1"/>
            <a:extLst>
              <a:ext uri="{FF2B5EF4-FFF2-40B4-BE49-F238E27FC236}">
                <a16:creationId xmlns:a16="http://schemas.microsoft.com/office/drawing/2014/main" id="{EB5F89D1-CC3A-460F-8780-DC625752B172}"/>
              </a:ext>
            </a:extLst>
          </p:cNvPr>
          <p:cNvSpPr/>
          <p:nvPr/>
        </p:nvSpPr>
        <p:spPr>
          <a:xfrm>
            <a:off x="4736590" y="1130415"/>
            <a:ext cx="2440064" cy="1832388"/>
          </a:xfrm>
          <a:prstGeom prst="actionButtonHelp">
            <a:avLst/>
          </a:prstGeom>
          <a:solidFill>
            <a:srgbClr val="FFFF00"/>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027497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1215</TotalTime>
  <Words>410</Words>
  <Application>Microsoft Office PowerPoint</Application>
  <PresentationFormat>Widescreen</PresentationFormat>
  <Paragraphs>76</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&amp;quot</vt:lpstr>
      <vt:lpstr>Arial</vt:lpstr>
      <vt:lpstr>Arial</vt:lpstr>
      <vt:lpstr>Calibri</vt:lpstr>
      <vt:lpstr>Calibri Light</vt:lpstr>
      <vt:lpstr>Georgia</vt:lpstr>
      <vt:lpstr>Helvetica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Sherry Brockman</dc:creator>
  <cp:lastModifiedBy>Sherry Brockman</cp:lastModifiedBy>
  <cp:revision>14</cp:revision>
  <dcterms:created xsi:type="dcterms:W3CDTF">2018-05-04T14:20:04Z</dcterms:created>
  <dcterms:modified xsi:type="dcterms:W3CDTF">2018-05-05T16:32:04Z</dcterms:modified>
</cp:coreProperties>
</file>