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23CB-C222-4227-BE9E-33D29182631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E3CA4E-11E7-4269-84A6-374BB8147A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23CB-C222-4227-BE9E-33D29182631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CA4E-11E7-4269-84A6-374BB8147A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E3CA4E-11E7-4269-84A6-374BB8147A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23CB-C222-4227-BE9E-33D29182631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23CB-C222-4227-BE9E-33D29182631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E3CA4E-11E7-4269-84A6-374BB8147A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23CB-C222-4227-BE9E-33D29182631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E3CA4E-11E7-4269-84A6-374BB8147A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53423CB-C222-4227-BE9E-33D29182631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CA4E-11E7-4269-84A6-374BB8147A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23CB-C222-4227-BE9E-33D29182631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E3CA4E-11E7-4269-84A6-374BB8147A2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23CB-C222-4227-BE9E-33D29182631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E3CA4E-11E7-4269-84A6-374BB8147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23CB-C222-4227-BE9E-33D29182631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E3CA4E-11E7-4269-84A6-374BB8147A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E3CA4E-11E7-4269-84A6-374BB8147A2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23CB-C222-4227-BE9E-33D29182631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E3CA4E-11E7-4269-84A6-374BB8147A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53423CB-C222-4227-BE9E-33D29182631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53423CB-C222-4227-BE9E-33D291826312}" type="datetimeFigureOut">
              <a:rPr lang="en-US" smtClean="0"/>
              <a:t>12/18/2016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E3CA4E-11E7-4269-84A6-374BB8147A2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Chapin Area Rescue Squad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Emergency Medical Responder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2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Chapter </a:t>
            </a:r>
            <a:r>
              <a:rPr lang="en-US" smtClean="0"/>
              <a:t>6: </a:t>
            </a:r>
            <a:r>
              <a:rPr lang="en-US" dirty="0" smtClean="0"/>
              <a:t>Airway Management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44" y="1527175"/>
            <a:ext cx="30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58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Understand how </a:t>
            </a:r>
            <a:r>
              <a:rPr lang="en-US" dirty="0" smtClean="0"/>
              <a:t>the respiratory system works</a:t>
            </a:r>
            <a:endParaRPr lang="en-US" dirty="0" smtClean="0"/>
          </a:p>
          <a:p>
            <a:r>
              <a:rPr lang="en-US" dirty="0" smtClean="0"/>
              <a:t>Demonstrate the ability to </a:t>
            </a:r>
            <a:r>
              <a:rPr lang="en-US" dirty="0" smtClean="0"/>
              <a:t>use basic airway adjuncts</a:t>
            </a:r>
            <a:endParaRPr lang="en-US" dirty="0" smtClean="0"/>
          </a:p>
          <a:p>
            <a:r>
              <a:rPr lang="en-US" dirty="0" smtClean="0"/>
              <a:t>Identify the sequence </a:t>
            </a:r>
            <a:r>
              <a:rPr lang="en-US" dirty="0" smtClean="0"/>
              <a:t>for patient care of ABC and transitions into CAB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816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584448" cy="4572000"/>
          </a:xfrm>
        </p:spPr>
        <p:txBody>
          <a:bodyPr/>
          <a:lstStyle/>
          <a:p>
            <a:r>
              <a:rPr lang="en-US" dirty="0" smtClean="0"/>
              <a:t>Airway</a:t>
            </a:r>
            <a:endParaRPr lang="en-US" dirty="0" smtClean="0"/>
          </a:p>
          <a:p>
            <a:pPr lvl="1">
              <a:spcBef>
                <a:spcPct val="35000"/>
              </a:spcBef>
            </a:pPr>
            <a:r>
              <a:rPr lang="en-US" altLang="en-US" dirty="0" smtClean="0"/>
              <a:t>Upper Airway</a:t>
            </a:r>
            <a:endParaRPr lang="en-US" altLang="en-US" dirty="0"/>
          </a:p>
          <a:p>
            <a:pPr lvl="1">
              <a:spcBef>
                <a:spcPct val="35000"/>
              </a:spcBef>
            </a:pPr>
            <a:r>
              <a:rPr lang="en-US" altLang="en-US" dirty="0" smtClean="0"/>
              <a:t>Lower Airway</a:t>
            </a:r>
            <a:endParaRPr lang="en-US" altLang="en-US" dirty="0"/>
          </a:p>
          <a:p>
            <a:pPr lvl="1">
              <a:spcBef>
                <a:spcPct val="35000"/>
              </a:spcBef>
            </a:pPr>
            <a:r>
              <a:rPr lang="en-US" altLang="en-US" dirty="0" smtClean="0"/>
              <a:t>Positioning is #1 way to open the airway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64952"/>
            <a:ext cx="5354782" cy="389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69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Blocked Airway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Head Tilt Chin Lift</a:t>
            </a:r>
            <a:endParaRPr lang="en-US" dirty="0" smtClean="0"/>
          </a:p>
          <a:p>
            <a:r>
              <a:rPr lang="en-US" dirty="0" smtClean="0"/>
              <a:t>Jaw Thrust</a:t>
            </a:r>
            <a:endParaRPr lang="en-US" dirty="0" smtClean="0"/>
          </a:p>
          <a:p>
            <a:r>
              <a:rPr lang="en-US" dirty="0" smtClean="0"/>
              <a:t>Blocks</a:t>
            </a:r>
          </a:p>
          <a:p>
            <a:pPr lvl="1"/>
            <a:r>
              <a:rPr lang="en-US" dirty="0" smtClean="0"/>
              <a:t>Fluid</a:t>
            </a:r>
          </a:p>
          <a:p>
            <a:pPr lvl="1"/>
            <a:r>
              <a:rPr lang="en-US" dirty="0" smtClean="0"/>
              <a:t>Objects</a:t>
            </a:r>
          </a:p>
          <a:p>
            <a:r>
              <a:rPr lang="en-US" dirty="0" smtClean="0"/>
              <a:t>Suctioning</a:t>
            </a:r>
          </a:p>
          <a:p>
            <a:pPr lvl="1"/>
            <a:r>
              <a:rPr lang="en-US" dirty="0" smtClean="0"/>
              <a:t>Rigid Suction</a:t>
            </a:r>
          </a:p>
          <a:p>
            <a:pPr lvl="1"/>
            <a:r>
              <a:rPr lang="en-US" dirty="0" smtClean="0"/>
              <a:t>Soft Suction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34146"/>
            <a:ext cx="3228975" cy="228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95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Adjuncts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OPA- Oral Airway</a:t>
            </a:r>
            <a:endParaRPr lang="en-US" dirty="0" smtClean="0"/>
          </a:p>
          <a:p>
            <a:r>
              <a:rPr lang="en-US" dirty="0" smtClean="0"/>
              <a:t>Indication</a:t>
            </a:r>
          </a:p>
          <a:p>
            <a:pPr lvl="1"/>
            <a:r>
              <a:rPr lang="en-US" dirty="0" smtClean="0"/>
              <a:t>Maintain an open airway</a:t>
            </a:r>
          </a:p>
          <a:p>
            <a:pPr lvl="1"/>
            <a:r>
              <a:rPr lang="en-US" dirty="0" smtClean="0"/>
              <a:t>Pathway for suctioning</a:t>
            </a:r>
            <a:endParaRPr lang="en-US" dirty="0" smtClean="0"/>
          </a:p>
          <a:p>
            <a:r>
              <a:rPr lang="en-US" dirty="0" smtClean="0"/>
              <a:t>Contraindication-Gag Reflex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NPA-Nasal Airway</a:t>
            </a:r>
            <a:endParaRPr lang="en-US" dirty="0" smtClean="0"/>
          </a:p>
          <a:p>
            <a:r>
              <a:rPr lang="en-US" dirty="0" smtClean="0"/>
              <a:t>Same indication</a:t>
            </a:r>
            <a:endParaRPr lang="en-US" dirty="0" smtClean="0"/>
          </a:p>
          <a:p>
            <a:r>
              <a:rPr lang="en-US" dirty="0" smtClean="0"/>
              <a:t>Contraindication-Head Injury of any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8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Inadequate Breathing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en-US" altLang="en-US" dirty="0"/>
              <a:t>Noisy respirations, wheezing, or gurgling</a:t>
            </a:r>
          </a:p>
          <a:p>
            <a:pPr>
              <a:spcBef>
                <a:spcPct val="35000"/>
              </a:spcBef>
            </a:pPr>
            <a:r>
              <a:rPr lang="en-US" altLang="en-US" dirty="0"/>
              <a:t>Rapid or gasping respirations</a:t>
            </a:r>
          </a:p>
          <a:p>
            <a:pPr>
              <a:spcBef>
                <a:spcPct val="35000"/>
              </a:spcBef>
            </a:pPr>
            <a:r>
              <a:rPr lang="en-US" altLang="en-US" dirty="0"/>
              <a:t>Pale or blue skin</a:t>
            </a:r>
          </a:p>
          <a:p>
            <a:pPr>
              <a:spcBef>
                <a:spcPct val="35000"/>
              </a:spcBef>
            </a:pPr>
            <a:r>
              <a:rPr lang="en-US" altLang="en-US" dirty="0"/>
              <a:t>The most critical sign is respiratory arrest, which is characterized by: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Lack of chest movements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Lack of breath sounds</a:t>
            </a:r>
          </a:p>
          <a:p>
            <a:pPr lvl="1">
              <a:spcBef>
                <a:spcPct val="35000"/>
              </a:spcBef>
            </a:pPr>
            <a:r>
              <a:rPr lang="en-US" altLang="en-US" dirty="0"/>
              <a:t>Lack of air against the side of your face</a:t>
            </a:r>
          </a:p>
          <a:p>
            <a:pPr>
              <a:spcBef>
                <a:spcPct val="35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1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Oxygen Regulation</a:t>
            </a:r>
          </a:p>
          <a:p>
            <a:pPr lvl="1"/>
            <a:r>
              <a:rPr lang="en-US" dirty="0" smtClean="0"/>
              <a:t>Must have a ‘O’ Ring</a:t>
            </a:r>
            <a:endParaRPr lang="en-US" dirty="0" smtClean="0"/>
          </a:p>
          <a:p>
            <a:r>
              <a:rPr lang="en-US" dirty="0" smtClean="0"/>
              <a:t>Nasal Cannula</a:t>
            </a:r>
          </a:p>
          <a:p>
            <a:pPr lvl="1"/>
            <a:r>
              <a:rPr lang="en-US" dirty="0" smtClean="0"/>
              <a:t>35%-50% oxygen delivery</a:t>
            </a:r>
          </a:p>
          <a:p>
            <a:r>
              <a:rPr lang="en-US" dirty="0" smtClean="0"/>
              <a:t>Non-Rebreather Mask</a:t>
            </a:r>
          </a:p>
          <a:p>
            <a:pPr lvl="1"/>
            <a:r>
              <a:rPr lang="en-US" dirty="0" smtClean="0"/>
              <a:t>Up to 90%</a:t>
            </a:r>
            <a:endParaRPr lang="en-US" dirty="0" smtClean="0"/>
          </a:p>
          <a:p>
            <a:r>
              <a:rPr lang="en-US" dirty="0" smtClean="0"/>
              <a:t>Bag Valve Mask</a:t>
            </a:r>
          </a:p>
          <a:p>
            <a:pPr lvl="1"/>
            <a:r>
              <a:rPr lang="en-US" dirty="0" smtClean="0"/>
              <a:t>For conscious and unconscious patients</a:t>
            </a:r>
          </a:p>
          <a:p>
            <a:pPr lvl="1"/>
            <a:r>
              <a:rPr lang="en-US" dirty="0" smtClean="0"/>
              <a:t>For inadequate breathing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1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86" y="1557459"/>
            <a:ext cx="5767316" cy="451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183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</TotalTime>
  <Words>179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Emergency Medical Responder</vt:lpstr>
      <vt:lpstr>Chapter 6: Airway Management</vt:lpstr>
      <vt:lpstr>Objectives</vt:lpstr>
      <vt:lpstr>Introduction</vt:lpstr>
      <vt:lpstr>The Blocked Airway</vt:lpstr>
      <vt:lpstr>Airway Adjuncts</vt:lpstr>
      <vt:lpstr>Inadequate Breathing</vt:lpstr>
      <vt:lpstr>Oxygen Delivery</vt:lpstr>
      <vt:lpstr>Review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Medical Responder</dc:title>
  <dc:creator>Byce McCormick</dc:creator>
  <cp:lastModifiedBy>Byce McCormick</cp:lastModifiedBy>
  <cp:revision>6</cp:revision>
  <dcterms:created xsi:type="dcterms:W3CDTF">2016-12-05T16:27:16Z</dcterms:created>
  <dcterms:modified xsi:type="dcterms:W3CDTF">2016-12-18T23:09:00Z</dcterms:modified>
</cp:coreProperties>
</file>