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8"/>
  </p:handoutMasterIdLst>
  <p:sldIdLst>
    <p:sldId id="256" r:id="rId2"/>
    <p:sldId id="257" r:id="rId3"/>
    <p:sldId id="266" r:id="rId4"/>
    <p:sldId id="258" r:id="rId5"/>
    <p:sldId id="267" r:id="rId6"/>
    <p:sldId id="268" r:id="rId7"/>
    <p:sldId id="259" r:id="rId8"/>
    <p:sldId id="260" r:id="rId9"/>
    <p:sldId id="261" r:id="rId10"/>
    <p:sldId id="262" r:id="rId11"/>
    <p:sldId id="269" r:id="rId12"/>
    <p:sldId id="263" r:id="rId13"/>
    <p:sldId id="270" r:id="rId14"/>
    <p:sldId id="264" r:id="rId15"/>
    <p:sldId id="265" r:id="rId16"/>
    <p:sldId id="271" r:id="rId1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D631820B-735F-4712-9790-8D967A48ECCC}" type="datetimeFigureOut">
              <a:rPr lang="en-US" smtClean="0"/>
              <a:t>8/26/2015</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96CC7D85-A2A0-44B1-8DBC-4BBD80735029}" type="slidenum">
              <a:rPr lang="en-US" smtClean="0"/>
              <a:t>‹#›</a:t>
            </a:fld>
            <a:endParaRPr lang="en-US"/>
          </a:p>
        </p:txBody>
      </p:sp>
    </p:spTree>
    <p:extLst>
      <p:ext uri="{BB962C8B-B14F-4D97-AF65-F5344CB8AC3E}">
        <p14:creationId xmlns:p14="http://schemas.microsoft.com/office/powerpoint/2010/main" val="293323310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9CD20D6-115F-4458-BCF8-72710713FBF9}" type="datetimeFigureOut">
              <a:rPr lang="en-US" smtClean="0"/>
              <a:t>8/26/2015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1A329BF-0440-4F4A-AE91-D31A81E667DB}"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D20D6-115F-4458-BCF8-72710713FBF9}" type="datetimeFigureOut">
              <a:rPr lang="en-US" smtClean="0"/>
              <a:t>8/26/2015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329BF-0440-4F4A-AE91-D31A81E667D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D20D6-115F-4458-BCF8-72710713FBF9}" type="datetimeFigureOut">
              <a:rPr lang="en-US" smtClean="0"/>
              <a:t>8/26/2015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329BF-0440-4F4A-AE91-D31A81E667D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D20D6-115F-4458-BCF8-72710713FBF9}" type="datetimeFigureOut">
              <a:rPr lang="en-US" smtClean="0"/>
              <a:t>8/26/2015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329BF-0440-4F4A-AE91-D31A81E667D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CD20D6-115F-4458-BCF8-72710713FBF9}" type="datetimeFigureOut">
              <a:rPr lang="en-US" smtClean="0"/>
              <a:t>8/26/2015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329BF-0440-4F4A-AE91-D31A81E667D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9CD20D6-115F-4458-BCF8-72710713FBF9}" type="datetimeFigureOut">
              <a:rPr lang="en-US" smtClean="0"/>
              <a:t>8/26/2015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329BF-0440-4F4A-AE91-D31A81E667DB}"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9CD20D6-115F-4458-BCF8-72710713FBF9}" type="datetimeFigureOut">
              <a:rPr lang="en-US" smtClean="0"/>
              <a:t>8/26/2015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A329BF-0440-4F4A-AE91-D31A81E667D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CD20D6-115F-4458-BCF8-72710713FBF9}" type="datetimeFigureOut">
              <a:rPr lang="en-US" smtClean="0"/>
              <a:t>8/26/2015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A329BF-0440-4F4A-AE91-D31A81E667D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D20D6-115F-4458-BCF8-72710713FBF9}" type="datetimeFigureOut">
              <a:rPr lang="en-US" smtClean="0"/>
              <a:t>8/26/2015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A329BF-0440-4F4A-AE91-D31A81E667D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9CD20D6-115F-4458-BCF8-72710713FBF9}" type="datetimeFigureOut">
              <a:rPr lang="en-US" smtClean="0"/>
              <a:t>8/26/2015</a:t>
            </a:fld>
            <a:endParaRPr lang="en-US"/>
          </a:p>
        </p:txBody>
      </p:sp>
      <p:sp>
        <p:nvSpPr>
          <p:cNvPr id="7" name="Slide Number Placeholder 6"/>
          <p:cNvSpPr>
            <a:spLocks noGrp="1"/>
          </p:cNvSpPr>
          <p:nvPr>
            <p:ph type="sldNum" sz="quarter" idx="12"/>
          </p:nvPr>
        </p:nvSpPr>
        <p:spPr/>
        <p:txBody>
          <a:bodyPr/>
          <a:lstStyle/>
          <a:p>
            <a:fld id="{51A329BF-0440-4F4A-AE91-D31A81E667DB}"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CD20D6-115F-4458-BCF8-72710713FBF9}" type="datetimeFigureOut">
              <a:rPr lang="en-US" smtClean="0"/>
              <a:t>8/26/2015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51A329BF-0440-4F4A-AE91-D31A81E667D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9CD20D6-115F-4458-BCF8-72710713FBF9}" type="datetimeFigureOut">
              <a:rPr lang="en-US" smtClean="0"/>
              <a:t>8/26/2015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1A329BF-0440-4F4A-AE91-D31A81E667D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7pN6ydLE4EQ"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9VdPL8GhPf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Star Program	</a:t>
            </a:r>
            <a:endParaRPr lang="en-US" dirty="0"/>
          </a:p>
        </p:txBody>
      </p:sp>
      <p:sp>
        <p:nvSpPr>
          <p:cNvPr id="3" name="Subtitle 2"/>
          <p:cNvSpPr>
            <a:spLocks noGrp="1"/>
          </p:cNvSpPr>
          <p:nvPr>
            <p:ph type="subTitle" idx="1"/>
          </p:nvPr>
        </p:nvSpPr>
        <p:spPr/>
        <p:txBody>
          <a:bodyPr/>
          <a:lstStyle/>
          <a:p>
            <a:r>
              <a:rPr lang="en-US" dirty="0" smtClean="0"/>
              <a:t>Strategies for Teaching Based on Autism Research</a:t>
            </a:r>
          </a:p>
          <a:p>
            <a:endParaRPr lang="en-US" dirty="0"/>
          </a:p>
          <a:p>
            <a:endParaRPr lang="en-US" dirty="0"/>
          </a:p>
        </p:txBody>
      </p:sp>
    </p:spTree>
    <p:extLst>
      <p:ext uri="{BB962C8B-B14F-4D97-AF65-F5344CB8AC3E}">
        <p14:creationId xmlns:p14="http://schemas.microsoft.com/office/powerpoint/2010/main" val="2976160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Discrete Trial Training(DTT)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Breaks tasks down into to their simplest teaching components.</a:t>
            </a:r>
          </a:p>
          <a:p>
            <a:r>
              <a:rPr lang="en-US" dirty="0" smtClean="0"/>
              <a:t>Components are taught by presenting a specific cue to student.</a:t>
            </a:r>
          </a:p>
          <a:p>
            <a:r>
              <a:rPr lang="en-US" dirty="0" smtClean="0"/>
              <a:t>When student gives specific correct response a reward is given.</a:t>
            </a:r>
          </a:p>
          <a:p>
            <a:r>
              <a:rPr lang="en-US" dirty="0" smtClean="0"/>
              <a:t>Short pause precedes presenting next cue.</a:t>
            </a:r>
          </a:p>
          <a:p>
            <a:r>
              <a:rPr lang="en-US" dirty="0" smtClean="0"/>
              <a:t>If incorrect response cue is presented again and student is given prompt that ensures they can answer correctly</a:t>
            </a:r>
          </a:p>
          <a:p>
            <a:r>
              <a:rPr lang="en-US" dirty="0" smtClean="0"/>
              <a:t>DTT is effective in teaching many skills and is the best current method for teaching academic and receptive language skills but the student can become dependent on the teacher and other cues presented.</a:t>
            </a:r>
            <a:endParaRPr lang="en-US" dirty="0"/>
          </a:p>
        </p:txBody>
      </p:sp>
    </p:spTree>
    <p:extLst>
      <p:ext uri="{BB962C8B-B14F-4D97-AF65-F5344CB8AC3E}">
        <p14:creationId xmlns:p14="http://schemas.microsoft.com/office/powerpoint/2010/main" val="2313291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Discrete Trial Training</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www.youtube.com/watch?v=7pN6ydLE4EQ</a:t>
            </a:r>
            <a:endParaRPr lang="en-US" dirty="0" smtClean="0"/>
          </a:p>
          <a:p>
            <a:endParaRPr lang="en-US" dirty="0"/>
          </a:p>
        </p:txBody>
      </p:sp>
    </p:spTree>
    <p:extLst>
      <p:ext uri="{BB962C8B-B14F-4D97-AF65-F5344CB8AC3E}">
        <p14:creationId xmlns:p14="http://schemas.microsoft.com/office/powerpoint/2010/main" val="799744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Pivotal Response Training(PRT)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Four-step sequence: cue, child response, consequence, and pause.</a:t>
            </a:r>
          </a:p>
          <a:p>
            <a:r>
              <a:rPr lang="en-US" dirty="0" smtClean="0"/>
              <a:t>Child choses activity and the reinforcement is the natural consequence to the behavior being rewarded.</a:t>
            </a:r>
          </a:p>
          <a:p>
            <a:r>
              <a:rPr lang="en-US" dirty="0" smtClean="0"/>
              <a:t>This strategy makes it possible to engage the student through all activities and locations in their day.</a:t>
            </a:r>
            <a:endParaRPr lang="en-US" dirty="0"/>
          </a:p>
          <a:p>
            <a:r>
              <a:rPr lang="en-US" dirty="0" smtClean="0"/>
              <a:t>Effective method for teaching functional and symbolic play skills and sociodramatic play.</a:t>
            </a:r>
            <a:endParaRPr lang="en-US" dirty="0"/>
          </a:p>
        </p:txBody>
      </p:sp>
    </p:spTree>
    <p:extLst>
      <p:ext uri="{BB962C8B-B14F-4D97-AF65-F5344CB8AC3E}">
        <p14:creationId xmlns:p14="http://schemas.microsoft.com/office/powerpoint/2010/main" val="2177299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Pivotal Response Training(PRT)</a:t>
            </a:r>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www.youtube.com/watch?v=9VdPL8GhPfY</a:t>
            </a:r>
            <a:endParaRPr lang="en-US" dirty="0" smtClean="0"/>
          </a:p>
          <a:p>
            <a:endParaRPr lang="en-US" dirty="0"/>
          </a:p>
        </p:txBody>
      </p:sp>
    </p:spTree>
    <p:extLst>
      <p:ext uri="{BB962C8B-B14F-4D97-AF65-F5344CB8AC3E}">
        <p14:creationId xmlns:p14="http://schemas.microsoft.com/office/powerpoint/2010/main" val="1151585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Functional Routines Instruction(FR)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Predictable events that involve a chain of behaviors.</a:t>
            </a:r>
          </a:p>
          <a:p>
            <a:r>
              <a:rPr lang="en-US" dirty="0" smtClean="0"/>
              <a:t>Routines that are immersed in the daily schedule(arrival, transition, mealtime, bathroom, outside)</a:t>
            </a:r>
          </a:p>
          <a:p>
            <a:r>
              <a:rPr lang="en-US" dirty="0" smtClean="0"/>
              <a:t>Each routine is broken down into simple steps that are taught using the most appropriate behavioral methods.</a:t>
            </a:r>
          </a:p>
          <a:p>
            <a:r>
              <a:rPr lang="en-US" dirty="0" smtClean="0"/>
              <a:t>Used to increase independent participation in each routine.</a:t>
            </a:r>
          </a:p>
          <a:p>
            <a:endParaRPr lang="en-US" dirty="0"/>
          </a:p>
        </p:txBody>
      </p:sp>
    </p:spTree>
    <p:extLst>
      <p:ext uri="{BB962C8B-B14F-4D97-AF65-F5344CB8AC3E}">
        <p14:creationId xmlns:p14="http://schemas.microsoft.com/office/powerpoint/2010/main" val="2622420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it all together</a:t>
            </a:r>
            <a:endParaRPr lang="en-US" dirty="0"/>
          </a:p>
        </p:txBody>
      </p:sp>
      <p:sp>
        <p:nvSpPr>
          <p:cNvPr id="3" name="Content Placeholder 2"/>
          <p:cNvSpPr>
            <a:spLocks noGrp="1"/>
          </p:cNvSpPr>
          <p:nvPr>
            <p:ph idx="1"/>
          </p:nvPr>
        </p:nvSpPr>
        <p:spPr/>
        <p:txBody>
          <a:bodyPr/>
          <a:lstStyle/>
          <a:p>
            <a:r>
              <a:rPr lang="en-US" dirty="0" smtClean="0"/>
              <a:t>Assess the student</a:t>
            </a:r>
          </a:p>
          <a:p>
            <a:r>
              <a:rPr lang="en-US" dirty="0" smtClean="0"/>
              <a:t>Identify the students program</a:t>
            </a:r>
          </a:p>
          <a:p>
            <a:r>
              <a:rPr lang="en-US" dirty="0" smtClean="0"/>
              <a:t>Organize the day</a:t>
            </a:r>
          </a:p>
          <a:p>
            <a:r>
              <a:rPr lang="en-US" dirty="0" smtClean="0"/>
              <a:t>Generalize the ideas throughout the day</a:t>
            </a:r>
          </a:p>
          <a:p>
            <a:r>
              <a:rPr lang="en-US" dirty="0" smtClean="0"/>
              <a:t>Generalize the ideas for circle time</a:t>
            </a:r>
          </a:p>
          <a:p>
            <a:r>
              <a:rPr lang="en-US" dirty="0" smtClean="0"/>
              <a:t>Use routines/visual schedules</a:t>
            </a:r>
          </a:p>
          <a:p>
            <a:r>
              <a:rPr lang="en-US" dirty="0" smtClean="0"/>
              <a:t>Have a variety of </a:t>
            </a:r>
            <a:r>
              <a:rPr lang="en-US" dirty="0" smtClean="0"/>
              <a:t>rein forcers </a:t>
            </a:r>
            <a:r>
              <a:rPr lang="en-US" dirty="0" smtClean="0"/>
              <a:t>available</a:t>
            </a:r>
            <a:endParaRPr lang="en-US" dirty="0"/>
          </a:p>
        </p:txBody>
      </p:sp>
    </p:spTree>
    <p:extLst>
      <p:ext uri="{BB962C8B-B14F-4D97-AF65-F5344CB8AC3E}">
        <p14:creationId xmlns:p14="http://schemas.microsoft.com/office/powerpoint/2010/main" val="3491872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Teaching Routines</a:t>
            </a:r>
            <a:endParaRPr lang="en-US" dirty="0"/>
          </a:p>
        </p:txBody>
      </p:sp>
      <p:sp>
        <p:nvSpPr>
          <p:cNvPr id="3" name="Content Placeholder 2"/>
          <p:cNvSpPr>
            <a:spLocks noGrp="1"/>
          </p:cNvSpPr>
          <p:nvPr>
            <p:ph idx="1"/>
          </p:nvPr>
        </p:nvSpPr>
        <p:spPr/>
        <p:txBody>
          <a:bodyPr>
            <a:normAutofit lnSpcReduction="10000"/>
          </a:bodyPr>
          <a:lstStyle/>
          <a:p>
            <a:r>
              <a:rPr lang="en-US" dirty="0" smtClean="0"/>
              <a:t>Five Priority Rotations</a:t>
            </a:r>
          </a:p>
          <a:p>
            <a:r>
              <a:rPr lang="en-US" dirty="0" smtClean="0"/>
              <a:t>1. Circle, Centers, and other group </a:t>
            </a:r>
            <a:r>
              <a:rPr lang="en-US" dirty="0" smtClean="0"/>
              <a:t>activities</a:t>
            </a:r>
            <a:endParaRPr lang="en-US" dirty="0" smtClean="0"/>
          </a:p>
          <a:p>
            <a:r>
              <a:rPr lang="en-US" dirty="0" smtClean="0"/>
              <a:t>2. </a:t>
            </a:r>
            <a:r>
              <a:rPr lang="en-US" dirty="0" smtClean="0"/>
              <a:t>Discrete Trial Rotations(15 mins)</a:t>
            </a:r>
          </a:p>
          <a:p>
            <a:r>
              <a:rPr lang="en-US" dirty="0" smtClean="0"/>
              <a:t>3. PRT </a:t>
            </a:r>
            <a:r>
              <a:rPr lang="en-US" dirty="0"/>
              <a:t>Rotations(15 mins</a:t>
            </a:r>
            <a:r>
              <a:rPr lang="en-US" dirty="0" smtClean="0"/>
              <a:t>)</a:t>
            </a:r>
          </a:p>
          <a:p>
            <a:r>
              <a:rPr lang="en-US" dirty="0" smtClean="0"/>
              <a:t>4. 2</a:t>
            </a:r>
            <a:r>
              <a:rPr lang="en-US" baseline="30000" dirty="0" smtClean="0"/>
              <a:t>nd</a:t>
            </a:r>
            <a:r>
              <a:rPr lang="en-US" dirty="0" smtClean="0"/>
              <a:t> </a:t>
            </a:r>
            <a:r>
              <a:rPr lang="en-US" dirty="0"/>
              <a:t>Discrete Trial Rotations(15 mins)</a:t>
            </a:r>
          </a:p>
          <a:p>
            <a:r>
              <a:rPr lang="en-US" dirty="0" smtClean="0"/>
              <a:t>5. Focused Child Specific Routine</a:t>
            </a:r>
          </a:p>
          <a:p>
            <a:r>
              <a:rPr lang="en-US" dirty="0" smtClean="0"/>
              <a:t>(bathroom, hand-washing, independent work, table time activity)</a:t>
            </a:r>
            <a:endParaRPr lang="en-US" dirty="0"/>
          </a:p>
        </p:txBody>
      </p:sp>
    </p:spTree>
    <p:extLst>
      <p:ext uri="{BB962C8B-B14F-4D97-AF65-F5344CB8AC3E}">
        <p14:creationId xmlns:p14="http://schemas.microsoft.com/office/powerpoint/2010/main" val="1521079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Program	</a:t>
            </a:r>
            <a:endParaRPr lang="en-US" dirty="0"/>
          </a:p>
        </p:txBody>
      </p:sp>
      <p:sp>
        <p:nvSpPr>
          <p:cNvPr id="3" name="Content Placeholder 2"/>
          <p:cNvSpPr>
            <a:spLocks noGrp="1"/>
          </p:cNvSpPr>
          <p:nvPr>
            <p:ph idx="1"/>
          </p:nvPr>
        </p:nvSpPr>
        <p:spPr/>
        <p:txBody>
          <a:bodyPr/>
          <a:lstStyle/>
          <a:p>
            <a:r>
              <a:rPr lang="en-US" dirty="0" smtClean="0"/>
              <a:t>Comprehensive behavior program for young children with Autism</a:t>
            </a:r>
          </a:p>
          <a:p>
            <a:r>
              <a:rPr lang="en-US" dirty="0" smtClean="0"/>
              <a:t>Designed to give teachers instructional plans to implement program.</a:t>
            </a:r>
          </a:p>
          <a:p>
            <a:r>
              <a:rPr lang="en-US" dirty="0" smtClean="0"/>
              <a:t>Instructional Strategies used</a:t>
            </a:r>
          </a:p>
          <a:p>
            <a:pPr lvl="2"/>
            <a:r>
              <a:rPr lang="en-US" dirty="0" smtClean="0"/>
              <a:t>Discrete trail training</a:t>
            </a:r>
          </a:p>
          <a:p>
            <a:pPr lvl="2"/>
            <a:r>
              <a:rPr lang="en-US" dirty="0" smtClean="0"/>
              <a:t>Pivotal response training </a:t>
            </a:r>
          </a:p>
          <a:p>
            <a:pPr lvl="2"/>
            <a:r>
              <a:rPr lang="en-US" dirty="0" smtClean="0"/>
              <a:t>Functional routine instruction</a:t>
            </a:r>
            <a:endParaRPr lang="en-US" dirty="0"/>
          </a:p>
        </p:txBody>
      </p:sp>
    </p:spTree>
    <p:extLst>
      <p:ext uri="{BB962C8B-B14F-4D97-AF65-F5344CB8AC3E}">
        <p14:creationId xmlns:p14="http://schemas.microsoft.com/office/powerpoint/2010/main" val="191293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Program</a:t>
            </a:r>
            <a:endParaRPr lang="en-US" dirty="0"/>
          </a:p>
        </p:txBody>
      </p:sp>
      <p:sp>
        <p:nvSpPr>
          <p:cNvPr id="3" name="Content Placeholder 2"/>
          <p:cNvSpPr>
            <a:spLocks noGrp="1"/>
          </p:cNvSpPr>
          <p:nvPr>
            <p:ph idx="1"/>
          </p:nvPr>
        </p:nvSpPr>
        <p:spPr/>
        <p:txBody>
          <a:bodyPr/>
          <a:lstStyle/>
          <a:p>
            <a:r>
              <a:rPr lang="en-US" dirty="0" smtClean="0"/>
              <a:t>Provide 1:1 Intensive Instruction in:</a:t>
            </a:r>
          </a:p>
          <a:p>
            <a:pPr lvl="1"/>
            <a:r>
              <a:rPr lang="en-US" dirty="0" smtClean="0"/>
              <a:t>Expressive Language</a:t>
            </a:r>
          </a:p>
          <a:p>
            <a:pPr lvl="1"/>
            <a:r>
              <a:rPr lang="en-US" dirty="0" smtClean="0"/>
              <a:t>Receptive Language</a:t>
            </a:r>
          </a:p>
          <a:p>
            <a:pPr lvl="1"/>
            <a:r>
              <a:rPr lang="en-US" dirty="0" smtClean="0"/>
              <a:t>Spontaneous Communication</a:t>
            </a:r>
          </a:p>
          <a:p>
            <a:pPr lvl="1"/>
            <a:r>
              <a:rPr lang="en-US" dirty="0" smtClean="0"/>
              <a:t>Pre-Academics</a:t>
            </a:r>
          </a:p>
          <a:p>
            <a:pPr lvl="1"/>
            <a:r>
              <a:rPr lang="en-US" dirty="0" smtClean="0"/>
              <a:t>Play skills/Social Interaction</a:t>
            </a:r>
          </a:p>
          <a:p>
            <a:pPr lvl="1"/>
            <a:r>
              <a:rPr lang="en-US" dirty="0" smtClean="0"/>
              <a:t>Pre-Teach Functional Routines</a:t>
            </a:r>
          </a:p>
          <a:p>
            <a:pPr lvl="3"/>
            <a:r>
              <a:rPr lang="en-US" dirty="0" smtClean="0"/>
              <a:t>Generalize the skills taught into the school day an at hom</a:t>
            </a:r>
            <a:r>
              <a:rPr lang="en-US" dirty="0"/>
              <a:t>e</a:t>
            </a:r>
          </a:p>
        </p:txBody>
      </p:sp>
    </p:spTree>
    <p:extLst>
      <p:ext uri="{BB962C8B-B14F-4D97-AF65-F5344CB8AC3E}">
        <p14:creationId xmlns:p14="http://schemas.microsoft.com/office/powerpoint/2010/main" val="122205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990600" y="2362200"/>
            <a:ext cx="6777317" cy="3508977"/>
          </a:xfrm>
        </p:spPr>
        <p:txBody>
          <a:bodyPr>
            <a:normAutofit fontScale="77500" lnSpcReduction="20000"/>
          </a:bodyPr>
          <a:lstStyle/>
          <a:p>
            <a:r>
              <a:rPr lang="en-US" dirty="0" smtClean="0"/>
              <a:t>Uses </a:t>
            </a:r>
            <a:r>
              <a:rPr lang="en-US" dirty="0"/>
              <a:t>evidence-based instructional practices</a:t>
            </a:r>
          </a:p>
          <a:p>
            <a:r>
              <a:rPr lang="en-US" dirty="0"/>
              <a:t>Is research-validated</a:t>
            </a:r>
          </a:p>
          <a:p>
            <a:r>
              <a:rPr lang="en-US" dirty="0"/>
              <a:t>Is ABA-based</a:t>
            </a:r>
          </a:p>
          <a:p>
            <a:r>
              <a:rPr lang="en-US" dirty="0"/>
              <a:t>Provides a comprehensive curriculum-based assessment and documents progress on IEPs</a:t>
            </a:r>
          </a:p>
          <a:p>
            <a:r>
              <a:rPr lang="en-US" dirty="0"/>
              <a:t>Is aligned to Common Core State Standards</a:t>
            </a:r>
          </a:p>
          <a:p>
            <a:r>
              <a:rPr lang="en-US" dirty="0"/>
              <a:t>Is shown to be effective in public school settings</a:t>
            </a:r>
          </a:p>
          <a:p>
            <a:r>
              <a:rPr lang="en-US" dirty="0"/>
              <a:t>Meets the individual needs of students at various developmental levels</a:t>
            </a:r>
          </a:p>
          <a:p>
            <a:r>
              <a:rPr lang="en-US" dirty="0"/>
              <a:t>Comprehensive materials include program manual, lesson plans and ready to use </a:t>
            </a:r>
            <a:r>
              <a:rPr lang="en-US" dirty="0" smtClean="0"/>
              <a:t>manipulative, </a:t>
            </a:r>
            <a:r>
              <a:rPr lang="en-US" dirty="0"/>
              <a:t>photo cards and other instructional tools</a:t>
            </a:r>
          </a:p>
          <a:p>
            <a:endParaRPr lang="en-US" dirty="0"/>
          </a:p>
        </p:txBody>
      </p:sp>
    </p:spTree>
    <p:extLst>
      <p:ext uri="{BB962C8B-B14F-4D97-AF65-F5344CB8AC3E}">
        <p14:creationId xmlns:p14="http://schemas.microsoft.com/office/powerpoint/2010/main" val="2818408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Curriculum and Instructional Methods</a:t>
            </a:r>
            <a:endParaRPr lang="en-US" dirty="0"/>
          </a:p>
        </p:txBody>
      </p:sp>
      <p:sp>
        <p:nvSpPr>
          <p:cNvPr id="3" name="Content Placeholder 2"/>
          <p:cNvSpPr>
            <a:spLocks noGrp="1"/>
          </p:cNvSpPr>
          <p:nvPr>
            <p:ph idx="1"/>
          </p:nvPr>
        </p:nvSpPr>
        <p:spPr/>
        <p:txBody>
          <a:bodyPr/>
          <a:lstStyle/>
          <a:p>
            <a:r>
              <a:rPr lang="en-US" dirty="0" smtClean="0"/>
              <a:t>STAR program Comprehensive Curriculum using the Research based:</a:t>
            </a:r>
          </a:p>
          <a:p>
            <a:pPr lvl="1"/>
            <a:r>
              <a:rPr lang="en-US" dirty="0" smtClean="0"/>
              <a:t>ABA Instructional Methods of Discrete Trial Training</a:t>
            </a:r>
          </a:p>
          <a:p>
            <a:pPr lvl="1"/>
            <a:r>
              <a:rPr lang="en-US" dirty="0" smtClean="0"/>
              <a:t>Pivotal Response training</a:t>
            </a:r>
          </a:p>
          <a:p>
            <a:pPr lvl="1"/>
            <a:r>
              <a:rPr lang="en-US" dirty="0" smtClean="0"/>
              <a:t>Functional routines</a:t>
            </a:r>
            <a:endParaRPr lang="en-US" dirty="0"/>
          </a:p>
        </p:txBody>
      </p:sp>
    </p:spTree>
    <p:extLst>
      <p:ext uri="{BB962C8B-B14F-4D97-AF65-F5344CB8AC3E}">
        <p14:creationId xmlns:p14="http://schemas.microsoft.com/office/powerpoint/2010/main" val="1563102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p:txBody>
          <a:bodyPr/>
          <a:lstStyle/>
          <a:p>
            <a:r>
              <a:rPr lang="en-US" dirty="0" smtClean="0"/>
              <a:t>Review Students Learning Profile: Level 1</a:t>
            </a:r>
          </a:p>
          <a:p>
            <a:r>
              <a:rPr lang="en-US" dirty="0" smtClean="0"/>
              <a:t>Complete a profile for each student</a:t>
            </a:r>
          </a:p>
          <a:p>
            <a:r>
              <a:rPr lang="en-US" dirty="0" smtClean="0"/>
              <a:t>May be in two different levels</a:t>
            </a:r>
          </a:p>
          <a:p>
            <a:r>
              <a:rPr lang="en-US" dirty="0" smtClean="0"/>
              <a:t>Can be done from observations or from actual direct assessments</a:t>
            </a:r>
          </a:p>
          <a:p>
            <a:r>
              <a:rPr lang="en-US" dirty="0" smtClean="0"/>
              <a:t>Asked to determine if skills are generalized(student uses skills across two settings and two people)</a:t>
            </a:r>
            <a:endParaRPr lang="en-US" dirty="0"/>
          </a:p>
        </p:txBody>
      </p:sp>
    </p:spTree>
    <p:extLst>
      <p:ext uri="{BB962C8B-B14F-4D97-AF65-F5344CB8AC3E}">
        <p14:creationId xmlns:p14="http://schemas.microsoft.com/office/powerpoint/2010/main" val="1488846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1: </a:t>
            </a:r>
            <a:endParaRPr lang="en-US" dirty="0"/>
          </a:p>
        </p:txBody>
      </p:sp>
      <p:sp>
        <p:nvSpPr>
          <p:cNvPr id="3" name="Content Placeholder 2"/>
          <p:cNvSpPr>
            <a:spLocks noGrp="1"/>
          </p:cNvSpPr>
          <p:nvPr>
            <p:ph idx="1"/>
          </p:nvPr>
        </p:nvSpPr>
        <p:spPr/>
        <p:txBody>
          <a:bodyPr>
            <a:normAutofit/>
          </a:bodyPr>
          <a:lstStyle/>
          <a:p>
            <a:r>
              <a:rPr lang="en-US" sz="1600" dirty="0"/>
              <a:t>Select this level if your student has difficulty following simple commands, has no or very little language, has behavior issues when asked to do a simple task, and may not interact with other children</a:t>
            </a:r>
            <a:r>
              <a:rPr lang="en-US" sz="1600" dirty="0" smtClean="0"/>
              <a:t>.</a:t>
            </a:r>
          </a:p>
          <a:p>
            <a:r>
              <a:rPr lang="en-US" sz="1600" dirty="0"/>
              <a:t>Understand basic language concepts</a:t>
            </a:r>
          </a:p>
          <a:p>
            <a:r>
              <a:rPr lang="en-US" sz="1600" dirty="0"/>
              <a:t>Start to use verbal language to request desires</a:t>
            </a:r>
          </a:p>
          <a:p>
            <a:r>
              <a:rPr lang="en-US" sz="1600" dirty="0"/>
              <a:t>Follow simple routines such as arrival to an activity area, departure from an activity area, circle time, or snack time.</a:t>
            </a:r>
          </a:p>
          <a:p>
            <a:r>
              <a:rPr lang="en-US" sz="1600" dirty="0"/>
              <a:t>Begin to participate in independent constructive play.</a:t>
            </a:r>
          </a:p>
          <a:p>
            <a:endParaRPr lang="en-US" sz="1600" dirty="0" smtClean="0"/>
          </a:p>
          <a:p>
            <a:endParaRPr lang="en-US" sz="1600" dirty="0"/>
          </a:p>
          <a:p>
            <a:endParaRPr lang="en-US" sz="1600" dirty="0" smtClean="0"/>
          </a:p>
          <a:p>
            <a:endParaRPr lang="en-US" sz="1600" dirty="0"/>
          </a:p>
        </p:txBody>
      </p:sp>
    </p:spTree>
    <p:extLst>
      <p:ext uri="{BB962C8B-B14F-4D97-AF65-F5344CB8AC3E}">
        <p14:creationId xmlns:p14="http://schemas.microsoft.com/office/powerpoint/2010/main" val="3329283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2	</a:t>
            </a:r>
            <a:endParaRPr lang="en-US" dirty="0"/>
          </a:p>
        </p:txBody>
      </p:sp>
      <p:sp>
        <p:nvSpPr>
          <p:cNvPr id="3" name="Content Placeholder 2"/>
          <p:cNvSpPr>
            <a:spLocks noGrp="1"/>
          </p:cNvSpPr>
          <p:nvPr>
            <p:ph idx="1"/>
          </p:nvPr>
        </p:nvSpPr>
        <p:spPr/>
        <p:txBody>
          <a:bodyPr>
            <a:normAutofit/>
          </a:bodyPr>
          <a:lstStyle/>
          <a:p>
            <a:r>
              <a:rPr lang="en-US" sz="1400" dirty="0"/>
              <a:t>Select this level if your student often follows some simple commands, but has difficulty with 2-step commands or more compels requests. Additionally, if your student uses only one word (or picture) to request desires, understands only simple nouns, plays only in isolation, and follows simple routines this level would be appropriate</a:t>
            </a:r>
            <a:r>
              <a:rPr lang="en-US" sz="1400" dirty="0" smtClean="0"/>
              <a:t>.</a:t>
            </a:r>
          </a:p>
          <a:p>
            <a:r>
              <a:rPr lang="en-US" sz="1400" dirty="0"/>
              <a:t>Follow 2-step commands</a:t>
            </a:r>
          </a:p>
          <a:p>
            <a:r>
              <a:rPr lang="en-US" sz="1400" dirty="0"/>
              <a:t>Use multiple words to make requests</a:t>
            </a:r>
          </a:p>
          <a:p>
            <a:r>
              <a:rPr lang="en-US" sz="1400" dirty="0"/>
              <a:t>Use simple verbs such as "sleeping, eating or crying"</a:t>
            </a:r>
          </a:p>
          <a:p>
            <a:r>
              <a:rPr lang="en-US" sz="1400" dirty="0"/>
              <a:t>Learn the names of other children</a:t>
            </a:r>
          </a:p>
          <a:p>
            <a:r>
              <a:rPr lang="en-US" sz="1400" dirty="0"/>
              <a:t>Play interactively</a:t>
            </a:r>
          </a:p>
          <a:p>
            <a:r>
              <a:rPr lang="en-US" sz="1400" dirty="0"/>
              <a:t>Identify numbers, letters, and a few sight words</a:t>
            </a:r>
          </a:p>
          <a:p>
            <a:r>
              <a:rPr lang="en-US" sz="1400" dirty="0"/>
              <a:t>Answer "</a:t>
            </a:r>
            <a:r>
              <a:rPr lang="en-US" sz="1400" dirty="0" err="1"/>
              <a:t>wh</a:t>
            </a:r>
            <a:r>
              <a:rPr lang="en-US" sz="1400" dirty="0"/>
              <a:t>" questions</a:t>
            </a:r>
          </a:p>
          <a:p>
            <a:endParaRPr lang="en-US" sz="1200" dirty="0"/>
          </a:p>
        </p:txBody>
      </p:sp>
    </p:spTree>
    <p:extLst>
      <p:ext uri="{BB962C8B-B14F-4D97-AF65-F5344CB8AC3E}">
        <p14:creationId xmlns:p14="http://schemas.microsoft.com/office/powerpoint/2010/main" val="4224477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3</a:t>
            </a:r>
            <a:endParaRPr lang="en-US" dirty="0"/>
          </a:p>
        </p:txBody>
      </p:sp>
      <p:sp>
        <p:nvSpPr>
          <p:cNvPr id="3" name="Content Placeholder 2"/>
          <p:cNvSpPr>
            <a:spLocks noGrp="1"/>
          </p:cNvSpPr>
          <p:nvPr>
            <p:ph idx="1"/>
          </p:nvPr>
        </p:nvSpPr>
        <p:spPr/>
        <p:txBody>
          <a:bodyPr>
            <a:normAutofit fontScale="92500" lnSpcReduction="20000"/>
          </a:bodyPr>
          <a:lstStyle/>
          <a:p>
            <a:r>
              <a:rPr lang="en-US" sz="1500" dirty="0"/>
              <a:t>Select this level if your student can use two or more words (or pictures) to communicate. Additionally, your student should be able to label objects, identify numbers and letters, identify a few words by sight reading, and follow most classroom routines with verbal directions or picture schedule</a:t>
            </a:r>
            <a:r>
              <a:rPr lang="en-US" sz="1500" dirty="0" smtClean="0"/>
              <a:t>.</a:t>
            </a:r>
          </a:p>
          <a:p>
            <a:r>
              <a:rPr lang="en-US" sz="1500" dirty="0"/>
              <a:t>Expand vocabulary and phrase length              </a:t>
            </a:r>
          </a:p>
          <a:p>
            <a:r>
              <a:rPr lang="en-US" sz="1500" dirty="0"/>
              <a:t>Use prepositions and pronouns</a:t>
            </a:r>
          </a:p>
          <a:p>
            <a:r>
              <a:rPr lang="en-US" sz="1500" dirty="0"/>
              <a:t>Read more functional sight words</a:t>
            </a:r>
          </a:p>
          <a:p>
            <a:r>
              <a:rPr lang="en-US" sz="1500" dirty="0"/>
              <a:t>Write with dictation and from memory</a:t>
            </a:r>
          </a:p>
          <a:p>
            <a:r>
              <a:rPr lang="en-US" sz="1500" dirty="0"/>
              <a:t>Read a simple story in a book, identify and use memory</a:t>
            </a:r>
          </a:p>
          <a:p>
            <a:r>
              <a:rPr lang="en-US" sz="1500" dirty="0"/>
              <a:t>Tell time and use this skill with their classroom schedule</a:t>
            </a:r>
          </a:p>
          <a:p>
            <a:r>
              <a:rPr lang="en-US" sz="1500" dirty="0"/>
              <a:t>Add and subtract one-digit numbers</a:t>
            </a:r>
          </a:p>
          <a:p>
            <a:r>
              <a:rPr lang="en-US" sz="1500" dirty="0"/>
              <a:t>Follow more complex routines such as computer use, transitioning between locations and large group activities in and out of the classroom</a:t>
            </a:r>
          </a:p>
          <a:p>
            <a:r>
              <a:rPr lang="en-US" sz="1500" dirty="0"/>
              <a:t>Participate in school routines such as music, PE, lunch, and recess</a:t>
            </a:r>
          </a:p>
          <a:p>
            <a:r>
              <a:rPr lang="en-US" sz="1500" dirty="0"/>
              <a:t>Play interactively with peers</a:t>
            </a:r>
          </a:p>
          <a:p>
            <a:endParaRPr lang="en-US" sz="1400" dirty="0"/>
          </a:p>
        </p:txBody>
      </p:sp>
    </p:spTree>
    <p:extLst>
      <p:ext uri="{BB962C8B-B14F-4D97-AF65-F5344CB8AC3E}">
        <p14:creationId xmlns:p14="http://schemas.microsoft.com/office/powerpoint/2010/main" val="29744940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78</TotalTime>
  <Words>783</Words>
  <Application>Microsoft Office PowerPoint</Application>
  <PresentationFormat>On-screen Show (4:3)</PresentationFormat>
  <Paragraphs>104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Austin</vt:lpstr>
      <vt:lpstr>The Star Program </vt:lpstr>
      <vt:lpstr> Program </vt:lpstr>
      <vt:lpstr>Purpose of Program</vt:lpstr>
      <vt:lpstr>Benefits</vt:lpstr>
      <vt:lpstr>Curriculum and Instructional Methods</vt:lpstr>
      <vt:lpstr>Assessment</vt:lpstr>
      <vt:lpstr>Level 1: </vt:lpstr>
      <vt:lpstr>Level 2 </vt:lpstr>
      <vt:lpstr>Level 3</vt:lpstr>
      <vt:lpstr>Discrete Trial Training(DTT)</vt:lpstr>
      <vt:lpstr>Discrete Trial Training</vt:lpstr>
      <vt:lpstr>Pivotal Response Training(PRT)</vt:lpstr>
      <vt:lpstr>Pivotal Response Training(PRT)</vt:lpstr>
      <vt:lpstr>Functional Routines Instruction(FR)</vt:lpstr>
      <vt:lpstr>Putting it all together</vt:lpstr>
      <vt:lpstr>Examples of Teaching Routines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Star Program</dc:title>
  <dc:creator>Danielle Hall</dc:creator>
  <cp:lastModifiedBy>Danielle Hall</cp:lastModifiedBy>
  <cp:revision>8</cp:revision>
  <cp:lastPrinted>2015-08-26T16:21:41Z</cp:lastPrinted>
  <dcterms:created xsi:type="dcterms:W3CDTF">2015-07-23T17:27:04Z</dcterms:created>
  <dcterms:modified xsi:type="dcterms:W3CDTF">2015-08-26T16:25:26Z</dcterms:modified>
</cp:coreProperties>
</file>