
<file path=[Content_Types].xml><?xml version="1.0" encoding="utf-8"?>
<Types xmlns="http://schemas.openxmlformats.org/package/2006/content-types">
  <Default Extension="jpeg" ContentType="image/jpeg"/>
  <Default Extension="jpg" ContentType="image/jpeg"/>
  <Default Extension="jpg&amp;ehk=mGZjAQXmWDi1f1sAEMOVAQ&amp;pid=OfficeInsert" ContentType="image/jpeg"/>
  <Default Extension="jpg&amp;ehk=pzgJyo02FHlYXtnR79AzAA&amp;pid=OfficeInsert"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0" r:id="rId2"/>
    <p:sldMasterId id="2147483775" r:id="rId3"/>
  </p:sldMasterIdLst>
  <p:notesMasterIdLst>
    <p:notesMasterId r:id="rId27"/>
  </p:notesMasterIdLst>
  <p:handoutMasterIdLst>
    <p:handoutMasterId r:id="rId28"/>
  </p:handoutMasterIdLst>
  <p:sldIdLst>
    <p:sldId id="350" r:id="rId4"/>
    <p:sldId id="354" r:id="rId5"/>
    <p:sldId id="355" r:id="rId6"/>
    <p:sldId id="356" r:id="rId7"/>
    <p:sldId id="357" r:id="rId8"/>
    <p:sldId id="342" r:id="rId9"/>
    <p:sldId id="265" r:id="rId10"/>
    <p:sldId id="267" r:id="rId11"/>
    <p:sldId id="358" r:id="rId12"/>
    <p:sldId id="269" r:id="rId13"/>
    <p:sldId id="428" r:id="rId14"/>
    <p:sldId id="290" r:id="rId15"/>
    <p:sldId id="437" r:id="rId16"/>
    <p:sldId id="317" r:id="rId17"/>
    <p:sldId id="306" r:id="rId18"/>
    <p:sldId id="338" r:id="rId19"/>
    <p:sldId id="340" r:id="rId20"/>
    <p:sldId id="339" r:id="rId21"/>
    <p:sldId id="353" r:id="rId22"/>
    <p:sldId id="352" r:id="rId23"/>
    <p:sldId id="262" r:id="rId24"/>
    <p:sldId id="274" r:id="rId25"/>
    <p:sldId id="29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D00"/>
    <a:srgbClr val="0C02D8"/>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762" autoAdjust="0"/>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19656"/>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586F74-9613-4CEB-8272-6D410C21CE0D}" type="datetimeFigureOut">
              <a:rPr lang="en-US" smtClean="0"/>
              <a:t>3/5/21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EF794C-6FC3-4A2E-A0A6-758398D36C56}" type="slidenum">
              <a:rPr lang="en-US" smtClean="0"/>
              <a:t>‹#›</a:t>
            </a:fld>
            <a:endParaRPr lang="en-US"/>
          </a:p>
        </p:txBody>
      </p:sp>
    </p:spTree>
    <p:extLst>
      <p:ext uri="{BB962C8B-B14F-4D97-AF65-F5344CB8AC3E}">
        <p14:creationId xmlns:p14="http://schemas.microsoft.com/office/powerpoint/2010/main" val="3269207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14E01-0327-426C-A5EB-C7CC66E081B8}" type="datetimeFigureOut">
              <a:rPr lang="en-US" smtClean="0"/>
              <a:t>3/5/21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0239C-E654-4B10-82D0-29E5E4E57128}" type="slidenum">
              <a:rPr lang="en-US" smtClean="0"/>
              <a:t>‹#›</a:t>
            </a:fld>
            <a:endParaRPr lang="en-US"/>
          </a:p>
        </p:txBody>
      </p:sp>
    </p:spTree>
    <p:extLst>
      <p:ext uri="{BB962C8B-B14F-4D97-AF65-F5344CB8AC3E}">
        <p14:creationId xmlns:p14="http://schemas.microsoft.com/office/powerpoint/2010/main" val="20961322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1A16E-3EA2-467A-A1DC-9ED7FF6FBF81}" type="slidenum">
              <a:rPr lang="en-US" smtClean="0"/>
              <a:t>11</a:t>
            </a:fld>
            <a:endParaRPr lang="en-US"/>
          </a:p>
        </p:txBody>
      </p:sp>
    </p:spTree>
    <p:extLst>
      <p:ext uri="{BB962C8B-B14F-4D97-AF65-F5344CB8AC3E}">
        <p14:creationId xmlns:p14="http://schemas.microsoft.com/office/powerpoint/2010/main" val="22089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9EC1694-2A1F-4C17-BD85-184F225F52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8925">
              <a:spcBef>
                <a:spcPct val="30000"/>
              </a:spcBef>
              <a:defRPr sz="1200">
                <a:solidFill>
                  <a:schemeClr val="tx1"/>
                </a:solidFill>
                <a:latin typeface="Arial" panose="020B0604020202020204" pitchFamily="34" charset="0"/>
              </a:defRPr>
            </a:lvl2pPr>
            <a:lvl3pPr marL="1155700" indent="-230188">
              <a:spcBef>
                <a:spcPct val="30000"/>
              </a:spcBef>
              <a:defRPr sz="1200">
                <a:solidFill>
                  <a:schemeClr val="tx1"/>
                </a:solidFill>
                <a:latin typeface="Arial" panose="020B0604020202020204" pitchFamily="34" charset="0"/>
              </a:defRPr>
            </a:lvl3pPr>
            <a:lvl4pPr marL="1617663" indent="-230188">
              <a:spcBef>
                <a:spcPct val="30000"/>
              </a:spcBef>
              <a:defRPr sz="1200">
                <a:solidFill>
                  <a:schemeClr val="tx1"/>
                </a:solidFill>
                <a:latin typeface="Arial" panose="020B0604020202020204" pitchFamily="34" charset="0"/>
              </a:defRPr>
            </a:lvl4pPr>
            <a:lvl5pPr marL="2079625" indent="-230188">
              <a:spcBef>
                <a:spcPct val="30000"/>
              </a:spcBef>
              <a:defRPr sz="1200">
                <a:solidFill>
                  <a:schemeClr val="tx1"/>
                </a:solidFill>
                <a:latin typeface="Arial" panose="020B0604020202020204" pitchFamily="34" charset="0"/>
              </a:defRPr>
            </a:lvl5pPr>
            <a:lvl6pPr marL="2536825" indent="-230188" eaLnBrk="0" fontAlgn="base" hangingPunct="0">
              <a:spcBef>
                <a:spcPct val="30000"/>
              </a:spcBef>
              <a:spcAft>
                <a:spcPct val="0"/>
              </a:spcAft>
              <a:defRPr sz="1200">
                <a:solidFill>
                  <a:schemeClr val="tx1"/>
                </a:solidFill>
                <a:latin typeface="Arial" panose="020B0604020202020204" pitchFamily="34" charset="0"/>
              </a:defRPr>
            </a:lvl6pPr>
            <a:lvl7pPr marL="2994025" indent="-230188" eaLnBrk="0" fontAlgn="base" hangingPunct="0">
              <a:spcBef>
                <a:spcPct val="30000"/>
              </a:spcBef>
              <a:spcAft>
                <a:spcPct val="0"/>
              </a:spcAft>
              <a:defRPr sz="1200">
                <a:solidFill>
                  <a:schemeClr val="tx1"/>
                </a:solidFill>
                <a:latin typeface="Arial" panose="020B0604020202020204" pitchFamily="34" charset="0"/>
              </a:defRPr>
            </a:lvl7pPr>
            <a:lvl8pPr marL="3451225" indent="-230188" eaLnBrk="0" fontAlgn="base" hangingPunct="0">
              <a:spcBef>
                <a:spcPct val="30000"/>
              </a:spcBef>
              <a:spcAft>
                <a:spcPct val="0"/>
              </a:spcAft>
              <a:defRPr sz="1200">
                <a:solidFill>
                  <a:schemeClr val="tx1"/>
                </a:solidFill>
                <a:latin typeface="Arial" panose="020B0604020202020204" pitchFamily="34" charset="0"/>
              </a:defRPr>
            </a:lvl8pPr>
            <a:lvl9pPr marL="3908425"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E8F63C-AB59-4951-BD19-A4F7D4DF1B13}" type="slidenum">
              <a:rPr lang="en-US" altLang="en-US"/>
              <a:pPr>
                <a:spcBef>
                  <a:spcPct val="0"/>
                </a:spcBef>
              </a:pPr>
              <a:t>12</a:t>
            </a:fld>
            <a:endParaRPr lang="en-US" altLang="en-US"/>
          </a:p>
        </p:txBody>
      </p:sp>
      <p:sp>
        <p:nvSpPr>
          <p:cNvPr id="20483" name="Rectangle 2">
            <a:extLst>
              <a:ext uri="{FF2B5EF4-FFF2-40B4-BE49-F238E27FC236}">
                <a16:creationId xmlns:a16="http://schemas.microsoft.com/office/drawing/2014/main" id="{F5D476EE-650F-4BEB-B10F-047006DD48C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885DFC5-DC97-431A-9CE5-0F1FCCD32F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8695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1A16E-3EA2-467A-A1DC-9ED7FF6FBF81}" type="slidenum">
              <a:rPr lang="en-US" smtClean="0"/>
              <a:t>13</a:t>
            </a:fld>
            <a:endParaRPr lang="en-US"/>
          </a:p>
        </p:txBody>
      </p:sp>
    </p:spTree>
    <p:extLst>
      <p:ext uri="{BB962C8B-B14F-4D97-AF65-F5344CB8AC3E}">
        <p14:creationId xmlns:p14="http://schemas.microsoft.com/office/powerpoint/2010/main" val="184608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870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26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5"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817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9"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10"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3554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6"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779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7"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79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6"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214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8"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9"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342182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8"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9"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118894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7"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4243150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7"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747889" y="1989138"/>
            <a:ext cx="3838221"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10"/>
          <p:cNvSpPr>
            <a:spLocks noGrp="1"/>
          </p:cNvSpPr>
          <p:nvPr>
            <p:ph type="pic" sz="quarter" idx="11"/>
          </p:nvPr>
        </p:nvSpPr>
        <p:spPr>
          <a:xfrm>
            <a:off x="4783668" y="1989138"/>
            <a:ext cx="3838221" cy="3979862"/>
          </a:xfrm>
        </p:spPr>
        <p:txBody>
          <a:bodyPr/>
          <a:lstStyle>
            <a:lvl1pPr>
              <a:defRPr>
                <a:solidFill>
                  <a:srgbClr val="4A452A"/>
                </a:solidFill>
              </a:defRPr>
            </a:lvl1pPr>
          </a:lstStyle>
          <a:p>
            <a:r>
              <a:rPr lang="en-US"/>
              <a:t>Click icon to add picture</a:t>
            </a:r>
            <a:endParaRPr lang="en-US" dirty="0"/>
          </a:p>
        </p:txBody>
      </p:sp>
    </p:spTree>
    <p:extLst>
      <p:ext uri="{BB962C8B-B14F-4D97-AF65-F5344CB8AC3E}">
        <p14:creationId xmlns:p14="http://schemas.microsoft.com/office/powerpoint/2010/main" val="3328686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13" name="Text Placeholder 6"/>
          <p:cNvSpPr>
            <a:spLocks noGrp="1"/>
          </p:cNvSpPr>
          <p:nvPr>
            <p:ph type="body" idx="17" hasCustomPrompt="1"/>
          </p:nvPr>
        </p:nvSpPr>
        <p:spPr>
          <a:xfrm>
            <a:off x="700407" y="1773768"/>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15" name="Text Placeholder 14"/>
          <p:cNvSpPr>
            <a:spLocks noGrp="1"/>
          </p:cNvSpPr>
          <p:nvPr>
            <p:ph type="body" sz="quarter" idx="18"/>
          </p:nvPr>
        </p:nvSpPr>
        <p:spPr>
          <a:xfrm>
            <a:off x="700408" y="2174876"/>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p:cNvSpPr>
            <a:spLocks noGrp="1"/>
          </p:cNvSpPr>
          <p:nvPr>
            <p:ph type="body" idx="19" hasCustomPrompt="1"/>
          </p:nvPr>
        </p:nvSpPr>
        <p:spPr>
          <a:xfrm>
            <a:off x="4722156" y="1756834"/>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18" name="Text Placeholder 14"/>
          <p:cNvSpPr>
            <a:spLocks noGrp="1"/>
          </p:cNvSpPr>
          <p:nvPr>
            <p:ph type="body" sz="quarter" idx="20"/>
          </p:nvPr>
        </p:nvSpPr>
        <p:spPr>
          <a:xfrm>
            <a:off x="4722157" y="2157942"/>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p:cNvSpPr>
            <a:spLocks noGrp="1"/>
          </p:cNvSpPr>
          <p:nvPr>
            <p:ph type="body" idx="21" hasCustomPrompt="1"/>
          </p:nvPr>
        </p:nvSpPr>
        <p:spPr>
          <a:xfrm>
            <a:off x="702467" y="4124328"/>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20" name="Text Placeholder 14"/>
          <p:cNvSpPr>
            <a:spLocks noGrp="1"/>
          </p:cNvSpPr>
          <p:nvPr>
            <p:ph type="body" sz="quarter" idx="22"/>
          </p:nvPr>
        </p:nvSpPr>
        <p:spPr>
          <a:xfrm>
            <a:off x="702468" y="4525436"/>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6"/>
          <p:cNvSpPr>
            <a:spLocks noGrp="1"/>
          </p:cNvSpPr>
          <p:nvPr>
            <p:ph type="body" idx="23" hasCustomPrompt="1"/>
          </p:nvPr>
        </p:nvSpPr>
        <p:spPr>
          <a:xfrm>
            <a:off x="4722157" y="4137559"/>
            <a:ext cx="3776664" cy="384174"/>
          </a:xfrm>
        </p:spPr>
        <p:txBody>
          <a:bodyPr>
            <a:noAutofit/>
          </a:bodyPr>
          <a:lstStyle>
            <a:lvl1pPr marL="0" marR="0" indent="0" algn="l" defTabSz="914400" rtl="0" eaLnBrk="1" fontAlgn="auto" latinLnBrk="0" hangingPunct="1">
              <a:lnSpc>
                <a:spcPct val="120000"/>
              </a:lnSpc>
              <a:spcBef>
                <a:spcPts val="0"/>
              </a:spcBef>
              <a:spcAft>
                <a:spcPts val="0"/>
              </a:spcAft>
              <a:buClrTx/>
              <a:buSzPct val="118000"/>
              <a:buFont typeface="Arial"/>
              <a:buNone/>
              <a:tabLst/>
              <a:defRPr lang="en-US" sz="1900" b="1" dirty="0">
                <a:cs typeface="Arial"/>
              </a:defRPr>
            </a:lvl1pPr>
          </a:lstStyle>
          <a:p>
            <a:pPr marL="0" marR="0" lvl="0" indent="0" algn="l" defTabSz="914400" rtl="0" eaLnBrk="1" fontAlgn="auto" latinLnBrk="0" hangingPunct="1">
              <a:lnSpc>
                <a:spcPct val="120000"/>
              </a:lnSpc>
              <a:spcBef>
                <a:spcPts val="0"/>
              </a:spcBef>
              <a:spcAft>
                <a:spcPts val="0"/>
              </a:spcAft>
              <a:buClrTx/>
              <a:buSzPct val="118000"/>
              <a:buFont typeface="Arial"/>
              <a:buNone/>
              <a:tabLst/>
              <a:defRPr/>
            </a:pPr>
            <a:r>
              <a:rPr kumimoji="0" lang="en-US" sz="1900" b="1" i="0" u="none" strike="noStrike" kern="1200" cap="none" spc="0" normalizeH="0" baseline="0" noProof="0" dirty="0">
                <a:ln>
                  <a:noFill/>
                </a:ln>
                <a:solidFill>
                  <a:srgbClr val="1495DC"/>
                </a:solidFill>
                <a:effectLst/>
                <a:uLnTx/>
                <a:uFillTx/>
                <a:latin typeface="Arial"/>
                <a:ea typeface="+mn-ea"/>
                <a:cs typeface="Verdana"/>
              </a:rPr>
              <a:t>Sub-header</a:t>
            </a:r>
          </a:p>
        </p:txBody>
      </p:sp>
      <p:sp>
        <p:nvSpPr>
          <p:cNvPr id="22" name="Text Placeholder 14"/>
          <p:cNvSpPr>
            <a:spLocks noGrp="1"/>
          </p:cNvSpPr>
          <p:nvPr>
            <p:ph type="body" sz="quarter" idx="24"/>
          </p:nvPr>
        </p:nvSpPr>
        <p:spPr>
          <a:xfrm>
            <a:off x="4722158" y="4538667"/>
            <a:ext cx="3776663" cy="1766888"/>
          </a:xfrm>
        </p:spPr>
        <p:txBody>
          <a:bodyPr>
            <a:normAutofit/>
          </a:bodyPr>
          <a:lstStyle>
            <a:lvl1pPr>
              <a:defRPr sz="1700">
                <a:solidFill>
                  <a:srgbClr val="4A452A"/>
                </a:solidFill>
              </a:defRPr>
            </a:lvl1pPr>
            <a:lvl2pPr>
              <a:defRPr sz="1700">
                <a:solidFill>
                  <a:srgbClr val="4A452A"/>
                </a:solidFill>
              </a:defRPr>
            </a:lvl2pPr>
            <a:lvl3pPr>
              <a:defRPr sz="1700">
                <a:solidFill>
                  <a:srgbClr val="4A452A"/>
                </a:solidFill>
              </a:defRPr>
            </a:lvl3pPr>
            <a:lvl4pPr>
              <a:defRPr sz="1700">
                <a:solidFill>
                  <a:srgbClr val="4A452A"/>
                </a:solidFill>
              </a:defRPr>
            </a:lvl4pPr>
            <a:lvl5pPr>
              <a:defRPr sz="1700">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747889" y="533400"/>
            <a:ext cx="7874000" cy="1072974"/>
          </a:xfrm>
        </p:spPr>
        <p:txBody>
          <a:bodyPr/>
          <a:lstStyle>
            <a:lvl1pPr>
              <a:defRPr>
                <a:solidFill>
                  <a:srgbClr val="4A452A"/>
                </a:solidFill>
              </a:defRPr>
            </a:lvl1pPr>
          </a:lstStyle>
          <a:p>
            <a:r>
              <a:rPr lang="en-US"/>
              <a:t>Click to edit Master title style</a:t>
            </a:r>
            <a:endParaRPr lang="en-US" dirty="0"/>
          </a:p>
        </p:txBody>
      </p:sp>
    </p:spTree>
    <p:extLst>
      <p:ext uri="{BB962C8B-B14F-4D97-AF65-F5344CB8AC3E}">
        <p14:creationId xmlns:p14="http://schemas.microsoft.com/office/powerpoint/2010/main" val="18394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F1F8611-7552-41BD-8C2D-2AD32485F4E8}" type="datetime1">
              <a:rPr lang="en-US" smtClean="0"/>
              <a:t>3/5/21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ABCA6-73E9-432A-80C1-F00C44F7EAAD}" type="slidenum">
              <a:rPr lang="en-US" smtClean="0"/>
              <a:pPr/>
              <a:t>‹#›</a:t>
            </a:fld>
            <a:endParaRPr lang="en-US"/>
          </a:p>
        </p:txBody>
      </p:sp>
    </p:spTree>
    <p:extLst>
      <p:ext uri="{BB962C8B-B14F-4D97-AF65-F5344CB8AC3E}">
        <p14:creationId xmlns:p14="http://schemas.microsoft.com/office/powerpoint/2010/main" val="291640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11" name="Text Placeholder 10"/>
          <p:cNvSpPr>
            <a:spLocks noGrp="1"/>
          </p:cNvSpPr>
          <p:nvPr>
            <p:ph type="body" sz="quarter" idx="12"/>
          </p:nvPr>
        </p:nvSpPr>
        <p:spPr>
          <a:xfrm>
            <a:off x="4260850" y="274639"/>
            <a:ext cx="4487863" cy="5414961"/>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170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8391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591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1095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871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0119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7"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8"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205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8990"/>
          </a:xfrm>
        </p:spPr>
        <p:txBody>
          <a:bodyPr/>
          <a:lstStyle>
            <a:lvl1pPr>
              <a:defRPr>
                <a:solidFill>
                  <a:schemeClr val="bg1"/>
                </a:solidFill>
              </a:defRPr>
            </a:lvl1pPr>
          </a:lstStyle>
          <a:p>
            <a:r>
              <a:rPr lang="en-US"/>
              <a:t>Click to edit Master title style</a:t>
            </a:r>
            <a:endParaRPr lang="en-US" dirty="0"/>
          </a:p>
        </p:txBody>
      </p:sp>
      <p:sp>
        <p:nvSpPr>
          <p:cNvPr id="8" name="Picture Placeholder 8"/>
          <p:cNvSpPr>
            <a:spLocks noGrp="1"/>
          </p:cNvSpPr>
          <p:nvPr>
            <p:ph type="pic" sz="quarter" idx="11"/>
          </p:nvPr>
        </p:nvSpPr>
        <p:spPr>
          <a:xfrm>
            <a:off x="310941" y="3302000"/>
            <a:ext cx="3634525" cy="2387601"/>
          </a:xfrm>
        </p:spPr>
        <p:txBody>
          <a:bodyPr/>
          <a:lstStyle/>
          <a:p>
            <a:r>
              <a:rPr lang="en-US"/>
              <a:t>Click icon to add picture</a:t>
            </a:r>
            <a:endParaRPr lang="en-US" dirty="0"/>
          </a:p>
        </p:txBody>
      </p:sp>
      <p:sp>
        <p:nvSpPr>
          <p:cNvPr id="9"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093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6169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92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575733" y="2597580"/>
            <a:ext cx="8009468" cy="856823"/>
          </a:xfrm>
        </p:spPr>
        <p:txBody>
          <a:bodyPr anchor="t">
            <a:normAutofit/>
          </a:bodyPr>
          <a:lstStyle>
            <a:lvl1pPr algn="ctr">
              <a:defRPr sz="3300" b="0" cap="none" baseline="0"/>
            </a:lvl1pPr>
          </a:lstStyle>
          <a:p>
            <a:r>
              <a:rPr lang="en-US" dirty="0"/>
              <a:t>PowerPoint Title Here</a:t>
            </a:r>
          </a:p>
        </p:txBody>
      </p:sp>
      <p:sp>
        <p:nvSpPr>
          <p:cNvPr id="3" name="Text Placeholder 2"/>
          <p:cNvSpPr>
            <a:spLocks noGrp="1"/>
          </p:cNvSpPr>
          <p:nvPr>
            <p:ph type="body" idx="1" hasCustomPrompt="1"/>
          </p:nvPr>
        </p:nvSpPr>
        <p:spPr>
          <a:xfrm>
            <a:off x="2286000" y="3454403"/>
            <a:ext cx="4436533" cy="594949"/>
          </a:xfrm>
        </p:spPr>
        <p:txBody>
          <a:bodyPr anchor="b"/>
          <a:lstStyle>
            <a:lvl1pPr marL="0" indent="0" algn="ctr">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DD/MM/YYYY</a:t>
            </a:r>
          </a:p>
        </p:txBody>
      </p:sp>
    </p:spTree>
    <p:extLst>
      <p:ext uri="{BB962C8B-B14F-4D97-AF65-F5344CB8AC3E}">
        <p14:creationId xmlns:p14="http://schemas.microsoft.com/office/powerpoint/2010/main" val="2357851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12"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3888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9581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04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7799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6"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878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p:nvPr>
        </p:nvSpPr>
        <p:spPr>
          <a:xfrm>
            <a:off x="310941" y="274639"/>
            <a:ext cx="3634525" cy="2756428"/>
          </a:xfrm>
        </p:spPr>
        <p:txBody>
          <a:bodyPr/>
          <a:lstStyle>
            <a:lvl1pPr>
              <a:defRPr>
                <a:solidFill>
                  <a:schemeClr val="bg1"/>
                </a:solidFill>
              </a:defRPr>
            </a:lvl1pPr>
          </a:lstStyle>
          <a:p>
            <a:r>
              <a:rPr lang="en-US"/>
              <a:t>Click to edit Master title style</a:t>
            </a:r>
            <a:endParaRPr lang="en-US" dirty="0"/>
          </a:p>
        </p:txBody>
      </p:sp>
      <p:sp>
        <p:nvSpPr>
          <p:cNvPr id="5" name="Text Placeholder 10"/>
          <p:cNvSpPr>
            <a:spLocks noGrp="1"/>
          </p:cNvSpPr>
          <p:nvPr>
            <p:ph type="body" sz="quarter" idx="12"/>
          </p:nvPr>
        </p:nvSpPr>
        <p:spPr>
          <a:xfrm>
            <a:off x="4260850" y="274639"/>
            <a:ext cx="4487863" cy="54149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6333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itle 9"/>
          <p:cNvSpPr>
            <a:spLocks noGrp="1"/>
          </p:cNvSpPr>
          <p:nvPr>
            <p:ph type="title" hasCustomPrompt="1"/>
          </p:nvPr>
        </p:nvSpPr>
        <p:spPr>
          <a:xfrm>
            <a:off x="165100" y="-101600"/>
            <a:ext cx="8229600" cy="939800"/>
          </a:xfrm>
          <a:noFill/>
          <a:ln>
            <a:noFill/>
          </a:ln>
          <a:effectLst/>
        </p:spPr>
        <p:txBody>
          <a:bodyPr>
            <a:normAutofit/>
          </a:bodyPr>
          <a:lstStyle>
            <a:lvl1pPr>
              <a:defRPr sz="2800" baseline="0">
                <a:solidFill>
                  <a:srgbClr val="4A452A"/>
                </a:solidFill>
              </a:defRPr>
            </a:lvl1pPr>
          </a:lstStyle>
          <a:p>
            <a:r>
              <a:rPr lang="en-US" dirty="0"/>
              <a:t>Add Charts and Diagrams Here</a:t>
            </a:r>
          </a:p>
        </p:txBody>
      </p:sp>
      <p:pic>
        <p:nvPicPr>
          <p:cNvPr id="5" name="Picture 4" descr="copyright-20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38" y="6611551"/>
            <a:ext cx="2194560" cy="131064"/>
          </a:xfrm>
          <a:prstGeom prst="rect">
            <a:avLst/>
          </a:prstGeom>
        </p:spPr>
      </p:pic>
    </p:spTree>
    <p:extLst>
      <p:ext uri="{BB962C8B-B14F-4D97-AF65-F5344CB8AC3E}">
        <p14:creationId xmlns:p14="http://schemas.microsoft.com/office/powerpoint/2010/main" val="47158153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FB2C30-B21A-4814-98BE-6484F2750044}" type="datetimeFigureOut">
              <a:rPr lang="en-US" smtClean="0"/>
              <a:t>3/5/21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1609466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F8611-7552-41BD-8C2D-2AD32485F4E8}" type="datetime1">
              <a:rPr lang="en-US" smtClean="0"/>
              <a:t>3/5/21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ABCA6-73E9-432A-80C1-F00C44F7EAAD}" type="slidenum">
              <a:rPr lang="en-US" smtClean="0"/>
              <a:pPr/>
              <a:t>‹#›</a:t>
            </a:fld>
            <a:endParaRPr lang="en-US"/>
          </a:p>
        </p:txBody>
      </p:sp>
    </p:spTree>
    <p:extLst>
      <p:ext uri="{BB962C8B-B14F-4D97-AF65-F5344CB8AC3E}">
        <p14:creationId xmlns:p14="http://schemas.microsoft.com/office/powerpoint/2010/main" val="64686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FB2C30-B21A-4814-98BE-6484F2750044}" type="datetimeFigureOut">
              <a:rPr lang="en-US" smtClean="0"/>
              <a:t>3/5/21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60339239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6" name="Title 1"/>
          <p:cNvSpPr>
            <a:spLocks noGrp="1"/>
          </p:cNvSpPr>
          <p:nvPr>
            <p:ph type="title"/>
          </p:nvPr>
        </p:nvSpPr>
        <p:spPr>
          <a:xfrm>
            <a:off x="747889" y="533400"/>
            <a:ext cx="7874000" cy="1143000"/>
          </a:xfrm>
        </p:spPr>
        <p:txBody>
          <a:bodyPr/>
          <a:lstStyle>
            <a:lvl1pPr>
              <a:defRPr>
                <a:solidFill>
                  <a:srgbClr val="4A452A"/>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47889" y="1989138"/>
            <a:ext cx="7874000" cy="3979862"/>
          </a:xfrm>
        </p:spPr>
        <p:txBody>
          <a:bodyPr/>
          <a:lstStyle>
            <a:lvl1pPr>
              <a:defRPr>
                <a:solidFill>
                  <a:srgbClr val="4A452A"/>
                </a:solidFill>
              </a:defRPr>
            </a:lvl1pPr>
            <a:lvl2pPr>
              <a:defRPr>
                <a:solidFill>
                  <a:srgbClr val="4A452A"/>
                </a:solidFill>
              </a:defRPr>
            </a:lvl2pPr>
            <a:lvl3pPr>
              <a:defRPr>
                <a:solidFill>
                  <a:srgbClr val="4A452A"/>
                </a:solidFill>
              </a:defRPr>
            </a:lvl3pPr>
            <a:lvl4pPr>
              <a:defRPr>
                <a:solidFill>
                  <a:srgbClr val="4A452A"/>
                </a:solidFill>
              </a:defRPr>
            </a:lvl4pPr>
            <a:lvl5pPr>
              <a:defRPr>
                <a:solidFill>
                  <a:srgbClr val="4A452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649111" y="837318"/>
            <a:ext cx="0" cy="705555"/>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510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B2C30-B21A-4814-98BE-6484F2750044}" type="datetimeFigureOut">
              <a:rPr lang="en-US" smtClean="0"/>
              <a:t>3/5/21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92444434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B2C30-B21A-4814-98BE-6484F2750044}" type="datetimeFigureOut">
              <a:rPr lang="en-US" smtClean="0"/>
              <a:t>3/5/21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362487485"/>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B2C30-B21A-4814-98BE-6484F2750044}" type="datetimeFigureOut">
              <a:rPr lang="en-US" smtClean="0"/>
              <a:t>3/5/21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293200442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B2C30-B21A-4814-98BE-6484F2750044}" type="datetimeFigureOut">
              <a:rPr lang="en-US" smtClean="0"/>
              <a:t>3/5/21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71536813"/>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FB2C30-B21A-4814-98BE-6484F2750044}" type="datetimeFigureOut">
              <a:rPr lang="en-US" smtClean="0"/>
              <a:t>3/5/21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313830162"/>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FB2C30-B21A-4814-98BE-6484F2750044}" type="datetimeFigureOut">
              <a:rPr lang="en-US" smtClean="0"/>
              <a:t>3/5/21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3831517974"/>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B2C30-B21A-4814-98BE-6484F2750044}" type="datetimeFigureOut">
              <a:rPr lang="en-US" smtClean="0"/>
              <a:t>3/5/21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4277208678"/>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B2C30-B21A-4814-98BE-6484F2750044}" type="datetimeFigureOut">
              <a:rPr lang="en-US" smtClean="0"/>
              <a:t>3/5/21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66A0F-5BD5-4E90-95D4-03FE07481EED}" type="slidenum">
              <a:rPr lang="en-US" smtClean="0"/>
              <a:t>‹#›</a:t>
            </a:fld>
            <a:endParaRPr lang="en-US"/>
          </a:p>
        </p:txBody>
      </p:sp>
    </p:spTree>
    <p:extLst>
      <p:ext uri="{BB962C8B-B14F-4D97-AF65-F5344CB8AC3E}">
        <p14:creationId xmlns:p14="http://schemas.microsoft.com/office/powerpoint/2010/main" val="415792483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solidFill>
              </a:defRPr>
            </a:lvl1pPr>
          </a:lstStyle>
          <a:p>
            <a:r>
              <a:rPr lang="en-US" dirty="0"/>
              <a:t>SECTION HEADER</a:t>
            </a:r>
          </a:p>
        </p:txBody>
      </p:sp>
    </p:spTree>
    <p:extLst>
      <p:ext uri="{BB962C8B-B14F-4D97-AF65-F5344CB8AC3E}">
        <p14:creationId xmlns:p14="http://schemas.microsoft.com/office/powerpoint/2010/main" val="253109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lumMod val="95000"/>
                  </a:schemeClr>
                </a:solidFill>
              </a:defRPr>
            </a:lvl1pPr>
          </a:lstStyle>
          <a:p>
            <a:r>
              <a:rPr lang="en-US" dirty="0"/>
              <a:t>SECTION HEADER</a:t>
            </a:r>
          </a:p>
        </p:txBody>
      </p:sp>
    </p:spTree>
    <p:extLst>
      <p:ext uri="{BB962C8B-B14F-4D97-AF65-F5344CB8AC3E}">
        <p14:creationId xmlns:p14="http://schemas.microsoft.com/office/powerpoint/2010/main" val="363865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lumMod val="95000"/>
                  </a:schemeClr>
                </a:solidFill>
              </a:defRPr>
            </a:lvl1pPr>
          </a:lstStyle>
          <a:p>
            <a:r>
              <a:rPr lang="en-US" dirty="0"/>
              <a:t>SECTION HEADER</a:t>
            </a:r>
          </a:p>
        </p:txBody>
      </p:sp>
    </p:spTree>
    <p:extLst>
      <p:ext uri="{BB962C8B-B14F-4D97-AF65-F5344CB8AC3E}">
        <p14:creationId xmlns:p14="http://schemas.microsoft.com/office/powerpoint/2010/main" val="381005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lumMod val="95000"/>
                  </a:schemeClr>
                </a:solidFill>
              </a:defRPr>
            </a:lvl1pPr>
          </a:lstStyle>
          <a:p>
            <a:r>
              <a:rPr lang="en-US" dirty="0"/>
              <a:t>SECTION HEADER</a:t>
            </a:r>
          </a:p>
        </p:txBody>
      </p:sp>
    </p:spTree>
    <p:extLst>
      <p:ext uri="{BB962C8B-B14F-4D97-AF65-F5344CB8AC3E}">
        <p14:creationId xmlns:p14="http://schemas.microsoft.com/office/powerpoint/2010/main" val="168311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536"/>
            <a:ext cx="9143285" cy="6857464"/>
          </a:xfrm>
          <a:prstGeom prst="rect">
            <a:avLst/>
          </a:prstGeom>
        </p:spPr>
      </p:pic>
      <p:sp>
        <p:nvSpPr>
          <p:cNvPr id="2" name="Title 1"/>
          <p:cNvSpPr>
            <a:spLocks noGrp="1"/>
          </p:cNvSpPr>
          <p:nvPr>
            <p:ph type="title" hasCustomPrompt="1"/>
          </p:nvPr>
        </p:nvSpPr>
        <p:spPr>
          <a:xfrm>
            <a:off x="1710267" y="2357438"/>
            <a:ext cx="5755618" cy="1143000"/>
          </a:xfrm>
        </p:spPr>
        <p:txBody>
          <a:bodyPr>
            <a:normAutofit/>
          </a:bodyPr>
          <a:lstStyle>
            <a:lvl1pPr algn="ctr">
              <a:defRPr sz="3300" baseline="0">
                <a:solidFill>
                  <a:schemeClr val="bg1"/>
                </a:solidFill>
              </a:defRPr>
            </a:lvl1pPr>
          </a:lstStyle>
          <a:p>
            <a:r>
              <a:rPr lang="en-US" dirty="0"/>
              <a:t>SECTION HEADER</a:t>
            </a:r>
          </a:p>
        </p:txBody>
      </p:sp>
    </p:spTree>
    <p:extLst>
      <p:ext uri="{BB962C8B-B14F-4D97-AF65-F5344CB8AC3E}">
        <p14:creationId xmlns:p14="http://schemas.microsoft.com/office/powerpoint/2010/main" val="1113812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image" Target="../media/image1.jpeg"/><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theme" Target="../theme/theme2.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0414" y="274639"/>
            <a:ext cx="779841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0414" y="1600201"/>
            <a:ext cx="779841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copyright-201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38" y="6611551"/>
            <a:ext cx="2194560" cy="131064"/>
          </a:xfrm>
          <a:prstGeom prst="rect">
            <a:avLst/>
          </a:prstGeom>
        </p:spPr>
      </p:pic>
    </p:spTree>
    <p:extLst>
      <p:ext uri="{BB962C8B-B14F-4D97-AF65-F5344CB8AC3E}">
        <p14:creationId xmlns:p14="http://schemas.microsoft.com/office/powerpoint/2010/main" val="528044303"/>
      </p:ext>
    </p:extLst>
  </p:cSld>
  <p:clrMap bg1="lt1" tx1="dk1" bg2="lt2" tx2="dk2" accent1="accent1" accent2="accent2" accent3="accent3" accent4="accent4" accent5="accent5" accent6="accent6" hlink="hlink" folHlink="folHlink"/>
  <p:sldLayoutIdLst>
    <p:sldLayoutId id="2147483738" r:id="rId1"/>
    <p:sldLayoutId id="2147483739" r:id="rId2"/>
  </p:sldLayoutIdLst>
  <p:hf sldNum="0" hdr="0" dt="0"/>
  <p:txStyles>
    <p:titleStyle>
      <a:lvl1pPr algn="l" defTabSz="457200" rtl="0" eaLnBrk="1" latinLnBrk="0" hangingPunct="1">
        <a:spcBef>
          <a:spcPct val="0"/>
        </a:spcBef>
        <a:buNone/>
        <a:defRPr sz="2600" kern="1200">
          <a:solidFill>
            <a:srgbClr val="4A452A"/>
          </a:solidFill>
          <a:latin typeface="Arial"/>
          <a:ea typeface="+mj-ea"/>
          <a:cs typeface="Arial"/>
        </a:defRPr>
      </a:lvl1pPr>
    </p:titleStyle>
    <p:bodyStyle>
      <a:lvl1pPr marL="2857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1pPr>
      <a:lvl2pPr marL="7429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2pPr>
      <a:lvl3pPr marL="12001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3pPr>
      <a:lvl4pPr marL="16573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4pPr>
      <a:lvl5pPr marL="21145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0408" y="274638"/>
            <a:ext cx="779841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0408" y="1600200"/>
            <a:ext cx="779841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copyright-2014.jp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08738" y="6611551"/>
            <a:ext cx="2194560" cy="131064"/>
          </a:xfrm>
          <a:prstGeom prst="rect">
            <a:avLst/>
          </a:prstGeom>
        </p:spPr>
      </p:pic>
    </p:spTree>
    <p:extLst>
      <p:ext uri="{BB962C8B-B14F-4D97-AF65-F5344CB8AC3E}">
        <p14:creationId xmlns:p14="http://schemas.microsoft.com/office/powerpoint/2010/main" val="39455683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Lst>
  <p:hf sldNum="0" hdr="0" dt="0"/>
  <p:txStyles>
    <p:titleStyle>
      <a:lvl1pPr algn="l" defTabSz="457200" rtl="0" eaLnBrk="1" latinLnBrk="0" hangingPunct="1">
        <a:spcBef>
          <a:spcPct val="0"/>
        </a:spcBef>
        <a:buNone/>
        <a:defRPr sz="2600" kern="1200">
          <a:solidFill>
            <a:srgbClr val="4A452A"/>
          </a:solidFill>
          <a:latin typeface="Arial"/>
          <a:ea typeface="+mj-ea"/>
          <a:cs typeface="Arial"/>
        </a:defRPr>
      </a:lvl1pPr>
    </p:titleStyle>
    <p:bodyStyle>
      <a:lvl1pPr marL="2857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1pPr>
      <a:lvl2pPr marL="7429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2pPr>
      <a:lvl3pPr marL="12001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3pPr>
      <a:lvl4pPr marL="16573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4pPr>
      <a:lvl5pPr marL="2114550" indent="-285750" algn="l" defTabSz="457200" rtl="0" eaLnBrk="1" latinLnBrk="0" hangingPunct="1">
        <a:spcBef>
          <a:spcPts val="500"/>
        </a:spcBef>
        <a:buFont typeface="Arial"/>
        <a:buChar char="•"/>
        <a:defRPr sz="1800" i="0" kern="1200">
          <a:solidFill>
            <a:schemeClr val="bg2">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FB2C30-B21A-4814-98BE-6484F2750044}" type="datetimeFigureOut">
              <a:rPr lang="en-US" smtClean="0"/>
              <a:t>3/5/21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166A0F-5BD5-4E90-95D4-03FE07481EED}" type="slidenum">
              <a:rPr lang="en-US" smtClean="0"/>
              <a:t>‹#›</a:t>
            </a:fld>
            <a:endParaRPr lang="en-US"/>
          </a:p>
        </p:txBody>
      </p:sp>
    </p:spTree>
    <p:extLst>
      <p:ext uri="{BB962C8B-B14F-4D97-AF65-F5344CB8AC3E}">
        <p14:creationId xmlns:p14="http://schemas.microsoft.com/office/powerpoint/2010/main" val="216332156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eg"/><Relationship Id="rId1" Type="http://schemas.openxmlformats.org/officeDocument/2006/relationships/slideLayout" Target="../slideLayouts/slideLayout38.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microsoft.com/office/2007/relationships/hdphoto" Target="../media/hdphoto1.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microsoft.com/office/2007/relationships/hdphoto" Target="../media/hdphoto1.wdp"/><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38.xml"/><Relationship Id="rId5" Type="http://schemas.openxmlformats.org/officeDocument/2006/relationships/image" Target="../media/image31.png"/><Relationship Id="rId4" Type="http://schemas.openxmlformats.org/officeDocument/2006/relationships/image" Target="../media/image45.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6.jp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0.jpg&amp;ehk=pzgJyo02FHlYXtnR79AzAA&amp;pid=OfficeInsert"/><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mailto:maloykay@comcast.net" TargetMode="External"/><Relationship Id="rId2" Type="http://schemas.openxmlformats.org/officeDocument/2006/relationships/hyperlink" Target="http://nebula.wsimg.com/009be80cf0dfe353329228861f07ad8a?AccessKeyId=077641B53EEA55A85805&amp;disposition=0&amp;alloworigin=1" TargetMode="Externa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jpg&amp;ehk=mGZjAQXmWDi1f1sAEMOVAQ&amp;pid=OfficeInsert"/><Relationship Id="rId2" Type="http://schemas.openxmlformats.org/officeDocument/2006/relationships/hyperlink" Target="http://www.diablo-de.org/" TargetMode="Externa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tiff"/><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4313"/>
            <a:ext cx="8344406" cy="1325563"/>
          </a:xfrm>
        </p:spPr>
        <p:txBody>
          <a:bodyPr>
            <a:normAutofit/>
          </a:bodyPr>
          <a:lstStyle/>
          <a:p>
            <a:pPr algn="r"/>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Diablo PCA DE 101 </a:t>
            </a:r>
            <a:b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Chalk Talk</a:t>
            </a:r>
            <a:endParaRPr lang="en-US" sz="3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1" y="2635247"/>
            <a:ext cx="3505200" cy="3605647"/>
          </a:xfrm>
        </p:spPr>
        <p:txBody>
          <a:bodyPr>
            <a:normAutofit lnSpcReduction="10000"/>
          </a:bodyPr>
          <a:lstStyle/>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2021 Health &amp; Safety Protocols</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Prepare &amp; Pack</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Classroom Learning</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Lead / Follow </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On Track Tips</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Flags &amp; Co-Operation</a:t>
            </a:r>
          </a:p>
          <a:p>
            <a:r>
              <a:rPr lang="en-US" sz="24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Apexing</a:t>
            </a:r>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Done Right</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Secrets to Success</a:t>
            </a:r>
          </a:p>
          <a:p>
            <a:pPr lvl="1"/>
            <a:endParaRPr lang="en-US" sz="2400" dirty="0"/>
          </a:p>
          <a:p>
            <a:pPr lvl="1"/>
            <a:endParaRPr lang="en-US" dirty="0"/>
          </a:p>
          <a:p>
            <a:pPr lvl="1"/>
            <a:endParaRPr lang="en-US" dirty="0"/>
          </a:p>
          <a:p>
            <a:pPr lvl="1"/>
            <a:endParaRPr lang="en-US" dirty="0"/>
          </a:p>
        </p:txBody>
      </p:sp>
      <p:sp>
        <p:nvSpPr>
          <p:cNvPr id="7" name="TextBox 6"/>
          <p:cNvSpPr txBox="1"/>
          <p:nvPr/>
        </p:nvSpPr>
        <p:spPr>
          <a:xfrm>
            <a:off x="4114800" y="5717674"/>
            <a:ext cx="4915406" cy="523220"/>
          </a:xfrm>
          <a:prstGeom prst="rect">
            <a:avLst/>
          </a:prstGeom>
          <a:noFill/>
        </p:spPr>
        <p:txBody>
          <a:bodyPr wrap="square" rtlCol="0">
            <a:spAutoFit/>
          </a:bodyPr>
          <a:lstStyle/>
          <a:p>
            <a:r>
              <a:rPr lang="en-US" sz="2800" b="1" dirty="0">
                <a:solidFill>
                  <a:schemeClr val="accent3">
                    <a:lumMod val="50000"/>
                  </a:schemeClr>
                </a:solidFill>
              </a:rPr>
              <a:t>“Drive fast, be safe, have fun!”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369342"/>
            <a:ext cx="4800600" cy="3200400"/>
          </a:xfrm>
          <a:prstGeom prst="rect">
            <a:avLst/>
          </a:prstGeom>
        </p:spPr>
      </p:pic>
      <p:pic>
        <p:nvPicPr>
          <p:cNvPr id="8" name="Picture 2">
            <a:extLst>
              <a:ext uri="{FF2B5EF4-FFF2-40B4-BE49-F238E27FC236}">
                <a16:creationId xmlns:a16="http://schemas.microsoft.com/office/drawing/2014/main" id="{5441292A-EB93-164E-B01A-52AE1AE18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548406"/>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2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2600" b="1" dirty="0">
                <a:latin typeface="Tahoma" panose="020B0604030504040204" pitchFamily="34" charset="0"/>
                <a:ea typeface="Tahoma" panose="020B0604030504040204" pitchFamily="34" charset="0"/>
                <a:cs typeface="Tahoma" panose="020B0604030504040204" pitchFamily="34" charset="0"/>
              </a:rPr>
              <a:t>Mandatory Morning Drivers Meetings</a:t>
            </a:r>
            <a:br>
              <a:rPr lang="en-US" sz="2600" b="1" dirty="0">
                <a:latin typeface="Tahoma" panose="020B0604030504040204" pitchFamily="34" charset="0"/>
                <a:ea typeface="Tahoma" panose="020B0604030504040204" pitchFamily="34" charset="0"/>
                <a:cs typeface="Tahoma" panose="020B0604030504040204" pitchFamily="34" charset="0"/>
              </a:rPr>
            </a:br>
            <a:br>
              <a:rPr lang="en-US" sz="2600" b="1" dirty="0">
                <a:latin typeface="Tahoma" panose="020B0604030504040204" pitchFamily="34" charset="0"/>
                <a:ea typeface="Tahoma" panose="020B0604030504040204" pitchFamily="34" charset="0"/>
                <a:cs typeface="Tahoma" panose="020B0604030504040204" pitchFamily="34" charset="0"/>
              </a:rPr>
            </a:b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Catering Services — Thunderhill Raceway Park">
            <a:extLst>
              <a:ext uri="{FF2B5EF4-FFF2-40B4-BE49-F238E27FC236}">
                <a16:creationId xmlns:a16="http://schemas.microsoft.com/office/drawing/2014/main" id="{6858752A-4B2F-634F-AB1D-7D9B15663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53"/>
          <a:stretch/>
        </p:blipFill>
        <p:spPr bwMode="auto">
          <a:xfrm>
            <a:off x="20" y="10"/>
            <a:ext cx="44195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67986" y="3752850"/>
            <a:ext cx="5614060" cy="2452687"/>
          </a:xfrm>
        </p:spPr>
        <p:txBody>
          <a:bodyPr anchor="ctr">
            <a:normAutofit/>
          </a:bodyPr>
          <a:lstStyle/>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Your rapt attention is required for the:</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Passing rules</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Updates on groups, run times...</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Track condition report</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Meeting the ‘go to’ people</a:t>
            </a:r>
          </a:p>
          <a:p>
            <a:pPr marL="914400" indent="-45720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Advice to make the day go smoothly</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A + B Groups will have briefing before first session and after each session.</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C + I groups will de-brief as required by Run Group Leader</a:t>
            </a:r>
          </a:p>
        </p:txBody>
      </p:sp>
      <p:pic>
        <p:nvPicPr>
          <p:cNvPr id="6" name="Picture 2">
            <a:extLst>
              <a:ext uri="{FF2B5EF4-FFF2-40B4-BE49-F238E27FC236}">
                <a16:creationId xmlns:a16="http://schemas.microsoft.com/office/drawing/2014/main" id="{C6B924E0-746E-9C4E-89F1-E1D597B36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810000"/>
            <a:ext cx="819151" cy="61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10;">
            <a:extLst>
              <a:ext uri="{FF2B5EF4-FFF2-40B4-BE49-F238E27FC236}">
                <a16:creationId xmlns:a16="http://schemas.microsoft.com/office/drawing/2014/main" id="{BC9EFC88-2D27-A342-B17E-40558778D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553" y="-20595"/>
            <a:ext cx="4707447" cy="3589867"/>
          </a:xfrm>
          <a:prstGeom prst="rect">
            <a:avLst/>
          </a:prstGeom>
        </p:spPr>
      </p:pic>
    </p:spTree>
    <p:extLst>
      <p:ext uri="{BB962C8B-B14F-4D97-AF65-F5344CB8AC3E}">
        <p14:creationId xmlns:p14="http://schemas.microsoft.com/office/powerpoint/2010/main" val="155732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C40D-F189-4A73-B66F-A30C6F10E399}"/>
              </a:ext>
            </a:extLst>
          </p:cNvPr>
          <p:cNvSpPr>
            <a:spLocks noGrp="1"/>
          </p:cNvSpPr>
          <p:nvPr>
            <p:ph type="title"/>
          </p:nvPr>
        </p:nvSpPr>
        <p:spPr>
          <a:xfrm>
            <a:off x="3802455" y="533400"/>
            <a:ext cx="4629150" cy="1969293"/>
          </a:xfrm>
        </p:spPr>
        <p:txBody>
          <a:bodyPr>
            <a:normAutofit/>
          </a:bodyPr>
          <a:lstStyle/>
          <a:p>
            <a:r>
              <a:rPr lang="en-US" dirty="0"/>
              <a:t>Lead / Follow Introduction  </a:t>
            </a:r>
            <a:br>
              <a:rPr lang="en-US" dirty="0"/>
            </a:br>
            <a:endParaRPr lang="en-US" dirty="0"/>
          </a:p>
        </p:txBody>
      </p:sp>
      <p:sp>
        <p:nvSpPr>
          <p:cNvPr id="3" name="Content Placeholder 2">
            <a:extLst>
              <a:ext uri="{FF2B5EF4-FFF2-40B4-BE49-F238E27FC236}">
                <a16:creationId xmlns:a16="http://schemas.microsoft.com/office/drawing/2014/main" id="{A4CAEFEC-C45E-4FE3-BDE6-7B0D7C81201D}"/>
              </a:ext>
            </a:extLst>
          </p:cNvPr>
          <p:cNvSpPr>
            <a:spLocks noGrp="1"/>
          </p:cNvSpPr>
          <p:nvPr>
            <p:ph idx="1"/>
          </p:nvPr>
        </p:nvSpPr>
        <p:spPr>
          <a:xfrm>
            <a:off x="3802455" y="2110393"/>
            <a:ext cx="5193994" cy="3382865"/>
          </a:xfrm>
        </p:spPr>
        <p:txBody>
          <a:bodyPr>
            <a:normAutofit/>
          </a:bodyPr>
          <a:lstStyle/>
          <a:p>
            <a:pPr eaLnBrk="1" hangingPunct="1">
              <a:defRPr/>
            </a:pPr>
            <a:r>
              <a:rPr lang="en-US" sz="1500" dirty="0"/>
              <a:t>PCA does not permit Novice drivers to participate in our DE events without instruction.  COVID-19 restrictions prohibit instructors from coaching in student cars.  </a:t>
            </a:r>
          </a:p>
          <a:p>
            <a:pPr eaLnBrk="1" hangingPunct="1">
              <a:defRPr/>
            </a:pPr>
            <a:r>
              <a:rPr lang="en-US" sz="1500" dirty="0"/>
              <a:t>This restriction continues into the 2021 DE program.</a:t>
            </a:r>
          </a:p>
          <a:p>
            <a:pPr eaLnBrk="1" hangingPunct="1">
              <a:defRPr/>
            </a:pPr>
            <a:r>
              <a:rPr lang="en-US" sz="1500" dirty="0"/>
              <a:t>PCA has developed a program for Novice instruction that does not require in-car instruction called “Lead-Follow (L-F) Instruction”.</a:t>
            </a:r>
          </a:p>
          <a:p>
            <a:pPr eaLnBrk="1" hangingPunct="1">
              <a:defRPr/>
            </a:pPr>
            <a:r>
              <a:rPr lang="en-US" sz="1500" dirty="0"/>
              <a:t>In an L-F program, the instructor drives their car leading the student around the track.  </a:t>
            </a:r>
          </a:p>
          <a:p>
            <a:pPr eaLnBrk="1" hangingPunct="1">
              <a:defRPr/>
            </a:pPr>
            <a:r>
              <a:rPr lang="en-US" sz="1500" dirty="0"/>
              <a:t>The instructor coaches the student via a car-to-car communicator through the student’s FM radio.</a:t>
            </a:r>
          </a:p>
          <a:p>
            <a:pPr marL="0" indent="0">
              <a:buNone/>
            </a:pPr>
            <a:endParaRPr lang="en-US" sz="1500" dirty="0"/>
          </a:p>
        </p:txBody>
      </p:sp>
      <p:pic>
        <p:nvPicPr>
          <p:cNvPr id="6" name="Picture 5">
            <a:extLst>
              <a:ext uri="{FF2B5EF4-FFF2-40B4-BE49-F238E27FC236}">
                <a16:creationId xmlns:a16="http://schemas.microsoft.com/office/drawing/2014/main" id="{28831B26-77C5-4632-937A-6127C137A3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87" r="29530"/>
          <a:stretch/>
        </p:blipFill>
        <p:spPr>
          <a:xfrm>
            <a:off x="15" y="857257"/>
            <a:ext cx="3479785" cy="5143493"/>
          </a:xfrm>
          <a:prstGeom prst="rect">
            <a:avLst/>
          </a:prstGeom>
        </p:spPr>
      </p:pic>
      <p:pic>
        <p:nvPicPr>
          <p:cNvPr id="12" name="Picture 11">
            <a:extLst>
              <a:ext uri="{FF2B5EF4-FFF2-40B4-BE49-F238E27FC236}">
                <a16:creationId xmlns:a16="http://schemas.microsoft.com/office/drawing/2014/main" id="{276E1C10-1204-43F6-B47F-10B96DEF556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47722" y="5373603"/>
            <a:ext cx="696278" cy="627148"/>
          </a:xfrm>
          <a:prstGeom prst="rect">
            <a:avLst/>
          </a:prstGeom>
        </p:spPr>
      </p:pic>
    </p:spTree>
    <p:extLst>
      <p:ext uri="{BB962C8B-B14F-4D97-AF65-F5344CB8AC3E}">
        <p14:creationId xmlns:p14="http://schemas.microsoft.com/office/powerpoint/2010/main" val="238005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0DEFBC6-402A-49E0-B40C-2CAD51C03B93}"/>
              </a:ext>
            </a:extLst>
          </p:cNvPr>
          <p:cNvSpPr>
            <a:spLocks noGrp="1" noChangeArrowheads="1"/>
          </p:cNvSpPr>
          <p:nvPr>
            <p:ph type="title"/>
          </p:nvPr>
        </p:nvSpPr>
        <p:spPr>
          <a:xfrm>
            <a:off x="628650" y="1131094"/>
            <a:ext cx="4690872" cy="1371600"/>
          </a:xfrm>
        </p:spPr>
        <p:txBody>
          <a:bodyPr>
            <a:normAutofit/>
          </a:bodyPr>
          <a:lstStyle/>
          <a:p>
            <a:pPr eaLnBrk="1" hangingPunct="1">
              <a:defRPr/>
            </a:pPr>
            <a:r>
              <a:rPr lang="en-US"/>
              <a:t>Lead-Follow (L-F) Instruction - Objectives</a:t>
            </a:r>
          </a:p>
        </p:txBody>
      </p:sp>
      <p:sp>
        <p:nvSpPr>
          <p:cNvPr id="6147" name="Rectangle 3">
            <a:extLst>
              <a:ext uri="{FF2B5EF4-FFF2-40B4-BE49-F238E27FC236}">
                <a16:creationId xmlns:a16="http://schemas.microsoft.com/office/drawing/2014/main" id="{5C062C25-93FA-42D1-BDFA-9B0305CC7F29}"/>
              </a:ext>
            </a:extLst>
          </p:cNvPr>
          <p:cNvSpPr>
            <a:spLocks noGrp="1" noChangeArrowheads="1"/>
          </p:cNvSpPr>
          <p:nvPr>
            <p:ph idx="1"/>
          </p:nvPr>
        </p:nvSpPr>
        <p:spPr>
          <a:xfrm>
            <a:off x="417715" y="2599182"/>
            <a:ext cx="5081154" cy="3058668"/>
          </a:xfrm>
        </p:spPr>
        <p:txBody>
          <a:bodyPr>
            <a:normAutofit fontScale="85000" lnSpcReduction="10000"/>
          </a:bodyPr>
          <a:lstStyle/>
          <a:p>
            <a:pPr eaLnBrk="1" hangingPunct="1">
              <a:defRPr/>
            </a:pPr>
            <a:r>
              <a:rPr lang="en-US" sz="1800" dirty="0"/>
              <a:t>Lead-Follow DE Instruction provides an opportunity for non-solo novice students to experience on-track driving without an instructor in-car</a:t>
            </a:r>
          </a:p>
          <a:p>
            <a:pPr eaLnBrk="1" hangingPunct="1">
              <a:defRPr/>
            </a:pPr>
            <a:r>
              <a:rPr lang="en-US" sz="1800" dirty="0"/>
              <a:t>L-F Instruction will:</a:t>
            </a:r>
          </a:p>
          <a:p>
            <a:pPr lvl="1" eaLnBrk="1" hangingPunct="1">
              <a:defRPr/>
            </a:pPr>
            <a:r>
              <a:rPr lang="en-US" dirty="0"/>
              <a:t>Introduce novices to track driving in a safe manner</a:t>
            </a:r>
          </a:p>
          <a:p>
            <a:pPr lvl="1" eaLnBrk="1" hangingPunct="1">
              <a:defRPr/>
            </a:pPr>
            <a:r>
              <a:rPr lang="en-US" dirty="0"/>
              <a:t>Demonstrate all fundamental track driver behaviors</a:t>
            </a:r>
          </a:p>
          <a:p>
            <a:pPr lvl="1" eaLnBrk="1" hangingPunct="1">
              <a:defRPr/>
            </a:pPr>
            <a:r>
              <a:rPr lang="en-US" dirty="0"/>
              <a:t>Demonstrate the position, timing, and degree of steering, braking and throttle inputs at all points on the track</a:t>
            </a:r>
          </a:p>
          <a:p>
            <a:pPr lvl="1" eaLnBrk="1" hangingPunct="1">
              <a:defRPr/>
            </a:pPr>
            <a:r>
              <a:rPr lang="en-US" dirty="0"/>
              <a:t>Control the student’s pace to ensure they are comfortable and capable of learning</a:t>
            </a:r>
          </a:p>
          <a:p>
            <a:pPr lvl="1" eaLnBrk="1" hangingPunct="1">
              <a:defRPr/>
            </a:pPr>
            <a:r>
              <a:rPr lang="en-US" dirty="0"/>
              <a:t>Maintain a safe distance between the instructor and student vehicles at all times</a:t>
            </a:r>
          </a:p>
        </p:txBody>
      </p:sp>
      <p:pic>
        <p:nvPicPr>
          <p:cNvPr id="2" name="Picture 1">
            <a:extLst>
              <a:ext uri="{FF2B5EF4-FFF2-40B4-BE49-F238E27FC236}">
                <a16:creationId xmlns:a16="http://schemas.microsoft.com/office/drawing/2014/main" id="{01910996-0D5F-4A5A-BA99-769CD941B97A}"/>
              </a:ext>
            </a:extLst>
          </p:cNvPr>
          <p:cNvPicPr>
            <a:picLocks noChangeAspect="1"/>
          </p:cNvPicPr>
          <p:nvPr/>
        </p:nvPicPr>
        <p:blipFill rotWithShape="1">
          <a:blip r:embed="rId3">
            <a:extLst>
              <a:ext uri="{28A0092B-C50C-407E-A947-70E740481C1C}">
                <a14:useLocalDpi xmlns:a14="http://schemas.microsoft.com/office/drawing/2010/main" val="0"/>
              </a:ext>
            </a:extLst>
          </a:blip>
          <a:srcRect l="17153" r="12374"/>
          <a:stretch/>
        </p:blipFill>
        <p:spPr bwMode="auto">
          <a:xfrm>
            <a:off x="5664200" y="857257"/>
            <a:ext cx="3479800" cy="51434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4DF8710-223E-4DEF-AF9E-49ACF59826A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47722" y="5373603"/>
            <a:ext cx="696278" cy="627148"/>
          </a:xfrm>
          <a:prstGeom prst="rect">
            <a:avLst/>
          </a:prstGeom>
        </p:spPr>
      </p:pic>
    </p:spTree>
    <p:extLst>
      <p:ext uri="{BB962C8B-B14F-4D97-AF65-F5344CB8AC3E}">
        <p14:creationId xmlns:p14="http://schemas.microsoft.com/office/powerpoint/2010/main" val="128194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4709-BCB5-46C9-B35F-6289296C086B}"/>
              </a:ext>
            </a:extLst>
          </p:cNvPr>
          <p:cNvSpPr>
            <a:spLocks noGrp="1"/>
          </p:cNvSpPr>
          <p:nvPr>
            <p:ph type="title"/>
          </p:nvPr>
        </p:nvSpPr>
        <p:spPr>
          <a:xfrm>
            <a:off x="447848" y="1099921"/>
            <a:ext cx="7886700" cy="580289"/>
          </a:xfrm>
        </p:spPr>
        <p:txBody>
          <a:bodyPr/>
          <a:lstStyle/>
          <a:p>
            <a:r>
              <a:rPr lang="en-US" dirty="0"/>
              <a:t>Lead Follow Principles</a:t>
            </a:r>
          </a:p>
        </p:txBody>
      </p:sp>
      <p:pic>
        <p:nvPicPr>
          <p:cNvPr id="4" name="Content Placeholder 3">
            <a:extLst>
              <a:ext uri="{FF2B5EF4-FFF2-40B4-BE49-F238E27FC236}">
                <a16:creationId xmlns:a16="http://schemas.microsoft.com/office/drawing/2014/main" id="{F4EAE613-A64E-4727-94ED-4C68252A5CF6}"/>
              </a:ext>
            </a:extLst>
          </p:cNvPr>
          <p:cNvPicPr>
            <a:picLocks noGrp="1" noChangeAspect="1"/>
          </p:cNvPicPr>
          <p:nvPr>
            <p:ph idx="1"/>
          </p:nvPr>
        </p:nvPicPr>
        <p:blipFill rotWithShape="1">
          <a:blip r:embed="rId3"/>
          <a:stretch/>
        </p:blipFill>
        <p:spPr>
          <a:xfrm>
            <a:off x="5943435" y="4061806"/>
            <a:ext cx="3200565" cy="1938944"/>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Rectangle 3">
            <a:extLst>
              <a:ext uri="{FF2B5EF4-FFF2-40B4-BE49-F238E27FC236}">
                <a16:creationId xmlns:a16="http://schemas.microsoft.com/office/drawing/2014/main" id="{3D4A6969-71B7-40F0-842A-F21CD2C8DDCB}"/>
              </a:ext>
            </a:extLst>
          </p:cNvPr>
          <p:cNvSpPr txBox="1">
            <a:spLocks noChangeArrowheads="1"/>
          </p:cNvSpPr>
          <p:nvPr/>
        </p:nvSpPr>
        <p:spPr>
          <a:xfrm>
            <a:off x="380307" y="1765623"/>
            <a:ext cx="5563129" cy="4141609"/>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50"/>
              </a:spcAft>
              <a:buFont typeface="Wingdings" panose="05000000000000000000" pitchFamily="2" charset="2"/>
              <a:buChar char=""/>
            </a:pPr>
            <a:r>
              <a:rPr lang="en-US" sz="2100" dirty="0">
                <a:ea typeface="Cambria" panose="02040503050406030204" pitchFamily="18" charset="0"/>
                <a:cs typeface="Times New Roman" panose="02020603050405020304" pitchFamily="18" charset="0"/>
              </a:rPr>
              <a:t>Communication</a:t>
            </a:r>
          </a:p>
          <a:p>
            <a:pPr lvl="1">
              <a:spcBef>
                <a:spcPts val="0"/>
              </a:spcBef>
              <a:spcAft>
                <a:spcPts val="450"/>
              </a:spcAft>
              <a:buFont typeface="Wingdings" panose="05000000000000000000" pitchFamily="2" charset="2"/>
              <a:buChar char=""/>
            </a:pPr>
            <a:r>
              <a:rPr lang="en-US" sz="1800" dirty="0">
                <a:ea typeface="Cambria" panose="02040503050406030204" pitchFamily="18" charset="0"/>
                <a:cs typeface="Times New Roman" panose="02020603050405020304" pitchFamily="18" charset="0"/>
              </a:rPr>
              <a:t>The instructor will talk the student around the track</a:t>
            </a:r>
          </a:p>
          <a:p>
            <a:pPr lvl="1">
              <a:spcBef>
                <a:spcPts val="0"/>
              </a:spcBef>
              <a:spcAft>
                <a:spcPts val="450"/>
              </a:spcAft>
              <a:buFont typeface="Wingdings" panose="05000000000000000000" pitchFamily="2" charset="2"/>
              <a:buChar char=""/>
            </a:pPr>
            <a:r>
              <a:rPr lang="en-US" sz="1800" dirty="0">
                <a:ea typeface="Cambria" panose="02040503050406030204" pitchFamily="18" charset="0"/>
                <a:cs typeface="Times New Roman" panose="02020603050405020304" pitchFamily="18" charset="0"/>
              </a:rPr>
              <a:t>Instructor communicates to student through the student’s FM radio</a:t>
            </a:r>
          </a:p>
          <a:p>
            <a:pPr lvl="1">
              <a:spcBef>
                <a:spcPts val="0"/>
              </a:spcBef>
              <a:spcAft>
                <a:spcPts val="450"/>
              </a:spcAft>
              <a:buFont typeface="Wingdings" panose="05000000000000000000" pitchFamily="2" charset="2"/>
              <a:buChar char=""/>
            </a:pPr>
            <a:r>
              <a:rPr lang="en-US" sz="1800" dirty="0">
                <a:ea typeface="Cambria" panose="02040503050406030204" pitchFamily="18" charset="0"/>
                <a:cs typeface="Times New Roman" panose="02020603050405020304" pitchFamily="18" charset="0"/>
              </a:rPr>
              <a:t> Instructor will provide guidelines for session prior to getting on track</a:t>
            </a:r>
          </a:p>
          <a:p>
            <a:pPr>
              <a:spcBef>
                <a:spcPts val="0"/>
              </a:spcBef>
              <a:spcAft>
                <a:spcPts val="450"/>
              </a:spcAft>
              <a:buFont typeface="Wingdings" panose="05000000000000000000" pitchFamily="2" charset="2"/>
              <a:buChar char=""/>
            </a:pPr>
            <a:r>
              <a:rPr lang="en-US" sz="2100" dirty="0">
                <a:ea typeface="Cambria" panose="02040503050406030204" pitchFamily="18" charset="0"/>
                <a:cs typeface="Times New Roman" panose="02020603050405020304" pitchFamily="18" charset="0"/>
              </a:rPr>
              <a:t>Passing</a:t>
            </a:r>
          </a:p>
          <a:p>
            <a:pPr lvl="1">
              <a:spcBef>
                <a:spcPts val="0"/>
              </a:spcBef>
              <a:spcAft>
                <a:spcPts val="450"/>
              </a:spcAft>
              <a:buFont typeface="Wingdings" panose="05000000000000000000" pitchFamily="2" charset="2"/>
              <a:buChar char=""/>
            </a:pPr>
            <a:r>
              <a:rPr lang="en-US" sz="1800" dirty="0">
                <a:ea typeface="Cambria" panose="02040503050406030204" pitchFamily="18" charset="0"/>
                <a:cs typeface="Times New Roman" panose="02020603050405020304" pitchFamily="18" charset="0"/>
              </a:rPr>
              <a:t>The instructor and student form a 2-car “pod” </a:t>
            </a:r>
          </a:p>
          <a:p>
            <a:pPr lvl="1">
              <a:spcBef>
                <a:spcPts val="0"/>
              </a:spcBef>
              <a:spcAft>
                <a:spcPts val="450"/>
              </a:spcAft>
              <a:buFont typeface="Wingdings" panose="05000000000000000000" pitchFamily="2" charset="2"/>
              <a:buChar char=""/>
            </a:pPr>
            <a:r>
              <a:rPr lang="en-US" sz="1800" dirty="0">
                <a:ea typeface="Cambria" panose="02040503050406030204" pitchFamily="18" charset="0"/>
                <a:cs typeface="Times New Roman" panose="02020603050405020304" pitchFamily="18" charset="0"/>
              </a:rPr>
              <a:t>Instructor will guide student through passing of others / being passed</a:t>
            </a:r>
          </a:p>
          <a:p>
            <a:pPr lvl="1">
              <a:spcBef>
                <a:spcPts val="0"/>
              </a:spcBef>
              <a:spcAft>
                <a:spcPts val="450"/>
              </a:spcAft>
              <a:buFont typeface="Wingdings" panose="05000000000000000000" pitchFamily="2" charset="2"/>
              <a:buChar char=""/>
            </a:pPr>
            <a:r>
              <a:rPr lang="en-US" sz="1800" dirty="0">
                <a:ea typeface="Cambria" panose="02040503050406030204" pitchFamily="18" charset="0"/>
                <a:cs typeface="Times New Roman" panose="02020603050405020304" pitchFamily="18" charset="0"/>
              </a:rPr>
              <a:t>Requires coordination/communication between pods to give or accept a point by.</a:t>
            </a:r>
          </a:p>
          <a:p>
            <a:pPr lvl="1">
              <a:spcBef>
                <a:spcPts val="0"/>
              </a:spcBef>
              <a:spcAft>
                <a:spcPts val="450"/>
              </a:spcAft>
              <a:buFont typeface="Wingdings" panose="05000000000000000000" pitchFamily="2" charset="2"/>
              <a:buChar char=""/>
            </a:pPr>
            <a:r>
              <a:rPr lang="en-US" sz="1800" dirty="0">
                <a:ea typeface="Cambria" panose="02040503050406030204" pitchFamily="18" charset="0"/>
                <a:cs typeface="Times New Roman" panose="02020603050405020304" pitchFamily="18" charset="0"/>
              </a:rPr>
              <a:t>Not all straightaways may be good passing zones</a:t>
            </a:r>
          </a:p>
          <a:p>
            <a:pPr lvl="1">
              <a:spcBef>
                <a:spcPts val="0"/>
              </a:spcBef>
              <a:spcAft>
                <a:spcPts val="450"/>
              </a:spcAft>
              <a:buFont typeface="Wingdings" panose="05000000000000000000" pitchFamily="2" charset="2"/>
              <a:buChar char=""/>
            </a:pPr>
            <a:endParaRPr lang="en-US" sz="1800" dirty="0">
              <a:ea typeface="Cambria" panose="02040503050406030204" pitchFamily="18" charset="0"/>
              <a:cs typeface="Times New Roman" panose="02020603050405020304" pitchFamily="18" charset="0"/>
            </a:endParaRPr>
          </a:p>
          <a:p>
            <a:pPr>
              <a:spcBef>
                <a:spcPts val="0"/>
              </a:spcBef>
              <a:spcAft>
                <a:spcPts val="450"/>
              </a:spcAft>
              <a:buFont typeface="Wingdings" panose="05000000000000000000" pitchFamily="2" charset="2"/>
              <a:buChar char=""/>
            </a:pPr>
            <a:endParaRPr lang="en-US" sz="2100" dirty="0">
              <a:ea typeface="Cambria" panose="02040503050406030204" pitchFamily="18" charset="0"/>
              <a:cs typeface="Times New Roman" panose="02020603050405020304" pitchFamily="18" charset="0"/>
            </a:endParaRPr>
          </a:p>
          <a:p>
            <a:pPr lvl="1">
              <a:defRPr/>
            </a:pPr>
            <a:endParaRPr lang="en-US" sz="1500" dirty="0"/>
          </a:p>
          <a:p>
            <a:pPr lvl="2">
              <a:defRPr/>
            </a:pPr>
            <a:endParaRPr lang="en-US" sz="1500" dirty="0"/>
          </a:p>
          <a:p>
            <a:pPr lvl="2">
              <a:defRPr/>
            </a:pPr>
            <a:endParaRPr lang="en-US" sz="1500" dirty="0"/>
          </a:p>
        </p:txBody>
      </p:sp>
    </p:spTree>
    <p:extLst>
      <p:ext uri="{BB962C8B-B14F-4D97-AF65-F5344CB8AC3E}">
        <p14:creationId xmlns:p14="http://schemas.microsoft.com/office/powerpoint/2010/main" val="157401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b="1">
                <a:latin typeface="Tahoma" panose="020B0604030504040204" pitchFamily="34" charset="0"/>
                <a:ea typeface="Tahoma" panose="020B0604030504040204" pitchFamily="34" charset="0"/>
                <a:cs typeface="Tahoma" panose="020B0604030504040204" pitchFamily="34" charset="0"/>
              </a:rPr>
              <a:t>Track Sessions</a:t>
            </a:r>
            <a:br>
              <a:rPr lang="en-US" b="1">
                <a:latin typeface="Tahoma" panose="020B0604030504040204" pitchFamily="34" charset="0"/>
                <a:ea typeface="Tahoma" panose="020B0604030504040204" pitchFamily="34" charset="0"/>
                <a:cs typeface="Tahoma" panose="020B0604030504040204" pitchFamily="34" charset="0"/>
              </a:rPr>
            </a:br>
            <a:r>
              <a:rPr lang="en-US" b="1">
                <a:latin typeface="Tahoma" panose="020B0604030504040204" pitchFamily="34" charset="0"/>
                <a:ea typeface="Tahoma" panose="020B0604030504040204" pitchFamily="34" charset="0"/>
                <a:cs typeface="Tahoma" panose="020B0604030504040204" pitchFamily="34" charset="0"/>
              </a:rPr>
              <a:t>- Grid &amp; Hot Pits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lnSpcReduction="10000"/>
          </a:bodyPr>
          <a:lstStyle/>
          <a:p>
            <a:pPr marL="0" indent="0">
              <a:spcBef>
                <a:spcPts val="0"/>
              </a:spcBef>
              <a:spcAft>
                <a:spcPts val="600"/>
              </a:spcAft>
              <a:buNone/>
            </a:pPr>
            <a:r>
              <a:rPr lang="en-US" sz="1200" dirty="0">
                <a:latin typeface="Tahoma" panose="020B0604030504040204" pitchFamily="34" charset="0"/>
                <a:ea typeface="Tahoma" panose="020B0604030504040204" pitchFamily="34" charset="0"/>
                <a:cs typeface="Tahoma" panose="020B0604030504040204" pitchFamily="34" charset="0"/>
              </a:rPr>
              <a:t>Line up at the Grid, 5+ minutes before sessions with helmet on, windows down </a:t>
            </a:r>
          </a:p>
          <a:p>
            <a:pPr lvl="1">
              <a:spcBef>
                <a:spcPts val="0"/>
              </a:spcBef>
              <a:spcAft>
                <a:spcPts val="600"/>
              </a:spcAft>
            </a:pPr>
            <a:r>
              <a:rPr lang="en-US" sz="1200" dirty="0">
                <a:latin typeface="Tahoma" panose="020B0604030504040204" pitchFamily="34" charset="0"/>
                <a:ea typeface="Tahoma" panose="020B0604030504040204" pitchFamily="34" charset="0"/>
                <a:cs typeface="Tahoma" panose="020B0604030504040204" pitchFamily="34" charset="0"/>
              </a:rPr>
              <a:t>Grid will check wristband, run group and numbers</a:t>
            </a:r>
          </a:p>
          <a:p>
            <a:pPr lvl="1">
              <a:spcBef>
                <a:spcPts val="0"/>
              </a:spcBef>
              <a:spcAft>
                <a:spcPts val="600"/>
              </a:spcAft>
            </a:pPr>
            <a:r>
              <a:rPr lang="en-US" sz="1200" dirty="0">
                <a:latin typeface="Tahoma" panose="020B0604030504040204" pitchFamily="34" charset="0"/>
                <a:ea typeface="Tahoma" panose="020B0604030504040204" pitchFamily="34" charset="0"/>
                <a:cs typeface="Tahoma" panose="020B0604030504040204" pitchFamily="34" charset="0"/>
              </a:rPr>
              <a:t>They will give a two minute warning and a 30 second alert</a:t>
            </a:r>
          </a:p>
          <a:p>
            <a:pPr lvl="1">
              <a:spcBef>
                <a:spcPts val="0"/>
              </a:spcBef>
              <a:spcAft>
                <a:spcPts val="600"/>
              </a:spcAft>
            </a:pPr>
            <a:r>
              <a:rPr lang="en-US" sz="1200" dirty="0">
                <a:latin typeface="Tahoma" panose="020B0604030504040204" pitchFamily="34" charset="0"/>
                <a:ea typeface="Tahoma" panose="020B0604030504040204" pitchFamily="34" charset="0"/>
                <a:cs typeface="Tahoma" panose="020B0604030504040204" pitchFamily="34" charset="0"/>
              </a:rPr>
              <a:t>They point to you when to go out - acknowledge with ‘thumbs-up’</a:t>
            </a:r>
          </a:p>
          <a:p>
            <a:pPr marL="0" indent="0">
              <a:spcBef>
                <a:spcPts val="0"/>
              </a:spcBef>
              <a:spcAft>
                <a:spcPts val="600"/>
              </a:spcAft>
              <a:buNone/>
            </a:pPr>
            <a:r>
              <a:rPr lang="en-US" sz="1200" dirty="0">
                <a:latin typeface="Tahoma" panose="020B0604030504040204" pitchFamily="34" charset="0"/>
                <a:ea typeface="Tahoma" panose="020B0604030504040204" pitchFamily="34" charset="0"/>
                <a:cs typeface="Tahoma" panose="020B0604030504040204" pitchFamily="34" charset="0"/>
              </a:rPr>
              <a:t>Pay attention when entering track</a:t>
            </a:r>
          </a:p>
          <a:p>
            <a:pPr lvl="1">
              <a:spcBef>
                <a:spcPts val="0"/>
              </a:spcBef>
              <a:spcAft>
                <a:spcPts val="600"/>
              </a:spcAft>
            </a:pPr>
            <a:r>
              <a:rPr lang="en-US" sz="1200" dirty="0">
                <a:latin typeface="Tahoma" panose="020B0604030504040204" pitchFamily="34" charset="0"/>
                <a:ea typeface="Tahoma" panose="020B0604030504040204" pitchFamily="34" charset="0"/>
                <a:cs typeface="Tahoma" panose="020B0604030504040204" pitchFamily="34" charset="0"/>
              </a:rPr>
              <a:t>Keep right of ‘blend line’ at </a:t>
            </a:r>
            <a:r>
              <a:rPr lang="en-US" sz="1200" dirty="0" err="1">
                <a:latin typeface="Tahoma" panose="020B0604030504040204" pitchFamily="34" charset="0"/>
                <a:ea typeface="Tahoma" panose="020B0604030504040204" pitchFamily="34" charset="0"/>
                <a:cs typeface="Tahoma" panose="020B0604030504040204" pitchFamily="34" charset="0"/>
              </a:rPr>
              <a:t>Thunderhill</a:t>
            </a:r>
            <a:r>
              <a:rPr lang="en-US" sz="1200" dirty="0">
                <a:latin typeface="Tahoma" panose="020B0604030504040204" pitchFamily="34" charset="0"/>
                <a:ea typeface="Tahoma" panose="020B0604030504040204" pitchFamily="34" charset="0"/>
                <a:cs typeface="Tahoma" panose="020B0604030504040204" pitchFamily="34" charset="0"/>
              </a:rPr>
              <a:t>, stay in the safety lane all the way around turn 2 at Laguna </a:t>
            </a:r>
            <a:r>
              <a:rPr lang="en-US" sz="1200" dirty="0" err="1">
                <a:latin typeface="Tahoma" panose="020B0604030504040204" pitchFamily="34" charset="0"/>
                <a:ea typeface="Tahoma" panose="020B0604030504040204" pitchFamily="34" charset="0"/>
                <a:cs typeface="Tahoma" panose="020B0604030504040204" pitchFamily="34" charset="0"/>
              </a:rPr>
              <a:t>Seca</a:t>
            </a:r>
            <a:endParaRPr lang="en-US" sz="1200" dirty="0">
              <a:latin typeface="Tahoma" panose="020B0604030504040204" pitchFamily="34" charset="0"/>
              <a:ea typeface="Tahoma" panose="020B0604030504040204" pitchFamily="34" charset="0"/>
              <a:cs typeface="Tahoma" panose="020B0604030504040204" pitchFamily="34" charset="0"/>
            </a:endParaRPr>
          </a:p>
          <a:p>
            <a:pPr lvl="1">
              <a:spcBef>
                <a:spcPts val="0"/>
              </a:spcBef>
              <a:spcAft>
                <a:spcPts val="600"/>
              </a:spcAft>
            </a:pPr>
            <a:r>
              <a:rPr lang="en-US" sz="1200" dirty="0">
                <a:latin typeface="Tahoma" panose="020B0604030504040204" pitchFamily="34" charset="0"/>
                <a:ea typeface="Tahoma" panose="020B0604030504040204" pitchFamily="34" charset="0"/>
                <a:cs typeface="Tahoma" panose="020B0604030504040204" pitchFamily="34" charset="0"/>
              </a:rPr>
              <a:t>Give way to cars on track</a:t>
            </a:r>
          </a:p>
          <a:p>
            <a:pPr marL="0" indent="0">
              <a:spcBef>
                <a:spcPts val="0"/>
              </a:spcBef>
              <a:spcAft>
                <a:spcPts val="600"/>
              </a:spcAft>
              <a:buNone/>
            </a:pPr>
            <a:r>
              <a:rPr lang="en-US" sz="1200" dirty="0">
                <a:latin typeface="Tahoma" panose="020B0604030504040204" pitchFamily="34" charset="0"/>
                <a:ea typeface="Tahoma" panose="020B0604030504040204" pitchFamily="34" charset="0"/>
                <a:cs typeface="Tahoma" panose="020B0604030504040204" pitchFamily="34" charset="0"/>
              </a:rPr>
              <a:t>Build speed gradually</a:t>
            </a:r>
          </a:p>
          <a:p>
            <a:pPr marL="0" indent="0">
              <a:spcBef>
                <a:spcPts val="0"/>
              </a:spcBef>
              <a:spcAft>
                <a:spcPts val="600"/>
              </a:spcAft>
              <a:buNone/>
            </a:pPr>
            <a:r>
              <a:rPr lang="en-US" sz="1200" dirty="0">
                <a:latin typeface="Tahoma" panose="020B0604030504040204" pitchFamily="34" charset="0"/>
                <a:ea typeface="Tahoma" panose="020B0604030504040204" pitchFamily="34" charset="0"/>
                <a:cs typeface="Tahoma" panose="020B0604030504040204" pitchFamily="34" charset="0"/>
              </a:rPr>
              <a:t>Yellow flag – first lap No Passing!!!</a:t>
            </a:r>
          </a:p>
          <a:p>
            <a:pPr marL="0" indent="0">
              <a:spcBef>
                <a:spcPts val="0"/>
              </a:spcBef>
              <a:spcAft>
                <a:spcPts val="600"/>
              </a:spcAft>
              <a:buNone/>
            </a:pPr>
            <a:endParaRPr lang="en-US" sz="1200" i="1"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r>
              <a:rPr lang="en-US" sz="1200" i="1" dirty="0">
                <a:latin typeface="Tahoma" panose="020B0604030504040204" pitchFamily="34" charset="0"/>
                <a:ea typeface="Tahoma" panose="020B0604030504040204" pitchFamily="34" charset="0"/>
                <a:cs typeface="Tahoma" panose="020B0604030504040204" pitchFamily="34" charset="0"/>
              </a:rPr>
              <a:t>It’s intense but it’s fun...stay loose!</a:t>
            </a:r>
          </a:p>
          <a:p>
            <a:pPr marL="0" indent="0">
              <a:spcBef>
                <a:spcPts val="0"/>
              </a:spcBef>
              <a:spcAft>
                <a:spcPts val="600"/>
              </a:spcAft>
              <a:buNone/>
            </a:pPr>
            <a:endParaRPr lang="en-US" sz="1200" dirty="0"/>
          </a:p>
        </p:txBody>
      </p:sp>
      <p:pic>
        <p:nvPicPr>
          <p:cNvPr id="7" name="Picture 6">
            <a:extLst>
              <a:ext uri="{FF2B5EF4-FFF2-40B4-BE49-F238E27FC236}">
                <a16:creationId xmlns:a16="http://schemas.microsoft.com/office/drawing/2014/main" id="{5B0988C4-D5E7-4646-AA87-5C1776B4B1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50" r="24664"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Picture 2">
            <a:extLst>
              <a:ext uri="{FF2B5EF4-FFF2-40B4-BE49-F238E27FC236}">
                <a16:creationId xmlns:a16="http://schemas.microsoft.com/office/drawing/2014/main" id="{3CC78F5D-1C11-E142-BAA5-0AEA30F0D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37262"/>
            <a:ext cx="914400" cy="68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80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extLst>
              <a:ext uri="{28A0092B-C50C-407E-A947-70E740481C1C}">
                <a14:useLocalDpi xmlns:a14="http://schemas.microsoft.com/office/drawing/2010/main" val="0"/>
              </a:ext>
            </a:extLst>
          </a:blip>
          <a:srcRect l="21666" r="16099"/>
          <a:stretch/>
        </p:blipFill>
        <p:spPr>
          <a:xfrm>
            <a:off x="4348157" y="10"/>
            <a:ext cx="4795614" cy="51434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2" name="Title 1"/>
          <p:cNvSpPr>
            <a:spLocks noGrp="1"/>
          </p:cNvSpPr>
          <p:nvPr>
            <p:ph type="title"/>
          </p:nvPr>
        </p:nvSpPr>
        <p:spPr>
          <a:xfrm>
            <a:off x="603749" y="806450"/>
            <a:ext cx="3602727" cy="1633382"/>
          </a:xfrm>
        </p:spPr>
        <p:txBody>
          <a:bodyPr>
            <a:normAutofit/>
          </a:bodyPr>
          <a:lstStyle/>
          <a:p>
            <a:r>
              <a:rPr lang="en-US" b="1">
                <a:solidFill>
                  <a:srgbClr val="000000"/>
                </a:solidFill>
                <a:latin typeface="Tahoma" panose="020B0604030504040204" pitchFamily="34" charset="0"/>
                <a:ea typeface="Tahoma" panose="020B0604030504040204" pitchFamily="34" charset="0"/>
                <a:cs typeface="Tahoma" panose="020B0604030504040204" pitchFamily="34" charset="0"/>
              </a:rPr>
              <a:t>Your First Track Session</a:t>
            </a:r>
          </a:p>
        </p:txBody>
      </p:sp>
      <p:sp>
        <p:nvSpPr>
          <p:cNvPr id="3" name="Content Placeholder 2"/>
          <p:cNvSpPr>
            <a:spLocks noGrp="1"/>
          </p:cNvSpPr>
          <p:nvPr>
            <p:ph idx="1"/>
          </p:nvPr>
        </p:nvSpPr>
        <p:spPr>
          <a:xfrm>
            <a:off x="603748" y="2057400"/>
            <a:ext cx="3892052" cy="4190999"/>
          </a:xfrm>
        </p:spPr>
        <p:txBody>
          <a:bodyPr anchor="ctr">
            <a:normAutofit/>
          </a:bodyPr>
          <a:lstStyle/>
          <a:p>
            <a:pPr marL="0" indent="0">
              <a:spcBef>
                <a:spcPts val="0"/>
              </a:spcBef>
              <a:spcAft>
                <a:spcPts val="600"/>
              </a:spcAft>
              <a:buNone/>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These are your safety inspection recon laps.  Pay attention to any hazards or things that look out of place and let us know about them. </a:t>
            </a:r>
          </a:p>
          <a:p>
            <a:pPr marL="0" indent="0">
              <a:spcBef>
                <a:spcPts val="0"/>
              </a:spcBef>
              <a:spcAft>
                <a:spcPts val="600"/>
              </a:spcAft>
              <a:buNone/>
            </a:pPr>
            <a:endPar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Track Rules:</a:t>
            </a:r>
          </a:p>
          <a:p>
            <a:pPr marL="742950" indent="-285750">
              <a:spcBef>
                <a:spcPts val="0"/>
              </a:spcBef>
              <a:spcAft>
                <a:spcPts val="600"/>
              </a:spcAft>
            </a:pP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First lap under yellow flag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no passing</a:t>
            </a:r>
          </a:p>
          <a:p>
            <a:pPr marL="0" indent="0">
              <a:spcBef>
                <a:spcPts val="0"/>
              </a:spcBef>
              <a:spcAft>
                <a:spcPts val="600"/>
              </a:spcAft>
              <a:buNone/>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Get used to seeing ALL corner workers</a:t>
            </a:r>
          </a:p>
          <a:p>
            <a:pPr marL="800100" indent="-342900">
              <a:spcBef>
                <a:spcPts val="0"/>
              </a:spcBef>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Eyes up!</a:t>
            </a:r>
          </a:p>
          <a:p>
            <a:pPr marL="800100" indent="-342900">
              <a:spcBef>
                <a:spcPts val="0"/>
              </a:spcBef>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Try to be smooth</a:t>
            </a:r>
          </a:p>
          <a:p>
            <a:pPr marL="800100" indent="-342900">
              <a:spcBef>
                <a:spcPts val="0"/>
              </a:spcBef>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Practice the line</a:t>
            </a:r>
          </a:p>
        </p:txBody>
      </p:sp>
      <p:pic>
        <p:nvPicPr>
          <p:cNvPr id="7" name="Picture 2">
            <a:extLst>
              <a:ext uri="{FF2B5EF4-FFF2-40B4-BE49-F238E27FC236}">
                <a16:creationId xmlns:a16="http://schemas.microsoft.com/office/drawing/2014/main" id="{C3D5AD04-C586-5843-A10F-66627C57B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576" y="5911346"/>
            <a:ext cx="895351" cy="67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90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Flags: They Keep Us Safe</a:t>
            </a:r>
          </a:p>
        </p:txBody>
      </p:sp>
      <p:sp>
        <p:nvSpPr>
          <p:cNvPr id="3" name="Content Placeholder 2"/>
          <p:cNvSpPr>
            <a:spLocks noGrp="1"/>
          </p:cNvSpPr>
          <p:nvPr>
            <p:ph idx="1"/>
          </p:nvPr>
        </p:nvSpPr>
        <p:spPr>
          <a:xfrm>
            <a:off x="838200" y="1750796"/>
            <a:ext cx="6400800" cy="4073081"/>
          </a:xfrm>
        </p:spPr>
        <p:txBody>
          <a:bodyPr>
            <a:noAutofit/>
          </a:bodyPr>
          <a:lstStyle/>
          <a:p>
            <a:pPr>
              <a:spcBef>
                <a:spcPts val="0"/>
              </a:spcBef>
              <a:spcAft>
                <a:spcPts val="400"/>
              </a:spcAft>
              <a:buFont typeface="Wingdings" panose="05000000000000000000" pitchFamily="2" charset="2"/>
              <a:buChar char="Ø"/>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Yellow Flag</a:t>
            </a:r>
          </a:p>
          <a:p>
            <a:pPr lvl="1">
              <a:spcBef>
                <a:spcPts val="0"/>
              </a:spcBef>
              <a:spcAft>
                <a:spcPts val="4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Caution!  Slow down!  Danger ahead! </a:t>
            </a:r>
          </a:p>
          <a:p>
            <a:pPr lvl="1">
              <a:spcBef>
                <a:spcPts val="0"/>
              </a:spcBef>
              <a:spcAft>
                <a:spcPts val="400"/>
              </a:spcAft>
              <a:buClr>
                <a:schemeClr val="accent1"/>
              </a:buClr>
            </a:pPr>
            <a:r>
              <a:rPr lang="en-US" sz="2000" b="1" u="sng"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No Passing!</a:t>
            </a:r>
          </a:p>
          <a:p>
            <a:pPr lvl="1">
              <a:spcBef>
                <a:spcPts val="0"/>
              </a:spcBef>
              <a:spcAft>
                <a:spcPts val="4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Standing yellow flag – it’s ahead somewhere</a:t>
            </a:r>
          </a:p>
          <a:p>
            <a:pPr lvl="1">
              <a:spcBef>
                <a:spcPts val="0"/>
              </a:spcBef>
              <a:spcAft>
                <a:spcPts val="4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Waving yellow flag – it’s here!</a:t>
            </a:r>
          </a:p>
          <a:p>
            <a:pPr>
              <a:spcBef>
                <a:spcPts val="1200"/>
              </a:spcBef>
              <a:spcAft>
                <a:spcPts val="400"/>
              </a:spcAft>
              <a:buFont typeface="Wingdings" panose="05000000000000000000" pitchFamily="2" charset="2"/>
              <a:buChar char="Ø"/>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Surface Flag (</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yellow/</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red</a:t>
            </a:r>
            <a:r>
              <a:rPr lang="en-US" sz="2000"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stripes)</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There is something on track</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 aware – slow down</a:t>
            </a:r>
            <a:endPar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ts val="1800"/>
              </a:spcBef>
              <a:spcAft>
                <a:spcPts val="400"/>
              </a:spcAft>
              <a:buFont typeface="Wingdings" panose="05000000000000000000" pitchFamily="2" charset="2"/>
              <a:buChar char="Ø"/>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Red flag</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Stop to the side where you can see flagger</a:t>
            </a:r>
          </a:p>
          <a:p>
            <a:pPr lvl="1">
              <a:spcBef>
                <a:spcPts val="0"/>
              </a:spcBef>
              <a:spcAft>
                <a:spcPts val="400"/>
              </a:spcAft>
              <a:buClr>
                <a:schemeClr val="accent1"/>
              </a:buClr>
            </a:pPr>
            <a:r>
              <a:rPr lang="en-US"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Stay in your car and wait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092014"/>
            <a:ext cx="1595435" cy="12763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53737"/>
            <a:ext cx="1595435" cy="12508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492190"/>
            <a:ext cx="1595434" cy="1276347"/>
          </a:xfrm>
          <a:prstGeom prst="rect">
            <a:avLst/>
          </a:prstGeom>
        </p:spPr>
      </p:pic>
      <p:pic>
        <p:nvPicPr>
          <p:cNvPr id="9" name="Picture 2">
            <a:extLst>
              <a:ext uri="{FF2B5EF4-FFF2-40B4-BE49-F238E27FC236}">
                <a16:creationId xmlns:a16="http://schemas.microsoft.com/office/drawing/2014/main" id="{EA856E75-CA6D-3B45-86B5-457EF38A7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823877"/>
            <a:ext cx="992161" cy="74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59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97" y="381000"/>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Co-operative Passing Rules</a:t>
            </a:r>
          </a:p>
        </p:txBody>
      </p:sp>
      <p:sp>
        <p:nvSpPr>
          <p:cNvPr id="3" name="Content Placeholder 2"/>
          <p:cNvSpPr>
            <a:spLocks noGrp="1"/>
          </p:cNvSpPr>
          <p:nvPr>
            <p:ph idx="1"/>
          </p:nvPr>
        </p:nvSpPr>
        <p:spPr>
          <a:xfrm>
            <a:off x="609600" y="1676400"/>
            <a:ext cx="7391400" cy="4343400"/>
          </a:xfrm>
        </p:spPr>
        <p:txBody>
          <a:bodyPr>
            <a:normAutofit lnSpcReduction="10000"/>
          </a:bodyPr>
          <a:lstStyle/>
          <a:p>
            <a:pPr marL="0" indent="0">
              <a:buNone/>
            </a:pPr>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Being passed</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Complete your turn</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Check mirror</a:t>
            </a:r>
          </a:p>
          <a:p>
            <a:pPr marL="692150" lvl="2" indent="-342900"/>
            <a:r>
              <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Give a “point by”</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Do not push on the gas! </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Your responsibility to let them pass</a:t>
            </a:r>
          </a:p>
          <a:p>
            <a:pPr marL="0" indent="0">
              <a:spcBef>
                <a:spcPts val="1200"/>
              </a:spcBef>
              <a:buNone/>
            </a:pPr>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Passing someone</a:t>
            </a:r>
            <a:endParaRPr lang="en-US" sz="21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Set up so the other driver can see you</a:t>
            </a:r>
          </a:p>
          <a:p>
            <a:pPr marL="692150" lvl="2" indent="-342900"/>
            <a:r>
              <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Wait for the point by!</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Complete pass by end of zone</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You don’t need to take a pass – you can wave it off</a:t>
            </a:r>
          </a:p>
          <a:p>
            <a:pPr marL="692150" lvl="2" indent="-342900"/>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Don’t push yourself into the next turn too fast</a:t>
            </a:r>
          </a:p>
          <a:p>
            <a:pPr marL="6350" lvl="1" indent="0">
              <a:buNone/>
            </a:pPr>
            <a:endPar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6350" lvl="1" indent="0">
              <a:buNone/>
            </a:pPr>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Blue flag - you must let other cars pass</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5" y="4419600"/>
            <a:ext cx="1619250" cy="1295400"/>
          </a:xfrm>
          <a:prstGeom prst="rect">
            <a:avLst/>
          </a:prstGeom>
        </p:spPr>
      </p:pic>
      <p:pic>
        <p:nvPicPr>
          <p:cNvPr id="7" name="Picture 2">
            <a:extLst>
              <a:ext uri="{FF2B5EF4-FFF2-40B4-BE49-F238E27FC236}">
                <a16:creationId xmlns:a16="http://schemas.microsoft.com/office/drawing/2014/main" id="{3C33D15E-0E04-0A4B-940F-D9A372588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372" y="140882"/>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12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30" y="228600"/>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Black Flags</a:t>
            </a:r>
          </a:p>
        </p:txBody>
      </p:sp>
      <p:sp>
        <p:nvSpPr>
          <p:cNvPr id="3" name="Content Placeholder 2"/>
          <p:cNvSpPr>
            <a:spLocks noGrp="1"/>
          </p:cNvSpPr>
          <p:nvPr>
            <p:ph idx="1"/>
          </p:nvPr>
        </p:nvSpPr>
        <p:spPr>
          <a:xfrm>
            <a:off x="533400" y="1371600"/>
            <a:ext cx="7239000" cy="3859448"/>
          </a:xfrm>
        </p:spPr>
        <p:txBody>
          <a:bodyPr>
            <a:noAutofit/>
          </a:bodyPr>
          <a:lstStyle/>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Furled and pointed at you</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Behave! Don’t do it again...</a:t>
            </a:r>
          </a:p>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Waved and pointed at you</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You must leave the track</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Go into hot pits to see Safety Officer</a:t>
            </a:r>
          </a:p>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Black flag waved at all</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All cars must exit to pits</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If session still going, come into hot pits</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Safety team will indicate where to stop</a:t>
            </a:r>
          </a:p>
          <a:p>
            <a:pPr marL="0" indent="0">
              <a:spcBef>
                <a:spcPts val="0"/>
              </a:spcBef>
              <a:spcAft>
                <a:spcPts val="600"/>
              </a:spcAft>
              <a:buNone/>
            </a:pPr>
            <a:r>
              <a:rPr lang="en-US" sz="2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Meatball flag -- waved and pointed at you</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Come in to the hot pits </a:t>
            </a:r>
          </a:p>
          <a:p>
            <a:pPr lvl="1">
              <a:spcBef>
                <a:spcPts val="0"/>
              </a:spcBef>
              <a:spcAft>
                <a:spcPts val="600"/>
              </a:spcAft>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Something wrong – could be sound (WTRLS)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136" y="3736026"/>
            <a:ext cx="2746694" cy="1837443"/>
          </a:xfrm>
          <a:prstGeom prst="rect">
            <a:avLst/>
          </a:prstGeom>
        </p:spPr>
      </p:pic>
      <p:sp>
        <p:nvSpPr>
          <p:cNvPr id="8" name="TextBox 7"/>
          <p:cNvSpPr txBox="1"/>
          <p:nvPr/>
        </p:nvSpPr>
        <p:spPr>
          <a:xfrm>
            <a:off x="157760" y="5838423"/>
            <a:ext cx="8396594" cy="707886"/>
          </a:xfrm>
          <a:prstGeom prst="rect">
            <a:avLst/>
          </a:prstGeom>
          <a:noFill/>
        </p:spPr>
        <p:txBody>
          <a:bodyPr wrap="none" rtlCol="0">
            <a:spAutoFit/>
          </a:bodyPr>
          <a:lstStyle/>
          <a:p>
            <a:r>
              <a:rPr lang="en-US" sz="2000" b="1" dirty="0"/>
              <a:t>Common Causes: </a:t>
            </a:r>
          </a:p>
          <a:p>
            <a:r>
              <a:rPr lang="en-US" sz="2000" b="1" dirty="0">
                <a:solidFill>
                  <a:srgbClr val="C00000"/>
                </a:solidFill>
              </a:rPr>
              <a:t>Overtaking on Yellow, Missing blend line, 2 or 4 wheels off, sound violation... </a:t>
            </a:r>
          </a:p>
        </p:txBody>
      </p:sp>
      <p:pic>
        <p:nvPicPr>
          <p:cNvPr id="10" name="Picture 9"/>
          <p:cNvPicPr>
            <a:picLocks noChangeAspect="1"/>
          </p:cNvPicPr>
          <p:nvPr/>
        </p:nvPicPr>
        <p:blipFill rotWithShape="1">
          <a:blip r:embed="rId3"/>
          <a:srcRect l="1" t="4418" r="44563" b="36728"/>
          <a:stretch/>
        </p:blipFill>
        <p:spPr>
          <a:xfrm>
            <a:off x="5930095" y="1524000"/>
            <a:ext cx="2726735" cy="2030039"/>
          </a:xfrm>
          <a:prstGeom prst="rect">
            <a:avLst/>
          </a:prstGeom>
        </p:spPr>
      </p:pic>
      <p:pic>
        <p:nvPicPr>
          <p:cNvPr id="9" name="Picture 2">
            <a:extLst>
              <a:ext uri="{FF2B5EF4-FFF2-40B4-BE49-F238E27FC236}">
                <a16:creationId xmlns:a16="http://schemas.microsoft.com/office/drawing/2014/main" id="{6F30030E-FDF3-4D4C-B70A-9E0C9E435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18090"/>
            <a:ext cx="881339" cy="66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25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97" y="914400"/>
            <a:ext cx="8229600" cy="1143000"/>
          </a:xfrm>
        </p:spPr>
        <p:txBody>
          <a:bodyPr>
            <a:normAutofit fontScale="90000"/>
          </a:bodyPr>
          <a:lstStyle/>
          <a:p>
            <a:r>
              <a:rPr lang="en-US" sz="4000" b="1" dirty="0">
                <a:latin typeface="Tahoma" charset="0"/>
                <a:ea typeface="Tahoma" charset="0"/>
                <a:cs typeface="Tahoma" charset="0"/>
              </a:rPr>
              <a:t>Elements of the Common </a:t>
            </a:r>
            <a:br>
              <a:rPr lang="en-US" sz="4000" b="1" dirty="0">
                <a:latin typeface="Tahoma" charset="0"/>
                <a:ea typeface="Tahoma" charset="0"/>
                <a:cs typeface="Tahoma" charset="0"/>
              </a:rPr>
            </a:br>
            <a:r>
              <a:rPr lang="en-US" sz="4000" b="1" dirty="0">
                <a:latin typeface="Tahoma" charset="0"/>
                <a:ea typeface="Tahoma" charset="0"/>
                <a:cs typeface="Tahoma" charset="0"/>
              </a:rPr>
              <a:t>Corner </a:t>
            </a:r>
            <a:br>
              <a:rPr lang="en-US" sz="4400" b="1" dirty="0"/>
            </a:br>
            <a:br>
              <a:rPr lang="en-US" sz="4400" b="1" dirty="0"/>
            </a:br>
            <a:r>
              <a:rPr lang="en-US" sz="3100" dirty="0">
                <a:latin typeface="Tahoma" charset="0"/>
                <a:ea typeface="Tahoma" charset="0"/>
                <a:cs typeface="Tahoma" charset="0"/>
              </a:rPr>
              <a:t>Terms your instructor will use</a:t>
            </a:r>
          </a:p>
        </p:txBody>
      </p:sp>
      <p:sp>
        <p:nvSpPr>
          <p:cNvPr id="8" name="Line 28"/>
          <p:cNvSpPr>
            <a:spLocks noChangeShapeType="1"/>
          </p:cNvSpPr>
          <p:nvPr/>
        </p:nvSpPr>
        <p:spPr bwMode="auto">
          <a:xfrm>
            <a:off x="7056120" y="2895600"/>
            <a:ext cx="2011680" cy="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9" name="Arc 27"/>
          <p:cNvSpPr>
            <a:spLocks/>
          </p:cNvSpPr>
          <p:nvPr/>
        </p:nvSpPr>
        <p:spPr bwMode="auto">
          <a:xfrm flipH="1">
            <a:off x="5470040" y="2895600"/>
            <a:ext cx="1670050" cy="1627188"/>
          </a:xfrm>
          <a:custGeom>
            <a:avLst/>
            <a:gdLst>
              <a:gd name="T0" fmla="*/ 0 w 21598"/>
              <a:gd name="T1" fmla="*/ 0 h 21600"/>
              <a:gd name="T2" fmla="*/ 1670050 w 21598"/>
              <a:gd name="T3" fmla="*/ 1607677 h 21600"/>
              <a:gd name="T4" fmla="*/ 0 w 21598"/>
              <a:gd name="T5" fmla="*/ 1627188 h 21600"/>
              <a:gd name="T6" fmla="*/ 0 60000 65536"/>
              <a:gd name="T7" fmla="*/ 0 60000 65536"/>
              <a:gd name="T8" fmla="*/ 0 60000 65536"/>
            </a:gdLst>
            <a:ahLst/>
            <a:cxnLst>
              <a:cxn ang="T6">
                <a:pos x="T0" y="T1"/>
              </a:cxn>
              <a:cxn ang="T7">
                <a:pos x="T2" y="T3"/>
              </a:cxn>
              <a:cxn ang="T8">
                <a:pos x="T4" y="T5"/>
              </a:cxn>
            </a:cxnLst>
            <a:rect l="0" t="0" r="r" b="b"/>
            <a:pathLst>
              <a:path w="21598" h="21600" fill="none" extrusionOk="0">
                <a:moveTo>
                  <a:pt x="0" y="-1"/>
                </a:moveTo>
                <a:cubicBezTo>
                  <a:pt x="11828" y="-1"/>
                  <a:pt x="21456" y="9513"/>
                  <a:pt x="21598" y="21340"/>
                </a:cubicBezTo>
              </a:path>
              <a:path w="21598" h="21600" stroke="0" extrusionOk="0">
                <a:moveTo>
                  <a:pt x="0" y="-1"/>
                </a:moveTo>
                <a:cubicBezTo>
                  <a:pt x="11828" y="-1"/>
                  <a:pt x="21456" y="9513"/>
                  <a:pt x="21598" y="21340"/>
                </a:cubicBezTo>
                <a:lnTo>
                  <a:pt x="0" y="21600"/>
                </a:lnTo>
                <a:lnTo>
                  <a:pt x="0" y="-1"/>
                </a:lnTo>
                <a:close/>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0" name="Line 26"/>
          <p:cNvSpPr>
            <a:spLocks noChangeShapeType="1"/>
          </p:cNvSpPr>
          <p:nvPr/>
        </p:nvSpPr>
        <p:spPr bwMode="auto">
          <a:xfrm>
            <a:off x="5470040" y="4495800"/>
            <a:ext cx="0" cy="1850523"/>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1" name="Arc 24"/>
          <p:cNvSpPr>
            <a:spLocks noChangeAspect="1"/>
          </p:cNvSpPr>
          <p:nvPr/>
        </p:nvSpPr>
        <p:spPr bwMode="auto">
          <a:xfrm flipH="1">
            <a:off x="6540500" y="3886200"/>
            <a:ext cx="469900" cy="508000"/>
          </a:xfrm>
          <a:custGeom>
            <a:avLst/>
            <a:gdLst>
              <a:gd name="T0" fmla="*/ 0 w 21600"/>
              <a:gd name="T1" fmla="*/ 0 h 21600"/>
              <a:gd name="T2" fmla="*/ 939800 w 21600"/>
              <a:gd name="T3" fmla="*/ 1016000 h 21600"/>
              <a:gd name="T4" fmla="*/ 0 w 21600"/>
              <a:gd name="T5" fmla="*/ 1016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2" name="Line 26"/>
          <p:cNvSpPr>
            <a:spLocks noChangeShapeType="1"/>
          </p:cNvSpPr>
          <p:nvPr/>
        </p:nvSpPr>
        <p:spPr bwMode="auto">
          <a:xfrm>
            <a:off x="6540500" y="4343400"/>
            <a:ext cx="0" cy="109728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14" name="Line 25"/>
          <p:cNvSpPr>
            <a:spLocks noChangeShapeType="1"/>
          </p:cNvSpPr>
          <p:nvPr/>
        </p:nvSpPr>
        <p:spPr bwMode="auto">
          <a:xfrm>
            <a:off x="6979920" y="3886200"/>
            <a:ext cx="1097280" cy="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1" name="Arc 30"/>
          <p:cNvSpPr>
            <a:spLocks noChangeAspect="1"/>
          </p:cNvSpPr>
          <p:nvPr/>
        </p:nvSpPr>
        <p:spPr bwMode="auto">
          <a:xfrm rot="201712" flipH="1">
            <a:off x="5647488" y="2849176"/>
            <a:ext cx="3771870" cy="3713642"/>
          </a:xfrm>
          <a:custGeom>
            <a:avLst/>
            <a:gdLst>
              <a:gd name="T0" fmla="*/ 400749 w 21576"/>
              <a:gd name="T1" fmla="*/ 0 h 21369"/>
              <a:gd name="T2" fmla="*/ 2743200 w 21576"/>
              <a:gd name="T3" fmla="*/ 3483013 h 21369"/>
              <a:gd name="T4" fmla="*/ 0 w 21576"/>
              <a:gd name="T5" fmla="*/ 3657600 h 21369"/>
              <a:gd name="T6" fmla="*/ 0 60000 65536"/>
              <a:gd name="T7" fmla="*/ 0 60000 65536"/>
              <a:gd name="T8" fmla="*/ 0 60000 65536"/>
            </a:gdLst>
            <a:ahLst/>
            <a:cxnLst>
              <a:cxn ang="T6">
                <a:pos x="T0" y="T1"/>
              </a:cxn>
              <a:cxn ang="T7">
                <a:pos x="T2" y="T3"/>
              </a:cxn>
              <a:cxn ang="T8">
                <a:pos x="T4" y="T5"/>
              </a:cxn>
            </a:cxnLst>
            <a:rect l="0" t="0" r="r" b="b"/>
            <a:pathLst>
              <a:path w="21576" h="21369" fill="none" extrusionOk="0">
                <a:moveTo>
                  <a:pt x="3151" y="0"/>
                </a:moveTo>
                <a:cubicBezTo>
                  <a:pt x="13367" y="1507"/>
                  <a:pt x="21088" y="10034"/>
                  <a:pt x="21575" y="20349"/>
                </a:cubicBezTo>
              </a:path>
              <a:path w="21576" h="21369" stroke="0" extrusionOk="0">
                <a:moveTo>
                  <a:pt x="3151" y="0"/>
                </a:moveTo>
                <a:cubicBezTo>
                  <a:pt x="13367" y="1507"/>
                  <a:pt x="21088" y="10034"/>
                  <a:pt x="21575" y="20349"/>
                </a:cubicBezTo>
                <a:lnTo>
                  <a:pt x="0" y="21369"/>
                </a:lnTo>
                <a:lnTo>
                  <a:pt x="3151" y="0"/>
                </a:lnTo>
                <a:close/>
              </a:path>
            </a:pathLst>
          </a:custGeom>
          <a:noFill/>
          <a:ln w="57150">
            <a:solidFill>
              <a:srgbClr val="0C02D8"/>
            </a:solidFill>
            <a:prstDash val="solid"/>
            <a:round/>
            <a:headEnd type="triangle" w="sm" len="lg"/>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nvGrpSpPr>
          <p:cNvPr id="22" name="Group 21"/>
          <p:cNvGrpSpPr>
            <a:grpSpLocks/>
          </p:cNvGrpSpPr>
          <p:nvPr/>
        </p:nvGrpSpPr>
        <p:grpSpPr bwMode="auto">
          <a:xfrm rot="-2700000">
            <a:off x="6753693" y="4049287"/>
            <a:ext cx="130175" cy="241300"/>
            <a:chOff x="3152" y="2928"/>
            <a:chExt cx="82" cy="152"/>
          </a:xfrm>
        </p:grpSpPr>
        <p:sp>
          <p:nvSpPr>
            <p:cNvPr id="23" name="AutoShape 36"/>
            <p:cNvSpPr>
              <a:spLocks noChangeArrowheads="1"/>
            </p:cNvSpPr>
            <p:nvPr/>
          </p:nvSpPr>
          <p:spPr bwMode="auto">
            <a:xfrm>
              <a:off x="3168" y="2928"/>
              <a:ext cx="48" cy="144"/>
            </a:xfrm>
            <a:prstGeom prst="triangle">
              <a:avLst>
                <a:gd name="adj" fmla="val 50000"/>
              </a:avLst>
            </a:prstGeom>
            <a:solidFill>
              <a:srgbClr val="0C02D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sp>
          <p:nvSpPr>
            <p:cNvPr id="24" name="Line 40"/>
            <p:cNvSpPr>
              <a:spLocks noChangeShapeType="1"/>
            </p:cNvSpPr>
            <p:nvPr/>
          </p:nvSpPr>
          <p:spPr bwMode="auto">
            <a:xfrm>
              <a:off x="3152" y="3080"/>
              <a:ext cx="82" cy="0"/>
            </a:xfrm>
            <a:prstGeom prst="line">
              <a:avLst/>
            </a:prstGeom>
            <a:noFill/>
            <a:ln w="28575">
              <a:solidFill>
                <a:srgbClr val="0C02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grpSp>
      <p:sp>
        <p:nvSpPr>
          <p:cNvPr id="25" name="TextBox 24"/>
          <p:cNvSpPr txBox="1"/>
          <p:nvPr/>
        </p:nvSpPr>
        <p:spPr>
          <a:xfrm>
            <a:off x="6907831" y="4191000"/>
            <a:ext cx="559769" cy="276999"/>
          </a:xfrm>
          <a:prstGeom prst="rect">
            <a:avLst/>
          </a:prstGeom>
          <a:noFill/>
        </p:spPr>
        <p:txBody>
          <a:bodyPr wrap="none" rtlCol="0">
            <a:spAutoFit/>
          </a:bodyPr>
          <a:lstStyle/>
          <a:p>
            <a:r>
              <a:rPr lang="en-US" sz="1200" b="1" dirty="0">
                <a:solidFill>
                  <a:srgbClr val="0C02D8"/>
                </a:solidFill>
              </a:rPr>
              <a:t>Apex</a:t>
            </a:r>
          </a:p>
        </p:txBody>
      </p:sp>
      <p:sp>
        <p:nvSpPr>
          <p:cNvPr id="26" name="Rectangle 25"/>
          <p:cNvSpPr/>
          <p:nvPr/>
        </p:nvSpPr>
        <p:spPr>
          <a:xfrm>
            <a:off x="146129" y="2510707"/>
            <a:ext cx="5105400" cy="2446824"/>
          </a:xfrm>
          <a:prstGeom prst="rect">
            <a:avLst/>
          </a:prstGeom>
        </p:spPr>
        <p:txBody>
          <a:bodyPr wrap="square">
            <a:spAutoFit/>
          </a:bodyPr>
          <a:lstStyle/>
          <a:p>
            <a:pPr marL="457200" indent="-457200">
              <a:spcAft>
                <a:spcPts val="600"/>
              </a:spcAft>
              <a:buClr>
                <a:schemeClr val="accent1"/>
              </a:buClr>
              <a:buSzPct val="90000"/>
              <a:buFont typeface="Courier New" pitchFamily="49" charset="0"/>
              <a:buChar char="o"/>
            </a:pPr>
            <a:r>
              <a:rPr kumimoji="0" lang="en-US" sz="1600" b="1" dirty="0">
                <a:solidFill>
                  <a:schemeClr val="accent1"/>
                </a:solidFill>
                <a:latin typeface="Tahoma" charset="0"/>
                <a:ea typeface="Tahoma" charset="0"/>
                <a:cs typeface="Tahoma" charset="0"/>
              </a:rPr>
              <a:t>“Turn in” </a:t>
            </a:r>
          </a:p>
          <a:p>
            <a:pPr marL="914400" lvl="1" indent="-457200">
              <a:spcAft>
                <a:spcPts val="600"/>
              </a:spcAft>
              <a:buClr>
                <a:schemeClr val="accent1"/>
              </a:buClr>
              <a:buSzPct val="90000"/>
              <a:buFont typeface="Courier New" pitchFamily="49" charset="0"/>
              <a:buChar char="o"/>
            </a:pPr>
            <a:r>
              <a:rPr lang="en-US" sz="1600" dirty="0">
                <a:solidFill>
                  <a:schemeClr val="tx2"/>
                </a:solidFill>
                <a:latin typeface="Tahoma" charset="0"/>
                <a:ea typeface="Tahoma" charset="0"/>
                <a:cs typeface="Tahoma" charset="0"/>
              </a:rPr>
              <a:t>Y</a:t>
            </a:r>
            <a:r>
              <a:rPr kumimoji="0" lang="en-US" sz="1600" dirty="0">
                <a:solidFill>
                  <a:schemeClr val="tx2"/>
                </a:solidFill>
                <a:latin typeface="Tahoma" charset="0"/>
                <a:ea typeface="Tahoma" charset="0"/>
                <a:cs typeface="Tahoma" charset="0"/>
              </a:rPr>
              <a:t>ou begin to turn for the corner</a:t>
            </a:r>
          </a:p>
          <a:p>
            <a:pPr marL="457200" indent="-457200">
              <a:spcAft>
                <a:spcPts val="600"/>
              </a:spcAft>
              <a:buClr>
                <a:schemeClr val="accent1"/>
              </a:buClr>
              <a:buSzPct val="90000"/>
              <a:buFont typeface="Courier New" pitchFamily="49" charset="0"/>
              <a:buChar char="o"/>
            </a:pPr>
            <a:r>
              <a:rPr kumimoji="0" lang="en-US" sz="1600" b="1" dirty="0">
                <a:solidFill>
                  <a:schemeClr val="accent1"/>
                </a:solidFill>
                <a:latin typeface="Tahoma" charset="0"/>
                <a:ea typeface="Tahoma" charset="0"/>
                <a:cs typeface="Tahoma" charset="0"/>
              </a:rPr>
              <a:t>“Apex”</a:t>
            </a:r>
          </a:p>
          <a:p>
            <a:pPr marL="914400" lvl="1" indent="-457200">
              <a:spcAft>
                <a:spcPts val="600"/>
              </a:spcAft>
              <a:buClr>
                <a:schemeClr val="accent1"/>
              </a:buClr>
              <a:buSzPct val="90000"/>
              <a:buFont typeface="Courier New" pitchFamily="49" charset="0"/>
              <a:buChar char="o"/>
            </a:pPr>
            <a:r>
              <a:rPr kumimoji="0" lang="en-US" sz="1600" dirty="0">
                <a:solidFill>
                  <a:schemeClr val="tx2"/>
                </a:solidFill>
                <a:latin typeface="Tahoma" charset="0"/>
                <a:ea typeface="Tahoma" charset="0"/>
                <a:cs typeface="Tahoma" charset="0"/>
              </a:rPr>
              <a:t>Where car is closest to inside of the corner. The point  you begin exiting the corner</a:t>
            </a:r>
          </a:p>
          <a:p>
            <a:pPr marL="457200" indent="-457200">
              <a:spcAft>
                <a:spcPts val="600"/>
              </a:spcAft>
              <a:buClr>
                <a:schemeClr val="accent1"/>
              </a:buClr>
              <a:buSzPct val="90000"/>
              <a:buFont typeface="Courier New" pitchFamily="49" charset="0"/>
              <a:buChar char="o"/>
            </a:pPr>
            <a:r>
              <a:rPr kumimoji="0" lang="en-US" sz="1600" b="1" dirty="0">
                <a:solidFill>
                  <a:schemeClr val="accent1"/>
                </a:solidFill>
                <a:latin typeface="Tahoma" charset="0"/>
                <a:ea typeface="Tahoma" charset="0"/>
                <a:cs typeface="Tahoma" charset="0"/>
              </a:rPr>
              <a:t>“Track out”</a:t>
            </a:r>
          </a:p>
          <a:p>
            <a:pPr marL="914400" lvl="1" indent="-457200">
              <a:spcAft>
                <a:spcPts val="600"/>
              </a:spcAft>
              <a:buClr>
                <a:schemeClr val="accent1"/>
              </a:buClr>
              <a:buSzPct val="90000"/>
              <a:buFont typeface="Courier New" pitchFamily="49" charset="0"/>
              <a:buChar char="o"/>
            </a:pPr>
            <a:r>
              <a:rPr lang="en-US" sz="1600" dirty="0">
                <a:solidFill>
                  <a:schemeClr val="tx2"/>
                </a:solidFill>
                <a:latin typeface="Tahoma" charset="0"/>
                <a:ea typeface="Tahoma" charset="0"/>
                <a:cs typeface="Tahoma" charset="0"/>
              </a:rPr>
              <a:t>T</a:t>
            </a:r>
            <a:r>
              <a:rPr kumimoji="0" lang="en-US" sz="1600" dirty="0">
                <a:solidFill>
                  <a:schemeClr val="tx2"/>
                </a:solidFill>
                <a:latin typeface="Tahoma" charset="0"/>
                <a:ea typeface="Tahoma" charset="0"/>
                <a:cs typeface="Tahoma" charset="0"/>
              </a:rPr>
              <a:t>he outside edge of the corner and start </a:t>
            </a:r>
            <a:r>
              <a:rPr lang="en-US" sz="1600" dirty="0">
                <a:solidFill>
                  <a:schemeClr val="tx2"/>
                </a:solidFill>
                <a:latin typeface="Tahoma" charset="0"/>
                <a:ea typeface="Tahoma" charset="0"/>
                <a:cs typeface="Tahoma" charset="0"/>
              </a:rPr>
              <a:t>of</a:t>
            </a:r>
            <a:r>
              <a:rPr kumimoji="0" lang="en-US" sz="1600" dirty="0">
                <a:solidFill>
                  <a:schemeClr val="tx2"/>
                </a:solidFill>
                <a:latin typeface="Tahoma" charset="0"/>
                <a:ea typeface="Tahoma" charset="0"/>
                <a:cs typeface="Tahoma" charset="0"/>
              </a:rPr>
              <a:t> the next straightaway</a:t>
            </a:r>
          </a:p>
        </p:txBody>
      </p:sp>
      <p:grpSp>
        <p:nvGrpSpPr>
          <p:cNvPr id="27" name="Group 26"/>
          <p:cNvGrpSpPr>
            <a:grpSpLocks/>
          </p:cNvGrpSpPr>
          <p:nvPr/>
        </p:nvGrpSpPr>
        <p:grpSpPr bwMode="auto">
          <a:xfrm>
            <a:off x="8708173" y="2590800"/>
            <a:ext cx="130175" cy="228600"/>
            <a:chOff x="3152" y="2928"/>
            <a:chExt cx="82" cy="144"/>
          </a:xfrm>
        </p:grpSpPr>
        <p:sp>
          <p:nvSpPr>
            <p:cNvPr id="28" name="AutoShape 36"/>
            <p:cNvSpPr>
              <a:spLocks noChangeArrowheads="1"/>
            </p:cNvSpPr>
            <p:nvPr/>
          </p:nvSpPr>
          <p:spPr bwMode="auto">
            <a:xfrm>
              <a:off x="3168" y="2928"/>
              <a:ext cx="48" cy="144"/>
            </a:xfrm>
            <a:prstGeom prst="triangle">
              <a:avLst>
                <a:gd name="adj" fmla="val 50000"/>
              </a:avLst>
            </a:prstGeom>
            <a:solidFill>
              <a:srgbClr val="0C02D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sp>
          <p:nvSpPr>
            <p:cNvPr id="29" name="Line 40"/>
            <p:cNvSpPr>
              <a:spLocks noChangeShapeType="1"/>
            </p:cNvSpPr>
            <p:nvPr/>
          </p:nvSpPr>
          <p:spPr bwMode="auto">
            <a:xfrm>
              <a:off x="3152" y="3069"/>
              <a:ext cx="82" cy="0"/>
            </a:xfrm>
            <a:prstGeom prst="line">
              <a:avLst/>
            </a:prstGeom>
            <a:noFill/>
            <a:ln w="28575">
              <a:solidFill>
                <a:srgbClr val="0C02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grpSp>
      <p:grpSp>
        <p:nvGrpSpPr>
          <p:cNvPr id="30" name="Group 29"/>
          <p:cNvGrpSpPr>
            <a:grpSpLocks/>
          </p:cNvGrpSpPr>
          <p:nvPr/>
        </p:nvGrpSpPr>
        <p:grpSpPr bwMode="auto">
          <a:xfrm rot="-120000">
            <a:off x="5275854" y="6021999"/>
            <a:ext cx="130175" cy="241300"/>
            <a:chOff x="3152" y="2928"/>
            <a:chExt cx="82" cy="152"/>
          </a:xfrm>
        </p:grpSpPr>
        <p:sp>
          <p:nvSpPr>
            <p:cNvPr id="31" name="AutoShape 36"/>
            <p:cNvSpPr>
              <a:spLocks noChangeArrowheads="1"/>
            </p:cNvSpPr>
            <p:nvPr/>
          </p:nvSpPr>
          <p:spPr bwMode="auto">
            <a:xfrm>
              <a:off x="3168" y="2928"/>
              <a:ext cx="48" cy="144"/>
            </a:xfrm>
            <a:prstGeom prst="triangle">
              <a:avLst>
                <a:gd name="adj" fmla="val 50000"/>
              </a:avLst>
            </a:prstGeom>
            <a:solidFill>
              <a:srgbClr val="0C02D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sp>
          <p:nvSpPr>
            <p:cNvPr id="32" name="Line 40"/>
            <p:cNvSpPr>
              <a:spLocks noChangeShapeType="1"/>
            </p:cNvSpPr>
            <p:nvPr/>
          </p:nvSpPr>
          <p:spPr bwMode="auto">
            <a:xfrm>
              <a:off x="3152" y="3080"/>
              <a:ext cx="82" cy="0"/>
            </a:xfrm>
            <a:prstGeom prst="line">
              <a:avLst/>
            </a:prstGeom>
            <a:noFill/>
            <a:ln w="28575">
              <a:solidFill>
                <a:srgbClr val="0C02D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imes New Roman" charset="0"/>
                <a:ea typeface="ＭＳ Ｐゴシック" charset="0"/>
              </a:endParaRPr>
            </a:p>
          </p:txBody>
        </p:sp>
      </p:grpSp>
      <p:sp>
        <p:nvSpPr>
          <p:cNvPr id="33" name="TextBox 32"/>
          <p:cNvSpPr txBox="1"/>
          <p:nvPr/>
        </p:nvSpPr>
        <p:spPr>
          <a:xfrm>
            <a:off x="4495800" y="6019800"/>
            <a:ext cx="714375" cy="276999"/>
          </a:xfrm>
          <a:prstGeom prst="rect">
            <a:avLst/>
          </a:prstGeom>
          <a:noFill/>
        </p:spPr>
        <p:txBody>
          <a:bodyPr wrap="square" rtlCol="0">
            <a:spAutoFit/>
          </a:bodyPr>
          <a:lstStyle/>
          <a:p>
            <a:r>
              <a:rPr lang="en-US" sz="1200" b="1" dirty="0">
                <a:solidFill>
                  <a:srgbClr val="0C02D8"/>
                </a:solidFill>
              </a:rPr>
              <a:t>Turn in</a:t>
            </a:r>
          </a:p>
        </p:txBody>
      </p:sp>
      <p:sp>
        <p:nvSpPr>
          <p:cNvPr id="34" name="TextBox 33"/>
          <p:cNvSpPr txBox="1"/>
          <p:nvPr/>
        </p:nvSpPr>
        <p:spPr>
          <a:xfrm>
            <a:off x="7780631" y="2590800"/>
            <a:ext cx="906169" cy="276999"/>
          </a:xfrm>
          <a:prstGeom prst="rect">
            <a:avLst/>
          </a:prstGeom>
          <a:noFill/>
        </p:spPr>
        <p:txBody>
          <a:bodyPr wrap="square" rtlCol="0">
            <a:spAutoFit/>
          </a:bodyPr>
          <a:lstStyle/>
          <a:p>
            <a:r>
              <a:rPr lang="en-US" sz="1200" b="1" dirty="0">
                <a:solidFill>
                  <a:srgbClr val="0C02D8"/>
                </a:solidFill>
              </a:rPr>
              <a:t>Track out</a:t>
            </a:r>
          </a:p>
        </p:txBody>
      </p:sp>
      <p:sp>
        <p:nvSpPr>
          <p:cNvPr id="36" name="Up Arrow 35"/>
          <p:cNvSpPr/>
          <p:nvPr/>
        </p:nvSpPr>
        <p:spPr>
          <a:xfrm>
            <a:off x="5768490" y="5829061"/>
            <a:ext cx="536575" cy="62118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2">
            <a:extLst>
              <a:ext uri="{FF2B5EF4-FFF2-40B4-BE49-F238E27FC236}">
                <a16:creationId xmlns:a16="http://schemas.microsoft.com/office/drawing/2014/main" id="{0D077C66-D362-F54D-960B-CA6095B40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307" y="230024"/>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74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Shape 3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D4BEA9-57B9-EF48-A476-AE73348794B1}"/>
              </a:ext>
            </a:extLst>
          </p:cNvPr>
          <p:cNvSpPr>
            <a:spLocks noGrp="1"/>
          </p:cNvSpPr>
          <p:nvPr>
            <p:ph type="title"/>
          </p:nvPr>
        </p:nvSpPr>
        <p:spPr>
          <a:xfrm>
            <a:off x="701154" y="982272"/>
            <a:ext cx="2541314" cy="4560970"/>
          </a:xfrm>
        </p:spPr>
        <p:txBody>
          <a:bodyPr>
            <a:normAutofit/>
          </a:bodyPr>
          <a:lstStyle/>
          <a:p>
            <a:r>
              <a:rPr lang="en-US" sz="3200" dirty="0">
                <a:solidFill>
                  <a:srgbClr val="FFFFFF"/>
                </a:solidFill>
              </a:rPr>
              <a:t>Health &amp; Safety Requirements 	</a:t>
            </a:r>
          </a:p>
        </p:txBody>
      </p:sp>
      <p:sp>
        <p:nvSpPr>
          <p:cNvPr id="4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9728AC4-3BCA-A543-86FA-F271CCEFADC7}"/>
              </a:ext>
            </a:extLst>
          </p:cNvPr>
          <p:cNvSpPr>
            <a:spLocks noGrp="1"/>
          </p:cNvSpPr>
          <p:nvPr>
            <p:ph idx="1"/>
          </p:nvPr>
        </p:nvSpPr>
        <p:spPr>
          <a:xfrm>
            <a:off x="3916396" y="1719618"/>
            <a:ext cx="4461623" cy="4334629"/>
          </a:xfrm>
        </p:spPr>
        <p:txBody>
          <a:bodyPr anchor="ctr">
            <a:normAutofit/>
          </a:bodyPr>
          <a:lstStyle/>
          <a:p>
            <a:r>
              <a:rPr lang="en-US" sz="1300" dirty="0">
                <a:solidFill>
                  <a:srgbClr val="FEFFFF"/>
                </a:solidFill>
              </a:rPr>
              <a:t>Masks/face coverings are REQUIRED AT ALL TIMES </a:t>
            </a:r>
          </a:p>
          <a:p>
            <a:r>
              <a:rPr lang="en-US" sz="1300" dirty="0">
                <a:solidFill>
                  <a:srgbClr val="FEFFFF"/>
                </a:solidFill>
              </a:rPr>
              <a:t>Indoor activities are specifically limited</a:t>
            </a:r>
          </a:p>
          <a:p>
            <a:r>
              <a:rPr lang="en-US" sz="1300" dirty="0">
                <a:solidFill>
                  <a:srgbClr val="FEFFFF"/>
                </a:solidFill>
              </a:rPr>
              <a:t>NO SPECTATORS – drivers/riders and crew ONLY. </a:t>
            </a:r>
          </a:p>
          <a:p>
            <a:r>
              <a:rPr lang="en-US" sz="1300" dirty="0">
                <a:solidFill>
                  <a:srgbClr val="FEFFFF"/>
                </a:solidFill>
              </a:rPr>
              <a:t>NO ANIMALS </a:t>
            </a:r>
          </a:p>
          <a:p>
            <a:r>
              <a:rPr lang="en-US" sz="1300" dirty="0">
                <a:solidFill>
                  <a:srgbClr val="FEFFFF"/>
                </a:solidFill>
              </a:rPr>
              <a:t>Body count limit per track = 200 </a:t>
            </a:r>
          </a:p>
          <a:p>
            <a:r>
              <a:rPr lang="en-US" sz="1300" dirty="0">
                <a:solidFill>
                  <a:srgbClr val="FEFFFF"/>
                </a:solidFill>
              </a:rPr>
              <a:t>Food is available.  Lunch is included.</a:t>
            </a:r>
          </a:p>
          <a:p>
            <a:r>
              <a:rPr lang="en-US" sz="1300" dirty="0">
                <a:solidFill>
                  <a:srgbClr val="FEFFFF"/>
                </a:solidFill>
              </a:rPr>
              <a:t>Anyone entering the gate to the paddock will be required to sign a PCA communicable disease waiver in addition to the PCA general liability waiver and track specific waivers.</a:t>
            </a:r>
          </a:p>
          <a:p>
            <a:r>
              <a:rPr lang="en-US" sz="1300" dirty="0">
                <a:solidFill>
                  <a:srgbClr val="FEFFFF"/>
                </a:solidFill>
              </a:rPr>
              <a:t>Temperatures may be verified by non-contact infrared thermometer upon entry to the paddock, and anyone who measures over 100.4°F will not be admitted. </a:t>
            </a:r>
          </a:p>
          <a:p>
            <a:r>
              <a:rPr lang="en-US" sz="1300" dirty="0">
                <a:solidFill>
                  <a:srgbClr val="FEFFFF"/>
                </a:solidFill>
              </a:rPr>
              <a:t>Please treat local businesses with care, caution, and respect if you have a reason to visit them. </a:t>
            </a:r>
          </a:p>
        </p:txBody>
      </p:sp>
      <p:sp>
        <p:nvSpPr>
          <p:cNvPr id="4" name="Footer Placeholder 3">
            <a:extLst>
              <a:ext uri="{FF2B5EF4-FFF2-40B4-BE49-F238E27FC236}">
                <a16:creationId xmlns:a16="http://schemas.microsoft.com/office/drawing/2014/main" id="{CA5314F4-1182-A74E-8BFA-BB19A3491EA1}"/>
              </a:ext>
            </a:extLst>
          </p:cNvPr>
          <p:cNvSpPr>
            <a:spLocks noGrp="1"/>
          </p:cNvSpPr>
          <p:nvPr>
            <p:ph type="ftr" sz="quarter" idx="11"/>
          </p:nvPr>
        </p:nvSpPr>
        <p:spPr>
          <a:xfrm>
            <a:off x="596646" y="6382512"/>
            <a:ext cx="5068062" cy="320040"/>
          </a:xfrm>
        </p:spPr>
        <p:txBody>
          <a:bodyPr>
            <a:normAutofit/>
          </a:bodyPr>
          <a:lstStyle/>
          <a:p>
            <a:pPr algn="l"/>
            <a:endParaRPr lang="en-US" dirty="0"/>
          </a:p>
        </p:txBody>
      </p:sp>
      <p:pic>
        <p:nvPicPr>
          <p:cNvPr id="12" name="Picture 2">
            <a:extLst>
              <a:ext uri="{FF2B5EF4-FFF2-40B4-BE49-F238E27FC236}">
                <a16:creationId xmlns:a16="http://schemas.microsoft.com/office/drawing/2014/main" id="{CBB76333-6853-8343-9B8A-5EB5C6E03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216" y="267542"/>
            <a:ext cx="949307" cy="71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27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53"/>
          <p:cNvSpPr>
            <a:spLocks/>
          </p:cNvSpPr>
          <p:nvPr/>
        </p:nvSpPr>
        <p:spPr bwMode="auto">
          <a:xfrm flipH="1">
            <a:off x="1219199" y="2695878"/>
            <a:ext cx="4495797" cy="2137360"/>
          </a:xfrm>
          <a:custGeom>
            <a:avLst/>
            <a:gdLst>
              <a:gd name="T0" fmla="*/ 634520 w 21576"/>
              <a:gd name="T1" fmla="*/ 0 h 21369"/>
              <a:gd name="T2" fmla="*/ 4343400 w 21576"/>
              <a:gd name="T3" fmla="*/ 1941054 h 21369"/>
              <a:gd name="T4" fmla="*/ 0 w 21576"/>
              <a:gd name="T5" fmla="*/ 2038350 h 21369"/>
              <a:gd name="T6" fmla="*/ 0 60000 65536"/>
              <a:gd name="T7" fmla="*/ 0 60000 65536"/>
              <a:gd name="T8" fmla="*/ 0 60000 65536"/>
            </a:gdLst>
            <a:ahLst/>
            <a:cxnLst>
              <a:cxn ang="T6">
                <a:pos x="T0" y="T1"/>
              </a:cxn>
              <a:cxn ang="T7">
                <a:pos x="T2" y="T3"/>
              </a:cxn>
              <a:cxn ang="T8">
                <a:pos x="T4" y="T5"/>
              </a:cxn>
            </a:cxnLst>
            <a:rect l="0" t="0" r="r" b="b"/>
            <a:pathLst>
              <a:path w="21576" h="21369" fill="none" extrusionOk="0">
                <a:moveTo>
                  <a:pt x="3151" y="0"/>
                </a:moveTo>
                <a:cubicBezTo>
                  <a:pt x="13367" y="1507"/>
                  <a:pt x="21088" y="10034"/>
                  <a:pt x="21575" y="20349"/>
                </a:cubicBezTo>
              </a:path>
              <a:path w="21576" h="21369" stroke="0" extrusionOk="0">
                <a:moveTo>
                  <a:pt x="3151" y="0"/>
                </a:moveTo>
                <a:cubicBezTo>
                  <a:pt x="13367" y="1507"/>
                  <a:pt x="21088" y="10034"/>
                  <a:pt x="21575" y="20349"/>
                </a:cubicBezTo>
                <a:lnTo>
                  <a:pt x="0" y="21369"/>
                </a:lnTo>
                <a:lnTo>
                  <a:pt x="3151" y="0"/>
                </a:lnTo>
                <a:close/>
              </a:path>
            </a:pathLst>
          </a:custGeom>
          <a:noFill/>
          <a:ln w="57150">
            <a:solidFill>
              <a:schemeClr val="accent6">
                <a:lumMod val="50000"/>
              </a:schemeClr>
            </a:solidFill>
            <a:round/>
            <a:headEnd type="triangle" w="sm" len="lg"/>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accent6">
                  <a:lumMod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Arc 24"/>
          <p:cNvSpPr>
            <a:spLocks/>
          </p:cNvSpPr>
          <p:nvPr/>
        </p:nvSpPr>
        <p:spPr bwMode="auto">
          <a:xfrm flipH="1">
            <a:off x="1828800" y="3352800"/>
            <a:ext cx="939800" cy="1016000"/>
          </a:xfrm>
          <a:custGeom>
            <a:avLst/>
            <a:gdLst>
              <a:gd name="T0" fmla="*/ 0 w 21600"/>
              <a:gd name="T1" fmla="*/ 0 h 21600"/>
              <a:gd name="T2" fmla="*/ 939800 w 21600"/>
              <a:gd name="T3" fmla="*/ 1016000 h 21600"/>
              <a:gd name="T4" fmla="*/ 0 w 21600"/>
              <a:gd name="T5" fmla="*/ 1016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Line 25"/>
          <p:cNvSpPr>
            <a:spLocks noChangeShapeType="1"/>
          </p:cNvSpPr>
          <p:nvPr/>
        </p:nvSpPr>
        <p:spPr bwMode="auto">
          <a:xfrm>
            <a:off x="2743200" y="3352800"/>
            <a:ext cx="3200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Line 26"/>
          <p:cNvSpPr>
            <a:spLocks noChangeShapeType="1"/>
          </p:cNvSpPr>
          <p:nvPr/>
        </p:nvSpPr>
        <p:spPr bwMode="auto">
          <a:xfrm>
            <a:off x="1828797" y="4368800"/>
            <a:ext cx="0"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Arc 27"/>
          <p:cNvSpPr>
            <a:spLocks/>
          </p:cNvSpPr>
          <p:nvPr/>
        </p:nvSpPr>
        <p:spPr bwMode="auto">
          <a:xfrm flipH="1">
            <a:off x="1143000" y="2667000"/>
            <a:ext cx="1670050" cy="1627188"/>
          </a:xfrm>
          <a:custGeom>
            <a:avLst/>
            <a:gdLst>
              <a:gd name="T0" fmla="*/ 0 w 21598"/>
              <a:gd name="T1" fmla="*/ 0 h 21600"/>
              <a:gd name="T2" fmla="*/ 1670050 w 21598"/>
              <a:gd name="T3" fmla="*/ 1607677 h 21600"/>
              <a:gd name="T4" fmla="*/ 0 w 21598"/>
              <a:gd name="T5" fmla="*/ 1627188 h 21600"/>
              <a:gd name="T6" fmla="*/ 0 60000 65536"/>
              <a:gd name="T7" fmla="*/ 0 60000 65536"/>
              <a:gd name="T8" fmla="*/ 0 60000 65536"/>
            </a:gdLst>
            <a:ahLst/>
            <a:cxnLst>
              <a:cxn ang="T6">
                <a:pos x="T0" y="T1"/>
              </a:cxn>
              <a:cxn ang="T7">
                <a:pos x="T2" y="T3"/>
              </a:cxn>
              <a:cxn ang="T8">
                <a:pos x="T4" y="T5"/>
              </a:cxn>
            </a:cxnLst>
            <a:rect l="0" t="0" r="r" b="b"/>
            <a:pathLst>
              <a:path w="21598" h="21600" fill="none" extrusionOk="0">
                <a:moveTo>
                  <a:pt x="0" y="-1"/>
                </a:moveTo>
                <a:cubicBezTo>
                  <a:pt x="11828" y="-1"/>
                  <a:pt x="21456" y="9513"/>
                  <a:pt x="21598" y="21340"/>
                </a:cubicBezTo>
              </a:path>
              <a:path w="21598" h="21600" stroke="0" extrusionOk="0">
                <a:moveTo>
                  <a:pt x="0" y="-1"/>
                </a:moveTo>
                <a:cubicBezTo>
                  <a:pt x="11828" y="-1"/>
                  <a:pt x="21456" y="9513"/>
                  <a:pt x="21598" y="21340"/>
                </a:cubicBezTo>
                <a:lnTo>
                  <a:pt x="0" y="21600"/>
                </a:lnTo>
                <a:lnTo>
                  <a:pt x="0" y="-1"/>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Line 28"/>
          <p:cNvSpPr>
            <a:spLocks noChangeShapeType="1"/>
          </p:cNvSpPr>
          <p:nvPr/>
        </p:nvSpPr>
        <p:spPr bwMode="auto">
          <a:xfrm flipV="1">
            <a:off x="2813050" y="2661512"/>
            <a:ext cx="3130550" cy="54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 Box 48"/>
          <p:cNvSpPr txBox="1">
            <a:spLocks noChangeArrowheads="1"/>
          </p:cNvSpPr>
          <p:nvPr/>
        </p:nvSpPr>
        <p:spPr bwMode="auto">
          <a:xfrm>
            <a:off x="277368" y="4462051"/>
            <a:ext cx="106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200" dirty="0">
                <a:solidFill>
                  <a:srgbClr val="EA2D00"/>
                </a:solidFill>
                <a:latin typeface="Tahoma" panose="020B0604030504040204" pitchFamily="34" charset="0"/>
                <a:ea typeface="Tahoma" panose="020B0604030504040204" pitchFamily="34" charset="0"/>
                <a:cs typeface="Tahoma" panose="020B0604030504040204" pitchFamily="34" charset="0"/>
              </a:rPr>
              <a:t>Turn-In</a:t>
            </a:r>
          </a:p>
        </p:txBody>
      </p:sp>
      <p:sp>
        <p:nvSpPr>
          <p:cNvPr id="18" name="Text Box 49"/>
          <p:cNvSpPr txBox="1">
            <a:spLocks noChangeArrowheads="1"/>
          </p:cNvSpPr>
          <p:nvPr/>
        </p:nvSpPr>
        <p:spPr bwMode="auto">
          <a:xfrm>
            <a:off x="2329502" y="3539429"/>
            <a:ext cx="12954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200" dirty="0">
                <a:solidFill>
                  <a:srgbClr val="EA2D00"/>
                </a:solidFill>
                <a:latin typeface="Tahoma" panose="020B0604030504040204" pitchFamily="34" charset="0"/>
                <a:ea typeface="Tahoma" panose="020B0604030504040204" pitchFamily="34" charset="0"/>
                <a:cs typeface="Tahoma" panose="020B0604030504040204" pitchFamily="34" charset="0"/>
              </a:rPr>
              <a:t>Apex</a:t>
            </a:r>
          </a:p>
        </p:txBody>
      </p:sp>
      <p:sp>
        <p:nvSpPr>
          <p:cNvPr id="19" name="Text Box 50"/>
          <p:cNvSpPr txBox="1">
            <a:spLocks noChangeArrowheads="1"/>
          </p:cNvSpPr>
          <p:nvPr/>
        </p:nvSpPr>
        <p:spPr bwMode="auto">
          <a:xfrm>
            <a:off x="4082324" y="2812005"/>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Track out all the way </a:t>
            </a:r>
          </a:p>
          <a:p>
            <a:pPr>
              <a:defRP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to side after turn in</a:t>
            </a:r>
          </a:p>
        </p:txBody>
      </p:sp>
      <p:sp>
        <p:nvSpPr>
          <p:cNvPr id="21" name="Line 54"/>
          <p:cNvSpPr>
            <a:spLocks noChangeShapeType="1"/>
          </p:cNvSpPr>
          <p:nvPr/>
        </p:nvSpPr>
        <p:spPr bwMode="auto">
          <a:xfrm flipH="1">
            <a:off x="1219200" y="4724399"/>
            <a:ext cx="0" cy="1447801"/>
          </a:xfrm>
          <a:prstGeom prst="line">
            <a:avLst/>
          </a:prstGeom>
          <a:noFill/>
          <a:ln w="57150">
            <a:solidFill>
              <a:srgbClr val="C00000"/>
            </a:solidFill>
            <a:prstDash val="solid"/>
            <a:round/>
            <a:headEnd type="stealth"/>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7" name="Line 23"/>
          <p:cNvSpPr>
            <a:spLocks noChangeShapeType="1"/>
          </p:cNvSpPr>
          <p:nvPr/>
        </p:nvSpPr>
        <p:spPr bwMode="auto">
          <a:xfrm rot="10800000" flipV="1">
            <a:off x="5320534" y="2134707"/>
            <a:ext cx="692882" cy="461138"/>
          </a:xfrm>
          <a:prstGeom prst="line">
            <a:avLst/>
          </a:prstGeom>
          <a:noFill/>
          <a:ln w="41275">
            <a:solidFill>
              <a:schemeClr val="accent5">
                <a:lumMod val="75000"/>
              </a:schemeClr>
            </a:solidFill>
            <a:round/>
            <a:headEnd/>
            <a:tailEnd type="triangle" w="sm" len="lg"/>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0" name="Group 49"/>
          <p:cNvGrpSpPr>
            <a:grpSpLocks/>
          </p:cNvGrpSpPr>
          <p:nvPr/>
        </p:nvGrpSpPr>
        <p:grpSpPr bwMode="auto">
          <a:xfrm>
            <a:off x="4808008" y="2297886"/>
            <a:ext cx="130175" cy="241300"/>
            <a:chOff x="3152" y="2928"/>
            <a:chExt cx="82" cy="152"/>
          </a:xfrm>
          <a:solidFill>
            <a:srgbClr val="EA2D00"/>
          </a:solidFill>
        </p:grpSpPr>
        <p:sp>
          <p:nvSpPr>
            <p:cNvPr id="51" name="AutoShape 36"/>
            <p:cNvSpPr>
              <a:spLocks noChangeArrowheads="1"/>
            </p:cNvSpPr>
            <p:nvPr/>
          </p:nvSpPr>
          <p:spPr bwMode="auto">
            <a:xfrm>
              <a:off x="3168" y="2928"/>
              <a:ext cx="48" cy="144"/>
            </a:xfrm>
            <a:prstGeom prst="triangle">
              <a:avLst>
                <a:gd name="adj" fmla="val 50000"/>
              </a:avLst>
            </a:prstGeom>
            <a:solidFill>
              <a:srgbClr val="EA2D00"/>
            </a:solidFill>
            <a:ln w="9525">
              <a:solidFill>
                <a:srgbClr val="EA2D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Line 40"/>
            <p:cNvSpPr>
              <a:spLocks noChangeShapeType="1"/>
            </p:cNvSpPr>
            <p:nvPr/>
          </p:nvSpPr>
          <p:spPr bwMode="auto">
            <a:xfrm>
              <a:off x="3152" y="3080"/>
              <a:ext cx="82" cy="0"/>
            </a:xfrm>
            <a:prstGeom prst="line">
              <a:avLst/>
            </a:prstGeom>
            <a:grpFill/>
            <a:ln w="28575">
              <a:solidFill>
                <a:srgbClr val="EA2D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60" name="Line 26"/>
          <p:cNvSpPr>
            <a:spLocks noChangeShapeType="1"/>
          </p:cNvSpPr>
          <p:nvPr/>
        </p:nvSpPr>
        <p:spPr bwMode="auto">
          <a:xfrm>
            <a:off x="1143000" y="4267200"/>
            <a:ext cx="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3" name="Group 62"/>
          <p:cNvGrpSpPr>
            <a:grpSpLocks/>
          </p:cNvGrpSpPr>
          <p:nvPr/>
        </p:nvGrpSpPr>
        <p:grpSpPr bwMode="auto">
          <a:xfrm>
            <a:off x="881831" y="4453138"/>
            <a:ext cx="130175" cy="234950"/>
            <a:chOff x="3143" y="2928"/>
            <a:chExt cx="82" cy="148"/>
          </a:xfrm>
          <a:solidFill>
            <a:srgbClr val="EA2D00"/>
          </a:solidFill>
        </p:grpSpPr>
        <p:sp>
          <p:nvSpPr>
            <p:cNvPr id="64" name="AutoShape 36"/>
            <p:cNvSpPr>
              <a:spLocks noChangeArrowheads="1"/>
            </p:cNvSpPr>
            <p:nvPr/>
          </p:nvSpPr>
          <p:spPr bwMode="auto">
            <a:xfrm>
              <a:off x="3168" y="2928"/>
              <a:ext cx="48" cy="144"/>
            </a:xfrm>
            <a:prstGeom prst="triangle">
              <a:avLst>
                <a:gd name="adj" fmla="val 50000"/>
              </a:avLst>
            </a:prstGeom>
            <a:grpFill/>
            <a:ln w="9525">
              <a:solidFill>
                <a:srgbClr val="EA2D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5" name="Line 40"/>
            <p:cNvSpPr>
              <a:spLocks noChangeShapeType="1"/>
            </p:cNvSpPr>
            <p:nvPr/>
          </p:nvSpPr>
          <p:spPr bwMode="auto">
            <a:xfrm>
              <a:off x="3143" y="3076"/>
              <a:ext cx="82" cy="0"/>
            </a:xfrm>
            <a:prstGeom prst="line">
              <a:avLst/>
            </a:prstGeom>
            <a:grpFill/>
            <a:ln w="28575">
              <a:solidFill>
                <a:srgbClr val="EA2D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8" name="Title 1"/>
          <p:cNvSpPr txBox="1">
            <a:spLocks/>
          </p:cNvSpPr>
          <p:nvPr/>
        </p:nvSpPr>
        <p:spPr>
          <a:xfrm>
            <a:off x="494964" y="377405"/>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600" kern="1200">
                <a:solidFill>
                  <a:srgbClr val="4A452A"/>
                </a:solidFill>
                <a:latin typeface="Arial"/>
                <a:ea typeface="+mj-ea"/>
                <a:cs typeface="Arial"/>
              </a:defRPr>
            </a:lvl1p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Taking Turns </a:t>
            </a:r>
          </a:p>
          <a:p>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the fast and safe way</a:t>
            </a:r>
            <a:r>
              <a:rPr lang="en-US" sz="1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57" name="TextBox 56"/>
          <p:cNvSpPr txBox="1"/>
          <p:nvPr/>
        </p:nvSpPr>
        <p:spPr>
          <a:xfrm>
            <a:off x="2935434" y="4652810"/>
            <a:ext cx="4579779" cy="1323439"/>
          </a:xfrm>
          <a:prstGeom prst="rect">
            <a:avLst/>
          </a:prstGeom>
          <a:solidFill>
            <a:schemeClr val="bg1"/>
          </a:solidFill>
          <a:ln>
            <a:solidFill>
              <a:schemeClr val="accent3">
                <a:lumMod val="50000"/>
              </a:schemeClr>
            </a:solidFill>
          </a:ln>
        </p:spPr>
        <p:txBody>
          <a:bodyPr wrap="square" rtlCol="0">
            <a:spAutoFit/>
          </a:bodyPr>
          <a:lstStyle/>
          <a:p>
            <a:pPr algn="ctr">
              <a:spcAft>
                <a:spcPts val="600"/>
              </a:spcAft>
              <a:buClr>
                <a:schemeClr val="accent1"/>
              </a:buClr>
            </a:pPr>
            <a:r>
              <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Late apex is fastest </a:t>
            </a:r>
          </a:p>
          <a:p>
            <a:pPr algn="ctr">
              <a:spcAft>
                <a:spcPts val="600"/>
              </a:spcAft>
              <a:buClr>
                <a:schemeClr val="accent1"/>
              </a:buClr>
            </a:pP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because cars brake faster than they accelerate!</a:t>
            </a:r>
          </a:p>
          <a:p>
            <a:pPr algn="ctr"/>
            <a:endPar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i="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sharper the turn, the later the turn-in</a:t>
            </a:r>
          </a:p>
        </p:txBody>
      </p:sp>
      <p:sp>
        <p:nvSpPr>
          <p:cNvPr id="2" name="TextBox 1"/>
          <p:cNvSpPr txBox="1"/>
          <p:nvPr/>
        </p:nvSpPr>
        <p:spPr>
          <a:xfrm rot="16200000">
            <a:off x="954605" y="5380876"/>
            <a:ext cx="1043876" cy="307777"/>
          </a:xfrm>
          <a:prstGeom prst="rect">
            <a:avLst/>
          </a:prstGeom>
          <a:noFill/>
        </p:spPr>
        <p:txBody>
          <a:bodyPr wrap="none" rtlCol="0">
            <a:spAutoFit/>
          </a:bodyPr>
          <a:lstStyle/>
          <a:p>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BRAKING</a:t>
            </a:r>
          </a:p>
        </p:txBody>
      </p:sp>
      <p:sp>
        <p:nvSpPr>
          <p:cNvPr id="3" name="TextBox 2"/>
          <p:cNvSpPr txBox="1"/>
          <p:nvPr/>
        </p:nvSpPr>
        <p:spPr>
          <a:xfrm rot="20238136">
            <a:off x="1926149" y="2854225"/>
            <a:ext cx="1613070" cy="369332"/>
          </a:xfrm>
          <a:prstGeom prst="rect">
            <a:avLst/>
          </a:prstGeom>
          <a:noFill/>
        </p:spPr>
        <p:txBody>
          <a:bodyPr wrap="none" rtlCol="0">
            <a:spAutoFit/>
          </a:bodyPr>
          <a:lstStyle/>
          <a:p>
            <a:r>
              <a:rPr lang="en-US" b="1" dirty="0">
                <a:solidFill>
                  <a:schemeClr val="accent6">
                    <a:lumMod val="50000"/>
                  </a:schemeClr>
                </a:solidFill>
              </a:rPr>
              <a:t>ACCELERATING</a:t>
            </a:r>
          </a:p>
        </p:txBody>
      </p:sp>
      <p:cxnSp>
        <p:nvCxnSpPr>
          <p:cNvPr id="11" name="Straight Connector 10"/>
          <p:cNvCxnSpPr>
            <a:cxnSpLocks/>
          </p:cNvCxnSpPr>
          <p:nvPr/>
        </p:nvCxnSpPr>
        <p:spPr>
          <a:xfrm>
            <a:off x="3351928" y="2595844"/>
            <a:ext cx="1927985" cy="7993"/>
          </a:xfrm>
          <a:prstGeom prst="line">
            <a:avLst/>
          </a:prstGeom>
          <a:ln w="88900" cap="flat" cmpd="sng" algn="ctr">
            <a:solidFill>
              <a:schemeClr val="accent5">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Text Box 49"/>
          <p:cNvSpPr txBox="1">
            <a:spLocks noChangeArrowheads="1"/>
          </p:cNvSpPr>
          <p:nvPr/>
        </p:nvSpPr>
        <p:spPr bwMode="auto">
          <a:xfrm>
            <a:off x="4451057" y="2017709"/>
            <a:ext cx="12954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sz="1200" dirty="0">
                <a:solidFill>
                  <a:srgbClr val="EA2D00"/>
                </a:solidFill>
                <a:latin typeface="Tahoma" panose="020B0604030504040204" pitchFamily="34" charset="0"/>
                <a:ea typeface="Tahoma" panose="020B0604030504040204" pitchFamily="34" charset="0"/>
                <a:cs typeface="Tahoma" panose="020B0604030504040204" pitchFamily="34" charset="0"/>
              </a:rPr>
              <a:t>Track Out</a:t>
            </a:r>
          </a:p>
        </p:txBody>
      </p:sp>
      <p:sp>
        <p:nvSpPr>
          <p:cNvPr id="59" name="Text Box 49"/>
          <p:cNvSpPr txBox="1">
            <a:spLocks noChangeArrowheads="1"/>
          </p:cNvSpPr>
          <p:nvPr/>
        </p:nvSpPr>
        <p:spPr bwMode="auto">
          <a:xfrm>
            <a:off x="6013417" y="1911578"/>
            <a:ext cx="2985978" cy="461665"/>
          </a:xfrm>
          <a:prstGeom prst="rect">
            <a:avLst/>
          </a:prstGeom>
          <a:noFill/>
          <a:ln w="635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lgn="ctr">
              <a:defRPr/>
            </a:pPr>
            <a:r>
              <a:rPr lang="en-US" sz="1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Berms – </a:t>
            </a:r>
            <a:r>
              <a:rPr lang="en-US" sz="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don’t go on them unless they have grip and are smooth!!!</a:t>
            </a:r>
          </a:p>
        </p:txBody>
      </p:sp>
      <p:sp>
        <p:nvSpPr>
          <p:cNvPr id="14" name="Arc 13"/>
          <p:cNvSpPr/>
          <p:nvPr/>
        </p:nvSpPr>
        <p:spPr>
          <a:xfrm rot="6258178" flipH="1" flipV="1">
            <a:off x="680139" y="4093741"/>
            <a:ext cx="2727090" cy="1704449"/>
          </a:xfrm>
          <a:prstGeom prst="arc">
            <a:avLst>
              <a:gd name="adj1" fmla="val 16200000"/>
              <a:gd name="adj2" fmla="val 19951776"/>
            </a:avLst>
          </a:prstGeom>
          <a:ln w="444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rot="17931727">
            <a:off x="1083973" y="4187146"/>
            <a:ext cx="990977" cy="338554"/>
          </a:xfrm>
          <a:prstGeom prst="rect">
            <a:avLst/>
          </a:prstGeom>
          <a:noFill/>
        </p:spPr>
        <p:txBody>
          <a:bodyPr wrap="none" rtlCol="0">
            <a:spAutoFit/>
          </a:bodyPr>
          <a:lstStyle/>
          <a:p>
            <a:r>
              <a:rPr lang="en-US" sz="1600" b="1" dirty="0">
                <a:solidFill>
                  <a:srgbClr val="00B0F0"/>
                </a:solidFill>
              </a:rPr>
              <a:t>TURNING</a:t>
            </a:r>
          </a:p>
        </p:txBody>
      </p:sp>
      <p:cxnSp>
        <p:nvCxnSpPr>
          <p:cNvPr id="61" name="Straight Connector 60"/>
          <p:cNvCxnSpPr>
            <a:cxnSpLocks/>
          </p:cNvCxnSpPr>
          <p:nvPr/>
        </p:nvCxnSpPr>
        <p:spPr>
          <a:xfrm flipH="1" flipV="1">
            <a:off x="1065540" y="4600550"/>
            <a:ext cx="1261" cy="1597050"/>
          </a:xfrm>
          <a:prstGeom prst="line">
            <a:avLst/>
          </a:prstGeom>
          <a:ln w="88900" cap="flat" cmpd="sng" algn="ctr">
            <a:solidFill>
              <a:schemeClr val="accent5">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Arc 26"/>
          <p:cNvSpPr/>
          <p:nvPr/>
        </p:nvSpPr>
        <p:spPr>
          <a:xfrm rot="16200000">
            <a:off x="1812713" y="3481773"/>
            <a:ext cx="1945899" cy="1810642"/>
          </a:xfrm>
          <a:prstGeom prst="arc">
            <a:avLst/>
          </a:prstGeom>
          <a:ln w="825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 name="Group 46"/>
          <p:cNvGrpSpPr>
            <a:grpSpLocks/>
          </p:cNvGrpSpPr>
          <p:nvPr/>
        </p:nvGrpSpPr>
        <p:grpSpPr bwMode="auto">
          <a:xfrm rot="-1740000">
            <a:off x="2290936" y="3319864"/>
            <a:ext cx="130175" cy="241300"/>
            <a:chOff x="3152" y="2928"/>
            <a:chExt cx="82" cy="152"/>
          </a:xfrm>
          <a:solidFill>
            <a:srgbClr val="EA2D00"/>
          </a:solidFill>
        </p:grpSpPr>
        <p:sp>
          <p:nvSpPr>
            <p:cNvPr id="48" name="AutoShape 36"/>
            <p:cNvSpPr>
              <a:spLocks noChangeArrowheads="1"/>
            </p:cNvSpPr>
            <p:nvPr/>
          </p:nvSpPr>
          <p:spPr bwMode="auto">
            <a:xfrm>
              <a:off x="3168" y="2928"/>
              <a:ext cx="48" cy="144"/>
            </a:xfrm>
            <a:prstGeom prst="triangle">
              <a:avLst>
                <a:gd name="adj" fmla="val 50000"/>
              </a:avLst>
            </a:prstGeom>
            <a:grpFill/>
            <a:ln w="9525">
              <a:solidFill>
                <a:srgbClr val="EA2D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Line 40"/>
            <p:cNvSpPr>
              <a:spLocks noChangeShapeType="1"/>
            </p:cNvSpPr>
            <p:nvPr/>
          </p:nvSpPr>
          <p:spPr bwMode="auto">
            <a:xfrm>
              <a:off x="3152" y="3080"/>
              <a:ext cx="82" cy="0"/>
            </a:xfrm>
            <a:prstGeom prst="line">
              <a:avLst/>
            </a:prstGeom>
            <a:grpFill/>
            <a:ln w="28575">
              <a:solidFill>
                <a:srgbClr val="EA2D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gr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t="23019" r="20180"/>
          <a:stretch/>
        </p:blipFill>
        <p:spPr>
          <a:xfrm>
            <a:off x="6019800" y="304800"/>
            <a:ext cx="2979594" cy="1608128"/>
          </a:xfrm>
          <a:prstGeom prst="rect">
            <a:avLst/>
          </a:prstGeom>
        </p:spPr>
      </p:pic>
      <p:sp>
        <p:nvSpPr>
          <p:cNvPr id="62" name="Line 23"/>
          <p:cNvSpPr>
            <a:spLocks noChangeShapeType="1"/>
          </p:cNvSpPr>
          <p:nvPr/>
        </p:nvSpPr>
        <p:spPr bwMode="auto">
          <a:xfrm rot="10800000">
            <a:off x="2590794" y="3813594"/>
            <a:ext cx="482728" cy="839215"/>
          </a:xfrm>
          <a:prstGeom prst="line">
            <a:avLst/>
          </a:prstGeom>
          <a:noFill/>
          <a:ln w="41275">
            <a:solidFill>
              <a:schemeClr val="accent3">
                <a:lumMod val="50000"/>
              </a:schemeClr>
            </a:solidFill>
            <a:round/>
            <a:headEnd/>
            <a:tailEnd type="triangle" w="sm" len="lg"/>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9" name="Picture 2">
            <a:extLst>
              <a:ext uri="{FF2B5EF4-FFF2-40B4-BE49-F238E27FC236}">
                <a16:creationId xmlns:a16="http://schemas.microsoft.com/office/drawing/2014/main" id="{97FBA0B6-FC3E-3A43-89EE-802577A5C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318" y="5950725"/>
            <a:ext cx="1001783" cy="7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24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6986" y="145492"/>
            <a:ext cx="8229600" cy="1143000"/>
          </a:xfrm>
        </p:spPr>
        <p:txBody>
          <a:bodyPr>
            <a:normAutofit/>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End of track session</a:t>
            </a:r>
            <a:endParaRPr lang="en-US" sz="2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55108" y="2109455"/>
            <a:ext cx="8157297" cy="2438400"/>
          </a:xfrm>
        </p:spPr>
        <p:txBody>
          <a:bodyPr>
            <a:noAutofit/>
          </a:bodyPr>
          <a:lstStyle/>
          <a:p>
            <a:pPr marL="0" indent="0">
              <a:spcBef>
                <a:spcPts val="0"/>
              </a:spcBef>
              <a:spcAft>
                <a:spcPts val="6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Checkered flag – begin cool down</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Wave to the corner workers</a:t>
            </a:r>
          </a:p>
          <a:p>
            <a:pPr marL="628650" lvl="1">
              <a:spcBef>
                <a:spcPts val="0"/>
              </a:spcBef>
              <a:spcAft>
                <a:spcPts val="600"/>
              </a:spcAft>
            </a:pPr>
            <a:r>
              <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rPr>
              <a:t>Exit track </a:t>
            </a: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next time you pass pits</a:t>
            </a:r>
          </a:p>
          <a:p>
            <a:pPr marL="0" indent="0">
              <a:spcBef>
                <a:spcPts val="0"/>
              </a:spcBef>
              <a:spcAft>
                <a:spcPts val="6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As you approach the pit lane, hold your arm out the window </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Fist raised high signals you are entering the pits</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Drive slowly – 5 mph – through Paddock to your parking spot</a:t>
            </a:r>
          </a:p>
          <a:p>
            <a:pPr marL="628650" lvl="1">
              <a:spcBef>
                <a:spcPts val="0"/>
              </a:spcBef>
              <a:spcAft>
                <a:spcPts val="600"/>
              </a:spcAft>
            </a:pP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Don’t park with emergency brake – your brake pads will stick!</a:t>
            </a:r>
          </a:p>
          <a:p>
            <a:pPr marL="0" indent="0">
              <a:spcBef>
                <a:spcPts val="0"/>
              </a:spcBef>
              <a:spcAft>
                <a:spcPts val="6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Go to de-briefing session.</a:t>
            </a:r>
          </a:p>
        </p:txBody>
      </p:sp>
      <p:sp>
        <p:nvSpPr>
          <p:cNvPr id="7" name="Rectangle 6"/>
          <p:cNvSpPr/>
          <p:nvPr/>
        </p:nvSpPr>
        <p:spPr>
          <a:xfrm>
            <a:off x="755108" y="5713441"/>
            <a:ext cx="7239000" cy="609600"/>
          </a:xfrm>
          <a:prstGeom prst="rect">
            <a:avLst/>
          </a:prstGeom>
          <a:solidFill>
            <a:schemeClr val="bg2"/>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Don’t run out of gas – check your gauge </a:t>
            </a:r>
            <a:r>
              <a:rPr lang="en-US" sz="2200" b="1" dirty="0">
                <a:solidFill>
                  <a:srgbClr val="C00000"/>
                </a:solidFill>
                <a:latin typeface="Tahoma" panose="020B0604030504040204" pitchFamily="34" charset="0"/>
                <a:ea typeface="Tahoma" panose="020B0604030504040204" pitchFamily="34" charset="0"/>
                <a:cs typeface="Tahoma" panose="020B0604030504040204" pitchFamily="34" charset="0"/>
              </a:rPr>
              <a:t>frequently</a:t>
            </a:r>
            <a:r>
              <a:rPr lang="en-US" sz="2200"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pic>
        <p:nvPicPr>
          <p:cNvPr id="4" name="Picture 3" descr="GP d’Australia, Alonso arriva secondo ma vince la prima battagl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442" y="966455"/>
            <a:ext cx="2921000" cy="2190750"/>
          </a:xfrm>
          <a:prstGeom prst="rect">
            <a:avLst/>
          </a:prstGeom>
        </p:spPr>
      </p:pic>
      <p:pic>
        <p:nvPicPr>
          <p:cNvPr id="8" name="Picture 2">
            <a:extLst>
              <a:ext uri="{FF2B5EF4-FFF2-40B4-BE49-F238E27FC236}">
                <a16:creationId xmlns:a16="http://schemas.microsoft.com/office/drawing/2014/main" id="{005105A0-B2F1-C247-AE29-CC3989FE4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808" y="180544"/>
            <a:ext cx="1047751" cy="78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90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97" y="533400"/>
            <a:ext cx="8229600" cy="1143000"/>
          </a:xfrm>
        </p:spPr>
        <p:txBody>
          <a:bodyPr/>
          <a:lstStyle/>
          <a:p>
            <a: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Secrets to Success:</a:t>
            </a:r>
            <a:br>
              <a:rPr lang="en-US" sz="3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Look Up &amp; Be Smooth</a:t>
            </a:r>
            <a:endParaRPr lang="en-US" sz="28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47711" y="2152650"/>
            <a:ext cx="7971561" cy="4575646"/>
          </a:xfrm>
        </p:spPr>
        <p:txBody>
          <a:bodyPr>
            <a:normAutofit fontScale="92500" lnSpcReduction="10000"/>
          </a:bodyPr>
          <a:lstStyle/>
          <a:p>
            <a:pPr marL="0" indent="0">
              <a:lnSpc>
                <a:spcPct val="120000"/>
              </a:lnSpc>
              <a:spcBef>
                <a:spcPts val="0"/>
              </a:spcBef>
              <a:spcAft>
                <a:spcPts val="12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Look where you want the car to go</a:t>
            </a:r>
          </a:p>
          <a:p>
            <a:pPr lvl="1">
              <a:lnSpc>
                <a:spcPct val="120000"/>
              </a:lnSpc>
              <a:spcBef>
                <a:spcPts val="0"/>
              </a:spcBef>
              <a:spcAft>
                <a:spcPts val="1200"/>
              </a:spcAft>
            </a:pPr>
            <a:r>
              <a:rPr lang="en-US" sz="1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car will go where you’re looking!</a:t>
            </a:r>
          </a:p>
          <a:p>
            <a:pPr marL="0" indent="0">
              <a:lnSpc>
                <a:spcPct val="120000"/>
              </a:lnSpc>
              <a:spcBef>
                <a:spcPts val="0"/>
              </a:spcBef>
              <a:spcAft>
                <a:spcPts val="12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farther out you look, the more time you have to anticipate</a:t>
            </a:r>
          </a:p>
          <a:p>
            <a:pPr marL="0" indent="0">
              <a:lnSpc>
                <a:spcPct val="120000"/>
              </a:lnSpc>
              <a:spcBef>
                <a:spcPts val="0"/>
              </a:spcBef>
              <a:spcAft>
                <a:spcPts val="6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Smooth transitions; braking, shifting, turning, accelerating</a:t>
            </a:r>
          </a:p>
          <a:p>
            <a:pPr marL="0" indent="0">
              <a:lnSpc>
                <a:spcPct val="120000"/>
              </a:lnSpc>
              <a:spcBef>
                <a:spcPts val="0"/>
              </a:spcBef>
              <a:spcAft>
                <a:spcPts val="6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 means you maintain more traction through the turn</a:t>
            </a:r>
          </a:p>
          <a:p>
            <a:pPr marL="0" indent="0">
              <a:lnSpc>
                <a:spcPct val="120000"/>
              </a:lnSpc>
              <a:spcBef>
                <a:spcPts val="0"/>
              </a:spcBef>
              <a:spcAft>
                <a:spcPts val="600"/>
              </a:spcAft>
              <a:buNone/>
            </a:pP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Interact with other drivers, on and off the track....</a:t>
            </a:r>
          </a:p>
          <a:p>
            <a:pPr marL="800100" lvl="2" indent="0">
              <a:spcBef>
                <a:spcPts val="1200"/>
              </a:spcBef>
              <a:spcAft>
                <a:spcPts val="600"/>
              </a:spcAft>
              <a:buNone/>
            </a:pPr>
            <a:endParaRPr lang="en-US" sz="1600" i="1" dirty="0">
              <a:solidFill>
                <a:schemeClr val="accent4">
                  <a:lumMod val="50000"/>
                </a:schemeClr>
              </a:solidFill>
            </a:endParaRPr>
          </a:p>
          <a:p>
            <a:pPr marL="800100" lvl="2" indent="0">
              <a:lnSpc>
                <a:spcPct val="120000"/>
              </a:lnSpc>
              <a:spcBef>
                <a:spcPts val="1200"/>
              </a:spcBef>
              <a:spcAft>
                <a:spcPts val="600"/>
              </a:spcAft>
              <a:buNone/>
            </a:pPr>
            <a:r>
              <a:rPr lang="en-US" sz="2100" dirty="0">
                <a:solidFill>
                  <a:srgbClr val="0070C0"/>
                </a:solidFill>
                <a:latin typeface="Tahoma" panose="020B0604030504040204" pitchFamily="34" charset="0"/>
                <a:ea typeface="Tahoma" panose="020B0604030504040204" pitchFamily="34" charset="0"/>
                <a:cs typeface="Tahoma" panose="020B0604030504040204" pitchFamily="34" charset="0"/>
              </a:rPr>
              <a:t>“A driver should never feel the end of a corner - the transition from cornering to acceleration should be so smooth as to be imperceptible” </a:t>
            </a:r>
            <a:endParaRPr lang="en-US" sz="19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lvl="1" indent="0" algn="ctr">
              <a:spcAft>
                <a:spcPts val="600"/>
              </a:spcAft>
              <a:buFont typeface="Monotype Sorts"/>
              <a:buNone/>
            </a:pPr>
            <a:r>
              <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rPr>
              <a:t>Jackie Stewart, 3 time F1 Champion</a:t>
            </a:r>
          </a:p>
          <a:p>
            <a:endParaRPr lang="en-US" dirty="0"/>
          </a:p>
        </p:txBody>
      </p:sp>
      <p:pic>
        <p:nvPicPr>
          <p:cNvPr id="5" name="Picture 4" descr="&lt;strong&gt;Jackie Stewart&lt;/strong&gt; (Monaco 1970) by F1-history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128096"/>
            <a:ext cx="1135674" cy="1600200"/>
          </a:xfrm>
          <a:prstGeom prst="rect">
            <a:avLst/>
          </a:prstGeom>
        </p:spPr>
      </p:pic>
      <p:pic>
        <p:nvPicPr>
          <p:cNvPr id="8" name="Picture 7" descr="A car driving on a road&#10;&#10;Description automatically generated">
            <a:extLst>
              <a:ext uri="{FF2B5EF4-FFF2-40B4-BE49-F238E27FC236}">
                <a16:creationId xmlns:a16="http://schemas.microsoft.com/office/drawing/2014/main" id="{81EA5EB0-5201-FF4F-B090-9F37889F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79400"/>
            <a:ext cx="3613872" cy="2409248"/>
          </a:xfrm>
          <a:prstGeom prst="rect">
            <a:avLst/>
          </a:prstGeom>
        </p:spPr>
      </p:pic>
      <p:pic>
        <p:nvPicPr>
          <p:cNvPr id="7" name="Picture 2">
            <a:extLst>
              <a:ext uri="{FF2B5EF4-FFF2-40B4-BE49-F238E27FC236}">
                <a16:creationId xmlns:a16="http://schemas.microsoft.com/office/drawing/2014/main" id="{549A8858-3EC0-F340-BFD6-57DCD9BC7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987547"/>
            <a:ext cx="895351" cy="67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27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76699"/>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0" y="1219200"/>
            <a:ext cx="7468711" cy="2092881"/>
          </a:xfrm>
          <a:prstGeom prst="rect">
            <a:avLst/>
          </a:prstGeom>
        </p:spPr>
        <p:txBody>
          <a:bodyPr wrap="none">
            <a:spAutoFit/>
          </a:bodyPr>
          <a:lstStyle/>
          <a:p>
            <a:pPr>
              <a:spcBef>
                <a:spcPts val="0"/>
              </a:spcBef>
              <a:spcAft>
                <a:spcPts val="600"/>
              </a:spcAft>
            </a:pPr>
            <a:r>
              <a:rPr lang="en-US" sz="4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Now let’s go have some fun!</a:t>
            </a:r>
          </a:p>
          <a:p>
            <a:pPr>
              <a:spcBef>
                <a:spcPts val="0"/>
              </a:spcBef>
              <a:spcAft>
                <a:spcPts val="600"/>
              </a:spcAft>
            </a:pPr>
            <a:endParaRPr lang="en-US" sz="4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ts val="0"/>
              </a:spcBef>
              <a:spcAft>
                <a:spcPts val="600"/>
              </a:spcAft>
            </a:pPr>
            <a:r>
              <a:rPr lang="en-US" sz="4000" b="1"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www.diablo-de.org</a:t>
            </a:r>
            <a:r>
              <a:rPr lang="en-US" sz="40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4111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FEF853-907D-654C-85BF-0A6E3380EBDC}"/>
              </a:ext>
            </a:extLst>
          </p:cNvPr>
          <p:cNvSpPr>
            <a:spLocks noGrp="1"/>
          </p:cNvSpPr>
          <p:nvPr>
            <p:ph type="title"/>
          </p:nvPr>
        </p:nvSpPr>
        <p:spPr>
          <a:xfrm>
            <a:off x="718879" y="800392"/>
            <a:ext cx="7698523" cy="1212102"/>
          </a:xfrm>
        </p:spPr>
        <p:txBody>
          <a:bodyPr>
            <a:normAutofit/>
          </a:bodyPr>
          <a:lstStyle/>
          <a:p>
            <a:r>
              <a:rPr lang="en-US" sz="2700" dirty="0">
                <a:solidFill>
                  <a:srgbClr val="FFFFFF"/>
                </a:solidFill>
              </a:rPr>
              <a:t>Diablo PCA Region</a:t>
            </a:r>
            <a:br>
              <a:rPr lang="en-US" sz="2700" dirty="0">
                <a:solidFill>
                  <a:srgbClr val="FFFFFF"/>
                </a:solidFill>
              </a:rPr>
            </a:br>
            <a:r>
              <a:rPr lang="en-US" sz="2700" dirty="0">
                <a:solidFill>
                  <a:srgbClr val="FFFFFF"/>
                </a:solidFill>
              </a:rPr>
              <a:t>DE Safety Protocols</a:t>
            </a:r>
            <a:br>
              <a:rPr lang="en-US" sz="2700" dirty="0">
                <a:solidFill>
                  <a:srgbClr val="FFFFFF"/>
                </a:solidFill>
              </a:rPr>
            </a:br>
            <a:endParaRPr lang="en-US" sz="2700" dirty="0">
              <a:solidFill>
                <a:srgbClr val="FFFFFF"/>
              </a:solidFill>
            </a:endParaRPr>
          </a:p>
        </p:txBody>
      </p:sp>
      <p:sp>
        <p:nvSpPr>
          <p:cNvPr id="3" name="Content Placeholder 2">
            <a:extLst>
              <a:ext uri="{FF2B5EF4-FFF2-40B4-BE49-F238E27FC236}">
                <a16:creationId xmlns:a16="http://schemas.microsoft.com/office/drawing/2014/main" id="{DF0E97CA-F79B-D741-8785-81E2D00ED2B8}"/>
              </a:ext>
            </a:extLst>
          </p:cNvPr>
          <p:cNvSpPr>
            <a:spLocks noGrp="1"/>
          </p:cNvSpPr>
          <p:nvPr>
            <p:ph idx="1"/>
          </p:nvPr>
        </p:nvSpPr>
        <p:spPr>
          <a:xfrm>
            <a:off x="1025718" y="2490436"/>
            <a:ext cx="7281746" cy="3567173"/>
          </a:xfrm>
        </p:spPr>
        <p:txBody>
          <a:bodyPr anchor="ctr">
            <a:normAutofit/>
          </a:bodyPr>
          <a:lstStyle/>
          <a:p>
            <a:pPr marL="0" indent="0">
              <a:buNone/>
            </a:pPr>
            <a:r>
              <a:rPr lang="en-US" sz="1500" b="1" u="sng" dirty="0"/>
              <a:t>COVID-19 INFORMATION</a:t>
            </a:r>
            <a:endParaRPr lang="en-US" sz="1500" dirty="0"/>
          </a:p>
          <a:p>
            <a:pPr lvl="0"/>
            <a:r>
              <a:rPr lang="en-US" sz="1500" dirty="0"/>
              <a:t>If you are sick, not feeling well, have a temperature or cough, do not come to the track. A full refund will be sent to you. Temperatures will be checked at the gate. Any temperature 100.4 degrees or higher will not be allowed on the property.</a:t>
            </a:r>
          </a:p>
          <a:p>
            <a:pPr lvl="0"/>
            <a:r>
              <a:rPr lang="en-US" sz="1500" dirty="0"/>
              <a:t>All participants will follow Track, County and State COVID-19 protocols.</a:t>
            </a:r>
          </a:p>
          <a:p>
            <a:pPr lvl="0"/>
            <a:r>
              <a:rPr lang="en-US" sz="1500" dirty="0"/>
              <a:t>Nose and mouth coverings are required while on track property other than when you are in the car. These can be homemade, a bandana, medical mask, etc., but they must stay in position without the use of hands. Please have your mask on when signing waivers, use your own pen to protect the workers and yourself.</a:t>
            </a:r>
          </a:p>
          <a:p>
            <a:pPr lvl="0"/>
            <a:r>
              <a:rPr lang="en-US" sz="1500" dirty="0"/>
              <a:t>While at the track, social distancing of a minimum of six feet is required. No social grouping.</a:t>
            </a:r>
          </a:p>
          <a:p>
            <a:pPr lvl="0"/>
            <a:r>
              <a:rPr lang="en-US" sz="1500" dirty="0"/>
              <a:t>Other than the typical track day items, you should bring hand sanitizer, mask, pen, wipes and gloves.</a:t>
            </a:r>
          </a:p>
          <a:p>
            <a:endParaRPr lang="en-US" sz="1500" dirty="0"/>
          </a:p>
        </p:txBody>
      </p:sp>
      <p:sp>
        <p:nvSpPr>
          <p:cNvPr id="4" name="Footer Placeholder 3">
            <a:extLst>
              <a:ext uri="{FF2B5EF4-FFF2-40B4-BE49-F238E27FC236}">
                <a16:creationId xmlns:a16="http://schemas.microsoft.com/office/drawing/2014/main" id="{C3D40603-EB2C-5B41-994E-74596582D2C6}"/>
              </a:ext>
            </a:extLst>
          </p:cNvPr>
          <p:cNvSpPr>
            <a:spLocks noGrp="1"/>
          </p:cNvSpPr>
          <p:nvPr>
            <p:ph type="ftr" sz="quarter" idx="11"/>
          </p:nvPr>
        </p:nvSpPr>
        <p:spPr>
          <a:xfrm>
            <a:off x="596646" y="6382512"/>
            <a:ext cx="5068062" cy="320040"/>
          </a:xfrm>
        </p:spPr>
        <p:txBody>
          <a:bodyPr>
            <a:normAutofit/>
          </a:bodyPr>
          <a:lstStyle/>
          <a:p>
            <a:pPr algn="l"/>
            <a:endParaRPr lang="en-US"/>
          </a:p>
        </p:txBody>
      </p:sp>
      <p:pic>
        <p:nvPicPr>
          <p:cNvPr id="12" name="Picture 2">
            <a:extLst>
              <a:ext uri="{FF2B5EF4-FFF2-40B4-BE49-F238E27FC236}">
                <a16:creationId xmlns:a16="http://schemas.microsoft.com/office/drawing/2014/main" id="{9FA1439E-FF04-9E4F-AD6F-0665FDA2E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526" y="5857731"/>
            <a:ext cx="1047751" cy="78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84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EE59162-99D7-A647-AE7E-723AEFA339FC}"/>
              </a:ext>
            </a:extLst>
          </p:cNvPr>
          <p:cNvSpPr>
            <a:spLocks noGrp="1"/>
          </p:cNvSpPr>
          <p:nvPr>
            <p:ph type="title"/>
          </p:nvPr>
        </p:nvSpPr>
        <p:spPr>
          <a:xfrm>
            <a:off x="718879" y="800392"/>
            <a:ext cx="7698523" cy="1212102"/>
          </a:xfrm>
        </p:spPr>
        <p:txBody>
          <a:bodyPr>
            <a:normAutofit/>
          </a:bodyPr>
          <a:lstStyle/>
          <a:p>
            <a:r>
              <a:rPr lang="en-US" sz="2700" dirty="0">
                <a:solidFill>
                  <a:srgbClr val="FFFFFF"/>
                </a:solidFill>
              </a:rPr>
              <a:t>Diablo PCA Region</a:t>
            </a:r>
            <a:br>
              <a:rPr lang="en-US" sz="2700" dirty="0">
                <a:solidFill>
                  <a:srgbClr val="FFFFFF"/>
                </a:solidFill>
              </a:rPr>
            </a:br>
            <a:r>
              <a:rPr lang="en-US" sz="2700" dirty="0">
                <a:solidFill>
                  <a:srgbClr val="FFFFFF"/>
                </a:solidFill>
              </a:rPr>
              <a:t>DE Protocols (Cont.)</a:t>
            </a:r>
            <a:br>
              <a:rPr lang="en-US" sz="2700" dirty="0">
                <a:solidFill>
                  <a:srgbClr val="FFFFFF"/>
                </a:solidFill>
              </a:rPr>
            </a:br>
            <a:endParaRPr lang="en-US" sz="2700" dirty="0">
              <a:solidFill>
                <a:srgbClr val="FFFFFF"/>
              </a:solidFill>
            </a:endParaRPr>
          </a:p>
        </p:txBody>
      </p:sp>
      <p:sp>
        <p:nvSpPr>
          <p:cNvPr id="3" name="Content Placeholder 2">
            <a:extLst>
              <a:ext uri="{FF2B5EF4-FFF2-40B4-BE49-F238E27FC236}">
                <a16:creationId xmlns:a16="http://schemas.microsoft.com/office/drawing/2014/main" id="{4F3525A1-E4F9-5246-A925-EF42841C4B23}"/>
              </a:ext>
            </a:extLst>
          </p:cNvPr>
          <p:cNvSpPr>
            <a:spLocks noGrp="1"/>
          </p:cNvSpPr>
          <p:nvPr>
            <p:ph idx="1"/>
          </p:nvPr>
        </p:nvSpPr>
        <p:spPr>
          <a:xfrm>
            <a:off x="1025718" y="2490436"/>
            <a:ext cx="7281746" cy="3567173"/>
          </a:xfrm>
        </p:spPr>
        <p:txBody>
          <a:bodyPr anchor="ctr">
            <a:normAutofit/>
          </a:bodyPr>
          <a:lstStyle/>
          <a:p>
            <a:pPr marL="0" indent="0">
              <a:buNone/>
            </a:pPr>
            <a:r>
              <a:rPr lang="en-US" sz="1900" b="1" u="sng" dirty="0"/>
              <a:t>PARTICIPANT INFORMATION</a:t>
            </a:r>
            <a:endParaRPr lang="en-US" sz="1900" dirty="0"/>
          </a:p>
          <a:p>
            <a:pPr lvl="0"/>
            <a:r>
              <a:rPr lang="en-US" sz="1900" dirty="0"/>
              <a:t>Lead / Follow Instruction is offered, subject to availability and advance reservation / confirmation.</a:t>
            </a:r>
          </a:p>
          <a:p>
            <a:pPr lvl="0"/>
            <a:r>
              <a:rPr lang="en-US" sz="1900" dirty="0"/>
              <a:t>Paddock parking layout allows spacing between vehicles.</a:t>
            </a:r>
          </a:p>
          <a:p>
            <a:pPr lvl="0"/>
            <a:r>
              <a:rPr lang="en-US" sz="1900" dirty="0"/>
              <a:t>Anyone leaving the paddock area will be required to fulfill all the established protocols to re-enter the paddock.</a:t>
            </a:r>
          </a:p>
          <a:p>
            <a:pPr lvl="0"/>
            <a:r>
              <a:rPr lang="en-US" sz="1900" dirty="0"/>
              <a:t>The paddock will be monitored by on-site personnel and security. </a:t>
            </a:r>
          </a:p>
          <a:p>
            <a:pPr lvl="0"/>
            <a:r>
              <a:rPr lang="en-US" sz="1900" dirty="0"/>
              <a:t>Only participant drivers and essential crews are allowed. No guests are allowed.</a:t>
            </a:r>
          </a:p>
          <a:p>
            <a:pPr lvl="0"/>
            <a:endParaRPr lang="en-US" sz="1900" dirty="0"/>
          </a:p>
          <a:p>
            <a:endParaRPr lang="en-US" sz="1900" dirty="0"/>
          </a:p>
        </p:txBody>
      </p:sp>
      <p:sp>
        <p:nvSpPr>
          <p:cNvPr id="4" name="Footer Placeholder 3">
            <a:extLst>
              <a:ext uri="{FF2B5EF4-FFF2-40B4-BE49-F238E27FC236}">
                <a16:creationId xmlns:a16="http://schemas.microsoft.com/office/drawing/2014/main" id="{579BD8AE-0DA0-8F4D-A9DD-516FF5E2FD54}"/>
              </a:ext>
            </a:extLst>
          </p:cNvPr>
          <p:cNvSpPr>
            <a:spLocks noGrp="1"/>
          </p:cNvSpPr>
          <p:nvPr>
            <p:ph type="ftr" sz="quarter" idx="11"/>
          </p:nvPr>
        </p:nvSpPr>
        <p:spPr>
          <a:xfrm>
            <a:off x="596646" y="6382512"/>
            <a:ext cx="5068062" cy="320040"/>
          </a:xfrm>
        </p:spPr>
        <p:txBody>
          <a:bodyPr>
            <a:normAutofit/>
          </a:bodyPr>
          <a:lstStyle/>
          <a:p>
            <a:pPr algn="l"/>
            <a:endParaRPr lang="en-US"/>
          </a:p>
        </p:txBody>
      </p:sp>
      <p:pic>
        <p:nvPicPr>
          <p:cNvPr id="12" name="Picture 2">
            <a:extLst>
              <a:ext uri="{FF2B5EF4-FFF2-40B4-BE49-F238E27FC236}">
                <a16:creationId xmlns:a16="http://schemas.microsoft.com/office/drawing/2014/main" id="{6A38E0BB-B42F-7647-94A1-52E83B96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889" y="5797264"/>
            <a:ext cx="1062512" cy="79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9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450EAFC-F1FB-934C-B188-5541E5890862}"/>
              </a:ext>
            </a:extLst>
          </p:cNvPr>
          <p:cNvSpPr>
            <a:spLocks noGrp="1"/>
          </p:cNvSpPr>
          <p:nvPr>
            <p:ph type="title"/>
          </p:nvPr>
        </p:nvSpPr>
        <p:spPr>
          <a:xfrm>
            <a:off x="718879" y="800392"/>
            <a:ext cx="7698523" cy="1212102"/>
          </a:xfrm>
        </p:spPr>
        <p:txBody>
          <a:bodyPr>
            <a:normAutofit/>
          </a:bodyPr>
          <a:lstStyle/>
          <a:p>
            <a:r>
              <a:rPr lang="en-US" sz="2700" dirty="0">
                <a:solidFill>
                  <a:srgbClr val="FFFFFF"/>
                </a:solidFill>
              </a:rPr>
              <a:t>Diablo PCA Region</a:t>
            </a:r>
            <a:br>
              <a:rPr lang="en-US" sz="2700" dirty="0">
                <a:solidFill>
                  <a:srgbClr val="FFFFFF"/>
                </a:solidFill>
              </a:rPr>
            </a:br>
            <a:r>
              <a:rPr lang="en-US" sz="2700" dirty="0">
                <a:solidFill>
                  <a:srgbClr val="FFFFFF"/>
                </a:solidFill>
              </a:rPr>
              <a:t>DE Protocols (cont.)</a:t>
            </a:r>
            <a:br>
              <a:rPr lang="en-US" sz="2700" dirty="0">
                <a:solidFill>
                  <a:srgbClr val="FFFFFF"/>
                </a:solidFill>
              </a:rPr>
            </a:br>
            <a:endParaRPr lang="en-US" sz="2700" dirty="0">
              <a:solidFill>
                <a:srgbClr val="FFFFFF"/>
              </a:solidFill>
            </a:endParaRPr>
          </a:p>
        </p:txBody>
      </p:sp>
      <p:sp>
        <p:nvSpPr>
          <p:cNvPr id="3" name="Content Placeholder 2">
            <a:extLst>
              <a:ext uri="{FF2B5EF4-FFF2-40B4-BE49-F238E27FC236}">
                <a16:creationId xmlns:a16="http://schemas.microsoft.com/office/drawing/2014/main" id="{086111B2-53F5-1341-B827-D17FB71D7B22}"/>
              </a:ext>
            </a:extLst>
          </p:cNvPr>
          <p:cNvSpPr>
            <a:spLocks noGrp="1"/>
          </p:cNvSpPr>
          <p:nvPr>
            <p:ph idx="1"/>
          </p:nvPr>
        </p:nvSpPr>
        <p:spPr>
          <a:xfrm>
            <a:off x="1025718" y="2490436"/>
            <a:ext cx="7281746" cy="3567173"/>
          </a:xfrm>
        </p:spPr>
        <p:txBody>
          <a:bodyPr anchor="ctr">
            <a:normAutofit/>
          </a:bodyPr>
          <a:lstStyle/>
          <a:p>
            <a:pPr marL="0" indent="0">
              <a:buNone/>
            </a:pPr>
            <a:r>
              <a:rPr lang="en-US" sz="1800" b="1" u="sng" dirty="0"/>
              <a:t>FORMS AND REQUIRED INFORMATION</a:t>
            </a:r>
            <a:endParaRPr lang="en-US" sz="1800" dirty="0"/>
          </a:p>
          <a:p>
            <a:pPr lvl="0"/>
            <a:r>
              <a:rPr lang="en-US" sz="1800" dirty="0"/>
              <a:t>Car Tech inspections must be completed prior to coming to the track. Tech forms are available on the Diablo DE website. (</a:t>
            </a:r>
            <a:r>
              <a:rPr lang="en-US" sz="1800" u="sng" dirty="0" err="1"/>
              <a:t>www.</a:t>
            </a:r>
            <a:r>
              <a:rPr lang="en-US" sz="1800" u="sng" dirty="0" err="1">
                <a:hlinkClick r:id="rId2"/>
              </a:rPr>
              <a:t>diablo</a:t>
            </a:r>
            <a:r>
              <a:rPr lang="en-US" sz="1800" u="sng" dirty="0" err="1"/>
              <a:t>-de.org</a:t>
            </a:r>
            <a:r>
              <a:rPr lang="en-US" sz="1800" dirty="0"/>
              <a:t>)</a:t>
            </a:r>
          </a:p>
          <a:p>
            <a:pPr lvl="0"/>
            <a:r>
              <a:rPr lang="en-US" sz="1800" dirty="0"/>
              <a:t>To eliminate possible COVID-19 spread, PCA Communicable Disease Exposure Release form and PCA Liability Release forms will be emailed to all participants. Please return in an email to </a:t>
            </a:r>
            <a:r>
              <a:rPr lang="en-US" sz="1800" u="sng" dirty="0">
                <a:hlinkClick r:id="rId3"/>
              </a:rPr>
              <a:t>maloykay@comcast.net</a:t>
            </a:r>
            <a:r>
              <a:rPr lang="en-US" sz="1800" u="sng" dirty="0"/>
              <a:t>.</a:t>
            </a:r>
          </a:p>
          <a:p>
            <a:pPr lvl="0"/>
            <a:r>
              <a:rPr lang="en-US" sz="1800" dirty="0"/>
              <a:t>You may not be able to enter the facilities if the documents are not completed and returned. If you cannot scan the forms and email them, bring the forms with you to the event. After placing the forms in the labeled boxes, you will receive your packet.</a:t>
            </a:r>
          </a:p>
          <a:p>
            <a:pPr lvl="0"/>
            <a:r>
              <a:rPr lang="en-US" sz="1800" dirty="0"/>
              <a:t>No on-site registration is available (just packet pick-up).  All drivers must have completed registration on MSR prior to the event.</a:t>
            </a:r>
          </a:p>
          <a:p>
            <a:endParaRPr lang="en-US" sz="1800" dirty="0"/>
          </a:p>
        </p:txBody>
      </p:sp>
      <p:sp>
        <p:nvSpPr>
          <p:cNvPr id="4" name="Footer Placeholder 3">
            <a:extLst>
              <a:ext uri="{FF2B5EF4-FFF2-40B4-BE49-F238E27FC236}">
                <a16:creationId xmlns:a16="http://schemas.microsoft.com/office/drawing/2014/main" id="{DD8EC129-CC08-4B48-A617-A72854508E32}"/>
              </a:ext>
            </a:extLst>
          </p:cNvPr>
          <p:cNvSpPr>
            <a:spLocks noGrp="1"/>
          </p:cNvSpPr>
          <p:nvPr>
            <p:ph type="ftr" sz="quarter" idx="11"/>
          </p:nvPr>
        </p:nvSpPr>
        <p:spPr>
          <a:xfrm>
            <a:off x="596646" y="6382512"/>
            <a:ext cx="5068062" cy="320040"/>
          </a:xfrm>
        </p:spPr>
        <p:txBody>
          <a:bodyPr>
            <a:normAutofit/>
          </a:bodyPr>
          <a:lstStyle/>
          <a:p>
            <a:pPr algn="l"/>
            <a:endParaRPr lang="en-US"/>
          </a:p>
        </p:txBody>
      </p:sp>
      <p:pic>
        <p:nvPicPr>
          <p:cNvPr id="12" name="Picture 2">
            <a:extLst>
              <a:ext uri="{FF2B5EF4-FFF2-40B4-BE49-F238E27FC236}">
                <a16:creationId xmlns:a16="http://schemas.microsoft.com/office/drawing/2014/main" id="{00548287-6A68-F44F-AC25-F229B9C16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115" y="6015237"/>
            <a:ext cx="912896" cy="68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3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381003"/>
            <a:ext cx="4939868" cy="990597"/>
          </a:xfrm>
        </p:spPr>
        <p:txBody>
          <a:bodyPr anchor="b">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Early Prep at Home</a:t>
            </a:r>
            <a:br>
              <a:rPr lang="en-US" b="1" dirty="0"/>
            </a:br>
            <a:endParaRPr lang="en-US" b="1" dirty="0"/>
          </a:p>
        </p:txBody>
      </p:sp>
      <p:sp>
        <p:nvSpPr>
          <p:cNvPr id="3" name="Content Placeholder 2"/>
          <p:cNvSpPr>
            <a:spLocks noGrp="1"/>
          </p:cNvSpPr>
          <p:nvPr>
            <p:ph idx="1"/>
          </p:nvPr>
        </p:nvSpPr>
        <p:spPr>
          <a:xfrm>
            <a:off x="3724073" y="914400"/>
            <a:ext cx="5275321" cy="5309419"/>
          </a:xfrm>
        </p:spPr>
        <p:txBody>
          <a:bodyPr>
            <a:normAutofit/>
          </a:bodyPr>
          <a:lstStyle/>
          <a:p>
            <a:pPr marL="388620" lvl="1" indent="0">
              <a:spcBef>
                <a:spcPts val="0"/>
              </a:spcBef>
              <a:spcAft>
                <a:spcPts val="600"/>
              </a:spcAft>
              <a:buNone/>
            </a:pPr>
            <a:endParaRPr lang="en-US" sz="800" dirty="0">
              <a:cs typeface="Arial" pitchFamily="34" charset="0"/>
            </a:endParaRPr>
          </a:p>
          <a:p>
            <a:pPr marL="0" indent="0">
              <a:spcBef>
                <a:spcPts val="0"/>
              </a:spcBef>
              <a:spcAft>
                <a:spcPts val="1200"/>
              </a:spcAft>
              <a:buNone/>
            </a:pPr>
            <a:r>
              <a:rPr lang="en-US" sz="1200" dirty="0">
                <a:latin typeface="Tahoma" panose="020B0604030504040204" pitchFamily="34" charset="0"/>
                <a:ea typeface="Tahoma" panose="020B0604030504040204" pitchFamily="34" charset="0"/>
                <a:cs typeface="Tahoma" panose="020B0604030504040204" pitchFamily="34" charset="0"/>
              </a:rPr>
              <a:t>Inspect Your Car:</a:t>
            </a:r>
          </a:p>
          <a:p>
            <a:pPr marL="0" indent="0">
              <a:spcBef>
                <a:spcPts val="0"/>
              </a:spcBef>
              <a:spcAft>
                <a:spcPts val="1200"/>
              </a:spcAft>
              <a:buNone/>
            </a:pPr>
            <a:r>
              <a:rPr lang="en-US" sz="1200" dirty="0">
                <a:latin typeface="Tahoma" panose="020B0604030504040204" pitchFamily="34" charset="0"/>
                <a:ea typeface="Tahoma" panose="020B0604030504040204" pitchFamily="34" charset="0"/>
                <a:cs typeface="Tahoma" panose="020B0604030504040204" pitchFamily="34" charset="0"/>
              </a:rPr>
              <a:t>	The driver certifies their car is safe to run on track and has had an inspection within 30 days of the DE event.  Tech Inspection form at </a:t>
            </a:r>
            <a:r>
              <a:rPr lang="en-US" sz="1200" dirty="0">
                <a:latin typeface="Tahoma" panose="020B0604030504040204" pitchFamily="34" charset="0"/>
                <a:ea typeface="Tahoma" panose="020B0604030504040204" pitchFamily="34" charset="0"/>
                <a:cs typeface="Tahoma" panose="020B0604030504040204" pitchFamily="34" charset="0"/>
                <a:hlinkClick r:id="rId2"/>
              </a:rPr>
              <a:t>www.diablo-de.org</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r>
              <a:rPr lang="en-US" sz="1200" dirty="0">
                <a:latin typeface="Tahoma" panose="020B0604030504040204" pitchFamily="34" charset="0"/>
                <a:ea typeface="Tahoma" panose="020B0604030504040204" pitchFamily="34" charset="0"/>
                <a:cs typeface="Tahoma" panose="020B0604030504040204" pitchFamily="34" charset="0"/>
              </a:rPr>
              <a:t>Get Your Helmet:  </a:t>
            </a:r>
          </a:p>
          <a:p>
            <a:r>
              <a:rPr lang="en-US" sz="1200" dirty="0"/>
              <a:t>Helmets must be certified for one of the following standards:  SA 2015, SA 2020, FIA 8859–2015 or FIA 8860-2018.  No other helmets types/ratings are allowed.  Helmets certified to specifications other than Snell must be within 10 years of the date of manufacture, or if FIA, expire at the end of the 10th year after the year of manufacture. </a:t>
            </a:r>
            <a:r>
              <a:rPr lang="en-US" sz="1200" b="1" dirty="0"/>
              <a:t> </a:t>
            </a:r>
            <a:endParaRPr lang="en-US" sz="1200" dirty="0"/>
          </a:p>
          <a:p>
            <a:r>
              <a:rPr lang="en-US" sz="1200" dirty="0"/>
              <a:t>M designated helmets are not acceptable.</a:t>
            </a:r>
          </a:p>
          <a:p>
            <a:r>
              <a:rPr lang="en-US" sz="1200" dirty="0">
                <a:latin typeface="Tahoma" panose="020B0604030504040204" pitchFamily="34" charset="0"/>
                <a:ea typeface="Tahoma" panose="020B0604030504040204" pitchFamily="34" charset="0"/>
                <a:cs typeface="Tahoma" panose="020B0604030504040204" pitchFamily="34" charset="0"/>
              </a:rPr>
              <a:t>You can rent at </a:t>
            </a:r>
            <a:r>
              <a:rPr lang="en-US" sz="1200" dirty="0" err="1">
                <a:latin typeface="Tahoma" panose="020B0604030504040204" pitchFamily="34" charset="0"/>
                <a:ea typeface="Tahoma" panose="020B0604030504040204" pitchFamily="34" charset="0"/>
                <a:cs typeface="Tahoma" panose="020B0604030504040204" pitchFamily="34" charset="0"/>
              </a:rPr>
              <a:t>Thunderhill</a:t>
            </a:r>
            <a:r>
              <a:rPr lang="en-US" sz="1200" dirty="0">
                <a:latin typeface="Tahoma" panose="020B0604030504040204" pitchFamily="34" charset="0"/>
                <a:ea typeface="Tahoma" panose="020B0604030504040204" pitchFamily="34" charset="0"/>
                <a:cs typeface="Tahoma" panose="020B0604030504040204" pitchFamily="34" charset="0"/>
              </a:rPr>
              <a:t>, NOT at Laguna </a:t>
            </a:r>
            <a:r>
              <a:rPr lang="en-US" sz="1200" dirty="0" err="1">
                <a:latin typeface="Tahoma" panose="020B0604030504040204" pitchFamily="34" charset="0"/>
                <a:ea typeface="Tahoma" panose="020B0604030504040204" pitchFamily="34" charset="0"/>
                <a:cs typeface="Tahoma" panose="020B0604030504040204" pitchFamily="34" charset="0"/>
              </a:rPr>
              <a:t>Seca</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r>
              <a:rPr lang="en-US" sz="1200" i="1" dirty="0">
                <a:latin typeface="Tahoma" panose="020B0604030504040204" pitchFamily="34" charset="0"/>
                <a:ea typeface="Tahoma" panose="020B0604030504040204" pitchFamily="34" charset="0"/>
                <a:cs typeface="Tahoma" panose="020B0604030504040204" pitchFamily="34" charset="0"/>
              </a:rPr>
              <a:t>Watch videos/check out information at: </a:t>
            </a:r>
          </a:p>
          <a:p>
            <a:pPr marL="0" indent="0">
              <a:spcBef>
                <a:spcPts val="0"/>
              </a:spcBef>
              <a:spcAft>
                <a:spcPts val="1200"/>
              </a:spcAft>
              <a:buNone/>
            </a:pPr>
            <a:r>
              <a:rPr lang="en-US" sz="1200" b="1" i="1" dirty="0" err="1">
                <a:latin typeface="Tahoma" panose="020B0604030504040204" pitchFamily="34" charset="0"/>
                <a:ea typeface="Tahoma" panose="020B0604030504040204" pitchFamily="34" charset="0"/>
                <a:cs typeface="Tahoma" panose="020B0604030504040204" pitchFamily="34" charset="0"/>
              </a:rPr>
              <a:t>www.diablo-de.org</a:t>
            </a:r>
            <a:endParaRPr lang="en-US" sz="1200" b="1" i="1"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r>
              <a:rPr lang="en-US" sz="1200" dirty="0">
                <a:latin typeface="Tahoma" panose="020B0604030504040204" pitchFamily="34" charset="0"/>
                <a:ea typeface="Tahoma" panose="020B0604030504040204" pitchFamily="34" charset="0"/>
                <a:cs typeface="Tahoma" panose="020B0604030504040204" pitchFamily="34" charset="0"/>
              </a:rPr>
              <a:t>Stay near the track if it’s a long drive.....</a:t>
            </a:r>
          </a:p>
          <a:p>
            <a:pPr>
              <a:buFont typeface="Wingdings" panose="05000000000000000000" pitchFamily="2" charset="2"/>
              <a:buChar char="Ø"/>
            </a:pPr>
            <a:endParaRPr lang="en-US" sz="800" dirty="0"/>
          </a:p>
          <a:p>
            <a:pPr lvl="1">
              <a:spcBef>
                <a:spcPts val="0"/>
              </a:spcBef>
              <a:spcAft>
                <a:spcPts val="600"/>
              </a:spcAft>
              <a:buClr>
                <a:schemeClr val="accent1"/>
              </a:buClr>
              <a:buFont typeface="Wingdings" panose="05000000000000000000" pitchFamily="2" charset="2"/>
              <a:buChar char="Ø"/>
            </a:pPr>
            <a:endParaRPr lang="en-US" sz="800" dirty="0">
              <a:ea typeface="Times New Roman"/>
              <a:cs typeface="Arial" pitchFamily="34" charset="0"/>
            </a:endParaRPr>
          </a:p>
          <a:p>
            <a:endParaRPr lang="en-US" sz="800" dirty="0"/>
          </a:p>
        </p:txBody>
      </p:sp>
      <p:pic>
        <p:nvPicPr>
          <p:cNvPr id="5" name="Picture 4" descr="friend emailed this photo to me today, and it was too cute not to ...">
            <a:extLst>
              <a:ext uri="{FF2B5EF4-FFF2-40B4-BE49-F238E27FC236}">
                <a16:creationId xmlns:a16="http://schemas.microsoft.com/office/drawing/2014/main" id="{F1562361-499B-7D40-A465-80FBE195B8F0}"/>
              </a:ext>
            </a:extLst>
          </p:cNvPr>
          <p:cNvPicPr>
            <a:picLocks noChangeAspect="1"/>
          </p:cNvPicPr>
          <p:nvPr/>
        </p:nvPicPr>
        <p:blipFill rotWithShape="1">
          <a:blip r:embed="rId3">
            <a:extLst>
              <a:ext uri="{28A0092B-C50C-407E-A947-70E740481C1C}">
                <a14:useLocalDpi xmlns:a14="http://schemas.microsoft.com/office/drawing/2010/main" val="0"/>
              </a:ext>
            </a:extLst>
          </a:blip>
          <a:srcRect l="31788" r="23853" b="-1"/>
          <a:stretch/>
        </p:blipFill>
        <p:spPr>
          <a:xfrm>
            <a:off x="0" y="661221"/>
            <a:ext cx="3476673" cy="5562598"/>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3FF3E"/>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D023D682-409C-B748-804C-C12633FFC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943600"/>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4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241175" cy="4480726"/>
          </a:xfrm>
        </p:spPr>
        <p:txBody>
          <a:bodyPr>
            <a:normAutofit/>
          </a:bodyPr>
          <a:lstStyle/>
          <a:p>
            <a:pPr algn="r">
              <a:spcBef>
                <a:spcPts val="600"/>
              </a:spcBef>
            </a:pPr>
            <a:r>
              <a:rPr lang="en-US" sz="5300" b="1">
                <a:latin typeface="Tahoma" panose="020B0604030504040204" pitchFamily="34" charset="0"/>
                <a:ea typeface="Tahoma" panose="020B0604030504040204" pitchFamily="34" charset="0"/>
                <a:cs typeface="Tahoma" panose="020B0604030504040204" pitchFamily="34" charset="0"/>
              </a:rPr>
              <a:t>Pack Smart</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445" y="2057400"/>
            <a:ext cx="3527136" cy="3962400"/>
          </a:xfrm>
        </p:spPr>
        <p:txBody>
          <a:bodyPr anchor="ctr">
            <a:normAutofit/>
          </a:bodyPr>
          <a:lstStyle/>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Flat soled shoes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Sunscreen, Lip balm, Hat</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Camera/GoPro/Cellphone mount</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Folding chair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Tire pressure gauge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Torque wrench for wheel lugs, essential tools, flashlight</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Work gloves, hand cleaner and a rag</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Extra engine oil and brake fluid </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Masks, (latex) gloves, hand sanitizer, soap, water</a:t>
            </a:r>
          </a:p>
          <a:p>
            <a:pPr marL="342900" lvl="1" indent="0">
              <a:spcBef>
                <a:spcPts val="0"/>
              </a:spcBef>
              <a:spcAft>
                <a:spcPts val="600"/>
              </a:spcAft>
              <a:buClr>
                <a:schemeClr val="accent1"/>
              </a:buClr>
              <a:buNone/>
            </a:pPr>
            <a:r>
              <a:rPr lang="en-US" sz="1600" dirty="0">
                <a:latin typeface="Tahoma" panose="020B0604030504040204" pitchFamily="34" charset="0"/>
                <a:ea typeface="Tahoma" panose="020B0604030504040204" pitchFamily="34" charset="0"/>
                <a:cs typeface="Tahoma" panose="020B0604030504040204" pitchFamily="34" charset="0"/>
              </a:rPr>
              <a:t>Rain gear (just in case)</a:t>
            </a:r>
          </a:p>
          <a:p>
            <a:pPr>
              <a:spcBef>
                <a:spcPts val="0"/>
              </a:spcBef>
              <a:spcAft>
                <a:spcPts val="12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marL="628650" lvl="1">
              <a:spcBef>
                <a:spcPts val="0"/>
              </a:spcBef>
              <a:buClr>
                <a:schemeClr val="accent1"/>
              </a:buClr>
              <a:buFont typeface="Wingdings" panose="05000000000000000000" pitchFamily="2" charset="2"/>
              <a:buChar char="Ø"/>
            </a:pPr>
            <a:endParaRPr lang="en-US" sz="1600" dirty="0">
              <a:latin typeface="Tahoma" panose="020B0604030504040204" pitchFamily="34" charset="0"/>
              <a:ea typeface="Tahoma" panose="020B0604030504040204" pitchFamily="34" charset="0"/>
              <a:cs typeface="Tahoma" panose="020B0604030504040204" pitchFamily="34" charset="0"/>
            </a:endParaRPr>
          </a:p>
          <a:p>
            <a:pPr marL="742950">
              <a:spcBef>
                <a:spcPts val="0"/>
              </a:spcBef>
              <a:spcAft>
                <a:spcPts val="600"/>
              </a:spcAft>
              <a:buFont typeface="Wingdings" panose="05000000000000000000" pitchFamily="2" charset="2"/>
              <a:buChar char="Ø"/>
            </a:pPr>
            <a:endParaRPr lang="en-US" sz="1600" dirty="0">
              <a:cs typeface="Arial" pitchFamily="34" charset="0"/>
            </a:endParaRPr>
          </a:p>
          <a:p>
            <a:pPr marL="457200" indent="0">
              <a:spcBef>
                <a:spcPts val="0"/>
              </a:spcBef>
              <a:spcAft>
                <a:spcPts val="600"/>
              </a:spcAft>
              <a:buNone/>
            </a:pPr>
            <a:endParaRPr lang="en-US" sz="1600" dirty="0">
              <a:cs typeface="Arial" pitchFamily="34" charset="0"/>
            </a:endParaRPr>
          </a:p>
        </p:txBody>
      </p:sp>
      <p:pic>
        <p:nvPicPr>
          <p:cNvPr id="10" name="Picture 2">
            <a:extLst>
              <a:ext uri="{FF2B5EF4-FFF2-40B4-BE49-F238E27FC236}">
                <a16:creationId xmlns:a16="http://schemas.microsoft.com/office/drawing/2014/main" id="{E80597BB-7924-2F48-A913-9557C54FA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28600"/>
            <a:ext cx="930437" cy="70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1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Last Minute Car Prep</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lnSpcReduction="10000"/>
          </a:bodyPr>
          <a:lstStyle/>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Fill up with Gas before </a:t>
            </a:r>
            <a:r>
              <a:rPr lang="en-US" sz="1400" b="1" dirty="0">
                <a:latin typeface="Tahoma" panose="020B0604030504040204" pitchFamily="34" charset="0"/>
                <a:ea typeface="Tahoma" panose="020B0604030504040204" pitchFamily="34" charset="0"/>
                <a:cs typeface="Tahoma" panose="020B0604030504040204" pitchFamily="34" charset="0"/>
              </a:rPr>
              <a:t>(check fuel gauge throughout day!)</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Find parking place (not so) near the others </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Check in – get car numbers and,</a:t>
            </a:r>
          </a:p>
          <a:p>
            <a:pPr marL="742950">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run group letter, wristband, schedule, track map, passing zones</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Empty your car....</a:t>
            </a:r>
            <a:r>
              <a:rPr lang="en-US" sz="1400" b="1" dirty="0">
                <a:latin typeface="Tahoma" panose="020B0604030504040204" pitchFamily="34" charset="0"/>
                <a:ea typeface="Tahoma" panose="020B0604030504040204" pitchFamily="34" charset="0"/>
                <a:cs typeface="Tahoma" panose="020B0604030504040204" pitchFamily="34" charset="0"/>
              </a:rPr>
              <a:t>No loose objects (especially under your seats)</a:t>
            </a:r>
          </a:p>
          <a:p>
            <a:pPr lvl="1">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Put in tow hook</a:t>
            </a:r>
          </a:p>
          <a:p>
            <a:pPr lvl="1">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Run group letter / stickers on windshield</a:t>
            </a:r>
          </a:p>
          <a:p>
            <a:pPr lvl="1">
              <a:spcBef>
                <a:spcPts val="0"/>
              </a:spcBef>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Numbers on all four sides </a:t>
            </a:r>
          </a:p>
          <a:p>
            <a:pPr marL="0" indent="0">
              <a:spcBef>
                <a:spcPts val="0"/>
              </a:spcBef>
              <a:spcAft>
                <a:spcPts val="600"/>
              </a:spcAft>
              <a:buNone/>
            </a:pPr>
            <a:r>
              <a:rPr lang="en-US" sz="1400" dirty="0">
                <a:latin typeface="Tahoma" panose="020B0604030504040204" pitchFamily="34" charset="0"/>
                <a:ea typeface="Tahoma" panose="020B0604030504040204" pitchFamily="34" charset="0"/>
                <a:cs typeface="Tahoma" panose="020B0604030504040204" pitchFamily="34" charset="0"/>
              </a:rPr>
              <a:t>Get Helmet + Safety Inspection form ready</a:t>
            </a:r>
          </a:p>
          <a:p>
            <a:pPr lvl="1">
              <a:spcBef>
                <a:spcPts val="0"/>
              </a:spcBef>
              <a:spcAft>
                <a:spcPts val="600"/>
              </a:spcAft>
            </a:pPr>
            <a:r>
              <a:rPr lang="en-US" sz="1400" b="1" dirty="0">
                <a:latin typeface="Tahoma" panose="020B0604030504040204" pitchFamily="34" charset="0"/>
                <a:ea typeface="Tahoma" panose="020B0604030504040204" pitchFamily="34" charset="0"/>
                <a:cs typeface="Tahoma" panose="020B0604030504040204" pitchFamily="34" charset="0"/>
              </a:rPr>
              <a:t>Wait with your car </a:t>
            </a:r>
            <a:r>
              <a:rPr lang="en-US" sz="1400" dirty="0">
                <a:latin typeface="Tahoma" panose="020B0604030504040204" pitchFamily="34" charset="0"/>
                <a:ea typeface="Tahoma" panose="020B0604030504040204" pitchFamily="34" charset="0"/>
                <a:cs typeface="Tahoma" panose="020B0604030504040204" pitchFamily="34" charset="0"/>
              </a:rPr>
              <a:t>for ‘Grid Tech’</a:t>
            </a:r>
          </a:p>
          <a:p>
            <a:pPr marL="0" indent="0">
              <a:spcBef>
                <a:spcPts val="0"/>
              </a:spcBef>
              <a:spcAft>
                <a:spcPts val="600"/>
              </a:spcAft>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600"/>
              </a:spcAft>
              <a:buFont typeface="Wingdings" pitchFamily="2" charset="2"/>
              <a:buChar char="v"/>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600"/>
              </a:spcAft>
              <a:buNone/>
            </a:pPr>
            <a:endParaRPr lang="en-US" sz="1400" dirty="0"/>
          </a:p>
        </p:txBody>
      </p:sp>
      <p:pic>
        <p:nvPicPr>
          <p:cNvPr id="5" name="Picture 4">
            <a:extLst>
              <a:ext uri="{FF2B5EF4-FFF2-40B4-BE49-F238E27FC236}">
                <a16:creationId xmlns:a16="http://schemas.microsoft.com/office/drawing/2014/main" id="{A722AEFD-518C-B645-BFC1-8E6E84A79A1F}"/>
              </a:ext>
            </a:extLst>
          </p:cNvPr>
          <p:cNvPicPr>
            <a:picLocks noChangeAspect="1"/>
          </p:cNvPicPr>
          <p:nvPr/>
        </p:nvPicPr>
        <p:blipFill>
          <a:blip r:embed="rId2"/>
          <a:stretch>
            <a:fillRect/>
          </a:stretch>
        </p:blipFill>
        <p:spPr>
          <a:xfrm>
            <a:off x="4419600" y="1828800"/>
            <a:ext cx="4401949" cy="2908298"/>
          </a:xfrm>
          <a:prstGeom prst="rect">
            <a:avLst/>
          </a:prstGeom>
        </p:spPr>
      </p:pic>
      <p:pic>
        <p:nvPicPr>
          <p:cNvPr id="7" name="Picture 2">
            <a:extLst>
              <a:ext uri="{FF2B5EF4-FFF2-40B4-BE49-F238E27FC236}">
                <a16:creationId xmlns:a16="http://schemas.microsoft.com/office/drawing/2014/main" id="{B49AA12E-3A82-D44E-905B-BA774623C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67400"/>
            <a:ext cx="971551" cy="73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91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5A88E-2F54-A34E-93BD-8973688ECB2D}"/>
              </a:ext>
            </a:extLst>
          </p:cNvPr>
          <p:cNvSpPr>
            <a:spLocks noGrp="1"/>
          </p:cNvSpPr>
          <p:nvPr>
            <p:ph type="title"/>
          </p:nvPr>
        </p:nvSpPr>
        <p:spPr>
          <a:xfrm>
            <a:off x="717619" y="1112969"/>
            <a:ext cx="2952974" cy="4166010"/>
          </a:xfrm>
        </p:spPr>
        <p:txBody>
          <a:bodyPr>
            <a:normAutofit/>
          </a:bodyPr>
          <a:lstStyle/>
          <a:p>
            <a:r>
              <a:rPr lang="en-US" dirty="0">
                <a:solidFill>
                  <a:srgbClr val="FFFFFF"/>
                </a:solidFill>
              </a:rPr>
              <a:t>Get Your Mind Right</a:t>
            </a:r>
            <a:br>
              <a:rPr lang="en-US" dirty="0">
                <a:solidFill>
                  <a:srgbClr val="FFFFFF"/>
                </a:solidFill>
              </a:rPr>
            </a:br>
            <a:br>
              <a:rPr lang="en-US" dirty="0">
                <a:solidFill>
                  <a:srgbClr val="FFFFFF"/>
                </a:solidFill>
              </a:rPr>
            </a:br>
            <a:r>
              <a:rPr lang="en-US" dirty="0">
                <a:solidFill>
                  <a:srgbClr val="FFFFFF"/>
                </a:solidFill>
              </a:rPr>
              <a:t>Meet the Team </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2C39B1-5478-AA4B-8E09-C90774448A9D}"/>
              </a:ext>
            </a:extLst>
          </p:cNvPr>
          <p:cNvSpPr>
            <a:spLocks noGrp="1"/>
          </p:cNvSpPr>
          <p:nvPr>
            <p:ph idx="1"/>
          </p:nvPr>
        </p:nvSpPr>
        <p:spPr>
          <a:xfrm>
            <a:off x="4572000" y="820880"/>
            <a:ext cx="3943349" cy="4889350"/>
          </a:xfrm>
        </p:spPr>
        <p:txBody>
          <a:bodyPr anchor="t">
            <a:normAutofit fontScale="92500"/>
          </a:bodyPr>
          <a:lstStyle/>
          <a:p>
            <a:r>
              <a:rPr lang="en-US" dirty="0"/>
              <a:t>Been a while? Take it easy.</a:t>
            </a:r>
          </a:p>
          <a:p>
            <a:r>
              <a:rPr lang="en-US" dirty="0"/>
              <a:t>Review Flag Stations / Corner Worker locations</a:t>
            </a:r>
          </a:p>
          <a:p>
            <a:endParaRPr lang="en-US" dirty="0"/>
          </a:p>
          <a:p>
            <a:r>
              <a:rPr lang="en-US" dirty="0"/>
              <a:t>Drivers meetings are mandatory and each run group will have their own meetings outdoors.  </a:t>
            </a:r>
          </a:p>
          <a:p>
            <a:r>
              <a:rPr lang="en-US" dirty="0"/>
              <a:t>Please check your ego at the door.</a:t>
            </a:r>
          </a:p>
          <a:p>
            <a:r>
              <a:rPr lang="en-US" dirty="0"/>
              <a:t>Run Groups are:</a:t>
            </a:r>
          </a:p>
          <a:p>
            <a:pPr lvl="1"/>
            <a:r>
              <a:rPr lang="en-US" dirty="0"/>
              <a:t>A Group / Yellow – Lead / Follow </a:t>
            </a:r>
          </a:p>
          <a:p>
            <a:pPr lvl="1"/>
            <a:r>
              <a:rPr lang="en-US" dirty="0"/>
              <a:t>B Group / Green – Beginner Solo &amp; Intermediate</a:t>
            </a:r>
          </a:p>
          <a:p>
            <a:pPr lvl="1"/>
            <a:r>
              <a:rPr lang="en-US" dirty="0"/>
              <a:t>C Group / Blue –Intermediate &amp; Advanced</a:t>
            </a:r>
          </a:p>
          <a:p>
            <a:pPr lvl="1"/>
            <a:r>
              <a:rPr lang="en-US" dirty="0"/>
              <a:t>I Group / Red – Advanced &amp; Instructor</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6C1BAD39-7CD7-094D-9046-68765641CB76}"/>
              </a:ext>
            </a:extLst>
          </p:cNvPr>
          <p:cNvSpPr>
            <a:spLocks noGrp="1"/>
          </p:cNvSpPr>
          <p:nvPr>
            <p:ph type="ftr" sz="quarter" idx="11"/>
          </p:nvPr>
        </p:nvSpPr>
        <p:spPr>
          <a:xfrm>
            <a:off x="4571999" y="6356350"/>
            <a:ext cx="3230218" cy="365125"/>
          </a:xfrm>
        </p:spPr>
        <p:txBody>
          <a:bodyPr>
            <a:normAutofit/>
          </a:bodyPr>
          <a:lstStyle/>
          <a:p>
            <a:pPr algn="l"/>
            <a:endParaRPr lang="en-US"/>
          </a:p>
        </p:txBody>
      </p:sp>
      <p:pic>
        <p:nvPicPr>
          <p:cNvPr id="14" name="Picture 2">
            <a:extLst>
              <a:ext uri="{FF2B5EF4-FFF2-40B4-BE49-F238E27FC236}">
                <a16:creationId xmlns:a16="http://schemas.microsoft.com/office/drawing/2014/main" id="{891CB078-0CBF-9E40-BAA2-F670DB10A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371" y="5906100"/>
            <a:ext cx="866358" cy="65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587995"/>
      </p:ext>
    </p:extLst>
  </p:cSld>
  <p:clrMapOvr>
    <a:masterClrMapping/>
  </p:clrMapOvr>
</p:sld>
</file>

<file path=ppt/theme/theme1.xml><?xml version="1.0" encoding="utf-8"?>
<a:theme xmlns:a="http://schemas.openxmlformats.org/drawingml/2006/main" name="Theme1">
  <a:themeElements>
    <a:clrScheme name="CallidusCloud">
      <a:dk1>
        <a:srgbClr val="333333"/>
      </a:dk1>
      <a:lt1>
        <a:sysClr val="window" lastClr="FFFFFF"/>
      </a:lt1>
      <a:dk2>
        <a:srgbClr val="333333"/>
      </a:dk2>
      <a:lt2>
        <a:srgbClr val="EEECE1"/>
      </a:lt2>
      <a:accent1>
        <a:srgbClr val="00A8E3"/>
      </a:accent1>
      <a:accent2>
        <a:srgbClr val="9E57A3"/>
      </a:accent2>
      <a:accent3>
        <a:srgbClr val="EBB924"/>
      </a:accent3>
      <a:accent4>
        <a:srgbClr val="9BC83C"/>
      </a:accent4>
      <a:accent5>
        <a:srgbClr val="333333"/>
      </a:accent5>
      <a:accent6>
        <a:srgbClr val="00A8E3"/>
      </a:accent6>
      <a:hlink>
        <a:srgbClr val="00A8E3"/>
      </a:hlink>
      <a:folHlink>
        <a:srgbClr val="9E57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16EF9C15-4011-4E9C-9FD9-9ADDC1E97CD1}" vid="{0B3E9BCF-769C-48E7-B900-BBE8204F830D}"/>
    </a:ext>
  </a:extLst>
</a:theme>
</file>

<file path=ppt/theme/theme2.xml><?xml version="1.0" encoding="utf-8"?>
<a:theme xmlns:a="http://schemas.openxmlformats.org/drawingml/2006/main" name="1_CallidusCloud-Template">
  <a:themeElements>
    <a:clrScheme name="CallidusCloud">
      <a:dk1>
        <a:srgbClr val="333333"/>
      </a:dk1>
      <a:lt1>
        <a:sysClr val="window" lastClr="FFFFFF"/>
      </a:lt1>
      <a:dk2>
        <a:srgbClr val="333333"/>
      </a:dk2>
      <a:lt2>
        <a:srgbClr val="EEECE1"/>
      </a:lt2>
      <a:accent1>
        <a:srgbClr val="00A8E3"/>
      </a:accent1>
      <a:accent2>
        <a:srgbClr val="9E57A3"/>
      </a:accent2>
      <a:accent3>
        <a:srgbClr val="EBB924"/>
      </a:accent3>
      <a:accent4>
        <a:srgbClr val="9BC83C"/>
      </a:accent4>
      <a:accent5>
        <a:srgbClr val="333333"/>
      </a:accent5>
      <a:accent6>
        <a:srgbClr val="00A8E3"/>
      </a:accent6>
      <a:hlink>
        <a:srgbClr val="00A8E3"/>
      </a:hlink>
      <a:folHlink>
        <a:srgbClr val="9E57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2063</Words>
  <Application>Microsoft Macintosh PowerPoint</Application>
  <PresentationFormat>On-screen Show (4:3)</PresentationFormat>
  <Paragraphs>244</Paragraphs>
  <Slides>23</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Calibri Light</vt:lpstr>
      <vt:lpstr>Courier New</vt:lpstr>
      <vt:lpstr>Monotype Sorts</vt:lpstr>
      <vt:lpstr>Tahoma</vt:lpstr>
      <vt:lpstr>Times New Roman</vt:lpstr>
      <vt:lpstr>Wingdings</vt:lpstr>
      <vt:lpstr>Theme1</vt:lpstr>
      <vt:lpstr>1_CallidusCloud-Template</vt:lpstr>
      <vt:lpstr>Office Theme</vt:lpstr>
      <vt:lpstr>Diablo PCA DE 101  Chalk Talk</vt:lpstr>
      <vt:lpstr>Health &amp; Safety Requirements  </vt:lpstr>
      <vt:lpstr>Diablo PCA Region DE Safety Protocols </vt:lpstr>
      <vt:lpstr>Diablo PCA Region DE Protocols (Cont.) </vt:lpstr>
      <vt:lpstr>Diablo PCA Region DE Protocols (cont.) </vt:lpstr>
      <vt:lpstr>Early Prep at Home </vt:lpstr>
      <vt:lpstr>Pack Smart</vt:lpstr>
      <vt:lpstr>Last Minute Car Prep</vt:lpstr>
      <vt:lpstr>Get Your Mind Right  Meet the Team </vt:lpstr>
      <vt:lpstr>Mandatory Morning Drivers Meetings  </vt:lpstr>
      <vt:lpstr>Lead / Follow Introduction   </vt:lpstr>
      <vt:lpstr>Lead-Follow (L-F) Instruction - Objectives</vt:lpstr>
      <vt:lpstr>Lead Follow Principles</vt:lpstr>
      <vt:lpstr>Track Sessions - Grid &amp; Hot Pits</vt:lpstr>
      <vt:lpstr>Your First Track Session</vt:lpstr>
      <vt:lpstr>Flags: They Keep Us Safe</vt:lpstr>
      <vt:lpstr>Co-operative Passing Rules</vt:lpstr>
      <vt:lpstr>Black Flags</vt:lpstr>
      <vt:lpstr>Elements of the Common  Corner   Terms your instructor will use</vt:lpstr>
      <vt:lpstr>PowerPoint Presentation</vt:lpstr>
      <vt:lpstr>End of track session</vt:lpstr>
      <vt:lpstr>Secrets to Success: Look Up &amp; Be Smooth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Diablo PCA DE 101  Chalk Talk</dc:title>
  <dc:creator>A Cipriano</dc:creator>
  <cp:lastModifiedBy>A Cipriano</cp:lastModifiedBy>
  <cp:revision>17</cp:revision>
  <dcterms:created xsi:type="dcterms:W3CDTF">2020-09-09T22:39:42Z</dcterms:created>
  <dcterms:modified xsi:type="dcterms:W3CDTF">2021-03-05T16:58:47Z</dcterms:modified>
</cp:coreProperties>
</file>