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57"/>
  </p:notesMasterIdLst>
  <p:handoutMasterIdLst>
    <p:handoutMasterId r:id="rId58"/>
  </p:handoutMasterIdLst>
  <p:sldIdLst>
    <p:sldId id="257" r:id="rId2"/>
    <p:sldId id="258" r:id="rId3"/>
    <p:sldId id="259" r:id="rId4"/>
    <p:sldId id="295" r:id="rId5"/>
    <p:sldId id="260" r:id="rId6"/>
    <p:sldId id="368" r:id="rId7"/>
    <p:sldId id="332" r:id="rId8"/>
    <p:sldId id="367" r:id="rId9"/>
    <p:sldId id="261" r:id="rId10"/>
    <p:sldId id="333" r:id="rId11"/>
    <p:sldId id="334" r:id="rId12"/>
    <p:sldId id="335" r:id="rId13"/>
    <p:sldId id="337" r:id="rId14"/>
    <p:sldId id="361" r:id="rId15"/>
    <p:sldId id="342" r:id="rId16"/>
    <p:sldId id="343" r:id="rId17"/>
    <p:sldId id="371" r:id="rId18"/>
    <p:sldId id="373" r:id="rId19"/>
    <p:sldId id="370" r:id="rId20"/>
    <p:sldId id="338" r:id="rId21"/>
    <p:sldId id="372" r:id="rId22"/>
    <p:sldId id="311" r:id="rId23"/>
    <p:sldId id="281" r:id="rId24"/>
    <p:sldId id="282" r:id="rId25"/>
    <p:sldId id="283" r:id="rId26"/>
    <p:sldId id="284" r:id="rId27"/>
    <p:sldId id="312" r:id="rId28"/>
    <p:sldId id="285" r:id="rId29"/>
    <p:sldId id="286" r:id="rId30"/>
    <p:sldId id="313" r:id="rId31"/>
    <p:sldId id="316" r:id="rId32"/>
    <p:sldId id="287" r:id="rId33"/>
    <p:sldId id="314" r:id="rId34"/>
    <p:sldId id="315" r:id="rId35"/>
    <p:sldId id="348" r:id="rId36"/>
    <p:sldId id="358" r:id="rId37"/>
    <p:sldId id="359" r:id="rId38"/>
    <p:sldId id="349" r:id="rId39"/>
    <p:sldId id="352" r:id="rId40"/>
    <p:sldId id="350" r:id="rId41"/>
    <p:sldId id="357" r:id="rId42"/>
    <p:sldId id="344" r:id="rId43"/>
    <p:sldId id="345" r:id="rId44"/>
    <p:sldId id="365" r:id="rId45"/>
    <p:sldId id="366" r:id="rId46"/>
    <p:sldId id="362" r:id="rId47"/>
    <p:sldId id="363" r:id="rId48"/>
    <p:sldId id="364" r:id="rId49"/>
    <p:sldId id="369" r:id="rId50"/>
    <p:sldId id="294" r:id="rId51"/>
    <p:sldId id="356" r:id="rId52"/>
    <p:sldId id="351" r:id="rId53"/>
    <p:sldId id="360" r:id="rId54"/>
    <p:sldId id="347" r:id="rId55"/>
    <p:sldId id="346" r:id="rId56"/>
  </p:sldIdLst>
  <p:sldSz cx="9144000" cy="5143500" type="screen16x9"/>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p:normalViewPr>
  <p:slideViewPr>
    <p:cSldViewPr snapToGrid="0">
      <p:cViewPr varScale="1">
        <p:scale>
          <a:sx n="94" d="100"/>
          <a:sy n="94" d="100"/>
        </p:scale>
        <p:origin x="678"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3177" tIns="46589" rIns="93177" bIns="46589" rtlCol="0"/>
          <a:lstStyle>
            <a:lvl1pPr algn="r">
              <a:defRPr sz="1200"/>
            </a:lvl1pPr>
          </a:lstStyle>
          <a:p>
            <a:fld id="{2362A659-09FD-42C9-AA29-F1813163EFF3}" type="datetimeFigureOut">
              <a:rPr lang="en-US" smtClean="0"/>
              <a:t>5/4/2022</a:t>
            </a:fld>
            <a:endParaRPr lang="en-US"/>
          </a:p>
        </p:txBody>
      </p:sp>
      <p:sp>
        <p:nvSpPr>
          <p:cNvPr id="4" name="Footer Placeholder 3"/>
          <p:cNvSpPr>
            <a:spLocks noGrp="1"/>
          </p:cNvSpPr>
          <p:nvPr>
            <p:ph type="ftr" sz="quarter" idx="2"/>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8"/>
            <a:ext cx="2982119" cy="466433"/>
          </a:xfrm>
          <a:prstGeom prst="rect">
            <a:avLst/>
          </a:prstGeom>
        </p:spPr>
        <p:txBody>
          <a:bodyPr vert="horz" lIns="93177" tIns="46589" rIns="93177" bIns="46589" rtlCol="0" anchor="b"/>
          <a:lstStyle>
            <a:lvl1pPr algn="r">
              <a:defRPr sz="1200"/>
            </a:lvl1pPr>
          </a:lstStyle>
          <a:p>
            <a:fld id="{1DD25B62-9FD6-4B30-AFC3-F9B6696225B9}" type="slidenum">
              <a:rPr lang="en-US" smtClean="0"/>
              <a:t>‹#›</a:t>
            </a:fld>
            <a:endParaRPr lang="en-US"/>
          </a:p>
        </p:txBody>
      </p:sp>
    </p:spTree>
    <p:extLst>
      <p:ext uri="{BB962C8B-B14F-4D97-AF65-F5344CB8AC3E}">
        <p14:creationId xmlns:p14="http://schemas.microsoft.com/office/powerpoint/2010/main" val="3927434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429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182" y="4415790"/>
            <a:ext cx="550545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4522500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6c71690e68_0_5: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6c71690e68_0_5: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705721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d25d51f39_0_52: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d25d51f39_0_52: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737705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d25d51f39_0_52: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d25d51f39_0_52: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4235412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57122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g6c7f062093_0_59: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8" name="Google Shape;238;g6c7f062093_0_59: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913835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6c7f062093_0_49: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5" name="Google Shape;245;g6c7f062093_0_49: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5321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6c7f062093_0_66: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6c7f062093_0_66: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816164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763e765465_0_51: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763e765465_0_51: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433876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6c7f062093_0_81: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6c7f062093_0_81: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779966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763e765465_0_57: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763e765465_0_57: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6761000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6c7f062093_0_86: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6c7f062093_0_86: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825834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6d25d51f39_0_46: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6d25d51f39_0_46: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4149181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7c9c7c98a3_0_5: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7c9c7c98a3_0_5: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402278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6c7f062093_0_10: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6c7f062093_0_10: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660222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6c7f062093_0_38: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6c7f062093_0_38: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950955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d25d51f39_0_52: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d25d51f39_0_52: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4278748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d25d51f39_0_52: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d25d51f39_0_52: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223882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d25d51f39_0_52: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d25d51f39_0_52: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879874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d25d51f39_0_52: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d25d51f39_0_52: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3929668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d25d51f39_0_52:notes"/>
          <p:cNvSpPr>
            <a:spLocks noGrp="1" noRot="1" noChangeAspect="1"/>
          </p:cNvSpPr>
          <p:nvPr>
            <p:ph type="sldImg" idx="2"/>
          </p:nvPr>
        </p:nvSpPr>
        <p:spPr>
          <a:xfrm>
            <a:off x="342900" y="696913"/>
            <a:ext cx="6196013"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d25d51f39_0_52:notes"/>
          <p:cNvSpPr txBox="1">
            <a:spLocks noGrp="1"/>
          </p:cNvSpPr>
          <p:nvPr>
            <p:ph type="body" idx="1"/>
          </p:nvPr>
        </p:nvSpPr>
        <p:spPr>
          <a:xfrm>
            <a:off x="688182" y="4415790"/>
            <a:ext cx="5505450" cy="4183380"/>
          </a:xfrm>
          <a:prstGeom prst="rect">
            <a:avLst/>
          </a:prstGeom>
        </p:spPr>
        <p:txBody>
          <a:bodyPr spcFirstLastPara="1" wrap="square" lIns="93162" tIns="93162" rIns="93162" bIns="93162" anchor="t" anchorCtr="0">
            <a:noAutofit/>
          </a:bodyPr>
          <a:lstStyle/>
          <a:p>
            <a:pPr marL="0" indent="0">
              <a:buNone/>
            </a:pPr>
            <a:endParaRPr/>
          </a:p>
        </p:txBody>
      </p:sp>
    </p:spTree>
    <p:extLst>
      <p:ext uri="{BB962C8B-B14F-4D97-AF65-F5344CB8AC3E}">
        <p14:creationId xmlns:p14="http://schemas.microsoft.com/office/powerpoint/2010/main" val="149240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382108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142435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671547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sz="1400"/>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spTree>
    <p:extLst>
      <p:ext uri="{BB962C8B-B14F-4D97-AF65-F5344CB8AC3E}">
        <p14:creationId xmlns:p14="http://schemas.microsoft.com/office/powerpoint/2010/main" val="2484239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62752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50412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399646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63597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131959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704523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8499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07800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802673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gordon0508@yahoo.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3" Type="http://schemas.openxmlformats.org/officeDocument/2006/relationships/hyperlink" Target="mailto:jgordon0508@yahoo.com" TargetMode="External"/><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699" y="229268"/>
            <a:ext cx="8616543" cy="107555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smtClean="0"/>
              <a:t>Defending Heavy Sets</a:t>
            </a:r>
            <a:br>
              <a:rPr lang="en" b="1" dirty="0" smtClean="0"/>
            </a:br>
            <a:r>
              <a:rPr lang="en" b="1" dirty="0" smtClean="0"/>
              <a:t>with Under Defense</a:t>
            </a:r>
            <a:endParaRPr b="1" dirty="0"/>
          </a:p>
        </p:txBody>
      </p:sp>
      <p:sp>
        <p:nvSpPr>
          <p:cNvPr id="63" name="Google Shape;63;p14"/>
          <p:cNvSpPr txBox="1">
            <a:spLocks noGrp="1"/>
          </p:cNvSpPr>
          <p:nvPr>
            <p:ph type="body" idx="1"/>
          </p:nvPr>
        </p:nvSpPr>
        <p:spPr>
          <a:xfrm>
            <a:off x="236625" y="1152475"/>
            <a:ext cx="8595600" cy="3687000"/>
          </a:xfrm>
          <a:prstGeom prst="rect">
            <a:avLst/>
          </a:prstGeom>
        </p:spPr>
        <p:txBody>
          <a:bodyPr spcFirstLastPara="1" wrap="square" lIns="91425" tIns="91425" rIns="91425" bIns="91425" anchor="t" anchorCtr="0">
            <a:noAutofit/>
          </a:bodyPr>
          <a:lstStyle/>
          <a:p>
            <a:pPr marL="0" lvl="0" indent="0" algn="l" rtl="0">
              <a:spcBef>
                <a:spcPts val="1600"/>
              </a:spcBef>
              <a:spcAft>
                <a:spcPts val="1600"/>
              </a:spcAft>
              <a:buNone/>
            </a:pPr>
            <a:r>
              <a:rPr lang="en-US" sz="3600" dirty="0" smtClean="0">
                <a:solidFill>
                  <a:schemeClr val="dk1"/>
                </a:solidFill>
                <a:hlinkClick r:id="rId3"/>
              </a:rPr>
              <a:t>jgordon0508@yahoo.com</a:t>
            </a:r>
            <a:endParaRPr lang="en-US" sz="3600" dirty="0" smtClean="0">
              <a:solidFill>
                <a:schemeClr val="dk1"/>
              </a:solidFill>
            </a:endParaRPr>
          </a:p>
          <a:p>
            <a:pPr marL="0" lvl="0" indent="0" algn="l" rtl="0">
              <a:spcBef>
                <a:spcPts val="1600"/>
              </a:spcBef>
              <a:spcAft>
                <a:spcPts val="1600"/>
              </a:spcAft>
              <a:buNone/>
            </a:pPr>
            <a:r>
              <a:rPr lang="en-US" sz="3600" dirty="0" smtClean="0">
                <a:solidFill>
                  <a:schemeClr val="dk1"/>
                </a:solidFill>
              </a:rPr>
              <a:t>@</a:t>
            </a:r>
            <a:r>
              <a:rPr lang="en-US" sz="3600" dirty="0" err="1" smtClean="0">
                <a:solidFill>
                  <a:schemeClr val="dk1"/>
                </a:solidFill>
              </a:rPr>
              <a:t>JerryGordonFB</a:t>
            </a:r>
            <a:endParaRPr lang="en-US" sz="3600" dirty="0" smtClean="0">
              <a:solidFill>
                <a:schemeClr val="dk1"/>
              </a:solidFill>
            </a:endParaRPr>
          </a:p>
          <a:p>
            <a:pPr marL="0" lvl="0" indent="0" algn="l" rtl="0">
              <a:spcBef>
                <a:spcPts val="1600"/>
              </a:spcBef>
              <a:spcAft>
                <a:spcPts val="1600"/>
              </a:spcAft>
              <a:buNone/>
            </a:pPr>
            <a:r>
              <a:rPr lang="en-US" sz="3600" dirty="0" smtClean="0">
                <a:solidFill>
                  <a:schemeClr val="dk1"/>
                </a:solidFill>
              </a:rPr>
              <a:t>CoachJerryGordon.com</a:t>
            </a:r>
          </a:p>
          <a:p>
            <a:pPr marL="0" lvl="0" indent="0" algn="l" rtl="0">
              <a:spcBef>
                <a:spcPts val="1600"/>
              </a:spcBef>
              <a:spcAft>
                <a:spcPts val="1600"/>
              </a:spcAft>
              <a:buNone/>
            </a:pPr>
            <a:r>
              <a:rPr lang="en-US" sz="2000" dirty="0" smtClean="0">
                <a:solidFill>
                  <a:schemeClr val="dk1"/>
                </a:solidFill>
              </a:rPr>
              <a:t>Thank you Thom </a:t>
            </a:r>
            <a:r>
              <a:rPr lang="en-US" sz="2000" dirty="0" err="1" smtClean="0">
                <a:solidFill>
                  <a:schemeClr val="dk1"/>
                </a:solidFill>
              </a:rPr>
              <a:t>Propson</a:t>
            </a:r>
            <a:r>
              <a:rPr lang="en-US" sz="2000" dirty="0" smtClean="0">
                <a:solidFill>
                  <a:schemeClr val="dk1"/>
                </a:solidFill>
              </a:rPr>
              <a:t>  @</a:t>
            </a:r>
            <a:r>
              <a:rPr lang="en-US" sz="2000" dirty="0" err="1" smtClean="0">
                <a:solidFill>
                  <a:schemeClr val="dk1"/>
                </a:solidFill>
              </a:rPr>
              <a:t>ThomPropson</a:t>
            </a:r>
            <a:endParaRPr sz="2000" dirty="0">
              <a:solidFill>
                <a:schemeClr val="dk1"/>
              </a:solidFill>
            </a:endParaRPr>
          </a:p>
        </p:txBody>
      </p:sp>
      <p:sp>
        <p:nvSpPr>
          <p:cNvPr id="64" name="Google Shape;64;p1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a:t>
            </a:fld>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03658" y="1861457"/>
            <a:ext cx="1209978" cy="1813151"/>
          </a:xfrm>
          <a:prstGeom prst="rect">
            <a:avLst/>
          </a:prstGeom>
        </p:spPr>
      </p:pic>
      <p:pic>
        <p:nvPicPr>
          <p:cNvPr id="3" name="Picture 2"/>
          <p:cNvPicPr>
            <a:picLocks noChangeAspect="1"/>
          </p:cNvPicPr>
          <p:nvPr/>
        </p:nvPicPr>
        <p:blipFill>
          <a:blip r:embed="rId5"/>
          <a:stretch>
            <a:fillRect/>
          </a:stretch>
        </p:blipFill>
        <p:spPr>
          <a:xfrm>
            <a:off x="5508171" y="1851547"/>
            <a:ext cx="1240972" cy="181625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91151" y="23954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smtClean="0"/>
              <a:t>Why we like Under </a:t>
            </a:r>
            <a:r>
              <a:rPr lang="en" sz="3600" b="1" dirty="0"/>
              <a:t>Front</a:t>
            </a:r>
            <a:endParaRPr sz="3600" b="1" dirty="0"/>
          </a:p>
        </p:txBody>
      </p:sp>
      <p:sp>
        <p:nvSpPr>
          <p:cNvPr id="90" name="Google Shape;90;p18"/>
          <p:cNvSpPr txBox="1">
            <a:spLocks noGrp="1"/>
          </p:cNvSpPr>
          <p:nvPr>
            <p:ph type="body" idx="1"/>
          </p:nvPr>
        </p:nvSpPr>
        <p:spPr>
          <a:xfrm>
            <a:off x="102741" y="1060007"/>
            <a:ext cx="8520600" cy="320376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r>
              <a:rPr lang="en-US" sz="2400" dirty="0">
                <a:solidFill>
                  <a:srgbClr val="FFFFFF"/>
                </a:solidFill>
              </a:rPr>
              <a:t>3</a:t>
            </a:r>
            <a:endParaRPr sz="2400" dirty="0"/>
          </a:p>
        </p:txBody>
      </p:sp>
      <p:sp>
        <p:nvSpPr>
          <p:cNvPr id="92" name="Google Shape;92;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pic>
        <p:nvPicPr>
          <p:cNvPr id="91" name="Google Shape;91;p18"/>
          <p:cNvPicPr preferRelativeResize="0"/>
          <p:nvPr/>
        </p:nvPicPr>
        <p:blipFill>
          <a:blip r:embed="rId3">
            <a:alphaModFix/>
          </a:blip>
          <a:stretch>
            <a:fillRect/>
          </a:stretch>
        </p:blipFill>
        <p:spPr>
          <a:xfrm>
            <a:off x="1115174" y="953035"/>
            <a:ext cx="6934200" cy="2990850"/>
          </a:xfrm>
          <a:prstGeom prst="rect">
            <a:avLst/>
          </a:prstGeom>
          <a:noFill/>
          <a:ln>
            <a:noFill/>
          </a:ln>
        </p:spPr>
      </p:pic>
      <p:sp>
        <p:nvSpPr>
          <p:cNvPr id="2" name="TextBox 1"/>
          <p:cNvSpPr txBox="1"/>
          <p:nvPr/>
        </p:nvSpPr>
        <p:spPr>
          <a:xfrm>
            <a:off x="1782488" y="4148547"/>
            <a:ext cx="5921814" cy="584775"/>
          </a:xfrm>
          <a:prstGeom prst="rect">
            <a:avLst/>
          </a:prstGeom>
          <a:noFill/>
        </p:spPr>
        <p:txBody>
          <a:bodyPr wrap="none" rtlCol="0">
            <a:spAutoFit/>
          </a:bodyPr>
          <a:lstStyle/>
          <a:p>
            <a:r>
              <a:rPr lang="en-US" sz="3200" dirty="0" smtClean="0"/>
              <a:t>3, 5  and 5, 9  Pound the center</a:t>
            </a:r>
            <a:endParaRPr lang="en-US" sz="3200" dirty="0"/>
          </a:p>
        </p:txBody>
      </p:sp>
    </p:spTree>
    <p:extLst>
      <p:ext uri="{BB962C8B-B14F-4D97-AF65-F5344CB8AC3E}">
        <p14:creationId xmlns:p14="http://schemas.microsoft.com/office/powerpoint/2010/main" val="2402205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91151" y="23954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smtClean="0"/>
              <a:t>Why we like Under </a:t>
            </a:r>
            <a:r>
              <a:rPr lang="en" sz="3600" b="1" dirty="0"/>
              <a:t>Front</a:t>
            </a:r>
            <a:endParaRPr sz="3600" b="1" dirty="0"/>
          </a:p>
        </p:txBody>
      </p:sp>
      <p:sp>
        <p:nvSpPr>
          <p:cNvPr id="90" name="Google Shape;90;p18"/>
          <p:cNvSpPr txBox="1">
            <a:spLocks noGrp="1"/>
          </p:cNvSpPr>
          <p:nvPr>
            <p:ph type="body" idx="1"/>
          </p:nvPr>
        </p:nvSpPr>
        <p:spPr>
          <a:xfrm>
            <a:off x="102741" y="1060007"/>
            <a:ext cx="8520600" cy="320376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r>
              <a:rPr lang="en-US" sz="2400" dirty="0">
                <a:solidFill>
                  <a:srgbClr val="FFFFFF"/>
                </a:solidFill>
              </a:rPr>
              <a:t>3</a:t>
            </a:r>
            <a:endParaRPr sz="2400" dirty="0"/>
          </a:p>
        </p:txBody>
      </p:sp>
      <p:sp>
        <p:nvSpPr>
          <p:cNvPr id="92" name="Google Shape;92;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pic>
        <p:nvPicPr>
          <p:cNvPr id="91" name="Google Shape;91;p18"/>
          <p:cNvPicPr preferRelativeResize="0"/>
          <p:nvPr/>
        </p:nvPicPr>
        <p:blipFill>
          <a:blip r:embed="rId3">
            <a:alphaModFix/>
          </a:blip>
          <a:stretch>
            <a:fillRect/>
          </a:stretch>
        </p:blipFill>
        <p:spPr>
          <a:xfrm>
            <a:off x="1115174" y="953035"/>
            <a:ext cx="6934200" cy="2990850"/>
          </a:xfrm>
          <a:prstGeom prst="rect">
            <a:avLst/>
          </a:prstGeom>
          <a:noFill/>
          <a:ln>
            <a:noFill/>
          </a:ln>
        </p:spPr>
      </p:pic>
      <p:sp>
        <p:nvSpPr>
          <p:cNvPr id="2" name="TextBox 1"/>
          <p:cNvSpPr txBox="1"/>
          <p:nvPr/>
        </p:nvSpPr>
        <p:spPr>
          <a:xfrm>
            <a:off x="1110589" y="4189410"/>
            <a:ext cx="7335663" cy="584775"/>
          </a:xfrm>
          <a:prstGeom prst="rect">
            <a:avLst/>
          </a:prstGeom>
          <a:noFill/>
        </p:spPr>
        <p:txBody>
          <a:bodyPr wrap="none" rtlCol="0">
            <a:spAutoFit/>
          </a:bodyPr>
          <a:lstStyle/>
          <a:p>
            <a:r>
              <a:rPr lang="en-US" sz="3200" dirty="0" smtClean="0"/>
              <a:t>Gap Control, Outside Shades, Flip/Flop</a:t>
            </a:r>
            <a:endParaRPr lang="en-US" sz="3200" dirty="0"/>
          </a:p>
        </p:txBody>
      </p:sp>
    </p:spTree>
    <p:extLst>
      <p:ext uri="{BB962C8B-B14F-4D97-AF65-F5344CB8AC3E}">
        <p14:creationId xmlns:p14="http://schemas.microsoft.com/office/powerpoint/2010/main" val="3664663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91151" y="23954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smtClean="0"/>
              <a:t>Why we like Under </a:t>
            </a:r>
            <a:r>
              <a:rPr lang="en" sz="3600" b="1" dirty="0"/>
              <a:t>Front</a:t>
            </a:r>
            <a:endParaRPr sz="3600" b="1" dirty="0"/>
          </a:p>
        </p:txBody>
      </p:sp>
      <p:sp>
        <p:nvSpPr>
          <p:cNvPr id="90" name="Google Shape;90;p18"/>
          <p:cNvSpPr txBox="1">
            <a:spLocks noGrp="1"/>
          </p:cNvSpPr>
          <p:nvPr>
            <p:ph type="body" idx="1"/>
          </p:nvPr>
        </p:nvSpPr>
        <p:spPr>
          <a:xfrm>
            <a:off x="102741" y="1060007"/>
            <a:ext cx="8520600" cy="320376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r>
              <a:rPr lang="en-US" sz="2400" dirty="0">
                <a:solidFill>
                  <a:srgbClr val="FFFFFF"/>
                </a:solidFill>
              </a:rPr>
              <a:t>3</a:t>
            </a:r>
            <a:endParaRPr sz="2400" dirty="0"/>
          </a:p>
        </p:txBody>
      </p:sp>
      <p:sp>
        <p:nvSpPr>
          <p:cNvPr id="92" name="Google Shape;92;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12</a:t>
            </a:fld>
            <a:endParaRPr/>
          </a:p>
        </p:txBody>
      </p:sp>
      <p:pic>
        <p:nvPicPr>
          <p:cNvPr id="91" name="Google Shape;91;p18"/>
          <p:cNvPicPr preferRelativeResize="0"/>
          <p:nvPr/>
        </p:nvPicPr>
        <p:blipFill>
          <a:blip r:embed="rId3">
            <a:alphaModFix/>
          </a:blip>
          <a:stretch>
            <a:fillRect/>
          </a:stretch>
        </p:blipFill>
        <p:spPr>
          <a:xfrm>
            <a:off x="1115174" y="953035"/>
            <a:ext cx="6934200" cy="2990850"/>
          </a:xfrm>
          <a:prstGeom prst="rect">
            <a:avLst/>
          </a:prstGeom>
          <a:noFill/>
          <a:ln>
            <a:noFill/>
          </a:ln>
        </p:spPr>
      </p:pic>
      <p:sp>
        <p:nvSpPr>
          <p:cNvPr id="2" name="TextBox 1"/>
          <p:cNvSpPr txBox="1"/>
          <p:nvPr/>
        </p:nvSpPr>
        <p:spPr>
          <a:xfrm>
            <a:off x="1110589" y="4189410"/>
            <a:ext cx="7609776" cy="584775"/>
          </a:xfrm>
          <a:prstGeom prst="rect">
            <a:avLst/>
          </a:prstGeom>
          <a:noFill/>
        </p:spPr>
        <p:txBody>
          <a:bodyPr wrap="none" rtlCol="0">
            <a:spAutoFit/>
          </a:bodyPr>
          <a:lstStyle/>
          <a:p>
            <a:r>
              <a:rPr lang="en-US" sz="3200" dirty="0" smtClean="0"/>
              <a:t>Play fast and downhill, we have numbers</a:t>
            </a:r>
            <a:endParaRPr lang="en-US" sz="3200" dirty="0"/>
          </a:p>
        </p:txBody>
      </p:sp>
    </p:spTree>
    <p:extLst>
      <p:ext uri="{BB962C8B-B14F-4D97-AF65-F5344CB8AC3E}">
        <p14:creationId xmlns:p14="http://schemas.microsoft.com/office/powerpoint/2010/main" val="313596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91151" y="23954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smtClean="0"/>
              <a:t>Why we like Under </a:t>
            </a:r>
            <a:r>
              <a:rPr lang="en" sz="3600" b="1" dirty="0"/>
              <a:t>Front</a:t>
            </a:r>
            <a:endParaRPr sz="3600" b="1" dirty="0"/>
          </a:p>
        </p:txBody>
      </p:sp>
      <p:sp>
        <p:nvSpPr>
          <p:cNvPr id="90" name="Google Shape;90;p18"/>
          <p:cNvSpPr txBox="1">
            <a:spLocks noGrp="1"/>
          </p:cNvSpPr>
          <p:nvPr>
            <p:ph type="body" idx="1"/>
          </p:nvPr>
        </p:nvSpPr>
        <p:spPr>
          <a:xfrm>
            <a:off x="102741" y="1060007"/>
            <a:ext cx="8520600" cy="320376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r>
              <a:rPr lang="en-US" sz="2400" dirty="0">
                <a:solidFill>
                  <a:srgbClr val="FFFFFF"/>
                </a:solidFill>
              </a:rPr>
              <a:t>3</a:t>
            </a:r>
            <a:endParaRPr sz="2400" dirty="0"/>
          </a:p>
        </p:txBody>
      </p:sp>
      <p:sp>
        <p:nvSpPr>
          <p:cNvPr id="92" name="Google Shape;92;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pic>
        <p:nvPicPr>
          <p:cNvPr id="91" name="Google Shape;91;p18"/>
          <p:cNvPicPr preferRelativeResize="0"/>
          <p:nvPr/>
        </p:nvPicPr>
        <p:blipFill>
          <a:blip r:embed="rId3">
            <a:alphaModFix/>
          </a:blip>
          <a:stretch>
            <a:fillRect/>
          </a:stretch>
        </p:blipFill>
        <p:spPr>
          <a:xfrm>
            <a:off x="1115174" y="953035"/>
            <a:ext cx="6934200" cy="2990850"/>
          </a:xfrm>
          <a:prstGeom prst="rect">
            <a:avLst/>
          </a:prstGeom>
          <a:noFill/>
          <a:ln>
            <a:noFill/>
          </a:ln>
        </p:spPr>
      </p:pic>
      <p:sp>
        <p:nvSpPr>
          <p:cNvPr id="2" name="TextBox 1"/>
          <p:cNvSpPr txBox="1"/>
          <p:nvPr/>
        </p:nvSpPr>
        <p:spPr>
          <a:xfrm>
            <a:off x="350933" y="4161275"/>
            <a:ext cx="8635697" cy="584775"/>
          </a:xfrm>
          <a:prstGeom prst="rect">
            <a:avLst/>
          </a:prstGeom>
          <a:noFill/>
        </p:spPr>
        <p:txBody>
          <a:bodyPr wrap="none" rtlCol="0">
            <a:spAutoFit/>
          </a:bodyPr>
          <a:lstStyle/>
          <a:p>
            <a:r>
              <a:rPr lang="en-US" sz="3200" dirty="0" smtClean="0"/>
              <a:t>We “Set it and Forget it”  No Easy TE Release</a:t>
            </a:r>
            <a:endParaRPr lang="en-US" sz="3200" dirty="0"/>
          </a:p>
        </p:txBody>
      </p:sp>
    </p:spTree>
    <p:extLst>
      <p:ext uri="{BB962C8B-B14F-4D97-AF65-F5344CB8AC3E}">
        <p14:creationId xmlns:p14="http://schemas.microsoft.com/office/powerpoint/2010/main" val="2381000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91151" y="23954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smtClean="0"/>
              <a:t>Why we like Under </a:t>
            </a:r>
            <a:r>
              <a:rPr lang="en" sz="3600" b="1" dirty="0"/>
              <a:t>Front</a:t>
            </a:r>
            <a:endParaRPr sz="3600" b="1" dirty="0"/>
          </a:p>
        </p:txBody>
      </p:sp>
      <p:sp>
        <p:nvSpPr>
          <p:cNvPr id="90" name="Google Shape;90;p18"/>
          <p:cNvSpPr txBox="1">
            <a:spLocks noGrp="1"/>
          </p:cNvSpPr>
          <p:nvPr>
            <p:ph type="body" idx="1"/>
          </p:nvPr>
        </p:nvSpPr>
        <p:spPr>
          <a:xfrm>
            <a:off x="102741" y="1060007"/>
            <a:ext cx="8520600" cy="320376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r>
              <a:rPr lang="en-US" sz="2400" dirty="0">
                <a:solidFill>
                  <a:srgbClr val="FFFFFF"/>
                </a:solidFill>
              </a:rPr>
              <a:t>3</a:t>
            </a:r>
            <a:endParaRPr sz="2400" dirty="0"/>
          </a:p>
        </p:txBody>
      </p:sp>
      <p:sp>
        <p:nvSpPr>
          <p:cNvPr id="92" name="Google Shape;92;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14</a:t>
            </a:fld>
            <a:endParaRPr/>
          </a:p>
        </p:txBody>
      </p:sp>
      <p:pic>
        <p:nvPicPr>
          <p:cNvPr id="91" name="Google Shape;91;p18"/>
          <p:cNvPicPr preferRelativeResize="0"/>
          <p:nvPr/>
        </p:nvPicPr>
        <p:blipFill>
          <a:blip r:embed="rId3">
            <a:alphaModFix/>
          </a:blip>
          <a:stretch>
            <a:fillRect/>
          </a:stretch>
        </p:blipFill>
        <p:spPr>
          <a:xfrm>
            <a:off x="1115174" y="953035"/>
            <a:ext cx="6934200" cy="2990850"/>
          </a:xfrm>
          <a:prstGeom prst="rect">
            <a:avLst/>
          </a:prstGeom>
          <a:noFill/>
          <a:ln>
            <a:noFill/>
          </a:ln>
        </p:spPr>
      </p:pic>
      <p:sp>
        <p:nvSpPr>
          <p:cNvPr id="2" name="TextBox 1"/>
          <p:cNvSpPr txBox="1"/>
          <p:nvPr/>
        </p:nvSpPr>
        <p:spPr>
          <a:xfrm>
            <a:off x="1798733" y="4128617"/>
            <a:ext cx="5971507" cy="584775"/>
          </a:xfrm>
          <a:prstGeom prst="rect">
            <a:avLst/>
          </a:prstGeom>
          <a:noFill/>
        </p:spPr>
        <p:txBody>
          <a:bodyPr wrap="none" rtlCol="0">
            <a:spAutoFit/>
          </a:bodyPr>
          <a:lstStyle/>
          <a:p>
            <a:r>
              <a:rPr lang="en-US" sz="3200" dirty="0" smtClean="0"/>
              <a:t>Good for Sims  and  </a:t>
            </a:r>
            <a:r>
              <a:rPr lang="en-US" sz="3200" dirty="0"/>
              <a:t>P</a:t>
            </a:r>
            <a:r>
              <a:rPr lang="en-US" sz="3200" dirty="0" smtClean="0"/>
              <a:t>ass Blitz </a:t>
            </a:r>
            <a:endParaRPr lang="en-US" sz="3200" dirty="0"/>
          </a:p>
        </p:txBody>
      </p:sp>
    </p:spTree>
    <p:extLst>
      <p:ext uri="{BB962C8B-B14F-4D97-AF65-F5344CB8AC3E}">
        <p14:creationId xmlns:p14="http://schemas.microsoft.com/office/powerpoint/2010/main" val="1741987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91151" y="23954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smtClean="0"/>
              <a:t>When do we call Under Read</a:t>
            </a:r>
            <a:endParaRPr sz="3600" b="1" dirty="0"/>
          </a:p>
        </p:txBody>
      </p:sp>
      <p:sp>
        <p:nvSpPr>
          <p:cNvPr id="90" name="Google Shape;90;p18"/>
          <p:cNvSpPr txBox="1">
            <a:spLocks noGrp="1"/>
          </p:cNvSpPr>
          <p:nvPr>
            <p:ph type="body" idx="1"/>
          </p:nvPr>
        </p:nvSpPr>
        <p:spPr>
          <a:xfrm>
            <a:off x="102741" y="1060007"/>
            <a:ext cx="8520600" cy="320376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2400" dirty="0" smtClean="0"/>
              <a:t>21 22 12 11  Good chance of run</a:t>
            </a:r>
          </a:p>
          <a:p>
            <a:pPr marL="0" lvl="0" indent="0" algn="l" rtl="0">
              <a:spcBef>
                <a:spcPts val="0"/>
              </a:spcBef>
              <a:spcAft>
                <a:spcPts val="1600"/>
              </a:spcAft>
              <a:buNone/>
            </a:pPr>
            <a:r>
              <a:rPr lang="en-US" sz="2400" dirty="0"/>
              <a:t>4</a:t>
            </a:r>
            <a:r>
              <a:rPr lang="en-US" sz="2400" dirty="0" smtClean="0"/>
              <a:t> Ways to call it (Tool Belt)    </a:t>
            </a:r>
          </a:p>
          <a:p>
            <a:pPr marL="0" lvl="0" indent="0" algn="l" rtl="0">
              <a:spcBef>
                <a:spcPts val="0"/>
              </a:spcBef>
              <a:spcAft>
                <a:spcPts val="1600"/>
              </a:spcAft>
              <a:buNone/>
            </a:pPr>
            <a:r>
              <a:rPr lang="en-US" sz="2400" b="1" dirty="0" smtClean="0"/>
              <a:t>Split</a:t>
            </a:r>
            <a:r>
              <a:rPr lang="en-US" sz="2400" dirty="0" smtClean="0"/>
              <a:t>   Set Front away TE     Shifts?  Motions  Trades  Double </a:t>
            </a:r>
            <a:r>
              <a:rPr lang="en-US" sz="2400" dirty="0" err="1" smtClean="0"/>
              <a:t>Tite</a:t>
            </a:r>
            <a:endParaRPr lang="en-US" sz="2400" dirty="0" smtClean="0"/>
          </a:p>
          <a:p>
            <a:pPr marL="0" lvl="0" indent="0" algn="l" rtl="0">
              <a:spcBef>
                <a:spcPts val="0"/>
              </a:spcBef>
              <a:spcAft>
                <a:spcPts val="1600"/>
              </a:spcAft>
              <a:buNone/>
            </a:pPr>
            <a:r>
              <a:rPr lang="en-US" sz="2400" b="1" dirty="0" smtClean="0"/>
              <a:t>Sara/Sally</a:t>
            </a:r>
            <a:r>
              <a:rPr lang="en-US" sz="2400" dirty="0" smtClean="0"/>
              <a:t>  Set front to the boundary    WHY?</a:t>
            </a:r>
          </a:p>
          <a:p>
            <a:pPr marL="0" lvl="0" indent="0" algn="l" rtl="0">
              <a:spcBef>
                <a:spcPts val="0"/>
              </a:spcBef>
              <a:spcAft>
                <a:spcPts val="1600"/>
              </a:spcAft>
              <a:buNone/>
            </a:pPr>
            <a:r>
              <a:rPr lang="en-US" sz="2400" b="1" dirty="0" smtClean="0"/>
              <a:t>Fat</a:t>
            </a:r>
            <a:r>
              <a:rPr lang="en-US" sz="2400" dirty="0" smtClean="0"/>
              <a:t>  Set Front away TE unless Queen  9,5,3 and shade 5 to the other side</a:t>
            </a:r>
          </a:p>
          <a:p>
            <a:pPr marL="0" lvl="0" indent="0" algn="l" rtl="0">
              <a:spcBef>
                <a:spcPts val="0"/>
              </a:spcBef>
              <a:spcAft>
                <a:spcPts val="1600"/>
              </a:spcAft>
              <a:buNone/>
            </a:pPr>
            <a:r>
              <a:rPr lang="en-US" sz="2400" b="1" dirty="0" smtClean="0"/>
              <a:t>Wide</a:t>
            </a:r>
            <a:r>
              <a:rPr lang="en-US" sz="2400" dirty="0" smtClean="0"/>
              <a:t>-  Tackle 4i  and Buck Line up and 9 (hip)  </a:t>
            </a: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r>
              <a:rPr lang="en-US" sz="2400" dirty="0">
                <a:solidFill>
                  <a:srgbClr val="FFFFFF"/>
                </a:solidFill>
              </a:rPr>
              <a:t>3</a:t>
            </a:r>
            <a:endParaRPr sz="2400" dirty="0"/>
          </a:p>
        </p:txBody>
      </p:sp>
      <p:sp>
        <p:nvSpPr>
          <p:cNvPr id="92" name="Google Shape;92;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spTree>
    <p:extLst>
      <p:ext uri="{BB962C8B-B14F-4D97-AF65-F5344CB8AC3E}">
        <p14:creationId xmlns:p14="http://schemas.microsoft.com/office/powerpoint/2010/main" val="902546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fld id="{00000000-1234-1234-1234-123412341234}" type="slidenum">
              <a:rPr lang="en" smtClean="0"/>
              <a:pPr/>
              <a:t>16</a:t>
            </a:fld>
            <a:endParaRPr lang="en" dirty="0"/>
          </a:p>
        </p:txBody>
      </p:sp>
      <p:pic>
        <p:nvPicPr>
          <p:cNvPr id="6" name="Picture 5"/>
          <p:cNvPicPr>
            <a:picLocks noChangeAspect="1"/>
          </p:cNvPicPr>
          <p:nvPr/>
        </p:nvPicPr>
        <p:blipFill>
          <a:blip r:embed="rId2"/>
          <a:stretch>
            <a:fillRect/>
          </a:stretch>
        </p:blipFill>
        <p:spPr>
          <a:xfrm>
            <a:off x="1313284" y="0"/>
            <a:ext cx="6517431" cy="5143500"/>
          </a:xfrm>
          <a:prstGeom prst="rect">
            <a:avLst/>
          </a:prstGeom>
        </p:spPr>
      </p:pic>
    </p:spTree>
    <p:extLst>
      <p:ext uri="{BB962C8B-B14F-4D97-AF65-F5344CB8AC3E}">
        <p14:creationId xmlns:p14="http://schemas.microsoft.com/office/powerpoint/2010/main" val="3464988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fld id="{00000000-1234-1234-1234-123412341234}" type="slidenum">
              <a:rPr lang="en" smtClean="0"/>
              <a:pPr/>
              <a:t>17</a:t>
            </a:fld>
            <a:endParaRPr lang="en" dirty="0"/>
          </a:p>
        </p:txBody>
      </p:sp>
      <p:pic>
        <p:nvPicPr>
          <p:cNvPr id="6" name="Picture 5"/>
          <p:cNvPicPr>
            <a:picLocks noChangeAspect="1"/>
          </p:cNvPicPr>
          <p:nvPr/>
        </p:nvPicPr>
        <p:blipFill>
          <a:blip r:embed="rId2"/>
          <a:stretch>
            <a:fillRect/>
          </a:stretch>
        </p:blipFill>
        <p:spPr>
          <a:xfrm>
            <a:off x="1354891" y="0"/>
            <a:ext cx="6390674" cy="5143500"/>
          </a:xfrm>
          <a:prstGeom prst="rect">
            <a:avLst/>
          </a:prstGeom>
        </p:spPr>
      </p:pic>
    </p:spTree>
    <p:extLst>
      <p:ext uri="{BB962C8B-B14F-4D97-AF65-F5344CB8AC3E}">
        <p14:creationId xmlns:p14="http://schemas.microsoft.com/office/powerpoint/2010/main" val="363133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fld id="{00000000-1234-1234-1234-123412341234}" type="slidenum">
              <a:rPr lang="en" smtClean="0"/>
              <a:pPr/>
              <a:t>18</a:t>
            </a:fld>
            <a:endParaRPr lang="en"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6761"/>
            <a:ext cx="9143999" cy="6598181"/>
          </a:xfrm>
          <a:prstGeom prst="rect">
            <a:avLst/>
          </a:prstGeom>
        </p:spPr>
      </p:pic>
    </p:spTree>
    <p:extLst>
      <p:ext uri="{BB962C8B-B14F-4D97-AF65-F5344CB8AC3E}">
        <p14:creationId xmlns:p14="http://schemas.microsoft.com/office/powerpoint/2010/main" val="1458732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586" y="281739"/>
            <a:ext cx="8520600" cy="572700"/>
          </a:xfrm>
        </p:spPr>
        <p:txBody>
          <a:bodyPr/>
          <a:lstStyle/>
          <a:p>
            <a:r>
              <a:rPr lang="en-US" sz="3600" b="1" dirty="0" smtClean="0"/>
              <a:t>Problems with Under</a:t>
            </a:r>
            <a:endParaRPr lang="en-US" sz="3600" b="1" dirty="0"/>
          </a:p>
        </p:txBody>
      </p:sp>
      <p:sp>
        <p:nvSpPr>
          <p:cNvPr id="3" name="Text Placeholder 2"/>
          <p:cNvSpPr>
            <a:spLocks noGrp="1"/>
          </p:cNvSpPr>
          <p:nvPr>
            <p:ph type="body" idx="1"/>
          </p:nvPr>
        </p:nvSpPr>
        <p:spPr>
          <a:xfrm>
            <a:off x="323892" y="1018363"/>
            <a:ext cx="8520600" cy="3416400"/>
          </a:xfrm>
        </p:spPr>
        <p:txBody>
          <a:bodyPr/>
          <a:lstStyle/>
          <a:p>
            <a:pPr marL="114300" indent="0">
              <a:buNone/>
            </a:pPr>
            <a:endParaRPr lang="en-US" dirty="0"/>
          </a:p>
          <a:p>
            <a:pPr marL="114300" indent="0">
              <a:buNone/>
            </a:pPr>
            <a:r>
              <a:rPr lang="en-US" sz="2800" dirty="0" smtClean="0"/>
              <a:t>Come out with TE but don’t line him up as a TE         </a:t>
            </a:r>
          </a:p>
          <a:p>
            <a:pPr marL="114300" indent="0">
              <a:buNone/>
            </a:pPr>
            <a:endParaRPr lang="en-US" sz="2800" dirty="0"/>
          </a:p>
          <a:p>
            <a:pPr marL="114300" indent="0">
              <a:buNone/>
            </a:pPr>
            <a:r>
              <a:rPr lang="en-US" sz="2800" dirty="0" smtClean="0"/>
              <a:t>Come out with 2 TE’s and only line up with one TE</a:t>
            </a:r>
          </a:p>
          <a:p>
            <a:pPr marL="114300" indent="0">
              <a:buNone/>
            </a:pPr>
            <a:endParaRPr lang="en-US" sz="2800" dirty="0"/>
          </a:p>
          <a:p>
            <a:pPr marL="114300" indent="0">
              <a:buNone/>
            </a:pPr>
            <a:r>
              <a:rPr lang="en-US" sz="2800" dirty="0" smtClean="0"/>
              <a:t>Trades</a:t>
            </a:r>
          </a:p>
          <a:p>
            <a:pPr marL="114300" indent="0">
              <a:buNone/>
            </a:pPr>
            <a:endParaRPr lang="en-US" sz="2800" dirty="0"/>
          </a:p>
          <a:p>
            <a:pPr marL="114300" indent="0">
              <a:buNone/>
            </a:pPr>
            <a:r>
              <a:rPr lang="en-US" sz="2800" dirty="0" smtClean="0"/>
              <a:t>FIB and then Weak and Wide   (Call wide)</a:t>
            </a:r>
          </a:p>
          <a:p>
            <a:pPr marL="114300" indent="0">
              <a:buNone/>
            </a:pPr>
            <a:endParaRPr lang="en-US" sz="2800" dirty="0"/>
          </a:p>
          <a:p>
            <a:pPr marL="114300" indent="0">
              <a:buNone/>
            </a:pPr>
            <a:r>
              <a:rPr lang="en-US" sz="2800" dirty="0" smtClean="0"/>
              <a:t>Pounding you with the FB  (</a:t>
            </a:r>
            <a:r>
              <a:rPr lang="en-US" sz="2800" dirty="0" err="1" smtClean="0"/>
              <a:t>Iso</a:t>
            </a:r>
            <a:r>
              <a:rPr lang="en-US" sz="2800" dirty="0" smtClean="0"/>
              <a:t>/Power)</a:t>
            </a:r>
          </a:p>
          <a:p>
            <a:pPr marL="114300" indent="0">
              <a:buNone/>
            </a:pPr>
            <a:endParaRPr lang="en-US" sz="2800" dirty="0"/>
          </a:p>
        </p:txBody>
      </p:sp>
      <p:sp>
        <p:nvSpPr>
          <p:cNvPr id="4" name="Slide Number Placeholder 3"/>
          <p:cNvSpPr>
            <a:spLocks noGrp="1"/>
          </p:cNvSpPr>
          <p:nvPr>
            <p:ph type="sldNum" idx="12"/>
          </p:nvPr>
        </p:nvSpPr>
        <p:spPr/>
        <p:txBody>
          <a:bodyPr/>
          <a:lstStyle/>
          <a:p>
            <a:fld id="{00000000-1234-1234-1234-123412341234}" type="slidenum">
              <a:rPr lang="en" smtClean="0"/>
              <a:pPr/>
              <a:t>19</a:t>
            </a:fld>
            <a:endParaRPr lang="en" dirty="0"/>
          </a:p>
        </p:txBody>
      </p:sp>
    </p:spTree>
    <p:extLst>
      <p:ext uri="{BB962C8B-B14F-4D97-AF65-F5344CB8AC3E}">
        <p14:creationId xmlns:p14="http://schemas.microsoft.com/office/powerpoint/2010/main" val="2085281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291152" y="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b="1" dirty="0" smtClean="0"/>
              <a:t> Under  vs Run Clinic Agenda</a:t>
            </a:r>
            <a:endParaRPr sz="4800" b="1" dirty="0"/>
          </a:p>
        </p:txBody>
      </p:sp>
      <p:sp>
        <p:nvSpPr>
          <p:cNvPr id="71" name="Google Shape;71;p1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2" name="TextBox 1"/>
          <p:cNvSpPr txBox="1"/>
          <p:nvPr/>
        </p:nvSpPr>
        <p:spPr>
          <a:xfrm>
            <a:off x="261258" y="1315092"/>
            <a:ext cx="8403772" cy="4524315"/>
          </a:xfrm>
          <a:prstGeom prst="rect">
            <a:avLst/>
          </a:prstGeom>
          <a:noFill/>
        </p:spPr>
        <p:txBody>
          <a:bodyPr wrap="square" rtlCol="0">
            <a:spAutoFit/>
          </a:bodyPr>
          <a:lstStyle/>
          <a:p>
            <a:r>
              <a:rPr lang="en-US" sz="3200" dirty="0" smtClean="0"/>
              <a:t>Why we like it</a:t>
            </a:r>
          </a:p>
          <a:p>
            <a:r>
              <a:rPr lang="en-US" sz="3200" dirty="0" smtClean="0"/>
              <a:t>When we use it</a:t>
            </a:r>
          </a:p>
          <a:p>
            <a:r>
              <a:rPr lang="en-US" sz="3200" dirty="0" smtClean="0"/>
              <a:t>Common Principles</a:t>
            </a:r>
          </a:p>
          <a:p>
            <a:r>
              <a:rPr lang="en-US" sz="3200" dirty="0" smtClean="0"/>
              <a:t>Common Plays</a:t>
            </a:r>
          </a:p>
          <a:p>
            <a:r>
              <a:rPr lang="en-US" sz="3200" dirty="0" smtClean="0"/>
              <a:t>How we adjust</a:t>
            </a:r>
          </a:p>
          <a:p>
            <a:r>
              <a:rPr lang="en-US" sz="3200" dirty="0" smtClean="0"/>
              <a:t>Common Problems and How we FIX them</a:t>
            </a:r>
          </a:p>
          <a:p>
            <a:endParaRPr lang="en-US" sz="1200" dirty="0" smtClean="0"/>
          </a:p>
          <a:p>
            <a:endParaRPr lang="en-US" sz="1200" dirty="0"/>
          </a:p>
          <a:p>
            <a:endParaRPr lang="en-US" sz="3600" dirty="0"/>
          </a:p>
          <a:p>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9082"/>
            <a:ext cx="8520600" cy="572700"/>
          </a:xfrm>
        </p:spPr>
        <p:txBody>
          <a:bodyPr/>
          <a:lstStyle/>
          <a:p>
            <a:r>
              <a:rPr lang="en-US" sz="3600" b="1" dirty="0" smtClean="0"/>
              <a:t>Double Tight Attack</a:t>
            </a:r>
            <a:endParaRPr lang="en-US" sz="3600"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a:p>
        </p:txBody>
      </p:sp>
      <p:pic>
        <p:nvPicPr>
          <p:cNvPr id="3" name="Picture 2"/>
          <p:cNvPicPr>
            <a:picLocks noChangeAspect="1"/>
          </p:cNvPicPr>
          <p:nvPr/>
        </p:nvPicPr>
        <p:blipFill>
          <a:blip r:embed="rId2"/>
          <a:stretch>
            <a:fillRect/>
          </a:stretch>
        </p:blipFill>
        <p:spPr>
          <a:xfrm>
            <a:off x="1173360" y="1153228"/>
            <a:ext cx="6076816" cy="3484086"/>
          </a:xfrm>
          <a:prstGeom prst="rect">
            <a:avLst/>
          </a:prstGeom>
        </p:spPr>
      </p:pic>
    </p:spTree>
    <p:extLst>
      <p:ext uri="{BB962C8B-B14F-4D97-AF65-F5344CB8AC3E}">
        <p14:creationId xmlns:p14="http://schemas.microsoft.com/office/powerpoint/2010/main" val="3740244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14" y="194654"/>
            <a:ext cx="8520600" cy="572700"/>
          </a:xfrm>
        </p:spPr>
        <p:txBody>
          <a:bodyPr/>
          <a:lstStyle/>
          <a:p>
            <a:r>
              <a:rPr lang="en-US" sz="3600" b="1" dirty="0" smtClean="0"/>
              <a:t>Double Tight FIB       </a:t>
            </a:r>
            <a:r>
              <a:rPr lang="en-US" dirty="0" smtClean="0">
                <a:sym typeface="Wingdings" panose="05000000000000000000" pitchFamily="2" charset="2"/>
              </a:rPr>
              <a:t>Field</a:t>
            </a:r>
            <a:r>
              <a:rPr lang="en-US" dirty="0" smtClean="0"/>
              <a:t> </a:t>
            </a:r>
            <a:endParaRPr lang="en-US" dirty="0"/>
          </a:p>
        </p:txBody>
      </p:sp>
      <p:sp>
        <p:nvSpPr>
          <p:cNvPr id="4" name="Slide Number Placeholder 3"/>
          <p:cNvSpPr>
            <a:spLocks noGrp="1"/>
          </p:cNvSpPr>
          <p:nvPr>
            <p:ph type="sldNum" idx="12"/>
          </p:nvPr>
        </p:nvSpPr>
        <p:spPr/>
        <p:txBody>
          <a:bodyPr/>
          <a:lstStyle/>
          <a:p>
            <a:fld id="{00000000-1234-1234-1234-123412341234}" type="slidenum">
              <a:rPr lang="en" smtClean="0"/>
              <a:pPr/>
              <a:t>21</a:t>
            </a:fld>
            <a:endParaRPr lang="en" dirty="0"/>
          </a:p>
        </p:txBody>
      </p:sp>
      <p:pic>
        <p:nvPicPr>
          <p:cNvPr id="6" name="Picture 5"/>
          <p:cNvPicPr>
            <a:picLocks noChangeAspect="1"/>
          </p:cNvPicPr>
          <p:nvPr/>
        </p:nvPicPr>
        <p:blipFill>
          <a:blip r:embed="rId2"/>
          <a:stretch>
            <a:fillRect/>
          </a:stretch>
        </p:blipFill>
        <p:spPr>
          <a:xfrm>
            <a:off x="2035629" y="909956"/>
            <a:ext cx="5189303" cy="3951953"/>
          </a:xfrm>
          <a:prstGeom prst="rect">
            <a:avLst/>
          </a:prstGeom>
        </p:spPr>
      </p:pic>
    </p:spTree>
    <p:extLst>
      <p:ext uri="{BB962C8B-B14F-4D97-AF65-F5344CB8AC3E}">
        <p14:creationId xmlns:p14="http://schemas.microsoft.com/office/powerpoint/2010/main" val="2687020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152" y="188170"/>
            <a:ext cx="8562916" cy="926951"/>
          </a:xfrm>
        </p:spPr>
        <p:txBody>
          <a:bodyPr/>
          <a:lstStyle/>
          <a:p>
            <a:r>
              <a:rPr lang="en-US" sz="3600" b="1" dirty="0" smtClean="0"/>
              <a:t>  Few principles over many situations</a:t>
            </a:r>
            <a:endParaRPr lang="en-US" sz="3600" b="1" dirty="0"/>
          </a:p>
        </p:txBody>
      </p:sp>
      <p:sp>
        <p:nvSpPr>
          <p:cNvPr id="3" name="Text Placeholder 2"/>
          <p:cNvSpPr>
            <a:spLocks noGrp="1"/>
          </p:cNvSpPr>
          <p:nvPr>
            <p:ph type="body" idx="1"/>
          </p:nvPr>
        </p:nvSpPr>
        <p:spPr>
          <a:xfrm>
            <a:off x="133563" y="895621"/>
            <a:ext cx="8835775" cy="3416400"/>
          </a:xfrm>
        </p:spPr>
        <p:txBody>
          <a:bodyPr/>
          <a:lstStyle/>
          <a:p>
            <a:r>
              <a:rPr lang="en-US" sz="2800" dirty="0" smtClean="0"/>
              <a:t>Block Down Step Down  Spill team</a:t>
            </a:r>
          </a:p>
          <a:p>
            <a:pPr marL="114300" indent="0">
              <a:buNone/>
            </a:pPr>
            <a:endParaRPr lang="en-US" sz="1200" dirty="0"/>
          </a:p>
          <a:p>
            <a:r>
              <a:rPr lang="en-US" sz="2800" dirty="0" smtClean="0"/>
              <a:t>Cloudy/Clear Rules</a:t>
            </a:r>
          </a:p>
          <a:p>
            <a:endParaRPr lang="en-US" sz="1400" dirty="0"/>
          </a:p>
          <a:p>
            <a:r>
              <a:rPr lang="en-US" sz="2800" dirty="0" smtClean="0"/>
              <a:t>Over the Load and Under the Load</a:t>
            </a:r>
          </a:p>
          <a:p>
            <a:endParaRPr lang="en-US" sz="1400" dirty="0"/>
          </a:p>
          <a:p>
            <a:r>
              <a:rPr lang="en-US" sz="2800" dirty="0" smtClean="0"/>
              <a:t>Look Tech</a:t>
            </a:r>
          </a:p>
          <a:p>
            <a:endParaRPr lang="en-US" sz="1400" dirty="0"/>
          </a:p>
          <a:p>
            <a:r>
              <a:rPr lang="en-US" sz="2800" dirty="0" smtClean="0"/>
              <a:t>High/Low Concept:  </a:t>
            </a:r>
            <a:r>
              <a:rPr lang="en-US" sz="2200" dirty="0" smtClean="0"/>
              <a:t>Zone Read vs Speed vs Power Read vs Midline</a:t>
            </a:r>
          </a:p>
          <a:p>
            <a:endParaRPr lang="en-US" sz="2200" dirty="0"/>
          </a:p>
          <a:p>
            <a:r>
              <a:rPr lang="en-US" sz="2800" dirty="0" smtClean="0"/>
              <a:t>Triple Ready!</a:t>
            </a:r>
          </a:p>
          <a:p>
            <a:endParaRPr lang="en-US" dirty="0"/>
          </a:p>
          <a:p>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22</a:t>
            </a:fld>
            <a:endParaRPr lang="en"/>
          </a:p>
        </p:txBody>
      </p:sp>
    </p:spTree>
    <p:extLst>
      <p:ext uri="{BB962C8B-B14F-4D97-AF65-F5344CB8AC3E}">
        <p14:creationId xmlns:p14="http://schemas.microsoft.com/office/powerpoint/2010/main" val="204280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8"/>
          <p:cNvSpPr txBox="1">
            <a:spLocks noGrp="1"/>
          </p:cNvSpPr>
          <p:nvPr>
            <p:ph type="title"/>
          </p:nvPr>
        </p:nvSpPr>
        <p:spPr>
          <a:xfrm>
            <a:off x="311700" y="29085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a:t>Block Down, Step Down Rule</a:t>
            </a:r>
            <a:endParaRPr sz="3600" b="1" dirty="0"/>
          </a:p>
        </p:txBody>
      </p:sp>
      <p:sp>
        <p:nvSpPr>
          <p:cNvPr id="241" name="Google Shape;241;p38"/>
          <p:cNvSpPr txBox="1">
            <a:spLocks noGrp="1"/>
          </p:cNvSpPr>
          <p:nvPr>
            <p:ph type="body" idx="1"/>
          </p:nvPr>
        </p:nvSpPr>
        <p:spPr>
          <a:xfrm>
            <a:off x="311700" y="96232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If the offensive lineman blocks down or inside releases,the defensive lineman must step down.  This is called the </a:t>
            </a:r>
            <a:r>
              <a:rPr lang="en" sz="2400" i="1">
                <a:solidFill>
                  <a:schemeClr val="dk1"/>
                </a:solidFill>
                <a:latin typeface="Times New Roman"/>
                <a:ea typeface="Times New Roman"/>
                <a:cs typeface="Times New Roman"/>
                <a:sym typeface="Times New Roman"/>
              </a:rPr>
              <a:t>block down, step down rule</a:t>
            </a:r>
            <a:r>
              <a:rPr lang="en" sz="2400">
                <a:solidFill>
                  <a:schemeClr val="dk1"/>
                </a:solidFill>
                <a:latin typeface="Times New Roman"/>
                <a:ea typeface="Times New Roman"/>
                <a:cs typeface="Times New Roman"/>
                <a:sym typeface="Times New Roman"/>
              </a:rPr>
              <a:t>. As the offensive lineman inside releases, the defensive lineman now must adjust his first step inside with the offensive lineman.  The goal of the defensive lineman is to get his hands on the offensive lineman and drive him down towards the ball and to come off the offensive lineman’s butt with his eyes up and his shoulders perpendicular to the line of scrimmage. The defensive lineman drives the offensive player down to keep him off of the linebackers so they are free to make plays</a:t>
            </a:r>
            <a:endParaRPr sz="2400">
              <a:solidFill>
                <a:schemeClr val="dk1"/>
              </a:solidFill>
              <a:latin typeface="Times New Roman"/>
              <a:ea typeface="Times New Roman"/>
              <a:cs typeface="Times New Roman"/>
              <a:sym typeface="Times New Roman"/>
            </a:endParaRPr>
          </a:p>
          <a:p>
            <a:pPr marL="0" lvl="0" indent="0" algn="l" rtl="0">
              <a:spcBef>
                <a:spcPts val="0"/>
              </a:spcBef>
              <a:spcAft>
                <a:spcPts val="1600"/>
              </a:spcAft>
              <a:buNone/>
            </a:pPr>
            <a:endParaRPr/>
          </a:p>
        </p:txBody>
      </p:sp>
      <p:sp>
        <p:nvSpPr>
          <p:cNvPr id="242" name="Google Shape;242;p3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9"/>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dirty="0"/>
              <a:t>Spill</a:t>
            </a:r>
            <a:endParaRPr sz="3600" b="1" dirty="0"/>
          </a:p>
        </p:txBody>
      </p:sp>
      <p:sp>
        <p:nvSpPr>
          <p:cNvPr id="248" name="Google Shape;248;p39"/>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If the defensive lineman is being kicked out, he must </a:t>
            </a:r>
            <a:r>
              <a:rPr lang="en" sz="2400" i="1">
                <a:solidFill>
                  <a:schemeClr val="dk1"/>
                </a:solidFill>
                <a:latin typeface="Times New Roman"/>
                <a:ea typeface="Times New Roman"/>
                <a:cs typeface="Times New Roman"/>
                <a:sym typeface="Times New Roman"/>
              </a:rPr>
              <a:t>spill</a:t>
            </a:r>
            <a:r>
              <a:rPr lang="en" sz="2400">
                <a:solidFill>
                  <a:schemeClr val="dk1"/>
                </a:solidFill>
                <a:latin typeface="Times New Roman"/>
                <a:ea typeface="Times New Roman"/>
                <a:cs typeface="Times New Roman"/>
                <a:sym typeface="Times New Roman"/>
              </a:rPr>
              <a:t> this blocker.</a:t>
            </a:r>
            <a:endParaRPr sz="24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sz="2400">
                <a:solidFill>
                  <a:schemeClr val="dk1"/>
                </a:solidFill>
              </a:rPr>
              <a:t>•</a:t>
            </a:r>
            <a:r>
              <a:rPr lang="en" sz="2400">
                <a:solidFill>
                  <a:schemeClr val="dk1"/>
                </a:solidFill>
                <a:latin typeface="Times New Roman"/>
                <a:ea typeface="Times New Roman"/>
                <a:cs typeface="Times New Roman"/>
                <a:sym typeface="Times New Roman"/>
              </a:rPr>
              <a:t> To spill means that the defensive lineman should hit the offensive player trying to kick him out with his outside shoulder and get as far inside as he can and then drive his inside hand up field getting his shoulder square again with the line of scrimmage.</a:t>
            </a:r>
            <a:endParaRPr sz="24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sz="2400">
              <a:solidFill>
                <a:schemeClr val="dk1"/>
              </a:solidFill>
            </a:endParaRPr>
          </a:p>
          <a:p>
            <a:pPr marL="0" lvl="0" indent="0" algn="l" rtl="0">
              <a:spcBef>
                <a:spcPts val="0"/>
              </a:spcBef>
              <a:spcAft>
                <a:spcPts val="0"/>
              </a:spcAft>
              <a:buClr>
                <a:schemeClr val="dk1"/>
              </a:buClr>
              <a:buSzPts val="1100"/>
              <a:buFont typeface="Arial"/>
              <a:buNone/>
            </a:pPr>
            <a:r>
              <a:rPr lang="en" sz="2400">
                <a:solidFill>
                  <a:schemeClr val="dk1"/>
                </a:solidFill>
              </a:rPr>
              <a:t>•</a:t>
            </a:r>
            <a:r>
              <a:rPr lang="en" sz="2400">
                <a:solidFill>
                  <a:schemeClr val="dk1"/>
                </a:solidFill>
                <a:latin typeface="Times New Roman"/>
                <a:ea typeface="Times New Roman"/>
                <a:cs typeface="Times New Roman"/>
                <a:sym typeface="Times New Roman"/>
              </a:rPr>
              <a:t> The defensive lineman wants to contact the offensive player low and on the inside third of his body.</a:t>
            </a:r>
            <a:endParaRPr sz="2400">
              <a:solidFill>
                <a:schemeClr val="dk1"/>
              </a:solidFill>
              <a:latin typeface="Times New Roman"/>
              <a:ea typeface="Times New Roman"/>
              <a:cs typeface="Times New Roman"/>
              <a:sym typeface="Times New Roman"/>
            </a:endParaRPr>
          </a:p>
          <a:p>
            <a:pPr marL="0" lvl="0" indent="0" algn="l" rtl="0">
              <a:spcBef>
                <a:spcPts val="0"/>
              </a:spcBef>
              <a:spcAft>
                <a:spcPts val="1600"/>
              </a:spcAft>
              <a:buNone/>
            </a:pPr>
            <a:endParaRPr/>
          </a:p>
        </p:txBody>
      </p:sp>
      <p:sp>
        <p:nvSpPr>
          <p:cNvPr id="249" name="Google Shape;249;p3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0"/>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dirty="0"/>
              <a:t>Tag Technique</a:t>
            </a:r>
            <a:endParaRPr sz="3600" b="1" dirty="0"/>
          </a:p>
        </p:txBody>
      </p:sp>
      <p:sp>
        <p:nvSpPr>
          <p:cNvPr id="255" name="Google Shape;255;p40"/>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a:solidFill>
                  <a:srgbClr val="FFFFFF"/>
                </a:solidFill>
              </a:rPr>
              <a:t>Move or a slant into an adjacent gap</a:t>
            </a:r>
            <a:endParaRPr sz="2400">
              <a:solidFill>
                <a:srgbClr val="FFFFFF"/>
              </a:solidFill>
            </a:endParaRPr>
          </a:p>
        </p:txBody>
      </p:sp>
      <p:sp>
        <p:nvSpPr>
          <p:cNvPr id="258" name="Google Shape;258;p40"/>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25</a:t>
            </a:fld>
            <a:endParaRPr/>
          </a:p>
        </p:txBody>
      </p:sp>
      <p:pic>
        <p:nvPicPr>
          <p:cNvPr id="256" name="Google Shape;256;p40"/>
          <p:cNvPicPr preferRelativeResize="0"/>
          <p:nvPr/>
        </p:nvPicPr>
        <p:blipFill>
          <a:blip r:embed="rId3">
            <a:alphaModFix/>
          </a:blip>
          <a:stretch>
            <a:fillRect/>
          </a:stretch>
        </p:blipFill>
        <p:spPr>
          <a:xfrm>
            <a:off x="4958753" y="2054925"/>
            <a:ext cx="3873550" cy="1785925"/>
          </a:xfrm>
          <a:prstGeom prst="rect">
            <a:avLst/>
          </a:prstGeom>
          <a:noFill/>
          <a:ln>
            <a:noFill/>
          </a:ln>
        </p:spPr>
      </p:pic>
      <p:pic>
        <p:nvPicPr>
          <p:cNvPr id="257" name="Google Shape;257;p40"/>
          <p:cNvPicPr preferRelativeResize="0"/>
          <p:nvPr/>
        </p:nvPicPr>
        <p:blipFill>
          <a:blip r:embed="rId4">
            <a:alphaModFix/>
          </a:blip>
          <a:stretch>
            <a:fillRect/>
          </a:stretch>
        </p:blipFill>
        <p:spPr>
          <a:xfrm>
            <a:off x="311703" y="2045400"/>
            <a:ext cx="3873550" cy="1776858"/>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1"/>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dirty="0"/>
              <a:t>Common Teaching Techniques: LB</a:t>
            </a:r>
            <a:endParaRPr sz="3600" b="1" dirty="0"/>
          </a:p>
        </p:txBody>
      </p:sp>
      <p:sp>
        <p:nvSpPr>
          <p:cNvPr id="264" name="Google Shape;264;p41"/>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dirty="0"/>
              <a:t>Read Guard to Backs---Downhill assassins</a:t>
            </a:r>
            <a:endParaRPr sz="3000" dirty="0"/>
          </a:p>
          <a:p>
            <a:pPr marL="0" lvl="0" indent="0" algn="l" rtl="0">
              <a:spcBef>
                <a:spcPts val="1600"/>
              </a:spcBef>
              <a:spcAft>
                <a:spcPts val="0"/>
              </a:spcAft>
              <a:buNone/>
            </a:pPr>
            <a:r>
              <a:rPr lang="en" sz="3000" dirty="0"/>
              <a:t>Cloudy and Clear gap</a:t>
            </a:r>
            <a:endParaRPr sz="3000" dirty="0"/>
          </a:p>
          <a:p>
            <a:pPr marL="0" lvl="0" indent="0" algn="l" rtl="0">
              <a:spcBef>
                <a:spcPts val="1600"/>
              </a:spcBef>
              <a:spcAft>
                <a:spcPts val="1600"/>
              </a:spcAft>
              <a:buNone/>
            </a:pPr>
            <a:r>
              <a:rPr lang="en" sz="3000" dirty="0"/>
              <a:t>Over the Load and Under the Load concept   </a:t>
            </a:r>
            <a:endParaRPr sz="3000" dirty="0"/>
          </a:p>
        </p:txBody>
      </p:sp>
      <p:sp>
        <p:nvSpPr>
          <p:cNvPr id="265" name="Google Shape;265;p41"/>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152" y="105978"/>
            <a:ext cx="8520600" cy="572700"/>
          </a:xfrm>
        </p:spPr>
        <p:txBody>
          <a:bodyPr/>
          <a:lstStyle/>
          <a:p>
            <a:r>
              <a:rPr lang="en-US" sz="3600" b="1" dirty="0" smtClean="0"/>
              <a:t>Under the Load, Over the load</a:t>
            </a:r>
            <a:endParaRPr lang="en-US" sz="3600"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27</a:t>
            </a:fld>
            <a:endParaRPr lang="en"/>
          </a:p>
        </p:txBody>
      </p:sp>
      <p:pic>
        <p:nvPicPr>
          <p:cNvPr id="6" name="Picture 5"/>
          <p:cNvPicPr>
            <a:picLocks noChangeAspect="1"/>
          </p:cNvPicPr>
          <p:nvPr/>
        </p:nvPicPr>
        <p:blipFill>
          <a:blip r:embed="rId2"/>
          <a:stretch>
            <a:fillRect/>
          </a:stretch>
        </p:blipFill>
        <p:spPr>
          <a:xfrm>
            <a:off x="1428108" y="832295"/>
            <a:ext cx="6017155" cy="4148589"/>
          </a:xfrm>
          <a:prstGeom prst="rect">
            <a:avLst/>
          </a:prstGeom>
        </p:spPr>
      </p:pic>
      <p:sp>
        <p:nvSpPr>
          <p:cNvPr id="3" name="TextBox 2"/>
          <p:cNvSpPr txBox="1"/>
          <p:nvPr/>
        </p:nvSpPr>
        <p:spPr>
          <a:xfrm>
            <a:off x="1436915" y="4278086"/>
            <a:ext cx="1364476" cy="523220"/>
          </a:xfrm>
          <a:prstGeom prst="rect">
            <a:avLst/>
          </a:prstGeom>
          <a:noFill/>
        </p:spPr>
        <p:txBody>
          <a:bodyPr wrap="none" rtlCol="0">
            <a:spAutoFit/>
          </a:bodyPr>
          <a:lstStyle/>
          <a:p>
            <a:r>
              <a:rPr lang="en-US" sz="2800" dirty="0" smtClean="0"/>
              <a:t>Scallop</a:t>
            </a:r>
            <a:endParaRPr lang="en-US" sz="2800" dirty="0"/>
          </a:p>
        </p:txBody>
      </p:sp>
    </p:spTree>
    <p:extLst>
      <p:ext uri="{BB962C8B-B14F-4D97-AF65-F5344CB8AC3E}">
        <p14:creationId xmlns:p14="http://schemas.microsoft.com/office/powerpoint/2010/main" val="3195889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2"/>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Under the Load, Over the Load</a:t>
            </a:r>
            <a:endParaRPr/>
          </a:p>
        </p:txBody>
      </p:sp>
      <p:sp>
        <p:nvSpPr>
          <p:cNvPr id="271" name="Google Shape;271;p42"/>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sz="2400">
              <a:solidFill>
                <a:srgbClr val="FFFFFF"/>
              </a:solidFill>
            </a:endParaRPr>
          </a:p>
        </p:txBody>
      </p:sp>
      <p:sp>
        <p:nvSpPr>
          <p:cNvPr id="273" name="Google Shape;273;p42"/>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28</a:t>
            </a:fld>
            <a:endParaRPr/>
          </a:p>
        </p:txBody>
      </p:sp>
      <p:pic>
        <p:nvPicPr>
          <p:cNvPr id="272" name="Google Shape;272;p42"/>
          <p:cNvPicPr preferRelativeResize="0"/>
          <p:nvPr/>
        </p:nvPicPr>
        <p:blipFill>
          <a:blip r:embed="rId3">
            <a:alphaModFix/>
          </a:blip>
          <a:stretch>
            <a:fillRect/>
          </a:stretch>
        </p:blipFill>
        <p:spPr>
          <a:xfrm>
            <a:off x="1248975" y="1152475"/>
            <a:ext cx="6204425" cy="38265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3"/>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a:t>Under the Load, Over the Load</a:t>
            </a:r>
            <a:endParaRPr sz="3600" b="1" dirty="0"/>
          </a:p>
        </p:txBody>
      </p:sp>
      <p:sp>
        <p:nvSpPr>
          <p:cNvPr id="281" name="Google Shape;281;p4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29</a:t>
            </a:fld>
            <a:endParaRPr/>
          </a:p>
        </p:txBody>
      </p:sp>
      <p:pic>
        <p:nvPicPr>
          <p:cNvPr id="280" name="Google Shape;280;p43"/>
          <p:cNvPicPr preferRelativeResize="0"/>
          <p:nvPr/>
        </p:nvPicPr>
        <p:blipFill>
          <a:blip r:embed="rId3">
            <a:alphaModFix/>
          </a:blip>
          <a:stretch>
            <a:fillRect/>
          </a:stretch>
        </p:blipFill>
        <p:spPr>
          <a:xfrm>
            <a:off x="1050400" y="1208350"/>
            <a:ext cx="6495575" cy="3760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a:t>We will NOT talk about</a:t>
            </a:r>
            <a:endParaRPr sz="3600" b="1" dirty="0"/>
          </a:p>
        </p:txBody>
      </p:sp>
      <p:sp>
        <p:nvSpPr>
          <p:cNvPr id="77" name="Google Shape;77;p16"/>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3000" dirty="0"/>
              <a:t>Statistics</a:t>
            </a:r>
            <a:endParaRPr sz="3000" dirty="0"/>
          </a:p>
          <a:p>
            <a:pPr marL="0" lvl="0" indent="0" algn="l" rtl="0">
              <a:spcBef>
                <a:spcPts val="0"/>
              </a:spcBef>
              <a:spcAft>
                <a:spcPts val="0"/>
              </a:spcAft>
              <a:buClr>
                <a:schemeClr val="dk1"/>
              </a:buClr>
              <a:buSzPts val="1100"/>
              <a:buFont typeface="Arial"/>
              <a:buNone/>
            </a:pPr>
            <a:r>
              <a:rPr lang="en" sz="3000" dirty="0"/>
              <a:t>My Defensive Philosophy</a:t>
            </a:r>
            <a:endParaRPr sz="3000" dirty="0"/>
          </a:p>
          <a:p>
            <a:pPr marL="0" lvl="0" indent="0" algn="l" rtl="0">
              <a:spcBef>
                <a:spcPts val="0"/>
              </a:spcBef>
              <a:spcAft>
                <a:spcPts val="0"/>
              </a:spcAft>
              <a:buClr>
                <a:schemeClr val="dk1"/>
              </a:buClr>
              <a:buSzPts val="1100"/>
              <a:buFont typeface="Arial"/>
              <a:buNone/>
            </a:pPr>
            <a:r>
              <a:rPr lang="en" sz="3000" dirty="0"/>
              <a:t>Stuff that Bama Does</a:t>
            </a:r>
            <a:endParaRPr sz="3000" dirty="0"/>
          </a:p>
          <a:p>
            <a:pPr marL="0" lvl="0" indent="0" algn="l" rtl="0">
              <a:spcBef>
                <a:spcPts val="0"/>
              </a:spcBef>
              <a:spcAft>
                <a:spcPts val="0"/>
              </a:spcAft>
              <a:buClr>
                <a:schemeClr val="dk1"/>
              </a:buClr>
              <a:buSzPts val="1100"/>
              <a:buFont typeface="Arial"/>
              <a:buNone/>
            </a:pPr>
            <a:r>
              <a:rPr lang="en" sz="3000" dirty="0"/>
              <a:t>This is the…..</a:t>
            </a:r>
            <a:endParaRPr sz="3000" dirty="0">
              <a:latin typeface="Times New Roman"/>
              <a:ea typeface="Times New Roman"/>
              <a:cs typeface="Times New Roman"/>
              <a:sym typeface="Times New Roman"/>
            </a:endParaRPr>
          </a:p>
          <a:p>
            <a:pPr marL="0" lvl="0" indent="0" algn="l" rtl="0">
              <a:spcBef>
                <a:spcPts val="0"/>
              </a:spcBef>
              <a:spcAft>
                <a:spcPts val="1600"/>
              </a:spcAft>
              <a:buNone/>
            </a:pPr>
            <a:endParaRPr dirty="0"/>
          </a:p>
        </p:txBody>
      </p:sp>
      <p:sp>
        <p:nvSpPr>
          <p:cNvPr id="78" name="Google Shape;78;p16"/>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974" y="136800"/>
            <a:ext cx="8520600" cy="572700"/>
          </a:xfrm>
        </p:spPr>
        <p:txBody>
          <a:bodyPr/>
          <a:lstStyle/>
          <a:p>
            <a:r>
              <a:rPr lang="en-US" sz="3600" b="1" dirty="0" smtClean="0"/>
              <a:t>Mid Line</a:t>
            </a:r>
            <a:endParaRPr lang="en-US" sz="3600" b="1" dirty="0"/>
          </a:p>
        </p:txBody>
      </p:sp>
      <p:pic>
        <p:nvPicPr>
          <p:cNvPr id="5" name="Picture 4"/>
          <p:cNvPicPr>
            <a:picLocks noChangeAspect="1"/>
          </p:cNvPicPr>
          <p:nvPr/>
        </p:nvPicPr>
        <p:blipFill>
          <a:blip r:embed="rId2"/>
          <a:stretch>
            <a:fillRect/>
          </a:stretch>
        </p:blipFill>
        <p:spPr>
          <a:xfrm>
            <a:off x="1448656" y="883665"/>
            <a:ext cx="5729479" cy="3950248"/>
          </a:xfrm>
          <a:prstGeom prst="rect">
            <a:avLst/>
          </a:prstGeom>
        </p:spPr>
      </p:pic>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30</a:t>
            </a:fld>
            <a:endParaRPr lang="en"/>
          </a:p>
        </p:txBody>
      </p:sp>
    </p:spTree>
    <p:extLst>
      <p:ext uri="{BB962C8B-B14F-4D97-AF65-F5344CB8AC3E}">
        <p14:creationId xmlns:p14="http://schemas.microsoft.com/office/powerpoint/2010/main" val="2325884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852" y="155971"/>
            <a:ext cx="8520600" cy="572700"/>
          </a:xfrm>
        </p:spPr>
        <p:txBody>
          <a:bodyPr/>
          <a:lstStyle/>
          <a:p>
            <a:r>
              <a:rPr lang="en-US" sz="3600" b="1" dirty="0" smtClean="0"/>
              <a:t>High Low Guy</a:t>
            </a:r>
            <a:endParaRPr lang="en-US" sz="3600" b="1" dirty="0"/>
          </a:p>
        </p:txBody>
      </p:sp>
      <p:pic>
        <p:nvPicPr>
          <p:cNvPr id="5" name="Picture 4"/>
          <p:cNvPicPr>
            <a:picLocks noChangeAspect="1"/>
          </p:cNvPicPr>
          <p:nvPr/>
        </p:nvPicPr>
        <p:blipFill>
          <a:blip r:embed="rId2"/>
          <a:stretch>
            <a:fillRect/>
          </a:stretch>
        </p:blipFill>
        <p:spPr>
          <a:xfrm>
            <a:off x="1440925" y="780949"/>
            <a:ext cx="6593166" cy="4225072"/>
          </a:xfrm>
          <a:prstGeom prst="rect">
            <a:avLst/>
          </a:prstGeom>
        </p:spPr>
      </p:pic>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31</a:t>
            </a:fld>
            <a:endParaRPr lang="en"/>
          </a:p>
        </p:txBody>
      </p:sp>
      <p:cxnSp>
        <p:nvCxnSpPr>
          <p:cNvPr id="8" name="Straight Connector 7"/>
          <p:cNvCxnSpPr/>
          <p:nvPr/>
        </p:nvCxnSpPr>
        <p:spPr>
          <a:xfrm flipV="1">
            <a:off x="133564" y="2743200"/>
            <a:ext cx="8846049" cy="30822"/>
          </a:xfrm>
          <a:prstGeom prst="line">
            <a:avLst/>
          </a:prstGeom>
          <a:ln w="28575"/>
        </p:spPr>
        <p:style>
          <a:lnRef idx="1">
            <a:schemeClr val="dk1"/>
          </a:lnRef>
          <a:fillRef idx="0">
            <a:schemeClr val="dk1"/>
          </a:fillRef>
          <a:effectRef idx="0">
            <a:schemeClr val="dk1"/>
          </a:effectRef>
          <a:fontRef idx="minor">
            <a:schemeClr val="tx1"/>
          </a:fontRef>
        </p:style>
      </p:cxnSp>
      <p:cxnSp>
        <p:nvCxnSpPr>
          <p:cNvPr id="11" name="Straight Connector 10"/>
          <p:cNvCxnSpPr>
            <a:endCxn id="5" idx="2"/>
          </p:cNvCxnSpPr>
          <p:nvPr/>
        </p:nvCxnSpPr>
        <p:spPr>
          <a:xfrm>
            <a:off x="4736387" y="328773"/>
            <a:ext cx="1121" cy="4677248"/>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90425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4"/>
          <p:cNvSpPr txBox="1">
            <a:spLocks noGrp="1"/>
          </p:cNvSpPr>
          <p:nvPr>
            <p:ph type="title"/>
          </p:nvPr>
        </p:nvSpPr>
        <p:spPr>
          <a:xfrm>
            <a:off x="311700" y="371873"/>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a:t>Common Teaching Techniques </a:t>
            </a:r>
            <a:r>
              <a:rPr lang="en" sz="3600" b="1" dirty="0" smtClean="0"/>
              <a:t>Look Tech</a:t>
            </a:r>
            <a:endParaRPr sz="3600" b="1" dirty="0"/>
          </a:p>
        </p:txBody>
      </p:sp>
      <p:sp>
        <p:nvSpPr>
          <p:cNvPr id="289" name="Google Shape;289;p44"/>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32</a:t>
            </a:fld>
            <a:endParaRPr/>
          </a:p>
        </p:txBody>
      </p:sp>
      <p:pic>
        <p:nvPicPr>
          <p:cNvPr id="288" name="Google Shape;288;p44"/>
          <p:cNvPicPr preferRelativeResize="0"/>
          <p:nvPr/>
        </p:nvPicPr>
        <p:blipFill>
          <a:blip r:embed="rId3">
            <a:alphaModFix/>
          </a:blip>
          <a:stretch>
            <a:fillRect/>
          </a:stretch>
        </p:blipFill>
        <p:spPr>
          <a:xfrm>
            <a:off x="1367475" y="1152475"/>
            <a:ext cx="6409050" cy="393775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03" y="208719"/>
            <a:ext cx="8520600" cy="572700"/>
          </a:xfrm>
        </p:spPr>
        <p:txBody>
          <a:bodyPr/>
          <a:lstStyle/>
          <a:p>
            <a:r>
              <a:rPr lang="en-US" sz="3600" b="1" dirty="0" smtClean="0"/>
              <a:t>Look vs Arc TE</a:t>
            </a:r>
            <a:endParaRPr lang="en-US" sz="3600"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33</a:t>
            </a:fld>
            <a:endParaRPr lang="en"/>
          </a:p>
        </p:txBody>
      </p:sp>
      <p:pic>
        <p:nvPicPr>
          <p:cNvPr id="5" name="Picture 4"/>
          <p:cNvPicPr>
            <a:picLocks noChangeAspect="1"/>
          </p:cNvPicPr>
          <p:nvPr/>
        </p:nvPicPr>
        <p:blipFill>
          <a:blip r:embed="rId2"/>
          <a:stretch>
            <a:fillRect/>
          </a:stretch>
        </p:blipFill>
        <p:spPr>
          <a:xfrm>
            <a:off x="1094635" y="1038550"/>
            <a:ext cx="6785644" cy="4095780"/>
          </a:xfrm>
          <a:prstGeom prst="rect">
            <a:avLst/>
          </a:prstGeom>
        </p:spPr>
      </p:pic>
    </p:spTree>
    <p:extLst>
      <p:ext uri="{BB962C8B-B14F-4D97-AF65-F5344CB8AC3E}">
        <p14:creationId xmlns:p14="http://schemas.microsoft.com/office/powerpoint/2010/main" val="34526784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66606"/>
            <a:ext cx="8520600" cy="572700"/>
          </a:xfrm>
        </p:spPr>
        <p:txBody>
          <a:bodyPr/>
          <a:lstStyle/>
          <a:p>
            <a:r>
              <a:rPr lang="en-US" sz="3600" b="1" dirty="0" smtClean="0"/>
              <a:t>3/6 side   (Over)</a:t>
            </a:r>
            <a:endParaRPr lang="en-US" sz="3600"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34</a:t>
            </a:fld>
            <a:endParaRPr lang="en"/>
          </a:p>
        </p:txBody>
      </p:sp>
      <p:pic>
        <p:nvPicPr>
          <p:cNvPr id="5" name="Picture 4"/>
          <p:cNvPicPr>
            <a:picLocks noChangeAspect="1"/>
          </p:cNvPicPr>
          <p:nvPr/>
        </p:nvPicPr>
        <p:blipFill>
          <a:blip r:embed="rId2"/>
          <a:stretch>
            <a:fillRect/>
          </a:stretch>
        </p:blipFill>
        <p:spPr>
          <a:xfrm>
            <a:off x="1683751" y="946776"/>
            <a:ext cx="5805620" cy="3844741"/>
          </a:xfrm>
          <a:prstGeom prst="rect">
            <a:avLst/>
          </a:prstGeom>
        </p:spPr>
      </p:pic>
    </p:spTree>
    <p:extLst>
      <p:ext uri="{BB962C8B-B14F-4D97-AF65-F5344CB8AC3E}">
        <p14:creationId xmlns:p14="http://schemas.microsoft.com/office/powerpoint/2010/main" val="36504392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03511"/>
            <a:ext cx="8520600" cy="572700"/>
          </a:xfrm>
        </p:spPr>
        <p:txBody>
          <a:bodyPr/>
          <a:lstStyle/>
          <a:p>
            <a:pPr algn="ctr"/>
            <a:r>
              <a:rPr lang="en-US" sz="3600" b="1" dirty="0" smtClean="0"/>
              <a:t>Defending Plays   </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35</a:t>
            </a:fld>
            <a:endParaRPr lang="en"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287" y="1251857"/>
            <a:ext cx="7283667" cy="3200400"/>
          </a:xfrm>
          <a:prstGeom prst="rect">
            <a:avLst/>
          </a:prstGeom>
        </p:spPr>
      </p:pic>
    </p:spTree>
    <p:extLst>
      <p:ext uri="{BB962C8B-B14F-4D97-AF65-F5344CB8AC3E}">
        <p14:creationId xmlns:p14="http://schemas.microsoft.com/office/powerpoint/2010/main" val="2523930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157" y="270853"/>
            <a:ext cx="8520600" cy="572700"/>
          </a:xfrm>
        </p:spPr>
        <p:txBody>
          <a:bodyPr/>
          <a:lstStyle/>
          <a:p>
            <a:r>
              <a:rPr lang="en-US" sz="3600" b="1" dirty="0" smtClean="0"/>
              <a:t>Triple 3MS</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36</a:t>
            </a:fld>
            <a:endParaRPr lang="en" dirty="0"/>
          </a:p>
        </p:txBody>
      </p:sp>
      <p:pic>
        <p:nvPicPr>
          <p:cNvPr id="5" name="Picture 4"/>
          <p:cNvPicPr>
            <a:picLocks noChangeAspect="1"/>
          </p:cNvPicPr>
          <p:nvPr/>
        </p:nvPicPr>
        <p:blipFill>
          <a:blip r:embed="rId2"/>
          <a:stretch>
            <a:fillRect/>
          </a:stretch>
        </p:blipFill>
        <p:spPr>
          <a:xfrm>
            <a:off x="1554263" y="895796"/>
            <a:ext cx="6132269" cy="3741518"/>
          </a:xfrm>
          <a:prstGeom prst="rect">
            <a:avLst/>
          </a:prstGeom>
        </p:spPr>
      </p:pic>
    </p:spTree>
    <p:extLst>
      <p:ext uri="{BB962C8B-B14F-4D97-AF65-F5344CB8AC3E}">
        <p14:creationId xmlns:p14="http://schemas.microsoft.com/office/powerpoint/2010/main" val="3339873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59968"/>
            <a:ext cx="8520600" cy="572700"/>
          </a:xfrm>
        </p:spPr>
        <p:txBody>
          <a:bodyPr/>
          <a:lstStyle/>
          <a:p>
            <a:r>
              <a:rPr lang="en-US" sz="3600" b="1" dirty="0" smtClean="0"/>
              <a:t>Triple 2 MS</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37</a:t>
            </a:fld>
            <a:endParaRPr lang="en" dirty="0"/>
          </a:p>
        </p:txBody>
      </p:sp>
      <p:pic>
        <p:nvPicPr>
          <p:cNvPr id="5" name="Picture 4"/>
          <p:cNvPicPr>
            <a:picLocks noChangeAspect="1"/>
          </p:cNvPicPr>
          <p:nvPr/>
        </p:nvPicPr>
        <p:blipFill>
          <a:blip r:embed="rId2"/>
          <a:stretch>
            <a:fillRect/>
          </a:stretch>
        </p:blipFill>
        <p:spPr>
          <a:xfrm>
            <a:off x="1317477" y="936171"/>
            <a:ext cx="6126158" cy="3744685"/>
          </a:xfrm>
          <a:prstGeom prst="rect">
            <a:avLst/>
          </a:prstGeom>
        </p:spPr>
      </p:pic>
    </p:spTree>
    <p:extLst>
      <p:ext uri="{BB962C8B-B14F-4D97-AF65-F5344CB8AC3E}">
        <p14:creationId xmlns:p14="http://schemas.microsoft.com/office/powerpoint/2010/main" val="29006103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10477"/>
            <a:ext cx="8520600" cy="572700"/>
          </a:xfrm>
        </p:spPr>
        <p:txBody>
          <a:bodyPr/>
          <a:lstStyle/>
          <a:p>
            <a:r>
              <a:rPr lang="en-US" sz="3600" b="1" dirty="0" smtClean="0"/>
              <a:t>Zone Read Lead 2M/S</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38</a:t>
            </a:fld>
            <a:endParaRPr lang="en" dirty="0"/>
          </a:p>
        </p:txBody>
      </p:sp>
      <p:pic>
        <p:nvPicPr>
          <p:cNvPr id="7" name="Picture 6"/>
          <p:cNvPicPr>
            <a:picLocks noChangeAspect="1"/>
          </p:cNvPicPr>
          <p:nvPr/>
        </p:nvPicPr>
        <p:blipFill>
          <a:blip r:embed="rId2"/>
          <a:stretch>
            <a:fillRect/>
          </a:stretch>
        </p:blipFill>
        <p:spPr>
          <a:xfrm>
            <a:off x="1491352" y="1087511"/>
            <a:ext cx="5965353" cy="3229735"/>
          </a:xfrm>
          <a:prstGeom prst="rect">
            <a:avLst/>
          </a:prstGeom>
        </p:spPr>
      </p:pic>
    </p:spTree>
    <p:extLst>
      <p:ext uri="{BB962C8B-B14F-4D97-AF65-F5344CB8AC3E}">
        <p14:creationId xmlns:p14="http://schemas.microsoft.com/office/powerpoint/2010/main" val="2864884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05539"/>
            <a:ext cx="8520600" cy="572700"/>
          </a:xfrm>
        </p:spPr>
        <p:txBody>
          <a:bodyPr/>
          <a:lstStyle/>
          <a:p>
            <a:r>
              <a:rPr lang="en-US" sz="3600" b="1" dirty="0" smtClean="0"/>
              <a:t>Zone Read 3 MS Full Flow</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39</a:t>
            </a:fld>
            <a:endParaRPr lang="en" dirty="0"/>
          </a:p>
        </p:txBody>
      </p:sp>
      <p:pic>
        <p:nvPicPr>
          <p:cNvPr id="3" name="Picture 2"/>
          <p:cNvPicPr>
            <a:picLocks noChangeAspect="1"/>
          </p:cNvPicPr>
          <p:nvPr/>
        </p:nvPicPr>
        <p:blipFill>
          <a:blip r:embed="rId2"/>
          <a:stretch>
            <a:fillRect/>
          </a:stretch>
        </p:blipFill>
        <p:spPr>
          <a:xfrm>
            <a:off x="984789" y="993070"/>
            <a:ext cx="6569888" cy="3477330"/>
          </a:xfrm>
          <a:prstGeom prst="rect">
            <a:avLst/>
          </a:prstGeom>
        </p:spPr>
      </p:pic>
    </p:spTree>
    <p:extLst>
      <p:ext uri="{BB962C8B-B14F-4D97-AF65-F5344CB8AC3E}">
        <p14:creationId xmlns:p14="http://schemas.microsoft.com/office/powerpoint/2010/main" val="509311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BS Zone</a:t>
            </a:r>
            <a:endParaRPr lang="en-US" dirty="0"/>
          </a:p>
        </p:txBody>
      </p:sp>
      <p:pic>
        <p:nvPicPr>
          <p:cNvPr id="5" name="Picture 4"/>
          <p:cNvPicPr>
            <a:picLocks noChangeAspect="1"/>
          </p:cNvPicPr>
          <p:nvPr/>
        </p:nvPicPr>
        <p:blipFill>
          <a:blip r:embed="rId2"/>
          <a:stretch>
            <a:fillRect/>
          </a:stretch>
        </p:blipFill>
        <p:spPr>
          <a:xfrm>
            <a:off x="2695040" y="1171254"/>
            <a:ext cx="3277456" cy="3277456"/>
          </a:xfrm>
          <a:prstGeom prst="rect">
            <a:avLst/>
          </a:prstGeom>
        </p:spPr>
      </p:pic>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11215999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14397"/>
            <a:ext cx="8520600" cy="572700"/>
          </a:xfrm>
        </p:spPr>
        <p:txBody>
          <a:bodyPr/>
          <a:lstStyle/>
          <a:p>
            <a:r>
              <a:rPr lang="en-US" sz="3600" b="1" dirty="0" smtClean="0"/>
              <a:t>Midline</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40</a:t>
            </a:fld>
            <a:endParaRPr lang="en" dirty="0"/>
          </a:p>
        </p:txBody>
      </p:sp>
      <p:pic>
        <p:nvPicPr>
          <p:cNvPr id="5" name="Picture 4"/>
          <p:cNvPicPr>
            <a:picLocks noChangeAspect="1"/>
          </p:cNvPicPr>
          <p:nvPr/>
        </p:nvPicPr>
        <p:blipFill>
          <a:blip r:embed="rId2"/>
          <a:stretch>
            <a:fillRect/>
          </a:stretch>
        </p:blipFill>
        <p:spPr>
          <a:xfrm>
            <a:off x="1360723" y="1211777"/>
            <a:ext cx="5965353" cy="3220688"/>
          </a:xfrm>
          <a:prstGeom prst="rect">
            <a:avLst/>
          </a:prstGeom>
        </p:spPr>
      </p:pic>
    </p:spTree>
    <p:extLst>
      <p:ext uri="{BB962C8B-B14F-4D97-AF65-F5344CB8AC3E}">
        <p14:creationId xmlns:p14="http://schemas.microsoft.com/office/powerpoint/2010/main" val="19728231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014" y="216426"/>
            <a:ext cx="8520600" cy="572700"/>
          </a:xfrm>
        </p:spPr>
        <p:txBody>
          <a:bodyPr/>
          <a:lstStyle/>
          <a:p>
            <a:r>
              <a:rPr lang="en-US" sz="3600" b="1" dirty="0" smtClean="0"/>
              <a:t>Buck 3MS</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41</a:t>
            </a:fld>
            <a:endParaRPr lang="en" dirty="0"/>
          </a:p>
        </p:txBody>
      </p:sp>
      <p:pic>
        <p:nvPicPr>
          <p:cNvPr id="5" name="Picture 4"/>
          <p:cNvPicPr>
            <a:picLocks noChangeAspect="1"/>
          </p:cNvPicPr>
          <p:nvPr/>
        </p:nvPicPr>
        <p:blipFill>
          <a:blip r:embed="rId2"/>
          <a:stretch>
            <a:fillRect/>
          </a:stretch>
        </p:blipFill>
        <p:spPr>
          <a:xfrm>
            <a:off x="1287511" y="893098"/>
            <a:ext cx="6071232" cy="3657131"/>
          </a:xfrm>
          <a:prstGeom prst="rect">
            <a:avLst/>
          </a:prstGeom>
        </p:spPr>
      </p:pic>
    </p:spTree>
    <p:extLst>
      <p:ext uri="{BB962C8B-B14F-4D97-AF65-F5344CB8AC3E}">
        <p14:creationId xmlns:p14="http://schemas.microsoft.com/office/powerpoint/2010/main" val="34611704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66606"/>
            <a:ext cx="8520600" cy="572700"/>
          </a:xfrm>
        </p:spPr>
        <p:txBody>
          <a:bodyPr/>
          <a:lstStyle/>
          <a:p>
            <a:r>
              <a:rPr lang="en-US" sz="3600" b="1" dirty="0" smtClean="0"/>
              <a:t>Belly </a:t>
            </a:r>
            <a:r>
              <a:rPr lang="en-US" sz="3600" b="1" dirty="0" err="1" smtClean="0"/>
              <a:t>Iso</a:t>
            </a:r>
            <a:r>
              <a:rPr lang="en-US" sz="3600" b="1" dirty="0" smtClean="0"/>
              <a:t> and Option</a:t>
            </a:r>
            <a:endParaRPr lang="en-US" sz="3600"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42</a:t>
            </a:fld>
            <a:endParaRPr lang="en"/>
          </a:p>
        </p:txBody>
      </p:sp>
      <p:pic>
        <p:nvPicPr>
          <p:cNvPr id="6" name="Picture 5"/>
          <p:cNvPicPr>
            <a:picLocks noChangeAspect="1"/>
          </p:cNvPicPr>
          <p:nvPr/>
        </p:nvPicPr>
        <p:blipFill>
          <a:blip r:embed="rId2"/>
          <a:stretch>
            <a:fillRect/>
          </a:stretch>
        </p:blipFill>
        <p:spPr>
          <a:xfrm>
            <a:off x="1472930" y="1103640"/>
            <a:ext cx="5982945" cy="3767299"/>
          </a:xfrm>
          <a:prstGeom prst="rect">
            <a:avLst/>
          </a:prstGeom>
        </p:spPr>
      </p:pic>
    </p:spTree>
    <p:extLst>
      <p:ext uri="{BB962C8B-B14F-4D97-AF65-F5344CB8AC3E}">
        <p14:creationId xmlns:p14="http://schemas.microsoft.com/office/powerpoint/2010/main" val="24166426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Trap 35 side</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43</a:t>
            </a:fld>
            <a:endParaRPr lang="en" dirty="0"/>
          </a:p>
        </p:txBody>
      </p:sp>
      <p:pic>
        <p:nvPicPr>
          <p:cNvPr id="7" name="Picture 6"/>
          <p:cNvPicPr>
            <a:picLocks noChangeAspect="1"/>
          </p:cNvPicPr>
          <p:nvPr/>
        </p:nvPicPr>
        <p:blipFill>
          <a:blip r:embed="rId2"/>
          <a:stretch>
            <a:fillRect/>
          </a:stretch>
        </p:blipFill>
        <p:spPr>
          <a:xfrm>
            <a:off x="1441906" y="1086698"/>
            <a:ext cx="5745211" cy="3617604"/>
          </a:xfrm>
          <a:prstGeom prst="rect">
            <a:avLst/>
          </a:prstGeom>
        </p:spPr>
      </p:pic>
    </p:spTree>
    <p:extLst>
      <p:ext uri="{BB962C8B-B14F-4D97-AF65-F5344CB8AC3E}">
        <p14:creationId xmlns:p14="http://schemas.microsoft.com/office/powerpoint/2010/main" val="10815070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27311"/>
            <a:ext cx="8520600" cy="572700"/>
          </a:xfrm>
        </p:spPr>
        <p:txBody>
          <a:bodyPr/>
          <a:lstStyle/>
          <a:p>
            <a:r>
              <a:rPr lang="en-US" sz="3600" b="1" dirty="0" smtClean="0"/>
              <a:t>Zone Read Arc vs DTDF</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44</a:t>
            </a:fld>
            <a:endParaRPr lang="en" dirty="0"/>
          </a:p>
        </p:txBody>
      </p:sp>
      <p:pic>
        <p:nvPicPr>
          <p:cNvPr id="5" name="Picture 4"/>
          <p:cNvPicPr>
            <a:picLocks noChangeAspect="1"/>
          </p:cNvPicPr>
          <p:nvPr/>
        </p:nvPicPr>
        <p:blipFill>
          <a:blip r:embed="rId2"/>
          <a:stretch>
            <a:fillRect/>
          </a:stretch>
        </p:blipFill>
        <p:spPr>
          <a:xfrm>
            <a:off x="653682" y="1078317"/>
            <a:ext cx="7096905" cy="3667854"/>
          </a:xfrm>
          <a:prstGeom prst="rect">
            <a:avLst/>
          </a:prstGeom>
        </p:spPr>
      </p:pic>
    </p:spTree>
    <p:extLst>
      <p:ext uri="{BB962C8B-B14F-4D97-AF65-F5344CB8AC3E}">
        <p14:creationId xmlns:p14="http://schemas.microsoft.com/office/powerpoint/2010/main" val="35912954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27311"/>
            <a:ext cx="8520600" cy="572700"/>
          </a:xfrm>
        </p:spPr>
        <p:txBody>
          <a:bodyPr/>
          <a:lstStyle/>
          <a:p>
            <a:r>
              <a:rPr lang="en-US" sz="3600" b="1" dirty="0" smtClean="0"/>
              <a:t>Zone Read Stick vs DTDF</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45</a:t>
            </a:fld>
            <a:endParaRPr lang="en" dirty="0"/>
          </a:p>
        </p:txBody>
      </p:sp>
      <p:pic>
        <p:nvPicPr>
          <p:cNvPr id="3" name="Picture 2"/>
          <p:cNvPicPr>
            <a:picLocks noChangeAspect="1"/>
          </p:cNvPicPr>
          <p:nvPr/>
        </p:nvPicPr>
        <p:blipFill>
          <a:blip r:embed="rId2"/>
          <a:stretch>
            <a:fillRect/>
          </a:stretch>
        </p:blipFill>
        <p:spPr>
          <a:xfrm>
            <a:off x="915191" y="1045659"/>
            <a:ext cx="7075846" cy="3656970"/>
          </a:xfrm>
          <a:prstGeom prst="rect">
            <a:avLst/>
          </a:prstGeom>
        </p:spPr>
      </p:pic>
    </p:spTree>
    <p:extLst>
      <p:ext uri="{BB962C8B-B14F-4D97-AF65-F5344CB8AC3E}">
        <p14:creationId xmlns:p14="http://schemas.microsoft.com/office/powerpoint/2010/main" val="29581071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586" y="281739"/>
            <a:ext cx="8520600" cy="572700"/>
          </a:xfrm>
        </p:spPr>
        <p:txBody>
          <a:bodyPr/>
          <a:lstStyle/>
          <a:p>
            <a:r>
              <a:rPr lang="en-US" sz="3600" b="1" dirty="0" smtClean="0"/>
              <a:t>QB </a:t>
            </a:r>
            <a:r>
              <a:rPr lang="en-US" sz="3600" b="1" dirty="0" err="1" smtClean="0"/>
              <a:t>Iso</a:t>
            </a:r>
            <a:r>
              <a:rPr lang="en-US" sz="3600" b="1" dirty="0" smtClean="0"/>
              <a:t> vs Trey Open</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46</a:t>
            </a:fld>
            <a:endParaRPr lang="en" dirty="0"/>
          </a:p>
        </p:txBody>
      </p:sp>
      <p:pic>
        <p:nvPicPr>
          <p:cNvPr id="5" name="Picture 4"/>
          <p:cNvPicPr>
            <a:picLocks noChangeAspect="1"/>
          </p:cNvPicPr>
          <p:nvPr/>
        </p:nvPicPr>
        <p:blipFill>
          <a:blip r:embed="rId2"/>
          <a:stretch>
            <a:fillRect/>
          </a:stretch>
        </p:blipFill>
        <p:spPr>
          <a:xfrm>
            <a:off x="737099" y="1305776"/>
            <a:ext cx="7449710" cy="3429509"/>
          </a:xfrm>
          <a:prstGeom prst="rect">
            <a:avLst/>
          </a:prstGeom>
        </p:spPr>
      </p:pic>
    </p:spTree>
    <p:extLst>
      <p:ext uri="{BB962C8B-B14F-4D97-AF65-F5344CB8AC3E}">
        <p14:creationId xmlns:p14="http://schemas.microsoft.com/office/powerpoint/2010/main" val="42210844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96257"/>
            <a:ext cx="8520600" cy="572700"/>
          </a:xfrm>
        </p:spPr>
        <p:txBody>
          <a:bodyPr/>
          <a:lstStyle/>
          <a:p>
            <a:r>
              <a:rPr lang="en-US" sz="3600" b="1" dirty="0" smtClean="0"/>
              <a:t>Power Read 3 Trey Open</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47</a:t>
            </a:fld>
            <a:endParaRPr lang="en" dirty="0"/>
          </a:p>
        </p:txBody>
      </p:sp>
      <p:pic>
        <p:nvPicPr>
          <p:cNvPr id="6" name="Picture 5"/>
          <p:cNvPicPr>
            <a:picLocks noChangeAspect="1"/>
          </p:cNvPicPr>
          <p:nvPr/>
        </p:nvPicPr>
        <p:blipFill>
          <a:blip r:embed="rId2"/>
          <a:stretch>
            <a:fillRect/>
          </a:stretch>
        </p:blipFill>
        <p:spPr>
          <a:xfrm>
            <a:off x="964194" y="1332366"/>
            <a:ext cx="6863385" cy="3381148"/>
          </a:xfrm>
          <a:prstGeom prst="rect">
            <a:avLst/>
          </a:prstGeom>
        </p:spPr>
      </p:pic>
    </p:spTree>
    <p:extLst>
      <p:ext uri="{BB962C8B-B14F-4D97-AF65-F5344CB8AC3E}">
        <p14:creationId xmlns:p14="http://schemas.microsoft.com/office/powerpoint/2010/main" val="19396185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14" y="270854"/>
            <a:ext cx="8520600" cy="572700"/>
          </a:xfrm>
        </p:spPr>
        <p:txBody>
          <a:bodyPr/>
          <a:lstStyle/>
          <a:p>
            <a:r>
              <a:rPr lang="en-US" sz="3600" b="1" dirty="0" smtClean="0"/>
              <a:t>Power Read 2 Vs Trey Open</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48</a:t>
            </a:fld>
            <a:endParaRPr lang="en" dirty="0"/>
          </a:p>
        </p:txBody>
      </p:sp>
      <p:pic>
        <p:nvPicPr>
          <p:cNvPr id="5" name="Picture 4"/>
          <p:cNvPicPr>
            <a:picLocks noChangeAspect="1"/>
          </p:cNvPicPr>
          <p:nvPr/>
        </p:nvPicPr>
        <p:blipFill>
          <a:blip r:embed="rId2"/>
          <a:stretch>
            <a:fillRect/>
          </a:stretch>
        </p:blipFill>
        <p:spPr>
          <a:xfrm>
            <a:off x="620741" y="1153376"/>
            <a:ext cx="7544296" cy="3473052"/>
          </a:xfrm>
          <a:prstGeom prst="rect">
            <a:avLst/>
          </a:prstGeom>
        </p:spPr>
      </p:pic>
    </p:spTree>
    <p:extLst>
      <p:ext uri="{BB962C8B-B14F-4D97-AF65-F5344CB8AC3E}">
        <p14:creationId xmlns:p14="http://schemas.microsoft.com/office/powerpoint/2010/main" val="4870675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2"/>
          <a:stretch>
            <a:fillRect/>
          </a:stretch>
        </p:blipFill>
        <p:spPr>
          <a:xfrm>
            <a:off x="0" y="0"/>
            <a:ext cx="9144000" cy="5143500"/>
          </a:xfrm>
          <a:prstGeom prst="rect">
            <a:avLst/>
          </a:prstGeom>
        </p:spPr>
      </p:pic>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fld id="{00000000-1234-1234-1234-123412341234}" type="slidenum">
              <a:rPr lang="en" smtClean="0"/>
              <a:pPr/>
              <a:t>49</a:t>
            </a:fld>
            <a:endParaRPr lang="en" dirty="0"/>
          </a:p>
        </p:txBody>
      </p:sp>
    </p:spTree>
    <p:extLst>
      <p:ext uri="{BB962C8B-B14F-4D97-AF65-F5344CB8AC3E}">
        <p14:creationId xmlns:p14="http://schemas.microsoft.com/office/powerpoint/2010/main" val="295008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body" idx="1"/>
          </p:nvPr>
        </p:nvSpPr>
        <p:spPr>
          <a:xfrm>
            <a:off x="236625" y="131250"/>
            <a:ext cx="8545800" cy="479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5400">
                <a:solidFill>
                  <a:schemeClr val="dk1"/>
                </a:solidFill>
                <a:latin typeface="Times New Roman"/>
                <a:ea typeface="Times New Roman"/>
                <a:cs typeface="Times New Roman"/>
                <a:sym typeface="Times New Roman"/>
              </a:rPr>
              <a:t>Play Defense…..</a:t>
            </a:r>
            <a:endParaRPr sz="5400">
              <a:solidFill>
                <a:schemeClr val="dk1"/>
              </a:solidFill>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r>
              <a:rPr lang="en" sz="5400">
                <a:solidFill>
                  <a:schemeClr val="dk1"/>
                </a:solidFill>
                <a:latin typeface="Times New Roman"/>
                <a:ea typeface="Times New Roman"/>
                <a:cs typeface="Times New Roman"/>
                <a:sym typeface="Times New Roman"/>
              </a:rPr>
              <a:t>          	…..Not Defenses</a:t>
            </a:r>
            <a:endParaRPr sz="5400">
              <a:solidFill>
                <a:schemeClr val="dk1"/>
              </a:solidFill>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r>
              <a:rPr lang="en" sz="4000">
                <a:solidFill>
                  <a:schemeClr val="dk1"/>
                </a:solidFill>
                <a:latin typeface="Times New Roman"/>
                <a:ea typeface="Times New Roman"/>
                <a:cs typeface="Times New Roman"/>
                <a:sym typeface="Times New Roman"/>
              </a:rPr>
              <a:t>Shed….. Pursuit… Tackle</a:t>
            </a:r>
            <a:endParaRPr sz="4000">
              <a:solidFill>
                <a:schemeClr val="dk1"/>
              </a:solidFill>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r>
              <a:rPr lang="en" sz="4000">
                <a:solidFill>
                  <a:schemeClr val="dk1"/>
                </a:solidFill>
                <a:latin typeface="Times New Roman"/>
                <a:ea typeface="Times New Roman"/>
                <a:cs typeface="Times New Roman"/>
                <a:sym typeface="Times New Roman"/>
              </a:rPr>
              <a:t>Good Run Game</a:t>
            </a:r>
            <a:endParaRPr sz="4000">
              <a:solidFill>
                <a:schemeClr val="dk1"/>
              </a:solidFill>
              <a:latin typeface="Times New Roman"/>
              <a:ea typeface="Times New Roman"/>
              <a:cs typeface="Times New Roman"/>
              <a:sym typeface="Times New Roman"/>
            </a:endParaRPr>
          </a:p>
          <a:p>
            <a:pPr marL="0" lvl="0" indent="0" algn="l" rtl="0">
              <a:spcBef>
                <a:spcPts val="1600"/>
              </a:spcBef>
              <a:spcAft>
                <a:spcPts val="1600"/>
              </a:spcAft>
              <a:buNone/>
            </a:pPr>
            <a:r>
              <a:rPr lang="en" sz="4000">
                <a:solidFill>
                  <a:schemeClr val="dk1"/>
                </a:solidFill>
                <a:latin typeface="Times New Roman"/>
                <a:ea typeface="Times New Roman"/>
                <a:cs typeface="Times New Roman"/>
                <a:sym typeface="Times New Roman"/>
              </a:rPr>
              <a:t>Solid Special Teams</a:t>
            </a:r>
            <a:endParaRPr/>
          </a:p>
        </p:txBody>
      </p:sp>
      <p:sp>
        <p:nvSpPr>
          <p:cNvPr id="84" name="Google Shape;84;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a:t>
            </a:fld>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51"/>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a:t>Favorite Resources</a:t>
            </a:r>
            <a:endParaRPr sz="3600" b="1" dirty="0"/>
          </a:p>
        </p:txBody>
      </p:sp>
      <p:sp>
        <p:nvSpPr>
          <p:cNvPr id="342" name="Google Shape;342;p51"/>
          <p:cNvSpPr txBox="1">
            <a:spLocks noGrp="1"/>
          </p:cNvSpPr>
          <p:nvPr>
            <p:ph type="body" idx="1"/>
          </p:nvPr>
        </p:nvSpPr>
        <p:spPr>
          <a:xfrm>
            <a:off x="311700" y="596066"/>
            <a:ext cx="8832300" cy="3980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smtClean="0"/>
              <a:t>Complete </a:t>
            </a:r>
            <a:r>
              <a:rPr lang="en" sz="2400" dirty="0"/>
              <a:t>Linebacking - Lou Tepper</a:t>
            </a:r>
            <a:endParaRPr sz="2400" dirty="0"/>
          </a:p>
          <a:p>
            <a:pPr marL="0" lvl="0" indent="0" algn="l" rtl="0">
              <a:spcBef>
                <a:spcPts val="1600"/>
              </a:spcBef>
              <a:spcAft>
                <a:spcPts val="0"/>
              </a:spcAft>
              <a:buNone/>
            </a:pPr>
            <a:r>
              <a:rPr lang="en" sz="2400" dirty="0"/>
              <a:t>Football’s Eagle and Stack Defense </a:t>
            </a:r>
            <a:r>
              <a:rPr lang="en" sz="2400" dirty="0" smtClean="0"/>
              <a:t>Vanderlinden</a:t>
            </a:r>
            <a:endParaRPr sz="2400" dirty="0"/>
          </a:p>
          <a:p>
            <a:pPr marL="0" lvl="0" indent="0" algn="l" rtl="0">
              <a:spcBef>
                <a:spcPts val="1600"/>
              </a:spcBef>
              <a:spcAft>
                <a:spcPts val="0"/>
              </a:spcAft>
              <a:buNone/>
            </a:pPr>
            <a:r>
              <a:rPr lang="en" sz="2400" dirty="0">
                <a:solidFill>
                  <a:schemeClr val="dk1"/>
                </a:solidFill>
              </a:rPr>
              <a:t>Quarters Coverage Made Simple - Shap </a:t>
            </a:r>
            <a:r>
              <a:rPr lang="en" sz="2400" dirty="0" smtClean="0">
                <a:solidFill>
                  <a:schemeClr val="dk1"/>
                </a:solidFill>
              </a:rPr>
              <a:t>Boyd</a:t>
            </a:r>
          </a:p>
          <a:p>
            <a:pPr marL="0" lvl="0" indent="0" algn="l" rtl="0">
              <a:spcBef>
                <a:spcPts val="1600"/>
              </a:spcBef>
              <a:spcAft>
                <a:spcPts val="0"/>
              </a:spcAft>
              <a:buNone/>
            </a:pPr>
            <a:r>
              <a:rPr lang="en" sz="2400" dirty="0" smtClean="0">
                <a:solidFill>
                  <a:schemeClr val="dk1"/>
                </a:solidFill>
              </a:rPr>
              <a:t>Glazier Clinics  XandO Labs   CoachHuey</a:t>
            </a:r>
          </a:p>
          <a:p>
            <a:pPr marL="0" lvl="0" indent="0" algn="l" rtl="0">
              <a:spcBef>
                <a:spcPts val="1600"/>
              </a:spcBef>
              <a:spcAft>
                <a:spcPts val="0"/>
              </a:spcAft>
              <a:buNone/>
            </a:pPr>
            <a:r>
              <a:rPr lang="en" sz="2400" dirty="0" smtClean="0">
                <a:solidFill>
                  <a:schemeClr val="dk1"/>
                </a:solidFill>
              </a:rPr>
              <a:t>Fav Follows:  Adam Gaylor, Coach Vass, Craig Roh, Cody Alexander, </a:t>
            </a:r>
            <a:r>
              <a:rPr lang="en-US" sz="2400" dirty="0" smtClean="0"/>
              <a:t>Andy Ryland, </a:t>
            </a:r>
            <a:r>
              <a:rPr lang="en-US" sz="2400" dirty="0" err="1" smtClean="0"/>
              <a:t>Blitzology</a:t>
            </a:r>
            <a:r>
              <a:rPr lang="en-US" sz="2400" dirty="0" smtClean="0"/>
              <a:t>, James Light, Kyle Cogan, Bill Williams, Barry Hoover</a:t>
            </a:r>
            <a:endParaRPr lang="en" sz="2400" dirty="0" smtClean="0"/>
          </a:p>
          <a:p>
            <a:pPr marL="0" lvl="0" indent="0" algn="l" rtl="0">
              <a:lnSpc>
                <a:spcPct val="100000"/>
              </a:lnSpc>
              <a:spcBef>
                <a:spcPts val="1600"/>
              </a:spcBef>
              <a:spcAft>
                <a:spcPts val="0"/>
              </a:spcAft>
              <a:buNone/>
            </a:pPr>
            <a:r>
              <a:rPr lang="en" sz="2400" dirty="0" smtClean="0"/>
              <a:t>Twitter: </a:t>
            </a:r>
            <a:r>
              <a:rPr lang="en" sz="2400" dirty="0"/>
              <a:t>@</a:t>
            </a:r>
            <a:r>
              <a:rPr lang="en" sz="2400" dirty="0" smtClean="0"/>
              <a:t>JerryGordonFB</a:t>
            </a:r>
            <a:r>
              <a:rPr lang="en" sz="2400" dirty="0"/>
              <a:t> </a:t>
            </a:r>
            <a:r>
              <a:rPr lang="en" sz="2400" dirty="0" smtClean="0"/>
              <a:t>   Email: </a:t>
            </a:r>
            <a:r>
              <a:rPr lang="en" sz="2400" u="sng" dirty="0">
                <a:solidFill>
                  <a:srgbClr val="FFFFFF"/>
                </a:solidFill>
                <a:hlinkClick r:id="rId3"/>
              </a:rPr>
              <a:t>jgordon0508@yahoo.com</a:t>
            </a:r>
            <a:r>
              <a:rPr lang="en" sz="2400" dirty="0">
                <a:solidFill>
                  <a:srgbClr val="FFFFFF"/>
                </a:solidFill>
              </a:rPr>
              <a:t>   </a:t>
            </a:r>
            <a:endParaRPr lang="en" sz="2400" dirty="0" smtClean="0">
              <a:solidFill>
                <a:srgbClr val="FFFFFF"/>
              </a:solidFill>
            </a:endParaRPr>
          </a:p>
          <a:p>
            <a:pPr marL="0" lvl="0" indent="0" algn="l" rtl="0">
              <a:lnSpc>
                <a:spcPct val="100000"/>
              </a:lnSpc>
              <a:spcBef>
                <a:spcPts val="1600"/>
              </a:spcBef>
              <a:spcAft>
                <a:spcPts val="0"/>
              </a:spcAft>
              <a:buNone/>
            </a:pPr>
            <a:r>
              <a:rPr lang="en" sz="2400" dirty="0" smtClean="0"/>
              <a:t>CoachJerry Gordon.com</a:t>
            </a:r>
            <a:endParaRPr sz="2400" dirty="0"/>
          </a:p>
          <a:p>
            <a:pPr marL="0" lvl="0" indent="0" algn="l" rtl="0">
              <a:spcBef>
                <a:spcPts val="1600"/>
              </a:spcBef>
              <a:spcAft>
                <a:spcPts val="1600"/>
              </a:spcAft>
              <a:buNone/>
            </a:pPr>
            <a:endParaRPr dirty="0">
              <a:solidFill>
                <a:srgbClr val="FFFFFF"/>
              </a:solidFill>
            </a:endParaRPr>
          </a:p>
        </p:txBody>
      </p:sp>
      <p:sp>
        <p:nvSpPr>
          <p:cNvPr id="343" name="Google Shape;343;p51"/>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50</a:t>
            </a:fld>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472" y="238197"/>
            <a:ext cx="8520600" cy="572700"/>
          </a:xfrm>
        </p:spPr>
        <p:txBody>
          <a:bodyPr/>
          <a:lstStyle/>
          <a:p>
            <a:r>
              <a:rPr lang="en-US" sz="3600" b="1" dirty="0" smtClean="0"/>
              <a:t>Buck 2 MS</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51</a:t>
            </a:fld>
            <a:endParaRPr lang="en" dirty="0"/>
          </a:p>
        </p:txBody>
      </p:sp>
      <p:pic>
        <p:nvPicPr>
          <p:cNvPr id="5" name="Picture 4"/>
          <p:cNvPicPr>
            <a:picLocks noChangeAspect="1"/>
          </p:cNvPicPr>
          <p:nvPr/>
        </p:nvPicPr>
        <p:blipFill>
          <a:blip r:embed="rId2"/>
          <a:stretch>
            <a:fillRect/>
          </a:stretch>
        </p:blipFill>
        <p:spPr>
          <a:xfrm>
            <a:off x="1175008" y="781818"/>
            <a:ext cx="6325249" cy="3866382"/>
          </a:xfrm>
          <a:prstGeom prst="rect">
            <a:avLst/>
          </a:prstGeom>
        </p:spPr>
      </p:pic>
    </p:spTree>
    <p:extLst>
      <p:ext uri="{BB962C8B-B14F-4D97-AF65-F5344CB8AC3E}">
        <p14:creationId xmlns:p14="http://schemas.microsoft.com/office/powerpoint/2010/main" val="7120356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928" y="270853"/>
            <a:ext cx="8520600" cy="572700"/>
          </a:xfrm>
        </p:spPr>
        <p:txBody>
          <a:bodyPr/>
          <a:lstStyle/>
          <a:p>
            <a:r>
              <a:rPr lang="en-US" sz="3600" b="1" dirty="0" smtClean="0"/>
              <a:t>Zone Read 3MS  split flow</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52</a:t>
            </a:fld>
            <a:endParaRPr lang="en" dirty="0"/>
          </a:p>
        </p:txBody>
      </p:sp>
      <p:pic>
        <p:nvPicPr>
          <p:cNvPr id="5" name="Picture 4"/>
          <p:cNvPicPr>
            <a:picLocks noChangeAspect="1"/>
          </p:cNvPicPr>
          <p:nvPr/>
        </p:nvPicPr>
        <p:blipFill>
          <a:blip r:embed="rId2"/>
          <a:stretch>
            <a:fillRect/>
          </a:stretch>
        </p:blipFill>
        <p:spPr>
          <a:xfrm>
            <a:off x="1480466" y="1363184"/>
            <a:ext cx="5965353" cy="3157360"/>
          </a:xfrm>
          <a:prstGeom prst="rect">
            <a:avLst/>
          </a:prstGeom>
        </p:spPr>
      </p:pic>
    </p:spTree>
    <p:extLst>
      <p:ext uri="{BB962C8B-B14F-4D97-AF65-F5344CB8AC3E}">
        <p14:creationId xmlns:p14="http://schemas.microsoft.com/office/powerpoint/2010/main" val="4727939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974" y="136800"/>
            <a:ext cx="8520600" cy="572700"/>
          </a:xfrm>
        </p:spPr>
        <p:txBody>
          <a:bodyPr/>
          <a:lstStyle/>
          <a:p>
            <a:r>
              <a:rPr lang="en-US" sz="3600" b="1" dirty="0" smtClean="0"/>
              <a:t>Trap 15</a:t>
            </a:r>
            <a:endParaRPr lang="en-US" sz="3600"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53</a:t>
            </a:fld>
            <a:endParaRPr lang="en"/>
          </a:p>
        </p:txBody>
      </p:sp>
      <p:pic>
        <p:nvPicPr>
          <p:cNvPr id="5" name="Picture 4"/>
          <p:cNvPicPr>
            <a:picLocks noChangeAspect="1"/>
          </p:cNvPicPr>
          <p:nvPr/>
        </p:nvPicPr>
        <p:blipFill>
          <a:blip r:embed="rId2"/>
          <a:stretch>
            <a:fillRect/>
          </a:stretch>
        </p:blipFill>
        <p:spPr>
          <a:xfrm>
            <a:off x="1193664" y="822924"/>
            <a:ext cx="6596319" cy="4153524"/>
          </a:xfrm>
          <a:prstGeom prst="rect">
            <a:avLst/>
          </a:prstGeom>
        </p:spPr>
      </p:pic>
    </p:spTree>
    <p:extLst>
      <p:ext uri="{BB962C8B-B14F-4D97-AF65-F5344CB8AC3E}">
        <p14:creationId xmlns:p14="http://schemas.microsoft.com/office/powerpoint/2010/main" val="31524874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46087"/>
            <a:ext cx="8520600" cy="572700"/>
          </a:xfrm>
        </p:spPr>
        <p:txBody>
          <a:bodyPr/>
          <a:lstStyle/>
          <a:p>
            <a:r>
              <a:rPr lang="en-US" sz="3600" b="1" dirty="0" smtClean="0"/>
              <a:t>Waggle 2</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54</a:t>
            </a:fld>
            <a:endParaRPr lang="en" dirty="0"/>
          </a:p>
        </p:txBody>
      </p:sp>
      <p:pic>
        <p:nvPicPr>
          <p:cNvPr id="5" name="Picture 4"/>
          <p:cNvPicPr>
            <a:picLocks noChangeAspect="1"/>
          </p:cNvPicPr>
          <p:nvPr/>
        </p:nvPicPr>
        <p:blipFill>
          <a:blip r:embed="rId2"/>
          <a:stretch>
            <a:fillRect/>
          </a:stretch>
        </p:blipFill>
        <p:spPr>
          <a:xfrm>
            <a:off x="1850983" y="492369"/>
            <a:ext cx="5231017" cy="4460110"/>
          </a:xfrm>
          <a:prstGeom prst="rect">
            <a:avLst/>
          </a:prstGeom>
        </p:spPr>
      </p:pic>
    </p:spTree>
    <p:extLst>
      <p:ext uri="{BB962C8B-B14F-4D97-AF65-F5344CB8AC3E}">
        <p14:creationId xmlns:p14="http://schemas.microsoft.com/office/powerpoint/2010/main" val="32239972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869" y="216425"/>
            <a:ext cx="8520600" cy="572700"/>
          </a:xfrm>
        </p:spPr>
        <p:txBody>
          <a:bodyPr/>
          <a:lstStyle/>
          <a:p>
            <a:r>
              <a:rPr lang="en-US" sz="3600" b="1" dirty="0" smtClean="0"/>
              <a:t>Waggle 3</a:t>
            </a:r>
            <a:endParaRPr lang="en-US" sz="3600" b="1" dirty="0"/>
          </a:p>
        </p:txBody>
      </p:sp>
      <p:sp>
        <p:nvSpPr>
          <p:cNvPr id="4" name="Slide Number Placeholder 3"/>
          <p:cNvSpPr>
            <a:spLocks noGrp="1"/>
          </p:cNvSpPr>
          <p:nvPr>
            <p:ph type="sldNum" idx="12"/>
          </p:nvPr>
        </p:nvSpPr>
        <p:spPr/>
        <p:txBody>
          <a:bodyPr/>
          <a:lstStyle/>
          <a:p>
            <a:fld id="{00000000-1234-1234-1234-123412341234}" type="slidenum">
              <a:rPr lang="en" smtClean="0"/>
              <a:pPr/>
              <a:t>55</a:t>
            </a:fld>
            <a:endParaRPr lang="en" dirty="0"/>
          </a:p>
        </p:txBody>
      </p:sp>
      <p:pic>
        <p:nvPicPr>
          <p:cNvPr id="5" name="Picture 4"/>
          <p:cNvPicPr>
            <a:picLocks noChangeAspect="1"/>
          </p:cNvPicPr>
          <p:nvPr/>
        </p:nvPicPr>
        <p:blipFill>
          <a:blip r:embed="rId2"/>
          <a:stretch>
            <a:fillRect/>
          </a:stretch>
        </p:blipFill>
        <p:spPr>
          <a:xfrm>
            <a:off x="1634341" y="958684"/>
            <a:ext cx="5312610" cy="4351547"/>
          </a:xfrm>
          <a:prstGeom prst="rect">
            <a:avLst/>
          </a:prstGeom>
        </p:spPr>
      </p:pic>
    </p:spTree>
    <p:extLst>
      <p:ext uri="{BB962C8B-B14F-4D97-AF65-F5344CB8AC3E}">
        <p14:creationId xmlns:p14="http://schemas.microsoft.com/office/powerpoint/2010/main" val="126261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249082"/>
            <a:ext cx="8520600" cy="572700"/>
          </a:xfrm>
        </p:spPr>
        <p:txBody>
          <a:bodyPr/>
          <a:lstStyle/>
          <a:p>
            <a:r>
              <a:rPr lang="en-US" sz="3600" b="1" dirty="0" smtClean="0"/>
              <a:t>Who are we</a:t>
            </a:r>
            <a:endParaRPr lang="en-US" sz="3600" b="1" dirty="0"/>
          </a:p>
        </p:txBody>
      </p:sp>
      <p:sp>
        <p:nvSpPr>
          <p:cNvPr id="3" name="Text Placeholder 2"/>
          <p:cNvSpPr>
            <a:spLocks noGrp="1"/>
          </p:cNvSpPr>
          <p:nvPr>
            <p:ph type="body" idx="1"/>
          </p:nvPr>
        </p:nvSpPr>
        <p:spPr/>
        <p:txBody>
          <a:bodyPr/>
          <a:lstStyle/>
          <a:p>
            <a:pPr marL="114300" indent="0">
              <a:buNone/>
            </a:pPr>
            <a:r>
              <a:rPr lang="en-US" dirty="0" smtClean="0"/>
              <a:t>Been running this package as a DC since 2000   </a:t>
            </a:r>
          </a:p>
          <a:p>
            <a:pPr marL="114300" indent="0">
              <a:buNone/>
            </a:pPr>
            <a:r>
              <a:rPr lang="en-US" dirty="0"/>
              <a:t>	</a:t>
            </a:r>
            <a:r>
              <a:rPr lang="en-US" dirty="0" smtClean="0"/>
              <a:t>learned from failure and frustration</a:t>
            </a:r>
          </a:p>
          <a:p>
            <a:pPr marL="114300" indent="0">
              <a:buNone/>
            </a:pPr>
            <a:endParaRPr lang="en-US" dirty="0"/>
          </a:p>
          <a:p>
            <a:pPr marL="114300" indent="0">
              <a:buNone/>
            </a:pPr>
            <a:r>
              <a:rPr lang="en-US" dirty="0" smtClean="0"/>
              <a:t>1 to 1.5 platoon</a:t>
            </a:r>
          </a:p>
          <a:p>
            <a:pPr marL="114300" indent="0">
              <a:buNone/>
            </a:pPr>
            <a:endParaRPr lang="en-US" dirty="0"/>
          </a:p>
          <a:p>
            <a:pPr marL="114300" indent="0">
              <a:buNone/>
            </a:pPr>
            <a:r>
              <a:rPr lang="en-US" dirty="0" smtClean="0"/>
              <a:t>40 to 80 kids in program</a:t>
            </a:r>
          </a:p>
          <a:p>
            <a:pPr marL="114300" indent="0">
              <a:buNone/>
            </a:pPr>
            <a:endParaRPr lang="en-US" dirty="0"/>
          </a:p>
          <a:p>
            <a:pPr marL="114300" indent="0">
              <a:buNone/>
            </a:pPr>
            <a:r>
              <a:rPr lang="en-US" dirty="0" smtClean="0"/>
              <a:t>We are not Texas or Oklahoma 6A</a:t>
            </a:r>
          </a:p>
          <a:p>
            <a:pPr marL="114300" indent="0">
              <a:buNone/>
            </a:pPr>
            <a:endParaRPr lang="en-US" dirty="0"/>
          </a:p>
          <a:p>
            <a:pPr marL="114300" indent="0">
              <a:buNone/>
            </a:pPr>
            <a:r>
              <a:rPr lang="en-US" dirty="0" smtClean="0"/>
              <a:t>We need to stop:  Last couple of years:  Triple and Wing T</a:t>
            </a:r>
            <a:endParaRPr lang="en-US" dirty="0"/>
          </a:p>
          <a:p>
            <a:pPr marL="114300" indent="0">
              <a:buNone/>
            </a:pPr>
            <a:r>
              <a:rPr lang="en-US" dirty="0" smtClean="0"/>
              <a:t>			Previous:  Single Wing  and Shotgun I</a:t>
            </a:r>
          </a:p>
          <a:p>
            <a:pPr marL="114300" indent="0">
              <a:buNone/>
            </a:pPr>
            <a:r>
              <a:rPr lang="en-US" dirty="0"/>
              <a:t>	</a:t>
            </a:r>
            <a:r>
              <a:rPr lang="en-US" dirty="0" smtClean="0"/>
              <a:t>		We see very little teams the are good running spread</a:t>
            </a:r>
          </a:p>
        </p:txBody>
      </p:sp>
      <p:sp>
        <p:nvSpPr>
          <p:cNvPr id="4" name="Slide Number Placeholder 3"/>
          <p:cNvSpPr>
            <a:spLocks noGrp="1"/>
          </p:cNvSpPr>
          <p:nvPr>
            <p:ph type="sldNum" idx="12"/>
          </p:nvPr>
        </p:nvSpPr>
        <p:spPr/>
        <p:txBody>
          <a:bodyPr/>
          <a:lstStyle/>
          <a:p>
            <a:fld id="{00000000-1234-1234-1234-123412341234}" type="slidenum">
              <a:rPr lang="en" smtClean="0"/>
              <a:pPr/>
              <a:t>6</a:t>
            </a:fld>
            <a:endParaRPr lang="en" dirty="0"/>
          </a:p>
        </p:txBody>
      </p:sp>
    </p:spTree>
    <p:extLst>
      <p:ext uri="{BB962C8B-B14F-4D97-AF65-F5344CB8AC3E}">
        <p14:creationId xmlns:p14="http://schemas.microsoft.com/office/powerpoint/2010/main" val="1984947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Pro Split</a:t>
            </a:r>
            <a:endParaRPr lang="en-US" sz="3600" b="1"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
        <p:nvSpPr>
          <p:cNvPr id="3" name="TextBox 2"/>
          <p:cNvSpPr txBox="1"/>
          <p:nvPr/>
        </p:nvSpPr>
        <p:spPr>
          <a:xfrm>
            <a:off x="402771" y="4376058"/>
            <a:ext cx="1151277" cy="307777"/>
          </a:xfrm>
          <a:prstGeom prst="rect">
            <a:avLst/>
          </a:prstGeom>
          <a:noFill/>
        </p:spPr>
        <p:txBody>
          <a:bodyPr wrap="none" rtlCol="0">
            <a:spAutoFit/>
          </a:bodyPr>
          <a:lstStyle/>
          <a:p>
            <a:r>
              <a:rPr lang="en-US" dirty="0" smtClean="0"/>
              <a:t>Quick Rules</a:t>
            </a:r>
            <a:endParaRPr lang="en-US" dirty="0"/>
          </a:p>
        </p:txBody>
      </p:sp>
      <p:pic>
        <p:nvPicPr>
          <p:cNvPr id="6" name="Picture 5"/>
          <p:cNvPicPr>
            <a:picLocks noChangeAspect="1"/>
          </p:cNvPicPr>
          <p:nvPr/>
        </p:nvPicPr>
        <p:blipFill>
          <a:blip r:embed="rId2"/>
          <a:stretch>
            <a:fillRect/>
          </a:stretch>
        </p:blipFill>
        <p:spPr>
          <a:xfrm>
            <a:off x="1589323" y="993070"/>
            <a:ext cx="5965353" cy="3157360"/>
          </a:xfrm>
          <a:prstGeom prst="rect">
            <a:avLst/>
          </a:prstGeom>
        </p:spPr>
      </p:pic>
    </p:spTree>
    <p:extLst>
      <p:ext uri="{BB962C8B-B14F-4D97-AF65-F5344CB8AC3E}">
        <p14:creationId xmlns:p14="http://schemas.microsoft.com/office/powerpoint/2010/main" val="3207497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786" y="194654"/>
            <a:ext cx="8520600" cy="572700"/>
          </a:xfrm>
        </p:spPr>
        <p:txBody>
          <a:bodyPr/>
          <a:lstStyle/>
          <a:p>
            <a:r>
              <a:rPr lang="en-US" sz="3600" b="1" dirty="0" smtClean="0"/>
              <a:t>Who is the Sam?</a:t>
            </a:r>
            <a:endParaRPr lang="en-US" sz="3600" b="1" dirty="0"/>
          </a:p>
        </p:txBody>
      </p:sp>
      <p:sp>
        <p:nvSpPr>
          <p:cNvPr id="3" name="Text Placeholder 2"/>
          <p:cNvSpPr>
            <a:spLocks noGrp="1"/>
          </p:cNvSpPr>
          <p:nvPr>
            <p:ph type="body" idx="1"/>
          </p:nvPr>
        </p:nvSpPr>
        <p:spPr/>
        <p:txBody>
          <a:bodyPr/>
          <a:lstStyle/>
          <a:p>
            <a:r>
              <a:rPr lang="en-US" sz="3200" dirty="0" smtClean="0"/>
              <a:t>He will only be on the LOS vs a TE</a:t>
            </a:r>
          </a:p>
          <a:p>
            <a:r>
              <a:rPr lang="en-US" sz="3200" dirty="0" smtClean="0"/>
              <a:t>He will never be on the hash</a:t>
            </a:r>
          </a:p>
          <a:p>
            <a:r>
              <a:rPr lang="en-US" sz="3200" dirty="0" smtClean="0"/>
              <a:t>He always gets told how to line up</a:t>
            </a:r>
          </a:p>
          <a:p>
            <a:r>
              <a:rPr lang="en-US" sz="3200" dirty="0" smtClean="0"/>
              <a:t>Will only be asked to run with #2 with help or a blitz</a:t>
            </a:r>
          </a:p>
          <a:p>
            <a:r>
              <a:rPr lang="en-US" sz="3200" dirty="0" smtClean="0"/>
              <a:t>For some reason usually a baseball player</a:t>
            </a:r>
          </a:p>
          <a:p>
            <a:endParaRPr lang="en-US" sz="3200" dirty="0"/>
          </a:p>
          <a:p>
            <a:r>
              <a:rPr lang="en-US" sz="3200" dirty="0" smtClean="0"/>
              <a:t>Corners: Field and Boundary or follow WR  </a:t>
            </a:r>
            <a:endParaRPr lang="en-US" sz="3200" dirty="0"/>
          </a:p>
        </p:txBody>
      </p:sp>
      <p:sp>
        <p:nvSpPr>
          <p:cNvPr id="4" name="Slide Number Placeholder 3"/>
          <p:cNvSpPr>
            <a:spLocks noGrp="1"/>
          </p:cNvSpPr>
          <p:nvPr>
            <p:ph type="sldNum" idx="12"/>
          </p:nvPr>
        </p:nvSpPr>
        <p:spPr/>
        <p:txBody>
          <a:bodyPr/>
          <a:lstStyle/>
          <a:p>
            <a:fld id="{00000000-1234-1234-1234-123412341234}" type="slidenum">
              <a:rPr lang="en" smtClean="0"/>
              <a:pPr/>
              <a:t>8</a:t>
            </a:fld>
            <a:endParaRPr lang="en" dirty="0"/>
          </a:p>
        </p:txBody>
      </p:sp>
    </p:spTree>
    <p:extLst>
      <p:ext uri="{BB962C8B-B14F-4D97-AF65-F5344CB8AC3E}">
        <p14:creationId xmlns:p14="http://schemas.microsoft.com/office/powerpoint/2010/main" val="2574621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291151" y="23954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b="1" dirty="0" smtClean="0"/>
              <a:t>Why we like Under </a:t>
            </a:r>
            <a:r>
              <a:rPr lang="en" sz="3600" b="1" dirty="0"/>
              <a:t>Front</a:t>
            </a:r>
            <a:endParaRPr sz="3600" b="1" dirty="0"/>
          </a:p>
        </p:txBody>
      </p:sp>
      <p:sp>
        <p:nvSpPr>
          <p:cNvPr id="90" name="Google Shape;90;p18"/>
          <p:cNvSpPr txBox="1">
            <a:spLocks noGrp="1"/>
          </p:cNvSpPr>
          <p:nvPr>
            <p:ph type="body" idx="1"/>
          </p:nvPr>
        </p:nvSpPr>
        <p:spPr>
          <a:xfrm>
            <a:off x="102741" y="1060007"/>
            <a:ext cx="8520600" cy="320376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endParaRPr lang="en-US" sz="2400" dirty="0" smtClean="0">
              <a:solidFill>
                <a:srgbClr val="FFFFFF"/>
              </a:solidFill>
            </a:endParaRPr>
          </a:p>
          <a:p>
            <a:pPr marL="0" lvl="0" indent="0" algn="l" rtl="0">
              <a:spcBef>
                <a:spcPts val="0"/>
              </a:spcBef>
              <a:spcAft>
                <a:spcPts val="1600"/>
              </a:spcAft>
              <a:buNone/>
            </a:pPr>
            <a:endParaRPr lang="en-US" sz="2400" dirty="0">
              <a:solidFill>
                <a:srgbClr val="FFFFFF"/>
              </a:solidFill>
            </a:endParaRPr>
          </a:p>
          <a:p>
            <a:pPr marL="0" lvl="0" indent="0" algn="l" rtl="0">
              <a:spcBef>
                <a:spcPts val="0"/>
              </a:spcBef>
              <a:spcAft>
                <a:spcPts val="1600"/>
              </a:spcAft>
              <a:buNone/>
            </a:pPr>
            <a:r>
              <a:rPr lang="en-US" sz="2400" dirty="0">
                <a:solidFill>
                  <a:srgbClr val="FFFFFF"/>
                </a:solidFill>
              </a:rPr>
              <a:t>3</a:t>
            </a:r>
            <a:endParaRPr sz="2400" dirty="0"/>
          </a:p>
        </p:txBody>
      </p:sp>
      <p:sp>
        <p:nvSpPr>
          <p:cNvPr id="92" name="Google Shape;92;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9</a:t>
            </a:fld>
            <a:endParaRPr/>
          </a:p>
        </p:txBody>
      </p:sp>
      <p:pic>
        <p:nvPicPr>
          <p:cNvPr id="91" name="Google Shape;91;p18"/>
          <p:cNvPicPr preferRelativeResize="0"/>
          <p:nvPr/>
        </p:nvPicPr>
        <p:blipFill>
          <a:blip r:embed="rId3">
            <a:alphaModFix/>
          </a:blip>
          <a:stretch>
            <a:fillRect/>
          </a:stretch>
        </p:blipFill>
        <p:spPr>
          <a:xfrm>
            <a:off x="1115174" y="953035"/>
            <a:ext cx="6934200" cy="2990850"/>
          </a:xfrm>
          <a:prstGeom prst="rect">
            <a:avLst/>
          </a:prstGeom>
          <a:noFill/>
          <a:ln>
            <a:noFill/>
          </a:ln>
        </p:spPr>
      </p:pic>
      <p:sp>
        <p:nvSpPr>
          <p:cNvPr id="2" name="TextBox 1"/>
          <p:cNvSpPr txBox="1"/>
          <p:nvPr/>
        </p:nvSpPr>
        <p:spPr>
          <a:xfrm>
            <a:off x="675160" y="4145867"/>
            <a:ext cx="8133958" cy="584775"/>
          </a:xfrm>
          <a:prstGeom prst="rect">
            <a:avLst/>
          </a:prstGeom>
          <a:noFill/>
        </p:spPr>
        <p:txBody>
          <a:bodyPr wrap="none" rtlCol="0">
            <a:spAutoFit/>
          </a:bodyPr>
          <a:lstStyle/>
          <a:p>
            <a:r>
              <a:rPr lang="en-US" sz="3200" dirty="0" smtClean="0"/>
              <a:t>5 Players on LOS  Not a lot of teams play it </a:t>
            </a:r>
            <a:endParaRPr lang="en-US" sz="3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6828</TotalTime>
  <Words>859</Words>
  <Application>Microsoft Office PowerPoint</Application>
  <PresentationFormat>On-screen Show (16:9)</PresentationFormat>
  <Paragraphs>244</Paragraphs>
  <Slides>55</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Times New Roman</vt:lpstr>
      <vt:lpstr>Wingdings</vt:lpstr>
      <vt:lpstr>Office Theme</vt:lpstr>
      <vt:lpstr>Defending Heavy Sets with Under Defense</vt:lpstr>
      <vt:lpstr> Under  vs Run Clinic Agenda</vt:lpstr>
      <vt:lpstr>We will NOT talk about</vt:lpstr>
      <vt:lpstr>No BS Zone</vt:lpstr>
      <vt:lpstr>PowerPoint Presentation</vt:lpstr>
      <vt:lpstr>Who are we</vt:lpstr>
      <vt:lpstr>Pro Split</vt:lpstr>
      <vt:lpstr>Who is the Sam?</vt:lpstr>
      <vt:lpstr>Why we like Under Front</vt:lpstr>
      <vt:lpstr>Why we like Under Front</vt:lpstr>
      <vt:lpstr>Why we like Under Front</vt:lpstr>
      <vt:lpstr>Why we like Under Front</vt:lpstr>
      <vt:lpstr>Why we like Under Front</vt:lpstr>
      <vt:lpstr>Why we like Under Front</vt:lpstr>
      <vt:lpstr>When do we call Under Read</vt:lpstr>
      <vt:lpstr>PowerPoint Presentation</vt:lpstr>
      <vt:lpstr>PowerPoint Presentation</vt:lpstr>
      <vt:lpstr>PowerPoint Presentation</vt:lpstr>
      <vt:lpstr>Problems with Under</vt:lpstr>
      <vt:lpstr>Double Tight Attack</vt:lpstr>
      <vt:lpstr>Double Tight FIB       Field </vt:lpstr>
      <vt:lpstr>  Few principles over many situations</vt:lpstr>
      <vt:lpstr>Block Down, Step Down Rule</vt:lpstr>
      <vt:lpstr>Spill</vt:lpstr>
      <vt:lpstr>Tag Technique</vt:lpstr>
      <vt:lpstr>Common Teaching Techniques: LB</vt:lpstr>
      <vt:lpstr>Under the Load, Over the load</vt:lpstr>
      <vt:lpstr>Under the Load, Over the Load</vt:lpstr>
      <vt:lpstr>Under the Load, Over the Load</vt:lpstr>
      <vt:lpstr>Mid Line</vt:lpstr>
      <vt:lpstr>High Low Guy</vt:lpstr>
      <vt:lpstr>Common Teaching Techniques Look Tech</vt:lpstr>
      <vt:lpstr>Look vs Arc TE</vt:lpstr>
      <vt:lpstr>3/6 side   (Over)</vt:lpstr>
      <vt:lpstr>Defending Plays   </vt:lpstr>
      <vt:lpstr>Triple 3MS</vt:lpstr>
      <vt:lpstr>Triple 2 MS</vt:lpstr>
      <vt:lpstr>Zone Read Lead 2M/S</vt:lpstr>
      <vt:lpstr>Zone Read 3 MS Full Flow</vt:lpstr>
      <vt:lpstr>Midline</vt:lpstr>
      <vt:lpstr>Buck 3MS</vt:lpstr>
      <vt:lpstr>Belly Iso and Option</vt:lpstr>
      <vt:lpstr>Trap 35 side</vt:lpstr>
      <vt:lpstr>Zone Read Arc vs DTDF</vt:lpstr>
      <vt:lpstr>Zone Read Stick vs DTDF</vt:lpstr>
      <vt:lpstr>QB Iso vs Trey Open</vt:lpstr>
      <vt:lpstr>Power Read 3 Trey Open</vt:lpstr>
      <vt:lpstr>Power Read 2 Vs Trey Open</vt:lpstr>
      <vt:lpstr>PowerPoint Presentation</vt:lpstr>
      <vt:lpstr>Favorite Resources</vt:lpstr>
      <vt:lpstr>Buck 2 MS</vt:lpstr>
      <vt:lpstr>Zone Read 3MS  split flow</vt:lpstr>
      <vt:lpstr>Trap 15</vt:lpstr>
      <vt:lpstr>Waggle 2</vt:lpstr>
      <vt:lpstr>Waggle 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Jerrold Gordon</dc:creator>
  <cp:lastModifiedBy>Jerrold Gordon</cp:lastModifiedBy>
  <cp:revision>108</cp:revision>
  <cp:lastPrinted>2022-04-15T17:40:56Z</cp:lastPrinted>
  <dcterms:modified xsi:type="dcterms:W3CDTF">2022-05-04T12:23:30Z</dcterms:modified>
</cp:coreProperties>
</file>