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93" r:id="rId2"/>
  </p:sldMasterIdLst>
  <p:notesMasterIdLst>
    <p:notesMasterId r:id="rId23"/>
  </p:notesMasterIdLst>
  <p:handoutMasterIdLst>
    <p:handoutMasterId r:id="rId24"/>
  </p:handoutMasterIdLst>
  <p:sldIdLst>
    <p:sldId id="342" r:id="rId3"/>
    <p:sldId id="318" r:id="rId4"/>
    <p:sldId id="362" r:id="rId5"/>
    <p:sldId id="335" r:id="rId6"/>
    <p:sldId id="325" r:id="rId7"/>
    <p:sldId id="361" r:id="rId8"/>
    <p:sldId id="339" r:id="rId9"/>
    <p:sldId id="269" r:id="rId10"/>
    <p:sldId id="343" r:id="rId11"/>
    <p:sldId id="353" r:id="rId12"/>
    <p:sldId id="355" r:id="rId13"/>
    <p:sldId id="354" r:id="rId14"/>
    <p:sldId id="359" r:id="rId15"/>
    <p:sldId id="358" r:id="rId16"/>
    <p:sldId id="360" r:id="rId17"/>
    <p:sldId id="349" r:id="rId18"/>
    <p:sldId id="350" r:id="rId19"/>
    <p:sldId id="326" r:id="rId20"/>
    <p:sldId id="363" r:id="rId21"/>
    <p:sldId id="276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le Mezera" initials="DM" lastIdx="8" clrIdx="0">
    <p:extLst/>
  </p:cmAuthor>
  <p:cmAuthor id="2" name="Heather Justice" initials="HJ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997"/>
    <a:srgbClr val="5887C0"/>
    <a:srgbClr val="E5E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793" autoAdjust="0"/>
    <p:restoredTop sz="91584" autoAdjust="0"/>
  </p:normalViewPr>
  <p:slideViewPr>
    <p:cSldViewPr>
      <p:cViewPr varScale="1">
        <p:scale>
          <a:sx n="67" d="100"/>
          <a:sy n="67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spPr>
            <a:ln w="19050">
              <a:solidFill>
                <a:srgbClr val="0073AE">
                  <a:lumMod val="75000"/>
                </a:srgb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Graduate from High School (2008)</c:v>
                </c:pt>
                <c:pt idx="1">
                  <c:v>Enter College</c:v>
                </c:pt>
                <c:pt idx="2">
                  <c:v>Still Enrolled Sophmore Year</c:v>
                </c:pt>
                <c:pt idx="3">
                  <c:v>Graduate within 150% of Time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70</c:v>
                </c:pt>
                <c:pt idx="1">
                  <c:v>44</c:v>
                </c:pt>
                <c:pt idx="2">
                  <c:v>30</c:v>
                </c:pt>
                <c:pt idx="3">
                  <c:v>21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Tennessee</c:v>
                </c:pt>
              </c:strCache>
            </c:strRef>
          </c:tx>
          <c:spPr>
            <a:ln w="19050">
              <a:solidFill>
                <a:srgbClr val="C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Graduate from High School (2008)</c:v>
                </c:pt>
                <c:pt idx="1">
                  <c:v>Enter College</c:v>
                </c:pt>
                <c:pt idx="2">
                  <c:v>Still Enrolled Sophmore Year</c:v>
                </c:pt>
                <c:pt idx="3">
                  <c:v>Graduate within 150% of Time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71</c:v>
                </c:pt>
                <c:pt idx="1">
                  <c:v>44</c:v>
                </c:pt>
                <c:pt idx="2">
                  <c:v>29</c:v>
                </c:pt>
                <c:pt idx="3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70897664"/>
        <c:axId val="70899200"/>
      </c:barChart>
      <c:catAx>
        <c:axId val="70897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+mn-lt"/>
              </a:defRPr>
            </a:pPr>
            <a:endParaRPr lang="en-US"/>
          </a:p>
        </c:txPr>
        <c:crossAx val="70899200"/>
        <c:crosses val="autoZero"/>
        <c:auto val="1"/>
        <c:lblAlgn val="ctr"/>
        <c:lblOffset val="100"/>
        <c:noMultiLvlLbl val="0"/>
      </c:catAx>
      <c:valAx>
        <c:axId val="70899200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08976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7758336233001615E-2"/>
          <c:y val="0.93773470623864341"/>
          <c:w val="0.19110660617972205"/>
          <c:h val="5.1794936679740985E-2"/>
        </c:manualLayout>
      </c:layout>
      <c:overlay val="0"/>
      <c:txPr>
        <a:bodyPr/>
        <a:lstStyle/>
        <a:p>
          <a:pPr>
            <a:defRPr sz="1400">
              <a:latin typeface="Arial Narrow" panose="020B0606020202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C8D315-FE49-4FCB-80E8-2D1B7C6AB329}" type="doc">
      <dgm:prSet loTypeId="urn:microsoft.com/office/officeart/2005/8/layout/bProcess4" loCatId="process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54EC8F5-59AA-487C-A713-0F89FC28A9D7}">
      <dgm:prSet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1600" b="1" dirty="0" smtClean="0"/>
            <a:t>LOCAL FLAGGING</a:t>
          </a:r>
          <a:endParaRPr lang="en-US" sz="1600" b="1" dirty="0"/>
        </a:p>
        <a:p>
          <a:r>
            <a:rPr lang="en-US" sz="1400" b="0" dirty="0"/>
            <a:t>The school district flags each dual credit course section(s) in its local student information system (SIS), which feeds into the state's Education Information System (EIS). </a:t>
          </a:r>
        </a:p>
      </dgm:t>
    </dgm:pt>
    <dgm:pt modelId="{0731D99A-136B-44CA-B36C-8987D52B8676}" type="parTrans" cxnId="{11F6C113-9B35-4B98-9851-64539B95B1B2}">
      <dgm:prSet/>
      <dgm:spPr/>
      <dgm:t>
        <a:bodyPr/>
        <a:lstStyle/>
        <a:p>
          <a:endParaRPr lang="en-US" sz="1000"/>
        </a:p>
      </dgm:t>
    </dgm:pt>
    <dgm:pt modelId="{12B613BF-76D0-4322-89B2-D59DF195A781}" type="sibTrans" cxnId="{11F6C113-9B35-4B98-9851-64539B95B1B2}">
      <dgm:prSet custT="1"/>
      <dgm:spPr>
        <a:solidFill>
          <a:schemeClr val="tx2"/>
        </a:solidFill>
      </dgm:spPr>
      <dgm:t>
        <a:bodyPr/>
        <a:lstStyle/>
        <a:p>
          <a:endParaRPr lang="en-US" sz="1000"/>
        </a:p>
      </dgm:t>
    </dgm:pt>
    <dgm:pt modelId="{B444ACA9-CD73-4755-85A5-FB4729CE3A8D}">
      <dgm:prSet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1600" b="1" dirty="0" smtClean="0"/>
            <a:t>ASSESSMENT PLATFORM</a:t>
          </a:r>
          <a:endParaRPr lang="en-US" sz="1600" b="1" dirty="0"/>
        </a:p>
        <a:p>
          <a:r>
            <a:rPr lang="en-US" sz="1400" dirty="0" smtClean="0"/>
            <a:t>Information from EIS is </a:t>
          </a:r>
          <a:r>
            <a:rPr lang="en-US" sz="1400" b="0" dirty="0" smtClean="0"/>
            <a:t>used to set up the course shells, teacher accounts, and student accounts in the online assessment platform, D2L. </a:t>
          </a:r>
          <a:endParaRPr lang="en-US" sz="1400" dirty="0"/>
        </a:p>
      </dgm:t>
    </dgm:pt>
    <dgm:pt modelId="{ABE6EE30-FF94-4610-A25E-C95CFBD5FB55}" type="parTrans" cxnId="{C75D9989-37F3-4C2F-A270-B127763E5B4F}">
      <dgm:prSet/>
      <dgm:spPr/>
      <dgm:t>
        <a:bodyPr/>
        <a:lstStyle/>
        <a:p>
          <a:endParaRPr lang="en-US" sz="1000"/>
        </a:p>
      </dgm:t>
    </dgm:pt>
    <dgm:pt modelId="{8371B44B-73A7-4AD9-848E-289C773E6E3C}" type="sibTrans" cxnId="{C75D9989-37F3-4C2F-A270-B127763E5B4F}">
      <dgm:prSet custT="1"/>
      <dgm:spPr>
        <a:solidFill>
          <a:schemeClr val="tx2"/>
        </a:solidFill>
      </dgm:spPr>
      <dgm:t>
        <a:bodyPr/>
        <a:lstStyle/>
        <a:p>
          <a:endParaRPr lang="en-US" sz="1000"/>
        </a:p>
      </dgm:t>
    </dgm:pt>
    <dgm:pt modelId="{C7EC66FC-5D90-480A-9747-20FFE26ACDEB}">
      <dgm:prSet custT="1"/>
      <dgm:spPr>
        <a:ln w="9525">
          <a:solidFill>
            <a:schemeClr val="tx2"/>
          </a:solidFill>
        </a:ln>
      </dgm:spPr>
      <dgm:t>
        <a:bodyPr/>
        <a:lstStyle/>
        <a:p>
          <a:r>
            <a:rPr lang="en-US" sz="1600" b="1" dirty="0" smtClean="0"/>
            <a:t>EXAMS ADMINISTERED</a:t>
          </a:r>
          <a:endParaRPr lang="en-US" sz="1600" b="1" dirty="0"/>
        </a:p>
        <a:p>
          <a:r>
            <a:rPr lang="en-US" sz="1400" dirty="0"/>
            <a:t>High School  students take the exam online and </a:t>
          </a:r>
          <a:r>
            <a:rPr lang="en-US" sz="1400" dirty="0" smtClean="0"/>
            <a:t>receive </a:t>
          </a:r>
          <a:r>
            <a:rPr lang="en-US" sz="1400" dirty="0"/>
            <a:t>final scores. </a:t>
          </a:r>
          <a:r>
            <a:rPr lang="en-US" sz="1400" dirty="0" smtClean="0"/>
            <a:t>Passing scores qualify for postsecondary credit. </a:t>
          </a:r>
          <a:endParaRPr lang="en-US" sz="1400" b="1" dirty="0"/>
        </a:p>
      </dgm:t>
    </dgm:pt>
    <dgm:pt modelId="{361E9985-7CD0-4391-AB6A-46B20586801C}" type="sibTrans" cxnId="{726C4BA8-76E7-444C-8EB8-CBE6CC377DC2}">
      <dgm:prSet custT="1"/>
      <dgm:spPr>
        <a:solidFill>
          <a:schemeClr val="tx2"/>
        </a:solidFill>
      </dgm:spPr>
      <dgm:t>
        <a:bodyPr/>
        <a:lstStyle/>
        <a:p>
          <a:endParaRPr lang="en-US" sz="1000"/>
        </a:p>
      </dgm:t>
    </dgm:pt>
    <dgm:pt modelId="{7802C6A4-24EF-4603-BAF4-6C0843522540}" type="parTrans" cxnId="{726C4BA8-76E7-444C-8EB8-CBE6CC377DC2}">
      <dgm:prSet/>
      <dgm:spPr/>
      <dgm:t>
        <a:bodyPr/>
        <a:lstStyle/>
        <a:p>
          <a:endParaRPr lang="en-US" sz="1000"/>
        </a:p>
      </dgm:t>
    </dgm:pt>
    <dgm:pt modelId="{E579421A-4350-4117-AA3D-B04BEE18F643}">
      <dgm:prSet custT="1"/>
      <dgm:spPr>
        <a:ln w="9525">
          <a:solidFill>
            <a:schemeClr val="tx2"/>
          </a:solidFill>
        </a:ln>
      </dgm:spPr>
      <dgm:t>
        <a:bodyPr/>
        <a:lstStyle/>
        <a:p>
          <a:r>
            <a:rPr lang="en-US" sz="1600" b="1" dirty="0" smtClean="0"/>
            <a:t>STATE RETRIEVAL</a:t>
          </a:r>
          <a:endParaRPr lang="en-US" sz="1600" b="1" dirty="0"/>
        </a:p>
        <a:p>
          <a:r>
            <a:rPr lang="en-US" sz="1400" b="0" dirty="0"/>
            <a:t>TDOE retrieves </a:t>
          </a:r>
          <a:r>
            <a:rPr lang="en-US" sz="1400" b="0" dirty="0" smtClean="0"/>
            <a:t>course and student information </a:t>
          </a:r>
          <a:r>
            <a:rPr lang="en-US" sz="1400" b="0" dirty="0"/>
            <a:t>on all statewide dual credit course sections from </a:t>
          </a:r>
          <a:r>
            <a:rPr lang="en-US" sz="1400" b="0" dirty="0" smtClean="0"/>
            <a:t>EIS.</a:t>
          </a:r>
          <a:endParaRPr lang="en-US" sz="1400" dirty="0"/>
        </a:p>
      </dgm:t>
    </dgm:pt>
    <dgm:pt modelId="{97DD93D4-A2BC-47DD-9CC0-3F6DBEEAA8BA}" type="parTrans" cxnId="{3A96669F-DB24-427A-AEF2-9A5430E49A83}">
      <dgm:prSet/>
      <dgm:spPr/>
      <dgm:t>
        <a:bodyPr/>
        <a:lstStyle/>
        <a:p>
          <a:endParaRPr lang="en-US" sz="1000"/>
        </a:p>
      </dgm:t>
    </dgm:pt>
    <dgm:pt modelId="{4218448D-AF7B-4AE5-BC06-D6250ACCF596}" type="sibTrans" cxnId="{3A96669F-DB24-427A-AEF2-9A5430E49A83}">
      <dgm:prSet custT="1"/>
      <dgm:spPr>
        <a:solidFill>
          <a:schemeClr val="tx2"/>
        </a:solidFill>
      </dgm:spPr>
      <dgm:t>
        <a:bodyPr/>
        <a:lstStyle/>
        <a:p>
          <a:endParaRPr lang="en-US" sz="1000"/>
        </a:p>
      </dgm:t>
    </dgm:pt>
    <dgm:pt modelId="{A416419C-3E6C-4A9E-A8EF-A18F23BB6D59}" type="pres">
      <dgm:prSet presAssocID="{4BC8D315-FE49-4FCB-80E8-2D1B7C6AB329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A695066-18E8-4C31-87D0-4E08BE6C4C4E}" type="pres">
      <dgm:prSet presAssocID="{F54EC8F5-59AA-487C-A713-0F89FC28A9D7}" presName="compNode" presStyleCnt="0"/>
      <dgm:spPr/>
      <dgm:t>
        <a:bodyPr/>
        <a:lstStyle/>
        <a:p>
          <a:endParaRPr lang="en-US"/>
        </a:p>
      </dgm:t>
    </dgm:pt>
    <dgm:pt modelId="{C5F40B3B-FB08-4670-B356-C7097C2708D0}" type="pres">
      <dgm:prSet presAssocID="{F54EC8F5-59AA-487C-A713-0F89FC28A9D7}" presName="dummyConnPt" presStyleCnt="0"/>
      <dgm:spPr/>
      <dgm:t>
        <a:bodyPr/>
        <a:lstStyle/>
        <a:p>
          <a:endParaRPr lang="en-US"/>
        </a:p>
      </dgm:t>
    </dgm:pt>
    <dgm:pt modelId="{B550E794-E2C7-476F-9B84-F7F69B9AC777}" type="pres">
      <dgm:prSet presAssocID="{F54EC8F5-59AA-487C-A713-0F89FC28A9D7}" presName="node" presStyleLbl="node1" presStyleIdx="0" presStyleCnt="4" custScaleX="47688" custScaleY="72726" custLinFactNeighborX="-20235" custLinFactNeighborY="98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94367-2AC1-47D4-AE24-F6BABC89E777}" type="pres">
      <dgm:prSet presAssocID="{12B613BF-76D0-4322-89B2-D59DF195A781}" presName="sibTrans" presStyleLbl="bgSibTrans2D1" presStyleIdx="0" presStyleCnt="3" custAng="21599987" custScaleX="241757" custScaleY="77026" custLinFactY="31633" custLinFactNeighborX="96772" custLinFactNeighborY="100000"/>
      <dgm:spPr/>
      <dgm:t>
        <a:bodyPr/>
        <a:lstStyle/>
        <a:p>
          <a:endParaRPr lang="en-US"/>
        </a:p>
      </dgm:t>
    </dgm:pt>
    <dgm:pt modelId="{534D8E60-F251-4964-99CF-BA702E3D193E}" type="pres">
      <dgm:prSet presAssocID="{E579421A-4350-4117-AA3D-B04BEE18F643}" presName="compNode" presStyleCnt="0"/>
      <dgm:spPr/>
      <dgm:t>
        <a:bodyPr/>
        <a:lstStyle/>
        <a:p>
          <a:endParaRPr lang="en-US"/>
        </a:p>
      </dgm:t>
    </dgm:pt>
    <dgm:pt modelId="{90C39363-1797-42EE-8E54-58016EB95566}" type="pres">
      <dgm:prSet presAssocID="{E579421A-4350-4117-AA3D-B04BEE18F643}" presName="dummyConnPt" presStyleCnt="0"/>
      <dgm:spPr/>
      <dgm:t>
        <a:bodyPr/>
        <a:lstStyle/>
        <a:p>
          <a:endParaRPr lang="en-US"/>
        </a:p>
      </dgm:t>
    </dgm:pt>
    <dgm:pt modelId="{434401C3-F958-4EC5-9891-19FC3B2CDD2D}" type="pres">
      <dgm:prSet presAssocID="{E579421A-4350-4117-AA3D-B04BEE18F643}" presName="node" presStyleLbl="node1" presStyleIdx="1" presStyleCnt="4" custScaleX="47688" custScaleY="72726" custLinFactNeighborX="41402" custLinFactNeighborY="-876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B7390-2C1C-49F9-859C-334CBC590303}" type="pres">
      <dgm:prSet presAssocID="{4218448D-AF7B-4AE5-BC06-D6250ACCF596}" presName="sibTrans" presStyleLbl="bgSibTrans2D1" presStyleIdx="1" presStyleCnt="3" custAng="0" custScaleX="31519" custScaleY="62412" custLinFactY="31484" custLinFactNeighborX="56166" custLinFactNeighborY="100000"/>
      <dgm:spPr/>
      <dgm:t>
        <a:bodyPr/>
        <a:lstStyle/>
        <a:p>
          <a:endParaRPr lang="en-US"/>
        </a:p>
      </dgm:t>
    </dgm:pt>
    <dgm:pt modelId="{6108C557-2738-404F-B5D1-EAE8F96AE368}" type="pres">
      <dgm:prSet presAssocID="{B444ACA9-CD73-4755-85A5-FB4729CE3A8D}" presName="compNode" presStyleCnt="0"/>
      <dgm:spPr/>
      <dgm:t>
        <a:bodyPr/>
        <a:lstStyle/>
        <a:p>
          <a:endParaRPr lang="en-US"/>
        </a:p>
      </dgm:t>
    </dgm:pt>
    <dgm:pt modelId="{D14A1DA0-25A0-4BF5-9134-7729C0E87B53}" type="pres">
      <dgm:prSet presAssocID="{B444ACA9-CD73-4755-85A5-FB4729CE3A8D}" presName="dummyConnPt" presStyleCnt="0"/>
      <dgm:spPr/>
      <dgm:t>
        <a:bodyPr/>
        <a:lstStyle/>
        <a:p>
          <a:endParaRPr lang="en-US"/>
        </a:p>
      </dgm:t>
    </dgm:pt>
    <dgm:pt modelId="{1FA281D1-B4E3-4C76-8213-3E19785ACCEB}" type="pres">
      <dgm:prSet presAssocID="{B444ACA9-CD73-4755-85A5-FB4729CE3A8D}" presName="node" presStyleLbl="node1" presStyleIdx="2" presStyleCnt="4" custScaleX="47688" custScaleY="72726" custLinFactNeighborX="15436" custLinFactNeighborY="-876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B97BB-6C7A-4BEA-A824-9B5A14CC18C6}" type="pres">
      <dgm:prSet presAssocID="{8371B44B-73A7-4AD9-848E-289C773E6E3C}" presName="sibTrans" presStyleLbl="bgSibTrans2D1" presStyleIdx="2" presStyleCnt="3" custAng="0" custScaleX="100813" custScaleY="75440" custLinFactNeighborX="57469" custLinFactNeighborY="92692"/>
      <dgm:spPr/>
      <dgm:t>
        <a:bodyPr/>
        <a:lstStyle/>
        <a:p>
          <a:endParaRPr lang="en-US"/>
        </a:p>
      </dgm:t>
    </dgm:pt>
    <dgm:pt modelId="{6CE0F852-B04F-402F-A11B-D1D7767448AD}" type="pres">
      <dgm:prSet presAssocID="{C7EC66FC-5D90-480A-9747-20FFE26ACDEB}" presName="compNode" presStyleCnt="0"/>
      <dgm:spPr/>
      <dgm:t>
        <a:bodyPr/>
        <a:lstStyle/>
        <a:p>
          <a:endParaRPr lang="en-US"/>
        </a:p>
      </dgm:t>
    </dgm:pt>
    <dgm:pt modelId="{D8A04468-BA93-48E0-B314-42519A385F9C}" type="pres">
      <dgm:prSet presAssocID="{C7EC66FC-5D90-480A-9747-20FFE26ACDEB}" presName="dummyConnPt" presStyleCnt="0"/>
      <dgm:spPr/>
      <dgm:t>
        <a:bodyPr/>
        <a:lstStyle/>
        <a:p>
          <a:endParaRPr lang="en-US"/>
        </a:p>
      </dgm:t>
    </dgm:pt>
    <dgm:pt modelId="{C2E27F56-B366-4520-B1FB-09BF0FBA8664}" type="pres">
      <dgm:prSet presAssocID="{C7EC66FC-5D90-480A-9747-20FFE26ACDEB}" presName="node" presStyleLbl="node1" presStyleIdx="3" presStyleCnt="4" custScaleX="47688" custScaleY="68756" custLinFactNeighborX="15436" custLinFactNeighborY="917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4DDA68-913D-4F10-B38C-1DA75CC69029}" type="presOf" srcId="{F54EC8F5-59AA-487C-A713-0F89FC28A9D7}" destId="{B550E794-E2C7-476F-9B84-F7F69B9AC777}" srcOrd="0" destOrd="0" presId="urn:microsoft.com/office/officeart/2005/8/layout/bProcess4"/>
    <dgm:cxn modelId="{2CE6CA09-BD8D-421F-9AA1-BC03D7B04C26}" type="presOf" srcId="{4BC8D315-FE49-4FCB-80E8-2D1B7C6AB329}" destId="{A416419C-3E6C-4A9E-A8EF-A18F23BB6D59}" srcOrd="0" destOrd="0" presId="urn:microsoft.com/office/officeart/2005/8/layout/bProcess4"/>
    <dgm:cxn modelId="{3A96669F-DB24-427A-AEF2-9A5430E49A83}" srcId="{4BC8D315-FE49-4FCB-80E8-2D1B7C6AB329}" destId="{E579421A-4350-4117-AA3D-B04BEE18F643}" srcOrd="1" destOrd="0" parTransId="{97DD93D4-A2BC-47DD-9CC0-3F6DBEEAA8BA}" sibTransId="{4218448D-AF7B-4AE5-BC06-D6250ACCF596}"/>
    <dgm:cxn modelId="{11F6C113-9B35-4B98-9851-64539B95B1B2}" srcId="{4BC8D315-FE49-4FCB-80E8-2D1B7C6AB329}" destId="{F54EC8F5-59AA-487C-A713-0F89FC28A9D7}" srcOrd="0" destOrd="0" parTransId="{0731D99A-136B-44CA-B36C-8987D52B8676}" sibTransId="{12B613BF-76D0-4322-89B2-D59DF195A781}"/>
    <dgm:cxn modelId="{27C4CA9E-1038-4727-B56F-E2063CB6CD84}" type="presOf" srcId="{12B613BF-76D0-4322-89B2-D59DF195A781}" destId="{63D94367-2AC1-47D4-AE24-F6BABC89E777}" srcOrd="0" destOrd="0" presId="urn:microsoft.com/office/officeart/2005/8/layout/bProcess4"/>
    <dgm:cxn modelId="{726C4BA8-76E7-444C-8EB8-CBE6CC377DC2}" srcId="{4BC8D315-FE49-4FCB-80E8-2D1B7C6AB329}" destId="{C7EC66FC-5D90-480A-9747-20FFE26ACDEB}" srcOrd="3" destOrd="0" parTransId="{7802C6A4-24EF-4603-BAF4-6C0843522540}" sibTransId="{361E9985-7CD0-4391-AB6A-46B20586801C}"/>
    <dgm:cxn modelId="{9F72CEFE-F4FA-43FA-B8B1-D90362A8FEF8}" type="presOf" srcId="{E579421A-4350-4117-AA3D-B04BEE18F643}" destId="{434401C3-F958-4EC5-9891-19FC3B2CDD2D}" srcOrd="0" destOrd="0" presId="urn:microsoft.com/office/officeart/2005/8/layout/bProcess4"/>
    <dgm:cxn modelId="{9E47DA8D-49FF-469B-AA62-233F0C500177}" type="presOf" srcId="{4218448D-AF7B-4AE5-BC06-D6250ACCF596}" destId="{44FB7390-2C1C-49F9-859C-334CBC590303}" srcOrd="0" destOrd="0" presId="urn:microsoft.com/office/officeart/2005/8/layout/bProcess4"/>
    <dgm:cxn modelId="{FC7C203D-3DF4-4D3C-B7B4-E9BD269CD751}" type="presOf" srcId="{B444ACA9-CD73-4755-85A5-FB4729CE3A8D}" destId="{1FA281D1-B4E3-4C76-8213-3E19785ACCEB}" srcOrd="0" destOrd="0" presId="urn:microsoft.com/office/officeart/2005/8/layout/bProcess4"/>
    <dgm:cxn modelId="{C75D9989-37F3-4C2F-A270-B127763E5B4F}" srcId="{4BC8D315-FE49-4FCB-80E8-2D1B7C6AB329}" destId="{B444ACA9-CD73-4755-85A5-FB4729CE3A8D}" srcOrd="2" destOrd="0" parTransId="{ABE6EE30-FF94-4610-A25E-C95CFBD5FB55}" sibTransId="{8371B44B-73A7-4AD9-848E-289C773E6E3C}"/>
    <dgm:cxn modelId="{FB01E04E-A111-4CC5-B8BA-3F0770274FE9}" type="presOf" srcId="{C7EC66FC-5D90-480A-9747-20FFE26ACDEB}" destId="{C2E27F56-B366-4520-B1FB-09BF0FBA8664}" srcOrd="0" destOrd="0" presId="urn:microsoft.com/office/officeart/2005/8/layout/bProcess4"/>
    <dgm:cxn modelId="{FAD8C43D-9D2F-46F8-9544-0BE8A535A73A}" type="presOf" srcId="{8371B44B-73A7-4AD9-848E-289C773E6E3C}" destId="{660B97BB-6C7A-4BEA-A824-9B5A14CC18C6}" srcOrd="0" destOrd="0" presId="urn:microsoft.com/office/officeart/2005/8/layout/bProcess4"/>
    <dgm:cxn modelId="{2022CD01-59D6-49DC-A064-6D60A28B8C2C}" type="presParOf" srcId="{A416419C-3E6C-4A9E-A8EF-A18F23BB6D59}" destId="{AA695066-18E8-4C31-87D0-4E08BE6C4C4E}" srcOrd="0" destOrd="0" presId="urn:microsoft.com/office/officeart/2005/8/layout/bProcess4"/>
    <dgm:cxn modelId="{FBBCEE05-D6E0-4391-A5A5-0F859F3D7E3B}" type="presParOf" srcId="{AA695066-18E8-4C31-87D0-4E08BE6C4C4E}" destId="{C5F40B3B-FB08-4670-B356-C7097C2708D0}" srcOrd="0" destOrd="0" presId="urn:microsoft.com/office/officeart/2005/8/layout/bProcess4"/>
    <dgm:cxn modelId="{F1E60A77-AB36-490D-9E19-3794D9BF35CB}" type="presParOf" srcId="{AA695066-18E8-4C31-87D0-4E08BE6C4C4E}" destId="{B550E794-E2C7-476F-9B84-F7F69B9AC777}" srcOrd="1" destOrd="0" presId="urn:microsoft.com/office/officeart/2005/8/layout/bProcess4"/>
    <dgm:cxn modelId="{D974747A-6493-48C3-8467-9C890605EBE3}" type="presParOf" srcId="{A416419C-3E6C-4A9E-A8EF-A18F23BB6D59}" destId="{63D94367-2AC1-47D4-AE24-F6BABC89E777}" srcOrd="1" destOrd="0" presId="urn:microsoft.com/office/officeart/2005/8/layout/bProcess4"/>
    <dgm:cxn modelId="{4EFCAE83-95FF-405C-A7FB-DD57B8A0740B}" type="presParOf" srcId="{A416419C-3E6C-4A9E-A8EF-A18F23BB6D59}" destId="{534D8E60-F251-4964-99CF-BA702E3D193E}" srcOrd="2" destOrd="0" presId="urn:microsoft.com/office/officeart/2005/8/layout/bProcess4"/>
    <dgm:cxn modelId="{74DD7BAA-B8F8-4FDB-85D8-FE9EB9FBF427}" type="presParOf" srcId="{534D8E60-F251-4964-99CF-BA702E3D193E}" destId="{90C39363-1797-42EE-8E54-58016EB95566}" srcOrd="0" destOrd="0" presId="urn:microsoft.com/office/officeart/2005/8/layout/bProcess4"/>
    <dgm:cxn modelId="{09E5B4BD-7B6F-45AB-99B0-7563BCBD5F65}" type="presParOf" srcId="{534D8E60-F251-4964-99CF-BA702E3D193E}" destId="{434401C3-F958-4EC5-9891-19FC3B2CDD2D}" srcOrd="1" destOrd="0" presId="urn:microsoft.com/office/officeart/2005/8/layout/bProcess4"/>
    <dgm:cxn modelId="{330C8668-7CB9-48E3-932B-953C59ED5AE2}" type="presParOf" srcId="{A416419C-3E6C-4A9E-A8EF-A18F23BB6D59}" destId="{44FB7390-2C1C-49F9-859C-334CBC590303}" srcOrd="3" destOrd="0" presId="urn:microsoft.com/office/officeart/2005/8/layout/bProcess4"/>
    <dgm:cxn modelId="{20DB83CA-B096-4723-ACE9-8C4ACD8529C2}" type="presParOf" srcId="{A416419C-3E6C-4A9E-A8EF-A18F23BB6D59}" destId="{6108C557-2738-404F-B5D1-EAE8F96AE368}" srcOrd="4" destOrd="0" presId="urn:microsoft.com/office/officeart/2005/8/layout/bProcess4"/>
    <dgm:cxn modelId="{CA327F31-4F3C-4A50-9439-9DE1453ED21B}" type="presParOf" srcId="{6108C557-2738-404F-B5D1-EAE8F96AE368}" destId="{D14A1DA0-25A0-4BF5-9134-7729C0E87B53}" srcOrd="0" destOrd="0" presId="urn:microsoft.com/office/officeart/2005/8/layout/bProcess4"/>
    <dgm:cxn modelId="{707127A4-9000-4DE6-B6AE-15BE1665033F}" type="presParOf" srcId="{6108C557-2738-404F-B5D1-EAE8F96AE368}" destId="{1FA281D1-B4E3-4C76-8213-3E19785ACCEB}" srcOrd="1" destOrd="0" presId="urn:microsoft.com/office/officeart/2005/8/layout/bProcess4"/>
    <dgm:cxn modelId="{49542FE7-64A6-410B-BBC4-10B77F6956F9}" type="presParOf" srcId="{A416419C-3E6C-4A9E-A8EF-A18F23BB6D59}" destId="{660B97BB-6C7A-4BEA-A824-9B5A14CC18C6}" srcOrd="5" destOrd="0" presId="urn:microsoft.com/office/officeart/2005/8/layout/bProcess4"/>
    <dgm:cxn modelId="{EEFC6427-6786-42EA-ACD5-6AF7E5B7A12E}" type="presParOf" srcId="{A416419C-3E6C-4A9E-A8EF-A18F23BB6D59}" destId="{6CE0F852-B04F-402F-A11B-D1D7767448AD}" srcOrd="6" destOrd="0" presId="urn:microsoft.com/office/officeart/2005/8/layout/bProcess4"/>
    <dgm:cxn modelId="{853986E2-4466-424C-A138-576B37DDA037}" type="presParOf" srcId="{6CE0F852-B04F-402F-A11B-D1D7767448AD}" destId="{D8A04468-BA93-48E0-B314-42519A385F9C}" srcOrd="0" destOrd="0" presId="urn:microsoft.com/office/officeart/2005/8/layout/bProcess4"/>
    <dgm:cxn modelId="{5A11DCB6-6D0A-4B58-9C73-41BF25B5AFAA}" type="presParOf" srcId="{6CE0F852-B04F-402F-A11B-D1D7767448AD}" destId="{C2E27F56-B366-4520-B1FB-09BF0FBA866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94367-2AC1-47D4-AE24-F6BABC89E777}">
      <dsp:nvSpPr>
        <dsp:cNvPr id="0" name=""/>
        <dsp:cNvSpPr/>
      </dsp:nvSpPr>
      <dsp:spPr>
        <a:xfrm rot="245">
          <a:off x="669495" y="996812"/>
          <a:ext cx="7038399" cy="327986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550E794-E2C7-476F-9B84-F7F69B9AC777}">
      <dsp:nvSpPr>
        <dsp:cNvPr id="0" name=""/>
        <dsp:cNvSpPr/>
      </dsp:nvSpPr>
      <dsp:spPr>
        <a:xfrm>
          <a:off x="196740" y="283726"/>
          <a:ext cx="2256236" cy="20645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tx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LOCAL FLAGGING</a:t>
          </a:r>
          <a:endParaRPr lang="en-US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/>
            <a:t>The school district flags each dual credit course section(s) in its local student information system (SIS), which feeds into the state's Education Information System (EIS). </a:t>
          </a:r>
        </a:p>
      </dsp:txBody>
      <dsp:txXfrm>
        <a:off x="257207" y="344193"/>
        <a:ext cx="2135302" cy="1943573"/>
      </dsp:txXfrm>
    </dsp:sp>
    <dsp:sp modelId="{44FB7390-2C1C-49F9-859C-334CBC590303}">
      <dsp:nvSpPr>
        <dsp:cNvPr id="0" name=""/>
        <dsp:cNvSpPr/>
      </dsp:nvSpPr>
      <dsp:spPr>
        <a:xfrm>
          <a:off x="5427089" y="1027401"/>
          <a:ext cx="903108" cy="265757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34401C3-F958-4EC5-9891-19FC3B2CDD2D}">
      <dsp:nvSpPr>
        <dsp:cNvPr id="0" name=""/>
        <dsp:cNvSpPr/>
      </dsp:nvSpPr>
      <dsp:spPr>
        <a:xfrm>
          <a:off x="3112938" y="291334"/>
          <a:ext cx="2256236" cy="20645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>
          <a:solidFill>
            <a:schemeClr val="tx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STATE RETRIEVAL</a:t>
          </a:r>
          <a:endParaRPr lang="en-US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/>
            <a:t>TDOE retrieves </a:t>
          </a:r>
          <a:r>
            <a:rPr lang="en-US" sz="1400" b="0" kern="1200" dirty="0" smtClean="0"/>
            <a:t>course and student information </a:t>
          </a:r>
          <a:r>
            <a:rPr lang="en-US" sz="1400" b="0" kern="1200" dirty="0"/>
            <a:t>on all statewide dual credit course sections from </a:t>
          </a:r>
          <a:r>
            <a:rPr lang="en-US" sz="1400" b="0" kern="1200" dirty="0" smtClean="0"/>
            <a:t>EIS.</a:t>
          </a:r>
          <a:endParaRPr lang="en-US" sz="1400" kern="1200" dirty="0"/>
        </a:p>
      </dsp:txBody>
      <dsp:txXfrm>
        <a:off x="3173405" y="351801"/>
        <a:ext cx="2135302" cy="1943573"/>
      </dsp:txXfrm>
    </dsp:sp>
    <dsp:sp modelId="{660B97BB-6C7A-4BEA-A824-9B5A14CC18C6}">
      <dsp:nvSpPr>
        <dsp:cNvPr id="0" name=""/>
        <dsp:cNvSpPr/>
      </dsp:nvSpPr>
      <dsp:spPr>
        <a:xfrm rot="5400000">
          <a:off x="5873335" y="2020769"/>
          <a:ext cx="2376965" cy="321232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FA281D1-B4E3-4C76-8213-3E19785ACCEB}">
      <dsp:nvSpPr>
        <dsp:cNvPr id="0" name=""/>
        <dsp:cNvSpPr/>
      </dsp:nvSpPr>
      <dsp:spPr>
        <a:xfrm>
          <a:off x="5987911" y="291334"/>
          <a:ext cx="2256236" cy="20645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tx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ASSESSMENT PLATFORM</a:t>
          </a:r>
          <a:endParaRPr lang="en-US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Information from EIS is </a:t>
          </a:r>
          <a:r>
            <a:rPr lang="en-US" sz="1400" b="0" kern="1200" dirty="0" smtClean="0"/>
            <a:t>used to set up the course shells, teacher accounts, and student accounts in the online assessment platform, D2L. </a:t>
          </a:r>
          <a:endParaRPr lang="en-US" sz="1400" kern="1200" dirty="0"/>
        </a:p>
      </dsp:txBody>
      <dsp:txXfrm>
        <a:off x="6048378" y="351801"/>
        <a:ext cx="2135302" cy="1943573"/>
      </dsp:txXfrm>
    </dsp:sp>
    <dsp:sp modelId="{C2E27F56-B366-4520-B1FB-09BF0FBA8664}">
      <dsp:nvSpPr>
        <dsp:cNvPr id="0" name=""/>
        <dsp:cNvSpPr/>
      </dsp:nvSpPr>
      <dsp:spPr>
        <a:xfrm>
          <a:off x="5987911" y="2719854"/>
          <a:ext cx="2256236" cy="19518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>
          <a:solidFill>
            <a:schemeClr val="tx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EXAMS ADMINISTERED</a:t>
          </a:r>
          <a:endParaRPr lang="en-US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High School  students take the exam online and </a:t>
          </a:r>
          <a:r>
            <a:rPr lang="en-US" sz="1400" kern="1200" dirty="0" smtClean="0"/>
            <a:t>receive </a:t>
          </a:r>
          <a:r>
            <a:rPr lang="en-US" sz="1400" kern="1200" dirty="0"/>
            <a:t>final scores. </a:t>
          </a:r>
          <a:r>
            <a:rPr lang="en-US" sz="1400" kern="1200" dirty="0" smtClean="0"/>
            <a:t>Passing scores qualify for postsecondary credit. </a:t>
          </a:r>
          <a:endParaRPr lang="en-US" sz="1400" b="1" kern="1200" dirty="0"/>
        </a:p>
      </dsp:txBody>
      <dsp:txXfrm>
        <a:off x="6045078" y="2777021"/>
        <a:ext cx="2141902" cy="1837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0.37864</cdr:x>
      <cdr:y>0.06154</cdr:y>
    </cdr:from>
    <cdr:to>
      <cdr:x>0.8474</cdr:x>
      <cdr:y>0.22287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78347" y="286399"/>
          <a:ext cx="3563397" cy="7508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>
              <a:solidFill>
                <a:srgbClr val="C00000"/>
              </a:solidFill>
            </a:rPr>
            <a:t>For every 100 Ninth Graders,</a:t>
          </a:r>
          <a:r>
            <a:rPr lang="en-US" sz="2000" b="1" baseline="0" dirty="0">
              <a:solidFill>
                <a:srgbClr val="C00000"/>
              </a:solidFill>
            </a:rPr>
            <a:t> how many...</a:t>
          </a:r>
          <a:endParaRPr lang="en-US" sz="20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0.64314</cdr:x>
      <cdr:y>0.92469</cdr:y>
    </cdr:from>
    <cdr:to>
      <cdr:x>0.97255</cdr:x>
      <cdr:y>0.95816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24200" y="3157539"/>
          <a:ext cx="1600200" cy="114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0.40777</cdr:x>
      <cdr:y>0.93126</cdr:y>
    </cdr:from>
    <cdr:to>
      <cdr:x>0.97843</cdr:x>
      <cdr:y>0.98995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99787" y="4333978"/>
          <a:ext cx="4338045" cy="2731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Source: National</a:t>
          </a:r>
          <a:r>
            <a:rPr lang="en-US" sz="1100" baseline="0" dirty="0"/>
            <a:t> Center for  Higher Education Management Systems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B6B808-6F1A-4FE6-B2F0-287F81D97017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816F4F-EF03-41DA-98E3-09628FCF32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37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C20CB-024E-48A4-9C16-65074BD40CF4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6D114-2DCC-44B4-B81B-DCAA06302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09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6D114-2DCC-44B4-B81B-DCAA0630293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11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6D114-2DCC-44B4-B81B-DCAA0630293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37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A1CE4-E235-4C9B-A5A9-3A10C34D3BC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0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A1CE4-E235-4C9B-A5A9-3A10C34D3BC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98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A1CE4-E235-4C9B-A5A9-3A10C34D3BC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22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A1CE4-E235-4C9B-A5A9-3A10C34D3BC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229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</a:t>
            </a:r>
            <a:r>
              <a:rPr lang="en-US" baseline="0" dirty="0" smtClean="0"/>
              <a:t> participants EPSO snapshot for more detailed information on each type of initiative.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A1CE4-E235-4C9B-A5A9-3A10C34D3BC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41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6D114-2DCC-44B4-B81B-DCAA0630293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11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6D114-2DCC-44B4-B81B-DCAA0630293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20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6D114-2DCC-44B4-B81B-DCAA0630293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93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57600"/>
            <a:ext cx="77724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838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1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20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57600"/>
            <a:ext cx="77724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838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69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Realizing Postsecondary &amp; Career Readiness for All Students in Tennessee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643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62201"/>
            <a:ext cx="7772400" cy="685800"/>
          </a:xfrm>
        </p:spPr>
        <p:txBody>
          <a:bodyPr anchor="t">
            <a:normAutofit/>
          </a:bodyPr>
          <a:lstStyle>
            <a:lvl1pPr algn="ctr">
              <a:defRPr sz="24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00400"/>
            <a:ext cx="7772400" cy="12065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Realizing Postsecondary &amp; Career Readiness for All Students in Tennessee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963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Realizing Postsecondary &amp; Career Readiness for All Students in Tennessee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83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22541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449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22541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8449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Realizing Postsecondary &amp; Career Readiness for All Students in Tennessee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45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Realizing Postsecondary &amp; Career Readiness for All Students in Tennessee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9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Realizing Postsecondary &amp; Career Readiness for All Students in Tennessee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739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313" cy="114093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7467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05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Realizing Postsecondary &amp; Career Readiness for All Students in Tennessee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47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Realizing Postsecondary &amp; Career Readiness for All Students in Tennessee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3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Realizing Postsecondary &amp; Career Readiness for All Students in Tennessee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1BA8-DB0D-4AF2-BF4B-2F3705D71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33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84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62201"/>
            <a:ext cx="7772400" cy="685800"/>
          </a:xfrm>
        </p:spPr>
        <p:txBody>
          <a:bodyPr anchor="t">
            <a:normAutofit/>
          </a:bodyPr>
          <a:lstStyle>
            <a:lvl1pPr algn="ctr">
              <a:defRPr sz="24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00400"/>
            <a:ext cx="7772400" cy="12065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Realizing Postsecondary &amp; Career Readiness for All Students in Tennessee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1BA8-DB0D-4AF2-BF4B-2F3705D71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9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Realizing Postsecondary &amp; Career Readiness for All Students in Tennessee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1BA8-DB0D-4AF2-BF4B-2F3705D71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62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22541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449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22541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8449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Realizing Postsecondary &amp; Career Readiness for All Students in Tennessee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1BA8-DB0D-4AF2-BF4B-2F3705D71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65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Realizing Postsecondary &amp; Career Readiness for All Students in Tennessee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1BA8-DB0D-4AF2-BF4B-2F3705D71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8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Realizing Postsecondary &amp; Career Readiness for All Students in Tennessee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1BA8-DB0D-4AF2-BF4B-2F3705D71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6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313" cy="114093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7467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05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Realizing Postsecondary &amp; Career Readiness for All Students in Tennessee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1BA8-DB0D-4AF2-BF4B-2F3705D71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06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Realizing Postsecondary &amp; Career Readiness for All Students in Tennessee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1BA8-DB0D-4AF2-BF4B-2F3705D71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3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416675"/>
            <a:ext cx="563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Realizing Postsecondary &amp; Career Readiness for All Students in Tennessee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C131BA8-DB0D-4AF2-BF4B-2F3705D71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3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110000"/>
        <a:buFont typeface="Wingdings" pitchFamily="2" charset="2"/>
        <a:buChar char="§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10000"/>
        <a:buFont typeface="Tahoma" pitchFamily="34" charset="0"/>
        <a:buChar char="–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SzPct val="110000"/>
        <a:buFont typeface="Arial" pitchFamily="34" charset="0"/>
        <a:buChar char="»"/>
        <a:defRPr sz="1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110000"/>
        <a:buFont typeface="Courier New" pitchFamily="49" charset="0"/>
        <a:buChar char="o"/>
        <a:defRPr sz="1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416675"/>
            <a:ext cx="563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Realizing Postsecondary &amp; Career Readiness for All Students in Tennessee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24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110000"/>
        <a:buFont typeface="Wingdings" pitchFamily="2" charset="2"/>
        <a:buChar char="§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10000"/>
        <a:buFont typeface="Tahoma" pitchFamily="34" charset="0"/>
        <a:buChar char="–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SzPct val="110000"/>
        <a:buFont typeface="Arial" pitchFamily="34" charset="0"/>
        <a:buChar char="»"/>
        <a:defRPr sz="1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110000"/>
        <a:buFont typeface="Courier New" pitchFamily="49" charset="0"/>
        <a:buChar char="o"/>
        <a:defRPr sz="1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le.Mezera@tn.go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atrice.Watson@tn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810000"/>
            <a:ext cx="6553200" cy="18288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600" dirty="0" smtClean="0">
                <a:latin typeface="+mn-lt"/>
              </a:rPr>
              <a:t>Early Postsecondary Opportunities in Tennessee</a:t>
            </a:r>
            <a:r>
              <a:rPr lang="en-US" sz="3100" dirty="0" smtClean="0">
                <a:latin typeface="+mn-lt"/>
              </a:rPr>
              <a:t/>
            </a:r>
            <a:br>
              <a:rPr lang="en-US" sz="3100" dirty="0" smtClean="0">
                <a:latin typeface="+mn-lt"/>
              </a:rPr>
            </a:br>
            <a:r>
              <a:rPr lang="en-US" sz="3100" dirty="0" smtClean="0">
                <a:latin typeface="+mn-lt"/>
              </a:rPr>
              <a:t/>
            </a:r>
            <a:br>
              <a:rPr lang="en-US" sz="3100" dirty="0" smtClean="0">
                <a:latin typeface="+mn-lt"/>
              </a:rPr>
            </a:br>
            <a:r>
              <a:rPr lang="en-US" sz="3100" b="0" dirty="0" smtClean="0">
                <a:latin typeface="+mn-lt"/>
              </a:rPr>
              <a:t>TN Attendance Supervisors’ Conference</a:t>
            </a:r>
            <a:br>
              <a:rPr lang="en-US" sz="3100" b="0" dirty="0" smtClean="0">
                <a:latin typeface="+mn-lt"/>
              </a:rPr>
            </a:br>
            <a:r>
              <a:rPr lang="en-US" sz="3100" b="0" dirty="0" smtClean="0">
                <a:latin typeface="+mn-lt"/>
              </a:rPr>
              <a:t>April 23, 2015 </a:t>
            </a:r>
            <a:endParaRPr lang="en-US" sz="31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825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255997"/>
                </a:solidFill>
              </a:rPr>
              <a:t>Overview of Specific Opportunities</a:t>
            </a:r>
            <a:endParaRPr lang="en-US" sz="2800" dirty="0">
              <a:solidFill>
                <a:srgbClr val="25599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Realizing Postsecondary &amp; Career Readiness for All Students in Tennessee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43400"/>
          </a:xfrm>
        </p:spPr>
        <p:txBody>
          <a:bodyPr>
            <a:noAutofit/>
          </a:bodyPr>
          <a:lstStyle/>
          <a:p>
            <a:pPr marL="0" lvl="0" indent="0">
              <a:spcAft>
                <a:spcPts val="2400"/>
              </a:spcAft>
              <a:buNone/>
            </a:pPr>
            <a:r>
              <a:rPr lang="en-US" b="1" dirty="0" smtClean="0">
                <a:solidFill>
                  <a:srgbClr val="C00000"/>
                </a:solidFill>
                <a:latin typeface="+mn-lt"/>
              </a:rPr>
              <a:t>Statewide Dual Credit: 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High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school course 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aligned to Tennessee postsecondary standards and challenge exam, developed by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Tennessee secondary and postsecondary faculty. 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Student who pass the exam earn credits that are accepted by all Tennessee public postsecondary. 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en-US" b="1" dirty="0" smtClean="0">
                <a:latin typeface="+mn-lt"/>
              </a:rPr>
              <a:t>Local Dual Credit: </a:t>
            </a:r>
            <a:r>
              <a:rPr lang="en-US" dirty="0" smtClean="0">
                <a:latin typeface="+mn-lt"/>
              </a:rPr>
              <a:t>High </a:t>
            </a:r>
            <a:r>
              <a:rPr lang="en-US" dirty="0">
                <a:latin typeface="+mn-lt"/>
              </a:rPr>
              <a:t>school course aligned to </a:t>
            </a:r>
            <a:r>
              <a:rPr lang="en-US" dirty="0" smtClean="0">
                <a:latin typeface="+mn-lt"/>
              </a:rPr>
              <a:t>a local postsecondary institution’s course and exam. Students who pass the exam earn credits that are accepted and/or recognized by the local postsecondary institution.  </a:t>
            </a:r>
            <a:endParaRPr lang="en-US" b="1" dirty="0" smtClean="0">
              <a:latin typeface="+mn-lt"/>
            </a:endParaRPr>
          </a:p>
          <a:p>
            <a:pPr marL="0" lvl="0" indent="0">
              <a:spcAft>
                <a:spcPts val="2400"/>
              </a:spcAft>
              <a:buNone/>
            </a:pPr>
            <a:r>
              <a:rPr lang="en-US" b="1" dirty="0" smtClean="0">
                <a:latin typeface="+mn-lt"/>
              </a:rPr>
              <a:t>Dual Enrollment: </a:t>
            </a:r>
            <a:r>
              <a:rPr lang="en-US" dirty="0" smtClean="0">
                <a:latin typeface="+mn-lt"/>
              </a:rPr>
              <a:t>Postsecondary </a:t>
            </a:r>
            <a:r>
              <a:rPr lang="en-US" dirty="0">
                <a:latin typeface="+mn-lt"/>
              </a:rPr>
              <a:t>course, taught </a:t>
            </a:r>
            <a:r>
              <a:rPr lang="en-US" dirty="0" smtClean="0">
                <a:latin typeface="+mn-lt"/>
              </a:rPr>
              <a:t>by </a:t>
            </a:r>
            <a:r>
              <a:rPr lang="en-US" dirty="0">
                <a:latin typeface="+mn-lt"/>
              </a:rPr>
              <a:t>postsecondary faculty or credentialed adjunct faculty. Students are enrolled at the postsecondary institution and earn postsecondary credit upon completion of the course</a:t>
            </a:r>
            <a:r>
              <a:rPr lang="en-US" dirty="0" smtClean="0">
                <a:latin typeface="+mn-lt"/>
              </a:rPr>
              <a:t>. </a:t>
            </a:r>
            <a:endParaRPr lang="en-US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37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64" y="1676400"/>
            <a:ext cx="8210774" cy="41910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latin typeface="+mn-lt"/>
              </a:rPr>
              <a:t>The statewide dual credit course must be identified with a “flag” because the course code does not denote the statewide dual credit status.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+mn-lt"/>
              </a:rPr>
              <a:t>The department provides flagging instructions directly to the pilot coordinator at each pilot site. 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+mn-lt"/>
              </a:rPr>
              <a:t>Pilot </a:t>
            </a:r>
            <a:r>
              <a:rPr lang="en-US" dirty="0">
                <a:latin typeface="+mn-lt"/>
              </a:rPr>
              <a:t>coordinators work with </a:t>
            </a:r>
            <a:r>
              <a:rPr lang="en-US" dirty="0" smtClean="0">
                <a:latin typeface="+mn-lt"/>
              </a:rPr>
              <a:t>their district SIS/EIS </a:t>
            </a:r>
            <a:r>
              <a:rPr lang="en-US" dirty="0">
                <a:latin typeface="+mn-lt"/>
              </a:rPr>
              <a:t>Coordinator to ensure that the appropriate course section(s) are flagged as statewide dual credit</a:t>
            </a:r>
            <a:r>
              <a:rPr lang="en-US" dirty="0" smtClean="0">
                <a:latin typeface="+mn-lt"/>
              </a:rPr>
              <a:t>.</a:t>
            </a:r>
          </a:p>
          <a:p>
            <a:pPr lvl="0">
              <a:spcAft>
                <a:spcPts val="1200"/>
              </a:spcAft>
            </a:pPr>
            <a:r>
              <a:rPr lang="en-US" dirty="0" smtClean="0">
                <a:latin typeface="+mn-lt"/>
              </a:rPr>
              <a:t>When flagging a course section as Statewide Dual Credit, the system requires the user to select from a drop-down menu of postsecondary partner institutions. The option for “other” should be selected for statewide dual credit sections.  </a:t>
            </a: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Realizing Postsecondary &amp; Career Readiness for All Students in Tennessee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1BA8-DB0D-4AF2-BF4B-2F3705D7127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6964" y="304800"/>
            <a:ext cx="8229600" cy="10207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255997"/>
                </a:solidFill>
              </a:rPr>
              <a:t>Statewide </a:t>
            </a:r>
            <a:r>
              <a:rPr lang="en-US" sz="2800" dirty="0">
                <a:solidFill>
                  <a:srgbClr val="255997"/>
                </a:solidFill>
              </a:rPr>
              <a:t>Dual </a:t>
            </a:r>
            <a:r>
              <a:rPr lang="en-US" sz="2800" dirty="0" smtClean="0">
                <a:solidFill>
                  <a:srgbClr val="255997"/>
                </a:solidFill>
              </a:rPr>
              <a:t>Credit:</a:t>
            </a:r>
          </a:p>
          <a:p>
            <a:r>
              <a:rPr lang="en-US" sz="2800" dirty="0" smtClean="0">
                <a:solidFill>
                  <a:srgbClr val="255997"/>
                </a:solidFill>
              </a:rPr>
              <a:t>2015-16 </a:t>
            </a:r>
            <a:r>
              <a:rPr lang="en-US" sz="2800" dirty="0">
                <a:solidFill>
                  <a:srgbClr val="255997"/>
                </a:solidFill>
              </a:rPr>
              <a:t>Reporting Process </a:t>
            </a:r>
          </a:p>
        </p:txBody>
      </p:sp>
    </p:spTree>
    <p:extLst>
      <p:ext uri="{BB962C8B-B14F-4D97-AF65-F5344CB8AC3E}">
        <p14:creationId xmlns:p14="http://schemas.microsoft.com/office/powerpoint/2010/main" val="248591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Realizing Postsecondary &amp; Career Readiness for All Students in Tennessee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1BA8-DB0D-4AF2-BF4B-2F3705D71272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474643"/>
              </p:ext>
            </p:extLst>
          </p:nvPr>
        </p:nvGraphicFramePr>
        <p:xfrm>
          <a:off x="381000" y="1249362"/>
          <a:ext cx="8382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44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255997"/>
                </a:solidFill>
              </a:rPr>
              <a:t>Statewide Dual Credit:</a:t>
            </a:r>
            <a:br>
              <a:rPr lang="en-US" sz="2800" dirty="0" smtClean="0">
                <a:solidFill>
                  <a:srgbClr val="255997"/>
                </a:solidFill>
              </a:rPr>
            </a:br>
            <a:r>
              <a:rPr lang="en-US" sz="2800" dirty="0" smtClean="0">
                <a:solidFill>
                  <a:srgbClr val="255997"/>
                </a:solidFill>
              </a:rPr>
              <a:t>Importance of District Reporting/Flagging </a:t>
            </a:r>
            <a:endParaRPr lang="en-US" sz="2800" dirty="0">
              <a:solidFill>
                <a:srgbClr val="255997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7327" y="4038600"/>
            <a:ext cx="4832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255997"/>
                </a:solidFill>
              </a:rPr>
              <a:t>Statewide dual credit course sections must be identified at the local level first in order for students to be registered with the online assessment system. </a:t>
            </a:r>
            <a:endParaRPr lang="en-US" sz="2000" b="1" dirty="0">
              <a:solidFill>
                <a:srgbClr val="2559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6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255997"/>
                </a:solidFill>
              </a:rPr>
              <a:t>Overview of Specific Opportunities</a:t>
            </a:r>
            <a:endParaRPr lang="en-US" sz="2800" dirty="0">
              <a:solidFill>
                <a:srgbClr val="25599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Realizing Postsecondary &amp; Career Readiness for All Students in Tennessee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43400"/>
          </a:xfrm>
        </p:spPr>
        <p:txBody>
          <a:bodyPr>
            <a:noAutofit/>
          </a:bodyPr>
          <a:lstStyle/>
          <a:p>
            <a:pPr marL="0" lvl="0" indent="0">
              <a:spcAft>
                <a:spcPts val="2400"/>
              </a:spcAft>
              <a:buNone/>
            </a:pPr>
            <a:r>
              <a:rPr lang="en-US" b="1" dirty="0" smtClean="0">
                <a:latin typeface="+mn-lt"/>
              </a:rPr>
              <a:t>Statewide Dual Credit: </a:t>
            </a:r>
            <a:r>
              <a:rPr lang="en-US" dirty="0" smtClean="0">
                <a:latin typeface="+mn-lt"/>
              </a:rPr>
              <a:t>High </a:t>
            </a:r>
            <a:r>
              <a:rPr lang="en-US" dirty="0">
                <a:latin typeface="+mn-lt"/>
              </a:rPr>
              <a:t>school course </a:t>
            </a:r>
            <a:r>
              <a:rPr lang="en-US" dirty="0" smtClean="0">
                <a:latin typeface="+mn-lt"/>
              </a:rPr>
              <a:t>aligned to Tennessee postsecondary standards and challenge exam, developed by </a:t>
            </a:r>
            <a:r>
              <a:rPr lang="en-US" dirty="0">
                <a:latin typeface="+mn-lt"/>
              </a:rPr>
              <a:t>Tennessee secondary and postsecondary faculty. </a:t>
            </a:r>
            <a:r>
              <a:rPr lang="en-US" dirty="0" smtClean="0">
                <a:latin typeface="+mn-lt"/>
              </a:rPr>
              <a:t>Student who pass the exam earn credits that are accepted by all Tennessee public postsecondary. 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en-US" b="1" dirty="0" smtClean="0">
                <a:solidFill>
                  <a:srgbClr val="C00000"/>
                </a:solidFill>
                <a:latin typeface="+mn-lt"/>
              </a:rPr>
              <a:t>Local Dual Credit: 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High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school course aligned to 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a local postsecondary institution’s course and exam. Students who pass the exam earn credits that are accepted and/or recognized by the local postsecondary institution.</a:t>
            </a:r>
            <a:r>
              <a:rPr lang="en-US" dirty="0" smtClean="0">
                <a:latin typeface="+mn-lt"/>
              </a:rPr>
              <a:t>  </a:t>
            </a:r>
            <a:endParaRPr lang="en-US" b="1" dirty="0" smtClean="0">
              <a:latin typeface="+mn-lt"/>
            </a:endParaRPr>
          </a:p>
          <a:p>
            <a:pPr marL="0" lvl="0" indent="0">
              <a:spcAft>
                <a:spcPts val="2400"/>
              </a:spcAft>
              <a:buNone/>
            </a:pPr>
            <a:r>
              <a:rPr lang="en-US" b="1" dirty="0" smtClean="0">
                <a:latin typeface="+mn-lt"/>
              </a:rPr>
              <a:t>Dual Enrollment: </a:t>
            </a:r>
            <a:r>
              <a:rPr lang="en-US" dirty="0" smtClean="0">
                <a:latin typeface="+mn-lt"/>
              </a:rPr>
              <a:t>Postsecondary </a:t>
            </a:r>
            <a:r>
              <a:rPr lang="en-US" dirty="0">
                <a:latin typeface="+mn-lt"/>
              </a:rPr>
              <a:t>course, taught </a:t>
            </a:r>
            <a:r>
              <a:rPr lang="en-US" dirty="0" smtClean="0">
                <a:latin typeface="+mn-lt"/>
              </a:rPr>
              <a:t>by </a:t>
            </a:r>
            <a:r>
              <a:rPr lang="en-US" dirty="0">
                <a:latin typeface="+mn-lt"/>
              </a:rPr>
              <a:t>postsecondary faculty or credentialed adjunct faculty. Students are enrolled at the postsecondary institution and earn postsecondary credit upon completion of the course</a:t>
            </a:r>
            <a:r>
              <a:rPr lang="en-US" dirty="0" smtClean="0">
                <a:latin typeface="+mn-lt"/>
              </a:rPr>
              <a:t>. </a:t>
            </a:r>
            <a:endParaRPr lang="en-US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376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255997"/>
                </a:solidFill>
              </a:rPr>
              <a:t>Local Dual Credit:</a:t>
            </a:r>
            <a:br>
              <a:rPr lang="en-US" sz="2800" dirty="0" smtClean="0">
                <a:solidFill>
                  <a:srgbClr val="255997"/>
                </a:solidFill>
              </a:rPr>
            </a:br>
            <a:r>
              <a:rPr lang="en-US" sz="2800" dirty="0" smtClean="0">
                <a:solidFill>
                  <a:srgbClr val="255997"/>
                </a:solidFill>
              </a:rPr>
              <a:t> 2015-16 Reporting Process</a:t>
            </a:r>
            <a:endParaRPr lang="en-US" sz="2800" dirty="0">
              <a:solidFill>
                <a:srgbClr val="25599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01" y="1304364"/>
            <a:ext cx="8229600" cy="4486835"/>
          </a:xfrm>
        </p:spPr>
        <p:txBody>
          <a:bodyPr>
            <a:normAutofit/>
          </a:bodyPr>
          <a:lstStyle/>
          <a:p>
            <a:pPr marL="0" lvl="0" indent="0">
              <a:spcAft>
                <a:spcPts val="600"/>
              </a:spcAft>
              <a:buNone/>
            </a:pPr>
            <a:endParaRPr lang="en-US" dirty="0" smtClean="0">
              <a:latin typeface="+mn-lt"/>
            </a:endParaRPr>
          </a:p>
          <a:p>
            <a:pPr>
              <a:spcAft>
                <a:spcPts val="2400"/>
              </a:spcAft>
            </a:pPr>
            <a:r>
              <a:rPr lang="en-US" dirty="0" smtClean="0">
                <a:latin typeface="+mn-lt"/>
              </a:rPr>
              <a:t>Local </a:t>
            </a:r>
            <a:r>
              <a:rPr lang="en-US" dirty="0">
                <a:latin typeface="+mn-lt"/>
              </a:rPr>
              <a:t>dual credit </a:t>
            </a:r>
            <a:r>
              <a:rPr lang="en-US" dirty="0" smtClean="0">
                <a:latin typeface="+mn-lt"/>
              </a:rPr>
              <a:t>courses are reported using an existing high school course code, </a:t>
            </a:r>
            <a:r>
              <a:rPr lang="en-US" dirty="0">
                <a:latin typeface="+mn-lt"/>
              </a:rPr>
              <a:t>and must be identified with a separate “flag” in order to </a:t>
            </a:r>
            <a:r>
              <a:rPr lang="en-US" dirty="0" smtClean="0">
                <a:latin typeface="+mn-lt"/>
              </a:rPr>
              <a:t>denote </a:t>
            </a:r>
            <a:r>
              <a:rPr lang="en-US" dirty="0">
                <a:latin typeface="+mn-lt"/>
              </a:rPr>
              <a:t>the local dual credit status. </a:t>
            </a:r>
          </a:p>
          <a:p>
            <a:pPr lvl="0">
              <a:spcAft>
                <a:spcPts val="2400"/>
              </a:spcAft>
            </a:pPr>
            <a:r>
              <a:rPr lang="en-US" dirty="0" smtClean="0">
                <a:latin typeface="+mn-lt"/>
              </a:rPr>
              <a:t>The school/district is responsible for identifying and flagging local dual credit courses. </a:t>
            </a:r>
          </a:p>
          <a:p>
            <a:pPr>
              <a:spcAft>
                <a:spcPts val="2400"/>
              </a:spcAft>
            </a:pPr>
            <a:r>
              <a:rPr lang="en-US" dirty="0">
                <a:latin typeface="+mn-lt"/>
              </a:rPr>
              <a:t>When flagging a course section as </a:t>
            </a:r>
            <a:r>
              <a:rPr lang="en-US" dirty="0" smtClean="0">
                <a:latin typeface="+mn-lt"/>
              </a:rPr>
              <a:t>Local </a:t>
            </a:r>
            <a:r>
              <a:rPr lang="en-US" dirty="0">
                <a:latin typeface="+mn-lt"/>
              </a:rPr>
              <a:t>Dual Credit, the system requires the user to select from a drop-down menu of postsecondary partner institutions. The </a:t>
            </a:r>
            <a:r>
              <a:rPr lang="en-US" dirty="0" smtClean="0">
                <a:latin typeface="+mn-lt"/>
              </a:rPr>
              <a:t>postsecondary institution </a:t>
            </a:r>
            <a:r>
              <a:rPr lang="en-US" dirty="0">
                <a:latin typeface="+mn-lt"/>
              </a:rPr>
              <a:t>where the student has the opportunity to earn </a:t>
            </a:r>
            <a:r>
              <a:rPr lang="en-US" dirty="0" smtClean="0">
                <a:latin typeface="+mn-lt"/>
              </a:rPr>
              <a:t>credit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should be selected from the list of options. </a:t>
            </a: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Realizing Postsecondary &amp; Career Readiness for All Students in Tennessee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1BA8-DB0D-4AF2-BF4B-2F3705D7127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52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255997"/>
                </a:solidFill>
              </a:rPr>
              <a:t>Overview of Specific Opportunities</a:t>
            </a:r>
            <a:endParaRPr lang="en-US" sz="2800" dirty="0">
              <a:solidFill>
                <a:srgbClr val="25599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Realizing Postsecondary &amp; Career Readiness for All Students in Tennessee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43400"/>
          </a:xfrm>
        </p:spPr>
        <p:txBody>
          <a:bodyPr>
            <a:noAutofit/>
          </a:bodyPr>
          <a:lstStyle/>
          <a:p>
            <a:pPr marL="0" lvl="0" indent="0">
              <a:spcAft>
                <a:spcPts val="2400"/>
              </a:spcAft>
              <a:buNone/>
            </a:pPr>
            <a:r>
              <a:rPr lang="en-US" b="1" dirty="0" smtClean="0">
                <a:latin typeface="+mn-lt"/>
              </a:rPr>
              <a:t>Statewide Dual Credit: </a:t>
            </a:r>
            <a:r>
              <a:rPr lang="en-US" dirty="0" smtClean="0">
                <a:latin typeface="+mn-lt"/>
              </a:rPr>
              <a:t>High </a:t>
            </a:r>
            <a:r>
              <a:rPr lang="en-US" dirty="0">
                <a:latin typeface="+mn-lt"/>
              </a:rPr>
              <a:t>school course </a:t>
            </a:r>
            <a:r>
              <a:rPr lang="en-US" dirty="0" smtClean="0">
                <a:latin typeface="+mn-lt"/>
              </a:rPr>
              <a:t>aligned to Tennessee postsecondary standards and challenge exam, developed by </a:t>
            </a:r>
            <a:r>
              <a:rPr lang="en-US" dirty="0">
                <a:latin typeface="+mn-lt"/>
              </a:rPr>
              <a:t>Tennessee secondary and postsecondary faculty. </a:t>
            </a:r>
            <a:r>
              <a:rPr lang="en-US" dirty="0" smtClean="0">
                <a:latin typeface="+mn-lt"/>
              </a:rPr>
              <a:t>Student who pass the exam earn credits that are accepted by all Tennessee public postsecondary. 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en-US" b="1" dirty="0" smtClean="0">
                <a:latin typeface="+mn-lt"/>
              </a:rPr>
              <a:t>Local Dual Credit: </a:t>
            </a:r>
            <a:r>
              <a:rPr lang="en-US" dirty="0" smtClean="0">
                <a:latin typeface="+mn-lt"/>
              </a:rPr>
              <a:t>High </a:t>
            </a:r>
            <a:r>
              <a:rPr lang="en-US" dirty="0">
                <a:latin typeface="+mn-lt"/>
              </a:rPr>
              <a:t>school course aligned to </a:t>
            </a:r>
            <a:r>
              <a:rPr lang="en-US" dirty="0" smtClean="0">
                <a:latin typeface="+mn-lt"/>
              </a:rPr>
              <a:t>a local postsecondary institution’s course and exam. Students who pass the exam earn credits that are accepted and/or recognized by the local postsecondary institution.  </a:t>
            </a:r>
            <a:endParaRPr lang="en-US" b="1" dirty="0" smtClean="0">
              <a:latin typeface="+mn-lt"/>
            </a:endParaRPr>
          </a:p>
          <a:p>
            <a:pPr marL="0" lvl="0" indent="0">
              <a:spcAft>
                <a:spcPts val="2400"/>
              </a:spcAft>
              <a:buNone/>
            </a:pPr>
            <a:r>
              <a:rPr lang="en-US" b="1" dirty="0" smtClean="0">
                <a:solidFill>
                  <a:srgbClr val="C00000"/>
                </a:solidFill>
                <a:latin typeface="+mn-lt"/>
              </a:rPr>
              <a:t>Dual Enrollment: 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Postsecondary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course, taught 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by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postsecondary faculty or credentialed adjunct faculty. Students are enrolled at the postsecondary institution and earn postsecondary credit upon completion of the course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. </a:t>
            </a:r>
            <a:endParaRPr lang="en-US" b="1" dirty="0" smtClean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32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304800"/>
            <a:ext cx="8229600" cy="944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255997"/>
                </a:solidFill>
              </a:rPr>
              <a:t>Dual Enrollment:</a:t>
            </a:r>
            <a:br>
              <a:rPr lang="en-US" sz="2800" dirty="0" smtClean="0">
                <a:solidFill>
                  <a:srgbClr val="255997"/>
                </a:solidFill>
              </a:rPr>
            </a:br>
            <a:r>
              <a:rPr lang="en-US" sz="2800" dirty="0" smtClean="0">
                <a:solidFill>
                  <a:srgbClr val="255997"/>
                </a:solidFill>
              </a:rPr>
              <a:t>2015-16 Reporting Process</a:t>
            </a:r>
            <a:endParaRPr lang="en-US" sz="2800" dirty="0">
              <a:solidFill>
                <a:srgbClr val="25599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Realizing Postsecondary &amp; Career Readiness for All Students in Tennessee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1371600"/>
            <a:ext cx="8229600" cy="4038600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+mn-lt"/>
              </a:rPr>
              <a:t>Dual enrollment courses have been assigned high school course codes in order to help facilitate course scheduling and accurate reporting. </a:t>
            </a:r>
            <a:r>
              <a:rPr lang="en-US" sz="1800" dirty="0" smtClean="0">
                <a:latin typeface="+mn-lt"/>
              </a:rPr>
              <a:t>Guidance on selecting the appropriate course code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is outlined below. </a:t>
            </a:r>
            <a:endParaRPr lang="en-US" sz="1800" dirty="0">
              <a:latin typeface="+mn-lt"/>
            </a:endParaRPr>
          </a:p>
          <a:p>
            <a:pPr marL="0" indent="0">
              <a:buNone/>
            </a:pPr>
            <a:r>
              <a:rPr lang="en-US" sz="1800" b="1" dirty="0" smtClean="0">
                <a:latin typeface="+mn-lt"/>
              </a:rPr>
              <a:t>General Education Courses: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Titles </a:t>
            </a:r>
            <a:r>
              <a:rPr lang="en-US" dirty="0">
                <a:latin typeface="+mn-lt"/>
              </a:rPr>
              <a:t>reflect the course titles used at Tennessee postsecondary </a:t>
            </a:r>
            <a:r>
              <a:rPr lang="en-US" dirty="0" smtClean="0">
                <a:latin typeface="+mn-lt"/>
              </a:rPr>
              <a:t>institutions.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If </a:t>
            </a:r>
            <a:r>
              <a:rPr lang="en-US" dirty="0">
                <a:latin typeface="+mn-lt"/>
              </a:rPr>
              <a:t>a student is enrolled in a postsecondary course that has not been assigned a unique secondary code, </a:t>
            </a:r>
            <a:r>
              <a:rPr lang="en-US" dirty="0" smtClean="0">
                <a:latin typeface="+mn-lt"/>
              </a:rPr>
              <a:t>the </a:t>
            </a:r>
            <a:r>
              <a:rPr lang="en-US" dirty="0">
                <a:latin typeface="+mn-lt"/>
              </a:rPr>
              <a:t>general dual enrollment code for </a:t>
            </a:r>
            <a:r>
              <a:rPr lang="en-US" dirty="0" smtClean="0">
                <a:latin typeface="+mn-lt"/>
              </a:rPr>
              <a:t>the </a:t>
            </a:r>
            <a:r>
              <a:rPr lang="en-US" dirty="0">
                <a:latin typeface="+mn-lt"/>
              </a:rPr>
              <a:t>content area should be </a:t>
            </a:r>
            <a:r>
              <a:rPr lang="en-US" dirty="0" smtClean="0">
                <a:latin typeface="+mn-lt"/>
              </a:rPr>
              <a:t>used.</a:t>
            </a: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sz="1800" b="1" dirty="0" smtClean="0">
                <a:latin typeface="+mn-lt"/>
              </a:rPr>
              <a:t>CTE Courses: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Titles reflect </a:t>
            </a:r>
            <a:r>
              <a:rPr lang="en-US" dirty="0">
                <a:latin typeface="+mn-lt"/>
              </a:rPr>
              <a:t>the approved 2015-16 CTE Programs of </a:t>
            </a:r>
            <a:r>
              <a:rPr lang="en-US" dirty="0" smtClean="0">
                <a:latin typeface="+mn-lt"/>
              </a:rPr>
              <a:t>Study and can count toward a student’s concentrator status.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If </a:t>
            </a:r>
            <a:r>
              <a:rPr lang="en-US" dirty="0">
                <a:latin typeface="+mn-lt"/>
              </a:rPr>
              <a:t>a student is enrolled in a postsecondary course or program that does not clearly align to a specific Program of Study, the dual enrollment code that has been assigned to the Career Cluster should be used.</a:t>
            </a:r>
          </a:p>
          <a:p>
            <a:pPr lvl="0"/>
            <a:endParaRPr lang="en-US" sz="1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961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255997"/>
                </a:solidFill>
              </a:rPr>
              <a:t>Important Points for Dual Enrollment Reporting</a:t>
            </a:r>
            <a:endParaRPr lang="en-US" sz="2800" dirty="0">
              <a:solidFill>
                <a:srgbClr val="25599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Realizing Postsecondary &amp; Career Readiness for All Students in Tennessee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14800"/>
          </a:xfrm>
        </p:spPr>
        <p:txBody>
          <a:bodyPr>
            <a:noAutofit/>
          </a:bodyPr>
          <a:lstStyle/>
          <a:p>
            <a:pPr marL="57150" indent="0">
              <a:spcAft>
                <a:spcPts val="1800"/>
              </a:spcAft>
              <a:buNone/>
            </a:pPr>
            <a:r>
              <a:rPr lang="en-US" dirty="0" smtClean="0">
                <a:latin typeface="+mn-lt"/>
              </a:rPr>
              <a:t>For reporting purposes, it is important </a:t>
            </a:r>
            <a:r>
              <a:rPr lang="en-US" dirty="0">
                <a:latin typeface="+mn-lt"/>
              </a:rPr>
              <a:t> to remember that these are postsecondary </a:t>
            </a:r>
            <a:r>
              <a:rPr lang="en-US" dirty="0" smtClean="0">
                <a:latin typeface="+mn-lt"/>
              </a:rPr>
              <a:t>courses and high </a:t>
            </a:r>
            <a:r>
              <a:rPr lang="en-US" dirty="0">
                <a:latin typeface="+mn-lt"/>
              </a:rPr>
              <a:t>school students are enrolled at the partnering institution.</a:t>
            </a:r>
            <a:endParaRPr lang="en-US" dirty="0" smtClean="0">
              <a:latin typeface="+mn-lt"/>
            </a:endParaRP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n-lt"/>
              </a:rPr>
              <a:t>There </a:t>
            </a:r>
            <a:r>
              <a:rPr lang="en-US" sz="2000" dirty="0">
                <a:latin typeface="+mn-lt"/>
              </a:rPr>
              <a:t>are no secondary licensure requirements associated with </a:t>
            </a:r>
            <a:r>
              <a:rPr lang="en-US" sz="2000" dirty="0" smtClean="0">
                <a:latin typeface="+mn-lt"/>
              </a:rPr>
              <a:t>dual enrollment </a:t>
            </a:r>
            <a:r>
              <a:rPr lang="en-US" sz="2000" dirty="0">
                <a:latin typeface="+mn-lt"/>
              </a:rPr>
              <a:t>courses and </a:t>
            </a:r>
            <a:r>
              <a:rPr lang="en-US" sz="2000" dirty="0" smtClean="0">
                <a:latin typeface="+mn-lt"/>
              </a:rPr>
              <a:t>a teacher </a:t>
            </a:r>
            <a:r>
              <a:rPr lang="en-US" sz="2000" dirty="0">
                <a:latin typeface="+mn-lt"/>
              </a:rPr>
              <a:t>of record is NOT </a:t>
            </a:r>
            <a:r>
              <a:rPr lang="en-US" sz="2000" dirty="0" smtClean="0">
                <a:latin typeface="+mn-lt"/>
              </a:rPr>
              <a:t>required. 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n-lt"/>
              </a:rPr>
              <a:t>The </a:t>
            </a:r>
            <a:r>
              <a:rPr lang="en-US" sz="2000" dirty="0">
                <a:latin typeface="+mn-lt"/>
              </a:rPr>
              <a:t>district </a:t>
            </a:r>
            <a:r>
              <a:rPr lang="en-US" sz="2000" dirty="0" smtClean="0">
                <a:latin typeface="+mn-lt"/>
              </a:rPr>
              <a:t>determines </a:t>
            </a:r>
            <a:r>
              <a:rPr lang="en-US" sz="2000" dirty="0">
                <a:latin typeface="+mn-lt"/>
              </a:rPr>
              <a:t>whether or not to award high school credit </a:t>
            </a:r>
            <a:r>
              <a:rPr lang="en-US" sz="2000" dirty="0" smtClean="0">
                <a:latin typeface="+mn-lt"/>
              </a:rPr>
              <a:t>and is responsible </a:t>
            </a:r>
            <a:r>
              <a:rPr lang="en-US" sz="2000" dirty="0">
                <a:latin typeface="+mn-lt"/>
              </a:rPr>
              <a:t>for entering a course grade on the student’s high school transcript. 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The physical location of the class does not affect the dual enrollment course code that is used. </a:t>
            </a: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307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255997"/>
                </a:solidFill>
              </a:rPr>
              <a:t>Questions</a:t>
            </a:r>
            <a:endParaRPr lang="en-US" sz="2800" dirty="0">
              <a:solidFill>
                <a:srgbClr val="25599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086600" cy="3505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>
              <a:latin typeface="+mn-lt"/>
            </a:endParaRPr>
          </a:p>
          <a:p>
            <a:pPr marL="0" indent="0">
              <a:buNone/>
            </a:pPr>
            <a:r>
              <a:rPr lang="en-US" sz="3200" dirty="0" smtClean="0">
                <a:latin typeface="+mn-lt"/>
              </a:rPr>
              <a:t>Comments? Reactions? Questions?</a:t>
            </a:r>
            <a:endParaRPr lang="en-US" sz="3200" dirty="0">
              <a:latin typeface="+mn-lt"/>
            </a:endParaRPr>
          </a:p>
          <a:p>
            <a:pPr marL="0" indent="0">
              <a:buNone/>
            </a:pPr>
            <a:endParaRPr lang="en-US" sz="3200" dirty="0" smtClean="0">
              <a:latin typeface="+mn-lt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3200" dirty="0">
              <a:latin typeface="+mn-lt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3200" b="1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Realizing Postsecondary &amp; Career Readiness for All Students in Tennessee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1BA8-DB0D-4AF2-BF4B-2F3705D7127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7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255997"/>
                </a:solidFill>
              </a:rPr>
              <a:t>Contact Information</a:t>
            </a:r>
            <a:endParaRPr lang="en-US" sz="2800" dirty="0">
              <a:solidFill>
                <a:srgbClr val="25599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086600" cy="3505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8000" dirty="0" smtClean="0">
              <a:latin typeface="+mn-lt"/>
            </a:endParaRPr>
          </a:p>
          <a:p>
            <a:pPr marL="0" indent="0">
              <a:buNone/>
            </a:pPr>
            <a:r>
              <a:rPr lang="en-US" sz="8000" dirty="0" smtClean="0">
                <a:latin typeface="+mn-lt"/>
              </a:rPr>
              <a:t>Danielle Mezera, Ph.D.</a:t>
            </a:r>
          </a:p>
          <a:p>
            <a:pPr marL="0" indent="0">
              <a:buNone/>
            </a:pPr>
            <a:r>
              <a:rPr lang="en-US" sz="8000" dirty="0">
                <a:latin typeface="+mn-lt"/>
              </a:rPr>
              <a:t>Assistant </a:t>
            </a:r>
            <a:r>
              <a:rPr lang="en-US" sz="8000" dirty="0" smtClean="0">
                <a:latin typeface="+mn-lt"/>
              </a:rPr>
              <a:t>Commissioner, Division </a:t>
            </a:r>
            <a:r>
              <a:rPr lang="en-US" sz="8000" dirty="0">
                <a:latin typeface="+mn-lt"/>
              </a:rPr>
              <a:t>of College &amp; Career Readiness</a:t>
            </a:r>
          </a:p>
          <a:p>
            <a:pPr marL="0" indent="0">
              <a:buNone/>
            </a:pPr>
            <a:r>
              <a:rPr lang="en-US" sz="8000" u="sng" dirty="0">
                <a:latin typeface="+mn-lt"/>
                <a:hlinkClick r:id="rId3"/>
              </a:rPr>
              <a:t>Danielle.Mezera@tn.gov</a:t>
            </a:r>
            <a:r>
              <a:rPr lang="en-US" sz="8000" u="sng" dirty="0">
                <a:latin typeface="+mn-lt"/>
              </a:rPr>
              <a:t> </a:t>
            </a:r>
            <a:r>
              <a:rPr lang="en-US" sz="8000" dirty="0">
                <a:latin typeface="+mn-lt"/>
              </a:rPr>
              <a:t>	</a:t>
            </a:r>
            <a:r>
              <a:rPr lang="en-US" sz="8000" dirty="0" smtClean="0">
                <a:latin typeface="+mn-lt"/>
              </a:rPr>
              <a:t>(</a:t>
            </a:r>
            <a:r>
              <a:rPr lang="en-US" sz="8000" dirty="0">
                <a:latin typeface="+mn-lt"/>
              </a:rPr>
              <a:t>615) 253-2114</a:t>
            </a:r>
          </a:p>
          <a:p>
            <a:pPr marL="0" indent="0">
              <a:buNone/>
            </a:pPr>
            <a:endParaRPr lang="en-US" sz="8000" dirty="0" smtClean="0">
              <a:latin typeface="+mn-lt"/>
            </a:endParaRPr>
          </a:p>
          <a:p>
            <a:pPr marL="0" indent="0">
              <a:buNone/>
            </a:pPr>
            <a:endParaRPr lang="en-US" sz="8000" dirty="0" smtClean="0">
              <a:latin typeface="+mn-lt"/>
            </a:endParaRPr>
          </a:p>
          <a:p>
            <a:pPr marL="0" indent="0">
              <a:buNone/>
            </a:pPr>
            <a:r>
              <a:rPr lang="en-US" sz="8000" dirty="0" smtClean="0">
                <a:latin typeface="+mn-lt"/>
              </a:rPr>
              <a:t>Patrice Watson</a:t>
            </a:r>
          </a:p>
          <a:p>
            <a:pPr marL="0" indent="0">
              <a:buNone/>
            </a:pPr>
            <a:r>
              <a:rPr lang="en-US" sz="8000" dirty="0" smtClean="0">
                <a:latin typeface="+mn-lt"/>
              </a:rPr>
              <a:t>Interim Director, Postsecondary Coordination and Alignment </a:t>
            </a:r>
          </a:p>
          <a:p>
            <a:pPr marL="0" indent="0">
              <a:buNone/>
            </a:pPr>
            <a:r>
              <a:rPr lang="en-US" sz="8000" dirty="0" smtClean="0">
                <a:latin typeface="+mn-lt"/>
                <a:hlinkClick r:id="rId4"/>
              </a:rPr>
              <a:t>Patrice.Watson@tn.gov</a:t>
            </a:r>
            <a:r>
              <a:rPr lang="en-US" sz="8000" dirty="0" smtClean="0">
                <a:latin typeface="+mn-lt"/>
              </a:rPr>
              <a:t> </a:t>
            </a:r>
            <a:r>
              <a:rPr lang="en-US" sz="8000" dirty="0">
                <a:latin typeface="+mn-lt"/>
              </a:rPr>
              <a:t> </a:t>
            </a:r>
            <a:r>
              <a:rPr lang="en-US" sz="8000" dirty="0" smtClean="0">
                <a:latin typeface="+mn-lt"/>
              </a:rPr>
              <a:t> </a:t>
            </a:r>
            <a:r>
              <a:rPr lang="en-US" sz="8000" dirty="0">
                <a:latin typeface="+mn-lt"/>
              </a:rPr>
              <a:t>	</a:t>
            </a:r>
            <a:r>
              <a:rPr lang="en-US" sz="8000" dirty="0" smtClean="0">
                <a:latin typeface="+mn-lt"/>
              </a:rPr>
              <a:t>(615) 532-2811</a:t>
            </a:r>
            <a:endParaRPr lang="en-US" sz="8000" dirty="0">
              <a:latin typeface="+mn-lt"/>
            </a:endParaRPr>
          </a:p>
          <a:p>
            <a:pPr marL="0" indent="0">
              <a:buNone/>
            </a:pPr>
            <a:endParaRPr lang="en-US" sz="8000" dirty="0" smtClean="0">
              <a:latin typeface="+mn-lt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0" dirty="0">
              <a:latin typeface="+mn-lt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b="1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Realizing Postsecondary &amp; Career Readiness for All Students in Tennessee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1BA8-DB0D-4AF2-BF4B-2F3705D7127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9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255997"/>
                </a:solidFill>
              </a:rPr>
              <a:t>Session Overview</a:t>
            </a:r>
            <a:endParaRPr lang="en-US" sz="2800" dirty="0">
              <a:solidFill>
                <a:srgbClr val="25599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Realizing Postsecondary &amp; Career Readiness for All Students in Tennessee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1"/>
            <a:ext cx="6934200" cy="37338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  <a:buSzPct val="120000"/>
            </a:pPr>
            <a:r>
              <a:rPr lang="en-US" b="1" dirty="0" smtClean="0">
                <a:latin typeface="+mn-lt"/>
              </a:rPr>
              <a:t>Tennessee’s </a:t>
            </a:r>
            <a:r>
              <a:rPr lang="en-US" b="1" dirty="0">
                <a:latin typeface="+mn-lt"/>
              </a:rPr>
              <a:t>Current </a:t>
            </a:r>
            <a:r>
              <a:rPr lang="en-US" b="1" dirty="0" smtClean="0">
                <a:latin typeface="+mn-lt"/>
              </a:rPr>
              <a:t>Postsecondary Landscape </a:t>
            </a:r>
            <a:r>
              <a:rPr lang="en-US" b="1" dirty="0">
                <a:latin typeface="+mn-lt"/>
              </a:rPr>
              <a:t>and </a:t>
            </a:r>
            <a:r>
              <a:rPr lang="en-US" b="1" dirty="0" smtClean="0">
                <a:latin typeface="+mn-lt"/>
              </a:rPr>
              <a:t>Challenges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SzPct val="120000"/>
            </a:pPr>
            <a:r>
              <a:rPr lang="en-US" b="1" dirty="0" smtClean="0">
                <a:latin typeface="+mn-lt"/>
              </a:rPr>
              <a:t>Early Postsecondary Opportunities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SzPct val="120000"/>
            </a:pPr>
            <a:r>
              <a:rPr lang="en-US" b="1" dirty="0" smtClean="0">
                <a:latin typeface="+mn-lt"/>
              </a:rPr>
              <a:t>2015-16 Reporting Processes </a:t>
            </a:r>
            <a:r>
              <a:rPr lang="en-US" b="1" dirty="0">
                <a:latin typeface="+mn-lt"/>
              </a:rPr>
              <a:t>for Specific Early Postsecondary </a:t>
            </a:r>
            <a:r>
              <a:rPr lang="en-US" b="1" dirty="0" smtClean="0">
                <a:latin typeface="+mn-lt"/>
              </a:rPr>
              <a:t>Opportunities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US" sz="2000" b="1" dirty="0">
                <a:latin typeface="+mn-lt"/>
              </a:rPr>
              <a:t> </a:t>
            </a:r>
            <a:r>
              <a:rPr lang="en-US" sz="2000" b="1" dirty="0" smtClean="0">
                <a:latin typeface="+mn-lt"/>
              </a:rPr>
              <a:t>Statewide Dual Credit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US" sz="2000" b="1" dirty="0" smtClean="0">
                <a:latin typeface="+mn-lt"/>
              </a:rPr>
              <a:t> Local Dual Credit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US" sz="2000" b="1" dirty="0" smtClean="0">
                <a:latin typeface="+mn-lt"/>
              </a:rPr>
              <a:t> Dual Enrollment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 smtClean="0">
              <a:latin typeface="+mn-lt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dirty="0" smtClean="0">
              <a:latin typeface="+mn-lt"/>
            </a:endParaRP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890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89" y="76200"/>
            <a:ext cx="8229600" cy="563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255997"/>
                </a:solidFill>
              </a:rPr>
              <a:t>The Challenge in Tennessee</a:t>
            </a:r>
            <a:endParaRPr lang="en-US" sz="2800" dirty="0">
              <a:solidFill>
                <a:srgbClr val="25599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58" y="1371600"/>
            <a:ext cx="8382000" cy="4525963"/>
          </a:xfrm>
        </p:spPr>
        <p:txBody>
          <a:bodyPr>
            <a:noAutofit/>
          </a:bodyPr>
          <a:lstStyle/>
          <a:p>
            <a:pPr marL="114300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C00000"/>
                </a:solidFill>
              </a:rPr>
              <a:t>65 percent </a:t>
            </a:r>
            <a:r>
              <a:rPr lang="en-US" b="1" dirty="0"/>
              <a:t>of current/future job openings </a:t>
            </a:r>
            <a:r>
              <a:rPr lang="en-US" b="1" dirty="0">
                <a:solidFill>
                  <a:srgbClr val="C00000"/>
                </a:solidFill>
              </a:rPr>
              <a:t>will require </a:t>
            </a:r>
            <a:r>
              <a:rPr lang="en-US" b="1" dirty="0"/>
              <a:t>some level of </a:t>
            </a:r>
            <a:r>
              <a:rPr lang="en-US" b="1" dirty="0">
                <a:solidFill>
                  <a:srgbClr val="C00000"/>
                </a:solidFill>
              </a:rPr>
              <a:t>postsecondary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smtClean="0"/>
              <a:t>education</a:t>
            </a:r>
            <a:endParaRPr lang="en-US" b="1" dirty="0"/>
          </a:p>
          <a:p>
            <a:pPr marL="114300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457200"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/>
              <a:t>However, </a:t>
            </a:r>
            <a:r>
              <a:rPr lang="en-US" dirty="0">
                <a:solidFill>
                  <a:srgbClr val="C00000"/>
                </a:solidFill>
              </a:rPr>
              <a:t>less than 60 percent </a:t>
            </a:r>
            <a:r>
              <a:rPr lang="en-US" dirty="0"/>
              <a:t>of high school graduates in the state go on to a postsecondary </a:t>
            </a:r>
            <a:r>
              <a:rPr lang="en-US" dirty="0" smtClean="0"/>
              <a:t>education</a:t>
            </a:r>
            <a:endParaRPr lang="en-US" dirty="0"/>
          </a:p>
          <a:p>
            <a:pPr marL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Without additional strategies in place, </a:t>
            </a:r>
            <a:r>
              <a:rPr lang="en-US" dirty="0">
                <a:solidFill>
                  <a:srgbClr val="C00000"/>
                </a:solidFill>
              </a:rPr>
              <a:t>only 39 percent </a:t>
            </a:r>
            <a:r>
              <a:rPr lang="en-US" dirty="0"/>
              <a:t>of Tennesseans will have a postsecondary credential by </a:t>
            </a:r>
            <a:r>
              <a:rPr lang="en-US" dirty="0" smtClean="0"/>
              <a:t>2025</a:t>
            </a:r>
            <a:endParaRPr lang="en-US" dirty="0"/>
          </a:p>
          <a:p>
            <a:pPr marL="11430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000" b="1" dirty="0" smtClean="0">
              <a:latin typeface="+mn-lt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5638800" cy="365125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Realizing Postsecondary &amp; Career Readiness for All Students in Tennessee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2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255997"/>
                </a:solidFill>
              </a:rPr>
              <a:t>Postsecondary Attainment</a:t>
            </a:r>
            <a:endParaRPr lang="en-US" sz="2800" dirty="0">
              <a:solidFill>
                <a:srgbClr val="255997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5638800" cy="365125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Realizing Postsecondary &amp; Career Readiness for All Students in Tennessee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78598"/>
              </p:ext>
            </p:extLst>
          </p:nvPr>
        </p:nvGraphicFramePr>
        <p:xfrm>
          <a:off x="457200" y="1524000"/>
          <a:ext cx="8153400" cy="460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867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Realizing Postsecondary &amp; Career Readiness for All Students in Tennessee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76200"/>
            <a:ext cx="82296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255997"/>
                </a:solidFill>
              </a:rPr>
              <a:t>The Challenge in Tennessee</a:t>
            </a:r>
            <a:endParaRPr lang="en-US" sz="2800" dirty="0">
              <a:solidFill>
                <a:srgbClr val="255997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242" t="14938" r="24259" b="6616"/>
          <a:stretch/>
        </p:blipFill>
        <p:spPr>
          <a:xfrm>
            <a:off x="1143000" y="762000"/>
            <a:ext cx="6393565" cy="53736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00200" y="762000"/>
            <a:ext cx="381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3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Realizing Postsecondary &amp; Career Readiness for All Students in Tennessee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76200"/>
            <a:ext cx="8229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mtClean="0">
                <a:solidFill>
                  <a:srgbClr val="255997"/>
                </a:solidFill>
              </a:rPr>
              <a:t>The Challenge in Tennessee</a:t>
            </a:r>
            <a:endParaRPr lang="en-US" sz="2800" dirty="0">
              <a:solidFill>
                <a:srgbClr val="255997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3334" t="14445" r="23842" b="9588"/>
          <a:stretch/>
        </p:blipFill>
        <p:spPr>
          <a:xfrm>
            <a:off x="914400" y="804965"/>
            <a:ext cx="7162800" cy="53672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47800" y="804965"/>
            <a:ext cx="381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4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315200" cy="4525963"/>
          </a:xfrm>
        </p:spPr>
        <p:txBody>
          <a:bodyPr>
            <a:normAutofit/>
          </a:bodyPr>
          <a:lstStyle/>
          <a:p>
            <a:pPr lvl="2">
              <a:spcBef>
                <a:spcPts val="600"/>
              </a:spcBef>
              <a:spcAft>
                <a:spcPts val="1200"/>
              </a:spcAft>
              <a:buClr>
                <a:schemeClr val="tx2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000" b="1" dirty="0">
                <a:latin typeface="+mn-lt"/>
              </a:rPr>
              <a:t> </a:t>
            </a:r>
            <a:r>
              <a:rPr lang="en-US" sz="2000" b="1" dirty="0" smtClean="0">
                <a:latin typeface="+mn-lt"/>
              </a:rPr>
              <a:t> Dual </a:t>
            </a:r>
            <a:r>
              <a:rPr lang="en-US" sz="2000" b="1" dirty="0">
                <a:latin typeface="+mn-lt"/>
              </a:rPr>
              <a:t>Enrollment </a:t>
            </a:r>
            <a:endParaRPr lang="en-US" sz="2000" b="1" dirty="0" smtClean="0">
              <a:latin typeface="+mn-lt"/>
            </a:endParaRPr>
          </a:p>
          <a:p>
            <a:pPr lvl="2">
              <a:spcBef>
                <a:spcPts val="600"/>
              </a:spcBef>
              <a:spcAft>
                <a:spcPts val="1200"/>
              </a:spcAft>
              <a:buClr>
                <a:schemeClr val="tx2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000" b="1" dirty="0">
                <a:latin typeface="+mn-lt"/>
              </a:rPr>
              <a:t> </a:t>
            </a:r>
            <a:r>
              <a:rPr lang="en-US" sz="2000" b="1" dirty="0" smtClean="0">
                <a:latin typeface="+mn-lt"/>
              </a:rPr>
              <a:t> Local </a:t>
            </a:r>
            <a:r>
              <a:rPr lang="en-US" sz="2000" b="1" dirty="0">
                <a:latin typeface="+mn-lt"/>
              </a:rPr>
              <a:t>Dual Credit</a:t>
            </a:r>
          </a:p>
          <a:p>
            <a:pPr lvl="2">
              <a:spcBef>
                <a:spcPts val="600"/>
              </a:spcBef>
              <a:spcAft>
                <a:spcPts val="1200"/>
              </a:spcAft>
              <a:buClr>
                <a:schemeClr val="tx2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000" b="1" dirty="0">
                <a:latin typeface="+mn-lt"/>
              </a:rPr>
              <a:t>  Statewide Dual Credit</a:t>
            </a:r>
          </a:p>
          <a:p>
            <a:pPr lvl="2">
              <a:spcBef>
                <a:spcPts val="600"/>
              </a:spcBef>
              <a:spcAft>
                <a:spcPts val="1200"/>
              </a:spcAft>
              <a:buClr>
                <a:schemeClr val="tx2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+mn-lt"/>
              </a:rPr>
              <a:t>  Advanced </a:t>
            </a:r>
            <a:r>
              <a:rPr lang="en-US" sz="2000" b="1" dirty="0">
                <a:latin typeface="+mn-lt"/>
              </a:rPr>
              <a:t>Placement (AP)</a:t>
            </a:r>
          </a:p>
          <a:p>
            <a:pPr lvl="2">
              <a:spcBef>
                <a:spcPts val="600"/>
              </a:spcBef>
              <a:spcAft>
                <a:spcPts val="1200"/>
              </a:spcAft>
              <a:buClr>
                <a:schemeClr val="tx2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000" b="1" dirty="0">
                <a:latin typeface="+mn-lt"/>
              </a:rPr>
              <a:t>  International Baccalaureate (IB)</a:t>
            </a:r>
          </a:p>
          <a:p>
            <a:pPr lvl="2">
              <a:spcBef>
                <a:spcPts val="600"/>
              </a:spcBef>
              <a:spcAft>
                <a:spcPts val="1200"/>
              </a:spcAft>
              <a:buClr>
                <a:schemeClr val="tx2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000" b="1" dirty="0">
                <a:latin typeface="+mn-lt"/>
              </a:rPr>
              <a:t>  College level Examination Program (CLEP</a:t>
            </a:r>
            <a:r>
              <a:rPr lang="en-US" sz="2000" b="1" dirty="0" smtClean="0">
                <a:latin typeface="+mn-lt"/>
              </a:rPr>
              <a:t>)</a:t>
            </a:r>
          </a:p>
          <a:p>
            <a:pPr lvl="2">
              <a:spcBef>
                <a:spcPts val="600"/>
              </a:spcBef>
              <a:spcAft>
                <a:spcPts val="1200"/>
              </a:spcAft>
              <a:buClr>
                <a:schemeClr val="tx2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000" b="1" dirty="0">
                <a:effectLst/>
                <a:latin typeface="+mn-lt"/>
              </a:rPr>
              <a:t> </a:t>
            </a:r>
            <a:r>
              <a:rPr lang="en-US" sz="2000" b="1" dirty="0" smtClean="0">
                <a:effectLst/>
                <a:latin typeface="+mn-lt"/>
              </a:rPr>
              <a:t> </a:t>
            </a:r>
            <a:r>
              <a:rPr lang="en-US" sz="2000" b="1" dirty="0" smtClean="0">
                <a:latin typeface="+mn-lt"/>
              </a:rPr>
              <a:t>Student I</a:t>
            </a:r>
            <a:r>
              <a:rPr lang="en-US" sz="2000" b="1" dirty="0" smtClean="0">
                <a:effectLst/>
                <a:latin typeface="+mn-lt"/>
              </a:rPr>
              <a:t>ndustry Certification (SIC)</a:t>
            </a:r>
            <a:endParaRPr lang="en-US" sz="2000" dirty="0" smtClean="0">
              <a:effectLst/>
              <a:latin typeface="+mn-lt"/>
            </a:endParaRPr>
          </a:p>
          <a:p>
            <a:pPr lvl="1"/>
            <a:endParaRPr lang="en-US" dirty="0" smtClean="0"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267200" y="1632443"/>
            <a:ext cx="2581790" cy="369332"/>
            <a:chOff x="4352410" y="1720334"/>
            <a:chExt cx="2581790" cy="36933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352410" y="1905000"/>
              <a:ext cx="16764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019800" y="1720334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Course</a:t>
              </a:r>
              <a:endParaRPr lang="en-US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19600" y="2262215"/>
            <a:ext cx="3505200" cy="1752600"/>
            <a:chOff x="4572000" y="2514600"/>
            <a:chExt cx="3505200" cy="17526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572000" y="2514600"/>
              <a:ext cx="243157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172200" y="4267200"/>
              <a:ext cx="8382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003576" y="2514600"/>
              <a:ext cx="0" cy="17526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162800" y="3206234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Course</a:t>
              </a:r>
              <a:r>
                <a:rPr lang="en-US" b="1" dirty="0" smtClean="0">
                  <a:latin typeface="Arial Narrow" panose="020B0606020202030204" pitchFamily="34" charset="0"/>
                </a:rPr>
                <a:t> </a:t>
              </a:r>
              <a:r>
                <a:rPr lang="en-US" b="1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&amp; Exam</a:t>
              </a:r>
              <a:endParaRPr lang="en-US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49074" y="4485696"/>
            <a:ext cx="2005651" cy="609600"/>
            <a:chOff x="6728348" y="4876800"/>
            <a:chExt cx="2005651" cy="6096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6728348" y="5486400"/>
              <a:ext cx="1091251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400499" y="4876800"/>
              <a:ext cx="4191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819599" y="4876800"/>
              <a:ext cx="0" cy="6096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819599" y="4996934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Exam</a:t>
              </a:r>
              <a:endParaRPr lang="en-US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t>7</a:t>
            </a:fld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274638"/>
            <a:ext cx="8229600" cy="10207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255997"/>
                </a:solidFill>
              </a:rPr>
              <a:t>Early Postsecondary Opportunities in Tennessee  </a:t>
            </a:r>
            <a:endParaRPr lang="en-US" sz="3200" b="0" dirty="0">
              <a:solidFill>
                <a:srgbClr val="255997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Realizing Postsecondary &amp; Career Readiness for All Students in Tennessee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7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19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2015-16 Reporting Processes for Specific Early Postsecondary Opportunities</a:t>
            </a:r>
            <a:endParaRPr lang="en-US" sz="2900" b="0" dirty="0"/>
          </a:p>
        </p:txBody>
      </p:sp>
    </p:spTree>
    <p:extLst>
      <p:ext uri="{BB962C8B-B14F-4D97-AF65-F5344CB8AC3E}">
        <p14:creationId xmlns:p14="http://schemas.microsoft.com/office/powerpoint/2010/main" val="51534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Introduction Slide (Importance of accurately reporting early postsecondary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025" y="1905000"/>
            <a:ext cx="8153400" cy="3657600"/>
          </a:xfrm>
        </p:spPr>
        <p:txBody>
          <a:bodyPr/>
          <a:lstStyle/>
          <a:p>
            <a:pPr lvl="0">
              <a:spcAft>
                <a:spcPts val="1800"/>
              </a:spcAft>
            </a:pPr>
            <a:r>
              <a:rPr lang="en-US" dirty="0">
                <a:latin typeface="+mn-lt"/>
              </a:rPr>
              <a:t>Districts and the states will be able to distinguish the different types of early postsecondary </a:t>
            </a:r>
            <a:r>
              <a:rPr lang="en-US" dirty="0" smtClean="0">
                <a:latin typeface="+mn-lt"/>
              </a:rPr>
              <a:t>opportunities available </a:t>
            </a:r>
            <a:r>
              <a:rPr lang="en-US" dirty="0">
                <a:latin typeface="+mn-lt"/>
              </a:rPr>
              <a:t>to students,</a:t>
            </a:r>
          </a:p>
          <a:p>
            <a:pPr lvl="0">
              <a:spcAft>
                <a:spcPts val="1800"/>
              </a:spcAft>
            </a:pPr>
            <a:r>
              <a:rPr lang="en-US" dirty="0">
                <a:latin typeface="+mn-lt"/>
              </a:rPr>
              <a:t>Identify where students have access to these opportunities and where greater access is still needed, and</a:t>
            </a:r>
          </a:p>
          <a:p>
            <a:pPr lvl="0">
              <a:spcAft>
                <a:spcPts val="1800"/>
              </a:spcAft>
            </a:pPr>
            <a:r>
              <a:rPr lang="en-US" dirty="0">
                <a:latin typeface="+mn-lt"/>
              </a:rPr>
              <a:t>Better understand how these </a:t>
            </a:r>
            <a:r>
              <a:rPr lang="en-US" dirty="0" smtClean="0">
                <a:latin typeface="+mn-lt"/>
              </a:rPr>
              <a:t>opportunities help </a:t>
            </a:r>
            <a:r>
              <a:rPr lang="en-US" dirty="0">
                <a:latin typeface="+mn-lt"/>
              </a:rPr>
              <a:t>to create rigorous and relevant pathways for students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Realizing Postsecondary &amp; Career Readiness for All Students in Tennessee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1BA8-DB0D-4AF2-BF4B-2F3705D7127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5300" y="335757"/>
            <a:ext cx="8153400" cy="10207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255997"/>
                </a:solidFill>
              </a:rPr>
              <a:t>Importance of Accurately Tracking and Reporting Early Postsecondary Data</a:t>
            </a:r>
            <a:endParaRPr lang="en-US" sz="3200" b="0" dirty="0">
              <a:solidFill>
                <a:srgbClr val="2559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5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DO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pt_template">
  <a:themeElements>
    <a:clrScheme name="TDOE Colo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73AE"/>
      </a:accent1>
      <a:accent2>
        <a:srgbClr val="3EA3D6"/>
      </a:accent2>
      <a:accent3>
        <a:srgbClr val="C8DFF8"/>
      </a:accent3>
      <a:accent4>
        <a:srgbClr val="595959"/>
      </a:accent4>
      <a:accent5>
        <a:srgbClr val="000000"/>
      </a:accent5>
      <a:accent6>
        <a:srgbClr val="D8D8D8"/>
      </a:accent6>
      <a:hlink>
        <a:srgbClr val="0070C0"/>
      </a:hlink>
      <a:folHlink>
        <a:srgbClr val="FFC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ppt_template</Template>
  <TotalTime>3581</TotalTime>
  <Words>1375</Words>
  <Application>Microsoft Office PowerPoint</Application>
  <PresentationFormat>On-screen Show (4:3)</PresentationFormat>
  <Paragraphs>143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TDOE PowerPoint Template</vt:lpstr>
      <vt:lpstr>2_ppt_template</vt:lpstr>
      <vt:lpstr>  Early Postsecondary Opportunities in Tennessee  TN Attendance Supervisors’ Conference April 23, 2015 </vt:lpstr>
      <vt:lpstr>Session Overview</vt:lpstr>
      <vt:lpstr>The Challenge in Tennessee</vt:lpstr>
      <vt:lpstr>Postsecondary Attainment</vt:lpstr>
      <vt:lpstr>The Challenge in Tennessee</vt:lpstr>
      <vt:lpstr>PowerPoint Presentation</vt:lpstr>
      <vt:lpstr>PowerPoint Presentation</vt:lpstr>
      <vt:lpstr> 2015-16 Reporting Processes for Specific Early Postsecondary Opportunities</vt:lpstr>
      <vt:lpstr>Introduction Slide (Importance of accurately reporting early postsecondary )</vt:lpstr>
      <vt:lpstr>Overview of Specific Opportunities</vt:lpstr>
      <vt:lpstr>PowerPoint Presentation</vt:lpstr>
      <vt:lpstr>Statewide Dual Credit: Importance of District Reporting/Flagging </vt:lpstr>
      <vt:lpstr>Overview of Specific Opportunities</vt:lpstr>
      <vt:lpstr>Local Dual Credit:  2015-16 Reporting Process</vt:lpstr>
      <vt:lpstr>Overview of Specific Opportunities</vt:lpstr>
      <vt:lpstr>Dual Enrollment: 2015-16 Reporting Process</vt:lpstr>
      <vt:lpstr>Important Points for Dual Enrollment Reporting</vt:lpstr>
      <vt:lpstr>Questions</vt:lpstr>
      <vt:lpstr>Contact Information</vt:lpstr>
      <vt:lpstr>PowerPoint Presentation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Development Model</dc:title>
  <dc:creator>Heather Justice</dc:creator>
  <cp:lastModifiedBy>Patrice Watson</cp:lastModifiedBy>
  <cp:revision>263</cp:revision>
  <cp:lastPrinted>2014-03-06T23:22:10Z</cp:lastPrinted>
  <dcterms:created xsi:type="dcterms:W3CDTF">2013-12-16T18:45:33Z</dcterms:created>
  <dcterms:modified xsi:type="dcterms:W3CDTF">2015-04-23T19:47:41Z</dcterms:modified>
</cp:coreProperties>
</file>