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1" r:id="rId2"/>
    <p:sldId id="283" r:id="rId3"/>
    <p:sldId id="308" r:id="rId4"/>
    <p:sldId id="309" r:id="rId5"/>
    <p:sldId id="285" r:id="rId6"/>
    <p:sldId id="286" r:id="rId7"/>
    <p:sldId id="287" r:id="rId8"/>
    <p:sldId id="317" r:id="rId9"/>
    <p:sldId id="289" r:id="rId10"/>
    <p:sldId id="290" r:id="rId11"/>
    <p:sldId id="291" r:id="rId12"/>
    <p:sldId id="318" r:id="rId13"/>
    <p:sldId id="296" r:id="rId14"/>
    <p:sldId id="321" r:id="rId15"/>
    <p:sldId id="300" r:id="rId16"/>
    <p:sldId id="313" r:id="rId17"/>
    <p:sldId id="301" r:id="rId18"/>
    <p:sldId id="319" r:id="rId19"/>
    <p:sldId id="320" r:id="rId20"/>
    <p:sldId id="303" r:id="rId21"/>
    <p:sldId id="304" r:id="rId22"/>
    <p:sldId id="305" r:id="rId23"/>
    <p:sldId id="306" r:id="rId24"/>
    <p:sldId id="307" r:id="rId25"/>
    <p:sldId id="314" r:id="rId26"/>
    <p:sldId id="315" r:id="rId27"/>
    <p:sldId id="310" r:id="rId28"/>
    <p:sldId id="311" r:id="rId2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monroe" initials="mm" lastIdx="2" clrIdx="0">
    <p:extLst>
      <p:ext uri="{19B8F6BF-5375-455C-9EA6-DF929625EA0E}">
        <p15:presenceInfo xmlns:p15="http://schemas.microsoft.com/office/powerpoint/2012/main" userId="e2b185d043404e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D6"/>
    <a:srgbClr val="000000"/>
    <a:srgbClr val="6699FF"/>
    <a:srgbClr val="990033"/>
    <a:srgbClr val="FE9E32"/>
    <a:srgbClr val="009900"/>
    <a:srgbClr val="FE9D3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254" autoAdjust="0"/>
    <p:restoredTop sz="90929"/>
  </p:normalViewPr>
  <p:slideViewPr>
    <p:cSldViewPr>
      <p:cViewPr varScale="1">
        <p:scale>
          <a:sx n="91" d="100"/>
          <a:sy n="91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6C5B4795-C6D4-4CC3-9280-AF75BDE7F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0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2775"/>
            <a:ext cx="514985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4" tIns="46657" rIns="93314" bIns="4665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47ED0597-9F27-47BB-BCCF-3748D26CD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06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>
            <a:off x="0" y="2557463"/>
            <a:ext cx="80597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1952625" y="0"/>
            <a:ext cx="0" cy="34369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9425" y="406400"/>
            <a:ext cx="2085975" cy="5346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6400"/>
            <a:ext cx="6105525" cy="5346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4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03225" y="6400800"/>
            <a:ext cx="1392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[File Name or Event]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Emerson Confidential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27-Jun-01, Slide </a:t>
            </a:r>
            <a:fld id="{34EC6B31-8F57-41E7-B9F0-C16D3423BFA8}" type="slidenum">
              <a:rPr lang="en-US" sz="1000">
                <a:solidFill>
                  <a:schemeClr val="bg1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206500"/>
            <a:ext cx="40957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206500"/>
            <a:ext cx="4095750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4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403225" y="6400800"/>
            <a:ext cx="1392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[File Name or Event]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Emerson Confidential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27-Jun-01, Slide </a:t>
            </a:r>
            <a:fld id="{35198F33-DAB4-46CD-B478-86AE8335238F}" type="slidenum">
              <a:rPr lang="en-US" sz="1000">
                <a:solidFill>
                  <a:schemeClr val="bg1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406400"/>
            <a:ext cx="7594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206500"/>
            <a:ext cx="83439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403225" y="6400800"/>
            <a:ext cx="13985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[File Name or Event]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Emerson Confidential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000">
                <a:solidFill>
                  <a:schemeClr val="bg1"/>
                </a:solidFill>
              </a:rPr>
              <a:t>27-Jun-01, Slide </a:t>
            </a:r>
            <a:fld id="{2944E768-BB88-41A2-9B80-42501F0B105C}" type="slidenum">
              <a:rPr lang="en-US" sz="1000">
                <a:solidFill>
                  <a:schemeClr val="bg1"/>
                </a:solidFill>
              </a:rPr>
              <a:pPr eaLnBrk="0" hangingPunct="0">
                <a:lnSpc>
                  <a:spcPct val="85000"/>
                </a:lnSpc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62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SzPct val="60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9300" indent="-2921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–"/>
        <a:defRPr sz="2400">
          <a:solidFill>
            <a:srgbClr val="000000"/>
          </a:solidFill>
          <a:latin typeface="+mn-lt"/>
        </a:defRPr>
      </a:lvl2pPr>
      <a:lvl3pPr marL="10922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•"/>
        <a:defRPr sz="2000">
          <a:solidFill>
            <a:srgbClr val="000000"/>
          </a:solidFill>
          <a:latin typeface="+mn-lt"/>
        </a:defRPr>
      </a:lvl3pPr>
      <a:lvl4pPr marL="14351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–"/>
        <a:defRPr>
          <a:solidFill>
            <a:srgbClr val="000000"/>
          </a:solidFill>
          <a:latin typeface="+mn-lt"/>
        </a:defRPr>
      </a:lvl4pPr>
      <a:lvl5pPr marL="1778000" indent="-228600" algn="l" rtl="0" eaLnBrk="0" fontAlgn="base" hangingPunct="0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5pPr>
      <a:lvl6pPr marL="2235200" indent="-228600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6pPr>
      <a:lvl7pPr marL="2692400" indent="-228600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7pPr>
      <a:lvl8pPr marL="3149600" indent="-228600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8pPr>
      <a:lvl9pPr marL="3606800" indent="-228600" algn="l" rtl="0" eaLnBrk="1" fontAlgn="base" hangingPunct="1">
        <a:lnSpc>
          <a:spcPct val="90000"/>
        </a:lnSpc>
        <a:spcBef>
          <a:spcPct val="20000"/>
        </a:spcBef>
        <a:spcAft>
          <a:spcPct val="15000"/>
        </a:spcAft>
        <a:buClr>
          <a:schemeClr val="bg2"/>
        </a:buClr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 John’s </a:t>
            </a:r>
            <a:br>
              <a:rPr lang="en-US" dirty="0" smtClean="0"/>
            </a:br>
            <a:r>
              <a:rPr lang="en-US" dirty="0" smtClean="0"/>
              <a:t>Solar Project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 John’s Solar Study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Pros and Cons; Option 2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Xcel Energy’s preferred method of solar</a:t>
            </a:r>
          </a:p>
          <a:p>
            <a:r>
              <a:rPr lang="en-US" dirty="0" smtClean="0"/>
              <a:t>No solar panels on St John’s campus</a:t>
            </a:r>
          </a:p>
          <a:p>
            <a:r>
              <a:rPr lang="en-US" dirty="0" smtClean="0"/>
              <a:t>Production per panel higher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Church required to finance $87,000 up front</a:t>
            </a:r>
          </a:p>
          <a:p>
            <a:r>
              <a:rPr lang="en-US" dirty="0" smtClean="0"/>
              <a:t>Higher overall cost</a:t>
            </a:r>
            <a:endParaRPr lang="en-US" dirty="0"/>
          </a:p>
          <a:p>
            <a:r>
              <a:rPr lang="en-US" dirty="0" smtClean="0"/>
              <a:t>No visible sign of St John’s commitment to saving the environment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Pros and Cons; Option 3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No initial financing required </a:t>
            </a:r>
          </a:p>
          <a:p>
            <a:r>
              <a:rPr lang="en-US" sz="2400" dirty="0" smtClean="0"/>
              <a:t>After six years St John's no longer has to pay for electricity produced by array (worth $7,000+/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After six years, St John's receives approx. $1,800/</a:t>
            </a:r>
            <a:r>
              <a:rPr lang="en-US" sz="2400" dirty="0" err="1" smtClean="0"/>
              <a:t>yr</a:t>
            </a:r>
            <a:r>
              <a:rPr lang="en-US" sz="2400" dirty="0" smtClean="0"/>
              <a:t> for 14 years from Xcel REC payment</a:t>
            </a:r>
          </a:p>
          <a:p>
            <a:r>
              <a:rPr lang="en-US" sz="2400" dirty="0" smtClean="0"/>
              <a:t>Reduced Year 7 purchase cost due to tax credits and other financial incentives received by investors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Church would need to raise $56,500 over 6 years, or finance the purchase of the array in year 7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Pros and Cons; Option 3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Pros</a:t>
            </a:r>
          </a:p>
          <a:p>
            <a:r>
              <a:rPr lang="en-US" sz="2400" dirty="0" smtClean="0"/>
              <a:t>No initial financing required </a:t>
            </a:r>
          </a:p>
          <a:p>
            <a:r>
              <a:rPr lang="en-US" sz="2400" dirty="0" smtClean="0"/>
              <a:t>After six years St John's no longer has to pay for electricity produced by array (worth $7,000+/</a:t>
            </a:r>
            <a:r>
              <a:rPr lang="en-US" sz="2400" dirty="0" err="1" smtClean="0"/>
              <a:t>yr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After six years, St John's receives approx. $1,800/</a:t>
            </a:r>
            <a:r>
              <a:rPr lang="en-US" sz="2400" dirty="0" err="1" smtClean="0"/>
              <a:t>yr</a:t>
            </a:r>
            <a:r>
              <a:rPr lang="en-US" sz="2400" dirty="0" smtClean="0"/>
              <a:t> for 14 years from Xcel REC payment</a:t>
            </a:r>
          </a:p>
          <a:p>
            <a:r>
              <a:rPr lang="en-US" sz="2400" dirty="0" smtClean="0"/>
              <a:t>Reduced Year 7 purchase cost due to tax credits and other financial incentives received by investors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Cons</a:t>
            </a:r>
          </a:p>
          <a:p>
            <a:r>
              <a:rPr lang="en-US" sz="2400" dirty="0" smtClean="0"/>
              <a:t>Church would need to raise $45,000-$57,000 over 6 years, or finance the purchase of the array in year 7</a:t>
            </a:r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62400" y="1219200"/>
            <a:ext cx="493895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RECOMMENDED</a:t>
            </a:r>
            <a:endParaRPr lang="en-US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5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86995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Financial Summary of Option 3</a:t>
            </a:r>
            <a:endParaRPr lang="en-US" sz="3600" dirty="0"/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>
          <a:xfrm>
            <a:off x="914400" y="4038600"/>
            <a:ext cx="8001000" cy="2087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Assumes</a:t>
            </a:r>
          </a:p>
          <a:p>
            <a:r>
              <a:rPr lang="en-US" sz="2200" dirty="0" smtClean="0"/>
              <a:t>3.1% inflation of electricity cost per year (national 12 year average - US Energy Information Administration)</a:t>
            </a:r>
          </a:p>
          <a:p>
            <a:r>
              <a:rPr lang="en-US" sz="2200" dirty="0" smtClean="0"/>
              <a:t>LLC monetizes all tax benefits and PACE grant </a:t>
            </a:r>
          </a:p>
          <a:p>
            <a:r>
              <a:rPr lang="en-US" sz="2200" dirty="0" smtClean="0"/>
              <a:t>St John’s finances Year 7 array purchase, 15 </a:t>
            </a:r>
            <a:r>
              <a:rPr lang="en-US" sz="2200" dirty="0" err="1" smtClean="0"/>
              <a:t>yr</a:t>
            </a:r>
            <a:r>
              <a:rPr lang="en-US" sz="2200" dirty="0" smtClean="0"/>
              <a:t> 7.0% loan</a:t>
            </a:r>
          </a:p>
          <a:p>
            <a:endParaRPr lang="en-US" sz="24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54911"/>
              </p:ext>
            </p:extLst>
          </p:nvPr>
        </p:nvGraphicFramePr>
        <p:xfrm>
          <a:off x="692150" y="1328690"/>
          <a:ext cx="7683500" cy="2543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8950"/>
                <a:gridCol w="2114550"/>
              </a:tblGrid>
              <a:tr h="100412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Electricity</a:t>
                      </a:r>
                      <a:r>
                        <a:rPr lang="en-US" sz="2800" b="1" baseline="0" dirty="0" smtClean="0"/>
                        <a:t> cost for next 20 years – no solar panels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$407,000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6003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Sum of all St</a:t>
                      </a:r>
                      <a:r>
                        <a:rPr lang="en-US" sz="2800" b="1" baseline="0" dirty="0" smtClean="0"/>
                        <a:t> John’s payments w/solar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$326,000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335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Savings for St John’s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/>
                        <a:t>$81,000</a:t>
                      </a:r>
                      <a:endParaRPr lang="en-US" sz="3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 to Congregation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Susan’s reflection 18 Oct </a:t>
            </a:r>
          </a:p>
          <a:p>
            <a:r>
              <a:rPr lang="en-US" dirty="0" smtClean="0"/>
              <a:t>Rector’s Pen 20 Oct</a:t>
            </a:r>
          </a:p>
          <a:p>
            <a:r>
              <a:rPr lang="en-US" dirty="0" smtClean="0"/>
              <a:t>25 Oct Bulletin, eAGLE, website in the works</a:t>
            </a:r>
          </a:p>
          <a:p>
            <a:r>
              <a:rPr lang="en-US" dirty="0" smtClean="0"/>
              <a:t>NO negative feedback so far</a:t>
            </a:r>
          </a:p>
          <a:p>
            <a:r>
              <a:rPr lang="en-US" dirty="0" smtClean="0"/>
              <a:t>43 potential investors took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099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Investor Highlights </a:t>
            </a:r>
            <a:r>
              <a:rPr lang="en-US" sz="2400" dirty="0" smtClean="0"/>
              <a:t>(subject to change)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71500" y="1206500"/>
            <a:ext cx="8343900" cy="4813300"/>
          </a:xfrm>
        </p:spPr>
        <p:txBody>
          <a:bodyPr/>
          <a:lstStyle/>
          <a:p>
            <a:r>
              <a:rPr lang="en-US" sz="2400" dirty="0" smtClean="0"/>
              <a:t>Ten investors each invest ~$10,000 to fund $100,000 for purchase and construction of system in 2016</a:t>
            </a:r>
          </a:p>
          <a:p>
            <a:r>
              <a:rPr lang="en-US" sz="2400" dirty="0" smtClean="0"/>
              <a:t>2017 - investors receive 30% federal tax credit and $10,000 Boulder County grant</a:t>
            </a:r>
          </a:p>
          <a:p>
            <a:r>
              <a:rPr lang="en-US" sz="2400" dirty="0" smtClean="0"/>
              <a:t>Investors realize depreciation on system over six years (front end loaded)</a:t>
            </a:r>
          </a:p>
          <a:p>
            <a:r>
              <a:rPr lang="en-US" sz="2400" dirty="0" smtClean="0"/>
              <a:t>Income from investment distributed annually to investors</a:t>
            </a:r>
          </a:p>
          <a:p>
            <a:pPr lvl="1"/>
            <a:r>
              <a:rPr lang="en-US" sz="2000" dirty="0" smtClean="0"/>
              <a:t>$1,800/</a:t>
            </a:r>
            <a:r>
              <a:rPr lang="en-US" sz="2000" dirty="0" err="1" smtClean="0"/>
              <a:t>yr</a:t>
            </a:r>
            <a:r>
              <a:rPr lang="en-US" sz="2000" dirty="0" smtClean="0"/>
              <a:t> for REC incentive from Xcel</a:t>
            </a:r>
          </a:p>
          <a:p>
            <a:pPr lvl="1"/>
            <a:r>
              <a:rPr lang="en-US" sz="2000" dirty="0" smtClean="0"/>
              <a:t>$4,800/</a:t>
            </a:r>
            <a:r>
              <a:rPr lang="en-US" sz="2000" dirty="0" err="1" smtClean="0"/>
              <a:t>yr</a:t>
            </a:r>
            <a:r>
              <a:rPr lang="en-US" sz="2000" dirty="0" smtClean="0"/>
              <a:t> from St John's for electricity</a:t>
            </a:r>
          </a:p>
          <a:p>
            <a:r>
              <a:rPr lang="en-US" sz="2400" dirty="0" smtClean="0"/>
              <a:t>After Year 6, St John's purchases </a:t>
            </a:r>
            <a:r>
              <a:rPr lang="en-US" sz="2400" dirty="0"/>
              <a:t>the system </a:t>
            </a:r>
            <a:r>
              <a:rPr lang="en-US" sz="2400" dirty="0" smtClean="0"/>
              <a:t>for $56,500 and </a:t>
            </a:r>
            <a:r>
              <a:rPr lang="en-US" sz="2400" dirty="0"/>
              <a:t>investors receive their capital </a:t>
            </a:r>
            <a:r>
              <a:rPr lang="en-US" sz="2400" dirty="0" smtClean="0"/>
              <a:t>back.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Investors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6500"/>
            <a:ext cx="8343900" cy="52705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 smtClean="0"/>
              <a:t>10 members easy to manage, lowers costs, benefits </a:t>
            </a:r>
            <a:r>
              <a:rPr lang="en-US" sz="2000" dirty="0"/>
              <a:t>church </a:t>
            </a:r>
            <a:r>
              <a:rPr lang="en-US" sz="2000" dirty="0" smtClean="0"/>
              <a:t>more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n-US" sz="2000" dirty="0" smtClean="0"/>
              <a:t>Qualified participants able </a:t>
            </a:r>
            <a:r>
              <a:rPr lang="en-US" sz="2000" dirty="0"/>
              <a:t>to provide </a:t>
            </a:r>
            <a:r>
              <a:rPr lang="en-US" sz="2000" dirty="0" smtClean="0"/>
              <a:t>$10,000 </a:t>
            </a:r>
            <a:r>
              <a:rPr lang="en-US" sz="2000" dirty="0"/>
              <a:t>by </a:t>
            </a:r>
            <a:r>
              <a:rPr lang="en-US" sz="2000" dirty="0" smtClean="0"/>
              <a:t>20 Nov</a:t>
            </a:r>
          </a:p>
          <a:p>
            <a:pPr>
              <a:spcAft>
                <a:spcPts val="10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more than 10 qualified parishioners express interest in joining the LLC, a lottery will be held to select the 10 final </a:t>
            </a:r>
            <a:r>
              <a:rPr lang="en-US" sz="2000" dirty="0" smtClean="0"/>
              <a:t>members</a:t>
            </a:r>
            <a:endParaRPr lang="en-US" sz="2000" dirty="0"/>
          </a:p>
          <a:p>
            <a:r>
              <a:rPr lang="en-US" sz="2000" dirty="0" smtClean="0"/>
              <a:t>One </a:t>
            </a:r>
            <a:r>
              <a:rPr lang="en-US" sz="2000" dirty="0"/>
              <a:t>LLC member will </a:t>
            </a:r>
            <a:r>
              <a:rPr lang="en-US" sz="2000" dirty="0" smtClean="0"/>
              <a:t>act </a:t>
            </a:r>
            <a:r>
              <a:rPr lang="en-US" sz="2000" dirty="0"/>
              <a:t>as managing </a:t>
            </a:r>
            <a:r>
              <a:rPr lang="en-US" sz="2000" dirty="0" smtClean="0"/>
              <a:t>member*. </a:t>
            </a:r>
            <a:r>
              <a:rPr lang="en-US" sz="2000" dirty="0"/>
              <a:t>The duties of the managing </a:t>
            </a:r>
            <a:r>
              <a:rPr lang="en-US" sz="2000" dirty="0" smtClean="0"/>
              <a:t>member </a:t>
            </a:r>
            <a:r>
              <a:rPr lang="en-US" sz="2000" dirty="0"/>
              <a:t>are estimated to require 40-60 </a:t>
            </a:r>
            <a:r>
              <a:rPr lang="en-US" sz="2000" dirty="0" smtClean="0"/>
              <a:t>hr/</a:t>
            </a:r>
            <a:r>
              <a:rPr lang="en-US" sz="2000" dirty="0" err="1" smtClean="0"/>
              <a:t>yr</a:t>
            </a:r>
            <a:r>
              <a:rPr lang="en-US" sz="2000" dirty="0" smtClean="0"/>
              <a:t>, such </a:t>
            </a:r>
            <a:r>
              <a:rPr lang="en-US" sz="2000" dirty="0"/>
              <a:t>as: </a:t>
            </a:r>
          </a:p>
          <a:p>
            <a:pPr lvl="1"/>
            <a:r>
              <a:rPr lang="en-US" sz="1600" dirty="0" smtClean="0"/>
              <a:t>maintain the communication, </a:t>
            </a:r>
            <a:r>
              <a:rPr lang="en-US" sz="1600" dirty="0"/>
              <a:t>accounting and legal records of the LLC 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day-to-day operations, such as managing maintenance or repairs</a:t>
            </a:r>
          </a:p>
          <a:p>
            <a:pPr lvl="1"/>
            <a:r>
              <a:rPr lang="en-US" sz="1600" dirty="0" smtClean="0"/>
              <a:t>produce </a:t>
            </a:r>
            <a:r>
              <a:rPr lang="en-US" sz="1600" dirty="0"/>
              <a:t>invoices and payments as required </a:t>
            </a:r>
          </a:p>
          <a:p>
            <a:pPr lvl="1"/>
            <a:r>
              <a:rPr lang="en-US" sz="1600" dirty="0" smtClean="0"/>
              <a:t>maintain </a:t>
            </a:r>
            <a:r>
              <a:rPr lang="en-US" sz="1600" dirty="0"/>
              <a:t>the LLC bank accounts</a:t>
            </a:r>
          </a:p>
          <a:p>
            <a:pPr lvl="1">
              <a:spcAft>
                <a:spcPts val="1000"/>
              </a:spcAft>
            </a:pPr>
            <a:r>
              <a:rPr lang="en-US" sz="1600" dirty="0" smtClean="0"/>
              <a:t>manage </a:t>
            </a:r>
            <a:r>
              <a:rPr lang="en-US" sz="1600" dirty="0"/>
              <a:t>the preparation of tax returns annually 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5715000"/>
            <a:ext cx="8001000" cy="762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200" dirty="0" smtClean="0"/>
              <a:t>* - To </a:t>
            </a:r>
            <a:r>
              <a:rPr lang="en-US" sz="1200" dirty="0"/>
              <a:t>incentivize someone to volunteer as managing </a:t>
            </a:r>
            <a:r>
              <a:rPr lang="en-US" sz="1200" dirty="0" smtClean="0"/>
              <a:t>member, </a:t>
            </a:r>
            <a:r>
              <a:rPr lang="en-US" sz="1200" dirty="0"/>
              <a:t>the Solar Study Group recommends the managing </a:t>
            </a:r>
            <a:r>
              <a:rPr lang="en-US" sz="1200" dirty="0" smtClean="0"/>
              <a:t>member volunteer </a:t>
            </a:r>
            <a:r>
              <a:rPr lang="en-US" sz="1200" dirty="0"/>
              <a:t>be exempt from the member lottery, and will automatically be one of the 10 members. </a:t>
            </a:r>
            <a:r>
              <a:rPr lang="en-US" sz="1200" dirty="0" smtClean="0"/>
              <a:t>Managing member volunteer should have </a:t>
            </a:r>
            <a:r>
              <a:rPr lang="en-US" sz="1200" dirty="0"/>
              <a:t>demonstrated ability to manage </a:t>
            </a:r>
            <a:r>
              <a:rPr lang="en-US" sz="1200" dirty="0" smtClean="0"/>
              <a:t>large projects </a:t>
            </a:r>
            <a:r>
              <a:rPr lang="en-US" sz="1200" dirty="0"/>
              <a:t>and prepare tax docs</a:t>
            </a:r>
          </a:p>
        </p:txBody>
      </p:sp>
    </p:spTree>
    <p:extLst>
      <p:ext uri="{BB962C8B-B14F-4D97-AF65-F5344CB8AC3E}">
        <p14:creationId xmlns:p14="http://schemas.microsoft.com/office/powerpoint/2010/main" val="35916232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is investment handled?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2400" dirty="0" smtClean="0"/>
              <a:t>SJ Solar 1 LLC registered at Xcel as the legal entity of the investor group (we can change the name…)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Each investor sends LLC a $10,000 check </a:t>
            </a:r>
          </a:p>
          <a:p>
            <a:pPr>
              <a:spcAft>
                <a:spcPts val="1000"/>
              </a:spcAft>
            </a:pPr>
            <a:r>
              <a:rPr lang="en-US" sz="2400" dirty="0" smtClean="0"/>
              <a:t>Managing member pays bills, signs contracts, establishes bank account, calculates and pays per-member benefits,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>
              <a:spcAft>
                <a:spcPts val="1000"/>
              </a:spcAft>
            </a:pPr>
            <a:r>
              <a:rPr lang="en-US" sz="2400" dirty="0" smtClean="0"/>
              <a:t>Each investor files their own personal income taxes including income, tax credit (year one only), and depreciation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Investors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risks associated with investing money in this project, as with </a:t>
            </a:r>
            <a:r>
              <a:rPr lang="en-US" dirty="0" smtClean="0"/>
              <a:t>any investment</a:t>
            </a:r>
          </a:p>
          <a:p>
            <a:r>
              <a:rPr lang="en-US" dirty="0" smtClean="0"/>
              <a:t>Inability to monetize depreciation or tax credit</a:t>
            </a:r>
          </a:p>
          <a:p>
            <a:r>
              <a:rPr lang="en-US" dirty="0" smtClean="0"/>
              <a:t>No PACE grant</a:t>
            </a:r>
          </a:p>
          <a:p>
            <a:r>
              <a:rPr lang="en-US" dirty="0" smtClean="0"/>
              <a:t>Municipalization of Boulder electric utility</a:t>
            </a:r>
          </a:p>
          <a:p>
            <a:r>
              <a:rPr lang="en-US" dirty="0" smtClean="0"/>
              <a:t>Loss of capital</a:t>
            </a:r>
          </a:p>
          <a:p>
            <a:r>
              <a:rPr lang="en-US" dirty="0" smtClean="0"/>
              <a:t>Church cannot fund purchase in year 7</a:t>
            </a:r>
          </a:p>
          <a:p>
            <a:r>
              <a:rPr lang="en-US" dirty="0" smtClean="0"/>
              <a:t>Damage to or failure of some or all of array</a:t>
            </a:r>
          </a:p>
          <a:p>
            <a:r>
              <a:rPr lang="en-US" dirty="0" smtClean="0"/>
              <a:t>Church cannot pay monthly PPA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868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Investors </a:t>
            </a:r>
            <a:r>
              <a:rPr lang="en-US" sz="2400" dirty="0" smtClean="0"/>
              <a:t>(cont’d)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Xcel Energy changes REC rules</a:t>
            </a:r>
          </a:p>
          <a:p>
            <a:r>
              <a:rPr lang="en-US" dirty="0" smtClean="0"/>
              <a:t>Tax liabilities when array sold to church</a:t>
            </a:r>
          </a:p>
          <a:p>
            <a:r>
              <a:rPr lang="en-US" dirty="0" smtClean="0"/>
              <a:t>Regulatory or legal changes</a:t>
            </a:r>
          </a:p>
          <a:p>
            <a:r>
              <a:rPr lang="en-US" dirty="0" smtClean="0"/>
              <a:t>Underperformance of the array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756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Solar Panels?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Reduces St Johns’ cost of energy</a:t>
            </a:r>
          </a:p>
          <a:p>
            <a:pPr lvl="1"/>
            <a:r>
              <a:rPr lang="en-US" sz="2000" dirty="0" smtClean="0"/>
              <a:t>Net savings of $800/</a:t>
            </a:r>
            <a:r>
              <a:rPr lang="en-US" sz="2000" dirty="0" err="1" smtClean="0"/>
              <a:t>yr</a:t>
            </a:r>
            <a:r>
              <a:rPr lang="en-US" sz="2000" dirty="0" smtClean="0"/>
              <a:t> to start, $80K+ over 20 years</a:t>
            </a:r>
          </a:p>
          <a:p>
            <a:r>
              <a:rPr lang="en-US" sz="2400" dirty="0" smtClean="0"/>
              <a:t>Reduces St Johns’ carbon footprint</a:t>
            </a:r>
          </a:p>
          <a:p>
            <a:pPr lvl="1"/>
            <a:r>
              <a:rPr lang="en-US" sz="2000" dirty="0" smtClean="0"/>
              <a:t>Avoids 45 tons/</a:t>
            </a:r>
            <a:r>
              <a:rPr lang="en-US" sz="2000" dirty="0" err="1" smtClean="0"/>
              <a:t>yr</a:t>
            </a:r>
            <a:r>
              <a:rPr lang="en-US" sz="2000" dirty="0" smtClean="0"/>
              <a:t> of CO2 production at Valmont</a:t>
            </a:r>
          </a:p>
          <a:p>
            <a:pPr lvl="1"/>
            <a:r>
              <a:rPr lang="en-US" sz="2000" dirty="0" smtClean="0"/>
              <a:t>Like taking 9 cars off the road, or planting 231 trees</a:t>
            </a:r>
          </a:p>
          <a:p>
            <a:r>
              <a:rPr lang="en-US" sz="2400" dirty="0" smtClean="0"/>
              <a:t>Visible declaration of St Johns’ concern for the environment</a:t>
            </a:r>
          </a:p>
          <a:p>
            <a:r>
              <a:rPr lang="en-US" sz="2400" dirty="0" smtClean="0"/>
              <a:t>Financial incentives are available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Generates revenue for St John's from Xcel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/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“Christ </a:t>
            </a:r>
            <a:r>
              <a:rPr lang="en-US" sz="1600" i="1" dirty="0">
                <a:solidFill>
                  <a:srgbClr val="0070C0"/>
                </a:solidFill>
              </a:rPr>
              <a:t>is the light of the world and in him all things are made new. Or as the psalmist said to God, </a:t>
            </a:r>
            <a:r>
              <a:rPr lang="en-US" sz="1600" i="1" dirty="0" smtClean="0">
                <a:solidFill>
                  <a:srgbClr val="0070C0"/>
                </a:solidFill>
              </a:rPr>
              <a:t>‘with </a:t>
            </a:r>
            <a:r>
              <a:rPr lang="en-US" sz="1600" i="1" dirty="0">
                <a:solidFill>
                  <a:srgbClr val="0070C0"/>
                </a:solidFill>
              </a:rPr>
              <a:t>you is the fountain of life. In your light so we see light</a:t>
            </a:r>
            <a:r>
              <a:rPr lang="en-US" sz="1600" i="1" dirty="0" smtClean="0">
                <a:solidFill>
                  <a:srgbClr val="0070C0"/>
                </a:solidFill>
              </a:rPr>
              <a:t>.’ </a:t>
            </a:r>
            <a:r>
              <a:rPr lang="en-US" sz="1600" i="1" dirty="0">
                <a:solidFill>
                  <a:srgbClr val="0070C0"/>
                </a:solidFill>
              </a:rPr>
              <a:t>A solar panel installation would bring new meaning to this theology of God in Christ as life-giving </a:t>
            </a:r>
            <a:r>
              <a:rPr lang="en-US" sz="1600" i="1" dirty="0" smtClean="0">
                <a:solidFill>
                  <a:srgbClr val="0070C0"/>
                </a:solidFill>
              </a:rPr>
              <a:t>light“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		</a:t>
            </a:r>
            <a:r>
              <a:rPr lang="en-US" sz="1400" i="1" dirty="0" smtClean="0"/>
              <a:t>- Pastor Susan, 18 Oct 2015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John’s Solar Project Financials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2" y="1143000"/>
            <a:ext cx="1863607" cy="1696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28933"/>
            <a:ext cx="2337454" cy="91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09" y="2895600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Solar LLC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9500" y="28956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Church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24103"/>
              </p:ext>
            </p:extLst>
          </p:nvPr>
        </p:nvGraphicFramePr>
        <p:xfrm>
          <a:off x="533400" y="3413772"/>
          <a:ext cx="4114800" cy="28346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14800"/>
              </a:tblGrid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For-profit</a:t>
                      </a:r>
                      <a:r>
                        <a:rPr lang="en-US" baseline="0" dirty="0" smtClean="0"/>
                        <a:t>, independent company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Formed to benefit the church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parishioners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$10,000 each</a:t>
                      </a:r>
                      <a:endParaRPr lang="en-US" dirty="0"/>
                    </a:p>
                  </a:txBody>
                  <a:tcPr/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7-12% per year returns</a:t>
                      </a:r>
                      <a:endParaRPr lang="en-US" dirty="0"/>
                    </a:p>
                  </a:txBody>
                  <a:tcPr/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7 years commitment</a:t>
                      </a:r>
                      <a:endParaRPr lang="en-US" dirty="0"/>
                    </a:p>
                  </a:txBody>
                  <a:tcPr/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Purchases,</a:t>
                      </a:r>
                      <a:r>
                        <a:rPr lang="en-US" baseline="0" dirty="0" smtClean="0"/>
                        <a:t> owns, operates for 6 years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263466"/>
              </p:ext>
            </p:extLst>
          </p:nvPr>
        </p:nvGraphicFramePr>
        <p:xfrm>
          <a:off x="4876799" y="3428149"/>
          <a:ext cx="3936785" cy="28346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36785"/>
              </a:tblGrid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 site, Future</a:t>
                      </a:r>
                      <a:r>
                        <a:rPr lang="en-US" baseline="0" dirty="0" smtClean="0"/>
                        <a:t> owner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Purchases all electricity</a:t>
                      </a:r>
                      <a:r>
                        <a:rPr lang="en-US" baseline="0" dirty="0" smtClean="0"/>
                        <a:t> from array</a:t>
                      </a:r>
                      <a:endParaRPr lang="en-US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Saves</a:t>
                      </a:r>
                      <a:r>
                        <a:rPr lang="en-US" baseline="0" dirty="0" smtClean="0"/>
                        <a:t> $800-$1000 first year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Total 20 </a:t>
                      </a:r>
                      <a:r>
                        <a:rPr lang="en-US" dirty="0" err="1" smtClean="0"/>
                        <a:t>yr</a:t>
                      </a:r>
                      <a:r>
                        <a:rPr lang="en-US" dirty="0" smtClean="0"/>
                        <a:t> savings &gt; $80,000</a:t>
                      </a:r>
                      <a:endParaRPr lang="en-US" dirty="0"/>
                    </a:p>
                  </a:txBody>
                  <a:tcPr/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PPA</a:t>
                      </a:r>
                      <a:r>
                        <a:rPr lang="en-US" baseline="0" dirty="0" smtClean="0"/>
                        <a:t> commits to purchasing in Year 7</a:t>
                      </a:r>
                      <a:endParaRPr lang="en-US" dirty="0"/>
                    </a:p>
                  </a:txBody>
                  <a:tcPr/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PPA commits future purchase price</a:t>
                      </a:r>
                      <a:endParaRPr lang="en-US" dirty="0"/>
                    </a:p>
                  </a:txBody>
                  <a:tcPr/>
                </a:tc>
              </a:tr>
              <a:tr h="404947">
                <a:tc>
                  <a:txBody>
                    <a:bodyPr/>
                    <a:lstStyle/>
                    <a:p>
                      <a:r>
                        <a:rPr lang="en-US" dirty="0" smtClean="0"/>
                        <a:t>Year 7: purchase</a:t>
                      </a:r>
                      <a:r>
                        <a:rPr lang="en-US" baseline="0" dirty="0" smtClean="0"/>
                        <a:t> w/loan or capital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7872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John’s Solar Project 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48881"/>
            <a:ext cx="3978678" cy="2451100"/>
          </a:xfrm>
        </p:spPr>
        <p:txBody>
          <a:bodyPr/>
          <a:lstStyle/>
          <a:p>
            <a:pPr marL="182880" indent="-182880"/>
            <a:r>
              <a:rPr lang="en-US" sz="1400" dirty="0" smtClean="0"/>
              <a:t>Forms and recruits 10 members from parish</a:t>
            </a:r>
          </a:p>
          <a:p>
            <a:pPr marL="182880" indent="-182880"/>
            <a:r>
              <a:rPr lang="en-US" sz="1400" dirty="0" smtClean="0"/>
              <a:t>Collects $10,000 each from members</a:t>
            </a:r>
          </a:p>
          <a:p>
            <a:pPr marL="182880" indent="-182880"/>
            <a:r>
              <a:rPr lang="en-US" sz="1400" dirty="0" smtClean="0"/>
              <a:t>Contracts with Custom Solar</a:t>
            </a:r>
          </a:p>
          <a:p>
            <a:pPr marL="182880" indent="-182880"/>
            <a:r>
              <a:rPr lang="en-US" sz="1400" dirty="0" smtClean="0"/>
              <a:t>Pays for $95,000 install cost of array</a:t>
            </a:r>
          </a:p>
          <a:p>
            <a:pPr marL="182880" indent="-182880"/>
            <a:r>
              <a:rPr lang="en-US" sz="1400" dirty="0" smtClean="0"/>
              <a:t>Signs Power Purchase </a:t>
            </a:r>
            <a:br>
              <a:rPr lang="en-US" sz="1400" dirty="0" smtClean="0"/>
            </a:br>
            <a:r>
              <a:rPr lang="en-US" sz="1400" dirty="0" smtClean="0"/>
              <a:t>Agreement (PPA) with </a:t>
            </a:r>
            <a:br>
              <a:rPr lang="en-US" sz="1400" dirty="0" smtClean="0"/>
            </a:br>
            <a:r>
              <a:rPr lang="en-US" sz="1400" dirty="0" smtClean="0"/>
              <a:t>St John’s 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2" y="1143000"/>
            <a:ext cx="1863607" cy="1696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28933"/>
            <a:ext cx="2337454" cy="91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09" y="2743200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Solar LLC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9500" y="27432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Church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230" y="5144524"/>
            <a:ext cx="1620858" cy="60785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05400" y="3148881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18288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1400">
                <a:latin typeface="+mn-lt"/>
              </a:defRPr>
            </a:lvl1pPr>
            <a:lvl2pPr marL="749300" indent="-2921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2pPr>
            <a:lvl3pPr marL="1092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latin typeface="+mn-lt"/>
              </a:defRPr>
            </a:lvl3pPr>
            <a:lvl4pPr marL="14351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4pPr>
            <a:lvl5pPr marL="1778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5pPr>
            <a:lvl6pPr marL="22352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6pPr>
            <a:lvl7pPr marL="26924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7pPr>
            <a:lvl8pPr marL="31496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8pPr>
            <a:lvl9pPr marL="36068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9pPr>
          </a:lstStyle>
          <a:p>
            <a:r>
              <a:rPr lang="en-US" dirty="0"/>
              <a:t>Cooperates with design &amp; install</a:t>
            </a:r>
          </a:p>
          <a:p>
            <a:r>
              <a:rPr lang="en-US" dirty="0"/>
              <a:t>Signs PPA with Solar LLC</a:t>
            </a:r>
          </a:p>
          <a:p>
            <a:r>
              <a:rPr lang="en-US" dirty="0"/>
              <a:t>Pays Xcel ~$1,250/mo for electricity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111465"/>
            <a:ext cx="1544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Year 0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(2015)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160859" y="5732585"/>
            <a:ext cx="3648051" cy="10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82880" indent="-18288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1400">
                <a:latin typeface="+mn-lt"/>
              </a:defRPr>
            </a:lvl1pPr>
            <a:lvl2pPr marL="749300" indent="-2921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2pPr>
            <a:lvl3pPr marL="1092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latin typeface="+mn-lt"/>
              </a:defRPr>
            </a:lvl3pPr>
            <a:lvl4pPr marL="14351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4pPr>
            <a:lvl5pPr marL="1778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5pPr>
            <a:lvl6pPr marL="22352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6pPr>
            <a:lvl7pPr marL="26924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7pPr>
            <a:lvl8pPr marL="31496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8pPr>
            <a:lvl9pPr marL="36068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9pPr>
          </a:lstStyle>
          <a:p>
            <a:r>
              <a:rPr lang="en-US" dirty="0"/>
              <a:t>Designs, procures, builds system</a:t>
            </a:r>
          </a:p>
        </p:txBody>
      </p:sp>
      <p:sp>
        <p:nvSpPr>
          <p:cNvPr id="10" name="Up-Down Arrow 9"/>
          <p:cNvSpPr/>
          <p:nvPr/>
        </p:nvSpPr>
        <p:spPr bwMode="auto">
          <a:xfrm rot="2789504">
            <a:off x="5843046" y="3994791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Up-Down Arrow 14"/>
          <p:cNvSpPr/>
          <p:nvPr/>
        </p:nvSpPr>
        <p:spPr bwMode="auto">
          <a:xfrm rot="18794409">
            <a:off x="3818909" y="4089344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 rot="16200000">
            <a:off x="4505902" y="1826625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740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30" y="5144524"/>
            <a:ext cx="1620858" cy="60785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85254" y="5732585"/>
            <a:ext cx="3023656" cy="10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82880" indent="-18288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1400">
                <a:latin typeface="+mn-lt"/>
              </a:defRPr>
            </a:lvl1pPr>
            <a:lvl2pPr marL="749300" indent="-2921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2pPr>
            <a:lvl3pPr marL="1092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latin typeface="+mn-lt"/>
              </a:defRPr>
            </a:lvl3pPr>
            <a:lvl4pPr marL="14351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4pPr>
            <a:lvl5pPr marL="1778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5pPr>
            <a:lvl6pPr marL="22352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6pPr>
            <a:lvl7pPr marL="26924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7pPr>
            <a:lvl8pPr marL="31496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8pPr>
            <a:lvl9pPr marL="36068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9pPr>
          </a:lstStyle>
          <a:p>
            <a:r>
              <a:rPr lang="en-US" dirty="0"/>
              <a:t>Finishes install and turn on </a:t>
            </a:r>
          </a:p>
          <a:p>
            <a:r>
              <a:rPr lang="en-US" dirty="0"/>
              <a:t>Performs maintenance and repairs (if needed)</a:t>
            </a:r>
          </a:p>
        </p:txBody>
      </p:sp>
      <p:sp>
        <p:nvSpPr>
          <p:cNvPr id="17" name="Up-Down Arrow 16"/>
          <p:cNvSpPr/>
          <p:nvPr/>
        </p:nvSpPr>
        <p:spPr bwMode="auto">
          <a:xfrm rot="18794409">
            <a:off x="3818909" y="4089344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 rot="2789504">
            <a:off x="5843046" y="3994791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John’s Solar Project 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80" y="3148880"/>
            <a:ext cx="3374152" cy="30233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880" indent="-182880"/>
            <a:r>
              <a:rPr lang="en-US" sz="1400" dirty="0"/>
              <a:t>Collects payments from St John’s for electricity produced (~$400/mo)</a:t>
            </a:r>
          </a:p>
          <a:p>
            <a:pPr marL="182880" indent="-182880"/>
            <a:r>
              <a:rPr lang="en-US" sz="1400" dirty="0"/>
              <a:t>Collects payments from Xcel Energy for solar RECs (~$150/mo)</a:t>
            </a:r>
          </a:p>
          <a:p>
            <a:pPr marL="182880" indent="-182880"/>
            <a:r>
              <a:rPr lang="en-US" sz="1400" dirty="0"/>
              <a:t>Prepares annual tax filings</a:t>
            </a:r>
          </a:p>
          <a:p>
            <a:pPr marL="182880" indent="-182880"/>
            <a:r>
              <a:rPr lang="en-US" sz="1400" dirty="0"/>
              <a:t>Distributes benefits to </a:t>
            </a:r>
            <a:br>
              <a:rPr lang="en-US" sz="1400" dirty="0"/>
            </a:br>
            <a:r>
              <a:rPr lang="en-US" sz="1400" dirty="0"/>
              <a:t>members ($$, tax benefits)</a:t>
            </a:r>
          </a:p>
          <a:p>
            <a:pPr marL="182880" indent="-182880"/>
            <a:r>
              <a:rPr lang="en-US" sz="1400" dirty="0"/>
              <a:t>Maintains array</a:t>
            </a:r>
            <a:br>
              <a:rPr lang="en-US" sz="1400" dirty="0"/>
            </a:br>
            <a:r>
              <a:rPr lang="en-US" sz="1400" dirty="0"/>
              <a:t>(repairs, maintenance) </a:t>
            </a:r>
          </a:p>
          <a:p>
            <a:pPr marL="182880" indent="-182880"/>
            <a:r>
              <a:rPr lang="en-US" sz="1400" dirty="0"/>
              <a:t>Files for Federal tax credit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(~$</a:t>
            </a:r>
            <a:r>
              <a:rPr lang="en-US" sz="1400" dirty="0"/>
              <a:t>28,500); pays to members</a:t>
            </a:r>
          </a:p>
          <a:p>
            <a:pPr marL="182880" indent="-182880"/>
            <a:r>
              <a:rPr lang="en-US" sz="1400" dirty="0"/>
              <a:t>Files for PACE grant</a:t>
            </a:r>
            <a:br>
              <a:rPr lang="en-US" sz="1400" dirty="0"/>
            </a:br>
            <a:r>
              <a:rPr lang="en-US" sz="1400" dirty="0"/>
              <a:t>($10,000); pays </a:t>
            </a:r>
            <a:br>
              <a:rPr lang="en-US" sz="1400" dirty="0"/>
            </a:br>
            <a:r>
              <a:rPr lang="en-US" sz="1400" dirty="0"/>
              <a:t>to members</a:t>
            </a:r>
          </a:p>
          <a:p>
            <a:pPr marL="182880" indent="-182880"/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2" y="1143000"/>
            <a:ext cx="1863607" cy="1696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28933"/>
            <a:ext cx="2337454" cy="91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09" y="2743200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Solar LLC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9500" y="27432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Church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05400" y="3148881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18288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1400">
                <a:latin typeface="+mn-lt"/>
              </a:defRPr>
            </a:lvl1pPr>
            <a:lvl2pPr marL="749300" indent="-2921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2pPr>
            <a:lvl3pPr marL="1092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latin typeface="+mn-lt"/>
              </a:defRPr>
            </a:lvl3pPr>
            <a:lvl4pPr marL="14351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4pPr>
            <a:lvl5pPr marL="1778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5pPr>
            <a:lvl6pPr marL="22352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6pPr>
            <a:lvl7pPr marL="26924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7pPr>
            <a:lvl8pPr marL="31496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8pPr>
            <a:lvl9pPr marL="36068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9pPr>
          </a:lstStyle>
          <a:p>
            <a:r>
              <a:rPr lang="en-US" dirty="0"/>
              <a:t>Pays LLC ~$400/mo for electricity</a:t>
            </a:r>
          </a:p>
          <a:p>
            <a:r>
              <a:rPr lang="en-US" dirty="0"/>
              <a:t>Pays Xcel ~$750/mo for electricity</a:t>
            </a:r>
          </a:p>
          <a:p>
            <a:r>
              <a:rPr lang="en-US" dirty="0"/>
              <a:t>Saves ~$100-$250/mo compared to 2015 electric costs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1111465"/>
            <a:ext cx="15442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Year 1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(2016)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Up-Down Arrow 20"/>
          <p:cNvSpPr/>
          <p:nvPr/>
        </p:nvSpPr>
        <p:spPr bwMode="auto">
          <a:xfrm rot="16200000">
            <a:off x="4505902" y="1826625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473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30" y="5144524"/>
            <a:ext cx="1620858" cy="60785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785254" y="5732585"/>
            <a:ext cx="3023656" cy="10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9300" indent="-2921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092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4351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1778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235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692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149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606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Performs maintenance and repairs (if needed)</a:t>
            </a:r>
            <a:endParaRPr lang="en-US" sz="1400" kern="0" dirty="0"/>
          </a:p>
        </p:txBody>
      </p:sp>
      <p:sp>
        <p:nvSpPr>
          <p:cNvPr id="17" name="Up-Down Arrow 16"/>
          <p:cNvSpPr/>
          <p:nvPr/>
        </p:nvSpPr>
        <p:spPr bwMode="auto">
          <a:xfrm rot="18794409">
            <a:off x="3818909" y="4089344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 rot="2789504">
            <a:off x="5843046" y="3994791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76600" y="3962400"/>
            <a:ext cx="4635169" cy="27996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John’s Solar Project Financials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2" y="1143000"/>
            <a:ext cx="1863607" cy="1696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28933"/>
            <a:ext cx="2337454" cy="91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09" y="2743200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Solar LLC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9500" y="27432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Church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05400" y="3148881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18288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1400">
                <a:latin typeface="+mn-lt"/>
              </a:defRPr>
            </a:lvl1pPr>
            <a:lvl2pPr marL="749300" indent="-2921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2pPr>
            <a:lvl3pPr marL="1092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latin typeface="+mn-lt"/>
              </a:defRPr>
            </a:lvl3pPr>
            <a:lvl4pPr marL="14351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4pPr>
            <a:lvl5pPr marL="1778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5pPr>
            <a:lvl6pPr marL="22352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6pPr>
            <a:lvl7pPr marL="26924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7pPr>
            <a:lvl8pPr marL="31496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8pPr>
            <a:lvl9pPr marL="36068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9pPr>
          </a:lstStyle>
          <a:p>
            <a:r>
              <a:rPr lang="en-US" dirty="0"/>
              <a:t>Pays LLC ~$400/mo for electricity </a:t>
            </a:r>
            <a:br>
              <a:rPr lang="en-US" dirty="0"/>
            </a:br>
            <a:r>
              <a:rPr lang="en-US" dirty="0"/>
              <a:t>(solar payment stays constant)</a:t>
            </a:r>
          </a:p>
          <a:p>
            <a:r>
              <a:rPr lang="en-US" dirty="0"/>
              <a:t>Pays Xcel ~$800-$900/mo for electricity (electric costs increase 3-4% per year)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60180" y="3148880"/>
            <a:ext cx="3711820" cy="30233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880" indent="-182880"/>
            <a:r>
              <a:rPr lang="en-US" sz="1400" dirty="0"/>
              <a:t>Collects payments from St John’s for electricity produced (~$400/mo)</a:t>
            </a:r>
          </a:p>
          <a:p>
            <a:pPr marL="182880" indent="-182880"/>
            <a:r>
              <a:rPr lang="en-US" sz="1400" dirty="0"/>
              <a:t>Collects payments from Xcel Energy for solar RECs (~$150/mo)</a:t>
            </a:r>
          </a:p>
          <a:p>
            <a:pPr marL="182880" indent="-182880"/>
            <a:r>
              <a:rPr lang="en-US" sz="1400" dirty="0"/>
              <a:t>Prepares annual tax filings</a:t>
            </a:r>
          </a:p>
          <a:p>
            <a:pPr marL="182880" indent="-182880"/>
            <a:r>
              <a:rPr lang="en-US" sz="1400" dirty="0"/>
              <a:t>Distributes benefits to </a:t>
            </a:r>
            <a:br>
              <a:rPr lang="en-US" sz="1400" dirty="0"/>
            </a:br>
            <a:r>
              <a:rPr lang="en-US" sz="1400" dirty="0"/>
              <a:t>members ($$, tax benefits)</a:t>
            </a:r>
          </a:p>
          <a:p>
            <a:pPr marL="182880" indent="-182880"/>
            <a:r>
              <a:rPr lang="en-US" sz="1400" dirty="0"/>
              <a:t>Maintains array</a:t>
            </a:r>
            <a:br>
              <a:rPr lang="en-US" sz="1400" dirty="0"/>
            </a:br>
            <a:r>
              <a:rPr lang="en-US" sz="1400" dirty="0"/>
              <a:t>(repairs, maintenance) </a:t>
            </a:r>
          </a:p>
          <a:p>
            <a:pPr marL="182880" indent="-182880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8975" y="1111465"/>
            <a:ext cx="2211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Years 2-6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(2017-2021)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Up-Down Arrow 21"/>
          <p:cNvSpPr/>
          <p:nvPr/>
        </p:nvSpPr>
        <p:spPr bwMode="auto">
          <a:xfrm rot="16200000">
            <a:off x="4505902" y="1826625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9051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230" y="5144524"/>
            <a:ext cx="1620858" cy="60785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61254" y="5732585"/>
            <a:ext cx="3023656" cy="10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9300" indent="-2921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092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4351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1778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5pPr>
            <a:lvl6pPr marL="22352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6pPr>
            <a:lvl7pPr marL="2692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7pPr>
            <a:lvl8pPr marL="31496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8pPr>
            <a:lvl9pPr marL="36068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400" kern="0" dirty="0" smtClean="0"/>
              <a:t>Performs maintenance and repairs (if needed)</a:t>
            </a:r>
            <a:endParaRPr lang="en-US" sz="1400" kern="0" dirty="0"/>
          </a:p>
        </p:txBody>
      </p:sp>
      <p:sp>
        <p:nvSpPr>
          <p:cNvPr id="17" name="Up-Down Arrow 16"/>
          <p:cNvSpPr/>
          <p:nvPr/>
        </p:nvSpPr>
        <p:spPr bwMode="auto">
          <a:xfrm rot="18794409">
            <a:off x="2294909" y="4089344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 rot="2789504">
            <a:off x="4319046" y="3994791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752600" y="3962400"/>
            <a:ext cx="4635169" cy="27996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John’s Solar Project Financials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2" y="1143000"/>
            <a:ext cx="1863607" cy="1696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28933"/>
            <a:ext cx="2337454" cy="910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7709" y="2743200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Solar LLC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9500" y="2743200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Johns Church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05400" y="3148881"/>
            <a:ext cx="36576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880" indent="-18288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SzPct val="60000"/>
              <a:buFont typeface="Wingdings" pitchFamily="2" charset="2"/>
              <a:buChar char="l"/>
              <a:defRPr sz="1400">
                <a:latin typeface="+mn-lt"/>
              </a:defRPr>
            </a:lvl1pPr>
            <a:lvl2pPr marL="749300" indent="-2921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2pPr>
            <a:lvl3pPr marL="1092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•"/>
              <a:defRPr sz="2000">
                <a:latin typeface="+mn-lt"/>
              </a:defRPr>
            </a:lvl3pPr>
            <a:lvl4pPr marL="14351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–"/>
              <a:defRPr>
                <a:latin typeface="+mn-lt"/>
              </a:defRPr>
            </a:lvl4pPr>
            <a:lvl5pPr marL="17780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5pPr>
            <a:lvl6pPr marL="22352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6pPr>
            <a:lvl7pPr marL="26924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7pPr>
            <a:lvl8pPr marL="31496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8pPr>
            <a:lvl9pPr marL="3606800" indent="-228600" fontAlgn="base">
              <a:lnSpc>
                <a:spcPct val="90000"/>
              </a:lnSpc>
              <a:spcBef>
                <a:spcPct val="20000"/>
              </a:spcBef>
              <a:spcAft>
                <a:spcPct val="15000"/>
              </a:spcAft>
              <a:buClr>
                <a:schemeClr val="bg2"/>
              </a:buClr>
              <a:buChar char="»"/>
              <a:defRPr>
                <a:latin typeface="+mn-lt"/>
              </a:defRPr>
            </a:lvl9pPr>
          </a:lstStyle>
          <a:p>
            <a:r>
              <a:rPr lang="en-US" dirty="0"/>
              <a:t>Arranges financing for array purchase, e.g., 15 year, 7% interest</a:t>
            </a:r>
          </a:p>
          <a:p>
            <a:r>
              <a:rPr lang="en-US" dirty="0"/>
              <a:t>Purchases array from LLC </a:t>
            </a:r>
          </a:p>
          <a:p>
            <a:r>
              <a:rPr lang="en-US" dirty="0"/>
              <a:t>Pays ~$400/mo for loan payments</a:t>
            </a:r>
            <a:br>
              <a:rPr lang="en-US" dirty="0"/>
            </a:br>
            <a:r>
              <a:rPr lang="en-US" dirty="0"/>
              <a:t>(loan payment stays constant for 15 </a:t>
            </a:r>
            <a:r>
              <a:rPr lang="en-US" dirty="0" err="1"/>
              <a:t>yrs</a:t>
            </a:r>
            <a:r>
              <a:rPr lang="en-US" dirty="0"/>
              <a:t>) </a:t>
            </a:r>
          </a:p>
          <a:p>
            <a:r>
              <a:rPr lang="en-US" dirty="0"/>
              <a:t>Pays Xcel ~$940/mo for electricity </a:t>
            </a:r>
            <a:br>
              <a:rPr lang="en-US" dirty="0"/>
            </a:br>
            <a:r>
              <a:rPr lang="en-US" dirty="0"/>
              <a:t>(estimated Xcel bill w/o solar: $1,500/mo)</a:t>
            </a:r>
            <a:br>
              <a:rPr lang="en-US" dirty="0"/>
            </a:br>
            <a:r>
              <a:rPr lang="en-US" dirty="0"/>
              <a:t>(electric costs increase 3-4% per year)</a:t>
            </a:r>
          </a:p>
          <a:p>
            <a:r>
              <a:rPr lang="en-US" dirty="0"/>
              <a:t>Collects payments from Xcel Energy for solar RECs (~$150/mo</a:t>
            </a:r>
            <a:r>
              <a:rPr lang="en-US" dirty="0" smtClean="0"/>
              <a:t>) thru 2036</a:t>
            </a:r>
            <a:endParaRPr lang="en-US" dirty="0"/>
          </a:p>
          <a:p>
            <a:r>
              <a:rPr lang="en-US" dirty="0"/>
              <a:t>Maintains and operates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60180" y="3148880"/>
            <a:ext cx="3711820" cy="302331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880" indent="-182880"/>
            <a:r>
              <a:rPr lang="en-US" sz="1400" dirty="0"/>
              <a:t>Sells array to St John’s for pre-arranged price (e.g., </a:t>
            </a:r>
            <a:r>
              <a:rPr lang="en-US" sz="1400" dirty="0" smtClean="0"/>
              <a:t>$56,500)</a:t>
            </a:r>
            <a:endParaRPr lang="en-US" sz="1400" dirty="0"/>
          </a:p>
          <a:p>
            <a:pPr marL="182880" indent="-182880"/>
            <a:r>
              <a:rPr lang="en-US" sz="1400" dirty="0"/>
              <a:t>Distributes capital to members</a:t>
            </a:r>
          </a:p>
          <a:p>
            <a:pPr marL="182880" indent="-182880"/>
            <a:r>
              <a:rPr lang="en-US" sz="1400" dirty="0"/>
              <a:t>Dissolves</a:t>
            </a:r>
          </a:p>
          <a:p>
            <a:pPr marL="182880" indent="-182880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44061" y="1111465"/>
            <a:ext cx="1580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Year 7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(2022)</a:t>
            </a:r>
            <a:endParaRPr lang="en-US" sz="20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Up-Down Arrow 21"/>
          <p:cNvSpPr/>
          <p:nvPr/>
        </p:nvSpPr>
        <p:spPr bwMode="auto">
          <a:xfrm rot="16200000">
            <a:off x="4505902" y="1826625"/>
            <a:ext cx="457200" cy="121920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636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7 Array Transfer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206500"/>
            <a:ext cx="4762500" cy="4546600"/>
          </a:xfrm>
        </p:spPr>
        <p:txBody>
          <a:bodyPr/>
          <a:lstStyle/>
          <a:p>
            <a:r>
              <a:rPr lang="en-US" sz="2400" dirty="0" smtClean="0"/>
              <a:t>$94,589 purchase price</a:t>
            </a:r>
          </a:p>
          <a:p>
            <a:r>
              <a:rPr lang="en-US" sz="2400" dirty="0" smtClean="0"/>
              <a:t>Minus 30% Federal Tax Credit, $28,467</a:t>
            </a:r>
          </a:p>
          <a:p>
            <a:r>
              <a:rPr lang="en-US" sz="2400" dirty="0" smtClean="0"/>
              <a:t>Minus $10,000 PACE grant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LLC investors receive their portions of Federal tax credit, PACE grant, and proceeds of sale to St John’s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3608924"/>
            <a:ext cx="1463040" cy="271567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$56,422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Transfer</a:t>
            </a:r>
            <a:br>
              <a:rPr lang="en-US" sz="1200" dirty="0" smtClean="0"/>
            </a:br>
            <a:r>
              <a:rPr lang="en-US" sz="1200" dirty="0" smtClean="0"/>
              <a:t>Price to</a:t>
            </a:r>
            <a:br>
              <a:rPr lang="en-US" sz="1200" dirty="0" smtClean="0"/>
            </a:br>
            <a:r>
              <a:rPr lang="en-US" sz="1200" dirty="0" smtClean="0"/>
              <a:t>St John’s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029200" y="6324600"/>
            <a:ext cx="28194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5715000" y="3124200"/>
            <a:ext cx="1463040" cy="475488"/>
          </a:xfrm>
          <a:prstGeom prst="rect">
            <a:avLst/>
          </a:prstGeom>
          <a:solidFill>
            <a:srgbClr val="47BAD6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($10,000)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PACE Grant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1752600"/>
            <a:ext cx="1463040" cy="1371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($28,467)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Federal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Tax Credit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154242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$94,889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3393547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$56,422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486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Backup slides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555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John’s Solar Array - 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6500"/>
            <a:ext cx="8343900" cy="5041900"/>
          </a:xfrm>
        </p:spPr>
        <p:txBody>
          <a:bodyPr/>
          <a:lstStyle/>
          <a:p>
            <a:r>
              <a:rPr lang="en-US" sz="2400" dirty="0" smtClean="0"/>
              <a:t>25.2 kilowatts (kW) peak capacity</a:t>
            </a:r>
          </a:p>
          <a:p>
            <a:r>
              <a:rPr lang="en-US" sz="2400" dirty="0" smtClean="0"/>
              <a:t>Estimated production 38,000 kWh per year</a:t>
            </a:r>
          </a:p>
          <a:p>
            <a:pPr lvl="1"/>
            <a:r>
              <a:rPr lang="en-US" sz="2000" dirty="0" smtClean="0"/>
              <a:t>40-50% of St John’s annual electricity</a:t>
            </a:r>
          </a:p>
          <a:p>
            <a:r>
              <a:rPr lang="en-US" sz="2400" dirty="0" smtClean="0"/>
              <a:t>63 x 327W SunPower E20 panels</a:t>
            </a:r>
          </a:p>
          <a:p>
            <a:r>
              <a:rPr lang="en-US" sz="2400" dirty="0" smtClean="0"/>
              <a:t>14 x 335W SunPower “Signature Black” panels</a:t>
            </a:r>
          </a:p>
          <a:p>
            <a:r>
              <a:rPr lang="en-US" sz="2400" dirty="0" smtClean="0"/>
              <a:t>2 </a:t>
            </a:r>
            <a:r>
              <a:rPr lang="en-US" sz="2400" dirty="0"/>
              <a:t>x </a:t>
            </a:r>
            <a:r>
              <a:rPr lang="en-US" sz="2400" dirty="0" smtClean="0"/>
              <a:t>Solar Edge SE10000A-US inverters</a:t>
            </a:r>
          </a:p>
          <a:p>
            <a:r>
              <a:rPr lang="en-US" sz="2400" dirty="0" smtClean="0"/>
              <a:t>Solar Edge power </a:t>
            </a:r>
            <a:r>
              <a:rPr lang="en-US" sz="2400" dirty="0"/>
              <a:t>o</a:t>
            </a:r>
            <a:r>
              <a:rPr lang="en-US" sz="2400" dirty="0" smtClean="0"/>
              <a:t>ptimizers</a:t>
            </a:r>
            <a:endParaRPr lang="en-US" sz="2400" dirty="0"/>
          </a:p>
          <a:p>
            <a:r>
              <a:rPr lang="en-US" sz="2400" dirty="0" smtClean="0"/>
              <a:t>E-Gauge power monitoring system</a:t>
            </a:r>
          </a:p>
          <a:p>
            <a:r>
              <a:rPr lang="en-US" sz="2400" dirty="0" smtClean="0"/>
              <a:t>25-year warranty on panels &amp; optimizers</a:t>
            </a:r>
          </a:p>
          <a:p>
            <a:r>
              <a:rPr lang="en-US" sz="2400" dirty="0" smtClean="0"/>
              <a:t>15-year warranty on inverters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235672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E-Gauge Monitoring System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924675" cy="51911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572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John’s Solar Array - Proposed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7330336" cy="52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44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John’s Solar Array - Proposed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164806"/>
            <a:ext cx="2238115" cy="273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962400"/>
            <a:ext cx="3905085" cy="2526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57" y="1197394"/>
            <a:ext cx="3995604" cy="2996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84" y="3404464"/>
            <a:ext cx="4296715" cy="3222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681" y="3764501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Front – visible panels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571139" y="6151584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Rooftop – non-visible panels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58051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are the solar project options?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</a:pPr>
            <a:r>
              <a:rPr lang="en-US" sz="3200" dirty="0" smtClean="0"/>
              <a:t>Purchase price of system = $95,000</a:t>
            </a:r>
          </a:p>
          <a:p>
            <a:pPr marL="514350" indent="-514350">
              <a:buFont typeface="Wingdings" pitchFamily="2" charset="2"/>
              <a:buNone/>
            </a:pPr>
            <a:r>
              <a:rPr lang="en-US" sz="3200" dirty="0" smtClean="0"/>
              <a:t>Options: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 smtClean="0"/>
              <a:t>St John's Purchase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 smtClean="0"/>
              <a:t>Community Solar / Solar Garden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 smtClean="0"/>
              <a:t>St John's Investors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Option 1: St John's Purchase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 John's purchases, owns and maintains the system from day 1.</a:t>
            </a:r>
          </a:p>
          <a:p>
            <a:r>
              <a:rPr lang="en-US" dirty="0" smtClean="0"/>
              <a:t>Cash outlay of $95,000</a:t>
            </a:r>
          </a:p>
          <a:p>
            <a:r>
              <a:rPr lang="en-US" dirty="0" smtClean="0"/>
              <a:t>St John's is a non-profit, thus tax-based incentives are not available for this option.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Option 2: Community Solar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 John’s purchases solar panels installed in a Boulder County site, not at the church</a:t>
            </a:r>
          </a:p>
          <a:p>
            <a:r>
              <a:rPr lang="en-US" sz="2400" dirty="0" smtClean="0"/>
              <a:t>St John’s receives “bill credit” for electricity produced, monthly checks for Renewable Energy Credits (RECs)</a:t>
            </a:r>
            <a:endParaRPr lang="en-US" sz="2400" dirty="0"/>
          </a:p>
          <a:p>
            <a:r>
              <a:rPr lang="en-US" sz="2400" dirty="0" smtClean="0"/>
              <a:t>St John’s would need to finance $87,000 purchase</a:t>
            </a:r>
          </a:p>
          <a:p>
            <a:r>
              <a:rPr lang="en-US" sz="2400" dirty="0" smtClean="0"/>
              <a:t>Payback period – 15 years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osts St John’s additional $2,500/</a:t>
            </a:r>
            <a:r>
              <a:rPr lang="en-US" sz="2400" dirty="0" err="1" smtClean="0"/>
              <a:t>yr</a:t>
            </a:r>
            <a:r>
              <a:rPr lang="en-US" sz="2400" dirty="0" smtClean="0"/>
              <a:t> in first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Option 3: St John's Investors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71500" y="1206500"/>
            <a:ext cx="8343900" cy="4965700"/>
          </a:xfrm>
        </p:spPr>
        <p:txBody>
          <a:bodyPr/>
          <a:lstStyle/>
          <a:p>
            <a:r>
              <a:rPr lang="en-US" sz="2400" dirty="0" smtClean="0"/>
              <a:t>Form an independent, for-profit LLC comprised of parishioners</a:t>
            </a:r>
          </a:p>
          <a:p>
            <a:pPr lvl="1"/>
            <a:r>
              <a:rPr lang="en-US" sz="2000" dirty="0" smtClean="0"/>
              <a:t>Can monetize 30% Federal Investment Tax Credit and accelerated depreciation</a:t>
            </a:r>
          </a:p>
          <a:p>
            <a:r>
              <a:rPr lang="en-US" sz="2400" dirty="0" smtClean="0"/>
              <a:t>LLC members purchase, own, and maintain system for six years</a:t>
            </a:r>
          </a:p>
          <a:p>
            <a:r>
              <a:rPr lang="en-US" sz="2400" dirty="0" smtClean="0"/>
              <a:t>St John's pays LLC for electricity produced </a:t>
            </a:r>
            <a:br>
              <a:rPr lang="en-US" sz="2400" dirty="0" smtClean="0"/>
            </a:br>
            <a:r>
              <a:rPr lang="en-US" sz="2400" dirty="0" smtClean="0"/>
              <a:t>for six years (lower, fixed cost vs Xcel)</a:t>
            </a:r>
          </a:p>
          <a:p>
            <a:r>
              <a:rPr lang="en-US" sz="2400" dirty="0" smtClean="0"/>
              <a:t>After six years St John's pays LLC $56,500 for the array, and then owns and operates the system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755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1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Pros and Cons; Option 1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Pros</a:t>
            </a:r>
          </a:p>
          <a:p>
            <a:r>
              <a:rPr lang="en-US" dirty="0" smtClean="0"/>
              <a:t>St John's pays reduced cost for electricity produced (40%+ of annual electric usage)</a:t>
            </a:r>
          </a:p>
          <a:p>
            <a:r>
              <a:rPr lang="en-US" dirty="0" smtClean="0"/>
              <a:t>St John's receives $150 monthly REC payment from Xcel for 20 years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Cons</a:t>
            </a:r>
          </a:p>
          <a:p>
            <a:r>
              <a:rPr lang="en-US" dirty="0" smtClean="0"/>
              <a:t>St John's required to finance $95,000 up front</a:t>
            </a:r>
          </a:p>
          <a:p>
            <a:r>
              <a:rPr lang="en-US" dirty="0" smtClean="0"/>
              <a:t>St John's unable to take advantage of gov’t tax credits, depreciation, etc.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ea Review Template">
  <a:themeElements>
    <a:clrScheme name="Blank Presentation 1">
      <a:dk1>
        <a:srgbClr val="0F245F"/>
      </a:dk1>
      <a:lt1>
        <a:srgbClr val="FFFFFF"/>
      </a:lt1>
      <a:dk2>
        <a:srgbClr val="0F245F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F245F"/>
        </a:dk1>
        <a:lt1>
          <a:srgbClr val="FFFFFF"/>
        </a:lt1>
        <a:dk2>
          <a:srgbClr val="0F245F"/>
        </a:dk2>
        <a:lt2>
          <a:srgbClr val="969696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B1D50"/>
        </a:accent4>
        <a:accent5>
          <a:srgbClr val="AACAAA"/>
        </a:accent5>
        <a:accent6>
          <a:srgbClr val="E70000"/>
        </a:accent6>
        <a:hlink>
          <a:srgbClr val="0099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Area Review Template</Template>
  <TotalTime>17346</TotalTime>
  <Words>1642</Words>
  <Application>Microsoft Office PowerPoint</Application>
  <PresentationFormat>On-screen Show (4:3)</PresentationFormat>
  <Paragraphs>234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Times</vt:lpstr>
      <vt:lpstr>Wingdings</vt:lpstr>
      <vt:lpstr>Area Review Template</vt:lpstr>
      <vt:lpstr>St John’s  Solar Project</vt:lpstr>
      <vt:lpstr>Why Solar Panels?</vt:lpstr>
      <vt:lpstr>St John’s Solar Array - Proposed</vt:lpstr>
      <vt:lpstr>St John’s Solar Array - Proposed</vt:lpstr>
      <vt:lpstr>What are the solar project options?</vt:lpstr>
      <vt:lpstr>Option 1: St John's Purchase</vt:lpstr>
      <vt:lpstr>Option 2: Community Solar</vt:lpstr>
      <vt:lpstr>Option 3: St John's Investors</vt:lpstr>
      <vt:lpstr>Pros and Cons; Option 1</vt:lpstr>
      <vt:lpstr>Pros and Cons; Option 2</vt:lpstr>
      <vt:lpstr>Pros and Cons; Option 3</vt:lpstr>
      <vt:lpstr>Pros and Cons; Option 3</vt:lpstr>
      <vt:lpstr>Financial Summary of Option 3</vt:lpstr>
      <vt:lpstr>Announcement to Congregation</vt:lpstr>
      <vt:lpstr>Investor Highlights (subject to change)</vt:lpstr>
      <vt:lpstr>Selecting Investors</vt:lpstr>
      <vt:lpstr>How is investment handled?</vt:lpstr>
      <vt:lpstr>Risks to Investors</vt:lpstr>
      <vt:lpstr>Risks to Investors (cont’d)</vt:lpstr>
      <vt:lpstr>St John’s Solar Project Financials</vt:lpstr>
      <vt:lpstr>St John’s Solar Project Financials</vt:lpstr>
      <vt:lpstr>St John’s Solar Project Financials</vt:lpstr>
      <vt:lpstr>St John’s Solar Project Financials</vt:lpstr>
      <vt:lpstr>St John’s Solar Project Financials</vt:lpstr>
      <vt:lpstr>Year 7 Array Transfer Price</vt:lpstr>
      <vt:lpstr>End of Slides</vt:lpstr>
      <vt:lpstr>St John’s Solar Array - Technical</vt:lpstr>
      <vt:lpstr>E-Gauge Monitoring System</vt:lpstr>
    </vt:vector>
  </TitlesOfParts>
  <Company>Micro Motion,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 Area Review</dc:title>
  <dc:creator>bnichols</dc:creator>
  <cp:lastModifiedBy>mark monroe</cp:lastModifiedBy>
  <cp:revision>145</cp:revision>
  <cp:lastPrinted>2001-01-11T06:42:40Z</cp:lastPrinted>
  <dcterms:created xsi:type="dcterms:W3CDTF">2008-07-11T15:08:03Z</dcterms:created>
  <dcterms:modified xsi:type="dcterms:W3CDTF">2016-02-06T03:02:05Z</dcterms:modified>
</cp:coreProperties>
</file>