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4" r:id="rId1"/>
  </p:sldMasterIdLst>
  <p:notesMasterIdLst>
    <p:notesMasterId r:id="rId67"/>
  </p:notesMasterIdLst>
  <p:sldIdLst>
    <p:sldId id="256" r:id="rId2"/>
    <p:sldId id="258" r:id="rId3"/>
    <p:sldId id="260" r:id="rId4"/>
    <p:sldId id="261" r:id="rId5"/>
    <p:sldId id="282" r:id="rId6"/>
    <p:sldId id="263" r:id="rId7"/>
    <p:sldId id="283" r:id="rId8"/>
    <p:sldId id="284" r:id="rId9"/>
    <p:sldId id="286" r:id="rId10"/>
    <p:sldId id="285" r:id="rId11"/>
    <p:sldId id="288" r:id="rId12"/>
    <p:sldId id="316" r:id="rId13"/>
    <p:sldId id="289" r:id="rId14"/>
    <p:sldId id="321" r:id="rId15"/>
    <p:sldId id="320" r:id="rId16"/>
    <p:sldId id="290" r:id="rId17"/>
    <p:sldId id="322" r:id="rId18"/>
    <p:sldId id="291" r:id="rId19"/>
    <p:sldId id="323" r:id="rId20"/>
    <p:sldId id="292" r:id="rId21"/>
    <p:sldId id="324" r:id="rId22"/>
    <p:sldId id="293" r:id="rId23"/>
    <p:sldId id="318" r:id="rId24"/>
    <p:sldId id="294" r:id="rId25"/>
    <p:sldId id="296" r:id="rId26"/>
    <p:sldId id="317" r:id="rId27"/>
    <p:sldId id="297" r:id="rId28"/>
    <p:sldId id="325" r:id="rId29"/>
    <p:sldId id="298" r:id="rId30"/>
    <p:sldId id="326" r:id="rId31"/>
    <p:sldId id="299" r:id="rId32"/>
    <p:sldId id="327" r:id="rId33"/>
    <p:sldId id="300" r:id="rId34"/>
    <p:sldId id="328" r:id="rId35"/>
    <p:sldId id="301" r:id="rId36"/>
    <p:sldId id="319" r:id="rId37"/>
    <p:sldId id="302" r:id="rId38"/>
    <p:sldId id="329" r:id="rId39"/>
    <p:sldId id="267" r:id="rId40"/>
    <p:sldId id="268" r:id="rId41"/>
    <p:sldId id="303" r:id="rId42"/>
    <p:sldId id="305" r:id="rId43"/>
    <p:sldId id="304" r:id="rId44"/>
    <p:sldId id="278" r:id="rId45"/>
    <p:sldId id="279" r:id="rId46"/>
    <p:sldId id="330" r:id="rId47"/>
    <p:sldId id="306" r:id="rId48"/>
    <p:sldId id="307" r:id="rId49"/>
    <p:sldId id="310" r:id="rId50"/>
    <p:sldId id="308" r:id="rId51"/>
    <p:sldId id="309" r:id="rId52"/>
    <p:sldId id="311" r:id="rId53"/>
    <p:sldId id="313" r:id="rId54"/>
    <p:sldId id="331" r:id="rId55"/>
    <p:sldId id="312" r:id="rId56"/>
    <p:sldId id="314" r:id="rId57"/>
    <p:sldId id="334" r:id="rId58"/>
    <p:sldId id="335" r:id="rId59"/>
    <p:sldId id="336" r:id="rId60"/>
    <p:sldId id="337" r:id="rId61"/>
    <p:sldId id="338" r:id="rId62"/>
    <p:sldId id="339" r:id="rId63"/>
    <p:sldId id="333" r:id="rId64"/>
    <p:sldId id="295" r:id="rId65"/>
    <p:sldId id="281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9"/>
    <p:restoredTop sz="93692"/>
  </p:normalViewPr>
  <p:slideViewPr>
    <p:cSldViewPr snapToGrid="0" snapToObjects="1">
      <p:cViewPr varScale="1">
        <p:scale>
          <a:sx n="65" d="100"/>
          <a:sy n="65" d="100"/>
        </p:scale>
        <p:origin x="24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CAE4C-90C7-B242-B685-4B4DCB51191C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12BFE-AC89-484A-91F3-8432C9A68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63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83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2BFE-AC89-484A-91F3-8432C9A685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84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28E59-8138-234B-AB9D-777658257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0DD62A-C298-154E-8364-1AA1A0BB8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6668C-215C-7448-9099-4187993AF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64F4-76CD-2F4F-BB59-656A838942CE}" type="datetime1">
              <a:rPr lang="en-US" smtClean="0"/>
              <a:t>2/6/18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D75C1-60F7-B445-AF3C-81E579B7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BDA14-2AA7-4C4B-AF91-CFCA19F20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4728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6F1C9-0F68-3D43-8449-4F899DF40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57872-4180-794B-8BE7-277D2819D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53D1-DB06-7143-8E69-97F34041C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2945F-F1BE-3F43-AFAB-8FA87310CF5C}" type="datetime1">
              <a:rPr lang="en-US" smtClean="0"/>
              <a:t>2/6/18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3DB09-3BA3-4F42-8760-01730A55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4F5E9-3307-484F-B7F9-F22C974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3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B0A122-01F6-3742-BD62-5DED5801B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C961A2-FB4E-694E-8A64-1EEE0417D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3772D-98B7-8D40-9188-54F8DC7B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C988-6600-F449-8D66-7DD6B049ADB5}" type="datetime1">
              <a:rPr lang="en-US" smtClean="0"/>
              <a:t>2/6/18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B169E-72D9-5748-8BC9-1C8CFC42D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348AC-5AE5-F040-A223-9E49688E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076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3ED16-4AB4-CF4C-8609-7044C15E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DE0F0-DB83-4D4C-88D1-27BF6CE15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83153-531C-084C-8FB6-69D4BDF5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E752-9BE3-0A4C-AA46-790672D43491}" type="datetime1">
              <a:rPr lang="en-US" smtClean="0"/>
              <a:t>2/6/18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03688-C0E5-F646-9CC9-05A6C3741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AD950-75B4-6E4E-A720-93BC0010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5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7A07E-7094-1C40-B80D-8C2D89DCB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C1CA1-2310-C44E-9DA6-D25234112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1A28C-332C-1143-9D9F-5A595EEA9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693E-8A62-DD4E-8743-FE268FEDF146}" type="datetime1">
              <a:rPr lang="en-US" smtClean="0"/>
              <a:t>2/6/18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FBFD0-3F2C-5B46-A57F-983F1F76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EE6D6-7AAE-3149-9FE0-5671FA2F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348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6011C-28EA-B14C-A9C4-4A3C62FBF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9F163-D886-7C40-9038-6F0A24BF2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4DD7A-864A-FD41-8B26-B7B3CE940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580EB-ADD4-C949-BE3D-F9A8DBD3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556B-1472-2446-9456-8EE1656E456C}" type="datetime1">
              <a:rPr lang="en-US" smtClean="0"/>
              <a:t>2/6/18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FE304-6C30-4B48-82C6-5595710A3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AA0BB-7B0C-F04A-8A80-8AD39BFB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512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A3B19-0AB6-6648-80FF-7A4EA3F4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E3CA4-B881-EB48-8CF0-344BA6B3D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1840F6-B2F6-C142-8A4C-DDE842B06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F6982-6669-5E45-83C8-89CB50190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DDAB44-F063-8B44-8FAE-DDA3375AE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1F98A2-0886-CC40-A47E-C6570A46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9824-B032-A442-A4C9-89E2C2B133B3}" type="datetime1">
              <a:rPr lang="en-US" smtClean="0"/>
              <a:t>2/6/18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ADE618-DB0F-6246-B67E-9A309123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5A840A-BA8C-3F47-9119-D3626DB0D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6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B357-657F-C94D-93B1-62E4BA1A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D25170-7728-1F47-9123-1EACD827E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AD84-6496-5841-B622-480B694D5A2B}" type="datetime1">
              <a:rPr lang="en-US" smtClean="0"/>
              <a:t>2/6/18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ED130-4DA2-F24E-8DED-A8586A60D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0BC93-D630-2144-89FC-24BABBE1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42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E4BEAE-86E9-5D4D-AC22-783DFD936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B68A-8781-FB43-819A-327D0FA7D4A2}" type="datetime1">
              <a:rPr lang="en-US" smtClean="0"/>
              <a:t>2/6/18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30B9F2-DD54-E944-AA9A-6D20E99C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95F62-11C9-BB4F-8D7D-6943D44BE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80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6B63E-621B-764B-8FCA-A3B55162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AA9DF-EBED-4049-BB9B-40AC57628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589C6-2331-CC43-AD93-88EA10712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16349-4AFC-4B44-A864-87CA6CD2E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C0F0-7FDD-6944-82FA-3CC13765A26A}" type="datetime1">
              <a:rPr lang="en-US" smtClean="0"/>
              <a:t>2/6/18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CAA1C-14C4-F245-88CE-97CFE02D1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0D752-9632-E948-A74B-5C1D877D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3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B8E18-8AAE-2343-81A8-A10075D9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7D8CC-3407-3D46-8011-474FCC7CA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94174-FF0B-C04F-892E-5A3D40104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B67D8-6894-DF44-A841-F2AE016C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4564-2B8E-514D-99A8-C01FC1C483C6}" type="datetime1">
              <a:rPr lang="en-US" smtClean="0"/>
              <a:t>2/6/18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0E283-3A42-5F42-93D0-C457FCE93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F1401-AB29-DE45-9347-0B586A58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6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B85EB-C461-D348-A24D-2A18DFB3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FC991-C78D-2A43-AFC9-1EE80C484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2B1F1-81D1-814B-9E04-E4D25F4E2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A94D1-6978-E840-8B20-4B2DC8DF93D1}" type="datetime1">
              <a:rPr lang="en-US" smtClean="0"/>
              <a:t>2/6/18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1A733-2316-5246-B817-A354DFE6D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92C07-43E8-4544-9315-0754A9870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02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 Students Understand the Language of Math?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10401"/>
            <a:ext cx="9144000" cy="165576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Sarah R. Powell, Melissa K. Driver, </a:t>
            </a:r>
          </a:p>
          <a:p>
            <a:r>
              <a:rPr lang="en-US" dirty="0"/>
              <a:t>Suzanne R. Forsyth, &amp; Gena Nelson</a:t>
            </a:r>
          </a:p>
        </p:txBody>
      </p:sp>
    </p:spTree>
    <p:extLst>
      <p:ext uri="{BB962C8B-B14F-4D97-AF65-F5344CB8AC3E}">
        <p14:creationId xmlns:p14="http://schemas.microsoft.com/office/powerpoint/2010/main" val="1767703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7464" y="1825625"/>
            <a:ext cx="10515600" cy="43726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1. Term appeared in 2 of 3 first-grade textbook glossaries</a:t>
            </a:r>
          </a:p>
          <a:p>
            <a:pPr lvl="1"/>
            <a:r>
              <a:rPr lang="en-US" i="1" dirty="0"/>
              <a:t>Go Math!    enVisionMATH    Everyday Math</a:t>
            </a:r>
          </a:p>
          <a:p>
            <a:pPr marL="0" indent="0">
              <a:buNone/>
            </a:pPr>
            <a:r>
              <a:rPr lang="en-US" dirty="0"/>
              <a:t>2. Term appeared in a textbook glossary and a standard</a:t>
            </a:r>
          </a:p>
          <a:p>
            <a:pPr lvl="1"/>
            <a:r>
              <a:rPr lang="en-US" dirty="0"/>
              <a:t>Common Core</a:t>
            </a:r>
          </a:p>
          <a:p>
            <a:pPr marL="0" indent="0">
              <a:buNone/>
            </a:pPr>
            <a:r>
              <a:rPr lang="en-US" dirty="0"/>
              <a:t>3. Term was opposite of selected term</a:t>
            </a:r>
          </a:p>
          <a:p>
            <a:pPr lvl="1"/>
            <a:r>
              <a:rPr lang="en-US" i="1" dirty="0"/>
              <a:t>longest</a:t>
            </a:r>
          </a:p>
          <a:p>
            <a:pPr marL="0" indent="0">
              <a:buNone/>
            </a:pPr>
            <a:r>
              <a:rPr lang="en-US" dirty="0"/>
              <a:t>4. Terms included to alleviate ceiling effects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13232" y="1845734"/>
            <a:ext cx="877824" cy="841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40</a:t>
            </a:r>
          </a:p>
        </p:txBody>
      </p:sp>
      <p:sp>
        <p:nvSpPr>
          <p:cNvPr id="6" name="Rectangle 5"/>
          <p:cNvSpPr/>
          <p:nvPr/>
        </p:nvSpPr>
        <p:spPr>
          <a:xfrm>
            <a:off x="713232" y="3016166"/>
            <a:ext cx="877824" cy="841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19</a:t>
            </a:r>
          </a:p>
        </p:txBody>
      </p:sp>
      <p:sp>
        <p:nvSpPr>
          <p:cNvPr id="7" name="Rectangle 6"/>
          <p:cNvSpPr/>
          <p:nvPr/>
        </p:nvSpPr>
        <p:spPr>
          <a:xfrm>
            <a:off x="713232" y="4186598"/>
            <a:ext cx="877824" cy="841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713232" y="5357030"/>
            <a:ext cx="877824" cy="841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BCD190-1225-1944-A392-02ED782A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19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847088" y="1845734"/>
            <a:ext cx="9838944" cy="201168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31 terms appeared in kindergarten glossaries</a:t>
            </a:r>
          </a:p>
          <a:p>
            <a:pPr lvl="1"/>
            <a:r>
              <a:rPr lang="en-US" dirty="0"/>
              <a:t>45 terms appeared in second-grade glossaries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94944" y="1845734"/>
            <a:ext cx="1298448" cy="12083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64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B252DA-485F-2640-9D3F-864CE58E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1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CCEB-36AC-FE40-B177-EABF662BE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D8007-F374-0B41-AA9A-69041552B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item </a:t>
            </a:r>
            <a:r>
              <a:rPr lang="en-US" b="1" dirty="0"/>
              <a:t>read aloud </a:t>
            </a:r>
            <a:r>
              <a:rPr lang="en-US" dirty="0"/>
              <a:t>to a class of students</a:t>
            </a:r>
          </a:p>
          <a:p>
            <a:r>
              <a:rPr lang="en-US" dirty="0"/>
              <a:t>Students had 20-40 sec to respond</a:t>
            </a:r>
          </a:p>
          <a:p>
            <a:r>
              <a:rPr lang="en-US" dirty="0"/>
              <a:t>Approximately 25-30 minutes to administer entire measure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82E2B-2FB0-2C4D-AB0A-96D5262F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778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86" y="144473"/>
            <a:ext cx="5012986" cy="653108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8F7A21-E24F-E048-9C1A-766AD2C0D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0" y="666750"/>
            <a:ext cx="5353050" cy="5510213"/>
          </a:xfrm>
        </p:spPr>
        <p:txBody>
          <a:bodyPr/>
          <a:lstStyle/>
          <a:p>
            <a:r>
              <a:rPr lang="en-US" dirty="0"/>
              <a:t>Three types of questions</a:t>
            </a:r>
          </a:p>
          <a:p>
            <a:pPr lvl="1"/>
            <a:r>
              <a:rPr lang="en-US" dirty="0"/>
              <a:t>Recall</a:t>
            </a:r>
          </a:p>
          <a:p>
            <a:pPr lvl="1"/>
            <a:r>
              <a:rPr lang="en-US" dirty="0"/>
              <a:t>Define</a:t>
            </a:r>
          </a:p>
          <a:p>
            <a:pPr lvl="1"/>
            <a:r>
              <a:rPr lang="en-US" dirty="0"/>
              <a:t>Use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D123F4-57B3-DD4F-BFBB-280FFFC8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02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86" y="144473"/>
            <a:ext cx="5012986" cy="65310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349BE8-92B2-F249-9E6A-31B9EEBD742E}"/>
              </a:ext>
            </a:extLst>
          </p:cNvPr>
          <p:cNvSpPr/>
          <p:nvPr/>
        </p:nvSpPr>
        <p:spPr>
          <a:xfrm>
            <a:off x="5886450" y="647700"/>
            <a:ext cx="2686050" cy="658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penny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6C4845-5762-EB4D-A8F3-432EF282A966}"/>
              </a:ext>
            </a:extLst>
          </p:cNvPr>
          <p:cNvSpPr/>
          <p:nvPr/>
        </p:nvSpPr>
        <p:spPr>
          <a:xfrm>
            <a:off x="5886450" y="1666875"/>
            <a:ext cx="2686050" cy="658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dime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3F1331-8EE8-5F4C-A6E0-09A68B531BDA}"/>
              </a:ext>
            </a:extLst>
          </p:cNvPr>
          <p:cNvSpPr/>
          <p:nvPr/>
        </p:nvSpPr>
        <p:spPr>
          <a:xfrm>
            <a:off x="8749678" y="647700"/>
            <a:ext cx="2686050" cy="658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nickel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7BFF4A-2DF7-1E41-991A-6DF3E8C79479}"/>
              </a:ext>
            </a:extLst>
          </p:cNvPr>
          <p:cNvSpPr/>
          <p:nvPr/>
        </p:nvSpPr>
        <p:spPr>
          <a:xfrm>
            <a:off x="8749678" y="1666875"/>
            <a:ext cx="2686050" cy="658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quarter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7C1215-C054-FC4D-B63D-F90FE155DAAB}"/>
              </a:ext>
            </a:extLst>
          </p:cNvPr>
          <p:cNvSpPr/>
          <p:nvPr/>
        </p:nvSpPr>
        <p:spPr>
          <a:xfrm>
            <a:off x="5886450" y="3410013"/>
            <a:ext cx="2686050" cy="6583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greatest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99317A-4EC5-C44B-BF3F-B4EAD15135C5}"/>
              </a:ext>
            </a:extLst>
          </p:cNvPr>
          <p:cNvSpPr/>
          <p:nvPr/>
        </p:nvSpPr>
        <p:spPr>
          <a:xfrm>
            <a:off x="8749678" y="3410013"/>
            <a:ext cx="2686050" cy="6583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least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BD4618-7848-414D-A0E9-4BCD82B96B97}"/>
              </a:ext>
            </a:extLst>
          </p:cNvPr>
          <p:cNvSpPr/>
          <p:nvPr/>
        </p:nvSpPr>
        <p:spPr>
          <a:xfrm>
            <a:off x="5886450" y="5448363"/>
            <a:ext cx="2686050" cy="6583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double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64BE27-4F93-0647-85DD-3AE9F1617B9C}"/>
              </a:ext>
            </a:extLst>
          </p:cNvPr>
          <p:cNvSpPr/>
          <p:nvPr/>
        </p:nvSpPr>
        <p:spPr>
          <a:xfrm>
            <a:off x="8749678" y="5448363"/>
            <a:ext cx="2686050" cy="6583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half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3F9388-390C-B743-A13E-52442BE17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11" y="165653"/>
            <a:ext cx="5008810" cy="65289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728096-A873-1F40-98DA-16F426A20F59}"/>
              </a:ext>
            </a:extLst>
          </p:cNvPr>
          <p:cNvSpPr/>
          <p:nvPr/>
        </p:nvSpPr>
        <p:spPr>
          <a:xfrm>
            <a:off x="5886450" y="165653"/>
            <a:ext cx="2686050" cy="6583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add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5ED46E-3069-8843-A18E-7519132CABA8}"/>
              </a:ext>
            </a:extLst>
          </p:cNvPr>
          <p:cNvSpPr/>
          <p:nvPr/>
        </p:nvSpPr>
        <p:spPr>
          <a:xfrm>
            <a:off x="8749678" y="165653"/>
            <a:ext cx="2686050" cy="6583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subtract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845369-F447-334E-A873-956240C45B5E}"/>
              </a:ext>
            </a:extLst>
          </p:cNvPr>
          <p:cNvSpPr/>
          <p:nvPr/>
        </p:nvSpPr>
        <p:spPr>
          <a:xfrm>
            <a:off x="5886450" y="1194353"/>
            <a:ext cx="2686050" cy="6583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divide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423081-1C95-5B47-AD9A-FD2CC27FF093}"/>
              </a:ext>
            </a:extLst>
          </p:cNvPr>
          <p:cNvSpPr/>
          <p:nvPr/>
        </p:nvSpPr>
        <p:spPr>
          <a:xfrm>
            <a:off x="8749678" y="1194353"/>
            <a:ext cx="2686050" cy="6583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multiply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ECF45E-4D88-4948-9D91-2BF5D6E4B7F7}"/>
              </a:ext>
            </a:extLst>
          </p:cNvPr>
          <p:cNvSpPr/>
          <p:nvPr/>
        </p:nvSpPr>
        <p:spPr>
          <a:xfrm>
            <a:off x="6457950" y="2343150"/>
            <a:ext cx="1295400" cy="6583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odd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D95FE-C131-4F43-9B2B-C446D730EB6E}"/>
              </a:ext>
            </a:extLst>
          </p:cNvPr>
          <p:cNvSpPr/>
          <p:nvPr/>
        </p:nvSpPr>
        <p:spPr>
          <a:xfrm>
            <a:off x="7978153" y="2343150"/>
            <a:ext cx="1343025" cy="6583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even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D777D1-3841-9940-BAAE-C2A4AF754235}"/>
              </a:ext>
            </a:extLst>
          </p:cNvPr>
          <p:cNvSpPr/>
          <p:nvPr/>
        </p:nvSpPr>
        <p:spPr>
          <a:xfrm>
            <a:off x="9545981" y="2343150"/>
            <a:ext cx="1560169" cy="6583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prime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90C5FB-BC88-B44F-969A-2B18C934DB51}"/>
              </a:ext>
            </a:extLst>
          </p:cNvPr>
          <p:cNvSpPr/>
          <p:nvPr/>
        </p:nvSpPr>
        <p:spPr>
          <a:xfrm>
            <a:off x="6972300" y="3530047"/>
            <a:ext cx="3053728" cy="6583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skip counting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AAB1B5-26F2-FF4B-87A5-FF9FC246BC27}"/>
              </a:ext>
            </a:extLst>
          </p:cNvPr>
          <p:cNvSpPr/>
          <p:nvPr/>
        </p:nvSpPr>
        <p:spPr>
          <a:xfrm>
            <a:off x="6968503" y="4673047"/>
            <a:ext cx="3053728" cy="658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equal shares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51D863-A700-C94B-8C46-CCEA0F39E65B}"/>
              </a:ext>
            </a:extLst>
          </p:cNvPr>
          <p:cNvSpPr/>
          <p:nvPr/>
        </p:nvSpPr>
        <p:spPr>
          <a:xfrm>
            <a:off x="6968503" y="5799253"/>
            <a:ext cx="3053728" cy="6583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equal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186D06-4EB5-A948-9B3C-C739F81E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8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55E973-B8D4-794D-B815-7E84181B5AA2}"/>
              </a:ext>
            </a:extLst>
          </p:cNvPr>
          <p:cNvSpPr/>
          <p:nvPr/>
        </p:nvSpPr>
        <p:spPr>
          <a:xfrm>
            <a:off x="5886450" y="165653"/>
            <a:ext cx="2686050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addend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0F8BC-9EAF-FB4D-8034-D018ADCD045E}"/>
              </a:ext>
            </a:extLst>
          </p:cNvPr>
          <p:cNvSpPr/>
          <p:nvPr/>
        </p:nvSpPr>
        <p:spPr>
          <a:xfrm>
            <a:off x="8749678" y="165653"/>
            <a:ext cx="2686050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difference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BA975C-5BFB-6A43-AD2B-FF3AB43A9F57}"/>
              </a:ext>
            </a:extLst>
          </p:cNvPr>
          <p:cNvSpPr/>
          <p:nvPr/>
        </p:nvSpPr>
        <p:spPr>
          <a:xfrm>
            <a:off x="5886450" y="984803"/>
            <a:ext cx="2686050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equal sign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1B3301-8B31-6A43-B3D8-D898A5C04CB7}"/>
              </a:ext>
            </a:extLst>
          </p:cNvPr>
          <p:cNvSpPr/>
          <p:nvPr/>
        </p:nvSpPr>
        <p:spPr>
          <a:xfrm>
            <a:off x="8749678" y="984803"/>
            <a:ext cx="2686050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greater than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9E642-0A36-7842-BD3A-C91735A680E7}"/>
              </a:ext>
            </a:extLst>
          </p:cNvPr>
          <p:cNvSpPr/>
          <p:nvPr/>
        </p:nvSpPr>
        <p:spPr>
          <a:xfrm>
            <a:off x="5886450" y="1803953"/>
            <a:ext cx="2686050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minuend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55C799-29BB-1A44-8705-FC40D13E6963}"/>
              </a:ext>
            </a:extLst>
          </p:cNvPr>
          <p:cNvSpPr/>
          <p:nvPr/>
        </p:nvSpPr>
        <p:spPr>
          <a:xfrm>
            <a:off x="8749678" y="1803953"/>
            <a:ext cx="2686050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minus sign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A5796A-88DC-F54C-A21F-C97FB77021CA}"/>
              </a:ext>
            </a:extLst>
          </p:cNvPr>
          <p:cNvSpPr/>
          <p:nvPr/>
        </p:nvSpPr>
        <p:spPr>
          <a:xfrm>
            <a:off x="5886450" y="2623103"/>
            <a:ext cx="2686050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plus sign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FBFF10-4D2E-B44A-BA29-A695ED851124}"/>
              </a:ext>
            </a:extLst>
          </p:cNvPr>
          <p:cNvSpPr/>
          <p:nvPr/>
        </p:nvSpPr>
        <p:spPr>
          <a:xfrm>
            <a:off x="8749678" y="2623103"/>
            <a:ext cx="2686050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subtrahend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8A0E97-C452-6845-B3D4-1414D0796ABB}"/>
              </a:ext>
            </a:extLst>
          </p:cNvPr>
          <p:cNvSpPr/>
          <p:nvPr/>
        </p:nvSpPr>
        <p:spPr>
          <a:xfrm>
            <a:off x="5886450" y="3442253"/>
            <a:ext cx="2686050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754698-EC14-ED4D-854E-37D3CBC0A8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92" y="165653"/>
            <a:ext cx="4966792" cy="64579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E87D938-AB9A-514E-BE4B-3F6825EE19C9}"/>
              </a:ext>
            </a:extLst>
          </p:cNvPr>
          <p:cNvSpPr/>
          <p:nvPr/>
        </p:nvSpPr>
        <p:spPr>
          <a:xfrm>
            <a:off x="5493431" y="4236556"/>
            <a:ext cx="3086100" cy="6534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counting back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4E877-08AD-9549-AD09-35BBE3B5AB5F}"/>
              </a:ext>
            </a:extLst>
          </p:cNvPr>
          <p:cNvSpPr/>
          <p:nvPr/>
        </p:nvSpPr>
        <p:spPr>
          <a:xfrm>
            <a:off x="8749678" y="4249809"/>
            <a:ext cx="3086100" cy="6534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counting 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DD342F-EBF4-5A4F-98EA-3D5A829F717D}"/>
              </a:ext>
            </a:extLst>
          </p:cNvPr>
          <p:cNvSpPr/>
          <p:nvPr/>
        </p:nvSpPr>
        <p:spPr>
          <a:xfrm>
            <a:off x="5493431" y="5055706"/>
            <a:ext cx="308610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minute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6D882C-C199-D34E-8216-DE4ED71CBCB5}"/>
              </a:ext>
            </a:extLst>
          </p:cNvPr>
          <p:cNvSpPr/>
          <p:nvPr/>
        </p:nvSpPr>
        <p:spPr>
          <a:xfrm>
            <a:off x="7036481" y="5897224"/>
            <a:ext cx="3086100" cy="6534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number 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0ACEE-05B2-7343-A029-B9A32EF1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77B04C-40EB-EE44-A67E-C974403B1AEC}"/>
              </a:ext>
            </a:extLst>
          </p:cNvPr>
          <p:cNvSpPr/>
          <p:nvPr/>
        </p:nvSpPr>
        <p:spPr>
          <a:xfrm>
            <a:off x="8749678" y="5055706"/>
            <a:ext cx="308610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hour</a:t>
            </a:r>
          </a:p>
        </p:txBody>
      </p:sp>
    </p:spTree>
    <p:extLst>
      <p:ext uri="{BB962C8B-B14F-4D97-AF65-F5344CB8AC3E}">
        <p14:creationId xmlns:p14="http://schemas.microsoft.com/office/powerpoint/2010/main" val="92579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1" animBg="1"/>
      <p:bldP spid="15" grpId="1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09" y="146693"/>
            <a:ext cx="5028030" cy="65222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5C4DBC-24F0-574B-B9ED-6BE7E2481EC5}"/>
              </a:ext>
            </a:extLst>
          </p:cNvPr>
          <p:cNvSpPr/>
          <p:nvPr/>
        </p:nvSpPr>
        <p:spPr>
          <a:xfrm>
            <a:off x="5886450" y="165653"/>
            <a:ext cx="268605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rectangle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ADBDBC-8787-EF40-A35C-5BDD0BECA786}"/>
              </a:ext>
            </a:extLst>
          </p:cNvPr>
          <p:cNvSpPr/>
          <p:nvPr/>
        </p:nvSpPr>
        <p:spPr>
          <a:xfrm>
            <a:off x="5886450" y="984803"/>
            <a:ext cx="268605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heptagon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2526BC-1D5F-B145-A598-E796B8216CB8}"/>
              </a:ext>
            </a:extLst>
          </p:cNvPr>
          <p:cNvSpPr/>
          <p:nvPr/>
        </p:nvSpPr>
        <p:spPr>
          <a:xfrm>
            <a:off x="5886450" y="1803953"/>
            <a:ext cx="268605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hexagon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F5E70-9FAF-C449-9574-659EDBE4759E}"/>
              </a:ext>
            </a:extLst>
          </p:cNvPr>
          <p:cNvSpPr/>
          <p:nvPr/>
        </p:nvSpPr>
        <p:spPr>
          <a:xfrm>
            <a:off x="5886450" y="2623103"/>
            <a:ext cx="268605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trapezoid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44E8F7-7FC9-1A4A-A1C7-F1429F7C2459}"/>
              </a:ext>
            </a:extLst>
          </p:cNvPr>
          <p:cNvSpPr/>
          <p:nvPr/>
        </p:nvSpPr>
        <p:spPr>
          <a:xfrm>
            <a:off x="5886450" y="3442253"/>
            <a:ext cx="268605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rhombus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32B958-2883-6745-B104-4BCAC3806366}"/>
              </a:ext>
            </a:extLst>
          </p:cNvPr>
          <p:cNvSpPr/>
          <p:nvPr/>
        </p:nvSpPr>
        <p:spPr>
          <a:xfrm>
            <a:off x="8927211" y="165653"/>
            <a:ext cx="268605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decagon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CAA107-8385-4646-81A1-35AD0205F559}"/>
              </a:ext>
            </a:extLst>
          </p:cNvPr>
          <p:cNvSpPr/>
          <p:nvPr/>
        </p:nvSpPr>
        <p:spPr>
          <a:xfrm>
            <a:off x="8927211" y="984803"/>
            <a:ext cx="268605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circle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AC84B0-116F-1F4D-B040-D2118BC41668}"/>
              </a:ext>
            </a:extLst>
          </p:cNvPr>
          <p:cNvSpPr/>
          <p:nvPr/>
        </p:nvSpPr>
        <p:spPr>
          <a:xfrm>
            <a:off x="8927211" y="1803953"/>
            <a:ext cx="268605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octagon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AD57D0-86B0-2840-9EB3-E7BD1AD122A5}"/>
              </a:ext>
            </a:extLst>
          </p:cNvPr>
          <p:cNvSpPr/>
          <p:nvPr/>
        </p:nvSpPr>
        <p:spPr>
          <a:xfrm>
            <a:off x="8927211" y="2623102"/>
            <a:ext cx="268605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pentagon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9B5353-EAF1-0248-BFA3-D38F4922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70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69" y="149311"/>
            <a:ext cx="5007806" cy="64960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8F1FE9-767D-6448-A075-4595AE696A6D}"/>
              </a:ext>
            </a:extLst>
          </p:cNvPr>
          <p:cNvSpPr/>
          <p:nvPr/>
        </p:nvSpPr>
        <p:spPr>
          <a:xfrm>
            <a:off x="5886450" y="641903"/>
            <a:ext cx="2686050" cy="6534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triangle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7EDC07-4AA2-164A-B635-E2F51FDAE5CF}"/>
              </a:ext>
            </a:extLst>
          </p:cNvPr>
          <p:cNvSpPr/>
          <p:nvPr/>
        </p:nvSpPr>
        <p:spPr>
          <a:xfrm>
            <a:off x="8782050" y="641903"/>
            <a:ext cx="2686050" cy="6534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square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B7C09-FB4C-6D4E-8A0A-FD6829FEFE03}"/>
              </a:ext>
            </a:extLst>
          </p:cNvPr>
          <p:cNvSpPr/>
          <p:nvPr/>
        </p:nvSpPr>
        <p:spPr>
          <a:xfrm>
            <a:off x="5886450" y="1670603"/>
            <a:ext cx="2686050" cy="6534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oval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75AC0D-F8E1-9241-ABFF-A2375CA0EE71}"/>
              </a:ext>
            </a:extLst>
          </p:cNvPr>
          <p:cNvSpPr/>
          <p:nvPr/>
        </p:nvSpPr>
        <p:spPr>
          <a:xfrm>
            <a:off x="8782050" y="1670603"/>
            <a:ext cx="2686050" cy="6534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5D0F4-D50E-DB4D-9904-66A1B6F51675}"/>
              </a:ext>
            </a:extLst>
          </p:cNvPr>
          <p:cNvSpPr/>
          <p:nvPr/>
        </p:nvSpPr>
        <p:spPr>
          <a:xfrm>
            <a:off x="5886450" y="2737403"/>
            <a:ext cx="2686050" cy="6534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closed figure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22403C-3711-8749-B4B8-32E72596B9A1}"/>
              </a:ext>
            </a:extLst>
          </p:cNvPr>
          <p:cNvSpPr/>
          <p:nvPr/>
        </p:nvSpPr>
        <p:spPr>
          <a:xfrm>
            <a:off x="8782050" y="2737403"/>
            <a:ext cx="2686050" cy="6534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open figure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236EB3-C70E-404A-ACDB-6F0EAA5F5F40}"/>
              </a:ext>
            </a:extLst>
          </p:cNvPr>
          <p:cNvSpPr/>
          <p:nvPr/>
        </p:nvSpPr>
        <p:spPr>
          <a:xfrm>
            <a:off x="6453187" y="3667954"/>
            <a:ext cx="4238625" cy="6534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addition sentence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8D69D8-A859-904A-9FC4-36ADD22DDEE3}"/>
              </a:ext>
            </a:extLst>
          </p:cNvPr>
          <p:cNvSpPr/>
          <p:nvPr/>
        </p:nvSpPr>
        <p:spPr>
          <a:xfrm>
            <a:off x="6453187" y="4408005"/>
            <a:ext cx="4238625" cy="6534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subtraction sentence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4AD6DE-A5C4-664C-8050-87F9383F9111}"/>
              </a:ext>
            </a:extLst>
          </p:cNvPr>
          <p:cNvSpPr/>
          <p:nvPr/>
        </p:nvSpPr>
        <p:spPr>
          <a:xfrm>
            <a:off x="6950868" y="5436705"/>
            <a:ext cx="3243262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make ten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BDEECD-1CF8-FF44-8D87-EC53A2F0D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44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75" y="178805"/>
            <a:ext cx="4980874" cy="64751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EE06C1-DE5B-2D4F-8783-69906D0D8A41}"/>
              </a:ext>
            </a:extLst>
          </p:cNvPr>
          <p:cNvSpPr/>
          <p:nvPr/>
        </p:nvSpPr>
        <p:spPr>
          <a:xfrm>
            <a:off x="5845968" y="426555"/>
            <a:ext cx="2631282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hundreds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A9B01E-2241-2B4E-B285-2DBA15049A73}"/>
              </a:ext>
            </a:extLst>
          </p:cNvPr>
          <p:cNvSpPr/>
          <p:nvPr/>
        </p:nvSpPr>
        <p:spPr>
          <a:xfrm>
            <a:off x="8703468" y="426555"/>
            <a:ext cx="2631282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millions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F66B4F-EAC5-B74B-ACAB-2B2889414062}"/>
              </a:ext>
            </a:extLst>
          </p:cNvPr>
          <p:cNvSpPr/>
          <p:nvPr/>
        </p:nvSpPr>
        <p:spPr>
          <a:xfrm>
            <a:off x="5845968" y="1302855"/>
            <a:ext cx="2631282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ones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6EFA99-CCFD-A240-A289-562D1F33BED6}"/>
              </a:ext>
            </a:extLst>
          </p:cNvPr>
          <p:cNvSpPr/>
          <p:nvPr/>
        </p:nvSpPr>
        <p:spPr>
          <a:xfrm>
            <a:off x="8703468" y="1302854"/>
            <a:ext cx="2631282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tens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1635BB-2CDC-A649-A74B-2B942BFE2A9E}"/>
              </a:ext>
            </a:extLst>
          </p:cNvPr>
          <p:cNvSpPr/>
          <p:nvPr/>
        </p:nvSpPr>
        <p:spPr>
          <a:xfrm>
            <a:off x="5845968" y="2179155"/>
            <a:ext cx="2631282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thousands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6D8BF7-BDE6-1043-B5FD-5B759CC175A2}"/>
              </a:ext>
            </a:extLst>
          </p:cNvPr>
          <p:cNvSpPr/>
          <p:nvPr/>
        </p:nvSpPr>
        <p:spPr>
          <a:xfrm>
            <a:off x="5845968" y="3089623"/>
            <a:ext cx="2631282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inside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4F2E37-CB96-1144-901D-54DE8E9646D2}"/>
              </a:ext>
            </a:extLst>
          </p:cNvPr>
          <p:cNvSpPr/>
          <p:nvPr/>
        </p:nvSpPr>
        <p:spPr>
          <a:xfrm>
            <a:off x="8703468" y="3089623"/>
            <a:ext cx="2631282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outside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ECCD64-4272-7449-9DB9-859B7F36C746}"/>
              </a:ext>
            </a:extLst>
          </p:cNvPr>
          <p:cNvSpPr/>
          <p:nvPr/>
        </p:nvSpPr>
        <p:spPr>
          <a:xfrm>
            <a:off x="7161609" y="4222895"/>
            <a:ext cx="2631282" cy="6534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longest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9D6406-28E8-ED4C-BB28-5AAE69C7BF5E}"/>
              </a:ext>
            </a:extLst>
          </p:cNvPr>
          <p:cNvSpPr/>
          <p:nvPr/>
        </p:nvSpPr>
        <p:spPr>
          <a:xfrm>
            <a:off x="7161609" y="5356167"/>
            <a:ext cx="2631282" cy="6534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shortest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74E727-24A7-6B4A-8209-1F6CCFCAD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0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Team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566068"/>
            <a:ext cx="10515600" cy="4351338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Sarah R. Powell, University of Texas at Austin</a:t>
            </a:r>
          </a:p>
          <a:p>
            <a:pPr marL="257175" lvl="1" indent="0">
              <a:buNone/>
            </a:pPr>
            <a:r>
              <a:rPr lang="en-US" dirty="0" err="1"/>
              <a:t>srpowell@austin.utexas.edu</a:t>
            </a:r>
            <a:endParaRPr lang="en-US" dirty="0"/>
          </a:p>
          <a:p>
            <a:pPr marL="257175" lvl="1" indent="0">
              <a:buNone/>
            </a:pPr>
            <a:r>
              <a:rPr lang="en-US" dirty="0"/>
              <a:t>@</a:t>
            </a:r>
            <a:r>
              <a:rPr lang="en-US" dirty="0" err="1"/>
              <a:t>sarahpowellphd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Melissa K. Driver, Kennesaw State University</a:t>
            </a:r>
          </a:p>
          <a:p>
            <a:pPr marL="0" indent="0">
              <a:buNone/>
            </a:pPr>
            <a:r>
              <a:rPr lang="en-US" dirty="0"/>
              <a:t>Suzanne R. Forsyth, University of Texas at Austin</a:t>
            </a:r>
          </a:p>
          <a:p>
            <a:pPr marL="0" indent="0">
              <a:buNone/>
            </a:pPr>
            <a:r>
              <a:rPr lang="en-US" dirty="0"/>
              <a:t>Gena Nelson, American Institutes for Research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836" y="2223387"/>
            <a:ext cx="5028902" cy="13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6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EA1EB7-9710-BF4B-9AE2-65D2B153DDD4}"/>
              </a:ext>
            </a:extLst>
          </p:cNvPr>
          <p:cNvSpPr/>
          <p:nvPr/>
        </p:nvSpPr>
        <p:spPr>
          <a:xfrm>
            <a:off x="6438900" y="36008"/>
            <a:ext cx="4095750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sphere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C2EEB8-2CF8-7642-9006-A28D6BB0639D}"/>
              </a:ext>
            </a:extLst>
          </p:cNvPr>
          <p:cNvSpPr/>
          <p:nvPr/>
        </p:nvSpPr>
        <p:spPr>
          <a:xfrm>
            <a:off x="6438900" y="795109"/>
            <a:ext cx="4095750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hexagonal prism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6F3E20-587F-844E-BFAE-0911B1BEBEE7}"/>
              </a:ext>
            </a:extLst>
          </p:cNvPr>
          <p:cNvSpPr/>
          <p:nvPr/>
        </p:nvSpPr>
        <p:spPr>
          <a:xfrm>
            <a:off x="6438900" y="1554210"/>
            <a:ext cx="4095750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hexagonal pyramid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23619B-F8F5-B84A-BE8E-C92F8964196D}"/>
              </a:ext>
            </a:extLst>
          </p:cNvPr>
          <p:cNvSpPr/>
          <p:nvPr/>
        </p:nvSpPr>
        <p:spPr>
          <a:xfrm>
            <a:off x="6438900" y="2313311"/>
            <a:ext cx="4095750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cube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8BCF81-8FFC-D148-881B-ED7DDF80646D}"/>
              </a:ext>
            </a:extLst>
          </p:cNvPr>
          <p:cNvSpPr/>
          <p:nvPr/>
        </p:nvSpPr>
        <p:spPr>
          <a:xfrm>
            <a:off x="6438900" y="3072412"/>
            <a:ext cx="4095750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triangular prism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394807-4D84-664C-A269-1FF384CE039A}"/>
              </a:ext>
            </a:extLst>
          </p:cNvPr>
          <p:cNvSpPr/>
          <p:nvPr/>
        </p:nvSpPr>
        <p:spPr>
          <a:xfrm>
            <a:off x="6438900" y="3862115"/>
            <a:ext cx="4095750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triangular pyramid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F1AE-301A-B246-9478-6E997D22000C}"/>
              </a:ext>
            </a:extLst>
          </p:cNvPr>
          <p:cNvSpPr/>
          <p:nvPr/>
        </p:nvSpPr>
        <p:spPr>
          <a:xfrm>
            <a:off x="6438900" y="4651818"/>
            <a:ext cx="4095750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cone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AE0159-45F1-4A44-9D66-077BA3F39634}"/>
              </a:ext>
            </a:extLst>
          </p:cNvPr>
          <p:cNvSpPr/>
          <p:nvPr/>
        </p:nvSpPr>
        <p:spPr>
          <a:xfrm>
            <a:off x="6438900" y="5441521"/>
            <a:ext cx="4095750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rectangular prism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1E0CA-B69E-4345-B4F9-8A9497C543AA}"/>
              </a:ext>
            </a:extLst>
          </p:cNvPr>
          <p:cNvSpPr/>
          <p:nvPr/>
        </p:nvSpPr>
        <p:spPr>
          <a:xfrm>
            <a:off x="6438900" y="6231224"/>
            <a:ext cx="4095750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cylinder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43BE9F-458B-E34F-B708-77EB4D08AC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05" y="192122"/>
            <a:ext cx="4961114" cy="638964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73C46-0307-904D-8F81-80A1398A3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77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79" y="225227"/>
            <a:ext cx="4955446" cy="64066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9152D4-04B9-D746-960F-77A24BC47D16}"/>
              </a:ext>
            </a:extLst>
          </p:cNvPr>
          <p:cNvSpPr/>
          <p:nvPr/>
        </p:nvSpPr>
        <p:spPr>
          <a:xfrm>
            <a:off x="6438900" y="593569"/>
            <a:ext cx="4095750" cy="653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zero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7F1CF6-3407-F846-B18C-09A104DCA1D9}"/>
              </a:ext>
            </a:extLst>
          </p:cNvPr>
          <p:cNvSpPr/>
          <p:nvPr/>
        </p:nvSpPr>
        <p:spPr>
          <a:xfrm>
            <a:off x="6438900" y="1794184"/>
            <a:ext cx="4095750" cy="6534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0913AF-A450-234B-B6E8-5EF97E84BB3C}"/>
              </a:ext>
            </a:extLst>
          </p:cNvPr>
          <p:cNvSpPr/>
          <p:nvPr/>
        </p:nvSpPr>
        <p:spPr>
          <a:xfrm>
            <a:off x="6438900" y="2775033"/>
            <a:ext cx="4095750" cy="6534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9774EE-111D-D442-BA03-606E53D8AD4C}"/>
              </a:ext>
            </a:extLst>
          </p:cNvPr>
          <p:cNvSpPr/>
          <p:nvPr/>
        </p:nvSpPr>
        <p:spPr>
          <a:xfrm>
            <a:off x="6438900" y="3755882"/>
            <a:ext cx="409575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unequal parts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E1BE73-4B67-FA4C-B7C5-7272787ECCD0}"/>
              </a:ext>
            </a:extLst>
          </p:cNvPr>
          <p:cNvSpPr/>
          <p:nvPr/>
        </p:nvSpPr>
        <p:spPr>
          <a:xfrm>
            <a:off x="6438900" y="4736731"/>
            <a:ext cx="4095750" cy="6534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equal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5F6EA8-6808-694C-9A33-A141CE18FF96}"/>
              </a:ext>
            </a:extLst>
          </p:cNvPr>
          <p:cNvSpPr/>
          <p:nvPr/>
        </p:nvSpPr>
        <p:spPr>
          <a:xfrm>
            <a:off x="6438900" y="5717580"/>
            <a:ext cx="4095750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tally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A195B1-DDEF-7749-8F46-E6AF2BFD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4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63" y="182702"/>
            <a:ext cx="4917372" cy="63957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64ADCB-3202-5B48-9094-DE45AE67258E}"/>
              </a:ext>
            </a:extLst>
          </p:cNvPr>
          <p:cNvSpPr/>
          <p:nvPr/>
        </p:nvSpPr>
        <p:spPr>
          <a:xfrm>
            <a:off x="5886450" y="165653"/>
            <a:ext cx="268605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thirds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69A5FE-066B-0142-B0B9-02AA722980E2}"/>
              </a:ext>
            </a:extLst>
          </p:cNvPr>
          <p:cNvSpPr/>
          <p:nvPr/>
        </p:nvSpPr>
        <p:spPr>
          <a:xfrm>
            <a:off x="5886450" y="984803"/>
            <a:ext cx="268605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quarters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DB0201-7BEF-6D45-AA89-673B3C92BCE6}"/>
              </a:ext>
            </a:extLst>
          </p:cNvPr>
          <p:cNvSpPr/>
          <p:nvPr/>
        </p:nvSpPr>
        <p:spPr>
          <a:xfrm>
            <a:off x="8927211" y="165653"/>
            <a:ext cx="2686050" cy="6534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half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5770B-D7F0-B24D-B91F-CFF37451A92C}"/>
              </a:ext>
            </a:extLst>
          </p:cNvPr>
          <p:cNvSpPr/>
          <p:nvPr/>
        </p:nvSpPr>
        <p:spPr>
          <a:xfrm>
            <a:off x="7229475" y="1803953"/>
            <a:ext cx="2686050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separate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3D56EE-82A2-1544-804C-751AAFEE2240}"/>
              </a:ext>
            </a:extLst>
          </p:cNvPr>
          <p:cNvSpPr/>
          <p:nvPr/>
        </p:nvSpPr>
        <p:spPr>
          <a:xfrm>
            <a:off x="7229475" y="2623103"/>
            <a:ext cx="2686050" cy="653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take away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DC0BEA-C66A-D84C-9E02-7D1EE82E7357}"/>
              </a:ext>
            </a:extLst>
          </p:cNvPr>
          <p:cNvSpPr/>
          <p:nvPr/>
        </p:nvSpPr>
        <p:spPr>
          <a:xfrm>
            <a:off x="7229475" y="3608260"/>
            <a:ext cx="2686050" cy="6534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B078D5-0CF1-D740-91A1-9DD4B4A621A9}"/>
              </a:ext>
            </a:extLst>
          </p:cNvPr>
          <p:cNvSpPr/>
          <p:nvPr/>
        </p:nvSpPr>
        <p:spPr>
          <a:xfrm>
            <a:off x="7229475" y="4424689"/>
            <a:ext cx="2686050" cy="6534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column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C64376-BF0A-614E-B3C2-3AFAD31D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A3BC5-DAF7-4D45-8238-4A4A32C28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A43C2-4D1B-6A4F-8B82-D28E0682C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Scoring</a:t>
            </a:r>
          </a:p>
          <a:p>
            <a:pPr lvl="1"/>
            <a:r>
              <a:rPr lang="en-US" dirty="0"/>
              <a:t>1 point for each correct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49871-3114-6445-87CC-CF56F756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35435"/>
            <a:ext cx="26924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97377C-4D91-B647-BC99-8027EB90A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06199"/>
            <a:ext cx="2692400" cy="1270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8046670-1437-8D46-94BE-E5F837F20013}"/>
              </a:ext>
            </a:extLst>
          </p:cNvPr>
          <p:cNvSpPr/>
          <p:nvPr/>
        </p:nvSpPr>
        <p:spPr>
          <a:xfrm>
            <a:off x="1650124" y="3624595"/>
            <a:ext cx="1173119" cy="619166"/>
          </a:xfrm>
          <a:custGeom>
            <a:avLst/>
            <a:gdLst>
              <a:gd name="connsiteX0" fmla="*/ 420414 w 1173119"/>
              <a:gd name="connsiteY0" fmla="*/ 1474 h 619166"/>
              <a:gd name="connsiteX1" fmla="*/ 304800 w 1173119"/>
              <a:gd name="connsiteY1" fmla="*/ 169639 h 619166"/>
              <a:gd name="connsiteX2" fmla="*/ 273269 w 1173119"/>
              <a:gd name="connsiteY2" fmla="*/ 211681 h 619166"/>
              <a:gd name="connsiteX3" fmla="*/ 241738 w 1173119"/>
              <a:gd name="connsiteY3" fmla="*/ 243212 h 619166"/>
              <a:gd name="connsiteX4" fmla="*/ 210207 w 1173119"/>
              <a:gd name="connsiteY4" fmla="*/ 295764 h 619166"/>
              <a:gd name="connsiteX5" fmla="*/ 178676 w 1173119"/>
              <a:gd name="connsiteY5" fmla="*/ 337805 h 619166"/>
              <a:gd name="connsiteX6" fmla="*/ 136635 w 1173119"/>
              <a:gd name="connsiteY6" fmla="*/ 400867 h 619166"/>
              <a:gd name="connsiteX7" fmla="*/ 94593 w 1173119"/>
              <a:gd name="connsiteY7" fmla="*/ 463929 h 619166"/>
              <a:gd name="connsiteX8" fmla="*/ 73573 w 1173119"/>
              <a:gd name="connsiteY8" fmla="*/ 495460 h 619166"/>
              <a:gd name="connsiteX9" fmla="*/ 42042 w 1173119"/>
              <a:gd name="connsiteY9" fmla="*/ 526991 h 619166"/>
              <a:gd name="connsiteX10" fmla="*/ 0 w 1173119"/>
              <a:gd name="connsiteY10" fmla="*/ 590053 h 619166"/>
              <a:gd name="connsiteX11" fmla="*/ 546538 w 1173119"/>
              <a:gd name="connsiteY11" fmla="*/ 590053 h 619166"/>
              <a:gd name="connsiteX12" fmla="*/ 819807 w 1173119"/>
              <a:gd name="connsiteY12" fmla="*/ 600564 h 619166"/>
              <a:gd name="connsiteX13" fmla="*/ 1156138 w 1173119"/>
              <a:gd name="connsiteY13" fmla="*/ 579543 h 619166"/>
              <a:gd name="connsiteX14" fmla="*/ 1051035 w 1173119"/>
              <a:gd name="connsiteY14" fmla="*/ 526991 h 619166"/>
              <a:gd name="connsiteX15" fmla="*/ 977462 w 1173119"/>
              <a:gd name="connsiteY15" fmla="*/ 484950 h 619166"/>
              <a:gd name="connsiteX16" fmla="*/ 924910 w 1173119"/>
              <a:gd name="connsiteY16" fmla="*/ 453419 h 619166"/>
              <a:gd name="connsiteX17" fmla="*/ 861848 w 1173119"/>
              <a:gd name="connsiteY17" fmla="*/ 432398 h 619166"/>
              <a:gd name="connsiteX18" fmla="*/ 830317 w 1173119"/>
              <a:gd name="connsiteY18" fmla="*/ 411377 h 619166"/>
              <a:gd name="connsiteX19" fmla="*/ 798786 w 1173119"/>
              <a:gd name="connsiteY19" fmla="*/ 400867 h 619166"/>
              <a:gd name="connsiteX20" fmla="*/ 756745 w 1173119"/>
              <a:gd name="connsiteY20" fmla="*/ 369336 h 619166"/>
              <a:gd name="connsiteX21" fmla="*/ 725214 w 1173119"/>
              <a:gd name="connsiteY21" fmla="*/ 348315 h 619166"/>
              <a:gd name="connsiteX22" fmla="*/ 693683 w 1173119"/>
              <a:gd name="connsiteY22" fmla="*/ 316784 h 619166"/>
              <a:gd name="connsiteX23" fmla="*/ 620110 w 1173119"/>
              <a:gd name="connsiteY23" fmla="*/ 264233 h 619166"/>
              <a:gd name="connsiteX24" fmla="*/ 536028 w 1173119"/>
              <a:gd name="connsiteY24" fmla="*/ 190660 h 619166"/>
              <a:gd name="connsiteX25" fmla="*/ 472966 w 1173119"/>
              <a:gd name="connsiteY25" fmla="*/ 127598 h 619166"/>
              <a:gd name="connsiteX26" fmla="*/ 441435 w 1173119"/>
              <a:gd name="connsiteY26" fmla="*/ 96067 h 619166"/>
              <a:gd name="connsiteX27" fmla="*/ 420414 w 1173119"/>
              <a:gd name="connsiteY27" fmla="*/ 1474 h 61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73119" h="619166">
                <a:moveTo>
                  <a:pt x="420414" y="1474"/>
                </a:moveTo>
                <a:cubicBezTo>
                  <a:pt x="397641" y="13736"/>
                  <a:pt x="387696" y="59111"/>
                  <a:pt x="304800" y="169639"/>
                </a:cubicBezTo>
                <a:cubicBezTo>
                  <a:pt x="294290" y="183653"/>
                  <a:pt x="285656" y="199294"/>
                  <a:pt x="273269" y="211681"/>
                </a:cubicBezTo>
                <a:cubicBezTo>
                  <a:pt x="262759" y="222191"/>
                  <a:pt x="250656" y="231321"/>
                  <a:pt x="241738" y="243212"/>
                </a:cubicBezTo>
                <a:cubicBezTo>
                  <a:pt x="229481" y="259555"/>
                  <a:pt x="221539" y="278766"/>
                  <a:pt x="210207" y="295764"/>
                </a:cubicBezTo>
                <a:cubicBezTo>
                  <a:pt x="200490" y="310339"/>
                  <a:pt x="188721" y="323454"/>
                  <a:pt x="178676" y="337805"/>
                </a:cubicBezTo>
                <a:cubicBezTo>
                  <a:pt x="164188" y="358502"/>
                  <a:pt x="150649" y="379846"/>
                  <a:pt x="136635" y="400867"/>
                </a:cubicBezTo>
                <a:lnTo>
                  <a:pt x="94593" y="463929"/>
                </a:lnTo>
                <a:cubicBezTo>
                  <a:pt x="87586" y="474439"/>
                  <a:pt x="82505" y="486528"/>
                  <a:pt x="73573" y="495460"/>
                </a:cubicBezTo>
                <a:cubicBezTo>
                  <a:pt x="63063" y="505970"/>
                  <a:pt x="51168" y="515258"/>
                  <a:pt x="42042" y="526991"/>
                </a:cubicBezTo>
                <a:cubicBezTo>
                  <a:pt x="26531" y="546933"/>
                  <a:pt x="0" y="590053"/>
                  <a:pt x="0" y="590053"/>
                </a:cubicBezTo>
                <a:cubicBezTo>
                  <a:pt x="196502" y="655558"/>
                  <a:pt x="-11755" y="590053"/>
                  <a:pt x="546538" y="590053"/>
                </a:cubicBezTo>
                <a:cubicBezTo>
                  <a:pt x="637695" y="590053"/>
                  <a:pt x="728717" y="597060"/>
                  <a:pt x="819807" y="600564"/>
                </a:cubicBezTo>
                <a:cubicBezTo>
                  <a:pt x="931917" y="593557"/>
                  <a:pt x="1249602" y="641852"/>
                  <a:pt x="1156138" y="579543"/>
                </a:cubicBezTo>
                <a:cubicBezTo>
                  <a:pt x="1081057" y="529489"/>
                  <a:pt x="1117585" y="543630"/>
                  <a:pt x="1051035" y="526991"/>
                </a:cubicBezTo>
                <a:cubicBezTo>
                  <a:pt x="984963" y="482944"/>
                  <a:pt x="1057476" y="529402"/>
                  <a:pt x="977462" y="484950"/>
                </a:cubicBezTo>
                <a:cubicBezTo>
                  <a:pt x="959604" y="475029"/>
                  <a:pt x="943507" y="461872"/>
                  <a:pt x="924910" y="453419"/>
                </a:cubicBezTo>
                <a:cubicBezTo>
                  <a:pt x="904738" y="444250"/>
                  <a:pt x="861848" y="432398"/>
                  <a:pt x="861848" y="432398"/>
                </a:cubicBezTo>
                <a:cubicBezTo>
                  <a:pt x="851338" y="425391"/>
                  <a:pt x="841615" y="417026"/>
                  <a:pt x="830317" y="411377"/>
                </a:cubicBezTo>
                <a:cubicBezTo>
                  <a:pt x="820408" y="406422"/>
                  <a:pt x="808405" y="406364"/>
                  <a:pt x="798786" y="400867"/>
                </a:cubicBezTo>
                <a:cubicBezTo>
                  <a:pt x="783577" y="392176"/>
                  <a:pt x="770999" y="379518"/>
                  <a:pt x="756745" y="369336"/>
                </a:cubicBezTo>
                <a:cubicBezTo>
                  <a:pt x="746466" y="361994"/>
                  <a:pt x="734918" y="356402"/>
                  <a:pt x="725214" y="348315"/>
                </a:cubicBezTo>
                <a:cubicBezTo>
                  <a:pt x="713795" y="338799"/>
                  <a:pt x="704968" y="326457"/>
                  <a:pt x="693683" y="316784"/>
                </a:cubicBezTo>
                <a:cubicBezTo>
                  <a:pt x="670861" y="297222"/>
                  <a:pt x="645071" y="280872"/>
                  <a:pt x="620110" y="264233"/>
                </a:cubicBezTo>
                <a:cubicBezTo>
                  <a:pt x="560556" y="174899"/>
                  <a:pt x="658642" y="313274"/>
                  <a:pt x="536028" y="190660"/>
                </a:cubicBezTo>
                <a:lnTo>
                  <a:pt x="472966" y="127598"/>
                </a:lnTo>
                <a:cubicBezTo>
                  <a:pt x="462456" y="117088"/>
                  <a:pt x="449680" y="108434"/>
                  <a:pt x="441435" y="96067"/>
                </a:cubicBezTo>
                <a:cubicBezTo>
                  <a:pt x="414917" y="56291"/>
                  <a:pt x="443187" y="-10788"/>
                  <a:pt x="420414" y="1474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DA5E1C6-D3D5-A244-BB58-EB32F3907EB0}"/>
              </a:ext>
            </a:extLst>
          </p:cNvPr>
          <p:cNvSpPr/>
          <p:nvPr/>
        </p:nvSpPr>
        <p:spPr>
          <a:xfrm>
            <a:off x="1804271" y="5076124"/>
            <a:ext cx="1233219" cy="664484"/>
          </a:xfrm>
          <a:custGeom>
            <a:avLst/>
            <a:gdLst>
              <a:gd name="connsiteX0" fmla="*/ 318819 w 1233219"/>
              <a:gd name="connsiteY0" fmla="*/ 10883 h 664484"/>
              <a:gd name="connsiteX1" fmla="*/ 287288 w 1233219"/>
              <a:gd name="connsiteY1" fmla="*/ 84455 h 664484"/>
              <a:gd name="connsiteX2" fmla="*/ 266267 w 1233219"/>
              <a:gd name="connsiteY2" fmla="*/ 147517 h 664484"/>
              <a:gd name="connsiteX3" fmla="*/ 203205 w 1233219"/>
              <a:gd name="connsiteY3" fmla="*/ 263131 h 664484"/>
              <a:gd name="connsiteX4" fmla="*/ 192695 w 1233219"/>
              <a:gd name="connsiteY4" fmla="*/ 294662 h 664484"/>
              <a:gd name="connsiteX5" fmla="*/ 171674 w 1233219"/>
              <a:gd name="connsiteY5" fmla="*/ 326193 h 664484"/>
              <a:gd name="connsiteX6" fmla="*/ 161163 w 1233219"/>
              <a:gd name="connsiteY6" fmla="*/ 357724 h 664484"/>
              <a:gd name="connsiteX7" fmla="*/ 119122 w 1233219"/>
              <a:gd name="connsiteY7" fmla="*/ 431297 h 664484"/>
              <a:gd name="connsiteX8" fmla="*/ 87591 w 1233219"/>
              <a:gd name="connsiteY8" fmla="*/ 494359 h 664484"/>
              <a:gd name="connsiteX9" fmla="*/ 56060 w 1233219"/>
              <a:gd name="connsiteY9" fmla="*/ 567931 h 664484"/>
              <a:gd name="connsiteX10" fmla="*/ 14019 w 1233219"/>
              <a:gd name="connsiteY10" fmla="*/ 630993 h 664484"/>
              <a:gd name="connsiteX11" fmla="*/ 3508 w 1233219"/>
              <a:gd name="connsiteY11" fmla="*/ 662524 h 664484"/>
              <a:gd name="connsiteX12" fmla="*/ 171674 w 1233219"/>
              <a:gd name="connsiteY12" fmla="*/ 652014 h 664484"/>
              <a:gd name="connsiteX13" fmla="*/ 875867 w 1233219"/>
              <a:gd name="connsiteY13" fmla="*/ 630993 h 664484"/>
              <a:gd name="connsiteX14" fmla="*/ 1233219 w 1233219"/>
              <a:gd name="connsiteY14" fmla="*/ 620483 h 664484"/>
              <a:gd name="connsiteX15" fmla="*/ 1212198 w 1233219"/>
              <a:gd name="connsiteY15" fmla="*/ 588952 h 664484"/>
              <a:gd name="connsiteX16" fmla="*/ 1191177 w 1233219"/>
              <a:gd name="connsiteY16" fmla="*/ 546910 h 664484"/>
              <a:gd name="connsiteX17" fmla="*/ 1159646 w 1233219"/>
              <a:gd name="connsiteY17" fmla="*/ 515379 h 664484"/>
              <a:gd name="connsiteX18" fmla="*/ 1128115 w 1233219"/>
              <a:gd name="connsiteY18" fmla="*/ 473338 h 664484"/>
              <a:gd name="connsiteX19" fmla="*/ 1096584 w 1233219"/>
              <a:gd name="connsiteY19" fmla="*/ 441807 h 664484"/>
              <a:gd name="connsiteX20" fmla="*/ 1075563 w 1233219"/>
              <a:gd name="connsiteY20" fmla="*/ 410276 h 664484"/>
              <a:gd name="connsiteX21" fmla="*/ 1033522 w 1233219"/>
              <a:gd name="connsiteY21" fmla="*/ 368235 h 664484"/>
              <a:gd name="connsiteX22" fmla="*/ 1001991 w 1233219"/>
              <a:gd name="connsiteY22" fmla="*/ 326193 h 664484"/>
              <a:gd name="connsiteX23" fmla="*/ 928419 w 1233219"/>
              <a:gd name="connsiteY23" fmla="*/ 252621 h 664484"/>
              <a:gd name="connsiteX24" fmla="*/ 896888 w 1233219"/>
              <a:gd name="connsiteY24" fmla="*/ 210579 h 664484"/>
              <a:gd name="connsiteX25" fmla="*/ 875867 w 1233219"/>
              <a:gd name="connsiteY25" fmla="*/ 179048 h 664484"/>
              <a:gd name="connsiteX26" fmla="*/ 812805 w 1233219"/>
              <a:gd name="connsiteY26" fmla="*/ 126497 h 664484"/>
              <a:gd name="connsiteX27" fmla="*/ 781274 w 1233219"/>
              <a:gd name="connsiteY27" fmla="*/ 94966 h 664484"/>
              <a:gd name="connsiteX28" fmla="*/ 718212 w 1233219"/>
              <a:gd name="connsiteY28" fmla="*/ 52924 h 664484"/>
              <a:gd name="connsiteX29" fmla="*/ 686681 w 1233219"/>
              <a:gd name="connsiteY29" fmla="*/ 31904 h 664484"/>
              <a:gd name="connsiteX30" fmla="*/ 634129 w 1233219"/>
              <a:gd name="connsiteY30" fmla="*/ 10883 h 664484"/>
              <a:gd name="connsiteX31" fmla="*/ 318819 w 1233219"/>
              <a:gd name="connsiteY31" fmla="*/ 10883 h 66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33219" h="664484">
                <a:moveTo>
                  <a:pt x="318819" y="10883"/>
                </a:moveTo>
                <a:cubicBezTo>
                  <a:pt x="261012" y="23145"/>
                  <a:pt x="296866" y="59552"/>
                  <a:pt x="287288" y="84455"/>
                </a:cubicBezTo>
                <a:cubicBezTo>
                  <a:pt x="279334" y="105136"/>
                  <a:pt x="278558" y="129081"/>
                  <a:pt x="266267" y="147517"/>
                </a:cubicBezTo>
                <a:cubicBezTo>
                  <a:pt x="240680" y="185897"/>
                  <a:pt x="219102" y="215439"/>
                  <a:pt x="203205" y="263131"/>
                </a:cubicBezTo>
                <a:cubicBezTo>
                  <a:pt x="199702" y="273641"/>
                  <a:pt x="197650" y="284753"/>
                  <a:pt x="192695" y="294662"/>
                </a:cubicBezTo>
                <a:cubicBezTo>
                  <a:pt x="187046" y="305960"/>
                  <a:pt x="177323" y="314895"/>
                  <a:pt x="171674" y="326193"/>
                </a:cubicBezTo>
                <a:cubicBezTo>
                  <a:pt x="166719" y="336102"/>
                  <a:pt x="165527" y="347541"/>
                  <a:pt x="161163" y="357724"/>
                </a:cubicBezTo>
                <a:cubicBezTo>
                  <a:pt x="145159" y="395068"/>
                  <a:pt x="140236" y="399626"/>
                  <a:pt x="119122" y="431297"/>
                </a:cubicBezTo>
                <a:cubicBezTo>
                  <a:pt x="92705" y="510551"/>
                  <a:pt x="128340" y="412861"/>
                  <a:pt x="87591" y="494359"/>
                </a:cubicBezTo>
                <a:cubicBezTo>
                  <a:pt x="44094" y="581352"/>
                  <a:pt x="121679" y="458566"/>
                  <a:pt x="56060" y="567931"/>
                </a:cubicBezTo>
                <a:cubicBezTo>
                  <a:pt x="43062" y="589594"/>
                  <a:pt x="22009" y="607026"/>
                  <a:pt x="14019" y="630993"/>
                </a:cubicBezTo>
                <a:cubicBezTo>
                  <a:pt x="10515" y="641503"/>
                  <a:pt x="-7474" y="661060"/>
                  <a:pt x="3508" y="662524"/>
                </a:cubicBezTo>
                <a:cubicBezTo>
                  <a:pt x="59180" y="669947"/>
                  <a:pt x="115546" y="654043"/>
                  <a:pt x="171674" y="652014"/>
                </a:cubicBezTo>
                <a:lnTo>
                  <a:pt x="875867" y="630993"/>
                </a:lnTo>
                <a:lnTo>
                  <a:pt x="1233219" y="620483"/>
                </a:lnTo>
                <a:cubicBezTo>
                  <a:pt x="1226212" y="609973"/>
                  <a:pt x="1218465" y="599920"/>
                  <a:pt x="1212198" y="588952"/>
                </a:cubicBezTo>
                <a:cubicBezTo>
                  <a:pt x="1204424" y="575348"/>
                  <a:pt x="1200284" y="559660"/>
                  <a:pt x="1191177" y="546910"/>
                </a:cubicBezTo>
                <a:cubicBezTo>
                  <a:pt x="1182538" y="534815"/>
                  <a:pt x="1169319" y="526664"/>
                  <a:pt x="1159646" y="515379"/>
                </a:cubicBezTo>
                <a:cubicBezTo>
                  <a:pt x="1148246" y="502079"/>
                  <a:pt x="1139515" y="486638"/>
                  <a:pt x="1128115" y="473338"/>
                </a:cubicBezTo>
                <a:cubicBezTo>
                  <a:pt x="1118442" y="462053"/>
                  <a:pt x="1106100" y="453226"/>
                  <a:pt x="1096584" y="441807"/>
                </a:cubicBezTo>
                <a:cubicBezTo>
                  <a:pt x="1088497" y="432103"/>
                  <a:pt x="1083784" y="419867"/>
                  <a:pt x="1075563" y="410276"/>
                </a:cubicBezTo>
                <a:cubicBezTo>
                  <a:pt x="1062665" y="395229"/>
                  <a:pt x="1046572" y="383150"/>
                  <a:pt x="1033522" y="368235"/>
                </a:cubicBezTo>
                <a:cubicBezTo>
                  <a:pt x="1021987" y="355052"/>
                  <a:pt x="1013774" y="339155"/>
                  <a:pt x="1001991" y="326193"/>
                </a:cubicBezTo>
                <a:cubicBezTo>
                  <a:pt x="978661" y="300530"/>
                  <a:pt x="949228" y="280367"/>
                  <a:pt x="928419" y="252621"/>
                </a:cubicBezTo>
                <a:cubicBezTo>
                  <a:pt x="917909" y="238607"/>
                  <a:pt x="907070" y="224834"/>
                  <a:pt x="896888" y="210579"/>
                </a:cubicBezTo>
                <a:cubicBezTo>
                  <a:pt x="889546" y="200300"/>
                  <a:pt x="883954" y="188752"/>
                  <a:pt x="875867" y="179048"/>
                </a:cubicBezTo>
                <a:cubicBezTo>
                  <a:pt x="833992" y="128799"/>
                  <a:pt x="857903" y="164078"/>
                  <a:pt x="812805" y="126497"/>
                </a:cubicBezTo>
                <a:cubicBezTo>
                  <a:pt x="801386" y="116981"/>
                  <a:pt x="793007" y="104092"/>
                  <a:pt x="781274" y="94966"/>
                </a:cubicBezTo>
                <a:cubicBezTo>
                  <a:pt x="761332" y="79455"/>
                  <a:pt x="739233" y="66938"/>
                  <a:pt x="718212" y="52924"/>
                </a:cubicBezTo>
                <a:lnTo>
                  <a:pt x="686681" y="31904"/>
                </a:lnTo>
                <a:cubicBezTo>
                  <a:pt x="651155" y="-21385"/>
                  <a:pt x="684976" y="7376"/>
                  <a:pt x="634129" y="10883"/>
                </a:cubicBezTo>
                <a:cubicBezTo>
                  <a:pt x="475872" y="21797"/>
                  <a:pt x="376626" y="-1379"/>
                  <a:pt x="318819" y="10883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F779F7-F164-5642-A25C-626A29366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098" y="3235435"/>
            <a:ext cx="5803900" cy="927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9427D9-8FF7-BE4F-80BB-31C6AB61F29F}"/>
              </a:ext>
            </a:extLst>
          </p:cNvPr>
          <p:cNvSpPr/>
          <p:nvPr/>
        </p:nvSpPr>
        <p:spPr>
          <a:xfrm>
            <a:off x="3006455" y="3513554"/>
            <a:ext cx="877824" cy="8412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1 </a:t>
            </a:r>
            <a:r>
              <a:rPr lang="en-US" sz="3000" dirty="0" err="1"/>
              <a:t>pt</a:t>
            </a:r>
            <a:endParaRPr lang="en-US" sz="3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86D7E7-260B-0445-9E81-B60208ED8B5B}"/>
              </a:ext>
            </a:extLst>
          </p:cNvPr>
          <p:cNvSpPr/>
          <p:nvPr/>
        </p:nvSpPr>
        <p:spPr>
          <a:xfrm>
            <a:off x="3006455" y="4979241"/>
            <a:ext cx="877824" cy="8412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0 </a:t>
            </a:r>
            <a:r>
              <a:rPr lang="en-US" sz="3000" dirty="0" err="1"/>
              <a:t>pt</a:t>
            </a:r>
            <a:endParaRPr lang="en-US" sz="3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012C00-08EA-A848-BACA-0E010112AAA8}"/>
              </a:ext>
            </a:extLst>
          </p:cNvPr>
          <p:cNvSpPr/>
          <p:nvPr/>
        </p:nvSpPr>
        <p:spPr>
          <a:xfrm>
            <a:off x="10783448" y="3278361"/>
            <a:ext cx="1114261" cy="8412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3 pts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DED11EF-2083-7B4F-B8F8-400C4589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67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Grades 3 and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63654"/>
            <a:ext cx="10058400" cy="489434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1. Term appeared a textbook glossary at grade 3 and 5</a:t>
            </a:r>
          </a:p>
          <a:p>
            <a:pPr lvl="1"/>
            <a:r>
              <a:rPr lang="en-US" i="1" dirty="0"/>
              <a:t>Go Math!    enVisionMATH    Everyday Math</a:t>
            </a:r>
          </a:p>
          <a:p>
            <a:pPr marL="0" indent="0">
              <a:buNone/>
            </a:pPr>
            <a:r>
              <a:rPr lang="en-US" dirty="0"/>
              <a:t>2. Term appeared in a textbook glossary and a standard</a:t>
            </a:r>
          </a:p>
          <a:p>
            <a:pPr lvl="1"/>
            <a:r>
              <a:rPr lang="en-US" dirty="0"/>
              <a:t>Common Core</a:t>
            </a:r>
          </a:p>
          <a:p>
            <a:pPr marL="0" indent="0">
              <a:buNone/>
            </a:pPr>
            <a:r>
              <a:rPr lang="en-US" dirty="0"/>
              <a:t>3. Term in a glossary but not explicit in a standard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dirty="0"/>
              <a:t>4. Term explicitly named in standards but not a glossary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dirty="0"/>
              <a:t>5. Term related to previously-selected terms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0" y="1845734"/>
            <a:ext cx="877824" cy="8412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77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" y="2768601"/>
            <a:ext cx="877824" cy="8412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22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" y="3691468"/>
            <a:ext cx="877824" cy="8412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6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880" y="4614335"/>
            <a:ext cx="877824" cy="8412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16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880" y="5537202"/>
            <a:ext cx="877824" cy="8412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12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5B680C-4893-DB49-A941-505D58F53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9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Grades 3 and 5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176272" y="1845734"/>
            <a:ext cx="8979408" cy="433561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In the Common Core:</a:t>
            </a:r>
          </a:p>
          <a:p>
            <a:pPr lvl="2"/>
            <a:r>
              <a:rPr lang="en-US" dirty="0"/>
              <a:t>22 introduced in kindergarten</a:t>
            </a:r>
          </a:p>
          <a:p>
            <a:pPr lvl="2"/>
            <a:r>
              <a:rPr lang="en-US" dirty="0"/>
              <a:t>9 in grade 1</a:t>
            </a:r>
          </a:p>
          <a:p>
            <a:pPr lvl="2"/>
            <a:r>
              <a:rPr lang="en-US" dirty="0"/>
              <a:t>18 in grade 2</a:t>
            </a:r>
          </a:p>
          <a:p>
            <a:pPr lvl="2"/>
            <a:r>
              <a:rPr lang="en-US" dirty="0"/>
              <a:t>13 in grade 3</a:t>
            </a:r>
          </a:p>
          <a:p>
            <a:pPr lvl="2"/>
            <a:r>
              <a:rPr lang="en-US" dirty="0"/>
              <a:t>14 in grade 4</a:t>
            </a:r>
          </a:p>
          <a:p>
            <a:pPr lvl="2"/>
            <a:r>
              <a:rPr lang="en-US" dirty="0"/>
              <a:t>4 in grade 5</a:t>
            </a:r>
          </a:p>
          <a:p>
            <a:pPr lvl="2"/>
            <a:r>
              <a:rPr lang="en-US" dirty="0"/>
              <a:t>14 in grade 6 or above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8368" y="1845734"/>
            <a:ext cx="1755648" cy="120836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133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F962A7-7DB8-1E4B-9823-1C13803D8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5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CCEB-36AC-FE40-B177-EABF662BE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Grades 3 and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D8007-F374-0B41-AA9A-69041552B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Administered to an entire class of students</a:t>
            </a:r>
          </a:p>
          <a:p>
            <a:r>
              <a:rPr lang="en-US" dirty="0"/>
              <a:t>Students had 30 minutes to answer as many questions as possible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F1CD6E-2489-6F48-9E1A-665A56F39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05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1E2136-FC21-7644-8341-142D12988C64}"/>
              </a:ext>
            </a:extLst>
          </p:cNvPr>
          <p:cNvSpPr/>
          <p:nvPr/>
        </p:nvSpPr>
        <p:spPr>
          <a:xfrm>
            <a:off x="6225826" y="299652"/>
            <a:ext cx="2786742" cy="33416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addend</a:t>
            </a:r>
          </a:p>
          <a:p>
            <a:pPr algn="ctr"/>
            <a:r>
              <a:rPr lang="en-US" sz="3200" dirty="0"/>
              <a:t>augend</a:t>
            </a:r>
          </a:p>
          <a:p>
            <a:pPr algn="ctr"/>
            <a:r>
              <a:rPr lang="en-US" sz="3200" dirty="0"/>
              <a:t>difference</a:t>
            </a:r>
          </a:p>
          <a:p>
            <a:pPr algn="ctr"/>
            <a:r>
              <a:rPr lang="en-US" sz="3200" dirty="0"/>
              <a:t>dividend</a:t>
            </a:r>
          </a:p>
          <a:p>
            <a:pPr algn="ctr"/>
            <a:r>
              <a:rPr lang="en-US" sz="3200" dirty="0"/>
              <a:t>divisor</a:t>
            </a:r>
          </a:p>
          <a:p>
            <a:pPr algn="ctr"/>
            <a:r>
              <a:rPr lang="en-US" sz="3200" dirty="0"/>
              <a:t>factor</a:t>
            </a:r>
          </a:p>
          <a:p>
            <a:pPr algn="ctr"/>
            <a:r>
              <a:rPr lang="en-US" sz="3200" dirty="0"/>
              <a:t>minuend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BAA7AF-0BD7-6245-8335-43063814E7C4}"/>
              </a:ext>
            </a:extLst>
          </p:cNvPr>
          <p:cNvSpPr/>
          <p:nvPr/>
        </p:nvSpPr>
        <p:spPr>
          <a:xfrm>
            <a:off x="9144001" y="299654"/>
            <a:ext cx="2786742" cy="33416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multiplicand</a:t>
            </a:r>
          </a:p>
          <a:p>
            <a:pPr algn="ctr"/>
            <a:r>
              <a:rPr lang="en-US" sz="3200" dirty="0"/>
              <a:t>multiplier</a:t>
            </a:r>
          </a:p>
          <a:p>
            <a:pPr algn="ctr"/>
            <a:r>
              <a:rPr lang="en-US" sz="3200" dirty="0"/>
              <a:t>plus</a:t>
            </a:r>
          </a:p>
          <a:p>
            <a:pPr algn="ctr"/>
            <a:r>
              <a:rPr lang="en-US" sz="3200" dirty="0"/>
              <a:t>product</a:t>
            </a:r>
          </a:p>
          <a:p>
            <a:pPr algn="ctr"/>
            <a:r>
              <a:rPr lang="en-US" sz="3200" dirty="0"/>
              <a:t>quotient</a:t>
            </a:r>
          </a:p>
          <a:p>
            <a:pPr algn="ctr"/>
            <a:r>
              <a:rPr lang="en-US" sz="3200" dirty="0"/>
              <a:t>subtrahend</a:t>
            </a:r>
          </a:p>
          <a:p>
            <a:pPr algn="ctr"/>
            <a:r>
              <a:rPr lang="en-US" sz="3200" dirty="0"/>
              <a:t>sum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B6F343-EFB7-1D43-BB9E-4E4C9948FEE5}"/>
              </a:ext>
            </a:extLst>
          </p:cNvPr>
          <p:cNvSpPr/>
          <p:nvPr/>
        </p:nvSpPr>
        <p:spPr>
          <a:xfrm>
            <a:off x="7129742" y="3799409"/>
            <a:ext cx="4028518" cy="28789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acute triangle</a:t>
            </a:r>
          </a:p>
          <a:p>
            <a:pPr algn="ctr"/>
            <a:r>
              <a:rPr lang="en-US" sz="3200" dirty="0"/>
              <a:t>isosceles triangle</a:t>
            </a:r>
          </a:p>
          <a:p>
            <a:pPr algn="ctr"/>
            <a:r>
              <a:rPr lang="en-US" sz="3200" dirty="0"/>
              <a:t>obtuse triangle</a:t>
            </a:r>
          </a:p>
          <a:p>
            <a:pPr algn="ctr"/>
            <a:r>
              <a:rPr lang="en-US" sz="3200" dirty="0"/>
              <a:t>scalene triangle</a:t>
            </a:r>
          </a:p>
          <a:p>
            <a:pPr algn="ctr"/>
            <a:r>
              <a:rPr lang="en-US" sz="3200" dirty="0"/>
              <a:t>equilateral triangle</a:t>
            </a:r>
          </a:p>
          <a:p>
            <a:pPr algn="ctr"/>
            <a:r>
              <a:rPr lang="en-US" sz="3200" dirty="0"/>
              <a:t>right triangle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ADCF5-770A-804E-886E-D3B9133D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74A827-5AC8-DA47-985A-C5057D092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16" y="0"/>
            <a:ext cx="562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45" y="0"/>
            <a:ext cx="54593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DF3CE2-0BD1-974B-BEB9-4ADA87CED241}"/>
              </a:ext>
            </a:extLst>
          </p:cNvPr>
          <p:cNvSpPr/>
          <p:nvPr/>
        </p:nvSpPr>
        <p:spPr>
          <a:xfrm>
            <a:off x="6166357" y="130632"/>
            <a:ext cx="2161215" cy="16216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odd</a:t>
            </a:r>
          </a:p>
          <a:p>
            <a:pPr algn="ctr"/>
            <a:r>
              <a:rPr lang="en-US" sz="3200" dirty="0"/>
              <a:t>even</a:t>
            </a:r>
          </a:p>
          <a:p>
            <a:pPr algn="ctr"/>
            <a:r>
              <a:rPr lang="en-US" sz="3200" dirty="0"/>
              <a:t>prime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A36CA-5256-9F41-B55C-A66DC74916B8}"/>
              </a:ext>
            </a:extLst>
          </p:cNvPr>
          <p:cNvSpPr/>
          <p:nvPr/>
        </p:nvSpPr>
        <p:spPr>
          <a:xfrm>
            <a:off x="8833357" y="130632"/>
            <a:ext cx="2857900" cy="54374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circle</a:t>
            </a:r>
          </a:p>
          <a:p>
            <a:pPr algn="ctr"/>
            <a:r>
              <a:rPr lang="en-US" sz="3200" dirty="0"/>
              <a:t>decagon</a:t>
            </a:r>
          </a:p>
          <a:p>
            <a:pPr algn="ctr"/>
            <a:r>
              <a:rPr lang="en-US" sz="3200" dirty="0"/>
              <a:t>heptagon</a:t>
            </a:r>
          </a:p>
          <a:p>
            <a:pPr algn="ctr"/>
            <a:r>
              <a:rPr lang="en-US" sz="3200" dirty="0"/>
              <a:t>hexagon</a:t>
            </a:r>
          </a:p>
          <a:p>
            <a:pPr algn="ctr"/>
            <a:r>
              <a:rPr lang="en-US" sz="3200" dirty="0"/>
              <a:t>octagon</a:t>
            </a:r>
          </a:p>
          <a:p>
            <a:pPr algn="ctr"/>
            <a:r>
              <a:rPr lang="en-US" sz="3200" dirty="0"/>
              <a:t>parallelogram</a:t>
            </a:r>
          </a:p>
          <a:p>
            <a:pPr algn="ctr"/>
            <a:r>
              <a:rPr lang="en-US" sz="3200" dirty="0"/>
              <a:t>pentagon</a:t>
            </a:r>
          </a:p>
          <a:p>
            <a:pPr algn="ctr"/>
            <a:r>
              <a:rPr lang="en-US" sz="3200" dirty="0"/>
              <a:t>rectangle</a:t>
            </a:r>
          </a:p>
          <a:p>
            <a:pPr algn="ctr"/>
            <a:r>
              <a:rPr lang="en-US" sz="3200" dirty="0"/>
              <a:t>rhombus</a:t>
            </a:r>
          </a:p>
          <a:p>
            <a:pPr algn="ctr"/>
            <a:r>
              <a:rPr lang="en-US" sz="3200" dirty="0"/>
              <a:t>square</a:t>
            </a:r>
          </a:p>
          <a:p>
            <a:pPr algn="ctr"/>
            <a:r>
              <a:rPr lang="en-US" sz="3200" dirty="0"/>
              <a:t>trapezoid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F7E94D-3727-2143-9942-278500B72329}"/>
              </a:ext>
            </a:extLst>
          </p:cNvPr>
          <p:cNvSpPr/>
          <p:nvPr/>
        </p:nvSpPr>
        <p:spPr>
          <a:xfrm>
            <a:off x="6166357" y="3771900"/>
            <a:ext cx="2471457" cy="12736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numerator</a:t>
            </a:r>
          </a:p>
          <a:p>
            <a:pPr algn="ctr"/>
            <a:r>
              <a:rPr lang="en-US" sz="3200" dirty="0"/>
              <a:t>denominator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73587-1958-B14A-A3A0-AC9C33E15F48}"/>
              </a:ext>
            </a:extLst>
          </p:cNvPr>
          <p:cNvSpPr/>
          <p:nvPr/>
        </p:nvSpPr>
        <p:spPr>
          <a:xfrm>
            <a:off x="6166357" y="5214257"/>
            <a:ext cx="2471457" cy="664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number 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D071C-DB39-EC4A-8221-3D032CA4257C}"/>
              </a:ext>
            </a:extLst>
          </p:cNvPr>
          <p:cNvSpPr/>
          <p:nvPr/>
        </p:nvSpPr>
        <p:spPr>
          <a:xfrm>
            <a:off x="5986343" y="6047014"/>
            <a:ext cx="2847014" cy="6640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expanded form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D222DE-5F3C-FB44-993D-2C9EC2BB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2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01" y="0"/>
            <a:ext cx="52610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6C4F96-8784-A14C-8512-45B8356374BF}"/>
              </a:ext>
            </a:extLst>
          </p:cNvPr>
          <p:cNvSpPr/>
          <p:nvPr/>
        </p:nvSpPr>
        <p:spPr>
          <a:xfrm>
            <a:off x="5910944" y="130633"/>
            <a:ext cx="3363685" cy="30371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mixed number</a:t>
            </a:r>
          </a:p>
          <a:p>
            <a:pPr algn="ctr"/>
            <a:r>
              <a:rPr lang="en-US" sz="3200" dirty="0"/>
              <a:t>improper fraction</a:t>
            </a:r>
          </a:p>
          <a:p>
            <a:pPr algn="ctr"/>
            <a:r>
              <a:rPr lang="en-US" sz="3200" dirty="0"/>
              <a:t>proper fraction</a:t>
            </a:r>
          </a:p>
          <a:p>
            <a:pPr algn="ctr"/>
            <a:r>
              <a:rPr lang="en-US" sz="3200" dirty="0"/>
              <a:t>unit fraction</a:t>
            </a:r>
          </a:p>
          <a:p>
            <a:pPr algn="ctr"/>
            <a:r>
              <a:rPr lang="en-US" sz="3200" dirty="0"/>
              <a:t>equivalent fraction</a:t>
            </a:r>
          </a:p>
          <a:p>
            <a:pPr algn="ctr"/>
            <a:r>
              <a:rPr lang="en-US" sz="3200" dirty="0"/>
              <a:t>whole number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E6ED92-AB7F-904E-8383-205606EDBEDC}"/>
              </a:ext>
            </a:extLst>
          </p:cNvPr>
          <p:cNvSpPr/>
          <p:nvPr/>
        </p:nvSpPr>
        <p:spPr>
          <a:xfrm>
            <a:off x="8621486" y="3004458"/>
            <a:ext cx="3396342" cy="34616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intersecting lines</a:t>
            </a:r>
          </a:p>
          <a:p>
            <a:pPr algn="ctr"/>
            <a:r>
              <a:rPr lang="en-US" sz="3200" dirty="0"/>
              <a:t>line</a:t>
            </a:r>
          </a:p>
          <a:p>
            <a:pPr algn="ctr"/>
            <a:r>
              <a:rPr lang="en-US" sz="3200" dirty="0"/>
              <a:t>line segment</a:t>
            </a:r>
          </a:p>
          <a:p>
            <a:pPr algn="ctr"/>
            <a:r>
              <a:rPr lang="en-US" sz="3200" dirty="0"/>
              <a:t>parallel lines</a:t>
            </a:r>
          </a:p>
          <a:p>
            <a:pPr algn="ctr"/>
            <a:r>
              <a:rPr lang="en-US" sz="3200" dirty="0"/>
              <a:t>perpendicular lines</a:t>
            </a:r>
          </a:p>
          <a:p>
            <a:pPr algn="ctr"/>
            <a:r>
              <a:rPr lang="en-US" sz="3200" dirty="0"/>
              <a:t>point</a:t>
            </a:r>
          </a:p>
          <a:p>
            <a:pPr algn="ctr"/>
            <a:r>
              <a:rPr lang="en-US" sz="3200" dirty="0"/>
              <a:t>ray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4CA0F1-85F2-DC4E-8AC8-5C2E8A4F0798}"/>
              </a:ext>
            </a:extLst>
          </p:cNvPr>
          <p:cNvSpPr/>
          <p:nvPr/>
        </p:nvSpPr>
        <p:spPr>
          <a:xfrm>
            <a:off x="5926825" y="5812970"/>
            <a:ext cx="2558142" cy="5388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reciprocal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7BB26D-7672-1940-8981-B48B45D1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22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21" y="2062145"/>
            <a:ext cx="2495014" cy="1449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049" y="2062145"/>
            <a:ext cx="2261842" cy="1461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120" y="4078224"/>
            <a:ext cx="2138680" cy="2138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793" y="4681728"/>
            <a:ext cx="4686310" cy="93167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CABB0DB-DD25-AD4D-9372-432228CFE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36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26" y="0"/>
            <a:ext cx="529986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434D43-640A-A246-9768-9987205275C0}"/>
              </a:ext>
            </a:extLst>
          </p:cNvPr>
          <p:cNvSpPr/>
          <p:nvPr/>
        </p:nvSpPr>
        <p:spPr>
          <a:xfrm>
            <a:off x="6515100" y="130630"/>
            <a:ext cx="2400300" cy="21390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penny</a:t>
            </a:r>
          </a:p>
          <a:p>
            <a:pPr algn="ctr"/>
            <a:r>
              <a:rPr lang="en-US" sz="3200" dirty="0"/>
              <a:t>nickel</a:t>
            </a:r>
          </a:p>
          <a:p>
            <a:pPr algn="ctr"/>
            <a:r>
              <a:rPr lang="en-US" sz="3200" dirty="0"/>
              <a:t>dime</a:t>
            </a:r>
          </a:p>
          <a:p>
            <a:pPr algn="ctr"/>
            <a:r>
              <a:rPr lang="en-US" sz="3200" dirty="0"/>
              <a:t>quarter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36B81-BD2D-8B47-8123-065142F80534}"/>
              </a:ext>
            </a:extLst>
          </p:cNvPr>
          <p:cNvSpPr/>
          <p:nvPr/>
        </p:nvSpPr>
        <p:spPr>
          <a:xfrm>
            <a:off x="9133115" y="1725385"/>
            <a:ext cx="2400300" cy="17036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radius</a:t>
            </a:r>
          </a:p>
          <a:p>
            <a:pPr algn="ctr"/>
            <a:r>
              <a:rPr lang="en-US" sz="3200" dirty="0"/>
              <a:t>diameter</a:t>
            </a:r>
          </a:p>
          <a:p>
            <a:pPr algn="ctr"/>
            <a:r>
              <a:rPr lang="en-US" sz="3200" dirty="0"/>
              <a:t>chord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0EF51-CD7E-8547-984E-81F2249B6D80}"/>
              </a:ext>
            </a:extLst>
          </p:cNvPr>
          <p:cNvSpPr/>
          <p:nvPr/>
        </p:nvSpPr>
        <p:spPr>
          <a:xfrm>
            <a:off x="7267575" y="3543300"/>
            <a:ext cx="3295649" cy="6749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standard form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DAE9F-9149-A443-855B-E9CF102C8032}"/>
              </a:ext>
            </a:extLst>
          </p:cNvPr>
          <p:cNvSpPr/>
          <p:nvPr/>
        </p:nvSpPr>
        <p:spPr>
          <a:xfrm>
            <a:off x="7267574" y="4365170"/>
            <a:ext cx="3295649" cy="6749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expression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2E2BF6-BF5B-C04F-827F-C2A6357ED37F}"/>
              </a:ext>
            </a:extLst>
          </p:cNvPr>
          <p:cNvSpPr/>
          <p:nvPr/>
        </p:nvSpPr>
        <p:spPr>
          <a:xfrm>
            <a:off x="7267573" y="5154385"/>
            <a:ext cx="3295649" cy="674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equation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857723-3D55-2F4E-BE11-A0153394A021}"/>
              </a:ext>
            </a:extLst>
          </p:cNvPr>
          <p:cNvSpPr/>
          <p:nvPr/>
        </p:nvSpPr>
        <p:spPr>
          <a:xfrm>
            <a:off x="7267572" y="5976255"/>
            <a:ext cx="3295649" cy="674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inequality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5DE228-E072-9242-83F5-4085DC28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46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12" y="0"/>
            <a:ext cx="528796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E23346-2675-2547-94D5-89F7F5587DA7}"/>
              </a:ext>
            </a:extLst>
          </p:cNvPr>
          <p:cNvSpPr/>
          <p:nvPr/>
        </p:nvSpPr>
        <p:spPr>
          <a:xfrm>
            <a:off x="6972300" y="114301"/>
            <a:ext cx="3771900" cy="46046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sphere</a:t>
            </a:r>
          </a:p>
          <a:p>
            <a:pPr algn="ctr"/>
            <a:r>
              <a:rPr lang="en-US" sz="3200" dirty="0"/>
              <a:t>cube</a:t>
            </a:r>
          </a:p>
          <a:p>
            <a:pPr algn="ctr"/>
            <a:r>
              <a:rPr lang="en-US" sz="3200" dirty="0"/>
              <a:t>hexagonal prism</a:t>
            </a:r>
          </a:p>
          <a:p>
            <a:pPr algn="ctr"/>
            <a:r>
              <a:rPr lang="en-US" sz="3200" dirty="0"/>
              <a:t>cylinder</a:t>
            </a:r>
          </a:p>
          <a:p>
            <a:pPr algn="ctr"/>
            <a:r>
              <a:rPr lang="en-US" sz="3200" dirty="0"/>
              <a:t>rectangular prism</a:t>
            </a:r>
          </a:p>
          <a:p>
            <a:pPr algn="ctr"/>
            <a:r>
              <a:rPr lang="en-US" sz="3200" dirty="0"/>
              <a:t>triangular prism</a:t>
            </a:r>
          </a:p>
          <a:p>
            <a:pPr algn="ctr"/>
            <a:r>
              <a:rPr lang="en-US" sz="3200" dirty="0"/>
              <a:t>cone</a:t>
            </a:r>
          </a:p>
          <a:p>
            <a:pPr algn="ctr"/>
            <a:r>
              <a:rPr lang="en-US" sz="3200" dirty="0"/>
              <a:t>hexagonal pyramid</a:t>
            </a:r>
          </a:p>
          <a:p>
            <a:pPr algn="ctr"/>
            <a:r>
              <a:rPr lang="en-US" sz="3200" dirty="0"/>
              <a:t>triangular pyramid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7A0A58-46A1-E747-A92F-CFCB1ACDFF0C}"/>
              </a:ext>
            </a:extLst>
          </p:cNvPr>
          <p:cNvSpPr/>
          <p:nvPr/>
        </p:nvSpPr>
        <p:spPr>
          <a:xfrm>
            <a:off x="6972300" y="5290458"/>
            <a:ext cx="3771900" cy="9960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regular polygon</a:t>
            </a:r>
          </a:p>
          <a:p>
            <a:pPr algn="ctr"/>
            <a:r>
              <a:rPr lang="en-US" sz="3200" dirty="0"/>
              <a:t>irregular polygon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3D601E-7E7E-AE41-91DF-B2FA3AC4A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96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2" y="0"/>
            <a:ext cx="540834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9BD019-4BE9-8A48-8476-92CD07968E6F}"/>
              </a:ext>
            </a:extLst>
          </p:cNvPr>
          <p:cNvSpPr/>
          <p:nvPr/>
        </p:nvSpPr>
        <p:spPr>
          <a:xfrm>
            <a:off x="6006928" y="130630"/>
            <a:ext cx="3494316" cy="31187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millions</a:t>
            </a:r>
          </a:p>
          <a:p>
            <a:pPr algn="ctr"/>
            <a:r>
              <a:rPr lang="en-US" sz="3200" dirty="0"/>
              <a:t>hundred thousands</a:t>
            </a:r>
          </a:p>
          <a:p>
            <a:pPr algn="ctr"/>
            <a:r>
              <a:rPr lang="en-US" sz="3200" dirty="0"/>
              <a:t>thousands</a:t>
            </a:r>
          </a:p>
          <a:p>
            <a:pPr algn="ctr"/>
            <a:r>
              <a:rPr lang="en-US" sz="3200" dirty="0"/>
              <a:t>tens</a:t>
            </a:r>
          </a:p>
          <a:p>
            <a:pPr algn="ctr"/>
            <a:r>
              <a:rPr lang="en-US" sz="3200" dirty="0"/>
              <a:t>hundredths</a:t>
            </a:r>
          </a:p>
          <a:p>
            <a:pPr algn="ctr"/>
            <a:r>
              <a:rPr lang="en-US" sz="3200" dirty="0"/>
              <a:t>thousandths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1FE840-766B-0C48-80E7-EBFD47589EB4}"/>
              </a:ext>
            </a:extLst>
          </p:cNvPr>
          <p:cNvSpPr/>
          <p:nvPr/>
        </p:nvSpPr>
        <p:spPr>
          <a:xfrm>
            <a:off x="9617529" y="2416629"/>
            <a:ext cx="2481944" cy="7075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periods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C69AF3-B6C0-2E43-9873-B19463AE92D7}"/>
              </a:ext>
            </a:extLst>
          </p:cNvPr>
          <p:cNvSpPr/>
          <p:nvPr/>
        </p:nvSpPr>
        <p:spPr>
          <a:xfrm>
            <a:off x="9617529" y="3249386"/>
            <a:ext cx="2481944" cy="7075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decimal point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1FDEA-5795-3F42-9450-0D696F4BEEAA}"/>
              </a:ext>
            </a:extLst>
          </p:cNvPr>
          <p:cNvSpPr/>
          <p:nvPr/>
        </p:nvSpPr>
        <p:spPr>
          <a:xfrm>
            <a:off x="6513114" y="3426279"/>
            <a:ext cx="2481944" cy="10613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tenths</a:t>
            </a:r>
          </a:p>
          <a:p>
            <a:pPr algn="ctr"/>
            <a:r>
              <a:rPr lang="en-US" sz="3200" dirty="0"/>
              <a:t>ones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FF0147-50D2-D344-B136-1690B5C1B8CA}"/>
              </a:ext>
            </a:extLst>
          </p:cNvPr>
          <p:cNvSpPr/>
          <p:nvPr/>
        </p:nvSpPr>
        <p:spPr>
          <a:xfrm>
            <a:off x="6993815" y="4615542"/>
            <a:ext cx="4002485" cy="10613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positive integer</a:t>
            </a:r>
          </a:p>
          <a:p>
            <a:pPr algn="ctr"/>
            <a:r>
              <a:rPr lang="en-US" sz="3200" dirty="0"/>
              <a:t>negative integer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18FAFB-F0DE-F848-8290-88C827328578}"/>
              </a:ext>
            </a:extLst>
          </p:cNvPr>
          <p:cNvSpPr/>
          <p:nvPr/>
        </p:nvSpPr>
        <p:spPr>
          <a:xfrm>
            <a:off x="7754086" y="5796643"/>
            <a:ext cx="2748899" cy="1061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minute</a:t>
            </a:r>
          </a:p>
          <a:p>
            <a:pPr algn="ctr"/>
            <a:r>
              <a:rPr lang="en-US" sz="3200" dirty="0"/>
              <a:t>hour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32A685-EDD8-BB40-AB6F-32A607E72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6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03" y="0"/>
            <a:ext cx="54593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239B50-31D7-6040-96DA-37C2ED7308C8}"/>
              </a:ext>
            </a:extLst>
          </p:cNvPr>
          <p:cNvSpPr/>
          <p:nvPr/>
        </p:nvSpPr>
        <p:spPr>
          <a:xfrm>
            <a:off x="6373330" y="195944"/>
            <a:ext cx="2574728" cy="167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thirds</a:t>
            </a:r>
          </a:p>
          <a:p>
            <a:pPr algn="ctr"/>
            <a:r>
              <a:rPr lang="en-US" sz="3200" dirty="0"/>
              <a:t>halves</a:t>
            </a:r>
          </a:p>
          <a:p>
            <a:pPr algn="ctr"/>
            <a:r>
              <a:rPr lang="en-US" sz="3200" dirty="0"/>
              <a:t>fourths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50BC70-E29A-DB42-B056-BFAD966718B4}"/>
              </a:ext>
            </a:extLst>
          </p:cNvPr>
          <p:cNvSpPr/>
          <p:nvPr/>
        </p:nvSpPr>
        <p:spPr>
          <a:xfrm>
            <a:off x="9266337" y="1382490"/>
            <a:ext cx="2574728" cy="167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face</a:t>
            </a:r>
          </a:p>
          <a:p>
            <a:pPr algn="ctr"/>
            <a:r>
              <a:rPr lang="en-US" sz="3200" dirty="0"/>
              <a:t>edge</a:t>
            </a:r>
          </a:p>
          <a:p>
            <a:pPr algn="ctr"/>
            <a:r>
              <a:rPr lang="en-US" sz="3200" dirty="0"/>
              <a:t>vertex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0268B0-A63C-9049-BBD5-FD173646F9B9}"/>
              </a:ext>
            </a:extLst>
          </p:cNvPr>
          <p:cNvSpPr/>
          <p:nvPr/>
        </p:nvSpPr>
        <p:spPr>
          <a:xfrm>
            <a:off x="6163781" y="3178631"/>
            <a:ext cx="3646970" cy="10831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three-dimensional</a:t>
            </a:r>
          </a:p>
          <a:p>
            <a:pPr algn="ctr"/>
            <a:r>
              <a:rPr lang="en-US" sz="3200" dirty="0"/>
              <a:t>solid figure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1A3B4B-E840-A441-A9C7-10F542CEECAC}"/>
              </a:ext>
            </a:extLst>
          </p:cNvPr>
          <p:cNvSpPr/>
          <p:nvPr/>
        </p:nvSpPr>
        <p:spPr>
          <a:xfrm>
            <a:off x="10006000" y="4016831"/>
            <a:ext cx="2141764" cy="2041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add</a:t>
            </a:r>
          </a:p>
          <a:p>
            <a:pPr algn="ctr"/>
            <a:r>
              <a:rPr lang="en-US" sz="3200" dirty="0"/>
              <a:t>subtract</a:t>
            </a:r>
          </a:p>
          <a:p>
            <a:pPr algn="ctr"/>
            <a:r>
              <a:rPr lang="en-US" sz="3200" dirty="0"/>
              <a:t>multiply</a:t>
            </a:r>
          </a:p>
          <a:p>
            <a:pPr algn="ctr"/>
            <a:r>
              <a:rPr lang="en-US" sz="3200" dirty="0"/>
              <a:t>divide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2E7BA0-7959-674A-9A55-DCDBC50178FA}"/>
              </a:ext>
            </a:extLst>
          </p:cNvPr>
          <p:cNvSpPr/>
          <p:nvPr/>
        </p:nvSpPr>
        <p:spPr>
          <a:xfrm>
            <a:off x="6632502" y="5845629"/>
            <a:ext cx="2709527" cy="80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skip counting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4049C2-4367-A748-B870-0221CB93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9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57" y="0"/>
            <a:ext cx="531687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65ACD3-BBD4-2746-BBD2-C757BCCF5D63}"/>
              </a:ext>
            </a:extLst>
          </p:cNvPr>
          <p:cNvSpPr/>
          <p:nvPr/>
        </p:nvSpPr>
        <p:spPr>
          <a:xfrm>
            <a:off x="6079416" y="228601"/>
            <a:ext cx="2574728" cy="11756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perimeter</a:t>
            </a:r>
          </a:p>
          <a:p>
            <a:pPr algn="ctr"/>
            <a:r>
              <a:rPr lang="en-US" sz="3200" dirty="0"/>
              <a:t>area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DBB4E6-2B6F-6A4F-8A61-1D8600C57BAA}"/>
              </a:ext>
            </a:extLst>
          </p:cNvPr>
          <p:cNvSpPr/>
          <p:nvPr/>
        </p:nvSpPr>
        <p:spPr>
          <a:xfrm>
            <a:off x="8937927" y="783772"/>
            <a:ext cx="2993827" cy="1600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right angle</a:t>
            </a:r>
          </a:p>
          <a:p>
            <a:pPr algn="ctr"/>
            <a:r>
              <a:rPr lang="en-US" sz="3200" dirty="0"/>
              <a:t>obtuse angle</a:t>
            </a:r>
          </a:p>
          <a:p>
            <a:pPr algn="ctr"/>
            <a:r>
              <a:rPr lang="en-US" sz="3200" dirty="0"/>
              <a:t>acute angle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F3097D-3F52-CE4B-9A73-DF56487E941D}"/>
              </a:ext>
            </a:extLst>
          </p:cNvPr>
          <p:cNvSpPr/>
          <p:nvPr/>
        </p:nvSpPr>
        <p:spPr>
          <a:xfrm>
            <a:off x="6087581" y="2396210"/>
            <a:ext cx="2574728" cy="8654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array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5840B9-6355-6141-9B9F-E176B1A3E193}"/>
              </a:ext>
            </a:extLst>
          </p:cNvPr>
          <p:cNvSpPr/>
          <p:nvPr/>
        </p:nvSpPr>
        <p:spPr>
          <a:xfrm>
            <a:off x="9147476" y="2743186"/>
            <a:ext cx="2574728" cy="8654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congruent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F24F3E-7535-E44F-9CDE-2FDDCB670220}"/>
              </a:ext>
            </a:extLst>
          </p:cNvPr>
          <p:cNvSpPr/>
          <p:nvPr/>
        </p:nvSpPr>
        <p:spPr>
          <a:xfrm>
            <a:off x="6184190" y="3788230"/>
            <a:ext cx="2574728" cy="29228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minute</a:t>
            </a:r>
          </a:p>
          <a:p>
            <a:pPr algn="ctr"/>
            <a:r>
              <a:rPr lang="en-US" sz="3200" dirty="0"/>
              <a:t>gallon</a:t>
            </a:r>
          </a:p>
          <a:p>
            <a:pPr algn="ctr"/>
            <a:r>
              <a:rPr lang="en-US" sz="3200" dirty="0"/>
              <a:t>meters</a:t>
            </a:r>
          </a:p>
          <a:p>
            <a:pPr algn="ctr"/>
            <a:r>
              <a:rPr lang="en-US" sz="3200" dirty="0"/>
              <a:t>feet</a:t>
            </a:r>
          </a:p>
          <a:p>
            <a:pPr algn="ctr"/>
            <a:r>
              <a:rPr lang="en-US" sz="3200" dirty="0"/>
              <a:t>pound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63B76F-7129-2440-995B-CE2932293D18}"/>
              </a:ext>
            </a:extLst>
          </p:cNvPr>
          <p:cNvSpPr/>
          <p:nvPr/>
        </p:nvSpPr>
        <p:spPr>
          <a:xfrm>
            <a:off x="8843432" y="3788231"/>
            <a:ext cx="2574728" cy="29228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hour</a:t>
            </a:r>
          </a:p>
          <a:p>
            <a:pPr algn="ctr"/>
            <a:r>
              <a:rPr lang="en-US" sz="3200" dirty="0"/>
              <a:t>quarts</a:t>
            </a:r>
          </a:p>
          <a:p>
            <a:pPr algn="ctr"/>
            <a:r>
              <a:rPr lang="en-US" sz="3200" dirty="0"/>
              <a:t>kilometer</a:t>
            </a:r>
          </a:p>
          <a:p>
            <a:pPr algn="ctr"/>
            <a:r>
              <a:rPr lang="en-US" sz="3200" dirty="0"/>
              <a:t>mile</a:t>
            </a:r>
          </a:p>
          <a:p>
            <a:pPr algn="ctr"/>
            <a:r>
              <a:rPr lang="en-US" sz="3200" dirty="0"/>
              <a:t>ounces</a:t>
            </a:r>
          </a:p>
          <a:p>
            <a:pPr algn="ctr"/>
            <a:r>
              <a:rPr lang="en-US" sz="3200" dirty="0"/>
              <a:t>ton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00029B-6B89-E84C-83C6-ED22E0A3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06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20" y="0"/>
            <a:ext cx="542598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637" y="0"/>
            <a:ext cx="5277062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34F7A5-1BF2-E449-9711-EC9DAC5FB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22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A3BC5-DAF7-4D45-8238-4A4A32C28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3 and 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A43C2-4D1B-6A4F-8B82-D28E0682C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Scoring</a:t>
            </a:r>
          </a:p>
          <a:p>
            <a:pPr lvl="1"/>
            <a:r>
              <a:rPr lang="en-US" dirty="0"/>
              <a:t>1 point for each correct answer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9427D9-8FF7-BE4F-80BB-31C6AB61F29F}"/>
              </a:ext>
            </a:extLst>
          </p:cNvPr>
          <p:cNvSpPr/>
          <p:nvPr/>
        </p:nvSpPr>
        <p:spPr>
          <a:xfrm>
            <a:off x="3006455" y="3513554"/>
            <a:ext cx="877824" cy="8412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1 </a:t>
            </a:r>
            <a:r>
              <a:rPr lang="en-US" sz="3000" dirty="0" err="1"/>
              <a:t>pt</a:t>
            </a:r>
            <a:endParaRPr lang="en-US" sz="3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86D7E7-260B-0445-9E81-B60208ED8B5B}"/>
              </a:ext>
            </a:extLst>
          </p:cNvPr>
          <p:cNvSpPr/>
          <p:nvPr/>
        </p:nvSpPr>
        <p:spPr>
          <a:xfrm>
            <a:off x="3006455" y="4979241"/>
            <a:ext cx="877824" cy="8412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0 </a:t>
            </a:r>
            <a:r>
              <a:rPr lang="en-US" sz="3000" dirty="0" err="1"/>
              <a:t>pt</a:t>
            </a:r>
            <a:endParaRPr lang="en-US" sz="3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BE5278-FDF2-7840-88D5-CA9DD859E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14" y="3235435"/>
            <a:ext cx="1854200" cy="121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809F97-2800-B549-B169-292566A8C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28" y="4790265"/>
            <a:ext cx="1854200" cy="1219200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11837516-7A69-2641-9065-2454BB16EA88}"/>
              </a:ext>
            </a:extLst>
          </p:cNvPr>
          <p:cNvSpPr/>
          <p:nvPr/>
        </p:nvSpPr>
        <p:spPr>
          <a:xfrm>
            <a:off x="1710271" y="3573517"/>
            <a:ext cx="13425" cy="798786"/>
          </a:xfrm>
          <a:custGeom>
            <a:avLst/>
            <a:gdLst>
              <a:gd name="connsiteX0" fmla="*/ 13425 w 13425"/>
              <a:gd name="connsiteY0" fmla="*/ 0 h 798786"/>
              <a:gd name="connsiteX1" fmla="*/ 2915 w 13425"/>
              <a:gd name="connsiteY1" fmla="*/ 798786 h 79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25" h="798786">
                <a:moveTo>
                  <a:pt x="13425" y="0"/>
                </a:moveTo>
                <a:cubicBezTo>
                  <a:pt x="-8356" y="392073"/>
                  <a:pt x="2915" y="126027"/>
                  <a:pt x="2915" y="79878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3AF65F7-1E66-1F42-A50A-474FF8EE1D11}"/>
              </a:ext>
            </a:extLst>
          </p:cNvPr>
          <p:cNvSpPr/>
          <p:nvPr/>
        </p:nvSpPr>
        <p:spPr>
          <a:xfrm>
            <a:off x="2177982" y="3601901"/>
            <a:ext cx="13425" cy="798786"/>
          </a:xfrm>
          <a:custGeom>
            <a:avLst/>
            <a:gdLst>
              <a:gd name="connsiteX0" fmla="*/ 13425 w 13425"/>
              <a:gd name="connsiteY0" fmla="*/ 0 h 798786"/>
              <a:gd name="connsiteX1" fmla="*/ 2915 w 13425"/>
              <a:gd name="connsiteY1" fmla="*/ 798786 h 79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25" h="798786">
                <a:moveTo>
                  <a:pt x="13425" y="0"/>
                </a:moveTo>
                <a:cubicBezTo>
                  <a:pt x="-8356" y="392073"/>
                  <a:pt x="2915" y="126027"/>
                  <a:pt x="2915" y="79878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A9053E4-7DE0-E44E-A121-36D242BF1AA1}"/>
              </a:ext>
            </a:extLst>
          </p:cNvPr>
          <p:cNvSpPr/>
          <p:nvPr/>
        </p:nvSpPr>
        <p:spPr>
          <a:xfrm>
            <a:off x="1494809" y="5166886"/>
            <a:ext cx="13425" cy="798786"/>
          </a:xfrm>
          <a:custGeom>
            <a:avLst/>
            <a:gdLst>
              <a:gd name="connsiteX0" fmla="*/ 13425 w 13425"/>
              <a:gd name="connsiteY0" fmla="*/ 0 h 798786"/>
              <a:gd name="connsiteX1" fmla="*/ 2915 w 13425"/>
              <a:gd name="connsiteY1" fmla="*/ 798786 h 79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25" h="798786">
                <a:moveTo>
                  <a:pt x="13425" y="0"/>
                </a:moveTo>
                <a:cubicBezTo>
                  <a:pt x="-8356" y="392073"/>
                  <a:pt x="2915" y="126027"/>
                  <a:pt x="2915" y="79878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5110F4A-C814-8740-8567-42CE9987D733}"/>
              </a:ext>
            </a:extLst>
          </p:cNvPr>
          <p:cNvSpPr/>
          <p:nvPr/>
        </p:nvSpPr>
        <p:spPr>
          <a:xfrm>
            <a:off x="1658548" y="5170195"/>
            <a:ext cx="13425" cy="798786"/>
          </a:xfrm>
          <a:custGeom>
            <a:avLst/>
            <a:gdLst>
              <a:gd name="connsiteX0" fmla="*/ 13425 w 13425"/>
              <a:gd name="connsiteY0" fmla="*/ 0 h 798786"/>
              <a:gd name="connsiteX1" fmla="*/ 2915 w 13425"/>
              <a:gd name="connsiteY1" fmla="*/ 798786 h 79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25" h="798786">
                <a:moveTo>
                  <a:pt x="13425" y="0"/>
                </a:moveTo>
                <a:cubicBezTo>
                  <a:pt x="-8356" y="392073"/>
                  <a:pt x="2915" y="126027"/>
                  <a:pt x="2915" y="79878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D83933-C874-F447-B104-D488580DAC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708" y="3235435"/>
            <a:ext cx="1969477" cy="1219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0E3D6D-C391-D049-A948-910EBBC86C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707" y="4706199"/>
            <a:ext cx="1969477" cy="1219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E04BCB1-05B6-3F4F-982F-C3CDFB71B06C}"/>
              </a:ext>
            </a:extLst>
          </p:cNvPr>
          <p:cNvSpPr/>
          <p:nvPr/>
        </p:nvSpPr>
        <p:spPr>
          <a:xfrm>
            <a:off x="8688963" y="3496053"/>
            <a:ext cx="877824" cy="8412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1 </a:t>
            </a:r>
            <a:r>
              <a:rPr lang="en-US" sz="3000" dirty="0" err="1"/>
              <a:t>pt</a:t>
            </a:r>
            <a:endParaRPr lang="en-US" sz="3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DE6FE8-D00A-204F-BC21-9011271BF3E1}"/>
              </a:ext>
            </a:extLst>
          </p:cNvPr>
          <p:cNvSpPr/>
          <p:nvPr/>
        </p:nvSpPr>
        <p:spPr>
          <a:xfrm>
            <a:off x="8688963" y="4961740"/>
            <a:ext cx="877824" cy="8412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0 </a:t>
            </a:r>
            <a:r>
              <a:rPr lang="en-US" sz="3000" dirty="0" err="1"/>
              <a:t>pt</a:t>
            </a:r>
            <a:endParaRPr lang="en-US" sz="3000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D96CD13-0FE8-134C-B3CF-706D70E26022}"/>
              </a:ext>
            </a:extLst>
          </p:cNvPr>
          <p:cNvSpPr/>
          <p:nvPr/>
        </p:nvSpPr>
        <p:spPr>
          <a:xfrm>
            <a:off x="7400076" y="3541986"/>
            <a:ext cx="703400" cy="726078"/>
          </a:xfrm>
          <a:custGeom>
            <a:avLst/>
            <a:gdLst>
              <a:gd name="connsiteX0" fmla="*/ 41248 w 703400"/>
              <a:gd name="connsiteY0" fmla="*/ 0 h 726078"/>
              <a:gd name="connsiteX1" fmla="*/ 304007 w 703400"/>
              <a:gd name="connsiteY1" fmla="*/ 714704 h 726078"/>
              <a:gd name="connsiteX2" fmla="*/ 493193 w 703400"/>
              <a:gd name="connsiteY2" fmla="*/ 704193 h 726078"/>
              <a:gd name="connsiteX3" fmla="*/ 703400 w 703400"/>
              <a:gd name="connsiteY3" fmla="*/ 683173 h 72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400" h="726078">
                <a:moveTo>
                  <a:pt x="41248" y="0"/>
                </a:moveTo>
                <a:cubicBezTo>
                  <a:pt x="64383" y="798159"/>
                  <a:pt x="-179268" y="738279"/>
                  <a:pt x="304007" y="714704"/>
                </a:cubicBezTo>
                <a:lnTo>
                  <a:pt x="493193" y="704193"/>
                </a:lnTo>
                <a:cubicBezTo>
                  <a:pt x="562919" y="694232"/>
                  <a:pt x="632665" y="683173"/>
                  <a:pt x="703400" y="68317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6D0D05FB-0C2F-BC4F-9EFC-02CBC2540F76}"/>
              </a:ext>
            </a:extLst>
          </p:cNvPr>
          <p:cNvSpPr/>
          <p:nvPr/>
        </p:nvSpPr>
        <p:spPr>
          <a:xfrm>
            <a:off x="7301250" y="5023945"/>
            <a:ext cx="739164" cy="637127"/>
          </a:xfrm>
          <a:custGeom>
            <a:avLst/>
            <a:gdLst>
              <a:gd name="connsiteX0" fmla="*/ 371302 w 739164"/>
              <a:gd name="connsiteY0" fmla="*/ 0 h 637127"/>
              <a:gd name="connsiteX1" fmla="*/ 339771 w 739164"/>
              <a:gd name="connsiteY1" fmla="*/ 73572 h 637127"/>
              <a:gd name="connsiteX2" fmla="*/ 308240 w 739164"/>
              <a:gd name="connsiteY2" fmla="*/ 115614 h 637127"/>
              <a:gd name="connsiteX3" fmla="*/ 276709 w 739164"/>
              <a:gd name="connsiteY3" fmla="*/ 168165 h 637127"/>
              <a:gd name="connsiteX4" fmla="*/ 255688 w 739164"/>
              <a:gd name="connsiteY4" fmla="*/ 210207 h 637127"/>
              <a:gd name="connsiteX5" fmla="*/ 224157 w 739164"/>
              <a:gd name="connsiteY5" fmla="*/ 252248 h 637127"/>
              <a:gd name="connsiteX6" fmla="*/ 203136 w 739164"/>
              <a:gd name="connsiteY6" fmla="*/ 283779 h 637127"/>
              <a:gd name="connsiteX7" fmla="*/ 171605 w 739164"/>
              <a:gd name="connsiteY7" fmla="*/ 346841 h 637127"/>
              <a:gd name="connsiteX8" fmla="*/ 150584 w 739164"/>
              <a:gd name="connsiteY8" fmla="*/ 388883 h 637127"/>
              <a:gd name="connsiteX9" fmla="*/ 108543 w 739164"/>
              <a:gd name="connsiteY9" fmla="*/ 451945 h 637127"/>
              <a:gd name="connsiteX10" fmla="*/ 87522 w 739164"/>
              <a:gd name="connsiteY10" fmla="*/ 483476 h 637127"/>
              <a:gd name="connsiteX11" fmla="*/ 45481 w 739164"/>
              <a:gd name="connsiteY11" fmla="*/ 546538 h 637127"/>
              <a:gd name="connsiteX12" fmla="*/ 350281 w 739164"/>
              <a:gd name="connsiteY12" fmla="*/ 599089 h 637127"/>
              <a:gd name="connsiteX13" fmla="*/ 739164 w 739164"/>
              <a:gd name="connsiteY13" fmla="*/ 609600 h 63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9164" h="637127">
                <a:moveTo>
                  <a:pt x="371302" y="0"/>
                </a:moveTo>
                <a:cubicBezTo>
                  <a:pt x="360792" y="24524"/>
                  <a:pt x="352547" y="50149"/>
                  <a:pt x="339771" y="73572"/>
                </a:cubicBezTo>
                <a:cubicBezTo>
                  <a:pt x="331383" y="88950"/>
                  <a:pt x="317957" y="101039"/>
                  <a:pt x="308240" y="115614"/>
                </a:cubicBezTo>
                <a:cubicBezTo>
                  <a:pt x="296908" y="132611"/>
                  <a:pt x="286630" y="150308"/>
                  <a:pt x="276709" y="168165"/>
                </a:cubicBezTo>
                <a:cubicBezTo>
                  <a:pt x="269100" y="181861"/>
                  <a:pt x="263992" y="196920"/>
                  <a:pt x="255688" y="210207"/>
                </a:cubicBezTo>
                <a:cubicBezTo>
                  <a:pt x="246404" y="225061"/>
                  <a:pt x="234339" y="237994"/>
                  <a:pt x="224157" y="252248"/>
                </a:cubicBezTo>
                <a:cubicBezTo>
                  <a:pt x="216815" y="262527"/>
                  <a:pt x="210143" y="273269"/>
                  <a:pt x="203136" y="283779"/>
                </a:cubicBezTo>
                <a:cubicBezTo>
                  <a:pt x="183866" y="341589"/>
                  <a:pt x="204205" y="289792"/>
                  <a:pt x="171605" y="346841"/>
                </a:cubicBezTo>
                <a:cubicBezTo>
                  <a:pt x="163831" y="360445"/>
                  <a:pt x="158645" y="375448"/>
                  <a:pt x="150584" y="388883"/>
                </a:cubicBezTo>
                <a:cubicBezTo>
                  <a:pt x="137586" y="410546"/>
                  <a:pt x="122557" y="430924"/>
                  <a:pt x="108543" y="451945"/>
                </a:cubicBezTo>
                <a:lnTo>
                  <a:pt x="87522" y="483476"/>
                </a:lnTo>
                <a:cubicBezTo>
                  <a:pt x="67422" y="543779"/>
                  <a:pt x="91407" y="487491"/>
                  <a:pt x="45481" y="546538"/>
                </a:cubicBezTo>
                <a:cubicBezTo>
                  <a:pt x="-78848" y="706390"/>
                  <a:pt x="61184" y="607850"/>
                  <a:pt x="350281" y="599089"/>
                </a:cubicBezTo>
                <a:lnTo>
                  <a:pt x="739164" y="6096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DA29C-B1EA-2C45-B406-8C76736BD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378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Studies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0F54A6-C7F5-3743-96B9-A3D747A70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53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F0C634-BE4D-E345-9236-FEE2D64056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17" y="227404"/>
            <a:ext cx="4948346" cy="641738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7C7A2-E4A4-BD48-98B8-7E81E7915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58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3479450" cy="402336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600" dirty="0"/>
              <a:t>104 first-grade students from 6 classrooms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5FB67-CCE3-1D43-AFBD-EC94E5B25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149" y="1458573"/>
            <a:ext cx="7471704" cy="441052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94C2D-078C-9644-A085-BFE988A1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00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of Mathematics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9084" y="2001065"/>
            <a:ext cx="1403141" cy="7441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/>
              <a:t>2,450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0017" y="2746568"/>
            <a:ext cx="1335600" cy="7441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/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6901009" y="3489398"/>
            <a:ext cx="1283645" cy="7441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/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667093" y="4233565"/>
                <a:ext cx="1294037" cy="86344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7093" y="4233565"/>
                <a:ext cx="1294037" cy="863441"/>
              </a:xfrm>
              <a:prstGeom prst="rect">
                <a:avLst/>
              </a:prstGeom>
              <a:blipFill>
                <a:blip r:embed="rId2"/>
                <a:stretch>
                  <a:fillRect b="-14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111471" y="2935572"/>
            <a:ext cx="2078366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/>
              <a:t>thousands</a:t>
            </a:r>
          </a:p>
        </p:txBody>
      </p:sp>
      <p:sp>
        <p:nvSpPr>
          <p:cNvPr id="9" name="Rectangle 8"/>
          <p:cNvSpPr/>
          <p:nvPr/>
        </p:nvSpPr>
        <p:spPr>
          <a:xfrm>
            <a:off x="4024209" y="3724797"/>
            <a:ext cx="1488314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/>
              <a:t>add</a:t>
            </a:r>
            <a:endParaRPr lang="en-US" sz="3300" dirty="0"/>
          </a:p>
        </p:txBody>
      </p:sp>
      <p:sp>
        <p:nvSpPr>
          <p:cNvPr id="10" name="Rectangle 9"/>
          <p:cNvSpPr/>
          <p:nvPr/>
        </p:nvSpPr>
        <p:spPr>
          <a:xfrm>
            <a:off x="6648189" y="4468964"/>
            <a:ext cx="1789283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/>
              <a:t>greater</a:t>
            </a:r>
            <a:endParaRPr lang="en-US" sz="3300" dirty="0"/>
          </a:p>
        </p:txBody>
      </p:sp>
      <p:sp>
        <p:nvSpPr>
          <p:cNvPr id="11" name="Rectangle 10"/>
          <p:cNvSpPr/>
          <p:nvPr/>
        </p:nvSpPr>
        <p:spPr>
          <a:xfrm>
            <a:off x="9257203" y="5324098"/>
            <a:ext cx="2113815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/>
              <a:t>numerator</a:t>
            </a:r>
            <a:endParaRPr lang="en-US" sz="33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B65DBB-E037-6147-9952-6E9163F26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24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73115">
            <a:off x="1368222" y="532939"/>
            <a:ext cx="3916661" cy="5288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6198">
            <a:off x="7261359" y="537472"/>
            <a:ext cx="4125100" cy="52793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3FB2A8-04E7-C548-B899-6ED77E581DEC}"/>
              </a:ext>
            </a:extLst>
          </p:cNvPr>
          <p:cNvSpPr/>
          <p:nvPr/>
        </p:nvSpPr>
        <p:spPr>
          <a:xfrm rot="20668752">
            <a:off x="2122714" y="5461767"/>
            <a:ext cx="3918857" cy="888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General Vocabulary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9C2B67-A73B-364D-9EF5-39218B3215B6}"/>
              </a:ext>
            </a:extLst>
          </p:cNvPr>
          <p:cNvSpPr/>
          <p:nvPr/>
        </p:nvSpPr>
        <p:spPr>
          <a:xfrm rot="668994">
            <a:off x="6673583" y="5353173"/>
            <a:ext cx="4218864" cy="8881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Math Fluency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313349-4790-B242-A411-3A3C2B0E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544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 Mathematics 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sz="2600" b="1" i="1" dirty="0">
                <a:solidFill>
                  <a:schemeClr val="accent2"/>
                </a:solidFill>
              </a:rPr>
              <a:t>⍺ </a:t>
            </a:r>
            <a:r>
              <a:rPr lang="en-US" sz="2600" b="1" dirty="0">
                <a:solidFill>
                  <a:schemeClr val="accent2"/>
                </a:solidFill>
              </a:rPr>
              <a:t>= .85</a:t>
            </a:r>
          </a:p>
          <a:p>
            <a:pPr>
              <a:buFont typeface="Arial" charset="0"/>
              <a:buChar char="•"/>
            </a:pPr>
            <a:r>
              <a:rPr lang="en-US" sz="2600" dirty="0"/>
              <a:t>Item-by-item analysis for reliability</a:t>
            </a:r>
          </a:p>
          <a:p>
            <a:pPr lvl="1">
              <a:buFont typeface="Arial" charset="0"/>
              <a:buChar char="•"/>
            </a:pPr>
            <a:r>
              <a:rPr lang="en-US" sz="2600" dirty="0"/>
              <a:t>Deletion of only five terms would have increased </a:t>
            </a:r>
            <a:r>
              <a:rPr lang="en-US" sz="2600" i="1" dirty="0"/>
              <a:t>⍺ </a:t>
            </a:r>
            <a:r>
              <a:rPr lang="en-US" sz="2600" dirty="0"/>
              <a:t>by .02</a:t>
            </a:r>
          </a:p>
          <a:p>
            <a:pPr lvl="1">
              <a:buFont typeface="Arial" charset="0"/>
              <a:buChar char="•"/>
            </a:pPr>
            <a:r>
              <a:rPr lang="en-US" sz="2600" dirty="0"/>
              <a:t>Opted to keep all terms for analysis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32E5BF-CCA2-AE48-A921-0A0ECC36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408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 Mathematics 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sz="2600" dirty="0"/>
              <a:t>Range: </a:t>
            </a:r>
            <a:r>
              <a:rPr lang="en-US" sz="2600" b="1" dirty="0">
                <a:solidFill>
                  <a:schemeClr val="accent2"/>
                </a:solidFill>
              </a:rPr>
              <a:t>15 </a:t>
            </a:r>
            <a:r>
              <a:rPr lang="mr-IN" sz="2600" b="1" dirty="0">
                <a:solidFill>
                  <a:schemeClr val="accent2"/>
                </a:solidFill>
              </a:rPr>
              <a:t>–</a:t>
            </a:r>
            <a:r>
              <a:rPr lang="en-US" sz="2600" b="1" dirty="0">
                <a:solidFill>
                  <a:schemeClr val="accent2"/>
                </a:solidFill>
              </a:rPr>
              <a:t> 55</a:t>
            </a:r>
          </a:p>
          <a:p>
            <a:pPr>
              <a:buFont typeface="Arial" charset="0"/>
              <a:buChar char="•"/>
            </a:pPr>
            <a:r>
              <a:rPr lang="en-US" sz="2600" dirty="0"/>
              <a:t>No significant differences based on gender or retained status</a:t>
            </a:r>
          </a:p>
          <a:p>
            <a:pPr>
              <a:buFont typeface="Arial" charset="0"/>
              <a:buChar char="•"/>
            </a:pPr>
            <a:r>
              <a:rPr lang="en-US" sz="2600" dirty="0"/>
              <a:t>Significant differences:</a:t>
            </a:r>
          </a:p>
          <a:p>
            <a:pPr lvl="1">
              <a:buFont typeface="Arial" charset="0"/>
              <a:buChar char="•"/>
            </a:pPr>
            <a:r>
              <a:rPr lang="en-US" sz="2600" dirty="0"/>
              <a:t>For English learner (</a:t>
            </a:r>
            <a:r>
              <a:rPr lang="en-US" sz="2600" i="1" dirty="0"/>
              <a:t>n</a:t>
            </a:r>
            <a:r>
              <a:rPr lang="en-US" sz="2600" dirty="0"/>
              <a:t> = 1)</a:t>
            </a:r>
          </a:p>
          <a:p>
            <a:pPr lvl="1">
              <a:buFont typeface="Arial" charset="0"/>
              <a:buChar char="•"/>
            </a:pPr>
            <a:r>
              <a:rPr lang="en-US" sz="2600" dirty="0"/>
              <a:t>Students with disabilities &lt; students without disabilities</a:t>
            </a:r>
          </a:p>
          <a:p>
            <a:pPr lvl="1">
              <a:buFont typeface="Arial" charset="0"/>
              <a:buChar char="•"/>
            </a:pPr>
            <a:r>
              <a:rPr lang="en-US" sz="2600" dirty="0"/>
              <a:t>African American &lt; Hispanic &lt; Caucasian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DEA98-400B-2344-B882-1A75E301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28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1DA6B-116A-764F-9294-774CAE14C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78" y="1968365"/>
            <a:ext cx="11834725" cy="3479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 Mathematics Vocabulary</a:t>
            </a:r>
          </a:p>
        </p:txBody>
      </p:sp>
      <p:sp>
        <p:nvSpPr>
          <p:cNvPr id="6" name="Oval 5"/>
          <p:cNvSpPr/>
          <p:nvPr/>
        </p:nvSpPr>
        <p:spPr>
          <a:xfrm>
            <a:off x="8963684" y="4871177"/>
            <a:ext cx="909412" cy="3886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035281" y="4871176"/>
            <a:ext cx="909412" cy="3886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23F50-13E7-AD4D-BB8F-717CC95C8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1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BCD89-C800-9F4C-B55F-AC6C5E6B3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09" y="1945191"/>
            <a:ext cx="11833968" cy="343141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116794" y="3576195"/>
            <a:ext cx="748146" cy="28927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116794" y="4925075"/>
            <a:ext cx="748146" cy="28927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 Mathematics Vocabulary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501095-B002-D84F-BCC0-CB335A50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36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 Mathematics Vocabulary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093529" cy="435133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Accuracy by item introduction: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Kindergarten 	</a:t>
            </a:r>
            <a:r>
              <a:rPr lang="en-US" b="1" dirty="0">
                <a:solidFill>
                  <a:schemeClr val="accent2"/>
                </a:solidFill>
              </a:rPr>
              <a:t>67.1%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First grade 		</a:t>
            </a:r>
            <a:r>
              <a:rPr lang="en-US" b="1" dirty="0">
                <a:solidFill>
                  <a:schemeClr val="accent4"/>
                </a:solidFill>
              </a:rPr>
              <a:t>48.8%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Second grade 	</a:t>
            </a:r>
            <a:r>
              <a:rPr lang="en-US" b="1" dirty="0">
                <a:solidFill>
                  <a:schemeClr val="accent5"/>
                </a:solidFill>
              </a:rPr>
              <a:t>29.2%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469308-59E2-C44B-81CB-9DB74568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4473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4FB398-FCBA-7846-AC2C-7BDBDB91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182" y="176004"/>
            <a:ext cx="5119823" cy="668199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05E66E-7EAF-9745-AB20-EBCF0276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5833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Grades 3 and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6A415-709F-4D49-9672-3D703950F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31" y="1891084"/>
            <a:ext cx="11800056" cy="460538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A3C91-E6BD-1D46-93D2-67358D2E8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70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55465">
            <a:off x="1432712" y="594357"/>
            <a:ext cx="3811142" cy="5321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3393">
            <a:off x="6997085" y="660601"/>
            <a:ext cx="4480398" cy="48784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8ADABE-F58D-BD41-AF8D-66AB50F16E67}"/>
              </a:ext>
            </a:extLst>
          </p:cNvPr>
          <p:cNvSpPr/>
          <p:nvPr/>
        </p:nvSpPr>
        <p:spPr>
          <a:xfrm rot="20518792">
            <a:off x="2199133" y="5353173"/>
            <a:ext cx="3918857" cy="88810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General Vocabulary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8536B7-3F91-C140-8AB4-60298AF2938F}"/>
              </a:ext>
            </a:extLst>
          </p:cNvPr>
          <p:cNvSpPr/>
          <p:nvPr/>
        </p:nvSpPr>
        <p:spPr>
          <a:xfrm rot="982856">
            <a:off x="6240966" y="5106884"/>
            <a:ext cx="4556197" cy="888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Math Fluency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640B80-F724-0845-A925-BB5DC5044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4463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Grades 3 and 5 Mathematics 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200" dirty="0"/>
              <a:t>Grade 3</a:t>
            </a:r>
          </a:p>
          <a:p>
            <a:pPr lvl="1">
              <a:buFont typeface="Arial" charset="0"/>
              <a:buChar char="•"/>
            </a:pPr>
            <a:r>
              <a:rPr lang="en-US" sz="3200" dirty="0"/>
              <a:t>Range = 6 </a:t>
            </a:r>
            <a:r>
              <a:rPr lang="mr-IN" sz="3200" dirty="0"/>
              <a:t>–</a:t>
            </a:r>
            <a:r>
              <a:rPr lang="en-US" sz="3200" dirty="0"/>
              <a:t> 68</a:t>
            </a:r>
          </a:p>
          <a:p>
            <a:pPr lvl="1">
              <a:buFont typeface="Arial" charset="0"/>
              <a:buChar char="•"/>
            </a:pPr>
            <a:r>
              <a:rPr lang="en-US" sz="3200" i="1" dirty="0"/>
              <a:t>M</a:t>
            </a:r>
            <a:r>
              <a:rPr lang="en-US" sz="3200" dirty="0"/>
              <a:t> = 35.57 (14.02)</a:t>
            </a:r>
          </a:p>
          <a:p>
            <a:pPr>
              <a:buFont typeface="Arial" charset="0"/>
              <a:buChar char="•"/>
            </a:pPr>
            <a:r>
              <a:rPr lang="en-US" sz="3200" dirty="0"/>
              <a:t>Grade 5</a:t>
            </a:r>
          </a:p>
          <a:p>
            <a:pPr lvl="1">
              <a:buFont typeface="Arial" charset="0"/>
              <a:buChar char="•"/>
            </a:pPr>
            <a:r>
              <a:rPr lang="en-US" sz="3200" dirty="0"/>
              <a:t>Range = 5 </a:t>
            </a:r>
            <a:r>
              <a:rPr lang="mr-IN" sz="3200" dirty="0"/>
              <a:t>–</a:t>
            </a:r>
            <a:r>
              <a:rPr lang="en-US" sz="3200" dirty="0"/>
              <a:t> 100</a:t>
            </a:r>
          </a:p>
          <a:p>
            <a:pPr lvl="1">
              <a:buFont typeface="Arial" charset="0"/>
              <a:buChar char="•"/>
            </a:pPr>
            <a:r>
              <a:rPr lang="en-US" sz="3200" i="1" dirty="0"/>
              <a:t>M</a:t>
            </a:r>
            <a:r>
              <a:rPr lang="en-US" sz="3200" dirty="0"/>
              <a:t> = 57.51 (20.61)</a:t>
            </a:r>
            <a:endParaRPr lang="en-US" sz="3200" i="1" dirty="0"/>
          </a:p>
          <a:p>
            <a:pPr>
              <a:buFont typeface="Arial" charset="0"/>
              <a:buChar char="•"/>
            </a:pPr>
            <a:r>
              <a:rPr lang="en-US" sz="3200" dirty="0"/>
              <a:t>No significant differences based on gender or retained status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7D497-AA8D-C14A-A7DB-53F02193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595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of Mathematics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1471" y="2975328"/>
            <a:ext cx="2078366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/>
              <a:t>thousands</a:t>
            </a:r>
          </a:p>
        </p:txBody>
      </p:sp>
      <p:sp>
        <p:nvSpPr>
          <p:cNvPr id="9" name="Rectangle 8"/>
          <p:cNvSpPr/>
          <p:nvPr/>
        </p:nvSpPr>
        <p:spPr>
          <a:xfrm>
            <a:off x="4024209" y="3724797"/>
            <a:ext cx="1488314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/>
              <a:t>add</a:t>
            </a:r>
            <a:endParaRPr lang="en-US" sz="3300" dirty="0"/>
          </a:p>
        </p:txBody>
      </p:sp>
      <p:sp>
        <p:nvSpPr>
          <p:cNvPr id="10" name="Rectangle 9"/>
          <p:cNvSpPr/>
          <p:nvPr/>
        </p:nvSpPr>
        <p:spPr>
          <a:xfrm>
            <a:off x="6648189" y="4449086"/>
            <a:ext cx="1789283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/>
              <a:t>greater</a:t>
            </a:r>
            <a:endParaRPr lang="en-US" sz="3300" dirty="0"/>
          </a:p>
        </p:txBody>
      </p:sp>
      <p:sp>
        <p:nvSpPr>
          <p:cNvPr id="11" name="Rectangle 10"/>
          <p:cNvSpPr/>
          <p:nvPr/>
        </p:nvSpPr>
        <p:spPr>
          <a:xfrm>
            <a:off x="9257203" y="5324098"/>
            <a:ext cx="2113815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/>
              <a:t>numerator</a:t>
            </a:r>
            <a:endParaRPr lang="en-US" sz="3300" dirty="0"/>
          </a:p>
        </p:txBody>
      </p:sp>
      <p:sp>
        <p:nvSpPr>
          <p:cNvPr id="13" name="Rectangle 12"/>
          <p:cNvSpPr/>
          <p:nvPr/>
        </p:nvSpPr>
        <p:spPr>
          <a:xfrm>
            <a:off x="838200" y="5363040"/>
            <a:ext cx="2523658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/>
              <a:t>denominator</a:t>
            </a:r>
            <a:endParaRPr lang="en-US" sz="3300" dirty="0"/>
          </a:p>
        </p:txBody>
      </p:sp>
      <p:sp>
        <p:nvSpPr>
          <p:cNvPr id="14" name="Rectangle 13"/>
          <p:cNvSpPr/>
          <p:nvPr/>
        </p:nvSpPr>
        <p:spPr>
          <a:xfrm>
            <a:off x="4036874" y="5238720"/>
            <a:ext cx="1991055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/>
              <a:t>quotient</a:t>
            </a:r>
            <a:endParaRPr lang="en-US" sz="3300" dirty="0"/>
          </a:p>
        </p:txBody>
      </p:sp>
      <p:sp>
        <p:nvSpPr>
          <p:cNvPr id="15" name="Rectangle 14"/>
          <p:cNvSpPr/>
          <p:nvPr/>
        </p:nvSpPr>
        <p:spPr>
          <a:xfrm>
            <a:off x="496851" y="4012588"/>
            <a:ext cx="2865007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/>
              <a:t>parallelogram</a:t>
            </a:r>
            <a:endParaRPr lang="en-US" sz="3300" dirty="0"/>
          </a:p>
        </p:txBody>
      </p:sp>
      <p:sp>
        <p:nvSpPr>
          <p:cNvPr id="16" name="Rectangle 15"/>
          <p:cNvSpPr/>
          <p:nvPr/>
        </p:nvSpPr>
        <p:spPr>
          <a:xfrm>
            <a:off x="7089837" y="5521874"/>
            <a:ext cx="1286357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/>
              <a:t>cube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98854" y="4007576"/>
            <a:ext cx="2865007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/>
              <a:t>skip counting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95CDEE-01D1-8B4E-9887-75722342D9A5}"/>
              </a:ext>
            </a:extLst>
          </p:cNvPr>
          <p:cNvSpPr/>
          <p:nvPr/>
        </p:nvSpPr>
        <p:spPr>
          <a:xfrm>
            <a:off x="9491994" y="2677188"/>
            <a:ext cx="2079141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/>
              <a:t>variable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BD0698-DE3C-6D48-8C55-E4B00F295E21}"/>
              </a:ext>
            </a:extLst>
          </p:cNvPr>
          <p:cNvSpPr/>
          <p:nvPr/>
        </p:nvSpPr>
        <p:spPr>
          <a:xfrm>
            <a:off x="1161013" y="1852684"/>
            <a:ext cx="2134073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/>
              <a:t>median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62D6C5-6B6A-CA40-9462-EF02374A1291}"/>
              </a:ext>
            </a:extLst>
          </p:cNvPr>
          <p:cNvSpPr/>
          <p:nvPr/>
        </p:nvSpPr>
        <p:spPr>
          <a:xfrm>
            <a:off x="3783182" y="1500348"/>
            <a:ext cx="2563713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/>
              <a:t>temperature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EA0667-9BB9-5E48-BA49-5DC87433C5FD}"/>
              </a:ext>
            </a:extLst>
          </p:cNvPr>
          <p:cNvSpPr/>
          <p:nvPr/>
        </p:nvSpPr>
        <p:spPr>
          <a:xfrm>
            <a:off x="7271835" y="2868930"/>
            <a:ext cx="1828346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/>
              <a:t>degrees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6D6F94-777A-8242-BC7F-27F0F469FE58}"/>
              </a:ext>
            </a:extLst>
          </p:cNvPr>
          <p:cNvSpPr/>
          <p:nvPr/>
        </p:nvSpPr>
        <p:spPr>
          <a:xfrm>
            <a:off x="4400520" y="2777107"/>
            <a:ext cx="2484920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/>
              <a:t>take away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35E71B-048D-2748-AC68-CE3D3F1EDFAC}"/>
              </a:ext>
            </a:extLst>
          </p:cNvPr>
          <p:cNvSpPr/>
          <p:nvPr/>
        </p:nvSpPr>
        <p:spPr>
          <a:xfrm>
            <a:off x="6704776" y="1718883"/>
            <a:ext cx="4959085" cy="744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/>
              <a:t>associative property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08583" y="3039273"/>
            <a:ext cx="7374834" cy="12125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Mathematics Vocabulary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0B81E-19A3-884A-A822-A7B96609C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Grades 3 and 5 Mathematics 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sz="3200" i="1" dirty="0"/>
              <a:t>⍺ </a:t>
            </a:r>
            <a:r>
              <a:rPr lang="en-US" sz="3200" dirty="0"/>
              <a:t>= .92 at Grade 3</a:t>
            </a:r>
          </a:p>
          <a:p>
            <a:pPr>
              <a:buFont typeface="Arial" charset="0"/>
              <a:buChar char="•"/>
            </a:pPr>
            <a:r>
              <a:rPr lang="en-US" sz="3200" i="1" dirty="0"/>
              <a:t>⍺ </a:t>
            </a:r>
            <a:r>
              <a:rPr lang="en-US" sz="3200" dirty="0"/>
              <a:t>= .96 at Grade 3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56078-25F6-904A-ADBB-D1F5C454C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480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63D2E-273C-D140-916B-44BA3EB15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91" y="2064841"/>
            <a:ext cx="11723450" cy="3349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Grades 3 and 5 Mathematics Vocabulary</a:t>
            </a:r>
          </a:p>
        </p:txBody>
      </p:sp>
      <p:sp>
        <p:nvSpPr>
          <p:cNvPr id="6" name="Oval 5"/>
          <p:cNvSpPr/>
          <p:nvPr/>
        </p:nvSpPr>
        <p:spPr>
          <a:xfrm>
            <a:off x="5309804" y="4678485"/>
            <a:ext cx="909412" cy="3886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34491" y="4678484"/>
            <a:ext cx="909412" cy="3886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537712" y="4656582"/>
            <a:ext cx="909412" cy="3886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762399" y="4656582"/>
            <a:ext cx="909412" cy="3886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5A0E09-C4DE-0D41-875E-9035E220F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5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Grades 3 and 5 Mathematics 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783" y="1690688"/>
            <a:ext cx="7536434" cy="485833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BD0918-090D-1445-9618-E8D723778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493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Grades 3 and 5 Mathematics 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94" y="1572336"/>
            <a:ext cx="7665212" cy="495984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71BBE-2599-FF41-8BD8-A9A1AD135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613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3716BB-DD07-1349-A63C-840B65C34D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705" y="-1"/>
            <a:ext cx="5267913" cy="674072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322745-3E4A-F942-A334-84ABE449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140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5 Mathematics Vocabulary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67897F-7C41-354F-8A05-715FCA2B3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81" y="1815179"/>
            <a:ext cx="11758360" cy="456616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A4186-8538-AB4F-AFD7-369182B57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35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5 Mathematics 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&gt; MD = RD &gt; MDRD</a:t>
            </a:r>
          </a:p>
          <a:p>
            <a:r>
              <a:rPr lang="en-US" dirty="0"/>
              <a:t>MD &gt; MDRD	</a:t>
            </a:r>
          </a:p>
          <a:p>
            <a:r>
              <a:rPr lang="en-US" dirty="0"/>
              <a:t>RD &gt; MDRD</a:t>
            </a:r>
          </a:p>
          <a:p>
            <a:r>
              <a:rPr lang="en-US" dirty="0"/>
              <a:t>Typical &gt; MDRD </a:t>
            </a:r>
          </a:p>
          <a:p>
            <a:r>
              <a:rPr lang="en-US" dirty="0"/>
              <a:t>Typical &gt; MD</a:t>
            </a:r>
          </a:p>
          <a:p>
            <a:r>
              <a:rPr lang="en-US" dirty="0"/>
              <a:t>Typical &gt; 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24BFCC-C2DA-FB43-89A1-3ED78706487F}"/>
              </a:ext>
            </a:extLst>
          </p:cNvPr>
          <p:cNvSpPr/>
          <p:nvPr/>
        </p:nvSpPr>
        <p:spPr>
          <a:xfrm>
            <a:off x="4506686" y="2416628"/>
            <a:ext cx="2253343" cy="579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ES = 1.41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879D1D-A4B2-4144-8129-ECB921E028F5}"/>
              </a:ext>
            </a:extLst>
          </p:cNvPr>
          <p:cNvSpPr/>
          <p:nvPr/>
        </p:nvSpPr>
        <p:spPr>
          <a:xfrm>
            <a:off x="4506684" y="3043461"/>
            <a:ext cx="2253343" cy="579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ES = 1.67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ED44F8-2AB5-9445-87E7-D5AA3E3A130B}"/>
              </a:ext>
            </a:extLst>
          </p:cNvPr>
          <p:cNvSpPr/>
          <p:nvPr/>
        </p:nvSpPr>
        <p:spPr>
          <a:xfrm>
            <a:off x="4506684" y="4296795"/>
            <a:ext cx="2253343" cy="57921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ES = 1.32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476D8E-E632-604B-B36E-DC4FBC9DC20D}"/>
              </a:ext>
            </a:extLst>
          </p:cNvPr>
          <p:cNvSpPr/>
          <p:nvPr/>
        </p:nvSpPr>
        <p:spPr>
          <a:xfrm>
            <a:off x="4506684" y="3670294"/>
            <a:ext cx="2253343" cy="57921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ES = 3.12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BDE538-8B61-AB49-AFD4-33EFA6ADE5D3}"/>
              </a:ext>
            </a:extLst>
          </p:cNvPr>
          <p:cNvSpPr/>
          <p:nvPr/>
        </p:nvSpPr>
        <p:spPr>
          <a:xfrm>
            <a:off x="4506684" y="4923520"/>
            <a:ext cx="2253343" cy="57921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ES = 1.40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99A3F82-8587-684F-B465-0314A5D2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98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46503-271A-9E4A-8530-C48768222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05E29-CA9E-F847-AFC3-F09AE6ACC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a measure only for third grade</a:t>
            </a:r>
          </a:p>
          <a:p>
            <a:r>
              <a:rPr lang="en-US" dirty="0"/>
              <a:t>Have not analyzed data thoroughly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51353-C405-A743-9322-0E40D7431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9217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6C6339-7C30-BE4D-8827-A8C73270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14168-8E30-7348-8FE7-679A1A21CB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64" y="0"/>
            <a:ext cx="523827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72A77-366A-7945-BD60-8C7687ADD14F}"/>
              </a:ext>
            </a:extLst>
          </p:cNvPr>
          <p:cNvSpPr/>
          <p:nvPr/>
        </p:nvSpPr>
        <p:spPr>
          <a:xfrm>
            <a:off x="6096000" y="157522"/>
            <a:ext cx="2880231" cy="34283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circle</a:t>
            </a:r>
          </a:p>
          <a:p>
            <a:pPr algn="ctr"/>
            <a:r>
              <a:rPr lang="en-US" sz="3000" dirty="0"/>
              <a:t>triangle</a:t>
            </a:r>
          </a:p>
          <a:p>
            <a:pPr algn="ctr"/>
            <a:r>
              <a:rPr lang="en-US" sz="3000" dirty="0"/>
              <a:t>rectangle</a:t>
            </a:r>
          </a:p>
          <a:p>
            <a:pPr algn="ctr"/>
            <a:r>
              <a:rPr lang="en-US" sz="3000" dirty="0"/>
              <a:t>parallelogram</a:t>
            </a:r>
          </a:p>
          <a:p>
            <a:pPr algn="ctr"/>
            <a:r>
              <a:rPr lang="en-US" sz="3000" dirty="0"/>
              <a:t>rhombus</a:t>
            </a:r>
          </a:p>
          <a:p>
            <a:pPr algn="ctr"/>
            <a:r>
              <a:rPr lang="en-US" sz="3000" dirty="0"/>
              <a:t>square</a:t>
            </a:r>
          </a:p>
          <a:p>
            <a:pPr algn="ctr"/>
            <a:r>
              <a:rPr lang="en-US" sz="3000" dirty="0"/>
              <a:t>trapezoid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B61A5C-167E-594E-B20F-7767ECC78671}"/>
              </a:ext>
            </a:extLst>
          </p:cNvPr>
          <p:cNvSpPr/>
          <p:nvPr/>
        </p:nvSpPr>
        <p:spPr>
          <a:xfrm>
            <a:off x="9138348" y="3007747"/>
            <a:ext cx="2880231" cy="11562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odd</a:t>
            </a:r>
          </a:p>
          <a:p>
            <a:pPr algn="ctr"/>
            <a:r>
              <a:rPr lang="en-US" sz="3000" dirty="0"/>
              <a:t>even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1E8C4E-FB17-0F47-90E8-1A44B8355C52}"/>
              </a:ext>
            </a:extLst>
          </p:cNvPr>
          <p:cNvSpPr/>
          <p:nvPr/>
        </p:nvSpPr>
        <p:spPr>
          <a:xfrm>
            <a:off x="6096000" y="3932659"/>
            <a:ext cx="2880231" cy="655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fraction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009E7A-08C4-9246-9B3C-AB2BA90C6703}"/>
              </a:ext>
            </a:extLst>
          </p:cNvPr>
          <p:cNvSpPr/>
          <p:nvPr/>
        </p:nvSpPr>
        <p:spPr>
          <a:xfrm>
            <a:off x="9138348" y="4889101"/>
            <a:ext cx="2880231" cy="10860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line</a:t>
            </a:r>
          </a:p>
          <a:p>
            <a:pPr algn="ctr"/>
            <a:r>
              <a:rPr lang="en-US" sz="3000" dirty="0"/>
              <a:t>line segment</a:t>
            </a:r>
          </a:p>
        </p:txBody>
      </p:sp>
    </p:spTree>
    <p:extLst>
      <p:ext uri="{BB962C8B-B14F-4D97-AF65-F5344CB8AC3E}">
        <p14:creationId xmlns:p14="http://schemas.microsoft.com/office/powerpoint/2010/main" val="82148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696855-30DA-6541-B0AC-62C051CA1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2D484E-0BD1-0645-AFBD-63ACB140F7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16" y="0"/>
            <a:ext cx="530568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38801C-CD43-8C48-A49A-073C3FDA5A6B}"/>
              </a:ext>
            </a:extLst>
          </p:cNvPr>
          <p:cNvSpPr/>
          <p:nvPr/>
        </p:nvSpPr>
        <p:spPr>
          <a:xfrm>
            <a:off x="6096000" y="157523"/>
            <a:ext cx="2880231" cy="8199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expanded form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23F0F-4304-C34F-B718-C209F4A8DB81}"/>
              </a:ext>
            </a:extLst>
          </p:cNvPr>
          <p:cNvSpPr/>
          <p:nvPr/>
        </p:nvSpPr>
        <p:spPr>
          <a:xfrm>
            <a:off x="8976231" y="1113965"/>
            <a:ext cx="2880231" cy="8199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unit fraction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5AF9FD-65C7-A044-88F3-CE67B0525D17}"/>
              </a:ext>
            </a:extLst>
          </p:cNvPr>
          <p:cNvSpPr/>
          <p:nvPr/>
        </p:nvSpPr>
        <p:spPr>
          <a:xfrm>
            <a:off x="6096000" y="2358235"/>
            <a:ext cx="2880231" cy="8199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array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2A7115-9DED-CC41-AC74-53B74E055D14}"/>
              </a:ext>
            </a:extLst>
          </p:cNvPr>
          <p:cNvSpPr/>
          <p:nvPr/>
        </p:nvSpPr>
        <p:spPr>
          <a:xfrm>
            <a:off x="8976230" y="3429000"/>
            <a:ext cx="2880231" cy="18524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edge</a:t>
            </a:r>
          </a:p>
          <a:p>
            <a:pPr algn="ctr"/>
            <a:r>
              <a:rPr lang="en-US" sz="3000" dirty="0"/>
              <a:t>face</a:t>
            </a:r>
          </a:p>
          <a:p>
            <a:pPr algn="ctr"/>
            <a:r>
              <a:rPr lang="en-US" sz="3000" dirty="0"/>
              <a:t>vertex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6D3262-DC65-264F-BD6C-963D8BF27595}"/>
              </a:ext>
            </a:extLst>
          </p:cNvPr>
          <p:cNvSpPr/>
          <p:nvPr/>
        </p:nvSpPr>
        <p:spPr>
          <a:xfrm>
            <a:off x="6096000" y="5684813"/>
            <a:ext cx="2880231" cy="8199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polygon</a:t>
            </a:r>
          </a:p>
        </p:txBody>
      </p:sp>
    </p:spTree>
    <p:extLst>
      <p:ext uri="{BB962C8B-B14F-4D97-AF65-F5344CB8AC3E}">
        <p14:creationId xmlns:p14="http://schemas.microsoft.com/office/powerpoint/2010/main" val="21419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C725AFF-EE1B-BB41-803A-C792B41EC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455" y="3333526"/>
            <a:ext cx="6203315" cy="636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397CC1-22F2-A44F-8F02-2F9321917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455" y="1956898"/>
            <a:ext cx="6089544" cy="1063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CAA844-2335-174E-A609-1399EA960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455" y="4299022"/>
            <a:ext cx="10209703" cy="599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Mathematics Vocabulary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32" y="2161601"/>
            <a:ext cx="3333278" cy="255314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446042" y="2270000"/>
            <a:ext cx="1635776" cy="44421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84418" y="3364531"/>
            <a:ext cx="1635776" cy="44421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73456" y="3632181"/>
            <a:ext cx="1635776" cy="44421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866530" y="4492644"/>
            <a:ext cx="1635776" cy="44421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E18B0-964F-8C49-9D12-6048FE6A0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63175E-EE66-2245-9C0F-AF7CA91B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70E2F-97EC-B94F-A4BA-3D1100ED61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86" y="0"/>
            <a:ext cx="530305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C7CA44-02BC-AD4E-9D4F-6A379EAE94D0}"/>
              </a:ext>
            </a:extLst>
          </p:cNvPr>
          <p:cNvSpPr/>
          <p:nvPr/>
        </p:nvSpPr>
        <p:spPr>
          <a:xfrm>
            <a:off x="6096000" y="228600"/>
            <a:ext cx="2880231" cy="890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right angle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99313-09D2-AE48-B257-5354F6930054}"/>
              </a:ext>
            </a:extLst>
          </p:cNvPr>
          <p:cNvSpPr/>
          <p:nvPr/>
        </p:nvSpPr>
        <p:spPr>
          <a:xfrm>
            <a:off x="9165021" y="1405759"/>
            <a:ext cx="2880231" cy="8907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equation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6E0786-A613-6542-8C87-9694122E43CC}"/>
              </a:ext>
            </a:extLst>
          </p:cNvPr>
          <p:cNvSpPr/>
          <p:nvPr/>
        </p:nvSpPr>
        <p:spPr>
          <a:xfrm>
            <a:off x="6095999" y="2264980"/>
            <a:ext cx="2880231" cy="8907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standard form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D51E06-5446-1845-BEAC-99C6EA6ACBB5}"/>
              </a:ext>
            </a:extLst>
          </p:cNvPr>
          <p:cNvSpPr/>
          <p:nvPr/>
        </p:nvSpPr>
        <p:spPr>
          <a:xfrm>
            <a:off x="9165020" y="3215070"/>
            <a:ext cx="2880231" cy="1232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perimeter</a:t>
            </a:r>
          </a:p>
          <a:p>
            <a:pPr algn="ctr"/>
            <a:r>
              <a:rPr lang="en-US" sz="3000" dirty="0"/>
              <a:t>area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D0B269-E64E-5F4D-ADE8-5D400AD0DB6E}"/>
              </a:ext>
            </a:extLst>
          </p:cNvPr>
          <p:cNvSpPr/>
          <p:nvPr/>
        </p:nvSpPr>
        <p:spPr>
          <a:xfrm>
            <a:off x="8529146" y="5648160"/>
            <a:ext cx="3518734" cy="8907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equivalent fractions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EE04C3-2171-F643-A48E-FB066A7FB588}"/>
              </a:ext>
            </a:extLst>
          </p:cNvPr>
          <p:cNvSpPr/>
          <p:nvPr/>
        </p:nvSpPr>
        <p:spPr>
          <a:xfrm>
            <a:off x="6248399" y="4599699"/>
            <a:ext cx="2880231" cy="890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quadrilateral</a:t>
            </a:r>
          </a:p>
        </p:txBody>
      </p:sp>
    </p:spTree>
    <p:extLst>
      <p:ext uri="{BB962C8B-B14F-4D97-AF65-F5344CB8AC3E}">
        <p14:creationId xmlns:p14="http://schemas.microsoft.com/office/powerpoint/2010/main" val="130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ADAA1E-C5AF-9C4A-9722-67451B53E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A580B-8E2D-1746-9A4F-D2FE5C0053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02" y="0"/>
            <a:ext cx="537171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C49B2D-7797-E341-AFE5-5107D4CC32CC}"/>
              </a:ext>
            </a:extLst>
          </p:cNvPr>
          <p:cNvSpPr/>
          <p:nvPr/>
        </p:nvSpPr>
        <p:spPr>
          <a:xfrm>
            <a:off x="6096000" y="220717"/>
            <a:ext cx="3788979" cy="21283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cube</a:t>
            </a:r>
          </a:p>
          <a:p>
            <a:pPr algn="ctr"/>
            <a:r>
              <a:rPr lang="en-US" sz="3000" dirty="0"/>
              <a:t>rectangular pyramid</a:t>
            </a:r>
          </a:p>
          <a:p>
            <a:pPr algn="ctr"/>
            <a:r>
              <a:rPr lang="en-US" sz="3000" dirty="0"/>
              <a:t>rectangular prism</a:t>
            </a:r>
          </a:p>
          <a:p>
            <a:pPr algn="ctr"/>
            <a:r>
              <a:rPr lang="en-US" sz="3000" dirty="0"/>
              <a:t>triangular prism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E14E83-94A1-E048-86CC-BABD1919A0FB}"/>
              </a:ext>
            </a:extLst>
          </p:cNvPr>
          <p:cNvSpPr/>
          <p:nvPr/>
        </p:nvSpPr>
        <p:spPr>
          <a:xfrm>
            <a:off x="8153400" y="3021998"/>
            <a:ext cx="3788979" cy="20480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bar graph</a:t>
            </a:r>
          </a:p>
          <a:p>
            <a:pPr algn="ctr"/>
            <a:r>
              <a:rPr lang="en-US" sz="3000" dirty="0"/>
              <a:t>dot plot</a:t>
            </a:r>
          </a:p>
          <a:p>
            <a:pPr algn="ctr"/>
            <a:r>
              <a:rPr lang="en-US" sz="3000" dirty="0"/>
              <a:t>pictograph</a:t>
            </a:r>
          </a:p>
          <a:p>
            <a:pPr algn="ctr"/>
            <a:r>
              <a:rPr lang="en-US" sz="3000" dirty="0"/>
              <a:t>tally chart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34BE4-2AFA-D445-97CD-325B48B768A8}"/>
              </a:ext>
            </a:extLst>
          </p:cNvPr>
          <p:cNvSpPr/>
          <p:nvPr/>
        </p:nvSpPr>
        <p:spPr>
          <a:xfrm>
            <a:off x="6095999" y="5596760"/>
            <a:ext cx="3788979" cy="6230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angle</a:t>
            </a:r>
          </a:p>
        </p:txBody>
      </p:sp>
    </p:spTree>
    <p:extLst>
      <p:ext uri="{BB962C8B-B14F-4D97-AF65-F5344CB8AC3E}">
        <p14:creationId xmlns:p14="http://schemas.microsoft.com/office/powerpoint/2010/main" val="5542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35228F-879F-2341-A563-F2FADA381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BD833-A45D-3644-8BEE-E8EF6A4A50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27" y="0"/>
            <a:ext cx="528345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721A37-6AB3-E541-A83D-D36B1A7C26C4}"/>
              </a:ext>
            </a:extLst>
          </p:cNvPr>
          <p:cNvSpPr/>
          <p:nvPr/>
        </p:nvSpPr>
        <p:spPr>
          <a:xfrm>
            <a:off x="6096001" y="220717"/>
            <a:ext cx="2669628" cy="44143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addend</a:t>
            </a:r>
          </a:p>
          <a:p>
            <a:pPr algn="ctr"/>
            <a:r>
              <a:rPr lang="en-US" sz="3000" dirty="0"/>
              <a:t>difference</a:t>
            </a:r>
          </a:p>
          <a:p>
            <a:pPr algn="ctr"/>
            <a:r>
              <a:rPr lang="en-US" sz="3000" dirty="0"/>
              <a:t>dividend</a:t>
            </a:r>
          </a:p>
          <a:p>
            <a:pPr algn="ctr"/>
            <a:r>
              <a:rPr lang="en-US" sz="3000" dirty="0"/>
              <a:t>divisor</a:t>
            </a:r>
          </a:p>
          <a:p>
            <a:pPr algn="ctr"/>
            <a:r>
              <a:rPr lang="en-US" sz="3000" dirty="0"/>
              <a:t>factor</a:t>
            </a:r>
          </a:p>
          <a:p>
            <a:pPr algn="ctr"/>
            <a:r>
              <a:rPr lang="en-US" sz="3000" dirty="0"/>
              <a:t>minuend</a:t>
            </a:r>
          </a:p>
          <a:p>
            <a:pPr algn="ctr"/>
            <a:r>
              <a:rPr lang="en-US" sz="3000" dirty="0"/>
              <a:t>product</a:t>
            </a:r>
          </a:p>
          <a:p>
            <a:pPr algn="ctr"/>
            <a:r>
              <a:rPr lang="en-US" sz="3000" dirty="0"/>
              <a:t>quotient</a:t>
            </a:r>
          </a:p>
          <a:p>
            <a:pPr algn="ctr"/>
            <a:r>
              <a:rPr lang="en-US" sz="3000" dirty="0"/>
              <a:t>sum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057525-8E18-B044-899C-83F9CAEC001C}"/>
              </a:ext>
            </a:extLst>
          </p:cNvPr>
          <p:cNvSpPr/>
          <p:nvPr/>
        </p:nvSpPr>
        <p:spPr>
          <a:xfrm>
            <a:off x="9063044" y="3857296"/>
            <a:ext cx="2669628" cy="7777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remainder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5BE28-60ED-5446-8445-5727D14CCA32}"/>
              </a:ext>
            </a:extLst>
          </p:cNvPr>
          <p:cNvSpPr/>
          <p:nvPr/>
        </p:nvSpPr>
        <p:spPr>
          <a:xfrm>
            <a:off x="6096001" y="4854575"/>
            <a:ext cx="2669628" cy="11205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numerator</a:t>
            </a:r>
          </a:p>
          <a:p>
            <a:pPr algn="ctr"/>
            <a:r>
              <a:rPr lang="en-US" sz="3000" dirty="0"/>
              <a:t>denominator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C17E8E-66E6-E04F-95B7-2557F02C0D17}"/>
              </a:ext>
            </a:extLst>
          </p:cNvPr>
          <p:cNvSpPr/>
          <p:nvPr/>
        </p:nvSpPr>
        <p:spPr>
          <a:xfrm>
            <a:off x="9063044" y="5761146"/>
            <a:ext cx="2669628" cy="7777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sides</a:t>
            </a:r>
          </a:p>
        </p:txBody>
      </p:sp>
    </p:spTree>
    <p:extLst>
      <p:ext uri="{BB962C8B-B14F-4D97-AF65-F5344CB8AC3E}">
        <p14:creationId xmlns:p14="http://schemas.microsoft.com/office/powerpoint/2010/main" val="106958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1BBA1-BD9D-2B44-9EF7-6400C6B8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www.sarahpowellphd.com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0A09E-C30F-1F44-AF40-1055526A3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311F42-45C7-A24C-8561-697C611B98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52" y="1607684"/>
            <a:ext cx="3358798" cy="4237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36B16-D439-8D44-85BF-B377750D0B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961" y="2366131"/>
            <a:ext cx="3604920" cy="4389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D833F-CC2E-6442-9F90-6653C9EDE5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992" y="1578768"/>
            <a:ext cx="3647956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863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33" y="1461142"/>
            <a:ext cx="3583267" cy="4647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464" y="1881461"/>
            <a:ext cx="3708475" cy="4840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569" y="1258716"/>
            <a:ext cx="3948087" cy="505190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7B95C20-22C4-C94A-A802-3E2A1244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srpowell@austin.utexas.edu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4DF4A-E752-4748-9C6E-5CFB3DB20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9436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600" dirty="0"/>
              <a:t>Sarah R. Powell</a:t>
            </a:r>
          </a:p>
          <a:p>
            <a:pPr marL="457200" lvl="1" indent="0">
              <a:buNone/>
            </a:pPr>
            <a:r>
              <a:rPr lang="en-US" sz="2600" dirty="0"/>
              <a:t>The University of Texas at Austin</a:t>
            </a:r>
          </a:p>
          <a:p>
            <a:pPr>
              <a:buFont typeface="Arial" charset="0"/>
              <a:buChar char="•"/>
            </a:pPr>
            <a:endParaRPr lang="en-US" sz="2600" dirty="0"/>
          </a:p>
          <a:p>
            <a:pPr marL="457200" lvl="1" indent="0">
              <a:buNone/>
            </a:pPr>
            <a:r>
              <a:rPr lang="en-US" sz="2600" dirty="0" err="1"/>
              <a:t>srpowell@austin.utexas.edu</a:t>
            </a:r>
            <a:endParaRPr lang="en-US" sz="2600" dirty="0"/>
          </a:p>
          <a:p>
            <a:pPr marL="457200" lvl="1" indent="0">
              <a:buNone/>
            </a:pPr>
            <a:r>
              <a:rPr lang="en-US" sz="2600" dirty="0"/>
              <a:t>@sarahpowellphd</a:t>
            </a:r>
          </a:p>
          <a:p>
            <a:pPr>
              <a:buFont typeface="Arial" charset="0"/>
              <a:buChar char="•"/>
            </a:pPr>
            <a:endParaRPr lang="en-US" sz="2600" dirty="0"/>
          </a:p>
          <a:p>
            <a:pPr>
              <a:buFont typeface="Arial" charset="0"/>
              <a:buChar char="•"/>
            </a:pP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688" y="4046120"/>
            <a:ext cx="5570251" cy="148035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3CFEA-8780-7648-9B03-8640FC5E1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03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Mathematics 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2151651"/>
            <a:ext cx="3415432" cy="237718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676" y="1773936"/>
            <a:ext cx="6805242" cy="1199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676" y="3229610"/>
            <a:ext cx="7088124" cy="1181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676" y="4666996"/>
            <a:ext cx="6805242" cy="120982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622991" y="1929545"/>
            <a:ext cx="1635776" cy="44421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842447" y="3129187"/>
            <a:ext cx="1635776" cy="44421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50409" y="4827694"/>
            <a:ext cx="1635776" cy="44421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8D745-7F69-EA4C-86E8-7EA68B8D4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5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962" y="3985145"/>
            <a:ext cx="6995181" cy="3618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Mathematics 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67" y="1562788"/>
            <a:ext cx="6403912" cy="19671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val 4"/>
          <p:cNvSpPr/>
          <p:nvPr/>
        </p:nvSpPr>
        <p:spPr>
          <a:xfrm>
            <a:off x="1723842" y="2952675"/>
            <a:ext cx="2299517" cy="39435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23843" y="1969115"/>
            <a:ext cx="1202238" cy="34348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306204" y="4555831"/>
            <a:ext cx="1202238" cy="34348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276656" y="4723315"/>
            <a:ext cx="1298849" cy="37396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DCB2C0-77BF-DB4A-AB73-D7DCA8DB4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481" y="2089728"/>
            <a:ext cx="6057900" cy="25146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13CE6F4-BE32-9C4C-8CD7-80F03041F2A3}"/>
              </a:ext>
            </a:extLst>
          </p:cNvPr>
          <p:cNvSpPr/>
          <p:nvPr/>
        </p:nvSpPr>
        <p:spPr>
          <a:xfrm>
            <a:off x="7252035" y="2202867"/>
            <a:ext cx="1202238" cy="34348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980310-E623-9146-9F9F-74060F8186DC}"/>
              </a:ext>
            </a:extLst>
          </p:cNvPr>
          <p:cNvSpPr/>
          <p:nvPr/>
        </p:nvSpPr>
        <p:spPr>
          <a:xfrm>
            <a:off x="8368312" y="2207142"/>
            <a:ext cx="1202238" cy="34348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35B4F2F-AAE6-9B47-855E-BAA232F0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8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Measures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DE8E57-FD49-DD46-A2B3-CAA1C587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974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1678</Words>
  <Application>Microsoft Macintosh PowerPoint</Application>
  <PresentationFormat>Widescreen</PresentationFormat>
  <Paragraphs>489</Paragraphs>
  <Slides>65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Calibri</vt:lpstr>
      <vt:lpstr>Calibri Light</vt:lpstr>
      <vt:lpstr>Cambria Math</vt:lpstr>
      <vt:lpstr>Mangal</vt:lpstr>
      <vt:lpstr>Office Theme</vt:lpstr>
      <vt:lpstr>Do Students Understand the Language of Math?</vt:lpstr>
      <vt:lpstr>Research Team</vt:lpstr>
      <vt:lpstr>Thanks</vt:lpstr>
      <vt:lpstr>Language of Mathematics</vt:lpstr>
      <vt:lpstr>Language of Mathematics</vt:lpstr>
      <vt:lpstr>Mathematics Vocabulary </vt:lpstr>
      <vt:lpstr>Mathematics Vocabulary</vt:lpstr>
      <vt:lpstr>Mathematics Vocabulary</vt:lpstr>
      <vt:lpstr>Development of Measures</vt:lpstr>
      <vt:lpstr>Grade 1</vt:lpstr>
      <vt:lpstr>Grade 1</vt:lpstr>
      <vt:lpstr>Grade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Grade 1</vt:lpstr>
      <vt:lpstr>Grades 3 and 5</vt:lpstr>
      <vt:lpstr>Grades 3 and 5</vt:lpstr>
      <vt:lpstr>Grades 3 and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Grade 3 and 5 </vt:lpstr>
      <vt:lpstr>Pilot Studies</vt:lpstr>
      <vt:lpstr>PowerPoint Presentation</vt:lpstr>
      <vt:lpstr>Grade 1</vt:lpstr>
      <vt:lpstr>PowerPoint Presentation</vt:lpstr>
      <vt:lpstr>Grade 1 Mathematics Vocabulary</vt:lpstr>
      <vt:lpstr>Grade 1 Mathematics Vocabulary</vt:lpstr>
      <vt:lpstr>Grade 1 Mathematics Vocabulary</vt:lpstr>
      <vt:lpstr>Grade 1 Mathematics Vocabulary</vt:lpstr>
      <vt:lpstr>Grade 1 Mathematics Vocabulary</vt:lpstr>
      <vt:lpstr>PowerPoint Presentation</vt:lpstr>
      <vt:lpstr>Grades 3 and 5</vt:lpstr>
      <vt:lpstr>PowerPoint Presentation</vt:lpstr>
      <vt:lpstr>Grades 3 and 5 Mathematics Vocabulary</vt:lpstr>
      <vt:lpstr>Grades 3 and 5 Mathematics Vocabulary</vt:lpstr>
      <vt:lpstr>Grades 3 and 5 Mathematics Vocabulary</vt:lpstr>
      <vt:lpstr>Grades 3 and 5 Mathematics Vocabulary</vt:lpstr>
      <vt:lpstr>Grades 3 and 5 Mathematics Vocabulary</vt:lpstr>
      <vt:lpstr>PowerPoint Presentation</vt:lpstr>
      <vt:lpstr>Grade 5 Mathematics Vocabulary</vt:lpstr>
      <vt:lpstr>Grade 5 Mathematics Vocabulary</vt:lpstr>
      <vt:lpstr>Grade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www.sarahpowellphd.com</vt:lpstr>
      <vt:lpstr>srpowell@austin.utexas.edu</vt:lpstr>
      <vt:lpstr>Thank you!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Development of Mathematics-Vocabulary Measures for Elementary Students</dc:title>
  <dc:creator>srpowell@austin.utexas.edu</dc:creator>
  <cp:lastModifiedBy>srpowell@austin.utexas.edu</cp:lastModifiedBy>
  <cp:revision>69</cp:revision>
  <cp:lastPrinted>2018-02-07T03:03:26Z</cp:lastPrinted>
  <dcterms:created xsi:type="dcterms:W3CDTF">2018-01-13T02:58:30Z</dcterms:created>
  <dcterms:modified xsi:type="dcterms:W3CDTF">2018-02-07T03:03:59Z</dcterms:modified>
</cp:coreProperties>
</file>