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4" r:id="rId3"/>
    <p:sldId id="443" r:id="rId4"/>
    <p:sldId id="444" r:id="rId5"/>
    <p:sldId id="468" r:id="rId6"/>
    <p:sldId id="452" r:id="rId7"/>
    <p:sldId id="450" r:id="rId8"/>
    <p:sldId id="451" r:id="rId9"/>
    <p:sldId id="449" r:id="rId10"/>
    <p:sldId id="454" r:id="rId11"/>
    <p:sldId id="453" r:id="rId12"/>
    <p:sldId id="456" r:id="rId13"/>
    <p:sldId id="457" r:id="rId14"/>
    <p:sldId id="455" r:id="rId15"/>
    <p:sldId id="458" r:id="rId16"/>
    <p:sldId id="459" r:id="rId17"/>
    <p:sldId id="460" r:id="rId18"/>
    <p:sldId id="461" r:id="rId19"/>
    <p:sldId id="462" r:id="rId20"/>
    <p:sldId id="463" r:id="rId21"/>
    <p:sldId id="465" r:id="rId22"/>
    <p:sldId id="464" r:id="rId23"/>
    <p:sldId id="466" r:id="rId24"/>
    <p:sldId id="467" r:id="rId25"/>
    <p:sldId id="446" r:id="rId26"/>
    <p:sldId id="470" r:id="rId27"/>
    <p:sldId id="471" r:id="rId28"/>
    <p:sldId id="445" r:id="rId29"/>
    <p:sldId id="447" r:id="rId30"/>
    <p:sldId id="448" r:id="rId31"/>
    <p:sldId id="474" r:id="rId32"/>
    <p:sldId id="469" r:id="rId33"/>
    <p:sldId id="473" r:id="rId3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298" autoAdjust="0"/>
  </p:normalViewPr>
  <p:slideViewPr>
    <p:cSldViewPr>
      <p:cViewPr>
        <p:scale>
          <a:sx n="73" d="100"/>
          <a:sy n="73" d="100"/>
        </p:scale>
        <p:origin x="1018" y="-216"/>
      </p:cViewPr>
      <p:guideLst>
        <p:guide orient="horz" pos="2160"/>
        <p:guide pos="2880"/>
      </p:guideLst>
    </p:cSldViewPr>
  </p:slideViewPr>
  <p:outlineViewPr>
    <p:cViewPr>
      <p:scale>
        <a:sx n="33" d="100"/>
        <a:sy n="33" d="100"/>
      </p:scale>
      <p:origin x="0" y="-25670"/>
    </p:cViewPr>
  </p:outlineViewPr>
  <p:notesTextViewPr>
    <p:cViewPr>
      <p:scale>
        <a:sx n="100" d="100"/>
        <a:sy n="100" d="100"/>
      </p:scale>
      <p:origin x="0" y="0"/>
    </p:cViewPr>
  </p:notesTextViewPr>
  <p:sorterViewPr>
    <p:cViewPr varScale="1">
      <p:scale>
        <a:sx n="1" d="1"/>
        <a:sy n="1" d="1"/>
      </p:scale>
      <p:origin x="0" y="-8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75444D-1C01-4184-AD19-CAED89B327ED}"/>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2E876E1-F0C6-437E-AA2A-B91E43904DEF}"/>
              </a:ext>
            </a:extLst>
          </p:cNvPr>
          <p:cNvSpPr>
            <a:spLocks noGrp="1"/>
          </p:cNvSpPr>
          <p:nvPr>
            <p:ph type="dt" idx="1"/>
          </p:nvPr>
        </p:nvSpPr>
        <p:spPr>
          <a:xfrm>
            <a:off x="4023092" y="0"/>
            <a:ext cx="3077739" cy="469424"/>
          </a:xfrm>
          <a:prstGeom prst="rect">
            <a:avLst/>
          </a:prstGeom>
        </p:spPr>
        <p:txBody>
          <a:bodyPr vert="horz" lIns="94229" tIns="47114" rIns="94229" bIns="47114" rtlCol="0"/>
          <a:lstStyle>
            <a:lvl1pPr algn="r" eaLnBrk="1" fontAlgn="auto" hangingPunct="1">
              <a:spcBef>
                <a:spcPts val="0"/>
              </a:spcBef>
              <a:spcAft>
                <a:spcPts val="0"/>
              </a:spcAft>
              <a:defRPr sz="1200">
                <a:latin typeface="+mn-lt"/>
                <a:cs typeface="+mn-cs"/>
              </a:defRPr>
            </a:lvl1pPr>
          </a:lstStyle>
          <a:p>
            <a:pPr>
              <a:defRPr/>
            </a:pPr>
            <a:fld id="{7A83B16D-5456-4B79-9FFE-28E9EEAC7697}" type="datetimeFigureOut">
              <a:rPr lang="en-US"/>
              <a:pPr>
                <a:defRPr/>
              </a:pPr>
              <a:t>12/12/2019</a:t>
            </a:fld>
            <a:endParaRPr lang="en-US"/>
          </a:p>
        </p:txBody>
      </p:sp>
      <p:sp>
        <p:nvSpPr>
          <p:cNvPr id="4" name="Slide Image Placeholder 3">
            <a:extLst>
              <a:ext uri="{FF2B5EF4-FFF2-40B4-BE49-F238E27FC236}">
                <a16:creationId xmlns:a16="http://schemas.microsoft.com/office/drawing/2014/main" id="{C9831434-FF87-4356-99FD-695F2A0856C8}"/>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a:extLst>
              <a:ext uri="{FF2B5EF4-FFF2-40B4-BE49-F238E27FC236}">
                <a16:creationId xmlns:a16="http://schemas.microsoft.com/office/drawing/2014/main" id="{489CC067-E2B5-46E6-AFE4-6465CBEBD980}"/>
              </a:ext>
            </a:extLst>
          </p:cNvPr>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BB2EB38-F2F9-458A-9D83-CB6233342D87}"/>
              </a:ext>
            </a:extLst>
          </p:cNvPr>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D832AEB-70F2-4FFE-8B1E-39C23C1F1AB0}"/>
              </a:ext>
            </a:extLst>
          </p:cNvPr>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2DBC18-3DDF-4ABD-B3E4-4A65C3242A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6A8F4AA-9B37-46AC-B48D-A083B3FA0A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0DE0070-D447-42DB-B57D-7DD29E7EE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607DD39F-A926-46DE-9DC7-546324A409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68BE8E-2813-4492-8A1B-5D40D84B32B6}"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3202540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88481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7712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4502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96459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483380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954618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133036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74482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317163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71053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316618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76822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180083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996138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855077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3240916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634488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489212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406958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946970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19100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2919803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1178863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190550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267848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46757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311394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47529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24407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86334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B1821D-6CE3-4544-AB85-BD7E017CD40D}"/>
              </a:ext>
            </a:extLst>
          </p:cNvPr>
          <p:cNvSpPr>
            <a:spLocks noGrp="1"/>
          </p:cNvSpPr>
          <p:nvPr>
            <p:ph type="dt" sz="half" idx="10"/>
          </p:nvPr>
        </p:nvSpPr>
        <p:spPr/>
        <p:txBody>
          <a:bodyPr/>
          <a:lstStyle>
            <a:lvl1pPr>
              <a:defRPr/>
            </a:lvl1pPr>
          </a:lstStyle>
          <a:p>
            <a:pPr>
              <a:defRPr/>
            </a:pPr>
            <a:fld id="{11C3492F-C220-46CF-A910-2BD15D2BAE8D}" type="datetimeFigureOut">
              <a:rPr lang="en-US"/>
              <a:pPr>
                <a:defRPr/>
              </a:pPr>
              <a:t>12/12/2019</a:t>
            </a:fld>
            <a:endParaRPr lang="en-US"/>
          </a:p>
        </p:txBody>
      </p:sp>
      <p:sp>
        <p:nvSpPr>
          <p:cNvPr id="5" name="Footer Placeholder 4">
            <a:extLst>
              <a:ext uri="{FF2B5EF4-FFF2-40B4-BE49-F238E27FC236}">
                <a16:creationId xmlns:a16="http://schemas.microsoft.com/office/drawing/2014/main" id="{312333CE-2729-4D01-9A84-40D2A64706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6EEFB9-6542-48A1-B556-72AD0549A172}"/>
              </a:ext>
            </a:extLst>
          </p:cNvPr>
          <p:cNvSpPr>
            <a:spLocks noGrp="1"/>
          </p:cNvSpPr>
          <p:nvPr>
            <p:ph type="sldNum" sz="quarter" idx="12"/>
          </p:nvPr>
        </p:nvSpPr>
        <p:spPr/>
        <p:txBody>
          <a:bodyPr/>
          <a:lstStyle>
            <a:lvl1pPr>
              <a:defRPr/>
            </a:lvl1pPr>
          </a:lstStyle>
          <a:p>
            <a:pPr>
              <a:defRPr/>
            </a:pPr>
            <a:fld id="{32AED9BB-78FB-44C3-B887-AB18DCF00BDF}" type="slidenum">
              <a:rPr lang="en-US" altLang="en-US"/>
              <a:pPr>
                <a:defRPr/>
              </a:pPr>
              <a:t>‹#›</a:t>
            </a:fld>
            <a:endParaRPr lang="en-US" altLang="en-US"/>
          </a:p>
        </p:txBody>
      </p:sp>
    </p:spTree>
    <p:extLst>
      <p:ext uri="{BB962C8B-B14F-4D97-AF65-F5344CB8AC3E}">
        <p14:creationId xmlns:p14="http://schemas.microsoft.com/office/powerpoint/2010/main" val="15699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E91DA-8BF3-4705-93A5-9D27A7ED1CDC}"/>
              </a:ext>
            </a:extLst>
          </p:cNvPr>
          <p:cNvSpPr>
            <a:spLocks noGrp="1"/>
          </p:cNvSpPr>
          <p:nvPr>
            <p:ph type="dt" sz="half" idx="10"/>
          </p:nvPr>
        </p:nvSpPr>
        <p:spPr/>
        <p:txBody>
          <a:bodyPr/>
          <a:lstStyle>
            <a:lvl1pPr>
              <a:defRPr/>
            </a:lvl1pPr>
          </a:lstStyle>
          <a:p>
            <a:pPr>
              <a:defRPr/>
            </a:pPr>
            <a:fld id="{79B32678-C843-4EA4-9912-05C4144A8082}" type="datetimeFigureOut">
              <a:rPr lang="en-US"/>
              <a:pPr>
                <a:defRPr/>
              </a:pPr>
              <a:t>12/12/2019</a:t>
            </a:fld>
            <a:endParaRPr lang="en-US"/>
          </a:p>
        </p:txBody>
      </p:sp>
      <p:sp>
        <p:nvSpPr>
          <p:cNvPr id="5" name="Footer Placeholder 4">
            <a:extLst>
              <a:ext uri="{FF2B5EF4-FFF2-40B4-BE49-F238E27FC236}">
                <a16:creationId xmlns:a16="http://schemas.microsoft.com/office/drawing/2014/main" id="{4713C075-A053-4A1A-972F-B842587E23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7CE9D3-101F-4CFA-9081-ECA6E7B5BB3E}"/>
              </a:ext>
            </a:extLst>
          </p:cNvPr>
          <p:cNvSpPr>
            <a:spLocks noGrp="1"/>
          </p:cNvSpPr>
          <p:nvPr>
            <p:ph type="sldNum" sz="quarter" idx="12"/>
          </p:nvPr>
        </p:nvSpPr>
        <p:spPr/>
        <p:txBody>
          <a:bodyPr/>
          <a:lstStyle>
            <a:lvl1pPr>
              <a:defRPr/>
            </a:lvl1pPr>
          </a:lstStyle>
          <a:p>
            <a:pPr>
              <a:defRPr/>
            </a:pPr>
            <a:fld id="{C62599A9-9157-4796-BE62-82C008B4C7BC}" type="slidenum">
              <a:rPr lang="en-US" altLang="en-US"/>
              <a:pPr>
                <a:defRPr/>
              </a:pPr>
              <a:t>‹#›</a:t>
            </a:fld>
            <a:endParaRPr lang="en-US" altLang="en-US"/>
          </a:p>
        </p:txBody>
      </p:sp>
    </p:spTree>
    <p:extLst>
      <p:ext uri="{BB962C8B-B14F-4D97-AF65-F5344CB8AC3E}">
        <p14:creationId xmlns:p14="http://schemas.microsoft.com/office/powerpoint/2010/main" val="298340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F33EE-52A9-4E4B-91A2-DC9E80F23FAD}"/>
              </a:ext>
            </a:extLst>
          </p:cNvPr>
          <p:cNvSpPr>
            <a:spLocks noGrp="1"/>
          </p:cNvSpPr>
          <p:nvPr>
            <p:ph type="dt" sz="half" idx="10"/>
          </p:nvPr>
        </p:nvSpPr>
        <p:spPr/>
        <p:txBody>
          <a:bodyPr/>
          <a:lstStyle>
            <a:lvl1pPr>
              <a:defRPr/>
            </a:lvl1pPr>
          </a:lstStyle>
          <a:p>
            <a:pPr>
              <a:defRPr/>
            </a:pPr>
            <a:fld id="{C26FE582-7A6D-4AC6-B254-AC95F279C917}" type="datetimeFigureOut">
              <a:rPr lang="en-US"/>
              <a:pPr>
                <a:defRPr/>
              </a:pPr>
              <a:t>12/12/2019</a:t>
            </a:fld>
            <a:endParaRPr lang="en-US"/>
          </a:p>
        </p:txBody>
      </p:sp>
      <p:sp>
        <p:nvSpPr>
          <p:cNvPr id="5" name="Footer Placeholder 4">
            <a:extLst>
              <a:ext uri="{FF2B5EF4-FFF2-40B4-BE49-F238E27FC236}">
                <a16:creationId xmlns:a16="http://schemas.microsoft.com/office/drawing/2014/main" id="{9DD7D215-0441-48F1-A744-2206DA3CD5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1A98A5-2435-4424-880E-0B18A25DA419}"/>
              </a:ext>
            </a:extLst>
          </p:cNvPr>
          <p:cNvSpPr>
            <a:spLocks noGrp="1"/>
          </p:cNvSpPr>
          <p:nvPr>
            <p:ph type="sldNum" sz="quarter" idx="12"/>
          </p:nvPr>
        </p:nvSpPr>
        <p:spPr/>
        <p:txBody>
          <a:bodyPr/>
          <a:lstStyle>
            <a:lvl1pPr>
              <a:defRPr/>
            </a:lvl1pPr>
          </a:lstStyle>
          <a:p>
            <a:pPr>
              <a:defRPr/>
            </a:pPr>
            <a:fld id="{0D957A91-7603-4CE7-8011-28FDD51E720E}" type="slidenum">
              <a:rPr lang="en-US" altLang="en-US"/>
              <a:pPr>
                <a:defRPr/>
              </a:pPr>
              <a:t>‹#›</a:t>
            </a:fld>
            <a:endParaRPr lang="en-US" altLang="en-US"/>
          </a:p>
        </p:txBody>
      </p:sp>
    </p:spTree>
    <p:extLst>
      <p:ext uri="{BB962C8B-B14F-4D97-AF65-F5344CB8AC3E}">
        <p14:creationId xmlns:p14="http://schemas.microsoft.com/office/powerpoint/2010/main" val="332827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06499-8EC4-4086-A33B-816244C453CE}"/>
              </a:ext>
            </a:extLst>
          </p:cNvPr>
          <p:cNvSpPr>
            <a:spLocks noGrp="1"/>
          </p:cNvSpPr>
          <p:nvPr>
            <p:ph type="dt" sz="half" idx="10"/>
          </p:nvPr>
        </p:nvSpPr>
        <p:spPr/>
        <p:txBody>
          <a:bodyPr/>
          <a:lstStyle>
            <a:lvl1pPr>
              <a:defRPr/>
            </a:lvl1pPr>
          </a:lstStyle>
          <a:p>
            <a:pPr>
              <a:defRPr/>
            </a:pPr>
            <a:fld id="{1BEB218D-A5C5-4770-A8CF-4BABC13A5536}" type="datetimeFigureOut">
              <a:rPr lang="en-US"/>
              <a:pPr>
                <a:defRPr/>
              </a:pPr>
              <a:t>12/12/2019</a:t>
            </a:fld>
            <a:endParaRPr lang="en-US"/>
          </a:p>
        </p:txBody>
      </p:sp>
      <p:sp>
        <p:nvSpPr>
          <p:cNvPr id="5" name="Footer Placeholder 4">
            <a:extLst>
              <a:ext uri="{FF2B5EF4-FFF2-40B4-BE49-F238E27FC236}">
                <a16:creationId xmlns:a16="http://schemas.microsoft.com/office/drawing/2014/main" id="{E7D6300A-A589-4F67-AD01-97B4AB3BF5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867C3C-4DDE-44FF-A127-5DEFD2F73B6C}"/>
              </a:ext>
            </a:extLst>
          </p:cNvPr>
          <p:cNvSpPr>
            <a:spLocks noGrp="1"/>
          </p:cNvSpPr>
          <p:nvPr>
            <p:ph type="sldNum" sz="quarter" idx="12"/>
          </p:nvPr>
        </p:nvSpPr>
        <p:spPr/>
        <p:txBody>
          <a:bodyPr/>
          <a:lstStyle>
            <a:lvl1pPr>
              <a:defRPr/>
            </a:lvl1pPr>
          </a:lstStyle>
          <a:p>
            <a:pPr>
              <a:defRPr/>
            </a:pPr>
            <a:fld id="{DBB31CE4-D91C-4A3F-B509-0F39733945CE}" type="slidenum">
              <a:rPr lang="en-US" altLang="en-US"/>
              <a:pPr>
                <a:defRPr/>
              </a:pPr>
              <a:t>‹#›</a:t>
            </a:fld>
            <a:endParaRPr lang="en-US" altLang="en-US"/>
          </a:p>
        </p:txBody>
      </p:sp>
    </p:spTree>
    <p:extLst>
      <p:ext uri="{BB962C8B-B14F-4D97-AF65-F5344CB8AC3E}">
        <p14:creationId xmlns:p14="http://schemas.microsoft.com/office/powerpoint/2010/main" val="239408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C2E39-3595-44EB-BDED-B0B91142B67E}"/>
              </a:ext>
            </a:extLst>
          </p:cNvPr>
          <p:cNvSpPr>
            <a:spLocks noGrp="1"/>
          </p:cNvSpPr>
          <p:nvPr>
            <p:ph type="dt" sz="half" idx="10"/>
          </p:nvPr>
        </p:nvSpPr>
        <p:spPr/>
        <p:txBody>
          <a:bodyPr/>
          <a:lstStyle>
            <a:lvl1pPr>
              <a:defRPr/>
            </a:lvl1pPr>
          </a:lstStyle>
          <a:p>
            <a:pPr>
              <a:defRPr/>
            </a:pPr>
            <a:fld id="{5AC7DCBC-4EE4-404E-829F-93A81DC084EC}" type="datetimeFigureOut">
              <a:rPr lang="en-US"/>
              <a:pPr>
                <a:defRPr/>
              </a:pPr>
              <a:t>12/12/2019</a:t>
            </a:fld>
            <a:endParaRPr lang="en-US"/>
          </a:p>
        </p:txBody>
      </p:sp>
      <p:sp>
        <p:nvSpPr>
          <p:cNvPr id="5" name="Footer Placeholder 4">
            <a:extLst>
              <a:ext uri="{FF2B5EF4-FFF2-40B4-BE49-F238E27FC236}">
                <a16:creationId xmlns:a16="http://schemas.microsoft.com/office/drawing/2014/main" id="{374B29CE-3801-4725-9CB6-4F72BC47F9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29C540-5534-4CCE-BE82-AD4EF253F2DA}"/>
              </a:ext>
            </a:extLst>
          </p:cNvPr>
          <p:cNvSpPr>
            <a:spLocks noGrp="1"/>
          </p:cNvSpPr>
          <p:nvPr>
            <p:ph type="sldNum" sz="quarter" idx="12"/>
          </p:nvPr>
        </p:nvSpPr>
        <p:spPr/>
        <p:txBody>
          <a:bodyPr/>
          <a:lstStyle>
            <a:lvl1pPr>
              <a:defRPr/>
            </a:lvl1pPr>
          </a:lstStyle>
          <a:p>
            <a:pPr>
              <a:defRPr/>
            </a:pPr>
            <a:fld id="{59388D3C-2079-48D7-B05D-316138ECA499}" type="slidenum">
              <a:rPr lang="en-US" altLang="en-US"/>
              <a:pPr>
                <a:defRPr/>
              </a:pPr>
              <a:t>‹#›</a:t>
            </a:fld>
            <a:endParaRPr lang="en-US" altLang="en-US"/>
          </a:p>
        </p:txBody>
      </p:sp>
    </p:spTree>
    <p:extLst>
      <p:ext uri="{BB962C8B-B14F-4D97-AF65-F5344CB8AC3E}">
        <p14:creationId xmlns:p14="http://schemas.microsoft.com/office/powerpoint/2010/main" val="343281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89626FB-A3C4-4987-A4A6-D6CCF1874694}"/>
              </a:ext>
            </a:extLst>
          </p:cNvPr>
          <p:cNvSpPr>
            <a:spLocks noGrp="1"/>
          </p:cNvSpPr>
          <p:nvPr>
            <p:ph type="dt" sz="half" idx="10"/>
          </p:nvPr>
        </p:nvSpPr>
        <p:spPr/>
        <p:txBody>
          <a:bodyPr/>
          <a:lstStyle>
            <a:lvl1pPr>
              <a:defRPr/>
            </a:lvl1pPr>
          </a:lstStyle>
          <a:p>
            <a:pPr>
              <a:defRPr/>
            </a:pPr>
            <a:fld id="{B1845B7F-D9C0-4D3E-BB5D-4D6E89D8B345}" type="datetimeFigureOut">
              <a:rPr lang="en-US"/>
              <a:pPr>
                <a:defRPr/>
              </a:pPr>
              <a:t>12/12/2019</a:t>
            </a:fld>
            <a:endParaRPr lang="en-US"/>
          </a:p>
        </p:txBody>
      </p:sp>
      <p:sp>
        <p:nvSpPr>
          <p:cNvPr id="6" name="Footer Placeholder 4">
            <a:extLst>
              <a:ext uri="{FF2B5EF4-FFF2-40B4-BE49-F238E27FC236}">
                <a16:creationId xmlns:a16="http://schemas.microsoft.com/office/drawing/2014/main" id="{FCA068A6-416B-4E10-B179-A8D9DE1D69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EB3E71-2A84-46D0-A50D-64012EB8E1CA}"/>
              </a:ext>
            </a:extLst>
          </p:cNvPr>
          <p:cNvSpPr>
            <a:spLocks noGrp="1"/>
          </p:cNvSpPr>
          <p:nvPr>
            <p:ph type="sldNum" sz="quarter" idx="12"/>
          </p:nvPr>
        </p:nvSpPr>
        <p:spPr/>
        <p:txBody>
          <a:bodyPr/>
          <a:lstStyle>
            <a:lvl1pPr>
              <a:defRPr/>
            </a:lvl1pPr>
          </a:lstStyle>
          <a:p>
            <a:pPr>
              <a:defRPr/>
            </a:pPr>
            <a:fld id="{DD34212B-4ACA-49D1-8080-6E4D21B90BD4}" type="slidenum">
              <a:rPr lang="en-US" altLang="en-US"/>
              <a:pPr>
                <a:defRPr/>
              </a:pPr>
              <a:t>‹#›</a:t>
            </a:fld>
            <a:endParaRPr lang="en-US" altLang="en-US"/>
          </a:p>
        </p:txBody>
      </p:sp>
    </p:spTree>
    <p:extLst>
      <p:ext uri="{BB962C8B-B14F-4D97-AF65-F5344CB8AC3E}">
        <p14:creationId xmlns:p14="http://schemas.microsoft.com/office/powerpoint/2010/main" val="356687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FFFC09-300D-468A-84D6-66DAA2D65568}"/>
              </a:ext>
            </a:extLst>
          </p:cNvPr>
          <p:cNvSpPr>
            <a:spLocks noGrp="1"/>
          </p:cNvSpPr>
          <p:nvPr>
            <p:ph type="dt" sz="half" idx="10"/>
          </p:nvPr>
        </p:nvSpPr>
        <p:spPr/>
        <p:txBody>
          <a:bodyPr/>
          <a:lstStyle>
            <a:lvl1pPr>
              <a:defRPr/>
            </a:lvl1pPr>
          </a:lstStyle>
          <a:p>
            <a:pPr>
              <a:defRPr/>
            </a:pPr>
            <a:fld id="{93E51DED-E52F-4955-9D29-46D0BD7DA87F}" type="datetimeFigureOut">
              <a:rPr lang="en-US"/>
              <a:pPr>
                <a:defRPr/>
              </a:pPr>
              <a:t>12/12/2019</a:t>
            </a:fld>
            <a:endParaRPr lang="en-US"/>
          </a:p>
        </p:txBody>
      </p:sp>
      <p:sp>
        <p:nvSpPr>
          <p:cNvPr id="8" name="Footer Placeholder 4">
            <a:extLst>
              <a:ext uri="{FF2B5EF4-FFF2-40B4-BE49-F238E27FC236}">
                <a16:creationId xmlns:a16="http://schemas.microsoft.com/office/drawing/2014/main" id="{8144DD6C-17C9-4933-B273-E764F272FAA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BC551A-536B-43CE-BEB2-2D3ED38A858F}"/>
              </a:ext>
            </a:extLst>
          </p:cNvPr>
          <p:cNvSpPr>
            <a:spLocks noGrp="1"/>
          </p:cNvSpPr>
          <p:nvPr>
            <p:ph type="sldNum" sz="quarter" idx="12"/>
          </p:nvPr>
        </p:nvSpPr>
        <p:spPr/>
        <p:txBody>
          <a:bodyPr/>
          <a:lstStyle>
            <a:lvl1pPr>
              <a:defRPr/>
            </a:lvl1pPr>
          </a:lstStyle>
          <a:p>
            <a:pPr>
              <a:defRPr/>
            </a:pPr>
            <a:fld id="{2BD3BB5F-9C5B-47FB-8710-22A5AEEE453A}" type="slidenum">
              <a:rPr lang="en-US" altLang="en-US"/>
              <a:pPr>
                <a:defRPr/>
              </a:pPr>
              <a:t>‹#›</a:t>
            </a:fld>
            <a:endParaRPr lang="en-US" altLang="en-US"/>
          </a:p>
        </p:txBody>
      </p:sp>
    </p:spTree>
    <p:extLst>
      <p:ext uri="{BB962C8B-B14F-4D97-AF65-F5344CB8AC3E}">
        <p14:creationId xmlns:p14="http://schemas.microsoft.com/office/powerpoint/2010/main" val="186549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4A1F836-5C91-4CD3-8F22-5615B2BDD822}"/>
              </a:ext>
            </a:extLst>
          </p:cNvPr>
          <p:cNvSpPr>
            <a:spLocks noGrp="1"/>
          </p:cNvSpPr>
          <p:nvPr>
            <p:ph type="dt" sz="half" idx="10"/>
          </p:nvPr>
        </p:nvSpPr>
        <p:spPr/>
        <p:txBody>
          <a:bodyPr/>
          <a:lstStyle>
            <a:lvl1pPr>
              <a:defRPr/>
            </a:lvl1pPr>
          </a:lstStyle>
          <a:p>
            <a:pPr>
              <a:defRPr/>
            </a:pPr>
            <a:fld id="{AA1BE2C3-A409-4300-8A60-6FD6A7ED07EB}" type="datetimeFigureOut">
              <a:rPr lang="en-US"/>
              <a:pPr>
                <a:defRPr/>
              </a:pPr>
              <a:t>12/12/2019</a:t>
            </a:fld>
            <a:endParaRPr lang="en-US"/>
          </a:p>
        </p:txBody>
      </p:sp>
      <p:sp>
        <p:nvSpPr>
          <p:cNvPr id="4" name="Footer Placeholder 4">
            <a:extLst>
              <a:ext uri="{FF2B5EF4-FFF2-40B4-BE49-F238E27FC236}">
                <a16:creationId xmlns:a16="http://schemas.microsoft.com/office/drawing/2014/main" id="{E6C81EC6-9B16-4D87-B58C-C7D84DCFAA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6F91DA-61D7-4442-8B0C-7BD78401F093}"/>
              </a:ext>
            </a:extLst>
          </p:cNvPr>
          <p:cNvSpPr>
            <a:spLocks noGrp="1"/>
          </p:cNvSpPr>
          <p:nvPr>
            <p:ph type="sldNum" sz="quarter" idx="12"/>
          </p:nvPr>
        </p:nvSpPr>
        <p:spPr/>
        <p:txBody>
          <a:bodyPr/>
          <a:lstStyle>
            <a:lvl1pPr>
              <a:defRPr/>
            </a:lvl1pPr>
          </a:lstStyle>
          <a:p>
            <a:pPr>
              <a:defRPr/>
            </a:pPr>
            <a:fld id="{10783B10-0FDB-4AC0-9952-234B175692B5}" type="slidenum">
              <a:rPr lang="en-US" altLang="en-US"/>
              <a:pPr>
                <a:defRPr/>
              </a:pPr>
              <a:t>‹#›</a:t>
            </a:fld>
            <a:endParaRPr lang="en-US" altLang="en-US"/>
          </a:p>
        </p:txBody>
      </p:sp>
    </p:spTree>
    <p:extLst>
      <p:ext uri="{BB962C8B-B14F-4D97-AF65-F5344CB8AC3E}">
        <p14:creationId xmlns:p14="http://schemas.microsoft.com/office/powerpoint/2010/main" val="402356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748CF7-F73E-400D-AAD4-471DB675738A}"/>
              </a:ext>
            </a:extLst>
          </p:cNvPr>
          <p:cNvSpPr>
            <a:spLocks noGrp="1"/>
          </p:cNvSpPr>
          <p:nvPr>
            <p:ph type="dt" sz="half" idx="10"/>
          </p:nvPr>
        </p:nvSpPr>
        <p:spPr/>
        <p:txBody>
          <a:bodyPr/>
          <a:lstStyle>
            <a:lvl1pPr>
              <a:defRPr/>
            </a:lvl1pPr>
          </a:lstStyle>
          <a:p>
            <a:pPr>
              <a:defRPr/>
            </a:pPr>
            <a:fld id="{9E2FD92A-F60B-43E6-A0EA-5221D8F00EFA}" type="datetimeFigureOut">
              <a:rPr lang="en-US"/>
              <a:pPr>
                <a:defRPr/>
              </a:pPr>
              <a:t>12/12/2019</a:t>
            </a:fld>
            <a:endParaRPr lang="en-US"/>
          </a:p>
        </p:txBody>
      </p:sp>
      <p:sp>
        <p:nvSpPr>
          <p:cNvPr id="3" name="Footer Placeholder 4">
            <a:extLst>
              <a:ext uri="{FF2B5EF4-FFF2-40B4-BE49-F238E27FC236}">
                <a16:creationId xmlns:a16="http://schemas.microsoft.com/office/drawing/2014/main" id="{E2BC3C38-8CDE-4826-8B3B-5608DC8BDD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47CB99-A4C8-4CA3-B1FE-EC8DC51F4058}"/>
              </a:ext>
            </a:extLst>
          </p:cNvPr>
          <p:cNvSpPr>
            <a:spLocks noGrp="1"/>
          </p:cNvSpPr>
          <p:nvPr>
            <p:ph type="sldNum" sz="quarter" idx="12"/>
          </p:nvPr>
        </p:nvSpPr>
        <p:spPr/>
        <p:txBody>
          <a:bodyPr/>
          <a:lstStyle>
            <a:lvl1pPr>
              <a:defRPr/>
            </a:lvl1pPr>
          </a:lstStyle>
          <a:p>
            <a:pPr>
              <a:defRPr/>
            </a:pPr>
            <a:fld id="{E4E8F786-6B48-400B-AA9D-4FF1F9F19FBA}" type="slidenum">
              <a:rPr lang="en-US" altLang="en-US"/>
              <a:pPr>
                <a:defRPr/>
              </a:pPr>
              <a:t>‹#›</a:t>
            </a:fld>
            <a:endParaRPr lang="en-US" altLang="en-US"/>
          </a:p>
        </p:txBody>
      </p:sp>
    </p:spTree>
    <p:extLst>
      <p:ext uri="{BB962C8B-B14F-4D97-AF65-F5344CB8AC3E}">
        <p14:creationId xmlns:p14="http://schemas.microsoft.com/office/powerpoint/2010/main" val="246540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F6463A-E35D-426E-A9EC-43E4E8027B52}"/>
              </a:ext>
            </a:extLst>
          </p:cNvPr>
          <p:cNvSpPr>
            <a:spLocks noGrp="1"/>
          </p:cNvSpPr>
          <p:nvPr>
            <p:ph type="dt" sz="half" idx="10"/>
          </p:nvPr>
        </p:nvSpPr>
        <p:spPr/>
        <p:txBody>
          <a:bodyPr/>
          <a:lstStyle>
            <a:lvl1pPr>
              <a:defRPr/>
            </a:lvl1pPr>
          </a:lstStyle>
          <a:p>
            <a:pPr>
              <a:defRPr/>
            </a:pPr>
            <a:fld id="{34A2E6EC-A4AA-4209-8180-D55503EB3751}" type="datetimeFigureOut">
              <a:rPr lang="en-US"/>
              <a:pPr>
                <a:defRPr/>
              </a:pPr>
              <a:t>12/12/2019</a:t>
            </a:fld>
            <a:endParaRPr lang="en-US"/>
          </a:p>
        </p:txBody>
      </p:sp>
      <p:sp>
        <p:nvSpPr>
          <p:cNvPr id="6" name="Footer Placeholder 4">
            <a:extLst>
              <a:ext uri="{FF2B5EF4-FFF2-40B4-BE49-F238E27FC236}">
                <a16:creationId xmlns:a16="http://schemas.microsoft.com/office/drawing/2014/main" id="{22DC4CBB-876F-4B87-AAE5-EB26A8DEA4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799522-8A4B-4713-A98B-2AB7D5098A07}"/>
              </a:ext>
            </a:extLst>
          </p:cNvPr>
          <p:cNvSpPr>
            <a:spLocks noGrp="1"/>
          </p:cNvSpPr>
          <p:nvPr>
            <p:ph type="sldNum" sz="quarter" idx="12"/>
          </p:nvPr>
        </p:nvSpPr>
        <p:spPr/>
        <p:txBody>
          <a:bodyPr/>
          <a:lstStyle>
            <a:lvl1pPr>
              <a:defRPr/>
            </a:lvl1pPr>
          </a:lstStyle>
          <a:p>
            <a:pPr>
              <a:defRPr/>
            </a:pPr>
            <a:fld id="{9A030886-D6AF-45C6-A062-24D4C45BC2F5}" type="slidenum">
              <a:rPr lang="en-US" altLang="en-US"/>
              <a:pPr>
                <a:defRPr/>
              </a:pPr>
              <a:t>‹#›</a:t>
            </a:fld>
            <a:endParaRPr lang="en-US" altLang="en-US"/>
          </a:p>
        </p:txBody>
      </p:sp>
    </p:spTree>
    <p:extLst>
      <p:ext uri="{BB962C8B-B14F-4D97-AF65-F5344CB8AC3E}">
        <p14:creationId xmlns:p14="http://schemas.microsoft.com/office/powerpoint/2010/main" val="256533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044391-CD66-4BD8-869A-B4E025F0E117}"/>
              </a:ext>
            </a:extLst>
          </p:cNvPr>
          <p:cNvSpPr>
            <a:spLocks noGrp="1"/>
          </p:cNvSpPr>
          <p:nvPr>
            <p:ph type="dt" sz="half" idx="10"/>
          </p:nvPr>
        </p:nvSpPr>
        <p:spPr/>
        <p:txBody>
          <a:bodyPr/>
          <a:lstStyle>
            <a:lvl1pPr>
              <a:defRPr/>
            </a:lvl1pPr>
          </a:lstStyle>
          <a:p>
            <a:pPr>
              <a:defRPr/>
            </a:pPr>
            <a:fld id="{942E22F7-4C63-4084-8A3E-AD3F6CB21F4D}" type="datetimeFigureOut">
              <a:rPr lang="en-US"/>
              <a:pPr>
                <a:defRPr/>
              </a:pPr>
              <a:t>12/12/2019</a:t>
            </a:fld>
            <a:endParaRPr lang="en-US"/>
          </a:p>
        </p:txBody>
      </p:sp>
      <p:sp>
        <p:nvSpPr>
          <p:cNvPr id="6" name="Footer Placeholder 4">
            <a:extLst>
              <a:ext uri="{FF2B5EF4-FFF2-40B4-BE49-F238E27FC236}">
                <a16:creationId xmlns:a16="http://schemas.microsoft.com/office/drawing/2014/main" id="{177B9FD4-9E7B-4562-A6FD-9D01C729A7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4ED586-2471-4B0C-BE1E-50BE10A672C5}"/>
              </a:ext>
            </a:extLst>
          </p:cNvPr>
          <p:cNvSpPr>
            <a:spLocks noGrp="1"/>
          </p:cNvSpPr>
          <p:nvPr>
            <p:ph type="sldNum" sz="quarter" idx="12"/>
          </p:nvPr>
        </p:nvSpPr>
        <p:spPr/>
        <p:txBody>
          <a:bodyPr/>
          <a:lstStyle>
            <a:lvl1pPr>
              <a:defRPr/>
            </a:lvl1pPr>
          </a:lstStyle>
          <a:p>
            <a:pPr>
              <a:defRPr/>
            </a:pPr>
            <a:fld id="{048E8C68-58CD-408D-AE19-F587A1E2DB79}" type="slidenum">
              <a:rPr lang="en-US" altLang="en-US"/>
              <a:pPr>
                <a:defRPr/>
              </a:pPr>
              <a:t>‹#›</a:t>
            </a:fld>
            <a:endParaRPr lang="en-US" altLang="en-US"/>
          </a:p>
        </p:txBody>
      </p:sp>
    </p:spTree>
    <p:extLst>
      <p:ext uri="{BB962C8B-B14F-4D97-AF65-F5344CB8AC3E}">
        <p14:creationId xmlns:p14="http://schemas.microsoft.com/office/powerpoint/2010/main" val="211878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D8246F-7B21-4F6A-B8AD-1138F0A5D3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A6A207-A94C-413D-897D-BB3BE2A14D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CE0EDD-B6E2-4F51-A324-A8061D4C268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4B7BC10-5866-47DF-9C78-27CF763412BB}" type="datetimeFigureOut">
              <a:rPr lang="en-US"/>
              <a:pPr>
                <a:defRPr/>
              </a:pPr>
              <a:t>12/12/2019</a:t>
            </a:fld>
            <a:endParaRPr lang="en-US"/>
          </a:p>
        </p:txBody>
      </p:sp>
      <p:sp>
        <p:nvSpPr>
          <p:cNvPr id="5" name="Footer Placeholder 4">
            <a:extLst>
              <a:ext uri="{FF2B5EF4-FFF2-40B4-BE49-F238E27FC236}">
                <a16:creationId xmlns:a16="http://schemas.microsoft.com/office/drawing/2014/main" id="{C8DBFF02-A44C-49E3-AFAD-BD7D19A18D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331E782-3106-492E-82BD-5E8EA752E07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32F4BF4-077C-4AB8-A35F-66DEDE65FF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895E8-E658-40C8-84BC-DC0A127FE86F}"/>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5" name="Title 1">
            <a:extLst>
              <a:ext uri="{FF2B5EF4-FFF2-40B4-BE49-F238E27FC236}">
                <a16:creationId xmlns:a16="http://schemas.microsoft.com/office/drawing/2014/main" id="{35966C98-2192-4B69-981E-534C678522EA}"/>
              </a:ext>
            </a:extLst>
          </p:cNvPr>
          <p:cNvSpPr>
            <a:spLocks noGrp="1"/>
          </p:cNvSpPr>
          <p:nvPr>
            <p:ph type="ctrTitle"/>
          </p:nvPr>
        </p:nvSpPr>
        <p:spPr>
          <a:xfrm>
            <a:off x="609600" y="-9525"/>
            <a:ext cx="8153400" cy="1000125"/>
          </a:xfrm>
        </p:spPr>
        <p:txBody>
          <a:bodyPr/>
          <a:lstStyle/>
          <a:p>
            <a:pPr eaLnBrk="1" hangingPunct="1"/>
            <a:r>
              <a:rPr lang="en-US" altLang="en-US" b="1" dirty="0"/>
              <a:t>Ecclesiastes </a:t>
            </a:r>
            <a:endParaRPr lang="en-US" altLang="en-US" dirty="0"/>
          </a:p>
        </p:txBody>
      </p:sp>
      <p:pic>
        <p:nvPicPr>
          <p:cNvPr id="3076" name="Picture 2" descr="A picture containing clothing&#10;&#10;Description automatically generated">
            <a:extLst>
              <a:ext uri="{FF2B5EF4-FFF2-40B4-BE49-F238E27FC236}">
                <a16:creationId xmlns:a16="http://schemas.microsoft.com/office/drawing/2014/main" id="{17CE96E4-6312-4A14-8C8D-3CC8E1CD2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44080"/>
            <a:ext cx="8000999"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533400"/>
            <a:ext cx="8382000" cy="6172200"/>
          </a:xfrm>
        </p:spPr>
        <p:txBody>
          <a:bodyPr/>
          <a:lstStyle/>
          <a:p>
            <a:pPr marL="0" indent="0">
              <a:buNone/>
            </a:pPr>
            <a:r>
              <a:rPr lang="en-US" sz="2800" b="1" dirty="0"/>
              <a:t>Proverbs 1:1-7 – To whom they are directed</a:t>
            </a:r>
          </a:p>
          <a:p>
            <a:pPr marL="0" indent="0">
              <a:buNone/>
            </a:pPr>
            <a:r>
              <a:rPr lang="en-US" sz="2800" i="1" dirty="0"/>
              <a:t>The proverbs of Solomon, son of David, king of Israel: 2 To know wisdom and instruction, to understand words of insight, 3 to receive instruction in wise dealing, in righteousness, justice, and equity; 4 to give prudence to </a:t>
            </a:r>
            <a:r>
              <a:rPr lang="en-US" sz="2800" b="1" i="1" dirty="0"/>
              <a:t>the simple</a:t>
            </a:r>
            <a:r>
              <a:rPr lang="en-US" sz="2800" i="1" dirty="0"/>
              <a:t>, knowledge and discretion to </a:t>
            </a:r>
            <a:r>
              <a:rPr lang="en-US" sz="2800" b="1" i="1" dirty="0"/>
              <a:t>the youth</a:t>
            </a:r>
          </a:p>
          <a:p>
            <a:pPr marL="0" indent="0">
              <a:buNone/>
            </a:pPr>
            <a:r>
              <a:rPr lang="en-US" sz="2800" i="1" dirty="0"/>
              <a:t> 5 Let </a:t>
            </a:r>
            <a:r>
              <a:rPr lang="en-US" sz="2800" b="1" i="1" dirty="0"/>
              <a:t>the wise </a:t>
            </a:r>
            <a:r>
              <a:rPr lang="en-US" sz="2800" i="1" dirty="0"/>
              <a:t>hear and increase in learning, and </a:t>
            </a:r>
            <a:r>
              <a:rPr lang="en-US" sz="2800" b="1" i="1" dirty="0"/>
              <a:t>the one who understands </a:t>
            </a:r>
            <a:r>
              <a:rPr lang="en-US" sz="2800" i="1" dirty="0"/>
              <a:t>obtain guidance, 6 to understand a proverb and a saying, the words of the wise and their riddles. </a:t>
            </a:r>
          </a:p>
          <a:p>
            <a:pPr marL="0" indent="0">
              <a:buNone/>
            </a:pPr>
            <a:r>
              <a:rPr lang="en-US" sz="2800" i="1" dirty="0"/>
              <a:t>7 The fear of the Lord is the beginning of knowledge; </a:t>
            </a:r>
            <a:r>
              <a:rPr lang="en-US" sz="2800" b="1" i="1" dirty="0"/>
              <a:t>fools </a:t>
            </a:r>
            <a:r>
              <a:rPr lang="en-US" sz="2800" i="1" dirty="0"/>
              <a:t>despise wisdom and instruction.</a:t>
            </a:r>
          </a:p>
          <a:p>
            <a:pPr marL="0" indent="0">
              <a:buNone/>
            </a:pPr>
            <a:endParaRPr lang="en-US" sz="3200" dirty="0"/>
          </a:p>
        </p:txBody>
      </p:sp>
    </p:spTree>
    <p:extLst>
      <p:ext uri="{BB962C8B-B14F-4D97-AF65-F5344CB8AC3E}">
        <p14:creationId xmlns:p14="http://schemas.microsoft.com/office/powerpoint/2010/main" val="3081215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533400"/>
            <a:ext cx="8382000" cy="6172200"/>
          </a:xfrm>
        </p:spPr>
        <p:txBody>
          <a:bodyPr/>
          <a:lstStyle/>
          <a:p>
            <a:pPr marL="0" indent="0">
              <a:buNone/>
            </a:pPr>
            <a:r>
              <a:rPr lang="en-US" sz="3000" b="1" dirty="0"/>
              <a:t>Proverbs 1:1-7 – Variety of proverbs </a:t>
            </a:r>
          </a:p>
          <a:p>
            <a:pPr marL="0" indent="0">
              <a:buNone/>
            </a:pPr>
            <a:r>
              <a:rPr lang="en-US" sz="2800" i="1" dirty="0"/>
              <a:t>The </a:t>
            </a:r>
            <a:r>
              <a:rPr lang="en-US" sz="2800" i="1" dirty="0">
                <a:highlight>
                  <a:srgbClr val="00FFFF"/>
                </a:highlight>
              </a:rPr>
              <a:t>proverbs</a:t>
            </a:r>
            <a:r>
              <a:rPr lang="en-US" sz="2800" i="1" dirty="0"/>
              <a:t> of Solomon, son of David, king of Israel: </a:t>
            </a:r>
            <a:r>
              <a:rPr lang="en-US" sz="2800" b="1" i="1" baseline="30000" dirty="0"/>
              <a:t>2 </a:t>
            </a:r>
            <a:r>
              <a:rPr lang="en-US" sz="2800" i="1" dirty="0"/>
              <a:t>To know wisdom and instruction, to understand words of insight, </a:t>
            </a:r>
            <a:r>
              <a:rPr lang="en-US" sz="2800" b="1" i="1" baseline="30000" dirty="0"/>
              <a:t>3 </a:t>
            </a:r>
            <a:r>
              <a:rPr lang="en-US" sz="2800" i="1" dirty="0"/>
              <a:t>to receive instruction in wise dealing, in righteousness, justice, and equity; </a:t>
            </a:r>
            <a:r>
              <a:rPr lang="en-US" sz="2800" b="1" i="1" baseline="30000" dirty="0"/>
              <a:t>4 </a:t>
            </a:r>
            <a:r>
              <a:rPr lang="en-US" sz="2800" i="1" dirty="0"/>
              <a:t>to give prudence to </a:t>
            </a:r>
            <a:r>
              <a:rPr lang="en-US" sz="2800" b="1" i="1" dirty="0"/>
              <a:t>the simple</a:t>
            </a:r>
            <a:r>
              <a:rPr lang="en-US" sz="2800" i="1" dirty="0"/>
              <a:t>, knowledge and discretion to </a:t>
            </a:r>
            <a:r>
              <a:rPr lang="en-US" sz="2800" b="1" i="1" dirty="0"/>
              <a:t>the youth</a:t>
            </a:r>
          </a:p>
          <a:p>
            <a:pPr marL="0" indent="0">
              <a:buNone/>
            </a:pPr>
            <a:r>
              <a:rPr lang="en-US" sz="2800" i="1" dirty="0"/>
              <a:t> </a:t>
            </a:r>
            <a:r>
              <a:rPr lang="en-US" sz="2800" b="1" i="1" baseline="30000" dirty="0"/>
              <a:t>5 </a:t>
            </a:r>
            <a:r>
              <a:rPr lang="en-US" sz="2800" i="1" dirty="0"/>
              <a:t>Let </a:t>
            </a:r>
            <a:r>
              <a:rPr lang="en-US" sz="2800" b="1" i="1" dirty="0"/>
              <a:t>the wise </a:t>
            </a:r>
            <a:r>
              <a:rPr lang="en-US" sz="2800" i="1" dirty="0"/>
              <a:t>hear and increase in learning, and </a:t>
            </a:r>
            <a:r>
              <a:rPr lang="en-US" sz="2800" b="1" i="1" dirty="0"/>
              <a:t>the one who understands </a:t>
            </a:r>
            <a:r>
              <a:rPr lang="en-US" sz="2800" i="1" dirty="0"/>
              <a:t>obtain guidance, </a:t>
            </a:r>
            <a:r>
              <a:rPr lang="en-US" sz="2800" b="1" i="1" baseline="30000" dirty="0"/>
              <a:t>6 </a:t>
            </a:r>
            <a:r>
              <a:rPr lang="en-US" sz="2800" i="1" dirty="0"/>
              <a:t>to understand a </a:t>
            </a:r>
            <a:r>
              <a:rPr lang="en-US" sz="2800" i="1" dirty="0">
                <a:highlight>
                  <a:srgbClr val="00FFFF"/>
                </a:highlight>
              </a:rPr>
              <a:t>proverb</a:t>
            </a:r>
            <a:r>
              <a:rPr lang="en-US" sz="2800" i="1" dirty="0"/>
              <a:t> and a </a:t>
            </a:r>
            <a:r>
              <a:rPr lang="en-US" sz="2800" i="1" dirty="0">
                <a:highlight>
                  <a:srgbClr val="00FFFF"/>
                </a:highlight>
              </a:rPr>
              <a:t>saying</a:t>
            </a:r>
            <a:r>
              <a:rPr lang="en-US" sz="2800" i="1" dirty="0"/>
              <a:t>, the </a:t>
            </a:r>
            <a:r>
              <a:rPr lang="en-US" sz="2800" i="1" dirty="0">
                <a:highlight>
                  <a:srgbClr val="00FFFF"/>
                </a:highlight>
              </a:rPr>
              <a:t>words of the wise </a:t>
            </a:r>
            <a:r>
              <a:rPr lang="en-US" sz="2800" i="1" dirty="0"/>
              <a:t>and their </a:t>
            </a:r>
            <a:r>
              <a:rPr lang="en-US" sz="2800" i="1" dirty="0">
                <a:highlight>
                  <a:srgbClr val="00FFFF"/>
                </a:highlight>
              </a:rPr>
              <a:t>riddles. </a:t>
            </a:r>
          </a:p>
          <a:p>
            <a:pPr marL="0" indent="0">
              <a:buNone/>
            </a:pPr>
            <a:r>
              <a:rPr lang="en-US" sz="2800" b="1" i="1" baseline="30000" dirty="0"/>
              <a:t>7 </a:t>
            </a:r>
            <a:r>
              <a:rPr lang="en-US" sz="2800" i="1" dirty="0"/>
              <a:t>The fear of the </a:t>
            </a:r>
            <a:r>
              <a:rPr lang="en-US" sz="2800" i="1" cap="small" dirty="0"/>
              <a:t>Lord</a:t>
            </a:r>
            <a:r>
              <a:rPr lang="en-US" sz="2800" i="1" dirty="0"/>
              <a:t> is the beginning of knowledge; fools despise wisdom and instruction.</a:t>
            </a:r>
          </a:p>
          <a:p>
            <a:pPr marL="0" indent="0">
              <a:buNone/>
            </a:pPr>
            <a:endParaRPr lang="en-US" sz="3200" dirty="0"/>
          </a:p>
        </p:txBody>
      </p:sp>
    </p:spTree>
    <p:extLst>
      <p:ext uri="{BB962C8B-B14F-4D97-AF65-F5344CB8AC3E}">
        <p14:creationId xmlns:p14="http://schemas.microsoft.com/office/powerpoint/2010/main" val="134899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533400"/>
            <a:ext cx="8382000" cy="6172200"/>
          </a:xfrm>
        </p:spPr>
        <p:txBody>
          <a:bodyPr/>
          <a:lstStyle/>
          <a:p>
            <a:pPr marL="0" indent="0">
              <a:buNone/>
            </a:pPr>
            <a:r>
              <a:rPr lang="en-US" sz="3000" b="1" dirty="0"/>
              <a:t>Proverbs 1:1-7 – Infinitives – Goals – results </a:t>
            </a:r>
          </a:p>
          <a:p>
            <a:pPr marL="0" indent="0">
              <a:buNone/>
            </a:pPr>
            <a:r>
              <a:rPr lang="en-US" sz="2800" i="1" dirty="0"/>
              <a:t>The </a:t>
            </a:r>
            <a:r>
              <a:rPr lang="en-US" sz="2800" i="1" dirty="0">
                <a:highlight>
                  <a:srgbClr val="00FFFF"/>
                </a:highlight>
              </a:rPr>
              <a:t>proverbs</a:t>
            </a:r>
            <a:r>
              <a:rPr lang="en-US" sz="2800" i="1" dirty="0"/>
              <a:t> of Solomon, son of David, king of Israel: </a:t>
            </a:r>
            <a:r>
              <a:rPr lang="en-US" sz="2800" b="1" i="1" baseline="30000" dirty="0"/>
              <a:t>2 </a:t>
            </a:r>
            <a:r>
              <a:rPr lang="en-US" sz="2800" i="1" dirty="0">
                <a:highlight>
                  <a:srgbClr val="00FF00"/>
                </a:highlight>
              </a:rPr>
              <a:t>To know </a:t>
            </a:r>
            <a:r>
              <a:rPr lang="en-US" sz="2800" i="1" dirty="0"/>
              <a:t>wisdom and instruction, </a:t>
            </a:r>
            <a:r>
              <a:rPr lang="en-US" sz="2800" i="1" dirty="0">
                <a:highlight>
                  <a:srgbClr val="00FF00"/>
                </a:highlight>
              </a:rPr>
              <a:t>to understand </a:t>
            </a:r>
            <a:r>
              <a:rPr lang="en-US" sz="2800" i="1" dirty="0"/>
              <a:t>words of insight, </a:t>
            </a:r>
            <a:r>
              <a:rPr lang="en-US" sz="2800" b="1" i="1" baseline="30000" dirty="0"/>
              <a:t>3 </a:t>
            </a:r>
            <a:r>
              <a:rPr lang="en-US" sz="2800" i="1" dirty="0">
                <a:highlight>
                  <a:srgbClr val="00FF00"/>
                </a:highlight>
              </a:rPr>
              <a:t>to receive instruction </a:t>
            </a:r>
            <a:r>
              <a:rPr lang="en-US" sz="2800" i="1" dirty="0"/>
              <a:t>in wise dealing, in righteousness, justice, and equity; </a:t>
            </a:r>
            <a:r>
              <a:rPr lang="en-US" sz="2800" b="1" i="1" baseline="30000" dirty="0"/>
              <a:t>4 </a:t>
            </a:r>
            <a:r>
              <a:rPr lang="en-US" sz="2800" i="1" dirty="0">
                <a:highlight>
                  <a:srgbClr val="00FF00"/>
                </a:highlight>
              </a:rPr>
              <a:t>to give prudence</a:t>
            </a:r>
            <a:r>
              <a:rPr lang="en-US" sz="2800" i="1" dirty="0"/>
              <a:t> to </a:t>
            </a:r>
            <a:r>
              <a:rPr lang="en-US" sz="2800" b="1" i="1" dirty="0"/>
              <a:t>the simple</a:t>
            </a:r>
            <a:r>
              <a:rPr lang="en-US" sz="2800" i="1" dirty="0"/>
              <a:t>, </a:t>
            </a:r>
            <a:r>
              <a:rPr lang="en-US" sz="2800" i="1" dirty="0">
                <a:highlight>
                  <a:srgbClr val="00FF00"/>
                </a:highlight>
              </a:rPr>
              <a:t>knowledge and discretion </a:t>
            </a:r>
            <a:r>
              <a:rPr lang="en-US" sz="2800" i="1" dirty="0"/>
              <a:t>to </a:t>
            </a:r>
            <a:r>
              <a:rPr lang="en-US" sz="2800" b="1" i="1" dirty="0"/>
              <a:t>the youth</a:t>
            </a:r>
          </a:p>
          <a:p>
            <a:pPr marL="0" indent="0">
              <a:buNone/>
            </a:pPr>
            <a:r>
              <a:rPr lang="en-US" sz="2800" i="1" dirty="0"/>
              <a:t> </a:t>
            </a:r>
            <a:r>
              <a:rPr lang="en-US" sz="2800" b="1" i="1" baseline="30000" dirty="0"/>
              <a:t>5 </a:t>
            </a:r>
            <a:r>
              <a:rPr lang="en-US" sz="2800" i="1" dirty="0"/>
              <a:t>Let </a:t>
            </a:r>
            <a:r>
              <a:rPr lang="en-US" sz="2800" b="1" i="1" dirty="0"/>
              <a:t>the wise </a:t>
            </a:r>
            <a:r>
              <a:rPr lang="en-US" sz="2800" i="1" dirty="0"/>
              <a:t>hear and increase in learning, and </a:t>
            </a:r>
            <a:r>
              <a:rPr lang="en-US" sz="2800" b="1" i="1" dirty="0"/>
              <a:t>the one who understands </a:t>
            </a:r>
            <a:r>
              <a:rPr lang="en-US" sz="2800" i="1" dirty="0"/>
              <a:t>obtain guidance, </a:t>
            </a:r>
            <a:r>
              <a:rPr lang="en-US" sz="2800" b="1" i="1" baseline="30000" dirty="0"/>
              <a:t>6 </a:t>
            </a:r>
            <a:r>
              <a:rPr lang="en-US" sz="2800" i="1" dirty="0">
                <a:highlight>
                  <a:srgbClr val="00FF00"/>
                </a:highlight>
              </a:rPr>
              <a:t>to understand </a:t>
            </a:r>
            <a:r>
              <a:rPr lang="en-US" sz="2800" i="1" dirty="0"/>
              <a:t>a </a:t>
            </a:r>
            <a:r>
              <a:rPr lang="en-US" sz="2800" i="1" dirty="0">
                <a:highlight>
                  <a:srgbClr val="00FFFF"/>
                </a:highlight>
              </a:rPr>
              <a:t>proverb</a:t>
            </a:r>
            <a:r>
              <a:rPr lang="en-US" sz="2800" i="1" dirty="0"/>
              <a:t> and a </a:t>
            </a:r>
            <a:r>
              <a:rPr lang="en-US" sz="2800" i="1" dirty="0">
                <a:highlight>
                  <a:srgbClr val="00FFFF"/>
                </a:highlight>
              </a:rPr>
              <a:t>saying</a:t>
            </a:r>
            <a:r>
              <a:rPr lang="en-US" sz="2800" i="1" dirty="0"/>
              <a:t>, the </a:t>
            </a:r>
            <a:r>
              <a:rPr lang="en-US" sz="2800" i="1" dirty="0">
                <a:highlight>
                  <a:srgbClr val="00FFFF"/>
                </a:highlight>
              </a:rPr>
              <a:t>words of the wise </a:t>
            </a:r>
            <a:r>
              <a:rPr lang="en-US" sz="2800" i="1" dirty="0"/>
              <a:t>and their </a:t>
            </a:r>
            <a:r>
              <a:rPr lang="en-US" sz="2800" i="1" dirty="0">
                <a:highlight>
                  <a:srgbClr val="00FFFF"/>
                </a:highlight>
              </a:rPr>
              <a:t>riddles. </a:t>
            </a:r>
          </a:p>
          <a:p>
            <a:pPr marL="0" indent="0">
              <a:buNone/>
            </a:pPr>
            <a:r>
              <a:rPr lang="en-US" sz="2800" b="1" i="1" baseline="30000" dirty="0"/>
              <a:t>7 </a:t>
            </a:r>
            <a:r>
              <a:rPr lang="en-US" sz="2800" i="1" dirty="0"/>
              <a:t>The fear of the </a:t>
            </a:r>
            <a:r>
              <a:rPr lang="en-US" sz="2800" i="1" cap="small" dirty="0"/>
              <a:t>Lord</a:t>
            </a:r>
            <a:r>
              <a:rPr lang="en-US" sz="2800" i="1" dirty="0"/>
              <a:t> is the beginning of knowledge; f</a:t>
            </a:r>
            <a:r>
              <a:rPr lang="en-US" sz="2800" b="1" i="1" dirty="0"/>
              <a:t>ools</a:t>
            </a:r>
            <a:r>
              <a:rPr lang="en-US" sz="2800" i="1" dirty="0"/>
              <a:t> despise wisdom and instruction.</a:t>
            </a:r>
          </a:p>
          <a:p>
            <a:pPr marL="0" indent="0">
              <a:buNone/>
            </a:pPr>
            <a:endParaRPr lang="en-US" sz="3200" dirty="0"/>
          </a:p>
        </p:txBody>
      </p:sp>
    </p:spTree>
    <p:extLst>
      <p:ext uri="{BB962C8B-B14F-4D97-AF65-F5344CB8AC3E}">
        <p14:creationId xmlns:p14="http://schemas.microsoft.com/office/powerpoint/2010/main" val="2684074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533400"/>
            <a:ext cx="8382000" cy="6172200"/>
          </a:xfrm>
        </p:spPr>
        <p:txBody>
          <a:bodyPr/>
          <a:lstStyle/>
          <a:p>
            <a:pPr marL="0" indent="0">
              <a:buNone/>
            </a:pPr>
            <a:r>
              <a:rPr lang="en-US" sz="3000" b="1" dirty="0"/>
              <a:t>Proverbs 1:1-7 – Benefits of Proverbs </a:t>
            </a:r>
          </a:p>
          <a:p>
            <a:pPr marL="0" indent="0">
              <a:buNone/>
            </a:pPr>
            <a:r>
              <a:rPr lang="en-US" sz="2800" i="1" dirty="0"/>
              <a:t>The </a:t>
            </a:r>
            <a:r>
              <a:rPr lang="en-US" sz="2800" i="1" dirty="0">
                <a:highlight>
                  <a:srgbClr val="00FFFF"/>
                </a:highlight>
              </a:rPr>
              <a:t>proverbs</a:t>
            </a:r>
            <a:r>
              <a:rPr lang="en-US" sz="2800" i="1" dirty="0"/>
              <a:t> of Solomon, son of David, king of Israel: </a:t>
            </a:r>
            <a:r>
              <a:rPr lang="en-US" sz="2800" b="1" i="1" baseline="30000" dirty="0"/>
              <a:t>2</a:t>
            </a:r>
            <a:r>
              <a:rPr lang="en-US" sz="2800" b="1" i="1" baseline="30000" dirty="0">
                <a:highlight>
                  <a:srgbClr val="00FF00"/>
                </a:highlight>
              </a:rPr>
              <a:t> </a:t>
            </a:r>
            <a:r>
              <a:rPr lang="en-US" sz="2800" i="1" dirty="0">
                <a:highlight>
                  <a:srgbClr val="00FF00"/>
                </a:highlight>
              </a:rPr>
              <a:t>To know </a:t>
            </a:r>
            <a:r>
              <a:rPr lang="en-US" sz="2800" i="1" dirty="0">
                <a:highlight>
                  <a:srgbClr val="FFFF00"/>
                </a:highlight>
              </a:rPr>
              <a:t>wisdom </a:t>
            </a:r>
            <a:r>
              <a:rPr lang="en-US" sz="2800" i="1" dirty="0"/>
              <a:t>and </a:t>
            </a:r>
            <a:r>
              <a:rPr lang="en-US" sz="2800" i="1" dirty="0">
                <a:highlight>
                  <a:srgbClr val="FFFF00"/>
                </a:highlight>
              </a:rPr>
              <a:t>instruction</a:t>
            </a:r>
            <a:r>
              <a:rPr lang="en-US" sz="2800" i="1" dirty="0"/>
              <a:t>, </a:t>
            </a:r>
            <a:r>
              <a:rPr lang="en-US" sz="2800" i="1" dirty="0">
                <a:highlight>
                  <a:srgbClr val="00FF00"/>
                </a:highlight>
              </a:rPr>
              <a:t>to understand </a:t>
            </a:r>
            <a:r>
              <a:rPr lang="en-US" sz="2800" i="1" dirty="0">
                <a:highlight>
                  <a:srgbClr val="FFFF00"/>
                </a:highlight>
              </a:rPr>
              <a:t>words of insight</a:t>
            </a:r>
            <a:r>
              <a:rPr lang="en-US" sz="2800" i="1" dirty="0"/>
              <a:t>, </a:t>
            </a:r>
            <a:r>
              <a:rPr lang="en-US" sz="2800" b="1" i="1" baseline="30000" dirty="0"/>
              <a:t>3 </a:t>
            </a:r>
            <a:r>
              <a:rPr lang="en-US" sz="2800" i="1" dirty="0">
                <a:highlight>
                  <a:srgbClr val="00FF00"/>
                </a:highlight>
              </a:rPr>
              <a:t>to receive instruction </a:t>
            </a:r>
            <a:r>
              <a:rPr lang="en-US" sz="2800" i="1" dirty="0"/>
              <a:t>in </a:t>
            </a:r>
            <a:r>
              <a:rPr lang="en-US" sz="2800" i="1" dirty="0">
                <a:highlight>
                  <a:srgbClr val="FFFF00"/>
                </a:highlight>
              </a:rPr>
              <a:t>wise dealing</a:t>
            </a:r>
            <a:r>
              <a:rPr lang="en-US" sz="2800" i="1" dirty="0"/>
              <a:t>, in </a:t>
            </a:r>
            <a:r>
              <a:rPr lang="en-US" sz="2800" i="1" dirty="0">
                <a:highlight>
                  <a:srgbClr val="FFFF00"/>
                </a:highlight>
              </a:rPr>
              <a:t>righteousness, justice, and equity</a:t>
            </a:r>
            <a:r>
              <a:rPr lang="en-US" sz="2800" i="1" dirty="0"/>
              <a:t>; </a:t>
            </a:r>
            <a:r>
              <a:rPr lang="en-US" sz="2800" b="1" i="1" baseline="30000" dirty="0"/>
              <a:t>4 </a:t>
            </a:r>
            <a:r>
              <a:rPr lang="en-US" sz="2800" i="1" dirty="0">
                <a:highlight>
                  <a:srgbClr val="00FF00"/>
                </a:highlight>
              </a:rPr>
              <a:t>to give prudence</a:t>
            </a:r>
            <a:r>
              <a:rPr lang="en-US" sz="2800" i="1" dirty="0"/>
              <a:t> to </a:t>
            </a:r>
            <a:r>
              <a:rPr lang="en-US" sz="2800" b="1" i="1" dirty="0"/>
              <a:t>the simple</a:t>
            </a:r>
            <a:r>
              <a:rPr lang="en-US" sz="2800" i="1" dirty="0"/>
              <a:t>, </a:t>
            </a:r>
            <a:r>
              <a:rPr lang="en-US" sz="2800" i="1" dirty="0">
                <a:highlight>
                  <a:srgbClr val="00FF00"/>
                </a:highlight>
              </a:rPr>
              <a:t>knowledge and discretion </a:t>
            </a:r>
            <a:r>
              <a:rPr lang="en-US" sz="2800" i="1" dirty="0"/>
              <a:t>to </a:t>
            </a:r>
            <a:r>
              <a:rPr lang="en-US" sz="2800" b="1" i="1" dirty="0"/>
              <a:t>the youth</a:t>
            </a:r>
          </a:p>
          <a:p>
            <a:pPr marL="0" indent="0">
              <a:buNone/>
            </a:pPr>
            <a:r>
              <a:rPr lang="en-US" sz="2800" i="1" dirty="0"/>
              <a:t> </a:t>
            </a:r>
            <a:r>
              <a:rPr lang="en-US" sz="2800" b="1" i="1" baseline="30000" dirty="0"/>
              <a:t>5 </a:t>
            </a:r>
            <a:r>
              <a:rPr lang="en-US" sz="2800" i="1" dirty="0"/>
              <a:t>Let </a:t>
            </a:r>
            <a:r>
              <a:rPr lang="en-US" sz="2800" b="1" i="1" dirty="0"/>
              <a:t>the wise </a:t>
            </a:r>
            <a:r>
              <a:rPr lang="en-US" sz="2800" i="1" dirty="0"/>
              <a:t>hear and increase in </a:t>
            </a:r>
            <a:r>
              <a:rPr lang="en-US" sz="2800" i="1" dirty="0">
                <a:highlight>
                  <a:srgbClr val="FFFF00"/>
                </a:highlight>
              </a:rPr>
              <a:t>learning, </a:t>
            </a:r>
            <a:r>
              <a:rPr lang="en-US" sz="2800" i="1" dirty="0"/>
              <a:t>and </a:t>
            </a:r>
            <a:r>
              <a:rPr lang="en-US" sz="2800" b="1" i="1" dirty="0"/>
              <a:t>the one who understands </a:t>
            </a:r>
            <a:r>
              <a:rPr lang="en-US" sz="2800" i="1" dirty="0"/>
              <a:t>obtain </a:t>
            </a:r>
            <a:r>
              <a:rPr lang="en-US" sz="2800" i="1" dirty="0">
                <a:highlight>
                  <a:srgbClr val="FFFF00"/>
                </a:highlight>
              </a:rPr>
              <a:t>guidance</a:t>
            </a:r>
            <a:r>
              <a:rPr lang="en-US" sz="2800" i="1" dirty="0"/>
              <a:t>, </a:t>
            </a:r>
            <a:r>
              <a:rPr lang="en-US" sz="2800" b="1" i="1" baseline="30000" dirty="0"/>
              <a:t>6 </a:t>
            </a:r>
            <a:r>
              <a:rPr lang="en-US" sz="2800" i="1" dirty="0">
                <a:highlight>
                  <a:srgbClr val="00FF00"/>
                </a:highlight>
              </a:rPr>
              <a:t>to understand </a:t>
            </a:r>
            <a:r>
              <a:rPr lang="en-US" sz="2800" i="1" dirty="0"/>
              <a:t>a </a:t>
            </a:r>
            <a:r>
              <a:rPr lang="en-US" sz="2800" i="1" dirty="0">
                <a:highlight>
                  <a:srgbClr val="00FFFF"/>
                </a:highlight>
              </a:rPr>
              <a:t>proverb</a:t>
            </a:r>
            <a:r>
              <a:rPr lang="en-US" sz="2800" i="1" dirty="0"/>
              <a:t> and a </a:t>
            </a:r>
            <a:r>
              <a:rPr lang="en-US" sz="2800" i="1" dirty="0">
                <a:highlight>
                  <a:srgbClr val="00FFFF"/>
                </a:highlight>
              </a:rPr>
              <a:t>saying</a:t>
            </a:r>
            <a:r>
              <a:rPr lang="en-US" sz="2800" i="1" dirty="0"/>
              <a:t>, the </a:t>
            </a:r>
            <a:r>
              <a:rPr lang="en-US" sz="2800" i="1" dirty="0">
                <a:highlight>
                  <a:srgbClr val="00FFFF"/>
                </a:highlight>
              </a:rPr>
              <a:t>words of the wise </a:t>
            </a:r>
            <a:r>
              <a:rPr lang="en-US" sz="2800" i="1" dirty="0"/>
              <a:t>and their </a:t>
            </a:r>
            <a:r>
              <a:rPr lang="en-US" sz="2800" i="1" dirty="0">
                <a:highlight>
                  <a:srgbClr val="00FFFF"/>
                </a:highlight>
              </a:rPr>
              <a:t>riddles. </a:t>
            </a:r>
          </a:p>
          <a:p>
            <a:pPr marL="0" indent="0">
              <a:buNone/>
            </a:pPr>
            <a:r>
              <a:rPr lang="en-US" sz="2800" b="1" i="1" baseline="30000" dirty="0"/>
              <a:t>7 </a:t>
            </a:r>
            <a:r>
              <a:rPr lang="en-US" sz="2800" i="1" dirty="0"/>
              <a:t>The fear of the </a:t>
            </a:r>
            <a:r>
              <a:rPr lang="en-US" sz="2800" i="1" cap="small" dirty="0"/>
              <a:t>Lord</a:t>
            </a:r>
            <a:r>
              <a:rPr lang="en-US" sz="2800" i="1" dirty="0"/>
              <a:t> is the beginning of </a:t>
            </a:r>
            <a:r>
              <a:rPr lang="en-US" sz="2800" i="1" dirty="0">
                <a:highlight>
                  <a:srgbClr val="FFFF00"/>
                </a:highlight>
              </a:rPr>
              <a:t>knowledge;</a:t>
            </a:r>
            <a:r>
              <a:rPr lang="en-US" sz="2800" i="1" dirty="0"/>
              <a:t> f</a:t>
            </a:r>
            <a:r>
              <a:rPr lang="en-US" sz="2800" b="1" i="1" dirty="0"/>
              <a:t>ools</a:t>
            </a:r>
            <a:r>
              <a:rPr lang="en-US" sz="2800" i="1" dirty="0"/>
              <a:t> despise </a:t>
            </a:r>
            <a:r>
              <a:rPr lang="en-US" sz="2800" i="1" dirty="0">
                <a:highlight>
                  <a:srgbClr val="FFFF00"/>
                </a:highlight>
              </a:rPr>
              <a:t>wisdom and instruction</a:t>
            </a:r>
            <a:r>
              <a:rPr lang="en-US" sz="2800" i="1" dirty="0"/>
              <a:t>.</a:t>
            </a:r>
          </a:p>
          <a:p>
            <a:pPr marL="0" indent="0">
              <a:buNone/>
            </a:pPr>
            <a:endParaRPr lang="en-US" sz="3200" dirty="0"/>
          </a:p>
        </p:txBody>
      </p:sp>
    </p:spTree>
    <p:extLst>
      <p:ext uri="{BB962C8B-B14F-4D97-AF65-F5344CB8AC3E}">
        <p14:creationId xmlns:p14="http://schemas.microsoft.com/office/powerpoint/2010/main" val="498254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Purpose of Proverbs – Benefits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286435"/>
            <a:ext cx="8382000" cy="5419165"/>
          </a:xfrm>
        </p:spPr>
        <p:txBody>
          <a:bodyPr/>
          <a:lstStyle/>
          <a:p>
            <a:pPr marL="514350" indent="-514350">
              <a:buFont typeface="+mj-lt"/>
              <a:buAutoNum type="arabicPeriod"/>
            </a:pPr>
            <a:r>
              <a:rPr lang="en-US" sz="3200" dirty="0"/>
              <a:t>Wisdom – “</a:t>
            </a:r>
            <a:r>
              <a:rPr lang="en-US" sz="3200" dirty="0" err="1"/>
              <a:t>Hokmah</a:t>
            </a:r>
            <a:r>
              <a:rPr lang="en-US" sz="3200" dirty="0"/>
              <a:t>” – to entwine, configure, skillful application. The ability to  apply biblical knowledge to daily life. </a:t>
            </a:r>
          </a:p>
          <a:p>
            <a:pPr marL="514350" indent="-514350">
              <a:buFont typeface="+mj-lt"/>
              <a:buAutoNum type="arabicPeriod"/>
            </a:pPr>
            <a:r>
              <a:rPr lang="en-US" dirty="0"/>
              <a:t>Instruction – “Musar” – Discipline, correction, chastisement in order to develop character and strength. </a:t>
            </a:r>
          </a:p>
          <a:p>
            <a:pPr marL="514350" indent="-514350">
              <a:buFont typeface="+mj-lt"/>
              <a:buAutoNum type="arabicPeriod"/>
            </a:pPr>
            <a:r>
              <a:rPr lang="en-US" sz="3200" dirty="0"/>
              <a:t>Understanding – “Bin” – to see between the lines, to perceive, discern, separate ideas and look at the heart of the issue by using a criteria based on knowledge. </a:t>
            </a:r>
          </a:p>
        </p:txBody>
      </p:sp>
    </p:spTree>
    <p:extLst>
      <p:ext uri="{BB962C8B-B14F-4D97-AF65-F5344CB8AC3E}">
        <p14:creationId xmlns:p14="http://schemas.microsoft.com/office/powerpoint/2010/main" val="1975827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Purpose of Proverbs – Benefits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286435"/>
            <a:ext cx="8382000" cy="5419165"/>
          </a:xfrm>
        </p:spPr>
        <p:txBody>
          <a:bodyPr/>
          <a:lstStyle/>
          <a:p>
            <a:pPr marL="514350" indent="-514350">
              <a:buFont typeface="+mj-lt"/>
              <a:buAutoNum type="arabicPeriod" startAt="4"/>
            </a:pPr>
            <a:r>
              <a:rPr lang="en-US" sz="3200" dirty="0"/>
              <a:t>Knowledge – “Yada” – intimate relationship with ideas or persons which creates and shapes the life. </a:t>
            </a:r>
          </a:p>
          <a:p>
            <a:pPr marL="514350" indent="-514350">
              <a:buFont typeface="+mj-lt"/>
              <a:buAutoNum type="arabicPeriod" startAt="4"/>
            </a:pPr>
            <a:r>
              <a:rPr lang="en-US" dirty="0"/>
              <a:t>Wise behavior – “</a:t>
            </a:r>
            <a:r>
              <a:rPr lang="en-US" dirty="0" err="1"/>
              <a:t>Sakal</a:t>
            </a:r>
            <a:r>
              <a:rPr lang="en-US" dirty="0"/>
              <a:t>” – Well used skill – the artisan or one who thoroughly masters and art. It is the application of all of the principles through actions with feeling and discipline. Difference between a mechanical piano and a virtuoso pianist. </a:t>
            </a:r>
            <a:endParaRPr lang="en-US" sz="3200" dirty="0"/>
          </a:p>
        </p:txBody>
      </p:sp>
    </p:spTree>
    <p:extLst>
      <p:ext uri="{BB962C8B-B14F-4D97-AF65-F5344CB8AC3E}">
        <p14:creationId xmlns:p14="http://schemas.microsoft.com/office/powerpoint/2010/main" val="69664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Purpose of Proverbs – Benefits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286435"/>
            <a:ext cx="8382000" cy="5419165"/>
          </a:xfrm>
        </p:spPr>
        <p:txBody>
          <a:bodyPr/>
          <a:lstStyle/>
          <a:p>
            <a:pPr marL="514350" indent="-514350">
              <a:buFont typeface="+mj-lt"/>
              <a:buAutoNum type="arabicPeriod" startAt="6"/>
            </a:pPr>
            <a:r>
              <a:rPr lang="en-US" sz="3000" dirty="0"/>
              <a:t>Prudence – “</a:t>
            </a:r>
            <a:r>
              <a:rPr lang="en-US" sz="3000" dirty="0" err="1"/>
              <a:t>Ormah</a:t>
            </a:r>
            <a:r>
              <a:rPr lang="en-US" sz="3000" dirty="0"/>
              <a:t>”- One who is shrewd, cunning , clever or even deceit. Used in  this context it is tied to the qualities of righteousness, justice and equity. Behavioral and intellectual qualities and traits must be guided by moral qualities if they are to glorify God. </a:t>
            </a:r>
          </a:p>
          <a:p>
            <a:pPr marL="514350" indent="-514350">
              <a:buFont typeface="+mj-lt"/>
              <a:buAutoNum type="arabicPeriod" startAt="6"/>
            </a:pPr>
            <a:r>
              <a:rPr lang="en-US" sz="3000" dirty="0"/>
              <a:t>Discretion – “</a:t>
            </a:r>
            <a:r>
              <a:rPr lang="en-US" sz="3000" dirty="0" err="1"/>
              <a:t>Meximmah</a:t>
            </a:r>
            <a:r>
              <a:rPr lang="en-US" sz="3000" dirty="0"/>
              <a:t>” – The ability to strategize and utilize resources to maximize  opportunities. Ability to counter strategies of the devil. </a:t>
            </a:r>
          </a:p>
        </p:txBody>
      </p:sp>
    </p:spTree>
    <p:extLst>
      <p:ext uri="{BB962C8B-B14F-4D97-AF65-F5344CB8AC3E}">
        <p14:creationId xmlns:p14="http://schemas.microsoft.com/office/powerpoint/2010/main" val="397340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Purpose of Proverbs – Benefits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286435"/>
            <a:ext cx="8382000" cy="5419165"/>
          </a:xfrm>
        </p:spPr>
        <p:txBody>
          <a:bodyPr/>
          <a:lstStyle/>
          <a:p>
            <a:pPr marL="514350" indent="-514350">
              <a:buFont typeface="+mj-lt"/>
              <a:buAutoNum type="arabicPeriod" startAt="7"/>
            </a:pPr>
            <a:r>
              <a:rPr lang="en-US" dirty="0"/>
              <a:t>Learning – “</a:t>
            </a:r>
            <a:r>
              <a:rPr lang="en-US" dirty="0" err="1"/>
              <a:t>Laqah</a:t>
            </a:r>
            <a:r>
              <a:rPr lang="en-US" dirty="0"/>
              <a:t>” – To take grasp our master ideas so they can teach them to others. Someone who comprehends not just apprehends principles and ideas. </a:t>
            </a:r>
          </a:p>
          <a:p>
            <a:pPr marL="514350" indent="-514350">
              <a:buFont typeface="+mj-lt"/>
              <a:buAutoNum type="arabicPeriod" startAt="7"/>
            </a:pPr>
            <a:r>
              <a:rPr lang="en-US" dirty="0"/>
              <a:t>Wise Counsel – “</a:t>
            </a:r>
            <a:r>
              <a:rPr lang="en-US" dirty="0" err="1"/>
              <a:t>Tahbuloth</a:t>
            </a:r>
            <a:r>
              <a:rPr lang="en-US" dirty="0"/>
              <a:t>” -  Accurate guidance or the ability to steer in the right direction or stay on course. One who can chart a path to avoid pit falls and obstacles because they are guided by principles and understanding of pattern of life before them. </a:t>
            </a:r>
          </a:p>
        </p:txBody>
      </p:sp>
    </p:spTree>
    <p:extLst>
      <p:ext uri="{BB962C8B-B14F-4D97-AF65-F5344CB8AC3E}">
        <p14:creationId xmlns:p14="http://schemas.microsoft.com/office/powerpoint/2010/main" val="72554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Purpose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143001"/>
            <a:ext cx="8382000" cy="5562600"/>
          </a:xfrm>
        </p:spPr>
        <p:txBody>
          <a:bodyPr/>
          <a:lstStyle/>
          <a:p>
            <a:pPr marL="0" indent="0">
              <a:buNone/>
            </a:pPr>
            <a:r>
              <a:rPr lang="en-US" b="1" dirty="0"/>
              <a:t>The Infinitives: Goals  </a:t>
            </a:r>
          </a:p>
          <a:p>
            <a:pPr marL="514350" indent="-514350">
              <a:buFont typeface="+mj-lt"/>
              <a:buAutoNum type="arabicPeriod"/>
            </a:pPr>
            <a:r>
              <a:rPr lang="en-US" sz="3000" dirty="0"/>
              <a:t>To know – intimate exchange of truth, moral principles and attributes. </a:t>
            </a:r>
          </a:p>
          <a:p>
            <a:pPr marL="514350" indent="-514350">
              <a:buFont typeface="+mj-lt"/>
              <a:buAutoNum type="arabicPeriod"/>
            </a:pPr>
            <a:r>
              <a:rPr lang="en-US" sz="3000" dirty="0"/>
              <a:t>To understand  – to separate, distinguish, observe, consider with a criteria which helps one see right and wrong, true and false, good and evil. </a:t>
            </a:r>
          </a:p>
          <a:p>
            <a:pPr marL="514350" indent="-514350">
              <a:buFont typeface="+mj-lt"/>
              <a:buAutoNum type="arabicPeriod"/>
            </a:pPr>
            <a:r>
              <a:rPr lang="en-US" sz="3000" dirty="0"/>
              <a:t>To receive – A posture of openness – the ability to grasp and hang onto ideas and truth so that it becomes a part of your framework of thinking and actions.  </a:t>
            </a:r>
          </a:p>
        </p:txBody>
      </p:sp>
    </p:spTree>
    <p:extLst>
      <p:ext uri="{BB962C8B-B14F-4D97-AF65-F5344CB8AC3E}">
        <p14:creationId xmlns:p14="http://schemas.microsoft.com/office/powerpoint/2010/main" val="372790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Purpose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29869"/>
            <a:ext cx="8382000" cy="5275731"/>
          </a:xfrm>
        </p:spPr>
        <p:txBody>
          <a:bodyPr/>
          <a:lstStyle/>
          <a:p>
            <a:pPr marL="0" indent="0">
              <a:buNone/>
            </a:pPr>
            <a:r>
              <a:rPr lang="en-US" b="1" dirty="0"/>
              <a:t>The Infinitives: </a:t>
            </a:r>
          </a:p>
          <a:p>
            <a:pPr marL="514350" indent="-514350">
              <a:buFont typeface="+mj-lt"/>
              <a:buAutoNum type="arabicPeriod" startAt="4"/>
            </a:pPr>
            <a:r>
              <a:rPr lang="en-US" dirty="0"/>
              <a:t>To give prudence, knowledge, discretion – one who has mastered the skills and principles of life and is able to transfer them to others through teaching, modeling and mentoring.  One who conveys how to strategize and utilize one’s resources to overcome life’s challenges and Satan’s temptations. </a:t>
            </a:r>
          </a:p>
        </p:txBody>
      </p:sp>
    </p:spTree>
    <p:extLst>
      <p:ext uri="{BB962C8B-B14F-4D97-AF65-F5344CB8AC3E}">
        <p14:creationId xmlns:p14="http://schemas.microsoft.com/office/powerpoint/2010/main" val="112213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55310" y="-304799"/>
            <a:ext cx="9199309" cy="737144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 </a:t>
            </a:r>
            <a:endParaRPr lang="en-US" dirty="0">
              <a:solidFill>
                <a:schemeClr val="tx1"/>
              </a:solidFill>
            </a:endParaRPr>
          </a:p>
        </p:txBody>
      </p:sp>
      <p:pic>
        <p:nvPicPr>
          <p:cNvPr id="8" name="Picture 7">
            <a:extLst>
              <a:ext uri="{FF2B5EF4-FFF2-40B4-BE49-F238E27FC236}">
                <a16:creationId xmlns:a16="http://schemas.microsoft.com/office/drawing/2014/main" id="{BA7F7AD7-2AD1-4564-9C85-6E757EB4D719}"/>
              </a:ext>
            </a:extLst>
          </p:cNvPr>
          <p:cNvPicPr>
            <a:picLocks noChangeAspect="1"/>
          </p:cNvPicPr>
          <p:nvPr/>
        </p:nvPicPr>
        <p:blipFill>
          <a:blip r:embed="rId3"/>
          <a:stretch>
            <a:fillRect/>
          </a:stretch>
        </p:blipFill>
        <p:spPr>
          <a:xfrm>
            <a:off x="445182" y="717654"/>
            <a:ext cx="8603726" cy="556308"/>
          </a:xfrm>
          <a:prstGeom prst="rect">
            <a:avLst/>
          </a:prstGeom>
        </p:spPr>
      </p:pic>
      <p:sp>
        <p:nvSpPr>
          <p:cNvPr id="2" name="Rectangle 1">
            <a:extLst>
              <a:ext uri="{FF2B5EF4-FFF2-40B4-BE49-F238E27FC236}">
                <a16:creationId xmlns:a16="http://schemas.microsoft.com/office/drawing/2014/main" id="{42C5FD1D-D5A8-4A2D-AF03-2A8085793784}"/>
              </a:ext>
            </a:extLst>
          </p:cNvPr>
          <p:cNvSpPr/>
          <p:nvPr/>
        </p:nvSpPr>
        <p:spPr>
          <a:xfrm>
            <a:off x="304801" y="2819400"/>
            <a:ext cx="8283195" cy="3581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304800" y="1181100"/>
            <a:ext cx="8728377" cy="16383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 name="Straight Connector 5">
            <a:extLst>
              <a:ext uri="{FF2B5EF4-FFF2-40B4-BE49-F238E27FC236}">
                <a16:creationId xmlns:a16="http://schemas.microsoft.com/office/drawing/2014/main" id="{649EE398-5FF9-4905-8BF4-3E592FEC490B}"/>
              </a:ext>
            </a:extLst>
          </p:cNvPr>
          <p:cNvCxnSpPr/>
          <p:nvPr/>
        </p:nvCxnSpPr>
        <p:spPr>
          <a:xfrm flipH="1">
            <a:off x="2218470" y="1164716"/>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B7E59D-46B2-4D84-841F-E989ED9FCD70}"/>
              </a:ext>
            </a:extLst>
          </p:cNvPr>
          <p:cNvCxnSpPr/>
          <p:nvPr/>
        </p:nvCxnSpPr>
        <p:spPr>
          <a:xfrm flipH="1">
            <a:off x="4288091" y="1176976"/>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C2364-7D19-4F0F-9F95-E96999C675F4}"/>
              </a:ext>
            </a:extLst>
          </p:cNvPr>
          <p:cNvCxnSpPr>
            <a:cxnSpLocks/>
          </p:cNvCxnSpPr>
          <p:nvPr/>
        </p:nvCxnSpPr>
        <p:spPr>
          <a:xfrm flipH="1">
            <a:off x="6419705" y="1152254"/>
            <a:ext cx="461724" cy="16603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E403CF-DC58-4AE2-921B-B24B42027AD4}"/>
              </a:ext>
            </a:extLst>
          </p:cNvPr>
          <p:cNvCxnSpPr>
            <a:cxnSpLocks/>
          </p:cNvCxnSpPr>
          <p:nvPr/>
        </p:nvCxnSpPr>
        <p:spPr>
          <a:xfrm>
            <a:off x="311428" y="3201952"/>
            <a:ext cx="8306943" cy="4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74FFF2-EEB5-4E32-ACCB-D36EEEA9BEBE}"/>
              </a:ext>
            </a:extLst>
          </p:cNvPr>
          <p:cNvCxnSpPr>
            <a:cxnSpLocks/>
          </p:cNvCxnSpPr>
          <p:nvPr/>
        </p:nvCxnSpPr>
        <p:spPr>
          <a:xfrm>
            <a:off x="2209906" y="2789161"/>
            <a:ext cx="0" cy="3581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5E100E-D036-42E6-853D-2F8B8E0AE304}"/>
              </a:ext>
            </a:extLst>
          </p:cNvPr>
          <p:cNvCxnSpPr>
            <a:cxnSpLocks/>
          </p:cNvCxnSpPr>
          <p:nvPr/>
        </p:nvCxnSpPr>
        <p:spPr>
          <a:xfrm>
            <a:off x="4277509" y="2797132"/>
            <a:ext cx="42422" cy="36036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EBF0F1-DA7C-47E5-A65A-3CE3D465B8B6}"/>
              </a:ext>
            </a:extLst>
          </p:cNvPr>
          <p:cNvCxnSpPr>
            <a:cxnSpLocks/>
          </p:cNvCxnSpPr>
          <p:nvPr/>
        </p:nvCxnSpPr>
        <p:spPr>
          <a:xfrm>
            <a:off x="6424229" y="2830873"/>
            <a:ext cx="0" cy="355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56" name="TextBox 19455">
            <a:extLst>
              <a:ext uri="{FF2B5EF4-FFF2-40B4-BE49-F238E27FC236}">
                <a16:creationId xmlns:a16="http://schemas.microsoft.com/office/drawing/2014/main" id="{31F8E379-7F74-4E72-9EB9-7C56385F657D}"/>
              </a:ext>
            </a:extLst>
          </p:cNvPr>
          <p:cNvSpPr txBox="1"/>
          <p:nvPr/>
        </p:nvSpPr>
        <p:spPr>
          <a:xfrm>
            <a:off x="6304475" y="153515"/>
            <a:ext cx="2478739" cy="400110"/>
          </a:xfrm>
          <a:prstGeom prst="rect">
            <a:avLst/>
          </a:prstGeom>
          <a:noFill/>
        </p:spPr>
        <p:txBody>
          <a:bodyPr wrap="square" rtlCol="0">
            <a:spAutoFit/>
          </a:bodyPr>
          <a:lstStyle/>
          <a:p>
            <a:r>
              <a:rPr lang="en-US" sz="2000" b="1" dirty="0"/>
              <a:t>Ecclesiastes 4 &amp; 5  </a:t>
            </a:r>
          </a:p>
        </p:txBody>
      </p:sp>
      <p:sp>
        <p:nvSpPr>
          <p:cNvPr id="35" name="Text Box 10">
            <a:extLst>
              <a:ext uri="{FF2B5EF4-FFF2-40B4-BE49-F238E27FC236}">
                <a16:creationId xmlns:a16="http://schemas.microsoft.com/office/drawing/2014/main" id="{E1549FF7-D403-494F-BDBA-5138D45CBF11}"/>
              </a:ext>
            </a:extLst>
          </p:cNvPr>
          <p:cNvSpPr txBox="1"/>
          <p:nvPr/>
        </p:nvSpPr>
        <p:spPr>
          <a:xfrm>
            <a:off x="806313" y="1602866"/>
            <a:ext cx="1409700"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Vanity of</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work</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4:4-12</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7" name="Text Box 15">
            <a:extLst>
              <a:ext uri="{FF2B5EF4-FFF2-40B4-BE49-F238E27FC236}">
                <a16:creationId xmlns:a16="http://schemas.microsoft.com/office/drawing/2014/main" id="{FEFD564D-8000-4FD0-B967-6616FA3345F7}"/>
              </a:ext>
            </a:extLst>
          </p:cNvPr>
          <p:cNvSpPr txBox="1"/>
          <p:nvPr/>
        </p:nvSpPr>
        <p:spPr>
          <a:xfrm>
            <a:off x="2696174" y="1581000"/>
            <a:ext cx="1409700"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Vanity of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Pride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4:13-16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8" name="Text Box 16">
            <a:extLst>
              <a:ext uri="{FF2B5EF4-FFF2-40B4-BE49-F238E27FC236}">
                <a16:creationId xmlns:a16="http://schemas.microsoft.com/office/drawing/2014/main" id="{D113BAC8-515F-4711-8505-F9D08D14B010}"/>
              </a:ext>
            </a:extLst>
          </p:cNvPr>
          <p:cNvSpPr txBox="1"/>
          <p:nvPr/>
        </p:nvSpPr>
        <p:spPr>
          <a:xfrm>
            <a:off x="4983262" y="1597188"/>
            <a:ext cx="1409700"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Vanity of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Vows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5:1-7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9" name="Text Box 18">
            <a:extLst>
              <a:ext uri="{FF2B5EF4-FFF2-40B4-BE49-F238E27FC236}">
                <a16:creationId xmlns:a16="http://schemas.microsoft.com/office/drawing/2014/main" id="{1EA00E80-D9B2-491A-BA01-4731D72BCFCF}"/>
              </a:ext>
            </a:extLst>
          </p:cNvPr>
          <p:cNvSpPr txBox="1"/>
          <p:nvPr/>
        </p:nvSpPr>
        <p:spPr>
          <a:xfrm>
            <a:off x="6936199" y="1590404"/>
            <a:ext cx="1586291"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Vanity of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Power &amp; Riches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5:8-20  </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0" name="Text Box 23">
            <a:extLst>
              <a:ext uri="{FF2B5EF4-FFF2-40B4-BE49-F238E27FC236}">
                <a16:creationId xmlns:a16="http://schemas.microsoft.com/office/drawing/2014/main" id="{B828C96F-59FD-422B-98C7-AFE13D3ABD13}"/>
              </a:ext>
            </a:extLst>
          </p:cNvPr>
          <p:cNvSpPr txBox="1"/>
          <p:nvPr/>
        </p:nvSpPr>
        <p:spPr>
          <a:xfrm>
            <a:off x="291837" y="2842211"/>
            <a:ext cx="8518749" cy="3693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Tahoma" panose="020B0604030504040204" pitchFamily="34" charset="0"/>
                <a:ea typeface="Calibri" panose="020F0502020204030204" pitchFamily="34" charset="0"/>
                <a:cs typeface="Times New Roman" panose="02020603050405020304" pitchFamily="18" charset="0"/>
              </a:rPr>
              <a:t> Labor &amp; Laziness</a:t>
            </a:r>
            <a:r>
              <a:rPr lang="en-US" sz="1400" dirty="0">
                <a:effectLst/>
                <a:latin typeface="Tahoma" panose="020B0604030504040204" pitchFamily="34" charset="0"/>
                <a:ea typeface="Calibri" panose="020F0502020204030204" pitchFamily="34" charset="0"/>
                <a:cs typeface="Times New Roman" panose="02020603050405020304" pitchFamily="18" charset="0"/>
              </a:rPr>
              <a:t>	</a:t>
            </a:r>
            <a:r>
              <a:rPr lang="en-US" sz="1400" b="1" dirty="0">
                <a:effectLst/>
                <a:latin typeface="Tahoma" panose="020B0604030504040204" pitchFamily="34" charset="0"/>
                <a:ea typeface="Calibri" panose="020F0502020204030204" pitchFamily="34" charset="0"/>
                <a:cs typeface="Times New Roman" panose="02020603050405020304" pitchFamily="18" charset="0"/>
              </a:rPr>
              <a:t>   Wisdom and Power         Dreams &amp; Vows</a:t>
            </a:r>
            <a:r>
              <a:rPr lang="en-US" sz="1400" dirty="0">
                <a:effectLst/>
                <a:latin typeface="Tahoma" panose="020B0604030504040204" pitchFamily="34" charset="0"/>
                <a:ea typeface="Calibri" panose="020F0502020204030204" pitchFamily="34" charset="0"/>
                <a:cs typeface="Times New Roman" panose="02020603050405020304" pitchFamily="18" charset="0"/>
              </a:rPr>
              <a:t>         </a:t>
            </a:r>
            <a:r>
              <a:rPr lang="en-US" sz="1400" b="1" dirty="0">
                <a:effectLst/>
                <a:latin typeface="Tahoma" panose="020B0604030504040204" pitchFamily="34" charset="0"/>
                <a:ea typeface="Calibri" panose="020F0502020204030204" pitchFamily="34" charset="0"/>
                <a:cs typeface="Times New Roman" panose="02020603050405020304" pitchFamily="18" charset="0"/>
              </a:rPr>
              <a:t>Justice &amp; Contentment</a:t>
            </a:r>
            <a:endParaRPr lang="en-US" sz="14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1" name="Text Box 16">
            <a:extLst>
              <a:ext uri="{FF2B5EF4-FFF2-40B4-BE49-F238E27FC236}">
                <a16:creationId xmlns:a16="http://schemas.microsoft.com/office/drawing/2014/main" id="{7F857D23-0C82-4C51-BFE9-DFCD41CBB845}"/>
              </a:ext>
            </a:extLst>
          </p:cNvPr>
          <p:cNvSpPr txBox="1">
            <a:spLocks noChangeArrowheads="1"/>
          </p:cNvSpPr>
          <p:nvPr/>
        </p:nvSpPr>
        <p:spPr bwMode="auto">
          <a:xfrm>
            <a:off x="274426" y="3239523"/>
            <a:ext cx="1935480" cy="315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R="0" lvl="0">
              <a:spcBef>
                <a:spcPts val="0"/>
              </a:spcBef>
              <a:spcAft>
                <a:spcPts val="0"/>
              </a:spcAft>
            </a:pPr>
            <a:r>
              <a:rPr lang="en-US" sz="1100" b="1" dirty="0">
                <a:effectLst/>
                <a:latin typeface="Tahoma" panose="020B0604030504040204" pitchFamily="34" charset="0"/>
                <a:ea typeface="Calibri" panose="020F0502020204030204" pitchFamily="34" charset="0"/>
                <a:cs typeface="Times New Roman" panose="02020603050405020304" pitchFamily="18" charset="0"/>
              </a:rPr>
              <a:t>Skillful Worker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Envy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Rivalry </a:t>
            </a:r>
          </a:p>
          <a:p>
            <a:pPr marR="0" lvl="0">
              <a:spcBef>
                <a:spcPts val="0"/>
              </a:spcBef>
              <a:spcAft>
                <a:spcPts val="0"/>
              </a:spcAft>
            </a:pPr>
            <a:endParaRPr lang="en-US" sz="1100" b="1" dirty="0">
              <a:effectLst/>
              <a:latin typeface="Tahom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100" b="1" dirty="0">
                <a:effectLst/>
                <a:latin typeface="Tahoma" panose="020B0604030504040204" pitchFamily="34" charset="0"/>
                <a:ea typeface="Calibri" panose="020F0502020204030204" pitchFamily="34" charset="0"/>
                <a:cs typeface="Times New Roman" panose="02020603050405020304" pitchFamily="18" charset="0"/>
              </a:rPr>
              <a:t>Lazy worker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Fool folds hands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Consumes flesh </a:t>
            </a:r>
          </a:p>
          <a:p>
            <a:pPr marR="0" lvl="0">
              <a:spcBef>
                <a:spcPts val="0"/>
              </a:spcBef>
              <a:spcAft>
                <a:spcPts val="0"/>
              </a:spcAft>
            </a:pPr>
            <a:endParaRPr lang="en-US" sz="1100" b="1" dirty="0">
              <a:effectLst/>
              <a:latin typeface="Tahom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100" b="1" dirty="0">
                <a:effectLst/>
                <a:latin typeface="Tahoma" panose="020B0604030504040204" pitchFamily="34" charset="0"/>
                <a:ea typeface="Calibri" panose="020F0502020204030204" pitchFamily="34" charset="0"/>
                <a:cs typeface="Times New Roman" panose="02020603050405020304" pitchFamily="18" charset="0"/>
              </a:rPr>
              <a:t>Balanced Worker</a:t>
            </a:r>
          </a:p>
          <a:p>
            <a:pPr marR="0" lvl="1">
              <a:spcBef>
                <a:spcPts val="0"/>
              </a:spcBef>
              <a:spcAft>
                <a:spcPts val="0"/>
              </a:spcAft>
              <a:tabLst>
                <a:tab pos="400050" algn="l"/>
              </a:tabLst>
            </a:pPr>
            <a:r>
              <a:rPr lang="en-US" sz="1100" dirty="0">
                <a:effectLst/>
                <a:latin typeface="Tahoma" panose="020B0604030504040204" pitchFamily="34" charset="0"/>
                <a:ea typeface="Calibri" panose="020F0502020204030204" pitchFamily="34" charset="0"/>
                <a:cs typeface="Times New Roman" panose="02020603050405020304" pitchFamily="18" charset="0"/>
              </a:rPr>
              <a:t>Satisfied </a:t>
            </a:r>
          </a:p>
          <a:p>
            <a:pPr marR="0" lvl="1">
              <a:spcBef>
                <a:spcPts val="0"/>
              </a:spcBef>
              <a:spcAft>
                <a:spcPts val="0"/>
              </a:spcAft>
              <a:tabLst>
                <a:tab pos="400050" algn="l"/>
              </a:tabLst>
            </a:pPr>
            <a:r>
              <a:rPr lang="en-US" sz="1100" dirty="0">
                <a:effectLst/>
                <a:latin typeface="Tahoma" panose="020B0604030504040204" pitchFamily="34" charset="0"/>
                <a:ea typeface="Calibri" panose="020F0502020204030204" pitchFamily="34" charset="0"/>
                <a:cs typeface="Times New Roman" panose="02020603050405020304" pitchFamily="18" charset="0"/>
              </a:rPr>
              <a:t>Enjoys fruit of labor </a:t>
            </a:r>
          </a:p>
          <a:p>
            <a:pPr marR="0" lvl="0">
              <a:spcBef>
                <a:spcPts val="0"/>
              </a:spcBef>
              <a:spcAft>
                <a:spcPts val="0"/>
              </a:spcAft>
            </a:pPr>
            <a:endParaRPr lang="en-US" sz="1100" b="1" dirty="0">
              <a:effectLst/>
              <a:latin typeface="Tahom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100" b="1" dirty="0">
                <a:effectLst/>
                <a:latin typeface="Tahoma" panose="020B0604030504040204" pitchFamily="34" charset="0"/>
                <a:ea typeface="Calibri" panose="020F0502020204030204" pitchFamily="34" charset="0"/>
                <a:cs typeface="Times New Roman" panose="02020603050405020304" pitchFamily="18" charset="0"/>
              </a:rPr>
              <a:t>Isolated Worker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Two better than one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Lift each other up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Warm each other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Resist together </a:t>
            </a: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Three cords stronger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2" name="Text Box 15">
            <a:extLst>
              <a:ext uri="{FF2B5EF4-FFF2-40B4-BE49-F238E27FC236}">
                <a16:creationId xmlns:a16="http://schemas.microsoft.com/office/drawing/2014/main" id="{A42A6D8B-5826-4500-BCCC-BB14B179F929}"/>
              </a:ext>
            </a:extLst>
          </p:cNvPr>
          <p:cNvSpPr txBox="1">
            <a:spLocks noChangeArrowheads="1"/>
          </p:cNvSpPr>
          <p:nvPr/>
        </p:nvSpPr>
        <p:spPr bwMode="auto">
          <a:xfrm>
            <a:off x="2218470" y="3248534"/>
            <a:ext cx="1967086" cy="277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R="0" lvl="0">
              <a:spcBef>
                <a:spcPts val="0"/>
              </a:spcBef>
              <a:spcAft>
                <a:spcPts val="0"/>
              </a:spcAft>
            </a:pPr>
            <a:r>
              <a:rPr lang="en-US" sz="1100" b="1" dirty="0">
                <a:effectLst/>
                <a:latin typeface="Tahoma" panose="020B0604030504040204" pitchFamily="34" charset="0"/>
                <a:ea typeface="Calibri" panose="020F0502020204030204" pitchFamily="34" charset="0"/>
                <a:cs typeface="Times New Roman" panose="02020603050405020304" pitchFamily="18" charset="0"/>
              </a:rPr>
              <a:t>Poor wise Lad </a:t>
            </a:r>
            <a:endParaRPr lang="en-US" sz="1200" b="1"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Came from bottom up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Overcame poverty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Receives instruction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Develops allegiance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100" b="1" dirty="0">
              <a:effectLst/>
              <a:latin typeface="Tahom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100" b="1" dirty="0">
                <a:effectLst/>
                <a:latin typeface="Tahoma" panose="020B0604030504040204" pitchFamily="34" charset="0"/>
                <a:ea typeface="Calibri" panose="020F0502020204030204" pitchFamily="34" charset="0"/>
                <a:cs typeface="Times New Roman" panose="02020603050405020304" pitchFamily="18" charset="0"/>
              </a:rPr>
              <a:t>Powerful old king</a:t>
            </a:r>
            <a:endParaRPr lang="en-US" sz="1200" b="1"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Became foolish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Refuses instruction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Rests on his position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Becomes prideful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Loses allegiance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R="0" lvl="1">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Replaced by the younger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4" name="Text Box 17">
            <a:extLst>
              <a:ext uri="{FF2B5EF4-FFF2-40B4-BE49-F238E27FC236}">
                <a16:creationId xmlns:a16="http://schemas.microsoft.com/office/drawing/2014/main" id="{2DADFD8A-DC16-453F-AD51-36F2B0575760}"/>
              </a:ext>
            </a:extLst>
          </p:cNvPr>
          <p:cNvSpPr txBox="1">
            <a:spLocks noChangeArrowheads="1"/>
          </p:cNvSpPr>
          <p:nvPr/>
        </p:nvSpPr>
        <p:spPr bwMode="auto">
          <a:xfrm>
            <a:off x="4319931" y="3218337"/>
            <a:ext cx="2154901" cy="32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b="1" dirty="0">
                <a:effectLst/>
                <a:latin typeface="Tahoma" panose="020B0604030504040204" pitchFamily="34" charset="0"/>
                <a:ea typeface="Calibri" panose="020F0502020204030204" pitchFamily="34" charset="0"/>
                <a:cs typeface="Times New Roman" panose="02020603050405020304" pitchFamily="18" charset="0"/>
              </a:rPr>
              <a:t>Entering the House of God </a:t>
            </a:r>
            <a:endParaRPr lang="en-US" sz="1200" b="1"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Guard your steps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Draw near to God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Be ready to listen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Obedience better than sacrifices</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Don’t hasty with words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Don’t be impulsive in heart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Don’t remind God what he knows</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Remember God is in heaven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Remember you are on earth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Don’t be daydreaming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Guard your words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Keep your vows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Vows are binding – no mistakes</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God holds us accountable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Loss for violation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Fear God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5" name="Text Box 17">
            <a:extLst>
              <a:ext uri="{FF2B5EF4-FFF2-40B4-BE49-F238E27FC236}">
                <a16:creationId xmlns:a16="http://schemas.microsoft.com/office/drawing/2014/main" id="{01FE6BB1-1EE0-4C33-BA9F-2BDBAE4C3562}"/>
              </a:ext>
            </a:extLst>
          </p:cNvPr>
          <p:cNvSpPr txBox="1">
            <a:spLocks noChangeArrowheads="1"/>
          </p:cNvSpPr>
          <p:nvPr/>
        </p:nvSpPr>
        <p:spPr bwMode="auto">
          <a:xfrm>
            <a:off x="6484385" y="3250234"/>
            <a:ext cx="2151864" cy="289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000" b="1" dirty="0">
                <a:effectLst/>
                <a:latin typeface="Tahoma" panose="020B0604030504040204" pitchFamily="34" charset="0"/>
                <a:ea typeface="Calibri" panose="020F0502020204030204" pitchFamily="34" charset="0"/>
                <a:cs typeface="Times New Roman" panose="02020603050405020304" pitchFamily="18" charset="0"/>
              </a:rPr>
              <a:t>Remedy for Oppression </a:t>
            </a:r>
            <a:endParaRPr lang="en-US" sz="1200" b="1"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Oppression of the poor</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Injustice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Lack of righteousness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System of higher power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Higher power over all - God</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dirty="0">
                <a:effectLst/>
                <a:latin typeface="Tahoma" panose="020B0604030504040204" pitchFamily="34" charset="0"/>
                <a:ea typeface="Calibri" panose="020F0502020204030204" pitchFamily="34" charset="0"/>
                <a:cs typeface="Times New Roman" panose="02020603050405020304" pitchFamily="18" charset="0"/>
              </a:rPr>
              <a:t>Remedy for Riches</a:t>
            </a:r>
            <a:endParaRPr lang="en-US" sz="1200" b="1"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Love of money insatiable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Love of abundance – empty</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Increase of abundance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Increase of appetite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Working man – sleep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Rich man – restlessness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Hoarding brings hurt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Naked in naked out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Enjoy fruit of labor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Time is short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Tahoma" panose="020B0604030504040204" pitchFamily="34" charset="0"/>
                <a:ea typeface="Calibri" panose="020F0502020204030204" pitchFamily="34" charset="0"/>
                <a:cs typeface="Times New Roman" panose="02020603050405020304" pitchFamily="18" charset="0"/>
              </a:rPr>
              <a:t>All is a gift of God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Tahoma" panose="020B0604030504040204" pitchFamily="34" charset="0"/>
                <a:ea typeface="Calibri" panose="020F0502020204030204" pitchFamily="34" charset="0"/>
                <a:cs typeface="Times New Roman" panose="02020603050405020304" pitchFamily="18" charset="0"/>
              </a:rPr>
              <a: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6" name="Text Box 13">
            <a:extLst>
              <a:ext uri="{FF2B5EF4-FFF2-40B4-BE49-F238E27FC236}">
                <a16:creationId xmlns:a16="http://schemas.microsoft.com/office/drawing/2014/main" id="{F4568A74-8618-4F70-8682-9F851A471B6D}"/>
              </a:ext>
            </a:extLst>
          </p:cNvPr>
          <p:cNvSpPr txBox="1">
            <a:spLocks noChangeArrowheads="1"/>
          </p:cNvSpPr>
          <p:nvPr/>
        </p:nvSpPr>
        <p:spPr bwMode="auto">
          <a:xfrm>
            <a:off x="95249" y="6417184"/>
            <a:ext cx="8743950" cy="340505"/>
          </a:xfrm>
          <a:prstGeom prst="rect">
            <a:avLst/>
          </a:prstGeom>
          <a:noFill/>
          <a:ln w="9525">
            <a:no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200" b="1" i="1" dirty="0">
                <a:effectLst/>
                <a:latin typeface="Tahoma" panose="020B0604030504040204" pitchFamily="34" charset="0"/>
                <a:ea typeface="Calibri" panose="020F0502020204030204" pitchFamily="34" charset="0"/>
                <a:cs typeface="Times New Roman" panose="02020603050405020304" pitchFamily="18" charset="0"/>
              </a:rPr>
              <a:t>Key Verse 5:7 – </a:t>
            </a:r>
            <a:r>
              <a:rPr lang="en-US" sz="1200" i="1" dirty="0">
                <a:effectLst/>
                <a:latin typeface="Tahoma" panose="020B0604030504040204" pitchFamily="34" charset="0"/>
                <a:ea typeface="Calibri" panose="020F0502020204030204" pitchFamily="34" charset="0"/>
                <a:cs typeface="Times New Roman" panose="02020603050405020304" pitchFamily="18" charset="0"/>
              </a:rPr>
              <a:t>For in many dreams and in many words there is vanity, Rather Fear God!</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50" name="Text Box 19">
            <a:extLst>
              <a:ext uri="{FF2B5EF4-FFF2-40B4-BE49-F238E27FC236}">
                <a16:creationId xmlns:a16="http://schemas.microsoft.com/office/drawing/2014/main" id="{45294E83-1FF8-442D-8B4A-B23A44FA7068}"/>
              </a:ext>
            </a:extLst>
          </p:cNvPr>
          <p:cNvSpPr txBox="1"/>
          <p:nvPr/>
        </p:nvSpPr>
        <p:spPr>
          <a:xfrm>
            <a:off x="103300" y="286479"/>
            <a:ext cx="1409700" cy="5486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effectLst/>
                <a:latin typeface="Tahoma" panose="020B0604030504040204" pitchFamily="34" charset="0"/>
                <a:ea typeface="Calibri" panose="020F0502020204030204" pitchFamily="34" charset="0"/>
                <a:cs typeface="Times New Roman" panose="02020603050405020304" pitchFamily="18" charset="0"/>
              </a:rPr>
              <a:t>3:19-22 - 4:1-3</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dirty="0">
                <a:effectLst/>
                <a:latin typeface="Tahoma" panose="020B0604030504040204" pitchFamily="34" charset="0"/>
                <a:ea typeface="Calibri" panose="020F0502020204030204" pitchFamily="34" charset="0"/>
                <a:cs typeface="Times New Roman" panose="02020603050405020304" pitchFamily="18" charset="0"/>
              </a:rPr>
              <a:t>Death Equalizer</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51" name="Arrow: Bent 50">
            <a:extLst>
              <a:ext uri="{FF2B5EF4-FFF2-40B4-BE49-F238E27FC236}">
                <a16:creationId xmlns:a16="http://schemas.microsoft.com/office/drawing/2014/main" id="{44F9B51A-A75A-4CE0-A6A4-E9F1DB1CE0F3}"/>
              </a:ext>
            </a:extLst>
          </p:cNvPr>
          <p:cNvSpPr/>
          <p:nvPr/>
        </p:nvSpPr>
        <p:spPr>
          <a:xfrm rot="11012923">
            <a:off x="216456" y="750366"/>
            <a:ext cx="320040" cy="3505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Target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29869"/>
            <a:ext cx="8382000" cy="5275731"/>
          </a:xfrm>
        </p:spPr>
        <p:txBody>
          <a:bodyPr/>
          <a:lstStyle/>
          <a:p>
            <a:pPr marL="0" indent="0">
              <a:buNone/>
            </a:pPr>
            <a:r>
              <a:rPr lang="en-US" b="1" dirty="0"/>
              <a:t>The target of the proverbs: </a:t>
            </a:r>
          </a:p>
          <a:p>
            <a:pPr marL="514350" indent="-514350">
              <a:buFont typeface="+mj-lt"/>
              <a:buAutoNum type="arabicPeriod"/>
            </a:pPr>
            <a:r>
              <a:rPr lang="en-US" sz="3000" dirty="0"/>
              <a:t>The simple – “</a:t>
            </a:r>
            <a:r>
              <a:rPr lang="en-US" sz="3000" dirty="0" err="1"/>
              <a:t>Pethiy</a:t>
            </a:r>
            <a:r>
              <a:rPr lang="en-US" sz="3000" dirty="0"/>
              <a:t>” – One who is naïve, un-initiated, with out discernment, foolish, open minded, one who is easily lead to good or evil.  </a:t>
            </a:r>
          </a:p>
          <a:p>
            <a:pPr marL="514350" indent="-514350">
              <a:buFont typeface="+mj-lt"/>
              <a:buAutoNum type="arabicPeriod"/>
            </a:pPr>
            <a:r>
              <a:rPr lang="en-US" sz="3000" dirty="0"/>
              <a:t>The young person – “</a:t>
            </a:r>
            <a:r>
              <a:rPr lang="en-US" sz="3000" dirty="0" err="1"/>
              <a:t>Naar</a:t>
            </a:r>
            <a:r>
              <a:rPr lang="en-US" sz="3000" dirty="0"/>
              <a:t>” – One who is inexperienced, youth, servant, one who needs to be told or directed. </a:t>
            </a:r>
          </a:p>
          <a:p>
            <a:pPr marL="514350" indent="-514350">
              <a:buFont typeface="+mj-lt"/>
              <a:buAutoNum type="arabicPeriod"/>
            </a:pPr>
            <a:r>
              <a:rPr lang="en-US" sz="3000" dirty="0"/>
              <a:t>The wise – “</a:t>
            </a:r>
            <a:r>
              <a:rPr lang="en-US" sz="3000" dirty="0" err="1"/>
              <a:t>Chakam</a:t>
            </a:r>
            <a:r>
              <a:rPr lang="en-US" sz="3000" dirty="0"/>
              <a:t>” one who is skilled, prudent, utilizes ethical and spiritual principles.  </a:t>
            </a:r>
          </a:p>
        </p:txBody>
      </p:sp>
    </p:spTree>
    <p:extLst>
      <p:ext uri="{BB962C8B-B14F-4D97-AF65-F5344CB8AC3E}">
        <p14:creationId xmlns:p14="http://schemas.microsoft.com/office/powerpoint/2010/main" val="318453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Structure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219201"/>
            <a:ext cx="8382000" cy="5486400"/>
          </a:xfrm>
        </p:spPr>
        <p:txBody>
          <a:bodyPr/>
          <a:lstStyle/>
          <a:p>
            <a:pPr marL="0" indent="0">
              <a:buNone/>
            </a:pPr>
            <a:r>
              <a:rPr lang="en-US" b="1" dirty="0"/>
              <a:t>The structure of proverbs: </a:t>
            </a:r>
          </a:p>
          <a:p>
            <a:pPr marL="514350" indent="-514350">
              <a:buFont typeface="+mj-lt"/>
              <a:buAutoNum type="arabicPeriod"/>
            </a:pPr>
            <a:r>
              <a:rPr lang="en-US" dirty="0"/>
              <a:t>Antithetic – contrasting parallelism – truth stated in the first clause which is contrasted with an idea in the second clause. Key word is but.</a:t>
            </a:r>
          </a:p>
          <a:p>
            <a:pPr marL="914400" lvl="1" indent="-514350">
              <a:buFont typeface="+mj-lt"/>
              <a:buAutoNum type="alphaLcPeriod"/>
            </a:pPr>
            <a:r>
              <a:rPr lang="en-US" sz="3000" dirty="0"/>
              <a:t> Proverbs 13:20 “He who walks with wise men will be wise, But the companion of fools will suffer harm.” </a:t>
            </a:r>
          </a:p>
          <a:p>
            <a:pPr marL="914400" lvl="1" indent="-514350">
              <a:buFont typeface="+mj-lt"/>
              <a:buAutoNum type="alphaLcPeriod"/>
            </a:pPr>
            <a:r>
              <a:rPr lang="en-US" sz="3000" dirty="0"/>
              <a:t>Proverbs 14:1 “The wise woman builds her house, But the foolish tears it down with her own hands.”</a:t>
            </a:r>
          </a:p>
        </p:txBody>
      </p:sp>
    </p:spTree>
    <p:extLst>
      <p:ext uri="{BB962C8B-B14F-4D97-AF65-F5344CB8AC3E}">
        <p14:creationId xmlns:p14="http://schemas.microsoft.com/office/powerpoint/2010/main" val="2607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Structure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29869"/>
            <a:ext cx="8382000" cy="5275731"/>
          </a:xfrm>
        </p:spPr>
        <p:txBody>
          <a:bodyPr/>
          <a:lstStyle/>
          <a:p>
            <a:pPr marL="514350" indent="-514350">
              <a:buFont typeface="+mj-lt"/>
              <a:buAutoNum type="arabicPeriod" startAt="2"/>
            </a:pPr>
            <a:r>
              <a:rPr lang="en-US" dirty="0"/>
              <a:t>Synthetic – Comparative parallelism –The first part of the sentence is compared with the second part. Key words are like, better than, worse than. </a:t>
            </a:r>
          </a:p>
          <a:p>
            <a:pPr marL="914400" lvl="1" indent="-514350">
              <a:buFont typeface="+mj-lt"/>
              <a:buAutoNum type="alphaLcPeriod" startAt="2"/>
            </a:pPr>
            <a:r>
              <a:rPr lang="en-US" sz="3000" dirty="0"/>
              <a:t>Proverbs 26:1 “Like snow in summer and like rain in harvest, So honor is not fitting for a fool.” </a:t>
            </a:r>
          </a:p>
          <a:p>
            <a:pPr marL="914400" lvl="1" indent="-514350">
              <a:buFont typeface="+mj-lt"/>
              <a:buAutoNum type="alphaLcPeriod" startAt="2"/>
            </a:pPr>
            <a:r>
              <a:rPr lang="en-US" sz="3000" dirty="0"/>
              <a:t>Proverbs 16:8 “Better is a little with righteousness Than great income with injustice.”</a:t>
            </a:r>
          </a:p>
        </p:txBody>
      </p:sp>
    </p:spTree>
    <p:extLst>
      <p:ext uri="{BB962C8B-B14F-4D97-AF65-F5344CB8AC3E}">
        <p14:creationId xmlns:p14="http://schemas.microsoft.com/office/powerpoint/2010/main" val="85920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Structure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29869"/>
            <a:ext cx="8382000" cy="5275731"/>
          </a:xfrm>
        </p:spPr>
        <p:txBody>
          <a:bodyPr/>
          <a:lstStyle/>
          <a:p>
            <a:pPr marL="514350" indent="-514350">
              <a:buFont typeface="+mj-lt"/>
              <a:buAutoNum type="arabicPeriod" startAt="3"/>
            </a:pPr>
            <a:r>
              <a:rPr lang="en-US" dirty="0"/>
              <a:t>Synonymous or complementary - The second phrase adds to the first part of the sentence and carries it a little farther. Key word is “and”</a:t>
            </a:r>
          </a:p>
          <a:p>
            <a:pPr marL="914400" lvl="1" indent="-514350">
              <a:buFont typeface="+mj-lt"/>
              <a:buAutoNum type="alphaLcPeriod"/>
            </a:pPr>
            <a:r>
              <a:rPr lang="en-US" sz="3000" dirty="0"/>
              <a:t>Proverbs 11:30 “The fruit of the righteous is a tree of life, And he who is wise wins souls.”</a:t>
            </a:r>
          </a:p>
          <a:p>
            <a:pPr marL="914400" lvl="1" indent="-514350">
              <a:buFont typeface="+mj-lt"/>
              <a:buAutoNum type="alphaLcPeriod"/>
            </a:pPr>
            <a:r>
              <a:rPr lang="en-US" sz="3000" dirty="0"/>
              <a:t>Proverbs 16:3, “Commit your works to the Lord, And your plans will be established.”</a:t>
            </a:r>
          </a:p>
          <a:p>
            <a:pPr marL="514350" indent="-514350">
              <a:buFont typeface="+mj-lt"/>
              <a:buAutoNum type="arabicPeriod" startAt="3"/>
            </a:pPr>
            <a:endParaRPr lang="en-US" sz="3000" dirty="0"/>
          </a:p>
        </p:txBody>
      </p:sp>
    </p:spTree>
    <p:extLst>
      <p:ext uri="{BB962C8B-B14F-4D97-AF65-F5344CB8AC3E}">
        <p14:creationId xmlns:p14="http://schemas.microsoft.com/office/powerpoint/2010/main" val="209345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143435"/>
            <a:ext cx="8229600" cy="1143000"/>
          </a:xfrm>
        </p:spPr>
        <p:txBody>
          <a:bodyPr/>
          <a:lstStyle/>
          <a:p>
            <a:r>
              <a:rPr lang="en-US" b="1" dirty="0"/>
              <a:t>Structure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29869"/>
            <a:ext cx="8382000" cy="5275731"/>
          </a:xfrm>
        </p:spPr>
        <p:txBody>
          <a:bodyPr/>
          <a:lstStyle/>
          <a:p>
            <a:pPr marL="514350" indent="-514350">
              <a:buFont typeface="+mj-lt"/>
              <a:buAutoNum type="arabicPeriod" startAt="4"/>
            </a:pPr>
            <a:r>
              <a:rPr lang="en-US" dirty="0"/>
              <a:t>Parabolic or instructional  - If in a verse of two lines, one or more factual elements in it are related to a moral concept or basic truth. </a:t>
            </a:r>
          </a:p>
          <a:p>
            <a:pPr marL="914400" lvl="1" indent="-514350">
              <a:buFont typeface="+mj-lt"/>
              <a:buAutoNum type="alphaLcPeriod"/>
            </a:pPr>
            <a:r>
              <a:rPr lang="en-US" sz="3200" dirty="0"/>
              <a:t>Proverbs 15:1 “A gentle answer turns away wrath, But a harsh word stirs up anger.”</a:t>
            </a:r>
          </a:p>
          <a:p>
            <a:pPr marL="914400" lvl="1" indent="-514350">
              <a:buFont typeface="+mj-lt"/>
              <a:buAutoNum type="alphaLcPeriod"/>
            </a:pPr>
            <a:r>
              <a:rPr lang="en-US" sz="3200" dirty="0"/>
              <a:t>Proverbs 18:7 “A fool’s mouth is his ruin, And his lips are the snare of his soul.” </a:t>
            </a:r>
          </a:p>
          <a:p>
            <a:pPr marL="914400" lvl="1" indent="-514350">
              <a:buFont typeface="+mj-lt"/>
              <a:buAutoNum type="alphaLcPeriod"/>
            </a:pPr>
            <a:r>
              <a:rPr lang="en-US" sz="3200" dirty="0"/>
              <a:t>Proverbs 26:8 “A lying tongue hates those it crushes, And a flattering mouth works ruin.”</a:t>
            </a:r>
          </a:p>
        </p:txBody>
      </p:sp>
    </p:spTree>
    <p:extLst>
      <p:ext uri="{BB962C8B-B14F-4D97-AF65-F5344CB8AC3E}">
        <p14:creationId xmlns:p14="http://schemas.microsoft.com/office/powerpoint/2010/main" val="4241908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Assignment for </a:t>
            </a:r>
            <a:r>
              <a:rPr lang="en-US" b="1" dirty="0" err="1"/>
              <a:t>Ecc</a:t>
            </a:r>
            <a:r>
              <a:rPr lang="en-US" b="1" dirty="0"/>
              <a:t>. 7:1 - 8:1</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905000"/>
            <a:ext cx="8382000" cy="4800600"/>
          </a:xfrm>
        </p:spPr>
        <p:txBody>
          <a:bodyPr/>
          <a:lstStyle/>
          <a:p>
            <a:pPr marL="514350" indent="-514350">
              <a:buFont typeface="+mj-lt"/>
              <a:buAutoNum type="arabicPeriod"/>
            </a:pPr>
            <a:r>
              <a:rPr lang="en-US" sz="3200" dirty="0"/>
              <a:t>What type of literature are we dealing with in Chapter 7:1-14? How is it different tha</a:t>
            </a:r>
            <a:r>
              <a:rPr lang="en-US" dirty="0"/>
              <a:t>n the previous chapters?</a:t>
            </a:r>
          </a:p>
          <a:p>
            <a:pPr marL="514350" indent="-514350">
              <a:buFont typeface="+mj-lt"/>
              <a:buAutoNum type="arabicPeriod"/>
            </a:pPr>
            <a:r>
              <a:rPr lang="en-US" dirty="0"/>
              <a:t>In what ways does Solomon change his tone in this chapter?</a:t>
            </a:r>
          </a:p>
          <a:p>
            <a:pPr marL="514350" indent="-514350">
              <a:buFont typeface="+mj-lt"/>
              <a:buAutoNum type="arabicPeriod"/>
            </a:pPr>
            <a:r>
              <a:rPr lang="en-US" dirty="0"/>
              <a:t>What verses have the greatest meaning to you in 7:1-14? (Table Talk) </a:t>
            </a:r>
          </a:p>
          <a:p>
            <a:pPr marL="0" indent="0">
              <a:buNone/>
            </a:pPr>
            <a:endParaRPr lang="en-US" sz="3200" dirty="0"/>
          </a:p>
        </p:txBody>
      </p:sp>
    </p:spTree>
    <p:extLst>
      <p:ext uri="{BB962C8B-B14F-4D97-AF65-F5344CB8AC3E}">
        <p14:creationId xmlns:p14="http://schemas.microsoft.com/office/powerpoint/2010/main" val="38587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67139" y="515179"/>
            <a:ext cx="8229600" cy="950843"/>
          </a:xfrm>
        </p:spPr>
        <p:txBody>
          <a:bodyPr/>
          <a:lstStyle/>
          <a:p>
            <a:r>
              <a:rPr lang="en-US" b="1" dirty="0"/>
              <a:t>Summary 7:1-14</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981200"/>
            <a:ext cx="8382000" cy="4724400"/>
          </a:xfrm>
        </p:spPr>
        <p:txBody>
          <a:bodyPr/>
          <a:lstStyle/>
          <a:p>
            <a:pPr marL="514350" lvl="0" indent="-514350">
              <a:buFont typeface="+mj-lt"/>
              <a:buAutoNum type="arabicPeriod"/>
            </a:pPr>
            <a:r>
              <a:rPr lang="en-US" sz="3000" dirty="0"/>
              <a:t>A good name is better than a good smell - 7:1a</a:t>
            </a:r>
          </a:p>
          <a:p>
            <a:pPr marL="514350" lvl="0" indent="-514350">
              <a:buFont typeface="+mj-lt"/>
              <a:buAutoNum type="arabicPeriod"/>
            </a:pPr>
            <a:r>
              <a:rPr lang="en-US" sz="3000" dirty="0"/>
              <a:t>Your death day is better than your birthday – 7:b</a:t>
            </a:r>
          </a:p>
          <a:p>
            <a:pPr marL="514350" lvl="0" indent="-514350">
              <a:buFont typeface="+mj-lt"/>
              <a:buAutoNum type="arabicPeriod"/>
            </a:pPr>
            <a:r>
              <a:rPr lang="en-US" sz="3000" dirty="0"/>
              <a:t>A funeral is better than a party - 7:2-4</a:t>
            </a:r>
          </a:p>
          <a:p>
            <a:pPr marL="514350" lvl="0" indent="-514350">
              <a:buFont typeface="+mj-lt"/>
              <a:buAutoNum type="arabicPeriod"/>
            </a:pPr>
            <a:r>
              <a:rPr lang="en-US" sz="3000" dirty="0"/>
              <a:t>A rebuke is better than a foolish song – 7:5-6</a:t>
            </a:r>
          </a:p>
          <a:p>
            <a:pPr marL="514350" lvl="0" indent="-514350">
              <a:buFont typeface="+mj-lt"/>
              <a:buAutoNum type="arabicPeriod"/>
            </a:pPr>
            <a:r>
              <a:rPr lang="en-US" sz="3000" dirty="0"/>
              <a:t>Justice is better a bribe 7:7</a:t>
            </a:r>
          </a:p>
          <a:p>
            <a:pPr marL="514350" lvl="0" indent="-514350">
              <a:buFont typeface="+mj-lt"/>
              <a:buAutoNum type="arabicPeriod"/>
            </a:pPr>
            <a:r>
              <a:rPr lang="en-US" sz="3000" dirty="0"/>
              <a:t>The end is better than the beginning – 7:8a</a:t>
            </a:r>
          </a:p>
        </p:txBody>
      </p:sp>
    </p:spTree>
    <p:extLst>
      <p:ext uri="{BB962C8B-B14F-4D97-AF65-F5344CB8AC3E}">
        <p14:creationId xmlns:p14="http://schemas.microsoft.com/office/powerpoint/2010/main" val="351859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57200" y="548309"/>
            <a:ext cx="8229600" cy="950843"/>
          </a:xfrm>
        </p:spPr>
        <p:txBody>
          <a:bodyPr/>
          <a:lstStyle/>
          <a:p>
            <a:r>
              <a:rPr lang="en-US" b="1" dirty="0"/>
              <a:t>Summary 7:1-14</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981200"/>
            <a:ext cx="8382000" cy="4724400"/>
          </a:xfrm>
        </p:spPr>
        <p:txBody>
          <a:bodyPr/>
          <a:lstStyle/>
          <a:p>
            <a:pPr marL="514350" lvl="0" indent="-514350">
              <a:buFont typeface="+mj-lt"/>
              <a:buAutoNum type="arabicPeriod" startAt="7"/>
            </a:pPr>
            <a:r>
              <a:rPr lang="en-US" dirty="0"/>
              <a:t>Patience is better pride – 7:8b-9</a:t>
            </a:r>
          </a:p>
          <a:p>
            <a:pPr marL="514350" lvl="0" indent="-514350">
              <a:buFont typeface="+mj-lt"/>
              <a:buAutoNum type="arabicPeriod" startAt="7"/>
            </a:pPr>
            <a:r>
              <a:rPr lang="en-US" dirty="0"/>
              <a:t>The present is better than the past – 7:10 </a:t>
            </a:r>
          </a:p>
          <a:p>
            <a:pPr marL="514350" lvl="0" indent="-514350">
              <a:buFont typeface="+mj-lt"/>
              <a:buAutoNum type="arabicPeriod" startAt="7"/>
            </a:pPr>
            <a:r>
              <a:rPr lang="en-US" dirty="0"/>
              <a:t>Wisdom is better than wealth – 7:11-12</a:t>
            </a:r>
          </a:p>
          <a:p>
            <a:pPr marL="514350" lvl="0" indent="-514350">
              <a:buFont typeface="+mj-lt"/>
              <a:buAutoNum type="arabicPeriod" startAt="7"/>
            </a:pPr>
            <a:r>
              <a:rPr lang="en-US" dirty="0"/>
              <a:t> Acceptance is better than frustration 7:13-14</a:t>
            </a:r>
          </a:p>
          <a:p>
            <a:pPr marL="514350" lvl="0" indent="-514350">
              <a:buFont typeface="+mj-lt"/>
              <a:buAutoNum type="arabicPeriod" startAt="7"/>
            </a:pPr>
            <a:endParaRPr lang="en-US" dirty="0"/>
          </a:p>
        </p:txBody>
      </p:sp>
    </p:spTree>
    <p:extLst>
      <p:ext uri="{BB962C8B-B14F-4D97-AF65-F5344CB8AC3E}">
        <p14:creationId xmlns:p14="http://schemas.microsoft.com/office/powerpoint/2010/main" val="185002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Assignment for </a:t>
            </a:r>
            <a:r>
              <a:rPr lang="en-US" b="1" dirty="0" err="1"/>
              <a:t>Ecc</a:t>
            </a:r>
            <a:r>
              <a:rPr lang="en-US" b="1" dirty="0"/>
              <a:t>. 7:1 - 8:1</a:t>
            </a:r>
            <a:br>
              <a:rPr lang="en-US" b="1" dirty="0"/>
            </a:br>
            <a:r>
              <a:rPr lang="en-US" b="1" dirty="0"/>
              <a:t>Oct. 24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82000" cy="5029200"/>
          </a:xfrm>
        </p:spPr>
        <p:txBody>
          <a:bodyPr/>
          <a:lstStyle/>
          <a:p>
            <a:pPr marL="514350" indent="-514350">
              <a:buFont typeface="+mj-lt"/>
              <a:buAutoNum type="arabicPeriod" startAt="5"/>
            </a:pPr>
            <a:r>
              <a:rPr lang="en-US" dirty="0"/>
              <a:t>What does Solomon mean when he says “Wisdom is a protection” in 7:10-12</a:t>
            </a:r>
          </a:p>
          <a:p>
            <a:pPr marL="514350" indent="-514350">
              <a:buFont typeface="+mj-lt"/>
              <a:buAutoNum type="arabicPeriod" startAt="5"/>
            </a:pPr>
            <a:r>
              <a:rPr lang="en-US" sz="3200" dirty="0"/>
              <a:t>Do you agree or disagree with Solomon’s statements in 7:15-18? Explain! (Table Talk)</a:t>
            </a:r>
          </a:p>
          <a:p>
            <a:pPr marL="514350" indent="-514350">
              <a:buFont typeface="+mj-lt"/>
              <a:buAutoNum type="arabicPeriod" startAt="5"/>
            </a:pPr>
            <a:r>
              <a:rPr lang="en-US" dirty="0"/>
              <a:t>What is the central truth you gleaned from 7:19-22? </a:t>
            </a:r>
          </a:p>
          <a:p>
            <a:pPr marL="514350" indent="-514350">
              <a:buFont typeface="+mj-lt"/>
              <a:buAutoNum type="arabicPeriod" startAt="5"/>
            </a:pPr>
            <a:r>
              <a:rPr lang="en-US" sz="3200" dirty="0"/>
              <a:t>What does Solomon discover when he tests “Wisdom”? 7:23-26 </a:t>
            </a:r>
          </a:p>
          <a:p>
            <a:pPr marL="0" indent="0">
              <a:buNone/>
            </a:pPr>
            <a:endParaRPr lang="en-US" sz="3200" dirty="0"/>
          </a:p>
        </p:txBody>
      </p:sp>
    </p:spTree>
    <p:extLst>
      <p:ext uri="{BB962C8B-B14F-4D97-AF65-F5344CB8AC3E}">
        <p14:creationId xmlns:p14="http://schemas.microsoft.com/office/powerpoint/2010/main" val="309998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Assignment for </a:t>
            </a:r>
            <a:r>
              <a:rPr lang="en-US" b="1" dirty="0" err="1"/>
              <a:t>Ecc</a:t>
            </a:r>
            <a:r>
              <a:rPr lang="en-US" b="1" dirty="0"/>
              <a:t>. 7:1 - 8:1 </a:t>
            </a:r>
            <a:br>
              <a:rPr lang="en-US" b="1" dirty="0"/>
            </a:br>
            <a:r>
              <a:rPr lang="en-US" b="1" dirty="0"/>
              <a:t>Oct. 24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82000" cy="5029200"/>
          </a:xfrm>
        </p:spPr>
        <p:txBody>
          <a:bodyPr/>
          <a:lstStyle/>
          <a:p>
            <a:pPr marL="514350" indent="-514350">
              <a:buFont typeface="+mj-lt"/>
              <a:buAutoNum type="arabicPeriod" startAt="9"/>
            </a:pPr>
            <a:r>
              <a:rPr lang="en-US" dirty="0"/>
              <a:t>How do you react to Solomon’s statement about a woman in 7:26?  (Table Talk) </a:t>
            </a:r>
          </a:p>
          <a:p>
            <a:pPr marL="514350" indent="-514350">
              <a:buFont typeface="+mj-lt"/>
              <a:buAutoNum type="arabicPeriod" startAt="9"/>
            </a:pPr>
            <a:r>
              <a:rPr lang="en-US" sz="3200" dirty="0"/>
              <a:t>How do you react to Solomon’s comparison of men and women in 7:27-28? (Table Talk) </a:t>
            </a:r>
          </a:p>
          <a:p>
            <a:pPr marL="514350" indent="-514350">
              <a:buFont typeface="+mj-lt"/>
              <a:buAutoNum type="arabicPeriod" startAt="9"/>
            </a:pPr>
            <a:r>
              <a:rPr lang="en-US" dirty="0"/>
              <a:t>What is Solomon’s conclusion about wisdom in 7:29-8:1 ? </a:t>
            </a:r>
            <a:endParaRPr lang="en-US" sz="3200" dirty="0"/>
          </a:p>
        </p:txBody>
      </p:sp>
    </p:spTree>
    <p:extLst>
      <p:ext uri="{BB962C8B-B14F-4D97-AF65-F5344CB8AC3E}">
        <p14:creationId xmlns:p14="http://schemas.microsoft.com/office/powerpoint/2010/main" val="38224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Take </a:t>
            </a:r>
            <a:r>
              <a:rPr lang="en-US" b="1" dirty="0" err="1"/>
              <a:t>Aways</a:t>
            </a:r>
            <a:r>
              <a:rPr lang="en-US" b="1" dirty="0"/>
              <a:t>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82000" cy="5029200"/>
          </a:xfrm>
        </p:spPr>
        <p:txBody>
          <a:bodyPr/>
          <a:lstStyle/>
          <a:p>
            <a:pPr marL="514350" indent="-514350">
              <a:buFont typeface="+mj-lt"/>
              <a:buAutoNum type="arabicPeriod"/>
            </a:pPr>
            <a:r>
              <a:rPr lang="en-US" sz="3200" dirty="0"/>
              <a:t>Every type of worker should enjoy the fruit of his/her labor and give praise to God for opportunity to work. </a:t>
            </a:r>
          </a:p>
          <a:p>
            <a:pPr marL="514350" indent="-514350">
              <a:buFont typeface="+mj-lt"/>
              <a:buAutoNum type="arabicPeriod"/>
            </a:pPr>
            <a:r>
              <a:rPr lang="en-US" dirty="0"/>
              <a:t>Companionship and community are critical to resilience in this life. </a:t>
            </a:r>
          </a:p>
          <a:p>
            <a:pPr marL="514350" indent="-514350">
              <a:buFont typeface="+mj-lt"/>
              <a:buAutoNum type="arabicPeriod"/>
            </a:pPr>
            <a:r>
              <a:rPr lang="en-US" sz="3200" dirty="0"/>
              <a:t>Enter worship with listening ears, quiet mouth and reverence. </a:t>
            </a:r>
          </a:p>
          <a:p>
            <a:pPr marL="514350" indent="-514350">
              <a:buFont typeface="+mj-lt"/>
              <a:buAutoNum type="arabicPeriod"/>
            </a:pPr>
            <a:r>
              <a:rPr lang="en-US" dirty="0"/>
              <a:t>Have confidence that God will be the final judge and rule with justice and righteousness. </a:t>
            </a:r>
            <a:endParaRPr lang="en-US" sz="3200" dirty="0"/>
          </a:p>
        </p:txBody>
      </p:sp>
    </p:spTree>
    <p:extLst>
      <p:ext uri="{BB962C8B-B14F-4D97-AF65-F5344CB8AC3E}">
        <p14:creationId xmlns:p14="http://schemas.microsoft.com/office/powerpoint/2010/main" val="319024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 </a:t>
            </a:r>
            <a:endParaRPr lang="en-US" dirty="0">
              <a:solidFill>
                <a:schemeClr val="tx1"/>
              </a:solidFill>
            </a:endParaRPr>
          </a:p>
        </p:txBody>
      </p:sp>
      <p:sp>
        <p:nvSpPr>
          <p:cNvPr id="2" name="Rectangle 1">
            <a:extLst>
              <a:ext uri="{FF2B5EF4-FFF2-40B4-BE49-F238E27FC236}">
                <a16:creationId xmlns:a16="http://schemas.microsoft.com/office/drawing/2014/main" id="{42C5FD1D-D5A8-4A2D-AF03-2A8085793784}"/>
              </a:ext>
            </a:extLst>
          </p:cNvPr>
          <p:cNvSpPr/>
          <p:nvPr/>
        </p:nvSpPr>
        <p:spPr>
          <a:xfrm>
            <a:off x="304801" y="2819400"/>
            <a:ext cx="8283195" cy="3581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304800" y="1181100"/>
            <a:ext cx="8728377" cy="16383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CAB7E59D-46B2-4D84-841F-E989ED9FCD70}"/>
              </a:ext>
            </a:extLst>
          </p:cNvPr>
          <p:cNvCxnSpPr/>
          <p:nvPr/>
        </p:nvCxnSpPr>
        <p:spPr>
          <a:xfrm flipH="1">
            <a:off x="2689390" y="1175431"/>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C2364-7D19-4F0F-9F95-E96999C675F4}"/>
              </a:ext>
            </a:extLst>
          </p:cNvPr>
          <p:cNvCxnSpPr/>
          <p:nvPr/>
        </p:nvCxnSpPr>
        <p:spPr>
          <a:xfrm flipH="1">
            <a:off x="5625997" y="1191026"/>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E403CF-DC58-4AE2-921B-B24B42027AD4}"/>
              </a:ext>
            </a:extLst>
          </p:cNvPr>
          <p:cNvCxnSpPr>
            <a:cxnSpLocks/>
          </p:cNvCxnSpPr>
          <p:nvPr/>
        </p:nvCxnSpPr>
        <p:spPr>
          <a:xfrm>
            <a:off x="311428" y="3201952"/>
            <a:ext cx="8276568" cy="45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5E100E-D036-42E6-853D-2F8B8E0AE304}"/>
              </a:ext>
            </a:extLst>
          </p:cNvPr>
          <p:cNvCxnSpPr>
            <a:cxnSpLocks/>
          </p:cNvCxnSpPr>
          <p:nvPr/>
        </p:nvCxnSpPr>
        <p:spPr>
          <a:xfrm>
            <a:off x="2696174" y="2814149"/>
            <a:ext cx="61292" cy="3641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EBF0F1-DA7C-47E5-A65A-3CE3D465B8B6}"/>
              </a:ext>
            </a:extLst>
          </p:cNvPr>
          <p:cNvCxnSpPr>
            <a:cxnSpLocks/>
          </p:cNvCxnSpPr>
          <p:nvPr/>
        </p:nvCxnSpPr>
        <p:spPr>
          <a:xfrm>
            <a:off x="5627031" y="2830873"/>
            <a:ext cx="0" cy="355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56" name="TextBox 19455">
            <a:extLst>
              <a:ext uri="{FF2B5EF4-FFF2-40B4-BE49-F238E27FC236}">
                <a16:creationId xmlns:a16="http://schemas.microsoft.com/office/drawing/2014/main" id="{31F8E379-7F74-4E72-9EB9-7C56385F657D}"/>
              </a:ext>
            </a:extLst>
          </p:cNvPr>
          <p:cNvSpPr txBox="1"/>
          <p:nvPr/>
        </p:nvSpPr>
        <p:spPr>
          <a:xfrm>
            <a:off x="6304475" y="153515"/>
            <a:ext cx="2478739" cy="400110"/>
          </a:xfrm>
          <a:prstGeom prst="rect">
            <a:avLst/>
          </a:prstGeom>
          <a:noFill/>
        </p:spPr>
        <p:txBody>
          <a:bodyPr wrap="square" rtlCol="0">
            <a:spAutoFit/>
          </a:bodyPr>
          <a:lstStyle/>
          <a:p>
            <a:r>
              <a:rPr lang="en-US" sz="2000" b="1" dirty="0"/>
              <a:t>Ecclesiastes 7</a:t>
            </a:r>
          </a:p>
        </p:txBody>
      </p:sp>
      <p:sp>
        <p:nvSpPr>
          <p:cNvPr id="35" name="Text Box 10">
            <a:extLst>
              <a:ext uri="{FF2B5EF4-FFF2-40B4-BE49-F238E27FC236}">
                <a16:creationId xmlns:a16="http://schemas.microsoft.com/office/drawing/2014/main" id="{E1549FF7-D403-494F-BDBA-5138D45CBF11}"/>
              </a:ext>
            </a:extLst>
          </p:cNvPr>
          <p:cNvSpPr txBox="1"/>
          <p:nvPr/>
        </p:nvSpPr>
        <p:spPr>
          <a:xfrm>
            <a:off x="946591" y="1585327"/>
            <a:ext cx="1412613" cy="6831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latin typeface="Tahoma" panose="020B0604030504040204" pitchFamily="34" charset="0"/>
                <a:ea typeface="Calibri" panose="020F0502020204030204" pitchFamily="34" charset="0"/>
                <a:cs typeface="Times New Roman" panose="02020603050405020304" pitchFamily="18" charset="0"/>
              </a:rPr>
              <a:t>Paradoxical  Proverbs </a:t>
            </a:r>
            <a:endParaRPr lang="en-US" sz="1600" b="1"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7" name="Text Box 15">
            <a:extLst>
              <a:ext uri="{FF2B5EF4-FFF2-40B4-BE49-F238E27FC236}">
                <a16:creationId xmlns:a16="http://schemas.microsoft.com/office/drawing/2014/main" id="{FEFD564D-8000-4FD0-B967-6616FA3345F7}"/>
              </a:ext>
            </a:extLst>
          </p:cNvPr>
          <p:cNvSpPr txBox="1"/>
          <p:nvPr/>
        </p:nvSpPr>
        <p:spPr>
          <a:xfrm>
            <a:off x="3451390" y="1590404"/>
            <a:ext cx="1799522"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latin typeface="Tahoma" panose="020B0604030504040204" pitchFamily="34" charset="0"/>
                <a:ea typeface="Calibri" panose="020F0502020204030204" pitchFamily="34" charset="0"/>
                <a:cs typeface="Times New Roman" panose="02020603050405020304" pitchFamily="18" charset="0"/>
              </a:rPr>
              <a:t>Paradox of the Spiritual Life </a:t>
            </a:r>
            <a:endParaRPr lang="en-US" sz="1600" b="1"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9" name="Text Box 18">
            <a:extLst>
              <a:ext uri="{FF2B5EF4-FFF2-40B4-BE49-F238E27FC236}">
                <a16:creationId xmlns:a16="http://schemas.microsoft.com/office/drawing/2014/main" id="{1EA00E80-D9B2-491A-BA01-4731D72BCFCF}"/>
              </a:ext>
            </a:extLst>
          </p:cNvPr>
          <p:cNvSpPr txBox="1"/>
          <p:nvPr/>
        </p:nvSpPr>
        <p:spPr>
          <a:xfrm>
            <a:off x="6458282" y="1585327"/>
            <a:ext cx="1586291"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latin typeface="Tahoma" panose="020B0604030504040204" pitchFamily="34" charset="0"/>
                <a:ea typeface="Calibri" panose="020F0502020204030204" pitchFamily="34" charset="0"/>
                <a:cs typeface="Times New Roman" panose="02020603050405020304" pitchFamily="18" charset="0"/>
              </a:rPr>
              <a:t>Paradox of Wisdom </a:t>
            </a:r>
            <a:endParaRPr lang="en-US" sz="1600" b="1"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0" name="Text Box 23">
            <a:extLst>
              <a:ext uri="{FF2B5EF4-FFF2-40B4-BE49-F238E27FC236}">
                <a16:creationId xmlns:a16="http://schemas.microsoft.com/office/drawing/2014/main" id="{B828C96F-59FD-422B-98C7-AFE13D3ABD13}"/>
              </a:ext>
            </a:extLst>
          </p:cNvPr>
          <p:cNvSpPr txBox="1"/>
          <p:nvPr/>
        </p:nvSpPr>
        <p:spPr>
          <a:xfrm>
            <a:off x="291837" y="2842211"/>
            <a:ext cx="8518749" cy="3693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Tahoma" panose="020B0604030504040204" pitchFamily="34" charset="0"/>
                <a:ea typeface="Calibri" panose="020F0502020204030204" pitchFamily="34" charset="0"/>
                <a:cs typeface="Times New Roman" panose="02020603050405020304" pitchFamily="18" charset="0"/>
              </a:rPr>
              <a:t>      Better </a:t>
            </a:r>
            <a:r>
              <a:rPr lang="en-US" sz="1600" b="1" dirty="0">
                <a:latin typeface="Tahoma" panose="020B0604030504040204" pitchFamily="34" charset="0"/>
                <a:ea typeface="Calibri" panose="020F0502020204030204" pitchFamily="34" charset="0"/>
                <a:cs typeface="Times New Roman" panose="02020603050405020304" pitchFamily="18" charset="0"/>
              </a:rPr>
              <a:t>Advice </a:t>
            </a:r>
            <a:r>
              <a:rPr lang="en-US" sz="1600" b="1" dirty="0">
                <a:effectLst/>
                <a:latin typeface="Tahoma" panose="020B0604030504040204" pitchFamily="34" charset="0"/>
                <a:ea typeface="Calibri" panose="020F0502020204030204" pitchFamily="34" charset="0"/>
                <a:cs typeface="Times New Roman" panose="02020603050405020304" pitchFamily="18" charset="0"/>
              </a:rPr>
              <a:t>                Better Balance                         Better Way   </a:t>
            </a:r>
          </a:p>
        </p:txBody>
      </p:sp>
      <p:sp>
        <p:nvSpPr>
          <p:cNvPr id="41" name="Text Box 16">
            <a:extLst>
              <a:ext uri="{FF2B5EF4-FFF2-40B4-BE49-F238E27FC236}">
                <a16:creationId xmlns:a16="http://schemas.microsoft.com/office/drawing/2014/main" id="{7F857D23-0C82-4C51-BFE9-DFCD41CBB845}"/>
              </a:ext>
            </a:extLst>
          </p:cNvPr>
          <p:cNvSpPr txBox="1">
            <a:spLocks noChangeArrowheads="1"/>
          </p:cNvSpPr>
          <p:nvPr/>
        </p:nvSpPr>
        <p:spPr bwMode="auto">
          <a:xfrm>
            <a:off x="274425" y="3239523"/>
            <a:ext cx="2513687" cy="315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A good name is better than a good smell - 7:1a</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Your death day is better than your birthday – 7:b</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A funeral is better than a part - 7:2-4</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A rebuke is better than a foolish song – 7:5-6</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Justice is better a bribe 7:7</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The end is better than the beginning – 7:8a</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Patience is better pride – 7:8b-9</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The present is better than the past – 7:10 </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Wisdom is better than wealth – 7:11-12</a:t>
            </a:r>
          </a:p>
          <a:p>
            <a:pPr marL="228600" marR="0" lvl="0" indent="-228600">
              <a:spcBef>
                <a:spcPts val="0"/>
              </a:spcBef>
              <a:spcAft>
                <a:spcPts val="0"/>
              </a:spcAft>
              <a:buFont typeface="+mj-lt"/>
              <a:buAutoNum type="alphaLcPeriod"/>
            </a:pPr>
            <a:r>
              <a:rPr lang="en-US" sz="1100" dirty="0">
                <a:latin typeface="Tahoma" panose="020B0604030504040204" pitchFamily="34" charset="0"/>
                <a:ea typeface="Calibri" panose="020F0502020204030204" pitchFamily="34" charset="0"/>
                <a:cs typeface="Times New Roman" panose="02020603050405020304" pitchFamily="18" charset="0"/>
              </a:rPr>
              <a:t>Acceptance is better than frustration 7:13-14</a:t>
            </a:r>
          </a:p>
          <a:p>
            <a:pPr marR="0" lvl="0">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4" name="Text Box 17">
            <a:extLst>
              <a:ext uri="{FF2B5EF4-FFF2-40B4-BE49-F238E27FC236}">
                <a16:creationId xmlns:a16="http://schemas.microsoft.com/office/drawing/2014/main" id="{2DADFD8A-DC16-453F-AD51-36F2B0575760}"/>
              </a:ext>
            </a:extLst>
          </p:cNvPr>
          <p:cNvSpPr txBox="1">
            <a:spLocks noChangeArrowheads="1"/>
          </p:cNvSpPr>
          <p:nvPr/>
        </p:nvSpPr>
        <p:spPr bwMode="auto">
          <a:xfrm>
            <a:off x="2787842" y="3306362"/>
            <a:ext cx="2760288" cy="32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28600" lvl="0" indent="-228600">
              <a:buFont typeface="+mj-lt"/>
              <a:buAutoNum type="alphaLcPeriod"/>
            </a:pPr>
            <a:r>
              <a:rPr lang="en-US" sz="1200" dirty="0"/>
              <a:t>Avoid extremism</a:t>
            </a:r>
          </a:p>
          <a:p>
            <a:pPr marL="228600" lvl="0" indent="-228600">
              <a:buFont typeface="+mj-lt"/>
              <a:buAutoNum type="alphaLcPeriod"/>
            </a:pPr>
            <a:r>
              <a:rPr lang="en-US" sz="1200" dirty="0"/>
              <a:t>Learn moderation </a:t>
            </a:r>
          </a:p>
          <a:p>
            <a:pPr marL="228600" lvl="0" indent="-228600">
              <a:buFont typeface="+mj-lt"/>
              <a:buAutoNum type="alphaLcPeriod"/>
            </a:pPr>
            <a:r>
              <a:rPr lang="en-US" sz="1200" dirty="0"/>
              <a:t>Strive for spiritual balance </a:t>
            </a:r>
          </a:p>
          <a:p>
            <a:pPr marL="228600" lvl="0" indent="-228600">
              <a:buFont typeface="+mj-lt"/>
              <a:buAutoNum type="alphaLcPeriod"/>
            </a:pPr>
            <a:r>
              <a:rPr lang="en-US" sz="1200" dirty="0"/>
              <a:t>Strive for discernment </a:t>
            </a:r>
          </a:p>
          <a:p>
            <a:pPr marL="0" marR="0">
              <a:spcBef>
                <a:spcPts val="0"/>
              </a:spcBef>
              <a:spcAft>
                <a:spcPts val="0"/>
              </a:spcAft>
            </a:pP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5" name="Text Box 17">
            <a:extLst>
              <a:ext uri="{FF2B5EF4-FFF2-40B4-BE49-F238E27FC236}">
                <a16:creationId xmlns:a16="http://schemas.microsoft.com/office/drawing/2014/main" id="{01FE6BB1-1EE0-4C33-BA9F-2BDBAE4C3562}"/>
              </a:ext>
            </a:extLst>
          </p:cNvPr>
          <p:cNvSpPr txBox="1">
            <a:spLocks noChangeArrowheads="1"/>
          </p:cNvSpPr>
          <p:nvPr/>
        </p:nvSpPr>
        <p:spPr bwMode="auto">
          <a:xfrm>
            <a:off x="5705933" y="3250234"/>
            <a:ext cx="2930316" cy="289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28600" marR="0" indent="-228600">
              <a:spcBef>
                <a:spcPts val="0"/>
              </a:spcBef>
              <a:spcAft>
                <a:spcPts val="0"/>
              </a:spcAft>
              <a:buFont typeface="+mj-lt"/>
              <a:buAutoNum type="alphaLcPeriod"/>
            </a:pPr>
            <a:r>
              <a:rPr lang="en-US" sz="1200" dirty="0">
                <a:latin typeface="Tahoma" panose="020B0604030504040204" pitchFamily="34" charset="0"/>
                <a:ea typeface="Calibri" panose="020F0502020204030204" pitchFamily="34" charset="0"/>
                <a:cs typeface="Times New Roman" panose="02020603050405020304" pitchFamily="18" charset="0"/>
              </a:rPr>
              <a:t>Wisdom doesn’t provide all the answers </a:t>
            </a:r>
          </a:p>
          <a:p>
            <a:pPr marL="228600" marR="0" indent="-228600">
              <a:spcBef>
                <a:spcPts val="0"/>
              </a:spcBef>
              <a:spcAft>
                <a:spcPts val="0"/>
              </a:spcAft>
              <a:buFont typeface="+mj-lt"/>
              <a:buAutoNum type="alphaLcPeriod"/>
            </a:pPr>
            <a:r>
              <a:rPr lang="en-US" sz="1200" dirty="0">
                <a:latin typeface="Tahoma" panose="020B0604030504040204" pitchFamily="34" charset="0"/>
                <a:ea typeface="Calibri" panose="020F0502020204030204" pitchFamily="34" charset="0"/>
                <a:cs typeface="Times New Roman" panose="02020603050405020304" pitchFamily="18" charset="0"/>
              </a:rPr>
              <a:t>Folly will lead to destruction (Proverbs 8)</a:t>
            </a:r>
          </a:p>
          <a:p>
            <a:pPr marL="228600" marR="0" indent="-228600">
              <a:spcBef>
                <a:spcPts val="0"/>
              </a:spcBef>
              <a:spcAft>
                <a:spcPts val="0"/>
              </a:spcAft>
              <a:buFont typeface="+mj-lt"/>
              <a:buAutoNum type="alphaLcPeriod"/>
            </a:pPr>
            <a:r>
              <a:rPr lang="en-US" sz="1200" dirty="0">
                <a:latin typeface="Tahoma" panose="020B0604030504040204" pitchFamily="34" charset="0"/>
                <a:ea typeface="Calibri" panose="020F0502020204030204" pitchFamily="34" charset="0"/>
                <a:cs typeface="Times New Roman" panose="02020603050405020304" pitchFamily="18" charset="0"/>
              </a:rPr>
              <a:t>Good man is hard to find (Prov. 3:13-26)</a:t>
            </a:r>
          </a:p>
          <a:p>
            <a:pPr marL="228600" marR="0" indent="-228600">
              <a:spcBef>
                <a:spcPts val="0"/>
              </a:spcBef>
              <a:spcAft>
                <a:spcPts val="0"/>
              </a:spcAft>
              <a:buFont typeface="+mj-lt"/>
              <a:buAutoNum type="alphaLcPeriod"/>
            </a:pPr>
            <a:r>
              <a:rPr lang="en-US" sz="1200" dirty="0">
                <a:latin typeface="Tahoma" panose="020B0604030504040204" pitchFamily="34" charset="0"/>
                <a:ea typeface="Calibri" panose="020F0502020204030204" pitchFamily="34" charset="0"/>
                <a:cs typeface="Times New Roman" panose="02020603050405020304" pitchFamily="18" charset="0"/>
              </a:rPr>
              <a:t>A good woman is hard to find (Prov. 31) </a:t>
            </a:r>
          </a:p>
          <a:p>
            <a:pPr marL="228600" marR="0" indent="-228600">
              <a:spcBef>
                <a:spcPts val="0"/>
              </a:spcBef>
              <a:spcAft>
                <a:spcPts val="0"/>
              </a:spcAft>
              <a:buFont typeface="+mj-lt"/>
              <a:buAutoNum type="alphaLcPeriod"/>
            </a:pPr>
            <a:r>
              <a:rPr lang="en-US" sz="1200" dirty="0">
                <a:latin typeface="Tahoma" panose="020B0604030504040204" pitchFamily="34" charset="0"/>
                <a:ea typeface="Calibri" panose="020F0502020204030204" pitchFamily="34" charset="0"/>
                <a:cs typeface="Times New Roman" panose="02020603050405020304" pitchFamily="18" charset="0"/>
              </a:rPr>
              <a:t>Wisdom will make you shine. </a:t>
            </a:r>
          </a:p>
          <a:p>
            <a:pPr marR="0">
              <a:spcBef>
                <a:spcPts val="0"/>
              </a:spcBef>
              <a:spcAft>
                <a:spcPts val="0"/>
              </a:spcAft>
            </a:pP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6" name="Text Box 13">
            <a:extLst>
              <a:ext uri="{FF2B5EF4-FFF2-40B4-BE49-F238E27FC236}">
                <a16:creationId xmlns:a16="http://schemas.microsoft.com/office/drawing/2014/main" id="{F4568A74-8618-4F70-8682-9F851A471B6D}"/>
              </a:ext>
            </a:extLst>
          </p:cNvPr>
          <p:cNvSpPr txBox="1">
            <a:spLocks noChangeArrowheads="1"/>
          </p:cNvSpPr>
          <p:nvPr/>
        </p:nvSpPr>
        <p:spPr bwMode="auto">
          <a:xfrm>
            <a:off x="95249" y="6417184"/>
            <a:ext cx="8743950" cy="523875"/>
          </a:xfrm>
          <a:prstGeom prst="rect">
            <a:avLst/>
          </a:prstGeom>
          <a:noFill/>
          <a:ln w="9525">
            <a:noFill/>
            <a:miter lim="800000"/>
            <a:headEnd/>
            <a:tailEnd/>
          </a:ln>
        </p:spPr>
        <p:txBody>
          <a:bodyPr rot="0" vert="horz" wrap="square" lIns="91440" tIns="45720" rIns="91440" bIns="45720" anchor="t" anchorCtr="0" upright="1">
            <a:noAutofit/>
          </a:bodyPr>
          <a:lstStyle/>
          <a:p>
            <a:pPr algn="ctr">
              <a:spcBef>
                <a:spcPts val="0"/>
              </a:spcBef>
              <a:spcAft>
                <a:spcPts val="0"/>
              </a:spcAft>
            </a:pPr>
            <a:r>
              <a:rPr lang="en-US" sz="1200" b="1" i="1" dirty="0">
                <a:effectLst/>
                <a:latin typeface="Tahoma" panose="020B0604030504040204" pitchFamily="34" charset="0"/>
                <a:ea typeface="Calibri" panose="020F0502020204030204" pitchFamily="34" charset="0"/>
                <a:cs typeface="Times New Roman" panose="02020603050405020304" pitchFamily="18" charset="0"/>
              </a:rPr>
              <a:t>Key Verse: </a:t>
            </a:r>
            <a:r>
              <a:rPr lang="en-US" sz="1600" dirty="0"/>
              <a:t>A man's wisdom </a:t>
            </a:r>
            <a:r>
              <a:rPr lang="en-US" sz="1600" dirty="0" err="1"/>
              <a:t>maketh</a:t>
            </a:r>
            <a:r>
              <a:rPr lang="en-US" sz="1600" dirty="0"/>
              <a:t> his face to shine, and the hardness of his face is changed.</a:t>
            </a:r>
          </a:p>
          <a:p>
            <a:pPr marL="0" marR="0" algn="ctr">
              <a:spcBef>
                <a:spcPts val="0"/>
              </a:spcBef>
              <a:spcAft>
                <a:spcPts val="0"/>
              </a:spcAft>
            </a:pP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96354C0-38F1-4928-BC7A-DB49DE0C3206}"/>
              </a:ext>
            </a:extLst>
          </p:cNvPr>
          <p:cNvSpPr txBox="1"/>
          <p:nvPr/>
        </p:nvSpPr>
        <p:spPr>
          <a:xfrm>
            <a:off x="811402" y="738774"/>
            <a:ext cx="7521196" cy="461665"/>
          </a:xfrm>
          <a:prstGeom prst="rect">
            <a:avLst/>
          </a:prstGeom>
          <a:noFill/>
        </p:spPr>
        <p:txBody>
          <a:bodyPr wrap="square" rtlCol="0">
            <a:spAutoFit/>
          </a:bodyPr>
          <a:lstStyle/>
          <a:p>
            <a:pPr algn="ctr"/>
            <a:r>
              <a:rPr lang="en-US" sz="2400" b="1" dirty="0"/>
              <a:t>Godly wisdom seeks a better way</a:t>
            </a:r>
          </a:p>
        </p:txBody>
      </p:sp>
    </p:spTree>
    <p:extLst>
      <p:ext uri="{BB962C8B-B14F-4D97-AF65-F5344CB8AC3E}">
        <p14:creationId xmlns:p14="http://schemas.microsoft.com/office/powerpoint/2010/main" val="216561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0" grpId="0"/>
      <p:bldP spid="41" grpId="0"/>
      <p:bldP spid="44" grpId="0"/>
      <p:bldP spid="45"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t> </a:t>
            </a:r>
            <a:endParaRPr lang="en-US" dirty="0">
              <a:solidFill>
                <a:schemeClr val="tx1"/>
              </a:solidFill>
            </a:endParaRPr>
          </a:p>
        </p:txBody>
      </p:sp>
      <p:sp>
        <p:nvSpPr>
          <p:cNvPr id="2" name="Rectangle 1">
            <a:extLst>
              <a:ext uri="{FF2B5EF4-FFF2-40B4-BE49-F238E27FC236}">
                <a16:creationId xmlns:a16="http://schemas.microsoft.com/office/drawing/2014/main" id="{42C5FD1D-D5A8-4A2D-AF03-2A8085793784}"/>
              </a:ext>
            </a:extLst>
          </p:cNvPr>
          <p:cNvSpPr/>
          <p:nvPr/>
        </p:nvSpPr>
        <p:spPr>
          <a:xfrm>
            <a:off x="304801" y="2819400"/>
            <a:ext cx="8283195" cy="3429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304800" y="1181100"/>
            <a:ext cx="8728377" cy="16383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CAB7E59D-46B2-4D84-841F-E989ED9FCD70}"/>
              </a:ext>
            </a:extLst>
          </p:cNvPr>
          <p:cNvCxnSpPr/>
          <p:nvPr/>
        </p:nvCxnSpPr>
        <p:spPr>
          <a:xfrm flipH="1">
            <a:off x="2689390" y="1175431"/>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C2364-7D19-4F0F-9F95-E96999C675F4}"/>
              </a:ext>
            </a:extLst>
          </p:cNvPr>
          <p:cNvCxnSpPr/>
          <p:nvPr/>
        </p:nvCxnSpPr>
        <p:spPr>
          <a:xfrm flipH="1">
            <a:off x="5625997" y="1191026"/>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E403CF-DC58-4AE2-921B-B24B42027AD4}"/>
              </a:ext>
            </a:extLst>
          </p:cNvPr>
          <p:cNvCxnSpPr>
            <a:cxnSpLocks/>
          </p:cNvCxnSpPr>
          <p:nvPr/>
        </p:nvCxnSpPr>
        <p:spPr>
          <a:xfrm>
            <a:off x="311428" y="3201952"/>
            <a:ext cx="8276568" cy="45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5E100E-D036-42E6-853D-2F8B8E0AE304}"/>
              </a:ext>
            </a:extLst>
          </p:cNvPr>
          <p:cNvCxnSpPr>
            <a:cxnSpLocks/>
          </p:cNvCxnSpPr>
          <p:nvPr/>
        </p:nvCxnSpPr>
        <p:spPr>
          <a:xfrm>
            <a:off x="2696174" y="2814149"/>
            <a:ext cx="61291" cy="3429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EBF0F1-DA7C-47E5-A65A-3CE3D465B8B6}"/>
              </a:ext>
            </a:extLst>
          </p:cNvPr>
          <p:cNvCxnSpPr>
            <a:cxnSpLocks/>
          </p:cNvCxnSpPr>
          <p:nvPr/>
        </p:nvCxnSpPr>
        <p:spPr>
          <a:xfrm>
            <a:off x="5627031" y="2830873"/>
            <a:ext cx="78902" cy="3412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56" name="TextBox 19455">
            <a:extLst>
              <a:ext uri="{FF2B5EF4-FFF2-40B4-BE49-F238E27FC236}">
                <a16:creationId xmlns:a16="http://schemas.microsoft.com/office/drawing/2014/main" id="{31F8E379-7F74-4E72-9EB9-7C56385F657D}"/>
              </a:ext>
            </a:extLst>
          </p:cNvPr>
          <p:cNvSpPr txBox="1"/>
          <p:nvPr/>
        </p:nvSpPr>
        <p:spPr>
          <a:xfrm>
            <a:off x="6304475" y="153515"/>
            <a:ext cx="2478739" cy="400110"/>
          </a:xfrm>
          <a:prstGeom prst="rect">
            <a:avLst/>
          </a:prstGeom>
          <a:noFill/>
        </p:spPr>
        <p:txBody>
          <a:bodyPr wrap="square" rtlCol="0">
            <a:spAutoFit/>
          </a:bodyPr>
          <a:lstStyle/>
          <a:p>
            <a:r>
              <a:rPr lang="en-US" sz="2000" b="1" dirty="0"/>
              <a:t>Ecclesiastes 6</a:t>
            </a:r>
          </a:p>
        </p:txBody>
      </p:sp>
      <p:sp>
        <p:nvSpPr>
          <p:cNvPr id="35" name="Text Box 10">
            <a:extLst>
              <a:ext uri="{FF2B5EF4-FFF2-40B4-BE49-F238E27FC236}">
                <a16:creationId xmlns:a16="http://schemas.microsoft.com/office/drawing/2014/main" id="{E1549FF7-D403-494F-BDBA-5138D45CBF11}"/>
              </a:ext>
            </a:extLst>
          </p:cNvPr>
          <p:cNvSpPr txBox="1"/>
          <p:nvPr/>
        </p:nvSpPr>
        <p:spPr>
          <a:xfrm>
            <a:off x="946591" y="1585327"/>
            <a:ext cx="1412613" cy="6831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latin typeface="Tahoma" panose="020B0604030504040204" pitchFamily="34" charset="0"/>
                <a:ea typeface="Calibri" panose="020F0502020204030204" pitchFamily="34" charset="0"/>
                <a:cs typeface="Times New Roman" panose="02020603050405020304" pitchFamily="18" charset="0"/>
              </a:rPr>
              <a:t>Riches are powerless </a:t>
            </a:r>
            <a:endParaRPr lang="en-US" sz="1600" b="1"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37" name="Text Box 15">
            <a:extLst>
              <a:ext uri="{FF2B5EF4-FFF2-40B4-BE49-F238E27FC236}">
                <a16:creationId xmlns:a16="http://schemas.microsoft.com/office/drawing/2014/main" id="{FEFD564D-8000-4FD0-B967-6616FA3345F7}"/>
              </a:ext>
            </a:extLst>
          </p:cNvPr>
          <p:cNvSpPr txBox="1"/>
          <p:nvPr/>
        </p:nvSpPr>
        <p:spPr>
          <a:xfrm>
            <a:off x="3518004" y="1580243"/>
            <a:ext cx="1799522"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Tahoma" panose="020B0604030504040204" pitchFamily="34" charset="0"/>
                <a:ea typeface="Calibri" panose="020F0502020204030204" pitchFamily="34" charset="0"/>
                <a:cs typeface="Times New Roman" panose="02020603050405020304" pitchFamily="18" charset="0"/>
              </a:rPr>
              <a:t>Working is Fruitless </a:t>
            </a:r>
          </a:p>
        </p:txBody>
      </p:sp>
      <p:sp>
        <p:nvSpPr>
          <p:cNvPr id="39" name="Text Box 18">
            <a:extLst>
              <a:ext uri="{FF2B5EF4-FFF2-40B4-BE49-F238E27FC236}">
                <a16:creationId xmlns:a16="http://schemas.microsoft.com/office/drawing/2014/main" id="{1EA00E80-D9B2-491A-BA01-4731D72BCFCF}"/>
              </a:ext>
            </a:extLst>
          </p:cNvPr>
          <p:cNvSpPr txBox="1"/>
          <p:nvPr/>
        </p:nvSpPr>
        <p:spPr>
          <a:xfrm>
            <a:off x="6458282" y="1585327"/>
            <a:ext cx="1586291" cy="76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b="1" dirty="0">
                <a:effectLst/>
                <a:latin typeface="Tahoma" panose="020B0604030504040204" pitchFamily="34" charset="0"/>
                <a:ea typeface="Calibri" panose="020F0502020204030204" pitchFamily="34" charset="0"/>
                <a:cs typeface="Times New Roman" panose="02020603050405020304" pitchFamily="18" charset="0"/>
              </a:rPr>
              <a:t>Trusting God  who controls life </a:t>
            </a:r>
          </a:p>
        </p:txBody>
      </p:sp>
      <p:sp>
        <p:nvSpPr>
          <p:cNvPr id="40" name="Text Box 23">
            <a:extLst>
              <a:ext uri="{FF2B5EF4-FFF2-40B4-BE49-F238E27FC236}">
                <a16:creationId xmlns:a16="http://schemas.microsoft.com/office/drawing/2014/main" id="{B828C96F-59FD-422B-98C7-AFE13D3ABD13}"/>
              </a:ext>
            </a:extLst>
          </p:cNvPr>
          <p:cNvSpPr txBox="1"/>
          <p:nvPr/>
        </p:nvSpPr>
        <p:spPr>
          <a:xfrm>
            <a:off x="291837" y="2842211"/>
            <a:ext cx="8518749" cy="3693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Tahoma" panose="020B0604030504040204" pitchFamily="34" charset="0"/>
                <a:ea typeface="Calibri" panose="020F0502020204030204" pitchFamily="34" charset="0"/>
                <a:cs typeface="Times New Roman" panose="02020603050405020304" pitchFamily="18" charset="0"/>
              </a:rPr>
              <a:t>  Wealth is fleeting 	Work </a:t>
            </a:r>
            <a:r>
              <a:rPr lang="en-US" sz="1600" b="1" dirty="0">
                <a:latin typeface="Tahoma" panose="020B0604030504040204" pitchFamily="34" charset="0"/>
                <a:ea typeface="Calibri" panose="020F0502020204030204" pitchFamily="34" charset="0"/>
                <a:cs typeface="Times New Roman" panose="02020603050405020304" pitchFamily="18" charset="0"/>
              </a:rPr>
              <a:t>is temporary 	Worry does not heal </a:t>
            </a:r>
            <a:endParaRPr lang="en-US" sz="1600" b="1"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1" name="Text Box 16">
            <a:extLst>
              <a:ext uri="{FF2B5EF4-FFF2-40B4-BE49-F238E27FC236}">
                <a16:creationId xmlns:a16="http://schemas.microsoft.com/office/drawing/2014/main" id="{7F857D23-0C82-4C51-BFE9-DFCD41CBB845}"/>
              </a:ext>
            </a:extLst>
          </p:cNvPr>
          <p:cNvSpPr txBox="1">
            <a:spLocks noChangeArrowheads="1"/>
          </p:cNvSpPr>
          <p:nvPr/>
        </p:nvSpPr>
        <p:spPr bwMode="auto">
          <a:xfrm>
            <a:off x="274425" y="3239524"/>
            <a:ext cx="2513687" cy="309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R="0" lvl="0">
              <a:spcBef>
                <a:spcPts val="0"/>
              </a:spcBef>
              <a:spcAft>
                <a:spcPts val="0"/>
              </a:spcAft>
            </a:pPr>
            <a:r>
              <a:rPr lang="en-US" sz="1100" b="1" dirty="0">
                <a:latin typeface="Tahoma" panose="020B0604030504040204" pitchFamily="34" charset="0"/>
                <a:ea typeface="Calibri" panose="020F0502020204030204" pitchFamily="34" charset="0"/>
                <a:cs typeface="Times New Roman" panose="02020603050405020304" pitchFamily="18" charset="0"/>
              </a:rPr>
              <a:t>Riches are powerless over life </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1. Riches, wealth, and honor from God - Yet not be able to enjoy it </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a. Because God does not give him</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the ability or power to do so </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b. Instead a foreigner consumes it </a:t>
            </a:r>
          </a:p>
          <a:p>
            <a:pPr marR="0" lvl="0">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2. </a:t>
            </a:r>
            <a:r>
              <a:rPr lang="en-US" sz="1100" dirty="0">
                <a:latin typeface="Tahoma" panose="020B0604030504040204" pitchFamily="34" charset="0"/>
                <a:ea typeface="Calibri" panose="020F0502020204030204" pitchFamily="34" charset="0"/>
                <a:cs typeface="Times New Roman" panose="02020603050405020304" pitchFamily="18" charset="0"/>
              </a:rPr>
              <a:t>Many Children will not guarantee</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longevity </a:t>
            </a:r>
            <a:r>
              <a:rPr lang="en-US" sz="1100" dirty="0">
                <a:effectLst/>
                <a:latin typeface="Tahoma" panose="020B0604030504040204" pitchFamily="34" charset="0"/>
                <a:ea typeface="Calibri" panose="020F0502020204030204" pitchFamily="34" charset="0"/>
                <a:cs typeface="Times New Roman" panose="02020603050405020304" pitchFamily="18" charset="0"/>
              </a:rPr>
              <a:t> </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a.  A stillborn child is better off </a:t>
            </a:r>
          </a:p>
          <a:p>
            <a:pPr marR="0" lvl="0">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    b. It comes and goes in darkness </a:t>
            </a:r>
          </a:p>
          <a:p>
            <a:pPr marL="228600" marR="0" lvl="0" indent="-228600">
              <a:spcBef>
                <a:spcPts val="0"/>
              </a:spcBef>
              <a:spcAft>
                <a:spcPts val="0"/>
              </a:spcAft>
              <a:buAutoNum type="arabicPeriod" startAt="3"/>
            </a:pPr>
            <a:r>
              <a:rPr lang="en-US" sz="1100" dirty="0">
                <a:latin typeface="Tahoma" panose="020B0604030504040204" pitchFamily="34" charset="0"/>
                <a:ea typeface="Calibri" panose="020F0502020204030204" pitchFamily="34" charset="0"/>
                <a:cs typeface="Times New Roman" panose="02020603050405020304" pitchFamily="18" charset="0"/>
              </a:rPr>
              <a:t>A Stillborn child avoids affliction </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a. It  has not sense of time </a:t>
            </a:r>
          </a:p>
          <a:p>
            <a:pPr marR="0" lvl="0">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     b. It has not sense of pain </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c. It goes to the same place as all </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of the dead </a:t>
            </a:r>
          </a:p>
          <a:p>
            <a:pPr marR="0" lvl="0">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     d. It never sees the sun </a:t>
            </a:r>
          </a:p>
          <a:p>
            <a:pPr marR="0" lvl="0">
              <a:spcBef>
                <a:spcPts val="0"/>
              </a:spcBef>
              <a:spcAft>
                <a:spcPts val="0"/>
              </a:spcAft>
            </a:pPr>
            <a:r>
              <a:rPr lang="en-US" sz="1100" dirty="0">
                <a:latin typeface="Tahoma" panose="020B0604030504040204" pitchFamily="34" charset="0"/>
                <a:ea typeface="Calibri" panose="020F0502020204030204" pitchFamily="34" charset="0"/>
                <a:cs typeface="Times New Roman" panose="02020603050405020304" pitchFamily="18" charset="0"/>
              </a:rPr>
              <a:t>     e. It never knows any thing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Tahoma" panose="020B0604030504040204" pitchFamily="34" charset="0"/>
                <a:ea typeface="Calibri" panose="020F0502020204030204" pitchFamily="34" charset="0"/>
                <a:cs typeface="Times New Roman" panose="02020603050405020304" pitchFamily="18" charset="0"/>
              </a:rPr>
              <a:t>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4" name="Text Box 17">
            <a:extLst>
              <a:ext uri="{FF2B5EF4-FFF2-40B4-BE49-F238E27FC236}">
                <a16:creationId xmlns:a16="http://schemas.microsoft.com/office/drawing/2014/main" id="{2DADFD8A-DC16-453F-AD51-36F2B0575760}"/>
              </a:ext>
            </a:extLst>
          </p:cNvPr>
          <p:cNvSpPr txBox="1">
            <a:spLocks noChangeArrowheads="1"/>
          </p:cNvSpPr>
          <p:nvPr/>
        </p:nvSpPr>
        <p:spPr bwMode="auto">
          <a:xfrm>
            <a:off x="2763520" y="3239523"/>
            <a:ext cx="2784610" cy="28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latin typeface="Tahoma" panose="020B0604030504040204" pitchFamily="34" charset="0"/>
                <a:ea typeface="Calibri" panose="020F0502020204030204" pitchFamily="34" charset="0"/>
                <a:cs typeface="Times New Roman" panose="02020603050405020304" pitchFamily="18" charset="0"/>
              </a:rPr>
              <a:t>Work only feeds the mouth not the </a:t>
            </a:r>
            <a:r>
              <a:rPr lang="en-US" sz="1200" b="1" dirty="0" err="1">
                <a:latin typeface="Tahoma" panose="020B0604030504040204" pitchFamily="34" charset="0"/>
                <a:ea typeface="Calibri" panose="020F0502020204030204" pitchFamily="34" charset="0"/>
                <a:cs typeface="Times New Roman" panose="02020603050405020304" pitchFamily="18" charset="0"/>
              </a:rPr>
              <a:t>sould</a:t>
            </a:r>
            <a:endParaRPr lang="en-US" sz="1200" b="1" dirty="0">
              <a:latin typeface="Tahom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1. They can be consumed, but don’t really satisfy </a:t>
            </a:r>
          </a:p>
          <a:p>
            <a:pPr marL="0"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2. They don’t make the wise any better than the fool </a:t>
            </a:r>
          </a:p>
          <a:p>
            <a:pPr marL="0"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3. They don’t make one better than the poor who knows how to conduct himself properly   cf. Pro 15:16; 19:1; 28:6 </a:t>
            </a:r>
          </a:p>
          <a:p>
            <a:pPr marL="0"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 4. Indeed, better is the sight of the eyes than the wandering of desire, which is vanity </a:t>
            </a:r>
          </a:p>
          <a:p>
            <a:pPr marL="0" marR="0">
              <a:spcBef>
                <a:spcPts val="0"/>
              </a:spcBef>
              <a:spcAft>
                <a:spcPts val="0"/>
              </a:spcAft>
            </a:pP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5" name="Text Box 17">
            <a:extLst>
              <a:ext uri="{FF2B5EF4-FFF2-40B4-BE49-F238E27FC236}">
                <a16:creationId xmlns:a16="http://schemas.microsoft.com/office/drawing/2014/main" id="{01FE6BB1-1EE0-4C33-BA9F-2BDBAE4C3562}"/>
              </a:ext>
            </a:extLst>
          </p:cNvPr>
          <p:cNvSpPr txBox="1">
            <a:spLocks noChangeArrowheads="1"/>
          </p:cNvSpPr>
          <p:nvPr/>
        </p:nvSpPr>
        <p:spPr bwMode="auto">
          <a:xfrm>
            <a:off x="5705932" y="3250234"/>
            <a:ext cx="2912439" cy="289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R="0">
              <a:spcBef>
                <a:spcPts val="0"/>
              </a:spcBef>
              <a:spcAft>
                <a:spcPts val="0"/>
              </a:spcAft>
            </a:pPr>
            <a:r>
              <a:rPr lang="en-US" sz="1200" b="1" dirty="0">
                <a:latin typeface="Tahoma" panose="020B0604030504040204" pitchFamily="34" charset="0"/>
                <a:ea typeface="Calibri" panose="020F0502020204030204" pitchFamily="34" charset="0"/>
                <a:cs typeface="Times New Roman" panose="02020603050405020304" pitchFamily="18" charset="0"/>
              </a:rPr>
              <a:t>Life is a mystery that can’t be solved by man only God </a:t>
            </a:r>
          </a:p>
          <a:p>
            <a:pPr marR="0">
              <a:spcBef>
                <a:spcPts val="0"/>
              </a:spcBef>
              <a:spcAft>
                <a:spcPts val="0"/>
              </a:spcAft>
            </a:pPr>
            <a:endParaRPr lang="en-US" sz="1200" dirty="0">
              <a:latin typeface="Tahoma" panose="020B060403050404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1..No matter what one becomes, he is still “man”, unable to contend with God  </a:t>
            </a:r>
          </a:p>
          <a:p>
            <a:pPr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 2. Man is still subject to many things which increase the vanity of life </a:t>
            </a:r>
          </a:p>
          <a:p>
            <a:pPr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    </a:t>
            </a:r>
            <a:r>
              <a:rPr lang="en-US" sz="1200" dirty="0" err="1">
                <a:latin typeface="Tahoma" panose="020B0604030504040204" pitchFamily="34" charset="0"/>
                <a:ea typeface="Calibri" panose="020F0502020204030204" pitchFamily="34" charset="0"/>
                <a:cs typeface="Times New Roman" panose="02020603050405020304" pitchFamily="18" charset="0"/>
              </a:rPr>
              <a:t>a.Who</a:t>
            </a:r>
            <a:r>
              <a:rPr lang="en-US" sz="1200" dirty="0">
                <a:latin typeface="Tahoma" panose="020B0604030504040204" pitchFamily="34" charset="0"/>
                <a:ea typeface="Calibri" panose="020F0502020204030204" pitchFamily="34" charset="0"/>
                <a:cs typeface="Times New Roman" panose="02020603050405020304" pitchFamily="18" charset="0"/>
              </a:rPr>
              <a:t> knows what is good for man? </a:t>
            </a:r>
          </a:p>
          <a:p>
            <a:pPr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       1) All the days of his vain life? </a:t>
            </a:r>
          </a:p>
          <a:p>
            <a:pPr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       2) Which he passes like a shadow? </a:t>
            </a:r>
          </a:p>
          <a:p>
            <a:pPr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    </a:t>
            </a:r>
            <a:r>
              <a:rPr lang="en-US" sz="1200" dirty="0" err="1">
                <a:latin typeface="Tahoma" panose="020B0604030504040204" pitchFamily="34" charset="0"/>
                <a:ea typeface="Calibri" panose="020F0502020204030204" pitchFamily="34" charset="0"/>
                <a:cs typeface="Times New Roman" panose="02020603050405020304" pitchFamily="18" charset="0"/>
              </a:rPr>
              <a:t>b.Who</a:t>
            </a:r>
            <a:r>
              <a:rPr lang="en-US" sz="1200" dirty="0">
                <a:latin typeface="Tahoma" panose="020B0604030504040204" pitchFamily="34" charset="0"/>
                <a:ea typeface="Calibri" panose="020F0502020204030204" pitchFamily="34" charset="0"/>
                <a:cs typeface="Times New Roman" panose="02020603050405020304" pitchFamily="18" charset="0"/>
              </a:rPr>
              <a:t> can tell a man what will</a:t>
            </a:r>
          </a:p>
          <a:p>
            <a:pPr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        happen after him “under the sun”?   </a:t>
            </a:r>
          </a:p>
          <a:p>
            <a:pPr marR="0">
              <a:spcBef>
                <a:spcPts val="0"/>
              </a:spcBef>
              <a:spcAft>
                <a:spcPts val="0"/>
              </a:spcAft>
            </a:pPr>
            <a:endParaRPr lang="en-US" sz="1200" b="1" dirty="0">
              <a:latin typeface="Tahoma" panose="020B060403050404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200" b="1" dirty="0">
                <a:latin typeface="Tahoma" panose="020B0604030504040204" pitchFamily="34" charset="0"/>
                <a:ea typeface="Calibri" panose="020F0502020204030204" pitchFamily="34" charset="0"/>
                <a:cs typeface="Times New Roman" panose="02020603050405020304" pitchFamily="18" charset="0"/>
              </a:rPr>
              <a:t>Unless it be God, no one! </a:t>
            </a:r>
          </a:p>
          <a:p>
            <a:pPr marR="0">
              <a:spcBef>
                <a:spcPts val="0"/>
              </a:spcBef>
              <a:spcAft>
                <a:spcPts val="0"/>
              </a:spcAft>
            </a:pPr>
            <a:r>
              <a:rPr lang="en-US" sz="1200" dirty="0">
                <a:latin typeface="Tahoma" panose="020B0604030504040204" pitchFamily="34" charset="0"/>
                <a:ea typeface="Calibri" panose="020F0502020204030204" pitchFamily="34" charset="0"/>
                <a:cs typeface="Times New Roman" panose="02020603050405020304" pitchFamily="18" charset="0"/>
              </a:rPr>
              <a:t> </a:t>
            </a:r>
          </a:p>
          <a:p>
            <a:pPr marR="0">
              <a:spcBef>
                <a:spcPts val="0"/>
              </a:spcBef>
              <a:spcAft>
                <a:spcPts val="0"/>
              </a:spcAft>
            </a:pPr>
            <a:endParaRPr lang="en-US" sz="1200" dirty="0">
              <a:latin typeface="Tahoma" panose="020B0604030504040204" pitchFamily="34" charset="0"/>
              <a:ea typeface="Calibri" panose="020F0502020204030204" pitchFamily="34" charset="0"/>
              <a:cs typeface="Times New Roman" panose="02020603050405020304" pitchFamily="18" charset="0"/>
            </a:endParaRPr>
          </a:p>
          <a:p>
            <a:pPr marR="0">
              <a:spcBef>
                <a:spcPts val="0"/>
              </a:spcBef>
              <a:spcAft>
                <a:spcPts val="0"/>
              </a:spcAft>
            </a:pP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6" name="Text Box 13">
            <a:extLst>
              <a:ext uri="{FF2B5EF4-FFF2-40B4-BE49-F238E27FC236}">
                <a16:creationId xmlns:a16="http://schemas.microsoft.com/office/drawing/2014/main" id="{F4568A74-8618-4F70-8682-9F851A471B6D}"/>
              </a:ext>
            </a:extLst>
          </p:cNvPr>
          <p:cNvSpPr txBox="1">
            <a:spLocks noChangeArrowheads="1"/>
          </p:cNvSpPr>
          <p:nvPr/>
        </p:nvSpPr>
        <p:spPr bwMode="auto">
          <a:xfrm>
            <a:off x="74423" y="6323477"/>
            <a:ext cx="8743950" cy="523875"/>
          </a:xfrm>
          <a:prstGeom prst="rect">
            <a:avLst/>
          </a:prstGeom>
          <a:noFill/>
          <a:ln w="9525">
            <a:noFill/>
            <a:miter lim="800000"/>
            <a:headEnd/>
            <a:tailEnd/>
          </a:ln>
        </p:spPr>
        <p:txBody>
          <a:bodyPr rot="0" vert="horz" wrap="square" lIns="91440" tIns="45720" rIns="91440" bIns="45720" anchor="t" anchorCtr="0" upright="1">
            <a:noAutofit/>
          </a:bodyPr>
          <a:lstStyle/>
          <a:p>
            <a:pPr algn="ctr">
              <a:spcBef>
                <a:spcPts val="0"/>
              </a:spcBef>
              <a:spcAft>
                <a:spcPts val="0"/>
              </a:spcAft>
            </a:pPr>
            <a:r>
              <a:rPr lang="en-US" sz="1200" b="1" i="1" dirty="0">
                <a:effectLst/>
                <a:latin typeface="Tahoma" panose="020B0604030504040204" pitchFamily="34" charset="0"/>
                <a:ea typeface="Calibri" panose="020F0502020204030204" pitchFamily="34" charset="0"/>
                <a:cs typeface="Times New Roman" panose="02020603050405020304" pitchFamily="18" charset="0"/>
              </a:rPr>
              <a:t>Key Verse: 6:9 For what the eyes see is better than what the soul desires. </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96354C0-38F1-4928-BC7A-DB49DE0C3206}"/>
              </a:ext>
            </a:extLst>
          </p:cNvPr>
          <p:cNvSpPr txBox="1"/>
          <p:nvPr/>
        </p:nvSpPr>
        <p:spPr>
          <a:xfrm>
            <a:off x="811402" y="738774"/>
            <a:ext cx="7521196" cy="461665"/>
          </a:xfrm>
          <a:prstGeom prst="rect">
            <a:avLst/>
          </a:prstGeom>
          <a:noFill/>
        </p:spPr>
        <p:txBody>
          <a:bodyPr wrap="square" rtlCol="0">
            <a:spAutoFit/>
          </a:bodyPr>
          <a:lstStyle/>
          <a:p>
            <a:pPr algn="ctr"/>
            <a:r>
              <a:rPr lang="en-US" sz="2400" b="1" dirty="0"/>
              <a:t>Coping with the inequities of Life </a:t>
            </a:r>
          </a:p>
        </p:txBody>
      </p:sp>
    </p:spTree>
    <p:extLst>
      <p:ext uri="{BB962C8B-B14F-4D97-AF65-F5344CB8AC3E}">
        <p14:creationId xmlns:p14="http://schemas.microsoft.com/office/powerpoint/2010/main" val="1087475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0" grpId="0"/>
      <p:bldP spid="41" grpId="0"/>
      <p:bldP spid="44" grpId="0"/>
      <p:bldP spid="45"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Take </a:t>
            </a:r>
            <a:r>
              <a:rPr lang="en-US" b="1" dirty="0" err="1"/>
              <a:t>Aways</a:t>
            </a:r>
            <a:r>
              <a:rPr lang="en-US" b="1" dirty="0"/>
              <a:t>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82000" cy="5029200"/>
          </a:xfrm>
        </p:spPr>
        <p:txBody>
          <a:bodyPr/>
          <a:lstStyle/>
          <a:p>
            <a:pPr marL="514350" lvl="0" indent="-514350">
              <a:buFont typeface="+mj-lt"/>
              <a:buAutoNum type="arabicPeriod"/>
            </a:pPr>
            <a:r>
              <a:rPr lang="en-US" sz="2800" dirty="0"/>
              <a:t>Proverbs are to produce wisdom which leads to the Fear of the Lord. </a:t>
            </a:r>
          </a:p>
          <a:p>
            <a:pPr marL="514350" lvl="0" indent="-514350">
              <a:buFont typeface="+mj-lt"/>
              <a:buAutoNum type="arabicPeriod"/>
            </a:pPr>
            <a:r>
              <a:rPr lang="en-US" sz="2800" dirty="0"/>
              <a:t>Proverbs provide understanding and discernment. </a:t>
            </a:r>
          </a:p>
          <a:p>
            <a:pPr marL="514350" lvl="0" indent="-514350">
              <a:buFont typeface="+mj-lt"/>
              <a:buAutoNum type="arabicPeriod"/>
            </a:pPr>
            <a:r>
              <a:rPr lang="en-US" sz="2800" dirty="0"/>
              <a:t>Proverbs provide principles for daily living. </a:t>
            </a:r>
          </a:p>
          <a:p>
            <a:pPr marL="514350" lvl="0" indent="-514350">
              <a:buFont typeface="+mj-lt"/>
              <a:buAutoNum type="arabicPeriod"/>
            </a:pPr>
            <a:r>
              <a:rPr lang="en-US" sz="2800" dirty="0"/>
              <a:t>As Christians we need to strive for a balanced spiritual life. </a:t>
            </a:r>
          </a:p>
          <a:p>
            <a:pPr marL="514350" lvl="0" indent="-514350">
              <a:buFont typeface="+mj-lt"/>
              <a:buAutoNum type="arabicPeriod"/>
            </a:pPr>
            <a:r>
              <a:rPr lang="en-US" sz="2800" dirty="0"/>
              <a:t>Christians should let their light shine in the world. </a:t>
            </a:r>
          </a:p>
          <a:p>
            <a:pPr marL="0" lvl="0" indent="0">
              <a:buNone/>
            </a:pPr>
            <a:endParaRPr lang="en-US" sz="2800" dirty="0"/>
          </a:p>
          <a:p>
            <a:pPr marL="514350" indent="-514350">
              <a:buFont typeface="+mj-lt"/>
              <a:buAutoNum type="arabicPeriod"/>
            </a:pPr>
            <a:endParaRPr lang="en-US" sz="3200" dirty="0"/>
          </a:p>
        </p:txBody>
      </p:sp>
    </p:spTree>
    <p:extLst>
      <p:ext uri="{BB962C8B-B14F-4D97-AF65-F5344CB8AC3E}">
        <p14:creationId xmlns:p14="http://schemas.microsoft.com/office/powerpoint/2010/main" val="3226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Next Class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82000" cy="5029200"/>
          </a:xfrm>
        </p:spPr>
        <p:txBody>
          <a:bodyPr/>
          <a:lstStyle/>
          <a:p>
            <a:pPr marL="0" indent="0" algn="ctr">
              <a:buNone/>
            </a:pPr>
            <a:endParaRPr lang="en-US" sz="3200" b="1" dirty="0"/>
          </a:p>
          <a:p>
            <a:pPr marL="0" indent="0" algn="ctr">
              <a:buNone/>
            </a:pPr>
            <a:r>
              <a:rPr lang="en-US" b="1" dirty="0"/>
              <a:t>November 14 </a:t>
            </a:r>
          </a:p>
          <a:p>
            <a:pPr marL="0" indent="0" algn="ctr">
              <a:buNone/>
            </a:pPr>
            <a:r>
              <a:rPr lang="en-US" b="1" dirty="0"/>
              <a:t>Ecclesiastes Chapter 8 &amp;9 </a:t>
            </a:r>
          </a:p>
        </p:txBody>
      </p:sp>
    </p:spTree>
    <p:extLst>
      <p:ext uri="{BB962C8B-B14F-4D97-AF65-F5344CB8AC3E}">
        <p14:creationId xmlns:p14="http://schemas.microsoft.com/office/powerpoint/2010/main" val="285789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Take </a:t>
            </a:r>
            <a:r>
              <a:rPr lang="en-US" b="1" dirty="0" err="1"/>
              <a:t>Aways</a:t>
            </a:r>
            <a:r>
              <a:rPr lang="en-US" b="1" dirty="0"/>
              <a:t>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82000" cy="5029200"/>
          </a:xfrm>
        </p:spPr>
        <p:txBody>
          <a:bodyPr/>
          <a:lstStyle/>
          <a:p>
            <a:pPr marL="514350" indent="-514350">
              <a:buFont typeface="+mj-lt"/>
              <a:buAutoNum type="arabicPeriod" startAt="5"/>
            </a:pPr>
            <a:r>
              <a:rPr lang="en-US" sz="3200" dirty="0"/>
              <a:t>Godliness with contentment is more valuable than riches and power. </a:t>
            </a:r>
          </a:p>
          <a:p>
            <a:pPr marL="514350" indent="-514350">
              <a:buFont typeface="+mj-lt"/>
              <a:buAutoNum type="arabicPeriod" startAt="5"/>
            </a:pPr>
            <a:r>
              <a:rPr lang="en-US" dirty="0"/>
              <a:t>Focus on living life and enjoying God instead of worrying about what you have and the end of life.  </a:t>
            </a:r>
          </a:p>
          <a:p>
            <a:pPr marL="514350" indent="-514350">
              <a:buFont typeface="+mj-lt"/>
              <a:buAutoNum type="arabicPeriod" startAt="5"/>
            </a:pPr>
            <a:endParaRPr lang="en-US" sz="3200" dirty="0"/>
          </a:p>
          <a:p>
            <a:pPr marL="514350" indent="-514350">
              <a:buFont typeface="+mj-lt"/>
              <a:buAutoNum type="arabicPeriod" startAt="5"/>
            </a:pPr>
            <a:endParaRPr lang="en-US" sz="3200" dirty="0"/>
          </a:p>
        </p:txBody>
      </p:sp>
    </p:spTree>
    <p:extLst>
      <p:ext uri="{BB962C8B-B14F-4D97-AF65-F5344CB8AC3E}">
        <p14:creationId xmlns:p14="http://schemas.microsoft.com/office/powerpoint/2010/main" val="379947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Assignment for </a:t>
            </a:r>
            <a:r>
              <a:rPr lang="en-US" b="1" dirty="0" err="1"/>
              <a:t>Ecc</a:t>
            </a:r>
            <a:r>
              <a:rPr lang="en-US" b="1" dirty="0"/>
              <a:t>. 7:1 - 8:1</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82000" cy="5029200"/>
          </a:xfrm>
        </p:spPr>
        <p:txBody>
          <a:bodyPr/>
          <a:lstStyle/>
          <a:p>
            <a:pPr marL="514350" indent="-514350">
              <a:buFont typeface="+mj-lt"/>
              <a:buAutoNum type="arabicPeriod"/>
            </a:pPr>
            <a:r>
              <a:rPr lang="en-US" sz="3200" dirty="0"/>
              <a:t>What type of literature are we dealing with in Chapter 7:1-14? How is it different tha</a:t>
            </a:r>
            <a:r>
              <a:rPr lang="en-US" dirty="0"/>
              <a:t>n the previous chapters?</a:t>
            </a:r>
          </a:p>
          <a:p>
            <a:pPr marL="0" indent="0">
              <a:buNone/>
            </a:pPr>
            <a:endParaRPr lang="en-US" sz="3200" dirty="0"/>
          </a:p>
        </p:txBody>
      </p:sp>
    </p:spTree>
    <p:extLst>
      <p:ext uri="{BB962C8B-B14F-4D97-AF65-F5344CB8AC3E}">
        <p14:creationId xmlns:p14="http://schemas.microsoft.com/office/powerpoint/2010/main" val="293886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Purpose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524000"/>
            <a:ext cx="8382000" cy="5181600"/>
          </a:xfrm>
        </p:spPr>
        <p:txBody>
          <a:bodyPr/>
          <a:lstStyle/>
          <a:p>
            <a:pPr marL="0" indent="0">
              <a:buNone/>
            </a:pPr>
            <a:r>
              <a:rPr lang="en-US" sz="3200" dirty="0"/>
              <a:t>Proverb is from the Hebrew word “</a:t>
            </a:r>
            <a:r>
              <a:rPr lang="en-US" sz="3200" dirty="0" err="1"/>
              <a:t>mashal</a:t>
            </a:r>
            <a:r>
              <a:rPr lang="en-US" sz="3200" dirty="0"/>
              <a:t>” </a:t>
            </a:r>
            <a:r>
              <a:rPr lang="en-US" dirty="0"/>
              <a:t>which means “represent,” “be like,” “to become like,” “resemble” or “be comparable to” ; it also </a:t>
            </a:r>
            <a:r>
              <a:rPr lang="en-US" sz="3200" dirty="0"/>
              <a:t>has the idea “to rule, govern or compare”. </a:t>
            </a:r>
          </a:p>
          <a:p>
            <a:pPr marL="0" indent="0">
              <a:buNone/>
            </a:pPr>
            <a:r>
              <a:rPr lang="en-US" dirty="0"/>
              <a:t>A proverb explains or expresses a general truth or well-known fact in a short sentence or two rather than in many words. The proverb does this with a short, pithy statement in a single balanced sentence.</a:t>
            </a:r>
            <a:endParaRPr lang="en-US" sz="3200" dirty="0"/>
          </a:p>
        </p:txBody>
      </p:sp>
    </p:spTree>
    <p:extLst>
      <p:ext uri="{BB962C8B-B14F-4D97-AF65-F5344CB8AC3E}">
        <p14:creationId xmlns:p14="http://schemas.microsoft.com/office/powerpoint/2010/main" val="115999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381000"/>
            <a:ext cx="8229600" cy="1143000"/>
          </a:xfrm>
        </p:spPr>
        <p:txBody>
          <a:bodyPr/>
          <a:lstStyle/>
          <a:p>
            <a:r>
              <a:rPr lang="en-US" b="1" dirty="0"/>
              <a:t>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82000" cy="5029200"/>
          </a:xfrm>
        </p:spPr>
        <p:txBody>
          <a:bodyPr/>
          <a:lstStyle/>
          <a:p>
            <a:pPr marL="0" indent="0">
              <a:buNone/>
            </a:pPr>
            <a:r>
              <a:rPr lang="en-US" dirty="0"/>
              <a:t>Before we study </a:t>
            </a:r>
            <a:r>
              <a:rPr lang="en-US" dirty="0" err="1"/>
              <a:t>Ecc</a:t>
            </a:r>
            <a:r>
              <a:rPr lang="en-US" dirty="0"/>
              <a:t>. 7 let’s try to understand the concept of Proverbs. </a:t>
            </a:r>
            <a:r>
              <a:rPr lang="en-US" sz="3200" dirty="0"/>
              <a:t>Proverbs 1:1-7 gives us insight as to the purpose and power of proverbs. </a:t>
            </a:r>
          </a:p>
          <a:p>
            <a:pPr marL="400050" lvl="1" indent="0">
              <a:buNone/>
            </a:pPr>
            <a:r>
              <a:rPr lang="en-US" sz="3200" i="1" dirty="0"/>
              <a:t>Proverbs are “pointed precepts for practical prudence.” They are “laws from heaven for life on earth” or “counsels from above for conduct below.” Proverbs are “the words of the wise on the ways of the world.” </a:t>
            </a:r>
            <a:r>
              <a:rPr lang="en-US" sz="3200" dirty="0"/>
              <a:t>J. Sidlow Baxter  </a:t>
            </a:r>
          </a:p>
        </p:txBody>
      </p:sp>
    </p:spTree>
    <p:extLst>
      <p:ext uri="{BB962C8B-B14F-4D97-AF65-F5344CB8AC3E}">
        <p14:creationId xmlns:p14="http://schemas.microsoft.com/office/powerpoint/2010/main" val="13305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533400" y="0"/>
            <a:ext cx="8229600" cy="1143000"/>
          </a:xfrm>
        </p:spPr>
        <p:txBody>
          <a:bodyPr/>
          <a:lstStyle/>
          <a:p>
            <a:r>
              <a:rPr lang="en-US" b="1" dirty="0"/>
              <a:t>Purpose of Proverbs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990600"/>
            <a:ext cx="8382000" cy="5715000"/>
          </a:xfrm>
        </p:spPr>
        <p:txBody>
          <a:bodyPr/>
          <a:lstStyle/>
          <a:p>
            <a:r>
              <a:rPr lang="en-US" sz="3000" i="1" dirty="0"/>
              <a:t>“</a:t>
            </a:r>
            <a:r>
              <a:rPr lang="en-US" sz="2800" i="1" dirty="0"/>
              <a:t>A proverb is a concise, memorable saying, usually in poetic form, expressing a generally accepted observation about life as filtered through biblical revelation.” (Logos Bible Program) </a:t>
            </a:r>
          </a:p>
          <a:p>
            <a:r>
              <a:rPr lang="en-US" sz="2800" dirty="0"/>
              <a:t>Solomon wrote over 3,000 Proverbs. In the Book of Proverbs we have a small portion of these proverbs. </a:t>
            </a:r>
          </a:p>
          <a:p>
            <a:pPr lvl="1">
              <a:spcBef>
                <a:spcPts val="0"/>
              </a:spcBef>
            </a:pPr>
            <a:r>
              <a:rPr lang="en-US" dirty="0"/>
              <a:t>Chapters 1-22:16 are proverbs of Solomon</a:t>
            </a:r>
          </a:p>
          <a:p>
            <a:pPr lvl="1">
              <a:spcBef>
                <a:spcPts val="0"/>
              </a:spcBef>
            </a:pPr>
            <a:r>
              <a:rPr lang="en-US" dirty="0"/>
              <a:t>Chapters 22:17 – 24 - Are sayings of the Wise </a:t>
            </a:r>
          </a:p>
          <a:p>
            <a:pPr lvl="1">
              <a:spcBef>
                <a:spcPts val="0"/>
              </a:spcBef>
            </a:pPr>
            <a:r>
              <a:rPr lang="en-US" dirty="0"/>
              <a:t>Chapters 25 -29 are Solomon’s transcribed by the</a:t>
            </a:r>
          </a:p>
          <a:p>
            <a:pPr marL="457200" lvl="1" indent="0">
              <a:spcBef>
                <a:spcPts val="0"/>
              </a:spcBef>
              <a:buNone/>
            </a:pPr>
            <a:r>
              <a:rPr lang="en-US" dirty="0"/>
              <a:t>          men of Hezekiah. (Isaiah and Micah?) </a:t>
            </a:r>
          </a:p>
          <a:p>
            <a:pPr lvl="1">
              <a:spcBef>
                <a:spcPts val="0"/>
              </a:spcBef>
            </a:pPr>
            <a:r>
              <a:rPr lang="en-US" dirty="0"/>
              <a:t>Chapter 30 – </a:t>
            </a:r>
            <a:r>
              <a:rPr lang="en-US" dirty="0" err="1"/>
              <a:t>Agur</a:t>
            </a:r>
            <a:r>
              <a:rPr lang="en-US" dirty="0"/>
              <a:t> son of </a:t>
            </a:r>
            <a:r>
              <a:rPr lang="en-US" dirty="0" err="1"/>
              <a:t>Jakeh</a:t>
            </a:r>
            <a:r>
              <a:rPr lang="en-US" dirty="0"/>
              <a:t> </a:t>
            </a:r>
          </a:p>
          <a:p>
            <a:pPr lvl="1">
              <a:spcBef>
                <a:spcPts val="0"/>
              </a:spcBef>
            </a:pPr>
            <a:r>
              <a:rPr lang="en-US" dirty="0" err="1"/>
              <a:t>Chaper</a:t>
            </a:r>
            <a:r>
              <a:rPr lang="en-US" dirty="0"/>
              <a:t> 31 – King Lemuel </a:t>
            </a:r>
          </a:p>
        </p:txBody>
      </p:sp>
    </p:spTree>
    <p:extLst>
      <p:ext uri="{BB962C8B-B14F-4D97-AF65-F5344CB8AC3E}">
        <p14:creationId xmlns:p14="http://schemas.microsoft.com/office/powerpoint/2010/main" val="25152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Content Placeholder 12" descr="A close up of text on a black background&#10;&#10;Description automatically generated">
            <a:extLst>
              <a:ext uri="{FF2B5EF4-FFF2-40B4-BE49-F238E27FC236}">
                <a16:creationId xmlns:a16="http://schemas.microsoft.com/office/drawing/2014/main" id="{9447F3AB-D2EE-485B-88E0-1750D1B43F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39" y="0"/>
            <a:ext cx="9108518" cy="6858000"/>
          </a:xfrm>
        </p:spPr>
      </p:pic>
    </p:spTree>
    <p:extLst>
      <p:ext uri="{BB962C8B-B14F-4D97-AF65-F5344CB8AC3E}">
        <p14:creationId xmlns:p14="http://schemas.microsoft.com/office/powerpoint/2010/main" val="349578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8740</TotalTime>
  <Words>2900</Words>
  <Application>Microsoft Office PowerPoint</Application>
  <PresentationFormat>On-screen Show (4:3)</PresentationFormat>
  <Paragraphs>311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Tahoma</vt:lpstr>
      <vt:lpstr>Office Theme</vt:lpstr>
      <vt:lpstr>Ecclesiastes </vt:lpstr>
      <vt:lpstr>PowerPoint Presentation</vt:lpstr>
      <vt:lpstr>Take Aways </vt:lpstr>
      <vt:lpstr>Take Aways </vt:lpstr>
      <vt:lpstr>Assignment for Ecc. 7:1 - 8:1</vt:lpstr>
      <vt:lpstr>Purpose of Proverbs </vt:lpstr>
      <vt:lpstr>Proverbs </vt:lpstr>
      <vt:lpstr>Purpose of Proverbs </vt:lpstr>
      <vt:lpstr>PowerPoint Presentation</vt:lpstr>
      <vt:lpstr>PowerPoint Presentation</vt:lpstr>
      <vt:lpstr>PowerPoint Presentation</vt:lpstr>
      <vt:lpstr>PowerPoint Presentation</vt:lpstr>
      <vt:lpstr>PowerPoint Presentation</vt:lpstr>
      <vt:lpstr>Purpose of Proverbs – Benefits </vt:lpstr>
      <vt:lpstr>Purpose of Proverbs – Benefits  </vt:lpstr>
      <vt:lpstr>Purpose of Proverbs – Benefits </vt:lpstr>
      <vt:lpstr>Purpose of Proverbs – Benefits </vt:lpstr>
      <vt:lpstr>Purpose of Proverbs </vt:lpstr>
      <vt:lpstr>Purpose of Proverbs </vt:lpstr>
      <vt:lpstr>Target of Proverbs </vt:lpstr>
      <vt:lpstr>Structure of Proverbs </vt:lpstr>
      <vt:lpstr>Structure of Proverbs </vt:lpstr>
      <vt:lpstr>Structure of Proverbs </vt:lpstr>
      <vt:lpstr>Structure of Proverbs </vt:lpstr>
      <vt:lpstr>Assignment for Ecc. 7:1 - 8:1</vt:lpstr>
      <vt:lpstr>Summary 7:1-14</vt:lpstr>
      <vt:lpstr>Summary 7:1-14</vt:lpstr>
      <vt:lpstr>Assignment for Ecc. 7:1 - 8:1 Oct. 24   </vt:lpstr>
      <vt:lpstr>Assignment for Ecc. 7:1 - 8:1  Oct. 24  </vt:lpstr>
      <vt:lpstr>PowerPoint Presentation</vt:lpstr>
      <vt:lpstr>PowerPoint Presentation</vt:lpstr>
      <vt:lpstr>Take Aways </vt:lpstr>
      <vt:lpstr>Next Class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A Prophetic Voice in the World</dc:title>
  <dc:creator>Valued Acer Customer</dc:creator>
  <cp:lastModifiedBy>James Westgate</cp:lastModifiedBy>
  <cp:revision>241</cp:revision>
  <cp:lastPrinted>2019-12-12T23:35:31Z</cp:lastPrinted>
  <dcterms:created xsi:type="dcterms:W3CDTF">2013-01-13T04:49:47Z</dcterms:created>
  <dcterms:modified xsi:type="dcterms:W3CDTF">2019-12-12T23:35:40Z</dcterms:modified>
</cp:coreProperties>
</file>