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303" r:id="rId3"/>
    <p:sldId id="391" r:id="rId4"/>
    <p:sldId id="363" r:id="rId5"/>
    <p:sldId id="364" r:id="rId6"/>
    <p:sldId id="337" r:id="rId7"/>
    <p:sldId id="331" r:id="rId8"/>
    <p:sldId id="296" r:id="rId9"/>
    <p:sldId id="266" r:id="rId10"/>
    <p:sldId id="321" r:id="rId11"/>
    <p:sldId id="398" r:id="rId12"/>
    <p:sldId id="322" r:id="rId13"/>
    <p:sldId id="372" r:id="rId14"/>
    <p:sldId id="349" r:id="rId15"/>
    <p:sldId id="295" r:id="rId16"/>
    <p:sldId id="261" r:id="rId17"/>
    <p:sldId id="257" r:id="rId18"/>
    <p:sldId id="293" r:id="rId19"/>
    <p:sldId id="381" r:id="rId20"/>
    <p:sldId id="304" r:id="rId21"/>
    <p:sldId id="392" r:id="rId22"/>
    <p:sldId id="393" r:id="rId23"/>
    <p:sldId id="394" r:id="rId24"/>
    <p:sldId id="395" r:id="rId25"/>
    <p:sldId id="396" r:id="rId26"/>
    <p:sldId id="397" r:id="rId27"/>
    <p:sldId id="368" r:id="rId28"/>
    <p:sldId id="367" r:id="rId29"/>
    <p:sldId id="399" r:id="rId30"/>
    <p:sldId id="400" r:id="rId31"/>
    <p:sldId id="34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Jackson" initials="MJ" lastIdx="26" clrIdx="0">
    <p:extLst>
      <p:ext uri="{19B8F6BF-5375-455C-9EA6-DF929625EA0E}">
        <p15:presenceInfo xmlns:p15="http://schemas.microsoft.com/office/powerpoint/2012/main" userId="S-1-5-21-2149558826-3324038498-27948981-265601" providerId="AD"/>
      </p:ext>
    </p:extLst>
  </p:cmAuthor>
  <p:cmAuthor id="2" name="Anna Dufur" initials="AD" lastIdx="7" clrIdx="1">
    <p:extLst>
      <p:ext uri="{19B8F6BF-5375-455C-9EA6-DF929625EA0E}">
        <p15:presenceInfo xmlns:p15="http://schemas.microsoft.com/office/powerpoint/2012/main" userId="S-1-5-21-2149558826-3324038498-27948981-381523" providerId="AD"/>
      </p:ext>
    </p:extLst>
  </p:cmAuthor>
  <p:cmAuthor id="3" name="Nakia Towns" initials="NT" lastIdx="5" clrIdx="2">
    <p:extLst>
      <p:ext uri="{19B8F6BF-5375-455C-9EA6-DF929625EA0E}">
        <p15:presenceInfo xmlns:p15="http://schemas.microsoft.com/office/powerpoint/2012/main" userId="S-1-5-21-2149558826-3324038498-27948981-292758" providerId="AD"/>
      </p:ext>
    </p:extLst>
  </p:cmAuthor>
  <p:cmAuthor id="4" name="Heather Peltier" initials="HP" lastIdx="3" clrIdx="3">
    <p:extLst>
      <p:ext uri="{19B8F6BF-5375-455C-9EA6-DF929625EA0E}">
        <p15:presenceInfo xmlns:p15="http://schemas.microsoft.com/office/powerpoint/2012/main" userId="S-1-5-21-2149558826-3324038498-27948981-3775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1B365D"/>
    <a:srgbClr val="174A7C"/>
    <a:srgbClr val="000000"/>
    <a:srgbClr val="002D72"/>
    <a:srgbClr val="6E7073"/>
    <a:srgbClr val="CDCDCD"/>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663" autoAdjust="0"/>
  </p:normalViewPr>
  <p:slideViewPr>
    <p:cSldViewPr>
      <p:cViewPr varScale="1">
        <p:scale>
          <a:sx n="106" d="100"/>
          <a:sy n="106" d="100"/>
        </p:scale>
        <p:origin x="1746" y="96"/>
      </p:cViewPr>
      <p:guideLst>
        <p:guide orient="horz" pos="2160"/>
        <p:guide pos="2880"/>
      </p:guideLst>
    </p:cSldViewPr>
  </p:slideViewPr>
  <p:notesTextViewPr>
    <p:cViewPr>
      <p:scale>
        <a:sx n="3" d="2"/>
        <a:sy n="3" d="2"/>
      </p:scale>
      <p:origin x="0" y="0"/>
    </p:cViewPr>
  </p:notesTextViewPr>
  <p:sorterViewPr>
    <p:cViewPr>
      <p:scale>
        <a:sx n="100" d="100"/>
        <a:sy n="100" d="100"/>
      </p:scale>
      <p:origin x="0" y="-37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70764A-B111-44B3-AE37-A9C6790043FE}" type="datetimeFigureOut">
              <a:rPr lang="en-US" smtClean="0"/>
              <a:t>4/4/2019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C1CD0-D833-4B0D-BF33-74A8E63C0BDA}" type="slidenum">
              <a:rPr lang="en-US" smtClean="0"/>
              <a:t>‹#›</a:t>
            </a:fld>
            <a:endParaRPr lang="en-US"/>
          </a:p>
        </p:txBody>
      </p:sp>
    </p:spTree>
    <p:extLst>
      <p:ext uri="{BB962C8B-B14F-4D97-AF65-F5344CB8AC3E}">
        <p14:creationId xmlns:p14="http://schemas.microsoft.com/office/powerpoint/2010/main" val="209776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smtClean="0"/>
              <a:t>Cliff</a:t>
            </a:r>
            <a:endParaRPr lang="en-US" dirty="0" smtClean="0"/>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72808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Cliff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6498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MJ</a:t>
            </a:r>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21</a:t>
            </a:fld>
            <a:endParaRPr lang="en-US"/>
          </a:p>
        </p:txBody>
      </p:sp>
    </p:spTree>
    <p:extLst>
      <p:ext uri="{BB962C8B-B14F-4D97-AF65-F5344CB8AC3E}">
        <p14:creationId xmlns:p14="http://schemas.microsoft.com/office/powerpoint/2010/main" val="4055410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MJ</a:t>
            </a:r>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22</a:t>
            </a:fld>
            <a:endParaRPr lang="en-US"/>
          </a:p>
        </p:txBody>
      </p:sp>
    </p:spTree>
    <p:extLst>
      <p:ext uri="{BB962C8B-B14F-4D97-AF65-F5344CB8AC3E}">
        <p14:creationId xmlns:p14="http://schemas.microsoft.com/office/powerpoint/2010/main" val="4011766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MJ</a:t>
            </a:r>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23</a:t>
            </a:fld>
            <a:endParaRPr lang="en-US"/>
          </a:p>
        </p:txBody>
      </p:sp>
    </p:spTree>
    <p:extLst>
      <p:ext uri="{BB962C8B-B14F-4D97-AF65-F5344CB8AC3E}">
        <p14:creationId xmlns:p14="http://schemas.microsoft.com/office/powerpoint/2010/main" val="197839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MJ</a:t>
            </a:r>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25</a:t>
            </a:fld>
            <a:endParaRPr lang="en-US"/>
          </a:p>
        </p:txBody>
      </p:sp>
    </p:spTree>
    <p:extLst>
      <p:ext uri="{BB962C8B-B14F-4D97-AF65-F5344CB8AC3E}">
        <p14:creationId xmlns:p14="http://schemas.microsoft.com/office/powerpoint/2010/main" val="2299158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31</a:t>
            </a:fld>
            <a:endParaRPr lang="en-US"/>
          </a:p>
        </p:txBody>
      </p:sp>
    </p:spTree>
    <p:extLst>
      <p:ext uri="{BB962C8B-B14F-4D97-AF65-F5344CB8AC3E}">
        <p14:creationId xmlns:p14="http://schemas.microsoft.com/office/powerpoint/2010/main" val="3397304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4522787"/>
            <a:ext cx="7772400" cy="708025"/>
          </a:xfrm>
        </p:spPr>
        <p:txBody>
          <a:bodyPr>
            <a:noAutofit/>
          </a:bodyPr>
          <a:lstStyle>
            <a:lvl1pPr algn="ctr">
              <a:defRPr sz="4200" b="1" baseline="0">
                <a:latin typeface="Georgia" panose="02040502050405020303" pitchFamily="18" charset="0"/>
              </a:defRPr>
            </a:lvl1pPr>
          </a:lstStyle>
          <a:p>
            <a:r>
              <a:rPr lang="en-US" dirty="0" smtClean="0"/>
              <a:t>Insert Presentation Title</a:t>
            </a:r>
            <a:endParaRPr lang="en-US" dirty="0"/>
          </a:p>
        </p:txBody>
      </p:sp>
      <p:sp>
        <p:nvSpPr>
          <p:cNvPr id="3" name="Subtitle 2"/>
          <p:cNvSpPr>
            <a:spLocks noGrp="1"/>
          </p:cNvSpPr>
          <p:nvPr>
            <p:ph type="subTitle" idx="1" hasCustomPrompt="1"/>
          </p:nvPr>
        </p:nvSpPr>
        <p:spPr>
          <a:xfrm>
            <a:off x="685801" y="6390274"/>
            <a:ext cx="7772399" cy="325851"/>
          </a:xfrm>
        </p:spPr>
        <p:txBody>
          <a:bodyPr>
            <a:noAutofit/>
          </a:bodyPr>
          <a:lstStyle>
            <a:lvl1pPr marL="0" indent="0" algn="ctr">
              <a:buNone/>
              <a:defRPr sz="1600" baseline="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 Job Title | Team/Office/Division Name | Date</a:t>
            </a:r>
            <a:endParaRPr lang="en-US" dirty="0"/>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130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4800" y="228600"/>
            <a:ext cx="8305800" cy="914400"/>
          </a:xfrm>
        </p:spPr>
        <p:txBody>
          <a:bodyPr/>
          <a:lstStyle>
            <a:lvl1pPr>
              <a:defRPr baseline="0">
                <a:latin typeface="Georgia" panose="02040502050405020303" pitchFamily="18" charset="0"/>
              </a:defRPr>
            </a:lvl1pPr>
          </a:lstStyle>
          <a:p>
            <a:r>
              <a:rPr lang="en-US" dirty="0" smtClean="0"/>
              <a:t>Insert Slide Heading </a:t>
            </a:r>
            <a:endParaRPr lang="en-US" dirty="0"/>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2027024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4800" y="1295400"/>
            <a:ext cx="4114800" cy="4525963"/>
          </a:xfrm>
        </p:spPr>
        <p:txBody>
          <a:bodyPr/>
          <a:lstStyle>
            <a:lvl1pPr>
              <a:defRPr sz="2200" baseline="0">
                <a:solidFill>
                  <a:schemeClr val="accent1"/>
                </a:solidFill>
                <a:latin typeface="Arial" panose="020B0604020202020204" pitchFamily="34" charset="0"/>
                <a:cs typeface="Arial" panose="020B0604020202020204" pitchFamily="34" charset="0"/>
              </a:defRPr>
            </a:lvl1pPr>
            <a:lvl2pPr>
              <a:defRPr sz="2000">
                <a:solidFill>
                  <a:schemeClr val="accent1"/>
                </a:solidFill>
                <a:latin typeface="Arial" panose="020B0604020202020204" pitchFamily="34" charset="0"/>
                <a:cs typeface="Arial" panose="020B0604020202020204" pitchFamily="34" charset="0"/>
              </a:defRPr>
            </a:lvl2pPr>
            <a:lvl3pPr>
              <a:defRPr sz="1800">
                <a:solidFill>
                  <a:schemeClr val="accent1"/>
                </a:solidFill>
                <a:latin typeface="Arial" panose="020B0604020202020204" pitchFamily="34" charset="0"/>
                <a:cs typeface="Arial" panose="020B0604020202020204" pitchFamily="34" charset="0"/>
              </a:defRPr>
            </a:lvl3pPr>
            <a:lvl4pPr>
              <a:defRPr sz="1600">
                <a:solidFill>
                  <a:schemeClr val="accent1"/>
                </a:solidFill>
                <a:latin typeface="Arial" panose="020B0604020202020204" pitchFamily="34" charset="0"/>
                <a:cs typeface="Arial" panose="020B0604020202020204" pitchFamily="34" charset="0"/>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4800" y="228600"/>
            <a:ext cx="8305800" cy="914400"/>
          </a:xfrm>
        </p:spPr>
        <p:txBody>
          <a:bodyPr/>
          <a:lstStyle>
            <a:lvl1pPr>
              <a:defRPr>
                <a:latin typeface="Georgia" panose="02040502050405020303" pitchFamily="18" charset="0"/>
              </a:defRPr>
            </a:lvl1pPr>
          </a:lstStyle>
          <a:p>
            <a:r>
              <a:rPr lang="en-US" dirty="0" smtClean="0"/>
              <a:t>Insert Slide Heading</a:t>
            </a:r>
            <a:endParaRPr lang="en-US" dirty="0"/>
          </a:p>
        </p:txBody>
      </p:sp>
      <p:sp>
        <p:nvSpPr>
          <p:cNvPr id="10" name="Content Placeholder 2"/>
          <p:cNvSpPr>
            <a:spLocks noGrp="1"/>
          </p:cNvSpPr>
          <p:nvPr>
            <p:ph sz="half" idx="13" hasCustomPrompt="1"/>
          </p:nvPr>
        </p:nvSpPr>
        <p:spPr>
          <a:xfrm>
            <a:off x="4495800" y="1295400"/>
            <a:ext cx="4114800" cy="4525963"/>
          </a:xfrm>
        </p:spPr>
        <p:txBody>
          <a:bodyPr/>
          <a:lstStyle>
            <a:lvl1pPr>
              <a:defRPr sz="2200">
                <a:solidFill>
                  <a:schemeClr val="accent1"/>
                </a:solidFill>
                <a:latin typeface="Arial" panose="020B0604020202020204" pitchFamily="34" charset="0"/>
                <a:cs typeface="Arial" panose="020B0604020202020204" pitchFamily="34" charset="0"/>
              </a:defRPr>
            </a:lvl1pPr>
            <a:lvl2pPr>
              <a:defRPr sz="2000">
                <a:solidFill>
                  <a:schemeClr val="accent1"/>
                </a:solidFill>
                <a:latin typeface="Arial" panose="020B0604020202020204" pitchFamily="34" charset="0"/>
                <a:cs typeface="Arial" panose="020B0604020202020204" pitchFamily="34" charset="0"/>
              </a:defRPr>
            </a:lvl2pPr>
            <a:lvl3pPr>
              <a:defRPr sz="1800">
                <a:solidFill>
                  <a:schemeClr val="accent1"/>
                </a:solidFill>
                <a:latin typeface="Arial" panose="020B0604020202020204" pitchFamily="34" charset="0"/>
                <a:cs typeface="Arial" panose="020B0604020202020204" pitchFamily="34" charset="0"/>
              </a:defRPr>
            </a:lvl3pPr>
            <a:lvl4pPr>
              <a:defRPr sz="1600">
                <a:solidFill>
                  <a:schemeClr val="accent1"/>
                </a:solidFill>
                <a:latin typeface="Arial" panose="020B0604020202020204" pitchFamily="34" charset="0"/>
                <a:cs typeface="Arial" panose="020B0604020202020204" pitchFamily="34" charset="0"/>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11" name="Rectangle 10"/>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13"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9295927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5"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800" baseline="0">
                <a:latin typeface="Georgia" panose="02040502050405020303" pitchFamily="18" charset="0"/>
              </a:defRPr>
            </a:lvl1pPr>
          </a:lstStyle>
          <a:p>
            <a:r>
              <a:rPr lang="en-US" dirty="0" smtClean="0"/>
              <a:t>Insert Section Heading</a:t>
            </a:r>
            <a:endParaRPr lang="en-US" dirty="0"/>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818180" y="3810000"/>
            <a:ext cx="238222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8770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4326681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04800" y="228600"/>
            <a:ext cx="8305800" cy="914400"/>
          </a:xfrm>
        </p:spPr>
        <p:txBody>
          <a:bodyPr/>
          <a:lstStyle>
            <a:lvl1pPr>
              <a:defRPr/>
            </a:lvl1pPr>
          </a:lstStyle>
          <a:p>
            <a:r>
              <a:rPr lang="en-US" dirty="0" smtClean="0"/>
              <a:t>Insert Slide Heading</a:t>
            </a:r>
            <a:endParaRPr lang="en-US" dirty="0"/>
          </a:p>
        </p:txBody>
      </p:sp>
    </p:spTree>
    <p:extLst>
      <p:ext uri="{BB962C8B-B14F-4D97-AF65-F5344CB8AC3E}">
        <p14:creationId xmlns:p14="http://schemas.microsoft.com/office/powerpoint/2010/main" val="20097640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7598993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smtClean="0"/>
              <a:t>Presenter Name, Job Title, Team/Office/Division Name</a:t>
            </a:r>
          </a:p>
          <a:p>
            <a:pPr lvl="1"/>
            <a:r>
              <a:rPr lang="en-US" dirty="0" smtClean="0"/>
              <a:t>Email Address</a:t>
            </a:r>
          </a:p>
          <a:p>
            <a:pPr lvl="1"/>
            <a:r>
              <a:rPr lang="en-US" dirty="0" smtClean="0"/>
              <a:t>Phone Number</a:t>
            </a:r>
          </a:p>
          <a:p>
            <a:pPr lvl="0"/>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4" name="TextBox 3"/>
          <p:cNvSpPr txBox="1"/>
          <p:nvPr userDrawn="1"/>
        </p:nvSpPr>
        <p:spPr>
          <a:xfrm>
            <a:off x="304800" y="405825"/>
            <a:ext cx="8382000" cy="584775"/>
          </a:xfrm>
          <a:prstGeom prst="rect">
            <a:avLst/>
          </a:prstGeom>
          <a:noFill/>
        </p:spPr>
        <p:txBody>
          <a:bodyPr wrap="square" rtlCol="0">
            <a:spAutoFit/>
          </a:bodyPr>
          <a:lstStyle/>
          <a:p>
            <a:r>
              <a:rPr lang="en-US" sz="3200" b="1" dirty="0" smtClean="0">
                <a:solidFill>
                  <a:schemeClr val="bg1"/>
                </a:solidFill>
                <a:latin typeface="+mj-lt"/>
              </a:rPr>
              <a:t>Contact Information</a:t>
            </a:r>
            <a:endParaRPr lang="en-US" sz="3200" b="1" dirty="0">
              <a:solidFill>
                <a:schemeClr val="bg1"/>
              </a:solidFill>
              <a:latin typeface="+mj-lt"/>
            </a:endParaRPr>
          </a:p>
        </p:txBody>
      </p:sp>
    </p:spTree>
    <p:extLst>
      <p:ext uri="{BB962C8B-B14F-4D97-AF65-F5344CB8AC3E}">
        <p14:creationId xmlns:p14="http://schemas.microsoft.com/office/powerpoint/2010/main" val="24557532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smtClean="0">
                <a:solidFill>
                  <a:schemeClr val="bg1"/>
                </a:solidFill>
                <a:effectLst>
                  <a:outerShdw blurRad="38100" dist="38100" dir="2700000" algn="tl">
                    <a:srgbClr val="000000">
                      <a:alpha val="43137"/>
                    </a:srgbClr>
                  </a:outerShdw>
                </a:effectLst>
                <a:latin typeface="Georgia" panose="02040502050405020303" pitchFamily="18" charset="0"/>
                <a:cs typeface="PermianSlabSerifTypeface"/>
              </a:rPr>
              <a:t>Districts and schools in Tennessee will exemplify excellence and equity such that all students are equipped with the knowledge and skills to successfully embark on their chosen path in life.</a:t>
            </a:r>
            <a:endParaRPr lang="en-US" sz="2600" b="1" i="1" dirty="0">
              <a:solidFill>
                <a:schemeClr val="bg1"/>
              </a:solidFill>
              <a:effectLst>
                <a:outerShdw blurRad="38100" dist="38100" dir="2700000" algn="tl">
                  <a:srgbClr val="000000">
                    <a:alpha val="43137"/>
                  </a:srgbClr>
                </a:outerShdw>
              </a:effectLst>
              <a:latin typeface="Georgia" panose="02040502050405020303" pitchFamily="18" charset="0"/>
              <a:cs typeface="PermianSlabSerifTypeface"/>
            </a:endParaRPr>
          </a:p>
        </p:txBody>
      </p:sp>
      <p:sp>
        <p:nvSpPr>
          <p:cNvPr id="13" name="Text Placeholder 2"/>
          <p:cNvSpPr txBox="1">
            <a:spLocks/>
          </p:cNvSpPr>
          <p:nvPr userDrawn="1"/>
        </p:nvSpPr>
        <p:spPr>
          <a:xfrm>
            <a:off x="0" y="6172200"/>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1B365D"/>
                </a:solidFill>
                <a:latin typeface="Arial" panose="020B0604020202020204" pitchFamily="34" charset="0"/>
                <a:cs typeface="Arial" panose="020B0604020202020204" pitchFamily="34" charset="0"/>
              </a:rPr>
              <a:t>Excellence | Optimism | Judgment | Courage | Teamwork</a:t>
            </a:r>
            <a:endParaRPr lang="en-US" sz="2400" b="1" dirty="0">
              <a:solidFill>
                <a:srgbClr val="1B365D"/>
              </a:solidFill>
              <a:latin typeface="Arial" panose="020B0604020202020204" pitchFamily="34" charset="0"/>
              <a:cs typeface="Arial" panose="020B0604020202020204" pitchFamily="34" charset="0"/>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8895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7"/>
            <a:ext cx="8305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381000" y="228600"/>
            <a:ext cx="83058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0542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55" r:id="rId5"/>
    <p:sldLayoutId id="2147483658" r:id="rId6"/>
    <p:sldLayoutId id="2147483662" r:id="rId7"/>
    <p:sldLayoutId id="2147483663" r:id="rId8"/>
    <p:sldLayoutId id="2147483660" r:id="rId9"/>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a:solidFill>
            <a:schemeClr val="bg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chemeClr val="accent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chemeClr val="accent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chemeClr val="accent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chemeClr val="accent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chemeClr val="accent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DT.Support@tn.gov" TargetMode="External"/><Relationship Id="rId2" Type="http://schemas.openxmlformats.org/officeDocument/2006/relationships/hyperlink" Target="https://www.livebinders.com/play/play/2244559?tabid=41bc4bda-30a1-5a6d-bb81-9f314efa696c"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us8.list-manage.com/track/click?u=b28b453ee164f9a2e2b5057e1&amp;id=e0087deadf&amp;e=f96e6f737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Testing: Data Requirements and Other Information</a:t>
            </a:r>
            <a:endParaRPr lang="en-US" dirty="0"/>
          </a:p>
        </p:txBody>
      </p:sp>
      <p:sp>
        <p:nvSpPr>
          <p:cNvPr id="3" name="Subtitle 2"/>
          <p:cNvSpPr>
            <a:spLocks noGrp="1"/>
          </p:cNvSpPr>
          <p:nvPr>
            <p:ph type="subTitle" idx="1"/>
          </p:nvPr>
        </p:nvSpPr>
        <p:spPr/>
        <p:txBody>
          <a:bodyPr/>
          <a:lstStyle/>
          <a:p>
            <a:r>
              <a:rPr lang="en-US" dirty="0" smtClean="0"/>
              <a:t>TN Data &amp; Attendance Supervisors Conference – April 2019</a:t>
            </a:r>
            <a:endParaRPr lang="en-US" dirty="0"/>
          </a:p>
        </p:txBody>
      </p:sp>
    </p:spTree>
    <p:extLst>
      <p:ext uri="{BB962C8B-B14F-4D97-AF65-F5344CB8AC3E}">
        <p14:creationId xmlns:p14="http://schemas.microsoft.com/office/powerpoint/2010/main" val="3534085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82000" cy="4525963"/>
          </a:xfrm>
        </p:spPr>
        <p:txBody>
          <a:bodyPr>
            <a:normAutofit/>
          </a:bodyPr>
          <a:lstStyle/>
          <a:p>
            <a:r>
              <a:rPr lang="en-US" dirty="0" smtClean="0"/>
              <a:t>The final EIS assessment transfer to generate </a:t>
            </a:r>
            <a:r>
              <a:rPr lang="en-US" b="1" dirty="0" smtClean="0"/>
              <a:t>demographic data </a:t>
            </a:r>
            <a:r>
              <a:rPr lang="en-US" dirty="0" smtClean="0"/>
              <a:t>for the Comprehensive Data File (CDF) and assessment reporting will be </a:t>
            </a:r>
            <a:r>
              <a:rPr lang="en-US" b="1" dirty="0" smtClean="0"/>
              <a:t>the last day of the testing window.</a:t>
            </a:r>
          </a:p>
          <a:p>
            <a:pPr lvl="1"/>
            <a:r>
              <a:rPr lang="en-US" dirty="0" smtClean="0"/>
              <a:t>For Spring 2019 testing: </a:t>
            </a:r>
            <a:r>
              <a:rPr lang="en-US" b="1" dirty="0" smtClean="0">
                <a:solidFill>
                  <a:srgbClr val="FF0000"/>
                </a:solidFill>
              </a:rPr>
              <a:t>Friday, May 3, 2019.</a:t>
            </a:r>
          </a:p>
          <a:p>
            <a:pPr lvl="1"/>
            <a:endParaRPr lang="en-US" b="1" dirty="0" smtClean="0">
              <a:solidFill>
                <a:srgbClr val="FF0000"/>
              </a:solidFill>
            </a:endParaRPr>
          </a:p>
          <a:p>
            <a:r>
              <a:rPr lang="en-US" dirty="0" smtClean="0"/>
              <a:t>Districts </a:t>
            </a:r>
            <a:r>
              <a:rPr lang="en-US" b="1" dirty="0" smtClean="0"/>
              <a:t>must be sure all demographic changes are corrected by the last day of the testing window</a:t>
            </a:r>
            <a:r>
              <a:rPr lang="en-US" dirty="0" smtClean="0"/>
              <a:t>. </a:t>
            </a:r>
            <a:r>
              <a:rPr lang="en-US" dirty="0"/>
              <a:t>N</a:t>
            </a:r>
            <a:r>
              <a:rPr lang="en-US" dirty="0" smtClean="0"/>
              <a:t>o changes will be accepted after the window closes. </a:t>
            </a:r>
          </a:p>
          <a:p>
            <a:pPr lvl="1"/>
            <a:endParaRPr lang="en-US" dirty="0"/>
          </a:p>
        </p:txBody>
      </p:sp>
      <p:sp>
        <p:nvSpPr>
          <p:cNvPr id="3" name="Title 2"/>
          <p:cNvSpPr>
            <a:spLocks noGrp="1"/>
          </p:cNvSpPr>
          <p:nvPr>
            <p:ph type="title"/>
          </p:nvPr>
        </p:nvSpPr>
        <p:spPr/>
        <p:txBody>
          <a:bodyPr>
            <a:normAutofit fontScale="90000"/>
          </a:bodyPr>
          <a:lstStyle/>
          <a:p>
            <a:r>
              <a:rPr lang="en-US" dirty="0" smtClean="0"/>
              <a:t>#2 - Final EIS Transfer for Demographic Data</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10</a:t>
            </a:fld>
            <a:endParaRPr lang="en-US" dirty="0"/>
          </a:p>
        </p:txBody>
      </p:sp>
    </p:spTree>
    <p:extLst>
      <p:ext uri="{BB962C8B-B14F-4D97-AF65-F5344CB8AC3E}">
        <p14:creationId xmlns:p14="http://schemas.microsoft.com/office/powerpoint/2010/main" val="2517443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Visibility </a:t>
            </a:r>
            <a:r>
              <a:rPr lang="en-US" dirty="0" smtClean="0"/>
              <a:t>Tool is your liaison between SIS/EIS and Demographic Pull</a:t>
            </a:r>
          </a:p>
          <a:p>
            <a:pPr lvl="1"/>
            <a:r>
              <a:rPr lang="en-US" dirty="0" smtClean="0"/>
              <a:t>What is in </a:t>
            </a:r>
            <a:r>
              <a:rPr lang="en-US" dirty="0" smtClean="0"/>
              <a:t>Visibility </a:t>
            </a:r>
            <a:r>
              <a:rPr lang="en-US" dirty="0" smtClean="0"/>
              <a:t>Tool is what will be seen upon the completion of the pull</a:t>
            </a:r>
          </a:p>
          <a:p>
            <a:endParaRPr lang="en-US" dirty="0"/>
          </a:p>
          <a:p>
            <a:r>
              <a:rPr lang="en-US" dirty="0" smtClean="0"/>
              <a:t>Assessment Logistic and IT have made the correction to </a:t>
            </a:r>
            <a:r>
              <a:rPr lang="en-US" dirty="0" smtClean="0"/>
              <a:t>Visibility </a:t>
            </a:r>
            <a:r>
              <a:rPr lang="en-US" dirty="0" smtClean="0"/>
              <a:t>Tool on grades that were being pulled </a:t>
            </a:r>
            <a:r>
              <a:rPr lang="en-US" dirty="0" smtClean="0"/>
              <a:t>incorrectly</a:t>
            </a:r>
            <a:endParaRPr lang="en-US" dirty="0" smtClean="0"/>
          </a:p>
          <a:p>
            <a:r>
              <a:rPr lang="en-US" dirty="0" smtClean="0"/>
              <a:t>Change Request went through 4/3/2019</a:t>
            </a:r>
          </a:p>
          <a:p>
            <a:pPr lvl="1"/>
            <a:r>
              <a:rPr lang="en-US" dirty="0" smtClean="0"/>
              <a:t>Spot Checked many</a:t>
            </a:r>
          </a:p>
          <a:p>
            <a:pPr lvl="1"/>
            <a:r>
              <a:rPr lang="en-US" dirty="0" smtClean="0"/>
              <a:t>Let us know if </a:t>
            </a:r>
            <a:r>
              <a:rPr lang="en-US" dirty="0" smtClean="0"/>
              <a:t>they are not </a:t>
            </a:r>
            <a:r>
              <a:rPr lang="en-US" dirty="0" smtClean="0"/>
              <a:t>correct</a:t>
            </a:r>
            <a:endParaRPr lang="en-US" dirty="0"/>
          </a:p>
        </p:txBody>
      </p:sp>
      <p:sp>
        <p:nvSpPr>
          <p:cNvPr id="3" name="Title 2"/>
          <p:cNvSpPr>
            <a:spLocks noGrp="1"/>
          </p:cNvSpPr>
          <p:nvPr>
            <p:ph type="title"/>
          </p:nvPr>
        </p:nvSpPr>
        <p:spPr/>
        <p:txBody>
          <a:bodyPr/>
          <a:lstStyle/>
          <a:p>
            <a:r>
              <a:rPr lang="en-US" dirty="0" smtClean="0"/>
              <a:t>Vis Tool: Grade Correction	</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11</a:t>
            </a:fld>
            <a:endParaRPr lang="en-US" dirty="0"/>
          </a:p>
        </p:txBody>
      </p:sp>
    </p:spTree>
    <p:extLst>
      <p:ext uri="{BB962C8B-B14F-4D97-AF65-F5344CB8AC3E}">
        <p14:creationId xmlns:p14="http://schemas.microsoft.com/office/powerpoint/2010/main" val="2317906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3500" y="2368704"/>
            <a:ext cx="6705600" cy="853819"/>
          </a:xfrm>
        </p:spPr>
        <p:txBody>
          <a:bodyPr>
            <a:normAutofit/>
          </a:bodyPr>
          <a:lstStyle/>
          <a:p>
            <a:pPr algn="ctr"/>
            <a:r>
              <a:rPr lang="en-US" dirty="0" smtClean="0"/>
              <a:t>The 2018-19 assessment course codes document is posted on </a:t>
            </a:r>
            <a:r>
              <a:rPr lang="en-US" dirty="0" err="1" smtClean="0"/>
              <a:t>LiveBinders</a:t>
            </a:r>
            <a:r>
              <a:rPr lang="en-US" dirty="0" smtClean="0"/>
              <a:t>.</a:t>
            </a:r>
          </a:p>
          <a:p>
            <a:pPr algn="ctr"/>
            <a:endParaRPr lang="en-US" dirty="0"/>
          </a:p>
        </p:txBody>
      </p:sp>
      <p:sp>
        <p:nvSpPr>
          <p:cNvPr id="3" name="Title 2"/>
          <p:cNvSpPr>
            <a:spLocks noGrp="1"/>
          </p:cNvSpPr>
          <p:nvPr>
            <p:ph type="title"/>
          </p:nvPr>
        </p:nvSpPr>
        <p:spPr/>
        <p:txBody>
          <a:bodyPr/>
          <a:lstStyle/>
          <a:p>
            <a:r>
              <a:rPr lang="en-US" dirty="0" smtClean="0"/>
              <a:t>Assessment Course Codes Document</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12</a:t>
            </a:fld>
            <a:endParaRPr lang="en-US" dirty="0"/>
          </a:p>
        </p:txBody>
      </p:sp>
      <p:sp>
        <p:nvSpPr>
          <p:cNvPr id="5" name="Content Placeholder 1"/>
          <p:cNvSpPr txBox="1">
            <a:spLocks/>
          </p:cNvSpPr>
          <p:nvPr/>
        </p:nvSpPr>
        <p:spPr>
          <a:xfrm>
            <a:off x="4516925" y="3962400"/>
            <a:ext cx="4114800" cy="152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E3524"/>
              </a:buClr>
              <a:buFont typeface="Wingdings" panose="05000000000000000000" pitchFamily="2" charset="2"/>
              <a:buChar char="§"/>
              <a:defRPr sz="24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solidFill>
                  <a:srgbClr val="000000"/>
                </a:solidFill>
              </a:rPr>
              <a:t>It is also posted under the Help tab on the Nextera Admin portal.</a:t>
            </a:r>
          </a:p>
        </p:txBody>
      </p:sp>
      <p:pic>
        <p:nvPicPr>
          <p:cNvPr id="7" name="Picture 6"/>
          <p:cNvPicPr>
            <a:picLocks noChangeAspect="1"/>
          </p:cNvPicPr>
          <p:nvPr/>
        </p:nvPicPr>
        <p:blipFill>
          <a:blip r:embed="rId2"/>
          <a:stretch>
            <a:fillRect/>
          </a:stretch>
        </p:blipFill>
        <p:spPr>
          <a:xfrm>
            <a:off x="1143000" y="3581400"/>
            <a:ext cx="2600325" cy="200977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914400" y="1193242"/>
            <a:ext cx="7543800" cy="9675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3489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55600">
              <a:buFont typeface="Wingdings"/>
              <a:buChar char=""/>
              <a:tabLst>
                <a:tab pos="354965" algn="l"/>
                <a:tab pos="355600" algn="l"/>
              </a:tabLst>
            </a:pPr>
            <a:r>
              <a:rPr lang="en-US" sz="2800" spc="-5" dirty="0" err="1">
                <a:solidFill>
                  <a:prstClr val="black"/>
                </a:solidFill>
                <a:latin typeface="Arial"/>
                <a:cs typeface="Arial"/>
              </a:rPr>
              <a:t>LiveBinders</a:t>
            </a:r>
            <a:r>
              <a:rPr lang="en-US" sz="2800" spc="-35" dirty="0">
                <a:solidFill>
                  <a:prstClr val="black"/>
                </a:solidFill>
                <a:latin typeface="Arial"/>
                <a:cs typeface="Arial"/>
              </a:rPr>
              <a:t> </a:t>
            </a:r>
            <a:r>
              <a:rPr lang="en-US" sz="2800" spc="-5" dirty="0" smtClean="0">
                <a:solidFill>
                  <a:prstClr val="black"/>
                </a:solidFill>
                <a:latin typeface="Arial"/>
                <a:cs typeface="Arial"/>
              </a:rPr>
              <a:t>site (</a:t>
            </a:r>
            <a:r>
              <a:rPr lang="en-US" sz="2800" spc="-5" dirty="0" smtClean="0">
                <a:solidFill>
                  <a:prstClr val="black"/>
                </a:solidFill>
                <a:latin typeface="Arial"/>
                <a:cs typeface="Arial"/>
                <a:hlinkClick r:id="rId2"/>
              </a:rPr>
              <a:t>Here</a:t>
            </a:r>
            <a:r>
              <a:rPr lang="en-US" sz="2800" spc="-5" dirty="0" smtClean="0">
                <a:solidFill>
                  <a:prstClr val="black"/>
                </a:solidFill>
                <a:latin typeface="Arial"/>
                <a:cs typeface="Arial"/>
              </a:rPr>
              <a:t>)</a:t>
            </a:r>
          </a:p>
          <a:p>
            <a:pPr marL="355600">
              <a:buFont typeface="Wingdings"/>
              <a:buChar char=""/>
              <a:tabLst>
                <a:tab pos="354965" algn="l"/>
                <a:tab pos="355600" algn="l"/>
              </a:tabLst>
            </a:pPr>
            <a:endParaRPr lang="en-US" sz="2800" spc="-5" dirty="0">
              <a:solidFill>
                <a:prstClr val="black"/>
              </a:solidFill>
              <a:latin typeface="Arial"/>
              <a:cs typeface="Arial"/>
            </a:endParaRPr>
          </a:p>
          <a:p>
            <a:pPr marL="355600">
              <a:buFont typeface="Wingdings"/>
              <a:buChar char=""/>
              <a:tabLst>
                <a:tab pos="354965" algn="l"/>
                <a:tab pos="355600" algn="l"/>
              </a:tabLst>
            </a:pPr>
            <a:endParaRPr lang="en-US" sz="2800" spc="-5" dirty="0" smtClean="0">
              <a:solidFill>
                <a:prstClr val="black"/>
              </a:solidFill>
              <a:latin typeface="Arial"/>
              <a:cs typeface="Arial"/>
            </a:endParaRPr>
          </a:p>
          <a:p>
            <a:pPr marL="355600">
              <a:buFont typeface="Wingdings"/>
              <a:buChar char=""/>
              <a:tabLst>
                <a:tab pos="354965" algn="l"/>
                <a:tab pos="355600" algn="l"/>
              </a:tabLst>
            </a:pPr>
            <a:r>
              <a:rPr lang="en-US" sz="2800" spc="-5" dirty="0" smtClean="0">
                <a:solidFill>
                  <a:prstClr val="black"/>
                </a:solidFill>
                <a:latin typeface="Arial"/>
                <a:cs typeface="Arial"/>
              </a:rPr>
              <a:t>Email</a:t>
            </a:r>
          </a:p>
          <a:p>
            <a:pPr marL="755650" lvl="1">
              <a:buFont typeface="Wingdings"/>
              <a:buChar char=""/>
              <a:tabLst>
                <a:tab pos="354965" algn="l"/>
                <a:tab pos="355600" algn="l"/>
              </a:tabLst>
            </a:pPr>
            <a:r>
              <a:rPr lang="en-US" sz="2600" spc="-5" dirty="0" smtClean="0">
                <a:solidFill>
                  <a:prstClr val="black"/>
                </a:solidFill>
                <a:latin typeface="Arial"/>
                <a:cs typeface="Arial"/>
                <a:hlinkClick r:id="rId3"/>
              </a:rPr>
              <a:t>DT.Support@tn.gov</a:t>
            </a:r>
            <a:r>
              <a:rPr lang="en-US" sz="2600" spc="-5" dirty="0" smtClean="0">
                <a:solidFill>
                  <a:prstClr val="black"/>
                </a:solidFill>
                <a:latin typeface="Arial"/>
                <a:cs typeface="Arial"/>
              </a:rPr>
              <a:t> </a:t>
            </a:r>
            <a:endParaRPr lang="en-US" sz="2600" dirty="0" smtClean="0">
              <a:solidFill>
                <a:prstClr val="black"/>
              </a:solidFill>
              <a:latin typeface="Arial"/>
              <a:cs typeface="Arial"/>
            </a:endParaRPr>
          </a:p>
        </p:txBody>
      </p:sp>
      <p:sp>
        <p:nvSpPr>
          <p:cNvPr id="3" name="Title 2"/>
          <p:cNvSpPr>
            <a:spLocks noGrp="1"/>
          </p:cNvSpPr>
          <p:nvPr>
            <p:ph type="title"/>
          </p:nvPr>
        </p:nvSpPr>
        <p:spPr/>
        <p:txBody>
          <a:bodyPr/>
          <a:lstStyle/>
          <a:p>
            <a:r>
              <a:rPr lang="en-US" dirty="0" smtClean="0"/>
              <a:t>Visibility Tool Help</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13</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981200"/>
            <a:ext cx="8001000" cy="7439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8643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technology team is here at the conference to answer questions about EIS and the Visibility </a:t>
            </a:r>
            <a:r>
              <a:rPr lang="en-US" dirty="0"/>
              <a:t>T</a:t>
            </a:r>
            <a:r>
              <a:rPr lang="en-US" dirty="0" smtClean="0"/>
              <a:t>ool.</a:t>
            </a:r>
            <a:r>
              <a:rPr lang="en-US" dirty="0"/>
              <a:t/>
            </a:r>
            <a:br>
              <a:rPr lang="en-US" dirty="0"/>
            </a:br>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smtClean="0"/>
              <a:t>Visibility Tool	</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14</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2438400"/>
            <a:ext cx="5486400" cy="30866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2470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Key Reminders</a:t>
            </a:r>
            <a:endParaRPr lang="en-US" sz="4200" dirty="0"/>
          </a:p>
        </p:txBody>
      </p:sp>
    </p:spTree>
    <p:extLst>
      <p:ext uri="{BB962C8B-B14F-4D97-AF65-F5344CB8AC3E}">
        <p14:creationId xmlns:p14="http://schemas.microsoft.com/office/powerpoint/2010/main" val="2377347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Districts </a:t>
            </a:r>
            <a:r>
              <a:rPr lang="en-US" dirty="0" smtClean="0"/>
              <a:t>must formally enroll students in order to generate a test registration.</a:t>
            </a:r>
            <a:r>
              <a:rPr lang="en-US" dirty="0"/>
              <a:t>  </a:t>
            </a:r>
            <a:endParaRPr lang="en-US" dirty="0" smtClean="0"/>
          </a:p>
          <a:p>
            <a:pPr lvl="1"/>
            <a:r>
              <a:rPr lang="en-US" b="1" dirty="0">
                <a:solidFill>
                  <a:srgbClr val="174A7C"/>
                </a:solidFill>
              </a:rPr>
              <a:t>Formal enrollment </a:t>
            </a:r>
            <a:r>
              <a:rPr lang="en-US" sz="1200" dirty="0"/>
              <a:t> </a:t>
            </a:r>
            <a:r>
              <a:rPr lang="en-US" dirty="0"/>
              <a:t>is defined as; “A state Student ID has been issued to the district SIS by the EIS data </a:t>
            </a:r>
            <a:r>
              <a:rPr lang="en-US" dirty="0" smtClean="0"/>
              <a:t>system,” and, therefore, </a:t>
            </a:r>
            <a:r>
              <a:rPr lang="en-US" dirty="0"/>
              <a:t>a record of that student exists in both the district SIS and in </a:t>
            </a:r>
            <a:r>
              <a:rPr lang="en-US" dirty="0" smtClean="0"/>
              <a:t>EIS.</a:t>
            </a:r>
          </a:p>
          <a:p>
            <a:pPr lvl="1"/>
            <a:r>
              <a:rPr lang="en-US" dirty="0" smtClean="0"/>
              <a:t>Students must meet the </a:t>
            </a:r>
            <a:r>
              <a:rPr lang="en-US" b="1" dirty="0" smtClean="0">
                <a:solidFill>
                  <a:srgbClr val="174A7C"/>
                </a:solidFill>
              </a:rPr>
              <a:t>business rules </a:t>
            </a:r>
            <a:r>
              <a:rPr lang="en-US" dirty="0" smtClean="0"/>
              <a:t>for the assessment pull in order to appear in Nextera and EdTools.</a:t>
            </a:r>
            <a:r>
              <a:rPr lang="en-US" dirty="0"/>
              <a:t/>
            </a:r>
            <a:br>
              <a:rPr lang="en-US" dirty="0"/>
            </a:br>
            <a:endParaRPr lang="en-US" dirty="0"/>
          </a:p>
          <a:p>
            <a:pPr lvl="1"/>
            <a:endParaRPr lang="en-US" dirty="0"/>
          </a:p>
        </p:txBody>
      </p:sp>
      <p:sp>
        <p:nvSpPr>
          <p:cNvPr id="3" name="Title 2"/>
          <p:cNvSpPr>
            <a:spLocks noGrp="1"/>
          </p:cNvSpPr>
          <p:nvPr>
            <p:ph type="title"/>
          </p:nvPr>
        </p:nvSpPr>
        <p:spPr/>
        <p:txBody>
          <a:bodyPr/>
          <a:lstStyle/>
          <a:p>
            <a:r>
              <a:rPr lang="en-US" dirty="0" smtClean="0"/>
              <a:t>Test Provisioning</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16</a:t>
            </a:fld>
            <a:endParaRPr lang="en-US" dirty="0"/>
          </a:p>
        </p:txBody>
      </p:sp>
    </p:spTree>
    <p:extLst>
      <p:ext uri="{BB962C8B-B14F-4D97-AF65-F5344CB8AC3E}">
        <p14:creationId xmlns:p14="http://schemas.microsoft.com/office/powerpoint/2010/main" val="1017230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For a student record to result in </a:t>
            </a:r>
            <a:r>
              <a:rPr lang="en-US" b="1" dirty="0" smtClean="0"/>
              <a:t>a test registration</a:t>
            </a:r>
            <a:r>
              <a:rPr lang="en-US" dirty="0" smtClean="0"/>
              <a:t>, the student must have:</a:t>
            </a:r>
          </a:p>
          <a:p>
            <a:pPr marL="0" indent="0">
              <a:buNone/>
            </a:pPr>
            <a:endParaRPr lang="en-US" dirty="0" smtClean="0"/>
          </a:p>
          <a:p>
            <a:pPr marL="914400" lvl="1" indent="-457200">
              <a:buFont typeface="+mj-lt"/>
              <a:buAutoNum type="arabicPeriod"/>
            </a:pPr>
            <a:r>
              <a:rPr lang="en-US" b="1" dirty="0">
                <a:solidFill>
                  <a:srgbClr val="174A7C"/>
                </a:solidFill>
              </a:rPr>
              <a:t>E</a:t>
            </a:r>
            <a:r>
              <a:rPr lang="en-US" b="1" dirty="0" smtClean="0">
                <a:solidFill>
                  <a:srgbClr val="174A7C"/>
                </a:solidFill>
              </a:rPr>
              <a:t>nrollment</a:t>
            </a:r>
            <a:r>
              <a:rPr lang="en-US" dirty="0" smtClean="0"/>
              <a:t> in a school</a:t>
            </a:r>
          </a:p>
          <a:p>
            <a:pPr marL="914400" lvl="1" indent="-457200">
              <a:buFont typeface="+mj-lt"/>
              <a:buAutoNum type="arabicPeriod"/>
            </a:pPr>
            <a:r>
              <a:rPr lang="en-US" b="1" dirty="0" smtClean="0">
                <a:solidFill>
                  <a:srgbClr val="174A7C"/>
                </a:solidFill>
              </a:rPr>
              <a:t>Instructional </a:t>
            </a:r>
            <a:r>
              <a:rPr lang="en-US" b="1" dirty="0">
                <a:solidFill>
                  <a:srgbClr val="174A7C"/>
                </a:solidFill>
              </a:rPr>
              <a:t>G</a:t>
            </a:r>
            <a:r>
              <a:rPr lang="en-US" b="1" dirty="0" smtClean="0">
                <a:solidFill>
                  <a:srgbClr val="174A7C"/>
                </a:solidFill>
              </a:rPr>
              <a:t>rade </a:t>
            </a:r>
            <a:r>
              <a:rPr lang="en-US" dirty="0" smtClean="0"/>
              <a:t>record for that enrollment</a:t>
            </a:r>
          </a:p>
          <a:p>
            <a:pPr marL="914400" lvl="1" indent="-457200">
              <a:buFont typeface="+mj-lt"/>
              <a:buAutoNum type="arabicPeriod"/>
            </a:pPr>
            <a:r>
              <a:rPr lang="en-US" b="1" dirty="0" smtClean="0">
                <a:solidFill>
                  <a:srgbClr val="174A7C"/>
                </a:solidFill>
              </a:rPr>
              <a:t>Student Class Assignment</a:t>
            </a:r>
            <a:r>
              <a:rPr lang="en-US" b="1" dirty="0" smtClean="0"/>
              <a:t> </a:t>
            </a:r>
            <a:r>
              <a:rPr lang="en-US" dirty="0" smtClean="0"/>
              <a:t>(course code) for that enrollment</a:t>
            </a:r>
          </a:p>
          <a:p>
            <a:pPr marL="914400" lvl="1" indent="-457200">
              <a:buFont typeface="+mj-lt"/>
              <a:buAutoNum type="arabicPeriod"/>
            </a:pPr>
            <a:r>
              <a:rPr lang="en-US" b="1" dirty="0" smtClean="0">
                <a:solidFill>
                  <a:srgbClr val="174A7C"/>
                </a:solidFill>
              </a:rPr>
              <a:t>Class Section </a:t>
            </a:r>
            <a:r>
              <a:rPr lang="en-US" dirty="0" smtClean="0"/>
              <a:t>(local class number) for the Student Class Assignment</a:t>
            </a:r>
          </a:p>
          <a:p>
            <a:pPr marL="914400" lvl="1" indent="-457200">
              <a:buFont typeface="+mj-lt"/>
              <a:buAutoNum type="arabicPeriod"/>
            </a:pPr>
            <a:r>
              <a:rPr lang="en-US" b="1" dirty="0" smtClean="0">
                <a:solidFill>
                  <a:srgbClr val="174A7C"/>
                </a:solidFill>
              </a:rPr>
              <a:t>Teacher</a:t>
            </a:r>
            <a:r>
              <a:rPr lang="en-US" dirty="0" smtClean="0"/>
              <a:t> identified as the teacher of record for the class section (Master Teacher record)</a:t>
            </a:r>
          </a:p>
          <a:p>
            <a:pPr marL="914400" lvl="1" indent="-457200">
              <a:buFont typeface="+mj-lt"/>
              <a:buAutoNum type="arabicPeriod"/>
            </a:pPr>
            <a:r>
              <a:rPr lang="en-US" b="1" dirty="0" smtClean="0">
                <a:solidFill>
                  <a:srgbClr val="174A7C"/>
                </a:solidFill>
              </a:rPr>
              <a:t>Valid Teacher License </a:t>
            </a:r>
            <a:r>
              <a:rPr lang="en-US" dirty="0" smtClean="0"/>
              <a:t>number for the teacher of record</a:t>
            </a:r>
            <a:endParaRPr lang="en-US" dirty="0"/>
          </a:p>
        </p:txBody>
      </p:sp>
      <p:sp>
        <p:nvSpPr>
          <p:cNvPr id="3" name="Title 2"/>
          <p:cNvSpPr>
            <a:spLocks noGrp="1"/>
          </p:cNvSpPr>
          <p:nvPr>
            <p:ph type="title"/>
          </p:nvPr>
        </p:nvSpPr>
        <p:spPr/>
        <p:txBody>
          <a:bodyPr/>
          <a:lstStyle/>
          <a:p>
            <a:r>
              <a:rPr lang="en-US" dirty="0" smtClean="0"/>
              <a:t>Business Rules for the EIS Enrollment</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17</a:t>
            </a:fld>
            <a:endParaRPr lang="en-US" dirty="0"/>
          </a:p>
        </p:txBody>
      </p:sp>
    </p:spTree>
    <p:extLst>
      <p:ext uri="{BB962C8B-B14F-4D97-AF65-F5344CB8AC3E}">
        <p14:creationId xmlns:p14="http://schemas.microsoft.com/office/powerpoint/2010/main" val="3488571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1600200"/>
            <a:ext cx="4114800" cy="3962400"/>
          </a:xfrm>
        </p:spPr>
        <p:txBody>
          <a:bodyPr>
            <a:normAutofit/>
          </a:bodyPr>
          <a:lstStyle/>
          <a:p>
            <a:r>
              <a:rPr lang="en-US" dirty="0" smtClean="0"/>
              <a:t>New students enrolling in the district from out of state (home school, private school, another state) </a:t>
            </a:r>
            <a:r>
              <a:rPr lang="en-US" b="1" dirty="0" smtClean="0">
                <a:solidFill>
                  <a:srgbClr val="174A7C"/>
                </a:solidFill>
              </a:rPr>
              <a:t>must</a:t>
            </a:r>
            <a:r>
              <a:rPr lang="en-US" dirty="0" smtClean="0"/>
              <a:t> be entered into the SIS </a:t>
            </a:r>
            <a:r>
              <a:rPr lang="en-US" b="1" dirty="0" smtClean="0">
                <a:solidFill>
                  <a:srgbClr val="174A7C"/>
                </a:solidFill>
              </a:rPr>
              <a:t>as soon as possible </a:t>
            </a:r>
            <a:r>
              <a:rPr lang="en-US" dirty="0" smtClean="0"/>
              <a:t>in order to properly register them for the appropriate assessments.</a:t>
            </a:r>
          </a:p>
        </p:txBody>
      </p:sp>
      <p:sp>
        <p:nvSpPr>
          <p:cNvPr id="3" name="Title 2"/>
          <p:cNvSpPr>
            <a:spLocks noGrp="1"/>
          </p:cNvSpPr>
          <p:nvPr>
            <p:ph type="title"/>
          </p:nvPr>
        </p:nvSpPr>
        <p:spPr/>
        <p:txBody>
          <a:bodyPr/>
          <a:lstStyle/>
          <a:p>
            <a:r>
              <a:rPr lang="en-US" dirty="0" smtClean="0"/>
              <a:t>New Students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590800"/>
            <a:ext cx="2771775" cy="1562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7016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Alternative Schools</a:t>
            </a:r>
            <a:endParaRPr lang="en-US" dirty="0"/>
          </a:p>
        </p:txBody>
      </p:sp>
      <p:sp>
        <p:nvSpPr>
          <p:cNvPr id="5" name="Slide Number Placeholder 4"/>
          <p:cNvSpPr>
            <a:spLocks noGrp="1"/>
          </p:cNvSpPr>
          <p:nvPr>
            <p:ph type="sldNum" sz="quarter" idx="12"/>
          </p:nvPr>
        </p:nvSpPr>
        <p:spPr>
          <a:xfrm>
            <a:off x="8229600" y="6356350"/>
            <a:ext cx="457200" cy="365125"/>
          </a:xfrm>
        </p:spPr>
        <p:txBody>
          <a:bodyPr/>
          <a:lstStyle/>
          <a:p>
            <a:fld id="{86D2451E-3285-438B-B188-C22B2A012BF6}" type="slidenum">
              <a:rPr lang="en-US" smtClean="0"/>
              <a:pPr/>
              <a:t>19</a:t>
            </a:fld>
            <a:endParaRPr lang="en-US" dirty="0"/>
          </a:p>
        </p:txBody>
      </p:sp>
      <p:sp>
        <p:nvSpPr>
          <p:cNvPr id="6" name="Content Placeholder 1"/>
          <p:cNvSpPr txBox="1">
            <a:spLocks/>
          </p:cNvSpPr>
          <p:nvPr/>
        </p:nvSpPr>
        <p:spPr>
          <a:xfrm>
            <a:off x="323335" y="1371600"/>
            <a:ext cx="8382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E3524"/>
              </a:buClr>
              <a:buFont typeface="Wingdings" panose="05000000000000000000" pitchFamily="2" charset="2"/>
              <a:buChar char="§"/>
              <a:defRPr sz="24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srgbClr val="000000"/>
              </a:solidFill>
            </a:endParaRPr>
          </a:p>
          <a:p>
            <a:r>
              <a:rPr lang="en-US" dirty="0" smtClean="0">
                <a:solidFill>
                  <a:srgbClr val="000000"/>
                </a:solidFill>
              </a:rPr>
              <a:t>Students </a:t>
            </a:r>
            <a:r>
              <a:rPr lang="en-US" dirty="0">
                <a:solidFill>
                  <a:srgbClr val="000000"/>
                </a:solidFill>
              </a:rPr>
              <a:t>enrolled in Alternative Schools </a:t>
            </a:r>
            <a:r>
              <a:rPr lang="en-US" dirty="0" smtClean="0">
                <a:solidFill>
                  <a:srgbClr val="000000"/>
                </a:solidFill>
              </a:rPr>
              <a:t>during the 2018-19 TCAP </a:t>
            </a:r>
            <a:r>
              <a:rPr lang="en-US" dirty="0">
                <a:solidFill>
                  <a:srgbClr val="000000"/>
                </a:solidFill>
              </a:rPr>
              <a:t>Assessments </a:t>
            </a:r>
            <a:r>
              <a:rPr lang="en-US" dirty="0" smtClean="0">
                <a:solidFill>
                  <a:srgbClr val="000000"/>
                </a:solidFill>
              </a:rPr>
              <a:t>can be assessed at their alternative school or their school of remand (primary school). </a:t>
            </a:r>
          </a:p>
          <a:p>
            <a:r>
              <a:rPr lang="en-US" dirty="0" smtClean="0">
                <a:solidFill>
                  <a:srgbClr val="000000"/>
                </a:solidFill>
              </a:rPr>
              <a:t>For the 2018-19 school year, a student that has been remanded from their primary school to an alternative school with a school number does </a:t>
            </a:r>
            <a:r>
              <a:rPr lang="en-US" b="1" dirty="0" smtClean="0">
                <a:solidFill>
                  <a:srgbClr val="FF0000"/>
                </a:solidFill>
              </a:rPr>
              <a:t>not</a:t>
            </a:r>
            <a:r>
              <a:rPr lang="en-US" dirty="0" smtClean="0">
                <a:solidFill>
                  <a:srgbClr val="FF0000"/>
                </a:solidFill>
              </a:rPr>
              <a:t> </a:t>
            </a:r>
            <a:r>
              <a:rPr lang="en-US" dirty="0" smtClean="0">
                <a:solidFill>
                  <a:srgbClr val="000000"/>
                </a:solidFill>
              </a:rPr>
              <a:t>need their enrollment to be moved back to their school of remand for assessment or accountability purposes. </a:t>
            </a:r>
          </a:p>
          <a:p>
            <a:endParaRPr lang="en-US" dirty="0">
              <a:solidFill>
                <a:srgbClr val="000000"/>
              </a:solidFill>
            </a:endParaRPr>
          </a:p>
        </p:txBody>
      </p:sp>
    </p:spTree>
    <p:extLst>
      <p:ext uri="{BB962C8B-B14F-4D97-AF65-F5344CB8AC3E}">
        <p14:creationId xmlns:p14="http://schemas.microsoft.com/office/powerpoint/2010/main" val="2682275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Assessment Overview </a:t>
            </a:r>
          </a:p>
          <a:p>
            <a:r>
              <a:rPr lang="en-US" dirty="0" smtClean="0"/>
              <a:t>Processing Changes</a:t>
            </a:r>
          </a:p>
          <a:p>
            <a:r>
              <a:rPr lang="en-US" dirty="0" smtClean="0"/>
              <a:t>Assessment Process Details </a:t>
            </a:r>
          </a:p>
          <a:p>
            <a:pPr lvl="1"/>
            <a:r>
              <a:rPr lang="en-US" dirty="0" smtClean="0"/>
              <a:t>SIS</a:t>
            </a:r>
          </a:p>
          <a:p>
            <a:pPr lvl="1"/>
            <a:r>
              <a:rPr lang="en-US" dirty="0" smtClean="0"/>
              <a:t>Data Review</a:t>
            </a:r>
          </a:p>
          <a:p>
            <a:pPr lvl="1"/>
            <a:r>
              <a:rPr lang="en-US" dirty="0" smtClean="0"/>
              <a:t>Test Provisioning</a:t>
            </a:r>
          </a:p>
          <a:p>
            <a:pPr lvl="1"/>
            <a:r>
              <a:rPr lang="en-US" dirty="0" smtClean="0"/>
              <a:t>Troubleshooting Data</a:t>
            </a:r>
          </a:p>
          <a:p>
            <a:pPr lvl="1"/>
            <a:r>
              <a:rPr lang="en-US" dirty="0" smtClean="0"/>
              <a:t>Course Codes </a:t>
            </a:r>
          </a:p>
          <a:p>
            <a:r>
              <a:rPr lang="en-US" dirty="0" smtClean="0"/>
              <a:t>Closing </a:t>
            </a:r>
            <a:endParaRPr lang="en-US" dirty="0"/>
          </a:p>
        </p:txBody>
      </p:sp>
      <p:sp>
        <p:nvSpPr>
          <p:cNvPr id="3" name="Title 2"/>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a:t>
            </a:fld>
            <a:endParaRPr lang="en-US" dirty="0"/>
          </a:p>
        </p:txBody>
      </p:sp>
    </p:spTree>
    <p:extLst>
      <p:ext uri="{BB962C8B-B14F-4D97-AF65-F5344CB8AC3E}">
        <p14:creationId xmlns:p14="http://schemas.microsoft.com/office/powerpoint/2010/main" val="3934537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Course Codes for Assessment</a:t>
            </a:r>
            <a:endParaRPr lang="en-US" sz="4200" dirty="0"/>
          </a:p>
        </p:txBody>
      </p:sp>
    </p:spTree>
    <p:extLst>
      <p:ext uri="{BB962C8B-B14F-4D97-AF65-F5344CB8AC3E}">
        <p14:creationId xmlns:p14="http://schemas.microsoft.com/office/powerpoint/2010/main" val="1731484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Course Codes – Grades 3-8 Notes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21</a:t>
            </a:fld>
            <a:endParaRPr lang="en-US" dirty="0"/>
          </a:p>
        </p:txBody>
      </p:sp>
      <p:sp>
        <p:nvSpPr>
          <p:cNvPr id="7" name="Content Placeholder 6"/>
          <p:cNvSpPr>
            <a:spLocks noGrp="1"/>
          </p:cNvSpPr>
          <p:nvPr>
            <p:ph idx="1"/>
          </p:nvPr>
        </p:nvSpPr>
        <p:spPr/>
        <p:txBody>
          <a:bodyPr>
            <a:normAutofit/>
          </a:bodyPr>
          <a:lstStyle/>
          <a:p>
            <a:r>
              <a:rPr lang="en-US" dirty="0"/>
              <a:t>Districts </a:t>
            </a:r>
            <a:r>
              <a:rPr lang="en-US" b="1" dirty="0">
                <a:solidFill>
                  <a:srgbClr val="FF0000"/>
                </a:solidFill>
              </a:rPr>
              <a:t>cannot</a:t>
            </a:r>
            <a:r>
              <a:rPr lang="en-US" dirty="0">
                <a:solidFill>
                  <a:srgbClr val="FF0000"/>
                </a:solidFill>
              </a:rPr>
              <a:t> </a:t>
            </a:r>
            <a:r>
              <a:rPr lang="en-US" dirty="0"/>
              <a:t>use the same assessment course code twice for different classes.</a:t>
            </a:r>
          </a:p>
          <a:p>
            <a:pPr lvl="1"/>
            <a:r>
              <a:rPr lang="en-US" dirty="0"/>
              <a:t>For example: </a:t>
            </a:r>
            <a:r>
              <a:rPr lang="en-US" dirty="0" smtClean="0"/>
              <a:t>Students </a:t>
            </a:r>
            <a:r>
              <a:rPr lang="en-US" dirty="0"/>
              <a:t>cannot be scheduled in 0401 for Lang Arts and 0401 for Reading</a:t>
            </a:r>
            <a:r>
              <a:rPr lang="en-US" dirty="0" smtClean="0"/>
              <a:t>.</a:t>
            </a:r>
            <a:endParaRPr lang="en-US" dirty="0"/>
          </a:p>
          <a:p>
            <a:r>
              <a:rPr lang="en-US" dirty="0"/>
              <a:t>Reminder: </a:t>
            </a:r>
            <a:r>
              <a:rPr lang="en-US" b="1" dirty="0">
                <a:solidFill>
                  <a:srgbClr val="002060"/>
                </a:solidFill>
              </a:rPr>
              <a:t>Reading course codes </a:t>
            </a:r>
            <a:r>
              <a:rPr lang="en-US" dirty="0"/>
              <a:t>are retired and </a:t>
            </a:r>
            <a:r>
              <a:rPr lang="en-US" b="1" dirty="0">
                <a:solidFill>
                  <a:srgbClr val="FF0000"/>
                </a:solidFill>
              </a:rPr>
              <a:t>not </a:t>
            </a:r>
            <a:r>
              <a:rPr lang="en-US" b="1" dirty="0" smtClean="0">
                <a:solidFill>
                  <a:srgbClr val="FF0000"/>
                </a:solidFill>
              </a:rPr>
              <a:t>valid</a:t>
            </a:r>
            <a:r>
              <a:rPr lang="en-US" dirty="0"/>
              <a:t> </a:t>
            </a:r>
            <a:r>
              <a:rPr lang="en-US" dirty="0" smtClean="0"/>
              <a:t>for assessment.</a:t>
            </a:r>
          </a:p>
          <a:p>
            <a:pPr lvl="1"/>
            <a:r>
              <a:rPr lang="en-US" dirty="0" smtClean="0"/>
              <a:t>Please refer to the assessed course codes workbook referenced previously. The state uses one course code for English Language Arts in each assessed grade. That is the course code that will be pulled.</a:t>
            </a:r>
          </a:p>
          <a:p>
            <a:endParaRPr lang="en-US" dirty="0"/>
          </a:p>
        </p:txBody>
      </p:sp>
    </p:spTree>
    <p:extLst>
      <p:ext uri="{BB962C8B-B14F-4D97-AF65-F5344CB8AC3E}">
        <p14:creationId xmlns:p14="http://schemas.microsoft.com/office/powerpoint/2010/main" val="19037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Course Codes – Grades 3-8 Notes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22</a:t>
            </a:fld>
            <a:endParaRPr lang="en-US" dirty="0"/>
          </a:p>
        </p:txBody>
      </p:sp>
      <p:sp>
        <p:nvSpPr>
          <p:cNvPr id="7" name="Content Placeholder 6"/>
          <p:cNvSpPr>
            <a:spLocks noGrp="1"/>
          </p:cNvSpPr>
          <p:nvPr>
            <p:ph idx="1"/>
          </p:nvPr>
        </p:nvSpPr>
        <p:spPr/>
        <p:txBody>
          <a:bodyPr>
            <a:normAutofit/>
          </a:bodyPr>
          <a:lstStyle/>
          <a:p>
            <a:r>
              <a:rPr lang="en-US" dirty="0" smtClean="0"/>
              <a:t>English learners (ELs) should all be enrolled in an ELA class for part of their services</a:t>
            </a:r>
          </a:p>
          <a:p>
            <a:pPr lvl="1"/>
            <a:r>
              <a:rPr lang="en-US" dirty="0" smtClean="0"/>
              <a:t>For </a:t>
            </a:r>
            <a:r>
              <a:rPr lang="en-US" dirty="0"/>
              <a:t>grades 3-8 </a:t>
            </a:r>
            <a:r>
              <a:rPr lang="en-US" dirty="0" smtClean="0"/>
              <a:t>ELs, there </a:t>
            </a:r>
            <a:r>
              <a:rPr lang="en-US" dirty="0"/>
              <a:t>is an English Language Development course for each grade that covers a student of a WIDA proficiency of 1 </a:t>
            </a:r>
            <a:r>
              <a:rPr lang="en-US" dirty="0" smtClean="0"/>
              <a:t>to 3.4 </a:t>
            </a:r>
            <a:r>
              <a:rPr lang="en-US" dirty="0"/>
              <a:t>and specifies that, in addition to their ESL course, they </a:t>
            </a:r>
            <a:r>
              <a:rPr lang="en-US" b="1" dirty="0"/>
              <a:t>must</a:t>
            </a:r>
            <a:r>
              <a:rPr lang="en-US" dirty="0"/>
              <a:t> also be enrolled in an ELA course.</a:t>
            </a:r>
          </a:p>
          <a:p>
            <a:pPr lvl="1"/>
            <a:r>
              <a:rPr lang="en-US" dirty="0"/>
              <a:t>For grades 3-8 </a:t>
            </a:r>
            <a:r>
              <a:rPr lang="en-US" dirty="0" smtClean="0"/>
              <a:t>ELs, there </a:t>
            </a:r>
            <a:r>
              <a:rPr lang="en-US" dirty="0"/>
              <a:t>is a course (6315) that is intended for students of a WIDA proficiency of </a:t>
            </a:r>
            <a:r>
              <a:rPr lang="en-US" dirty="0" smtClean="0"/>
              <a:t>3.5 </a:t>
            </a:r>
            <a:r>
              <a:rPr lang="en-US" dirty="0"/>
              <a:t>or higher. These students </a:t>
            </a:r>
            <a:r>
              <a:rPr lang="en-US" b="1" dirty="0"/>
              <a:t>must</a:t>
            </a:r>
            <a:r>
              <a:rPr lang="en-US" dirty="0"/>
              <a:t> also be enrolled in an ELA course.</a:t>
            </a:r>
          </a:p>
          <a:p>
            <a:endParaRPr lang="en-US" dirty="0"/>
          </a:p>
        </p:txBody>
      </p:sp>
    </p:spTree>
    <p:extLst>
      <p:ext uri="{BB962C8B-B14F-4D97-AF65-F5344CB8AC3E}">
        <p14:creationId xmlns:p14="http://schemas.microsoft.com/office/powerpoint/2010/main" val="545571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Service enrollments </a:t>
            </a:r>
            <a:r>
              <a:rPr lang="en-US" b="1" dirty="0" smtClean="0">
                <a:solidFill>
                  <a:srgbClr val="FF0000"/>
                </a:solidFill>
              </a:rPr>
              <a:t>do not </a:t>
            </a:r>
            <a:r>
              <a:rPr lang="en-US" dirty="0" smtClean="0"/>
              <a:t>pull for assessment.</a:t>
            </a:r>
          </a:p>
          <a:p>
            <a:pPr lvl="1"/>
            <a:r>
              <a:rPr lang="en-US" dirty="0" smtClean="0"/>
              <a:t>If you need a student to test a particular content area, they need to be given a </a:t>
            </a:r>
            <a:r>
              <a:rPr lang="en-US" b="1" dirty="0" smtClean="0">
                <a:solidFill>
                  <a:srgbClr val="002060"/>
                </a:solidFill>
              </a:rPr>
              <a:t>primary enrollment </a:t>
            </a:r>
            <a:r>
              <a:rPr lang="en-US" dirty="0" smtClean="0"/>
              <a:t>with an </a:t>
            </a:r>
            <a:r>
              <a:rPr lang="en-US" b="1" dirty="0" smtClean="0">
                <a:solidFill>
                  <a:srgbClr val="002060"/>
                </a:solidFill>
              </a:rPr>
              <a:t>assessed course code</a:t>
            </a:r>
            <a:r>
              <a:rPr lang="en-US" dirty="0" smtClean="0"/>
              <a:t>.</a:t>
            </a:r>
          </a:p>
          <a:p>
            <a:r>
              <a:rPr lang="en-US" dirty="0" smtClean="0"/>
              <a:t>Comprehensive course codes pull for the TCAP assessment.</a:t>
            </a:r>
          </a:p>
        </p:txBody>
      </p:sp>
      <p:sp>
        <p:nvSpPr>
          <p:cNvPr id="3" name="Title 2"/>
          <p:cNvSpPr>
            <a:spLocks noGrp="1"/>
          </p:cNvSpPr>
          <p:nvPr>
            <p:ph type="title"/>
          </p:nvPr>
        </p:nvSpPr>
        <p:spPr/>
        <p:txBody>
          <a:bodyPr/>
          <a:lstStyle/>
          <a:p>
            <a:r>
              <a:rPr lang="en-US" dirty="0" smtClean="0"/>
              <a:t>Important Safety Tips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23</a:t>
            </a:fld>
            <a:endParaRPr lang="en-US" dirty="0"/>
          </a:p>
        </p:txBody>
      </p:sp>
    </p:spTree>
    <p:extLst>
      <p:ext uri="{BB962C8B-B14F-4D97-AF65-F5344CB8AC3E}">
        <p14:creationId xmlns:p14="http://schemas.microsoft.com/office/powerpoint/2010/main" val="3472413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Keep Moving Forward</a:t>
            </a:r>
            <a:endParaRPr lang="en-US" sz="4200" dirty="0"/>
          </a:p>
        </p:txBody>
      </p:sp>
    </p:spTree>
    <p:extLst>
      <p:ext uri="{BB962C8B-B14F-4D97-AF65-F5344CB8AC3E}">
        <p14:creationId xmlns:p14="http://schemas.microsoft.com/office/powerpoint/2010/main" val="34952226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Walt Disney</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25</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522" y="1219200"/>
            <a:ext cx="3612356" cy="4676189"/>
          </a:xfrm>
          <a:prstGeom prst="rect">
            <a:avLst/>
          </a:prstGeom>
        </p:spPr>
      </p:pic>
    </p:spTree>
    <p:extLst>
      <p:ext uri="{BB962C8B-B14F-4D97-AF65-F5344CB8AC3E}">
        <p14:creationId xmlns:p14="http://schemas.microsoft.com/office/powerpoint/2010/main" val="2007812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New course codes in 2019-20…</a:t>
            </a:r>
          </a:p>
          <a:p>
            <a:r>
              <a:rPr lang="en-US" dirty="0" smtClean="0"/>
              <a:t>…means new assessment course code documentation is on the way!</a:t>
            </a:r>
          </a:p>
          <a:p>
            <a:endParaRPr lang="en-US" dirty="0"/>
          </a:p>
          <a:p>
            <a:r>
              <a:rPr lang="en-US" dirty="0" smtClean="0"/>
              <a:t>We’ll be sharing it with districts/schools </a:t>
            </a:r>
            <a:r>
              <a:rPr lang="en-US" b="1" dirty="0" smtClean="0">
                <a:solidFill>
                  <a:srgbClr val="FF0000"/>
                </a:solidFill>
              </a:rPr>
              <a:t>in early June </a:t>
            </a:r>
            <a:r>
              <a:rPr lang="en-US" dirty="0" smtClean="0"/>
              <a:t>(at the latest).</a:t>
            </a:r>
          </a:p>
          <a:p>
            <a:endParaRPr lang="en-US" dirty="0"/>
          </a:p>
          <a:p>
            <a:r>
              <a:rPr lang="en-US" dirty="0" smtClean="0"/>
              <a:t>In the meantime, you can use the online course code guide to find the new code for assessed classes.</a:t>
            </a:r>
          </a:p>
        </p:txBody>
      </p:sp>
      <p:sp>
        <p:nvSpPr>
          <p:cNvPr id="3" name="Title 2"/>
          <p:cNvSpPr>
            <a:spLocks noGrp="1"/>
          </p:cNvSpPr>
          <p:nvPr>
            <p:ph type="title"/>
          </p:nvPr>
        </p:nvSpPr>
        <p:spPr/>
        <p:txBody>
          <a:bodyPr/>
          <a:lstStyle/>
          <a:p>
            <a:r>
              <a:rPr lang="en-US" dirty="0" smtClean="0"/>
              <a:t>New Course Codes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26</a:t>
            </a:fld>
            <a:endParaRPr lang="en-US" dirty="0"/>
          </a:p>
        </p:txBody>
      </p:sp>
    </p:spTree>
    <p:extLst>
      <p:ext uri="{BB962C8B-B14F-4D97-AF65-F5344CB8AC3E}">
        <p14:creationId xmlns:p14="http://schemas.microsoft.com/office/powerpoint/2010/main" val="3180753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Questions</a:t>
            </a:r>
            <a:endParaRPr lang="en-US" sz="4200" dirty="0"/>
          </a:p>
        </p:txBody>
      </p:sp>
    </p:spTree>
    <p:extLst>
      <p:ext uri="{BB962C8B-B14F-4D97-AF65-F5344CB8AC3E}">
        <p14:creationId xmlns:p14="http://schemas.microsoft.com/office/powerpoint/2010/main" val="364509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6266" y="1295400"/>
            <a:ext cx="5999067" cy="4525963"/>
          </a:xfrm>
        </p:spPr>
      </p:pic>
      <p:sp>
        <p:nvSpPr>
          <p:cNvPr id="3" name="Title 2"/>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28</a:t>
            </a:fld>
            <a:endParaRPr lang="en-US" dirty="0"/>
          </a:p>
        </p:txBody>
      </p:sp>
    </p:spTree>
    <p:extLst>
      <p:ext uri="{BB962C8B-B14F-4D97-AF65-F5344CB8AC3E}">
        <p14:creationId xmlns:p14="http://schemas.microsoft.com/office/powerpoint/2010/main" val="3978294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Thank You</a:t>
            </a:r>
            <a:endParaRPr lang="en-US" sz="4200" dirty="0"/>
          </a:p>
        </p:txBody>
      </p:sp>
    </p:spTree>
    <p:extLst>
      <p:ext uri="{BB962C8B-B14F-4D97-AF65-F5344CB8AC3E}">
        <p14:creationId xmlns:p14="http://schemas.microsoft.com/office/powerpoint/2010/main" val="2982563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solidFill>
                  <a:schemeClr val="tx1">
                    <a:lumMod val="75000"/>
                  </a:schemeClr>
                </a:solidFill>
              </a:rPr>
              <a:t>Mary Batiwalla</a:t>
            </a:r>
            <a:r>
              <a:rPr lang="en-US" dirty="0"/>
              <a:t>, assistant commissioner of assessment, accountability, and data governance</a:t>
            </a:r>
          </a:p>
          <a:p>
            <a:r>
              <a:rPr lang="en-US" b="1" dirty="0">
                <a:solidFill>
                  <a:schemeClr val="tx1">
                    <a:lumMod val="75000"/>
                  </a:schemeClr>
                </a:solidFill>
              </a:rPr>
              <a:t>Dr. Heather Peltier</a:t>
            </a:r>
            <a:r>
              <a:rPr lang="en-US" dirty="0"/>
              <a:t>, chief assessment officer</a:t>
            </a:r>
          </a:p>
          <a:p>
            <a:r>
              <a:rPr lang="en-US" b="1" dirty="0">
                <a:solidFill>
                  <a:schemeClr val="tx1">
                    <a:lumMod val="75000"/>
                  </a:schemeClr>
                </a:solidFill>
              </a:rPr>
              <a:t>Christina Fox</a:t>
            </a:r>
            <a:r>
              <a:rPr lang="en-US" dirty="0"/>
              <a:t>, executive director of assessment design</a:t>
            </a:r>
          </a:p>
          <a:p>
            <a:r>
              <a:rPr lang="en-US" b="1" dirty="0">
                <a:solidFill>
                  <a:schemeClr val="tx1">
                    <a:lumMod val="75000"/>
                  </a:schemeClr>
                </a:solidFill>
              </a:rPr>
              <a:t>Denette Kolbe</a:t>
            </a:r>
            <a:r>
              <a:rPr lang="en-US" dirty="0"/>
              <a:t>, executive director of assessment logistics</a:t>
            </a:r>
          </a:p>
          <a:p>
            <a:r>
              <a:rPr lang="en-US" b="1" dirty="0">
                <a:solidFill>
                  <a:schemeClr val="tx1">
                    <a:lumMod val="75000"/>
                  </a:schemeClr>
                </a:solidFill>
              </a:rPr>
              <a:t>Mark Jackson</a:t>
            </a:r>
            <a:r>
              <a:rPr lang="en-US" dirty="0"/>
              <a:t>, director of TCAP customer experience</a:t>
            </a:r>
          </a:p>
          <a:p>
            <a:r>
              <a:rPr lang="en-US" b="1" dirty="0">
                <a:solidFill>
                  <a:schemeClr val="tx1">
                    <a:lumMod val="75000"/>
                  </a:schemeClr>
                </a:solidFill>
              </a:rPr>
              <a:t>Brian Koster</a:t>
            </a:r>
            <a:r>
              <a:rPr lang="en-US" dirty="0"/>
              <a:t>, assistant director of assessment logistics</a:t>
            </a:r>
          </a:p>
          <a:p>
            <a:r>
              <a:rPr lang="en-US" b="1" dirty="0">
                <a:solidFill>
                  <a:schemeClr val="tx1">
                    <a:lumMod val="75000"/>
                  </a:schemeClr>
                </a:solidFill>
              </a:rPr>
              <a:t>Freddie Myrick</a:t>
            </a:r>
            <a:r>
              <a:rPr lang="en-US" dirty="0"/>
              <a:t>, associate director (WIDA)</a:t>
            </a:r>
          </a:p>
          <a:p>
            <a:r>
              <a:rPr lang="en-US" b="1" dirty="0">
                <a:solidFill>
                  <a:schemeClr val="tx1">
                    <a:lumMod val="75000"/>
                  </a:schemeClr>
                </a:solidFill>
              </a:rPr>
              <a:t>Amanda </a:t>
            </a:r>
            <a:r>
              <a:rPr lang="en-US" b="1" dirty="0" err="1">
                <a:solidFill>
                  <a:schemeClr val="tx1">
                    <a:lumMod val="75000"/>
                  </a:schemeClr>
                </a:solidFill>
              </a:rPr>
              <a:t>Hassman</a:t>
            </a:r>
            <a:r>
              <a:rPr lang="en-US" dirty="0"/>
              <a:t>, technical project manager</a:t>
            </a:r>
          </a:p>
        </p:txBody>
      </p:sp>
      <p:sp>
        <p:nvSpPr>
          <p:cNvPr id="3" name="Title 2"/>
          <p:cNvSpPr>
            <a:spLocks noGrp="1"/>
          </p:cNvSpPr>
          <p:nvPr>
            <p:ph type="title"/>
          </p:nvPr>
        </p:nvSpPr>
        <p:spPr/>
        <p:txBody>
          <a:bodyPr/>
          <a:lstStyle/>
          <a:p>
            <a:r>
              <a:rPr lang="en-US" dirty="0" smtClean="0"/>
              <a:t>The Assessment Logistics Team</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3</a:t>
            </a:fld>
            <a:endParaRPr lang="en-US" dirty="0"/>
          </a:p>
        </p:txBody>
      </p:sp>
    </p:spTree>
    <p:extLst>
      <p:ext uri="{BB962C8B-B14F-4D97-AF65-F5344CB8AC3E}">
        <p14:creationId xmlns:p14="http://schemas.microsoft.com/office/powerpoint/2010/main" val="938833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of your hard work on SIS/EIS does not go unnoticed…</a:t>
            </a:r>
            <a:endParaRPr lang="en-US" dirty="0"/>
          </a:p>
        </p:txBody>
      </p:sp>
      <p:sp>
        <p:nvSpPr>
          <p:cNvPr id="3" name="Title 2"/>
          <p:cNvSpPr>
            <a:spLocks noGrp="1"/>
          </p:cNvSpPr>
          <p:nvPr>
            <p:ph type="title"/>
          </p:nvPr>
        </p:nvSpPr>
        <p:spPr/>
        <p:txBody>
          <a:bodyPr/>
          <a:lstStyle/>
          <a:p>
            <a:r>
              <a:rPr lang="en-US" dirty="0" smtClean="0"/>
              <a:t>Thank you</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30</a:t>
            </a:fld>
            <a:endParaRPr lang="en-US" dirty="0"/>
          </a:p>
        </p:txBody>
      </p:sp>
      <p:pic>
        <p:nvPicPr>
          <p:cNvPr id="1026" name="Picture 2" descr="Image result for thank yo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905000"/>
            <a:ext cx="7630127" cy="38392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484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848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TCAP Overview</a:t>
            </a:r>
            <a:endParaRPr lang="en-US" sz="4200" dirty="0"/>
          </a:p>
        </p:txBody>
      </p:sp>
    </p:spTree>
    <p:extLst>
      <p:ext uri="{BB962C8B-B14F-4D97-AF65-F5344CB8AC3E}">
        <p14:creationId xmlns:p14="http://schemas.microsoft.com/office/powerpoint/2010/main" val="667738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1524000"/>
            <a:ext cx="4648200" cy="4572000"/>
          </a:xfrm>
        </p:spPr>
        <p:txBody>
          <a:bodyPr>
            <a:normAutofit/>
          </a:bodyPr>
          <a:lstStyle/>
          <a:p>
            <a:pPr lvl="0">
              <a:lnSpc>
                <a:spcPct val="107000"/>
              </a:lnSpc>
              <a:spcBef>
                <a:spcPts val="0"/>
              </a:spcBef>
              <a:buFont typeface="Symbol" panose="05050102010706020507" pitchFamily="18" charset="2"/>
              <a:buChar char=""/>
            </a:pPr>
            <a:r>
              <a:rPr lang="en-US" b="1" dirty="0">
                <a:ea typeface="Calibri" panose="020F0502020204030204" pitchFamily="34" charset="0"/>
                <a:cs typeface="Times New Roman" panose="02020603050405020304" pitchFamily="18" charset="0"/>
              </a:rPr>
              <a:t>Online </a:t>
            </a:r>
            <a:r>
              <a:rPr lang="en-US" b="1" dirty="0" smtClean="0">
                <a:ea typeface="Calibri" panose="020F0502020204030204" pitchFamily="34" charset="0"/>
                <a:cs typeface="Times New Roman" panose="02020603050405020304" pitchFamily="18" charset="0"/>
              </a:rPr>
              <a:t>testing</a:t>
            </a:r>
          </a:p>
          <a:p>
            <a:pPr lvl="1">
              <a:lnSpc>
                <a:spcPct val="107000"/>
              </a:lnSpc>
              <a:spcBef>
                <a:spcPts val="0"/>
              </a:spcBef>
              <a:buFont typeface="Symbol" panose="05050102010706020507" pitchFamily="18" charset="2"/>
              <a:buChar char=""/>
            </a:pPr>
            <a:r>
              <a:rPr lang="en-US" dirty="0" smtClean="0">
                <a:ea typeface="Calibri" panose="020F0502020204030204" pitchFamily="34" charset="0"/>
                <a:cs typeface="Times New Roman" panose="02020603050405020304" pitchFamily="18" charset="0"/>
              </a:rPr>
              <a:t>All EOC</a:t>
            </a:r>
          </a:p>
          <a:p>
            <a:pPr lvl="1">
              <a:lnSpc>
                <a:spcPct val="107000"/>
              </a:lnSpc>
              <a:spcBef>
                <a:spcPts val="0"/>
              </a:spcBef>
              <a:buFont typeface="Symbol" panose="05050102010706020507" pitchFamily="18" charset="2"/>
              <a:buChar char=""/>
            </a:pPr>
            <a:r>
              <a:rPr lang="en-US" dirty="0" smtClean="0">
                <a:ea typeface="Calibri" panose="020F0502020204030204" pitchFamily="34" charset="0"/>
                <a:cs typeface="Times New Roman" panose="02020603050405020304" pitchFamily="18" charset="0"/>
              </a:rPr>
              <a:t>Grades 5-8 Science </a:t>
            </a:r>
            <a:r>
              <a:rPr lang="en-US" sz="1800" i="1" dirty="0" smtClean="0">
                <a:ea typeface="Calibri" panose="020F0502020204030204" pitchFamily="34" charset="0"/>
                <a:cs typeface="Times New Roman" panose="02020603050405020304" pitchFamily="18" charset="0"/>
              </a:rPr>
              <a:t>(Field Test)</a:t>
            </a:r>
          </a:p>
          <a:p>
            <a:pPr lvl="1">
              <a:lnSpc>
                <a:spcPct val="107000"/>
              </a:lnSpc>
              <a:spcBef>
                <a:spcPts val="0"/>
              </a:spcBef>
              <a:buFont typeface="Symbol" panose="05050102010706020507" pitchFamily="18" charset="2"/>
              <a:buChar char=""/>
            </a:pPr>
            <a:endParaRPr lang="en-US" sz="1800" i="1" dirty="0">
              <a:ea typeface="Calibri" panose="020F0502020204030204" pitchFamily="34" charset="0"/>
              <a:cs typeface="Times New Roman" panose="02020603050405020304" pitchFamily="18" charset="0"/>
            </a:endParaRPr>
          </a:p>
          <a:p>
            <a:pPr lvl="0">
              <a:lnSpc>
                <a:spcPct val="107000"/>
              </a:lnSpc>
              <a:spcBef>
                <a:spcPts val="0"/>
              </a:spcBef>
              <a:buFont typeface="Symbol" panose="05050102010706020507" pitchFamily="18" charset="2"/>
              <a:buChar char=""/>
            </a:pPr>
            <a:r>
              <a:rPr lang="en-US" b="1" dirty="0" smtClean="0">
                <a:ea typeface="Calibri" panose="020F0502020204030204" pitchFamily="34" charset="0"/>
                <a:cs typeface="Calibri" panose="020F0502020204030204" pitchFamily="34" charset="0"/>
              </a:rPr>
              <a:t>Paper-based testing</a:t>
            </a:r>
          </a:p>
          <a:p>
            <a:pPr lvl="1">
              <a:lnSpc>
                <a:spcPct val="107000"/>
              </a:lnSpc>
              <a:spcBef>
                <a:spcPts val="0"/>
              </a:spcBef>
              <a:buFont typeface="Symbol" panose="05050102010706020507" pitchFamily="18" charset="2"/>
              <a:buChar char=""/>
            </a:pPr>
            <a:r>
              <a:rPr lang="en-US" dirty="0" smtClean="0">
                <a:ea typeface="Calibri" panose="020F0502020204030204" pitchFamily="34" charset="0"/>
                <a:cs typeface="Calibri" panose="020F0502020204030204" pitchFamily="34" charset="0"/>
              </a:rPr>
              <a:t>Grades 3-8 Math and ELA</a:t>
            </a:r>
          </a:p>
          <a:p>
            <a:pPr lvl="1">
              <a:lnSpc>
                <a:spcPct val="107000"/>
              </a:lnSpc>
              <a:spcBef>
                <a:spcPts val="0"/>
              </a:spcBef>
              <a:buFont typeface="Symbol" panose="05050102010706020507" pitchFamily="18" charset="2"/>
              <a:buChar char=""/>
            </a:pPr>
            <a:r>
              <a:rPr lang="en-US" dirty="0" smtClean="0">
                <a:ea typeface="Calibri" panose="020F0502020204030204" pitchFamily="34" charset="0"/>
                <a:cs typeface="Calibri" panose="020F0502020204030204" pitchFamily="34" charset="0"/>
              </a:rPr>
              <a:t>Grades 6-8 Social Studies</a:t>
            </a:r>
          </a:p>
          <a:p>
            <a:pPr lvl="1">
              <a:lnSpc>
                <a:spcPct val="107000"/>
              </a:lnSpc>
              <a:spcBef>
                <a:spcPts val="0"/>
              </a:spcBef>
              <a:buFont typeface="Symbol" panose="05050102010706020507" pitchFamily="18" charset="2"/>
              <a:buChar char=""/>
            </a:pPr>
            <a:r>
              <a:rPr lang="en-US" dirty="0" smtClean="0">
                <a:ea typeface="Calibri" panose="020F0502020204030204" pitchFamily="34" charset="0"/>
                <a:cs typeface="Calibri" panose="020F0502020204030204" pitchFamily="34" charset="0"/>
              </a:rPr>
              <a:t>Grades 3-4 Science </a:t>
            </a:r>
            <a:r>
              <a:rPr lang="en-US" sz="1800" i="1" dirty="0" smtClean="0">
                <a:ea typeface="Calibri" panose="020F0502020204030204" pitchFamily="34" charset="0"/>
                <a:cs typeface="Calibri" panose="020F0502020204030204" pitchFamily="34" charset="0"/>
              </a:rPr>
              <a:t>(Field Test)</a:t>
            </a:r>
          </a:p>
          <a:p>
            <a:pPr lvl="1">
              <a:lnSpc>
                <a:spcPct val="107000"/>
              </a:lnSpc>
              <a:spcBef>
                <a:spcPts val="0"/>
              </a:spcBef>
              <a:buFont typeface="Symbol" panose="05050102010706020507" pitchFamily="18" charset="2"/>
              <a:buChar char=""/>
            </a:pPr>
            <a:endParaRPr lang="en-US" sz="1800" i="1" dirty="0" smtClean="0">
              <a:ea typeface="Calibri" panose="020F0502020204030204" pitchFamily="34" charset="0"/>
              <a:cs typeface="Times New Roman" panose="02020603050405020304" pitchFamily="18" charset="0"/>
            </a:endParaRPr>
          </a:p>
          <a:p>
            <a:pPr>
              <a:lnSpc>
                <a:spcPct val="107000"/>
              </a:lnSpc>
              <a:spcBef>
                <a:spcPts val="0"/>
              </a:spcBef>
              <a:buFont typeface="Symbol" panose="05050102010706020507" pitchFamily="18" charset="2"/>
              <a:buChar char=""/>
            </a:pPr>
            <a:r>
              <a:rPr lang="en-US" b="1" dirty="0" smtClean="0">
                <a:ea typeface="Calibri" panose="020F0502020204030204" pitchFamily="34" charset="0"/>
                <a:cs typeface="Calibri" panose="020F0502020204030204" pitchFamily="34" charset="0"/>
              </a:rPr>
              <a:t>Paused</a:t>
            </a:r>
          </a:p>
          <a:p>
            <a:pPr lvl="1">
              <a:lnSpc>
                <a:spcPct val="107000"/>
              </a:lnSpc>
              <a:spcBef>
                <a:spcPts val="0"/>
              </a:spcBef>
              <a:buFont typeface="Symbol" panose="05050102010706020507" pitchFamily="18" charset="2"/>
              <a:buChar char=""/>
            </a:pPr>
            <a:r>
              <a:rPr lang="en-US" dirty="0" smtClean="0">
                <a:ea typeface="Calibri" panose="020F0502020204030204" pitchFamily="34" charset="0"/>
                <a:cs typeface="Calibri" panose="020F0502020204030204" pitchFamily="34" charset="0"/>
              </a:rPr>
              <a:t>Grades 3-5 Social Studies</a:t>
            </a:r>
            <a:endParaRPr lang="en-US" dirty="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normAutofit/>
          </a:bodyPr>
          <a:lstStyle/>
          <a:p>
            <a:r>
              <a:rPr lang="en-US" dirty="0" smtClean="0"/>
              <a:t>Testing for 2018-19</a:t>
            </a:r>
            <a:endParaRPr lang="en-US" dirty="0"/>
          </a:p>
        </p:txBody>
      </p:sp>
      <p:sp>
        <p:nvSpPr>
          <p:cNvPr id="4" name="Slide Number Placeholder 3"/>
          <p:cNvSpPr txBox="1">
            <a:spLocks/>
          </p:cNvSpPr>
          <p:nvPr/>
        </p:nvSpPr>
        <p:spPr>
          <a:xfrm>
            <a:off x="8229600" y="6356350"/>
            <a:ext cx="457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D70A1-05A9-4D6D-BF50-4CBA97302B87}" type="slidenum">
              <a:rPr lang="en-US" smtClean="0">
                <a:solidFill>
                  <a:srgbClr val="1B365D"/>
                </a:solidFill>
              </a:rPr>
              <a:pPr/>
              <a:t>5</a:t>
            </a:fld>
            <a:endParaRPr lang="en-US" dirty="0">
              <a:solidFill>
                <a:srgbClr val="1B365D"/>
              </a:solidFill>
            </a:endParaRPr>
          </a:p>
        </p:txBody>
      </p:sp>
    </p:spTree>
    <p:extLst>
      <p:ext uri="{BB962C8B-B14F-4D97-AF65-F5344CB8AC3E}">
        <p14:creationId xmlns:p14="http://schemas.microsoft.com/office/powerpoint/2010/main" val="2600592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200" dirty="0" smtClean="0"/>
              <a:t>Assessment Processing Changes</a:t>
            </a:r>
            <a:endParaRPr lang="en-US" sz="4200" dirty="0"/>
          </a:p>
        </p:txBody>
      </p:sp>
      <p:sp>
        <p:nvSpPr>
          <p:cNvPr id="4" name="Slide Number Placeholder 3"/>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6</a:t>
            </a:fld>
            <a:endParaRPr lang="en-US" dirty="0"/>
          </a:p>
        </p:txBody>
      </p:sp>
    </p:spTree>
    <p:extLst>
      <p:ext uri="{BB962C8B-B14F-4D97-AF65-F5344CB8AC3E}">
        <p14:creationId xmlns:p14="http://schemas.microsoft.com/office/powerpoint/2010/main" val="653431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322161"/>
            <a:ext cx="8001000" cy="4876800"/>
          </a:xfrm>
        </p:spPr>
        <p:txBody>
          <a:bodyPr>
            <a:normAutofit/>
          </a:bodyPr>
          <a:lstStyle/>
          <a:p>
            <a:r>
              <a:rPr lang="en-US" b="1" dirty="0" smtClean="0"/>
              <a:t>Assessment is now driven </a:t>
            </a:r>
            <a:r>
              <a:rPr lang="en-US" b="1" dirty="0"/>
              <a:t>by data in </a:t>
            </a:r>
            <a:r>
              <a:rPr lang="en-US" b="1" u="sng" dirty="0"/>
              <a:t>EIS.</a:t>
            </a:r>
          </a:p>
          <a:p>
            <a:pPr lvl="1"/>
            <a:r>
              <a:rPr lang="en-US" dirty="0"/>
              <a:t>Enrollment, scheduling, demographic, and class roster must  entered in district SIS and transferred to EIS. </a:t>
            </a:r>
            <a:endParaRPr lang="en-US" dirty="0" smtClean="0"/>
          </a:p>
          <a:p>
            <a:pPr lvl="1"/>
            <a:r>
              <a:rPr lang="en-US" dirty="0" smtClean="0"/>
              <a:t>Pre-ID labels and rostering in Nextera come from EIS.</a:t>
            </a:r>
            <a:endParaRPr lang="en-US" dirty="0"/>
          </a:p>
          <a:p>
            <a:r>
              <a:rPr lang="en-US" b="1" dirty="0"/>
              <a:t>EdTools </a:t>
            </a:r>
            <a:r>
              <a:rPr lang="en-US" b="1" dirty="0" smtClean="0"/>
              <a:t>is </a:t>
            </a:r>
            <a:r>
              <a:rPr lang="en-US" b="1" dirty="0" smtClean="0">
                <a:solidFill>
                  <a:srgbClr val="FF0000"/>
                </a:solidFill>
              </a:rPr>
              <a:t>no longer </a:t>
            </a:r>
            <a:r>
              <a:rPr lang="en-US" b="1" dirty="0"/>
              <a:t>used to clean-up demographic information or complete assessment ordering. </a:t>
            </a:r>
            <a:endParaRPr lang="en-US" b="1" dirty="0" smtClean="0"/>
          </a:p>
          <a:p>
            <a:pPr lvl="1"/>
            <a:r>
              <a:rPr lang="en-US" dirty="0" smtClean="0"/>
              <a:t>The only key function in EdTools for assessment for 2018-19 is Teacher Student Connection (TSC).</a:t>
            </a:r>
          </a:p>
          <a:p>
            <a:pPr lvl="2"/>
            <a:r>
              <a:rPr lang="en-US" dirty="0" smtClean="0"/>
              <a:t>Teachers &amp; Leaders is taking point on TSC.</a:t>
            </a:r>
          </a:p>
          <a:p>
            <a:pPr lvl="1"/>
            <a:r>
              <a:rPr lang="en-US" dirty="0" smtClean="0"/>
              <a:t>SDDV (the post-testing data clean-up) has been replaced by work in the data prior to testing.</a:t>
            </a:r>
          </a:p>
          <a:p>
            <a:pPr marL="57150" indent="0">
              <a:buNone/>
            </a:pPr>
            <a:endParaRPr lang="en-US" dirty="0"/>
          </a:p>
          <a:p>
            <a:endParaRPr lang="en-US" dirty="0"/>
          </a:p>
        </p:txBody>
      </p:sp>
      <p:sp>
        <p:nvSpPr>
          <p:cNvPr id="3" name="Title 2"/>
          <p:cNvSpPr>
            <a:spLocks noGrp="1"/>
          </p:cNvSpPr>
          <p:nvPr>
            <p:ph type="title"/>
          </p:nvPr>
        </p:nvSpPr>
        <p:spPr/>
        <p:txBody>
          <a:bodyPr>
            <a:normAutofit/>
          </a:bodyPr>
          <a:lstStyle/>
          <a:p>
            <a:r>
              <a:rPr lang="en-US" dirty="0"/>
              <a:t>Changes to Pre-ID </a:t>
            </a:r>
            <a:r>
              <a:rPr lang="en-US" dirty="0" smtClean="0"/>
              <a:t>Process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7</a:t>
            </a:fld>
            <a:endParaRPr lang="en-US" dirty="0"/>
          </a:p>
        </p:txBody>
      </p:sp>
      <p:pic>
        <p:nvPicPr>
          <p:cNvPr id="1026" name="Picture 2" descr="Image result for reminder"/>
          <p:cNvPicPr>
            <a:picLocks noChangeAspect="1" noChangeArrowheads="1"/>
          </p:cNvPicPr>
          <p:nvPr/>
        </p:nvPicPr>
        <p:blipFill rotWithShape="1">
          <a:blip r:embed="rId3">
            <a:extLst>
              <a:ext uri="{28A0092B-C50C-407E-A947-70E740481C1C}">
                <a14:useLocalDpi xmlns:a14="http://schemas.microsoft.com/office/drawing/2010/main" val="0"/>
              </a:ext>
            </a:extLst>
          </a:blip>
          <a:srcRect l="8139" t="24471" r="8139" b="24706"/>
          <a:stretch/>
        </p:blipFill>
        <p:spPr bwMode="auto">
          <a:xfrm rot="5878694">
            <a:off x="6781800" y="2952955"/>
            <a:ext cx="3352800" cy="1436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319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Two Important Dates</a:t>
            </a:r>
            <a:endParaRPr lang="en-US" sz="4200" dirty="0"/>
          </a:p>
        </p:txBody>
      </p:sp>
    </p:spTree>
    <p:extLst>
      <p:ext uri="{BB962C8B-B14F-4D97-AF65-F5344CB8AC3E}">
        <p14:creationId xmlns:p14="http://schemas.microsoft.com/office/powerpoint/2010/main" val="2075772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382000" cy="3962399"/>
          </a:xfrm>
        </p:spPr>
        <p:txBody>
          <a:bodyPr>
            <a:normAutofit/>
          </a:bodyPr>
          <a:lstStyle/>
          <a:p>
            <a:r>
              <a:rPr lang="en-US" dirty="0"/>
              <a:t>As communicated in the </a:t>
            </a:r>
            <a:r>
              <a:rPr lang="en-US" u="sng" dirty="0">
                <a:hlinkClick r:id="rId2"/>
              </a:rPr>
              <a:t>Assessment Milestones</a:t>
            </a:r>
            <a:r>
              <a:rPr lang="en-US" dirty="0"/>
              <a:t> document, the department will pull the official teacher of record (TOR) for each student on record on </a:t>
            </a:r>
            <a:r>
              <a:rPr lang="en-US" b="1" dirty="0">
                <a:solidFill>
                  <a:srgbClr val="FF0000"/>
                </a:solidFill>
              </a:rPr>
              <a:t>Monday, April 8</a:t>
            </a:r>
            <a:r>
              <a:rPr lang="en-US" b="1" dirty="0"/>
              <a:t>.</a:t>
            </a:r>
            <a:r>
              <a:rPr lang="en-US" dirty="0"/>
              <a:t> </a:t>
            </a:r>
            <a:endParaRPr lang="en-US" dirty="0" smtClean="0"/>
          </a:p>
          <a:p>
            <a:r>
              <a:rPr lang="en-US" dirty="0" smtClean="0"/>
              <a:t>TOR </a:t>
            </a:r>
            <a:r>
              <a:rPr lang="en-US" dirty="0"/>
              <a:t>records will be used in preparation for the spring operational assessment reporting. </a:t>
            </a:r>
            <a:endParaRPr lang="en-US" dirty="0" smtClean="0"/>
          </a:p>
          <a:p>
            <a:r>
              <a:rPr lang="en-US" dirty="0" smtClean="0"/>
              <a:t>Please </a:t>
            </a:r>
            <a:r>
              <a:rPr lang="en-US" dirty="0"/>
              <a:t>utilize the Visibility Tool to ensure that TOR records are accurate prior to this date. Any changes needed should be made in the district student information system. </a:t>
            </a:r>
          </a:p>
          <a:p>
            <a:endParaRPr lang="en-US" dirty="0"/>
          </a:p>
        </p:txBody>
      </p:sp>
      <p:sp>
        <p:nvSpPr>
          <p:cNvPr id="3" name="Title 2"/>
          <p:cNvSpPr>
            <a:spLocks noGrp="1"/>
          </p:cNvSpPr>
          <p:nvPr>
            <p:ph type="title"/>
          </p:nvPr>
        </p:nvSpPr>
        <p:spPr/>
        <p:txBody>
          <a:bodyPr/>
          <a:lstStyle/>
          <a:p>
            <a:r>
              <a:rPr lang="en-US" dirty="0" smtClean="0"/>
              <a:t>#1 – Teacher of Record Pull</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9</a:t>
            </a:fld>
            <a:endParaRPr lang="en-US" dirty="0"/>
          </a:p>
        </p:txBody>
      </p:sp>
    </p:spTree>
    <p:extLst>
      <p:ext uri="{BB962C8B-B14F-4D97-AF65-F5344CB8AC3E}">
        <p14:creationId xmlns:p14="http://schemas.microsoft.com/office/powerpoint/2010/main" val="1375344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DOE Template - Editing">
  <a:themeElements>
    <a:clrScheme name="TDOE Colors">
      <a:dk1>
        <a:srgbClr val="1B365D"/>
      </a:dk1>
      <a:lt1>
        <a:srgbClr val="FFFFFF"/>
      </a:lt1>
      <a:dk2>
        <a:srgbClr val="6E7073"/>
      </a:dk2>
      <a:lt2>
        <a:srgbClr val="EEEEEE"/>
      </a:lt2>
      <a:accent1>
        <a:srgbClr val="000000"/>
      </a:accent1>
      <a:accent2>
        <a:srgbClr val="1B365D"/>
      </a:accent2>
      <a:accent3>
        <a:srgbClr val="2DCCD3"/>
      </a:accent3>
      <a:accent4>
        <a:srgbClr val="D2D755"/>
      </a:accent4>
      <a:accent5>
        <a:srgbClr val="E87722"/>
      </a:accent5>
      <a:accent6>
        <a:srgbClr val="5D7975"/>
      </a:accent6>
      <a:hlink>
        <a:srgbClr val="0000FF"/>
      </a:hlink>
      <a:folHlink>
        <a:srgbClr val="800080"/>
      </a:folHlink>
    </a:clrScheme>
    <a:fontScheme name="TDO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061CFA7-5784-4816-8865-3D363482387D}" vid="{3FE5B953-5DEC-4335-BBB5-E60459355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TDOE PowerPoint 2017</Template>
  <TotalTime>21782</TotalTime>
  <Words>1093</Words>
  <Application>Microsoft Office PowerPoint</Application>
  <PresentationFormat>On-screen Show (4:3)</PresentationFormat>
  <Paragraphs>155</Paragraphs>
  <Slides>31</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Courier New</vt:lpstr>
      <vt:lpstr>Georgia</vt:lpstr>
      <vt:lpstr>Open Sans</vt:lpstr>
      <vt:lpstr>PermianSlabSerifTypeface</vt:lpstr>
      <vt:lpstr>Symbol</vt:lpstr>
      <vt:lpstr>Times New Roman</vt:lpstr>
      <vt:lpstr>Wingdings</vt:lpstr>
      <vt:lpstr>TDOE Template - Editing</vt:lpstr>
      <vt:lpstr>Testing: Data Requirements and Other Information</vt:lpstr>
      <vt:lpstr>Agenda</vt:lpstr>
      <vt:lpstr>The Assessment Logistics Team</vt:lpstr>
      <vt:lpstr>TCAP Overview</vt:lpstr>
      <vt:lpstr>Testing for 2018-19</vt:lpstr>
      <vt:lpstr>Assessment Processing Changes</vt:lpstr>
      <vt:lpstr>Changes to Pre-ID Process</vt:lpstr>
      <vt:lpstr>Two Important Dates</vt:lpstr>
      <vt:lpstr>#1 – Teacher of Record Pull</vt:lpstr>
      <vt:lpstr>#2 - Final EIS Transfer for Demographic Data</vt:lpstr>
      <vt:lpstr>Vis Tool: Grade Correction </vt:lpstr>
      <vt:lpstr>Assessment Course Codes Document</vt:lpstr>
      <vt:lpstr>Visibility Tool Help</vt:lpstr>
      <vt:lpstr>Visibility Tool </vt:lpstr>
      <vt:lpstr>Key Reminders</vt:lpstr>
      <vt:lpstr>Test Provisioning</vt:lpstr>
      <vt:lpstr>Business Rules for the EIS Enrollment</vt:lpstr>
      <vt:lpstr>New Students</vt:lpstr>
      <vt:lpstr>Alternative Schools</vt:lpstr>
      <vt:lpstr>Course Codes for Assessment</vt:lpstr>
      <vt:lpstr>Course Codes – Grades 3-8 Notes</vt:lpstr>
      <vt:lpstr>Course Codes – Grades 3-8 Notes</vt:lpstr>
      <vt:lpstr>Important Safety Tips</vt:lpstr>
      <vt:lpstr>Keep Moving Forward</vt:lpstr>
      <vt:lpstr>Walt Disney</vt:lpstr>
      <vt:lpstr>New Course Codes</vt:lpstr>
      <vt:lpstr>Questions</vt:lpstr>
      <vt:lpstr>Questions?</vt:lpstr>
      <vt:lpstr>Thank You</vt:lpstr>
      <vt:lpstr>Thank you</vt:lpstr>
      <vt:lpstr>PowerPoint Presentation</vt:lpstr>
    </vt:vector>
  </TitlesOfParts>
  <Company>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EIS Scheduling Information</dc:title>
  <dc:creator>Mark Jackson</dc:creator>
  <cp:lastModifiedBy>Mark Jackson</cp:lastModifiedBy>
  <cp:revision>202</cp:revision>
  <dcterms:created xsi:type="dcterms:W3CDTF">2017-08-24T13:02:33Z</dcterms:created>
  <dcterms:modified xsi:type="dcterms:W3CDTF">2019-04-04T12:44:19Z</dcterms:modified>
</cp:coreProperties>
</file>