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59" r:id="rId4"/>
    <p:sldId id="258" r:id="rId5"/>
    <p:sldId id="426" r:id="rId6"/>
    <p:sldId id="427" r:id="rId7"/>
    <p:sldId id="425" r:id="rId8"/>
    <p:sldId id="263" r:id="rId9"/>
    <p:sldId id="428" r:id="rId10"/>
    <p:sldId id="429" r:id="rId11"/>
    <p:sldId id="430" r:id="rId12"/>
    <p:sldId id="431" r:id="rId13"/>
    <p:sldId id="326" r:id="rId14"/>
    <p:sldId id="285" r:id="rId1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Fiveash" initials="EF" lastIdx="2" clrIdx="0">
    <p:extLst>
      <p:ext uri="{19B8F6BF-5375-455C-9EA6-DF929625EA0E}">
        <p15:presenceInfo xmlns:p15="http://schemas.microsoft.com/office/powerpoint/2012/main" userId="S-1-5-21-2149558826-3324038498-27948981-2524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EEEEE"/>
    <a:srgbClr val="1B365D"/>
    <a:srgbClr val="6E7073"/>
    <a:srgbClr val="CDCDCD"/>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0564" autoAdjust="0"/>
  </p:normalViewPr>
  <p:slideViewPr>
    <p:cSldViewPr>
      <p:cViewPr varScale="1">
        <p:scale>
          <a:sx n="41" d="100"/>
          <a:sy n="41" d="100"/>
        </p:scale>
        <p:origin x="1344" y="60"/>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77577" cy="469638"/>
          </a:xfrm>
          <a:prstGeom prst="rect">
            <a:avLst/>
          </a:prstGeom>
        </p:spPr>
        <p:txBody>
          <a:bodyPr vert="horz" lIns="93159" tIns="46580" rIns="93159" bIns="46580" rtlCol="0"/>
          <a:lstStyle>
            <a:lvl1pPr algn="l">
              <a:defRPr sz="1200"/>
            </a:lvl1pPr>
          </a:lstStyle>
          <a:p>
            <a:endParaRPr lang="en-US" dirty="0"/>
          </a:p>
        </p:txBody>
      </p:sp>
      <p:sp>
        <p:nvSpPr>
          <p:cNvPr id="3" name="Date Placeholder 2"/>
          <p:cNvSpPr>
            <a:spLocks noGrp="1"/>
          </p:cNvSpPr>
          <p:nvPr>
            <p:ph type="dt" sz="quarter" idx="1"/>
          </p:nvPr>
        </p:nvSpPr>
        <p:spPr>
          <a:xfrm>
            <a:off x="4023678" y="2"/>
            <a:ext cx="3077577" cy="469638"/>
          </a:xfrm>
          <a:prstGeom prst="rect">
            <a:avLst/>
          </a:prstGeom>
        </p:spPr>
        <p:txBody>
          <a:bodyPr vert="horz" lIns="93159" tIns="46580" rIns="93159" bIns="46580" rtlCol="0"/>
          <a:lstStyle>
            <a:lvl1pPr algn="r">
              <a:defRPr sz="1200"/>
            </a:lvl1pPr>
          </a:lstStyle>
          <a:p>
            <a:fld id="{C595C0AA-C719-4841-A0B7-A1D5337C7FC2}" type="datetimeFigureOut">
              <a:rPr lang="en-US" smtClean="0"/>
              <a:t>4/20/2018</a:t>
            </a:fld>
            <a:endParaRPr lang="en-US" dirty="0"/>
          </a:p>
        </p:txBody>
      </p:sp>
      <p:sp>
        <p:nvSpPr>
          <p:cNvPr id="4" name="Footer Placeholder 3"/>
          <p:cNvSpPr>
            <a:spLocks noGrp="1"/>
          </p:cNvSpPr>
          <p:nvPr>
            <p:ph type="ftr" sz="quarter" idx="2"/>
          </p:nvPr>
        </p:nvSpPr>
        <p:spPr>
          <a:xfrm>
            <a:off x="0" y="8918838"/>
            <a:ext cx="3077577" cy="469637"/>
          </a:xfrm>
          <a:prstGeom prst="rect">
            <a:avLst/>
          </a:prstGeom>
        </p:spPr>
        <p:txBody>
          <a:bodyPr vert="horz" lIns="93159" tIns="46580" rIns="93159" bIns="465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678" y="8918838"/>
            <a:ext cx="3077577" cy="469637"/>
          </a:xfrm>
          <a:prstGeom prst="rect">
            <a:avLst/>
          </a:prstGeom>
        </p:spPr>
        <p:txBody>
          <a:bodyPr vert="horz" lIns="93159" tIns="46580" rIns="93159" bIns="46580" rtlCol="0" anchor="b"/>
          <a:lstStyle>
            <a:lvl1pPr algn="r">
              <a:defRPr sz="1200"/>
            </a:lvl1pPr>
          </a:lstStyle>
          <a:p>
            <a:fld id="{E0504E33-1411-4DE5-AEC8-C60860622FCE}" type="slidenum">
              <a:rPr lang="en-US" smtClean="0"/>
              <a:t>‹#›</a:t>
            </a:fld>
            <a:endParaRPr lang="en-US" dirty="0"/>
          </a:p>
        </p:txBody>
      </p:sp>
    </p:spTree>
    <p:extLst>
      <p:ext uri="{BB962C8B-B14F-4D97-AF65-F5344CB8AC3E}">
        <p14:creationId xmlns:p14="http://schemas.microsoft.com/office/powerpoint/2010/main" val="3664462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77739" cy="469424"/>
          </a:xfrm>
          <a:prstGeom prst="rect">
            <a:avLst/>
          </a:prstGeom>
        </p:spPr>
        <p:txBody>
          <a:bodyPr vert="horz" lIns="94231" tIns="47115" rIns="94231" bIns="47115" rtlCol="0"/>
          <a:lstStyle>
            <a:lvl1pPr algn="l">
              <a:defRPr sz="1200"/>
            </a:lvl1pPr>
          </a:lstStyle>
          <a:p>
            <a:endParaRPr lang="en-US" dirty="0"/>
          </a:p>
        </p:txBody>
      </p:sp>
      <p:sp>
        <p:nvSpPr>
          <p:cNvPr id="3" name="Date Placeholder 2"/>
          <p:cNvSpPr>
            <a:spLocks noGrp="1"/>
          </p:cNvSpPr>
          <p:nvPr>
            <p:ph type="dt" idx="1"/>
          </p:nvPr>
        </p:nvSpPr>
        <p:spPr>
          <a:xfrm>
            <a:off x="4023094" y="0"/>
            <a:ext cx="3077739" cy="469424"/>
          </a:xfrm>
          <a:prstGeom prst="rect">
            <a:avLst/>
          </a:prstGeom>
        </p:spPr>
        <p:txBody>
          <a:bodyPr vert="horz" lIns="94231" tIns="47115" rIns="94231" bIns="47115" rtlCol="0"/>
          <a:lstStyle>
            <a:lvl1pPr algn="r">
              <a:defRPr sz="1200"/>
            </a:lvl1pPr>
          </a:lstStyle>
          <a:p>
            <a:fld id="{8D70764A-B111-44B3-AE37-A9C6790043FE}" type="datetimeFigureOut">
              <a:rPr lang="en-US" smtClean="0"/>
              <a:t>4/20/2018</a:t>
            </a:fld>
            <a:endParaRPr lang="en-US" dirty="0"/>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31" tIns="47115" rIns="94231" bIns="47115"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31" tIns="47115" rIns="94231"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917422"/>
            <a:ext cx="3077739" cy="469424"/>
          </a:xfrm>
          <a:prstGeom prst="rect">
            <a:avLst/>
          </a:prstGeom>
        </p:spPr>
        <p:txBody>
          <a:bodyPr vert="horz" lIns="94231" tIns="47115" rIns="94231"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4" y="8917422"/>
            <a:ext cx="3077739" cy="469424"/>
          </a:xfrm>
          <a:prstGeom prst="rect">
            <a:avLst/>
          </a:prstGeom>
        </p:spPr>
        <p:txBody>
          <a:bodyPr vert="horz" lIns="94231" tIns="47115" rIns="94231" bIns="47115" rtlCol="0" anchor="b"/>
          <a:lstStyle>
            <a:lvl1pPr algn="r">
              <a:defRPr sz="1200"/>
            </a:lvl1pPr>
          </a:lstStyle>
          <a:p>
            <a:fld id="{EF3C1CD0-D833-4B0D-BF33-74A8E63C0BDA}" type="slidenum">
              <a:rPr lang="en-US" smtClean="0"/>
              <a:t>‹#›</a:t>
            </a:fld>
            <a:endParaRPr lang="en-US" dirty="0"/>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a:t>
            </a:fld>
            <a:endParaRPr lang="en-US" dirty="0"/>
          </a:p>
        </p:txBody>
      </p:sp>
    </p:spTree>
    <p:extLst>
      <p:ext uri="{BB962C8B-B14F-4D97-AF65-F5344CB8AC3E}">
        <p14:creationId xmlns:p14="http://schemas.microsoft.com/office/powerpoint/2010/main" val="3851342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10</a:t>
            </a:fld>
            <a:endParaRPr lang="en-US" dirty="0"/>
          </a:p>
        </p:txBody>
      </p:sp>
    </p:spTree>
    <p:extLst>
      <p:ext uri="{BB962C8B-B14F-4D97-AF65-F5344CB8AC3E}">
        <p14:creationId xmlns:p14="http://schemas.microsoft.com/office/powerpoint/2010/main" val="1157410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11</a:t>
            </a:fld>
            <a:endParaRPr lang="en-US" dirty="0"/>
          </a:p>
        </p:txBody>
      </p:sp>
    </p:spTree>
    <p:extLst>
      <p:ext uri="{BB962C8B-B14F-4D97-AF65-F5344CB8AC3E}">
        <p14:creationId xmlns:p14="http://schemas.microsoft.com/office/powerpoint/2010/main" val="1341425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12</a:t>
            </a:fld>
            <a:endParaRPr lang="en-US" dirty="0"/>
          </a:p>
        </p:txBody>
      </p:sp>
    </p:spTree>
    <p:extLst>
      <p:ext uri="{BB962C8B-B14F-4D97-AF65-F5344CB8AC3E}">
        <p14:creationId xmlns:p14="http://schemas.microsoft.com/office/powerpoint/2010/main" val="4166699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13</a:t>
            </a:fld>
            <a:endParaRPr lang="en-US" dirty="0"/>
          </a:p>
        </p:txBody>
      </p:sp>
    </p:spTree>
    <p:extLst>
      <p:ext uri="{BB962C8B-B14F-4D97-AF65-F5344CB8AC3E}">
        <p14:creationId xmlns:p14="http://schemas.microsoft.com/office/powerpoint/2010/main" val="3937981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14</a:t>
            </a:fld>
            <a:endParaRPr lang="en-US" dirty="0"/>
          </a:p>
        </p:txBody>
      </p:sp>
    </p:spTree>
    <p:extLst>
      <p:ext uri="{BB962C8B-B14F-4D97-AF65-F5344CB8AC3E}">
        <p14:creationId xmlns:p14="http://schemas.microsoft.com/office/powerpoint/2010/main" val="2093312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2</a:t>
            </a:fld>
            <a:endParaRPr lang="en-US" dirty="0"/>
          </a:p>
        </p:txBody>
      </p:sp>
    </p:spTree>
    <p:extLst>
      <p:ext uri="{BB962C8B-B14F-4D97-AF65-F5344CB8AC3E}">
        <p14:creationId xmlns:p14="http://schemas.microsoft.com/office/powerpoint/2010/main" val="1969017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3</a:t>
            </a:fld>
            <a:endParaRPr lang="en-US" dirty="0"/>
          </a:p>
        </p:txBody>
      </p:sp>
    </p:spTree>
    <p:extLst>
      <p:ext uri="{BB962C8B-B14F-4D97-AF65-F5344CB8AC3E}">
        <p14:creationId xmlns:p14="http://schemas.microsoft.com/office/powerpoint/2010/main" val="1884990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4</a:t>
            </a:fld>
            <a:endParaRPr lang="en-US" dirty="0"/>
          </a:p>
        </p:txBody>
      </p:sp>
    </p:spTree>
    <p:extLst>
      <p:ext uri="{BB962C8B-B14F-4D97-AF65-F5344CB8AC3E}">
        <p14:creationId xmlns:p14="http://schemas.microsoft.com/office/powerpoint/2010/main" val="2274702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5</a:t>
            </a:fld>
            <a:endParaRPr lang="en-US" dirty="0"/>
          </a:p>
        </p:txBody>
      </p:sp>
    </p:spTree>
    <p:extLst>
      <p:ext uri="{BB962C8B-B14F-4D97-AF65-F5344CB8AC3E}">
        <p14:creationId xmlns:p14="http://schemas.microsoft.com/office/powerpoint/2010/main" val="1494770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6</a:t>
            </a:fld>
            <a:endParaRPr lang="en-US" dirty="0"/>
          </a:p>
        </p:txBody>
      </p:sp>
    </p:spTree>
    <p:extLst>
      <p:ext uri="{BB962C8B-B14F-4D97-AF65-F5344CB8AC3E}">
        <p14:creationId xmlns:p14="http://schemas.microsoft.com/office/powerpoint/2010/main" val="2546395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7</a:t>
            </a:fld>
            <a:endParaRPr lang="en-US" dirty="0"/>
          </a:p>
        </p:txBody>
      </p:sp>
    </p:spTree>
    <p:extLst>
      <p:ext uri="{BB962C8B-B14F-4D97-AF65-F5344CB8AC3E}">
        <p14:creationId xmlns:p14="http://schemas.microsoft.com/office/powerpoint/2010/main" val="3062996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8</a:t>
            </a:fld>
            <a:endParaRPr lang="en-US" dirty="0"/>
          </a:p>
        </p:txBody>
      </p:sp>
    </p:spTree>
    <p:extLst>
      <p:ext uri="{BB962C8B-B14F-4D97-AF65-F5344CB8AC3E}">
        <p14:creationId xmlns:p14="http://schemas.microsoft.com/office/powerpoint/2010/main" val="3474484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9</a:t>
            </a:fld>
            <a:endParaRPr lang="en-US" dirty="0"/>
          </a:p>
        </p:txBody>
      </p:sp>
    </p:spTree>
    <p:extLst>
      <p:ext uri="{BB962C8B-B14F-4D97-AF65-F5344CB8AC3E}">
        <p14:creationId xmlns:p14="http://schemas.microsoft.com/office/powerpoint/2010/main" val="24455573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5800" y="4522787"/>
            <a:ext cx="7772400" cy="708025"/>
          </a:xfrm>
        </p:spPr>
        <p:txBody>
          <a:bodyPr>
            <a:normAutofit/>
          </a:bodyPr>
          <a:lstStyle>
            <a:lvl1pPr algn="ctr">
              <a:defRPr sz="40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5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733800"/>
            <a:ext cx="7772400" cy="2133600"/>
          </a:xfrm>
        </p:spPr>
        <p:txBody>
          <a:bodyPr>
            <a:normAutofit fontScale="90000"/>
          </a:bodyPr>
          <a:lstStyle/>
          <a:p>
            <a:r>
              <a:rPr lang="en-US" dirty="0" smtClean="0"/>
              <a:t>BEP/ADM Update</a:t>
            </a:r>
            <a:br>
              <a:rPr lang="en-US" dirty="0" smtClean="0"/>
            </a:br>
            <a:r>
              <a:rPr lang="en-US" dirty="0" smtClean="0"/>
              <a:t/>
            </a:r>
            <a:br>
              <a:rPr lang="en-US" dirty="0" smtClean="0"/>
            </a:br>
            <a:r>
              <a:rPr lang="en-US" sz="2400" dirty="0" smtClean="0"/>
              <a:t>2018 Spring Attendance Conference</a:t>
            </a:r>
            <a:br>
              <a:rPr lang="en-US" sz="2400" dirty="0" smtClean="0"/>
            </a:br>
            <a:endParaRPr lang="en-US" dirty="0"/>
          </a:p>
        </p:txBody>
      </p:sp>
      <p:sp>
        <p:nvSpPr>
          <p:cNvPr id="3" name="Subtitle 2"/>
          <p:cNvSpPr>
            <a:spLocks noGrp="1"/>
          </p:cNvSpPr>
          <p:nvPr>
            <p:ph type="subTitle" idx="1"/>
          </p:nvPr>
        </p:nvSpPr>
        <p:spPr/>
        <p:txBody>
          <a:bodyPr/>
          <a:lstStyle/>
          <a:p>
            <a:r>
              <a:rPr lang="en-US" dirty="0" smtClean="0"/>
              <a:t>Maryanne Durski, executive director, office of local finance</a:t>
            </a:r>
            <a:endParaRPr lang="en-US" dirty="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Check ADMs often during the year – do not wait until the April estimate arrives to discover there is a problem</a:t>
            </a:r>
          </a:p>
          <a:p>
            <a:r>
              <a:rPr lang="en-US" dirty="0" smtClean="0"/>
              <a:t>Be sure to check your SIS package information against an EIS report from Data Reports or the Attendance Funding Website</a:t>
            </a:r>
          </a:p>
          <a:p>
            <a:pPr lvl="1"/>
            <a:r>
              <a:rPr lang="en-US" dirty="0" smtClean="0"/>
              <a:t>If checking against i-now you are checking against your own data – can lead to false sense of security</a:t>
            </a:r>
          </a:p>
          <a:p>
            <a:pPr lvl="1"/>
            <a:endParaRPr lang="en-US" dirty="0"/>
          </a:p>
          <a:p>
            <a:pPr lvl="1"/>
            <a:endParaRPr lang="en-US" dirty="0"/>
          </a:p>
        </p:txBody>
      </p:sp>
      <p:sp>
        <p:nvSpPr>
          <p:cNvPr id="3" name="Title 2"/>
          <p:cNvSpPr>
            <a:spLocks noGrp="1"/>
          </p:cNvSpPr>
          <p:nvPr>
            <p:ph type="title"/>
          </p:nvPr>
        </p:nvSpPr>
        <p:spPr/>
        <p:txBody>
          <a:bodyPr/>
          <a:lstStyle/>
          <a:p>
            <a:r>
              <a:rPr lang="en-US" dirty="0" smtClean="0"/>
              <a:t>BEP Considerations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287874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Be aware of other, relatively new, classifications that affect funding</a:t>
            </a:r>
          </a:p>
          <a:p>
            <a:pPr lvl="1"/>
            <a:r>
              <a:rPr lang="en-US" dirty="0" smtClean="0"/>
              <a:t>IEA</a:t>
            </a:r>
          </a:p>
          <a:p>
            <a:pPr lvl="1"/>
            <a:r>
              <a:rPr lang="en-US" dirty="0" smtClean="0"/>
              <a:t>Early graduate</a:t>
            </a:r>
          </a:p>
          <a:p>
            <a:pPr lvl="1"/>
            <a:r>
              <a:rPr lang="en-US" dirty="0" smtClean="0"/>
              <a:t>Homeless</a:t>
            </a:r>
          </a:p>
          <a:p>
            <a:pPr lvl="1"/>
            <a:r>
              <a:rPr lang="en-US" dirty="0" smtClean="0"/>
              <a:t>Migrant </a:t>
            </a:r>
          </a:p>
          <a:p>
            <a:pPr lvl="1"/>
            <a:r>
              <a:rPr lang="en-US" dirty="0" smtClean="0"/>
              <a:t>Runaway</a:t>
            </a:r>
          </a:p>
          <a:p>
            <a:pPr lvl="1"/>
            <a:r>
              <a:rPr lang="en-US" dirty="0" smtClean="0"/>
              <a:t>Foster</a:t>
            </a:r>
          </a:p>
          <a:p>
            <a:pPr marL="457200" lvl="1" indent="0">
              <a:buNone/>
            </a:pPr>
            <a:endParaRPr lang="en-US" dirty="0" smtClean="0"/>
          </a:p>
          <a:p>
            <a:pPr lvl="1"/>
            <a:endParaRPr lang="en-US" dirty="0"/>
          </a:p>
          <a:p>
            <a:pPr lvl="1"/>
            <a:endParaRPr lang="en-US" dirty="0"/>
          </a:p>
        </p:txBody>
      </p:sp>
      <p:sp>
        <p:nvSpPr>
          <p:cNvPr id="3" name="Title 2"/>
          <p:cNvSpPr>
            <a:spLocks noGrp="1"/>
          </p:cNvSpPr>
          <p:nvPr>
            <p:ph type="title"/>
          </p:nvPr>
        </p:nvSpPr>
        <p:spPr/>
        <p:txBody>
          <a:bodyPr/>
          <a:lstStyle/>
          <a:p>
            <a:r>
              <a:rPr lang="en-US" dirty="0" smtClean="0"/>
              <a:t>BEP Considerations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spTree>
    <p:extLst>
      <p:ext uri="{BB962C8B-B14F-4D97-AF65-F5344CB8AC3E}">
        <p14:creationId xmlns:p14="http://schemas.microsoft.com/office/powerpoint/2010/main" val="1339409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270647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496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Citizens and agencies are encouraged to report fraud, waste, or abuse in State and Local government.</a:t>
            </a:r>
          </a:p>
          <a:p>
            <a:endParaRPr lang="en-US" sz="200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000" u="sng"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NOTICE:</a:t>
            </a:r>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 This agency is a recipient of taxpayer funding. If you observe an agency director or employee engaging in any activity which you consider to be illegal, improper or wasteful, please call the state Comptroller’s toll-free Hotline:</a:t>
            </a:r>
          </a:p>
          <a:p>
            <a:endParaRPr lang="en-US" sz="2000" b="1" u="sng"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32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1-800-232-5454</a:t>
            </a:r>
            <a:endParaRPr lang="en-US" sz="32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endParaRPr lang="en-US" sz="20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000"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Notifications can also be submitted electronically at:</a:t>
            </a:r>
          </a:p>
          <a:p>
            <a:endParaRPr lang="en-US" sz="200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a:p>
            <a:r>
              <a:rPr lang="en-US" sz="2400" b="1" dirty="0" smtClean="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http://www.comptroller.tn.gov/hotline</a:t>
            </a:r>
            <a:endParaRPr lang="en-US" sz="2400" b="1"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itle 3"/>
          <p:cNvSpPr>
            <a:spLocks noGrp="1"/>
          </p:cNvSpPr>
          <p:nvPr>
            <p:ph type="title"/>
          </p:nvPr>
        </p:nvSpPr>
        <p:spPr/>
        <p:txBody>
          <a:bodyPr/>
          <a:lstStyle/>
          <a:p>
            <a:pPr algn="ctr"/>
            <a:r>
              <a:rPr lang="en-US" dirty="0"/>
              <a:t>FRAUD, </a:t>
            </a:r>
            <a:r>
              <a:rPr lang="en-US" dirty="0" smtClean="0"/>
              <a:t>WASTE, </a:t>
            </a:r>
            <a:r>
              <a:rPr lang="en-US" dirty="0"/>
              <a:t>or </a:t>
            </a:r>
            <a:r>
              <a:rPr lang="en-US" dirty="0" smtClean="0"/>
              <a:t>ABUSE</a:t>
            </a:r>
            <a:endParaRPr lang="en-US" dirty="0"/>
          </a:p>
        </p:txBody>
      </p:sp>
    </p:spTree>
    <p:extLst>
      <p:ext uri="{BB962C8B-B14F-4D97-AF65-F5344CB8AC3E}">
        <p14:creationId xmlns:p14="http://schemas.microsoft.com/office/powerpoint/2010/main" val="3938478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Alternative school students</a:t>
            </a:r>
          </a:p>
          <a:p>
            <a:r>
              <a:rPr lang="en-US" dirty="0" smtClean="0"/>
              <a:t>BEP considerations</a:t>
            </a:r>
          </a:p>
          <a:p>
            <a:r>
              <a:rPr lang="en-US" dirty="0" smtClean="0"/>
              <a:t>Questions</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2148375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School Students</a:t>
            </a:r>
            <a:endParaRPr lang="en-US" dirty="0"/>
          </a:p>
        </p:txBody>
      </p:sp>
    </p:spTree>
    <p:extLst>
      <p:ext uri="{BB962C8B-B14F-4D97-AF65-F5344CB8AC3E}">
        <p14:creationId xmlns:p14="http://schemas.microsoft.com/office/powerpoint/2010/main" val="3328448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Districts offer alternative programs in different ways</a:t>
            </a:r>
          </a:p>
          <a:p>
            <a:pPr lvl="1"/>
            <a:r>
              <a:rPr lang="en-US" dirty="0" smtClean="0"/>
              <a:t>Separate school with school number, principal, staff, etc.</a:t>
            </a:r>
          </a:p>
          <a:p>
            <a:pPr lvl="1"/>
            <a:r>
              <a:rPr lang="en-US" dirty="0" smtClean="0"/>
              <a:t>Program operating within an existing school under that school’s administration</a:t>
            </a:r>
          </a:p>
          <a:p>
            <a:r>
              <a:rPr lang="en-US" dirty="0" smtClean="0"/>
              <a:t>Current discussion centers around where students are to have their primary enrollment</a:t>
            </a:r>
          </a:p>
          <a:p>
            <a:pPr lvl="1"/>
            <a:r>
              <a:rPr lang="en-US" dirty="0" smtClean="0"/>
              <a:t>School of origin OR</a:t>
            </a:r>
          </a:p>
          <a:p>
            <a:pPr lvl="1"/>
            <a:r>
              <a:rPr lang="en-US" dirty="0" smtClean="0"/>
              <a:t>Alternative school (if separate school)</a:t>
            </a:r>
          </a:p>
        </p:txBody>
      </p:sp>
      <p:sp>
        <p:nvSpPr>
          <p:cNvPr id="3" name="Title 2"/>
          <p:cNvSpPr>
            <a:spLocks noGrp="1"/>
          </p:cNvSpPr>
          <p:nvPr>
            <p:ph type="title"/>
          </p:nvPr>
        </p:nvSpPr>
        <p:spPr/>
        <p:txBody>
          <a:bodyPr/>
          <a:lstStyle/>
          <a:p>
            <a:r>
              <a:rPr lang="en-US" dirty="0" smtClean="0"/>
              <a:t>Alternative Education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395786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Impacts of enrollment options</a:t>
            </a:r>
          </a:p>
          <a:p>
            <a:pPr lvl="1"/>
            <a:r>
              <a:rPr lang="en-US" dirty="0" smtClean="0"/>
              <a:t>Impacts funding </a:t>
            </a:r>
            <a:r>
              <a:rPr lang="en-US" b="1" dirty="0" smtClean="0"/>
              <a:t>only</a:t>
            </a:r>
            <a:r>
              <a:rPr lang="en-US" dirty="0" smtClean="0"/>
              <a:t> for school-based positions</a:t>
            </a:r>
          </a:p>
          <a:p>
            <a:pPr lvl="2"/>
            <a:r>
              <a:rPr lang="en-US" dirty="0" smtClean="0"/>
              <a:t>Principal, assistant principal, librarian, library assistant, school secretary</a:t>
            </a:r>
          </a:p>
          <a:p>
            <a:pPr lvl="2"/>
            <a:r>
              <a:rPr lang="en-US" dirty="0" smtClean="0"/>
              <a:t>Impacts test provisioning and assessment</a:t>
            </a:r>
          </a:p>
          <a:p>
            <a:endParaRPr lang="en-US" dirty="0" smtClean="0"/>
          </a:p>
        </p:txBody>
      </p:sp>
      <p:sp>
        <p:nvSpPr>
          <p:cNvPr id="3" name="Title 2"/>
          <p:cNvSpPr>
            <a:spLocks noGrp="1"/>
          </p:cNvSpPr>
          <p:nvPr>
            <p:ph type="title"/>
          </p:nvPr>
        </p:nvSpPr>
        <p:spPr/>
        <p:txBody>
          <a:bodyPr/>
          <a:lstStyle/>
          <a:p>
            <a:r>
              <a:rPr lang="en-US" dirty="0" smtClean="0"/>
              <a:t>Alternative Education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212817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Current guidance re: funding impact</a:t>
            </a:r>
          </a:p>
          <a:p>
            <a:pPr lvl="1"/>
            <a:r>
              <a:rPr lang="en-US" dirty="0" smtClean="0"/>
              <a:t>No need to make any changes to student enrollment this school year – which impacts funding for FY19</a:t>
            </a:r>
          </a:p>
          <a:p>
            <a:pPr lvl="1"/>
            <a:r>
              <a:rPr lang="en-US" dirty="0" smtClean="0"/>
              <a:t>If you have moved alternative students back to their school of origin, Local Finance will reach out to districts to request the information needed to ensure that funding for the school-based positions is not lost</a:t>
            </a:r>
          </a:p>
          <a:p>
            <a:pPr lvl="1"/>
            <a:r>
              <a:rPr lang="en-US" dirty="0" smtClean="0"/>
              <a:t>Districts may continue to enroll students in alternative schools in FY19 in the same manner as in FY18</a:t>
            </a:r>
          </a:p>
          <a:p>
            <a:pPr lvl="1"/>
            <a:r>
              <a:rPr lang="en-US" dirty="0" smtClean="0"/>
              <a:t>Enrollment guidance for FY20 is currently under consideration</a:t>
            </a:r>
          </a:p>
          <a:p>
            <a:pPr lvl="1"/>
            <a:endParaRPr lang="en-US" dirty="0" smtClean="0"/>
          </a:p>
          <a:p>
            <a:endParaRPr lang="en-US" dirty="0" smtClean="0"/>
          </a:p>
        </p:txBody>
      </p:sp>
      <p:sp>
        <p:nvSpPr>
          <p:cNvPr id="3" name="Title 2"/>
          <p:cNvSpPr>
            <a:spLocks noGrp="1"/>
          </p:cNvSpPr>
          <p:nvPr>
            <p:ph type="title"/>
          </p:nvPr>
        </p:nvSpPr>
        <p:spPr/>
        <p:txBody>
          <a:bodyPr/>
          <a:lstStyle/>
          <a:p>
            <a:r>
              <a:rPr lang="en-US" dirty="0" smtClean="0"/>
              <a:t>Alternative Education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923118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BEP Considerations</a:t>
            </a:r>
            <a:endParaRPr lang="en-US" dirty="0"/>
          </a:p>
        </p:txBody>
      </p:sp>
    </p:spTree>
    <p:extLst>
      <p:ext uri="{BB962C8B-B14F-4D97-AF65-F5344CB8AC3E}">
        <p14:creationId xmlns:p14="http://schemas.microsoft.com/office/powerpoint/2010/main" val="2467592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April estimate – Alternative schools</a:t>
            </a:r>
          </a:p>
          <a:p>
            <a:pPr lvl="1"/>
            <a:r>
              <a:rPr lang="en-US" dirty="0" smtClean="0"/>
              <a:t>Will be sent to districts Monday April 23 at the latest</a:t>
            </a:r>
          </a:p>
          <a:p>
            <a:pPr lvl="1"/>
            <a:r>
              <a:rPr lang="en-US" dirty="0" smtClean="0"/>
              <a:t>Some school-based positions for alternative schools may not be reflected in this first estimate if the students’ enrollment has been moved back to the school of origin; this will be addressed in the May estimate</a:t>
            </a:r>
          </a:p>
          <a:p>
            <a:pPr lvl="1"/>
            <a:endParaRPr lang="en-US" dirty="0"/>
          </a:p>
          <a:p>
            <a:pPr lvl="1"/>
            <a:endParaRPr lang="en-US" dirty="0"/>
          </a:p>
        </p:txBody>
      </p:sp>
      <p:sp>
        <p:nvSpPr>
          <p:cNvPr id="3" name="Title 2"/>
          <p:cNvSpPr>
            <a:spLocks noGrp="1"/>
          </p:cNvSpPr>
          <p:nvPr>
            <p:ph type="title"/>
          </p:nvPr>
        </p:nvSpPr>
        <p:spPr/>
        <p:txBody>
          <a:bodyPr/>
          <a:lstStyle/>
          <a:p>
            <a:r>
              <a:rPr lang="en-US" dirty="0" smtClean="0"/>
              <a:t>BEP Considerations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2007419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April estimate - ADMs</a:t>
            </a:r>
          </a:p>
          <a:p>
            <a:pPr lvl="1"/>
            <a:r>
              <a:rPr lang="en-US" dirty="0" smtClean="0"/>
              <a:t>Check numbers on April estimate closely</a:t>
            </a:r>
          </a:p>
          <a:p>
            <a:pPr lvl="2"/>
            <a:r>
              <a:rPr lang="en-US" dirty="0" smtClean="0"/>
              <a:t>Regular ADMs</a:t>
            </a:r>
          </a:p>
          <a:p>
            <a:pPr lvl="2"/>
            <a:r>
              <a:rPr lang="en-US" dirty="0" smtClean="0"/>
              <a:t>Special Education ADMs</a:t>
            </a:r>
          </a:p>
          <a:p>
            <a:pPr lvl="2"/>
            <a:r>
              <a:rPr lang="en-US" dirty="0" smtClean="0"/>
              <a:t>CTE ADMs</a:t>
            </a:r>
          </a:p>
          <a:p>
            <a:pPr lvl="2"/>
            <a:r>
              <a:rPr lang="en-US" dirty="0" smtClean="0"/>
              <a:t>EL </a:t>
            </a:r>
          </a:p>
          <a:p>
            <a:pPr lvl="2"/>
            <a:r>
              <a:rPr lang="en-US" dirty="0" smtClean="0"/>
              <a:t>At-risk	</a:t>
            </a:r>
          </a:p>
          <a:p>
            <a:pPr lvl="1"/>
            <a:r>
              <a:rPr lang="en-US" dirty="0" smtClean="0"/>
              <a:t>Comparisons of first three are shown on allocation sheet</a:t>
            </a:r>
          </a:p>
          <a:p>
            <a:pPr lvl="1"/>
            <a:r>
              <a:rPr lang="en-US" dirty="0" smtClean="0"/>
              <a:t>EL and at-risk may be found on pages 1 and 2 respectively of the How To Sheet </a:t>
            </a:r>
          </a:p>
          <a:p>
            <a:pPr lvl="1"/>
            <a:endParaRPr lang="en-US" dirty="0"/>
          </a:p>
          <a:p>
            <a:pPr lvl="1"/>
            <a:endParaRPr lang="en-US" dirty="0"/>
          </a:p>
        </p:txBody>
      </p:sp>
      <p:sp>
        <p:nvSpPr>
          <p:cNvPr id="3" name="Title 2"/>
          <p:cNvSpPr>
            <a:spLocks noGrp="1"/>
          </p:cNvSpPr>
          <p:nvPr>
            <p:ph type="title"/>
          </p:nvPr>
        </p:nvSpPr>
        <p:spPr/>
        <p:txBody>
          <a:bodyPr/>
          <a:lstStyle/>
          <a:p>
            <a:r>
              <a:rPr lang="en-US" dirty="0" smtClean="0"/>
              <a:t>BEP Considerations	</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3083447382"/>
      </p:ext>
    </p:extLst>
  </p:cSld>
  <p:clrMapOvr>
    <a:masterClrMapping/>
  </p:clrMapOvr>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ocal Finance Update 2017.potm [Read-Only]" id="{C82E6C8F-C9C8-43D0-9DCC-7F018F63C823}" vid="{1CD6F1E2-90DF-4820-A887-E0D2A84DB7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Local Finance Update 2017</Template>
  <TotalTime>1965</TotalTime>
  <Words>457</Words>
  <Application>Microsoft Office PowerPoint</Application>
  <PresentationFormat>On-screen Show (4:3)</PresentationFormat>
  <Paragraphs>86</Paragraphs>
  <Slides>14</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Courier New</vt:lpstr>
      <vt:lpstr>Georgia</vt:lpstr>
      <vt:lpstr>Open Sans</vt:lpstr>
      <vt:lpstr>PermianSlabSerifTypeface</vt:lpstr>
      <vt:lpstr>Wingdings</vt:lpstr>
      <vt:lpstr>TDOE Template - Editing</vt:lpstr>
      <vt:lpstr>BEP/ADM Update  2018 Spring Attendance Conference </vt:lpstr>
      <vt:lpstr>Agenda</vt:lpstr>
      <vt:lpstr>Alternative School Students</vt:lpstr>
      <vt:lpstr>Alternative Education   </vt:lpstr>
      <vt:lpstr>Alternative Education   </vt:lpstr>
      <vt:lpstr>Alternative Education   </vt:lpstr>
      <vt:lpstr>BEP Considerations</vt:lpstr>
      <vt:lpstr>BEP Considerations </vt:lpstr>
      <vt:lpstr>BEP Considerations </vt:lpstr>
      <vt:lpstr>BEP Considerations </vt:lpstr>
      <vt:lpstr>BEP Considerations </vt:lpstr>
      <vt:lpstr>Questions?</vt:lpstr>
      <vt:lpstr>PowerPoint Presentation</vt:lpstr>
      <vt:lpstr>FRAUD, WASTE, or ABUSE</vt:lpstr>
    </vt:vector>
  </TitlesOfParts>
  <Company>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Finance Update  2017 Spring Fiscal Workshops</dc:title>
  <dc:creator>Maryanne Durski</dc:creator>
  <cp:lastModifiedBy>TN Attendance Committee</cp:lastModifiedBy>
  <cp:revision>190</cp:revision>
  <cp:lastPrinted>2018-04-20T00:47:43Z</cp:lastPrinted>
  <dcterms:created xsi:type="dcterms:W3CDTF">2017-04-06T20:27:25Z</dcterms:created>
  <dcterms:modified xsi:type="dcterms:W3CDTF">2018-04-20T10:59:34Z</dcterms:modified>
</cp:coreProperties>
</file>