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7"/>
  </p:notesMasterIdLst>
  <p:sldIdLst>
    <p:sldId id="256" r:id="rId2"/>
    <p:sldId id="273" r:id="rId3"/>
    <p:sldId id="258" r:id="rId4"/>
    <p:sldId id="269" r:id="rId5"/>
    <p:sldId id="259" r:id="rId6"/>
    <p:sldId id="260" r:id="rId7"/>
    <p:sldId id="261" r:id="rId8"/>
    <p:sldId id="262" r:id="rId9"/>
    <p:sldId id="263" r:id="rId10"/>
    <p:sldId id="297" r:id="rId11"/>
    <p:sldId id="298" r:id="rId12"/>
    <p:sldId id="303" r:id="rId13"/>
    <p:sldId id="275" r:id="rId14"/>
    <p:sldId id="299" r:id="rId15"/>
    <p:sldId id="300" r:id="rId16"/>
    <p:sldId id="306" r:id="rId17"/>
    <p:sldId id="272" r:id="rId18"/>
    <p:sldId id="276" r:id="rId19"/>
    <p:sldId id="291" r:id="rId20"/>
    <p:sldId id="294" r:id="rId21"/>
    <p:sldId id="288" r:id="rId22"/>
    <p:sldId id="267" r:id="rId23"/>
    <p:sldId id="277" r:id="rId24"/>
    <p:sldId id="268" r:id="rId25"/>
    <p:sldId id="278" r:id="rId26"/>
    <p:sldId id="305" r:id="rId27"/>
    <p:sldId id="302" r:id="rId28"/>
    <p:sldId id="308" r:id="rId29"/>
    <p:sldId id="301" r:id="rId30"/>
    <p:sldId id="265" r:id="rId31"/>
    <p:sldId id="318" r:id="rId32"/>
    <p:sldId id="336" r:id="rId33"/>
    <p:sldId id="333" r:id="rId34"/>
    <p:sldId id="334" r:id="rId35"/>
    <p:sldId id="287" r:id="rId36"/>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ctr"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355" autoAdjust="0"/>
  </p:normalViewPr>
  <p:slideViewPr>
    <p:cSldViewPr>
      <p:cViewPr varScale="1">
        <p:scale>
          <a:sx n="64" d="100"/>
          <a:sy n="64" d="100"/>
        </p:scale>
        <p:origin x="792" y="72"/>
      </p:cViewPr>
      <p:guideLst>
        <p:guide orient="horz" pos="2160"/>
        <p:guide pos="2880"/>
      </p:guideLst>
    </p:cSldViewPr>
  </p:slideViewPr>
  <p:outlineViewPr>
    <p:cViewPr>
      <p:scale>
        <a:sx n="33" d="100"/>
        <a:sy n="33" d="100"/>
      </p:scale>
      <p:origin x="0" y="-15672"/>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smtClean="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B2EF2A21-6B71-4A5C-B1CA-1AA66A67F6A3}" type="datetimeFigureOut">
              <a:rPr lang="en-US"/>
              <a:pPr>
                <a:defRPr/>
              </a:pPr>
              <a:t>10/6/2013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smtClean="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60F736D2-7D3E-492A-9B37-F8F84D4E8B2B}" type="slidenum">
              <a:rPr lang="en-US"/>
              <a:pPr/>
              <a:t>‹#›</a:t>
            </a:fld>
            <a:endParaRPr lang="en-US"/>
          </a:p>
        </p:txBody>
      </p:sp>
    </p:spTree>
    <p:extLst>
      <p:ext uri="{BB962C8B-B14F-4D97-AF65-F5344CB8AC3E}">
        <p14:creationId xmlns:p14="http://schemas.microsoft.com/office/powerpoint/2010/main" val="2094572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41DBAF06-FE12-48FA-8A25-C2C42F848558}" type="slidenum">
              <a:rPr lang="en-US"/>
              <a:pPr algn="r"/>
              <a:t>1</a:t>
            </a:fld>
            <a:endParaRPr lang="en-US"/>
          </a:p>
        </p:txBody>
      </p:sp>
    </p:spTree>
    <p:extLst>
      <p:ext uri="{BB962C8B-B14F-4D97-AF65-F5344CB8AC3E}">
        <p14:creationId xmlns:p14="http://schemas.microsoft.com/office/powerpoint/2010/main" val="2564143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001001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289660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4520332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368836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869992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9541934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367954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605519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6176818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435178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148191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680629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0925740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639613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3151494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592185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5618577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6649112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609608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515107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798056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E8FA22B2-C85E-44D8-BE4C-2B71A4DDC4D6}" type="slidenum">
              <a:rPr lang="en-US"/>
              <a:pPr algn="r"/>
              <a:t>3</a:t>
            </a:fld>
            <a:endParaRPr lang="en-US"/>
          </a:p>
        </p:txBody>
      </p:sp>
    </p:spTree>
    <p:extLst>
      <p:ext uri="{BB962C8B-B14F-4D97-AF65-F5344CB8AC3E}">
        <p14:creationId xmlns:p14="http://schemas.microsoft.com/office/powerpoint/2010/main" val="14045296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19A87242-DD45-4742-B24D-4601723148E5}" type="slidenum">
              <a:rPr lang="en-US"/>
              <a:pPr algn="r"/>
              <a:t>30</a:t>
            </a:fld>
            <a:endParaRPr lang="en-US"/>
          </a:p>
        </p:txBody>
      </p:sp>
    </p:spTree>
    <p:extLst>
      <p:ext uri="{BB962C8B-B14F-4D97-AF65-F5344CB8AC3E}">
        <p14:creationId xmlns:p14="http://schemas.microsoft.com/office/powerpoint/2010/main" val="1749532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37783128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2314987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42225350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4864679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827626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2909390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E226EEB9-28DB-4453-9816-DA5903DCC579}" type="slidenum">
              <a:rPr lang="en-US"/>
              <a:pPr algn="r"/>
              <a:t>5</a:t>
            </a:fld>
            <a:endParaRPr lang="en-US"/>
          </a:p>
        </p:txBody>
      </p:sp>
    </p:spTree>
    <p:extLst>
      <p:ext uri="{BB962C8B-B14F-4D97-AF65-F5344CB8AC3E}">
        <p14:creationId xmlns:p14="http://schemas.microsoft.com/office/powerpoint/2010/main" val="595898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57B038DB-9DEF-4E91-88E8-BA9A407F7321}" type="slidenum">
              <a:rPr lang="en-US"/>
              <a:pPr algn="r"/>
              <a:t>6</a:t>
            </a:fld>
            <a:endParaRPr lang="en-US"/>
          </a:p>
        </p:txBody>
      </p:sp>
    </p:spTree>
    <p:extLst>
      <p:ext uri="{BB962C8B-B14F-4D97-AF65-F5344CB8AC3E}">
        <p14:creationId xmlns:p14="http://schemas.microsoft.com/office/powerpoint/2010/main" val="2882007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14B25610-9C0D-4717-9B76-E77E3BF0D8EB}" type="slidenum">
              <a:rPr lang="en-US"/>
              <a:pPr algn="r"/>
              <a:t>7</a:t>
            </a:fld>
            <a:endParaRPr lang="en-US"/>
          </a:p>
        </p:txBody>
      </p:sp>
    </p:spTree>
    <p:extLst>
      <p:ext uri="{BB962C8B-B14F-4D97-AF65-F5344CB8AC3E}">
        <p14:creationId xmlns:p14="http://schemas.microsoft.com/office/powerpoint/2010/main" val="2824303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3EEB0AA4-8D5C-40AC-BD5E-71C095B5B20C}" type="slidenum">
              <a:rPr lang="en-US"/>
              <a:pPr algn="r"/>
              <a:t>8</a:t>
            </a:fld>
            <a:endParaRPr lang="en-US"/>
          </a:p>
        </p:txBody>
      </p:sp>
    </p:spTree>
    <p:extLst>
      <p:ext uri="{BB962C8B-B14F-4D97-AF65-F5344CB8AC3E}">
        <p14:creationId xmlns:p14="http://schemas.microsoft.com/office/powerpoint/2010/main" val="1474475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a:defRPr>
                <a:solidFill>
                  <a:schemeClr val="tx1"/>
                </a:solidFill>
                <a:latin typeface="Calibri" panose="020F0502020204030204" pitchFamily="34" charset="0"/>
              </a:defRPr>
            </a:lvl1pPr>
            <a:lvl2pPr marL="742950" indent="-285750" algn="l">
              <a:defRPr>
                <a:solidFill>
                  <a:schemeClr val="tx1"/>
                </a:solidFill>
                <a:latin typeface="Calibri" panose="020F0502020204030204" pitchFamily="34" charset="0"/>
              </a:defRPr>
            </a:lvl2pPr>
            <a:lvl3pPr marL="1143000" indent="-228600" algn="l">
              <a:defRPr>
                <a:solidFill>
                  <a:schemeClr val="tx1"/>
                </a:solidFill>
                <a:latin typeface="Calibri" panose="020F0502020204030204" pitchFamily="34" charset="0"/>
              </a:defRPr>
            </a:lvl3pPr>
            <a:lvl4pPr marL="1600200" indent="-228600" algn="l">
              <a:defRPr>
                <a:solidFill>
                  <a:schemeClr val="tx1"/>
                </a:solidFill>
                <a:latin typeface="Calibri" panose="020F0502020204030204" pitchFamily="34" charset="0"/>
              </a:defRPr>
            </a:lvl4pPr>
            <a:lvl5pPr marL="2057400" indent="-228600" algn="l">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a:fld id="{D01BDBF7-C42F-44EA-AF98-E846A4C552CB}" type="slidenum">
              <a:rPr lang="en-US"/>
              <a:pPr algn="r"/>
              <a:t>9</a:t>
            </a:fld>
            <a:endParaRPr lang="en-US"/>
          </a:p>
        </p:txBody>
      </p:sp>
    </p:spTree>
    <p:extLst>
      <p:ext uri="{BB962C8B-B14F-4D97-AF65-F5344CB8AC3E}">
        <p14:creationId xmlns:p14="http://schemas.microsoft.com/office/powerpoint/2010/main" val="1696515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7042" name="Group 2"/>
          <p:cNvGrpSpPr>
            <a:grpSpLocks/>
          </p:cNvGrpSpPr>
          <p:nvPr/>
        </p:nvGrpSpPr>
        <p:grpSpPr bwMode="auto">
          <a:xfrm>
            <a:off x="0" y="6350"/>
            <a:ext cx="9140825" cy="6851650"/>
            <a:chOff x="0" y="4"/>
            <a:chExt cx="5758" cy="4316"/>
          </a:xfrm>
        </p:grpSpPr>
        <p:grpSp>
          <p:nvGrpSpPr>
            <p:cNvPr id="87043" name="Group 3"/>
            <p:cNvGrpSpPr>
              <a:grpSpLocks/>
            </p:cNvGrpSpPr>
            <p:nvPr/>
          </p:nvGrpSpPr>
          <p:grpSpPr bwMode="auto">
            <a:xfrm>
              <a:off x="0" y="1161"/>
              <a:ext cx="5758" cy="3159"/>
              <a:chOff x="0" y="1161"/>
              <a:chExt cx="5758" cy="3159"/>
            </a:xfrm>
          </p:grpSpPr>
          <p:sp>
            <p:nvSpPr>
              <p:cNvPr id="87044"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5"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704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7"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48"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7049" name="Group 9"/>
            <p:cNvGrpSpPr>
              <a:grpSpLocks/>
            </p:cNvGrpSpPr>
            <p:nvPr/>
          </p:nvGrpSpPr>
          <p:grpSpPr bwMode="auto">
            <a:xfrm>
              <a:off x="348" y="4"/>
              <a:ext cx="5410" cy="4316"/>
              <a:chOff x="348" y="4"/>
              <a:chExt cx="5410" cy="4316"/>
            </a:xfrm>
          </p:grpSpPr>
          <p:sp>
            <p:nvSpPr>
              <p:cNvPr id="8705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2"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05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8705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US" noProof="0" smtClean="0"/>
              <a:t>Click to edit Master title style</a:t>
            </a:r>
          </a:p>
        </p:txBody>
      </p:sp>
      <p:sp>
        <p:nvSpPr>
          <p:cNvPr id="87057" name="Rectangle 17"/>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n-US" noProof="0" smtClean="0"/>
              <a:t>Click to edit Master subtitle style</a:t>
            </a:r>
          </a:p>
        </p:txBody>
      </p:sp>
      <p:sp>
        <p:nvSpPr>
          <p:cNvPr id="87058" name="Rectangle 18"/>
          <p:cNvSpPr>
            <a:spLocks noGrp="1" noChangeArrowheads="1"/>
          </p:cNvSpPr>
          <p:nvPr>
            <p:ph type="dt" sz="quarter" idx="2"/>
          </p:nvPr>
        </p:nvSpPr>
        <p:spPr/>
        <p:txBody>
          <a:bodyPr/>
          <a:lstStyle>
            <a:lvl1pPr>
              <a:defRPr/>
            </a:lvl1pPr>
          </a:lstStyle>
          <a:p>
            <a:fld id="{8E6E05D4-1405-4EA7-BA04-3236D92806E1}" type="datetimeFigureOut">
              <a:rPr lang="en-US"/>
              <a:pPr/>
              <a:t>10/6/2013</a:t>
            </a:fld>
            <a:endParaRPr lang="en-US"/>
          </a:p>
        </p:txBody>
      </p:sp>
      <p:sp>
        <p:nvSpPr>
          <p:cNvPr id="87059"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87060" name="Rectangle 20"/>
          <p:cNvSpPr>
            <a:spLocks noGrp="1" noChangeArrowheads="1"/>
          </p:cNvSpPr>
          <p:nvPr>
            <p:ph type="sldNum" sz="quarter" idx="4"/>
          </p:nvPr>
        </p:nvSpPr>
        <p:spPr/>
        <p:txBody>
          <a:bodyPr/>
          <a:lstStyle>
            <a:lvl1pPr>
              <a:defRPr/>
            </a:lvl1pPr>
          </a:lstStyle>
          <a:p>
            <a:fld id="{4028643F-01D8-4998-B1FF-55BF3395748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F690399-1E43-477C-B0E0-015EAB4E190C}" type="datetimeFigureOut">
              <a:rPr lang="en-US"/>
              <a:pPr/>
              <a:t>10/6/2013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16AEB9-DCBC-428D-8488-E57F9FA2F1C7}" type="slidenum">
              <a:rPr lang="en-US"/>
              <a:pPr/>
              <a:t>‹#›</a:t>
            </a:fld>
            <a:endParaRPr lang="en-US"/>
          </a:p>
        </p:txBody>
      </p:sp>
    </p:spTree>
    <p:extLst>
      <p:ext uri="{BB962C8B-B14F-4D97-AF65-F5344CB8AC3E}">
        <p14:creationId xmlns:p14="http://schemas.microsoft.com/office/powerpoint/2010/main" val="618188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A8C5443-74EF-4264-917B-52466CF1E63E}" type="datetimeFigureOut">
              <a:rPr lang="en-US"/>
              <a:pPr/>
              <a:t>10/6/2013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5CD889-9F19-412D-9FAA-48D1C31FAC72}" type="slidenum">
              <a:rPr lang="en-US"/>
              <a:pPr/>
              <a:t>‹#›</a:t>
            </a:fld>
            <a:endParaRPr lang="en-US"/>
          </a:p>
        </p:txBody>
      </p:sp>
    </p:spTree>
    <p:extLst>
      <p:ext uri="{BB962C8B-B14F-4D97-AF65-F5344CB8AC3E}">
        <p14:creationId xmlns:p14="http://schemas.microsoft.com/office/powerpoint/2010/main" val="3962432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981200"/>
            <a:ext cx="7543800" cy="4114800"/>
          </a:xfrm>
        </p:spPr>
        <p:txBody>
          <a:bodyPr/>
          <a:lstStyle/>
          <a:p>
            <a:endParaRPr lang="en-US"/>
          </a:p>
        </p:txBody>
      </p:sp>
      <p:sp>
        <p:nvSpPr>
          <p:cNvPr id="4" name="Date Placeholder 3"/>
          <p:cNvSpPr>
            <a:spLocks noGrp="1"/>
          </p:cNvSpPr>
          <p:nvPr>
            <p:ph type="dt" sz="half" idx="10"/>
          </p:nvPr>
        </p:nvSpPr>
        <p:spPr>
          <a:xfrm>
            <a:off x="1066800" y="6248400"/>
            <a:ext cx="1905000" cy="457200"/>
          </a:xfrm>
        </p:spPr>
        <p:txBody>
          <a:bodyPr/>
          <a:lstStyle>
            <a:lvl1pPr>
              <a:defRPr/>
            </a:lvl1pPr>
          </a:lstStyle>
          <a:p>
            <a:fld id="{F5C3862C-660A-4F4B-B1C3-352E7D54CB4A}" type="datetimeFigureOut">
              <a:rPr lang="en-US"/>
              <a:pPr/>
              <a:t>10/6/2013</a:t>
            </a:fld>
            <a:endParaRPr lang="en-US"/>
          </a:p>
        </p:txBody>
      </p:sp>
      <p:sp>
        <p:nvSpPr>
          <p:cNvPr id="5" name="Footer Placeholder 4"/>
          <p:cNvSpPr>
            <a:spLocks noGrp="1"/>
          </p:cNvSpPr>
          <p:nvPr>
            <p:ph type="ftr" sz="quarter" idx="11"/>
          </p:nvPr>
        </p:nvSpPr>
        <p:spPr>
          <a:xfrm>
            <a:off x="34290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705600" y="6248400"/>
            <a:ext cx="1905000" cy="457200"/>
          </a:xfrm>
        </p:spPr>
        <p:txBody>
          <a:bodyPr/>
          <a:lstStyle>
            <a:lvl1pPr>
              <a:defRPr/>
            </a:lvl1pPr>
          </a:lstStyle>
          <a:p>
            <a:fld id="{D2AE73C8-2463-4B0B-8946-243E9C578572}" type="slidenum">
              <a:rPr lang="en-US"/>
              <a:pPr/>
              <a:t>‹#›</a:t>
            </a:fld>
            <a:endParaRPr lang="en-US"/>
          </a:p>
        </p:txBody>
      </p:sp>
    </p:spTree>
    <p:extLst>
      <p:ext uri="{BB962C8B-B14F-4D97-AF65-F5344CB8AC3E}">
        <p14:creationId xmlns:p14="http://schemas.microsoft.com/office/powerpoint/2010/main" val="242143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AD9EABD-A6DB-4049-9A13-F76ADCA8B3AF}" type="datetimeFigureOut">
              <a:rPr lang="en-US"/>
              <a:pPr/>
              <a:t>10/6/2013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8B2EAE-F93D-424A-9996-0F5AD7F1EE36}" type="slidenum">
              <a:rPr lang="en-US"/>
              <a:pPr/>
              <a:t>‹#›</a:t>
            </a:fld>
            <a:endParaRPr lang="en-US"/>
          </a:p>
        </p:txBody>
      </p:sp>
    </p:spTree>
    <p:extLst>
      <p:ext uri="{BB962C8B-B14F-4D97-AF65-F5344CB8AC3E}">
        <p14:creationId xmlns:p14="http://schemas.microsoft.com/office/powerpoint/2010/main" val="125221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1D4D3A9-3D96-4BD9-8F7D-A95CCD992474}" type="datetimeFigureOut">
              <a:rPr lang="en-US"/>
              <a:pPr/>
              <a:t>10/6/2013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ACADCB-EB5C-4A28-A975-7B9F3B132EAE}" type="slidenum">
              <a:rPr lang="en-US"/>
              <a:pPr/>
              <a:t>‹#›</a:t>
            </a:fld>
            <a:endParaRPr lang="en-US"/>
          </a:p>
        </p:txBody>
      </p:sp>
    </p:spTree>
    <p:extLst>
      <p:ext uri="{BB962C8B-B14F-4D97-AF65-F5344CB8AC3E}">
        <p14:creationId xmlns:p14="http://schemas.microsoft.com/office/powerpoint/2010/main" val="453384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539FDEA8-98BF-4383-B5CF-CD3059C044D8}" type="datetimeFigureOut">
              <a:rPr lang="en-US"/>
              <a:pPr/>
              <a:t>10/6/2013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1B04C61-1CC5-45B0-B56D-A1E9B6C5DDE5}" type="slidenum">
              <a:rPr lang="en-US"/>
              <a:pPr/>
              <a:t>‹#›</a:t>
            </a:fld>
            <a:endParaRPr lang="en-US"/>
          </a:p>
        </p:txBody>
      </p:sp>
    </p:spTree>
    <p:extLst>
      <p:ext uri="{BB962C8B-B14F-4D97-AF65-F5344CB8AC3E}">
        <p14:creationId xmlns:p14="http://schemas.microsoft.com/office/powerpoint/2010/main" val="371328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68FC253-AC2D-48B3-824A-477472577EC2}" type="datetimeFigureOut">
              <a:rPr lang="en-US"/>
              <a:pPr/>
              <a:t>10/6/2013</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BE5D9C4-FFB7-47AB-8EAF-DBD746DEBEC7}" type="slidenum">
              <a:rPr lang="en-US"/>
              <a:pPr/>
              <a:t>‹#›</a:t>
            </a:fld>
            <a:endParaRPr lang="en-US"/>
          </a:p>
        </p:txBody>
      </p:sp>
    </p:spTree>
    <p:extLst>
      <p:ext uri="{BB962C8B-B14F-4D97-AF65-F5344CB8AC3E}">
        <p14:creationId xmlns:p14="http://schemas.microsoft.com/office/powerpoint/2010/main" val="153773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9BDBDF5-8F7D-44DC-8341-312AACA239FC}" type="datetimeFigureOut">
              <a:rPr lang="en-US"/>
              <a:pPr/>
              <a:t>10/6/2013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CDCFC8F-D0E2-45EA-8BE8-9C0EF532C25F}" type="slidenum">
              <a:rPr lang="en-US"/>
              <a:pPr/>
              <a:t>‹#›</a:t>
            </a:fld>
            <a:endParaRPr lang="en-US"/>
          </a:p>
        </p:txBody>
      </p:sp>
    </p:spTree>
    <p:extLst>
      <p:ext uri="{BB962C8B-B14F-4D97-AF65-F5344CB8AC3E}">
        <p14:creationId xmlns:p14="http://schemas.microsoft.com/office/powerpoint/2010/main" val="40016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813C78A-4C69-4EA9-9889-9B63BDA44E8C}" type="datetimeFigureOut">
              <a:rPr lang="en-US"/>
              <a:pPr/>
              <a:t>10/6/2013</a:t>
            </a:fld>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kristi@dr-bordelon.com</a:t>
            </a:r>
            <a:endParaRPr lang="en-US" dirty="0"/>
          </a:p>
        </p:txBody>
      </p:sp>
      <p:sp>
        <p:nvSpPr>
          <p:cNvPr id="4" name="Slide Number Placeholder 3"/>
          <p:cNvSpPr>
            <a:spLocks noGrp="1"/>
          </p:cNvSpPr>
          <p:nvPr>
            <p:ph type="sldNum" sz="quarter" idx="12"/>
          </p:nvPr>
        </p:nvSpPr>
        <p:spPr/>
        <p:txBody>
          <a:bodyPr/>
          <a:lstStyle>
            <a:lvl1pPr>
              <a:defRPr/>
            </a:lvl1pPr>
          </a:lstStyle>
          <a:p>
            <a:fld id="{7C4E307A-7404-4915-87C7-599758567D37}" type="slidenum">
              <a:rPr lang="en-US"/>
              <a:pPr/>
              <a:t>‹#›</a:t>
            </a:fld>
            <a:endParaRPr lang="en-US"/>
          </a:p>
        </p:txBody>
      </p:sp>
    </p:spTree>
    <p:extLst>
      <p:ext uri="{BB962C8B-B14F-4D97-AF65-F5344CB8AC3E}">
        <p14:creationId xmlns:p14="http://schemas.microsoft.com/office/powerpoint/2010/main" val="42450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E87F36C-3701-4EE8-A9C2-FDCF61565384}" type="datetimeFigureOut">
              <a:rPr lang="en-US"/>
              <a:pPr/>
              <a:t>10/6/2013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7C5DD0-F2A3-4B00-9DA6-D26275941077}" type="slidenum">
              <a:rPr lang="en-US"/>
              <a:pPr/>
              <a:t>‹#›</a:t>
            </a:fld>
            <a:endParaRPr lang="en-US"/>
          </a:p>
        </p:txBody>
      </p:sp>
    </p:spTree>
    <p:extLst>
      <p:ext uri="{BB962C8B-B14F-4D97-AF65-F5344CB8AC3E}">
        <p14:creationId xmlns:p14="http://schemas.microsoft.com/office/powerpoint/2010/main" val="164950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A276261-0821-405D-9A3A-00791267BE6C}" type="datetimeFigureOut">
              <a:rPr lang="en-US"/>
              <a:pPr/>
              <a:t>10/6/2013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199877-1DA5-47D4-8D01-416FEE4966EF}" type="slidenum">
              <a:rPr lang="en-US"/>
              <a:pPr/>
              <a:t>‹#›</a:t>
            </a:fld>
            <a:endParaRPr lang="en-US"/>
          </a:p>
        </p:txBody>
      </p:sp>
    </p:spTree>
    <p:extLst>
      <p:ext uri="{BB962C8B-B14F-4D97-AF65-F5344CB8AC3E}">
        <p14:creationId xmlns:p14="http://schemas.microsoft.com/office/powerpoint/2010/main" val="3711177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6018" name="Group 2"/>
          <p:cNvGrpSpPr>
            <a:grpSpLocks/>
          </p:cNvGrpSpPr>
          <p:nvPr/>
        </p:nvGrpSpPr>
        <p:grpSpPr bwMode="auto">
          <a:xfrm>
            <a:off x="0" y="6350"/>
            <a:ext cx="9140825" cy="6851650"/>
            <a:chOff x="0" y="4"/>
            <a:chExt cx="5758" cy="4316"/>
          </a:xfrm>
        </p:grpSpPr>
        <p:sp>
          <p:nvSpPr>
            <p:cNvPr id="86019"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0"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6021" name="Group 5"/>
            <p:cNvGrpSpPr>
              <a:grpSpLocks/>
            </p:cNvGrpSpPr>
            <p:nvPr userDrawn="1"/>
          </p:nvGrpSpPr>
          <p:grpSpPr bwMode="auto">
            <a:xfrm>
              <a:off x="0" y="4"/>
              <a:ext cx="5758" cy="4316"/>
              <a:chOff x="0" y="4"/>
              <a:chExt cx="5758" cy="4316"/>
            </a:xfrm>
          </p:grpSpPr>
          <p:sp>
            <p:nvSpPr>
              <p:cNvPr id="86022"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3"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4"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5"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6"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8"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29"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03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8603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603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603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000">
                <a:effectLst>
                  <a:outerShdw blurRad="38100" dist="38100" dir="2700000" algn="tl">
                    <a:srgbClr val="000000"/>
                  </a:outerShdw>
                </a:effectLst>
              </a:defRPr>
            </a:lvl1pPr>
          </a:lstStyle>
          <a:p>
            <a:fld id="{7AA5AE09-05B6-41EB-BA6B-A34FB1C8248A}" type="datetimeFigureOut">
              <a:rPr lang="en-US"/>
              <a:pPr/>
              <a:t>10/6/2013</a:t>
            </a:fld>
            <a:endParaRPr lang="en-US"/>
          </a:p>
        </p:txBody>
      </p:sp>
      <p:sp>
        <p:nvSpPr>
          <p:cNvPr id="8603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8603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F6A362C7-A8F6-41C6-8DAB-DB8AE267DB0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kristi@dr-bordelon.com" TargetMode="External"/><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a:xfrm>
            <a:off x="990600" y="2209800"/>
            <a:ext cx="7543800" cy="1431925"/>
          </a:xfrm>
        </p:spPr>
        <p:txBody>
          <a:bodyPr/>
          <a:lstStyle/>
          <a:p>
            <a:pPr algn="ctr"/>
            <a:r>
              <a:rPr lang="en-US" sz="4000" dirty="0"/>
              <a:t>Perceptions of Achievement and Satisfaction as Related to Interactions in Online Courses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dirty="0"/>
              <a:t>Research Question One</a:t>
            </a:r>
          </a:p>
        </p:txBody>
      </p:sp>
      <p:sp>
        <p:nvSpPr>
          <p:cNvPr id="129027" name="Rectangle 3"/>
          <p:cNvSpPr>
            <a:spLocks noGrp="1" noChangeArrowheads="1"/>
          </p:cNvSpPr>
          <p:nvPr>
            <p:ph type="body" idx="1"/>
          </p:nvPr>
        </p:nvSpPr>
        <p:spPr/>
        <p:txBody>
          <a:bodyPr/>
          <a:lstStyle/>
          <a:p>
            <a:pPr>
              <a:buFont typeface="Wingdings" panose="05000000000000000000" pitchFamily="2" charset="2"/>
              <a:buNone/>
            </a:pPr>
            <a:r>
              <a:rPr lang="en-US" dirty="0"/>
              <a:t>Is there a statistically significant degree of differences or variations in student-instructor interaction, student-student interaction, or student-content interaction and student perceived achievement in online graduate courses in the field of education?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dirty="0"/>
              <a:t>Research Question Two</a:t>
            </a:r>
          </a:p>
        </p:txBody>
      </p:sp>
      <p:sp>
        <p:nvSpPr>
          <p:cNvPr id="130051" name="Rectangle 3"/>
          <p:cNvSpPr>
            <a:spLocks noGrp="1" noChangeArrowheads="1"/>
          </p:cNvSpPr>
          <p:nvPr>
            <p:ph type="body" idx="1"/>
          </p:nvPr>
        </p:nvSpPr>
        <p:spPr/>
        <p:txBody>
          <a:bodyPr/>
          <a:lstStyle/>
          <a:p>
            <a:pPr>
              <a:buFont typeface="Wingdings" panose="05000000000000000000" pitchFamily="2" charset="2"/>
              <a:buNone/>
            </a:pPr>
            <a:r>
              <a:rPr lang="en-US" dirty="0"/>
              <a:t>Is there a statistically significant degree of differences or variations in student-instructor interaction, student-student interaction, or student-content interaction and student satisfaction in online graduate courses in the field of education?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dirty="0"/>
              <a:t>How was the study conducted?</a:t>
            </a:r>
          </a:p>
        </p:txBody>
      </p:sp>
      <p:sp>
        <p:nvSpPr>
          <p:cNvPr id="144387" name="Rectangle 3"/>
          <p:cNvSpPr>
            <a:spLocks noGrp="1" noChangeArrowheads="1"/>
          </p:cNvSpPr>
          <p:nvPr>
            <p:ph type="body" idx="1"/>
          </p:nvPr>
        </p:nvSpPr>
        <p:spPr/>
        <p:txBody>
          <a:bodyPr/>
          <a:lstStyle/>
          <a:p>
            <a:r>
              <a:rPr lang="en-US" dirty="0"/>
              <a:t>A purposive sample of 300 K-12 educators enrolled in online graduate classes in the field of education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a:t>How was the study conducted?</a:t>
            </a:r>
          </a:p>
        </p:txBody>
      </p:sp>
      <p:graphicFrame>
        <p:nvGraphicFramePr>
          <p:cNvPr id="55317" name="Group 21"/>
          <p:cNvGraphicFramePr>
            <a:graphicFrameLocks noGrp="1"/>
          </p:cNvGraphicFramePr>
          <p:nvPr>
            <p:ph sz="half" idx="2"/>
          </p:nvPr>
        </p:nvGraphicFramePr>
        <p:xfrm>
          <a:off x="4914900" y="1981200"/>
          <a:ext cx="3695700" cy="4114800"/>
        </p:xfrm>
        <a:graphic>
          <a:graphicData uri="http://schemas.openxmlformats.org/drawingml/2006/table">
            <a:tbl>
              <a:tblPr/>
              <a:tblGrid>
                <a:gridCol w="1847850"/>
                <a:gridCol w="1847850"/>
              </a:tblGrid>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K-5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62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6-8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Grade 9-12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6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Other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5339" name="Group 43"/>
          <p:cNvGraphicFramePr>
            <a:graphicFrameLocks noGrp="1"/>
          </p:cNvGraphicFramePr>
          <p:nvPr>
            <p:ph sz="half" idx="1"/>
          </p:nvPr>
        </p:nvGraphicFramePr>
        <p:xfrm>
          <a:off x="1066800" y="1981200"/>
          <a:ext cx="3695700" cy="3086100"/>
        </p:xfrm>
        <a:graphic>
          <a:graphicData uri="http://schemas.openxmlformats.org/drawingml/2006/table">
            <a:tbl>
              <a:tblPr/>
              <a:tblGrid>
                <a:gridCol w="1847850"/>
                <a:gridCol w="1847850"/>
              </a:tblGrid>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1-5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6-10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More than 10 years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5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dirty="0"/>
              <a:t>How was the study conducted?</a:t>
            </a:r>
          </a:p>
        </p:txBody>
      </p:sp>
      <p:sp>
        <p:nvSpPr>
          <p:cNvPr id="133123" name="Rectangle 3"/>
          <p:cNvSpPr>
            <a:spLocks noGrp="1" noChangeArrowheads="1"/>
          </p:cNvSpPr>
          <p:nvPr>
            <p:ph type="body" idx="1"/>
          </p:nvPr>
        </p:nvSpPr>
        <p:spPr/>
        <p:txBody>
          <a:bodyPr/>
          <a:lstStyle/>
          <a:p>
            <a:r>
              <a:rPr lang="en-US" sz="2800" dirty="0"/>
              <a:t>Student-instructor interaction – 8 questions</a:t>
            </a:r>
          </a:p>
          <a:p>
            <a:r>
              <a:rPr lang="en-US" sz="2800" dirty="0"/>
              <a:t>Student-student interaction – 7 questions</a:t>
            </a:r>
          </a:p>
          <a:p>
            <a:r>
              <a:rPr lang="en-US" sz="2800" dirty="0"/>
              <a:t>Student-content interaction – 3 questions</a:t>
            </a:r>
          </a:p>
          <a:p>
            <a:r>
              <a:rPr lang="en-US" sz="2800" dirty="0"/>
              <a:t>Student perceived achievement – 5 questions</a:t>
            </a:r>
          </a:p>
          <a:p>
            <a:r>
              <a:rPr lang="en-US" sz="2800" dirty="0"/>
              <a:t>Student satisfaction – 7 questions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algn="ctr"/>
            <a:r>
              <a:rPr lang="en-US" dirty="0" err="1"/>
              <a:t>Cronbach's</a:t>
            </a:r>
            <a:r>
              <a:rPr lang="en-US" dirty="0"/>
              <a:t> Alpha For Instrument </a:t>
            </a:r>
          </a:p>
        </p:txBody>
      </p:sp>
      <p:graphicFrame>
        <p:nvGraphicFramePr>
          <p:cNvPr id="137231" name="Group 15"/>
          <p:cNvGraphicFramePr>
            <a:graphicFrameLocks noGrp="1"/>
          </p:cNvGraphicFramePr>
          <p:nvPr>
            <p:ph idx="1"/>
          </p:nvPr>
        </p:nvGraphicFramePr>
        <p:xfrm>
          <a:off x="1066800" y="1981200"/>
          <a:ext cx="3048000" cy="4114800"/>
        </p:xfrm>
        <a:graphic>
          <a:graphicData uri="http://schemas.openxmlformats.org/drawingml/2006/table">
            <a:tbl>
              <a:tblPr/>
              <a:tblGrid>
                <a:gridCol w="3048000"/>
              </a:tblGrid>
              <a:tr h="20574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Cronbach's Alpha </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.980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57400">
                <a:tc>
                  <a:txBody>
                    <a:bodyPr/>
                    <a:lstStyle>
                      <a:lvl1pPr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Number of Items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anose="020B0604030504040204" pitchFamily="34" charset="0"/>
                        </a:rPr>
                        <a:t>32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dirty="0"/>
              <a:t>Study Results</a:t>
            </a:r>
          </a:p>
        </p:txBody>
      </p:sp>
      <p:sp>
        <p:nvSpPr>
          <p:cNvPr id="150531" name="Rectangle 3"/>
          <p:cNvSpPr>
            <a:spLocks noGrp="1" noChangeArrowheads="1"/>
          </p:cNvSpPr>
          <p:nvPr>
            <p:ph type="body" idx="1"/>
          </p:nvPr>
        </p:nvSpPr>
        <p:spPr/>
        <p:txBody>
          <a:bodyPr/>
          <a:lstStyle/>
          <a:p>
            <a:pPr>
              <a:lnSpc>
                <a:spcPct val="80000"/>
              </a:lnSpc>
            </a:pPr>
            <a:r>
              <a:rPr lang="en-US" sz="2400" dirty="0"/>
              <a:t>Each type of interaction occurred</a:t>
            </a:r>
          </a:p>
          <a:p>
            <a:pPr>
              <a:lnSpc>
                <a:spcPct val="80000"/>
              </a:lnSpc>
            </a:pPr>
            <a:r>
              <a:rPr lang="en-US" sz="2400" dirty="0" smtClean="0"/>
              <a:t>Learning theories </a:t>
            </a:r>
            <a:endParaRPr lang="en-US" sz="2400" dirty="0"/>
          </a:p>
          <a:p>
            <a:pPr>
              <a:lnSpc>
                <a:spcPct val="80000"/>
              </a:lnSpc>
            </a:pPr>
            <a:r>
              <a:rPr lang="en-US" sz="2400" dirty="0" smtClean="0"/>
              <a:t>Each </a:t>
            </a:r>
            <a:r>
              <a:rPr lang="en-US" sz="2400" dirty="0"/>
              <a:t>type of interaction has an influence on student perceived achievement.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122" name="Group 282"/>
          <p:cNvGraphicFramePr>
            <a:graphicFrameLocks noGrp="1"/>
          </p:cNvGraphicFramePr>
          <p:nvPr>
            <p:ph idx="4294967295"/>
          </p:nvPr>
        </p:nvGraphicFramePr>
        <p:xfrm>
          <a:off x="685800" y="1676400"/>
          <a:ext cx="6781800" cy="4525965"/>
        </p:xfrm>
        <a:graphic>
          <a:graphicData uri="http://schemas.openxmlformats.org/drawingml/2006/table">
            <a:tbl>
              <a:tblPr/>
              <a:tblGrid>
                <a:gridCol w="3646488"/>
                <a:gridCol w="3135312"/>
              </a:tblGrid>
              <a:tr h="565150">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Construct</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Mean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Student-instructor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3.9202</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Student-student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3.2387</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Student-content Interaction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3.7484</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 Perceived Learning</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3.8877</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792163">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Student Satisfaction</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l">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lgn="l">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lgn="l">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lgn="l">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lgn="l">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
                          <a:schemeClr val="hlink"/>
                        </a:buClr>
                        <a:buSzPct val="70000"/>
                        <a:buFontTx/>
                        <a:buNone/>
                        <a:tabLst/>
                      </a:pPr>
                      <a:r>
                        <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Times New Roman" panose="02020603050405020304" pitchFamily="18" charset="0"/>
                        </a:rPr>
                        <a:t>3.8774</a:t>
                      </a:r>
                      <a:endParaRPr kumimoji="0" lang="en-US"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6119" name="Rectangle 279"/>
          <p:cNvSpPr>
            <a:spLocks noGrp="1" noChangeArrowheads="1"/>
          </p:cNvSpPr>
          <p:nvPr>
            <p:ph type="title" idx="4294967295"/>
          </p:nvPr>
        </p:nvSpPr>
        <p:spPr>
          <a:xfrm>
            <a:off x="0" y="274638"/>
            <a:ext cx="8229600" cy="1143000"/>
          </a:xfrm>
        </p:spPr>
        <p:txBody>
          <a:bodyPr/>
          <a:lstStyle/>
          <a:p>
            <a:r>
              <a:rPr lang="en-US" dirty="0"/>
              <a:t>Comparing </a:t>
            </a:r>
            <a:r>
              <a:rPr lang="en-US" dirty="0" smtClean="0"/>
              <a:t>Interactions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a:r>
              <a:rPr lang="en-US" dirty="0"/>
              <a:t>Student-Instructor Interaction</a:t>
            </a:r>
          </a:p>
        </p:txBody>
      </p:sp>
      <p:sp>
        <p:nvSpPr>
          <p:cNvPr id="57347" name="Rectangle 3"/>
          <p:cNvSpPr>
            <a:spLocks noGrp="1" noChangeArrowheads="1"/>
          </p:cNvSpPr>
          <p:nvPr>
            <p:ph type="body" idx="1"/>
          </p:nvPr>
        </p:nvSpPr>
        <p:spPr>
          <a:xfrm>
            <a:off x="1066800" y="2209800"/>
            <a:ext cx="7543800" cy="4114800"/>
          </a:xfrm>
        </p:spPr>
        <p:txBody>
          <a:bodyPr/>
          <a:lstStyle/>
          <a:p>
            <a:r>
              <a:rPr lang="en-US" dirty="0" smtClean="0"/>
              <a:t>The instructor treated me as an individual </a:t>
            </a:r>
            <a:endParaRPr lang="en-US" dirty="0"/>
          </a:p>
          <a:p>
            <a:pPr algn="ctr"/>
            <a:r>
              <a:rPr lang="en-US" dirty="0"/>
              <a:t>I felt that I had adequate opportunity to communicate with my instructor </a:t>
            </a:r>
            <a:endParaRPr lang="en-US" dirty="0" smtClean="0"/>
          </a:p>
          <a:p>
            <a:pPr algn="ctr"/>
            <a:r>
              <a:rPr lang="en-US" dirty="0" smtClean="0"/>
              <a:t>I knew what work was expected of me and what deadlines were approaching for assignments. </a:t>
            </a:r>
          </a:p>
          <a:p>
            <a:pPr algn="ctr">
              <a:buFont typeface="Wingdings" panose="05000000000000000000" pitchFamily="2" charset="2"/>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pPr algn="ctr"/>
            <a:r>
              <a:rPr lang="en-US" dirty="0"/>
              <a:t>Student-Student Interaction</a:t>
            </a:r>
          </a:p>
        </p:txBody>
      </p:sp>
      <p:sp>
        <p:nvSpPr>
          <p:cNvPr id="116739" name="Rectangle 3"/>
          <p:cNvSpPr>
            <a:spLocks noGrp="1" noChangeArrowheads="1"/>
          </p:cNvSpPr>
          <p:nvPr>
            <p:ph type="body" idx="1"/>
          </p:nvPr>
        </p:nvSpPr>
        <p:spPr/>
        <p:txBody>
          <a:bodyPr/>
          <a:lstStyle/>
          <a:p>
            <a:r>
              <a:rPr lang="en-US" dirty="0"/>
              <a:t>I was able to share learning experiences with other students </a:t>
            </a:r>
            <a:endParaRPr lang="en-US" dirty="0" smtClean="0"/>
          </a:p>
          <a:p>
            <a:r>
              <a:rPr lang="en-US" dirty="0" smtClean="0"/>
              <a:t>Increased contact with fellow students helped me get more out of this course</a:t>
            </a:r>
          </a:p>
          <a:p>
            <a:r>
              <a:rPr lang="en-US" dirty="0" smtClean="0"/>
              <a:t>I felt that I shared a sense of community with my classmates. </a:t>
            </a:r>
          </a:p>
          <a:p>
            <a:pPr marL="0" inden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152400" y="2057400"/>
            <a:ext cx="8839200" cy="2057400"/>
          </a:xfrm>
        </p:spPr>
        <p:txBody>
          <a:bodyPr/>
          <a:lstStyle/>
          <a:p>
            <a:pPr algn="ctr"/>
            <a:r>
              <a:rPr lang="en-US" sz="4000" dirty="0" smtClean="0"/>
              <a:t>E-Learn 2013</a:t>
            </a:r>
            <a:br>
              <a:rPr lang="en-US" sz="4000" dirty="0" smtClean="0"/>
            </a:br>
            <a:r>
              <a:rPr lang="en-US" sz="4000" dirty="0" smtClean="0"/>
              <a:t>World Conference on E-Learning</a:t>
            </a:r>
            <a:br>
              <a:rPr lang="en-US" sz="4000" dirty="0" smtClean="0"/>
            </a:br>
            <a:r>
              <a:rPr lang="en-US" sz="4000" dirty="0" smtClean="0"/>
              <a:t>October 22, 2013</a:t>
            </a:r>
            <a:endParaRPr lang="en-US"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lgn="ctr"/>
            <a:r>
              <a:rPr lang="en-US" dirty="0"/>
              <a:t>Student-Content Interaction</a:t>
            </a:r>
          </a:p>
        </p:txBody>
      </p:sp>
      <p:sp>
        <p:nvSpPr>
          <p:cNvPr id="122883" name="Rectangle 3"/>
          <p:cNvSpPr>
            <a:spLocks noGrp="1" noChangeArrowheads="1"/>
          </p:cNvSpPr>
          <p:nvPr>
            <p:ph type="body" idx="1"/>
          </p:nvPr>
        </p:nvSpPr>
        <p:spPr/>
        <p:txBody>
          <a:bodyPr/>
          <a:lstStyle/>
          <a:p>
            <a:r>
              <a:rPr lang="en-US" dirty="0"/>
              <a:t>The forum boards helped me understand course </a:t>
            </a:r>
            <a:r>
              <a:rPr lang="en-US" dirty="0" smtClean="0"/>
              <a:t>content</a:t>
            </a:r>
          </a:p>
          <a:p>
            <a:r>
              <a:rPr lang="en-US" dirty="0" smtClean="0"/>
              <a:t>I learned to interrelate the important issues in the course material </a:t>
            </a:r>
          </a:p>
          <a:p>
            <a:r>
              <a:rPr lang="en-US" dirty="0" smtClean="0"/>
              <a:t>I developed the ability to communicate clearly about the subject</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dirty="0"/>
              <a:t>Perceived Achievement</a:t>
            </a:r>
          </a:p>
        </p:txBody>
      </p:sp>
      <p:sp>
        <p:nvSpPr>
          <p:cNvPr id="110595" name="Rectangle 3"/>
          <p:cNvSpPr>
            <a:spLocks noGrp="1" noChangeArrowheads="1"/>
          </p:cNvSpPr>
          <p:nvPr>
            <p:ph type="body" idx="1"/>
          </p:nvPr>
        </p:nvSpPr>
        <p:spPr/>
        <p:txBody>
          <a:bodyPr/>
          <a:lstStyle/>
          <a:p>
            <a:r>
              <a:rPr lang="en-US" dirty="0" smtClean="0"/>
              <a:t>I </a:t>
            </a:r>
            <a:r>
              <a:rPr lang="en-US" dirty="0"/>
              <a:t>improved my ability to integrate facts and develop generalizations from the course material </a:t>
            </a:r>
            <a:endParaRPr lang="en-US" dirty="0" smtClean="0"/>
          </a:p>
          <a:p>
            <a:r>
              <a:rPr lang="en-US" dirty="0" smtClean="0"/>
              <a:t>I learned to identify the central issues of the course </a:t>
            </a:r>
          </a:p>
          <a:p>
            <a:r>
              <a:rPr lang="en-US" dirty="0" smtClean="0"/>
              <a:t>I learned concepts and principles in this course</a:t>
            </a:r>
          </a:p>
          <a:p>
            <a:pPr marL="0" indent="0">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Perceived student achievement</a:t>
            </a:r>
          </a:p>
        </p:txBody>
      </p:sp>
      <p:pic>
        <p:nvPicPr>
          <p:cNvPr id="25604" name="Picture 4" descr="achivem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476500"/>
            <a:ext cx="7897813" cy="2193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dirty="0"/>
              <a:t>Student Satisfaction</a:t>
            </a:r>
          </a:p>
        </p:txBody>
      </p:sp>
      <p:sp>
        <p:nvSpPr>
          <p:cNvPr id="59395" name="Rectangle 3"/>
          <p:cNvSpPr>
            <a:spLocks noGrp="1" noChangeArrowheads="1"/>
          </p:cNvSpPr>
          <p:nvPr>
            <p:ph type="body" idx="1"/>
          </p:nvPr>
        </p:nvSpPr>
        <p:spPr/>
        <p:txBody>
          <a:bodyPr/>
          <a:lstStyle/>
          <a:p>
            <a:r>
              <a:rPr lang="en-US" dirty="0"/>
              <a:t>I enjoyed the structure/format of the </a:t>
            </a:r>
            <a:r>
              <a:rPr lang="en-US" dirty="0" smtClean="0"/>
              <a:t>class</a:t>
            </a:r>
          </a:p>
          <a:p>
            <a:r>
              <a:rPr lang="en-US" dirty="0" smtClean="0"/>
              <a:t>I was very satisfied with this course</a:t>
            </a:r>
          </a:p>
          <a:p>
            <a:r>
              <a:rPr lang="en-US" dirty="0" smtClean="0"/>
              <a:t>I feel that this course served my needs well </a:t>
            </a:r>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Student satisfaction</a:t>
            </a:r>
          </a:p>
        </p:txBody>
      </p:sp>
      <p:sp>
        <p:nvSpPr>
          <p:cNvPr id="26627" name="Rectangle 3"/>
          <p:cNvSpPr>
            <a:spLocks noGrp="1" noChangeArrowheads="1"/>
          </p:cNvSpPr>
          <p:nvPr>
            <p:ph type="body" idx="1"/>
          </p:nvPr>
        </p:nvSpPr>
        <p:spPr/>
        <p:txBody>
          <a:bodyPr/>
          <a:lstStyle/>
          <a:p>
            <a:pPr>
              <a:buFont typeface="Wingdings" panose="05000000000000000000" pitchFamily="2" charset="2"/>
              <a:buNone/>
            </a:pPr>
            <a:endParaRPr lang="en-US"/>
          </a:p>
        </p:txBody>
      </p:sp>
      <p:pic>
        <p:nvPicPr>
          <p:cNvPr id="26628" name="Picture 4" descr="satisfac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476500"/>
            <a:ext cx="7897813" cy="2193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dirty="0"/>
              <a:t>What does this mean?</a:t>
            </a:r>
          </a:p>
        </p:txBody>
      </p:sp>
      <p:sp>
        <p:nvSpPr>
          <p:cNvPr id="60419" name="Rectangle 3"/>
          <p:cNvSpPr>
            <a:spLocks noGrp="1" noChangeArrowheads="1"/>
          </p:cNvSpPr>
          <p:nvPr>
            <p:ph type="body" idx="1"/>
          </p:nvPr>
        </p:nvSpPr>
        <p:spPr/>
        <p:txBody>
          <a:bodyPr/>
          <a:lstStyle/>
          <a:p>
            <a:r>
              <a:rPr lang="en-US" dirty="0"/>
              <a:t>The instructor has the most influence in both learning and satisfaction</a:t>
            </a:r>
          </a:p>
          <a:p>
            <a:r>
              <a:rPr lang="en-US" dirty="0"/>
              <a:t>Students really like relevant assignments</a:t>
            </a:r>
          </a:p>
          <a:p>
            <a:r>
              <a:rPr lang="en-US" dirty="0"/>
              <a:t>Students only want to interact with each other if it is meaningful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04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0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dirty="0"/>
              <a:t>Sense of Community</a:t>
            </a:r>
          </a:p>
        </p:txBody>
      </p:sp>
      <p:sp>
        <p:nvSpPr>
          <p:cNvPr id="147459" name="Rectangle 3"/>
          <p:cNvSpPr>
            <a:spLocks noGrp="1" noChangeArrowheads="1"/>
          </p:cNvSpPr>
          <p:nvPr>
            <p:ph type="body" idx="1"/>
          </p:nvPr>
        </p:nvSpPr>
        <p:spPr/>
        <p:txBody>
          <a:bodyPr/>
          <a:lstStyle/>
          <a:p>
            <a:pPr>
              <a:lnSpc>
                <a:spcPct val="90000"/>
              </a:lnSpc>
            </a:pPr>
            <a:r>
              <a:rPr lang="en-US" dirty="0" smtClean="0"/>
              <a:t>Students do not need to feel a sense of community to achieve</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dirty="0"/>
              <a:t>What does this mean?</a:t>
            </a:r>
          </a:p>
        </p:txBody>
      </p:sp>
      <p:sp>
        <p:nvSpPr>
          <p:cNvPr id="142339" name="Rectangle 3"/>
          <p:cNvSpPr>
            <a:spLocks noGrp="1" noChangeArrowheads="1"/>
          </p:cNvSpPr>
          <p:nvPr>
            <p:ph type="body" idx="1"/>
          </p:nvPr>
        </p:nvSpPr>
        <p:spPr/>
        <p:txBody>
          <a:bodyPr/>
          <a:lstStyle/>
          <a:p>
            <a:r>
              <a:rPr lang="en-US" dirty="0"/>
              <a:t>Students perceive that interacting with each other has a negative impact on their achievement</a:t>
            </a:r>
          </a:p>
          <a:p>
            <a:r>
              <a:rPr lang="en-US" dirty="0"/>
              <a:t>Student-student interaction does not contribute to satisfaction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dirty="0" smtClean="0"/>
              <a:t>Implications</a:t>
            </a:r>
            <a:endParaRPr lang="en-US" dirty="0"/>
          </a:p>
        </p:txBody>
      </p:sp>
      <p:sp>
        <p:nvSpPr>
          <p:cNvPr id="154627" name="Rectangle 3"/>
          <p:cNvSpPr>
            <a:spLocks noGrp="1" noChangeArrowheads="1"/>
          </p:cNvSpPr>
          <p:nvPr>
            <p:ph type="body" idx="1"/>
          </p:nvPr>
        </p:nvSpPr>
        <p:spPr/>
        <p:txBody>
          <a:bodyPr/>
          <a:lstStyle/>
          <a:p>
            <a:pPr>
              <a:lnSpc>
                <a:spcPct val="90000"/>
              </a:lnSpc>
            </a:pPr>
            <a:r>
              <a:rPr lang="en-US" dirty="0"/>
              <a:t>Explicit assignment directions</a:t>
            </a:r>
          </a:p>
          <a:p>
            <a:pPr>
              <a:lnSpc>
                <a:spcPct val="90000"/>
              </a:lnSpc>
            </a:pPr>
            <a:r>
              <a:rPr lang="en-US" dirty="0"/>
              <a:t>Qualitative and quantitative </a:t>
            </a:r>
            <a:r>
              <a:rPr lang="en-US" dirty="0" smtClean="0"/>
              <a:t>feedback</a:t>
            </a:r>
          </a:p>
          <a:p>
            <a:pPr>
              <a:lnSpc>
                <a:spcPct val="90000"/>
              </a:lnSpc>
            </a:pPr>
            <a:r>
              <a:rPr lang="en-US" dirty="0" smtClean="0"/>
              <a:t>Ensure that quality student-content interaction occurs. </a:t>
            </a:r>
          </a:p>
          <a:p>
            <a:pPr>
              <a:lnSpc>
                <a:spcPct val="90000"/>
              </a:lnSpc>
            </a:pPr>
            <a:r>
              <a:rPr lang="en-US" dirty="0" smtClean="0"/>
              <a:t>Assignments that focus on higher order thinking skills </a:t>
            </a:r>
          </a:p>
          <a:p>
            <a:pPr>
              <a:lnSpc>
                <a:spcPct val="90000"/>
              </a:lnSpc>
            </a:pP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dirty="0"/>
              <a:t>Limitations</a:t>
            </a:r>
          </a:p>
        </p:txBody>
      </p:sp>
      <p:sp>
        <p:nvSpPr>
          <p:cNvPr id="140291" name="Rectangle 3"/>
          <p:cNvSpPr>
            <a:spLocks noGrp="1" noChangeArrowheads="1"/>
          </p:cNvSpPr>
          <p:nvPr>
            <p:ph type="body" idx="1"/>
          </p:nvPr>
        </p:nvSpPr>
        <p:spPr/>
        <p:txBody>
          <a:bodyPr/>
          <a:lstStyle/>
          <a:p>
            <a:r>
              <a:rPr lang="en-US" dirty="0"/>
              <a:t>Educators in graduate level courses</a:t>
            </a:r>
          </a:p>
          <a:p>
            <a:r>
              <a:rPr lang="en-US" dirty="0"/>
              <a:t>Courses offered entirely online</a:t>
            </a:r>
          </a:p>
          <a:p>
            <a:r>
              <a:rPr lang="en-US" dirty="0"/>
              <a:t>Student prior knowledge of content</a:t>
            </a:r>
          </a:p>
          <a:p>
            <a:r>
              <a:rPr lang="en-US" dirty="0"/>
              <a:t>Communication requirements for instructors </a:t>
            </a:r>
          </a:p>
          <a:p>
            <a:r>
              <a:rPr lang="en-US" dirty="0"/>
              <a:t>Communication requirements for students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dirty="0"/>
              <a:t/>
            </a:r>
            <a:br>
              <a:rPr lang="en-US" sz="4000" dirty="0"/>
            </a:br>
            <a:r>
              <a:rPr lang="en-US" sz="4000" dirty="0"/>
              <a:t>William Rainey Harper </a:t>
            </a:r>
          </a:p>
        </p:txBody>
      </p:sp>
      <p:sp>
        <p:nvSpPr>
          <p:cNvPr id="5126" name="Rectangle 6"/>
          <p:cNvSpPr>
            <a:spLocks noGrp="1" noChangeArrowheads="1"/>
          </p:cNvSpPr>
          <p:nvPr>
            <p:ph type="body" idx="1"/>
          </p:nvPr>
        </p:nvSpPr>
        <p:spPr/>
        <p:txBody>
          <a:bodyPr/>
          <a:lstStyle/>
          <a:p>
            <a:r>
              <a:rPr lang="en-US" dirty="0"/>
              <a:t>University of Chicago – 1881</a:t>
            </a:r>
          </a:p>
          <a:p>
            <a:r>
              <a:rPr lang="en-US" dirty="0"/>
              <a:t>Many faculty members were outraged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p:txBody>
          <a:bodyPr/>
          <a:lstStyle/>
          <a:p>
            <a:r>
              <a:rPr lang="en-US" dirty="0"/>
              <a:t>What We Need To Do</a:t>
            </a:r>
          </a:p>
        </p:txBody>
      </p:sp>
      <p:sp>
        <p:nvSpPr>
          <p:cNvPr id="12291" name="Content Placeholder 2"/>
          <p:cNvSpPr>
            <a:spLocks noGrp="1"/>
          </p:cNvSpPr>
          <p:nvPr>
            <p:ph idx="4294967295"/>
          </p:nvPr>
        </p:nvSpPr>
        <p:spPr/>
        <p:txBody>
          <a:bodyPr/>
          <a:lstStyle/>
          <a:p>
            <a:r>
              <a:rPr lang="en-US" dirty="0"/>
              <a:t>Create purposeful student-instructor interaction in online classes</a:t>
            </a:r>
          </a:p>
          <a:p>
            <a:r>
              <a:rPr lang="en-US" dirty="0"/>
              <a:t>Require instructors to communicate with students</a:t>
            </a:r>
          </a:p>
          <a:p>
            <a:r>
              <a:rPr lang="en-US" dirty="0"/>
              <a:t>Design meaningful activities </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dirty="0" smtClean="0"/>
              <a:t>Assumptions</a:t>
            </a:r>
            <a:endParaRPr lang="en-US" dirty="0"/>
          </a:p>
        </p:txBody>
      </p:sp>
      <p:sp>
        <p:nvSpPr>
          <p:cNvPr id="175107" name="Rectangle 3"/>
          <p:cNvSpPr>
            <a:spLocks noGrp="1" noChangeArrowheads="1"/>
          </p:cNvSpPr>
          <p:nvPr>
            <p:ph type="body" idx="1"/>
          </p:nvPr>
        </p:nvSpPr>
        <p:spPr/>
        <p:txBody>
          <a:bodyPr/>
          <a:lstStyle/>
          <a:p>
            <a:r>
              <a:rPr lang="en-US" dirty="0" smtClean="0"/>
              <a:t>Students </a:t>
            </a:r>
            <a:r>
              <a:rPr lang="en-US" dirty="0"/>
              <a:t>may have had perceived that type of interaction as more important than interaction with other students </a:t>
            </a:r>
          </a:p>
          <a:p>
            <a:r>
              <a:rPr lang="en-US" dirty="0" smtClean="0"/>
              <a:t>Since </a:t>
            </a:r>
            <a:r>
              <a:rPr lang="en-US" dirty="0"/>
              <a:t>the students perceive the instructor as available, they do not see the need to interact with other students.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dirty="0"/>
              <a:t>Recommendation for practice</a:t>
            </a:r>
          </a:p>
        </p:txBody>
      </p:sp>
      <p:sp>
        <p:nvSpPr>
          <p:cNvPr id="211971" name="Rectangle 3"/>
          <p:cNvSpPr>
            <a:spLocks noGrp="1" noChangeArrowheads="1"/>
          </p:cNvSpPr>
          <p:nvPr>
            <p:ph type="body" idx="1"/>
          </p:nvPr>
        </p:nvSpPr>
        <p:spPr/>
        <p:txBody>
          <a:bodyPr/>
          <a:lstStyle/>
          <a:p>
            <a:r>
              <a:rPr lang="en-US" dirty="0" smtClean="0"/>
              <a:t>Review </a:t>
            </a:r>
            <a:r>
              <a:rPr lang="en-US" dirty="0"/>
              <a:t>how each of these interactions are addressed in online classes. </a:t>
            </a:r>
          </a:p>
          <a:p>
            <a:r>
              <a:rPr lang="en-US" dirty="0" smtClean="0"/>
              <a:t>Create </a:t>
            </a:r>
            <a:r>
              <a:rPr lang="en-US" dirty="0"/>
              <a:t>requirements for student-instructor </a:t>
            </a:r>
            <a:r>
              <a:rPr lang="en-US" dirty="0" smtClean="0"/>
              <a:t>interaction</a:t>
            </a:r>
          </a:p>
          <a:p>
            <a:r>
              <a:rPr lang="en-US" dirty="0" smtClean="0"/>
              <a:t>Incorporate meaningful student-content interaction</a:t>
            </a:r>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dirty="0"/>
              <a:t>Limitations	</a:t>
            </a:r>
          </a:p>
        </p:txBody>
      </p:sp>
      <p:sp>
        <p:nvSpPr>
          <p:cNvPr id="205827" name="Rectangle 3"/>
          <p:cNvSpPr>
            <a:spLocks noGrp="1" noChangeArrowheads="1"/>
          </p:cNvSpPr>
          <p:nvPr>
            <p:ph type="body" idx="1"/>
          </p:nvPr>
        </p:nvSpPr>
        <p:spPr/>
        <p:txBody>
          <a:bodyPr/>
          <a:lstStyle/>
          <a:p>
            <a:r>
              <a:rPr lang="en-US" dirty="0"/>
              <a:t>Design</a:t>
            </a:r>
          </a:p>
          <a:p>
            <a:r>
              <a:rPr lang="en-US" dirty="0"/>
              <a:t>Framework</a:t>
            </a:r>
          </a:p>
          <a:p>
            <a:r>
              <a:rPr lang="en-US" dirty="0"/>
              <a:t>Perceived learning and satisfaction are perceptual measures. </a:t>
            </a:r>
          </a:p>
          <a:p>
            <a:r>
              <a:rPr lang="en-US" dirty="0"/>
              <a:t>Sample size</a:t>
            </a:r>
          </a:p>
          <a:p>
            <a:r>
              <a:rPr lang="en-US" dirty="0"/>
              <a:t>Purposive sample</a:t>
            </a:r>
          </a:p>
          <a:p>
            <a:r>
              <a:rPr lang="en-US" dirty="0"/>
              <a:t>Not applicable to face to face</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dirty="0" smtClean="0"/>
              <a:t>Limitations</a:t>
            </a:r>
            <a:endParaRPr lang="en-US" dirty="0"/>
          </a:p>
        </p:txBody>
      </p:sp>
      <p:sp>
        <p:nvSpPr>
          <p:cNvPr id="207875" name="Rectangle 3"/>
          <p:cNvSpPr>
            <a:spLocks noGrp="1" noChangeArrowheads="1"/>
          </p:cNvSpPr>
          <p:nvPr>
            <p:ph type="body" idx="1"/>
          </p:nvPr>
        </p:nvSpPr>
        <p:spPr/>
        <p:txBody>
          <a:bodyPr/>
          <a:lstStyle/>
          <a:p>
            <a:r>
              <a:rPr lang="en-US" dirty="0"/>
              <a:t>Non traditional students</a:t>
            </a:r>
          </a:p>
          <a:p>
            <a:r>
              <a:rPr lang="en-US" dirty="0"/>
              <a:t>Age of </a:t>
            </a:r>
            <a:r>
              <a:rPr lang="en-US" dirty="0" smtClean="0"/>
              <a:t>participants</a:t>
            </a:r>
            <a:endParaRPr lang="en-US" dirty="0"/>
          </a:p>
          <a:p>
            <a:r>
              <a:rPr lang="en-US" dirty="0"/>
              <a:t>Organizational issues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2" name="Rectangle 6"/>
          <p:cNvSpPr>
            <a:spLocks noGrp="1" noChangeArrowheads="1"/>
          </p:cNvSpPr>
          <p:nvPr>
            <p:ph type="title"/>
          </p:nvPr>
        </p:nvSpPr>
        <p:spPr>
          <a:xfrm>
            <a:off x="685800" y="2971800"/>
            <a:ext cx="7543800" cy="1431925"/>
          </a:xfrm>
        </p:spPr>
        <p:txBody>
          <a:bodyPr/>
          <a:lstStyle/>
          <a:p>
            <a:r>
              <a:rPr lang="en-US" sz="3600" dirty="0" smtClean="0">
                <a:hlinkClick r:id="rId3"/>
              </a:rPr>
              <a:t>kristi@dr-bordelon.com</a:t>
            </a:r>
            <a:r>
              <a:rPr lang="en-US" sz="3600" dirty="0" smtClean="0"/>
              <a:t/>
            </a:r>
            <a:br>
              <a:rPr lang="en-US" sz="3600" dirty="0" smtClean="0"/>
            </a:br>
            <a:r>
              <a:rPr lang="en-US" sz="3600" dirty="0"/>
              <a:t/>
            </a:r>
            <a:br>
              <a:rPr lang="en-US" sz="3600" dirty="0"/>
            </a:br>
            <a:r>
              <a:rPr lang="en-US" sz="3600" dirty="0" smtClean="0"/>
              <a:t>http://www.dr-bordelon.com/</a:t>
            </a:r>
            <a:br>
              <a:rPr lang="en-US" sz="3600" dirty="0" smtClean="0"/>
            </a:b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t>20</a:t>
            </a:r>
            <a:r>
              <a:rPr lang="en-US" baseline="30000" dirty="0"/>
              <a:t>th</a:t>
            </a:r>
            <a:r>
              <a:rPr lang="en-US" dirty="0"/>
              <a:t> Century</a:t>
            </a:r>
          </a:p>
        </p:txBody>
      </p:sp>
      <p:sp>
        <p:nvSpPr>
          <p:cNvPr id="29699" name="Rectangle 3"/>
          <p:cNvSpPr>
            <a:spLocks noGrp="1" noChangeArrowheads="1"/>
          </p:cNvSpPr>
          <p:nvPr>
            <p:ph type="body" idx="1"/>
          </p:nvPr>
        </p:nvSpPr>
        <p:spPr/>
        <p:txBody>
          <a:bodyPr/>
          <a:lstStyle/>
          <a:p>
            <a:r>
              <a:rPr lang="en-US" dirty="0"/>
              <a:t>College administrators</a:t>
            </a:r>
          </a:p>
          <a:p>
            <a:r>
              <a:rPr lang="en-US" dirty="0"/>
              <a:t>U.S. Military</a:t>
            </a:r>
          </a:p>
          <a:p>
            <a:r>
              <a:rPr lang="en-US" dirty="0"/>
              <a:t>People that didn’t live near a college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p:txBody>
          <a:bodyPr/>
          <a:lstStyle/>
          <a:p>
            <a:r>
              <a:rPr lang="en-US" dirty="0"/>
              <a:t>Michael Moore</a:t>
            </a:r>
          </a:p>
        </p:txBody>
      </p:sp>
      <p:sp>
        <p:nvSpPr>
          <p:cNvPr id="6147" name="Content Placeholder 2"/>
          <p:cNvSpPr>
            <a:spLocks noGrp="1"/>
          </p:cNvSpPr>
          <p:nvPr>
            <p:ph idx="4294967295"/>
          </p:nvPr>
        </p:nvSpPr>
        <p:spPr/>
        <p:txBody>
          <a:bodyPr/>
          <a:lstStyle/>
          <a:p>
            <a:r>
              <a:rPr lang="en-US" dirty="0" smtClean="0"/>
              <a:t>Student-instructor interaction</a:t>
            </a:r>
            <a:endParaRPr lang="en-US" dirty="0"/>
          </a:p>
          <a:p>
            <a:r>
              <a:rPr lang="en-US" dirty="0" smtClean="0"/>
              <a:t>Student-student interaction</a:t>
            </a:r>
            <a:endParaRPr lang="en-US" dirty="0"/>
          </a:p>
          <a:p>
            <a:r>
              <a:rPr lang="en-US" dirty="0" smtClean="0"/>
              <a:t>Student-content interaction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a:t>Student-Instructor Interaction</a:t>
            </a:r>
          </a:p>
        </p:txBody>
      </p:sp>
      <p:sp>
        <p:nvSpPr>
          <p:cNvPr id="7173" name="Rectangle 5"/>
          <p:cNvSpPr>
            <a:spLocks noGrp="1" noChangeArrowheads="1"/>
          </p:cNvSpPr>
          <p:nvPr>
            <p:ph type="body" idx="1"/>
          </p:nvPr>
        </p:nvSpPr>
        <p:spPr/>
        <p:txBody>
          <a:bodyPr/>
          <a:lstStyle/>
          <a:p>
            <a:r>
              <a:rPr lang="en-US" dirty="0"/>
              <a:t>Assignment directions</a:t>
            </a:r>
          </a:p>
          <a:p>
            <a:r>
              <a:rPr lang="en-US" dirty="0"/>
              <a:t>Questions about assignments</a:t>
            </a:r>
          </a:p>
          <a:p>
            <a:r>
              <a:rPr lang="en-US" dirty="0"/>
              <a:t>Assignment Feedback</a:t>
            </a:r>
          </a:p>
          <a:p>
            <a:r>
              <a:rPr lang="en-US" dirty="0"/>
              <a:t>Personal correspondence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Student- Student Interaction</a:t>
            </a:r>
          </a:p>
        </p:txBody>
      </p:sp>
      <p:sp>
        <p:nvSpPr>
          <p:cNvPr id="8197" name="Rectangle 5"/>
          <p:cNvSpPr>
            <a:spLocks noGrp="1" noChangeArrowheads="1"/>
          </p:cNvSpPr>
          <p:nvPr>
            <p:ph type="body" idx="1"/>
          </p:nvPr>
        </p:nvSpPr>
        <p:spPr/>
        <p:txBody>
          <a:bodyPr/>
          <a:lstStyle/>
          <a:p>
            <a:r>
              <a:rPr lang="en-US" dirty="0"/>
              <a:t>Questions about assignments</a:t>
            </a:r>
          </a:p>
          <a:p>
            <a:r>
              <a:rPr lang="en-US" dirty="0"/>
              <a:t>Sharing notes / information</a:t>
            </a:r>
          </a:p>
          <a:p>
            <a:r>
              <a:rPr lang="en-US" dirty="0"/>
              <a:t>Collaborating on assignments</a:t>
            </a:r>
          </a:p>
          <a:p>
            <a:r>
              <a:rPr lang="en-US" dirty="0"/>
              <a:t>Peer feedback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a:t>Student-Content Interaction</a:t>
            </a:r>
          </a:p>
        </p:txBody>
      </p:sp>
      <p:sp>
        <p:nvSpPr>
          <p:cNvPr id="9221" name="Rectangle 5"/>
          <p:cNvSpPr>
            <a:spLocks noGrp="1" noChangeArrowheads="1"/>
          </p:cNvSpPr>
          <p:nvPr>
            <p:ph type="body" idx="1"/>
          </p:nvPr>
        </p:nvSpPr>
        <p:spPr/>
        <p:txBody>
          <a:bodyPr/>
          <a:lstStyle/>
          <a:p>
            <a:r>
              <a:rPr lang="en-US" dirty="0"/>
              <a:t>Reading textbook / journal article</a:t>
            </a:r>
          </a:p>
          <a:p>
            <a:r>
              <a:rPr lang="en-US" dirty="0"/>
              <a:t>Reviewing content based Web sites</a:t>
            </a:r>
          </a:p>
          <a:p>
            <a:r>
              <a:rPr lang="en-US" dirty="0"/>
              <a:t>Writing an essay</a:t>
            </a:r>
          </a:p>
          <a:p>
            <a:r>
              <a:rPr lang="en-US" dirty="0"/>
              <a:t>Creating a lesson / unit plan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Why Study Interaction?</a:t>
            </a:r>
          </a:p>
        </p:txBody>
      </p:sp>
      <p:sp>
        <p:nvSpPr>
          <p:cNvPr id="11269" name="Rectangle 5"/>
          <p:cNvSpPr>
            <a:spLocks noGrp="1" noChangeArrowheads="1"/>
          </p:cNvSpPr>
          <p:nvPr>
            <p:ph type="body" idx="1"/>
          </p:nvPr>
        </p:nvSpPr>
        <p:spPr/>
        <p:txBody>
          <a:bodyPr/>
          <a:lstStyle/>
          <a:p>
            <a:r>
              <a:rPr lang="en-US" dirty="0"/>
              <a:t>Create successful online courses</a:t>
            </a:r>
          </a:p>
          <a:p>
            <a:r>
              <a:rPr lang="en-US" dirty="0"/>
              <a:t>Ensure students learn</a:t>
            </a:r>
          </a:p>
          <a:p>
            <a:r>
              <a:rPr lang="en-US" dirty="0"/>
              <a:t>Quiet the naysayers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build="p"/>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8203</TotalTime>
  <Words>730</Words>
  <Application>Microsoft Office PowerPoint</Application>
  <PresentationFormat>On-screen Show (4:3)</PresentationFormat>
  <Paragraphs>156</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Arial</vt:lpstr>
      <vt:lpstr>Tahoma</vt:lpstr>
      <vt:lpstr>Times New Roman</vt:lpstr>
      <vt:lpstr>Wingdings</vt:lpstr>
      <vt:lpstr>Shimmer</vt:lpstr>
      <vt:lpstr>Perceptions of Achievement and Satisfaction as Related to Interactions in Online Courses</vt:lpstr>
      <vt:lpstr>E-Learn 2013 World Conference on E-Learning October 22, 2013</vt:lpstr>
      <vt:lpstr> William Rainey Harper </vt:lpstr>
      <vt:lpstr>20th Century</vt:lpstr>
      <vt:lpstr>Michael Moore</vt:lpstr>
      <vt:lpstr>Student-Instructor Interaction</vt:lpstr>
      <vt:lpstr>Student- Student Interaction</vt:lpstr>
      <vt:lpstr>Student-Content Interaction</vt:lpstr>
      <vt:lpstr>Why Study Interaction?</vt:lpstr>
      <vt:lpstr>Research Question One</vt:lpstr>
      <vt:lpstr>Research Question Two</vt:lpstr>
      <vt:lpstr>How was the study conducted?</vt:lpstr>
      <vt:lpstr>How was the study conducted?</vt:lpstr>
      <vt:lpstr>How was the study conducted?</vt:lpstr>
      <vt:lpstr>Cronbach's Alpha For Instrument </vt:lpstr>
      <vt:lpstr>Study Results</vt:lpstr>
      <vt:lpstr>Comparing Interactions</vt:lpstr>
      <vt:lpstr>Student-Instructor Interaction</vt:lpstr>
      <vt:lpstr>Student-Student Interaction</vt:lpstr>
      <vt:lpstr>Student-Content Interaction</vt:lpstr>
      <vt:lpstr>Perceived Achievement</vt:lpstr>
      <vt:lpstr>Perceived student achievement</vt:lpstr>
      <vt:lpstr>Student Satisfaction</vt:lpstr>
      <vt:lpstr>Student satisfaction</vt:lpstr>
      <vt:lpstr>What does this mean?</vt:lpstr>
      <vt:lpstr>Sense of Community</vt:lpstr>
      <vt:lpstr>What does this mean?</vt:lpstr>
      <vt:lpstr>Implications</vt:lpstr>
      <vt:lpstr>Limitations</vt:lpstr>
      <vt:lpstr>What We Need To Do</vt:lpstr>
      <vt:lpstr>Assumptions</vt:lpstr>
      <vt:lpstr>Recommendation for practice</vt:lpstr>
      <vt:lpstr>Limitations </vt:lpstr>
      <vt:lpstr>Limitations</vt:lpstr>
      <vt:lpstr>kristi@dr-bordelon.com  http://www.dr-bordelon.com/ </vt:lpstr>
    </vt:vector>
  </TitlesOfParts>
  <Company>Acer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Kristi Bordelon  Florida  Room 348  Professional Learning Audience Expertise: Any Level; Suggested Grade Level(s): All  The perception still exists that isolation from the instructor and other students reduces student satisfaction and achievement in an online class. It has been determined that student-instructor interaction, student-student interaction and student-content interaction each exist in online classes and influence student perceived learning and satisfaction. Come learn how each type of interaction relates to perception of achievement and satisfaction in online classes.</dc:title>
  <dc:creator>Valued Acer Customer</dc:creator>
  <cp:lastModifiedBy>Kristi Bordelon</cp:lastModifiedBy>
  <cp:revision>143</cp:revision>
  <dcterms:created xsi:type="dcterms:W3CDTF">2011-04-07T22:38:25Z</dcterms:created>
  <dcterms:modified xsi:type="dcterms:W3CDTF">2013-10-07T19:37:48Z</dcterms:modified>
</cp:coreProperties>
</file>