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9"/>
  </p:notesMasterIdLst>
  <p:handoutMasterIdLst>
    <p:handoutMasterId r:id="rId50"/>
  </p:handoutMasterIdLst>
  <p:sldIdLst>
    <p:sldId id="324" r:id="rId2"/>
    <p:sldId id="257" r:id="rId3"/>
    <p:sldId id="304" r:id="rId4"/>
    <p:sldId id="305" r:id="rId5"/>
    <p:sldId id="302" r:id="rId6"/>
    <p:sldId id="303" r:id="rId7"/>
    <p:sldId id="306" r:id="rId8"/>
    <p:sldId id="308" r:id="rId9"/>
    <p:sldId id="289" r:id="rId10"/>
    <p:sldId id="310" r:id="rId11"/>
    <p:sldId id="291" r:id="rId12"/>
    <p:sldId id="311" r:id="rId13"/>
    <p:sldId id="325" r:id="rId14"/>
    <p:sldId id="312" r:id="rId15"/>
    <p:sldId id="315" r:id="rId16"/>
    <p:sldId id="313" r:id="rId17"/>
    <p:sldId id="314" r:id="rId18"/>
    <p:sldId id="316" r:id="rId19"/>
    <p:sldId id="292" r:id="rId20"/>
    <p:sldId id="317" r:id="rId21"/>
    <p:sldId id="318" r:id="rId22"/>
    <p:sldId id="326" r:id="rId23"/>
    <p:sldId id="319" r:id="rId24"/>
    <p:sldId id="320" r:id="rId25"/>
    <p:sldId id="322" r:id="rId26"/>
    <p:sldId id="323" r:id="rId27"/>
    <p:sldId id="330" r:id="rId28"/>
    <p:sldId id="295" r:id="rId29"/>
    <p:sldId id="321" r:id="rId30"/>
    <p:sldId id="297" r:id="rId31"/>
    <p:sldId id="327" r:id="rId32"/>
    <p:sldId id="328" r:id="rId33"/>
    <p:sldId id="298" r:id="rId34"/>
    <p:sldId id="299" r:id="rId35"/>
    <p:sldId id="301" r:id="rId36"/>
    <p:sldId id="329" r:id="rId37"/>
    <p:sldId id="279" r:id="rId38"/>
    <p:sldId id="280" r:id="rId39"/>
    <p:sldId id="277" r:id="rId40"/>
    <p:sldId id="278" r:id="rId41"/>
    <p:sldId id="284" r:id="rId42"/>
    <p:sldId id="285" r:id="rId43"/>
    <p:sldId id="287" r:id="rId44"/>
    <p:sldId id="264" r:id="rId45"/>
    <p:sldId id="286" r:id="rId46"/>
    <p:sldId id="290" r:id="rId47"/>
    <p:sldId id="288" r:id="rId48"/>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3" autoAdjust="0"/>
    <p:restoredTop sz="94660"/>
  </p:normalViewPr>
  <p:slideViewPr>
    <p:cSldViewPr snapToGrid="0">
      <p:cViewPr varScale="1">
        <p:scale>
          <a:sx n="93" d="100"/>
          <a:sy n="93" d="100"/>
        </p:scale>
        <p:origin x="654"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272A5C6-E5EB-42F9-86D1-8413A37B6456}" type="datetimeFigureOut">
              <a:rPr lang="en-US" smtClean="0"/>
              <a:t>2/20/2021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4B26A1E-ED19-4F2A-BDC6-6417E9E23A40}" type="slidenum">
              <a:rPr lang="en-US" smtClean="0"/>
              <a:t>‹#›</a:t>
            </a:fld>
            <a:endParaRPr lang="en-US"/>
          </a:p>
        </p:txBody>
      </p:sp>
    </p:spTree>
    <p:extLst>
      <p:ext uri="{BB962C8B-B14F-4D97-AF65-F5344CB8AC3E}">
        <p14:creationId xmlns:p14="http://schemas.microsoft.com/office/powerpoint/2010/main" val="3479825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056487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6dab15f088_0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6dab15f088_0_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08331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de3625707_0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de3625707_0_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459577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de3625707_0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de3625707_0_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087703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de3625707_0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de3625707_0_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183224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de3625707_0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de3625707_0_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715556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de3625707_0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de3625707_0_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127041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de3625707_0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de3625707_0_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278946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de3625707_0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de3625707_0_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215862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de3625707_0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de3625707_0_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794383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7de3625707_0_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7de3625707_0_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002023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7de3625707_0_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7de3625707_0_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654675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6d526efd87_0_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6d526efd87_0_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824952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7de3625707_0_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7de3625707_0_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687766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7de3625707_0_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7de3625707_0_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145360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7de3625707_0_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7de3625707_0_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662530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7de3625707_0_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7de3625707_0_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793166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7de3625707_0_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7de3625707_0_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988342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7de3625707_0_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7de3625707_0_3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681924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7de3625707_0_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7de3625707_0_3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99998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7de3625707_0_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7de3625707_0_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127429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7de3625707_0_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7de3625707_0_2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014264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7de3625707_0_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7de3625707_0_2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662719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6d526efd87_0_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6d526efd87_0_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89864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7de3625707_0_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7de3625707_0_2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463587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7de3625707_0_3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7de3625707_0_3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318537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7de3625707_0_4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7de3625707_0_4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124167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6dd416bf28_0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6dd416bf28_0_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377305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6d526efd87_0_7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6d526efd87_0_7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228400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767864818c_0_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767864818c_0_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6755054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6d526efd87_0_7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6d526efd87_0_7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5084918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767864818c_0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767864818c_0_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912876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6d526efd87_0_8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6d526efd87_0_8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7857116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767864818c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767864818c_0_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030999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6d526efd87_0_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6d526efd87_0_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1847484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7e1a5eaf36_0_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7e1a5eaf36_0_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4606942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6d526efd87_0_5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6d526efd87_0_5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510948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6d526efd87_0_9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6d526efd87_0_9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6215114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7e1a5eaf36_0_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7e1a5eaf36_0_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4939727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7e1a5eaf36_0_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7e1a5eaf36_0_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720279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6d526efd87_0_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6d526efd87_0_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353309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6d526efd87_0_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6d526efd87_0_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438273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6d526efd87_0_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6d526efd87_0_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123461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7de3625707_0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7de3625707_0_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308321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7de3625707_0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7de3625707_0_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275268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mailto:jgordon0508@yahoo.co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forms.gle/ucZXfJ2adCdTu22B9"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forms.gle/ucZXfJ2adCdTu22B9"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1659397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7"/>
        <p:cNvGrpSpPr/>
        <p:nvPr/>
      </p:nvGrpSpPr>
      <p:grpSpPr>
        <a:xfrm>
          <a:off x="0" y="0"/>
          <a:ext cx="0" cy="0"/>
          <a:chOff x="0" y="0"/>
          <a:chExt cx="0" cy="0"/>
        </a:xfrm>
      </p:grpSpPr>
      <p:sp>
        <p:nvSpPr>
          <p:cNvPr id="308" name="Google Shape;308;p46"/>
          <p:cNvSpPr txBox="1">
            <a:spLocks noGrp="1"/>
          </p:cNvSpPr>
          <p:nvPr>
            <p:ph type="title"/>
          </p:nvPr>
        </p:nvSpPr>
        <p:spPr>
          <a:xfrm>
            <a:off x="237272" y="200477"/>
            <a:ext cx="8520600" cy="572700"/>
          </a:xfrm>
          <a:prstGeom prst="rect">
            <a:avLst/>
          </a:prstGeom>
        </p:spPr>
        <p:txBody>
          <a:bodyPr spcFirstLastPara="1" wrap="square" lIns="91425" tIns="91425" rIns="91425" bIns="91425" anchor="t" anchorCtr="0">
            <a:noAutofit/>
          </a:bodyPr>
          <a:lstStyle/>
          <a:p>
            <a:pPr lvl="0" algn="ctr"/>
            <a:r>
              <a:rPr lang="en-US" sz="3600" dirty="0"/>
              <a:t>Game Week Saturday AM</a:t>
            </a:r>
            <a:endParaRPr sz="3600" dirty="0"/>
          </a:p>
        </p:txBody>
      </p:sp>
      <p:sp>
        <p:nvSpPr>
          <p:cNvPr id="309" name="Google Shape;309;p46"/>
          <p:cNvSpPr txBox="1">
            <a:spLocks noGrp="1"/>
          </p:cNvSpPr>
          <p:nvPr>
            <p:ph type="body" idx="1"/>
          </p:nvPr>
        </p:nvSpPr>
        <p:spPr>
          <a:xfrm>
            <a:off x="170121" y="971305"/>
            <a:ext cx="8433324" cy="319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smtClean="0">
                <a:solidFill>
                  <a:srgbClr val="FFFFFF"/>
                </a:solidFill>
              </a:rPr>
              <a:t>Begin </a:t>
            </a:r>
            <a:r>
              <a:rPr lang="en" sz="3000" dirty="0">
                <a:solidFill>
                  <a:srgbClr val="FFFFFF"/>
                </a:solidFill>
              </a:rPr>
              <a:t>breakdown</a:t>
            </a:r>
            <a:endParaRPr sz="3000" dirty="0">
              <a:solidFill>
                <a:srgbClr val="FFFFFF"/>
              </a:solidFill>
            </a:endParaRPr>
          </a:p>
          <a:p>
            <a:pPr marL="0" lvl="0" indent="0" algn="l" rtl="0">
              <a:spcBef>
                <a:spcPts val="1600"/>
              </a:spcBef>
              <a:spcAft>
                <a:spcPts val="0"/>
              </a:spcAft>
              <a:buNone/>
            </a:pPr>
            <a:r>
              <a:rPr lang="en" sz="3000" dirty="0" smtClean="0">
                <a:solidFill>
                  <a:srgbClr val="FFFFFF"/>
                </a:solidFill>
              </a:rPr>
              <a:t>9:00 </a:t>
            </a:r>
            <a:r>
              <a:rPr lang="en" sz="3000" dirty="0">
                <a:solidFill>
                  <a:srgbClr val="FFFFFF"/>
                </a:solidFill>
              </a:rPr>
              <a:t>kids here. </a:t>
            </a:r>
            <a:r>
              <a:rPr lang="en" sz="3000" dirty="0">
                <a:solidFill>
                  <a:srgbClr val="FFFFFF"/>
                </a:solidFill>
              </a:rPr>
              <a:t>G</a:t>
            </a:r>
            <a:r>
              <a:rPr lang="en" sz="3000" dirty="0" smtClean="0">
                <a:solidFill>
                  <a:srgbClr val="FFFFFF"/>
                </a:solidFill>
              </a:rPr>
              <a:t>reet </a:t>
            </a:r>
            <a:r>
              <a:rPr lang="en" sz="3000" dirty="0" smtClean="0">
                <a:solidFill>
                  <a:srgbClr val="FFFFFF"/>
                </a:solidFill>
              </a:rPr>
              <a:t>them.  </a:t>
            </a:r>
            <a:r>
              <a:rPr lang="en" sz="3000" dirty="0">
                <a:solidFill>
                  <a:srgbClr val="FFFFFF"/>
                </a:solidFill>
              </a:rPr>
              <a:t>See kids Love ‘em up.  </a:t>
            </a:r>
            <a:r>
              <a:rPr lang="en" sz="3000" dirty="0" smtClean="0">
                <a:solidFill>
                  <a:srgbClr val="FFFFFF"/>
                </a:solidFill>
              </a:rPr>
              <a:t>Lift</a:t>
            </a:r>
          </a:p>
          <a:p>
            <a:pPr marL="0" lvl="0" indent="0" algn="l" rtl="0">
              <a:spcBef>
                <a:spcPts val="1600"/>
              </a:spcBef>
              <a:spcAft>
                <a:spcPts val="0"/>
              </a:spcAft>
              <a:buNone/>
            </a:pPr>
            <a:r>
              <a:rPr lang="en" sz="3000" dirty="0" smtClean="0">
                <a:solidFill>
                  <a:srgbClr val="FFFFFF"/>
                </a:solidFill>
              </a:rPr>
              <a:t>10:00 Film with kids  </a:t>
            </a:r>
            <a:r>
              <a:rPr lang="en" sz="3000" dirty="0">
                <a:solidFill>
                  <a:srgbClr val="FFFFFF"/>
                </a:solidFill>
              </a:rPr>
              <a:t>Always start together  (Play List</a:t>
            </a:r>
            <a:r>
              <a:rPr lang="en" sz="3000" dirty="0" smtClean="0">
                <a:solidFill>
                  <a:srgbClr val="FFFFFF"/>
                </a:solidFill>
              </a:rPr>
              <a:t>)  I am the bad guy</a:t>
            </a:r>
            <a:endParaRPr sz="3000" dirty="0">
              <a:solidFill>
                <a:srgbClr val="FFFFFF"/>
              </a:solidFill>
            </a:endParaRPr>
          </a:p>
          <a:p>
            <a:pPr marL="0" lvl="0" indent="0" algn="ctr" rtl="0">
              <a:spcBef>
                <a:spcPts val="1600"/>
              </a:spcBef>
              <a:spcAft>
                <a:spcPts val="0"/>
              </a:spcAft>
              <a:buNone/>
            </a:pPr>
            <a:endParaRPr sz="3000" dirty="0">
              <a:solidFill>
                <a:srgbClr val="FFFFFF"/>
              </a:solidFill>
            </a:endParaRPr>
          </a:p>
          <a:p>
            <a:pPr marL="0" lvl="0" indent="0" algn="ctr" rtl="0">
              <a:spcBef>
                <a:spcPts val="1600"/>
              </a:spcBef>
              <a:spcAft>
                <a:spcPts val="1600"/>
              </a:spcAft>
              <a:buNone/>
            </a:pPr>
            <a:endParaRPr sz="3000" dirty="0">
              <a:solidFill>
                <a:srgbClr val="FFFFFF"/>
              </a:solidFill>
            </a:endParaRPr>
          </a:p>
        </p:txBody>
      </p:sp>
      <p:sp>
        <p:nvSpPr>
          <p:cNvPr id="310" name="Google Shape;310;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2276190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2"/>
        <p:cNvGrpSpPr/>
        <p:nvPr/>
      </p:nvGrpSpPr>
      <p:grpSpPr>
        <a:xfrm>
          <a:off x="0" y="0"/>
          <a:ext cx="0" cy="0"/>
          <a:chOff x="0" y="0"/>
          <a:chExt cx="0" cy="0"/>
        </a:xfrm>
      </p:grpSpPr>
      <p:sp>
        <p:nvSpPr>
          <p:cNvPr id="323" name="Google Shape;323;p48"/>
          <p:cNvSpPr txBox="1">
            <a:spLocks noGrp="1"/>
          </p:cNvSpPr>
          <p:nvPr>
            <p:ph type="title"/>
          </p:nvPr>
        </p:nvSpPr>
        <p:spPr>
          <a:xfrm>
            <a:off x="311700" y="3241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smtClean="0"/>
              <a:t>Game </a:t>
            </a:r>
            <a:r>
              <a:rPr lang="en" sz="3600" dirty="0"/>
              <a:t>Week</a:t>
            </a:r>
            <a:r>
              <a:rPr lang="en" sz="3600" dirty="0" smtClean="0"/>
              <a:t>: Breakdown Musts</a:t>
            </a:r>
            <a:endParaRPr sz="3600" dirty="0"/>
          </a:p>
        </p:txBody>
      </p:sp>
      <p:sp>
        <p:nvSpPr>
          <p:cNvPr id="324" name="Google Shape;324;p48"/>
          <p:cNvSpPr txBox="1">
            <a:spLocks noGrp="1"/>
          </p:cNvSpPr>
          <p:nvPr>
            <p:ph type="body" idx="1"/>
          </p:nvPr>
        </p:nvSpPr>
        <p:spPr>
          <a:xfrm>
            <a:off x="402150" y="1265100"/>
            <a:ext cx="8339700" cy="319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rPr>
              <a:t>DC:  ODK  </a:t>
            </a:r>
            <a:r>
              <a:rPr lang="en" sz="3000" dirty="0" smtClean="0">
                <a:solidFill>
                  <a:srgbClr val="FFFFFF"/>
                </a:solidFill>
              </a:rPr>
              <a:t>play, formation, </a:t>
            </a:r>
            <a:r>
              <a:rPr lang="en" sz="3000" dirty="0">
                <a:solidFill>
                  <a:srgbClr val="FFFFFF"/>
                </a:solidFill>
              </a:rPr>
              <a:t>Motion Fld/Bnd </a:t>
            </a:r>
            <a:endParaRPr sz="3000" dirty="0">
              <a:solidFill>
                <a:srgbClr val="FFFFFF"/>
              </a:solidFill>
            </a:endParaRPr>
          </a:p>
          <a:p>
            <a:pPr marL="0" lvl="0" indent="0" algn="l" rtl="0">
              <a:spcBef>
                <a:spcPts val="1600"/>
              </a:spcBef>
              <a:spcAft>
                <a:spcPts val="0"/>
              </a:spcAft>
              <a:buNone/>
            </a:pPr>
            <a:r>
              <a:rPr lang="en" sz="3000" dirty="0">
                <a:solidFill>
                  <a:srgbClr val="FFFFFF"/>
                </a:solidFill>
              </a:rPr>
              <a:t>DL: Run/Pass Hash  Strength     Team</a:t>
            </a:r>
            <a:endParaRPr sz="3000" dirty="0">
              <a:solidFill>
                <a:srgbClr val="FFFFFF"/>
              </a:solidFill>
            </a:endParaRPr>
          </a:p>
          <a:p>
            <a:pPr marL="0" lvl="0" indent="0" algn="l" rtl="0">
              <a:spcBef>
                <a:spcPts val="1600"/>
              </a:spcBef>
              <a:spcAft>
                <a:spcPts val="0"/>
              </a:spcAft>
              <a:buNone/>
            </a:pPr>
            <a:r>
              <a:rPr lang="en" sz="3000" dirty="0">
                <a:solidFill>
                  <a:srgbClr val="FFFFFF"/>
                </a:solidFill>
              </a:rPr>
              <a:t>DB: Name Pass </a:t>
            </a:r>
            <a:r>
              <a:rPr lang="en" sz="3000" dirty="0" smtClean="0">
                <a:solidFill>
                  <a:srgbClr val="FFFFFF"/>
                </a:solidFill>
              </a:rPr>
              <a:t>Plays  (strong to weak)</a:t>
            </a:r>
            <a:endParaRPr sz="3000" dirty="0">
              <a:solidFill>
                <a:srgbClr val="FFFFFF"/>
              </a:solidFill>
            </a:endParaRPr>
          </a:p>
          <a:p>
            <a:pPr marL="0" lvl="0" indent="0" algn="l" rtl="0">
              <a:spcBef>
                <a:spcPts val="1600"/>
              </a:spcBef>
              <a:spcAft>
                <a:spcPts val="0"/>
              </a:spcAft>
              <a:buNone/>
            </a:pPr>
            <a:r>
              <a:rPr lang="en" sz="3000" dirty="0">
                <a:solidFill>
                  <a:srgbClr val="FFFFFF"/>
                </a:solidFill>
              </a:rPr>
              <a:t>Offensive Guys:   Dn/Dist/Yard </a:t>
            </a:r>
            <a:endParaRPr sz="3000" dirty="0">
              <a:solidFill>
                <a:srgbClr val="FFFFFF"/>
              </a:solidFill>
            </a:endParaRPr>
          </a:p>
          <a:p>
            <a:pPr marL="0" lvl="0" indent="0" algn="l" rtl="0">
              <a:spcBef>
                <a:spcPts val="1600"/>
              </a:spcBef>
              <a:spcAft>
                <a:spcPts val="0"/>
              </a:spcAft>
              <a:buNone/>
            </a:pPr>
            <a:r>
              <a:rPr lang="en" sz="3000" dirty="0">
                <a:solidFill>
                  <a:srgbClr val="FFFFFF"/>
                </a:solidFill>
              </a:rPr>
              <a:t>Try to be done by </a:t>
            </a:r>
            <a:r>
              <a:rPr lang="en" sz="3000" dirty="0" smtClean="0">
                <a:solidFill>
                  <a:srgbClr val="FFFFFF"/>
                </a:solidFill>
              </a:rPr>
              <a:t>Saturday   Doodling Sat PM</a:t>
            </a:r>
            <a:endParaRPr sz="3000" dirty="0">
              <a:solidFill>
                <a:srgbClr val="FFFFFF"/>
              </a:solidFill>
            </a:endParaRPr>
          </a:p>
          <a:p>
            <a:pPr marL="0" lvl="0" indent="0" algn="ctr" rtl="0">
              <a:spcBef>
                <a:spcPts val="1600"/>
              </a:spcBef>
              <a:spcAft>
                <a:spcPts val="0"/>
              </a:spcAft>
              <a:buNone/>
            </a:pPr>
            <a:endParaRPr sz="3000" dirty="0">
              <a:solidFill>
                <a:srgbClr val="FFFFFF"/>
              </a:solidFill>
            </a:endParaRPr>
          </a:p>
          <a:p>
            <a:pPr marL="0" lvl="0" indent="0" algn="ctr" rtl="0">
              <a:spcBef>
                <a:spcPts val="1600"/>
              </a:spcBef>
              <a:spcAft>
                <a:spcPts val="1600"/>
              </a:spcAft>
              <a:buNone/>
            </a:pPr>
            <a:endParaRPr sz="3000" dirty="0">
              <a:solidFill>
                <a:srgbClr val="FFFFFF"/>
              </a:solidFill>
            </a:endParaRPr>
          </a:p>
        </p:txBody>
      </p:sp>
      <p:sp>
        <p:nvSpPr>
          <p:cNvPr id="325" name="Google Shape;325;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2"/>
        <p:cNvGrpSpPr/>
        <p:nvPr/>
      </p:nvGrpSpPr>
      <p:grpSpPr>
        <a:xfrm>
          <a:off x="0" y="0"/>
          <a:ext cx="0" cy="0"/>
          <a:chOff x="0" y="0"/>
          <a:chExt cx="0" cy="0"/>
        </a:xfrm>
      </p:grpSpPr>
      <p:sp>
        <p:nvSpPr>
          <p:cNvPr id="323" name="Google Shape;323;p48"/>
          <p:cNvSpPr txBox="1">
            <a:spLocks noGrp="1"/>
          </p:cNvSpPr>
          <p:nvPr>
            <p:ph type="title"/>
          </p:nvPr>
        </p:nvSpPr>
        <p:spPr>
          <a:xfrm>
            <a:off x="311700" y="3241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smtClean="0"/>
              <a:t>Game </a:t>
            </a:r>
            <a:r>
              <a:rPr lang="en" sz="3600" dirty="0"/>
              <a:t>Week</a:t>
            </a:r>
            <a:r>
              <a:rPr lang="en" sz="3600" dirty="0" smtClean="0"/>
              <a:t>: Breakdown thoughts</a:t>
            </a:r>
            <a:endParaRPr sz="3600" dirty="0"/>
          </a:p>
        </p:txBody>
      </p:sp>
      <p:sp>
        <p:nvSpPr>
          <p:cNvPr id="324" name="Google Shape;324;p48"/>
          <p:cNvSpPr txBox="1">
            <a:spLocks noGrp="1"/>
          </p:cNvSpPr>
          <p:nvPr>
            <p:ph type="body" idx="1"/>
          </p:nvPr>
        </p:nvSpPr>
        <p:spPr>
          <a:xfrm>
            <a:off x="359619" y="1094979"/>
            <a:ext cx="8339700" cy="3196800"/>
          </a:xfrm>
          <a:prstGeom prst="rect">
            <a:avLst/>
          </a:prstGeom>
        </p:spPr>
        <p:txBody>
          <a:bodyPr spcFirstLastPara="1" wrap="square" lIns="91425" tIns="91425" rIns="91425" bIns="91425" anchor="t" anchorCtr="0">
            <a:noAutofit/>
          </a:bodyPr>
          <a:lstStyle/>
          <a:p>
            <a:pPr marL="0" lvl="0" indent="0" rtl="0">
              <a:spcBef>
                <a:spcPts val="1600"/>
              </a:spcBef>
              <a:spcAft>
                <a:spcPts val="0"/>
              </a:spcAft>
              <a:buNone/>
            </a:pPr>
            <a:r>
              <a:rPr lang="en-US" sz="3000" dirty="0" smtClean="0">
                <a:solidFill>
                  <a:srgbClr val="FFFFFF"/>
                </a:solidFill>
              </a:rPr>
              <a:t>Watch film fast…then slow use </a:t>
            </a:r>
            <a:r>
              <a:rPr lang="en-US" sz="3000" dirty="0" err="1" smtClean="0">
                <a:solidFill>
                  <a:srgbClr val="FFFFFF"/>
                </a:solidFill>
              </a:rPr>
              <a:t>Misc</a:t>
            </a:r>
            <a:r>
              <a:rPr lang="en-US" sz="3000" dirty="0" smtClean="0">
                <a:solidFill>
                  <a:srgbClr val="FFFFFF"/>
                </a:solidFill>
              </a:rPr>
              <a:t> column</a:t>
            </a:r>
          </a:p>
          <a:p>
            <a:pPr marL="0" lvl="0" indent="0" rtl="0">
              <a:spcBef>
                <a:spcPts val="1600"/>
              </a:spcBef>
              <a:spcAft>
                <a:spcPts val="0"/>
              </a:spcAft>
              <a:buNone/>
            </a:pPr>
            <a:r>
              <a:rPr lang="en-US" sz="3000" dirty="0" smtClean="0">
                <a:solidFill>
                  <a:srgbClr val="FFFFFF"/>
                </a:solidFill>
              </a:rPr>
              <a:t>I mess around with HUDL reports stats  </a:t>
            </a:r>
          </a:p>
          <a:p>
            <a:pPr marL="0" lvl="0" indent="0" rtl="0">
              <a:spcBef>
                <a:spcPts val="1600"/>
              </a:spcBef>
              <a:spcAft>
                <a:spcPts val="0"/>
              </a:spcAft>
              <a:buNone/>
            </a:pPr>
            <a:r>
              <a:rPr lang="en-US" sz="3000" dirty="0" smtClean="0">
                <a:solidFill>
                  <a:srgbClr val="FFFFFF"/>
                </a:solidFill>
              </a:rPr>
              <a:t>Do look at what’s next</a:t>
            </a:r>
          </a:p>
          <a:p>
            <a:pPr marL="0" lvl="0" indent="0" rtl="0">
              <a:spcBef>
                <a:spcPts val="1600"/>
              </a:spcBef>
              <a:spcAft>
                <a:spcPts val="0"/>
              </a:spcAft>
              <a:buNone/>
            </a:pPr>
            <a:r>
              <a:rPr lang="en-US" sz="3000" dirty="0" smtClean="0">
                <a:solidFill>
                  <a:srgbClr val="FFFFFF"/>
                </a:solidFill>
              </a:rPr>
              <a:t>I do an excel sort..  Hand to head</a:t>
            </a:r>
          </a:p>
          <a:p>
            <a:pPr marL="0" lvl="0" indent="0" rtl="0">
              <a:spcBef>
                <a:spcPts val="1600"/>
              </a:spcBef>
              <a:spcAft>
                <a:spcPts val="0"/>
              </a:spcAft>
              <a:buNone/>
            </a:pPr>
            <a:endParaRPr lang="en-US" sz="3000" dirty="0" smtClean="0">
              <a:solidFill>
                <a:srgbClr val="FFFFFF"/>
              </a:solidFill>
            </a:endParaRPr>
          </a:p>
        </p:txBody>
      </p:sp>
      <p:sp>
        <p:nvSpPr>
          <p:cNvPr id="325" name="Google Shape;325;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1287316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2"/>
        <p:cNvGrpSpPr/>
        <p:nvPr/>
      </p:nvGrpSpPr>
      <p:grpSpPr>
        <a:xfrm>
          <a:off x="0" y="0"/>
          <a:ext cx="0" cy="0"/>
          <a:chOff x="0" y="0"/>
          <a:chExt cx="0" cy="0"/>
        </a:xfrm>
      </p:grpSpPr>
      <p:sp>
        <p:nvSpPr>
          <p:cNvPr id="323" name="Google Shape;323;p48"/>
          <p:cNvSpPr txBox="1">
            <a:spLocks noGrp="1"/>
          </p:cNvSpPr>
          <p:nvPr>
            <p:ph type="title"/>
          </p:nvPr>
        </p:nvSpPr>
        <p:spPr>
          <a:xfrm>
            <a:off x="311700" y="3241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smtClean="0"/>
              <a:t>Game </a:t>
            </a:r>
            <a:r>
              <a:rPr lang="en" sz="3600" dirty="0"/>
              <a:t>Week</a:t>
            </a:r>
            <a:r>
              <a:rPr lang="en" sz="3600" dirty="0" smtClean="0"/>
              <a:t>: Breakdown thoughts</a:t>
            </a:r>
            <a:endParaRPr sz="3600" dirty="0"/>
          </a:p>
        </p:txBody>
      </p:sp>
      <p:sp>
        <p:nvSpPr>
          <p:cNvPr id="324" name="Google Shape;324;p48"/>
          <p:cNvSpPr txBox="1">
            <a:spLocks noGrp="1"/>
          </p:cNvSpPr>
          <p:nvPr>
            <p:ph type="body" idx="1"/>
          </p:nvPr>
        </p:nvSpPr>
        <p:spPr>
          <a:xfrm>
            <a:off x="359619" y="1094979"/>
            <a:ext cx="8339700" cy="3196800"/>
          </a:xfrm>
          <a:prstGeom prst="rect">
            <a:avLst/>
          </a:prstGeom>
        </p:spPr>
        <p:txBody>
          <a:bodyPr spcFirstLastPara="1" wrap="square" lIns="91425" tIns="91425" rIns="91425" bIns="91425" anchor="t" anchorCtr="0">
            <a:noAutofit/>
          </a:bodyPr>
          <a:lstStyle/>
          <a:p>
            <a:pPr marL="0" lvl="0" indent="0" rtl="0">
              <a:spcBef>
                <a:spcPts val="1600"/>
              </a:spcBef>
              <a:spcAft>
                <a:spcPts val="0"/>
              </a:spcAft>
              <a:buNone/>
            </a:pPr>
            <a:r>
              <a:rPr lang="en-US" sz="3000" dirty="0" smtClean="0">
                <a:solidFill>
                  <a:srgbClr val="FFFFFF"/>
                </a:solidFill>
              </a:rPr>
              <a:t>Who are they??</a:t>
            </a:r>
          </a:p>
          <a:p>
            <a:pPr marL="0" lvl="0" indent="0" rtl="0">
              <a:spcBef>
                <a:spcPts val="1600"/>
              </a:spcBef>
              <a:spcAft>
                <a:spcPts val="0"/>
              </a:spcAft>
              <a:buNone/>
            </a:pPr>
            <a:r>
              <a:rPr lang="en-US" sz="3000" dirty="0" smtClean="0">
                <a:solidFill>
                  <a:srgbClr val="FFFFFF"/>
                </a:solidFill>
              </a:rPr>
              <a:t>Wing-T  Make sure to track motions, why are they </a:t>
            </a:r>
            <a:r>
              <a:rPr lang="en-US" sz="3000" dirty="0" err="1" smtClean="0">
                <a:solidFill>
                  <a:srgbClr val="FFFFFF"/>
                </a:solidFill>
              </a:rPr>
              <a:t>unbal</a:t>
            </a:r>
            <a:r>
              <a:rPr lang="en-US" sz="3000" dirty="0" smtClean="0">
                <a:solidFill>
                  <a:srgbClr val="FFFFFF"/>
                </a:solidFill>
              </a:rPr>
              <a:t>?  Tackle over?  Who is getting the ball in crunch.  Are they really Wing-T? or just in the formations?  What are they on 3</a:t>
            </a:r>
            <a:r>
              <a:rPr lang="en-US" sz="3000" baseline="30000" dirty="0" smtClean="0">
                <a:solidFill>
                  <a:srgbClr val="FFFFFF"/>
                </a:solidFill>
              </a:rPr>
              <a:t>rd</a:t>
            </a:r>
            <a:r>
              <a:rPr lang="en-US" sz="3000" dirty="0" smtClean="0">
                <a:solidFill>
                  <a:srgbClr val="FFFFFF"/>
                </a:solidFill>
              </a:rPr>
              <a:t> and long?</a:t>
            </a:r>
            <a:endParaRPr sz="3000" dirty="0">
              <a:solidFill>
                <a:srgbClr val="FFFFFF"/>
              </a:solidFill>
            </a:endParaRPr>
          </a:p>
          <a:p>
            <a:pPr marL="0" lvl="0" indent="0" algn="ctr" rtl="0">
              <a:spcBef>
                <a:spcPts val="1600"/>
              </a:spcBef>
              <a:spcAft>
                <a:spcPts val="1600"/>
              </a:spcAft>
              <a:buNone/>
            </a:pPr>
            <a:endParaRPr sz="3000" dirty="0">
              <a:solidFill>
                <a:srgbClr val="FFFFFF"/>
              </a:solidFill>
            </a:endParaRPr>
          </a:p>
        </p:txBody>
      </p:sp>
      <p:sp>
        <p:nvSpPr>
          <p:cNvPr id="325" name="Google Shape;325;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2401064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2"/>
        <p:cNvGrpSpPr/>
        <p:nvPr/>
      </p:nvGrpSpPr>
      <p:grpSpPr>
        <a:xfrm>
          <a:off x="0" y="0"/>
          <a:ext cx="0" cy="0"/>
          <a:chOff x="0" y="0"/>
          <a:chExt cx="0" cy="0"/>
        </a:xfrm>
      </p:grpSpPr>
      <p:sp>
        <p:nvSpPr>
          <p:cNvPr id="323" name="Google Shape;323;p48"/>
          <p:cNvSpPr txBox="1">
            <a:spLocks noGrp="1"/>
          </p:cNvSpPr>
          <p:nvPr>
            <p:ph type="title"/>
          </p:nvPr>
        </p:nvSpPr>
        <p:spPr>
          <a:xfrm>
            <a:off x="269170" y="175294"/>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smtClean="0"/>
              <a:t>Game </a:t>
            </a:r>
            <a:r>
              <a:rPr lang="en" sz="3600" dirty="0"/>
              <a:t>Week</a:t>
            </a:r>
            <a:r>
              <a:rPr lang="en" sz="3600" dirty="0" smtClean="0"/>
              <a:t>: Breakdown thoughts</a:t>
            </a:r>
            <a:endParaRPr sz="3600" dirty="0"/>
          </a:p>
        </p:txBody>
      </p:sp>
      <p:sp>
        <p:nvSpPr>
          <p:cNvPr id="324" name="Google Shape;324;p48"/>
          <p:cNvSpPr txBox="1">
            <a:spLocks noGrp="1"/>
          </p:cNvSpPr>
          <p:nvPr>
            <p:ph type="body" idx="1"/>
          </p:nvPr>
        </p:nvSpPr>
        <p:spPr>
          <a:xfrm>
            <a:off x="327721" y="924858"/>
            <a:ext cx="8339700" cy="3196800"/>
          </a:xfrm>
          <a:prstGeom prst="rect">
            <a:avLst/>
          </a:prstGeom>
        </p:spPr>
        <p:txBody>
          <a:bodyPr spcFirstLastPara="1" wrap="square" lIns="91425" tIns="91425" rIns="91425" bIns="91425" anchor="t" anchorCtr="0">
            <a:noAutofit/>
          </a:bodyPr>
          <a:lstStyle/>
          <a:p>
            <a:pPr marL="0" lvl="0" indent="0" rtl="0">
              <a:spcBef>
                <a:spcPts val="1600"/>
              </a:spcBef>
              <a:spcAft>
                <a:spcPts val="0"/>
              </a:spcAft>
              <a:buNone/>
            </a:pPr>
            <a:r>
              <a:rPr lang="en-US" sz="3000" dirty="0" smtClean="0">
                <a:solidFill>
                  <a:srgbClr val="FFFFFF"/>
                </a:solidFill>
              </a:rPr>
              <a:t>Triple Teams- will the </a:t>
            </a:r>
            <a:r>
              <a:rPr lang="en-US" sz="3000" dirty="0" err="1" smtClean="0">
                <a:solidFill>
                  <a:srgbClr val="FFFFFF"/>
                </a:solidFill>
              </a:rPr>
              <a:t>qb</a:t>
            </a:r>
            <a:r>
              <a:rPr lang="en-US" sz="3000" dirty="0" smtClean="0">
                <a:solidFill>
                  <a:srgbClr val="FFFFFF"/>
                </a:solidFill>
              </a:rPr>
              <a:t> pitch to his left? What are the splits? Are they a 4</a:t>
            </a:r>
            <a:r>
              <a:rPr lang="en-US" sz="3000" baseline="30000" dirty="0" smtClean="0">
                <a:solidFill>
                  <a:srgbClr val="FFFFFF"/>
                </a:solidFill>
              </a:rPr>
              <a:t>th</a:t>
            </a:r>
            <a:r>
              <a:rPr lang="en-US" sz="3000" dirty="0" smtClean="0">
                <a:solidFill>
                  <a:srgbClr val="FFFFFF"/>
                </a:solidFill>
              </a:rPr>
              <a:t> down team.  Do they have all the goodies  </a:t>
            </a:r>
          </a:p>
          <a:p>
            <a:pPr marL="0" lvl="0" indent="0" rtl="0">
              <a:spcBef>
                <a:spcPts val="1600"/>
              </a:spcBef>
              <a:spcAft>
                <a:spcPts val="0"/>
              </a:spcAft>
              <a:buNone/>
            </a:pPr>
            <a:r>
              <a:rPr lang="en-US" sz="3000" dirty="0" smtClean="0">
                <a:solidFill>
                  <a:srgbClr val="FFFFFF"/>
                </a:solidFill>
              </a:rPr>
              <a:t>Zone Read-  can you tell zone read from power read. Is QB the man?  How good are they at RPO</a:t>
            </a:r>
            <a:endParaRPr sz="3000" dirty="0">
              <a:solidFill>
                <a:srgbClr val="FFFFFF"/>
              </a:solidFill>
            </a:endParaRPr>
          </a:p>
          <a:p>
            <a:pPr marL="0" lvl="0" indent="0" algn="ctr" rtl="0">
              <a:spcBef>
                <a:spcPts val="1600"/>
              </a:spcBef>
              <a:spcAft>
                <a:spcPts val="1600"/>
              </a:spcAft>
              <a:buNone/>
            </a:pPr>
            <a:endParaRPr sz="3000" dirty="0">
              <a:solidFill>
                <a:srgbClr val="FFFFFF"/>
              </a:solidFill>
            </a:endParaRPr>
          </a:p>
        </p:txBody>
      </p:sp>
      <p:sp>
        <p:nvSpPr>
          <p:cNvPr id="325" name="Google Shape;325;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570678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2"/>
        <p:cNvGrpSpPr/>
        <p:nvPr/>
      </p:nvGrpSpPr>
      <p:grpSpPr>
        <a:xfrm>
          <a:off x="0" y="0"/>
          <a:ext cx="0" cy="0"/>
          <a:chOff x="0" y="0"/>
          <a:chExt cx="0" cy="0"/>
        </a:xfrm>
      </p:grpSpPr>
      <p:sp>
        <p:nvSpPr>
          <p:cNvPr id="323" name="Google Shape;323;p48"/>
          <p:cNvSpPr txBox="1">
            <a:spLocks noGrp="1"/>
          </p:cNvSpPr>
          <p:nvPr>
            <p:ph type="title"/>
          </p:nvPr>
        </p:nvSpPr>
        <p:spPr>
          <a:xfrm>
            <a:off x="269170" y="175294"/>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smtClean="0"/>
              <a:t>Game </a:t>
            </a:r>
            <a:r>
              <a:rPr lang="en" sz="3600" dirty="0"/>
              <a:t>Week</a:t>
            </a:r>
            <a:r>
              <a:rPr lang="en" sz="3600" dirty="0" smtClean="0"/>
              <a:t>: Breakdown thoughts</a:t>
            </a:r>
            <a:endParaRPr sz="3600" dirty="0"/>
          </a:p>
        </p:txBody>
      </p:sp>
      <p:sp>
        <p:nvSpPr>
          <p:cNvPr id="324" name="Google Shape;324;p48"/>
          <p:cNvSpPr txBox="1">
            <a:spLocks noGrp="1"/>
          </p:cNvSpPr>
          <p:nvPr>
            <p:ph type="body" idx="1"/>
          </p:nvPr>
        </p:nvSpPr>
        <p:spPr>
          <a:xfrm>
            <a:off x="327721" y="924858"/>
            <a:ext cx="8339700" cy="3196800"/>
          </a:xfrm>
          <a:prstGeom prst="rect">
            <a:avLst/>
          </a:prstGeom>
        </p:spPr>
        <p:txBody>
          <a:bodyPr spcFirstLastPara="1" wrap="square" lIns="91425" tIns="91425" rIns="91425" bIns="91425" anchor="t" anchorCtr="0">
            <a:noAutofit/>
          </a:bodyPr>
          <a:lstStyle/>
          <a:p>
            <a:pPr marL="0" lvl="0" indent="0" rtl="0">
              <a:spcBef>
                <a:spcPts val="1600"/>
              </a:spcBef>
              <a:spcAft>
                <a:spcPts val="0"/>
              </a:spcAft>
              <a:buNone/>
            </a:pPr>
            <a:r>
              <a:rPr lang="en-US" sz="3000" dirty="0" smtClean="0">
                <a:solidFill>
                  <a:srgbClr val="FFFFFF"/>
                </a:solidFill>
              </a:rPr>
              <a:t>Passing Thoughts- Is the QB really reading? What about in crunch time? Who is his buddy? Can he hit an out? Does he throw at the sticks? Which way does he flush?  Does he throw on the run? To his left? Do they throw over the middle? Can you rattle him?  </a:t>
            </a:r>
            <a:r>
              <a:rPr lang="en-US" sz="3000" dirty="0">
                <a:solidFill>
                  <a:srgbClr val="FFFFFF"/>
                </a:solidFill>
              </a:rPr>
              <a:t> </a:t>
            </a:r>
            <a:r>
              <a:rPr lang="en-US" sz="3000" dirty="0" smtClean="0">
                <a:solidFill>
                  <a:srgbClr val="FFFFFF"/>
                </a:solidFill>
              </a:rPr>
              <a:t>Pass Pro  ½ slide? Roll out</a:t>
            </a:r>
            <a:endParaRPr sz="3000" dirty="0">
              <a:solidFill>
                <a:srgbClr val="FFFFFF"/>
              </a:solidFill>
            </a:endParaRPr>
          </a:p>
          <a:p>
            <a:pPr marL="0" lvl="0" indent="0" algn="ctr" rtl="0">
              <a:spcBef>
                <a:spcPts val="1600"/>
              </a:spcBef>
              <a:spcAft>
                <a:spcPts val="1600"/>
              </a:spcAft>
              <a:buNone/>
            </a:pPr>
            <a:endParaRPr sz="3000" dirty="0">
              <a:solidFill>
                <a:srgbClr val="FFFFFF"/>
              </a:solidFill>
            </a:endParaRPr>
          </a:p>
        </p:txBody>
      </p:sp>
      <p:sp>
        <p:nvSpPr>
          <p:cNvPr id="325" name="Google Shape;325;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120746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2"/>
        <p:cNvGrpSpPr/>
        <p:nvPr/>
      </p:nvGrpSpPr>
      <p:grpSpPr>
        <a:xfrm>
          <a:off x="0" y="0"/>
          <a:ext cx="0" cy="0"/>
          <a:chOff x="0" y="0"/>
          <a:chExt cx="0" cy="0"/>
        </a:xfrm>
      </p:grpSpPr>
      <p:sp>
        <p:nvSpPr>
          <p:cNvPr id="323" name="Google Shape;323;p48"/>
          <p:cNvSpPr txBox="1">
            <a:spLocks noGrp="1"/>
          </p:cNvSpPr>
          <p:nvPr>
            <p:ph type="title"/>
          </p:nvPr>
        </p:nvSpPr>
        <p:spPr>
          <a:xfrm>
            <a:off x="269170" y="93101"/>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smtClean="0"/>
              <a:t>Game </a:t>
            </a:r>
            <a:r>
              <a:rPr lang="en" sz="3600" dirty="0"/>
              <a:t>Week</a:t>
            </a:r>
            <a:r>
              <a:rPr lang="en" sz="3600" dirty="0" smtClean="0"/>
              <a:t>: Breakdown Gen’l Tips</a:t>
            </a:r>
            <a:endParaRPr sz="3600" dirty="0"/>
          </a:p>
        </p:txBody>
      </p:sp>
      <p:sp>
        <p:nvSpPr>
          <p:cNvPr id="324" name="Google Shape;324;p48"/>
          <p:cNvSpPr txBox="1">
            <a:spLocks noGrp="1"/>
          </p:cNvSpPr>
          <p:nvPr>
            <p:ph type="body" idx="1"/>
          </p:nvPr>
        </p:nvSpPr>
        <p:spPr>
          <a:xfrm>
            <a:off x="235254" y="719375"/>
            <a:ext cx="8339700" cy="3196800"/>
          </a:xfrm>
          <a:prstGeom prst="rect">
            <a:avLst/>
          </a:prstGeom>
        </p:spPr>
        <p:txBody>
          <a:bodyPr spcFirstLastPara="1" wrap="square" lIns="91425" tIns="91425" rIns="91425" bIns="91425" anchor="t" anchorCtr="0">
            <a:noAutofit/>
          </a:bodyPr>
          <a:lstStyle/>
          <a:p>
            <a:pPr marL="0" lvl="0" indent="0" rtl="0">
              <a:spcBef>
                <a:spcPts val="1600"/>
              </a:spcBef>
              <a:spcAft>
                <a:spcPts val="1600"/>
              </a:spcAft>
              <a:buNone/>
            </a:pPr>
            <a:r>
              <a:rPr lang="en-US" sz="3000" dirty="0" smtClean="0">
                <a:solidFill>
                  <a:srgbClr val="FFFFFF"/>
                </a:solidFill>
              </a:rPr>
              <a:t>QB licking fingers, wiping a towel, slightly different slant of feet.   Guards off ball</a:t>
            </a:r>
          </a:p>
          <a:p>
            <a:pPr marL="0" lvl="0" indent="0" rtl="0">
              <a:spcBef>
                <a:spcPts val="1600"/>
              </a:spcBef>
              <a:spcAft>
                <a:spcPts val="1600"/>
              </a:spcAft>
              <a:buNone/>
            </a:pPr>
            <a:r>
              <a:rPr lang="en-US" sz="3000" dirty="0" smtClean="0">
                <a:solidFill>
                  <a:srgbClr val="FFFFFF"/>
                </a:solidFill>
              </a:rPr>
              <a:t>Centers head before snap? Can’t see #’s? </a:t>
            </a:r>
          </a:p>
          <a:p>
            <a:pPr marL="0" lvl="0" indent="0" rtl="0">
              <a:spcBef>
                <a:spcPts val="1600"/>
              </a:spcBef>
              <a:spcAft>
                <a:spcPts val="1600"/>
              </a:spcAft>
              <a:buNone/>
            </a:pPr>
            <a:r>
              <a:rPr lang="en-US" sz="3000" dirty="0" smtClean="0">
                <a:solidFill>
                  <a:srgbClr val="FFFFFF"/>
                </a:solidFill>
              </a:rPr>
              <a:t>Towel?  Socks?  Wrist tape? Stance? T-shirt?</a:t>
            </a:r>
          </a:p>
          <a:p>
            <a:pPr marL="0" lvl="0" indent="0" rtl="0">
              <a:spcBef>
                <a:spcPts val="1600"/>
              </a:spcBef>
              <a:spcAft>
                <a:spcPts val="1600"/>
              </a:spcAft>
              <a:buNone/>
            </a:pPr>
            <a:r>
              <a:rPr lang="en-US" sz="3000" dirty="0" smtClean="0">
                <a:solidFill>
                  <a:srgbClr val="FFFFFF"/>
                </a:solidFill>
              </a:rPr>
              <a:t>Start of a Drive  2</a:t>
            </a:r>
            <a:r>
              <a:rPr lang="en-US" sz="3000" baseline="30000" dirty="0" smtClean="0">
                <a:solidFill>
                  <a:srgbClr val="FFFFFF"/>
                </a:solidFill>
              </a:rPr>
              <a:t>nd</a:t>
            </a:r>
            <a:r>
              <a:rPr lang="en-US" sz="3000" dirty="0" smtClean="0">
                <a:solidFill>
                  <a:srgbClr val="FFFFFF"/>
                </a:solidFill>
              </a:rPr>
              <a:t> and 10?</a:t>
            </a:r>
            <a:endParaRPr sz="3000" dirty="0">
              <a:solidFill>
                <a:srgbClr val="FFFFFF"/>
              </a:solidFill>
            </a:endParaRPr>
          </a:p>
        </p:txBody>
      </p:sp>
      <p:sp>
        <p:nvSpPr>
          <p:cNvPr id="325" name="Google Shape;325;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367477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2"/>
        <p:cNvGrpSpPr/>
        <p:nvPr/>
      </p:nvGrpSpPr>
      <p:grpSpPr>
        <a:xfrm>
          <a:off x="0" y="0"/>
          <a:ext cx="0" cy="0"/>
          <a:chOff x="0" y="0"/>
          <a:chExt cx="0" cy="0"/>
        </a:xfrm>
      </p:grpSpPr>
      <p:sp>
        <p:nvSpPr>
          <p:cNvPr id="323" name="Google Shape;323;p48"/>
          <p:cNvSpPr txBox="1">
            <a:spLocks noGrp="1"/>
          </p:cNvSpPr>
          <p:nvPr>
            <p:ph type="title"/>
          </p:nvPr>
        </p:nvSpPr>
        <p:spPr>
          <a:xfrm>
            <a:off x="269170" y="175294"/>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smtClean="0"/>
              <a:t>Game Week</a:t>
            </a:r>
            <a:r>
              <a:rPr lang="en" sz="3600" dirty="0"/>
              <a:t> </a:t>
            </a:r>
            <a:r>
              <a:rPr lang="en" sz="3600" dirty="0" smtClean="0"/>
              <a:t>Data Distortion</a:t>
            </a:r>
            <a:endParaRPr sz="3600" dirty="0"/>
          </a:p>
        </p:txBody>
      </p:sp>
      <p:sp>
        <p:nvSpPr>
          <p:cNvPr id="324" name="Google Shape;324;p48"/>
          <p:cNvSpPr txBox="1">
            <a:spLocks noGrp="1"/>
          </p:cNvSpPr>
          <p:nvPr>
            <p:ph type="body" idx="1"/>
          </p:nvPr>
        </p:nvSpPr>
        <p:spPr>
          <a:xfrm>
            <a:off x="327721" y="924858"/>
            <a:ext cx="8339700" cy="3196800"/>
          </a:xfrm>
          <a:prstGeom prst="rect">
            <a:avLst/>
          </a:prstGeom>
        </p:spPr>
        <p:txBody>
          <a:bodyPr spcFirstLastPara="1" wrap="square" lIns="91425" tIns="91425" rIns="91425" bIns="91425" anchor="t" anchorCtr="0">
            <a:noAutofit/>
          </a:bodyPr>
          <a:lstStyle/>
          <a:p>
            <a:pPr marL="0" lvl="0" indent="0" rtl="0">
              <a:spcBef>
                <a:spcPts val="1600"/>
              </a:spcBef>
              <a:spcAft>
                <a:spcPts val="1600"/>
              </a:spcAft>
              <a:buNone/>
            </a:pPr>
            <a:r>
              <a:rPr lang="en-US" sz="3000" dirty="0" smtClean="0">
                <a:solidFill>
                  <a:srgbClr val="FFFFFF"/>
                </a:solidFill>
              </a:rPr>
              <a:t>Need to note:  Score, Time in game, 2 minute drive, Some teams when they get up they practice throwing if they are run team.  4 minute offense to end the game</a:t>
            </a:r>
          </a:p>
          <a:p>
            <a:pPr marL="0" lvl="0" indent="0" rtl="0">
              <a:spcBef>
                <a:spcPts val="1600"/>
              </a:spcBef>
              <a:spcAft>
                <a:spcPts val="1600"/>
              </a:spcAft>
              <a:buNone/>
            </a:pPr>
            <a:r>
              <a:rPr lang="en-US" sz="3000" dirty="0" smtClean="0">
                <a:solidFill>
                  <a:srgbClr val="FFFFFF"/>
                </a:solidFill>
              </a:rPr>
              <a:t>Are they giving a kid a rest?</a:t>
            </a:r>
          </a:p>
        </p:txBody>
      </p:sp>
      <p:sp>
        <p:nvSpPr>
          <p:cNvPr id="325" name="Google Shape;325;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3889776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2"/>
        <p:cNvGrpSpPr/>
        <p:nvPr/>
      </p:nvGrpSpPr>
      <p:grpSpPr>
        <a:xfrm>
          <a:off x="0" y="0"/>
          <a:ext cx="0" cy="0"/>
          <a:chOff x="0" y="0"/>
          <a:chExt cx="0" cy="0"/>
        </a:xfrm>
      </p:grpSpPr>
      <p:sp>
        <p:nvSpPr>
          <p:cNvPr id="323" name="Google Shape;323;p48"/>
          <p:cNvSpPr txBox="1">
            <a:spLocks noGrp="1"/>
          </p:cNvSpPr>
          <p:nvPr>
            <p:ph type="title"/>
          </p:nvPr>
        </p:nvSpPr>
        <p:spPr>
          <a:xfrm>
            <a:off x="269170" y="175294"/>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smtClean="0"/>
              <a:t>Game Week</a:t>
            </a:r>
            <a:r>
              <a:rPr lang="en" sz="3600" dirty="0"/>
              <a:t> </a:t>
            </a:r>
            <a:r>
              <a:rPr lang="en" sz="3600" dirty="0" smtClean="0"/>
              <a:t>Data</a:t>
            </a:r>
            <a:endParaRPr sz="3600" dirty="0"/>
          </a:p>
        </p:txBody>
      </p:sp>
      <p:sp>
        <p:nvSpPr>
          <p:cNvPr id="324" name="Google Shape;324;p48"/>
          <p:cNvSpPr txBox="1">
            <a:spLocks noGrp="1"/>
          </p:cNvSpPr>
          <p:nvPr>
            <p:ph type="body" idx="1"/>
          </p:nvPr>
        </p:nvSpPr>
        <p:spPr>
          <a:xfrm>
            <a:off x="327721" y="924858"/>
            <a:ext cx="8339700" cy="3196800"/>
          </a:xfrm>
          <a:prstGeom prst="rect">
            <a:avLst/>
          </a:prstGeom>
        </p:spPr>
        <p:txBody>
          <a:bodyPr spcFirstLastPara="1" wrap="square" lIns="91425" tIns="91425" rIns="91425" bIns="91425" anchor="t" anchorCtr="0">
            <a:noAutofit/>
          </a:bodyPr>
          <a:lstStyle/>
          <a:p>
            <a:pPr marL="0" lvl="0" indent="0" rtl="0">
              <a:spcBef>
                <a:spcPts val="1600"/>
              </a:spcBef>
              <a:spcAft>
                <a:spcPts val="1600"/>
              </a:spcAft>
              <a:buNone/>
            </a:pPr>
            <a:r>
              <a:rPr lang="en-US" sz="3000" dirty="0" smtClean="0">
                <a:solidFill>
                  <a:srgbClr val="FFFFFF"/>
                </a:solidFill>
              </a:rPr>
              <a:t>How much data do you actually need to make a difference?  I like to have at least 125 GOOD plays</a:t>
            </a:r>
          </a:p>
          <a:p>
            <a:pPr marL="0" lvl="0" indent="0" rtl="0">
              <a:spcBef>
                <a:spcPts val="1600"/>
              </a:spcBef>
              <a:spcAft>
                <a:spcPts val="1600"/>
              </a:spcAft>
              <a:buNone/>
            </a:pPr>
            <a:r>
              <a:rPr lang="en-US" sz="3000" dirty="0" smtClean="0">
                <a:solidFill>
                  <a:srgbClr val="FFFFFF"/>
                </a:solidFill>
              </a:rPr>
              <a:t>Need to consider </a:t>
            </a:r>
            <a:r>
              <a:rPr lang="en-US" sz="3000" dirty="0" smtClean="0">
                <a:solidFill>
                  <a:srgbClr val="FFFFFF"/>
                </a:solidFill>
                <a:sym typeface="Wingdings" panose="05000000000000000000" pitchFamily="2" charset="2"/>
              </a:rPr>
              <a:t> Who are you? </a:t>
            </a:r>
            <a:endParaRPr lang="en-US" sz="3000" dirty="0" smtClean="0">
              <a:solidFill>
                <a:srgbClr val="FFFFFF"/>
              </a:solidFill>
            </a:endParaRPr>
          </a:p>
        </p:txBody>
      </p:sp>
      <p:sp>
        <p:nvSpPr>
          <p:cNvPr id="325" name="Google Shape;325;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2398304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9"/>
        <p:cNvGrpSpPr/>
        <p:nvPr/>
      </p:nvGrpSpPr>
      <p:grpSpPr>
        <a:xfrm>
          <a:off x="0" y="0"/>
          <a:ext cx="0" cy="0"/>
          <a:chOff x="0" y="0"/>
          <a:chExt cx="0" cy="0"/>
        </a:xfrm>
      </p:grpSpPr>
      <p:sp>
        <p:nvSpPr>
          <p:cNvPr id="330" name="Google Shape;330;p49"/>
          <p:cNvSpPr txBox="1">
            <a:spLocks noGrp="1"/>
          </p:cNvSpPr>
          <p:nvPr>
            <p:ph type="title"/>
          </p:nvPr>
        </p:nvSpPr>
        <p:spPr>
          <a:xfrm>
            <a:off x="311700" y="3241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Defensive Game Week: Sunday</a:t>
            </a:r>
            <a:endParaRPr sz="3600"/>
          </a:p>
        </p:txBody>
      </p:sp>
      <p:sp>
        <p:nvSpPr>
          <p:cNvPr id="331" name="Google Shape;331;p49"/>
          <p:cNvSpPr txBox="1">
            <a:spLocks noGrp="1"/>
          </p:cNvSpPr>
          <p:nvPr>
            <p:ph type="body" idx="1"/>
          </p:nvPr>
        </p:nvSpPr>
        <p:spPr>
          <a:xfrm>
            <a:off x="402150" y="1265100"/>
            <a:ext cx="8339700" cy="319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rPr>
              <a:t>Breakfast w Bride  THEN Game Plan</a:t>
            </a:r>
            <a:endParaRPr sz="3000" dirty="0">
              <a:solidFill>
                <a:srgbClr val="FFFFFF"/>
              </a:solidFill>
            </a:endParaRPr>
          </a:p>
          <a:p>
            <a:pPr marL="0" lvl="0" indent="0" algn="l" rtl="0">
              <a:spcBef>
                <a:spcPts val="1600"/>
              </a:spcBef>
              <a:spcAft>
                <a:spcPts val="0"/>
              </a:spcAft>
              <a:buNone/>
            </a:pPr>
            <a:r>
              <a:rPr lang="en" sz="3000" dirty="0">
                <a:solidFill>
                  <a:srgbClr val="FFFFFF"/>
                </a:solidFill>
              </a:rPr>
              <a:t>Thinking: Formations, Studs, </a:t>
            </a:r>
            <a:r>
              <a:rPr lang="en" sz="3000" dirty="0" smtClean="0">
                <a:solidFill>
                  <a:srgbClr val="FFFFFF"/>
                </a:solidFill>
              </a:rPr>
              <a:t>Plays, D&amp;D </a:t>
            </a:r>
            <a:endParaRPr sz="3000" dirty="0">
              <a:solidFill>
                <a:srgbClr val="FFFFFF"/>
              </a:solidFill>
            </a:endParaRPr>
          </a:p>
          <a:p>
            <a:pPr marL="0" lvl="0" indent="0" algn="l" rtl="0">
              <a:spcBef>
                <a:spcPts val="1600"/>
              </a:spcBef>
              <a:spcAft>
                <a:spcPts val="0"/>
              </a:spcAft>
              <a:buNone/>
            </a:pPr>
            <a:r>
              <a:rPr lang="en" sz="3000" dirty="0">
                <a:solidFill>
                  <a:srgbClr val="FFFFFF"/>
                </a:solidFill>
              </a:rPr>
              <a:t>Meet via Zoom 5pm   Talk with HC before</a:t>
            </a:r>
            <a:endParaRPr sz="3000" dirty="0">
              <a:solidFill>
                <a:srgbClr val="FFFFFF"/>
              </a:solidFill>
            </a:endParaRPr>
          </a:p>
          <a:p>
            <a:pPr marL="0" lvl="0" indent="0" algn="l" rtl="0">
              <a:spcBef>
                <a:spcPts val="1600"/>
              </a:spcBef>
              <a:spcAft>
                <a:spcPts val="0"/>
              </a:spcAft>
              <a:buNone/>
            </a:pPr>
            <a:r>
              <a:rPr lang="en" sz="3000" dirty="0" smtClean="0">
                <a:solidFill>
                  <a:srgbClr val="FFFFFF"/>
                </a:solidFill>
              </a:rPr>
              <a:t>Our Personell!  Go </a:t>
            </a:r>
            <a:r>
              <a:rPr lang="en" sz="3000" dirty="0">
                <a:solidFill>
                  <a:srgbClr val="FFFFFF"/>
                </a:solidFill>
              </a:rPr>
              <a:t>Over Ready List</a:t>
            </a:r>
            <a:endParaRPr sz="3000" dirty="0">
              <a:solidFill>
                <a:srgbClr val="FFFFFF"/>
              </a:solidFill>
            </a:endParaRPr>
          </a:p>
          <a:p>
            <a:pPr marL="0" lvl="0" indent="0" algn="l" rtl="0">
              <a:spcBef>
                <a:spcPts val="1600"/>
              </a:spcBef>
              <a:spcAft>
                <a:spcPts val="0"/>
              </a:spcAft>
              <a:buNone/>
            </a:pPr>
            <a:r>
              <a:rPr lang="en" sz="3000" dirty="0">
                <a:solidFill>
                  <a:srgbClr val="FFFFFF"/>
                </a:solidFill>
              </a:rPr>
              <a:t>Send Out Hudl tips</a:t>
            </a:r>
            <a:endParaRPr sz="3000" dirty="0">
              <a:solidFill>
                <a:srgbClr val="FFFFFF"/>
              </a:solidFill>
            </a:endParaRPr>
          </a:p>
          <a:p>
            <a:pPr marL="0" lvl="0" indent="0" algn="l" rtl="0">
              <a:spcBef>
                <a:spcPts val="1600"/>
              </a:spcBef>
              <a:spcAft>
                <a:spcPts val="0"/>
              </a:spcAft>
              <a:buNone/>
            </a:pPr>
            <a:endParaRPr sz="3000" dirty="0">
              <a:solidFill>
                <a:srgbClr val="FFFFFF"/>
              </a:solidFill>
            </a:endParaRPr>
          </a:p>
          <a:p>
            <a:pPr marL="0" lvl="0" indent="0" algn="ctr" rtl="0">
              <a:spcBef>
                <a:spcPts val="1600"/>
              </a:spcBef>
              <a:spcAft>
                <a:spcPts val="0"/>
              </a:spcAft>
              <a:buNone/>
            </a:pPr>
            <a:endParaRPr sz="3000" dirty="0">
              <a:solidFill>
                <a:srgbClr val="FFFFFF"/>
              </a:solidFill>
            </a:endParaRPr>
          </a:p>
          <a:p>
            <a:pPr marL="0" lvl="0" indent="0" algn="ctr" rtl="0">
              <a:spcBef>
                <a:spcPts val="1600"/>
              </a:spcBef>
              <a:spcAft>
                <a:spcPts val="1600"/>
              </a:spcAft>
              <a:buNone/>
            </a:pPr>
            <a:endParaRPr sz="3000" dirty="0">
              <a:solidFill>
                <a:srgbClr val="FFFFFF"/>
              </a:solidFill>
            </a:endParaRPr>
          </a:p>
        </p:txBody>
      </p:sp>
      <p:sp>
        <p:nvSpPr>
          <p:cNvPr id="332" name="Google Shape;332;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311700" y="1986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smtClean="0"/>
              <a:t>Our Agenda</a:t>
            </a:r>
            <a:endParaRPr sz="3600" dirty="0"/>
          </a:p>
        </p:txBody>
      </p:sp>
      <p:sp>
        <p:nvSpPr>
          <p:cNvPr id="60" name="Google Shape;60;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00" dirty="0" smtClean="0">
                <a:solidFill>
                  <a:srgbClr val="FFFFFF"/>
                </a:solidFill>
              </a:rPr>
              <a:t>From Friday after the game weekend thoughts</a:t>
            </a:r>
          </a:p>
          <a:p>
            <a:pPr marL="0" lvl="0" indent="0" algn="l" rtl="0">
              <a:spcBef>
                <a:spcPts val="0"/>
              </a:spcBef>
              <a:spcAft>
                <a:spcPts val="0"/>
              </a:spcAft>
              <a:buNone/>
            </a:pPr>
            <a:r>
              <a:rPr lang="en-US" sz="3000" dirty="0" smtClean="0">
                <a:solidFill>
                  <a:srgbClr val="FFFFFF"/>
                </a:solidFill>
              </a:rPr>
              <a:t>Weekday Thoughts</a:t>
            </a:r>
          </a:p>
          <a:p>
            <a:pPr marL="0" lvl="0" indent="0" algn="l" rtl="0">
              <a:spcBef>
                <a:spcPts val="0"/>
              </a:spcBef>
              <a:spcAft>
                <a:spcPts val="0"/>
              </a:spcAft>
              <a:buNone/>
            </a:pPr>
            <a:r>
              <a:rPr lang="en-US" sz="3000" dirty="0" smtClean="0">
                <a:solidFill>
                  <a:srgbClr val="FFFFFF"/>
                </a:solidFill>
              </a:rPr>
              <a:t>Friday Pre-Game</a:t>
            </a:r>
          </a:p>
          <a:p>
            <a:pPr marL="0" lvl="0" indent="0" algn="ctr" rtl="0">
              <a:spcBef>
                <a:spcPts val="0"/>
              </a:spcBef>
              <a:spcAft>
                <a:spcPts val="0"/>
              </a:spcAft>
              <a:buNone/>
            </a:pPr>
            <a:endParaRPr lang="en-US" sz="3000" dirty="0" smtClean="0">
              <a:solidFill>
                <a:srgbClr val="FFFFFF"/>
              </a:solidFill>
            </a:endParaRPr>
          </a:p>
          <a:p>
            <a:pPr marL="0" lvl="0" indent="0" algn="ctr" rtl="0">
              <a:spcBef>
                <a:spcPts val="0"/>
              </a:spcBef>
              <a:spcAft>
                <a:spcPts val="0"/>
              </a:spcAft>
              <a:buNone/>
            </a:pPr>
            <a:r>
              <a:rPr lang="en-US" sz="3000" dirty="0" smtClean="0">
                <a:solidFill>
                  <a:srgbClr val="FFFFFF"/>
                </a:solidFill>
              </a:rPr>
              <a:t>Bonus Material at the end</a:t>
            </a:r>
          </a:p>
          <a:p>
            <a:pPr marL="0" lvl="0" indent="0" algn="l" rtl="0">
              <a:spcBef>
                <a:spcPts val="0"/>
              </a:spcBef>
              <a:spcAft>
                <a:spcPts val="0"/>
              </a:spcAft>
              <a:buNone/>
            </a:pPr>
            <a:r>
              <a:rPr lang="en-US" sz="3000" dirty="0" smtClean="0">
                <a:solidFill>
                  <a:srgbClr val="FFFFFF"/>
                </a:solidFill>
              </a:rPr>
              <a:t>PowerPoint is at CoachJerryGordon.com</a:t>
            </a:r>
          </a:p>
          <a:p>
            <a:pPr marL="0" lvl="0" indent="0" algn="l" rtl="0">
              <a:spcBef>
                <a:spcPts val="0"/>
              </a:spcBef>
              <a:spcAft>
                <a:spcPts val="0"/>
              </a:spcAft>
              <a:buNone/>
            </a:pPr>
            <a:endParaRPr lang="en-US" sz="3000" dirty="0" smtClean="0">
              <a:solidFill>
                <a:srgbClr val="FFFFFF"/>
              </a:solidFill>
            </a:endParaRPr>
          </a:p>
          <a:p>
            <a:pPr marL="0" lvl="0" indent="0" algn="l" rtl="0">
              <a:spcBef>
                <a:spcPts val="0"/>
              </a:spcBef>
              <a:spcAft>
                <a:spcPts val="0"/>
              </a:spcAft>
              <a:buNone/>
            </a:pPr>
            <a:endParaRPr sz="3000" dirty="0">
              <a:solidFill>
                <a:srgbClr val="FFFFFF"/>
              </a:solidFill>
            </a:endParaRPr>
          </a:p>
          <a:p>
            <a:pPr marL="0" lvl="0" indent="0" algn="l" rtl="0">
              <a:spcBef>
                <a:spcPts val="1600"/>
              </a:spcBef>
              <a:spcAft>
                <a:spcPts val="1600"/>
              </a:spcAft>
              <a:buNone/>
            </a:pPr>
            <a:endParaRPr dirty="0">
              <a:solidFill>
                <a:srgbClr val="FFFFFF"/>
              </a:solidFill>
            </a:endParaRPr>
          </a:p>
        </p:txBody>
      </p:sp>
      <p:sp>
        <p:nvSpPr>
          <p:cNvPr id="61" name="Google Shape;61;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9"/>
        <p:cNvGrpSpPr/>
        <p:nvPr/>
      </p:nvGrpSpPr>
      <p:grpSpPr>
        <a:xfrm>
          <a:off x="0" y="0"/>
          <a:ext cx="0" cy="0"/>
          <a:chOff x="0" y="0"/>
          <a:chExt cx="0" cy="0"/>
        </a:xfrm>
      </p:grpSpPr>
      <p:sp>
        <p:nvSpPr>
          <p:cNvPr id="330" name="Google Shape;330;p49"/>
          <p:cNvSpPr txBox="1">
            <a:spLocks noGrp="1"/>
          </p:cNvSpPr>
          <p:nvPr>
            <p:ph type="title"/>
          </p:nvPr>
        </p:nvSpPr>
        <p:spPr>
          <a:xfrm>
            <a:off x="311700" y="3241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Defensive Game Week: </a:t>
            </a:r>
            <a:r>
              <a:rPr lang="en" sz="3600" dirty="0" smtClean="0"/>
              <a:t>Formations</a:t>
            </a:r>
            <a:endParaRPr sz="3600" dirty="0"/>
          </a:p>
        </p:txBody>
      </p:sp>
      <p:sp>
        <p:nvSpPr>
          <p:cNvPr id="331" name="Google Shape;331;p49"/>
          <p:cNvSpPr txBox="1">
            <a:spLocks noGrp="1"/>
          </p:cNvSpPr>
          <p:nvPr>
            <p:ph type="body" idx="1"/>
          </p:nvPr>
        </p:nvSpPr>
        <p:spPr>
          <a:xfrm>
            <a:off x="123290" y="1265100"/>
            <a:ext cx="8618560" cy="31968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en-US" sz="3000" dirty="0" smtClean="0">
                <a:solidFill>
                  <a:srgbClr val="FFFFFF"/>
                </a:solidFill>
              </a:rPr>
              <a:t>Must get lined up!   Assign and Align  Top Priority</a:t>
            </a:r>
          </a:p>
          <a:p>
            <a:pPr marL="0" lvl="0" indent="0">
              <a:spcBef>
                <a:spcPts val="1600"/>
              </a:spcBef>
              <a:buNone/>
            </a:pPr>
            <a:r>
              <a:rPr lang="en-US" sz="3000" dirty="0" smtClean="0">
                <a:solidFill>
                  <a:srgbClr val="FFFFFF"/>
                </a:solidFill>
              </a:rPr>
              <a:t>Who are you? </a:t>
            </a:r>
            <a:r>
              <a:rPr lang="en-US" sz="3000" dirty="0" smtClean="0">
                <a:solidFill>
                  <a:srgbClr val="FFFFFF"/>
                </a:solidFill>
              </a:rPr>
              <a:t>Defend </a:t>
            </a:r>
            <a:r>
              <a:rPr lang="en-US" sz="3000" dirty="0" smtClean="0">
                <a:solidFill>
                  <a:srgbClr val="FFFFFF"/>
                </a:solidFill>
              </a:rPr>
              <a:t>the formation, Defend the player, Defend the </a:t>
            </a:r>
            <a:r>
              <a:rPr lang="en-US" sz="3000" dirty="0">
                <a:solidFill>
                  <a:srgbClr val="FFFFFF"/>
                </a:solidFill>
              </a:rPr>
              <a:t>play, Defend the field, </a:t>
            </a:r>
            <a:endParaRPr lang="en-US" sz="3000" dirty="0" smtClean="0">
              <a:solidFill>
                <a:srgbClr val="FFFFFF"/>
              </a:solidFill>
            </a:endParaRPr>
          </a:p>
          <a:p>
            <a:pPr marL="0" indent="0">
              <a:spcBef>
                <a:spcPts val="1600"/>
              </a:spcBef>
              <a:buNone/>
            </a:pPr>
            <a:endParaRPr lang="en-US" sz="1400" dirty="0" smtClean="0">
              <a:solidFill>
                <a:srgbClr val="FFFFFF"/>
              </a:solidFill>
            </a:endParaRPr>
          </a:p>
          <a:p>
            <a:pPr marL="0" indent="0">
              <a:spcBef>
                <a:spcPts val="1600"/>
              </a:spcBef>
              <a:buNone/>
            </a:pPr>
            <a:r>
              <a:rPr lang="en-US" sz="2800" dirty="0" smtClean="0">
                <a:solidFill>
                  <a:srgbClr val="FFFFFF"/>
                </a:solidFill>
              </a:rPr>
              <a:t>Running </a:t>
            </a:r>
            <a:r>
              <a:rPr lang="en-US" sz="2800" dirty="0">
                <a:solidFill>
                  <a:srgbClr val="FFFFFF"/>
                </a:solidFill>
              </a:rPr>
              <a:t>the same defensive structure for 21 years</a:t>
            </a:r>
          </a:p>
          <a:p>
            <a:pPr marL="0" lvl="0" indent="0" algn="l" rtl="0">
              <a:spcBef>
                <a:spcPts val="1600"/>
              </a:spcBef>
              <a:spcAft>
                <a:spcPts val="0"/>
              </a:spcAft>
              <a:buNone/>
            </a:pPr>
            <a:r>
              <a:rPr lang="en-US" sz="3000" dirty="0" smtClean="0">
                <a:solidFill>
                  <a:srgbClr val="FFFFFF"/>
                </a:solidFill>
              </a:rPr>
              <a:t> </a:t>
            </a:r>
            <a:endParaRPr sz="3000" dirty="0">
              <a:solidFill>
                <a:srgbClr val="FFFFFF"/>
              </a:solidFill>
            </a:endParaRPr>
          </a:p>
          <a:p>
            <a:pPr marL="0" lvl="0" indent="0" algn="ctr" rtl="0">
              <a:spcBef>
                <a:spcPts val="1600"/>
              </a:spcBef>
              <a:spcAft>
                <a:spcPts val="0"/>
              </a:spcAft>
              <a:buNone/>
            </a:pPr>
            <a:endParaRPr sz="3000" dirty="0">
              <a:solidFill>
                <a:srgbClr val="FFFFFF"/>
              </a:solidFill>
            </a:endParaRPr>
          </a:p>
          <a:p>
            <a:pPr marL="0" lvl="0" indent="0" algn="ctr" rtl="0">
              <a:spcBef>
                <a:spcPts val="1600"/>
              </a:spcBef>
              <a:spcAft>
                <a:spcPts val="1600"/>
              </a:spcAft>
              <a:buNone/>
            </a:pPr>
            <a:endParaRPr sz="3000" dirty="0">
              <a:solidFill>
                <a:srgbClr val="FFFFFF"/>
              </a:solidFill>
            </a:endParaRPr>
          </a:p>
        </p:txBody>
      </p:sp>
      <p:sp>
        <p:nvSpPr>
          <p:cNvPr id="332" name="Google Shape;332;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1950224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9"/>
        <p:cNvGrpSpPr/>
        <p:nvPr/>
      </p:nvGrpSpPr>
      <p:grpSpPr>
        <a:xfrm>
          <a:off x="0" y="0"/>
          <a:ext cx="0" cy="0"/>
          <a:chOff x="0" y="0"/>
          <a:chExt cx="0" cy="0"/>
        </a:xfrm>
      </p:grpSpPr>
      <p:sp>
        <p:nvSpPr>
          <p:cNvPr id="330" name="Google Shape;330;p49"/>
          <p:cNvSpPr txBox="1">
            <a:spLocks noGrp="1"/>
          </p:cNvSpPr>
          <p:nvPr>
            <p:ph type="title"/>
          </p:nvPr>
        </p:nvSpPr>
        <p:spPr>
          <a:xfrm>
            <a:off x="321975" y="13921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Defensive Game Week: </a:t>
            </a:r>
            <a:r>
              <a:rPr lang="en" sz="3600" dirty="0" smtClean="0"/>
              <a:t>Formations</a:t>
            </a:r>
            <a:endParaRPr sz="3600" dirty="0"/>
          </a:p>
        </p:txBody>
      </p:sp>
      <p:sp>
        <p:nvSpPr>
          <p:cNvPr id="331" name="Google Shape;331;p49"/>
          <p:cNvSpPr txBox="1">
            <a:spLocks noGrp="1"/>
          </p:cNvSpPr>
          <p:nvPr>
            <p:ph type="body" idx="1"/>
          </p:nvPr>
        </p:nvSpPr>
        <p:spPr>
          <a:xfrm>
            <a:off x="123290" y="1265100"/>
            <a:ext cx="8618560" cy="3196800"/>
          </a:xfrm>
          <a:prstGeom prst="rect">
            <a:avLst/>
          </a:prstGeom>
        </p:spPr>
        <p:txBody>
          <a:bodyPr spcFirstLastPara="1" wrap="square" lIns="91425" tIns="91425" rIns="91425" bIns="91425" anchor="t" anchorCtr="0">
            <a:noAutofit/>
          </a:bodyPr>
          <a:lstStyle/>
          <a:p>
            <a:pPr marL="0" lvl="0" indent="0" algn="ctr" rtl="0">
              <a:spcBef>
                <a:spcPts val="1600"/>
              </a:spcBef>
              <a:spcAft>
                <a:spcPts val="0"/>
              </a:spcAft>
              <a:buNone/>
            </a:pPr>
            <a:endParaRPr sz="3000" dirty="0">
              <a:solidFill>
                <a:srgbClr val="FFFFFF"/>
              </a:solidFill>
            </a:endParaRPr>
          </a:p>
          <a:p>
            <a:pPr marL="0" lvl="0" indent="0" algn="ctr" rtl="0">
              <a:spcBef>
                <a:spcPts val="1600"/>
              </a:spcBef>
              <a:spcAft>
                <a:spcPts val="1600"/>
              </a:spcAft>
              <a:buNone/>
            </a:pPr>
            <a:endParaRPr sz="3000" dirty="0">
              <a:solidFill>
                <a:srgbClr val="FFFFFF"/>
              </a:solidFill>
            </a:endParaRPr>
          </a:p>
        </p:txBody>
      </p:sp>
      <p:sp>
        <p:nvSpPr>
          <p:cNvPr id="332" name="Google Shape;332;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9272" y="1018502"/>
            <a:ext cx="2958957" cy="3965002"/>
          </a:xfrm>
          <a:prstGeom prst="rect">
            <a:avLst/>
          </a:prstGeom>
        </p:spPr>
      </p:pic>
      <p:sp>
        <p:nvSpPr>
          <p:cNvPr id="3" name="TextBox 2"/>
          <p:cNvSpPr txBox="1"/>
          <p:nvPr/>
        </p:nvSpPr>
        <p:spPr>
          <a:xfrm>
            <a:off x="195210" y="1181528"/>
            <a:ext cx="4191856" cy="3785652"/>
          </a:xfrm>
          <a:prstGeom prst="rect">
            <a:avLst/>
          </a:prstGeom>
          <a:noFill/>
        </p:spPr>
        <p:txBody>
          <a:bodyPr wrap="square" rtlCol="0">
            <a:spAutoFit/>
          </a:bodyPr>
          <a:lstStyle/>
          <a:p>
            <a:r>
              <a:rPr lang="en-US" sz="2000" dirty="0" smtClean="0">
                <a:solidFill>
                  <a:schemeClr val="tx1"/>
                </a:solidFill>
              </a:rPr>
              <a:t>List top formations  Motions, Trades</a:t>
            </a:r>
          </a:p>
          <a:p>
            <a:endParaRPr lang="en-US" sz="2000" dirty="0">
              <a:solidFill>
                <a:schemeClr val="tx1"/>
              </a:solidFill>
            </a:endParaRPr>
          </a:p>
          <a:p>
            <a:r>
              <a:rPr lang="en-US" sz="2000" dirty="0" smtClean="0">
                <a:solidFill>
                  <a:schemeClr val="tx1"/>
                </a:solidFill>
              </a:rPr>
              <a:t>Over, Under, 3-4</a:t>
            </a:r>
          </a:p>
          <a:p>
            <a:endParaRPr lang="en-US" sz="2000" dirty="0">
              <a:solidFill>
                <a:schemeClr val="tx1"/>
              </a:solidFill>
            </a:endParaRPr>
          </a:p>
          <a:p>
            <a:r>
              <a:rPr lang="en-US" sz="2000" dirty="0">
                <a:solidFill>
                  <a:schemeClr val="tx1"/>
                </a:solidFill>
              </a:rPr>
              <a:t> </a:t>
            </a:r>
            <a:r>
              <a:rPr lang="en-US" sz="2000" dirty="0" smtClean="0">
                <a:solidFill>
                  <a:schemeClr val="tx1"/>
                </a:solidFill>
              </a:rPr>
              <a:t>2 Read, 3 Hot, cover 2</a:t>
            </a:r>
          </a:p>
          <a:p>
            <a:endParaRPr lang="en-US" sz="2000" dirty="0">
              <a:solidFill>
                <a:schemeClr val="tx1"/>
              </a:solidFill>
            </a:endParaRPr>
          </a:p>
          <a:p>
            <a:r>
              <a:rPr lang="en-US" sz="2000" dirty="0" smtClean="0">
                <a:solidFill>
                  <a:schemeClr val="tx1"/>
                </a:solidFill>
              </a:rPr>
              <a:t>Are we going to introduce a different alignment?</a:t>
            </a:r>
          </a:p>
          <a:p>
            <a:endParaRPr lang="en-US" sz="2000" dirty="0">
              <a:solidFill>
                <a:schemeClr val="tx1"/>
              </a:solidFill>
            </a:endParaRPr>
          </a:p>
          <a:p>
            <a:r>
              <a:rPr lang="en-US" sz="2000" dirty="0" smtClean="0">
                <a:solidFill>
                  <a:schemeClr val="tx1"/>
                </a:solidFill>
              </a:rPr>
              <a:t>How will we teach it?  Is there time to drill it?</a:t>
            </a:r>
            <a:endParaRPr lang="en-US" sz="2000" dirty="0">
              <a:solidFill>
                <a:schemeClr val="tx1"/>
              </a:solidFill>
            </a:endParaRPr>
          </a:p>
        </p:txBody>
      </p:sp>
    </p:spTree>
    <p:extLst>
      <p:ext uri="{BB962C8B-B14F-4D97-AF65-F5344CB8AC3E}">
        <p14:creationId xmlns:p14="http://schemas.microsoft.com/office/powerpoint/2010/main" val="13516420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128" y="113014"/>
            <a:ext cx="8046053" cy="5142301"/>
          </a:xfrm>
          <a:prstGeom prst="rect">
            <a:avLst/>
          </a:prstGeom>
        </p:spPr>
      </p:pic>
    </p:spTree>
    <p:extLst>
      <p:ext uri="{BB962C8B-B14F-4D97-AF65-F5344CB8AC3E}">
        <p14:creationId xmlns:p14="http://schemas.microsoft.com/office/powerpoint/2010/main" val="2350849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9"/>
        <p:cNvGrpSpPr/>
        <p:nvPr/>
      </p:nvGrpSpPr>
      <p:grpSpPr>
        <a:xfrm>
          <a:off x="0" y="0"/>
          <a:ext cx="0" cy="0"/>
          <a:chOff x="0" y="0"/>
          <a:chExt cx="0" cy="0"/>
        </a:xfrm>
      </p:grpSpPr>
      <p:sp>
        <p:nvSpPr>
          <p:cNvPr id="330" name="Google Shape;330;p49"/>
          <p:cNvSpPr txBox="1">
            <a:spLocks noGrp="1"/>
          </p:cNvSpPr>
          <p:nvPr>
            <p:ph type="title"/>
          </p:nvPr>
        </p:nvSpPr>
        <p:spPr>
          <a:xfrm>
            <a:off x="311700" y="3241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Defensive Game </a:t>
            </a:r>
            <a:r>
              <a:rPr lang="en" sz="3600" dirty="0" smtClean="0"/>
              <a:t>Week: Players</a:t>
            </a:r>
            <a:endParaRPr sz="3600" dirty="0"/>
          </a:p>
        </p:txBody>
      </p:sp>
      <p:sp>
        <p:nvSpPr>
          <p:cNvPr id="331" name="Google Shape;331;p49"/>
          <p:cNvSpPr txBox="1">
            <a:spLocks noGrp="1"/>
          </p:cNvSpPr>
          <p:nvPr>
            <p:ph type="body" idx="1"/>
          </p:nvPr>
        </p:nvSpPr>
        <p:spPr>
          <a:xfrm>
            <a:off x="123290" y="1265100"/>
            <a:ext cx="8618560" cy="31968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en-US" sz="3000" dirty="0" smtClean="0">
                <a:solidFill>
                  <a:srgbClr val="FFFFFF"/>
                </a:solidFill>
              </a:rPr>
              <a:t>Defend the player: Do we need an extra player in the box?  Do we need to double a receiver?  Is he just throwing to his friend?</a:t>
            </a:r>
          </a:p>
          <a:p>
            <a:pPr marL="0" lvl="0" indent="0" algn="l" rtl="0">
              <a:spcBef>
                <a:spcPts val="1600"/>
              </a:spcBef>
              <a:spcAft>
                <a:spcPts val="0"/>
              </a:spcAft>
              <a:buNone/>
            </a:pPr>
            <a:r>
              <a:rPr lang="en-US" sz="3000" dirty="0" err="1" smtClean="0">
                <a:solidFill>
                  <a:srgbClr val="FFFFFF"/>
                </a:solidFill>
              </a:rPr>
              <a:t>OLine</a:t>
            </a:r>
            <a:r>
              <a:rPr lang="en-US" sz="3000" dirty="0" smtClean="0">
                <a:solidFill>
                  <a:srgbClr val="FFFFFF"/>
                </a:solidFill>
              </a:rPr>
              <a:t>: Is there a weak link in pass pro?  Does the team run behind a particular side.  Run to right</a:t>
            </a:r>
            <a:r>
              <a:rPr lang="en-US" sz="3000" dirty="0" smtClean="0">
                <a:solidFill>
                  <a:srgbClr val="FFFFFF"/>
                </a:solidFill>
              </a:rPr>
              <a:t>? Run to 3 Man Surface</a:t>
            </a:r>
            <a:endParaRPr sz="3000" dirty="0">
              <a:solidFill>
                <a:srgbClr val="FFFFFF"/>
              </a:solidFill>
            </a:endParaRPr>
          </a:p>
          <a:p>
            <a:pPr marL="0" lvl="0" indent="0" algn="ctr" rtl="0">
              <a:spcBef>
                <a:spcPts val="1600"/>
              </a:spcBef>
              <a:spcAft>
                <a:spcPts val="0"/>
              </a:spcAft>
              <a:buNone/>
            </a:pPr>
            <a:endParaRPr sz="3000" dirty="0">
              <a:solidFill>
                <a:srgbClr val="FFFFFF"/>
              </a:solidFill>
            </a:endParaRPr>
          </a:p>
          <a:p>
            <a:pPr marL="0" lvl="0" indent="0" algn="ctr" rtl="0">
              <a:spcBef>
                <a:spcPts val="1600"/>
              </a:spcBef>
              <a:spcAft>
                <a:spcPts val="1600"/>
              </a:spcAft>
              <a:buNone/>
            </a:pPr>
            <a:endParaRPr sz="3000" dirty="0">
              <a:solidFill>
                <a:srgbClr val="FFFFFF"/>
              </a:solidFill>
            </a:endParaRPr>
          </a:p>
        </p:txBody>
      </p:sp>
      <p:sp>
        <p:nvSpPr>
          <p:cNvPr id="332" name="Google Shape;332;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3783312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9"/>
        <p:cNvGrpSpPr/>
        <p:nvPr/>
      </p:nvGrpSpPr>
      <p:grpSpPr>
        <a:xfrm>
          <a:off x="0" y="0"/>
          <a:ext cx="0" cy="0"/>
          <a:chOff x="0" y="0"/>
          <a:chExt cx="0" cy="0"/>
        </a:xfrm>
      </p:grpSpPr>
      <p:sp>
        <p:nvSpPr>
          <p:cNvPr id="330" name="Google Shape;330;p49"/>
          <p:cNvSpPr txBox="1">
            <a:spLocks noGrp="1"/>
          </p:cNvSpPr>
          <p:nvPr>
            <p:ph type="title"/>
          </p:nvPr>
        </p:nvSpPr>
        <p:spPr>
          <a:xfrm>
            <a:off x="311700" y="170038"/>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Defensive Game Week</a:t>
            </a:r>
            <a:r>
              <a:rPr lang="en" sz="3600" dirty="0" smtClean="0"/>
              <a:t>: D&amp;D</a:t>
            </a:r>
            <a:endParaRPr sz="3600" dirty="0"/>
          </a:p>
        </p:txBody>
      </p:sp>
      <p:sp>
        <p:nvSpPr>
          <p:cNvPr id="331" name="Google Shape;331;p49"/>
          <p:cNvSpPr txBox="1">
            <a:spLocks noGrp="1"/>
          </p:cNvSpPr>
          <p:nvPr>
            <p:ph type="body" idx="1"/>
          </p:nvPr>
        </p:nvSpPr>
        <p:spPr>
          <a:xfrm>
            <a:off x="133564" y="864408"/>
            <a:ext cx="8618560" cy="3196800"/>
          </a:xfrm>
          <a:prstGeom prst="rect">
            <a:avLst/>
          </a:prstGeom>
        </p:spPr>
        <p:txBody>
          <a:bodyPr spcFirstLastPara="1" wrap="square" lIns="91425" tIns="91425" rIns="91425" bIns="91425" anchor="t" anchorCtr="0">
            <a:noAutofit/>
          </a:bodyPr>
          <a:lstStyle/>
          <a:p>
            <a:pPr marL="0" lvl="0" indent="0" rtl="0">
              <a:spcBef>
                <a:spcPts val="1600"/>
              </a:spcBef>
              <a:spcAft>
                <a:spcPts val="0"/>
              </a:spcAft>
              <a:buNone/>
            </a:pPr>
            <a:r>
              <a:rPr lang="en-US" sz="2800" dirty="0" smtClean="0">
                <a:solidFill>
                  <a:srgbClr val="FFFFFF"/>
                </a:solidFill>
              </a:rPr>
              <a:t>Watch the Screen</a:t>
            </a:r>
          </a:p>
          <a:p>
            <a:pPr marL="0" lvl="0" indent="0" rtl="0">
              <a:spcBef>
                <a:spcPts val="1600"/>
              </a:spcBef>
              <a:spcAft>
                <a:spcPts val="0"/>
              </a:spcAft>
              <a:buNone/>
            </a:pPr>
            <a:r>
              <a:rPr lang="en-US" sz="2800" dirty="0">
                <a:solidFill>
                  <a:srgbClr val="FFFFFF"/>
                </a:solidFill>
              </a:rPr>
              <a:t>	</a:t>
            </a:r>
            <a:r>
              <a:rPr lang="en-US" sz="2800" dirty="0" smtClean="0">
                <a:solidFill>
                  <a:srgbClr val="FFFFFF"/>
                </a:solidFill>
              </a:rPr>
              <a:t>Watch the Pass</a:t>
            </a:r>
          </a:p>
          <a:p>
            <a:pPr marL="0" lvl="0" indent="0" rtl="0">
              <a:spcBef>
                <a:spcPts val="1600"/>
              </a:spcBef>
              <a:spcAft>
                <a:spcPts val="0"/>
              </a:spcAft>
              <a:buNone/>
            </a:pPr>
            <a:r>
              <a:rPr lang="en-US" sz="2800" dirty="0">
                <a:solidFill>
                  <a:srgbClr val="FFFFFF"/>
                </a:solidFill>
              </a:rPr>
              <a:t>	</a:t>
            </a:r>
            <a:r>
              <a:rPr lang="en-US" sz="2800" dirty="0" smtClean="0">
                <a:solidFill>
                  <a:srgbClr val="FFFFFF"/>
                </a:solidFill>
              </a:rPr>
              <a:t>	Watch the Draw</a:t>
            </a:r>
          </a:p>
          <a:p>
            <a:pPr marL="0" lvl="0" indent="0" rtl="0">
              <a:spcBef>
                <a:spcPts val="1600"/>
              </a:spcBef>
              <a:spcAft>
                <a:spcPts val="0"/>
              </a:spcAft>
              <a:buNone/>
            </a:pPr>
            <a:r>
              <a:rPr lang="en-US" sz="2800" dirty="0" smtClean="0">
                <a:solidFill>
                  <a:srgbClr val="FFFFFF"/>
                </a:solidFill>
              </a:rPr>
              <a:t>How many times has it not worked for you?</a:t>
            </a:r>
          </a:p>
          <a:p>
            <a:pPr marL="0" lvl="0" indent="0" rtl="0">
              <a:spcBef>
                <a:spcPts val="1600"/>
              </a:spcBef>
              <a:spcAft>
                <a:spcPts val="0"/>
              </a:spcAft>
              <a:buNone/>
            </a:pPr>
            <a:r>
              <a:rPr lang="en-US" sz="2800" dirty="0">
                <a:solidFill>
                  <a:srgbClr val="FFFFFF"/>
                </a:solidFill>
              </a:rPr>
              <a:t>	</a:t>
            </a:r>
            <a:r>
              <a:rPr lang="en-US" sz="2800" dirty="0" smtClean="0">
                <a:solidFill>
                  <a:srgbClr val="FFFFFF"/>
                </a:solidFill>
              </a:rPr>
              <a:t>We use it but it is not the bible</a:t>
            </a:r>
            <a:endParaRPr sz="2800" dirty="0">
              <a:solidFill>
                <a:srgbClr val="FFFFFF"/>
              </a:solidFill>
            </a:endParaRPr>
          </a:p>
          <a:p>
            <a:pPr marL="0" lvl="0" indent="0" algn="ctr" rtl="0">
              <a:spcBef>
                <a:spcPts val="1600"/>
              </a:spcBef>
              <a:spcAft>
                <a:spcPts val="1600"/>
              </a:spcAft>
              <a:buNone/>
            </a:pPr>
            <a:endParaRPr sz="3000" dirty="0">
              <a:solidFill>
                <a:srgbClr val="FFFFFF"/>
              </a:solidFill>
            </a:endParaRPr>
          </a:p>
        </p:txBody>
      </p:sp>
      <p:sp>
        <p:nvSpPr>
          <p:cNvPr id="332" name="Google Shape;332;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1110965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9"/>
        <p:cNvGrpSpPr/>
        <p:nvPr/>
      </p:nvGrpSpPr>
      <p:grpSpPr>
        <a:xfrm>
          <a:off x="0" y="0"/>
          <a:ext cx="0" cy="0"/>
          <a:chOff x="0" y="0"/>
          <a:chExt cx="0" cy="0"/>
        </a:xfrm>
      </p:grpSpPr>
      <p:sp>
        <p:nvSpPr>
          <p:cNvPr id="330" name="Google Shape;330;p49"/>
          <p:cNvSpPr txBox="1">
            <a:spLocks noGrp="1"/>
          </p:cNvSpPr>
          <p:nvPr>
            <p:ph type="title"/>
          </p:nvPr>
        </p:nvSpPr>
        <p:spPr>
          <a:xfrm>
            <a:off x="157588"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Defensive Game Week</a:t>
            </a:r>
            <a:r>
              <a:rPr lang="en" sz="3600" dirty="0" smtClean="0"/>
              <a:t>: D&amp;D</a:t>
            </a:r>
            <a:endParaRPr sz="3600" dirty="0"/>
          </a:p>
        </p:txBody>
      </p:sp>
      <p:sp>
        <p:nvSpPr>
          <p:cNvPr id="331" name="Google Shape;331;p49"/>
          <p:cNvSpPr txBox="1">
            <a:spLocks noGrp="1"/>
          </p:cNvSpPr>
          <p:nvPr>
            <p:ph type="body" idx="1"/>
          </p:nvPr>
        </p:nvSpPr>
        <p:spPr>
          <a:xfrm>
            <a:off x="123290" y="484264"/>
            <a:ext cx="8649383" cy="4447332"/>
          </a:xfrm>
          <a:prstGeom prst="rect">
            <a:avLst/>
          </a:prstGeom>
        </p:spPr>
        <p:txBody>
          <a:bodyPr spcFirstLastPara="1" wrap="square" lIns="91425" tIns="91425" rIns="91425" bIns="91425" anchor="t" anchorCtr="0">
            <a:noAutofit/>
          </a:bodyPr>
          <a:lstStyle/>
          <a:p>
            <a:pPr marL="0" lvl="0" indent="0" rtl="0">
              <a:lnSpc>
                <a:spcPct val="100000"/>
              </a:lnSpc>
              <a:spcBef>
                <a:spcPts val="1600"/>
              </a:spcBef>
              <a:spcAft>
                <a:spcPts val="1600"/>
              </a:spcAft>
              <a:buNone/>
            </a:pPr>
            <a:r>
              <a:rPr lang="en-US" sz="2800" dirty="0" smtClean="0">
                <a:solidFill>
                  <a:srgbClr val="FFFFFF"/>
                </a:solidFill>
              </a:rPr>
              <a:t>FLD/BND big for me   </a:t>
            </a:r>
          </a:p>
          <a:p>
            <a:pPr marL="0" lvl="0" indent="0" rtl="0">
              <a:lnSpc>
                <a:spcPct val="100000"/>
              </a:lnSpc>
              <a:spcBef>
                <a:spcPts val="1600"/>
              </a:spcBef>
              <a:spcAft>
                <a:spcPts val="1600"/>
              </a:spcAft>
              <a:buNone/>
            </a:pPr>
            <a:r>
              <a:rPr lang="en-US" sz="2800" dirty="0" smtClean="0">
                <a:solidFill>
                  <a:srgbClr val="FFFFFF"/>
                </a:solidFill>
              </a:rPr>
              <a:t>We see more screens and draws on 3</a:t>
            </a:r>
            <a:r>
              <a:rPr lang="en-US" sz="2800" baseline="30000" dirty="0" smtClean="0">
                <a:solidFill>
                  <a:srgbClr val="FFFFFF"/>
                </a:solidFill>
              </a:rPr>
              <a:t>rd</a:t>
            </a:r>
            <a:r>
              <a:rPr lang="en-US" sz="2800" dirty="0" smtClean="0">
                <a:solidFill>
                  <a:srgbClr val="FFFFFF"/>
                </a:solidFill>
              </a:rPr>
              <a:t> down </a:t>
            </a:r>
            <a:endParaRPr lang="en-US" sz="2400" dirty="0" smtClean="0">
              <a:solidFill>
                <a:srgbClr val="FFFFFF"/>
              </a:solidFill>
            </a:endParaRPr>
          </a:p>
          <a:p>
            <a:pPr marL="0" lvl="0" indent="0" rtl="0">
              <a:lnSpc>
                <a:spcPct val="100000"/>
              </a:lnSpc>
              <a:spcBef>
                <a:spcPts val="1600"/>
              </a:spcBef>
              <a:spcAft>
                <a:spcPts val="1600"/>
              </a:spcAft>
              <a:buNone/>
            </a:pPr>
            <a:r>
              <a:rPr lang="en-US" sz="2800" dirty="0" smtClean="0">
                <a:solidFill>
                  <a:srgbClr val="FFFFFF"/>
                </a:solidFill>
              </a:rPr>
              <a:t>We see more 3 step than what is shown</a:t>
            </a:r>
          </a:p>
          <a:p>
            <a:pPr marL="0" lvl="0" indent="0" rtl="0">
              <a:lnSpc>
                <a:spcPct val="100000"/>
              </a:lnSpc>
              <a:spcBef>
                <a:spcPts val="1600"/>
              </a:spcBef>
              <a:spcAft>
                <a:spcPts val="1600"/>
              </a:spcAft>
              <a:buNone/>
            </a:pPr>
            <a:r>
              <a:rPr lang="en-US" sz="2800" dirty="0" smtClean="0">
                <a:solidFill>
                  <a:srgbClr val="FFFFFF"/>
                </a:solidFill>
              </a:rPr>
              <a:t>We see more boundary plays than what is shown</a:t>
            </a:r>
          </a:p>
          <a:p>
            <a:pPr marL="0" lvl="0" indent="0" rtl="0">
              <a:lnSpc>
                <a:spcPct val="100000"/>
              </a:lnSpc>
              <a:spcBef>
                <a:spcPts val="1600"/>
              </a:spcBef>
              <a:spcAft>
                <a:spcPts val="1600"/>
              </a:spcAft>
              <a:buNone/>
            </a:pPr>
            <a:r>
              <a:rPr lang="en-US" sz="2800" dirty="0" smtClean="0">
                <a:solidFill>
                  <a:srgbClr val="FFFFFF"/>
                </a:solidFill>
              </a:rPr>
              <a:t>Know your defense and how to fix it!</a:t>
            </a:r>
            <a:endParaRPr sz="2800" dirty="0">
              <a:solidFill>
                <a:srgbClr val="FFFFFF"/>
              </a:solidFill>
            </a:endParaRPr>
          </a:p>
        </p:txBody>
      </p:sp>
      <p:sp>
        <p:nvSpPr>
          <p:cNvPr id="332" name="Google Shape;332;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Tree>
    <p:extLst>
      <p:ext uri="{BB962C8B-B14F-4D97-AF65-F5344CB8AC3E}">
        <p14:creationId xmlns:p14="http://schemas.microsoft.com/office/powerpoint/2010/main" val="32579234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9"/>
        <p:cNvGrpSpPr/>
        <p:nvPr/>
      </p:nvGrpSpPr>
      <p:grpSpPr>
        <a:xfrm>
          <a:off x="0" y="0"/>
          <a:ext cx="0" cy="0"/>
          <a:chOff x="0" y="0"/>
          <a:chExt cx="0" cy="0"/>
        </a:xfrm>
      </p:grpSpPr>
      <p:sp>
        <p:nvSpPr>
          <p:cNvPr id="330" name="Google Shape;330;p49"/>
          <p:cNvSpPr txBox="1">
            <a:spLocks noGrp="1"/>
          </p:cNvSpPr>
          <p:nvPr>
            <p:ph type="title"/>
          </p:nvPr>
        </p:nvSpPr>
        <p:spPr>
          <a:xfrm>
            <a:off x="157588"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Defensive Game Week</a:t>
            </a:r>
            <a:r>
              <a:rPr lang="en" sz="3600" dirty="0" smtClean="0"/>
              <a:t>: Ready List</a:t>
            </a:r>
            <a:endParaRPr sz="3600" dirty="0"/>
          </a:p>
        </p:txBody>
      </p:sp>
      <p:sp>
        <p:nvSpPr>
          <p:cNvPr id="331" name="Google Shape;331;p49"/>
          <p:cNvSpPr txBox="1">
            <a:spLocks noGrp="1"/>
          </p:cNvSpPr>
          <p:nvPr>
            <p:ph type="body" idx="1"/>
          </p:nvPr>
        </p:nvSpPr>
        <p:spPr>
          <a:xfrm>
            <a:off x="3349375" y="473990"/>
            <a:ext cx="5239821" cy="4447332"/>
          </a:xfrm>
          <a:prstGeom prst="rect">
            <a:avLst/>
          </a:prstGeom>
        </p:spPr>
        <p:txBody>
          <a:bodyPr spcFirstLastPara="1" wrap="square" lIns="91425" tIns="91425" rIns="91425" bIns="91425" anchor="t" anchorCtr="0">
            <a:noAutofit/>
          </a:bodyPr>
          <a:lstStyle/>
          <a:p>
            <a:pPr marL="0" lvl="0" indent="0" rtl="0">
              <a:lnSpc>
                <a:spcPct val="100000"/>
              </a:lnSpc>
              <a:spcBef>
                <a:spcPts val="1600"/>
              </a:spcBef>
              <a:spcAft>
                <a:spcPts val="1600"/>
              </a:spcAft>
              <a:buNone/>
            </a:pPr>
            <a:endParaRPr sz="2800" dirty="0">
              <a:solidFill>
                <a:srgbClr val="FFFFFF"/>
              </a:solidFill>
            </a:endParaRPr>
          </a:p>
        </p:txBody>
      </p:sp>
      <p:sp>
        <p:nvSpPr>
          <p:cNvPr id="332" name="Google Shape;332;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2489" y="647272"/>
            <a:ext cx="4979786" cy="4407613"/>
          </a:xfrm>
          <a:prstGeom prst="rect">
            <a:avLst/>
          </a:prstGeom>
        </p:spPr>
      </p:pic>
      <p:sp>
        <p:nvSpPr>
          <p:cNvPr id="3" name="TextBox 2"/>
          <p:cNvSpPr txBox="1"/>
          <p:nvPr/>
        </p:nvSpPr>
        <p:spPr>
          <a:xfrm>
            <a:off x="113015" y="1027415"/>
            <a:ext cx="3092522" cy="3785652"/>
          </a:xfrm>
          <a:prstGeom prst="rect">
            <a:avLst/>
          </a:prstGeom>
          <a:noFill/>
        </p:spPr>
        <p:txBody>
          <a:bodyPr wrap="square" rtlCol="0">
            <a:spAutoFit/>
          </a:bodyPr>
          <a:lstStyle/>
          <a:p>
            <a:r>
              <a:rPr lang="en-US" sz="2400" dirty="0" smtClean="0">
                <a:solidFill>
                  <a:schemeClr val="tx1"/>
                </a:solidFill>
              </a:rPr>
              <a:t>New things in red</a:t>
            </a:r>
          </a:p>
          <a:p>
            <a:endParaRPr lang="en-US" sz="2400" dirty="0">
              <a:solidFill>
                <a:schemeClr val="tx1"/>
              </a:solidFill>
            </a:endParaRPr>
          </a:p>
          <a:p>
            <a:r>
              <a:rPr lang="en-US" sz="2400" dirty="0" smtClean="0">
                <a:solidFill>
                  <a:schemeClr val="tx1"/>
                </a:solidFill>
              </a:rPr>
              <a:t>Will often let kids </a:t>
            </a:r>
          </a:p>
          <a:p>
            <a:r>
              <a:rPr lang="en-US" sz="2400" dirty="0">
                <a:solidFill>
                  <a:schemeClr val="tx1"/>
                </a:solidFill>
              </a:rPr>
              <a:t>c</a:t>
            </a:r>
            <a:r>
              <a:rPr lang="en-US" sz="2400" dirty="0" smtClean="0">
                <a:solidFill>
                  <a:schemeClr val="tx1"/>
                </a:solidFill>
              </a:rPr>
              <a:t>hange the name</a:t>
            </a:r>
          </a:p>
          <a:p>
            <a:endParaRPr lang="en-US" sz="2400" dirty="0">
              <a:solidFill>
                <a:schemeClr val="tx1"/>
              </a:solidFill>
            </a:endParaRPr>
          </a:p>
          <a:p>
            <a:r>
              <a:rPr lang="en-US" sz="2400" dirty="0" smtClean="0">
                <a:solidFill>
                  <a:schemeClr val="tx1"/>
                </a:solidFill>
              </a:rPr>
              <a:t>Quick to throw out</a:t>
            </a:r>
          </a:p>
          <a:p>
            <a:r>
              <a:rPr lang="en-US" sz="2400" dirty="0" smtClean="0">
                <a:solidFill>
                  <a:schemeClr val="tx1"/>
                </a:solidFill>
              </a:rPr>
              <a:t>Things that don’t work</a:t>
            </a:r>
          </a:p>
          <a:p>
            <a:endParaRPr lang="en-US" sz="2400" dirty="0">
              <a:solidFill>
                <a:schemeClr val="tx1"/>
              </a:solidFill>
            </a:endParaRPr>
          </a:p>
          <a:p>
            <a:r>
              <a:rPr lang="en-US" sz="2400" dirty="0" smtClean="0">
                <a:solidFill>
                  <a:schemeClr val="tx1"/>
                </a:solidFill>
              </a:rPr>
              <a:t>Print it and send PDF </a:t>
            </a:r>
            <a:endParaRPr lang="en-US" sz="2400" dirty="0">
              <a:solidFill>
                <a:schemeClr val="tx1"/>
              </a:solidFill>
            </a:endParaRPr>
          </a:p>
        </p:txBody>
      </p:sp>
    </p:spTree>
    <p:extLst>
      <p:ext uri="{BB962C8B-B14F-4D97-AF65-F5344CB8AC3E}">
        <p14:creationId xmlns:p14="http://schemas.microsoft.com/office/powerpoint/2010/main" val="9506055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3"/>
        <p:cNvGrpSpPr/>
        <p:nvPr/>
      </p:nvGrpSpPr>
      <p:grpSpPr>
        <a:xfrm>
          <a:off x="0" y="0"/>
          <a:ext cx="0" cy="0"/>
          <a:chOff x="0" y="0"/>
          <a:chExt cx="0" cy="0"/>
        </a:xfrm>
      </p:grpSpPr>
      <p:sp>
        <p:nvSpPr>
          <p:cNvPr id="354" name="Google Shape;354;p52"/>
          <p:cNvSpPr txBox="1">
            <a:spLocks noGrp="1"/>
          </p:cNvSpPr>
          <p:nvPr>
            <p:ph type="title"/>
          </p:nvPr>
        </p:nvSpPr>
        <p:spPr>
          <a:xfrm>
            <a:off x="291152" y="149489"/>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Defensive Game Week: Hudl Tips</a:t>
            </a:r>
            <a:endParaRPr sz="3600" dirty="0"/>
          </a:p>
        </p:txBody>
      </p:sp>
      <p:sp>
        <p:nvSpPr>
          <p:cNvPr id="355" name="Google Shape;355;p52"/>
          <p:cNvSpPr txBox="1">
            <a:spLocks noGrp="1"/>
          </p:cNvSpPr>
          <p:nvPr>
            <p:ph type="body" idx="1"/>
          </p:nvPr>
        </p:nvSpPr>
        <p:spPr>
          <a:xfrm>
            <a:off x="402150" y="1946700"/>
            <a:ext cx="8339700" cy="319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3000" dirty="0">
              <a:solidFill>
                <a:srgbClr val="FFFFFF"/>
              </a:solidFill>
            </a:endParaRPr>
          </a:p>
          <a:p>
            <a:pPr marL="0" lvl="0" indent="0" algn="l" rtl="0">
              <a:spcBef>
                <a:spcPts val="1600"/>
              </a:spcBef>
              <a:spcAft>
                <a:spcPts val="0"/>
              </a:spcAft>
              <a:buNone/>
            </a:pPr>
            <a:r>
              <a:rPr lang="en" sz="3000" dirty="0">
                <a:solidFill>
                  <a:srgbClr val="FFFFFF"/>
                </a:solidFill>
              </a:rPr>
              <a:t>                     </a:t>
            </a:r>
            <a:endParaRPr sz="3000" dirty="0">
              <a:solidFill>
                <a:srgbClr val="FFFFFF"/>
              </a:solidFill>
            </a:endParaRPr>
          </a:p>
          <a:p>
            <a:pPr marL="0" lvl="0" indent="0" algn="ctr" rtl="0">
              <a:spcBef>
                <a:spcPts val="1600"/>
              </a:spcBef>
              <a:spcAft>
                <a:spcPts val="0"/>
              </a:spcAft>
              <a:buNone/>
            </a:pPr>
            <a:endParaRPr sz="3000" dirty="0">
              <a:solidFill>
                <a:srgbClr val="FFFFFF"/>
              </a:solidFill>
            </a:endParaRPr>
          </a:p>
          <a:p>
            <a:pPr marL="0" lvl="0" indent="0" algn="ctr" rtl="0">
              <a:spcBef>
                <a:spcPts val="1600"/>
              </a:spcBef>
              <a:spcAft>
                <a:spcPts val="1600"/>
              </a:spcAft>
              <a:buNone/>
            </a:pPr>
            <a:endParaRPr sz="3000" dirty="0">
              <a:solidFill>
                <a:srgbClr val="FFFFFF"/>
              </a:solidFill>
            </a:endParaRPr>
          </a:p>
        </p:txBody>
      </p:sp>
      <p:sp>
        <p:nvSpPr>
          <p:cNvPr id="356" name="Google Shape;356;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232" y="1039012"/>
            <a:ext cx="7346062" cy="3789841"/>
          </a:xfrm>
          <a:prstGeom prst="rect">
            <a:avLst/>
          </a:prstGeom>
        </p:spPr>
      </p:pic>
    </p:spTree>
    <p:extLst>
      <p:ext uri="{BB962C8B-B14F-4D97-AF65-F5344CB8AC3E}">
        <p14:creationId xmlns:p14="http://schemas.microsoft.com/office/powerpoint/2010/main" val="2042687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3"/>
        <p:cNvGrpSpPr/>
        <p:nvPr/>
      </p:nvGrpSpPr>
      <p:grpSpPr>
        <a:xfrm>
          <a:off x="0" y="0"/>
          <a:ext cx="0" cy="0"/>
          <a:chOff x="0" y="0"/>
          <a:chExt cx="0" cy="0"/>
        </a:xfrm>
      </p:grpSpPr>
      <p:sp>
        <p:nvSpPr>
          <p:cNvPr id="354" name="Google Shape;354;p52"/>
          <p:cNvSpPr txBox="1">
            <a:spLocks noGrp="1"/>
          </p:cNvSpPr>
          <p:nvPr>
            <p:ph type="title"/>
          </p:nvPr>
        </p:nvSpPr>
        <p:spPr>
          <a:xfrm>
            <a:off x="311700" y="3241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Defensive Game Week: Hudl Tips</a:t>
            </a:r>
            <a:endParaRPr sz="3600"/>
          </a:p>
        </p:txBody>
      </p:sp>
      <p:sp>
        <p:nvSpPr>
          <p:cNvPr id="355" name="Google Shape;355;p52"/>
          <p:cNvSpPr txBox="1">
            <a:spLocks noGrp="1"/>
          </p:cNvSpPr>
          <p:nvPr>
            <p:ph type="body" idx="1"/>
          </p:nvPr>
        </p:nvSpPr>
        <p:spPr>
          <a:xfrm>
            <a:off x="402150" y="1946700"/>
            <a:ext cx="8339700" cy="319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3000" dirty="0">
              <a:solidFill>
                <a:srgbClr val="FFFFFF"/>
              </a:solidFill>
            </a:endParaRPr>
          </a:p>
          <a:p>
            <a:pPr marL="0" lvl="0" indent="0" algn="l" rtl="0">
              <a:spcBef>
                <a:spcPts val="1600"/>
              </a:spcBef>
              <a:spcAft>
                <a:spcPts val="0"/>
              </a:spcAft>
              <a:buNone/>
            </a:pPr>
            <a:r>
              <a:rPr lang="en" sz="3000" dirty="0">
                <a:solidFill>
                  <a:srgbClr val="FFFFFF"/>
                </a:solidFill>
              </a:rPr>
              <a:t>                     </a:t>
            </a:r>
            <a:endParaRPr sz="3000" dirty="0">
              <a:solidFill>
                <a:srgbClr val="FFFFFF"/>
              </a:solidFill>
            </a:endParaRPr>
          </a:p>
          <a:p>
            <a:pPr marL="0" lvl="0" indent="0" algn="ctr" rtl="0">
              <a:spcBef>
                <a:spcPts val="1600"/>
              </a:spcBef>
              <a:spcAft>
                <a:spcPts val="0"/>
              </a:spcAft>
              <a:buNone/>
            </a:pPr>
            <a:endParaRPr sz="3000" dirty="0">
              <a:solidFill>
                <a:srgbClr val="FFFFFF"/>
              </a:solidFill>
            </a:endParaRPr>
          </a:p>
          <a:p>
            <a:pPr marL="0" lvl="0" indent="0" algn="ctr" rtl="0">
              <a:spcBef>
                <a:spcPts val="1600"/>
              </a:spcBef>
              <a:spcAft>
                <a:spcPts val="1600"/>
              </a:spcAft>
              <a:buNone/>
            </a:pPr>
            <a:endParaRPr sz="3000" dirty="0">
              <a:solidFill>
                <a:srgbClr val="FFFFFF"/>
              </a:solidFill>
            </a:endParaRPr>
          </a:p>
        </p:txBody>
      </p:sp>
      <p:sp>
        <p:nvSpPr>
          <p:cNvPr id="356" name="Google Shape;356;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3109" y="2648914"/>
            <a:ext cx="4966216" cy="249458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032" y="921633"/>
            <a:ext cx="4277697" cy="222530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9"/>
        <p:cNvGrpSpPr/>
        <p:nvPr/>
      </p:nvGrpSpPr>
      <p:grpSpPr>
        <a:xfrm>
          <a:off x="0" y="0"/>
          <a:ext cx="0" cy="0"/>
          <a:chOff x="0" y="0"/>
          <a:chExt cx="0" cy="0"/>
        </a:xfrm>
      </p:grpSpPr>
      <p:sp>
        <p:nvSpPr>
          <p:cNvPr id="330" name="Google Shape;330;p49"/>
          <p:cNvSpPr txBox="1">
            <a:spLocks noGrp="1"/>
          </p:cNvSpPr>
          <p:nvPr>
            <p:ph type="title"/>
          </p:nvPr>
        </p:nvSpPr>
        <p:spPr>
          <a:xfrm>
            <a:off x="157588"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Defensive Game Week</a:t>
            </a:r>
            <a:r>
              <a:rPr lang="en" sz="3600" dirty="0" smtClean="0"/>
              <a:t>: Call Sheet</a:t>
            </a:r>
            <a:endParaRPr sz="3600" dirty="0"/>
          </a:p>
        </p:txBody>
      </p:sp>
      <p:sp>
        <p:nvSpPr>
          <p:cNvPr id="331" name="Google Shape;331;p49"/>
          <p:cNvSpPr txBox="1">
            <a:spLocks noGrp="1"/>
          </p:cNvSpPr>
          <p:nvPr>
            <p:ph type="body" idx="1"/>
          </p:nvPr>
        </p:nvSpPr>
        <p:spPr>
          <a:xfrm>
            <a:off x="133564" y="864408"/>
            <a:ext cx="8618560" cy="3196800"/>
          </a:xfrm>
          <a:prstGeom prst="rect">
            <a:avLst/>
          </a:prstGeom>
        </p:spPr>
        <p:txBody>
          <a:bodyPr spcFirstLastPara="1" wrap="square" lIns="91425" tIns="91425" rIns="91425" bIns="91425" anchor="t" anchorCtr="0">
            <a:noAutofit/>
          </a:bodyPr>
          <a:lstStyle/>
          <a:p>
            <a:pPr marL="0" lvl="0" indent="0" algn="ctr" rtl="0">
              <a:spcBef>
                <a:spcPts val="1600"/>
              </a:spcBef>
              <a:spcAft>
                <a:spcPts val="1600"/>
              </a:spcAft>
              <a:buNone/>
            </a:pPr>
            <a:endParaRPr sz="3000" dirty="0">
              <a:solidFill>
                <a:srgbClr val="FFFFFF"/>
              </a:solidFill>
            </a:endParaRPr>
          </a:p>
        </p:txBody>
      </p:sp>
      <p:sp>
        <p:nvSpPr>
          <p:cNvPr id="332" name="Google Shape;332;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056" y="904125"/>
            <a:ext cx="4150268" cy="373979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8161" y="893849"/>
            <a:ext cx="4311503" cy="3719247"/>
          </a:xfrm>
          <a:prstGeom prst="rect">
            <a:avLst/>
          </a:prstGeom>
        </p:spPr>
      </p:pic>
    </p:spTree>
    <p:extLst>
      <p:ext uri="{BB962C8B-B14F-4D97-AF65-F5344CB8AC3E}">
        <p14:creationId xmlns:p14="http://schemas.microsoft.com/office/powerpoint/2010/main" val="3006768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280877" y="105977"/>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smtClean="0"/>
              <a:t>Game Week </a:t>
            </a:r>
            <a:r>
              <a:rPr lang="en-US" sz="3600" dirty="0" smtClean="0"/>
              <a:t>Background</a:t>
            </a:r>
            <a:endParaRPr sz="3600" dirty="0"/>
          </a:p>
        </p:txBody>
      </p:sp>
      <p:sp>
        <p:nvSpPr>
          <p:cNvPr id="67" name="Google Shape;67;p15"/>
          <p:cNvSpPr txBox="1">
            <a:spLocks noGrp="1"/>
          </p:cNvSpPr>
          <p:nvPr>
            <p:ph type="body" idx="1"/>
          </p:nvPr>
        </p:nvSpPr>
        <p:spPr>
          <a:xfrm>
            <a:off x="267128" y="739739"/>
            <a:ext cx="8565172" cy="3582556"/>
          </a:xfrm>
          <a:prstGeom prst="rect">
            <a:avLst/>
          </a:prstGeom>
        </p:spPr>
        <p:txBody>
          <a:bodyPr spcFirstLastPara="1" wrap="square" lIns="91425" tIns="91425" rIns="91425" bIns="91425" anchor="t" anchorCtr="0">
            <a:noAutofit/>
          </a:bodyPr>
          <a:lstStyle/>
          <a:p>
            <a:pPr marL="0" lvl="0" indent="0" algn="l" rtl="0">
              <a:spcBef>
                <a:spcPts val="1600"/>
              </a:spcBef>
              <a:spcAft>
                <a:spcPts val="1600"/>
              </a:spcAft>
              <a:buNone/>
            </a:pPr>
            <a:r>
              <a:rPr lang="en-US" sz="2800" dirty="0" smtClean="0">
                <a:solidFill>
                  <a:srgbClr val="FFFFFF"/>
                </a:solidFill>
              </a:rPr>
              <a:t>23</a:t>
            </a:r>
            <a:r>
              <a:rPr lang="en-US" sz="2800" baseline="30000" dirty="0" smtClean="0">
                <a:solidFill>
                  <a:srgbClr val="FFFFFF"/>
                </a:solidFill>
              </a:rPr>
              <a:t>rd</a:t>
            </a:r>
            <a:r>
              <a:rPr lang="en-US" sz="2800" dirty="0" smtClean="0">
                <a:solidFill>
                  <a:srgbClr val="FFFFFF"/>
                </a:solidFill>
              </a:rPr>
              <a:t> year Coaching HS  (VA and MA)  </a:t>
            </a:r>
            <a:r>
              <a:rPr lang="en-US" sz="2800" dirty="0" smtClean="0">
                <a:solidFill>
                  <a:srgbClr val="FFFFFF"/>
                </a:solidFill>
              </a:rPr>
              <a:t>5 different HS’s</a:t>
            </a:r>
            <a:endParaRPr lang="en-US" sz="2800" dirty="0" smtClean="0">
              <a:solidFill>
                <a:srgbClr val="FFFFFF"/>
              </a:solidFill>
            </a:endParaRPr>
          </a:p>
          <a:p>
            <a:pPr marL="0" lvl="0" indent="0" algn="l" rtl="0">
              <a:spcBef>
                <a:spcPts val="1600"/>
              </a:spcBef>
              <a:spcAft>
                <a:spcPts val="1600"/>
              </a:spcAft>
              <a:buNone/>
            </a:pPr>
            <a:r>
              <a:rPr lang="en-US" sz="2800" dirty="0" smtClean="0">
                <a:solidFill>
                  <a:srgbClr val="FFFFFF"/>
                </a:solidFill>
              </a:rPr>
              <a:t>8 Years 1AA (FCS) Northeastern, UMass, and Yale</a:t>
            </a:r>
          </a:p>
          <a:p>
            <a:pPr marL="0" lvl="0" indent="0" algn="l" rtl="0">
              <a:spcBef>
                <a:spcPts val="1600"/>
              </a:spcBef>
              <a:spcAft>
                <a:spcPts val="1600"/>
              </a:spcAft>
              <a:buNone/>
            </a:pPr>
            <a:r>
              <a:rPr lang="en-US" sz="2800" dirty="0" smtClean="0">
                <a:solidFill>
                  <a:srgbClr val="FFFFFF"/>
                </a:solidFill>
              </a:rPr>
              <a:t>1 Year Boston College as a Recruiting Specialist</a:t>
            </a:r>
          </a:p>
          <a:p>
            <a:pPr marL="0" lvl="0" indent="0" algn="l" rtl="0">
              <a:spcBef>
                <a:spcPts val="1600"/>
              </a:spcBef>
              <a:spcAft>
                <a:spcPts val="1600"/>
              </a:spcAft>
              <a:buNone/>
            </a:pPr>
            <a:r>
              <a:rPr lang="en-US" sz="2800" dirty="0" smtClean="0">
                <a:solidFill>
                  <a:srgbClr val="FFFFFF"/>
                </a:solidFill>
              </a:rPr>
              <a:t>1 Year USFL as Defensive GA</a:t>
            </a:r>
          </a:p>
          <a:p>
            <a:pPr marL="0" lvl="0" indent="0" algn="l" rtl="0">
              <a:spcBef>
                <a:spcPts val="1600"/>
              </a:spcBef>
              <a:spcAft>
                <a:spcPts val="1600"/>
              </a:spcAft>
              <a:buNone/>
            </a:pPr>
            <a:endParaRPr dirty="0">
              <a:solidFill>
                <a:srgbClr val="FFFFFF"/>
              </a:solidFill>
            </a:endParaRPr>
          </a:p>
        </p:txBody>
      </p:sp>
      <p:sp>
        <p:nvSpPr>
          <p:cNvPr id="68" name="Google Shape;6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37194866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7"/>
        <p:cNvGrpSpPr/>
        <p:nvPr/>
      </p:nvGrpSpPr>
      <p:grpSpPr>
        <a:xfrm>
          <a:off x="0" y="0"/>
          <a:ext cx="0" cy="0"/>
          <a:chOff x="0" y="0"/>
          <a:chExt cx="0" cy="0"/>
        </a:xfrm>
      </p:grpSpPr>
      <p:sp>
        <p:nvSpPr>
          <p:cNvPr id="368" name="Google Shape;368;p54"/>
          <p:cNvSpPr txBox="1">
            <a:spLocks noGrp="1"/>
          </p:cNvSpPr>
          <p:nvPr>
            <p:ph type="title"/>
          </p:nvPr>
        </p:nvSpPr>
        <p:spPr>
          <a:xfrm>
            <a:off x="301425"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Defensive Game Week: </a:t>
            </a:r>
            <a:r>
              <a:rPr lang="en" sz="3600" dirty="0" smtClean="0"/>
              <a:t>Monday</a:t>
            </a:r>
            <a:endParaRPr sz="3600" dirty="0"/>
          </a:p>
        </p:txBody>
      </p:sp>
      <p:sp>
        <p:nvSpPr>
          <p:cNvPr id="369" name="Google Shape;369;p54"/>
          <p:cNvSpPr txBox="1">
            <a:spLocks noGrp="1"/>
          </p:cNvSpPr>
          <p:nvPr>
            <p:ph type="body" idx="1"/>
          </p:nvPr>
        </p:nvSpPr>
        <p:spPr>
          <a:xfrm>
            <a:off x="0" y="782484"/>
            <a:ext cx="9021150" cy="319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solidFill>
                  <a:srgbClr val="FFFFFF"/>
                </a:solidFill>
              </a:rPr>
              <a:t>10 Min </a:t>
            </a:r>
            <a:r>
              <a:rPr lang="en" sz="2800" dirty="0" smtClean="0">
                <a:solidFill>
                  <a:srgbClr val="FFFFFF"/>
                </a:solidFill>
              </a:rPr>
              <a:t>Pursuit </a:t>
            </a:r>
            <a:r>
              <a:rPr lang="en" sz="2800" dirty="0">
                <a:solidFill>
                  <a:srgbClr val="FFFFFF"/>
                </a:solidFill>
              </a:rPr>
              <a:t>(40 kids</a:t>
            </a:r>
            <a:r>
              <a:rPr lang="en" sz="2800" dirty="0" smtClean="0">
                <a:solidFill>
                  <a:srgbClr val="FFFFFF"/>
                </a:solidFill>
              </a:rPr>
              <a:t>)         JV games this year</a:t>
            </a:r>
            <a:endParaRPr sz="2800" dirty="0">
              <a:solidFill>
                <a:srgbClr val="FFFFFF"/>
              </a:solidFill>
            </a:endParaRPr>
          </a:p>
          <a:p>
            <a:pPr marL="0" lvl="0" indent="0" algn="l" rtl="0">
              <a:spcBef>
                <a:spcPts val="1600"/>
              </a:spcBef>
              <a:spcAft>
                <a:spcPts val="0"/>
              </a:spcAft>
              <a:buNone/>
            </a:pPr>
            <a:r>
              <a:rPr lang="en" sz="2800" dirty="0">
                <a:solidFill>
                  <a:srgbClr val="FFFFFF"/>
                </a:solidFill>
              </a:rPr>
              <a:t>15 Min Individual </a:t>
            </a:r>
            <a:r>
              <a:rPr lang="en" sz="2800" dirty="0" smtClean="0">
                <a:solidFill>
                  <a:srgbClr val="FFFFFF"/>
                </a:solidFill>
              </a:rPr>
              <a:t>    Reads and opponent  focused</a:t>
            </a:r>
            <a:endParaRPr sz="2800" dirty="0">
              <a:solidFill>
                <a:srgbClr val="FFFFFF"/>
              </a:solidFill>
            </a:endParaRPr>
          </a:p>
          <a:p>
            <a:pPr marL="0" lvl="0" indent="0" algn="l" rtl="0">
              <a:spcBef>
                <a:spcPts val="1600"/>
              </a:spcBef>
              <a:spcAft>
                <a:spcPts val="0"/>
              </a:spcAft>
              <a:buNone/>
            </a:pPr>
            <a:r>
              <a:rPr lang="en" sz="2800" dirty="0">
                <a:solidFill>
                  <a:srgbClr val="FFFFFF"/>
                </a:solidFill>
              </a:rPr>
              <a:t>10 Assign and Align  </a:t>
            </a:r>
            <a:r>
              <a:rPr lang="en" sz="2800" dirty="0" smtClean="0">
                <a:solidFill>
                  <a:srgbClr val="FFFFFF"/>
                </a:solidFill>
              </a:rPr>
              <a:t>Formations </a:t>
            </a:r>
            <a:r>
              <a:rPr lang="en" sz="2800" dirty="0">
                <a:solidFill>
                  <a:srgbClr val="FFFFFF"/>
                </a:solidFill>
              </a:rPr>
              <a:t>(TIC) </a:t>
            </a:r>
            <a:r>
              <a:rPr lang="en" sz="2800" dirty="0" smtClean="0">
                <a:solidFill>
                  <a:srgbClr val="FFFFFF"/>
                </a:solidFill>
              </a:rPr>
              <a:t>and Tendency</a:t>
            </a:r>
            <a:endParaRPr sz="2800" dirty="0">
              <a:solidFill>
                <a:srgbClr val="FFFFFF"/>
              </a:solidFill>
            </a:endParaRPr>
          </a:p>
          <a:p>
            <a:pPr marL="0" lvl="0" indent="0" algn="l" rtl="0">
              <a:spcBef>
                <a:spcPts val="1600"/>
              </a:spcBef>
              <a:spcAft>
                <a:spcPts val="0"/>
              </a:spcAft>
              <a:buNone/>
            </a:pPr>
            <a:r>
              <a:rPr lang="en" sz="2800" dirty="0">
                <a:solidFill>
                  <a:srgbClr val="FFFFFF"/>
                </a:solidFill>
              </a:rPr>
              <a:t>10 Min Group work </a:t>
            </a:r>
            <a:r>
              <a:rPr lang="en" sz="2800" dirty="0" smtClean="0">
                <a:solidFill>
                  <a:srgbClr val="FFFFFF"/>
                </a:solidFill>
              </a:rPr>
              <a:t>(ISR    DB’s 1v1 or ½ line)</a:t>
            </a:r>
            <a:endParaRPr sz="2800" dirty="0">
              <a:solidFill>
                <a:srgbClr val="FFFFFF"/>
              </a:solidFill>
            </a:endParaRPr>
          </a:p>
          <a:p>
            <a:pPr marL="0" lvl="0" indent="0" algn="l" rtl="0">
              <a:spcBef>
                <a:spcPts val="1600"/>
              </a:spcBef>
              <a:spcAft>
                <a:spcPts val="0"/>
              </a:spcAft>
              <a:buNone/>
            </a:pPr>
            <a:r>
              <a:rPr lang="en" sz="2800" dirty="0">
                <a:solidFill>
                  <a:srgbClr val="FFFFFF"/>
                </a:solidFill>
              </a:rPr>
              <a:t>15 Team-  We </a:t>
            </a:r>
            <a:r>
              <a:rPr lang="en" sz="2800" b="1" dirty="0">
                <a:solidFill>
                  <a:srgbClr val="FF0000"/>
                </a:solidFill>
              </a:rPr>
              <a:t>MIX</a:t>
            </a:r>
            <a:r>
              <a:rPr lang="en" sz="2800" dirty="0">
                <a:solidFill>
                  <a:srgbClr val="FFFFFF"/>
                </a:solidFill>
              </a:rPr>
              <a:t> in the 2’s  (Film</a:t>
            </a:r>
            <a:r>
              <a:rPr lang="en" sz="2800" dirty="0" smtClean="0">
                <a:solidFill>
                  <a:srgbClr val="FFFFFF"/>
                </a:solidFill>
              </a:rPr>
              <a:t>) we go slow</a:t>
            </a:r>
            <a:endParaRPr sz="2800" dirty="0">
              <a:solidFill>
                <a:srgbClr val="FFFFFF"/>
              </a:solidFill>
            </a:endParaRPr>
          </a:p>
          <a:p>
            <a:pPr marL="0" lvl="0" indent="0" algn="l" rtl="0">
              <a:spcBef>
                <a:spcPts val="1600"/>
              </a:spcBef>
              <a:spcAft>
                <a:spcPts val="0"/>
              </a:spcAft>
              <a:buNone/>
            </a:pPr>
            <a:r>
              <a:rPr lang="en" sz="3000" dirty="0">
                <a:solidFill>
                  <a:srgbClr val="FFFFFF"/>
                </a:solidFill>
              </a:rPr>
              <a:t>Total Practice is never over 2:30 (150 min)</a:t>
            </a:r>
            <a:endParaRPr sz="3000" dirty="0">
              <a:solidFill>
                <a:srgbClr val="FFFFFF"/>
              </a:solidFill>
            </a:endParaRPr>
          </a:p>
          <a:p>
            <a:pPr marL="0" lvl="0" indent="0" algn="ctr" rtl="0">
              <a:spcBef>
                <a:spcPts val="1600"/>
              </a:spcBef>
              <a:spcAft>
                <a:spcPts val="0"/>
              </a:spcAft>
              <a:buNone/>
            </a:pPr>
            <a:endParaRPr sz="3000" dirty="0">
              <a:solidFill>
                <a:srgbClr val="FFFFFF"/>
              </a:solidFill>
            </a:endParaRPr>
          </a:p>
          <a:p>
            <a:pPr marL="0" lvl="0" indent="0" algn="ctr" rtl="0">
              <a:spcBef>
                <a:spcPts val="1600"/>
              </a:spcBef>
              <a:spcAft>
                <a:spcPts val="1600"/>
              </a:spcAft>
              <a:buNone/>
            </a:pPr>
            <a:endParaRPr sz="3000" dirty="0">
              <a:solidFill>
                <a:srgbClr val="FFFFFF"/>
              </a:solidFill>
            </a:endParaRPr>
          </a:p>
        </p:txBody>
      </p:sp>
      <p:sp>
        <p:nvSpPr>
          <p:cNvPr id="370" name="Google Shape;370;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7"/>
        <p:cNvGrpSpPr/>
        <p:nvPr/>
      </p:nvGrpSpPr>
      <p:grpSpPr>
        <a:xfrm>
          <a:off x="0" y="0"/>
          <a:ext cx="0" cy="0"/>
          <a:chOff x="0" y="0"/>
          <a:chExt cx="0" cy="0"/>
        </a:xfrm>
      </p:grpSpPr>
      <p:sp>
        <p:nvSpPr>
          <p:cNvPr id="368" name="Google Shape;368;p54"/>
          <p:cNvSpPr txBox="1">
            <a:spLocks noGrp="1"/>
          </p:cNvSpPr>
          <p:nvPr>
            <p:ph type="title"/>
          </p:nvPr>
        </p:nvSpPr>
        <p:spPr>
          <a:xfrm>
            <a:off x="250055"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Defensive Game Week: </a:t>
            </a:r>
            <a:r>
              <a:rPr lang="en" sz="3600" dirty="0" smtClean="0"/>
              <a:t>Tuesday</a:t>
            </a:r>
            <a:endParaRPr sz="3600" dirty="0"/>
          </a:p>
        </p:txBody>
      </p:sp>
      <p:sp>
        <p:nvSpPr>
          <p:cNvPr id="369" name="Google Shape;369;p54"/>
          <p:cNvSpPr txBox="1">
            <a:spLocks noGrp="1"/>
          </p:cNvSpPr>
          <p:nvPr>
            <p:ph type="body" idx="1"/>
          </p:nvPr>
        </p:nvSpPr>
        <p:spPr>
          <a:xfrm>
            <a:off x="237764" y="905774"/>
            <a:ext cx="8619000" cy="319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solidFill>
                  <a:srgbClr val="FFFFFF"/>
                </a:solidFill>
              </a:rPr>
              <a:t>10 Min </a:t>
            </a:r>
            <a:r>
              <a:rPr lang="en" sz="2800" dirty="0" smtClean="0">
                <a:solidFill>
                  <a:srgbClr val="FFFFFF"/>
                </a:solidFill>
              </a:rPr>
              <a:t>Tackle </a:t>
            </a:r>
            <a:r>
              <a:rPr lang="en" sz="2800" dirty="0">
                <a:solidFill>
                  <a:srgbClr val="FFFFFF"/>
                </a:solidFill>
              </a:rPr>
              <a:t>Circuit  </a:t>
            </a:r>
            <a:r>
              <a:rPr lang="en" sz="2800" dirty="0" smtClean="0">
                <a:solidFill>
                  <a:srgbClr val="FFFFFF"/>
                </a:solidFill>
              </a:rPr>
              <a:t>     4 groups mix in Sr’s</a:t>
            </a:r>
            <a:endParaRPr sz="2800" dirty="0">
              <a:solidFill>
                <a:srgbClr val="FFFFFF"/>
              </a:solidFill>
            </a:endParaRPr>
          </a:p>
          <a:p>
            <a:pPr marL="0" lvl="0" indent="0" algn="l" rtl="0">
              <a:spcBef>
                <a:spcPts val="1600"/>
              </a:spcBef>
              <a:spcAft>
                <a:spcPts val="0"/>
              </a:spcAft>
              <a:buNone/>
            </a:pPr>
            <a:r>
              <a:rPr lang="en" sz="2800" dirty="0">
                <a:solidFill>
                  <a:srgbClr val="FFFFFF"/>
                </a:solidFill>
              </a:rPr>
              <a:t>15 Min Individual </a:t>
            </a:r>
            <a:r>
              <a:rPr lang="en" sz="2800" dirty="0" smtClean="0">
                <a:solidFill>
                  <a:srgbClr val="FFFFFF"/>
                </a:solidFill>
              </a:rPr>
              <a:t>  Technique focused</a:t>
            </a:r>
            <a:endParaRPr sz="2800" dirty="0">
              <a:solidFill>
                <a:srgbClr val="FFFFFF"/>
              </a:solidFill>
            </a:endParaRPr>
          </a:p>
          <a:p>
            <a:pPr marL="0" lvl="0" indent="0" algn="l" rtl="0">
              <a:spcBef>
                <a:spcPts val="1600"/>
              </a:spcBef>
              <a:spcAft>
                <a:spcPts val="0"/>
              </a:spcAft>
              <a:buNone/>
            </a:pPr>
            <a:r>
              <a:rPr lang="en" sz="2800" dirty="0">
                <a:solidFill>
                  <a:srgbClr val="FFFFFF"/>
                </a:solidFill>
              </a:rPr>
              <a:t>10 Assign and Align  </a:t>
            </a:r>
            <a:r>
              <a:rPr lang="en" sz="2800" dirty="0" smtClean="0">
                <a:solidFill>
                  <a:srgbClr val="FFFFFF"/>
                </a:solidFill>
              </a:rPr>
              <a:t>Trades Motions Bunches </a:t>
            </a:r>
            <a:r>
              <a:rPr lang="en" sz="2800" dirty="0">
                <a:solidFill>
                  <a:srgbClr val="FFFFFF"/>
                </a:solidFill>
              </a:rPr>
              <a:t>etc</a:t>
            </a:r>
            <a:endParaRPr sz="2800" dirty="0">
              <a:solidFill>
                <a:srgbClr val="FFFFFF"/>
              </a:solidFill>
            </a:endParaRPr>
          </a:p>
          <a:p>
            <a:pPr marL="0" lvl="0" indent="0" algn="l" rtl="0">
              <a:spcBef>
                <a:spcPts val="1600"/>
              </a:spcBef>
              <a:spcAft>
                <a:spcPts val="0"/>
              </a:spcAft>
              <a:buNone/>
            </a:pPr>
            <a:r>
              <a:rPr lang="en" sz="2800" dirty="0">
                <a:solidFill>
                  <a:srgbClr val="FFFFFF"/>
                </a:solidFill>
              </a:rPr>
              <a:t>10 Min Group work </a:t>
            </a:r>
            <a:r>
              <a:rPr lang="en" sz="2800" dirty="0" smtClean="0">
                <a:solidFill>
                  <a:srgbClr val="FFFFFF"/>
                </a:solidFill>
              </a:rPr>
              <a:t>(7v7)  Run the same route or the same coverage multiple times in a row DL Pass rush</a:t>
            </a:r>
            <a:endParaRPr sz="2800" dirty="0">
              <a:solidFill>
                <a:srgbClr val="FFFFFF"/>
              </a:solidFill>
            </a:endParaRPr>
          </a:p>
          <a:p>
            <a:pPr marL="0" lvl="0" indent="0" algn="l" rtl="0">
              <a:spcBef>
                <a:spcPts val="1600"/>
              </a:spcBef>
              <a:spcAft>
                <a:spcPts val="0"/>
              </a:spcAft>
              <a:buNone/>
            </a:pPr>
            <a:r>
              <a:rPr lang="en" sz="2800" dirty="0">
                <a:solidFill>
                  <a:srgbClr val="FFFFFF"/>
                </a:solidFill>
              </a:rPr>
              <a:t>15 Team- </a:t>
            </a:r>
            <a:r>
              <a:rPr lang="en" sz="2800" dirty="0" smtClean="0">
                <a:solidFill>
                  <a:srgbClr val="FFFFFF"/>
                </a:solidFill>
              </a:rPr>
              <a:t> Run heavy unless New Concepts </a:t>
            </a:r>
            <a:r>
              <a:rPr lang="en" sz="2800" dirty="0">
                <a:solidFill>
                  <a:srgbClr val="FFFFFF"/>
                </a:solidFill>
              </a:rPr>
              <a:t>(Film)</a:t>
            </a:r>
            <a:endParaRPr sz="2800" dirty="0">
              <a:solidFill>
                <a:srgbClr val="FFFFFF"/>
              </a:solidFill>
            </a:endParaRPr>
          </a:p>
          <a:p>
            <a:pPr marL="0" lvl="0" indent="0" algn="ctr" rtl="0">
              <a:spcBef>
                <a:spcPts val="1600"/>
              </a:spcBef>
              <a:spcAft>
                <a:spcPts val="0"/>
              </a:spcAft>
              <a:buNone/>
            </a:pPr>
            <a:endParaRPr sz="3000" dirty="0">
              <a:solidFill>
                <a:srgbClr val="FFFFFF"/>
              </a:solidFill>
            </a:endParaRPr>
          </a:p>
          <a:p>
            <a:pPr marL="0" lvl="0" indent="0" algn="ctr" rtl="0">
              <a:spcBef>
                <a:spcPts val="1600"/>
              </a:spcBef>
              <a:spcAft>
                <a:spcPts val="1600"/>
              </a:spcAft>
              <a:buNone/>
            </a:pPr>
            <a:endParaRPr sz="3000" dirty="0">
              <a:solidFill>
                <a:srgbClr val="FFFFFF"/>
              </a:solidFill>
            </a:endParaRPr>
          </a:p>
        </p:txBody>
      </p:sp>
      <p:sp>
        <p:nvSpPr>
          <p:cNvPr id="370" name="Google Shape;370;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spTree>
    <p:extLst>
      <p:ext uri="{BB962C8B-B14F-4D97-AF65-F5344CB8AC3E}">
        <p14:creationId xmlns:p14="http://schemas.microsoft.com/office/powerpoint/2010/main" val="38520894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7"/>
        <p:cNvGrpSpPr/>
        <p:nvPr/>
      </p:nvGrpSpPr>
      <p:grpSpPr>
        <a:xfrm>
          <a:off x="0" y="0"/>
          <a:ext cx="0" cy="0"/>
          <a:chOff x="0" y="0"/>
          <a:chExt cx="0" cy="0"/>
        </a:xfrm>
      </p:grpSpPr>
      <p:sp>
        <p:nvSpPr>
          <p:cNvPr id="368" name="Google Shape;368;p54"/>
          <p:cNvSpPr txBox="1">
            <a:spLocks noGrp="1"/>
          </p:cNvSpPr>
          <p:nvPr>
            <p:ph type="title"/>
          </p:nvPr>
        </p:nvSpPr>
        <p:spPr>
          <a:xfrm>
            <a:off x="311700" y="1085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Defensive Game Week: </a:t>
            </a:r>
            <a:r>
              <a:rPr lang="en" sz="3600" dirty="0" smtClean="0"/>
              <a:t>Wednesday</a:t>
            </a:r>
            <a:endParaRPr sz="3600" dirty="0"/>
          </a:p>
        </p:txBody>
      </p:sp>
      <p:sp>
        <p:nvSpPr>
          <p:cNvPr id="369" name="Google Shape;369;p54"/>
          <p:cNvSpPr txBox="1">
            <a:spLocks noGrp="1"/>
          </p:cNvSpPr>
          <p:nvPr>
            <p:ph type="body" idx="1"/>
          </p:nvPr>
        </p:nvSpPr>
        <p:spPr>
          <a:xfrm>
            <a:off x="402150" y="895500"/>
            <a:ext cx="8619000" cy="31968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en" sz="2800" dirty="0" smtClean="0">
                <a:solidFill>
                  <a:srgbClr val="FFFFFF"/>
                </a:solidFill>
              </a:rPr>
              <a:t>20 </a:t>
            </a:r>
            <a:r>
              <a:rPr lang="en" sz="2800" dirty="0">
                <a:solidFill>
                  <a:srgbClr val="FFFFFF"/>
                </a:solidFill>
              </a:rPr>
              <a:t>Min Individual </a:t>
            </a:r>
            <a:r>
              <a:rPr lang="en" sz="2800" dirty="0" smtClean="0">
                <a:solidFill>
                  <a:srgbClr val="FFFFFF"/>
                </a:solidFill>
              </a:rPr>
              <a:t> Indy Tackle  Db’s Sideline etc</a:t>
            </a:r>
          </a:p>
          <a:p>
            <a:pPr marL="0" lvl="0" indent="0" algn="l" rtl="0">
              <a:spcBef>
                <a:spcPts val="1600"/>
              </a:spcBef>
              <a:spcAft>
                <a:spcPts val="0"/>
              </a:spcAft>
              <a:buNone/>
            </a:pPr>
            <a:r>
              <a:rPr lang="en" sz="2800" dirty="0" smtClean="0">
                <a:solidFill>
                  <a:srgbClr val="FFFFFF"/>
                </a:solidFill>
              </a:rPr>
              <a:t>Special </a:t>
            </a:r>
            <a:r>
              <a:rPr lang="en" sz="2800" dirty="0" smtClean="0">
                <a:solidFill>
                  <a:srgbClr val="FFFFFF"/>
                </a:solidFill>
              </a:rPr>
              <a:t>Techniques  DL cross face  LB vs </a:t>
            </a:r>
            <a:r>
              <a:rPr lang="en" sz="2800" dirty="0" smtClean="0">
                <a:solidFill>
                  <a:srgbClr val="FFFFFF"/>
                </a:solidFill>
              </a:rPr>
              <a:t>#3</a:t>
            </a:r>
            <a:endParaRPr sz="2800" dirty="0">
              <a:solidFill>
                <a:srgbClr val="FFFFFF"/>
              </a:solidFill>
            </a:endParaRPr>
          </a:p>
          <a:p>
            <a:pPr marL="0" lvl="0" indent="0" algn="l" rtl="0">
              <a:spcBef>
                <a:spcPts val="1600"/>
              </a:spcBef>
              <a:spcAft>
                <a:spcPts val="0"/>
              </a:spcAft>
              <a:buNone/>
            </a:pPr>
            <a:r>
              <a:rPr lang="en" sz="2800" dirty="0">
                <a:solidFill>
                  <a:srgbClr val="FFFFFF"/>
                </a:solidFill>
              </a:rPr>
              <a:t>10 Assign and Align  </a:t>
            </a:r>
            <a:r>
              <a:rPr lang="en" sz="2800" dirty="0" smtClean="0">
                <a:solidFill>
                  <a:srgbClr val="FFFFFF"/>
                </a:solidFill>
              </a:rPr>
              <a:t>The tough stuff problems</a:t>
            </a:r>
            <a:endParaRPr sz="2800" dirty="0">
              <a:solidFill>
                <a:srgbClr val="FFFFFF"/>
              </a:solidFill>
            </a:endParaRPr>
          </a:p>
          <a:p>
            <a:pPr marL="0" lvl="0" indent="0" algn="l" rtl="0">
              <a:spcBef>
                <a:spcPts val="1600"/>
              </a:spcBef>
              <a:spcAft>
                <a:spcPts val="0"/>
              </a:spcAft>
              <a:buNone/>
            </a:pPr>
            <a:r>
              <a:rPr lang="en" sz="2800" dirty="0" smtClean="0">
                <a:solidFill>
                  <a:srgbClr val="FFFFFF"/>
                </a:solidFill>
              </a:rPr>
              <a:t>15 </a:t>
            </a:r>
            <a:r>
              <a:rPr lang="en" sz="2800" dirty="0">
                <a:solidFill>
                  <a:srgbClr val="FFFFFF"/>
                </a:solidFill>
              </a:rPr>
              <a:t>Min Group work </a:t>
            </a:r>
            <a:r>
              <a:rPr lang="en" sz="2800" dirty="0" smtClean="0">
                <a:solidFill>
                  <a:srgbClr val="FFFFFF"/>
                </a:solidFill>
              </a:rPr>
              <a:t>(Mixture and blitzes</a:t>
            </a:r>
            <a:r>
              <a:rPr lang="en" sz="2800" dirty="0" smtClean="0">
                <a:solidFill>
                  <a:srgbClr val="FFFFFF"/>
                </a:solidFill>
              </a:rPr>
              <a:t>) ½ Line?</a:t>
            </a:r>
            <a:endParaRPr sz="2800" dirty="0">
              <a:solidFill>
                <a:srgbClr val="FFFFFF"/>
              </a:solidFill>
            </a:endParaRPr>
          </a:p>
          <a:p>
            <a:pPr marL="0" lvl="0" indent="0" algn="l" rtl="0">
              <a:spcBef>
                <a:spcPts val="1600"/>
              </a:spcBef>
              <a:spcAft>
                <a:spcPts val="0"/>
              </a:spcAft>
              <a:buNone/>
            </a:pPr>
            <a:r>
              <a:rPr lang="en" sz="2800" dirty="0">
                <a:solidFill>
                  <a:srgbClr val="FFFFFF"/>
                </a:solidFill>
              </a:rPr>
              <a:t>15 Team-  We </a:t>
            </a:r>
            <a:r>
              <a:rPr lang="en" sz="2800" b="1" dirty="0">
                <a:solidFill>
                  <a:srgbClr val="FF0000"/>
                </a:solidFill>
              </a:rPr>
              <a:t>MIX</a:t>
            </a:r>
            <a:r>
              <a:rPr lang="en" sz="2800" dirty="0">
                <a:solidFill>
                  <a:srgbClr val="FFFFFF"/>
                </a:solidFill>
              </a:rPr>
              <a:t> in the 2’s  (Film)</a:t>
            </a:r>
            <a:endParaRPr sz="2800" dirty="0">
              <a:solidFill>
                <a:srgbClr val="FFFFFF"/>
              </a:solidFill>
            </a:endParaRPr>
          </a:p>
          <a:p>
            <a:pPr marL="0" lvl="0" indent="0" algn="ctr" rtl="0">
              <a:spcBef>
                <a:spcPts val="1600"/>
              </a:spcBef>
              <a:spcAft>
                <a:spcPts val="0"/>
              </a:spcAft>
              <a:buNone/>
            </a:pPr>
            <a:endParaRPr sz="3000" dirty="0">
              <a:solidFill>
                <a:srgbClr val="FFFFFF"/>
              </a:solidFill>
            </a:endParaRPr>
          </a:p>
          <a:p>
            <a:pPr marL="0" lvl="0" indent="0" algn="ctr" rtl="0">
              <a:spcBef>
                <a:spcPts val="1600"/>
              </a:spcBef>
              <a:spcAft>
                <a:spcPts val="1600"/>
              </a:spcAft>
              <a:buNone/>
            </a:pPr>
            <a:endParaRPr sz="3000" dirty="0">
              <a:solidFill>
                <a:srgbClr val="FFFFFF"/>
              </a:solidFill>
            </a:endParaRPr>
          </a:p>
        </p:txBody>
      </p:sp>
      <p:sp>
        <p:nvSpPr>
          <p:cNvPr id="370" name="Google Shape;370;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a:p>
        </p:txBody>
      </p:sp>
    </p:spTree>
    <p:extLst>
      <p:ext uri="{BB962C8B-B14F-4D97-AF65-F5344CB8AC3E}">
        <p14:creationId xmlns:p14="http://schemas.microsoft.com/office/powerpoint/2010/main" val="39403296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4"/>
        <p:cNvGrpSpPr/>
        <p:nvPr/>
      </p:nvGrpSpPr>
      <p:grpSpPr>
        <a:xfrm>
          <a:off x="0" y="0"/>
          <a:ext cx="0" cy="0"/>
          <a:chOff x="0" y="0"/>
          <a:chExt cx="0" cy="0"/>
        </a:xfrm>
      </p:grpSpPr>
      <p:sp>
        <p:nvSpPr>
          <p:cNvPr id="375" name="Google Shape;375;p55"/>
          <p:cNvSpPr txBox="1">
            <a:spLocks noGrp="1"/>
          </p:cNvSpPr>
          <p:nvPr>
            <p:ph type="title"/>
          </p:nvPr>
        </p:nvSpPr>
        <p:spPr>
          <a:xfrm>
            <a:off x="250055"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Defensive Game Week: </a:t>
            </a:r>
            <a:r>
              <a:rPr lang="en" sz="3600" dirty="0" smtClean="0"/>
              <a:t>Thursday</a:t>
            </a:r>
            <a:endParaRPr sz="3600" dirty="0"/>
          </a:p>
        </p:txBody>
      </p:sp>
      <p:sp>
        <p:nvSpPr>
          <p:cNvPr id="376" name="Google Shape;376;p55"/>
          <p:cNvSpPr txBox="1">
            <a:spLocks noGrp="1"/>
          </p:cNvSpPr>
          <p:nvPr>
            <p:ph type="body" idx="1"/>
          </p:nvPr>
        </p:nvSpPr>
        <p:spPr>
          <a:xfrm>
            <a:off x="309683" y="782214"/>
            <a:ext cx="8339700" cy="319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rPr>
              <a:t>Review Subs   Review Transitions  </a:t>
            </a:r>
            <a:endParaRPr sz="3000" dirty="0">
              <a:solidFill>
                <a:srgbClr val="FFFFFF"/>
              </a:solidFill>
            </a:endParaRPr>
          </a:p>
          <a:p>
            <a:pPr marL="0" lvl="0" indent="0" algn="l" rtl="0">
              <a:spcBef>
                <a:spcPts val="1600"/>
              </a:spcBef>
              <a:spcAft>
                <a:spcPts val="0"/>
              </a:spcAft>
              <a:buNone/>
            </a:pPr>
            <a:r>
              <a:rPr lang="en" sz="3000" dirty="0">
                <a:solidFill>
                  <a:srgbClr val="FFFFFF"/>
                </a:solidFill>
              </a:rPr>
              <a:t>Assign and Align</a:t>
            </a:r>
            <a:endParaRPr sz="3000" dirty="0">
              <a:solidFill>
                <a:srgbClr val="FFFFFF"/>
              </a:solidFill>
            </a:endParaRPr>
          </a:p>
          <a:p>
            <a:pPr marL="0" lvl="0" indent="0" algn="l" rtl="0">
              <a:spcBef>
                <a:spcPts val="1600"/>
              </a:spcBef>
              <a:spcAft>
                <a:spcPts val="0"/>
              </a:spcAft>
              <a:buNone/>
            </a:pPr>
            <a:r>
              <a:rPr lang="en" sz="3000" dirty="0" smtClean="0">
                <a:solidFill>
                  <a:srgbClr val="FFFFFF"/>
                </a:solidFill>
              </a:rPr>
              <a:t>15-18 </a:t>
            </a:r>
            <a:r>
              <a:rPr lang="en" sz="3000" dirty="0">
                <a:solidFill>
                  <a:srgbClr val="FFFFFF"/>
                </a:solidFill>
              </a:rPr>
              <a:t>Plays  Normal, 3rd Down plan, </a:t>
            </a:r>
            <a:r>
              <a:rPr lang="en" sz="3000" dirty="0" smtClean="0">
                <a:solidFill>
                  <a:srgbClr val="FFFFFF"/>
                </a:solidFill>
              </a:rPr>
              <a:t>GoalLine</a:t>
            </a:r>
            <a:endParaRPr lang="en" sz="3000" dirty="0">
              <a:solidFill>
                <a:srgbClr val="FFFFFF"/>
              </a:solidFill>
            </a:endParaRPr>
          </a:p>
          <a:p>
            <a:pPr marL="0" lvl="0" indent="0" algn="l" rtl="0">
              <a:spcBef>
                <a:spcPts val="1600"/>
              </a:spcBef>
              <a:spcAft>
                <a:spcPts val="0"/>
              </a:spcAft>
              <a:buNone/>
            </a:pPr>
            <a:r>
              <a:rPr lang="en" sz="3000" dirty="0" smtClean="0">
                <a:solidFill>
                  <a:srgbClr val="FFFFFF"/>
                </a:solidFill>
              </a:rPr>
              <a:t>QB Sneak  </a:t>
            </a:r>
          </a:p>
          <a:p>
            <a:pPr marL="0" lvl="0" indent="0" algn="l" rtl="0">
              <a:spcBef>
                <a:spcPts val="1600"/>
              </a:spcBef>
              <a:spcAft>
                <a:spcPts val="0"/>
              </a:spcAft>
              <a:buNone/>
            </a:pPr>
            <a:r>
              <a:rPr lang="en" sz="3000" dirty="0" smtClean="0">
                <a:solidFill>
                  <a:srgbClr val="FFFFFF"/>
                </a:solidFill>
              </a:rPr>
              <a:t>We will also practice regular to punt return and if a team muddle huddle</a:t>
            </a:r>
          </a:p>
          <a:p>
            <a:pPr marL="0" lvl="0" indent="0" algn="l" rtl="0">
              <a:spcBef>
                <a:spcPts val="1600"/>
              </a:spcBef>
              <a:spcAft>
                <a:spcPts val="0"/>
              </a:spcAft>
              <a:buNone/>
            </a:pPr>
            <a:r>
              <a:rPr lang="en" sz="3000" dirty="0" smtClean="0">
                <a:solidFill>
                  <a:srgbClr val="FFFFFF"/>
                </a:solidFill>
              </a:rPr>
              <a:t>  </a:t>
            </a:r>
          </a:p>
          <a:p>
            <a:pPr marL="0" lvl="0" indent="0" algn="l" rtl="0">
              <a:spcBef>
                <a:spcPts val="1600"/>
              </a:spcBef>
              <a:spcAft>
                <a:spcPts val="0"/>
              </a:spcAft>
              <a:buNone/>
            </a:pPr>
            <a:endParaRPr lang="en" sz="3000" dirty="0" smtClean="0">
              <a:solidFill>
                <a:srgbClr val="FFFFFF"/>
              </a:solidFill>
            </a:endParaRPr>
          </a:p>
          <a:p>
            <a:pPr marL="1371600" lvl="0" indent="457200" algn="l" rtl="0">
              <a:spcBef>
                <a:spcPts val="1600"/>
              </a:spcBef>
              <a:spcAft>
                <a:spcPts val="0"/>
              </a:spcAft>
              <a:buNone/>
            </a:pPr>
            <a:endParaRPr lang="en" sz="3000" dirty="0">
              <a:solidFill>
                <a:srgbClr val="FFFFFF"/>
              </a:solidFill>
            </a:endParaRPr>
          </a:p>
          <a:p>
            <a:pPr marL="1371600" lvl="0" indent="457200" algn="l" rtl="0">
              <a:spcBef>
                <a:spcPts val="1600"/>
              </a:spcBef>
              <a:spcAft>
                <a:spcPts val="0"/>
              </a:spcAft>
              <a:buNone/>
            </a:pPr>
            <a:endParaRPr sz="3000" dirty="0">
              <a:solidFill>
                <a:srgbClr val="FFFFFF"/>
              </a:solidFill>
            </a:endParaRPr>
          </a:p>
          <a:p>
            <a:pPr marL="0" lvl="0" indent="0" algn="ctr" rtl="0">
              <a:spcBef>
                <a:spcPts val="1600"/>
              </a:spcBef>
              <a:spcAft>
                <a:spcPts val="0"/>
              </a:spcAft>
              <a:buNone/>
            </a:pPr>
            <a:endParaRPr sz="3000" dirty="0">
              <a:solidFill>
                <a:srgbClr val="FFFFFF"/>
              </a:solidFill>
            </a:endParaRPr>
          </a:p>
          <a:p>
            <a:pPr marL="0" lvl="0" indent="0" algn="ctr" rtl="0">
              <a:spcBef>
                <a:spcPts val="1600"/>
              </a:spcBef>
              <a:spcAft>
                <a:spcPts val="1600"/>
              </a:spcAft>
              <a:buNone/>
            </a:pPr>
            <a:endParaRPr sz="3000" dirty="0">
              <a:solidFill>
                <a:srgbClr val="FFFFFF"/>
              </a:solidFill>
            </a:endParaRPr>
          </a:p>
        </p:txBody>
      </p:sp>
      <p:sp>
        <p:nvSpPr>
          <p:cNvPr id="377" name="Google Shape;377;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1"/>
        <p:cNvGrpSpPr/>
        <p:nvPr/>
      </p:nvGrpSpPr>
      <p:grpSpPr>
        <a:xfrm>
          <a:off x="0" y="0"/>
          <a:ext cx="0" cy="0"/>
          <a:chOff x="0" y="0"/>
          <a:chExt cx="0" cy="0"/>
        </a:xfrm>
      </p:grpSpPr>
      <p:sp>
        <p:nvSpPr>
          <p:cNvPr id="382" name="Google Shape;382;p56"/>
          <p:cNvSpPr txBox="1">
            <a:spLocks noGrp="1"/>
          </p:cNvSpPr>
          <p:nvPr>
            <p:ph type="title"/>
          </p:nvPr>
        </p:nvSpPr>
        <p:spPr>
          <a:xfrm>
            <a:off x="311700" y="2625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Defensive Game Week: Friday</a:t>
            </a:r>
            <a:endParaRPr sz="3600"/>
          </a:p>
        </p:txBody>
      </p:sp>
      <p:sp>
        <p:nvSpPr>
          <p:cNvPr id="383" name="Google Shape;383;p56"/>
          <p:cNvSpPr txBox="1">
            <a:spLocks noGrp="1"/>
          </p:cNvSpPr>
          <p:nvPr>
            <p:ph type="body" idx="1"/>
          </p:nvPr>
        </p:nvSpPr>
        <p:spPr>
          <a:xfrm>
            <a:off x="402150" y="1265100"/>
            <a:ext cx="8339700" cy="319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rPr>
              <a:t>Assign and Align or 10-12 Play Video</a:t>
            </a:r>
            <a:endParaRPr sz="3000">
              <a:solidFill>
                <a:srgbClr val="FFFFFF"/>
              </a:solidFill>
            </a:endParaRPr>
          </a:p>
          <a:p>
            <a:pPr marL="0" lvl="0" indent="0" algn="l" rtl="0">
              <a:spcBef>
                <a:spcPts val="1600"/>
              </a:spcBef>
              <a:spcAft>
                <a:spcPts val="0"/>
              </a:spcAft>
              <a:buNone/>
            </a:pPr>
            <a:r>
              <a:rPr lang="en" sz="3000">
                <a:solidFill>
                  <a:srgbClr val="FFFFFF"/>
                </a:solidFill>
              </a:rPr>
              <a:t>Box: Subs, Hash, D&amp;D, Watch Top</a:t>
            </a:r>
            <a:endParaRPr sz="3000">
              <a:solidFill>
                <a:srgbClr val="FFFFFF"/>
              </a:solidFill>
            </a:endParaRPr>
          </a:p>
          <a:p>
            <a:pPr marL="0" lvl="0" indent="0" algn="l" rtl="0">
              <a:spcBef>
                <a:spcPts val="1600"/>
              </a:spcBef>
              <a:spcAft>
                <a:spcPts val="0"/>
              </a:spcAft>
              <a:buNone/>
            </a:pPr>
            <a:r>
              <a:rPr lang="en" sz="3000">
                <a:solidFill>
                  <a:srgbClr val="FFFFFF"/>
                </a:solidFill>
              </a:rPr>
              <a:t>Field: Make Educated Guesses, 2 signalers</a:t>
            </a:r>
            <a:endParaRPr sz="3000">
              <a:solidFill>
                <a:srgbClr val="FFFFFF"/>
              </a:solidFill>
            </a:endParaRPr>
          </a:p>
          <a:p>
            <a:pPr marL="0" lvl="0" indent="0" algn="l" rtl="0">
              <a:spcBef>
                <a:spcPts val="1600"/>
              </a:spcBef>
              <a:spcAft>
                <a:spcPts val="0"/>
              </a:spcAft>
              <a:buNone/>
            </a:pPr>
            <a:r>
              <a:rPr lang="en" sz="3000">
                <a:solidFill>
                  <a:srgbClr val="FFFFFF"/>
                </a:solidFill>
              </a:rPr>
              <a:t>Call Sheet  </a:t>
            </a:r>
            <a:endParaRPr sz="3000">
              <a:solidFill>
                <a:srgbClr val="FFFFFF"/>
              </a:solidFill>
            </a:endParaRPr>
          </a:p>
          <a:p>
            <a:pPr marL="0" lvl="0" indent="0" algn="ctr" rtl="0">
              <a:spcBef>
                <a:spcPts val="1600"/>
              </a:spcBef>
              <a:spcAft>
                <a:spcPts val="0"/>
              </a:spcAft>
              <a:buNone/>
            </a:pPr>
            <a:endParaRPr sz="3000">
              <a:solidFill>
                <a:srgbClr val="FFFFFF"/>
              </a:solidFill>
            </a:endParaRPr>
          </a:p>
          <a:p>
            <a:pPr marL="0" lvl="0" indent="0" algn="ctr" rtl="0">
              <a:spcBef>
                <a:spcPts val="1600"/>
              </a:spcBef>
              <a:spcAft>
                <a:spcPts val="1600"/>
              </a:spcAft>
              <a:buNone/>
            </a:pPr>
            <a:endParaRPr sz="3000">
              <a:solidFill>
                <a:srgbClr val="FFFFFF"/>
              </a:solidFill>
            </a:endParaRPr>
          </a:p>
        </p:txBody>
      </p:sp>
      <p:sp>
        <p:nvSpPr>
          <p:cNvPr id="384" name="Google Shape;384;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7"/>
        <p:cNvGrpSpPr/>
        <p:nvPr/>
      </p:nvGrpSpPr>
      <p:grpSpPr>
        <a:xfrm>
          <a:off x="0" y="0"/>
          <a:ext cx="0" cy="0"/>
          <a:chOff x="0" y="0"/>
          <a:chExt cx="0" cy="0"/>
        </a:xfrm>
      </p:grpSpPr>
      <p:sp>
        <p:nvSpPr>
          <p:cNvPr id="398" name="Google Shape;398;p58"/>
          <p:cNvSpPr txBox="1">
            <a:spLocks noGrp="1"/>
          </p:cNvSpPr>
          <p:nvPr>
            <p:ph type="title"/>
          </p:nvPr>
        </p:nvSpPr>
        <p:spPr>
          <a:xfrm>
            <a:off x="311700" y="1832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Favorite Resources</a:t>
            </a:r>
            <a:endParaRPr sz="3600"/>
          </a:p>
        </p:txBody>
      </p:sp>
      <p:sp>
        <p:nvSpPr>
          <p:cNvPr id="399" name="Google Shape;399;p58"/>
          <p:cNvSpPr txBox="1">
            <a:spLocks noGrp="1"/>
          </p:cNvSpPr>
          <p:nvPr>
            <p:ph type="body" idx="1"/>
          </p:nvPr>
        </p:nvSpPr>
        <p:spPr>
          <a:xfrm>
            <a:off x="107800" y="863550"/>
            <a:ext cx="8724600" cy="398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FFFFFF"/>
                </a:solidFill>
              </a:rPr>
              <a:t>Complete Linebacking - Lou Tepper</a:t>
            </a:r>
            <a:endParaRPr sz="3000" dirty="0">
              <a:solidFill>
                <a:srgbClr val="FFFFFF"/>
              </a:solidFill>
            </a:endParaRPr>
          </a:p>
          <a:p>
            <a:pPr marL="0" lvl="0" indent="0" algn="l" rtl="0">
              <a:spcBef>
                <a:spcPts val="1600"/>
              </a:spcBef>
              <a:spcAft>
                <a:spcPts val="0"/>
              </a:spcAft>
              <a:buNone/>
            </a:pPr>
            <a:r>
              <a:rPr lang="en" sz="3000" dirty="0">
                <a:solidFill>
                  <a:srgbClr val="FFFFFF"/>
                </a:solidFill>
              </a:rPr>
              <a:t>Football’s Eagle and Stack Defense- Vanderlinden</a:t>
            </a:r>
            <a:endParaRPr sz="3000" dirty="0">
              <a:solidFill>
                <a:srgbClr val="FFFFFF"/>
              </a:solidFill>
            </a:endParaRPr>
          </a:p>
          <a:p>
            <a:pPr marL="0" lvl="0" indent="0" algn="l" rtl="0">
              <a:spcBef>
                <a:spcPts val="1600"/>
              </a:spcBef>
              <a:spcAft>
                <a:spcPts val="0"/>
              </a:spcAft>
              <a:buNone/>
            </a:pPr>
            <a:r>
              <a:rPr lang="en" sz="3000" dirty="0" smtClean="0">
                <a:solidFill>
                  <a:srgbClr val="FFFFFF"/>
                </a:solidFill>
              </a:rPr>
              <a:t>Twitter! </a:t>
            </a:r>
            <a:endParaRPr sz="3000" dirty="0">
              <a:solidFill>
                <a:srgbClr val="FFFFFF"/>
              </a:solidFill>
            </a:endParaRPr>
          </a:p>
          <a:p>
            <a:pPr marL="0" lvl="0" indent="0" algn="l" rtl="0">
              <a:spcBef>
                <a:spcPts val="1600"/>
              </a:spcBef>
              <a:spcAft>
                <a:spcPts val="0"/>
              </a:spcAft>
              <a:buNone/>
            </a:pPr>
            <a:r>
              <a:rPr lang="en" sz="3000" dirty="0">
                <a:solidFill>
                  <a:schemeClr val="dk1"/>
                </a:solidFill>
              </a:rPr>
              <a:t>Quarters Coverage Made Simple - Shap Boyd</a:t>
            </a:r>
            <a:endParaRPr sz="3000" dirty="0">
              <a:solidFill>
                <a:srgbClr val="FFFFFF"/>
              </a:solidFill>
            </a:endParaRPr>
          </a:p>
          <a:p>
            <a:pPr marL="0" lvl="0" indent="0" algn="l" rtl="0">
              <a:spcBef>
                <a:spcPts val="1600"/>
              </a:spcBef>
              <a:spcAft>
                <a:spcPts val="0"/>
              </a:spcAft>
              <a:buNone/>
            </a:pPr>
            <a:r>
              <a:rPr lang="en" sz="3000" dirty="0">
                <a:solidFill>
                  <a:srgbClr val="FFFFFF"/>
                </a:solidFill>
              </a:rPr>
              <a:t>Twitter: </a:t>
            </a:r>
            <a:r>
              <a:rPr lang="en" sz="3000" dirty="0">
                <a:solidFill>
                  <a:schemeClr val="dk1"/>
                </a:solidFill>
              </a:rPr>
              <a:t>@JerryGordonFB</a:t>
            </a:r>
            <a:endParaRPr sz="3000" dirty="0">
              <a:solidFill>
                <a:srgbClr val="FFFFFF"/>
              </a:solidFill>
            </a:endParaRPr>
          </a:p>
          <a:p>
            <a:pPr marL="0" lvl="0" indent="0" algn="l" rtl="0">
              <a:spcBef>
                <a:spcPts val="1600"/>
              </a:spcBef>
              <a:spcAft>
                <a:spcPts val="0"/>
              </a:spcAft>
              <a:buNone/>
            </a:pPr>
            <a:r>
              <a:rPr lang="en" sz="3000" dirty="0">
                <a:solidFill>
                  <a:srgbClr val="FFFFFF"/>
                </a:solidFill>
              </a:rPr>
              <a:t>Email: </a:t>
            </a:r>
            <a:r>
              <a:rPr lang="en" sz="3000" u="sng" dirty="0">
                <a:solidFill>
                  <a:srgbClr val="FFFFFF"/>
                </a:solidFill>
                <a:hlinkClick r:id="rId4"/>
              </a:rPr>
              <a:t>jgordon0508@yahoo.com</a:t>
            </a:r>
            <a:r>
              <a:rPr lang="en" sz="3000" dirty="0">
                <a:solidFill>
                  <a:srgbClr val="FFFFFF"/>
                </a:solidFill>
              </a:rPr>
              <a:t>   </a:t>
            </a:r>
            <a:endParaRPr sz="3000" dirty="0">
              <a:solidFill>
                <a:srgbClr val="FFFFFF"/>
              </a:solidFill>
            </a:endParaRPr>
          </a:p>
          <a:p>
            <a:pPr marL="0" lvl="0" indent="0" algn="l" rtl="0">
              <a:spcBef>
                <a:spcPts val="1600"/>
              </a:spcBef>
              <a:spcAft>
                <a:spcPts val="1600"/>
              </a:spcAft>
              <a:buNone/>
            </a:pPr>
            <a:endParaRPr dirty="0">
              <a:solidFill>
                <a:srgbClr val="FFFFFF"/>
              </a:solidFill>
            </a:endParaRPr>
          </a:p>
        </p:txBody>
      </p:sp>
      <p:sp>
        <p:nvSpPr>
          <p:cNvPr id="400" name="Google Shape;400;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
        <p:nvSpPr>
          <p:cNvPr id="3" name="TextBox 2"/>
          <p:cNvSpPr txBox="1"/>
          <p:nvPr/>
        </p:nvSpPr>
        <p:spPr>
          <a:xfrm>
            <a:off x="585627" y="1232899"/>
            <a:ext cx="7500135" cy="646331"/>
          </a:xfrm>
          <a:prstGeom prst="rect">
            <a:avLst/>
          </a:prstGeom>
          <a:noFill/>
        </p:spPr>
        <p:txBody>
          <a:bodyPr wrap="square" rtlCol="0">
            <a:spAutoFit/>
          </a:bodyPr>
          <a:lstStyle/>
          <a:p>
            <a:pPr algn="ctr"/>
            <a:r>
              <a:rPr lang="en-US" sz="3600" dirty="0" smtClean="0">
                <a:solidFill>
                  <a:schemeClr val="tx1"/>
                </a:solidFill>
              </a:rPr>
              <a:t>Bonus Slides</a:t>
            </a:r>
            <a:endParaRPr lang="en-US" sz="3600" dirty="0">
              <a:solidFill>
                <a:schemeClr val="tx1"/>
              </a:solidFill>
            </a:endParaRPr>
          </a:p>
        </p:txBody>
      </p:sp>
    </p:spTree>
    <p:extLst>
      <p:ext uri="{BB962C8B-B14F-4D97-AF65-F5344CB8AC3E}">
        <p14:creationId xmlns:p14="http://schemas.microsoft.com/office/powerpoint/2010/main" val="20213376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1"/>
        <p:cNvGrpSpPr/>
        <p:nvPr/>
      </p:nvGrpSpPr>
      <p:grpSpPr>
        <a:xfrm>
          <a:off x="0" y="0"/>
          <a:ext cx="0" cy="0"/>
          <a:chOff x="0" y="0"/>
          <a:chExt cx="0" cy="0"/>
        </a:xfrm>
      </p:grpSpPr>
      <p:sp>
        <p:nvSpPr>
          <p:cNvPr id="232" name="Google Shape;232;p36"/>
          <p:cNvSpPr txBox="1">
            <a:spLocks noGrp="1"/>
          </p:cNvSpPr>
          <p:nvPr>
            <p:ph type="title"/>
          </p:nvPr>
        </p:nvSpPr>
        <p:spPr>
          <a:xfrm>
            <a:off x="311700" y="2167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Tackle Circuit</a:t>
            </a:r>
            <a:endParaRPr sz="3600"/>
          </a:p>
        </p:txBody>
      </p:sp>
      <p:sp>
        <p:nvSpPr>
          <p:cNvPr id="233" name="Google Shape;233;p36"/>
          <p:cNvSpPr txBox="1">
            <a:spLocks noGrp="1"/>
          </p:cNvSpPr>
          <p:nvPr>
            <p:ph type="body" idx="1"/>
          </p:nvPr>
        </p:nvSpPr>
        <p:spPr>
          <a:xfrm>
            <a:off x="311700" y="9510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5 Stations.  2:30 per station 30 sec change.  TEACH </a:t>
            </a:r>
            <a:endParaRPr sz="2400">
              <a:solidFill>
                <a:srgbClr val="FFFFFF"/>
              </a:solidFill>
            </a:endParaRPr>
          </a:p>
          <a:p>
            <a:pPr marL="0" lvl="0" indent="0" algn="l" rtl="0">
              <a:spcBef>
                <a:spcPts val="1600"/>
              </a:spcBef>
              <a:spcAft>
                <a:spcPts val="0"/>
              </a:spcAft>
              <a:buNone/>
            </a:pPr>
            <a:r>
              <a:rPr lang="en" sz="2400">
                <a:solidFill>
                  <a:srgbClr val="FFFFFF"/>
                </a:solidFill>
              </a:rPr>
              <a:t>6 point ext.  6 point tackle..6 point shed   </a:t>
            </a:r>
            <a:r>
              <a:rPr lang="en" sz="2400">
                <a:solidFill>
                  <a:schemeClr val="dk1"/>
                </a:solidFill>
              </a:rPr>
              <a:t>Angle Tackle</a:t>
            </a:r>
            <a:endParaRPr sz="2400">
              <a:solidFill>
                <a:srgbClr val="FFFFFF"/>
              </a:solidFill>
            </a:endParaRPr>
          </a:p>
          <a:p>
            <a:pPr marL="0" lvl="0" indent="0" algn="l" rtl="0">
              <a:spcBef>
                <a:spcPts val="1600"/>
              </a:spcBef>
              <a:spcAft>
                <a:spcPts val="0"/>
              </a:spcAft>
              <a:buNone/>
            </a:pPr>
            <a:r>
              <a:rPr lang="en" sz="2400">
                <a:solidFill>
                  <a:srgbClr val="FFFFFF"/>
                </a:solidFill>
              </a:rPr>
              <a:t>Pec to Pec...Start from a knee...We use a pad</a:t>
            </a:r>
            <a:endParaRPr sz="2400">
              <a:solidFill>
                <a:srgbClr val="FFFFFF"/>
              </a:solidFill>
            </a:endParaRPr>
          </a:p>
          <a:p>
            <a:pPr marL="0" lvl="0" indent="0" algn="l" rtl="0">
              <a:spcBef>
                <a:spcPts val="1600"/>
              </a:spcBef>
              <a:spcAft>
                <a:spcPts val="0"/>
              </a:spcAft>
              <a:buNone/>
            </a:pPr>
            <a:r>
              <a:rPr lang="en" sz="2400">
                <a:solidFill>
                  <a:srgbClr val="FFFFFF"/>
                </a:solidFill>
              </a:rPr>
              <a:t>Hawk Tackle ...Bags and wheel</a:t>
            </a:r>
            <a:endParaRPr sz="2400">
              <a:solidFill>
                <a:srgbClr val="FFFFFF"/>
              </a:solidFill>
            </a:endParaRPr>
          </a:p>
          <a:p>
            <a:pPr marL="0" lvl="0" indent="0" algn="l" rtl="0">
              <a:spcBef>
                <a:spcPts val="1600"/>
              </a:spcBef>
              <a:spcAft>
                <a:spcPts val="0"/>
              </a:spcAft>
              <a:buNone/>
            </a:pPr>
            <a:r>
              <a:rPr lang="en" sz="2400">
                <a:solidFill>
                  <a:srgbClr val="FFFFFF"/>
                </a:solidFill>
              </a:rPr>
              <a:t>Tracking  We use a wheel here too</a:t>
            </a:r>
            <a:endParaRPr sz="2400">
              <a:solidFill>
                <a:srgbClr val="FFFFFF"/>
              </a:solidFill>
            </a:endParaRPr>
          </a:p>
          <a:p>
            <a:pPr marL="0" lvl="0" indent="0" algn="l" rtl="0">
              <a:spcBef>
                <a:spcPts val="1600"/>
              </a:spcBef>
              <a:spcAft>
                <a:spcPts val="1600"/>
              </a:spcAft>
              <a:buNone/>
            </a:pPr>
            <a:r>
              <a:rPr lang="en" sz="2400">
                <a:solidFill>
                  <a:srgbClr val="FFFFFF"/>
                </a:solidFill>
              </a:rPr>
              <a:t>Compression and also strip later in the year</a:t>
            </a:r>
            <a:endParaRPr sz="2400">
              <a:solidFill>
                <a:srgbClr val="FFFFFF"/>
              </a:solidFill>
            </a:endParaRPr>
          </a:p>
        </p:txBody>
      </p:sp>
      <p:sp>
        <p:nvSpPr>
          <p:cNvPr id="234" name="Google Shape;234;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8"/>
        <p:cNvGrpSpPr/>
        <p:nvPr/>
      </p:nvGrpSpPr>
      <p:grpSpPr>
        <a:xfrm>
          <a:off x="0" y="0"/>
          <a:ext cx="0" cy="0"/>
          <a:chOff x="0" y="0"/>
          <a:chExt cx="0" cy="0"/>
        </a:xfrm>
      </p:grpSpPr>
      <p:sp>
        <p:nvSpPr>
          <p:cNvPr id="239" name="Google Shape;239;p37"/>
          <p:cNvSpPr txBox="1">
            <a:spLocks noGrp="1"/>
          </p:cNvSpPr>
          <p:nvPr>
            <p:ph type="title"/>
          </p:nvPr>
        </p:nvSpPr>
        <p:spPr>
          <a:xfrm>
            <a:off x="311700" y="2167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Strip Circuit  </a:t>
            </a:r>
            <a:r>
              <a:rPr lang="en" sz="1800"/>
              <a:t>(only during camp)</a:t>
            </a:r>
            <a:endParaRPr sz="1800"/>
          </a:p>
        </p:txBody>
      </p:sp>
      <p:sp>
        <p:nvSpPr>
          <p:cNvPr id="240" name="Google Shape;240;p37"/>
          <p:cNvSpPr txBox="1">
            <a:spLocks noGrp="1"/>
          </p:cNvSpPr>
          <p:nvPr>
            <p:ph type="body" idx="1"/>
          </p:nvPr>
        </p:nvSpPr>
        <p:spPr>
          <a:xfrm>
            <a:off x="311700" y="9510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Tomahawk Rip/Rake</a:t>
            </a:r>
            <a:endParaRPr sz="2400">
              <a:solidFill>
                <a:srgbClr val="FFFFFF"/>
              </a:solidFill>
            </a:endParaRPr>
          </a:p>
          <a:p>
            <a:pPr marL="0" lvl="0" indent="0" algn="l" rtl="0">
              <a:spcBef>
                <a:spcPts val="1600"/>
              </a:spcBef>
              <a:spcAft>
                <a:spcPts val="0"/>
              </a:spcAft>
              <a:buNone/>
            </a:pPr>
            <a:r>
              <a:rPr lang="en" sz="2400">
                <a:solidFill>
                  <a:srgbClr val="FFFFFF"/>
                </a:solidFill>
              </a:rPr>
              <a:t>Punch</a:t>
            </a:r>
            <a:endParaRPr sz="2400">
              <a:solidFill>
                <a:srgbClr val="FFFFFF"/>
              </a:solidFill>
            </a:endParaRPr>
          </a:p>
          <a:p>
            <a:pPr marL="0" lvl="0" indent="0" algn="l" rtl="0">
              <a:spcBef>
                <a:spcPts val="1600"/>
              </a:spcBef>
              <a:spcAft>
                <a:spcPts val="0"/>
              </a:spcAft>
              <a:buNone/>
            </a:pPr>
            <a:r>
              <a:rPr lang="en" sz="2400">
                <a:solidFill>
                  <a:srgbClr val="FFFFFF"/>
                </a:solidFill>
              </a:rPr>
              <a:t>Second Man in</a:t>
            </a:r>
            <a:endParaRPr sz="2400">
              <a:solidFill>
                <a:srgbClr val="FFFFFF"/>
              </a:solidFill>
            </a:endParaRPr>
          </a:p>
          <a:p>
            <a:pPr marL="0" lvl="0" indent="0" algn="l" rtl="0">
              <a:spcBef>
                <a:spcPts val="1600"/>
              </a:spcBef>
              <a:spcAft>
                <a:spcPts val="0"/>
              </a:spcAft>
              <a:buNone/>
            </a:pPr>
            <a:r>
              <a:rPr lang="en" sz="2400">
                <a:solidFill>
                  <a:srgbClr val="FFFFFF"/>
                </a:solidFill>
              </a:rPr>
              <a:t>Scoop and Score</a:t>
            </a:r>
            <a:endParaRPr sz="2400">
              <a:solidFill>
                <a:srgbClr val="FFFFFF"/>
              </a:solidFill>
            </a:endParaRPr>
          </a:p>
          <a:p>
            <a:pPr marL="0" lvl="0" indent="0" algn="l" rtl="0">
              <a:spcBef>
                <a:spcPts val="1600"/>
              </a:spcBef>
              <a:spcAft>
                <a:spcPts val="0"/>
              </a:spcAft>
              <a:buNone/>
            </a:pPr>
            <a:r>
              <a:rPr lang="en" sz="2400">
                <a:solidFill>
                  <a:srgbClr val="FFFFFF"/>
                </a:solidFill>
              </a:rPr>
              <a:t>Cradle  Knees to chest, Chin tucked</a:t>
            </a:r>
            <a:endParaRPr sz="2400">
              <a:solidFill>
                <a:srgbClr val="FFFFFF"/>
              </a:solidFill>
            </a:endParaRPr>
          </a:p>
          <a:p>
            <a:pPr marL="0" lvl="0" indent="0" algn="l" rtl="0">
              <a:spcBef>
                <a:spcPts val="1600"/>
              </a:spcBef>
              <a:spcAft>
                <a:spcPts val="1600"/>
              </a:spcAft>
              <a:buNone/>
            </a:pPr>
            <a:r>
              <a:rPr lang="en" sz="2400">
                <a:solidFill>
                  <a:srgbClr val="FFFFFF"/>
                </a:solidFill>
              </a:rPr>
              <a:t>DL Block Pass with inside arm</a:t>
            </a:r>
            <a:endParaRPr sz="2400">
              <a:solidFill>
                <a:srgbClr val="FFFFFF"/>
              </a:solidFill>
            </a:endParaRPr>
          </a:p>
        </p:txBody>
      </p:sp>
      <p:sp>
        <p:nvSpPr>
          <p:cNvPr id="241" name="Google Shape;241;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
        <p:cNvGrpSpPr/>
        <p:nvPr/>
      </p:nvGrpSpPr>
      <p:grpSpPr>
        <a:xfrm>
          <a:off x="0" y="0"/>
          <a:ext cx="0" cy="0"/>
          <a:chOff x="0" y="0"/>
          <a:chExt cx="0" cy="0"/>
        </a:xfrm>
      </p:grpSpPr>
      <p:sp>
        <p:nvSpPr>
          <p:cNvPr id="215" name="Google Shape;215;p34"/>
          <p:cNvSpPr txBox="1">
            <a:spLocks noGrp="1"/>
          </p:cNvSpPr>
          <p:nvPr>
            <p:ph type="title"/>
          </p:nvPr>
        </p:nvSpPr>
        <p:spPr>
          <a:xfrm>
            <a:off x="311700" y="2301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Pursuit Drills</a:t>
            </a:r>
            <a:endParaRPr sz="3600"/>
          </a:p>
        </p:txBody>
      </p:sp>
      <p:sp>
        <p:nvSpPr>
          <p:cNvPr id="216" name="Google Shape;216;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FFFFFF"/>
                </a:solidFill>
              </a:rPr>
              <a:t>w</a:t>
            </a:r>
            <a:endParaRPr>
              <a:solidFill>
                <a:srgbClr val="FFFFFF"/>
              </a:solidFill>
            </a:endParaRPr>
          </a:p>
        </p:txBody>
      </p:sp>
      <p:pic>
        <p:nvPicPr>
          <p:cNvPr id="217" name="Google Shape;217;p34"/>
          <p:cNvPicPr preferRelativeResize="0"/>
          <p:nvPr/>
        </p:nvPicPr>
        <p:blipFill>
          <a:blip r:embed="rId4">
            <a:alphaModFix/>
          </a:blip>
          <a:stretch>
            <a:fillRect/>
          </a:stretch>
        </p:blipFill>
        <p:spPr>
          <a:xfrm>
            <a:off x="416325" y="230150"/>
            <a:ext cx="8232275" cy="4823149"/>
          </a:xfrm>
          <a:prstGeom prst="rect">
            <a:avLst/>
          </a:prstGeom>
          <a:noFill/>
          <a:ln>
            <a:noFill/>
          </a:ln>
        </p:spPr>
      </p:pic>
      <p:sp>
        <p:nvSpPr>
          <p:cNvPr id="218" name="Google Shape;218;p34"/>
          <p:cNvSpPr txBox="1"/>
          <p:nvPr/>
        </p:nvSpPr>
        <p:spPr>
          <a:xfrm>
            <a:off x="1517525" y="3118475"/>
            <a:ext cx="1839900" cy="126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0000"/>
                </a:solidFill>
              </a:rPr>
              <a:t>Align</a:t>
            </a:r>
            <a:endParaRPr sz="2400" b="1">
              <a:solidFill>
                <a:srgbClr val="FF0000"/>
              </a:solidFill>
            </a:endParaRPr>
          </a:p>
          <a:p>
            <a:pPr marL="0" lvl="0" indent="0" algn="l" rtl="0">
              <a:spcBef>
                <a:spcPts val="0"/>
              </a:spcBef>
              <a:spcAft>
                <a:spcPts val="0"/>
              </a:spcAft>
              <a:buNone/>
            </a:pPr>
            <a:r>
              <a:rPr lang="en" sz="2400" b="1">
                <a:solidFill>
                  <a:srgbClr val="FF0000"/>
                </a:solidFill>
              </a:rPr>
              <a:t>Stances</a:t>
            </a:r>
            <a:endParaRPr sz="2400" b="1">
              <a:solidFill>
                <a:srgbClr val="FF0000"/>
              </a:solidFill>
            </a:endParaRPr>
          </a:p>
          <a:p>
            <a:pPr marL="0" lvl="0" indent="0" algn="l" rtl="0">
              <a:spcBef>
                <a:spcPts val="0"/>
              </a:spcBef>
              <a:spcAft>
                <a:spcPts val="0"/>
              </a:spcAft>
              <a:buNone/>
            </a:pPr>
            <a:r>
              <a:rPr lang="en" sz="2400" b="1">
                <a:solidFill>
                  <a:srgbClr val="FF0000"/>
                </a:solidFill>
              </a:rPr>
              <a:t>Hit it</a:t>
            </a:r>
            <a:endParaRPr sz="2400" b="1">
              <a:solidFill>
                <a:srgbClr val="FF0000"/>
              </a:solidFill>
            </a:endParaRPr>
          </a:p>
          <a:p>
            <a:pPr marL="0" lvl="0" indent="0" algn="l" rtl="0">
              <a:spcBef>
                <a:spcPts val="0"/>
              </a:spcBef>
              <a:spcAft>
                <a:spcPts val="0"/>
              </a:spcAft>
              <a:buNone/>
            </a:pPr>
            <a:r>
              <a:rPr lang="en" sz="2400" b="1">
                <a:solidFill>
                  <a:srgbClr val="FF0000"/>
                </a:solidFill>
              </a:rPr>
              <a:t>Run</a:t>
            </a:r>
            <a:endParaRPr sz="2400" b="1">
              <a:solidFill>
                <a:srgbClr val="FF0000"/>
              </a:solidFill>
            </a:endParaRPr>
          </a:p>
          <a:p>
            <a:pPr marL="0" lvl="0" indent="0" algn="l" rtl="0">
              <a:spcBef>
                <a:spcPts val="0"/>
              </a:spcBef>
              <a:spcAft>
                <a:spcPts val="0"/>
              </a:spcAft>
              <a:buNone/>
            </a:pPr>
            <a:r>
              <a:rPr lang="en" sz="2400" b="1">
                <a:solidFill>
                  <a:srgbClr val="FF0000"/>
                </a:solidFill>
              </a:rPr>
              <a:t>Demeanor!</a:t>
            </a:r>
            <a:endParaRPr sz="2400" b="1">
              <a:solidFill>
                <a:srgbClr val="FF0000"/>
              </a:solidFill>
            </a:endParaRPr>
          </a:p>
          <a:p>
            <a:pPr marL="0" lvl="0" indent="0" algn="l" rtl="0">
              <a:spcBef>
                <a:spcPts val="0"/>
              </a:spcBef>
              <a:spcAft>
                <a:spcPts val="0"/>
              </a:spcAft>
              <a:buNone/>
            </a:pPr>
            <a:endParaRPr/>
          </a:p>
        </p:txBody>
      </p:sp>
      <p:sp>
        <p:nvSpPr>
          <p:cNvPr id="219" name="Google Shape;219;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280877" y="105977"/>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smtClean="0"/>
              <a:t>Game Week Who Are We?</a:t>
            </a:r>
            <a:endParaRPr sz="3600" dirty="0"/>
          </a:p>
        </p:txBody>
      </p:sp>
      <p:sp>
        <p:nvSpPr>
          <p:cNvPr id="67" name="Google Shape;67;p15"/>
          <p:cNvSpPr txBox="1">
            <a:spLocks noGrp="1"/>
          </p:cNvSpPr>
          <p:nvPr>
            <p:ph type="body" idx="1"/>
          </p:nvPr>
        </p:nvSpPr>
        <p:spPr>
          <a:xfrm>
            <a:off x="267128" y="739739"/>
            <a:ext cx="8565172" cy="3582556"/>
          </a:xfrm>
          <a:prstGeom prst="rect">
            <a:avLst/>
          </a:prstGeom>
        </p:spPr>
        <p:txBody>
          <a:bodyPr spcFirstLastPara="1" wrap="square" lIns="91425" tIns="91425" rIns="91425" bIns="91425" anchor="t" anchorCtr="0">
            <a:noAutofit/>
          </a:bodyPr>
          <a:lstStyle/>
          <a:p>
            <a:pPr marL="0" lvl="0" indent="0" algn="l" rtl="0">
              <a:spcBef>
                <a:spcPts val="1600"/>
              </a:spcBef>
              <a:spcAft>
                <a:spcPts val="1600"/>
              </a:spcAft>
              <a:buNone/>
            </a:pPr>
            <a:r>
              <a:rPr lang="en-US" sz="2800" dirty="0" smtClean="0">
                <a:solidFill>
                  <a:srgbClr val="FFFFFF"/>
                </a:solidFill>
              </a:rPr>
              <a:t>40 Kids in the whole program  9-12</a:t>
            </a:r>
          </a:p>
          <a:p>
            <a:pPr marL="0" lvl="0" indent="0" algn="l" rtl="0">
              <a:spcBef>
                <a:spcPts val="1600"/>
              </a:spcBef>
              <a:spcAft>
                <a:spcPts val="1600"/>
              </a:spcAft>
              <a:buNone/>
            </a:pPr>
            <a:r>
              <a:rPr lang="en-US" sz="2800" dirty="0" smtClean="0">
                <a:solidFill>
                  <a:srgbClr val="FFFFFF"/>
                </a:solidFill>
              </a:rPr>
              <a:t>5 Paid Coaches and 3 Volunteers</a:t>
            </a:r>
          </a:p>
          <a:p>
            <a:pPr marL="0" lvl="0" indent="0" algn="l" rtl="0">
              <a:spcBef>
                <a:spcPts val="1600"/>
              </a:spcBef>
              <a:spcAft>
                <a:spcPts val="1600"/>
              </a:spcAft>
              <a:buNone/>
            </a:pPr>
            <a:r>
              <a:rPr lang="en-US" sz="2800" dirty="0" smtClean="0">
                <a:solidFill>
                  <a:srgbClr val="FFFFFF"/>
                </a:solidFill>
              </a:rPr>
              <a:t>1 </a:t>
            </a:r>
            <a:r>
              <a:rPr lang="en-US" sz="2800" dirty="0" smtClean="0">
                <a:solidFill>
                  <a:srgbClr val="FFFFFF"/>
                </a:solidFill>
              </a:rPr>
              <a:t>platoon  We keep O-line intact</a:t>
            </a:r>
            <a:endParaRPr lang="en-US" sz="2800" dirty="0" smtClean="0">
              <a:solidFill>
                <a:srgbClr val="FFFFFF"/>
              </a:solidFill>
            </a:endParaRPr>
          </a:p>
          <a:p>
            <a:pPr marL="0" lvl="0" indent="0" algn="l" rtl="0">
              <a:spcBef>
                <a:spcPts val="1600"/>
              </a:spcBef>
              <a:spcAft>
                <a:spcPts val="1600"/>
              </a:spcAft>
              <a:buNone/>
            </a:pPr>
            <a:r>
              <a:rPr lang="en-US" sz="2800" dirty="0" smtClean="0">
                <a:solidFill>
                  <a:srgbClr val="FFFFFF"/>
                </a:solidFill>
              </a:rPr>
              <a:t>HS football is a game of </a:t>
            </a:r>
            <a:r>
              <a:rPr lang="en-US" sz="2800" dirty="0" smtClean="0">
                <a:solidFill>
                  <a:srgbClr val="FFFFFF"/>
                </a:solidFill>
              </a:rPr>
              <a:t>recovery/attrition</a:t>
            </a:r>
            <a:endParaRPr lang="en-US" sz="2800" dirty="0" smtClean="0">
              <a:solidFill>
                <a:srgbClr val="FFFFFF"/>
              </a:solidFill>
            </a:endParaRPr>
          </a:p>
          <a:p>
            <a:pPr marL="0" lvl="0" indent="0" algn="l" rtl="0">
              <a:spcBef>
                <a:spcPts val="1600"/>
              </a:spcBef>
              <a:spcAft>
                <a:spcPts val="1600"/>
              </a:spcAft>
              <a:buNone/>
            </a:pPr>
            <a:endParaRPr lang="en-US" sz="2800" dirty="0" smtClean="0">
              <a:solidFill>
                <a:srgbClr val="FFFFFF"/>
              </a:solidFill>
            </a:endParaRPr>
          </a:p>
          <a:p>
            <a:pPr marL="0" lvl="0" indent="0" algn="l" rtl="0">
              <a:spcBef>
                <a:spcPts val="1600"/>
              </a:spcBef>
              <a:spcAft>
                <a:spcPts val="1600"/>
              </a:spcAft>
              <a:buNone/>
            </a:pPr>
            <a:endParaRPr dirty="0">
              <a:solidFill>
                <a:srgbClr val="FFFFFF"/>
              </a:solidFill>
            </a:endParaRPr>
          </a:p>
        </p:txBody>
      </p:sp>
      <p:sp>
        <p:nvSpPr>
          <p:cNvPr id="68" name="Google Shape;6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6326395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a:off x="311700" y="2301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Pursuit Drills</a:t>
            </a:r>
            <a:endParaRPr sz="3600"/>
          </a:p>
        </p:txBody>
      </p:sp>
      <p:sp>
        <p:nvSpPr>
          <p:cNvPr id="225" name="Google Shape;225;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FFFFFF"/>
                </a:solidFill>
              </a:rPr>
              <a:t>w</a:t>
            </a:r>
            <a:endParaRPr>
              <a:solidFill>
                <a:srgbClr val="FFFFFF"/>
              </a:solidFill>
            </a:endParaRPr>
          </a:p>
        </p:txBody>
      </p:sp>
      <p:pic>
        <p:nvPicPr>
          <p:cNvPr id="226" name="Google Shape;226;p35"/>
          <p:cNvPicPr preferRelativeResize="0"/>
          <p:nvPr/>
        </p:nvPicPr>
        <p:blipFill>
          <a:blip r:embed="rId4">
            <a:alphaModFix/>
          </a:blip>
          <a:stretch>
            <a:fillRect/>
          </a:stretch>
        </p:blipFill>
        <p:spPr>
          <a:xfrm>
            <a:off x="506049" y="39087"/>
            <a:ext cx="8008250" cy="5065325"/>
          </a:xfrm>
          <a:prstGeom prst="rect">
            <a:avLst/>
          </a:prstGeom>
          <a:noFill/>
          <a:ln>
            <a:noFill/>
          </a:ln>
        </p:spPr>
      </p:pic>
      <p:sp>
        <p:nvSpPr>
          <p:cNvPr id="227" name="Google Shape;227;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40</a:t>
            </a:fld>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8"/>
        <p:cNvGrpSpPr/>
        <p:nvPr/>
      </p:nvGrpSpPr>
      <p:grpSpPr>
        <a:xfrm>
          <a:off x="0" y="0"/>
          <a:ext cx="0" cy="0"/>
          <a:chOff x="0" y="0"/>
          <a:chExt cx="0" cy="0"/>
        </a:xfrm>
      </p:grpSpPr>
      <p:sp>
        <p:nvSpPr>
          <p:cNvPr id="269" name="Google Shape;269;p41"/>
          <p:cNvSpPr txBox="1">
            <a:spLocks noGrp="1"/>
          </p:cNvSpPr>
          <p:nvPr>
            <p:ph type="title"/>
          </p:nvPr>
        </p:nvSpPr>
        <p:spPr>
          <a:xfrm>
            <a:off x="311700" y="2167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1 / 2  Line Pass</a:t>
            </a:r>
            <a:endParaRPr sz="3600"/>
          </a:p>
        </p:txBody>
      </p:sp>
      <p:sp>
        <p:nvSpPr>
          <p:cNvPr id="270" name="Google Shape;270;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solidFill>
                <a:srgbClr val="FFFFFF"/>
              </a:solidFill>
            </a:endParaRPr>
          </a:p>
        </p:txBody>
      </p:sp>
      <p:pic>
        <p:nvPicPr>
          <p:cNvPr id="271" name="Google Shape;271;p41"/>
          <p:cNvPicPr preferRelativeResize="0"/>
          <p:nvPr/>
        </p:nvPicPr>
        <p:blipFill>
          <a:blip r:embed="rId4">
            <a:alphaModFix/>
          </a:blip>
          <a:stretch>
            <a:fillRect/>
          </a:stretch>
        </p:blipFill>
        <p:spPr>
          <a:xfrm>
            <a:off x="617425" y="0"/>
            <a:ext cx="7801697" cy="5143500"/>
          </a:xfrm>
          <a:prstGeom prst="rect">
            <a:avLst/>
          </a:prstGeom>
          <a:noFill/>
          <a:ln>
            <a:noFill/>
          </a:ln>
        </p:spPr>
      </p:pic>
      <p:sp>
        <p:nvSpPr>
          <p:cNvPr id="272" name="Google Shape;272;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41</a:t>
            </a:fld>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6"/>
        <p:cNvGrpSpPr/>
        <p:nvPr/>
      </p:nvGrpSpPr>
      <p:grpSpPr>
        <a:xfrm>
          <a:off x="0" y="0"/>
          <a:ext cx="0" cy="0"/>
          <a:chOff x="0" y="0"/>
          <a:chExt cx="0" cy="0"/>
        </a:xfrm>
      </p:grpSpPr>
      <p:sp>
        <p:nvSpPr>
          <p:cNvPr id="277" name="Google Shape;277;p42"/>
          <p:cNvSpPr txBox="1">
            <a:spLocks noGrp="1"/>
          </p:cNvSpPr>
          <p:nvPr>
            <p:ph type="title"/>
          </p:nvPr>
        </p:nvSpPr>
        <p:spPr>
          <a:xfrm>
            <a:off x="311700" y="2167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1 / 2  Line Pass</a:t>
            </a:r>
            <a:endParaRPr sz="3600"/>
          </a:p>
        </p:txBody>
      </p:sp>
      <p:sp>
        <p:nvSpPr>
          <p:cNvPr id="278" name="Google Shape;278;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solidFill>
                <a:srgbClr val="FFFFFF"/>
              </a:solidFill>
            </a:endParaRPr>
          </a:p>
        </p:txBody>
      </p:sp>
      <p:pic>
        <p:nvPicPr>
          <p:cNvPr id="279" name="Google Shape;279;p42"/>
          <p:cNvPicPr preferRelativeResize="0"/>
          <p:nvPr/>
        </p:nvPicPr>
        <p:blipFill>
          <a:blip r:embed="rId4">
            <a:alphaModFix/>
          </a:blip>
          <a:stretch>
            <a:fillRect/>
          </a:stretch>
        </p:blipFill>
        <p:spPr>
          <a:xfrm>
            <a:off x="434900" y="0"/>
            <a:ext cx="8274224" cy="5301381"/>
          </a:xfrm>
          <a:prstGeom prst="rect">
            <a:avLst/>
          </a:prstGeom>
          <a:noFill/>
          <a:ln>
            <a:noFill/>
          </a:ln>
        </p:spPr>
      </p:pic>
      <p:sp>
        <p:nvSpPr>
          <p:cNvPr id="280" name="Google Shape;280;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42</a:t>
            </a:fld>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1"/>
        <p:cNvGrpSpPr/>
        <p:nvPr/>
      </p:nvGrpSpPr>
      <p:grpSpPr>
        <a:xfrm>
          <a:off x="0" y="0"/>
          <a:ext cx="0" cy="0"/>
          <a:chOff x="0" y="0"/>
          <a:chExt cx="0" cy="0"/>
        </a:xfrm>
      </p:grpSpPr>
      <p:sp>
        <p:nvSpPr>
          <p:cNvPr id="292" name="Google Shape;292;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Google Forms </a:t>
            </a:r>
            <a:endParaRPr sz="3600"/>
          </a:p>
        </p:txBody>
      </p:sp>
      <p:sp>
        <p:nvSpPr>
          <p:cNvPr id="293" name="Google Shape;293;p44"/>
          <p:cNvSpPr txBox="1">
            <a:spLocks noGrp="1"/>
          </p:cNvSpPr>
          <p:nvPr>
            <p:ph type="body" idx="1"/>
          </p:nvPr>
        </p:nvSpPr>
        <p:spPr>
          <a:xfrm>
            <a:off x="618600" y="1390275"/>
            <a:ext cx="7906800" cy="319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solidFill>
                <a:srgbClr val="FFFFFF"/>
              </a:solidFill>
            </a:endParaRPr>
          </a:p>
          <a:p>
            <a:pPr marL="0" lvl="0" indent="0" algn="ctr" rtl="0">
              <a:spcBef>
                <a:spcPts val="1600"/>
              </a:spcBef>
              <a:spcAft>
                <a:spcPts val="0"/>
              </a:spcAft>
              <a:buNone/>
            </a:pPr>
            <a:r>
              <a:rPr lang="en" sz="3000" u="sng">
                <a:solidFill>
                  <a:schemeClr val="hlink"/>
                </a:solidFill>
                <a:hlinkClick r:id="rId4"/>
              </a:rPr>
              <a:t>Read Coverage Quiz</a:t>
            </a:r>
            <a:endParaRPr sz="3000">
              <a:solidFill>
                <a:srgbClr val="FFFFFF"/>
              </a:solidFill>
            </a:endParaRPr>
          </a:p>
          <a:p>
            <a:pPr marL="0" lvl="0" indent="0" algn="ctr" rtl="0">
              <a:spcBef>
                <a:spcPts val="1600"/>
              </a:spcBef>
              <a:spcAft>
                <a:spcPts val="1600"/>
              </a:spcAft>
              <a:buNone/>
            </a:pPr>
            <a:endParaRPr sz="3000">
              <a:solidFill>
                <a:srgbClr val="FFFFFF"/>
              </a:solidFill>
            </a:endParaRPr>
          </a:p>
        </p:txBody>
      </p:sp>
      <p:sp>
        <p:nvSpPr>
          <p:cNvPr id="294" name="Google Shape;294;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43</a:t>
            </a:fld>
            <a:endParaRPr/>
          </a:p>
        </p:txBody>
      </p:sp>
      <p:pic>
        <p:nvPicPr>
          <p:cNvPr id="295" name="Google Shape;295;p44"/>
          <p:cNvPicPr preferRelativeResize="0"/>
          <p:nvPr/>
        </p:nvPicPr>
        <p:blipFill>
          <a:blip r:embed="rId5">
            <a:alphaModFix/>
          </a:blip>
          <a:stretch>
            <a:fillRect/>
          </a:stretch>
        </p:blipFill>
        <p:spPr>
          <a:xfrm>
            <a:off x="1396650" y="0"/>
            <a:ext cx="5952651" cy="5318075"/>
          </a:xfrm>
          <a:prstGeom prst="rect">
            <a:avLst/>
          </a:prstGeom>
          <a:noFill/>
          <a:ln>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1764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Position Techniques Required</a:t>
            </a:r>
            <a:endParaRPr sz="3600"/>
          </a:p>
        </p:txBody>
      </p:sp>
      <p:sp>
        <p:nvSpPr>
          <p:cNvPr id="115" name="Google Shape;115;p21"/>
          <p:cNvSpPr txBox="1">
            <a:spLocks noGrp="1"/>
          </p:cNvSpPr>
          <p:nvPr>
            <p:ph type="body" idx="1"/>
          </p:nvPr>
        </p:nvSpPr>
        <p:spPr>
          <a:xfrm>
            <a:off x="526575" y="14747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FFFFFF"/>
                </a:solidFill>
              </a:rPr>
              <a:t>w</a:t>
            </a:r>
            <a:endParaRPr>
              <a:solidFill>
                <a:srgbClr val="FFFFFF"/>
              </a:solidFill>
            </a:endParaRPr>
          </a:p>
        </p:txBody>
      </p:sp>
      <p:pic>
        <p:nvPicPr>
          <p:cNvPr id="116" name="Google Shape;116;p21"/>
          <p:cNvPicPr preferRelativeResize="0"/>
          <p:nvPr/>
        </p:nvPicPr>
        <p:blipFill>
          <a:blip r:embed="rId4">
            <a:alphaModFix/>
          </a:blip>
          <a:stretch>
            <a:fillRect/>
          </a:stretch>
        </p:blipFill>
        <p:spPr>
          <a:xfrm>
            <a:off x="59963" y="965600"/>
            <a:ext cx="9024076" cy="3925579"/>
          </a:xfrm>
          <a:prstGeom prst="rect">
            <a:avLst/>
          </a:prstGeom>
          <a:noFill/>
          <a:ln>
            <a:noFill/>
          </a:ln>
        </p:spPr>
      </p:pic>
      <p:sp>
        <p:nvSpPr>
          <p:cNvPr id="117" name="Google Shape;117;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44</a:t>
            </a:fld>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4"/>
        <p:cNvGrpSpPr/>
        <p:nvPr/>
      </p:nvGrpSpPr>
      <p:grpSpPr>
        <a:xfrm>
          <a:off x="0" y="0"/>
          <a:ext cx="0" cy="0"/>
          <a:chOff x="0" y="0"/>
          <a:chExt cx="0" cy="0"/>
        </a:xfrm>
      </p:grpSpPr>
      <p:sp>
        <p:nvSpPr>
          <p:cNvPr id="285" name="Google Shape;285;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Google Forms </a:t>
            </a:r>
            <a:endParaRPr sz="3600"/>
          </a:p>
        </p:txBody>
      </p:sp>
      <p:sp>
        <p:nvSpPr>
          <p:cNvPr id="286" name="Google Shape;286;p43"/>
          <p:cNvSpPr txBox="1">
            <a:spLocks noGrp="1"/>
          </p:cNvSpPr>
          <p:nvPr>
            <p:ph type="body" idx="1"/>
          </p:nvPr>
        </p:nvSpPr>
        <p:spPr>
          <a:xfrm>
            <a:off x="618600" y="1390275"/>
            <a:ext cx="7906800" cy="319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FFFF"/>
                </a:solidFill>
              </a:rPr>
              <a:t>Create a Study Guide</a:t>
            </a:r>
            <a:endParaRPr sz="3600">
              <a:solidFill>
                <a:srgbClr val="FFFFFF"/>
              </a:solidFill>
            </a:endParaRPr>
          </a:p>
          <a:p>
            <a:pPr marL="0" lvl="0" indent="0" algn="ctr" rtl="0">
              <a:spcBef>
                <a:spcPts val="1600"/>
              </a:spcBef>
              <a:spcAft>
                <a:spcPts val="0"/>
              </a:spcAft>
              <a:buNone/>
            </a:pPr>
            <a:r>
              <a:rPr lang="en" sz="3000" u="sng">
                <a:solidFill>
                  <a:schemeClr val="hlink"/>
                </a:solidFill>
                <a:hlinkClick r:id="rId4"/>
              </a:rPr>
              <a:t>Read Coverage Quiz</a:t>
            </a:r>
            <a:endParaRPr sz="3000">
              <a:solidFill>
                <a:srgbClr val="FFFFFF"/>
              </a:solidFill>
            </a:endParaRPr>
          </a:p>
          <a:p>
            <a:pPr marL="0" lvl="0" indent="0" algn="ctr" rtl="0">
              <a:spcBef>
                <a:spcPts val="1600"/>
              </a:spcBef>
              <a:spcAft>
                <a:spcPts val="1600"/>
              </a:spcAft>
              <a:buNone/>
            </a:pPr>
            <a:endParaRPr sz="3000">
              <a:solidFill>
                <a:srgbClr val="FFFFFF"/>
              </a:solidFill>
            </a:endParaRPr>
          </a:p>
        </p:txBody>
      </p:sp>
      <p:sp>
        <p:nvSpPr>
          <p:cNvPr id="287" name="Google Shape;287;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45</a:t>
            </a:fld>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4"/>
        <p:cNvGrpSpPr/>
        <p:nvPr/>
      </p:nvGrpSpPr>
      <p:grpSpPr>
        <a:xfrm>
          <a:off x="0" y="0"/>
          <a:ext cx="0" cy="0"/>
          <a:chOff x="0" y="0"/>
          <a:chExt cx="0" cy="0"/>
        </a:xfrm>
      </p:grpSpPr>
      <p:sp>
        <p:nvSpPr>
          <p:cNvPr id="315" name="Google Shape;315;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Defensive Staff Game Week</a:t>
            </a:r>
            <a:endParaRPr sz="3600"/>
          </a:p>
        </p:txBody>
      </p:sp>
      <p:sp>
        <p:nvSpPr>
          <p:cNvPr id="316" name="Google Shape;316;p47"/>
          <p:cNvSpPr txBox="1">
            <a:spLocks noGrp="1"/>
          </p:cNvSpPr>
          <p:nvPr>
            <p:ph type="body" idx="1"/>
          </p:nvPr>
        </p:nvSpPr>
        <p:spPr>
          <a:xfrm>
            <a:off x="739175" y="1385975"/>
            <a:ext cx="7906800" cy="319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3000">
              <a:solidFill>
                <a:srgbClr val="FFFFFF"/>
              </a:solidFill>
            </a:endParaRPr>
          </a:p>
          <a:p>
            <a:pPr marL="0" lvl="0" indent="0" algn="ctr" rtl="0">
              <a:spcBef>
                <a:spcPts val="1600"/>
              </a:spcBef>
              <a:spcAft>
                <a:spcPts val="0"/>
              </a:spcAft>
              <a:buNone/>
            </a:pPr>
            <a:endParaRPr sz="3000">
              <a:solidFill>
                <a:srgbClr val="FFFFFF"/>
              </a:solidFill>
            </a:endParaRPr>
          </a:p>
          <a:p>
            <a:pPr marL="0" lvl="0" indent="0" algn="ctr" rtl="0">
              <a:spcBef>
                <a:spcPts val="1600"/>
              </a:spcBef>
              <a:spcAft>
                <a:spcPts val="1600"/>
              </a:spcAft>
              <a:buNone/>
            </a:pPr>
            <a:endParaRPr sz="3000">
              <a:solidFill>
                <a:srgbClr val="FFFFFF"/>
              </a:solidFill>
            </a:endParaRPr>
          </a:p>
        </p:txBody>
      </p:sp>
      <p:sp>
        <p:nvSpPr>
          <p:cNvPr id="317" name="Google Shape;317;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46</a:t>
            </a:fld>
            <a:endParaRPr/>
          </a:p>
        </p:txBody>
      </p:sp>
      <p:pic>
        <p:nvPicPr>
          <p:cNvPr id="318" name="Google Shape;318;p47"/>
          <p:cNvPicPr preferRelativeResize="0"/>
          <p:nvPr/>
        </p:nvPicPr>
        <p:blipFill>
          <a:blip r:embed="rId4">
            <a:alphaModFix/>
          </a:blip>
          <a:stretch>
            <a:fillRect/>
          </a:stretch>
        </p:blipFill>
        <p:spPr>
          <a:xfrm>
            <a:off x="1189914" y="0"/>
            <a:ext cx="6764171" cy="5143500"/>
          </a:xfrm>
          <a:prstGeom prst="rect">
            <a:avLst/>
          </a:prstGeom>
          <a:noFill/>
          <a:ln>
            <a:no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9"/>
        <p:cNvGrpSpPr/>
        <p:nvPr/>
      </p:nvGrpSpPr>
      <p:grpSpPr>
        <a:xfrm>
          <a:off x="0" y="0"/>
          <a:ext cx="0" cy="0"/>
          <a:chOff x="0" y="0"/>
          <a:chExt cx="0" cy="0"/>
        </a:xfrm>
      </p:grpSpPr>
      <p:sp>
        <p:nvSpPr>
          <p:cNvPr id="300" name="Google Shape;300;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Google Forms </a:t>
            </a:r>
            <a:endParaRPr sz="3600"/>
          </a:p>
        </p:txBody>
      </p:sp>
      <p:sp>
        <p:nvSpPr>
          <p:cNvPr id="301" name="Google Shape;301;p45"/>
          <p:cNvSpPr txBox="1">
            <a:spLocks noGrp="1"/>
          </p:cNvSpPr>
          <p:nvPr>
            <p:ph type="body" idx="1"/>
          </p:nvPr>
        </p:nvSpPr>
        <p:spPr>
          <a:xfrm>
            <a:off x="618600" y="1390275"/>
            <a:ext cx="7906800" cy="319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solidFill>
                <a:srgbClr val="FFFFFF"/>
              </a:solidFill>
            </a:endParaRPr>
          </a:p>
          <a:p>
            <a:pPr marL="0" lvl="0" indent="0" algn="ctr" rtl="0">
              <a:spcBef>
                <a:spcPts val="1600"/>
              </a:spcBef>
              <a:spcAft>
                <a:spcPts val="0"/>
              </a:spcAft>
              <a:buNone/>
            </a:pPr>
            <a:endParaRPr sz="3000">
              <a:solidFill>
                <a:srgbClr val="FFFFFF"/>
              </a:solidFill>
            </a:endParaRPr>
          </a:p>
          <a:p>
            <a:pPr marL="0" lvl="0" indent="0" algn="ctr" rtl="0">
              <a:spcBef>
                <a:spcPts val="1600"/>
              </a:spcBef>
              <a:spcAft>
                <a:spcPts val="1600"/>
              </a:spcAft>
              <a:buNone/>
            </a:pPr>
            <a:endParaRPr sz="3000">
              <a:solidFill>
                <a:srgbClr val="FFFFFF"/>
              </a:solidFill>
            </a:endParaRPr>
          </a:p>
        </p:txBody>
      </p:sp>
      <p:sp>
        <p:nvSpPr>
          <p:cNvPr id="302" name="Google Shape;302;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47</a:t>
            </a:fld>
            <a:endParaRPr/>
          </a:p>
        </p:txBody>
      </p:sp>
      <p:pic>
        <p:nvPicPr>
          <p:cNvPr id="303" name="Google Shape;303;p45"/>
          <p:cNvPicPr preferRelativeResize="0"/>
          <p:nvPr/>
        </p:nvPicPr>
        <p:blipFill>
          <a:blip r:embed="rId4">
            <a:alphaModFix/>
          </a:blip>
          <a:stretch>
            <a:fillRect/>
          </a:stretch>
        </p:blipFill>
        <p:spPr>
          <a:xfrm>
            <a:off x="402875" y="120875"/>
            <a:ext cx="8122526" cy="474062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188171"/>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smtClean="0"/>
              <a:t>Game Week Who Am I?</a:t>
            </a:r>
            <a:endParaRPr sz="3600" dirty="0"/>
          </a:p>
        </p:txBody>
      </p:sp>
      <p:sp>
        <p:nvSpPr>
          <p:cNvPr id="67" name="Google Shape;67;p15"/>
          <p:cNvSpPr txBox="1">
            <a:spLocks noGrp="1"/>
          </p:cNvSpPr>
          <p:nvPr>
            <p:ph type="body" idx="1"/>
          </p:nvPr>
        </p:nvSpPr>
        <p:spPr>
          <a:xfrm>
            <a:off x="267128" y="986319"/>
            <a:ext cx="8565172" cy="3582556"/>
          </a:xfrm>
          <a:prstGeom prst="rect">
            <a:avLst/>
          </a:prstGeom>
        </p:spPr>
        <p:txBody>
          <a:bodyPr spcFirstLastPara="1" wrap="square" lIns="91425" tIns="91425" rIns="91425" bIns="91425" anchor="t" anchorCtr="0">
            <a:noAutofit/>
          </a:bodyPr>
          <a:lstStyle/>
          <a:p>
            <a:pPr marL="0" lvl="0" indent="0" algn="l" rtl="0">
              <a:spcBef>
                <a:spcPts val="1600"/>
              </a:spcBef>
              <a:spcAft>
                <a:spcPts val="1600"/>
              </a:spcAft>
              <a:buNone/>
            </a:pPr>
            <a:r>
              <a:rPr lang="en-US" sz="3200" dirty="0" smtClean="0">
                <a:solidFill>
                  <a:srgbClr val="FFFFFF"/>
                </a:solidFill>
              </a:rPr>
              <a:t>Earn it!</a:t>
            </a:r>
          </a:p>
          <a:p>
            <a:pPr marL="0" lvl="0" indent="0" algn="l" rtl="0">
              <a:spcBef>
                <a:spcPts val="1600"/>
              </a:spcBef>
              <a:spcAft>
                <a:spcPts val="1600"/>
              </a:spcAft>
              <a:buNone/>
            </a:pPr>
            <a:r>
              <a:rPr lang="en-US" sz="3200" dirty="0" smtClean="0">
                <a:solidFill>
                  <a:srgbClr val="FFFFFF"/>
                </a:solidFill>
              </a:rPr>
              <a:t>Planned Gambles</a:t>
            </a:r>
          </a:p>
          <a:p>
            <a:pPr marL="0" lvl="0" indent="0" algn="l" rtl="0">
              <a:spcBef>
                <a:spcPts val="1600"/>
              </a:spcBef>
              <a:spcAft>
                <a:spcPts val="1600"/>
              </a:spcAft>
              <a:buNone/>
            </a:pPr>
            <a:r>
              <a:rPr lang="en-US" sz="3200" dirty="0" smtClean="0">
                <a:solidFill>
                  <a:srgbClr val="FFFFFF"/>
                </a:solidFill>
              </a:rPr>
              <a:t>Index Funds</a:t>
            </a:r>
            <a:r>
              <a:rPr lang="en-US" sz="3200" dirty="0" smtClean="0">
                <a:solidFill>
                  <a:srgbClr val="FFFFFF"/>
                </a:solidFill>
              </a:rPr>
              <a:t> </a:t>
            </a:r>
          </a:p>
          <a:p>
            <a:pPr marL="0" lvl="0" indent="0" algn="l" rtl="0">
              <a:spcBef>
                <a:spcPts val="1600"/>
              </a:spcBef>
              <a:spcAft>
                <a:spcPts val="1600"/>
              </a:spcAft>
              <a:buNone/>
            </a:pPr>
            <a:r>
              <a:rPr lang="en-US" sz="3200" dirty="0" smtClean="0">
                <a:solidFill>
                  <a:srgbClr val="FFFFFF"/>
                </a:solidFill>
              </a:rPr>
              <a:t>Bill </a:t>
            </a:r>
            <a:r>
              <a:rPr lang="en-US" sz="3200" dirty="0" smtClean="0">
                <a:solidFill>
                  <a:srgbClr val="FFFFFF"/>
                </a:solidFill>
              </a:rPr>
              <a:t>Parcells</a:t>
            </a:r>
            <a:endParaRPr sz="3200" dirty="0">
              <a:solidFill>
                <a:srgbClr val="FFFFFF"/>
              </a:solidFill>
            </a:endParaRPr>
          </a:p>
        </p:txBody>
      </p:sp>
      <p:sp>
        <p:nvSpPr>
          <p:cNvPr id="68" name="Google Shape;6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7210" y="1004787"/>
            <a:ext cx="3092521" cy="3827377"/>
          </a:xfrm>
          <a:prstGeom prst="rect">
            <a:avLst/>
          </a:prstGeom>
        </p:spPr>
      </p:pic>
    </p:spTree>
    <p:extLst>
      <p:ext uri="{BB962C8B-B14F-4D97-AF65-F5344CB8AC3E}">
        <p14:creationId xmlns:p14="http://schemas.microsoft.com/office/powerpoint/2010/main" val="3377564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270603" y="229268"/>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smtClean="0"/>
              <a:t>Game Week Friday Night</a:t>
            </a:r>
            <a:endParaRPr sz="3600" dirty="0"/>
          </a:p>
        </p:txBody>
      </p:sp>
      <p:sp>
        <p:nvSpPr>
          <p:cNvPr id="67" name="Google Shape;67;p15"/>
          <p:cNvSpPr txBox="1">
            <a:spLocks noGrp="1"/>
          </p:cNvSpPr>
          <p:nvPr>
            <p:ph type="body" idx="1"/>
          </p:nvPr>
        </p:nvSpPr>
        <p:spPr>
          <a:xfrm>
            <a:off x="270603" y="957266"/>
            <a:ext cx="8520600" cy="3416400"/>
          </a:xfrm>
          <a:prstGeom prst="rect">
            <a:avLst/>
          </a:prstGeom>
        </p:spPr>
        <p:txBody>
          <a:bodyPr spcFirstLastPara="1" wrap="square" lIns="91425" tIns="91425" rIns="91425" bIns="91425" anchor="t" anchorCtr="0">
            <a:noAutofit/>
          </a:bodyPr>
          <a:lstStyle/>
          <a:p>
            <a:pPr marL="0" lvl="0" indent="0" algn="l" rtl="0">
              <a:spcBef>
                <a:spcPts val="1600"/>
              </a:spcBef>
              <a:spcAft>
                <a:spcPts val="1600"/>
              </a:spcAft>
              <a:buNone/>
            </a:pPr>
            <a:r>
              <a:rPr lang="en-US" sz="2800" dirty="0" smtClean="0">
                <a:solidFill>
                  <a:srgbClr val="FFFFFF"/>
                </a:solidFill>
              </a:rPr>
              <a:t>Relief or Pissed off  </a:t>
            </a:r>
          </a:p>
          <a:p>
            <a:pPr marL="0" lvl="0" indent="0" algn="l" rtl="0">
              <a:spcBef>
                <a:spcPts val="1600"/>
              </a:spcBef>
              <a:spcAft>
                <a:spcPts val="1600"/>
              </a:spcAft>
              <a:buNone/>
            </a:pPr>
            <a:r>
              <a:rPr lang="en-US" sz="2800" dirty="0" smtClean="0">
                <a:solidFill>
                  <a:srgbClr val="FFFFFF"/>
                </a:solidFill>
              </a:rPr>
              <a:t>Make sure to get into the locker room after a </a:t>
            </a:r>
            <a:r>
              <a:rPr lang="en-US" sz="2800" dirty="0" smtClean="0">
                <a:solidFill>
                  <a:srgbClr val="FFFFFF"/>
                </a:solidFill>
              </a:rPr>
              <a:t>loss</a:t>
            </a:r>
          </a:p>
          <a:p>
            <a:pPr marL="0" lvl="0" indent="0" algn="l" rtl="0">
              <a:spcBef>
                <a:spcPts val="1600"/>
              </a:spcBef>
              <a:spcAft>
                <a:spcPts val="1600"/>
              </a:spcAft>
              <a:buNone/>
            </a:pPr>
            <a:r>
              <a:rPr lang="en-US" sz="2800" dirty="0" smtClean="0">
                <a:solidFill>
                  <a:srgbClr val="FFFFFF"/>
                </a:solidFill>
              </a:rPr>
              <a:t>Who is the kid you need to talk to after a win?</a:t>
            </a:r>
            <a:endParaRPr lang="en-US" sz="2800" dirty="0" smtClean="0">
              <a:solidFill>
                <a:srgbClr val="FFFFFF"/>
              </a:solidFill>
            </a:endParaRPr>
          </a:p>
          <a:p>
            <a:pPr marL="0" lvl="0" indent="0" algn="l" rtl="0">
              <a:spcBef>
                <a:spcPts val="1600"/>
              </a:spcBef>
              <a:spcAft>
                <a:spcPts val="1600"/>
              </a:spcAft>
              <a:buNone/>
            </a:pPr>
            <a:r>
              <a:rPr lang="en-US" sz="2800" dirty="0" smtClean="0">
                <a:solidFill>
                  <a:srgbClr val="FFFFFF"/>
                </a:solidFill>
              </a:rPr>
              <a:t>Rally your leaders.   What is being said at home? </a:t>
            </a:r>
            <a:endParaRPr sz="2800" dirty="0">
              <a:solidFill>
                <a:srgbClr val="FFFFFF"/>
              </a:solidFill>
            </a:endParaRPr>
          </a:p>
        </p:txBody>
      </p:sp>
      <p:sp>
        <p:nvSpPr>
          <p:cNvPr id="68" name="Google Shape;6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3070612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217441"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smtClean="0"/>
              <a:t>Game Week Friday Night</a:t>
            </a:r>
            <a:endParaRPr sz="3600" dirty="0"/>
          </a:p>
        </p:txBody>
      </p:sp>
      <p:sp>
        <p:nvSpPr>
          <p:cNvPr id="67" name="Google Shape;67;p15"/>
          <p:cNvSpPr txBox="1">
            <a:spLocks noGrp="1"/>
          </p:cNvSpPr>
          <p:nvPr>
            <p:ph type="body" idx="1"/>
          </p:nvPr>
        </p:nvSpPr>
        <p:spPr>
          <a:xfrm>
            <a:off x="249338" y="648922"/>
            <a:ext cx="8520600" cy="3416400"/>
          </a:xfrm>
          <a:prstGeom prst="rect">
            <a:avLst/>
          </a:prstGeom>
        </p:spPr>
        <p:txBody>
          <a:bodyPr spcFirstLastPara="1" wrap="square" lIns="91425" tIns="91425" rIns="91425" bIns="91425" anchor="t" anchorCtr="0">
            <a:noAutofit/>
          </a:bodyPr>
          <a:lstStyle/>
          <a:p>
            <a:pPr marL="0" lvl="0" indent="0" algn="l" rtl="0">
              <a:spcBef>
                <a:spcPts val="1600"/>
              </a:spcBef>
              <a:spcAft>
                <a:spcPts val="1600"/>
              </a:spcAft>
              <a:buNone/>
            </a:pPr>
            <a:r>
              <a:rPr lang="en-US" sz="2800" dirty="0" smtClean="0">
                <a:solidFill>
                  <a:srgbClr val="FFFFFF"/>
                </a:solidFill>
              </a:rPr>
              <a:t>ODK Game with a cool beverage</a:t>
            </a:r>
          </a:p>
          <a:p>
            <a:pPr marL="0" lvl="0" indent="0" algn="l" rtl="0">
              <a:spcBef>
                <a:spcPts val="1600"/>
              </a:spcBef>
              <a:spcAft>
                <a:spcPts val="1600"/>
              </a:spcAft>
              <a:buNone/>
            </a:pPr>
            <a:r>
              <a:rPr lang="en-US" sz="2800" dirty="0" smtClean="0">
                <a:solidFill>
                  <a:srgbClr val="FFFFFF"/>
                </a:solidFill>
              </a:rPr>
              <a:t>Enter in Call and Coverage      </a:t>
            </a:r>
          </a:p>
          <a:p>
            <a:pPr marL="0" lvl="0" indent="0" algn="l" rtl="0">
              <a:spcBef>
                <a:spcPts val="1600"/>
              </a:spcBef>
              <a:spcAft>
                <a:spcPts val="1600"/>
              </a:spcAft>
              <a:buNone/>
            </a:pPr>
            <a:r>
              <a:rPr lang="en-US" sz="2800" dirty="0" smtClean="0">
                <a:solidFill>
                  <a:srgbClr val="FFFFFF"/>
                </a:solidFill>
              </a:rPr>
              <a:t>Will try to get D&amp;D later (not me)</a:t>
            </a:r>
          </a:p>
          <a:p>
            <a:pPr marL="0" lvl="0" indent="0" algn="l" rtl="0">
              <a:spcBef>
                <a:spcPts val="1600"/>
              </a:spcBef>
              <a:spcAft>
                <a:spcPts val="1600"/>
              </a:spcAft>
              <a:buNone/>
            </a:pPr>
            <a:r>
              <a:rPr lang="en-US" sz="2800" dirty="0" smtClean="0">
                <a:solidFill>
                  <a:srgbClr val="FFFFFF"/>
                </a:solidFill>
              </a:rPr>
              <a:t>We Do NOT grade the game.   </a:t>
            </a:r>
            <a:r>
              <a:rPr lang="en-US" sz="2800" dirty="0" smtClean="0">
                <a:solidFill>
                  <a:srgbClr val="FFFFFF"/>
                </a:solidFill>
              </a:rPr>
              <a:t>  </a:t>
            </a:r>
            <a:endParaRPr lang="en-US" sz="2800" dirty="0" smtClean="0">
              <a:solidFill>
                <a:srgbClr val="FFFFFF"/>
              </a:solidFill>
            </a:endParaRPr>
          </a:p>
          <a:p>
            <a:pPr marL="0" lvl="0" indent="0" algn="l" rtl="0">
              <a:spcBef>
                <a:spcPts val="1600"/>
              </a:spcBef>
              <a:spcAft>
                <a:spcPts val="1600"/>
              </a:spcAft>
              <a:buNone/>
            </a:pPr>
            <a:r>
              <a:rPr lang="en-US" sz="2800" dirty="0" smtClean="0">
                <a:solidFill>
                  <a:srgbClr val="FFFFFF"/>
                </a:solidFill>
              </a:rPr>
              <a:t>How do we get better?  DMGB</a:t>
            </a:r>
            <a:endParaRPr sz="2800" dirty="0">
              <a:solidFill>
                <a:srgbClr val="FFFFFF"/>
              </a:solidFill>
            </a:endParaRPr>
          </a:p>
        </p:txBody>
      </p:sp>
      <p:sp>
        <p:nvSpPr>
          <p:cNvPr id="68" name="Google Shape;6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1978974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217441"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smtClean="0"/>
              <a:t>Game Week Friday Night</a:t>
            </a:r>
            <a:endParaRPr sz="3600" dirty="0"/>
          </a:p>
        </p:txBody>
      </p:sp>
      <p:sp>
        <p:nvSpPr>
          <p:cNvPr id="67" name="Google Shape;67;p15"/>
          <p:cNvSpPr txBox="1">
            <a:spLocks noGrp="1"/>
          </p:cNvSpPr>
          <p:nvPr>
            <p:ph type="body" idx="1"/>
          </p:nvPr>
        </p:nvSpPr>
        <p:spPr>
          <a:xfrm>
            <a:off x="249338" y="648922"/>
            <a:ext cx="8520600" cy="3416400"/>
          </a:xfrm>
          <a:prstGeom prst="rect">
            <a:avLst/>
          </a:prstGeom>
        </p:spPr>
        <p:txBody>
          <a:bodyPr spcFirstLastPara="1" wrap="square" lIns="91425" tIns="91425" rIns="91425" bIns="91425" anchor="t" anchorCtr="0">
            <a:noAutofit/>
          </a:bodyPr>
          <a:lstStyle/>
          <a:p>
            <a:pPr marL="0" lvl="0" indent="0" algn="l" rtl="0">
              <a:spcBef>
                <a:spcPts val="1600"/>
              </a:spcBef>
              <a:spcAft>
                <a:spcPts val="1600"/>
              </a:spcAft>
              <a:buNone/>
            </a:pPr>
            <a:r>
              <a:rPr lang="en-US" sz="2800" dirty="0" smtClean="0">
                <a:solidFill>
                  <a:srgbClr val="FFFFFF"/>
                </a:solidFill>
              </a:rPr>
              <a:t>Not into stats unless I am going to make a </a:t>
            </a:r>
            <a:r>
              <a:rPr lang="en-US" sz="2800" dirty="0" smtClean="0">
                <a:solidFill>
                  <a:srgbClr val="FFFFFF"/>
                </a:solidFill>
              </a:rPr>
              <a:t>change? </a:t>
            </a:r>
            <a:r>
              <a:rPr lang="en-US" sz="2800" dirty="0" smtClean="0">
                <a:solidFill>
                  <a:srgbClr val="FFFFFF"/>
                </a:solidFill>
              </a:rPr>
              <a:t>Can you get lined up? Are you near the ball?</a:t>
            </a:r>
          </a:p>
          <a:p>
            <a:pPr marL="0" lvl="0" indent="0" algn="l" rtl="0">
              <a:spcBef>
                <a:spcPts val="1600"/>
              </a:spcBef>
              <a:spcAft>
                <a:spcPts val="1600"/>
              </a:spcAft>
              <a:buNone/>
            </a:pPr>
            <a:r>
              <a:rPr lang="en-US" sz="2800" dirty="0" smtClean="0">
                <a:solidFill>
                  <a:srgbClr val="FFFFFF"/>
                </a:solidFill>
              </a:rPr>
              <a:t>Self- Scout?  Not going to change because of numbers  (Dick </a:t>
            </a:r>
            <a:r>
              <a:rPr lang="en-US" sz="2800" dirty="0" err="1" smtClean="0">
                <a:solidFill>
                  <a:srgbClr val="FFFFFF"/>
                </a:solidFill>
              </a:rPr>
              <a:t>Coury</a:t>
            </a:r>
            <a:r>
              <a:rPr lang="en-US" sz="2800" dirty="0" smtClean="0">
                <a:solidFill>
                  <a:srgbClr val="FFFFFF"/>
                </a:solidFill>
              </a:rPr>
              <a:t>)   Use it to make teach tape</a:t>
            </a:r>
          </a:p>
          <a:p>
            <a:pPr marL="0" lvl="0" indent="0" algn="l" rtl="0">
              <a:spcBef>
                <a:spcPts val="1600"/>
              </a:spcBef>
              <a:spcAft>
                <a:spcPts val="1600"/>
              </a:spcAft>
              <a:buNone/>
            </a:pPr>
            <a:r>
              <a:rPr lang="en-US" sz="2800" dirty="0" smtClean="0">
                <a:solidFill>
                  <a:srgbClr val="FFFFFF"/>
                </a:solidFill>
              </a:rPr>
              <a:t>Will talk more about stats later  </a:t>
            </a:r>
            <a:endParaRPr sz="2800" dirty="0">
              <a:solidFill>
                <a:srgbClr val="FFFFFF"/>
              </a:solidFill>
            </a:endParaRPr>
          </a:p>
        </p:txBody>
      </p:sp>
      <p:sp>
        <p:nvSpPr>
          <p:cNvPr id="68" name="Google Shape;6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5628" y="3295650"/>
            <a:ext cx="2466975" cy="1847850"/>
          </a:xfrm>
          <a:prstGeom prst="rect">
            <a:avLst/>
          </a:prstGeom>
        </p:spPr>
      </p:pic>
    </p:spTree>
    <p:extLst>
      <p:ext uri="{BB962C8B-B14F-4D97-AF65-F5344CB8AC3E}">
        <p14:creationId xmlns:p14="http://schemas.microsoft.com/office/powerpoint/2010/main" val="3512777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7"/>
        <p:cNvGrpSpPr/>
        <p:nvPr/>
      </p:nvGrpSpPr>
      <p:grpSpPr>
        <a:xfrm>
          <a:off x="0" y="0"/>
          <a:ext cx="0" cy="0"/>
          <a:chOff x="0" y="0"/>
          <a:chExt cx="0" cy="0"/>
        </a:xfrm>
      </p:grpSpPr>
      <p:sp>
        <p:nvSpPr>
          <p:cNvPr id="308" name="Google Shape;308;p46"/>
          <p:cNvSpPr txBox="1">
            <a:spLocks noGrp="1"/>
          </p:cNvSpPr>
          <p:nvPr>
            <p:ph type="title"/>
          </p:nvPr>
        </p:nvSpPr>
        <p:spPr>
          <a:xfrm>
            <a:off x="237272" y="200477"/>
            <a:ext cx="8520600" cy="572700"/>
          </a:xfrm>
          <a:prstGeom prst="rect">
            <a:avLst/>
          </a:prstGeom>
        </p:spPr>
        <p:txBody>
          <a:bodyPr spcFirstLastPara="1" wrap="square" lIns="91425" tIns="91425" rIns="91425" bIns="91425" anchor="t" anchorCtr="0">
            <a:noAutofit/>
          </a:bodyPr>
          <a:lstStyle/>
          <a:p>
            <a:pPr lvl="0" algn="ctr"/>
            <a:r>
              <a:rPr lang="en-US" sz="3600" dirty="0"/>
              <a:t>Game Week Saturday AM</a:t>
            </a:r>
            <a:endParaRPr sz="3600" dirty="0"/>
          </a:p>
        </p:txBody>
      </p:sp>
      <p:sp>
        <p:nvSpPr>
          <p:cNvPr id="309" name="Google Shape;309;p46"/>
          <p:cNvSpPr txBox="1">
            <a:spLocks noGrp="1"/>
          </p:cNvSpPr>
          <p:nvPr>
            <p:ph type="body" idx="1"/>
          </p:nvPr>
        </p:nvSpPr>
        <p:spPr>
          <a:xfrm>
            <a:off x="170121" y="971305"/>
            <a:ext cx="8433324" cy="319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smtClean="0">
                <a:solidFill>
                  <a:srgbClr val="FFFFFF"/>
                </a:solidFill>
              </a:rPr>
              <a:t>Dunkin Donuts  Win or Lose </a:t>
            </a:r>
          </a:p>
          <a:p>
            <a:pPr marL="0" lvl="0" indent="0" algn="l" rtl="0">
              <a:spcBef>
                <a:spcPts val="0"/>
              </a:spcBef>
              <a:spcAft>
                <a:spcPts val="0"/>
              </a:spcAft>
              <a:buNone/>
            </a:pPr>
            <a:r>
              <a:rPr lang="en" sz="3000" dirty="0" smtClean="0">
                <a:solidFill>
                  <a:srgbClr val="FFFFFF"/>
                </a:solidFill>
              </a:rPr>
              <a:t>  </a:t>
            </a:r>
          </a:p>
          <a:p>
            <a:pPr marL="0" lvl="0" indent="0" algn="l" rtl="0">
              <a:spcBef>
                <a:spcPts val="0"/>
              </a:spcBef>
              <a:spcAft>
                <a:spcPts val="0"/>
              </a:spcAft>
              <a:buNone/>
            </a:pPr>
            <a:r>
              <a:rPr lang="en" sz="3000" dirty="0" smtClean="0">
                <a:solidFill>
                  <a:srgbClr val="FFFFFF"/>
                </a:solidFill>
              </a:rPr>
              <a:t>7:30- 8:00 </a:t>
            </a:r>
            <a:r>
              <a:rPr lang="en" sz="3000" dirty="0">
                <a:solidFill>
                  <a:srgbClr val="FFFFFF"/>
                </a:solidFill>
              </a:rPr>
              <a:t>Meet on previous game. Thoughts?? </a:t>
            </a:r>
            <a:r>
              <a:rPr lang="en" sz="3000" dirty="0" smtClean="0">
                <a:solidFill>
                  <a:srgbClr val="FFFFFF"/>
                </a:solidFill>
              </a:rPr>
              <a:t> DMGB </a:t>
            </a:r>
          </a:p>
          <a:p>
            <a:pPr marL="0" lvl="0" indent="0" algn="l" rtl="0">
              <a:spcBef>
                <a:spcPts val="0"/>
              </a:spcBef>
              <a:spcAft>
                <a:spcPts val="0"/>
              </a:spcAft>
              <a:buNone/>
            </a:pPr>
            <a:endParaRPr lang="en" sz="3000" dirty="0" smtClean="0">
              <a:solidFill>
                <a:srgbClr val="FFFFFF"/>
              </a:solidFill>
            </a:endParaRPr>
          </a:p>
          <a:p>
            <a:pPr marL="0" lvl="0" indent="0" algn="l" rtl="0">
              <a:spcBef>
                <a:spcPts val="0"/>
              </a:spcBef>
              <a:spcAft>
                <a:spcPts val="0"/>
              </a:spcAft>
              <a:buNone/>
            </a:pPr>
            <a:r>
              <a:rPr lang="en" sz="3000" dirty="0" smtClean="0">
                <a:solidFill>
                  <a:srgbClr val="FFFFFF"/>
                </a:solidFill>
              </a:rPr>
              <a:t>Personnel</a:t>
            </a:r>
            <a:r>
              <a:rPr lang="en" sz="3000" dirty="0">
                <a:solidFill>
                  <a:srgbClr val="FFFFFF"/>
                </a:solidFill>
              </a:rPr>
              <a:t>, Corrections, We do NOT grade.  </a:t>
            </a:r>
            <a:endParaRPr lang="en" sz="3000" dirty="0" smtClean="0">
              <a:solidFill>
                <a:srgbClr val="FFFFFF"/>
              </a:solidFill>
            </a:endParaRPr>
          </a:p>
          <a:p>
            <a:pPr marL="0" lvl="0" indent="0" algn="l" rtl="0">
              <a:spcBef>
                <a:spcPts val="0"/>
              </a:spcBef>
              <a:spcAft>
                <a:spcPts val="0"/>
              </a:spcAft>
              <a:buNone/>
            </a:pPr>
            <a:endParaRPr lang="en" sz="3000" dirty="0">
              <a:solidFill>
                <a:srgbClr val="FFFFFF"/>
              </a:solidFill>
            </a:endParaRPr>
          </a:p>
          <a:p>
            <a:pPr marL="0" lvl="0" indent="0" algn="ctr" rtl="0">
              <a:spcBef>
                <a:spcPts val="1600"/>
              </a:spcBef>
              <a:spcAft>
                <a:spcPts val="0"/>
              </a:spcAft>
              <a:buNone/>
            </a:pPr>
            <a:endParaRPr sz="3000" dirty="0">
              <a:solidFill>
                <a:srgbClr val="FFFFFF"/>
              </a:solidFill>
            </a:endParaRPr>
          </a:p>
          <a:p>
            <a:pPr marL="0" lvl="0" indent="0" algn="ctr" rtl="0">
              <a:spcBef>
                <a:spcPts val="1600"/>
              </a:spcBef>
              <a:spcAft>
                <a:spcPts val="1600"/>
              </a:spcAft>
              <a:buNone/>
            </a:pPr>
            <a:endParaRPr sz="3000" dirty="0">
              <a:solidFill>
                <a:srgbClr val="FFFFFF"/>
              </a:solidFill>
            </a:endParaRPr>
          </a:p>
        </p:txBody>
      </p:sp>
      <p:sp>
        <p:nvSpPr>
          <p:cNvPr id="310" name="Google Shape;310;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1405" y="809072"/>
            <a:ext cx="1433068" cy="1433068"/>
          </a:xfrm>
          <a:prstGeom prst="rect">
            <a:avLst/>
          </a:prstGeom>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TotalTime>
  <Words>1460</Words>
  <Application>Microsoft Office PowerPoint</Application>
  <PresentationFormat>On-screen Show (16:9)</PresentationFormat>
  <Paragraphs>260</Paragraphs>
  <Slides>47</Slides>
  <Notes>44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Wingdings</vt:lpstr>
      <vt:lpstr>Simple Dark</vt:lpstr>
      <vt:lpstr>PowerPoint Presentation</vt:lpstr>
      <vt:lpstr>Our Agenda</vt:lpstr>
      <vt:lpstr>Game Week Background</vt:lpstr>
      <vt:lpstr>Game Week Who Are We?</vt:lpstr>
      <vt:lpstr>Game Week Who Am I?</vt:lpstr>
      <vt:lpstr>Game Week Friday Night</vt:lpstr>
      <vt:lpstr>Game Week Friday Night</vt:lpstr>
      <vt:lpstr>Game Week Friday Night</vt:lpstr>
      <vt:lpstr>Game Week Saturday AM</vt:lpstr>
      <vt:lpstr>Game Week Saturday AM</vt:lpstr>
      <vt:lpstr>Game Week: Breakdown Musts</vt:lpstr>
      <vt:lpstr>Game Week: Breakdown thoughts</vt:lpstr>
      <vt:lpstr>Game Week: Breakdown thoughts</vt:lpstr>
      <vt:lpstr>Game Week: Breakdown thoughts</vt:lpstr>
      <vt:lpstr>Game Week: Breakdown thoughts</vt:lpstr>
      <vt:lpstr>Game Week: Breakdown Gen’l Tips</vt:lpstr>
      <vt:lpstr>Game Week Data Distortion</vt:lpstr>
      <vt:lpstr>Game Week Data</vt:lpstr>
      <vt:lpstr>Defensive Game Week: Sunday</vt:lpstr>
      <vt:lpstr>Defensive Game Week: Formations</vt:lpstr>
      <vt:lpstr>Defensive Game Week: Formations</vt:lpstr>
      <vt:lpstr>PowerPoint Presentation</vt:lpstr>
      <vt:lpstr>Defensive Game Week: Players</vt:lpstr>
      <vt:lpstr>Defensive Game Week: D&amp;D</vt:lpstr>
      <vt:lpstr>Defensive Game Week: D&amp;D</vt:lpstr>
      <vt:lpstr>Defensive Game Week: Ready List</vt:lpstr>
      <vt:lpstr>Defensive Game Week: Hudl Tips</vt:lpstr>
      <vt:lpstr>Defensive Game Week: Hudl Tips</vt:lpstr>
      <vt:lpstr>Defensive Game Week: Call Sheet</vt:lpstr>
      <vt:lpstr>Defensive Game Week: Monday</vt:lpstr>
      <vt:lpstr>Defensive Game Week: Tuesday</vt:lpstr>
      <vt:lpstr>Defensive Game Week: Wednesday</vt:lpstr>
      <vt:lpstr>Defensive Game Week: Thursday</vt:lpstr>
      <vt:lpstr>Defensive Game Week: Friday</vt:lpstr>
      <vt:lpstr>Favorite Resources</vt:lpstr>
      <vt:lpstr>PowerPoint Presentation</vt:lpstr>
      <vt:lpstr>Tackle Circuit</vt:lpstr>
      <vt:lpstr>Strip Circuit  (only during camp)</vt:lpstr>
      <vt:lpstr>Pursuit Drills</vt:lpstr>
      <vt:lpstr>Pursuit Drills</vt:lpstr>
      <vt:lpstr>1 / 2  Line Pass</vt:lpstr>
      <vt:lpstr>1 / 2  Line Pass</vt:lpstr>
      <vt:lpstr>Google Forms </vt:lpstr>
      <vt:lpstr>Position Techniques Required</vt:lpstr>
      <vt:lpstr>Google Forms </vt:lpstr>
      <vt:lpstr>Defensive Staff Game Week</vt:lpstr>
      <vt:lpstr>Google Forms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Jerrold Gordon</dc:creator>
  <cp:lastModifiedBy>Jerrold Gordon</cp:lastModifiedBy>
  <cp:revision>48</cp:revision>
  <cp:lastPrinted>2020-02-26T19:50:04Z</cp:lastPrinted>
  <dcterms:modified xsi:type="dcterms:W3CDTF">2021-02-20T15:51:24Z</dcterms:modified>
</cp:coreProperties>
</file>