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12"/>
  </p:notesMasterIdLst>
  <p:handoutMasterIdLst>
    <p:handoutMasterId r:id="rId13"/>
  </p:handoutMasterIdLst>
  <p:sldIdLst>
    <p:sldId id="258" r:id="rId2"/>
    <p:sldId id="263" r:id="rId3"/>
    <p:sldId id="264" r:id="rId4"/>
    <p:sldId id="265" r:id="rId5"/>
    <p:sldId id="315" r:id="rId6"/>
    <p:sldId id="316" r:id="rId7"/>
    <p:sldId id="317" r:id="rId8"/>
    <p:sldId id="287" r:id="rId9"/>
    <p:sldId id="318" r:id="rId10"/>
    <p:sldId id="31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A2D"/>
    <a:srgbClr val="501768"/>
    <a:srgbClr val="1F5068"/>
    <a:srgbClr val="397061"/>
    <a:srgbClr val="EBA640"/>
    <a:srgbClr val="5B5242"/>
    <a:srgbClr val="8B929C"/>
    <a:srgbClr val="002F5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7" autoAdjust="0"/>
    <p:restoredTop sz="86448" autoAdjust="0"/>
  </p:normalViewPr>
  <p:slideViewPr>
    <p:cSldViewPr snapToGrid="0" snapToObjects="1" showGuides="1">
      <p:cViewPr varScale="1">
        <p:scale>
          <a:sx n="128" d="100"/>
          <a:sy n="128" d="100"/>
        </p:scale>
        <p:origin x="168" y="22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10864"/>
    </p:cViewPr>
  </p:sorterViewPr>
  <p:notesViewPr>
    <p:cSldViewPr snapToGrid="0" snapToObjects="1">
      <p:cViewPr varScale="1">
        <p:scale>
          <a:sx n="71" d="100"/>
          <a:sy n="71" d="100"/>
        </p:scale>
        <p:origin x="-292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F6A83F-FED1-F74C-B8F3-C41410E8662F}" type="datetimeFigureOut">
              <a:rPr lang="en-US" smtClean="0"/>
              <a:t>4/24/2018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A0C0D9-CA76-5F43-930E-C1DC56768D06}" type="slidenum">
              <a:rPr lang="en-US" smtClean="0"/>
              <a:t>‹#›</a:t>
            </a:fld>
            <a:endParaRPr lang="en-US" dirty="0"/>
          </a:p>
        </p:txBody>
      </p:sp>
    </p:spTree>
    <p:extLst>
      <p:ext uri="{BB962C8B-B14F-4D97-AF65-F5344CB8AC3E}">
        <p14:creationId xmlns:p14="http://schemas.microsoft.com/office/powerpoint/2010/main" val="21733016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FF5722-B197-C04C-B2C5-104640AB430C}" type="datetimeFigureOut">
              <a:rPr lang="en-US" smtClean="0"/>
              <a:t>4/24/2018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64FCC3-333E-5B40-AF34-5AB24ABC23B5}" type="slidenum">
              <a:rPr lang="en-US" smtClean="0"/>
              <a:t>‹#›</a:t>
            </a:fld>
            <a:endParaRPr lang="en-US" dirty="0"/>
          </a:p>
        </p:txBody>
      </p:sp>
    </p:spTree>
    <p:extLst>
      <p:ext uri="{BB962C8B-B14F-4D97-AF65-F5344CB8AC3E}">
        <p14:creationId xmlns:p14="http://schemas.microsoft.com/office/powerpoint/2010/main" val="32245839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Kalypso is a </a:t>
            </a:r>
            <a:r>
              <a:rPr lang="en-US" sz="1200" b="1" dirty="0"/>
              <a:t>global consulting firm</a:t>
            </a:r>
            <a:r>
              <a:rPr lang="en-US" sz="1200" dirty="0"/>
              <a:t> </a:t>
            </a:r>
            <a:r>
              <a:rPr lang="en-US" sz="1200" b="1" dirty="0"/>
              <a:t>focused on innovation and product development</a:t>
            </a:r>
            <a:r>
              <a:rPr lang="en-US" sz="1200" dirty="0"/>
              <a:t>.</a:t>
            </a:r>
            <a:br>
              <a:rPr lang="en-US" sz="1200" dirty="0"/>
            </a:br>
            <a:r>
              <a:rPr lang="en-US" sz="1200" dirty="0"/>
              <a:t>We help organizations </a:t>
            </a:r>
            <a:r>
              <a:rPr lang="en-US" sz="1200" b="1" dirty="0"/>
              <a:t>deliver better results from innovation </a:t>
            </a:r>
            <a:r>
              <a:rPr lang="en-US" sz="1200" dirty="0"/>
              <a:t>in a digital world.</a:t>
            </a:r>
            <a:endParaRPr lang="en-US" sz="1200" b="1" dirty="0"/>
          </a:p>
          <a:p>
            <a:endParaRPr lang="en-US" dirty="0">
              <a:latin typeface="Calibri"/>
            </a:endParaRPr>
          </a:p>
          <a:p>
            <a:endParaRPr lang="en-US" dirty="0">
              <a:latin typeface="Calibri"/>
            </a:endParaRPr>
          </a:p>
        </p:txBody>
      </p:sp>
      <p:sp>
        <p:nvSpPr>
          <p:cNvPr id="4" name="Slide Number Placeholder 3"/>
          <p:cNvSpPr>
            <a:spLocks noGrp="1"/>
          </p:cNvSpPr>
          <p:nvPr>
            <p:ph type="sldNum" sz="quarter" idx="10"/>
          </p:nvPr>
        </p:nvSpPr>
        <p:spPr/>
        <p:txBody>
          <a:bodyPr/>
          <a:lstStyle/>
          <a:p>
            <a:fld id="{B88F51FF-136E-E246-88B6-60FC649FDD60}" type="slidenum">
              <a:rPr lang="en-US" smtClean="0"/>
              <a:t>2</a:t>
            </a:fld>
            <a:endParaRPr lang="en-US" dirty="0"/>
          </a:p>
        </p:txBody>
      </p:sp>
      <p:sp>
        <p:nvSpPr>
          <p:cNvPr id="5" name="Footer Placeholder 4"/>
          <p:cNvSpPr>
            <a:spLocks noGrp="1"/>
          </p:cNvSpPr>
          <p:nvPr>
            <p:ph type="ftr" sz="quarter" idx="11"/>
          </p:nvPr>
        </p:nvSpPr>
        <p:spPr/>
        <p:txBody>
          <a:bodyPr/>
          <a:lstStyle/>
          <a:p>
            <a:r>
              <a:rPr lang="en-US" dirty="0"/>
              <a:t>Kalypso LP 2018© - Proprietary &amp; Confidential</a:t>
            </a:r>
          </a:p>
        </p:txBody>
      </p:sp>
    </p:spTree>
    <p:extLst>
      <p:ext uri="{BB962C8B-B14F-4D97-AF65-F5344CB8AC3E}">
        <p14:creationId xmlns:p14="http://schemas.microsoft.com/office/powerpoint/2010/main" val="3747447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prstClr val="white"/>
                </a:solidFill>
              </a:rPr>
              <a:t>Our core values govern how we deliver for our clients </a:t>
            </a:r>
            <a:r>
              <a:rPr lang="en-US" sz="1200" dirty="0">
                <a:solidFill>
                  <a:prstClr val="white"/>
                </a:solidFill>
              </a:rPr>
              <a:t>and manage our firm.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prstClr val="white"/>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rPr>
              <a:t>We deliver</a:t>
            </a:r>
            <a:r>
              <a:rPr lang="en-US" sz="1200" baseline="0" dirty="0">
                <a:solidFill>
                  <a:prstClr val="white"/>
                </a:solidFill>
              </a:rPr>
              <a:t> work for our clients according to our values. Leaders behind the leaders and passion for developing people means we work alongside you every step of the way to ensure you are </a:t>
            </a:r>
            <a:r>
              <a:rPr lang="en-US" sz="1200" b="1" baseline="0" dirty="0">
                <a:solidFill>
                  <a:prstClr val="white"/>
                </a:solidFill>
              </a:rPr>
              <a:t>personally successful</a:t>
            </a:r>
            <a:r>
              <a:rPr lang="en-US" sz="1200" baseline="0" dirty="0">
                <a:solidFill>
                  <a:prstClr val="white"/>
                </a:solidFill>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solidFill>
                <a:prstClr val="white"/>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prstClr val="white"/>
                </a:solidFill>
              </a:rPr>
              <a:t>We advance our people based on our values, they inform our internal culture and we hold each other accountable to live them every day. </a:t>
            </a:r>
            <a:endParaRPr lang="en-US" sz="1200" dirty="0">
              <a:solidFill>
                <a:prstClr val="white"/>
              </a:solidFill>
            </a:endParaRPr>
          </a:p>
        </p:txBody>
      </p:sp>
      <p:sp>
        <p:nvSpPr>
          <p:cNvPr id="4" name="Slide Number Placeholder 3"/>
          <p:cNvSpPr>
            <a:spLocks noGrp="1"/>
          </p:cNvSpPr>
          <p:nvPr>
            <p:ph type="sldNum" sz="quarter" idx="10"/>
          </p:nvPr>
        </p:nvSpPr>
        <p:spPr/>
        <p:txBody>
          <a:bodyPr/>
          <a:lstStyle/>
          <a:p>
            <a:fld id="{CF64FCC3-333E-5B40-AF34-5AB24ABC23B5}" type="slidenum">
              <a:rPr lang="en-US" smtClean="0"/>
              <a:t>3</a:t>
            </a:fld>
            <a:endParaRPr lang="en-US" dirty="0"/>
          </a:p>
        </p:txBody>
      </p:sp>
      <p:sp>
        <p:nvSpPr>
          <p:cNvPr id="5" name="Footer Placeholder 4"/>
          <p:cNvSpPr>
            <a:spLocks noGrp="1"/>
          </p:cNvSpPr>
          <p:nvPr>
            <p:ph type="ftr" sz="quarter" idx="11"/>
          </p:nvPr>
        </p:nvSpPr>
        <p:spPr/>
        <p:txBody>
          <a:bodyPr/>
          <a:lstStyle/>
          <a:p>
            <a:r>
              <a:rPr lang="en-US"/>
              <a:t>Kalypso LP 2017© - Proprietary &amp; Confidential</a:t>
            </a:r>
            <a:endParaRPr lang="en-US" dirty="0"/>
          </a:p>
        </p:txBody>
      </p:sp>
    </p:spTree>
    <p:extLst>
      <p:ext uri="{BB962C8B-B14F-4D97-AF65-F5344CB8AC3E}">
        <p14:creationId xmlns:p14="http://schemas.microsoft.com/office/powerpoint/2010/main" val="2039752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64FCC3-333E-5B40-AF34-5AB24ABC23B5}" type="slidenum">
              <a:rPr lang="en-US" smtClean="0"/>
              <a:t>4</a:t>
            </a:fld>
            <a:endParaRPr lang="en-US" dirty="0"/>
          </a:p>
        </p:txBody>
      </p:sp>
    </p:spTree>
    <p:extLst>
      <p:ext uri="{BB962C8B-B14F-4D97-AF65-F5344CB8AC3E}">
        <p14:creationId xmlns:p14="http://schemas.microsoft.com/office/powerpoint/2010/main" val="238789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lnSpc>
                <a:spcPct val="80000"/>
              </a:lnSpc>
              <a:spcAft>
                <a:spcPts val="1200"/>
              </a:spcAft>
            </a:pPr>
            <a:r>
              <a:rPr lang="en-US" sz="1800" b="1" dirty="0">
                <a:solidFill>
                  <a:prstClr val="white"/>
                </a:solidFill>
              </a:rPr>
              <a:t>Near-Shore Benefits</a:t>
            </a:r>
          </a:p>
          <a:p>
            <a:pPr marL="169863" indent="-169863" defTabSz="914400">
              <a:lnSpc>
                <a:spcPct val="80000"/>
              </a:lnSpc>
              <a:spcAft>
                <a:spcPts val="600"/>
              </a:spcAft>
              <a:buFont typeface="Arial" panose="020B0604020202020204" pitchFamily="34" charset="0"/>
              <a:buChar char="•"/>
            </a:pPr>
            <a:r>
              <a:rPr lang="en-US" dirty="0">
                <a:solidFill>
                  <a:prstClr val="white"/>
                </a:solidFill>
              </a:rPr>
              <a:t>World-class, cost efficient data science and engineering services</a:t>
            </a:r>
          </a:p>
          <a:p>
            <a:pPr marL="169863" indent="-169863" defTabSz="914400">
              <a:lnSpc>
                <a:spcPct val="80000"/>
              </a:lnSpc>
              <a:spcAft>
                <a:spcPts val="600"/>
              </a:spcAft>
              <a:buFont typeface="Arial" panose="020B0604020202020204" pitchFamily="34" charset="0"/>
              <a:buChar char="•"/>
            </a:pPr>
            <a:r>
              <a:rPr lang="en-US" dirty="0">
                <a:solidFill>
                  <a:prstClr val="white"/>
                </a:solidFill>
              </a:rPr>
              <a:t>Minimizes communication issues due to cultural differences</a:t>
            </a:r>
          </a:p>
          <a:p>
            <a:pPr marL="169863" indent="-169863" defTabSz="914400">
              <a:lnSpc>
                <a:spcPct val="80000"/>
              </a:lnSpc>
              <a:spcAft>
                <a:spcPts val="600"/>
              </a:spcAft>
              <a:buFont typeface="Arial" panose="020B0604020202020204" pitchFamily="34" charset="0"/>
              <a:buChar char="•"/>
            </a:pPr>
            <a:r>
              <a:rPr lang="en-US" dirty="0">
                <a:solidFill>
                  <a:prstClr val="white"/>
                </a:solidFill>
              </a:rPr>
              <a:t>Geographic proximity and similar time-zones</a:t>
            </a:r>
          </a:p>
          <a:p>
            <a:pPr marL="169863" indent="-169863" defTabSz="914400">
              <a:lnSpc>
                <a:spcPct val="80000"/>
              </a:lnSpc>
              <a:spcAft>
                <a:spcPts val="600"/>
              </a:spcAft>
              <a:buFont typeface="Arial" panose="020B0604020202020204" pitchFamily="34" charset="0"/>
              <a:buChar char="•"/>
            </a:pPr>
            <a:r>
              <a:rPr lang="en-US" dirty="0">
                <a:solidFill>
                  <a:prstClr val="white"/>
                </a:solidFill>
              </a:rPr>
              <a:t>Serves complex, diverse projects</a:t>
            </a:r>
          </a:p>
          <a:p>
            <a:pPr marL="169863" indent="-169863" defTabSz="914400">
              <a:lnSpc>
                <a:spcPct val="80000"/>
              </a:lnSpc>
              <a:spcAft>
                <a:spcPts val="600"/>
              </a:spcAft>
              <a:buFont typeface="Arial" panose="020B0604020202020204" pitchFamily="34" charset="0"/>
              <a:buChar char="•"/>
            </a:pPr>
            <a:r>
              <a:rPr lang="en-US" dirty="0">
                <a:solidFill>
                  <a:prstClr val="white"/>
                </a:solidFill>
              </a:rPr>
              <a:t>Increased face-to-face interaction</a:t>
            </a:r>
          </a:p>
          <a:p>
            <a:pPr marL="169863" indent="-169863" defTabSz="914400">
              <a:lnSpc>
                <a:spcPct val="80000"/>
              </a:lnSpc>
              <a:spcAft>
                <a:spcPts val="600"/>
              </a:spcAft>
              <a:buFont typeface="Arial" panose="020B0604020202020204" pitchFamily="34" charset="0"/>
              <a:buChar char="•"/>
            </a:pPr>
            <a:r>
              <a:rPr lang="en-US" dirty="0">
                <a:solidFill>
                  <a:prstClr val="white"/>
                </a:solidFill>
              </a:rPr>
              <a:t>Can obtain TN visas (renewable 1 year term) easily</a:t>
            </a:r>
          </a:p>
          <a:p>
            <a:pPr marL="169863" indent="-169863" defTabSz="914400">
              <a:lnSpc>
                <a:spcPct val="80000"/>
              </a:lnSpc>
              <a:spcAft>
                <a:spcPts val="600"/>
              </a:spcAft>
              <a:buFont typeface="Arial" panose="020B0604020202020204" pitchFamily="34" charset="0"/>
              <a:buChar char="•"/>
            </a:pPr>
            <a:r>
              <a:rPr lang="en-US" dirty="0">
                <a:solidFill>
                  <a:prstClr val="white"/>
                </a:solidFill>
              </a:rPr>
              <a:t>Cost savings can be equal to that of offshore location</a:t>
            </a:r>
            <a:endParaRPr lang="en-US" b="1" dirty="0">
              <a:solidFill>
                <a:prstClr val="white"/>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64FCC3-333E-5B40-AF34-5AB24ABC23B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48662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chemeClr val="accent5"/>
            </a:gs>
            <a:gs pos="100000">
              <a:schemeClr val="accent5">
                <a:lumMod val="75000"/>
              </a:schemeClr>
            </a:gs>
          </a:gsLst>
          <a:lin ang="5400000" scaled="1"/>
          <a:tileRect/>
        </a:gra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342900" y="2104964"/>
            <a:ext cx="8397688" cy="1625600"/>
          </a:xfrm>
          <a:prstGeom prst="rect">
            <a:avLst/>
          </a:prstGeom>
        </p:spPr>
        <p:txBody>
          <a:bodyPr anchor="b">
            <a:noAutofit/>
          </a:bodyPr>
          <a:lstStyle>
            <a:lvl1pPr algn="l">
              <a:defRPr sz="4000" b="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342900" y="3730564"/>
            <a:ext cx="8397688" cy="1117600"/>
          </a:xfrm>
          <a:prstGeom prst="rect">
            <a:avLst/>
          </a:prstGeom>
        </p:spPr>
        <p:txBody>
          <a:bodyPr tIns="0">
            <a:noAutofit/>
          </a:bodyPr>
          <a:lstStyle>
            <a:lvl1pPr marL="0" indent="0" algn="l">
              <a:buNone/>
              <a:defRPr sz="24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2" name="Picture 1"/>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8792784" y="6436995"/>
            <a:ext cx="3127756" cy="250698"/>
          </a:xfrm>
          <a:prstGeom prst="rect">
            <a:avLst/>
          </a:prstGeom>
        </p:spPr>
      </p:pic>
      <p:pic>
        <p:nvPicPr>
          <p:cNvPr id="13" name="Picture 12"/>
          <p:cNvPicPr>
            <a:picLocks noChangeAspect="1"/>
          </p:cNvPicPr>
          <p:nvPr userDrawn="1"/>
        </p:nvPicPr>
        <p:blipFill>
          <a:blip r:embed="rId3" cstate="screen">
            <a:lum bright="100000"/>
            <a:extLst>
              <a:ext uri="{28A0092B-C50C-407E-A947-70E740481C1C}">
                <a14:useLocalDpi xmlns:a14="http://schemas.microsoft.com/office/drawing/2010/main"/>
              </a:ext>
            </a:extLst>
          </a:blip>
          <a:stretch>
            <a:fillRect/>
          </a:stretch>
        </p:blipFill>
        <p:spPr>
          <a:xfrm>
            <a:off x="533400" y="540512"/>
            <a:ext cx="2113280" cy="373888"/>
          </a:xfrm>
          <a:prstGeom prst="rect">
            <a:avLst/>
          </a:prstGeom>
        </p:spPr>
      </p:pic>
      <p:sp>
        <p:nvSpPr>
          <p:cNvPr id="12" name="Footer Placeholder 22"/>
          <p:cNvSpPr>
            <a:spLocks noGrp="1"/>
          </p:cNvSpPr>
          <p:nvPr>
            <p:ph type="ftr" sz="quarter" idx="3"/>
          </p:nvPr>
        </p:nvSpPr>
        <p:spPr>
          <a:xfrm>
            <a:off x="3106270" y="6286500"/>
            <a:ext cx="5199888" cy="580644"/>
          </a:xfrm>
          <a:prstGeom prst="rect">
            <a:avLst/>
          </a:prstGeom>
        </p:spPr>
        <p:txBody>
          <a:bodyPr vert="horz" lIns="182880" tIns="182880" rIns="182880" bIns="182880" rtlCol="0" anchor="t" anchorCtr="0">
            <a:noAutofit/>
          </a:bodyPr>
          <a:lstStyle>
            <a:lvl1pPr algn="l">
              <a:defRPr sz="1200">
                <a:solidFill>
                  <a:schemeClr val="bg1">
                    <a:lumMod val="75000"/>
                  </a:schemeClr>
                </a:solidFill>
              </a:defRPr>
            </a:lvl1pPr>
          </a:lstStyle>
          <a:p>
            <a:r>
              <a:rPr lang="en-US"/>
              <a:t>Some stuff about footers.</a:t>
            </a:r>
            <a:endParaRPr lang="en-US" dirty="0"/>
          </a:p>
        </p:txBody>
      </p:sp>
      <p:sp>
        <p:nvSpPr>
          <p:cNvPr id="14" name="Date Placeholder 3"/>
          <p:cNvSpPr>
            <a:spLocks noGrp="1"/>
          </p:cNvSpPr>
          <p:nvPr>
            <p:ph type="dt" sz="half" idx="2"/>
          </p:nvPr>
        </p:nvSpPr>
        <p:spPr>
          <a:xfrm>
            <a:off x="822959" y="6286500"/>
            <a:ext cx="2283311" cy="580644"/>
          </a:xfrm>
          <a:prstGeom prst="rect">
            <a:avLst/>
          </a:prstGeom>
        </p:spPr>
        <p:txBody>
          <a:bodyPr vert="horz" lIns="182880" tIns="182880" rIns="182880" bIns="182880" rtlCol="0" anchor="t" anchorCtr="0">
            <a:noAutofit/>
          </a:bodyPr>
          <a:lstStyle>
            <a:lvl1pPr algn="ctr">
              <a:defRPr sz="1200">
                <a:solidFill>
                  <a:schemeClr val="bg1">
                    <a:lumMod val="75000"/>
                  </a:schemeClr>
                </a:solidFill>
              </a:defRPr>
            </a:lvl1pPr>
          </a:lstStyle>
          <a:p>
            <a:pPr algn="l"/>
            <a:r>
              <a:rPr lang="en-US"/>
              <a:t>8/12/14</a:t>
            </a:r>
            <a:endParaRPr lang="en-US" dirty="0"/>
          </a:p>
        </p:txBody>
      </p:sp>
      <p:sp>
        <p:nvSpPr>
          <p:cNvPr id="16" name="Slide Number Placeholder 21"/>
          <p:cNvSpPr>
            <a:spLocks noGrp="1"/>
          </p:cNvSpPr>
          <p:nvPr>
            <p:ph type="sldNum" sz="quarter" idx="4"/>
          </p:nvPr>
        </p:nvSpPr>
        <p:spPr>
          <a:xfrm>
            <a:off x="155642" y="6286500"/>
            <a:ext cx="667317" cy="580644"/>
          </a:xfrm>
          <a:prstGeom prst="rect">
            <a:avLst/>
          </a:prstGeom>
        </p:spPr>
        <p:txBody>
          <a:bodyPr vert="horz" lIns="182880" tIns="182880" rIns="182880" bIns="182880" rtlCol="0" anchor="t" anchorCtr="0">
            <a:noAutofit/>
          </a:bodyPr>
          <a:lstStyle>
            <a:lvl1pPr algn="l">
              <a:defRPr sz="1600">
                <a:solidFill>
                  <a:schemeClr val="bg1">
                    <a:lumMod val="75000"/>
                  </a:schemeClr>
                </a:solidFill>
              </a:defRPr>
            </a:lvl1pPr>
          </a:lstStyle>
          <a:p>
            <a:fld id="{0073B9DC-1AA7-5D4B-8A36-3FA8972FB8B6}" type="slidenum">
              <a:rPr lang="en-US" smtClean="0"/>
              <a:pPr/>
              <a:t>‹#›</a:t>
            </a:fld>
            <a:endParaRPr lang="en-US" dirty="0"/>
          </a:p>
        </p:txBody>
      </p:sp>
    </p:spTree>
    <p:extLst>
      <p:ext uri="{BB962C8B-B14F-4D97-AF65-F5344CB8AC3E}">
        <p14:creationId xmlns:p14="http://schemas.microsoft.com/office/powerpoint/2010/main" val="4028276781"/>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w/ Title (Reversed)">
    <p:bg>
      <p:bgPr>
        <a:solidFill>
          <a:schemeClr val="accent6"/>
        </a:solidFill>
        <a:effectLst/>
      </p:bgPr>
    </p:bg>
    <p:spTree>
      <p:nvGrpSpPr>
        <p:cNvPr id="1" name=""/>
        <p:cNvGrpSpPr/>
        <p:nvPr/>
      </p:nvGrpSpPr>
      <p:grpSpPr>
        <a:xfrm>
          <a:off x="0" y="0"/>
          <a:ext cx="0" cy="0"/>
          <a:chOff x="0" y="0"/>
          <a:chExt cx="0" cy="0"/>
        </a:xfrm>
      </p:grpSpPr>
      <p:pic>
        <p:nvPicPr>
          <p:cNvPr id="12" name="Picture 11"/>
          <p:cNvPicPr>
            <a:picLocks noChangeAspect="1" noChangeArrowheads="1"/>
          </p:cNvPicPr>
          <p:nvPr userDrawn="1"/>
        </p:nvPicPr>
        <p:blipFill>
          <a:blip r:embed="rId2" cstate="screen">
            <a:lum bright="100000"/>
            <a:extLst>
              <a:ext uri="{28A0092B-C50C-407E-A947-70E740481C1C}">
                <a14:useLocalDpi xmlns:a14="http://schemas.microsoft.com/office/drawing/2010/main"/>
              </a:ext>
            </a:extLst>
          </a:blip>
          <a:srcRect/>
          <a:stretch>
            <a:fillRect/>
          </a:stretch>
        </p:blipFill>
        <p:spPr bwMode="auto">
          <a:xfrm>
            <a:off x="10595834" y="6408868"/>
            <a:ext cx="1251712" cy="221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Footer Placeholder 22"/>
          <p:cNvSpPr>
            <a:spLocks noGrp="1"/>
          </p:cNvSpPr>
          <p:nvPr>
            <p:ph type="ftr" sz="quarter" idx="3"/>
          </p:nvPr>
        </p:nvSpPr>
        <p:spPr>
          <a:xfrm>
            <a:off x="3106270" y="6286500"/>
            <a:ext cx="5199888" cy="580644"/>
          </a:xfrm>
          <a:prstGeom prst="rect">
            <a:avLst/>
          </a:prstGeom>
        </p:spPr>
        <p:txBody>
          <a:bodyPr vert="horz" lIns="182880" tIns="182880" rIns="182880" bIns="182880" rtlCol="0" anchor="t" anchorCtr="0">
            <a:noAutofit/>
          </a:bodyPr>
          <a:lstStyle>
            <a:lvl1pPr algn="l">
              <a:defRPr sz="1200">
                <a:solidFill>
                  <a:schemeClr val="bg1">
                    <a:lumMod val="75000"/>
                  </a:schemeClr>
                </a:solidFill>
              </a:defRPr>
            </a:lvl1pPr>
          </a:lstStyle>
          <a:p>
            <a:r>
              <a:rPr lang="en-US"/>
              <a:t>Some stuff about footers.</a:t>
            </a:r>
            <a:endParaRPr lang="en-US" dirty="0"/>
          </a:p>
        </p:txBody>
      </p:sp>
      <p:sp>
        <p:nvSpPr>
          <p:cNvPr id="19" name="Date Placeholder 3"/>
          <p:cNvSpPr>
            <a:spLocks noGrp="1"/>
          </p:cNvSpPr>
          <p:nvPr>
            <p:ph type="dt" sz="half" idx="2"/>
          </p:nvPr>
        </p:nvSpPr>
        <p:spPr>
          <a:xfrm>
            <a:off x="822959" y="6286500"/>
            <a:ext cx="2283311" cy="580644"/>
          </a:xfrm>
          <a:prstGeom prst="rect">
            <a:avLst/>
          </a:prstGeom>
        </p:spPr>
        <p:txBody>
          <a:bodyPr vert="horz" lIns="182880" tIns="182880" rIns="182880" bIns="182880" rtlCol="0" anchor="t" anchorCtr="0">
            <a:noAutofit/>
          </a:bodyPr>
          <a:lstStyle>
            <a:lvl1pPr algn="ctr">
              <a:defRPr sz="1200">
                <a:solidFill>
                  <a:schemeClr val="bg1">
                    <a:lumMod val="75000"/>
                  </a:schemeClr>
                </a:solidFill>
              </a:defRPr>
            </a:lvl1pPr>
          </a:lstStyle>
          <a:p>
            <a:pPr algn="l"/>
            <a:r>
              <a:rPr lang="en-US"/>
              <a:t>8/12/14</a:t>
            </a:r>
            <a:endParaRPr lang="en-US" dirty="0"/>
          </a:p>
        </p:txBody>
      </p:sp>
      <p:sp>
        <p:nvSpPr>
          <p:cNvPr id="20" name="Slide Number Placeholder 21"/>
          <p:cNvSpPr>
            <a:spLocks noGrp="1"/>
          </p:cNvSpPr>
          <p:nvPr>
            <p:ph type="sldNum" sz="quarter" idx="4"/>
          </p:nvPr>
        </p:nvSpPr>
        <p:spPr>
          <a:xfrm>
            <a:off x="155642" y="6286500"/>
            <a:ext cx="667317" cy="580644"/>
          </a:xfrm>
          <a:prstGeom prst="rect">
            <a:avLst/>
          </a:prstGeom>
        </p:spPr>
        <p:txBody>
          <a:bodyPr vert="horz" lIns="182880" tIns="182880" rIns="182880" bIns="182880" rtlCol="0" anchor="t" anchorCtr="0">
            <a:noAutofit/>
          </a:bodyPr>
          <a:lstStyle>
            <a:lvl1pPr algn="l">
              <a:defRPr sz="1600">
                <a:solidFill>
                  <a:schemeClr val="bg1">
                    <a:lumMod val="75000"/>
                  </a:schemeClr>
                </a:solidFill>
              </a:defRPr>
            </a:lvl1pPr>
          </a:lstStyle>
          <a:p>
            <a:fld id="{0073B9DC-1AA7-5D4B-8A36-3FA8972FB8B6}" type="slidenum">
              <a:rPr lang="en-US" smtClean="0"/>
              <a:pPr/>
              <a:t>‹#›</a:t>
            </a:fld>
            <a:endParaRPr lang="en-US" dirty="0"/>
          </a:p>
        </p:txBody>
      </p:sp>
      <p:sp>
        <p:nvSpPr>
          <p:cNvPr id="7" name="Title Placeholder 1"/>
          <p:cNvSpPr>
            <a:spLocks noGrp="1"/>
          </p:cNvSpPr>
          <p:nvPr>
            <p:ph type="title"/>
          </p:nvPr>
        </p:nvSpPr>
        <p:spPr>
          <a:xfrm>
            <a:off x="342900" y="304800"/>
            <a:ext cx="11506200" cy="609600"/>
          </a:xfrm>
          <a:prstGeom prst="rect">
            <a:avLst/>
          </a:prstGeom>
        </p:spPr>
        <p:txBody>
          <a:bodyPr vert="horz" lIns="182880" tIns="182880" rIns="182880" bIns="182880" rtlCol="0" anchor="t">
            <a:no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020903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ro Content (Reversed)">
    <p:bg>
      <p:bgPr>
        <a:solidFill>
          <a:schemeClr val="accent6"/>
        </a:solidFill>
        <a:effectLst/>
      </p:bgPr>
    </p:bg>
    <p:spTree>
      <p:nvGrpSpPr>
        <p:cNvPr id="1" name=""/>
        <p:cNvGrpSpPr/>
        <p:nvPr/>
      </p:nvGrpSpPr>
      <p:grpSpPr>
        <a:xfrm>
          <a:off x="0" y="0"/>
          <a:ext cx="0" cy="0"/>
          <a:chOff x="0" y="0"/>
          <a:chExt cx="0" cy="0"/>
        </a:xfrm>
      </p:grpSpPr>
      <p:sp>
        <p:nvSpPr>
          <p:cNvPr id="12" name="Text Placeholder 4"/>
          <p:cNvSpPr>
            <a:spLocks noGrp="1"/>
          </p:cNvSpPr>
          <p:nvPr>
            <p:ph type="body" sz="quarter" idx="10"/>
          </p:nvPr>
        </p:nvSpPr>
        <p:spPr>
          <a:xfrm>
            <a:off x="342900" y="914400"/>
            <a:ext cx="8724900" cy="5372100"/>
          </a:xfrm>
          <a:prstGeom prst="rect">
            <a:avLst/>
          </a:prstGeom>
        </p:spPr>
        <p:txBody>
          <a:bodyPr anchor="ctr"/>
          <a:lstStyle>
            <a:lvl1pPr marL="0" indent="0">
              <a:spcBef>
                <a:spcPts val="1800"/>
              </a:spcBef>
              <a:buNone/>
              <a:defRPr sz="3600">
                <a:solidFill>
                  <a:schemeClr val="bg1"/>
                </a:solidFill>
              </a:defRPr>
            </a:lvl1pPr>
          </a:lstStyle>
          <a:p>
            <a:pPr lvl="0"/>
            <a:r>
              <a:rPr lang="en-US"/>
              <a:t>Edit Master text styles</a:t>
            </a:r>
          </a:p>
        </p:txBody>
      </p:sp>
      <p:pic>
        <p:nvPicPr>
          <p:cNvPr id="13" name="Picture 12"/>
          <p:cNvPicPr>
            <a:picLocks noChangeAspect="1" noChangeArrowheads="1"/>
          </p:cNvPicPr>
          <p:nvPr userDrawn="1"/>
        </p:nvPicPr>
        <p:blipFill>
          <a:blip r:embed="rId2" cstate="screen">
            <a:lum bright="100000"/>
            <a:extLst>
              <a:ext uri="{28A0092B-C50C-407E-A947-70E740481C1C}">
                <a14:useLocalDpi xmlns:a14="http://schemas.microsoft.com/office/drawing/2010/main"/>
              </a:ext>
            </a:extLst>
          </a:blip>
          <a:srcRect/>
          <a:stretch>
            <a:fillRect/>
          </a:stretch>
        </p:blipFill>
        <p:spPr bwMode="auto">
          <a:xfrm>
            <a:off x="10595834" y="6408868"/>
            <a:ext cx="1251712" cy="221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Footer Placeholder 22"/>
          <p:cNvSpPr>
            <a:spLocks noGrp="1"/>
          </p:cNvSpPr>
          <p:nvPr>
            <p:ph type="ftr" sz="quarter" idx="3"/>
          </p:nvPr>
        </p:nvSpPr>
        <p:spPr>
          <a:xfrm>
            <a:off x="3106270" y="6286500"/>
            <a:ext cx="5199888" cy="580644"/>
          </a:xfrm>
          <a:prstGeom prst="rect">
            <a:avLst/>
          </a:prstGeom>
        </p:spPr>
        <p:txBody>
          <a:bodyPr vert="horz" lIns="182880" tIns="182880" rIns="182880" bIns="182880" rtlCol="0" anchor="t" anchorCtr="0">
            <a:noAutofit/>
          </a:bodyPr>
          <a:lstStyle>
            <a:lvl1pPr algn="l">
              <a:defRPr sz="1200">
                <a:solidFill>
                  <a:schemeClr val="bg1">
                    <a:lumMod val="75000"/>
                  </a:schemeClr>
                </a:solidFill>
              </a:defRPr>
            </a:lvl1pPr>
          </a:lstStyle>
          <a:p>
            <a:r>
              <a:rPr lang="en-US"/>
              <a:t>Some stuff about footers.</a:t>
            </a:r>
            <a:endParaRPr lang="en-US" dirty="0"/>
          </a:p>
        </p:txBody>
      </p:sp>
      <p:sp>
        <p:nvSpPr>
          <p:cNvPr id="15" name="Date Placeholder 3"/>
          <p:cNvSpPr>
            <a:spLocks noGrp="1"/>
          </p:cNvSpPr>
          <p:nvPr>
            <p:ph type="dt" sz="half" idx="2"/>
          </p:nvPr>
        </p:nvSpPr>
        <p:spPr>
          <a:xfrm>
            <a:off x="822959" y="6286500"/>
            <a:ext cx="2283311" cy="580644"/>
          </a:xfrm>
          <a:prstGeom prst="rect">
            <a:avLst/>
          </a:prstGeom>
        </p:spPr>
        <p:txBody>
          <a:bodyPr vert="horz" lIns="182880" tIns="182880" rIns="182880" bIns="182880" rtlCol="0" anchor="t" anchorCtr="0">
            <a:noAutofit/>
          </a:bodyPr>
          <a:lstStyle>
            <a:lvl1pPr algn="ctr">
              <a:defRPr sz="1200">
                <a:solidFill>
                  <a:schemeClr val="bg1">
                    <a:lumMod val="75000"/>
                  </a:schemeClr>
                </a:solidFill>
              </a:defRPr>
            </a:lvl1pPr>
          </a:lstStyle>
          <a:p>
            <a:pPr algn="l"/>
            <a:r>
              <a:rPr lang="en-US"/>
              <a:t>8/12/14</a:t>
            </a:r>
            <a:endParaRPr lang="en-US" dirty="0"/>
          </a:p>
        </p:txBody>
      </p:sp>
      <p:sp>
        <p:nvSpPr>
          <p:cNvPr id="16" name="Slide Number Placeholder 21"/>
          <p:cNvSpPr>
            <a:spLocks noGrp="1"/>
          </p:cNvSpPr>
          <p:nvPr>
            <p:ph type="sldNum" sz="quarter" idx="4"/>
          </p:nvPr>
        </p:nvSpPr>
        <p:spPr>
          <a:xfrm>
            <a:off x="155642" y="6286500"/>
            <a:ext cx="667317" cy="580644"/>
          </a:xfrm>
          <a:prstGeom prst="rect">
            <a:avLst/>
          </a:prstGeom>
        </p:spPr>
        <p:txBody>
          <a:bodyPr vert="horz" lIns="182880" tIns="182880" rIns="182880" bIns="182880" rtlCol="0" anchor="t" anchorCtr="0">
            <a:noAutofit/>
          </a:bodyPr>
          <a:lstStyle>
            <a:lvl1pPr algn="l">
              <a:defRPr sz="1600">
                <a:solidFill>
                  <a:schemeClr val="bg1">
                    <a:lumMod val="75000"/>
                  </a:schemeClr>
                </a:solidFill>
              </a:defRPr>
            </a:lvl1pPr>
          </a:lstStyle>
          <a:p>
            <a:fld id="{0073B9DC-1AA7-5D4B-8A36-3FA8972FB8B6}" type="slidenum">
              <a:rPr lang="en-US" smtClean="0"/>
              <a:pPr/>
              <a:t>‹#›</a:t>
            </a:fld>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bg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058400" y="6427282"/>
            <a:ext cx="1727200" cy="2278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799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lum bright="-25000"/>
            <a:extLst>
              <a:ext uri="{28A0092B-C50C-407E-A947-70E740481C1C}">
                <a14:useLocalDpi xmlns:a14="http://schemas.microsoft.com/office/drawing/2010/main"/>
              </a:ext>
            </a:extLst>
          </a:blip>
          <a:stretch>
            <a:fillRect/>
          </a:stretch>
        </p:blipFill>
        <p:spPr>
          <a:xfrm>
            <a:off x="8789915" y="6434268"/>
            <a:ext cx="3127756" cy="250698"/>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3400" y="540512"/>
            <a:ext cx="2113280" cy="373888"/>
          </a:xfrm>
          <a:prstGeom prst="rect">
            <a:avLst/>
          </a:prstGeom>
        </p:spPr>
      </p:pic>
      <p:sp>
        <p:nvSpPr>
          <p:cNvPr id="14" name="Title 1"/>
          <p:cNvSpPr>
            <a:spLocks noGrp="1"/>
          </p:cNvSpPr>
          <p:nvPr>
            <p:ph type="ctrTitle"/>
          </p:nvPr>
        </p:nvSpPr>
        <p:spPr>
          <a:xfrm>
            <a:off x="342900" y="2104964"/>
            <a:ext cx="8397688" cy="1625600"/>
          </a:xfrm>
          <a:prstGeom prst="rect">
            <a:avLst/>
          </a:prstGeom>
        </p:spPr>
        <p:txBody>
          <a:bodyPr anchor="b">
            <a:noAutofit/>
          </a:bodyPr>
          <a:lstStyle>
            <a:lvl1pPr algn="l">
              <a:defRPr sz="4000" b="0">
                <a:solidFill>
                  <a:schemeClr val="tx1"/>
                </a:solidFill>
              </a:defRPr>
            </a:lvl1pPr>
          </a:lstStyle>
          <a:p>
            <a:r>
              <a:rPr lang="en-US"/>
              <a:t>Click to edit Master title style</a:t>
            </a:r>
            <a:endParaRPr lang="en-US" dirty="0"/>
          </a:p>
        </p:txBody>
      </p:sp>
      <p:sp>
        <p:nvSpPr>
          <p:cNvPr id="15" name="Subtitle 2"/>
          <p:cNvSpPr>
            <a:spLocks noGrp="1"/>
          </p:cNvSpPr>
          <p:nvPr>
            <p:ph type="subTitle" idx="1"/>
          </p:nvPr>
        </p:nvSpPr>
        <p:spPr>
          <a:xfrm>
            <a:off x="342900" y="3730564"/>
            <a:ext cx="8397688" cy="1117600"/>
          </a:xfrm>
          <a:prstGeom prst="rect">
            <a:avLst/>
          </a:prstGeom>
        </p:spPr>
        <p:txBody>
          <a:bodyPr tIns="0">
            <a:noAutofit/>
          </a:bodyPr>
          <a:lstStyle>
            <a:lvl1pPr marL="0" indent="0" algn="l">
              <a:buNone/>
              <a:defRPr sz="24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6" name="Footer Placeholder 22"/>
          <p:cNvSpPr>
            <a:spLocks noGrp="1"/>
          </p:cNvSpPr>
          <p:nvPr>
            <p:ph type="ftr" sz="quarter" idx="3"/>
          </p:nvPr>
        </p:nvSpPr>
        <p:spPr>
          <a:xfrm>
            <a:off x="3106270" y="6286500"/>
            <a:ext cx="5199888" cy="580644"/>
          </a:xfrm>
          <a:prstGeom prst="rect">
            <a:avLst/>
          </a:prstGeom>
        </p:spPr>
        <p:txBody>
          <a:bodyPr vert="horz" lIns="182880" tIns="182880" rIns="182880" bIns="182880" rtlCol="0" anchor="t" anchorCtr="0">
            <a:noAutofit/>
          </a:bodyPr>
          <a:lstStyle>
            <a:lvl1pPr algn="l">
              <a:defRPr sz="1200">
                <a:solidFill>
                  <a:schemeClr val="tx1">
                    <a:lumMod val="50000"/>
                    <a:lumOff val="50000"/>
                  </a:schemeClr>
                </a:solidFill>
              </a:defRPr>
            </a:lvl1pPr>
          </a:lstStyle>
          <a:p>
            <a:r>
              <a:rPr lang="en-US"/>
              <a:t>Some stuff about footers.</a:t>
            </a:r>
            <a:endParaRPr lang="en-US" dirty="0"/>
          </a:p>
        </p:txBody>
      </p:sp>
      <p:sp>
        <p:nvSpPr>
          <p:cNvPr id="17" name="Date Placeholder 3"/>
          <p:cNvSpPr>
            <a:spLocks noGrp="1"/>
          </p:cNvSpPr>
          <p:nvPr>
            <p:ph type="dt" sz="half" idx="2"/>
          </p:nvPr>
        </p:nvSpPr>
        <p:spPr>
          <a:xfrm>
            <a:off x="822959" y="6286500"/>
            <a:ext cx="2283311" cy="580644"/>
          </a:xfrm>
          <a:prstGeom prst="rect">
            <a:avLst/>
          </a:prstGeom>
        </p:spPr>
        <p:txBody>
          <a:bodyPr vert="horz" lIns="182880" tIns="182880" rIns="182880" bIns="182880" rtlCol="0" anchor="t" anchorCtr="0">
            <a:noAutofit/>
          </a:bodyPr>
          <a:lstStyle>
            <a:lvl1pPr algn="ctr">
              <a:defRPr sz="1200">
                <a:solidFill>
                  <a:schemeClr val="tx1">
                    <a:lumMod val="50000"/>
                    <a:lumOff val="50000"/>
                  </a:schemeClr>
                </a:solidFill>
              </a:defRPr>
            </a:lvl1pPr>
          </a:lstStyle>
          <a:p>
            <a:pPr algn="l"/>
            <a:r>
              <a:rPr lang="en-US" dirty="0"/>
              <a:t>8/12/14</a:t>
            </a:r>
          </a:p>
        </p:txBody>
      </p:sp>
      <p:sp>
        <p:nvSpPr>
          <p:cNvPr id="21" name="Slide Number Placeholder 21"/>
          <p:cNvSpPr>
            <a:spLocks noGrp="1"/>
          </p:cNvSpPr>
          <p:nvPr>
            <p:ph type="sldNum" sz="quarter" idx="4"/>
          </p:nvPr>
        </p:nvSpPr>
        <p:spPr>
          <a:xfrm>
            <a:off x="155642" y="6286500"/>
            <a:ext cx="667317" cy="580644"/>
          </a:xfrm>
          <a:prstGeom prst="rect">
            <a:avLst/>
          </a:prstGeom>
        </p:spPr>
        <p:txBody>
          <a:bodyPr vert="horz" lIns="182880" tIns="182880" rIns="182880" bIns="182880" rtlCol="0" anchor="t" anchorCtr="0">
            <a:noAutofit/>
          </a:bodyPr>
          <a:lstStyle>
            <a:lvl1pPr algn="l">
              <a:defRPr sz="1600">
                <a:solidFill>
                  <a:schemeClr val="tx1">
                    <a:lumMod val="50000"/>
                    <a:lumOff val="50000"/>
                  </a:schemeClr>
                </a:solidFill>
              </a:defRPr>
            </a:lvl1pPr>
          </a:lstStyle>
          <a:p>
            <a:fld id="{0073B9DC-1AA7-5D4B-8A36-3FA8972FB8B6}" type="slidenum">
              <a:rPr lang="en-US" smtClean="0"/>
              <a:pPr/>
              <a:t>‹#›</a:t>
            </a:fld>
            <a:endParaRPr lang="en-US" dirty="0"/>
          </a:p>
        </p:txBody>
      </p:sp>
      <p:sp>
        <p:nvSpPr>
          <p:cNvPr id="9" name="TextBox 8">
            <a:extLst>
              <a:ext uri="{FF2B5EF4-FFF2-40B4-BE49-F238E27FC236}">
                <a16:creationId xmlns:a16="http://schemas.microsoft.com/office/drawing/2014/main" xmlns="" id="{EC4DD762-BD4F-7A4B-8E9F-B800735EBAE9}"/>
              </a:ext>
            </a:extLst>
          </p:cNvPr>
          <p:cNvSpPr txBox="1"/>
          <p:nvPr userDrawn="1"/>
        </p:nvSpPr>
        <p:spPr>
          <a:xfrm>
            <a:off x="208698" y="5915670"/>
            <a:ext cx="6032665" cy="800219"/>
          </a:xfrm>
          <a:prstGeom prst="rect">
            <a:avLst/>
          </a:prstGeom>
          <a:noFill/>
        </p:spPr>
        <p:txBody>
          <a:bodyPr wrap="square" tIns="91440" bIns="91440" rtlCol="0">
            <a:spAutoFit/>
          </a:bodyPr>
          <a:lstStyle/>
          <a:p>
            <a:pPr>
              <a:lnSpc>
                <a:spcPct val="100000"/>
              </a:lnSpc>
              <a:spcAft>
                <a:spcPts val="600"/>
              </a:spcAft>
            </a:pPr>
            <a:r>
              <a:rPr lang="en-US" sz="800" b="1" i="0" kern="1200" dirty="0">
                <a:solidFill>
                  <a:schemeClr val="bg1">
                    <a:lumMod val="50000"/>
                  </a:schemeClr>
                </a:solidFill>
                <a:effectLst/>
                <a:latin typeface="+mn-lt"/>
                <a:ea typeface="+mn-ea"/>
                <a:cs typeface="+mn-cs"/>
              </a:rPr>
              <a:t>This presentation and all information contained herein is the confidential and proprietary information of Kalypso L.P. and its affiliates and subsidiaries (collectively, “Kalypso”) and is intended solely for the person(s) to whom it is transmitted by or on behalf of Kalypso. As such, no information contained herein shall be reproduced, copied, quoted, circulated, relied upon, or disclosed without the express written consent of Kalypso. With receipt of the information contained herein, the recipient acknowledges and agrees to at all times abide by the aforementioned non-use and non-disclosure obligations and any applicable written non-disclosure agreement(s).</a:t>
            </a:r>
            <a:endParaRPr lang="en-US" sz="700" b="1" i="0" dirty="0">
              <a:solidFill>
                <a:schemeClr val="bg1">
                  <a:lumMod val="50000"/>
                </a:schemeClr>
              </a:solidFill>
            </a:endParaRPr>
          </a:p>
        </p:txBody>
      </p:sp>
    </p:spTree>
    <p:extLst>
      <p:ext uri="{BB962C8B-B14F-4D97-AF65-F5344CB8AC3E}">
        <p14:creationId xmlns:p14="http://schemas.microsoft.com/office/powerpoint/2010/main" val="3790964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Reversed)">
    <p:bg>
      <p:bgPr>
        <a:solidFill>
          <a:schemeClr val="accent6"/>
        </a:solidFill>
        <a:effectLst/>
      </p:bgPr>
    </p:bg>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screen">
            <a:lum bright="100000"/>
            <a:extLst>
              <a:ext uri="{28A0092B-C50C-407E-A947-70E740481C1C}">
                <a14:useLocalDpi xmlns:a14="http://schemas.microsoft.com/office/drawing/2010/main"/>
              </a:ext>
            </a:extLst>
          </a:blip>
          <a:srcRect/>
          <a:stretch>
            <a:fillRect/>
          </a:stretch>
        </p:blipFill>
        <p:spPr bwMode="auto">
          <a:xfrm>
            <a:off x="10595834" y="6408868"/>
            <a:ext cx="1251712" cy="221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itle 1"/>
          <p:cNvSpPr>
            <a:spLocks noGrp="1"/>
          </p:cNvSpPr>
          <p:nvPr>
            <p:ph type="ctrTitle"/>
          </p:nvPr>
        </p:nvSpPr>
        <p:spPr>
          <a:xfrm>
            <a:off x="342900" y="2072308"/>
            <a:ext cx="11506200" cy="1625600"/>
          </a:xfrm>
          <a:prstGeom prst="rect">
            <a:avLst/>
          </a:prstGeom>
        </p:spPr>
        <p:txBody>
          <a:bodyPr anchor="b">
            <a:noAutofit/>
          </a:bodyPr>
          <a:lstStyle>
            <a:lvl1pPr algn="ctr">
              <a:defRPr sz="3600" b="0">
                <a:solidFill>
                  <a:schemeClr val="bg1"/>
                </a:solidFill>
              </a:defRPr>
            </a:lvl1pPr>
          </a:lstStyle>
          <a:p>
            <a:r>
              <a:rPr lang="en-US"/>
              <a:t>Click to edit Master title style</a:t>
            </a:r>
            <a:endParaRPr lang="en-US" dirty="0"/>
          </a:p>
        </p:txBody>
      </p:sp>
      <p:sp>
        <p:nvSpPr>
          <p:cNvPr id="19" name="Subtitle 2"/>
          <p:cNvSpPr>
            <a:spLocks noGrp="1"/>
          </p:cNvSpPr>
          <p:nvPr>
            <p:ph type="subTitle" idx="1"/>
          </p:nvPr>
        </p:nvSpPr>
        <p:spPr>
          <a:xfrm>
            <a:off x="342900" y="3697908"/>
            <a:ext cx="11506200" cy="1117600"/>
          </a:xfrm>
          <a:prstGeom prst="rect">
            <a:avLst/>
          </a:prstGeom>
        </p:spPr>
        <p:txBody>
          <a:bodyPr tIns="0">
            <a:noAutofit/>
          </a:bodyPr>
          <a:lstStyle>
            <a:lvl1pPr marL="0" indent="0" algn="ctr">
              <a:buNone/>
              <a:defRPr sz="28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20" name="Footer Placeholder 22"/>
          <p:cNvSpPr>
            <a:spLocks noGrp="1"/>
          </p:cNvSpPr>
          <p:nvPr>
            <p:ph type="ftr" sz="quarter" idx="3"/>
          </p:nvPr>
        </p:nvSpPr>
        <p:spPr>
          <a:xfrm>
            <a:off x="3106270" y="6286500"/>
            <a:ext cx="5199888" cy="580644"/>
          </a:xfrm>
          <a:prstGeom prst="rect">
            <a:avLst/>
          </a:prstGeom>
        </p:spPr>
        <p:txBody>
          <a:bodyPr vert="horz" lIns="182880" tIns="182880" rIns="182880" bIns="182880" rtlCol="0" anchor="t" anchorCtr="0">
            <a:noAutofit/>
          </a:bodyPr>
          <a:lstStyle>
            <a:lvl1pPr algn="l">
              <a:defRPr sz="1200">
                <a:solidFill>
                  <a:schemeClr val="bg1">
                    <a:lumMod val="75000"/>
                  </a:schemeClr>
                </a:solidFill>
              </a:defRPr>
            </a:lvl1pPr>
          </a:lstStyle>
          <a:p>
            <a:r>
              <a:rPr lang="en-US"/>
              <a:t>Some stuff about footers.</a:t>
            </a:r>
            <a:endParaRPr lang="en-US" dirty="0"/>
          </a:p>
        </p:txBody>
      </p:sp>
      <p:sp>
        <p:nvSpPr>
          <p:cNvPr id="21" name="Date Placeholder 3"/>
          <p:cNvSpPr>
            <a:spLocks noGrp="1"/>
          </p:cNvSpPr>
          <p:nvPr>
            <p:ph type="dt" sz="half" idx="2"/>
          </p:nvPr>
        </p:nvSpPr>
        <p:spPr>
          <a:xfrm>
            <a:off x="822959" y="6286500"/>
            <a:ext cx="2283311" cy="580644"/>
          </a:xfrm>
          <a:prstGeom prst="rect">
            <a:avLst/>
          </a:prstGeom>
        </p:spPr>
        <p:txBody>
          <a:bodyPr vert="horz" lIns="182880" tIns="182880" rIns="182880" bIns="182880" rtlCol="0" anchor="t" anchorCtr="0">
            <a:noAutofit/>
          </a:bodyPr>
          <a:lstStyle>
            <a:lvl1pPr algn="ctr">
              <a:defRPr sz="1200">
                <a:solidFill>
                  <a:schemeClr val="bg1">
                    <a:lumMod val="75000"/>
                  </a:schemeClr>
                </a:solidFill>
              </a:defRPr>
            </a:lvl1pPr>
          </a:lstStyle>
          <a:p>
            <a:pPr algn="l"/>
            <a:r>
              <a:rPr lang="en-US"/>
              <a:t>8/12/14</a:t>
            </a:r>
            <a:endParaRPr lang="en-US" dirty="0"/>
          </a:p>
        </p:txBody>
      </p:sp>
      <p:sp>
        <p:nvSpPr>
          <p:cNvPr id="22" name="Slide Number Placeholder 21"/>
          <p:cNvSpPr>
            <a:spLocks noGrp="1"/>
          </p:cNvSpPr>
          <p:nvPr>
            <p:ph type="sldNum" sz="quarter" idx="4"/>
          </p:nvPr>
        </p:nvSpPr>
        <p:spPr>
          <a:xfrm>
            <a:off x="155642" y="6286500"/>
            <a:ext cx="667317" cy="580644"/>
          </a:xfrm>
          <a:prstGeom prst="rect">
            <a:avLst/>
          </a:prstGeom>
        </p:spPr>
        <p:txBody>
          <a:bodyPr vert="horz" lIns="182880" tIns="182880" rIns="182880" bIns="182880" rtlCol="0" anchor="t" anchorCtr="0">
            <a:noAutofit/>
          </a:bodyPr>
          <a:lstStyle>
            <a:lvl1pPr algn="l">
              <a:defRPr sz="1600">
                <a:solidFill>
                  <a:schemeClr val="bg1">
                    <a:lumMod val="75000"/>
                  </a:schemeClr>
                </a:solidFill>
              </a:defRPr>
            </a:lvl1pPr>
          </a:lstStyle>
          <a:p>
            <a:fld id="{0073B9DC-1AA7-5D4B-8A36-3FA8972FB8B6}" type="slidenum">
              <a:rPr lang="en-US" smtClean="0"/>
              <a:pPr/>
              <a:t>‹#›</a:t>
            </a:fld>
            <a:endParaRPr lang="en-US" dirty="0"/>
          </a:p>
        </p:txBody>
      </p:sp>
    </p:spTree>
    <p:extLst>
      <p:ext uri="{BB962C8B-B14F-4D97-AF65-F5344CB8AC3E}">
        <p14:creationId xmlns:p14="http://schemas.microsoft.com/office/powerpoint/2010/main" val="371882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hite)">
    <p:bg>
      <p:bgPr>
        <a:solidFill>
          <a:schemeClr val="bg1"/>
        </a:solid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42900" y="914400"/>
            <a:ext cx="11506200" cy="5372100"/>
          </a:xfrm>
          <a:prstGeom prst="rect">
            <a:avLst/>
          </a:prstGeom>
        </p:spPr>
        <p:txBody>
          <a:bodyPr/>
          <a:lstStyle>
            <a:lvl1pPr>
              <a:defRPr sz="32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95834" y="6408868"/>
            <a:ext cx="1251712" cy="221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Footer Placeholder 22"/>
          <p:cNvSpPr>
            <a:spLocks noGrp="1"/>
          </p:cNvSpPr>
          <p:nvPr>
            <p:ph type="ftr" sz="quarter" idx="3"/>
          </p:nvPr>
        </p:nvSpPr>
        <p:spPr>
          <a:xfrm>
            <a:off x="3106270" y="6286500"/>
            <a:ext cx="5199888" cy="580644"/>
          </a:xfrm>
          <a:prstGeom prst="rect">
            <a:avLst/>
          </a:prstGeom>
        </p:spPr>
        <p:txBody>
          <a:bodyPr vert="horz" lIns="182880" tIns="182880" rIns="182880" bIns="182880" rtlCol="0" anchor="t" anchorCtr="0">
            <a:noAutofit/>
          </a:bodyPr>
          <a:lstStyle>
            <a:lvl1pPr algn="l">
              <a:defRPr sz="1200">
                <a:solidFill>
                  <a:schemeClr val="tx1">
                    <a:lumMod val="50000"/>
                    <a:lumOff val="50000"/>
                  </a:schemeClr>
                </a:solidFill>
              </a:defRPr>
            </a:lvl1pPr>
          </a:lstStyle>
          <a:p>
            <a:r>
              <a:rPr lang="en-US"/>
              <a:t>Some stuff about footers.</a:t>
            </a:r>
            <a:endParaRPr lang="en-US" dirty="0"/>
          </a:p>
        </p:txBody>
      </p:sp>
      <p:sp>
        <p:nvSpPr>
          <p:cNvPr id="23" name="Date Placeholder 3"/>
          <p:cNvSpPr>
            <a:spLocks noGrp="1"/>
          </p:cNvSpPr>
          <p:nvPr>
            <p:ph type="dt" sz="half" idx="2"/>
          </p:nvPr>
        </p:nvSpPr>
        <p:spPr>
          <a:xfrm>
            <a:off x="822959" y="6286500"/>
            <a:ext cx="2283311" cy="580644"/>
          </a:xfrm>
          <a:prstGeom prst="rect">
            <a:avLst/>
          </a:prstGeom>
        </p:spPr>
        <p:txBody>
          <a:bodyPr vert="horz" lIns="182880" tIns="182880" rIns="182880" bIns="182880" rtlCol="0" anchor="t" anchorCtr="0">
            <a:noAutofit/>
          </a:bodyPr>
          <a:lstStyle>
            <a:lvl1pPr algn="ctr">
              <a:defRPr sz="1200">
                <a:solidFill>
                  <a:schemeClr val="tx1">
                    <a:lumMod val="50000"/>
                    <a:lumOff val="50000"/>
                  </a:schemeClr>
                </a:solidFill>
              </a:defRPr>
            </a:lvl1pPr>
          </a:lstStyle>
          <a:p>
            <a:pPr algn="l"/>
            <a:r>
              <a:rPr lang="en-US" dirty="0"/>
              <a:t>8/12/14</a:t>
            </a:r>
          </a:p>
        </p:txBody>
      </p:sp>
      <p:sp>
        <p:nvSpPr>
          <p:cNvPr id="24" name="Slide Number Placeholder 21"/>
          <p:cNvSpPr>
            <a:spLocks noGrp="1"/>
          </p:cNvSpPr>
          <p:nvPr>
            <p:ph type="sldNum" sz="quarter" idx="4"/>
          </p:nvPr>
        </p:nvSpPr>
        <p:spPr>
          <a:xfrm>
            <a:off x="155642" y="6286500"/>
            <a:ext cx="667317" cy="580644"/>
          </a:xfrm>
          <a:prstGeom prst="rect">
            <a:avLst/>
          </a:prstGeom>
        </p:spPr>
        <p:txBody>
          <a:bodyPr vert="horz" lIns="182880" tIns="182880" rIns="182880" bIns="182880" rtlCol="0" anchor="t" anchorCtr="0">
            <a:noAutofit/>
          </a:bodyPr>
          <a:lstStyle>
            <a:lvl1pPr algn="l">
              <a:defRPr sz="1600">
                <a:solidFill>
                  <a:schemeClr val="tx1">
                    <a:lumMod val="50000"/>
                    <a:lumOff val="50000"/>
                  </a:schemeClr>
                </a:solidFill>
              </a:defRPr>
            </a:lvl1pPr>
          </a:lstStyle>
          <a:p>
            <a:fld id="{0073B9DC-1AA7-5D4B-8A36-3FA8972FB8B6}" type="slidenum">
              <a:rPr lang="en-US" smtClean="0"/>
              <a:pPr/>
              <a:t>‹#›</a:t>
            </a:fld>
            <a:endParaRPr lang="en-US" dirty="0"/>
          </a:p>
        </p:txBody>
      </p:sp>
      <p:sp>
        <p:nvSpPr>
          <p:cNvPr id="8" name="Title Placeholder 1"/>
          <p:cNvSpPr>
            <a:spLocks noGrp="1"/>
          </p:cNvSpPr>
          <p:nvPr>
            <p:ph type="title"/>
          </p:nvPr>
        </p:nvSpPr>
        <p:spPr>
          <a:xfrm>
            <a:off x="342900" y="304800"/>
            <a:ext cx="11506200" cy="609600"/>
          </a:xfrm>
          <a:prstGeom prst="rect">
            <a:avLst/>
          </a:prstGeom>
        </p:spPr>
        <p:txBody>
          <a:bodyPr vert="horz" lIns="182880" tIns="182880" rIns="182880" bIns="18288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768001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Content Slide (Whit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342900" y="914401"/>
            <a:ext cx="5424854" cy="53814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2"/>
          </p:nvPr>
        </p:nvSpPr>
        <p:spPr>
          <a:xfrm>
            <a:off x="6096000" y="914400"/>
            <a:ext cx="5753100" cy="5372100"/>
          </a:xfrm>
        </p:spPr>
        <p:txBody>
          <a:bodyPr/>
          <a:lstStyle>
            <a:lvl1pPr marL="514350" indent="-514350">
              <a:buFont typeface="+mj-lt"/>
              <a:buAutoNum type="arabicPeriod"/>
              <a:defRPr sz="2400"/>
            </a:lvl1pPr>
            <a:lvl2pPr>
              <a:defRPr sz="2000"/>
            </a:lvl2pPr>
            <a:lvl3pPr>
              <a:defRPr sz="1800"/>
            </a:lvl3pPr>
          </a:lstStyle>
          <a:p>
            <a:pPr lvl="0"/>
            <a:r>
              <a:rPr lang="en-US"/>
              <a:t>Edit Master text styles</a:t>
            </a:r>
          </a:p>
          <a:p>
            <a:pPr lvl="1"/>
            <a:r>
              <a:rPr lang="en-US"/>
              <a:t>Second level</a:t>
            </a:r>
          </a:p>
          <a:p>
            <a:pPr lvl="2"/>
            <a:r>
              <a:rPr lang="en-US"/>
              <a:t>Third level</a:t>
            </a:r>
          </a:p>
        </p:txBody>
      </p:sp>
      <p:pic>
        <p:nvPicPr>
          <p:cNvPr id="22"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95834" y="6408868"/>
            <a:ext cx="1251712" cy="221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Footer Placeholder 22"/>
          <p:cNvSpPr>
            <a:spLocks noGrp="1"/>
          </p:cNvSpPr>
          <p:nvPr>
            <p:ph type="ftr" sz="quarter" idx="3"/>
          </p:nvPr>
        </p:nvSpPr>
        <p:spPr>
          <a:xfrm>
            <a:off x="3106270" y="6286500"/>
            <a:ext cx="5199888" cy="580644"/>
          </a:xfrm>
          <a:prstGeom prst="rect">
            <a:avLst/>
          </a:prstGeom>
        </p:spPr>
        <p:txBody>
          <a:bodyPr vert="horz" lIns="182880" tIns="182880" rIns="182880" bIns="182880" rtlCol="0" anchor="t" anchorCtr="0">
            <a:noAutofit/>
          </a:bodyPr>
          <a:lstStyle>
            <a:lvl1pPr algn="l">
              <a:defRPr sz="1200">
                <a:solidFill>
                  <a:schemeClr val="tx1">
                    <a:lumMod val="50000"/>
                    <a:lumOff val="50000"/>
                  </a:schemeClr>
                </a:solidFill>
              </a:defRPr>
            </a:lvl1pPr>
          </a:lstStyle>
          <a:p>
            <a:r>
              <a:rPr lang="en-US"/>
              <a:t>Some stuff about footers.</a:t>
            </a:r>
            <a:endParaRPr lang="en-US" dirty="0"/>
          </a:p>
        </p:txBody>
      </p:sp>
      <p:sp>
        <p:nvSpPr>
          <p:cNvPr id="24" name="Date Placeholder 3"/>
          <p:cNvSpPr>
            <a:spLocks noGrp="1"/>
          </p:cNvSpPr>
          <p:nvPr>
            <p:ph type="dt" sz="half" idx="2"/>
          </p:nvPr>
        </p:nvSpPr>
        <p:spPr>
          <a:xfrm>
            <a:off x="822959" y="6286500"/>
            <a:ext cx="2283311" cy="580644"/>
          </a:xfrm>
          <a:prstGeom prst="rect">
            <a:avLst/>
          </a:prstGeom>
        </p:spPr>
        <p:txBody>
          <a:bodyPr vert="horz" lIns="182880" tIns="182880" rIns="182880" bIns="182880" rtlCol="0" anchor="t" anchorCtr="0">
            <a:noAutofit/>
          </a:bodyPr>
          <a:lstStyle>
            <a:lvl1pPr algn="ctr">
              <a:defRPr sz="1200">
                <a:solidFill>
                  <a:schemeClr val="tx1">
                    <a:lumMod val="50000"/>
                    <a:lumOff val="50000"/>
                  </a:schemeClr>
                </a:solidFill>
              </a:defRPr>
            </a:lvl1pPr>
          </a:lstStyle>
          <a:p>
            <a:pPr algn="l"/>
            <a:r>
              <a:rPr lang="en-US" dirty="0"/>
              <a:t>8/12/14</a:t>
            </a:r>
          </a:p>
        </p:txBody>
      </p:sp>
      <p:sp>
        <p:nvSpPr>
          <p:cNvPr id="25" name="Slide Number Placeholder 21"/>
          <p:cNvSpPr>
            <a:spLocks noGrp="1"/>
          </p:cNvSpPr>
          <p:nvPr>
            <p:ph type="sldNum" sz="quarter" idx="4"/>
          </p:nvPr>
        </p:nvSpPr>
        <p:spPr>
          <a:xfrm>
            <a:off x="155642" y="6286500"/>
            <a:ext cx="667317" cy="580644"/>
          </a:xfrm>
          <a:prstGeom prst="rect">
            <a:avLst/>
          </a:prstGeom>
        </p:spPr>
        <p:txBody>
          <a:bodyPr vert="horz" lIns="182880" tIns="182880" rIns="182880" bIns="182880" rtlCol="0" anchor="t" anchorCtr="0">
            <a:noAutofit/>
          </a:bodyPr>
          <a:lstStyle>
            <a:lvl1pPr algn="l">
              <a:defRPr sz="1600">
                <a:solidFill>
                  <a:schemeClr val="tx1">
                    <a:lumMod val="50000"/>
                    <a:lumOff val="50000"/>
                  </a:schemeClr>
                </a:solidFill>
              </a:defRPr>
            </a:lvl1pPr>
          </a:lstStyle>
          <a:p>
            <a:fld id="{0073B9DC-1AA7-5D4B-8A36-3FA8972FB8B6}" type="slidenum">
              <a:rPr lang="en-US" smtClean="0"/>
              <a:pPr/>
              <a:t>‹#›</a:t>
            </a:fld>
            <a:endParaRPr lang="en-US" dirty="0"/>
          </a:p>
        </p:txBody>
      </p:sp>
      <p:sp>
        <p:nvSpPr>
          <p:cNvPr id="9" name="Title Placeholder 1"/>
          <p:cNvSpPr>
            <a:spLocks noGrp="1"/>
          </p:cNvSpPr>
          <p:nvPr>
            <p:ph type="title"/>
          </p:nvPr>
        </p:nvSpPr>
        <p:spPr>
          <a:xfrm>
            <a:off x="342900" y="304800"/>
            <a:ext cx="11506200" cy="609600"/>
          </a:xfrm>
          <a:prstGeom prst="rect">
            <a:avLst/>
          </a:prstGeom>
        </p:spPr>
        <p:txBody>
          <a:bodyPr vert="horz" lIns="182880" tIns="182880" rIns="182880" bIns="18288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1740408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ro Content">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2900" y="914400"/>
            <a:ext cx="8724900" cy="5372100"/>
          </a:xfrm>
          <a:prstGeom prst="rect">
            <a:avLst/>
          </a:prstGeom>
        </p:spPr>
        <p:txBody>
          <a:bodyPr anchor="ctr"/>
          <a:lstStyle>
            <a:lvl1pPr marL="0" indent="0">
              <a:spcBef>
                <a:spcPts val="1800"/>
              </a:spcBef>
              <a:buNone/>
              <a:defRPr sz="3600"/>
            </a:lvl1pPr>
          </a:lstStyle>
          <a:p>
            <a:pPr lvl="0"/>
            <a:r>
              <a:rPr lang="en-US"/>
              <a:t>Edit Master text styles</a:t>
            </a:r>
          </a:p>
        </p:txBody>
      </p:sp>
      <p:pic>
        <p:nvPicPr>
          <p:cNvPr id="9"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95834" y="6408868"/>
            <a:ext cx="1251712" cy="221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Footer Placeholder 22"/>
          <p:cNvSpPr>
            <a:spLocks noGrp="1"/>
          </p:cNvSpPr>
          <p:nvPr>
            <p:ph type="ftr" sz="quarter" idx="3"/>
          </p:nvPr>
        </p:nvSpPr>
        <p:spPr>
          <a:xfrm>
            <a:off x="3106270" y="6286500"/>
            <a:ext cx="5199888" cy="580644"/>
          </a:xfrm>
          <a:prstGeom prst="rect">
            <a:avLst/>
          </a:prstGeom>
        </p:spPr>
        <p:txBody>
          <a:bodyPr vert="horz" lIns="182880" tIns="182880" rIns="182880" bIns="182880" rtlCol="0" anchor="t" anchorCtr="0">
            <a:noAutofit/>
          </a:bodyPr>
          <a:lstStyle>
            <a:lvl1pPr algn="l">
              <a:defRPr sz="1200">
                <a:solidFill>
                  <a:schemeClr val="tx1">
                    <a:lumMod val="50000"/>
                    <a:lumOff val="50000"/>
                  </a:schemeClr>
                </a:solidFill>
              </a:defRPr>
            </a:lvl1pPr>
          </a:lstStyle>
          <a:p>
            <a:r>
              <a:rPr lang="en-US"/>
              <a:t>Some stuff about footers.</a:t>
            </a:r>
            <a:endParaRPr lang="en-US" dirty="0"/>
          </a:p>
        </p:txBody>
      </p:sp>
      <p:sp>
        <p:nvSpPr>
          <p:cNvPr id="16" name="Date Placeholder 3"/>
          <p:cNvSpPr>
            <a:spLocks noGrp="1"/>
          </p:cNvSpPr>
          <p:nvPr>
            <p:ph type="dt" sz="half" idx="2"/>
          </p:nvPr>
        </p:nvSpPr>
        <p:spPr>
          <a:xfrm>
            <a:off x="822959" y="6286500"/>
            <a:ext cx="2283311" cy="580644"/>
          </a:xfrm>
          <a:prstGeom prst="rect">
            <a:avLst/>
          </a:prstGeom>
        </p:spPr>
        <p:txBody>
          <a:bodyPr vert="horz" lIns="182880" tIns="182880" rIns="182880" bIns="182880" rtlCol="0" anchor="t" anchorCtr="0">
            <a:noAutofit/>
          </a:bodyPr>
          <a:lstStyle>
            <a:lvl1pPr algn="ctr">
              <a:defRPr sz="1200">
                <a:solidFill>
                  <a:schemeClr val="tx1">
                    <a:lumMod val="50000"/>
                    <a:lumOff val="50000"/>
                  </a:schemeClr>
                </a:solidFill>
              </a:defRPr>
            </a:lvl1pPr>
          </a:lstStyle>
          <a:p>
            <a:pPr algn="l"/>
            <a:r>
              <a:rPr lang="en-US" dirty="0"/>
              <a:t>8/12/14</a:t>
            </a:r>
          </a:p>
        </p:txBody>
      </p:sp>
      <p:sp>
        <p:nvSpPr>
          <p:cNvPr id="17" name="Slide Number Placeholder 21"/>
          <p:cNvSpPr>
            <a:spLocks noGrp="1"/>
          </p:cNvSpPr>
          <p:nvPr>
            <p:ph type="sldNum" sz="quarter" idx="4"/>
          </p:nvPr>
        </p:nvSpPr>
        <p:spPr>
          <a:xfrm>
            <a:off x="155642" y="6286500"/>
            <a:ext cx="667317" cy="580644"/>
          </a:xfrm>
          <a:prstGeom prst="rect">
            <a:avLst/>
          </a:prstGeom>
        </p:spPr>
        <p:txBody>
          <a:bodyPr vert="horz" lIns="182880" tIns="182880" rIns="182880" bIns="182880" rtlCol="0" anchor="t" anchorCtr="0">
            <a:noAutofit/>
          </a:bodyPr>
          <a:lstStyle>
            <a:lvl1pPr algn="l">
              <a:defRPr sz="1600">
                <a:solidFill>
                  <a:schemeClr val="tx1">
                    <a:lumMod val="50000"/>
                    <a:lumOff val="50000"/>
                  </a:schemeClr>
                </a:solidFill>
              </a:defRPr>
            </a:lvl1pPr>
          </a:lstStyle>
          <a:p>
            <a:fld id="{0073B9DC-1AA7-5D4B-8A36-3FA8972FB8B6}" type="slidenum">
              <a:rPr lang="en-US" smtClean="0"/>
              <a:pPr/>
              <a:t>‹#›</a:t>
            </a:fld>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Slide w/ Title (White)">
    <p:bg>
      <p:bgPr>
        <a:solidFill>
          <a:schemeClr val="bg1"/>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95834" y="6408868"/>
            <a:ext cx="1251712" cy="221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Footer Placeholder 22"/>
          <p:cNvSpPr>
            <a:spLocks noGrp="1"/>
          </p:cNvSpPr>
          <p:nvPr>
            <p:ph type="ftr" sz="quarter" idx="3"/>
          </p:nvPr>
        </p:nvSpPr>
        <p:spPr>
          <a:xfrm>
            <a:off x="3106270" y="6286500"/>
            <a:ext cx="5199888" cy="580644"/>
          </a:xfrm>
          <a:prstGeom prst="rect">
            <a:avLst/>
          </a:prstGeom>
        </p:spPr>
        <p:txBody>
          <a:bodyPr vert="horz" lIns="182880" tIns="182880" rIns="182880" bIns="182880" rtlCol="0" anchor="t" anchorCtr="0">
            <a:noAutofit/>
          </a:bodyPr>
          <a:lstStyle>
            <a:lvl1pPr algn="l">
              <a:defRPr sz="1200">
                <a:solidFill>
                  <a:schemeClr val="tx1">
                    <a:lumMod val="50000"/>
                    <a:lumOff val="50000"/>
                  </a:schemeClr>
                </a:solidFill>
              </a:defRPr>
            </a:lvl1pPr>
          </a:lstStyle>
          <a:p>
            <a:r>
              <a:rPr lang="en-US"/>
              <a:t>Some stuff about footers.</a:t>
            </a:r>
            <a:endParaRPr lang="en-US" dirty="0"/>
          </a:p>
        </p:txBody>
      </p:sp>
      <p:sp>
        <p:nvSpPr>
          <p:cNvPr id="18" name="Date Placeholder 3"/>
          <p:cNvSpPr>
            <a:spLocks noGrp="1"/>
          </p:cNvSpPr>
          <p:nvPr>
            <p:ph type="dt" sz="half" idx="2"/>
          </p:nvPr>
        </p:nvSpPr>
        <p:spPr>
          <a:xfrm>
            <a:off x="822959" y="6286500"/>
            <a:ext cx="2283311" cy="580644"/>
          </a:xfrm>
          <a:prstGeom prst="rect">
            <a:avLst/>
          </a:prstGeom>
        </p:spPr>
        <p:txBody>
          <a:bodyPr vert="horz" lIns="182880" tIns="182880" rIns="182880" bIns="182880" rtlCol="0" anchor="t" anchorCtr="0">
            <a:noAutofit/>
          </a:bodyPr>
          <a:lstStyle>
            <a:lvl1pPr algn="ctr">
              <a:defRPr sz="1200">
                <a:solidFill>
                  <a:schemeClr val="tx1">
                    <a:lumMod val="50000"/>
                    <a:lumOff val="50000"/>
                  </a:schemeClr>
                </a:solidFill>
              </a:defRPr>
            </a:lvl1pPr>
          </a:lstStyle>
          <a:p>
            <a:pPr algn="l"/>
            <a:r>
              <a:rPr lang="en-US" dirty="0"/>
              <a:t>8/12/14</a:t>
            </a:r>
          </a:p>
        </p:txBody>
      </p:sp>
      <p:sp>
        <p:nvSpPr>
          <p:cNvPr id="19" name="Slide Number Placeholder 21"/>
          <p:cNvSpPr>
            <a:spLocks noGrp="1"/>
          </p:cNvSpPr>
          <p:nvPr>
            <p:ph type="sldNum" sz="quarter" idx="4"/>
          </p:nvPr>
        </p:nvSpPr>
        <p:spPr>
          <a:xfrm>
            <a:off x="155642" y="6286500"/>
            <a:ext cx="667317" cy="580644"/>
          </a:xfrm>
          <a:prstGeom prst="rect">
            <a:avLst/>
          </a:prstGeom>
        </p:spPr>
        <p:txBody>
          <a:bodyPr vert="horz" lIns="182880" tIns="182880" rIns="182880" bIns="182880" rtlCol="0" anchor="t" anchorCtr="0">
            <a:noAutofit/>
          </a:bodyPr>
          <a:lstStyle>
            <a:lvl1pPr algn="l">
              <a:defRPr sz="1600">
                <a:solidFill>
                  <a:schemeClr val="tx1">
                    <a:lumMod val="50000"/>
                    <a:lumOff val="50000"/>
                  </a:schemeClr>
                </a:solidFill>
              </a:defRPr>
            </a:lvl1pPr>
          </a:lstStyle>
          <a:p>
            <a:fld id="{0073B9DC-1AA7-5D4B-8A36-3FA8972FB8B6}" type="slidenum">
              <a:rPr lang="en-US" smtClean="0"/>
              <a:pPr/>
              <a:t>‹#›</a:t>
            </a:fld>
            <a:endParaRPr lang="en-US" dirty="0"/>
          </a:p>
        </p:txBody>
      </p:sp>
      <p:sp>
        <p:nvSpPr>
          <p:cNvPr id="7" name="Title Placeholder 1"/>
          <p:cNvSpPr>
            <a:spLocks noGrp="1"/>
          </p:cNvSpPr>
          <p:nvPr>
            <p:ph type="title"/>
          </p:nvPr>
        </p:nvSpPr>
        <p:spPr>
          <a:xfrm>
            <a:off x="342900" y="304800"/>
            <a:ext cx="11506200" cy="609600"/>
          </a:xfrm>
          <a:prstGeom prst="rect">
            <a:avLst/>
          </a:prstGeom>
        </p:spPr>
        <p:txBody>
          <a:bodyPr vert="horz" lIns="182880" tIns="182880" rIns="182880" bIns="18288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172936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Reversed)">
    <p:bg>
      <p:bgPr>
        <a:solidFill>
          <a:schemeClr val="accent6"/>
        </a:solid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342900" y="914401"/>
            <a:ext cx="11506200" cy="537209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p:cNvPicPr>
            <a:picLocks noChangeAspect="1" noChangeArrowheads="1"/>
          </p:cNvPicPr>
          <p:nvPr userDrawn="1"/>
        </p:nvPicPr>
        <p:blipFill>
          <a:blip r:embed="rId2" cstate="screen">
            <a:lum bright="100000"/>
            <a:extLst>
              <a:ext uri="{28A0092B-C50C-407E-A947-70E740481C1C}">
                <a14:useLocalDpi xmlns:a14="http://schemas.microsoft.com/office/drawing/2010/main"/>
              </a:ext>
            </a:extLst>
          </a:blip>
          <a:srcRect/>
          <a:stretch>
            <a:fillRect/>
          </a:stretch>
        </p:blipFill>
        <p:spPr bwMode="auto">
          <a:xfrm>
            <a:off x="10595834" y="6408868"/>
            <a:ext cx="1251712" cy="221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Footer Placeholder 22"/>
          <p:cNvSpPr>
            <a:spLocks noGrp="1"/>
          </p:cNvSpPr>
          <p:nvPr>
            <p:ph type="ftr" sz="quarter" idx="3"/>
          </p:nvPr>
        </p:nvSpPr>
        <p:spPr>
          <a:xfrm>
            <a:off x="3106270" y="6286500"/>
            <a:ext cx="5199888" cy="580644"/>
          </a:xfrm>
          <a:prstGeom prst="rect">
            <a:avLst/>
          </a:prstGeom>
        </p:spPr>
        <p:txBody>
          <a:bodyPr vert="horz" lIns="182880" tIns="182880" rIns="182880" bIns="182880" rtlCol="0" anchor="t" anchorCtr="0">
            <a:noAutofit/>
          </a:bodyPr>
          <a:lstStyle>
            <a:lvl1pPr algn="l">
              <a:defRPr sz="1200">
                <a:solidFill>
                  <a:schemeClr val="bg1">
                    <a:lumMod val="75000"/>
                  </a:schemeClr>
                </a:solidFill>
              </a:defRPr>
            </a:lvl1pPr>
          </a:lstStyle>
          <a:p>
            <a:r>
              <a:rPr lang="en-US"/>
              <a:t>Some stuff about footers.</a:t>
            </a:r>
            <a:endParaRPr lang="en-US" dirty="0"/>
          </a:p>
        </p:txBody>
      </p:sp>
      <p:sp>
        <p:nvSpPr>
          <p:cNvPr id="20" name="Date Placeholder 3"/>
          <p:cNvSpPr>
            <a:spLocks noGrp="1"/>
          </p:cNvSpPr>
          <p:nvPr>
            <p:ph type="dt" sz="half" idx="2"/>
          </p:nvPr>
        </p:nvSpPr>
        <p:spPr>
          <a:xfrm>
            <a:off x="822959" y="6286500"/>
            <a:ext cx="2283311" cy="580644"/>
          </a:xfrm>
          <a:prstGeom prst="rect">
            <a:avLst/>
          </a:prstGeom>
        </p:spPr>
        <p:txBody>
          <a:bodyPr vert="horz" lIns="182880" tIns="182880" rIns="182880" bIns="182880" rtlCol="0" anchor="t" anchorCtr="0">
            <a:noAutofit/>
          </a:bodyPr>
          <a:lstStyle>
            <a:lvl1pPr algn="ctr">
              <a:defRPr sz="1200">
                <a:solidFill>
                  <a:schemeClr val="bg1">
                    <a:lumMod val="75000"/>
                  </a:schemeClr>
                </a:solidFill>
              </a:defRPr>
            </a:lvl1pPr>
          </a:lstStyle>
          <a:p>
            <a:pPr algn="l"/>
            <a:r>
              <a:rPr lang="en-US"/>
              <a:t>8/12/14</a:t>
            </a:r>
            <a:endParaRPr lang="en-US" dirty="0"/>
          </a:p>
        </p:txBody>
      </p:sp>
      <p:sp>
        <p:nvSpPr>
          <p:cNvPr id="21" name="Slide Number Placeholder 21"/>
          <p:cNvSpPr>
            <a:spLocks noGrp="1"/>
          </p:cNvSpPr>
          <p:nvPr>
            <p:ph type="sldNum" sz="quarter" idx="4"/>
          </p:nvPr>
        </p:nvSpPr>
        <p:spPr>
          <a:xfrm>
            <a:off x="155642" y="6286500"/>
            <a:ext cx="667317" cy="580644"/>
          </a:xfrm>
          <a:prstGeom prst="rect">
            <a:avLst/>
          </a:prstGeom>
        </p:spPr>
        <p:txBody>
          <a:bodyPr vert="horz" lIns="182880" tIns="182880" rIns="182880" bIns="182880" rtlCol="0" anchor="t" anchorCtr="0">
            <a:noAutofit/>
          </a:bodyPr>
          <a:lstStyle>
            <a:lvl1pPr algn="l">
              <a:defRPr sz="1600">
                <a:solidFill>
                  <a:schemeClr val="bg1">
                    <a:lumMod val="75000"/>
                  </a:schemeClr>
                </a:solidFill>
              </a:defRPr>
            </a:lvl1pPr>
          </a:lstStyle>
          <a:p>
            <a:fld id="{0073B9DC-1AA7-5D4B-8A36-3FA8972FB8B6}" type="slidenum">
              <a:rPr lang="en-US" smtClean="0"/>
              <a:pPr/>
              <a:t>‹#›</a:t>
            </a:fld>
            <a:endParaRPr lang="en-US" dirty="0"/>
          </a:p>
        </p:txBody>
      </p:sp>
      <p:sp>
        <p:nvSpPr>
          <p:cNvPr id="9" name="Title Placeholder 1"/>
          <p:cNvSpPr>
            <a:spLocks noGrp="1"/>
          </p:cNvSpPr>
          <p:nvPr>
            <p:ph type="title"/>
          </p:nvPr>
        </p:nvSpPr>
        <p:spPr>
          <a:xfrm>
            <a:off x="342900" y="304800"/>
            <a:ext cx="11506200" cy="609600"/>
          </a:xfrm>
          <a:prstGeom prst="rect">
            <a:avLst/>
          </a:prstGeom>
        </p:spPr>
        <p:txBody>
          <a:bodyPr vert="horz" lIns="182880" tIns="182880" rIns="182880" bIns="182880" rtlCol="0" anchor="t">
            <a:no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20477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Content Slide (Reversed)">
    <p:bg>
      <p:bgPr>
        <a:solidFill>
          <a:schemeClr val="accent6"/>
        </a:solidFill>
        <a:effectLst/>
      </p:bgPr>
    </p:bg>
    <p:spTree>
      <p:nvGrpSpPr>
        <p:cNvPr id="1" name=""/>
        <p:cNvGrpSpPr/>
        <p:nvPr/>
      </p:nvGrpSpPr>
      <p:grpSpPr>
        <a:xfrm>
          <a:off x="0" y="0"/>
          <a:ext cx="0" cy="0"/>
          <a:chOff x="0" y="0"/>
          <a:chExt cx="0" cy="0"/>
        </a:xfrm>
      </p:grpSpPr>
      <p:sp>
        <p:nvSpPr>
          <p:cNvPr id="18" name="Content Placeholder 3"/>
          <p:cNvSpPr>
            <a:spLocks noGrp="1"/>
          </p:cNvSpPr>
          <p:nvPr>
            <p:ph sz="quarter" idx="11"/>
          </p:nvPr>
        </p:nvSpPr>
        <p:spPr>
          <a:xfrm>
            <a:off x="342900" y="914401"/>
            <a:ext cx="5424854" cy="538144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7"/>
          <p:cNvSpPr>
            <a:spLocks noGrp="1"/>
          </p:cNvSpPr>
          <p:nvPr>
            <p:ph sz="quarter" idx="12"/>
          </p:nvPr>
        </p:nvSpPr>
        <p:spPr>
          <a:xfrm>
            <a:off x="6096000" y="914400"/>
            <a:ext cx="5753100" cy="5372100"/>
          </a:xfrm>
        </p:spPr>
        <p:txBody>
          <a:bodyPr/>
          <a:lstStyle>
            <a:lvl1pPr marL="514350" indent="-514350">
              <a:buFont typeface="+mj-lt"/>
              <a:buAutoNum type="arabicPeriod"/>
              <a:defRPr sz="2800">
                <a:solidFill>
                  <a:schemeClr val="bg1"/>
                </a:solidFill>
              </a:defRPr>
            </a:lvl1pPr>
            <a:lvl2pPr>
              <a:defRPr sz="2400">
                <a:solidFill>
                  <a:schemeClr val="bg1"/>
                </a:solidFill>
              </a:defRPr>
            </a:lvl2pPr>
            <a:lvl3pPr>
              <a:defRPr sz="2000">
                <a:solidFill>
                  <a:schemeClr val="bg1"/>
                </a:solidFill>
              </a:defRPr>
            </a:lvl3pPr>
          </a:lstStyle>
          <a:p>
            <a:pPr lvl="0"/>
            <a:r>
              <a:rPr lang="en-US"/>
              <a:t>Edit Master text styles</a:t>
            </a:r>
          </a:p>
          <a:p>
            <a:pPr lvl="1"/>
            <a:r>
              <a:rPr lang="en-US"/>
              <a:t>Second level</a:t>
            </a:r>
          </a:p>
          <a:p>
            <a:pPr lvl="2"/>
            <a:r>
              <a:rPr lang="en-US"/>
              <a:t>Third level</a:t>
            </a:r>
          </a:p>
        </p:txBody>
      </p:sp>
      <p:pic>
        <p:nvPicPr>
          <p:cNvPr id="20" name="Picture 19"/>
          <p:cNvPicPr>
            <a:picLocks noChangeAspect="1" noChangeArrowheads="1"/>
          </p:cNvPicPr>
          <p:nvPr userDrawn="1"/>
        </p:nvPicPr>
        <p:blipFill>
          <a:blip r:embed="rId2" cstate="screen">
            <a:lum bright="100000"/>
            <a:extLst>
              <a:ext uri="{28A0092B-C50C-407E-A947-70E740481C1C}">
                <a14:useLocalDpi xmlns:a14="http://schemas.microsoft.com/office/drawing/2010/main"/>
              </a:ext>
            </a:extLst>
          </a:blip>
          <a:srcRect/>
          <a:stretch>
            <a:fillRect/>
          </a:stretch>
        </p:blipFill>
        <p:spPr bwMode="auto">
          <a:xfrm>
            <a:off x="10595834" y="6408868"/>
            <a:ext cx="1251712" cy="221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Footer Placeholder 22"/>
          <p:cNvSpPr>
            <a:spLocks noGrp="1"/>
          </p:cNvSpPr>
          <p:nvPr>
            <p:ph type="ftr" sz="quarter" idx="3"/>
          </p:nvPr>
        </p:nvSpPr>
        <p:spPr>
          <a:xfrm>
            <a:off x="3106270" y="6286500"/>
            <a:ext cx="5199888" cy="580644"/>
          </a:xfrm>
          <a:prstGeom prst="rect">
            <a:avLst/>
          </a:prstGeom>
        </p:spPr>
        <p:txBody>
          <a:bodyPr vert="horz" lIns="182880" tIns="182880" rIns="182880" bIns="182880" rtlCol="0" anchor="t" anchorCtr="0">
            <a:noAutofit/>
          </a:bodyPr>
          <a:lstStyle>
            <a:lvl1pPr algn="l">
              <a:defRPr sz="1200">
                <a:solidFill>
                  <a:schemeClr val="bg1">
                    <a:lumMod val="75000"/>
                  </a:schemeClr>
                </a:solidFill>
              </a:defRPr>
            </a:lvl1pPr>
          </a:lstStyle>
          <a:p>
            <a:r>
              <a:rPr lang="en-US"/>
              <a:t>Some stuff about footers.</a:t>
            </a:r>
            <a:endParaRPr lang="en-US" dirty="0"/>
          </a:p>
        </p:txBody>
      </p:sp>
      <p:sp>
        <p:nvSpPr>
          <p:cNvPr id="22" name="Date Placeholder 3"/>
          <p:cNvSpPr>
            <a:spLocks noGrp="1"/>
          </p:cNvSpPr>
          <p:nvPr>
            <p:ph type="dt" sz="half" idx="2"/>
          </p:nvPr>
        </p:nvSpPr>
        <p:spPr>
          <a:xfrm>
            <a:off x="822959" y="6286500"/>
            <a:ext cx="2283311" cy="580644"/>
          </a:xfrm>
          <a:prstGeom prst="rect">
            <a:avLst/>
          </a:prstGeom>
        </p:spPr>
        <p:txBody>
          <a:bodyPr vert="horz" lIns="182880" tIns="182880" rIns="182880" bIns="182880" rtlCol="0" anchor="t" anchorCtr="0">
            <a:noAutofit/>
          </a:bodyPr>
          <a:lstStyle>
            <a:lvl1pPr algn="ctr">
              <a:defRPr sz="1200">
                <a:solidFill>
                  <a:schemeClr val="bg1">
                    <a:lumMod val="75000"/>
                  </a:schemeClr>
                </a:solidFill>
              </a:defRPr>
            </a:lvl1pPr>
          </a:lstStyle>
          <a:p>
            <a:pPr algn="l"/>
            <a:r>
              <a:rPr lang="en-US"/>
              <a:t>8/12/14</a:t>
            </a:r>
            <a:endParaRPr lang="en-US" dirty="0"/>
          </a:p>
        </p:txBody>
      </p:sp>
      <p:sp>
        <p:nvSpPr>
          <p:cNvPr id="23" name="Slide Number Placeholder 21"/>
          <p:cNvSpPr>
            <a:spLocks noGrp="1"/>
          </p:cNvSpPr>
          <p:nvPr>
            <p:ph type="sldNum" sz="quarter" idx="4"/>
          </p:nvPr>
        </p:nvSpPr>
        <p:spPr>
          <a:xfrm>
            <a:off x="155642" y="6286500"/>
            <a:ext cx="667317" cy="580644"/>
          </a:xfrm>
          <a:prstGeom prst="rect">
            <a:avLst/>
          </a:prstGeom>
        </p:spPr>
        <p:txBody>
          <a:bodyPr vert="horz" lIns="182880" tIns="182880" rIns="182880" bIns="182880" rtlCol="0" anchor="t" anchorCtr="0">
            <a:noAutofit/>
          </a:bodyPr>
          <a:lstStyle>
            <a:lvl1pPr algn="l">
              <a:defRPr sz="1600">
                <a:solidFill>
                  <a:schemeClr val="bg1">
                    <a:lumMod val="75000"/>
                  </a:schemeClr>
                </a:solidFill>
              </a:defRPr>
            </a:lvl1pPr>
          </a:lstStyle>
          <a:p>
            <a:fld id="{0073B9DC-1AA7-5D4B-8A36-3FA8972FB8B6}" type="slidenum">
              <a:rPr lang="en-US" smtClean="0"/>
              <a:pPr/>
              <a:t>‹#›</a:t>
            </a:fld>
            <a:endParaRPr lang="en-US" dirty="0"/>
          </a:p>
        </p:txBody>
      </p:sp>
      <p:sp>
        <p:nvSpPr>
          <p:cNvPr id="9" name="Title Placeholder 1"/>
          <p:cNvSpPr>
            <a:spLocks noGrp="1"/>
          </p:cNvSpPr>
          <p:nvPr>
            <p:ph type="title"/>
          </p:nvPr>
        </p:nvSpPr>
        <p:spPr>
          <a:xfrm>
            <a:off x="342900" y="304800"/>
            <a:ext cx="11506200" cy="609600"/>
          </a:xfrm>
          <a:prstGeom prst="rect">
            <a:avLst/>
          </a:prstGeom>
        </p:spPr>
        <p:txBody>
          <a:bodyPr vert="horz" lIns="182880" tIns="182880" rIns="182880" bIns="182880" rtlCol="0" anchor="t">
            <a:noAutofit/>
          </a:bodyPr>
          <a:lstStyle>
            <a:lvl1pPr>
              <a:defRPr>
                <a:solidFill>
                  <a:schemeClr val="bg1"/>
                </a:solidFill>
              </a:defRPr>
            </a:lvl1pPr>
          </a:lstStyle>
          <a:p>
            <a:r>
              <a:rPr lang="en-US"/>
              <a:t>Click to edit Master title style</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ooter Placeholder 22"/>
          <p:cNvSpPr>
            <a:spLocks noGrp="1"/>
          </p:cNvSpPr>
          <p:nvPr>
            <p:ph type="ftr" sz="quarter" idx="3"/>
          </p:nvPr>
        </p:nvSpPr>
        <p:spPr>
          <a:xfrm>
            <a:off x="3106270" y="6286500"/>
            <a:ext cx="5199888" cy="580644"/>
          </a:xfrm>
          <a:prstGeom prst="rect">
            <a:avLst/>
          </a:prstGeom>
        </p:spPr>
        <p:txBody>
          <a:bodyPr vert="horz" lIns="182880" tIns="182880" rIns="182880" bIns="182880" rtlCol="0" anchor="t" anchorCtr="0">
            <a:noAutofit/>
          </a:bodyPr>
          <a:lstStyle>
            <a:lvl1pPr algn="l">
              <a:defRPr sz="1200">
                <a:solidFill>
                  <a:schemeClr val="tx1">
                    <a:lumMod val="50000"/>
                    <a:lumOff val="50000"/>
                  </a:schemeClr>
                </a:solidFill>
              </a:defRPr>
            </a:lvl1pPr>
          </a:lstStyle>
          <a:p>
            <a:r>
              <a:rPr lang="en-US"/>
              <a:t>Some stuff about footers.</a:t>
            </a:r>
            <a:endParaRPr lang="en-US" dirty="0"/>
          </a:p>
        </p:txBody>
      </p:sp>
      <p:sp>
        <p:nvSpPr>
          <p:cNvPr id="8" name="Date Placeholder 3"/>
          <p:cNvSpPr>
            <a:spLocks noGrp="1"/>
          </p:cNvSpPr>
          <p:nvPr>
            <p:ph type="dt" sz="half" idx="2"/>
          </p:nvPr>
        </p:nvSpPr>
        <p:spPr>
          <a:xfrm>
            <a:off x="822959" y="6286500"/>
            <a:ext cx="2283311" cy="580644"/>
          </a:xfrm>
          <a:prstGeom prst="rect">
            <a:avLst/>
          </a:prstGeom>
        </p:spPr>
        <p:txBody>
          <a:bodyPr vert="horz" lIns="182880" tIns="182880" rIns="182880" bIns="182880" rtlCol="0" anchor="t" anchorCtr="0">
            <a:noAutofit/>
          </a:bodyPr>
          <a:lstStyle>
            <a:lvl1pPr algn="ctr">
              <a:defRPr sz="1200">
                <a:solidFill>
                  <a:schemeClr val="tx1">
                    <a:lumMod val="50000"/>
                    <a:lumOff val="50000"/>
                  </a:schemeClr>
                </a:solidFill>
              </a:defRPr>
            </a:lvl1pPr>
          </a:lstStyle>
          <a:p>
            <a:pPr algn="l"/>
            <a:r>
              <a:rPr lang="en-US" dirty="0"/>
              <a:t>8/12/14</a:t>
            </a:r>
          </a:p>
        </p:txBody>
      </p:sp>
      <p:sp>
        <p:nvSpPr>
          <p:cNvPr id="9" name="Slide Number Placeholder 21"/>
          <p:cNvSpPr>
            <a:spLocks noGrp="1"/>
          </p:cNvSpPr>
          <p:nvPr>
            <p:ph type="sldNum" sz="quarter" idx="4"/>
          </p:nvPr>
        </p:nvSpPr>
        <p:spPr>
          <a:xfrm>
            <a:off x="155642" y="6286500"/>
            <a:ext cx="667317" cy="580644"/>
          </a:xfrm>
          <a:prstGeom prst="rect">
            <a:avLst/>
          </a:prstGeom>
        </p:spPr>
        <p:txBody>
          <a:bodyPr vert="horz" lIns="182880" tIns="182880" rIns="182880" bIns="182880" rtlCol="0" anchor="t" anchorCtr="0">
            <a:noAutofit/>
          </a:bodyPr>
          <a:lstStyle>
            <a:lvl1pPr algn="l">
              <a:defRPr sz="1600">
                <a:solidFill>
                  <a:schemeClr val="tx1">
                    <a:lumMod val="50000"/>
                    <a:lumOff val="50000"/>
                  </a:schemeClr>
                </a:solidFill>
              </a:defRPr>
            </a:lvl1pPr>
          </a:lstStyle>
          <a:p>
            <a:fld id="{0073B9DC-1AA7-5D4B-8A36-3FA8972FB8B6}" type="slidenum">
              <a:rPr lang="en-US" smtClean="0"/>
              <a:pPr/>
              <a:t>‹#›</a:t>
            </a:fld>
            <a:endParaRPr lang="en-US" dirty="0"/>
          </a:p>
        </p:txBody>
      </p:sp>
      <p:sp>
        <p:nvSpPr>
          <p:cNvPr id="10" name="Title Placeholder 1"/>
          <p:cNvSpPr>
            <a:spLocks noGrp="1"/>
          </p:cNvSpPr>
          <p:nvPr>
            <p:ph type="title"/>
          </p:nvPr>
        </p:nvSpPr>
        <p:spPr>
          <a:xfrm>
            <a:off x="342900" y="304800"/>
            <a:ext cx="11506200" cy="609600"/>
          </a:xfrm>
          <a:prstGeom prst="rect">
            <a:avLst/>
          </a:prstGeom>
        </p:spPr>
        <p:txBody>
          <a:bodyPr vert="horz" lIns="182880" tIns="182880" rIns="182880" bIns="182880" rtlCol="0" anchor="t">
            <a:noAutofit/>
          </a:bodyPr>
          <a:lstStyle/>
          <a:p>
            <a:r>
              <a:rPr lang="en-US"/>
              <a:t>Click to edit Master title style</a:t>
            </a:r>
            <a:endParaRPr lang="en-US" dirty="0"/>
          </a:p>
        </p:txBody>
      </p:sp>
      <p:sp>
        <p:nvSpPr>
          <p:cNvPr id="11" name="Text Placeholder 2"/>
          <p:cNvSpPr>
            <a:spLocks noGrp="1"/>
          </p:cNvSpPr>
          <p:nvPr>
            <p:ph type="body" idx="1"/>
          </p:nvPr>
        </p:nvSpPr>
        <p:spPr>
          <a:xfrm>
            <a:off x="342900" y="914400"/>
            <a:ext cx="11506200" cy="5372100"/>
          </a:xfrm>
          <a:prstGeom prst="rect">
            <a:avLst/>
          </a:prstGeom>
        </p:spPr>
        <p:txBody>
          <a:bodyPr vert="horz" lIns="182880" tIns="182880" rIns="182880" bIns="18288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963333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09" r:id="rId3"/>
    <p:sldLayoutId id="2147483697" r:id="rId4"/>
    <p:sldLayoutId id="2147483724" r:id="rId5"/>
    <p:sldLayoutId id="2147483725" r:id="rId6"/>
    <p:sldLayoutId id="2147483698" r:id="rId7"/>
    <p:sldLayoutId id="2147483703" r:id="rId8"/>
    <p:sldLayoutId id="2147483728" r:id="rId9"/>
    <p:sldLayoutId id="2147483719" r:id="rId10"/>
    <p:sldLayoutId id="2147483726" r:id="rId11"/>
    <p:sldLayoutId id="2147483730" r:id="rId12"/>
  </p:sldLayoutIdLst>
  <p:hf sldNum="0" hdr="0" ftr="0" dt="0"/>
  <p:txStyles>
    <p:titleStyle>
      <a:lvl1pPr algn="l" defTabSz="457189" rtl="0" eaLnBrk="1" latinLnBrk="0" hangingPunct="1">
        <a:lnSpc>
          <a:spcPct val="90000"/>
        </a:lnSpc>
        <a:spcBef>
          <a:spcPct val="0"/>
        </a:spcBef>
        <a:buNone/>
        <a:defRPr sz="2000" b="0" kern="1200">
          <a:solidFill>
            <a:schemeClr val="tx1"/>
          </a:solidFill>
          <a:latin typeface="+mj-lt"/>
          <a:ea typeface="+mj-ea"/>
          <a:cs typeface="Calibri"/>
        </a:defRPr>
      </a:lvl1pPr>
    </p:titleStyle>
    <p:bodyStyle>
      <a:lvl1pPr marL="0" indent="0" algn="l" defTabSz="457189" rtl="0" eaLnBrk="1" latinLnBrk="0" hangingPunct="1">
        <a:lnSpc>
          <a:spcPct val="90000"/>
        </a:lnSpc>
        <a:spcBef>
          <a:spcPts val="1800"/>
        </a:spcBef>
        <a:spcAft>
          <a:spcPts val="0"/>
        </a:spcAft>
        <a:buFont typeface="Arial" charset="0"/>
        <a:buNone/>
        <a:tabLst/>
        <a:defRPr sz="3200" kern="1200">
          <a:solidFill>
            <a:schemeClr val="tx1"/>
          </a:solidFill>
          <a:latin typeface="+mn-lt"/>
          <a:ea typeface="+mn-ea"/>
          <a:cs typeface="+mn-cs"/>
        </a:defRPr>
      </a:lvl1pPr>
      <a:lvl2pPr marL="628635" indent="-311143" algn="l" defTabSz="457189" rtl="0" eaLnBrk="1" latinLnBrk="0" hangingPunct="1">
        <a:lnSpc>
          <a:spcPct val="90000"/>
        </a:lnSpc>
        <a:spcBef>
          <a:spcPts val="600"/>
        </a:spcBef>
        <a:spcAft>
          <a:spcPts val="400"/>
        </a:spcAft>
        <a:buSzPct val="75000"/>
        <a:buFont typeface="Wingdings" charset="2"/>
        <a:buChar char="§"/>
        <a:tabLst/>
        <a:defRPr sz="2800" kern="1200">
          <a:solidFill>
            <a:schemeClr val="tx1"/>
          </a:solidFill>
          <a:latin typeface="+mn-lt"/>
          <a:ea typeface="+mn-ea"/>
          <a:cs typeface="+mn-cs"/>
        </a:defRPr>
      </a:lvl2pPr>
      <a:lvl3pPr marL="977876" indent="-292093" algn="l" defTabSz="457189" rtl="0" eaLnBrk="1" latinLnBrk="0" hangingPunct="1">
        <a:lnSpc>
          <a:spcPct val="90000"/>
        </a:lnSpc>
        <a:spcBef>
          <a:spcPts val="400"/>
        </a:spcBef>
        <a:spcAft>
          <a:spcPts val="200"/>
        </a:spcAft>
        <a:buSzPct val="75000"/>
        <a:buFont typeface="+mj-lt"/>
        <a:buAutoNum type="arabicParenR"/>
        <a:tabLst/>
        <a:defRPr sz="2400" kern="1200">
          <a:solidFill>
            <a:schemeClr val="tx1"/>
          </a:solidFill>
          <a:latin typeface="+mn-lt"/>
          <a:ea typeface="+mn-ea"/>
          <a:cs typeface="+mn-cs"/>
        </a:defRPr>
      </a:lvl3pPr>
      <a:lvl4pPr marL="1211232" indent="-233357" algn="l" defTabSz="457189" rtl="0" eaLnBrk="1" latinLnBrk="0" hangingPunct="1">
        <a:lnSpc>
          <a:spcPct val="90000"/>
        </a:lnSpc>
        <a:spcBef>
          <a:spcPts val="400"/>
        </a:spcBef>
        <a:spcAft>
          <a:spcPts val="200"/>
        </a:spcAft>
        <a:buSzPct val="75000"/>
        <a:buFont typeface="Wingdings" charset="2"/>
        <a:buChar char="§"/>
        <a:tabLst/>
        <a:defRPr sz="1800" kern="1200">
          <a:solidFill>
            <a:schemeClr val="tx1"/>
          </a:solidFill>
          <a:latin typeface="+mn-lt"/>
          <a:ea typeface="+mn-ea"/>
          <a:cs typeface="+mn-cs"/>
        </a:defRPr>
      </a:lvl4pPr>
      <a:lvl5pPr marL="1549361" indent="-292093" algn="l" defTabSz="457189" rtl="0" eaLnBrk="1" latinLnBrk="0" hangingPunct="1">
        <a:lnSpc>
          <a:spcPct val="90000"/>
        </a:lnSpc>
        <a:spcBef>
          <a:spcPts val="400"/>
        </a:spcBef>
        <a:spcAft>
          <a:spcPts val="200"/>
        </a:spcAft>
        <a:buSzPct val="80000"/>
        <a:buFont typeface="+mj-lt"/>
        <a:buAutoNum type="romanUcPeriod"/>
        <a:tabLst/>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16" userDrawn="1">
          <p15:clr>
            <a:srgbClr val="F26B43"/>
          </p15:clr>
        </p15:guide>
        <p15:guide id="2" orient="horz" pos="192" userDrawn="1">
          <p15:clr>
            <a:srgbClr val="F26B43"/>
          </p15:clr>
        </p15:guide>
        <p15:guide id="3" pos="7464" userDrawn="1">
          <p15:clr>
            <a:srgbClr val="F26B43"/>
          </p15:clr>
        </p15:guide>
        <p15:guide id="4" orient="horz" pos="4176" userDrawn="1">
          <p15:clr>
            <a:srgbClr val="F26B43"/>
          </p15:clr>
        </p15:guide>
        <p15:guide id="5" pos="3840" userDrawn="1">
          <p15:clr>
            <a:srgbClr val="F26B43"/>
          </p15:clr>
        </p15:guide>
        <p15:guide id="6" orient="horz" pos="576" userDrawn="1">
          <p15:clr>
            <a:srgbClr val="F26B43"/>
          </p15:clr>
        </p15:guide>
        <p15:guide id="9" orient="horz" pos="3960" userDrawn="1">
          <p15:clr>
            <a:srgbClr val="F26B43"/>
          </p15:clr>
        </p15:guide>
        <p15:guide id="10" pos="1968" userDrawn="1">
          <p15:clr>
            <a:srgbClr val="F26B43"/>
          </p15:clr>
        </p15:guide>
        <p15:guide id="11" pos="5712" userDrawn="1">
          <p15:clr>
            <a:srgbClr val="F26B43"/>
          </p15:clr>
        </p15:guide>
        <p15:guide id="12" pos="336" userDrawn="1">
          <p15:clr>
            <a:srgbClr val="F26B43"/>
          </p15:clr>
        </p15:guide>
        <p15:guide id="13" orient="horz" pos="2160" userDrawn="1">
          <p15:clr>
            <a:srgbClr val="F26B43"/>
          </p15:clr>
        </p15:guide>
        <p15:guide id="14" orient="horz" pos="312" userDrawn="1">
          <p15:clr>
            <a:srgbClr val="F26B43"/>
          </p15:clr>
        </p15:guide>
        <p15:guide id="15" pos="73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Doing business in Mexico</a:t>
            </a:r>
          </a:p>
        </p:txBody>
      </p:sp>
    </p:spTree>
    <p:extLst>
      <p:ext uri="{BB962C8B-B14F-4D97-AF65-F5344CB8AC3E}">
        <p14:creationId xmlns:p14="http://schemas.microsoft.com/office/powerpoint/2010/main" val="3540324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953003" y="2667001"/>
            <a:ext cx="2560957" cy="1749453"/>
          </a:xfrm>
          <a:prstGeom prst="rect">
            <a:avLst/>
          </a:prstGeom>
          <a:noFill/>
        </p:spPr>
        <p:txBody>
          <a:bodyPr wrap="none" rtlCol="0">
            <a:spAutoFit/>
          </a:bodyPr>
          <a:lstStyle/>
          <a:p>
            <a:pPr>
              <a:lnSpc>
                <a:spcPct val="200000"/>
              </a:lnSpc>
            </a:pPr>
            <a:r>
              <a:rPr lang="en-US" sz="1400" dirty="0">
                <a:solidFill>
                  <a:schemeClr val="bg1"/>
                </a:solidFill>
              </a:rPr>
              <a:t>linkedin.com/company/kalypso</a:t>
            </a:r>
          </a:p>
          <a:p>
            <a:pPr>
              <a:lnSpc>
                <a:spcPct val="200000"/>
              </a:lnSpc>
            </a:pPr>
            <a:r>
              <a:rPr lang="en-US" sz="1400" dirty="0">
                <a:solidFill>
                  <a:schemeClr val="bg1"/>
                </a:solidFill>
              </a:rPr>
              <a:t>twitter.com/</a:t>
            </a:r>
            <a:r>
              <a:rPr lang="en-US" sz="1400" dirty="0" err="1">
                <a:solidFill>
                  <a:schemeClr val="bg1"/>
                </a:solidFill>
              </a:rPr>
              <a:t>kalypsolp</a:t>
            </a:r>
            <a:r>
              <a:rPr lang="en-US" sz="1400" dirty="0">
                <a:solidFill>
                  <a:schemeClr val="bg1"/>
                </a:solidFill>
              </a:rPr>
              <a:t/>
            </a:r>
            <a:br>
              <a:rPr lang="en-US" sz="1400" dirty="0">
                <a:solidFill>
                  <a:schemeClr val="bg1"/>
                </a:solidFill>
              </a:rPr>
            </a:br>
            <a:r>
              <a:rPr lang="en-US" sz="1400" dirty="0">
                <a:solidFill>
                  <a:schemeClr val="bg1"/>
                </a:solidFill>
              </a:rPr>
              <a:t>facebook.com/</a:t>
            </a:r>
            <a:r>
              <a:rPr lang="en-US" sz="1400" dirty="0" err="1">
                <a:solidFill>
                  <a:schemeClr val="bg1"/>
                </a:solidFill>
              </a:rPr>
              <a:t>kalypsolp</a:t>
            </a:r>
            <a:endParaRPr lang="en-US" sz="1400" dirty="0">
              <a:solidFill>
                <a:schemeClr val="bg1"/>
              </a:solidFill>
            </a:endParaRPr>
          </a:p>
          <a:p>
            <a:pPr>
              <a:lnSpc>
                <a:spcPct val="200000"/>
              </a:lnSpc>
            </a:pPr>
            <a:r>
              <a:rPr lang="en-US" sz="1400" dirty="0">
                <a:solidFill>
                  <a:schemeClr val="bg1"/>
                </a:solidFill>
              </a:rPr>
              <a:t>instagram.com/</a:t>
            </a:r>
            <a:r>
              <a:rPr lang="en-US" sz="1400" dirty="0" err="1">
                <a:solidFill>
                  <a:schemeClr val="bg1"/>
                </a:solidFill>
              </a:rPr>
              <a:t>kalypsolp</a:t>
            </a:r>
            <a:endParaRPr lang="en-US" sz="1400" dirty="0">
              <a:solidFill>
                <a:schemeClr val="bg1"/>
              </a:solidFill>
            </a:endParaRPr>
          </a:p>
        </p:txBody>
      </p:sp>
      <p:pic>
        <p:nvPicPr>
          <p:cNvPr id="17" name="Picture 16"/>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4632957" y="3662440"/>
            <a:ext cx="335286" cy="335286"/>
          </a:xfrm>
          <a:prstGeom prst="rect">
            <a:avLst/>
          </a:prstGeom>
          <a:noFill/>
          <a:ln>
            <a:noFill/>
          </a:ln>
        </p:spPr>
      </p:pic>
      <p:pic>
        <p:nvPicPr>
          <p:cNvPr id="18" name="Picture 17"/>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4632957" y="2804157"/>
            <a:ext cx="335286" cy="335286"/>
          </a:xfrm>
          <a:prstGeom prst="rect">
            <a:avLst/>
          </a:prstGeom>
          <a:noFill/>
          <a:ln>
            <a:noFill/>
          </a:ln>
        </p:spPr>
      </p:pic>
      <p:pic>
        <p:nvPicPr>
          <p:cNvPr id="19" name="Picture 18"/>
          <p:cNvPicPr>
            <a:picLocks noChangeAspect="1"/>
          </p:cNvPicPr>
          <p:nvPr/>
        </p:nvPicPr>
        <p:blipFill>
          <a:blip r:embed="rId4" cstate="screen">
            <a:lum bright="70000" contrast="-70000"/>
            <a:extLst>
              <a:ext uri="{28A0092B-C50C-407E-A947-70E740481C1C}">
                <a14:useLocalDpi xmlns:a14="http://schemas.microsoft.com/office/drawing/2010/main"/>
              </a:ext>
            </a:extLst>
          </a:blip>
          <a:stretch>
            <a:fillRect/>
          </a:stretch>
        </p:blipFill>
        <p:spPr>
          <a:xfrm>
            <a:off x="4632957" y="3225323"/>
            <a:ext cx="335286" cy="335286"/>
          </a:xfrm>
          <a:prstGeom prst="rect">
            <a:avLst/>
          </a:prstGeom>
          <a:noFill/>
          <a:ln>
            <a:noFill/>
          </a:ln>
        </p:spPr>
      </p:pic>
      <p:pic>
        <p:nvPicPr>
          <p:cNvPr id="20" name="Picture 19"/>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4632957" y="4099557"/>
            <a:ext cx="335286" cy="335286"/>
          </a:xfrm>
          <a:prstGeom prst="rect">
            <a:avLst/>
          </a:prstGeom>
          <a:noFill/>
          <a:ln>
            <a:noFill/>
          </a:ln>
        </p:spPr>
      </p:pic>
    </p:spTree>
    <p:extLst>
      <p:ext uri="{BB962C8B-B14F-4D97-AF65-F5344CB8AC3E}">
        <p14:creationId xmlns:p14="http://schemas.microsoft.com/office/powerpoint/2010/main" val="2198850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7180289"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nSpc>
                <a:spcPct val="90000"/>
              </a:lnSpc>
              <a:spcAft>
                <a:spcPts val="600"/>
              </a:spcAft>
            </a:pPr>
            <a:endParaRPr lang="en-US" dirty="0">
              <a:solidFill>
                <a:schemeClr val="bg1"/>
              </a:solidFill>
            </a:endParaRPr>
          </a:p>
        </p:txBody>
      </p:sp>
      <p:sp>
        <p:nvSpPr>
          <p:cNvPr id="2" name="Text Placeholder 1"/>
          <p:cNvSpPr>
            <a:spLocks noGrp="1"/>
          </p:cNvSpPr>
          <p:nvPr>
            <p:ph type="body" sz="quarter" idx="10"/>
          </p:nvPr>
        </p:nvSpPr>
        <p:spPr>
          <a:xfrm>
            <a:off x="342900" y="495300"/>
            <a:ext cx="6231520" cy="2933700"/>
          </a:xfrm>
        </p:spPr>
        <p:txBody>
          <a:bodyPr anchor="t"/>
          <a:lstStyle/>
          <a:p>
            <a:r>
              <a:rPr lang="en-US" dirty="0"/>
              <a:t>Kalypso is a global consulting firm. We help our clients deliver </a:t>
            </a:r>
            <a:r>
              <a:rPr lang="en-US" b="1" dirty="0"/>
              <a:t>better results from innovation in a digital world.</a:t>
            </a:r>
          </a:p>
        </p:txBody>
      </p:sp>
      <p:sp>
        <p:nvSpPr>
          <p:cNvPr id="6" name="TextBox 5"/>
          <p:cNvSpPr txBox="1"/>
          <p:nvPr>
            <p:extLst/>
          </p:nvPr>
        </p:nvSpPr>
        <p:spPr>
          <a:xfrm>
            <a:off x="7630251" y="1337424"/>
            <a:ext cx="3851835" cy="3028521"/>
          </a:xfrm>
          <a:prstGeom prst="rect">
            <a:avLst/>
          </a:prstGeom>
          <a:noFill/>
        </p:spPr>
        <p:txBody>
          <a:bodyPr wrap="square" lIns="182880" tIns="182880" rIns="182880" bIns="182880" rtlCol="0" anchor="ctr">
            <a:spAutoFit/>
          </a:bodyPr>
          <a:lstStyle/>
          <a:p>
            <a:pPr>
              <a:lnSpc>
                <a:spcPct val="90000"/>
              </a:lnSpc>
            </a:pPr>
            <a:r>
              <a:rPr lang="en-US" sz="2400" dirty="0">
                <a:solidFill>
                  <a:schemeClr val="bg1"/>
                </a:solidFill>
              </a:rPr>
              <a:t>Established in </a:t>
            </a:r>
            <a:r>
              <a:rPr lang="en-US" sz="2400" b="1" dirty="0">
                <a:solidFill>
                  <a:schemeClr val="bg1"/>
                </a:solidFill>
              </a:rPr>
              <a:t>2004</a:t>
            </a:r>
            <a:r>
              <a:rPr lang="en-US" sz="2400" dirty="0">
                <a:solidFill>
                  <a:schemeClr val="bg1"/>
                </a:solidFill>
              </a:rPr>
              <a:t> </a:t>
            </a:r>
            <a:br>
              <a:rPr lang="en-US" sz="2400" dirty="0">
                <a:solidFill>
                  <a:schemeClr val="bg1"/>
                </a:solidFill>
              </a:rPr>
            </a:br>
            <a:endParaRPr lang="en-US" sz="2400" dirty="0">
              <a:solidFill>
                <a:schemeClr val="bg1"/>
              </a:solidFill>
            </a:endParaRPr>
          </a:p>
          <a:p>
            <a:pPr>
              <a:lnSpc>
                <a:spcPct val="90000"/>
              </a:lnSpc>
            </a:pPr>
            <a:r>
              <a:rPr lang="en-US" sz="2400" b="1" dirty="0">
                <a:solidFill>
                  <a:schemeClr val="bg1"/>
                </a:solidFill>
              </a:rPr>
              <a:t>18</a:t>
            </a:r>
            <a:r>
              <a:rPr lang="en-US" sz="2400" dirty="0">
                <a:solidFill>
                  <a:schemeClr val="bg1"/>
                </a:solidFill>
              </a:rPr>
              <a:t> Partners</a:t>
            </a:r>
            <a:br>
              <a:rPr lang="en-US" sz="2400" dirty="0">
                <a:solidFill>
                  <a:schemeClr val="bg1"/>
                </a:solidFill>
              </a:rPr>
            </a:br>
            <a:r>
              <a:rPr lang="en-US" sz="2400" b="1" dirty="0">
                <a:solidFill>
                  <a:schemeClr val="bg1"/>
                </a:solidFill>
              </a:rPr>
              <a:t>200</a:t>
            </a:r>
            <a:r>
              <a:rPr lang="en-US" sz="2400" dirty="0">
                <a:solidFill>
                  <a:schemeClr val="bg1"/>
                </a:solidFill>
              </a:rPr>
              <a:t>+ Professionals</a:t>
            </a:r>
          </a:p>
          <a:p>
            <a:pPr>
              <a:lnSpc>
                <a:spcPct val="90000"/>
              </a:lnSpc>
            </a:pPr>
            <a:endParaRPr lang="en-US" sz="2400" dirty="0">
              <a:solidFill>
                <a:schemeClr val="bg1"/>
              </a:solidFill>
            </a:endParaRPr>
          </a:p>
          <a:p>
            <a:pPr>
              <a:lnSpc>
                <a:spcPct val="90000"/>
              </a:lnSpc>
            </a:pPr>
            <a:r>
              <a:rPr lang="en-US" sz="2400" b="1" dirty="0">
                <a:solidFill>
                  <a:schemeClr val="bg1"/>
                </a:solidFill>
              </a:rPr>
              <a:t>2</a:t>
            </a:r>
            <a:r>
              <a:rPr lang="en-US" sz="2400" dirty="0">
                <a:solidFill>
                  <a:schemeClr val="bg1"/>
                </a:solidFill>
              </a:rPr>
              <a:t> Technical Centers</a:t>
            </a:r>
          </a:p>
          <a:p>
            <a:pPr>
              <a:lnSpc>
                <a:spcPct val="90000"/>
              </a:lnSpc>
            </a:pPr>
            <a:endParaRPr lang="en-US" sz="2400" dirty="0">
              <a:solidFill>
                <a:schemeClr val="bg1"/>
              </a:solidFill>
            </a:endParaRPr>
          </a:p>
          <a:p>
            <a:pPr>
              <a:lnSpc>
                <a:spcPct val="90000"/>
              </a:lnSpc>
            </a:pPr>
            <a:r>
              <a:rPr lang="en-US" sz="2400" dirty="0">
                <a:solidFill>
                  <a:schemeClr val="bg1"/>
                </a:solidFill>
              </a:rPr>
              <a:t>Privately Held</a:t>
            </a:r>
          </a:p>
        </p:txBody>
      </p:sp>
      <p:sp>
        <p:nvSpPr>
          <p:cNvPr id="5" name="Slide Number Placeholder 4"/>
          <p:cNvSpPr>
            <a:spLocks noGrp="1"/>
          </p:cNvSpPr>
          <p:nvPr>
            <p:ph type="sldNum" sz="quarter" idx="4"/>
          </p:nvPr>
        </p:nvSpPr>
        <p:spPr/>
        <p:txBody>
          <a:bodyPr/>
          <a:lstStyle/>
          <a:p>
            <a:fld id="{0073B9DC-1AA7-5D4B-8A36-3FA8972FB8B6}" type="slidenum">
              <a:rPr lang="en-US" smtClean="0">
                <a:solidFill>
                  <a:schemeClr val="bg1"/>
                </a:solidFill>
              </a:rPr>
              <a:pPr/>
              <a:t>2</a:t>
            </a:fld>
            <a:endParaRPr lang="en-US" dirty="0">
              <a:solidFill>
                <a:schemeClr val="bg1"/>
              </a:solidFill>
            </a:endParaRPr>
          </a:p>
        </p:txBody>
      </p:sp>
      <p:sp>
        <p:nvSpPr>
          <p:cNvPr id="4" name="Rectangle 3">
            <a:extLst>
              <a:ext uri="{FF2B5EF4-FFF2-40B4-BE49-F238E27FC236}">
                <a16:creationId xmlns:a16="http://schemas.microsoft.com/office/drawing/2014/main" xmlns="" id="{4E5BA1F1-C292-4C2A-B17D-E95580C10A83}"/>
              </a:ext>
            </a:extLst>
          </p:cNvPr>
          <p:cNvSpPr/>
          <p:nvPr/>
        </p:nvSpPr>
        <p:spPr>
          <a:xfrm>
            <a:off x="478420" y="4098179"/>
            <a:ext cx="6096000" cy="535531"/>
          </a:xfrm>
          <a:prstGeom prst="rect">
            <a:avLst/>
          </a:prstGeom>
        </p:spPr>
        <p:txBody>
          <a:bodyPr>
            <a:spAutoFit/>
          </a:bodyPr>
          <a:lstStyle/>
          <a:p>
            <a:pPr marL="1588">
              <a:lnSpc>
                <a:spcPct val="80000"/>
              </a:lnSpc>
            </a:pPr>
            <a:r>
              <a:rPr lang="en-US" dirty="0">
                <a:solidFill>
                  <a:schemeClr val="bg1"/>
                </a:solidFill>
                <a:cs typeface="Calibri"/>
              </a:rPr>
              <a:t>Over 70% of our engagements are with global companies with</a:t>
            </a:r>
            <a:r>
              <a:rPr lang="en-US" b="1" dirty="0">
                <a:solidFill>
                  <a:schemeClr val="bg1"/>
                </a:solidFill>
                <a:cs typeface="Calibri"/>
              </a:rPr>
              <a:t> $5 Billion or less in annual revenues.</a:t>
            </a:r>
          </a:p>
        </p:txBody>
      </p:sp>
      <p:sp>
        <p:nvSpPr>
          <p:cNvPr id="7" name="Rectangle 6">
            <a:extLst>
              <a:ext uri="{FF2B5EF4-FFF2-40B4-BE49-F238E27FC236}">
                <a16:creationId xmlns:a16="http://schemas.microsoft.com/office/drawing/2014/main" xmlns="" id="{FEEC1892-EBB1-415D-814A-A98F9ED40AFC}"/>
              </a:ext>
            </a:extLst>
          </p:cNvPr>
          <p:cNvSpPr/>
          <p:nvPr/>
        </p:nvSpPr>
        <p:spPr>
          <a:xfrm>
            <a:off x="489301" y="4826049"/>
            <a:ext cx="6573095" cy="781752"/>
          </a:xfrm>
          <a:prstGeom prst="rect">
            <a:avLst/>
          </a:prstGeom>
        </p:spPr>
        <p:txBody>
          <a:bodyPr wrap="square">
            <a:spAutoFit/>
          </a:bodyPr>
          <a:lstStyle/>
          <a:p>
            <a:pPr marL="1588">
              <a:lnSpc>
                <a:spcPct val="80000"/>
              </a:lnSpc>
            </a:pPr>
            <a:r>
              <a:rPr lang="en-US" dirty="0">
                <a:solidFill>
                  <a:schemeClr val="bg1"/>
                </a:solidFill>
                <a:cs typeface="Calibri"/>
              </a:rPr>
              <a:t>We have delivered over </a:t>
            </a:r>
            <a:br>
              <a:rPr lang="en-US" dirty="0">
                <a:solidFill>
                  <a:schemeClr val="bg1"/>
                </a:solidFill>
                <a:cs typeface="Calibri"/>
              </a:rPr>
            </a:br>
            <a:r>
              <a:rPr lang="en-US" dirty="0">
                <a:solidFill>
                  <a:schemeClr val="bg1"/>
                </a:solidFill>
                <a:cs typeface="Calibri"/>
              </a:rPr>
              <a:t>100 + Product Development, Quality and Regulatory  projects</a:t>
            </a:r>
            <a:r>
              <a:rPr lang="en-US" b="1" dirty="0">
                <a:solidFill>
                  <a:schemeClr val="bg1"/>
                </a:solidFill>
                <a:cs typeface="Calibri"/>
              </a:rPr>
              <a:t>.</a:t>
            </a:r>
            <a:r>
              <a:rPr lang="en-US" sz="2000" b="1" dirty="0">
                <a:solidFill>
                  <a:schemeClr val="bg1"/>
                </a:solidFill>
                <a:cs typeface="Calibri"/>
              </a:rPr>
              <a:t/>
            </a:r>
            <a:br>
              <a:rPr lang="en-US" sz="2000" b="1" dirty="0">
                <a:solidFill>
                  <a:schemeClr val="bg1"/>
                </a:solidFill>
                <a:cs typeface="Calibri"/>
              </a:rPr>
            </a:br>
            <a:endParaRPr lang="en-US" sz="2000" b="1" dirty="0">
              <a:solidFill>
                <a:schemeClr val="bg1"/>
              </a:solidFill>
              <a:cs typeface="Calibri"/>
            </a:endParaRPr>
          </a:p>
        </p:txBody>
      </p:sp>
      <p:sp>
        <p:nvSpPr>
          <p:cNvPr id="8" name="Rectangle 7">
            <a:extLst>
              <a:ext uri="{FF2B5EF4-FFF2-40B4-BE49-F238E27FC236}">
                <a16:creationId xmlns:a16="http://schemas.microsoft.com/office/drawing/2014/main" xmlns="" id="{14C3E990-F294-49EB-A427-A2BA12099122}"/>
              </a:ext>
            </a:extLst>
          </p:cNvPr>
          <p:cNvSpPr/>
          <p:nvPr/>
        </p:nvSpPr>
        <p:spPr>
          <a:xfrm>
            <a:off x="489301" y="5610329"/>
            <a:ext cx="6573095" cy="781752"/>
          </a:xfrm>
          <a:prstGeom prst="rect">
            <a:avLst/>
          </a:prstGeom>
        </p:spPr>
        <p:txBody>
          <a:bodyPr wrap="square">
            <a:spAutoFit/>
          </a:bodyPr>
          <a:lstStyle/>
          <a:p>
            <a:pPr marL="1588">
              <a:lnSpc>
                <a:spcPct val="80000"/>
              </a:lnSpc>
            </a:pPr>
            <a:r>
              <a:rPr lang="en-US" dirty="0">
                <a:solidFill>
                  <a:schemeClr val="bg1"/>
                </a:solidFill>
                <a:cs typeface="Calibri"/>
              </a:rPr>
              <a:t>We operate in 3 industries (industrial/high tech, retail/CPG and life sciences)</a:t>
            </a:r>
            <a:r>
              <a:rPr lang="en-US" sz="2000" b="1" dirty="0">
                <a:solidFill>
                  <a:schemeClr val="bg1"/>
                </a:solidFill>
                <a:cs typeface="Calibri"/>
              </a:rPr>
              <a:t/>
            </a:r>
            <a:br>
              <a:rPr lang="en-US" sz="2000" b="1" dirty="0">
                <a:solidFill>
                  <a:schemeClr val="bg1"/>
                </a:solidFill>
                <a:cs typeface="Calibri"/>
              </a:rPr>
            </a:br>
            <a:endParaRPr lang="en-US" sz="2000" b="1" dirty="0">
              <a:solidFill>
                <a:schemeClr val="bg1"/>
              </a:solidFill>
              <a:cs typeface="Calibri"/>
            </a:endParaRPr>
          </a:p>
        </p:txBody>
      </p:sp>
      <p:sp>
        <p:nvSpPr>
          <p:cNvPr id="9" name="Footer Placeholder 2">
            <a:extLst>
              <a:ext uri="{FF2B5EF4-FFF2-40B4-BE49-F238E27FC236}">
                <a16:creationId xmlns:a16="http://schemas.microsoft.com/office/drawing/2014/main" xmlns="" id="{7332E1F2-E821-6948-A10B-FF21B5CCECE1}"/>
              </a:ext>
            </a:extLst>
          </p:cNvPr>
          <p:cNvSpPr>
            <a:spLocks noGrp="1"/>
          </p:cNvSpPr>
          <p:nvPr>
            <p:ph type="ftr" sz="quarter" idx="3"/>
          </p:nvPr>
        </p:nvSpPr>
        <p:spPr>
          <a:xfrm>
            <a:off x="3106270" y="6300355"/>
            <a:ext cx="5199888" cy="580644"/>
          </a:xfrm>
        </p:spPr>
        <p:txBody>
          <a:bodyPr/>
          <a:lstStyle/>
          <a:p>
            <a:r>
              <a:rPr lang="en-US" sz="1100" dirty="0"/>
              <a:t>Kalypso LP 2018© - Proprietary &amp; Confidential </a:t>
            </a:r>
          </a:p>
        </p:txBody>
      </p:sp>
    </p:spTree>
    <p:extLst>
      <p:ext uri="{BB962C8B-B14F-4D97-AF65-F5344CB8AC3E}">
        <p14:creationId xmlns:p14="http://schemas.microsoft.com/office/powerpoint/2010/main" val="33610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83748" y="614291"/>
            <a:ext cx="5713088" cy="5713088"/>
          </a:xfrm>
          <a:prstGeom prst="ellipse">
            <a:avLst/>
          </a:prstGeom>
          <a:noFill/>
          <a:ln w="152400">
            <a:solidFill>
              <a:schemeClr val="bg1">
                <a:lumMod val="95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nSpc>
                <a:spcPct val="90000"/>
              </a:lnSpc>
              <a:spcAft>
                <a:spcPts val="600"/>
              </a:spcAft>
            </a:pPr>
            <a:endParaRPr lang="en-US" dirty="0">
              <a:solidFill>
                <a:schemeClr val="bg1"/>
              </a:solidFill>
            </a:endParaRPr>
          </a:p>
        </p:txBody>
      </p:sp>
      <p:pic>
        <p:nvPicPr>
          <p:cNvPr id="12" name="Picture 11"/>
          <p:cNvPicPr>
            <a:picLocks noChangeAspect="1"/>
          </p:cNvPicPr>
          <p:nvPr/>
        </p:nvPicPr>
        <p:blipFill>
          <a:blip r:embed="rId3">
            <a:duotone>
              <a:prstClr val="black"/>
              <a:schemeClr val="accent5">
                <a:tint val="45000"/>
                <a:satMod val="400000"/>
              </a:schemeClr>
            </a:duotone>
            <a:lum bright="-100000" contrast="11000"/>
            <a:alphaModFix amt="8000"/>
          </a:blip>
          <a:stretch>
            <a:fillRect/>
          </a:stretch>
        </p:blipFill>
        <p:spPr>
          <a:xfrm>
            <a:off x="3599099" y="1177303"/>
            <a:ext cx="3671556" cy="4567763"/>
          </a:xfrm>
          <a:prstGeom prst="rect">
            <a:avLst/>
          </a:prstGeom>
        </p:spPr>
      </p:pic>
      <p:sp>
        <p:nvSpPr>
          <p:cNvPr id="16" name="TextBox 15"/>
          <p:cNvSpPr txBox="1"/>
          <p:nvPr/>
        </p:nvSpPr>
        <p:spPr>
          <a:xfrm>
            <a:off x="6850213" y="1023516"/>
            <a:ext cx="3078875" cy="707886"/>
          </a:xfrm>
          <a:prstGeom prst="rect">
            <a:avLst/>
          </a:prstGeom>
          <a:solidFill>
            <a:schemeClr val="accent5">
              <a:alpha val="0"/>
            </a:schemeClr>
          </a:solidFill>
        </p:spPr>
        <p:txBody>
          <a:bodyPr wrap="square" lIns="182880" tIns="91440" rIns="182880" bIns="91440" rtlCol="0">
            <a:spAutoFit/>
          </a:bodyPr>
          <a:lstStyle/>
          <a:p>
            <a:pPr>
              <a:lnSpc>
                <a:spcPct val="85000"/>
              </a:lnSpc>
            </a:pPr>
            <a:r>
              <a:rPr lang="en-US" dirty="0"/>
              <a:t>We act as </a:t>
            </a:r>
            <a:r>
              <a:rPr lang="en-US" sz="2000" b="1" dirty="0"/>
              <a:t>leaders behind the leaders</a:t>
            </a:r>
            <a:endParaRPr lang="en-US" sz="2000" dirty="0"/>
          </a:p>
        </p:txBody>
      </p:sp>
      <p:sp>
        <p:nvSpPr>
          <p:cNvPr id="17" name="TextBox 16"/>
          <p:cNvSpPr txBox="1"/>
          <p:nvPr/>
        </p:nvSpPr>
        <p:spPr>
          <a:xfrm>
            <a:off x="6847286" y="5173495"/>
            <a:ext cx="4274372" cy="707886"/>
          </a:xfrm>
          <a:prstGeom prst="rect">
            <a:avLst/>
          </a:prstGeom>
          <a:solidFill>
            <a:schemeClr val="accent5">
              <a:alpha val="0"/>
            </a:schemeClr>
          </a:solidFill>
        </p:spPr>
        <p:txBody>
          <a:bodyPr wrap="square" lIns="182880" tIns="91440" rIns="182880" bIns="91440" rtlCol="0">
            <a:spAutoFit/>
          </a:bodyPr>
          <a:lstStyle/>
          <a:p>
            <a:pPr>
              <a:lnSpc>
                <a:spcPct val="85000"/>
              </a:lnSpc>
            </a:pPr>
            <a:r>
              <a:rPr lang="en-US" dirty="0"/>
              <a:t>We believe in the </a:t>
            </a:r>
            <a:r>
              <a:rPr lang="en-US" sz="2000" b="1" dirty="0"/>
              <a:t>power of creativity and innovation </a:t>
            </a:r>
            <a:r>
              <a:rPr lang="en-US" dirty="0"/>
              <a:t>to change the world</a:t>
            </a:r>
            <a:r>
              <a:rPr lang="en-US" sz="2000" dirty="0"/>
              <a:t> </a:t>
            </a:r>
          </a:p>
        </p:txBody>
      </p:sp>
      <p:sp>
        <p:nvSpPr>
          <p:cNvPr id="18" name="TextBox 17"/>
          <p:cNvSpPr txBox="1"/>
          <p:nvPr/>
        </p:nvSpPr>
        <p:spPr>
          <a:xfrm>
            <a:off x="6850004" y="3513504"/>
            <a:ext cx="3381619" cy="707886"/>
          </a:xfrm>
          <a:prstGeom prst="rect">
            <a:avLst/>
          </a:prstGeom>
          <a:solidFill>
            <a:schemeClr val="accent5">
              <a:alpha val="0"/>
            </a:schemeClr>
          </a:solidFill>
        </p:spPr>
        <p:txBody>
          <a:bodyPr wrap="square" lIns="182880" tIns="91440" rIns="182880" bIns="91440" rtlCol="0">
            <a:spAutoFit/>
          </a:bodyPr>
          <a:lstStyle/>
          <a:p>
            <a:pPr>
              <a:lnSpc>
                <a:spcPct val="85000"/>
              </a:lnSpc>
            </a:pPr>
            <a:r>
              <a:rPr lang="en-US" dirty="0"/>
              <a:t>We have a </a:t>
            </a:r>
            <a:r>
              <a:rPr lang="en-US" sz="2000" b="1" dirty="0"/>
              <a:t>passion for developing people</a:t>
            </a:r>
            <a:endParaRPr lang="en-US" dirty="0"/>
          </a:p>
        </p:txBody>
      </p:sp>
      <p:sp>
        <p:nvSpPr>
          <p:cNvPr id="19" name="TextBox 18"/>
          <p:cNvSpPr txBox="1"/>
          <p:nvPr/>
        </p:nvSpPr>
        <p:spPr>
          <a:xfrm>
            <a:off x="6875447" y="4343500"/>
            <a:ext cx="3698764" cy="707886"/>
          </a:xfrm>
          <a:prstGeom prst="rect">
            <a:avLst/>
          </a:prstGeom>
          <a:solidFill>
            <a:schemeClr val="accent5">
              <a:alpha val="0"/>
            </a:schemeClr>
          </a:solidFill>
        </p:spPr>
        <p:txBody>
          <a:bodyPr wrap="square" lIns="182880" tIns="91440" rIns="182880" bIns="91440" rtlCol="0">
            <a:spAutoFit/>
          </a:bodyPr>
          <a:lstStyle/>
          <a:p>
            <a:pPr>
              <a:lnSpc>
                <a:spcPct val="85000"/>
              </a:lnSpc>
            </a:pPr>
            <a:r>
              <a:rPr lang="en-US" dirty="0"/>
              <a:t>We are </a:t>
            </a:r>
            <a:r>
              <a:rPr lang="en-US" sz="2000" b="1" dirty="0"/>
              <a:t>committed</a:t>
            </a:r>
            <a:br>
              <a:rPr lang="en-US" sz="2000" b="1" dirty="0"/>
            </a:br>
            <a:r>
              <a:rPr lang="en-US" sz="2000" b="1" dirty="0"/>
              <a:t>to our business partners</a:t>
            </a:r>
            <a:endParaRPr lang="en-US" sz="2000" dirty="0"/>
          </a:p>
        </p:txBody>
      </p:sp>
      <p:sp>
        <p:nvSpPr>
          <p:cNvPr id="20" name="TextBox 19"/>
          <p:cNvSpPr txBox="1"/>
          <p:nvPr/>
        </p:nvSpPr>
        <p:spPr>
          <a:xfrm>
            <a:off x="6854552" y="1853513"/>
            <a:ext cx="4279115" cy="707886"/>
          </a:xfrm>
          <a:prstGeom prst="rect">
            <a:avLst/>
          </a:prstGeom>
          <a:solidFill>
            <a:schemeClr val="accent5">
              <a:alpha val="0"/>
            </a:schemeClr>
          </a:solidFill>
        </p:spPr>
        <p:txBody>
          <a:bodyPr wrap="square" lIns="182880" tIns="91440" rIns="182880" bIns="91440" rtlCol="0">
            <a:spAutoFit/>
          </a:bodyPr>
          <a:lstStyle/>
          <a:p>
            <a:pPr>
              <a:lnSpc>
                <a:spcPct val="85000"/>
              </a:lnSpc>
            </a:pPr>
            <a:r>
              <a:rPr lang="en-US"/>
              <a:t>We deliver with </a:t>
            </a:r>
            <a:r>
              <a:rPr lang="en-US" sz="2000" b="1"/>
              <a:t>professionalism</a:t>
            </a:r>
            <a:r>
              <a:rPr lang="en-US" sz="2000" b="1" dirty="0"/>
              <a:t>, integrity and quality</a:t>
            </a:r>
            <a:endParaRPr lang="en-US" sz="2000" dirty="0"/>
          </a:p>
        </p:txBody>
      </p:sp>
      <p:sp>
        <p:nvSpPr>
          <p:cNvPr id="21" name="TextBox 20"/>
          <p:cNvSpPr txBox="1"/>
          <p:nvPr/>
        </p:nvSpPr>
        <p:spPr>
          <a:xfrm>
            <a:off x="6862773" y="2683509"/>
            <a:ext cx="3697489" cy="707886"/>
          </a:xfrm>
          <a:prstGeom prst="rect">
            <a:avLst/>
          </a:prstGeom>
          <a:solidFill>
            <a:schemeClr val="accent5">
              <a:alpha val="0"/>
            </a:schemeClr>
          </a:solidFill>
        </p:spPr>
        <p:txBody>
          <a:bodyPr wrap="square" lIns="182880" tIns="91440" rIns="182880" bIns="91440" rtlCol="0">
            <a:spAutoFit/>
          </a:bodyPr>
          <a:lstStyle/>
          <a:p>
            <a:pPr>
              <a:lnSpc>
                <a:spcPct val="85000"/>
              </a:lnSpc>
            </a:pPr>
            <a:r>
              <a:rPr lang="en-US" dirty="0"/>
              <a:t>We are a team of </a:t>
            </a:r>
            <a:r>
              <a:rPr lang="en-US" sz="2000" b="1" dirty="0"/>
              <a:t>characters with character</a:t>
            </a:r>
          </a:p>
        </p:txBody>
      </p:sp>
      <p:sp>
        <p:nvSpPr>
          <p:cNvPr id="3" name="Content Placeholder 2"/>
          <p:cNvSpPr>
            <a:spLocks noGrp="1"/>
          </p:cNvSpPr>
          <p:nvPr>
            <p:ph idx="1"/>
          </p:nvPr>
        </p:nvSpPr>
        <p:spPr>
          <a:xfrm>
            <a:off x="342901" y="1169582"/>
            <a:ext cx="5591745" cy="5116919"/>
          </a:xfrm>
        </p:spPr>
        <p:txBody>
          <a:bodyPr/>
          <a:lstStyle/>
          <a:p>
            <a:r>
              <a:rPr lang="en-US" b="1" dirty="0"/>
              <a:t>Our core values govern how we work with our clients </a:t>
            </a:r>
            <a:br>
              <a:rPr lang="en-US" b="1" dirty="0"/>
            </a:br>
            <a:r>
              <a:rPr lang="en-US" dirty="0"/>
              <a:t>and manage our firm</a:t>
            </a:r>
          </a:p>
          <a:p>
            <a:endParaRPr lang="en-US" dirty="0"/>
          </a:p>
        </p:txBody>
      </p:sp>
      <p:sp>
        <p:nvSpPr>
          <p:cNvPr id="4" name="Slide Number Placeholder 3"/>
          <p:cNvSpPr>
            <a:spLocks noGrp="1"/>
          </p:cNvSpPr>
          <p:nvPr>
            <p:ph type="sldNum" sz="quarter" idx="4"/>
          </p:nvPr>
        </p:nvSpPr>
        <p:spPr/>
        <p:txBody>
          <a:bodyPr/>
          <a:lstStyle/>
          <a:p>
            <a:fld id="{0073B9DC-1AA7-5D4B-8A36-3FA8972FB8B6}" type="slidenum">
              <a:rPr lang="en-US" smtClean="0"/>
              <a:pPr/>
              <a:t>3</a:t>
            </a:fld>
            <a:endParaRPr lang="en-US" dirty="0"/>
          </a:p>
        </p:txBody>
      </p:sp>
      <p:sp>
        <p:nvSpPr>
          <p:cNvPr id="14" name="Footer Placeholder 2">
            <a:extLst>
              <a:ext uri="{FF2B5EF4-FFF2-40B4-BE49-F238E27FC236}">
                <a16:creationId xmlns:a16="http://schemas.microsoft.com/office/drawing/2014/main" xmlns="" id="{B61972BC-7CBF-4F4B-A277-E1A16E922705}"/>
              </a:ext>
            </a:extLst>
          </p:cNvPr>
          <p:cNvSpPr>
            <a:spLocks noGrp="1"/>
          </p:cNvSpPr>
          <p:nvPr>
            <p:ph type="ftr" sz="quarter" idx="3"/>
          </p:nvPr>
        </p:nvSpPr>
        <p:spPr>
          <a:xfrm>
            <a:off x="3106270" y="6300355"/>
            <a:ext cx="5199888" cy="580644"/>
          </a:xfrm>
        </p:spPr>
        <p:txBody>
          <a:bodyPr/>
          <a:lstStyle/>
          <a:p>
            <a:r>
              <a:rPr lang="en-US" sz="1100" dirty="0"/>
              <a:t>Kalypso LP 2018© - Proprietary &amp; Confidential </a:t>
            </a:r>
          </a:p>
        </p:txBody>
      </p:sp>
    </p:spTree>
    <p:extLst>
      <p:ext uri="{BB962C8B-B14F-4D97-AF65-F5344CB8AC3E}">
        <p14:creationId xmlns:p14="http://schemas.microsoft.com/office/powerpoint/2010/main" val="296900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8139014" y="2429180"/>
            <a:ext cx="4068801" cy="3493477"/>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nSpc>
                <a:spcPct val="90000"/>
              </a:lnSpc>
              <a:spcAft>
                <a:spcPts val="600"/>
              </a:spcAft>
            </a:pPr>
            <a:endParaRPr lang="en-US" dirty="0">
              <a:solidFill>
                <a:schemeClr val="bg1"/>
              </a:solidFill>
            </a:endParaRPr>
          </a:p>
        </p:txBody>
      </p:sp>
      <p:sp>
        <p:nvSpPr>
          <p:cNvPr id="18" name="Triangle 17"/>
          <p:cNvSpPr/>
          <p:nvPr/>
        </p:nvSpPr>
        <p:spPr>
          <a:xfrm>
            <a:off x="8126055" y="2429180"/>
            <a:ext cx="4052435" cy="3493477"/>
          </a:xfrm>
          <a:prstGeom prst="triangle">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nSpc>
                <a:spcPct val="90000"/>
              </a:lnSpc>
              <a:spcAft>
                <a:spcPts val="600"/>
              </a:spcAft>
            </a:pPr>
            <a:endParaRPr lang="en-US" dirty="0">
              <a:solidFill>
                <a:schemeClr val="bg1"/>
              </a:solidFill>
            </a:endParaRPr>
          </a:p>
        </p:txBody>
      </p:sp>
      <p:sp>
        <p:nvSpPr>
          <p:cNvPr id="9" name="Rectangle 8"/>
          <p:cNvSpPr/>
          <p:nvPr/>
        </p:nvSpPr>
        <p:spPr>
          <a:xfrm>
            <a:off x="4055165" y="2429180"/>
            <a:ext cx="4089091" cy="3493477"/>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nSpc>
                <a:spcPct val="90000"/>
              </a:lnSpc>
              <a:spcAft>
                <a:spcPts val="600"/>
              </a:spcAft>
            </a:pPr>
            <a:endParaRPr lang="en-US" sz="1200" dirty="0">
              <a:solidFill>
                <a:schemeClr val="bg1"/>
              </a:solidFill>
            </a:endParaRPr>
          </a:p>
        </p:txBody>
      </p:sp>
      <p:sp>
        <p:nvSpPr>
          <p:cNvPr id="17" name="Oval 16"/>
          <p:cNvSpPr/>
          <p:nvPr/>
        </p:nvSpPr>
        <p:spPr>
          <a:xfrm>
            <a:off x="4571914" y="2622611"/>
            <a:ext cx="3106623" cy="3106616"/>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nSpc>
                <a:spcPct val="90000"/>
              </a:lnSpc>
              <a:spcAft>
                <a:spcPts val="600"/>
              </a:spcAft>
            </a:pPr>
            <a:endParaRPr lang="en-US" dirty="0">
              <a:solidFill>
                <a:schemeClr val="bg1"/>
              </a:solidFill>
            </a:endParaRPr>
          </a:p>
        </p:txBody>
      </p:sp>
      <p:grpSp>
        <p:nvGrpSpPr>
          <p:cNvPr id="3" name="Group 2"/>
          <p:cNvGrpSpPr/>
          <p:nvPr/>
        </p:nvGrpSpPr>
        <p:grpSpPr>
          <a:xfrm rot="16200000">
            <a:off x="280739" y="2145357"/>
            <a:ext cx="3497180" cy="4058651"/>
            <a:chOff x="8284029" y="293914"/>
            <a:chExt cx="2449286" cy="2449286"/>
          </a:xfrm>
        </p:grpSpPr>
        <p:sp>
          <p:nvSpPr>
            <p:cNvPr id="2" name="Right Triangle 1"/>
            <p:cNvSpPr/>
            <p:nvPr/>
          </p:nvSpPr>
          <p:spPr>
            <a:xfrm>
              <a:off x="8284029" y="293914"/>
              <a:ext cx="2449286" cy="2449286"/>
            </a:xfrm>
            <a:prstGeom prst="rtTriangl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nSpc>
                  <a:spcPct val="90000"/>
                </a:lnSpc>
                <a:spcAft>
                  <a:spcPts val="600"/>
                </a:spcAft>
              </a:pPr>
              <a:endParaRPr lang="en-US" dirty="0">
                <a:solidFill>
                  <a:schemeClr val="bg1"/>
                </a:solidFill>
              </a:endParaRPr>
            </a:p>
          </p:txBody>
        </p:sp>
        <p:sp>
          <p:nvSpPr>
            <p:cNvPr id="68" name="Right Triangle 67"/>
            <p:cNvSpPr/>
            <p:nvPr/>
          </p:nvSpPr>
          <p:spPr>
            <a:xfrm rot="10800000">
              <a:off x="8284029" y="293914"/>
              <a:ext cx="2449286" cy="2449286"/>
            </a:xfrm>
            <a:prstGeom prst="rtTriangle">
              <a:avLst/>
            </a:prstGeom>
            <a:solidFill>
              <a:srgbClr val="4DA023"/>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nSpc>
                  <a:spcPct val="90000"/>
                </a:lnSpc>
                <a:spcAft>
                  <a:spcPts val="600"/>
                </a:spcAft>
              </a:pPr>
              <a:endParaRPr lang="en-US" dirty="0">
                <a:solidFill>
                  <a:schemeClr val="bg1"/>
                </a:solidFill>
              </a:endParaRPr>
            </a:p>
          </p:txBody>
        </p:sp>
      </p:grpSp>
      <p:sp>
        <p:nvSpPr>
          <p:cNvPr id="7" name="Rectangle 6"/>
          <p:cNvSpPr/>
          <p:nvPr/>
        </p:nvSpPr>
        <p:spPr>
          <a:xfrm>
            <a:off x="264277" y="2732337"/>
            <a:ext cx="2625419" cy="720197"/>
          </a:xfrm>
          <a:prstGeom prst="rect">
            <a:avLst/>
          </a:prstGeom>
        </p:spPr>
        <p:txBody>
          <a:bodyPr wrap="square">
            <a:spAutoFit/>
          </a:bodyPr>
          <a:lstStyle/>
          <a:p>
            <a:pPr>
              <a:lnSpc>
                <a:spcPct val="85000"/>
              </a:lnSpc>
            </a:pPr>
            <a:r>
              <a:rPr lang="en-US" sz="2400" dirty="0">
                <a:solidFill>
                  <a:schemeClr val="bg1"/>
                </a:solidFill>
              </a:rPr>
              <a:t>Strategy &amp; Operations</a:t>
            </a:r>
          </a:p>
        </p:txBody>
      </p:sp>
      <p:grpSp>
        <p:nvGrpSpPr>
          <p:cNvPr id="27" name="Group 26"/>
          <p:cNvGrpSpPr/>
          <p:nvPr/>
        </p:nvGrpSpPr>
        <p:grpSpPr>
          <a:xfrm>
            <a:off x="274593" y="3550696"/>
            <a:ext cx="2984426" cy="2046833"/>
            <a:chOff x="9504823" y="1291530"/>
            <a:chExt cx="2984425" cy="2046834"/>
          </a:xfrm>
          <a:noFill/>
        </p:grpSpPr>
        <p:sp>
          <p:nvSpPr>
            <p:cNvPr id="28" name="TextBox 27"/>
            <p:cNvSpPr txBox="1"/>
            <p:nvPr/>
          </p:nvSpPr>
          <p:spPr>
            <a:xfrm>
              <a:off x="9504823" y="2054766"/>
              <a:ext cx="2571280" cy="166199"/>
            </a:xfrm>
            <a:prstGeom prst="rect">
              <a:avLst/>
            </a:prstGeom>
            <a:grpFill/>
            <a:ln w="12700">
              <a:noFill/>
              <a:prstDash val="sysDot"/>
            </a:ln>
          </p:spPr>
          <p:txBody>
            <a:bodyPr wrap="none" tIns="0" bIns="0" rtlCol="0" anchor="ctr">
              <a:spAutoFit/>
            </a:bodyPr>
            <a:lstStyle/>
            <a:p>
              <a:pPr>
                <a:lnSpc>
                  <a:spcPct val="90000"/>
                </a:lnSpc>
                <a:spcAft>
                  <a:spcPts val="1200"/>
                </a:spcAft>
              </a:pPr>
              <a:r>
                <a:rPr lang="en-US" sz="1200" dirty="0">
                  <a:solidFill>
                    <a:schemeClr val="bg1"/>
                  </a:solidFill>
                </a:rPr>
                <a:t>New Product Development Execution</a:t>
              </a:r>
            </a:p>
          </p:txBody>
        </p:sp>
        <p:sp>
          <p:nvSpPr>
            <p:cNvPr id="29" name="TextBox 28"/>
            <p:cNvSpPr txBox="1"/>
            <p:nvPr/>
          </p:nvSpPr>
          <p:spPr>
            <a:xfrm>
              <a:off x="9504823" y="2985932"/>
              <a:ext cx="2475613" cy="166199"/>
            </a:xfrm>
            <a:prstGeom prst="rect">
              <a:avLst/>
            </a:prstGeom>
            <a:grpFill/>
            <a:ln w="12700">
              <a:noFill/>
              <a:prstDash val="sysDot"/>
            </a:ln>
          </p:spPr>
          <p:txBody>
            <a:bodyPr wrap="none" tIns="0" bIns="0" rtlCol="0" anchor="ctr">
              <a:spAutoFit/>
            </a:bodyPr>
            <a:lstStyle/>
            <a:p>
              <a:pPr>
                <a:lnSpc>
                  <a:spcPct val="90000"/>
                </a:lnSpc>
                <a:spcAft>
                  <a:spcPts val="1200"/>
                </a:spcAft>
              </a:pPr>
              <a:r>
                <a:rPr lang="en-US" sz="1200" dirty="0">
                  <a:solidFill>
                    <a:schemeClr val="bg1"/>
                  </a:solidFill>
                </a:rPr>
                <a:t>Quality &amp; Compliance Management</a:t>
              </a:r>
            </a:p>
          </p:txBody>
        </p:sp>
        <p:sp>
          <p:nvSpPr>
            <p:cNvPr id="30" name="TextBox 29"/>
            <p:cNvSpPr txBox="1"/>
            <p:nvPr/>
          </p:nvSpPr>
          <p:spPr>
            <a:xfrm>
              <a:off x="9504823" y="2799699"/>
              <a:ext cx="2064539" cy="166199"/>
            </a:xfrm>
            <a:prstGeom prst="rect">
              <a:avLst/>
            </a:prstGeom>
            <a:grpFill/>
            <a:ln w="12700">
              <a:noFill/>
              <a:prstDash val="sysDot"/>
            </a:ln>
          </p:spPr>
          <p:txBody>
            <a:bodyPr wrap="none" tIns="0" bIns="0" rtlCol="0" anchor="ctr">
              <a:spAutoFit/>
            </a:bodyPr>
            <a:lstStyle/>
            <a:p>
              <a:pPr>
                <a:lnSpc>
                  <a:spcPct val="90000"/>
                </a:lnSpc>
                <a:spcAft>
                  <a:spcPts val="1200"/>
                </a:spcAft>
              </a:pPr>
              <a:r>
                <a:rPr lang="en-US" sz="1200" dirty="0">
                  <a:solidFill>
                    <a:schemeClr val="bg1"/>
                  </a:solidFill>
                </a:rPr>
                <a:t>Pricing &amp; Value Management</a:t>
              </a:r>
            </a:p>
          </p:txBody>
        </p:sp>
        <p:sp>
          <p:nvSpPr>
            <p:cNvPr id="31" name="TextBox 30"/>
            <p:cNvSpPr txBox="1"/>
            <p:nvPr/>
          </p:nvSpPr>
          <p:spPr>
            <a:xfrm>
              <a:off x="9504823" y="2427233"/>
              <a:ext cx="1367554" cy="166199"/>
            </a:xfrm>
            <a:prstGeom prst="rect">
              <a:avLst/>
            </a:prstGeom>
            <a:grpFill/>
            <a:ln w="12700">
              <a:noFill/>
              <a:prstDash val="sysDot"/>
            </a:ln>
          </p:spPr>
          <p:txBody>
            <a:bodyPr wrap="none" tIns="0" bIns="0" rtlCol="0" anchor="ctr">
              <a:spAutoFit/>
            </a:bodyPr>
            <a:lstStyle/>
            <a:p>
              <a:pPr>
                <a:lnSpc>
                  <a:spcPct val="90000"/>
                </a:lnSpc>
                <a:spcAft>
                  <a:spcPts val="1200"/>
                </a:spcAft>
              </a:pPr>
              <a:r>
                <a:rPr lang="en-US" sz="1200" dirty="0">
                  <a:solidFill>
                    <a:schemeClr val="bg1"/>
                  </a:solidFill>
                </a:rPr>
                <a:t>Strategic Sourcing</a:t>
              </a:r>
            </a:p>
          </p:txBody>
        </p:sp>
        <p:sp>
          <p:nvSpPr>
            <p:cNvPr id="32" name="TextBox 31"/>
            <p:cNvSpPr txBox="1"/>
            <p:nvPr/>
          </p:nvSpPr>
          <p:spPr>
            <a:xfrm>
              <a:off x="9504823" y="1663997"/>
              <a:ext cx="2984425" cy="166199"/>
            </a:xfrm>
            <a:prstGeom prst="rect">
              <a:avLst/>
            </a:prstGeom>
            <a:grpFill/>
            <a:ln w="12700">
              <a:noFill/>
              <a:prstDash val="sysDot"/>
            </a:ln>
          </p:spPr>
          <p:txBody>
            <a:bodyPr wrap="square" tIns="0" rIns="0" bIns="0" rtlCol="0" anchor="ctr">
              <a:spAutoFit/>
            </a:bodyPr>
            <a:lstStyle/>
            <a:p>
              <a:pPr>
                <a:lnSpc>
                  <a:spcPct val="90000"/>
                </a:lnSpc>
                <a:spcAft>
                  <a:spcPts val="1200"/>
                </a:spcAft>
              </a:pPr>
              <a:r>
                <a:rPr lang="en-US" sz="1200" dirty="0">
                  <a:solidFill>
                    <a:schemeClr val="bg1"/>
                  </a:solidFill>
                </a:rPr>
                <a:t>Breakthrough &amp; Business Model Innovation</a:t>
              </a:r>
            </a:p>
          </p:txBody>
        </p:sp>
        <p:sp>
          <p:nvSpPr>
            <p:cNvPr id="33" name="TextBox 32"/>
            <p:cNvSpPr txBox="1"/>
            <p:nvPr/>
          </p:nvSpPr>
          <p:spPr>
            <a:xfrm>
              <a:off x="9504823" y="2241000"/>
              <a:ext cx="1517979" cy="166199"/>
            </a:xfrm>
            <a:prstGeom prst="rect">
              <a:avLst/>
            </a:prstGeom>
            <a:grpFill/>
            <a:ln w="12700">
              <a:noFill/>
              <a:prstDash val="sysDot"/>
            </a:ln>
          </p:spPr>
          <p:txBody>
            <a:bodyPr wrap="none" tIns="0" bIns="0" rtlCol="0" anchor="ctr">
              <a:spAutoFit/>
            </a:bodyPr>
            <a:lstStyle/>
            <a:p>
              <a:pPr>
                <a:lnSpc>
                  <a:spcPct val="90000"/>
                </a:lnSpc>
                <a:spcAft>
                  <a:spcPts val="1200"/>
                </a:spcAft>
              </a:pPr>
              <a:r>
                <a:rPr lang="en-US" sz="1200" dirty="0">
                  <a:solidFill>
                    <a:schemeClr val="bg1"/>
                  </a:solidFill>
                </a:rPr>
                <a:t>Discovery &amp; Ideation</a:t>
              </a:r>
            </a:p>
          </p:txBody>
        </p:sp>
        <p:sp>
          <p:nvSpPr>
            <p:cNvPr id="34" name="TextBox 33"/>
            <p:cNvSpPr txBox="1"/>
            <p:nvPr/>
          </p:nvSpPr>
          <p:spPr>
            <a:xfrm>
              <a:off x="9504823" y="2613465"/>
              <a:ext cx="1629997" cy="166199"/>
            </a:xfrm>
            <a:prstGeom prst="rect">
              <a:avLst/>
            </a:prstGeom>
            <a:grpFill/>
            <a:ln w="12700">
              <a:noFill/>
              <a:prstDash val="sysDot"/>
            </a:ln>
          </p:spPr>
          <p:txBody>
            <a:bodyPr wrap="none" tIns="0" bIns="0" rtlCol="0" anchor="ctr">
              <a:spAutoFit/>
            </a:bodyPr>
            <a:lstStyle/>
            <a:p>
              <a:pPr>
                <a:lnSpc>
                  <a:spcPct val="90000"/>
                </a:lnSpc>
                <a:spcAft>
                  <a:spcPts val="1200"/>
                </a:spcAft>
              </a:pPr>
              <a:r>
                <a:rPr lang="en-US" sz="1200" dirty="0">
                  <a:solidFill>
                    <a:schemeClr val="bg1"/>
                  </a:solidFill>
                </a:rPr>
                <a:t>Portfolio Management</a:t>
              </a:r>
            </a:p>
          </p:txBody>
        </p:sp>
        <p:sp>
          <p:nvSpPr>
            <p:cNvPr id="35" name="TextBox 34"/>
            <p:cNvSpPr txBox="1"/>
            <p:nvPr/>
          </p:nvSpPr>
          <p:spPr>
            <a:xfrm>
              <a:off x="9504823" y="1477764"/>
              <a:ext cx="1436291" cy="166199"/>
            </a:xfrm>
            <a:prstGeom prst="rect">
              <a:avLst/>
            </a:prstGeom>
            <a:grpFill/>
            <a:ln w="12700">
              <a:noFill/>
              <a:prstDash val="sysDot"/>
            </a:ln>
          </p:spPr>
          <p:txBody>
            <a:bodyPr wrap="none" tIns="0" bIns="0" rtlCol="0" anchor="ctr">
              <a:spAutoFit/>
            </a:bodyPr>
            <a:lstStyle/>
            <a:p>
              <a:pPr>
                <a:lnSpc>
                  <a:spcPct val="90000"/>
                </a:lnSpc>
                <a:spcAft>
                  <a:spcPts val="1200"/>
                </a:spcAft>
              </a:pPr>
              <a:r>
                <a:rPr lang="en-US" sz="1200" dirty="0">
                  <a:solidFill>
                    <a:schemeClr val="bg1"/>
                  </a:solidFill>
                </a:rPr>
                <a:t>Innovation Strategy</a:t>
              </a:r>
            </a:p>
          </p:txBody>
        </p:sp>
        <p:sp>
          <p:nvSpPr>
            <p:cNvPr id="36" name="TextBox 35"/>
            <p:cNvSpPr txBox="1"/>
            <p:nvPr/>
          </p:nvSpPr>
          <p:spPr>
            <a:xfrm>
              <a:off x="9504823" y="3172165"/>
              <a:ext cx="2733638" cy="166199"/>
            </a:xfrm>
            <a:prstGeom prst="rect">
              <a:avLst/>
            </a:prstGeom>
            <a:grpFill/>
            <a:ln w="12700">
              <a:noFill/>
              <a:prstDash val="sysDot"/>
            </a:ln>
          </p:spPr>
          <p:txBody>
            <a:bodyPr wrap="square" tIns="0" bIns="0" rtlCol="0" anchor="ctr">
              <a:spAutoFit/>
            </a:bodyPr>
            <a:lstStyle/>
            <a:p>
              <a:pPr>
                <a:lnSpc>
                  <a:spcPct val="90000"/>
                </a:lnSpc>
                <a:spcAft>
                  <a:spcPts val="1200"/>
                </a:spcAft>
              </a:pPr>
              <a:r>
                <a:rPr lang="en-US" sz="1200" dirty="0">
                  <a:solidFill>
                    <a:schemeClr val="bg1"/>
                  </a:solidFill>
                </a:rPr>
                <a:t>Mergers, Acquisitions &amp; Alliances</a:t>
              </a:r>
            </a:p>
          </p:txBody>
        </p:sp>
        <p:sp>
          <p:nvSpPr>
            <p:cNvPr id="37" name="TextBox 36"/>
            <p:cNvSpPr txBox="1"/>
            <p:nvPr/>
          </p:nvSpPr>
          <p:spPr>
            <a:xfrm>
              <a:off x="9504823" y="1291530"/>
              <a:ext cx="1312282" cy="166199"/>
            </a:xfrm>
            <a:prstGeom prst="rect">
              <a:avLst/>
            </a:prstGeom>
            <a:grpFill/>
            <a:ln w="12700">
              <a:noFill/>
              <a:prstDash val="sysDot"/>
            </a:ln>
          </p:spPr>
          <p:txBody>
            <a:bodyPr wrap="none" tIns="0" bIns="0" rtlCol="0" anchor="ctr">
              <a:spAutoFit/>
            </a:bodyPr>
            <a:lstStyle/>
            <a:p>
              <a:pPr>
                <a:lnSpc>
                  <a:spcPct val="90000"/>
                </a:lnSpc>
                <a:spcAft>
                  <a:spcPts val="1200"/>
                </a:spcAft>
              </a:pPr>
              <a:r>
                <a:rPr lang="en-US" sz="1200" dirty="0">
                  <a:solidFill>
                    <a:schemeClr val="bg1"/>
                  </a:solidFill>
                </a:rPr>
                <a:t>Digital Innovation</a:t>
              </a:r>
            </a:p>
          </p:txBody>
        </p:sp>
        <p:sp>
          <p:nvSpPr>
            <p:cNvPr id="38" name="TextBox 37"/>
            <p:cNvSpPr txBox="1"/>
            <p:nvPr/>
          </p:nvSpPr>
          <p:spPr>
            <a:xfrm>
              <a:off x="9504823" y="1856504"/>
              <a:ext cx="2984425" cy="166199"/>
            </a:xfrm>
            <a:prstGeom prst="rect">
              <a:avLst/>
            </a:prstGeom>
            <a:grpFill/>
            <a:ln w="12700">
              <a:noFill/>
              <a:prstDash val="sysDot"/>
            </a:ln>
          </p:spPr>
          <p:txBody>
            <a:bodyPr wrap="square" tIns="0" rIns="0" bIns="0" rtlCol="0" anchor="ctr">
              <a:spAutoFit/>
            </a:bodyPr>
            <a:lstStyle/>
            <a:p>
              <a:pPr>
                <a:lnSpc>
                  <a:spcPct val="90000"/>
                </a:lnSpc>
                <a:spcAft>
                  <a:spcPts val="1200"/>
                </a:spcAft>
              </a:pPr>
              <a:r>
                <a:rPr lang="en-US" sz="1200" dirty="0">
                  <a:solidFill>
                    <a:schemeClr val="bg1"/>
                  </a:solidFill>
                </a:rPr>
                <a:t>Foresight &amp; Ideation</a:t>
              </a:r>
            </a:p>
          </p:txBody>
        </p:sp>
      </p:grpSp>
      <p:grpSp>
        <p:nvGrpSpPr>
          <p:cNvPr id="5" name="Group 4"/>
          <p:cNvGrpSpPr/>
          <p:nvPr/>
        </p:nvGrpSpPr>
        <p:grpSpPr>
          <a:xfrm>
            <a:off x="4346396" y="2732337"/>
            <a:ext cx="3108346" cy="1842003"/>
            <a:chOff x="4428458" y="1522357"/>
            <a:chExt cx="3108347" cy="1842002"/>
          </a:xfrm>
        </p:grpSpPr>
        <p:sp>
          <p:nvSpPr>
            <p:cNvPr id="42" name="Rectangle 41"/>
            <p:cNvSpPr/>
            <p:nvPr/>
          </p:nvSpPr>
          <p:spPr>
            <a:xfrm>
              <a:off x="4428458" y="1522357"/>
              <a:ext cx="3108347" cy="720197"/>
            </a:xfrm>
            <a:prstGeom prst="rect">
              <a:avLst/>
            </a:prstGeom>
          </p:spPr>
          <p:txBody>
            <a:bodyPr wrap="square">
              <a:spAutoFit/>
            </a:bodyPr>
            <a:lstStyle/>
            <a:p>
              <a:pPr>
                <a:lnSpc>
                  <a:spcPct val="85000"/>
                </a:lnSpc>
              </a:pPr>
              <a:r>
                <a:rPr lang="en-US" sz="2400" dirty="0">
                  <a:solidFill>
                    <a:schemeClr val="bg1"/>
                  </a:solidFill>
                </a:rPr>
                <a:t>PLM &amp; Core </a:t>
              </a:r>
              <a:br>
                <a:rPr lang="en-US" sz="2400" dirty="0">
                  <a:solidFill>
                    <a:schemeClr val="bg1"/>
                  </a:solidFill>
                </a:rPr>
              </a:br>
              <a:r>
                <a:rPr lang="en-US" sz="2400" dirty="0">
                  <a:solidFill>
                    <a:schemeClr val="bg1"/>
                  </a:solidFill>
                </a:rPr>
                <a:t>Technologies</a:t>
              </a:r>
            </a:p>
          </p:txBody>
        </p:sp>
        <p:sp>
          <p:nvSpPr>
            <p:cNvPr id="39" name="TextBox 38"/>
            <p:cNvSpPr txBox="1"/>
            <p:nvPr/>
          </p:nvSpPr>
          <p:spPr>
            <a:xfrm>
              <a:off x="4434433" y="2528902"/>
              <a:ext cx="2598341" cy="166199"/>
            </a:xfrm>
            <a:prstGeom prst="rect">
              <a:avLst/>
            </a:prstGeom>
            <a:noFill/>
            <a:ln w="12700">
              <a:noFill/>
              <a:prstDash val="sysDot"/>
            </a:ln>
          </p:spPr>
          <p:txBody>
            <a:bodyPr wrap="none" tIns="0" bIns="0" rtlCol="0" anchor="ctr">
              <a:spAutoFit/>
            </a:bodyPr>
            <a:lstStyle/>
            <a:p>
              <a:pPr>
                <a:lnSpc>
                  <a:spcPct val="90000"/>
                </a:lnSpc>
                <a:spcAft>
                  <a:spcPts val="600"/>
                </a:spcAft>
              </a:pPr>
              <a:r>
                <a:rPr lang="en-US" sz="1200" dirty="0">
                  <a:solidFill>
                    <a:schemeClr val="bg1"/>
                  </a:solidFill>
                </a:rPr>
                <a:t>PLM (Product Lifecycle Management)</a:t>
              </a:r>
            </a:p>
          </p:txBody>
        </p:sp>
        <p:sp>
          <p:nvSpPr>
            <p:cNvPr id="40" name="TextBox 39"/>
            <p:cNvSpPr txBox="1"/>
            <p:nvPr/>
          </p:nvSpPr>
          <p:spPr>
            <a:xfrm>
              <a:off x="4434433" y="2711873"/>
              <a:ext cx="2917274" cy="652486"/>
            </a:xfrm>
            <a:prstGeom prst="rect">
              <a:avLst/>
            </a:prstGeom>
            <a:noFill/>
            <a:ln w="12700">
              <a:noFill/>
              <a:prstDash val="sysDot"/>
            </a:ln>
          </p:spPr>
          <p:txBody>
            <a:bodyPr wrap="none" tIns="0" bIns="0" rtlCol="0" anchor="ctr">
              <a:spAutoFit/>
            </a:bodyPr>
            <a:lstStyle/>
            <a:p>
              <a:pPr>
                <a:lnSpc>
                  <a:spcPct val="90000"/>
                </a:lnSpc>
                <a:spcAft>
                  <a:spcPts val="600"/>
                </a:spcAft>
              </a:pPr>
              <a:r>
                <a:rPr lang="en-US" sz="1200" dirty="0">
                  <a:solidFill>
                    <a:schemeClr val="bg1"/>
                  </a:solidFill>
                </a:rPr>
                <a:t>EIM (Enterprise Information Management)</a:t>
              </a:r>
            </a:p>
            <a:p>
              <a:pPr>
                <a:lnSpc>
                  <a:spcPct val="90000"/>
                </a:lnSpc>
                <a:spcAft>
                  <a:spcPts val="600"/>
                </a:spcAft>
              </a:pPr>
              <a:r>
                <a:rPr lang="en-US" sz="1200" dirty="0">
                  <a:solidFill>
                    <a:schemeClr val="bg1"/>
                  </a:solidFill>
                </a:rPr>
                <a:t>RIM (Regulatory Information Management</a:t>
              </a:r>
            </a:p>
            <a:p>
              <a:pPr>
                <a:lnSpc>
                  <a:spcPct val="90000"/>
                </a:lnSpc>
                <a:spcAft>
                  <a:spcPts val="600"/>
                </a:spcAft>
              </a:pPr>
              <a:endParaRPr lang="en-US" sz="1200" dirty="0">
                <a:solidFill>
                  <a:schemeClr val="bg1"/>
                </a:solidFill>
              </a:endParaRPr>
            </a:p>
          </p:txBody>
        </p:sp>
        <p:sp>
          <p:nvSpPr>
            <p:cNvPr id="41" name="TextBox 40"/>
            <p:cNvSpPr txBox="1"/>
            <p:nvPr/>
          </p:nvSpPr>
          <p:spPr>
            <a:xfrm>
              <a:off x="4434433" y="2332731"/>
              <a:ext cx="2545763" cy="166199"/>
            </a:xfrm>
            <a:prstGeom prst="rect">
              <a:avLst/>
            </a:prstGeom>
            <a:noFill/>
            <a:ln w="12700">
              <a:noFill/>
              <a:prstDash val="sysDot"/>
            </a:ln>
          </p:spPr>
          <p:txBody>
            <a:bodyPr wrap="none" tIns="0" bIns="0" rtlCol="0" anchor="ctr">
              <a:spAutoFit/>
            </a:bodyPr>
            <a:lstStyle/>
            <a:p>
              <a:pPr>
                <a:lnSpc>
                  <a:spcPct val="90000"/>
                </a:lnSpc>
                <a:spcAft>
                  <a:spcPts val="600"/>
                </a:spcAft>
              </a:pPr>
              <a:r>
                <a:rPr lang="en-US" sz="1200" dirty="0">
                  <a:solidFill>
                    <a:schemeClr val="bg1"/>
                  </a:solidFill>
                </a:rPr>
                <a:t>PPM (Project Portfolio Management)</a:t>
              </a:r>
            </a:p>
          </p:txBody>
        </p:sp>
      </p:grpSp>
      <p:grpSp>
        <p:nvGrpSpPr>
          <p:cNvPr id="6" name="Group 5"/>
          <p:cNvGrpSpPr/>
          <p:nvPr/>
        </p:nvGrpSpPr>
        <p:grpSpPr>
          <a:xfrm>
            <a:off x="8389089" y="2732338"/>
            <a:ext cx="3532091" cy="2001479"/>
            <a:chOff x="8471151" y="1522357"/>
            <a:chExt cx="3532090" cy="2001479"/>
          </a:xfrm>
        </p:grpSpPr>
        <p:sp>
          <p:nvSpPr>
            <p:cNvPr id="43" name="Rectangle 42"/>
            <p:cNvSpPr/>
            <p:nvPr/>
          </p:nvSpPr>
          <p:spPr>
            <a:xfrm>
              <a:off x="8471151" y="1522357"/>
              <a:ext cx="3532090" cy="720197"/>
            </a:xfrm>
            <a:prstGeom prst="rect">
              <a:avLst/>
            </a:prstGeom>
          </p:spPr>
          <p:txBody>
            <a:bodyPr wrap="square">
              <a:spAutoFit/>
            </a:bodyPr>
            <a:lstStyle/>
            <a:p>
              <a:pPr>
                <a:lnSpc>
                  <a:spcPct val="85000"/>
                </a:lnSpc>
              </a:pPr>
              <a:r>
                <a:rPr lang="en-US" sz="2400" dirty="0">
                  <a:solidFill>
                    <a:schemeClr val="bg1"/>
                  </a:solidFill>
                </a:rPr>
                <a:t>Digital &amp; Emerging Technologies</a:t>
              </a:r>
            </a:p>
          </p:txBody>
        </p:sp>
        <p:sp>
          <p:nvSpPr>
            <p:cNvPr id="44" name="TextBox 43"/>
            <p:cNvSpPr txBox="1"/>
            <p:nvPr/>
          </p:nvSpPr>
          <p:spPr>
            <a:xfrm>
              <a:off x="8486818" y="2520120"/>
              <a:ext cx="617477" cy="182880"/>
            </a:xfrm>
            <a:prstGeom prst="rect">
              <a:avLst/>
            </a:prstGeom>
            <a:noFill/>
            <a:ln w="12700">
              <a:noFill/>
              <a:prstDash val="solid"/>
            </a:ln>
          </p:spPr>
          <p:txBody>
            <a:bodyPr wrap="none" tIns="0" bIns="0" rtlCol="0" anchor="ctr">
              <a:noAutofit/>
            </a:bodyPr>
            <a:lstStyle/>
            <a:p>
              <a:pPr>
                <a:lnSpc>
                  <a:spcPct val="90000"/>
                </a:lnSpc>
                <a:spcAft>
                  <a:spcPts val="600"/>
                </a:spcAft>
              </a:pPr>
              <a:r>
                <a:rPr lang="en-US" sz="1200" dirty="0">
                  <a:solidFill>
                    <a:schemeClr val="bg1"/>
                  </a:solidFill>
                </a:rPr>
                <a:t>Cloud</a:t>
              </a:r>
            </a:p>
          </p:txBody>
        </p:sp>
        <p:sp>
          <p:nvSpPr>
            <p:cNvPr id="46" name="TextBox 45"/>
            <p:cNvSpPr txBox="1"/>
            <p:nvPr/>
          </p:nvSpPr>
          <p:spPr>
            <a:xfrm>
              <a:off x="8486818" y="2321016"/>
              <a:ext cx="413896" cy="182880"/>
            </a:xfrm>
            <a:prstGeom prst="rect">
              <a:avLst/>
            </a:prstGeom>
            <a:noFill/>
            <a:ln w="12700">
              <a:noFill/>
              <a:prstDash val="solid"/>
            </a:ln>
          </p:spPr>
          <p:txBody>
            <a:bodyPr wrap="none" tIns="0" bIns="0" rtlCol="0" anchor="ctr">
              <a:noAutofit/>
            </a:bodyPr>
            <a:lstStyle/>
            <a:p>
              <a:pPr>
                <a:lnSpc>
                  <a:spcPct val="90000"/>
                </a:lnSpc>
                <a:spcAft>
                  <a:spcPts val="600"/>
                </a:spcAft>
              </a:pPr>
              <a:r>
                <a:rPr lang="en-US" sz="1200" dirty="0">
                  <a:solidFill>
                    <a:schemeClr val="bg1"/>
                  </a:solidFill>
                </a:rPr>
                <a:t>IoT</a:t>
              </a:r>
            </a:p>
          </p:txBody>
        </p:sp>
        <p:sp>
          <p:nvSpPr>
            <p:cNvPr id="47" name="TextBox 46"/>
            <p:cNvSpPr txBox="1"/>
            <p:nvPr/>
          </p:nvSpPr>
          <p:spPr>
            <a:xfrm>
              <a:off x="8486818" y="2719223"/>
              <a:ext cx="1562351" cy="182880"/>
            </a:xfrm>
            <a:prstGeom prst="rect">
              <a:avLst/>
            </a:prstGeom>
            <a:noFill/>
            <a:ln w="12700">
              <a:noFill/>
              <a:prstDash val="solid"/>
            </a:ln>
          </p:spPr>
          <p:txBody>
            <a:bodyPr wrap="none" tIns="0" bIns="0" rtlCol="0" anchor="ctr">
              <a:noAutofit/>
            </a:bodyPr>
            <a:lstStyle/>
            <a:p>
              <a:pPr>
                <a:lnSpc>
                  <a:spcPct val="90000"/>
                </a:lnSpc>
                <a:spcAft>
                  <a:spcPts val="600"/>
                </a:spcAft>
              </a:pPr>
              <a:r>
                <a:rPr lang="en-US" sz="1200" dirty="0">
                  <a:solidFill>
                    <a:schemeClr val="bg1"/>
                  </a:solidFill>
                </a:rPr>
                <a:t>Machine Learning</a:t>
              </a:r>
            </a:p>
          </p:txBody>
        </p:sp>
        <p:sp>
          <p:nvSpPr>
            <p:cNvPr id="48" name="TextBox 47"/>
            <p:cNvSpPr txBox="1"/>
            <p:nvPr/>
          </p:nvSpPr>
          <p:spPr>
            <a:xfrm>
              <a:off x="8487264" y="2942750"/>
              <a:ext cx="1941557" cy="182880"/>
            </a:xfrm>
            <a:prstGeom prst="rect">
              <a:avLst/>
            </a:prstGeom>
            <a:noFill/>
            <a:ln w="12700">
              <a:noFill/>
              <a:prstDash val="solid"/>
            </a:ln>
          </p:spPr>
          <p:txBody>
            <a:bodyPr wrap="none" tIns="0" bIns="0" rtlCol="0" anchor="ctr">
              <a:noAutofit/>
            </a:bodyPr>
            <a:lstStyle/>
            <a:p>
              <a:pPr>
                <a:lnSpc>
                  <a:spcPct val="90000"/>
                </a:lnSpc>
                <a:spcAft>
                  <a:spcPts val="600"/>
                </a:spcAft>
              </a:pPr>
              <a:r>
                <a:rPr lang="en-US" sz="1200" dirty="0">
                  <a:solidFill>
                    <a:schemeClr val="bg1"/>
                  </a:solidFill>
                </a:rPr>
                <a:t>Modeling &amp; Simulation</a:t>
              </a:r>
            </a:p>
          </p:txBody>
        </p:sp>
        <p:sp>
          <p:nvSpPr>
            <p:cNvPr id="49" name="TextBox 48"/>
            <p:cNvSpPr txBox="1"/>
            <p:nvPr/>
          </p:nvSpPr>
          <p:spPr>
            <a:xfrm>
              <a:off x="8487264" y="3340956"/>
              <a:ext cx="2807435" cy="182880"/>
            </a:xfrm>
            <a:prstGeom prst="rect">
              <a:avLst/>
            </a:prstGeom>
            <a:noFill/>
            <a:ln w="12700">
              <a:noFill/>
              <a:prstDash val="solid"/>
            </a:ln>
          </p:spPr>
          <p:txBody>
            <a:bodyPr wrap="none" tIns="0" bIns="0" rtlCol="0" anchor="ctr">
              <a:noAutofit/>
            </a:bodyPr>
            <a:lstStyle/>
            <a:p>
              <a:pPr>
                <a:lnSpc>
                  <a:spcPct val="90000"/>
                </a:lnSpc>
                <a:spcAft>
                  <a:spcPts val="600"/>
                </a:spcAft>
              </a:pPr>
              <a:r>
                <a:rPr lang="en-US" sz="1200" dirty="0">
                  <a:solidFill>
                    <a:schemeClr val="bg1"/>
                  </a:solidFill>
                </a:rPr>
                <a:t>Augmented Reality/Virtual Reality</a:t>
              </a:r>
            </a:p>
          </p:txBody>
        </p:sp>
        <p:sp>
          <p:nvSpPr>
            <p:cNvPr id="50" name="TextBox 49"/>
            <p:cNvSpPr txBox="1"/>
            <p:nvPr/>
          </p:nvSpPr>
          <p:spPr>
            <a:xfrm>
              <a:off x="8487264" y="3141853"/>
              <a:ext cx="2280496" cy="182880"/>
            </a:xfrm>
            <a:prstGeom prst="rect">
              <a:avLst/>
            </a:prstGeom>
            <a:noFill/>
            <a:ln w="12700">
              <a:noFill/>
              <a:prstDash val="solid"/>
            </a:ln>
          </p:spPr>
          <p:txBody>
            <a:bodyPr wrap="none" tIns="0" bIns="0" rtlCol="0" anchor="ctr">
              <a:noAutofit/>
            </a:bodyPr>
            <a:lstStyle/>
            <a:p>
              <a:pPr>
                <a:lnSpc>
                  <a:spcPct val="90000"/>
                </a:lnSpc>
                <a:spcAft>
                  <a:spcPts val="600"/>
                </a:spcAft>
              </a:pPr>
              <a:r>
                <a:rPr lang="en-US" sz="1200" dirty="0">
                  <a:solidFill>
                    <a:schemeClr val="bg1"/>
                  </a:solidFill>
                </a:rPr>
                <a:t>3D Digital Product Creation</a:t>
              </a:r>
            </a:p>
          </p:txBody>
        </p:sp>
      </p:grpSp>
      <p:sp>
        <p:nvSpPr>
          <p:cNvPr id="10" name="Rectangle 9"/>
          <p:cNvSpPr/>
          <p:nvPr/>
        </p:nvSpPr>
        <p:spPr>
          <a:xfrm>
            <a:off x="4056085" y="5152708"/>
            <a:ext cx="8135915" cy="768096"/>
          </a:xfrm>
          <a:prstGeom prst="rect">
            <a:avLst/>
          </a:prstGeom>
          <a:solidFill>
            <a:schemeClr val="tx1">
              <a:lumMod val="75000"/>
              <a:lumOff val="25000"/>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nSpc>
                <a:spcPct val="90000"/>
              </a:lnSpc>
              <a:spcAft>
                <a:spcPts val="600"/>
              </a:spcAft>
            </a:pPr>
            <a:endParaRPr lang="en-US" dirty="0">
              <a:solidFill>
                <a:schemeClr val="bg1"/>
              </a:solidFill>
            </a:endParaRPr>
          </a:p>
        </p:txBody>
      </p:sp>
      <p:sp>
        <p:nvSpPr>
          <p:cNvPr id="11" name="Rectangle 10"/>
          <p:cNvSpPr/>
          <p:nvPr/>
        </p:nvSpPr>
        <p:spPr>
          <a:xfrm>
            <a:off x="4353582" y="5318816"/>
            <a:ext cx="4427879" cy="424732"/>
          </a:xfrm>
          <a:prstGeom prst="rect">
            <a:avLst/>
          </a:prstGeom>
        </p:spPr>
        <p:txBody>
          <a:bodyPr wrap="none">
            <a:spAutoFit/>
          </a:bodyPr>
          <a:lstStyle/>
          <a:p>
            <a:pPr>
              <a:lnSpc>
                <a:spcPct val="90000"/>
              </a:lnSpc>
              <a:spcAft>
                <a:spcPts val="600"/>
              </a:spcAft>
            </a:pPr>
            <a:r>
              <a:rPr lang="en-US" sz="2400" dirty="0">
                <a:solidFill>
                  <a:schemeClr val="bg1"/>
                </a:solidFill>
              </a:rPr>
              <a:t>Outsourced &amp; Managed Services</a:t>
            </a:r>
          </a:p>
        </p:txBody>
      </p:sp>
      <p:sp>
        <p:nvSpPr>
          <p:cNvPr id="12" name="Slide Number Placeholder 11"/>
          <p:cNvSpPr>
            <a:spLocks noGrp="1"/>
          </p:cNvSpPr>
          <p:nvPr>
            <p:ph type="sldNum" sz="quarter" idx="4"/>
          </p:nvPr>
        </p:nvSpPr>
        <p:spPr/>
        <p:txBody>
          <a:bodyPr/>
          <a:lstStyle/>
          <a:p>
            <a:fld id="{0073B9DC-1AA7-5D4B-8A36-3FA8972FB8B6}" type="slidenum">
              <a:rPr lang="en-US" smtClean="0"/>
              <a:pPr/>
              <a:t>4</a:t>
            </a:fld>
            <a:endParaRPr lang="en-US" dirty="0"/>
          </a:p>
        </p:txBody>
      </p:sp>
      <p:sp>
        <p:nvSpPr>
          <p:cNvPr id="52" name="Title 2"/>
          <p:cNvSpPr>
            <a:spLocks noGrp="1"/>
          </p:cNvSpPr>
          <p:nvPr>
            <p:ph type="title"/>
          </p:nvPr>
        </p:nvSpPr>
        <p:spPr/>
        <p:txBody>
          <a:bodyPr/>
          <a:lstStyle/>
          <a:p>
            <a:r>
              <a:rPr lang="en-US" sz="3600" dirty="0"/>
              <a:t>Kalypso Services</a:t>
            </a:r>
          </a:p>
        </p:txBody>
      </p:sp>
      <p:graphicFrame>
        <p:nvGraphicFramePr>
          <p:cNvPr id="13" name="Table 12">
            <a:extLst>
              <a:ext uri="{FF2B5EF4-FFF2-40B4-BE49-F238E27FC236}">
                <a16:creationId xmlns:a16="http://schemas.microsoft.com/office/drawing/2014/main" xmlns="" id="{8CD938F6-D9BD-41EF-B623-402827A3AF98}"/>
              </a:ext>
            </a:extLst>
          </p:cNvPr>
          <p:cNvGraphicFramePr>
            <a:graphicFrameLocks noGrp="1"/>
          </p:cNvGraphicFramePr>
          <p:nvPr>
            <p:extLst>
              <p:ext uri="{D42A27DB-BD31-4B8C-83A1-F6EECF244321}">
                <p14:modId xmlns:p14="http://schemas.microsoft.com/office/powerpoint/2010/main" val="1183540949"/>
              </p:ext>
            </p:extLst>
          </p:nvPr>
        </p:nvGraphicFramePr>
        <p:xfrm>
          <a:off x="590508" y="1213381"/>
          <a:ext cx="10826175" cy="1212543"/>
        </p:xfrm>
        <a:graphic>
          <a:graphicData uri="http://schemas.openxmlformats.org/drawingml/2006/table">
            <a:tbl>
              <a:tblPr firstRow="1" bandRow="1">
                <a:tableStyleId>{2D5ABB26-0587-4C30-8999-92F81FD0307C}</a:tableStyleId>
              </a:tblPr>
              <a:tblGrid>
                <a:gridCol w="3608725">
                  <a:extLst>
                    <a:ext uri="{9D8B030D-6E8A-4147-A177-3AD203B41FA5}">
                      <a16:colId xmlns:a16="http://schemas.microsoft.com/office/drawing/2014/main" xmlns="" val="2511842735"/>
                    </a:ext>
                  </a:extLst>
                </a:gridCol>
                <a:gridCol w="3608725">
                  <a:extLst>
                    <a:ext uri="{9D8B030D-6E8A-4147-A177-3AD203B41FA5}">
                      <a16:colId xmlns:a16="http://schemas.microsoft.com/office/drawing/2014/main" xmlns="" val="1102051801"/>
                    </a:ext>
                  </a:extLst>
                </a:gridCol>
                <a:gridCol w="3608725">
                  <a:extLst>
                    <a:ext uri="{9D8B030D-6E8A-4147-A177-3AD203B41FA5}">
                      <a16:colId xmlns:a16="http://schemas.microsoft.com/office/drawing/2014/main" xmlns="" val="1496923247"/>
                    </a:ext>
                  </a:extLst>
                </a:gridCol>
              </a:tblGrid>
              <a:tr h="1212543">
                <a:tc>
                  <a:txBody>
                    <a:bodyPr/>
                    <a:lstStyle/>
                    <a:p>
                      <a:pPr algn="l">
                        <a:lnSpc>
                          <a:spcPct val="90000"/>
                        </a:lnSpc>
                      </a:pPr>
                      <a:r>
                        <a:rPr lang="en-US" sz="2000" dirty="0"/>
                        <a:t>Industrial                                            &amp; High Tech</a:t>
                      </a:r>
                      <a:endParaRPr lang="en-US" sz="2000" b="1" dirty="0"/>
                    </a:p>
                  </a:txBody>
                  <a:tcPr anchor="ctr"/>
                </a:tc>
                <a:tc>
                  <a:txBody>
                    <a:bodyPr/>
                    <a:lstStyle/>
                    <a:p>
                      <a:pPr algn="l">
                        <a:lnSpc>
                          <a:spcPct val="90000"/>
                        </a:lnSpc>
                      </a:pPr>
                      <a:r>
                        <a:rPr lang="en-US" sz="2000" dirty="0"/>
                        <a:t>Life Sciences</a:t>
                      </a:r>
                      <a:endParaRPr lang="en-US" sz="2000" b="1" dirty="0"/>
                    </a:p>
                  </a:txBody>
                  <a:tcPr anchor="ctr"/>
                </a:tc>
                <a:tc>
                  <a:txBody>
                    <a:bodyPr/>
                    <a:lstStyle/>
                    <a:p>
                      <a:pPr algn="l">
                        <a:lnSpc>
                          <a:spcPct val="90000"/>
                        </a:lnSpc>
                      </a:pPr>
                      <a:r>
                        <a:rPr lang="en-US" sz="2000" dirty="0"/>
                        <a:t>Retail &amp;                            Consumer</a:t>
                      </a:r>
                      <a:endParaRPr lang="en-US" sz="2000" b="1" dirty="0"/>
                    </a:p>
                  </a:txBody>
                  <a:tcPr anchor="ctr"/>
                </a:tc>
                <a:extLst>
                  <a:ext uri="{0D108BD9-81ED-4DB2-BD59-A6C34878D82A}">
                    <a16:rowId xmlns:a16="http://schemas.microsoft.com/office/drawing/2014/main" xmlns="" val="2011375573"/>
                  </a:ext>
                </a:extLst>
              </a:tr>
            </a:tbl>
          </a:graphicData>
        </a:graphic>
      </p:graphicFrame>
      <p:pic>
        <p:nvPicPr>
          <p:cNvPr id="51" name="Picture 50">
            <a:extLst>
              <a:ext uri="{FF2B5EF4-FFF2-40B4-BE49-F238E27FC236}">
                <a16:creationId xmlns:a16="http://schemas.microsoft.com/office/drawing/2014/main" xmlns="" id="{9F22C623-61B9-49FE-BEF3-77151F54A27D}"/>
              </a:ext>
            </a:extLst>
          </p:cNvPr>
          <p:cNvPicPr>
            <a:picLocks noChangeAspect="1"/>
          </p:cNvPicPr>
          <p:nvPr/>
        </p:nvPicPr>
        <p:blipFill>
          <a:blip r:embed="rId3"/>
          <a:stretch>
            <a:fillRect/>
          </a:stretch>
        </p:blipFill>
        <p:spPr>
          <a:xfrm>
            <a:off x="2213881" y="1422801"/>
            <a:ext cx="728848" cy="683294"/>
          </a:xfrm>
          <a:prstGeom prst="rect">
            <a:avLst/>
          </a:prstGeom>
        </p:spPr>
      </p:pic>
      <p:pic>
        <p:nvPicPr>
          <p:cNvPr id="53" name="Picture 52">
            <a:extLst>
              <a:ext uri="{FF2B5EF4-FFF2-40B4-BE49-F238E27FC236}">
                <a16:creationId xmlns:a16="http://schemas.microsoft.com/office/drawing/2014/main" xmlns="" id="{328620F8-A1AD-4A05-861A-491877921B95}"/>
              </a:ext>
            </a:extLst>
          </p:cNvPr>
          <p:cNvPicPr>
            <a:picLocks noChangeAspect="1"/>
          </p:cNvPicPr>
          <p:nvPr/>
        </p:nvPicPr>
        <p:blipFill>
          <a:blip r:embed="rId4"/>
          <a:stretch>
            <a:fillRect/>
          </a:stretch>
        </p:blipFill>
        <p:spPr>
          <a:xfrm>
            <a:off x="9169400" y="1382771"/>
            <a:ext cx="685800" cy="685800"/>
          </a:xfrm>
          <a:prstGeom prst="rect">
            <a:avLst/>
          </a:prstGeom>
        </p:spPr>
      </p:pic>
      <p:pic>
        <p:nvPicPr>
          <p:cNvPr id="54" name="Picture 53">
            <a:extLst>
              <a:ext uri="{FF2B5EF4-FFF2-40B4-BE49-F238E27FC236}">
                <a16:creationId xmlns:a16="http://schemas.microsoft.com/office/drawing/2014/main" xmlns="" id="{9FBBE761-FFD3-45A9-A3AA-006AF465B952}"/>
              </a:ext>
            </a:extLst>
          </p:cNvPr>
          <p:cNvPicPr>
            <a:picLocks noChangeAspect="1"/>
          </p:cNvPicPr>
          <p:nvPr/>
        </p:nvPicPr>
        <p:blipFill>
          <a:blip r:embed="rId5"/>
          <a:stretch>
            <a:fillRect/>
          </a:stretch>
        </p:blipFill>
        <p:spPr>
          <a:xfrm>
            <a:off x="5878527" y="1392021"/>
            <a:ext cx="674763" cy="719746"/>
          </a:xfrm>
          <a:prstGeom prst="rect">
            <a:avLst/>
          </a:prstGeom>
        </p:spPr>
      </p:pic>
      <p:sp>
        <p:nvSpPr>
          <p:cNvPr id="56" name="Footer Placeholder 2">
            <a:extLst>
              <a:ext uri="{FF2B5EF4-FFF2-40B4-BE49-F238E27FC236}">
                <a16:creationId xmlns:a16="http://schemas.microsoft.com/office/drawing/2014/main" xmlns="" id="{687E0FCC-5863-6044-A6C1-9A25DA2ED01B}"/>
              </a:ext>
            </a:extLst>
          </p:cNvPr>
          <p:cNvSpPr>
            <a:spLocks noGrp="1"/>
          </p:cNvSpPr>
          <p:nvPr>
            <p:ph type="ftr" sz="quarter" idx="3"/>
          </p:nvPr>
        </p:nvSpPr>
        <p:spPr>
          <a:xfrm>
            <a:off x="3106270" y="6300355"/>
            <a:ext cx="5199888" cy="580644"/>
          </a:xfrm>
        </p:spPr>
        <p:txBody>
          <a:bodyPr/>
          <a:lstStyle/>
          <a:p>
            <a:r>
              <a:rPr lang="en-US" sz="1100" dirty="0"/>
              <a:t>Kalypso LP 2018© - Proprietary &amp; Confidential </a:t>
            </a:r>
          </a:p>
        </p:txBody>
      </p:sp>
    </p:spTree>
    <p:extLst>
      <p:ext uri="{BB962C8B-B14F-4D97-AF65-F5344CB8AC3E}">
        <p14:creationId xmlns:p14="http://schemas.microsoft.com/office/powerpoint/2010/main" val="57068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012D4B6-A1D4-974D-A994-2E485A15D860}"/>
              </a:ext>
            </a:extLst>
          </p:cNvPr>
          <p:cNvPicPr>
            <a:picLocks noChangeAspect="1"/>
          </p:cNvPicPr>
          <p:nvPr/>
        </p:nvPicPr>
        <p:blipFill rotWithShape="1">
          <a:blip r:embed="rId3" cstate="screen">
            <a:alphaModFix amt="46000"/>
            <a:extLst>
              <a:ext uri="{28A0092B-C50C-407E-A947-70E740481C1C}">
                <a14:useLocalDpi xmlns:a14="http://schemas.microsoft.com/office/drawing/2010/main"/>
              </a:ext>
            </a:extLst>
          </a:blip>
          <a:srcRect r="19063" b="15649"/>
          <a:stretch/>
        </p:blipFill>
        <p:spPr>
          <a:xfrm>
            <a:off x="1056743" y="0"/>
            <a:ext cx="11135257" cy="6858000"/>
          </a:xfrm>
          <a:prstGeom prst="rect">
            <a:avLst/>
          </a:prstGeom>
        </p:spPr>
      </p:pic>
      <p:sp>
        <p:nvSpPr>
          <p:cNvPr id="7" name="Rectangle 6">
            <a:extLst>
              <a:ext uri="{FF2B5EF4-FFF2-40B4-BE49-F238E27FC236}">
                <a16:creationId xmlns:a16="http://schemas.microsoft.com/office/drawing/2014/main" xmlns="" id="{DDCFB0F5-336F-2941-9292-9C39E79C9A28}"/>
              </a:ext>
            </a:extLst>
          </p:cNvPr>
          <p:cNvSpPr/>
          <p:nvPr/>
        </p:nvSpPr>
        <p:spPr>
          <a:xfrm>
            <a:off x="342900" y="0"/>
            <a:ext cx="8191500" cy="168365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l">
              <a:lnSpc>
                <a:spcPct val="90000"/>
              </a:lnSpc>
              <a:spcAft>
                <a:spcPts val="600"/>
              </a:spcAft>
            </a:pPr>
            <a:endParaRPr lang="en-US" dirty="0">
              <a:solidFill>
                <a:schemeClr val="bg1"/>
              </a:solidFill>
            </a:endParaRPr>
          </a:p>
        </p:txBody>
      </p:sp>
      <p:sp>
        <p:nvSpPr>
          <p:cNvPr id="4" name="Title 3"/>
          <p:cNvSpPr>
            <a:spLocks noGrp="1"/>
          </p:cNvSpPr>
          <p:nvPr>
            <p:ph type="title"/>
          </p:nvPr>
        </p:nvSpPr>
        <p:spPr>
          <a:xfrm>
            <a:off x="342900" y="304800"/>
            <a:ext cx="11315700" cy="609600"/>
          </a:xfrm>
        </p:spPr>
        <p:txBody>
          <a:bodyPr/>
          <a:lstStyle/>
          <a:p>
            <a:r>
              <a:rPr lang="en-US" sz="3200" dirty="0"/>
              <a:t>We have a s</a:t>
            </a:r>
            <a:r>
              <a:rPr lang="x-none" sz="3200"/>
              <a:t>trong </a:t>
            </a:r>
            <a:r>
              <a:rPr lang="en-US" sz="3200" b="1" dirty="0"/>
              <a:t>l</a:t>
            </a:r>
            <a:r>
              <a:rPr lang="x-none" sz="3200" b="1"/>
              <a:t>ocal and </a:t>
            </a:r>
            <a:r>
              <a:rPr lang="en-US" sz="3200" b="1" dirty="0"/>
              <a:t>n</a:t>
            </a:r>
            <a:r>
              <a:rPr lang="x-none" sz="3200" b="1"/>
              <a:t>ear-</a:t>
            </a:r>
            <a:r>
              <a:rPr lang="en-US" sz="3200" b="1" dirty="0"/>
              <a:t>s</a:t>
            </a:r>
            <a:r>
              <a:rPr lang="x-none" sz="3200" b="1"/>
              <a:t>hore </a:t>
            </a:r>
            <a:r>
              <a:rPr lang="en-US" sz="3200" b="1" dirty="0"/>
              <a:t>o</a:t>
            </a:r>
            <a:r>
              <a:rPr lang="x-none" sz="3200" b="1"/>
              <a:t>perating </a:t>
            </a:r>
            <a:r>
              <a:rPr lang="en-US" sz="3200" b="1" dirty="0"/>
              <a:t>m</a:t>
            </a:r>
            <a:r>
              <a:rPr lang="x-none" sz="3200" b="1"/>
              <a:t>odel</a:t>
            </a:r>
            <a:r>
              <a:rPr lang="en-US" sz="3200" b="1" dirty="0"/>
              <a:t/>
            </a:r>
            <a:br>
              <a:rPr lang="en-US" sz="3200" b="1" dirty="0"/>
            </a:br>
            <a:r>
              <a:rPr lang="x-none" sz="3200">
                <a:solidFill>
                  <a:srgbClr val="000000"/>
                </a:solidFill>
              </a:rPr>
              <a:t>Great</a:t>
            </a:r>
            <a:r>
              <a:rPr lang="x-none" sz="3200"/>
              <a:t> communication and </a:t>
            </a:r>
            <a:r>
              <a:rPr lang="en-US" sz="3200" dirty="0"/>
              <a:t>client service</a:t>
            </a:r>
            <a:r>
              <a:rPr lang="x-none" sz="3200"/>
              <a:t> with highly competitive fees </a:t>
            </a:r>
            <a:endParaRPr lang="en-US" sz="3200" dirty="0"/>
          </a:p>
        </p:txBody>
      </p:sp>
      <p:sp>
        <p:nvSpPr>
          <p:cNvPr id="41" name="Rectangle 40"/>
          <p:cNvSpPr/>
          <p:nvPr/>
        </p:nvSpPr>
        <p:spPr>
          <a:xfrm>
            <a:off x="342900" y="2368279"/>
            <a:ext cx="2400300" cy="1742015"/>
          </a:xfrm>
          <a:prstGeom prst="rect">
            <a:avLst/>
          </a:prstGeom>
          <a:noFill/>
        </p:spPr>
        <p:txBody>
          <a:bodyPr wrap="square">
            <a:spAutoFit/>
          </a:bodyPr>
          <a:lstStyle/>
          <a:p>
            <a:pPr marL="0" lvl="1" defTabSz="914400">
              <a:lnSpc>
                <a:spcPct val="90000"/>
              </a:lnSpc>
              <a:spcBef>
                <a:spcPts val="600"/>
              </a:spcBef>
            </a:pPr>
            <a:r>
              <a:rPr lang="en-US" sz="2400" dirty="0">
                <a:solidFill>
                  <a:schemeClr val="accent3"/>
                </a:solidFill>
                <a:latin typeface="+mj-lt"/>
              </a:rPr>
              <a:t>Kalypso L.P.</a:t>
            </a:r>
          </a:p>
          <a:p>
            <a:pPr marL="194310" lvl="1" indent="-194310" defTabSz="914400">
              <a:lnSpc>
                <a:spcPct val="90000"/>
              </a:lnSpc>
              <a:spcBef>
                <a:spcPts val="600"/>
              </a:spcBef>
              <a:buFont typeface="Arial" charset="0"/>
              <a:buChar char="•"/>
            </a:pPr>
            <a:r>
              <a:rPr lang="en-US" sz="1400" b="1" dirty="0">
                <a:solidFill>
                  <a:prstClr val="black"/>
                </a:solidFill>
              </a:rPr>
              <a:t>200+ </a:t>
            </a:r>
            <a:r>
              <a:rPr lang="en-US" sz="1400" dirty="0">
                <a:solidFill>
                  <a:prstClr val="black"/>
                </a:solidFill>
              </a:rPr>
              <a:t>Client Service professionals located near major cities throughout the US &amp; Canada</a:t>
            </a:r>
          </a:p>
          <a:p>
            <a:pPr marL="194310" lvl="1" indent="-194310" defTabSz="914400">
              <a:lnSpc>
                <a:spcPct val="90000"/>
              </a:lnSpc>
              <a:spcBef>
                <a:spcPts val="600"/>
              </a:spcBef>
              <a:buFont typeface="Arial" charset="0"/>
              <a:buChar char="•"/>
            </a:pPr>
            <a:r>
              <a:rPr lang="en-US" sz="1400" dirty="0">
                <a:solidFill>
                  <a:prstClr val="black"/>
                </a:solidFill>
              </a:rPr>
              <a:t>Office locations in Texas (3) and Ohio</a:t>
            </a:r>
          </a:p>
        </p:txBody>
      </p:sp>
      <p:sp>
        <p:nvSpPr>
          <p:cNvPr id="2" name="Slide Number Placeholder 1"/>
          <p:cNvSpPr>
            <a:spLocks noGrp="1"/>
          </p:cNvSpPr>
          <p:nvPr>
            <p:ph type="sldNum" sz="quarter" idx="4"/>
          </p:nvPr>
        </p:nvSpPr>
        <p:spPr/>
        <p:txBody>
          <a:bodyPr/>
          <a:lstStyle/>
          <a:p>
            <a:fld id="{0073B9DC-1AA7-5D4B-8A36-3FA8972FB8B6}" type="slidenum">
              <a:rPr lang="en-US" smtClean="0"/>
              <a:pPr/>
              <a:t>5</a:t>
            </a:fld>
            <a:endParaRPr lang="en-US" dirty="0"/>
          </a:p>
        </p:txBody>
      </p:sp>
      <p:sp>
        <p:nvSpPr>
          <p:cNvPr id="297" name="Oval 296"/>
          <p:cNvSpPr/>
          <p:nvPr/>
        </p:nvSpPr>
        <p:spPr>
          <a:xfrm>
            <a:off x="3339690" y="4343203"/>
            <a:ext cx="207421" cy="207421"/>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l">
              <a:lnSpc>
                <a:spcPct val="90000"/>
              </a:lnSpc>
              <a:spcAft>
                <a:spcPts val="600"/>
              </a:spcAft>
            </a:pPr>
            <a:endParaRPr lang="en-US" dirty="0">
              <a:solidFill>
                <a:schemeClr val="bg1"/>
              </a:solidFill>
            </a:endParaRPr>
          </a:p>
        </p:txBody>
      </p:sp>
      <p:sp>
        <p:nvSpPr>
          <p:cNvPr id="28" name="Rectangle 27">
            <a:extLst>
              <a:ext uri="{FF2B5EF4-FFF2-40B4-BE49-F238E27FC236}">
                <a16:creationId xmlns:a16="http://schemas.microsoft.com/office/drawing/2014/main" xmlns="" id="{5D999B29-E994-3144-92E9-13FE338C13F2}"/>
              </a:ext>
            </a:extLst>
          </p:cNvPr>
          <p:cNvSpPr/>
          <p:nvPr/>
        </p:nvSpPr>
        <p:spPr>
          <a:xfrm>
            <a:off x="342900" y="4667595"/>
            <a:ext cx="5224182" cy="1618905"/>
          </a:xfrm>
          <a:prstGeom prst="rect">
            <a:avLst/>
          </a:prstGeom>
          <a:noFill/>
        </p:spPr>
        <p:txBody>
          <a:bodyPr wrap="square">
            <a:spAutoFit/>
          </a:bodyPr>
          <a:lstStyle/>
          <a:p>
            <a:pPr marL="0" lvl="1" defTabSz="914400">
              <a:lnSpc>
                <a:spcPct val="90000"/>
              </a:lnSpc>
              <a:spcBef>
                <a:spcPts val="600"/>
              </a:spcBef>
            </a:pPr>
            <a:r>
              <a:rPr lang="en-US" sz="2400" dirty="0">
                <a:solidFill>
                  <a:schemeClr val="accent4"/>
                </a:solidFill>
                <a:latin typeface="+mj-lt"/>
              </a:rPr>
              <a:t>Monterrey Technical Center – Monterrey, Mexico</a:t>
            </a:r>
          </a:p>
          <a:p>
            <a:pPr marL="228594" indent="-228594">
              <a:buFont typeface="Arial" panose="020B0604020202020204" pitchFamily="34" charset="0"/>
              <a:buChar char="•"/>
            </a:pPr>
            <a:r>
              <a:rPr lang="en-US" sz="1400" b="1" dirty="0"/>
              <a:t>100+ resources</a:t>
            </a:r>
          </a:p>
          <a:p>
            <a:pPr marL="228594" indent="-228594">
              <a:buFont typeface="Arial" panose="020B0604020202020204" pitchFamily="34" charset="0"/>
              <a:buChar char="•"/>
            </a:pPr>
            <a:r>
              <a:rPr lang="en-US" sz="1400" b="1" dirty="0"/>
              <a:t>Deep technical skills - </a:t>
            </a:r>
            <a:r>
              <a:rPr lang="en-US" sz="1400" dirty="0"/>
              <a:t>Staff recruited from top colleges in Mexico and Germany and Global Fortune 100</a:t>
            </a:r>
          </a:p>
          <a:p>
            <a:pPr marL="228594" indent="-228594">
              <a:buFont typeface="Arial" panose="020B0604020202020204" pitchFamily="34" charset="0"/>
              <a:buChar char="•"/>
            </a:pPr>
            <a:r>
              <a:rPr lang="en-US" sz="1400" b="1" dirty="0"/>
              <a:t>100+ clients served</a:t>
            </a:r>
            <a:endParaRPr lang="en-US" sz="1400" dirty="0"/>
          </a:p>
        </p:txBody>
      </p:sp>
      <p:sp>
        <p:nvSpPr>
          <p:cNvPr id="12" name="Rectangle 11">
            <a:extLst>
              <a:ext uri="{FF2B5EF4-FFF2-40B4-BE49-F238E27FC236}">
                <a16:creationId xmlns:a16="http://schemas.microsoft.com/office/drawing/2014/main" xmlns="" id="{C9A68F8D-3FCB-2C44-A97D-9A599EF3A212}"/>
              </a:ext>
            </a:extLst>
          </p:cNvPr>
          <p:cNvSpPr/>
          <p:nvPr/>
        </p:nvSpPr>
        <p:spPr>
          <a:xfrm>
            <a:off x="6308203" y="1967696"/>
            <a:ext cx="960698" cy="65975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l">
              <a:lnSpc>
                <a:spcPct val="90000"/>
              </a:lnSpc>
              <a:spcAft>
                <a:spcPts val="600"/>
              </a:spcAft>
            </a:pPr>
            <a:endParaRPr lang="en-US" dirty="0">
              <a:solidFill>
                <a:schemeClr val="bg1"/>
              </a:solidFill>
            </a:endParaRPr>
          </a:p>
        </p:txBody>
      </p:sp>
      <p:sp>
        <p:nvSpPr>
          <p:cNvPr id="29" name="Rectangle 28">
            <a:extLst>
              <a:ext uri="{FF2B5EF4-FFF2-40B4-BE49-F238E27FC236}">
                <a16:creationId xmlns:a16="http://schemas.microsoft.com/office/drawing/2014/main" xmlns="" id="{F3E885AD-D832-6349-BFC2-578E997898C4}"/>
              </a:ext>
            </a:extLst>
          </p:cNvPr>
          <p:cNvSpPr/>
          <p:nvPr/>
        </p:nvSpPr>
        <p:spPr>
          <a:xfrm>
            <a:off x="7252447" y="1653241"/>
            <a:ext cx="3505200" cy="966418"/>
          </a:xfrm>
          <a:prstGeom prst="rect">
            <a:avLst/>
          </a:prstGeom>
          <a:noFill/>
        </p:spPr>
        <p:txBody>
          <a:bodyPr wrap="square">
            <a:spAutoFit/>
          </a:bodyPr>
          <a:lstStyle/>
          <a:p>
            <a:pPr marL="0" lvl="1" defTabSz="914400">
              <a:lnSpc>
                <a:spcPct val="90000"/>
              </a:lnSpc>
              <a:spcBef>
                <a:spcPts val="600"/>
              </a:spcBef>
            </a:pPr>
            <a:r>
              <a:rPr lang="en-US" sz="2400" dirty="0">
                <a:solidFill>
                  <a:schemeClr val="bg1">
                    <a:lumMod val="50000"/>
                  </a:schemeClr>
                </a:solidFill>
                <a:latin typeface="+mj-lt"/>
              </a:rPr>
              <a:t>Kalypso London Ltd.</a:t>
            </a:r>
          </a:p>
          <a:p>
            <a:pPr marL="194310" lvl="1" indent="-194310" defTabSz="914400">
              <a:lnSpc>
                <a:spcPct val="90000"/>
              </a:lnSpc>
              <a:spcBef>
                <a:spcPts val="600"/>
              </a:spcBef>
              <a:buFont typeface="Arial" charset="0"/>
              <a:buChar char="•"/>
            </a:pPr>
            <a:r>
              <a:rPr lang="en-US" sz="1400" b="1" dirty="0">
                <a:solidFill>
                  <a:prstClr val="black"/>
                </a:solidFill>
              </a:rPr>
              <a:t>New </a:t>
            </a:r>
            <a:r>
              <a:rPr lang="en-US" sz="1400" dirty="0">
                <a:solidFill>
                  <a:prstClr val="black"/>
                </a:solidFill>
              </a:rPr>
              <a:t>office location located within UK</a:t>
            </a:r>
          </a:p>
          <a:p>
            <a:pPr marL="194310" lvl="1" indent="-194310" defTabSz="914400">
              <a:lnSpc>
                <a:spcPct val="90000"/>
              </a:lnSpc>
              <a:spcBef>
                <a:spcPts val="600"/>
              </a:spcBef>
              <a:buFont typeface="Arial" charset="0"/>
              <a:buChar char="•"/>
            </a:pPr>
            <a:r>
              <a:rPr lang="en-US" sz="1400" dirty="0">
                <a:solidFill>
                  <a:prstClr val="black"/>
                </a:solidFill>
              </a:rPr>
              <a:t>Office location in London</a:t>
            </a:r>
          </a:p>
        </p:txBody>
      </p:sp>
      <p:sp>
        <p:nvSpPr>
          <p:cNvPr id="32" name="Rectangle 31">
            <a:extLst>
              <a:ext uri="{FF2B5EF4-FFF2-40B4-BE49-F238E27FC236}">
                <a16:creationId xmlns:a16="http://schemas.microsoft.com/office/drawing/2014/main" xmlns="" id="{665920F3-1E20-A74E-A066-A5268413D575}"/>
              </a:ext>
            </a:extLst>
          </p:cNvPr>
          <p:cNvSpPr/>
          <p:nvPr/>
        </p:nvSpPr>
        <p:spPr>
          <a:xfrm>
            <a:off x="9148823" y="2751891"/>
            <a:ext cx="2509777" cy="1354217"/>
          </a:xfrm>
          <a:prstGeom prst="rect">
            <a:avLst/>
          </a:prstGeom>
          <a:noFill/>
        </p:spPr>
        <p:txBody>
          <a:bodyPr wrap="square">
            <a:spAutoFit/>
          </a:bodyPr>
          <a:lstStyle/>
          <a:p>
            <a:pPr marL="0" lvl="1" defTabSz="914400">
              <a:lnSpc>
                <a:spcPct val="90000"/>
              </a:lnSpc>
              <a:spcBef>
                <a:spcPts val="600"/>
              </a:spcBef>
            </a:pPr>
            <a:r>
              <a:rPr lang="en-US" sz="2400" dirty="0">
                <a:solidFill>
                  <a:schemeClr val="accent3">
                    <a:lumMod val="50000"/>
                  </a:schemeClr>
                </a:solidFill>
                <a:latin typeface="+mj-lt"/>
              </a:rPr>
              <a:t>Kalypso GmbH</a:t>
            </a:r>
          </a:p>
          <a:p>
            <a:pPr marL="194310" lvl="1" indent="-194310" defTabSz="914400">
              <a:lnSpc>
                <a:spcPct val="90000"/>
              </a:lnSpc>
              <a:spcBef>
                <a:spcPts val="600"/>
              </a:spcBef>
              <a:buFont typeface="Arial" charset="0"/>
              <a:buChar char="•"/>
            </a:pPr>
            <a:r>
              <a:rPr lang="en-US" sz="1400" b="1" dirty="0">
                <a:solidFill>
                  <a:prstClr val="black"/>
                </a:solidFill>
              </a:rPr>
              <a:t>15 </a:t>
            </a:r>
            <a:r>
              <a:rPr lang="en-US" sz="1400" dirty="0">
                <a:solidFill>
                  <a:prstClr val="black"/>
                </a:solidFill>
              </a:rPr>
              <a:t>Client Service professionals </a:t>
            </a:r>
            <a:br>
              <a:rPr lang="en-US" sz="1400" dirty="0">
                <a:solidFill>
                  <a:prstClr val="black"/>
                </a:solidFill>
              </a:rPr>
            </a:br>
            <a:r>
              <a:rPr lang="en-US" sz="1400" dirty="0">
                <a:solidFill>
                  <a:prstClr val="black"/>
                </a:solidFill>
              </a:rPr>
              <a:t>located within Germany</a:t>
            </a:r>
          </a:p>
          <a:p>
            <a:pPr marL="194310" lvl="1" indent="-194310" defTabSz="914400">
              <a:lnSpc>
                <a:spcPct val="90000"/>
              </a:lnSpc>
              <a:spcBef>
                <a:spcPts val="600"/>
              </a:spcBef>
              <a:buFont typeface="Arial" charset="0"/>
              <a:buChar char="•"/>
            </a:pPr>
            <a:r>
              <a:rPr lang="en-US" sz="1400" dirty="0">
                <a:solidFill>
                  <a:prstClr val="black"/>
                </a:solidFill>
              </a:rPr>
              <a:t>Office location in Hamburg</a:t>
            </a:r>
          </a:p>
        </p:txBody>
      </p:sp>
      <p:sp>
        <p:nvSpPr>
          <p:cNvPr id="33" name="Oval 32">
            <a:extLst>
              <a:ext uri="{FF2B5EF4-FFF2-40B4-BE49-F238E27FC236}">
                <a16:creationId xmlns:a16="http://schemas.microsoft.com/office/drawing/2014/main" xmlns="" id="{F67B4601-4E71-2742-8AB5-07689746D63F}"/>
              </a:ext>
            </a:extLst>
          </p:cNvPr>
          <p:cNvSpPr/>
          <p:nvPr/>
        </p:nvSpPr>
        <p:spPr>
          <a:xfrm>
            <a:off x="3860800" y="4191000"/>
            <a:ext cx="207421" cy="207421"/>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l">
              <a:lnSpc>
                <a:spcPct val="90000"/>
              </a:lnSpc>
              <a:spcAft>
                <a:spcPts val="600"/>
              </a:spcAft>
            </a:pPr>
            <a:endParaRPr lang="en-US" dirty="0">
              <a:solidFill>
                <a:schemeClr val="bg1"/>
              </a:solidFill>
            </a:endParaRPr>
          </a:p>
        </p:txBody>
      </p:sp>
      <p:sp>
        <p:nvSpPr>
          <p:cNvPr id="34" name="Oval 33">
            <a:extLst>
              <a:ext uri="{FF2B5EF4-FFF2-40B4-BE49-F238E27FC236}">
                <a16:creationId xmlns:a16="http://schemas.microsoft.com/office/drawing/2014/main" xmlns="" id="{BB68EEFF-1B3D-5E44-AE85-55765B9D2BDA}"/>
              </a:ext>
            </a:extLst>
          </p:cNvPr>
          <p:cNvSpPr/>
          <p:nvPr/>
        </p:nvSpPr>
        <p:spPr>
          <a:xfrm>
            <a:off x="2708275" y="3625850"/>
            <a:ext cx="207421" cy="207421"/>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l">
              <a:lnSpc>
                <a:spcPct val="90000"/>
              </a:lnSpc>
              <a:spcAft>
                <a:spcPts val="600"/>
              </a:spcAft>
            </a:pPr>
            <a:endParaRPr lang="en-US" dirty="0">
              <a:solidFill>
                <a:schemeClr val="bg1"/>
              </a:solidFill>
            </a:endParaRPr>
          </a:p>
        </p:txBody>
      </p:sp>
      <p:sp>
        <p:nvSpPr>
          <p:cNvPr id="35" name="Oval 34">
            <a:extLst>
              <a:ext uri="{FF2B5EF4-FFF2-40B4-BE49-F238E27FC236}">
                <a16:creationId xmlns:a16="http://schemas.microsoft.com/office/drawing/2014/main" xmlns="" id="{B540C9F9-90C9-C643-A11A-5BD0CF2D7FDF}"/>
              </a:ext>
            </a:extLst>
          </p:cNvPr>
          <p:cNvSpPr/>
          <p:nvPr/>
        </p:nvSpPr>
        <p:spPr>
          <a:xfrm>
            <a:off x="4286250" y="3917950"/>
            <a:ext cx="207421" cy="207421"/>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l">
              <a:lnSpc>
                <a:spcPct val="90000"/>
              </a:lnSpc>
              <a:spcAft>
                <a:spcPts val="600"/>
              </a:spcAft>
            </a:pPr>
            <a:endParaRPr lang="en-US" dirty="0">
              <a:solidFill>
                <a:schemeClr val="bg1"/>
              </a:solidFill>
            </a:endParaRPr>
          </a:p>
        </p:txBody>
      </p:sp>
      <p:sp>
        <p:nvSpPr>
          <p:cNvPr id="37" name="Oval 36">
            <a:extLst>
              <a:ext uri="{FF2B5EF4-FFF2-40B4-BE49-F238E27FC236}">
                <a16:creationId xmlns:a16="http://schemas.microsoft.com/office/drawing/2014/main" xmlns="" id="{87D5DF79-666C-584E-B146-592165B66F1D}"/>
              </a:ext>
            </a:extLst>
          </p:cNvPr>
          <p:cNvSpPr/>
          <p:nvPr/>
        </p:nvSpPr>
        <p:spPr>
          <a:xfrm>
            <a:off x="3594100" y="3683000"/>
            <a:ext cx="207421" cy="207421"/>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l">
              <a:lnSpc>
                <a:spcPct val="90000"/>
              </a:lnSpc>
              <a:spcAft>
                <a:spcPts val="600"/>
              </a:spcAft>
            </a:pPr>
            <a:endParaRPr lang="en-US" dirty="0">
              <a:solidFill>
                <a:schemeClr val="bg1"/>
              </a:solidFill>
            </a:endParaRPr>
          </a:p>
        </p:txBody>
      </p:sp>
      <p:sp>
        <p:nvSpPr>
          <p:cNvPr id="38" name="Oval 37">
            <a:extLst>
              <a:ext uri="{FF2B5EF4-FFF2-40B4-BE49-F238E27FC236}">
                <a16:creationId xmlns:a16="http://schemas.microsoft.com/office/drawing/2014/main" xmlns="" id="{62E0BA24-1030-A84D-AEFF-47D6AFED7CA9}"/>
              </a:ext>
            </a:extLst>
          </p:cNvPr>
          <p:cNvSpPr/>
          <p:nvPr/>
        </p:nvSpPr>
        <p:spPr>
          <a:xfrm>
            <a:off x="3155950" y="3613150"/>
            <a:ext cx="207421" cy="207421"/>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l">
              <a:lnSpc>
                <a:spcPct val="90000"/>
              </a:lnSpc>
              <a:spcAft>
                <a:spcPts val="600"/>
              </a:spcAft>
            </a:pPr>
            <a:endParaRPr lang="en-US" dirty="0">
              <a:solidFill>
                <a:schemeClr val="bg1"/>
              </a:solidFill>
            </a:endParaRPr>
          </a:p>
        </p:txBody>
      </p:sp>
      <p:sp>
        <p:nvSpPr>
          <p:cNvPr id="39" name="Oval 38">
            <a:extLst>
              <a:ext uri="{FF2B5EF4-FFF2-40B4-BE49-F238E27FC236}">
                <a16:creationId xmlns:a16="http://schemas.microsoft.com/office/drawing/2014/main" xmlns="" id="{95228C1C-B780-664B-89C7-19A5B032D30D}"/>
              </a:ext>
            </a:extLst>
          </p:cNvPr>
          <p:cNvSpPr/>
          <p:nvPr/>
        </p:nvSpPr>
        <p:spPr>
          <a:xfrm>
            <a:off x="7866801" y="3111551"/>
            <a:ext cx="207421" cy="207421"/>
          </a:xfrm>
          <a:prstGeom prst="ellipse">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l">
              <a:lnSpc>
                <a:spcPct val="90000"/>
              </a:lnSpc>
              <a:spcAft>
                <a:spcPts val="600"/>
              </a:spcAft>
            </a:pPr>
            <a:endParaRPr lang="en-US" dirty="0">
              <a:solidFill>
                <a:schemeClr val="bg1"/>
              </a:solidFill>
            </a:endParaRPr>
          </a:p>
        </p:txBody>
      </p:sp>
      <p:sp>
        <p:nvSpPr>
          <p:cNvPr id="40" name="Oval 39">
            <a:extLst>
              <a:ext uri="{FF2B5EF4-FFF2-40B4-BE49-F238E27FC236}">
                <a16:creationId xmlns:a16="http://schemas.microsoft.com/office/drawing/2014/main" xmlns="" id="{0DC89D70-FF35-CF4F-BA0D-45ABFF7BF36F}"/>
              </a:ext>
            </a:extLst>
          </p:cNvPr>
          <p:cNvSpPr/>
          <p:nvPr/>
        </p:nvSpPr>
        <p:spPr>
          <a:xfrm>
            <a:off x="7651776" y="3207696"/>
            <a:ext cx="207421" cy="207421"/>
          </a:xfrm>
          <a:prstGeom prst="ellipse">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l">
              <a:lnSpc>
                <a:spcPct val="90000"/>
              </a:lnSpc>
              <a:spcAft>
                <a:spcPts val="600"/>
              </a:spcAft>
            </a:pPr>
            <a:endParaRPr lang="en-US" dirty="0">
              <a:solidFill>
                <a:schemeClr val="bg1"/>
              </a:solidFill>
            </a:endParaRPr>
          </a:p>
        </p:txBody>
      </p:sp>
      <p:sp>
        <p:nvSpPr>
          <p:cNvPr id="42" name="Oval 41">
            <a:extLst>
              <a:ext uri="{FF2B5EF4-FFF2-40B4-BE49-F238E27FC236}">
                <a16:creationId xmlns:a16="http://schemas.microsoft.com/office/drawing/2014/main" xmlns="" id="{F68715EC-7D28-6840-99BE-9D924B29EEAA}"/>
              </a:ext>
            </a:extLst>
          </p:cNvPr>
          <p:cNvSpPr/>
          <p:nvPr/>
        </p:nvSpPr>
        <p:spPr>
          <a:xfrm>
            <a:off x="7419473" y="3181890"/>
            <a:ext cx="207421" cy="207421"/>
          </a:xfrm>
          <a:prstGeom prst="ellipse">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l">
              <a:lnSpc>
                <a:spcPct val="90000"/>
              </a:lnSpc>
              <a:spcAft>
                <a:spcPts val="600"/>
              </a:spcAft>
            </a:pPr>
            <a:endParaRPr lang="en-US" dirty="0">
              <a:solidFill>
                <a:schemeClr val="bg1"/>
              </a:solidFill>
            </a:endParaRPr>
          </a:p>
        </p:txBody>
      </p:sp>
      <p:sp>
        <p:nvSpPr>
          <p:cNvPr id="30" name="Rectangle 29">
            <a:extLst>
              <a:ext uri="{FF2B5EF4-FFF2-40B4-BE49-F238E27FC236}">
                <a16:creationId xmlns:a16="http://schemas.microsoft.com/office/drawing/2014/main" xmlns="" id="{47B7D3BD-6D40-FF4D-8D6E-39065BB0D553}"/>
              </a:ext>
            </a:extLst>
          </p:cNvPr>
          <p:cNvSpPr/>
          <p:nvPr/>
        </p:nvSpPr>
        <p:spPr>
          <a:xfrm>
            <a:off x="4585447" y="1852077"/>
            <a:ext cx="2487706" cy="2345257"/>
          </a:xfrm>
          <a:prstGeom prst="rect">
            <a:avLst/>
          </a:prstGeom>
          <a:noFill/>
        </p:spPr>
        <p:txBody>
          <a:bodyPr wrap="square">
            <a:spAutoFit/>
          </a:bodyPr>
          <a:lstStyle/>
          <a:p>
            <a:pPr marL="0" lvl="1" defTabSz="914400">
              <a:lnSpc>
                <a:spcPct val="90000"/>
              </a:lnSpc>
              <a:spcBef>
                <a:spcPts val="600"/>
              </a:spcBef>
            </a:pPr>
            <a:r>
              <a:rPr lang="en-US" sz="2400" dirty="0">
                <a:solidFill>
                  <a:schemeClr val="accent1"/>
                </a:solidFill>
                <a:latin typeface="+mj-lt"/>
              </a:rPr>
              <a:t>Kalypso Europe BV (Netherlands)</a:t>
            </a:r>
          </a:p>
          <a:p>
            <a:pPr marL="194310" lvl="1" indent="-194310" defTabSz="914400">
              <a:lnSpc>
                <a:spcPct val="90000"/>
              </a:lnSpc>
              <a:spcBef>
                <a:spcPts val="600"/>
              </a:spcBef>
              <a:buFont typeface="Arial" charset="0"/>
              <a:buChar char="•"/>
            </a:pPr>
            <a:r>
              <a:rPr lang="en-US" sz="1400" b="1" dirty="0">
                <a:solidFill>
                  <a:prstClr val="black"/>
                </a:solidFill>
              </a:rPr>
              <a:t>10</a:t>
            </a:r>
            <a:r>
              <a:rPr lang="en-US" sz="1400" dirty="0">
                <a:solidFill>
                  <a:prstClr val="black"/>
                </a:solidFill>
              </a:rPr>
              <a:t> Client Service professionals in the Netherlands and France</a:t>
            </a:r>
          </a:p>
          <a:p>
            <a:pPr marL="194310" lvl="1" indent="-194310" defTabSz="914400">
              <a:lnSpc>
                <a:spcPct val="90000"/>
              </a:lnSpc>
              <a:spcBef>
                <a:spcPts val="600"/>
              </a:spcBef>
              <a:buFont typeface="Arial" charset="0"/>
              <a:buChar char="•"/>
            </a:pPr>
            <a:r>
              <a:rPr lang="en-US" sz="1400" dirty="0">
                <a:solidFill>
                  <a:prstClr val="black"/>
                </a:solidFill>
              </a:rPr>
              <a:t>Headquarters of Kalypso Europe</a:t>
            </a:r>
          </a:p>
          <a:p>
            <a:pPr marL="194310" lvl="1" indent="-194310" defTabSz="914400">
              <a:lnSpc>
                <a:spcPct val="90000"/>
              </a:lnSpc>
              <a:spcBef>
                <a:spcPts val="600"/>
              </a:spcBef>
              <a:buFont typeface="Arial" charset="0"/>
              <a:buChar char="•"/>
            </a:pPr>
            <a:r>
              <a:rPr lang="en-US" sz="1400" dirty="0">
                <a:solidFill>
                  <a:prstClr val="black"/>
                </a:solidFill>
              </a:rPr>
              <a:t>Office location in Amsterdam</a:t>
            </a:r>
          </a:p>
        </p:txBody>
      </p:sp>
      <p:sp>
        <p:nvSpPr>
          <p:cNvPr id="43" name="Footer Placeholder 2">
            <a:extLst>
              <a:ext uri="{FF2B5EF4-FFF2-40B4-BE49-F238E27FC236}">
                <a16:creationId xmlns:a16="http://schemas.microsoft.com/office/drawing/2014/main" xmlns="" id="{57A9FB7B-605E-9843-91F8-4D70CEBD38B7}"/>
              </a:ext>
            </a:extLst>
          </p:cNvPr>
          <p:cNvSpPr>
            <a:spLocks noGrp="1"/>
          </p:cNvSpPr>
          <p:nvPr>
            <p:ph type="ftr" sz="quarter" idx="3"/>
          </p:nvPr>
        </p:nvSpPr>
        <p:spPr>
          <a:xfrm>
            <a:off x="3106270" y="6300355"/>
            <a:ext cx="5199888" cy="580644"/>
          </a:xfrm>
        </p:spPr>
        <p:txBody>
          <a:bodyPr/>
          <a:lstStyle/>
          <a:p>
            <a:r>
              <a:rPr lang="en-US" sz="1100" dirty="0"/>
              <a:t>Kalypso LP 2018© - Proprietary &amp; Confidential </a:t>
            </a:r>
          </a:p>
        </p:txBody>
      </p:sp>
    </p:spTree>
    <p:extLst>
      <p:ext uri="{BB962C8B-B14F-4D97-AF65-F5344CB8AC3E}">
        <p14:creationId xmlns:p14="http://schemas.microsoft.com/office/powerpoint/2010/main" val="2938498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xmlns="" id="{24419AF0-840E-41AE-83CA-1782B3C2A42D}"/>
              </a:ext>
            </a:extLst>
          </p:cNvPr>
          <p:cNvSpPr txBox="1">
            <a:spLocks/>
          </p:cNvSpPr>
          <p:nvPr/>
        </p:nvSpPr>
        <p:spPr>
          <a:xfrm>
            <a:off x="0" y="0"/>
            <a:ext cx="6096000" cy="6858000"/>
          </a:xfrm>
          <a:prstGeom prst="rect">
            <a:avLst/>
          </a:prstGeom>
          <a:solidFill>
            <a:schemeClr val="accent5"/>
          </a:solidFill>
        </p:spPr>
        <p:txBody>
          <a:bodyPr vert="horz" lIns="182880" tIns="182880" rIns="182880" bIns="182880" rtlCol="0">
            <a:noAutofit/>
          </a:bodyPr>
          <a:lstStyle>
            <a:lvl1pPr marL="514350" indent="-514350" algn="l" defTabSz="457189" rtl="0" eaLnBrk="1" latinLnBrk="0" hangingPunct="1">
              <a:lnSpc>
                <a:spcPct val="90000"/>
              </a:lnSpc>
              <a:spcBef>
                <a:spcPts val="1800"/>
              </a:spcBef>
              <a:spcAft>
                <a:spcPts val="0"/>
              </a:spcAft>
              <a:buFont typeface="+mj-lt"/>
              <a:buAutoNum type="arabicPeriod"/>
              <a:tabLst/>
              <a:defRPr sz="2400" kern="1200">
                <a:solidFill>
                  <a:schemeClr val="tx1"/>
                </a:solidFill>
                <a:latin typeface="+mn-lt"/>
                <a:ea typeface="+mn-ea"/>
                <a:cs typeface="+mn-cs"/>
              </a:defRPr>
            </a:lvl1pPr>
            <a:lvl2pPr marL="628635" indent="-311143" algn="l" defTabSz="457189" rtl="0" eaLnBrk="1" latinLnBrk="0" hangingPunct="1">
              <a:lnSpc>
                <a:spcPct val="90000"/>
              </a:lnSpc>
              <a:spcBef>
                <a:spcPts val="600"/>
              </a:spcBef>
              <a:spcAft>
                <a:spcPts val="400"/>
              </a:spcAft>
              <a:buSzPct val="75000"/>
              <a:buFont typeface="Wingdings" charset="2"/>
              <a:buChar char="§"/>
              <a:tabLst/>
              <a:defRPr sz="2000" kern="1200">
                <a:solidFill>
                  <a:schemeClr val="tx1"/>
                </a:solidFill>
                <a:latin typeface="+mn-lt"/>
                <a:ea typeface="+mn-ea"/>
                <a:cs typeface="+mn-cs"/>
              </a:defRPr>
            </a:lvl2pPr>
            <a:lvl3pPr marL="977876" indent="-292093" algn="l" defTabSz="457189" rtl="0" eaLnBrk="1" latinLnBrk="0" hangingPunct="1">
              <a:lnSpc>
                <a:spcPct val="90000"/>
              </a:lnSpc>
              <a:spcBef>
                <a:spcPts val="400"/>
              </a:spcBef>
              <a:spcAft>
                <a:spcPts val="200"/>
              </a:spcAft>
              <a:buSzPct val="75000"/>
              <a:buFont typeface="+mj-lt"/>
              <a:buAutoNum type="arabicParenR"/>
              <a:tabLst/>
              <a:defRPr sz="1800" kern="1200">
                <a:solidFill>
                  <a:schemeClr val="tx1"/>
                </a:solidFill>
                <a:latin typeface="+mn-lt"/>
                <a:ea typeface="+mn-ea"/>
                <a:cs typeface="+mn-cs"/>
              </a:defRPr>
            </a:lvl3pPr>
            <a:lvl4pPr marL="1211232" indent="-233357" algn="l" defTabSz="457189" rtl="0" eaLnBrk="1" latinLnBrk="0" hangingPunct="1">
              <a:lnSpc>
                <a:spcPct val="90000"/>
              </a:lnSpc>
              <a:spcBef>
                <a:spcPts val="400"/>
              </a:spcBef>
              <a:spcAft>
                <a:spcPts val="200"/>
              </a:spcAft>
              <a:buSzPct val="75000"/>
              <a:buFont typeface="Wingdings" charset="2"/>
              <a:buChar char="§"/>
              <a:tabLst/>
              <a:defRPr sz="1800" kern="1200">
                <a:solidFill>
                  <a:schemeClr val="tx1"/>
                </a:solidFill>
                <a:latin typeface="+mn-lt"/>
                <a:ea typeface="+mn-ea"/>
                <a:cs typeface="+mn-cs"/>
              </a:defRPr>
            </a:lvl4pPr>
            <a:lvl5pPr marL="1549361" indent="-292093" algn="l" defTabSz="457189" rtl="0" eaLnBrk="1" latinLnBrk="0" hangingPunct="1">
              <a:lnSpc>
                <a:spcPct val="90000"/>
              </a:lnSpc>
              <a:spcBef>
                <a:spcPts val="400"/>
              </a:spcBef>
              <a:spcAft>
                <a:spcPts val="200"/>
              </a:spcAft>
              <a:buSzPct val="80000"/>
              <a:buFont typeface="+mj-lt"/>
              <a:buAutoNum type="romanUcPeriod"/>
              <a:tabLst/>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mj-lt"/>
              <a:buNone/>
            </a:pPr>
            <a:endParaRPr lang="en-US" b="1" dirty="0">
              <a:solidFill>
                <a:schemeClr val="bg1"/>
              </a:solidFill>
            </a:endParaRPr>
          </a:p>
        </p:txBody>
      </p:sp>
      <p:sp>
        <p:nvSpPr>
          <p:cNvPr id="9" name="Footer Placeholder 2">
            <a:extLst>
              <a:ext uri="{FF2B5EF4-FFF2-40B4-BE49-F238E27FC236}">
                <a16:creationId xmlns:a16="http://schemas.microsoft.com/office/drawing/2014/main" xmlns="" id="{7353488C-7C4E-AF4D-81C6-E9970B0891A8}"/>
              </a:ext>
            </a:extLst>
          </p:cNvPr>
          <p:cNvSpPr>
            <a:spLocks noGrp="1"/>
          </p:cNvSpPr>
          <p:nvPr>
            <p:ph type="ftr" sz="quarter" idx="3"/>
          </p:nvPr>
        </p:nvSpPr>
        <p:spPr/>
        <p:txBody>
          <a:bodyPr/>
          <a:lstStyle/>
          <a:p>
            <a:r>
              <a:rPr lang="en-US"/>
              <a:t>Kalypso LP 2018© - Proprietary &amp; Confidential </a:t>
            </a:r>
            <a:endParaRPr lang="en-US" dirty="0"/>
          </a:p>
        </p:txBody>
      </p:sp>
      <p:sp>
        <p:nvSpPr>
          <p:cNvPr id="5" name="Slide Number Placeholder 1">
            <a:extLst>
              <a:ext uri="{FF2B5EF4-FFF2-40B4-BE49-F238E27FC236}">
                <a16:creationId xmlns:a16="http://schemas.microsoft.com/office/drawing/2014/main" xmlns="" id="{6E56F3B4-5082-5C41-B275-2E809D9BAD29}"/>
              </a:ext>
            </a:extLst>
          </p:cNvPr>
          <p:cNvSpPr>
            <a:spLocks noGrp="1"/>
          </p:cNvSpPr>
          <p:nvPr>
            <p:ph type="sldNum" sz="quarter" idx="4"/>
          </p:nvPr>
        </p:nvSpPr>
        <p:spPr/>
        <p:txBody>
          <a:bodyPr/>
          <a:lstStyle/>
          <a:p>
            <a:fld id="{0073B9DC-1AA7-5D4B-8A36-3FA8972FB8B6}" type="slidenum">
              <a:rPr lang="en-US" smtClean="0"/>
              <a:pPr/>
              <a:t>6</a:t>
            </a:fld>
            <a:endParaRPr lang="en-US" dirty="0"/>
          </a:p>
        </p:txBody>
      </p:sp>
      <p:sp>
        <p:nvSpPr>
          <p:cNvPr id="15" name="Title 14">
            <a:extLst>
              <a:ext uri="{FF2B5EF4-FFF2-40B4-BE49-F238E27FC236}">
                <a16:creationId xmlns:a16="http://schemas.microsoft.com/office/drawing/2014/main" xmlns="" id="{AA6DD06A-8501-8646-BA1D-615DA15FA887}"/>
              </a:ext>
            </a:extLst>
          </p:cNvPr>
          <p:cNvSpPr>
            <a:spLocks noGrp="1"/>
          </p:cNvSpPr>
          <p:nvPr>
            <p:ph type="title"/>
          </p:nvPr>
        </p:nvSpPr>
        <p:spPr>
          <a:xfrm>
            <a:off x="342900" y="304800"/>
            <a:ext cx="5338053" cy="609600"/>
          </a:xfrm>
        </p:spPr>
        <p:txBody>
          <a:bodyPr/>
          <a:lstStyle/>
          <a:p>
            <a:r>
              <a:rPr lang="en-US" sz="4000" dirty="0">
                <a:solidFill>
                  <a:schemeClr val="bg1"/>
                </a:solidFill>
              </a:rPr>
              <a:t>Why a                 Technical Center?</a:t>
            </a:r>
            <a:r>
              <a:rPr lang="en-US" dirty="0">
                <a:solidFill>
                  <a:schemeClr val="bg1"/>
                </a:solidFill>
              </a:rPr>
              <a:t/>
            </a:r>
            <a:br>
              <a:rPr lang="en-US" dirty="0">
                <a:solidFill>
                  <a:schemeClr val="bg1"/>
                </a:solidFill>
              </a:rPr>
            </a:br>
            <a:endParaRPr lang="en-US" dirty="0">
              <a:solidFill>
                <a:schemeClr val="bg1"/>
              </a:solidFill>
            </a:endParaRPr>
          </a:p>
        </p:txBody>
      </p:sp>
      <p:pic>
        <p:nvPicPr>
          <p:cNvPr id="8" name="Picture 2" descr="https://upload.wikimedia.org/wikipedia/commons/9/94/Monterrey_location.png">
            <a:extLst>
              <a:ext uri="{FF2B5EF4-FFF2-40B4-BE49-F238E27FC236}">
                <a16:creationId xmlns:a16="http://schemas.microsoft.com/office/drawing/2014/main" xmlns="" id="{D2BEB2AB-81E3-439C-ADB7-40D7B154557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49381" y="3906152"/>
            <a:ext cx="3899719" cy="2380348"/>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4">
            <a:extLst>
              <a:ext uri="{FF2B5EF4-FFF2-40B4-BE49-F238E27FC236}">
                <a16:creationId xmlns:a16="http://schemas.microsoft.com/office/drawing/2014/main" xmlns="" id="{73DB582F-2EF6-5C49-8862-D40F5C77A7AB}"/>
              </a:ext>
            </a:extLst>
          </p:cNvPr>
          <p:cNvSpPr txBox="1">
            <a:spLocks/>
          </p:cNvSpPr>
          <p:nvPr/>
        </p:nvSpPr>
        <p:spPr>
          <a:xfrm>
            <a:off x="6305722" y="304800"/>
            <a:ext cx="5378152" cy="609600"/>
          </a:xfrm>
          <a:prstGeom prst="rect">
            <a:avLst/>
          </a:prstGeom>
        </p:spPr>
        <p:txBody>
          <a:bodyPr vert="horz" lIns="182880" tIns="182880" rIns="182880" bIns="182880" rtlCol="0" anchor="t">
            <a:noAutofit/>
          </a:bodyPr>
          <a:lstStyle>
            <a:lvl1pPr algn="l" defTabSz="457189" rtl="0" eaLnBrk="1" latinLnBrk="0" hangingPunct="1">
              <a:lnSpc>
                <a:spcPct val="90000"/>
              </a:lnSpc>
              <a:spcBef>
                <a:spcPct val="0"/>
              </a:spcBef>
              <a:buNone/>
              <a:defRPr sz="2000" b="0" kern="1200">
                <a:solidFill>
                  <a:schemeClr val="tx1"/>
                </a:solidFill>
                <a:latin typeface="+mj-lt"/>
                <a:ea typeface="+mj-ea"/>
                <a:cs typeface="Calibri"/>
              </a:defRPr>
            </a:lvl1pPr>
          </a:lstStyle>
          <a:p>
            <a:r>
              <a:rPr lang="en-US" sz="4000" dirty="0"/>
              <a:t>Why Monterrey?</a:t>
            </a:r>
            <a:br>
              <a:rPr lang="en-US" sz="4000" dirty="0"/>
            </a:br>
            <a:endParaRPr lang="en-US" sz="4000" dirty="0"/>
          </a:p>
        </p:txBody>
      </p:sp>
      <p:sp>
        <p:nvSpPr>
          <p:cNvPr id="17" name="TextBox 16">
            <a:extLst>
              <a:ext uri="{FF2B5EF4-FFF2-40B4-BE49-F238E27FC236}">
                <a16:creationId xmlns:a16="http://schemas.microsoft.com/office/drawing/2014/main" xmlns="" id="{FA31D4DB-61A3-EE45-BB40-F02D05020514}"/>
              </a:ext>
            </a:extLst>
          </p:cNvPr>
          <p:cNvSpPr txBox="1"/>
          <p:nvPr>
            <p:extLst/>
          </p:nvPr>
        </p:nvSpPr>
        <p:spPr>
          <a:xfrm>
            <a:off x="427088" y="2350330"/>
            <a:ext cx="5394223" cy="3416320"/>
          </a:xfrm>
          <a:prstGeom prst="rect">
            <a:avLst/>
          </a:prstGeom>
          <a:noFill/>
        </p:spPr>
        <p:txBody>
          <a:bodyPr wrap="square" rtlCol="0" anchor="ctr">
            <a:spAutoFit/>
          </a:bodyPr>
          <a:lstStyle/>
          <a:p>
            <a:pPr>
              <a:lnSpc>
                <a:spcPct val="90000"/>
              </a:lnSpc>
            </a:pPr>
            <a:r>
              <a:rPr lang="en-US" sz="2400" b="1" dirty="0">
                <a:solidFill>
                  <a:schemeClr val="bg1"/>
                </a:solidFill>
              </a:rPr>
              <a:t>Support</a:t>
            </a:r>
            <a:r>
              <a:rPr lang="en-US" sz="2400" dirty="0">
                <a:solidFill>
                  <a:schemeClr val="bg1"/>
                </a:solidFill>
              </a:rPr>
              <a:t> in the delivery of large-scale implementation deals</a:t>
            </a:r>
          </a:p>
          <a:p>
            <a:pPr>
              <a:lnSpc>
                <a:spcPct val="90000"/>
              </a:lnSpc>
            </a:pPr>
            <a:endParaRPr lang="en-US" sz="2400" dirty="0">
              <a:solidFill>
                <a:schemeClr val="bg1"/>
              </a:solidFill>
            </a:endParaRPr>
          </a:p>
          <a:p>
            <a:pPr>
              <a:lnSpc>
                <a:spcPct val="90000"/>
              </a:lnSpc>
            </a:pPr>
            <a:r>
              <a:rPr lang="en-US" sz="2400" b="1" dirty="0">
                <a:solidFill>
                  <a:schemeClr val="bg1"/>
                </a:solidFill>
              </a:rPr>
              <a:t>Provide</a:t>
            </a:r>
            <a:r>
              <a:rPr lang="en-US" sz="2400" dirty="0">
                <a:solidFill>
                  <a:schemeClr val="bg1"/>
                </a:solidFill>
              </a:rPr>
              <a:t> quality work with competitive billing rates</a:t>
            </a:r>
          </a:p>
          <a:p>
            <a:pPr>
              <a:lnSpc>
                <a:spcPct val="90000"/>
              </a:lnSpc>
            </a:pPr>
            <a:endParaRPr lang="en-US" sz="2400" dirty="0">
              <a:solidFill>
                <a:schemeClr val="bg1"/>
              </a:solidFill>
            </a:endParaRPr>
          </a:p>
          <a:p>
            <a:pPr>
              <a:lnSpc>
                <a:spcPct val="90000"/>
              </a:lnSpc>
            </a:pPr>
            <a:r>
              <a:rPr lang="en-US" sz="2400" b="1" dirty="0">
                <a:solidFill>
                  <a:schemeClr val="bg1"/>
                </a:solidFill>
              </a:rPr>
              <a:t>Eliminate</a:t>
            </a:r>
            <a:r>
              <a:rPr lang="en-US" sz="2400" dirty="0">
                <a:solidFill>
                  <a:schemeClr val="bg1"/>
                </a:solidFill>
              </a:rPr>
              <a:t> 3rd party contracting</a:t>
            </a:r>
          </a:p>
          <a:p>
            <a:pPr>
              <a:lnSpc>
                <a:spcPct val="90000"/>
              </a:lnSpc>
            </a:pPr>
            <a:endParaRPr lang="en-US" sz="2400" dirty="0">
              <a:solidFill>
                <a:schemeClr val="bg1"/>
              </a:solidFill>
            </a:endParaRPr>
          </a:p>
          <a:p>
            <a:pPr>
              <a:lnSpc>
                <a:spcPct val="90000"/>
              </a:lnSpc>
            </a:pPr>
            <a:r>
              <a:rPr lang="en-US" sz="2400" b="1" dirty="0">
                <a:solidFill>
                  <a:schemeClr val="bg1"/>
                </a:solidFill>
              </a:rPr>
              <a:t>Enable</a:t>
            </a:r>
            <a:r>
              <a:rPr lang="en-US" sz="2400" dirty="0">
                <a:solidFill>
                  <a:schemeClr val="bg1"/>
                </a:solidFill>
              </a:rPr>
              <a:t> new services and delivery models</a:t>
            </a:r>
          </a:p>
        </p:txBody>
      </p:sp>
      <p:sp>
        <p:nvSpPr>
          <p:cNvPr id="18" name="TextBox 17">
            <a:extLst>
              <a:ext uri="{FF2B5EF4-FFF2-40B4-BE49-F238E27FC236}">
                <a16:creationId xmlns:a16="http://schemas.microsoft.com/office/drawing/2014/main" xmlns="" id="{D3770300-133D-E84D-AD56-4F265DCA15B4}"/>
              </a:ext>
            </a:extLst>
          </p:cNvPr>
          <p:cNvSpPr txBox="1"/>
          <p:nvPr>
            <p:extLst/>
          </p:nvPr>
        </p:nvSpPr>
        <p:spPr>
          <a:xfrm>
            <a:off x="6333689" y="1342275"/>
            <a:ext cx="4966780" cy="2086725"/>
          </a:xfrm>
          <a:prstGeom prst="rect">
            <a:avLst/>
          </a:prstGeom>
          <a:noFill/>
        </p:spPr>
        <p:txBody>
          <a:bodyPr wrap="square" rtlCol="0" anchor="ctr">
            <a:spAutoFit/>
          </a:bodyPr>
          <a:lstStyle/>
          <a:p>
            <a:pPr marL="285750" indent="-285750">
              <a:lnSpc>
                <a:spcPct val="90000"/>
              </a:lnSpc>
              <a:buFont typeface="Arial" panose="020B0604020202020204" pitchFamily="34" charset="0"/>
              <a:buChar char="•"/>
            </a:pPr>
            <a:r>
              <a:rPr lang="en-US" dirty="0"/>
              <a:t>World-class cost efficient services</a:t>
            </a:r>
          </a:p>
          <a:p>
            <a:pPr marL="285750" indent="-285750">
              <a:lnSpc>
                <a:spcPct val="90000"/>
              </a:lnSpc>
              <a:buFont typeface="Arial" panose="020B0604020202020204" pitchFamily="34" charset="0"/>
              <a:buChar char="•"/>
            </a:pPr>
            <a:r>
              <a:rPr lang="en-US" dirty="0"/>
              <a:t>Minimize communication issues due to cultural differences</a:t>
            </a:r>
          </a:p>
          <a:p>
            <a:pPr marL="285750" indent="-285750">
              <a:lnSpc>
                <a:spcPct val="90000"/>
              </a:lnSpc>
              <a:buFont typeface="Arial" panose="020B0604020202020204" pitchFamily="34" charset="0"/>
              <a:buChar char="•"/>
            </a:pPr>
            <a:r>
              <a:rPr lang="en-US" dirty="0"/>
              <a:t>Geographic proximity and similar time-zones</a:t>
            </a:r>
          </a:p>
          <a:p>
            <a:pPr marL="285750" indent="-285750">
              <a:lnSpc>
                <a:spcPct val="90000"/>
              </a:lnSpc>
              <a:buFont typeface="Arial" panose="020B0604020202020204" pitchFamily="34" charset="0"/>
              <a:buChar char="•"/>
            </a:pPr>
            <a:r>
              <a:rPr lang="en-US" dirty="0"/>
              <a:t>Serving more complex types of projects</a:t>
            </a:r>
          </a:p>
          <a:p>
            <a:pPr marL="285750" indent="-285750">
              <a:lnSpc>
                <a:spcPct val="90000"/>
              </a:lnSpc>
              <a:buFont typeface="Arial" panose="020B0604020202020204" pitchFamily="34" charset="0"/>
              <a:buChar char="•"/>
            </a:pPr>
            <a:r>
              <a:rPr lang="en-US" dirty="0"/>
              <a:t>Increased face-to-face interaction</a:t>
            </a:r>
          </a:p>
          <a:p>
            <a:pPr marL="285750" indent="-285750">
              <a:lnSpc>
                <a:spcPct val="90000"/>
              </a:lnSpc>
              <a:buFont typeface="Arial" panose="020B0604020202020204" pitchFamily="34" charset="0"/>
              <a:buChar char="•"/>
            </a:pPr>
            <a:r>
              <a:rPr lang="en-US" dirty="0"/>
              <a:t>Cost savings can be equal to that of offshore location</a:t>
            </a:r>
          </a:p>
        </p:txBody>
      </p:sp>
    </p:spTree>
    <p:extLst>
      <p:ext uri="{BB962C8B-B14F-4D97-AF65-F5344CB8AC3E}">
        <p14:creationId xmlns:p14="http://schemas.microsoft.com/office/powerpoint/2010/main" val="2031284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17370B6-6156-4590-B29B-CAEC7E47695C}"/>
              </a:ext>
            </a:extLst>
          </p:cNvPr>
          <p:cNvSpPr>
            <a:spLocks noGrp="1"/>
          </p:cNvSpPr>
          <p:nvPr>
            <p:ph type="title"/>
          </p:nvPr>
        </p:nvSpPr>
        <p:spPr/>
        <p:txBody>
          <a:bodyPr/>
          <a:lstStyle/>
          <a:p>
            <a:r>
              <a:rPr lang="en-US" sz="3600" dirty="0"/>
              <a:t>What are the major challenges a foreign business         faces when trying to enter the Mexican market?</a:t>
            </a:r>
          </a:p>
        </p:txBody>
      </p:sp>
      <p:sp>
        <p:nvSpPr>
          <p:cNvPr id="7" name="Content Placeholder 5">
            <a:extLst>
              <a:ext uri="{FF2B5EF4-FFF2-40B4-BE49-F238E27FC236}">
                <a16:creationId xmlns:a16="http://schemas.microsoft.com/office/drawing/2014/main" xmlns="" id="{02690AC1-30A5-004D-B40E-8097AC0743D8}"/>
              </a:ext>
            </a:extLst>
          </p:cNvPr>
          <p:cNvSpPr txBox="1">
            <a:spLocks/>
          </p:cNvSpPr>
          <p:nvPr/>
        </p:nvSpPr>
        <p:spPr>
          <a:xfrm>
            <a:off x="1472293" y="2057402"/>
            <a:ext cx="9886950" cy="4359729"/>
          </a:xfrm>
          <a:prstGeom prst="rect">
            <a:avLst/>
          </a:prstGeom>
        </p:spPr>
        <p:txBody>
          <a:bodyPr vert="horz" lIns="182880" tIns="182880" rIns="182880" bIns="182880" rtlCol="0">
            <a:noAutofit/>
          </a:bodyPr>
          <a:lstStyle>
            <a:lvl1pPr marL="0" indent="0" algn="l" defTabSz="457189" rtl="0" eaLnBrk="1" latinLnBrk="0" hangingPunct="1">
              <a:lnSpc>
                <a:spcPct val="90000"/>
              </a:lnSpc>
              <a:spcBef>
                <a:spcPts val="1800"/>
              </a:spcBef>
              <a:spcAft>
                <a:spcPts val="0"/>
              </a:spcAft>
              <a:buFont typeface="Arial" charset="0"/>
              <a:buNone/>
              <a:tabLst/>
              <a:defRPr sz="3200" kern="1200">
                <a:solidFill>
                  <a:schemeClr val="tx1"/>
                </a:solidFill>
                <a:latin typeface="+mn-lt"/>
                <a:ea typeface="+mn-ea"/>
                <a:cs typeface="+mn-cs"/>
              </a:defRPr>
            </a:lvl1pPr>
            <a:lvl2pPr marL="628635" indent="-311143" algn="l" defTabSz="457189" rtl="0" eaLnBrk="1" latinLnBrk="0" hangingPunct="1">
              <a:lnSpc>
                <a:spcPct val="90000"/>
              </a:lnSpc>
              <a:spcBef>
                <a:spcPts val="600"/>
              </a:spcBef>
              <a:spcAft>
                <a:spcPts val="400"/>
              </a:spcAft>
              <a:buSzPct val="75000"/>
              <a:buFont typeface="Wingdings" charset="2"/>
              <a:buChar char="§"/>
              <a:tabLst/>
              <a:defRPr sz="2800" kern="1200">
                <a:solidFill>
                  <a:schemeClr val="tx1"/>
                </a:solidFill>
                <a:latin typeface="+mn-lt"/>
                <a:ea typeface="+mn-ea"/>
                <a:cs typeface="+mn-cs"/>
              </a:defRPr>
            </a:lvl2pPr>
            <a:lvl3pPr marL="977876" indent="-292093" algn="l" defTabSz="457189" rtl="0" eaLnBrk="1" latinLnBrk="0" hangingPunct="1">
              <a:lnSpc>
                <a:spcPct val="90000"/>
              </a:lnSpc>
              <a:spcBef>
                <a:spcPts val="400"/>
              </a:spcBef>
              <a:spcAft>
                <a:spcPts val="200"/>
              </a:spcAft>
              <a:buSzPct val="75000"/>
              <a:buFont typeface="+mj-lt"/>
              <a:buAutoNum type="arabicParenR"/>
              <a:tabLst/>
              <a:defRPr sz="2400" kern="1200">
                <a:solidFill>
                  <a:schemeClr val="tx1"/>
                </a:solidFill>
                <a:latin typeface="+mn-lt"/>
                <a:ea typeface="+mn-ea"/>
                <a:cs typeface="+mn-cs"/>
              </a:defRPr>
            </a:lvl3pPr>
            <a:lvl4pPr marL="1211232" indent="-233357" algn="l" defTabSz="457189" rtl="0" eaLnBrk="1" latinLnBrk="0" hangingPunct="1">
              <a:lnSpc>
                <a:spcPct val="90000"/>
              </a:lnSpc>
              <a:spcBef>
                <a:spcPts val="400"/>
              </a:spcBef>
              <a:spcAft>
                <a:spcPts val="200"/>
              </a:spcAft>
              <a:buSzPct val="75000"/>
              <a:buFont typeface="Wingdings" charset="2"/>
              <a:buChar char="§"/>
              <a:tabLst/>
              <a:defRPr sz="1800" kern="1200">
                <a:solidFill>
                  <a:schemeClr val="tx1"/>
                </a:solidFill>
                <a:latin typeface="+mn-lt"/>
                <a:ea typeface="+mn-ea"/>
                <a:cs typeface="+mn-cs"/>
              </a:defRPr>
            </a:lvl4pPr>
            <a:lvl5pPr marL="1549361" indent="-292093" algn="l" defTabSz="457189" rtl="0" eaLnBrk="1" latinLnBrk="0" hangingPunct="1">
              <a:lnSpc>
                <a:spcPct val="90000"/>
              </a:lnSpc>
              <a:spcBef>
                <a:spcPts val="400"/>
              </a:spcBef>
              <a:spcAft>
                <a:spcPts val="200"/>
              </a:spcAft>
              <a:buSzPct val="80000"/>
              <a:buFont typeface="+mj-lt"/>
              <a:buAutoNum type="romanUcPeriod"/>
              <a:tabLst/>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t>Cultural differences</a:t>
            </a:r>
            <a:endParaRPr lang="en-US" sz="2400" dirty="0"/>
          </a:p>
          <a:p>
            <a:pPr marL="401638" lvl="1" indent="-161925">
              <a:buFont typeface="Arial" panose="020B0604020202020204" pitchFamily="34" charset="0"/>
              <a:buChar char="•"/>
            </a:pPr>
            <a:r>
              <a:rPr lang="en-US" sz="2000" dirty="0"/>
              <a:t>Mexican </a:t>
            </a:r>
            <a:r>
              <a:rPr lang="en-US" sz="2000" dirty="0" err="1"/>
              <a:t>Kalypsonians</a:t>
            </a:r>
            <a:r>
              <a:rPr lang="en-US" sz="2000" dirty="0"/>
              <a:t> have a hard time saying NO</a:t>
            </a:r>
          </a:p>
          <a:p>
            <a:pPr marL="401638" lvl="1" indent="-161925">
              <a:buFont typeface="Arial" panose="020B0604020202020204" pitchFamily="34" charset="0"/>
              <a:buChar char="•"/>
            </a:pPr>
            <a:r>
              <a:rPr lang="en-US" sz="2000" dirty="0"/>
              <a:t>American </a:t>
            </a:r>
            <a:r>
              <a:rPr lang="en-US" sz="2000" dirty="0" err="1"/>
              <a:t>Kalypsonians</a:t>
            </a:r>
            <a:r>
              <a:rPr lang="en-US" sz="2000" dirty="0"/>
              <a:t> are not used to build personal relationships and use it for networking</a:t>
            </a:r>
          </a:p>
          <a:p>
            <a:r>
              <a:rPr lang="en-US" sz="2400" b="1" dirty="0"/>
              <a:t>Our prices are in USD</a:t>
            </a:r>
            <a:r>
              <a:rPr lang="en-US" sz="2400" dirty="0"/>
              <a:t>. Mexican Peso has gone through a rollercoaster ride during and after the American election time</a:t>
            </a:r>
          </a:p>
          <a:p>
            <a:r>
              <a:rPr lang="en-US" sz="2400" b="1" dirty="0"/>
              <a:t>Business practices</a:t>
            </a:r>
            <a:r>
              <a:rPr lang="en-US" sz="2400" dirty="0"/>
              <a:t>. Mexican clients demand for our American leadership to be on-site even for brief meetings</a:t>
            </a:r>
          </a:p>
          <a:p>
            <a:r>
              <a:rPr lang="en-US" sz="2400" b="1" dirty="0"/>
              <a:t>Mexican companies do not invest a significant amount in innovation</a:t>
            </a:r>
          </a:p>
        </p:txBody>
      </p:sp>
      <p:sp>
        <p:nvSpPr>
          <p:cNvPr id="8" name="Slide Number Placeholder 3">
            <a:extLst>
              <a:ext uri="{FF2B5EF4-FFF2-40B4-BE49-F238E27FC236}">
                <a16:creationId xmlns:a16="http://schemas.microsoft.com/office/drawing/2014/main" xmlns="" id="{5ECFF854-0248-FE40-B4DE-8F76695E86B5}"/>
              </a:ext>
            </a:extLst>
          </p:cNvPr>
          <p:cNvSpPr>
            <a:spLocks noGrp="1"/>
          </p:cNvSpPr>
          <p:nvPr>
            <p:ph type="sldNum" sz="quarter" idx="4"/>
          </p:nvPr>
        </p:nvSpPr>
        <p:spPr>
          <a:xfrm>
            <a:off x="155642" y="6286500"/>
            <a:ext cx="667317" cy="580644"/>
          </a:xfrm>
        </p:spPr>
        <p:txBody>
          <a:bodyPr/>
          <a:lstStyle/>
          <a:p>
            <a:fld id="{0073B9DC-1AA7-5D4B-8A36-3FA8972FB8B6}" type="slidenum">
              <a:rPr lang="en-US" smtClean="0"/>
              <a:pPr/>
              <a:t>7</a:t>
            </a:fld>
            <a:endParaRPr lang="en-US" dirty="0"/>
          </a:p>
        </p:txBody>
      </p:sp>
      <p:sp>
        <p:nvSpPr>
          <p:cNvPr id="9" name="Footer Placeholder 2">
            <a:extLst>
              <a:ext uri="{FF2B5EF4-FFF2-40B4-BE49-F238E27FC236}">
                <a16:creationId xmlns:a16="http://schemas.microsoft.com/office/drawing/2014/main" xmlns="" id="{61F41E59-FD32-AA42-B9C3-8EA309E0CB7E}"/>
              </a:ext>
            </a:extLst>
          </p:cNvPr>
          <p:cNvSpPr>
            <a:spLocks noGrp="1"/>
          </p:cNvSpPr>
          <p:nvPr>
            <p:ph type="ftr" sz="quarter" idx="3"/>
          </p:nvPr>
        </p:nvSpPr>
        <p:spPr>
          <a:xfrm>
            <a:off x="3106270" y="6300355"/>
            <a:ext cx="5199888" cy="580644"/>
          </a:xfrm>
        </p:spPr>
        <p:txBody>
          <a:bodyPr/>
          <a:lstStyle/>
          <a:p>
            <a:r>
              <a:rPr lang="en-US" sz="1100" dirty="0"/>
              <a:t>Kalypso LP 2018© - Proprietary &amp; Confidential </a:t>
            </a:r>
          </a:p>
        </p:txBody>
      </p:sp>
    </p:spTree>
    <p:extLst>
      <p:ext uri="{BB962C8B-B14F-4D97-AF65-F5344CB8AC3E}">
        <p14:creationId xmlns:p14="http://schemas.microsoft.com/office/powerpoint/2010/main" val="3606210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04800"/>
            <a:ext cx="11506200" cy="609600"/>
          </a:xfrm>
        </p:spPr>
        <p:txBody>
          <a:bodyPr>
            <a:noAutofit/>
          </a:bodyPr>
          <a:lstStyle/>
          <a:p>
            <a:r>
              <a:rPr lang="en-US" altLang="en-US" sz="3200" dirty="0">
                <a:solidFill>
                  <a:srgbClr val="F8F8F8"/>
                </a:solidFill>
              </a:rPr>
              <a:t>What strategies and resources would you recommend for businesses wanting to successfully enter the Mexican market?</a:t>
            </a:r>
            <a:endParaRPr lang="en-US" sz="3200" dirty="0"/>
          </a:p>
        </p:txBody>
      </p:sp>
      <p:grpSp>
        <p:nvGrpSpPr>
          <p:cNvPr id="11" name="Group 10">
            <a:extLst>
              <a:ext uri="{FF2B5EF4-FFF2-40B4-BE49-F238E27FC236}">
                <a16:creationId xmlns:a16="http://schemas.microsoft.com/office/drawing/2014/main" xmlns="" id="{AB169469-4A12-A643-84A4-C91EFB973A09}"/>
              </a:ext>
            </a:extLst>
          </p:cNvPr>
          <p:cNvGrpSpPr/>
          <p:nvPr/>
        </p:nvGrpSpPr>
        <p:grpSpPr>
          <a:xfrm>
            <a:off x="1485900" y="2188028"/>
            <a:ext cx="10363200" cy="4163799"/>
            <a:chOff x="3048000" y="1518557"/>
            <a:chExt cx="7619999" cy="4819111"/>
          </a:xfrm>
        </p:grpSpPr>
        <p:sp>
          <p:nvSpPr>
            <p:cNvPr id="4" name="TextBox 3">
              <a:extLst>
                <a:ext uri="{FF2B5EF4-FFF2-40B4-BE49-F238E27FC236}">
                  <a16:creationId xmlns:a16="http://schemas.microsoft.com/office/drawing/2014/main" xmlns="" id="{536FD18E-9D83-5444-98EF-B71A490FF43F}"/>
                </a:ext>
              </a:extLst>
            </p:cNvPr>
            <p:cNvSpPr txBox="1"/>
            <p:nvPr/>
          </p:nvSpPr>
          <p:spPr>
            <a:xfrm>
              <a:off x="3048000" y="1518557"/>
              <a:ext cx="7619999" cy="891013"/>
            </a:xfrm>
            <a:prstGeom prst="rect">
              <a:avLst/>
            </a:prstGeom>
            <a:solidFill>
              <a:schemeClr val="accent5">
                <a:alpha val="0"/>
              </a:schemeClr>
            </a:solidFill>
          </p:spPr>
          <p:txBody>
            <a:bodyPr wrap="square" lIns="182880" tIns="91440" rIns="182880" bIns="91440" rtlCol="0">
              <a:spAutoFit/>
            </a:bodyPr>
            <a:lstStyle/>
            <a:p>
              <a:pPr>
                <a:lnSpc>
                  <a:spcPct val="85000"/>
                </a:lnSpc>
              </a:pPr>
              <a:r>
                <a:rPr lang="en-US" b="1" dirty="0">
                  <a:solidFill>
                    <a:schemeClr val="bg1"/>
                  </a:solidFill>
                </a:rPr>
                <a:t>American Chamber of Commerce Monterrey </a:t>
              </a:r>
              <a:r>
                <a:rPr lang="en-US" dirty="0">
                  <a:solidFill>
                    <a:schemeClr val="bg1"/>
                  </a:solidFill>
                </a:rPr>
                <a:t>chapter has been a huge asset that has provided many information to establish our Monterrey Technical Center</a:t>
              </a:r>
            </a:p>
          </p:txBody>
        </p:sp>
        <p:sp>
          <p:nvSpPr>
            <p:cNvPr id="5" name="TextBox 4">
              <a:extLst>
                <a:ext uri="{FF2B5EF4-FFF2-40B4-BE49-F238E27FC236}">
                  <a16:creationId xmlns:a16="http://schemas.microsoft.com/office/drawing/2014/main" xmlns="" id="{EA9BD026-46B9-2A4B-B94D-2C3BA1EC338A}"/>
                </a:ext>
              </a:extLst>
            </p:cNvPr>
            <p:cNvSpPr txBox="1"/>
            <p:nvPr/>
          </p:nvSpPr>
          <p:spPr>
            <a:xfrm>
              <a:off x="3048000" y="2474788"/>
              <a:ext cx="7619999" cy="1126462"/>
            </a:xfrm>
            <a:prstGeom prst="rect">
              <a:avLst/>
            </a:prstGeom>
            <a:solidFill>
              <a:schemeClr val="accent5">
                <a:alpha val="0"/>
              </a:schemeClr>
            </a:solidFill>
          </p:spPr>
          <p:txBody>
            <a:bodyPr wrap="square" lIns="182880" tIns="91440" rIns="182880" bIns="91440" rtlCol="0">
              <a:spAutoFit/>
            </a:bodyPr>
            <a:lstStyle/>
            <a:p>
              <a:pPr>
                <a:lnSpc>
                  <a:spcPct val="85000"/>
                </a:lnSpc>
              </a:pPr>
              <a:r>
                <a:rPr lang="en-US" b="1" dirty="0">
                  <a:solidFill>
                    <a:schemeClr val="bg1"/>
                  </a:solidFill>
                </a:rPr>
                <a:t>Create partnerships with local universities</a:t>
              </a:r>
              <a:r>
                <a:rPr lang="en-US" dirty="0">
                  <a:solidFill>
                    <a:schemeClr val="bg1"/>
                  </a:solidFill>
                </a:rPr>
                <a:t>. Kalypso has a close relationship with </a:t>
              </a:r>
              <a:r>
                <a:rPr lang="en-US" dirty="0" err="1">
                  <a:solidFill>
                    <a:schemeClr val="bg1"/>
                  </a:solidFill>
                </a:rPr>
                <a:t>Tecnológico</a:t>
              </a:r>
              <a:r>
                <a:rPr lang="en-US" dirty="0">
                  <a:solidFill>
                    <a:schemeClr val="bg1"/>
                  </a:solidFill>
                </a:rPr>
                <a:t> de Monterrey, the largest private university in Mexico and ranked 8th best Business School in the world according to the Wall Street Journal</a:t>
              </a:r>
            </a:p>
          </p:txBody>
        </p:sp>
        <p:sp>
          <p:nvSpPr>
            <p:cNvPr id="6" name="TextBox 5">
              <a:extLst>
                <a:ext uri="{FF2B5EF4-FFF2-40B4-BE49-F238E27FC236}">
                  <a16:creationId xmlns:a16="http://schemas.microsoft.com/office/drawing/2014/main" xmlns="" id="{67602E2D-86C7-6A44-B2F6-740201B3B79D}"/>
                </a:ext>
              </a:extLst>
            </p:cNvPr>
            <p:cNvSpPr txBox="1"/>
            <p:nvPr/>
          </p:nvSpPr>
          <p:spPr>
            <a:xfrm>
              <a:off x="3048000" y="3666468"/>
              <a:ext cx="7619999" cy="891013"/>
            </a:xfrm>
            <a:prstGeom prst="rect">
              <a:avLst/>
            </a:prstGeom>
            <a:solidFill>
              <a:schemeClr val="accent5">
                <a:alpha val="0"/>
              </a:schemeClr>
            </a:solidFill>
          </p:spPr>
          <p:txBody>
            <a:bodyPr wrap="square" lIns="182880" tIns="91440" rIns="182880" bIns="91440" rtlCol="0">
              <a:spAutoFit/>
            </a:bodyPr>
            <a:lstStyle/>
            <a:p>
              <a:pPr>
                <a:lnSpc>
                  <a:spcPct val="85000"/>
                </a:lnSpc>
              </a:pPr>
              <a:r>
                <a:rPr lang="en-US" b="1" dirty="0">
                  <a:solidFill>
                    <a:schemeClr val="bg1"/>
                  </a:solidFill>
                </a:rPr>
                <a:t>Understand the needs and objectives for your Mexican employees. </a:t>
              </a:r>
              <a:r>
                <a:rPr lang="en-US" dirty="0">
                  <a:solidFill>
                    <a:schemeClr val="bg1"/>
                  </a:solidFill>
                </a:rPr>
                <a:t>Mexicans are used to work with American firms but they appreciate if you build close relationships as well as provide international opportunities</a:t>
              </a:r>
            </a:p>
          </p:txBody>
        </p:sp>
        <p:sp>
          <p:nvSpPr>
            <p:cNvPr id="7" name="TextBox 6">
              <a:extLst>
                <a:ext uri="{FF2B5EF4-FFF2-40B4-BE49-F238E27FC236}">
                  <a16:creationId xmlns:a16="http://schemas.microsoft.com/office/drawing/2014/main" xmlns="" id="{A13D11D2-9346-4D44-A19C-9DC622941E0C}"/>
                </a:ext>
              </a:extLst>
            </p:cNvPr>
            <p:cNvSpPr txBox="1"/>
            <p:nvPr/>
          </p:nvSpPr>
          <p:spPr>
            <a:xfrm>
              <a:off x="3048000" y="4622699"/>
              <a:ext cx="7619999" cy="758739"/>
            </a:xfrm>
            <a:prstGeom prst="rect">
              <a:avLst/>
            </a:prstGeom>
            <a:solidFill>
              <a:schemeClr val="accent5">
                <a:alpha val="0"/>
              </a:schemeClr>
            </a:solidFill>
          </p:spPr>
          <p:txBody>
            <a:bodyPr wrap="square" lIns="182880" tIns="91440" rIns="182880" bIns="91440" rtlCol="0">
              <a:spAutoFit/>
            </a:bodyPr>
            <a:lstStyle/>
            <a:p>
              <a:pPr>
                <a:lnSpc>
                  <a:spcPct val="85000"/>
                </a:lnSpc>
              </a:pPr>
              <a:r>
                <a:rPr lang="en-US" b="1" dirty="0">
                  <a:solidFill>
                    <a:schemeClr val="bg1"/>
                  </a:solidFill>
                </a:rPr>
                <a:t>Be aware of your competitive advantages. </a:t>
              </a:r>
              <a:r>
                <a:rPr lang="en-US" dirty="0">
                  <a:solidFill>
                    <a:schemeClr val="bg1"/>
                  </a:solidFill>
                </a:rPr>
                <a:t>Even though Mexican companies are price sensitive,          Kalypso has been able to leverage its experience with worldwide leaders</a:t>
              </a:r>
            </a:p>
          </p:txBody>
        </p:sp>
        <p:sp>
          <p:nvSpPr>
            <p:cNvPr id="8" name="TextBox 7">
              <a:extLst>
                <a:ext uri="{FF2B5EF4-FFF2-40B4-BE49-F238E27FC236}">
                  <a16:creationId xmlns:a16="http://schemas.microsoft.com/office/drawing/2014/main" xmlns="" id="{3785A38D-F43D-2043-B9BD-F6250A87E2AF}"/>
                </a:ext>
              </a:extLst>
            </p:cNvPr>
            <p:cNvSpPr txBox="1"/>
            <p:nvPr/>
          </p:nvSpPr>
          <p:spPr>
            <a:xfrm>
              <a:off x="3048000" y="5578929"/>
              <a:ext cx="7619999" cy="758739"/>
            </a:xfrm>
            <a:prstGeom prst="rect">
              <a:avLst/>
            </a:prstGeom>
            <a:solidFill>
              <a:schemeClr val="accent5">
                <a:alpha val="0"/>
              </a:schemeClr>
            </a:solidFill>
          </p:spPr>
          <p:txBody>
            <a:bodyPr wrap="square" lIns="182880" tIns="91440" rIns="182880" bIns="91440" rtlCol="0">
              <a:spAutoFit/>
            </a:bodyPr>
            <a:lstStyle/>
            <a:p>
              <a:pPr>
                <a:lnSpc>
                  <a:spcPct val="85000"/>
                </a:lnSpc>
              </a:pPr>
              <a:r>
                <a:rPr lang="en-US" b="1" dirty="0">
                  <a:solidFill>
                    <a:schemeClr val="bg1"/>
                  </a:solidFill>
                </a:rPr>
                <a:t>Take advantage of NAFTA. </a:t>
              </a:r>
              <a:r>
                <a:rPr lang="en-US" dirty="0">
                  <a:solidFill>
                    <a:schemeClr val="bg1"/>
                  </a:solidFill>
                </a:rPr>
                <a:t>You can get a visa for employment for as little ass a 100 USD a year          (works the same for Mexicans, Americans &amp; Canadiens)</a:t>
              </a:r>
            </a:p>
          </p:txBody>
        </p:sp>
      </p:grpSp>
      <p:pic>
        <p:nvPicPr>
          <p:cNvPr id="13" name="Picture 12">
            <a:extLst>
              <a:ext uri="{FF2B5EF4-FFF2-40B4-BE49-F238E27FC236}">
                <a16:creationId xmlns:a16="http://schemas.microsoft.com/office/drawing/2014/main" xmlns="" id="{4D5E2D5A-DDEC-3446-B236-7E77AD6E166D}"/>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759324" y="1791321"/>
            <a:ext cx="685800" cy="685800"/>
          </a:xfrm>
          <a:prstGeom prst="rect">
            <a:avLst/>
          </a:prstGeom>
        </p:spPr>
      </p:pic>
      <p:cxnSp>
        <p:nvCxnSpPr>
          <p:cNvPr id="14" name="Straight Connector 13">
            <a:extLst>
              <a:ext uri="{FF2B5EF4-FFF2-40B4-BE49-F238E27FC236}">
                <a16:creationId xmlns:a16="http://schemas.microsoft.com/office/drawing/2014/main" xmlns="" id="{EF2D2B50-05EA-2E41-AF66-ED460CE074F3}"/>
              </a:ext>
            </a:extLst>
          </p:cNvPr>
          <p:cNvCxnSpPr>
            <a:cxnSpLocks/>
          </p:cNvCxnSpPr>
          <p:nvPr/>
        </p:nvCxnSpPr>
        <p:spPr>
          <a:xfrm>
            <a:off x="1102224" y="2526181"/>
            <a:ext cx="0" cy="3760319"/>
          </a:xfrm>
          <a:prstGeom prst="line">
            <a:avLst/>
          </a:prstGeom>
          <a:ln w="41275" cap="rnd">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sp>
        <p:nvSpPr>
          <p:cNvPr id="18" name="Slide Number Placeholder 3">
            <a:extLst>
              <a:ext uri="{FF2B5EF4-FFF2-40B4-BE49-F238E27FC236}">
                <a16:creationId xmlns:a16="http://schemas.microsoft.com/office/drawing/2014/main" xmlns="" id="{21397013-19B8-8149-BDDE-4CBE89375F31}"/>
              </a:ext>
            </a:extLst>
          </p:cNvPr>
          <p:cNvSpPr>
            <a:spLocks noGrp="1"/>
          </p:cNvSpPr>
          <p:nvPr>
            <p:ph type="sldNum" sz="quarter" idx="4"/>
          </p:nvPr>
        </p:nvSpPr>
        <p:spPr>
          <a:xfrm>
            <a:off x="155642" y="6286500"/>
            <a:ext cx="667317" cy="580644"/>
          </a:xfrm>
        </p:spPr>
        <p:txBody>
          <a:bodyPr/>
          <a:lstStyle/>
          <a:p>
            <a:fld id="{0073B9DC-1AA7-5D4B-8A36-3FA8972FB8B6}" type="slidenum">
              <a:rPr lang="en-US" smtClean="0"/>
              <a:pPr/>
              <a:t>8</a:t>
            </a:fld>
            <a:endParaRPr lang="en-US" dirty="0"/>
          </a:p>
        </p:txBody>
      </p:sp>
      <p:sp>
        <p:nvSpPr>
          <p:cNvPr id="19" name="Footer Placeholder 2">
            <a:extLst>
              <a:ext uri="{FF2B5EF4-FFF2-40B4-BE49-F238E27FC236}">
                <a16:creationId xmlns:a16="http://schemas.microsoft.com/office/drawing/2014/main" xmlns="" id="{F89D10FC-A239-D448-9776-48677ABC9D0E}"/>
              </a:ext>
            </a:extLst>
          </p:cNvPr>
          <p:cNvSpPr>
            <a:spLocks noGrp="1"/>
          </p:cNvSpPr>
          <p:nvPr>
            <p:ph type="ftr" sz="quarter" idx="3"/>
          </p:nvPr>
        </p:nvSpPr>
        <p:spPr>
          <a:xfrm>
            <a:off x="3106270" y="6300355"/>
            <a:ext cx="5199888" cy="580644"/>
          </a:xfrm>
        </p:spPr>
        <p:txBody>
          <a:bodyPr/>
          <a:lstStyle/>
          <a:p>
            <a:r>
              <a:rPr lang="en-US" sz="1100" dirty="0"/>
              <a:t>Kalypso LP 2018© - Proprietary &amp; Confidential </a:t>
            </a:r>
          </a:p>
        </p:txBody>
      </p:sp>
    </p:spTree>
    <p:extLst>
      <p:ext uri="{BB962C8B-B14F-4D97-AF65-F5344CB8AC3E}">
        <p14:creationId xmlns:p14="http://schemas.microsoft.com/office/powerpoint/2010/main" val="342226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5EAD611-A51A-44FB-9C52-9302B29DD5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1"/>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1043202143"/>
      </p:ext>
    </p:extLst>
  </p:cSld>
  <p:clrMapOvr>
    <a:masterClrMapping/>
  </p:clrMapOvr>
</p:sld>
</file>

<file path=ppt/theme/theme1.xml><?xml version="1.0" encoding="utf-8"?>
<a:theme xmlns:a="http://schemas.openxmlformats.org/drawingml/2006/main" name="Kalypso PPT Template 2017">
  <a:themeElements>
    <a:clrScheme name="Kalypso2014_test">
      <a:dk1>
        <a:sysClr val="windowText" lastClr="000000"/>
      </a:dk1>
      <a:lt1>
        <a:sysClr val="window" lastClr="FFFFFF"/>
      </a:lt1>
      <a:dk2>
        <a:srgbClr val="000000"/>
      </a:dk2>
      <a:lt2>
        <a:srgbClr val="F8F8F8"/>
      </a:lt2>
      <a:accent1>
        <a:srgbClr val="9E2129"/>
      </a:accent1>
      <a:accent2>
        <a:srgbClr val="1E334A"/>
      </a:accent2>
      <a:accent3>
        <a:srgbClr val="00739E"/>
      </a:accent3>
      <a:accent4>
        <a:srgbClr val="6AB745"/>
      </a:accent4>
      <a:accent5>
        <a:srgbClr val="741F21"/>
      </a:accent5>
      <a:accent6>
        <a:srgbClr val="373737"/>
      </a:accent6>
      <a:hlink>
        <a:srgbClr val="0E5194"/>
      </a:hlink>
      <a:folHlink>
        <a:srgbClr val="91919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defPPr algn="l">
          <a:lnSpc>
            <a:spcPct val="90000"/>
          </a:lnSpc>
          <a:spcAft>
            <a:spcPts val="600"/>
          </a:spcAft>
          <a:defRPr dirty="0" smtClean="0">
            <a:solidFill>
              <a:schemeClr val="bg1"/>
            </a:solidFill>
          </a:defRPr>
        </a:defPPr>
      </a:lstStyle>
      <a:style>
        <a:lnRef idx="2">
          <a:schemeClr val="dk1">
            <a:shade val="50000"/>
          </a:schemeClr>
        </a:lnRef>
        <a:fillRef idx="1">
          <a:schemeClr val="dk1"/>
        </a:fillRef>
        <a:effectRef idx="0">
          <a:schemeClr val="dk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tIns="91440" bIns="91440" rtlCol="0">
        <a:spAutoFit/>
      </a:bodyPr>
      <a:lstStyle>
        <a:defPPr>
          <a:lnSpc>
            <a:spcPct val="90000"/>
          </a:lnSpc>
          <a:spcAft>
            <a:spcPts val="600"/>
          </a:spcAft>
          <a:defRPr sz="1600" dirty="0" smtClean="0"/>
        </a:defPPr>
      </a:lstStyle>
    </a:txDef>
  </a:objectDefaults>
  <a:extraClrSchemeLst/>
  <a:extLst>
    <a:ext uri="{05A4C25C-085E-4340-85A3-A5531E510DB2}">
      <thm15:themeFamily xmlns:thm15="http://schemas.microsoft.com/office/thememl/2012/main" name="Presentation3" id="{F5DDC312-DC59-7642-9D05-66D417E8E070}" vid="{5C47DD0D-198C-884D-9C28-0CD5FC7EC6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Kalypso PPT Template 2017</Template>
  <TotalTime>391</TotalTime>
  <Words>887</Words>
  <Application>Microsoft Office PowerPoint</Application>
  <PresentationFormat>Widescreen</PresentationFormat>
  <Paragraphs>130</Paragraphs>
  <Slides>10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Franklin Gothic Book</vt:lpstr>
      <vt:lpstr>Franklin Gothic Medium</vt:lpstr>
      <vt:lpstr>Wingdings</vt:lpstr>
      <vt:lpstr>Kalypso PPT Template 2017</vt:lpstr>
      <vt:lpstr>Doing business in Mexico</vt:lpstr>
      <vt:lpstr>PowerPoint Presentation</vt:lpstr>
      <vt:lpstr>PowerPoint Presentation</vt:lpstr>
      <vt:lpstr>Kalypso Services</vt:lpstr>
      <vt:lpstr>We have a strong local and near-shore operating model Great communication and client service with highly competitive fees </vt:lpstr>
      <vt:lpstr>Why a                 Technical Center? </vt:lpstr>
      <vt:lpstr>What are the major challenges a foreign business         faces when trying to enter the Mexican market?</vt:lpstr>
      <vt:lpstr>What strategies and resources would you recommend for businesses wanting to successfully enter the Mexican market?</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Kalypso</dc:title>
  <dc:creator>Sonia Enriquez;Miguel Huerta</dc:creator>
  <cp:lastModifiedBy>Didow, Nicholas</cp:lastModifiedBy>
  <cp:revision>45</cp:revision>
  <dcterms:created xsi:type="dcterms:W3CDTF">2018-03-07T15:50:50Z</dcterms:created>
  <dcterms:modified xsi:type="dcterms:W3CDTF">2018-04-24T11:50:49Z</dcterms:modified>
</cp:coreProperties>
</file>