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7" r:id="rId2"/>
    <p:sldId id="258" r:id="rId3"/>
    <p:sldId id="263" r:id="rId4"/>
    <p:sldId id="261" r:id="rId5"/>
    <p:sldId id="262" r:id="rId6"/>
    <p:sldId id="259" r:id="rId7"/>
    <p:sldId id="264" r:id="rId8"/>
    <p:sldId id="265" r:id="rId9"/>
    <p:sldId id="266" r:id="rId10"/>
    <p:sldId id="267" r:id="rId11"/>
    <p:sldId id="268" r:id="rId12"/>
    <p:sldId id="269" r:id="rId13"/>
    <p:sldId id="270" r:id="rId14"/>
    <p:sldId id="260" r:id="rId15"/>
    <p:sldId id="272" r:id="rId16"/>
    <p:sldId id="271"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8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0E62535-A4A1-5346-9A4D-3561BA027F25}" type="datetimeFigureOut">
              <a:rPr lang="en-US" smtClean="0"/>
              <a:t>1/17/13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147CF76-474C-2B41-B136-D348C602A12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62535-A4A1-5346-9A4D-3561BA027F2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CF76-474C-2B41-B136-D348C602A12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62535-A4A1-5346-9A4D-3561BA027F2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CF76-474C-2B41-B136-D348C602A12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62535-A4A1-5346-9A4D-3561BA027F2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CF76-474C-2B41-B136-D348C602A123}"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62535-A4A1-5346-9A4D-3561BA027F2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CF76-474C-2B41-B136-D348C602A12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E62535-A4A1-5346-9A4D-3561BA027F25}"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7CF76-474C-2B41-B136-D348C602A12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E62535-A4A1-5346-9A4D-3561BA027F25}" type="datetimeFigureOut">
              <a:rPr lang="en-US" smtClean="0"/>
              <a:t>1/17/13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7CF76-474C-2B41-B136-D348C602A12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E62535-A4A1-5346-9A4D-3561BA027F25}" type="datetimeFigureOut">
              <a:rPr lang="en-US" smtClean="0"/>
              <a:t>1/17/13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7CF76-474C-2B41-B136-D348C602A12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62535-A4A1-5346-9A4D-3561BA027F25}" type="datetimeFigureOut">
              <a:rPr lang="en-US" smtClean="0"/>
              <a:t>1/17/13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7CF76-474C-2B41-B136-D348C602A1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62535-A4A1-5346-9A4D-3561BA027F25}"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7CF76-474C-2B41-B136-D348C602A1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62535-A4A1-5346-9A4D-3561BA027F25}"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7CF76-474C-2B41-B136-D348C602A1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0E62535-A4A1-5346-9A4D-3561BA027F25}" type="datetimeFigureOut">
              <a:rPr lang="en-US" smtClean="0"/>
              <a:t>1/17/13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147CF76-474C-2B41-B136-D348C602A1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0" y="1678974"/>
            <a:ext cx="7270750" cy="2088888"/>
          </a:xfrm>
        </p:spPr>
        <p:txBody>
          <a:bodyPr/>
          <a:lstStyle/>
          <a:p>
            <a:r>
              <a:rPr lang="en-US" b="1" dirty="0" smtClean="0"/>
              <a:t>TOP TEN ENDANGERED ARCHAEOLOGICAL SITES IN JORDAN</a:t>
            </a:r>
            <a:endParaRPr lang="en-US" b="1" dirty="0"/>
          </a:p>
        </p:txBody>
      </p:sp>
      <p:sp>
        <p:nvSpPr>
          <p:cNvPr id="3" name="Subtitle 2"/>
          <p:cNvSpPr>
            <a:spLocks noGrp="1"/>
          </p:cNvSpPr>
          <p:nvPr>
            <p:ph type="subTitle" idx="1"/>
          </p:nvPr>
        </p:nvSpPr>
        <p:spPr>
          <a:xfrm>
            <a:off x="1371600" y="4048124"/>
            <a:ext cx="6400800" cy="1698626"/>
          </a:xfrm>
        </p:spPr>
        <p:txBody>
          <a:bodyPr/>
          <a:lstStyle/>
          <a:p>
            <a:r>
              <a:rPr lang="en-US" dirty="0" smtClean="0">
                <a:solidFill>
                  <a:schemeClr val="bg1"/>
                </a:solidFill>
              </a:rPr>
              <a:t>DR. JACQUELINE TAYLOR BASKER</a:t>
            </a:r>
          </a:p>
          <a:p>
            <a:r>
              <a:rPr lang="en-US" dirty="0" smtClean="0">
                <a:solidFill>
                  <a:schemeClr val="bg1"/>
                </a:solidFill>
              </a:rPr>
              <a:t>NEW YORK INSTITUTE OF TECHNOLOGY</a:t>
            </a:r>
          </a:p>
          <a:p>
            <a:r>
              <a:rPr lang="en-US" dirty="0" smtClean="0">
                <a:solidFill>
                  <a:schemeClr val="bg1"/>
                </a:solidFill>
              </a:rPr>
              <a:t>AMMAN, JORDAN</a:t>
            </a:r>
            <a:endParaRPr lang="en-US" dirty="0">
              <a:solidFill>
                <a:schemeClr val="bg1"/>
              </a:solidFill>
            </a:endParaRPr>
          </a:p>
        </p:txBody>
      </p:sp>
    </p:spTree>
    <p:extLst>
      <p:ext uri="{BB962C8B-B14F-4D97-AF65-F5344CB8AC3E}">
        <p14:creationId xmlns:p14="http://schemas.microsoft.com/office/powerpoint/2010/main" val="32708602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solidFill>
                  <a:srgbClr val="000000"/>
                </a:solidFill>
                <a:latin typeface="Cambria"/>
                <a:ea typeface="Cambria"/>
                <a:cs typeface="Cambria"/>
              </a:rPr>
              <a:t>This important Neolithic site was discovered in the 1974 by developers who were building a road through the area.</a:t>
            </a:r>
            <a:r>
              <a:rPr lang="en-US" dirty="0">
                <a:solidFill>
                  <a:srgbClr val="0031A0"/>
                </a:solidFill>
                <a:latin typeface="Cambria"/>
                <a:ea typeface="Cambria"/>
                <a:cs typeface="Cambria"/>
              </a:rPr>
              <a:t> </a:t>
            </a:r>
            <a:r>
              <a:rPr lang="en-US" dirty="0">
                <a:solidFill>
                  <a:srgbClr val="000000"/>
                </a:solidFill>
                <a:latin typeface="Cambria"/>
                <a:ea typeface="Cambria"/>
                <a:cs typeface="Cambria"/>
              </a:rPr>
              <a:t> Excavation began in 1982, however by this time, however approximately 600 meters (1,970 </a:t>
            </a:r>
            <a:r>
              <a:rPr lang="en-US" dirty="0" err="1">
                <a:solidFill>
                  <a:srgbClr val="000000"/>
                </a:solidFill>
                <a:latin typeface="Cambria"/>
                <a:ea typeface="Cambria"/>
                <a:cs typeface="Cambria"/>
              </a:rPr>
              <a:t>ft</a:t>
            </a:r>
            <a:r>
              <a:rPr lang="en-US" dirty="0">
                <a:solidFill>
                  <a:srgbClr val="000000"/>
                </a:solidFill>
                <a:latin typeface="Cambria"/>
                <a:ea typeface="Cambria"/>
                <a:cs typeface="Cambria"/>
              </a:rPr>
              <a:t>) of road ran through and divided the site. Despite the damage urban expansion brought, what remained of '</a:t>
            </a:r>
            <a:r>
              <a:rPr lang="en-US" dirty="0" err="1">
                <a:solidFill>
                  <a:srgbClr val="000000"/>
                </a:solidFill>
                <a:latin typeface="Cambria"/>
                <a:ea typeface="Cambria"/>
                <a:cs typeface="Cambria"/>
              </a:rPr>
              <a:t>Ain</a:t>
            </a:r>
            <a:r>
              <a:rPr lang="en-US" dirty="0">
                <a:solidFill>
                  <a:srgbClr val="000000"/>
                </a:solidFill>
                <a:latin typeface="Cambria"/>
                <a:ea typeface="Cambria"/>
                <a:cs typeface="Cambria"/>
              </a:rPr>
              <a:t> Ghazal provided a wealth of information and continued to do so until 1989. In 1983. A road was constructed through the middle of the site. While examining a cross section of earth in a path carved out by a bulldozer, archaeologists came across the edge of a large pit 2.5 meters (8 </a:t>
            </a:r>
            <a:r>
              <a:rPr lang="en-US" dirty="0" err="1">
                <a:solidFill>
                  <a:srgbClr val="000000"/>
                </a:solidFill>
                <a:latin typeface="Cambria"/>
                <a:ea typeface="Cambria"/>
                <a:cs typeface="Cambria"/>
              </a:rPr>
              <a:t>ft</a:t>
            </a:r>
            <a:r>
              <a:rPr lang="en-US" dirty="0">
                <a:solidFill>
                  <a:srgbClr val="000000"/>
                </a:solidFill>
                <a:latin typeface="Cambria"/>
                <a:ea typeface="Cambria"/>
                <a:cs typeface="Cambria"/>
              </a:rPr>
              <a:t>) under the surface containing plaster statues. Another set of excavations was made in early 1990s with significant discoveries. The site was included in the 2004 World Monuments Watch Fund to call attention to the threat of  urban development.  Despite the obvious historic significance of the site, a new university was built on the site in 2011, The </a:t>
            </a:r>
            <a:r>
              <a:rPr lang="en-US" dirty="0" err="1">
                <a:solidFill>
                  <a:srgbClr val="000000"/>
                </a:solidFill>
                <a:latin typeface="Cambria"/>
                <a:ea typeface="Cambria"/>
                <a:cs typeface="Cambria"/>
              </a:rPr>
              <a:t>Hashimite</a:t>
            </a:r>
            <a:r>
              <a:rPr lang="en-US" dirty="0">
                <a:solidFill>
                  <a:srgbClr val="000000"/>
                </a:solidFill>
                <a:latin typeface="Cambria"/>
                <a:ea typeface="Cambria"/>
                <a:cs typeface="Cambria"/>
              </a:rPr>
              <a:t> University.  A treatment station for sewerage movement was also put in by the city. </a:t>
            </a:r>
            <a:endParaRPr lang="en-US" dirty="0"/>
          </a:p>
        </p:txBody>
      </p:sp>
      <p:sp>
        <p:nvSpPr>
          <p:cNvPr id="3" name="Title 2"/>
          <p:cNvSpPr>
            <a:spLocks noGrp="1"/>
          </p:cNvSpPr>
          <p:nvPr>
            <p:ph type="title"/>
          </p:nvPr>
        </p:nvSpPr>
        <p:spPr/>
        <p:txBody>
          <a:bodyPr/>
          <a:lstStyle/>
          <a:p>
            <a:r>
              <a:rPr lang="en-US" dirty="0" smtClean="0"/>
              <a:t>AIN GAZAL</a:t>
            </a:r>
            <a:endParaRPr lang="en-US" dirty="0"/>
          </a:p>
        </p:txBody>
      </p:sp>
    </p:spTree>
    <p:extLst>
      <p:ext uri="{BB962C8B-B14F-4D97-AF65-F5344CB8AC3E}">
        <p14:creationId xmlns:p14="http://schemas.microsoft.com/office/powerpoint/2010/main" val="27577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317534" y="570156"/>
            <a:ext cx="8573431" cy="1054250"/>
          </a:xfrm>
        </p:spPr>
        <p:txBody>
          <a:bodyPr/>
          <a:lstStyle/>
          <a:p>
            <a:r>
              <a:rPr lang="en-US" dirty="0">
                <a:solidFill>
                  <a:srgbClr val="000000"/>
                </a:solidFill>
                <a:latin typeface="Cambria"/>
                <a:ea typeface="Cambria"/>
                <a:cs typeface="Cambria"/>
              </a:rPr>
              <a:t>3.</a:t>
            </a:r>
            <a:r>
              <a:rPr lang="en-US" dirty="0">
                <a:solidFill>
                  <a:srgbClr val="000000"/>
                </a:solidFill>
                <a:latin typeface="Arial"/>
                <a:ea typeface="Arial"/>
                <a:cs typeface="Arial"/>
              </a:rPr>
              <a:t>	</a:t>
            </a:r>
            <a:r>
              <a:rPr lang="en-US" b="1" dirty="0" err="1">
                <a:solidFill>
                  <a:srgbClr val="000000"/>
                </a:solidFill>
                <a:latin typeface="Cambria"/>
                <a:ea typeface="Cambria"/>
                <a:cs typeface="Cambria"/>
              </a:rPr>
              <a:t>Ummayad</a:t>
            </a:r>
            <a:r>
              <a:rPr lang="en-US" b="1" dirty="0">
                <a:solidFill>
                  <a:srgbClr val="000000"/>
                </a:solidFill>
                <a:latin typeface="Cambria"/>
                <a:ea typeface="Cambria"/>
                <a:cs typeface="Cambria"/>
              </a:rPr>
              <a:t> Desert Castle &amp; Palace,  Al </a:t>
            </a:r>
            <a:r>
              <a:rPr lang="en-US" b="1" dirty="0" err="1">
                <a:solidFill>
                  <a:srgbClr val="000000"/>
                </a:solidFill>
                <a:latin typeface="Cambria"/>
                <a:ea typeface="Cambria"/>
                <a:cs typeface="Cambria"/>
              </a:rPr>
              <a:t>Qastal</a:t>
            </a:r>
            <a:r>
              <a:rPr lang="en-US" dirty="0">
                <a:solidFill>
                  <a:srgbClr val="000000"/>
                </a:solidFill>
                <a:latin typeface="Cambria"/>
                <a:ea typeface="Cambria"/>
                <a:cs typeface="Cambria"/>
              </a:rPr>
              <a:t> </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036" y="2204013"/>
            <a:ext cx="2640965" cy="1981200"/>
          </a:xfrm>
          <a:prstGeom prst="rect">
            <a:avLst/>
          </a:prstGeom>
          <a:noFill/>
          <a:ln>
            <a:noFill/>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001" y="3907420"/>
            <a:ext cx="2641600" cy="1981200"/>
          </a:xfrm>
          <a:prstGeom prst="rect">
            <a:avLst/>
          </a:prstGeom>
          <a:noFill/>
          <a:ln>
            <a:noFill/>
          </a:ln>
        </p:spPr>
      </p:pic>
    </p:spTree>
    <p:extLst>
      <p:ext uri="{BB962C8B-B14F-4D97-AF65-F5344CB8AC3E}">
        <p14:creationId xmlns:p14="http://schemas.microsoft.com/office/powerpoint/2010/main" val="244643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solidFill>
                  <a:srgbClr val="000000"/>
                </a:solidFill>
                <a:latin typeface="Cambria"/>
                <a:ea typeface="Cambria"/>
                <a:cs typeface="Cambria"/>
              </a:rPr>
              <a:t>-  Stones were prepared by Italian team for restoration, then owners of the land moved it in 2006..  </a:t>
            </a:r>
            <a:r>
              <a:rPr lang="en-US" dirty="0">
                <a:solidFill>
                  <a:srgbClr val="000029"/>
                </a:solidFill>
                <a:latin typeface="Cambria"/>
                <a:ea typeface="Cambria"/>
                <a:cs typeface="Cambria"/>
              </a:rPr>
              <a:t>Al-</a:t>
            </a:r>
            <a:r>
              <a:rPr lang="en-US" dirty="0" err="1">
                <a:solidFill>
                  <a:srgbClr val="000029"/>
                </a:solidFill>
                <a:latin typeface="Cambria"/>
                <a:ea typeface="Cambria"/>
                <a:cs typeface="Cambria"/>
              </a:rPr>
              <a:t>Qastal</a:t>
            </a:r>
            <a:r>
              <a:rPr lang="en-US" dirty="0">
                <a:solidFill>
                  <a:srgbClr val="000029"/>
                </a:solidFill>
                <a:latin typeface="Cambria"/>
                <a:ea typeface="Cambria"/>
                <a:cs typeface="Cambria"/>
              </a:rPr>
              <a:t> lies 25 km south of </a:t>
            </a:r>
            <a:r>
              <a:rPr lang="en-US" dirty="0">
                <a:solidFill>
                  <a:srgbClr val="740004"/>
                </a:solidFill>
                <a:latin typeface="Cambria"/>
                <a:ea typeface="Cambria"/>
                <a:cs typeface="Cambria"/>
              </a:rPr>
              <a:t>Amman</a:t>
            </a:r>
            <a:r>
              <a:rPr lang="en-US" dirty="0">
                <a:solidFill>
                  <a:srgbClr val="000029"/>
                </a:solidFill>
                <a:latin typeface="Cambria"/>
                <a:ea typeface="Cambria"/>
                <a:cs typeface="Cambria"/>
              </a:rPr>
              <a:t>, on the highway leading to Queen Alia International Airport. Unfortunately, the site has been built on, and a </a:t>
            </a:r>
            <a:r>
              <a:rPr lang="en-US" dirty="0" err="1">
                <a:solidFill>
                  <a:srgbClr val="000029"/>
                </a:solidFill>
                <a:latin typeface="Cambria"/>
                <a:ea typeface="Cambria"/>
                <a:cs typeface="Cambria"/>
              </a:rPr>
              <a:t>arge</a:t>
            </a:r>
            <a:r>
              <a:rPr lang="en-US" dirty="0">
                <a:solidFill>
                  <a:srgbClr val="000029"/>
                </a:solidFill>
                <a:latin typeface="Cambria"/>
                <a:ea typeface="Cambria"/>
                <a:cs typeface="Cambria"/>
              </a:rPr>
              <a:t> portion of the main building, the </a:t>
            </a:r>
            <a:r>
              <a:rPr lang="en-US" dirty="0" err="1">
                <a:solidFill>
                  <a:srgbClr val="000029"/>
                </a:solidFill>
                <a:latin typeface="Cambria"/>
                <a:ea typeface="Cambria"/>
                <a:cs typeface="Cambria"/>
              </a:rPr>
              <a:t>qasr</a:t>
            </a:r>
            <a:r>
              <a:rPr lang="en-US" dirty="0">
                <a:solidFill>
                  <a:srgbClr val="000029"/>
                </a:solidFill>
                <a:latin typeface="Cambria"/>
                <a:ea typeface="Cambria"/>
                <a:cs typeface="Cambria"/>
              </a:rPr>
              <a:t> (palace), has been built on by a modern house. To the north of the </a:t>
            </a:r>
            <a:r>
              <a:rPr lang="en-US" dirty="0" err="1">
                <a:solidFill>
                  <a:srgbClr val="000029"/>
                </a:solidFill>
                <a:latin typeface="Cambria"/>
                <a:ea typeface="Cambria"/>
                <a:cs typeface="Cambria"/>
              </a:rPr>
              <a:t>qasr</a:t>
            </a:r>
            <a:r>
              <a:rPr lang="en-US" dirty="0">
                <a:solidFill>
                  <a:srgbClr val="000029"/>
                </a:solidFill>
                <a:latin typeface="Cambria"/>
                <a:ea typeface="Cambria"/>
                <a:cs typeface="Cambria"/>
              </a:rPr>
              <a:t> is the mosque with a round tower resting on a square base. This tower, with its spiral staircase, is all that remains of a minaret, which may well be, the </a:t>
            </a:r>
            <a:r>
              <a:rPr lang="en-US" dirty="0">
                <a:solidFill>
                  <a:srgbClr val="00008A"/>
                </a:solidFill>
                <a:latin typeface="Cambria"/>
                <a:ea typeface="Cambria"/>
                <a:cs typeface="Cambria"/>
              </a:rPr>
              <a:t>earliest surviving minaret</a:t>
            </a:r>
            <a:r>
              <a:rPr lang="en-US" dirty="0">
                <a:solidFill>
                  <a:srgbClr val="000029"/>
                </a:solidFill>
                <a:latin typeface="Cambria"/>
                <a:ea typeface="Cambria"/>
                <a:cs typeface="Cambria"/>
              </a:rPr>
              <a:t> in the Islamic world.  More than 100 cisterns and substantial barrage, 400 m long and 4.25 m wide have been identified within a one kilometer radius from the </a:t>
            </a:r>
            <a:r>
              <a:rPr lang="en-US" dirty="0" err="1">
                <a:solidFill>
                  <a:srgbClr val="000029"/>
                </a:solidFill>
                <a:latin typeface="Cambria"/>
                <a:ea typeface="Cambria"/>
                <a:cs typeface="Cambria"/>
              </a:rPr>
              <a:t>qasr</a:t>
            </a:r>
            <a:r>
              <a:rPr lang="en-US" dirty="0">
                <a:solidFill>
                  <a:srgbClr val="000029"/>
                </a:solidFill>
                <a:latin typeface="Cambria"/>
                <a:ea typeface="Cambria"/>
                <a:cs typeface="Cambria"/>
              </a:rPr>
              <a:t>. There are plans to restore the </a:t>
            </a:r>
            <a:r>
              <a:rPr lang="en-US" dirty="0" err="1">
                <a:solidFill>
                  <a:srgbClr val="000029"/>
                </a:solidFill>
                <a:latin typeface="Cambria"/>
                <a:ea typeface="Cambria"/>
                <a:cs typeface="Cambria"/>
              </a:rPr>
              <a:t>qasr</a:t>
            </a:r>
            <a:r>
              <a:rPr lang="en-US" dirty="0">
                <a:solidFill>
                  <a:srgbClr val="000029"/>
                </a:solidFill>
                <a:latin typeface="Cambria"/>
                <a:ea typeface="Cambria"/>
                <a:cs typeface="Cambria"/>
              </a:rPr>
              <a:t> and ancient water system, but the site continues to be endangered today.</a:t>
            </a:r>
            <a:r>
              <a:rPr lang="en-US" sz="2600" dirty="0">
                <a:solidFill>
                  <a:srgbClr val="000029"/>
                </a:solidFill>
                <a:latin typeface="Verdana"/>
                <a:ea typeface="Verdana"/>
                <a:cs typeface="Verdana"/>
              </a:rPr>
              <a:t> </a:t>
            </a:r>
            <a:r>
              <a:rPr lang="en-US" dirty="0">
                <a:solidFill>
                  <a:srgbClr val="000000"/>
                </a:solidFill>
                <a:latin typeface="Cambria"/>
                <a:ea typeface="Cambria"/>
                <a:cs typeface="Cambria"/>
              </a:rPr>
              <a:t> The mosaics are exposed and unprotected as seen in the second photograph.</a:t>
            </a:r>
            <a:endParaRPr lang="en-US" dirty="0"/>
          </a:p>
        </p:txBody>
      </p:sp>
      <p:sp>
        <p:nvSpPr>
          <p:cNvPr id="3" name="Title 2"/>
          <p:cNvSpPr>
            <a:spLocks noGrp="1"/>
          </p:cNvSpPr>
          <p:nvPr>
            <p:ph type="title"/>
          </p:nvPr>
        </p:nvSpPr>
        <p:spPr/>
        <p:txBody>
          <a:bodyPr/>
          <a:lstStyle/>
          <a:p>
            <a:r>
              <a:rPr lang="en-US" dirty="0" smtClean="0"/>
              <a:t>Al </a:t>
            </a:r>
            <a:r>
              <a:rPr lang="en-US" dirty="0" err="1" smtClean="0"/>
              <a:t>Qastal</a:t>
            </a:r>
            <a:endParaRPr lang="en-US" dirty="0"/>
          </a:p>
        </p:txBody>
      </p:sp>
    </p:spTree>
    <p:extLst>
      <p:ext uri="{BB962C8B-B14F-4D97-AF65-F5344CB8AC3E}">
        <p14:creationId xmlns:p14="http://schemas.microsoft.com/office/powerpoint/2010/main" val="358190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4. The Citadel, Amman</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679" y="1944547"/>
            <a:ext cx="7045295" cy="4181615"/>
          </a:xfrm>
          <a:prstGeom prst="rect">
            <a:avLst/>
          </a:prstGeom>
          <a:noFill/>
          <a:ln>
            <a:noFill/>
          </a:ln>
        </p:spPr>
      </p:pic>
    </p:spTree>
    <p:extLst>
      <p:ext uri="{BB962C8B-B14F-4D97-AF65-F5344CB8AC3E}">
        <p14:creationId xmlns:p14="http://schemas.microsoft.com/office/powerpoint/2010/main" val="162785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err="1"/>
              <a:t>mman</a:t>
            </a:r>
            <a:r>
              <a:rPr lang="en-US" dirty="0"/>
              <a:t> Citadel:  firs millennium BC was capital of Ammonite </a:t>
            </a:r>
            <a:r>
              <a:rPr lang="en-US" dirty="0" err="1"/>
              <a:t>Kingdon</a:t>
            </a:r>
            <a:r>
              <a:rPr lang="en-US" dirty="0"/>
              <a:t>, </a:t>
            </a:r>
            <a:r>
              <a:rPr lang="en-US" dirty="0" err="1"/>
              <a:t>Rabbat</a:t>
            </a:r>
            <a:r>
              <a:rPr lang="en-US" dirty="0"/>
              <a:t> Ammon)</a:t>
            </a:r>
          </a:p>
          <a:p>
            <a:r>
              <a:rPr lang="en-US" dirty="0"/>
              <a:t> </a:t>
            </a:r>
          </a:p>
          <a:p>
            <a:r>
              <a:rPr lang="en-US" dirty="0"/>
              <a:t>Dept. of </a:t>
            </a:r>
            <a:r>
              <a:rPr lang="en-US" dirty="0" err="1"/>
              <a:t>Antqquities</a:t>
            </a:r>
            <a:r>
              <a:rPr lang="en-US" dirty="0"/>
              <a:t> have worked hard to preserve 5000 years of history.</a:t>
            </a:r>
          </a:p>
          <a:p>
            <a:r>
              <a:rPr lang="en-US" dirty="0"/>
              <a:t> </a:t>
            </a:r>
          </a:p>
          <a:p>
            <a:r>
              <a:rPr lang="en-US" dirty="0"/>
              <a:t>Unfortunately many of the people who work with town planning do not have the appreciation of archaeological heritage of country.  Some sites excavated and restored, Byzantine Church. Cistern, pillars of Hercules temple.</a:t>
            </a:r>
          </a:p>
          <a:p>
            <a:r>
              <a:rPr lang="en-US" dirty="0"/>
              <a:t> </a:t>
            </a:r>
          </a:p>
          <a:p>
            <a:r>
              <a:rPr lang="en-US" dirty="0"/>
              <a:t>Some </a:t>
            </a:r>
            <a:r>
              <a:rPr lang="en-US" dirty="0" err="1"/>
              <a:t>decrative</a:t>
            </a:r>
            <a:r>
              <a:rPr lang="en-US" dirty="0"/>
              <a:t> </a:t>
            </a:r>
            <a:r>
              <a:rPr lang="en-US" dirty="0" err="1"/>
              <a:t>piec</a:t>
            </a:r>
            <a:endParaRPr lang="en-US" dirty="0"/>
          </a:p>
          <a:p>
            <a:r>
              <a:rPr lang="en-US" dirty="0"/>
              <a:t> </a:t>
            </a:r>
          </a:p>
          <a:p>
            <a:r>
              <a:rPr lang="en-US" dirty="0"/>
              <a:t>Unfortunately number of structures just constructed with or without Dept. of Antiquities permission </a:t>
            </a:r>
            <a:r>
              <a:rPr lang="en-US" dirty="0" err="1"/>
              <a:t>ie</a:t>
            </a:r>
            <a:r>
              <a:rPr lang="en-US" dirty="0"/>
              <a:t>. </a:t>
            </a:r>
            <a:r>
              <a:rPr lang="en-US" dirty="0" err="1"/>
              <a:t>Resthouse</a:t>
            </a:r>
            <a:r>
              <a:rPr lang="en-US" dirty="0"/>
              <a:t> in middle of citadel and edges of citadel. </a:t>
            </a:r>
            <a:endParaRPr lang="en-US" dirty="0" smtClean="0"/>
          </a:p>
          <a:p>
            <a:r>
              <a:rPr lang="en-US" dirty="0">
                <a:solidFill>
                  <a:srgbClr val="000000"/>
                </a:solidFill>
                <a:latin typeface="Cambria"/>
                <a:ea typeface="Cambria"/>
                <a:cs typeface="Cambria"/>
              </a:rPr>
              <a:t>– one of the most important site archaeological sites in Jordan dating from Neolithic through Roman, Byzantine and </a:t>
            </a:r>
            <a:r>
              <a:rPr lang="en-US" dirty="0" err="1">
                <a:solidFill>
                  <a:srgbClr val="000000"/>
                </a:solidFill>
                <a:latin typeface="Cambria"/>
                <a:ea typeface="Cambria"/>
                <a:cs typeface="Cambria"/>
              </a:rPr>
              <a:t>Ummayad</a:t>
            </a:r>
            <a:r>
              <a:rPr lang="en-US" dirty="0">
                <a:solidFill>
                  <a:srgbClr val="000000"/>
                </a:solidFill>
                <a:latin typeface="Cambria"/>
                <a:ea typeface="Cambria"/>
                <a:cs typeface="Cambria"/>
              </a:rPr>
              <a:t> periods , has had a recent restoration and expansion of the Tourist Center built over the site of a the Church with USAID funding.  Under a gate they discovered the ancient Byzantine Church whose mosaics are now under a parking lot. </a:t>
            </a:r>
            <a:endParaRPr lang="en-US" dirty="0"/>
          </a:p>
          <a:p>
            <a:endParaRPr lang="en-US" dirty="0"/>
          </a:p>
        </p:txBody>
      </p:sp>
      <p:sp>
        <p:nvSpPr>
          <p:cNvPr id="3" name="Title 2"/>
          <p:cNvSpPr>
            <a:spLocks noGrp="1"/>
          </p:cNvSpPr>
          <p:nvPr>
            <p:ph type="title"/>
          </p:nvPr>
        </p:nvSpPr>
        <p:spPr/>
        <p:txBody>
          <a:bodyPr/>
          <a:lstStyle/>
          <a:p>
            <a:r>
              <a:rPr lang="en-US" dirty="0" smtClean="0"/>
              <a:t>The Citadel</a:t>
            </a:r>
            <a:endParaRPr lang="en-US" dirty="0"/>
          </a:p>
        </p:txBody>
      </p:sp>
    </p:spTree>
    <p:extLst>
      <p:ext uri="{BB962C8B-B14F-4D97-AF65-F5344CB8AC3E}">
        <p14:creationId xmlns:p14="http://schemas.microsoft.com/office/powerpoint/2010/main" val="14344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5.  </a:t>
            </a:r>
            <a:r>
              <a:rPr lang="en-US" dirty="0" err="1" smtClean="0"/>
              <a:t>Damiya</a:t>
            </a:r>
            <a:r>
              <a:rPr lang="en-US" dirty="0" smtClean="0"/>
              <a:t> Dolmen Field </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1597" y="2021904"/>
            <a:ext cx="5003082" cy="4104258"/>
          </a:xfrm>
          <a:prstGeom prst="rect">
            <a:avLst/>
          </a:prstGeom>
          <a:noFill/>
          <a:ln>
            <a:noFill/>
          </a:ln>
        </p:spPr>
      </p:pic>
    </p:spTree>
    <p:extLst>
      <p:ext uri="{BB962C8B-B14F-4D97-AF65-F5344CB8AC3E}">
        <p14:creationId xmlns:p14="http://schemas.microsoft.com/office/powerpoint/2010/main" val="294921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err="1">
                <a:solidFill>
                  <a:srgbClr val="000000"/>
                </a:solidFill>
                <a:latin typeface="Cambria"/>
                <a:ea typeface="Cambria"/>
                <a:cs typeface="Cambria"/>
              </a:rPr>
              <a:t>Damiya</a:t>
            </a:r>
            <a:r>
              <a:rPr lang="en-US" dirty="0">
                <a:solidFill>
                  <a:srgbClr val="000000"/>
                </a:solidFill>
                <a:latin typeface="Cambria"/>
                <a:ea typeface="Cambria"/>
                <a:cs typeface="Cambria"/>
              </a:rPr>
              <a:t>, Jordan Valley, BC 3600-3000 - </a:t>
            </a:r>
            <a:r>
              <a:rPr lang="en-US" dirty="0">
                <a:solidFill>
                  <a:srgbClr val="333333"/>
                </a:solidFill>
                <a:latin typeface="Helvetica"/>
                <a:ea typeface="Helvetica"/>
                <a:cs typeface="Helvetica"/>
              </a:rPr>
              <a:t>In the lower foothills of the Jordan Valley, hundreds of megalithic blocks rest silently on the arid slopes of the </a:t>
            </a:r>
            <a:r>
              <a:rPr lang="en-US" dirty="0" err="1">
                <a:solidFill>
                  <a:srgbClr val="333333"/>
                </a:solidFill>
                <a:latin typeface="Helvetica"/>
                <a:ea typeface="Helvetica"/>
                <a:cs typeface="Helvetica"/>
              </a:rPr>
              <a:t>Damiya</a:t>
            </a:r>
            <a:r>
              <a:rPr lang="en-US" dirty="0">
                <a:solidFill>
                  <a:srgbClr val="333333"/>
                </a:solidFill>
                <a:latin typeface="Helvetica"/>
                <a:ea typeface="Helvetica"/>
                <a:cs typeface="Helvetica"/>
              </a:rPr>
              <a:t> Dolmen Field. During the Early Bronze Age (3600-3000 B.C.), these massive slabs of </a:t>
            </a:r>
            <a:r>
              <a:rPr lang="en-US" dirty="0" err="1">
                <a:solidFill>
                  <a:srgbClr val="333333"/>
                </a:solidFill>
                <a:latin typeface="Helvetica"/>
                <a:ea typeface="Helvetica"/>
                <a:cs typeface="Helvetica"/>
              </a:rPr>
              <a:t>Ramla</a:t>
            </a:r>
            <a:r>
              <a:rPr lang="en-US" dirty="0">
                <a:solidFill>
                  <a:srgbClr val="333333"/>
                </a:solidFill>
                <a:latin typeface="Helvetica"/>
                <a:ea typeface="Helvetica"/>
                <a:cs typeface="Helvetica"/>
              </a:rPr>
              <a:t> sandstone and travertine were used to create burial chambers known as dolmens. The dolmens, with their lower upright stones supporting enormous, horizontal capstones, convey the sense of delicate balance that has endured on this terrain for some five millennia. Roughly 300 dolmens survive in the </a:t>
            </a:r>
            <a:r>
              <a:rPr lang="en-US" dirty="0" err="1">
                <a:solidFill>
                  <a:srgbClr val="333333"/>
                </a:solidFill>
                <a:latin typeface="Helvetica"/>
                <a:ea typeface="Helvetica"/>
                <a:cs typeface="Helvetica"/>
              </a:rPr>
              <a:t>Damiya</a:t>
            </a:r>
            <a:r>
              <a:rPr lang="en-US" dirty="0">
                <a:solidFill>
                  <a:srgbClr val="333333"/>
                </a:solidFill>
                <a:latin typeface="Helvetica"/>
                <a:ea typeface="Helvetica"/>
                <a:cs typeface="Helvetica"/>
              </a:rPr>
              <a:t> Dolmen Field. Along with several other rock-cut tombs and circular stone-cut features, the mortuary structures of the </a:t>
            </a:r>
            <a:r>
              <a:rPr lang="en-US" dirty="0" err="1">
                <a:solidFill>
                  <a:srgbClr val="333333"/>
                </a:solidFill>
                <a:latin typeface="Helvetica"/>
                <a:ea typeface="Helvetica"/>
                <a:cs typeface="Helvetica"/>
              </a:rPr>
              <a:t>Damiya</a:t>
            </a:r>
            <a:r>
              <a:rPr lang="en-US" dirty="0">
                <a:solidFill>
                  <a:srgbClr val="333333"/>
                </a:solidFill>
                <a:latin typeface="Helvetica"/>
                <a:ea typeface="Helvetica"/>
                <a:cs typeface="Helvetica"/>
              </a:rPr>
              <a:t> Dolmen Field together form a highly significant and rare landscape. Dolmen sites throughout Jordan are being lost at an alarming rate, and the unparalleled landscape of </a:t>
            </a:r>
            <a:r>
              <a:rPr lang="en-US" dirty="0" err="1">
                <a:solidFill>
                  <a:srgbClr val="333333"/>
                </a:solidFill>
                <a:latin typeface="Helvetica"/>
                <a:ea typeface="Helvetica"/>
                <a:cs typeface="Helvetica"/>
              </a:rPr>
              <a:t>Damiya</a:t>
            </a:r>
            <a:r>
              <a:rPr lang="en-US" dirty="0">
                <a:solidFill>
                  <a:srgbClr val="333333"/>
                </a:solidFill>
                <a:latin typeface="Helvetica"/>
                <a:ea typeface="Helvetica"/>
                <a:cs typeface="Helvetica"/>
              </a:rPr>
              <a:t> is now threatened by developmental pressures from quarrying operations. With only a negligible barrier left to protect them, many of the fragile dolmens are now suspended on quarried pillars and left vulnerable to collapse. Despite efforts by the Jordanian Department of Antiquities to document the structures, they are unable to abate the destruction that these highly invasive quarrying processes will exact on these ancient vestiges. Watch listing aims to raise awareness about the plight of this extraordinary landscape and ensure its protection. </a:t>
            </a:r>
            <a:r>
              <a:rPr lang="en-US" b="1" dirty="0">
                <a:solidFill>
                  <a:srgbClr val="333333"/>
                </a:solidFill>
                <a:latin typeface="Helvetica"/>
                <a:ea typeface="Helvetica"/>
                <a:cs typeface="Helvetica"/>
              </a:rPr>
              <a:t>UPDATE </a:t>
            </a:r>
            <a:r>
              <a:rPr lang="en-US" dirty="0">
                <a:solidFill>
                  <a:srgbClr val="333333"/>
                </a:solidFill>
                <a:latin typeface="Helvetica"/>
                <a:ea typeface="Helvetica"/>
                <a:cs typeface="Helvetica"/>
              </a:rPr>
              <a:t>In December 2010, Jordan’s Department of Antiquities announced the creation of the </a:t>
            </a:r>
            <a:r>
              <a:rPr lang="en-US" dirty="0" err="1">
                <a:solidFill>
                  <a:srgbClr val="333333"/>
                </a:solidFill>
                <a:latin typeface="Helvetica"/>
                <a:ea typeface="Helvetica"/>
                <a:cs typeface="Helvetica"/>
              </a:rPr>
              <a:t>Damiya</a:t>
            </a:r>
            <a:r>
              <a:rPr lang="en-US" dirty="0">
                <a:solidFill>
                  <a:srgbClr val="333333"/>
                </a:solidFill>
                <a:latin typeface="Helvetica"/>
                <a:ea typeface="Helvetica"/>
                <a:cs typeface="Helvetica"/>
              </a:rPr>
              <a:t> Dolmen Archaeological Park, which will protect dozens of dolmens in situ. In addition, 23 others within the quarrying concession will be relocated to the park to spare them from destruction.</a:t>
            </a:r>
            <a:endParaRPr lang="en-US" dirty="0"/>
          </a:p>
        </p:txBody>
      </p:sp>
      <p:sp>
        <p:nvSpPr>
          <p:cNvPr id="3" name="Title 2"/>
          <p:cNvSpPr>
            <a:spLocks noGrp="1"/>
          </p:cNvSpPr>
          <p:nvPr>
            <p:ph type="title"/>
          </p:nvPr>
        </p:nvSpPr>
        <p:spPr/>
        <p:txBody>
          <a:bodyPr/>
          <a:lstStyle/>
          <a:p>
            <a:r>
              <a:rPr lang="en-US" dirty="0" smtClean="0"/>
              <a:t>5.  </a:t>
            </a:r>
            <a:r>
              <a:rPr lang="en-US" dirty="0" err="1" smtClean="0"/>
              <a:t>Damiya</a:t>
            </a:r>
            <a:r>
              <a:rPr lang="en-US" dirty="0" smtClean="0"/>
              <a:t> Dolmen Field</a:t>
            </a:r>
            <a:endParaRPr lang="en-US" dirty="0"/>
          </a:p>
        </p:txBody>
      </p:sp>
    </p:spTree>
    <p:extLst>
      <p:ext uri="{BB962C8B-B14F-4D97-AF65-F5344CB8AC3E}">
        <p14:creationId xmlns:p14="http://schemas.microsoft.com/office/powerpoint/2010/main" val="95388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6.  </a:t>
            </a:r>
            <a:r>
              <a:rPr lang="en-US" dirty="0" err="1" smtClean="0"/>
              <a:t>Mabara</a:t>
            </a:r>
            <a:r>
              <a:rPr lang="en-US" dirty="0" smtClean="0"/>
              <a:t> el </a:t>
            </a:r>
            <a:r>
              <a:rPr lang="en-US" dirty="0" err="1" smtClean="0"/>
              <a:t>Bahav</a:t>
            </a:r>
            <a:r>
              <a:rPr lang="en-US" dirty="0" smtClean="0"/>
              <a:t> – El </a:t>
            </a:r>
            <a:r>
              <a:rPr lang="en-US" dirty="0" err="1" smtClean="0"/>
              <a:t>Bahhath</a:t>
            </a:r>
            <a:r>
              <a:rPr lang="en-US" dirty="0" smtClean="0"/>
              <a:t> – </a:t>
            </a:r>
            <a:r>
              <a:rPr lang="en-US" dirty="0" err="1" smtClean="0"/>
              <a:t>Wadi</a:t>
            </a:r>
            <a:r>
              <a:rPr lang="en-US" dirty="0" smtClean="0"/>
              <a:t> Sir</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2863" y="2171458"/>
            <a:ext cx="4784282" cy="3954703"/>
          </a:xfrm>
          <a:prstGeom prst="rect">
            <a:avLst/>
          </a:prstGeom>
          <a:noFill/>
          <a:ln>
            <a:noFill/>
          </a:ln>
        </p:spPr>
      </p:pic>
    </p:spTree>
    <p:extLst>
      <p:ext uri="{BB962C8B-B14F-4D97-AF65-F5344CB8AC3E}">
        <p14:creationId xmlns:p14="http://schemas.microsoft.com/office/powerpoint/2010/main" val="61523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solidFill>
                  <a:srgbClr val="000000"/>
                </a:solidFill>
                <a:latin typeface="Cambria"/>
                <a:ea typeface="Cambria"/>
                <a:cs typeface="Cambria"/>
              </a:rPr>
              <a:t>This important archaeological site was excavated 1994 without any care or professional archaeological methods, Now the site has all but disappeared.  It is full of rubbish and building materials.  While developers were building a new building  they found a Byzantine and </a:t>
            </a:r>
            <a:r>
              <a:rPr lang="en-US" dirty="0" err="1">
                <a:solidFill>
                  <a:srgbClr val="000000"/>
                </a:solidFill>
                <a:latin typeface="Cambria"/>
                <a:ea typeface="Cambria"/>
                <a:cs typeface="Cambria"/>
              </a:rPr>
              <a:t>Ummayad</a:t>
            </a:r>
            <a:r>
              <a:rPr lang="en-US" dirty="0">
                <a:solidFill>
                  <a:srgbClr val="000000"/>
                </a:solidFill>
                <a:latin typeface="Cambria"/>
                <a:ea typeface="Cambria"/>
                <a:cs typeface="Cambria"/>
              </a:rPr>
              <a:t> period factory complete with presses, rooms and equipment for the storage of materials and area agricultural  products that were brought to the site, which reveals much about the historic economies of this region. No one currently knows about it in Department now.  It does not appear in any of the websites or maps that document historical monuments in Jordan. </a:t>
            </a:r>
            <a:endParaRPr lang="en-US" dirty="0"/>
          </a:p>
        </p:txBody>
      </p:sp>
      <p:sp>
        <p:nvSpPr>
          <p:cNvPr id="3" name="Title 2"/>
          <p:cNvSpPr>
            <a:spLocks noGrp="1"/>
          </p:cNvSpPr>
          <p:nvPr>
            <p:ph type="title"/>
          </p:nvPr>
        </p:nvSpPr>
        <p:spPr/>
        <p:txBody>
          <a:bodyPr/>
          <a:lstStyle/>
          <a:p>
            <a:r>
              <a:rPr lang="en-US" dirty="0" smtClean="0"/>
              <a:t>6. </a:t>
            </a:r>
            <a:r>
              <a:rPr lang="en-US" dirty="0" err="1" smtClean="0"/>
              <a:t>Mabara</a:t>
            </a:r>
            <a:r>
              <a:rPr lang="en-US" dirty="0" smtClean="0"/>
              <a:t> el </a:t>
            </a:r>
            <a:r>
              <a:rPr lang="en-US" dirty="0" err="1" smtClean="0"/>
              <a:t>Bahav</a:t>
            </a:r>
            <a:r>
              <a:rPr lang="en-US" dirty="0" smtClean="0"/>
              <a:t> – El </a:t>
            </a:r>
            <a:r>
              <a:rPr lang="en-US" dirty="0" err="1" smtClean="0"/>
              <a:t>Bahav</a:t>
            </a:r>
            <a:r>
              <a:rPr lang="en-US" dirty="0" smtClean="0"/>
              <a:t> </a:t>
            </a:r>
            <a:r>
              <a:rPr lang="en-US" dirty="0" err="1" smtClean="0"/>
              <a:t>Wadi</a:t>
            </a:r>
            <a:r>
              <a:rPr lang="en-US" dirty="0" smtClean="0"/>
              <a:t> Sir</a:t>
            </a:r>
            <a:endParaRPr lang="en-US" dirty="0"/>
          </a:p>
        </p:txBody>
      </p:sp>
    </p:spTree>
    <p:extLst>
      <p:ext uri="{BB962C8B-B14F-4D97-AF65-F5344CB8AC3E}">
        <p14:creationId xmlns:p14="http://schemas.microsoft.com/office/powerpoint/2010/main" val="244724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7.  </a:t>
            </a:r>
            <a:r>
              <a:rPr lang="en-US" dirty="0" err="1" smtClean="0"/>
              <a:t>Jelat</a:t>
            </a:r>
            <a:r>
              <a:rPr lang="en-US" dirty="0" smtClean="0"/>
              <a:t> Dam</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950" y="2827059"/>
            <a:ext cx="2726055" cy="2044700"/>
          </a:xfrm>
          <a:prstGeom prst="rect">
            <a:avLst/>
          </a:prstGeom>
          <a:noFill/>
          <a:ln>
            <a:noFill/>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1080" y="1717451"/>
            <a:ext cx="2066925" cy="2755900"/>
          </a:xfrm>
          <a:prstGeom prst="rect">
            <a:avLst/>
          </a:prstGeom>
          <a:noFill/>
          <a:ln>
            <a:noFill/>
          </a:ln>
        </p:spPr>
      </p:pic>
    </p:spTree>
    <p:extLst>
      <p:ext uri="{BB962C8B-B14F-4D97-AF65-F5344CB8AC3E}">
        <p14:creationId xmlns:p14="http://schemas.microsoft.com/office/powerpoint/2010/main" val="184215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2248347"/>
            <a:ext cx="7920877" cy="3877815"/>
          </a:xfrm>
        </p:spPr>
        <p:txBody>
          <a:bodyPr>
            <a:normAutofit fontScale="77500" lnSpcReduction="20000"/>
          </a:bodyPr>
          <a:lstStyle/>
          <a:p>
            <a:r>
              <a:rPr lang="en-US" dirty="0" smtClean="0"/>
              <a:t>On April 12, 2011, Mega Jordan  was launched:</a:t>
            </a:r>
          </a:p>
          <a:p>
            <a:r>
              <a:rPr lang="en-US" dirty="0" smtClean="0"/>
              <a:t>This is an online database that locates 11,00 0 archaeological sites on Google Earth-type Interface.  The database was created by the Getty Conservation Institute and the World Monuments Shows </a:t>
            </a:r>
            <a:r>
              <a:rPr lang="en-US" dirty="0"/>
              <a:t>density of archaeological </a:t>
            </a:r>
            <a:r>
              <a:rPr lang="en-US" dirty="0" smtClean="0"/>
              <a:t>sites</a:t>
            </a:r>
            <a:r>
              <a:rPr lang="en-US" dirty="0"/>
              <a:t> </a:t>
            </a:r>
            <a:r>
              <a:rPr lang="en-US" dirty="0" smtClean="0"/>
              <a:t>– 20,000+ to exist in Jordan</a:t>
            </a:r>
          </a:p>
          <a:p>
            <a:r>
              <a:rPr lang="en-US" dirty="0" smtClean="0"/>
              <a:t>This is </a:t>
            </a:r>
            <a:r>
              <a:rPr lang="en-US" dirty="0"/>
              <a:t>the world's largest online antiquities database, which details every archaeological site in the country and aims to help preserve its treasures. Its creators said the Web platform could be a model for Iraq, where looters have plundered its ancient heritage</a:t>
            </a:r>
            <a:r>
              <a:rPr lang="en-US" dirty="0" smtClean="0"/>
              <a:t>.</a:t>
            </a:r>
          </a:p>
          <a:p>
            <a:r>
              <a:rPr lang="en-US" dirty="0"/>
              <a:t>Experts said the Middle Eastern </a:t>
            </a:r>
            <a:r>
              <a:rPr lang="en-US" dirty="0" err="1"/>
              <a:t>Geodatabase</a:t>
            </a:r>
            <a:r>
              <a:rPr lang="en-US" dirty="0"/>
              <a:t> for Antiquities is the first such countrywide system. The site uses Geographic Information System, similar to Google Earth, to map 11,000 registered sites in the country , and a click on each reveals inventories of what they contain and reports on their conditions.</a:t>
            </a:r>
            <a:endParaRPr lang="en-US" dirty="0" smtClean="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Current Crisis in Jordan</a:t>
            </a:r>
            <a:endParaRPr lang="en-US" dirty="0"/>
          </a:p>
        </p:txBody>
      </p:sp>
    </p:spTree>
    <p:extLst>
      <p:ext uri="{BB962C8B-B14F-4D97-AF65-F5344CB8AC3E}">
        <p14:creationId xmlns:p14="http://schemas.microsoft.com/office/powerpoint/2010/main" val="400261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b="1" dirty="0" err="1" smtClean="0">
                <a:solidFill>
                  <a:srgbClr val="000000"/>
                </a:solidFill>
                <a:latin typeface="Cambria"/>
                <a:ea typeface="Cambria"/>
                <a:cs typeface="Cambria"/>
              </a:rPr>
              <a:t>Jelat</a:t>
            </a:r>
            <a:r>
              <a:rPr lang="en-US" b="1" dirty="0" smtClean="0">
                <a:solidFill>
                  <a:srgbClr val="000000"/>
                </a:solidFill>
                <a:latin typeface="Cambria"/>
                <a:ea typeface="Cambria"/>
                <a:cs typeface="Cambria"/>
              </a:rPr>
              <a:t> </a:t>
            </a:r>
            <a:r>
              <a:rPr lang="en-US" b="1" dirty="0">
                <a:solidFill>
                  <a:srgbClr val="000000"/>
                </a:solidFill>
                <a:latin typeface="Cambria"/>
                <a:ea typeface="Cambria"/>
                <a:cs typeface="Cambria"/>
              </a:rPr>
              <a:t>Dam</a:t>
            </a:r>
            <a:r>
              <a:rPr lang="en-US" dirty="0">
                <a:solidFill>
                  <a:srgbClr val="000000"/>
                </a:solidFill>
                <a:latin typeface="Cambria"/>
                <a:ea typeface="Cambria"/>
                <a:cs typeface="Cambria"/>
              </a:rPr>
              <a:t> represents a pervasive problem in Jordan for archaeological sites.  This is a well-constructed </a:t>
            </a:r>
            <a:r>
              <a:rPr lang="en-US" dirty="0" err="1">
                <a:solidFill>
                  <a:srgbClr val="000000"/>
                </a:solidFill>
                <a:latin typeface="Cambria"/>
                <a:ea typeface="Cambria"/>
                <a:cs typeface="Cambria"/>
              </a:rPr>
              <a:t>Ummayad</a:t>
            </a:r>
            <a:r>
              <a:rPr lang="en-US" dirty="0">
                <a:solidFill>
                  <a:srgbClr val="000000"/>
                </a:solidFill>
                <a:latin typeface="Cambria"/>
                <a:ea typeface="Cambria"/>
                <a:cs typeface="Cambria"/>
              </a:rPr>
              <a:t> dam in desert area, on the site of Roman and Byzantine construction, 40 km SE of Amman.  It is much damaged by people hunting for gold in  the ruins.  Rumors are pervasive in Jordan that gold was buried in the past and people start looking for gold in ancient sites as here, that are unprotected.  Farmers have reported discovering gold in their fields as they were plowing, which fuels the gold fever in the local populace, who believe that ancient ruins, already cut deep into the earth, can be a hiding place for gold. </a:t>
            </a:r>
            <a:endParaRPr lang="en-US" dirty="0"/>
          </a:p>
        </p:txBody>
      </p:sp>
      <p:sp>
        <p:nvSpPr>
          <p:cNvPr id="3" name="Title 2"/>
          <p:cNvSpPr>
            <a:spLocks noGrp="1"/>
          </p:cNvSpPr>
          <p:nvPr>
            <p:ph type="title"/>
          </p:nvPr>
        </p:nvSpPr>
        <p:spPr/>
        <p:txBody>
          <a:bodyPr/>
          <a:lstStyle/>
          <a:p>
            <a:r>
              <a:rPr lang="en-US" dirty="0" smtClean="0"/>
              <a:t>7. </a:t>
            </a:r>
            <a:r>
              <a:rPr lang="en-US" dirty="0" err="1" smtClean="0"/>
              <a:t>Jelat</a:t>
            </a:r>
            <a:r>
              <a:rPr lang="en-US" dirty="0" smtClean="0"/>
              <a:t> Dam</a:t>
            </a:r>
            <a:endParaRPr lang="en-US" dirty="0"/>
          </a:p>
        </p:txBody>
      </p:sp>
    </p:spTree>
    <p:extLst>
      <p:ext uri="{BB962C8B-B14F-4D97-AF65-F5344CB8AC3E}">
        <p14:creationId xmlns:p14="http://schemas.microsoft.com/office/powerpoint/2010/main" val="82744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8.  The MUSASH CISTERN</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367" y="2282637"/>
            <a:ext cx="2628900" cy="1971675"/>
          </a:xfrm>
          <a:prstGeom prst="rect">
            <a:avLst/>
          </a:prstGeom>
          <a:noFill/>
          <a:ln>
            <a:noFill/>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3987" y="2248347"/>
            <a:ext cx="2675255" cy="2005965"/>
          </a:xfrm>
          <a:prstGeom prst="rect">
            <a:avLst/>
          </a:prstGeom>
          <a:noFill/>
          <a:ln>
            <a:noFill/>
          </a:ln>
        </p:spPr>
      </p:pic>
      <p:pic>
        <p:nvPicPr>
          <p:cNvPr id="6" name="Picture 5"/>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1047" y="4254312"/>
            <a:ext cx="4592356" cy="2461342"/>
          </a:xfrm>
          <a:prstGeom prst="rect">
            <a:avLst/>
          </a:prstGeom>
          <a:noFill/>
          <a:ln>
            <a:noFill/>
          </a:ln>
        </p:spPr>
      </p:pic>
    </p:spTree>
    <p:extLst>
      <p:ext uri="{BB962C8B-B14F-4D97-AF65-F5344CB8AC3E}">
        <p14:creationId xmlns:p14="http://schemas.microsoft.com/office/powerpoint/2010/main" val="184940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solidFill>
                  <a:srgbClr val="000000"/>
                </a:solidFill>
                <a:latin typeface="Cambria"/>
                <a:ea typeface="Cambria"/>
                <a:cs typeface="Cambria"/>
              </a:rPr>
              <a:t>8.</a:t>
            </a:r>
            <a:r>
              <a:rPr lang="en-US" dirty="0">
                <a:solidFill>
                  <a:srgbClr val="000000"/>
                </a:solidFill>
                <a:latin typeface="Arial"/>
                <a:ea typeface="Arial"/>
                <a:cs typeface="Arial"/>
              </a:rPr>
              <a:t>	</a:t>
            </a:r>
            <a:r>
              <a:rPr lang="en-US" b="1" dirty="0">
                <a:solidFill>
                  <a:srgbClr val="000000"/>
                </a:solidFill>
                <a:latin typeface="Cambria"/>
                <a:ea typeface="Cambria"/>
                <a:cs typeface="Cambria"/>
              </a:rPr>
              <a:t>The </a:t>
            </a:r>
            <a:r>
              <a:rPr lang="en-US" b="1" dirty="0" err="1" smtClean="0">
                <a:solidFill>
                  <a:srgbClr val="000000"/>
                </a:solidFill>
                <a:latin typeface="Cambria"/>
                <a:ea typeface="Cambria"/>
                <a:cs typeface="Cambria"/>
              </a:rPr>
              <a:t>Mushash</a:t>
            </a:r>
            <a:r>
              <a:rPr lang="en-US" b="1" dirty="0" smtClean="0">
                <a:solidFill>
                  <a:srgbClr val="000000"/>
                </a:solidFill>
                <a:latin typeface="Cambria"/>
                <a:ea typeface="Cambria"/>
                <a:cs typeface="Cambria"/>
              </a:rPr>
              <a:t> </a:t>
            </a:r>
            <a:r>
              <a:rPr lang="en-US" b="1" dirty="0">
                <a:solidFill>
                  <a:srgbClr val="000000"/>
                </a:solidFill>
                <a:latin typeface="Cambria"/>
                <a:ea typeface="Cambria"/>
                <a:cs typeface="Cambria"/>
              </a:rPr>
              <a:t>Cistern</a:t>
            </a:r>
            <a:r>
              <a:rPr lang="en-US" dirty="0">
                <a:solidFill>
                  <a:srgbClr val="000000"/>
                </a:solidFill>
                <a:latin typeface="Cambria"/>
                <a:ea typeface="Cambria"/>
                <a:cs typeface="Cambria"/>
              </a:rPr>
              <a:t>, the famous well, part of the archaeological ruins of the </a:t>
            </a:r>
            <a:r>
              <a:rPr lang="en-US" dirty="0" err="1">
                <a:solidFill>
                  <a:srgbClr val="000000"/>
                </a:solidFill>
                <a:latin typeface="Cambria"/>
                <a:ea typeface="Cambria"/>
                <a:cs typeface="Cambria"/>
              </a:rPr>
              <a:t>Ummayad</a:t>
            </a:r>
            <a:r>
              <a:rPr lang="en-US" dirty="0">
                <a:solidFill>
                  <a:srgbClr val="000000"/>
                </a:solidFill>
                <a:latin typeface="Cambria"/>
                <a:ea typeface="Cambria"/>
                <a:cs typeface="Cambria"/>
              </a:rPr>
              <a:t> Palace, </a:t>
            </a:r>
            <a:r>
              <a:rPr lang="en-US" dirty="0" err="1">
                <a:solidFill>
                  <a:srgbClr val="000000"/>
                </a:solidFill>
                <a:latin typeface="Cambria"/>
                <a:ea typeface="Cambria"/>
                <a:cs typeface="Cambria"/>
              </a:rPr>
              <a:t>Qasr</a:t>
            </a:r>
            <a:r>
              <a:rPr lang="en-US" dirty="0">
                <a:solidFill>
                  <a:srgbClr val="000000"/>
                </a:solidFill>
                <a:latin typeface="Cambria"/>
                <a:ea typeface="Cambria"/>
                <a:cs typeface="Cambria"/>
              </a:rPr>
              <a:t> </a:t>
            </a:r>
            <a:r>
              <a:rPr lang="en-US" dirty="0" err="1">
                <a:solidFill>
                  <a:srgbClr val="000000"/>
                </a:solidFill>
                <a:latin typeface="Cambria"/>
                <a:ea typeface="Cambria"/>
                <a:cs typeface="Cambria"/>
              </a:rPr>
              <a:t>Mushash</a:t>
            </a:r>
            <a:r>
              <a:rPr lang="en-US" dirty="0">
                <a:solidFill>
                  <a:srgbClr val="000000"/>
                </a:solidFill>
                <a:latin typeface="Cambria"/>
                <a:ea typeface="Cambria"/>
                <a:cs typeface="Cambria"/>
              </a:rPr>
              <a:t>, south of Amman,  in the desert also shows the pervasive damage  done to ancient ruins created by people looking for gold.  </a:t>
            </a:r>
            <a:r>
              <a:rPr lang="en-US" dirty="0">
                <a:solidFill>
                  <a:srgbClr val="000000"/>
                </a:solidFill>
                <a:latin typeface="Arial"/>
                <a:ea typeface="Arial"/>
                <a:cs typeface="Arial"/>
              </a:rPr>
              <a:t>Although this rather large (2 </a:t>
            </a:r>
            <a:r>
              <a:rPr lang="en-US" dirty="0" err="1">
                <a:solidFill>
                  <a:srgbClr val="000000"/>
                </a:solidFill>
                <a:latin typeface="Arial"/>
                <a:ea typeface="Arial"/>
                <a:cs typeface="Arial"/>
              </a:rPr>
              <a:t>sq</a:t>
            </a:r>
            <a:r>
              <a:rPr lang="en-US" dirty="0">
                <a:solidFill>
                  <a:srgbClr val="000000"/>
                </a:solidFill>
                <a:latin typeface="Arial"/>
                <a:ea typeface="Arial"/>
                <a:cs typeface="Arial"/>
              </a:rPr>
              <a:t> km) Umayyad settlement was once a grand city in the </a:t>
            </a:r>
            <a:r>
              <a:rPr lang="en-US" dirty="0" err="1">
                <a:solidFill>
                  <a:srgbClr val="000000"/>
                </a:solidFill>
                <a:latin typeface="Arial"/>
                <a:ea typeface="Arial"/>
                <a:cs typeface="Arial"/>
              </a:rPr>
              <a:t>easterndesert</a:t>
            </a:r>
            <a:r>
              <a:rPr lang="en-US" dirty="0">
                <a:solidFill>
                  <a:srgbClr val="000000"/>
                </a:solidFill>
                <a:latin typeface="Arial"/>
                <a:ea typeface="Arial"/>
                <a:cs typeface="Arial"/>
              </a:rPr>
              <a:t>, today </a:t>
            </a:r>
            <a:r>
              <a:rPr lang="en-US" dirty="0" err="1">
                <a:solidFill>
                  <a:srgbClr val="000000"/>
                </a:solidFill>
                <a:latin typeface="Arial"/>
                <a:ea typeface="Arial"/>
                <a:cs typeface="Arial"/>
              </a:rPr>
              <a:t>Mushash</a:t>
            </a:r>
            <a:r>
              <a:rPr lang="en-US" dirty="0">
                <a:solidFill>
                  <a:srgbClr val="000000"/>
                </a:solidFill>
                <a:latin typeface="Arial"/>
                <a:ea typeface="Arial"/>
                <a:cs typeface="Arial"/>
              </a:rPr>
              <a:t> sadly lies in virtual ruin.  There is evidence of a large number of substantial buildings, and the remains of the palace, with a courtyard, baths, rooms, cisterns and walls.  These ruins. Reached only by a 4WD, are continually </a:t>
            </a:r>
            <a:r>
              <a:rPr lang="en-US" dirty="0" err="1">
                <a:solidFill>
                  <a:srgbClr val="000000"/>
                </a:solidFill>
                <a:latin typeface="Arial"/>
                <a:ea typeface="Arial"/>
                <a:cs typeface="Arial"/>
              </a:rPr>
              <a:t>vbandalized</a:t>
            </a:r>
            <a:r>
              <a:rPr lang="en-US" dirty="0">
                <a:solidFill>
                  <a:srgbClr val="000000"/>
                </a:solidFill>
                <a:latin typeface="Arial"/>
                <a:ea typeface="Arial"/>
                <a:cs typeface="Arial"/>
              </a:rPr>
              <a:t> by gold hunters.</a:t>
            </a:r>
            <a:r>
              <a:rPr lang="en-US" dirty="0">
                <a:solidFill>
                  <a:srgbClr val="000000"/>
                </a:solidFill>
                <a:latin typeface="Cambria"/>
                <a:ea typeface="Cambria"/>
                <a:cs typeface="Cambria"/>
              </a:rPr>
              <a:t> </a:t>
            </a:r>
            <a:endParaRPr lang="en-US" dirty="0"/>
          </a:p>
        </p:txBody>
      </p:sp>
      <p:sp>
        <p:nvSpPr>
          <p:cNvPr id="3" name="Title 2"/>
          <p:cNvSpPr>
            <a:spLocks noGrp="1"/>
          </p:cNvSpPr>
          <p:nvPr>
            <p:ph type="title"/>
          </p:nvPr>
        </p:nvSpPr>
        <p:spPr/>
        <p:txBody>
          <a:bodyPr/>
          <a:lstStyle/>
          <a:p>
            <a:r>
              <a:rPr lang="en-US" dirty="0" smtClean="0"/>
              <a:t>8. THE MUSHASH CISTERN</a:t>
            </a:r>
            <a:endParaRPr lang="en-US" dirty="0"/>
          </a:p>
        </p:txBody>
      </p:sp>
    </p:spTree>
    <p:extLst>
      <p:ext uri="{BB962C8B-B14F-4D97-AF65-F5344CB8AC3E}">
        <p14:creationId xmlns:p14="http://schemas.microsoft.com/office/powerpoint/2010/main" val="1740488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9. </a:t>
            </a:r>
            <a:r>
              <a:rPr lang="en-US" dirty="0" err="1" smtClean="0"/>
              <a:t>Abila</a:t>
            </a:r>
            <a:r>
              <a:rPr lang="en-US" dirty="0" smtClean="0"/>
              <a:t> or Ancient </a:t>
            </a:r>
            <a:r>
              <a:rPr lang="en-US" dirty="0" err="1" smtClean="0"/>
              <a:t>Raphana</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0966" y="2112736"/>
            <a:ext cx="5718936" cy="4013426"/>
          </a:xfrm>
          <a:prstGeom prst="rect">
            <a:avLst/>
          </a:prstGeom>
          <a:noFill/>
          <a:ln>
            <a:noFill/>
          </a:ln>
        </p:spPr>
      </p:pic>
    </p:spTree>
    <p:extLst>
      <p:ext uri="{BB962C8B-B14F-4D97-AF65-F5344CB8AC3E}">
        <p14:creationId xmlns:p14="http://schemas.microsoft.com/office/powerpoint/2010/main" val="2159576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solidFill>
                  <a:srgbClr val="000000"/>
                </a:solidFill>
                <a:latin typeface="Cambria"/>
                <a:ea typeface="Cambria"/>
                <a:cs typeface="Cambria"/>
              </a:rPr>
              <a:t>lies (15 km) to the north of Irbid, east of Umm </a:t>
            </a:r>
            <a:r>
              <a:rPr lang="en-US" dirty="0" err="1">
                <a:solidFill>
                  <a:srgbClr val="000000"/>
                </a:solidFill>
                <a:latin typeface="Cambria"/>
                <a:ea typeface="Cambria"/>
                <a:cs typeface="Cambria"/>
              </a:rPr>
              <a:t>Qais</a:t>
            </a:r>
            <a:r>
              <a:rPr lang="en-US" dirty="0">
                <a:solidFill>
                  <a:srgbClr val="000000"/>
                </a:solidFill>
                <a:latin typeface="Cambria"/>
                <a:ea typeface="Cambria"/>
                <a:cs typeface="Cambria"/>
              </a:rPr>
              <a:t>, 2 km (1 mi) east of </a:t>
            </a:r>
            <a:r>
              <a:rPr lang="en-US" dirty="0" err="1">
                <a:solidFill>
                  <a:srgbClr val="000000"/>
                </a:solidFill>
                <a:latin typeface="Cambria"/>
                <a:ea typeface="Cambria"/>
                <a:cs typeface="Cambria"/>
              </a:rPr>
              <a:t>Hartha</a:t>
            </a:r>
            <a:r>
              <a:rPr lang="en-US" dirty="0">
                <a:solidFill>
                  <a:srgbClr val="000000"/>
                </a:solidFill>
                <a:latin typeface="Cambria"/>
                <a:ea typeface="Cambria"/>
                <a:cs typeface="Cambria"/>
              </a:rPr>
              <a:t>. The largest site is located amidst verdant agricultural fields near the modern </a:t>
            </a:r>
            <a:r>
              <a:rPr lang="en-US" dirty="0" err="1">
                <a:solidFill>
                  <a:srgbClr val="000000"/>
                </a:solidFill>
                <a:latin typeface="Cambria"/>
                <a:ea typeface="Cambria"/>
                <a:cs typeface="Cambria"/>
              </a:rPr>
              <a:t>Ain</a:t>
            </a:r>
            <a:r>
              <a:rPr lang="en-US" dirty="0">
                <a:solidFill>
                  <a:srgbClr val="000000"/>
                </a:solidFill>
                <a:latin typeface="Cambria"/>
                <a:ea typeface="Cambria"/>
                <a:cs typeface="Cambria"/>
              </a:rPr>
              <a:t> </a:t>
            </a:r>
            <a:r>
              <a:rPr lang="en-US" dirty="0" err="1">
                <a:solidFill>
                  <a:srgbClr val="000000"/>
                </a:solidFill>
                <a:latin typeface="Cambria"/>
                <a:ea typeface="Cambria"/>
                <a:cs typeface="Cambria"/>
              </a:rPr>
              <a:t>Quweilbeh</a:t>
            </a:r>
            <a:r>
              <a:rPr lang="en-US" dirty="0">
                <a:solidFill>
                  <a:srgbClr val="000000"/>
                </a:solidFill>
                <a:latin typeface="Cambria"/>
                <a:ea typeface="Cambria"/>
                <a:cs typeface="Cambria"/>
              </a:rPr>
              <a:t> spring. </a:t>
            </a:r>
            <a:r>
              <a:rPr lang="en-US" dirty="0" err="1">
                <a:solidFill>
                  <a:srgbClr val="000000"/>
                </a:solidFill>
                <a:latin typeface="Cambria"/>
                <a:ea typeface="Cambria"/>
                <a:cs typeface="Cambria"/>
              </a:rPr>
              <a:t>Abila</a:t>
            </a:r>
            <a:r>
              <a:rPr lang="en-US" dirty="0">
                <a:solidFill>
                  <a:srgbClr val="000000"/>
                </a:solidFill>
                <a:latin typeface="Cambria"/>
                <a:ea typeface="Cambria"/>
                <a:cs typeface="Cambria"/>
              </a:rPr>
              <a:t> contains Roman temples, Byzantine churches and early mosques lie amidst olive groves and wheat fields. Excavations indicate that the site was inhabited more than 5000 years ago in the early Bronze Age, and appears to have been continually used by man since then. The site was in use from the Neolithic period until the Abbasid/Fatimid and </a:t>
            </a:r>
            <a:r>
              <a:rPr lang="en-US" dirty="0" err="1">
                <a:solidFill>
                  <a:srgbClr val="000000"/>
                </a:solidFill>
                <a:latin typeface="Cambria"/>
                <a:ea typeface="Cambria"/>
                <a:cs typeface="Cambria"/>
              </a:rPr>
              <a:t>Ayyubid</a:t>
            </a:r>
            <a:r>
              <a:rPr lang="en-US" dirty="0">
                <a:solidFill>
                  <a:srgbClr val="000000"/>
                </a:solidFill>
                <a:latin typeface="Cambria"/>
                <a:ea typeface="Cambria"/>
                <a:cs typeface="Cambria"/>
              </a:rPr>
              <a:t>/</a:t>
            </a:r>
            <a:r>
              <a:rPr lang="en-US" dirty="0" err="1">
                <a:solidFill>
                  <a:srgbClr val="000000"/>
                </a:solidFill>
                <a:latin typeface="Cambria"/>
                <a:ea typeface="Cambria"/>
                <a:cs typeface="Cambria"/>
              </a:rPr>
              <a:t>Mamluk</a:t>
            </a:r>
            <a:r>
              <a:rPr lang="en-US" dirty="0">
                <a:solidFill>
                  <a:srgbClr val="000000"/>
                </a:solidFill>
                <a:latin typeface="Cambria"/>
                <a:ea typeface="Cambria"/>
                <a:cs typeface="Cambria"/>
              </a:rPr>
              <a:t> periods, though its use in these later periods was limited. While several of its ancient structures have been excavated including aqueducts, tombs, gates and public buildings, </a:t>
            </a:r>
            <a:r>
              <a:rPr lang="en-US" dirty="0" err="1">
                <a:solidFill>
                  <a:srgbClr val="000000"/>
                </a:solidFill>
                <a:latin typeface="Cambria"/>
                <a:ea typeface="Cambria"/>
                <a:cs typeface="Cambria"/>
              </a:rPr>
              <a:t>Abila</a:t>
            </a:r>
            <a:r>
              <a:rPr lang="en-US" dirty="0">
                <a:solidFill>
                  <a:srgbClr val="000000"/>
                </a:solidFill>
                <a:latin typeface="Cambria"/>
                <a:ea typeface="Cambria"/>
                <a:cs typeface="Cambria"/>
              </a:rPr>
              <a:t> is especially fascinating because so much of its remains unexcavated, yet visible of the surface of the ground. The main threats to the site have been identified as development pressures, insufficient management, unsustainable tourism, water erosion (rain and spring). Both urban and agricultural development pressures are increasing in the area, due to its fertile soil, gentle climate and water availability. Tourism is unmonitored and there is little interpretation and no facilities provided for tourists. </a:t>
            </a:r>
            <a:endParaRPr lang="en-US" dirty="0"/>
          </a:p>
        </p:txBody>
      </p:sp>
      <p:sp>
        <p:nvSpPr>
          <p:cNvPr id="3" name="Title 2"/>
          <p:cNvSpPr>
            <a:spLocks noGrp="1"/>
          </p:cNvSpPr>
          <p:nvPr>
            <p:ph type="title"/>
          </p:nvPr>
        </p:nvSpPr>
        <p:spPr/>
        <p:txBody>
          <a:bodyPr/>
          <a:lstStyle/>
          <a:p>
            <a:r>
              <a:rPr lang="en-US" dirty="0"/>
              <a:t>9</a:t>
            </a:r>
            <a:r>
              <a:rPr lang="en-US" dirty="0" smtClean="0"/>
              <a:t>. </a:t>
            </a:r>
            <a:r>
              <a:rPr lang="en-US" dirty="0" err="1" smtClean="0"/>
              <a:t>Abila</a:t>
            </a:r>
            <a:endParaRPr lang="en-US" dirty="0"/>
          </a:p>
        </p:txBody>
      </p:sp>
    </p:spTree>
    <p:extLst>
      <p:ext uri="{BB962C8B-B14F-4D97-AF65-F5344CB8AC3E}">
        <p14:creationId xmlns:p14="http://schemas.microsoft.com/office/powerpoint/2010/main" val="1162650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10.  Umm al </a:t>
            </a:r>
            <a:r>
              <a:rPr lang="en-US" dirty="0" err="1" smtClean="0"/>
              <a:t>Rasas</a:t>
            </a:r>
            <a:endParaRPr lang="en-US" dirty="0"/>
          </a:p>
        </p:txBody>
      </p:sp>
      <p:pic>
        <p:nvPicPr>
          <p:cNvPr id="4" name="Picture 3" descr="Macintosh HD:Users:jacquelinetaylorbasker:Pictures:iPhoto Librarynew.photolibrary:Masters:2012:10:29:20121029-114028:DSC0487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8444" y="1812962"/>
            <a:ext cx="6191920" cy="4536578"/>
          </a:xfrm>
          <a:prstGeom prst="rect">
            <a:avLst/>
          </a:prstGeom>
          <a:noFill/>
          <a:ln>
            <a:noFill/>
          </a:ln>
        </p:spPr>
      </p:pic>
    </p:spTree>
    <p:extLst>
      <p:ext uri="{BB962C8B-B14F-4D97-AF65-F5344CB8AC3E}">
        <p14:creationId xmlns:p14="http://schemas.microsoft.com/office/powerpoint/2010/main" val="18693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solidFill>
                  <a:srgbClr val="000000"/>
                </a:solidFill>
                <a:latin typeface="Arial"/>
                <a:ea typeface="Arial"/>
                <a:cs typeface="Arial"/>
              </a:rPr>
              <a:t>an important archaeological site that was declared a World Heritage Site in 2004. This site has been inhabited since at least the Iron Age (7th century BC), as attested by artifacts such as a basalt pillar base and a stone scarab. In ancient times, it was a Moabite town called </a:t>
            </a:r>
            <a:r>
              <a:rPr lang="en-US" i="1" dirty="0" err="1">
                <a:solidFill>
                  <a:srgbClr val="000000"/>
                </a:solidFill>
                <a:latin typeface="Arial"/>
                <a:ea typeface="Arial"/>
                <a:cs typeface="Arial"/>
              </a:rPr>
              <a:t>Kastron</a:t>
            </a:r>
            <a:r>
              <a:rPr lang="en-US" i="1" dirty="0">
                <a:solidFill>
                  <a:srgbClr val="000000"/>
                </a:solidFill>
                <a:latin typeface="Arial"/>
                <a:ea typeface="Arial"/>
                <a:cs typeface="Arial"/>
              </a:rPr>
              <a:t> </a:t>
            </a:r>
            <a:r>
              <a:rPr lang="en-US" i="1" dirty="0" err="1">
                <a:solidFill>
                  <a:srgbClr val="000000"/>
                </a:solidFill>
                <a:latin typeface="Arial"/>
                <a:ea typeface="Arial"/>
                <a:cs typeface="Arial"/>
              </a:rPr>
              <a:t>Mefaa</a:t>
            </a:r>
            <a:r>
              <a:rPr lang="en-US" dirty="0">
                <a:solidFill>
                  <a:srgbClr val="000000"/>
                </a:solidFill>
                <a:latin typeface="Arial"/>
                <a:ea typeface="Arial"/>
                <a:cs typeface="Arial"/>
              </a:rPr>
              <a:t>.  Its structures date from the 3rd to 9th centuries and most have not yet been excavated. The site is especially known for its magnificent Byzantine mosaics, which have been uncovered in two churches dating from the 6th and 8th centuries.  However, many mosaics are unprotected, and are much endangered. Excavations began in 1986 at the north end of the site and have continued ever since. Most of the site still remains buried under rubble.</a:t>
            </a:r>
          </a:p>
          <a:p>
            <a:endParaRPr lang="en-US" dirty="0"/>
          </a:p>
        </p:txBody>
      </p:sp>
      <p:sp>
        <p:nvSpPr>
          <p:cNvPr id="3" name="Title 2"/>
          <p:cNvSpPr>
            <a:spLocks noGrp="1"/>
          </p:cNvSpPr>
          <p:nvPr>
            <p:ph type="title"/>
          </p:nvPr>
        </p:nvSpPr>
        <p:spPr/>
        <p:txBody>
          <a:bodyPr/>
          <a:lstStyle/>
          <a:p>
            <a:r>
              <a:rPr lang="en-US" dirty="0" smtClean="0"/>
              <a:t>10. Umm al-</a:t>
            </a:r>
            <a:r>
              <a:rPr lang="en-US" dirty="0" err="1" smtClean="0"/>
              <a:t>Rasas</a:t>
            </a:r>
            <a:endParaRPr lang="en-US" dirty="0"/>
          </a:p>
        </p:txBody>
      </p:sp>
    </p:spTree>
    <p:extLst>
      <p:ext uri="{BB962C8B-B14F-4D97-AF65-F5344CB8AC3E}">
        <p14:creationId xmlns:p14="http://schemas.microsoft.com/office/powerpoint/2010/main" val="248450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tested the site by searching for and quickly finding Tal </a:t>
            </a:r>
            <a:r>
              <a:rPr lang="en-US" dirty="0" err="1"/>
              <a:t>Jalul</a:t>
            </a:r>
            <a:r>
              <a:rPr lang="en-US" dirty="0"/>
              <a:t>, </a:t>
            </a:r>
            <a:r>
              <a:rPr lang="en-US" dirty="0" err="1"/>
              <a:t>Hesban</a:t>
            </a:r>
            <a:r>
              <a:rPr lang="en-US" dirty="0"/>
              <a:t>, and Gadara.  The database does not appear to contain entries for the biblical sites of </a:t>
            </a:r>
            <a:r>
              <a:rPr lang="en-US" dirty="0" err="1"/>
              <a:t>Penuel</a:t>
            </a:r>
            <a:r>
              <a:rPr lang="en-US" dirty="0"/>
              <a:t>/</a:t>
            </a:r>
            <a:r>
              <a:rPr lang="en-US" dirty="0" err="1"/>
              <a:t>Peniel</a:t>
            </a:r>
            <a:r>
              <a:rPr lang="en-US" dirty="0"/>
              <a:t> and </a:t>
            </a:r>
            <a:r>
              <a:rPr lang="en-US" dirty="0" err="1"/>
              <a:t>Mahanaim</a:t>
            </a:r>
            <a:r>
              <a:rPr lang="en-US" dirty="0"/>
              <a:t>.</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6215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The public can use the material for planning visits. Scholars and inspectors approved by Jordan's Antiquities can update the information in a user-friendly way for other professionals to follow and for authorities to keep track of threats to the sites</a:t>
            </a:r>
            <a:r>
              <a:rPr lang="en-US" dirty="0" smtClean="0"/>
              <a:t>.</a:t>
            </a:r>
          </a:p>
          <a:p>
            <a:r>
              <a:rPr lang="en-US" dirty="0"/>
              <a:t>Jordan hosts a number of World Heritage sites, most famously the 2,000 year-old rose rock city of Petra , but also Umm </a:t>
            </a:r>
            <a:r>
              <a:rPr lang="en-US" dirty="0" err="1"/>
              <a:t>er-Rassas</a:t>
            </a:r>
            <a:r>
              <a:rPr lang="en-US" dirty="0"/>
              <a:t>, a city dating back to the 5th century that features ancient Byzantine churches, and </a:t>
            </a:r>
            <a:r>
              <a:rPr lang="en-US" dirty="0" err="1"/>
              <a:t>Qasr</a:t>
            </a:r>
            <a:r>
              <a:rPr lang="en-US" dirty="0"/>
              <a:t> </a:t>
            </a:r>
            <a:r>
              <a:rPr lang="en-US" dirty="0" err="1"/>
              <a:t>Amra</a:t>
            </a:r>
            <a:r>
              <a:rPr lang="en-US" dirty="0"/>
              <a:t>, an 8th century Islamic castle. It is also dotted with sites dating from the Neolithic Age, through Biblical times to the Crusades.</a:t>
            </a:r>
          </a:p>
          <a:p>
            <a:r>
              <a:rPr lang="en-US" dirty="0"/>
              <a:t>The $1 million MEGA program was developed in cooperation with Getty Institute of Los Angeles and the New York-based World Monuments Fund.</a:t>
            </a:r>
          </a:p>
        </p:txBody>
      </p:sp>
      <p:sp>
        <p:nvSpPr>
          <p:cNvPr id="3" name="Title 2"/>
          <p:cNvSpPr>
            <a:spLocks noGrp="1"/>
          </p:cNvSpPr>
          <p:nvPr>
            <p:ph type="title"/>
          </p:nvPr>
        </p:nvSpPr>
        <p:spPr>
          <a:xfrm>
            <a:off x="688490" y="689208"/>
            <a:ext cx="7756263" cy="1054250"/>
          </a:xfrm>
        </p:spPr>
        <p:txBody>
          <a:bodyPr/>
          <a:lstStyle/>
          <a:p>
            <a:endParaRPr lang="en-US"/>
          </a:p>
        </p:txBody>
      </p:sp>
    </p:spTree>
    <p:extLst>
      <p:ext uri="{BB962C8B-B14F-4D97-AF65-F5344CB8AC3E}">
        <p14:creationId xmlns:p14="http://schemas.microsoft.com/office/powerpoint/2010/main" val="288114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"Jordan is at the forefront of safeguarding its heritage," Getty's director Tim Whalen said at an Amman press conference with antiquities chief </a:t>
            </a:r>
            <a:r>
              <a:rPr lang="en-US" dirty="0" err="1"/>
              <a:t>Ziad</a:t>
            </a:r>
            <a:r>
              <a:rPr lang="en-US" dirty="0"/>
              <a:t> al-</a:t>
            </a:r>
            <a:r>
              <a:rPr lang="en-US" dirty="0" err="1"/>
              <a:t>Saad</a:t>
            </a:r>
            <a:r>
              <a:rPr lang="en-US" dirty="0"/>
              <a:t> unveiling the system</a:t>
            </a:r>
            <a:r>
              <a:rPr lang="en-US" dirty="0" smtClean="0"/>
              <a:t>.</a:t>
            </a:r>
          </a:p>
          <a:p>
            <a:r>
              <a:rPr lang="en-US" dirty="0"/>
              <a:t>The quantity and quality of data contained in MEGA-Jordan depends on the research and observations of many individuals and institutions over substantial periods of time. The locations of many archaeological sites were recorded using topographic maps prior to the use of global positioning system (GPS) technology, thus limiting their accuracy and precision. Reports generated from MEGA-Jordan summarize the existing information in the system at the time that the reports are produced. The data in MEGA-Jordan and the reports produced from it should never be regarded as final statements on the archaeological sites being considered, nor should they be substituted for on-site surveys.</a:t>
            </a:r>
            <a:endParaRPr lang="en-US" dirty="0" smtClean="0"/>
          </a:p>
          <a:p>
            <a:r>
              <a:rPr lang="en-US" dirty="0" smtClean="0"/>
              <a:t>For the past year, since the project begun however, there has been no Chief of Antiquities in Jordan.  This has caused many problems, delays, and lack of oversight.</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2666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Major </a:t>
            </a:r>
            <a:r>
              <a:rPr lang="en-US" dirty="0"/>
              <a:t>urban and infrastructural </a:t>
            </a:r>
            <a:r>
              <a:rPr lang="en-US" dirty="0" smtClean="0"/>
              <a:t>development</a:t>
            </a:r>
          </a:p>
          <a:p>
            <a:r>
              <a:rPr lang="en-US" dirty="0" smtClean="0"/>
              <a:t> Thousands </a:t>
            </a:r>
            <a:r>
              <a:rPr lang="en-US" dirty="0"/>
              <a:t>have disappeared or are </a:t>
            </a:r>
            <a:r>
              <a:rPr lang="en-US" dirty="0" smtClean="0"/>
              <a:t>threatened</a:t>
            </a:r>
          </a:p>
          <a:p>
            <a:r>
              <a:rPr lang="en-US" dirty="0" smtClean="0"/>
              <a:t> Lack </a:t>
            </a:r>
            <a:r>
              <a:rPr lang="en-US" dirty="0"/>
              <a:t>of qualified personnel, awareness, financial support </a:t>
            </a:r>
          </a:p>
          <a:p>
            <a:endParaRPr lang="en-US" dirty="0"/>
          </a:p>
        </p:txBody>
      </p:sp>
      <p:sp>
        <p:nvSpPr>
          <p:cNvPr id="3" name="Title 2"/>
          <p:cNvSpPr>
            <a:spLocks noGrp="1"/>
          </p:cNvSpPr>
          <p:nvPr>
            <p:ph type="title"/>
          </p:nvPr>
        </p:nvSpPr>
        <p:spPr/>
        <p:txBody>
          <a:bodyPr/>
          <a:lstStyle/>
          <a:p>
            <a:r>
              <a:rPr lang="en-US" dirty="0" smtClean="0"/>
              <a:t>Many Challenges</a:t>
            </a:r>
            <a:endParaRPr lang="en-US" dirty="0"/>
          </a:p>
        </p:txBody>
      </p:sp>
    </p:spTree>
    <p:extLst>
      <p:ext uri="{BB962C8B-B14F-4D97-AF65-F5344CB8AC3E}">
        <p14:creationId xmlns:p14="http://schemas.microsoft.com/office/powerpoint/2010/main" val="272991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073" y="1904863"/>
            <a:ext cx="8067680" cy="4221300"/>
          </a:xfrm>
        </p:spPr>
        <p:txBody>
          <a:bodyPr/>
          <a:lstStyle/>
          <a:p>
            <a:endParaRPr lang="en-US" dirty="0">
              <a:solidFill>
                <a:schemeClr val="tx1"/>
              </a:solidFill>
            </a:endParaRPr>
          </a:p>
        </p:txBody>
      </p:sp>
      <p:sp>
        <p:nvSpPr>
          <p:cNvPr id="3" name="Title 2"/>
          <p:cNvSpPr>
            <a:spLocks noGrp="1"/>
          </p:cNvSpPr>
          <p:nvPr>
            <p:ph type="title"/>
          </p:nvPr>
        </p:nvSpPr>
        <p:spPr>
          <a:xfrm>
            <a:off x="178613" y="570156"/>
            <a:ext cx="8811581" cy="1054250"/>
          </a:xfrm>
        </p:spPr>
        <p:txBody>
          <a:bodyPr/>
          <a:lstStyle/>
          <a:p>
            <a:r>
              <a:rPr lang="en-US" dirty="0" smtClean="0"/>
              <a:t>1. ABDOUN, AMMAN </a:t>
            </a:r>
            <a:r>
              <a:rPr lang="en-US" sz="4400" dirty="0" smtClean="0"/>
              <a:t>BYZANTINE WINE &amp; OIL PRESS</a:t>
            </a:r>
            <a:br>
              <a:rPr lang="en-US" sz="4400" dirty="0" smtClean="0"/>
            </a:br>
            <a:endParaRPr lang="en-US" sz="4400"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073" y="1624407"/>
            <a:ext cx="8275741" cy="4923558"/>
          </a:xfrm>
          <a:prstGeom prst="rect">
            <a:avLst/>
          </a:prstGeom>
          <a:noFill/>
          <a:ln>
            <a:noFill/>
          </a:ln>
        </p:spPr>
      </p:pic>
    </p:spTree>
    <p:extLst>
      <p:ext uri="{BB962C8B-B14F-4D97-AF65-F5344CB8AC3E}">
        <p14:creationId xmlns:p14="http://schemas.microsoft.com/office/powerpoint/2010/main" val="407324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latin typeface="Cambria"/>
                <a:ea typeface="Cambria"/>
                <a:cs typeface="Cambria"/>
              </a:rPr>
              <a:t>The best preserved  olive oil and wine presses in Jordan from 6-8th century Byzantium with pipes,  storage and pipes all in excellent condition is now for sale by developers, and new buildings are being constructed over it.  A Real Estate sign in </a:t>
            </a:r>
            <a:r>
              <a:rPr lang="en-US" dirty="0" err="1">
                <a:solidFill>
                  <a:srgbClr val="000000"/>
                </a:solidFill>
                <a:latin typeface="Cambria"/>
                <a:ea typeface="Cambria"/>
                <a:cs typeface="Cambria"/>
              </a:rPr>
              <a:t>Albdoun</a:t>
            </a:r>
            <a:r>
              <a:rPr lang="en-US" dirty="0">
                <a:solidFill>
                  <a:srgbClr val="000000"/>
                </a:solidFill>
                <a:latin typeface="Cambria"/>
                <a:ea typeface="Cambria"/>
                <a:cs typeface="Cambria"/>
              </a:rPr>
              <a:t>  advertises that a “historical Project is for Sale.”  From 1996 – made new buildings  of the area sold is under the Dept. of Antiquities. but some is from private owners.</a:t>
            </a:r>
            <a:endParaRPr lang="en-US" dirty="0"/>
          </a:p>
        </p:txBody>
      </p:sp>
      <p:sp>
        <p:nvSpPr>
          <p:cNvPr id="3" name="Title 2"/>
          <p:cNvSpPr>
            <a:spLocks noGrp="1"/>
          </p:cNvSpPr>
          <p:nvPr>
            <p:ph type="title"/>
          </p:nvPr>
        </p:nvSpPr>
        <p:spPr/>
        <p:txBody>
          <a:bodyPr/>
          <a:lstStyle/>
          <a:p>
            <a:r>
              <a:rPr lang="en-US" dirty="0" smtClean="0"/>
              <a:t>ABDOUN, AMMAN</a:t>
            </a:r>
            <a:endParaRPr lang="en-US" dirty="0"/>
          </a:p>
        </p:txBody>
      </p:sp>
    </p:spTree>
    <p:extLst>
      <p:ext uri="{BB962C8B-B14F-4D97-AF65-F5344CB8AC3E}">
        <p14:creationId xmlns:p14="http://schemas.microsoft.com/office/powerpoint/2010/main" val="127577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0" y="2486455"/>
            <a:ext cx="7745505" cy="3877815"/>
          </a:xfrm>
        </p:spPr>
        <p:txBody>
          <a:bodyPr/>
          <a:lstStyle/>
          <a:p>
            <a:endParaRPr lang="en-US" dirty="0"/>
          </a:p>
        </p:txBody>
      </p:sp>
      <p:sp>
        <p:nvSpPr>
          <p:cNvPr id="3" name="Title 2"/>
          <p:cNvSpPr>
            <a:spLocks noGrp="1"/>
          </p:cNvSpPr>
          <p:nvPr>
            <p:ph type="title"/>
          </p:nvPr>
        </p:nvSpPr>
        <p:spPr/>
        <p:txBody>
          <a:bodyPr/>
          <a:lstStyle/>
          <a:p>
            <a:r>
              <a:rPr lang="en-US" dirty="0" smtClean="0"/>
              <a:t>2.  AIN GAZAL, AMMAN</a:t>
            </a:r>
            <a:endParaRPr lang="en-US" dirty="0"/>
          </a:p>
        </p:txBody>
      </p:sp>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527" y="2486455"/>
            <a:ext cx="8419129" cy="1736326"/>
          </a:xfrm>
          <a:prstGeom prst="rect">
            <a:avLst/>
          </a:prstGeom>
          <a:noFill/>
          <a:ln>
            <a:noFill/>
          </a:ln>
        </p:spPr>
      </p:pic>
    </p:spTree>
    <p:extLst>
      <p:ext uri="{BB962C8B-B14F-4D97-AF65-F5344CB8AC3E}">
        <p14:creationId xmlns:p14="http://schemas.microsoft.com/office/powerpoint/2010/main" val="3531944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Custom 2">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7918</TotalTime>
  <Words>2024</Words>
  <Application>Microsoft Macintosh PowerPoint</Application>
  <PresentationFormat>On-screen Show (4:3)</PresentationFormat>
  <Paragraphs>60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Hardcover</vt:lpstr>
      <vt:lpstr>TOP TEN ENDANGERED ARCHAEOLOGICAL SITES IN JORDAN</vt:lpstr>
      <vt:lpstr>Current Crisis in Jordan</vt:lpstr>
      <vt:lpstr>PowerPoint Presentation</vt:lpstr>
      <vt:lpstr>PowerPoint Presentation</vt:lpstr>
      <vt:lpstr>PowerPoint Presentation</vt:lpstr>
      <vt:lpstr>Many Challenges</vt:lpstr>
      <vt:lpstr>1. ABDOUN, AMMAN BYZANTINE WINE &amp; OIL PRESS </vt:lpstr>
      <vt:lpstr>ABDOUN, AMMAN</vt:lpstr>
      <vt:lpstr>2.  AIN GAZAL, AMMAN</vt:lpstr>
      <vt:lpstr>AIN GAZAL</vt:lpstr>
      <vt:lpstr>3. Ummayad Desert Castle &amp; Palace,  Al Qastal </vt:lpstr>
      <vt:lpstr>Al Qastal</vt:lpstr>
      <vt:lpstr>4. The Citadel, Amman</vt:lpstr>
      <vt:lpstr>The Citadel</vt:lpstr>
      <vt:lpstr>5.  Damiya Dolmen Field </vt:lpstr>
      <vt:lpstr>5.  Damiya Dolmen Field</vt:lpstr>
      <vt:lpstr>6.  Mabara el Bahav – El Bahhath – Wadi Sir</vt:lpstr>
      <vt:lpstr>6. Mabara el Bahav – El Bahav Wadi Sir</vt:lpstr>
      <vt:lpstr>7.  Jelat Dam</vt:lpstr>
      <vt:lpstr>7. Jelat Dam</vt:lpstr>
      <vt:lpstr>8.  The MUSASH CISTERN</vt:lpstr>
      <vt:lpstr>8. THE MUSHASH CISTERN</vt:lpstr>
      <vt:lpstr>9. Abila or Ancient Raphana</vt:lpstr>
      <vt:lpstr>9. Abila</vt:lpstr>
      <vt:lpstr>10.  Umm al Rasas</vt:lpstr>
      <vt:lpstr>10. Umm al-Rasas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ENDANGERED ARCHAEOLOGICAL SITES IN JORDAN</dc:title>
  <dc:creator>Jacqueline Taylor Basker</dc:creator>
  <cp:lastModifiedBy>Jacqueline Taylor Basker</cp:lastModifiedBy>
  <cp:revision>15</cp:revision>
  <dcterms:created xsi:type="dcterms:W3CDTF">2012-12-17T04:47:02Z</dcterms:created>
  <dcterms:modified xsi:type="dcterms:W3CDTF">2013-01-17T09:16:41Z</dcterms:modified>
</cp:coreProperties>
</file>