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1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3"/>
  </p:notesMasterIdLst>
  <p:handoutMasterIdLst>
    <p:handoutMasterId r:id="rId144"/>
  </p:handoutMasterIdLst>
  <p:sldIdLst>
    <p:sldId id="299" r:id="rId2"/>
    <p:sldId id="649" r:id="rId3"/>
    <p:sldId id="647" r:id="rId4"/>
    <p:sldId id="652" r:id="rId5"/>
    <p:sldId id="654" r:id="rId6"/>
    <p:sldId id="655" r:id="rId7"/>
    <p:sldId id="656" r:id="rId8"/>
    <p:sldId id="657" r:id="rId9"/>
    <p:sldId id="660" r:id="rId10"/>
    <p:sldId id="799" r:id="rId11"/>
    <p:sldId id="668" r:id="rId12"/>
    <p:sldId id="669" r:id="rId13"/>
    <p:sldId id="732" r:id="rId14"/>
    <p:sldId id="733" r:id="rId15"/>
    <p:sldId id="672" r:id="rId16"/>
    <p:sldId id="674" r:id="rId17"/>
    <p:sldId id="675" r:id="rId18"/>
    <p:sldId id="676" r:id="rId19"/>
    <p:sldId id="677" r:id="rId20"/>
    <p:sldId id="678" r:id="rId21"/>
    <p:sldId id="679" r:id="rId22"/>
    <p:sldId id="680" r:id="rId23"/>
    <p:sldId id="681" r:id="rId24"/>
    <p:sldId id="682" r:id="rId25"/>
    <p:sldId id="683" r:id="rId26"/>
    <p:sldId id="684" r:id="rId27"/>
    <p:sldId id="800" r:id="rId28"/>
    <p:sldId id="801" r:id="rId29"/>
    <p:sldId id="685" r:id="rId30"/>
    <p:sldId id="686" r:id="rId31"/>
    <p:sldId id="802" r:id="rId32"/>
    <p:sldId id="687" r:id="rId33"/>
    <p:sldId id="688" r:id="rId34"/>
    <p:sldId id="689" r:id="rId35"/>
    <p:sldId id="690" r:id="rId36"/>
    <p:sldId id="691" r:id="rId37"/>
    <p:sldId id="692" r:id="rId38"/>
    <p:sldId id="693" r:id="rId39"/>
    <p:sldId id="694" r:id="rId40"/>
    <p:sldId id="695" r:id="rId41"/>
    <p:sldId id="696" r:id="rId42"/>
    <p:sldId id="697" r:id="rId43"/>
    <p:sldId id="698" r:id="rId44"/>
    <p:sldId id="699" r:id="rId45"/>
    <p:sldId id="700" r:id="rId46"/>
    <p:sldId id="702" r:id="rId47"/>
    <p:sldId id="739" r:id="rId48"/>
    <p:sldId id="740" r:id="rId49"/>
    <p:sldId id="791" r:id="rId50"/>
    <p:sldId id="741" r:id="rId51"/>
    <p:sldId id="742" r:id="rId52"/>
    <p:sldId id="743" r:id="rId53"/>
    <p:sldId id="744" r:id="rId54"/>
    <p:sldId id="745" r:id="rId55"/>
    <p:sldId id="746" r:id="rId56"/>
    <p:sldId id="747" r:id="rId57"/>
    <p:sldId id="748" r:id="rId58"/>
    <p:sldId id="749" r:id="rId59"/>
    <p:sldId id="750" r:id="rId60"/>
    <p:sldId id="751" r:id="rId61"/>
    <p:sldId id="752" r:id="rId62"/>
    <p:sldId id="753" r:id="rId63"/>
    <p:sldId id="754" r:id="rId64"/>
    <p:sldId id="755" r:id="rId65"/>
    <p:sldId id="756" r:id="rId66"/>
    <p:sldId id="757" r:id="rId67"/>
    <p:sldId id="758" r:id="rId68"/>
    <p:sldId id="759" r:id="rId69"/>
    <p:sldId id="760" r:id="rId70"/>
    <p:sldId id="761" r:id="rId71"/>
    <p:sldId id="762" r:id="rId72"/>
    <p:sldId id="763" r:id="rId73"/>
    <p:sldId id="764" r:id="rId74"/>
    <p:sldId id="765" r:id="rId75"/>
    <p:sldId id="766" r:id="rId76"/>
    <p:sldId id="767" r:id="rId77"/>
    <p:sldId id="768" r:id="rId78"/>
    <p:sldId id="769" r:id="rId79"/>
    <p:sldId id="770" r:id="rId80"/>
    <p:sldId id="771" r:id="rId81"/>
    <p:sldId id="772" r:id="rId82"/>
    <p:sldId id="773" r:id="rId83"/>
    <p:sldId id="774" r:id="rId84"/>
    <p:sldId id="775" r:id="rId85"/>
    <p:sldId id="776" r:id="rId86"/>
    <p:sldId id="777" r:id="rId87"/>
    <p:sldId id="778" r:id="rId88"/>
    <p:sldId id="779" r:id="rId89"/>
    <p:sldId id="780" r:id="rId90"/>
    <p:sldId id="781" r:id="rId91"/>
    <p:sldId id="782" r:id="rId92"/>
    <p:sldId id="783" r:id="rId93"/>
    <p:sldId id="784" r:id="rId94"/>
    <p:sldId id="785" r:id="rId95"/>
    <p:sldId id="786" r:id="rId96"/>
    <p:sldId id="787" r:id="rId97"/>
    <p:sldId id="788" r:id="rId98"/>
    <p:sldId id="789" r:id="rId99"/>
    <p:sldId id="790" r:id="rId100"/>
    <p:sldId id="793" r:id="rId101"/>
    <p:sldId id="792" r:id="rId102"/>
    <p:sldId id="794" r:id="rId103"/>
    <p:sldId id="797" r:id="rId104"/>
    <p:sldId id="735" r:id="rId105"/>
    <p:sldId id="705" r:id="rId106"/>
    <p:sldId id="706" r:id="rId107"/>
    <p:sldId id="707" r:id="rId108"/>
    <p:sldId id="708" r:id="rId109"/>
    <p:sldId id="709" r:id="rId110"/>
    <p:sldId id="710" r:id="rId111"/>
    <p:sldId id="711" r:id="rId112"/>
    <p:sldId id="712" r:id="rId113"/>
    <p:sldId id="713" r:id="rId114"/>
    <p:sldId id="714" r:id="rId115"/>
    <p:sldId id="715" r:id="rId116"/>
    <p:sldId id="716" r:id="rId117"/>
    <p:sldId id="717" r:id="rId118"/>
    <p:sldId id="718" r:id="rId119"/>
    <p:sldId id="719" r:id="rId120"/>
    <p:sldId id="720" r:id="rId121"/>
    <p:sldId id="721" r:id="rId122"/>
    <p:sldId id="722" r:id="rId123"/>
    <p:sldId id="723" r:id="rId124"/>
    <p:sldId id="724" r:id="rId125"/>
    <p:sldId id="725" r:id="rId126"/>
    <p:sldId id="726" r:id="rId127"/>
    <p:sldId id="727" r:id="rId128"/>
    <p:sldId id="728" r:id="rId129"/>
    <p:sldId id="729" r:id="rId130"/>
    <p:sldId id="798" r:id="rId131"/>
    <p:sldId id="737" r:id="rId132"/>
    <p:sldId id="606" r:id="rId133"/>
    <p:sldId id="607" r:id="rId134"/>
    <p:sldId id="609" r:id="rId135"/>
    <p:sldId id="610" r:id="rId136"/>
    <p:sldId id="611" r:id="rId137"/>
    <p:sldId id="612" r:id="rId138"/>
    <p:sldId id="616" r:id="rId139"/>
    <p:sldId id="615" r:id="rId140"/>
    <p:sldId id="618" r:id="rId141"/>
    <p:sldId id="738" r:id="rId1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FF8AD8"/>
    <a:srgbClr val="FF9300"/>
    <a:srgbClr val="76D6FF"/>
    <a:srgbClr val="009051"/>
    <a:srgbClr val="FF2600"/>
    <a:srgbClr val="D883FF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6" autoAdjust="0"/>
    <p:restoredTop sz="95597" autoAdjust="0"/>
  </p:normalViewPr>
  <p:slideViewPr>
    <p:cSldViewPr snapToGrid="0">
      <p:cViewPr varScale="1">
        <p:scale>
          <a:sx n="71" d="100"/>
          <a:sy n="71" d="100"/>
        </p:scale>
        <p:origin x="648" y="18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5F-634E-B573-C16C3CB759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18302192"/>
        <c:axId val="2018304864"/>
      </c:lineChart>
      <c:catAx>
        <c:axId val="201830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304864"/>
        <c:crosses val="autoZero"/>
        <c:auto val="1"/>
        <c:lblAlgn val="ctr"/>
        <c:lblOffset val="100"/>
        <c:noMultiLvlLbl val="0"/>
      </c:catAx>
      <c:valAx>
        <c:axId val="2018304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3021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85-C840-9688-474FDCF5F4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8404064"/>
        <c:axId val="2028406896"/>
      </c:lineChart>
      <c:catAx>
        <c:axId val="202840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406896"/>
        <c:crosses val="autoZero"/>
        <c:auto val="1"/>
        <c:lblAlgn val="ctr"/>
        <c:lblOffset val="100"/>
        <c:noMultiLvlLbl val="0"/>
      </c:catAx>
      <c:valAx>
        <c:axId val="202840689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4040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13</c:v>
                </c:pt>
                <c:pt idx="9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A6-3148-9DB4-623048F825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7151360"/>
        <c:axId val="2027909616"/>
      </c:lineChart>
      <c:catAx>
        <c:axId val="2027151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909616"/>
        <c:crosses val="autoZero"/>
        <c:auto val="1"/>
        <c:lblAlgn val="ctr"/>
        <c:lblOffset val="100"/>
        <c:noMultiLvlLbl val="0"/>
      </c:catAx>
      <c:valAx>
        <c:axId val="202790961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1513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B0-0949-BEA5-B95B95F64B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9080432"/>
        <c:axId val="2029587088"/>
      </c:lineChart>
      <c:catAx>
        <c:axId val="202908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587088"/>
        <c:crosses val="autoZero"/>
        <c:auto val="1"/>
        <c:lblAlgn val="ctr"/>
        <c:lblOffset val="100"/>
        <c:noMultiLvlLbl val="0"/>
      </c:catAx>
      <c:valAx>
        <c:axId val="202958708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0804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10</c:v>
                </c:pt>
                <c:pt idx="9">
                  <c:v>8</c:v>
                </c:pt>
                <c:pt idx="10">
                  <c:v>9</c:v>
                </c:pt>
                <c:pt idx="1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52-C449-97D4-B2514493DC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1921760"/>
        <c:axId val="2031923536"/>
      </c:lineChart>
      <c:catAx>
        <c:axId val="203192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923536"/>
        <c:crosses val="autoZero"/>
        <c:auto val="1"/>
        <c:lblAlgn val="ctr"/>
        <c:lblOffset val="100"/>
        <c:noMultiLvlLbl val="0"/>
      </c:catAx>
      <c:valAx>
        <c:axId val="203192353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9217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13</c:v>
                </c:pt>
                <c:pt idx="9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0C-2A42-B536-403339EE7C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9876480"/>
        <c:axId val="2030462752"/>
      </c:lineChart>
      <c:catAx>
        <c:axId val="202987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462752"/>
        <c:crosses val="autoZero"/>
        <c:auto val="1"/>
        <c:lblAlgn val="ctr"/>
        <c:lblOffset val="100"/>
        <c:noMultiLvlLbl val="0"/>
      </c:catAx>
      <c:valAx>
        <c:axId val="20304627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876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7-1743-85D7-FFB8F7909A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1966704"/>
        <c:axId val="2031824752"/>
      </c:lineChart>
      <c:catAx>
        <c:axId val="203196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824752"/>
        <c:crosses val="autoZero"/>
        <c:auto val="1"/>
        <c:lblAlgn val="ctr"/>
        <c:lblOffset val="100"/>
        <c:noMultiLvlLbl val="0"/>
      </c:catAx>
      <c:valAx>
        <c:axId val="20318247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9667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10</c:v>
                </c:pt>
                <c:pt idx="9">
                  <c:v>8</c:v>
                </c:pt>
                <c:pt idx="10">
                  <c:v>9</c:v>
                </c:pt>
                <c:pt idx="1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16-DE40-B803-7E665462EF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2736368"/>
        <c:axId val="2032746192"/>
      </c:lineChart>
      <c:catAx>
        <c:axId val="2032736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746192"/>
        <c:crosses val="autoZero"/>
        <c:auto val="1"/>
        <c:lblAlgn val="ctr"/>
        <c:lblOffset val="100"/>
        <c:noMultiLvlLbl val="0"/>
      </c:catAx>
      <c:valAx>
        <c:axId val="2032746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27363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51-0B47-9238-B19EA7FBF6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144432744"/>
        <c:axId val="-2144442712"/>
      </c:lineChart>
      <c:catAx>
        <c:axId val="-2144432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442712"/>
        <c:crosses val="autoZero"/>
        <c:auto val="1"/>
        <c:lblAlgn val="ctr"/>
        <c:lblOffset val="100"/>
        <c:noMultiLvlLbl val="0"/>
      </c:catAx>
      <c:valAx>
        <c:axId val="-214444271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4327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B4-A942-903F-536ECC8E78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15183472"/>
        <c:axId val="2014474176"/>
      </c:lineChart>
      <c:catAx>
        <c:axId val="2015183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474176"/>
        <c:crosses val="autoZero"/>
        <c:auto val="1"/>
        <c:lblAlgn val="ctr"/>
        <c:lblOffset val="100"/>
        <c:noMultiLvlLbl val="0"/>
      </c:catAx>
      <c:valAx>
        <c:axId val="20144741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1834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FD-5140-9BEF-401ACD61CF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4682896"/>
        <c:axId val="2024685728"/>
      </c:lineChart>
      <c:catAx>
        <c:axId val="2024682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685728"/>
        <c:crosses val="autoZero"/>
        <c:auto val="1"/>
        <c:lblAlgn val="ctr"/>
        <c:lblOffset val="100"/>
        <c:noMultiLvlLbl val="0"/>
      </c:catAx>
      <c:valAx>
        <c:axId val="202468572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6828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AF-2E4C-9BF1-3E6C4019AA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06336768"/>
        <c:axId val="1866762560"/>
      </c:lineChart>
      <c:catAx>
        <c:axId val="1906336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762560"/>
        <c:crosses val="autoZero"/>
        <c:auto val="1"/>
        <c:lblAlgn val="ctr"/>
        <c:lblOffset val="100"/>
        <c:noMultiLvlLbl val="0"/>
      </c:catAx>
      <c:valAx>
        <c:axId val="18667625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3367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32-F045-B127-D4E38F51D6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3356944"/>
        <c:axId val="2023359776"/>
      </c:lineChart>
      <c:catAx>
        <c:axId val="202335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359776"/>
        <c:crosses val="autoZero"/>
        <c:auto val="1"/>
        <c:lblAlgn val="ctr"/>
        <c:lblOffset val="100"/>
        <c:noMultiLvlLbl val="0"/>
      </c:catAx>
      <c:valAx>
        <c:axId val="202335977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33569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73-7D49-BBFF-056A25B3B8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2947920"/>
        <c:axId val="2022945072"/>
      </c:lineChart>
      <c:catAx>
        <c:axId val="202294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945072"/>
        <c:crosses val="autoZero"/>
        <c:auto val="1"/>
        <c:lblAlgn val="ctr"/>
        <c:lblOffset val="100"/>
        <c:noMultiLvlLbl val="0"/>
      </c:catAx>
      <c:valAx>
        <c:axId val="202294507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9479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67-4E46-BCBD-592142B278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2786704"/>
        <c:axId val="2022789536"/>
      </c:lineChart>
      <c:catAx>
        <c:axId val="202278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789536"/>
        <c:crosses val="autoZero"/>
        <c:auto val="1"/>
        <c:lblAlgn val="ctr"/>
        <c:lblOffset val="100"/>
        <c:noMultiLvlLbl val="0"/>
      </c:catAx>
      <c:valAx>
        <c:axId val="202278953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7867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FB-5647-9438-A5CAC3B30A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2730752"/>
        <c:axId val="2027743408"/>
      </c:lineChart>
      <c:catAx>
        <c:axId val="202273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743408"/>
        <c:crosses val="autoZero"/>
        <c:auto val="1"/>
        <c:lblAlgn val="ctr"/>
        <c:lblOffset val="100"/>
        <c:noMultiLvlLbl val="0"/>
      </c:catAx>
      <c:valAx>
        <c:axId val="20277434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7307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6-BD4F-B853-762CF8802E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26650752"/>
        <c:axId val="2026653584"/>
      </c:lineChart>
      <c:catAx>
        <c:axId val="202665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653584"/>
        <c:crosses val="autoZero"/>
        <c:auto val="1"/>
        <c:lblAlgn val="ctr"/>
        <c:lblOffset val="100"/>
        <c:noMultiLvlLbl val="0"/>
      </c:catAx>
      <c:valAx>
        <c:axId val="20266535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66507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269E7E8-BBCD-EC47-9599-FF4A7F5747BE}" type="presOf" srcId="{C2DCDBC5-95E9-4F42-8754-6810EB41A3B6}" destId="{ABB0EE10-8504-404A-8824-5F22425D91B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19A4138-207B-7047-8DA3-D7F510C12368}" type="presOf" srcId="{2EC81A35-8D57-124B-ABCE-2ABCF936B667}" destId="{9EC0FAFF-6CE3-7640-BE7A-52C4AF5538E2}" srcOrd="1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848B185C-41AF-854E-A450-A84ACE3CAF63}" type="presOf" srcId="{E47640B8-E388-6141-8043-F310278C03B2}" destId="{E0F896BF-E8D9-2145-B631-F874C101A436}" srcOrd="0" destOrd="0" presId="urn:microsoft.com/office/officeart/2005/8/layout/venn1"/>
    <dgm:cxn modelId="{1EDD1563-0CDE-F04D-856B-987C30F2D4CE}" type="presOf" srcId="{865D233C-903B-9F4C-9226-AC6433E046AF}" destId="{DDAD003A-79BB-F54B-8024-DA7A6A25F4EE}" srcOrd="0" destOrd="0" presId="urn:microsoft.com/office/officeart/2005/8/layout/venn1"/>
    <dgm:cxn modelId="{FBF14064-005D-4941-BCA6-E27DE5C17D8A}" type="presOf" srcId="{2EC81A35-8D57-124B-ABCE-2ABCF936B667}" destId="{93E056BD-4766-394C-A4DC-5E4C2451228E}" srcOrd="0" destOrd="0" presId="urn:microsoft.com/office/officeart/2005/8/layout/venn1"/>
    <dgm:cxn modelId="{624800AD-F930-B64F-AE28-F9F4F19CC7D2}" type="presOf" srcId="{C2DCDBC5-95E9-4F42-8754-6810EB41A3B6}" destId="{ABB0EE10-8504-404A-8824-5F22425D91BF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47018D7-4447-9546-96D9-5989007DDE5A}" type="presOf" srcId="{E47640B8-E388-6141-8043-F310278C03B2}" destId="{524DE1D1-1650-674C-AA9B-4DB5A8E1AD84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E07F63ED-5853-BC48-9893-826B82567D96}" type="presOf" srcId="{865D233C-903B-9F4C-9226-AC6433E046AF}" destId="{337EDADF-F20D-C040-81EA-8B0554C72AC2}" srcOrd="1" destOrd="0" presId="urn:microsoft.com/office/officeart/2005/8/layout/venn1"/>
    <dgm:cxn modelId="{FFEEDF4A-1430-2845-B98A-6155B5A7FC2D}" type="presParOf" srcId="{ABB0EE10-8504-404A-8824-5F22425D91BF}" destId="{93E056BD-4766-394C-A4DC-5E4C2451228E}" srcOrd="0" destOrd="0" presId="urn:microsoft.com/office/officeart/2005/8/layout/venn1"/>
    <dgm:cxn modelId="{63CA49ED-6C73-AB4B-B6EA-75E21DBC63BF}" type="presParOf" srcId="{ABB0EE10-8504-404A-8824-5F22425D91BF}" destId="{9EC0FAFF-6CE3-7640-BE7A-52C4AF5538E2}" srcOrd="1" destOrd="0" presId="urn:microsoft.com/office/officeart/2005/8/layout/venn1"/>
    <dgm:cxn modelId="{0828E3E4-6678-A543-8B9F-60AAD3BE9DA8}" type="presParOf" srcId="{ABB0EE10-8504-404A-8824-5F22425D91BF}" destId="{E0F896BF-E8D9-2145-B631-F874C101A436}" srcOrd="2" destOrd="0" presId="urn:microsoft.com/office/officeart/2005/8/layout/venn1"/>
    <dgm:cxn modelId="{6D2ADE29-29F5-7247-9D6F-4C9AC4B717D7}" type="presParOf" srcId="{ABB0EE10-8504-404A-8824-5F22425D91BF}" destId="{524DE1D1-1650-674C-AA9B-4DB5A8E1AD84}" srcOrd="3" destOrd="0" presId="urn:microsoft.com/office/officeart/2005/8/layout/venn1"/>
    <dgm:cxn modelId="{AD8C8EA1-0402-EB41-BCE6-BEEE152E97A2}" type="presParOf" srcId="{ABB0EE10-8504-404A-8824-5F22425D91BF}" destId="{DDAD003A-79BB-F54B-8024-DA7A6A25F4EE}" srcOrd="4" destOrd="0" presId="urn:microsoft.com/office/officeart/2005/8/layout/venn1"/>
    <dgm:cxn modelId="{0D2643BE-032C-BD4B-A683-AAF8644065CF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96FB2E40-3DA0-B449-8EA9-3C27A278C760}" type="presOf" srcId="{C2DCDBC5-95E9-4F42-8754-6810EB41A3B6}" destId="{ABB0EE10-8504-404A-8824-5F22425D91BF}" srcOrd="0" destOrd="0" presId="urn:microsoft.com/office/officeart/2005/8/layout/venn1"/>
    <dgm:cxn modelId="{29F46E45-3902-414D-BE60-3B524DA3A192}" type="presOf" srcId="{E47640B8-E388-6141-8043-F310278C03B2}" destId="{E0F896BF-E8D9-2145-B631-F874C101A436}" srcOrd="0" destOrd="0" presId="urn:microsoft.com/office/officeart/2005/8/layout/venn1"/>
    <dgm:cxn modelId="{5E2BFB82-1FF5-044B-BEC8-C089ACF72471}" type="presOf" srcId="{2EC81A35-8D57-124B-ABCE-2ABCF936B667}" destId="{93E056BD-4766-394C-A4DC-5E4C2451228E}" srcOrd="0" destOrd="0" presId="urn:microsoft.com/office/officeart/2005/8/layout/venn1"/>
    <dgm:cxn modelId="{4390AF87-A422-F144-BCEE-BBF028CCBE7F}" type="presOf" srcId="{865D233C-903B-9F4C-9226-AC6433E046AF}" destId="{DDAD003A-79BB-F54B-8024-DA7A6A25F4EE}" srcOrd="0" destOrd="0" presId="urn:microsoft.com/office/officeart/2005/8/layout/venn1"/>
    <dgm:cxn modelId="{9F39CB93-0A9B-4E4F-A709-08B48A7414C8}" type="presOf" srcId="{865D233C-903B-9F4C-9226-AC6433E046AF}" destId="{337EDADF-F20D-C040-81EA-8B0554C72AC2}" srcOrd="1" destOrd="0" presId="urn:microsoft.com/office/officeart/2005/8/layout/venn1"/>
    <dgm:cxn modelId="{853A5AA5-9D17-AF45-BC10-DF3EFAF0D2DA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FEB1F5F6-43B5-B044-B6F2-EBFAAA96C133}" type="presOf" srcId="{E47640B8-E388-6141-8043-F310278C03B2}" destId="{524DE1D1-1650-674C-AA9B-4DB5A8E1AD84}" srcOrd="1" destOrd="0" presId="urn:microsoft.com/office/officeart/2005/8/layout/venn1"/>
    <dgm:cxn modelId="{51B4CE57-23A1-3249-B391-D66E5AD4A39D}" type="presParOf" srcId="{ABB0EE10-8504-404A-8824-5F22425D91BF}" destId="{93E056BD-4766-394C-A4DC-5E4C2451228E}" srcOrd="0" destOrd="0" presId="urn:microsoft.com/office/officeart/2005/8/layout/venn1"/>
    <dgm:cxn modelId="{E17B3F83-CBF6-9147-8EDE-4FA7AA6799A5}" type="presParOf" srcId="{ABB0EE10-8504-404A-8824-5F22425D91BF}" destId="{9EC0FAFF-6CE3-7640-BE7A-52C4AF5538E2}" srcOrd="1" destOrd="0" presId="urn:microsoft.com/office/officeart/2005/8/layout/venn1"/>
    <dgm:cxn modelId="{259B69A5-EAFD-9F44-A04A-A86B2285B1D1}" type="presParOf" srcId="{ABB0EE10-8504-404A-8824-5F22425D91BF}" destId="{E0F896BF-E8D9-2145-B631-F874C101A436}" srcOrd="2" destOrd="0" presId="urn:microsoft.com/office/officeart/2005/8/layout/venn1"/>
    <dgm:cxn modelId="{1D04E5F9-7668-7A43-9348-677E0C4C0985}" type="presParOf" srcId="{ABB0EE10-8504-404A-8824-5F22425D91BF}" destId="{524DE1D1-1650-674C-AA9B-4DB5A8E1AD84}" srcOrd="3" destOrd="0" presId="urn:microsoft.com/office/officeart/2005/8/layout/venn1"/>
    <dgm:cxn modelId="{78DC5506-3BDF-F544-BBCE-0F14950F4679}" type="presParOf" srcId="{ABB0EE10-8504-404A-8824-5F22425D91BF}" destId="{DDAD003A-79BB-F54B-8024-DA7A6A25F4EE}" srcOrd="4" destOrd="0" presId="urn:microsoft.com/office/officeart/2005/8/layout/venn1"/>
    <dgm:cxn modelId="{58DB4C07-AA70-0047-A04C-AD2E10989ABC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Representational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B51C20A-1E2F-8143-948B-59C4FAFF17F2}" type="presOf" srcId="{865D233C-903B-9F4C-9226-AC6433E046AF}" destId="{337EDADF-F20D-C040-81EA-8B0554C72AC2}" srcOrd="1" destOrd="0" presId="urn:microsoft.com/office/officeart/2005/8/layout/venn1"/>
    <dgm:cxn modelId="{6A464419-DA0C-8547-853B-FDBF6DD84F0A}" type="presOf" srcId="{C2DCDBC5-95E9-4F42-8754-6810EB41A3B6}" destId="{ABB0EE10-8504-404A-8824-5F22425D91BF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94FAE34A-289A-E54A-ADE9-0D1C77188FBF}" type="presOf" srcId="{E47640B8-E388-6141-8043-F310278C03B2}" destId="{524DE1D1-1650-674C-AA9B-4DB5A8E1AD84}" srcOrd="1" destOrd="0" presId="urn:microsoft.com/office/officeart/2005/8/layout/venn1"/>
    <dgm:cxn modelId="{D79BE3C2-ACBB-FB4F-9059-9ECEBF5622DF}" type="presOf" srcId="{865D233C-903B-9F4C-9226-AC6433E046AF}" destId="{DDAD003A-79BB-F54B-8024-DA7A6A25F4E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6D87DE2-1779-FB40-A766-754CCDBA3BE2}" type="presOf" srcId="{E47640B8-E388-6141-8043-F310278C03B2}" destId="{E0F896BF-E8D9-2145-B631-F874C101A436}" srcOrd="0" destOrd="0" presId="urn:microsoft.com/office/officeart/2005/8/layout/venn1"/>
    <dgm:cxn modelId="{63C510E8-1FF4-CE41-8E5E-ACE0A1C43EC6}" type="presOf" srcId="{2EC81A35-8D57-124B-ABCE-2ABCF936B667}" destId="{9EC0FAFF-6CE3-7640-BE7A-52C4AF5538E2}" srcOrd="1" destOrd="0" presId="urn:microsoft.com/office/officeart/2005/8/layout/venn1"/>
    <dgm:cxn modelId="{979405E9-9F4B-2D4E-B9BD-993AA66998BB}" type="presOf" srcId="{2EC81A35-8D57-124B-ABCE-2ABCF936B667}" destId="{93E056BD-4766-394C-A4DC-5E4C2451228E}" srcOrd="0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A3E0D60-FC5B-4E43-B692-F56B7F5ED752}" type="presParOf" srcId="{ABB0EE10-8504-404A-8824-5F22425D91BF}" destId="{93E056BD-4766-394C-A4DC-5E4C2451228E}" srcOrd="0" destOrd="0" presId="urn:microsoft.com/office/officeart/2005/8/layout/venn1"/>
    <dgm:cxn modelId="{3E8ADFF9-BBA3-AA48-8B03-BF607F1CA959}" type="presParOf" srcId="{ABB0EE10-8504-404A-8824-5F22425D91BF}" destId="{9EC0FAFF-6CE3-7640-BE7A-52C4AF5538E2}" srcOrd="1" destOrd="0" presId="urn:microsoft.com/office/officeart/2005/8/layout/venn1"/>
    <dgm:cxn modelId="{12C29656-649B-CF4F-A252-7A19907F8EBE}" type="presParOf" srcId="{ABB0EE10-8504-404A-8824-5F22425D91BF}" destId="{E0F896BF-E8D9-2145-B631-F874C101A436}" srcOrd="2" destOrd="0" presId="urn:microsoft.com/office/officeart/2005/8/layout/venn1"/>
    <dgm:cxn modelId="{BF1FD0A9-1359-4249-8136-51B753850D38}" type="presParOf" srcId="{ABB0EE10-8504-404A-8824-5F22425D91BF}" destId="{524DE1D1-1650-674C-AA9B-4DB5A8E1AD84}" srcOrd="3" destOrd="0" presId="urn:microsoft.com/office/officeart/2005/8/layout/venn1"/>
    <dgm:cxn modelId="{C995B656-4AD9-4D42-A6E9-8C42C302B638}" type="presParOf" srcId="{ABB0EE10-8504-404A-8824-5F22425D91BF}" destId="{DDAD003A-79BB-F54B-8024-DA7A6A25F4EE}" srcOrd="4" destOrd="0" presId="urn:microsoft.com/office/officeart/2005/8/layout/venn1"/>
    <dgm:cxn modelId="{68755FB6-F8C8-6049-B7C1-BAD5012D3B7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721927" y="0"/>
          <a:ext cx="3289965" cy="1804112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Abstract</a:t>
          </a:r>
        </a:p>
      </dsp:txBody>
      <dsp:txXfrm>
        <a:off x="2160589" y="315719"/>
        <a:ext cx="2412641" cy="811850"/>
      </dsp:txXfrm>
    </dsp:sp>
    <dsp:sp modelId="{E0F896BF-E8D9-2145-B631-F874C101A436}">
      <dsp:nvSpPr>
        <dsp:cNvPr id="0" name=""/>
        <dsp:cNvSpPr/>
      </dsp:nvSpPr>
      <dsp:spPr>
        <a:xfrm>
          <a:off x="3189015" y="972712"/>
          <a:ext cx="2985702" cy="19412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4102142" y="1474189"/>
        <a:ext cx="1791421" cy="1067660"/>
      </dsp:txXfrm>
    </dsp:sp>
    <dsp:sp modelId="{DDAD003A-79BB-F54B-8024-DA7A6A25F4EE}">
      <dsp:nvSpPr>
        <dsp:cNvPr id="0" name=""/>
        <dsp:cNvSpPr/>
      </dsp:nvSpPr>
      <dsp:spPr>
        <a:xfrm>
          <a:off x="634731" y="1077227"/>
          <a:ext cx="2985702" cy="184744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Concrete</a:t>
          </a:r>
        </a:p>
      </dsp:txBody>
      <dsp:txXfrm>
        <a:off x="915885" y="1554482"/>
        <a:ext cx="1791421" cy="1016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721927" y="0"/>
          <a:ext cx="3289965" cy="1804112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Abstract</a:t>
          </a:r>
        </a:p>
      </dsp:txBody>
      <dsp:txXfrm>
        <a:off x="2160589" y="315719"/>
        <a:ext cx="2412641" cy="811850"/>
      </dsp:txXfrm>
    </dsp:sp>
    <dsp:sp modelId="{E0F896BF-E8D9-2145-B631-F874C101A436}">
      <dsp:nvSpPr>
        <dsp:cNvPr id="0" name=""/>
        <dsp:cNvSpPr/>
      </dsp:nvSpPr>
      <dsp:spPr>
        <a:xfrm>
          <a:off x="3189015" y="972712"/>
          <a:ext cx="2985702" cy="19412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4102142" y="1474189"/>
        <a:ext cx="1791421" cy="1067660"/>
      </dsp:txXfrm>
    </dsp:sp>
    <dsp:sp modelId="{DDAD003A-79BB-F54B-8024-DA7A6A25F4EE}">
      <dsp:nvSpPr>
        <dsp:cNvPr id="0" name=""/>
        <dsp:cNvSpPr/>
      </dsp:nvSpPr>
      <dsp:spPr>
        <a:xfrm>
          <a:off x="634731" y="1077227"/>
          <a:ext cx="2985702" cy="184744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Concrete</a:t>
          </a:r>
        </a:p>
      </dsp:txBody>
      <dsp:txXfrm>
        <a:off x="915885" y="1554482"/>
        <a:ext cx="1791421" cy="1016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721927" y="0"/>
          <a:ext cx="3289965" cy="1804112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Abstract</a:t>
          </a:r>
        </a:p>
      </dsp:txBody>
      <dsp:txXfrm>
        <a:off x="2160589" y="315719"/>
        <a:ext cx="2412641" cy="811850"/>
      </dsp:txXfrm>
    </dsp:sp>
    <dsp:sp modelId="{E0F896BF-E8D9-2145-B631-F874C101A436}">
      <dsp:nvSpPr>
        <dsp:cNvPr id="0" name=""/>
        <dsp:cNvSpPr/>
      </dsp:nvSpPr>
      <dsp:spPr>
        <a:xfrm>
          <a:off x="3189015" y="972712"/>
          <a:ext cx="2985702" cy="19412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Representational</a:t>
          </a:r>
        </a:p>
      </dsp:txBody>
      <dsp:txXfrm>
        <a:off x="4102142" y="1474189"/>
        <a:ext cx="1791421" cy="1067660"/>
      </dsp:txXfrm>
    </dsp:sp>
    <dsp:sp modelId="{DDAD003A-79BB-F54B-8024-DA7A6A25F4EE}">
      <dsp:nvSpPr>
        <dsp:cNvPr id="0" name=""/>
        <dsp:cNvSpPr/>
      </dsp:nvSpPr>
      <dsp:spPr>
        <a:xfrm>
          <a:off x="634731" y="1077227"/>
          <a:ext cx="2985702" cy="184744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Concrete</a:t>
          </a:r>
        </a:p>
      </dsp:txBody>
      <dsp:txXfrm>
        <a:off x="915885" y="1554482"/>
        <a:ext cx="1791421" cy="101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3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53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37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54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21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55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49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34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7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58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8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59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92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60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82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61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7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54DFA-B985-4F75-90A7-69152DE8215E}" type="slidenum">
              <a:rPr lang="ru-RU"/>
              <a:pPr/>
              <a:t>4</a:t>
            </a:fld>
            <a:endParaRPr lang="ru-RU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54550" cy="3490912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686" y="4421823"/>
            <a:ext cx="5621731" cy="418747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41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62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24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6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64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48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65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77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67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00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2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70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82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71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9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94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72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77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73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32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74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18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75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099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0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77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250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78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45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26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7A996-8309-411D-AA86-82F851154819}" type="slidenum">
              <a:rPr lang="ru-RU"/>
              <a:pPr/>
              <a:t>80</a:t>
            </a:fld>
            <a:endParaRPr lang="ru-RU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42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8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193C-EBA1-4FEC-AEA0-262D5BF52D1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28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84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039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85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576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86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720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87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42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88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601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89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752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90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201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91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548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193C-EBA1-4FEC-AEA0-262D5BF52D1C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03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93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8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151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193C-EBA1-4FEC-AEA0-262D5BF52D1C}" type="slidenum">
              <a:rPr lang="ru-RU" smtClean="0"/>
              <a:pPr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310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95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4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193C-EBA1-4FEC-AEA0-262D5BF52D1C}" type="slidenum">
              <a:rPr lang="ru-RU" smtClean="0"/>
              <a:pPr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194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97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807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F4A27-67AA-439E-A9A8-ADDB8A7E60D7}" type="slidenum">
              <a:rPr lang="ru-RU"/>
              <a:pPr/>
              <a:t>99</a:t>
            </a:fld>
            <a:endParaRPr lang="ru-RU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100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764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1CB0-B899-423A-A866-D0E49C8F887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70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2193C-EBA1-4FEC-AEA0-262D5BF52D1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4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9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33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0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711352" y="6443805"/>
            <a:ext cx="1785667" cy="30777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Copyright 2018 srpowell@austin.utexas.edu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02579"/>
            <a:ext cx="1936630" cy="30777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Copyright 2018 srpowell@austin.utexas.edu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4" y="4496619"/>
            <a:ext cx="4138682" cy="845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55" y="4675708"/>
            <a:ext cx="3568974" cy="3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711352" y="6443805"/>
            <a:ext cx="1785667" cy="30777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Copyright 2018 srpowell@austin.utexas.edu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122785" y="747426"/>
            <a:ext cx="8905460" cy="5096787"/>
          </a:xfrm>
        </p:spPr>
        <p:txBody>
          <a:bodyPr/>
          <a:lstStyle/>
          <a:p>
            <a:r>
              <a:rPr lang="en-US" dirty="0"/>
              <a:t>Click icon to add SmartArt graphic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prstClr val="white">
                    <a:lumMod val="75000"/>
                  </a:prstClr>
                </a:solidFill>
              </a:rPr>
              <a:pPr algn="r"/>
              <a:t>‹#›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387" y="314394"/>
            <a:ext cx="8906256" cy="361468"/>
          </a:xfrm>
        </p:spPr>
        <p:txBody>
          <a:bodyPr>
            <a:normAutofit/>
          </a:bodyPr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Copyright 2018 srpowell@austin.utexas.edu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FF93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25" y="1218986"/>
            <a:ext cx="82656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00" dirty="0" err="1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EdVestors</a:t>
            </a:r>
            <a:endParaRPr lang="en-US" sz="7300" dirty="0">
              <a:solidFill>
                <a:srgbClr val="FF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73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8,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CD9BB-60E7-5043-AD57-1469D2A3C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11352" y="6443805"/>
            <a:ext cx="1785667" cy="307777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Tier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4881282" cy="496118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is conducted to understand strengths and weaknesses</a:t>
            </a:r>
          </a:p>
          <a:p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Adaptations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made to instruction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Tutoring lasts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to 20 weeks</a:t>
            </a:r>
          </a:p>
          <a:p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continues weekly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1.png">
            <a:extLst>
              <a:ext uri="{FF2B5EF4-FFF2-40B4-BE49-F238E27FC236}">
                <a16:creationId xmlns:a16="http://schemas.microsoft.com/office/drawing/2014/main" id="{56455C5D-9EFE-7643-BD88-AA99EE3CB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24" y="890337"/>
            <a:ext cx="3231776" cy="5290054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06DC6B50-ABA4-9C40-AF60-B267BE77E34A}"/>
              </a:ext>
            </a:extLst>
          </p:cNvPr>
          <p:cNvSpPr/>
          <p:nvPr/>
        </p:nvSpPr>
        <p:spPr>
          <a:xfrm>
            <a:off x="5307106" y="3535365"/>
            <a:ext cx="179294" cy="2488918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6CFD-3733-AF47-826F-89BCE4A5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Adaptations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B280-3AFA-E64C-98D0-A8BDB0792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668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4807"/>
            <a:ext cx="2663008" cy="92163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DA13A-766A-4144-BBDB-EB73774C2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1" y="602850"/>
            <a:ext cx="3082169" cy="543351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5019C0C-F6BE-DC41-B57B-728A70AED417}"/>
              </a:ext>
            </a:extLst>
          </p:cNvPr>
          <p:cNvSpPr/>
          <p:nvPr/>
        </p:nvSpPr>
        <p:spPr>
          <a:xfrm>
            <a:off x="6711352" y="1580572"/>
            <a:ext cx="227217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A0810C-F484-D747-90E1-33DD02D4C86D}"/>
              </a:ext>
            </a:extLst>
          </p:cNvPr>
          <p:cNvSpPr/>
          <p:nvPr/>
        </p:nvSpPr>
        <p:spPr>
          <a:xfrm>
            <a:off x="6711351" y="2747193"/>
            <a:ext cx="227217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2896E3-41F2-154C-B58E-04CA5F957B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5780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62333" cy="731520"/>
          </a:xfrm>
        </p:spPr>
        <p:txBody>
          <a:bodyPr>
            <a:normAutofit/>
          </a:bodyPr>
          <a:lstStyle/>
          <a:p>
            <a:r>
              <a:rPr lang="en-US" dirty="0"/>
              <a:t>Content for Intensive Intervention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95" y="715259"/>
            <a:ext cx="3082169" cy="5433514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1911172"/>
            <a:ext cx="5669695" cy="48395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71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98513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28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Diagnostic assessment:</a:t>
            </a:r>
          </a:p>
          <a:p>
            <a:r>
              <a:rPr lang="en-US" dirty="0"/>
              <a:t>Data gathered </a:t>
            </a:r>
            <a:r>
              <a:rPr lang="en-US" b="1" dirty="0"/>
              <a:t>before or during</a:t>
            </a:r>
            <a:r>
              <a:rPr lang="en-US" dirty="0"/>
              <a:t> learning to understand strengths and weaknesses.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3287852"/>
            <a:ext cx="5779758" cy="44139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71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98513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28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/>
              <a:t>Measure multiple areas of mathematics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Provide detailed score profiles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4344" y="3774713"/>
            <a:ext cx="2814582" cy="143918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4665" y="3739972"/>
            <a:ext cx="275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Number and Operations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5804" y="4018932"/>
            <a:ext cx="275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Geometry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5804" y="4297892"/>
            <a:ext cx="275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4665" y="4574515"/>
            <a:ext cx="275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Algebra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2935" y="4853475"/>
            <a:ext cx="275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Analysis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76337" y="6224337"/>
            <a:ext cx="3080084" cy="63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B5220-BFFE-9147-9FC0-19D123A44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9899687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97711" cy="731520"/>
          </a:xfrm>
        </p:spPr>
        <p:txBody>
          <a:bodyPr>
            <a:normAutofit/>
          </a:bodyPr>
          <a:lstStyle/>
          <a:p>
            <a:r>
              <a:rPr lang="en-US"/>
              <a:t>Content for Intensive Intervention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95" y="715259"/>
            <a:ext cx="3082169" cy="5433514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1911172"/>
            <a:ext cx="5269089" cy="48395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71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98513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028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Error Analysis:</a:t>
            </a:r>
          </a:p>
          <a:p>
            <a:r>
              <a:rPr lang="en-US" dirty="0"/>
              <a:t>Types of errors and the possible causes of the errors.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3386667"/>
            <a:ext cx="3691467" cy="264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80852" y="3719687"/>
            <a:ext cx="1362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</a:rPr>
              <a:t>5 4 7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2800" u="sng" dirty="0">
                <a:solidFill>
                  <a:schemeClr val="bg1"/>
                </a:solidFill>
              </a:rPr>
              <a:t>+  6 7 3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6337" y="6224337"/>
            <a:ext cx="3080084" cy="633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AFAC7-ED77-CB46-A433-DB0CAD0646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38479085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4807"/>
            <a:ext cx="2663008" cy="92163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864" y="4158854"/>
            <a:ext cx="2651668" cy="122078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 adaptation: Content, dosage, explicit instruction, attention to transfer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DA13A-766A-4144-BBDB-EB73774C2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1" y="602850"/>
            <a:ext cx="3082169" cy="543351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5019C0C-F6BE-DC41-B57B-728A70AED417}"/>
              </a:ext>
            </a:extLst>
          </p:cNvPr>
          <p:cNvSpPr/>
          <p:nvPr/>
        </p:nvSpPr>
        <p:spPr>
          <a:xfrm>
            <a:off x="6871820" y="1490925"/>
            <a:ext cx="227217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A0810C-F484-D747-90E1-33DD02D4C86D}"/>
              </a:ext>
            </a:extLst>
          </p:cNvPr>
          <p:cNvSpPr/>
          <p:nvPr/>
        </p:nvSpPr>
        <p:spPr>
          <a:xfrm>
            <a:off x="6871819" y="2890629"/>
            <a:ext cx="227217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DA102-EA9F-4A46-BB70-7A01416693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39706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8"/>
            <a:ext cx="3759200" cy="648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200" y="107950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9" y="2735626"/>
            <a:ext cx="5168900" cy="2362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11C59-8BF6-9D4B-BA40-178D18730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41347836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2" b="46318"/>
          <a:stretch/>
        </p:blipFill>
        <p:spPr>
          <a:xfrm>
            <a:off x="1937440" y="2029568"/>
            <a:ext cx="5806997" cy="39862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1079500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AFD47-9AFA-B54F-AB3C-912D92937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37298900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0" y="1536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29" y="3187361"/>
            <a:ext cx="1944344" cy="29009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03200" y="2680016"/>
            <a:ext cx="2057400" cy="1144573"/>
            <a:chOff x="3276600" y="2844800"/>
            <a:chExt cx="2057400" cy="1144573"/>
          </a:xfrm>
        </p:grpSpPr>
        <p:sp>
          <p:nvSpPr>
            <p:cNvPr id="11" name="Rectangle 10"/>
            <p:cNvSpPr/>
            <p:nvPr/>
          </p:nvSpPr>
          <p:spPr>
            <a:xfrm>
              <a:off x="3276600" y="2844800"/>
              <a:ext cx="2057400" cy="11445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19500" y="3048000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0000" y="3042436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62400" y="3075289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4800" y="3124200"/>
              <a:ext cx="56075" cy="723900"/>
            </a:xfrm>
            <a:custGeom>
              <a:avLst/>
              <a:gdLst>
                <a:gd name="connsiteX0" fmla="*/ 25400 w 56075"/>
                <a:gd name="connsiteY0" fmla="*/ 0 h 723900"/>
                <a:gd name="connsiteX1" fmla="*/ 38100 w 56075"/>
                <a:gd name="connsiteY1" fmla="*/ 546100 h 723900"/>
                <a:gd name="connsiteX2" fmla="*/ 38100 w 56075"/>
                <a:gd name="connsiteY2" fmla="*/ 723900 h 723900"/>
                <a:gd name="connsiteX3" fmla="*/ 0 w 56075"/>
                <a:gd name="connsiteY3" fmla="*/ 7112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5" h="723900">
                  <a:moveTo>
                    <a:pt x="25400" y="0"/>
                  </a:moveTo>
                  <a:cubicBezTo>
                    <a:pt x="29633" y="182033"/>
                    <a:pt x="30520" y="364175"/>
                    <a:pt x="38100" y="546100"/>
                  </a:cubicBezTo>
                  <a:cubicBezTo>
                    <a:pt x="46677" y="751956"/>
                    <a:pt x="73857" y="402091"/>
                    <a:pt x="38100" y="723900"/>
                  </a:cubicBezTo>
                  <a:lnTo>
                    <a:pt x="0" y="711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29000" y="3149600"/>
              <a:ext cx="1028700" cy="609600"/>
            </a:xfrm>
            <a:custGeom>
              <a:avLst/>
              <a:gdLst>
                <a:gd name="connsiteX0" fmla="*/ 0 w 1028700"/>
                <a:gd name="connsiteY0" fmla="*/ 0 h 609600"/>
                <a:gd name="connsiteX1" fmla="*/ 88900 w 1028700"/>
                <a:gd name="connsiteY1" fmla="*/ 12700 h 609600"/>
                <a:gd name="connsiteX2" fmla="*/ 203200 w 1028700"/>
                <a:gd name="connsiteY2" fmla="*/ 25400 h 609600"/>
                <a:gd name="connsiteX3" fmla="*/ 342900 w 1028700"/>
                <a:gd name="connsiteY3" fmla="*/ 76200 h 609600"/>
                <a:gd name="connsiteX4" fmla="*/ 774700 w 1028700"/>
                <a:gd name="connsiteY4" fmla="*/ 342900 h 609600"/>
                <a:gd name="connsiteX5" fmla="*/ 863600 w 1028700"/>
                <a:gd name="connsiteY5" fmla="*/ 419100 h 609600"/>
                <a:gd name="connsiteX6" fmla="*/ 1016000 w 1028700"/>
                <a:gd name="connsiteY6" fmla="*/ 571500 h 609600"/>
                <a:gd name="connsiteX7" fmla="*/ 1028700 w 1028700"/>
                <a:gd name="connsiteY7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609600">
                  <a:moveTo>
                    <a:pt x="0" y="0"/>
                  </a:moveTo>
                  <a:lnTo>
                    <a:pt x="88900" y="12700"/>
                  </a:lnTo>
                  <a:cubicBezTo>
                    <a:pt x="126938" y="17455"/>
                    <a:pt x="166010" y="16103"/>
                    <a:pt x="203200" y="25400"/>
                  </a:cubicBezTo>
                  <a:cubicBezTo>
                    <a:pt x="251270" y="37418"/>
                    <a:pt x="297162" y="57142"/>
                    <a:pt x="342900" y="76200"/>
                  </a:cubicBezTo>
                  <a:cubicBezTo>
                    <a:pt x="523406" y="151411"/>
                    <a:pt x="609700" y="201472"/>
                    <a:pt x="774700" y="342900"/>
                  </a:cubicBezTo>
                  <a:cubicBezTo>
                    <a:pt x="804333" y="368300"/>
                    <a:pt x="835266" y="392258"/>
                    <a:pt x="863600" y="419100"/>
                  </a:cubicBezTo>
                  <a:cubicBezTo>
                    <a:pt x="915754" y="468509"/>
                    <a:pt x="1016000" y="571500"/>
                    <a:pt x="1016000" y="571500"/>
                  </a:cubicBezTo>
                  <a:lnTo>
                    <a:pt x="1028700" y="6096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86300" y="3149600"/>
              <a:ext cx="0" cy="635000"/>
            </a:xfrm>
            <a:custGeom>
              <a:avLst/>
              <a:gdLst>
                <a:gd name="connsiteX0" fmla="*/ 0 w 0"/>
                <a:gd name="connsiteY0" fmla="*/ 0 h 635000"/>
                <a:gd name="connsiteX1" fmla="*/ 0 w 0"/>
                <a:gd name="connsiteY1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38700" y="3111500"/>
              <a:ext cx="0" cy="762000"/>
            </a:xfrm>
            <a:custGeom>
              <a:avLst/>
              <a:gdLst>
                <a:gd name="connsiteX0" fmla="*/ 0 w 0"/>
                <a:gd name="connsiteY0" fmla="*/ 0 h 762000"/>
                <a:gd name="connsiteX1" fmla="*/ 0 w 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82FA0-C9DA-404A-A6D3-7BB884D03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9752840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0" y="1536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5694" y="2590461"/>
            <a:ext cx="2994212" cy="341872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UPSCheck</a:t>
            </a:r>
          </a:p>
          <a:p>
            <a:pPr marL="0" lvl="1" defTabSz="457200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nderstand</a:t>
            </a:r>
          </a:p>
          <a:p>
            <a:pPr marL="0" lvl="1" defTabSz="457200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  <a:p>
            <a:pPr marL="0" lvl="1" defTabSz="457200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olve</a:t>
            </a:r>
          </a:p>
          <a:p>
            <a:pPr marL="0" lvl="1" defTabSz="457200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heck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A56E6-8C66-F04C-B2AE-D66F9B430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5935773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0" y="2044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68030"/>
            <a:ext cx="2946400" cy="2946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86C46-4046-2A44-BDBB-86CABE0B6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9593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Think-Pair-Share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is the current landscape for </a:t>
            </a:r>
            <a:r>
              <a:rPr lang="en-US" sz="3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3</a:t>
            </a:r>
            <a:r>
              <a:rPr 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 your school?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mathematics interventions?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Who implements?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How is fidelity monitored?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is the progress monitoring?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Who makes decisions?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CDF2D39-32F0-449D-92D4-ED16A9D2D8DF}"/>
              </a:ext>
            </a:extLst>
          </p:cNvPr>
          <p:cNvSpPr txBox="1">
            <a:spLocks/>
          </p:cNvSpPr>
          <p:nvPr/>
        </p:nvSpPr>
        <p:spPr bwMode="gray">
          <a:xfrm>
            <a:off x="8749360" y="6379796"/>
            <a:ext cx="325730" cy="2462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2800" b="0" i="0" kern="12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2BA8-5050-E14A-B476-E37989E1A135}" type="slidenum"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529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518" y="2298700"/>
            <a:ext cx="4330624" cy="340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3200" y="2044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5765800" y="36576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403532" y="36576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5765800" y="41529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7403532" y="41529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5765800" y="46482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403532" y="46482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753100" y="51308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7390832" y="5130800"/>
            <a:ext cx="342900" cy="34290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6293380" y="36576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6892074" y="36576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293380" y="41529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6892074" y="41529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293380" y="45974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6892074" y="45974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6293380" y="51308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6892074" y="5130800"/>
            <a:ext cx="342900" cy="342900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CD202-A85B-F944-9FFA-4AA362E9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6274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0" y="2044700"/>
            <a:ext cx="375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graphicFrame>
        <p:nvGraphicFramePr>
          <p:cNvPr id="26" name="Chart 25"/>
          <p:cNvGraphicFramePr/>
          <p:nvPr>
            <p:extLst/>
          </p:nvPr>
        </p:nvGraphicFramePr>
        <p:xfrm>
          <a:off x="1828800" y="2717800"/>
          <a:ext cx="7086600" cy="332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Left Bracket 26"/>
          <p:cNvSpPr/>
          <p:nvPr/>
        </p:nvSpPr>
        <p:spPr>
          <a:xfrm rot="5400000">
            <a:off x="6429727" y="3451577"/>
            <a:ext cx="405527" cy="3880017"/>
          </a:xfrm>
          <a:prstGeom prst="leftBracket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52806" y="4819490"/>
            <a:ext cx="381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weeks left in intervention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5232-69B1-CD44-9F09-0C4C0DCC2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4995778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4316" y="3759200"/>
            <a:ext cx="1032982" cy="2212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Find whole number quotients and remainders with up to four-digit dividends and one-digit divisors, using strategies based on place value, </a:t>
            </a:r>
            <a:r>
              <a:rPr lang="mr-IN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…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8947" y="3759200"/>
            <a:ext cx="1032982" cy="2212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addition and subtraction within 100 to solve one- and two-step word problems…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0958" y="3762612"/>
            <a:ext cx="1032982" cy="2212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multiplication and division within 100 to solve word problems…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36973" y="3759200"/>
            <a:ext cx="1032982" cy="2212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multi-step word problems posed with whole numbers and having whole-number answers using the four operations…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24393" y="3759200"/>
            <a:ext cx="1032982" cy="2212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Apply properties of operations as strategies to multiply and divide….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42" y="3759200"/>
            <a:ext cx="1032982" cy="2212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Explain why addition and subtraction strategies work, using place value and the properties of operations.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2453" y="3762612"/>
            <a:ext cx="1037101" cy="2212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two digits of a two-digit number represent amounts of tens and ones. 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9983" y="3761254"/>
            <a:ext cx="1032982" cy="2210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three digits of a three-digit number represent amounts of hundreds, tens, and ones.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847" y="597215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continuum of mathematics learning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4158" y="3759200"/>
            <a:ext cx="1040438" cy="2212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multiplication and division</a:t>
            </a:r>
            <a:r>
              <a:rPr lang="is-I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7788" y="3761916"/>
            <a:ext cx="1032982" cy="2217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8046" y="3763970"/>
            <a:ext cx="1008326" cy="2215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3277194">
            <a:off x="6017811" y="2271579"/>
            <a:ext cx="3352800" cy="117537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1846" y="5972154"/>
            <a:ext cx="8850653" cy="341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3199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 the scope and sequence</a:t>
            </a:r>
          </a:p>
        </p:txBody>
      </p:sp>
      <p:sp>
        <p:nvSpPr>
          <p:cNvPr id="20" name="Right Arrow 19"/>
          <p:cNvSpPr/>
          <p:nvPr/>
        </p:nvSpPr>
        <p:spPr>
          <a:xfrm rot="3258815">
            <a:off x="-788049" y="2339168"/>
            <a:ext cx="3352800" cy="838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5597" y="3761254"/>
            <a:ext cx="1050770" cy="221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255F22-7EB9-D941-8282-8A484EC42D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6931469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95800" y="2003169"/>
            <a:ext cx="4648200" cy="4152900"/>
            <a:chOff x="3822700" y="1778000"/>
            <a:chExt cx="4648200" cy="41529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822700" y="52197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22700" y="52324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97400" y="45339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97400" y="45466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372100" y="38481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72100" y="38608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46800" y="31623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46800" y="31750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921500" y="24765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21500" y="24892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696200" y="17780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6200" y="17907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563220" y="5566096"/>
            <a:ext cx="193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problem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199" y="26000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down problems into smaller steps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0020" y="4218805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graph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377" y="4229380"/>
            <a:ext cx="2928445" cy="19232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36331" y="491730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labels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3994" y="3506574"/>
            <a:ext cx="167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schema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5200" y="2781848"/>
            <a:ext cx="139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picture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4421" y="2134974"/>
            <a:ext cx="159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equation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55744" y="1487622"/>
            <a:ext cx="70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E8181-E6BC-254A-81EE-E4A42786C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9797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  <p:sp>
        <p:nvSpPr>
          <p:cNvPr id="12" name="Trapezoid 11"/>
          <p:cNvSpPr/>
          <p:nvPr/>
        </p:nvSpPr>
        <p:spPr>
          <a:xfrm>
            <a:off x="5041898" y="2104769"/>
            <a:ext cx="3526479" cy="1543053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</a:p>
        </p:txBody>
      </p:sp>
      <p:sp>
        <p:nvSpPr>
          <p:cNvPr id="13" name="Trapezoid 12"/>
          <p:cNvSpPr/>
          <p:nvPr/>
        </p:nvSpPr>
        <p:spPr>
          <a:xfrm rot="10800000">
            <a:off x="5041898" y="3781816"/>
            <a:ext cx="3526479" cy="1543053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8064" y="4122456"/>
            <a:ext cx="229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73E85-6B56-C943-92AA-F957507CCD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7826847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120" y="1885438"/>
            <a:ext cx="2722880" cy="340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5510" y="2898007"/>
            <a:ext cx="1409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rPr>
              <a:t>MATH JOURNAL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F7A299-17C7-2640-AC1E-FF4770388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75130060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216400" y="2104769"/>
          <a:ext cx="4826000" cy="352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79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Define: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Characteristics: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79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Example: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Non-example: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537200" y="3594100"/>
            <a:ext cx="21971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79583-A02D-5F4A-8D37-27CC84510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55729917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student in more discourse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7091" y="1818503"/>
            <a:ext cx="39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“Tell me how you solved this problem.”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7091" y="2450072"/>
            <a:ext cx="476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were you thinking about when you regrouped?”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7090" y="3340165"/>
            <a:ext cx="476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“How would you teach this problem to another student?”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7090" y="4230258"/>
            <a:ext cx="476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“Describe the word problem in 10 words or less.”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FA768-E120-1447-82FF-EE22DCFA5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19208210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worked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7091" y="1818503"/>
            <a:ext cx="365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“Talk through this problem with me.”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1717" y="2708596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</a:t>
            </a:r>
          </a:p>
          <a:p>
            <a:pPr algn="r"/>
            <a:r>
              <a:rPr lang="en-US" sz="3200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7434" y="373520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411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927" y="2708596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</a:t>
            </a:r>
          </a:p>
          <a:p>
            <a:pPr algn="r"/>
            <a:r>
              <a:rPr lang="en-US" sz="3200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9644" y="373520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521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3C7839E-8DC8-884F-A0C6-0DEEE2511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34185505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three-dimensional representations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2679700" y="2854069"/>
          <a:ext cx="6790542" cy="323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1526572">
            <a:off x="2247899" y="3895444"/>
            <a:ext cx="19939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9AA44-D702-D64B-9EC0-A543DB29E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19466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4807"/>
            <a:ext cx="2663008" cy="92163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940" y="3941034"/>
            <a:ext cx="2651668" cy="122078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 adaptation: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6735743" y="1567697"/>
            <a:ext cx="227217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6812390" y="2890629"/>
            <a:ext cx="221122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6757447" y="4732841"/>
            <a:ext cx="227217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DA13A-766A-4144-BBDB-EB73774C2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1" y="602850"/>
            <a:ext cx="3082169" cy="543351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AA8CA7-7DCB-1A43-ABE4-C32072D43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4150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two-dimensional representations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2679700" y="2854069"/>
          <a:ext cx="6790542" cy="323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 rot="8143477">
            <a:off x="7340599" y="3567992"/>
            <a:ext cx="19939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CA3B7-FFF0-DC4B-BBB7-05E0B7C2D8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0002402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student understand the abstract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2679700" y="2854069"/>
          <a:ext cx="6790542" cy="323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 rot="4524507">
            <a:off x="4553374" y="2091491"/>
            <a:ext cx="19939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063EB-D321-654D-AF31-4B04DB33BE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20120617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fact fluency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91" y="2600069"/>
            <a:ext cx="2289703" cy="3111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485" y="1406269"/>
            <a:ext cx="2371170" cy="29101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580" y="4511449"/>
            <a:ext cx="1828979" cy="120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2D399-F537-524E-962E-0AF25F508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719713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other types of 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864" y="3286900"/>
            <a:ext cx="4321362" cy="1704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562" y="1517927"/>
            <a:ext cx="1796538" cy="1668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52319" y="5435600"/>
            <a:ext cx="394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(-4) = ___      5 </a:t>
            </a:r>
            <a:r>
              <a:rPr lang="mr-IN" sz="2400" dirty="0">
                <a:solidFill>
                  <a:schemeClr val="accent4"/>
                </a:solidFill>
                <a:latin typeface="Calibri" panose="020F0502020204030204" pitchFamily="34" charset="0"/>
              </a:rPr>
              <a:t>–</a:t>
            </a:r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(-6) = ___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17802D7-FC24-5A4C-A4AF-9AADEBBB0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55802357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alternate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080" y="2969401"/>
            <a:ext cx="6022920" cy="31554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7D5B2-2B91-D943-A5A8-0CF3EBC628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08201457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3131" y="3138437"/>
            <a:ext cx="2974042" cy="730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Additive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0990" y="3116025"/>
            <a:ext cx="2974042" cy="753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Multiplicative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6543" y="3840591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6543" y="4549639"/>
            <a:ext cx="2167218" cy="730624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6543" y="5273369"/>
            <a:ext cx="2167218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50713" y="3856109"/>
            <a:ext cx="2550459" cy="737817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55583" y="4571215"/>
            <a:ext cx="2544856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49980" y="5296080"/>
            <a:ext cx="2550459" cy="10335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Ratios/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Proportions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FFDC6-8AC4-E346-8625-AACF515C94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6101247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199" y="26000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alternate methods and 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1717" y="2708596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</a:t>
            </a:r>
          </a:p>
          <a:p>
            <a:pPr algn="r"/>
            <a:r>
              <a:rPr lang="en-US" sz="32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53916" y="3721800"/>
            <a:ext cx="9925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500</a:t>
            </a:r>
          </a:p>
          <a:p>
            <a:pPr algn="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10</a:t>
            </a:r>
          </a:p>
          <a:p>
            <a:pPr algn="r"/>
            <a:r>
              <a:rPr lang="en-US" sz="3200" u="sng" dirty="0">
                <a:solidFill>
                  <a:schemeClr val="accent1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+  11</a:t>
            </a:r>
          </a:p>
          <a:p>
            <a:pPr algn="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521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13927" y="2708596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</a:t>
            </a:r>
          </a:p>
          <a:p>
            <a:pPr algn="r"/>
            <a:r>
              <a:rPr lang="en-US" sz="3200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52136" y="372180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halkduster" charset="0"/>
                <a:cs typeface="Calibri" panose="020F0502020204030204" pitchFamily="34" charset="0"/>
              </a:rPr>
              <a:t>521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5181600"/>
            <a:ext cx="995271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D45E2-F4A9-F24F-965A-1A6696515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86601836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200" y="2701669"/>
            <a:ext cx="3759200" cy="4953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199" y="32477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you’re doing it! And do it well!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0673" y="3554118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2197" y="2701668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5468" y="3491467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5468" y="2701668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0672" y="2240005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5468" y="2240004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70672" y="4543683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70672" y="4884972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545BD-B60F-A548-9A12-E9C1B4B86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25444639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200" y="2701669"/>
            <a:ext cx="3759200" cy="4953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200" y="3298569"/>
            <a:ext cx="3759200" cy="495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199" y="3793869"/>
            <a:ext cx="375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how current learning relates to other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9817" y="1633720"/>
            <a:ext cx="108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</a:t>
            </a:r>
          </a:p>
          <a:p>
            <a:pPr algn="r"/>
            <a:r>
              <a:rPr lang="en-US" sz="3200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2025" y="1624451"/>
            <a:ext cx="12939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4305</a:t>
            </a:r>
          </a:p>
          <a:p>
            <a:pPr algn="r"/>
            <a:r>
              <a:rPr lang="en-US" sz="3200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216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002" y="3332204"/>
            <a:ext cx="4965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Marney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baked 89 cookies and sold 40 cookies at the bake sale. How many cookies does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Marney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left?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8002" y="4319888"/>
            <a:ext cx="496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Marney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had $89 and spent $40 on shoes. How many much does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Marney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left?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8002" y="5030573"/>
            <a:ext cx="4965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Marney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had $89 and spent $40 on shoes. How much money will </a:t>
            </a:r>
            <a:r>
              <a:rPr lang="en-US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Marney</a:t>
            </a:r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after buying the shoes?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50DE2-4AB3-124B-9D06-8A12A572AE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6872901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1" y="314069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200" y="314069"/>
            <a:ext cx="3759200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200" y="1507869"/>
            <a:ext cx="3759200" cy="495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2104769"/>
            <a:ext cx="3759200" cy="4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200" y="2701669"/>
            <a:ext cx="3759200" cy="4953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910969"/>
            <a:ext cx="37592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200" y="3298569"/>
            <a:ext cx="3759200" cy="4953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A3FD8-3FA3-C046-BCF1-E74BECC11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79889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4807"/>
            <a:ext cx="2663008" cy="92163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DA13A-766A-4144-BBDB-EB73774C2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1" y="602850"/>
            <a:ext cx="3082169" cy="543351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0EA8EE-1477-5344-8AF4-7909D90FBF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98551358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4807"/>
            <a:ext cx="2663008" cy="92163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940" y="4176783"/>
            <a:ext cx="2651668" cy="122078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 adaptation: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6468095" y="1583718"/>
            <a:ext cx="227217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6529045" y="2759694"/>
            <a:ext cx="221122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6468095" y="4576286"/>
            <a:ext cx="227217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DA13A-766A-4144-BBDB-EB73774C2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1" y="602850"/>
            <a:ext cx="3082169" cy="543351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1FD0BC-30C4-4947-B296-4E8547A41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923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AB08-D5F9-EE4D-96C4-E9A68C87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4D221-30DA-5849-B89A-728586862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747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" y="816859"/>
            <a:ext cx="3082169" cy="54335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4996" y="816859"/>
            <a:ext cx="2051756" cy="978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Platform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E9E8C9-A84F-4B42-A8CD-2E655FC2FA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0620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" y="816859"/>
            <a:ext cx="3082169" cy="5433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81" y="78195"/>
            <a:ext cx="651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Conduct a diagnostic of the student’s strengths and weaknesses</a:t>
            </a:r>
          </a:p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Design a scope and sequence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Identify instructional platform (</a:t>
            </a:r>
            <a:r>
              <a:rPr lang="en-US" sz="1400" dirty="0">
                <a:solidFill>
                  <a:schemeClr val="accent6"/>
                </a:solidFill>
              </a:rPr>
              <a:t>evidence-based intervention </a:t>
            </a:r>
            <a:r>
              <a:rPr lang="en-US" sz="1400" dirty="0">
                <a:solidFill>
                  <a:schemeClr val="accent2"/>
                </a:solidFill>
              </a:rPr>
              <a:t>or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strategy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r>
              <a:rPr lang="en-US" sz="1400" dirty="0">
                <a:solidFill>
                  <a:schemeClr val="accent6"/>
                </a:solidFill>
              </a:rPr>
              <a:t> 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287" y="816859"/>
            <a:ext cx="2051756" cy="978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Platform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860C1-B3CA-3A4E-8144-7A21BD5BEB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85401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" y="816859"/>
            <a:ext cx="3082169" cy="5433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4998" y="816859"/>
            <a:ext cx="2051756" cy="978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2" y="78195"/>
            <a:ext cx="651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Conduct a diagnostic of the student’s strengths and weaknesses</a:t>
            </a:r>
          </a:p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Design a scope and sequence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Identify instructional platform (</a:t>
            </a:r>
            <a:r>
              <a:rPr lang="en-US" sz="1400" dirty="0">
                <a:solidFill>
                  <a:schemeClr val="accent1"/>
                </a:solidFill>
              </a:rPr>
              <a:t>evidence-based intervention </a:t>
            </a:r>
            <a:r>
              <a:rPr lang="en-US" sz="1400" dirty="0">
                <a:solidFill>
                  <a:schemeClr val="accent2"/>
                </a:solidFill>
              </a:rPr>
              <a:t>or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strategy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r>
              <a:rPr lang="en-US" sz="1400" dirty="0">
                <a:solidFill>
                  <a:schemeClr val="accent6"/>
                </a:solidFill>
              </a:rPr>
              <a:t> 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754" y="969896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03C2-8CD9-1140-8D69-1ABF3AB0A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6545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" y="816859"/>
            <a:ext cx="3082169" cy="5433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4998" y="816859"/>
            <a:ext cx="2051756" cy="978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2" y="78195"/>
            <a:ext cx="651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Conduct a diagnostic of the student’s strengths and weaknesses</a:t>
            </a:r>
          </a:p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Design a scope and sequence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Identify instructional platform (</a:t>
            </a:r>
            <a:r>
              <a:rPr lang="en-US" sz="1400" dirty="0">
                <a:solidFill>
                  <a:schemeClr val="accent1"/>
                </a:solidFill>
              </a:rPr>
              <a:t>evidence-based intervention </a:t>
            </a:r>
            <a:r>
              <a:rPr lang="en-US" sz="1400" dirty="0">
                <a:solidFill>
                  <a:schemeClr val="accent2"/>
                </a:solidFill>
              </a:rPr>
              <a:t>or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strategy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r>
              <a:rPr lang="en-US" sz="1400" dirty="0">
                <a:solidFill>
                  <a:schemeClr val="accent6"/>
                </a:solidFill>
              </a:rPr>
              <a:t> 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754" y="969896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7197" y="1794931"/>
            <a:ext cx="4763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Occurs weekly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Using a reliable and valid assessment with alternate forms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Goals are set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B56E-A379-1642-84F8-D023B6917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5225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" y="816859"/>
            <a:ext cx="3082169" cy="5433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287" y="816859"/>
            <a:ext cx="2051756" cy="978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81" y="78195"/>
            <a:ext cx="651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Conduct a diagnostic of the student’s strengths and weaknesses</a:t>
            </a:r>
          </a:p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Design a scope and sequence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Identify instructional platform (</a:t>
            </a:r>
            <a:r>
              <a:rPr lang="en-US" sz="1400" dirty="0">
                <a:solidFill>
                  <a:schemeClr val="accent1"/>
                </a:solidFill>
              </a:rPr>
              <a:t>evidence-based intervention </a:t>
            </a:r>
            <a:r>
              <a:rPr lang="en-US" sz="1400" dirty="0">
                <a:solidFill>
                  <a:schemeClr val="accent2"/>
                </a:solidFill>
              </a:rPr>
              <a:t>or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strategy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r>
              <a:rPr lang="en-US" sz="1400" dirty="0">
                <a:solidFill>
                  <a:schemeClr val="accent6"/>
                </a:solidFill>
              </a:rPr>
              <a:t> 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043" y="969896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8486" y="1794931"/>
            <a:ext cx="4763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Occurs weekly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Using a reliable and valid assessment with alternate forms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Goals are 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8950" y="2600258"/>
            <a:ext cx="476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2600"/>
                </a:solidFill>
              </a:rPr>
              <a:t>After 6 to 10 weeks, data is interpreted using decision rules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C29A0-58DC-5C4F-B0F2-4000200FF7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5624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" y="816859"/>
            <a:ext cx="3082169" cy="5433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287" y="816859"/>
            <a:ext cx="2051756" cy="978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81" y="78195"/>
            <a:ext cx="651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Conduct a diagnostic of the student’s strengths and weaknesses</a:t>
            </a:r>
          </a:p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Design a scope and sequence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Identify instructional platform (</a:t>
            </a:r>
            <a:r>
              <a:rPr lang="en-US" sz="1400" dirty="0">
                <a:solidFill>
                  <a:schemeClr val="accent1"/>
                </a:solidFill>
              </a:rPr>
              <a:t>evidence-based intervention </a:t>
            </a:r>
            <a:r>
              <a:rPr lang="en-US" sz="1400" dirty="0">
                <a:solidFill>
                  <a:schemeClr val="accent2"/>
                </a:solidFill>
              </a:rPr>
              <a:t>or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strategy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r>
              <a:rPr lang="en-US" sz="1400" dirty="0">
                <a:solidFill>
                  <a:schemeClr val="accent6"/>
                </a:solidFill>
              </a:rPr>
              <a:t> 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043" y="969896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8486" y="1794931"/>
            <a:ext cx="4763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Occurs weekly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Using a reliable and valid assessment with alternate forms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Goals are 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8950" y="2600258"/>
            <a:ext cx="476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2600"/>
                </a:solidFill>
              </a:rPr>
              <a:t>After 6 to 10 weeks, data is interpreted using decision rules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8041" y="3154673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Conducted to understand strengths and weaknesses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Determines adaptations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FD6F-7190-CD45-B6C9-9B26B510CA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6109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" y="816859"/>
            <a:ext cx="3082169" cy="5433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285" y="816859"/>
            <a:ext cx="2051756" cy="978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79" y="78195"/>
            <a:ext cx="651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Conduct a diagnostic of the student’s strengths and weaknesses</a:t>
            </a:r>
          </a:p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Design a scope and sequence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Identify instructional platform (</a:t>
            </a:r>
            <a:r>
              <a:rPr lang="en-US" sz="1400" dirty="0">
                <a:solidFill>
                  <a:schemeClr val="accent1"/>
                </a:solidFill>
              </a:rPr>
              <a:t>evidence-based intervention </a:t>
            </a:r>
            <a:r>
              <a:rPr lang="en-US" sz="1400" dirty="0">
                <a:solidFill>
                  <a:schemeClr val="accent2"/>
                </a:solidFill>
              </a:rPr>
              <a:t>or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strategy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r>
              <a:rPr lang="en-US" sz="1400" dirty="0">
                <a:solidFill>
                  <a:schemeClr val="accent6"/>
                </a:solidFill>
              </a:rPr>
              <a:t> 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041" y="969896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8484" y="1794931"/>
            <a:ext cx="4763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Occurs weekly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Using a reliable and valid assessment with alternate forms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Goals are 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8948" y="2600258"/>
            <a:ext cx="476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2600"/>
                </a:solidFill>
              </a:rPr>
              <a:t>After 6 to 10 weeks, data is interpreted using decision rules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8039" y="3154673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Conducted to understand strengths and weaknesses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Determines adaptations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4352" y="4157074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7D33F-E42E-9341-91AC-FECC3AE1DD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188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" y="816859"/>
            <a:ext cx="3082169" cy="5433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286" y="816859"/>
            <a:ext cx="2051756" cy="978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80" y="78195"/>
            <a:ext cx="651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Conduct a diagnostic of the student’s strengths and weaknesses</a:t>
            </a:r>
          </a:p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Design a scope and sequence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Identify instructional platform (</a:t>
            </a:r>
            <a:r>
              <a:rPr lang="en-US" sz="1400" dirty="0">
                <a:solidFill>
                  <a:schemeClr val="accent1"/>
                </a:solidFill>
              </a:rPr>
              <a:t>evidence-based intervention </a:t>
            </a:r>
            <a:r>
              <a:rPr lang="en-US" sz="1400" dirty="0">
                <a:solidFill>
                  <a:schemeClr val="accent2"/>
                </a:solidFill>
              </a:rPr>
              <a:t>or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strategy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r>
              <a:rPr lang="en-US" sz="1400" dirty="0">
                <a:solidFill>
                  <a:schemeClr val="accent6"/>
                </a:solidFill>
              </a:rPr>
              <a:t> 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042" y="969896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8485" y="1794931"/>
            <a:ext cx="4763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Occurs weekly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Using a reliable and valid assessment with alternate forms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Goals are 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8949" y="2600258"/>
            <a:ext cx="476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2600"/>
                </a:solidFill>
              </a:rPr>
              <a:t>After 6 to 10 weeks, data is interpreted using decision rules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8040" y="3154673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Conducted to understand strengths and weaknesses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Determines adaptations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8484" y="4926932"/>
            <a:ext cx="4763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Occurs weekly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Using a reliable and valid assessment with alternate forms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Goals are set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4353" y="4157074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AAE1D-E8B7-0D42-8167-208688ADEF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4891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8EDB-5A8A-4249-94D4-C1F7BAE1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Mathematical Content of Intervention</a:t>
            </a:r>
          </a:p>
        </p:txBody>
      </p:sp>
    </p:spTree>
    <p:extLst>
      <p:ext uri="{BB962C8B-B14F-4D97-AF65-F5344CB8AC3E}">
        <p14:creationId xmlns:p14="http://schemas.microsoft.com/office/powerpoint/2010/main" val="322789911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" y="816859"/>
            <a:ext cx="3082169" cy="5433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288" y="816859"/>
            <a:ext cx="2051756" cy="978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Instructional Platform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82" y="78195"/>
            <a:ext cx="651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Conduct a diagnostic of the student’s strengths and weaknesses</a:t>
            </a:r>
          </a:p>
          <a:p>
            <a:pPr marL="457200" indent="-457200"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Design a scope and sequence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solidFill>
                  <a:schemeClr val="accent2"/>
                </a:solidFill>
              </a:rPr>
              <a:t>Identify instructional platform (</a:t>
            </a:r>
            <a:r>
              <a:rPr lang="en-US" sz="1400" dirty="0">
                <a:solidFill>
                  <a:schemeClr val="accent1"/>
                </a:solidFill>
              </a:rPr>
              <a:t>evidence-based intervention </a:t>
            </a:r>
            <a:r>
              <a:rPr lang="en-US" sz="1400" dirty="0">
                <a:solidFill>
                  <a:schemeClr val="accent2"/>
                </a:solidFill>
              </a:rPr>
              <a:t>or</a:t>
            </a:r>
            <a:r>
              <a:rPr lang="en-US" sz="1400" dirty="0">
                <a:solidFill>
                  <a:schemeClr val="accent6"/>
                </a:solidFill>
              </a:rPr>
              <a:t> </a:t>
            </a:r>
            <a:r>
              <a:rPr lang="en-US" sz="1400" dirty="0">
                <a:solidFill>
                  <a:schemeClr val="accent4"/>
                </a:solidFill>
              </a:rPr>
              <a:t>strategy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r>
              <a:rPr lang="en-US" sz="1400" dirty="0">
                <a:solidFill>
                  <a:schemeClr val="accent6"/>
                </a:solidFill>
              </a:rPr>
              <a:t>  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044" y="969896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8487" y="1794931"/>
            <a:ext cx="4763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Occurs weekly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Using a reliable and valid assessment with alternate forms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Goals are 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8951" y="2600258"/>
            <a:ext cx="476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2600"/>
                </a:solidFill>
              </a:rPr>
              <a:t>After 6 to 10 weeks, data is interpreted using decision rules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8042" y="3154673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Conducted to understand strengths and weaknesses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Determines adaptations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4355" y="4157074"/>
            <a:ext cx="4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Occurs frequently (3-4 times a week for 20-40 min/session)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Delivered with fidelity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8486" y="4926932"/>
            <a:ext cx="4763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Occurs weekly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Using a reliable and valid assessment with alternate forms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Goals are 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3719" y="5665596"/>
            <a:ext cx="476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2600"/>
                </a:solidFill>
              </a:rPr>
              <a:t>After 6 to 10 weeks, data is interpreted using decision rules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15F05-7A00-3E4F-AECF-A8928BAEDB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9736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Ph.D.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" y="3351062"/>
            <a:ext cx="580742" cy="41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904442"/>
            <a:ext cx="371475" cy="37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055795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8349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3258815">
            <a:off x="-358071" y="3575012"/>
            <a:ext cx="3352800" cy="838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IS</a:t>
            </a:r>
          </a:p>
        </p:txBody>
      </p:sp>
      <p:sp>
        <p:nvSpPr>
          <p:cNvPr id="7" name="Right Arrow 6"/>
          <p:cNvSpPr/>
          <p:nvPr/>
        </p:nvSpPr>
        <p:spPr>
          <a:xfrm rot="3277194">
            <a:off x="4785427" y="3175845"/>
            <a:ext cx="3352800" cy="133950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8A83D0-7263-CC4A-BFFD-A93AEA04B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36" y="612843"/>
            <a:ext cx="2729709" cy="48121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6C0B76-3874-0440-8F87-AEBE6FC1B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8346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1700" y="2971800"/>
            <a:ext cx="4800600" cy="2064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Fluency</a:t>
            </a:r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9097C3-00EA-2D4A-9331-47A9A83A3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408909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42605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continuum of mathematics learning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14695F-1BC8-CA4F-AE2D-AE8634550F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3984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 and subtract within 20, demonstrating fluency for addition and subtraction within 10.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F249F7-2000-E442-8916-C45763868E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6970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 and subtract within 20, demonstrating fluency for addition and subtraction within 10.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A78DFD-2878-D04C-BDAF-0D4C083979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7379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</a:t>
            </a:r>
            <a:r>
              <a:rPr lang="en-US" sz="2800" dirty="0" err="1"/>
              <a:t>Ph.D</a:t>
            </a:r>
            <a:r>
              <a:rPr lang="en-US" sz="2800" dirty="0"/>
              <a:t> 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" y="3351062"/>
            <a:ext cx="580742" cy="41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904442"/>
            <a:ext cx="371475" cy="37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055795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 and subtract within 20, demonstrating fluency for addition and subtraction within 10.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multiplication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and division</a:t>
            </a:r>
            <a:r>
              <a:rPr lang="is-I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D9E077-ECCC-AA4E-B54C-E0F4E19DB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7049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 and subtract within 20, demonstrating fluency for addition and subtraction within 10.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multiplication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and division</a:t>
            </a:r>
            <a:r>
              <a:rPr lang="is-I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AC40FD-38FB-CB4D-84AC-F8D67D3669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5721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 and subtract within 20, demonstrating fluency for addition and subtraction within 10.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multiplication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and division</a:t>
            </a:r>
            <a:r>
              <a:rPr lang="is-I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D28268-92D4-9D4D-A6B6-4D65BD54C9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1598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 and subtract within 20, demonstrating fluency for addition and subtraction within 10.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multiplication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and division</a:t>
            </a:r>
            <a:r>
              <a:rPr lang="is-I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8149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add, subtract, multiply, and divide multi-digit decimals using the standard algorithm.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B05EBD-38FC-214E-BCA7-DA9CD9C5C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5918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 and subtract within 20, demonstrating fluency for addition and subtraction within 10.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multiplication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and division</a:t>
            </a:r>
            <a:r>
              <a:rPr lang="is-I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8149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add, subtract, multiply, and divide multi-digit decimals using the standard algorithm.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277194">
            <a:off x="3550921" y="969338"/>
            <a:ext cx="3352800" cy="117639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751E21-DF14-9F43-A257-3CABE1661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95914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 and subtract within 20, demonstrating fluency for addition and subtraction within 10.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multiplication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and division</a:t>
            </a:r>
            <a:r>
              <a:rPr lang="is-I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8149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add, subtract, multiply, and divide multi-digit decimals using the standard algorithm.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277194">
            <a:off x="3579352" y="920959"/>
            <a:ext cx="3352800" cy="115658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sp>
        <p:nvSpPr>
          <p:cNvPr id="17" name="Right Arrow 16"/>
          <p:cNvSpPr/>
          <p:nvPr/>
        </p:nvSpPr>
        <p:spPr>
          <a:xfrm rot="3258815">
            <a:off x="451354" y="984596"/>
            <a:ext cx="3352800" cy="838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IS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BDF3C1-F145-AB49-8A19-B49BA7D35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89813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5.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Add and subtract within 20, demonstrating fluency for addition and subtraction within 10.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</a:t>
            </a:r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multiplication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and division</a:t>
            </a:r>
            <a:r>
              <a:rPr lang="is-I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8149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add, subtract, multiply, and divide multi-digit decimals using the standard algorithm.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3258815">
            <a:off x="451354" y="984596"/>
            <a:ext cx="3352800" cy="838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IS</a:t>
            </a:r>
          </a:p>
        </p:txBody>
      </p:sp>
      <p:sp>
        <p:nvSpPr>
          <p:cNvPr id="16" name="Right Arrow 15"/>
          <p:cNvSpPr/>
          <p:nvPr/>
        </p:nvSpPr>
        <p:spPr>
          <a:xfrm rot="3277194">
            <a:off x="3528882" y="1048579"/>
            <a:ext cx="3352800" cy="11242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B40391-B6AB-A242-8C27-CCE06338C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92" y="306745"/>
            <a:ext cx="1090010" cy="192156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52332-6A3A-444B-A593-DF3C9EF78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47104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1257300"/>
            <a:ext cx="2209800" cy="20053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Work with addition and subtraction equations. Determine the unknown whole number in an equation relating three whole numbers.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8946" y="3806600"/>
            <a:ext cx="2209800" cy="20053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Represent and solve problems involving addition and subtraction (using drawings and equations with a symbol for the unknown).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1245" y="3713459"/>
            <a:ext cx="2209800" cy="20053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Represent and solve problems involving multiplication and division. Determine the unknown whole number in an equation relating three whole numbers.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940" y="1480782"/>
            <a:ext cx="2209800" cy="2005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Use four operations with whole numbers to solve problems (using drawings and equations with a symbols for the unknown number).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3529037"/>
            <a:ext cx="2209800" cy="20053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Write and interpret numerical expressions.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52161" y="1480782"/>
            <a:ext cx="2209800" cy="2005368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Understand addition and subtraction (for any number 1 to 9, find the number that makes 10).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529" y="175335"/>
            <a:ext cx="81362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Operations and Algebraic Thinking </a:t>
            </a:r>
            <a:r>
              <a:rPr lang="mr-IN" sz="1350" dirty="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Kindergarten, 1, 2, 3, 4, 5</a:t>
            </a:r>
          </a:p>
        </p:txBody>
      </p:sp>
    </p:spTree>
    <p:extLst>
      <p:ext uri="{BB962C8B-B14F-4D97-AF65-F5344CB8AC3E}">
        <p14:creationId xmlns:p14="http://schemas.microsoft.com/office/powerpoint/2010/main" val="1421202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57" y="3448403"/>
            <a:ext cx="1645920" cy="2005368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Understand addition and subtraction (for any number 1 to 9, find the number that makes 10).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4734" y="3257550"/>
            <a:ext cx="18272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9069" y="3178528"/>
            <a:ext cx="18272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33C7C-6A27-C542-A914-A1FDAFFC6D04}"/>
              </a:ext>
            </a:extLst>
          </p:cNvPr>
          <p:cNvSpPr txBox="1"/>
          <p:nvPr/>
        </p:nvSpPr>
        <p:spPr>
          <a:xfrm>
            <a:off x="2667000" y="542605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continuum of mathematics 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8887" y="3430778"/>
            <a:ext cx="1645920" cy="20053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Work with addition and subtraction equations. Determine the unknown whole number in an equation relating three whole numbers.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9890" y="3420169"/>
            <a:ext cx="1645920" cy="20053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Represent and solve problems involving addition and subtraction (using drawings and equations with a symbol for the unknown).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5907" y="3417420"/>
            <a:ext cx="1645920" cy="20053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Represent and solve problems involving multiplication and division. Determine the unknown whole number in an equation relating three whole numbers.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0531" y="3439146"/>
            <a:ext cx="1645920" cy="2005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Use four operations with whole numbers to solve problems (using drawings and equations with a symbols for the unknown number).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0859" y="3429471"/>
            <a:ext cx="1645920" cy="20053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Write and interpret numerical expressions.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EAEB6F-2747-B64E-A86B-F27669757D6B}"/>
              </a:ext>
            </a:extLst>
          </p:cNvPr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69469" y="1749778"/>
            <a:ext cx="1032982" cy="3676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Find whole number quotients and remainders with up to four-digit dividends and one-digit divisors, using strategies based on place value, the properties of operations, and/or the relationship between multiplication and division.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4100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addition and subtraction within 100 to solve one- and two-step word problems…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66111" y="1753190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multiplication and division within 100 to solve word problems…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52126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multi-step word problems posed with whole numbers and having whole-number answers using the four operations…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9546" y="1749778"/>
            <a:ext cx="1032982" cy="3676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Apply properties of operations as strategies to multiply and divide….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95" y="1749778"/>
            <a:ext cx="1032982" cy="3676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Explain why addition and subtraction strategies work, using place value and the properties of operations.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606" y="1753190"/>
            <a:ext cx="1037101" cy="36762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two digits of a two-digit number represent amounts of tens and ones. 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5136" y="1753190"/>
            <a:ext cx="1032982" cy="3672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three digits of a three-digit number represent amounts of hundreds, tens, and ones.</a:t>
            </a:r>
            <a:endParaRPr lang="en-US" sz="11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7000" y="542605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continuum of mathematics learning</a:t>
            </a:r>
          </a:p>
        </p:txBody>
      </p:sp>
      <p:sp>
        <p:nvSpPr>
          <p:cNvPr id="28" name="Right Arrow 27"/>
          <p:cNvSpPr/>
          <p:nvPr/>
        </p:nvSpPr>
        <p:spPr>
          <a:xfrm rot="3258815">
            <a:off x="-962656" y="882860"/>
            <a:ext cx="3352800" cy="838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9311" y="1749778"/>
            <a:ext cx="1040438" cy="3676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multiplication and division</a:t>
            </a:r>
            <a:r>
              <a:rPr lang="is-I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92941" y="1749778"/>
            <a:ext cx="1032982" cy="368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6999" y="5426054"/>
            <a:ext cx="8850653" cy="341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83199" y="1753190"/>
            <a:ext cx="1008326" cy="3679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3277194">
            <a:off x="5886569" y="911908"/>
            <a:ext cx="3352800" cy="108925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ln w="5715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10750" y="1753190"/>
            <a:ext cx="1050770" cy="367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242FC2-28FB-314F-B170-E0283EAAC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5348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21A0-E6D1-8A43-BED9-64253D1F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School-Level Support for Students with Mathematics Difficulties</a:t>
            </a:r>
          </a:p>
        </p:txBody>
      </p:sp>
    </p:spTree>
    <p:extLst>
      <p:ext uri="{BB962C8B-B14F-4D97-AF65-F5344CB8AC3E}">
        <p14:creationId xmlns:p14="http://schemas.microsoft.com/office/powerpoint/2010/main" val="2214773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1463-EDC0-DC48-AB9B-8CA16527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Within the Platform</a:t>
            </a:r>
          </a:p>
        </p:txBody>
      </p:sp>
    </p:spTree>
    <p:extLst>
      <p:ext uri="{BB962C8B-B14F-4D97-AF65-F5344CB8AC3E}">
        <p14:creationId xmlns:p14="http://schemas.microsoft.com/office/powerpoint/2010/main" val="398054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4807"/>
            <a:ext cx="2663008" cy="92163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DA13A-766A-4144-BBDB-EB73774C2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1" y="602850"/>
            <a:ext cx="3082169" cy="543351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0EA8EE-1477-5344-8AF4-7909D90FBF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791499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5326647" y="2781879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6572710" y="3270613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A25BB-C2A0-CB43-9810-09153E812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1" y="719582"/>
            <a:ext cx="3082169" cy="543351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9EB89-0BBF-2144-8C59-556252043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9107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6873" y="3119061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72" y="2266611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1668" y="3056410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1668" y="2266611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72" y="1804948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1668" y="1804947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039" y="1343284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721" y="243067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8721" y="3263085"/>
            <a:ext cx="159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6872" y="4108626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72" y="4449915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318053"/>
            <a:ext cx="8224837" cy="848032"/>
          </a:xfrm>
        </p:spPr>
        <p:txBody>
          <a:bodyPr>
            <a:normAutofit/>
          </a:bodyPr>
          <a:lstStyle/>
          <a:p>
            <a:r>
              <a:rPr lang="en-US" dirty="0"/>
              <a:t>Explicit Instruction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556A5-6265-7843-BDEE-649F3658B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927531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 you use explicit instruction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Model steps using concise language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guided practice opportunities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independent practice opportunities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supporting practices during modeling and practice</a:t>
            </a:r>
          </a:p>
          <a:p>
            <a:pPr marL="687388" lvl="1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Ask the right questions</a:t>
            </a:r>
          </a:p>
          <a:p>
            <a:pPr marL="687388" lvl="1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Elicit frequent responses</a:t>
            </a:r>
          </a:p>
          <a:p>
            <a:pPr marL="687388" lvl="1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Provide feedback</a:t>
            </a:r>
          </a:p>
          <a:p>
            <a:pPr marL="687388" lvl="1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 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470854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2191086"/>
              </p:ext>
            </p:extLst>
          </p:nvPr>
        </p:nvGraphicFramePr>
        <p:xfrm>
          <a:off x="456993" y="1255059"/>
          <a:ext cx="7503666" cy="488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B287469-4D2E-0147-BC70-3987A5F23481}"/>
              </a:ext>
            </a:extLst>
          </p:cNvPr>
          <p:cNvSpPr/>
          <p:nvPr/>
        </p:nvSpPr>
        <p:spPr>
          <a:xfrm>
            <a:off x="1129553" y="960120"/>
            <a:ext cx="6974541" cy="4866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ADEAB-7A4A-EC43-A22E-5D6F3D99B97E}"/>
              </a:ext>
            </a:extLst>
          </p:cNvPr>
          <p:cNvSpPr txBox="1"/>
          <p:nvPr/>
        </p:nvSpPr>
        <p:spPr>
          <a:xfrm>
            <a:off x="2232211" y="1255059"/>
            <a:ext cx="476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ABSTRACT: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Numbers, symbols, and words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94FBF2-97D0-434B-AD3D-F0E73E2FC0E8}"/>
              </a:ext>
            </a:extLst>
          </p:cNvPr>
          <p:cNvSpPr/>
          <p:nvPr/>
        </p:nvSpPr>
        <p:spPr>
          <a:xfrm>
            <a:off x="1373841" y="2319632"/>
            <a:ext cx="3061447" cy="22411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846BED-7CCF-1243-AAA1-E7C58F1F9CD9}"/>
              </a:ext>
            </a:extLst>
          </p:cNvPr>
          <p:cNvSpPr/>
          <p:nvPr/>
        </p:nvSpPr>
        <p:spPr>
          <a:xfrm>
            <a:off x="4515867" y="2407225"/>
            <a:ext cx="3348525" cy="22411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BA9BC-47C0-BD42-867D-C31DBE45AD96}"/>
              </a:ext>
            </a:extLst>
          </p:cNvPr>
          <p:cNvSpPr txBox="1"/>
          <p:nvPr/>
        </p:nvSpPr>
        <p:spPr>
          <a:xfrm>
            <a:off x="3863995" y="2973902"/>
            <a:ext cx="476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REPRESENTATIONAL: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images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74A05-DC55-EC49-B7F9-9462A00F8021}"/>
              </a:ext>
            </a:extLst>
          </p:cNvPr>
          <p:cNvSpPr txBox="1"/>
          <p:nvPr/>
        </p:nvSpPr>
        <p:spPr>
          <a:xfrm>
            <a:off x="519953" y="2864517"/>
            <a:ext cx="476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CONCRETE: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Hands-on materials</a:t>
            </a:r>
          </a:p>
        </p:txBody>
      </p:sp>
    </p:spTree>
    <p:extLst>
      <p:ext uri="{BB962C8B-B14F-4D97-AF65-F5344CB8AC3E}">
        <p14:creationId xmlns:p14="http://schemas.microsoft.com/office/powerpoint/2010/main" val="32921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should multiple representations be used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three-dimensional concrete materials to teach concepts and procedures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two-dimensional representations to teach concepts and procedures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students understand mathematics with numbers and symbols (i.e., the abstract)</a:t>
            </a:r>
          </a:p>
        </p:txBody>
      </p:sp>
    </p:spTree>
    <p:extLst>
      <p:ext uri="{BB962C8B-B14F-4D97-AF65-F5344CB8AC3E}">
        <p14:creationId xmlns:p14="http://schemas.microsoft.com/office/powerpoint/2010/main" val="3086294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Focus on Language</a:t>
            </a:r>
          </a:p>
        </p:txBody>
      </p:sp>
      <p:sp>
        <p:nvSpPr>
          <p:cNvPr id="7" name="Trapezoid 6"/>
          <p:cNvSpPr/>
          <p:nvPr/>
        </p:nvSpPr>
        <p:spPr>
          <a:xfrm>
            <a:off x="1325605" y="2451041"/>
            <a:ext cx="3400926" cy="1985211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</a:p>
        </p:txBody>
      </p:sp>
      <p:sp>
        <p:nvSpPr>
          <p:cNvPr id="12" name="Trapezoid 11"/>
          <p:cNvSpPr/>
          <p:nvPr/>
        </p:nvSpPr>
        <p:spPr>
          <a:xfrm rot="10800000">
            <a:off x="4269331" y="2451041"/>
            <a:ext cx="3400926" cy="1985211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3560" y="3012759"/>
            <a:ext cx="2112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EAAB9-CE2E-DC4E-B708-8BD3497D7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11352" y="6443805"/>
            <a:ext cx="1785667" cy="307777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2354018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 you attend to language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why formal mathematical language is important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language to be precise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language to be concise</a:t>
            </a:r>
          </a:p>
        </p:txBody>
      </p:sp>
    </p:spTree>
    <p:extLst>
      <p:ext uri="{BB962C8B-B14F-4D97-AF65-F5344CB8AC3E}">
        <p14:creationId xmlns:p14="http://schemas.microsoft.com/office/powerpoint/2010/main" val="3306474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 </a:t>
            </a:r>
          </a:p>
        </p:txBody>
      </p:sp>
      <p:sp>
        <p:nvSpPr>
          <p:cNvPr id="6" name="Oval 5"/>
          <p:cNvSpPr/>
          <p:nvPr/>
        </p:nvSpPr>
        <p:spPr>
          <a:xfrm>
            <a:off x="1164103" y="1810960"/>
            <a:ext cx="3742267" cy="1191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9" name="Oval 8"/>
          <p:cNvSpPr/>
          <p:nvPr/>
        </p:nvSpPr>
        <p:spPr>
          <a:xfrm>
            <a:off x="4428247" y="1810960"/>
            <a:ext cx="3742267" cy="11912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7" name="Oval 6"/>
          <p:cNvSpPr/>
          <p:nvPr/>
        </p:nvSpPr>
        <p:spPr>
          <a:xfrm>
            <a:off x="1164103" y="3213640"/>
            <a:ext cx="3742267" cy="11863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8" name="Oval 7"/>
          <p:cNvSpPr/>
          <p:nvPr/>
        </p:nvSpPr>
        <p:spPr>
          <a:xfrm>
            <a:off x="4428247" y="3213640"/>
            <a:ext cx="3742267" cy="11764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47106" y="4588756"/>
            <a:ext cx="8365119" cy="483108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Students must understand the </a:t>
            </a:r>
            <a:r>
              <a:rPr lang="en-US" b="1" dirty="0">
                <a:solidFill>
                  <a:srgbClr val="92D050"/>
                </a:solidFill>
              </a:rPr>
              <a:t>concepts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Students should learn and use </a:t>
            </a:r>
            <a:r>
              <a:rPr lang="en-US" b="1" dirty="0">
                <a:solidFill>
                  <a:srgbClr val="92D050"/>
                </a:solidFill>
              </a:rPr>
              <a:t>strategies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to solve the facts</a:t>
            </a:r>
          </a:p>
          <a:p>
            <a:pPr marL="457200" indent="-457200">
              <a:buAutoNum type="arabicPeriod"/>
            </a:pPr>
            <a:r>
              <a:rPr lang="en-US" dirty="0"/>
              <a:t>Students should develop </a:t>
            </a:r>
            <a:r>
              <a:rPr lang="en-US" b="1" dirty="0">
                <a:solidFill>
                  <a:srgbClr val="92D050"/>
                </a:solidFill>
              </a:rPr>
              <a:t>fluency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with facts</a:t>
            </a:r>
          </a:p>
        </p:txBody>
      </p:sp>
    </p:spTree>
    <p:extLst>
      <p:ext uri="{BB962C8B-B14F-4D97-AF65-F5344CB8AC3E}">
        <p14:creationId xmlns:p14="http://schemas.microsoft.com/office/powerpoint/2010/main" val="5313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 1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instruction utilizes </a:t>
            </a:r>
            <a:r>
              <a:rPr lang="en-US" b="1" dirty="0">
                <a:solidFill>
                  <a:schemeClr val="accent1"/>
                </a:solidFill>
              </a:rPr>
              <a:t>evidence-based programs </a:t>
            </a:r>
            <a:r>
              <a:rPr lang="en-US" dirty="0"/>
              <a:t>or strategies</a:t>
            </a:r>
          </a:p>
          <a:p>
            <a:r>
              <a:rPr lang="en-US" dirty="0"/>
              <a:t>All students screened </a:t>
            </a:r>
          </a:p>
          <a:p>
            <a:r>
              <a:rPr lang="en-US" dirty="0"/>
              <a:t>Students scoring below a cut-score are suspected </a:t>
            </a:r>
            <a:r>
              <a:rPr lang="en-US" b="1" dirty="0">
                <a:solidFill>
                  <a:srgbClr val="FF0000"/>
                </a:solidFill>
              </a:rPr>
              <a:t>at risk </a:t>
            </a:r>
            <a:r>
              <a:rPr lang="en-US" dirty="0"/>
              <a:t>for math difficulties</a:t>
            </a:r>
          </a:p>
          <a:p>
            <a:r>
              <a:rPr lang="en-US" dirty="0"/>
              <a:t>Suspected </a:t>
            </a:r>
            <a:r>
              <a:rPr lang="en-US" b="1" dirty="0">
                <a:solidFill>
                  <a:srgbClr val="FF0000"/>
                </a:solidFill>
              </a:rPr>
              <a:t>at-risk students </a:t>
            </a:r>
            <a:r>
              <a:rPr lang="en-US" dirty="0"/>
              <a:t>monitored for 6 to 10 weeks during primary prevention using </a:t>
            </a:r>
            <a:r>
              <a:rPr lang="en-US" b="1" dirty="0">
                <a:solidFill>
                  <a:schemeClr val="accent1"/>
                </a:solidFill>
              </a:rPr>
              <a:t>progress monitoring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D50E17-A557-43DC-8759-390B32C0CAD8}"/>
              </a:ext>
            </a:extLst>
          </p:cNvPr>
          <p:cNvSpPr txBox="1">
            <a:spLocks/>
          </p:cNvSpPr>
          <p:nvPr/>
        </p:nvSpPr>
        <p:spPr>
          <a:xfrm>
            <a:off x="8686800" y="6507315"/>
            <a:ext cx="533400" cy="2268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FB04262-1598-482E-9FD8-D5435614D1F0}" type="slidenum">
              <a:rPr lang="en-US" sz="1000" smtClean="0">
                <a:solidFill>
                  <a:srgbClr val="FFFFFF">
                    <a:lumMod val="75000"/>
                  </a:srgbClr>
                </a:solidFill>
              </a:rPr>
              <a:pPr>
                <a:defRPr/>
              </a:pPr>
              <a:t>4</a:t>
            </a:fld>
            <a:endParaRPr lang="en-US" sz="1000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57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build fact fluency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the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operations 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understand how facts fit together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Practice building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a variety of activities and games</a:t>
            </a:r>
          </a:p>
        </p:txBody>
      </p:sp>
    </p:spTree>
    <p:extLst>
      <p:ext uri="{BB962C8B-B14F-4D97-AF65-F5344CB8AC3E}">
        <p14:creationId xmlns:p14="http://schemas.microsoft.com/office/powerpoint/2010/main" val="827228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176" y="1749413"/>
            <a:ext cx="3918547" cy="26776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3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SOLVE</a:t>
            </a:r>
          </a:p>
          <a:p>
            <a:pPr algn="ctr" defTabSz="457200"/>
            <a:endParaRPr lang="en-US" sz="20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tudy the problem.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O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rganize the facts.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L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ine up the plan. 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V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erify the plan with computation.</a:t>
            </a:r>
          </a:p>
          <a:p>
            <a:pPr defTabSz="457200"/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</a:t>
            </a: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xamine the answer.</a:t>
            </a:r>
            <a:endParaRPr lang="en-US" sz="20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457200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9806" y="1292213"/>
            <a:ext cx="3667696" cy="38812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endParaRPr lang="en-US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urvey questions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dentify key words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raphically draw problem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ote operations</a:t>
            </a:r>
          </a:p>
          <a:p>
            <a:pPr marL="0" lvl="1" defTabSz="45720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olve and check</a:t>
            </a:r>
          </a:p>
          <a:p>
            <a:pPr algn="ctr" defTabSz="457200"/>
            <a:endParaRPr lang="en-US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40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teaching about word problems, students should learn the </a:t>
            </a:r>
            <a:r>
              <a:rPr lang="en-US" i="1" dirty="0"/>
              <a:t>schema</a:t>
            </a:r>
            <a:r>
              <a:rPr lang="en-US" dirty="0"/>
              <a:t> of the word problem.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3131" y="2816703"/>
            <a:ext cx="2974042" cy="73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Additive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0990" y="2794291"/>
            <a:ext cx="2974042" cy="75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Multiplicative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818306" y="2855046"/>
            <a:ext cx="6338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Jitendra </a:t>
            </a:r>
            <a:r>
              <a:rPr lang="en-US" sz="120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Star (2011); Riley </a:t>
            </a:r>
            <a:r>
              <a:rPr lang="en-US" sz="12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Greeno (1988); Van de </a:t>
            </a:r>
            <a:r>
              <a:rPr lang="en-US" sz="1200" dirty="0" err="1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Walle</a:t>
            </a:r>
            <a:r>
              <a:rPr lang="en-US" sz="12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Karp, &amp; Bay-Williams (2010)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6543" y="351885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6543" y="4227905"/>
            <a:ext cx="2167218" cy="730624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543" y="4951635"/>
            <a:ext cx="2167218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8013" y="3534375"/>
            <a:ext cx="2550459" cy="730624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55583" y="4249481"/>
            <a:ext cx="2544856" cy="73062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49980" y="4987046"/>
            <a:ext cx="2550459" cy="10335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Ratios/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1940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do you incorporate effective problem-solving strategies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key words tied to operations</a:t>
            </a: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an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attack strategy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schemas</a:t>
            </a: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  <a:endParaRPr lang="en-US" sz="2400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provide problem-solving instruction regularly (i.e., several times a week)</a:t>
            </a:r>
          </a:p>
          <a:p>
            <a:pPr marL="457200" indent="-4572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practice schemas that students will encounter regularly</a:t>
            </a:r>
          </a:p>
        </p:txBody>
      </p:sp>
    </p:spTree>
    <p:extLst>
      <p:ext uri="{BB962C8B-B14F-4D97-AF65-F5344CB8AC3E}">
        <p14:creationId xmlns:p14="http://schemas.microsoft.com/office/powerpoint/2010/main" val="3717694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87388" y="2177970"/>
            <a:ext cx="2488557" cy="7523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task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5886350" y="4141808"/>
            <a:ext cx="2488557" cy="7523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regulate behavior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2401" y="3165676"/>
            <a:ext cx="2488557" cy="7523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keep attention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B7453-6B92-8444-BBD3-8FCAE598D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11352" y="6443805"/>
            <a:ext cx="1785667" cy="307777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34672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How do you incorporate a motivational component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Utilize a motivational component,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567539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5326647" y="2781879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6572710" y="3270613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202BD5-5DF8-8E49-BFBD-BC7975D42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" y="611753"/>
            <a:ext cx="3082169" cy="543351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897D7-D531-0A4F-81E3-E23DDD03E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3663757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6DBE-B215-6843-919E-A91DA329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Measure Progress</a:t>
            </a:r>
          </a:p>
        </p:txBody>
      </p:sp>
    </p:spTree>
    <p:extLst>
      <p:ext uri="{BB962C8B-B14F-4D97-AF65-F5344CB8AC3E}">
        <p14:creationId xmlns:p14="http://schemas.microsoft.com/office/powerpoint/2010/main" val="3876708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4807"/>
            <a:ext cx="2663008" cy="92163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6" name="Oval 5"/>
          <p:cNvSpPr/>
          <p:nvPr/>
        </p:nvSpPr>
        <p:spPr>
          <a:xfrm>
            <a:off x="6871820" y="1490925"/>
            <a:ext cx="2272179" cy="857956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DA13A-766A-4144-BBDB-EB73774C2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1" y="602850"/>
            <a:ext cx="3082169" cy="543351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5E5465-65AD-4541-A31B-C1E152FC66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35872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FCE1-FAEC-A645-AFE7-2498AF60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F4B7E-71E3-EA4D-845B-B739B2679A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Measures with alternate forms</a:t>
            </a:r>
          </a:p>
          <a:p>
            <a:endParaRPr lang="en-US" sz="2400" dirty="0"/>
          </a:p>
          <a:p>
            <a:r>
              <a:rPr lang="en-US" sz="2400" dirty="0"/>
              <a:t>Must be administered frequently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Weekly or bi-weekly</a:t>
            </a:r>
          </a:p>
          <a:p>
            <a:endParaRPr lang="en-US" sz="2400" dirty="0"/>
          </a:p>
          <a:p>
            <a:r>
              <a:rPr lang="en-US" sz="2400" dirty="0"/>
              <a:t>Must be reliable and valid</a:t>
            </a:r>
          </a:p>
        </p:txBody>
      </p:sp>
    </p:spTree>
    <p:extLst>
      <p:ext uri="{BB962C8B-B14F-4D97-AF65-F5344CB8AC3E}">
        <p14:creationId xmlns:p14="http://schemas.microsoft.com/office/powerpoint/2010/main" val="406199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Think-Pair-Share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is the current landscape for </a:t>
            </a:r>
            <a:r>
              <a:rPr lang="en-US" sz="3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1</a:t>
            </a:r>
            <a:r>
              <a:rPr 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 your school?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mathematics interventions?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How is fidelity monitored?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Who makes decisions?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877938-C320-44FA-A98E-B50BA30E2B3F}"/>
              </a:ext>
            </a:extLst>
          </p:cNvPr>
          <p:cNvSpPr txBox="1">
            <a:spLocks/>
          </p:cNvSpPr>
          <p:nvPr/>
        </p:nvSpPr>
        <p:spPr>
          <a:xfrm>
            <a:off x="8686800" y="6507315"/>
            <a:ext cx="533400" cy="2268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FB04262-1598-482E-9FD8-D5435614D1F0}" type="slidenum">
              <a:rPr lang="en-US" sz="1000" smtClean="0">
                <a:solidFill>
                  <a:srgbClr val="FFFFF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5</a:t>
            </a:fld>
            <a:endParaRPr lang="en-US" sz="1000" dirty="0">
              <a:solidFill>
                <a:srgbClr val="FFFFF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02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28600" y="13970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644900" y="2133600"/>
            <a:ext cx="4965700" cy="8001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Maria making adequate progress?</a:t>
            </a:r>
          </a:p>
        </p:txBody>
      </p:sp>
    </p:spTree>
    <p:extLst>
      <p:ext uri="{BB962C8B-B14F-4D97-AF65-F5344CB8AC3E}">
        <p14:creationId xmlns:p14="http://schemas.microsoft.com/office/powerpoint/2010/main" val="39601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71" y="1300480"/>
            <a:ext cx="8348829" cy="3530600"/>
          </a:xfrm>
        </p:spPr>
        <p:txBody>
          <a:bodyPr/>
          <a:lstStyle/>
          <a:p>
            <a:r>
              <a:rPr lang="en-US" dirty="0"/>
              <a:t>Once the scores are graphed, it’s time to set goals.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228601" y="19050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644900" y="2665730"/>
            <a:ext cx="4965700" cy="8001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Maria making adequate progress?</a:t>
            </a:r>
          </a:p>
        </p:txBody>
      </p:sp>
    </p:spTree>
    <p:extLst>
      <p:ext uri="{BB962C8B-B14F-4D97-AF65-F5344CB8AC3E}">
        <p14:creationId xmlns:p14="http://schemas.microsoft.com/office/powerpoint/2010/main" val="3378284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options for setting goals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1912775"/>
            <a:ext cx="3859795" cy="1219200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  <p:sp>
        <p:nvSpPr>
          <p:cNvPr id="6" name="Oval 5"/>
          <p:cNvSpPr/>
          <p:nvPr/>
        </p:nvSpPr>
        <p:spPr>
          <a:xfrm>
            <a:off x="2642102" y="303666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  <p:sp>
        <p:nvSpPr>
          <p:cNvPr id="7" name="Oval 6"/>
          <p:cNvSpPr/>
          <p:nvPr/>
        </p:nvSpPr>
        <p:spPr>
          <a:xfrm>
            <a:off x="5055604" y="41605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39943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/>
            </a:pPr>
            <a:r>
              <a:rPr lang="en-US" dirty="0"/>
              <a:t>Identify appropriate grade-level benchmark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dirty="0"/>
              <a:t>Mark benchmark on student graph with an X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dirty="0"/>
              <a:t>Draw goal-line from baseline progress monitoring scores to X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5900" y="236375"/>
            <a:ext cx="3859795" cy="1219200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</p:spTree>
    <p:extLst>
      <p:ext uri="{BB962C8B-B14F-4D97-AF65-F5344CB8AC3E}">
        <p14:creationId xmlns:p14="http://schemas.microsoft.com/office/powerpoint/2010/main" val="2309740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/>
            </a:pPr>
            <a:r>
              <a:rPr lang="en-US" dirty="0"/>
              <a:t>Identify appropriate grade-level benchmark</a:t>
            </a:r>
          </a:p>
        </p:txBody>
      </p:sp>
      <p:sp>
        <p:nvSpPr>
          <p:cNvPr id="6" name="Oval 5"/>
          <p:cNvSpPr/>
          <p:nvPr/>
        </p:nvSpPr>
        <p:spPr>
          <a:xfrm>
            <a:off x="215900" y="236375"/>
            <a:ext cx="3859795" cy="1219200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5746065" y="2881121"/>
            <a:ext cx="63386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http://www.rti4success.org/resource/rti-implementer-series-module-2-progress-monitoring</a:t>
            </a:r>
          </a:p>
        </p:txBody>
      </p:sp>
      <p:graphicFrame>
        <p:nvGraphicFramePr>
          <p:cNvPr id="7" name="Group 2"/>
          <p:cNvGraphicFramePr>
            <a:graphicFrameLocks/>
          </p:cNvGraphicFramePr>
          <p:nvPr>
            <p:extLst/>
          </p:nvPr>
        </p:nvGraphicFramePr>
        <p:xfrm>
          <a:off x="384468" y="2349500"/>
          <a:ext cx="5810398" cy="342218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95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9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Computation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Concepts and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Applications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95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/>
            </a:pPr>
            <a:r>
              <a:rPr lang="en-US" dirty="0"/>
              <a:t>Identify appropriate grade-level benchmark</a:t>
            </a:r>
          </a:p>
        </p:txBody>
      </p:sp>
      <p:sp>
        <p:nvSpPr>
          <p:cNvPr id="6" name="Oval 5"/>
          <p:cNvSpPr/>
          <p:nvPr/>
        </p:nvSpPr>
        <p:spPr>
          <a:xfrm>
            <a:off x="215900" y="236375"/>
            <a:ext cx="3859795" cy="1219200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  <p:graphicFrame>
        <p:nvGraphicFramePr>
          <p:cNvPr id="5" name="Group 2"/>
          <p:cNvGraphicFramePr>
            <a:graphicFrameLocks/>
          </p:cNvGraphicFramePr>
          <p:nvPr>
            <p:extLst/>
          </p:nvPr>
        </p:nvGraphicFramePr>
        <p:xfrm>
          <a:off x="384468" y="2349500"/>
          <a:ext cx="5810398" cy="342218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95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9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Computation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Concepts and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Applications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 digits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points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16200000">
            <a:off x="5746065" y="2881121"/>
            <a:ext cx="63386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http://www.rti4success.org/resource/rti-implementer-series-module-2-progress-monitoring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0277" y="2631841"/>
            <a:ext cx="2006600" cy="2857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Maria: 2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-grade student using Computation</a:t>
            </a:r>
          </a:p>
        </p:txBody>
      </p:sp>
      <p:sp>
        <p:nvSpPr>
          <p:cNvPr id="7" name="Oval 6"/>
          <p:cNvSpPr/>
          <p:nvPr/>
        </p:nvSpPr>
        <p:spPr>
          <a:xfrm>
            <a:off x="1714500" y="3721100"/>
            <a:ext cx="1460500" cy="4699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71" y="266700"/>
            <a:ext cx="8686800" cy="731520"/>
          </a:xfrm>
        </p:spPr>
        <p:txBody>
          <a:bodyPr/>
          <a:lstStyle/>
          <a:p>
            <a:r>
              <a:rPr lang="en-US" dirty="0"/>
              <a:t>Benchmark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43002707"/>
              </p:ext>
            </p:extLst>
          </p:nvPr>
        </p:nvGraphicFramePr>
        <p:xfrm>
          <a:off x="228601" y="19050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12150" y="4145280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346200" y="4376112"/>
            <a:ext cx="7150100" cy="932488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11434"/>
            <a:ext cx="8686800" cy="4497166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 startAt="2"/>
            </a:pPr>
            <a:r>
              <a:rPr lang="en-US" dirty="0"/>
              <a:t>Mark benchmark on student graph with an X</a:t>
            </a:r>
          </a:p>
          <a:p>
            <a:pPr marL="458788" lvl="1" indent="-457200">
              <a:buFont typeface="+mj-lt"/>
              <a:buAutoNum type="arabicPeriod" startAt="2"/>
            </a:pPr>
            <a:r>
              <a:rPr lang="en-US" dirty="0"/>
              <a:t>Draw goal-line from baseline progress monitoring scores to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options for setting goals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1912775"/>
            <a:ext cx="3859795" cy="1219200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  <p:sp>
        <p:nvSpPr>
          <p:cNvPr id="6" name="Oval 5"/>
          <p:cNvSpPr/>
          <p:nvPr/>
        </p:nvSpPr>
        <p:spPr>
          <a:xfrm>
            <a:off x="2642102" y="303666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</p:spTree>
    <p:extLst>
      <p:ext uri="{BB962C8B-B14F-4D97-AF65-F5344CB8AC3E}">
        <p14:creationId xmlns:p14="http://schemas.microsoft.com/office/powerpoint/2010/main" val="19107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/>
            </a:pPr>
            <a:r>
              <a:rPr lang="en-US" dirty="0"/>
              <a:t>Locate slope (i.e., rate of improvement </a:t>
            </a:r>
            <a:r>
              <a:rPr lang="mr-IN" dirty="0"/>
              <a:t>–</a:t>
            </a:r>
            <a:r>
              <a:rPr lang="en-US" dirty="0"/>
              <a:t> ROI)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dirty="0"/>
              <a:t>Multiply ROI by number of weeks left in intervention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dirty="0"/>
              <a:t>Add to baseline of progress monitoring scores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dirty="0"/>
              <a:t>Mark goal on student graph with an X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dirty="0"/>
              <a:t>Draw goal-line from baseline progress monitoring scores to X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</p:spTree>
    <p:extLst>
      <p:ext uri="{BB962C8B-B14F-4D97-AF65-F5344CB8AC3E}">
        <p14:creationId xmlns:p14="http://schemas.microsoft.com/office/powerpoint/2010/main" val="995222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/>
            </a:pPr>
            <a:r>
              <a:rPr lang="en-US" dirty="0"/>
              <a:t>Locate slope (i.e., rate of improvement </a:t>
            </a:r>
            <a:r>
              <a:rPr lang="mr-IN" dirty="0"/>
              <a:t>–</a:t>
            </a:r>
            <a:r>
              <a:rPr lang="en-US" dirty="0"/>
              <a:t> ROI)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/>
          </p:nvPr>
        </p:nvGraphicFramePr>
        <p:xfrm>
          <a:off x="228600" y="2410718"/>
          <a:ext cx="6378811" cy="33832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98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6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Computation—Slope for Digits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Correct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Concepts and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Applications —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Slope for Points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data available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5746065" y="2881121"/>
            <a:ext cx="63386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http://www.rti4success.org/resource/rti-implementer-series-module-2-progress-monitoring</a:t>
            </a:r>
          </a:p>
        </p:txBody>
      </p:sp>
    </p:spTree>
    <p:extLst>
      <p:ext uri="{BB962C8B-B14F-4D97-AF65-F5344CB8AC3E}">
        <p14:creationId xmlns:p14="http://schemas.microsoft.com/office/powerpoint/2010/main" val="49479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7" y="314393"/>
            <a:ext cx="8906256" cy="1129395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Intensive Intervention</a:t>
            </a:r>
          </a:p>
        </p:txBody>
      </p:sp>
      <p:pic>
        <p:nvPicPr>
          <p:cNvPr id="9" name="Picture 8" descr="1.png">
            <a:extLst>
              <a:ext uri="{FF2B5EF4-FFF2-40B4-BE49-F238E27FC236}">
                <a16:creationId xmlns:a16="http://schemas.microsoft.com/office/drawing/2014/main" id="{E30DFD7F-229E-E740-AFDC-39FF0784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18" y="1290989"/>
            <a:ext cx="2868993" cy="4696219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741E49E-ECDF-46CA-B031-ADF0A05C925C}"/>
              </a:ext>
            </a:extLst>
          </p:cNvPr>
          <p:cNvSpPr txBox="1">
            <a:spLocks/>
          </p:cNvSpPr>
          <p:nvPr/>
        </p:nvSpPr>
        <p:spPr>
          <a:xfrm>
            <a:off x="8686800" y="6507315"/>
            <a:ext cx="533400" cy="2268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FB04262-1598-482E-9FD8-D5435614D1F0}" type="slidenum">
              <a:rPr lang="en-US" sz="1000" smtClean="0">
                <a:solidFill>
                  <a:srgbClr val="FFFFF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6</a:t>
            </a:fld>
            <a:endParaRPr lang="en-US" sz="1000" dirty="0">
              <a:solidFill>
                <a:srgbClr val="FFFFF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/>
            </a:pPr>
            <a:r>
              <a:rPr lang="en-US" dirty="0"/>
              <a:t>Locate slope (i.e., rate of improvement </a:t>
            </a:r>
            <a:r>
              <a:rPr lang="mr-IN" dirty="0"/>
              <a:t>–</a:t>
            </a:r>
            <a:r>
              <a:rPr lang="en-US" dirty="0"/>
              <a:t> ROI)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/>
          </p:nvPr>
        </p:nvGraphicFramePr>
        <p:xfrm>
          <a:off x="228600" y="2410718"/>
          <a:ext cx="6378811" cy="33832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98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6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Computation—Slope for Digits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Correct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Concepts and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Applications —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Slope for Points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data available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5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 rot="16200000">
            <a:off x="5746065" y="2881121"/>
            <a:ext cx="63386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http://www.rti4success.org/resource/rti-implementer-series-module-2-progress-monitoring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5689" y="2673608"/>
            <a:ext cx="2006600" cy="2857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Maria: 2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-grade student using Computation</a:t>
            </a:r>
          </a:p>
        </p:txBody>
      </p:sp>
      <p:sp>
        <p:nvSpPr>
          <p:cNvPr id="9" name="Oval 8"/>
          <p:cNvSpPr/>
          <p:nvPr/>
        </p:nvSpPr>
        <p:spPr>
          <a:xfrm>
            <a:off x="1824395" y="3773036"/>
            <a:ext cx="1460500" cy="4699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915400" cy="4497166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/>
            </a:pPr>
            <a:r>
              <a:rPr lang="en-US" sz="2000" dirty="0"/>
              <a:t>Locate slope (i.e., rate of improvement </a:t>
            </a:r>
            <a:r>
              <a:rPr lang="mr-IN" sz="2000" dirty="0"/>
              <a:t>–</a:t>
            </a:r>
            <a:r>
              <a:rPr lang="en-US" sz="2000" dirty="0"/>
              <a:t> ROI) 		</a:t>
            </a:r>
            <a:r>
              <a:rPr lang="en-US" sz="2800" b="1" dirty="0">
                <a:solidFill>
                  <a:srgbClr val="00B050"/>
                </a:solidFill>
              </a:rPr>
              <a:t>0.30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</p:spTree>
    <p:extLst>
      <p:ext uri="{BB962C8B-B14F-4D97-AF65-F5344CB8AC3E}">
        <p14:creationId xmlns:p14="http://schemas.microsoft.com/office/powerpoint/2010/main" val="1448823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5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587500"/>
                <a:ext cx="8915400" cy="4497166"/>
              </a:xfrm>
            </p:spPr>
            <p:txBody>
              <a:bodyPr>
                <a:normAutofit/>
              </a:bodyPr>
              <a:lstStyle/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Locate slope (i.e., rate of improvement </a:t>
                </a:r>
                <a:r>
                  <a:rPr lang="mr-IN" sz="2000" dirty="0"/>
                  <a:t>–</a:t>
                </a:r>
                <a:r>
                  <a:rPr lang="en-US" sz="2000" dirty="0"/>
                  <a:t> ROI) 	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0.30</a:t>
                </a:r>
              </a:p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Multiply ROI by number of weeks left in intervention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0.30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×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4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87500"/>
                <a:ext cx="8915400" cy="4497166"/>
              </a:xfrm>
              <a:blipFill>
                <a:blip r:embed="rId3"/>
                <a:stretch>
                  <a:fillRect l="-711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</p:spTree>
    <p:extLst>
      <p:ext uri="{BB962C8B-B14F-4D97-AF65-F5344CB8AC3E}">
        <p14:creationId xmlns:p14="http://schemas.microsoft.com/office/powerpoint/2010/main" val="6338628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910909711"/>
              </p:ext>
            </p:extLst>
          </p:nvPr>
        </p:nvGraphicFramePr>
        <p:xfrm>
          <a:off x="228601" y="19050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eft Bracket 4"/>
          <p:cNvSpPr/>
          <p:nvPr/>
        </p:nvSpPr>
        <p:spPr>
          <a:xfrm rot="5400000">
            <a:off x="5946775" y="2892425"/>
            <a:ext cx="495300" cy="4756150"/>
          </a:xfrm>
          <a:prstGeom prst="leftBracket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0700" y="4653518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weeks left in intervention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</p:spTree>
    <p:extLst>
      <p:ext uri="{BB962C8B-B14F-4D97-AF65-F5344CB8AC3E}">
        <p14:creationId xmlns:p14="http://schemas.microsoft.com/office/powerpoint/2010/main" val="14148808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5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587500"/>
                <a:ext cx="8915400" cy="4497166"/>
              </a:xfrm>
            </p:spPr>
            <p:txBody>
              <a:bodyPr>
                <a:normAutofit/>
              </a:bodyPr>
              <a:lstStyle/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Locate slope (i.e., rate of improvement </a:t>
                </a:r>
                <a:r>
                  <a:rPr lang="mr-IN" sz="2000" dirty="0"/>
                  <a:t>–</a:t>
                </a:r>
                <a:r>
                  <a:rPr lang="en-US" sz="2000" dirty="0"/>
                  <a:t> ROI) 	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0.30</a:t>
                </a:r>
              </a:p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Multiply ROI by number of weeks left in intervention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0.30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9300"/>
                    </a:solidFill>
                  </a:rPr>
                  <a:t> 10 </a:t>
                </a:r>
                <a:r>
                  <a:rPr lang="en-US" sz="2800" b="1" dirty="0"/>
                  <a:t>=</a:t>
                </a:r>
                <a:r>
                  <a:rPr lang="en-US" sz="2800" b="1" dirty="0">
                    <a:solidFill>
                      <a:srgbClr val="FF9300"/>
                    </a:solidFill>
                  </a:rPr>
                  <a:t>  </a:t>
                </a:r>
                <a:r>
                  <a:rPr lang="en-US" sz="2800" b="1" dirty="0">
                    <a:solidFill>
                      <a:srgbClr val="FF8AD8"/>
                    </a:solidFill>
                  </a:rPr>
                  <a:t>3</a:t>
                </a:r>
                <a:endParaRPr lang="en-US" sz="2000" dirty="0"/>
              </a:p>
            </p:txBody>
          </p:sp>
        </mc:Choice>
        <mc:Fallback xmlns="">
          <p:sp>
            <p:nvSpPr>
              <p:cNvPr id="34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87500"/>
                <a:ext cx="8915400" cy="4497166"/>
              </a:xfrm>
              <a:blipFill>
                <a:blip r:embed="rId3"/>
                <a:stretch>
                  <a:fillRect l="-711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</p:spTree>
    <p:extLst>
      <p:ext uri="{BB962C8B-B14F-4D97-AF65-F5344CB8AC3E}">
        <p14:creationId xmlns:p14="http://schemas.microsoft.com/office/powerpoint/2010/main" val="28266426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5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587500"/>
                <a:ext cx="8915400" cy="4497166"/>
              </a:xfrm>
            </p:spPr>
            <p:txBody>
              <a:bodyPr>
                <a:normAutofit/>
              </a:bodyPr>
              <a:lstStyle/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Locate slope (i.e., rate of improvement </a:t>
                </a:r>
                <a:r>
                  <a:rPr lang="mr-IN" sz="2000" dirty="0"/>
                  <a:t>–</a:t>
                </a:r>
                <a:r>
                  <a:rPr lang="en-US" sz="2000" dirty="0"/>
                  <a:t> ROI) 	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0.30</a:t>
                </a:r>
              </a:p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Multiply ROI by number of weeks left in intervention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0.30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9300"/>
                    </a:solidFill>
                  </a:rPr>
                  <a:t> 10 </a:t>
                </a:r>
                <a:r>
                  <a:rPr lang="en-US" sz="2800" b="1" dirty="0"/>
                  <a:t>=</a:t>
                </a:r>
                <a:r>
                  <a:rPr lang="en-US" sz="2800" b="1" dirty="0">
                    <a:solidFill>
                      <a:srgbClr val="FF9300"/>
                    </a:solidFill>
                  </a:rPr>
                  <a:t>  </a:t>
                </a:r>
                <a:r>
                  <a:rPr lang="en-US" sz="2800" b="1" dirty="0">
                    <a:solidFill>
                      <a:srgbClr val="FF8AD8"/>
                    </a:solidFill>
                  </a:rPr>
                  <a:t>3</a:t>
                </a:r>
                <a:endParaRPr lang="en-US" sz="2000" dirty="0"/>
              </a:p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Add to baseline of progress monitoring scores		</a:t>
                </a:r>
                <a:r>
                  <a:rPr lang="en-US" sz="2800" b="1" dirty="0">
                    <a:solidFill>
                      <a:srgbClr val="FF8AD8"/>
                    </a:solidFill>
                  </a:rPr>
                  <a:t> 3 </a:t>
                </a:r>
                <a:r>
                  <a:rPr lang="en-US" sz="2800" b="1" dirty="0"/>
                  <a:t>+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4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87500"/>
                <a:ext cx="8915400" cy="4497166"/>
              </a:xfrm>
              <a:blipFill>
                <a:blip r:embed="rId3"/>
                <a:stretch>
                  <a:fillRect l="-711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</p:spTree>
    <p:extLst>
      <p:ext uri="{BB962C8B-B14F-4D97-AF65-F5344CB8AC3E}">
        <p14:creationId xmlns:p14="http://schemas.microsoft.com/office/powerpoint/2010/main" val="21858975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15236707"/>
              </p:ext>
            </p:extLst>
          </p:nvPr>
        </p:nvGraphicFramePr>
        <p:xfrm>
          <a:off x="228601" y="19050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6571" y="4424918"/>
                <a:ext cx="4152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  <a:r>
                  <a:rPr lang="en-US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7 + 5 + 8 = 20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charset="0"/>
                      </a:rPr>
                      <m:t>3=6.7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1" y="4424918"/>
                <a:ext cx="4152900" cy="646331"/>
              </a:xfrm>
              <a:prstGeom prst="rect">
                <a:avLst/>
              </a:prstGeom>
              <a:blipFill>
                <a:blip r:embed="rId4"/>
                <a:stretch>
                  <a:fillRect l="-1220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</p:spTree>
    <p:extLst>
      <p:ext uri="{BB962C8B-B14F-4D97-AF65-F5344CB8AC3E}">
        <p14:creationId xmlns:p14="http://schemas.microsoft.com/office/powerpoint/2010/main" val="1116870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5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587500"/>
                <a:ext cx="8915400" cy="4497166"/>
              </a:xfrm>
            </p:spPr>
            <p:txBody>
              <a:bodyPr>
                <a:normAutofit/>
              </a:bodyPr>
              <a:lstStyle/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Locate slope (i.e., rate of improvement </a:t>
                </a:r>
                <a:r>
                  <a:rPr lang="mr-IN" sz="2000" dirty="0"/>
                  <a:t>–</a:t>
                </a:r>
                <a:r>
                  <a:rPr lang="en-US" sz="2000" dirty="0"/>
                  <a:t> ROI) 	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0.30</a:t>
                </a:r>
              </a:p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Multiply ROI by number of weeks left in intervention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0.30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9300"/>
                    </a:solidFill>
                  </a:rPr>
                  <a:t> 10 </a:t>
                </a:r>
                <a:r>
                  <a:rPr lang="en-US" sz="2800" b="1" dirty="0"/>
                  <a:t>=</a:t>
                </a:r>
                <a:r>
                  <a:rPr lang="en-US" sz="2800" b="1" dirty="0">
                    <a:solidFill>
                      <a:srgbClr val="FF9300"/>
                    </a:solidFill>
                  </a:rPr>
                  <a:t>  </a:t>
                </a:r>
                <a:r>
                  <a:rPr lang="en-US" sz="2800" b="1" dirty="0">
                    <a:solidFill>
                      <a:srgbClr val="FF8AD8"/>
                    </a:solidFill>
                  </a:rPr>
                  <a:t>3</a:t>
                </a:r>
                <a:endParaRPr lang="en-US" sz="2000" dirty="0"/>
              </a:p>
              <a:p>
                <a:pPr marL="458788" lvl="1" indent="-457200">
                  <a:buFont typeface="+mj-lt"/>
                  <a:buAutoNum type="arabicPeriod"/>
                </a:pPr>
                <a:r>
                  <a:rPr lang="en-US" sz="2000" dirty="0"/>
                  <a:t>Add to baseline of progress monitoring scores		</a:t>
                </a:r>
                <a:r>
                  <a:rPr lang="en-US" sz="2800" b="1" dirty="0">
                    <a:solidFill>
                      <a:srgbClr val="FF8AD8"/>
                    </a:solidFill>
                  </a:rPr>
                  <a:t> 3 </a:t>
                </a:r>
                <a:r>
                  <a:rPr lang="en-US" sz="2800" b="1" dirty="0"/>
                  <a:t>+</a:t>
                </a:r>
                <a:r>
                  <a:rPr lang="en-US" sz="2800" b="1" dirty="0">
                    <a:solidFill>
                      <a:srgbClr val="FF8AD8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6.7 </a:t>
                </a:r>
                <a:r>
                  <a:rPr lang="en-US" sz="2800" b="1" dirty="0"/>
                  <a:t>= </a:t>
                </a:r>
                <a:r>
                  <a:rPr lang="en-US" sz="2800" b="1" dirty="0">
                    <a:solidFill>
                      <a:schemeClr val="accent4"/>
                    </a:solidFill>
                  </a:rPr>
                  <a:t>9.7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87500"/>
                <a:ext cx="8915400" cy="4497166"/>
              </a:xfrm>
              <a:blipFill>
                <a:blip r:embed="rId3"/>
                <a:stretch>
                  <a:fillRect l="-711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</p:spTree>
    <p:extLst>
      <p:ext uri="{BB962C8B-B14F-4D97-AF65-F5344CB8AC3E}">
        <p14:creationId xmlns:p14="http://schemas.microsoft.com/office/powerpoint/2010/main" val="41740368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22769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4277486"/>
              </p:ext>
            </p:extLst>
          </p:nvPr>
        </p:nvGraphicFramePr>
        <p:xfrm>
          <a:off x="228601" y="19812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93100" y="4843780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882900" y="5067300"/>
            <a:ext cx="5626100" cy="225445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089400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 startAt="4"/>
            </a:pPr>
            <a:r>
              <a:rPr lang="en-US" sz="2000" dirty="0"/>
              <a:t>Mark goal on student graph with an X</a:t>
            </a:r>
          </a:p>
          <a:p>
            <a:pPr marL="458788" lvl="1" indent="-457200">
              <a:buFont typeface="+mj-lt"/>
              <a:buAutoNum type="arabicPeriod" startAt="4"/>
            </a:pPr>
            <a:r>
              <a:rPr lang="en-US" sz="2000" dirty="0"/>
              <a:t>Draw goal-line from baseline progress monitoring scores to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options for setting goals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1912775"/>
            <a:ext cx="3859795" cy="1219200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  <p:sp>
        <p:nvSpPr>
          <p:cNvPr id="6" name="Oval 5"/>
          <p:cNvSpPr/>
          <p:nvPr/>
        </p:nvSpPr>
        <p:spPr>
          <a:xfrm>
            <a:off x="2642102" y="303666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  <p:sp>
        <p:nvSpPr>
          <p:cNvPr id="7" name="Oval 6"/>
          <p:cNvSpPr/>
          <p:nvPr/>
        </p:nvSpPr>
        <p:spPr>
          <a:xfrm>
            <a:off x="5055604" y="41605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5614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4E7D-EFB8-4A42-A641-FF63F11D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Intensive Intervention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462" y="1134745"/>
            <a:ext cx="8319081" cy="10390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in a tiered intervention program who have not responded to evidence-based secondary interventions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049" y="2929058"/>
            <a:ext cx="8319081" cy="1039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with very low academic achievement who are not making adequate progress in their current intervention program</a:t>
            </a:r>
          </a:p>
        </p:txBody>
      </p:sp>
      <p:sp>
        <p:nvSpPr>
          <p:cNvPr id="7" name="Rectangle 6"/>
          <p:cNvSpPr/>
          <p:nvPr/>
        </p:nvSpPr>
        <p:spPr>
          <a:xfrm>
            <a:off x="436050" y="4723372"/>
            <a:ext cx="8319081" cy="10390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 with disabilities who are consistently not making adequate progress in meeting their IEP goals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DC3A0-6CC6-6848-BB22-225A47472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11352" y="6443805"/>
            <a:ext cx="1785667" cy="307777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16806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dirty="0"/>
              <a:t>Identify student’s (slope) 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dirty="0"/>
              <a:t>Multiply slope by 1.5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dirty="0"/>
              <a:t>Multiply by number of weeks until end of intervention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dirty="0"/>
              <a:t>Add to student’s baseline score</a:t>
            </a:r>
          </a:p>
          <a:p>
            <a:pPr marL="458788" lvl="1" indent="-457200">
              <a:buFont typeface="+mj-lt"/>
              <a:buAutoNum type="arabicPeriod" startAt="5"/>
            </a:pPr>
            <a:r>
              <a:rPr lang="en-US" dirty="0"/>
              <a:t>Mark goal on student graph with an X</a:t>
            </a:r>
          </a:p>
          <a:p>
            <a:pPr marL="458788" lvl="1" indent="-457200">
              <a:buFont typeface="+mj-lt"/>
              <a:buAutoNum type="arabicPeriod" startAt="5"/>
            </a:pPr>
            <a:r>
              <a:rPr lang="en-US" dirty="0"/>
              <a:t>Draw goal-line from baseline progress monitoring scores to X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6604232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dirty="0"/>
              <a:t>Identify student’s (slope) 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0300" y="2157191"/>
            <a:ext cx="4343400" cy="1234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SLOPE CALCULATION: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u="sng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median </a:t>
            </a:r>
            <a:r>
              <a:rPr lang="mr-IN" sz="2400" u="sng" dirty="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2400" u="sng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#data points </a:t>
            </a:r>
            <a:r>
              <a:rPr lang="mr-IN" sz="2400" dirty="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668187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dirty="0"/>
              <a:t>Identify student’s (slope) 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7994436"/>
              </p:ext>
            </p:extLst>
          </p:nvPr>
        </p:nvGraphicFramePr>
        <p:xfrm>
          <a:off x="228600" y="2020666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470400" y="569643"/>
            <a:ext cx="4343400" cy="1234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SLOPE CALCULATION:</a:t>
            </a: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u="sng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median </a:t>
            </a:r>
            <a:r>
              <a:rPr lang="mr-IN" sz="2400" u="sng" dirty="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sz="2400" u="sng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#data points </a:t>
            </a:r>
            <a:r>
              <a:rPr lang="mr-IN" sz="2400" dirty="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651000" y="2679700"/>
            <a:ext cx="0" cy="303530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08300" y="4165600"/>
                <a:ext cx="2374900" cy="61722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(8 + 5)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=  6.5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4165600"/>
                <a:ext cx="2374900" cy="617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2628900" y="2679700"/>
            <a:ext cx="0" cy="303530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8799" y="3487324"/>
                <a:ext cx="2374900" cy="61722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(4 + 5)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=  4.5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9" y="3487324"/>
                <a:ext cx="2374900" cy="617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435599" y="2062480"/>
            <a:ext cx="2413000" cy="6172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 </a:t>
            </a:r>
            <a:r>
              <a:rPr lang="mr-IN" sz="2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4.5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mr-IN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62648" y="2804256"/>
            <a:ext cx="1358901" cy="6172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0.4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87500"/>
            <a:ext cx="8686800" cy="449716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/>
              <a:t>Identify student’s (slope)			</a:t>
            </a:r>
            <a:r>
              <a:rPr lang="en-US" sz="2800" b="1" dirty="0">
                <a:solidFill>
                  <a:srgbClr val="D883FF"/>
                </a:solidFill>
              </a:rPr>
              <a:t>0.4</a:t>
            </a:r>
            <a:r>
              <a:rPr lang="en-US" sz="2000" dirty="0"/>
              <a:t>	 </a:t>
            </a:r>
          </a:p>
          <a:p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33681233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5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Identify student’s (slope)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</a:t>
                </a:r>
                <a:r>
                  <a:rPr lang="en-US" sz="2000" dirty="0"/>
                  <a:t>	 </a:t>
                </a: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Multiply slope by 1.5	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9300"/>
                    </a:solidFill>
                  </a:rPr>
                  <a:t> 1.5 </a:t>
                </a:r>
                <a:r>
                  <a:rPr lang="en-US" sz="2800" b="1" dirty="0"/>
                  <a:t>=</a:t>
                </a:r>
                <a:r>
                  <a:rPr lang="en-US" sz="2800" b="1" dirty="0">
                    <a:solidFill>
                      <a:srgbClr val="FF93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0.6 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4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  <a:blipFill>
                <a:blip r:embed="rId3"/>
                <a:stretch>
                  <a:fillRect l="-730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1584972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5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Identify student’s (slope)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</a:t>
                </a:r>
                <a:r>
                  <a:rPr lang="en-US" sz="2000" dirty="0"/>
                  <a:t>	 </a:t>
                </a: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Multiply slope by 1.5	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9300"/>
                    </a:solidFill>
                  </a:rPr>
                  <a:t> 1.5 </a:t>
                </a:r>
                <a:r>
                  <a:rPr lang="en-US" sz="2800" b="1" dirty="0"/>
                  <a:t>=</a:t>
                </a:r>
                <a:r>
                  <a:rPr lang="en-US" sz="2800" b="1" dirty="0">
                    <a:solidFill>
                      <a:srgbClr val="FF93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0.6 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Multiply by number of weeks in intervention	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0.6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</a:rPr>
                      <m:t>×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  <a:blipFill>
                <a:blip r:embed="rId3"/>
                <a:stretch>
                  <a:fillRect l="-730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3467443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73695399"/>
              </p:ext>
            </p:extLst>
          </p:nvPr>
        </p:nvGraphicFramePr>
        <p:xfrm>
          <a:off x="228601" y="19050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eft Bracket 4"/>
          <p:cNvSpPr/>
          <p:nvPr/>
        </p:nvSpPr>
        <p:spPr>
          <a:xfrm rot="5400000">
            <a:off x="5946775" y="2892425"/>
            <a:ext cx="495300" cy="4756150"/>
          </a:xfrm>
          <a:prstGeom prst="leftBracket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0700" y="4653518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weeks left in intervention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18992199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5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Identify student’s (slope)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</a:t>
                </a:r>
                <a:r>
                  <a:rPr lang="en-US" sz="2000" dirty="0"/>
                  <a:t>	 </a:t>
                </a: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Multiply slope by 1.5	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9300"/>
                    </a:solidFill>
                  </a:rPr>
                  <a:t> 1.5 </a:t>
                </a:r>
                <a:r>
                  <a:rPr lang="en-US" sz="2800" b="1" dirty="0"/>
                  <a:t>=</a:t>
                </a:r>
                <a:r>
                  <a:rPr lang="en-US" sz="2800" b="1" dirty="0">
                    <a:solidFill>
                      <a:srgbClr val="FF93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0.6 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Multiply by number of weeks in intervention	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0.6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10 </a:t>
                </a:r>
                <a:r>
                  <a:rPr lang="en-US" sz="2800" b="1" dirty="0"/>
                  <a:t>=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6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4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  <a:blipFill>
                <a:blip r:embed="rId3"/>
                <a:stretch>
                  <a:fillRect l="-730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36868261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5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Identify student’s (slope)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</a:t>
                </a:r>
                <a:r>
                  <a:rPr lang="en-US" sz="2000" dirty="0"/>
                  <a:t>	 </a:t>
                </a: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Multiply slope by 1.5	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9300"/>
                    </a:solidFill>
                  </a:rPr>
                  <a:t> 1.5 </a:t>
                </a:r>
                <a:r>
                  <a:rPr lang="en-US" sz="2800" b="1" dirty="0"/>
                  <a:t>=</a:t>
                </a:r>
                <a:r>
                  <a:rPr lang="en-US" sz="2800" b="1" dirty="0">
                    <a:solidFill>
                      <a:srgbClr val="FF93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0.6 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Multiply by number of weeks in intervention	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0.6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10 </a:t>
                </a:r>
                <a:r>
                  <a:rPr lang="en-US" sz="2800" b="1" dirty="0"/>
                  <a:t>=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6</a:t>
                </a: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Add to student’s baseline score	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 6</a:t>
                </a:r>
                <a:endParaRPr lang="en-US" sz="2800" dirty="0"/>
              </a:p>
            </p:txBody>
          </p:sp>
        </mc:Choice>
        <mc:Fallback xmlns="">
          <p:sp>
            <p:nvSpPr>
              <p:cNvPr id="34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  <a:blipFill>
                <a:blip r:embed="rId3"/>
                <a:stretch>
                  <a:fillRect l="-730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16203332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90675947"/>
              </p:ext>
            </p:extLst>
          </p:nvPr>
        </p:nvGraphicFramePr>
        <p:xfrm>
          <a:off x="228601" y="19050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6571" y="4424918"/>
                <a:ext cx="4152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Baseline: 7 + 5 + 8 = 20</a:t>
                </a:r>
              </a:p>
              <a:p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20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÷</m:t>
                    </m:r>
                    <m:r>
                      <a:rPr lang="en-US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𝟑</m:t>
                    </m:r>
                    <m:r>
                      <a:rPr lang="en-US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𝟔</m:t>
                    </m:r>
                    <m:r>
                      <a:rPr lang="en-US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.</m:t>
                    </m:r>
                    <m:r>
                      <a:rPr lang="en-US" b="1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charset="0"/>
                      </a:rPr>
                      <m:t>𝟕</m:t>
                    </m:r>
                  </m:oMath>
                </a14:m>
                <a:r>
                  <a:rPr lang="en-US" b="1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1" y="4424918"/>
                <a:ext cx="4152900" cy="646331"/>
              </a:xfrm>
              <a:prstGeom prst="rect">
                <a:avLst/>
              </a:prstGeom>
              <a:blipFill>
                <a:blip r:embed="rId4"/>
                <a:stretch>
                  <a:fillRect l="-1220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45603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Tier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4881282" cy="4961189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Students are tutored in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using evidence-based practices 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Tutoring takes place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to 4 times </a:t>
            </a:r>
            <a:r>
              <a:rPr lang="en-US" sz="3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week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Each tutoring session lasts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to 60 minutes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Tutoring lasts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to 20 weeks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Tutoring is conducted by classroom teacher or others</a:t>
            </a:r>
          </a:p>
          <a:p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monitoring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continues weekly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1.png">
            <a:extLst>
              <a:ext uri="{FF2B5EF4-FFF2-40B4-BE49-F238E27FC236}">
                <a16:creationId xmlns:a16="http://schemas.microsoft.com/office/drawing/2014/main" id="{56455C5D-9EFE-7643-BD88-AA99EE3CB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24" y="890337"/>
            <a:ext cx="3231776" cy="5290054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06DC6B50-ABA4-9C40-AF60-B267BE77E34A}"/>
              </a:ext>
            </a:extLst>
          </p:cNvPr>
          <p:cNvSpPr/>
          <p:nvPr/>
        </p:nvSpPr>
        <p:spPr>
          <a:xfrm>
            <a:off x="5378824" y="960120"/>
            <a:ext cx="179294" cy="2374751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50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Identify student’s (slope)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</a:t>
                </a:r>
                <a:r>
                  <a:rPr lang="en-US" sz="2000" dirty="0"/>
                  <a:t>	 </a:t>
                </a: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Multiply slope by 1.5				</a:t>
                </a:r>
                <a:r>
                  <a:rPr lang="en-US" sz="2800" b="1" dirty="0">
                    <a:solidFill>
                      <a:srgbClr val="D883FF"/>
                    </a:solidFill>
                  </a:rPr>
                  <a:t>0.4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9300"/>
                    </a:solidFill>
                  </a:rPr>
                  <a:t> 1.5 </a:t>
                </a:r>
                <a:r>
                  <a:rPr lang="en-US" sz="2800" b="1" dirty="0"/>
                  <a:t>=</a:t>
                </a:r>
                <a:r>
                  <a:rPr lang="en-US" sz="2800" b="1" dirty="0">
                    <a:solidFill>
                      <a:srgbClr val="FF93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0.6 </a:t>
                </a:r>
                <a:endParaRPr lang="en-US" sz="2800" dirty="0">
                  <a:solidFill>
                    <a:srgbClr val="00B0F0"/>
                  </a:solidFill>
                </a:endParaRP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Multiply by number of weeks in intervention	</a:t>
                </a:r>
                <a:r>
                  <a:rPr lang="en-US" sz="2800" b="1" dirty="0">
                    <a:solidFill>
                      <a:srgbClr val="00B0F0"/>
                    </a:solidFill>
                  </a:rPr>
                  <a:t>0.6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</a:rPr>
                      <m:t>×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>
                    <a:solidFill>
                      <a:srgbClr val="FFFF00"/>
                    </a:solidFill>
                  </a:rPr>
                  <a:t>10 </a:t>
                </a:r>
                <a:r>
                  <a:rPr lang="en-US" sz="2800" b="1" dirty="0"/>
                  <a:t>= 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6</a:t>
                </a:r>
              </a:p>
              <a:p>
                <a:pPr marL="457200" indent="-457200">
                  <a:buClr>
                    <a:schemeClr val="bg1"/>
                  </a:buClr>
                  <a:buAutoNum type="arabicPeriod"/>
                </a:pPr>
                <a:r>
                  <a:rPr lang="en-US" sz="2000" dirty="0"/>
                  <a:t>Add to student’s baseline score		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6</a:t>
                </a:r>
                <a:r>
                  <a:rPr lang="en-US" sz="2800" b="1" dirty="0"/>
                  <a:t> + </a:t>
                </a:r>
                <a:r>
                  <a:rPr lang="en-US" sz="2800" b="1" dirty="0">
                    <a:solidFill>
                      <a:schemeClr val="accent3"/>
                    </a:solidFill>
                  </a:rPr>
                  <a:t>6.7 </a:t>
                </a:r>
                <a:r>
                  <a:rPr lang="en-US" sz="2800" b="1" dirty="0"/>
                  <a:t>=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12.7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45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87500"/>
                <a:ext cx="8686800" cy="4497166"/>
              </a:xfrm>
              <a:blipFill>
                <a:blip r:embed="rId3"/>
                <a:stretch>
                  <a:fillRect l="-730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42124364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600" y="1600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97149196"/>
              </p:ext>
            </p:extLst>
          </p:nvPr>
        </p:nvGraphicFramePr>
        <p:xfrm>
          <a:off x="228601" y="19812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93100" y="4636730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882900" y="4867562"/>
            <a:ext cx="5613400" cy="425183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089400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 startAt="5"/>
            </a:pPr>
            <a:r>
              <a:rPr lang="en-US" sz="2000" dirty="0"/>
              <a:t>Mark goal on student graph with an X</a:t>
            </a:r>
          </a:p>
          <a:p>
            <a:pPr marL="458788" lvl="1" indent="-457200">
              <a:buFont typeface="+mj-lt"/>
              <a:buAutoNum type="arabicPeriod" startAt="5"/>
            </a:pPr>
            <a:r>
              <a:rPr lang="en-US" sz="2000" dirty="0"/>
              <a:t>Draw goal-line from baseline progress monitoring scores to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45128"/>
            <a:ext cx="8686800" cy="4839538"/>
          </a:xfrm>
        </p:spPr>
        <p:txBody>
          <a:bodyPr/>
          <a:lstStyle/>
          <a:p>
            <a:r>
              <a:rPr lang="en-US" dirty="0"/>
              <a:t>Several options for setting goals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912775"/>
            <a:ext cx="3859795" cy="1219200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  <p:sp>
        <p:nvSpPr>
          <p:cNvPr id="7" name="Oval 6"/>
          <p:cNvSpPr/>
          <p:nvPr/>
        </p:nvSpPr>
        <p:spPr>
          <a:xfrm>
            <a:off x="2642102" y="303666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  <p:sp>
        <p:nvSpPr>
          <p:cNvPr id="8" name="Oval 7"/>
          <p:cNvSpPr/>
          <p:nvPr/>
        </p:nvSpPr>
        <p:spPr>
          <a:xfrm>
            <a:off x="5055604" y="41605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26698971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226300" cy="731520"/>
          </a:xfrm>
        </p:spPr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28" y="779632"/>
            <a:ext cx="3082169" cy="5433514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20125545">
            <a:off x="3780428" y="1547316"/>
            <a:ext cx="2412460" cy="583659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125545">
            <a:off x="6002928" y="2088318"/>
            <a:ext cx="2412460" cy="583659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26C9D-2A17-2941-A122-44EE0B8D71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srpowell@austin.utexas.edu</a:t>
            </a:r>
          </a:p>
        </p:txBody>
      </p:sp>
    </p:spTree>
    <p:extLst>
      <p:ext uri="{BB962C8B-B14F-4D97-AF65-F5344CB8AC3E}">
        <p14:creationId xmlns:p14="http://schemas.microsoft.com/office/powerpoint/2010/main" val="9245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5000" y="1532736"/>
            <a:ext cx="3937000" cy="1498600"/>
            <a:chOff x="228600" y="3977371"/>
            <a:chExt cx="3937000" cy="1498600"/>
          </a:xfrm>
        </p:grpSpPr>
        <p:sp>
          <p:nvSpPr>
            <p:cNvPr id="5" name="Rectangle 4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880" y="4061159"/>
              <a:ext cx="3654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 most recent, consecutive scores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0" y="3603953"/>
            <a:ext cx="3937000" cy="1498600"/>
            <a:chOff x="228600" y="3977371"/>
            <a:chExt cx="3937000" cy="1498600"/>
          </a:xfrm>
          <a:solidFill>
            <a:srgbClr val="7030A0"/>
          </a:solidFill>
        </p:grpSpPr>
        <p:sp>
          <p:nvSpPr>
            <p:cNvPr id="15" name="Rectangle 14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880" y="4061159"/>
              <a:ext cx="364832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Trendline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4927600" y="3962400"/>
            <a:ext cx="3289300" cy="9906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414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76800" y="228600"/>
            <a:ext cx="3937000" cy="1498600"/>
            <a:chOff x="228600" y="3977371"/>
            <a:chExt cx="3937000" cy="1498600"/>
          </a:xfrm>
        </p:grpSpPr>
        <p:sp>
          <p:nvSpPr>
            <p:cNvPr id="5" name="Rectangle 4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880" y="4061159"/>
              <a:ext cx="3654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 most recent, consecutive scores</a:t>
              </a:r>
            </a:p>
          </p:txBody>
        </p:sp>
      </p:grp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623720" y="1974310"/>
            <a:ext cx="7896559" cy="4216400"/>
          </a:xfrm>
        </p:spPr>
        <p:txBody>
          <a:bodyPr>
            <a:normAutofit/>
          </a:bodyPr>
          <a:lstStyle/>
          <a:p>
            <a:r>
              <a:rPr lang="en-US" dirty="0"/>
              <a:t>If at least 6 weeks of instruction have occurred: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all four most recent scores fall </a:t>
            </a:r>
            <a:r>
              <a:rPr lang="en-US" b="1" dirty="0">
                <a:solidFill>
                  <a:srgbClr val="00B050"/>
                </a:solidFill>
              </a:rPr>
              <a:t>above</a:t>
            </a:r>
            <a:r>
              <a:rPr lang="en-US" dirty="0"/>
              <a:t> the goal-line, increase the goal. </a:t>
            </a:r>
          </a:p>
        </p:txBody>
      </p:sp>
    </p:spTree>
    <p:extLst>
      <p:ext uri="{BB962C8B-B14F-4D97-AF65-F5344CB8AC3E}">
        <p14:creationId xmlns:p14="http://schemas.microsoft.com/office/powerpoint/2010/main" val="7855498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75775897"/>
              </p:ext>
            </p:extLst>
          </p:nvPr>
        </p:nvGraphicFramePr>
        <p:xfrm>
          <a:off x="228601" y="19812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3100" y="4636730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82900" y="4867562"/>
            <a:ext cx="5613400" cy="425183"/>
          </a:xfrm>
          <a:prstGeom prst="line">
            <a:avLst/>
          </a:prstGeom>
          <a:ln w="349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76800" y="228600"/>
            <a:ext cx="3937000" cy="1498600"/>
            <a:chOff x="228600" y="3977371"/>
            <a:chExt cx="3937000" cy="1498600"/>
          </a:xfrm>
        </p:grpSpPr>
        <p:sp>
          <p:nvSpPr>
            <p:cNvPr id="10" name="Rectangle 9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880" y="4061159"/>
              <a:ext cx="3654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 most recent, consecutive scores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445983" y="2995696"/>
            <a:ext cx="2455234" cy="762000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Raise the goal</a:t>
            </a:r>
          </a:p>
        </p:txBody>
      </p:sp>
      <p:sp>
        <p:nvSpPr>
          <p:cNvPr id="5" name="Down Arrow 4"/>
          <p:cNvSpPr/>
          <p:nvPr/>
        </p:nvSpPr>
        <p:spPr>
          <a:xfrm>
            <a:off x="3733800" y="4147222"/>
            <a:ext cx="419100" cy="793385"/>
          </a:xfrm>
          <a:prstGeom prst="downArrow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254500" y="4071491"/>
            <a:ext cx="419100" cy="793385"/>
          </a:xfrm>
          <a:prstGeom prst="downArrow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724400" y="3873112"/>
            <a:ext cx="419100" cy="793385"/>
          </a:xfrm>
          <a:prstGeom prst="downArrow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219700" y="3973644"/>
            <a:ext cx="419100" cy="793385"/>
          </a:xfrm>
          <a:prstGeom prst="downArrow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76800" y="228600"/>
            <a:ext cx="3937000" cy="1498600"/>
            <a:chOff x="228600" y="3977371"/>
            <a:chExt cx="3937000" cy="1498600"/>
          </a:xfrm>
        </p:grpSpPr>
        <p:sp>
          <p:nvSpPr>
            <p:cNvPr id="5" name="Rectangle 4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880" y="4061159"/>
              <a:ext cx="3654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 most recent, consecutive scores</a:t>
              </a:r>
            </a:p>
          </p:txBody>
        </p:sp>
      </p:grp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623720" y="1974310"/>
            <a:ext cx="7896559" cy="4216400"/>
          </a:xfrm>
        </p:spPr>
        <p:txBody>
          <a:bodyPr>
            <a:normAutofit/>
          </a:bodyPr>
          <a:lstStyle/>
          <a:p>
            <a:r>
              <a:rPr lang="en-US" dirty="0"/>
              <a:t>If at least 6 weeks of instruction have occurred: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all four most recent scores fall </a:t>
            </a:r>
            <a:r>
              <a:rPr lang="en-US" b="1" dirty="0">
                <a:solidFill>
                  <a:srgbClr val="00B050"/>
                </a:solidFill>
              </a:rPr>
              <a:t>above</a:t>
            </a:r>
            <a:r>
              <a:rPr lang="en-US" dirty="0"/>
              <a:t> the goal-line, increase the goal.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all four most recent scores fall </a:t>
            </a:r>
            <a:r>
              <a:rPr lang="en-US" b="1" dirty="0">
                <a:solidFill>
                  <a:srgbClr val="FF0000"/>
                </a:solidFill>
              </a:rPr>
              <a:t>below</a:t>
            </a:r>
            <a:r>
              <a:rPr lang="en-US" b="1" dirty="0"/>
              <a:t> </a:t>
            </a:r>
            <a:r>
              <a:rPr lang="en-US" dirty="0"/>
              <a:t>the goal-line, adapt the intervention. </a:t>
            </a:r>
          </a:p>
        </p:txBody>
      </p:sp>
    </p:spTree>
    <p:extLst>
      <p:ext uri="{BB962C8B-B14F-4D97-AF65-F5344CB8AC3E}">
        <p14:creationId xmlns:p14="http://schemas.microsoft.com/office/powerpoint/2010/main" val="17854987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88313326"/>
              </p:ext>
            </p:extLst>
          </p:nvPr>
        </p:nvGraphicFramePr>
        <p:xfrm>
          <a:off x="228601" y="19812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3100" y="4636730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82900" y="4867562"/>
            <a:ext cx="5613400" cy="425183"/>
          </a:xfrm>
          <a:prstGeom prst="line">
            <a:avLst/>
          </a:prstGeom>
          <a:ln w="349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76800" y="228600"/>
            <a:ext cx="3937000" cy="1498600"/>
            <a:chOff x="228600" y="3977371"/>
            <a:chExt cx="3937000" cy="1498600"/>
          </a:xfrm>
        </p:grpSpPr>
        <p:sp>
          <p:nvSpPr>
            <p:cNvPr id="10" name="Rectangle 9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880" y="4061159"/>
              <a:ext cx="3654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 most recent, consecutive scores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411183" y="3259687"/>
            <a:ext cx="2455234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4737100" y="4240037"/>
            <a:ext cx="419100" cy="7933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219700" y="4174014"/>
            <a:ext cx="419100" cy="7933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746750" y="4174143"/>
            <a:ext cx="419100" cy="7933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229350" y="4137103"/>
            <a:ext cx="419100" cy="7933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8" grpId="0" animBg="1"/>
      <p:bldP spid="19" grpId="0" animBg="1"/>
      <p:bldP spid="2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76800" y="228600"/>
            <a:ext cx="3937000" cy="1498600"/>
            <a:chOff x="228600" y="3977371"/>
            <a:chExt cx="3937000" cy="1498600"/>
          </a:xfrm>
        </p:grpSpPr>
        <p:sp>
          <p:nvSpPr>
            <p:cNvPr id="5" name="Rectangle 4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880" y="4061159"/>
              <a:ext cx="3654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 most recent, consecutive scores</a:t>
              </a:r>
            </a:p>
          </p:txBody>
        </p:sp>
      </p:grp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623720" y="1974310"/>
            <a:ext cx="7896559" cy="4216400"/>
          </a:xfrm>
        </p:spPr>
        <p:txBody>
          <a:bodyPr>
            <a:normAutofit/>
          </a:bodyPr>
          <a:lstStyle/>
          <a:p>
            <a:r>
              <a:rPr lang="en-US" dirty="0"/>
              <a:t>If at least 6 weeks of instruction have occurred: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all four most recent scores fall </a:t>
            </a:r>
            <a:r>
              <a:rPr lang="en-US" b="1" dirty="0">
                <a:solidFill>
                  <a:srgbClr val="00B050"/>
                </a:solidFill>
              </a:rPr>
              <a:t>above</a:t>
            </a:r>
            <a:r>
              <a:rPr lang="en-US" dirty="0"/>
              <a:t> the goal-line, increase the goal.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all four most recent scores fall </a:t>
            </a:r>
            <a:r>
              <a:rPr lang="en-US" b="1" dirty="0">
                <a:solidFill>
                  <a:srgbClr val="FF0000"/>
                </a:solidFill>
              </a:rPr>
              <a:t>below</a:t>
            </a:r>
            <a:r>
              <a:rPr lang="en-US" b="1" dirty="0"/>
              <a:t> </a:t>
            </a:r>
            <a:r>
              <a:rPr lang="en-US" dirty="0"/>
              <a:t>the goal-line, adapt the intervention.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the four most recent scores fall both </a:t>
            </a:r>
            <a:r>
              <a:rPr lang="en-US" b="1" dirty="0">
                <a:solidFill>
                  <a:schemeClr val="accent4"/>
                </a:solidFill>
              </a:rPr>
              <a:t>above and below </a:t>
            </a:r>
            <a:r>
              <a:rPr lang="en-US" dirty="0"/>
              <a:t>the goal-line, continue monitoring data.</a:t>
            </a:r>
          </a:p>
        </p:txBody>
      </p:sp>
    </p:spTree>
    <p:extLst>
      <p:ext uri="{BB962C8B-B14F-4D97-AF65-F5344CB8AC3E}">
        <p14:creationId xmlns:p14="http://schemas.microsoft.com/office/powerpoint/2010/main" val="420136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Think-Pair-Share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is the current landscape for </a:t>
            </a:r>
            <a:r>
              <a:rPr lang="en-US" sz="3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2</a:t>
            </a:r>
            <a:r>
              <a:rPr 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 your school?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mathematics interventions?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Who implements?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How is fidelity monitored?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is the progress monitoring?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Who makes decisions?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EBC8104-0329-419E-B0E5-C73093E3549A}"/>
              </a:ext>
            </a:extLst>
          </p:cNvPr>
          <p:cNvSpPr txBox="1">
            <a:spLocks/>
          </p:cNvSpPr>
          <p:nvPr/>
        </p:nvSpPr>
        <p:spPr bwMode="gray">
          <a:xfrm>
            <a:off x="8787030" y="6379796"/>
            <a:ext cx="250390" cy="24622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2800" b="0" i="0" kern="12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52BA8-5050-E14A-B476-E37989E1A135}" type="slidenum">
              <a:rPr lang="en-US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645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77674941"/>
              </p:ext>
            </p:extLst>
          </p:nvPr>
        </p:nvGraphicFramePr>
        <p:xfrm>
          <a:off x="228601" y="19812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3100" y="4636730"/>
            <a:ext cx="698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82900" y="4867562"/>
            <a:ext cx="5613400" cy="425183"/>
          </a:xfrm>
          <a:prstGeom prst="line">
            <a:avLst/>
          </a:prstGeom>
          <a:ln w="349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876800" y="228600"/>
            <a:ext cx="3937000" cy="1498600"/>
            <a:chOff x="228600" y="3977371"/>
            <a:chExt cx="3937000" cy="1498600"/>
          </a:xfrm>
        </p:grpSpPr>
        <p:sp>
          <p:nvSpPr>
            <p:cNvPr id="10" name="Rectangle 9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880" y="4061159"/>
              <a:ext cx="3654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 most recent, consecutive scores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390066" y="3990146"/>
            <a:ext cx="2455234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Continue monitoring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5000" y="1532736"/>
            <a:ext cx="3937000" cy="1498600"/>
            <a:chOff x="228600" y="3977371"/>
            <a:chExt cx="3937000" cy="1498600"/>
          </a:xfrm>
        </p:grpSpPr>
        <p:sp>
          <p:nvSpPr>
            <p:cNvPr id="5" name="Rectangle 4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880" y="4061159"/>
              <a:ext cx="3654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 most recent, consecutive scores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3603953"/>
            <a:ext cx="3937000" cy="1498600"/>
            <a:chOff x="4572000" y="3603953"/>
            <a:chExt cx="3937000" cy="1498600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0" y="3603953"/>
              <a:ext cx="3937000" cy="1498600"/>
              <a:chOff x="228600" y="3977371"/>
              <a:chExt cx="3937000" cy="1498600"/>
            </a:xfrm>
            <a:solidFill>
              <a:srgbClr val="7030A0"/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228600" y="3977371"/>
                <a:ext cx="3937000" cy="149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4880" y="4061159"/>
                <a:ext cx="364832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Trendline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V="1">
              <a:off x="4927600" y="3962400"/>
              <a:ext cx="3289300" cy="9906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11212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20900"/>
            <a:ext cx="8229600" cy="353060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If the trend-line is </a:t>
            </a:r>
            <a:r>
              <a:rPr lang="en-US" b="1" dirty="0">
                <a:solidFill>
                  <a:srgbClr val="00B050"/>
                </a:solidFill>
              </a:rPr>
              <a:t>steeper</a:t>
            </a:r>
            <a:r>
              <a:rPr lang="en-US" dirty="0"/>
              <a:t> than the goal line, then increase the goal.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978400" y="228600"/>
            <a:ext cx="3937000" cy="1498600"/>
            <a:chOff x="4572000" y="3603953"/>
            <a:chExt cx="3937000" cy="1498600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0" y="3603953"/>
              <a:ext cx="3937000" cy="1498600"/>
              <a:chOff x="228600" y="3977371"/>
              <a:chExt cx="3937000" cy="1498600"/>
            </a:xfrm>
            <a:solidFill>
              <a:srgbClr val="7030A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228600" y="3977371"/>
                <a:ext cx="3937000" cy="149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4880" y="4061159"/>
                <a:ext cx="364832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Trendline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4927600" y="3962400"/>
              <a:ext cx="3289300" cy="9906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65510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21515034"/>
              </p:ext>
            </p:extLst>
          </p:nvPr>
        </p:nvGraphicFramePr>
        <p:xfrm>
          <a:off x="228601" y="19812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3100" y="4636730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82900" y="4867562"/>
            <a:ext cx="5613400" cy="425183"/>
          </a:xfrm>
          <a:prstGeom prst="line">
            <a:avLst/>
          </a:prstGeom>
          <a:ln w="349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07766" y="3552845"/>
            <a:ext cx="2455234" cy="762000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Raise the goal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78400" y="228600"/>
            <a:ext cx="3937000" cy="1498600"/>
            <a:chOff x="4572000" y="3603953"/>
            <a:chExt cx="3937000" cy="1498600"/>
          </a:xfrm>
        </p:grpSpPr>
        <p:grpSp>
          <p:nvGrpSpPr>
            <p:cNvPr id="22" name="Group 21"/>
            <p:cNvGrpSpPr/>
            <p:nvPr/>
          </p:nvGrpSpPr>
          <p:grpSpPr>
            <a:xfrm>
              <a:off x="4572000" y="3603953"/>
              <a:ext cx="3937000" cy="1498600"/>
              <a:chOff x="228600" y="3977371"/>
              <a:chExt cx="3937000" cy="1498600"/>
            </a:xfrm>
            <a:solidFill>
              <a:srgbClr val="7030A0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228600" y="3977371"/>
                <a:ext cx="3937000" cy="149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4880" y="4061159"/>
                <a:ext cx="364832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Trendline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flipV="1">
              <a:off x="4927600" y="3962400"/>
              <a:ext cx="3289300" cy="9906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1422400" y="4406900"/>
            <a:ext cx="7073900" cy="9779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20900"/>
            <a:ext cx="8229600" cy="353060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If the trend-line is </a:t>
            </a:r>
            <a:r>
              <a:rPr lang="en-US" b="1" dirty="0">
                <a:solidFill>
                  <a:srgbClr val="00B050"/>
                </a:solidFill>
              </a:rPr>
              <a:t>steeper</a:t>
            </a:r>
            <a:r>
              <a:rPr lang="en-US" dirty="0"/>
              <a:t> than the goal line, then increase the goal.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the trend-line is </a:t>
            </a:r>
            <a:r>
              <a:rPr lang="en-US" b="1" dirty="0">
                <a:solidFill>
                  <a:srgbClr val="FF0000"/>
                </a:solidFill>
              </a:rPr>
              <a:t>flatter</a:t>
            </a:r>
            <a:r>
              <a:rPr lang="en-US" dirty="0"/>
              <a:t> than the goal line, then adapt the intervention.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978400" y="228600"/>
            <a:ext cx="3937000" cy="1498600"/>
            <a:chOff x="4572000" y="3603953"/>
            <a:chExt cx="3937000" cy="1498600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0" y="3603953"/>
              <a:ext cx="3937000" cy="1498600"/>
              <a:chOff x="228600" y="3977371"/>
              <a:chExt cx="3937000" cy="1498600"/>
            </a:xfrm>
            <a:solidFill>
              <a:srgbClr val="7030A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228600" y="3977371"/>
                <a:ext cx="3937000" cy="149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4880" y="4061159"/>
                <a:ext cx="364832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Trendline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4927600" y="3962400"/>
              <a:ext cx="3289300" cy="9906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931086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77334196"/>
              </p:ext>
            </p:extLst>
          </p:nvPr>
        </p:nvGraphicFramePr>
        <p:xfrm>
          <a:off x="228601" y="19812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3100" y="4636730"/>
            <a:ext cx="69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82900" y="4867562"/>
            <a:ext cx="5613400" cy="425183"/>
          </a:xfrm>
          <a:prstGeom prst="line">
            <a:avLst/>
          </a:prstGeom>
          <a:ln w="349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87116" y="3911212"/>
            <a:ext cx="2455234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422400" y="5098395"/>
            <a:ext cx="7073900" cy="28640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AC7737-BA70-A94B-B93D-3E3ADA3A6FA3}"/>
              </a:ext>
            </a:extLst>
          </p:cNvPr>
          <p:cNvGrpSpPr/>
          <p:nvPr/>
        </p:nvGrpSpPr>
        <p:grpSpPr>
          <a:xfrm>
            <a:off x="4978400" y="228600"/>
            <a:ext cx="3937000" cy="1498600"/>
            <a:chOff x="4572000" y="3603953"/>
            <a:chExt cx="3937000" cy="14986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2864098-6654-5948-9642-B202158D31C0}"/>
                </a:ext>
              </a:extLst>
            </p:cNvPr>
            <p:cNvGrpSpPr/>
            <p:nvPr/>
          </p:nvGrpSpPr>
          <p:grpSpPr>
            <a:xfrm>
              <a:off x="4572000" y="3603953"/>
              <a:ext cx="3937000" cy="1498600"/>
              <a:chOff x="228600" y="3977371"/>
              <a:chExt cx="3937000" cy="1498600"/>
            </a:xfrm>
            <a:solidFill>
              <a:srgbClr val="7030A0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B9E667A-8A9F-924B-8170-386034BAF0A0}"/>
                  </a:ext>
                </a:extLst>
              </p:cNvPr>
              <p:cNvSpPr/>
              <p:nvPr/>
            </p:nvSpPr>
            <p:spPr>
              <a:xfrm>
                <a:off x="228600" y="3977371"/>
                <a:ext cx="3937000" cy="149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4D9177-841C-1047-A7F6-794D3A4415DE}"/>
                  </a:ext>
                </a:extLst>
              </p:cNvPr>
              <p:cNvSpPr txBox="1"/>
              <p:nvPr/>
            </p:nvSpPr>
            <p:spPr>
              <a:xfrm>
                <a:off x="364880" y="4061159"/>
                <a:ext cx="364832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Trendline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FD70EE-FAB3-0444-AD9C-98C3B94E4DA2}"/>
                </a:ext>
              </a:extLst>
            </p:cNvPr>
            <p:cNvCxnSpPr/>
            <p:nvPr/>
          </p:nvCxnSpPr>
          <p:spPr>
            <a:xfrm flipV="1">
              <a:off x="4927600" y="3962400"/>
              <a:ext cx="3289300" cy="9906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2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20900"/>
            <a:ext cx="8229600" cy="353060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If the trend-line is </a:t>
            </a:r>
            <a:r>
              <a:rPr lang="en-US" b="1" dirty="0">
                <a:solidFill>
                  <a:srgbClr val="00B050"/>
                </a:solidFill>
              </a:rPr>
              <a:t>steeper</a:t>
            </a:r>
            <a:r>
              <a:rPr lang="en-US" dirty="0"/>
              <a:t> than the goal line, then increase the goal.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the trend-line is </a:t>
            </a:r>
            <a:r>
              <a:rPr lang="en-US" b="1" dirty="0">
                <a:solidFill>
                  <a:srgbClr val="FF0000"/>
                </a:solidFill>
              </a:rPr>
              <a:t>flatter</a:t>
            </a:r>
            <a:r>
              <a:rPr lang="en-US" dirty="0"/>
              <a:t> than the goal line, then adapt the intervention.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If the trend-line and goal-line are </a:t>
            </a:r>
            <a:r>
              <a:rPr lang="en-US" b="1" dirty="0">
                <a:solidFill>
                  <a:schemeClr val="accent4"/>
                </a:solidFill>
              </a:rPr>
              <a:t>fairly equal</a:t>
            </a:r>
            <a:r>
              <a:rPr lang="en-US" dirty="0"/>
              <a:t>, continue monitoring progress.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978400" y="228600"/>
            <a:ext cx="3937000" cy="1498600"/>
            <a:chOff x="4572000" y="3603953"/>
            <a:chExt cx="3937000" cy="1498600"/>
          </a:xfrm>
        </p:grpSpPr>
        <p:grpSp>
          <p:nvGrpSpPr>
            <p:cNvPr id="10" name="Group 9"/>
            <p:cNvGrpSpPr/>
            <p:nvPr/>
          </p:nvGrpSpPr>
          <p:grpSpPr>
            <a:xfrm>
              <a:off x="4572000" y="3603953"/>
              <a:ext cx="3937000" cy="1498600"/>
              <a:chOff x="228600" y="3977371"/>
              <a:chExt cx="3937000" cy="1498600"/>
            </a:xfrm>
            <a:solidFill>
              <a:srgbClr val="7030A0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228600" y="3977371"/>
                <a:ext cx="3937000" cy="149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4880" y="4061159"/>
                <a:ext cx="364832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Trendline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4927600" y="3962400"/>
              <a:ext cx="3289300" cy="9906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1463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Response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53829018"/>
              </p:ext>
            </p:extLst>
          </p:nvPr>
        </p:nvGraphicFramePr>
        <p:xfrm>
          <a:off x="228601" y="1981200"/>
          <a:ext cx="8686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3100" y="4636730"/>
            <a:ext cx="698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882900" y="4867562"/>
            <a:ext cx="5613400" cy="425183"/>
          </a:xfrm>
          <a:prstGeom prst="line">
            <a:avLst/>
          </a:prstGeom>
          <a:ln w="349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22066" y="3920757"/>
            <a:ext cx="2455234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Continue monitoring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22400" y="4867562"/>
            <a:ext cx="7188200" cy="5172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566D22-1EB9-DA4C-92DF-FC9BDB22B32D}"/>
              </a:ext>
            </a:extLst>
          </p:cNvPr>
          <p:cNvGrpSpPr/>
          <p:nvPr/>
        </p:nvGrpSpPr>
        <p:grpSpPr>
          <a:xfrm>
            <a:off x="4978400" y="228600"/>
            <a:ext cx="3937000" cy="1498600"/>
            <a:chOff x="4572000" y="3603953"/>
            <a:chExt cx="3937000" cy="14986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F43B549-BB81-E745-9447-3D5B708CDAC4}"/>
                </a:ext>
              </a:extLst>
            </p:cNvPr>
            <p:cNvGrpSpPr/>
            <p:nvPr/>
          </p:nvGrpSpPr>
          <p:grpSpPr>
            <a:xfrm>
              <a:off x="4572000" y="3603953"/>
              <a:ext cx="3937000" cy="1498600"/>
              <a:chOff x="228600" y="3977371"/>
              <a:chExt cx="3937000" cy="1498600"/>
            </a:xfrm>
            <a:solidFill>
              <a:srgbClr val="7030A0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926724-D6A6-BC4E-9D46-39F673A12C38}"/>
                  </a:ext>
                </a:extLst>
              </p:cNvPr>
              <p:cNvSpPr/>
              <p:nvPr/>
            </p:nvSpPr>
            <p:spPr>
              <a:xfrm>
                <a:off x="228600" y="3977371"/>
                <a:ext cx="3937000" cy="149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D26613-3F1D-2F47-A401-567D754DC732}"/>
                  </a:ext>
                </a:extLst>
              </p:cNvPr>
              <p:cNvSpPr txBox="1"/>
              <p:nvPr/>
            </p:nvSpPr>
            <p:spPr>
              <a:xfrm>
                <a:off x="364880" y="4061159"/>
                <a:ext cx="364832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Trendline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F677D78-9C00-0843-9D2B-16C1B353AD09}"/>
                </a:ext>
              </a:extLst>
            </p:cNvPr>
            <p:cNvCxnSpPr/>
            <p:nvPr/>
          </p:nvCxnSpPr>
          <p:spPr>
            <a:xfrm flipV="1">
              <a:off x="4927600" y="3962400"/>
              <a:ext cx="3289300" cy="9906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64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45128"/>
            <a:ext cx="8686800" cy="4839538"/>
          </a:xfrm>
        </p:spPr>
        <p:txBody>
          <a:bodyPr/>
          <a:lstStyle/>
          <a:p>
            <a:r>
              <a:rPr lang="en-US" dirty="0"/>
              <a:t>Several options for setting goals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912775"/>
            <a:ext cx="3859795" cy="1219200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  <p:sp>
        <p:nvSpPr>
          <p:cNvPr id="7" name="Oval 6"/>
          <p:cNvSpPr/>
          <p:nvPr/>
        </p:nvSpPr>
        <p:spPr>
          <a:xfrm>
            <a:off x="2642102" y="3036666"/>
            <a:ext cx="3859795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Slope (ROI)</a:t>
            </a:r>
          </a:p>
        </p:txBody>
      </p:sp>
      <p:sp>
        <p:nvSpPr>
          <p:cNvPr id="8" name="Oval 7"/>
          <p:cNvSpPr/>
          <p:nvPr/>
        </p:nvSpPr>
        <p:spPr>
          <a:xfrm>
            <a:off x="5055604" y="4160557"/>
            <a:ext cx="385979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Intra-individual</a:t>
            </a:r>
          </a:p>
        </p:txBody>
      </p:sp>
    </p:spTree>
    <p:extLst>
      <p:ext uri="{BB962C8B-B14F-4D97-AF65-F5344CB8AC3E}">
        <p14:creationId xmlns:p14="http://schemas.microsoft.com/office/powerpoint/2010/main" val="35426553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Review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" y="1405736"/>
            <a:ext cx="3937000" cy="1498600"/>
            <a:chOff x="228600" y="3977371"/>
            <a:chExt cx="3937000" cy="1498600"/>
          </a:xfrm>
        </p:grpSpPr>
        <p:sp>
          <p:nvSpPr>
            <p:cNvPr id="5" name="Rectangle 4"/>
            <p:cNvSpPr/>
            <p:nvPr/>
          </p:nvSpPr>
          <p:spPr>
            <a:xfrm>
              <a:off x="228600" y="3977371"/>
              <a:ext cx="3937000" cy="149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00100" y="49365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44650" y="47117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482850" y="5076286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00400" y="4851400"/>
              <a:ext cx="279400" cy="27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880" y="4061159"/>
              <a:ext cx="3654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 most recent, consecutive scores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3429846"/>
            <a:ext cx="3937000" cy="1498600"/>
            <a:chOff x="4572000" y="3603953"/>
            <a:chExt cx="3937000" cy="1498600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0" y="3603953"/>
              <a:ext cx="3937000" cy="1498600"/>
              <a:chOff x="228600" y="3977371"/>
              <a:chExt cx="3937000" cy="1498600"/>
            </a:xfrm>
            <a:solidFill>
              <a:srgbClr val="7030A0"/>
            </a:solidFill>
          </p:grpSpPr>
          <p:sp>
            <p:nvSpPr>
              <p:cNvPr id="15" name="Rectangle 14"/>
              <p:cNvSpPr/>
              <p:nvPr/>
            </p:nvSpPr>
            <p:spPr>
              <a:xfrm>
                <a:off x="228600" y="3977371"/>
                <a:ext cx="3937000" cy="1498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4880" y="4061159"/>
                <a:ext cx="3648320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Trendline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V="1">
              <a:off x="4927600" y="3962400"/>
              <a:ext cx="3289300" cy="9906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22" y="594360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03958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</TotalTime>
  <Words>5403</Words>
  <Application>Microsoft Macintosh PowerPoint</Application>
  <PresentationFormat>On-screen Show (4:3)</PresentationFormat>
  <Paragraphs>1073</Paragraphs>
  <Slides>141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55" baseType="lpstr">
      <vt:lpstr>ＭＳ Ｐゴシック</vt:lpstr>
      <vt:lpstr>Arial</vt:lpstr>
      <vt:lpstr>Calibri</vt:lpstr>
      <vt:lpstr>Cambria</vt:lpstr>
      <vt:lpstr>Cambria Math</vt:lpstr>
      <vt:lpstr>Chalkduster</vt:lpstr>
      <vt:lpstr>Comic Sans MS</vt:lpstr>
      <vt:lpstr>Franklin Gothic Book</vt:lpstr>
      <vt:lpstr>Lucida Grande</vt:lpstr>
      <vt:lpstr>Marker Felt Thin</vt:lpstr>
      <vt:lpstr>Times New Roman</vt:lpstr>
      <vt:lpstr>Verdana</vt:lpstr>
      <vt:lpstr>Wingdings</vt:lpstr>
      <vt:lpstr>NCII-Uconn</vt:lpstr>
      <vt:lpstr>PowerPoint Presentation</vt:lpstr>
      <vt:lpstr>Contact Information</vt:lpstr>
      <vt:lpstr>School-Level Support for Students with Mathematics Difficulties</vt:lpstr>
      <vt:lpstr>Tier 1</vt:lpstr>
      <vt:lpstr>Think-Pair-Share</vt:lpstr>
      <vt:lpstr>Intensive Intervention</vt:lpstr>
      <vt:lpstr>Intensive Intervention</vt:lpstr>
      <vt:lpstr>Tier 2</vt:lpstr>
      <vt:lpstr>Think-Pair-Share</vt:lpstr>
      <vt:lpstr>Tier 3</vt:lpstr>
      <vt:lpstr>Think-Pair-Share</vt:lpstr>
      <vt:lpstr>PowerPoint Presentation</vt:lpstr>
      <vt:lpstr>PowerPoint Presentation</vt:lpstr>
      <vt:lpstr>Mathematical Content of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 Within the Platform</vt:lpstr>
      <vt:lpstr>PowerPoint Presentation</vt:lpstr>
      <vt:lpstr>PowerPoint Presentation</vt:lpstr>
      <vt:lpstr>Explicit Instruction</vt:lpstr>
      <vt:lpstr>How do you use explicit instruction within intensive intervention?</vt:lpstr>
      <vt:lpstr>Multiple Representations</vt:lpstr>
      <vt:lpstr>How should multiple representations be used within intensive intervention?</vt:lpstr>
      <vt:lpstr>Focus on Language</vt:lpstr>
      <vt:lpstr>How do you attend to language within intensive intervention?</vt:lpstr>
      <vt:lpstr>Fluency </vt:lpstr>
      <vt:lpstr>How to build fact fluency within intensive intervention?</vt:lpstr>
      <vt:lpstr>Problem Solving</vt:lpstr>
      <vt:lpstr>Problem Solving</vt:lpstr>
      <vt:lpstr>How do you incorporate effective problem-solving strategies within intensive intervention?</vt:lpstr>
      <vt:lpstr>Motivation Component</vt:lpstr>
      <vt:lpstr>How do you incorporate a motivational component within intensive intervention?</vt:lpstr>
      <vt:lpstr>PowerPoint Presentation</vt:lpstr>
      <vt:lpstr>How to Measure Progress</vt:lpstr>
      <vt:lpstr>PowerPoint Presentation</vt:lpstr>
      <vt:lpstr>Progress Monitoring</vt:lpstr>
      <vt:lpstr>Decision Making</vt:lpstr>
      <vt:lpstr>Setting Goals</vt:lpstr>
      <vt:lpstr>Setting Goals</vt:lpstr>
      <vt:lpstr>PowerPoint Presentation</vt:lpstr>
      <vt:lpstr>PowerPoint Presentation</vt:lpstr>
      <vt:lpstr>PowerPoint Presentation</vt:lpstr>
      <vt:lpstr>Benchmark</vt:lpstr>
      <vt:lpstr>Setting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Review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Determining Response</vt:lpstr>
      <vt:lpstr>To Review</vt:lpstr>
      <vt:lpstr>To Review</vt:lpstr>
      <vt:lpstr>How to Make Adaptations</vt:lpstr>
      <vt:lpstr>PowerPoint Presentation</vt:lpstr>
      <vt:lpstr>Content for Intensive Intervention</vt:lpstr>
      <vt:lpstr>Content for Intensive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srpowell@austin.utexas.edu</cp:lastModifiedBy>
  <cp:revision>422</cp:revision>
  <dcterms:created xsi:type="dcterms:W3CDTF">2016-08-16T05:11:43Z</dcterms:created>
  <dcterms:modified xsi:type="dcterms:W3CDTF">2018-03-08T21:09:06Z</dcterms:modified>
</cp:coreProperties>
</file>