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2" r:id="rId2"/>
    <p:sldMasterId id="2147483671" r:id="rId3"/>
    <p:sldMasterId id="2147483682" r:id="rId4"/>
    <p:sldMasterId id="2147483695" r:id="rId5"/>
  </p:sldMasterIdLst>
  <p:notesMasterIdLst>
    <p:notesMasterId r:id="rId43"/>
  </p:notesMasterIdLst>
  <p:handoutMasterIdLst>
    <p:handoutMasterId r:id="rId44"/>
  </p:handoutMasterIdLst>
  <p:sldIdLst>
    <p:sldId id="256" r:id="rId6"/>
    <p:sldId id="271" r:id="rId7"/>
    <p:sldId id="261" r:id="rId8"/>
    <p:sldId id="272" r:id="rId9"/>
    <p:sldId id="386" r:id="rId10"/>
    <p:sldId id="388" r:id="rId11"/>
    <p:sldId id="353" r:id="rId12"/>
    <p:sldId id="371" r:id="rId13"/>
    <p:sldId id="398" r:id="rId14"/>
    <p:sldId id="381" r:id="rId15"/>
    <p:sldId id="382" r:id="rId16"/>
    <p:sldId id="387" r:id="rId17"/>
    <p:sldId id="385" r:id="rId18"/>
    <p:sldId id="352" r:id="rId19"/>
    <p:sldId id="350" r:id="rId20"/>
    <p:sldId id="324" r:id="rId21"/>
    <p:sldId id="376" r:id="rId22"/>
    <p:sldId id="359" r:id="rId23"/>
    <p:sldId id="361" r:id="rId24"/>
    <p:sldId id="377" r:id="rId25"/>
    <p:sldId id="406" r:id="rId26"/>
    <p:sldId id="370" r:id="rId27"/>
    <p:sldId id="378" r:id="rId28"/>
    <p:sldId id="366" r:id="rId29"/>
    <p:sldId id="367" r:id="rId30"/>
    <p:sldId id="380" r:id="rId31"/>
    <p:sldId id="389" r:id="rId32"/>
    <p:sldId id="384" r:id="rId33"/>
    <p:sldId id="403" r:id="rId34"/>
    <p:sldId id="356" r:id="rId35"/>
    <p:sldId id="404" r:id="rId36"/>
    <p:sldId id="369" r:id="rId37"/>
    <p:sldId id="401" r:id="rId38"/>
    <p:sldId id="402" r:id="rId39"/>
    <p:sldId id="392" r:id="rId40"/>
    <p:sldId id="372" r:id="rId41"/>
    <p:sldId id="290" r:id="rId4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llary Knudson" initials="HK" lastIdx="10" clrIdx="0">
    <p:extLst>
      <p:ext uri="{19B8F6BF-5375-455C-9EA6-DF929625EA0E}">
        <p15:presenceInfo xmlns:p15="http://schemas.microsoft.com/office/powerpoint/2012/main" userId="S-1-5-21-2149558826-3324038498-27948981-341003" providerId="AD"/>
      </p:ext>
    </p:extLst>
  </p:cmAuthor>
  <p:cmAuthor id="2" name="Katy Schmitt" initials="KS" lastIdx="2" clrIdx="1">
    <p:extLst>
      <p:ext uri="{19B8F6BF-5375-455C-9EA6-DF929625EA0E}">
        <p15:presenceInfo xmlns:p15="http://schemas.microsoft.com/office/powerpoint/2012/main" userId="S-1-5-21-2149558826-3324038498-27948981-3084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655"/>
    <a:srgbClr val="000000"/>
    <a:srgbClr val="1B365D"/>
    <a:srgbClr val="6E7073"/>
    <a:srgbClr val="CDCDCD"/>
    <a:srgbClr val="EEEEEE"/>
    <a:srgbClr val="174A7C"/>
    <a:srgbClr val="002D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73303" autoAdjust="0"/>
  </p:normalViewPr>
  <p:slideViewPr>
    <p:cSldViewPr>
      <p:cViewPr varScale="1">
        <p:scale>
          <a:sx n="71" d="100"/>
          <a:sy n="71" d="100"/>
        </p:scale>
        <p:origin x="1296" y="60"/>
      </p:cViewPr>
      <p:guideLst>
        <p:guide orient="horz" pos="2160"/>
        <p:guide pos="2880"/>
      </p:guideLst>
    </p:cSldViewPr>
  </p:slideViewPr>
  <p:notesTextViewPr>
    <p:cViewPr>
      <p:scale>
        <a:sx n="1" d="1"/>
        <a:sy n="1" d="1"/>
      </p:scale>
      <p:origin x="0" y="0"/>
    </p:cViewPr>
  </p:notesTextViewPr>
  <p:sorterViewPr>
    <p:cViewPr>
      <p:scale>
        <a:sx n="100" d="100"/>
        <a:sy n="100" d="100"/>
      </p:scale>
      <p:origin x="0" y="-109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0C4BBC-9395-4D52-9F20-2DC68D7B55F0}" type="doc">
      <dgm:prSet loTypeId="urn:microsoft.com/office/officeart/2005/8/layout/hChevron3" loCatId="process" qsTypeId="urn:microsoft.com/office/officeart/2005/8/quickstyle/simple1" qsCatId="simple" csTypeId="urn:microsoft.com/office/officeart/2005/8/colors/colorful1" csCatId="colorful" phldr="1"/>
      <dgm:spPr/>
    </dgm:pt>
    <dgm:pt modelId="{07E82A0B-4304-44FD-840A-6411F514ED4D}" type="pres">
      <dgm:prSet presAssocID="{ED0C4BBC-9395-4D52-9F20-2DC68D7B55F0}" presName="Name0" presStyleCnt="0">
        <dgm:presLayoutVars>
          <dgm:dir/>
          <dgm:resizeHandles val="exact"/>
        </dgm:presLayoutVars>
      </dgm:prSet>
      <dgm:spPr/>
    </dgm:pt>
  </dgm:ptLst>
  <dgm:cxnLst>
    <dgm:cxn modelId="{C6C254F2-C3DA-4A9F-8932-298921EEB8BD}" type="presOf" srcId="{ED0C4BBC-9395-4D52-9F20-2DC68D7B55F0}" destId="{07E82A0B-4304-44FD-840A-6411F514ED4D}"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84B7A7-3E10-4808-8A21-78626B1B3A3F}" type="doc">
      <dgm:prSet loTypeId="urn:microsoft.com/office/officeart/2005/8/layout/process1" loCatId="process" qsTypeId="urn:microsoft.com/office/officeart/2005/8/quickstyle/simple1" qsCatId="simple" csTypeId="urn:microsoft.com/office/officeart/2005/8/colors/accent0_3" csCatId="mainScheme" phldr="1"/>
      <dgm:spPr/>
    </dgm:pt>
    <dgm:pt modelId="{BDF24E12-F353-4F56-A7AD-25ADC2068CB6}">
      <dgm:prSet phldrT="[Text]" custT="1"/>
      <dgm:spPr/>
      <dgm:t>
        <a:bodyPr/>
        <a:lstStyle/>
        <a:p>
          <a:pPr algn="ctr"/>
          <a:r>
            <a:rPr lang="en-US" sz="3600" b="1" dirty="0" smtClean="0">
              <a:latin typeface="Arial" panose="020B0604020202020204" pitchFamily="34" charset="0"/>
              <a:cs typeface="Arial" panose="020B0604020202020204" pitchFamily="34" charset="0"/>
            </a:rPr>
            <a:t>Compliance</a:t>
          </a:r>
        </a:p>
      </dgm:t>
    </dgm:pt>
    <dgm:pt modelId="{A9D9ABEF-E218-441C-A1E3-575A5FC1CC28}" type="parTrans" cxnId="{DFB3C0E8-4FAC-4FE6-8156-D178E78E3EF1}">
      <dgm:prSet/>
      <dgm:spPr/>
      <dgm:t>
        <a:bodyPr/>
        <a:lstStyle/>
        <a:p>
          <a:endParaRPr lang="en-US"/>
        </a:p>
      </dgm:t>
    </dgm:pt>
    <dgm:pt modelId="{6EB345BA-1AFA-4387-AAA7-612D68860C65}" type="sibTrans" cxnId="{DFB3C0E8-4FAC-4FE6-8156-D178E78E3EF1}">
      <dgm:prSet/>
      <dgm:spPr/>
      <dgm:t>
        <a:bodyPr/>
        <a:lstStyle/>
        <a:p>
          <a:endParaRPr lang="en-US"/>
        </a:p>
      </dgm:t>
    </dgm:pt>
    <dgm:pt modelId="{3C8DB641-F739-47D9-B75F-941A67349FA8}">
      <dgm:prSet phldrT="[Text]" custT="1"/>
      <dgm:spPr/>
      <dgm:t>
        <a:bodyPr/>
        <a:lstStyle/>
        <a:p>
          <a:pPr algn="ctr"/>
          <a:r>
            <a:rPr lang="en-US" sz="3600" b="1" dirty="0" smtClean="0">
              <a:latin typeface="Arial" panose="020B0604020202020204" pitchFamily="34" charset="0"/>
              <a:cs typeface="Arial" panose="020B0604020202020204" pitchFamily="34" charset="0"/>
            </a:rPr>
            <a:t>Support</a:t>
          </a:r>
          <a:endParaRPr lang="en-US" sz="3600" b="1" dirty="0">
            <a:latin typeface="Arial" panose="020B0604020202020204" pitchFamily="34" charset="0"/>
            <a:cs typeface="Arial" panose="020B0604020202020204" pitchFamily="34" charset="0"/>
          </a:endParaRPr>
        </a:p>
      </dgm:t>
    </dgm:pt>
    <dgm:pt modelId="{0B5451BB-708B-45C3-95E3-EBA739D5B2DC}" type="parTrans" cxnId="{9EC03229-3C89-434F-A6E2-47A91E869158}">
      <dgm:prSet/>
      <dgm:spPr/>
      <dgm:t>
        <a:bodyPr/>
        <a:lstStyle/>
        <a:p>
          <a:endParaRPr lang="en-US"/>
        </a:p>
      </dgm:t>
    </dgm:pt>
    <dgm:pt modelId="{A352A770-5501-46FD-AEFA-45DB04150511}" type="sibTrans" cxnId="{9EC03229-3C89-434F-A6E2-47A91E869158}">
      <dgm:prSet/>
      <dgm:spPr/>
      <dgm:t>
        <a:bodyPr/>
        <a:lstStyle/>
        <a:p>
          <a:endParaRPr lang="en-US"/>
        </a:p>
      </dgm:t>
    </dgm:pt>
    <dgm:pt modelId="{5BE75F64-A77B-40C2-BD77-D4CDA9961B42}">
      <dgm:prSet custT="1"/>
      <dgm:spPr/>
      <dgm:t>
        <a:bodyPr/>
        <a:lstStyle/>
        <a:p>
          <a:pPr marL="457200" indent="-457200" algn="l"/>
          <a:r>
            <a:rPr lang="en-US" sz="2000" dirty="0" smtClean="0">
              <a:latin typeface="Arial" panose="020B0604020202020204" pitchFamily="34" charset="0"/>
              <a:cs typeface="Arial" panose="020B0604020202020204" pitchFamily="34" charset="0"/>
            </a:rPr>
            <a:t>Only includes unexcused absences </a:t>
          </a:r>
          <a:r>
            <a:rPr lang="en-US" sz="1700" dirty="0" smtClean="0">
              <a:latin typeface="Arial" panose="020B0604020202020204" pitchFamily="34" charset="0"/>
              <a:cs typeface="Arial" panose="020B0604020202020204" pitchFamily="34" charset="0"/>
            </a:rPr>
            <a:t>(which may differ by LEA)</a:t>
          </a:r>
          <a:endParaRPr lang="en-US" sz="1700" dirty="0">
            <a:latin typeface="Arial" panose="020B0604020202020204" pitchFamily="34" charset="0"/>
            <a:cs typeface="Arial" panose="020B0604020202020204" pitchFamily="34" charset="0"/>
          </a:endParaRPr>
        </a:p>
      </dgm:t>
    </dgm:pt>
    <dgm:pt modelId="{C2619E13-66CA-487A-A89C-98C1B68B2D6D}" type="parTrans" cxnId="{6E06FECD-FF63-47CC-8199-D65712BB8CD6}">
      <dgm:prSet/>
      <dgm:spPr/>
      <dgm:t>
        <a:bodyPr/>
        <a:lstStyle/>
        <a:p>
          <a:endParaRPr lang="en-US"/>
        </a:p>
      </dgm:t>
    </dgm:pt>
    <dgm:pt modelId="{FA839EC9-06A1-44D8-8C4F-316CD96D37B6}" type="sibTrans" cxnId="{6E06FECD-FF63-47CC-8199-D65712BB8CD6}">
      <dgm:prSet/>
      <dgm:spPr/>
      <dgm:t>
        <a:bodyPr/>
        <a:lstStyle/>
        <a:p>
          <a:endParaRPr lang="en-US"/>
        </a:p>
      </dgm:t>
    </dgm:pt>
    <dgm:pt modelId="{5D7EF29C-9203-44B6-B698-BE2222093954}">
      <dgm:prSet custT="1"/>
      <dgm:spPr/>
      <dgm:t>
        <a:bodyPr/>
        <a:lstStyle/>
        <a:p>
          <a:pPr marL="457200" indent="-457200" algn="l"/>
          <a:r>
            <a:rPr lang="en-US" sz="2000" dirty="0" smtClean="0">
              <a:latin typeface="Arial" panose="020B0604020202020204" pitchFamily="34" charset="0"/>
              <a:cs typeface="Arial" panose="020B0604020202020204" pitchFamily="34" charset="0"/>
            </a:rPr>
            <a:t>Emphasizes compliance with school rules</a:t>
          </a:r>
          <a:endParaRPr lang="en-US" sz="2000" dirty="0">
            <a:latin typeface="Arial" panose="020B0604020202020204" pitchFamily="34" charset="0"/>
            <a:cs typeface="Arial" panose="020B0604020202020204" pitchFamily="34" charset="0"/>
          </a:endParaRPr>
        </a:p>
      </dgm:t>
    </dgm:pt>
    <dgm:pt modelId="{E0016C34-646E-4312-8CB2-E804A3B6526F}" type="parTrans" cxnId="{9870969E-7C30-4737-948B-2C6391D7855B}">
      <dgm:prSet/>
      <dgm:spPr/>
      <dgm:t>
        <a:bodyPr/>
        <a:lstStyle/>
        <a:p>
          <a:endParaRPr lang="en-US"/>
        </a:p>
      </dgm:t>
    </dgm:pt>
    <dgm:pt modelId="{6732E542-397E-4EEA-BA68-D6572143656F}" type="sibTrans" cxnId="{9870969E-7C30-4737-948B-2C6391D7855B}">
      <dgm:prSet/>
      <dgm:spPr/>
      <dgm:t>
        <a:bodyPr/>
        <a:lstStyle/>
        <a:p>
          <a:endParaRPr lang="en-US"/>
        </a:p>
      </dgm:t>
    </dgm:pt>
    <dgm:pt modelId="{AAF379C6-9052-4056-A510-A866B9E98567}">
      <dgm:prSet custT="1"/>
      <dgm:spPr/>
      <dgm:t>
        <a:bodyPr/>
        <a:lstStyle/>
        <a:p>
          <a:pPr marL="457200" indent="-457200" algn="l"/>
          <a:r>
            <a:rPr lang="en-US" sz="2000" dirty="0" smtClean="0">
              <a:latin typeface="Arial" panose="020B0604020202020204" pitchFamily="34" charset="0"/>
              <a:cs typeface="Arial" panose="020B0604020202020204" pitchFamily="34" charset="0"/>
            </a:rPr>
            <a:t>Focus on punitive and legal solutions, like truancy courts.</a:t>
          </a:r>
        </a:p>
        <a:p>
          <a:endParaRPr lang="en-US" dirty="0"/>
        </a:p>
      </dgm:t>
    </dgm:pt>
    <dgm:pt modelId="{99B2DC66-F0AB-4AD2-9A31-569FB20C7FE0}" type="parTrans" cxnId="{FE4E1638-A719-4C3C-8834-B583DB100BE2}">
      <dgm:prSet/>
      <dgm:spPr/>
      <dgm:t>
        <a:bodyPr/>
        <a:lstStyle/>
        <a:p>
          <a:endParaRPr lang="en-US"/>
        </a:p>
      </dgm:t>
    </dgm:pt>
    <dgm:pt modelId="{E9466896-6305-4097-ADA4-EA4FE8115C43}" type="sibTrans" cxnId="{FE4E1638-A719-4C3C-8834-B583DB100BE2}">
      <dgm:prSet/>
      <dgm:spPr/>
      <dgm:t>
        <a:bodyPr/>
        <a:lstStyle/>
        <a:p>
          <a:endParaRPr lang="en-US"/>
        </a:p>
      </dgm:t>
    </dgm:pt>
    <dgm:pt modelId="{80C8C3D9-0B40-4697-A081-1041638A60E1}">
      <dgm:prSet phldrT="[Text]" custT="1"/>
      <dgm:spPr/>
      <dgm:t>
        <a:bodyPr/>
        <a:lstStyle/>
        <a:p>
          <a:pPr algn="l"/>
          <a:r>
            <a:rPr lang="en-US" sz="2000" dirty="0" smtClean="0">
              <a:latin typeface="Arial" panose="020B0604020202020204" pitchFamily="34" charset="0"/>
              <a:cs typeface="Arial" panose="020B0604020202020204" pitchFamily="34" charset="0"/>
            </a:rPr>
            <a:t>Includes ALL absences </a:t>
          </a:r>
          <a:r>
            <a:rPr lang="en-US" sz="1700" dirty="0" smtClean="0">
              <a:latin typeface="Arial" panose="020B0604020202020204" pitchFamily="34" charset="0"/>
              <a:cs typeface="Arial" panose="020B0604020202020204" pitchFamily="34" charset="0"/>
            </a:rPr>
            <a:t>(excused and unexcused) </a:t>
          </a:r>
          <a:endParaRPr lang="en-US" sz="1700" dirty="0">
            <a:latin typeface="Arial" panose="020B0604020202020204" pitchFamily="34" charset="0"/>
            <a:cs typeface="Arial" panose="020B0604020202020204" pitchFamily="34" charset="0"/>
          </a:endParaRPr>
        </a:p>
      </dgm:t>
    </dgm:pt>
    <dgm:pt modelId="{D7380110-2A2A-4BCB-B1F4-F191903CD85E}" type="parTrans" cxnId="{65E1C2E0-8ADE-413D-AD14-F2D15AA6EDBF}">
      <dgm:prSet/>
      <dgm:spPr/>
      <dgm:t>
        <a:bodyPr/>
        <a:lstStyle/>
        <a:p>
          <a:endParaRPr lang="en-US"/>
        </a:p>
      </dgm:t>
    </dgm:pt>
    <dgm:pt modelId="{0D402EF5-8E54-4E31-B03D-68D9685E8212}" type="sibTrans" cxnId="{65E1C2E0-8ADE-413D-AD14-F2D15AA6EDBF}">
      <dgm:prSet/>
      <dgm:spPr/>
      <dgm:t>
        <a:bodyPr/>
        <a:lstStyle/>
        <a:p>
          <a:endParaRPr lang="en-US"/>
        </a:p>
      </dgm:t>
    </dgm:pt>
    <dgm:pt modelId="{D3B24267-D409-46FF-B62A-3783467560DD}">
      <dgm:prSet phldrT="[Text]" custT="1"/>
      <dgm:spPr/>
      <dgm:t>
        <a:bodyPr/>
        <a:lstStyle/>
        <a:p>
          <a:pPr algn="l"/>
          <a:r>
            <a:rPr lang="en-US" sz="2000" dirty="0" smtClean="0">
              <a:latin typeface="Arial" panose="020B0604020202020204" pitchFamily="34" charset="0"/>
              <a:cs typeface="Arial" panose="020B0604020202020204" pitchFamily="34" charset="0"/>
            </a:rPr>
            <a:t>Emphasizes academic and social impact of missed days</a:t>
          </a:r>
          <a:endParaRPr lang="en-US" sz="2000" dirty="0">
            <a:latin typeface="Arial" panose="020B0604020202020204" pitchFamily="34" charset="0"/>
            <a:cs typeface="Arial" panose="020B0604020202020204" pitchFamily="34" charset="0"/>
          </a:endParaRPr>
        </a:p>
      </dgm:t>
    </dgm:pt>
    <dgm:pt modelId="{E602640F-BCBB-427B-AB72-81DBECDC1A0E}" type="parTrans" cxnId="{F19FD13B-AEDC-4299-A1E7-80843B516120}">
      <dgm:prSet/>
      <dgm:spPr/>
      <dgm:t>
        <a:bodyPr/>
        <a:lstStyle/>
        <a:p>
          <a:endParaRPr lang="en-US"/>
        </a:p>
      </dgm:t>
    </dgm:pt>
    <dgm:pt modelId="{576A192F-AB01-47F6-9E8A-EF84772DE9C7}" type="sibTrans" cxnId="{F19FD13B-AEDC-4299-A1E7-80843B516120}">
      <dgm:prSet/>
      <dgm:spPr/>
      <dgm:t>
        <a:bodyPr/>
        <a:lstStyle/>
        <a:p>
          <a:endParaRPr lang="en-US"/>
        </a:p>
      </dgm:t>
    </dgm:pt>
    <dgm:pt modelId="{77A975FE-C3C9-4B67-B9AF-08398E77118B}">
      <dgm:prSet phldrT="[Text]" custT="1"/>
      <dgm:spPr/>
      <dgm:t>
        <a:bodyPr/>
        <a:lstStyle/>
        <a:p>
          <a:pPr algn="l"/>
          <a:r>
            <a:rPr lang="en-US" sz="2000" dirty="0" smtClean="0">
              <a:latin typeface="Arial" panose="020B0604020202020204" pitchFamily="34" charset="0"/>
              <a:cs typeface="Arial" panose="020B0604020202020204" pitchFamily="34" charset="0"/>
            </a:rPr>
            <a:t>Uses preventative strategies and positive messaging</a:t>
          </a:r>
          <a:endParaRPr lang="en-US" sz="2000" dirty="0">
            <a:latin typeface="Arial" panose="020B0604020202020204" pitchFamily="34" charset="0"/>
            <a:cs typeface="Arial" panose="020B0604020202020204" pitchFamily="34" charset="0"/>
          </a:endParaRPr>
        </a:p>
      </dgm:t>
    </dgm:pt>
    <dgm:pt modelId="{2A88A877-0C58-479D-B9DB-3A8678981974}" type="parTrans" cxnId="{1FE0CC03-FDDD-44C5-8812-199A598C357D}">
      <dgm:prSet/>
      <dgm:spPr/>
      <dgm:t>
        <a:bodyPr/>
        <a:lstStyle/>
        <a:p>
          <a:endParaRPr lang="en-US"/>
        </a:p>
      </dgm:t>
    </dgm:pt>
    <dgm:pt modelId="{4213D6DB-2E67-4BCD-BFF9-99BF705096B3}" type="sibTrans" cxnId="{1FE0CC03-FDDD-44C5-8812-199A598C357D}">
      <dgm:prSet/>
      <dgm:spPr/>
      <dgm:t>
        <a:bodyPr/>
        <a:lstStyle/>
        <a:p>
          <a:endParaRPr lang="en-US"/>
        </a:p>
      </dgm:t>
    </dgm:pt>
    <dgm:pt modelId="{718E9B35-A941-4D21-BC90-7B887BDFC74D}" type="pres">
      <dgm:prSet presAssocID="{EF84B7A7-3E10-4808-8A21-78626B1B3A3F}" presName="Name0" presStyleCnt="0">
        <dgm:presLayoutVars>
          <dgm:dir/>
          <dgm:resizeHandles val="exact"/>
        </dgm:presLayoutVars>
      </dgm:prSet>
      <dgm:spPr/>
    </dgm:pt>
    <dgm:pt modelId="{2EB12B17-8190-4FB6-9B9A-76EE74120B51}" type="pres">
      <dgm:prSet presAssocID="{BDF24E12-F353-4F56-A7AD-25ADC2068CB6}" presName="node" presStyleLbl="node1" presStyleIdx="0" presStyleCnt="2">
        <dgm:presLayoutVars>
          <dgm:bulletEnabled val="1"/>
        </dgm:presLayoutVars>
      </dgm:prSet>
      <dgm:spPr/>
      <dgm:t>
        <a:bodyPr/>
        <a:lstStyle/>
        <a:p>
          <a:endParaRPr lang="en-US"/>
        </a:p>
      </dgm:t>
    </dgm:pt>
    <dgm:pt modelId="{1D57B567-622E-414B-9902-789C6C35BBB0}" type="pres">
      <dgm:prSet presAssocID="{6EB345BA-1AFA-4387-AAA7-612D68860C65}" presName="sibTrans" presStyleLbl="sibTrans2D1" presStyleIdx="0" presStyleCnt="1"/>
      <dgm:spPr/>
      <dgm:t>
        <a:bodyPr/>
        <a:lstStyle/>
        <a:p>
          <a:endParaRPr lang="en-US"/>
        </a:p>
      </dgm:t>
    </dgm:pt>
    <dgm:pt modelId="{FF82B07F-990C-4B80-A8B7-CF83788376F2}" type="pres">
      <dgm:prSet presAssocID="{6EB345BA-1AFA-4387-AAA7-612D68860C65}" presName="connectorText" presStyleLbl="sibTrans2D1" presStyleIdx="0" presStyleCnt="1"/>
      <dgm:spPr/>
      <dgm:t>
        <a:bodyPr/>
        <a:lstStyle/>
        <a:p>
          <a:endParaRPr lang="en-US"/>
        </a:p>
      </dgm:t>
    </dgm:pt>
    <dgm:pt modelId="{62B75BC7-16F3-4CF3-8ED9-CA0E2C8ACF72}" type="pres">
      <dgm:prSet presAssocID="{3C8DB641-F739-47D9-B75F-941A67349FA8}" presName="node" presStyleLbl="node1" presStyleIdx="1" presStyleCnt="2">
        <dgm:presLayoutVars>
          <dgm:bulletEnabled val="1"/>
        </dgm:presLayoutVars>
      </dgm:prSet>
      <dgm:spPr/>
      <dgm:t>
        <a:bodyPr/>
        <a:lstStyle/>
        <a:p>
          <a:endParaRPr lang="en-US"/>
        </a:p>
      </dgm:t>
    </dgm:pt>
  </dgm:ptLst>
  <dgm:cxnLst>
    <dgm:cxn modelId="{DFB3C0E8-4FAC-4FE6-8156-D178E78E3EF1}" srcId="{EF84B7A7-3E10-4808-8A21-78626B1B3A3F}" destId="{BDF24E12-F353-4F56-A7AD-25ADC2068CB6}" srcOrd="0" destOrd="0" parTransId="{A9D9ABEF-E218-441C-A1E3-575A5FC1CC28}" sibTransId="{6EB345BA-1AFA-4387-AAA7-612D68860C65}"/>
    <dgm:cxn modelId="{7D017E77-6245-4A3B-8A8B-8A9163293652}" type="presOf" srcId="{77A975FE-C3C9-4B67-B9AF-08398E77118B}" destId="{62B75BC7-16F3-4CF3-8ED9-CA0E2C8ACF72}" srcOrd="0" destOrd="3" presId="urn:microsoft.com/office/officeart/2005/8/layout/process1"/>
    <dgm:cxn modelId="{2C8B0A50-7BD6-4BBF-9DBA-B8C705389EDD}" type="presOf" srcId="{D3B24267-D409-46FF-B62A-3783467560DD}" destId="{62B75BC7-16F3-4CF3-8ED9-CA0E2C8ACF72}" srcOrd="0" destOrd="2" presId="urn:microsoft.com/office/officeart/2005/8/layout/process1"/>
    <dgm:cxn modelId="{1FE0CC03-FDDD-44C5-8812-199A598C357D}" srcId="{3C8DB641-F739-47D9-B75F-941A67349FA8}" destId="{77A975FE-C3C9-4B67-B9AF-08398E77118B}" srcOrd="2" destOrd="0" parTransId="{2A88A877-0C58-479D-B9DB-3A8678981974}" sibTransId="{4213D6DB-2E67-4BCD-BFF9-99BF705096B3}"/>
    <dgm:cxn modelId="{0C6902E6-699D-4929-B747-64198096C803}" type="presOf" srcId="{5D7EF29C-9203-44B6-B698-BE2222093954}" destId="{2EB12B17-8190-4FB6-9B9A-76EE74120B51}" srcOrd="0" destOrd="2" presId="urn:microsoft.com/office/officeart/2005/8/layout/process1"/>
    <dgm:cxn modelId="{9EC03229-3C89-434F-A6E2-47A91E869158}" srcId="{EF84B7A7-3E10-4808-8A21-78626B1B3A3F}" destId="{3C8DB641-F739-47D9-B75F-941A67349FA8}" srcOrd="1" destOrd="0" parTransId="{0B5451BB-708B-45C3-95E3-EBA739D5B2DC}" sibTransId="{A352A770-5501-46FD-AEFA-45DB04150511}"/>
    <dgm:cxn modelId="{ED5E9716-068E-4F68-9D7D-4AA55E3FE150}" type="presOf" srcId="{AAF379C6-9052-4056-A510-A866B9E98567}" destId="{2EB12B17-8190-4FB6-9B9A-76EE74120B51}" srcOrd="0" destOrd="3" presId="urn:microsoft.com/office/officeart/2005/8/layout/process1"/>
    <dgm:cxn modelId="{91A30FB9-6A90-46A6-B648-841C926A7F0B}" type="presOf" srcId="{3C8DB641-F739-47D9-B75F-941A67349FA8}" destId="{62B75BC7-16F3-4CF3-8ED9-CA0E2C8ACF72}" srcOrd="0" destOrd="0" presId="urn:microsoft.com/office/officeart/2005/8/layout/process1"/>
    <dgm:cxn modelId="{34EC035A-4776-467C-B47F-6B9E145A9BAB}" type="presOf" srcId="{6EB345BA-1AFA-4387-AAA7-612D68860C65}" destId="{FF82B07F-990C-4B80-A8B7-CF83788376F2}" srcOrd="1" destOrd="0" presId="urn:microsoft.com/office/officeart/2005/8/layout/process1"/>
    <dgm:cxn modelId="{CE39E775-0BF3-4DD2-807E-AC2E97A57AC4}" type="presOf" srcId="{6EB345BA-1AFA-4387-AAA7-612D68860C65}" destId="{1D57B567-622E-414B-9902-789C6C35BBB0}" srcOrd="0" destOrd="0" presId="urn:microsoft.com/office/officeart/2005/8/layout/process1"/>
    <dgm:cxn modelId="{F19FD13B-AEDC-4299-A1E7-80843B516120}" srcId="{3C8DB641-F739-47D9-B75F-941A67349FA8}" destId="{D3B24267-D409-46FF-B62A-3783467560DD}" srcOrd="1" destOrd="0" parTransId="{E602640F-BCBB-427B-AB72-81DBECDC1A0E}" sibTransId="{576A192F-AB01-47F6-9E8A-EF84772DE9C7}"/>
    <dgm:cxn modelId="{34AB74E8-DCF4-487C-8182-F1059E9D0D68}" type="presOf" srcId="{BDF24E12-F353-4F56-A7AD-25ADC2068CB6}" destId="{2EB12B17-8190-4FB6-9B9A-76EE74120B51}" srcOrd="0" destOrd="0" presId="urn:microsoft.com/office/officeart/2005/8/layout/process1"/>
    <dgm:cxn modelId="{C4E5FB48-005C-4FA4-A863-2EB696C83471}" type="presOf" srcId="{5BE75F64-A77B-40C2-BD77-D4CDA9961B42}" destId="{2EB12B17-8190-4FB6-9B9A-76EE74120B51}" srcOrd="0" destOrd="1" presId="urn:microsoft.com/office/officeart/2005/8/layout/process1"/>
    <dgm:cxn modelId="{16909484-D385-4B7E-A231-3BA9D0262030}" type="presOf" srcId="{80C8C3D9-0B40-4697-A081-1041638A60E1}" destId="{62B75BC7-16F3-4CF3-8ED9-CA0E2C8ACF72}" srcOrd="0" destOrd="1" presId="urn:microsoft.com/office/officeart/2005/8/layout/process1"/>
    <dgm:cxn modelId="{FE4E1638-A719-4C3C-8834-B583DB100BE2}" srcId="{BDF24E12-F353-4F56-A7AD-25ADC2068CB6}" destId="{AAF379C6-9052-4056-A510-A866B9E98567}" srcOrd="2" destOrd="0" parTransId="{99B2DC66-F0AB-4AD2-9A31-569FB20C7FE0}" sibTransId="{E9466896-6305-4097-ADA4-EA4FE8115C43}"/>
    <dgm:cxn modelId="{6E06FECD-FF63-47CC-8199-D65712BB8CD6}" srcId="{BDF24E12-F353-4F56-A7AD-25ADC2068CB6}" destId="{5BE75F64-A77B-40C2-BD77-D4CDA9961B42}" srcOrd="0" destOrd="0" parTransId="{C2619E13-66CA-487A-A89C-98C1B68B2D6D}" sibTransId="{FA839EC9-06A1-44D8-8C4F-316CD96D37B6}"/>
    <dgm:cxn modelId="{65E1C2E0-8ADE-413D-AD14-F2D15AA6EDBF}" srcId="{3C8DB641-F739-47D9-B75F-941A67349FA8}" destId="{80C8C3D9-0B40-4697-A081-1041638A60E1}" srcOrd="0" destOrd="0" parTransId="{D7380110-2A2A-4BCB-B1F4-F191903CD85E}" sibTransId="{0D402EF5-8E54-4E31-B03D-68D9685E8212}"/>
    <dgm:cxn modelId="{9870969E-7C30-4737-948B-2C6391D7855B}" srcId="{BDF24E12-F353-4F56-A7AD-25ADC2068CB6}" destId="{5D7EF29C-9203-44B6-B698-BE2222093954}" srcOrd="1" destOrd="0" parTransId="{E0016C34-646E-4312-8CB2-E804A3B6526F}" sibTransId="{6732E542-397E-4EEA-BA68-D6572143656F}"/>
    <dgm:cxn modelId="{F884C775-A494-4367-9DA3-93B79A13FD7D}" type="presOf" srcId="{EF84B7A7-3E10-4808-8A21-78626B1B3A3F}" destId="{718E9B35-A941-4D21-BC90-7B887BDFC74D}" srcOrd="0" destOrd="0" presId="urn:microsoft.com/office/officeart/2005/8/layout/process1"/>
    <dgm:cxn modelId="{A3A6EC84-CEB1-4FF8-B9CE-CD1BA762C9F6}" type="presParOf" srcId="{718E9B35-A941-4D21-BC90-7B887BDFC74D}" destId="{2EB12B17-8190-4FB6-9B9A-76EE74120B51}" srcOrd="0" destOrd="0" presId="urn:microsoft.com/office/officeart/2005/8/layout/process1"/>
    <dgm:cxn modelId="{40F200FE-2FF7-4BEC-8985-D849CEADFC4B}" type="presParOf" srcId="{718E9B35-A941-4D21-BC90-7B887BDFC74D}" destId="{1D57B567-622E-414B-9902-789C6C35BBB0}" srcOrd="1" destOrd="0" presId="urn:microsoft.com/office/officeart/2005/8/layout/process1"/>
    <dgm:cxn modelId="{4C3BC013-1A45-44C4-B371-2A6C0D600764}" type="presParOf" srcId="{1D57B567-622E-414B-9902-789C6C35BBB0}" destId="{FF82B07F-990C-4B80-A8B7-CF83788376F2}" srcOrd="0" destOrd="0" presId="urn:microsoft.com/office/officeart/2005/8/layout/process1"/>
    <dgm:cxn modelId="{A6420834-09FB-4C2E-B8D6-20C5C5A3DF31}" type="presParOf" srcId="{718E9B35-A941-4D21-BC90-7B887BDFC74D}" destId="{62B75BC7-16F3-4CF3-8ED9-CA0E2C8ACF72}"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B12B17-8190-4FB6-9B9A-76EE74120B51}">
      <dsp:nvSpPr>
        <dsp:cNvPr id="0" name=""/>
        <dsp:cNvSpPr/>
      </dsp:nvSpPr>
      <dsp:spPr>
        <a:xfrm>
          <a:off x="1637" y="282852"/>
          <a:ext cx="3491135" cy="396025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ctr" defTabSz="1600200">
            <a:lnSpc>
              <a:spcPct val="90000"/>
            </a:lnSpc>
            <a:spcBef>
              <a:spcPct val="0"/>
            </a:spcBef>
            <a:spcAft>
              <a:spcPct val="35000"/>
            </a:spcAft>
          </a:pPr>
          <a:r>
            <a:rPr lang="en-US" sz="3600" b="1" kern="1200" dirty="0" smtClean="0">
              <a:latin typeface="Arial" panose="020B0604020202020204" pitchFamily="34" charset="0"/>
              <a:cs typeface="Arial" panose="020B0604020202020204" pitchFamily="34" charset="0"/>
            </a:rPr>
            <a:t>Compliance</a:t>
          </a:r>
        </a:p>
        <a:p>
          <a:pPr marL="457200" lvl="1" indent="-4572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Only includes unexcused absences </a:t>
          </a:r>
          <a:r>
            <a:rPr lang="en-US" sz="1700" kern="1200" dirty="0" smtClean="0">
              <a:latin typeface="Arial" panose="020B0604020202020204" pitchFamily="34" charset="0"/>
              <a:cs typeface="Arial" panose="020B0604020202020204" pitchFamily="34" charset="0"/>
            </a:rPr>
            <a:t>(which may differ by LEA)</a:t>
          </a:r>
          <a:endParaRPr lang="en-US" sz="1700" kern="1200" dirty="0">
            <a:latin typeface="Arial" panose="020B0604020202020204" pitchFamily="34" charset="0"/>
            <a:cs typeface="Arial" panose="020B0604020202020204" pitchFamily="34" charset="0"/>
          </a:endParaRPr>
        </a:p>
        <a:p>
          <a:pPr marL="457200" lvl="1" indent="-4572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Emphasizes compliance with school rules</a:t>
          </a:r>
          <a:endParaRPr lang="en-US" sz="2000" kern="1200" dirty="0">
            <a:latin typeface="Arial" panose="020B0604020202020204" pitchFamily="34" charset="0"/>
            <a:cs typeface="Arial" panose="020B0604020202020204" pitchFamily="34" charset="0"/>
          </a:endParaRPr>
        </a:p>
        <a:p>
          <a:pPr marL="457200" lvl="1" indent="-4572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Focus on punitive and legal solutions, like truancy courts.</a:t>
          </a:r>
        </a:p>
        <a:p>
          <a:pPr lvl="1" defTabSz="889000">
            <a:lnSpc>
              <a:spcPct val="90000"/>
            </a:lnSpc>
            <a:spcBef>
              <a:spcPct val="0"/>
            </a:spcBef>
            <a:spcAft>
              <a:spcPct val="15000"/>
            </a:spcAft>
            <a:buChar char="••"/>
          </a:pPr>
          <a:endParaRPr lang="en-US" kern="1200" dirty="0"/>
        </a:p>
      </dsp:txBody>
      <dsp:txXfrm>
        <a:off x="103889" y="385104"/>
        <a:ext cx="3286631" cy="3755753"/>
      </dsp:txXfrm>
    </dsp:sp>
    <dsp:sp modelId="{1D57B567-622E-414B-9902-789C6C35BBB0}">
      <dsp:nvSpPr>
        <dsp:cNvPr id="0" name=""/>
        <dsp:cNvSpPr/>
      </dsp:nvSpPr>
      <dsp:spPr>
        <a:xfrm>
          <a:off x="3841886" y="1830080"/>
          <a:ext cx="740120" cy="86580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endParaRPr lang="en-US" sz="3300" kern="1200"/>
        </a:p>
      </dsp:txBody>
      <dsp:txXfrm>
        <a:off x="3841886" y="2003240"/>
        <a:ext cx="518084" cy="519481"/>
      </dsp:txXfrm>
    </dsp:sp>
    <dsp:sp modelId="{62B75BC7-16F3-4CF3-8ED9-CA0E2C8ACF72}">
      <dsp:nvSpPr>
        <dsp:cNvPr id="0" name=""/>
        <dsp:cNvSpPr/>
      </dsp:nvSpPr>
      <dsp:spPr>
        <a:xfrm>
          <a:off x="4889227" y="282852"/>
          <a:ext cx="3491135" cy="396025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ctr" defTabSz="1600200">
            <a:lnSpc>
              <a:spcPct val="90000"/>
            </a:lnSpc>
            <a:spcBef>
              <a:spcPct val="0"/>
            </a:spcBef>
            <a:spcAft>
              <a:spcPct val="35000"/>
            </a:spcAft>
          </a:pPr>
          <a:r>
            <a:rPr lang="en-US" sz="3600" b="1" kern="1200" dirty="0" smtClean="0">
              <a:latin typeface="Arial" panose="020B0604020202020204" pitchFamily="34" charset="0"/>
              <a:cs typeface="Arial" panose="020B0604020202020204" pitchFamily="34" charset="0"/>
            </a:rPr>
            <a:t>Support</a:t>
          </a:r>
          <a:endParaRPr lang="en-US" sz="3600" b="1"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Includes ALL absences </a:t>
          </a:r>
          <a:r>
            <a:rPr lang="en-US" sz="1700" kern="1200" dirty="0" smtClean="0">
              <a:latin typeface="Arial" panose="020B0604020202020204" pitchFamily="34" charset="0"/>
              <a:cs typeface="Arial" panose="020B0604020202020204" pitchFamily="34" charset="0"/>
            </a:rPr>
            <a:t>(excused and unexcused) </a:t>
          </a:r>
          <a:endParaRPr lang="en-US" sz="17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Emphasizes academic and social impact of missed days</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Uses preventative strategies and positive messaging</a:t>
          </a:r>
          <a:endParaRPr lang="en-US" sz="2000" kern="1200" dirty="0">
            <a:latin typeface="Arial" panose="020B0604020202020204" pitchFamily="34" charset="0"/>
            <a:cs typeface="Arial" panose="020B0604020202020204" pitchFamily="34" charset="0"/>
          </a:endParaRPr>
        </a:p>
      </dsp:txBody>
      <dsp:txXfrm>
        <a:off x="4991479" y="385104"/>
        <a:ext cx="3286631" cy="3755753"/>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EF117223-0EF8-49EA-9D3D-F3AEA6AFED2E}" type="datetimeFigureOut">
              <a:rPr lang="en-US" smtClean="0"/>
              <a:t>7/12/2017</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117831B0-9B67-4439-894D-0FD29E0BF57D}" type="slidenum">
              <a:rPr lang="en-US" smtClean="0"/>
              <a:t>‹#›</a:t>
            </a:fld>
            <a:endParaRPr lang="en-US"/>
          </a:p>
        </p:txBody>
      </p:sp>
    </p:spTree>
    <p:extLst>
      <p:ext uri="{BB962C8B-B14F-4D97-AF65-F5344CB8AC3E}">
        <p14:creationId xmlns:p14="http://schemas.microsoft.com/office/powerpoint/2010/main" val="34291219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8D70764A-B111-44B3-AE37-A9C6790043FE}" type="datetimeFigureOut">
              <a:rPr lang="en-US" smtClean="0"/>
              <a:t>7/12/2017</a:t>
            </a:fld>
            <a:endParaRPr lang="en-US"/>
          </a:p>
        </p:txBody>
      </p:sp>
      <p:sp>
        <p:nvSpPr>
          <p:cNvPr id="4" name="Slide Image Placeholder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EF3C1CD0-D833-4B0D-BF33-74A8E63C0BDA}" type="slidenum">
              <a:rPr lang="en-US" smtClean="0"/>
              <a:t>‹#›</a:t>
            </a:fld>
            <a:endParaRPr lang="en-US"/>
          </a:p>
        </p:txBody>
      </p:sp>
    </p:spTree>
    <p:extLst>
      <p:ext uri="{BB962C8B-B14F-4D97-AF65-F5344CB8AC3E}">
        <p14:creationId xmlns:p14="http://schemas.microsoft.com/office/powerpoint/2010/main" val="209776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t>1</a:t>
            </a:fld>
            <a:endParaRPr lang="en-US"/>
          </a:p>
        </p:txBody>
      </p:sp>
    </p:spTree>
    <p:extLst>
      <p:ext uri="{BB962C8B-B14F-4D97-AF65-F5344CB8AC3E}">
        <p14:creationId xmlns:p14="http://schemas.microsoft.com/office/powerpoint/2010/main" val="3350437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achieve our goal, we need to shift</a:t>
            </a:r>
            <a:r>
              <a:rPr lang="en-US" baseline="0" dirty="0" smtClean="0"/>
              <a:t> our thinking from compliance to support. Here are some questions to consider.</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10</a:t>
            </a:fld>
            <a:endParaRPr lang="en-US"/>
          </a:p>
        </p:txBody>
      </p:sp>
    </p:spTree>
    <p:extLst>
      <p:ext uri="{BB962C8B-B14F-4D97-AF65-F5344CB8AC3E}">
        <p14:creationId xmlns:p14="http://schemas.microsoft.com/office/powerpoint/2010/main" val="3769557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shift our attendance focus from compliance to support we set</a:t>
            </a:r>
            <a:r>
              <a:rPr lang="en-US" baseline="0" dirty="0" smtClean="0"/>
              <a:t> the stage for cooperation with students and families. How can we work together to help you/your child take full advantage of this opportunity to learn?</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12</a:t>
            </a:fld>
            <a:endParaRPr lang="en-US"/>
          </a:p>
        </p:txBody>
      </p:sp>
    </p:spTree>
    <p:extLst>
      <p:ext uri="{BB962C8B-B14F-4D97-AF65-F5344CB8AC3E}">
        <p14:creationId xmlns:p14="http://schemas.microsoft.com/office/powerpoint/2010/main" val="3507020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93685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400" dirty="0" smtClean="0"/>
              <a:t>The indicator</a:t>
            </a:r>
            <a:r>
              <a:rPr lang="en-US" sz="2400" baseline="0" dirty="0" smtClean="0"/>
              <a:t> is based on a significant body of research around chronic absenteeism which identifies an absence rate of 10%  as the threshold at which significant academic and social impacts begin to become evident.</a:t>
            </a:r>
            <a:endParaRPr lang="en-US" sz="2400" dirty="0" smtClean="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425686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Content</a:t>
            </a:r>
            <a:r>
              <a:rPr lang="en-US" baseline="0" dirty="0" smtClean="0"/>
              <a:t> areas aren’t the same as indicators. Pathways are similar to indicators.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539157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050115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638028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example here</a:t>
            </a:r>
            <a:r>
              <a:rPr lang="en-US" baseline="0" dirty="0" smtClean="0"/>
              <a:t> is an actual small East Tennessee school district. Notice how their average daily attendance rates appear fairly equal while there is a significant difference in the percentage of students who are chronically absent.</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18</a:t>
            </a:fld>
            <a:endParaRPr lang="en-US"/>
          </a:p>
        </p:txBody>
      </p:sp>
    </p:spTree>
    <p:extLst>
      <p:ext uri="{BB962C8B-B14F-4D97-AF65-F5344CB8AC3E}">
        <p14:creationId xmlns:p14="http://schemas.microsoft.com/office/powerpoint/2010/main" val="245287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Certainly,</a:t>
            </a:r>
            <a:r>
              <a:rPr lang="en-US" baseline="0" dirty="0" smtClean="0"/>
              <a:t> from a school’s perspective, there are legitimate reasons to remove students from classroom settings. However, the vast majority of students are removed from school for rules violations, not for zero tolerance or violent behavior.  An interesting statistic for districts and schools to retrieve is the number of lost instructional days that are the result of out of school suspensions and expulsions. </a:t>
            </a:r>
          </a:p>
          <a:p>
            <a:endParaRPr lang="en-US" baseline="0" dirty="0" smtClean="0"/>
          </a:p>
          <a:p>
            <a:r>
              <a:rPr lang="en-US" baseline="0" dirty="0" smtClean="0"/>
              <a:t>99 percent of the discipline delivered at the school level is not documented in suspension/expulsion data, but may be evidenced in office referrals or similar low level discipline tracking. And low-level incidents are the precursor to more serious misbehavior. Your contextual knowledge of your school and district will determine to what extent these challenges apply to your situation and whether or not changes are needed in how your school or district administers discipline. Consider the underlying causes of behavior and address the root.</a:t>
            </a:r>
          </a:p>
          <a:p>
            <a:endParaRPr lang="en-US" baseline="0" dirty="0" smtClean="0"/>
          </a:p>
        </p:txBody>
      </p:sp>
      <p:sp>
        <p:nvSpPr>
          <p:cNvPr id="4" name="Slide Number Placeholder 3"/>
          <p:cNvSpPr>
            <a:spLocks noGrp="1"/>
          </p:cNvSpPr>
          <p:nvPr>
            <p:ph type="sldNum" sz="quarter" idx="10"/>
          </p:nvPr>
        </p:nvSpPr>
        <p:spPr/>
        <p:txBody>
          <a:bodyPr/>
          <a:lstStyle/>
          <a:p>
            <a:fld id="{EF3C1CD0-D833-4B0D-BF33-74A8E63C0BDA}" type="slidenum">
              <a:rPr lang="en-US" smtClean="0"/>
              <a:t>24</a:t>
            </a:fld>
            <a:endParaRPr lang="en-US" dirty="0"/>
          </a:p>
        </p:txBody>
      </p:sp>
    </p:spTree>
    <p:extLst>
      <p:ext uri="{BB962C8B-B14F-4D97-AF65-F5344CB8AC3E}">
        <p14:creationId xmlns:p14="http://schemas.microsoft.com/office/powerpoint/2010/main" val="3771285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state report card.</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25</a:t>
            </a:fld>
            <a:endParaRPr lang="en-US" dirty="0"/>
          </a:p>
        </p:txBody>
      </p:sp>
    </p:spTree>
    <p:extLst>
      <p:ext uri="{BB962C8B-B14F-4D97-AF65-F5344CB8AC3E}">
        <p14:creationId xmlns:p14="http://schemas.microsoft.com/office/powerpoint/2010/main" val="2613405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t>2</a:t>
            </a:fld>
            <a:endParaRPr lang="en-US"/>
          </a:p>
        </p:txBody>
      </p:sp>
    </p:spTree>
    <p:extLst>
      <p:ext uri="{BB962C8B-B14F-4D97-AF65-F5344CB8AC3E}">
        <p14:creationId xmlns:p14="http://schemas.microsoft.com/office/powerpoint/2010/main" val="1226878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41032858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 the</a:t>
            </a:r>
            <a:r>
              <a:rPr lang="en-US" baseline="0" dirty="0" smtClean="0"/>
              <a:t> screen, you’ll see what w</a:t>
            </a:r>
            <a:r>
              <a:rPr lang="en-US" dirty="0" smtClean="0"/>
              <a:t>e call Tennessee’s multi-tiered systems of supports (MTSS),</a:t>
            </a:r>
            <a:r>
              <a:rPr lang="en-US" baseline="0" dirty="0" smtClean="0"/>
              <a:t> which is simply a</a:t>
            </a:r>
            <a:r>
              <a:rPr lang="en-US" dirty="0" smtClean="0"/>
              <a:t> framework for seeing</a:t>
            </a:r>
            <a:r>
              <a:rPr lang="en-US" baseline="0" dirty="0" smtClean="0"/>
              <a:t> how all the practices, programs, and interventions fit together in order to</a:t>
            </a:r>
            <a:r>
              <a:rPr lang="en-US" dirty="0" smtClean="0"/>
              <a:t> meet students’ needs both within an individual classroom and across the school building.</a:t>
            </a:r>
          </a:p>
          <a:p>
            <a:endParaRPr lang="en-US" dirty="0" smtClean="0"/>
          </a:p>
          <a:p>
            <a:r>
              <a:rPr lang="en-US" dirty="0" smtClean="0"/>
              <a:t>Many programs</a:t>
            </a:r>
            <a:r>
              <a:rPr lang="en-US" baseline="0" dirty="0" smtClean="0"/>
              <a:t> and initiatives you already utilize fall under the MTSS framework – some are instructional in nature, others are supports for well-rounded students.  This list is </a:t>
            </a:r>
            <a:r>
              <a:rPr lang="en-US" b="1" baseline="0" dirty="0" smtClean="0"/>
              <a:t>not</a:t>
            </a:r>
            <a:r>
              <a:rPr lang="en-US" b="0" baseline="0" dirty="0" smtClean="0"/>
              <a:t> exhaustive – every school and district will prioritize different programs based on the unique needs of the school community.  </a:t>
            </a:r>
            <a:r>
              <a:rPr lang="en-US" b="1" baseline="0" dirty="0" smtClean="0"/>
              <a:t>The most important point is to intentionally use data about your students’ needs to tailor your suite of programs over time and use data and evidence to refine your practices.  </a:t>
            </a:r>
            <a:r>
              <a:rPr lang="en-US" b="0" baseline="0" dirty="0" smtClean="0"/>
              <a:t>For example, you may review your existing programs and determine you have several character and leadership building programs in Tier I but lack critical tiered interventions for students who are chronically out of school.  Perhaps you could limit your focus to the most effective Tier I programming and turn further attention to your tiered attendance supports.  </a:t>
            </a:r>
          </a:p>
          <a:p>
            <a:endParaRPr lang="en-US"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that this is </a:t>
            </a:r>
            <a:r>
              <a:rPr lang="en-US" b="1" baseline="0" dirty="0" smtClean="0"/>
              <a:t>not</a:t>
            </a:r>
            <a:r>
              <a:rPr lang="en-US" b="0" baseline="0" dirty="0" smtClean="0"/>
              <a:t> a new requirement; rather, it is a way to think about our existing strategies to support all students in a holistic fashion.  </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30</a:t>
            </a:fld>
            <a:endParaRPr lang="en-US"/>
          </a:p>
        </p:txBody>
      </p:sp>
    </p:spTree>
    <p:extLst>
      <p:ext uri="{BB962C8B-B14F-4D97-AF65-F5344CB8AC3E}">
        <p14:creationId xmlns:p14="http://schemas.microsoft.com/office/powerpoint/2010/main" val="208740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t>31</a:t>
            </a:fld>
            <a:endParaRPr lang="en-US"/>
          </a:p>
        </p:txBody>
      </p:sp>
    </p:spTree>
    <p:extLst>
      <p:ext uri="{BB962C8B-B14F-4D97-AF65-F5344CB8AC3E}">
        <p14:creationId xmlns:p14="http://schemas.microsoft.com/office/powerpoint/2010/main" val="2085907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3C1CD0-D833-4B0D-BF33-74A8E63C0BDA}" type="slidenum">
              <a:rPr lang="en-US" smtClean="0"/>
              <a:t>37</a:t>
            </a:fld>
            <a:endParaRPr lang="en-US"/>
          </a:p>
        </p:txBody>
      </p:sp>
    </p:spTree>
    <p:extLst>
      <p:ext uri="{BB962C8B-B14F-4D97-AF65-F5344CB8AC3E}">
        <p14:creationId xmlns:p14="http://schemas.microsoft.com/office/powerpoint/2010/main" val="1799893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58176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a reminder, our vision is that all students are equipped with the knowledge and skills needed to successfully embark upon their chosen path in life. Our focus on chronic absenteeism and use of the Chronically Out of School Indicator is directly tied to this vision and to the All Means All strategy area of our strategic plan.  School attendance is more than a legal mandate. It is an opportunity to learn.</a:t>
            </a:r>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878743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All students should have the opportunity to learn.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Student attendance is linked with academic outcomes.</a:t>
            </a:r>
            <a:r>
              <a:rPr lang="en-US" baseline="0" dirty="0" smtClean="0"/>
              <a:t> In fact, </a:t>
            </a:r>
            <a:r>
              <a:rPr lang="en-US" sz="1200" kern="1200" baseline="0" dirty="0" smtClean="0">
                <a:solidFill>
                  <a:schemeClr val="tx1"/>
                </a:solidFill>
                <a:effectLst/>
                <a:latin typeface="+mn-lt"/>
                <a:ea typeface="+mn-ea"/>
                <a:cs typeface="+mn-cs"/>
              </a:rPr>
              <a:t>m</a:t>
            </a:r>
            <a:r>
              <a:rPr lang="en-US" sz="1200" kern="1200" dirty="0" smtClean="0">
                <a:solidFill>
                  <a:schemeClr val="tx1"/>
                </a:solidFill>
                <a:effectLst/>
                <a:latin typeface="+mn-lt"/>
                <a:ea typeface="+mn-ea"/>
                <a:cs typeface="+mn-cs"/>
              </a:rPr>
              <a:t>ultiple research studies link poor attendance with reduced academic outcomes.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Harmful effects of poor attendance are cumulative and only looking at overall average daily attendance rates tend to mask attendance problems, particularly within subgroups.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Economically disadvantaged students are 3x more likely to be chronically absent than non-economically disadvantaged students. Similar trends exist with other historically underserved student groups including students with disabilities.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21420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All students should have the opportunity to learn.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Student attendance is linked with academic outcomes.</a:t>
            </a:r>
            <a:r>
              <a:rPr lang="en-US" baseline="0" dirty="0" smtClean="0"/>
              <a:t> In fact, </a:t>
            </a:r>
            <a:r>
              <a:rPr lang="en-US" sz="1200" kern="1200" baseline="0" dirty="0" smtClean="0">
                <a:solidFill>
                  <a:schemeClr val="tx1"/>
                </a:solidFill>
                <a:effectLst/>
                <a:latin typeface="+mn-lt"/>
                <a:ea typeface="+mn-ea"/>
                <a:cs typeface="+mn-cs"/>
              </a:rPr>
              <a:t>m</a:t>
            </a:r>
            <a:r>
              <a:rPr lang="en-US" sz="1200" kern="1200" dirty="0" smtClean="0">
                <a:solidFill>
                  <a:schemeClr val="tx1"/>
                </a:solidFill>
                <a:effectLst/>
                <a:latin typeface="+mn-lt"/>
                <a:ea typeface="+mn-ea"/>
                <a:cs typeface="+mn-cs"/>
              </a:rPr>
              <a:t>ultiple research studies link poor attendance with reduced academic outcomes.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Harmful effects of poor attendance are cumulative and only looking at overall average daily attendance rates tend to mask attendance problems, particularly within subgroups.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Economically disadvantaged students are 3x more likely to be chronically absent than non-economically disadvantaged students. Similar trends exist with other historically underserved student groups including students with disabilities.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489555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Graph:</a:t>
            </a:r>
            <a:r>
              <a:rPr lang="en-US" baseline="0" dirty="0" smtClean="0"/>
              <a:t> Average of all students (all grades) in 2014-15. All students =14.8 % and non ED and EL have lower rates. </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Tennessee attendance data for 2014-15 showed that 23.6% of P–4 students are chronically absent, and 25.4%</a:t>
            </a:r>
            <a:r>
              <a:rPr lang="en-US" baseline="0" dirty="0" smtClean="0"/>
              <a:t> </a:t>
            </a:r>
            <a:r>
              <a:rPr lang="en-US" dirty="0" smtClean="0"/>
              <a:t>of seniors are chronically absent. In addition, as absences increase in freshman year, the likelihood that a student will graduate on time decreases. 62% of ninth grade students were chronically absent. The data also showed that some student groups are overrepresented in the chronically-absent student population that includes students with disabilities 16.5%, economically disadvantaged 17.5%, and African American 17%.  </a:t>
            </a:r>
          </a:p>
          <a:p>
            <a:pPr marL="171450" indent="-171450">
              <a:buFont typeface="Arial" panose="020B0604020202020204" pitchFamily="34" charset="0"/>
              <a:buChar char="•"/>
            </a:pPr>
            <a:r>
              <a:rPr lang="en-US" dirty="0" smtClean="0"/>
              <a:t>As illustrated in the chart, during the 2014-15 school year, economically disadvantaged students in the third grade were chronically absent at a rate three-times higher than their non-economically disadvantaged peers. While around three percent of non-economically disadvantaged students are chronically absent in third grade, around 11%</a:t>
            </a:r>
            <a:r>
              <a:rPr lang="en-US" baseline="0" dirty="0" smtClean="0"/>
              <a:t> </a:t>
            </a:r>
            <a:r>
              <a:rPr lang="en-US" dirty="0" smtClean="0"/>
              <a:t>of economically disadvantaged students are chronically absent. Students with disabilities are also more likely to be chronically absent; over 12%</a:t>
            </a:r>
            <a:r>
              <a:rPr lang="en-US" baseline="0" dirty="0" smtClean="0"/>
              <a:t> </a:t>
            </a:r>
            <a:r>
              <a:rPr lang="en-US" dirty="0" smtClean="0"/>
              <a:t>of students who are classified as having a disability are chronically absent relative to 7% of non-SWD students. </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371666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2400" dirty="0"/>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741323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endParaRPr lang="en-US" dirty="0"/>
          </a:p>
        </p:txBody>
      </p:sp>
      <p:sp>
        <p:nvSpPr>
          <p:cNvPr id="4" name="Slide Number Placeholder 3"/>
          <p:cNvSpPr>
            <a:spLocks noGrp="1"/>
          </p:cNvSpPr>
          <p:nvPr>
            <p:ph type="sldNum" sz="quarter" idx="10"/>
          </p:nvPr>
        </p:nvSpPr>
        <p:spPr/>
        <p:txBody>
          <a:bodyPr/>
          <a:lstStyle/>
          <a:p>
            <a:fld id="{EF3C1CD0-D833-4B0D-BF33-74A8E63C0BDA}"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74313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Title 1"/>
          <p:cNvSpPr>
            <a:spLocks noGrp="1"/>
          </p:cNvSpPr>
          <p:nvPr>
            <p:ph type="ctrTitle" hasCustomPrompt="1"/>
          </p:nvPr>
        </p:nvSpPr>
        <p:spPr>
          <a:xfrm>
            <a:off x="684597" y="3810000"/>
            <a:ext cx="7772400" cy="1470025"/>
          </a:xfrm>
        </p:spPr>
        <p:txBody>
          <a:bodyPr>
            <a:normAutofit/>
          </a:bodyPr>
          <a:lstStyle>
            <a:lvl1pPr algn="ctr">
              <a:defRPr sz="4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Georgia" panose="02040502050405020303"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latin typeface="Arial" panose="020B0604020202020204" pitchFamily="34" charset="0"/>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473013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3439071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3648645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818180" y="3810000"/>
            <a:ext cx="2382220" cy="2438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4451036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309400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4215208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FFFFFF"/>
                </a:solidFill>
                <a:latin typeface="Georgia" panose="02040502050405020303" pitchFamily="18" charset="0"/>
                <a:cs typeface="PermianSlabSerifTypeface"/>
              </a:rPr>
              <a:t>Presenter Name</a:t>
            </a:r>
            <a:br>
              <a:rPr lang="en-US" sz="3000" b="1" dirty="0" smtClean="0">
                <a:solidFill>
                  <a:srgbClr val="FFFFFF"/>
                </a:solidFill>
                <a:latin typeface="Georgia" panose="02040502050405020303" pitchFamily="18" charset="0"/>
                <a:cs typeface="PermianSlabSerifTypeface"/>
              </a:rPr>
            </a:br>
            <a:r>
              <a:rPr lang="en-US" sz="3000" b="1" dirty="0" smtClean="0">
                <a:solidFill>
                  <a:srgbClr val="FFFFFF"/>
                </a:solidFill>
                <a:latin typeface="Georgia" panose="02040502050405020303" pitchFamily="18" charset="0"/>
                <a:cs typeface="PermianSlabSerifTypeface"/>
              </a:rPr>
              <a:t>Title</a:t>
            </a:r>
            <a:br>
              <a:rPr lang="en-US" sz="3000" b="1" dirty="0" smtClean="0">
                <a:solidFill>
                  <a:srgbClr val="FFFFFF"/>
                </a:solidFill>
                <a:latin typeface="Georgia" panose="02040502050405020303" pitchFamily="18" charset="0"/>
                <a:cs typeface="PermianSlabSerifTypeface"/>
              </a:rPr>
            </a:br>
            <a:r>
              <a:rPr lang="en-US" sz="3000" b="1" dirty="0" smtClean="0">
                <a:solidFill>
                  <a:srgbClr val="FFFFFF"/>
                </a:solidFill>
                <a:latin typeface="Georgia" panose="02040502050405020303" pitchFamily="18" charset="0"/>
                <a:cs typeface="PermianSlabSerifTypeface"/>
              </a:rPr>
              <a:t>Team/Office/Division</a:t>
            </a:r>
          </a:p>
          <a:p>
            <a:r>
              <a:rPr lang="en-US" sz="3000" b="1" dirty="0" smtClean="0">
                <a:solidFill>
                  <a:srgbClr val="FFFFFF"/>
                </a:solidFill>
                <a:latin typeface="Georgia" panose="02040502050405020303" pitchFamily="18" charset="0"/>
                <a:cs typeface="PermianSlabSerifTypeface"/>
              </a:rPr>
              <a:t>Email Address</a:t>
            </a:r>
          </a:p>
          <a:p>
            <a:r>
              <a:rPr lang="en-US" sz="3000" b="1" dirty="0" smtClean="0">
                <a:solidFill>
                  <a:srgbClr val="FFFFFF"/>
                </a:solidFill>
                <a:latin typeface="Georgia" panose="02040502050405020303" pitchFamily="18" charset="0"/>
                <a:cs typeface="PermianSlabSerifTypeface"/>
              </a:rPr>
              <a:t>Phone Number</a:t>
            </a:r>
            <a:endParaRPr lang="en-US" sz="3000" b="1" dirty="0">
              <a:solidFill>
                <a:srgbClr val="FFFFFF"/>
              </a:solidFill>
              <a:latin typeface="Georgia" panose="02040502050405020303" pitchFamily="18" charset="0"/>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450038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rgbClr val="FFFFFF"/>
                </a:solidFill>
                <a:effectLst>
                  <a:outerShdw blurRad="38100" dist="38100" dir="2700000" algn="tl">
                    <a:srgbClr val="000000">
                      <a:alpha val="43137"/>
                    </a:srgbClr>
                  </a:outerShdw>
                </a:effectLst>
                <a:latin typeface="Georgia" panose="02040502050405020303" pitchFamily="18" charset="0"/>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rgbClr val="FFFFFF"/>
              </a:solidFill>
              <a:effectLst>
                <a:outerShdw blurRad="38100" dist="38100" dir="2700000" algn="tl">
                  <a:srgbClr val="000000">
                    <a:alpha val="43137"/>
                  </a:srgbClr>
                </a:outerShdw>
              </a:effectLst>
              <a:latin typeface="Georgia" panose="02040502050405020303" pitchFamily="18" charset="0"/>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latin typeface="Arial" panose="020B0604020202020204" pitchFamily="34" charset="0"/>
                <a:cs typeface="Arial" panose="020B0604020202020204" pitchFamily="34" charset="0"/>
              </a:rPr>
              <a:t>Excellence | Optimism | Judgment | Courage | Teamwork</a:t>
            </a:r>
            <a:endParaRPr lang="en-US" sz="2400" b="1" dirty="0">
              <a:solidFill>
                <a:srgbClr val="1B365D"/>
              </a:solidFill>
              <a:latin typeface="Arial" panose="020B0604020202020204" pitchFamily="34" charset="0"/>
              <a:cs typeface="Arial" panose="020B0604020202020204" pitchFamily="34" charset="0"/>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842337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ctrTitle" hasCustomPrompt="1"/>
          </p:nvPr>
        </p:nvSpPr>
        <p:spPr>
          <a:xfrm>
            <a:off x="685800" y="4522787"/>
            <a:ext cx="7772400" cy="708025"/>
          </a:xfrm>
        </p:spPr>
        <p:txBody>
          <a:bodyPr>
            <a:noAutofit/>
          </a:bodyPr>
          <a:lstStyle>
            <a:lvl1pPr algn="ctr">
              <a:defRPr sz="4200" b="1" baseline="0">
                <a:latin typeface="Georgia" panose="02040502050405020303" pitchFamily="18" charset="0"/>
              </a:defRPr>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685801" y="6390274"/>
            <a:ext cx="7772399" cy="325851"/>
          </a:xfrm>
        </p:spPr>
        <p:txBody>
          <a:bodyPr>
            <a:noAutofit/>
          </a:bodyPr>
          <a:lstStyle>
            <a:lvl1pPr marL="0" indent="0" algn="ctr">
              <a:buNone/>
              <a:defRPr sz="1600" baseline="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 Job Title | Team/Office/Division Name | Date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8252643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hasCustomPrompt="1"/>
          </p:nvPr>
        </p:nvSpPr>
        <p:spPr>
          <a:xfrm>
            <a:off x="304800" y="228600"/>
            <a:ext cx="8305800" cy="914400"/>
          </a:xfrm>
        </p:spPr>
        <p:txBody>
          <a:bodyPr/>
          <a:lstStyle>
            <a:lvl1pPr>
              <a:defRPr baseline="0">
                <a:latin typeface="Georgia" panose="02040502050405020303" pitchFamily="18" charset="0"/>
              </a:defRPr>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70269245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04800" y="1295400"/>
            <a:ext cx="4114800" cy="4525963"/>
          </a:xfrm>
        </p:spPr>
        <p:txBody>
          <a:bodyPr/>
          <a:lstStyle>
            <a:lvl1pPr>
              <a:defRPr sz="2200" baseline="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hasCustomPrompt="1"/>
          </p:nvPr>
        </p:nvSpPr>
        <p:spPr>
          <a:xfrm>
            <a:off x="304800" y="228600"/>
            <a:ext cx="8305800" cy="914400"/>
          </a:xfrm>
        </p:spPr>
        <p:txBody>
          <a:bodyPr/>
          <a:lstStyle>
            <a:lvl1pPr>
              <a:defRPr>
                <a:latin typeface="Georgia" panose="02040502050405020303" pitchFamily="18" charset="0"/>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495800" y="1295400"/>
            <a:ext cx="4114800" cy="4525963"/>
          </a:xfrm>
        </p:spPr>
        <p:txBody>
          <a:bodyPr/>
          <a:lstStyle>
            <a:lvl1pPr>
              <a:defRPr sz="2200">
                <a:solidFill>
                  <a:schemeClr val="accent1"/>
                </a:solidFill>
                <a:latin typeface="Arial" panose="020B0604020202020204" pitchFamily="34" charset="0"/>
                <a:cs typeface="Arial" panose="020B0604020202020204" pitchFamily="34" charset="0"/>
              </a:defRPr>
            </a:lvl1pPr>
            <a:lvl2pPr>
              <a:defRPr sz="2000">
                <a:solidFill>
                  <a:schemeClr val="accent1"/>
                </a:solidFill>
                <a:latin typeface="Arial" panose="020B0604020202020204" pitchFamily="34" charset="0"/>
                <a:cs typeface="Arial" panose="020B0604020202020204" pitchFamily="34" charset="0"/>
              </a:defRPr>
            </a:lvl2pPr>
            <a:lvl3pPr>
              <a:defRPr sz="1800">
                <a:solidFill>
                  <a:schemeClr val="accent1"/>
                </a:solidFill>
                <a:latin typeface="Arial" panose="020B0604020202020204" pitchFamily="34" charset="0"/>
                <a:cs typeface="Arial" panose="020B0604020202020204" pitchFamily="34" charset="0"/>
              </a:defRPr>
            </a:lvl3pPr>
            <a:lvl4pPr>
              <a:defRPr sz="1600">
                <a:solidFill>
                  <a:schemeClr val="accent1"/>
                </a:solidFill>
                <a:latin typeface="Arial" panose="020B0604020202020204" pitchFamily="34" charset="0"/>
                <a:cs typeface="Arial" panose="020B0604020202020204" pitchFamily="34" charset="0"/>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71687981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smtClean="0"/>
              <a:t>Level 1 bullet points (default is 24-point font)</a:t>
            </a:r>
          </a:p>
          <a:p>
            <a:pPr lvl="1"/>
            <a:r>
              <a:rPr lang="en-US" dirty="0" smtClean="0"/>
              <a:t>Level 2 bullet points (default is 22-point font)</a:t>
            </a:r>
          </a:p>
          <a:p>
            <a:pPr lvl="2"/>
            <a:r>
              <a:rPr lang="en-US" dirty="0" smtClean="0"/>
              <a:t>Level 3 bullet points (default is 20-point font)</a:t>
            </a:r>
          </a:p>
          <a:p>
            <a:pPr lvl="3"/>
            <a:r>
              <a:rPr lang="en-US" dirty="0" smtClean="0"/>
              <a:t>Level 4 bullet points (default is 18-point font)</a:t>
            </a:r>
          </a:p>
          <a:p>
            <a:pPr lvl="4"/>
            <a:r>
              <a:rPr lang="en-US" dirty="0" smtClean="0"/>
              <a:t>Level 5 bullet points (default is 16-point font)</a:t>
            </a:r>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smtClean="0"/>
              <a:t>Insert Slide Heading </a:t>
            </a:r>
            <a:endParaRPr lang="en-US" dirty="0"/>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202702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800" baseline="0">
                <a:latin typeface="Georgia" panose="02040502050405020303" pitchFamily="18" charset="0"/>
              </a:defRPr>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51421742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10160469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Title 1"/>
          <p:cNvSpPr>
            <a:spLocks noGrp="1"/>
          </p:cNvSpPr>
          <p:nvPr>
            <p:ph type="title" hasCustomPrompt="1"/>
          </p:nvPr>
        </p:nvSpPr>
        <p:spPr>
          <a:xfrm>
            <a:off x="3048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178082758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9834690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Informa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latin typeface="Arial" panose="020B0604020202020204" pitchFamily="34" charset="0"/>
                <a:cs typeface="Arial" panose="020B0604020202020204" pitchFamily="34" charset="0"/>
              </a:defRPr>
            </a:lvl1pPr>
            <a:lvl2pPr>
              <a:defRPr baseline="0">
                <a:solidFill>
                  <a:schemeClr val="accent1"/>
                </a:solidFill>
                <a:latin typeface="Arial" panose="020B0604020202020204" pitchFamily="34" charset="0"/>
                <a:cs typeface="Arial" panose="020B0604020202020204" pitchFamily="34" charset="0"/>
              </a:defRPr>
            </a:lvl2pPr>
            <a:lvl3pPr>
              <a:defRPr baseline="0">
                <a:solidFill>
                  <a:schemeClr val="accent1"/>
                </a:solidFill>
                <a:latin typeface="Arial" panose="020B0604020202020204" pitchFamily="34" charset="0"/>
                <a:cs typeface="Arial" panose="020B0604020202020204" pitchFamily="34" charset="0"/>
              </a:defRPr>
            </a:lvl3pPr>
            <a:lvl4pPr>
              <a:defRPr baseline="0">
                <a:solidFill>
                  <a:schemeClr val="accent1"/>
                </a:solidFill>
                <a:latin typeface="Arial" panose="020B0604020202020204" pitchFamily="34" charset="0"/>
                <a:cs typeface="Arial" panose="020B0604020202020204" pitchFamily="34" charset="0"/>
              </a:defRPr>
            </a:lvl4pPr>
            <a:lvl5pPr>
              <a:defRPr baseline="0">
                <a:solidFill>
                  <a:schemeClr val="accent1"/>
                </a:solidFill>
                <a:latin typeface="Arial" panose="020B0604020202020204" pitchFamily="34" charset="0"/>
                <a:cs typeface="Arial" panose="020B0604020202020204" pitchFamily="34" charset="0"/>
              </a:defRPr>
            </a:lvl5pPr>
          </a:lstStyle>
          <a:p>
            <a:pPr lvl="0"/>
            <a:r>
              <a:rPr lang="en-US" dirty="0" smtClean="0"/>
              <a:t>Presenter Name, Job Title, Team/Office/Division Name</a:t>
            </a:r>
          </a:p>
          <a:p>
            <a:pPr lvl="1"/>
            <a:r>
              <a:rPr lang="en-US" dirty="0" smtClean="0"/>
              <a:t>Email Address</a:t>
            </a:r>
          </a:p>
          <a:p>
            <a:pPr lvl="1"/>
            <a:r>
              <a:rPr lang="en-US" dirty="0" smtClean="0"/>
              <a:t>Phone Number</a:t>
            </a:r>
          </a:p>
          <a:p>
            <a:pPr lvl="0"/>
            <a:endParaRPr lang="en-US" dirty="0"/>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8" name="Rectangle 7"/>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6"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mn-lt"/>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4" name="TextBox 3"/>
          <p:cNvSpPr txBox="1"/>
          <p:nvPr userDrawn="1"/>
        </p:nvSpPr>
        <p:spPr>
          <a:xfrm>
            <a:off x="304800" y="405825"/>
            <a:ext cx="8382000" cy="584775"/>
          </a:xfrm>
          <a:prstGeom prst="rect">
            <a:avLst/>
          </a:prstGeom>
          <a:noFill/>
        </p:spPr>
        <p:txBody>
          <a:bodyPr wrap="square" rtlCol="0">
            <a:spAutoFit/>
          </a:bodyPr>
          <a:lstStyle/>
          <a:p>
            <a:r>
              <a:rPr lang="en-US" sz="3200" b="1" dirty="0" smtClean="0">
                <a:solidFill>
                  <a:srgbClr val="FFFFFF"/>
                </a:solidFill>
                <a:latin typeface="Georgia"/>
              </a:rPr>
              <a:t>Contact Information</a:t>
            </a:r>
            <a:endParaRPr lang="en-US" sz="3200" b="1" dirty="0">
              <a:solidFill>
                <a:srgbClr val="FFFFFF"/>
              </a:solidFill>
              <a:latin typeface="Georgia"/>
            </a:endParaRPr>
          </a:p>
        </p:txBody>
      </p:sp>
    </p:spTree>
    <p:extLst>
      <p:ext uri="{BB962C8B-B14F-4D97-AF65-F5344CB8AC3E}">
        <p14:creationId xmlns:p14="http://schemas.microsoft.com/office/powerpoint/2010/main" val="340076539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rgbClr val="FFFFFF"/>
                </a:solidFill>
                <a:effectLst>
                  <a:outerShdw blurRad="38100" dist="38100" dir="2700000" algn="tl">
                    <a:srgbClr val="000000">
                      <a:alpha val="43137"/>
                    </a:srgbClr>
                  </a:outerShdw>
                </a:effectLst>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rgbClr val="FFFFFF"/>
              </a:solidFill>
              <a:effectLst>
                <a:outerShdw blurRad="38100" dist="38100" dir="2700000" algn="tl">
                  <a:srgbClr val="000000">
                    <a:alpha val="43137"/>
                  </a:srgbClr>
                </a:outerShdw>
              </a:effectLst>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cs typeface="Arial" panose="020B0604020202020204" pitchFamily="34" charset="0"/>
              </a:rPr>
              <a:t>Excellence | Optimism | Judgment | Courage | Teamwork</a:t>
            </a:r>
            <a:endParaRPr lang="en-US" sz="2400" b="1" dirty="0">
              <a:solidFill>
                <a:srgbClr val="1B365D"/>
              </a:solidFill>
              <a:cs typeface="Arial" panose="020B0604020202020204" pitchFamily="34" charset="0"/>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69968202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Body - TN Mark">
    <p:spTree>
      <p:nvGrpSpPr>
        <p:cNvPr id="1" name=""/>
        <p:cNvGrpSpPr/>
        <p:nvPr/>
      </p:nvGrpSpPr>
      <p:grpSpPr>
        <a:xfrm>
          <a:off x="0" y="0"/>
          <a:ext cx="0" cy="0"/>
          <a:chOff x="0" y="0"/>
          <a:chExt cx="0" cy="0"/>
        </a:xfrm>
      </p:grpSpPr>
      <p:sp>
        <p:nvSpPr>
          <p:cNvPr id="7" name="Rectangle 6"/>
          <p:cNvSpPr/>
          <p:nvPr/>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 y="1143000"/>
            <a:ext cx="8839200" cy="5562600"/>
          </a:xfrm>
        </p:spPr>
        <p:txBody>
          <a:bodyPr>
            <a:normAutofit/>
          </a:bodyPr>
          <a:lstStyle>
            <a:lvl1pPr>
              <a:buClr>
                <a:schemeClr val="bg2"/>
              </a:buClr>
              <a:defRPr sz="2400">
                <a:latin typeface="Arial" panose="020B0604020202020204" pitchFamily="34" charset="0"/>
                <a:ea typeface="Open Sans" panose="020B0606030504020204" pitchFamily="34" charset="0"/>
                <a:cs typeface="Arial" panose="020B0604020202020204" pitchFamily="34" charset="0"/>
              </a:defRPr>
            </a:lvl1pPr>
            <a:lvl2pPr>
              <a:buClr>
                <a:schemeClr val="bg2"/>
              </a:buClr>
              <a:defRPr sz="2000">
                <a:latin typeface="Arial" panose="020B0604020202020204" pitchFamily="34" charset="0"/>
                <a:ea typeface="Open Sans" panose="020B0606030504020204" pitchFamily="34" charset="0"/>
                <a:cs typeface="Arial" panose="020B0604020202020204" pitchFamily="34" charset="0"/>
              </a:defRPr>
            </a:lvl2pPr>
            <a:lvl3pPr>
              <a:buClr>
                <a:schemeClr val="bg2"/>
              </a:buClr>
              <a:defRPr sz="1800">
                <a:latin typeface="Arial" panose="020B0604020202020204" pitchFamily="34" charset="0"/>
                <a:ea typeface="Open Sans" panose="020B0606030504020204" pitchFamily="34" charset="0"/>
                <a:cs typeface="Arial" panose="020B0604020202020204" pitchFamily="34" charset="0"/>
              </a:defRPr>
            </a:lvl3pPr>
            <a:lvl4pPr>
              <a:buClr>
                <a:schemeClr val="bg2"/>
              </a:buClr>
              <a:defRPr sz="1600">
                <a:latin typeface="Arial" panose="020B0604020202020204" pitchFamily="34" charset="0"/>
                <a:ea typeface="Open Sans" panose="020B0606030504020204" pitchFamily="34" charset="0"/>
                <a:cs typeface="Arial" panose="020B0604020202020204" pitchFamily="34" charset="0"/>
              </a:defRPr>
            </a:lvl4pPr>
            <a:lvl5pPr>
              <a:buClr>
                <a:schemeClr val="bg2"/>
              </a:buClr>
              <a:defRPr sz="1600">
                <a:latin typeface="Arial" panose="020B0604020202020204" pitchFamily="34" charset="0"/>
                <a:ea typeface="Open Sans" panose="020B0606030504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5800" y="6019800"/>
            <a:ext cx="866774" cy="866774"/>
          </a:xfrm>
          <a:prstGeom prst="rect">
            <a:avLst/>
          </a:prstGeom>
        </p:spPr>
      </p:pic>
      <p:sp>
        <p:nvSpPr>
          <p:cNvPr id="6" name="Rectangle 5"/>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5800" y="6019800"/>
            <a:ext cx="866774" cy="866774"/>
          </a:xfrm>
          <a:prstGeom prst="rect">
            <a:avLst/>
          </a:prstGeom>
        </p:spPr>
      </p:pic>
    </p:spTree>
    <p:extLst>
      <p:ext uri="{BB962C8B-B14F-4D97-AF65-F5344CB8AC3E}">
        <p14:creationId xmlns:p14="http://schemas.microsoft.com/office/powerpoint/2010/main" val="364900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hasCustomPrompt="1"/>
          </p:nvPr>
        </p:nvSpPr>
        <p:spPr>
          <a:xfrm>
            <a:off x="684597" y="3810004"/>
            <a:ext cx="7772400" cy="1470025"/>
          </a:xfrm>
        </p:spPr>
        <p:txBody>
          <a:bodyPr>
            <a:normAutofit/>
          </a:bodyPr>
          <a:lstStyle>
            <a:lvl1pPr algn="ctr">
              <a:defRPr sz="4000"/>
            </a:lvl1pPr>
          </a:lstStyle>
          <a:p>
            <a:r>
              <a:rPr lang="en-US" dirty="0"/>
              <a:t>Insert Presentation Title</a:t>
            </a:r>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Georgia" panose="02040502050405020303"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If applicable, insert sub-title</a:t>
            </a:r>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latin typeface="Arial" panose="020B0604020202020204" pitchFamily="34" charset="0"/>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a:solidFill>
                  <a:schemeClr val="tx2"/>
                </a:solidFill>
                <a:latin typeface="+mn-lt"/>
              </a:rPr>
              <a:t>Presenter Name | Job Title | Team/Office/Division | Date</a:t>
            </a:r>
          </a:p>
        </p:txBody>
      </p:sp>
    </p:spTree>
    <p:extLst>
      <p:ext uri="{BB962C8B-B14F-4D97-AF65-F5344CB8AC3E}">
        <p14:creationId xmlns:p14="http://schemas.microsoft.com/office/powerpoint/2010/main" val="32903203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a:t>Level 1 bullet points (default is 24-point font)</a:t>
            </a:r>
          </a:p>
          <a:p>
            <a:pPr lvl="1"/>
            <a:r>
              <a:rPr lang="en-US" dirty="0"/>
              <a:t>Level 2 bullet points (default is 22-point font)</a:t>
            </a:r>
          </a:p>
          <a:p>
            <a:pPr lvl="2"/>
            <a:r>
              <a:rPr lang="en-US" dirty="0"/>
              <a:t>Level 3 bullet points (default is 20-point font)</a:t>
            </a:r>
          </a:p>
          <a:p>
            <a:pPr lvl="3"/>
            <a:r>
              <a:rPr lang="en-US" dirty="0"/>
              <a:t>Level 4 bullet points (default is 18-point font)</a:t>
            </a:r>
          </a:p>
          <a:p>
            <a:pPr lvl="4"/>
            <a:r>
              <a:rPr lang="en-US" dirty="0"/>
              <a:t>Level 5 bullet points (default is 16-point font)</a:t>
            </a:r>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a:t>Insert Slide Heading </a:t>
            </a:r>
          </a:p>
        </p:txBody>
      </p:sp>
      <p:sp>
        <p:nvSpPr>
          <p:cNvPr id="8" name="Rectangle 7"/>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6"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40927965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p:txBody>
          <a:bodyPr/>
          <a:lstStyle>
            <a:lvl1pPr>
              <a:defRPr/>
            </a:lvl1pPr>
          </a:lstStyle>
          <a:p>
            <a:r>
              <a:rPr lang="en-US" dirty="0"/>
              <a:t>Insert Slide Heading</a:t>
            </a:r>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11" name="Rectangle 10"/>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13"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4015522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Title 1"/>
          <p:cNvSpPr>
            <a:spLocks noGrp="1"/>
          </p:cNvSpPr>
          <p:nvPr>
            <p:ph type="title" hasCustomPrompt="1"/>
          </p:nvPr>
        </p:nvSpPr>
        <p:spPr/>
        <p:txBody>
          <a:bodyPr/>
          <a:lstStyle>
            <a:lvl1pPr>
              <a:defRPr/>
            </a:lvl1pPr>
          </a:lstStyle>
          <a:p>
            <a:r>
              <a:rPr lang="en-US" dirty="0" smtClean="0"/>
              <a:t>Insert Slide Heading</a:t>
            </a:r>
            <a:endParaRPr lang="en-US" dirty="0"/>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smtClean="0"/>
              <a:t>Level 1 bullet points (default is 22-point font for two-column layout)</a:t>
            </a:r>
          </a:p>
          <a:p>
            <a:pPr lvl="1"/>
            <a:r>
              <a:rPr lang="en-US" dirty="0" smtClean="0"/>
              <a:t>Level 2 bullet points (default is 20-point font)</a:t>
            </a:r>
          </a:p>
          <a:p>
            <a:pPr lvl="2"/>
            <a:r>
              <a:rPr lang="en-US" dirty="0" smtClean="0"/>
              <a:t>Level 3 bullet points (default is 18-point font)</a:t>
            </a:r>
          </a:p>
          <a:p>
            <a:pPr lvl="3"/>
            <a:r>
              <a:rPr lang="en-US" dirty="0" smtClean="0"/>
              <a:t>Level 4 bullet points (default is 16-point font)</a:t>
            </a:r>
          </a:p>
        </p:txBody>
      </p:sp>
      <p:sp>
        <p:nvSpPr>
          <p:cNvPr id="11" name="Rectangle 10"/>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13"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9295927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7"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a:t>Insert Section Heading</a:t>
            </a:r>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1" y="3810000"/>
            <a:ext cx="2382220" cy="2438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28913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7"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1023665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a:t>Insert Slide Heading</a:t>
            </a:r>
          </a:p>
        </p:txBody>
      </p:sp>
    </p:spTree>
    <p:extLst>
      <p:ext uri="{BB962C8B-B14F-4D97-AF65-F5344CB8AC3E}">
        <p14:creationId xmlns:p14="http://schemas.microsoft.com/office/powerpoint/2010/main" val="42612777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857593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12" name="Title 1"/>
          <p:cNvSpPr txBox="1">
            <a:spLocks/>
          </p:cNvSpPr>
          <p:nvPr userDrawn="1"/>
        </p:nvSpPr>
        <p:spPr>
          <a:xfrm>
            <a:off x="608397" y="3898904"/>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a:solidFill>
                  <a:srgbClr val="FFFFFF"/>
                </a:solidFill>
                <a:effectLst>
                  <a:outerShdw blurRad="38100" dist="38100" dir="2700000" algn="tl">
                    <a:srgbClr val="000000">
                      <a:alpha val="43137"/>
                    </a:srgbClr>
                  </a:outerShdw>
                </a:effectLst>
                <a:latin typeface="Georgia" panose="02040502050405020303" pitchFamily="18" charset="0"/>
                <a:cs typeface="PermianSlabSerifTypeface"/>
              </a:rPr>
              <a:t>Districts and schools in Tennessee will exemplify excellence and equity such that all students are equipped with the knowledge and skills to successfully embark on their chosen path in life.</a:t>
            </a:r>
          </a:p>
        </p:txBody>
      </p:sp>
      <p:sp>
        <p:nvSpPr>
          <p:cNvPr id="13" name="Text Placeholder 2"/>
          <p:cNvSpPr txBox="1">
            <a:spLocks/>
          </p:cNvSpPr>
          <p:nvPr userDrawn="1"/>
        </p:nvSpPr>
        <p:spPr>
          <a:xfrm>
            <a:off x="0" y="6172204"/>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rgbClr val="1B365D"/>
                </a:solidFill>
                <a:latin typeface="Arial" panose="020B0604020202020204" pitchFamily="34" charset="0"/>
                <a:cs typeface="Arial" panose="020B0604020202020204" pitchFamily="34" charset="0"/>
              </a:rPr>
              <a:t>Excellence | Optimism | Judgment | Courage | Teamwork</a:t>
            </a: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06828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ody - Orange">
    <p:spTree>
      <p:nvGrpSpPr>
        <p:cNvPr id="1" name=""/>
        <p:cNvGrpSpPr/>
        <p:nvPr/>
      </p:nvGrpSpPr>
      <p:grpSpPr>
        <a:xfrm>
          <a:off x="0" y="0"/>
          <a:ext cx="0" cy="0"/>
          <a:chOff x="0" y="0"/>
          <a:chExt cx="0" cy="0"/>
        </a:xfrm>
      </p:grpSpPr>
      <p:sp>
        <p:nvSpPr>
          <p:cNvPr id="12" name="Rectangle 11"/>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3"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Click to edit Master title style</a:t>
            </a:r>
          </a:p>
        </p:txBody>
      </p:sp>
      <p:sp>
        <p:nvSpPr>
          <p:cNvPr id="14" name="Content Placeholder 2"/>
          <p:cNvSpPr>
            <a:spLocks noGrp="1"/>
          </p:cNvSpPr>
          <p:nvPr>
            <p:ph idx="1"/>
          </p:nvPr>
        </p:nvSpPr>
        <p:spPr>
          <a:xfrm>
            <a:off x="228600" y="1193804"/>
            <a:ext cx="8763000" cy="4958465"/>
          </a:xfrm>
        </p:spPr>
        <p:txBody>
          <a:bodyPr>
            <a:normAutofit/>
          </a:bodyPr>
          <a:lstStyle>
            <a:lvl1pPr>
              <a:buClr>
                <a:schemeClr val="accent3"/>
              </a:buClr>
              <a:defRPr sz="2400">
                <a:latin typeface="Arial" panose="020B0604020202020204" pitchFamily="34" charset="0"/>
                <a:ea typeface="Open Sans" panose="020B0606030504020204" pitchFamily="34" charset="0"/>
                <a:cs typeface="Arial" panose="020B0604020202020204" pitchFamily="34" charset="0"/>
              </a:defRPr>
            </a:lvl1pPr>
            <a:lvl2pPr>
              <a:buClr>
                <a:schemeClr val="accent3"/>
              </a:buClr>
              <a:defRPr sz="2000">
                <a:latin typeface="Arial" panose="020B0604020202020204" pitchFamily="34" charset="0"/>
                <a:ea typeface="Open Sans" panose="020B0606030504020204" pitchFamily="34" charset="0"/>
                <a:cs typeface="Arial" panose="020B0604020202020204" pitchFamily="34" charset="0"/>
              </a:defRPr>
            </a:lvl2pPr>
            <a:lvl3pPr>
              <a:buClr>
                <a:schemeClr val="accent3"/>
              </a:buClr>
              <a:defRPr sz="1800">
                <a:latin typeface="Arial" panose="020B0604020202020204" pitchFamily="34" charset="0"/>
                <a:ea typeface="Open Sans" panose="020B0606030504020204" pitchFamily="34" charset="0"/>
                <a:cs typeface="Arial" panose="020B0604020202020204" pitchFamily="34" charset="0"/>
              </a:defRPr>
            </a:lvl3pPr>
            <a:lvl4pPr>
              <a:buClr>
                <a:schemeClr val="accent3"/>
              </a:buClr>
              <a:defRPr sz="1600">
                <a:latin typeface="Arial" panose="020B0604020202020204" pitchFamily="34" charset="0"/>
                <a:ea typeface="Open Sans" panose="020B0606030504020204" pitchFamily="34" charset="0"/>
                <a:cs typeface="Arial" panose="020B0604020202020204" pitchFamily="34" charset="0"/>
              </a:defRPr>
            </a:lvl4pPr>
            <a:lvl5pPr>
              <a:buClr>
                <a:schemeClr val="accent3"/>
              </a:buClr>
              <a:defRPr sz="1600">
                <a:latin typeface="Arial" panose="020B0604020202020204" pitchFamily="34" charset="0"/>
                <a:ea typeface="Open Sans" panose="020B060603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Rectangle 16"/>
          <p:cNvSpPr/>
          <p:nvPr userDrawn="1"/>
        </p:nvSpPr>
        <p:spPr>
          <a:xfrm>
            <a:off x="0" y="990602"/>
            <a:ext cx="9144000" cy="88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1" name="Rectangle 10"/>
          <p:cNvSpPr/>
          <p:nvPr userDrawn="1"/>
        </p:nvSpPr>
        <p:spPr>
          <a:xfrm>
            <a:off x="0" y="6152270"/>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5" name="Footer Placeholder 4"/>
          <p:cNvSpPr>
            <a:spLocks noGrp="1"/>
          </p:cNvSpPr>
          <p:nvPr>
            <p:ph type="ftr" sz="quarter" idx="11"/>
          </p:nvPr>
        </p:nvSpPr>
        <p:spPr>
          <a:xfrm>
            <a:off x="3124200" y="6375404"/>
            <a:ext cx="2895600" cy="365125"/>
          </a:xfr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endParaRPr lang="en-US" dirty="0">
              <a:solidFill>
                <a:srgbClr val="1B365D"/>
              </a:solidFill>
            </a:endParaRPr>
          </a:p>
        </p:txBody>
      </p:sp>
      <p:sp>
        <p:nvSpPr>
          <p:cNvPr id="16" name="Slide Number Placeholder 5"/>
          <p:cNvSpPr>
            <a:spLocks noGrp="1"/>
          </p:cNvSpPr>
          <p:nvPr>
            <p:ph type="sldNum" sz="quarter" idx="12"/>
          </p:nvPr>
        </p:nvSpPr>
        <p:spPr>
          <a:xfrm>
            <a:off x="6858000" y="6375404"/>
            <a:ext cx="2133600" cy="365125"/>
          </a:xfrm>
          <a:prstGeom prst="rect">
            <a:avLst/>
          </a:prstGeo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31436628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 Standard">
    <p:spTree>
      <p:nvGrpSpPr>
        <p:cNvPr id="1" name=""/>
        <p:cNvGrpSpPr/>
        <p:nvPr/>
      </p:nvGrpSpPr>
      <p:grpSpPr>
        <a:xfrm>
          <a:off x="0" y="0"/>
          <a:ext cx="0" cy="0"/>
          <a:chOff x="0" y="0"/>
          <a:chExt cx="0" cy="0"/>
        </a:xfrm>
      </p:grpSpPr>
      <p:sp>
        <p:nvSpPr>
          <p:cNvPr id="3" name="Rectangle 2"/>
          <p:cNvSpPr/>
          <p:nvPr userDrawn="1"/>
        </p:nvSpPr>
        <p:spPr>
          <a:xfrm>
            <a:off x="0" y="3886200"/>
            <a:ext cx="9144000" cy="2514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p:nvPr>
        </p:nvSpPr>
        <p:spPr>
          <a:xfrm>
            <a:off x="152400" y="4038607"/>
            <a:ext cx="8839200" cy="1422399"/>
          </a:xfrm>
        </p:spPr>
        <p:txBody>
          <a:bodyPr>
            <a:normAutofit/>
          </a:bodyPr>
          <a:lstStyle>
            <a:lvl1pPr algn="ctr">
              <a:defRPr sz="40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Click to edit Master title style</a:t>
            </a:r>
          </a:p>
        </p:txBody>
      </p:sp>
      <p:sp>
        <p:nvSpPr>
          <p:cNvPr id="7" name="Text Placeholder 13"/>
          <p:cNvSpPr>
            <a:spLocks noGrp="1"/>
          </p:cNvSpPr>
          <p:nvPr>
            <p:ph type="body" sz="quarter" idx="12" hasCustomPrompt="1"/>
          </p:nvPr>
        </p:nvSpPr>
        <p:spPr>
          <a:xfrm>
            <a:off x="152400" y="5461001"/>
            <a:ext cx="8839200" cy="812800"/>
          </a:xfrm>
        </p:spPr>
        <p:txBody>
          <a:bodyPr anchor="ctr">
            <a:normAutofit/>
          </a:bodyPr>
          <a:lstStyle>
            <a:lvl1pPr marL="0" indent="0" algn="ctr">
              <a:buNone/>
              <a:defRPr sz="2800">
                <a:solidFill>
                  <a:schemeClr val="bg1"/>
                </a:solidFill>
                <a:effectLst>
                  <a:outerShdw blurRad="38100" dist="38100" dir="2700000" algn="tl">
                    <a:srgbClr val="000000">
                      <a:alpha val="43137"/>
                    </a:srgbClr>
                  </a:outerShdw>
                </a:effectLst>
                <a:latin typeface="Georgia" panose="02040502050405020303" pitchFamily="18" charset="0"/>
              </a:defRPr>
            </a:lvl1pPr>
          </a:lstStyle>
          <a:p>
            <a:pPr lvl="0"/>
            <a:r>
              <a:rPr lang="en-US" dirty="0"/>
              <a:t>Sub-Title</a:t>
            </a:r>
          </a:p>
        </p:txBody>
      </p:sp>
      <p:sp>
        <p:nvSpPr>
          <p:cNvPr id="8" name="Text Placeholder 11"/>
          <p:cNvSpPr>
            <a:spLocks noGrp="1"/>
          </p:cNvSpPr>
          <p:nvPr>
            <p:ph type="body" sz="quarter" idx="11" hasCustomPrompt="1"/>
          </p:nvPr>
        </p:nvSpPr>
        <p:spPr>
          <a:xfrm>
            <a:off x="0" y="6400800"/>
            <a:ext cx="9144000" cy="457200"/>
          </a:xfrm>
        </p:spPr>
        <p:txBody>
          <a:bodyPr anchor="ctr">
            <a:normAutofit/>
          </a:bodyPr>
          <a:lstStyle>
            <a:lvl1pPr marL="0" indent="0" algn="ctr">
              <a:buNone/>
              <a:defRPr sz="1100" baseline="0">
                <a:solidFill>
                  <a:schemeClr val="accent5"/>
                </a:solidFill>
                <a:latin typeface="Arial" panose="020B0604020202020204" pitchFamily="34" charset="0"/>
                <a:ea typeface="Open Sans" panose="020B0606030504020204" pitchFamily="34" charset="0"/>
                <a:cs typeface="Arial" panose="020B0604020202020204" pitchFamily="34" charset="0"/>
              </a:defRPr>
            </a:lvl1pPr>
          </a:lstStyle>
          <a:p>
            <a:pPr lvl="0"/>
            <a:r>
              <a:rPr lang="en-US" dirty="0"/>
              <a:t>Name, Position |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57400" y="1133475"/>
            <a:ext cx="5029200" cy="2743200"/>
          </a:xfrm>
          <a:prstGeom prst="rect">
            <a:avLst/>
          </a:prstGeom>
        </p:spPr>
      </p:pic>
    </p:spTree>
    <p:extLst>
      <p:ext uri="{BB962C8B-B14F-4D97-AF65-F5344CB8AC3E}">
        <p14:creationId xmlns:p14="http://schemas.microsoft.com/office/powerpoint/2010/main" val="698117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4" name="Rectangle 3"/>
          <p:cNvSpPr/>
          <p:nvPr userDrawn="1"/>
        </p:nvSpPr>
        <p:spPr>
          <a:xfrm>
            <a:off x="2590800" y="3874770"/>
            <a:ext cx="6553200" cy="2240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p:nvPr>
        </p:nvSpPr>
        <p:spPr>
          <a:xfrm>
            <a:off x="2667000" y="3962400"/>
            <a:ext cx="6324600" cy="2057400"/>
          </a:xfrm>
        </p:spPr>
        <p:txBody>
          <a:bodyPr/>
          <a:lstStyle>
            <a:lvl1pPr algn="r">
              <a:defRPr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Click to edit Master 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509" t="13397" r="9549" b="13397"/>
          <a:stretch/>
        </p:blipFill>
        <p:spPr>
          <a:xfrm>
            <a:off x="152400" y="3766736"/>
            <a:ext cx="2514600" cy="2456348"/>
          </a:xfrm>
          <a:prstGeom prst="rect">
            <a:avLst/>
          </a:prstGeom>
          <a:noFill/>
          <a:ln>
            <a:noFill/>
          </a:ln>
        </p:spPr>
      </p:pic>
    </p:spTree>
    <p:extLst>
      <p:ext uri="{BB962C8B-B14F-4D97-AF65-F5344CB8AC3E}">
        <p14:creationId xmlns:p14="http://schemas.microsoft.com/office/powerpoint/2010/main" val="13019667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Body">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Click to edit Master title style</a:t>
            </a:r>
          </a:p>
        </p:txBody>
      </p:sp>
      <p:sp>
        <p:nvSpPr>
          <p:cNvPr id="3" name="Content Placeholder 2"/>
          <p:cNvSpPr>
            <a:spLocks noGrp="1"/>
          </p:cNvSpPr>
          <p:nvPr>
            <p:ph idx="1"/>
          </p:nvPr>
        </p:nvSpPr>
        <p:spPr>
          <a:xfrm>
            <a:off x="228600" y="1193804"/>
            <a:ext cx="8763000" cy="4958462"/>
          </a:xfrm>
        </p:spPr>
        <p:txBody>
          <a:bodyPr>
            <a:normAutofit/>
          </a:bodyPr>
          <a:lstStyle>
            <a:lvl1pPr>
              <a:buClr>
                <a:schemeClr val="bg2"/>
              </a:buClr>
              <a:defRPr sz="2400">
                <a:latin typeface="Arial" panose="020B0604020202020204" pitchFamily="34" charset="0"/>
                <a:ea typeface="Open Sans" panose="020B0606030504020204" pitchFamily="34" charset="0"/>
                <a:cs typeface="Arial" panose="020B0604020202020204" pitchFamily="34" charset="0"/>
              </a:defRPr>
            </a:lvl1pPr>
            <a:lvl2pPr>
              <a:buClr>
                <a:schemeClr val="bg2"/>
              </a:buClr>
              <a:defRPr sz="2000">
                <a:latin typeface="Arial" panose="020B0604020202020204" pitchFamily="34" charset="0"/>
                <a:ea typeface="Open Sans" panose="020B0606030504020204" pitchFamily="34" charset="0"/>
                <a:cs typeface="Arial" panose="020B0604020202020204" pitchFamily="34" charset="0"/>
              </a:defRPr>
            </a:lvl2pPr>
            <a:lvl3pPr>
              <a:buClr>
                <a:schemeClr val="bg2"/>
              </a:buClr>
              <a:defRPr sz="1800">
                <a:latin typeface="Arial" panose="020B0604020202020204" pitchFamily="34" charset="0"/>
                <a:ea typeface="Open Sans" panose="020B0606030504020204" pitchFamily="34" charset="0"/>
                <a:cs typeface="Arial" panose="020B0604020202020204" pitchFamily="34" charset="0"/>
              </a:defRPr>
            </a:lvl3pPr>
            <a:lvl4pPr>
              <a:buClr>
                <a:schemeClr val="bg2"/>
              </a:buClr>
              <a:defRPr sz="1600">
                <a:latin typeface="Arial" panose="020B0604020202020204" pitchFamily="34" charset="0"/>
                <a:ea typeface="Open Sans" panose="020B0606030504020204" pitchFamily="34" charset="0"/>
                <a:cs typeface="Arial" panose="020B0604020202020204" pitchFamily="34" charset="0"/>
              </a:defRPr>
            </a:lvl4pPr>
            <a:lvl5pPr>
              <a:buClr>
                <a:schemeClr val="bg2"/>
              </a:buClr>
              <a:defRPr sz="1600">
                <a:latin typeface="Arial" panose="020B0604020202020204" pitchFamily="34" charset="0"/>
                <a:ea typeface="Open Sans" panose="020B060603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6152270"/>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12" name="Footer Placeholder 4"/>
          <p:cNvSpPr>
            <a:spLocks noGrp="1"/>
          </p:cNvSpPr>
          <p:nvPr>
            <p:ph type="ftr" sz="quarter" idx="11"/>
          </p:nvPr>
        </p:nvSpPr>
        <p:spPr>
          <a:xfrm>
            <a:off x="3124200" y="6375404"/>
            <a:ext cx="2895600" cy="365125"/>
          </a:xfr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endParaRPr lang="en-US" dirty="0">
              <a:solidFill>
                <a:srgbClr val="6E7073"/>
              </a:solidFill>
            </a:endParaRPr>
          </a:p>
        </p:txBody>
      </p:sp>
      <p:sp>
        <p:nvSpPr>
          <p:cNvPr id="13" name="Slide Number Placeholder 5"/>
          <p:cNvSpPr>
            <a:spLocks noGrp="1"/>
          </p:cNvSpPr>
          <p:nvPr>
            <p:ph type="sldNum" sz="quarter" idx="12"/>
          </p:nvPr>
        </p:nvSpPr>
        <p:spPr>
          <a:xfrm>
            <a:off x="6858000" y="6375404"/>
            <a:ext cx="2133600" cy="365125"/>
          </a:xfrm>
          <a:prstGeom prst="rect">
            <a:avLst/>
          </a:prstGeo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fld id="{5C76A076-0EB6-4ACF-BC93-AE169B35ECF5}" type="slidenum">
              <a:rPr lang="en-US" smtClean="0">
                <a:solidFill>
                  <a:srgbClr val="6E7073"/>
                </a:solidFill>
              </a:rPr>
              <a:pPr/>
              <a:t>‹#›</a:t>
            </a:fld>
            <a:endParaRPr lang="en-US" dirty="0">
              <a:solidFill>
                <a:srgbClr val="6E7073"/>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14365579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hasCustomPrompt="1"/>
          </p:nvPr>
        </p:nvSpPr>
        <p:spPr>
          <a:xfrm>
            <a:off x="684597" y="3810004"/>
            <a:ext cx="7772400" cy="1470025"/>
          </a:xfrm>
        </p:spPr>
        <p:txBody>
          <a:bodyPr>
            <a:normAutofit/>
          </a:bodyPr>
          <a:lstStyle>
            <a:lvl1pPr algn="ctr">
              <a:defRPr sz="4000"/>
            </a:lvl1pPr>
          </a:lstStyle>
          <a:p>
            <a:r>
              <a:rPr lang="en-US" dirty="0"/>
              <a:t>Insert Presentation Title</a:t>
            </a:r>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If applicable, insert sub-title</a:t>
            </a:r>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latin typeface="Arial" panose="020B0604020202020204" pitchFamily="34" charset="0"/>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a:solidFill>
                  <a:schemeClr val="tx2"/>
                </a:solidFill>
                <a:latin typeface="+mn-lt"/>
              </a:rPr>
              <a:t>Presenter Name | Job Title | Team/Office/Division | Date</a:t>
            </a:r>
          </a:p>
        </p:txBody>
      </p:sp>
    </p:spTree>
    <p:extLst>
      <p:ext uri="{BB962C8B-B14F-4D97-AF65-F5344CB8AC3E}">
        <p14:creationId xmlns:p14="http://schemas.microsoft.com/office/powerpoint/2010/main" val="53614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5"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smtClean="0"/>
              <a:t>Insert Section Heading</a:t>
            </a:r>
            <a:endParaRPr lang="en-US" dirty="0"/>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0" y="3810000"/>
            <a:ext cx="238222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8770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04800" y="1295400"/>
            <a:ext cx="8382000" cy="4525963"/>
          </a:xfrm>
        </p:spPr>
        <p:txBody>
          <a:bodyPr/>
          <a:lstStyle>
            <a:lvl1pPr>
              <a:defRPr baseline="0">
                <a:solidFill>
                  <a:schemeClr val="accent1"/>
                </a:solidFill>
              </a:defRPr>
            </a:lvl1pPr>
            <a:lvl2pPr>
              <a:defRPr baseline="0">
                <a:solidFill>
                  <a:schemeClr val="accent1"/>
                </a:solidFill>
              </a:defRPr>
            </a:lvl2pPr>
            <a:lvl3pPr>
              <a:defRPr baseline="0">
                <a:solidFill>
                  <a:schemeClr val="accent1"/>
                </a:solidFill>
              </a:defRPr>
            </a:lvl3pPr>
            <a:lvl4pPr>
              <a:defRPr baseline="0">
                <a:solidFill>
                  <a:schemeClr val="accent1"/>
                </a:solidFill>
              </a:defRPr>
            </a:lvl4pPr>
            <a:lvl5pPr>
              <a:defRPr baseline="0">
                <a:solidFill>
                  <a:schemeClr val="accent1"/>
                </a:solidFill>
              </a:defRPr>
            </a:lvl5pPr>
          </a:lstStyle>
          <a:p>
            <a:pPr lvl="0"/>
            <a:r>
              <a:rPr lang="en-US" dirty="0"/>
              <a:t>Level 1 bullet points (default is 24-point font)</a:t>
            </a:r>
          </a:p>
          <a:p>
            <a:pPr lvl="1"/>
            <a:r>
              <a:rPr lang="en-US" dirty="0"/>
              <a:t>Level 2 bullet points (default is 22-point font)</a:t>
            </a:r>
          </a:p>
          <a:p>
            <a:pPr lvl="2"/>
            <a:r>
              <a:rPr lang="en-US" dirty="0"/>
              <a:t>Level 3 bullet points (default is 20-point font)</a:t>
            </a:r>
          </a:p>
          <a:p>
            <a:pPr lvl="3"/>
            <a:r>
              <a:rPr lang="en-US" dirty="0"/>
              <a:t>Level 4 bullet points (default is 18-point font)</a:t>
            </a:r>
          </a:p>
          <a:p>
            <a:pPr lvl="4"/>
            <a:r>
              <a:rPr lang="en-US" dirty="0"/>
              <a:t>Level 5 bullet points (default is 16-point font)</a:t>
            </a:r>
          </a:p>
        </p:txBody>
      </p:sp>
      <p:sp>
        <p:nvSpPr>
          <p:cNvPr id="7" name="Rectangle 6"/>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a:xfrm>
            <a:off x="304800" y="228600"/>
            <a:ext cx="8305800" cy="914400"/>
          </a:xfrm>
        </p:spPr>
        <p:txBody>
          <a:bodyPr/>
          <a:lstStyle>
            <a:lvl1pPr>
              <a:defRPr baseline="0"/>
            </a:lvl1pPr>
          </a:lstStyle>
          <a:p>
            <a:r>
              <a:rPr lang="en-US" dirty="0"/>
              <a:t>Insert Slide Heading </a:t>
            </a:r>
          </a:p>
        </p:txBody>
      </p:sp>
      <p:sp>
        <p:nvSpPr>
          <p:cNvPr id="8" name="Rectangle 7"/>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6"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4098355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Content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0" y="1295400"/>
            <a:ext cx="4114800" cy="4525963"/>
          </a:xfrm>
        </p:spPr>
        <p:txBody>
          <a:bodyPr/>
          <a:lstStyle>
            <a:lvl1pPr>
              <a:defRPr sz="2200" baseline="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9" name="Rectangle 8"/>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title" hasCustomPrompt="1"/>
          </p:nvPr>
        </p:nvSpPr>
        <p:spPr/>
        <p:txBody>
          <a:bodyPr/>
          <a:lstStyle>
            <a:lvl1pPr>
              <a:defRPr/>
            </a:lvl1pPr>
          </a:lstStyle>
          <a:p>
            <a:r>
              <a:rPr lang="en-US" dirty="0"/>
              <a:t>Insert Slide Heading</a:t>
            </a:r>
          </a:p>
        </p:txBody>
      </p:sp>
      <p:sp>
        <p:nvSpPr>
          <p:cNvPr id="10" name="Content Placeholder 2"/>
          <p:cNvSpPr>
            <a:spLocks noGrp="1"/>
          </p:cNvSpPr>
          <p:nvPr>
            <p:ph sz="half" idx="13" hasCustomPrompt="1"/>
          </p:nvPr>
        </p:nvSpPr>
        <p:spPr>
          <a:xfrm>
            <a:off x="4572000" y="1295400"/>
            <a:ext cx="4114800" cy="4525963"/>
          </a:xfrm>
        </p:spPr>
        <p:txBody>
          <a:bodyPr/>
          <a:lstStyle>
            <a:lvl1pPr>
              <a:defRPr sz="2200">
                <a:solidFill>
                  <a:schemeClr val="accent1"/>
                </a:solidFill>
              </a:defRPr>
            </a:lvl1pPr>
            <a:lvl2pPr>
              <a:defRPr sz="2000">
                <a:solidFill>
                  <a:schemeClr val="accent1"/>
                </a:solidFill>
              </a:defRPr>
            </a:lvl2pPr>
            <a:lvl3pPr>
              <a:defRPr sz="1800">
                <a:solidFill>
                  <a:schemeClr val="accent1"/>
                </a:solidFill>
              </a:defRPr>
            </a:lvl3pPr>
            <a:lvl4pPr>
              <a:defRPr sz="1600">
                <a:solidFill>
                  <a:schemeClr val="accent1"/>
                </a:solidFill>
              </a:defRPr>
            </a:lvl4pPr>
            <a:lvl5pPr>
              <a:defRPr sz="1600"/>
            </a:lvl5pPr>
            <a:lvl6pPr>
              <a:defRPr sz="1800"/>
            </a:lvl6pPr>
            <a:lvl7pPr>
              <a:defRPr sz="1800"/>
            </a:lvl7pPr>
            <a:lvl8pPr>
              <a:defRPr sz="1800"/>
            </a:lvl8pPr>
            <a:lvl9pPr>
              <a:defRPr sz="1800"/>
            </a:lvl9pPr>
          </a:lstStyle>
          <a:p>
            <a:pPr lvl="0"/>
            <a:r>
              <a:rPr lang="en-US" dirty="0"/>
              <a:t>Level 1 bullet points (default is 22-point font for two-column layout)</a:t>
            </a:r>
          </a:p>
          <a:p>
            <a:pPr lvl="1"/>
            <a:r>
              <a:rPr lang="en-US" dirty="0"/>
              <a:t>Level 2 bullet points (default is 20-point font)</a:t>
            </a:r>
          </a:p>
          <a:p>
            <a:pPr lvl="2"/>
            <a:r>
              <a:rPr lang="en-US" dirty="0"/>
              <a:t>Level 3 bullet points (default is 18-point font)</a:t>
            </a:r>
          </a:p>
          <a:p>
            <a:pPr lvl="3"/>
            <a:r>
              <a:rPr lang="en-US" dirty="0"/>
              <a:t>Level 4 bullet points (default is 16-point font)</a:t>
            </a:r>
          </a:p>
        </p:txBody>
      </p:sp>
      <p:sp>
        <p:nvSpPr>
          <p:cNvPr id="11" name="Rectangle 10"/>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13"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5866596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ransition Slide">
    <p:spTree>
      <p:nvGrpSpPr>
        <p:cNvPr id="1" name=""/>
        <p:cNvGrpSpPr/>
        <p:nvPr/>
      </p:nvGrpSpPr>
      <p:grpSpPr>
        <a:xfrm>
          <a:off x="0" y="0"/>
          <a:ext cx="0" cy="0"/>
          <a:chOff x="0" y="0"/>
          <a:chExt cx="0" cy="0"/>
        </a:xfrm>
      </p:grpSpPr>
      <p:sp>
        <p:nvSpPr>
          <p:cNvPr id="8" name="Rectangle 7"/>
          <p:cNvSpPr/>
          <p:nvPr userDrawn="1"/>
        </p:nvSpPr>
        <p:spPr>
          <a:xfrm>
            <a:off x="3191437" y="3810000"/>
            <a:ext cx="5952565" cy="2438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429000" y="4038600"/>
            <a:ext cx="5562600" cy="2019300"/>
          </a:xfrm>
        </p:spPr>
        <p:txBody>
          <a:bodyPr>
            <a:normAutofit/>
          </a:bodyPr>
          <a:lstStyle>
            <a:lvl1pPr algn="r">
              <a:defRPr sz="3500" baseline="0"/>
            </a:lvl1pPr>
          </a:lstStyle>
          <a:p>
            <a:r>
              <a:rPr lang="en-US" dirty="0"/>
              <a:t>Insert Section Heading</a:t>
            </a:r>
          </a:p>
        </p:txBody>
      </p:sp>
      <p:pic>
        <p:nvPicPr>
          <p:cNvPr id="1026" name="Picture 2" descr="C:\Users\CA19029\Documents\Brand and Style Rollout\Updated dept logo\TN Dept of Education ColorPMS -«.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1350"/>
          <a:stretch/>
        </p:blipFill>
        <p:spPr bwMode="auto">
          <a:xfrm>
            <a:off x="818181" y="3810000"/>
            <a:ext cx="2382220" cy="2438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13233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9"/>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2" y="6108908"/>
            <a:ext cx="1616967" cy="639563"/>
          </a:xfrm>
          <a:prstGeom prst="rect">
            <a:avLst/>
          </a:prstGeom>
        </p:spPr>
      </p:pic>
      <p:sp>
        <p:nvSpPr>
          <p:cNvPr id="7"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28070000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4"/>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a:t>Insert Slide Heading</a:t>
            </a:r>
          </a:p>
        </p:txBody>
      </p:sp>
    </p:spTree>
    <p:extLst>
      <p:ext uri="{BB962C8B-B14F-4D97-AF65-F5344CB8AC3E}">
        <p14:creationId xmlns:p14="http://schemas.microsoft.com/office/powerpoint/2010/main" val="12170891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9151415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12" name="Title 1"/>
          <p:cNvSpPr txBox="1">
            <a:spLocks/>
          </p:cNvSpPr>
          <p:nvPr userDrawn="1"/>
        </p:nvSpPr>
        <p:spPr>
          <a:xfrm>
            <a:off x="608397" y="3898904"/>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a:solidFill>
                  <a:srgbClr val="FFFFFF"/>
                </a:solidFill>
                <a:effectLst>
                  <a:outerShdw blurRad="38100" dist="38100" dir="2700000" algn="tl">
                    <a:srgbClr val="000000">
                      <a:alpha val="43137"/>
                    </a:srgbClr>
                  </a:outerShdw>
                </a:effectLst>
                <a:latin typeface="Arial" panose="020B0604020202020204" pitchFamily="34" charset="0"/>
                <a:cs typeface="PermianSlabSerifTypeface"/>
              </a:rPr>
              <a:t>Districts and schools in Tennessee will exemplify excellence and equity such that all students are equipped with the knowledge and skills to successfully embark on their chosen path in life.</a:t>
            </a:r>
          </a:p>
        </p:txBody>
      </p:sp>
      <p:sp>
        <p:nvSpPr>
          <p:cNvPr id="13" name="Text Placeholder 2"/>
          <p:cNvSpPr txBox="1">
            <a:spLocks/>
          </p:cNvSpPr>
          <p:nvPr userDrawn="1"/>
        </p:nvSpPr>
        <p:spPr>
          <a:xfrm>
            <a:off x="0" y="6172204"/>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a:solidFill>
                  <a:srgbClr val="1B365D"/>
                </a:solidFill>
                <a:latin typeface="Arial" panose="020B0604020202020204" pitchFamily="34" charset="0"/>
                <a:cs typeface="Arial" panose="020B0604020202020204" pitchFamily="34" charset="0"/>
              </a:rPr>
              <a:t>Excellence | Optimism | Judgment | Courage | Teamwork</a:t>
            </a: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61"/>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370832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Body - Orange">
    <p:spTree>
      <p:nvGrpSpPr>
        <p:cNvPr id="1" name=""/>
        <p:cNvGrpSpPr/>
        <p:nvPr/>
      </p:nvGrpSpPr>
      <p:grpSpPr>
        <a:xfrm>
          <a:off x="0" y="0"/>
          <a:ext cx="0" cy="0"/>
          <a:chOff x="0" y="0"/>
          <a:chExt cx="0" cy="0"/>
        </a:xfrm>
      </p:grpSpPr>
      <p:sp>
        <p:nvSpPr>
          <p:cNvPr id="12" name="Rectangle 11"/>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3"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outerShdw blurRad="38100" dist="38100" dir="2700000" algn="tl">
                    <a:srgbClr val="000000">
                      <a:alpha val="43137"/>
                    </a:srgbClr>
                  </a:outerShdw>
                </a:effectLst>
                <a:latin typeface="Arial" panose="020B0604020202020204" pitchFamily="34" charset="0"/>
              </a:defRPr>
            </a:lvl1pPr>
          </a:lstStyle>
          <a:p>
            <a:r>
              <a:rPr lang="en-US" dirty="0"/>
              <a:t>Click to edit Master title style</a:t>
            </a:r>
          </a:p>
        </p:txBody>
      </p:sp>
      <p:sp>
        <p:nvSpPr>
          <p:cNvPr id="14" name="Content Placeholder 2"/>
          <p:cNvSpPr>
            <a:spLocks noGrp="1"/>
          </p:cNvSpPr>
          <p:nvPr>
            <p:ph idx="1"/>
          </p:nvPr>
        </p:nvSpPr>
        <p:spPr>
          <a:xfrm>
            <a:off x="228600" y="1193804"/>
            <a:ext cx="8763000" cy="4958465"/>
          </a:xfrm>
        </p:spPr>
        <p:txBody>
          <a:bodyPr>
            <a:normAutofit/>
          </a:bodyPr>
          <a:lstStyle>
            <a:lvl1pPr>
              <a:buClr>
                <a:schemeClr val="accent3"/>
              </a:buClr>
              <a:defRPr sz="2400">
                <a:latin typeface="Arial" panose="020B0604020202020204" pitchFamily="34" charset="0"/>
                <a:ea typeface="Open Sans" panose="020B0606030504020204" pitchFamily="34" charset="0"/>
                <a:cs typeface="Arial" panose="020B0604020202020204" pitchFamily="34" charset="0"/>
              </a:defRPr>
            </a:lvl1pPr>
            <a:lvl2pPr>
              <a:buClr>
                <a:schemeClr val="accent3"/>
              </a:buClr>
              <a:defRPr sz="2000">
                <a:latin typeface="Arial" panose="020B0604020202020204" pitchFamily="34" charset="0"/>
                <a:ea typeface="Open Sans" panose="020B0606030504020204" pitchFamily="34" charset="0"/>
                <a:cs typeface="Arial" panose="020B0604020202020204" pitchFamily="34" charset="0"/>
              </a:defRPr>
            </a:lvl2pPr>
            <a:lvl3pPr>
              <a:buClr>
                <a:schemeClr val="accent3"/>
              </a:buClr>
              <a:defRPr sz="1800">
                <a:latin typeface="Arial" panose="020B0604020202020204" pitchFamily="34" charset="0"/>
                <a:ea typeface="Open Sans" panose="020B0606030504020204" pitchFamily="34" charset="0"/>
                <a:cs typeface="Arial" panose="020B0604020202020204" pitchFamily="34" charset="0"/>
              </a:defRPr>
            </a:lvl3pPr>
            <a:lvl4pPr>
              <a:buClr>
                <a:schemeClr val="accent3"/>
              </a:buClr>
              <a:defRPr sz="1600">
                <a:latin typeface="Arial" panose="020B0604020202020204" pitchFamily="34" charset="0"/>
                <a:ea typeface="Open Sans" panose="020B0606030504020204" pitchFamily="34" charset="0"/>
                <a:cs typeface="Arial" panose="020B0604020202020204" pitchFamily="34" charset="0"/>
              </a:defRPr>
            </a:lvl4pPr>
            <a:lvl5pPr>
              <a:buClr>
                <a:schemeClr val="accent3"/>
              </a:buClr>
              <a:defRPr sz="1600">
                <a:latin typeface="Arial" panose="020B0604020202020204" pitchFamily="34" charset="0"/>
                <a:ea typeface="Open Sans" panose="020B060603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Rectangle 16"/>
          <p:cNvSpPr/>
          <p:nvPr userDrawn="1"/>
        </p:nvSpPr>
        <p:spPr>
          <a:xfrm>
            <a:off x="0" y="990602"/>
            <a:ext cx="9144000" cy="88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1" name="Rectangle 10"/>
          <p:cNvSpPr/>
          <p:nvPr userDrawn="1"/>
        </p:nvSpPr>
        <p:spPr>
          <a:xfrm>
            <a:off x="0" y="6152270"/>
            <a:ext cx="9144000" cy="70573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15" name="Footer Placeholder 4"/>
          <p:cNvSpPr>
            <a:spLocks noGrp="1"/>
          </p:cNvSpPr>
          <p:nvPr>
            <p:ph type="ftr" sz="quarter" idx="11"/>
          </p:nvPr>
        </p:nvSpPr>
        <p:spPr>
          <a:xfrm>
            <a:off x="3124200" y="6375404"/>
            <a:ext cx="2895600" cy="365125"/>
          </a:xfr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endParaRPr lang="en-US" dirty="0">
              <a:solidFill>
                <a:srgbClr val="1B365D"/>
              </a:solidFill>
            </a:endParaRPr>
          </a:p>
        </p:txBody>
      </p:sp>
      <p:sp>
        <p:nvSpPr>
          <p:cNvPr id="16" name="Slide Number Placeholder 5"/>
          <p:cNvSpPr>
            <a:spLocks noGrp="1"/>
          </p:cNvSpPr>
          <p:nvPr>
            <p:ph type="sldNum" sz="quarter" idx="12"/>
          </p:nvPr>
        </p:nvSpPr>
        <p:spPr>
          <a:xfrm>
            <a:off x="6858000" y="6375404"/>
            <a:ext cx="2133600" cy="365125"/>
          </a:xfrm>
          <a:prstGeom prst="rect">
            <a:avLst/>
          </a:prstGeom>
        </p:spPr>
        <p:txBody>
          <a:bodyPr anchor="b"/>
          <a:lstStyle>
            <a:lvl1pPr>
              <a:defRPr sz="1000">
                <a:solidFill>
                  <a:schemeClr val="tx2"/>
                </a:solidFill>
                <a:latin typeface="Arial" panose="020B0604020202020204" pitchFamily="34" charset="0"/>
                <a:ea typeface="Open Sans" panose="020B0606030504020204" pitchFamily="34" charset="0"/>
                <a:cs typeface="Arial" panose="020B0604020202020204" pitchFamily="34" charset="0"/>
              </a:defRPr>
            </a:lvl1pPr>
          </a:lstStyle>
          <a:p>
            <a:fld id="{5C76A076-0EB6-4ACF-BC93-AE169B35ECF5}" type="slidenum">
              <a:rPr lang="en-US" smtClean="0">
                <a:solidFill>
                  <a:srgbClr val="1B365D"/>
                </a:solidFill>
              </a:rPr>
              <a:pPr/>
              <a:t>‹#›</a:t>
            </a:fld>
            <a:endParaRPr lang="en-US" dirty="0">
              <a:solidFill>
                <a:srgbClr val="1B365D"/>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5" y="6139372"/>
            <a:ext cx="1341120" cy="731520"/>
          </a:xfrm>
          <a:prstGeom prst="rect">
            <a:avLst/>
          </a:prstGeom>
        </p:spPr>
      </p:pic>
    </p:spTree>
    <p:extLst>
      <p:ext uri="{BB962C8B-B14F-4D97-AF65-F5344CB8AC3E}">
        <p14:creationId xmlns:p14="http://schemas.microsoft.com/office/powerpoint/2010/main" val="3279389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 Standard">
    <p:spTree>
      <p:nvGrpSpPr>
        <p:cNvPr id="1" name=""/>
        <p:cNvGrpSpPr/>
        <p:nvPr/>
      </p:nvGrpSpPr>
      <p:grpSpPr>
        <a:xfrm>
          <a:off x="0" y="0"/>
          <a:ext cx="0" cy="0"/>
          <a:chOff x="0" y="0"/>
          <a:chExt cx="0" cy="0"/>
        </a:xfrm>
      </p:grpSpPr>
      <p:sp>
        <p:nvSpPr>
          <p:cNvPr id="3" name="Rectangle 2"/>
          <p:cNvSpPr/>
          <p:nvPr userDrawn="1"/>
        </p:nvSpPr>
        <p:spPr>
          <a:xfrm>
            <a:off x="0" y="3886200"/>
            <a:ext cx="9144000" cy="2514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p:nvPr>
        </p:nvSpPr>
        <p:spPr>
          <a:xfrm>
            <a:off x="152400" y="4038607"/>
            <a:ext cx="8839200" cy="1422399"/>
          </a:xfrm>
        </p:spPr>
        <p:txBody>
          <a:bodyPr>
            <a:normAutofit/>
          </a:bodyPr>
          <a:lstStyle>
            <a:lvl1pPr algn="ctr">
              <a:defRPr sz="4000" b="1">
                <a:solidFill>
                  <a:schemeClr val="bg1"/>
                </a:solidFill>
                <a:effectLst>
                  <a:outerShdw blurRad="38100" dist="38100" dir="2700000" algn="tl">
                    <a:srgbClr val="000000">
                      <a:alpha val="43137"/>
                    </a:srgbClr>
                  </a:outerShdw>
                </a:effectLst>
                <a:latin typeface="Arial" panose="020B0604020202020204" pitchFamily="34" charset="0"/>
              </a:defRPr>
            </a:lvl1pPr>
          </a:lstStyle>
          <a:p>
            <a:r>
              <a:rPr lang="en-US" dirty="0"/>
              <a:t>Click to edit Master title style</a:t>
            </a:r>
          </a:p>
        </p:txBody>
      </p:sp>
      <p:sp>
        <p:nvSpPr>
          <p:cNvPr id="7" name="Text Placeholder 13"/>
          <p:cNvSpPr>
            <a:spLocks noGrp="1"/>
          </p:cNvSpPr>
          <p:nvPr>
            <p:ph type="body" sz="quarter" idx="12" hasCustomPrompt="1"/>
          </p:nvPr>
        </p:nvSpPr>
        <p:spPr>
          <a:xfrm>
            <a:off x="152400" y="5461001"/>
            <a:ext cx="8839200" cy="812800"/>
          </a:xfrm>
        </p:spPr>
        <p:txBody>
          <a:bodyPr anchor="ctr">
            <a:normAutofit/>
          </a:bodyPr>
          <a:lstStyle>
            <a:lvl1pPr marL="0" indent="0" algn="ctr">
              <a:buNone/>
              <a:defRPr sz="2800">
                <a:solidFill>
                  <a:schemeClr val="bg1"/>
                </a:solidFill>
                <a:effectLst>
                  <a:outerShdw blurRad="38100" dist="38100" dir="2700000" algn="tl">
                    <a:srgbClr val="000000">
                      <a:alpha val="43137"/>
                    </a:srgbClr>
                  </a:outerShdw>
                </a:effectLst>
                <a:latin typeface="Arial" panose="020B0604020202020204" pitchFamily="34" charset="0"/>
              </a:defRPr>
            </a:lvl1pPr>
          </a:lstStyle>
          <a:p>
            <a:pPr lvl="0"/>
            <a:r>
              <a:rPr lang="en-US" dirty="0"/>
              <a:t>Sub-Title</a:t>
            </a:r>
          </a:p>
        </p:txBody>
      </p:sp>
      <p:sp>
        <p:nvSpPr>
          <p:cNvPr id="8" name="Text Placeholder 11"/>
          <p:cNvSpPr>
            <a:spLocks noGrp="1"/>
          </p:cNvSpPr>
          <p:nvPr>
            <p:ph type="body" sz="quarter" idx="11" hasCustomPrompt="1"/>
          </p:nvPr>
        </p:nvSpPr>
        <p:spPr>
          <a:xfrm>
            <a:off x="0" y="6400800"/>
            <a:ext cx="9144000" cy="457200"/>
          </a:xfrm>
        </p:spPr>
        <p:txBody>
          <a:bodyPr anchor="ctr">
            <a:normAutofit/>
          </a:bodyPr>
          <a:lstStyle>
            <a:lvl1pPr marL="0" indent="0" algn="ctr">
              <a:buNone/>
              <a:defRPr sz="1100" baseline="0">
                <a:solidFill>
                  <a:schemeClr val="accent5"/>
                </a:solidFill>
                <a:latin typeface="Arial" panose="020B0604020202020204" pitchFamily="34" charset="0"/>
                <a:ea typeface="Open Sans" panose="020B0606030504020204" pitchFamily="34" charset="0"/>
                <a:cs typeface="Arial" panose="020B0604020202020204" pitchFamily="34" charset="0"/>
              </a:defRPr>
            </a:lvl1pPr>
          </a:lstStyle>
          <a:p>
            <a:pPr lvl="0"/>
            <a:r>
              <a:rPr lang="en-US" dirty="0"/>
              <a:t>Name, Position |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57400" y="1133475"/>
            <a:ext cx="5029200" cy="2743200"/>
          </a:xfrm>
          <a:prstGeom prst="rect">
            <a:avLst/>
          </a:prstGeom>
        </p:spPr>
      </p:pic>
    </p:spTree>
    <p:extLst>
      <p:ext uri="{BB962C8B-B14F-4D97-AF65-F5344CB8AC3E}">
        <p14:creationId xmlns:p14="http://schemas.microsoft.com/office/powerpoint/2010/main" val="36941540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4" name="Rectangle 3"/>
          <p:cNvSpPr/>
          <p:nvPr userDrawn="1"/>
        </p:nvSpPr>
        <p:spPr>
          <a:xfrm>
            <a:off x="2590800" y="3874770"/>
            <a:ext cx="6553200" cy="22402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p:nvPr>
        </p:nvSpPr>
        <p:spPr>
          <a:xfrm>
            <a:off x="2667000" y="3962400"/>
            <a:ext cx="6324600" cy="2057400"/>
          </a:xfrm>
        </p:spPr>
        <p:txBody>
          <a:bodyPr/>
          <a:lstStyle>
            <a:lvl1pPr algn="r">
              <a:defRPr b="1">
                <a:solidFill>
                  <a:schemeClr val="bg1"/>
                </a:solidFill>
                <a:effectLst>
                  <a:outerShdw blurRad="38100" dist="38100" dir="2700000" algn="tl">
                    <a:srgbClr val="000000">
                      <a:alpha val="43137"/>
                    </a:srgbClr>
                  </a:outerShdw>
                </a:effectLst>
                <a:latin typeface="Arial" panose="020B0604020202020204" pitchFamily="34" charset="0"/>
              </a:defRPr>
            </a:lvl1pPr>
          </a:lstStyle>
          <a:p>
            <a:r>
              <a:rPr lang="en-US" dirty="0"/>
              <a:t>Click to edit Master title style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5509" t="13397" r="9549" b="13397"/>
          <a:stretch/>
        </p:blipFill>
        <p:spPr>
          <a:xfrm>
            <a:off x="152400" y="3766736"/>
            <a:ext cx="2514600" cy="2456348"/>
          </a:xfrm>
          <a:prstGeom prst="rect">
            <a:avLst/>
          </a:prstGeom>
          <a:noFill/>
          <a:ln>
            <a:noFill/>
          </a:ln>
        </p:spPr>
      </p:pic>
    </p:spTree>
    <p:extLst>
      <p:ext uri="{BB962C8B-B14F-4D97-AF65-F5344CB8AC3E}">
        <p14:creationId xmlns:p14="http://schemas.microsoft.com/office/powerpoint/2010/main" val="3030557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Slide with Gray Bar">
    <p:spTree>
      <p:nvGrpSpPr>
        <p:cNvPr id="1" name=""/>
        <p:cNvGrpSpPr/>
        <p:nvPr/>
      </p:nvGrpSpPr>
      <p:grpSpPr>
        <a:xfrm>
          <a:off x="0" y="0"/>
          <a:ext cx="0" cy="0"/>
          <a:chOff x="0" y="0"/>
          <a:chExt cx="0" cy="0"/>
        </a:xfrm>
      </p:grpSpPr>
      <p:sp>
        <p:nvSpPr>
          <p:cNvPr id="5" name="Rectangle 4"/>
          <p:cNvSpPr/>
          <p:nvPr userDrawn="1"/>
        </p:nvSpPr>
        <p:spPr>
          <a:xfrm>
            <a:off x="0" y="5999375"/>
            <a:ext cx="9144000" cy="858625"/>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6108904"/>
            <a:ext cx="1616967" cy="639563"/>
          </a:xfrm>
          <a:prstGeom prst="rect">
            <a:avLst/>
          </a:prstGeom>
        </p:spPr>
      </p:pic>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Tree>
    <p:extLst>
      <p:ext uri="{BB962C8B-B14F-4D97-AF65-F5344CB8AC3E}">
        <p14:creationId xmlns:p14="http://schemas.microsoft.com/office/powerpoint/2010/main" val="14326681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Body - TN Mark">
    <p:spTree>
      <p:nvGrpSpPr>
        <p:cNvPr id="1" name=""/>
        <p:cNvGrpSpPr/>
        <p:nvPr/>
      </p:nvGrpSpPr>
      <p:grpSpPr>
        <a:xfrm>
          <a:off x="0" y="0"/>
          <a:ext cx="0" cy="0"/>
          <a:chOff x="0" y="0"/>
          <a:chExt cx="0" cy="0"/>
        </a:xfrm>
      </p:grpSpPr>
      <p:sp>
        <p:nvSpPr>
          <p:cNvPr id="7" name="Rectangle 6"/>
          <p:cNvSpPr/>
          <p:nvPr userDrawn="1"/>
        </p:nvSpPr>
        <p:spPr>
          <a:xfrm>
            <a:off x="0" y="177801"/>
            <a:ext cx="9144000" cy="81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sp>
        <p:nvSpPr>
          <p:cNvPr id="2" name="Title 1"/>
          <p:cNvSpPr>
            <a:spLocks noGrp="1"/>
          </p:cNvSpPr>
          <p:nvPr>
            <p:ph type="title"/>
          </p:nvPr>
        </p:nvSpPr>
        <p:spPr>
          <a:xfrm>
            <a:off x="152400" y="177803"/>
            <a:ext cx="8839200" cy="825500"/>
          </a:xfrm>
        </p:spPr>
        <p:txBody>
          <a:bodyPr>
            <a:noAutofit/>
          </a:bodyPr>
          <a:lstStyle>
            <a:lvl1pPr algn="l">
              <a:defRPr sz="3200" b="1">
                <a:solidFill>
                  <a:schemeClr val="bg1"/>
                </a:solidFill>
                <a:effectLst/>
                <a:latin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152400" y="1143000"/>
            <a:ext cx="8839200" cy="5562600"/>
          </a:xfrm>
        </p:spPr>
        <p:txBody>
          <a:bodyPr>
            <a:normAutofit/>
          </a:bodyPr>
          <a:lstStyle>
            <a:lvl1pPr>
              <a:buClr>
                <a:schemeClr val="bg2"/>
              </a:buClr>
              <a:defRPr sz="2400">
                <a:latin typeface="Arial" panose="020B0604020202020204" pitchFamily="34" charset="0"/>
                <a:ea typeface="Open Sans" panose="020B0606030504020204" pitchFamily="34" charset="0"/>
                <a:cs typeface="Arial" panose="020B0604020202020204" pitchFamily="34" charset="0"/>
              </a:defRPr>
            </a:lvl1pPr>
            <a:lvl2pPr>
              <a:buClr>
                <a:schemeClr val="bg2"/>
              </a:buClr>
              <a:defRPr sz="2000">
                <a:latin typeface="Arial" panose="020B0604020202020204" pitchFamily="34" charset="0"/>
                <a:ea typeface="Open Sans" panose="020B0606030504020204" pitchFamily="34" charset="0"/>
                <a:cs typeface="Arial" panose="020B0604020202020204" pitchFamily="34" charset="0"/>
              </a:defRPr>
            </a:lvl2pPr>
            <a:lvl3pPr>
              <a:buClr>
                <a:schemeClr val="bg2"/>
              </a:buClr>
              <a:defRPr sz="1800">
                <a:latin typeface="Arial" panose="020B0604020202020204" pitchFamily="34" charset="0"/>
                <a:ea typeface="Open Sans" panose="020B0606030504020204" pitchFamily="34" charset="0"/>
                <a:cs typeface="Arial" panose="020B0604020202020204" pitchFamily="34" charset="0"/>
              </a:defRPr>
            </a:lvl3pPr>
            <a:lvl4pPr>
              <a:buClr>
                <a:schemeClr val="bg2"/>
              </a:buClr>
              <a:defRPr sz="1600">
                <a:latin typeface="Arial" panose="020B0604020202020204" pitchFamily="34" charset="0"/>
                <a:ea typeface="Open Sans" panose="020B0606030504020204" pitchFamily="34" charset="0"/>
                <a:cs typeface="Arial" panose="020B0604020202020204" pitchFamily="34" charset="0"/>
              </a:defRPr>
            </a:lvl4pPr>
            <a:lvl5pPr>
              <a:buClr>
                <a:schemeClr val="bg2"/>
              </a:buClr>
              <a:defRPr sz="1600">
                <a:latin typeface="Arial" panose="020B0604020202020204" pitchFamily="34" charset="0"/>
                <a:ea typeface="Open Sans" panose="020B0606030504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305801" y="6019800"/>
            <a:ext cx="866774" cy="866774"/>
          </a:xfrm>
          <a:prstGeom prst="rect">
            <a:avLst/>
          </a:prstGeom>
        </p:spPr>
      </p:pic>
    </p:spTree>
    <p:extLst>
      <p:ext uri="{BB962C8B-B14F-4D97-AF65-F5344CB8AC3E}">
        <p14:creationId xmlns:p14="http://schemas.microsoft.com/office/powerpoint/2010/main" val="1267950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with Heading Bar">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a:xfrm>
            <a:off x="8229600" y="6356350"/>
            <a:ext cx="457200" cy="365125"/>
          </a:xfrm>
          <a:prstGeom prst="rect">
            <a:avLst/>
          </a:prstGeom>
        </p:spPr>
        <p:txBody>
          <a:bodyPr/>
          <a:lstStyle>
            <a:lvl1pPr algn="r">
              <a:defRPr sz="1400">
                <a:solidFill>
                  <a:srgbClr val="6E7073"/>
                </a:solidFill>
                <a:latin typeface="Arial" panose="020B0604020202020204" pitchFamily="34" charset="0"/>
                <a:ea typeface="Open Sans" panose="020B0606030504020204" pitchFamily="34" charset="0"/>
                <a:cs typeface="Arial" panose="020B0604020202020204" pitchFamily="34" charset="0"/>
              </a:defRPr>
            </a:lvl1pPr>
          </a:lstStyle>
          <a:p>
            <a:fld id="{86D2451E-3285-438B-B188-C22B2A012BF6}" type="slidenum">
              <a:rPr lang="en-US" smtClean="0"/>
              <a:pPr/>
              <a:t>‹#›</a:t>
            </a:fld>
            <a:endParaRPr lang="en-US" dirty="0"/>
          </a:p>
        </p:txBody>
      </p:sp>
      <p:sp>
        <p:nvSpPr>
          <p:cNvPr id="8" name="Rectangle 7"/>
          <p:cNvSpPr/>
          <p:nvPr userDrawn="1"/>
        </p:nvSpPr>
        <p:spPr>
          <a:xfrm>
            <a:off x="0" y="228600"/>
            <a:ext cx="9144000" cy="9144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itle 1"/>
          <p:cNvSpPr>
            <a:spLocks noGrp="1"/>
          </p:cNvSpPr>
          <p:nvPr>
            <p:ph type="title" hasCustomPrompt="1"/>
          </p:nvPr>
        </p:nvSpPr>
        <p:spPr>
          <a:xfrm>
            <a:off x="381000" y="228600"/>
            <a:ext cx="8305800" cy="914400"/>
          </a:xfrm>
        </p:spPr>
        <p:txBody>
          <a:bodyPr/>
          <a:lstStyle>
            <a:lvl1pPr>
              <a:defRPr/>
            </a:lvl1pPr>
          </a:lstStyle>
          <a:p>
            <a:r>
              <a:rPr lang="en-US" dirty="0" smtClean="0"/>
              <a:t>Insert Slide Heading</a:t>
            </a:r>
            <a:endParaRPr lang="en-US" dirty="0"/>
          </a:p>
        </p:txBody>
      </p:sp>
    </p:spTree>
    <p:extLst>
      <p:ext uri="{BB962C8B-B14F-4D97-AF65-F5344CB8AC3E}">
        <p14:creationId xmlns:p14="http://schemas.microsoft.com/office/powerpoint/2010/main" val="2009764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act Info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i="0" dirty="0" smtClean="0">
                <a:solidFill>
                  <a:schemeClr val="bg1"/>
                </a:solidFill>
                <a:effectLst/>
                <a:latin typeface="Georgia" panose="02040502050405020303" pitchFamily="18" charset="0"/>
                <a:cs typeface="PermianSlabSerifTypeface"/>
              </a:rPr>
              <a:t>Presenter</a:t>
            </a:r>
            <a:r>
              <a:rPr lang="en-US" sz="3000" b="1" i="0" baseline="0" dirty="0" smtClean="0">
                <a:solidFill>
                  <a:schemeClr val="bg1"/>
                </a:solidFill>
                <a:effectLst/>
                <a:latin typeface="Georgia" panose="02040502050405020303" pitchFamily="18" charset="0"/>
                <a:cs typeface="PermianSlabSerifTypeface"/>
              </a:rPr>
              <a:t> Name</a:t>
            </a:r>
            <a:br>
              <a:rPr lang="en-US" sz="3000" b="1" i="0" baseline="0" dirty="0" smtClean="0">
                <a:solidFill>
                  <a:schemeClr val="bg1"/>
                </a:solidFill>
                <a:effectLst/>
                <a:latin typeface="Georgia" panose="02040502050405020303" pitchFamily="18" charset="0"/>
                <a:cs typeface="PermianSlabSerifTypeface"/>
              </a:rPr>
            </a:br>
            <a:r>
              <a:rPr lang="en-US" sz="3000" b="1" i="0" baseline="0" dirty="0" smtClean="0">
                <a:solidFill>
                  <a:schemeClr val="bg1"/>
                </a:solidFill>
                <a:effectLst/>
                <a:latin typeface="Georgia" panose="02040502050405020303" pitchFamily="18" charset="0"/>
                <a:cs typeface="PermianSlabSerifTypeface"/>
              </a:rPr>
              <a:t>Title</a:t>
            </a:r>
            <a:br>
              <a:rPr lang="en-US" sz="3000" b="1" i="0" baseline="0" dirty="0" smtClean="0">
                <a:solidFill>
                  <a:schemeClr val="bg1"/>
                </a:solidFill>
                <a:effectLst/>
                <a:latin typeface="Georgia" panose="02040502050405020303" pitchFamily="18" charset="0"/>
                <a:cs typeface="PermianSlabSerifTypeface"/>
              </a:rPr>
            </a:br>
            <a:r>
              <a:rPr lang="en-US" sz="3000" b="1" i="0" baseline="0" dirty="0" smtClean="0">
                <a:solidFill>
                  <a:schemeClr val="bg1"/>
                </a:solidFill>
                <a:effectLst/>
                <a:latin typeface="Georgia" panose="02040502050405020303" pitchFamily="18" charset="0"/>
                <a:cs typeface="PermianSlabSerifTypeface"/>
              </a:rPr>
              <a:t>Team/Office/Division</a:t>
            </a:r>
          </a:p>
          <a:p>
            <a:r>
              <a:rPr lang="en-US" sz="3000" b="1" i="0" baseline="0" dirty="0" smtClean="0">
                <a:solidFill>
                  <a:schemeClr val="bg1"/>
                </a:solidFill>
                <a:effectLst/>
                <a:latin typeface="Georgia" panose="02040502050405020303" pitchFamily="18" charset="0"/>
                <a:cs typeface="PermianSlabSerifTypeface"/>
              </a:rPr>
              <a:t>Email Address</a:t>
            </a:r>
          </a:p>
          <a:p>
            <a:r>
              <a:rPr lang="en-US" sz="3000" b="1" i="0" baseline="0" dirty="0" smtClean="0">
                <a:solidFill>
                  <a:schemeClr val="bg1"/>
                </a:solidFill>
                <a:effectLst/>
                <a:latin typeface="Georgia" panose="02040502050405020303" pitchFamily="18" charset="0"/>
                <a:cs typeface="PermianSlabSerifTypeface"/>
              </a:rPr>
              <a:t>Phone Number</a:t>
            </a:r>
            <a:endParaRPr lang="en-US" sz="3000" b="1" i="0" dirty="0">
              <a:solidFill>
                <a:schemeClr val="bg1"/>
              </a:solidFill>
              <a:effectLst/>
              <a:latin typeface="Georgia" panose="02040502050405020303" pitchFamily="18" charset="0"/>
              <a:cs typeface="PermianSlabSerifTypeface"/>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190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Rectangle 5"/>
          <p:cNvSpPr/>
          <p:nvPr userDrawn="1"/>
        </p:nvSpPr>
        <p:spPr>
          <a:xfrm>
            <a:off x="-2406" y="34290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Title 1"/>
          <p:cNvSpPr txBox="1">
            <a:spLocks/>
          </p:cNvSpPr>
          <p:nvPr userDrawn="1"/>
        </p:nvSpPr>
        <p:spPr>
          <a:xfrm>
            <a:off x="608397" y="3898900"/>
            <a:ext cx="7924800" cy="180339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i="1" dirty="0" smtClean="0">
                <a:solidFill>
                  <a:schemeClr val="bg1"/>
                </a:solidFill>
                <a:effectLst>
                  <a:outerShdw blurRad="38100" dist="38100" dir="2700000" algn="tl">
                    <a:srgbClr val="000000">
                      <a:alpha val="43137"/>
                    </a:srgbClr>
                  </a:outerShdw>
                </a:effectLst>
                <a:latin typeface="Georgia" panose="02040502050405020303" pitchFamily="18" charset="0"/>
                <a:cs typeface="PermianSlabSerifTypeface"/>
              </a:rPr>
              <a:t>Districts and schools in Tennessee will exemplify excellence and equity such that all students are equipped with the knowledge and skills to successfully embark on their chosen path in life.</a:t>
            </a:r>
            <a:endParaRPr lang="en-US" sz="2600" b="1" i="1" dirty="0">
              <a:solidFill>
                <a:schemeClr val="bg1"/>
              </a:solidFill>
              <a:effectLst>
                <a:outerShdw blurRad="38100" dist="38100" dir="2700000" algn="tl">
                  <a:srgbClr val="000000">
                    <a:alpha val="43137"/>
                  </a:srgbClr>
                </a:outerShdw>
              </a:effectLst>
              <a:latin typeface="Georgia" panose="02040502050405020303" pitchFamily="18" charset="0"/>
              <a:cs typeface="PermianSlabSerifTypeface"/>
            </a:endParaRPr>
          </a:p>
        </p:txBody>
      </p:sp>
      <p:sp>
        <p:nvSpPr>
          <p:cNvPr id="13" name="Text Placeholder 2"/>
          <p:cNvSpPr txBox="1">
            <a:spLocks/>
          </p:cNvSpPr>
          <p:nvPr userDrawn="1"/>
        </p:nvSpPr>
        <p:spPr>
          <a:xfrm>
            <a:off x="0" y="6172200"/>
            <a:ext cx="9144000" cy="482601"/>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dirty="0" smtClean="0">
                <a:solidFill>
                  <a:srgbClr val="1B365D"/>
                </a:solidFill>
                <a:latin typeface="Arial" panose="020B0604020202020204" pitchFamily="34" charset="0"/>
                <a:cs typeface="Arial" panose="020B0604020202020204" pitchFamily="34" charset="0"/>
              </a:rPr>
              <a:t>Excellence | Optimism | Judgment | Courage | Teamwork</a:t>
            </a:r>
            <a:endParaRPr lang="en-US" sz="2400" b="1" dirty="0">
              <a:solidFill>
                <a:srgbClr val="1B365D"/>
              </a:solidFill>
              <a:latin typeface="Arial" panose="020B0604020202020204" pitchFamily="34" charset="0"/>
              <a:cs typeface="Arial" panose="020B0604020202020204" pitchFamily="34" charset="0"/>
            </a:endParaRPr>
          </a:p>
        </p:txBody>
      </p:sp>
      <p:pic>
        <p:nvPicPr>
          <p:cNvPr id="14"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889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7" name="Rectangle 6"/>
          <p:cNvSpPr/>
          <p:nvPr userDrawn="1"/>
        </p:nvSpPr>
        <p:spPr>
          <a:xfrm>
            <a:off x="-2406" y="3505200"/>
            <a:ext cx="9146406" cy="2743200"/>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panose="020B0604020202020204" pitchFamily="34" charset="0"/>
            </a:endParaRPr>
          </a:p>
        </p:txBody>
      </p:sp>
      <p:sp>
        <p:nvSpPr>
          <p:cNvPr id="2" name="Title 1"/>
          <p:cNvSpPr>
            <a:spLocks noGrp="1"/>
          </p:cNvSpPr>
          <p:nvPr>
            <p:ph type="ctrTitle" hasCustomPrompt="1"/>
          </p:nvPr>
        </p:nvSpPr>
        <p:spPr>
          <a:xfrm>
            <a:off x="684597" y="3810000"/>
            <a:ext cx="7772400" cy="1470025"/>
          </a:xfrm>
        </p:spPr>
        <p:txBody>
          <a:bodyPr>
            <a:normAutofit/>
          </a:bodyPr>
          <a:lstStyle>
            <a:lvl1pPr algn="ctr">
              <a:defRPr sz="4000"/>
            </a:lvl1pPr>
          </a:lstStyle>
          <a:p>
            <a:r>
              <a:rPr lang="en-US" dirty="0" smtClean="0"/>
              <a:t>Insert Presentation Title</a:t>
            </a:r>
            <a:endParaRPr lang="en-US" dirty="0"/>
          </a:p>
        </p:txBody>
      </p:sp>
      <p:sp>
        <p:nvSpPr>
          <p:cNvPr id="3" name="Subtitle 2"/>
          <p:cNvSpPr>
            <a:spLocks noGrp="1"/>
          </p:cNvSpPr>
          <p:nvPr>
            <p:ph type="subTitle" idx="1" hasCustomPrompt="1"/>
          </p:nvPr>
        </p:nvSpPr>
        <p:spPr>
          <a:xfrm>
            <a:off x="1371600" y="5334000"/>
            <a:ext cx="6400800" cy="685800"/>
          </a:xfrm>
        </p:spPr>
        <p:txBody>
          <a:bodyPr>
            <a:noAutofit/>
          </a:bodyPr>
          <a:lstStyle>
            <a:lvl1pPr marL="0" indent="0" algn="ctr">
              <a:buNone/>
              <a:defRPr sz="3000" baseline="0">
                <a:solidFill>
                  <a:schemeClr val="bg1"/>
                </a:solidFill>
                <a:latin typeface="Georgia" panose="02040502050405020303"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If applicable, insert sub-title</a:t>
            </a:r>
            <a:endParaRPr lang="en-US" dirty="0"/>
          </a:p>
        </p:txBody>
      </p:sp>
      <p:pic>
        <p:nvPicPr>
          <p:cNvPr id="2050" name="Picture 2" descr="C:\Users\CA19029\Documents\Brand and Style Rollout\Updated dept logo\TN Dept of Education ColorPMS -«.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981200" y="998059"/>
            <a:ext cx="5181600" cy="204994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 Placeholder 8"/>
          <p:cNvSpPr>
            <a:spLocks noGrp="1"/>
          </p:cNvSpPr>
          <p:nvPr>
            <p:ph type="body" sz="quarter" idx="10" hasCustomPrompt="1"/>
          </p:nvPr>
        </p:nvSpPr>
        <p:spPr>
          <a:xfrm>
            <a:off x="2056799" y="6400800"/>
            <a:ext cx="5030403" cy="381000"/>
          </a:xfrm>
        </p:spPr>
        <p:txBody>
          <a:bodyPr>
            <a:normAutofit/>
          </a:bodyPr>
          <a:lstStyle>
            <a:lvl1pPr marL="0" marR="0" indent="0" algn="ctr"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lang="en-US" sz="1400" smtClean="0">
                <a:solidFill>
                  <a:schemeClr val="tx2"/>
                </a:solidFill>
                <a:latin typeface="Arial" panose="020B0604020202020204" pitchFamily="34" charset="0"/>
              </a:defRPr>
            </a:lvl1pPr>
            <a:lvl5pPr marL="1828800" indent="0">
              <a:buNone/>
              <a:defRPr/>
            </a:lvl5pPr>
          </a:lstStyle>
          <a:p>
            <a:pPr marL="0" marR="0" lvl="0" indent="0" algn="l" defTabSz="914400" rtl="0" eaLnBrk="1" fontAlgn="auto" latinLnBrk="0" hangingPunct="1">
              <a:lnSpc>
                <a:spcPct val="100000"/>
              </a:lnSpc>
              <a:spcBef>
                <a:spcPct val="20000"/>
              </a:spcBef>
              <a:spcAft>
                <a:spcPts val="0"/>
              </a:spcAft>
              <a:buClr>
                <a:srgbClr val="EE3524"/>
              </a:buClr>
              <a:buSzTx/>
              <a:buFont typeface="Wingdings" panose="05000000000000000000" pitchFamily="2" charset="2"/>
              <a:buNone/>
              <a:tabLst/>
              <a:defRPr/>
            </a:pPr>
            <a:r>
              <a:rPr lang="en-US" sz="1400" dirty="0" smtClean="0">
                <a:solidFill>
                  <a:schemeClr val="tx2"/>
                </a:solidFill>
                <a:latin typeface="+mn-lt"/>
              </a:rPr>
              <a:t>Presenter Name | Job Title | Team/Office/Division | Date</a:t>
            </a:r>
          </a:p>
        </p:txBody>
      </p:sp>
    </p:spTree>
    <p:extLst>
      <p:ext uri="{BB962C8B-B14F-4D97-AF65-F5344CB8AC3E}">
        <p14:creationId xmlns:p14="http://schemas.microsoft.com/office/powerpoint/2010/main" val="2224796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3.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905426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55" r:id="rId5"/>
    <p:sldLayoutId id="2147483658" r:id="rId6"/>
    <p:sldLayoutId id="2147483661" r:id="rId7"/>
    <p:sldLayoutId id="2147483660" r:id="rId8"/>
  </p:sldLayoutIdLst>
  <p:hf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2593656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Lst>
  <p:hf sldNum="0"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7"/>
            <a:ext cx="8305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05597217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iming>
    <p:tnLst>
      <p:par>
        <p:cTn id="1" dur="indefinite" restart="never" nodeType="tmRoot"/>
      </p:par>
    </p:tnLst>
  </p:timing>
  <p:hf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chemeClr val="accent1"/>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chemeClr val="accent1"/>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chemeClr val="accent1"/>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chemeClr val="accent1"/>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chemeClr val="accent1"/>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9"/>
            <a:ext cx="8305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027721852"/>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hf hdr="0" ftr="0" dt="0"/>
  <p:txStyles>
    <p:titleStyle>
      <a:lvl1pPr algn="l" defTabSz="914400" rtl="0" eaLnBrk="1" latinLnBrk="0" hangingPunct="1">
        <a:spcBef>
          <a:spcPct val="0"/>
        </a:spcBef>
        <a:buNone/>
        <a:defRPr sz="3200" b="1"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341439"/>
            <a:ext cx="8305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381000" y="228600"/>
            <a:ext cx="8305800" cy="914400"/>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7497886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hf hdr="0" ftr="0" dt="0"/>
  <p:txStyles>
    <p:titleStyle>
      <a:lvl1pPr algn="l" defTabSz="914400" rtl="0" eaLnBrk="1" latinLnBrk="0" hangingPunct="1">
        <a:spcBef>
          <a:spcPct val="0"/>
        </a:spcBef>
        <a:buNone/>
        <a:defRPr sz="3200" b="1" kern="1200">
          <a:solidFill>
            <a:schemeClr val="bg1"/>
          </a:solidFill>
          <a:latin typeface="Arial" panose="020B0604020202020204" pitchFamily="34" charset="0"/>
          <a:ea typeface="+mj-ea"/>
          <a:cs typeface="+mj-cs"/>
        </a:defRPr>
      </a:lvl1pPr>
    </p:titleStyle>
    <p:bodyStyle>
      <a:lvl1pPr marL="342900" indent="-342900" algn="l" defTabSz="914400" rtl="0" eaLnBrk="1" latinLnBrk="0" hangingPunct="1">
        <a:spcBef>
          <a:spcPct val="20000"/>
        </a:spcBef>
        <a:buClr>
          <a:srgbClr val="EE3524"/>
        </a:buClr>
        <a:buFont typeface="Wingdings" panose="05000000000000000000" pitchFamily="2" charset="2"/>
        <a:buChar char="§"/>
        <a:defRPr sz="2400" kern="1200">
          <a:solidFill>
            <a:srgbClr val="000000"/>
          </a:solidFill>
          <a:latin typeface="Arial" panose="020B0604020202020204" pitchFamily="34" charset="0"/>
          <a:ea typeface="Open Sans" panose="020B0606030504020204" pitchFamily="34" charset="0"/>
          <a:cs typeface="Arial" panose="020B0604020202020204" pitchFamily="34" charset="0"/>
        </a:defRPr>
      </a:lvl1pPr>
      <a:lvl2pPr marL="742950" indent="-285750" algn="l" defTabSz="914400" rtl="0" eaLnBrk="1" latinLnBrk="0" hangingPunct="1">
        <a:spcBef>
          <a:spcPct val="20000"/>
        </a:spcBef>
        <a:buClr>
          <a:srgbClr val="EE3524"/>
        </a:buClr>
        <a:buFont typeface="Arial" panose="020B0604020202020204" pitchFamily="34" charset="0"/>
        <a:buChar char="–"/>
        <a:defRPr sz="2200" kern="1200">
          <a:solidFill>
            <a:srgbClr val="000000"/>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spcBef>
          <a:spcPct val="20000"/>
        </a:spcBef>
        <a:buClr>
          <a:srgbClr val="EE3524"/>
        </a:buClr>
        <a:buFont typeface="Arial" panose="020B0604020202020204" pitchFamily="34" charset="0"/>
        <a:buChar char="•"/>
        <a:defRPr sz="2000" kern="1200">
          <a:solidFill>
            <a:srgbClr val="000000"/>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spcBef>
          <a:spcPct val="20000"/>
        </a:spcBef>
        <a:buClr>
          <a:srgbClr val="EE3524"/>
        </a:buClr>
        <a:buFont typeface="Courier New" panose="02070309020205020404" pitchFamily="49" charset="0"/>
        <a:buChar char="o"/>
        <a:defRPr sz="1800" kern="1200">
          <a:solidFill>
            <a:srgbClr val="000000"/>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spcBef>
          <a:spcPct val="20000"/>
        </a:spcBef>
        <a:buClr>
          <a:srgbClr val="EE3524"/>
        </a:buClr>
        <a:buFont typeface="Arial" panose="020B0604020202020204" pitchFamily="34" charset="0"/>
        <a:buChar char="»"/>
        <a:defRPr sz="1600" kern="1200">
          <a:solidFill>
            <a:srgbClr val="000000"/>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2.ed.gov/about/inits/ed/chronicabsenteeism/toolkit.pdf" TargetMode="Externa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hyperlink" Target="http://www2.ed.gov/about/inits/ed/chronicabsenteeism/toolkit.pdf" TargetMode="External"/><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hyperlink" Target="https://www.tn.gov/assets/entities/education/attachments/rpt_chronic_absenteeism_early_grades.pdf" TargetMode="External"/><Relationship Id="rId2" Type="http://schemas.openxmlformats.org/officeDocument/2006/relationships/hyperlink" Target="http://www.tn.gov/education" TargetMode="External"/><Relationship Id="rId1" Type="http://schemas.openxmlformats.org/officeDocument/2006/relationships/slideLayout" Target="../slideLayouts/slideLayout18.xml"/><Relationship Id="rId6" Type="http://schemas.openxmlformats.org/officeDocument/2006/relationships/hyperlink" Target="https://www2.ed.gov/about/inits/ed/chronicabsenteeism/toolkit.pdf" TargetMode="External"/><Relationship Id="rId5" Type="http://schemas.openxmlformats.org/officeDocument/2006/relationships/hyperlink" Target="http://www.attendanceworks.org/" TargetMode="External"/><Relationship Id="rId4" Type="http://schemas.openxmlformats.org/officeDocument/2006/relationships/hyperlink" Target="https://eplan.tn.gov/"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The Chronically Out of School Indicator: </a:t>
            </a:r>
            <a:endParaRPr lang="en-US" dirty="0"/>
          </a:p>
        </p:txBody>
      </p:sp>
      <p:sp>
        <p:nvSpPr>
          <p:cNvPr id="3" name="Subtitle 2"/>
          <p:cNvSpPr>
            <a:spLocks noGrp="1"/>
          </p:cNvSpPr>
          <p:nvPr>
            <p:ph type="subTitle" idx="1"/>
          </p:nvPr>
        </p:nvSpPr>
        <p:spPr>
          <a:xfrm>
            <a:off x="1179897" y="5410200"/>
            <a:ext cx="6781800" cy="685800"/>
          </a:xfrm>
        </p:spPr>
        <p:txBody>
          <a:bodyPr/>
          <a:lstStyle/>
          <a:p>
            <a:r>
              <a:rPr lang="en-US" dirty="0" smtClean="0"/>
              <a:t>Increasing Opportunities to Learn</a:t>
            </a:r>
            <a:endParaRPr lang="en-US" dirty="0"/>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534085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What barriers might be present that keep a child from attending school?</a:t>
            </a:r>
          </a:p>
          <a:p>
            <a:r>
              <a:rPr lang="en-US" dirty="0"/>
              <a:t>Why might a child avoid coming to school</a:t>
            </a:r>
            <a:r>
              <a:rPr lang="en-US" dirty="0" smtClean="0"/>
              <a:t>?</a:t>
            </a:r>
          </a:p>
          <a:p>
            <a:r>
              <a:rPr lang="en-US" dirty="0"/>
              <a:t>Why might a child be disengaged at school?</a:t>
            </a:r>
          </a:p>
          <a:p>
            <a:endParaRPr lang="en-US" dirty="0"/>
          </a:p>
          <a:p>
            <a:endParaRPr lang="en-US" dirty="0" smtClean="0"/>
          </a:p>
          <a:p>
            <a:pPr lvl="1"/>
            <a:endParaRPr lang="en-US" dirty="0" smtClean="0"/>
          </a:p>
        </p:txBody>
      </p:sp>
      <p:sp>
        <p:nvSpPr>
          <p:cNvPr id="3" name="Title 2"/>
          <p:cNvSpPr>
            <a:spLocks noGrp="1"/>
          </p:cNvSpPr>
          <p:nvPr>
            <p:ph type="title"/>
          </p:nvPr>
        </p:nvSpPr>
        <p:spPr>
          <a:xfrm>
            <a:off x="304800" y="228600"/>
            <a:ext cx="9448800" cy="914400"/>
          </a:xfrm>
        </p:spPr>
        <p:txBody>
          <a:bodyPr>
            <a:noAutofit/>
          </a:bodyPr>
          <a:lstStyle/>
          <a:p>
            <a:r>
              <a:rPr lang="en-US" dirty="0" smtClean="0"/>
              <a:t>Questions to Consider</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10</a:t>
            </a:fld>
            <a:endParaRPr lang="en-US" dirty="0"/>
          </a:p>
        </p:txBody>
      </p:sp>
    </p:spTree>
    <p:extLst>
      <p:ext uri="{BB962C8B-B14F-4D97-AF65-F5344CB8AC3E}">
        <p14:creationId xmlns:p14="http://schemas.microsoft.com/office/powerpoint/2010/main" val="1817089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6700" y="1371600"/>
            <a:ext cx="8382000" cy="4525963"/>
          </a:xfrm>
        </p:spPr>
        <p:txBody>
          <a:bodyPr>
            <a:normAutofit fontScale="92500" lnSpcReduction="10000"/>
          </a:bodyPr>
          <a:lstStyle/>
          <a:p>
            <a:r>
              <a:rPr lang="en-US" dirty="0"/>
              <a:t>Chronic heath </a:t>
            </a:r>
            <a:r>
              <a:rPr lang="en-US" dirty="0" smtClean="0"/>
              <a:t>issues</a:t>
            </a:r>
          </a:p>
          <a:p>
            <a:r>
              <a:rPr lang="en-US" dirty="0" smtClean="0"/>
              <a:t>Access </a:t>
            </a:r>
            <a:r>
              <a:rPr lang="en-US" dirty="0"/>
              <a:t>to needed health or dental care</a:t>
            </a:r>
          </a:p>
          <a:p>
            <a:r>
              <a:rPr lang="en-US" dirty="0" smtClean="0"/>
              <a:t>Discipline practices</a:t>
            </a:r>
          </a:p>
          <a:p>
            <a:r>
              <a:rPr lang="en-US" dirty="0" smtClean="0"/>
              <a:t>School climate, including bullying</a:t>
            </a:r>
          </a:p>
          <a:p>
            <a:r>
              <a:rPr lang="en-US" dirty="0" smtClean="0"/>
              <a:t>Access to transportation</a:t>
            </a:r>
          </a:p>
          <a:p>
            <a:r>
              <a:rPr lang="en-US" dirty="0" smtClean="0"/>
              <a:t>Homelessness</a:t>
            </a:r>
          </a:p>
          <a:p>
            <a:r>
              <a:rPr lang="en-US" dirty="0" smtClean="0"/>
              <a:t>Trauma</a:t>
            </a:r>
          </a:p>
          <a:p>
            <a:r>
              <a:rPr lang="en-US" dirty="0" smtClean="0"/>
              <a:t>Academic performance and social experiences/connectivity</a:t>
            </a:r>
          </a:p>
          <a:p>
            <a:r>
              <a:rPr lang="en-US" dirty="0" smtClean="0"/>
              <a:t>Undiagnosed disability</a:t>
            </a:r>
          </a:p>
          <a:p>
            <a:r>
              <a:rPr lang="en-US" dirty="0" smtClean="0"/>
              <a:t>Access to engaging </a:t>
            </a:r>
            <a:r>
              <a:rPr lang="en-US" dirty="0"/>
              <a:t>and relevant instruction</a:t>
            </a:r>
          </a:p>
          <a:p>
            <a:r>
              <a:rPr lang="en-US" dirty="0" smtClean="0"/>
              <a:t>Access to meaningful </a:t>
            </a:r>
            <a:r>
              <a:rPr lang="en-US" dirty="0"/>
              <a:t>relationships with adults</a:t>
            </a:r>
          </a:p>
          <a:p>
            <a:r>
              <a:rPr lang="en-US" dirty="0"/>
              <a:t>Family </a:t>
            </a:r>
            <a:r>
              <a:rPr lang="en-US" dirty="0" smtClean="0"/>
              <a:t>members’ school </a:t>
            </a:r>
            <a:r>
              <a:rPr lang="en-US" dirty="0"/>
              <a:t>experiences</a:t>
            </a:r>
          </a:p>
          <a:p>
            <a:pPr lvl="1"/>
            <a:endParaRPr lang="en-US" dirty="0"/>
          </a:p>
          <a:p>
            <a:pPr marL="457200" lvl="1" indent="0">
              <a:buNone/>
            </a:pPr>
            <a:endParaRPr lang="en-US" dirty="0"/>
          </a:p>
          <a:p>
            <a:pPr lvl="1"/>
            <a:endParaRPr lang="en-US" dirty="0" smtClean="0"/>
          </a:p>
        </p:txBody>
      </p:sp>
      <p:sp>
        <p:nvSpPr>
          <p:cNvPr id="3" name="Title 2"/>
          <p:cNvSpPr>
            <a:spLocks noGrp="1"/>
          </p:cNvSpPr>
          <p:nvPr>
            <p:ph type="title"/>
          </p:nvPr>
        </p:nvSpPr>
        <p:spPr>
          <a:xfrm>
            <a:off x="304800" y="228600"/>
            <a:ext cx="9448800" cy="914400"/>
          </a:xfrm>
        </p:spPr>
        <p:txBody>
          <a:bodyPr>
            <a:noAutofit/>
          </a:bodyPr>
          <a:lstStyle/>
          <a:p>
            <a:r>
              <a:rPr lang="en-US" dirty="0" smtClean="0">
                <a:latin typeface="Georgia" panose="02040502050405020303" pitchFamily="18" charset="0"/>
              </a:rPr>
              <a:t>Important Considerations</a:t>
            </a:r>
            <a:endParaRPr lang="en-US"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11</a:t>
            </a:fld>
            <a:endParaRPr lang="en-US" dirty="0"/>
          </a:p>
        </p:txBody>
      </p:sp>
    </p:spTree>
    <p:extLst>
      <p:ext uri="{BB962C8B-B14F-4D97-AF65-F5344CB8AC3E}">
        <p14:creationId xmlns:p14="http://schemas.microsoft.com/office/powerpoint/2010/main" val="19362816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788724274"/>
              </p:ext>
            </p:extLst>
          </p:nvPr>
        </p:nvGraphicFramePr>
        <p:xfrm>
          <a:off x="304800" y="1295400"/>
          <a:ext cx="83820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fontScale="90000"/>
          </a:bodyPr>
          <a:lstStyle/>
          <a:p>
            <a:r>
              <a:rPr lang="en-US" dirty="0" smtClean="0"/>
              <a:t>Together, we must s</a:t>
            </a:r>
            <a:r>
              <a:rPr lang="en-US" dirty="0" smtClean="0">
                <a:latin typeface="Georgia" panose="02040502050405020303" pitchFamily="18" charset="0"/>
              </a:rPr>
              <a:t>hift the focus from compliance to support.</a:t>
            </a:r>
            <a:endParaRPr lang="en-US"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12</a:t>
            </a:fld>
            <a:endParaRPr lang="en-US" dirty="0"/>
          </a:p>
        </p:txBody>
      </p:sp>
    </p:spTree>
    <p:extLst>
      <p:ext uri="{BB962C8B-B14F-4D97-AF65-F5344CB8AC3E}">
        <p14:creationId xmlns:p14="http://schemas.microsoft.com/office/powerpoint/2010/main" val="2863759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ctr"/>
            <a:r>
              <a:rPr lang="en-US" dirty="0" smtClean="0"/>
              <a:t>The Chronically </a:t>
            </a:r>
            <a:r>
              <a:rPr lang="en-US" dirty="0"/>
              <a:t>Out-of-School Indicator in District and School Accountability</a:t>
            </a:r>
          </a:p>
        </p:txBody>
      </p:sp>
    </p:spTree>
    <p:extLst>
      <p:ext uri="{BB962C8B-B14F-4D97-AF65-F5344CB8AC3E}">
        <p14:creationId xmlns:p14="http://schemas.microsoft.com/office/powerpoint/2010/main" val="684689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A new measure adopted by Tennessee as part of our </a:t>
            </a:r>
            <a:r>
              <a:rPr lang="en-US" dirty="0"/>
              <a:t>accountability </a:t>
            </a:r>
            <a:r>
              <a:rPr lang="en-US" dirty="0" smtClean="0"/>
              <a:t>framework under the Every Student Succeeds Act (ESSA).</a:t>
            </a:r>
          </a:p>
          <a:p>
            <a:r>
              <a:rPr lang="en-US" dirty="0" smtClean="0"/>
              <a:t>The percentage of students who have missed 10 percent or more instructional days for any reason including excused or unexcused absences as well as out-of-school suspensions.</a:t>
            </a:r>
          </a:p>
          <a:p>
            <a:r>
              <a:rPr lang="en-US" dirty="0" smtClean="0"/>
              <a:t>The indicator recognizes excessive absences </a:t>
            </a:r>
            <a:r>
              <a:rPr lang="en-US" dirty="0" smtClean="0"/>
              <a:t>as </a:t>
            </a:r>
            <a:r>
              <a:rPr lang="en-US" dirty="0" smtClean="0"/>
              <a:t>lost instructional opportunities and a data point that is actionable throughout the school year.</a:t>
            </a:r>
          </a:p>
        </p:txBody>
      </p:sp>
      <p:sp>
        <p:nvSpPr>
          <p:cNvPr id="3" name="Title 2"/>
          <p:cNvSpPr>
            <a:spLocks noGrp="1"/>
          </p:cNvSpPr>
          <p:nvPr>
            <p:ph type="title"/>
          </p:nvPr>
        </p:nvSpPr>
        <p:spPr/>
        <p:txBody>
          <a:bodyPr>
            <a:normAutofit/>
          </a:bodyPr>
          <a:lstStyle/>
          <a:p>
            <a:r>
              <a:rPr lang="en-US" sz="2400" dirty="0" smtClean="0"/>
              <a:t>The Chronically Out of School Indicator: </a:t>
            </a:r>
            <a:r>
              <a:rPr lang="en-US" sz="2400" dirty="0"/>
              <a:t> </a:t>
            </a:r>
            <a:r>
              <a:rPr lang="en-US" sz="2400" dirty="0" smtClean="0"/>
              <a:t/>
            </a:r>
            <a:br>
              <a:rPr lang="en-US" sz="2400" dirty="0" smtClean="0"/>
            </a:br>
            <a:r>
              <a:rPr lang="en-US" sz="2400" dirty="0" smtClean="0"/>
              <a:t>A Measure of School Quality and Student Success</a:t>
            </a:r>
            <a:endParaRPr lang="en-US" sz="2400" dirty="0"/>
          </a:p>
        </p:txBody>
      </p:sp>
    </p:spTree>
    <p:extLst>
      <p:ext uri="{BB962C8B-B14F-4D97-AF65-F5344CB8AC3E}">
        <p14:creationId xmlns:p14="http://schemas.microsoft.com/office/powerpoint/2010/main" val="594676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latin typeface="Georgia" charset="0"/>
                <a:ea typeface="Georgia" charset="0"/>
                <a:cs typeface="Georgia" charset="0"/>
              </a:rPr>
              <a:t>District Accountability Areas</a:t>
            </a:r>
            <a:endParaRPr lang="en-US" dirty="0">
              <a:latin typeface="Georgia" charset="0"/>
              <a:ea typeface="Georgia" charset="0"/>
              <a:cs typeface="Georgia" charset="0"/>
            </a:endParaRPr>
          </a:p>
        </p:txBody>
      </p:sp>
      <p:sp>
        <p:nvSpPr>
          <p:cNvPr id="7" name="Slide Number Placeholder 6"/>
          <p:cNvSpPr>
            <a:spLocks noGrp="1"/>
          </p:cNvSpPr>
          <p:nvPr>
            <p:ph type="sldNum" sz="quarter" idx="12"/>
          </p:nvPr>
        </p:nvSpPr>
        <p:spPr/>
        <p:txBody>
          <a:bodyPr/>
          <a:lstStyle/>
          <a:p>
            <a:fld id="{86D2451E-3285-438B-B188-C22B2A012BF6}" type="slidenum">
              <a:rPr lang="en-US" smtClean="0"/>
              <a:pPr/>
              <a:t>15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16926727"/>
              </p:ext>
            </p:extLst>
          </p:nvPr>
        </p:nvGraphicFramePr>
        <p:xfrm>
          <a:off x="114299" y="1628775"/>
          <a:ext cx="8915401" cy="3370217"/>
        </p:xfrm>
        <a:graphic>
          <a:graphicData uri="http://schemas.openxmlformats.org/drawingml/2006/table">
            <a:tbl>
              <a:tblPr firstRow="1" bandRow="1">
                <a:tableStyleId>{073A0DAA-6AF3-43AB-8588-CEC1D06C72B9}</a:tableStyleId>
              </a:tblPr>
              <a:tblGrid>
                <a:gridCol w="2781301"/>
                <a:gridCol w="3238500"/>
                <a:gridCol w="2895600"/>
              </a:tblGrid>
              <a:tr h="381000">
                <a:tc gridSpan="3">
                  <a:txBody>
                    <a:bodyPr/>
                    <a:lstStyle/>
                    <a:p>
                      <a:pPr algn="ctr"/>
                      <a:r>
                        <a:rPr lang="en-US" sz="2400" dirty="0" smtClean="0">
                          <a:latin typeface="Arial" charset="0"/>
                          <a:ea typeface="Arial" charset="0"/>
                          <a:cs typeface="Arial" charset="0"/>
                        </a:rPr>
                        <a:t>Six </a:t>
                      </a:r>
                      <a:r>
                        <a:rPr lang="en-US" sz="2400" baseline="0" dirty="0" smtClean="0">
                          <a:latin typeface="Arial" charset="0"/>
                          <a:ea typeface="Arial" charset="0"/>
                          <a:cs typeface="Arial" charset="0"/>
                        </a:rPr>
                        <a:t>Areas</a:t>
                      </a:r>
                      <a:endParaRPr lang="en-US" sz="2400" b="0" dirty="0" smtClean="0">
                        <a:latin typeface="Arial" charset="0"/>
                        <a:ea typeface="Arial" charset="0"/>
                        <a:cs typeface="Arial" charset="0"/>
                      </a:endParaRPr>
                    </a:p>
                  </a:txBody>
                  <a:tcPr anchor="ctr"/>
                </a:tc>
                <a:tc hMerge="1">
                  <a:txBody>
                    <a:bodyPr/>
                    <a:lstStyle/>
                    <a:p>
                      <a:pPr algn="ctr"/>
                      <a:endParaRPr lang="en-US" sz="2400" b="0" dirty="0" smtClean="0">
                        <a:latin typeface="Arial" panose="020B0604020202020204" pitchFamily="34" charset="0"/>
                        <a:cs typeface="Arial" panose="020B0604020202020204" pitchFamily="34" charset="0"/>
                      </a:endParaRPr>
                    </a:p>
                  </a:txBody>
                  <a:tcPr anchor="ctr"/>
                </a:tc>
                <a:tc hMerge="1">
                  <a:txBody>
                    <a:bodyPr/>
                    <a:lstStyle/>
                    <a:p>
                      <a:pPr algn="ctr"/>
                      <a:endParaRPr lang="en-US" sz="2400" b="0" dirty="0">
                        <a:latin typeface="Arial" panose="020B0604020202020204" pitchFamily="34" charset="0"/>
                        <a:cs typeface="Arial" panose="020B0604020202020204" pitchFamily="34" charset="0"/>
                      </a:endParaRPr>
                    </a:p>
                  </a:txBody>
                  <a:tcPr anchor="ctr"/>
                </a:tc>
              </a:tr>
              <a:tr h="1132114">
                <a:tc>
                  <a:txBody>
                    <a:bodyPr/>
                    <a:lstStyle/>
                    <a:p>
                      <a:pPr algn="ctr"/>
                      <a:r>
                        <a:rPr lang="en-US" sz="2200" dirty="0" smtClean="0">
                          <a:solidFill>
                            <a:schemeClr val="accent1"/>
                          </a:solidFill>
                          <a:latin typeface="Arial" charset="0"/>
                          <a:ea typeface="Arial" charset="0"/>
                          <a:cs typeface="Arial" charset="0"/>
                        </a:rPr>
                        <a:t>3–5</a:t>
                      </a:r>
                      <a:r>
                        <a:rPr lang="en-US" sz="2200" baseline="0" dirty="0" smtClean="0">
                          <a:solidFill>
                            <a:schemeClr val="accent1"/>
                          </a:solidFill>
                          <a:latin typeface="Arial" charset="0"/>
                          <a:ea typeface="Arial" charset="0"/>
                          <a:cs typeface="Arial" charset="0"/>
                        </a:rPr>
                        <a:t> Success Rate*</a:t>
                      </a:r>
                      <a:endParaRPr lang="en-US" sz="2200" b="1" dirty="0" smtClean="0">
                        <a:solidFill>
                          <a:schemeClr val="accent1"/>
                        </a:solidFill>
                        <a:latin typeface="Arial" charset="0"/>
                        <a:ea typeface="Arial" charset="0"/>
                        <a:cs typeface="Arial" charset="0"/>
                      </a:endParaRPr>
                    </a:p>
                  </a:txBody>
                  <a:tcPr anchor="ctr"/>
                </a:tc>
                <a:tc>
                  <a:txBody>
                    <a:bodyPr/>
                    <a:lstStyle/>
                    <a:p>
                      <a:pPr algn="ctr"/>
                      <a:endParaRPr lang="en-US" sz="2200" dirty="0" smtClean="0">
                        <a:solidFill>
                          <a:schemeClr val="accent1"/>
                        </a:solidFill>
                        <a:latin typeface="Arial" charset="0"/>
                        <a:ea typeface="Arial" charset="0"/>
                        <a:cs typeface="Arial" charset="0"/>
                      </a:endParaRPr>
                    </a:p>
                    <a:p>
                      <a:pPr algn="ctr"/>
                      <a:r>
                        <a:rPr lang="en-US" sz="2200" dirty="0" smtClean="0">
                          <a:solidFill>
                            <a:schemeClr val="accent1"/>
                          </a:solidFill>
                          <a:latin typeface="Arial" charset="0"/>
                          <a:ea typeface="Arial" charset="0"/>
                          <a:cs typeface="Arial" charset="0"/>
                        </a:rPr>
                        <a:t>6–8 Success </a:t>
                      </a:r>
                    </a:p>
                    <a:p>
                      <a:pPr algn="ctr"/>
                      <a:r>
                        <a:rPr lang="en-US" sz="2200" dirty="0" smtClean="0">
                          <a:solidFill>
                            <a:schemeClr val="accent1"/>
                          </a:solidFill>
                          <a:latin typeface="Arial" charset="0"/>
                          <a:ea typeface="Arial" charset="0"/>
                          <a:cs typeface="Arial" charset="0"/>
                        </a:rPr>
                        <a:t>Rate*</a:t>
                      </a:r>
                    </a:p>
                    <a:p>
                      <a:pPr algn="ctr"/>
                      <a:endParaRPr lang="en-US" sz="2200" b="1" dirty="0" smtClean="0">
                        <a:solidFill>
                          <a:schemeClr val="accent1"/>
                        </a:solidFill>
                        <a:latin typeface="Arial" charset="0"/>
                        <a:ea typeface="Arial" charset="0"/>
                        <a:cs typeface="Arial" charset="0"/>
                      </a:endParaRPr>
                    </a:p>
                  </a:txBody>
                  <a:tcPr anchor="ctr"/>
                </a:tc>
                <a:tc>
                  <a:txBody>
                    <a:bodyPr/>
                    <a:lstStyle/>
                    <a:p>
                      <a:pPr algn="ctr"/>
                      <a:r>
                        <a:rPr lang="en-US" sz="2200" dirty="0" smtClean="0">
                          <a:solidFill>
                            <a:schemeClr val="accent1"/>
                          </a:solidFill>
                          <a:latin typeface="Arial" charset="0"/>
                          <a:ea typeface="Arial" charset="0"/>
                          <a:cs typeface="Arial" charset="0"/>
                        </a:rPr>
                        <a:t>9–12 Success Rate*</a:t>
                      </a:r>
                      <a:endParaRPr lang="en-US" sz="2200" b="1" dirty="0">
                        <a:solidFill>
                          <a:schemeClr val="accent1"/>
                        </a:solidFill>
                        <a:latin typeface="Arial" charset="0"/>
                        <a:ea typeface="Arial" charset="0"/>
                        <a:cs typeface="Arial" charset="0"/>
                      </a:endParaRPr>
                    </a:p>
                  </a:txBody>
                  <a:tcPr anchor="ctr"/>
                </a:tc>
              </a:tr>
              <a:tr h="14804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accent1"/>
                          </a:solidFill>
                          <a:latin typeface="Arial" charset="0"/>
                          <a:ea typeface="Arial" charset="0"/>
                          <a:cs typeface="Arial" charset="0"/>
                        </a:rPr>
                        <a:t>Chronically Out of School</a:t>
                      </a:r>
                      <a:endParaRPr lang="en-US" sz="2200" b="0" dirty="0" smtClean="0">
                        <a:solidFill>
                          <a:schemeClr val="accent1"/>
                        </a:solidFill>
                        <a:latin typeface="Arial" charset="0"/>
                        <a:ea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accent1"/>
                          </a:solidFill>
                          <a:latin typeface="Arial" charset="0"/>
                          <a:ea typeface="Arial" charset="0"/>
                          <a:cs typeface="Arial" charset="0"/>
                        </a:rPr>
                        <a:t>Graduation Rate</a:t>
                      </a:r>
                      <a:endParaRPr lang="en-US" sz="2200" b="0" dirty="0" smtClean="0">
                        <a:solidFill>
                          <a:schemeClr val="accent1"/>
                        </a:solidFill>
                        <a:latin typeface="Arial" charset="0"/>
                        <a:ea typeface="Arial" charset="0"/>
                        <a:cs typeface="Arial"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smtClean="0">
                          <a:solidFill>
                            <a:schemeClr val="accent1"/>
                          </a:solidFill>
                          <a:latin typeface="Arial" charset="0"/>
                          <a:ea typeface="Arial" charset="0"/>
                          <a:cs typeface="Arial" charset="0"/>
                        </a:rPr>
                        <a:t> + Ready</a:t>
                      </a:r>
                      <a:r>
                        <a:rPr lang="en-US" sz="2200" baseline="0" dirty="0" smtClean="0">
                          <a:solidFill>
                            <a:schemeClr val="accent1"/>
                          </a:solidFill>
                          <a:latin typeface="Arial" charset="0"/>
                          <a:ea typeface="Arial" charset="0"/>
                          <a:cs typeface="Arial" charset="0"/>
                        </a:rPr>
                        <a:t> Graduate</a:t>
                      </a:r>
                      <a:endParaRPr lang="en-US" sz="2200" b="0" dirty="0" smtClean="0">
                        <a:solidFill>
                          <a:schemeClr val="accent1"/>
                        </a:solidFill>
                        <a:latin typeface="Arial" charset="0"/>
                        <a:ea typeface="Arial" charset="0"/>
                        <a:cs typeface="Arial" charset="0"/>
                      </a:endParaRPr>
                    </a:p>
                  </a:txBody>
                  <a:tcPr anchor="ctr"/>
                </a:tc>
                <a:tc>
                  <a:txBody>
                    <a:bodyPr/>
                    <a:lstStyle/>
                    <a:p>
                      <a:pPr algn="ctr"/>
                      <a:r>
                        <a:rPr lang="en-US" sz="2200" dirty="0" smtClean="0">
                          <a:solidFill>
                            <a:schemeClr val="accent1"/>
                          </a:solidFill>
                          <a:latin typeface="Arial" charset="0"/>
                          <a:ea typeface="Arial" charset="0"/>
                          <a:cs typeface="Arial" charset="0"/>
                        </a:rPr>
                        <a:t>K–12 English</a:t>
                      </a:r>
                      <a:r>
                        <a:rPr lang="en-US" sz="2200" baseline="0" dirty="0" smtClean="0">
                          <a:solidFill>
                            <a:schemeClr val="accent1"/>
                          </a:solidFill>
                          <a:latin typeface="Arial" charset="0"/>
                          <a:ea typeface="Arial" charset="0"/>
                          <a:cs typeface="Arial" charset="0"/>
                        </a:rPr>
                        <a:t> Language Proficiency Assessment (ELPA)</a:t>
                      </a:r>
                      <a:endParaRPr lang="en-US" sz="2200" b="0" dirty="0">
                        <a:solidFill>
                          <a:schemeClr val="accent1"/>
                        </a:solidFill>
                        <a:latin typeface="Arial" charset="0"/>
                        <a:ea typeface="Arial" charset="0"/>
                        <a:cs typeface="Arial" charset="0"/>
                      </a:endParaRPr>
                    </a:p>
                  </a:txBody>
                  <a:tcPr anchor="ctr"/>
                </a:tc>
              </a:tr>
            </a:tbl>
          </a:graphicData>
        </a:graphic>
      </p:graphicFrame>
      <p:sp>
        <p:nvSpPr>
          <p:cNvPr id="4" name="TextBox 3"/>
          <p:cNvSpPr txBox="1"/>
          <p:nvPr/>
        </p:nvSpPr>
        <p:spPr>
          <a:xfrm>
            <a:off x="2133600" y="6096000"/>
            <a:ext cx="6705600" cy="646331"/>
          </a:xfrm>
          <a:prstGeom prst="rect">
            <a:avLst/>
          </a:prstGeom>
          <a:noFill/>
        </p:spPr>
        <p:txBody>
          <a:bodyPr wrap="square" rtlCol="0">
            <a:spAutoFit/>
          </a:bodyPr>
          <a:lstStyle/>
          <a:p>
            <a:r>
              <a:rPr lang="en-US" dirty="0" smtClean="0">
                <a:solidFill>
                  <a:srgbClr val="000000"/>
                </a:solidFill>
                <a:latin typeface="Arial" charset="0"/>
                <a:ea typeface="Arial" charset="0"/>
                <a:cs typeface="Arial" charset="0"/>
              </a:rPr>
              <a:t>*Success rate includes science, ELA, math </a:t>
            </a:r>
            <a:r>
              <a:rPr lang="en-US" b="1" u="sng" dirty="0" smtClean="0">
                <a:solidFill>
                  <a:srgbClr val="000000"/>
                </a:solidFill>
                <a:latin typeface="Arial" charset="0"/>
                <a:ea typeface="Arial" charset="0"/>
                <a:cs typeface="Arial" charset="0"/>
              </a:rPr>
              <a:t>and</a:t>
            </a:r>
            <a:r>
              <a:rPr lang="en-US" dirty="0" smtClean="0">
                <a:solidFill>
                  <a:srgbClr val="000000"/>
                </a:solidFill>
                <a:latin typeface="Arial" charset="0"/>
                <a:ea typeface="Arial" charset="0"/>
                <a:cs typeface="Arial" charset="0"/>
              </a:rPr>
              <a:t> ACT/SAT composite. It may also include social studies in future years.</a:t>
            </a:r>
            <a:endParaRPr lang="en-US" dirty="0">
              <a:solidFill>
                <a:srgbClr val="000000"/>
              </a:solidFill>
              <a:latin typeface="Arial" charset="0"/>
              <a:ea typeface="Arial" charset="0"/>
              <a:cs typeface="Arial" charset="0"/>
            </a:endParaRPr>
          </a:p>
        </p:txBody>
      </p:sp>
      <p:sp>
        <p:nvSpPr>
          <p:cNvPr id="2" name="Rectangle 1"/>
          <p:cNvSpPr/>
          <p:nvPr/>
        </p:nvSpPr>
        <p:spPr>
          <a:xfrm>
            <a:off x="114299" y="3505200"/>
            <a:ext cx="2705101" cy="149379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3074770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762000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ctr"/>
            <a:r>
              <a:rPr lang="en-US" dirty="0"/>
              <a:t>Steps to Supporting Schools </a:t>
            </a:r>
          </a:p>
        </p:txBody>
      </p:sp>
    </p:spTree>
    <p:extLst>
      <p:ext uri="{BB962C8B-B14F-4D97-AF65-F5344CB8AC3E}">
        <p14:creationId xmlns:p14="http://schemas.microsoft.com/office/powerpoint/2010/main" val="14354848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564091411"/>
              </p:ext>
            </p:extLst>
          </p:nvPr>
        </p:nvGraphicFramePr>
        <p:xfrm>
          <a:off x="304800" y="1600200"/>
          <a:ext cx="8382000" cy="3470976"/>
        </p:xfrm>
        <a:graphic>
          <a:graphicData uri="http://schemas.openxmlformats.org/drawingml/2006/table">
            <a:tbl>
              <a:tblPr firstRow="1" bandRow="1">
                <a:tableStyleId>{7E9639D4-E3E2-4D34-9284-5A2195B3D0D7}</a:tableStyleId>
              </a:tblPr>
              <a:tblGrid>
                <a:gridCol w="2095500"/>
                <a:gridCol w="2095500"/>
                <a:gridCol w="2095500"/>
                <a:gridCol w="2095500"/>
              </a:tblGrid>
              <a:tr h="1066800">
                <a:tc>
                  <a:txBody>
                    <a:bodyPr/>
                    <a:lstStyle/>
                    <a:p>
                      <a:r>
                        <a:rPr lang="en-US" dirty="0" smtClean="0">
                          <a:latin typeface="Arial" panose="020B0604020202020204" pitchFamily="34" charset="0"/>
                        </a:rPr>
                        <a:t>District’s Elementary Schools</a:t>
                      </a:r>
                      <a:endParaRPr lang="en-US" dirty="0">
                        <a:latin typeface="Arial" panose="020B0604020202020204" pitchFamily="34" charset="0"/>
                      </a:endParaRPr>
                    </a:p>
                  </a:txBody>
                  <a:tcPr/>
                </a:tc>
                <a:tc>
                  <a:txBody>
                    <a:bodyPr/>
                    <a:lstStyle/>
                    <a:p>
                      <a:r>
                        <a:rPr lang="en-US" dirty="0" smtClean="0">
                          <a:latin typeface="Arial" panose="020B0604020202020204" pitchFamily="34" charset="0"/>
                        </a:rPr>
                        <a:t>Average</a:t>
                      </a:r>
                      <a:r>
                        <a:rPr lang="en-US" baseline="0" dirty="0" smtClean="0">
                          <a:latin typeface="Arial" panose="020B0604020202020204" pitchFamily="34" charset="0"/>
                        </a:rPr>
                        <a:t> daily attendance rate</a:t>
                      </a:r>
                      <a:endParaRPr lang="en-US" dirty="0">
                        <a:latin typeface="Arial" panose="020B0604020202020204" pitchFamily="34" charset="0"/>
                      </a:endParaRPr>
                    </a:p>
                  </a:txBody>
                  <a:tcPr/>
                </a:tc>
                <a:tc>
                  <a:txBody>
                    <a:bodyPr/>
                    <a:lstStyle/>
                    <a:p>
                      <a:r>
                        <a:rPr lang="en-US" dirty="0" smtClean="0">
                          <a:latin typeface="Arial" panose="020B0604020202020204" pitchFamily="34" charset="0"/>
                        </a:rPr>
                        <a:t>% of students chronically</a:t>
                      </a:r>
                      <a:r>
                        <a:rPr lang="en-US" baseline="0" dirty="0" smtClean="0">
                          <a:latin typeface="Arial" panose="020B0604020202020204" pitchFamily="34" charset="0"/>
                        </a:rPr>
                        <a:t> absent</a:t>
                      </a:r>
                      <a:endParaRPr lang="en-US" dirty="0">
                        <a:latin typeface="Arial" panose="020B0604020202020204" pitchFamily="34" charset="0"/>
                      </a:endParaRPr>
                    </a:p>
                  </a:txBody>
                  <a:tcPr/>
                </a:tc>
                <a:tc>
                  <a:txBody>
                    <a:bodyPr/>
                    <a:lstStyle/>
                    <a:p>
                      <a:r>
                        <a:rPr lang="en-US" dirty="0" smtClean="0">
                          <a:latin typeface="Arial" panose="020B0604020202020204" pitchFamily="34" charset="0"/>
                        </a:rPr>
                        <a:t>% of ED</a:t>
                      </a:r>
                      <a:r>
                        <a:rPr lang="en-US" baseline="0" dirty="0" smtClean="0">
                          <a:latin typeface="Arial" panose="020B0604020202020204" pitchFamily="34" charset="0"/>
                        </a:rPr>
                        <a:t> students</a:t>
                      </a:r>
                      <a:endParaRPr lang="en-US" dirty="0">
                        <a:latin typeface="Arial" panose="020B0604020202020204" pitchFamily="34" charset="0"/>
                      </a:endParaRPr>
                    </a:p>
                  </a:txBody>
                  <a:tcPr/>
                </a:tc>
              </a:tr>
              <a:tr h="601044">
                <a:tc>
                  <a:txBody>
                    <a:bodyPr/>
                    <a:lstStyle/>
                    <a:p>
                      <a:r>
                        <a:rPr lang="en-US" dirty="0" smtClean="0">
                          <a:solidFill>
                            <a:schemeClr val="accent1"/>
                          </a:solidFill>
                          <a:latin typeface="Arial" panose="020B0604020202020204" pitchFamily="34" charset="0"/>
                        </a:rPr>
                        <a:t>School A</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93.8</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17.9</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87.6</a:t>
                      </a:r>
                      <a:endParaRPr lang="en-US" dirty="0">
                        <a:solidFill>
                          <a:schemeClr val="accent1"/>
                        </a:solidFill>
                        <a:latin typeface="Arial" panose="020B0604020202020204" pitchFamily="34" charset="0"/>
                      </a:endParaRPr>
                    </a:p>
                  </a:txBody>
                  <a:tcPr/>
                </a:tc>
              </a:tr>
              <a:tr h="601044">
                <a:tc>
                  <a:txBody>
                    <a:bodyPr/>
                    <a:lstStyle/>
                    <a:p>
                      <a:r>
                        <a:rPr lang="en-US" dirty="0" smtClean="0">
                          <a:solidFill>
                            <a:schemeClr val="accent1"/>
                          </a:solidFill>
                          <a:latin typeface="Arial" panose="020B0604020202020204" pitchFamily="34" charset="0"/>
                        </a:rPr>
                        <a:t>School B</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94.7</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12.1</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58.5</a:t>
                      </a:r>
                      <a:endParaRPr lang="en-US" dirty="0">
                        <a:solidFill>
                          <a:schemeClr val="accent1"/>
                        </a:solidFill>
                        <a:latin typeface="Arial" panose="020B0604020202020204" pitchFamily="34" charset="0"/>
                      </a:endParaRPr>
                    </a:p>
                  </a:txBody>
                  <a:tcPr/>
                </a:tc>
              </a:tr>
              <a:tr h="601044">
                <a:tc>
                  <a:txBody>
                    <a:bodyPr/>
                    <a:lstStyle/>
                    <a:p>
                      <a:r>
                        <a:rPr lang="en-US" dirty="0" smtClean="0">
                          <a:solidFill>
                            <a:schemeClr val="accent1"/>
                          </a:solidFill>
                          <a:latin typeface="Arial" panose="020B0604020202020204" pitchFamily="34" charset="0"/>
                        </a:rPr>
                        <a:t>School C</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95.0</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9.9</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77.5</a:t>
                      </a:r>
                      <a:endParaRPr lang="en-US" dirty="0">
                        <a:solidFill>
                          <a:schemeClr val="accent1"/>
                        </a:solidFill>
                        <a:latin typeface="Arial" panose="020B0604020202020204" pitchFamily="34" charset="0"/>
                      </a:endParaRPr>
                    </a:p>
                  </a:txBody>
                  <a:tcPr/>
                </a:tc>
              </a:tr>
              <a:tr h="601044">
                <a:tc>
                  <a:txBody>
                    <a:bodyPr/>
                    <a:lstStyle/>
                    <a:p>
                      <a:r>
                        <a:rPr lang="en-US" dirty="0" smtClean="0">
                          <a:solidFill>
                            <a:schemeClr val="accent1"/>
                          </a:solidFill>
                          <a:latin typeface="Arial" panose="020B0604020202020204" pitchFamily="34" charset="0"/>
                        </a:rPr>
                        <a:t>School D</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96.3</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6.7</a:t>
                      </a:r>
                      <a:endParaRPr lang="en-US" dirty="0">
                        <a:solidFill>
                          <a:schemeClr val="accent1"/>
                        </a:solidFill>
                        <a:latin typeface="Arial" panose="020B0604020202020204" pitchFamily="34" charset="0"/>
                      </a:endParaRPr>
                    </a:p>
                  </a:txBody>
                  <a:tcPr/>
                </a:tc>
                <a:tc>
                  <a:txBody>
                    <a:bodyPr/>
                    <a:lstStyle/>
                    <a:p>
                      <a:r>
                        <a:rPr lang="en-US" dirty="0" smtClean="0">
                          <a:solidFill>
                            <a:schemeClr val="accent1"/>
                          </a:solidFill>
                          <a:latin typeface="Arial" panose="020B0604020202020204" pitchFamily="34" charset="0"/>
                        </a:rPr>
                        <a:t>42.8</a:t>
                      </a:r>
                      <a:endParaRPr lang="en-US" dirty="0">
                        <a:solidFill>
                          <a:schemeClr val="accent1"/>
                        </a:solidFill>
                        <a:latin typeface="Arial" panose="020B0604020202020204" pitchFamily="34" charset="0"/>
                      </a:endParaRPr>
                    </a:p>
                  </a:txBody>
                  <a:tcPr/>
                </a:tc>
              </a:tr>
            </a:tbl>
          </a:graphicData>
        </a:graphic>
      </p:graphicFrame>
      <p:sp>
        <p:nvSpPr>
          <p:cNvPr id="3" name="Title 2"/>
          <p:cNvSpPr>
            <a:spLocks noGrp="1"/>
          </p:cNvSpPr>
          <p:nvPr>
            <p:ph type="title"/>
          </p:nvPr>
        </p:nvSpPr>
        <p:spPr/>
        <p:txBody>
          <a:bodyPr>
            <a:normAutofit/>
          </a:bodyPr>
          <a:lstStyle/>
          <a:p>
            <a:r>
              <a:rPr lang="en-US" sz="2400" dirty="0" smtClean="0">
                <a:latin typeface="Georgia" panose="02040502050405020303" pitchFamily="18" charset="0"/>
              </a:rPr>
              <a:t>Step 1: Review chronic absenteeism data to identify schools for support.</a:t>
            </a:r>
            <a:endParaRPr lang="en-US" sz="24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18</a:t>
            </a:fld>
            <a:endParaRPr lang="en-US" dirty="0"/>
          </a:p>
        </p:txBody>
      </p:sp>
    </p:spTree>
    <p:extLst>
      <p:ext uri="{BB962C8B-B14F-4D97-AF65-F5344CB8AC3E}">
        <p14:creationId xmlns:p14="http://schemas.microsoft.com/office/powerpoint/2010/main" val="14561538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b="1" dirty="0" smtClean="0"/>
              <a:t>Quantitative data:</a:t>
            </a:r>
          </a:p>
          <a:p>
            <a:r>
              <a:rPr lang="en-US" dirty="0" smtClean="0"/>
              <a:t>Average daily attendance</a:t>
            </a:r>
            <a:endParaRPr lang="en-US" dirty="0"/>
          </a:p>
          <a:p>
            <a:r>
              <a:rPr lang="en-US" dirty="0" smtClean="0"/>
              <a:t>Subgroup attendance data</a:t>
            </a:r>
          </a:p>
          <a:p>
            <a:r>
              <a:rPr lang="en-US" dirty="0" smtClean="0"/>
              <a:t>Grade-level attendance data</a:t>
            </a:r>
          </a:p>
          <a:p>
            <a:r>
              <a:rPr lang="en-US" dirty="0" smtClean="0"/>
              <a:t>Discipline data</a:t>
            </a:r>
          </a:p>
          <a:p>
            <a:r>
              <a:rPr lang="en-US" dirty="0" smtClean="0"/>
              <a:t>Coordinated school health data</a:t>
            </a:r>
          </a:p>
          <a:p>
            <a:r>
              <a:rPr lang="en-US" dirty="0" smtClean="0"/>
              <a:t>Visits to school nurses</a:t>
            </a:r>
          </a:p>
          <a:p>
            <a:pPr marL="0" indent="0">
              <a:buNone/>
            </a:pPr>
            <a:r>
              <a:rPr lang="en-US" b="1" dirty="0" smtClean="0"/>
              <a:t>Qualitative data:</a:t>
            </a:r>
          </a:p>
          <a:p>
            <a:r>
              <a:rPr lang="en-US" dirty="0" smtClean="0"/>
              <a:t>Feedback from student and family support services</a:t>
            </a:r>
          </a:p>
          <a:p>
            <a:r>
              <a:rPr lang="en-US" dirty="0" smtClean="0"/>
              <a:t>Feedback from student and parent focus groups</a:t>
            </a:r>
          </a:p>
          <a:p>
            <a:r>
              <a:rPr lang="en-US" dirty="0" smtClean="0"/>
              <a:t>Feedback from non-traditional sources</a:t>
            </a:r>
            <a:endParaRPr lang="en-US" dirty="0"/>
          </a:p>
        </p:txBody>
      </p:sp>
      <p:sp>
        <p:nvSpPr>
          <p:cNvPr id="3" name="Title 2"/>
          <p:cNvSpPr>
            <a:spLocks noGrp="1"/>
          </p:cNvSpPr>
          <p:nvPr>
            <p:ph type="title"/>
          </p:nvPr>
        </p:nvSpPr>
        <p:spPr>
          <a:xfrm>
            <a:off x="304800" y="228600"/>
            <a:ext cx="9448800" cy="914400"/>
          </a:xfrm>
        </p:spPr>
        <p:txBody>
          <a:bodyPr>
            <a:noAutofit/>
          </a:bodyPr>
          <a:lstStyle/>
          <a:p>
            <a:r>
              <a:rPr lang="en-US" sz="2200" dirty="0" smtClean="0">
                <a:latin typeface="Georgia" panose="02040502050405020303" pitchFamily="18" charset="0"/>
              </a:rPr>
              <a:t>Step 2: Explore additional sources of data for the schools </a:t>
            </a:r>
            <a:br>
              <a:rPr lang="en-US" sz="2200" dirty="0" smtClean="0">
                <a:latin typeface="Georgia" panose="02040502050405020303" pitchFamily="18" charset="0"/>
              </a:rPr>
            </a:br>
            <a:r>
              <a:rPr lang="en-US" sz="2200" dirty="0" smtClean="0">
                <a:latin typeface="Georgia" panose="02040502050405020303" pitchFamily="18" charset="0"/>
              </a:rPr>
              <a:t>identified to learn more about the contributing factors.</a:t>
            </a:r>
            <a:endParaRPr lang="en-US" sz="22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19</a:t>
            </a:fld>
            <a:endParaRPr lang="en-US" dirty="0"/>
          </a:p>
        </p:txBody>
      </p:sp>
    </p:spTree>
    <p:extLst>
      <p:ext uri="{BB962C8B-B14F-4D97-AF65-F5344CB8AC3E}">
        <p14:creationId xmlns:p14="http://schemas.microsoft.com/office/powerpoint/2010/main" val="433242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ctr"/>
            <a:r>
              <a:rPr lang="en-US" dirty="0" smtClean="0"/>
              <a:t>Understanding Chronic Absenteeism</a:t>
            </a:r>
          </a:p>
          <a:p>
            <a:pPr fontAlgn="ctr"/>
            <a:r>
              <a:rPr lang="en-US" dirty="0" smtClean="0"/>
              <a:t>Unpacking the Issues Behind </a:t>
            </a:r>
            <a:r>
              <a:rPr lang="en-US" dirty="0"/>
              <a:t>Chronic </a:t>
            </a:r>
            <a:r>
              <a:rPr lang="en-US" dirty="0" smtClean="0"/>
              <a:t>Absenteeism</a:t>
            </a:r>
          </a:p>
          <a:p>
            <a:pPr fontAlgn="ctr"/>
            <a:r>
              <a:rPr lang="en-US" dirty="0" smtClean="0"/>
              <a:t>The Chronically Out-of-School Indicator in District and School Accountability</a:t>
            </a:r>
          </a:p>
          <a:p>
            <a:pPr fontAlgn="ctr"/>
            <a:r>
              <a:rPr lang="en-US" dirty="0" smtClean="0"/>
              <a:t>Steps for Supporting Schools</a:t>
            </a:r>
          </a:p>
          <a:p>
            <a:pPr fontAlgn="ctr"/>
            <a:r>
              <a:rPr lang="en-US" dirty="0" smtClean="0"/>
              <a:t>(a look into how this looks at the school level)</a:t>
            </a:r>
          </a:p>
          <a:p>
            <a:pPr fontAlgn="ctr"/>
            <a:r>
              <a:rPr lang="en-US" dirty="0" smtClean="0"/>
              <a:t>Resources</a:t>
            </a:r>
            <a:endParaRPr lang="en-US" dirty="0"/>
          </a:p>
        </p:txBody>
      </p:sp>
      <p:sp>
        <p:nvSpPr>
          <p:cNvPr id="3" name="Title 2"/>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2</a:t>
            </a:fld>
            <a:endParaRPr lang="en-US" dirty="0"/>
          </a:p>
        </p:txBody>
      </p:sp>
    </p:spTree>
    <p:extLst>
      <p:ext uri="{BB962C8B-B14F-4D97-AF65-F5344CB8AC3E}">
        <p14:creationId xmlns:p14="http://schemas.microsoft.com/office/powerpoint/2010/main" val="3756055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There are a myriad of potential issues at play. Here are some of the most common examples:</a:t>
            </a:r>
          </a:p>
          <a:p>
            <a:pPr lvl="1"/>
            <a:r>
              <a:rPr lang="en-US" dirty="0" smtClean="0"/>
              <a:t>Chronic health conditions</a:t>
            </a:r>
          </a:p>
          <a:p>
            <a:pPr lvl="1"/>
            <a:r>
              <a:rPr lang="en-US" dirty="0" smtClean="0"/>
              <a:t>Discipline </a:t>
            </a:r>
          </a:p>
          <a:p>
            <a:pPr lvl="1"/>
            <a:r>
              <a:rPr lang="en-US" dirty="0" smtClean="0"/>
              <a:t>School climate</a:t>
            </a:r>
          </a:p>
          <a:p>
            <a:pPr lvl="1"/>
            <a:endParaRPr lang="en-US" dirty="0" smtClean="0"/>
          </a:p>
        </p:txBody>
      </p:sp>
      <p:sp>
        <p:nvSpPr>
          <p:cNvPr id="3" name="Title 2"/>
          <p:cNvSpPr>
            <a:spLocks noGrp="1"/>
          </p:cNvSpPr>
          <p:nvPr>
            <p:ph type="title"/>
          </p:nvPr>
        </p:nvSpPr>
        <p:spPr>
          <a:xfrm>
            <a:off x="304800" y="228600"/>
            <a:ext cx="9448800" cy="914400"/>
          </a:xfrm>
        </p:spPr>
        <p:txBody>
          <a:bodyPr>
            <a:noAutofit/>
          </a:bodyPr>
          <a:lstStyle/>
          <a:p>
            <a:r>
              <a:rPr lang="en-US" sz="2500" dirty="0" smtClean="0">
                <a:latin typeface="Georgia" panose="02040502050405020303" pitchFamily="18" charset="0"/>
              </a:rPr>
              <a:t>Step 3: Use data to identify the issues.</a:t>
            </a:r>
            <a:endParaRPr lang="en-US" sz="25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20</a:t>
            </a:fld>
            <a:endParaRPr lang="en-US" dirty="0"/>
          </a:p>
        </p:txBody>
      </p:sp>
    </p:spTree>
    <p:extLst>
      <p:ext uri="{BB962C8B-B14F-4D97-AF65-F5344CB8AC3E}">
        <p14:creationId xmlns:p14="http://schemas.microsoft.com/office/powerpoint/2010/main" val="973070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0"/>
            <a:ext cx="8686800" cy="4724400"/>
          </a:xfrm>
        </p:spPr>
        <p:txBody>
          <a:bodyPr>
            <a:normAutofit/>
          </a:bodyPr>
          <a:lstStyle/>
          <a:p>
            <a:r>
              <a:rPr lang="en-US" b="1" u="sng" dirty="0">
                <a:solidFill>
                  <a:srgbClr val="FF0000"/>
                </a:solidFill>
              </a:rPr>
              <a:t>Problem</a:t>
            </a:r>
            <a:r>
              <a:rPr lang="en-US" b="1" dirty="0">
                <a:solidFill>
                  <a:srgbClr val="FF0000"/>
                </a:solidFill>
              </a:rPr>
              <a:t>: </a:t>
            </a:r>
            <a:r>
              <a:rPr lang="en-US" dirty="0">
                <a:solidFill>
                  <a:srgbClr val="000000"/>
                </a:solidFill>
              </a:rPr>
              <a:t>In the 2015-16 school year, 29.7% of </a:t>
            </a:r>
            <a:r>
              <a:rPr lang="en-US" dirty="0" smtClean="0">
                <a:solidFill>
                  <a:srgbClr val="000000"/>
                </a:solidFill>
              </a:rPr>
              <a:t>students </a:t>
            </a:r>
            <a:r>
              <a:rPr lang="en-US" dirty="0">
                <a:solidFill>
                  <a:srgbClr val="000000"/>
                </a:solidFill>
              </a:rPr>
              <a:t>were chronically absent</a:t>
            </a:r>
            <a:r>
              <a:rPr lang="en-US" dirty="0" smtClean="0">
                <a:solidFill>
                  <a:srgbClr val="000000"/>
                </a:solidFill>
              </a:rPr>
              <a:t>. 85.6% of students are economically disadvantaged.</a:t>
            </a:r>
          </a:p>
          <a:p>
            <a:endParaRPr lang="en-US" b="1" u="sng" dirty="0">
              <a:solidFill>
                <a:srgbClr val="FF0000"/>
              </a:solidFill>
            </a:endParaRPr>
          </a:p>
          <a:p>
            <a:r>
              <a:rPr lang="en-US" b="1" u="sng" dirty="0">
                <a:solidFill>
                  <a:srgbClr val="FF0000"/>
                </a:solidFill>
              </a:rPr>
              <a:t>Solution</a:t>
            </a:r>
            <a:r>
              <a:rPr lang="en-US" b="1" dirty="0">
                <a:solidFill>
                  <a:srgbClr val="FF0000"/>
                </a:solidFill>
              </a:rPr>
              <a:t>:</a:t>
            </a:r>
            <a:r>
              <a:rPr lang="en-US" dirty="0">
                <a:solidFill>
                  <a:srgbClr val="FF0000"/>
                </a:solidFill>
              </a:rPr>
              <a:t> </a:t>
            </a:r>
            <a:r>
              <a:rPr lang="en-US" dirty="0">
                <a:solidFill>
                  <a:srgbClr val="000000"/>
                </a:solidFill>
              </a:rPr>
              <a:t>Universal breakfast and breakfast in the classroom were implemented in the 2016-17 school </a:t>
            </a:r>
            <a:r>
              <a:rPr lang="en-US" dirty="0" smtClean="0">
                <a:solidFill>
                  <a:srgbClr val="000000"/>
                </a:solidFill>
              </a:rPr>
              <a:t>year</a:t>
            </a:r>
            <a:r>
              <a:rPr lang="en-US" dirty="0">
                <a:solidFill>
                  <a:srgbClr val="000000"/>
                </a:solidFill>
              </a:rPr>
              <a:t>.</a:t>
            </a:r>
          </a:p>
          <a:p>
            <a:endParaRPr lang="en-US" b="1" u="sng" dirty="0">
              <a:solidFill>
                <a:srgbClr val="FF0000"/>
              </a:solidFill>
            </a:endParaRPr>
          </a:p>
          <a:p>
            <a:r>
              <a:rPr lang="en-US" b="1" u="sng" dirty="0">
                <a:solidFill>
                  <a:srgbClr val="FF0000"/>
                </a:solidFill>
              </a:rPr>
              <a:t>Results</a:t>
            </a:r>
            <a:r>
              <a:rPr lang="en-US" b="1" dirty="0">
                <a:solidFill>
                  <a:srgbClr val="FF0000"/>
                </a:solidFill>
              </a:rPr>
              <a:t>:</a:t>
            </a:r>
            <a:r>
              <a:rPr lang="en-US" dirty="0">
                <a:solidFill>
                  <a:srgbClr val="000000"/>
                </a:solidFill>
              </a:rPr>
              <a:t> In the 2015-16 school year, 7.2% of </a:t>
            </a:r>
            <a:r>
              <a:rPr lang="en-US" dirty="0" smtClean="0">
                <a:solidFill>
                  <a:srgbClr val="000000"/>
                </a:solidFill>
              </a:rPr>
              <a:t>students </a:t>
            </a:r>
            <a:r>
              <a:rPr lang="en-US" dirty="0">
                <a:solidFill>
                  <a:srgbClr val="000000"/>
                </a:solidFill>
              </a:rPr>
              <a:t>were chronically absent. </a:t>
            </a:r>
            <a:endParaRPr lang="en-US" b="1" u="sng" dirty="0">
              <a:solidFill>
                <a:srgbClr val="FF0000"/>
              </a:solidFill>
            </a:endParaRPr>
          </a:p>
          <a:p>
            <a:pPr fontAlgn="ctr"/>
            <a:endParaRPr lang="en-US" dirty="0"/>
          </a:p>
        </p:txBody>
      </p:sp>
      <p:sp>
        <p:nvSpPr>
          <p:cNvPr id="3" name="Title 2"/>
          <p:cNvSpPr>
            <a:spLocks noGrp="1"/>
          </p:cNvSpPr>
          <p:nvPr>
            <p:ph type="title"/>
          </p:nvPr>
        </p:nvSpPr>
        <p:spPr>
          <a:xfrm>
            <a:off x="304800" y="228600"/>
            <a:ext cx="9448800" cy="914400"/>
          </a:xfrm>
        </p:spPr>
        <p:txBody>
          <a:bodyPr>
            <a:noAutofit/>
          </a:bodyPr>
          <a:lstStyle/>
          <a:p>
            <a:r>
              <a:rPr lang="en-US" sz="2500" dirty="0" smtClean="0">
                <a:latin typeface="Georgia" panose="02040502050405020303" pitchFamily="18" charset="0"/>
              </a:rPr>
              <a:t>Step 3: Use data to identify the issues.</a:t>
            </a:r>
            <a:endParaRPr lang="en-US" sz="25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21</a:t>
            </a:fld>
            <a:endParaRPr lang="en-US" dirty="0"/>
          </a:p>
        </p:txBody>
      </p:sp>
      <p:sp>
        <p:nvSpPr>
          <p:cNvPr id="5" name="TextBox 4"/>
          <p:cNvSpPr txBox="1"/>
          <p:nvPr/>
        </p:nvSpPr>
        <p:spPr>
          <a:xfrm>
            <a:off x="7010400" y="203793"/>
            <a:ext cx="2133600" cy="923330"/>
          </a:xfrm>
          <a:prstGeom prst="rect">
            <a:avLst/>
          </a:prstGeom>
          <a:noFill/>
        </p:spPr>
        <p:txBody>
          <a:bodyPr wrap="square" rtlCol="0">
            <a:spAutoFit/>
          </a:bodyPr>
          <a:lstStyle/>
          <a:p>
            <a:r>
              <a:rPr lang="en-US" b="1" dirty="0" smtClean="0">
                <a:solidFill>
                  <a:srgbClr val="FF0000"/>
                </a:solidFill>
              </a:rPr>
              <a:t>Example 1:</a:t>
            </a:r>
          </a:p>
          <a:p>
            <a:r>
              <a:rPr lang="en-US" b="1" dirty="0" smtClean="0">
                <a:solidFill>
                  <a:srgbClr val="FF0000"/>
                </a:solidFill>
              </a:rPr>
              <a:t>Chronic Health Issues</a:t>
            </a:r>
            <a:endParaRPr lang="en-US" b="1" dirty="0">
              <a:solidFill>
                <a:srgbClr val="FF0000"/>
              </a:solidFill>
            </a:endParaRPr>
          </a:p>
        </p:txBody>
      </p:sp>
    </p:spTree>
    <p:extLst>
      <p:ext uri="{BB962C8B-B14F-4D97-AF65-F5344CB8AC3E}">
        <p14:creationId xmlns:p14="http://schemas.microsoft.com/office/powerpoint/2010/main" val="5153188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Coordinated School Health collects data each year on chronic health conditions and health services provided. </a:t>
            </a:r>
          </a:p>
          <a:p>
            <a:r>
              <a:rPr lang="en-US" dirty="0" smtClean="0"/>
              <a:t>According to the 2015-16 </a:t>
            </a:r>
            <a:r>
              <a:rPr lang="en-US" i="1" dirty="0" smtClean="0"/>
              <a:t>Health Services Report</a:t>
            </a:r>
            <a:r>
              <a:rPr lang="en-US" dirty="0" smtClean="0"/>
              <a:t>, </a:t>
            </a:r>
            <a:r>
              <a:rPr lang="en-US" b="1" dirty="0" smtClean="0"/>
              <a:t>205,254</a:t>
            </a:r>
            <a:r>
              <a:rPr lang="en-US" dirty="0" smtClean="0"/>
              <a:t> students in Tennessee had a chronic illness.</a:t>
            </a:r>
          </a:p>
          <a:p>
            <a:r>
              <a:rPr lang="en-US" dirty="0" smtClean="0"/>
              <a:t>Most common diagnoses were asthma (</a:t>
            </a:r>
            <a:r>
              <a:rPr lang="en-US" b="1" dirty="0" smtClean="0"/>
              <a:t>34%</a:t>
            </a:r>
            <a:r>
              <a:rPr lang="en-US" dirty="0" smtClean="0"/>
              <a:t>), ADD/ADHD (</a:t>
            </a:r>
            <a:r>
              <a:rPr lang="en-US" b="1" dirty="0" smtClean="0"/>
              <a:t>26%</a:t>
            </a:r>
            <a:r>
              <a:rPr lang="en-US" dirty="0" smtClean="0"/>
              <a:t>), and severe allergies (</a:t>
            </a:r>
            <a:r>
              <a:rPr lang="en-US" b="1" dirty="0" smtClean="0"/>
              <a:t>17%</a:t>
            </a:r>
            <a:r>
              <a:rPr lang="en-US" dirty="0" smtClean="0"/>
              <a:t>).</a:t>
            </a:r>
          </a:p>
          <a:p>
            <a:r>
              <a:rPr lang="en-US" dirty="0" smtClean="0"/>
              <a:t>In 2015-16, there were </a:t>
            </a:r>
            <a:r>
              <a:rPr lang="en-US" b="1" dirty="0" smtClean="0"/>
              <a:t>3,885,680 </a:t>
            </a:r>
            <a:r>
              <a:rPr lang="en-US" dirty="0" smtClean="0"/>
              <a:t>student visits to a school nurse. </a:t>
            </a:r>
            <a:r>
              <a:rPr lang="en-US" b="1" dirty="0" smtClean="0"/>
              <a:t>87% </a:t>
            </a:r>
            <a:r>
              <a:rPr lang="en-US" dirty="0" smtClean="0"/>
              <a:t>of those visits resulted in a student’s ability to </a:t>
            </a:r>
            <a:r>
              <a:rPr lang="en-US" b="1" dirty="0" smtClean="0"/>
              <a:t>return to class </a:t>
            </a:r>
            <a:r>
              <a:rPr lang="en-US" dirty="0" smtClean="0"/>
              <a:t>instead of being sent home.</a:t>
            </a:r>
          </a:p>
          <a:p>
            <a:endParaRPr lang="en-US" dirty="0"/>
          </a:p>
        </p:txBody>
      </p:sp>
      <p:sp>
        <p:nvSpPr>
          <p:cNvPr id="3" name="Title 2"/>
          <p:cNvSpPr>
            <a:spLocks noGrp="1"/>
          </p:cNvSpPr>
          <p:nvPr>
            <p:ph type="title"/>
          </p:nvPr>
        </p:nvSpPr>
        <p:spPr/>
        <p:txBody>
          <a:bodyPr>
            <a:normAutofit/>
          </a:bodyPr>
          <a:lstStyle/>
          <a:p>
            <a:r>
              <a:rPr lang="en-US" dirty="0" smtClean="0"/>
              <a:t>Chronic Health Conditions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22</a:t>
            </a:fld>
            <a:endParaRPr lang="en-US" dirty="0"/>
          </a:p>
        </p:txBody>
      </p:sp>
    </p:spTree>
    <p:extLst>
      <p:ext uri="{BB962C8B-B14F-4D97-AF65-F5344CB8AC3E}">
        <p14:creationId xmlns:p14="http://schemas.microsoft.com/office/powerpoint/2010/main" val="21899987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b="1" u="sng" dirty="0" smtClean="0">
                <a:solidFill>
                  <a:srgbClr val="FF0000"/>
                </a:solidFill>
              </a:rPr>
              <a:t>Problem</a:t>
            </a:r>
            <a:r>
              <a:rPr lang="en-US" b="1" dirty="0">
                <a:solidFill>
                  <a:srgbClr val="FF0000"/>
                </a:solidFill>
              </a:rPr>
              <a:t>: </a:t>
            </a:r>
            <a:r>
              <a:rPr lang="en-US" dirty="0" smtClean="0">
                <a:solidFill>
                  <a:srgbClr val="000000"/>
                </a:solidFill>
              </a:rPr>
              <a:t>In </a:t>
            </a:r>
            <a:r>
              <a:rPr lang="en-US" dirty="0">
                <a:solidFill>
                  <a:srgbClr val="000000"/>
                </a:solidFill>
              </a:rPr>
              <a:t>2014, 50.4% of students </a:t>
            </a:r>
            <a:r>
              <a:rPr lang="en-US" dirty="0" smtClean="0">
                <a:solidFill>
                  <a:srgbClr val="000000"/>
                </a:solidFill>
              </a:rPr>
              <a:t>had one </a:t>
            </a:r>
            <a:r>
              <a:rPr lang="en-US" dirty="0">
                <a:solidFill>
                  <a:srgbClr val="000000"/>
                </a:solidFill>
              </a:rPr>
              <a:t>or more discipline infractions; 30.5% of students suspended; and 28.7% of students chronically absent.</a:t>
            </a:r>
          </a:p>
          <a:p>
            <a:endParaRPr lang="en-US" b="1" u="sng" dirty="0">
              <a:solidFill>
                <a:srgbClr val="FF0000"/>
              </a:solidFill>
            </a:endParaRPr>
          </a:p>
          <a:p>
            <a:r>
              <a:rPr lang="en-US" b="1" u="sng" dirty="0">
                <a:solidFill>
                  <a:srgbClr val="FF0000"/>
                </a:solidFill>
              </a:rPr>
              <a:t>Solution</a:t>
            </a:r>
            <a:r>
              <a:rPr lang="en-US" b="1" dirty="0">
                <a:solidFill>
                  <a:srgbClr val="FF0000"/>
                </a:solidFill>
              </a:rPr>
              <a:t>:</a:t>
            </a:r>
            <a:r>
              <a:rPr lang="en-US" dirty="0">
                <a:solidFill>
                  <a:srgbClr val="FF0000"/>
                </a:solidFill>
              </a:rPr>
              <a:t> </a:t>
            </a:r>
            <a:r>
              <a:rPr lang="en-US" dirty="0">
                <a:solidFill>
                  <a:srgbClr val="000000"/>
                </a:solidFill>
              </a:rPr>
              <a:t>Implement school-wide </a:t>
            </a:r>
            <a:r>
              <a:rPr lang="en-US" dirty="0" smtClean="0">
                <a:solidFill>
                  <a:srgbClr val="000000"/>
                </a:solidFill>
              </a:rPr>
              <a:t>restorative practices</a:t>
            </a:r>
            <a:endParaRPr lang="en-US" dirty="0">
              <a:solidFill>
                <a:srgbClr val="000000"/>
              </a:solidFill>
            </a:endParaRPr>
          </a:p>
          <a:p>
            <a:endParaRPr lang="en-US" b="1" u="sng" dirty="0">
              <a:solidFill>
                <a:srgbClr val="FF0000"/>
              </a:solidFill>
            </a:endParaRPr>
          </a:p>
          <a:p>
            <a:r>
              <a:rPr lang="en-US" b="1" u="sng" dirty="0">
                <a:solidFill>
                  <a:srgbClr val="FF0000"/>
                </a:solidFill>
              </a:rPr>
              <a:t>Results</a:t>
            </a:r>
            <a:r>
              <a:rPr lang="en-US" b="1" dirty="0">
                <a:solidFill>
                  <a:srgbClr val="FF0000"/>
                </a:solidFill>
              </a:rPr>
              <a:t>:</a:t>
            </a:r>
            <a:r>
              <a:rPr lang="en-US" dirty="0">
                <a:solidFill>
                  <a:srgbClr val="000000"/>
                </a:solidFill>
              </a:rPr>
              <a:t> In 2017, 36% of students with one or more discipline infractions; 13.3% of students suspended, and 20.3% of students chronically absent. </a:t>
            </a:r>
            <a:endParaRPr lang="en-US" b="1" u="sng" dirty="0">
              <a:solidFill>
                <a:srgbClr val="FF0000"/>
              </a:solidFill>
            </a:endParaRPr>
          </a:p>
        </p:txBody>
      </p:sp>
      <p:sp>
        <p:nvSpPr>
          <p:cNvPr id="3" name="Title 2"/>
          <p:cNvSpPr>
            <a:spLocks noGrp="1"/>
          </p:cNvSpPr>
          <p:nvPr>
            <p:ph type="title"/>
          </p:nvPr>
        </p:nvSpPr>
        <p:spPr>
          <a:xfrm>
            <a:off x="304800" y="228600"/>
            <a:ext cx="9448800" cy="914400"/>
          </a:xfrm>
        </p:spPr>
        <p:txBody>
          <a:bodyPr>
            <a:noAutofit/>
          </a:bodyPr>
          <a:lstStyle/>
          <a:p>
            <a:r>
              <a:rPr lang="en-US" sz="2500" dirty="0" smtClean="0">
                <a:latin typeface="Georgia" panose="02040502050405020303" pitchFamily="18" charset="0"/>
              </a:rPr>
              <a:t>Step 3: Use data to identify the issues.</a:t>
            </a:r>
            <a:endParaRPr lang="en-US" sz="25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23</a:t>
            </a:fld>
            <a:endParaRPr lang="en-US" dirty="0"/>
          </a:p>
        </p:txBody>
      </p:sp>
      <p:sp>
        <p:nvSpPr>
          <p:cNvPr id="5" name="TextBox 4"/>
          <p:cNvSpPr txBox="1"/>
          <p:nvPr/>
        </p:nvSpPr>
        <p:spPr>
          <a:xfrm>
            <a:off x="7010400" y="203793"/>
            <a:ext cx="2133600" cy="923330"/>
          </a:xfrm>
          <a:prstGeom prst="rect">
            <a:avLst/>
          </a:prstGeom>
          <a:noFill/>
        </p:spPr>
        <p:txBody>
          <a:bodyPr wrap="square" rtlCol="0">
            <a:spAutoFit/>
          </a:bodyPr>
          <a:lstStyle/>
          <a:p>
            <a:r>
              <a:rPr lang="en-US" b="1" dirty="0" smtClean="0">
                <a:solidFill>
                  <a:srgbClr val="FF0000"/>
                </a:solidFill>
              </a:rPr>
              <a:t>Example 2:</a:t>
            </a:r>
          </a:p>
          <a:p>
            <a:r>
              <a:rPr lang="en-US" b="1" dirty="0" smtClean="0">
                <a:solidFill>
                  <a:srgbClr val="FF0000"/>
                </a:solidFill>
              </a:rPr>
              <a:t>Discipline</a:t>
            </a:r>
          </a:p>
          <a:p>
            <a:r>
              <a:rPr lang="en-US" b="1" dirty="0" smtClean="0">
                <a:solidFill>
                  <a:srgbClr val="FF0000"/>
                </a:solidFill>
              </a:rPr>
              <a:t>Issues</a:t>
            </a:r>
            <a:endParaRPr lang="en-US" b="1" dirty="0">
              <a:solidFill>
                <a:srgbClr val="FF0000"/>
              </a:solidFill>
            </a:endParaRPr>
          </a:p>
        </p:txBody>
      </p:sp>
    </p:spTree>
    <p:extLst>
      <p:ext uri="{BB962C8B-B14F-4D97-AF65-F5344CB8AC3E}">
        <p14:creationId xmlns:p14="http://schemas.microsoft.com/office/powerpoint/2010/main" val="2769250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24</a:t>
            </a:fld>
            <a:endParaRPr lang="en-US" dirty="0"/>
          </a:p>
        </p:txBody>
      </p:sp>
      <p:sp>
        <p:nvSpPr>
          <p:cNvPr id="3" name="Title 2"/>
          <p:cNvSpPr>
            <a:spLocks noGrp="1"/>
          </p:cNvSpPr>
          <p:nvPr>
            <p:ph type="title"/>
          </p:nvPr>
        </p:nvSpPr>
        <p:spPr/>
        <p:txBody>
          <a:bodyPr>
            <a:normAutofit/>
          </a:bodyPr>
          <a:lstStyle/>
          <a:p>
            <a:r>
              <a:rPr lang="en-US" sz="2400" dirty="0" smtClean="0"/>
              <a:t>Primary reason for out-of-school suspensions is “Violation of School Rules” </a:t>
            </a:r>
            <a:endParaRPr lang="en-US" sz="2400" dirty="0"/>
          </a:p>
        </p:txBody>
      </p:sp>
      <p:pic>
        <p:nvPicPr>
          <p:cNvPr id="6" name="Content Placeholder 5"/>
          <p:cNvPicPr>
            <a:picLocks noGrp="1" noChangeAspect="1"/>
          </p:cNvPicPr>
          <p:nvPr>
            <p:ph idx="4294967295"/>
          </p:nvPr>
        </p:nvPicPr>
        <p:blipFill>
          <a:blip r:embed="rId3"/>
          <a:stretch>
            <a:fillRect/>
          </a:stretch>
        </p:blipFill>
        <p:spPr>
          <a:xfrm>
            <a:off x="0" y="1143000"/>
            <a:ext cx="8963640" cy="5578475"/>
          </a:xfrm>
          <a:prstGeom prst="rect">
            <a:avLst/>
          </a:prstGeom>
        </p:spPr>
      </p:pic>
    </p:spTree>
    <p:extLst>
      <p:ext uri="{BB962C8B-B14F-4D97-AF65-F5344CB8AC3E}">
        <p14:creationId xmlns:p14="http://schemas.microsoft.com/office/powerpoint/2010/main" val="24071768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6D2451E-3285-438B-B188-C22B2A012BF6}" type="slidenum">
              <a:rPr lang="en-US" smtClean="0"/>
              <a:pPr/>
              <a:t>25</a:t>
            </a:fld>
            <a:endParaRPr lang="en-US" dirty="0"/>
          </a:p>
        </p:txBody>
      </p:sp>
      <p:sp>
        <p:nvSpPr>
          <p:cNvPr id="3" name="Title 2"/>
          <p:cNvSpPr>
            <a:spLocks noGrp="1"/>
          </p:cNvSpPr>
          <p:nvPr>
            <p:ph type="title"/>
          </p:nvPr>
        </p:nvSpPr>
        <p:spPr/>
        <p:txBody>
          <a:bodyPr/>
          <a:lstStyle/>
          <a:p>
            <a:r>
              <a:rPr lang="en-US" smtClean="0"/>
              <a:t>Discipline Disparities</a:t>
            </a:r>
            <a:endParaRPr lang="en-US" dirty="0"/>
          </a:p>
        </p:txBody>
      </p:sp>
      <p:pic>
        <p:nvPicPr>
          <p:cNvPr id="6" name="Content Placeholder 5"/>
          <p:cNvPicPr>
            <a:picLocks noGrp="1" noChangeAspect="1"/>
          </p:cNvPicPr>
          <p:nvPr>
            <p:ph idx="4294967295"/>
          </p:nvPr>
        </p:nvPicPr>
        <p:blipFill>
          <a:blip r:embed="rId3"/>
          <a:stretch>
            <a:fillRect/>
          </a:stretch>
        </p:blipFill>
        <p:spPr>
          <a:xfrm>
            <a:off x="571500" y="1165004"/>
            <a:ext cx="7772400" cy="5556471"/>
          </a:xfrm>
          <a:prstGeom prst="rect">
            <a:avLst/>
          </a:prstGeom>
        </p:spPr>
      </p:pic>
    </p:spTree>
    <p:extLst>
      <p:ext uri="{BB962C8B-B14F-4D97-AF65-F5344CB8AC3E}">
        <p14:creationId xmlns:p14="http://schemas.microsoft.com/office/powerpoint/2010/main" val="14289100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b="1" u="sng" dirty="0">
                <a:solidFill>
                  <a:srgbClr val="FF0000"/>
                </a:solidFill>
              </a:rPr>
              <a:t>Problem</a:t>
            </a:r>
            <a:r>
              <a:rPr lang="en-US" b="1" dirty="0">
                <a:solidFill>
                  <a:srgbClr val="FF0000"/>
                </a:solidFill>
              </a:rPr>
              <a:t>:</a:t>
            </a:r>
            <a:r>
              <a:rPr lang="en-US" dirty="0">
                <a:solidFill>
                  <a:srgbClr val="FF0000"/>
                </a:solidFill>
              </a:rPr>
              <a:t> </a:t>
            </a:r>
            <a:r>
              <a:rPr lang="en-US" dirty="0"/>
              <a:t>Toxic school climate with high levels of student apathy. Increase in absences, discipline infractions (fights), and low graduation rate.</a:t>
            </a:r>
          </a:p>
          <a:p>
            <a:endParaRPr lang="en-US" dirty="0"/>
          </a:p>
          <a:p>
            <a:r>
              <a:rPr lang="en-US" b="1" u="sng" dirty="0">
                <a:solidFill>
                  <a:srgbClr val="FF0000"/>
                </a:solidFill>
              </a:rPr>
              <a:t>Solution</a:t>
            </a:r>
            <a:r>
              <a:rPr lang="en-US" b="1" dirty="0">
                <a:solidFill>
                  <a:srgbClr val="FF0000"/>
                </a:solidFill>
              </a:rPr>
              <a:t>:</a:t>
            </a:r>
            <a:r>
              <a:rPr lang="en-US" dirty="0">
                <a:solidFill>
                  <a:srgbClr val="FF0000"/>
                </a:solidFill>
              </a:rPr>
              <a:t> </a:t>
            </a:r>
            <a:r>
              <a:rPr lang="en-US" dirty="0"/>
              <a:t>Improve school climate through student advisories, discipline reform, and family involvement in solutions.</a:t>
            </a:r>
          </a:p>
          <a:p>
            <a:endParaRPr lang="en-US" dirty="0"/>
          </a:p>
          <a:p>
            <a:r>
              <a:rPr lang="en-US" b="1" u="sng" dirty="0">
                <a:solidFill>
                  <a:srgbClr val="FF0000"/>
                </a:solidFill>
              </a:rPr>
              <a:t>Results</a:t>
            </a:r>
            <a:r>
              <a:rPr lang="en-US" b="1" dirty="0">
                <a:solidFill>
                  <a:srgbClr val="FF0000"/>
                </a:solidFill>
              </a:rPr>
              <a:t>: </a:t>
            </a:r>
            <a:r>
              <a:rPr lang="en-US" dirty="0"/>
              <a:t>Reward School for Academic Progress highlighted by improved school climate, improved attendance, decreased discipline, and improved academics.</a:t>
            </a:r>
          </a:p>
        </p:txBody>
      </p:sp>
      <p:sp>
        <p:nvSpPr>
          <p:cNvPr id="3" name="Title 2"/>
          <p:cNvSpPr>
            <a:spLocks noGrp="1"/>
          </p:cNvSpPr>
          <p:nvPr>
            <p:ph type="title"/>
          </p:nvPr>
        </p:nvSpPr>
        <p:spPr>
          <a:xfrm>
            <a:off x="304800" y="228600"/>
            <a:ext cx="9448800" cy="914400"/>
          </a:xfrm>
        </p:spPr>
        <p:txBody>
          <a:bodyPr>
            <a:noAutofit/>
          </a:bodyPr>
          <a:lstStyle/>
          <a:p>
            <a:r>
              <a:rPr lang="en-US" sz="2500" dirty="0" smtClean="0">
                <a:latin typeface="Georgia" panose="02040502050405020303" pitchFamily="18" charset="0"/>
              </a:rPr>
              <a:t>Step 3: Use data to identify the issues.</a:t>
            </a:r>
            <a:endParaRPr lang="en-US" sz="25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26</a:t>
            </a:fld>
            <a:endParaRPr lang="en-US" dirty="0"/>
          </a:p>
        </p:txBody>
      </p:sp>
      <p:sp>
        <p:nvSpPr>
          <p:cNvPr id="5" name="TextBox 4"/>
          <p:cNvSpPr txBox="1"/>
          <p:nvPr/>
        </p:nvSpPr>
        <p:spPr>
          <a:xfrm>
            <a:off x="7010400" y="203793"/>
            <a:ext cx="2133600" cy="923330"/>
          </a:xfrm>
          <a:prstGeom prst="rect">
            <a:avLst/>
          </a:prstGeom>
          <a:noFill/>
        </p:spPr>
        <p:txBody>
          <a:bodyPr wrap="square" rtlCol="0">
            <a:spAutoFit/>
          </a:bodyPr>
          <a:lstStyle/>
          <a:p>
            <a:r>
              <a:rPr lang="en-US" b="1" dirty="0" smtClean="0">
                <a:solidFill>
                  <a:srgbClr val="FF0000"/>
                </a:solidFill>
              </a:rPr>
              <a:t>Example 3:</a:t>
            </a:r>
          </a:p>
          <a:p>
            <a:r>
              <a:rPr lang="en-US" b="1" dirty="0" smtClean="0">
                <a:solidFill>
                  <a:srgbClr val="FF0000"/>
                </a:solidFill>
              </a:rPr>
              <a:t>School Climate Issues</a:t>
            </a:r>
            <a:endParaRPr lang="en-US" b="1" dirty="0">
              <a:solidFill>
                <a:srgbClr val="FF0000"/>
              </a:solidFill>
            </a:endParaRPr>
          </a:p>
        </p:txBody>
      </p:sp>
    </p:spTree>
    <p:extLst>
      <p:ext uri="{BB962C8B-B14F-4D97-AF65-F5344CB8AC3E}">
        <p14:creationId xmlns:p14="http://schemas.microsoft.com/office/powerpoint/2010/main" val="28019435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Results </a:t>
            </a:r>
            <a:r>
              <a:rPr lang="en-US" dirty="0"/>
              <a:t>from the 2017 Tennessee High School Student Survey found:</a:t>
            </a:r>
          </a:p>
          <a:p>
            <a:pPr lvl="1"/>
            <a:r>
              <a:rPr lang="en-US" dirty="0"/>
              <a:t>Around one third of students disagree with the statement that “students at my school care about each other</a:t>
            </a:r>
            <a:r>
              <a:rPr lang="en-US" dirty="0" smtClean="0"/>
              <a:t>.”</a:t>
            </a:r>
          </a:p>
          <a:p>
            <a:pPr lvl="1"/>
            <a:r>
              <a:rPr lang="en-US" dirty="0" smtClean="0"/>
              <a:t>Nearly </a:t>
            </a:r>
            <a:r>
              <a:rPr lang="en-US" dirty="0"/>
              <a:t>half of first-year teachers report spending more than 10 percent of their instructional time managing behavioral and disciplinary issues. One third of experienced teachers spend more than 10 percent of their time on disciplinary issues.</a:t>
            </a:r>
            <a:endParaRPr lang="en-US" sz="2000" dirty="0"/>
          </a:p>
          <a:p>
            <a:pPr marL="0" indent="0">
              <a:buNone/>
            </a:pPr>
            <a:endParaRPr lang="en-US" dirty="0" smtClean="0"/>
          </a:p>
          <a:p>
            <a:endParaRPr lang="en-US" dirty="0" smtClean="0"/>
          </a:p>
        </p:txBody>
      </p:sp>
      <p:sp>
        <p:nvSpPr>
          <p:cNvPr id="3" name="Title 2"/>
          <p:cNvSpPr>
            <a:spLocks noGrp="1"/>
          </p:cNvSpPr>
          <p:nvPr>
            <p:ph type="title"/>
          </p:nvPr>
        </p:nvSpPr>
        <p:spPr>
          <a:xfrm>
            <a:off x="304800" y="228600"/>
            <a:ext cx="9448800" cy="914400"/>
          </a:xfrm>
        </p:spPr>
        <p:txBody>
          <a:bodyPr>
            <a:noAutofit/>
          </a:bodyPr>
          <a:lstStyle/>
          <a:p>
            <a:r>
              <a:rPr lang="en-US" sz="3000" dirty="0" smtClean="0">
                <a:latin typeface="Georgia" panose="02040502050405020303" pitchFamily="18" charset="0"/>
              </a:rPr>
              <a:t>School Climate</a:t>
            </a:r>
            <a:endParaRPr lang="en-US" sz="30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27</a:t>
            </a:fld>
            <a:endParaRPr lang="en-US" dirty="0"/>
          </a:p>
        </p:txBody>
      </p:sp>
    </p:spTree>
    <p:extLst>
      <p:ext uri="{BB962C8B-B14F-4D97-AF65-F5344CB8AC3E}">
        <p14:creationId xmlns:p14="http://schemas.microsoft.com/office/powerpoint/2010/main" val="35054897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28600"/>
            <a:ext cx="9448800" cy="914400"/>
          </a:xfrm>
        </p:spPr>
        <p:txBody>
          <a:bodyPr>
            <a:noAutofit/>
          </a:bodyPr>
          <a:lstStyle/>
          <a:p>
            <a:r>
              <a:rPr lang="en-US" sz="2500" dirty="0" smtClean="0">
                <a:latin typeface="Georgia" panose="02040502050405020303" pitchFamily="18" charset="0"/>
              </a:rPr>
              <a:t>Step 4</a:t>
            </a:r>
            <a:r>
              <a:rPr lang="en-US" sz="2500" dirty="0"/>
              <a:t>: </a:t>
            </a:r>
            <a:r>
              <a:rPr lang="en-US" sz="2500" dirty="0" smtClean="0"/>
              <a:t>Work </a:t>
            </a:r>
            <a:r>
              <a:rPr lang="en-US" sz="2500" dirty="0"/>
              <a:t>with these schools to provide tailored, tired supports to </a:t>
            </a:r>
            <a:r>
              <a:rPr lang="en-US" sz="2500" dirty="0" smtClean="0"/>
              <a:t>address attendance barriers.</a:t>
            </a:r>
            <a:endParaRPr lang="en-US" sz="2500" dirty="0">
              <a:latin typeface="Georgia" panose="02040502050405020303" pitchFamily="18" charset="0"/>
            </a:endParaRPr>
          </a:p>
        </p:txBody>
      </p:sp>
      <p:sp>
        <p:nvSpPr>
          <p:cNvPr id="4" name="Slide Number Placeholder 3"/>
          <p:cNvSpPr>
            <a:spLocks noGrp="1"/>
          </p:cNvSpPr>
          <p:nvPr>
            <p:ph type="sldNum" sz="quarter" idx="12"/>
          </p:nvPr>
        </p:nvSpPr>
        <p:spPr/>
        <p:txBody>
          <a:bodyPr/>
          <a:lstStyle/>
          <a:p>
            <a:fld id="{86D2451E-3285-438B-B188-C22B2A012BF6}" type="slidenum">
              <a:rPr lang="en-US" smtClean="0"/>
              <a:pPr/>
              <a:t>28</a:t>
            </a:fld>
            <a:endParaRPr lang="en-US" dirty="0"/>
          </a:p>
        </p:txBody>
      </p:sp>
      <p:pic>
        <p:nvPicPr>
          <p:cNvPr id="6" name="Content Placeholder 4">
            <a:hlinkClick r:id="rId2"/>
          </p:cNvPr>
          <p:cNvPicPr>
            <a:picLocks noChangeAspect="1"/>
          </p:cNvPicPr>
          <p:nvPr/>
        </p:nvPicPr>
        <p:blipFill rotWithShape="1">
          <a:blip r:embed="rId3"/>
          <a:srcRect b="1572"/>
          <a:stretch/>
        </p:blipFill>
        <p:spPr>
          <a:xfrm>
            <a:off x="1519728" y="1371600"/>
            <a:ext cx="5875944" cy="4312920"/>
          </a:xfrm>
          <a:prstGeom prst="rect">
            <a:avLst/>
          </a:prstGeom>
        </p:spPr>
      </p:pic>
    </p:spTree>
    <p:extLst>
      <p:ext uri="{BB962C8B-B14F-4D97-AF65-F5344CB8AC3E}">
        <p14:creationId xmlns:p14="http://schemas.microsoft.com/office/powerpoint/2010/main" val="28604908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ctr"/>
            <a:r>
              <a:rPr lang="en-US" dirty="0" smtClean="0"/>
              <a:t>School-level Strategies</a:t>
            </a:r>
            <a:endParaRPr lang="en-US" dirty="0"/>
          </a:p>
        </p:txBody>
      </p:sp>
    </p:spTree>
    <p:extLst>
      <p:ext uri="{BB962C8B-B14F-4D97-AF65-F5344CB8AC3E}">
        <p14:creationId xmlns:p14="http://schemas.microsoft.com/office/powerpoint/2010/main" val="2018997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Understanding</a:t>
            </a:r>
            <a:br>
              <a:rPr lang="en-US" dirty="0" smtClean="0"/>
            </a:br>
            <a:r>
              <a:rPr lang="en-US" dirty="0" smtClean="0"/>
              <a:t>Chronic Absenteeism</a:t>
            </a:r>
            <a:endParaRPr lang="en-US" dirty="0"/>
          </a:p>
        </p:txBody>
      </p:sp>
    </p:spTree>
    <p:extLst>
      <p:ext uri="{BB962C8B-B14F-4D97-AF65-F5344CB8AC3E}">
        <p14:creationId xmlns:p14="http://schemas.microsoft.com/office/powerpoint/2010/main" val="7390450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Use available district and school supports</a:t>
            </a:r>
            <a:endParaRPr lang="en-US" dirty="0"/>
          </a:p>
        </p:txBody>
      </p:sp>
      <p:pic>
        <p:nvPicPr>
          <p:cNvPr id="6" name="Picture 5"/>
          <p:cNvPicPr>
            <a:picLocks noChangeAspect="1"/>
          </p:cNvPicPr>
          <p:nvPr/>
        </p:nvPicPr>
        <p:blipFill rotWithShape="1">
          <a:blip r:embed="rId3"/>
          <a:srcRect l="20015" t="7624" r="14222" b="7233"/>
          <a:stretch/>
        </p:blipFill>
        <p:spPr>
          <a:xfrm>
            <a:off x="733425" y="1229346"/>
            <a:ext cx="7696200" cy="5604841"/>
          </a:xfrm>
          <a:prstGeom prst="rect">
            <a:avLst/>
          </a:prstGeom>
        </p:spPr>
      </p:pic>
    </p:spTree>
    <p:extLst>
      <p:ext uri="{BB962C8B-B14F-4D97-AF65-F5344CB8AC3E}">
        <p14:creationId xmlns:p14="http://schemas.microsoft.com/office/powerpoint/2010/main" val="37691647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Use available district and school supports</a:t>
            </a:r>
            <a:endParaRPr lang="en-US" dirty="0"/>
          </a:p>
        </p:txBody>
      </p:sp>
      <p:pic>
        <p:nvPicPr>
          <p:cNvPr id="4" name="Content Placeholder 4">
            <a:hlinkClick r:id="rId3"/>
          </p:cNvPr>
          <p:cNvPicPr>
            <a:picLocks noChangeAspect="1"/>
          </p:cNvPicPr>
          <p:nvPr/>
        </p:nvPicPr>
        <p:blipFill rotWithShape="1">
          <a:blip r:embed="rId4"/>
          <a:srcRect b="1572"/>
          <a:stretch/>
        </p:blipFill>
        <p:spPr>
          <a:xfrm>
            <a:off x="844928" y="1295400"/>
            <a:ext cx="7225543" cy="5303520"/>
          </a:xfrm>
          <a:prstGeom prst="rect">
            <a:avLst/>
          </a:prstGeom>
        </p:spPr>
      </p:pic>
    </p:spTree>
    <p:extLst>
      <p:ext uri="{BB962C8B-B14F-4D97-AF65-F5344CB8AC3E}">
        <p14:creationId xmlns:p14="http://schemas.microsoft.com/office/powerpoint/2010/main" val="2241902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b="1" dirty="0" smtClean="0"/>
              <a:t>Health services</a:t>
            </a:r>
            <a:r>
              <a:rPr lang="en-US" dirty="0" smtClean="0"/>
              <a:t> (school nurses, school based clinics, individualized healthcare plans)</a:t>
            </a:r>
          </a:p>
          <a:p>
            <a:r>
              <a:rPr lang="en-US" b="1" dirty="0" smtClean="0"/>
              <a:t>School counseling, psychological, and social services </a:t>
            </a:r>
            <a:r>
              <a:rPr lang="en-US" dirty="0" smtClean="0"/>
              <a:t>(school counselors, social workers, psychologists)</a:t>
            </a:r>
          </a:p>
          <a:p>
            <a:r>
              <a:rPr lang="en-US" b="1" dirty="0" smtClean="0"/>
              <a:t>Nutrition</a:t>
            </a:r>
            <a:r>
              <a:rPr lang="en-US" dirty="0" smtClean="0"/>
              <a:t> (access to healthy school meals, universal breakfast, food insecurity programs)</a:t>
            </a:r>
          </a:p>
          <a:p>
            <a:r>
              <a:rPr lang="en-US" b="1" dirty="0" smtClean="0"/>
              <a:t>Healthy school environment </a:t>
            </a:r>
            <a:r>
              <a:rPr lang="en-US" dirty="0" smtClean="0"/>
              <a:t>(access to good indoor air quality, ensure positive school culture)</a:t>
            </a:r>
          </a:p>
          <a:p>
            <a:r>
              <a:rPr lang="en-US" b="1" dirty="0" smtClean="0"/>
              <a:t>Physical education/physical activity </a:t>
            </a:r>
            <a:r>
              <a:rPr lang="en-US" dirty="0" smtClean="0"/>
              <a:t>(increases connectedness by favorably effecting student health status)</a:t>
            </a:r>
            <a:endParaRPr lang="en-US" b="1" dirty="0" smtClean="0"/>
          </a:p>
          <a:p>
            <a:pPr marL="0" indent="0">
              <a:buNone/>
            </a:pPr>
            <a:r>
              <a:rPr lang="en-US" dirty="0"/>
              <a:t>	</a:t>
            </a:r>
            <a:endParaRPr lang="en-US" dirty="0" smtClean="0"/>
          </a:p>
        </p:txBody>
      </p:sp>
      <p:sp>
        <p:nvSpPr>
          <p:cNvPr id="3" name="Title 2"/>
          <p:cNvSpPr>
            <a:spLocks noGrp="1"/>
          </p:cNvSpPr>
          <p:nvPr>
            <p:ph type="title"/>
          </p:nvPr>
        </p:nvSpPr>
        <p:spPr/>
        <p:txBody>
          <a:bodyPr>
            <a:normAutofit fontScale="90000"/>
          </a:bodyPr>
          <a:lstStyle/>
          <a:p>
            <a:r>
              <a:rPr lang="en-US" dirty="0" smtClean="0"/>
              <a:t>Strategies to Consider for Schools with Chronic Health Issues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32</a:t>
            </a:fld>
            <a:endParaRPr lang="en-US" dirty="0"/>
          </a:p>
        </p:txBody>
      </p:sp>
    </p:spTree>
    <p:extLst>
      <p:ext uri="{BB962C8B-B14F-4D97-AF65-F5344CB8AC3E}">
        <p14:creationId xmlns:p14="http://schemas.microsoft.com/office/powerpoint/2010/main" val="7644956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Restorative practices</a:t>
            </a:r>
          </a:p>
          <a:p>
            <a:r>
              <a:rPr lang="en-US" dirty="0" smtClean="0"/>
              <a:t>RTI</a:t>
            </a:r>
            <a:r>
              <a:rPr lang="en-US" baseline="30000" dirty="0" smtClean="0"/>
              <a:t>2-</a:t>
            </a:r>
            <a:r>
              <a:rPr lang="en-US" dirty="0" smtClean="0"/>
              <a:t>B/positive behavior supports</a:t>
            </a:r>
          </a:p>
          <a:p>
            <a:r>
              <a:rPr lang="en-US" dirty="0" smtClean="0"/>
              <a:t>Revised student discipline policies with alternatives to </a:t>
            </a:r>
            <a:br>
              <a:rPr lang="en-US" dirty="0" smtClean="0"/>
            </a:br>
            <a:r>
              <a:rPr lang="en-US" dirty="0" smtClean="0"/>
              <a:t>out-of-school suspension such as Saturday/evening school or restorative justice.</a:t>
            </a:r>
          </a:p>
          <a:p>
            <a:r>
              <a:rPr lang="en-US" dirty="0" smtClean="0"/>
              <a:t>School-based behavioral health services.</a:t>
            </a:r>
            <a:endParaRPr lang="en-US" dirty="0"/>
          </a:p>
        </p:txBody>
      </p:sp>
      <p:sp>
        <p:nvSpPr>
          <p:cNvPr id="3" name="Title 2"/>
          <p:cNvSpPr>
            <a:spLocks noGrp="1"/>
          </p:cNvSpPr>
          <p:nvPr>
            <p:ph type="title"/>
          </p:nvPr>
        </p:nvSpPr>
        <p:spPr/>
        <p:txBody>
          <a:bodyPr>
            <a:normAutofit fontScale="90000"/>
          </a:bodyPr>
          <a:lstStyle/>
          <a:p>
            <a:r>
              <a:rPr lang="en-US" dirty="0"/>
              <a:t>Strategies to Consider for Schools with </a:t>
            </a:r>
            <a:r>
              <a:rPr lang="en-US" dirty="0" smtClean="0"/>
              <a:t>Discipline Issues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33</a:t>
            </a:fld>
            <a:endParaRPr lang="en-US" dirty="0"/>
          </a:p>
        </p:txBody>
      </p:sp>
    </p:spTree>
    <p:extLst>
      <p:ext uri="{BB962C8B-B14F-4D97-AF65-F5344CB8AC3E}">
        <p14:creationId xmlns:p14="http://schemas.microsoft.com/office/powerpoint/2010/main" val="11018615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Student/parent perception surveys and focus groups</a:t>
            </a:r>
          </a:p>
          <a:p>
            <a:r>
              <a:rPr lang="en-US" dirty="0" smtClean="0"/>
              <a:t>Bullying prevention</a:t>
            </a:r>
          </a:p>
          <a:p>
            <a:r>
              <a:rPr lang="en-US" dirty="0" smtClean="0"/>
              <a:t>Attendance buddies</a:t>
            </a:r>
          </a:p>
          <a:p>
            <a:r>
              <a:rPr lang="en-US" dirty="0" smtClean="0"/>
              <a:t>Class meetings</a:t>
            </a:r>
          </a:p>
          <a:p>
            <a:r>
              <a:rPr lang="en-US" dirty="0" smtClean="0"/>
              <a:t>Building Strong Brains (adverse childhood experiences training)</a:t>
            </a:r>
          </a:p>
          <a:p>
            <a:r>
              <a:rPr lang="en-US" dirty="0" smtClean="0"/>
              <a:t>Well-rounded education</a:t>
            </a:r>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Strategies to Consider for Schools with </a:t>
            </a:r>
            <a:r>
              <a:rPr lang="en-US" dirty="0" smtClean="0"/>
              <a:t>Climate Issues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34</a:t>
            </a:fld>
            <a:endParaRPr lang="en-US" dirty="0"/>
          </a:p>
        </p:txBody>
      </p:sp>
    </p:spTree>
    <p:extLst>
      <p:ext uri="{BB962C8B-B14F-4D97-AF65-F5344CB8AC3E}">
        <p14:creationId xmlns:p14="http://schemas.microsoft.com/office/powerpoint/2010/main" val="5108762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9222502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latin typeface="+mn-lt"/>
                <a:hlinkClick r:id="rId2"/>
              </a:rPr>
              <a:t>Overview of Student Supports in Tennessee</a:t>
            </a:r>
            <a:endParaRPr lang="en-US" dirty="0" smtClean="0">
              <a:latin typeface="+mn-lt"/>
            </a:endParaRPr>
          </a:p>
          <a:p>
            <a:pPr lvl="1"/>
            <a:r>
              <a:rPr lang="en-US" dirty="0" smtClean="0">
                <a:latin typeface="+mn-lt"/>
              </a:rPr>
              <a:t>Webpage that brings the many state-developed supports into one place</a:t>
            </a:r>
          </a:p>
          <a:p>
            <a:r>
              <a:rPr lang="en-US" dirty="0" smtClean="0">
                <a:solidFill>
                  <a:srgbClr val="FF0000"/>
                </a:solidFill>
                <a:latin typeface="+mn-lt"/>
                <a:hlinkClick r:id="rId3"/>
              </a:rPr>
              <a:t>Chronic </a:t>
            </a:r>
            <a:r>
              <a:rPr lang="en-US" dirty="0">
                <a:solidFill>
                  <a:srgbClr val="FF0000"/>
                </a:solidFill>
                <a:latin typeface="+mn-lt"/>
                <a:hlinkClick r:id="rId3"/>
              </a:rPr>
              <a:t>Absenteeism in Tennessee’s Early </a:t>
            </a:r>
            <a:r>
              <a:rPr lang="en-US" dirty="0" smtClean="0">
                <a:solidFill>
                  <a:srgbClr val="FF0000"/>
                </a:solidFill>
                <a:latin typeface="+mn-lt"/>
                <a:hlinkClick r:id="rId3"/>
              </a:rPr>
              <a:t>Grades</a:t>
            </a:r>
            <a:endParaRPr lang="en-US" dirty="0" smtClean="0">
              <a:solidFill>
                <a:srgbClr val="FF0000"/>
              </a:solidFill>
              <a:latin typeface="+mn-lt"/>
            </a:endParaRPr>
          </a:p>
          <a:p>
            <a:pPr lvl="1"/>
            <a:r>
              <a:rPr lang="en-US" dirty="0" smtClean="0">
                <a:latin typeface="+mn-lt"/>
              </a:rPr>
              <a:t>TDOE policy brief</a:t>
            </a:r>
            <a:endParaRPr lang="en-US" dirty="0">
              <a:latin typeface="+mn-lt"/>
            </a:endParaRPr>
          </a:p>
          <a:p>
            <a:r>
              <a:rPr lang="en-US" dirty="0" smtClean="0">
                <a:latin typeface="+mn-lt"/>
                <a:hlinkClick r:id="rId4"/>
              </a:rPr>
              <a:t>ePlan </a:t>
            </a:r>
            <a:r>
              <a:rPr lang="en-US" dirty="0">
                <a:latin typeface="+mn-lt"/>
              </a:rPr>
              <a:t>- LEA Plan, School Climate and </a:t>
            </a:r>
            <a:r>
              <a:rPr lang="en-US" dirty="0" smtClean="0">
                <a:latin typeface="+mn-lt"/>
              </a:rPr>
              <a:t>Culture</a:t>
            </a:r>
          </a:p>
          <a:p>
            <a:pPr lvl="1"/>
            <a:r>
              <a:rPr lang="en-US" dirty="0" smtClean="0">
                <a:latin typeface="+mn-lt"/>
              </a:rPr>
              <a:t>Review your district’s data in ePlan</a:t>
            </a:r>
            <a:endParaRPr lang="en-US" dirty="0">
              <a:latin typeface="+mn-lt"/>
            </a:endParaRPr>
          </a:p>
          <a:p>
            <a:r>
              <a:rPr lang="en-US" dirty="0">
                <a:latin typeface="+mn-lt"/>
                <a:hlinkClick r:id="rId5"/>
              </a:rPr>
              <a:t>Attendance Works</a:t>
            </a:r>
            <a:endParaRPr lang="en-US" dirty="0">
              <a:latin typeface="+mn-lt"/>
            </a:endParaRPr>
          </a:p>
          <a:p>
            <a:pPr lvl="1"/>
            <a:r>
              <a:rPr lang="en-US" dirty="0" smtClean="0">
                <a:latin typeface="+mn-lt"/>
              </a:rPr>
              <a:t>National and State initiative </a:t>
            </a:r>
            <a:endParaRPr lang="en-US" dirty="0">
              <a:latin typeface="+mn-lt"/>
            </a:endParaRPr>
          </a:p>
          <a:p>
            <a:r>
              <a:rPr lang="en-US" dirty="0" smtClean="0">
                <a:latin typeface="+mn-lt"/>
                <a:hlinkClick r:id="rId6"/>
              </a:rPr>
              <a:t>Every </a:t>
            </a:r>
            <a:r>
              <a:rPr lang="en-US" dirty="0">
                <a:latin typeface="+mn-lt"/>
                <a:hlinkClick r:id="rId6"/>
              </a:rPr>
              <a:t>Student, Every </a:t>
            </a:r>
            <a:r>
              <a:rPr lang="en-US" dirty="0" smtClean="0">
                <a:latin typeface="+mn-lt"/>
                <a:hlinkClick r:id="rId6"/>
              </a:rPr>
              <a:t>Day</a:t>
            </a:r>
            <a:endParaRPr lang="en-US" dirty="0" smtClean="0">
              <a:latin typeface="+mn-lt"/>
            </a:endParaRPr>
          </a:p>
          <a:p>
            <a:pPr lvl="1"/>
            <a:r>
              <a:rPr lang="en-US" dirty="0" smtClean="0">
                <a:latin typeface="+mn-lt"/>
              </a:rPr>
              <a:t>ED toolkit</a:t>
            </a:r>
            <a:endParaRPr lang="en-US" dirty="0">
              <a:latin typeface="+mn-lt"/>
            </a:endParaRPr>
          </a:p>
          <a:p>
            <a:endParaRPr lang="en-US" dirty="0"/>
          </a:p>
        </p:txBody>
      </p:sp>
      <p:sp>
        <p:nvSpPr>
          <p:cNvPr id="3" name="Title 2"/>
          <p:cNvSpPr>
            <a:spLocks noGrp="1"/>
          </p:cNvSpPr>
          <p:nvPr>
            <p:ph type="title"/>
          </p:nvPr>
        </p:nvSpPr>
        <p:spPr/>
        <p:txBody>
          <a:bodyPr/>
          <a:lstStyle/>
          <a:p>
            <a:r>
              <a:rPr lang="en-US" dirty="0" smtClean="0"/>
              <a:t>Resources</a:t>
            </a:r>
            <a:endParaRPr lang="en-US" dirty="0"/>
          </a:p>
        </p:txBody>
      </p:sp>
      <p:sp>
        <p:nvSpPr>
          <p:cNvPr id="4" name="Slide Number Placeholder 3"/>
          <p:cNvSpPr>
            <a:spLocks noGrp="1"/>
          </p:cNvSpPr>
          <p:nvPr>
            <p:ph type="sldNum" sz="quarter" idx="12"/>
          </p:nvPr>
        </p:nvSpPr>
        <p:spPr/>
        <p:txBody>
          <a:bodyPr/>
          <a:lstStyle/>
          <a:p>
            <a:fld id="{86D2451E-3285-438B-B188-C22B2A012BF6}" type="slidenum">
              <a:rPr lang="en-US" smtClean="0"/>
              <a:pPr/>
              <a:t>36</a:t>
            </a:fld>
            <a:endParaRPr lang="en-US" dirty="0"/>
          </a:p>
        </p:txBody>
      </p:sp>
    </p:spTree>
    <p:extLst>
      <p:ext uri="{BB962C8B-B14F-4D97-AF65-F5344CB8AC3E}">
        <p14:creationId xmlns:p14="http://schemas.microsoft.com/office/powerpoint/2010/main" val="8385323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89853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Our Vision</a:t>
            </a:r>
            <a:endParaRPr lang="en-US" dirty="0"/>
          </a:p>
        </p:txBody>
      </p:sp>
      <p:pic>
        <p:nvPicPr>
          <p:cNvPr id="5" name="Picture 2" descr="C:\Users\CA19029\Desktop\Strat Plan\Arrows\All arrows plain - 50 percent.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07755" y="1142832"/>
            <a:ext cx="4699890" cy="5791367"/>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57200" y="1752600"/>
            <a:ext cx="8382000" cy="4401205"/>
          </a:xfrm>
          <a:prstGeom prst="rect">
            <a:avLst/>
          </a:prstGeom>
          <a:noFill/>
        </p:spPr>
        <p:txBody>
          <a:bodyPr wrap="square" rtlCol="0">
            <a:spAutoFit/>
          </a:bodyPr>
          <a:lstStyle/>
          <a:p>
            <a:pPr algn="ctr"/>
            <a:r>
              <a:rPr lang="en-US" sz="4000" i="1" dirty="0">
                <a:solidFill>
                  <a:prstClr val="black">
                    <a:lumMod val="65000"/>
                    <a:lumOff val="35000"/>
                  </a:prstClr>
                </a:solidFill>
                <a:latin typeface="Arial" panose="020B0604020202020204" pitchFamily="34" charset="0"/>
                <a:ea typeface="Open Sans" panose="020B0606030504020204" pitchFamily="34" charset="0"/>
                <a:cs typeface="Arial" panose="020B0604020202020204" pitchFamily="34" charset="0"/>
              </a:rPr>
              <a:t>Districts and schools in Tennessee will exemplify excellence and equity such that </a:t>
            </a:r>
            <a:r>
              <a:rPr lang="en-US" sz="4000" b="1" i="1" dirty="0">
                <a:solidFill>
                  <a:prstClr val="black">
                    <a:lumMod val="65000"/>
                    <a:lumOff val="35000"/>
                  </a:prstClr>
                </a:solidFill>
                <a:latin typeface="Arial" panose="020B0604020202020204" pitchFamily="34" charset="0"/>
                <a:ea typeface="Open Sans" panose="020B0606030504020204" pitchFamily="34" charset="0"/>
                <a:cs typeface="Arial" panose="020B0604020202020204" pitchFamily="34" charset="0"/>
              </a:rPr>
              <a:t>all students </a:t>
            </a:r>
            <a:r>
              <a:rPr lang="en-US" sz="4000" i="1" dirty="0">
                <a:solidFill>
                  <a:prstClr val="black">
                    <a:lumMod val="65000"/>
                    <a:lumOff val="35000"/>
                  </a:prstClr>
                </a:solidFill>
                <a:latin typeface="Arial" panose="020B0604020202020204" pitchFamily="34" charset="0"/>
                <a:ea typeface="Open Sans" panose="020B0606030504020204" pitchFamily="34" charset="0"/>
                <a:cs typeface="Arial" panose="020B0604020202020204" pitchFamily="34" charset="0"/>
              </a:rPr>
              <a:t>are equipped with the knowledge and skills to successfully embark upon their chosen path in life.</a:t>
            </a:r>
            <a:r>
              <a:rPr lang="en-US" sz="4000" dirty="0">
                <a:solidFill>
                  <a:prstClr val="black">
                    <a:lumMod val="65000"/>
                    <a:lumOff val="35000"/>
                  </a:prstClr>
                </a:solidFill>
                <a:latin typeface="Arial" panose="020B0604020202020204" pitchFamily="34" charset="0"/>
                <a:cs typeface="Arial" panose="020B0604020202020204" pitchFamily="34" charset="0"/>
              </a:rPr>
              <a:t/>
            </a:r>
            <a:br>
              <a:rPr lang="en-US" sz="4000" dirty="0">
                <a:solidFill>
                  <a:prstClr val="black">
                    <a:lumMod val="65000"/>
                    <a:lumOff val="35000"/>
                  </a:prstClr>
                </a:solidFill>
                <a:latin typeface="Arial" panose="020B0604020202020204" pitchFamily="34" charset="0"/>
                <a:cs typeface="Arial" panose="020B0604020202020204" pitchFamily="34" charset="0"/>
              </a:rPr>
            </a:br>
            <a:endParaRPr lang="en-US" sz="4000" dirty="0">
              <a:solidFill>
                <a:prstClr val="black"/>
              </a:solidFill>
              <a:latin typeface="Arial" panose="020B0604020202020204" pitchFamily="34" charset="0"/>
            </a:endParaRPr>
          </a:p>
        </p:txBody>
      </p:sp>
    </p:spTree>
    <p:extLst>
      <p:ext uri="{BB962C8B-B14F-4D97-AF65-F5344CB8AC3E}">
        <p14:creationId xmlns:p14="http://schemas.microsoft.com/office/powerpoint/2010/main" val="8671728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95401"/>
            <a:ext cx="8382000" cy="2667000"/>
          </a:xfrm>
        </p:spPr>
        <p:txBody>
          <a:bodyPr>
            <a:normAutofit/>
          </a:bodyPr>
          <a:lstStyle/>
          <a:p>
            <a:r>
              <a:rPr lang="en-US" dirty="0"/>
              <a:t>All students should have the opportunity to learn.</a:t>
            </a:r>
          </a:p>
          <a:p>
            <a:r>
              <a:rPr lang="en-US" dirty="0" smtClean="0"/>
              <a:t>Student attendance is linked with academic outcomes.</a:t>
            </a:r>
          </a:p>
          <a:p>
            <a:r>
              <a:rPr lang="en-US" dirty="0" smtClean="0"/>
              <a:t>All </a:t>
            </a:r>
            <a:r>
              <a:rPr lang="en-US" dirty="0"/>
              <a:t>absences—excused and unexcused, sporadic and consecutive—represent lost instructional time. </a:t>
            </a:r>
            <a:endParaRPr lang="en-US" dirty="0" smtClean="0"/>
          </a:p>
          <a:p>
            <a:r>
              <a:rPr lang="en-US" dirty="0"/>
              <a:t>Attendance matters for students in all </a:t>
            </a:r>
            <a:r>
              <a:rPr lang="en-US" dirty="0" smtClean="0"/>
              <a:t>grades. In </a:t>
            </a:r>
            <a:r>
              <a:rPr lang="en-US" dirty="0"/>
              <a:t>fact, the harmful effects of poor attendance are cumulative</a:t>
            </a:r>
            <a:r>
              <a:rPr lang="en-US" dirty="0" smtClean="0"/>
              <a:t>.</a:t>
            </a:r>
            <a:endParaRPr lang="en-US" dirty="0"/>
          </a:p>
        </p:txBody>
      </p:sp>
      <p:sp>
        <p:nvSpPr>
          <p:cNvPr id="3" name="Title 2"/>
          <p:cNvSpPr>
            <a:spLocks noGrp="1"/>
          </p:cNvSpPr>
          <p:nvPr>
            <p:ph type="title"/>
          </p:nvPr>
        </p:nvSpPr>
        <p:spPr/>
        <p:txBody>
          <a:bodyPr>
            <a:normAutofit/>
          </a:bodyPr>
          <a:lstStyle/>
          <a:p>
            <a:r>
              <a:rPr lang="en-US" dirty="0" smtClean="0"/>
              <a:t>Guiding Beliefs about Attendance</a:t>
            </a:r>
            <a:endParaRPr lang="en-US" dirty="0"/>
          </a:p>
        </p:txBody>
      </p:sp>
      <p:sp>
        <p:nvSpPr>
          <p:cNvPr id="4" name="Rectangle 3"/>
          <p:cNvSpPr/>
          <p:nvPr/>
        </p:nvSpPr>
        <p:spPr>
          <a:xfrm>
            <a:off x="266700" y="4114802"/>
            <a:ext cx="8610600" cy="14478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1"/>
                </a:solidFill>
                <a:latin typeface="Arial" panose="020B0604020202020204" pitchFamily="34" charset="0"/>
                <a:cs typeface="Arial" panose="020B0604020202020204" pitchFamily="34" charset="0"/>
              </a:rPr>
              <a:t>Chronically missing school is reflective of conditions that </a:t>
            </a:r>
            <a:r>
              <a:rPr lang="en-US" sz="2000" b="1" u="sng" dirty="0">
                <a:solidFill>
                  <a:schemeClr val="accent1"/>
                </a:solidFill>
                <a:latin typeface="Arial" panose="020B0604020202020204" pitchFamily="34" charset="0"/>
                <a:cs typeface="Arial" panose="020B0604020202020204" pitchFamily="34" charset="0"/>
              </a:rPr>
              <a:t>can be successfully addressed</a:t>
            </a:r>
            <a:r>
              <a:rPr lang="en-US" sz="2000" b="1" dirty="0">
                <a:solidFill>
                  <a:schemeClr val="accent1"/>
                </a:solidFill>
                <a:latin typeface="Arial" panose="020B0604020202020204" pitchFamily="34" charset="0"/>
                <a:cs typeface="Arial" panose="020B0604020202020204" pitchFamily="34" charset="0"/>
              </a:rPr>
              <a:t>.</a:t>
            </a:r>
            <a:r>
              <a:rPr lang="en-US" sz="2000" dirty="0">
                <a:solidFill>
                  <a:schemeClr val="accent1"/>
                </a:solidFill>
                <a:latin typeface="Arial" panose="020B0604020202020204" pitchFamily="34" charset="0"/>
                <a:cs typeface="Arial" panose="020B0604020202020204" pitchFamily="34" charset="0"/>
              </a:rPr>
              <a:t> Districts and schools have access to rich attendance data that can be monitored throughout the school year in order to minimize attendance barriers and maximize learning time. </a:t>
            </a:r>
          </a:p>
        </p:txBody>
      </p:sp>
    </p:spTree>
    <p:extLst>
      <p:ext uri="{BB962C8B-B14F-4D97-AF65-F5344CB8AC3E}">
        <p14:creationId xmlns:p14="http://schemas.microsoft.com/office/powerpoint/2010/main" val="3430252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The percentage of students who have missed 10 percent or more of instructional days for any reason including excused or unexcused absences as well as out-of-school suspensions.</a:t>
            </a:r>
          </a:p>
        </p:txBody>
      </p:sp>
      <p:sp>
        <p:nvSpPr>
          <p:cNvPr id="3" name="Title 2"/>
          <p:cNvSpPr>
            <a:spLocks noGrp="1"/>
          </p:cNvSpPr>
          <p:nvPr>
            <p:ph type="title"/>
          </p:nvPr>
        </p:nvSpPr>
        <p:spPr/>
        <p:txBody>
          <a:bodyPr>
            <a:normAutofit/>
          </a:bodyPr>
          <a:lstStyle/>
          <a:p>
            <a:r>
              <a:rPr lang="en-US" dirty="0" smtClean="0"/>
              <a:t>Defining Chronically Absent</a:t>
            </a:r>
            <a:endParaRPr lang="en-US" dirty="0"/>
          </a:p>
        </p:txBody>
      </p:sp>
    </p:spTree>
    <p:extLst>
      <p:ext uri="{BB962C8B-B14F-4D97-AF65-F5344CB8AC3E}">
        <p14:creationId xmlns:p14="http://schemas.microsoft.com/office/powerpoint/2010/main" val="22475210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Tennessee’s Chronic Absence Rate</a:t>
            </a:r>
            <a:endParaRPr lang="en-US" dirty="0"/>
          </a:p>
        </p:txBody>
      </p:sp>
      <p:pic>
        <p:nvPicPr>
          <p:cNvPr id="2" name="Picture 1"/>
          <p:cNvPicPr>
            <a:picLocks noChangeAspect="1"/>
          </p:cNvPicPr>
          <p:nvPr/>
        </p:nvPicPr>
        <p:blipFill>
          <a:blip r:embed="rId3"/>
          <a:stretch>
            <a:fillRect/>
          </a:stretch>
        </p:blipFill>
        <p:spPr>
          <a:xfrm>
            <a:off x="152400" y="1295400"/>
            <a:ext cx="9191503" cy="5562600"/>
          </a:xfrm>
          <a:prstGeom prst="rect">
            <a:avLst/>
          </a:prstGeom>
        </p:spPr>
      </p:pic>
    </p:spTree>
    <p:extLst>
      <p:ext uri="{BB962C8B-B14F-4D97-AF65-F5344CB8AC3E}">
        <p14:creationId xmlns:p14="http://schemas.microsoft.com/office/powerpoint/2010/main" val="28617471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solidFill>
                  <a:srgbClr val="FFFFFF"/>
                </a:solidFill>
                <a:latin typeface="Georgia" panose="02040502050405020303" pitchFamily="18" charset="0"/>
              </a:rPr>
              <a:t>Link Between Chronic Absenteeism and Academic Outcomes in Tennessee</a:t>
            </a:r>
            <a:endParaRPr lang="en-US" dirty="0">
              <a:latin typeface="Georgia" panose="02040502050405020303" pitchFamily="18" charset="0"/>
            </a:endParaRPr>
          </a:p>
        </p:txBody>
      </p:sp>
      <p:graphicFrame>
        <p:nvGraphicFramePr>
          <p:cNvPr id="6" name="Content Placeholder 1"/>
          <p:cNvGraphicFramePr>
            <a:graphicFrameLocks/>
          </p:cNvGraphicFramePr>
          <p:nvPr>
            <p:extLst/>
          </p:nvPr>
        </p:nvGraphicFramePr>
        <p:xfrm>
          <a:off x="533400" y="3429000"/>
          <a:ext cx="8382000" cy="160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ontent Placeholder 8"/>
          <p:cNvSpPr>
            <a:spLocks noGrp="1"/>
          </p:cNvSpPr>
          <p:nvPr>
            <p:ph idx="1"/>
          </p:nvPr>
        </p:nvSpPr>
        <p:spPr/>
        <p:txBody>
          <a:bodyPr/>
          <a:lstStyle/>
          <a:p>
            <a:r>
              <a:rPr lang="en-US" dirty="0" smtClean="0"/>
              <a:t>Tennessee students who are chronically absent in kindergarten are 15 percentage points less likely to reach proficiency in </a:t>
            </a:r>
            <a:r>
              <a:rPr lang="en-US" u="sng" dirty="0" smtClean="0"/>
              <a:t>either</a:t>
            </a:r>
            <a:r>
              <a:rPr lang="en-US" dirty="0" smtClean="0"/>
              <a:t> third grade math or ELA.</a:t>
            </a:r>
          </a:p>
          <a:p>
            <a:r>
              <a:rPr lang="en-US" dirty="0" smtClean="0"/>
              <a:t>Tennessee students who are chronically absent in ninth grade are 30 percentage points less likely to earn an    on-time diploma (62% vs. 92%).</a:t>
            </a:r>
            <a:endParaRPr lang="en-US" dirty="0"/>
          </a:p>
        </p:txBody>
      </p:sp>
    </p:spTree>
    <p:extLst>
      <p:ext uri="{BB962C8B-B14F-4D97-AF65-F5344CB8AC3E}">
        <p14:creationId xmlns:p14="http://schemas.microsoft.com/office/powerpoint/2010/main" val="3845795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Georgia" panose="02040502050405020303" pitchFamily="18" charset="0"/>
              </a:rPr>
              <a:t>Unpacking the </a:t>
            </a:r>
            <a:br>
              <a:rPr lang="en-US" dirty="0" smtClean="0">
                <a:latin typeface="Georgia" panose="02040502050405020303" pitchFamily="18" charset="0"/>
              </a:rPr>
            </a:br>
            <a:r>
              <a:rPr lang="en-US" dirty="0" smtClean="0">
                <a:latin typeface="Georgia" panose="02040502050405020303" pitchFamily="18" charset="0"/>
              </a:rPr>
              <a:t>Reasons Behind</a:t>
            </a:r>
            <a:br>
              <a:rPr lang="en-US" dirty="0" smtClean="0">
                <a:latin typeface="Georgia" panose="02040502050405020303" pitchFamily="18" charset="0"/>
              </a:rPr>
            </a:br>
            <a:r>
              <a:rPr lang="en-US" dirty="0" smtClean="0">
                <a:latin typeface="Georgia" panose="02040502050405020303" pitchFamily="18" charset="0"/>
              </a:rPr>
              <a:t>Chronic Absenteeism</a:t>
            </a:r>
            <a:endParaRPr lang="en-US" dirty="0">
              <a:latin typeface="Georgia" panose="02040502050405020303" pitchFamily="18" charset="0"/>
            </a:endParaRPr>
          </a:p>
        </p:txBody>
      </p:sp>
    </p:spTree>
    <p:extLst>
      <p:ext uri="{BB962C8B-B14F-4D97-AF65-F5344CB8AC3E}">
        <p14:creationId xmlns:p14="http://schemas.microsoft.com/office/powerpoint/2010/main" val="17913110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DOE template powerpoint" id="{E7A62605-F959-8342-94B0-7AB821102ECD}" vid="{9471C017-ED39-AE46-92C3-100E65FACF0E}"/>
    </a:ext>
  </a:extLst>
</a:theme>
</file>

<file path=ppt/theme/theme3.xml><?xml version="1.0" encoding="utf-8"?>
<a:theme xmlns:a="http://schemas.openxmlformats.org/drawingml/2006/main" name="4_TDOE Template - Editing">
  <a:themeElements>
    <a:clrScheme name="TDOE Colors">
      <a:dk1>
        <a:srgbClr val="1B365D"/>
      </a:dk1>
      <a:lt1>
        <a:srgbClr val="FFFFFF"/>
      </a:lt1>
      <a:dk2>
        <a:srgbClr val="6E7073"/>
      </a:dk2>
      <a:lt2>
        <a:srgbClr val="EEEEEE"/>
      </a:lt2>
      <a:accent1>
        <a:srgbClr val="000000"/>
      </a:accent1>
      <a:accent2>
        <a:srgbClr val="1B365D"/>
      </a:accent2>
      <a:accent3>
        <a:srgbClr val="2DCCD3"/>
      </a:accent3>
      <a:accent4>
        <a:srgbClr val="D2D755"/>
      </a:accent4>
      <a:accent5>
        <a:srgbClr val="E87722"/>
      </a:accent5>
      <a:accent6>
        <a:srgbClr val="5D7975"/>
      </a:accent6>
      <a:hlink>
        <a:srgbClr val="0000FF"/>
      </a:hlink>
      <a:folHlink>
        <a:srgbClr val="800080"/>
      </a:folHlink>
    </a:clrScheme>
    <a:fontScheme name="TDO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A061CFA7-5784-4816-8865-3D363482387D}" vid="{3FE5B953-5DEC-4335-BBB5-E60459355A33}"/>
    </a:ext>
  </a:extLst>
</a:theme>
</file>

<file path=ppt/theme/theme4.xml><?xml version="1.0" encoding="utf-8"?>
<a:theme xmlns:a="http://schemas.openxmlformats.org/drawingml/2006/main" name="2_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DOE Template - Editing">
  <a:themeElements>
    <a:clrScheme name="Theme Colors for TDOE">
      <a:dk1>
        <a:srgbClr val="1B365D"/>
      </a:dk1>
      <a:lt1>
        <a:srgbClr val="FFFFFF"/>
      </a:lt1>
      <a:dk2>
        <a:srgbClr val="6E7073"/>
      </a:dk2>
      <a:lt2>
        <a:srgbClr val="EEEEEE"/>
      </a:lt2>
      <a:accent1>
        <a:srgbClr val="000000"/>
      </a:accent1>
      <a:accent2>
        <a:srgbClr val="174A7C"/>
      </a:accent2>
      <a:accent3>
        <a:srgbClr val="2DCCD3"/>
      </a:accent3>
      <a:accent4>
        <a:srgbClr val="D2D755"/>
      </a:accent4>
      <a:accent5>
        <a:srgbClr val="E87722"/>
      </a:accent5>
      <a:accent6>
        <a:srgbClr val="5D7975"/>
      </a:accent6>
      <a:hlink>
        <a:srgbClr val="0000FF"/>
      </a:hlink>
      <a:folHlink>
        <a:srgbClr val="800080"/>
      </a:folHlink>
    </a:clrScheme>
    <a:fontScheme name="Primary Fonts - Permian Slab and Open Sans">
      <a:majorFont>
        <a:latin typeface="PermianSlabSerifTypeface"/>
        <a:ea typeface=""/>
        <a:cs typeface=""/>
      </a:majorFont>
      <a:minorFont>
        <a:latin typeface="Open Sans"/>
        <a:ea typeface=""/>
        <a:cs typeface=""/>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TDOE PowerPoint Template - Basic</Template>
  <TotalTime>23347</TotalTime>
  <Words>2374</Words>
  <Application>Microsoft Office PowerPoint</Application>
  <PresentationFormat>On-screen Show (4:3)</PresentationFormat>
  <Paragraphs>252</Paragraphs>
  <Slides>37</Slides>
  <Notes>23</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37</vt:i4>
      </vt:variant>
    </vt:vector>
  </HeadingPairs>
  <TitlesOfParts>
    <vt:vector size="49" baseType="lpstr">
      <vt:lpstr>Arial</vt:lpstr>
      <vt:lpstr>Calibri</vt:lpstr>
      <vt:lpstr>Courier New</vt:lpstr>
      <vt:lpstr>Georgia</vt:lpstr>
      <vt:lpstr>Open Sans</vt:lpstr>
      <vt:lpstr>PermianSlabSerifTypeface</vt:lpstr>
      <vt:lpstr>Wingdings</vt:lpstr>
      <vt:lpstr>TDOE Template - Editing</vt:lpstr>
      <vt:lpstr>1_TDOE Template - Editing</vt:lpstr>
      <vt:lpstr>4_TDOE Template - Editing</vt:lpstr>
      <vt:lpstr>2_TDOE Template - Editing</vt:lpstr>
      <vt:lpstr>3_TDOE Template - Editing</vt:lpstr>
      <vt:lpstr>The Chronically Out of School Indicator: </vt:lpstr>
      <vt:lpstr>Agenda</vt:lpstr>
      <vt:lpstr>Understanding Chronic Absenteeism</vt:lpstr>
      <vt:lpstr>Our Vision</vt:lpstr>
      <vt:lpstr>Guiding Beliefs about Attendance</vt:lpstr>
      <vt:lpstr>Defining Chronically Absent</vt:lpstr>
      <vt:lpstr>Tennessee’s Chronic Absence Rate</vt:lpstr>
      <vt:lpstr>Link Between Chronic Absenteeism and Academic Outcomes in Tennessee</vt:lpstr>
      <vt:lpstr>Unpacking the  Reasons Behind Chronic Absenteeism</vt:lpstr>
      <vt:lpstr>Questions to Consider</vt:lpstr>
      <vt:lpstr>Important Considerations</vt:lpstr>
      <vt:lpstr>Together, we must shift the focus from compliance to support.</vt:lpstr>
      <vt:lpstr>The Chronically Out-of-School Indicator in District and School Accountability</vt:lpstr>
      <vt:lpstr>The Chronically Out of School Indicator:   A Measure of School Quality and Student Success</vt:lpstr>
      <vt:lpstr>District Accountability Areas</vt:lpstr>
      <vt:lpstr>PowerPoint Presentation</vt:lpstr>
      <vt:lpstr>Steps to Supporting Schools </vt:lpstr>
      <vt:lpstr>Step 1: Review chronic absenteeism data to identify schools for support.</vt:lpstr>
      <vt:lpstr>Step 2: Explore additional sources of data for the schools  identified to learn more about the contributing factors.</vt:lpstr>
      <vt:lpstr>Step 3: Use data to identify the issues.</vt:lpstr>
      <vt:lpstr>Step 3: Use data to identify the issues.</vt:lpstr>
      <vt:lpstr>Chronic Health Conditions</vt:lpstr>
      <vt:lpstr>Step 3: Use data to identify the issues.</vt:lpstr>
      <vt:lpstr>Primary reason for out-of-school suspensions is “Violation of School Rules” </vt:lpstr>
      <vt:lpstr>Discipline Disparities</vt:lpstr>
      <vt:lpstr>Step 3: Use data to identify the issues.</vt:lpstr>
      <vt:lpstr>School Climate</vt:lpstr>
      <vt:lpstr>Step 4: Work with these schools to provide tailored, tired supports to address attendance barriers.</vt:lpstr>
      <vt:lpstr>School-level Strategies</vt:lpstr>
      <vt:lpstr>Use available district and school supports</vt:lpstr>
      <vt:lpstr>Use available district and school supports</vt:lpstr>
      <vt:lpstr>Strategies to Consider for Schools with Chronic Health Issues</vt:lpstr>
      <vt:lpstr>Strategies to Consider for Schools with Discipline Issues</vt:lpstr>
      <vt:lpstr>Strategies to Consider for Schools with Climate Issues</vt:lpstr>
      <vt:lpstr>Resources</vt:lpstr>
      <vt:lpstr>Resources</vt:lpstr>
      <vt:lpstr>PowerPoint Presentation</vt:lpstr>
    </vt:vector>
  </TitlesOfParts>
  <Company>State of Tennessee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Tennessee Succeeds: ESSA in Tennessee</dc:title>
  <dc:creator>Hillary Knudson</dc:creator>
  <cp:lastModifiedBy>Katy Bridger</cp:lastModifiedBy>
  <cp:revision>118</cp:revision>
  <cp:lastPrinted>2017-04-18T14:41:42Z</cp:lastPrinted>
  <dcterms:created xsi:type="dcterms:W3CDTF">2017-04-11T19:36:06Z</dcterms:created>
  <dcterms:modified xsi:type="dcterms:W3CDTF">2017-07-12T23:07:20Z</dcterms:modified>
</cp:coreProperties>
</file>