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5"/>
  </p:notesMasterIdLst>
  <p:handoutMasterIdLst>
    <p:handoutMasterId r:id="rId56"/>
  </p:handoutMasterIdLst>
  <p:sldIdLst>
    <p:sldId id="372" r:id="rId2"/>
    <p:sldId id="373" r:id="rId3"/>
    <p:sldId id="345" r:id="rId4"/>
    <p:sldId id="346" r:id="rId5"/>
    <p:sldId id="374" r:id="rId6"/>
    <p:sldId id="259" r:id="rId7"/>
    <p:sldId id="258" r:id="rId8"/>
    <p:sldId id="375" r:id="rId9"/>
    <p:sldId id="400" r:id="rId10"/>
    <p:sldId id="261" r:id="rId11"/>
    <p:sldId id="264" r:id="rId12"/>
    <p:sldId id="265" r:id="rId13"/>
    <p:sldId id="267" r:id="rId14"/>
    <p:sldId id="269" r:id="rId15"/>
    <p:sldId id="270" r:id="rId16"/>
    <p:sldId id="275" r:id="rId17"/>
    <p:sldId id="268" r:id="rId18"/>
    <p:sldId id="274" r:id="rId19"/>
    <p:sldId id="386" r:id="rId20"/>
    <p:sldId id="403" r:id="rId21"/>
    <p:sldId id="404" r:id="rId22"/>
    <p:sldId id="405" r:id="rId23"/>
    <p:sldId id="402" r:id="rId24"/>
    <p:sldId id="381" r:id="rId25"/>
    <p:sldId id="406" r:id="rId26"/>
    <p:sldId id="407" r:id="rId27"/>
    <p:sldId id="408" r:id="rId28"/>
    <p:sldId id="409" r:id="rId29"/>
    <p:sldId id="282" r:id="rId30"/>
    <p:sldId id="391" r:id="rId31"/>
    <p:sldId id="383" r:id="rId32"/>
    <p:sldId id="388" r:id="rId33"/>
    <p:sldId id="392" r:id="rId34"/>
    <p:sldId id="389" r:id="rId35"/>
    <p:sldId id="394" r:id="rId36"/>
    <p:sldId id="397" r:id="rId37"/>
    <p:sldId id="395" r:id="rId38"/>
    <p:sldId id="396" r:id="rId39"/>
    <p:sldId id="352" r:id="rId40"/>
    <p:sldId id="382" r:id="rId41"/>
    <p:sldId id="321" r:id="rId42"/>
    <p:sldId id="322" r:id="rId43"/>
    <p:sldId id="323" r:id="rId44"/>
    <p:sldId id="324" r:id="rId45"/>
    <p:sldId id="325" r:id="rId46"/>
    <p:sldId id="379" r:id="rId47"/>
    <p:sldId id="380" r:id="rId48"/>
    <p:sldId id="401" r:id="rId49"/>
    <p:sldId id="399" r:id="rId50"/>
    <p:sldId id="326" r:id="rId51"/>
    <p:sldId id="327" r:id="rId52"/>
    <p:sldId id="410" r:id="rId53"/>
    <p:sldId id="385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3353" autoAdjust="0"/>
  </p:normalViewPr>
  <p:slideViewPr>
    <p:cSldViewPr>
      <p:cViewPr varScale="1">
        <p:scale>
          <a:sx n="53" d="100"/>
          <a:sy n="53" d="100"/>
        </p:scale>
        <p:origin x="-18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DDF95-B143-4DAE-8D6E-73B7B8A6828E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47CFD-D011-4926-B6F1-D50B0F201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16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8273B-1A2F-41F3-A404-1BDB52918593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6157D-B9C9-4F35-A90F-7CCCFFB28E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7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6157D-B9C9-4F35-A90F-7CCCFFB28E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81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So there are many</a:t>
            </a:r>
            <a:r>
              <a:rPr lang="en-US" baseline="0"/>
              <a:t> agents but the main questions is what is the best way to combine therapy? Sequence them?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6157D-B9C9-4F35-A90F-7CCCFFB28E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12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26A091-B110-446D-96BB-4A3E85D58AB3}" type="slidenum">
              <a:rPr lang="en-US" smtClean="0">
                <a:latin typeface="Times New Roman" pitchFamily="18" charset="0"/>
                <a:ea typeface="ＭＳ Ｐゴシック" charset="-128"/>
                <a:cs typeface="Arial" pitchFamily="34" charset="0"/>
              </a:rPr>
              <a:pPr/>
              <a:t>16</a:t>
            </a:fld>
            <a:endParaRPr lang="en-US">
              <a:latin typeface="Times New Roman" pitchFamily="18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597"/>
            <a:ext cx="5029200" cy="411440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28" rIns="9142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dirty="0">
                <a:latin typeface="Times New Roman" pitchFamily="18" charset="0"/>
                <a:ea typeface="ＭＳ Ｐゴシック" charset="-128"/>
                <a:cs typeface="ＭＳ Ｐゴシック" charset="-128"/>
              </a:rPr>
              <a:t>Pooled analysis from 11 phase III clinical trials which showed improvement in OS with receipt</a:t>
            </a:r>
            <a:r>
              <a:rPr lang="de-DE" baseline="0" dirty="0">
                <a:latin typeface="Times New Roman" pitchFamily="18" charset="0"/>
                <a:ea typeface="ＭＳ Ｐゴシック" charset="-128"/>
                <a:cs typeface="ＭＳ Ｐゴシック" charset="-128"/>
              </a:rPr>
              <a:t> of all three drugs. </a:t>
            </a:r>
          </a:p>
          <a:p>
            <a:pPr eaLnBrk="1" hangingPunct="1"/>
            <a:r>
              <a:rPr lang="de-DE" baseline="0" dirty="0">
                <a:latin typeface="Times New Roman" pitchFamily="18" charset="0"/>
                <a:ea typeface="ＭＳ Ｐゴシック" charset="-128"/>
                <a:cs typeface="ＭＳ Ｐゴシック" charset="-128"/>
              </a:rPr>
              <a:t>This </a:t>
            </a:r>
            <a:r>
              <a:rPr lang="de-DE" baseline="0" dirty="0" err="1">
                <a:latin typeface="Times New Roman" pitchFamily="18" charset="0"/>
                <a:ea typeface="ＭＳ Ｐゴシック" charset="-128"/>
                <a:cs typeface="ＭＳ Ｐゴシック" charset="-128"/>
              </a:rPr>
              <a:t>model</a:t>
            </a:r>
            <a:r>
              <a:rPr lang="de-DE" baseline="0" dirty="0">
                <a:latin typeface="Times New Roman" pitchFamily="18" charset="0"/>
                <a:ea typeface="ＭＳ Ｐゴシック" charset="-128"/>
                <a:cs typeface="ＭＳ Ｐゴシック" charset="-128"/>
              </a:rPr>
              <a:t> </a:t>
            </a:r>
            <a:r>
              <a:rPr lang="de-DE" baseline="0" dirty="0" err="1">
                <a:latin typeface="Times New Roman" pitchFamily="18" charset="0"/>
                <a:ea typeface="ＭＳ Ｐゴシック" charset="-128"/>
                <a:cs typeface="ＭＳ Ｐゴシック" charset="-128"/>
              </a:rPr>
              <a:t>showed</a:t>
            </a:r>
            <a:r>
              <a:rPr lang="de-DE" baseline="0" dirty="0">
                <a:latin typeface="Times New Roman" pitchFamily="18" charset="0"/>
                <a:ea typeface="ＭＳ Ｐゴシック" charset="-128"/>
                <a:cs typeface="ＭＳ Ｐゴシック" charset="-128"/>
              </a:rPr>
              <a:t> a </a:t>
            </a:r>
            <a:r>
              <a:rPr lang="de-DE" baseline="0" dirty="0" err="1">
                <a:latin typeface="Times New Roman" pitchFamily="18" charset="0"/>
                <a:ea typeface="ＭＳ Ｐゴシック" charset="-128"/>
                <a:cs typeface="ＭＳ Ｐゴシック" charset="-128"/>
              </a:rPr>
              <a:t>correlation</a:t>
            </a:r>
            <a:r>
              <a:rPr lang="de-DE" baseline="0" dirty="0">
                <a:latin typeface="Times New Roman" pitchFamily="18" charset="0"/>
                <a:ea typeface="ＭＳ Ｐゴシック" charset="-128"/>
                <a:cs typeface="ＭＳ Ｐゴシック" charset="-128"/>
              </a:rPr>
              <a:t> </a:t>
            </a:r>
            <a:r>
              <a:rPr lang="de-DE" baseline="0" dirty="0" err="1">
                <a:latin typeface="Times New Roman" pitchFamily="18" charset="0"/>
                <a:ea typeface="ＭＳ Ｐゴシック" charset="-128"/>
                <a:cs typeface="ＭＳ Ｐゴシック" charset="-128"/>
              </a:rPr>
              <a:t>between</a:t>
            </a:r>
            <a:r>
              <a:rPr lang="de-DE" baseline="0" dirty="0">
                <a:latin typeface="Times New Roman" pitchFamily="18" charset="0"/>
                <a:ea typeface="ＭＳ Ｐゴシック" charset="-128"/>
                <a:cs typeface="ＭＳ Ｐゴシック" charset="-128"/>
              </a:rPr>
              <a:t> </a:t>
            </a:r>
            <a:r>
              <a:rPr lang="de-DE" baseline="0" dirty="0" err="1">
                <a:latin typeface="Times New Roman" pitchFamily="18" charset="0"/>
                <a:ea typeface="ＭＳ Ｐゴシック" charset="-128"/>
                <a:cs typeface="ＭＳ Ｐゴシック" charset="-128"/>
              </a:rPr>
              <a:t>the</a:t>
            </a:r>
            <a:r>
              <a:rPr lang="de-DE" baseline="0" dirty="0">
                <a:latin typeface="Times New Roman" pitchFamily="18" charset="0"/>
                <a:ea typeface="ＭＳ Ｐゴシック" charset="-128"/>
                <a:cs typeface="ＭＳ Ｐゴシック" charset="-128"/>
              </a:rPr>
              <a:t> % </a:t>
            </a:r>
            <a:r>
              <a:rPr lang="de-DE" baseline="0" dirty="0" err="1">
                <a:latin typeface="Times New Roman" pitchFamily="18" charset="0"/>
                <a:ea typeface="ＭＳ Ｐゴシック" charset="-128"/>
                <a:cs typeface="ＭＳ Ｐゴシック" charset="-128"/>
              </a:rPr>
              <a:t>of</a:t>
            </a:r>
            <a:r>
              <a:rPr lang="de-DE" baseline="0" dirty="0">
                <a:latin typeface="Times New Roman" pitchFamily="18" charset="0"/>
                <a:ea typeface="ＭＳ Ｐゴシック" charset="-128"/>
                <a:cs typeface="ＭＳ Ｐゴシック" charset="-128"/>
              </a:rPr>
              <a:t> </a:t>
            </a:r>
            <a:r>
              <a:rPr lang="de-DE" baseline="0" dirty="0" err="1">
                <a:latin typeface="Times New Roman" pitchFamily="18" charset="0"/>
                <a:ea typeface="ＭＳ Ｐゴシック" charset="-128"/>
                <a:cs typeface="ＭＳ Ｐゴシック" charset="-128"/>
              </a:rPr>
              <a:t>patients</a:t>
            </a:r>
            <a:r>
              <a:rPr lang="de-DE" baseline="0" dirty="0">
                <a:latin typeface="Times New Roman" pitchFamily="18" charset="0"/>
                <a:ea typeface="ＭＳ Ｐゴシック" charset="-128"/>
                <a:cs typeface="ＭＳ Ｐゴシック" charset="-128"/>
              </a:rPr>
              <a:t> </a:t>
            </a:r>
            <a:r>
              <a:rPr lang="de-DE" baseline="0" dirty="0" err="1">
                <a:latin typeface="Times New Roman" pitchFamily="18" charset="0"/>
                <a:ea typeface="ＭＳ Ｐゴシック" charset="-128"/>
                <a:cs typeface="ＭＳ Ｐゴシック" charset="-128"/>
              </a:rPr>
              <a:t>recieving</a:t>
            </a:r>
            <a:r>
              <a:rPr lang="de-DE" baseline="0" dirty="0">
                <a:latin typeface="Times New Roman" pitchFamily="18" charset="0"/>
                <a:ea typeface="ＭＳ Ｐゴシック" charset="-128"/>
                <a:cs typeface="ＭＳ Ｐゴシック" charset="-128"/>
              </a:rPr>
              <a:t> 3 </a:t>
            </a:r>
            <a:r>
              <a:rPr lang="de-DE" baseline="0" dirty="0" err="1">
                <a:latin typeface="Times New Roman" pitchFamily="18" charset="0"/>
                <a:ea typeface="ＭＳ Ｐゴシック" charset="-128"/>
                <a:cs typeface="ＭＳ Ｐゴシック" charset="-128"/>
              </a:rPr>
              <a:t>drugs</a:t>
            </a:r>
            <a:r>
              <a:rPr lang="de-DE" baseline="0" dirty="0">
                <a:latin typeface="Times New Roman" pitchFamily="18" charset="0"/>
                <a:ea typeface="ＭＳ Ｐゴシック" charset="-128"/>
                <a:cs typeface="ＭＳ Ｐゴシック" charset="-128"/>
              </a:rPr>
              <a:t> </a:t>
            </a:r>
            <a:r>
              <a:rPr lang="de-DE" baseline="0" dirty="0" err="1">
                <a:latin typeface="Times New Roman" pitchFamily="18" charset="0"/>
                <a:ea typeface="ＭＳ Ｐゴシック" charset="-128"/>
                <a:cs typeface="ＭＳ Ｐゴシック" charset="-128"/>
              </a:rPr>
              <a:t>therapy</a:t>
            </a:r>
            <a:r>
              <a:rPr lang="de-DE" baseline="0" dirty="0">
                <a:latin typeface="Times New Roman" pitchFamily="18" charset="0"/>
                <a:ea typeface="ＭＳ Ｐゴシック" charset="-128"/>
                <a:cs typeface="ＭＳ Ｐゴシック" charset="-128"/>
              </a:rPr>
              <a:t> </a:t>
            </a:r>
            <a:r>
              <a:rPr lang="de-DE" baseline="0" dirty="0" err="1">
                <a:latin typeface="Times New Roman" pitchFamily="18" charset="0"/>
                <a:ea typeface="ＭＳ Ｐゴシック" charset="-128"/>
                <a:cs typeface="ＭＳ Ｐゴシック" charset="-128"/>
              </a:rPr>
              <a:t>and</a:t>
            </a:r>
            <a:r>
              <a:rPr lang="de-DE" baseline="0" dirty="0">
                <a:latin typeface="Times New Roman" pitchFamily="18" charset="0"/>
                <a:ea typeface="ＭＳ Ｐゴシック" charset="-128"/>
                <a:cs typeface="ＭＳ Ｐゴシック" charset="-128"/>
              </a:rPr>
              <a:t> </a:t>
            </a:r>
            <a:r>
              <a:rPr lang="de-DE" baseline="0" dirty="0" err="1">
                <a:latin typeface="Times New Roman" pitchFamily="18" charset="0"/>
                <a:ea typeface="ＭＳ Ｐゴシック" charset="-128"/>
                <a:cs typeface="ＭＳ Ｐゴシック" charset="-128"/>
              </a:rPr>
              <a:t>the</a:t>
            </a:r>
            <a:r>
              <a:rPr lang="de-DE" baseline="0" dirty="0">
                <a:latin typeface="Times New Roman" pitchFamily="18" charset="0"/>
                <a:ea typeface="ＭＳ Ｐゴシック" charset="-128"/>
                <a:cs typeface="ＭＳ Ｐゴシック" charset="-128"/>
              </a:rPr>
              <a:t> median OS. </a:t>
            </a:r>
            <a:endParaRPr lang="de-DE" dirty="0">
              <a:latin typeface="Times New Roman" pitchFamily="18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6811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The study that showed the benefit of addition of </a:t>
            </a:r>
            <a:r>
              <a:rPr lang="en-US" baseline="0" dirty="0" err="1"/>
              <a:t>Irinotecan</a:t>
            </a:r>
            <a:r>
              <a:rPr lang="en-US" baseline="0" dirty="0"/>
              <a:t> to 5FU. </a:t>
            </a:r>
          </a:p>
          <a:p>
            <a:r>
              <a:rPr lang="en-US" baseline="0" dirty="0"/>
              <a:t>683 patients randomized between 5FU/LV, </a:t>
            </a:r>
            <a:r>
              <a:rPr lang="en-US" baseline="0" dirty="0" err="1"/>
              <a:t>Irinotecan</a:t>
            </a:r>
            <a:r>
              <a:rPr lang="en-US" baseline="0" dirty="0"/>
              <a:t> alone and IFL.  PFS was improved from 4.3m o 7m p=0.004</a:t>
            </a:r>
          </a:p>
          <a:p>
            <a:r>
              <a:rPr lang="en-US" baseline="0" dirty="0"/>
              <a:t>OS was improved from 12.6m to 14.3m p=0.04</a:t>
            </a:r>
          </a:p>
          <a:p>
            <a:r>
              <a:rPr lang="en-US" baseline="0" dirty="0"/>
              <a:t>Higher rates of diarrhea with the </a:t>
            </a:r>
            <a:r>
              <a:rPr lang="en-US" baseline="0" dirty="0" err="1"/>
              <a:t>irinotecan</a:t>
            </a:r>
            <a:r>
              <a:rPr lang="en-US" baseline="0" dirty="0"/>
              <a:t>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6157D-B9C9-4F35-A90F-7CCCFFB28EB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90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420 patients.</a:t>
            </a:r>
            <a:r>
              <a:rPr lang="en-US" baseline="0"/>
              <a:t> </a:t>
            </a:r>
          </a:p>
          <a:p>
            <a:r>
              <a:rPr lang="en-US" baseline="0"/>
              <a:t>5FU/LV vs. FOLFOX 4. </a:t>
            </a:r>
          </a:p>
          <a:p>
            <a:r>
              <a:rPr lang="en-US" baseline="0"/>
              <a:t>Oxaliplatin was </a:t>
            </a:r>
            <a:r>
              <a:rPr lang="en-US" baseline="0" err="1"/>
              <a:t>a/w</a:t>
            </a:r>
            <a:r>
              <a:rPr lang="en-US" baseline="0"/>
              <a:t> more neutropenia, diarrhea and PN.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6157D-B9C9-4F35-A90F-7CCCFFB28E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78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22095E-9EFA-401C-A0BC-C06AFC997795}" type="slidenum">
              <a:rPr lang="en-US" smtClean="0">
                <a:latin typeface="Times New Roman" pitchFamily="18" charset="0"/>
                <a:ea typeface="ＭＳ Ｐゴシック" charset="-128"/>
              </a:rPr>
              <a:pPr/>
              <a:t>20</a:t>
            </a:fld>
            <a:endParaRPr lang="en-US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Times New Roman" pitchFamily="18" charset="0"/>
                <a:ea typeface="ＭＳ Ｐゴシック" charset="-128"/>
              </a:rPr>
              <a:t>We currently have 3 monoclonal</a:t>
            </a:r>
            <a:r>
              <a:rPr lang="en-US" baseline="0" dirty="0">
                <a:latin typeface="Times New Roman" pitchFamily="18" charset="0"/>
                <a:ea typeface="ＭＳ Ｐゴシック" charset="-128"/>
              </a:rPr>
              <a:t> antibodies for treatment of CRC. </a:t>
            </a:r>
          </a:p>
          <a:p>
            <a:pPr eaLnBrk="1" hangingPunct="1"/>
            <a:r>
              <a:rPr lang="en-US" baseline="0" dirty="0">
                <a:latin typeface="Times New Roman" pitchFamily="18" charset="0"/>
                <a:ea typeface="ＭＳ Ｐゴシック" charset="-128"/>
              </a:rPr>
              <a:t>One targeting VEGF – </a:t>
            </a:r>
            <a:r>
              <a:rPr lang="en-US" baseline="0" dirty="0" err="1">
                <a:latin typeface="Times New Roman" pitchFamily="18" charset="0"/>
                <a:ea typeface="ＭＳ Ｐゴシック" charset="-128"/>
              </a:rPr>
              <a:t>bevacizumab</a:t>
            </a:r>
            <a:r>
              <a:rPr lang="en-US" baseline="0" dirty="0">
                <a:latin typeface="Times New Roman" pitchFamily="18" charset="0"/>
                <a:ea typeface="ＭＳ Ｐゴシック" charset="-128"/>
              </a:rPr>
              <a:t> and 2 targeting EGFR – </a:t>
            </a:r>
            <a:r>
              <a:rPr lang="en-US" baseline="0" dirty="0" err="1">
                <a:latin typeface="Times New Roman" pitchFamily="18" charset="0"/>
                <a:ea typeface="ＭＳ Ｐゴシック" charset="-128"/>
              </a:rPr>
              <a:t>Cetuximab</a:t>
            </a:r>
            <a:r>
              <a:rPr lang="en-US" baseline="0" dirty="0">
                <a:latin typeface="Times New Roman" pitchFamily="18" charset="0"/>
                <a:ea typeface="ＭＳ Ｐゴシック" charset="-128"/>
              </a:rPr>
              <a:t> and </a:t>
            </a:r>
            <a:r>
              <a:rPr lang="en-US" baseline="0" dirty="0" err="1">
                <a:latin typeface="Times New Roman" pitchFamily="18" charset="0"/>
                <a:ea typeface="ＭＳ Ｐゴシック" charset="-128"/>
              </a:rPr>
              <a:t>Panitumumab</a:t>
            </a:r>
            <a:r>
              <a:rPr lang="en-US" baseline="0" dirty="0">
                <a:latin typeface="Times New Roman" pitchFamily="18" charset="0"/>
                <a:ea typeface="ＭＳ Ｐゴシック" charset="-128"/>
              </a:rPr>
              <a:t>. </a:t>
            </a:r>
          </a:p>
          <a:p>
            <a:pPr eaLnBrk="1" hangingPunct="1"/>
            <a:r>
              <a:rPr lang="en-US" baseline="0" dirty="0">
                <a:latin typeface="Times New Roman" pitchFamily="18" charset="0"/>
                <a:ea typeface="ＭＳ Ｐゴシック" charset="-128"/>
              </a:rPr>
              <a:t>This slide shows the difference between these antibodies. The </a:t>
            </a:r>
            <a:r>
              <a:rPr lang="en-US" baseline="0" dirty="0" err="1">
                <a:latin typeface="Times New Roman" pitchFamily="18" charset="0"/>
                <a:ea typeface="ＭＳ Ｐゴシック" charset="-128"/>
              </a:rPr>
              <a:t>Cetuximab</a:t>
            </a:r>
            <a:r>
              <a:rPr lang="en-US" baseline="0" dirty="0">
                <a:latin typeface="Times New Roman" pitchFamily="18" charset="0"/>
                <a:ea typeface="ＭＳ Ｐゴシック" charset="-128"/>
              </a:rPr>
              <a:t> being a chimeric mouse-human ab, the </a:t>
            </a:r>
            <a:r>
              <a:rPr lang="en-US" baseline="0" dirty="0" err="1">
                <a:latin typeface="Times New Roman" pitchFamily="18" charset="0"/>
                <a:ea typeface="ＭＳ Ｐゴシック" charset="-128"/>
              </a:rPr>
              <a:t>bevacizumab</a:t>
            </a:r>
            <a:r>
              <a:rPr lang="en-US" baseline="0" dirty="0">
                <a:latin typeface="Times New Roman" pitchFamily="18" charset="0"/>
                <a:ea typeface="ＭＳ Ｐゴシック" charset="-128"/>
              </a:rPr>
              <a:t>- a humanized ab, and the </a:t>
            </a:r>
            <a:r>
              <a:rPr lang="en-US" baseline="0" dirty="0" err="1">
                <a:latin typeface="Times New Roman" pitchFamily="18" charset="0"/>
                <a:ea typeface="ＭＳ Ｐゴシック" charset="-128"/>
              </a:rPr>
              <a:t>panitmumab</a:t>
            </a:r>
            <a:r>
              <a:rPr lang="en-US" baseline="0" dirty="0">
                <a:latin typeface="Times New Roman" pitchFamily="18" charset="0"/>
                <a:ea typeface="ＭＳ Ｐゴシック" charset="-128"/>
              </a:rPr>
              <a:t> – a human ab. </a:t>
            </a:r>
          </a:p>
          <a:p>
            <a:pPr eaLnBrk="1" hangingPunct="1"/>
            <a:r>
              <a:rPr lang="en-US" baseline="0" dirty="0" err="1">
                <a:latin typeface="Times New Roman" pitchFamily="18" charset="0"/>
                <a:ea typeface="ＭＳ Ｐゴシック" charset="-128"/>
              </a:rPr>
              <a:t>Ramucirumab</a:t>
            </a:r>
            <a:r>
              <a:rPr lang="en-US" baseline="0" dirty="0">
                <a:latin typeface="Times New Roman" pitchFamily="18" charset="0"/>
                <a:ea typeface="ＭＳ Ｐゴシック" charset="-128"/>
              </a:rPr>
              <a:t> - </a:t>
            </a:r>
            <a:r>
              <a:rPr lang="en-US" baseline="0" dirty="0">
                <a:latin typeface="Arial" pitchFamily="34" charset="0"/>
              </a:rPr>
              <a:t>VEGF-R2 monoclonal antibody. </a:t>
            </a:r>
            <a:endParaRPr lang="hu-HU" dirty="0"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9899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F124CD-6A70-4EEC-8A17-9AEDAEAE58A0}" type="slidenum">
              <a:rPr lang="en-US" smtClean="0">
                <a:latin typeface="Times New Roman" pitchFamily="18" charset="0"/>
                <a:ea typeface="ＭＳ Ｐゴシック" charset="-128"/>
              </a:rPr>
              <a:pPr/>
              <a:t>21</a:t>
            </a:fld>
            <a:endParaRPr lang="en-US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Times New Roman" pitchFamily="18" charset="0"/>
                <a:ea typeface="ＭＳ Ｐゴシック" charset="-128"/>
              </a:rPr>
              <a:t>This is the EGFR pathway which activates a cascade of proteins which cause</a:t>
            </a:r>
            <a:r>
              <a:rPr lang="en-US" baseline="0" dirty="0">
                <a:latin typeface="Times New Roman" pitchFamily="18" charset="0"/>
                <a:ea typeface="ＭＳ Ｐゴシック" charset="-128"/>
              </a:rPr>
              <a:t> cell proliferation, angiogenesis and survival. </a:t>
            </a:r>
          </a:p>
          <a:p>
            <a:pPr eaLnBrk="1" hangingPunct="1"/>
            <a:r>
              <a:rPr lang="en-US" baseline="0" dirty="0">
                <a:latin typeface="Times New Roman" pitchFamily="18" charset="0"/>
                <a:ea typeface="ＭＳ Ｐゴシック" charset="-128"/>
              </a:rPr>
              <a:t>The antibody </a:t>
            </a:r>
            <a:r>
              <a:rPr lang="en-US" baseline="0" dirty="0" err="1">
                <a:latin typeface="Times New Roman" pitchFamily="18" charset="0"/>
                <a:ea typeface="ＭＳ Ｐゴシック" charset="-128"/>
              </a:rPr>
              <a:t>cetuximab</a:t>
            </a:r>
            <a:r>
              <a:rPr lang="en-US" baseline="0" dirty="0">
                <a:latin typeface="Times New Roman" pitchFamily="18" charset="0"/>
                <a:ea typeface="ＭＳ Ｐゴシック" charset="-128"/>
              </a:rPr>
              <a:t>/</a:t>
            </a:r>
            <a:r>
              <a:rPr lang="en-US" baseline="0" dirty="0" err="1">
                <a:latin typeface="Times New Roman" pitchFamily="18" charset="0"/>
                <a:ea typeface="ＭＳ Ｐゴシック" charset="-128"/>
              </a:rPr>
              <a:t>panitumumab</a:t>
            </a:r>
            <a:r>
              <a:rPr lang="en-US" baseline="0" dirty="0">
                <a:latin typeface="Times New Roman" pitchFamily="18" charset="0"/>
                <a:ea typeface="ＭＳ Ｐゴシック" charset="-128"/>
              </a:rPr>
              <a:t> target the receptor and are supposed to inactivate the pathway. </a:t>
            </a:r>
          </a:p>
          <a:p>
            <a:pPr eaLnBrk="1" hangingPunct="1"/>
            <a:r>
              <a:rPr lang="en-US" baseline="0" dirty="0">
                <a:latin typeface="Times New Roman" pitchFamily="18" charset="0"/>
                <a:ea typeface="ＭＳ Ｐゴシック" charset="-128"/>
              </a:rPr>
              <a:t>The </a:t>
            </a:r>
            <a:r>
              <a:rPr lang="en-US" baseline="0" dirty="0" err="1">
                <a:latin typeface="Times New Roman" pitchFamily="18" charset="0"/>
                <a:ea typeface="ＭＳ Ｐゴシック" charset="-128"/>
              </a:rPr>
              <a:t>Ras</a:t>
            </a:r>
            <a:r>
              <a:rPr lang="en-US" baseline="0" dirty="0">
                <a:latin typeface="Times New Roman" pitchFamily="18" charset="0"/>
                <a:ea typeface="ＭＳ Ｐゴシック" charset="-128"/>
              </a:rPr>
              <a:t> protein is of significant importance when targeting this pathway since a KRAS mutation causes a constant activation of the pathway regardless of the receptor status. </a:t>
            </a:r>
            <a:endParaRPr lang="hu-HU" dirty="0"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5648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70DF43-96D3-45BE-AA4C-D8F492836665}" type="slidenum">
              <a:rPr lang="en-US" smtClean="0">
                <a:latin typeface="Times New Roman" pitchFamily="18" charset="0"/>
                <a:ea typeface="ＭＳ Ｐゴシック" charset="-128"/>
              </a:rPr>
              <a:pPr/>
              <a:t>22</a:t>
            </a:fld>
            <a:endParaRPr lang="en-US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Times New Roman" pitchFamily="18" charset="0"/>
                <a:ea typeface="ＭＳ Ｐゴシック" charset="-128"/>
              </a:rPr>
              <a:t>KRAS has become</a:t>
            </a:r>
            <a:r>
              <a:rPr lang="en-US" baseline="0" dirty="0">
                <a:latin typeface="Times New Roman" pitchFamily="18" charset="0"/>
                <a:ea typeface="ＭＳ Ｐゴシック" charset="-128"/>
              </a:rPr>
              <a:t> a predictive biomarker in this disease. </a:t>
            </a:r>
            <a:endParaRPr lang="hu-HU" dirty="0"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9000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Goals – to be comfortable, to make it long enough to see a </a:t>
            </a:r>
            <a:r>
              <a:rPr lang="en-US" dirty="0" err="1"/>
              <a:t>granchild</a:t>
            </a:r>
            <a:r>
              <a:rPr lang="en-US" dirty="0"/>
              <a:t> born? </a:t>
            </a:r>
          </a:p>
          <a:p>
            <a:r>
              <a:rPr lang="en-US" dirty="0"/>
              <a:t>QOL – piano</a:t>
            </a:r>
            <a:r>
              <a:rPr lang="en-US" baseline="0" dirty="0"/>
              <a:t> player, think about </a:t>
            </a:r>
            <a:r>
              <a:rPr lang="en-US" baseline="0" dirty="0" err="1"/>
              <a:t>folfiri</a:t>
            </a:r>
            <a:r>
              <a:rPr lang="en-US" baseline="0" dirty="0"/>
              <a:t> over </a:t>
            </a:r>
            <a:r>
              <a:rPr lang="en-US" baseline="0" dirty="0" err="1"/>
              <a:t>folfox</a:t>
            </a:r>
            <a:endParaRPr lang="en-US" baseline="0" dirty="0"/>
          </a:p>
          <a:p>
            <a:r>
              <a:rPr lang="en-US" baseline="0" dirty="0"/>
              <a:t>Comorbid conditions – sensory neuropathy from diabetes, think about </a:t>
            </a:r>
            <a:r>
              <a:rPr lang="en-US" baseline="0" dirty="0" err="1"/>
              <a:t>folfiri</a:t>
            </a:r>
            <a:r>
              <a:rPr lang="en-US" baseline="0" dirty="0"/>
              <a:t> over </a:t>
            </a:r>
            <a:r>
              <a:rPr lang="en-US" baseline="0" dirty="0" err="1"/>
              <a:t>folfox</a:t>
            </a:r>
            <a:r>
              <a:rPr lang="en-US" baseline="0" dirty="0"/>
              <a:t> </a:t>
            </a:r>
          </a:p>
          <a:p>
            <a:r>
              <a:rPr lang="en-US" baseline="0" dirty="0"/>
              <a:t>Logistics – infusion schedule? Trying to work? Think </a:t>
            </a:r>
            <a:r>
              <a:rPr lang="en-US" baseline="0" dirty="0" err="1"/>
              <a:t>capeox</a:t>
            </a:r>
            <a:r>
              <a:rPr lang="en-US" baseline="0" dirty="0"/>
              <a:t> over </a:t>
            </a:r>
            <a:r>
              <a:rPr lang="en-US" baseline="0" dirty="0" err="1"/>
              <a:t>folfox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6157D-B9C9-4F35-A90F-7CCCFFB28EB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42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3884613" y="8685623"/>
            <a:ext cx="2971800" cy="45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 eaLnBrk="0" hangingPunct="0"/>
            <a:fld id="{22BEA271-7804-446B-A09B-59EFC248FFA7}" type="slidenum">
              <a:rPr lang="en-US" sz="1200"/>
              <a:pPr algn="r" eaLnBrk="0" hangingPunct="0"/>
              <a:t>29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Arial" pitchFamily="34" charset="0"/>
              </a:rPr>
              <a:t>The VEGF pathway has a role in </a:t>
            </a:r>
            <a:r>
              <a:rPr lang="en-US" dirty="0" err="1">
                <a:latin typeface="Arial" pitchFamily="34" charset="0"/>
              </a:rPr>
              <a:t>angiogeneis</a:t>
            </a:r>
            <a:r>
              <a:rPr lang="en-US" dirty="0">
                <a:latin typeface="Arial" pitchFamily="34" charset="0"/>
              </a:rPr>
              <a:t>, and proliferation</a:t>
            </a:r>
          </a:p>
          <a:p>
            <a:pPr eaLnBrk="1" hangingPunct="1"/>
            <a:r>
              <a:rPr lang="en-US" dirty="0">
                <a:latin typeface="Arial" pitchFamily="34" charset="0"/>
              </a:rPr>
              <a:t>Today</a:t>
            </a:r>
            <a:r>
              <a:rPr lang="en-US" baseline="0" dirty="0">
                <a:latin typeface="Arial" pitchFamily="34" charset="0"/>
              </a:rPr>
              <a:t> we have 3 approved agents targeting the VEGF pathway:</a:t>
            </a:r>
          </a:p>
          <a:p>
            <a:pPr eaLnBrk="1" hangingPunct="1"/>
            <a:r>
              <a:rPr lang="en-US" baseline="0" dirty="0">
                <a:latin typeface="Arial" pitchFamily="34" charset="0"/>
              </a:rPr>
              <a:t>Bev- a monoclonal antibody targeting VEGFR1.  and </a:t>
            </a:r>
            <a:r>
              <a:rPr lang="en-US" baseline="0" dirty="0" err="1">
                <a:latin typeface="Arial" pitchFamily="34" charset="0"/>
              </a:rPr>
              <a:t>Aflibrecept</a:t>
            </a:r>
            <a:r>
              <a:rPr lang="en-US" baseline="0" dirty="0">
                <a:latin typeface="Arial" pitchFamily="34" charset="0"/>
              </a:rPr>
              <a:t> which is a VEGF Trap protein that targets both VEGFR A and B. </a:t>
            </a:r>
          </a:p>
          <a:p>
            <a:pPr eaLnBrk="1" hangingPunct="1"/>
            <a:r>
              <a:rPr lang="en-US" baseline="0" dirty="0" err="1">
                <a:latin typeface="Arial" pitchFamily="34" charset="0"/>
              </a:rPr>
              <a:t>Ramicirumab</a:t>
            </a:r>
            <a:r>
              <a:rPr lang="en-US" baseline="0" dirty="0">
                <a:latin typeface="Arial" pitchFamily="34" charset="0"/>
              </a:rPr>
              <a:t> is another antibody which is targeting the receptor VEGF-R2 approved 2015 for </a:t>
            </a:r>
            <a:r>
              <a:rPr lang="en-US" baseline="0" dirty="0" err="1">
                <a:latin typeface="Arial" pitchFamily="34" charset="0"/>
              </a:rPr>
              <a:t>mCRC</a:t>
            </a:r>
            <a:r>
              <a:rPr lang="en-US" baseline="0" dirty="0">
                <a:latin typeface="Arial" pitchFamily="34" charset="0"/>
              </a:rPr>
              <a:t>.   </a:t>
            </a:r>
          </a:p>
          <a:p>
            <a:pPr eaLnBrk="1" hangingPunct="1"/>
            <a:r>
              <a:rPr lang="en-US" baseline="0" dirty="0">
                <a:latin typeface="Arial" pitchFamily="34" charset="0"/>
              </a:rPr>
              <a:t>IMC-18F1 – </a:t>
            </a:r>
            <a:r>
              <a:rPr lang="en-US" baseline="0" dirty="0" err="1">
                <a:latin typeface="Arial" pitchFamily="34" charset="0"/>
              </a:rPr>
              <a:t>Icrucumab</a:t>
            </a:r>
            <a:r>
              <a:rPr lang="en-US" baseline="0" dirty="0">
                <a:latin typeface="Arial" pitchFamily="34" charset="0"/>
              </a:rPr>
              <a:t> an antibody to VEGFR-1 receptor – under investigation.  </a:t>
            </a:r>
          </a:p>
          <a:p>
            <a:pPr eaLnBrk="1" hangingPunct="1"/>
            <a:endParaRPr lang="en-US" baseline="0" dirty="0">
              <a:latin typeface="Arial" pitchFamily="34" charset="0"/>
            </a:endParaRPr>
          </a:p>
          <a:p>
            <a:pPr eaLnBrk="1" hangingPunct="1"/>
            <a:r>
              <a:rPr lang="en-US" baseline="0" dirty="0">
                <a:latin typeface="Arial" pitchFamily="34" charset="0"/>
              </a:rPr>
              <a:t>The VEGF pathway is also targeted by </a:t>
            </a:r>
            <a:r>
              <a:rPr lang="en-US" baseline="0" dirty="0" err="1">
                <a:latin typeface="Arial" pitchFamily="34" charset="0"/>
              </a:rPr>
              <a:t>Regorafenib</a:t>
            </a:r>
            <a:r>
              <a:rPr lang="en-US" baseline="0" dirty="0">
                <a:latin typeface="Arial" pitchFamily="34" charset="0"/>
              </a:rPr>
              <a:t> which is a multi-kinase inhibitor (targets VEGF-R2) which is currently approved for late stages of CRC. Will discus further in this talk. </a:t>
            </a: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81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As</a:t>
            </a:r>
            <a:r>
              <a:rPr lang="en-US" baseline="0"/>
              <a:t> seen on previous slides the benefit of using </a:t>
            </a:r>
            <a:r>
              <a:rPr lang="en-US" baseline="0" err="1"/>
              <a:t>bevacizumab</a:t>
            </a:r>
            <a:r>
              <a:rPr lang="en-US" baseline="0"/>
              <a:t> is not as impressive as we would expect. </a:t>
            </a:r>
          </a:p>
          <a:p>
            <a:r>
              <a:rPr lang="en-US" baseline="0"/>
              <a:t>It does carry risks.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6157D-B9C9-4F35-A90F-7CCCFFB28EB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17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671513"/>
            <a:ext cx="4613275" cy="3460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177200"/>
            <a:ext cx="4806950" cy="411597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28" rIns="9142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spcBef>
                <a:spcPct val="20000"/>
              </a:spcBef>
            </a:pPr>
            <a:r>
              <a:rPr lang="en-US" sz="900" i="1" dirty="0">
                <a:latin typeface="Times New Roman" pitchFamily="18" charset="0"/>
                <a:ea typeface="ＭＳ Ｐゴシック"/>
                <a:cs typeface="ＭＳ Ｐゴシック"/>
              </a:rPr>
              <a:t>	</a:t>
            </a:r>
            <a:r>
              <a:rPr lang="en-US" sz="900" dirty="0">
                <a:latin typeface="Times New Roman" pitchFamily="18" charset="0"/>
                <a:ea typeface="ＭＳ Ｐゴシック"/>
                <a:cs typeface="ＭＳ Ｐゴシック"/>
              </a:rPr>
              <a:t>Using a combination of these procedures, patients with CRC receive an initial workup to determine disease stage (I-IV), which guides subsequent treatment decisions.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</a:pPr>
            <a:r>
              <a:rPr lang="en-US" sz="900" dirty="0">
                <a:latin typeface="Times New Roman" pitchFamily="18" charset="0"/>
                <a:ea typeface="ＭＳ Ｐゴシック"/>
                <a:cs typeface="ＭＳ Ｐゴシック"/>
              </a:rPr>
              <a:t>While staging techniques vary worldwide, clinicians in the United States rely on Dukes’ and TNM (tumor/node/metastasis) staging techniques for disease staging.</a:t>
            </a:r>
            <a:r>
              <a:rPr lang="en-US" sz="900" baseline="30000" dirty="0">
                <a:latin typeface="Times New Roman" pitchFamily="18" charset="0"/>
                <a:ea typeface="ＭＳ Ｐゴシック"/>
                <a:cs typeface="ＭＳ Ｐゴシック"/>
              </a:rPr>
              <a:t>2</a:t>
            </a:r>
            <a:endParaRPr lang="en-US" sz="900" dirty="0">
              <a:latin typeface="Times New Roman" pitchFamily="18" charset="0"/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5000"/>
              </a:lnSpc>
              <a:spcBef>
                <a:spcPct val="20000"/>
              </a:spcBef>
            </a:pPr>
            <a:r>
              <a:rPr lang="en-US" sz="900" dirty="0">
                <a:latin typeface="Times New Roman" pitchFamily="18" charset="0"/>
                <a:ea typeface="ＭＳ Ｐゴシック"/>
                <a:cs typeface="ＭＳ Ｐゴシック"/>
              </a:rPr>
              <a:t>Stage II disease demonstrates invasion through the </a:t>
            </a:r>
            <a:r>
              <a:rPr lang="en-US" sz="900" dirty="0" err="1">
                <a:latin typeface="Times New Roman" pitchFamily="18" charset="0"/>
                <a:ea typeface="ＭＳ Ｐゴシック"/>
                <a:cs typeface="ＭＳ Ｐゴシック"/>
              </a:rPr>
              <a:t>muscularis</a:t>
            </a:r>
            <a:r>
              <a:rPr lang="en-US" sz="900" dirty="0">
                <a:latin typeface="Times New Roman" pitchFamily="18" charset="0"/>
                <a:ea typeface="ＭＳ Ｐゴシック"/>
                <a:cs typeface="ＭＳ Ｐゴシック"/>
              </a:rPr>
              <a:t> </a:t>
            </a:r>
            <a:r>
              <a:rPr lang="en-US" sz="900" dirty="0" err="1">
                <a:latin typeface="Times New Roman" pitchFamily="18" charset="0"/>
                <a:ea typeface="ＭＳ Ｐゴシック"/>
                <a:cs typeface="ＭＳ Ｐゴシック"/>
              </a:rPr>
              <a:t>propria</a:t>
            </a:r>
            <a:r>
              <a:rPr lang="en-US" sz="900" dirty="0">
                <a:latin typeface="Times New Roman" pitchFamily="18" charset="0"/>
                <a:ea typeface="ＭＳ Ｐゴシック"/>
                <a:cs typeface="ＭＳ Ｐゴシック"/>
              </a:rPr>
              <a:t> without nodal involvement or distant metastases.</a:t>
            </a:r>
            <a:r>
              <a:rPr lang="en-US" sz="900" baseline="30000" dirty="0">
                <a:latin typeface="Times New Roman" pitchFamily="18" charset="0"/>
                <a:ea typeface="ＭＳ Ｐゴシック"/>
                <a:cs typeface="ＭＳ Ｐゴシック"/>
              </a:rPr>
              <a:t>2</a:t>
            </a:r>
            <a:r>
              <a:rPr lang="en-US" sz="900" dirty="0">
                <a:latin typeface="Times New Roman" pitchFamily="18" charset="0"/>
                <a:ea typeface="ＭＳ Ｐゴシック"/>
                <a:cs typeface="ＭＳ Ｐゴシック"/>
              </a:rPr>
              <a:t> The role of adjuvant therapy for stage II colon cancer remains controversial.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</a:pPr>
            <a:r>
              <a:rPr lang="en-US" sz="900" dirty="0">
                <a:latin typeface="Times New Roman" pitchFamily="18" charset="0"/>
                <a:ea typeface="ＭＳ Ｐゴシック"/>
                <a:cs typeface="ＭＳ Ｐゴシック"/>
              </a:rPr>
              <a:t>Patients with stage III disease have nodal involvement without distant metastases and are treated using adjuvant chemotherapy.</a:t>
            </a:r>
            <a:r>
              <a:rPr lang="en-US" sz="900" baseline="30000" dirty="0">
                <a:latin typeface="Times New Roman" pitchFamily="18" charset="0"/>
                <a:ea typeface="ＭＳ Ｐゴシック"/>
                <a:cs typeface="ＭＳ Ｐゴシック"/>
              </a:rPr>
              <a:t>2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</a:pPr>
            <a:r>
              <a:rPr lang="en-US" sz="900" dirty="0">
                <a:latin typeface="Times New Roman" pitchFamily="18" charset="0"/>
                <a:ea typeface="ＭＳ Ｐゴシック"/>
                <a:cs typeface="ＭＳ Ｐゴシック"/>
              </a:rPr>
              <a:t>Stage IV disease has metastatic involvement of distant lymph nodes and/or distant organs.</a:t>
            </a:r>
            <a:r>
              <a:rPr lang="en-US" sz="900" baseline="30000" dirty="0">
                <a:latin typeface="Times New Roman" pitchFamily="18" charset="0"/>
                <a:ea typeface="ＭＳ Ｐゴシック"/>
                <a:cs typeface="ＭＳ Ｐゴシック"/>
              </a:rPr>
              <a:t>2</a:t>
            </a:r>
            <a:r>
              <a:rPr lang="en-US" sz="900" dirty="0">
                <a:latin typeface="Times New Roman" pitchFamily="18" charset="0"/>
                <a:ea typeface="ＭＳ Ｐゴシック"/>
                <a:cs typeface="ＭＳ Ｐゴシック"/>
              </a:rPr>
              <a:t> 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</a:pPr>
            <a:r>
              <a:rPr lang="en-US" sz="900" dirty="0">
                <a:latin typeface="Times New Roman" pitchFamily="18" charset="0"/>
                <a:ea typeface="ＭＳ Ｐゴシック"/>
                <a:cs typeface="ＭＳ Ｐゴシック"/>
              </a:rPr>
              <a:t>Most patients present with stage II (24.5%) or III (32.6%) disease.</a:t>
            </a:r>
            <a:r>
              <a:rPr lang="en-US" sz="900" baseline="30000" dirty="0">
                <a:latin typeface="Times New Roman" pitchFamily="18" charset="0"/>
                <a:ea typeface="ＭＳ Ｐゴシック"/>
                <a:cs typeface="ＭＳ Ｐゴシック"/>
              </a:rPr>
              <a:t>3</a:t>
            </a:r>
            <a:endParaRPr lang="en-US" sz="900" dirty="0">
              <a:latin typeface="Times New Roman" pitchFamily="18" charset="0"/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5000"/>
              </a:lnSpc>
              <a:spcBef>
                <a:spcPct val="20000"/>
              </a:spcBef>
            </a:pPr>
            <a:r>
              <a:rPr lang="en-US" sz="900" dirty="0" err="1">
                <a:latin typeface="Times New Roman" pitchFamily="18" charset="0"/>
                <a:ea typeface="ＭＳ Ｐゴシック"/>
                <a:cs typeface="ＭＳ Ｐゴシック"/>
              </a:rPr>
              <a:t>Unresectable</a:t>
            </a:r>
            <a:r>
              <a:rPr lang="en-US" sz="900" dirty="0">
                <a:latin typeface="Times New Roman" pitchFamily="18" charset="0"/>
                <a:ea typeface="ＭＳ Ｐゴシック"/>
                <a:cs typeface="ＭＳ Ｐゴシック"/>
              </a:rPr>
              <a:t> and metastatic stage IV disease is generally fatal.</a:t>
            </a:r>
          </a:p>
          <a:p>
            <a:pPr eaLnBrk="1" hangingPunct="1">
              <a:lnSpc>
                <a:spcPct val="95000"/>
              </a:lnSpc>
            </a:pPr>
            <a:endParaRPr lang="en-US" sz="900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34147" name="Text Box 4"/>
          <p:cNvSpPr txBox="1">
            <a:spLocks noChangeArrowheads="1"/>
          </p:cNvSpPr>
          <p:nvPr/>
        </p:nvSpPr>
        <p:spPr bwMode="auto">
          <a:xfrm>
            <a:off x="1031875" y="8341839"/>
            <a:ext cx="4068552" cy="5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552" tIns="45277" rIns="90552" bIns="45277">
            <a:spAutoFit/>
          </a:bodyPr>
          <a:lstStyle/>
          <a:p>
            <a:r>
              <a:rPr lang="en-US" sz="900"/>
              <a:t>1. Treatment Algorithms: Colorectal Cancer. 5th ed. Datamonitor. January 2003:59.</a:t>
            </a:r>
          </a:p>
          <a:p>
            <a:r>
              <a:rPr lang="en-US" sz="900"/>
              <a:t>2. Treatment Algorithms: Colorectal Cancer. 5th ed. Datamonitor. January 2003:73.</a:t>
            </a:r>
          </a:p>
          <a:p>
            <a:r>
              <a:rPr lang="en-US" sz="900"/>
              <a:t>3. Treatment Algorithms: Colorectal Cancer. 5th ed. Datamonitor. January 2003:50.</a:t>
            </a:r>
          </a:p>
        </p:txBody>
      </p:sp>
      <p:sp>
        <p:nvSpPr>
          <p:cNvPr id="134148" name="Rectangle 5"/>
          <p:cNvSpPr>
            <a:spLocks noChangeArrowheads="1"/>
          </p:cNvSpPr>
          <p:nvPr/>
        </p:nvSpPr>
        <p:spPr bwMode="auto">
          <a:xfrm>
            <a:off x="3886200" y="8687192"/>
            <a:ext cx="2970213" cy="45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74" tIns="46136" rIns="92274" bIns="46136" anchor="b"/>
          <a:lstStyle/>
          <a:p>
            <a:pPr algn="r" defTabSz="920750"/>
            <a:fld id="{3490702F-D605-48D3-9F85-345E0D56A26F}" type="slidenum">
              <a:rPr lang="en-US" sz="1200"/>
              <a:pPr algn="r" defTabSz="920750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67729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6157D-B9C9-4F35-A90F-7CCCFFB28EB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76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>
                <a:latin typeface="Arial" charset="0"/>
                <a:cs typeface="Arial" charset="0"/>
              </a:rPr>
              <a:t>Oral multi-kinase inhibitor.</a:t>
            </a:r>
            <a:r>
              <a:rPr lang="en-GB" baseline="0" dirty="0">
                <a:latin typeface="Arial" charset="0"/>
                <a:cs typeface="Arial" charset="0"/>
              </a:rPr>
              <a:t> </a:t>
            </a: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841470-D52C-E044-A3E2-F79EBDDBEAC1}" type="slidenum">
              <a:rPr lang="en-GB" sz="1200">
                <a:solidFill>
                  <a:srgbClr val="000000"/>
                </a:solidFill>
                <a:cs typeface="Arial" charset="0"/>
              </a:rPr>
              <a:pPr eaLnBrk="1" hangingPunct="1"/>
              <a:t>41</a:t>
            </a:fld>
            <a:endParaRPr lang="en-GB" sz="12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09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Skin care – observe</a:t>
            </a:r>
            <a:r>
              <a:rPr lang="en-US" baseline="0" dirty="0"/>
              <a:t> feet, udder cream, watch for pressure points (cane or walker)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6157D-B9C9-4F35-A90F-7CCCFFB28EB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77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</a:t>
            </a:r>
            <a:r>
              <a:rPr lang="en-US" baseline="0" dirty="0"/>
              <a:t> from cancer stat 2013. reporting 5y survival by stage and race from data between 2002-2008. Estimating 5y OS of about 10% for patients with metastatic disease.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6157D-B9C9-4F35-A90F-7CCCFFB28E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86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OS of stage IV CRC, right vs. left adjusted HR – 1.25. 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Right side tumors have slightly worst prognosis, decreased OS. 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The data was also seen in stage III, but not as strong. 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This may be due for lead time diagnosis – left sided are diagnosed earlier.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 err="1">
                <a:latin typeface="Arial" panose="020B0604020202020204" pitchFamily="34" charset="0"/>
              </a:rPr>
              <a:t>Schrag</a:t>
            </a:r>
            <a:r>
              <a:rPr lang="en-US" altLang="en-US" dirty="0">
                <a:latin typeface="Arial" panose="020B0604020202020204" pitchFamily="34" charset="0"/>
              </a:rPr>
              <a:t> D, Weng S, Brooks G, et al. The relationship between primary tumor sidedness and prognosis in colorectal cancer. J </a:t>
            </a:r>
            <a:r>
              <a:rPr lang="en-US" altLang="en-US" dirty="0" err="1">
                <a:latin typeface="Arial" panose="020B0604020202020204" pitchFamily="34" charset="0"/>
              </a:rPr>
              <a:t>Clin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Oncol</a:t>
            </a:r>
            <a:r>
              <a:rPr lang="en-US" altLang="en-US" dirty="0">
                <a:latin typeface="Arial" panose="020B0604020202020204" pitchFamily="34" charset="0"/>
              </a:rPr>
              <a:t> 34, 2016 (</a:t>
            </a:r>
            <a:r>
              <a:rPr lang="en-US" altLang="en-US" dirty="0" err="1">
                <a:latin typeface="Arial" panose="020B0604020202020204" pitchFamily="34" charset="0"/>
              </a:rPr>
              <a:t>suppl</a:t>
            </a:r>
            <a:r>
              <a:rPr lang="en-US" altLang="en-US" dirty="0">
                <a:latin typeface="Arial" panose="020B0604020202020204" pitchFamily="34" charset="0"/>
              </a:rPr>
              <a:t>; </a:t>
            </a:r>
            <a:r>
              <a:rPr lang="en-US" altLang="en-US" dirty="0" err="1">
                <a:latin typeface="Arial" panose="020B0604020202020204" pitchFamily="34" charset="0"/>
              </a:rPr>
              <a:t>abstr</a:t>
            </a:r>
            <a:r>
              <a:rPr lang="en-US" altLang="en-US" dirty="0">
                <a:latin typeface="Arial" panose="020B0604020202020204" pitchFamily="34" charset="0"/>
              </a:rPr>
              <a:t> 3505). Abstract 3505.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F10EB16-0B03-46F8-8334-413D42CA808D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0558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MSI- as per</a:t>
            </a:r>
            <a:r>
              <a:rPr lang="en-US" baseline="0" dirty="0"/>
              <a:t> the NCCN this is recommended for all patients &lt;50yo with CRC due to the risk of Lynch syndrome. Now more indication to test due to data of immune therapy. </a:t>
            </a:r>
          </a:p>
          <a:p>
            <a:r>
              <a:rPr lang="en-US" baseline="0" dirty="0"/>
              <a:t>BRAF – there is some data to point to worst prognosis, and less response to </a:t>
            </a:r>
            <a:r>
              <a:rPr lang="en-US" baseline="0" dirty="0" err="1"/>
              <a:t>tx</a:t>
            </a:r>
            <a:r>
              <a:rPr lang="en-US" baseline="0" dirty="0"/>
              <a:t>. But it is not consider a definitive marker.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6157D-B9C9-4F35-A90F-7CCCFFB28E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06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Cumulative incidence of major morbidity and competing events: National Surgical Adjuvant Breast and Bowel Project C-10 trial</a:t>
            </a:r>
          </a:p>
          <a:p>
            <a:r>
              <a:rPr lang="en-GB" sz="1200" b="0" dirty="0">
                <a:solidFill>
                  <a:srgbClr val="000000"/>
                </a:solidFill>
                <a:latin typeface="Arial" pitchFamily="34" charset="0"/>
              </a:rPr>
              <a:t>This study showed improvement in symptoms</a:t>
            </a:r>
            <a:r>
              <a:rPr lang="en-GB" sz="1200" b="0" baseline="0" dirty="0">
                <a:solidFill>
                  <a:srgbClr val="000000"/>
                </a:solidFill>
                <a:latin typeface="Arial" pitchFamily="34" charset="0"/>
              </a:rPr>
              <a:t> related to the primary tumour in 1-2 weeks from treatment initiation. </a:t>
            </a:r>
          </a:p>
          <a:p>
            <a:r>
              <a:rPr lang="en-GB" sz="1200" b="0" baseline="0" dirty="0">
                <a:solidFill>
                  <a:srgbClr val="000000"/>
                </a:solidFill>
                <a:latin typeface="Arial" pitchFamily="34" charset="0"/>
              </a:rPr>
              <a:t>Since the rate of complications from an intact primary tumour are rare, delaying systemic therapy is not recommended. </a:t>
            </a:r>
          </a:p>
          <a:p>
            <a:r>
              <a:rPr lang="en-GB" sz="1200" b="0" baseline="0" dirty="0">
                <a:solidFill>
                  <a:srgbClr val="000000"/>
                </a:solidFill>
                <a:latin typeface="Arial" pitchFamily="34" charset="0"/>
              </a:rPr>
              <a:t>NCCN does not recommend resection – “the risks of surgery outweigh the benefit of this intervention”</a:t>
            </a:r>
          </a:p>
          <a:p>
            <a:r>
              <a:rPr lang="en-GB" sz="1200" b="0" baseline="0" dirty="0">
                <a:solidFill>
                  <a:srgbClr val="000000"/>
                </a:solidFill>
                <a:latin typeface="Arial" pitchFamily="34" charset="0"/>
              </a:rPr>
              <a:t>Resection should be considered in a patient with risk of imminent obstruction, or uncontrolled bleeding. </a:t>
            </a:r>
          </a:p>
          <a:p>
            <a:r>
              <a:rPr lang="en-GB" sz="1200" b="0" baseline="0" dirty="0">
                <a:solidFill>
                  <a:srgbClr val="000000"/>
                </a:solidFill>
                <a:latin typeface="Arial" pitchFamily="34" charset="0"/>
              </a:rPr>
              <a:t>Median f/u was 20.7m.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6157D-B9C9-4F35-A90F-7CCCFFB28E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7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This</a:t>
            </a:r>
            <a:r>
              <a:rPr lang="en-GB" sz="1200" b="1" baseline="0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 is the previous study I showed earlier about the improvement in outcomes of patients with </a:t>
            </a:r>
            <a:r>
              <a:rPr lang="en-GB" sz="1200" b="1" baseline="0" dirty="0" err="1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mCRC</a:t>
            </a:r>
            <a:r>
              <a:rPr lang="en-GB" sz="1200" b="1" baseline="0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 in MD Anderson and Mayo 2,470 patients.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baseline="0" dirty="0">
              <a:solidFill>
                <a:srgbClr val="000000"/>
              </a:solidFill>
              <a:latin typeface="Arial" pitchFamily="34" charset="0"/>
              <a:ea typeface="msgothic" charset="0"/>
              <a:cs typeface="msgothic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baseline="0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They looked at hepatic resection which occurred in 231 patients. About 20%.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baseline="0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The rates of resections increased over the years.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baseline="0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Survival was better among patients who underwent resection. </a:t>
            </a:r>
            <a:endParaRPr lang="en-GB" sz="1200" b="1" dirty="0">
              <a:solidFill>
                <a:srgbClr val="000000"/>
              </a:solidFill>
              <a:latin typeface="Arial" pitchFamily="34" charset="0"/>
              <a:ea typeface="msgothic" charset="0"/>
              <a:cs typeface="msgothic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Percentage of patients undergoing liver resection by date of diagnosis increased significantly for patients diagnosed in 1998 and stabilized around 20% for patients diagnosed in 2000 to 2006.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6157D-B9C9-4F35-A90F-7CCCFFB28E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are two papers showing conversion of an </a:t>
            </a:r>
            <a:r>
              <a:rPr lang="en-US" dirty="0" err="1"/>
              <a:t>unresectable</a:t>
            </a:r>
            <a:r>
              <a:rPr lang="en-US" dirty="0"/>
              <a:t> tumor liver</a:t>
            </a:r>
            <a:r>
              <a:rPr lang="en-US" baseline="0" dirty="0"/>
              <a:t> met to </a:t>
            </a:r>
            <a:r>
              <a:rPr lang="en-US" baseline="0" dirty="0" err="1"/>
              <a:t>resectable</a:t>
            </a:r>
            <a:r>
              <a:rPr lang="en-US" baseline="0" dirty="0"/>
              <a:t> disease. </a:t>
            </a:r>
          </a:p>
          <a:p>
            <a:r>
              <a:rPr lang="en-US" baseline="0" dirty="0"/>
              <a:t>N9741: study using IFL, FOLFOX, IROX – 24 patients were converted to </a:t>
            </a:r>
            <a:r>
              <a:rPr lang="en-US" baseline="0" dirty="0" err="1"/>
              <a:t>resectable</a:t>
            </a:r>
            <a:r>
              <a:rPr lang="en-US" baseline="0" dirty="0"/>
              <a:t> disease. With 42m survival. </a:t>
            </a:r>
          </a:p>
          <a:p>
            <a:r>
              <a:rPr lang="en-US" baseline="0" dirty="0"/>
              <a:t>The second study was a 40pt study with FOLFIRI showed a 32.5% of patient turning into </a:t>
            </a:r>
            <a:r>
              <a:rPr lang="en-US" baseline="0" dirty="0" err="1"/>
              <a:t>resectable</a:t>
            </a:r>
            <a:r>
              <a:rPr lang="en-US" baseline="0" dirty="0"/>
              <a:t> cases. </a:t>
            </a:r>
            <a:r>
              <a:rPr lang="en-US" baseline="0" dirty="0" err="1"/>
              <a:t>mTTP</a:t>
            </a:r>
            <a:r>
              <a:rPr lang="en-US" baseline="0" dirty="0"/>
              <a:t> with resected cases was 14.3m. </a:t>
            </a:r>
          </a:p>
          <a:p>
            <a:r>
              <a:rPr lang="en-US" baseline="0" dirty="0"/>
              <a:t>Conversion for </a:t>
            </a:r>
            <a:r>
              <a:rPr lang="en-US" baseline="0" dirty="0" err="1"/>
              <a:t>resectability</a:t>
            </a:r>
            <a:r>
              <a:rPr lang="en-US" baseline="0" dirty="0"/>
              <a:t> with FOLFOXIRI- data didn’t show any benefit over FOLFOX. (TRIBE study).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6157D-B9C9-4F35-A90F-7CCCFFB28E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52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DB2FDE-E72A-4FD9-8358-2EF11F85306E}" type="slidenum">
              <a:rPr lang="en-US" smtClean="0">
                <a:latin typeface="Times New Roman" pitchFamily="18" charset="0"/>
                <a:ea typeface="ＭＳ Ｐゴシック"/>
                <a:cs typeface="Arial" pitchFamily="34" charset="0"/>
              </a:rPr>
              <a:pPr/>
              <a:t>14</a:t>
            </a:fld>
            <a:endParaRPr lang="en-US">
              <a:latin typeface="Times New Roman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dirty="0">
                <a:latin typeface="Times New Roman" pitchFamily="18" charset="0"/>
                <a:ea typeface="ＭＳ Ｐゴシック"/>
                <a:cs typeface="ＭＳ Ｐゴシック"/>
              </a:rPr>
              <a:t>This</a:t>
            </a:r>
            <a:r>
              <a:rPr lang="de-DE" baseline="0" dirty="0">
                <a:latin typeface="Times New Roman" pitchFamily="18" charset="0"/>
                <a:ea typeface="ＭＳ Ｐゴシック"/>
                <a:cs typeface="ＭＳ Ｐゴシック"/>
              </a:rPr>
              <a:t> image shows the improvement in therapeis over the last almost 3 decades, as well as the improvement in OS. </a:t>
            </a:r>
          </a:p>
          <a:p>
            <a:pPr eaLnBrk="1" hangingPunct="1"/>
            <a:r>
              <a:rPr lang="de-DE" baseline="0" dirty="0">
                <a:latin typeface="Times New Roman" pitchFamily="18" charset="0"/>
                <a:ea typeface="ＭＳ Ｐゴシック"/>
                <a:cs typeface="ＭＳ Ｐゴシック"/>
              </a:rPr>
              <a:t>ziv-Aflibricept (approved 2012)and Regorafenib (2013), </a:t>
            </a:r>
            <a:r>
              <a:rPr lang="de-DE" baseline="0" dirty="0" err="1">
                <a:latin typeface="Times New Roman" pitchFamily="18" charset="0"/>
                <a:ea typeface="ＭＳ Ｐゴシック"/>
                <a:cs typeface="ＭＳ Ｐゴシック"/>
              </a:rPr>
              <a:t>Ramucirumab</a:t>
            </a:r>
            <a:r>
              <a:rPr lang="de-DE" baseline="0" dirty="0">
                <a:latin typeface="Times New Roman" pitchFamily="18" charset="0"/>
                <a:ea typeface="ＭＳ Ｐゴシック"/>
                <a:cs typeface="ＭＳ Ｐゴシック"/>
              </a:rPr>
              <a:t> (2015); TAS-102 (2015)</a:t>
            </a:r>
          </a:p>
          <a:p>
            <a:pPr eaLnBrk="1" hangingPunct="1"/>
            <a:r>
              <a:rPr lang="de-DE" baseline="0" dirty="0">
                <a:latin typeface="Times New Roman" pitchFamily="18" charset="0"/>
                <a:ea typeface="ＭＳ Ｐゴシック"/>
                <a:cs typeface="ＭＳ Ｐゴシック"/>
              </a:rPr>
              <a:t>The overall survival has been updated based on the recent presentation of the CALGB study 80405 showing OS in the range of 30 months. </a:t>
            </a:r>
            <a:endParaRPr lang="de-DE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3483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6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4596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5794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3776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417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8317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1184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1897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649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9673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5124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29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8/22/2017</a:t>
            </a:fld>
            <a:endParaRPr lang="en-US" sz="80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80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54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Targeted and Chemotherapeutic Approaches to Management of Metastatic Colorectal Cancer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10668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Nicole M. Ross, MSN, CRNP, AOCNP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Fox Chase Cancer Center </a:t>
            </a:r>
          </a:p>
        </p:txBody>
      </p:sp>
    </p:spTree>
    <p:extLst>
      <p:ext uri="{BB962C8B-B14F-4D97-AF65-F5344CB8AC3E}">
        <p14:creationId xmlns:p14="http://schemas.microsoft.com/office/powerpoint/2010/main" val="2752242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Pre-Treatment Evaluation in mCRC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5105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/>
              <a:t>Imaging:</a:t>
            </a:r>
          </a:p>
          <a:p>
            <a:r>
              <a:rPr lang="en-US" dirty="0"/>
              <a:t>CT chest/abdomen/pelvis</a:t>
            </a:r>
          </a:p>
          <a:p>
            <a:r>
              <a:rPr lang="en-US" dirty="0"/>
              <a:t>PET-CT and MRI useful for specific questions i.e. resection. 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Lab/Pathology/Molecular testing</a:t>
            </a:r>
          </a:p>
          <a:p>
            <a:r>
              <a:rPr lang="en-US" dirty="0"/>
              <a:t>Confirm path/ biopsy of metastases</a:t>
            </a:r>
          </a:p>
          <a:p>
            <a:r>
              <a:rPr lang="en-US" dirty="0"/>
              <a:t>Baseline CEA</a:t>
            </a:r>
          </a:p>
          <a:p>
            <a:r>
              <a:rPr lang="en-US" dirty="0"/>
              <a:t>KRAS mutation status (all patients) prior to anti-EGFR therapy</a:t>
            </a:r>
          </a:p>
          <a:p>
            <a:r>
              <a:rPr lang="en-US" dirty="0"/>
              <a:t>BRAF mutation (?)</a:t>
            </a:r>
          </a:p>
          <a:p>
            <a:r>
              <a:rPr lang="en-US" dirty="0"/>
              <a:t>MSI status </a:t>
            </a:r>
          </a:p>
          <a:p>
            <a:r>
              <a:rPr lang="en-US" dirty="0"/>
              <a:t>UGT1A1*28 (not recommended routinely, consider before irinotecan)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2">
                <a:tint val="40000"/>
                <a:satMod val="350000"/>
              </a:schemeClr>
            </a:gs>
            <a:gs pos="29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Resection of Primary Tumor in mCRC</a:t>
            </a:r>
          </a:p>
        </p:txBody>
      </p:sp>
      <p:sp>
        <p:nvSpPr>
          <p:cNvPr id="7" name="Content Placeholder 9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838200"/>
          </a:xfrm>
        </p:spPr>
        <p:txBody>
          <a:bodyPr>
            <a:noAutofit/>
          </a:bodyPr>
          <a:lstStyle/>
          <a:p>
            <a:r>
              <a:rPr lang="en-US" sz="2400"/>
              <a:t>C-10 phase II multicenter study. </a:t>
            </a:r>
          </a:p>
          <a:p>
            <a:r>
              <a:rPr lang="en-US" sz="2400"/>
              <a:t>86 patients, front line </a:t>
            </a:r>
            <a:r>
              <a:rPr lang="en-US" sz="2400" err="1"/>
              <a:t>FOLFOX+Bev</a:t>
            </a:r>
            <a:r>
              <a:rPr lang="en-US" sz="2400"/>
              <a:t> with intact primary tumor. </a:t>
            </a:r>
          </a:p>
          <a:p>
            <a:r>
              <a:rPr lang="en-US" sz="2400"/>
              <a:t>Primary end point surgical resection required due to symptoms related to primary tumor.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" y="6553200"/>
            <a:ext cx="4319588" cy="25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200" dirty="0" err="1">
                <a:latin typeface="Arial" pitchFamily="34" charset="0"/>
                <a:ea typeface="msgothic" charset="0"/>
                <a:cs typeface="msgothic" charset="0"/>
              </a:rPr>
              <a:t>McCahill</a:t>
            </a:r>
            <a:r>
              <a:rPr lang="en-GB" sz="1200" dirty="0">
                <a:latin typeface="Arial" pitchFamily="34" charset="0"/>
                <a:ea typeface="msgothic" charset="0"/>
                <a:cs typeface="msgothic" charset="0"/>
              </a:rPr>
              <a:t> LE et al. </a:t>
            </a:r>
            <a:r>
              <a:rPr lang="en-GB" sz="1200" i="1" dirty="0">
                <a:latin typeface="Arial" pitchFamily="34" charset="0"/>
                <a:ea typeface="msgothic" charset="0"/>
                <a:cs typeface="msgothic" charset="0"/>
              </a:rPr>
              <a:t>JCO. </a:t>
            </a:r>
            <a:r>
              <a:rPr lang="en-GB" sz="1200" dirty="0">
                <a:latin typeface="Arial" pitchFamily="34" charset="0"/>
                <a:ea typeface="msgothic" charset="0"/>
                <a:cs typeface="msgothic" charset="0"/>
              </a:rPr>
              <a:t>2012;30:3223-3228.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3429000"/>
          <a:ext cx="861059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5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86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Surgery due to symptoms from primary tumor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Death with symptoms from primary tumor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Primary tumor resected with curative intent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9.3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Patient died with intact tumor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32.6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Patient</a:t>
                      </a:r>
                      <a:r>
                        <a:rPr lang="en-US" sz="2400" baseline="0" dirty="0"/>
                        <a:t> was alive at last follow up with intact tumor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40.7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Resection of Metastatic Site	</a:t>
            </a:r>
          </a:p>
        </p:txBody>
      </p:sp>
      <p:sp>
        <p:nvSpPr>
          <p:cNvPr id="5" name="Content Placeholder 9"/>
          <p:cNvSpPr>
            <a:spLocks noGrp="1"/>
          </p:cNvSpPr>
          <p:nvPr>
            <p:ph idx="1"/>
          </p:nvPr>
        </p:nvSpPr>
        <p:spPr>
          <a:xfrm>
            <a:off x="76200" y="1600200"/>
            <a:ext cx="38862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from MD Anderson + Mayo 2,470 patients. 231 underwent hepatic resection. </a:t>
            </a:r>
          </a:p>
          <a:p>
            <a:r>
              <a:rPr lang="en-US" dirty="0"/>
              <a:t>Rates of resection increased. </a:t>
            </a:r>
          </a:p>
          <a:p>
            <a:r>
              <a:rPr lang="en-US" dirty="0"/>
              <a:t>Survival improved with resection.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137819"/>
            <a:ext cx="4876800" cy="57201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3726" y="6532893"/>
            <a:ext cx="4319587" cy="25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200" dirty="0" err="1">
                <a:latin typeface="Arial" pitchFamily="34" charset="0"/>
                <a:ea typeface="msgothic" charset="0"/>
                <a:cs typeface="msgothic" charset="0"/>
              </a:rPr>
              <a:t>Kopetz</a:t>
            </a:r>
            <a:r>
              <a:rPr lang="en-GB" sz="1200" dirty="0">
                <a:latin typeface="Arial" pitchFamily="34" charset="0"/>
                <a:ea typeface="msgothic" charset="0"/>
                <a:cs typeface="msgothic" charset="0"/>
              </a:rPr>
              <a:t> S et al. </a:t>
            </a:r>
            <a:r>
              <a:rPr lang="en-GB" sz="1200" i="1" dirty="0">
                <a:latin typeface="Arial" pitchFamily="34" charset="0"/>
                <a:ea typeface="msgothic" charset="0"/>
                <a:cs typeface="msgothic" charset="0"/>
              </a:rPr>
              <a:t>J </a:t>
            </a:r>
            <a:r>
              <a:rPr lang="en-GB" sz="1200" i="1" dirty="0" err="1">
                <a:latin typeface="Arial" pitchFamily="34" charset="0"/>
                <a:ea typeface="msgothic" charset="0"/>
                <a:cs typeface="msgothic" charset="0"/>
              </a:rPr>
              <a:t>Clin</a:t>
            </a:r>
            <a:r>
              <a:rPr lang="en-GB" sz="1200" i="1" dirty="0">
                <a:latin typeface="Arial" pitchFamily="34" charset="0"/>
                <a:ea typeface="msgothic" charset="0"/>
                <a:cs typeface="msgothic" charset="0"/>
              </a:rPr>
              <a:t> </a:t>
            </a:r>
            <a:r>
              <a:rPr lang="en-GB" sz="1200" i="1" dirty="0" err="1">
                <a:latin typeface="Arial" pitchFamily="34" charset="0"/>
                <a:ea typeface="msgothic" charset="0"/>
                <a:cs typeface="msgothic" charset="0"/>
              </a:rPr>
              <a:t>Oncol</a:t>
            </a:r>
            <a:r>
              <a:rPr lang="en-GB" sz="1200" i="1" dirty="0">
                <a:latin typeface="Arial" pitchFamily="34" charset="0"/>
                <a:ea typeface="msgothic" charset="0"/>
                <a:cs typeface="msgothic" charset="0"/>
              </a:rPr>
              <a:t>.</a:t>
            </a:r>
            <a:r>
              <a:rPr lang="en-GB" sz="1200" dirty="0">
                <a:latin typeface="Arial" pitchFamily="34" charset="0"/>
                <a:ea typeface="msgothic" charset="0"/>
                <a:cs typeface="msgothic" charset="0"/>
              </a:rPr>
              <a:t> 2009;27:3677-3683.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302752" cy="1066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Treatment – Conversion to Surgery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8333" t="9629" r="45417" b="73334"/>
          <a:stretch>
            <a:fillRect/>
          </a:stretch>
        </p:blipFill>
        <p:spPr bwMode="auto">
          <a:xfrm>
            <a:off x="381000" y="1447800"/>
            <a:ext cx="8358809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17917" t="10370" r="45000" b="69630"/>
          <a:stretch>
            <a:fillRect/>
          </a:stretch>
        </p:blipFill>
        <p:spPr bwMode="auto">
          <a:xfrm>
            <a:off x="381002" y="3859481"/>
            <a:ext cx="8376934" cy="25413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8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474327"/>
              </p:ext>
            </p:extLst>
          </p:nvPr>
        </p:nvGraphicFramePr>
        <p:xfrm>
          <a:off x="-52919" y="3048000"/>
          <a:ext cx="9293979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" name="Worksheet" r:id="rId4" imgW="11315700" imgH="8597900" progId="Excel.Sheet.8">
                  <p:embed/>
                </p:oleObj>
              </mc:Choice>
              <mc:Fallback>
                <p:oleObj name="Worksheet" r:id="rId4" imgW="11315700" imgH="85979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2919" y="3048000"/>
                        <a:ext cx="9293979" cy="3505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4" name="Text Box 26"/>
          <p:cNvSpPr txBox="1">
            <a:spLocks noChangeArrowheads="1"/>
          </p:cNvSpPr>
          <p:nvPr/>
        </p:nvSpPr>
        <p:spPr bwMode="auto">
          <a:xfrm>
            <a:off x="4114800" y="5562600"/>
            <a:ext cx="3657600" cy="46166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dirty="0"/>
              <a:t>Median overall survival</a:t>
            </a:r>
          </a:p>
        </p:txBody>
      </p:sp>
      <p:sp>
        <p:nvSpPr>
          <p:cNvPr id="1100" name="Rectangle 2"/>
          <p:cNvSpPr>
            <a:spLocks noGrp="1" noChangeArrowheads="1"/>
          </p:cNvSpPr>
          <p:nvPr>
            <p:ph type="title"/>
          </p:nvPr>
        </p:nvSpPr>
        <p:spPr>
          <a:xfrm>
            <a:off x="376437" y="228600"/>
            <a:ext cx="8675900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Advances in the Treatment of mCRC</a:t>
            </a:r>
          </a:p>
        </p:txBody>
      </p:sp>
      <p:sp>
        <p:nvSpPr>
          <p:cNvPr id="1101" name="AutoShape 3"/>
          <p:cNvSpPr>
            <a:spLocks noChangeArrowheads="1"/>
          </p:cNvSpPr>
          <p:nvPr/>
        </p:nvSpPr>
        <p:spPr bwMode="auto">
          <a:xfrm>
            <a:off x="141287" y="1984375"/>
            <a:ext cx="8911050" cy="242888"/>
          </a:xfrm>
          <a:prstGeom prst="homePlate">
            <a:avLst>
              <a:gd name="adj" fmla="val 353500"/>
            </a:avLst>
          </a:prstGeom>
          <a:solidFill>
            <a:schemeClr val="accent2"/>
          </a:solidFill>
          <a:ln w="12700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 eaLnBrk="0" hangingPunct="0"/>
            <a:endParaRPr lang="de-DE" sz="1800"/>
          </a:p>
        </p:txBody>
      </p:sp>
      <p:sp>
        <p:nvSpPr>
          <p:cNvPr id="1102" name="Text Box 4"/>
          <p:cNvSpPr txBox="1">
            <a:spLocks noChangeArrowheads="1"/>
          </p:cNvSpPr>
          <p:nvPr/>
        </p:nvSpPr>
        <p:spPr bwMode="auto">
          <a:xfrm>
            <a:off x="376437" y="1524000"/>
            <a:ext cx="696913" cy="36988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/>
              <a:t>1980</a:t>
            </a:r>
          </a:p>
        </p:txBody>
      </p:sp>
      <p:sp>
        <p:nvSpPr>
          <p:cNvPr id="1103" name="Text Box 5"/>
          <p:cNvSpPr txBox="1">
            <a:spLocks noChangeArrowheads="1"/>
          </p:cNvSpPr>
          <p:nvPr/>
        </p:nvSpPr>
        <p:spPr bwMode="auto">
          <a:xfrm>
            <a:off x="1640972" y="1524000"/>
            <a:ext cx="696913" cy="36988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/>
              <a:t>1985</a:t>
            </a:r>
          </a:p>
        </p:txBody>
      </p:sp>
      <p:sp>
        <p:nvSpPr>
          <p:cNvPr id="1104" name="Text Box 6"/>
          <p:cNvSpPr txBox="1">
            <a:spLocks noChangeArrowheads="1"/>
          </p:cNvSpPr>
          <p:nvPr/>
        </p:nvSpPr>
        <p:spPr bwMode="auto">
          <a:xfrm>
            <a:off x="2905507" y="1524000"/>
            <a:ext cx="696913" cy="36988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/>
              <a:t>1990</a:t>
            </a:r>
          </a:p>
        </p:txBody>
      </p:sp>
      <p:sp>
        <p:nvSpPr>
          <p:cNvPr id="1105" name="Text Box 7"/>
          <p:cNvSpPr txBox="1">
            <a:spLocks noChangeArrowheads="1"/>
          </p:cNvSpPr>
          <p:nvPr/>
        </p:nvSpPr>
        <p:spPr bwMode="auto">
          <a:xfrm>
            <a:off x="4170042" y="1524000"/>
            <a:ext cx="696913" cy="36988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/>
              <a:t>1995</a:t>
            </a:r>
          </a:p>
        </p:txBody>
      </p:sp>
      <p:sp>
        <p:nvSpPr>
          <p:cNvPr id="1106" name="Text Box 8"/>
          <p:cNvSpPr txBox="1">
            <a:spLocks noChangeArrowheads="1"/>
          </p:cNvSpPr>
          <p:nvPr/>
        </p:nvSpPr>
        <p:spPr bwMode="auto">
          <a:xfrm>
            <a:off x="5434577" y="1524000"/>
            <a:ext cx="696913" cy="36988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/>
              <a:t>2000</a:t>
            </a:r>
          </a:p>
        </p:txBody>
      </p:sp>
      <p:sp>
        <p:nvSpPr>
          <p:cNvPr id="1107" name="Text Box 9"/>
          <p:cNvSpPr txBox="1">
            <a:spLocks noChangeArrowheads="1"/>
          </p:cNvSpPr>
          <p:nvPr/>
        </p:nvSpPr>
        <p:spPr bwMode="auto">
          <a:xfrm>
            <a:off x="6699112" y="1524000"/>
            <a:ext cx="696913" cy="36988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/>
              <a:t>2005</a:t>
            </a:r>
          </a:p>
        </p:txBody>
      </p:sp>
      <p:sp>
        <p:nvSpPr>
          <p:cNvPr id="1108" name="Text Box 10"/>
          <p:cNvSpPr txBox="1">
            <a:spLocks noChangeArrowheads="1"/>
          </p:cNvSpPr>
          <p:nvPr/>
        </p:nvSpPr>
        <p:spPr bwMode="auto">
          <a:xfrm>
            <a:off x="2858029" y="2633663"/>
            <a:ext cx="678391" cy="40011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5-FU</a:t>
            </a:r>
          </a:p>
        </p:txBody>
      </p:sp>
      <p:sp>
        <p:nvSpPr>
          <p:cNvPr id="1109" name="Text Box 11"/>
          <p:cNvSpPr txBox="1">
            <a:spLocks noChangeArrowheads="1"/>
          </p:cNvSpPr>
          <p:nvPr/>
        </p:nvSpPr>
        <p:spPr bwMode="auto">
          <a:xfrm>
            <a:off x="5257800" y="2922588"/>
            <a:ext cx="917238" cy="30777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 err="1"/>
              <a:t>Irinotecan</a:t>
            </a:r>
            <a:endParaRPr lang="en-US" sz="1400" b="1" dirty="0"/>
          </a:p>
        </p:txBody>
      </p:sp>
      <p:sp>
        <p:nvSpPr>
          <p:cNvPr id="1110" name="Text Box 12"/>
          <p:cNvSpPr txBox="1">
            <a:spLocks noChangeArrowheads="1"/>
          </p:cNvSpPr>
          <p:nvPr/>
        </p:nvSpPr>
        <p:spPr bwMode="auto">
          <a:xfrm>
            <a:off x="5257800" y="3227388"/>
            <a:ext cx="1146468" cy="30777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 err="1"/>
              <a:t>Capecitabine</a:t>
            </a:r>
            <a:endParaRPr lang="en-US" sz="1400" b="1" dirty="0"/>
          </a:p>
        </p:txBody>
      </p:sp>
      <p:sp>
        <p:nvSpPr>
          <p:cNvPr id="1111" name="Text Box 13"/>
          <p:cNvSpPr txBox="1">
            <a:spLocks noChangeArrowheads="1"/>
          </p:cNvSpPr>
          <p:nvPr/>
        </p:nvSpPr>
        <p:spPr bwMode="auto">
          <a:xfrm>
            <a:off x="5867400" y="3532188"/>
            <a:ext cx="1026628" cy="30777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 err="1"/>
              <a:t>Oxaliplatin</a:t>
            </a:r>
            <a:endParaRPr lang="en-US" sz="1400" b="1" dirty="0"/>
          </a:p>
        </p:txBody>
      </p:sp>
      <p:sp>
        <p:nvSpPr>
          <p:cNvPr id="1112" name="Text Box 14"/>
          <p:cNvSpPr txBox="1">
            <a:spLocks noChangeArrowheads="1"/>
          </p:cNvSpPr>
          <p:nvPr/>
        </p:nvSpPr>
        <p:spPr bwMode="auto">
          <a:xfrm>
            <a:off x="6249627" y="3886200"/>
            <a:ext cx="989373" cy="30777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 err="1"/>
              <a:t>Cetuximab</a:t>
            </a:r>
            <a:endParaRPr lang="en-US" sz="1400" b="1" dirty="0"/>
          </a:p>
        </p:txBody>
      </p:sp>
      <p:sp>
        <p:nvSpPr>
          <p:cNvPr id="1113" name="Text Box 15"/>
          <p:cNvSpPr txBox="1">
            <a:spLocks noChangeArrowheads="1"/>
          </p:cNvSpPr>
          <p:nvPr/>
        </p:nvSpPr>
        <p:spPr bwMode="auto">
          <a:xfrm>
            <a:off x="6248400" y="4191000"/>
            <a:ext cx="1181221" cy="30777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 err="1"/>
              <a:t>Bevacizumab</a:t>
            </a:r>
            <a:endParaRPr lang="en-US" sz="1400" b="1" dirty="0"/>
          </a:p>
        </p:txBody>
      </p:sp>
      <p:cxnSp>
        <p:nvCxnSpPr>
          <p:cNvPr id="1114" name="AutoShape 16"/>
          <p:cNvCxnSpPr>
            <a:cxnSpLocks noChangeShapeType="1"/>
          </p:cNvCxnSpPr>
          <p:nvPr/>
        </p:nvCxnSpPr>
        <p:spPr bwMode="auto">
          <a:xfrm flipV="1">
            <a:off x="3566238" y="2825751"/>
            <a:ext cx="5525366" cy="12452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stealth" w="lg" len="lg"/>
          </a:ln>
        </p:spPr>
      </p:cxnSp>
      <p:cxnSp>
        <p:nvCxnSpPr>
          <p:cNvPr id="1115" name="AutoShape 17"/>
          <p:cNvCxnSpPr>
            <a:cxnSpLocks noChangeShapeType="1"/>
          </p:cNvCxnSpPr>
          <p:nvPr/>
        </p:nvCxnSpPr>
        <p:spPr bwMode="auto">
          <a:xfrm>
            <a:off x="6214305" y="3076477"/>
            <a:ext cx="2877299" cy="9623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stealth" w="lg" len="lg"/>
          </a:ln>
        </p:spPr>
      </p:cxnSp>
      <p:cxnSp>
        <p:nvCxnSpPr>
          <p:cNvPr id="1116" name="AutoShape 18"/>
          <p:cNvCxnSpPr>
            <a:cxnSpLocks noChangeShapeType="1"/>
          </p:cNvCxnSpPr>
          <p:nvPr/>
        </p:nvCxnSpPr>
        <p:spPr bwMode="auto">
          <a:xfrm flipH="1">
            <a:off x="598488" y="2832100"/>
            <a:ext cx="2235200" cy="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none" w="lg" len="lg"/>
          </a:ln>
        </p:spPr>
      </p:cxnSp>
      <p:cxnSp>
        <p:nvCxnSpPr>
          <p:cNvPr id="1117" name="AutoShape 19"/>
          <p:cNvCxnSpPr>
            <a:cxnSpLocks noChangeShapeType="1"/>
          </p:cNvCxnSpPr>
          <p:nvPr/>
        </p:nvCxnSpPr>
        <p:spPr bwMode="auto">
          <a:xfrm>
            <a:off x="7278267" y="4040089"/>
            <a:ext cx="1813337" cy="98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stealth" w="lg" len="lg"/>
          </a:ln>
        </p:spPr>
      </p:cxnSp>
      <p:cxnSp>
        <p:nvCxnSpPr>
          <p:cNvPr id="1118" name="AutoShape 20"/>
          <p:cNvCxnSpPr>
            <a:cxnSpLocks noChangeShapeType="1"/>
            <a:stCxn id="1111" idx="3"/>
          </p:cNvCxnSpPr>
          <p:nvPr/>
        </p:nvCxnSpPr>
        <p:spPr bwMode="auto">
          <a:xfrm>
            <a:off x="6894028" y="3686077"/>
            <a:ext cx="2197576" cy="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stealth" w="lg" len="lg"/>
          </a:ln>
        </p:spPr>
      </p:cxnSp>
      <p:cxnSp>
        <p:nvCxnSpPr>
          <p:cNvPr id="1119" name="AutoShape 21"/>
          <p:cNvCxnSpPr>
            <a:cxnSpLocks noChangeShapeType="1"/>
          </p:cNvCxnSpPr>
          <p:nvPr/>
        </p:nvCxnSpPr>
        <p:spPr bwMode="auto">
          <a:xfrm flipV="1">
            <a:off x="6443535" y="3390901"/>
            <a:ext cx="2648069" cy="4762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stealth" w="lg" len="lg"/>
          </a:ln>
        </p:spPr>
      </p:cxnSp>
      <p:sp>
        <p:nvSpPr>
          <p:cNvPr id="1120" name="Text Box 22"/>
          <p:cNvSpPr txBox="1">
            <a:spLocks noChangeArrowheads="1"/>
          </p:cNvSpPr>
          <p:nvPr/>
        </p:nvSpPr>
        <p:spPr bwMode="auto">
          <a:xfrm>
            <a:off x="767022" y="2227263"/>
            <a:ext cx="2868093" cy="40011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Best supportive care (BSC)</a:t>
            </a:r>
          </a:p>
        </p:txBody>
      </p:sp>
      <p:cxnSp>
        <p:nvCxnSpPr>
          <p:cNvPr id="1121" name="AutoShape 23"/>
          <p:cNvCxnSpPr>
            <a:cxnSpLocks noChangeShapeType="1"/>
          </p:cNvCxnSpPr>
          <p:nvPr/>
        </p:nvCxnSpPr>
        <p:spPr bwMode="auto">
          <a:xfrm>
            <a:off x="3829050" y="2436813"/>
            <a:ext cx="860425" cy="1587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diamond" w="lg" len="lg"/>
          </a:ln>
        </p:spPr>
      </p:cxnSp>
      <p:sp>
        <p:nvSpPr>
          <p:cNvPr id="1122" name="Text Box 27"/>
          <p:cNvSpPr txBox="1">
            <a:spLocks noChangeArrowheads="1"/>
          </p:cNvSpPr>
          <p:nvPr/>
        </p:nvSpPr>
        <p:spPr bwMode="auto">
          <a:xfrm>
            <a:off x="6729073" y="4505794"/>
            <a:ext cx="1216102" cy="30777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 err="1"/>
              <a:t>Panitumumab</a:t>
            </a:r>
            <a:endParaRPr lang="en-US" sz="1400" b="1" dirty="0"/>
          </a:p>
        </p:txBody>
      </p:sp>
      <p:sp>
        <p:nvSpPr>
          <p:cNvPr id="1123" name="Text Box 11"/>
          <p:cNvSpPr txBox="1">
            <a:spLocks noChangeArrowheads="1"/>
          </p:cNvSpPr>
          <p:nvPr/>
        </p:nvSpPr>
        <p:spPr bwMode="auto">
          <a:xfrm>
            <a:off x="4003391" y="6468805"/>
            <a:ext cx="511742" cy="30777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/>
              <a:t>Year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 rot="16200000">
            <a:off x="-801593" y="4724400"/>
            <a:ext cx="2114939" cy="30777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/>
              <a:t>Overall Survival (months)</a:t>
            </a:r>
          </a:p>
        </p:txBody>
      </p:sp>
      <p:cxnSp>
        <p:nvCxnSpPr>
          <p:cNvPr id="30" name="AutoShape 19"/>
          <p:cNvCxnSpPr>
            <a:cxnSpLocks noChangeShapeType="1"/>
          </p:cNvCxnSpPr>
          <p:nvPr/>
        </p:nvCxnSpPr>
        <p:spPr bwMode="auto">
          <a:xfrm>
            <a:off x="7468888" y="4383582"/>
            <a:ext cx="1622716" cy="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stealth" w="lg" len="lg"/>
          </a:ln>
        </p:spPr>
      </p:cxnSp>
      <p:cxnSp>
        <p:nvCxnSpPr>
          <p:cNvPr id="68" name="AutoShape 19"/>
          <p:cNvCxnSpPr>
            <a:cxnSpLocks noChangeShapeType="1"/>
          </p:cNvCxnSpPr>
          <p:nvPr/>
        </p:nvCxnSpPr>
        <p:spPr bwMode="auto">
          <a:xfrm>
            <a:off x="7984442" y="4659683"/>
            <a:ext cx="1107162" cy="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stealth" w="lg" len="lg"/>
          </a:ln>
        </p:spPr>
      </p:cxn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7963645" y="1524278"/>
            <a:ext cx="671979" cy="36933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/>
              <a:t>2012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7399843" y="4813571"/>
            <a:ext cx="1255472" cy="30777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 err="1"/>
              <a:t>Ziv-Aflibricept</a:t>
            </a:r>
            <a:endParaRPr lang="en-US" sz="1400" b="1" dirty="0"/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7620000" y="5112114"/>
            <a:ext cx="1095301" cy="30777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 err="1"/>
              <a:t>Regorafenib</a:t>
            </a:r>
            <a:endParaRPr lang="en-US" sz="1400" b="1" dirty="0"/>
          </a:p>
        </p:txBody>
      </p:sp>
      <p:cxnSp>
        <p:nvCxnSpPr>
          <p:cNvPr id="40" name="AutoShape 19"/>
          <p:cNvCxnSpPr>
            <a:cxnSpLocks noChangeShapeType="1"/>
          </p:cNvCxnSpPr>
          <p:nvPr/>
        </p:nvCxnSpPr>
        <p:spPr bwMode="auto">
          <a:xfrm>
            <a:off x="8674891" y="4967460"/>
            <a:ext cx="416713" cy="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stealth" w="lg" len="lg"/>
          </a:ln>
        </p:spPr>
      </p:cxnSp>
      <p:cxnSp>
        <p:nvCxnSpPr>
          <p:cNvPr id="43" name="AutoShape 19"/>
          <p:cNvCxnSpPr>
            <a:cxnSpLocks noChangeShapeType="1"/>
          </p:cNvCxnSpPr>
          <p:nvPr/>
        </p:nvCxnSpPr>
        <p:spPr bwMode="auto">
          <a:xfrm>
            <a:off x="8763000" y="5257800"/>
            <a:ext cx="328604" cy="8203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stealth" w="lg" len="lg"/>
          </a:ln>
        </p:spPr>
      </p:cxnSp>
      <p:sp>
        <p:nvSpPr>
          <p:cNvPr id="2" name="TextBox 1"/>
          <p:cNvSpPr txBox="1"/>
          <p:nvPr/>
        </p:nvSpPr>
        <p:spPr>
          <a:xfrm>
            <a:off x="8077200" y="5791200"/>
            <a:ext cx="843844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TAS-102</a:t>
            </a:r>
          </a:p>
        </p:txBody>
      </p:sp>
      <p:cxnSp>
        <p:nvCxnSpPr>
          <p:cNvPr id="41" name="AutoShape 19"/>
          <p:cNvCxnSpPr>
            <a:cxnSpLocks noChangeShapeType="1"/>
          </p:cNvCxnSpPr>
          <p:nvPr/>
        </p:nvCxnSpPr>
        <p:spPr bwMode="auto">
          <a:xfrm>
            <a:off x="8839200" y="5935397"/>
            <a:ext cx="252404" cy="8203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stealth" w="lg" len="lg"/>
          </a:ln>
        </p:spPr>
      </p:cxn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7696200" y="5483423"/>
            <a:ext cx="1219104" cy="30777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 err="1"/>
              <a:t>Ramucirumab</a:t>
            </a:r>
            <a:endParaRPr lang="en-US" sz="1400" b="1" dirty="0"/>
          </a:p>
        </p:txBody>
      </p:sp>
      <p:cxnSp>
        <p:nvCxnSpPr>
          <p:cNvPr id="44" name="AutoShape 19"/>
          <p:cNvCxnSpPr>
            <a:cxnSpLocks noChangeShapeType="1"/>
          </p:cNvCxnSpPr>
          <p:nvPr/>
        </p:nvCxnSpPr>
        <p:spPr bwMode="auto">
          <a:xfrm>
            <a:off x="8839200" y="5630597"/>
            <a:ext cx="252404" cy="8203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stealth" w="lg" len="lg"/>
          </a:ln>
        </p:spPr>
      </p:cxn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219200"/>
          </a:xfrm>
        </p:spPr>
        <p:txBody>
          <a:bodyPr>
            <a:noAutofit/>
          </a:bodyPr>
          <a:lstStyle/>
          <a:p>
            <a:r>
              <a:rPr lang="en-GB" b="1" dirty="0"/>
              <a:t>More Agents Available Now…</a:t>
            </a:r>
          </a:p>
        </p:txBody>
      </p:sp>
      <p:sp>
        <p:nvSpPr>
          <p:cNvPr id="15" name="Freeform 14"/>
          <p:cNvSpPr/>
          <p:nvPr/>
        </p:nvSpPr>
        <p:spPr bwMode="auto">
          <a:xfrm>
            <a:off x="979284" y="1624078"/>
            <a:ext cx="2588980" cy="1613406"/>
          </a:xfrm>
          <a:custGeom>
            <a:avLst/>
            <a:gdLst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38200 w 890587"/>
              <a:gd name="connsiteY5" fmla="*/ 330994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0 w 890587"/>
              <a:gd name="connsiteY8" fmla="*/ 545307 h 545307"/>
              <a:gd name="connsiteX9" fmla="*/ 0 w 890587"/>
              <a:gd name="connsiteY9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35756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0 w 890587"/>
              <a:gd name="connsiteY8" fmla="*/ 545307 h 545307"/>
              <a:gd name="connsiteX9" fmla="*/ 0 w 890587"/>
              <a:gd name="connsiteY9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0 w 890587"/>
              <a:gd name="connsiteY8" fmla="*/ 545307 h 545307"/>
              <a:gd name="connsiteX9" fmla="*/ 0 w 890587"/>
              <a:gd name="connsiteY9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383381 w 890587"/>
              <a:gd name="connsiteY8" fmla="*/ 545307 h 545307"/>
              <a:gd name="connsiteX9" fmla="*/ 0 w 890587"/>
              <a:gd name="connsiteY9" fmla="*/ 545307 h 545307"/>
              <a:gd name="connsiteX10" fmla="*/ 0 w 890587"/>
              <a:gd name="connsiteY10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383381 w 890587"/>
              <a:gd name="connsiteY8" fmla="*/ 545307 h 545307"/>
              <a:gd name="connsiteX9" fmla="*/ 335756 w 890587"/>
              <a:gd name="connsiteY9" fmla="*/ 545307 h 545307"/>
              <a:gd name="connsiteX10" fmla="*/ 0 w 890587"/>
              <a:gd name="connsiteY10" fmla="*/ 545307 h 545307"/>
              <a:gd name="connsiteX11" fmla="*/ 0 w 890587"/>
              <a:gd name="connsiteY11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35769 w 890587"/>
              <a:gd name="connsiteY8" fmla="*/ 545307 h 545307"/>
              <a:gd name="connsiteX9" fmla="*/ 383381 w 890587"/>
              <a:gd name="connsiteY9" fmla="*/ 545307 h 545307"/>
              <a:gd name="connsiteX10" fmla="*/ 335756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35769 w 890587"/>
              <a:gd name="connsiteY8" fmla="*/ 545307 h 545307"/>
              <a:gd name="connsiteX9" fmla="*/ 385762 w 890587"/>
              <a:gd name="connsiteY9" fmla="*/ 440532 h 545307"/>
              <a:gd name="connsiteX10" fmla="*/ 335756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19101 w 890587"/>
              <a:gd name="connsiteY8" fmla="*/ 545307 h 545307"/>
              <a:gd name="connsiteX9" fmla="*/ 385762 w 890587"/>
              <a:gd name="connsiteY9" fmla="*/ 440532 h 545307"/>
              <a:gd name="connsiteX10" fmla="*/ 335756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19101 w 890587"/>
              <a:gd name="connsiteY8" fmla="*/ 545307 h 545307"/>
              <a:gd name="connsiteX9" fmla="*/ 385762 w 890587"/>
              <a:gd name="connsiteY9" fmla="*/ 440532 h 545307"/>
              <a:gd name="connsiteX10" fmla="*/ 352424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19101 w 890587"/>
              <a:gd name="connsiteY8" fmla="*/ 545307 h 545307"/>
              <a:gd name="connsiteX9" fmla="*/ 385762 w 890587"/>
              <a:gd name="connsiteY9" fmla="*/ 440532 h 545307"/>
              <a:gd name="connsiteX10" fmla="*/ 352424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773906 w 890587"/>
              <a:gd name="connsiteY5" fmla="*/ 311944 h 545307"/>
              <a:gd name="connsiteX6" fmla="*/ 773906 w 890587"/>
              <a:gd name="connsiteY6" fmla="*/ 545307 h 545307"/>
              <a:gd name="connsiteX7" fmla="*/ 419101 w 890587"/>
              <a:gd name="connsiteY7" fmla="*/ 545307 h 545307"/>
              <a:gd name="connsiteX8" fmla="*/ 385762 w 890587"/>
              <a:gd name="connsiteY8" fmla="*/ 440532 h 545307"/>
              <a:gd name="connsiteX9" fmla="*/ 352424 w 890587"/>
              <a:gd name="connsiteY9" fmla="*/ 545307 h 545307"/>
              <a:gd name="connsiteX10" fmla="*/ 0 w 890587"/>
              <a:gd name="connsiteY10" fmla="*/ 545307 h 545307"/>
              <a:gd name="connsiteX11" fmla="*/ 0 w 890587"/>
              <a:gd name="connsiteY11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90587 w 890587"/>
              <a:gd name="connsiteY3" fmla="*/ 278607 h 545307"/>
              <a:gd name="connsiteX4" fmla="*/ 773906 w 890587"/>
              <a:gd name="connsiteY4" fmla="*/ 311944 h 545307"/>
              <a:gd name="connsiteX5" fmla="*/ 773906 w 890587"/>
              <a:gd name="connsiteY5" fmla="*/ 545307 h 545307"/>
              <a:gd name="connsiteX6" fmla="*/ 419101 w 890587"/>
              <a:gd name="connsiteY6" fmla="*/ 545307 h 545307"/>
              <a:gd name="connsiteX7" fmla="*/ 385762 w 890587"/>
              <a:gd name="connsiteY7" fmla="*/ 440532 h 545307"/>
              <a:gd name="connsiteX8" fmla="*/ 352424 w 890587"/>
              <a:gd name="connsiteY8" fmla="*/ 545307 h 545307"/>
              <a:gd name="connsiteX9" fmla="*/ 0 w 890587"/>
              <a:gd name="connsiteY9" fmla="*/ 545307 h 545307"/>
              <a:gd name="connsiteX10" fmla="*/ 0 w 890587"/>
              <a:gd name="connsiteY10" fmla="*/ 0 h 545307"/>
              <a:gd name="connsiteX0" fmla="*/ 0 w 890592"/>
              <a:gd name="connsiteY0" fmla="*/ 0 h 545307"/>
              <a:gd name="connsiteX1" fmla="*/ 773906 w 890592"/>
              <a:gd name="connsiteY1" fmla="*/ 0 h 545307"/>
              <a:gd name="connsiteX2" fmla="*/ 773906 w 890592"/>
              <a:gd name="connsiteY2" fmla="*/ 242888 h 545307"/>
              <a:gd name="connsiteX3" fmla="*/ 890587 w 890592"/>
              <a:gd name="connsiteY3" fmla="*/ 278607 h 545307"/>
              <a:gd name="connsiteX4" fmla="*/ 773906 w 890592"/>
              <a:gd name="connsiteY4" fmla="*/ 311944 h 545307"/>
              <a:gd name="connsiteX5" fmla="*/ 773906 w 890592"/>
              <a:gd name="connsiteY5" fmla="*/ 545307 h 545307"/>
              <a:gd name="connsiteX6" fmla="*/ 419101 w 890592"/>
              <a:gd name="connsiteY6" fmla="*/ 545307 h 545307"/>
              <a:gd name="connsiteX7" fmla="*/ 385762 w 890592"/>
              <a:gd name="connsiteY7" fmla="*/ 440532 h 545307"/>
              <a:gd name="connsiteX8" fmla="*/ 352424 w 890592"/>
              <a:gd name="connsiteY8" fmla="*/ 545307 h 545307"/>
              <a:gd name="connsiteX9" fmla="*/ 0 w 890592"/>
              <a:gd name="connsiteY9" fmla="*/ 545307 h 545307"/>
              <a:gd name="connsiteX10" fmla="*/ 0 w 890592"/>
              <a:gd name="connsiteY10" fmla="*/ 0 h 545307"/>
              <a:gd name="connsiteX0" fmla="*/ 0 w 878688"/>
              <a:gd name="connsiteY0" fmla="*/ 0 h 545307"/>
              <a:gd name="connsiteX1" fmla="*/ 773906 w 878688"/>
              <a:gd name="connsiteY1" fmla="*/ 0 h 545307"/>
              <a:gd name="connsiteX2" fmla="*/ 773906 w 878688"/>
              <a:gd name="connsiteY2" fmla="*/ 242888 h 545307"/>
              <a:gd name="connsiteX3" fmla="*/ 878681 w 878688"/>
              <a:gd name="connsiteY3" fmla="*/ 278607 h 545307"/>
              <a:gd name="connsiteX4" fmla="*/ 773906 w 878688"/>
              <a:gd name="connsiteY4" fmla="*/ 311944 h 545307"/>
              <a:gd name="connsiteX5" fmla="*/ 773906 w 878688"/>
              <a:gd name="connsiteY5" fmla="*/ 545307 h 545307"/>
              <a:gd name="connsiteX6" fmla="*/ 419101 w 878688"/>
              <a:gd name="connsiteY6" fmla="*/ 545307 h 545307"/>
              <a:gd name="connsiteX7" fmla="*/ 385762 w 878688"/>
              <a:gd name="connsiteY7" fmla="*/ 440532 h 545307"/>
              <a:gd name="connsiteX8" fmla="*/ 352424 w 878688"/>
              <a:gd name="connsiteY8" fmla="*/ 545307 h 545307"/>
              <a:gd name="connsiteX9" fmla="*/ 0 w 878688"/>
              <a:gd name="connsiteY9" fmla="*/ 545307 h 545307"/>
              <a:gd name="connsiteX10" fmla="*/ 0 w 878688"/>
              <a:gd name="connsiteY10" fmla="*/ 0 h 545307"/>
              <a:gd name="connsiteX0" fmla="*/ 0 w 878688"/>
              <a:gd name="connsiteY0" fmla="*/ 0 h 545307"/>
              <a:gd name="connsiteX1" fmla="*/ 352424 w 878688"/>
              <a:gd name="connsiteY1" fmla="*/ 0 h 545307"/>
              <a:gd name="connsiteX2" fmla="*/ 773906 w 878688"/>
              <a:gd name="connsiteY2" fmla="*/ 0 h 545307"/>
              <a:gd name="connsiteX3" fmla="*/ 773906 w 878688"/>
              <a:gd name="connsiteY3" fmla="*/ 242888 h 545307"/>
              <a:gd name="connsiteX4" fmla="*/ 878681 w 878688"/>
              <a:gd name="connsiteY4" fmla="*/ 278607 h 545307"/>
              <a:gd name="connsiteX5" fmla="*/ 773906 w 878688"/>
              <a:gd name="connsiteY5" fmla="*/ 311944 h 545307"/>
              <a:gd name="connsiteX6" fmla="*/ 773906 w 878688"/>
              <a:gd name="connsiteY6" fmla="*/ 545307 h 545307"/>
              <a:gd name="connsiteX7" fmla="*/ 419101 w 878688"/>
              <a:gd name="connsiteY7" fmla="*/ 545307 h 545307"/>
              <a:gd name="connsiteX8" fmla="*/ 385762 w 878688"/>
              <a:gd name="connsiteY8" fmla="*/ 440532 h 545307"/>
              <a:gd name="connsiteX9" fmla="*/ 352424 w 878688"/>
              <a:gd name="connsiteY9" fmla="*/ 545307 h 545307"/>
              <a:gd name="connsiteX10" fmla="*/ 0 w 878688"/>
              <a:gd name="connsiteY10" fmla="*/ 545307 h 545307"/>
              <a:gd name="connsiteX11" fmla="*/ 0 w 878688"/>
              <a:gd name="connsiteY11" fmla="*/ 0 h 545307"/>
              <a:gd name="connsiteX0" fmla="*/ 0 w 878688"/>
              <a:gd name="connsiteY0" fmla="*/ 0 h 545307"/>
              <a:gd name="connsiteX1" fmla="*/ 352424 w 878688"/>
              <a:gd name="connsiteY1" fmla="*/ 0 h 545307"/>
              <a:gd name="connsiteX2" fmla="*/ 416718 w 878688"/>
              <a:gd name="connsiteY2" fmla="*/ 0 h 545307"/>
              <a:gd name="connsiteX3" fmla="*/ 773906 w 878688"/>
              <a:gd name="connsiteY3" fmla="*/ 0 h 545307"/>
              <a:gd name="connsiteX4" fmla="*/ 773906 w 878688"/>
              <a:gd name="connsiteY4" fmla="*/ 242888 h 545307"/>
              <a:gd name="connsiteX5" fmla="*/ 878681 w 878688"/>
              <a:gd name="connsiteY5" fmla="*/ 278607 h 545307"/>
              <a:gd name="connsiteX6" fmla="*/ 773906 w 878688"/>
              <a:gd name="connsiteY6" fmla="*/ 311944 h 545307"/>
              <a:gd name="connsiteX7" fmla="*/ 773906 w 878688"/>
              <a:gd name="connsiteY7" fmla="*/ 545307 h 545307"/>
              <a:gd name="connsiteX8" fmla="*/ 419101 w 878688"/>
              <a:gd name="connsiteY8" fmla="*/ 545307 h 545307"/>
              <a:gd name="connsiteX9" fmla="*/ 385762 w 878688"/>
              <a:gd name="connsiteY9" fmla="*/ 440532 h 545307"/>
              <a:gd name="connsiteX10" fmla="*/ 352424 w 878688"/>
              <a:gd name="connsiteY10" fmla="*/ 545307 h 545307"/>
              <a:gd name="connsiteX11" fmla="*/ 0 w 878688"/>
              <a:gd name="connsiteY11" fmla="*/ 545307 h 545307"/>
              <a:gd name="connsiteX12" fmla="*/ 0 w 878688"/>
              <a:gd name="connsiteY12" fmla="*/ 0 h 545307"/>
              <a:gd name="connsiteX0" fmla="*/ 0 w 878688"/>
              <a:gd name="connsiteY0" fmla="*/ 0 h 545307"/>
              <a:gd name="connsiteX1" fmla="*/ 352424 w 878688"/>
              <a:gd name="connsiteY1" fmla="*/ 0 h 545307"/>
              <a:gd name="connsiteX2" fmla="*/ 380999 w 878688"/>
              <a:gd name="connsiteY2" fmla="*/ 0 h 545307"/>
              <a:gd name="connsiteX3" fmla="*/ 416718 w 878688"/>
              <a:gd name="connsiteY3" fmla="*/ 0 h 545307"/>
              <a:gd name="connsiteX4" fmla="*/ 773906 w 878688"/>
              <a:gd name="connsiteY4" fmla="*/ 0 h 545307"/>
              <a:gd name="connsiteX5" fmla="*/ 773906 w 878688"/>
              <a:gd name="connsiteY5" fmla="*/ 242888 h 545307"/>
              <a:gd name="connsiteX6" fmla="*/ 878681 w 878688"/>
              <a:gd name="connsiteY6" fmla="*/ 278607 h 545307"/>
              <a:gd name="connsiteX7" fmla="*/ 773906 w 878688"/>
              <a:gd name="connsiteY7" fmla="*/ 311944 h 545307"/>
              <a:gd name="connsiteX8" fmla="*/ 773906 w 878688"/>
              <a:gd name="connsiteY8" fmla="*/ 545307 h 545307"/>
              <a:gd name="connsiteX9" fmla="*/ 419101 w 878688"/>
              <a:gd name="connsiteY9" fmla="*/ 545307 h 545307"/>
              <a:gd name="connsiteX10" fmla="*/ 385762 w 878688"/>
              <a:gd name="connsiteY10" fmla="*/ 440532 h 545307"/>
              <a:gd name="connsiteX11" fmla="*/ 352424 w 878688"/>
              <a:gd name="connsiteY11" fmla="*/ 545307 h 545307"/>
              <a:gd name="connsiteX12" fmla="*/ 0 w 878688"/>
              <a:gd name="connsiteY12" fmla="*/ 545307 h 545307"/>
              <a:gd name="connsiteX13" fmla="*/ 0 w 878688"/>
              <a:gd name="connsiteY13" fmla="*/ 0 h 545307"/>
              <a:gd name="connsiteX0" fmla="*/ 0 w 878688"/>
              <a:gd name="connsiteY0" fmla="*/ 109538 h 654845"/>
              <a:gd name="connsiteX1" fmla="*/ 352424 w 878688"/>
              <a:gd name="connsiteY1" fmla="*/ 109538 h 654845"/>
              <a:gd name="connsiteX2" fmla="*/ 385761 w 878688"/>
              <a:gd name="connsiteY2" fmla="*/ 0 h 654845"/>
              <a:gd name="connsiteX3" fmla="*/ 416718 w 878688"/>
              <a:gd name="connsiteY3" fmla="*/ 109538 h 654845"/>
              <a:gd name="connsiteX4" fmla="*/ 773906 w 878688"/>
              <a:gd name="connsiteY4" fmla="*/ 109538 h 654845"/>
              <a:gd name="connsiteX5" fmla="*/ 773906 w 878688"/>
              <a:gd name="connsiteY5" fmla="*/ 352426 h 654845"/>
              <a:gd name="connsiteX6" fmla="*/ 878681 w 878688"/>
              <a:gd name="connsiteY6" fmla="*/ 388145 h 654845"/>
              <a:gd name="connsiteX7" fmla="*/ 773906 w 878688"/>
              <a:gd name="connsiteY7" fmla="*/ 421482 h 654845"/>
              <a:gd name="connsiteX8" fmla="*/ 773906 w 878688"/>
              <a:gd name="connsiteY8" fmla="*/ 654845 h 654845"/>
              <a:gd name="connsiteX9" fmla="*/ 419101 w 878688"/>
              <a:gd name="connsiteY9" fmla="*/ 654845 h 654845"/>
              <a:gd name="connsiteX10" fmla="*/ 385762 w 878688"/>
              <a:gd name="connsiteY10" fmla="*/ 550070 h 654845"/>
              <a:gd name="connsiteX11" fmla="*/ 352424 w 878688"/>
              <a:gd name="connsiteY11" fmla="*/ 654845 h 654845"/>
              <a:gd name="connsiteX12" fmla="*/ 0 w 878688"/>
              <a:gd name="connsiteY12" fmla="*/ 654845 h 654845"/>
              <a:gd name="connsiteX13" fmla="*/ 0 w 878688"/>
              <a:gd name="connsiteY13" fmla="*/ 109538 h 654845"/>
              <a:gd name="connsiteX0" fmla="*/ 0 w 878688"/>
              <a:gd name="connsiteY0" fmla="*/ 109685 h 654992"/>
              <a:gd name="connsiteX1" fmla="*/ 352424 w 878688"/>
              <a:gd name="connsiteY1" fmla="*/ 109685 h 654992"/>
              <a:gd name="connsiteX2" fmla="*/ 385761 w 878688"/>
              <a:gd name="connsiteY2" fmla="*/ 147 h 654992"/>
              <a:gd name="connsiteX3" fmla="*/ 416718 w 878688"/>
              <a:gd name="connsiteY3" fmla="*/ 109685 h 654992"/>
              <a:gd name="connsiteX4" fmla="*/ 773906 w 878688"/>
              <a:gd name="connsiteY4" fmla="*/ 109685 h 654992"/>
              <a:gd name="connsiteX5" fmla="*/ 773906 w 878688"/>
              <a:gd name="connsiteY5" fmla="*/ 352573 h 654992"/>
              <a:gd name="connsiteX6" fmla="*/ 878681 w 878688"/>
              <a:gd name="connsiteY6" fmla="*/ 388292 h 654992"/>
              <a:gd name="connsiteX7" fmla="*/ 773906 w 878688"/>
              <a:gd name="connsiteY7" fmla="*/ 421629 h 654992"/>
              <a:gd name="connsiteX8" fmla="*/ 773906 w 878688"/>
              <a:gd name="connsiteY8" fmla="*/ 654992 h 654992"/>
              <a:gd name="connsiteX9" fmla="*/ 419101 w 878688"/>
              <a:gd name="connsiteY9" fmla="*/ 654992 h 654992"/>
              <a:gd name="connsiteX10" fmla="*/ 385762 w 878688"/>
              <a:gd name="connsiteY10" fmla="*/ 550217 h 654992"/>
              <a:gd name="connsiteX11" fmla="*/ 352424 w 878688"/>
              <a:gd name="connsiteY11" fmla="*/ 654992 h 654992"/>
              <a:gd name="connsiteX12" fmla="*/ 0 w 878688"/>
              <a:gd name="connsiteY12" fmla="*/ 654992 h 654992"/>
              <a:gd name="connsiteX13" fmla="*/ 0 w 878688"/>
              <a:gd name="connsiteY13" fmla="*/ 109685 h 654992"/>
              <a:gd name="connsiteX0" fmla="*/ 0 w 878688"/>
              <a:gd name="connsiteY0" fmla="*/ 109563 h 654870"/>
              <a:gd name="connsiteX1" fmla="*/ 352424 w 878688"/>
              <a:gd name="connsiteY1" fmla="*/ 109563 h 654870"/>
              <a:gd name="connsiteX2" fmla="*/ 385761 w 878688"/>
              <a:gd name="connsiteY2" fmla="*/ 25 h 654870"/>
              <a:gd name="connsiteX3" fmla="*/ 416718 w 878688"/>
              <a:gd name="connsiteY3" fmla="*/ 109563 h 654870"/>
              <a:gd name="connsiteX4" fmla="*/ 773906 w 878688"/>
              <a:gd name="connsiteY4" fmla="*/ 109563 h 654870"/>
              <a:gd name="connsiteX5" fmla="*/ 773906 w 878688"/>
              <a:gd name="connsiteY5" fmla="*/ 352451 h 654870"/>
              <a:gd name="connsiteX6" fmla="*/ 878681 w 878688"/>
              <a:gd name="connsiteY6" fmla="*/ 388170 h 654870"/>
              <a:gd name="connsiteX7" fmla="*/ 773906 w 878688"/>
              <a:gd name="connsiteY7" fmla="*/ 421507 h 654870"/>
              <a:gd name="connsiteX8" fmla="*/ 773906 w 878688"/>
              <a:gd name="connsiteY8" fmla="*/ 654870 h 654870"/>
              <a:gd name="connsiteX9" fmla="*/ 419101 w 878688"/>
              <a:gd name="connsiteY9" fmla="*/ 654870 h 654870"/>
              <a:gd name="connsiteX10" fmla="*/ 385762 w 878688"/>
              <a:gd name="connsiteY10" fmla="*/ 550095 h 654870"/>
              <a:gd name="connsiteX11" fmla="*/ 352424 w 878688"/>
              <a:gd name="connsiteY11" fmla="*/ 654870 h 654870"/>
              <a:gd name="connsiteX12" fmla="*/ 0 w 878688"/>
              <a:gd name="connsiteY12" fmla="*/ 654870 h 654870"/>
              <a:gd name="connsiteX13" fmla="*/ 0 w 878688"/>
              <a:gd name="connsiteY13" fmla="*/ 109563 h 654870"/>
              <a:gd name="connsiteX0" fmla="*/ 0 w 878688"/>
              <a:gd name="connsiteY0" fmla="*/ 109563 h 654870"/>
              <a:gd name="connsiteX1" fmla="*/ 352424 w 878688"/>
              <a:gd name="connsiteY1" fmla="*/ 109563 h 654870"/>
              <a:gd name="connsiteX2" fmla="*/ 385761 w 878688"/>
              <a:gd name="connsiteY2" fmla="*/ 25 h 654870"/>
              <a:gd name="connsiteX3" fmla="*/ 416718 w 878688"/>
              <a:gd name="connsiteY3" fmla="*/ 109563 h 654870"/>
              <a:gd name="connsiteX4" fmla="*/ 773906 w 878688"/>
              <a:gd name="connsiteY4" fmla="*/ 109563 h 654870"/>
              <a:gd name="connsiteX5" fmla="*/ 773906 w 878688"/>
              <a:gd name="connsiteY5" fmla="*/ 352451 h 654870"/>
              <a:gd name="connsiteX6" fmla="*/ 878681 w 878688"/>
              <a:gd name="connsiteY6" fmla="*/ 388170 h 654870"/>
              <a:gd name="connsiteX7" fmla="*/ 773906 w 878688"/>
              <a:gd name="connsiteY7" fmla="*/ 421507 h 654870"/>
              <a:gd name="connsiteX8" fmla="*/ 773906 w 878688"/>
              <a:gd name="connsiteY8" fmla="*/ 654870 h 654870"/>
              <a:gd name="connsiteX9" fmla="*/ 419101 w 878688"/>
              <a:gd name="connsiteY9" fmla="*/ 654870 h 654870"/>
              <a:gd name="connsiteX10" fmla="*/ 385762 w 878688"/>
              <a:gd name="connsiteY10" fmla="*/ 550095 h 654870"/>
              <a:gd name="connsiteX11" fmla="*/ 352424 w 878688"/>
              <a:gd name="connsiteY11" fmla="*/ 654870 h 654870"/>
              <a:gd name="connsiteX12" fmla="*/ 0 w 878688"/>
              <a:gd name="connsiteY12" fmla="*/ 654870 h 654870"/>
              <a:gd name="connsiteX13" fmla="*/ 0 w 878688"/>
              <a:gd name="connsiteY13" fmla="*/ 109563 h 654870"/>
              <a:gd name="connsiteX0" fmla="*/ 2881 w 881569"/>
              <a:gd name="connsiteY0" fmla="*/ 109563 h 654870"/>
              <a:gd name="connsiteX1" fmla="*/ 355305 w 881569"/>
              <a:gd name="connsiteY1" fmla="*/ 109563 h 654870"/>
              <a:gd name="connsiteX2" fmla="*/ 388642 w 881569"/>
              <a:gd name="connsiteY2" fmla="*/ 25 h 654870"/>
              <a:gd name="connsiteX3" fmla="*/ 419599 w 881569"/>
              <a:gd name="connsiteY3" fmla="*/ 109563 h 654870"/>
              <a:gd name="connsiteX4" fmla="*/ 776787 w 881569"/>
              <a:gd name="connsiteY4" fmla="*/ 109563 h 654870"/>
              <a:gd name="connsiteX5" fmla="*/ 776787 w 881569"/>
              <a:gd name="connsiteY5" fmla="*/ 352451 h 654870"/>
              <a:gd name="connsiteX6" fmla="*/ 881562 w 881569"/>
              <a:gd name="connsiteY6" fmla="*/ 388170 h 654870"/>
              <a:gd name="connsiteX7" fmla="*/ 776787 w 881569"/>
              <a:gd name="connsiteY7" fmla="*/ 421507 h 654870"/>
              <a:gd name="connsiteX8" fmla="*/ 776787 w 881569"/>
              <a:gd name="connsiteY8" fmla="*/ 654870 h 654870"/>
              <a:gd name="connsiteX9" fmla="*/ 421982 w 881569"/>
              <a:gd name="connsiteY9" fmla="*/ 654870 h 654870"/>
              <a:gd name="connsiteX10" fmla="*/ 388643 w 881569"/>
              <a:gd name="connsiteY10" fmla="*/ 550095 h 654870"/>
              <a:gd name="connsiteX11" fmla="*/ 355305 w 881569"/>
              <a:gd name="connsiteY11" fmla="*/ 654870 h 654870"/>
              <a:gd name="connsiteX12" fmla="*/ 2881 w 881569"/>
              <a:gd name="connsiteY12" fmla="*/ 654870 h 654870"/>
              <a:gd name="connsiteX13" fmla="*/ 0 w 881569"/>
              <a:gd name="connsiteY13" fmla="*/ 426269 h 654870"/>
              <a:gd name="connsiteX14" fmla="*/ 2881 w 881569"/>
              <a:gd name="connsiteY14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25664 w 904854"/>
              <a:gd name="connsiteY14" fmla="*/ 350069 h 654870"/>
              <a:gd name="connsiteX15" fmla="*/ 26166 w 904854"/>
              <a:gd name="connsiteY15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20902 w 904854"/>
              <a:gd name="connsiteY14" fmla="*/ 383406 h 654870"/>
              <a:gd name="connsiteX15" fmla="*/ 25664 w 904854"/>
              <a:gd name="connsiteY15" fmla="*/ 350069 h 654870"/>
              <a:gd name="connsiteX16" fmla="*/ 26166 w 904854"/>
              <a:gd name="connsiteY16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128058 w 904854"/>
              <a:gd name="connsiteY14" fmla="*/ 385788 h 654870"/>
              <a:gd name="connsiteX15" fmla="*/ 25664 w 904854"/>
              <a:gd name="connsiteY15" fmla="*/ 350069 h 654870"/>
              <a:gd name="connsiteX16" fmla="*/ 26166 w 904854"/>
              <a:gd name="connsiteY16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128058 w 904854"/>
              <a:gd name="connsiteY14" fmla="*/ 385788 h 654870"/>
              <a:gd name="connsiteX15" fmla="*/ 25664 w 904854"/>
              <a:gd name="connsiteY15" fmla="*/ 350069 h 654870"/>
              <a:gd name="connsiteX16" fmla="*/ 26166 w 904854"/>
              <a:gd name="connsiteY16" fmla="*/ 109563 h 654870"/>
              <a:gd name="connsiteX0" fmla="*/ 2887 w 881575"/>
              <a:gd name="connsiteY0" fmla="*/ 109563 h 654870"/>
              <a:gd name="connsiteX1" fmla="*/ 355311 w 881575"/>
              <a:gd name="connsiteY1" fmla="*/ 109563 h 654870"/>
              <a:gd name="connsiteX2" fmla="*/ 388648 w 881575"/>
              <a:gd name="connsiteY2" fmla="*/ 25 h 654870"/>
              <a:gd name="connsiteX3" fmla="*/ 419605 w 881575"/>
              <a:gd name="connsiteY3" fmla="*/ 109563 h 654870"/>
              <a:gd name="connsiteX4" fmla="*/ 776793 w 881575"/>
              <a:gd name="connsiteY4" fmla="*/ 109563 h 654870"/>
              <a:gd name="connsiteX5" fmla="*/ 776793 w 881575"/>
              <a:gd name="connsiteY5" fmla="*/ 352451 h 654870"/>
              <a:gd name="connsiteX6" fmla="*/ 881568 w 881575"/>
              <a:gd name="connsiteY6" fmla="*/ 388170 h 654870"/>
              <a:gd name="connsiteX7" fmla="*/ 776793 w 881575"/>
              <a:gd name="connsiteY7" fmla="*/ 421507 h 654870"/>
              <a:gd name="connsiteX8" fmla="*/ 776793 w 881575"/>
              <a:gd name="connsiteY8" fmla="*/ 654870 h 654870"/>
              <a:gd name="connsiteX9" fmla="*/ 421988 w 881575"/>
              <a:gd name="connsiteY9" fmla="*/ 654870 h 654870"/>
              <a:gd name="connsiteX10" fmla="*/ 388649 w 881575"/>
              <a:gd name="connsiteY10" fmla="*/ 550095 h 654870"/>
              <a:gd name="connsiteX11" fmla="*/ 355311 w 881575"/>
              <a:gd name="connsiteY11" fmla="*/ 654870 h 654870"/>
              <a:gd name="connsiteX12" fmla="*/ 2887 w 881575"/>
              <a:gd name="connsiteY12" fmla="*/ 654870 h 654870"/>
              <a:gd name="connsiteX13" fmla="*/ 6 w 881575"/>
              <a:gd name="connsiteY13" fmla="*/ 426269 h 654870"/>
              <a:gd name="connsiteX14" fmla="*/ 104779 w 881575"/>
              <a:gd name="connsiteY14" fmla="*/ 385788 h 654870"/>
              <a:gd name="connsiteX15" fmla="*/ 2385 w 881575"/>
              <a:gd name="connsiteY15" fmla="*/ 350069 h 654870"/>
              <a:gd name="connsiteX16" fmla="*/ 2887 w 881575"/>
              <a:gd name="connsiteY16" fmla="*/ 109563 h 654870"/>
              <a:gd name="connsiteX0" fmla="*/ 1826 w 880514"/>
              <a:gd name="connsiteY0" fmla="*/ 109563 h 654870"/>
              <a:gd name="connsiteX1" fmla="*/ 354250 w 880514"/>
              <a:gd name="connsiteY1" fmla="*/ 109563 h 654870"/>
              <a:gd name="connsiteX2" fmla="*/ 387587 w 880514"/>
              <a:gd name="connsiteY2" fmla="*/ 25 h 654870"/>
              <a:gd name="connsiteX3" fmla="*/ 418544 w 880514"/>
              <a:gd name="connsiteY3" fmla="*/ 109563 h 654870"/>
              <a:gd name="connsiteX4" fmla="*/ 775732 w 880514"/>
              <a:gd name="connsiteY4" fmla="*/ 109563 h 654870"/>
              <a:gd name="connsiteX5" fmla="*/ 775732 w 880514"/>
              <a:gd name="connsiteY5" fmla="*/ 352451 h 654870"/>
              <a:gd name="connsiteX6" fmla="*/ 880507 w 880514"/>
              <a:gd name="connsiteY6" fmla="*/ 388170 h 654870"/>
              <a:gd name="connsiteX7" fmla="*/ 775732 w 880514"/>
              <a:gd name="connsiteY7" fmla="*/ 421507 h 654870"/>
              <a:gd name="connsiteX8" fmla="*/ 775732 w 880514"/>
              <a:gd name="connsiteY8" fmla="*/ 654870 h 654870"/>
              <a:gd name="connsiteX9" fmla="*/ 420927 w 880514"/>
              <a:gd name="connsiteY9" fmla="*/ 654870 h 654870"/>
              <a:gd name="connsiteX10" fmla="*/ 387588 w 880514"/>
              <a:gd name="connsiteY10" fmla="*/ 550095 h 654870"/>
              <a:gd name="connsiteX11" fmla="*/ 354250 w 880514"/>
              <a:gd name="connsiteY11" fmla="*/ 654870 h 654870"/>
              <a:gd name="connsiteX12" fmla="*/ 1826 w 880514"/>
              <a:gd name="connsiteY12" fmla="*/ 654870 h 654870"/>
              <a:gd name="connsiteX13" fmla="*/ 1326 w 880514"/>
              <a:gd name="connsiteY13" fmla="*/ 426269 h 654870"/>
              <a:gd name="connsiteX14" fmla="*/ 103718 w 880514"/>
              <a:gd name="connsiteY14" fmla="*/ 385788 h 654870"/>
              <a:gd name="connsiteX15" fmla="*/ 1324 w 880514"/>
              <a:gd name="connsiteY15" fmla="*/ 350069 h 654870"/>
              <a:gd name="connsiteX16" fmla="*/ 1826 w 880514"/>
              <a:gd name="connsiteY16" fmla="*/ 109563 h 654870"/>
              <a:gd name="connsiteX0" fmla="*/ 1826 w 880514"/>
              <a:gd name="connsiteY0" fmla="*/ 109563 h 654870"/>
              <a:gd name="connsiteX1" fmla="*/ 354250 w 880514"/>
              <a:gd name="connsiteY1" fmla="*/ 109563 h 654870"/>
              <a:gd name="connsiteX2" fmla="*/ 387587 w 880514"/>
              <a:gd name="connsiteY2" fmla="*/ 25 h 654870"/>
              <a:gd name="connsiteX3" fmla="*/ 418544 w 880514"/>
              <a:gd name="connsiteY3" fmla="*/ 109563 h 654870"/>
              <a:gd name="connsiteX4" fmla="*/ 775732 w 880514"/>
              <a:gd name="connsiteY4" fmla="*/ 109563 h 654870"/>
              <a:gd name="connsiteX5" fmla="*/ 775732 w 880514"/>
              <a:gd name="connsiteY5" fmla="*/ 352451 h 654870"/>
              <a:gd name="connsiteX6" fmla="*/ 880507 w 880514"/>
              <a:gd name="connsiteY6" fmla="*/ 388170 h 654870"/>
              <a:gd name="connsiteX7" fmla="*/ 775732 w 880514"/>
              <a:gd name="connsiteY7" fmla="*/ 421507 h 654870"/>
              <a:gd name="connsiteX8" fmla="*/ 775732 w 880514"/>
              <a:gd name="connsiteY8" fmla="*/ 654870 h 654870"/>
              <a:gd name="connsiteX9" fmla="*/ 420927 w 880514"/>
              <a:gd name="connsiteY9" fmla="*/ 654870 h 654870"/>
              <a:gd name="connsiteX10" fmla="*/ 387588 w 880514"/>
              <a:gd name="connsiteY10" fmla="*/ 550095 h 654870"/>
              <a:gd name="connsiteX11" fmla="*/ 354250 w 880514"/>
              <a:gd name="connsiteY11" fmla="*/ 654870 h 654870"/>
              <a:gd name="connsiteX12" fmla="*/ 1826 w 880514"/>
              <a:gd name="connsiteY12" fmla="*/ 654870 h 654870"/>
              <a:gd name="connsiteX13" fmla="*/ 1326 w 880514"/>
              <a:gd name="connsiteY13" fmla="*/ 426269 h 654870"/>
              <a:gd name="connsiteX14" fmla="*/ 103718 w 880514"/>
              <a:gd name="connsiteY14" fmla="*/ 385788 h 654870"/>
              <a:gd name="connsiteX15" fmla="*/ 1324 w 880514"/>
              <a:gd name="connsiteY15" fmla="*/ 350069 h 654870"/>
              <a:gd name="connsiteX16" fmla="*/ 1826 w 880514"/>
              <a:gd name="connsiteY16" fmla="*/ 109563 h 654870"/>
              <a:gd name="connsiteX0" fmla="*/ 769 w 879457"/>
              <a:gd name="connsiteY0" fmla="*/ 109563 h 654870"/>
              <a:gd name="connsiteX1" fmla="*/ 353193 w 879457"/>
              <a:gd name="connsiteY1" fmla="*/ 109563 h 654870"/>
              <a:gd name="connsiteX2" fmla="*/ 386530 w 879457"/>
              <a:gd name="connsiteY2" fmla="*/ 25 h 654870"/>
              <a:gd name="connsiteX3" fmla="*/ 417487 w 879457"/>
              <a:gd name="connsiteY3" fmla="*/ 109563 h 654870"/>
              <a:gd name="connsiteX4" fmla="*/ 774675 w 879457"/>
              <a:gd name="connsiteY4" fmla="*/ 109563 h 654870"/>
              <a:gd name="connsiteX5" fmla="*/ 774675 w 879457"/>
              <a:gd name="connsiteY5" fmla="*/ 352451 h 654870"/>
              <a:gd name="connsiteX6" fmla="*/ 879450 w 879457"/>
              <a:gd name="connsiteY6" fmla="*/ 388170 h 654870"/>
              <a:gd name="connsiteX7" fmla="*/ 774675 w 879457"/>
              <a:gd name="connsiteY7" fmla="*/ 421507 h 654870"/>
              <a:gd name="connsiteX8" fmla="*/ 774675 w 879457"/>
              <a:gd name="connsiteY8" fmla="*/ 654870 h 654870"/>
              <a:gd name="connsiteX9" fmla="*/ 419870 w 879457"/>
              <a:gd name="connsiteY9" fmla="*/ 654870 h 654870"/>
              <a:gd name="connsiteX10" fmla="*/ 386531 w 879457"/>
              <a:gd name="connsiteY10" fmla="*/ 550095 h 654870"/>
              <a:gd name="connsiteX11" fmla="*/ 353193 w 879457"/>
              <a:gd name="connsiteY11" fmla="*/ 654870 h 654870"/>
              <a:gd name="connsiteX12" fmla="*/ 769 w 879457"/>
              <a:gd name="connsiteY12" fmla="*/ 654870 h 654870"/>
              <a:gd name="connsiteX13" fmla="*/ 269 w 879457"/>
              <a:gd name="connsiteY13" fmla="*/ 426269 h 654870"/>
              <a:gd name="connsiteX14" fmla="*/ 102661 w 879457"/>
              <a:gd name="connsiteY14" fmla="*/ 385788 h 654870"/>
              <a:gd name="connsiteX15" fmla="*/ 267 w 879457"/>
              <a:gd name="connsiteY15" fmla="*/ 350069 h 654870"/>
              <a:gd name="connsiteX16" fmla="*/ 769 w 879457"/>
              <a:gd name="connsiteY16" fmla="*/ 109563 h 654870"/>
              <a:gd name="connsiteX0" fmla="*/ 769 w 879457"/>
              <a:gd name="connsiteY0" fmla="*/ 109563 h 654870"/>
              <a:gd name="connsiteX1" fmla="*/ 353193 w 879457"/>
              <a:gd name="connsiteY1" fmla="*/ 109563 h 654870"/>
              <a:gd name="connsiteX2" fmla="*/ 386530 w 879457"/>
              <a:gd name="connsiteY2" fmla="*/ 25 h 654870"/>
              <a:gd name="connsiteX3" fmla="*/ 417487 w 879457"/>
              <a:gd name="connsiteY3" fmla="*/ 109563 h 654870"/>
              <a:gd name="connsiteX4" fmla="*/ 774675 w 879457"/>
              <a:gd name="connsiteY4" fmla="*/ 109563 h 654870"/>
              <a:gd name="connsiteX5" fmla="*/ 774675 w 879457"/>
              <a:gd name="connsiteY5" fmla="*/ 352451 h 654870"/>
              <a:gd name="connsiteX6" fmla="*/ 879450 w 879457"/>
              <a:gd name="connsiteY6" fmla="*/ 388170 h 654870"/>
              <a:gd name="connsiteX7" fmla="*/ 774675 w 879457"/>
              <a:gd name="connsiteY7" fmla="*/ 421507 h 654870"/>
              <a:gd name="connsiteX8" fmla="*/ 774675 w 879457"/>
              <a:gd name="connsiteY8" fmla="*/ 654870 h 654870"/>
              <a:gd name="connsiteX9" fmla="*/ 419870 w 879457"/>
              <a:gd name="connsiteY9" fmla="*/ 654870 h 654870"/>
              <a:gd name="connsiteX10" fmla="*/ 386531 w 879457"/>
              <a:gd name="connsiteY10" fmla="*/ 550095 h 654870"/>
              <a:gd name="connsiteX11" fmla="*/ 353193 w 879457"/>
              <a:gd name="connsiteY11" fmla="*/ 654870 h 654870"/>
              <a:gd name="connsiteX12" fmla="*/ 769 w 879457"/>
              <a:gd name="connsiteY12" fmla="*/ 654870 h 654870"/>
              <a:gd name="connsiteX13" fmla="*/ 269 w 879457"/>
              <a:gd name="connsiteY13" fmla="*/ 426269 h 654870"/>
              <a:gd name="connsiteX14" fmla="*/ 267 w 879457"/>
              <a:gd name="connsiteY14" fmla="*/ 350069 h 654870"/>
              <a:gd name="connsiteX15" fmla="*/ 769 w 879457"/>
              <a:gd name="connsiteY15" fmla="*/ 109563 h 654870"/>
              <a:gd name="connsiteX0" fmla="*/ 26272 w 904960"/>
              <a:gd name="connsiteY0" fmla="*/ 109563 h 654870"/>
              <a:gd name="connsiteX1" fmla="*/ 378696 w 904960"/>
              <a:gd name="connsiteY1" fmla="*/ 109563 h 654870"/>
              <a:gd name="connsiteX2" fmla="*/ 412033 w 904960"/>
              <a:gd name="connsiteY2" fmla="*/ 25 h 654870"/>
              <a:gd name="connsiteX3" fmla="*/ 442990 w 904960"/>
              <a:gd name="connsiteY3" fmla="*/ 109563 h 654870"/>
              <a:gd name="connsiteX4" fmla="*/ 800178 w 904960"/>
              <a:gd name="connsiteY4" fmla="*/ 109563 h 654870"/>
              <a:gd name="connsiteX5" fmla="*/ 800178 w 904960"/>
              <a:gd name="connsiteY5" fmla="*/ 352451 h 654870"/>
              <a:gd name="connsiteX6" fmla="*/ 904953 w 904960"/>
              <a:gd name="connsiteY6" fmla="*/ 388170 h 654870"/>
              <a:gd name="connsiteX7" fmla="*/ 800178 w 904960"/>
              <a:gd name="connsiteY7" fmla="*/ 421507 h 654870"/>
              <a:gd name="connsiteX8" fmla="*/ 800178 w 904960"/>
              <a:gd name="connsiteY8" fmla="*/ 654870 h 654870"/>
              <a:gd name="connsiteX9" fmla="*/ 445373 w 904960"/>
              <a:gd name="connsiteY9" fmla="*/ 654870 h 654870"/>
              <a:gd name="connsiteX10" fmla="*/ 412034 w 904960"/>
              <a:gd name="connsiteY10" fmla="*/ 550095 h 654870"/>
              <a:gd name="connsiteX11" fmla="*/ 378696 w 904960"/>
              <a:gd name="connsiteY11" fmla="*/ 654870 h 654870"/>
              <a:gd name="connsiteX12" fmla="*/ 26272 w 904960"/>
              <a:gd name="connsiteY12" fmla="*/ 654870 h 654870"/>
              <a:gd name="connsiteX13" fmla="*/ 25772 w 904960"/>
              <a:gd name="connsiteY13" fmla="*/ 426269 h 654870"/>
              <a:gd name="connsiteX14" fmla="*/ 26272 w 904960"/>
              <a:gd name="connsiteY14" fmla="*/ 109563 h 654870"/>
              <a:gd name="connsiteX0" fmla="*/ 0 w 878688"/>
              <a:gd name="connsiteY0" fmla="*/ 109563 h 654870"/>
              <a:gd name="connsiteX1" fmla="*/ 352424 w 878688"/>
              <a:gd name="connsiteY1" fmla="*/ 109563 h 654870"/>
              <a:gd name="connsiteX2" fmla="*/ 385761 w 878688"/>
              <a:gd name="connsiteY2" fmla="*/ 25 h 654870"/>
              <a:gd name="connsiteX3" fmla="*/ 416718 w 878688"/>
              <a:gd name="connsiteY3" fmla="*/ 109563 h 654870"/>
              <a:gd name="connsiteX4" fmla="*/ 773906 w 878688"/>
              <a:gd name="connsiteY4" fmla="*/ 109563 h 654870"/>
              <a:gd name="connsiteX5" fmla="*/ 773906 w 878688"/>
              <a:gd name="connsiteY5" fmla="*/ 352451 h 654870"/>
              <a:gd name="connsiteX6" fmla="*/ 878681 w 878688"/>
              <a:gd name="connsiteY6" fmla="*/ 388170 h 654870"/>
              <a:gd name="connsiteX7" fmla="*/ 773906 w 878688"/>
              <a:gd name="connsiteY7" fmla="*/ 421507 h 654870"/>
              <a:gd name="connsiteX8" fmla="*/ 773906 w 878688"/>
              <a:gd name="connsiteY8" fmla="*/ 654870 h 654870"/>
              <a:gd name="connsiteX9" fmla="*/ 419101 w 878688"/>
              <a:gd name="connsiteY9" fmla="*/ 654870 h 654870"/>
              <a:gd name="connsiteX10" fmla="*/ 385762 w 878688"/>
              <a:gd name="connsiteY10" fmla="*/ 550095 h 654870"/>
              <a:gd name="connsiteX11" fmla="*/ 352424 w 878688"/>
              <a:gd name="connsiteY11" fmla="*/ 654870 h 654870"/>
              <a:gd name="connsiteX12" fmla="*/ 0 w 878688"/>
              <a:gd name="connsiteY12" fmla="*/ 654870 h 654870"/>
              <a:gd name="connsiteX13" fmla="*/ 0 w 878688"/>
              <a:gd name="connsiteY13" fmla="*/ 109563 h 654870"/>
              <a:gd name="connsiteX0" fmla="*/ 15969 w 894657"/>
              <a:gd name="connsiteY0" fmla="*/ 109563 h 654870"/>
              <a:gd name="connsiteX1" fmla="*/ 368393 w 894657"/>
              <a:gd name="connsiteY1" fmla="*/ 109563 h 654870"/>
              <a:gd name="connsiteX2" fmla="*/ 401730 w 894657"/>
              <a:gd name="connsiteY2" fmla="*/ 25 h 654870"/>
              <a:gd name="connsiteX3" fmla="*/ 432687 w 894657"/>
              <a:gd name="connsiteY3" fmla="*/ 109563 h 654870"/>
              <a:gd name="connsiteX4" fmla="*/ 789875 w 894657"/>
              <a:gd name="connsiteY4" fmla="*/ 109563 h 654870"/>
              <a:gd name="connsiteX5" fmla="*/ 789875 w 894657"/>
              <a:gd name="connsiteY5" fmla="*/ 352451 h 654870"/>
              <a:gd name="connsiteX6" fmla="*/ 894650 w 894657"/>
              <a:gd name="connsiteY6" fmla="*/ 388170 h 654870"/>
              <a:gd name="connsiteX7" fmla="*/ 789875 w 894657"/>
              <a:gd name="connsiteY7" fmla="*/ 421507 h 654870"/>
              <a:gd name="connsiteX8" fmla="*/ 789875 w 894657"/>
              <a:gd name="connsiteY8" fmla="*/ 654870 h 654870"/>
              <a:gd name="connsiteX9" fmla="*/ 435070 w 894657"/>
              <a:gd name="connsiteY9" fmla="*/ 654870 h 654870"/>
              <a:gd name="connsiteX10" fmla="*/ 401731 w 894657"/>
              <a:gd name="connsiteY10" fmla="*/ 550095 h 654870"/>
              <a:gd name="connsiteX11" fmla="*/ 368393 w 894657"/>
              <a:gd name="connsiteY11" fmla="*/ 654870 h 654870"/>
              <a:gd name="connsiteX12" fmla="*/ 15969 w 894657"/>
              <a:gd name="connsiteY12" fmla="*/ 654870 h 654870"/>
              <a:gd name="connsiteX13" fmla="*/ 15969 w 894657"/>
              <a:gd name="connsiteY13" fmla="*/ 109563 h 654870"/>
              <a:gd name="connsiteX0" fmla="*/ 25294 w 903982"/>
              <a:gd name="connsiteY0" fmla="*/ 109563 h 654870"/>
              <a:gd name="connsiteX1" fmla="*/ 377718 w 903982"/>
              <a:gd name="connsiteY1" fmla="*/ 109563 h 654870"/>
              <a:gd name="connsiteX2" fmla="*/ 411055 w 903982"/>
              <a:gd name="connsiteY2" fmla="*/ 25 h 654870"/>
              <a:gd name="connsiteX3" fmla="*/ 442012 w 903982"/>
              <a:gd name="connsiteY3" fmla="*/ 109563 h 654870"/>
              <a:gd name="connsiteX4" fmla="*/ 799200 w 903982"/>
              <a:gd name="connsiteY4" fmla="*/ 109563 h 654870"/>
              <a:gd name="connsiteX5" fmla="*/ 799200 w 903982"/>
              <a:gd name="connsiteY5" fmla="*/ 352451 h 654870"/>
              <a:gd name="connsiteX6" fmla="*/ 903975 w 903982"/>
              <a:gd name="connsiteY6" fmla="*/ 388170 h 654870"/>
              <a:gd name="connsiteX7" fmla="*/ 799200 w 903982"/>
              <a:gd name="connsiteY7" fmla="*/ 421507 h 654870"/>
              <a:gd name="connsiteX8" fmla="*/ 799200 w 903982"/>
              <a:gd name="connsiteY8" fmla="*/ 654870 h 654870"/>
              <a:gd name="connsiteX9" fmla="*/ 444395 w 903982"/>
              <a:gd name="connsiteY9" fmla="*/ 654870 h 654870"/>
              <a:gd name="connsiteX10" fmla="*/ 411056 w 903982"/>
              <a:gd name="connsiteY10" fmla="*/ 550095 h 654870"/>
              <a:gd name="connsiteX11" fmla="*/ 377718 w 903982"/>
              <a:gd name="connsiteY11" fmla="*/ 654870 h 654870"/>
              <a:gd name="connsiteX12" fmla="*/ 25294 w 903982"/>
              <a:gd name="connsiteY12" fmla="*/ 654870 h 654870"/>
              <a:gd name="connsiteX13" fmla="*/ 25294 w 903982"/>
              <a:gd name="connsiteY13" fmla="*/ 109563 h 654870"/>
              <a:gd name="connsiteX0" fmla="*/ 0 w 878688"/>
              <a:gd name="connsiteY0" fmla="*/ 109563 h 654870"/>
              <a:gd name="connsiteX1" fmla="*/ 352424 w 878688"/>
              <a:gd name="connsiteY1" fmla="*/ 109563 h 654870"/>
              <a:gd name="connsiteX2" fmla="*/ 385761 w 878688"/>
              <a:gd name="connsiteY2" fmla="*/ 25 h 654870"/>
              <a:gd name="connsiteX3" fmla="*/ 416718 w 878688"/>
              <a:gd name="connsiteY3" fmla="*/ 109563 h 654870"/>
              <a:gd name="connsiteX4" fmla="*/ 773906 w 878688"/>
              <a:gd name="connsiteY4" fmla="*/ 109563 h 654870"/>
              <a:gd name="connsiteX5" fmla="*/ 773906 w 878688"/>
              <a:gd name="connsiteY5" fmla="*/ 352451 h 654870"/>
              <a:gd name="connsiteX6" fmla="*/ 878681 w 878688"/>
              <a:gd name="connsiteY6" fmla="*/ 388170 h 654870"/>
              <a:gd name="connsiteX7" fmla="*/ 773906 w 878688"/>
              <a:gd name="connsiteY7" fmla="*/ 421507 h 654870"/>
              <a:gd name="connsiteX8" fmla="*/ 773906 w 878688"/>
              <a:gd name="connsiteY8" fmla="*/ 654870 h 654870"/>
              <a:gd name="connsiteX9" fmla="*/ 419101 w 878688"/>
              <a:gd name="connsiteY9" fmla="*/ 654870 h 654870"/>
              <a:gd name="connsiteX10" fmla="*/ 385762 w 878688"/>
              <a:gd name="connsiteY10" fmla="*/ 550095 h 654870"/>
              <a:gd name="connsiteX11" fmla="*/ 352424 w 878688"/>
              <a:gd name="connsiteY11" fmla="*/ 654870 h 654870"/>
              <a:gd name="connsiteX12" fmla="*/ 0 w 878688"/>
              <a:gd name="connsiteY12" fmla="*/ 654870 h 654870"/>
              <a:gd name="connsiteX13" fmla="*/ 0 w 878688"/>
              <a:gd name="connsiteY13" fmla="*/ 109563 h 654870"/>
              <a:gd name="connsiteX0" fmla="*/ 974 w 879662"/>
              <a:gd name="connsiteY0" fmla="*/ 109563 h 654870"/>
              <a:gd name="connsiteX1" fmla="*/ 353398 w 879662"/>
              <a:gd name="connsiteY1" fmla="*/ 109563 h 654870"/>
              <a:gd name="connsiteX2" fmla="*/ 386735 w 879662"/>
              <a:gd name="connsiteY2" fmla="*/ 25 h 654870"/>
              <a:gd name="connsiteX3" fmla="*/ 417692 w 879662"/>
              <a:gd name="connsiteY3" fmla="*/ 109563 h 654870"/>
              <a:gd name="connsiteX4" fmla="*/ 774880 w 879662"/>
              <a:gd name="connsiteY4" fmla="*/ 109563 h 654870"/>
              <a:gd name="connsiteX5" fmla="*/ 774880 w 879662"/>
              <a:gd name="connsiteY5" fmla="*/ 352451 h 654870"/>
              <a:gd name="connsiteX6" fmla="*/ 879655 w 879662"/>
              <a:gd name="connsiteY6" fmla="*/ 388170 h 654870"/>
              <a:gd name="connsiteX7" fmla="*/ 774880 w 879662"/>
              <a:gd name="connsiteY7" fmla="*/ 421507 h 654870"/>
              <a:gd name="connsiteX8" fmla="*/ 774880 w 879662"/>
              <a:gd name="connsiteY8" fmla="*/ 654870 h 654870"/>
              <a:gd name="connsiteX9" fmla="*/ 420075 w 879662"/>
              <a:gd name="connsiteY9" fmla="*/ 654870 h 654870"/>
              <a:gd name="connsiteX10" fmla="*/ 386736 w 879662"/>
              <a:gd name="connsiteY10" fmla="*/ 550095 h 654870"/>
              <a:gd name="connsiteX11" fmla="*/ 353398 w 879662"/>
              <a:gd name="connsiteY11" fmla="*/ 654870 h 654870"/>
              <a:gd name="connsiteX12" fmla="*/ 974 w 879662"/>
              <a:gd name="connsiteY12" fmla="*/ 654870 h 654870"/>
              <a:gd name="connsiteX13" fmla="*/ 974 w 879662"/>
              <a:gd name="connsiteY13" fmla="*/ 109563 h 654870"/>
              <a:gd name="connsiteX0" fmla="*/ 974 w 879662"/>
              <a:gd name="connsiteY0" fmla="*/ 0 h 545307"/>
              <a:gd name="connsiteX1" fmla="*/ 353398 w 879662"/>
              <a:gd name="connsiteY1" fmla="*/ 0 h 545307"/>
              <a:gd name="connsiteX2" fmla="*/ 417692 w 879662"/>
              <a:gd name="connsiteY2" fmla="*/ 0 h 545307"/>
              <a:gd name="connsiteX3" fmla="*/ 774880 w 879662"/>
              <a:gd name="connsiteY3" fmla="*/ 0 h 545307"/>
              <a:gd name="connsiteX4" fmla="*/ 774880 w 879662"/>
              <a:gd name="connsiteY4" fmla="*/ 242888 h 545307"/>
              <a:gd name="connsiteX5" fmla="*/ 879655 w 879662"/>
              <a:gd name="connsiteY5" fmla="*/ 278607 h 545307"/>
              <a:gd name="connsiteX6" fmla="*/ 774880 w 879662"/>
              <a:gd name="connsiteY6" fmla="*/ 311944 h 545307"/>
              <a:gd name="connsiteX7" fmla="*/ 774880 w 879662"/>
              <a:gd name="connsiteY7" fmla="*/ 545307 h 545307"/>
              <a:gd name="connsiteX8" fmla="*/ 420075 w 879662"/>
              <a:gd name="connsiteY8" fmla="*/ 545307 h 545307"/>
              <a:gd name="connsiteX9" fmla="*/ 386736 w 879662"/>
              <a:gd name="connsiteY9" fmla="*/ 440532 h 545307"/>
              <a:gd name="connsiteX10" fmla="*/ 353398 w 879662"/>
              <a:gd name="connsiteY10" fmla="*/ 545307 h 545307"/>
              <a:gd name="connsiteX11" fmla="*/ 974 w 879662"/>
              <a:gd name="connsiteY11" fmla="*/ 545307 h 545307"/>
              <a:gd name="connsiteX12" fmla="*/ 974 w 879662"/>
              <a:gd name="connsiteY12" fmla="*/ 0 h 545307"/>
              <a:gd name="connsiteX0" fmla="*/ 974 w 879662"/>
              <a:gd name="connsiteY0" fmla="*/ 0 h 545307"/>
              <a:gd name="connsiteX1" fmla="*/ 417692 w 879662"/>
              <a:gd name="connsiteY1" fmla="*/ 0 h 545307"/>
              <a:gd name="connsiteX2" fmla="*/ 774880 w 879662"/>
              <a:gd name="connsiteY2" fmla="*/ 0 h 545307"/>
              <a:gd name="connsiteX3" fmla="*/ 774880 w 879662"/>
              <a:gd name="connsiteY3" fmla="*/ 242888 h 545307"/>
              <a:gd name="connsiteX4" fmla="*/ 879655 w 879662"/>
              <a:gd name="connsiteY4" fmla="*/ 278607 h 545307"/>
              <a:gd name="connsiteX5" fmla="*/ 774880 w 879662"/>
              <a:gd name="connsiteY5" fmla="*/ 311944 h 545307"/>
              <a:gd name="connsiteX6" fmla="*/ 774880 w 879662"/>
              <a:gd name="connsiteY6" fmla="*/ 545307 h 545307"/>
              <a:gd name="connsiteX7" fmla="*/ 420075 w 879662"/>
              <a:gd name="connsiteY7" fmla="*/ 545307 h 545307"/>
              <a:gd name="connsiteX8" fmla="*/ 386736 w 879662"/>
              <a:gd name="connsiteY8" fmla="*/ 440532 h 545307"/>
              <a:gd name="connsiteX9" fmla="*/ 353398 w 879662"/>
              <a:gd name="connsiteY9" fmla="*/ 545307 h 545307"/>
              <a:gd name="connsiteX10" fmla="*/ 974 w 879662"/>
              <a:gd name="connsiteY10" fmla="*/ 545307 h 545307"/>
              <a:gd name="connsiteX11" fmla="*/ 974 w 879662"/>
              <a:gd name="connsiteY11" fmla="*/ 0 h 545307"/>
              <a:gd name="connsiteX0" fmla="*/ 974 w 879662"/>
              <a:gd name="connsiteY0" fmla="*/ 0 h 545307"/>
              <a:gd name="connsiteX1" fmla="*/ 774880 w 879662"/>
              <a:gd name="connsiteY1" fmla="*/ 0 h 545307"/>
              <a:gd name="connsiteX2" fmla="*/ 774880 w 879662"/>
              <a:gd name="connsiteY2" fmla="*/ 242888 h 545307"/>
              <a:gd name="connsiteX3" fmla="*/ 879655 w 879662"/>
              <a:gd name="connsiteY3" fmla="*/ 278607 h 545307"/>
              <a:gd name="connsiteX4" fmla="*/ 774880 w 879662"/>
              <a:gd name="connsiteY4" fmla="*/ 311944 h 545307"/>
              <a:gd name="connsiteX5" fmla="*/ 774880 w 879662"/>
              <a:gd name="connsiteY5" fmla="*/ 545307 h 545307"/>
              <a:gd name="connsiteX6" fmla="*/ 420075 w 879662"/>
              <a:gd name="connsiteY6" fmla="*/ 545307 h 545307"/>
              <a:gd name="connsiteX7" fmla="*/ 386736 w 879662"/>
              <a:gd name="connsiteY7" fmla="*/ 440532 h 545307"/>
              <a:gd name="connsiteX8" fmla="*/ 353398 w 879662"/>
              <a:gd name="connsiteY8" fmla="*/ 545307 h 545307"/>
              <a:gd name="connsiteX9" fmla="*/ 974 w 879662"/>
              <a:gd name="connsiteY9" fmla="*/ 545307 h 545307"/>
              <a:gd name="connsiteX10" fmla="*/ 974 w 879662"/>
              <a:gd name="connsiteY10" fmla="*/ 0 h 54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9662" h="545307">
                <a:moveTo>
                  <a:pt x="974" y="0"/>
                </a:moveTo>
                <a:lnTo>
                  <a:pt x="774880" y="0"/>
                </a:lnTo>
                <a:lnTo>
                  <a:pt x="774880" y="242888"/>
                </a:lnTo>
                <a:cubicBezTo>
                  <a:pt x="813774" y="254794"/>
                  <a:pt x="878861" y="166689"/>
                  <a:pt x="879655" y="278607"/>
                </a:cubicBezTo>
                <a:cubicBezTo>
                  <a:pt x="880449" y="390525"/>
                  <a:pt x="813774" y="300832"/>
                  <a:pt x="774880" y="311944"/>
                </a:cubicBezTo>
                <a:lnTo>
                  <a:pt x="774880" y="545307"/>
                </a:lnTo>
                <a:lnTo>
                  <a:pt x="420075" y="545307"/>
                </a:lnTo>
                <a:cubicBezTo>
                  <a:pt x="408962" y="510382"/>
                  <a:pt x="505005" y="439738"/>
                  <a:pt x="386736" y="440532"/>
                </a:cubicBezTo>
                <a:cubicBezTo>
                  <a:pt x="268467" y="441326"/>
                  <a:pt x="364511" y="510382"/>
                  <a:pt x="353398" y="545307"/>
                </a:cubicBezTo>
                <a:lnTo>
                  <a:pt x="974" y="545307"/>
                </a:lnTo>
                <a:cubicBezTo>
                  <a:pt x="4711" y="430521"/>
                  <a:pt x="-2496" y="191274"/>
                  <a:pt x="974" y="0"/>
                </a:cubicBezTo>
                <a:close/>
              </a:path>
            </a:pathLst>
          </a:custGeom>
          <a:solidFill>
            <a:srgbClr val="00AB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 prst="angle"/>
          </a:sp3d>
          <a:extLst/>
        </p:spPr>
        <p:txBody>
          <a:bodyPr rIns="432000" anchor="ctr" anchorCtr="1"/>
          <a:lstStyle/>
          <a:p>
            <a:pPr algn="r" eaLnBrk="0" hangingPunct="0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rPr>
              <a:t>BSC</a:t>
            </a:r>
          </a:p>
        </p:txBody>
      </p:sp>
      <p:sp>
        <p:nvSpPr>
          <p:cNvPr id="18" name="Freeform 17"/>
          <p:cNvSpPr/>
          <p:nvPr/>
        </p:nvSpPr>
        <p:spPr bwMode="auto">
          <a:xfrm>
            <a:off x="5556795" y="1624078"/>
            <a:ext cx="2279989" cy="1613406"/>
          </a:xfrm>
          <a:custGeom>
            <a:avLst/>
            <a:gdLst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38200 w 890587"/>
              <a:gd name="connsiteY5" fmla="*/ 330994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0 w 890587"/>
              <a:gd name="connsiteY8" fmla="*/ 545307 h 545307"/>
              <a:gd name="connsiteX9" fmla="*/ 0 w 890587"/>
              <a:gd name="connsiteY9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35756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0 w 890587"/>
              <a:gd name="connsiteY8" fmla="*/ 545307 h 545307"/>
              <a:gd name="connsiteX9" fmla="*/ 0 w 890587"/>
              <a:gd name="connsiteY9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0 w 890587"/>
              <a:gd name="connsiteY8" fmla="*/ 545307 h 545307"/>
              <a:gd name="connsiteX9" fmla="*/ 0 w 890587"/>
              <a:gd name="connsiteY9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383381 w 890587"/>
              <a:gd name="connsiteY8" fmla="*/ 545307 h 545307"/>
              <a:gd name="connsiteX9" fmla="*/ 0 w 890587"/>
              <a:gd name="connsiteY9" fmla="*/ 545307 h 545307"/>
              <a:gd name="connsiteX10" fmla="*/ 0 w 890587"/>
              <a:gd name="connsiteY10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383381 w 890587"/>
              <a:gd name="connsiteY8" fmla="*/ 545307 h 545307"/>
              <a:gd name="connsiteX9" fmla="*/ 335756 w 890587"/>
              <a:gd name="connsiteY9" fmla="*/ 545307 h 545307"/>
              <a:gd name="connsiteX10" fmla="*/ 0 w 890587"/>
              <a:gd name="connsiteY10" fmla="*/ 545307 h 545307"/>
              <a:gd name="connsiteX11" fmla="*/ 0 w 890587"/>
              <a:gd name="connsiteY11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35769 w 890587"/>
              <a:gd name="connsiteY8" fmla="*/ 545307 h 545307"/>
              <a:gd name="connsiteX9" fmla="*/ 383381 w 890587"/>
              <a:gd name="connsiteY9" fmla="*/ 545307 h 545307"/>
              <a:gd name="connsiteX10" fmla="*/ 335756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35769 w 890587"/>
              <a:gd name="connsiteY8" fmla="*/ 545307 h 545307"/>
              <a:gd name="connsiteX9" fmla="*/ 385762 w 890587"/>
              <a:gd name="connsiteY9" fmla="*/ 440532 h 545307"/>
              <a:gd name="connsiteX10" fmla="*/ 335756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19101 w 890587"/>
              <a:gd name="connsiteY8" fmla="*/ 545307 h 545307"/>
              <a:gd name="connsiteX9" fmla="*/ 385762 w 890587"/>
              <a:gd name="connsiteY9" fmla="*/ 440532 h 545307"/>
              <a:gd name="connsiteX10" fmla="*/ 335756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19101 w 890587"/>
              <a:gd name="connsiteY8" fmla="*/ 545307 h 545307"/>
              <a:gd name="connsiteX9" fmla="*/ 385762 w 890587"/>
              <a:gd name="connsiteY9" fmla="*/ 440532 h 545307"/>
              <a:gd name="connsiteX10" fmla="*/ 352424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19101 w 890587"/>
              <a:gd name="connsiteY8" fmla="*/ 545307 h 545307"/>
              <a:gd name="connsiteX9" fmla="*/ 385762 w 890587"/>
              <a:gd name="connsiteY9" fmla="*/ 440532 h 545307"/>
              <a:gd name="connsiteX10" fmla="*/ 352424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773906 w 890587"/>
              <a:gd name="connsiteY5" fmla="*/ 311944 h 545307"/>
              <a:gd name="connsiteX6" fmla="*/ 773906 w 890587"/>
              <a:gd name="connsiteY6" fmla="*/ 545307 h 545307"/>
              <a:gd name="connsiteX7" fmla="*/ 419101 w 890587"/>
              <a:gd name="connsiteY7" fmla="*/ 545307 h 545307"/>
              <a:gd name="connsiteX8" fmla="*/ 385762 w 890587"/>
              <a:gd name="connsiteY8" fmla="*/ 440532 h 545307"/>
              <a:gd name="connsiteX9" fmla="*/ 352424 w 890587"/>
              <a:gd name="connsiteY9" fmla="*/ 545307 h 545307"/>
              <a:gd name="connsiteX10" fmla="*/ 0 w 890587"/>
              <a:gd name="connsiteY10" fmla="*/ 545307 h 545307"/>
              <a:gd name="connsiteX11" fmla="*/ 0 w 890587"/>
              <a:gd name="connsiteY11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90587 w 890587"/>
              <a:gd name="connsiteY3" fmla="*/ 278607 h 545307"/>
              <a:gd name="connsiteX4" fmla="*/ 773906 w 890587"/>
              <a:gd name="connsiteY4" fmla="*/ 311944 h 545307"/>
              <a:gd name="connsiteX5" fmla="*/ 773906 w 890587"/>
              <a:gd name="connsiteY5" fmla="*/ 545307 h 545307"/>
              <a:gd name="connsiteX6" fmla="*/ 419101 w 890587"/>
              <a:gd name="connsiteY6" fmla="*/ 545307 h 545307"/>
              <a:gd name="connsiteX7" fmla="*/ 385762 w 890587"/>
              <a:gd name="connsiteY7" fmla="*/ 440532 h 545307"/>
              <a:gd name="connsiteX8" fmla="*/ 352424 w 890587"/>
              <a:gd name="connsiteY8" fmla="*/ 545307 h 545307"/>
              <a:gd name="connsiteX9" fmla="*/ 0 w 890587"/>
              <a:gd name="connsiteY9" fmla="*/ 545307 h 545307"/>
              <a:gd name="connsiteX10" fmla="*/ 0 w 890587"/>
              <a:gd name="connsiteY10" fmla="*/ 0 h 545307"/>
              <a:gd name="connsiteX0" fmla="*/ 0 w 890592"/>
              <a:gd name="connsiteY0" fmla="*/ 0 h 545307"/>
              <a:gd name="connsiteX1" fmla="*/ 773906 w 890592"/>
              <a:gd name="connsiteY1" fmla="*/ 0 h 545307"/>
              <a:gd name="connsiteX2" fmla="*/ 773906 w 890592"/>
              <a:gd name="connsiteY2" fmla="*/ 242888 h 545307"/>
              <a:gd name="connsiteX3" fmla="*/ 890587 w 890592"/>
              <a:gd name="connsiteY3" fmla="*/ 278607 h 545307"/>
              <a:gd name="connsiteX4" fmla="*/ 773906 w 890592"/>
              <a:gd name="connsiteY4" fmla="*/ 311944 h 545307"/>
              <a:gd name="connsiteX5" fmla="*/ 773906 w 890592"/>
              <a:gd name="connsiteY5" fmla="*/ 545307 h 545307"/>
              <a:gd name="connsiteX6" fmla="*/ 419101 w 890592"/>
              <a:gd name="connsiteY6" fmla="*/ 545307 h 545307"/>
              <a:gd name="connsiteX7" fmla="*/ 385762 w 890592"/>
              <a:gd name="connsiteY7" fmla="*/ 440532 h 545307"/>
              <a:gd name="connsiteX8" fmla="*/ 352424 w 890592"/>
              <a:gd name="connsiteY8" fmla="*/ 545307 h 545307"/>
              <a:gd name="connsiteX9" fmla="*/ 0 w 890592"/>
              <a:gd name="connsiteY9" fmla="*/ 545307 h 545307"/>
              <a:gd name="connsiteX10" fmla="*/ 0 w 890592"/>
              <a:gd name="connsiteY10" fmla="*/ 0 h 545307"/>
              <a:gd name="connsiteX0" fmla="*/ 0 w 878688"/>
              <a:gd name="connsiteY0" fmla="*/ 0 h 545307"/>
              <a:gd name="connsiteX1" fmla="*/ 773906 w 878688"/>
              <a:gd name="connsiteY1" fmla="*/ 0 h 545307"/>
              <a:gd name="connsiteX2" fmla="*/ 773906 w 878688"/>
              <a:gd name="connsiteY2" fmla="*/ 242888 h 545307"/>
              <a:gd name="connsiteX3" fmla="*/ 878681 w 878688"/>
              <a:gd name="connsiteY3" fmla="*/ 278607 h 545307"/>
              <a:gd name="connsiteX4" fmla="*/ 773906 w 878688"/>
              <a:gd name="connsiteY4" fmla="*/ 311944 h 545307"/>
              <a:gd name="connsiteX5" fmla="*/ 773906 w 878688"/>
              <a:gd name="connsiteY5" fmla="*/ 545307 h 545307"/>
              <a:gd name="connsiteX6" fmla="*/ 419101 w 878688"/>
              <a:gd name="connsiteY6" fmla="*/ 545307 h 545307"/>
              <a:gd name="connsiteX7" fmla="*/ 385762 w 878688"/>
              <a:gd name="connsiteY7" fmla="*/ 440532 h 545307"/>
              <a:gd name="connsiteX8" fmla="*/ 352424 w 878688"/>
              <a:gd name="connsiteY8" fmla="*/ 545307 h 545307"/>
              <a:gd name="connsiteX9" fmla="*/ 0 w 878688"/>
              <a:gd name="connsiteY9" fmla="*/ 545307 h 545307"/>
              <a:gd name="connsiteX10" fmla="*/ 0 w 878688"/>
              <a:gd name="connsiteY10" fmla="*/ 0 h 545307"/>
              <a:gd name="connsiteX0" fmla="*/ 0 w 878688"/>
              <a:gd name="connsiteY0" fmla="*/ 0 h 545307"/>
              <a:gd name="connsiteX1" fmla="*/ 352424 w 878688"/>
              <a:gd name="connsiteY1" fmla="*/ 0 h 545307"/>
              <a:gd name="connsiteX2" fmla="*/ 773906 w 878688"/>
              <a:gd name="connsiteY2" fmla="*/ 0 h 545307"/>
              <a:gd name="connsiteX3" fmla="*/ 773906 w 878688"/>
              <a:gd name="connsiteY3" fmla="*/ 242888 h 545307"/>
              <a:gd name="connsiteX4" fmla="*/ 878681 w 878688"/>
              <a:gd name="connsiteY4" fmla="*/ 278607 h 545307"/>
              <a:gd name="connsiteX5" fmla="*/ 773906 w 878688"/>
              <a:gd name="connsiteY5" fmla="*/ 311944 h 545307"/>
              <a:gd name="connsiteX6" fmla="*/ 773906 w 878688"/>
              <a:gd name="connsiteY6" fmla="*/ 545307 h 545307"/>
              <a:gd name="connsiteX7" fmla="*/ 419101 w 878688"/>
              <a:gd name="connsiteY7" fmla="*/ 545307 h 545307"/>
              <a:gd name="connsiteX8" fmla="*/ 385762 w 878688"/>
              <a:gd name="connsiteY8" fmla="*/ 440532 h 545307"/>
              <a:gd name="connsiteX9" fmla="*/ 352424 w 878688"/>
              <a:gd name="connsiteY9" fmla="*/ 545307 h 545307"/>
              <a:gd name="connsiteX10" fmla="*/ 0 w 878688"/>
              <a:gd name="connsiteY10" fmla="*/ 545307 h 545307"/>
              <a:gd name="connsiteX11" fmla="*/ 0 w 878688"/>
              <a:gd name="connsiteY11" fmla="*/ 0 h 545307"/>
              <a:gd name="connsiteX0" fmla="*/ 0 w 878688"/>
              <a:gd name="connsiteY0" fmla="*/ 0 h 545307"/>
              <a:gd name="connsiteX1" fmla="*/ 352424 w 878688"/>
              <a:gd name="connsiteY1" fmla="*/ 0 h 545307"/>
              <a:gd name="connsiteX2" fmla="*/ 416718 w 878688"/>
              <a:gd name="connsiteY2" fmla="*/ 0 h 545307"/>
              <a:gd name="connsiteX3" fmla="*/ 773906 w 878688"/>
              <a:gd name="connsiteY3" fmla="*/ 0 h 545307"/>
              <a:gd name="connsiteX4" fmla="*/ 773906 w 878688"/>
              <a:gd name="connsiteY4" fmla="*/ 242888 h 545307"/>
              <a:gd name="connsiteX5" fmla="*/ 878681 w 878688"/>
              <a:gd name="connsiteY5" fmla="*/ 278607 h 545307"/>
              <a:gd name="connsiteX6" fmla="*/ 773906 w 878688"/>
              <a:gd name="connsiteY6" fmla="*/ 311944 h 545307"/>
              <a:gd name="connsiteX7" fmla="*/ 773906 w 878688"/>
              <a:gd name="connsiteY7" fmla="*/ 545307 h 545307"/>
              <a:gd name="connsiteX8" fmla="*/ 419101 w 878688"/>
              <a:gd name="connsiteY8" fmla="*/ 545307 h 545307"/>
              <a:gd name="connsiteX9" fmla="*/ 385762 w 878688"/>
              <a:gd name="connsiteY9" fmla="*/ 440532 h 545307"/>
              <a:gd name="connsiteX10" fmla="*/ 352424 w 878688"/>
              <a:gd name="connsiteY10" fmla="*/ 545307 h 545307"/>
              <a:gd name="connsiteX11" fmla="*/ 0 w 878688"/>
              <a:gd name="connsiteY11" fmla="*/ 545307 h 545307"/>
              <a:gd name="connsiteX12" fmla="*/ 0 w 878688"/>
              <a:gd name="connsiteY12" fmla="*/ 0 h 545307"/>
              <a:gd name="connsiteX0" fmla="*/ 0 w 878688"/>
              <a:gd name="connsiteY0" fmla="*/ 0 h 545307"/>
              <a:gd name="connsiteX1" fmla="*/ 352424 w 878688"/>
              <a:gd name="connsiteY1" fmla="*/ 0 h 545307"/>
              <a:gd name="connsiteX2" fmla="*/ 380999 w 878688"/>
              <a:gd name="connsiteY2" fmla="*/ 0 h 545307"/>
              <a:gd name="connsiteX3" fmla="*/ 416718 w 878688"/>
              <a:gd name="connsiteY3" fmla="*/ 0 h 545307"/>
              <a:gd name="connsiteX4" fmla="*/ 773906 w 878688"/>
              <a:gd name="connsiteY4" fmla="*/ 0 h 545307"/>
              <a:gd name="connsiteX5" fmla="*/ 773906 w 878688"/>
              <a:gd name="connsiteY5" fmla="*/ 242888 h 545307"/>
              <a:gd name="connsiteX6" fmla="*/ 878681 w 878688"/>
              <a:gd name="connsiteY6" fmla="*/ 278607 h 545307"/>
              <a:gd name="connsiteX7" fmla="*/ 773906 w 878688"/>
              <a:gd name="connsiteY7" fmla="*/ 311944 h 545307"/>
              <a:gd name="connsiteX8" fmla="*/ 773906 w 878688"/>
              <a:gd name="connsiteY8" fmla="*/ 545307 h 545307"/>
              <a:gd name="connsiteX9" fmla="*/ 419101 w 878688"/>
              <a:gd name="connsiteY9" fmla="*/ 545307 h 545307"/>
              <a:gd name="connsiteX10" fmla="*/ 385762 w 878688"/>
              <a:gd name="connsiteY10" fmla="*/ 440532 h 545307"/>
              <a:gd name="connsiteX11" fmla="*/ 352424 w 878688"/>
              <a:gd name="connsiteY11" fmla="*/ 545307 h 545307"/>
              <a:gd name="connsiteX12" fmla="*/ 0 w 878688"/>
              <a:gd name="connsiteY12" fmla="*/ 545307 h 545307"/>
              <a:gd name="connsiteX13" fmla="*/ 0 w 878688"/>
              <a:gd name="connsiteY13" fmla="*/ 0 h 545307"/>
              <a:gd name="connsiteX0" fmla="*/ 0 w 878688"/>
              <a:gd name="connsiteY0" fmla="*/ 109538 h 654845"/>
              <a:gd name="connsiteX1" fmla="*/ 352424 w 878688"/>
              <a:gd name="connsiteY1" fmla="*/ 109538 h 654845"/>
              <a:gd name="connsiteX2" fmla="*/ 385761 w 878688"/>
              <a:gd name="connsiteY2" fmla="*/ 0 h 654845"/>
              <a:gd name="connsiteX3" fmla="*/ 416718 w 878688"/>
              <a:gd name="connsiteY3" fmla="*/ 109538 h 654845"/>
              <a:gd name="connsiteX4" fmla="*/ 773906 w 878688"/>
              <a:gd name="connsiteY4" fmla="*/ 109538 h 654845"/>
              <a:gd name="connsiteX5" fmla="*/ 773906 w 878688"/>
              <a:gd name="connsiteY5" fmla="*/ 352426 h 654845"/>
              <a:gd name="connsiteX6" fmla="*/ 878681 w 878688"/>
              <a:gd name="connsiteY6" fmla="*/ 388145 h 654845"/>
              <a:gd name="connsiteX7" fmla="*/ 773906 w 878688"/>
              <a:gd name="connsiteY7" fmla="*/ 421482 h 654845"/>
              <a:gd name="connsiteX8" fmla="*/ 773906 w 878688"/>
              <a:gd name="connsiteY8" fmla="*/ 654845 h 654845"/>
              <a:gd name="connsiteX9" fmla="*/ 419101 w 878688"/>
              <a:gd name="connsiteY9" fmla="*/ 654845 h 654845"/>
              <a:gd name="connsiteX10" fmla="*/ 385762 w 878688"/>
              <a:gd name="connsiteY10" fmla="*/ 550070 h 654845"/>
              <a:gd name="connsiteX11" fmla="*/ 352424 w 878688"/>
              <a:gd name="connsiteY11" fmla="*/ 654845 h 654845"/>
              <a:gd name="connsiteX12" fmla="*/ 0 w 878688"/>
              <a:gd name="connsiteY12" fmla="*/ 654845 h 654845"/>
              <a:gd name="connsiteX13" fmla="*/ 0 w 878688"/>
              <a:gd name="connsiteY13" fmla="*/ 109538 h 654845"/>
              <a:gd name="connsiteX0" fmla="*/ 0 w 878688"/>
              <a:gd name="connsiteY0" fmla="*/ 109685 h 654992"/>
              <a:gd name="connsiteX1" fmla="*/ 352424 w 878688"/>
              <a:gd name="connsiteY1" fmla="*/ 109685 h 654992"/>
              <a:gd name="connsiteX2" fmla="*/ 385761 w 878688"/>
              <a:gd name="connsiteY2" fmla="*/ 147 h 654992"/>
              <a:gd name="connsiteX3" fmla="*/ 416718 w 878688"/>
              <a:gd name="connsiteY3" fmla="*/ 109685 h 654992"/>
              <a:gd name="connsiteX4" fmla="*/ 773906 w 878688"/>
              <a:gd name="connsiteY4" fmla="*/ 109685 h 654992"/>
              <a:gd name="connsiteX5" fmla="*/ 773906 w 878688"/>
              <a:gd name="connsiteY5" fmla="*/ 352573 h 654992"/>
              <a:gd name="connsiteX6" fmla="*/ 878681 w 878688"/>
              <a:gd name="connsiteY6" fmla="*/ 388292 h 654992"/>
              <a:gd name="connsiteX7" fmla="*/ 773906 w 878688"/>
              <a:gd name="connsiteY7" fmla="*/ 421629 h 654992"/>
              <a:gd name="connsiteX8" fmla="*/ 773906 w 878688"/>
              <a:gd name="connsiteY8" fmla="*/ 654992 h 654992"/>
              <a:gd name="connsiteX9" fmla="*/ 419101 w 878688"/>
              <a:gd name="connsiteY9" fmla="*/ 654992 h 654992"/>
              <a:gd name="connsiteX10" fmla="*/ 385762 w 878688"/>
              <a:gd name="connsiteY10" fmla="*/ 550217 h 654992"/>
              <a:gd name="connsiteX11" fmla="*/ 352424 w 878688"/>
              <a:gd name="connsiteY11" fmla="*/ 654992 h 654992"/>
              <a:gd name="connsiteX12" fmla="*/ 0 w 878688"/>
              <a:gd name="connsiteY12" fmla="*/ 654992 h 654992"/>
              <a:gd name="connsiteX13" fmla="*/ 0 w 878688"/>
              <a:gd name="connsiteY13" fmla="*/ 109685 h 654992"/>
              <a:gd name="connsiteX0" fmla="*/ 0 w 878688"/>
              <a:gd name="connsiteY0" fmla="*/ 109563 h 654870"/>
              <a:gd name="connsiteX1" fmla="*/ 352424 w 878688"/>
              <a:gd name="connsiteY1" fmla="*/ 109563 h 654870"/>
              <a:gd name="connsiteX2" fmla="*/ 385761 w 878688"/>
              <a:gd name="connsiteY2" fmla="*/ 25 h 654870"/>
              <a:gd name="connsiteX3" fmla="*/ 416718 w 878688"/>
              <a:gd name="connsiteY3" fmla="*/ 109563 h 654870"/>
              <a:gd name="connsiteX4" fmla="*/ 773906 w 878688"/>
              <a:gd name="connsiteY4" fmla="*/ 109563 h 654870"/>
              <a:gd name="connsiteX5" fmla="*/ 773906 w 878688"/>
              <a:gd name="connsiteY5" fmla="*/ 352451 h 654870"/>
              <a:gd name="connsiteX6" fmla="*/ 878681 w 878688"/>
              <a:gd name="connsiteY6" fmla="*/ 388170 h 654870"/>
              <a:gd name="connsiteX7" fmla="*/ 773906 w 878688"/>
              <a:gd name="connsiteY7" fmla="*/ 421507 h 654870"/>
              <a:gd name="connsiteX8" fmla="*/ 773906 w 878688"/>
              <a:gd name="connsiteY8" fmla="*/ 654870 h 654870"/>
              <a:gd name="connsiteX9" fmla="*/ 419101 w 878688"/>
              <a:gd name="connsiteY9" fmla="*/ 654870 h 654870"/>
              <a:gd name="connsiteX10" fmla="*/ 385762 w 878688"/>
              <a:gd name="connsiteY10" fmla="*/ 550095 h 654870"/>
              <a:gd name="connsiteX11" fmla="*/ 352424 w 878688"/>
              <a:gd name="connsiteY11" fmla="*/ 654870 h 654870"/>
              <a:gd name="connsiteX12" fmla="*/ 0 w 878688"/>
              <a:gd name="connsiteY12" fmla="*/ 654870 h 654870"/>
              <a:gd name="connsiteX13" fmla="*/ 0 w 878688"/>
              <a:gd name="connsiteY13" fmla="*/ 109563 h 654870"/>
              <a:gd name="connsiteX0" fmla="*/ 0 w 878688"/>
              <a:gd name="connsiteY0" fmla="*/ 109563 h 654870"/>
              <a:gd name="connsiteX1" fmla="*/ 352424 w 878688"/>
              <a:gd name="connsiteY1" fmla="*/ 109563 h 654870"/>
              <a:gd name="connsiteX2" fmla="*/ 385761 w 878688"/>
              <a:gd name="connsiteY2" fmla="*/ 25 h 654870"/>
              <a:gd name="connsiteX3" fmla="*/ 416718 w 878688"/>
              <a:gd name="connsiteY3" fmla="*/ 109563 h 654870"/>
              <a:gd name="connsiteX4" fmla="*/ 773906 w 878688"/>
              <a:gd name="connsiteY4" fmla="*/ 109563 h 654870"/>
              <a:gd name="connsiteX5" fmla="*/ 773906 w 878688"/>
              <a:gd name="connsiteY5" fmla="*/ 352451 h 654870"/>
              <a:gd name="connsiteX6" fmla="*/ 878681 w 878688"/>
              <a:gd name="connsiteY6" fmla="*/ 388170 h 654870"/>
              <a:gd name="connsiteX7" fmla="*/ 773906 w 878688"/>
              <a:gd name="connsiteY7" fmla="*/ 421507 h 654870"/>
              <a:gd name="connsiteX8" fmla="*/ 773906 w 878688"/>
              <a:gd name="connsiteY8" fmla="*/ 654870 h 654870"/>
              <a:gd name="connsiteX9" fmla="*/ 419101 w 878688"/>
              <a:gd name="connsiteY9" fmla="*/ 654870 h 654870"/>
              <a:gd name="connsiteX10" fmla="*/ 385762 w 878688"/>
              <a:gd name="connsiteY10" fmla="*/ 550095 h 654870"/>
              <a:gd name="connsiteX11" fmla="*/ 352424 w 878688"/>
              <a:gd name="connsiteY11" fmla="*/ 654870 h 654870"/>
              <a:gd name="connsiteX12" fmla="*/ 0 w 878688"/>
              <a:gd name="connsiteY12" fmla="*/ 654870 h 654870"/>
              <a:gd name="connsiteX13" fmla="*/ 0 w 878688"/>
              <a:gd name="connsiteY13" fmla="*/ 109563 h 654870"/>
              <a:gd name="connsiteX0" fmla="*/ 2881 w 881569"/>
              <a:gd name="connsiteY0" fmla="*/ 109563 h 654870"/>
              <a:gd name="connsiteX1" fmla="*/ 355305 w 881569"/>
              <a:gd name="connsiteY1" fmla="*/ 109563 h 654870"/>
              <a:gd name="connsiteX2" fmla="*/ 388642 w 881569"/>
              <a:gd name="connsiteY2" fmla="*/ 25 h 654870"/>
              <a:gd name="connsiteX3" fmla="*/ 419599 w 881569"/>
              <a:gd name="connsiteY3" fmla="*/ 109563 h 654870"/>
              <a:gd name="connsiteX4" fmla="*/ 776787 w 881569"/>
              <a:gd name="connsiteY4" fmla="*/ 109563 h 654870"/>
              <a:gd name="connsiteX5" fmla="*/ 776787 w 881569"/>
              <a:gd name="connsiteY5" fmla="*/ 352451 h 654870"/>
              <a:gd name="connsiteX6" fmla="*/ 881562 w 881569"/>
              <a:gd name="connsiteY6" fmla="*/ 388170 h 654870"/>
              <a:gd name="connsiteX7" fmla="*/ 776787 w 881569"/>
              <a:gd name="connsiteY7" fmla="*/ 421507 h 654870"/>
              <a:gd name="connsiteX8" fmla="*/ 776787 w 881569"/>
              <a:gd name="connsiteY8" fmla="*/ 654870 h 654870"/>
              <a:gd name="connsiteX9" fmla="*/ 421982 w 881569"/>
              <a:gd name="connsiteY9" fmla="*/ 654870 h 654870"/>
              <a:gd name="connsiteX10" fmla="*/ 388643 w 881569"/>
              <a:gd name="connsiteY10" fmla="*/ 550095 h 654870"/>
              <a:gd name="connsiteX11" fmla="*/ 355305 w 881569"/>
              <a:gd name="connsiteY11" fmla="*/ 654870 h 654870"/>
              <a:gd name="connsiteX12" fmla="*/ 2881 w 881569"/>
              <a:gd name="connsiteY12" fmla="*/ 654870 h 654870"/>
              <a:gd name="connsiteX13" fmla="*/ 0 w 881569"/>
              <a:gd name="connsiteY13" fmla="*/ 426269 h 654870"/>
              <a:gd name="connsiteX14" fmla="*/ 2881 w 881569"/>
              <a:gd name="connsiteY14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25664 w 904854"/>
              <a:gd name="connsiteY14" fmla="*/ 350069 h 654870"/>
              <a:gd name="connsiteX15" fmla="*/ 26166 w 904854"/>
              <a:gd name="connsiteY15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20902 w 904854"/>
              <a:gd name="connsiteY14" fmla="*/ 383406 h 654870"/>
              <a:gd name="connsiteX15" fmla="*/ 25664 w 904854"/>
              <a:gd name="connsiteY15" fmla="*/ 350069 h 654870"/>
              <a:gd name="connsiteX16" fmla="*/ 26166 w 904854"/>
              <a:gd name="connsiteY16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128058 w 904854"/>
              <a:gd name="connsiteY14" fmla="*/ 385788 h 654870"/>
              <a:gd name="connsiteX15" fmla="*/ 25664 w 904854"/>
              <a:gd name="connsiteY15" fmla="*/ 350069 h 654870"/>
              <a:gd name="connsiteX16" fmla="*/ 26166 w 904854"/>
              <a:gd name="connsiteY16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128058 w 904854"/>
              <a:gd name="connsiteY14" fmla="*/ 385788 h 654870"/>
              <a:gd name="connsiteX15" fmla="*/ 25664 w 904854"/>
              <a:gd name="connsiteY15" fmla="*/ 350069 h 654870"/>
              <a:gd name="connsiteX16" fmla="*/ 26166 w 904854"/>
              <a:gd name="connsiteY16" fmla="*/ 109563 h 654870"/>
              <a:gd name="connsiteX0" fmla="*/ 2887 w 881575"/>
              <a:gd name="connsiteY0" fmla="*/ 109563 h 654870"/>
              <a:gd name="connsiteX1" fmla="*/ 355311 w 881575"/>
              <a:gd name="connsiteY1" fmla="*/ 109563 h 654870"/>
              <a:gd name="connsiteX2" fmla="*/ 388648 w 881575"/>
              <a:gd name="connsiteY2" fmla="*/ 25 h 654870"/>
              <a:gd name="connsiteX3" fmla="*/ 419605 w 881575"/>
              <a:gd name="connsiteY3" fmla="*/ 109563 h 654870"/>
              <a:gd name="connsiteX4" fmla="*/ 776793 w 881575"/>
              <a:gd name="connsiteY4" fmla="*/ 109563 h 654870"/>
              <a:gd name="connsiteX5" fmla="*/ 776793 w 881575"/>
              <a:gd name="connsiteY5" fmla="*/ 352451 h 654870"/>
              <a:gd name="connsiteX6" fmla="*/ 881568 w 881575"/>
              <a:gd name="connsiteY6" fmla="*/ 388170 h 654870"/>
              <a:gd name="connsiteX7" fmla="*/ 776793 w 881575"/>
              <a:gd name="connsiteY7" fmla="*/ 421507 h 654870"/>
              <a:gd name="connsiteX8" fmla="*/ 776793 w 881575"/>
              <a:gd name="connsiteY8" fmla="*/ 654870 h 654870"/>
              <a:gd name="connsiteX9" fmla="*/ 421988 w 881575"/>
              <a:gd name="connsiteY9" fmla="*/ 654870 h 654870"/>
              <a:gd name="connsiteX10" fmla="*/ 388649 w 881575"/>
              <a:gd name="connsiteY10" fmla="*/ 550095 h 654870"/>
              <a:gd name="connsiteX11" fmla="*/ 355311 w 881575"/>
              <a:gd name="connsiteY11" fmla="*/ 654870 h 654870"/>
              <a:gd name="connsiteX12" fmla="*/ 2887 w 881575"/>
              <a:gd name="connsiteY12" fmla="*/ 654870 h 654870"/>
              <a:gd name="connsiteX13" fmla="*/ 6 w 881575"/>
              <a:gd name="connsiteY13" fmla="*/ 426269 h 654870"/>
              <a:gd name="connsiteX14" fmla="*/ 104779 w 881575"/>
              <a:gd name="connsiteY14" fmla="*/ 385788 h 654870"/>
              <a:gd name="connsiteX15" fmla="*/ 2385 w 881575"/>
              <a:gd name="connsiteY15" fmla="*/ 350069 h 654870"/>
              <a:gd name="connsiteX16" fmla="*/ 2887 w 881575"/>
              <a:gd name="connsiteY16" fmla="*/ 109563 h 654870"/>
              <a:gd name="connsiteX0" fmla="*/ 1826 w 880514"/>
              <a:gd name="connsiteY0" fmla="*/ 109563 h 654870"/>
              <a:gd name="connsiteX1" fmla="*/ 354250 w 880514"/>
              <a:gd name="connsiteY1" fmla="*/ 109563 h 654870"/>
              <a:gd name="connsiteX2" fmla="*/ 387587 w 880514"/>
              <a:gd name="connsiteY2" fmla="*/ 25 h 654870"/>
              <a:gd name="connsiteX3" fmla="*/ 418544 w 880514"/>
              <a:gd name="connsiteY3" fmla="*/ 109563 h 654870"/>
              <a:gd name="connsiteX4" fmla="*/ 775732 w 880514"/>
              <a:gd name="connsiteY4" fmla="*/ 109563 h 654870"/>
              <a:gd name="connsiteX5" fmla="*/ 775732 w 880514"/>
              <a:gd name="connsiteY5" fmla="*/ 352451 h 654870"/>
              <a:gd name="connsiteX6" fmla="*/ 880507 w 880514"/>
              <a:gd name="connsiteY6" fmla="*/ 388170 h 654870"/>
              <a:gd name="connsiteX7" fmla="*/ 775732 w 880514"/>
              <a:gd name="connsiteY7" fmla="*/ 421507 h 654870"/>
              <a:gd name="connsiteX8" fmla="*/ 775732 w 880514"/>
              <a:gd name="connsiteY8" fmla="*/ 654870 h 654870"/>
              <a:gd name="connsiteX9" fmla="*/ 420927 w 880514"/>
              <a:gd name="connsiteY9" fmla="*/ 654870 h 654870"/>
              <a:gd name="connsiteX10" fmla="*/ 387588 w 880514"/>
              <a:gd name="connsiteY10" fmla="*/ 550095 h 654870"/>
              <a:gd name="connsiteX11" fmla="*/ 354250 w 880514"/>
              <a:gd name="connsiteY11" fmla="*/ 654870 h 654870"/>
              <a:gd name="connsiteX12" fmla="*/ 1826 w 880514"/>
              <a:gd name="connsiteY12" fmla="*/ 654870 h 654870"/>
              <a:gd name="connsiteX13" fmla="*/ 1326 w 880514"/>
              <a:gd name="connsiteY13" fmla="*/ 426269 h 654870"/>
              <a:gd name="connsiteX14" fmla="*/ 103718 w 880514"/>
              <a:gd name="connsiteY14" fmla="*/ 385788 h 654870"/>
              <a:gd name="connsiteX15" fmla="*/ 1324 w 880514"/>
              <a:gd name="connsiteY15" fmla="*/ 350069 h 654870"/>
              <a:gd name="connsiteX16" fmla="*/ 1826 w 880514"/>
              <a:gd name="connsiteY16" fmla="*/ 109563 h 654870"/>
              <a:gd name="connsiteX0" fmla="*/ 1826 w 880514"/>
              <a:gd name="connsiteY0" fmla="*/ 109563 h 654870"/>
              <a:gd name="connsiteX1" fmla="*/ 354250 w 880514"/>
              <a:gd name="connsiteY1" fmla="*/ 109563 h 654870"/>
              <a:gd name="connsiteX2" fmla="*/ 387587 w 880514"/>
              <a:gd name="connsiteY2" fmla="*/ 25 h 654870"/>
              <a:gd name="connsiteX3" fmla="*/ 418544 w 880514"/>
              <a:gd name="connsiteY3" fmla="*/ 109563 h 654870"/>
              <a:gd name="connsiteX4" fmla="*/ 775732 w 880514"/>
              <a:gd name="connsiteY4" fmla="*/ 109563 h 654870"/>
              <a:gd name="connsiteX5" fmla="*/ 775732 w 880514"/>
              <a:gd name="connsiteY5" fmla="*/ 352451 h 654870"/>
              <a:gd name="connsiteX6" fmla="*/ 880507 w 880514"/>
              <a:gd name="connsiteY6" fmla="*/ 388170 h 654870"/>
              <a:gd name="connsiteX7" fmla="*/ 775732 w 880514"/>
              <a:gd name="connsiteY7" fmla="*/ 421507 h 654870"/>
              <a:gd name="connsiteX8" fmla="*/ 775732 w 880514"/>
              <a:gd name="connsiteY8" fmla="*/ 654870 h 654870"/>
              <a:gd name="connsiteX9" fmla="*/ 420927 w 880514"/>
              <a:gd name="connsiteY9" fmla="*/ 654870 h 654870"/>
              <a:gd name="connsiteX10" fmla="*/ 387588 w 880514"/>
              <a:gd name="connsiteY10" fmla="*/ 550095 h 654870"/>
              <a:gd name="connsiteX11" fmla="*/ 354250 w 880514"/>
              <a:gd name="connsiteY11" fmla="*/ 654870 h 654870"/>
              <a:gd name="connsiteX12" fmla="*/ 1826 w 880514"/>
              <a:gd name="connsiteY12" fmla="*/ 654870 h 654870"/>
              <a:gd name="connsiteX13" fmla="*/ 1326 w 880514"/>
              <a:gd name="connsiteY13" fmla="*/ 426269 h 654870"/>
              <a:gd name="connsiteX14" fmla="*/ 103718 w 880514"/>
              <a:gd name="connsiteY14" fmla="*/ 385788 h 654870"/>
              <a:gd name="connsiteX15" fmla="*/ 1324 w 880514"/>
              <a:gd name="connsiteY15" fmla="*/ 350069 h 654870"/>
              <a:gd name="connsiteX16" fmla="*/ 1826 w 880514"/>
              <a:gd name="connsiteY16" fmla="*/ 109563 h 654870"/>
              <a:gd name="connsiteX0" fmla="*/ 769 w 879457"/>
              <a:gd name="connsiteY0" fmla="*/ 109563 h 654870"/>
              <a:gd name="connsiteX1" fmla="*/ 353193 w 879457"/>
              <a:gd name="connsiteY1" fmla="*/ 109563 h 654870"/>
              <a:gd name="connsiteX2" fmla="*/ 386530 w 879457"/>
              <a:gd name="connsiteY2" fmla="*/ 25 h 654870"/>
              <a:gd name="connsiteX3" fmla="*/ 417487 w 879457"/>
              <a:gd name="connsiteY3" fmla="*/ 109563 h 654870"/>
              <a:gd name="connsiteX4" fmla="*/ 774675 w 879457"/>
              <a:gd name="connsiteY4" fmla="*/ 109563 h 654870"/>
              <a:gd name="connsiteX5" fmla="*/ 774675 w 879457"/>
              <a:gd name="connsiteY5" fmla="*/ 352451 h 654870"/>
              <a:gd name="connsiteX6" fmla="*/ 879450 w 879457"/>
              <a:gd name="connsiteY6" fmla="*/ 388170 h 654870"/>
              <a:gd name="connsiteX7" fmla="*/ 774675 w 879457"/>
              <a:gd name="connsiteY7" fmla="*/ 421507 h 654870"/>
              <a:gd name="connsiteX8" fmla="*/ 774675 w 879457"/>
              <a:gd name="connsiteY8" fmla="*/ 654870 h 654870"/>
              <a:gd name="connsiteX9" fmla="*/ 419870 w 879457"/>
              <a:gd name="connsiteY9" fmla="*/ 654870 h 654870"/>
              <a:gd name="connsiteX10" fmla="*/ 386531 w 879457"/>
              <a:gd name="connsiteY10" fmla="*/ 550095 h 654870"/>
              <a:gd name="connsiteX11" fmla="*/ 353193 w 879457"/>
              <a:gd name="connsiteY11" fmla="*/ 654870 h 654870"/>
              <a:gd name="connsiteX12" fmla="*/ 769 w 879457"/>
              <a:gd name="connsiteY12" fmla="*/ 654870 h 654870"/>
              <a:gd name="connsiteX13" fmla="*/ 269 w 879457"/>
              <a:gd name="connsiteY13" fmla="*/ 426269 h 654870"/>
              <a:gd name="connsiteX14" fmla="*/ 102661 w 879457"/>
              <a:gd name="connsiteY14" fmla="*/ 385788 h 654870"/>
              <a:gd name="connsiteX15" fmla="*/ 267 w 879457"/>
              <a:gd name="connsiteY15" fmla="*/ 350069 h 654870"/>
              <a:gd name="connsiteX16" fmla="*/ 769 w 879457"/>
              <a:gd name="connsiteY16" fmla="*/ 109563 h 654870"/>
              <a:gd name="connsiteX0" fmla="*/ 769 w 774675"/>
              <a:gd name="connsiteY0" fmla="*/ 109563 h 654870"/>
              <a:gd name="connsiteX1" fmla="*/ 353193 w 774675"/>
              <a:gd name="connsiteY1" fmla="*/ 109563 h 654870"/>
              <a:gd name="connsiteX2" fmla="*/ 386530 w 774675"/>
              <a:gd name="connsiteY2" fmla="*/ 25 h 654870"/>
              <a:gd name="connsiteX3" fmla="*/ 417487 w 774675"/>
              <a:gd name="connsiteY3" fmla="*/ 109563 h 654870"/>
              <a:gd name="connsiteX4" fmla="*/ 774675 w 774675"/>
              <a:gd name="connsiteY4" fmla="*/ 109563 h 654870"/>
              <a:gd name="connsiteX5" fmla="*/ 774675 w 774675"/>
              <a:gd name="connsiteY5" fmla="*/ 352451 h 654870"/>
              <a:gd name="connsiteX6" fmla="*/ 774675 w 774675"/>
              <a:gd name="connsiteY6" fmla="*/ 421507 h 654870"/>
              <a:gd name="connsiteX7" fmla="*/ 774675 w 774675"/>
              <a:gd name="connsiteY7" fmla="*/ 654870 h 654870"/>
              <a:gd name="connsiteX8" fmla="*/ 419870 w 774675"/>
              <a:gd name="connsiteY8" fmla="*/ 654870 h 654870"/>
              <a:gd name="connsiteX9" fmla="*/ 386531 w 774675"/>
              <a:gd name="connsiteY9" fmla="*/ 550095 h 654870"/>
              <a:gd name="connsiteX10" fmla="*/ 353193 w 774675"/>
              <a:gd name="connsiteY10" fmla="*/ 654870 h 654870"/>
              <a:gd name="connsiteX11" fmla="*/ 769 w 774675"/>
              <a:gd name="connsiteY11" fmla="*/ 654870 h 654870"/>
              <a:gd name="connsiteX12" fmla="*/ 269 w 774675"/>
              <a:gd name="connsiteY12" fmla="*/ 426269 h 654870"/>
              <a:gd name="connsiteX13" fmla="*/ 102661 w 774675"/>
              <a:gd name="connsiteY13" fmla="*/ 385788 h 654870"/>
              <a:gd name="connsiteX14" fmla="*/ 267 w 774675"/>
              <a:gd name="connsiteY14" fmla="*/ 350069 h 654870"/>
              <a:gd name="connsiteX15" fmla="*/ 769 w 774675"/>
              <a:gd name="connsiteY15" fmla="*/ 109563 h 654870"/>
              <a:gd name="connsiteX0" fmla="*/ 769 w 774675"/>
              <a:gd name="connsiteY0" fmla="*/ 109563 h 654870"/>
              <a:gd name="connsiteX1" fmla="*/ 353193 w 774675"/>
              <a:gd name="connsiteY1" fmla="*/ 109563 h 654870"/>
              <a:gd name="connsiteX2" fmla="*/ 386530 w 774675"/>
              <a:gd name="connsiteY2" fmla="*/ 25 h 654870"/>
              <a:gd name="connsiteX3" fmla="*/ 417487 w 774675"/>
              <a:gd name="connsiteY3" fmla="*/ 109563 h 654870"/>
              <a:gd name="connsiteX4" fmla="*/ 774675 w 774675"/>
              <a:gd name="connsiteY4" fmla="*/ 109563 h 654870"/>
              <a:gd name="connsiteX5" fmla="*/ 774675 w 774675"/>
              <a:gd name="connsiteY5" fmla="*/ 352451 h 654870"/>
              <a:gd name="connsiteX6" fmla="*/ 774675 w 774675"/>
              <a:gd name="connsiteY6" fmla="*/ 654870 h 654870"/>
              <a:gd name="connsiteX7" fmla="*/ 419870 w 774675"/>
              <a:gd name="connsiteY7" fmla="*/ 654870 h 654870"/>
              <a:gd name="connsiteX8" fmla="*/ 386531 w 774675"/>
              <a:gd name="connsiteY8" fmla="*/ 550095 h 654870"/>
              <a:gd name="connsiteX9" fmla="*/ 353193 w 774675"/>
              <a:gd name="connsiteY9" fmla="*/ 654870 h 654870"/>
              <a:gd name="connsiteX10" fmla="*/ 769 w 774675"/>
              <a:gd name="connsiteY10" fmla="*/ 654870 h 654870"/>
              <a:gd name="connsiteX11" fmla="*/ 269 w 774675"/>
              <a:gd name="connsiteY11" fmla="*/ 426269 h 654870"/>
              <a:gd name="connsiteX12" fmla="*/ 102661 w 774675"/>
              <a:gd name="connsiteY12" fmla="*/ 385788 h 654870"/>
              <a:gd name="connsiteX13" fmla="*/ 267 w 774675"/>
              <a:gd name="connsiteY13" fmla="*/ 350069 h 654870"/>
              <a:gd name="connsiteX14" fmla="*/ 769 w 774675"/>
              <a:gd name="connsiteY14" fmla="*/ 109563 h 654870"/>
              <a:gd name="connsiteX0" fmla="*/ 769 w 774675"/>
              <a:gd name="connsiteY0" fmla="*/ 109563 h 654870"/>
              <a:gd name="connsiteX1" fmla="*/ 353193 w 774675"/>
              <a:gd name="connsiteY1" fmla="*/ 109563 h 654870"/>
              <a:gd name="connsiteX2" fmla="*/ 386530 w 774675"/>
              <a:gd name="connsiteY2" fmla="*/ 25 h 654870"/>
              <a:gd name="connsiteX3" fmla="*/ 417487 w 774675"/>
              <a:gd name="connsiteY3" fmla="*/ 109563 h 654870"/>
              <a:gd name="connsiteX4" fmla="*/ 774675 w 774675"/>
              <a:gd name="connsiteY4" fmla="*/ 109563 h 654870"/>
              <a:gd name="connsiteX5" fmla="*/ 774675 w 774675"/>
              <a:gd name="connsiteY5" fmla="*/ 654870 h 654870"/>
              <a:gd name="connsiteX6" fmla="*/ 419870 w 774675"/>
              <a:gd name="connsiteY6" fmla="*/ 654870 h 654870"/>
              <a:gd name="connsiteX7" fmla="*/ 386531 w 774675"/>
              <a:gd name="connsiteY7" fmla="*/ 550095 h 654870"/>
              <a:gd name="connsiteX8" fmla="*/ 353193 w 774675"/>
              <a:gd name="connsiteY8" fmla="*/ 654870 h 654870"/>
              <a:gd name="connsiteX9" fmla="*/ 769 w 774675"/>
              <a:gd name="connsiteY9" fmla="*/ 654870 h 654870"/>
              <a:gd name="connsiteX10" fmla="*/ 269 w 774675"/>
              <a:gd name="connsiteY10" fmla="*/ 426269 h 654870"/>
              <a:gd name="connsiteX11" fmla="*/ 102661 w 774675"/>
              <a:gd name="connsiteY11" fmla="*/ 385788 h 654870"/>
              <a:gd name="connsiteX12" fmla="*/ 267 w 774675"/>
              <a:gd name="connsiteY12" fmla="*/ 350069 h 654870"/>
              <a:gd name="connsiteX13" fmla="*/ 769 w 774675"/>
              <a:gd name="connsiteY13" fmla="*/ 109563 h 654870"/>
              <a:gd name="connsiteX0" fmla="*/ 769 w 774675"/>
              <a:gd name="connsiteY0" fmla="*/ 0 h 545307"/>
              <a:gd name="connsiteX1" fmla="*/ 353193 w 774675"/>
              <a:gd name="connsiteY1" fmla="*/ 0 h 545307"/>
              <a:gd name="connsiteX2" fmla="*/ 417487 w 774675"/>
              <a:gd name="connsiteY2" fmla="*/ 0 h 545307"/>
              <a:gd name="connsiteX3" fmla="*/ 774675 w 774675"/>
              <a:gd name="connsiteY3" fmla="*/ 0 h 545307"/>
              <a:gd name="connsiteX4" fmla="*/ 774675 w 774675"/>
              <a:gd name="connsiteY4" fmla="*/ 545307 h 545307"/>
              <a:gd name="connsiteX5" fmla="*/ 419870 w 774675"/>
              <a:gd name="connsiteY5" fmla="*/ 545307 h 545307"/>
              <a:gd name="connsiteX6" fmla="*/ 386531 w 774675"/>
              <a:gd name="connsiteY6" fmla="*/ 440532 h 545307"/>
              <a:gd name="connsiteX7" fmla="*/ 353193 w 774675"/>
              <a:gd name="connsiteY7" fmla="*/ 545307 h 545307"/>
              <a:gd name="connsiteX8" fmla="*/ 769 w 774675"/>
              <a:gd name="connsiteY8" fmla="*/ 545307 h 545307"/>
              <a:gd name="connsiteX9" fmla="*/ 269 w 774675"/>
              <a:gd name="connsiteY9" fmla="*/ 316706 h 545307"/>
              <a:gd name="connsiteX10" fmla="*/ 102661 w 774675"/>
              <a:gd name="connsiteY10" fmla="*/ 276225 h 545307"/>
              <a:gd name="connsiteX11" fmla="*/ 267 w 774675"/>
              <a:gd name="connsiteY11" fmla="*/ 240506 h 545307"/>
              <a:gd name="connsiteX12" fmla="*/ 769 w 774675"/>
              <a:gd name="connsiteY12" fmla="*/ 0 h 545307"/>
              <a:gd name="connsiteX0" fmla="*/ 769 w 774675"/>
              <a:gd name="connsiteY0" fmla="*/ 0 h 545307"/>
              <a:gd name="connsiteX1" fmla="*/ 417487 w 774675"/>
              <a:gd name="connsiteY1" fmla="*/ 0 h 545307"/>
              <a:gd name="connsiteX2" fmla="*/ 774675 w 774675"/>
              <a:gd name="connsiteY2" fmla="*/ 0 h 545307"/>
              <a:gd name="connsiteX3" fmla="*/ 774675 w 774675"/>
              <a:gd name="connsiteY3" fmla="*/ 545307 h 545307"/>
              <a:gd name="connsiteX4" fmla="*/ 419870 w 774675"/>
              <a:gd name="connsiteY4" fmla="*/ 545307 h 545307"/>
              <a:gd name="connsiteX5" fmla="*/ 386531 w 774675"/>
              <a:gd name="connsiteY5" fmla="*/ 440532 h 545307"/>
              <a:gd name="connsiteX6" fmla="*/ 353193 w 774675"/>
              <a:gd name="connsiteY6" fmla="*/ 545307 h 545307"/>
              <a:gd name="connsiteX7" fmla="*/ 769 w 774675"/>
              <a:gd name="connsiteY7" fmla="*/ 545307 h 545307"/>
              <a:gd name="connsiteX8" fmla="*/ 269 w 774675"/>
              <a:gd name="connsiteY8" fmla="*/ 316706 h 545307"/>
              <a:gd name="connsiteX9" fmla="*/ 102661 w 774675"/>
              <a:gd name="connsiteY9" fmla="*/ 276225 h 545307"/>
              <a:gd name="connsiteX10" fmla="*/ 267 w 774675"/>
              <a:gd name="connsiteY10" fmla="*/ 240506 h 545307"/>
              <a:gd name="connsiteX11" fmla="*/ 769 w 774675"/>
              <a:gd name="connsiteY11" fmla="*/ 0 h 545307"/>
              <a:gd name="connsiteX0" fmla="*/ 769 w 774675"/>
              <a:gd name="connsiteY0" fmla="*/ 0 h 545307"/>
              <a:gd name="connsiteX1" fmla="*/ 774675 w 774675"/>
              <a:gd name="connsiteY1" fmla="*/ 0 h 545307"/>
              <a:gd name="connsiteX2" fmla="*/ 774675 w 774675"/>
              <a:gd name="connsiteY2" fmla="*/ 545307 h 545307"/>
              <a:gd name="connsiteX3" fmla="*/ 419870 w 774675"/>
              <a:gd name="connsiteY3" fmla="*/ 545307 h 545307"/>
              <a:gd name="connsiteX4" fmla="*/ 386531 w 774675"/>
              <a:gd name="connsiteY4" fmla="*/ 440532 h 545307"/>
              <a:gd name="connsiteX5" fmla="*/ 353193 w 774675"/>
              <a:gd name="connsiteY5" fmla="*/ 545307 h 545307"/>
              <a:gd name="connsiteX6" fmla="*/ 769 w 774675"/>
              <a:gd name="connsiteY6" fmla="*/ 545307 h 545307"/>
              <a:gd name="connsiteX7" fmla="*/ 269 w 774675"/>
              <a:gd name="connsiteY7" fmla="*/ 316706 h 545307"/>
              <a:gd name="connsiteX8" fmla="*/ 102661 w 774675"/>
              <a:gd name="connsiteY8" fmla="*/ 276225 h 545307"/>
              <a:gd name="connsiteX9" fmla="*/ 267 w 774675"/>
              <a:gd name="connsiteY9" fmla="*/ 240506 h 545307"/>
              <a:gd name="connsiteX10" fmla="*/ 769 w 774675"/>
              <a:gd name="connsiteY10" fmla="*/ 0 h 54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4675" h="545307">
                <a:moveTo>
                  <a:pt x="769" y="0"/>
                </a:moveTo>
                <a:lnTo>
                  <a:pt x="774675" y="0"/>
                </a:lnTo>
                <a:lnTo>
                  <a:pt x="774675" y="545307"/>
                </a:lnTo>
                <a:lnTo>
                  <a:pt x="419870" y="545307"/>
                </a:lnTo>
                <a:cubicBezTo>
                  <a:pt x="408757" y="510382"/>
                  <a:pt x="504800" y="439738"/>
                  <a:pt x="386531" y="440532"/>
                </a:cubicBezTo>
                <a:cubicBezTo>
                  <a:pt x="268262" y="441326"/>
                  <a:pt x="364306" y="510382"/>
                  <a:pt x="353193" y="545307"/>
                </a:cubicBezTo>
                <a:lnTo>
                  <a:pt x="769" y="545307"/>
                </a:lnTo>
                <a:cubicBezTo>
                  <a:pt x="-191" y="469107"/>
                  <a:pt x="1229" y="392906"/>
                  <a:pt x="269" y="316706"/>
                </a:cubicBezTo>
                <a:cubicBezTo>
                  <a:pt x="-608" y="271462"/>
                  <a:pt x="100280" y="403225"/>
                  <a:pt x="102661" y="276225"/>
                </a:cubicBezTo>
                <a:cubicBezTo>
                  <a:pt x="105042" y="149225"/>
                  <a:pt x="-610" y="286146"/>
                  <a:pt x="267" y="240506"/>
                </a:cubicBezTo>
                <a:cubicBezTo>
                  <a:pt x="747" y="187722"/>
                  <a:pt x="-902" y="92471"/>
                  <a:pt x="769" y="0"/>
                </a:cubicBezTo>
                <a:close/>
              </a:path>
            </a:pathLst>
          </a:custGeom>
          <a:solidFill>
            <a:srgbClr val="00AB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 prst="angle"/>
          </a:sp3d>
          <a:extLst/>
        </p:spPr>
        <p:txBody>
          <a:bodyPr anchor="ctr" anchorCtr="1"/>
          <a:lstStyle/>
          <a:p>
            <a:pPr algn="r" eaLnBrk="0" hangingPunct="0">
              <a:defRPr/>
            </a:pPr>
            <a:r>
              <a:rPr lang="en-GB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rPr>
              <a:t>Irinotecan</a:t>
            </a:r>
          </a:p>
        </p:txBody>
      </p:sp>
      <p:sp>
        <p:nvSpPr>
          <p:cNvPr id="19" name="Freeform 18"/>
          <p:cNvSpPr/>
          <p:nvPr/>
        </p:nvSpPr>
        <p:spPr bwMode="auto">
          <a:xfrm>
            <a:off x="979284" y="2917769"/>
            <a:ext cx="2588980" cy="1937571"/>
          </a:xfrm>
          <a:custGeom>
            <a:avLst/>
            <a:gdLst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38200 w 890587"/>
              <a:gd name="connsiteY5" fmla="*/ 330994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0 w 890587"/>
              <a:gd name="connsiteY8" fmla="*/ 545307 h 545307"/>
              <a:gd name="connsiteX9" fmla="*/ 0 w 890587"/>
              <a:gd name="connsiteY9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35756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0 w 890587"/>
              <a:gd name="connsiteY8" fmla="*/ 545307 h 545307"/>
              <a:gd name="connsiteX9" fmla="*/ 0 w 890587"/>
              <a:gd name="connsiteY9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0 w 890587"/>
              <a:gd name="connsiteY8" fmla="*/ 545307 h 545307"/>
              <a:gd name="connsiteX9" fmla="*/ 0 w 890587"/>
              <a:gd name="connsiteY9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383381 w 890587"/>
              <a:gd name="connsiteY8" fmla="*/ 545307 h 545307"/>
              <a:gd name="connsiteX9" fmla="*/ 0 w 890587"/>
              <a:gd name="connsiteY9" fmla="*/ 545307 h 545307"/>
              <a:gd name="connsiteX10" fmla="*/ 0 w 890587"/>
              <a:gd name="connsiteY10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383381 w 890587"/>
              <a:gd name="connsiteY8" fmla="*/ 545307 h 545307"/>
              <a:gd name="connsiteX9" fmla="*/ 335756 w 890587"/>
              <a:gd name="connsiteY9" fmla="*/ 545307 h 545307"/>
              <a:gd name="connsiteX10" fmla="*/ 0 w 890587"/>
              <a:gd name="connsiteY10" fmla="*/ 545307 h 545307"/>
              <a:gd name="connsiteX11" fmla="*/ 0 w 890587"/>
              <a:gd name="connsiteY11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35769 w 890587"/>
              <a:gd name="connsiteY8" fmla="*/ 545307 h 545307"/>
              <a:gd name="connsiteX9" fmla="*/ 383381 w 890587"/>
              <a:gd name="connsiteY9" fmla="*/ 545307 h 545307"/>
              <a:gd name="connsiteX10" fmla="*/ 335756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35769 w 890587"/>
              <a:gd name="connsiteY8" fmla="*/ 545307 h 545307"/>
              <a:gd name="connsiteX9" fmla="*/ 385762 w 890587"/>
              <a:gd name="connsiteY9" fmla="*/ 440532 h 545307"/>
              <a:gd name="connsiteX10" fmla="*/ 335756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19101 w 890587"/>
              <a:gd name="connsiteY8" fmla="*/ 545307 h 545307"/>
              <a:gd name="connsiteX9" fmla="*/ 385762 w 890587"/>
              <a:gd name="connsiteY9" fmla="*/ 440532 h 545307"/>
              <a:gd name="connsiteX10" fmla="*/ 335756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19101 w 890587"/>
              <a:gd name="connsiteY8" fmla="*/ 545307 h 545307"/>
              <a:gd name="connsiteX9" fmla="*/ 385762 w 890587"/>
              <a:gd name="connsiteY9" fmla="*/ 440532 h 545307"/>
              <a:gd name="connsiteX10" fmla="*/ 352424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19101 w 890587"/>
              <a:gd name="connsiteY8" fmla="*/ 545307 h 545307"/>
              <a:gd name="connsiteX9" fmla="*/ 385762 w 890587"/>
              <a:gd name="connsiteY9" fmla="*/ 440532 h 545307"/>
              <a:gd name="connsiteX10" fmla="*/ 352424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773906 w 890587"/>
              <a:gd name="connsiteY5" fmla="*/ 311944 h 545307"/>
              <a:gd name="connsiteX6" fmla="*/ 773906 w 890587"/>
              <a:gd name="connsiteY6" fmla="*/ 545307 h 545307"/>
              <a:gd name="connsiteX7" fmla="*/ 419101 w 890587"/>
              <a:gd name="connsiteY7" fmla="*/ 545307 h 545307"/>
              <a:gd name="connsiteX8" fmla="*/ 385762 w 890587"/>
              <a:gd name="connsiteY8" fmla="*/ 440532 h 545307"/>
              <a:gd name="connsiteX9" fmla="*/ 352424 w 890587"/>
              <a:gd name="connsiteY9" fmla="*/ 545307 h 545307"/>
              <a:gd name="connsiteX10" fmla="*/ 0 w 890587"/>
              <a:gd name="connsiteY10" fmla="*/ 545307 h 545307"/>
              <a:gd name="connsiteX11" fmla="*/ 0 w 890587"/>
              <a:gd name="connsiteY11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90587 w 890587"/>
              <a:gd name="connsiteY3" fmla="*/ 278607 h 545307"/>
              <a:gd name="connsiteX4" fmla="*/ 773906 w 890587"/>
              <a:gd name="connsiteY4" fmla="*/ 311944 h 545307"/>
              <a:gd name="connsiteX5" fmla="*/ 773906 w 890587"/>
              <a:gd name="connsiteY5" fmla="*/ 545307 h 545307"/>
              <a:gd name="connsiteX6" fmla="*/ 419101 w 890587"/>
              <a:gd name="connsiteY6" fmla="*/ 545307 h 545307"/>
              <a:gd name="connsiteX7" fmla="*/ 385762 w 890587"/>
              <a:gd name="connsiteY7" fmla="*/ 440532 h 545307"/>
              <a:gd name="connsiteX8" fmla="*/ 352424 w 890587"/>
              <a:gd name="connsiteY8" fmla="*/ 545307 h 545307"/>
              <a:gd name="connsiteX9" fmla="*/ 0 w 890587"/>
              <a:gd name="connsiteY9" fmla="*/ 545307 h 545307"/>
              <a:gd name="connsiteX10" fmla="*/ 0 w 890587"/>
              <a:gd name="connsiteY10" fmla="*/ 0 h 545307"/>
              <a:gd name="connsiteX0" fmla="*/ 0 w 890592"/>
              <a:gd name="connsiteY0" fmla="*/ 0 h 545307"/>
              <a:gd name="connsiteX1" fmla="*/ 773906 w 890592"/>
              <a:gd name="connsiteY1" fmla="*/ 0 h 545307"/>
              <a:gd name="connsiteX2" fmla="*/ 773906 w 890592"/>
              <a:gd name="connsiteY2" fmla="*/ 242888 h 545307"/>
              <a:gd name="connsiteX3" fmla="*/ 890587 w 890592"/>
              <a:gd name="connsiteY3" fmla="*/ 278607 h 545307"/>
              <a:gd name="connsiteX4" fmla="*/ 773906 w 890592"/>
              <a:gd name="connsiteY4" fmla="*/ 311944 h 545307"/>
              <a:gd name="connsiteX5" fmla="*/ 773906 w 890592"/>
              <a:gd name="connsiteY5" fmla="*/ 545307 h 545307"/>
              <a:gd name="connsiteX6" fmla="*/ 419101 w 890592"/>
              <a:gd name="connsiteY6" fmla="*/ 545307 h 545307"/>
              <a:gd name="connsiteX7" fmla="*/ 385762 w 890592"/>
              <a:gd name="connsiteY7" fmla="*/ 440532 h 545307"/>
              <a:gd name="connsiteX8" fmla="*/ 352424 w 890592"/>
              <a:gd name="connsiteY8" fmla="*/ 545307 h 545307"/>
              <a:gd name="connsiteX9" fmla="*/ 0 w 890592"/>
              <a:gd name="connsiteY9" fmla="*/ 545307 h 545307"/>
              <a:gd name="connsiteX10" fmla="*/ 0 w 890592"/>
              <a:gd name="connsiteY10" fmla="*/ 0 h 545307"/>
              <a:gd name="connsiteX0" fmla="*/ 0 w 878688"/>
              <a:gd name="connsiteY0" fmla="*/ 0 h 545307"/>
              <a:gd name="connsiteX1" fmla="*/ 773906 w 878688"/>
              <a:gd name="connsiteY1" fmla="*/ 0 h 545307"/>
              <a:gd name="connsiteX2" fmla="*/ 773906 w 878688"/>
              <a:gd name="connsiteY2" fmla="*/ 242888 h 545307"/>
              <a:gd name="connsiteX3" fmla="*/ 878681 w 878688"/>
              <a:gd name="connsiteY3" fmla="*/ 278607 h 545307"/>
              <a:gd name="connsiteX4" fmla="*/ 773906 w 878688"/>
              <a:gd name="connsiteY4" fmla="*/ 311944 h 545307"/>
              <a:gd name="connsiteX5" fmla="*/ 773906 w 878688"/>
              <a:gd name="connsiteY5" fmla="*/ 545307 h 545307"/>
              <a:gd name="connsiteX6" fmla="*/ 419101 w 878688"/>
              <a:gd name="connsiteY6" fmla="*/ 545307 h 545307"/>
              <a:gd name="connsiteX7" fmla="*/ 385762 w 878688"/>
              <a:gd name="connsiteY7" fmla="*/ 440532 h 545307"/>
              <a:gd name="connsiteX8" fmla="*/ 352424 w 878688"/>
              <a:gd name="connsiteY8" fmla="*/ 545307 h 545307"/>
              <a:gd name="connsiteX9" fmla="*/ 0 w 878688"/>
              <a:gd name="connsiteY9" fmla="*/ 545307 h 545307"/>
              <a:gd name="connsiteX10" fmla="*/ 0 w 878688"/>
              <a:gd name="connsiteY10" fmla="*/ 0 h 545307"/>
              <a:gd name="connsiteX0" fmla="*/ 0 w 878688"/>
              <a:gd name="connsiteY0" fmla="*/ 0 h 545307"/>
              <a:gd name="connsiteX1" fmla="*/ 352424 w 878688"/>
              <a:gd name="connsiteY1" fmla="*/ 0 h 545307"/>
              <a:gd name="connsiteX2" fmla="*/ 773906 w 878688"/>
              <a:gd name="connsiteY2" fmla="*/ 0 h 545307"/>
              <a:gd name="connsiteX3" fmla="*/ 773906 w 878688"/>
              <a:gd name="connsiteY3" fmla="*/ 242888 h 545307"/>
              <a:gd name="connsiteX4" fmla="*/ 878681 w 878688"/>
              <a:gd name="connsiteY4" fmla="*/ 278607 h 545307"/>
              <a:gd name="connsiteX5" fmla="*/ 773906 w 878688"/>
              <a:gd name="connsiteY5" fmla="*/ 311944 h 545307"/>
              <a:gd name="connsiteX6" fmla="*/ 773906 w 878688"/>
              <a:gd name="connsiteY6" fmla="*/ 545307 h 545307"/>
              <a:gd name="connsiteX7" fmla="*/ 419101 w 878688"/>
              <a:gd name="connsiteY7" fmla="*/ 545307 h 545307"/>
              <a:gd name="connsiteX8" fmla="*/ 385762 w 878688"/>
              <a:gd name="connsiteY8" fmla="*/ 440532 h 545307"/>
              <a:gd name="connsiteX9" fmla="*/ 352424 w 878688"/>
              <a:gd name="connsiteY9" fmla="*/ 545307 h 545307"/>
              <a:gd name="connsiteX10" fmla="*/ 0 w 878688"/>
              <a:gd name="connsiteY10" fmla="*/ 545307 h 545307"/>
              <a:gd name="connsiteX11" fmla="*/ 0 w 878688"/>
              <a:gd name="connsiteY11" fmla="*/ 0 h 545307"/>
              <a:gd name="connsiteX0" fmla="*/ 0 w 878688"/>
              <a:gd name="connsiteY0" fmla="*/ 0 h 545307"/>
              <a:gd name="connsiteX1" fmla="*/ 352424 w 878688"/>
              <a:gd name="connsiteY1" fmla="*/ 0 h 545307"/>
              <a:gd name="connsiteX2" fmla="*/ 416718 w 878688"/>
              <a:gd name="connsiteY2" fmla="*/ 0 h 545307"/>
              <a:gd name="connsiteX3" fmla="*/ 773906 w 878688"/>
              <a:gd name="connsiteY3" fmla="*/ 0 h 545307"/>
              <a:gd name="connsiteX4" fmla="*/ 773906 w 878688"/>
              <a:gd name="connsiteY4" fmla="*/ 242888 h 545307"/>
              <a:gd name="connsiteX5" fmla="*/ 878681 w 878688"/>
              <a:gd name="connsiteY5" fmla="*/ 278607 h 545307"/>
              <a:gd name="connsiteX6" fmla="*/ 773906 w 878688"/>
              <a:gd name="connsiteY6" fmla="*/ 311944 h 545307"/>
              <a:gd name="connsiteX7" fmla="*/ 773906 w 878688"/>
              <a:gd name="connsiteY7" fmla="*/ 545307 h 545307"/>
              <a:gd name="connsiteX8" fmla="*/ 419101 w 878688"/>
              <a:gd name="connsiteY8" fmla="*/ 545307 h 545307"/>
              <a:gd name="connsiteX9" fmla="*/ 385762 w 878688"/>
              <a:gd name="connsiteY9" fmla="*/ 440532 h 545307"/>
              <a:gd name="connsiteX10" fmla="*/ 352424 w 878688"/>
              <a:gd name="connsiteY10" fmla="*/ 545307 h 545307"/>
              <a:gd name="connsiteX11" fmla="*/ 0 w 878688"/>
              <a:gd name="connsiteY11" fmla="*/ 545307 h 545307"/>
              <a:gd name="connsiteX12" fmla="*/ 0 w 878688"/>
              <a:gd name="connsiteY12" fmla="*/ 0 h 545307"/>
              <a:gd name="connsiteX0" fmla="*/ 0 w 878688"/>
              <a:gd name="connsiteY0" fmla="*/ 0 h 545307"/>
              <a:gd name="connsiteX1" fmla="*/ 352424 w 878688"/>
              <a:gd name="connsiteY1" fmla="*/ 0 h 545307"/>
              <a:gd name="connsiteX2" fmla="*/ 380999 w 878688"/>
              <a:gd name="connsiteY2" fmla="*/ 0 h 545307"/>
              <a:gd name="connsiteX3" fmla="*/ 416718 w 878688"/>
              <a:gd name="connsiteY3" fmla="*/ 0 h 545307"/>
              <a:gd name="connsiteX4" fmla="*/ 773906 w 878688"/>
              <a:gd name="connsiteY4" fmla="*/ 0 h 545307"/>
              <a:gd name="connsiteX5" fmla="*/ 773906 w 878688"/>
              <a:gd name="connsiteY5" fmla="*/ 242888 h 545307"/>
              <a:gd name="connsiteX6" fmla="*/ 878681 w 878688"/>
              <a:gd name="connsiteY6" fmla="*/ 278607 h 545307"/>
              <a:gd name="connsiteX7" fmla="*/ 773906 w 878688"/>
              <a:gd name="connsiteY7" fmla="*/ 311944 h 545307"/>
              <a:gd name="connsiteX8" fmla="*/ 773906 w 878688"/>
              <a:gd name="connsiteY8" fmla="*/ 545307 h 545307"/>
              <a:gd name="connsiteX9" fmla="*/ 419101 w 878688"/>
              <a:gd name="connsiteY9" fmla="*/ 545307 h 545307"/>
              <a:gd name="connsiteX10" fmla="*/ 385762 w 878688"/>
              <a:gd name="connsiteY10" fmla="*/ 440532 h 545307"/>
              <a:gd name="connsiteX11" fmla="*/ 352424 w 878688"/>
              <a:gd name="connsiteY11" fmla="*/ 545307 h 545307"/>
              <a:gd name="connsiteX12" fmla="*/ 0 w 878688"/>
              <a:gd name="connsiteY12" fmla="*/ 545307 h 545307"/>
              <a:gd name="connsiteX13" fmla="*/ 0 w 878688"/>
              <a:gd name="connsiteY13" fmla="*/ 0 h 545307"/>
              <a:gd name="connsiteX0" fmla="*/ 0 w 878688"/>
              <a:gd name="connsiteY0" fmla="*/ 109538 h 654845"/>
              <a:gd name="connsiteX1" fmla="*/ 352424 w 878688"/>
              <a:gd name="connsiteY1" fmla="*/ 109538 h 654845"/>
              <a:gd name="connsiteX2" fmla="*/ 385761 w 878688"/>
              <a:gd name="connsiteY2" fmla="*/ 0 h 654845"/>
              <a:gd name="connsiteX3" fmla="*/ 416718 w 878688"/>
              <a:gd name="connsiteY3" fmla="*/ 109538 h 654845"/>
              <a:gd name="connsiteX4" fmla="*/ 773906 w 878688"/>
              <a:gd name="connsiteY4" fmla="*/ 109538 h 654845"/>
              <a:gd name="connsiteX5" fmla="*/ 773906 w 878688"/>
              <a:gd name="connsiteY5" fmla="*/ 352426 h 654845"/>
              <a:gd name="connsiteX6" fmla="*/ 878681 w 878688"/>
              <a:gd name="connsiteY6" fmla="*/ 388145 h 654845"/>
              <a:gd name="connsiteX7" fmla="*/ 773906 w 878688"/>
              <a:gd name="connsiteY7" fmla="*/ 421482 h 654845"/>
              <a:gd name="connsiteX8" fmla="*/ 773906 w 878688"/>
              <a:gd name="connsiteY8" fmla="*/ 654845 h 654845"/>
              <a:gd name="connsiteX9" fmla="*/ 419101 w 878688"/>
              <a:gd name="connsiteY9" fmla="*/ 654845 h 654845"/>
              <a:gd name="connsiteX10" fmla="*/ 385762 w 878688"/>
              <a:gd name="connsiteY10" fmla="*/ 550070 h 654845"/>
              <a:gd name="connsiteX11" fmla="*/ 352424 w 878688"/>
              <a:gd name="connsiteY11" fmla="*/ 654845 h 654845"/>
              <a:gd name="connsiteX12" fmla="*/ 0 w 878688"/>
              <a:gd name="connsiteY12" fmla="*/ 654845 h 654845"/>
              <a:gd name="connsiteX13" fmla="*/ 0 w 878688"/>
              <a:gd name="connsiteY13" fmla="*/ 109538 h 654845"/>
              <a:gd name="connsiteX0" fmla="*/ 0 w 878688"/>
              <a:gd name="connsiteY0" fmla="*/ 109685 h 654992"/>
              <a:gd name="connsiteX1" fmla="*/ 352424 w 878688"/>
              <a:gd name="connsiteY1" fmla="*/ 109685 h 654992"/>
              <a:gd name="connsiteX2" fmla="*/ 385761 w 878688"/>
              <a:gd name="connsiteY2" fmla="*/ 147 h 654992"/>
              <a:gd name="connsiteX3" fmla="*/ 416718 w 878688"/>
              <a:gd name="connsiteY3" fmla="*/ 109685 h 654992"/>
              <a:gd name="connsiteX4" fmla="*/ 773906 w 878688"/>
              <a:gd name="connsiteY4" fmla="*/ 109685 h 654992"/>
              <a:gd name="connsiteX5" fmla="*/ 773906 w 878688"/>
              <a:gd name="connsiteY5" fmla="*/ 352573 h 654992"/>
              <a:gd name="connsiteX6" fmla="*/ 878681 w 878688"/>
              <a:gd name="connsiteY6" fmla="*/ 388292 h 654992"/>
              <a:gd name="connsiteX7" fmla="*/ 773906 w 878688"/>
              <a:gd name="connsiteY7" fmla="*/ 421629 h 654992"/>
              <a:gd name="connsiteX8" fmla="*/ 773906 w 878688"/>
              <a:gd name="connsiteY8" fmla="*/ 654992 h 654992"/>
              <a:gd name="connsiteX9" fmla="*/ 419101 w 878688"/>
              <a:gd name="connsiteY9" fmla="*/ 654992 h 654992"/>
              <a:gd name="connsiteX10" fmla="*/ 385762 w 878688"/>
              <a:gd name="connsiteY10" fmla="*/ 550217 h 654992"/>
              <a:gd name="connsiteX11" fmla="*/ 352424 w 878688"/>
              <a:gd name="connsiteY11" fmla="*/ 654992 h 654992"/>
              <a:gd name="connsiteX12" fmla="*/ 0 w 878688"/>
              <a:gd name="connsiteY12" fmla="*/ 654992 h 654992"/>
              <a:gd name="connsiteX13" fmla="*/ 0 w 878688"/>
              <a:gd name="connsiteY13" fmla="*/ 109685 h 654992"/>
              <a:gd name="connsiteX0" fmla="*/ 0 w 878688"/>
              <a:gd name="connsiteY0" fmla="*/ 109563 h 654870"/>
              <a:gd name="connsiteX1" fmla="*/ 352424 w 878688"/>
              <a:gd name="connsiteY1" fmla="*/ 109563 h 654870"/>
              <a:gd name="connsiteX2" fmla="*/ 385761 w 878688"/>
              <a:gd name="connsiteY2" fmla="*/ 25 h 654870"/>
              <a:gd name="connsiteX3" fmla="*/ 416718 w 878688"/>
              <a:gd name="connsiteY3" fmla="*/ 109563 h 654870"/>
              <a:gd name="connsiteX4" fmla="*/ 773906 w 878688"/>
              <a:gd name="connsiteY4" fmla="*/ 109563 h 654870"/>
              <a:gd name="connsiteX5" fmla="*/ 773906 w 878688"/>
              <a:gd name="connsiteY5" fmla="*/ 352451 h 654870"/>
              <a:gd name="connsiteX6" fmla="*/ 878681 w 878688"/>
              <a:gd name="connsiteY6" fmla="*/ 388170 h 654870"/>
              <a:gd name="connsiteX7" fmla="*/ 773906 w 878688"/>
              <a:gd name="connsiteY7" fmla="*/ 421507 h 654870"/>
              <a:gd name="connsiteX8" fmla="*/ 773906 w 878688"/>
              <a:gd name="connsiteY8" fmla="*/ 654870 h 654870"/>
              <a:gd name="connsiteX9" fmla="*/ 419101 w 878688"/>
              <a:gd name="connsiteY9" fmla="*/ 654870 h 654870"/>
              <a:gd name="connsiteX10" fmla="*/ 385762 w 878688"/>
              <a:gd name="connsiteY10" fmla="*/ 550095 h 654870"/>
              <a:gd name="connsiteX11" fmla="*/ 352424 w 878688"/>
              <a:gd name="connsiteY11" fmla="*/ 654870 h 654870"/>
              <a:gd name="connsiteX12" fmla="*/ 0 w 878688"/>
              <a:gd name="connsiteY12" fmla="*/ 654870 h 654870"/>
              <a:gd name="connsiteX13" fmla="*/ 0 w 878688"/>
              <a:gd name="connsiteY13" fmla="*/ 109563 h 654870"/>
              <a:gd name="connsiteX0" fmla="*/ 0 w 878688"/>
              <a:gd name="connsiteY0" fmla="*/ 109563 h 654870"/>
              <a:gd name="connsiteX1" fmla="*/ 352424 w 878688"/>
              <a:gd name="connsiteY1" fmla="*/ 109563 h 654870"/>
              <a:gd name="connsiteX2" fmla="*/ 385761 w 878688"/>
              <a:gd name="connsiteY2" fmla="*/ 25 h 654870"/>
              <a:gd name="connsiteX3" fmla="*/ 416718 w 878688"/>
              <a:gd name="connsiteY3" fmla="*/ 109563 h 654870"/>
              <a:gd name="connsiteX4" fmla="*/ 773906 w 878688"/>
              <a:gd name="connsiteY4" fmla="*/ 109563 h 654870"/>
              <a:gd name="connsiteX5" fmla="*/ 773906 w 878688"/>
              <a:gd name="connsiteY5" fmla="*/ 352451 h 654870"/>
              <a:gd name="connsiteX6" fmla="*/ 878681 w 878688"/>
              <a:gd name="connsiteY6" fmla="*/ 388170 h 654870"/>
              <a:gd name="connsiteX7" fmla="*/ 773906 w 878688"/>
              <a:gd name="connsiteY7" fmla="*/ 421507 h 654870"/>
              <a:gd name="connsiteX8" fmla="*/ 773906 w 878688"/>
              <a:gd name="connsiteY8" fmla="*/ 654870 h 654870"/>
              <a:gd name="connsiteX9" fmla="*/ 419101 w 878688"/>
              <a:gd name="connsiteY9" fmla="*/ 654870 h 654870"/>
              <a:gd name="connsiteX10" fmla="*/ 385762 w 878688"/>
              <a:gd name="connsiteY10" fmla="*/ 550095 h 654870"/>
              <a:gd name="connsiteX11" fmla="*/ 352424 w 878688"/>
              <a:gd name="connsiteY11" fmla="*/ 654870 h 654870"/>
              <a:gd name="connsiteX12" fmla="*/ 0 w 878688"/>
              <a:gd name="connsiteY12" fmla="*/ 654870 h 654870"/>
              <a:gd name="connsiteX13" fmla="*/ 0 w 878688"/>
              <a:gd name="connsiteY13" fmla="*/ 109563 h 654870"/>
              <a:gd name="connsiteX0" fmla="*/ 2881 w 881569"/>
              <a:gd name="connsiteY0" fmla="*/ 109563 h 654870"/>
              <a:gd name="connsiteX1" fmla="*/ 355305 w 881569"/>
              <a:gd name="connsiteY1" fmla="*/ 109563 h 654870"/>
              <a:gd name="connsiteX2" fmla="*/ 388642 w 881569"/>
              <a:gd name="connsiteY2" fmla="*/ 25 h 654870"/>
              <a:gd name="connsiteX3" fmla="*/ 419599 w 881569"/>
              <a:gd name="connsiteY3" fmla="*/ 109563 h 654870"/>
              <a:gd name="connsiteX4" fmla="*/ 776787 w 881569"/>
              <a:gd name="connsiteY4" fmla="*/ 109563 h 654870"/>
              <a:gd name="connsiteX5" fmla="*/ 776787 w 881569"/>
              <a:gd name="connsiteY5" fmla="*/ 352451 h 654870"/>
              <a:gd name="connsiteX6" fmla="*/ 881562 w 881569"/>
              <a:gd name="connsiteY6" fmla="*/ 388170 h 654870"/>
              <a:gd name="connsiteX7" fmla="*/ 776787 w 881569"/>
              <a:gd name="connsiteY7" fmla="*/ 421507 h 654870"/>
              <a:gd name="connsiteX8" fmla="*/ 776787 w 881569"/>
              <a:gd name="connsiteY8" fmla="*/ 654870 h 654870"/>
              <a:gd name="connsiteX9" fmla="*/ 421982 w 881569"/>
              <a:gd name="connsiteY9" fmla="*/ 654870 h 654870"/>
              <a:gd name="connsiteX10" fmla="*/ 388643 w 881569"/>
              <a:gd name="connsiteY10" fmla="*/ 550095 h 654870"/>
              <a:gd name="connsiteX11" fmla="*/ 355305 w 881569"/>
              <a:gd name="connsiteY11" fmla="*/ 654870 h 654870"/>
              <a:gd name="connsiteX12" fmla="*/ 2881 w 881569"/>
              <a:gd name="connsiteY12" fmla="*/ 654870 h 654870"/>
              <a:gd name="connsiteX13" fmla="*/ 0 w 881569"/>
              <a:gd name="connsiteY13" fmla="*/ 426269 h 654870"/>
              <a:gd name="connsiteX14" fmla="*/ 2881 w 881569"/>
              <a:gd name="connsiteY14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25664 w 904854"/>
              <a:gd name="connsiteY14" fmla="*/ 350069 h 654870"/>
              <a:gd name="connsiteX15" fmla="*/ 26166 w 904854"/>
              <a:gd name="connsiteY15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20902 w 904854"/>
              <a:gd name="connsiteY14" fmla="*/ 383406 h 654870"/>
              <a:gd name="connsiteX15" fmla="*/ 25664 w 904854"/>
              <a:gd name="connsiteY15" fmla="*/ 350069 h 654870"/>
              <a:gd name="connsiteX16" fmla="*/ 26166 w 904854"/>
              <a:gd name="connsiteY16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128058 w 904854"/>
              <a:gd name="connsiteY14" fmla="*/ 385788 h 654870"/>
              <a:gd name="connsiteX15" fmla="*/ 25664 w 904854"/>
              <a:gd name="connsiteY15" fmla="*/ 350069 h 654870"/>
              <a:gd name="connsiteX16" fmla="*/ 26166 w 904854"/>
              <a:gd name="connsiteY16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128058 w 904854"/>
              <a:gd name="connsiteY14" fmla="*/ 385788 h 654870"/>
              <a:gd name="connsiteX15" fmla="*/ 25664 w 904854"/>
              <a:gd name="connsiteY15" fmla="*/ 350069 h 654870"/>
              <a:gd name="connsiteX16" fmla="*/ 26166 w 904854"/>
              <a:gd name="connsiteY16" fmla="*/ 109563 h 654870"/>
              <a:gd name="connsiteX0" fmla="*/ 2887 w 881575"/>
              <a:gd name="connsiteY0" fmla="*/ 109563 h 654870"/>
              <a:gd name="connsiteX1" fmla="*/ 355311 w 881575"/>
              <a:gd name="connsiteY1" fmla="*/ 109563 h 654870"/>
              <a:gd name="connsiteX2" fmla="*/ 388648 w 881575"/>
              <a:gd name="connsiteY2" fmla="*/ 25 h 654870"/>
              <a:gd name="connsiteX3" fmla="*/ 419605 w 881575"/>
              <a:gd name="connsiteY3" fmla="*/ 109563 h 654870"/>
              <a:gd name="connsiteX4" fmla="*/ 776793 w 881575"/>
              <a:gd name="connsiteY4" fmla="*/ 109563 h 654870"/>
              <a:gd name="connsiteX5" fmla="*/ 776793 w 881575"/>
              <a:gd name="connsiteY5" fmla="*/ 352451 h 654870"/>
              <a:gd name="connsiteX6" fmla="*/ 881568 w 881575"/>
              <a:gd name="connsiteY6" fmla="*/ 388170 h 654870"/>
              <a:gd name="connsiteX7" fmla="*/ 776793 w 881575"/>
              <a:gd name="connsiteY7" fmla="*/ 421507 h 654870"/>
              <a:gd name="connsiteX8" fmla="*/ 776793 w 881575"/>
              <a:gd name="connsiteY8" fmla="*/ 654870 h 654870"/>
              <a:gd name="connsiteX9" fmla="*/ 421988 w 881575"/>
              <a:gd name="connsiteY9" fmla="*/ 654870 h 654870"/>
              <a:gd name="connsiteX10" fmla="*/ 388649 w 881575"/>
              <a:gd name="connsiteY10" fmla="*/ 550095 h 654870"/>
              <a:gd name="connsiteX11" fmla="*/ 355311 w 881575"/>
              <a:gd name="connsiteY11" fmla="*/ 654870 h 654870"/>
              <a:gd name="connsiteX12" fmla="*/ 2887 w 881575"/>
              <a:gd name="connsiteY12" fmla="*/ 654870 h 654870"/>
              <a:gd name="connsiteX13" fmla="*/ 6 w 881575"/>
              <a:gd name="connsiteY13" fmla="*/ 426269 h 654870"/>
              <a:gd name="connsiteX14" fmla="*/ 104779 w 881575"/>
              <a:gd name="connsiteY14" fmla="*/ 385788 h 654870"/>
              <a:gd name="connsiteX15" fmla="*/ 2385 w 881575"/>
              <a:gd name="connsiteY15" fmla="*/ 350069 h 654870"/>
              <a:gd name="connsiteX16" fmla="*/ 2887 w 881575"/>
              <a:gd name="connsiteY16" fmla="*/ 109563 h 654870"/>
              <a:gd name="connsiteX0" fmla="*/ 1826 w 880514"/>
              <a:gd name="connsiteY0" fmla="*/ 109563 h 654870"/>
              <a:gd name="connsiteX1" fmla="*/ 354250 w 880514"/>
              <a:gd name="connsiteY1" fmla="*/ 109563 h 654870"/>
              <a:gd name="connsiteX2" fmla="*/ 387587 w 880514"/>
              <a:gd name="connsiteY2" fmla="*/ 25 h 654870"/>
              <a:gd name="connsiteX3" fmla="*/ 418544 w 880514"/>
              <a:gd name="connsiteY3" fmla="*/ 109563 h 654870"/>
              <a:gd name="connsiteX4" fmla="*/ 775732 w 880514"/>
              <a:gd name="connsiteY4" fmla="*/ 109563 h 654870"/>
              <a:gd name="connsiteX5" fmla="*/ 775732 w 880514"/>
              <a:gd name="connsiteY5" fmla="*/ 352451 h 654870"/>
              <a:gd name="connsiteX6" fmla="*/ 880507 w 880514"/>
              <a:gd name="connsiteY6" fmla="*/ 388170 h 654870"/>
              <a:gd name="connsiteX7" fmla="*/ 775732 w 880514"/>
              <a:gd name="connsiteY7" fmla="*/ 421507 h 654870"/>
              <a:gd name="connsiteX8" fmla="*/ 775732 w 880514"/>
              <a:gd name="connsiteY8" fmla="*/ 654870 h 654870"/>
              <a:gd name="connsiteX9" fmla="*/ 420927 w 880514"/>
              <a:gd name="connsiteY9" fmla="*/ 654870 h 654870"/>
              <a:gd name="connsiteX10" fmla="*/ 387588 w 880514"/>
              <a:gd name="connsiteY10" fmla="*/ 550095 h 654870"/>
              <a:gd name="connsiteX11" fmla="*/ 354250 w 880514"/>
              <a:gd name="connsiteY11" fmla="*/ 654870 h 654870"/>
              <a:gd name="connsiteX12" fmla="*/ 1826 w 880514"/>
              <a:gd name="connsiteY12" fmla="*/ 654870 h 654870"/>
              <a:gd name="connsiteX13" fmla="*/ 1326 w 880514"/>
              <a:gd name="connsiteY13" fmla="*/ 426269 h 654870"/>
              <a:gd name="connsiteX14" fmla="*/ 103718 w 880514"/>
              <a:gd name="connsiteY14" fmla="*/ 385788 h 654870"/>
              <a:gd name="connsiteX15" fmla="*/ 1324 w 880514"/>
              <a:gd name="connsiteY15" fmla="*/ 350069 h 654870"/>
              <a:gd name="connsiteX16" fmla="*/ 1826 w 880514"/>
              <a:gd name="connsiteY16" fmla="*/ 109563 h 654870"/>
              <a:gd name="connsiteX0" fmla="*/ 1826 w 880514"/>
              <a:gd name="connsiteY0" fmla="*/ 109563 h 654870"/>
              <a:gd name="connsiteX1" fmla="*/ 354250 w 880514"/>
              <a:gd name="connsiteY1" fmla="*/ 109563 h 654870"/>
              <a:gd name="connsiteX2" fmla="*/ 387587 w 880514"/>
              <a:gd name="connsiteY2" fmla="*/ 25 h 654870"/>
              <a:gd name="connsiteX3" fmla="*/ 418544 w 880514"/>
              <a:gd name="connsiteY3" fmla="*/ 109563 h 654870"/>
              <a:gd name="connsiteX4" fmla="*/ 775732 w 880514"/>
              <a:gd name="connsiteY4" fmla="*/ 109563 h 654870"/>
              <a:gd name="connsiteX5" fmla="*/ 775732 w 880514"/>
              <a:gd name="connsiteY5" fmla="*/ 352451 h 654870"/>
              <a:gd name="connsiteX6" fmla="*/ 880507 w 880514"/>
              <a:gd name="connsiteY6" fmla="*/ 388170 h 654870"/>
              <a:gd name="connsiteX7" fmla="*/ 775732 w 880514"/>
              <a:gd name="connsiteY7" fmla="*/ 421507 h 654870"/>
              <a:gd name="connsiteX8" fmla="*/ 775732 w 880514"/>
              <a:gd name="connsiteY8" fmla="*/ 654870 h 654870"/>
              <a:gd name="connsiteX9" fmla="*/ 420927 w 880514"/>
              <a:gd name="connsiteY9" fmla="*/ 654870 h 654870"/>
              <a:gd name="connsiteX10" fmla="*/ 387588 w 880514"/>
              <a:gd name="connsiteY10" fmla="*/ 550095 h 654870"/>
              <a:gd name="connsiteX11" fmla="*/ 354250 w 880514"/>
              <a:gd name="connsiteY11" fmla="*/ 654870 h 654870"/>
              <a:gd name="connsiteX12" fmla="*/ 1826 w 880514"/>
              <a:gd name="connsiteY12" fmla="*/ 654870 h 654870"/>
              <a:gd name="connsiteX13" fmla="*/ 1326 w 880514"/>
              <a:gd name="connsiteY13" fmla="*/ 426269 h 654870"/>
              <a:gd name="connsiteX14" fmla="*/ 103718 w 880514"/>
              <a:gd name="connsiteY14" fmla="*/ 385788 h 654870"/>
              <a:gd name="connsiteX15" fmla="*/ 1324 w 880514"/>
              <a:gd name="connsiteY15" fmla="*/ 350069 h 654870"/>
              <a:gd name="connsiteX16" fmla="*/ 1826 w 880514"/>
              <a:gd name="connsiteY16" fmla="*/ 109563 h 654870"/>
              <a:gd name="connsiteX0" fmla="*/ 769 w 879457"/>
              <a:gd name="connsiteY0" fmla="*/ 109563 h 654870"/>
              <a:gd name="connsiteX1" fmla="*/ 353193 w 879457"/>
              <a:gd name="connsiteY1" fmla="*/ 109563 h 654870"/>
              <a:gd name="connsiteX2" fmla="*/ 386530 w 879457"/>
              <a:gd name="connsiteY2" fmla="*/ 25 h 654870"/>
              <a:gd name="connsiteX3" fmla="*/ 417487 w 879457"/>
              <a:gd name="connsiteY3" fmla="*/ 109563 h 654870"/>
              <a:gd name="connsiteX4" fmla="*/ 774675 w 879457"/>
              <a:gd name="connsiteY4" fmla="*/ 109563 h 654870"/>
              <a:gd name="connsiteX5" fmla="*/ 774675 w 879457"/>
              <a:gd name="connsiteY5" fmla="*/ 352451 h 654870"/>
              <a:gd name="connsiteX6" fmla="*/ 879450 w 879457"/>
              <a:gd name="connsiteY6" fmla="*/ 388170 h 654870"/>
              <a:gd name="connsiteX7" fmla="*/ 774675 w 879457"/>
              <a:gd name="connsiteY7" fmla="*/ 421507 h 654870"/>
              <a:gd name="connsiteX8" fmla="*/ 774675 w 879457"/>
              <a:gd name="connsiteY8" fmla="*/ 654870 h 654870"/>
              <a:gd name="connsiteX9" fmla="*/ 419870 w 879457"/>
              <a:gd name="connsiteY9" fmla="*/ 654870 h 654870"/>
              <a:gd name="connsiteX10" fmla="*/ 386531 w 879457"/>
              <a:gd name="connsiteY10" fmla="*/ 550095 h 654870"/>
              <a:gd name="connsiteX11" fmla="*/ 353193 w 879457"/>
              <a:gd name="connsiteY11" fmla="*/ 654870 h 654870"/>
              <a:gd name="connsiteX12" fmla="*/ 769 w 879457"/>
              <a:gd name="connsiteY12" fmla="*/ 654870 h 654870"/>
              <a:gd name="connsiteX13" fmla="*/ 269 w 879457"/>
              <a:gd name="connsiteY13" fmla="*/ 426269 h 654870"/>
              <a:gd name="connsiteX14" fmla="*/ 102661 w 879457"/>
              <a:gd name="connsiteY14" fmla="*/ 385788 h 654870"/>
              <a:gd name="connsiteX15" fmla="*/ 267 w 879457"/>
              <a:gd name="connsiteY15" fmla="*/ 350069 h 654870"/>
              <a:gd name="connsiteX16" fmla="*/ 769 w 879457"/>
              <a:gd name="connsiteY16" fmla="*/ 109563 h 654870"/>
              <a:gd name="connsiteX0" fmla="*/ 769 w 879457"/>
              <a:gd name="connsiteY0" fmla="*/ 109563 h 654870"/>
              <a:gd name="connsiteX1" fmla="*/ 353193 w 879457"/>
              <a:gd name="connsiteY1" fmla="*/ 109563 h 654870"/>
              <a:gd name="connsiteX2" fmla="*/ 386530 w 879457"/>
              <a:gd name="connsiteY2" fmla="*/ 25 h 654870"/>
              <a:gd name="connsiteX3" fmla="*/ 417487 w 879457"/>
              <a:gd name="connsiteY3" fmla="*/ 109563 h 654870"/>
              <a:gd name="connsiteX4" fmla="*/ 774675 w 879457"/>
              <a:gd name="connsiteY4" fmla="*/ 109563 h 654870"/>
              <a:gd name="connsiteX5" fmla="*/ 774675 w 879457"/>
              <a:gd name="connsiteY5" fmla="*/ 352451 h 654870"/>
              <a:gd name="connsiteX6" fmla="*/ 879450 w 879457"/>
              <a:gd name="connsiteY6" fmla="*/ 388170 h 654870"/>
              <a:gd name="connsiteX7" fmla="*/ 774675 w 879457"/>
              <a:gd name="connsiteY7" fmla="*/ 421507 h 654870"/>
              <a:gd name="connsiteX8" fmla="*/ 774675 w 879457"/>
              <a:gd name="connsiteY8" fmla="*/ 654870 h 654870"/>
              <a:gd name="connsiteX9" fmla="*/ 419870 w 879457"/>
              <a:gd name="connsiteY9" fmla="*/ 654870 h 654870"/>
              <a:gd name="connsiteX10" fmla="*/ 386531 w 879457"/>
              <a:gd name="connsiteY10" fmla="*/ 550095 h 654870"/>
              <a:gd name="connsiteX11" fmla="*/ 353193 w 879457"/>
              <a:gd name="connsiteY11" fmla="*/ 654870 h 654870"/>
              <a:gd name="connsiteX12" fmla="*/ 769 w 879457"/>
              <a:gd name="connsiteY12" fmla="*/ 654870 h 654870"/>
              <a:gd name="connsiteX13" fmla="*/ 269 w 879457"/>
              <a:gd name="connsiteY13" fmla="*/ 426269 h 654870"/>
              <a:gd name="connsiteX14" fmla="*/ 267 w 879457"/>
              <a:gd name="connsiteY14" fmla="*/ 350069 h 654870"/>
              <a:gd name="connsiteX15" fmla="*/ 769 w 879457"/>
              <a:gd name="connsiteY15" fmla="*/ 109563 h 654870"/>
              <a:gd name="connsiteX0" fmla="*/ 26272 w 904960"/>
              <a:gd name="connsiteY0" fmla="*/ 109563 h 654870"/>
              <a:gd name="connsiteX1" fmla="*/ 378696 w 904960"/>
              <a:gd name="connsiteY1" fmla="*/ 109563 h 654870"/>
              <a:gd name="connsiteX2" fmla="*/ 412033 w 904960"/>
              <a:gd name="connsiteY2" fmla="*/ 25 h 654870"/>
              <a:gd name="connsiteX3" fmla="*/ 442990 w 904960"/>
              <a:gd name="connsiteY3" fmla="*/ 109563 h 654870"/>
              <a:gd name="connsiteX4" fmla="*/ 800178 w 904960"/>
              <a:gd name="connsiteY4" fmla="*/ 109563 h 654870"/>
              <a:gd name="connsiteX5" fmla="*/ 800178 w 904960"/>
              <a:gd name="connsiteY5" fmla="*/ 352451 h 654870"/>
              <a:gd name="connsiteX6" fmla="*/ 904953 w 904960"/>
              <a:gd name="connsiteY6" fmla="*/ 388170 h 654870"/>
              <a:gd name="connsiteX7" fmla="*/ 800178 w 904960"/>
              <a:gd name="connsiteY7" fmla="*/ 421507 h 654870"/>
              <a:gd name="connsiteX8" fmla="*/ 800178 w 904960"/>
              <a:gd name="connsiteY8" fmla="*/ 654870 h 654870"/>
              <a:gd name="connsiteX9" fmla="*/ 445373 w 904960"/>
              <a:gd name="connsiteY9" fmla="*/ 654870 h 654870"/>
              <a:gd name="connsiteX10" fmla="*/ 412034 w 904960"/>
              <a:gd name="connsiteY10" fmla="*/ 550095 h 654870"/>
              <a:gd name="connsiteX11" fmla="*/ 378696 w 904960"/>
              <a:gd name="connsiteY11" fmla="*/ 654870 h 654870"/>
              <a:gd name="connsiteX12" fmla="*/ 26272 w 904960"/>
              <a:gd name="connsiteY12" fmla="*/ 654870 h 654870"/>
              <a:gd name="connsiteX13" fmla="*/ 25772 w 904960"/>
              <a:gd name="connsiteY13" fmla="*/ 426269 h 654870"/>
              <a:gd name="connsiteX14" fmla="*/ 26272 w 904960"/>
              <a:gd name="connsiteY14" fmla="*/ 109563 h 654870"/>
              <a:gd name="connsiteX0" fmla="*/ 0 w 878688"/>
              <a:gd name="connsiteY0" fmla="*/ 109563 h 654870"/>
              <a:gd name="connsiteX1" fmla="*/ 352424 w 878688"/>
              <a:gd name="connsiteY1" fmla="*/ 109563 h 654870"/>
              <a:gd name="connsiteX2" fmla="*/ 385761 w 878688"/>
              <a:gd name="connsiteY2" fmla="*/ 25 h 654870"/>
              <a:gd name="connsiteX3" fmla="*/ 416718 w 878688"/>
              <a:gd name="connsiteY3" fmla="*/ 109563 h 654870"/>
              <a:gd name="connsiteX4" fmla="*/ 773906 w 878688"/>
              <a:gd name="connsiteY4" fmla="*/ 109563 h 654870"/>
              <a:gd name="connsiteX5" fmla="*/ 773906 w 878688"/>
              <a:gd name="connsiteY5" fmla="*/ 352451 h 654870"/>
              <a:gd name="connsiteX6" fmla="*/ 878681 w 878688"/>
              <a:gd name="connsiteY6" fmla="*/ 388170 h 654870"/>
              <a:gd name="connsiteX7" fmla="*/ 773906 w 878688"/>
              <a:gd name="connsiteY7" fmla="*/ 421507 h 654870"/>
              <a:gd name="connsiteX8" fmla="*/ 773906 w 878688"/>
              <a:gd name="connsiteY8" fmla="*/ 654870 h 654870"/>
              <a:gd name="connsiteX9" fmla="*/ 419101 w 878688"/>
              <a:gd name="connsiteY9" fmla="*/ 654870 h 654870"/>
              <a:gd name="connsiteX10" fmla="*/ 385762 w 878688"/>
              <a:gd name="connsiteY10" fmla="*/ 550095 h 654870"/>
              <a:gd name="connsiteX11" fmla="*/ 352424 w 878688"/>
              <a:gd name="connsiteY11" fmla="*/ 654870 h 654870"/>
              <a:gd name="connsiteX12" fmla="*/ 0 w 878688"/>
              <a:gd name="connsiteY12" fmla="*/ 654870 h 654870"/>
              <a:gd name="connsiteX13" fmla="*/ 0 w 878688"/>
              <a:gd name="connsiteY13" fmla="*/ 109563 h 654870"/>
              <a:gd name="connsiteX0" fmla="*/ 15969 w 894657"/>
              <a:gd name="connsiteY0" fmla="*/ 109563 h 654870"/>
              <a:gd name="connsiteX1" fmla="*/ 368393 w 894657"/>
              <a:gd name="connsiteY1" fmla="*/ 109563 h 654870"/>
              <a:gd name="connsiteX2" fmla="*/ 401730 w 894657"/>
              <a:gd name="connsiteY2" fmla="*/ 25 h 654870"/>
              <a:gd name="connsiteX3" fmla="*/ 432687 w 894657"/>
              <a:gd name="connsiteY3" fmla="*/ 109563 h 654870"/>
              <a:gd name="connsiteX4" fmla="*/ 789875 w 894657"/>
              <a:gd name="connsiteY4" fmla="*/ 109563 h 654870"/>
              <a:gd name="connsiteX5" fmla="*/ 789875 w 894657"/>
              <a:gd name="connsiteY5" fmla="*/ 352451 h 654870"/>
              <a:gd name="connsiteX6" fmla="*/ 894650 w 894657"/>
              <a:gd name="connsiteY6" fmla="*/ 388170 h 654870"/>
              <a:gd name="connsiteX7" fmla="*/ 789875 w 894657"/>
              <a:gd name="connsiteY7" fmla="*/ 421507 h 654870"/>
              <a:gd name="connsiteX8" fmla="*/ 789875 w 894657"/>
              <a:gd name="connsiteY8" fmla="*/ 654870 h 654870"/>
              <a:gd name="connsiteX9" fmla="*/ 435070 w 894657"/>
              <a:gd name="connsiteY9" fmla="*/ 654870 h 654870"/>
              <a:gd name="connsiteX10" fmla="*/ 401731 w 894657"/>
              <a:gd name="connsiteY10" fmla="*/ 550095 h 654870"/>
              <a:gd name="connsiteX11" fmla="*/ 368393 w 894657"/>
              <a:gd name="connsiteY11" fmla="*/ 654870 h 654870"/>
              <a:gd name="connsiteX12" fmla="*/ 15969 w 894657"/>
              <a:gd name="connsiteY12" fmla="*/ 654870 h 654870"/>
              <a:gd name="connsiteX13" fmla="*/ 15969 w 894657"/>
              <a:gd name="connsiteY13" fmla="*/ 109563 h 654870"/>
              <a:gd name="connsiteX0" fmla="*/ 25294 w 903982"/>
              <a:gd name="connsiteY0" fmla="*/ 109563 h 654870"/>
              <a:gd name="connsiteX1" fmla="*/ 377718 w 903982"/>
              <a:gd name="connsiteY1" fmla="*/ 109563 h 654870"/>
              <a:gd name="connsiteX2" fmla="*/ 411055 w 903982"/>
              <a:gd name="connsiteY2" fmla="*/ 25 h 654870"/>
              <a:gd name="connsiteX3" fmla="*/ 442012 w 903982"/>
              <a:gd name="connsiteY3" fmla="*/ 109563 h 654870"/>
              <a:gd name="connsiteX4" fmla="*/ 799200 w 903982"/>
              <a:gd name="connsiteY4" fmla="*/ 109563 h 654870"/>
              <a:gd name="connsiteX5" fmla="*/ 799200 w 903982"/>
              <a:gd name="connsiteY5" fmla="*/ 352451 h 654870"/>
              <a:gd name="connsiteX6" fmla="*/ 903975 w 903982"/>
              <a:gd name="connsiteY6" fmla="*/ 388170 h 654870"/>
              <a:gd name="connsiteX7" fmla="*/ 799200 w 903982"/>
              <a:gd name="connsiteY7" fmla="*/ 421507 h 654870"/>
              <a:gd name="connsiteX8" fmla="*/ 799200 w 903982"/>
              <a:gd name="connsiteY8" fmla="*/ 654870 h 654870"/>
              <a:gd name="connsiteX9" fmla="*/ 444395 w 903982"/>
              <a:gd name="connsiteY9" fmla="*/ 654870 h 654870"/>
              <a:gd name="connsiteX10" fmla="*/ 411056 w 903982"/>
              <a:gd name="connsiteY10" fmla="*/ 550095 h 654870"/>
              <a:gd name="connsiteX11" fmla="*/ 377718 w 903982"/>
              <a:gd name="connsiteY11" fmla="*/ 654870 h 654870"/>
              <a:gd name="connsiteX12" fmla="*/ 25294 w 903982"/>
              <a:gd name="connsiteY12" fmla="*/ 654870 h 654870"/>
              <a:gd name="connsiteX13" fmla="*/ 25294 w 903982"/>
              <a:gd name="connsiteY13" fmla="*/ 109563 h 654870"/>
              <a:gd name="connsiteX0" fmla="*/ 0 w 878688"/>
              <a:gd name="connsiteY0" fmla="*/ 109563 h 654870"/>
              <a:gd name="connsiteX1" fmla="*/ 352424 w 878688"/>
              <a:gd name="connsiteY1" fmla="*/ 109563 h 654870"/>
              <a:gd name="connsiteX2" fmla="*/ 385761 w 878688"/>
              <a:gd name="connsiteY2" fmla="*/ 25 h 654870"/>
              <a:gd name="connsiteX3" fmla="*/ 416718 w 878688"/>
              <a:gd name="connsiteY3" fmla="*/ 109563 h 654870"/>
              <a:gd name="connsiteX4" fmla="*/ 773906 w 878688"/>
              <a:gd name="connsiteY4" fmla="*/ 109563 h 654870"/>
              <a:gd name="connsiteX5" fmla="*/ 773906 w 878688"/>
              <a:gd name="connsiteY5" fmla="*/ 352451 h 654870"/>
              <a:gd name="connsiteX6" fmla="*/ 878681 w 878688"/>
              <a:gd name="connsiteY6" fmla="*/ 388170 h 654870"/>
              <a:gd name="connsiteX7" fmla="*/ 773906 w 878688"/>
              <a:gd name="connsiteY7" fmla="*/ 421507 h 654870"/>
              <a:gd name="connsiteX8" fmla="*/ 773906 w 878688"/>
              <a:gd name="connsiteY8" fmla="*/ 654870 h 654870"/>
              <a:gd name="connsiteX9" fmla="*/ 419101 w 878688"/>
              <a:gd name="connsiteY9" fmla="*/ 654870 h 654870"/>
              <a:gd name="connsiteX10" fmla="*/ 385762 w 878688"/>
              <a:gd name="connsiteY10" fmla="*/ 550095 h 654870"/>
              <a:gd name="connsiteX11" fmla="*/ 352424 w 878688"/>
              <a:gd name="connsiteY11" fmla="*/ 654870 h 654870"/>
              <a:gd name="connsiteX12" fmla="*/ 0 w 878688"/>
              <a:gd name="connsiteY12" fmla="*/ 654870 h 654870"/>
              <a:gd name="connsiteX13" fmla="*/ 0 w 878688"/>
              <a:gd name="connsiteY13" fmla="*/ 109563 h 654870"/>
              <a:gd name="connsiteX0" fmla="*/ 974 w 879662"/>
              <a:gd name="connsiteY0" fmla="*/ 109563 h 654870"/>
              <a:gd name="connsiteX1" fmla="*/ 353398 w 879662"/>
              <a:gd name="connsiteY1" fmla="*/ 109563 h 654870"/>
              <a:gd name="connsiteX2" fmla="*/ 386735 w 879662"/>
              <a:gd name="connsiteY2" fmla="*/ 25 h 654870"/>
              <a:gd name="connsiteX3" fmla="*/ 417692 w 879662"/>
              <a:gd name="connsiteY3" fmla="*/ 109563 h 654870"/>
              <a:gd name="connsiteX4" fmla="*/ 774880 w 879662"/>
              <a:gd name="connsiteY4" fmla="*/ 109563 h 654870"/>
              <a:gd name="connsiteX5" fmla="*/ 774880 w 879662"/>
              <a:gd name="connsiteY5" fmla="*/ 352451 h 654870"/>
              <a:gd name="connsiteX6" fmla="*/ 879655 w 879662"/>
              <a:gd name="connsiteY6" fmla="*/ 388170 h 654870"/>
              <a:gd name="connsiteX7" fmla="*/ 774880 w 879662"/>
              <a:gd name="connsiteY7" fmla="*/ 421507 h 654870"/>
              <a:gd name="connsiteX8" fmla="*/ 774880 w 879662"/>
              <a:gd name="connsiteY8" fmla="*/ 654870 h 654870"/>
              <a:gd name="connsiteX9" fmla="*/ 420075 w 879662"/>
              <a:gd name="connsiteY9" fmla="*/ 654870 h 654870"/>
              <a:gd name="connsiteX10" fmla="*/ 386736 w 879662"/>
              <a:gd name="connsiteY10" fmla="*/ 550095 h 654870"/>
              <a:gd name="connsiteX11" fmla="*/ 353398 w 879662"/>
              <a:gd name="connsiteY11" fmla="*/ 654870 h 654870"/>
              <a:gd name="connsiteX12" fmla="*/ 974 w 879662"/>
              <a:gd name="connsiteY12" fmla="*/ 654870 h 654870"/>
              <a:gd name="connsiteX13" fmla="*/ 974 w 879662"/>
              <a:gd name="connsiteY13" fmla="*/ 109563 h 65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9662" h="654870">
                <a:moveTo>
                  <a:pt x="974" y="109563"/>
                </a:moveTo>
                <a:lnTo>
                  <a:pt x="353398" y="109563"/>
                </a:lnTo>
                <a:cubicBezTo>
                  <a:pt x="364510" y="73050"/>
                  <a:pt x="264498" y="1611"/>
                  <a:pt x="386735" y="25"/>
                </a:cubicBezTo>
                <a:cubicBezTo>
                  <a:pt x="508972" y="-1561"/>
                  <a:pt x="407373" y="73050"/>
                  <a:pt x="417692" y="109563"/>
                </a:cubicBezTo>
                <a:lnTo>
                  <a:pt x="774880" y="109563"/>
                </a:lnTo>
                <a:lnTo>
                  <a:pt x="774880" y="352451"/>
                </a:lnTo>
                <a:cubicBezTo>
                  <a:pt x="813774" y="364357"/>
                  <a:pt x="878861" y="276252"/>
                  <a:pt x="879655" y="388170"/>
                </a:cubicBezTo>
                <a:cubicBezTo>
                  <a:pt x="880449" y="500088"/>
                  <a:pt x="813774" y="410395"/>
                  <a:pt x="774880" y="421507"/>
                </a:cubicBezTo>
                <a:lnTo>
                  <a:pt x="774880" y="654870"/>
                </a:lnTo>
                <a:lnTo>
                  <a:pt x="420075" y="654870"/>
                </a:lnTo>
                <a:cubicBezTo>
                  <a:pt x="408962" y="619945"/>
                  <a:pt x="505005" y="549301"/>
                  <a:pt x="386736" y="550095"/>
                </a:cubicBezTo>
                <a:cubicBezTo>
                  <a:pt x="268467" y="550889"/>
                  <a:pt x="364511" y="619945"/>
                  <a:pt x="353398" y="654870"/>
                </a:cubicBezTo>
                <a:lnTo>
                  <a:pt x="974" y="654870"/>
                </a:lnTo>
                <a:cubicBezTo>
                  <a:pt x="4711" y="540084"/>
                  <a:pt x="-2496" y="300837"/>
                  <a:pt x="974" y="109563"/>
                </a:cubicBezTo>
                <a:close/>
              </a:path>
            </a:pathLst>
          </a:custGeom>
          <a:solidFill>
            <a:srgbClr val="1339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 prst="angle"/>
          </a:sp3d>
          <a:extLst/>
        </p:spPr>
        <p:txBody>
          <a:bodyPr anchor="ctr" anchorCtr="1"/>
          <a:lstStyle/>
          <a:p>
            <a:pPr algn="ctr" eaLnBrk="0" hangingPunct="0">
              <a:defRPr/>
            </a:pPr>
            <a:endParaRPr lang="en-GB" dirty="0">
              <a:latin typeface="Arial" charset="0"/>
              <a:ea typeface="ＭＳ Ｐゴシック" pitchFamily="34" charset="-128"/>
              <a:cs typeface="+mn-cs"/>
            </a:endParaRPr>
          </a:p>
          <a:p>
            <a:pPr algn="r" eaLnBrk="0" hangingPunct="0">
              <a:defRPr/>
            </a:pPr>
            <a:r>
              <a:rPr lang="en-GB" dirty="0">
                <a:latin typeface="Arial" charset="0"/>
                <a:ea typeface="ＭＳ Ｐゴシック" pitchFamily="34" charset="-128"/>
                <a:cs typeface="+mn-cs"/>
              </a:rPr>
              <a:t>Oxaliplatin</a:t>
            </a:r>
          </a:p>
        </p:txBody>
      </p:sp>
      <p:sp>
        <p:nvSpPr>
          <p:cNvPr id="20" name="Freeform 19"/>
          <p:cNvSpPr/>
          <p:nvPr/>
        </p:nvSpPr>
        <p:spPr bwMode="auto">
          <a:xfrm>
            <a:off x="3268831" y="2917769"/>
            <a:ext cx="2588377" cy="1937571"/>
          </a:xfrm>
          <a:custGeom>
            <a:avLst/>
            <a:gdLst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38200 w 890587"/>
              <a:gd name="connsiteY5" fmla="*/ 330994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0 w 890587"/>
              <a:gd name="connsiteY8" fmla="*/ 545307 h 545307"/>
              <a:gd name="connsiteX9" fmla="*/ 0 w 890587"/>
              <a:gd name="connsiteY9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35756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0 w 890587"/>
              <a:gd name="connsiteY8" fmla="*/ 545307 h 545307"/>
              <a:gd name="connsiteX9" fmla="*/ 0 w 890587"/>
              <a:gd name="connsiteY9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0 w 890587"/>
              <a:gd name="connsiteY8" fmla="*/ 545307 h 545307"/>
              <a:gd name="connsiteX9" fmla="*/ 0 w 890587"/>
              <a:gd name="connsiteY9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383381 w 890587"/>
              <a:gd name="connsiteY8" fmla="*/ 545307 h 545307"/>
              <a:gd name="connsiteX9" fmla="*/ 0 w 890587"/>
              <a:gd name="connsiteY9" fmla="*/ 545307 h 545307"/>
              <a:gd name="connsiteX10" fmla="*/ 0 w 890587"/>
              <a:gd name="connsiteY10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383381 w 890587"/>
              <a:gd name="connsiteY8" fmla="*/ 545307 h 545307"/>
              <a:gd name="connsiteX9" fmla="*/ 335756 w 890587"/>
              <a:gd name="connsiteY9" fmla="*/ 545307 h 545307"/>
              <a:gd name="connsiteX10" fmla="*/ 0 w 890587"/>
              <a:gd name="connsiteY10" fmla="*/ 545307 h 545307"/>
              <a:gd name="connsiteX11" fmla="*/ 0 w 890587"/>
              <a:gd name="connsiteY11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35769 w 890587"/>
              <a:gd name="connsiteY8" fmla="*/ 545307 h 545307"/>
              <a:gd name="connsiteX9" fmla="*/ 383381 w 890587"/>
              <a:gd name="connsiteY9" fmla="*/ 545307 h 545307"/>
              <a:gd name="connsiteX10" fmla="*/ 335756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35769 w 890587"/>
              <a:gd name="connsiteY8" fmla="*/ 545307 h 545307"/>
              <a:gd name="connsiteX9" fmla="*/ 385762 w 890587"/>
              <a:gd name="connsiteY9" fmla="*/ 440532 h 545307"/>
              <a:gd name="connsiteX10" fmla="*/ 335756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19101 w 890587"/>
              <a:gd name="connsiteY8" fmla="*/ 545307 h 545307"/>
              <a:gd name="connsiteX9" fmla="*/ 385762 w 890587"/>
              <a:gd name="connsiteY9" fmla="*/ 440532 h 545307"/>
              <a:gd name="connsiteX10" fmla="*/ 335756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19101 w 890587"/>
              <a:gd name="connsiteY8" fmla="*/ 545307 h 545307"/>
              <a:gd name="connsiteX9" fmla="*/ 385762 w 890587"/>
              <a:gd name="connsiteY9" fmla="*/ 440532 h 545307"/>
              <a:gd name="connsiteX10" fmla="*/ 352424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19101 w 890587"/>
              <a:gd name="connsiteY8" fmla="*/ 545307 h 545307"/>
              <a:gd name="connsiteX9" fmla="*/ 385762 w 890587"/>
              <a:gd name="connsiteY9" fmla="*/ 440532 h 545307"/>
              <a:gd name="connsiteX10" fmla="*/ 352424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773906 w 890587"/>
              <a:gd name="connsiteY5" fmla="*/ 311944 h 545307"/>
              <a:gd name="connsiteX6" fmla="*/ 773906 w 890587"/>
              <a:gd name="connsiteY6" fmla="*/ 545307 h 545307"/>
              <a:gd name="connsiteX7" fmla="*/ 419101 w 890587"/>
              <a:gd name="connsiteY7" fmla="*/ 545307 h 545307"/>
              <a:gd name="connsiteX8" fmla="*/ 385762 w 890587"/>
              <a:gd name="connsiteY8" fmla="*/ 440532 h 545307"/>
              <a:gd name="connsiteX9" fmla="*/ 352424 w 890587"/>
              <a:gd name="connsiteY9" fmla="*/ 545307 h 545307"/>
              <a:gd name="connsiteX10" fmla="*/ 0 w 890587"/>
              <a:gd name="connsiteY10" fmla="*/ 545307 h 545307"/>
              <a:gd name="connsiteX11" fmla="*/ 0 w 890587"/>
              <a:gd name="connsiteY11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90587 w 890587"/>
              <a:gd name="connsiteY3" fmla="*/ 278607 h 545307"/>
              <a:gd name="connsiteX4" fmla="*/ 773906 w 890587"/>
              <a:gd name="connsiteY4" fmla="*/ 311944 h 545307"/>
              <a:gd name="connsiteX5" fmla="*/ 773906 w 890587"/>
              <a:gd name="connsiteY5" fmla="*/ 545307 h 545307"/>
              <a:gd name="connsiteX6" fmla="*/ 419101 w 890587"/>
              <a:gd name="connsiteY6" fmla="*/ 545307 h 545307"/>
              <a:gd name="connsiteX7" fmla="*/ 385762 w 890587"/>
              <a:gd name="connsiteY7" fmla="*/ 440532 h 545307"/>
              <a:gd name="connsiteX8" fmla="*/ 352424 w 890587"/>
              <a:gd name="connsiteY8" fmla="*/ 545307 h 545307"/>
              <a:gd name="connsiteX9" fmla="*/ 0 w 890587"/>
              <a:gd name="connsiteY9" fmla="*/ 545307 h 545307"/>
              <a:gd name="connsiteX10" fmla="*/ 0 w 890587"/>
              <a:gd name="connsiteY10" fmla="*/ 0 h 545307"/>
              <a:gd name="connsiteX0" fmla="*/ 0 w 890592"/>
              <a:gd name="connsiteY0" fmla="*/ 0 h 545307"/>
              <a:gd name="connsiteX1" fmla="*/ 773906 w 890592"/>
              <a:gd name="connsiteY1" fmla="*/ 0 h 545307"/>
              <a:gd name="connsiteX2" fmla="*/ 773906 w 890592"/>
              <a:gd name="connsiteY2" fmla="*/ 242888 h 545307"/>
              <a:gd name="connsiteX3" fmla="*/ 890587 w 890592"/>
              <a:gd name="connsiteY3" fmla="*/ 278607 h 545307"/>
              <a:gd name="connsiteX4" fmla="*/ 773906 w 890592"/>
              <a:gd name="connsiteY4" fmla="*/ 311944 h 545307"/>
              <a:gd name="connsiteX5" fmla="*/ 773906 w 890592"/>
              <a:gd name="connsiteY5" fmla="*/ 545307 h 545307"/>
              <a:gd name="connsiteX6" fmla="*/ 419101 w 890592"/>
              <a:gd name="connsiteY6" fmla="*/ 545307 h 545307"/>
              <a:gd name="connsiteX7" fmla="*/ 385762 w 890592"/>
              <a:gd name="connsiteY7" fmla="*/ 440532 h 545307"/>
              <a:gd name="connsiteX8" fmla="*/ 352424 w 890592"/>
              <a:gd name="connsiteY8" fmla="*/ 545307 h 545307"/>
              <a:gd name="connsiteX9" fmla="*/ 0 w 890592"/>
              <a:gd name="connsiteY9" fmla="*/ 545307 h 545307"/>
              <a:gd name="connsiteX10" fmla="*/ 0 w 890592"/>
              <a:gd name="connsiteY10" fmla="*/ 0 h 545307"/>
              <a:gd name="connsiteX0" fmla="*/ 0 w 878688"/>
              <a:gd name="connsiteY0" fmla="*/ 0 h 545307"/>
              <a:gd name="connsiteX1" fmla="*/ 773906 w 878688"/>
              <a:gd name="connsiteY1" fmla="*/ 0 h 545307"/>
              <a:gd name="connsiteX2" fmla="*/ 773906 w 878688"/>
              <a:gd name="connsiteY2" fmla="*/ 242888 h 545307"/>
              <a:gd name="connsiteX3" fmla="*/ 878681 w 878688"/>
              <a:gd name="connsiteY3" fmla="*/ 278607 h 545307"/>
              <a:gd name="connsiteX4" fmla="*/ 773906 w 878688"/>
              <a:gd name="connsiteY4" fmla="*/ 311944 h 545307"/>
              <a:gd name="connsiteX5" fmla="*/ 773906 w 878688"/>
              <a:gd name="connsiteY5" fmla="*/ 545307 h 545307"/>
              <a:gd name="connsiteX6" fmla="*/ 419101 w 878688"/>
              <a:gd name="connsiteY6" fmla="*/ 545307 h 545307"/>
              <a:gd name="connsiteX7" fmla="*/ 385762 w 878688"/>
              <a:gd name="connsiteY7" fmla="*/ 440532 h 545307"/>
              <a:gd name="connsiteX8" fmla="*/ 352424 w 878688"/>
              <a:gd name="connsiteY8" fmla="*/ 545307 h 545307"/>
              <a:gd name="connsiteX9" fmla="*/ 0 w 878688"/>
              <a:gd name="connsiteY9" fmla="*/ 545307 h 545307"/>
              <a:gd name="connsiteX10" fmla="*/ 0 w 878688"/>
              <a:gd name="connsiteY10" fmla="*/ 0 h 545307"/>
              <a:gd name="connsiteX0" fmla="*/ 0 w 878688"/>
              <a:gd name="connsiteY0" fmla="*/ 0 h 545307"/>
              <a:gd name="connsiteX1" fmla="*/ 352424 w 878688"/>
              <a:gd name="connsiteY1" fmla="*/ 0 h 545307"/>
              <a:gd name="connsiteX2" fmla="*/ 773906 w 878688"/>
              <a:gd name="connsiteY2" fmla="*/ 0 h 545307"/>
              <a:gd name="connsiteX3" fmla="*/ 773906 w 878688"/>
              <a:gd name="connsiteY3" fmla="*/ 242888 h 545307"/>
              <a:gd name="connsiteX4" fmla="*/ 878681 w 878688"/>
              <a:gd name="connsiteY4" fmla="*/ 278607 h 545307"/>
              <a:gd name="connsiteX5" fmla="*/ 773906 w 878688"/>
              <a:gd name="connsiteY5" fmla="*/ 311944 h 545307"/>
              <a:gd name="connsiteX6" fmla="*/ 773906 w 878688"/>
              <a:gd name="connsiteY6" fmla="*/ 545307 h 545307"/>
              <a:gd name="connsiteX7" fmla="*/ 419101 w 878688"/>
              <a:gd name="connsiteY7" fmla="*/ 545307 h 545307"/>
              <a:gd name="connsiteX8" fmla="*/ 385762 w 878688"/>
              <a:gd name="connsiteY8" fmla="*/ 440532 h 545307"/>
              <a:gd name="connsiteX9" fmla="*/ 352424 w 878688"/>
              <a:gd name="connsiteY9" fmla="*/ 545307 h 545307"/>
              <a:gd name="connsiteX10" fmla="*/ 0 w 878688"/>
              <a:gd name="connsiteY10" fmla="*/ 545307 h 545307"/>
              <a:gd name="connsiteX11" fmla="*/ 0 w 878688"/>
              <a:gd name="connsiteY11" fmla="*/ 0 h 545307"/>
              <a:gd name="connsiteX0" fmla="*/ 0 w 878688"/>
              <a:gd name="connsiteY0" fmla="*/ 0 h 545307"/>
              <a:gd name="connsiteX1" fmla="*/ 352424 w 878688"/>
              <a:gd name="connsiteY1" fmla="*/ 0 h 545307"/>
              <a:gd name="connsiteX2" fmla="*/ 416718 w 878688"/>
              <a:gd name="connsiteY2" fmla="*/ 0 h 545307"/>
              <a:gd name="connsiteX3" fmla="*/ 773906 w 878688"/>
              <a:gd name="connsiteY3" fmla="*/ 0 h 545307"/>
              <a:gd name="connsiteX4" fmla="*/ 773906 w 878688"/>
              <a:gd name="connsiteY4" fmla="*/ 242888 h 545307"/>
              <a:gd name="connsiteX5" fmla="*/ 878681 w 878688"/>
              <a:gd name="connsiteY5" fmla="*/ 278607 h 545307"/>
              <a:gd name="connsiteX6" fmla="*/ 773906 w 878688"/>
              <a:gd name="connsiteY6" fmla="*/ 311944 h 545307"/>
              <a:gd name="connsiteX7" fmla="*/ 773906 w 878688"/>
              <a:gd name="connsiteY7" fmla="*/ 545307 h 545307"/>
              <a:gd name="connsiteX8" fmla="*/ 419101 w 878688"/>
              <a:gd name="connsiteY8" fmla="*/ 545307 h 545307"/>
              <a:gd name="connsiteX9" fmla="*/ 385762 w 878688"/>
              <a:gd name="connsiteY9" fmla="*/ 440532 h 545307"/>
              <a:gd name="connsiteX10" fmla="*/ 352424 w 878688"/>
              <a:gd name="connsiteY10" fmla="*/ 545307 h 545307"/>
              <a:gd name="connsiteX11" fmla="*/ 0 w 878688"/>
              <a:gd name="connsiteY11" fmla="*/ 545307 h 545307"/>
              <a:gd name="connsiteX12" fmla="*/ 0 w 878688"/>
              <a:gd name="connsiteY12" fmla="*/ 0 h 545307"/>
              <a:gd name="connsiteX0" fmla="*/ 0 w 878688"/>
              <a:gd name="connsiteY0" fmla="*/ 0 h 545307"/>
              <a:gd name="connsiteX1" fmla="*/ 352424 w 878688"/>
              <a:gd name="connsiteY1" fmla="*/ 0 h 545307"/>
              <a:gd name="connsiteX2" fmla="*/ 380999 w 878688"/>
              <a:gd name="connsiteY2" fmla="*/ 0 h 545307"/>
              <a:gd name="connsiteX3" fmla="*/ 416718 w 878688"/>
              <a:gd name="connsiteY3" fmla="*/ 0 h 545307"/>
              <a:gd name="connsiteX4" fmla="*/ 773906 w 878688"/>
              <a:gd name="connsiteY4" fmla="*/ 0 h 545307"/>
              <a:gd name="connsiteX5" fmla="*/ 773906 w 878688"/>
              <a:gd name="connsiteY5" fmla="*/ 242888 h 545307"/>
              <a:gd name="connsiteX6" fmla="*/ 878681 w 878688"/>
              <a:gd name="connsiteY6" fmla="*/ 278607 h 545307"/>
              <a:gd name="connsiteX7" fmla="*/ 773906 w 878688"/>
              <a:gd name="connsiteY7" fmla="*/ 311944 h 545307"/>
              <a:gd name="connsiteX8" fmla="*/ 773906 w 878688"/>
              <a:gd name="connsiteY8" fmla="*/ 545307 h 545307"/>
              <a:gd name="connsiteX9" fmla="*/ 419101 w 878688"/>
              <a:gd name="connsiteY9" fmla="*/ 545307 h 545307"/>
              <a:gd name="connsiteX10" fmla="*/ 385762 w 878688"/>
              <a:gd name="connsiteY10" fmla="*/ 440532 h 545307"/>
              <a:gd name="connsiteX11" fmla="*/ 352424 w 878688"/>
              <a:gd name="connsiteY11" fmla="*/ 545307 h 545307"/>
              <a:gd name="connsiteX12" fmla="*/ 0 w 878688"/>
              <a:gd name="connsiteY12" fmla="*/ 545307 h 545307"/>
              <a:gd name="connsiteX13" fmla="*/ 0 w 878688"/>
              <a:gd name="connsiteY13" fmla="*/ 0 h 545307"/>
              <a:gd name="connsiteX0" fmla="*/ 0 w 878688"/>
              <a:gd name="connsiteY0" fmla="*/ 109538 h 654845"/>
              <a:gd name="connsiteX1" fmla="*/ 352424 w 878688"/>
              <a:gd name="connsiteY1" fmla="*/ 109538 h 654845"/>
              <a:gd name="connsiteX2" fmla="*/ 385761 w 878688"/>
              <a:gd name="connsiteY2" fmla="*/ 0 h 654845"/>
              <a:gd name="connsiteX3" fmla="*/ 416718 w 878688"/>
              <a:gd name="connsiteY3" fmla="*/ 109538 h 654845"/>
              <a:gd name="connsiteX4" fmla="*/ 773906 w 878688"/>
              <a:gd name="connsiteY4" fmla="*/ 109538 h 654845"/>
              <a:gd name="connsiteX5" fmla="*/ 773906 w 878688"/>
              <a:gd name="connsiteY5" fmla="*/ 352426 h 654845"/>
              <a:gd name="connsiteX6" fmla="*/ 878681 w 878688"/>
              <a:gd name="connsiteY6" fmla="*/ 388145 h 654845"/>
              <a:gd name="connsiteX7" fmla="*/ 773906 w 878688"/>
              <a:gd name="connsiteY7" fmla="*/ 421482 h 654845"/>
              <a:gd name="connsiteX8" fmla="*/ 773906 w 878688"/>
              <a:gd name="connsiteY8" fmla="*/ 654845 h 654845"/>
              <a:gd name="connsiteX9" fmla="*/ 419101 w 878688"/>
              <a:gd name="connsiteY9" fmla="*/ 654845 h 654845"/>
              <a:gd name="connsiteX10" fmla="*/ 385762 w 878688"/>
              <a:gd name="connsiteY10" fmla="*/ 550070 h 654845"/>
              <a:gd name="connsiteX11" fmla="*/ 352424 w 878688"/>
              <a:gd name="connsiteY11" fmla="*/ 654845 h 654845"/>
              <a:gd name="connsiteX12" fmla="*/ 0 w 878688"/>
              <a:gd name="connsiteY12" fmla="*/ 654845 h 654845"/>
              <a:gd name="connsiteX13" fmla="*/ 0 w 878688"/>
              <a:gd name="connsiteY13" fmla="*/ 109538 h 654845"/>
              <a:gd name="connsiteX0" fmla="*/ 0 w 878688"/>
              <a:gd name="connsiteY0" fmla="*/ 109685 h 654992"/>
              <a:gd name="connsiteX1" fmla="*/ 352424 w 878688"/>
              <a:gd name="connsiteY1" fmla="*/ 109685 h 654992"/>
              <a:gd name="connsiteX2" fmla="*/ 385761 w 878688"/>
              <a:gd name="connsiteY2" fmla="*/ 147 h 654992"/>
              <a:gd name="connsiteX3" fmla="*/ 416718 w 878688"/>
              <a:gd name="connsiteY3" fmla="*/ 109685 h 654992"/>
              <a:gd name="connsiteX4" fmla="*/ 773906 w 878688"/>
              <a:gd name="connsiteY4" fmla="*/ 109685 h 654992"/>
              <a:gd name="connsiteX5" fmla="*/ 773906 w 878688"/>
              <a:gd name="connsiteY5" fmla="*/ 352573 h 654992"/>
              <a:gd name="connsiteX6" fmla="*/ 878681 w 878688"/>
              <a:gd name="connsiteY6" fmla="*/ 388292 h 654992"/>
              <a:gd name="connsiteX7" fmla="*/ 773906 w 878688"/>
              <a:gd name="connsiteY7" fmla="*/ 421629 h 654992"/>
              <a:gd name="connsiteX8" fmla="*/ 773906 w 878688"/>
              <a:gd name="connsiteY8" fmla="*/ 654992 h 654992"/>
              <a:gd name="connsiteX9" fmla="*/ 419101 w 878688"/>
              <a:gd name="connsiteY9" fmla="*/ 654992 h 654992"/>
              <a:gd name="connsiteX10" fmla="*/ 385762 w 878688"/>
              <a:gd name="connsiteY10" fmla="*/ 550217 h 654992"/>
              <a:gd name="connsiteX11" fmla="*/ 352424 w 878688"/>
              <a:gd name="connsiteY11" fmla="*/ 654992 h 654992"/>
              <a:gd name="connsiteX12" fmla="*/ 0 w 878688"/>
              <a:gd name="connsiteY12" fmla="*/ 654992 h 654992"/>
              <a:gd name="connsiteX13" fmla="*/ 0 w 878688"/>
              <a:gd name="connsiteY13" fmla="*/ 109685 h 654992"/>
              <a:gd name="connsiteX0" fmla="*/ 0 w 878688"/>
              <a:gd name="connsiteY0" fmla="*/ 109563 h 654870"/>
              <a:gd name="connsiteX1" fmla="*/ 352424 w 878688"/>
              <a:gd name="connsiteY1" fmla="*/ 109563 h 654870"/>
              <a:gd name="connsiteX2" fmla="*/ 385761 w 878688"/>
              <a:gd name="connsiteY2" fmla="*/ 25 h 654870"/>
              <a:gd name="connsiteX3" fmla="*/ 416718 w 878688"/>
              <a:gd name="connsiteY3" fmla="*/ 109563 h 654870"/>
              <a:gd name="connsiteX4" fmla="*/ 773906 w 878688"/>
              <a:gd name="connsiteY4" fmla="*/ 109563 h 654870"/>
              <a:gd name="connsiteX5" fmla="*/ 773906 w 878688"/>
              <a:gd name="connsiteY5" fmla="*/ 352451 h 654870"/>
              <a:gd name="connsiteX6" fmla="*/ 878681 w 878688"/>
              <a:gd name="connsiteY6" fmla="*/ 388170 h 654870"/>
              <a:gd name="connsiteX7" fmla="*/ 773906 w 878688"/>
              <a:gd name="connsiteY7" fmla="*/ 421507 h 654870"/>
              <a:gd name="connsiteX8" fmla="*/ 773906 w 878688"/>
              <a:gd name="connsiteY8" fmla="*/ 654870 h 654870"/>
              <a:gd name="connsiteX9" fmla="*/ 419101 w 878688"/>
              <a:gd name="connsiteY9" fmla="*/ 654870 h 654870"/>
              <a:gd name="connsiteX10" fmla="*/ 385762 w 878688"/>
              <a:gd name="connsiteY10" fmla="*/ 550095 h 654870"/>
              <a:gd name="connsiteX11" fmla="*/ 352424 w 878688"/>
              <a:gd name="connsiteY11" fmla="*/ 654870 h 654870"/>
              <a:gd name="connsiteX12" fmla="*/ 0 w 878688"/>
              <a:gd name="connsiteY12" fmla="*/ 654870 h 654870"/>
              <a:gd name="connsiteX13" fmla="*/ 0 w 878688"/>
              <a:gd name="connsiteY13" fmla="*/ 109563 h 654870"/>
              <a:gd name="connsiteX0" fmla="*/ 0 w 878688"/>
              <a:gd name="connsiteY0" fmla="*/ 109563 h 654870"/>
              <a:gd name="connsiteX1" fmla="*/ 352424 w 878688"/>
              <a:gd name="connsiteY1" fmla="*/ 109563 h 654870"/>
              <a:gd name="connsiteX2" fmla="*/ 385761 w 878688"/>
              <a:gd name="connsiteY2" fmla="*/ 25 h 654870"/>
              <a:gd name="connsiteX3" fmla="*/ 416718 w 878688"/>
              <a:gd name="connsiteY3" fmla="*/ 109563 h 654870"/>
              <a:gd name="connsiteX4" fmla="*/ 773906 w 878688"/>
              <a:gd name="connsiteY4" fmla="*/ 109563 h 654870"/>
              <a:gd name="connsiteX5" fmla="*/ 773906 w 878688"/>
              <a:gd name="connsiteY5" fmla="*/ 352451 h 654870"/>
              <a:gd name="connsiteX6" fmla="*/ 878681 w 878688"/>
              <a:gd name="connsiteY6" fmla="*/ 388170 h 654870"/>
              <a:gd name="connsiteX7" fmla="*/ 773906 w 878688"/>
              <a:gd name="connsiteY7" fmla="*/ 421507 h 654870"/>
              <a:gd name="connsiteX8" fmla="*/ 773906 w 878688"/>
              <a:gd name="connsiteY8" fmla="*/ 654870 h 654870"/>
              <a:gd name="connsiteX9" fmla="*/ 419101 w 878688"/>
              <a:gd name="connsiteY9" fmla="*/ 654870 h 654870"/>
              <a:gd name="connsiteX10" fmla="*/ 385762 w 878688"/>
              <a:gd name="connsiteY10" fmla="*/ 550095 h 654870"/>
              <a:gd name="connsiteX11" fmla="*/ 352424 w 878688"/>
              <a:gd name="connsiteY11" fmla="*/ 654870 h 654870"/>
              <a:gd name="connsiteX12" fmla="*/ 0 w 878688"/>
              <a:gd name="connsiteY12" fmla="*/ 654870 h 654870"/>
              <a:gd name="connsiteX13" fmla="*/ 0 w 878688"/>
              <a:gd name="connsiteY13" fmla="*/ 109563 h 654870"/>
              <a:gd name="connsiteX0" fmla="*/ 2881 w 881569"/>
              <a:gd name="connsiteY0" fmla="*/ 109563 h 654870"/>
              <a:gd name="connsiteX1" fmla="*/ 355305 w 881569"/>
              <a:gd name="connsiteY1" fmla="*/ 109563 h 654870"/>
              <a:gd name="connsiteX2" fmla="*/ 388642 w 881569"/>
              <a:gd name="connsiteY2" fmla="*/ 25 h 654870"/>
              <a:gd name="connsiteX3" fmla="*/ 419599 w 881569"/>
              <a:gd name="connsiteY3" fmla="*/ 109563 h 654870"/>
              <a:gd name="connsiteX4" fmla="*/ 776787 w 881569"/>
              <a:gd name="connsiteY4" fmla="*/ 109563 h 654870"/>
              <a:gd name="connsiteX5" fmla="*/ 776787 w 881569"/>
              <a:gd name="connsiteY5" fmla="*/ 352451 h 654870"/>
              <a:gd name="connsiteX6" fmla="*/ 881562 w 881569"/>
              <a:gd name="connsiteY6" fmla="*/ 388170 h 654870"/>
              <a:gd name="connsiteX7" fmla="*/ 776787 w 881569"/>
              <a:gd name="connsiteY7" fmla="*/ 421507 h 654870"/>
              <a:gd name="connsiteX8" fmla="*/ 776787 w 881569"/>
              <a:gd name="connsiteY8" fmla="*/ 654870 h 654870"/>
              <a:gd name="connsiteX9" fmla="*/ 421982 w 881569"/>
              <a:gd name="connsiteY9" fmla="*/ 654870 h 654870"/>
              <a:gd name="connsiteX10" fmla="*/ 388643 w 881569"/>
              <a:gd name="connsiteY10" fmla="*/ 550095 h 654870"/>
              <a:gd name="connsiteX11" fmla="*/ 355305 w 881569"/>
              <a:gd name="connsiteY11" fmla="*/ 654870 h 654870"/>
              <a:gd name="connsiteX12" fmla="*/ 2881 w 881569"/>
              <a:gd name="connsiteY12" fmla="*/ 654870 h 654870"/>
              <a:gd name="connsiteX13" fmla="*/ 0 w 881569"/>
              <a:gd name="connsiteY13" fmla="*/ 426269 h 654870"/>
              <a:gd name="connsiteX14" fmla="*/ 2881 w 881569"/>
              <a:gd name="connsiteY14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25664 w 904854"/>
              <a:gd name="connsiteY14" fmla="*/ 350069 h 654870"/>
              <a:gd name="connsiteX15" fmla="*/ 26166 w 904854"/>
              <a:gd name="connsiteY15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20902 w 904854"/>
              <a:gd name="connsiteY14" fmla="*/ 383406 h 654870"/>
              <a:gd name="connsiteX15" fmla="*/ 25664 w 904854"/>
              <a:gd name="connsiteY15" fmla="*/ 350069 h 654870"/>
              <a:gd name="connsiteX16" fmla="*/ 26166 w 904854"/>
              <a:gd name="connsiteY16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128058 w 904854"/>
              <a:gd name="connsiteY14" fmla="*/ 385788 h 654870"/>
              <a:gd name="connsiteX15" fmla="*/ 25664 w 904854"/>
              <a:gd name="connsiteY15" fmla="*/ 350069 h 654870"/>
              <a:gd name="connsiteX16" fmla="*/ 26166 w 904854"/>
              <a:gd name="connsiteY16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128058 w 904854"/>
              <a:gd name="connsiteY14" fmla="*/ 385788 h 654870"/>
              <a:gd name="connsiteX15" fmla="*/ 25664 w 904854"/>
              <a:gd name="connsiteY15" fmla="*/ 350069 h 654870"/>
              <a:gd name="connsiteX16" fmla="*/ 26166 w 904854"/>
              <a:gd name="connsiteY16" fmla="*/ 109563 h 654870"/>
              <a:gd name="connsiteX0" fmla="*/ 2887 w 881575"/>
              <a:gd name="connsiteY0" fmla="*/ 109563 h 654870"/>
              <a:gd name="connsiteX1" fmla="*/ 355311 w 881575"/>
              <a:gd name="connsiteY1" fmla="*/ 109563 h 654870"/>
              <a:gd name="connsiteX2" fmla="*/ 388648 w 881575"/>
              <a:gd name="connsiteY2" fmla="*/ 25 h 654870"/>
              <a:gd name="connsiteX3" fmla="*/ 419605 w 881575"/>
              <a:gd name="connsiteY3" fmla="*/ 109563 h 654870"/>
              <a:gd name="connsiteX4" fmla="*/ 776793 w 881575"/>
              <a:gd name="connsiteY4" fmla="*/ 109563 h 654870"/>
              <a:gd name="connsiteX5" fmla="*/ 776793 w 881575"/>
              <a:gd name="connsiteY5" fmla="*/ 352451 h 654870"/>
              <a:gd name="connsiteX6" fmla="*/ 881568 w 881575"/>
              <a:gd name="connsiteY6" fmla="*/ 388170 h 654870"/>
              <a:gd name="connsiteX7" fmla="*/ 776793 w 881575"/>
              <a:gd name="connsiteY7" fmla="*/ 421507 h 654870"/>
              <a:gd name="connsiteX8" fmla="*/ 776793 w 881575"/>
              <a:gd name="connsiteY8" fmla="*/ 654870 h 654870"/>
              <a:gd name="connsiteX9" fmla="*/ 421988 w 881575"/>
              <a:gd name="connsiteY9" fmla="*/ 654870 h 654870"/>
              <a:gd name="connsiteX10" fmla="*/ 388649 w 881575"/>
              <a:gd name="connsiteY10" fmla="*/ 550095 h 654870"/>
              <a:gd name="connsiteX11" fmla="*/ 355311 w 881575"/>
              <a:gd name="connsiteY11" fmla="*/ 654870 h 654870"/>
              <a:gd name="connsiteX12" fmla="*/ 2887 w 881575"/>
              <a:gd name="connsiteY12" fmla="*/ 654870 h 654870"/>
              <a:gd name="connsiteX13" fmla="*/ 6 w 881575"/>
              <a:gd name="connsiteY13" fmla="*/ 426269 h 654870"/>
              <a:gd name="connsiteX14" fmla="*/ 104779 w 881575"/>
              <a:gd name="connsiteY14" fmla="*/ 385788 h 654870"/>
              <a:gd name="connsiteX15" fmla="*/ 2385 w 881575"/>
              <a:gd name="connsiteY15" fmla="*/ 350069 h 654870"/>
              <a:gd name="connsiteX16" fmla="*/ 2887 w 881575"/>
              <a:gd name="connsiteY16" fmla="*/ 109563 h 654870"/>
              <a:gd name="connsiteX0" fmla="*/ 1826 w 880514"/>
              <a:gd name="connsiteY0" fmla="*/ 109563 h 654870"/>
              <a:gd name="connsiteX1" fmla="*/ 354250 w 880514"/>
              <a:gd name="connsiteY1" fmla="*/ 109563 h 654870"/>
              <a:gd name="connsiteX2" fmla="*/ 387587 w 880514"/>
              <a:gd name="connsiteY2" fmla="*/ 25 h 654870"/>
              <a:gd name="connsiteX3" fmla="*/ 418544 w 880514"/>
              <a:gd name="connsiteY3" fmla="*/ 109563 h 654870"/>
              <a:gd name="connsiteX4" fmla="*/ 775732 w 880514"/>
              <a:gd name="connsiteY4" fmla="*/ 109563 h 654870"/>
              <a:gd name="connsiteX5" fmla="*/ 775732 w 880514"/>
              <a:gd name="connsiteY5" fmla="*/ 352451 h 654870"/>
              <a:gd name="connsiteX6" fmla="*/ 880507 w 880514"/>
              <a:gd name="connsiteY6" fmla="*/ 388170 h 654870"/>
              <a:gd name="connsiteX7" fmla="*/ 775732 w 880514"/>
              <a:gd name="connsiteY7" fmla="*/ 421507 h 654870"/>
              <a:gd name="connsiteX8" fmla="*/ 775732 w 880514"/>
              <a:gd name="connsiteY8" fmla="*/ 654870 h 654870"/>
              <a:gd name="connsiteX9" fmla="*/ 420927 w 880514"/>
              <a:gd name="connsiteY9" fmla="*/ 654870 h 654870"/>
              <a:gd name="connsiteX10" fmla="*/ 387588 w 880514"/>
              <a:gd name="connsiteY10" fmla="*/ 550095 h 654870"/>
              <a:gd name="connsiteX11" fmla="*/ 354250 w 880514"/>
              <a:gd name="connsiteY11" fmla="*/ 654870 h 654870"/>
              <a:gd name="connsiteX12" fmla="*/ 1826 w 880514"/>
              <a:gd name="connsiteY12" fmla="*/ 654870 h 654870"/>
              <a:gd name="connsiteX13" fmla="*/ 1326 w 880514"/>
              <a:gd name="connsiteY13" fmla="*/ 426269 h 654870"/>
              <a:gd name="connsiteX14" fmla="*/ 103718 w 880514"/>
              <a:gd name="connsiteY14" fmla="*/ 385788 h 654870"/>
              <a:gd name="connsiteX15" fmla="*/ 1324 w 880514"/>
              <a:gd name="connsiteY15" fmla="*/ 350069 h 654870"/>
              <a:gd name="connsiteX16" fmla="*/ 1826 w 880514"/>
              <a:gd name="connsiteY16" fmla="*/ 109563 h 654870"/>
              <a:gd name="connsiteX0" fmla="*/ 1826 w 880514"/>
              <a:gd name="connsiteY0" fmla="*/ 109563 h 654870"/>
              <a:gd name="connsiteX1" fmla="*/ 354250 w 880514"/>
              <a:gd name="connsiteY1" fmla="*/ 109563 h 654870"/>
              <a:gd name="connsiteX2" fmla="*/ 387587 w 880514"/>
              <a:gd name="connsiteY2" fmla="*/ 25 h 654870"/>
              <a:gd name="connsiteX3" fmla="*/ 418544 w 880514"/>
              <a:gd name="connsiteY3" fmla="*/ 109563 h 654870"/>
              <a:gd name="connsiteX4" fmla="*/ 775732 w 880514"/>
              <a:gd name="connsiteY4" fmla="*/ 109563 h 654870"/>
              <a:gd name="connsiteX5" fmla="*/ 775732 w 880514"/>
              <a:gd name="connsiteY5" fmla="*/ 352451 h 654870"/>
              <a:gd name="connsiteX6" fmla="*/ 880507 w 880514"/>
              <a:gd name="connsiteY6" fmla="*/ 388170 h 654870"/>
              <a:gd name="connsiteX7" fmla="*/ 775732 w 880514"/>
              <a:gd name="connsiteY7" fmla="*/ 421507 h 654870"/>
              <a:gd name="connsiteX8" fmla="*/ 775732 w 880514"/>
              <a:gd name="connsiteY8" fmla="*/ 654870 h 654870"/>
              <a:gd name="connsiteX9" fmla="*/ 420927 w 880514"/>
              <a:gd name="connsiteY9" fmla="*/ 654870 h 654870"/>
              <a:gd name="connsiteX10" fmla="*/ 387588 w 880514"/>
              <a:gd name="connsiteY10" fmla="*/ 550095 h 654870"/>
              <a:gd name="connsiteX11" fmla="*/ 354250 w 880514"/>
              <a:gd name="connsiteY11" fmla="*/ 654870 h 654870"/>
              <a:gd name="connsiteX12" fmla="*/ 1826 w 880514"/>
              <a:gd name="connsiteY12" fmla="*/ 654870 h 654870"/>
              <a:gd name="connsiteX13" fmla="*/ 1326 w 880514"/>
              <a:gd name="connsiteY13" fmla="*/ 426269 h 654870"/>
              <a:gd name="connsiteX14" fmla="*/ 103718 w 880514"/>
              <a:gd name="connsiteY14" fmla="*/ 385788 h 654870"/>
              <a:gd name="connsiteX15" fmla="*/ 1324 w 880514"/>
              <a:gd name="connsiteY15" fmla="*/ 350069 h 654870"/>
              <a:gd name="connsiteX16" fmla="*/ 1826 w 880514"/>
              <a:gd name="connsiteY16" fmla="*/ 109563 h 654870"/>
              <a:gd name="connsiteX0" fmla="*/ 769 w 879457"/>
              <a:gd name="connsiteY0" fmla="*/ 109563 h 654870"/>
              <a:gd name="connsiteX1" fmla="*/ 353193 w 879457"/>
              <a:gd name="connsiteY1" fmla="*/ 109563 h 654870"/>
              <a:gd name="connsiteX2" fmla="*/ 386530 w 879457"/>
              <a:gd name="connsiteY2" fmla="*/ 25 h 654870"/>
              <a:gd name="connsiteX3" fmla="*/ 417487 w 879457"/>
              <a:gd name="connsiteY3" fmla="*/ 109563 h 654870"/>
              <a:gd name="connsiteX4" fmla="*/ 774675 w 879457"/>
              <a:gd name="connsiteY4" fmla="*/ 109563 h 654870"/>
              <a:gd name="connsiteX5" fmla="*/ 774675 w 879457"/>
              <a:gd name="connsiteY5" fmla="*/ 352451 h 654870"/>
              <a:gd name="connsiteX6" fmla="*/ 879450 w 879457"/>
              <a:gd name="connsiteY6" fmla="*/ 388170 h 654870"/>
              <a:gd name="connsiteX7" fmla="*/ 774675 w 879457"/>
              <a:gd name="connsiteY7" fmla="*/ 421507 h 654870"/>
              <a:gd name="connsiteX8" fmla="*/ 774675 w 879457"/>
              <a:gd name="connsiteY8" fmla="*/ 654870 h 654870"/>
              <a:gd name="connsiteX9" fmla="*/ 419870 w 879457"/>
              <a:gd name="connsiteY9" fmla="*/ 654870 h 654870"/>
              <a:gd name="connsiteX10" fmla="*/ 386531 w 879457"/>
              <a:gd name="connsiteY10" fmla="*/ 550095 h 654870"/>
              <a:gd name="connsiteX11" fmla="*/ 353193 w 879457"/>
              <a:gd name="connsiteY11" fmla="*/ 654870 h 654870"/>
              <a:gd name="connsiteX12" fmla="*/ 769 w 879457"/>
              <a:gd name="connsiteY12" fmla="*/ 654870 h 654870"/>
              <a:gd name="connsiteX13" fmla="*/ 269 w 879457"/>
              <a:gd name="connsiteY13" fmla="*/ 426269 h 654870"/>
              <a:gd name="connsiteX14" fmla="*/ 102661 w 879457"/>
              <a:gd name="connsiteY14" fmla="*/ 385788 h 654870"/>
              <a:gd name="connsiteX15" fmla="*/ 267 w 879457"/>
              <a:gd name="connsiteY15" fmla="*/ 350069 h 654870"/>
              <a:gd name="connsiteX16" fmla="*/ 769 w 879457"/>
              <a:gd name="connsiteY16" fmla="*/ 109563 h 65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79457" h="654870">
                <a:moveTo>
                  <a:pt x="769" y="109563"/>
                </a:moveTo>
                <a:lnTo>
                  <a:pt x="353193" y="109563"/>
                </a:lnTo>
                <a:cubicBezTo>
                  <a:pt x="364305" y="73050"/>
                  <a:pt x="264293" y="1611"/>
                  <a:pt x="386530" y="25"/>
                </a:cubicBezTo>
                <a:cubicBezTo>
                  <a:pt x="508767" y="-1561"/>
                  <a:pt x="407168" y="73050"/>
                  <a:pt x="417487" y="109563"/>
                </a:cubicBezTo>
                <a:lnTo>
                  <a:pt x="774675" y="109563"/>
                </a:lnTo>
                <a:lnTo>
                  <a:pt x="774675" y="352451"/>
                </a:lnTo>
                <a:cubicBezTo>
                  <a:pt x="813569" y="364357"/>
                  <a:pt x="878656" y="276252"/>
                  <a:pt x="879450" y="388170"/>
                </a:cubicBezTo>
                <a:cubicBezTo>
                  <a:pt x="880244" y="500088"/>
                  <a:pt x="813569" y="410395"/>
                  <a:pt x="774675" y="421507"/>
                </a:cubicBezTo>
                <a:lnTo>
                  <a:pt x="774675" y="654870"/>
                </a:lnTo>
                <a:lnTo>
                  <a:pt x="419870" y="654870"/>
                </a:lnTo>
                <a:cubicBezTo>
                  <a:pt x="408757" y="619945"/>
                  <a:pt x="504800" y="549301"/>
                  <a:pt x="386531" y="550095"/>
                </a:cubicBezTo>
                <a:cubicBezTo>
                  <a:pt x="268262" y="550889"/>
                  <a:pt x="364306" y="619945"/>
                  <a:pt x="353193" y="654870"/>
                </a:cubicBezTo>
                <a:lnTo>
                  <a:pt x="769" y="654870"/>
                </a:lnTo>
                <a:cubicBezTo>
                  <a:pt x="-191" y="578670"/>
                  <a:pt x="1229" y="502469"/>
                  <a:pt x="269" y="426269"/>
                </a:cubicBezTo>
                <a:cubicBezTo>
                  <a:pt x="-608" y="381025"/>
                  <a:pt x="100280" y="512788"/>
                  <a:pt x="102661" y="385788"/>
                </a:cubicBezTo>
                <a:cubicBezTo>
                  <a:pt x="105042" y="258788"/>
                  <a:pt x="-610" y="395709"/>
                  <a:pt x="267" y="350069"/>
                </a:cubicBezTo>
                <a:cubicBezTo>
                  <a:pt x="747" y="297285"/>
                  <a:pt x="-902" y="202034"/>
                  <a:pt x="769" y="109563"/>
                </a:cubicBezTo>
                <a:close/>
              </a:path>
            </a:pathLst>
          </a:custGeom>
          <a:solidFill>
            <a:srgbClr val="00AB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 prst="angle"/>
          </a:sp3d>
          <a:extLst/>
        </p:spPr>
        <p:txBody>
          <a:bodyPr tIns="288000" anchor="ctr" anchorCtr="1"/>
          <a:lstStyle/>
          <a:p>
            <a:pPr algn="r" eaLnBrk="0" hangingPunct="0">
              <a:defRPr/>
            </a:pPr>
            <a:r>
              <a:rPr lang="en-GB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rPr>
              <a:t>Bevacizumab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5556795" y="4539934"/>
            <a:ext cx="2279989" cy="1937571"/>
          </a:xfrm>
          <a:custGeom>
            <a:avLst/>
            <a:gdLst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38200 w 890587"/>
              <a:gd name="connsiteY5" fmla="*/ 330994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0 w 890587"/>
              <a:gd name="connsiteY8" fmla="*/ 545307 h 545307"/>
              <a:gd name="connsiteX9" fmla="*/ 0 w 890587"/>
              <a:gd name="connsiteY9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35756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0 w 890587"/>
              <a:gd name="connsiteY8" fmla="*/ 545307 h 545307"/>
              <a:gd name="connsiteX9" fmla="*/ 0 w 890587"/>
              <a:gd name="connsiteY9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0 w 890587"/>
              <a:gd name="connsiteY8" fmla="*/ 545307 h 545307"/>
              <a:gd name="connsiteX9" fmla="*/ 0 w 890587"/>
              <a:gd name="connsiteY9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383381 w 890587"/>
              <a:gd name="connsiteY8" fmla="*/ 545307 h 545307"/>
              <a:gd name="connsiteX9" fmla="*/ 0 w 890587"/>
              <a:gd name="connsiteY9" fmla="*/ 545307 h 545307"/>
              <a:gd name="connsiteX10" fmla="*/ 0 w 890587"/>
              <a:gd name="connsiteY10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383381 w 890587"/>
              <a:gd name="connsiteY8" fmla="*/ 545307 h 545307"/>
              <a:gd name="connsiteX9" fmla="*/ 335756 w 890587"/>
              <a:gd name="connsiteY9" fmla="*/ 545307 h 545307"/>
              <a:gd name="connsiteX10" fmla="*/ 0 w 890587"/>
              <a:gd name="connsiteY10" fmla="*/ 545307 h 545307"/>
              <a:gd name="connsiteX11" fmla="*/ 0 w 890587"/>
              <a:gd name="connsiteY11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35769 w 890587"/>
              <a:gd name="connsiteY8" fmla="*/ 545307 h 545307"/>
              <a:gd name="connsiteX9" fmla="*/ 383381 w 890587"/>
              <a:gd name="connsiteY9" fmla="*/ 545307 h 545307"/>
              <a:gd name="connsiteX10" fmla="*/ 335756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35769 w 890587"/>
              <a:gd name="connsiteY8" fmla="*/ 545307 h 545307"/>
              <a:gd name="connsiteX9" fmla="*/ 385762 w 890587"/>
              <a:gd name="connsiteY9" fmla="*/ 440532 h 545307"/>
              <a:gd name="connsiteX10" fmla="*/ 335756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19101 w 890587"/>
              <a:gd name="connsiteY8" fmla="*/ 545307 h 545307"/>
              <a:gd name="connsiteX9" fmla="*/ 385762 w 890587"/>
              <a:gd name="connsiteY9" fmla="*/ 440532 h 545307"/>
              <a:gd name="connsiteX10" fmla="*/ 335756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19101 w 890587"/>
              <a:gd name="connsiteY8" fmla="*/ 545307 h 545307"/>
              <a:gd name="connsiteX9" fmla="*/ 385762 w 890587"/>
              <a:gd name="connsiteY9" fmla="*/ 440532 h 545307"/>
              <a:gd name="connsiteX10" fmla="*/ 352424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19101 w 890587"/>
              <a:gd name="connsiteY8" fmla="*/ 545307 h 545307"/>
              <a:gd name="connsiteX9" fmla="*/ 385762 w 890587"/>
              <a:gd name="connsiteY9" fmla="*/ 440532 h 545307"/>
              <a:gd name="connsiteX10" fmla="*/ 352424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773906 w 890587"/>
              <a:gd name="connsiteY5" fmla="*/ 311944 h 545307"/>
              <a:gd name="connsiteX6" fmla="*/ 773906 w 890587"/>
              <a:gd name="connsiteY6" fmla="*/ 545307 h 545307"/>
              <a:gd name="connsiteX7" fmla="*/ 419101 w 890587"/>
              <a:gd name="connsiteY7" fmla="*/ 545307 h 545307"/>
              <a:gd name="connsiteX8" fmla="*/ 385762 w 890587"/>
              <a:gd name="connsiteY8" fmla="*/ 440532 h 545307"/>
              <a:gd name="connsiteX9" fmla="*/ 352424 w 890587"/>
              <a:gd name="connsiteY9" fmla="*/ 545307 h 545307"/>
              <a:gd name="connsiteX10" fmla="*/ 0 w 890587"/>
              <a:gd name="connsiteY10" fmla="*/ 545307 h 545307"/>
              <a:gd name="connsiteX11" fmla="*/ 0 w 890587"/>
              <a:gd name="connsiteY11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90587 w 890587"/>
              <a:gd name="connsiteY3" fmla="*/ 278607 h 545307"/>
              <a:gd name="connsiteX4" fmla="*/ 773906 w 890587"/>
              <a:gd name="connsiteY4" fmla="*/ 311944 h 545307"/>
              <a:gd name="connsiteX5" fmla="*/ 773906 w 890587"/>
              <a:gd name="connsiteY5" fmla="*/ 545307 h 545307"/>
              <a:gd name="connsiteX6" fmla="*/ 419101 w 890587"/>
              <a:gd name="connsiteY6" fmla="*/ 545307 h 545307"/>
              <a:gd name="connsiteX7" fmla="*/ 385762 w 890587"/>
              <a:gd name="connsiteY7" fmla="*/ 440532 h 545307"/>
              <a:gd name="connsiteX8" fmla="*/ 352424 w 890587"/>
              <a:gd name="connsiteY8" fmla="*/ 545307 h 545307"/>
              <a:gd name="connsiteX9" fmla="*/ 0 w 890587"/>
              <a:gd name="connsiteY9" fmla="*/ 545307 h 545307"/>
              <a:gd name="connsiteX10" fmla="*/ 0 w 890587"/>
              <a:gd name="connsiteY10" fmla="*/ 0 h 545307"/>
              <a:gd name="connsiteX0" fmla="*/ 0 w 890592"/>
              <a:gd name="connsiteY0" fmla="*/ 0 h 545307"/>
              <a:gd name="connsiteX1" fmla="*/ 773906 w 890592"/>
              <a:gd name="connsiteY1" fmla="*/ 0 h 545307"/>
              <a:gd name="connsiteX2" fmla="*/ 773906 w 890592"/>
              <a:gd name="connsiteY2" fmla="*/ 242888 h 545307"/>
              <a:gd name="connsiteX3" fmla="*/ 890587 w 890592"/>
              <a:gd name="connsiteY3" fmla="*/ 278607 h 545307"/>
              <a:gd name="connsiteX4" fmla="*/ 773906 w 890592"/>
              <a:gd name="connsiteY4" fmla="*/ 311944 h 545307"/>
              <a:gd name="connsiteX5" fmla="*/ 773906 w 890592"/>
              <a:gd name="connsiteY5" fmla="*/ 545307 h 545307"/>
              <a:gd name="connsiteX6" fmla="*/ 419101 w 890592"/>
              <a:gd name="connsiteY6" fmla="*/ 545307 h 545307"/>
              <a:gd name="connsiteX7" fmla="*/ 385762 w 890592"/>
              <a:gd name="connsiteY7" fmla="*/ 440532 h 545307"/>
              <a:gd name="connsiteX8" fmla="*/ 352424 w 890592"/>
              <a:gd name="connsiteY8" fmla="*/ 545307 h 545307"/>
              <a:gd name="connsiteX9" fmla="*/ 0 w 890592"/>
              <a:gd name="connsiteY9" fmla="*/ 545307 h 545307"/>
              <a:gd name="connsiteX10" fmla="*/ 0 w 890592"/>
              <a:gd name="connsiteY10" fmla="*/ 0 h 545307"/>
              <a:gd name="connsiteX0" fmla="*/ 0 w 878688"/>
              <a:gd name="connsiteY0" fmla="*/ 0 h 545307"/>
              <a:gd name="connsiteX1" fmla="*/ 773906 w 878688"/>
              <a:gd name="connsiteY1" fmla="*/ 0 h 545307"/>
              <a:gd name="connsiteX2" fmla="*/ 773906 w 878688"/>
              <a:gd name="connsiteY2" fmla="*/ 242888 h 545307"/>
              <a:gd name="connsiteX3" fmla="*/ 878681 w 878688"/>
              <a:gd name="connsiteY3" fmla="*/ 278607 h 545307"/>
              <a:gd name="connsiteX4" fmla="*/ 773906 w 878688"/>
              <a:gd name="connsiteY4" fmla="*/ 311944 h 545307"/>
              <a:gd name="connsiteX5" fmla="*/ 773906 w 878688"/>
              <a:gd name="connsiteY5" fmla="*/ 545307 h 545307"/>
              <a:gd name="connsiteX6" fmla="*/ 419101 w 878688"/>
              <a:gd name="connsiteY6" fmla="*/ 545307 h 545307"/>
              <a:gd name="connsiteX7" fmla="*/ 385762 w 878688"/>
              <a:gd name="connsiteY7" fmla="*/ 440532 h 545307"/>
              <a:gd name="connsiteX8" fmla="*/ 352424 w 878688"/>
              <a:gd name="connsiteY8" fmla="*/ 545307 h 545307"/>
              <a:gd name="connsiteX9" fmla="*/ 0 w 878688"/>
              <a:gd name="connsiteY9" fmla="*/ 545307 h 545307"/>
              <a:gd name="connsiteX10" fmla="*/ 0 w 878688"/>
              <a:gd name="connsiteY10" fmla="*/ 0 h 545307"/>
              <a:gd name="connsiteX0" fmla="*/ 0 w 878688"/>
              <a:gd name="connsiteY0" fmla="*/ 0 h 545307"/>
              <a:gd name="connsiteX1" fmla="*/ 352424 w 878688"/>
              <a:gd name="connsiteY1" fmla="*/ 0 h 545307"/>
              <a:gd name="connsiteX2" fmla="*/ 773906 w 878688"/>
              <a:gd name="connsiteY2" fmla="*/ 0 h 545307"/>
              <a:gd name="connsiteX3" fmla="*/ 773906 w 878688"/>
              <a:gd name="connsiteY3" fmla="*/ 242888 h 545307"/>
              <a:gd name="connsiteX4" fmla="*/ 878681 w 878688"/>
              <a:gd name="connsiteY4" fmla="*/ 278607 h 545307"/>
              <a:gd name="connsiteX5" fmla="*/ 773906 w 878688"/>
              <a:gd name="connsiteY5" fmla="*/ 311944 h 545307"/>
              <a:gd name="connsiteX6" fmla="*/ 773906 w 878688"/>
              <a:gd name="connsiteY6" fmla="*/ 545307 h 545307"/>
              <a:gd name="connsiteX7" fmla="*/ 419101 w 878688"/>
              <a:gd name="connsiteY7" fmla="*/ 545307 h 545307"/>
              <a:gd name="connsiteX8" fmla="*/ 385762 w 878688"/>
              <a:gd name="connsiteY8" fmla="*/ 440532 h 545307"/>
              <a:gd name="connsiteX9" fmla="*/ 352424 w 878688"/>
              <a:gd name="connsiteY9" fmla="*/ 545307 h 545307"/>
              <a:gd name="connsiteX10" fmla="*/ 0 w 878688"/>
              <a:gd name="connsiteY10" fmla="*/ 545307 h 545307"/>
              <a:gd name="connsiteX11" fmla="*/ 0 w 878688"/>
              <a:gd name="connsiteY11" fmla="*/ 0 h 545307"/>
              <a:gd name="connsiteX0" fmla="*/ 0 w 878688"/>
              <a:gd name="connsiteY0" fmla="*/ 0 h 545307"/>
              <a:gd name="connsiteX1" fmla="*/ 352424 w 878688"/>
              <a:gd name="connsiteY1" fmla="*/ 0 h 545307"/>
              <a:gd name="connsiteX2" fmla="*/ 416718 w 878688"/>
              <a:gd name="connsiteY2" fmla="*/ 0 h 545307"/>
              <a:gd name="connsiteX3" fmla="*/ 773906 w 878688"/>
              <a:gd name="connsiteY3" fmla="*/ 0 h 545307"/>
              <a:gd name="connsiteX4" fmla="*/ 773906 w 878688"/>
              <a:gd name="connsiteY4" fmla="*/ 242888 h 545307"/>
              <a:gd name="connsiteX5" fmla="*/ 878681 w 878688"/>
              <a:gd name="connsiteY5" fmla="*/ 278607 h 545307"/>
              <a:gd name="connsiteX6" fmla="*/ 773906 w 878688"/>
              <a:gd name="connsiteY6" fmla="*/ 311944 h 545307"/>
              <a:gd name="connsiteX7" fmla="*/ 773906 w 878688"/>
              <a:gd name="connsiteY7" fmla="*/ 545307 h 545307"/>
              <a:gd name="connsiteX8" fmla="*/ 419101 w 878688"/>
              <a:gd name="connsiteY8" fmla="*/ 545307 h 545307"/>
              <a:gd name="connsiteX9" fmla="*/ 385762 w 878688"/>
              <a:gd name="connsiteY9" fmla="*/ 440532 h 545307"/>
              <a:gd name="connsiteX10" fmla="*/ 352424 w 878688"/>
              <a:gd name="connsiteY10" fmla="*/ 545307 h 545307"/>
              <a:gd name="connsiteX11" fmla="*/ 0 w 878688"/>
              <a:gd name="connsiteY11" fmla="*/ 545307 h 545307"/>
              <a:gd name="connsiteX12" fmla="*/ 0 w 878688"/>
              <a:gd name="connsiteY12" fmla="*/ 0 h 545307"/>
              <a:gd name="connsiteX0" fmla="*/ 0 w 878688"/>
              <a:gd name="connsiteY0" fmla="*/ 0 h 545307"/>
              <a:gd name="connsiteX1" fmla="*/ 352424 w 878688"/>
              <a:gd name="connsiteY1" fmla="*/ 0 h 545307"/>
              <a:gd name="connsiteX2" fmla="*/ 380999 w 878688"/>
              <a:gd name="connsiteY2" fmla="*/ 0 h 545307"/>
              <a:gd name="connsiteX3" fmla="*/ 416718 w 878688"/>
              <a:gd name="connsiteY3" fmla="*/ 0 h 545307"/>
              <a:gd name="connsiteX4" fmla="*/ 773906 w 878688"/>
              <a:gd name="connsiteY4" fmla="*/ 0 h 545307"/>
              <a:gd name="connsiteX5" fmla="*/ 773906 w 878688"/>
              <a:gd name="connsiteY5" fmla="*/ 242888 h 545307"/>
              <a:gd name="connsiteX6" fmla="*/ 878681 w 878688"/>
              <a:gd name="connsiteY6" fmla="*/ 278607 h 545307"/>
              <a:gd name="connsiteX7" fmla="*/ 773906 w 878688"/>
              <a:gd name="connsiteY7" fmla="*/ 311944 h 545307"/>
              <a:gd name="connsiteX8" fmla="*/ 773906 w 878688"/>
              <a:gd name="connsiteY8" fmla="*/ 545307 h 545307"/>
              <a:gd name="connsiteX9" fmla="*/ 419101 w 878688"/>
              <a:gd name="connsiteY9" fmla="*/ 545307 h 545307"/>
              <a:gd name="connsiteX10" fmla="*/ 385762 w 878688"/>
              <a:gd name="connsiteY10" fmla="*/ 440532 h 545307"/>
              <a:gd name="connsiteX11" fmla="*/ 352424 w 878688"/>
              <a:gd name="connsiteY11" fmla="*/ 545307 h 545307"/>
              <a:gd name="connsiteX12" fmla="*/ 0 w 878688"/>
              <a:gd name="connsiteY12" fmla="*/ 545307 h 545307"/>
              <a:gd name="connsiteX13" fmla="*/ 0 w 878688"/>
              <a:gd name="connsiteY13" fmla="*/ 0 h 545307"/>
              <a:gd name="connsiteX0" fmla="*/ 0 w 878688"/>
              <a:gd name="connsiteY0" fmla="*/ 109538 h 654845"/>
              <a:gd name="connsiteX1" fmla="*/ 352424 w 878688"/>
              <a:gd name="connsiteY1" fmla="*/ 109538 h 654845"/>
              <a:gd name="connsiteX2" fmla="*/ 385761 w 878688"/>
              <a:gd name="connsiteY2" fmla="*/ 0 h 654845"/>
              <a:gd name="connsiteX3" fmla="*/ 416718 w 878688"/>
              <a:gd name="connsiteY3" fmla="*/ 109538 h 654845"/>
              <a:gd name="connsiteX4" fmla="*/ 773906 w 878688"/>
              <a:gd name="connsiteY4" fmla="*/ 109538 h 654845"/>
              <a:gd name="connsiteX5" fmla="*/ 773906 w 878688"/>
              <a:gd name="connsiteY5" fmla="*/ 352426 h 654845"/>
              <a:gd name="connsiteX6" fmla="*/ 878681 w 878688"/>
              <a:gd name="connsiteY6" fmla="*/ 388145 h 654845"/>
              <a:gd name="connsiteX7" fmla="*/ 773906 w 878688"/>
              <a:gd name="connsiteY7" fmla="*/ 421482 h 654845"/>
              <a:gd name="connsiteX8" fmla="*/ 773906 w 878688"/>
              <a:gd name="connsiteY8" fmla="*/ 654845 h 654845"/>
              <a:gd name="connsiteX9" fmla="*/ 419101 w 878688"/>
              <a:gd name="connsiteY9" fmla="*/ 654845 h 654845"/>
              <a:gd name="connsiteX10" fmla="*/ 385762 w 878688"/>
              <a:gd name="connsiteY10" fmla="*/ 550070 h 654845"/>
              <a:gd name="connsiteX11" fmla="*/ 352424 w 878688"/>
              <a:gd name="connsiteY11" fmla="*/ 654845 h 654845"/>
              <a:gd name="connsiteX12" fmla="*/ 0 w 878688"/>
              <a:gd name="connsiteY12" fmla="*/ 654845 h 654845"/>
              <a:gd name="connsiteX13" fmla="*/ 0 w 878688"/>
              <a:gd name="connsiteY13" fmla="*/ 109538 h 654845"/>
              <a:gd name="connsiteX0" fmla="*/ 0 w 878688"/>
              <a:gd name="connsiteY0" fmla="*/ 109685 h 654992"/>
              <a:gd name="connsiteX1" fmla="*/ 352424 w 878688"/>
              <a:gd name="connsiteY1" fmla="*/ 109685 h 654992"/>
              <a:gd name="connsiteX2" fmla="*/ 385761 w 878688"/>
              <a:gd name="connsiteY2" fmla="*/ 147 h 654992"/>
              <a:gd name="connsiteX3" fmla="*/ 416718 w 878688"/>
              <a:gd name="connsiteY3" fmla="*/ 109685 h 654992"/>
              <a:gd name="connsiteX4" fmla="*/ 773906 w 878688"/>
              <a:gd name="connsiteY4" fmla="*/ 109685 h 654992"/>
              <a:gd name="connsiteX5" fmla="*/ 773906 w 878688"/>
              <a:gd name="connsiteY5" fmla="*/ 352573 h 654992"/>
              <a:gd name="connsiteX6" fmla="*/ 878681 w 878688"/>
              <a:gd name="connsiteY6" fmla="*/ 388292 h 654992"/>
              <a:gd name="connsiteX7" fmla="*/ 773906 w 878688"/>
              <a:gd name="connsiteY7" fmla="*/ 421629 h 654992"/>
              <a:gd name="connsiteX8" fmla="*/ 773906 w 878688"/>
              <a:gd name="connsiteY8" fmla="*/ 654992 h 654992"/>
              <a:gd name="connsiteX9" fmla="*/ 419101 w 878688"/>
              <a:gd name="connsiteY9" fmla="*/ 654992 h 654992"/>
              <a:gd name="connsiteX10" fmla="*/ 385762 w 878688"/>
              <a:gd name="connsiteY10" fmla="*/ 550217 h 654992"/>
              <a:gd name="connsiteX11" fmla="*/ 352424 w 878688"/>
              <a:gd name="connsiteY11" fmla="*/ 654992 h 654992"/>
              <a:gd name="connsiteX12" fmla="*/ 0 w 878688"/>
              <a:gd name="connsiteY12" fmla="*/ 654992 h 654992"/>
              <a:gd name="connsiteX13" fmla="*/ 0 w 878688"/>
              <a:gd name="connsiteY13" fmla="*/ 109685 h 654992"/>
              <a:gd name="connsiteX0" fmla="*/ 0 w 878688"/>
              <a:gd name="connsiteY0" fmla="*/ 109563 h 654870"/>
              <a:gd name="connsiteX1" fmla="*/ 352424 w 878688"/>
              <a:gd name="connsiteY1" fmla="*/ 109563 h 654870"/>
              <a:gd name="connsiteX2" fmla="*/ 385761 w 878688"/>
              <a:gd name="connsiteY2" fmla="*/ 25 h 654870"/>
              <a:gd name="connsiteX3" fmla="*/ 416718 w 878688"/>
              <a:gd name="connsiteY3" fmla="*/ 109563 h 654870"/>
              <a:gd name="connsiteX4" fmla="*/ 773906 w 878688"/>
              <a:gd name="connsiteY4" fmla="*/ 109563 h 654870"/>
              <a:gd name="connsiteX5" fmla="*/ 773906 w 878688"/>
              <a:gd name="connsiteY5" fmla="*/ 352451 h 654870"/>
              <a:gd name="connsiteX6" fmla="*/ 878681 w 878688"/>
              <a:gd name="connsiteY6" fmla="*/ 388170 h 654870"/>
              <a:gd name="connsiteX7" fmla="*/ 773906 w 878688"/>
              <a:gd name="connsiteY7" fmla="*/ 421507 h 654870"/>
              <a:gd name="connsiteX8" fmla="*/ 773906 w 878688"/>
              <a:gd name="connsiteY8" fmla="*/ 654870 h 654870"/>
              <a:gd name="connsiteX9" fmla="*/ 419101 w 878688"/>
              <a:gd name="connsiteY9" fmla="*/ 654870 h 654870"/>
              <a:gd name="connsiteX10" fmla="*/ 385762 w 878688"/>
              <a:gd name="connsiteY10" fmla="*/ 550095 h 654870"/>
              <a:gd name="connsiteX11" fmla="*/ 352424 w 878688"/>
              <a:gd name="connsiteY11" fmla="*/ 654870 h 654870"/>
              <a:gd name="connsiteX12" fmla="*/ 0 w 878688"/>
              <a:gd name="connsiteY12" fmla="*/ 654870 h 654870"/>
              <a:gd name="connsiteX13" fmla="*/ 0 w 878688"/>
              <a:gd name="connsiteY13" fmla="*/ 109563 h 654870"/>
              <a:gd name="connsiteX0" fmla="*/ 0 w 878688"/>
              <a:gd name="connsiteY0" fmla="*/ 109563 h 654870"/>
              <a:gd name="connsiteX1" fmla="*/ 352424 w 878688"/>
              <a:gd name="connsiteY1" fmla="*/ 109563 h 654870"/>
              <a:gd name="connsiteX2" fmla="*/ 385761 w 878688"/>
              <a:gd name="connsiteY2" fmla="*/ 25 h 654870"/>
              <a:gd name="connsiteX3" fmla="*/ 416718 w 878688"/>
              <a:gd name="connsiteY3" fmla="*/ 109563 h 654870"/>
              <a:gd name="connsiteX4" fmla="*/ 773906 w 878688"/>
              <a:gd name="connsiteY4" fmla="*/ 109563 h 654870"/>
              <a:gd name="connsiteX5" fmla="*/ 773906 w 878688"/>
              <a:gd name="connsiteY5" fmla="*/ 352451 h 654870"/>
              <a:gd name="connsiteX6" fmla="*/ 878681 w 878688"/>
              <a:gd name="connsiteY6" fmla="*/ 388170 h 654870"/>
              <a:gd name="connsiteX7" fmla="*/ 773906 w 878688"/>
              <a:gd name="connsiteY7" fmla="*/ 421507 h 654870"/>
              <a:gd name="connsiteX8" fmla="*/ 773906 w 878688"/>
              <a:gd name="connsiteY8" fmla="*/ 654870 h 654870"/>
              <a:gd name="connsiteX9" fmla="*/ 419101 w 878688"/>
              <a:gd name="connsiteY9" fmla="*/ 654870 h 654870"/>
              <a:gd name="connsiteX10" fmla="*/ 385762 w 878688"/>
              <a:gd name="connsiteY10" fmla="*/ 550095 h 654870"/>
              <a:gd name="connsiteX11" fmla="*/ 352424 w 878688"/>
              <a:gd name="connsiteY11" fmla="*/ 654870 h 654870"/>
              <a:gd name="connsiteX12" fmla="*/ 0 w 878688"/>
              <a:gd name="connsiteY12" fmla="*/ 654870 h 654870"/>
              <a:gd name="connsiteX13" fmla="*/ 0 w 878688"/>
              <a:gd name="connsiteY13" fmla="*/ 109563 h 654870"/>
              <a:gd name="connsiteX0" fmla="*/ 2881 w 881569"/>
              <a:gd name="connsiteY0" fmla="*/ 109563 h 654870"/>
              <a:gd name="connsiteX1" fmla="*/ 355305 w 881569"/>
              <a:gd name="connsiteY1" fmla="*/ 109563 h 654870"/>
              <a:gd name="connsiteX2" fmla="*/ 388642 w 881569"/>
              <a:gd name="connsiteY2" fmla="*/ 25 h 654870"/>
              <a:gd name="connsiteX3" fmla="*/ 419599 w 881569"/>
              <a:gd name="connsiteY3" fmla="*/ 109563 h 654870"/>
              <a:gd name="connsiteX4" fmla="*/ 776787 w 881569"/>
              <a:gd name="connsiteY4" fmla="*/ 109563 h 654870"/>
              <a:gd name="connsiteX5" fmla="*/ 776787 w 881569"/>
              <a:gd name="connsiteY5" fmla="*/ 352451 h 654870"/>
              <a:gd name="connsiteX6" fmla="*/ 881562 w 881569"/>
              <a:gd name="connsiteY6" fmla="*/ 388170 h 654870"/>
              <a:gd name="connsiteX7" fmla="*/ 776787 w 881569"/>
              <a:gd name="connsiteY7" fmla="*/ 421507 h 654870"/>
              <a:gd name="connsiteX8" fmla="*/ 776787 w 881569"/>
              <a:gd name="connsiteY8" fmla="*/ 654870 h 654870"/>
              <a:gd name="connsiteX9" fmla="*/ 421982 w 881569"/>
              <a:gd name="connsiteY9" fmla="*/ 654870 h 654870"/>
              <a:gd name="connsiteX10" fmla="*/ 388643 w 881569"/>
              <a:gd name="connsiteY10" fmla="*/ 550095 h 654870"/>
              <a:gd name="connsiteX11" fmla="*/ 355305 w 881569"/>
              <a:gd name="connsiteY11" fmla="*/ 654870 h 654870"/>
              <a:gd name="connsiteX12" fmla="*/ 2881 w 881569"/>
              <a:gd name="connsiteY12" fmla="*/ 654870 h 654870"/>
              <a:gd name="connsiteX13" fmla="*/ 0 w 881569"/>
              <a:gd name="connsiteY13" fmla="*/ 426269 h 654870"/>
              <a:gd name="connsiteX14" fmla="*/ 2881 w 881569"/>
              <a:gd name="connsiteY14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25664 w 904854"/>
              <a:gd name="connsiteY14" fmla="*/ 350069 h 654870"/>
              <a:gd name="connsiteX15" fmla="*/ 26166 w 904854"/>
              <a:gd name="connsiteY15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20902 w 904854"/>
              <a:gd name="connsiteY14" fmla="*/ 383406 h 654870"/>
              <a:gd name="connsiteX15" fmla="*/ 25664 w 904854"/>
              <a:gd name="connsiteY15" fmla="*/ 350069 h 654870"/>
              <a:gd name="connsiteX16" fmla="*/ 26166 w 904854"/>
              <a:gd name="connsiteY16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128058 w 904854"/>
              <a:gd name="connsiteY14" fmla="*/ 385788 h 654870"/>
              <a:gd name="connsiteX15" fmla="*/ 25664 w 904854"/>
              <a:gd name="connsiteY15" fmla="*/ 350069 h 654870"/>
              <a:gd name="connsiteX16" fmla="*/ 26166 w 904854"/>
              <a:gd name="connsiteY16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128058 w 904854"/>
              <a:gd name="connsiteY14" fmla="*/ 385788 h 654870"/>
              <a:gd name="connsiteX15" fmla="*/ 25664 w 904854"/>
              <a:gd name="connsiteY15" fmla="*/ 350069 h 654870"/>
              <a:gd name="connsiteX16" fmla="*/ 26166 w 904854"/>
              <a:gd name="connsiteY16" fmla="*/ 109563 h 654870"/>
              <a:gd name="connsiteX0" fmla="*/ 2887 w 881575"/>
              <a:gd name="connsiteY0" fmla="*/ 109563 h 654870"/>
              <a:gd name="connsiteX1" fmla="*/ 355311 w 881575"/>
              <a:gd name="connsiteY1" fmla="*/ 109563 h 654870"/>
              <a:gd name="connsiteX2" fmla="*/ 388648 w 881575"/>
              <a:gd name="connsiteY2" fmla="*/ 25 h 654870"/>
              <a:gd name="connsiteX3" fmla="*/ 419605 w 881575"/>
              <a:gd name="connsiteY3" fmla="*/ 109563 h 654870"/>
              <a:gd name="connsiteX4" fmla="*/ 776793 w 881575"/>
              <a:gd name="connsiteY4" fmla="*/ 109563 h 654870"/>
              <a:gd name="connsiteX5" fmla="*/ 776793 w 881575"/>
              <a:gd name="connsiteY5" fmla="*/ 352451 h 654870"/>
              <a:gd name="connsiteX6" fmla="*/ 881568 w 881575"/>
              <a:gd name="connsiteY6" fmla="*/ 388170 h 654870"/>
              <a:gd name="connsiteX7" fmla="*/ 776793 w 881575"/>
              <a:gd name="connsiteY7" fmla="*/ 421507 h 654870"/>
              <a:gd name="connsiteX8" fmla="*/ 776793 w 881575"/>
              <a:gd name="connsiteY8" fmla="*/ 654870 h 654870"/>
              <a:gd name="connsiteX9" fmla="*/ 421988 w 881575"/>
              <a:gd name="connsiteY9" fmla="*/ 654870 h 654870"/>
              <a:gd name="connsiteX10" fmla="*/ 388649 w 881575"/>
              <a:gd name="connsiteY10" fmla="*/ 550095 h 654870"/>
              <a:gd name="connsiteX11" fmla="*/ 355311 w 881575"/>
              <a:gd name="connsiteY11" fmla="*/ 654870 h 654870"/>
              <a:gd name="connsiteX12" fmla="*/ 2887 w 881575"/>
              <a:gd name="connsiteY12" fmla="*/ 654870 h 654870"/>
              <a:gd name="connsiteX13" fmla="*/ 6 w 881575"/>
              <a:gd name="connsiteY13" fmla="*/ 426269 h 654870"/>
              <a:gd name="connsiteX14" fmla="*/ 104779 w 881575"/>
              <a:gd name="connsiteY14" fmla="*/ 385788 h 654870"/>
              <a:gd name="connsiteX15" fmla="*/ 2385 w 881575"/>
              <a:gd name="connsiteY15" fmla="*/ 350069 h 654870"/>
              <a:gd name="connsiteX16" fmla="*/ 2887 w 881575"/>
              <a:gd name="connsiteY16" fmla="*/ 109563 h 654870"/>
              <a:gd name="connsiteX0" fmla="*/ 1826 w 880514"/>
              <a:gd name="connsiteY0" fmla="*/ 109563 h 654870"/>
              <a:gd name="connsiteX1" fmla="*/ 354250 w 880514"/>
              <a:gd name="connsiteY1" fmla="*/ 109563 h 654870"/>
              <a:gd name="connsiteX2" fmla="*/ 387587 w 880514"/>
              <a:gd name="connsiteY2" fmla="*/ 25 h 654870"/>
              <a:gd name="connsiteX3" fmla="*/ 418544 w 880514"/>
              <a:gd name="connsiteY3" fmla="*/ 109563 h 654870"/>
              <a:gd name="connsiteX4" fmla="*/ 775732 w 880514"/>
              <a:gd name="connsiteY4" fmla="*/ 109563 h 654870"/>
              <a:gd name="connsiteX5" fmla="*/ 775732 w 880514"/>
              <a:gd name="connsiteY5" fmla="*/ 352451 h 654870"/>
              <a:gd name="connsiteX6" fmla="*/ 880507 w 880514"/>
              <a:gd name="connsiteY6" fmla="*/ 388170 h 654870"/>
              <a:gd name="connsiteX7" fmla="*/ 775732 w 880514"/>
              <a:gd name="connsiteY7" fmla="*/ 421507 h 654870"/>
              <a:gd name="connsiteX8" fmla="*/ 775732 w 880514"/>
              <a:gd name="connsiteY8" fmla="*/ 654870 h 654870"/>
              <a:gd name="connsiteX9" fmla="*/ 420927 w 880514"/>
              <a:gd name="connsiteY9" fmla="*/ 654870 h 654870"/>
              <a:gd name="connsiteX10" fmla="*/ 387588 w 880514"/>
              <a:gd name="connsiteY10" fmla="*/ 550095 h 654870"/>
              <a:gd name="connsiteX11" fmla="*/ 354250 w 880514"/>
              <a:gd name="connsiteY11" fmla="*/ 654870 h 654870"/>
              <a:gd name="connsiteX12" fmla="*/ 1826 w 880514"/>
              <a:gd name="connsiteY12" fmla="*/ 654870 h 654870"/>
              <a:gd name="connsiteX13" fmla="*/ 1326 w 880514"/>
              <a:gd name="connsiteY13" fmla="*/ 426269 h 654870"/>
              <a:gd name="connsiteX14" fmla="*/ 103718 w 880514"/>
              <a:gd name="connsiteY14" fmla="*/ 385788 h 654870"/>
              <a:gd name="connsiteX15" fmla="*/ 1324 w 880514"/>
              <a:gd name="connsiteY15" fmla="*/ 350069 h 654870"/>
              <a:gd name="connsiteX16" fmla="*/ 1826 w 880514"/>
              <a:gd name="connsiteY16" fmla="*/ 109563 h 654870"/>
              <a:gd name="connsiteX0" fmla="*/ 1826 w 880514"/>
              <a:gd name="connsiteY0" fmla="*/ 109563 h 654870"/>
              <a:gd name="connsiteX1" fmla="*/ 354250 w 880514"/>
              <a:gd name="connsiteY1" fmla="*/ 109563 h 654870"/>
              <a:gd name="connsiteX2" fmla="*/ 387587 w 880514"/>
              <a:gd name="connsiteY2" fmla="*/ 25 h 654870"/>
              <a:gd name="connsiteX3" fmla="*/ 418544 w 880514"/>
              <a:gd name="connsiteY3" fmla="*/ 109563 h 654870"/>
              <a:gd name="connsiteX4" fmla="*/ 775732 w 880514"/>
              <a:gd name="connsiteY4" fmla="*/ 109563 h 654870"/>
              <a:gd name="connsiteX5" fmla="*/ 775732 w 880514"/>
              <a:gd name="connsiteY5" fmla="*/ 352451 h 654870"/>
              <a:gd name="connsiteX6" fmla="*/ 880507 w 880514"/>
              <a:gd name="connsiteY6" fmla="*/ 388170 h 654870"/>
              <a:gd name="connsiteX7" fmla="*/ 775732 w 880514"/>
              <a:gd name="connsiteY7" fmla="*/ 421507 h 654870"/>
              <a:gd name="connsiteX8" fmla="*/ 775732 w 880514"/>
              <a:gd name="connsiteY8" fmla="*/ 654870 h 654870"/>
              <a:gd name="connsiteX9" fmla="*/ 420927 w 880514"/>
              <a:gd name="connsiteY9" fmla="*/ 654870 h 654870"/>
              <a:gd name="connsiteX10" fmla="*/ 387588 w 880514"/>
              <a:gd name="connsiteY10" fmla="*/ 550095 h 654870"/>
              <a:gd name="connsiteX11" fmla="*/ 354250 w 880514"/>
              <a:gd name="connsiteY11" fmla="*/ 654870 h 654870"/>
              <a:gd name="connsiteX12" fmla="*/ 1826 w 880514"/>
              <a:gd name="connsiteY12" fmla="*/ 654870 h 654870"/>
              <a:gd name="connsiteX13" fmla="*/ 1326 w 880514"/>
              <a:gd name="connsiteY13" fmla="*/ 426269 h 654870"/>
              <a:gd name="connsiteX14" fmla="*/ 103718 w 880514"/>
              <a:gd name="connsiteY14" fmla="*/ 385788 h 654870"/>
              <a:gd name="connsiteX15" fmla="*/ 1324 w 880514"/>
              <a:gd name="connsiteY15" fmla="*/ 350069 h 654870"/>
              <a:gd name="connsiteX16" fmla="*/ 1826 w 880514"/>
              <a:gd name="connsiteY16" fmla="*/ 109563 h 654870"/>
              <a:gd name="connsiteX0" fmla="*/ 769 w 879457"/>
              <a:gd name="connsiteY0" fmla="*/ 109563 h 654870"/>
              <a:gd name="connsiteX1" fmla="*/ 353193 w 879457"/>
              <a:gd name="connsiteY1" fmla="*/ 109563 h 654870"/>
              <a:gd name="connsiteX2" fmla="*/ 386530 w 879457"/>
              <a:gd name="connsiteY2" fmla="*/ 25 h 654870"/>
              <a:gd name="connsiteX3" fmla="*/ 417487 w 879457"/>
              <a:gd name="connsiteY3" fmla="*/ 109563 h 654870"/>
              <a:gd name="connsiteX4" fmla="*/ 774675 w 879457"/>
              <a:gd name="connsiteY4" fmla="*/ 109563 h 654870"/>
              <a:gd name="connsiteX5" fmla="*/ 774675 w 879457"/>
              <a:gd name="connsiteY5" fmla="*/ 352451 h 654870"/>
              <a:gd name="connsiteX6" fmla="*/ 879450 w 879457"/>
              <a:gd name="connsiteY6" fmla="*/ 388170 h 654870"/>
              <a:gd name="connsiteX7" fmla="*/ 774675 w 879457"/>
              <a:gd name="connsiteY7" fmla="*/ 421507 h 654870"/>
              <a:gd name="connsiteX8" fmla="*/ 774675 w 879457"/>
              <a:gd name="connsiteY8" fmla="*/ 654870 h 654870"/>
              <a:gd name="connsiteX9" fmla="*/ 419870 w 879457"/>
              <a:gd name="connsiteY9" fmla="*/ 654870 h 654870"/>
              <a:gd name="connsiteX10" fmla="*/ 386531 w 879457"/>
              <a:gd name="connsiteY10" fmla="*/ 550095 h 654870"/>
              <a:gd name="connsiteX11" fmla="*/ 353193 w 879457"/>
              <a:gd name="connsiteY11" fmla="*/ 654870 h 654870"/>
              <a:gd name="connsiteX12" fmla="*/ 769 w 879457"/>
              <a:gd name="connsiteY12" fmla="*/ 654870 h 654870"/>
              <a:gd name="connsiteX13" fmla="*/ 269 w 879457"/>
              <a:gd name="connsiteY13" fmla="*/ 426269 h 654870"/>
              <a:gd name="connsiteX14" fmla="*/ 102661 w 879457"/>
              <a:gd name="connsiteY14" fmla="*/ 385788 h 654870"/>
              <a:gd name="connsiteX15" fmla="*/ 267 w 879457"/>
              <a:gd name="connsiteY15" fmla="*/ 350069 h 654870"/>
              <a:gd name="connsiteX16" fmla="*/ 769 w 879457"/>
              <a:gd name="connsiteY16" fmla="*/ 109563 h 654870"/>
              <a:gd name="connsiteX0" fmla="*/ 769 w 774675"/>
              <a:gd name="connsiteY0" fmla="*/ 109563 h 654870"/>
              <a:gd name="connsiteX1" fmla="*/ 353193 w 774675"/>
              <a:gd name="connsiteY1" fmla="*/ 109563 h 654870"/>
              <a:gd name="connsiteX2" fmla="*/ 386530 w 774675"/>
              <a:gd name="connsiteY2" fmla="*/ 25 h 654870"/>
              <a:gd name="connsiteX3" fmla="*/ 417487 w 774675"/>
              <a:gd name="connsiteY3" fmla="*/ 109563 h 654870"/>
              <a:gd name="connsiteX4" fmla="*/ 774675 w 774675"/>
              <a:gd name="connsiteY4" fmla="*/ 109563 h 654870"/>
              <a:gd name="connsiteX5" fmla="*/ 774675 w 774675"/>
              <a:gd name="connsiteY5" fmla="*/ 352451 h 654870"/>
              <a:gd name="connsiteX6" fmla="*/ 774675 w 774675"/>
              <a:gd name="connsiteY6" fmla="*/ 421507 h 654870"/>
              <a:gd name="connsiteX7" fmla="*/ 774675 w 774675"/>
              <a:gd name="connsiteY7" fmla="*/ 654870 h 654870"/>
              <a:gd name="connsiteX8" fmla="*/ 419870 w 774675"/>
              <a:gd name="connsiteY8" fmla="*/ 654870 h 654870"/>
              <a:gd name="connsiteX9" fmla="*/ 386531 w 774675"/>
              <a:gd name="connsiteY9" fmla="*/ 550095 h 654870"/>
              <a:gd name="connsiteX10" fmla="*/ 353193 w 774675"/>
              <a:gd name="connsiteY10" fmla="*/ 654870 h 654870"/>
              <a:gd name="connsiteX11" fmla="*/ 769 w 774675"/>
              <a:gd name="connsiteY11" fmla="*/ 654870 h 654870"/>
              <a:gd name="connsiteX12" fmla="*/ 269 w 774675"/>
              <a:gd name="connsiteY12" fmla="*/ 426269 h 654870"/>
              <a:gd name="connsiteX13" fmla="*/ 102661 w 774675"/>
              <a:gd name="connsiteY13" fmla="*/ 385788 h 654870"/>
              <a:gd name="connsiteX14" fmla="*/ 267 w 774675"/>
              <a:gd name="connsiteY14" fmla="*/ 350069 h 654870"/>
              <a:gd name="connsiteX15" fmla="*/ 769 w 774675"/>
              <a:gd name="connsiteY15" fmla="*/ 109563 h 654870"/>
              <a:gd name="connsiteX0" fmla="*/ 769 w 774675"/>
              <a:gd name="connsiteY0" fmla="*/ 109563 h 654870"/>
              <a:gd name="connsiteX1" fmla="*/ 353193 w 774675"/>
              <a:gd name="connsiteY1" fmla="*/ 109563 h 654870"/>
              <a:gd name="connsiteX2" fmla="*/ 386530 w 774675"/>
              <a:gd name="connsiteY2" fmla="*/ 25 h 654870"/>
              <a:gd name="connsiteX3" fmla="*/ 417487 w 774675"/>
              <a:gd name="connsiteY3" fmla="*/ 109563 h 654870"/>
              <a:gd name="connsiteX4" fmla="*/ 774675 w 774675"/>
              <a:gd name="connsiteY4" fmla="*/ 109563 h 654870"/>
              <a:gd name="connsiteX5" fmla="*/ 774675 w 774675"/>
              <a:gd name="connsiteY5" fmla="*/ 352451 h 654870"/>
              <a:gd name="connsiteX6" fmla="*/ 774675 w 774675"/>
              <a:gd name="connsiteY6" fmla="*/ 654870 h 654870"/>
              <a:gd name="connsiteX7" fmla="*/ 419870 w 774675"/>
              <a:gd name="connsiteY7" fmla="*/ 654870 h 654870"/>
              <a:gd name="connsiteX8" fmla="*/ 386531 w 774675"/>
              <a:gd name="connsiteY8" fmla="*/ 550095 h 654870"/>
              <a:gd name="connsiteX9" fmla="*/ 353193 w 774675"/>
              <a:gd name="connsiteY9" fmla="*/ 654870 h 654870"/>
              <a:gd name="connsiteX10" fmla="*/ 769 w 774675"/>
              <a:gd name="connsiteY10" fmla="*/ 654870 h 654870"/>
              <a:gd name="connsiteX11" fmla="*/ 269 w 774675"/>
              <a:gd name="connsiteY11" fmla="*/ 426269 h 654870"/>
              <a:gd name="connsiteX12" fmla="*/ 102661 w 774675"/>
              <a:gd name="connsiteY12" fmla="*/ 385788 h 654870"/>
              <a:gd name="connsiteX13" fmla="*/ 267 w 774675"/>
              <a:gd name="connsiteY13" fmla="*/ 350069 h 654870"/>
              <a:gd name="connsiteX14" fmla="*/ 769 w 774675"/>
              <a:gd name="connsiteY14" fmla="*/ 109563 h 654870"/>
              <a:gd name="connsiteX0" fmla="*/ 769 w 774675"/>
              <a:gd name="connsiteY0" fmla="*/ 109563 h 654870"/>
              <a:gd name="connsiteX1" fmla="*/ 353193 w 774675"/>
              <a:gd name="connsiteY1" fmla="*/ 109563 h 654870"/>
              <a:gd name="connsiteX2" fmla="*/ 386530 w 774675"/>
              <a:gd name="connsiteY2" fmla="*/ 25 h 654870"/>
              <a:gd name="connsiteX3" fmla="*/ 417487 w 774675"/>
              <a:gd name="connsiteY3" fmla="*/ 109563 h 654870"/>
              <a:gd name="connsiteX4" fmla="*/ 774675 w 774675"/>
              <a:gd name="connsiteY4" fmla="*/ 109563 h 654870"/>
              <a:gd name="connsiteX5" fmla="*/ 774675 w 774675"/>
              <a:gd name="connsiteY5" fmla="*/ 654870 h 654870"/>
              <a:gd name="connsiteX6" fmla="*/ 419870 w 774675"/>
              <a:gd name="connsiteY6" fmla="*/ 654870 h 654870"/>
              <a:gd name="connsiteX7" fmla="*/ 386531 w 774675"/>
              <a:gd name="connsiteY7" fmla="*/ 550095 h 654870"/>
              <a:gd name="connsiteX8" fmla="*/ 353193 w 774675"/>
              <a:gd name="connsiteY8" fmla="*/ 654870 h 654870"/>
              <a:gd name="connsiteX9" fmla="*/ 769 w 774675"/>
              <a:gd name="connsiteY9" fmla="*/ 654870 h 654870"/>
              <a:gd name="connsiteX10" fmla="*/ 269 w 774675"/>
              <a:gd name="connsiteY10" fmla="*/ 426269 h 654870"/>
              <a:gd name="connsiteX11" fmla="*/ 102661 w 774675"/>
              <a:gd name="connsiteY11" fmla="*/ 385788 h 654870"/>
              <a:gd name="connsiteX12" fmla="*/ 267 w 774675"/>
              <a:gd name="connsiteY12" fmla="*/ 350069 h 654870"/>
              <a:gd name="connsiteX13" fmla="*/ 769 w 774675"/>
              <a:gd name="connsiteY13" fmla="*/ 109563 h 654870"/>
              <a:gd name="connsiteX0" fmla="*/ 769 w 774675"/>
              <a:gd name="connsiteY0" fmla="*/ 109563 h 654870"/>
              <a:gd name="connsiteX1" fmla="*/ 353193 w 774675"/>
              <a:gd name="connsiteY1" fmla="*/ 109563 h 654870"/>
              <a:gd name="connsiteX2" fmla="*/ 386530 w 774675"/>
              <a:gd name="connsiteY2" fmla="*/ 25 h 654870"/>
              <a:gd name="connsiteX3" fmla="*/ 417487 w 774675"/>
              <a:gd name="connsiteY3" fmla="*/ 109563 h 654870"/>
              <a:gd name="connsiteX4" fmla="*/ 774675 w 774675"/>
              <a:gd name="connsiteY4" fmla="*/ 109563 h 654870"/>
              <a:gd name="connsiteX5" fmla="*/ 774675 w 774675"/>
              <a:gd name="connsiteY5" fmla="*/ 654870 h 654870"/>
              <a:gd name="connsiteX6" fmla="*/ 419870 w 774675"/>
              <a:gd name="connsiteY6" fmla="*/ 654870 h 654870"/>
              <a:gd name="connsiteX7" fmla="*/ 353193 w 774675"/>
              <a:gd name="connsiteY7" fmla="*/ 654870 h 654870"/>
              <a:gd name="connsiteX8" fmla="*/ 769 w 774675"/>
              <a:gd name="connsiteY8" fmla="*/ 654870 h 654870"/>
              <a:gd name="connsiteX9" fmla="*/ 269 w 774675"/>
              <a:gd name="connsiteY9" fmla="*/ 426269 h 654870"/>
              <a:gd name="connsiteX10" fmla="*/ 102661 w 774675"/>
              <a:gd name="connsiteY10" fmla="*/ 385788 h 654870"/>
              <a:gd name="connsiteX11" fmla="*/ 267 w 774675"/>
              <a:gd name="connsiteY11" fmla="*/ 350069 h 654870"/>
              <a:gd name="connsiteX12" fmla="*/ 769 w 774675"/>
              <a:gd name="connsiteY12" fmla="*/ 109563 h 654870"/>
              <a:gd name="connsiteX0" fmla="*/ 769 w 774675"/>
              <a:gd name="connsiteY0" fmla="*/ 109563 h 654870"/>
              <a:gd name="connsiteX1" fmla="*/ 353193 w 774675"/>
              <a:gd name="connsiteY1" fmla="*/ 109563 h 654870"/>
              <a:gd name="connsiteX2" fmla="*/ 386530 w 774675"/>
              <a:gd name="connsiteY2" fmla="*/ 25 h 654870"/>
              <a:gd name="connsiteX3" fmla="*/ 417487 w 774675"/>
              <a:gd name="connsiteY3" fmla="*/ 109563 h 654870"/>
              <a:gd name="connsiteX4" fmla="*/ 774675 w 774675"/>
              <a:gd name="connsiteY4" fmla="*/ 109563 h 654870"/>
              <a:gd name="connsiteX5" fmla="*/ 774675 w 774675"/>
              <a:gd name="connsiteY5" fmla="*/ 654870 h 654870"/>
              <a:gd name="connsiteX6" fmla="*/ 353193 w 774675"/>
              <a:gd name="connsiteY6" fmla="*/ 654870 h 654870"/>
              <a:gd name="connsiteX7" fmla="*/ 769 w 774675"/>
              <a:gd name="connsiteY7" fmla="*/ 654870 h 654870"/>
              <a:gd name="connsiteX8" fmla="*/ 269 w 774675"/>
              <a:gd name="connsiteY8" fmla="*/ 426269 h 654870"/>
              <a:gd name="connsiteX9" fmla="*/ 102661 w 774675"/>
              <a:gd name="connsiteY9" fmla="*/ 385788 h 654870"/>
              <a:gd name="connsiteX10" fmla="*/ 267 w 774675"/>
              <a:gd name="connsiteY10" fmla="*/ 350069 h 654870"/>
              <a:gd name="connsiteX11" fmla="*/ 769 w 774675"/>
              <a:gd name="connsiteY11" fmla="*/ 109563 h 654870"/>
              <a:gd name="connsiteX0" fmla="*/ 769 w 774675"/>
              <a:gd name="connsiteY0" fmla="*/ 109563 h 654870"/>
              <a:gd name="connsiteX1" fmla="*/ 353193 w 774675"/>
              <a:gd name="connsiteY1" fmla="*/ 109563 h 654870"/>
              <a:gd name="connsiteX2" fmla="*/ 386530 w 774675"/>
              <a:gd name="connsiteY2" fmla="*/ 25 h 654870"/>
              <a:gd name="connsiteX3" fmla="*/ 417487 w 774675"/>
              <a:gd name="connsiteY3" fmla="*/ 109563 h 654870"/>
              <a:gd name="connsiteX4" fmla="*/ 774675 w 774675"/>
              <a:gd name="connsiteY4" fmla="*/ 109563 h 654870"/>
              <a:gd name="connsiteX5" fmla="*/ 774675 w 774675"/>
              <a:gd name="connsiteY5" fmla="*/ 654870 h 654870"/>
              <a:gd name="connsiteX6" fmla="*/ 769 w 774675"/>
              <a:gd name="connsiteY6" fmla="*/ 654870 h 654870"/>
              <a:gd name="connsiteX7" fmla="*/ 269 w 774675"/>
              <a:gd name="connsiteY7" fmla="*/ 426269 h 654870"/>
              <a:gd name="connsiteX8" fmla="*/ 102661 w 774675"/>
              <a:gd name="connsiteY8" fmla="*/ 385788 h 654870"/>
              <a:gd name="connsiteX9" fmla="*/ 267 w 774675"/>
              <a:gd name="connsiteY9" fmla="*/ 350069 h 654870"/>
              <a:gd name="connsiteX10" fmla="*/ 769 w 774675"/>
              <a:gd name="connsiteY10" fmla="*/ 109563 h 65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4675" h="654870">
                <a:moveTo>
                  <a:pt x="769" y="109563"/>
                </a:moveTo>
                <a:lnTo>
                  <a:pt x="353193" y="109563"/>
                </a:lnTo>
                <a:cubicBezTo>
                  <a:pt x="364305" y="73050"/>
                  <a:pt x="264293" y="1611"/>
                  <a:pt x="386530" y="25"/>
                </a:cubicBezTo>
                <a:cubicBezTo>
                  <a:pt x="508767" y="-1561"/>
                  <a:pt x="407168" y="73050"/>
                  <a:pt x="417487" y="109563"/>
                </a:cubicBezTo>
                <a:lnTo>
                  <a:pt x="774675" y="109563"/>
                </a:lnTo>
                <a:lnTo>
                  <a:pt x="774675" y="654870"/>
                </a:lnTo>
                <a:lnTo>
                  <a:pt x="769" y="654870"/>
                </a:lnTo>
                <a:cubicBezTo>
                  <a:pt x="-191" y="578670"/>
                  <a:pt x="1229" y="502469"/>
                  <a:pt x="269" y="426269"/>
                </a:cubicBezTo>
                <a:cubicBezTo>
                  <a:pt x="-608" y="381025"/>
                  <a:pt x="100280" y="512788"/>
                  <a:pt x="102661" y="385788"/>
                </a:cubicBezTo>
                <a:cubicBezTo>
                  <a:pt x="105042" y="258788"/>
                  <a:pt x="-610" y="395709"/>
                  <a:pt x="267" y="350069"/>
                </a:cubicBezTo>
                <a:cubicBezTo>
                  <a:pt x="747" y="297285"/>
                  <a:pt x="-902" y="202034"/>
                  <a:pt x="769" y="109563"/>
                </a:cubicBezTo>
                <a:close/>
              </a:path>
            </a:pathLst>
          </a:custGeom>
          <a:solidFill>
            <a:srgbClr val="00AB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 prst="angle"/>
          </a:sp3d>
          <a:extLst/>
        </p:spPr>
        <p:txBody>
          <a:bodyPr lIns="216000" tIns="288000" rIns="36000" anchor="ctr" anchorCtr="1"/>
          <a:lstStyle/>
          <a:p>
            <a:pPr algn="r" eaLnBrk="0" hangingPunct="0">
              <a:defRPr/>
            </a:pPr>
            <a:r>
              <a:rPr lang="en-GB" sz="2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rPr>
              <a:t>Panitumumab</a:t>
            </a:r>
          </a:p>
        </p:txBody>
      </p:sp>
      <p:sp>
        <p:nvSpPr>
          <p:cNvPr id="23" name="Freeform 22"/>
          <p:cNvSpPr/>
          <p:nvPr/>
        </p:nvSpPr>
        <p:spPr bwMode="auto">
          <a:xfrm>
            <a:off x="5556795" y="2917769"/>
            <a:ext cx="2279989" cy="1937571"/>
          </a:xfrm>
          <a:custGeom>
            <a:avLst/>
            <a:gdLst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38200 w 890587"/>
              <a:gd name="connsiteY5" fmla="*/ 330994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0 w 890587"/>
              <a:gd name="connsiteY8" fmla="*/ 545307 h 545307"/>
              <a:gd name="connsiteX9" fmla="*/ 0 w 890587"/>
              <a:gd name="connsiteY9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35756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0 w 890587"/>
              <a:gd name="connsiteY8" fmla="*/ 545307 h 545307"/>
              <a:gd name="connsiteX9" fmla="*/ 0 w 890587"/>
              <a:gd name="connsiteY9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0 w 890587"/>
              <a:gd name="connsiteY8" fmla="*/ 545307 h 545307"/>
              <a:gd name="connsiteX9" fmla="*/ 0 w 890587"/>
              <a:gd name="connsiteY9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383381 w 890587"/>
              <a:gd name="connsiteY8" fmla="*/ 545307 h 545307"/>
              <a:gd name="connsiteX9" fmla="*/ 0 w 890587"/>
              <a:gd name="connsiteY9" fmla="*/ 545307 h 545307"/>
              <a:gd name="connsiteX10" fmla="*/ 0 w 890587"/>
              <a:gd name="connsiteY10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383381 w 890587"/>
              <a:gd name="connsiteY8" fmla="*/ 545307 h 545307"/>
              <a:gd name="connsiteX9" fmla="*/ 335756 w 890587"/>
              <a:gd name="connsiteY9" fmla="*/ 545307 h 545307"/>
              <a:gd name="connsiteX10" fmla="*/ 0 w 890587"/>
              <a:gd name="connsiteY10" fmla="*/ 545307 h 545307"/>
              <a:gd name="connsiteX11" fmla="*/ 0 w 890587"/>
              <a:gd name="connsiteY11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35769 w 890587"/>
              <a:gd name="connsiteY8" fmla="*/ 545307 h 545307"/>
              <a:gd name="connsiteX9" fmla="*/ 383381 w 890587"/>
              <a:gd name="connsiteY9" fmla="*/ 545307 h 545307"/>
              <a:gd name="connsiteX10" fmla="*/ 335756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35769 w 890587"/>
              <a:gd name="connsiteY8" fmla="*/ 545307 h 545307"/>
              <a:gd name="connsiteX9" fmla="*/ 385762 w 890587"/>
              <a:gd name="connsiteY9" fmla="*/ 440532 h 545307"/>
              <a:gd name="connsiteX10" fmla="*/ 335756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19101 w 890587"/>
              <a:gd name="connsiteY8" fmla="*/ 545307 h 545307"/>
              <a:gd name="connsiteX9" fmla="*/ 385762 w 890587"/>
              <a:gd name="connsiteY9" fmla="*/ 440532 h 545307"/>
              <a:gd name="connsiteX10" fmla="*/ 335756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19101 w 890587"/>
              <a:gd name="connsiteY8" fmla="*/ 545307 h 545307"/>
              <a:gd name="connsiteX9" fmla="*/ 385762 w 890587"/>
              <a:gd name="connsiteY9" fmla="*/ 440532 h 545307"/>
              <a:gd name="connsiteX10" fmla="*/ 352424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19101 w 890587"/>
              <a:gd name="connsiteY8" fmla="*/ 545307 h 545307"/>
              <a:gd name="connsiteX9" fmla="*/ 385762 w 890587"/>
              <a:gd name="connsiteY9" fmla="*/ 440532 h 545307"/>
              <a:gd name="connsiteX10" fmla="*/ 352424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773906 w 890587"/>
              <a:gd name="connsiteY5" fmla="*/ 311944 h 545307"/>
              <a:gd name="connsiteX6" fmla="*/ 773906 w 890587"/>
              <a:gd name="connsiteY6" fmla="*/ 545307 h 545307"/>
              <a:gd name="connsiteX7" fmla="*/ 419101 w 890587"/>
              <a:gd name="connsiteY7" fmla="*/ 545307 h 545307"/>
              <a:gd name="connsiteX8" fmla="*/ 385762 w 890587"/>
              <a:gd name="connsiteY8" fmla="*/ 440532 h 545307"/>
              <a:gd name="connsiteX9" fmla="*/ 352424 w 890587"/>
              <a:gd name="connsiteY9" fmla="*/ 545307 h 545307"/>
              <a:gd name="connsiteX10" fmla="*/ 0 w 890587"/>
              <a:gd name="connsiteY10" fmla="*/ 545307 h 545307"/>
              <a:gd name="connsiteX11" fmla="*/ 0 w 890587"/>
              <a:gd name="connsiteY11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90587 w 890587"/>
              <a:gd name="connsiteY3" fmla="*/ 278607 h 545307"/>
              <a:gd name="connsiteX4" fmla="*/ 773906 w 890587"/>
              <a:gd name="connsiteY4" fmla="*/ 311944 h 545307"/>
              <a:gd name="connsiteX5" fmla="*/ 773906 w 890587"/>
              <a:gd name="connsiteY5" fmla="*/ 545307 h 545307"/>
              <a:gd name="connsiteX6" fmla="*/ 419101 w 890587"/>
              <a:gd name="connsiteY6" fmla="*/ 545307 h 545307"/>
              <a:gd name="connsiteX7" fmla="*/ 385762 w 890587"/>
              <a:gd name="connsiteY7" fmla="*/ 440532 h 545307"/>
              <a:gd name="connsiteX8" fmla="*/ 352424 w 890587"/>
              <a:gd name="connsiteY8" fmla="*/ 545307 h 545307"/>
              <a:gd name="connsiteX9" fmla="*/ 0 w 890587"/>
              <a:gd name="connsiteY9" fmla="*/ 545307 h 545307"/>
              <a:gd name="connsiteX10" fmla="*/ 0 w 890587"/>
              <a:gd name="connsiteY10" fmla="*/ 0 h 545307"/>
              <a:gd name="connsiteX0" fmla="*/ 0 w 890592"/>
              <a:gd name="connsiteY0" fmla="*/ 0 h 545307"/>
              <a:gd name="connsiteX1" fmla="*/ 773906 w 890592"/>
              <a:gd name="connsiteY1" fmla="*/ 0 h 545307"/>
              <a:gd name="connsiteX2" fmla="*/ 773906 w 890592"/>
              <a:gd name="connsiteY2" fmla="*/ 242888 h 545307"/>
              <a:gd name="connsiteX3" fmla="*/ 890587 w 890592"/>
              <a:gd name="connsiteY3" fmla="*/ 278607 h 545307"/>
              <a:gd name="connsiteX4" fmla="*/ 773906 w 890592"/>
              <a:gd name="connsiteY4" fmla="*/ 311944 h 545307"/>
              <a:gd name="connsiteX5" fmla="*/ 773906 w 890592"/>
              <a:gd name="connsiteY5" fmla="*/ 545307 h 545307"/>
              <a:gd name="connsiteX6" fmla="*/ 419101 w 890592"/>
              <a:gd name="connsiteY6" fmla="*/ 545307 h 545307"/>
              <a:gd name="connsiteX7" fmla="*/ 385762 w 890592"/>
              <a:gd name="connsiteY7" fmla="*/ 440532 h 545307"/>
              <a:gd name="connsiteX8" fmla="*/ 352424 w 890592"/>
              <a:gd name="connsiteY8" fmla="*/ 545307 h 545307"/>
              <a:gd name="connsiteX9" fmla="*/ 0 w 890592"/>
              <a:gd name="connsiteY9" fmla="*/ 545307 h 545307"/>
              <a:gd name="connsiteX10" fmla="*/ 0 w 890592"/>
              <a:gd name="connsiteY10" fmla="*/ 0 h 545307"/>
              <a:gd name="connsiteX0" fmla="*/ 0 w 878688"/>
              <a:gd name="connsiteY0" fmla="*/ 0 h 545307"/>
              <a:gd name="connsiteX1" fmla="*/ 773906 w 878688"/>
              <a:gd name="connsiteY1" fmla="*/ 0 h 545307"/>
              <a:gd name="connsiteX2" fmla="*/ 773906 w 878688"/>
              <a:gd name="connsiteY2" fmla="*/ 242888 h 545307"/>
              <a:gd name="connsiteX3" fmla="*/ 878681 w 878688"/>
              <a:gd name="connsiteY3" fmla="*/ 278607 h 545307"/>
              <a:gd name="connsiteX4" fmla="*/ 773906 w 878688"/>
              <a:gd name="connsiteY4" fmla="*/ 311944 h 545307"/>
              <a:gd name="connsiteX5" fmla="*/ 773906 w 878688"/>
              <a:gd name="connsiteY5" fmla="*/ 545307 h 545307"/>
              <a:gd name="connsiteX6" fmla="*/ 419101 w 878688"/>
              <a:gd name="connsiteY6" fmla="*/ 545307 h 545307"/>
              <a:gd name="connsiteX7" fmla="*/ 385762 w 878688"/>
              <a:gd name="connsiteY7" fmla="*/ 440532 h 545307"/>
              <a:gd name="connsiteX8" fmla="*/ 352424 w 878688"/>
              <a:gd name="connsiteY8" fmla="*/ 545307 h 545307"/>
              <a:gd name="connsiteX9" fmla="*/ 0 w 878688"/>
              <a:gd name="connsiteY9" fmla="*/ 545307 h 545307"/>
              <a:gd name="connsiteX10" fmla="*/ 0 w 878688"/>
              <a:gd name="connsiteY10" fmla="*/ 0 h 545307"/>
              <a:gd name="connsiteX0" fmla="*/ 0 w 878688"/>
              <a:gd name="connsiteY0" fmla="*/ 0 h 545307"/>
              <a:gd name="connsiteX1" fmla="*/ 352424 w 878688"/>
              <a:gd name="connsiteY1" fmla="*/ 0 h 545307"/>
              <a:gd name="connsiteX2" fmla="*/ 773906 w 878688"/>
              <a:gd name="connsiteY2" fmla="*/ 0 h 545307"/>
              <a:gd name="connsiteX3" fmla="*/ 773906 w 878688"/>
              <a:gd name="connsiteY3" fmla="*/ 242888 h 545307"/>
              <a:gd name="connsiteX4" fmla="*/ 878681 w 878688"/>
              <a:gd name="connsiteY4" fmla="*/ 278607 h 545307"/>
              <a:gd name="connsiteX5" fmla="*/ 773906 w 878688"/>
              <a:gd name="connsiteY5" fmla="*/ 311944 h 545307"/>
              <a:gd name="connsiteX6" fmla="*/ 773906 w 878688"/>
              <a:gd name="connsiteY6" fmla="*/ 545307 h 545307"/>
              <a:gd name="connsiteX7" fmla="*/ 419101 w 878688"/>
              <a:gd name="connsiteY7" fmla="*/ 545307 h 545307"/>
              <a:gd name="connsiteX8" fmla="*/ 385762 w 878688"/>
              <a:gd name="connsiteY8" fmla="*/ 440532 h 545307"/>
              <a:gd name="connsiteX9" fmla="*/ 352424 w 878688"/>
              <a:gd name="connsiteY9" fmla="*/ 545307 h 545307"/>
              <a:gd name="connsiteX10" fmla="*/ 0 w 878688"/>
              <a:gd name="connsiteY10" fmla="*/ 545307 h 545307"/>
              <a:gd name="connsiteX11" fmla="*/ 0 w 878688"/>
              <a:gd name="connsiteY11" fmla="*/ 0 h 545307"/>
              <a:gd name="connsiteX0" fmla="*/ 0 w 878688"/>
              <a:gd name="connsiteY0" fmla="*/ 0 h 545307"/>
              <a:gd name="connsiteX1" fmla="*/ 352424 w 878688"/>
              <a:gd name="connsiteY1" fmla="*/ 0 h 545307"/>
              <a:gd name="connsiteX2" fmla="*/ 416718 w 878688"/>
              <a:gd name="connsiteY2" fmla="*/ 0 h 545307"/>
              <a:gd name="connsiteX3" fmla="*/ 773906 w 878688"/>
              <a:gd name="connsiteY3" fmla="*/ 0 h 545307"/>
              <a:gd name="connsiteX4" fmla="*/ 773906 w 878688"/>
              <a:gd name="connsiteY4" fmla="*/ 242888 h 545307"/>
              <a:gd name="connsiteX5" fmla="*/ 878681 w 878688"/>
              <a:gd name="connsiteY5" fmla="*/ 278607 h 545307"/>
              <a:gd name="connsiteX6" fmla="*/ 773906 w 878688"/>
              <a:gd name="connsiteY6" fmla="*/ 311944 h 545307"/>
              <a:gd name="connsiteX7" fmla="*/ 773906 w 878688"/>
              <a:gd name="connsiteY7" fmla="*/ 545307 h 545307"/>
              <a:gd name="connsiteX8" fmla="*/ 419101 w 878688"/>
              <a:gd name="connsiteY8" fmla="*/ 545307 h 545307"/>
              <a:gd name="connsiteX9" fmla="*/ 385762 w 878688"/>
              <a:gd name="connsiteY9" fmla="*/ 440532 h 545307"/>
              <a:gd name="connsiteX10" fmla="*/ 352424 w 878688"/>
              <a:gd name="connsiteY10" fmla="*/ 545307 h 545307"/>
              <a:gd name="connsiteX11" fmla="*/ 0 w 878688"/>
              <a:gd name="connsiteY11" fmla="*/ 545307 h 545307"/>
              <a:gd name="connsiteX12" fmla="*/ 0 w 878688"/>
              <a:gd name="connsiteY12" fmla="*/ 0 h 545307"/>
              <a:gd name="connsiteX0" fmla="*/ 0 w 878688"/>
              <a:gd name="connsiteY0" fmla="*/ 0 h 545307"/>
              <a:gd name="connsiteX1" fmla="*/ 352424 w 878688"/>
              <a:gd name="connsiteY1" fmla="*/ 0 h 545307"/>
              <a:gd name="connsiteX2" fmla="*/ 380999 w 878688"/>
              <a:gd name="connsiteY2" fmla="*/ 0 h 545307"/>
              <a:gd name="connsiteX3" fmla="*/ 416718 w 878688"/>
              <a:gd name="connsiteY3" fmla="*/ 0 h 545307"/>
              <a:gd name="connsiteX4" fmla="*/ 773906 w 878688"/>
              <a:gd name="connsiteY4" fmla="*/ 0 h 545307"/>
              <a:gd name="connsiteX5" fmla="*/ 773906 w 878688"/>
              <a:gd name="connsiteY5" fmla="*/ 242888 h 545307"/>
              <a:gd name="connsiteX6" fmla="*/ 878681 w 878688"/>
              <a:gd name="connsiteY6" fmla="*/ 278607 h 545307"/>
              <a:gd name="connsiteX7" fmla="*/ 773906 w 878688"/>
              <a:gd name="connsiteY7" fmla="*/ 311944 h 545307"/>
              <a:gd name="connsiteX8" fmla="*/ 773906 w 878688"/>
              <a:gd name="connsiteY8" fmla="*/ 545307 h 545307"/>
              <a:gd name="connsiteX9" fmla="*/ 419101 w 878688"/>
              <a:gd name="connsiteY9" fmla="*/ 545307 h 545307"/>
              <a:gd name="connsiteX10" fmla="*/ 385762 w 878688"/>
              <a:gd name="connsiteY10" fmla="*/ 440532 h 545307"/>
              <a:gd name="connsiteX11" fmla="*/ 352424 w 878688"/>
              <a:gd name="connsiteY11" fmla="*/ 545307 h 545307"/>
              <a:gd name="connsiteX12" fmla="*/ 0 w 878688"/>
              <a:gd name="connsiteY12" fmla="*/ 545307 h 545307"/>
              <a:gd name="connsiteX13" fmla="*/ 0 w 878688"/>
              <a:gd name="connsiteY13" fmla="*/ 0 h 545307"/>
              <a:gd name="connsiteX0" fmla="*/ 0 w 878688"/>
              <a:gd name="connsiteY0" fmla="*/ 109538 h 654845"/>
              <a:gd name="connsiteX1" fmla="*/ 352424 w 878688"/>
              <a:gd name="connsiteY1" fmla="*/ 109538 h 654845"/>
              <a:gd name="connsiteX2" fmla="*/ 385761 w 878688"/>
              <a:gd name="connsiteY2" fmla="*/ 0 h 654845"/>
              <a:gd name="connsiteX3" fmla="*/ 416718 w 878688"/>
              <a:gd name="connsiteY3" fmla="*/ 109538 h 654845"/>
              <a:gd name="connsiteX4" fmla="*/ 773906 w 878688"/>
              <a:gd name="connsiteY4" fmla="*/ 109538 h 654845"/>
              <a:gd name="connsiteX5" fmla="*/ 773906 w 878688"/>
              <a:gd name="connsiteY5" fmla="*/ 352426 h 654845"/>
              <a:gd name="connsiteX6" fmla="*/ 878681 w 878688"/>
              <a:gd name="connsiteY6" fmla="*/ 388145 h 654845"/>
              <a:gd name="connsiteX7" fmla="*/ 773906 w 878688"/>
              <a:gd name="connsiteY7" fmla="*/ 421482 h 654845"/>
              <a:gd name="connsiteX8" fmla="*/ 773906 w 878688"/>
              <a:gd name="connsiteY8" fmla="*/ 654845 h 654845"/>
              <a:gd name="connsiteX9" fmla="*/ 419101 w 878688"/>
              <a:gd name="connsiteY9" fmla="*/ 654845 h 654845"/>
              <a:gd name="connsiteX10" fmla="*/ 385762 w 878688"/>
              <a:gd name="connsiteY10" fmla="*/ 550070 h 654845"/>
              <a:gd name="connsiteX11" fmla="*/ 352424 w 878688"/>
              <a:gd name="connsiteY11" fmla="*/ 654845 h 654845"/>
              <a:gd name="connsiteX12" fmla="*/ 0 w 878688"/>
              <a:gd name="connsiteY12" fmla="*/ 654845 h 654845"/>
              <a:gd name="connsiteX13" fmla="*/ 0 w 878688"/>
              <a:gd name="connsiteY13" fmla="*/ 109538 h 654845"/>
              <a:gd name="connsiteX0" fmla="*/ 0 w 878688"/>
              <a:gd name="connsiteY0" fmla="*/ 109685 h 654992"/>
              <a:gd name="connsiteX1" fmla="*/ 352424 w 878688"/>
              <a:gd name="connsiteY1" fmla="*/ 109685 h 654992"/>
              <a:gd name="connsiteX2" fmla="*/ 385761 w 878688"/>
              <a:gd name="connsiteY2" fmla="*/ 147 h 654992"/>
              <a:gd name="connsiteX3" fmla="*/ 416718 w 878688"/>
              <a:gd name="connsiteY3" fmla="*/ 109685 h 654992"/>
              <a:gd name="connsiteX4" fmla="*/ 773906 w 878688"/>
              <a:gd name="connsiteY4" fmla="*/ 109685 h 654992"/>
              <a:gd name="connsiteX5" fmla="*/ 773906 w 878688"/>
              <a:gd name="connsiteY5" fmla="*/ 352573 h 654992"/>
              <a:gd name="connsiteX6" fmla="*/ 878681 w 878688"/>
              <a:gd name="connsiteY6" fmla="*/ 388292 h 654992"/>
              <a:gd name="connsiteX7" fmla="*/ 773906 w 878688"/>
              <a:gd name="connsiteY7" fmla="*/ 421629 h 654992"/>
              <a:gd name="connsiteX8" fmla="*/ 773906 w 878688"/>
              <a:gd name="connsiteY8" fmla="*/ 654992 h 654992"/>
              <a:gd name="connsiteX9" fmla="*/ 419101 w 878688"/>
              <a:gd name="connsiteY9" fmla="*/ 654992 h 654992"/>
              <a:gd name="connsiteX10" fmla="*/ 385762 w 878688"/>
              <a:gd name="connsiteY10" fmla="*/ 550217 h 654992"/>
              <a:gd name="connsiteX11" fmla="*/ 352424 w 878688"/>
              <a:gd name="connsiteY11" fmla="*/ 654992 h 654992"/>
              <a:gd name="connsiteX12" fmla="*/ 0 w 878688"/>
              <a:gd name="connsiteY12" fmla="*/ 654992 h 654992"/>
              <a:gd name="connsiteX13" fmla="*/ 0 w 878688"/>
              <a:gd name="connsiteY13" fmla="*/ 109685 h 654992"/>
              <a:gd name="connsiteX0" fmla="*/ 0 w 878688"/>
              <a:gd name="connsiteY0" fmla="*/ 109563 h 654870"/>
              <a:gd name="connsiteX1" fmla="*/ 352424 w 878688"/>
              <a:gd name="connsiteY1" fmla="*/ 109563 h 654870"/>
              <a:gd name="connsiteX2" fmla="*/ 385761 w 878688"/>
              <a:gd name="connsiteY2" fmla="*/ 25 h 654870"/>
              <a:gd name="connsiteX3" fmla="*/ 416718 w 878688"/>
              <a:gd name="connsiteY3" fmla="*/ 109563 h 654870"/>
              <a:gd name="connsiteX4" fmla="*/ 773906 w 878688"/>
              <a:gd name="connsiteY4" fmla="*/ 109563 h 654870"/>
              <a:gd name="connsiteX5" fmla="*/ 773906 w 878688"/>
              <a:gd name="connsiteY5" fmla="*/ 352451 h 654870"/>
              <a:gd name="connsiteX6" fmla="*/ 878681 w 878688"/>
              <a:gd name="connsiteY6" fmla="*/ 388170 h 654870"/>
              <a:gd name="connsiteX7" fmla="*/ 773906 w 878688"/>
              <a:gd name="connsiteY7" fmla="*/ 421507 h 654870"/>
              <a:gd name="connsiteX8" fmla="*/ 773906 w 878688"/>
              <a:gd name="connsiteY8" fmla="*/ 654870 h 654870"/>
              <a:gd name="connsiteX9" fmla="*/ 419101 w 878688"/>
              <a:gd name="connsiteY9" fmla="*/ 654870 h 654870"/>
              <a:gd name="connsiteX10" fmla="*/ 385762 w 878688"/>
              <a:gd name="connsiteY10" fmla="*/ 550095 h 654870"/>
              <a:gd name="connsiteX11" fmla="*/ 352424 w 878688"/>
              <a:gd name="connsiteY11" fmla="*/ 654870 h 654870"/>
              <a:gd name="connsiteX12" fmla="*/ 0 w 878688"/>
              <a:gd name="connsiteY12" fmla="*/ 654870 h 654870"/>
              <a:gd name="connsiteX13" fmla="*/ 0 w 878688"/>
              <a:gd name="connsiteY13" fmla="*/ 109563 h 654870"/>
              <a:gd name="connsiteX0" fmla="*/ 0 w 878688"/>
              <a:gd name="connsiteY0" fmla="*/ 109563 h 654870"/>
              <a:gd name="connsiteX1" fmla="*/ 352424 w 878688"/>
              <a:gd name="connsiteY1" fmla="*/ 109563 h 654870"/>
              <a:gd name="connsiteX2" fmla="*/ 385761 w 878688"/>
              <a:gd name="connsiteY2" fmla="*/ 25 h 654870"/>
              <a:gd name="connsiteX3" fmla="*/ 416718 w 878688"/>
              <a:gd name="connsiteY3" fmla="*/ 109563 h 654870"/>
              <a:gd name="connsiteX4" fmla="*/ 773906 w 878688"/>
              <a:gd name="connsiteY4" fmla="*/ 109563 h 654870"/>
              <a:gd name="connsiteX5" fmla="*/ 773906 w 878688"/>
              <a:gd name="connsiteY5" fmla="*/ 352451 h 654870"/>
              <a:gd name="connsiteX6" fmla="*/ 878681 w 878688"/>
              <a:gd name="connsiteY6" fmla="*/ 388170 h 654870"/>
              <a:gd name="connsiteX7" fmla="*/ 773906 w 878688"/>
              <a:gd name="connsiteY7" fmla="*/ 421507 h 654870"/>
              <a:gd name="connsiteX8" fmla="*/ 773906 w 878688"/>
              <a:gd name="connsiteY8" fmla="*/ 654870 h 654870"/>
              <a:gd name="connsiteX9" fmla="*/ 419101 w 878688"/>
              <a:gd name="connsiteY9" fmla="*/ 654870 h 654870"/>
              <a:gd name="connsiteX10" fmla="*/ 385762 w 878688"/>
              <a:gd name="connsiteY10" fmla="*/ 550095 h 654870"/>
              <a:gd name="connsiteX11" fmla="*/ 352424 w 878688"/>
              <a:gd name="connsiteY11" fmla="*/ 654870 h 654870"/>
              <a:gd name="connsiteX12" fmla="*/ 0 w 878688"/>
              <a:gd name="connsiteY12" fmla="*/ 654870 h 654870"/>
              <a:gd name="connsiteX13" fmla="*/ 0 w 878688"/>
              <a:gd name="connsiteY13" fmla="*/ 109563 h 654870"/>
              <a:gd name="connsiteX0" fmla="*/ 2881 w 881569"/>
              <a:gd name="connsiteY0" fmla="*/ 109563 h 654870"/>
              <a:gd name="connsiteX1" fmla="*/ 355305 w 881569"/>
              <a:gd name="connsiteY1" fmla="*/ 109563 h 654870"/>
              <a:gd name="connsiteX2" fmla="*/ 388642 w 881569"/>
              <a:gd name="connsiteY2" fmla="*/ 25 h 654870"/>
              <a:gd name="connsiteX3" fmla="*/ 419599 w 881569"/>
              <a:gd name="connsiteY3" fmla="*/ 109563 h 654870"/>
              <a:gd name="connsiteX4" fmla="*/ 776787 w 881569"/>
              <a:gd name="connsiteY4" fmla="*/ 109563 h 654870"/>
              <a:gd name="connsiteX5" fmla="*/ 776787 w 881569"/>
              <a:gd name="connsiteY5" fmla="*/ 352451 h 654870"/>
              <a:gd name="connsiteX6" fmla="*/ 881562 w 881569"/>
              <a:gd name="connsiteY6" fmla="*/ 388170 h 654870"/>
              <a:gd name="connsiteX7" fmla="*/ 776787 w 881569"/>
              <a:gd name="connsiteY7" fmla="*/ 421507 h 654870"/>
              <a:gd name="connsiteX8" fmla="*/ 776787 w 881569"/>
              <a:gd name="connsiteY8" fmla="*/ 654870 h 654870"/>
              <a:gd name="connsiteX9" fmla="*/ 421982 w 881569"/>
              <a:gd name="connsiteY9" fmla="*/ 654870 h 654870"/>
              <a:gd name="connsiteX10" fmla="*/ 388643 w 881569"/>
              <a:gd name="connsiteY10" fmla="*/ 550095 h 654870"/>
              <a:gd name="connsiteX11" fmla="*/ 355305 w 881569"/>
              <a:gd name="connsiteY11" fmla="*/ 654870 h 654870"/>
              <a:gd name="connsiteX12" fmla="*/ 2881 w 881569"/>
              <a:gd name="connsiteY12" fmla="*/ 654870 h 654870"/>
              <a:gd name="connsiteX13" fmla="*/ 0 w 881569"/>
              <a:gd name="connsiteY13" fmla="*/ 426269 h 654870"/>
              <a:gd name="connsiteX14" fmla="*/ 2881 w 881569"/>
              <a:gd name="connsiteY14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25664 w 904854"/>
              <a:gd name="connsiteY14" fmla="*/ 350069 h 654870"/>
              <a:gd name="connsiteX15" fmla="*/ 26166 w 904854"/>
              <a:gd name="connsiteY15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20902 w 904854"/>
              <a:gd name="connsiteY14" fmla="*/ 383406 h 654870"/>
              <a:gd name="connsiteX15" fmla="*/ 25664 w 904854"/>
              <a:gd name="connsiteY15" fmla="*/ 350069 h 654870"/>
              <a:gd name="connsiteX16" fmla="*/ 26166 w 904854"/>
              <a:gd name="connsiteY16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128058 w 904854"/>
              <a:gd name="connsiteY14" fmla="*/ 385788 h 654870"/>
              <a:gd name="connsiteX15" fmla="*/ 25664 w 904854"/>
              <a:gd name="connsiteY15" fmla="*/ 350069 h 654870"/>
              <a:gd name="connsiteX16" fmla="*/ 26166 w 904854"/>
              <a:gd name="connsiteY16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128058 w 904854"/>
              <a:gd name="connsiteY14" fmla="*/ 385788 h 654870"/>
              <a:gd name="connsiteX15" fmla="*/ 25664 w 904854"/>
              <a:gd name="connsiteY15" fmla="*/ 350069 h 654870"/>
              <a:gd name="connsiteX16" fmla="*/ 26166 w 904854"/>
              <a:gd name="connsiteY16" fmla="*/ 109563 h 654870"/>
              <a:gd name="connsiteX0" fmla="*/ 2887 w 881575"/>
              <a:gd name="connsiteY0" fmla="*/ 109563 h 654870"/>
              <a:gd name="connsiteX1" fmla="*/ 355311 w 881575"/>
              <a:gd name="connsiteY1" fmla="*/ 109563 h 654870"/>
              <a:gd name="connsiteX2" fmla="*/ 388648 w 881575"/>
              <a:gd name="connsiteY2" fmla="*/ 25 h 654870"/>
              <a:gd name="connsiteX3" fmla="*/ 419605 w 881575"/>
              <a:gd name="connsiteY3" fmla="*/ 109563 h 654870"/>
              <a:gd name="connsiteX4" fmla="*/ 776793 w 881575"/>
              <a:gd name="connsiteY4" fmla="*/ 109563 h 654870"/>
              <a:gd name="connsiteX5" fmla="*/ 776793 w 881575"/>
              <a:gd name="connsiteY5" fmla="*/ 352451 h 654870"/>
              <a:gd name="connsiteX6" fmla="*/ 881568 w 881575"/>
              <a:gd name="connsiteY6" fmla="*/ 388170 h 654870"/>
              <a:gd name="connsiteX7" fmla="*/ 776793 w 881575"/>
              <a:gd name="connsiteY7" fmla="*/ 421507 h 654870"/>
              <a:gd name="connsiteX8" fmla="*/ 776793 w 881575"/>
              <a:gd name="connsiteY8" fmla="*/ 654870 h 654870"/>
              <a:gd name="connsiteX9" fmla="*/ 421988 w 881575"/>
              <a:gd name="connsiteY9" fmla="*/ 654870 h 654870"/>
              <a:gd name="connsiteX10" fmla="*/ 388649 w 881575"/>
              <a:gd name="connsiteY10" fmla="*/ 550095 h 654870"/>
              <a:gd name="connsiteX11" fmla="*/ 355311 w 881575"/>
              <a:gd name="connsiteY11" fmla="*/ 654870 h 654870"/>
              <a:gd name="connsiteX12" fmla="*/ 2887 w 881575"/>
              <a:gd name="connsiteY12" fmla="*/ 654870 h 654870"/>
              <a:gd name="connsiteX13" fmla="*/ 6 w 881575"/>
              <a:gd name="connsiteY13" fmla="*/ 426269 h 654870"/>
              <a:gd name="connsiteX14" fmla="*/ 104779 w 881575"/>
              <a:gd name="connsiteY14" fmla="*/ 385788 h 654870"/>
              <a:gd name="connsiteX15" fmla="*/ 2385 w 881575"/>
              <a:gd name="connsiteY15" fmla="*/ 350069 h 654870"/>
              <a:gd name="connsiteX16" fmla="*/ 2887 w 881575"/>
              <a:gd name="connsiteY16" fmla="*/ 109563 h 654870"/>
              <a:gd name="connsiteX0" fmla="*/ 1826 w 880514"/>
              <a:gd name="connsiteY0" fmla="*/ 109563 h 654870"/>
              <a:gd name="connsiteX1" fmla="*/ 354250 w 880514"/>
              <a:gd name="connsiteY1" fmla="*/ 109563 h 654870"/>
              <a:gd name="connsiteX2" fmla="*/ 387587 w 880514"/>
              <a:gd name="connsiteY2" fmla="*/ 25 h 654870"/>
              <a:gd name="connsiteX3" fmla="*/ 418544 w 880514"/>
              <a:gd name="connsiteY3" fmla="*/ 109563 h 654870"/>
              <a:gd name="connsiteX4" fmla="*/ 775732 w 880514"/>
              <a:gd name="connsiteY4" fmla="*/ 109563 h 654870"/>
              <a:gd name="connsiteX5" fmla="*/ 775732 w 880514"/>
              <a:gd name="connsiteY5" fmla="*/ 352451 h 654870"/>
              <a:gd name="connsiteX6" fmla="*/ 880507 w 880514"/>
              <a:gd name="connsiteY6" fmla="*/ 388170 h 654870"/>
              <a:gd name="connsiteX7" fmla="*/ 775732 w 880514"/>
              <a:gd name="connsiteY7" fmla="*/ 421507 h 654870"/>
              <a:gd name="connsiteX8" fmla="*/ 775732 w 880514"/>
              <a:gd name="connsiteY8" fmla="*/ 654870 h 654870"/>
              <a:gd name="connsiteX9" fmla="*/ 420927 w 880514"/>
              <a:gd name="connsiteY9" fmla="*/ 654870 h 654870"/>
              <a:gd name="connsiteX10" fmla="*/ 387588 w 880514"/>
              <a:gd name="connsiteY10" fmla="*/ 550095 h 654870"/>
              <a:gd name="connsiteX11" fmla="*/ 354250 w 880514"/>
              <a:gd name="connsiteY11" fmla="*/ 654870 h 654870"/>
              <a:gd name="connsiteX12" fmla="*/ 1826 w 880514"/>
              <a:gd name="connsiteY12" fmla="*/ 654870 h 654870"/>
              <a:gd name="connsiteX13" fmla="*/ 1326 w 880514"/>
              <a:gd name="connsiteY13" fmla="*/ 426269 h 654870"/>
              <a:gd name="connsiteX14" fmla="*/ 103718 w 880514"/>
              <a:gd name="connsiteY14" fmla="*/ 385788 h 654870"/>
              <a:gd name="connsiteX15" fmla="*/ 1324 w 880514"/>
              <a:gd name="connsiteY15" fmla="*/ 350069 h 654870"/>
              <a:gd name="connsiteX16" fmla="*/ 1826 w 880514"/>
              <a:gd name="connsiteY16" fmla="*/ 109563 h 654870"/>
              <a:gd name="connsiteX0" fmla="*/ 1826 w 880514"/>
              <a:gd name="connsiteY0" fmla="*/ 109563 h 654870"/>
              <a:gd name="connsiteX1" fmla="*/ 354250 w 880514"/>
              <a:gd name="connsiteY1" fmla="*/ 109563 h 654870"/>
              <a:gd name="connsiteX2" fmla="*/ 387587 w 880514"/>
              <a:gd name="connsiteY2" fmla="*/ 25 h 654870"/>
              <a:gd name="connsiteX3" fmla="*/ 418544 w 880514"/>
              <a:gd name="connsiteY3" fmla="*/ 109563 h 654870"/>
              <a:gd name="connsiteX4" fmla="*/ 775732 w 880514"/>
              <a:gd name="connsiteY4" fmla="*/ 109563 h 654870"/>
              <a:gd name="connsiteX5" fmla="*/ 775732 w 880514"/>
              <a:gd name="connsiteY5" fmla="*/ 352451 h 654870"/>
              <a:gd name="connsiteX6" fmla="*/ 880507 w 880514"/>
              <a:gd name="connsiteY6" fmla="*/ 388170 h 654870"/>
              <a:gd name="connsiteX7" fmla="*/ 775732 w 880514"/>
              <a:gd name="connsiteY7" fmla="*/ 421507 h 654870"/>
              <a:gd name="connsiteX8" fmla="*/ 775732 w 880514"/>
              <a:gd name="connsiteY8" fmla="*/ 654870 h 654870"/>
              <a:gd name="connsiteX9" fmla="*/ 420927 w 880514"/>
              <a:gd name="connsiteY9" fmla="*/ 654870 h 654870"/>
              <a:gd name="connsiteX10" fmla="*/ 387588 w 880514"/>
              <a:gd name="connsiteY10" fmla="*/ 550095 h 654870"/>
              <a:gd name="connsiteX11" fmla="*/ 354250 w 880514"/>
              <a:gd name="connsiteY11" fmla="*/ 654870 h 654870"/>
              <a:gd name="connsiteX12" fmla="*/ 1826 w 880514"/>
              <a:gd name="connsiteY12" fmla="*/ 654870 h 654870"/>
              <a:gd name="connsiteX13" fmla="*/ 1326 w 880514"/>
              <a:gd name="connsiteY13" fmla="*/ 426269 h 654870"/>
              <a:gd name="connsiteX14" fmla="*/ 103718 w 880514"/>
              <a:gd name="connsiteY14" fmla="*/ 385788 h 654870"/>
              <a:gd name="connsiteX15" fmla="*/ 1324 w 880514"/>
              <a:gd name="connsiteY15" fmla="*/ 350069 h 654870"/>
              <a:gd name="connsiteX16" fmla="*/ 1826 w 880514"/>
              <a:gd name="connsiteY16" fmla="*/ 109563 h 654870"/>
              <a:gd name="connsiteX0" fmla="*/ 769 w 879457"/>
              <a:gd name="connsiteY0" fmla="*/ 109563 h 654870"/>
              <a:gd name="connsiteX1" fmla="*/ 353193 w 879457"/>
              <a:gd name="connsiteY1" fmla="*/ 109563 h 654870"/>
              <a:gd name="connsiteX2" fmla="*/ 386530 w 879457"/>
              <a:gd name="connsiteY2" fmla="*/ 25 h 654870"/>
              <a:gd name="connsiteX3" fmla="*/ 417487 w 879457"/>
              <a:gd name="connsiteY3" fmla="*/ 109563 h 654870"/>
              <a:gd name="connsiteX4" fmla="*/ 774675 w 879457"/>
              <a:gd name="connsiteY4" fmla="*/ 109563 h 654870"/>
              <a:gd name="connsiteX5" fmla="*/ 774675 w 879457"/>
              <a:gd name="connsiteY5" fmla="*/ 352451 h 654870"/>
              <a:gd name="connsiteX6" fmla="*/ 879450 w 879457"/>
              <a:gd name="connsiteY6" fmla="*/ 388170 h 654870"/>
              <a:gd name="connsiteX7" fmla="*/ 774675 w 879457"/>
              <a:gd name="connsiteY7" fmla="*/ 421507 h 654870"/>
              <a:gd name="connsiteX8" fmla="*/ 774675 w 879457"/>
              <a:gd name="connsiteY8" fmla="*/ 654870 h 654870"/>
              <a:gd name="connsiteX9" fmla="*/ 419870 w 879457"/>
              <a:gd name="connsiteY9" fmla="*/ 654870 h 654870"/>
              <a:gd name="connsiteX10" fmla="*/ 386531 w 879457"/>
              <a:gd name="connsiteY10" fmla="*/ 550095 h 654870"/>
              <a:gd name="connsiteX11" fmla="*/ 353193 w 879457"/>
              <a:gd name="connsiteY11" fmla="*/ 654870 h 654870"/>
              <a:gd name="connsiteX12" fmla="*/ 769 w 879457"/>
              <a:gd name="connsiteY12" fmla="*/ 654870 h 654870"/>
              <a:gd name="connsiteX13" fmla="*/ 269 w 879457"/>
              <a:gd name="connsiteY13" fmla="*/ 426269 h 654870"/>
              <a:gd name="connsiteX14" fmla="*/ 102661 w 879457"/>
              <a:gd name="connsiteY14" fmla="*/ 385788 h 654870"/>
              <a:gd name="connsiteX15" fmla="*/ 267 w 879457"/>
              <a:gd name="connsiteY15" fmla="*/ 350069 h 654870"/>
              <a:gd name="connsiteX16" fmla="*/ 769 w 879457"/>
              <a:gd name="connsiteY16" fmla="*/ 109563 h 654870"/>
              <a:gd name="connsiteX0" fmla="*/ 769 w 774675"/>
              <a:gd name="connsiteY0" fmla="*/ 109563 h 654870"/>
              <a:gd name="connsiteX1" fmla="*/ 353193 w 774675"/>
              <a:gd name="connsiteY1" fmla="*/ 109563 h 654870"/>
              <a:gd name="connsiteX2" fmla="*/ 386530 w 774675"/>
              <a:gd name="connsiteY2" fmla="*/ 25 h 654870"/>
              <a:gd name="connsiteX3" fmla="*/ 417487 w 774675"/>
              <a:gd name="connsiteY3" fmla="*/ 109563 h 654870"/>
              <a:gd name="connsiteX4" fmla="*/ 774675 w 774675"/>
              <a:gd name="connsiteY4" fmla="*/ 109563 h 654870"/>
              <a:gd name="connsiteX5" fmla="*/ 774675 w 774675"/>
              <a:gd name="connsiteY5" fmla="*/ 352451 h 654870"/>
              <a:gd name="connsiteX6" fmla="*/ 774675 w 774675"/>
              <a:gd name="connsiteY6" fmla="*/ 421507 h 654870"/>
              <a:gd name="connsiteX7" fmla="*/ 774675 w 774675"/>
              <a:gd name="connsiteY7" fmla="*/ 654870 h 654870"/>
              <a:gd name="connsiteX8" fmla="*/ 419870 w 774675"/>
              <a:gd name="connsiteY8" fmla="*/ 654870 h 654870"/>
              <a:gd name="connsiteX9" fmla="*/ 386531 w 774675"/>
              <a:gd name="connsiteY9" fmla="*/ 550095 h 654870"/>
              <a:gd name="connsiteX10" fmla="*/ 353193 w 774675"/>
              <a:gd name="connsiteY10" fmla="*/ 654870 h 654870"/>
              <a:gd name="connsiteX11" fmla="*/ 769 w 774675"/>
              <a:gd name="connsiteY11" fmla="*/ 654870 h 654870"/>
              <a:gd name="connsiteX12" fmla="*/ 269 w 774675"/>
              <a:gd name="connsiteY12" fmla="*/ 426269 h 654870"/>
              <a:gd name="connsiteX13" fmla="*/ 102661 w 774675"/>
              <a:gd name="connsiteY13" fmla="*/ 385788 h 654870"/>
              <a:gd name="connsiteX14" fmla="*/ 267 w 774675"/>
              <a:gd name="connsiteY14" fmla="*/ 350069 h 654870"/>
              <a:gd name="connsiteX15" fmla="*/ 769 w 774675"/>
              <a:gd name="connsiteY15" fmla="*/ 109563 h 654870"/>
              <a:gd name="connsiteX0" fmla="*/ 769 w 774675"/>
              <a:gd name="connsiteY0" fmla="*/ 109563 h 654870"/>
              <a:gd name="connsiteX1" fmla="*/ 353193 w 774675"/>
              <a:gd name="connsiteY1" fmla="*/ 109563 h 654870"/>
              <a:gd name="connsiteX2" fmla="*/ 386530 w 774675"/>
              <a:gd name="connsiteY2" fmla="*/ 25 h 654870"/>
              <a:gd name="connsiteX3" fmla="*/ 417487 w 774675"/>
              <a:gd name="connsiteY3" fmla="*/ 109563 h 654870"/>
              <a:gd name="connsiteX4" fmla="*/ 774675 w 774675"/>
              <a:gd name="connsiteY4" fmla="*/ 109563 h 654870"/>
              <a:gd name="connsiteX5" fmla="*/ 774675 w 774675"/>
              <a:gd name="connsiteY5" fmla="*/ 352451 h 654870"/>
              <a:gd name="connsiteX6" fmla="*/ 774675 w 774675"/>
              <a:gd name="connsiteY6" fmla="*/ 654870 h 654870"/>
              <a:gd name="connsiteX7" fmla="*/ 419870 w 774675"/>
              <a:gd name="connsiteY7" fmla="*/ 654870 h 654870"/>
              <a:gd name="connsiteX8" fmla="*/ 386531 w 774675"/>
              <a:gd name="connsiteY8" fmla="*/ 550095 h 654870"/>
              <a:gd name="connsiteX9" fmla="*/ 353193 w 774675"/>
              <a:gd name="connsiteY9" fmla="*/ 654870 h 654870"/>
              <a:gd name="connsiteX10" fmla="*/ 769 w 774675"/>
              <a:gd name="connsiteY10" fmla="*/ 654870 h 654870"/>
              <a:gd name="connsiteX11" fmla="*/ 269 w 774675"/>
              <a:gd name="connsiteY11" fmla="*/ 426269 h 654870"/>
              <a:gd name="connsiteX12" fmla="*/ 102661 w 774675"/>
              <a:gd name="connsiteY12" fmla="*/ 385788 h 654870"/>
              <a:gd name="connsiteX13" fmla="*/ 267 w 774675"/>
              <a:gd name="connsiteY13" fmla="*/ 350069 h 654870"/>
              <a:gd name="connsiteX14" fmla="*/ 769 w 774675"/>
              <a:gd name="connsiteY14" fmla="*/ 109563 h 654870"/>
              <a:gd name="connsiteX0" fmla="*/ 769 w 774675"/>
              <a:gd name="connsiteY0" fmla="*/ 109563 h 654870"/>
              <a:gd name="connsiteX1" fmla="*/ 353193 w 774675"/>
              <a:gd name="connsiteY1" fmla="*/ 109563 h 654870"/>
              <a:gd name="connsiteX2" fmla="*/ 386530 w 774675"/>
              <a:gd name="connsiteY2" fmla="*/ 25 h 654870"/>
              <a:gd name="connsiteX3" fmla="*/ 417487 w 774675"/>
              <a:gd name="connsiteY3" fmla="*/ 109563 h 654870"/>
              <a:gd name="connsiteX4" fmla="*/ 774675 w 774675"/>
              <a:gd name="connsiteY4" fmla="*/ 109563 h 654870"/>
              <a:gd name="connsiteX5" fmla="*/ 774675 w 774675"/>
              <a:gd name="connsiteY5" fmla="*/ 654870 h 654870"/>
              <a:gd name="connsiteX6" fmla="*/ 419870 w 774675"/>
              <a:gd name="connsiteY6" fmla="*/ 654870 h 654870"/>
              <a:gd name="connsiteX7" fmla="*/ 386531 w 774675"/>
              <a:gd name="connsiteY7" fmla="*/ 550095 h 654870"/>
              <a:gd name="connsiteX8" fmla="*/ 353193 w 774675"/>
              <a:gd name="connsiteY8" fmla="*/ 654870 h 654870"/>
              <a:gd name="connsiteX9" fmla="*/ 769 w 774675"/>
              <a:gd name="connsiteY9" fmla="*/ 654870 h 654870"/>
              <a:gd name="connsiteX10" fmla="*/ 269 w 774675"/>
              <a:gd name="connsiteY10" fmla="*/ 426269 h 654870"/>
              <a:gd name="connsiteX11" fmla="*/ 102661 w 774675"/>
              <a:gd name="connsiteY11" fmla="*/ 385788 h 654870"/>
              <a:gd name="connsiteX12" fmla="*/ 267 w 774675"/>
              <a:gd name="connsiteY12" fmla="*/ 350069 h 654870"/>
              <a:gd name="connsiteX13" fmla="*/ 769 w 774675"/>
              <a:gd name="connsiteY13" fmla="*/ 109563 h 65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4675" h="654870">
                <a:moveTo>
                  <a:pt x="769" y="109563"/>
                </a:moveTo>
                <a:lnTo>
                  <a:pt x="353193" y="109563"/>
                </a:lnTo>
                <a:cubicBezTo>
                  <a:pt x="364305" y="73050"/>
                  <a:pt x="264293" y="1611"/>
                  <a:pt x="386530" y="25"/>
                </a:cubicBezTo>
                <a:cubicBezTo>
                  <a:pt x="508767" y="-1561"/>
                  <a:pt x="407168" y="73050"/>
                  <a:pt x="417487" y="109563"/>
                </a:cubicBezTo>
                <a:lnTo>
                  <a:pt x="774675" y="109563"/>
                </a:lnTo>
                <a:lnTo>
                  <a:pt x="774675" y="654870"/>
                </a:lnTo>
                <a:lnTo>
                  <a:pt x="419870" y="654870"/>
                </a:lnTo>
                <a:cubicBezTo>
                  <a:pt x="408757" y="619945"/>
                  <a:pt x="504800" y="549301"/>
                  <a:pt x="386531" y="550095"/>
                </a:cubicBezTo>
                <a:cubicBezTo>
                  <a:pt x="268262" y="550889"/>
                  <a:pt x="364306" y="619945"/>
                  <a:pt x="353193" y="654870"/>
                </a:cubicBezTo>
                <a:lnTo>
                  <a:pt x="769" y="654870"/>
                </a:lnTo>
                <a:cubicBezTo>
                  <a:pt x="-191" y="578670"/>
                  <a:pt x="1229" y="502469"/>
                  <a:pt x="269" y="426269"/>
                </a:cubicBezTo>
                <a:cubicBezTo>
                  <a:pt x="-608" y="381025"/>
                  <a:pt x="100280" y="512788"/>
                  <a:pt x="102661" y="385788"/>
                </a:cubicBezTo>
                <a:cubicBezTo>
                  <a:pt x="105042" y="258788"/>
                  <a:pt x="-610" y="395709"/>
                  <a:pt x="267" y="350069"/>
                </a:cubicBezTo>
                <a:cubicBezTo>
                  <a:pt x="747" y="297285"/>
                  <a:pt x="-902" y="202034"/>
                  <a:pt x="769" y="109563"/>
                </a:cubicBezTo>
                <a:close/>
              </a:path>
            </a:pathLst>
          </a:custGeom>
          <a:solidFill>
            <a:srgbClr val="1339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 prst="angle"/>
          </a:sp3d>
          <a:extLst/>
        </p:spPr>
        <p:txBody>
          <a:bodyPr lIns="216000" tIns="288000" rIns="36000" anchor="ctr" anchorCtr="1"/>
          <a:lstStyle/>
          <a:p>
            <a:pPr algn="r" eaLnBrk="0" hangingPunct="0">
              <a:defRPr/>
            </a:pPr>
            <a:r>
              <a:rPr lang="en-GB" dirty="0">
                <a:latin typeface="Arial" charset="0"/>
                <a:ea typeface="ＭＳ Ｐゴシック" pitchFamily="34" charset="-128"/>
                <a:cs typeface="+mn-cs"/>
              </a:rPr>
              <a:t>Cetuximab</a:t>
            </a:r>
          </a:p>
        </p:txBody>
      </p:sp>
      <p:sp>
        <p:nvSpPr>
          <p:cNvPr id="17" name="Freeform 16"/>
          <p:cNvSpPr/>
          <p:nvPr/>
        </p:nvSpPr>
        <p:spPr bwMode="auto">
          <a:xfrm>
            <a:off x="3268831" y="4539934"/>
            <a:ext cx="2588377" cy="1937571"/>
          </a:xfrm>
          <a:custGeom>
            <a:avLst/>
            <a:gdLst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38200 w 890587"/>
              <a:gd name="connsiteY5" fmla="*/ 330994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0 w 890587"/>
              <a:gd name="connsiteY8" fmla="*/ 545307 h 545307"/>
              <a:gd name="connsiteX9" fmla="*/ 0 w 890587"/>
              <a:gd name="connsiteY9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35756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0 w 890587"/>
              <a:gd name="connsiteY8" fmla="*/ 545307 h 545307"/>
              <a:gd name="connsiteX9" fmla="*/ 0 w 890587"/>
              <a:gd name="connsiteY9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0 w 890587"/>
              <a:gd name="connsiteY8" fmla="*/ 545307 h 545307"/>
              <a:gd name="connsiteX9" fmla="*/ 0 w 890587"/>
              <a:gd name="connsiteY9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383381 w 890587"/>
              <a:gd name="connsiteY8" fmla="*/ 545307 h 545307"/>
              <a:gd name="connsiteX9" fmla="*/ 0 w 890587"/>
              <a:gd name="connsiteY9" fmla="*/ 545307 h 545307"/>
              <a:gd name="connsiteX10" fmla="*/ 0 w 890587"/>
              <a:gd name="connsiteY10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383381 w 890587"/>
              <a:gd name="connsiteY8" fmla="*/ 545307 h 545307"/>
              <a:gd name="connsiteX9" fmla="*/ 335756 w 890587"/>
              <a:gd name="connsiteY9" fmla="*/ 545307 h 545307"/>
              <a:gd name="connsiteX10" fmla="*/ 0 w 890587"/>
              <a:gd name="connsiteY10" fmla="*/ 545307 h 545307"/>
              <a:gd name="connsiteX11" fmla="*/ 0 w 890587"/>
              <a:gd name="connsiteY11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35769 w 890587"/>
              <a:gd name="connsiteY8" fmla="*/ 545307 h 545307"/>
              <a:gd name="connsiteX9" fmla="*/ 383381 w 890587"/>
              <a:gd name="connsiteY9" fmla="*/ 545307 h 545307"/>
              <a:gd name="connsiteX10" fmla="*/ 335756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35769 w 890587"/>
              <a:gd name="connsiteY8" fmla="*/ 545307 h 545307"/>
              <a:gd name="connsiteX9" fmla="*/ 385762 w 890587"/>
              <a:gd name="connsiteY9" fmla="*/ 440532 h 545307"/>
              <a:gd name="connsiteX10" fmla="*/ 335756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19101 w 890587"/>
              <a:gd name="connsiteY8" fmla="*/ 545307 h 545307"/>
              <a:gd name="connsiteX9" fmla="*/ 385762 w 890587"/>
              <a:gd name="connsiteY9" fmla="*/ 440532 h 545307"/>
              <a:gd name="connsiteX10" fmla="*/ 335756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19101 w 890587"/>
              <a:gd name="connsiteY8" fmla="*/ 545307 h 545307"/>
              <a:gd name="connsiteX9" fmla="*/ 385762 w 890587"/>
              <a:gd name="connsiteY9" fmla="*/ 440532 h 545307"/>
              <a:gd name="connsiteX10" fmla="*/ 352424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19101 w 890587"/>
              <a:gd name="connsiteY8" fmla="*/ 545307 h 545307"/>
              <a:gd name="connsiteX9" fmla="*/ 385762 w 890587"/>
              <a:gd name="connsiteY9" fmla="*/ 440532 h 545307"/>
              <a:gd name="connsiteX10" fmla="*/ 352424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773906 w 890587"/>
              <a:gd name="connsiteY5" fmla="*/ 311944 h 545307"/>
              <a:gd name="connsiteX6" fmla="*/ 773906 w 890587"/>
              <a:gd name="connsiteY6" fmla="*/ 545307 h 545307"/>
              <a:gd name="connsiteX7" fmla="*/ 419101 w 890587"/>
              <a:gd name="connsiteY7" fmla="*/ 545307 h 545307"/>
              <a:gd name="connsiteX8" fmla="*/ 385762 w 890587"/>
              <a:gd name="connsiteY8" fmla="*/ 440532 h 545307"/>
              <a:gd name="connsiteX9" fmla="*/ 352424 w 890587"/>
              <a:gd name="connsiteY9" fmla="*/ 545307 h 545307"/>
              <a:gd name="connsiteX10" fmla="*/ 0 w 890587"/>
              <a:gd name="connsiteY10" fmla="*/ 545307 h 545307"/>
              <a:gd name="connsiteX11" fmla="*/ 0 w 890587"/>
              <a:gd name="connsiteY11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90587 w 890587"/>
              <a:gd name="connsiteY3" fmla="*/ 278607 h 545307"/>
              <a:gd name="connsiteX4" fmla="*/ 773906 w 890587"/>
              <a:gd name="connsiteY4" fmla="*/ 311944 h 545307"/>
              <a:gd name="connsiteX5" fmla="*/ 773906 w 890587"/>
              <a:gd name="connsiteY5" fmla="*/ 545307 h 545307"/>
              <a:gd name="connsiteX6" fmla="*/ 419101 w 890587"/>
              <a:gd name="connsiteY6" fmla="*/ 545307 h 545307"/>
              <a:gd name="connsiteX7" fmla="*/ 385762 w 890587"/>
              <a:gd name="connsiteY7" fmla="*/ 440532 h 545307"/>
              <a:gd name="connsiteX8" fmla="*/ 352424 w 890587"/>
              <a:gd name="connsiteY8" fmla="*/ 545307 h 545307"/>
              <a:gd name="connsiteX9" fmla="*/ 0 w 890587"/>
              <a:gd name="connsiteY9" fmla="*/ 545307 h 545307"/>
              <a:gd name="connsiteX10" fmla="*/ 0 w 890587"/>
              <a:gd name="connsiteY10" fmla="*/ 0 h 545307"/>
              <a:gd name="connsiteX0" fmla="*/ 0 w 890592"/>
              <a:gd name="connsiteY0" fmla="*/ 0 h 545307"/>
              <a:gd name="connsiteX1" fmla="*/ 773906 w 890592"/>
              <a:gd name="connsiteY1" fmla="*/ 0 h 545307"/>
              <a:gd name="connsiteX2" fmla="*/ 773906 w 890592"/>
              <a:gd name="connsiteY2" fmla="*/ 242888 h 545307"/>
              <a:gd name="connsiteX3" fmla="*/ 890587 w 890592"/>
              <a:gd name="connsiteY3" fmla="*/ 278607 h 545307"/>
              <a:gd name="connsiteX4" fmla="*/ 773906 w 890592"/>
              <a:gd name="connsiteY4" fmla="*/ 311944 h 545307"/>
              <a:gd name="connsiteX5" fmla="*/ 773906 w 890592"/>
              <a:gd name="connsiteY5" fmla="*/ 545307 h 545307"/>
              <a:gd name="connsiteX6" fmla="*/ 419101 w 890592"/>
              <a:gd name="connsiteY6" fmla="*/ 545307 h 545307"/>
              <a:gd name="connsiteX7" fmla="*/ 385762 w 890592"/>
              <a:gd name="connsiteY7" fmla="*/ 440532 h 545307"/>
              <a:gd name="connsiteX8" fmla="*/ 352424 w 890592"/>
              <a:gd name="connsiteY8" fmla="*/ 545307 h 545307"/>
              <a:gd name="connsiteX9" fmla="*/ 0 w 890592"/>
              <a:gd name="connsiteY9" fmla="*/ 545307 h 545307"/>
              <a:gd name="connsiteX10" fmla="*/ 0 w 890592"/>
              <a:gd name="connsiteY10" fmla="*/ 0 h 545307"/>
              <a:gd name="connsiteX0" fmla="*/ 0 w 878688"/>
              <a:gd name="connsiteY0" fmla="*/ 0 h 545307"/>
              <a:gd name="connsiteX1" fmla="*/ 773906 w 878688"/>
              <a:gd name="connsiteY1" fmla="*/ 0 h 545307"/>
              <a:gd name="connsiteX2" fmla="*/ 773906 w 878688"/>
              <a:gd name="connsiteY2" fmla="*/ 242888 h 545307"/>
              <a:gd name="connsiteX3" fmla="*/ 878681 w 878688"/>
              <a:gd name="connsiteY3" fmla="*/ 278607 h 545307"/>
              <a:gd name="connsiteX4" fmla="*/ 773906 w 878688"/>
              <a:gd name="connsiteY4" fmla="*/ 311944 h 545307"/>
              <a:gd name="connsiteX5" fmla="*/ 773906 w 878688"/>
              <a:gd name="connsiteY5" fmla="*/ 545307 h 545307"/>
              <a:gd name="connsiteX6" fmla="*/ 419101 w 878688"/>
              <a:gd name="connsiteY6" fmla="*/ 545307 h 545307"/>
              <a:gd name="connsiteX7" fmla="*/ 385762 w 878688"/>
              <a:gd name="connsiteY7" fmla="*/ 440532 h 545307"/>
              <a:gd name="connsiteX8" fmla="*/ 352424 w 878688"/>
              <a:gd name="connsiteY8" fmla="*/ 545307 h 545307"/>
              <a:gd name="connsiteX9" fmla="*/ 0 w 878688"/>
              <a:gd name="connsiteY9" fmla="*/ 545307 h 545307"/>
              <a:gd name="connsiteX10" fmla="*/ 0 w 878688"/>
              <a:gd name="connsiteY10" fmla="*/ 0 h 545307"/>
              <a:gd name="connsiteX0" fmla="*/ 0 w 878688"/>
              <a:gd name="connsiteY0" fmla="*/ 0 h 545307"/>
              <a:gd name="connsiteX1" fmla="*/ 352424 w 878688"/>
              <a:gd name="connsiteY1" fmla="*/ 0 h 545307"/>
              <a:gd name="connsiteX2" fmla="*/ 773906 w 878688"/>
              <a:gd name="connsiteY2" fmla="*/ 0 h 545307"/>
              <a:gd name="connsiteX3" fmla="*/ 773906 w 878688"/>
              <a:gd name="connsiteY3" fmla="*/ 242888 h 545307"/>
              <a:gd name="connsiteX4" fmla="*/ 878681 w 878688"/>
              <a:gd name="connsiteY4" fmla="*/ 278607 h 545307"/>
              <a:gd name="connsiteX5" fmla="*/ 773906 w 878688"/>
              <a:gd name="connsiteY5" fmla="*/ 311944 h 545307"/>
              <a:gd name="connsiteX6" fmla="*/ 773906 w 878688"/>
              <a:gd name="connsiteY6" fmla="*/ 545307 h 545307"/>
              <a:gd name="connsiteX7" fmla="*/ 419101 w 878688"/>
              <a:gd name="connsiteY7" fmla="*/ 545307 h 545307"/>
              <a:gd name="connsiteX8" fmla="*/ 385762 w 878688"/>
              <a:gd name="connsiteY8" fmla="*/ 440532 h 545307"/>
              <a:gd name="connsiteX9" fmla="*/ 352424 w 878688"/>
              <a:gd name="connsiteY9" fmla="*/ 545307 h 545307"/>
              <a:gd name="connsiteX10" fmla="*/ 0 w 878688"/>
              <a:gd name="connsiteY10" fmla="*/ 545307 h 545307"/>
              <a:gd name="connsiteX11" fmla="*/ 0 w 878688"/>
              <a:gd name="connsiteY11" fmla="*/ 0 h 545307"/>
              <a:gd name="connsiteX0" fmla="*/ 0 w 878688"/>
              <a:gd name="connsiteY0" fmla="*/ 0 h 545307"/>
              <a:gd name="connsiteX1" fmla="*/ 352424 w 878688"/>
              <a:gd name="connsiteY1" fmla="*/ 0 h 545307"/>
              <a:gd name="connsiteX2" fmla="*/ 416718 w 878688"/>
              <a:gd name="connsiteY2" fmla="*/ 0 h 545307"/>
              <a:gd name="connsiteX3" fmla="*/ 773906 w 878688"/>
              <a:gd name="connsiteY3" fmla="*/ 0 h 545307"/>
              <a:gd name="connsiteX4" fmla="*/ 773906 w 878688"/>
              <a:gd name="connsiteY4" fmla="*/ 242888 h 545307"/>
              <a:gd name="connsiteX5" fmla="*/ 878681 w 878688"/>
              <a:gd name="connsiteY5" fmla="*/ 278607 h 545307"/>
              <a:gd name="connsiteX6" fmla="*/ 773906 w 878688"/>
              <a:gd name="connsiteY6" fmla="*/ 311944 h 545307"/>
              <a:gd name="connsiteX7" fmla="*/ 773906 w 878688"/>
              <a:gd name="connsiteY7" fmla="*/ 545307 h 545307"/>
              <a:gd name="connsiteX8" fmla="*/ 419101 w 878688"/>
              <a:gd name="connsiteY8" fmla="*/ 545307 h 545307"/>
              <a:gd name="connsiteX9" fmla="*/ 385762 w 878688"/>
              <a:gd name="connsiteY9" fmla="*/ 440532 h 545307"/>
              <a:gd name="connsiteX10" fmla="*/ 352424 w 878688"/>
              <a:gd name="connsiteY10" fmla="*/ 545307 h 545307"/>
              <a:gd name="connsiteX11" fmla="*/ 0 w 878688"/>
              <a:gd name="connsiteY11" fmla="*/ 545307 h 545307"/>
              <a:gd name="connsiteX12" fmla="*/ 0 w 878688"/>
              <a:gd name="connsiteY12" fmla="*/ 0 h 545307"/>
              <a:gd name="connsiteX0" fmla="*/ 0 w 878688"/>
              <a:gd name="connsiteY0" fmla="*/ 0 h 545307"/>
              <a:gd name="connsiteX1" fmla="*/ 352424 w 878688"/>
              <a:gd name="connsiteY1" fmla="*/ 0 h 545307"/>
              <a:gd name="connsiteX2" fmla="*/ 380999 w 878688"/>
              <a:gd name="connsiteY2" fmla="*/ 0 h 545307"/>
              <a:gd name="connsiteX3" fmla="*/ 416718 w 878688"/>
              <a:gd name="connsiteY3" fmla="*/ 0 h 545307"/>
              <a:gd name="connsiteX4" fmla="*/ 773906 w 878688"/>
              <a:gd name="connsiteY4" fmla="*/ 0 h 545307"/>
              <a:gd name="connsiteX5" fmla="*/ 773906 w 878688"/>
              <a:gd name="connsiteY5" fmla="*/ 242888 h 545307"/>
              <a:gd name="connsiteX6" fmla="*/ 878681 w 878688"/>
              <a:gd name="connsiteY6" fmla="*/ 278607 h 545307"/>
              <a:gd name="connsiteX7" fmla="*/ 773906 w 878688"/>
              <a:gd name="connsiteY7" fmla="*/ 311944 h 545307"/>
              <a:gd name="connsiteX8" fmla="*/ 773906 w 878688"/>
              <a:gd name="connsiteY8" fmla="*/ 545307 h 545307"/>
              <a:gd name="connsiteX9" fmla="*/ 419101 w 878688"/>
              <a:gd name="connsiteY9" fmla="*/ 545307 h 545307"/>
              <a:gd name="connsiteX10" fmla="*/ 385762 w 878688"/>
              <a:gd name="connsiteY10" fmla="*/ 440532 h 545307"/>
              <a:gd name="connsiteX11" fmla="*/ 352424 w 878688"/>
              <a:gd name="connsiteY11" fmla="*/ 545307 h 545307"/>
              <a:gd name="connsiteX12" fmla="*/ 0 w 878688"/>
              <a:gd name="connsiteY12" fmla="*/ 545307 h 545307"/>
              <a:gd name="connsiteX13" fmla="*/ 0 w 878688"/>
              <a:gd name="connsiteY13" fmla="*/ 0 h 545307"/>
              <a:gd name="connsiteX0" fmla="*/ 0 w 878688"/>
              <a:gd name="connsiteY0" fmla="*/ 109538 h 654845"/>
              <a:gd name="connsiteX1" fmla="*/ 352424 w 878688"/>
              <a:gd name="connsiteY1" fmla="*/ 109538 h 654845"/>
              <a:gd name="connsiteX2" fmla="*/ 385761 w 878688"/>
              <a:gd name="connsiteY2" fmla="*/ 0 h 654845"/>
              <a:gd name="connsiteX3" fmla="*/ 416718 w 878688"/>
              <a:gd name="connsiteY3" fmla="*/ 109538 h 654845"/>
              <a:gd name="connsiteX4" fmla="*/ 773906 w 878688"/>
              <a:gd name="connsiteY4" fmla="*/ 109538 h 654845"/>
              <a:gd name="connsiteX5" fmla="*/ 773906 w 878688"/>
              <a:gd name="connsiteY5" fmla="*/ 352426 h 654845"/>
              <a:gd name="connsiteX6" fmla="*/ 878681 w 878688"/>
              <a:gd name="connsiteY6" fmla="*/ 388145 h 654845"/>
              <a:gd name="connsiteX7" fmla="*/ 773906 w 878688"/>
              <a:gd name="connsiteY7" fmla="*/ 421482 h 654845"/>
              <a:gd name="connsiteX8" fmla="*/ 773906 w 878688"/>
              <a:gd name="connsiteY8" fmla="*/ 654845 h 654845"/>
              <a:gd name="connsiteX9" fmla="*/ 419101 w 878688"/>
              <a:gd name="connsiteY9" fmla="*/ 654845 h 654845"/>
              <a:gd name="connsiteX10" fmla="*/ 385762 w 878688"/>
              <a:gd name="connsiteY10" fmla="*/ 550070 h 654845"/>
              <a:gd name="connsiteX11" fmla="*/ 352424 w 878688"/>
              <a:gd name="connsiteY11" fmla="*/ 654845 h 654845"/>
              <a:gd name="connsiteX12" fmla="*/ 0 w 878688"/>
              <a:gd name="connsiteY12" fmla="*/ 654845 h 654845"/>
              <a:gd name="connsiteX13" fmla="*/ 0 w 878688"/>
              <a:gd name="connsiteY13" fmla="*/ 109538 h 654845"/>
              <a:gd name="connsiteX0" fmla="*/ 0 w 878688"/>
              <a:gd name="connsiteY0" fmla="*/ 109685 h 654992"/>
              <a:gd name="connsiteX1" fmla="*/ 352424 w 878688"/>
              <a:gd name="connsiteY1" fmla="*/ 109685 h 654992"/>
              <a:gd name="connsiteX2" fmla="*/ 385761 w 878688"/>
              <a:gd name="connsiteY2" fmla="*/ 147 h 654992"/>
              <a:gd name="connsiteX3" fmla="*/ 416718 w 878688"/>
              <a:gd name="connsiteY3" fmla="*/ 109685 h 654992"/>
              <a:gd name="connsiteX4" fmla="*/ 773906 w 878688"/>
              <a:gd name="connsiteY4" fmla="*/ 109685 h 654992"/>
              <a:gd name="connsiteX5" fmla="*/ 773906 w 878688"/>
              <a:gd name="connsiteY5" fmla="*/ 352573 h 654992"/>
              <a:gd name="connsiteX6" fmla="*/ 878681 w 878688"/>
              <a:gd name="connsiteY6" fmla="*/ 388292 h 654992"/>
              <a:gd name="connsiteX7" fmla="*/ 773906 w 878688"/>
              <a:gd name="connsiteY7" fmla="*/ 421629 h 654992"/>
              <a:gd name="connsiteX8" fmla="*/ 773906 w 878688"/>
              <a:gd name="connsiteY8" fmla="*/ 654992 h 654992"/>
              <a:gd name="connsiteX9" fmla="*/ 419101 w 878688"/>
              <a:gd name="connsiteY9" fmla="*/ 654992 h 654992"/>
              <a:gd name="connsiteX10" fmla="*/ 385762 w 878688"/>
              <a:gd name="connsiteY10" fmla="*/ 550217 h 654992"/>
              <a:gd name="connsiteX11" fmla="*/ 352424 w 878688"/>
              <a:gd name="connsiteY11" fmla="*/ 654992 h 654992"/>
              <a:gd name="connsiteX12" fmla="*/ 0 w 878688"/>
              <a:gd name="connsiteY12" fmla="*/ 654992 h 654992"/>
              <a:gd name="connsiteX13" fmla="*/ 0 w 878688"/>
              <a:gd name="connsiteY13" fmla="*/ 109685 h 654992"/>
              <a:gd name="connsiteX0" fmla="*/ 0 w 878688"/>
              <a:gd name="connsiteY0" fmla="*/ 109563 h 654870"/>
              <a:gd name="connsiteX1" fmla="*/ 352424 w 878688"/>
              <a:gd name="connsiteY1" fmla="*/ 109563 h 654870"/>
              <a:gd name="connsiteX2" fmla="*/ 385761 w 878688"/>
              <a:gd name="connsiteY2" fmla="*/ 25 h 654870"/>
              <a:gd name="connsiteX3" fmla="*/ 416718 w 878688"/>
              <a:gd name="connsiteY3" fmla="*/ 109563 h 654870"/>
              <a:gd name="connsiteX4" fmla="*/ 773906 w 878688"/>
              <a:gd name="connsiteY4" fmla="*/ 109563 h 654870"/>
              <a:gd name="connsiteX5" fmla="*/ 773906 w 878688"/>
              <a:gd name="connsiteY5" fmla="*/ 352451 h 654870"/>
              <a:gd name="connsiteX6" fmla="*/ 878681 w 878688"/>
              <a:gd name="connsiteY6" fmla="*/ 388170 h 654870"/>
              <a:gd name="connsiteX7" fmla="*/ 773906 w 878688"/>
              <a:gd name="connsiteY7" fmla="*/ 421507 h 654870"/>
              <a:gd name="connsiteX8" fmla="*/ 773906 w 878688"/>
              <a:gd name="connsiteY8" fmla="*/ 654870 h 654870"/>
              <a:gd name="connsiteX9" fmla="*/ 419101 w 878688"/>
              <a:gd name="connsiteY9" fmla="*/ 654870 h 654870"/>
              <a:gd name="connsiteX10" fmla="*/ 385762 w 878688"/>
              <a:gd name="connsiteY10" fmla="*/ 550095 h 654870"/>
              <a:gd name="connsiteX11" fmla="*/ 352424 w 878688"/>
              <a:gd name="connsiteY11" fmla="*/ 654870 h 654870"/>
              <a:gd name="connsiteX12" fmla="*/ 0 w 878688"/>
              <a:gd name="connsiteY12" fmla="*/ 654870 h 654870"/>
              <a:gd name="connsiteX13" fmla="*/ 0 w 878688"/>
              <a:gd name="connsiteY13" fmla="*/ 109563 h 654870"/>
              <a:gd name="connsiteX0" fmla="*/ 0 w 878688"/>
              <a:gd name="connsiteY0" fmla="*/ 109563 h 654870"/>
              <a:gd name="connsiteX1" fmla="*/ 352424 w 878688"/>
              <a:gd name="connsiteY1" fmla="*/ 109563 h 654870"/>
              <a:gd name="connsiteX2" fmla="*/ 385761 w 878688"/>
              <a:gd name="connsiteY2" fmla="*/ 25 h 654870"/>
              <a:gd name="connsiteX3" fmla="*/ 416718 w 878688"/>
              <a:gd name="connsiteY3" fmla="*/ 109563 h 654870"/>
              <a:gd name="connsiteX4" fmla="*/ 773906 w 878688"/>
              <a:gd name="connsiteY4" fmla="*/ 109563 h 654870"/>
              <a:gd name="connsiteX5" fmla="*/ 773906 w 878688"/>
              <a:gd name="connsiteY5" fmla="*/ 352451 h 654870"/>
              <a:gd name="connsiteX6" fmla="*/ 878681 w 878688"/>
              <a:gd name="connsiteY6" fmla="*/ 388170 h 654870"/>
              <a:gd name="connsiteX7" fmla="*/ 773906 w 878688"/>
              <a:gd name="connsiteY7" fmla="*/ 421507 h 654870"/>
              <a:gd name="connsiteX8" fmla="*/ 773906 w 878688"/>
              <a:gd name="connsiteY8" fmla="*/ 654870 h 654870"/>
              <a:gd name="connsiteX9" fmla="*/ 419101 w 878688"/>
              <a:gd name="connsiteY9" fmla="*/ 654870 h 654870"/>
              <a:gd name="connsiteX10" fmla="*/ 385762 w 878688"/>
              <a:gd name="connsiteY10" fmla="*/ 550095 h 654870"/>
              <a:gd name="connsiteX11" fmla="*/ 352424 w 878688"/>
              <a:gd name="connsiteY11" fmla="*/ 654870 h 654870"/>
              <a:gd name="connsiteX12" fmla="*/ 0 w 878688"/>
              <a:gd name="connsiteY12" fmla="*/ 654870 h 654870"/>
              <a:gd name="connsiteX13" fmla="*/ 0 w 878688"/>
              <a:gd name="connsiteY13" fmla="*/ 109563 h 654870"/>
              <a:gd name="connsiteX0" fmla="*/ 2881 w 881569"/>
              <a:gd name="connsiteY0" fmla="*/ 109563 h 654870"/>
              <a:gd name="connsiteX1" fmla="*/ 355305 w 881569"/>
              <a:gd name="connsiteY1" fmla="*/ 109563 h 654870"/>
              <a:gd name="connsiteX2" fmla="*/ 388642 w 881569"/>
              <a:gd name="connsiteY2" fmla="*/ 25 h 654870"/>
              <a:gd name="connsiteX3" fmla="*/ 419599 w 881569"/>
              <a:gd name="connsiteY3" fmla="*/ 109563 h 654870"/>
              <a:gd name="connsiteX4" fmla="*/ 776787 w 881569"/>
              <a:gd name="connsiteY4" fmla="*/ 109563 h 654870"/>
              <a:gd name="connsiteX5" fmla="*/ 776787 w 881569"/>
              <a:gd name="connsiteY5" fmla="*/ 352451 h 654870"/>
              <a:gd name="connsiteX6" fmla="*/ 881562 w 881569"/>
              <a:gd name="connsiteY6" fmla="*/ 388170 h 654870"/>
              <a:gd name="connsiteX7" fmla="*/ 776787 w 881569"/>
              <a:gd name="connsiteY7" fmla="*/ 421507 h 654870"/>
              <a:gd name="connsiteX8" fmla="*/ 776787 w 881569"/>
              <a:gd name="connsiteY8" fmla="*/ 654870 h 654870"/>
              <a:gd name="connsiteX9" fmla="*/ 421982 w 881569"/>
              <a:gd name="connsiteY9" fmla="*/ 654870 h 654870"/>
              <a:gd name="connsiteX10" fmla="*/ 388643 w 881569"/>
              <a:gd name="connsiteY10" fmla="*/ 550095 h 654870"/>
              <a:gd name="connsiteX11" fmla="*/ 355305 w 881569"/>
              <a:gd name="connsiteY11" fmla="*/ 654870 h 654870"/>
              <a:gd name="connsiteX12" fmla="*/ 2881 w 881569"/>
              <a:gd name="connsiteY12" fmla="*/ 654870 h 654870"/>
              <a:gd name="connsiteX13" fmla="*/ 0 w 881569"/>
              <a:gd name="connsiteY13" fmla="*/ 426269 h 654870"/>
              <a:gd name="connsiteX14" fmla="*/ 2881 w 881569"/>
              <a:gd name="connsiteY14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25664 w 904854"/>
              <a:gd name="connsiteY14" fmla="*/ 350069 h 654870"/>
              <a:gd name="connsiteX15" fmla="*/ 26166 w 904854"/>
              <a:gd name="connsiteY15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20902 w 904854"/>
              <a:gd name="connsiteY14" fmla="*/ 383406 h 654870"/>
              <a:gd name="connsiteX15" fmla="*/ 25664 w 904854"/>
              <a:gd name="connsiteY15" fmla="*/ 350069 h 654870"/>
              <a:gd name="connsiteX16" fmla="*/ 26166 w 904854"/>
              <a:gd name="connsiteY16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128058 w 904854"/>
              <a:gd name="connsiteY14" fmla="*/ 385788 h 654870"/>
              <a:gd name="connsiteX15" fmla="*/ 25664 w 904854"/>
              <a:gd name="connsiteY15" fmla="*/ 350069 h 654870"/>
              <a:gd name="connsiteX16" fmla="*/ 26166 w 904854"/>
              <a:gd name="connsiteY16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128058 w 904854"/>
              <a:gd name="connsiteY14" fmla="*/ 385788 h 654870"/>
              <a:gd name="connsiteX15" fmla="*/ 25664 w 904854"/>
              <a:gd name="connsiteY15" fmla="*/ 350069 h 654870"/>
              <a:gd name="connsiteX16" fmla="*/ 26166 w 904854"/>
              <a:gd name="connsiteY16" fmla="*/ 109563 h 654870"/>
              <a:gd name="connsiteX0" fmla="*/ 2887 w 881575"/>
              <a:gd name="connsiteY0" fmla="*/ 109563 h 654870"/>
              <a:gd name="connsiteX1" fmla="*/ 355311 w 881575"/>
              <a:gd name="connsiteY1" fmla="*/ 109563 h 654870"/>
              <a:gd name="connsiteX2" fmla="*/ 388648 w 881575"/>
              <a:gd name="connsiteY2" fmla="*/ 25 h 654870"/>
              <a:gd name="connsiteX3" fmla="*/ 419605 w 881575"/>
              <a:gd name="connsiteY3" fmla="*/ 109563 h 654870"/>
              <a:gd name="connsiteX4" fmla="*/ 776793 w 881575"/>
              <a:gd name="connsiteY4" fmla="*/ 109563 h 654870"/>
              <a:gd name="connsiteX5" fmla="*/ 776793 w 881575"/>
              <a:gd name="connsiteY5" fmla="*/ 352451 h 654870"/>
              <a:gd name="connsiteX6" fmla="*/ 881568 w 881575"/>
              <a:gd name="connsiteY6" fmla="*/ 388170 h 654870"/>
              <a:gd name="connsiteX7" fmla="*/ 776793 w 881575"/>
              <a:gd name="connsiteY7" fmla="*/ 421507 h 654870"/>
              <a:gd name="connsiteX8" fmla="*/ 776793 w 881575"/>
              <a:gd name="connsiteY8" fmla="*/ 654870 h 654870"/>
              <a:gd name="connsiteX9" fmla="*/ 421988 w 881575"/>
              <a:gd name="connsiteY9" fmla="*/ 654870 h 654870"/>
              <a:gd name="connsiteX10" fmla="*/ 388649 w 881575"/>
              <a:gd name="connsiteY10" fmla="*/ 550095 h 654870"/>
              <a:gd name="connsiteX11" fmla="*/ 355311 w 881575"/>
              <a:gd name="connsiteY11" fmla="*/ 654870 h 654870"/>
              <a:gd name="connsiteX12" fmla="*/ 2887 w 881575"/>
              <a:gd name="connsiteY12" fmla="*/ 654870 h 654870"/>
              <a:gd name="connsiteX13" fmla="*/ 6 w 881575"/>
              <a:gd name="connsiteY13" fmla="*/ 426269 h 654870"/>
              <a:gd name="connsiteX14" fmla="*/ 104779 w 881575"/>
              <a:gd name="connsiteY14" fmla="*/ 385788 h 654870"/>
              <a:gd name="connsiteX15" fmla="*/ 2385 w 881575"/>
              <a:gd name="connsiteY15" fmla="*/ 350069 h 654870"/>
              <a:gd name="connsiteX16" fmla="*/ 2887 w 881575"/>
              <a:gd name="connsiteY16" fmla="*/ 109563 h 654870"/>
              <a:gd name="connsiteX0" fmla="*/ 1826 w 880514"/>
              <a:gd name="connsiteY0" fmla="*/ 109563 h 654870"/>
              <a:gd name="connsiteX1" fmla="*/ 354250 w 880514"/>
              <a:gd name="connsiteY1" fmla="*/ 109563 h 654870"/>
              <a:gd name="connsiteX2" fmla="*/ 387587 w 880514"/>
              <a:gd name="connsiteY2" fmla="*/ 25 h 654870"/>
              <a:gd name="connsiteX3" fmla="*/ 418544 w 880514"/>
              <a:gd name="connsiteY3" fmla="*/ 109563 h 654870"/>
              <a:gd name="connsiteX4" fmla="*/ 775732 w 880514"/>
              <a:gd name="connsiteY4" fmla="*/ 109563 h 654870"/>
              <a:gd name="connsiteX5" fmla="*/ 775732 w 880514"/>
              <a:gd name="connsiteY5" fmla="*/ 352451 h 654870"/>
              <a:gd name="connsiteX6" fmla="*/ 880507 w 880514"/>
              <a:gd name="connsiteY6" fmla="*/ 388170 h 654870"/>
              <a:gd name="connsiteX7" fmla="*/ 775732 w 880514"/>
              <a:gd name="connsiteY7" fmla="*/ 421507 h 654870"/>
              <a:gd name="connsiteX8" fmla="*/ 775732 w 880514"/>
              <a:gd name="connsiteY8" fmla="*/ 654870 h 654870"/>
              <a:gd name="connsiteX9" fmla="*/ 420927 w 880514"/>
              <a:gd name="connsiteY9" fmla="*/ 654870 h 654870"/>
              <a:gd name="connsiteX10" fmla="*/ 387588 w 880514"/>
              <a:gd name="connsiteY10" fmla="*/ 550095 h 654870"/>
              <a:gd name="connsiteX11" fmla="*/ 354250 w 880514"/>
              <a:gd name="connsiteY11" fmla="*/ 654870 h 654870"/>
              <a:gd name="connsiteX12" fmla="*/ 1826 w 880514"/>
              <a:gd name="connsiteY12" fmla="*/ 654870 h 654870"/>
              <a:gd name="connsiteX13" fmla="*/ 1326 w 880514"/>
              <a:gd name="connsiteY13" fmla="*/ 426269 h 654870"/>
              <a:gd name="connsiteX14" fmla="*/ 103718 w 880514"/>
              <a:gd name="connsiteY14" fmla="*/ 385788 h 654870"/>
              <a:gd name="connsiteX15" fmla="*/ 1324 w 880514"/>
              <a:gd name="connsiteY15" fmla="*/ 350069 h 654870"/>
              <a:gd name="connsiteX16" fmla="*/ 1826 w 880514"/>
              <a:gd name="connsiteY16" fmla="*/ 109563 h 654870"/>
              <a:gd name="connsiteX0" fmla="*/ 1826 w 880514"/>
              <a:gd name="connsiteY0" fmla="*/ 109563 h 654870"/>
              <a:gd name="connsiteX1" fmla="*/ 354250 w 880514"/>
              <a:gd name="connsiteY1" fmla="*/ 109563 h 654870"/>
              <a:gd name="connsiteX2" fmla="*/ 387587 w 880514"/>
              <a:gd name="connsiteY2" fmla="*/ 25 h 654870"/>
              <a:gd name="connsiteX3" fmla="*/ 418544 w 880514"/>
              <a:gd name="connsiteY3" fmla="*/ 109563 h 654870"/>
              <a:gd name="connsiteX4" fmla="*/ 775732 w 880514"/>
              <a:gd name="connsiteY4" fmla="*/ 109563 h 654870"/>
              <a:gd name="connsiteX5" fmla="*/ 775732 w 880514"/>
              <a:gd name="connsiteY5" fmla="*/ 352451 h 654870"/>
              <a:gd name="connsiteX6" fmla="*/ 880507 w 880514"/>
              <a:gd name="connsiteY6" fmla="*/ 388170 h 654870"/>
              <a:gd name="connsiteX7" fmla="*/ 775732 w 880514"/>
              <a:gd name="connsiteY7" fmla="*/ 421507 h 654870"/>
              <a:gd name="connsiteX8" fmla="*/ 775732 w 880514"/>
              <a:gd name="connsiteY8" fmla="*/ 654870 h 654870"/>
              <a:gd name="connsiteX9" fmla="*/ 420927 w 880514"/>
              <a:gd name="connsiteY9" fmla="*/ 654870 h 654870"/>
              <a:gd name="connsiteX10" fmla="*/ 387588 w 880514"/>
              <a:gd name="connsiteY10" fmla="*/ 550095 h 654870"/>
              <a:gd name="connsiteX11" fmla="*/ 354250 w 880514"/>
              <a:gd name="connsiteY11" fmla="*/ 654870 h 654870"/>
              <a:gd name="connsiteX12" fmla="*/ 1826 w 880514"/>
              <a:gd name="connsiteY12" fmla="*/ 654870 h 654870"/>
              <a:gd name="connsiteX13" fmla="*/ 1326 w 880514"/>
              <a:gd name="connsiteY13" fmla="*/ 426269 h 654870"/>
              <a:gd name="connsiteX14" fmla="*/ 103718 w 880514"/>
              <a:gd name="connsiteY14" fmla="*/ 385788 h 654870"/>
              <a:gd name="connsiteX15" fmla="*/ 1324 w 880514"/>
              <a:gd name="connsiteY15" fmla="*/ 350069 h 654870"/>
              <a:gd name="connsiteX16" fmla="*/ 1826 w 880514"/>
              <a:gd name="connsiteY16" fmla="*/ 109563 h 654870"/>
              <a:gd name="connsiteX0" fmla="*/ 769 w 879457"/>
              <a:gd name="connsiteY0" fmla="*/ 109563 h 654870"/>
              <a:gd name="connsiteX1" fmla="*/ 353193 w 879457"/>
              <a:gd name="connsiteY1" fmla="*/ 109563 h 654870"/>
              <a:gd name="connsiteX2" fmla="*/ 386530 w 879457"/>
              <a:gd name="connsiteY2" fmla="*/ 25 h 654870"/>
              <a:gd name="connsiteX3" fmla="*/ 417487 w 879457"/>
              <a:gd name="connsiteY3" fmla="*/ 109563 h 654870"/>
              <a:gd name="connsiteX4" fmla="*/ 774675 w 879457"/>
              <a:gd name="connsiteY4" fmla="*/ 109563 h 654870"/>
              <a:gd name="connsiteX5" fmla="*/ 774675 w 879457"/>
              <a:gd name="connsiteY5" fmla="*/ 352451 h 654870"/>
              <a:gd name="connsiteX6" fmla="*/ 879450 w 879457"/>
              <a:gd name="connsiteY6" fmla="*/ 388170 h 654870"/>
              <a:gd name="connsiteX7" fmla="*/ 774675 w 879457"/>
              <a:gd name="connsiteY7" fmla="*/ 421507 h 654870"/>
              <a:gd name="connsiteX8" fmla="*/ 774675 w 879457"/>
              <a:gd name="connsiteY8" fmla="*/ 654870 h 654870"/>
              <a:gd name="connsiteX9" fmla="*/ 419870 w 879457"/>
              <a:gd name="connsiteY9" fmla="*/ 654870 h 654870"/>
              <a:gd name="connsiteX10" fmla="*/ 386531 w 879457"/>
              <a:gd name="connsiteY10" fmla="*/ 550095 h 654870"/>
              <a:gd name="connsiteX11" fmla="*/ 353193 w 879457"/>
              <a:gd name="connsiteY11" fmla="*/ 654870 h 654870"/>
              <a:gd name="connsiteX12" fmla="*/ 769 w 879457"/>
              <a:gd name="connsiteY12" fmla="*/ 654870 h 654870"/>
              <a:gd name="connsiteX13" fmla="*/ 269 w 879457"/>
              <a:gd name="connsiteY13" fmla="*/ 426269 h 654870"/>
              <a:gd name="connsiteX14" fmla="*/ 102661 w 879457"/>
              <a:gd name="connsiteY14" fmla="*/ 385788 h 654870"/>
              <a:gd name="connsiteX15" fmla="*/ 267 w 879457"/>
              <a:gd name="connsiteY15" fmla="*/ 350069 h 654870"/>
              <a:gd name="connsiteX16" fmla="*/ 769 w 879457"/>
              <a:gd name="connsiteY16" fmla="*/ 109563 h 654870"/>
              <a:gd name="connsiteX0" fmla="*/ 769 w 879457"/>
              <a:gd name="connsiteY0" fmla="*/ 109563 h 654870"/>
              <a:gd name="connsiteX1" fmla="*/ 353193 w 879457"/>
              <a:gd name="connsiteY1" fmla="*/ 109563 h 654870"/>
              <a:gd name="connsiteX2" fmla="*/ 386530 w 879457"/>
              <a:gd name="connsiteY2" fmla="*/ 25 h 654870"/>
              <a:gd name="connsiteX3" fmla="*/ 417487 w 879457"/>
              <a:gd name="connsiteY3" fmla="*/ 109563 h 654870"/>
              <a:gd name="connsiteX4" fmla="*/ 774675 w 879457"/>
              <a:gd name="connsiteY4" fmla="*/ 109563 h 654870"/>
              <a:gd name="connsiteX5" fmla="*/ 774675 w 879457"/>
              <a:gd name="connsiteY5" fmla="*/ 352451 h 654870"/>
              <a:gd name="connsiteX6" fmla="*/ 879450 w 879457"/>
              <a:gd name="connsiteY6" fmla="*/ 388170 h 654870"/>
              <a:gd name="connsiteX7" fmla="*/ 774675 w 879457"/>
              <a:gd name="connsiteY7" fmla="*/ 421507 h 654870"/>
              <a:gd name="connsiteX8" fmla="*/ 774675 w 879457"/>
              <a:gd name="connsiteY8" fmla="*/ 654870 h 654870"/>
              <a:gd name="connsiteX9" fmla="*/ 419870 w 879457"/>
              <a:gd name="connsiteY9" fmla="*/ 654870 h 654870"/>
              <a:gd name="connsiteX10" fmla="*/ 353193 w 879457"/>
              <a:gd name="connsiteY10" fmla="*/ 654870 h 654870"/>
              <a:gd name="connsiteX11" fmla="*/ 769 w 879457"/>
              <a:gd name="connsiteY11" fmla="*/ 654870 h 654870"/>
              <a:gd name="connsiteX12" fmla="*/ 269 w 879457"/>
              <a:gd name="connsiteY12" fmla="*/ 426269 h 654870"/>
              <a:gd name="connsiteX13" fmla="*/ 102661 w 879457"/>
              <a:gd name="connsiteY13" fmla="*/ 385788 h 654870"/>
              <a:gd name="connsiteX14" fmla="*/ 267 w 879457"/>
              <a:gd name="connsiteY14" fmla="*/ 350069 h 654870"/>
              <a:gd name="connsiteX15" fmla="*/ 769 w 879457"/>
              <a:gd name="connsiteY15" fmla="*/ 109563 h 654870"/>
              <a:gd name="connsiteX0" fmla="*/ 769 w 879457"/>
              <a:gd name="connsiteY0" fmla="*/ 109563 h 654870"/>
              <a:gd name="connsiteX1" fmla="*/ 353193 w 879457"/>
              <a:gd name="connsiteY1" fmla="*/ 109563 h 654870"/>
              <a:gd name="connsiteX2" fmla="*/ 386530 w 879457"/>
              <a:gd name="connsiteY2" fmla="*/ 25 h 654870"/>
              <a:gd name="connsiteX3" fmla="*/ 417487 w 879457"/>
              <a:gd name="connsiteY3" fmla="*/ 109563 h 654870"/>
              <a:gd name="connsiteX4" fmla="*/ 774675 w 879457"/>
              <a:gd name="connsiteY4" fmla="*/ 109563 h 654870"/>
              <a:gd name="connsiteX5" fmla="*/ 774675 w 879457"/>
              <a:gd name="connsiteY5" fmla="*/ 352451 h 654870"/>
              <a:gd name="connsiteX6" fmla="*/ 879450 w 879457"/>
              <a:gd name="connsiteY6" fmla="*/ 388170 h 654870"/>
              <a:gd name="connsiteX7" fmla="*/ 774675 w 879457"/>
              <a:gd name="connsiteY7" fmla="*/ 421507 h 654870"/>
              <a:gd name="connsiteX8" fmla="*/ 774675 w 879457"/>
              <a:gd name="connsiteY8" fmla="*/ 654870 h 654870"/>
              <a:gd name="connsiteX9" fmla="*/ 353193 w 879457"/>
              <a:gd name="connsiteY9" fmla="*/ 654870 h 654870"/>
              <a:gd name="connsiteX10" fmla="*/ 769 w 879457"/>
              <a:gd name="connsiteY10" fmla="*/ 654870 h 654870"/>
              <a:gd name="connsiteX11" fmla="*/ 269 w 879457"/>
              <a:gd name="connsiteY11" fmla="*/ 426269 h 654870"/>
              <a:gd name="connsiteX12" fmla="*/ 102661 w 879457"/>
              <a:gd name="connsiteY12" fmla="*/ 385788 h 654870"/>
              <a:gd name="connsiteX13" fmla="*/ 267 w 879457"/>
              <a:gd name="connsiteY13" fmla="*/ 350069 h 654870"/>
              <a:gd name="connsiteX14" fmla="*/ 769 w 879457"/>
              <a:gd name="connsiteY14" fmla="*/ 109563 h 654870"/>
              <a:gd name="connsiteX0" fmla="*/ 769 w 879457"/>
              <a:gd name="connsiteY0" fmla="*/ 109563 h 654870"/>
              <a:gd name="connsiteX1" fmla="*/ 353193 w 879457"/>
              <a:gd name="connsiteY1" fmla="*/ 109563 h 654870"/>
              <a:gd name="connsiteX2" fmla="*/ 386530 w 879457"/>
              <a:gd name="connsiteY2" fmla="*/ 25 h 654870"/>
              <a:gd name="connsiteX3" fmla="*/ 417487 w 879457"/>
              <a:gd name="connsiteY3" fmla="*/ 109563 h 654870"/>
              <a:gd name="connsiteX4" fmla="*/ 774675 w 879457"/>
              <a:gd name="connsiteY4" fmla="*/ 109563 h 654870"/>
              <a:gd name="connsiteX5" fmla="*/ 774675 w 879457"/>
              <a:gd name="connsiteY5" fmla="*/ 352451 h 654870"/>
              <a:gd name="connsiteX6" fmla="*/ 879450 w 879457"/>
              <a:gd name="connsiteY6" fmla="*/ 388170 h 654870"/>
              <a:gd name="connsiteX7" fmla="*/ 774675 w 879457"/>
              <a:gd name="connsiteY7" fmla="*/ 421507 h 654870"/>
              <a:gd name="connsiteX8" fmla="*/ 774675 w 879457"/>
              <a:gd name="connsiteY8" fmla="*/ 654870 h 654870"/>
              <a:gd name="connsiteX9" fmla="*/ 769 w 879457"/>
              <a:gd name="connsiteY9" fmla="*/ 654870 h 654870"/>
              <a:gd name="connsiteX10" fmla="*/ 269 w 879457"/>
              <a:gd name="connsiteY10" fmla="*/ 426269 h 654870"/>
              <a:gd name="connsiteX11" fmla="*/ 102661 w 879457"/>
              <a:gd name="connsiteY11" fmla="*/ 385788 h 654870"/>
              <a:gd name="connsiteX12" fmla="*/ 267 w 879457"/>
              <a:gd name="connsiteY12" fmla="*/ 350069 h 654870"/>
              <a:gd name="connsiteX13" fmla="*/ 769 w 879457"/>
              <a:gd name="connsiteY13" fmla="*/ 109563 h 65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9457" h="654870">
                <a:moveTo>
                  <a:pt x="769" y="109563"/>
                </a:moveTo>
                <a:lnTo>
                  <a:pt x="353193" y="109563"/>
                </a:lnTo>
                <a:cubicBezTo>
                  <a:pt x="364305" y="73050"/>
                  <a:pt x="264293" y="1611"/>
                  <a:pt x="386530" y="25"/>
                </a:cubicBezTo>
                <a:cubicBezTo>
                  <a:pt x="508767" y="-1561"/>
                  <a:pt x="407168" y="73050"/>
                  <a:pt x="417487" y="109563"/>
                </a:cubicBezTo>
                <a:lnTo>
                  <a:pt x="774675" y="109563"/>
                </a:lnTo>
                <a:lnTo>
                  <a:pt x="774675" y="352451"/>
                </a:lnTo>
                <a:cubicBezTo>
                  <a:pt x="813569" y="364357"/>
                  <a:pt x="878656" y="276252"/>
                  <a:pt x="879450" y="388170"/>
                </a:cubicBezTo>
                <a:cubicBezTo>
                  <a:pt x="880244" y="500088"/>
                  <a:pt x="813569" y="410395"/>
                  <a:pt x="774675" y="421507"/>
                </a:cubicBezTo>
                <a:lnTo>
                  <a:pt x="774675" y="654870"/>
                </a:lnTo>
                <a:lnTo>
                  <a:pt x="769" y="654870"/>
                </a:lnTo>
                <a:cubicBezTo>
                  <a:pt x="-191" y="578670"/>
                  <a:pt x="1229" y="502469"/>
                  <a:pt x="269" y="426269"/>
                </a:cubicBezTo>
                <a:cubicBezTo>
                  <a:pt x="-608" y="381025"/>
                  <a:pt x="100280" y="512788"/>
                  <a:pt x="102661" y="385788"/>
                </a:cubicBezTo>
                <a:cubicBezTo>
                  <a:pt x="105042" y="258788"/>
                  <a:pt x="-610" y="395709"/>
                  <a:pt x="267" y="350069"/>
                </a:cubicBezTo>
                <a:cubicBezTo>
                  <a:pt x="747" y="297285"/>
                  <a:pt x="-902" y="202034"/>
                  <a:pt x="769" y="109563"/>
                </a:cubicBezTo>
                <a:close/>
              </a:path>
            </a:pathLst>
          </a:custGeom>
          <a:solidFill>
            <a:srgbClr val="1339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 prst="angle"/>
          </a:sp3d>
          <a:extLst/>
        </p:spPr>
        <p:txBody>
          <a:bodyPr tIns="288000" anchor="ctr" anchorCtr="1"/>
          <a:lstStyle/>
          <a:p>
            <a:pPr algn="r" eaLnBrk="0" hangingPunct="0">
              <a:defRPr/>
            </a:pPr>
            <a:r>
              <a:rPr lang="en-GB" dirty="0" err="1">
                <a:latin typeface="Arial" charset="0"/>
                <a:ea typeface="ＭＳ Ｐゴシック" pitchFamily="34" charset="-128"/>
                <a:cs typeface="+mn-cs"/>
              </a:rPr>
              <a:t>Aflibercept</a:t>
            </a:r>
            <a:r>
              <a:rPr lang="en-GB" dirty="0">
                <a:latin typeface="Arial" charset="0"/>
                <a:ea typeface="ＭＳ Ｐゴシック" pitchFamily="34" charset="-128"/>
              </a:rPr>
              <a:t> /</a:t>
            </a:r>
            <a:r>
              <a:rPr lang="en-GB" dirty="0" err="1">
                <a:latin typeface="Arial" charset="0"/>
                <a:ea typeface="ＭＳ Ｐゴシック" pitchFamily="34" charset="-128"/>
              </a:rPr>
              <a:t>Ramucirumab</a:t>
            </a:r>
            <a:endParaRPr lang="en-GB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979284" y="4539933"/>
            <a:ext cx="2588980" cy="1937571"/>
          </a:xfrm>
          <a:custGeom>
            <a:avLst/>
            <a:gdLst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38200 w 890587"/>
              <a:gd name="connsiteY5" fmla="*/ 330994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0 w 890587"/>
              <a:gd name="connsiteY8" fmla="*/ 545307 h 545307"/>
              <a:gd name="connsiteX9" fmla="*/ 0 w 890587"/>
              <a:gd name="connsiteY9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35756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0 w 890587"/>
              <a:gd name="connsiteY8" fmla="*/ 545307 h 545307"/>
              <a:gd name="connsiteX9" fmla="*/ 0 w 890587"/>
              <a:gd name="connsiteY9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0 w 890587"/>
              <a:gd name="connsiteY8" fmla="*/ 545307 h 545307"/>
              <a:gd name="connsiteX9" fmla="*/ 0 w 890587"/>
              <a:gd name="connsiteY9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383381 w 890587"/>
              <a:gd name="connsiteY8" fmla="*/ 545307 h 545307"/>
              <a:gd name="connsiteX9" fmla="*/ 0 w 890587"/>
              <a:gd name="connsiteY9" fmla="*/ 545307 h 545307"/>
              <a:gd name="connsiteX10" fmla="*/ 0 w 890587"/>
              <a:gd name="connsiteY10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383381 w 890587"/>
              <a:gd name="connsiteY8" fmla="*/ 545307 h 545307"/>
              <a:gd name="connsiteX9" fmla="*/ 335756 w 890587"/>
              <a:gd name="connsiteY9" fmla="*/ 545307 h 545307"/>
              <a:gd name="connsiteX10" fmla="*/ 0 w 890587"/>
              <a:gd name="connsiteY10" fmla="*/ 545307 h 545307"/>
              <a:gd name="connsiteX11" fmla="*/ 0 w 890587"/>
              <a:gd name="connsiteY11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35769 w 890587"/>
              <a:gd name="connsiteY8" fmla="*/ 545307 h 545307"/>
              <a:gd name="connsiteX9" fmla="*/ 383381 w 890587"/>
              <a:gd name="connsiteY9" fmla="*/ 545307 h 545307"/>
              <a:gd name="connsiteX10" fmla="*/ 335756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35769 w 890587"/>
              <a:gd name="connsiteY8" fmla="*/ 545307 h 545307"/>
              <a:gd name="connsiteX9" fmla="*/ 385762 w 890587"/>
              <a:gd name="connsiteY9" fmla="*/ 440532 h 545307"/>
              <a:gd name="connsiteX10" fmla="*/ 335756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19101 w 890587"/>
              <a:gd name="connsiteY8" fmla="*/ 545307 h 545307"/>
              <a:gd name="connsiteX9" fmla="*/ 385762 w 890587"/>
              <a:gd name="connsiteY9" fmla="*/ 440532 h 545307"/>
              <a:gd name="connsiteX10" fmla="*/ 335756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19101 w 890587"/>
              <a:gd name="connsiteY8" fmla="*/ 545307 h 545307"/>
              <a:gd name="connsiteX9" fmla="*/ 385762 w 890587"/>
              <a:gd name="connsiteY9" fmla="*/ 440532 h 545307"/>
              <a:gd name="connsiteX10" fmla="*/ 352424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19101 w 890587"/>
              <a:gd name="connsiteY8" fmla="*/ 545307 h 545307"/>
              <a:gd name="connsiteX9" fmla="*/ 385762 w 890587"/>
              <a:gd name="connsiteY9" fmla="*/ 440532 h 545307"/>
              <a:gd name="connsiteX10" fmla="*/ 352424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773906 w 890587"/>
              <a:gd name="connsiteY5" fmla="*/ 311944 h 545307"/>
              <a:gd name="connsiteX6" fmla="*/ 773906 w 890587"/>
              <a:gd name="connsiteY6" fmla="*/ 545307 h 545307"/>
              <a:gd name="connsiteX7" fmla="*/ 419101 w 890587"/>
              <a:gd name="connsiteY7" fmla="*/ 545307 h 545307"/>
              <a:gd name="connsiteX8" fmla="*/ 385762 w 890587"/>
              <a:gd name="connsiteY8" fmla="*/ 440532 h 545307"/>
              <a:gd name="connsiteX9" fmla="*/ 352424 w 890587"/>
              <a:gd name="connsiteY9" fmla="*/ 545307 h 545307"/>
              <a:gd name="connsiteX10" fmla="*/ 0 w 890587"/>
              <a:gd name="connsiteY10" fmla="*/ 545307 h 545307"/>
              <a:gd name="connsiteX11" fmla="*/ 0 w 890587"/>
              <a:gd name="connsiteY11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90587 w 890587"/>
              <a:gd name="connsiteY3" fmla="*/ 278607 h 545307"/>
              <a:gd name="connsiteX4" fmla="*/ 773906 w 890587"/>
              <a:gd name="connsiteY4" fmla="*/ 311944 h 545307"/>
              <a:gd name="connsiteX5" fmla="*/ 773906 w 890587"/>
              <a:gd name="connsiteY5" fmla="*/ 545307 h 545307"/>
              <a:gd name="connsiteX6" fmla="*/ 419101 w 890587"/>
              <a:gd name="connsiteY6" fmla="*/ 545307 h 545307"/>
              <a:gd name="connsiteX7" fmla="*/ 385762 w 890587"/>
              <a:gd name="connsiteY7" fmla="*/ 440532 h 545307"/>
              <a:gd name="connsiteX8" fmla="*/ 352424 w 890587"/>
              <a:gd name="connsiteY8" fmla="*/ 545307 h 545307"/>
              <a:gd name="connsiteX9" fmla="*/ 0 w 890587"/>
              <a:gd name="connsiteY9" fmla="*/ 545307 h 545307"/>
              <a:gd name="connsiteX10" fmla="*/ 0 w 890587"/>
              <a:gd name="connsiteY10" fmla="*/ 0 h 545307"/>
              <a:gd name="connsiteX0" fmla="*/ 0 w 890592"/>
              <a:gd name="connsiteY0" fmla="*/ 0 h 545307"/>
              <a:gd name="connsiteX1" fmla="*/ 773906 w 890592"/>
              <a:gd name="connsiteY1" fmla="*/ 0 h 545307"/>
              <a:gd name="connsiteX2" fmla="*/ 773906 w 890592"/>
              <a:gd name="connsiteY2" fmla="*/ 242888 h 545307"/>
              <a:gd name="connsiteX3" fmla="*/ 890587 w 890592"/>
              <a:gd name="connsiteY3" fmla="*/ 278607 h 545307"/>
              <a:gd name="connsiteX4" fmla="*/ 773906 w 890592"/>
              <a:gd name="connsiteY4" fmla="*/ 311944 h 545307"/>
              <a:gd name="connsiteX5" fmla="*/ 773906 w 890592"/>
              <a:gd name="connsiteY5" fmla="*/ 545307 h 545307"/>
              <a:gd name="connsiteX6" fmla="*/ 419101 w 890592"/>
              <a:gd name="connsiteY6" fmla="*/ 545307 h 545307"/>
              <a:gd name="connsiteX7" fmla="*/ 385762 w 890592"/>
              <a:gd name="connsiteY7" fmla="*/ 440532 h 545307"/>
              <a:gd name="connsiteX8" fmla="*/ 352424 w 890592"/>
              <a:gd name="connsiteY8" fmla="*/ 545307 h 545307"/>
              <a:gd name="connsiteX9" fmla="*/ 0 w 890592"/>
              <a:gd name="connsiteY9" fmla="*/ 545307 h 545307"/>
              <a:gd name="connsiteX10" fmla="*/ 0 w 890592"/>
              <a:gd name="connsiteY10" fmla="*/ 0 h 545307"/>
              <a:gd name="connsiteX0" fmla="*/ 0 w 878688"/>
              <a:gd name="connsiteY0" fmla="*/ 0 h 545307"/>
              <a:gd name="connsiteX1" fmla="*/ 773906 w 878688"/>
              <a:gd name="connsiteY1" fmla="*/ 0 h 545307"/>
              <a:gd name="connsiteX2" fmla="*/ 773906 w 878688"/>
              <a:gd name="connsiteY2" fmla="*/ 242888 h 545307"/>
              <a:gd name="connsiteX3" fmla="*/ 878681 w 878688"/>
              <a:gd name="connsiteY3" fmla="*/ 278607 h 545307"/>
              <a:gd name="connsiteX4" fmla="*/ 773906 w 878688"/>
              <a:gd name="connsiteY4" fmla="*/ 311944 h 545307"/>
              <a:gd name="connsiteX5" fmla="*/ 773906 w 878688"/>
              <a:gd name="connsiteY5" fmla="*/ 545307 h 545307"/>
              <a:gd name="connsiteX6" fmla="*/ 419101 w 878688"/>
              <a:gd name="connsiteY6" fmla="*/ 545307 h 545307"/>
              <a:gd name="connsiteX7" fmla="*/ 385762 w 878688"/>
              <a:gd name="connsiteY7" fmla="*/ 440532 h 545307"/>
              <a:gd name="connsiteX8" fmla="*/ 352424 w 878688"/>
              <a:gd name="connsiteY8" fmla="*/ 545307 h 545307"/>
              <a:gd name="connsiteX9" fmla="*/ 0 w 878688"/>
              <a:gd name="connsiteY9" fmla="*/ 545307 h 545307"/>
              <a:gd name="connsiteX10" fmla="*/ 0 w 878688"/>
              <a:gd name="connsiteY10" fmla="*/ 0 h 545307"/>
              <a:gd name="connsiteX0" fmla="*/ 0 w 878688"/>
              <a:gd name="connsiteY0" fmla="*/ 0 h 545307"/>
              <a:gd name="connsiteX1" fmla="*/ 352424 w 878688"/>
              <a:gd name="connsiteY1" fmla="*/ 0 h 545307"/>
              <a:gd name="connsiteX2" fmla="*/ 773906 w 878688"/>
              <a:gd name="connsiteY2" fmla="*/ 0 h 545307"/>
              <a:gd name="connsiteX3" fmla="*/ 773906 w 878688"/>
              <a:gd name="connsiteY3" fmla="*/ 242888 h 545307"/>
              <a:gd name="connsiteX4" fmla="*/ 878681 w 878688"/>
              <a:gd name="connsiteY4" fmla="*/ 278607 h 545307"/>
              <a:gd name="connsiteX5" fmla="*/ 773906 w 878688"/>
              <a:gd name="connsiteY5" fmla="*/ 311944 h 545307"/>
              <a:gd name="connsiteX6" fmla="*/ 773906 w 878688"/>
              <a:gd name="connsiteY6" fmla="*/ 545307 h 545307"/>
              <a:gd name="connsiteX7" fmla="*/ 419101 w 878688"/>
              <a:gd name="connsiteY7" fmla="*/ 545307 h 545307"/>
              <a:gd name="connsiteX8" fmla="*/ 385762 w 878688"/>
              <a:gd name="connsiteY8" fmla="*/ 440532 h 545307"/>
              <a:gd name="connsiteX9" fmla="*/ 352424 w 878688"/>
              <a:gd name="connsiteY9" fmla="*/ 545307 h 545307"/>
              <a:gd name="connsiteX10" fmla="*/ 0 w 878688"/>
              <a:gd name="connsiteY10" fmla="*/ 545307 h 545307"/>
              <a:gd name="connsiteX11" fmla="*/ 0 w 878688"/>
              <a:gd name="connsiteY11" fmla="*/ 0 h 545307"/>
              <a:gd name="connsiteX0" fmla="*/ 0 w 878688"/>
              <a:gd name="connsiteY0" fmla="*/ 0 h 545307"/>
              <a:gd name="connsiteX1" fmla="*/ 352424 w 878688"/>
              <a:gd name="connsiteY1" fmla="*/ 0 h 545307"/>
              <a:gd name="connsiteX2" fmla="*/ 416718 w 878688"/>
              <a:gd name="connsiteY2" fmla="*/ 0 h 545307"/>
              <a:gd name="connsiteX3" fmla="*/ 773906 w 878688"/>
              <a:gd name="connsiteY3" fmla="*/ 0 h 545307"/>
              <a:gd name="connsiteX4" fmla="*/ 773906 w 878688"/>
              <a:gd name="connsiteY4" fmla="*/ 242888 h 545307"/>
              <a:gd name="connsiteX5" fmla="*/ 878681 w 878688"/>
              <a:gd name="connsiteY5" fmla="*/ 278607 h 545307"/>
              <a:gd name="connsiteX6" fmla="*/ 773906 w 878688"/>
              <a:gd name="connsiteY6" fmla="*/ 311944 h 545307"/>
              <a:gd name="connsiteX7" fmla="*/ 773906 w 878688"/>
              <a:gd name="connsiteY7" fmla="*/ 545307 h 545307"/>
              <a:gd name="connsiteX8" fmla="*/ 419101 w 878688"/>
              <a:gd name="connsiteY8" fmla="*/ 545307 h 545307"/>
              <a:gd name="connsiteX9" fmla="*/ 385762 w 878688"/>
              <a:gd name="connsiteY9" fmla="*/ 440532 h 545307"/>
              <a:gd name="connsiteX10" fmla="*/ 352424 w 878688"/>
              <a:gd name="connsiteY10" fmla="*/ 545307 h 545307"/>
              <a:gd name="connsiteX11" fmla="*/ 0 w 878688"/>
              <a:gd name="connsiteY11" fmla="*/ 545307 h 545307"/>
              <a:gd name="connsiteX12" fmla="*/ 0 w 878688"/>
              <a:gd name="connsiteY12" fmla="*/ 0 h 545307"/>
              <a:gd name="connsiteX0" fmla="*/ 0 w 878688"/>
              <a:gd name="connsiteY0" fmla="*/ 0 h 545307"/>
              <a:gd name="connsiteX1" fmla="*/ 352424 w 878688"/>
              <a:gd name="connsiteY1" fmla="*/ 0 h 545307"/>
              <a:gd name="connsiteX2" fmla="*/ 380999 w 878688"/>
              <a:gd name="connsiteY2" fmla="*/ 0 h 545307"/>
              <a:gd name="connsiteX3" fmla="*/ 416718 w 878688"/>
              <a:gd name="connsiteY3" fmla="*/ 0 h 545307"/>
              <a:gd name="connsiteX4" fmla="*/ 773906 w 878688"/>
              <a:gd name="connsiteY4" fmla="*/ 0 h 545307"/>
              <a:gd name="connsiteX5" fmla="*/ 773906 w 878688"/>
              <a:gd name="connsiteY5" fmla="*/ 242888 h 545307"/>
              <a:gd name="connsiteX6" fmla="*/ 878681 w 878688"/>
              <a:gd name="connsiteY6" fmla="*/ 278607 h 545307"/>
              <a:gd name="connsiteX7" fmla="*/ 773906 w 878688"/>
              <a:gd name="connsiteY7" fmla="*/ 311944 h 545307"/>
              <a:gd name="connsiteX8" fmla="*/ 773906 w 878688"/>
              <a:gd name="connsiteY8" fmla="*/ 545307 h 545307"/>
              <a:gd name="connsiteX9" fmla="*/ 419101 w 878688"/>
              <a:gd name="connsiteY9" fmla="*/ 545307 h 545307"/>
              <a:gd name="connsiteX10" fmla="*/ 385762 w 878688"/>
              <a:gd name="connsiteY10" fmla="*/ 440532 h 545307"/>
              <a:gd name="connsiteX11" fmla="*/ 352424 w 878688"/>
              <a:gd name="connsiteY11" fmla="*/ 545307 h 545307"/>
              <a:gd name="connsiteX12" fmla="*/ 0 w 878688"/>
              <a:gd name="connsiteY12" fmla="*/ 545307 h 545307"/>
              <a:gd name="connsiteX13" fmla="*/ 0 w 878688"/>
              <a:gd name="connsiteY13" fmla="*/ 0 h 545307"/>
              <a:gd name="connsiteX0" fmla="*/ 0 w 878688"/>
              <a:gd name="connsiteY0" fmla="*/ 109538 h 654845"/>
              <a:gd name="connsiteX1" fmla="*/ 352424 w 878688"/>
              <a:gd name="connsiteY1" fmla="*/ 109538 h 654845"/>
              <a:gd name="connsiteX2" fmla="*/ 385761 w 878688"/>
              <a:gd name="connsiteY2" fmla="*/ 0 h 654845"/>
              <a:gd name="connsiteX3" fmla="*/ 416718 w 878688"/>
              <a:gd name="connsiteY3" fmla="*/ 109538 h 654845"/>
              <a:gd name="connsiteX4" fmla="*/ 773906 w 878688"/>
              <a:gd name="connsiteY4" fmla="*/ 109538 h 654845"/>
              <a:gd name="connsiteX5" fmla="*/ 773906 w 878688"/>
              <a:gd name="connsiteY5" fmla="*/ 352426 h 654845"/>
              <a:gd name="connsiteX6" fmla="*/ 878681 w 878688"/>
              <a:gd name="connsiteY6" fmla="*/ 388145 h 654845"/>
              <a:gd name="connsiteX7" fmla="*/ 773906 w 878688"/>
              <a:gd name="connsiteY7" fmla="*/ 421482 h 654845"/>
              <a:gd name="connsiteX8" fmla="*/ 773906 w 878688"/>
              <a:gd name="connsiteY8" fmla="*/ 654845 h 654845"/>
              <a:gd name="connsiteX9" fmla="*/ 419101 w 878688"/>
              <a:gd name="connsiteY9" fmla="*/ 654845 h 654845"/>
              <a:gd name="connsiteX10" fmla="*/ 385762 w 878688"/>
              <a:gd name="connsiteY10" fmla="*/ 550070 h 654845"/>
              <a:gd name="connsiteX11" fmla="*/ 352424 w 878688"/>
              <a:gd name="connsiteY11" fmla="*/ 654845 h 654845"/>
              <a:gd name="connsiteX12" fmla="*/ 0 w 878688"/>
              <a:gd name="connsiteY12" fmla="*/ 654845 h 654845"/>
              <a:gd name="connsiteX13" fmla="*/ 0 w 878688"/>
              <a:gd name="connsiteY13" fmla="*/ 109538 h 654845"/>
              <a:gd name="connsiteX0" fmla="*/ 0 w 878688"/>
              <a:gd name="connsiteY0" fmla="*/ 109685 h 654992"/>
              <a:gd name="connsiteX1" fmla="*/ 352424 w 878688"/>
              <a:gd name="connsiteY1" fmla="*/ 109685 h 654992"/>
              <a:gd name="connsiteX2" fmla="*/ 385761 w 878688"/>
              <a:gd name="connsiteY2" fmla="*/ 147 h 654992"/>
              <a:gd name="connsiteX3" fmla="*/ 416718 w 878688"/>
              <a:gd name="connsiteY3" fmla="*/ 109685 h 654992"/>
              <a:gd name="connsiteX4" fmla="*/ 773906 w 878688"/>
              <a:gd name="connsiteY4" fmla="*/ 109685 h 654992"/>
              <a:gd name="connsiteX5" fmla="*/ 773906 w 878688"/>
              <a:gd name="connsiteY5" fmla="*/ 352573 h 654992"/>
              <a:gd name="connsiteX6" fmla="*/ 878681 w 878688"/>
              <a:gd name="connsiteY6" fmla="*/ 388292 h 654992"/>
              <a:gd name="connsiteX7" fmla="*/ 773906 w 878688"/>
              <a:gd name="connsiteY7" fmla="*/ 421629 h 654992"/>
              <a:gd name="connsiteX8" fmla="*/ 773906 w 878688"/>
              <a:gd name="connsiteY8" fmla="*/ 654992 h 654992"/>
              <a:gd name="connsiteX9" fmla="*/ 419101 w 878688"/>
              <a:gd name="connsiteY9" fmla="*/ 654992 h 654992"/>
              <a:gd name="connsiteX10" fmla="*/ 385762 w 878688"/>
              <a:gd name="connsiteY10" fmla="*/ 550217 h 654992"/>
              <a:gd name="connsiteX11" fmla="*/ 352424 w 878688"/>
              <a:gd name="connsiteY11" fmla="*/ 654992 h 654992"/>
              <a:gd name="connsiteX12" fmla="*/ 0 w 878688"/>
              <a:gd name="connsiteY12" fmla="*/ 654992 h 654992"/>
              <a:gd name="connsiteX13" fmla="*/ 0 w 878688"/>
              <a:gd name="connsiteY13" fmla="*/ 109685 h 654992"/>
              <a:gd name="connsiteX0" fmla="*/ 0 w 878688"/>
              <a:gd name="connsiteY0" fmla="*/ 109563 h 654870"/>
              <a:gd name="connsiteX1" fmla="*/ 352424 w 878688"/>
              <a:gd name="connsiteY1" fmla="*/ 109563 h 654870"/>
              <a:gd name="connsiteX2" fmla="*/ 385761 w 878688"/>
              <a:gd name="connsiteY2" fmla="*/ 25 h 654870"/>
              <a:gd name="connsiteX3" fmla="*/ 416718 w 878688"/>
              <a:gd name="connsiteY3" fmla="*/ 109563 h 654870"/>
              <a:gd name="connsiteX4" fmla="*/ 773906 w 878688"/>
              <a:gd name="connsiteY4" fmla="*/ 109563 h 654870"/>
              <a:gd name="connsiteX5" fmla="*/ 773906 w 878688"/>
              <a:gd name="connsiteY5" fmla="*/ 352451 h 654870"/>
              <a:gd name="connsiteX6" fmla="*/ 878681 w 878688"/>
              <a:gd name="connsiteY6" fmla="*/ 388170 h 654870"/>
              <a:gd name="connsiteX7" fmla="*/ 773906 w 878688"/>
              <a:gd name="connsiteY7" fmla="*/ 421507 h 654870"/>
              <a:gd name="connsiteX8" fmla="*/ 773906 w 878688"/>
              <a:gd name="connsiteY8" fmla="*/ 654870 h 654870"/>
              <a:gd name="connsiteX9" fmla="*/ 419101 w 878688"/>
              <a:gd name="connsiteY9" fmla="*/ 654870 h 654870"/>
              <a:gd name="connsiteX10" fmla="*/ 385762 w 878688"/>
              <a:gd name="connsiteY10" fmla="*/ 550095 h 654870"/>
              <a:gd name="connsiteX11" fmla="*/ 352424 w 878688"/>
              <a:gd name="connsiteY11" fmla="*/ 654870 h 654870"/>
              <a:gd name="connsiteX12" fmla="*/ 0 w 878688"/>
              <a:gd name="connsiteY12" fmla="*/ 654870 h 654870"/>
              <a:gd name="connsiteX13" fmla="*/ 0 w 878688"/>
              <a:gd name="connsiteY13" fmla="*/ 109563 h 654870"/>
              <a:gd name="connsiteX0" fmla="*/ 0 w 878688"/>
              <a:gd name="connsiteY0" fmla="*/ 109563 h 654870"/>
              <a:gd name="connsiteX1" fmla="*/ 352424 w 878688"/>
              <a:gd name="connsiteY1" fmla="*/ 109563 h 654870"/>
              <a:gd name="connsiteX2" fmla="*/ 385761 w 878688"/>
              <a:gd name="connsiteY2" fmla="*/ 25 h 654870"/>
              <a:gd name="connsiteX3" fmla="*/ 416718 w 878688"/>
              <a:gd name="connsiteY3" fmla="*/ 109563 h 654870"/>
              <a:gd name="connsiteX4" fmla="*/ 773906 w 878688"/>
              <a:gd name="connsiteY4" fmla="*/ 109563 h 654870"/>
              <a:gd name="connsiteX5" fmla="*/ 773906 w 878688"/>
              <a:gd name="connsiteY5" fmla="*/ 352451 h 654870"/>
              <a:gd name="connsiteX6" fmla="*/ 878681 w 878688"/>
              <a:gd name="connsiteY6" fmla="*/ 388170 h 654870"/>
              <a:gd name="connsiteX7" fmla="*/ 773906 w 878688"/>
              <a:gd name="connsiteY7" fmla="*/ 421507 h 654870"/>
              <a:gd name="connsiteX8" fmla="*/ 773906 w 878688"/>
              <a:gd name="connsiteY8" fmla="*/ 654870 h 654870"/>
              <a:gd name="connsiteX9" fmla="*/ 419101 w 878688"/>
              <a:gd name="connsiteY9" fmla="*/ 654870 h 654870"/>
              <a:gd name="connsiteX10" fmla="*/ 385762 w 878688"/>
              <a:gd name="connsiteY10" fmla="*/ 550095 h 654870"/>
              <a:gd name="connsiteX11" fmla="*/ 352424 w 878688"/>
              <a:gd name="connsiteY11" fmla="*/ 654870 h 654870"/>
              <a:gd name="connsiteX12" fmla="*/ 0 w 878688"/>
              <a:gd name="connsiteY12" fmla="*/ 654870 h 654870"/>
              <a:gd name="connsiteX13" fmla="*/ 0 w 878688"/>
              <a:gd name="connsiteY13" fmla="*/ 109563 h 654870"/>
              <a:gd name="connsiteX0" fmla="*/ 2881 w 881569"/>
              <a:gd name="connsiteY0" fmla="*/ 109563 h 654870"/>
              <a:gd name="connsiteX1" fmla="*/ 355305 w 881569"/>
              <a:gd name="connsiteY1" fmla="*/ 109563 h 654870"/>
              <a:gd name="connsiteX2" fmla="*/ 388642 w 881569"/>
              <a:gd name="connsiteY2" fmla="*/ 25 h 654870"/>
              <a:gd name="connsiteX3" fmla="*/ 419599 w 881569"/>
              <a:gd name="connsiteY3" fmla="*/ 109563 h 654870"/>
              <a:gd name="connsiteX4" fmla="*/ 776787 w 881569"/>
              <a:gd name="connsiteY4" fmla="*/ 109563 h 654870"/>
              <a:gd name="connsiteX5" fmla="*/ 776787 w 881569"/>
              <a:gd name="connsiteY5" fmla="*/ 352451 h 654870"/>
              <a:gd name="connsiteX6" fmla="*/ 881562 w 881569"/>
              <a:gd name="connsiteY6" fmla="*/ 388170 h 654870"/>
              <a:gd name="connsiteX7" fmla="*/ 776787 w 881569"/>
              <a:gd name="connsiteY7" fmla="*/ 421507 h 654870"/>
              <a:gd name="connsiteX8" fmla="*/ 776787 w 881569"/>
              <a:gd name="connsiteY8" fmla="*/ 654870 h 654870"/>
              <a:gd name="connsiteX9" fmla="*/ 421982 w 881569"/>
              <a:gd name="connsiteY9" fmla="*/ 654870 h 654870"/>
              <a:gd name="connsiteX10" fmla="*/ 388643 w 881569"/>
              <a:gd name="connsiteY10" fmla="*/ 550095 h 654870"/>
              <a:gd name="connsiteX11" fmla="*/ 355305 w 881569"/>
              <a:gd name="connsiteY11" fmla="*/ 654870 h 654870"/>
              <a:gd name="connsiteX12" fmla="*/ 2881 w 881569"/>
              <a:gd name="connsiteY12" fmla="*/ 654870 h 654870"/>
              <a:gd name="connsiteX13" fmla="*/ 0 w 881569"/>
              <a:gd name="connsiteY13" fmla="*/ 426269 h 654870"/>
              <a:gd name="connsiteX14" fmla="*/ 2881 w 881569"/>
              <a:gd name="connsiteY14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25664 w 904854"/>
              <a:gd name="connsiteY14" fmla="*/ 350069 h 654870"/>
              <a:gd name="connsiteX15" fmla="*/ 26166 w 904854"/>
              <a:gd name="connsiteY15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20902 w 904854"/>
              <a:gd name="connsiteY14" fmla="*/ 383406 h 654870"/>
              <a:gd name="connsiteX15" fmla="*/ 25664 w 904854"/>
              <a:gd name="connsiteY15" fmla="*/ 350069 h 654870"/>
              <a:gd name="connsiteX16" fmla="*/ 26166 w 904854"/>
              <a:gd name="connsiteY16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128058 w 904854"/>
              <a:gd name="connsiteY14" fmla="*/ 385788 h 654870"/>
              <a:gd name="connsiteX15" fmla="*/ 25664 w 904854"/>
              <a:gd name="connsiteY15" fmla="*/ 350069 h 654870"/>
              <a:gd name="connsiteX16" fmla="*/ 26166 w 904854"/>
              <a:gd name="connsiteY16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128058 w 904854"/>
              <a:gd name="connsiteY14" fmla="*/ 385788 h 654870"/>
              <a:gd name="connsiteX15" fmla="*/ 25664 w 904854"/>
              <a:gd name="connsiteY15" fmla="*/ 350069 h 654870"/>
              <a:gd name="connsiteX16" fmla="*/ 26166 w 904854"/>
              <a:gd name="connsiteY16" fmla="*/ 109563 h 654870"/>
              <a:gd name="connsiteX0" fmla="*/ 2887 w 881575"/>
              <a:gd name="connsiteY0" fmla="*/ 109563 h 654870"/>
              <a:gd name="connsiteX1" fmla="*/ 355311 w 881575"/>
              <a:gd name="connsiteY1" fmla="*/ 109563 h 654870"/>
              <a:gd name="connsiteX2" fmla="*/ 388648 w 881575"/>
              <a:gd name="connsiteY2" fmla="*/ 25 h 654870"/>
              <a:gd name="connsiteX3" fmla="*/ 419605 w 881575"/>
              <a:gd name="connsiteY3" fmla="*/ 109563 h 654870"/>
              <a:gd name="connsiteX4" fmla="*/ 776793 w 881575"/>
              <a:gd name="connsiteY4" fmla="*/ 109563 h 654870"/>
              <a:gd name="connsiteX5" fmla="*/ 776793 w 881575"/>
              <a:gd name="connsiteY5" fmla="*/ 352451 h 654870"/>
              <a:gd name="connsiteX6" fmla="*/ 881568 w 881575"/>
              <a:gd name="connsiteY6" fmla="*/ 388170 h 654870"/>
              <a:gd name="connsiteX7" fmla="*/ 776793 w 881575"/>
              <a:gd name="connsiteY7" fmla="*/ 421507 h 654870"/>
              <a:gd name="connsiteX8" fmla="*/ 776793 w 881575"/>
              <a:gd name="connsiteY8" fmla="*/ 654870 h 654870"/>
              <a:gd name="connsiteX9" fmla="*/ 421988 w 881575"/>
              <a:gd name="connsiteY9" fmla="*/ 654870 h 654870"/>
              <a:gd name="connsiteX10" fmla="*/ 388649 w 881575"/>
              <a:gd name="connsiteY10" fmla="*/ 550095 h 654870"/>
              <a:gd name="connsiteX11" fmla="*/ 355311 w 881575"/>
              <a:gd name="connsiteY11" fmla="*/ 654870 h 654870"/>
              <a:gd name="connsiteX12" fmla="*/ 2887 w 881575"/>
              <a:gd name="connsiteY12" fmla="*/ 654870 h 654870"/>
              <a:gd name="connsiteX13" fmla="*/ 6 w 881575"/>
              <a:gd name="connsiteY13" fmla="*/ 426269 h 654870"/>
              <a:gd name="connsiteX14" fmla="*/ 104779 w 881575"/>
              <a:gd name="connsiteY14" fmla="*/ 385788 h 654870"/>
              <a:gd name="connsiteX15" fmla="*/ 2385 w 881575"/>
              <a:gd name="connsiteY15" fmla="*/ 350069 h 654870"/>
              <a:gd name="connsiteX16" fmla="*/ 2887 w 881575"/>
              <a:gd name="connsiteY16" fmla="*/ 109563 h 654870"/>
              <a:gd name="connsiteX0" fmla="*/ 1826 w 880514"/>
              <a:gd name="connsiteY0" fmla="*/ 109563 h 654870"/>
              <a:gd name="connsiteX1" fmla="*/ 354250 w 880514"/>
              <a:gd name="connsiteY1" fmla="*/ 109563 h 654870"/>
              <a:gd name="connsiteX2" fmla="*/ 387587 w 880514"/>
              <a:gd name="connsiteY2" fmla="*/ 25 h 654870"/>
              <a:gd name="connsiteX3" fmla="*/ 418544 w 880514"/>
              <a:gd name="connsiteY3" fmla="*/ 109563 h 654870"/>
              <a:gd name="connsiteX4" fmla="*/ 775732 w 880514"/>
              <a:gd name="connsiteY4" fmla="*/ 109563 h 654870"/>
              <a:gd name="connsiteX5" fmla="*/ 775732 w 880514"/>
              <a:gd name="connsiteY5" fmla="*/ 352451 h 654870"/>
              <a:gd name="connsiteX6" fmla="*/ 880507 w 880514"/>
              <a:gd name="connsiteY6" fmla="*/ 388170 h 654870"/>
              <a:gd name="connsiteX7" fmla="*/ 775732 w 880514"/>
              <a:gd name="connsiteY7" fmla="*/ 421507 h 654870"/>
              <a:gd name="connsiteX8" fmla="*/ 775732 w 880514"/>
              <a:gd name="connsiteY8" fmla="*/ 654870 h 654870"/>
              <a:gd name="connsiteX9" fmla="*/ 420927 w 880514"/>
              <a:gd name="connsiteY9" fmla="*/ 654870 h 654870"/>
              <a:gd name="connsiteX10" fmla="*/ 387588 w 880514"/>
              <a:gd name="connsiteY10" fmla="*/ 550095 h 654870"/>
              <a:gd name="connsiteX11" fmla="*/ 354250 w 880514"/>
              <a:gd name="connsiteY11" fmla="*/ 654870 h 654870"/>
              <a:gd name="connsiteX12" fmla="*/ 1826 w 880514"/>
              <a:gd name="connsiteY12" fmla="*/ 654870 h 654870"/>
              <a:gd name="connsiteX13" fmla="*/ 1326 w 880514"/>
              <a:gd name="connsiteY13" fmla="*/ 426269 h 654870"/>
              <a:gd name="connsiteX14" fmla="*/ 103718 w 880514"/>
              <a:gd name="connsiteY14" fmla="*/ 385788 h 654870"/>
              <a:gd name="connsiteX15" fmla="*/ 1324 w 880514"/>
              <a:gd name="connsiteY15" fmla="*/ 350069 h 654870"/>
              <a:gd name="connsiteX16" fmla="*/ 1826 w 880514"/>
              <a:gd name="connsiteY16" fmla="*/ 109563 h 654870"/>
              <a:gd name="connsiteX0" fmla="*/ 1826 w 880514"/>
              <a:gd name="connsiteY0" fmla="*/ 109563 h 654870"/>
              <a:gd name="connsiteX1" fmla="*/ 354250 w 880514"/>
              <a:gd name="connsiteY1" fmla="*/ 109563 h 654870"/>
              <a:gd name="connsiteX2" fmla="*/ 387587 w 880514"/>
              <a:gd name="connsiteY2" fmla="*/ 25 h 654870"/>
              <a:gd name="connsiteX3" fmla="*/ 418544 w 880514"/>
              <a:gd name="connsiteY3" fmla="*/ 109563 h 654870"/>
              <a:gd name="connsiteX4" fmla="*/ 775732 w 880514"/>
              <a:gd name="connsiteY4" fmla="*/ 109563 h 654870"/>
              <a:gd name="connsiteX5" fmla="*/ 775732 w 880514"/>
              <a:gd name="connsiteY5" fmla="*/ 352451 h 654870"/>
              <a:gd name="connsiteX6" fmla="*/ 880507 w 880514"/>
              <a:gd name="connsiteY6" fmla="*/ 388170 h 654870"/>
              <a:gd name="connsiteX7" fmla="*/ 775732 w 880514"/>
              <a:gd name="connsiteY7" fmla="*/ 421507 h 654870"/>
              <a:gd name="connsiteX8" fmla="*/ 775732 w 880514"/>
              <a:gd name="connsiteY8" fmla="*/ 654870 h 654870"/>
              <a:gd name="connsiteX9" fmla="*/ 420927 w 880514"/>
              <a:gd name="connsiteY9" fmla="*/ 654870 h 654870"/>
              <a:gd name="connsiteX10" fmla="*/ 387588 w 880514"/>
              <a:gd name="connsiteY10" fmla="*/ 550095 h 654870"/>
              <a:gd name="connsiteX11" fmla="*/ 354250 w 880514"/>
              <a:gd name="connsiteY11" fmla="*/ 654870 h 654870"/>
              <a:gd name="connsiteX12" fmla="*/ 1826 w 880514"/>
              <a:gd name="connsiteY12" fmla="*/ 654870 h 654870"/>
              <a:gd name="connsiteX13" fmla="*/ 1326 w 880514"/>
              <a:gd name="connsiteY13" fmla="*/ 426269 h 654870"/>
              <a:gd name="connsiteX14" fmla="*/ 103718 w 880514"/>
              <a:gd name="connsiteY14" fmla="*/ 385788 h 654870"/>
              <a:gd name="connsiteX15" fmla="*/ 1324 w 880514"/>
              <a:gd name="connsiteY15" fmla="*/ 350069 h 654870"/>
              <a:gd name="connsiteX16" fmla="*/ 1826 w 880514"/>
              <a:gd name="connsiteY16" fmla="*/ 109563 h 654870"/>
              <a:gd name="connsiteX0" fmla="*/ 769 w 879457"/>
              <a:gd name="connsiteY0" fmla="*/ 109563 h 654870"/>
              <a:gd name="connsiteX1" fmla="*/ 353193 w 879457"/>
              <a:gd name="connsiteY1" fmla="*/ 109563 h 654870"/>
              <a:gd name="connsiteX2" fmla="*/ 386530 w 879457"/>
              <a:gd name="connsiteY2" fmla="*/ 25 h 654870"/>
              <a:gd name="connsiteX3" fmla="*/ 417487 w 879457"/>
              <a:gd name="connsiteY3" fmla="*/ 109563 h 654870"/>
              <a:gd name="connsiteX4" fmla="*/ 774675 w 879457"/>
              <a:gd name="connsiteY4" fmla="*/ 109563 h 654870"/>
              <a:gd name="connsiteX5" fmla="*/ 774675 w 879457"/>
              <a:gd name="connsiteY5" fmla="*/ 352451 h 654870"/>
              <a:gd name="connsiteX6" fmla="*/ 879450 w 879457"/>
              <a:gd name="connsiteY6" fmla="*/ 388170 h 654870"/>
              <a:gd name="connsiteX7" fmla="*/ 774675 w 879457"/>
              <a:gd name="connsiteY7" fmla="*/ 421507 h 654870"/>
              <a:gd name="connsiteX8" fmla="*/ 774675 w 879457"/>
              <a:gd name="connsiteY8" fmla="*/ 654870 h 654870"/>
              <a:gd name="connsiteX9" fmla="*/ 419870 w 879457"/>
              <a:gd name="connsiteY9" fmla="*/ 654870 h 654870"/>
              <a:gd name="connsiteX10" fmla="*/ 386531 w 879457"/>
              <a:gd name="connsiteY10" fmla="*/ 550095 h 654870"/>
              <a:gd name="connsiteX11" fmla="*/ 353193 w 879457"/>
              <a:gd name="connsiteY11" fmla="*/ 654870 h 654870"/>
              <a:gd name="connsiteX12" fmla="*/ 769 w 879457"/>
              <a:gd name="connsiteY12" fmla="*/ 654870 h 654870"/>
              <a:gd name="connsiteX13" fmla="*/ 269 w 879457"/>
              <a:gd name="connsiteY13" fmla="*/ 426269 h 654870"/>
              <a:gd name="connsiteX14" fmla="*/ 102661 w 879457"/>
              <a:gd name="connsiteY14" fmla="*/ 385788 h 654870"/>
              <a:gd name="connsiteX15" fmla="*/ 267 w 879457"/>
              <a:gd name="connsiteY15" fmla="*/ 350069 h 654870"/>
              <a:gd name="connsiteX16" fmla="*/ 769 w 879457"/>
              <a:gd name="connsiteY16" fmla="*/ 109563 h 654870"/>
              <a:gd name="connsiteX0" fmla="*/ 769 w 879457"/>
              <a:gd name="connsiteY0" fmla="*/ 109563 h 654870"/>
              <a:gd name="connsiteX1" fmla="*/ 353193 w 879457"/>
              <a:gd name="connsiteY1" fmla="*/ 109563 h 654870"/>
              <a:gd name="connsiteX2" fmla="*/ 386530 w 879457"/>
              <a:gd name="connsiteY2" fmla="*/ 25 h 654870"/>
              <a:gd name="connsiteX3" fmla="*/ 417487 w 879457"/>
              <a:gd name="connsiteY3" fmla="*/ 109563 h 654870"/>
              <a:gd name="connsiteX4" fmla="*/ 774675 w 879457"/>
              <a:gd name="connsiteY4" fmla="*/ 109563 h 654870"/>
              <a:gd name="connsiteX5" fmla="*/ 774675 w 879457"/>
              <a:gd name="connsiteY5" fmla="*/ 352451 h 654870"/>
              <a:gd name="connsiteX6" fmla="*/ 879450 w 879457"/>
              <a:gd name="connsiteY6" fmla="*/ 388170 h 654870"/>
              <a:gd name="connsiteX7" fmla="*/ 774675 w 879457"/>
              <a:gd name="connsiteY7" fmla="*/ 421507 h 654870"/>
              <a:gd name="connsiteX8" fmla="*/ 774675 w 879457"/>
              <a:gd name="connsiteY8" fmla="*/ 654870 h 654870"/>
              <a:gd name="connsiteX9" fmla="*/ 419870 w 879457"/>
              <a:gd name="connsiteY9" fmla="*/ 654870 h 654870"/>
              <a:gd name="connsiteX10" fmla="*/ 386531 w 879457"/>
              <a:gd name="connsiteY10" fmla="*/ 550095 h 654870"/>
              <a:gd name="connsiteX11" fmla="*/ 353193 w 879457"/>
              <a:gd name="connsiteY11" fmla="*/ 654870 h 654870"/>
              <a:gd name="connsiteX12" fmla="*/ 769 w 879457"/>
              <a:gd name="connsiteY12" fmla="*/ 654870 h 654870"/>
              <a:gd name="connsiteX13" fmla="*/ 269 w 879457"/>
              <a:gd name="connsiteY13" fmla="*/ 426269 h 654870"/>
              <a:gd name="connsiteX14" fmla="*/ 267 w 879457"/>
              <a:gd name="connsiteY14" fmla="*/ 350069 h 654870"/>
              <a:gd name="connsiteX15" fmla="*/ 769 w 879457"/>
              <a:gd name="connsiteY15" fmla="*/ 109563 h 654870"/>
              <a:gd name="connsiteX0" fmla="*/ 26272 w 904960"/>
              <a:gd name="connsiteY0" fmla="*/ 109563 h 654870"/>
              <a:gd name="connsiteX1" fmla="*/ 378696 w 904960"/>
              <a:gd name="connsiteY1" fmla="*/ 109563 h 654870"/>
              <a:gd name="connsiteX2" fmla="*/ 412033 w 904960"/>
              <a:gd name="connsiteY2" fmla="*/ 25 h 654870"/>
              <a:gd name="connsiteX3" fmla="*/ 442990 w 904960"/>
              <a:gd name="connsiteY3" fmla="*/ 109563 h 654870"/>
              <a:gd name="connsiteX4" fmla="*/ 800178 w 904960"/>
              <a:gd name="connsiteY4" fmla="*/ 109563 h 654870"/>
              <a:gd name="connsiteX5" fmla="*/ 800178 w 904960"/>
              <a:gd name="connsiteY5" fmla="*/ 352451 h 654870"/>
              <a:gd name="connsiteX6" fmla="*/ 904953 w 904960"/>
              <a:gd name="connsiteY6" fmla="*/ 388170 h 654870"/>
              <a:gd name="connsiteX7" fmla="*/ 800178 w 904960"/>
              <a:gd name="connsiteY7" fmla="*/ 421507 h 654870"/>
              <a:gd name="connsiteX8" fmla="*/ 800178 w 904960"/>
              <a:gd name="connsiteY8" fmla="*/ 654870 h 654870"/>
              <a:gd name="connsiteX9" fmla="*/ 445373 w 904960"/>
              <a:gd name="connsiteY9" fmla="*/ 654870 h 654870"/>
              <a:gd name="connsiteX10" fmla="*/ 412034 w 904960"/>
              <a:gd name="connsiteY10" fmla="*/ 550095 h 654870"/>
              <a:gd name="connsiteX11" fmla="*/ 378696 w 904960"/>
              <a:gd name="connsiteY11" fmla="*/ 654870 h 654870"/>
              <a:gd name="connsiteX12" fmla="*/ 26272 w 904960"/>
              <a:gd name="connsiteY12" fmla="*/ 654870 h 654870"/>
              <a:gd name="connsiteX13" fmla="*/ 25772 w 904960"/>
              <a:gd name="connsiteY13" fmla="*/ 426269 h 654870"/>
              <a:gd name="connsiteX14" fmla="*/ 26272 w 904960"/>
              <a:gd name="connsiteY14" fmla="*/ 109563 h 654870"/>
              <a:gd name="connsiteX0" fmla="*/ 0 w 878688"/>
              <a:gd name="connsiteY0" fmla="*/ 109563 h 654870"/>
              <a:gd name="connsiteX1" fmla="*/ 352424 w 878688"/>
              <a:gd name="connsiteY1" fmla="*/ 109563 h 654870"/>
              <a:gd name="connsiteX2" fmla="*/ 385761 w 878688"/>
              <a:gd name="connsiteY2" fmla="*/ 25 h 654870"/>
              <a:gd name="connsiteX3" fmla="*/ 416718 w 878688"/>
              <a:gd name="connsiteY3" fmla="*/ 109563 h 654870"/>
              <a:gd name="connsiteX4" fmla="*/ 773906 w 878688"/>
              <a:gd name="connsiteY4" fmla="*/ 109563 h 654870"/>
              <a:gd name="connsiteX5" fmla="*/ 773906 w 878688"/>
              <a:gd name="connsiteY5" fmla="*/ 352451 h 654870"/>
              <a:gd name="connsiteX6" fmla="*/ 878681 w 878688"/>
              <a:gd name="connsiteY6" fmla="*/ 388170 h 654870"/>
              <a:gd name="connsiteX7" fmla="*/ 773906 w 878688"/>
              <a:gd name="connsiteY7" fmla="*/ 421507 h 654870"/>
              <a:gd name="connsiteX8" fmla="*/ 773906 w 878688"/>
              <a:gd name="connsiteY8" fmla="*/ 654870 h 654870"/>
              <a:gd name="connsiteX9" fmla="*/ 419101 w 878688"/>
              <a:gd name="connsiteY9" fmla="*/ 654870 h 654870"/>
              <a:gd name="connsiteX10" fmla="*/ 385762 w 878688"/>
              <a:gd name="connsiteY10" fmla="*/ 550095 h 654870"/>
              <a:gd name="connsiteX11" fmla="*/ 352424 w 878688"/>
              <a:gd name="connsiteY11" fmla="*/ 654870 h 654870"/>
              <a:gd name="connsiteX12" fmla="*/ 0 w 878688"/>
              <a:gd name="connsiteY12" fmla="*/ 654870 h 654870"/>
              <a:gd name="connsiteX13" fmla="*/ 0 w 878688"/>
              <a:gd name="connsiteY13" fmla="*/ 109563 h 654870"/>
              <a:gd name="connsiteX0" fmla="*/ 15969 w 894657"/>
              <a:gd name="connsiteY0" fmla="*/ 109563 h 654870"/>
              <a:gd name="connsiteX1" fmla="*/ 368393 w 894657"/>
              <a:gd name="connsiteY1" fmla="*/ 109563 h 654870"/>
              <a:gd name="connsiteX2" fmla="*/ 401730 w 894657"/>
              <a:gd name="connsiteY2" fmla="*/ 25 h 654870"/>
              <a:gd name="connsiteX3" fmla="*/ 432687 w 894657"/>
              <a:gd name="connsiteY3" fmla="*/ 109563 h 654870"/>
              <a:gd name="connsiteX4" fmla="*/ 789875 w 894657"/>
              <a:gd name="connsiteY4" fmla="*/ 109563 h 654870"/>
              <a:gd name="connsiteX5" fmla="*/ 789875 w 894657"/>
              <a:gd name="connsiteY5" fmla="*/ 352451 h 654870"/>
              <a:gd name="connsiteX6" fmla="*/ 894650 w 894657"/>
              <a:gd name="connsiteY6" fmla="*/ 388170 h 654870"/>
              <a:gd name="connsiteX7" fmla="*/ 789875 w 894657"/>
              <a:gd name="connsiteY7" fmla="*/ 421507 h 654870"/>
              <a:gd name="connsiteX8" fmla="*/ 789875 w 894657"/>
              <a:gd name="connsiteY8" fmla="*/ 654870 h 654870"/>
              <a:gd name="connsiteX9" fmla="*/ 435070 w 894657"/>
              <a:gd name="connsiteY9" fmla="*/ 654870 h 654870"/>
              <a:gd name="connsiteX10" fmla="*/ 401731 w 894657"/>
              <a:gd name="connsiteY10" fmla="*/ 550095 h 654870"/>
              <a:gd name="connsiteX11" fmla="*/ 368393 w 894657"/>
              <a:gd name="connsiteY11" fmla="*/ 654870 h 654870"/>
              <a:gd name="connsiteX12" fmla="*/ 15969 w 894657"/>
              <a:gd name="connsiteY12" fmla="*/ 654870 h 654870"/>
              <a:gd name="connsiteX13" fmla="*/ 15969 w 894657"/>
              <a:gd name="connsiteY13" fmla="*/ 109563 h 654870"/>
              <a:gd name="connsiteX0" fmla="*/ 25294 w 903982"/>
              <a:gd name="connsiteY0" fmla="*/ 109563 h 654870"/>
              <a:gd name="connsiteX1" fmla="*/ 377718 w 903982"/>
              <a:gd name="connsiteY1" fmla="*/ 109563 h 654870"/>
              <a:gd name="connsiteX2" fmla="*/ 411055 w 903982"/>
              <a:gd name="connsiteY2" fmla="*/ 25 h 654870"/>
              <a:gd name="connsiteX3" fmla="*/ 442012 w 903982"/>
              <a:gd name="connsiteY3" fmla="*/ 109563 h 654870"/>
              <a:gd name="connsiteX4" fmla="*/ 799200 w 903982"/>
              <a:gd name="connsiteY4" fmla="*/ 109563 h 654870"/>
              <a:gd name="connsiteX5" fmla="*/ 799200 w 903982"/>
              <a:gd name="connsiteY5" fmla="*/ 352451 h 654870"/>
              <a:gd name="connsiteX6" fmla="*/ 903975 w 903982"/>
              <a:gd name="connsiteY6" fmla="*/ 388170 h 654870"/>
              <a:gd name="connsiteX7" fmla="*/ 799200 w 903982"/>
              <a:gd name="connsiteY7" fmla="*/ 421507 h 654870"/>
              <a:gd name="connsiteX8" fmla="*/ 799200 w 903982"/>
              <a:gd name="connsiteY8" fmla="*/ 654870 h 654870"/>
              <a:gd name="connsiteX9" fmla="*/ 444395 w 903982"/>
              <a:gd name="connsiteY9" fmla="*/ 654870 h 654870"/>
              <a:gd name="connsiteX10" fmla="*/ 411056 w 903982"/>
              <a:gd name="connsiteY10" fmla="*/ 550095 h 654870"/>
              <a:gd name="connsiteX11" fmla="*/ 377718 w 903982"/>
              <a:gd name="connsiteY11" fmla="*/ 654870 h 654870"/>
              <a:gd name="connsiteX12" fmla="*/ 25294 w 903982"/>
              <a:gd name="connsiteY12" fmla="*/ 654870 h 654870"/>
              <a:gd name="connsiteX13" fmla="*/ 25294 w 903982"/>
              <a:gd name="connsiteY13" fmla="*/ 109563 h 654870"/>
              <a:gd name="connsiteX0" fmla="*/ 0 w 878688"/>
              <a:gd name="connsiteY0" fmla="*/ 109563 h 654870"/>
              <a:gd name="connsiteX1" fmla="*/ 352424 w 878688"/>
              <a:gd name="connsiteY1" fmla="*/ 109563 h 654870"/>
              <a:gd name="connsiteX2" fmla="*/ 385761 w 878688"/>
              <a:gd name="connsiteY2" fmla="*/ 25 h 654870"/>
              <a:gd name="connsiteX3" fmla="*/ 416718 w 878688"/>
              <a:gd name="connsiteY3" fmla="*/ 109563 h 654870"/>
              <a:gd name="connsiteX4" fmla="*/ 773906 w 878688"/>
              <a:gd name="connsiteY4" fmla="*/ 109563 h 654870"/>
              <a:gd name="connsiteX5" fmla="*/ 773906 w 878688"/>
              <a:gd name="connsiteY5" fmla="*/ 352451 h 654870"/>
              <a:gd name="connsiteX6" fmla="*/ 878681 w 878688"/>
              <a:gd name="connsiteY6" fmla="*/ 388170 h 654870"/>
              <a:gd name="connsiteX7" fmla="*/ 773906 w 878688"/>
              <a:gd name="connsiteY7" fmla="*/ 421507 h 654870"/>
              <a:gd name="connsiteX8" fmla="*/ 773906 w 878688"/>
              <a:gd name="connsiteY8" fmla="*/ 654870 h 654870"/>
              <a:gd name="connsiteX9" fmla="*/ 419101 w 878688"/>
              <a:gd name="connsiteY9" fmla="*/ 654870 h 654870"/>
              <a:gd name="connsiteX10" fmla="*/ 385762 w 878688"/>
              <a:gd name="connsiteY10" fmla="*/ 550095 h 654870"/>
              <a:gd name="connsiteX11" fmla="*/ 352424 w 878688"/>
              <a:gd name="connsiteY11" fmla="*/ 654870 h 654870"/>
              <a:gd name="connsiteX12" fmla="*/ 0 w 878688"/>
              <a:gd name="connsiteY12" fmla="*/ 654870 h 654870"/>
              <a:gd name="connsiteX13" fmla="*/ 0 w 878688"/>
              <a:gd name="connsiteY13" fmla="*/ 109563 h 654870"/>
              <a:gd name="connsiteX0" fmla="*/ 974 w 879662"/>
              <a:gd name="connsiteY0" fmla="*/ 109563 h 654870"/>
              <a:gd name="connsiteX1" fmla="*/ 353398 w 879662"/>
              <a:gd name="connsiteY1" fmla="*/ 109563 h 654870"/>
              <a:gd name="connsiteX2" fmla="*/ 386735 w 879662"/>
              <a:gd name="connsiteY2" fmla="*/ 25 h 654870"/>
              <a:gd name="connsiteX3" fmla="*/ 417692 w 879662"/>
              <a:gd name="connsiteY3" fmla="*/ 109563 h 654870"/>
              <a:gd name="connsiteX4" fmla="*/ 774880 w 879662"/>
              <a:gd name="connsiteY4" fmla="*/ 109563 h 654870"/>
              <a:gd name="connsiteX5" fmla="*/ 774880 w 879662"/>
              <a:gd name="connsiteY5" fmla="*/ 352451 h 654870"/>
              <a:gd name="connsiteX6" fmla="*/ 879655 w 879662"/>
              <a:gd name="connsiteY6" fmla="*/ 388170 h 654870"/>
              <a:gd name="connsiteX7" fmla="*/ 774880 w 879662"/>
              <a:gd name="connsiteY7" fmla="*/ 421507 h 654870"/>
              <a:gd name="connsiteX8" fmla="*/ 774880 w 879662"/>
              <a:gd name="connsiteY8" fmla="*/ 654870 h 654870"/>
              <a:gd name="connsiteX9" fmla="*/ 420075 w 879662"/>
              <a:gd name="connsiteY9" fmla="*/ 654870 h 654870"/>
              <a:gd name="connsiteX10" fmla="*/ 386736 w 879662"/>
              <a:gd name="connsiteY10" fmla="*/ 550095 h 654870"/>
              <a:gd name="connsiteX11" fmla="*/ 353398 w 879662"/>
              <a:gd name="connsiteY11" fmla="*/ 654870 h 654870"/>
              <a:gd name="connsiteX12" fmla="*/ 974 w 879662"/>
              <a:gd name="connsiteY12" fmla="*/ 654870 h 654870"/>
              <a:gd name="connsiteX13" fmla="*/ 974 w 879662"/>
              <a:gd name="connsiteY13" fmla="*/ 109563 h 654870"/>
              <a:gd name="connsiteX0" fmla="*/ 974 w 879662"/>
              <a:gd name="connsiteY0" fmla="*/ 109563 h 654870"/>
              <a:gd name="connsiteX1" fmla="*/ 353398 w 879662"/>
              <a:gd name="connsiteY1" fmla="*/ 109563 h 654870"/>
              <a:gd name="connsiteX2" fmla="*/ 386735 w 879662"/>
              <a:gd name="connsiteY2" fmla="*/ 25 h 654870"/>
              <a:gd name="connsiteX3" fmla="*/ 417692 w 879662"/>
              <a:gd name="connsiteY3" fmla="*/ 109563 h 654870"/>
              <a:gd name="connsiteX4" fmla="*/ 774880 w 879662"/>
              <a:gd name="connsiteY4" fmla="*/ 109563 h 654870"/>
              <a:gd name="connsiteX5" fmla="*/ 774880 w 879662"/>
              <a:gd name="connsiteY5" fmla="*/ 352451 h 654870"/>
              <a:gd name="connsiteX6" fmla="*/ 879655 w 879662"/>
              <a:gd name="connsiteY6" fmla="*/ 388170 h 654870"/>
              <a:gd name="connsiteX7" fmla="*/ 774880 w 879662"/>
              <a:gd name="connsiteY7" fmla="*/ 421507 h 654870"/>
              <a:gd name="connsiteX8" fmla="*/ 774880 w 879662"/>
              <a:gd name="connsiteY8" fmla="*/ 654870 h 654870"/>
              <a:gd name="connsiteX9" fmla="*/ 420075 w 879662"/>
              <a:gd name="connsiteY9" fmla="*/ 654870 h 654870"/>
              <a:gd name="connsiteX10" fmla="*/ 353398 w 879662"/>
              <a:gd name="connsiteY10" fmla="*/ 654870 h 654870"/>
              <a:gd name="connsiteX11" fmla="*/ 974 w 879662"/>
              <a:gd name="connsiteY11" fmla="*/ 654870 h 654870"/>
              <a:gd name="connsiteX12" fmla="*/ 974 w 879662"/>
              <a:gd name="connsiteY12" fmla="*/ 109563 h 654870"/>
              <a:gd name="connsiteX0" fmla="*/ 974 w 879662"/>
              <a:gd name="connsiteY0" fmla="*/ 109563 h 654870"/>
              <a:gd name="connsiteX1" fmla="*/ 353398 w 879662"/>
              <a:gd name="connsiteY1" fmla="*/ 109563 h 654870"/>
              <a:gd name="connsiteX2" fmla="*/ 386735 w 879662"/>
              <a:gd name="connsiteY2" fmla="*/ 25 h 654870"/>
              <a:gd name="connsiteX3" fmla="*/ 417692 w 879662"/>
              <a:gd name="connsiteY3" fmla="*/ 109563 h 654870"/>
              <a:gd name="connsiteX4" fmla="*/ 774880 w 879662"/>
              <a:gd name="connsiteY4" fmla="*/ 109563 h 654870"/>
              <a:gd name="connsiteX5" fmla="*/ 774880 w 879662"/>
              <a:gd name="connsiteY5" fmla="*/ 352451 h 654870"/>
              <a:gd name="connsiteX6" fmla="*/ 879655 w 879662"/>
              <a:gd name="connsiteY6" fmla="*/ 388170 h 654870"/>
              <a:gd name="connsiteX7" fmla="*/ 774880 w 879662"/>
              <a:gd name="connsiteY7" fmla="*/ 421507 h 654870"/>
              <a:gd name="connsiteX8" fmla="*/ 774880 w 879662"/>
              <a:gd name="connsiteY8" fmla="*/ 654870 h 654870"/>
              <a:gd name="connsiteX9" fmla="*/ 420075 w 879662"/>
              <a:gd name="connsiteY9" fmla="*/ 654870 h 654870"/>
              <a:gd name="connsiteX10" fmla="*/ 974 w 879662"/>
              <a:gd name="connsiteY10" fmla="*/ 654870 h 654870"/>
              <a:gd name="connsiteX11" fmla="*/ 974 w 879662"/>
              <a:gd name="connsiteY11" fmla="*/ 109563 h 654870"/>
              <a:gd name="connsiteX0" fmla="*/ 974 w 879662"/>
              <a:gd name="connsiteY0" fmla="*/ 109563 h 654870"/>
              <a:gd name="connsiteX1" fmla="*/ 353398 w 879662"/>
              <a:gd name="connsiteY1" fmla="*/ 109563 h 654870"/>
              <a:gd name="connsiteX2" fmla="*/ 386735 w 879662"/>
              <a:gd name="connsiteY2" fmla="*/ 25 h 654870"/>
              <a:gd name="connsiteX3" fmla="*/ 417692 w 879662"/>
              <a:gd name="connsiteY3" fmla="*/ 109563 h 654870"/>
              <a:gd name="connsiteX4" fmla="*/ 774880 w 879662"/>
              <a:gd name="connsiteY4" fmla="*/ 109563 h 654870"/>
              <a:gd name="connsiteX5" fmla="*/ 774880 w 879662"/>
              <a:gd name="connsiteY5" fmla="*/ 352451 h 654870"/>
              <a:gd name="connsiteX6" fmla="*/ 879655 w 879662"/>
              <a:gd name="connsiteY6" fmla="*/ 388170 h 654870"/>
              <a:gd name="connsiteX7" fmla="*/ 774880 w 879662"/>
              <a:gd name="connsiteY7" fmla="*/ 421507 h 654870"/>
              <a:gd name="connsiteX8" fmla="*/ 774880 w 879662"/>
              <a:gd name="connsiteY8" fmla="*/ 654870 h 654870"/>
              <a:gd name="connsiteX9" fmla="*/ 974 w 879662"/>
              <a:gd name="connsiteY9" fmla="*/ 654870 h 654870"/>
              <a:gd name="connsiteX10" fmla="*/ 974 w 879662"/>
              <a:gd name="connsiteY10" fmla="*/ 109563 h 65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9662" h="654870">
                <a:moveTo>
                  <a:pt x="974" y="109563"/>
                </a:moveTo>
                <a:lnTo>
                  <a:pt x="353398" y="109563"/>
                </a:lnTo>
                <a:cubicBezTo>
                  <a:pt x="364510" y="73050"/>
                  <a:pt x="264498" y="1611"/>
                  <a:pt x="386735" y="25"/>
                </a:cubicBezTo>
                <a:cubicBezTo>
                  <a:pt x="508972" y="-1561"/>
                  <a:pt x="407373" y="73050"/>
                  <a:pt x="417692" y="109563"/>
                </a:cubicBezTo>
                <a:lnTo>
                  <a:pt x="774880" y="109563"/>
                </a:lnTo>
                <a:lnTo>
                  <a:pt x="774880" y="352451"/>
                </a:lnTo>
                <a:cubicBezTo>
                  <a:pt x="813774" y="364357"/>
                  <a:pt x="878861" y="276252"/>
                  <a:pt x="879655" y="388170"/>
                </a:cubicBezTo>
                <a:cubicBezTo>
                  <a:pt x="880449" y="500088"/>
                  <a:pt x="813774" y="410395"/>
                  <a:pt x="774880" y="421507"/>
                </a:cubicBezTo>
                <a:lnTo>
                  <a:pt x="774880" y="654870"/>
                </a:lnTo>
                <a:lnTo>
                  <a:pt x="974" y="654870"/>
                </a:lnTo>
                <a:cubicBezTo>
                  <a:pt x="4711" y="540084"/>
                  <a:pt x="-2496" y="300837"/>
                  <a:pt x="974" y="109563"/>
                </a:cubicBezTo>
                <a:close/>
              </a:path>
            </a:pathLst>
          </a:custGeom>
          <a:solidFill>
            <a:srgbClr val="00AB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 prst="angle"/>
          </a:sp3d>
          <a:extLst/>
        </p:spPr>
        <p:txBody>
          <a:bodyPr tIns="288000" rIns="432000" anchor="ctr" anchorCtr="1"/>
          <a:lstStyle/>
          <a:p>
            <a:pPr algn="ctr" eaLnBrk="0" hangingPunct="0">
              <a:defRPr/>
            </a:pPr>
            <a:r>
              <a:rPr lang="en-GB" dirty="0" err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rPr>
              <a:t>Regorafenib</a:t>
            </a:r>
            <a:r>
              <a:rPr lang="en-GB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/ TAS-102</a:t>
            </a:r>
            <a:endParaRPr lang="en-GB" dirty="0">
              <a:solidFill>
                <a:schemeClr val="bg1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268831" y="1624078"/>
            <a:ext cx="2588377" cy="1613406"/>
          </a:xfrm>
          <a:custGeom>
            <a:avLst/>
            <a:gdLst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38200 w 890587"/>
              <a:gd name="connsiteY5" fmla="*/ 330994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0 w 890587"/>
              <a:gd name="connsiteY8" fmla="*/ 545307 h 545307"/>
              <a:gd name="connsiteX9" fmla="*/ 0 w 890587"/>
              <a:gd name="connsiteY9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35756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0 w 890587"/>
              <a:gd name="connsiteY8" fmla="*/ 545307 h 545307"/>
              <a:gd name="connsiteX9" fmla="*/ 0 w 890587"/>
              <a:gd name="connsiteY9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0 w 890587"/>
              <a:gd name="connsiteY8" fmla="*/ 545307 h 545307"/>
              <a:gd name="connsiteX9" fmla="*/ 0 w 890587"/>
              <a:gd name="connsiteY9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383381 w 890587"/>
              <a:gd name="connsiteY8" fmla="*/ 545307 h 545307"/>
              <a:gd name="connsiteX9" fmla="*/ 0 w 890587"/>
              <a:gd name="connsiteY9" fmla="*/ 545307 h 545307"/>
              <a:gd name="connsiteX10" fmla="*/ 0 w 890587"/>
              <a:gd name="connsiteY10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383381 w 890587"/>
              <a:gd name="connsiteY8" fmla="*/ 545307 h 545307"/>
              <a:gd name="connsiteX9" fmla="*/ 335756 w 890587"/>
              <a:gd name="connsiteY9" fmla="*/ 545307 h 545307"/>
              <a:gd name="connsiteX10" fmla="*/ 0 w 890587"/>
              <a:gd name="connsiteY10" fmla="*/ 545307 h 545307"/>
              <a:gd name="connsiteX11" fmla="*/ 0 w 890587"/>
              <a:gd name="connsiteY11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35769 w 890587"/>
              <a:gd name="connsiteY8" fmla="*/ 545307 h 545307"/>
              <a:gd name="connsiteX9" fmla="*/ 383381 w 890587"/>
              <a:gd name="connsiteY9" fmla="*/ 545307 h 545307"/>
              <a:gd name="connsiteX10" fmla="*/ 335756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35769 w 890587"/>
              <a:gd name="connsiteY8" fmla="*/ 545307 h 545307"/>
              <a:gd name="connsiteX9" fmla="*/ 385762 w 890587"/>
              <a:gd name="connsiteY9" fmla="*/ 440532 h 545307"/>
              <a:gd name="connsiteX10" fmla="*/ 335756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19101 w 890587"/>
              <a:gd name="connsiteY8" fmla="*/ 545307 h 545307"/>
              <a:gd name="connsiteX9" fmla="*/ 385762 w 890587"/>
              <a:gd name="connsiteY9" fmla="*/ 440532 h 545307"/>
              <a:gd name="connsiteX10" fmla="*/ 335756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19101 w 890587"/>
              <a:gd name="connsiteY8" fmla="*/ 545307 h 545307"/>
              <a:gd name="connsiteX9" fmla="*/ 385762 w 890587"/>
              <a:gd name="connsiteY9" fmla="*/ 440532 h 545307"/>
              <a:gd name="connsiteX10" fmla="*/ 352424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821531 w 890587"/>
              <a:gd name="connsiteY5" fmla="*/ 345281 h 545307"/>
              <a:gd name="connsiteX6" fmla="*/ 773906 w 890587"/>
              <a:gd name="connsiteY6" fmla="*/ 311944 h 545307"/>
              <a:gd name="connsiteX7" fmla="*/ 773906 w 890587"/>
              <a:gd name="connsiteY7" fmla="*/ 545307 h 545307"/>
              <a:gd name="connsiteX8" fmla="*/ 419101 w 890587"/>
              <a:gd name="connsiteY8" fmla="*/ 545307 h 545307"/>
              <a:gd name="connsiteX9" fmla="*/ 385762 w 890587"/>
              <a:gd name="connsiteY9" fmla="*/ 440532 h 545307"/>
              <a:gd name="connsiteX10" fmla="*/ 352424 w 890587"/>
              <a:gd name="connsiteY10" fmla="*/ 545307 h 545307"/>
              <a:gd name="connsiteX11" fmla="*/ 0 w 890587"/>
              <a:gd name="connsiteY11" fmla="*/ 545307 h 545307"/>
              <a:gd name="connsiteX12" fmla="*/ 0 w 890587"/>
              <a:gd name="connsiteY12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14387 w 890587"/>
              <a:gd name="connsiteY3" fmla="*/ 202407 h 545307"/>
              <a:gd name="connsiteX4" fmla="*/ 890587 w 890587"/>
              <a:gd name="connsiteY4" fmla="*/ 278607 h 545307"/>
              <a:gd name="connsiteX5" fmla="*/ 773906 w 890587"/>
              <a:gd name="connsiteY5" fmla="*/ 311944 h 545307"/>
              <a:gd name="connsiteX6" fmla="*/ 773906 w 890587"/>
              <a:gd name="connsiteY6" fmla="*/ 545307 h 545307"/>
              <a:gd name="connsiteX7" fmla="*/ 419101 w 890587"/>
              <a:gd name="connsiteY7" fmla="*/ 545307 h 545307"/>
              <a:gd name="connsiteX8" fmla="*/ 385762 w 890587"/>
              <a:gd name="connsiteY8" fmla="*/ 440532 h 545307"/>
              <a:gd name="connsiteX9" fmla="*/ 352424 w 890587"/>
              <a:gd name="connsiteY9" fmla="*/ 545307 h 545307"/>
              <a:gd name="connsiteX10" fmla="*/ 0 w 890587"/>
              <a:gd name="connsiteY10" fmla="*/ 545307 h 545307"/>
              <a:gd name="connsiteX11" fmla="*/ 0 w 890587"/>
              <a:gd name="connsiteY11" fmla="*/ 0 h 545307"/>
              <a:gd name="connsiteX0" fmla="*/ 0 w 890587"/>
              <a:gd name="connsiteY0" fmla="*/ 0 h 545307"/>
              <a:gd name="connsiteX1" fmla="*/ 773906 w 890587"/>
              <a:gd name="connsiteY1" fmla="*/ 0 h 545307"/>
              <a:gd name="connsiteX2" fmla="*/ 773906 w 890587"/>
              <a:gd name="connsiteY2" fmla="*/ 242888 h 545307"/>
              <a:gd name="connsiteX3" fmla="*/ 890587 w 890587"/>
              <a:gd name="connsiteY3" fmla="*/ 278607 h 545307"/>
              <a:gd name="connsiteX4" fmla="*/ 773906 w 890587"/>
              <a:gd name="connsiteY4" fmla="*/ 311944 h 545307"/>
              <a:gd name="connsiteX5" fmla="*/ 773906 w 890587"/>
              <a:gd name="connsiteY5" fmla="*/ 545307 h 545307"/>
              <a:gd name="connsiteX6" fmla="*/ 419101 w 890587"/>
              <a:gd name="connsiteY6" fmla="*/ 545307 h 545307"/>
              <a:gd name="connsiteX7" fmla="*/ 385762 w 890587"/>
              <a:gd name="connsiteY7" fmla="*/ 440532 h 545307"/>
              <a:gd name="connsiteX8" fmla="*/ 352424 w 890587"/>
              <a:gd name="connsiteY8" fmla="*/ 545307 h 545307"/>
              <a:gd name="connsiteX9" fmla="*/ 0 w 890587"/>
              <a:gd name="connsiteY9" fmla="*/ 545307 h 545307"/>
              <a:gd name="connsiteX10" fmla="*/ 0 w 890587"/>
              <a:gd name="connsiteY10" fmla="*/ 0 h 545307"/>
              <a:gd name="connsiteX0" fmla="*/ 0 w 890592"/>
              <a:gd name="connsiteY0" fmla="*/ 0 h 545307"/>
              <a:gd name="connsiteX1" fmla="*/ 773906 w 890592"/>
              <a:gd name="connsiteY1" fmla="*/ 0 h 545307"/>
              <a:gd name="connsiteX2" fmla="*/ 773906 w 890592"/>
              <a:gd name="connsiteY2" fmla="*/ 242888 h 545307"/>
              <a:gd name="connsiteX3" fmla="*/ 890587 w 890592"/>
              <a:gd name="connsiteY3" fmla="*/ 278607 h 545307"/>
              <a:gd name="connsiteX4" fmla="*/ 773906 w 890592"/>
              <a:gd name="connsiteY4" fmla="*/ 311944 h 545307"/>
              <a:gd name="connsiteX5" fmla="*/ 773906 w 890592"/>
              <a:gd name="connsiteY5" fmla="*/ 545307 h 545307"/>
              <a:gd name="connsiteX6" fmla="*/ 419101 w 890592"/>
              <a:gd name="connsiteY6" fmla="*/ 545307 h 545307"/>
              <a:gd name="connsiteX7" fmla="*/ 385762 w 890592"/>
              <a:gd name="connsiteY7" fmla="*/ 440532 h 545307"/>
              <a:gd name="connsiteX8" fmla="*/ 352424 w 890592"/>
              <a:gd name="connsiteY8" fmla="*/ 545307 h 545307"/>
              <a:gd name="connsiteX9" fmla="*/ 0 w 890592"/>
              <a:gd name="connsiteY9" fmla="*/ 545307 h 545307"/>
              <a:gd name="connsiteX10" fmla="*/ 0 w 890592"/>
              <a:gd name="connsiteY10" fmla="*/ 0 h 545307"/>
              <a:gd name="connsiteX0" fmla="*/ 0 w 878688"/>
              <a:gd name="connsiteY0" fmla="*/ 0 h 545307"/>
              <a:gd name="connsiteX1" fmla="*/ 773906 w 878688"/>
              <a:gd name="connsiteY1" fmla="*/ 0 h 545307"/>
              <a:gd name="connsiteX2" fmla="*/ 773906 w 878688"/>
              <a:gd name="connsiteY2" fmla="*/ 242888 h 545307"/>
              <a:gd name="connsiteX3" fmla="*/ 878681 w 878688"/>
              <a:gd name="connsiteY3" fmla="*/ 278607 h 545307"/>
              <a:gd name="connsiteX4" fmla="*/ 773906 w 878688"/>
              <a:gd name="connsiteY4" fmla="*/ 311944 h 545307"/>
              <a:gd name="connsiteX5" fmla="*/ 773906 w 878688"/>
              <a:gd name="connsiteY5" fmla="*/ 545307 h 545307"/>
              <a:gd name="connsiteX6" fmla="*/ 419101 w 878688"/>
              <a:gd name="connsiteY6" fmla="*/ 545307 h 545307"/>
              <a:gd name="connsiteX7" fmla="*/ 385762 w 878688"/>
              <a:gd name="connsiteY7" fmla="*/ 440532 h 545307"/>
              <a:gd name="connsiteX8" fmla="*/ 352424 w 878688"/>
              <a:gd name="connsiteY8" fmla="*/ 545307 h 545307"/>
              <a:gd name="connsiteX9" fmla="*/ 0 w 878688"/>
              <a:gd name="connsiteY9" fmla="*/ 545307 h 545307"/>
              <a:gd name="connsiteX10" fmla="*/ 0 w 878688"/>
              <a:gd name="connsiteY10" fmla="*/ 0 h 545307"/>
              <a:gd name="connsiteX0" fmla="*/ 0 w 878688"/>
              <a:gd name="connsiteY0" fmla="*/ 0 h 545307"/>
              <a:gd name="connsiteX1" fmla="*/ 352424 w 878688"/>
              <a:gd name="connsiteY1" fmla="*/ 0 h 545307"/>
              <a:gd name="connsiteX2" fmla="*/ 773906 w 878688"/>
              <a:gd name="connsiteY2" fmla="*/ 0 h 545307"/>
              <a:gd name="connsiteX3" fmla="*/ 773906 w 878688"/>
              <a:gd name="connsiteY3" fmla="*/ 242888 h 545307"/>
              <a:gd name="connsiteX4" fmla="*/ 878681 w 878688"/>
              <a:gd name="connsiteY4" fmla="*/ 278607 h 545307"/>
              <a:gd name="connsiteX5" fmla="*/ 773906 w 878688"/>
              <a:gd name="connsiteY5" fmla="*/ 311944 h 545307"/>
              <a:gd name="connsiteX6" fmla="*/ 773906 w 878688"/>
              <a:gd name="connsiteY6" fmla="*/ 545307 h 545307"/>
              <a:gd name="connsiteX7" fmla="*/ 419101 w 878688"/>
              <a:gd name="connsiteY7" fmla="*/ 545307 h 545307"/>
              <a:gd name="connsiteX8" fmla="*/ 385762 w 878688"/>
              <a:gd name="connsiteY8" fmla="*/ 440532 h 545307"/>
              <a:gd name="connsiteX9" fmla="*/ 352424 w 878688"/>
              <a:gd name="connsiteY9" fmla="*/ 545307 h 545307"/>
              <a:gd name="connsiteX10" fmla="*/ 0 w 878688"/>
              <a:gd name="connsiteY10" fmla="*/ 545307 h 545307"/>
              <a:gd name="connsiteX11" fmla="*/ 0 w 878688"/>
              <a:gd name="connsiteY11" fmla="*/ 0 h 545307"/>
              <a:gd name="connsiteX0" fmla="*/ 0 w 878688"/>
              <a:gd name="connsiteY0" fmla="*/ 0 h 545307"/>
              <a:gd name="connsiteX1" fmla="*/ 352424 w 878688"/>
              <a:gd name="connsiteY1" fmla="*/ 0 h 545307"/>
              <a:gd name="connsiteX2" fmla="*/ 416718 w 878688"/>
              <a:gd name="connsiteY2" fmla="*/ 0 h 545307"/>
              <a:gd name="connsiteX3" fmla="*/ 773906 w 878688"/>
              <a:gd name="connsiteY3" fmla="*/ 0 h 545307"/>
              <a:gd name="connsiteX4" fmla="*/ 773906 w 878688"/>
              <a:gd name="connsiteY4" fmla="*/ 242888 h 545307"/>
              <a:gd name="connsiteX5" fmla="*/ 878681 w 878688"/>
              <a:gd name="connsiteY5" fmla="*/ 278607 h 545307"/>
              <a:gd name="connsiteX6" fmla="*/ 773906 w 878688"/>
              <a:gd name="connsiteY6" fmla="*/ 311944 h 545307"/>
              <a:gd name="connsiteX7" fmla="*/ 773906 w 878688"/>
              <a:gd name="connsiteY7" fmla="*/ 545307 h 545307"/>
              <a:gd name="connsiteX8" fmla="*/ 419101 w 878688"/>
              <a:gd name="connsiteY8" fmla="*/ 545307 h 545307"/>
              <a:gd name="connsiteX9" fmla="*/ 385762 w 878688"/>
              <a:gd name="connsiteY9" fmla="*/ 440532 h 545307"/>
              <a:gd name="connsiteX10" fmla="*/ 352424 w 878688"/>
              <a:gd name="connsiteY10" fmla="*/ 545307 h 545307"/>
              <a:gd name="connsiteX11" fmla="*/ 0 w 878688"/>
              <a:gd name="connsiteY11" fmla="*/ 545307 h 545307"/>
              <a:gd name="connsiteX12" fmla="*/ 0 w 878688"/>
              <a:gd name="connsiteY12" fmla="*/ 0 h 545307"/>
              <a:gd name="connsiteX0" fmla="*/ 0 w 878688"/>
              <a:gd name="connsiteY0" fmla="*/ 0 h 545307"/>
              <a:gd name="connsiteX1" fmla="*/ 352424 w 878688"/>
              <a:gd name="connsiteY1" fmla="*/ 0 h 545307"/>
              <a:gd name="connsiteX2" fmla="*/ 380999 w 878688"/>
              <a:gd name="connsiteY2" fmla="*/ 0 h 545307"/>
              <a:gd name="connsiteX3" fmla="*/ 416718 w 878688"/>
              <a:gd name="connsiteY3" fmla="*/ 0 h 545307"/>
              <a:gd name="connsiteX4" fmla="*/ 773906 w 878688"/>
              <a:gd name="connsiteY4" fmla="*/ 0 h 545307"/>
              <a:gd name="connsiteX5" fmla="*/ 773906 w 878688"/>
              <a:gd name="connsiteY5" fmla="*/ 242888 h 545307"/>
              <a:gd name="connsiteX6" fmla="*/ 878681 w 878688"/>
              <a:gd name="connsiteY6" fmla="*/ 278607 h 545307"/>
              <a:gd name="connsiteX7" fmla="*/ 773906 w 878688"/>
              <a:gd name="connsiteY7" fmla="*/ 311944 h 545307"/>
              <a:gd name="connsiteX8" fmla="*/ 773906 w 878688"/>
              <a:gd name="connsiteY8" fmla="*/ 545307 h 545307"/>
              <a:gd name="connsiteX9" fmla="*/ 419101 w 878688"/>
              <a:gd name="connsiteY9" fmla="*/ 545307 h 545307"/>
              <a:gd name="connsiteX10" fmla="*/ 385762 w 878688"/>
              <a:gd name="connsiteY10" fmla="*/ 440532 h 545307"/>
              <a:gd name="connsiteX11" fmla="*/ 352424 w 878688"/>
              <a:gd name="connsiteY11" fmla="*/ 545307 h 545307"/>
              <a:gd name="connsiteX12" fmla="*/ 0 w 878688"/>
              <a:gd name="connsiteY12" fmla="*/ 545307 h 545307"/>
              <a:gd name="connsiteX13" fmla="*/ 0 w 878688"/>
              <a:gd name="connsiteY13" fmla="*/ 0 h 545307"/>
              <a:gd name="connsiteX0" fmla="*/ 0 w 878688"/>
              <a:gd name="connsiteY0" fmla="*/ 109538 h 654845"/>
              <a:gd name="connsiteX1" fmla="*/ 352424 w 878688"/>
              <a:gd name="connsiteY1" fmla="*/ 109538 h 654845"/>
              <a:gd name="connsiteX2" fmla="*/ 385761 w 878688"/>
              <a:gd name="connsiteY2" fmla="*/ 0 h 654845"/>
              <a:gd name="connsiteX3" fmla="*/ 416718 w 878688"/>
              <a:gd name="connsiteY3" fmla="*/ 109538 h 654845"/>
              <a:gd name="connsiteX4" fmla="*/ 773906 w 878688"/>
              <a:gd name="connsiteY4" fmla="*/ 109538 h 654845"/>
              <a:gd name="connsiteX5" fmla="*/ 773906 w 878688"/>
              <a:gd name="connsiteY5" fmla="*/ 352426 h 654845"/>
              <a:gd name="connsiteX6" fmla="*/ 878681 w 878688"/>
              <a:gd name="connsiteY6" fmla="*/ 388145 h 654845"/>
              <a:gd name="connsiteX7" fmla="*/ 773906 w 878688"/>
              <a:gd name="connsiteY7" fmla="*/ 421482 h 654845"/>
              <a:gd name="connsiteX8" fmla="*/ 773906 w 878688"/>
              <a:gd name="connsiteY8" fmla="*/ 654845 h 654845"/>
              <a:gd name="connsiteX9" fmla="*/ 419101 w 878688"/>
              <a:gd name="connsiteY9" fmla="*/ 654845 h 654845"/>
              <a:gd name="connsiteX10" fmla="*/ 385762 w 878688"/>
              <a:gd name="connsiteY10" fmla="*/ 550070 h 654845"/>
              <a:gd name="connsiteX11" fmla="*/ 352424 w 878688"/>
              <a:gd name="connsiteY11" fmla="*/ 654845 h 654845"/>
              <a:gd name="connsiteX12" fmla="*/ 0 w 878688"/>
              <a:gd name="connsiteY12" fmla="*/ 654845 h 654845"/>
              <a:gd name="connsiteX13" fmla="*/ 0 w 878688"/>
              <a:gd name="connsiteY13" fmla="*/ 109538 h 654845"/>
              <a:gd name="connsiteX0" fmla="*/ 0 w 878688"/>
              <a:gd name="connsiteY0" fmla="*/ 109685 h 654992"/>
              <a:gd name="connsiteX1" fmla="*/ 352424 w 878688"/>
              <a:gd name="connsiteY1" fmla="*/ 109685 h 654992"/>
              <a:gd name="connsiteX2" fmla="*/ 385761 w 878688"/>
              <a:gd name="connsiteY2" fmla="*/ 147 h 654992"/>
              <a:gd name="connsiteX3" fmla="*/ 416718 w 878688"/>
              <a:gd name="connsiteY3" fmla="*/ 109685 h 654992"/>
              <a:gd name="connsiteX4" fmla="*/ 773906 w 878688"/>
              <a:gd name="connsiteY4" fmla="*/ 109685 h 654992"/>
              <a:gd name="connsiteX5" fmla="*/ 773906 w 878688"/>
              <a:gd name="connsiteY5" fmla="*/ 352573 h 654992"/>
              <a:gd name="connsiteX6" fmla="*/ 878681 w 878688"/>
              <a:gd name="connsiteY6" fmla="*/ 388292 h 654992"/>
              <a:gd name="connsiteX7" fmla="*/ 773906 w 878688"/>
              <a:gd name="connsiteY7" fmla="*/ 421629 h 654992"/>
              <a:gd name="connsiteX8" fmla="*/ 773906 w 878688"/>
              <a:gd name="connsiteY8" fmla="*/ 654992 h 654992"/>
              <a:gd name="connsiteX9" fmla="*/ 419101 w 878688"/>
              <a:gd name="connsiteY9" fmla="*/ 654992 h 654992"/>
              <a:gd name="connsiteX10" fmla="*/ 385762 w 878688"/>
              <a:gd name="connsiteY10" fmla="*/ 550217 h 654992"/>
              <a:gd name="connsiteX11" fmla="*/ 352424 w 878688"/>
              <a:gd name="connsiteY11" fmla="*/ 654992 h 654992"/>
              <a:gd name="connsiteX12" fmla="*/ 0 w 878688"/>
              <a:gd name="connsiteY12" fmla="*/ 654992 h 654992"/>
              <a:gd name="connsiteX13" fmla="*/ 0 w 878688"/>
              <a:gd name="connsiteY13" fmla="*/ 109685 h 654992"/>
              <a:gd name="connsiteX0" fmla="*/ 0 w 878688"/>
              <a:gd name="connsiteY0" fmla="*/ 109563 h 654870"/>
              <a:gd name="connsiteX1" fmla="*/ 352424 w 878688"/>
              <a:gd name="connsiteY1" fmla="*/ 109563 h 654870"/>
              <a:gd name="connsiteX2" fmla="*/ 385761 w 878688"/>
              <a:gd name="connsiteY2" fmla="*/ 25 h 654870"/>
              <a:gd name="connsiteX3" fmla="*/ 416718 w 878688"/>
              <a:gd name="connsiteY3" fmla="*/ 109563 h 654870"/>
              <a:gd name="connsiteX4" fmla="*/ 773906 w 878688"/>
              <a:gd name="connsiteY4" fmla="*/ 109563 h 654870"/>
              <a:gd name="connsiteX5" fmla="*/ 773906 w 878688"/>
              <a:gd name="connsiteY5" fmla="*/ 352451 h 654870"/>
              <a:gd name="connsiteX6" fmla="*/ 878681 w 878688"/>
              <a:gd name="connsiteY6" fmla="*/ 388170 h 654870"/>
              <a:gd name="connsiteX7" fmla="*/ 773906 w 878688"/>
              <a:gd name="connsiteY7" fmla="*/ 421507 h 654870"/>
              <a:gd name="connsiteX8" fmla="*/ 773906 w 878688"/>
              <a:gd name="connsiteY8" fmla="*/ 654870 h 654870"/>
              <a:gd name="connsiteX9" fmla="*/ 419101 w 878688"/>
              <a:gd name="connsiteY9" fmla="*/ 654870 h 654870"/>
              <a:gd name="connsiteX10" fmla="*/ 385762 w 878688"/>
              <a:gd name="connsiteY10" fmla="*/ 550095 h 654870"/>
              <a:gd name="connsiteX11" fmla="*/ 352424 w 878688"/>
              <a:gd name="connsiteY11" fmla="*/ 654870 h 654870"/>
              <a:gd name="connsiteX12" fmla="*/ 0 w 878688"/>
              <a:gd name="connsiteY12" fmla="*/ 654870 h 654870"/>
              <a:gd name="connsiteX13" fmla="*/ 0 w 878688"/>
              <a:gd name="connsiteY13" fmla="*/ 109563 h 654870"/>
              <a:gd name="connsiteX0" fmla="*/ 0 w 878688"/>
              <a:gd name="connsiteY0" fmla="*/ 109563 h 654870"/>
              <a:gd name="connsiteX1" fmla="*/ 352424 w 878688"/>
              <a:gd name="connsiteY1" fmla="*/ 109563 h 654870"/>
              <a:gd name="connsiteX2" fmla="*/ 385761 w 878688"/>
              <a:gd name="connsiteY2" fmla="*/ 25 h 654870"/>
              <a:gd name="connsiteX3" fmla="*/ 416718 w 878688"/>
              <a:gd name="connsiteY3" fmla="*/ 109563 h 654870"/>
              <a:gd name="connsiteX4" fmla="*/ 773906 w 878688"/>
              <a:gd name="connsiteY4" fmla="*/ 109563 h 654870"/>
              <a:gd name="connsiteX5" fmla="*/ 773906 w 878688"/>
              <a:gd name="connsiteY5" fmla="*/ 352451 h 654870"/>
              <a:gd name="connsiteX6" fmla="*/ 878681 w 878688"/>
              <a:gd name="connsiteY6" fmla="*/ 388170 h 654870"/>
              <a:gd name="connsiteX7" fmla="*/ 773906 w 878688"/>
              <a:gd name="connsiteY7" fmla="*/ 421507 h 654870"/>
              <a:gd name="connsiteX8" fmla="*/ 773906 w 878688"/>
              <a:gd name="connsiteY8" fmla="*/ 654870 h 654870"/>
              <a:gd name="connsiteX9" fmla="*/ 419101 w 878688"/>
              <a:gd name="connsiteY9" fmla="*/ 654870 h 654870"/>
              <a:gd name="connsiteX10" fmla="*/ 385762 w 878688"/>
              <a:gd name="connsiteY10" fmla="*/ 550095 h 654870"/>
              <a:gd name="connsiteX11" fmla="*/ 352424 w 878688"/>
              <a:gd name="connsiteY11" fmla="*/ 654870 h 654870"/>
              <a:gd name="connsiteX12" fmla="*/ 0 w 878688"/>
              <a:gd name="connsiteY12" fmla="*/ 654870 h 654870"/>
              <a:gd name="connsiteX13" fmla="*/ 0 w 878688"/>
              <a:gd name="connsiteY13" fmla="*/ 109563 h 654870"/>
              <a:gd name="connsiteX0" fmla="*/ 2881 w 881569"/>
              <a:gd name="connsiteY0" fmla="*/ 109563 h 654870"/>
              <a:gd name="connsiteX1" fmla="*/ 355305 w 881569"/>
              <a:gd name="connsiteY1" fmla="*/ 109563 h 654870"/>
              <a:gd name="connsiteX2" fmla="*/ 388642 w 881569"/>
              <a:gd name="connsiteY2" fmla="*/ 25 h 654870"/>
              <a:gd name="connsiteX3" fmla="*/ 419599 w 881569"/>
              <a:gd name="connsiteY3" fmla="*/ 109563 h 654870"/>
              <a:gd name="connsiteX4" fmla="*/ 776787 w 881569"/>
              <a:gd name="connsiteY4" fmla="*/ 109563 h 654870"/>
              <a:gd name="connsiteX5" fmla="*/ 776787 w 881569"/>
              <a:gd name="connsiteY5" fmla="*/ 352451 h 654870"/>
              <a:gd name="connsiteX6" fmla="*/ 881562 w 881569"/>
              <a:gd name="connsiteY6" fmla="*/ 388170 h 654870"/>
              <a:gd name="connsiteX7" fmla="*/ 776787 w 881569"/>
              <a:gd name="connsiteY7" fmla="*/ 421507 h 654870"/>
              <a:gd name="connsiteX8" fmla="*/ 776787 w 881569"/>
              <a:gd name="connsiteY8" fmla="*/ 654870 h 654870"/>
              <a:gd name="connsiteX9" fmla="*/ 421982 w 881569"/>
              <a:gd name="connsiteY9" fmla="*/ 654870 h 654870"/>
              <a:gd name="connsiteX10" fmla="*/ 388643 w 881569"/>
              <a:gd name="connsiteY10" fmla="*/ 550095 h 654870"/>
              <a:gd name="connsiteX11" fmla="*/ 355305 w 881569"/>
              <a:gd name="connsiteY11" fmla="*/ 654870 h 654870"/>
              <a:gd name="connsiteX12" fmla="*/ 2881 w 881569"/>
              <a:gd name="connsiteY12" fmla="*/ 654870 h 654870"/>
              <a:gd name="connsiteX13" fmla="*/ 0 w 881569"/>
              <a:gd name="connsiteY13" fmla="*/ 426269 h 654870"/>
              <a:gd name="connsiteX14" fmla="*/ 2881 w 881569"/>
              <a:gd name="connsiteY14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25664 w 904854"/>
              <a:gd name="connsiteY14" fmla="*/ 350069 h 654870"/>
              <a:gd name="connsiteX15" fmla="*/ 26166 w 904854"/>
              <a:gd name="connsiteY15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20902 w 904854"/>
              <a:gd name="connsiteY14" fmla="*/ 383406 h 654870"/>
              <a:gd name="connsiteX15" fmla="*/ 25664 w 904854"/>
              <a:gd name="connsiteY15" fmla="*/ 350069 h 654870"/>
              <a:gd name="connsiteX16" fmla="*/ 26166 w 904854"/>
              <a:gd name="connsiteY16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128058 w 904854"/>
              <a:gd name="connsiteY14" fmla="*/ 385788 h 654870"/>
              <a:gd name="connsiteX15" fmla="*/ 25664 w 904854"/>
              <a:gd name="connsiteY15" fmla="*/ 350069 h 654870"/>
              <a:gd name="connsiteX16" fmla="*/ 26166 w 904854"/>
              <a:gd name="connsiteY16" fmla="*/ 109563 h 654870"/>
              <a:gd name="connsiteX0" fmla="*/ 26166 w 904854"/>
              <a:gd name="connsiteY0" fmla="*/ 109563 h 654870"/>
              <a:gd name="connsiteX1" fmla="*/ 378590 w 904854"/>
              <a:gd name="connsiteY1" fmla="*/ 109563 h 654870"/>
              <a:gd name="connsiteX2" fmla="*/ 411927 w 904854"/>
              <a:gd name="connsiteY2" fmla="*/ 25 h 654870"/>
              <a:gd name="connsiteX3" fmla="*/ 442884 w 904854"/>
              <a:gd name="connsiteY3" fmla="*/ 109563 h 654870"/>
              <a:gd name="connsiteX4" fmla="*/ 800072 w 904854"/>
              <a:gd name="connsiteY4" fmla="*/ 109563 h 654870"/>
              <a:gd name="connsiteX5" fmla="*/ 800072 w 904854"/>
              <a:gd name="connsiteY5" fmla="*/ 352451 h 654870"/>
              <a:gd name="connsiteX6" fmla="*/ 904847 w 904854"/>
              <a:gd name="connsiteY6" fmla="*/ 388170 h 654870"/>
              <a:gd name="connsiteX7" fmla="*/ 800072 w 904854"/>
              <a:gd name="connsiteY7" fmla="*/ 421507 h 654870"/>
              <a:gd name="connsiteX8" fmla="*/ 800072 w 904854"/>
              <a:gd name="connsiteY8" fmla="*/ 654870 h 654870"/>
              <a:gd name="connsiteX9" fmla="*/ 445267 w 904854"/>
              <a:gd name="connsiteY9" fmla="*/ 654870 h 654870"/>
              <a:gd name="connsiteX10" fmla="*/ 411928 w 904854"/>
              <a:gd name="connsiteY10" fmla="*/ 550095 h 654870"/>
              <a:gd name="connsiteX11" fmla="*/ 378590 w 904854"/>
              <a:gd name="connsiteY11" fmla="*/ 654870 h 654870"/>
              <a:gd name="connsiteX12" fmla="*/ 26166 w 904854"/>
              <a:gd name="connsiteY12" fmla="*/ 654870 h 654870"/>
              <a:gd name="connsiteX13" fmla="*/ 23285 w 904854"/>
              <a:gd name="connsiteY13" fmla="*/ 426269 h 654870"/>
              <a:gd name="connsiteX14" fmla="*/ 128058 w 904854"/>
              <a:gd name="connsiteY14" fmla="*/ 385788 h 654870"/>
              <a:gd name="connsiteX15" fmla="*/ 25664 w 904854"/>
              <a:gd name="connsiteY15" fmla="*/ 350069 h 654870"/>
              <a:gd name="connsiteX16" fmla="*/ 26166 w 904854"/>
              <a:gd name="connsiteY16" fmla="*/ 109563 h 654870"/>
              <a:gd name="connsiteX0" fmla="*/ 2887 w 881575"/>
              <a:gd name="connsiteY0" fmla="*/ 109563 h 654870"/>
              <a:gd name="connsiteX1" fmla="*/ 355311 w 881575"/>
              <a:gd name="connsiteY1" fmla="*/ 109563 h 654870"/>
              <a:gd name="connsiteX2" fmla="*/ 388648 w 881575"/>
              <a:gd name="connsiteY2" fmla="*/ 25 h 654870"/>
              <a:gd name="connsiteX3" fmla="*/ 419605 w 881575"/>
              <a:gd name="connsiteY3" fmla="*/ 109563 h 654870"/>
              <a:gd name="connsiteX4" fmla="*/ 776793 w 881575"/>
              <a:gd name="connsiteY4" fmla="*/ 109563 h 654870"/>
              <a:gd name="connsiteX5" fmla="*/ 776793 w 881575"/>
              <a:gd name="connsiteY5" fmla="*/ 352451 h 654870"/>
              <a:gd name="connsiteX6" fmla="*/ 881568 w 881575"/>
              <a:gd name="connsiteY6" fmla="*/ 388170 h 654870"/>
              <a:gd name="connsiteX7" fmla="*/ 776793 w 881575"/>
              <a:gd name="connsiteY7" fmla="*/ 421507 h 654870"/>
              <a:gd name="connsiteX8" fmla="*/ 776793 w 881575"/>
              <a:gd name="connsiteY8" fmla="*/ 654870 h 654870"/>
              <a:gd name="connsiteX9" fmla="*/ 421988 w 881575"/>
              <a:gd name="connsiteY9" fmla="*/ 654870 h 654870"/>
              <a:gd name="connsiteX10" fmla="*/ 388649 w 881575"/>
              <a:gd name="connsiteY10" fmla="*/ 550095 h 654870"/>
              <a:gd name="connsiteX11" fmla="*/ 355311 w 881575"/>
              <a:gd name="connsiteY11" fmla="*/ 654870 h 654870"/>
              <a:gd name="connsiteX12" fmla="*/ 2887 w 881575"/>
              <a:gd name="connsiteY12" fmla="*/ 654870 h 654870"/>
              <a:gd name="connsiteX13" fmla="*/ 6 w 881575"/>
              <a:gd name="connsiteY13" fmla="*/ 426269 h 654870"/>
              <a:gd name="connsiteX14" fmla="*/ 104779 w 881575"/>
              <a:gd name="connsiteY14" fmla="*/ 385788 h 654870"/>
              <a:gd name="connsiteX15" fmla="*/ 2385 w 881575"/>
              <a:gd name="connsiteY15" fmla="*/ 350069 h 654870"/>
              <a:gd name="connsiteX16" fmla="*/ 2887 w 881575"/>
              <a:gd name="connsiteY16" fmla="*/ 109563 h 654870"/>
              <a:gd name="connsiteX0" fmla="*/ 1826 w 880514"/>
              <a:gd name="connsiteY0" fmla="*/ 109563 h 654870"/>
              <a:gd name="connsiteX1" fmla="*/ 354250 w 880514"/>
              <a:gd name="connsiteY1" fmla="*/ 109563 h 654870"/>
              <a:gd name="connsiteX2" fmla="*/ 387587 w 880514"/>
              <a:gd name="connsiteY2" fmla="*/ 25 h 654870"/>
              <a:gd name="connsiteX3" fmla="*/ 418544 w 880514"/>
              <a:gd name="connsiteY3" fmla="*/ 109563 h 654870"/>
              <a:gd name="connsiteX4" fmla="*/ 775732 w 880514"/>
              <a:gd name="connsiteY4" fmla="*/ 109563 h 654870"/>
              <a:gd name="connsiteX5" fmla="*/ 775732 w 880514"/>
              <a:gd name="connsiteY5" fmla="*/ 352451 h 654870"/>
              <a:gd name="connsiteX6" fmla="*/ 880507 w 880514"/>
              <a:gd name="connsiteY6" fmla="*/ 388170 h 654870"/>
              <a:gd name="connsiteX7" fmla="*/ 775732 w 880514"/>
              <a:gd name="connsiteY7" fmla="*/ 421507 h 654870"/>
              <a:gd name="connsiteX8" fmla="*/ 775732 w 880514"/>
              <a:gd name="connsiteY8" fmla="*/ 654870 h 654870"/>
              <a:gd name="connsiteX9" fmla="*/ 420927 w 880514"/>
              <a:gd name="connsiteY9" fmla="*/ 654870 h 654870"/>
              <a:gd name="connsiteX10" fmla="*/ 387588 w 880514"/>
              <a:gd name="connsiteY10" fmla="*/ 550095 h 654870"/>
              <a:gd name="connsiteX11" fmla="*/ 354250 w 880514"/>
              <a:gd name="connsiteY11" fmla="*/ 654870 h 654870"/>
              <a:gd name="connsiteX12" fmla="*/ 1826 w 880514"/>
              <a:gd name="connsiteY12" fmla="*/ 654870 h 654870"/>
              <a:gd name="connsiteX13" fmla="*/ 1326 w 880514"/>
              <a:gd name="connsiteY13" fmla="*/ 426269 h 654870"/>
              <a:gd name="connsiteX14" fmla="*/ 103718 w 880514"/>
              <a:gd name="connsiteY14" fmla="*/ 385788 h 654870"/>
              <a:gd name="connsiteX15" fmla="*/ 1324 w 880514"/>
              <a:gd name="connsiteY15" fmla="*/ 350069 h 654870"/>
              <a:gd name="connsiteX16" fmla="*/ 1826 w 880514"/>
              <a:gd name="connsiteY16" fmla="*/ 109563 h 654870"/>
              <a:gd name="connsiteX0" fmla="*/ 1826 w 880514"/>
              <a:gd name="connsiteY0" fmla="*/ 109563 h 654870"/>
              <a:gd name="connsiteX1" fmla="*/ 354250 w 880514"/>
              <a:gd name="connsiteY1" fmla="*/ 109563 h 654870"/>
              <a:gd name="connsiteX2" fmla="*/ 387587 w 880514"/>
              <a:gd name="connsiteY2" fmla="*/ 25 h 654870"/>
              <a:gd name="connsiteX3" fmla="*/ 418544 w 880514"/>
              <a:gd name="connsiteY3" fmla="*/ 109563 h 654870"/>
              <a:gd name="connsiteX4" fmla="*/ 775732 w 880514"/>
              <a:gd name="connsiteY4" fmla="*/ 109563 h 654870"/>
              <a:gd name="connsiteX5" fmla="*/ 775732 w 880514"/>
              <a:gd name="connsiteY5" fmla="*/ 352451 h 654870"/>
              <a:gd name="connsiteX6" fmla="*/ 880507 w 880514"/>
              <a:gd name="connsiteY6" fmla="*/ 388170 h 654870"/>
              <a:gd name="connsiteX7" fmla="*/ 775732 w 880514"/>
              <a:gd name="connsiteY7" fmla="*/ 421507 h 654870"/>
              <a:gd name="connsiteX8" fmla="*/ 775732 w 880514"/>
              <a:gd name="connsiteY8" fmla="*/ 654870 h 654870"/>
              <a:gd name="connsiteX9" fmla="*/ 420927 w 880514"/>
              <a:gd name="connsiteY9" fmla="*/ 654870 h 654870"/>
              <a:gd name="connsiteX10" fmla="*/ 387588 w 880514"/>
              <a:gd name="connsiteY10" fmla="*/ 550095 h 654870"/>
              <a:gd name="connsiteX11" fmla="*/ 354250 w 880514"/>
              <a:gd name="connsiteY11" fmla="*/ 654870 h 654870"/>
              <a:gd name="connsiteX12" fmla="*/ 1826 w 880514"/>
              <a:gd name="connsiteY12" fmla="*/ 654870 h 654870"/>
              <a:gd name="connsiteX13" fmla="*/ 1326 w 880514"/>
              <a:gd name="connsiteY13" fmla="*/ 426269 h 654870"/>
              <a:gd name="connsiteX14" fmla="*/ 103718 w 880514"/>
              <a:gd name="connsiteY14" fmla="*/ 385788 h 654870"/>
              <a:gd name="connsiteX15" fmla="*/ 1324 w 880514"/>
              <a:gd name="connsiteY15" fmla="*/ 350069 h 654870"/>
              <a:gd name="connsiteX16" fmla="*/ 1826 w 880514"/>
              <a:gd name="connsiteY16" fmla="*/ 109563 h 654870"/>
              <a:gd name="connsiteX0" fmla="*/ 769 w 879457"/>
              <a:gd name="connsiteY0" fmla="*/ 109563 h 654870"/>
              <a:gd name="connsiteX1" fmla="*/ 353193 w 879457"/>
              <a:gd name="connsiteY1" fmla="*/ 109563 h 654870"/>
              <a:gd name="connsiteX2" fmla="*/ 386530 w 879457"/>
              <a:gd name="connsiteY2" fmla="*/ 25 h 654870"/>
              <a:gd name="connsiteX3" fmla="*/ 417487 w 879457"/>
              <a:gd name="connsiteY3" fmla="*/ 109563 h 654870"/>
              <a:gd name="connsiteX4" fmla="*/ 774675 w 879457"/>
              <a:gd name="connsiteY4" fmla="*/ 109563 h 654870"/>
              <a:gd name="connsiteX5" fmla="*/ 774675 w 879457"/>
              <a:gd name="connsiteY5" fmla="*/ 352451 h 654870"/>
              <a:gd name="connsiteX6" fmla="*/ 879450 w 879457"/>
              <a:gd name="connsiteY6" fmla="*/ 388170 h 654870"/>
              <a:gd name="connsiteX7" fmla="*/ 774675 w 879457"/>
              <a:gd name="connsiteY7" fmla="*/ 421507 h 654870"/>
              <a:gd name="connsiteX8" fmla="*/ 774675 w 879457"/>
              <a:gd name="connsiteY8" fmla="*/ 654870 h 654870"/>
              <a:gd name="connsiteX9" fmla="*/ 419870 w 879457"/>
              <a:gd name="connsiteY9" fmla="*/ 654870 h 654870"/>
              <a:gd name="connsiteX10" fmla="*/ 386531 w 879457"/>
              <a:gd name="connsiteY10" fmla="*/ 550095 h 654870"/>
              <a:gd name="connsiteX11" fmla="*/ 353193 w 879457"/>
              <a:gd name="connsiteY11" fmla="*/ 654870 h 654870"/>
              <a:gd name="connsiteX12" fmla="*/ 769 w 879457"/>
              <a:gd name="connsiteY12" fmla="*/ 654870 h 654870"/>
              <a:gd name="connsiteX13" fmla="*/ 269 w 879457"/>
              <a:gd name="connsiteY13" fmla="*/ 426269 h 654870"/>
              <a:gd name="connsiteX14" fmla="*/ 102661 w 879457"/>
              <a:gd name="connsiteY14" fmla="*/ 385788 h 654870"/>
              <a:gd name="connsiteX15" fmla="*/ 267 w 879457"/>
              <a:gd name="connsiteY15" fmla="*/ 350069 h 654870"/>
              <a:gd name="connsiteX16" fmla="*/ 769 w 879457"/>
              <a:gd name="connsiteY16" fmla="*/ 109563 h 654870"/>
              <a:gd name="connsiteX0" fmla="*/ 769 w 879457"/>
              <a:gd name="connsiteY0" fmla="*/ 0 h 545307"/>
              <a:gd name="connsiteX1" fmla="*/ 353193 w 879457"/>
              <a:gd name="connsiteY1" fmla="*/ 0 h 545307"/>
              <a:gd name="connsiteX2" fmla="*/ 417487 w 879457"/>
              <a:gd name="connsiteY2" fmla="*/ 0 h 545307"/>
              <a:gd name="connsiteX3" fmla="*/ 774675 w 879457"/>
              <a:gd name="connsiteY3" fmla="*/ 0 h 545307"/>
              <a:gd name="connsiteX4" fmla="*/ 774675 w 879457"/>
              <a:gd name="connsiteY4" fmla="*/ 242888 h 545307"/>
              <a:gd name="connsiteX5" fmla="*/ 879450 w 879457"/>
              <a:gd name="connsiteY5" fmla="*/ 278607 h 545307"/>
              <a:gd name="connsiteX6" fmla="*/ 774675 w 879457"/>
              <a:gd name="connsiteY6" fmla="*/ 311944 h 545307"/>
              <a:gd name="connsiteX7" fmla="*/ 774675 w 879457"/>
              <a:gd name="connsiteY7" fmla="*/ 545307 h 545307"/>
              <a:gd name="connsiteX8" fmla="*/ 419870 w 879457"/>
              <a:gd name="connsiteY8" fmla="*/ 545307 h 545307"/>
              <a:gd name="connsiteX9" fmla="*/ 386531 w 879457"/>
              <a:gd name="connsiteY9" fmla="*/ 440532 h 545307"/>
              <a:gd name="connsiteX10" fmla="*/ 353193 w 879457"/>
              <a:gd name="connsiteY10" fmla="*/ 545307 h 545307"/>
              <a:gd name="connsiteX11" fmla="*/ 769 w 879457"/>
              <a:gd name="connsiteY11" fmla="*/ 545307 h 545307"/>
              <a:gd name="connsiteX12" fmla="*/ 269 w 879457"/>
              <a:gd name="connsiteY12" fmla="*/ 316706 h 545307"/>
              <a:gd name="connsiteX13" fmla="*/ 102661 w 879457"/>
              <a:gd name="connsiteY13" fmla="*/ 276225 h 545307"/>
              <a:gd name="connsiteX14" fmla="*/ 267 w 879457"/>
              <a:gd name="connsiteY14" fmla="*/ 240506 h 545307"/>
              <a:gd name="connsiteX15" fmla="*/ 769 w 879457"/>
              <a:gd name="connsiteY15" fmla="*/ 0 h 545307"/>
              <a:gd name="connsiteX0" fmla="*/ 769 w 879457"/>
              <a:gd name="connsiteY0" fmla="*/ 0 h 545307"/>
              <a:gd name="connsiteX1" fmla="*/ 417487 w 879457"/>
              <a:gd name="connsiteY1" fmla="*/ 0 h 545307"/>
              <a:gd name="connsiteX2" fmla="*/ 774675 w 879457"/>
              <a:gd name="connsiteY2" fmla="*/ 0 h 545307"/>
              <a:gd name="connsiteX3" fmla="*/ 774675 w 879457"/>
              <a:gd name="connsiteY3" fmla="*/ 242888 h 545307"/>
              <a:gd name="connsiteX4" fmla="*/ 879450 w 879457"/>
              <a:gd name="connsiteY4" fmla="*/ 278607 h 545307"/>
              <a:gd name="connsiteX5" fmla="*/ 774675 w 879457"/>
              <a:gd name="connsiteY5" fmla="*/ 311944 h 545307"/>
              <a:gd name="connsiteX6" fmla="*/ 774675 w 879457"/>
              <a:gd name="connsiteY6" fmla="*/ 545307 h 545307"/>
              <a:gd name="connsiteX7" fmla="*/ 419870 w 879457"/>
              <a:gd name="connsiteY7" fmla="*/ 545307 h 545307"/>
              <a:gd name="connsiteX8" fmla="*/ 386531 w 879457"/>
              <a:gd name="connsiteY8" fmla="*/ 440532 h 545307"/>
              <a:gd name="connsiteX9" fmla="*/ 353193 w 879457"/>
              <a:gd name="connsiteY9" fmla="*/ 545307 h 545307"/>
              <a:gd name="connsiteX10" fmla="*/ 769 w 879457"/>
              <a:gd name="connsiteY10" fmla="*/ 545307 h 545307"/>
              <a:gd name="connsiteX11" fmla="*/ 269 w 879457"/>
              <a:gd name="connsiteY11" fmla="*/ 316706 h 545307"/>
              <a:gd name="connsiteX12" fmla="*/ 102661 w 879457"/>
              <a:gd name="connsiteY12" fmla="*/ 276225 h 545307"/>
              <a:gd name="connsiteX13" fmla="*/ 267 w 879457"/>
              <a:gd name="connsiteY13" fmla="*/ 240506 h 545307"/>
              <a:gd name="connsiteX14" fmla="*/ 769 w 879457"/>
              <a:gd name="connsiteY14" fmla="*/ 0 h 545307"/>
              <a:gd name="connsiteX0" fmla="*/ 769 w 879457"/>
              <a:gd name="connsiteY0" fmla="*/ 0 h 545307"/>
              <a:gd name="connsiteX1" fmla="*/ 774675 w 879457"/>
              <a:gd name="connsiteY1" fmla="*/ 0 h 545307"/>
              <a:gd name="connsiteX2" fmla="*/ 774675 w 879457"/>
              <a:gd name="connsiteY2" fmla="*/ 242888 h 545307"/>
              <a:gd name="connsiteX3" fmla="*/ 879450 w 879457"/>
              <a:gd name="connsiteY3" fmla="*/ 278607 h 545307"/>
              <a:gd name="connsiteX4" fmla="*/ 774675 w 879457"/>
              <a:gd name="connsiteY4" fmla="*/ 311944 h 545307"/>
              <a:gd name="connsiteX5" fmla="*/ 774675 w 879457"/>
              <a:gd name="connsiteY5" fmla="*/ 545307 h 545307"/>
              <a:gd name="connsiteX6" fmla="*/ 419870 w 879457"/>
              <a:gd name="connsiteY6" fmla="*/ 545307 h 545307"/>
              <a:gd name="connsiteX7" fmla="*/ 386531 w 879457"/>
              <a:gd name="connsiteY7" fmla="*/ 440532 h 545307"/>
              <a:gd name="connsiteX8" fmla="*/ 353193 w 879457"/>
              <a:gd name="connsiteY8" fmla="*/ 545307 h 545307"/>
              <a:gd name="connsiteX9" fmla="*/ 769 w 879457"/>
              <a:gd name="connsiteY9" fmla="*/ 545307 h 545307"/>
              <a:gd name="connsiteX10" fmla="*/ 269 w 879457"/>
              <a:gd name="connsiteY10" fmla="*/ 316706 h 545307"/>
              <a:gd name="connsiteX11" fmla="*/ 102661 w 879457"/>
              <a:gd name="connsiteY11" fmla="*/ 276225 h 545307"/>
              <a:gd name="connsiteX12" fmla="*/ 267 w 879457"/>
              <a:gd name="connsiteY12" fmla="*/ 240506 h 545307"/>
              <a:gd name="connsiteX13" fmla="*/ 769 w 879457"/>
              <a:gd name="connsiteY13" fmla="*/ 0 h 54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9457" h="545307">
                <a:moveTo>
                  <a:pt x="769" y="0"/>
                </a:moveTo>
                <a:lnTo>
                  <a:pt x="774675" y="0"/>
                </a:lnTo>
                <a:lnTo>
                  <a:pt x="774675" y="242888"/>
                </a:lnTo>
                <a:cubicBezTo>
                  <a:pt x="813569" y="254794"/>
                  <a:pt x="878656" y="166689"/>
                  <a:pt x="879450" y="278607"/>
                </a:cubicBezTo>
                <a:cubicBezTo>
                  <a:pt x="880244" y="390525"/>
                  <a:pt x="813569" y="300832"/>
                  <a:pt x="774675" y="311944"/>
                </a:cubicBezTo>
                <a:lnTo>
                  <a:pt x="774675" y="545307"/>
                </a:lnTo>
                <a:lnTo>
                  <a:pt x="419870" y="545307"/>
                </a:lnTo>
                <a:cubicBezTo>
                  <a:pt x="408757" y="510382"/>
                  <a:pt x="504800" y="439738"/>
                  <a:pt x="386531" y="440532"/>
                </a:cubicBezTo>
                <a:cubicBezTo>
                  <a:pt x="268262" y="441326"/>
                  <a:pt x="364306" y="510382"/>
                  <a:pt x="353193" y="545307"/>
                </a:cubicBezTo>
                <a:lnTo>
                  <a:pt x="769" y="545307"/>
                </a:lnTo>
                <a:cubicBezTo>
                  <a:pt x="-191" y="469107"/>
                  <a:pt x="1229" y="392906"/>
                  <a:pt x="269" y="316706"/>
                </a:cubicBezTo>
                <a:cubicBezTo>
                  <a:pt x="-608" y="271462"/>
                  <a:pt x="100280" y="403225"/>
                  <a:pt x="102661" y="276225"/>
                </a:cubicBezTo>
                <a:cubicBezTo>
                  <a:pt x="105042" y="149225"/>
                  <a:pt x="-610" y="286146"/>
                  <a:pt x="267" y="240506"/>
                </a:cubicBezTo>
                <a:cubicBezTo>
                  <a:pt x="747" y="187722"/>
                  <a:pt x="-902" y="92471"/>
                  <a:pt x="769" y="0"/>
                </a:cubicBezTo>
                <a:close/>
              </a:path>
            </a:pathLst>
          </a:custGeom>
          <a:solidFill>
            <a:srgbClr val="1339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 prst="angle"/>
          </a:sp3d>
          <a:extLst/>
        </p:spPr>
        <p:txBody>
          <a:bodyPr anchor="ctr" anchorCtr="1"/>
          <a:lstStyle/>
          <a:p>
            <a:pPr algn="r" eaLnBrk="0" hangingPunct="0">
              <a:defRPr/>
            </a:pPr>
            <a:r>
              <a:rPr lang="en-US"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lang="en-US" err="1">
                <a:latin typeface="Arial" charset="0"/>
                <a:ea typeface="ＭＳ Ｐゴシック" charset="-128"/>
                <a:cs typeface="+mn-cs"/>
              </a:rPr>
              <a:t>Fluoropyrimidine</a:t>
            </a:r>
            <a:endParaRPr lang="en-GB"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834207"/>
            <a:ext cx="8305800" cy="2123658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Ongoing debate between the “best” schedule and sequencing of these agents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3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3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3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2005 Update:11 Phase 3 Trials – 5768 pts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066800" y="5749925"/>
            <a:ext cx="5562600" cy="307975"/>
          </a:xfrm>
          <a:prstGeom prst="rect">
            <a:avLst/>
          </a:prstGeom>
          <a:noFill/>
          <a:ln w="9525">
            <a:solidFill>
              <a:srgbClr val="00ABE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>
                <a:ea typeface="ＭＳ Ｐゴシック" charset="-128"/>
                <a:cs typeface="ＭＳ Ｐゴシック" charset="-128"/>
              </a:rPr>
              <a:t>OS (months) = 13.2 + (% patients with 3 drugs x 0.1), R</a:t>
            </a:r>
            <a:r>
              <a:rPr lang="en-US" sz="1400" b="1" baseline="30000">
                <a:ea typeface="ＭＳ Ｐゴシック" charset="-128"/>
                <a:cs typeface="ＭＳ Ｐゴシック" charset="-128"/>
              </a:rPr>
              <a:t>2</a:t>
            </a:r>
            <a:r>
              <a:rPr lang="en-US" sz="1400" b="1">
                <a:ea typeface="ＭＳ Ｐゴシック" charset="-128"/>
                <a:cs typeface="ＭＳ Ｐゴシック" charset="-128"/>
              </a:rPr>
              <a:t> = 0.85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14400" y="6320135"/>
            <a:ext cx="7089505" cy="46166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Grothey</a:t>
            </a:r>
            <a:r>
              <a:rPr lang="en-US" sz="12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A, Sargent D. </a:t>
            </a:r>
            <a:r>
              <a:rPr lang="en-US" sz="1200" i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J </a:t>
            </a:r>
            <a:r>
              <a:rPr lang="en-US" sz="1200" i="1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Clin</a:t>
            </a:r>
            <a:r>
              <a:rPr lang="en-US" sz="1200" i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Oncol</a:t>
            </a:r>
            <a:r>
              <a:rPr lang="en-US" sz="1200" i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.</a:t>
            </a:r>
            <a:r>
              <a:rPr lang="en-US" sz="12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2005;23:9441-9442. Reprinted with permission. ©2005 American </a:t>
            </a:r>
          </a:p>
          <a:p>
            <a:pPr eaLnBrk="0" hangingPunct="0"/>
            <a:r>
              <a:rPr lang="en-US" sz="12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Society of Clinical Oncology. All rights reserved.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14413" y="5195888"/>
            <a:ext cx="6191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ea typeface="ＭＳ Ｐゴシック" charset="-128"/>
                <a:cs typeface="ＭＳ Ｐゴシック" charset="-128"/>
              </a:rPr>
              <a:t>0       10        20       30      40       50        60      70        80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848475" y="2028825"/>
            <a:ext cx="209550" cy="190500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6861175" y="2563813"/>
            <a:ext cx="200025" cy="200025"/>
          </a:xfrm>
          <a:prstGeom prst="ellipse">
            <a:avLst/>
          </a:prstGeom>
          <a:solidFill>
            <a:srgbClr val="00ABEA"/>
          </a:solidFill>
          <a:ln w="9525">
            <a:solidFill>
              <a:srgbClr val="00ABEA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6832600" y="3627438"/>
            <a:ext cx="260350" cy="228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18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6821488" y="3084513"/>
            <a:ext cx="276225" cy="276225"/>
          </a:xfrm>
          <a:prstGeom prst="diamond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18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110413" y="1943100"/>
            <a:ext cx="1835567" cy="399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600" b="1" err="1">
                <a:ea typeface="ＭＳ Ｐゴシック" charset="-128"/>
                <a:cs typeface="ＭＳ Ｐゴシック" charset="-128"/>
              </a:rPr>
              <a:t>Infusional</a:t>
            </a:r>
            <a:r>
              <a:rPr lang="en-US" sz="1600" b="1">
                <a:ea typeface="ＭＳ Ｐゴシック" charset="-128"/>
                <a:cs typeface="ＭＳ Ｐゴシック" charset="-128"/>
              </a:rPr>
              <a:t> 5-FU/LV </a:t>
            </a:r>
          </a:p>
          <a:p>
            <a:pPr>
              <a:spcBef>
                <a:spcPct val="10000"/>
              </a:spcBef>
            </a:pPr>
            <a:r>
              <a:rPr lang="en-US" sz="1600" b="1">
                <a:ea typeface="ＭＳ Ｐゴシック" charset="-128"/>
                <a:cs typeface="ＭＳ Ｐゴシック" charset="-128"/>
              </a:rPr>
              <a:t>+ Irinotecan</a:t>
            </a:r>
          </a:p>
          <a:p>
            <a:pPr>
              <a:spcBef>
                <a:spcPct val="10000"/>
              </a:spcBef>
            </a:pPr>
            <a:r>
              <a:rPr lang="en-US" sz="1600" b="1" err="1">
                <a:ea typeface="ＭＳ Ｐゴシック" charset="-128"/>
                <a:cs typeface="ＭＳ Ｐゴシック" charset="-128"/>
              </a:rPr>
              <a:t>Infusional</a:t>
            </a:r>
            <a:r>
              <a:rPr lang="en-US" sz="1600" b="1">
                <a:ea typeface="ＭＳ Ｐゴシック" charset="-128"/>
                <a:cs typeface="ＭＳ Ｐゴシック" charset="-128"/>
              </a:rPr>
              <a:t> 5-FU/LV </a:t>
            </a:r>
          </a:p>
          <a:p>
            <a:pPr>
              <a:spcBef>
                <a:spcPct val="10000"/>
              </a:spcBef>
            </a:pPr>
            <a:r>
              <a:rPr lang="en-US" sz="1600" b="1">
                <a:ea typeface="ＭＳ Ｐゴシック" charset="-128"/>
                <a:cs typeface="ＭＳ Ｐゴシック" charset="-128"/>
              </a:rPr>
              <a:t>+ Oxaliplatin</a:t>
            </a:r>
          </a:p>
          <a:p>
            <a:pPr>
              <a:spcBef>
                <a:spcPct val="10000"/>
              </a:spcBef>
            </a:pPr>
            <a:r>
              <a:rPr lang="en-US" sz="1600" b="1">
                <a:ea typeface="ＭＳ Ｐゴシック" charset="-128"/>
                <a:cs typeface="ＭＳ Ｐゴシック" charset="-128"/>
              </a:rPr>
              <a:t>Bolus 5-FU/LV </a:t>
            </a:r>
          </a:p>
          <a:p>
            <a:pPr>
              <a:spcBef>
                <a:spcPct val="10000"/>
              </a:spcBef>
            </a:pPr>
            <a:r>
              <a:rPr lang="en-US" sz="1600" b="1">
                <a:ea typeface="ＭＳ Ｐゴシック" charset="-128"/>
                <a:cs typeface="ＭＳ Ｐゴシック" charset="-128"/>
              </a:rPr>
              <a:t>+ Irinotecan</a:t>
            </a:r>
          </a:p>
          <a:p>
            <a:pPr>
              <a:spcBef>
                <a:spcPct val="10000"/>
              </a:spcBef>
            </a:pPr>
            <a:r>
              <a:rPr lang="en-US" sz="1600" b="1">
                <a:ea typeface="ＭＳ Ｐゴシック" charset="-128"/>
                <a:cs typeface="ＭＳ Ｐゴシック" charset="-128"/>
              </a:rPr>
              <a:t>Irinotecan </a:t>
            </a:r>
          </a:p>
          <a:p>
            <a:pPr>
              <a:spcBef>
                <a:spcPct val="10000"/>
              </a:spcBef>
            </a:pPr>
            <a:r>
              <a:rPr lang="en-US" sz="1600" b="1">
                <a:ea typeface="ＭＳ Ｐゴシック" charset="-128"/>
                <a:cs typeface="ＭＳ Ｐゴシック" charset="-128"/>
              </a:rPr>
              <a:t>+ Oxaliplatin</a:t>
            </a:r>
          </a:p>
          <a:p>
            <a:pPr>
              <a:spcBef>
                <a:spcPct val="10000"/>
              </a:spcBef>
            </a:pPr>
            <a:r>
              <a:rPr lang="en-US" sz="1600" b="1">
                <a:ea typeface="ＭＳ Ｐゴシック" charset="-128"/>
                <a:cs typeface="ＭＳ Ｐゴシック" charset="-128"/>
              </a:rPr>
              <a:t>Bolus 5-FU/LV </a:t>
            </a:r>
          </a:p>
          <a:p>
            <a:pPr>
              <a:spcBef>
                <a:spcPct val="10000"/>
              </a:spcBef>
            </a:pPr>
            <a:endParaRPr lang="en-US" sz="1600" b="1">
              <a:ea typeface="ＭＳ Ｐゴシック" charset="-128"/>
              <a:cs typeface="ＭＳ Ｐゴシック" charset="-128"/>
            </a:endParaRPr>
          </a:p>
          <a:p>
            <a:pPr>
              <a:spcBef>
                <a:spcPct val="10000"/>
              </a:spcBef>
            </a:pPr>
            <a:r>
              <a:rPr lang="en-US" sz="1600" b="1">
                <a:ea typeface="ＭＳ Ｐゴシック" charset="-128"/>
                <a:cs typeface="ＭＳ Ｐゴシック" charset="-128"/>
              </a:rPr>
              <a:t>LV5FU2</a:t>
            </a:r>
          </a:p>
          <a:p>
            <a:pPr>
              <a:spcBef>
                <a:spcPct val="10000"/>
              </a:spcBef>
            </a:pPr>
            <a:endParaRPr lang="en-US" sz="1200" b="1">
              <a:ea typeface="ＭＳ Ｐゴシック" charset="-128"/>
              <a:cs typeface="ＭＳ Ｐゴシック" charset="-128"/>
            </a:endParaRPr>
          </a:p>
          <a:p>
            <a:pPr>
              <a:spcBef>
                <a:spcPct val="10000"/>
              </a:spcBef>
            </a:pPr>
            <a:r>
              <a:rPr lang="en-US" sz="1600" b="1">
                <a:ea typeface="ＭＳ Ｐゴシック" charset="-128"/>
                <a:cs typeface="ＭＳ Ｐゴシック" charset="-128"/>
              </a:rPr>
              <a:t>FOLFOXIRI</a:t>
            </a:r>
          </a:p>
          <a:p>
            <a:pPr>
              <a:spcBef>
                <a:spcPct val="10000"/>
              </a:spcBef>
            </a:pPr>
            <a:endParaRPr lang="en-US" sz="1200" b="1">
              <a:ea typeface="ＭＳ Ｐゴシック" charset="-128"/>
              <a:cs typeface="ＭＳ Ｐゴシック" charset="-128"/>
            </a:endParaRPr>
          </a:p>
          <a:p>
            <a:pPr>
              <a:spcBef>
                <a:spcPct val="10000"/>
              </a:spcBef>
            </a:pPr>
            <a:r>
              <a:rPr lang="en-US" sz="1600" b="1">
                <a:ea typeface="ＭＳ Ｐゴシック" charset="-128"/>
                <a:cs typeface="ＭＳ Ｐゴシック" charset="-128"/>
              </a:rPr>
              <a:t>CAIRO</a:t>
            </a:r>
            <a:endParaRPr lang="en-US" sz="1600" b="1">
              <a:ea typeface="ＭＳ Ｐゴシック" charset="-128"/>
              <a:cs typeface="ＭＳ Ｐゴシック" charset="-128"/>
              <a:sym typeface="Wingdings" pitchFamily="2" charset="2"/>
            </a:endParaRPr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6816725" y="4178300"/>
            <a:ext cx="271463" cy="185738"/>
          </a:xfrm>
          <a:prstGeom prst="ellipse">
            <a:avLst/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6850063" y="4659313"/>
            <a:ext cx="257175" cy="214312"/>
          </a:xfrm>
          <a:prstGeom prst="pentagon">
            <a:avLst/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4133850" y="3000375"/>
            <a:ext cx="312738" cy="2317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4987925" y="1905000"/>
            <a:ext cx="206375" cy="203200"/>
          </a:xfrm>
          <a:prstGeom prst="ellipse">
            <a:avLst/>
          </a:prstGeom>
          <a:solidFill>
            <a:srgbClr val="00ABEA"/>
          </a:solidFill>
          <a:ln w="9525">
            <a:solidFill>
              <a:srgbClr val="00ABEA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4787900" y="2295525"/>
            <a:ext cx="206375" cy="204788"/>
          </a:xfrm>
          <a:prstGeom prst="ellipse">
            <a:avLst/>
          </a:prstGeom>
          <a:solidFill>
            <a:srgbClr val="00ABEA"/>
          </a:solidFill>
          <a:ln w="9525">
            <a:solidFill>
              <a:srgbClr val="00ABEA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5421313" y="2378075"/>
            <a:ext cx="206375" cy="203200"/>
          </a:xfrm>
          <a:prstGeom prst="ellipse">
            <a:avLst/>
          </a:prstGeom>
          <a:solidFill>
            <a:srgbClr val="00ABEA"/>
          </a:solidFill>
          <a:ln w="9525">
            <a:solidFill>
              <a:srgbClr val="00ABEA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2911475" y="3473450"/>
            <a:ext cx="204788" cy="203200"/>
          </a:xfrm>
          <a:prstGeom prst="ellipse">
            <a:avLst/>
          </a:prstGeom>
          <a:solidFill>
            <a:srgbClr val="00ABEA"/>
          </a:solidFill>
          <a:ln w="9525">
            <a:solidFill>
              <a:srgbClr val="00ABEA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2070100" y="3081338"/>
            <a:ext cx="215900" cy="193675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5707063" y="1647825"/>
            <a:ext cx="215900" cy="193675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4437063" y="2111375"/>
            <a:ext cx="214312" cy="195263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25" name="AutoShape 21"/>
          <p:cNvSpPr>
            <a:spLocks noChangeArrowheads="1"/>
          </p:cNvSpPr>
          <p:nvPr/>
        </p:nvSpPr>
        <p:spPr bwMode="auto">
          <a:xfrm>
            <a:off x="1354138" y="3949700"/>
            <a:ext cx="292100" cy="280988"/>
          </a:xfrm>
          <a:prstGeom prst="diamond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26" name="AutoShape 22"/>
          <p:cNvSpPr>
            <a:spLocks noChangeArrowheads="1"/>
          </p:cNvSpPr>
          <p:nvPr/>
        </p:nvSpPr>
        <p:spPr bwMode="auto">
          <a:xfrm>
            <a:off x="2509838" y="3921125"/>
            <a:ext cx="284162" cy="279400"/>
          </a:xfrm>
          <a:prstGeom prst="diamond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646113" y="1339850"/>
            <a:ext cx="420687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b="1">
                <a:ea typeface="ＭＳ Ｐゴシック" charset="-128"/>
                <a:cs typeface="ＭＳ Ｐゴシック" charset="-128"/>
              </a:rPr>
              <a:t>22</a:t>
            </a:r>
          </a:p>
          <a:p>
            <a:pPr>
              <a:lnSpc>
                <a:spcPct val="140000"/>
              </a:lnSpc>
            </a:pPr>
            <a:r>
              <a:rPr lang="en-US" sz="1600" b="1">
                <a:ea typeface="ＭＳ Ｐゴシック" charset="-128"/>
                <a:cs typeface="ＭＳ Ｐゴシック" charset="-128"/>
              </a:rPr>
              <a:t>21</a:t>
            </a:r>
          </a:p>
          <a:p>
            <a:pPr>
              <a:lnSpc>
                <a:spcPct val="140000"/>
              </a:lnSpc>
            </a:pPr>
            <a:r>
              <a:rPr lang="en-US" sz="1600" b="1">
                <a:ea typeface="ＭＳ Ｐゴシック" charset="-128"/>
                <a:cs typeface="ＭＳ Ｐゴシック" charset="-128"/>
              </a:rPr>
              <a:t>20</a:t>
            </a:r>
          </a:p>
          <a:p>
            <a:pPr>
              <a:lnSpc>
                <a:spcPct val="140000"/>
              </a:lnSpc>
            </a:pPr>
            <a:r>
              <a:rPr lang="en-US" sz="1600" b="1">
                <a:ea typeface="ＭＳ Ｐゴシック" charset="-128"/>
                <a:cs typeface="ＭＳ Ｐゴシック" charset="-128"/>
              </a:rPr>
              <a:t>19</a:t>
            </a:r>
          </a:p>
          <a:p>
            <a:pPr>
              <a:lnSpc>
                <a:spcPct val="140000"/>
              </a:lnSpc>
            </a:pPr>
            <a:r>
              <a:rPr lang="en-US" sz="1600" b="1">
                <a:ea typeface="ＭＳ Ｐゴシック" charset="-128"/>
                <a:cs typeface="ＭＳ Ｐゴシック" charset="-128"/>
              </a:rPr>
              <a:t>18</a:t>
            </a:r>
          </a:p>
          <a:p>
            <a:pPr>
              <a:lnSpc>
                <a:spcPct val="140000"/>
              </a:lnSpc>
            </a:pPr>
            <a:r>
              <a:rPr lang="en-US" sz="1600" b="1">
                <a:ea typeface="ＭＳ Ｐゴシック" charset="-128"/>
                <a:cs typeface="ＭＳ Ｐゴシック" charset="-128"/>
              </a:rPr>
              <a:t>17</a:t>
            </a:r>
          </a:p>
          <a:p>
            <a:pPr>
              <a:lnSpc>
                <a:spcPct val="140000"/>
              </a:lnSpc>
            </a:pPr>
            <a:r>
              <a:rPr lang="en-US" sz="1600" b="1">
                <a:ea typeface="ＭＳ Ｐゴシック" charset="-128"/>
                <a:cs typeface="ＭＳ Ｐゴシック" charset="-128"/>
              </a:rPr>
              <a:t>16</a:t>
            </a:r>
          </a:p>
          <a:p>
            <a:pPr>
              <a:lnSpc>
                <a:spcPct val="140000"/>
              </a:lnSpc>
            </a:pPr>
            <a:r>
              <a:rPr lang="en-US" sz="1600" b="1">
                <a:ea typeface="ＭＳ Ｐゴシック" charset="-128"/>
                <a:cs typeface="ＭＳ Ｐゴシック" charset="-128"/>
              </a:rPr>
              <a:t>15</a:t>
            </a:r>
          </a:p>
          <a:p>
            <a:pPr>
              <a:lnSpc>
                <a:spcPct val="140000"/>
              </a:lnSpc>
            </a:pPr>
            <a:r>
              <a:rPr lang="en-US" sz="1600" b="1">
                <a:ea typeface="ＭＳ Ｐゴシック" charset="-128"/>
                <a:cs typeface="ＭＳ Ｐゴシック" charset="-128"/>
              </a:rPr>
              <a:t>14</a:t>
            </a:r>
          </a:p>
          <a:p>
            <a:pPr>
              <a:lnSpc>
                <a:spcPct val="140000"/>
              </a:lnSpc>
            </a:pPr>
            <a:r>
              <a:rPr lang="en-US" sz="1600" b="1">
                <a:ea typeface="ＭＳ Ｐゴシック" charset="-128"/>
                <a:cs typeface="ＭＳ Ｐゴシック" charset="-128"/>
              </a:rPr>
              <a:t>13</a:t>
            </a:r>
          </a:p>
          <a:p>
            <a:pPr>
              <a:lnSpc>
                <a:spcPct val="140000"/>
              </a:lnSpc>
            </a:pPr>
            <a:r>
              <a:rPr lang="en-US" sz="1600" b="1">
                <a:ea typeface="ＭＳ Ｐゴシック" charset="-128"/>
                <a:cs typeface="ＭＳ Ｐゴシック" charset="-128"/>
              </a:rPr>
              <a:t>12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 rot="-5400000">
            <a:off x="-590024" y="2783959"/>
            <a:ext cx="2156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ea typeface="ＭＳ Ｐゴシック" charset="-128"/>
                <a:cs typeface="ＭＳ Ｐゴシック" charset="-128"/>
              </a:rPr>
              <a:t>Median OS (months)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2332038" y="5435600"/>
            <a:ext cx="23814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ea typeface="ＭＳ Ｐゴシック" charset="-128"/>
                <a:cs typeface="ＭＳ Ｐゴシック" charset="-128"/>
              </a:rPr>
              <a:t>Patients With 3 Drugs (%)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4259263" y="4346575"/>
            <a:ext cx="12666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ea typeface="ＭＳ Ｐゴシック" charset="-128"/>
                <a:cs typeface="ＭＳ Ｐゴシック" charset="-128"/>
              </a:rPr>
              <a:t>P </a:t>
            </a:r>
            <a:r>
              <a:rPr lang="en-US">
                <a:ea typeface="ＭＳ Ｐゴシック" charset="-128"/>
                <a:cs typeface="ＭＳ Ｐゴシック" charset="-128"/>
              </a:rPr>
              <a:t>= 0.0001</a:t>
            </a:r>
          </a:p>
        </p:txBody>
      </p:sp>
      <p:sp>
        <p:nvSpPr>
          <p:cNvPr id="21531" name="AutoShape 27"/>
          <p:cNvSpPr>
            <a:spLocks noChangeArrowheads="1"/>
          </p:cNvSpPr>
          <p:nvPr/>
        </p:nvSpPr>
        <p:spPr bwMode="auto">
          <a:xfrm>
            <a:off x="2857500" y="3711575"/>
            <a:ext cx="284163" cy="280988"/>
          </a:xfrm>
          <a:prstGeom prst="diamond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2779713" y="3460750"/>
            <a:ext cx="214312" cy="193675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 flipV="1">
            <a:off x="1171575" y="1778000"/>
            <a:ext cx="5138738" cy="287496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0450" y="1482725"/>
            <a:ext cx="5429250" cy="3743325"/>
            <a:chOff x="1060450" y="1831975"/>
            <a:chExt cx="5429250" cy="3743325"/>
          </a:xfrm>
        </p:grpSpPr>
        <p:grpSp>
          <p:nvGrpSpPr>
            <p:cNvPr id="4" name="Group 66"/>
            <p:cNvGrpSpPr>
              <a:grpSpLocks/>
            </p:cNvGrpSpPr>
            <p:nvPr/>
          </p:nvGrpSpPr>
          <p:grpSpPr bwMode="auto">
            <a:xfrm>
              <a:off x="1082675" y="5462588"/>
              <a:ext cx="5407025" cy="112712"/>
              <a:chOff x="674" y="3345"/>
              <a:chExt cx="3318" cy="70"/>
            </a:xfrm>
          </p:grpSpPr>
          <p:sp>
            <p:nvSpPr>
              <p:cNvPr id="21595" name="Line 67"/>
              <p:cNvSpPr>
                <a:spLocks noChangeShapeType="1"/>
              </p:cNvSpPr>
              <p:nvPr/>
            </p:nvSpPr>
            <p:spPr bwMode="auto">
              <a:xfrm>
                <a:off x="674" y="3345"/>
                <a:ext cx="331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596" name="Line 68"/>
              <p:cNvSpPr>
                <a:spLocks noChangeShapeType="1"/>
              </p:cNvSpPr>
              <p:nvPr/>
            </p:nvSpPr>
            <p:spPr bwMode="auto">
              <a:xfrm>
                <a:off x="2256" y="3355"/>
                <a:ext cx="0" cy="6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597" name="Line 69"/>
              <p:cNvSpPr>
                <a:spLocks noChangeShapeType="1"/>
              </p:cNvSpPr>
              <p:nvPr/>
            </p:nvSpPr>
            <p:spPr bwMode="auto">
              <a:xfrm>
                <a:off x="2632" y="3355"/>
                <a:ext cx="0" cy="6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598" name="Line 70"/>
              <p:cNvSpPr>
                <a:spLocks noChangeShapeType="1"/>
              </p:cNvSpPr>
              <p:nvPr/>
            </p:nvSpPr>
            <p:spPr bwMode="auto">
              <a:xfrm>
                <a:off x="3020" y="3353"/>
                <a:ext cx="0" cy="6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599" name="Line 71"/>
              <p:cNvSpPr>
                <a:spLocks noChangeShapeType="1"/>
              </p:cNvSpPr>
              <p:nvPr/>
            </p:nvSpPr>
            <p:spPr bwMode="auto">
              <a:xfrm>
                <a:off x="3404" y="3355"/>
                <a:ext cx="0" cy="6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600" name="Line 72"/>
              <p:cNvSpPr>
                <a:spLocks noChangeShapeType="1"/>
              </p:cNvSpPr>
              <p:nvPr/>
            </p:nvSpPr>
            <p:spPr bwMode="auto">
              <a:xfrm>
                <a:off x="3792" y="3350"/>
                <a:ext cx="0" cy="6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601" name="Line 73"/>
              <p:cNvSpPr>
                <a:spLocks noChangeShapeType="1"/>
              </p:cNvSpPr>
              <p:nvPr/>
            </p:nvSpPr>
            <p:spPr bwMode="auto">
              <a:xfrm>
                <a:off x="1872" y="3351"/>
                <a:ext cx="0" cy="6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602" name="Line 74"/>
              <p:cNvSpPr>
                <a:spLocks noChangeShapeType="1"/>
              </p:cNvSpPr>
              <p:nvPr/>
            </p:nvSpPr>
            <p:spPr bwMode="auto">
              <a:xfrm>
                <a:off x="1484" y="3353"/>
                <a:ext cx="0" cy="6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603" name="Line 75"/>
              <p:cNvSpPr>
                <a:spLocks noChangeShapeType="1"/>
              </p:cNvSpPr>
              <p:nvPr/>
            </p:nvSpPr>
            <p:spPr bwMode="auto">
              <a:xfrm>
                <a:off x="1100" y="3354"/>
                <a:ext cx="0" cy="6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604" name="Line 76"/>
              <p:cNvSpPr>
                <a:spLocks noChangeShapeType="1"/>
              </p:cNvSpPr>
              <p:nvPr/>
            </p:nvSpPr>
            <p:spPr bwMode="auto">
              <a:xfrm>
                <a:off x="3600" y="3353"/>
                <a:ext cx="0" cy="2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605" name="Line 77"/>
              <p:cNvSpPr>
                <a:spLocks noChangeShapeType="1"/>
              </p:cNvSpPr>
              <p:nvPr/>
            </p:nvSpPr>
            <p:spPr bwMode="auto">
              <a:xfrm>
                <a:off x="3224" y="3353"/>
                <a:ext cx="0" cy="2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606" name="Line 78"/>
              <p:cNvSpPr>
                <a:spLocks noChangeShapeType="1"/>
              </p:cNvSpPr>
              <p:nvPr/>
            </p:nvSpPr>
            <p:spPr bwMode="auto">
              <a:xfrm>
                <a:off x="2452" y="3350"/>
                <a:ext cx="0" cy="2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607" name="Line 79"/>
              <p:cNvSpPr>
                <a:spLocks noChangeShapeType="1"/>
              </p:cNvSpPr>
              <p:nvPr/>
            </p:nvSpPr>
            <p:spPr bwMode="auto">
              <a:xfrm>
                <a:off x="2828" y="3353"/>
                <a:ext cx="0" cy="2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608" name="Line 80"/>
              <p:cNvSpPr>
                <a:spLocks noChangeShapeType="1"/>
              </p:cNvSpPr>
              <p:nvPr/>
            </p:nvSpPr>
            <p:spPr bwMode="auto">
              <a:xfrm>
                <a:off x="2064" y="3353"/>
                <a:ext cx="0" cy="2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609" name="Line 81"/>
              <p:cNvSpPr>
                <a:spLocks noChangeShapeType="1"/>
              </p:cNvSpPr>
              <p:nvPr/>
            </p:nvSpPr>
            <p:spPr bwMode="auto">
              <a:xfrm>
                <a:off x="1684" y="3355"/>
                <a:ext cx="0" cy="2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610" name="Line 82"/>
              <p:cNvSpPr>
                <a:spLocks noChangeShapeType="1"/>
              </p:cNvSpPr>
              <p:nvPr/>
            </p:nvSpPr>
            <p:spPr bwMode="auto">
              <a:xfrm>
                <a:off x="1308" y="3355"/>
                <a:ext cx="0" cy="2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611" name="Line 83"/>
              <p:cNvSpPr>
                <a:spLocks noChangeShapeType="1"/>
              </p:cNvSpPr>
              <p:nvPr/>
            </p:nvSpPr>
            <p:spPr bwMode="auto">
              <a:xfrm>
                <a:off x="916" y="3355"/>
                <a:ext cx="0" cy="2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"/>
            <p:cNvGrpSpPr>
              <a:grpSpLocks/>
            </p:cNvGrpSpPr>
            <p:nvPr/>
          </p:nvGrpSpPr>
          <p:grpSpPr bwMode="auto">
            <a:xfrm>
              <a:off x="1060450" y="1831975"/>
              <a:ext cx="123825" cy="3646488"/>
              <a:chOff x="1060450" y="1831975"/>
              <a:chExt cx="123825" cy="3646488"/>
            </a:xfrm>
          </p:grpSpPr>
          <p:sp>
            <p:nvSpPr>
              <p:cNvPr id="21575" name="Line 30"/>
              <p:cNvSpPr>
                <a:spLocks noChangeShapeType="1"/>
              </p:cNvSpPr>
              <p:nvPr/>
            </p:nvSpPr>
            <p:spPr bwMode="auto">
              <a:xfrm>
                <a:off x="1184275" y="1831975"/>
                <a:ext cx="0" cy="364648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576" name="Line 31"/>
              <p:cNvSpPr>
                <a:spLocks noChangeShapeType="1"/>
              </p:cNvSpPr>
              <p:nvPr/>
            </p:nvSpPr>
            <p:spPr bwMode="auto">
              <a:xfrm>
                <a:off x="1066800" y="2232025"/>
                <a:ext cx="104775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577" name="Line 32"/>
              <p:cNvSpPr>
                <a:spLocks noChangeShapeType="1"/>
              </p:cNvSpPr>
              <p:nvPr/>
            </p:nvSpPr>
            <p:spPr bwMode="auto">
              <a:xfrm>
                <a:off x="1073150" y="2593975"/>
                <a:ext cx="104775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578" name="Line 33"/>
              <p:cNvSpPr>
                <a:spLocks noChangeShapeType="1"/>
              </p:cNvSpPr>
              <p:nvPr/>
            </p:nvSpPr>
            <p:spPr bwMode="auto">
              <a:xfrm>
                <a:off x="1060450" y="2955925"/>
                <a:ext cx="104775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579" name="Line 34"/>
              <p:cNvSpPr>
                <a:spLocks noChangeShapeType="1"/>
              </p:cNvSpPr>
              <p:nvPr/>
            </p:nvSpPr>
            <p:spPr bwMode="auto">
              <a:xfrm>
                <a:off x="1073150" y="3284538"/>
                <a:ext cx="104775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580" name="Line 35"/>
              <p:cNvSpPr>
                <a:spLocks noChangeShapeType="1"/>
              </p:cNvSpPr>
              <p:nvPr/>
            </p:nvSpPr>
            <p:spPr bwMode="auto">
              <a:xfrm>
                <a:off x="1066800" y="3646488"/>
                <a:ext cx="104775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581" name="Line 36"/>
              <p:cNvSpPr>
                <a:spLocks noChangeShapeType="1"/>
              </p:cNvSpPr>
              <p:nvPr/>
            </p:nvSpPr>
            <p:spPr bwMode="auto">
              <a:xfrm>
                <a:off x="1066800" y="4008438"/>
                <a:ext cx="104775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582" name="Line 37"/>
              <p:cNvSpPr>
                <a:spLocks noChangeShapeType="1"/>
              </p:cNvSpPr>
              <p:nvPr/>
            </p:nvSpPr>
            <p:spPr bwMode="auto">
              <a:xfrm>
                <a:off x="1073150" y="4376738"/>
                <a:ext cx="104775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583" name="Line 38"/>
              <p:cNvSpPr>
                <a:spLocks noChangeShapeType="1"/>
              </p:cNvSpPr>
              <p:nvPr/>
            </p:nvSpPr>
            <p:spPr bwMode="auto">
              <a:xfrm>
                <a:off x="1073150" y="4705350"/>
                <a:ext cx="104775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584" name="Line 39"/>
              <p:cNvSpPr>
                <a:spLocks noChangeShapeType="1"/>
              </p:cNvSpPr>
              <p:nvPr/>
            </p:nvSpPr>
            <p:spPr bwMode="auto">
              <a:xfrm>
                <a:off x="1106488" y="4892675"/>
                <a:ext cx="6508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585" name="Line 40"/>
              <p:cNvSpPr>
                <a:spLocks noChangeShapeType="1"/>
              </p:cNvSpPr>
              <p:nvPr/>
            </p:nvSpPr>
            <p:spPr bwMode="auto">
              <a:xfrm>
                <a:off x="1106488" y="4530725"/>
                <a:ext cx="6508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586" name="Line 41"/>
              <p:cNvSpPr>
                <a:spLocks noChangeShapeType="1"/>
              </p:cNvSpPr>
              <p:nvPr/>
            </p:nvSpPr>
            <p:spPr bwMode="auto">
              <a:xfrm>
                <a:off x="1119188" y="4168775"/>
                <a:ext cx="6508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587" name="Line 42"/>
              <p:cNvSpPr>
                <a:spLocks noChangeShapeType="1"/>
              </p:cNvSpPr>
              <p:nvPr/>
            </p:nvSpPr>
            <p:spPr bwMode="auto">
              <a:xfrm>
                <a:off x="1104900" y="3827463"/>
                <a:ext cx="6508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588" name="Line 43"/>
              <p:cNvSpPr>
                <a:spLocks noChangeShapeType="1"/>
              </p:cNvSpPr>
              <p:nvPr/>
            </p:nvSpPr>
            <p:spPr bwMode="auto">
              <a:xfrm>
                <a:off x="1119188" y="3465513"/>
                <a:ext cx="6508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589" name="Line 44"/>
              <p:cNvSpPr>
                <a:spLocks noChangeShapeType="1"/>
              </p:cNvSpPr>
              <p:nvPr/>
            </p:nvSpPr>
            <p:spPr bwMode="auto">
              <a:xfrm>
                <a:off x="1104900" y="3109913"/>
                <a:ext cx="6508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590" name="Line 45"/>
              <p:cNvSpPr>
                <a:spLocks noChangeShapeType="1"/>
              </p:cNvSpPr>
              <p:nvPr/>
            </p:nvSpPr>
            <p:spPr bwMode="auto">
              <a:xfrm>
                <a:off x="1106488" y="2762250"/>
                <a:ext cx="6508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591" name="Line 46"/>
              <p:cNvSpPr>
                <a:spLocks noChangeShapeType="1"/>
              </p:cNvSpPr>
              <p:nvPr/>
            </p:nvSpPr>
            <p:spPr bwMode="auto">
              <a:xfrm>
                <a:off x="1112838" y="2400300"/>
                <a:ext cx="6508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592" name="Line 47"/>
              <p:cNvSpPr>
                <a:spLocks noChangeShapeType="1"/>
              </p:cNvSpPr>
              <p:nvPr/>
            </p:nvSpPr>
            <p:spPr bwMode="auto">
              <a:xfrm>
                <a:off x="1109663" y="2063750"/>
                <a:ext cx="6508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593" name="Line 84"/>
              <p:cNvSpPr>
                <a:spLocks noChangeShapeType="1"/>
              </p:cNvSpPr>
              <p:nvPr/>
            </p:nvSpPr>
            <p:spPr bwMode="auto">
              <a:xfrm>
                <a:off x="1068388" y="5078413"/>
                <a:ext cx="104775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594" name="Line 85"/>
              <p:cNvSpPr>
                <a:spLocks noChangeShapeType="1"/>
              </p:cNvSpPr>
              <p:nvPr/>
            </p:nvSpPr>
            <p:spPr bwMode="auto">
              <a:xfrm>
                <a:off x="1101725" y="5265738"/>
                <a:ext cx="6508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535" name="Oval 107"/>
          <p:cNvSpPr>
            <a:spLocks noChangeArrowheads="1"/>
          </p:cNvSpPr>
          <p:nvPr/>
        </p:nvSpPr>
        <p:spPr bwMode="auto">
          <a:xfrm>
            <a:off x="2660650" y="3859213"/>
            <a:ext cx="204788" cy="203200"/>
          </a:xfrm>
          <a:prstGeom prst="ellipse">
            <a:avLst/>
          </a:prstGeom>
          <a:solidFill>
            <a:srgbClr val="00ABEA"/>
          </a:solidFill>
          <a:ln w="9525">
            <a:solidFill>
              <a:srgbClr val="00ABEA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36" name="Oval 108"/>
          <p:cNvSpPr>
            <a:spLocks noChangeArrowheads="1"/>
          </p:cNvSpPr>
          <p:nvPr/>
        </p:nvSpPr>
        <p:spPr bwMode="auto">
          <a:xfrm>
            <a:off x="4830763" y="1752600"/>
            <a:ext cx="204787" cy="203200"/>
          </a:xfrm>
          <a:prstGeom prst="ellipse">
            <a:avLst/>
          </a:prstGeom>
          <a:solidFill>
            <a:srgbClr val="00ABEA"/>
          </a:solidFill>
          <a:ln w="9525">
            <a:solidFill>
              <a:srgbClr val="00ABEA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37" name="Oval 109"/>
          <p:cNvSpPr>
            <a:spLocks noChangeArrowheads="1"/>
          </p:cNvSpPr>
          <p:nvPr/>
        </p:nvSpPr>
        <p:spPr bwMode="auto">
          <a:xfrm>
            <a:off x="2962275" y="3549650"/>
            <a:ext cx="277813" cy="188913"/>
          </a:xfrm>
          <a:prstGeom prst="ellipse">
            <a:avLst/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38" name="Oval 110"/>
          <p:cNvSpPr>
            <a:spLocks noChangeArrowheads="1"/>
          </p:cNvSpPr>
          <p:nvPr/>
        </p:nvSpPr>
        <p:spPr bwMode="auto">
          <a:xfrm>
            <a:off x="5299075" y="2232025"/>
            <a:ext cx="206375" cy="203200"/>
          </a:xfrm>
          <a:prstGeom prst="ellipse">
            <a:avLst/>
          </a:prstGeom>
          <a:solidFill>
            <a:srgbClr val="00ABEA"/>
          </a:solidFill>
          <a:ln w="9525">
            <a:solidFill>
              <a:srgbClr val="00ABEA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39" name="AutoShape 111"/>
          <p:cNvSpPr>
            <a:spLocks noChangeArrowheads="1"/>
          </p:cNvSpPr>
          <p:nvPr/>
        </p:nvSpPr>
        <p:spPr bwMode="auto">
          <a:xfrm>
            <a:off x="1784350" y="3979863"/>
            <a:ext cx="263525" cy="217487"/>
          </a:xfrm>
          <a:prstGeom prst="pentagon">
            <a:avLst/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40" name="AutoShape 112"/>
          <p:cNvSpPr>
            <a:spLocks noChangeArrowheads="1"/>
          </p:cNvSpPr>
          <p:nvPr/>
        </p:nvSpPr>
        <p:spPr bwMode="auto">
          <a:xfrm>
            <a:off x="1852613" y="4265613"/>
            <a:ext cx="263525" cy="217487"/>
          </a:xfrm>
          <a:prstGeom prst="pentagon">
            <a:avLst/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41" name="AutoShape 113"/>
          <p:cNvSpPr>
            <a:spLocks noChangeArrowheads="1"/>
          </p:cNvSpPr>
          <p:nvPr/>
        </p:nvSpPr>
        <p:spPr bwMode="auto">
          <a:xfrm>
            <a:off x="2170113" y="3840163"/>
            <a:ext cx="263525" cy="217487"/>
          </a:xfrm>
          <a:prstGeom prst="pentagon">
            <a:avLst/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42" name="Oval 114"/>
          <p:cNvSpPr>
            <a:spLocks noChangeArrowheads="1"/>
          </p:cNvSpPr>
          <p:nvPr/>
        </p:nvSpPr>
        <p:spPr bwMode="auto">
          <a:xfrm>
            <a:off x="3425825" y="3036888"/>
            <a:ext cx="279400" cy="188912"/>
          </a:xfrm>
          <a:prstGeom prst="ellipse">
            <a:avLst/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43" name="Oval 115"/>
          <p:cNvSpPr>
            <a:spLocks noChangeArrowheads="1"/>
          </p:cNvSpPr>
          <p:nvPr/>
        </p:nvSpPr>
        <p:spPr bwMode="auto">
          <a:xfrm>
            <a:off x="4233863" y="2630488"/>
            <a:ext cx="279400" cy="188912"/>
          </a:xfrm>
          <a:prstGeom prst="ellipse">
            <a:avLst/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44" name="Text Box 116"/>
          <p:cNvSpPr txBox="1">
            <a:spLocks noChangeArrowheads="1"/>
          </p:cNvSpPr>
          <p:nvPr/>
        </p:nvSpPr>
        <p:spPr bwMode="auto">
          <a:xfrm>
            <a:off x="6802438" y="1558925"/>
            <a:ext cx="1884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ea typeface="ＭＳ Ｐゴシック" charset="-128"/>
                <a:cs typeface="ＭＳ Ｐゴシック" charset="-128"/>
              </a:rPr>
              <a:t>First-Line Therapy</a:t>
            </a:r>
          </a:p>
        </p:txBody>
      </p:sp>
      <p:sp>
        <p:nvSpPr>
          <p:cNvPr id="21545" name="Line 120"/>
          <p:cNvSpPr>
            <a:spLocks noChangeShapeType="1"/>
          </p:cNvSpPr>
          <p:nvPr/>
        </p:nvSpPr>
        <p:spPr bwMode="auto">
          <a:xfrm flipV="1">
            <a:off x="5524500" y="1713354"/>
            <a:ext cx="876300" cy="502795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6" name="AutoShape 121"/>
          <p:cNvSpPr>
            <a:spLocks noChangeArrowheads="1"/>
          </p:cNvSpPr>
          <p:nvPr/>
        </p:nvSpPr>
        <p:spPr bwMode="auto">
          <a:xfrm>
            <a:off x="6789738" y="5092700"/>
            <a:ext cx="347662" cy="328613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 eaLnBrk="0" hangingPunct="0"/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47" name="AutoShape 126"/>
          <p:cNvSpPr>
            <a:spLocks noChangeArrowheads="1"/>
          </p:cNvSpPr>
          <p:nvPr/>
        </p:nvSpPr>
        <p:spPr bwMode="auto">
          <a:xfrm>
            <a:off x="6832600" y="5610225"/>
            <a:ext cx="263525" cy="250825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 eaLnBrk="0" hangingPunct="0"/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48" name="AutoShape 123"/>
          <p:cNvSpPr>
            <a:spLocks noChangeArrowheads="1"/>
          </p:cNvSpPr>
          <p:nvPr/>
        </p:nvSpPr>
        <p:spPr bwMode="auto">
          <a:xfrm>
            <a:off x="6838950" y="1249363"/>
            <a:ext cx="347663" cy="328612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 eaLnBrk="0" hangingPunct="0"/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49" name="AutoShape 124"/>
          <p:cNvSpPr>
            <a:spLocks noChangeArrowheads="1"/>
          </p:cNvSpPr>
          <p:nvPr/>
        </p:nvSpPr>
        <p:spPr bwMode="auto">
          <a:xfrm>
            <a:off x="3287713" y="3419475"/>
            <a:ext cx="263525" cy="250825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 eaLnBrk="0" hangingPunct="0"/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50" name="AutoShape 125"/>
          <p:cNvSpPr>
            <a:spLocks noChangeArrowheads="1"/>
          </p:cNvSpPr>
          <p:nvPr/>
        </p:nvSpPr>
        <p:spPr bwMode="auto">
          <a:xfrm>
            <a:off x="4305300" y="3043238"/>
            <a:ext cx="263525" cy="250825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 eaLnBrk="0" hangingPunct="0"/>
            <a:endParaRPr lang="de-DE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 of Irinotecan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9143" t="3809" r="2939" b="27767"/>
          <a:stretch/>
        </p:blipFill>
        <p:spPr bwMode="auto">
          <a:xfrm>
            <a:off x="4191000" y="4114800"/>
            <a:ext cx="4846320" cy="2651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9746" t="3857" r="3056" b="26714"/>
          <a:stretch/>
        </p:blipFill>
        <p:spPr bwMode="auto">
          <a:xfrm>
            <a:off x="167640" y="1371600"/>
            <a:ext cx="493776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14400" y="6418263"/>
            <a:ext cx="434340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12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Saltz</a:t>
            </a:r>
            <a:r>
              <a:rPr lang="en-US" sz="1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LB et al. </a:t>
            </a:r>
            <a:r>
              <a:rPr lang="en-US" sz="1200" i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N </a:t>
            </a:r>
            <a:r>
              <a:rPr lang="en-US" sz="1200" i="1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Engl</a:t>
            </a:r>
            <a:r>
              <a:rPr lang="en-US" sz="1200" i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J Med</a:t>
            </a:r>
            <a:r>
              <a:rPr lang="en-US" sz="1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. 2000;343:905-914.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4958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/>
              <a:t>PFS: 4.3m vs. 7.0m (p=0.004)</a:t>
            </a:r>
          </a:p>
          <a:p>
            <a:r>
              <a:rPr lang="en-US" sz="2200" b="1"/>
              <a:t>OS: 12.6m vs. 14.3m (p=0.04)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 of Oxaliplatin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6502215"/>
            <a:ext cx="4319587" cy="25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200" dirty="0">
                <a:latin typeface="Arial" pitchFamily="34" charset="0"/>
                <a:ea typeface="msgothic" charset="0"/>
                <a:cs typeface="msgothic" charset="0"/>
              </a:rPr>
              <a:t>de </a:t>
            </a:r>
            <a:r>
              <a:rPr lang="en-GB" sz="1200" dirty="0" err="1">
                <a:latin typeface="Arial" pitchFamily="34" charset="0"/>
                <a:ea typeface="msgothic" charset="0"/>
                <a:cs typeface="msgothic" charset="0"/>
              </a:rPr>
              <a:t>Gramont</a:t>
            </a:r>
            <a:r>
              <a:rPr lang="en-GB" sz="1200" dirty="0">
                <a:latin typeface="Arial" pitchFamily="34" charset="0"/>
                <a:ea typeface="msgothic" charset="0"/>
                <a:cs typeface="msgothic" charset="0"/>
              </a:rPr>
              <a:t> A et al. </a:t>
            </a:r>
            <a:r>
              <a:rPr lang="en-GB" sz="1200" i="1" dirty="0">
                <a:latin typeface="Arial" pitchFamily="34" charset="0"/>
                <a:ea typeface="msgothic" charset="0"/>
                <a:cs typeface="msgothic" charset="0"/>
              </a:rPr>
              <a:t>J </a:t>
            </a:r>
            <a:r>
              <a:rPr lang="en-GB" sz="1200" i="1" dirty="0" err="1">
                <a:latin typeface="Arial" pitchFamily="34" charset="0"/>
                <a:ea typeface="msgothic" charset="0"/>
                <a:cs typeface="msgothic" charset="0"/>
              </a:rPr>
              <a:t>Clin</a:t>
            </a:r>
            <a:r>
              <a:rPr lang="en-GB" sz="1200" i="1" dirty="0">
                <a:latin typeface="Arial" pitchFamily="34" charset="0"/>
                <a:ea typeface="msgothic" charset="0"/>
                <a:cs typeface="msgothic" charset="0"/>
              </a:rPr>
              <a:t> </a:t>
            </a:r>
            <a:r>
              <a:rPr lang="en-GB" sz="1200" i="1" dirty="0" err="1">
                <a:latin typeface="Arial" pitchFamily="34" charset="0"/>
                <a:ea typeface="msgothic" charset="0"/>
                <a:cs typeface="msgothic" charset="0"/>
              </a:rPr>
              <a:t>Oncol</a:t>
            </a:r>
            <a:r>
              <a:rPr lang="en-GB" sz="1200" i="1" dirty="0">
                <a:latin typeface="Arial" pitchFamily="34" charset="0"/>
                <a:ea typeface="msgothic" charset="0"/>
                <a:cs typeface="msgothic" charset="0"/>
              </a:rPr>
              <a:t>.</a:t>
            </a:r>
            <a:r>
              <a:rPr lang="en-GB" sz="1200" dirty="0">
                <a:latin typeface="Arial" pitchFamily="34" charset="0"/>
                <a:ea typeface="msgothic" charset="0"/>
                <a:cs typeface="msgothic" charset="0"/>
              </a:rPr>
              <a:t> 2000;18:2938-2947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4600"/>
            <a:ext cx="4228427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" y="16764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Progression free survival</a:t>
            </a:r>
          </a:p>
          <a:p>
            <a:pPr algn="ctr"/>
            <a:r>
              <a:rPr lang="en-US" sz="2400" b="1"/>
              <a:t>9.0 </a:t>
            </a:r>
            <a:r>
              <a:rPr lang="en-US" sz="2400" b="1" err="1"/>
              <a:t>vs</a:t>
            </a:r>
            <a:r>
              <a:rPr lang="en-US" sz="2400" b="1"/>
              <a:t> 6.2m p=0.0003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670175"/>
            <a:ext cx="4051937" cy="296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419600" y="17526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Overall survival</a:t>
            </a:r>
          </a:p>
          <a:p>
            <a:pPr algn="ctr"/>
            <a:r>
              <a:rPr lang="en-US" sz="2400" b="1"/>
              <a:t>16.2 </a:t>
            </a:r>
            <a:r>
              <a:rPr lang="en-US" sz="2400" b="1" err="1"/>
              <a:t>vs</a:t>
            </a:r>
            <a:r>
              <a:rPr lang="en-US" sz="2400" b="1"/>
              <a:t> 14.7m p=NS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F.F. Treatment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Metastatic adenocarcinoma,  multiple liver metastasis (10+)</a:t>
            </a:r>
          </a:p>
          <a:p>
            <a:r>
              <a:rPr lang="en-US" dirty="0"/>
              <a:t>MSS</a:t>
            </a:r>
          </a:p>
          <a:p>
            <a:r>
              <a:rPr lang="en-US" dirty="0"/>
              <a:t>KRAS wild type</a:t>
            </a:r>
          </a:p>
          <a:p>
            <a:r>
              <a:rPr lang="en-US" dirty="0"/>
              <a:t>Discussion with oncologist. </a:t>
            </a:r>
          </a:p>
          <a:p>
            <a:pPr lvl="1"/>
            <a:r>
              <a:rPr lang="en-US" dirty="0"/>
              <a:t>Goal: best shot to live as long as possible; needs to keep working; insurance carrier for family</a:t>
            </a:r>
          </a:p>
          <a:p>
            <a:pPr lvl="1"/>
            <a:r>
              <a:rPr lang="en-US" dirty="0"/>
              <a:t>Has teenage children in high school </a:t>
            </a:r>
          </a:p>
          <a:p>
            <a:pPr lvl="1"/>
            <a:r>
              <a:rPr lang="en-US" dirty="0"/>
              <a:t>Decision to avoid surgery and initiate FOLFIRI/</a:t>
            </a:r>
            <a:r>
              <a:rPr lang="en-US" dirty="0" err="1"/>
              <a:t>Cetuximab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7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FFC000"/>
                </a:solidFill>
              </a:rPr>
              <a:t>Critically evaluate </a:t>
            </a:r>
            <a:r>
              <a:rPr lang="en-US" dirty="0"/>
              <a:t>current clinical trial evidence supporting the use of targeted and chemotherapeutic approaches, and their combinations, in the management of metastatic colorectal cancer (mCRC0 across multiple lines of treatment. 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FFC000"/>
                </a:solidFill>
              </a:rPr>
              <a:t>Explain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which factors driving patients’ segmentation (prognostic and predictive biomarkers, comorbidities, patients’ preference) impact the treatment decision-making process in different clinical scenarios across disease progression 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FFC000"/>
                </a:solidFill>
              </a:rPr>
              <a:t>Review</a:t>
            </a:r>
            <a:r>
              <a:rPr lang="en-US" dirty="0"/>
              <a:t> current best practices for the management of adverse effects associated with targeted therapies in </a:t>
            </a:r>
            <a:r>
              <a:rPr lang="en-US" dirty="0" err="1"/>
              <a:t>mCRC</a:t>
            </a:r>
            <a:r>
              <a:rPr lang="en-US" dirty="0"/>
              <a:t> and how to maximize tolerability and adherence to different therapeutic regimens </a:t>
            </a:r>
          </a:p>
        </p:txBody>
      </p:sp>
    </p:spTree>
    <p:extLst>
      <p:ext uri="{BB962C8B-B14F-4D97-AF65-F5344CB8AC3E}">
        <p14:creationId xmlns:p14="http://schemas.microsoft.com/office/powerpoint/2010/main" val="2355259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0" name="Rectangle 40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Biologic Agents- Monoclonal Antibodies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28588" y="1577975"/>
            <a:ext cx="8786812" cy="4506313"/>
            <a:chOff x="128588" y="1577975"/>
            <a:chExt cx="8786812" cy="4506313"/>
          </a:xfrm>
        </p:grpSpPr>
        <p:sp>
          <p:nvSpPr>
            <p:cNvPr id="25602" name="Rectangle 2"/>
            <p:cNvSpPr>
              <a:spLocks noChangeArrowheads="1"/>
            </p:cNvSpPr>
            <p:nvPr/>
          </p:nvSpPr>
          <p:spPr bwMode="auto">
            <a:xfrm rot="2123907">
              <a:off x="4102100" y="1625600"/>
              <a:ext cx="196850" cy="52387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03" name="Rectangle 3"/>
            <p:cNvSpPr>
              <a:spLocks noChangeArrowheads="1"/>
            </p:cNvSpPr>
            <p:nvPr/>
          </p:nvSpPr>
          <p:spPr bwMode="auto">
            <a:xfrm rot="2123907">
              <a:off x="3798888" y="2054225"/>
              <a:ext cx="195262" cy="523875"/>
            </a:xfrm>
            <a:prstGeom prst="rect">
              <a:avLst/>
            </a:prstGeom>
            <a:solidFill>
              <a:srgbClr val="00AB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 rot="2123907">
              <a:off x="4314825" y="1781175"/>
              <a:ext cx="195263" cy="52546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 rot="2123907">
              <a:off x="4008438" y="2209800"/>
              <a:ext cx="193675" cy="523875"/>
            </a:xfrm>
            <a:prstGeom prst="rect">
              <a:avLst/>
            </a:prstGeom>
            <a:solidFill>
              <a:srgbClr val="00AB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 rot="19476093" flipH="1">
              <a:off x="3003550" y="1635125"/>
              <a:ext cx="195263" cy="52387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 rot="19476093" flipH="1">
              <a:off x="3311525" y="2055813"/>
              <a:ext cx="193675" cy="523875"/>
            </a:xfrm>
            <a:prstGeom prst="rect">
              <a:avLst/>
            </a:prstGeom>
            <a:solidFill>
              <a:srgbClr val="00AB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 rot="19476093" flipH="1">
              <a:off x="2794000" y="1789113"/>
              <a:ext cx="195263" cy="52387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 rot="19476093" flipH="1">
              <a:off x="3101975" y="2211388"/>
              <a:ext cx="195263" cy="525462"/>
            </a:xfrm>
            <a:prstGeom prst="rect">
              <a:avLst/>
            </a:prstGeom>
            <a:solidFill>
              <a:srgbClr val="00AB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3451225" y="2484438"/>
              <a:ext cx="190500" cy="1658937"/>
            </a:xfrm>
            <a:prstGeom prst="rect">
              <a:avLst/>
            </a:prstGeom>
            <a:solidFill>
              <a:srgbClr val="00AB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3659188" y="2486025"/>
              <a:ext cx="192087" cy="1658938"/>
            </a:xfrm>
            <a:prstGeom prst="rect">
              <a:avLst/>
            </a:prstGeom>
            <a:solidFill>
              <a:srgbClr val="00AB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 rot="2123907">
              <a:off x="1770063" y="1577975"/>
              <a:ext cx="196850" cy="104775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13" name="Rectangle 13"/>
            <p:cNvSpPr>
              <a:spLocks noChangeArrowheads="1"/>
            </p:cNvSpPr>
            <p:nvPr/>
          </p:nvSpPr>
          <p:spPr bwMode="auto">
            <a:xfrm rot="2123907">
              <a:off x="1981200" y="1730375"/>
              <a:ext cx="195263" cy="105092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14" name="Rectangle 14"/>
            <p:cNvSpPr>
              <a:spLocks noChangeArrowheads="1"/>
            </p:cNvSpPr>
            <p:nvPr/>
          </p:nvSpPr>
          <p:spPr bwMode="auto">
            <a:xfrm rot="19476093" flipH="1">
              <a:off x="981075" y="1577975"/>
              <a:ext cx="193675" cy="10493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15" name="Rectangle 15"/>
            <p:cNvSpPr>
              <a:spLocks noChangeArrowheads="1"/>
            </p:cNvSpPr>
            <p:nvPr/>
          </p:nvSpPr>
          <p:spPr bwMode="auto">
            <a:xfrm rot="19476093" flipH="1">
              <a:off x="769938" y="1730375"/>
              <a:ext cx="195262" cy="105410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16" name="Rectangle 16"/>
            <p:cNvSpPr>
              <a:spLocks noChangeArrowheads="1"/>
            </p:cNvSpPr>
            <p:nvPr/>
          </p:nvSpPr>
          <p:spPr bwMode="auto">
            <a:xfrm>
              <a:off x="1271588" y="2484438"/>
              <a:ext cx="192087" cy="1658937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17" name="Rectangle 17"/>
            <p:cNvSpPr>
              <a:spLocks noChangeArrowheads="1"/>
            </p:cNvSpPr>
            <p:nvPr/>
          </p:nvSpPr>
          <p:spPr bwMode="auto">
            <a:xfrm>
              <a:off x="1481138" y="2486025"/>
              <a:ext cx="190500" cy="16589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18" name="Rectangle 18"/>
            <p:cNvSpPr>
              <a:spLocks noChangeArrowheads="1"/>
            </p:cNvSpPr>
            <p:nvPr/>
          </p:nvSpPr>
          <p:spPr bwMode="auto">
            <a:xfrm rot="2123907">
              <a:off x="6116638" y="1577975"/>
              <a:ext cx="195262" cy="1047750"/>
            </a:xfrm>
            <a:prstGeom prst="rect">
              <a:avLst/>
            </a:prstGeom>
            <a:solidFill>
              <a:srgbClr val="00AB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19" name="Rectangle 19"/>
            <p:cNvSpPr>
              <a:spLocks noChangeArrowheads="1"/>
            </p:cNvSpPr>
            <p:nvPr/>
          </p:nvSpPr>
          <p:spPr bwMode="auto">
            <a:xfrm rot="2123907">
              <a:off x="6327775" y="1730375"/>
              <a:ext cx="193675" cy="1050925"/>
            </a:xfrm>
            <a:prstGeom prst="rect">
              <a:avLst/>
            </a:prstGeom>
            <a:solidFill>
              <a:srgbClr val="00AB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20" name="Rectangle 20"/>
            <p:cNvSpPr>
              <a:spLocks noChangeArrowheads="1"/>
            </p:cNvSpPr>
            <p:nvPr/>
          </p:nvSpPr>
          <p:spPr bwMode="auto">
            <a:xfrm rot="19476093" flipH="1">
              <a:off x="5326063" y="1577975"/>
              <a:ext cx="195262" cy="1049338"/>
            </a:xfrm>
            <a:prstGeom prst="rect">
              <a:avLst/>
            </a:prstGeom>
            <a:solidFill>
              <a:srgbClr val="00AB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21" name="Rectangle 21"/>
            <p:cNvSpPr>
              <a:spLocks noChangeArrowheads="1"/>
            </p:cNvSpPr>
            <p:nvPr/>
          </p:nvSpPr>
          <p:spPr bwMode="auto">
            <a:xfrm rot="19476093" flipH="1">
              <a:off x="5114925" y="1730375"/>
              <a:ext cx="195263" cy="1054100"/>
            </a:xfrm>
            <a:prstGeom prst="rect">
              <a:avLst/>
            </a:prstGeom>
            <a:solidFill>
              <a:srgbClr val="00AB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22" name="Rectangle 22"/>
            <p:cNvSpPr>
              <a:spLocks noChangeArrowheads="1"/>
            </p:cNvSpPr>
            <p:nvPr/>
          </p:nvSpPr>
          <p:spPr bwMode="auto">
            <a:xfrm>
              <a:off x="5618163" y="2484438"/>
              <a:ext cx="192087" cy="1658937"/>
            </a:xfrm>
            <a:prstGeom prst="rect">
              <a:avLst/>
            </a:prstGeom>
            <a:solidFill>
              <a:srgbClr val="00AB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23" name="Rectangle 23"/>
            <p:cNvSpPr>
              <a:spLocks noChangeArrowheads="1"/>
            </p:cNvSpPr>
            <p:nvPr/>
          </p:nvSpPr>
          <p:spPr bwMode="auto">
            <a:xfrm>
              <a:off x="5826125" y="2486025"/>
              <a:ext cx="192088" cy="1658938"/>
            </a:xfrm>
            <a:prstGeom prst="rect">
              <a:avLst/>
            </a:prstGeom>
            <a:solidFill>
              <a:srgbClr val="00AB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24" name="Rectangle 24"/>
            <p:cNvSpPr>
              <a:spLocks noChangeArrowheads="1"/>
            </p:cNvSpPr>
            <p:nvPr/>
          </p:nvSpPr>
          <p:spPr bwMode="auto">
            <a:xfrm rot="19476093" flipH="1">
              <a:off x="4814888" y="1812925"/>
              <a:ext cx="195262" cy="6191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25" name="Rectangle 25"/>
            <p:cNvSpPr>
              <a:spLocks noChangeArrowheads="1"/>
            </p:cNvSpPr>
            <p:nvPr/>
          </p:nvSpPr>
          <p:spPr bwMode="auto">
            <a:xfrm rot="19476093" flipH="1">
              <a:off x="5029200" y="1652588"/>
              <a:ext cx="195263" cy="6032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26" name="Rectangle 26"/>
            <p:cNvSpPr>
              <a:spLocks noChangeArrowheads="1"/>
            </p:cNvSpPr>
            <p:nvPr/>
          </p:nvSpPr>
          <p:spPr bwMode="auto">
            <a:xfrm rot="2042501" flipH="1">
              <a:off x="6411913" y="1649413"/>
              <a:ext cx="195262" cy="6191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27" name="Rectangle 27"/>
            <p:cNvSpPr>
              <a:spLocks noChangeArrowheads="1"/>
            </p:cNvSpPr>
            <p:nvPr/>
          </p:nvSpPr>
          <p:spPr bwMode="auto">
            <a:xfrm rot="2103835" flipH="1">
              <a:off x="6624638" y="1806575"/>
              <a:ext cx="195262" cy="6191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28" name="Text Box 28"/>
            <p:cNvSpPr txBox="1">
              <a:spLocks noChangeArrowheads="1"/>
            </p:cNvSpPr>
            <p:nvPr/>
          </p:nvSpPr>
          <p:spPr bwMode="auto">
            <a:xfrm>
              <a:off x="838200" y="4191000"/>
              <a:ext cx="1242648" cy="7078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err="1"/>
                <a:t>Murine</a:t>
              </a:r>
              <a:r>
                <a:rPr lang="en-US" sz="2000"/>
                <a:t> </a:t>
              </a:r>
              <a:r>
                <a:rPr lang="en-US" sz="2000" err="1"/>
                <a:t>Ab</a:t>
              </a:r>
              <a:endParaRPr lang="en-US" sz="2000"/>
            </a:p>
            <a:p>
              <a:pPr algn="ctr"/>
              <a:r>
                <a:rPr lang="en-US" sz="2000"/>
                <a:t>“</a:t>
              </a:r>
              <a:r>
                <a:rPr lang="en-US" sz="2000" err="1"/>
                <a:t>momab</a:t>
              </a:r>
              <a:r>
                <a:rPr lang="en-US" sz="2000"/>
                <a:t>”</a:t>
              </a:r>
            </a:p>
          </p:txBody>
        </p:sp>
        <p:sp>
          <p:nvSpPr>
            <p:cNvPr id="25629" name="Text Box 29"/>
            <p:cNvSpPr txBox="1">
              <a:spLocks noChangeArrowheads="1"/>
            </p:cNvSpPr>
            <p:nvPr/>
          </p:nvSpPr>
          <p:spPr bwMode="auto">
            <a:xfrm>
              <a:off x="2667000" y="4191000"/>
              <a:ext cx="1911101" cy="1015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err="1"/>
                <a:t>Chimeric</a:t>
              </a:r>
              <a:endParaRPr lang="en-US" sz="2000"/>
            </a:p>
            <a:p>
              <a:pPr algn="ctr"/>
              <a:r>
                <a:rPr lang="en-US" sz="2000"/>
                <a:t>mouse-human </a:t>
              </a:r>
              <a:r>
                <a:rPr lang="en-US" sz="2000" err="1"/>
                <a:t>Ab</a:t>
              </a:r>
              <a:endParaRPr lang="en-US" sz="2000"/>
            </a:p>
            <a:p>
              <a:pPr algn="ctr"/>
              <a:r>
                <a:rPr lang="en-US" sz="2000"/>
                <a:t>“</a:t>
              </a:r>
              <a:r>
                <a:rPr lang="en-US" sz="2000" err="1"/>
                <a:t>ximab</a:t>
              </a:r>
              <a:r>
                <a:rPr lang="en-US" sz="2000"/>
                <a:t>”</a:t>
              </a:r>
            </a:p>
          </p:txBody>
        </p:sp>
        <p:sp>
          <p:nvSpPr>
            <p:cNvPr id="25630" name="Text Box 30"/>
            <p:cNvSpPr txBox="1">
              <a:spLocks noChangeArrowheads="1"/>
            </p:cNvSpPr>
            <p:nvPr/>
          </p:nvSpPr>
          <p:spPr bwMode="auto">
            <a:xfrm>
              <a:off x="4953000" y="4191000"/>
              <a:ext cx="1681871" cy="7078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Humanized </a:t>
              </a:r>
              <a:r>
                <a:rPr lang="en-US" sz="2000" err="1"/>
                <a:t>Ab</a:t>
              </a:r>
              <a:endParaRPr lang="en-US" sz="2000"/>
            </a:p>
            <a:p>
              <a:pPr algn="ctr"/>
              <a:r>
                <a:rPr lang="en-US" sz="2000"/>
                <a:t>“</a:t>
              </a:r>
              <a:r>
                <a:rPr lang="en-US" sz="2000" err="1"/>
                <a:t>zumab</a:t>
              </a:r>
              <a:r>
                <a:rPr lang="en-US" sz="2000"/>
                <a:t>”</a:t>
              </a:r>
            </a:p>
          </p:txBody>
        </p:sp>
        <p:sp>
          <p:nvSpPr>
            <p:cNvPr id="25631" name="Text Box 31"/>
            <p:cNvSpPr txBox="1">
              <a:spLocks noChangeArrowheads="1"/>
            </p:cNvSpPr>
            <p:nvPr/>
          </p:nvSpPr>
          <p:spPr bwMode="auto">
            <a:xfrm>
              <a:off x="263525" y="3359150"/>
              <a:ext cx="37382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Fc</a:t>
              </a:r>
            </a:p>
          </p:txBody>
        </p:sp>
        <p:sp>
          <p:nvSpPr>
            <p:cNvPr id="25632" name="Text Box 32"/>
            <p:cNvSpPr txBox="1">
              <a:spLocks noChangeArrowheads="1"/>
            </p:cNvSpPr>
            <p:nvPr/>
          </p:nvSpPr>
          <p:spPr bwMode="auto">
            <a:xfrm>
              <a:off x="128588" y="2360613"/>
              <a:ext cx="536685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Fab</a:t>
              </a:r>
            </a:p>
          </p:txBody>
        </p:sp>
        <p:sp>
          <p:nvSpPr>
            <p:cNvPr id="25633" name="Rectangle 33"/>
            <p:cNvSpPr>
              <a:spLocks noChangeArrowheads="1"/>
            </p:cNvSpPr>
            <p:nvPr/>
          </p:nvSpPr>
          <p:spPr bwMode="auto">
            <a:xfrm rot="2123907">
              <a:off x="8335963" y="1577975"/>
              <a:ext cx="195262" cy="1047750"/>
            </a:xfrm>
            <a:prstGeom prst="rect">
              <a:avLst/>
            </a:prstGeom>
            <a:solidFill>
              <a:srgbClr val="00AB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34" name="Rectangle 34"/>
            <p:cNvSpPr>
              <a:spLocks noChangeArrowheads="1"/>
            </p:cNvSpPr>
            <p:nvPr/>
          </p:nvSpPr>
          <p:spPr bwMode="auto">
            <a:xfrm rot="2123907">
              <a:off x="8547100" y="1730375"/>
              <a:ext cx="193675" cy="1050925"/>
            </a:xfrm>
            <a:prstGeom prst="rect">
              <a:avLst/>
            </a:prstGeom>
            <a:solidFill>
              <a:srgbClr val="00AB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35" name="Rectangle 35"/>
            <p:cNvSpPr>
              <a:spLocks noChangeArrowheads="1"/>
            </p:cNvSpPr>
            <p:nvPr/>
          </p:nvSpPr>
          <p:spPr bwMode="auto">
            <a:xfrm rot="19476093" flipH="1">
              <a:off x="7545388" y="1577975"/>
              <a:ext cx="195262" cy="1049338"/>
            </a:xfrm>
            <a:prstGeom prst="rect">
              <a:avLst/>
            </a:prstGeom>
            <a:solidFill>
              <a:srgbClr val="00AB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36" name="Rectangle 36"/>
            <p:cNvSpPr>
              <a:spLocks noChangeArrowheads="1"/>
            </p:cNvSpPr>
            <p:nvPr/>
          </p:nvSpPr>
          <p:spPr bwMode="auto">
            <a:xfrm rot="19476093" flipH="1">
              <a:off x="7334250" y="1730375"/>
              <a:ext cx="195263" cy="1054100"/>
            </a:xfrm>
            <a:prstGeom prst="rect">
              <a:avLst/>
            </a:prstGeom>
            <a:solidFill>
              <a:srgbClr val="00AB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37" name="Rectangle 37"/>
            <p:cNvSpPr>
              <a:spLocks noChangeArrowheads="1"/>
            </p:cNvSpPr>
            <p:nvPr/>
          </p:nvSpPr>
          <p:spPr bwMode="auto">
            <a:xfrm>
              <a:off x="7837488" y="2484438"/>
              <a:ext cx="192087" cy="1658937"/>
            </a:xfrm>
            <a:prstGeom prst="rect">
              <a:avLst/>
            </a:prstGeom>
            <a:solidFill>
              <a:srgbClr val="00AB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38" name="Rectangle 38"/>
            <p:cNvSpPr>
              <a:spLocks noChangeArrowheads="1"/>
            </p:cNvSpPr>
            <p:nvPr/>
          </p:nvSpPr>
          <p:spPr bwMode="auto">
            <a:xfrm>
              <a:off x="8045450" y="2486025"/>
              <a:ext cx="192088" cy="1658938"/>
            </a:xfrm>
            <a:prstGeom prst="rect">
              <a:avLst/>
            </a:prstGeom>
            <a:solidFill>
              <a:srgbClr val="00AB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39" name="Text Box 39"/>
            <p:cNvSpPr txBox="1">
              <a:spLocks noChangeArrowheads="1"/>
            </p:cNvSpPr>
            <p:nvPr/>
          </p:nvSpPr>
          <p:spPr bwMode="auto">
            <a:xfrm>
              <a:off x="7451801" y="4191000"/>
              <a:ext cx="1244251" cy="7078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Human </a:t>
              </a:r>
              <a:r>
                <a:rPr lang="en-US" sz="2000" err="1"/>
                <a:t>Ab</a:t>
              </a:r>
              <a:endParaRPr lang="en-US" sz="2000"/>
            </a:p>
            <a:p>
              <a:pPr algn="ctr"/>
              <a:r>
                <a:rPr lang="en-US" sz="2000"/>
                <a:t>“</a:t>
              </a:r>
              <a:r>
                <a:rPr lang="en-US" sz="2000" err="1"/>
                <a:t>mumab</a:t>
              </a:r>
              <a:r>
                <a:rPr lang="en-US" sz="2000"/>
                <a:t>”</a:t>
              </a:r>
            </a:p>
          </p:txBody>
        </p:sp>
        <p:sp>
          <p:nvSpPr>
            <p:cNvPr id="25642" name="Text Box 42"/>
            <p:cNvSpPr txBox="1">
              <a:spLocks noChangeArrowheads="1"/>
            </p:cNvSpPr>
            <p:nvPr/>
          </p:nvSpPr>
          <p:spPr bwMode="auto">
            <a:xfrm>
              <a:off x="2788284" y="5227638"/>
              <a:ext cx="1287532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Cetuximab</a:t>
              </a:r>
            </a:p>
          </p:txBody>
        </p:sp>
        <p:sp>
          <p:nvSpPr>
            <p:cNvPr id="25643" name="Text Box 43"/>
            <p:cNvSpPr txBox="1">
              <a:spLocks noChangeArrowheads="1"/>
            </p:cNvSpPr>
            <p:nvPr/>
          </p:nvSpPr>
          <p:spPr bwMode="auto">
            <a:xfrm>
              <a:off x="4992729" y="5684178"/>
              <a:ext cx="1593385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 </a:t>
              </a:r>
              <a:r>
                <a:rPr lang="en-US" sz="2000" err="1"/>
                <a:t>Bevacizumab</a:t>
              </a:r>
              <a:endParaRPr lang="en-US" sz="2000"/>
            </a:p>
          </p:txBody>
        </p:sp>
        <p:sp>
          <p:nvSpPr>
            <p:cNvPr id="25644" name="Text Box 44"/>
            <p:cNvSpPr txBox="1">
              <a:spLocks noChangeArrowheads="1"/>
            </p:cNvSpPr>
            <p:nvPr/>
          </p:nvSpPr>
          <p:spPr bwMode="auto">
            <a:xfrm>
              <a:off x="7308653" y="5227638"/>
              <a:ext cx="1530547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Panitumumab</a:t>
              </a:r>
            </a:p>
          </p:txBody>
        </p:sp>
        <p:sp>
          <p:nvSpPr>
            <p:cNvPr id="25648" name="Rectangle 46"/>
            <p:cNvSpPr>
              <a:spLocks noChangeArrowheads="1"/>
            </p:cNvSpPr>
            <p:nvPr/>
          </p:nvSpPr>
          <p:spPr bwMode="auto">
            <a:xfrm>
              <a:off x="2667000" y="5259392"/>
              <a:ext cx="6248400" cy="355600"/>
            </a:xfrm>
            <a:prstGeom prst="rect">
              <a:avLst/>
            </a:prstGeom>
            <a:noFill/>
            <a:ln w="19050">
              <a:solidFill>
                <a:srgbClr val="00ABEA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49" name="Text Box 47"/>
            <p:cNvSpPr txBox="1">
              <a:spLocks noChangeArrowheads="1"/>
            </p:cNvSpPr>
            <p:nvPr/>
          </p:nvSpPr>
          <p:spPr bwMode="auto">
            <a:xfrm>
              <a:off x="1371600" y="5257804"/>
              <a:ext cx="117532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en-US"/>
                <a:t>Anti- EGFR</a:t>
              </a:r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2667000" y="5715000"/>
              <a:ext cx="6248400" cy="355600"/>
            </a:xfrm>
            <a:prstGeom prst="rect">
              <a:avLst/>
            </a:prstGeom>
            <a:noFill/>
            <a:ln w="19050">
              <a:solidFill>
                <a:srgbClr val="FFC000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hu-HU" dirty="0"/>
            </a:p>
          </p:txBody>
        </p:sp>
        <p:sp>
          <p:nvSpPr>
            <p:cNvPr id="25646" name="Text Box 48"/>
            <p:cNvSpPr txBox="1">
              <a:spLocks noChangeArrowheads="1"/>
            </p:cNvSpPr>
            <p:nvPr/>
          </p:nvSpPr>
          <p:spPr bwMode="auto">
            <a:xfrm>
              <a:off x="1371600" y="5684178"/>
              <a:ext cx="1239442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Anti-VEGF</a:t>
              </a:r>
            </a:p>
          </p:txBody>
        </p:sp>
      </p:grpSp>
      <p:sp>
        <p:nvSpPr>
          <p:cNvPr id="25647" name="TextBox 5"/>
          <p:cNvSpPr txBox="1">
            <a:spLocks noChangeArrowheads="1"/>
          </p:cNvSpPr>
          <p:nvPr/>
        </p:nvSpPr>
        <p:spPr bwMode="auto">
          <a:xfrm>
            <a:off x="914400" y="6504801"/>
            <a:ext cx="53290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Troiana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 et al.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Expert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Opin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Investig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Drugs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2012;21:949-959.</a:t>
            </a:r>
          </a:p>
        </p:txBody>
      </p:sp>
    </p:spTree>
    <p:extLst>
      <p:ext uri="{BB962C8B-B14F-4D97-AF65-F5344CB8AC3E}">
        <p14:creationId xmlns:p14="http://schemas.microsoft.com/office/powerpoint/2010/main" val="2448206710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37525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EGFR Targeted Therapy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0425" y="2559050"/>
            <a:ext cx="5208588" cy="1239838"/>
            <a:chOff x="704" y="2063"/>
            <a:chExt cx="4378" cy="104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092" y="2066"/>
              <a:ext cx="219" cy="471"/>
              <a:chOff x="2701" y="2652"/>
              <a:chExt cx="175" cy="49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2701" y="2652"/>
                <a:ext cx="175" cy="421"/>
                <a:chOff x="2847" y="1892"/>
                <a:chExt cx="188" cy="602"/>
              </a:xfrm>
            </p:grpSpPr>
            <p:sp>
              <p:nvSpPr>
                <p:cNvPr id="60809" name="Line 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810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808" name="Oval 8"/>
              <p:cNvSpPr>
                <a:spLocks noChangeAspect="1" noChangeArrowheads="1"/>
              </p:cNvSpPr>
              <p:nvPr/>
            </p:nvSpPr>
            <p:spPr bwMode="auto">
              <a:xfrm>
                <a:off x="2701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124" y="2076"/>
              <a:ext cx="223" cy="473"/>
              <a:chOff x="3420" y="2685"/>
              <a:chExt cx="199" cy="473"/>
            </a:xfrm>
          </p:grpSpPr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3420" y="2685"/>
                <a:ext cx="195" cy="400"/>
                <a:chOff x="2847" y="1893"/>
                <a:chExt cx="192" cy="597"/>
              </a:xfrm>
            </p:grpSpPr>
            <p:sp>
              <p:nvSpPr>
                <p:cNvPr id="60805" name="Line 1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806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3"/>
                  <a:ext cx="192" cy="59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804" name="Oval 13"/>
              <p:cNvSpPr>
                <a:spLocks noChangeAspect="1" noChangeArrowheads="1"/>
              </p:cNvSpPr>
              <p:nvPr/>
            </p:nvSpPr>
            <p:spPr bwMode="auto">
              <a:xfrm>
                <a:off x="3424" y="2758"/>
                <a:ext cx="195" cy="400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3224" y="2089"/>
              <a:ext cx="223" cy="482"/>
              <a:chOff x="2828" y="2659"/>
              <a:chExt cx="178" cy="499"/>
            </a:xfrm>
          </p:grpSpPr>
          <p:grpSp>
            <p:nvGrpSpPr>
              <p:cNvPr id="8" name="Group 15"/>
              <p:cNvGrpSpPr>
                <a:grpSpLocks/>
              </p:cNvGrpSpPr>
              <p:nvPr/>
            </p:nvGrpSpPr>
            <p:grpSpPr bwMode="auto">
              <a:xfrm>
                <a:off x="2828" y="2659"/>
                <a:ext cx="174" cy="415"/>
                <a:chOff x="2847" y="1897"/>
                <a:chExt cx="187" cy="593"/>
              </a:xfrm>
            </p:grpSpPr>
            <p:sp>
              <p:nvSpPr>
                <p:cNvPr id="60801" name="Line 1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802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7"/>
                  <a:ext cx="187" cy="59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800" name="Oval 18"/>
              <p:cNvSpPr>
                <a:spLocks noChangeAspect="1" noChangeArrowheads="1"/>
              </p:cNvSpPr>
              <p:nvPr/>
            </p:nvSpPr>
            <p:spPr bwMode="auto">
              <a:xfrm>
                <a:off x="2832" y="2743"/>
                <a:ext cx="174" cy="415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3284" y="2087"/>
              <a:ext cx="236" cy="476"/>
              <a:chOff x="2878" y="2658"/>
              <a:chExt cx="190" cy="503"/>
            </a:xfrm>
          </p:grpSpPr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2878" y="2658"/>
                <a:ext cx="176" cy="423"/>
                <a:chOff x="2847" y="1892"/>
                <a:chExt cx="193" cy="604"/>
              </a:xfrm>
            </p:grpSpPr>
            <p:sp>
              <p:nvSpPr>
                <p:cNvPr id="60797" name="Line 2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798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2"/>
                  <a:ext cx="193" cy="6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796" name="Oval 23"/>
              <p:cNvSpPr>
                <a:spLocks noChangeAspect="1" noChangeArrowheads="1"/>
              </p:cNvSpPr>
              <p:nvPr/>
            </p:nvSpPr>
            <p:spPr bwMode="auto">
              <a:xfrm>
                <a:off x="2892" y="2738"/>
                <a:ext cx="176" cy="423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3366" y="2101"/>
              <a:ext cx="230" cy="478"/>
              <a:chOff x="3416" y="2029"/>
              <a:chExt cx="205" cy="478"/>
            </a:xfrm>
          </p:grpSpPr>
          <p:grpSp>
            <p:nvGrpSpPr>
              <p:cNvPr id="12" name="Group 25"/>
              <p:cNvGrpSpPr>
                <a:grpSpLocks/>
              </p:cNvGrpSpPr>
              <p:nvPr/>
            </p:nvGrpSpPr>
            <p:grpSpPr bwMode="auto">
              <a:xfrm>
                <a:off x="3416" y="2029"/>
                <a:ext cx="195" cy="400"/>
                <a:chOff x="2847" y="1893"/>
                <a:chExt cx="190" cy="597"/>
              </a:xfrm>
            </p:grpSpPr>
            <p:sp>
              <p:nvSpPr>
                <p:cNvPr id="60793" name="Line 2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794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3"/>
                  <a:ext cx="190" cy="59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792" name="Oval 28"/>
              <p:cNvSpPr>
                <a:spLocks noChangeAspect="1" noChangeArrowheads="1"/>
              </p:cNvSpPr>
              <p:nvPr/>
            </p:nvSpPr>
            <p:spPr bwMode="auto">
              <a:xfrm>
                <a:off x="3426" y="2107"/>
                <a:ext cx="195" cy="400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3454" y="2108"/>
              <a:ext cx="220" cy="471"/>
              <a:chOff x="3677" y="2612"/>
              <a:chExt cx="174" cy="496"/>
            </a:xfrm>
          </p:grpSpPr>
          <p:grpSp>
            <p:nvGrpSpPr>
              <p:cNvPr id="14" name="Group 30"/>
              <p:cNvGrpSpPr>
                <a:grpSpLocks/>
              </p:cNvGrpSpPr>
              <p:nvPr/>
            </p:nvGrpSpPr>
            <p:grpSpPr bwMode="auto">
              <a:xfrm>
                <a:off x="3678" y="2612"/>
                <a:ext cx="173" cy="421"/>
                <a:chOff x="2847" y="1892"/>
                <a:chExt cx="186" cy="602"/>
              </a:xfrm>
            </p:grpSpPr>
            <p:sp>
              <p:nvSpPr>
                <p:cNvPr id="60789" name="Line 3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790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2"/>
                  <a:ext cx="186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788" name="Oval 33"/>
              <p:cNvSpPr>
                <a:spLocks noChangeAspect="1" noChangeArrowheads="1"/>
              </p:cNvSpPr>
              <p:nvPr/>
            </p:nvSpPr>
            <p:spPr bwMode="auto">
              <a:xfrm>
                <a:off x="3677" y="2687"/>
                <a:ext cx="173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15" name="Group 34"/>
            <p:cNvGrpSpPr>
              <a:grpSpLocks/>
            </p:cNvGrpSpPr>
            <p:nvPr/>
          </p:nvGrpSpPr>
          <p:grpSpPr bwMode="auto">
            <a:xfrm rot="441939">
              <a:off x="3453" y="2126"/>
              <a:ext cx="220" cy="471"/>
              <a:chOff x="3623" y="2610"/>
              <a:chExt cx="174" cy="500"/>
            </a:xfrm>
          </p:grpSpPr>
          <p:grpSp>
            <p:nvGrpSpPr>
              <p:cNvPr id="16" name="Group 35"/>
              <p:cNvGrpSpPr>
                <a:grpSpLocks/>
              </p:cNvGrpSpPr>
              <p:nvPr/>
            </p:nvGrpSpPr>
            <p:grpSpPr bwMode="auto">
              <a:xfrm>
                <a:off x="3624" y="2610"/>
                <a:ext cx="173" cy="424"/>
                <a:chOff x="2789" y="1889"/>
                <a:chExt cx="186" cy="606"/>
              </a:xfrm>
            </p:grpSpPr>
            <p:sp>
              <p:nvSpPr>
                <p:cNvPr id="60785" name="Line 3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786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9" y="1889"/>
                  <a:ext cx="186" cy="60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784" name="Oval 38"/>
              <p:cNvSpPr>
                <a:spLocks noChangeAspect="1" noChangeArrowheads="1"/>
              </p:cNvSpPr>
              <p:nvPr/>
            </p:nvSpPr>
            <p:spPr bwMode="auto">
              <a:xfrm>
                <a:off x="3623" y="2685"/>
                <a:ext cx="173" cy="425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17" name="Group 39"/>
            <p:cNvGrpSpPr>
              <a:grpSpLocks/>
            </p:cNvGrpSpPr>
            <p:nvPr/>
          </p:nvGrpSpPr>
          <p:grpSpPr bwMode="auto">
            <a:xfrm rot="663594">
              <a:off x="3502" y="2133"/>
              <a:ext cx="223" cy="471"/>
              <a:chOff x="3621" y="2612"/>
              <a:chExt cx="179" cy="496"/>
            </a:xfrm>
          </p:grpSpPr>
          <p:grpSp>
            <p:nvGrpSpPr>
              <p:cNvPr id="18" name="Group 40"/>
              <p:cNvGrpSpPr>
                <a:grpSpLocks/>
              </p:cNvGrpSpPr>
              <p:nvPr/>
            </p:nvGrpSpPr>
            <p:grpSpPr bwMode="auto">
              <a:xfrm>
                <a:off x="3625" y="2612"/>
                <a:ext cx="175" cy="421"/>
                <a:chOff x="2788" y="1892"/>
                <a:chExt cx="188" cy="602"/>
              </a:xfrm>
            </p:grpSpPr>
            <p:sp>
              <p:nvSpPr>
                <p:cNvPr id="60781" name="Line 4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782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780" name="Oval 43"/>
              <p:cNvSpPr>
                <a:spLocks noChangeAspect="1" noChangeArrowheads="1"/>
              </p:cNvSpPr>
              <p:nvPr/>
            </p:nvSpPr>
            <p:spPr bwMode="auto">
              <a:xfrm>
                <a:off x="3621" y="2687"/>
                <a:ext cx="175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19" name="Group 44"/>
            <p:cNvGrpSpPr>
              <a:grpSpLocks/>
            </p:cNvGrpSpPr>
            <p:nvPr/>
          </p:nvGrpSpPr>
          <p:grpSpPr bwMode="auto">
            <a:xfrm rot="1047122">
              <a:off x="3563" y="2142"/>
              <a:ext cx="223" cy="471"/>
              <a:chOff x="3621" y="2612"/>
              <a:chExt cx="179" cy="496"/>
            </a:xfrm>
          </p:grpSpPr>
          <p:grpSp>
            <p:nvGrpSpPr>
              <p:cNvPr id="20" name="Group 45"/>
              <p:cNvGrpSpPr>
                <a:grpSpLocks/>
              </p:cNvGrpSpPr>
              <p:nvPr/>
            </p:nvGrpSpPr>
            <p:grpSpPr bwMode="auto">
              <a:xfrm>
                <a:off x="3625" y="2612"/>
                <a:ext cx="175" cy="421"/>
                <a:chOff x="2788" y="1892"/>
                <a:chExt cx="188" cy="602"/>
              </a:xfrm>
            </p:grpSpPr>
            <p:sp>
              <p:nvSpPr>
                <p:cNvPr id="60777" name="Line 4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778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776" name="Oval 48"/>
              <p:cNvSpPr>
                <a:spLocks noChangeAspect="1" noChangeArrowheads="1"/>
              </p:cNvSpPr>
              <p:nvPr/>
            </p:nvSpPr>
            <p:spPr bwMode="auto">
              <a:xfrm>
                <a:off x="3621" y="2687"/>
                <a:ext cx="175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21" name="Group 49"/>
            <p:cNvGrpSpPr>
              <a:grpSpLocks/>
            </p:cNvGrpSpPr>
            <p:nvPr/>
          </p:nvGrpSpPr>
          <p:grpSpPr bwMode="auto">
            <a:xfrm rot="1047122">
              <a:off x="3633" y="2159"/>
              <a:ext cx="226" cy="471"/>
              <a:chOff x="3620" y="2612"/>
              <a:chExt cx="183" cy="496"/>
            </a:xfrm>
          </p:grpSpPr>
          <p:grpSp>
            <p:nvGrpSpPr>
              <p:cNvPr id="22" name="Group 50"/>
              <p:cNvGrpSpPr>
                <a:grpSpLocks/>
              </p:cNvGrpSpPr>
              <p:nvPr/>
            </p:nvGrpSpPr>
            <p:grpSpPr bwMode="auto">
              <a:xfrm>
                <a:off x="3626" y="2612"/>
                <a:ext cx="177" cy="421"/>
                <a:chOff x="2786" y="1892"/>
                <a:chExt cx="190" cy="602"/>
              </a:xfrm>
            </p:grpSpPr>
            <p:sp>
              <p:nvSpPr>
                <p:cNvPr id="60773" name="Line 5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774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6" y="1892"/>
                  <a:ext cx="190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772" name="Oval 53"/>
              <p:cNvSpPr>
                <a:spLocks noChangeAspect="1" noChangeArrowheads="1"/>
              </p:cNvSpPr>
              <p:nvPr/>
            </p:nvSpPr>
            <p:spPr bwMode="auto">
              <a:xfrm>
                <a:off x="3620" y="2687"/>
                <a:ext cx="177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23" name="Group 54"/>
            <p:cNvGrpSpPr>
              <a:grpSpLocks/>
            </p:cNvGrpSpPr>
            <p:nvPr/>
          </p:nvGrpSpPr>
          <p:grpSpPr bwMode="auto">
            <a:xfrm rot="1047122">
              <a:off x="3696" y="2175"/>
              <a:ext cx="226" cy="471"/>
              <a:chOff x="3620" y="2612"/>
              <a:chExt cx="183" cy="496"/>
            </a:xfrm>
          </p:grpSpPr>
          <p:grpSp>
            <p:nvGrpSpPr>
              <p:cNvPr id="24" name="Group 55"/>
              <p:cNvGrpSpPr>
                <a:grpSpLocks/>
              </p:cNvGrpSpPr>
              <p:nvPr/>
            </p:nvGrpSpPr>
            <p:grpSpPr bwMode="auto">
              <a:xfrm>
                <a:off x="3626" y="2612"/>
                <a:ext cx="177" cy="421"/>
                <a:chOff x="2786" y="1892"/>
                <a:chExt cx="190" cy="602"/>
              </a:xfrm>
            </p:grpSpPr>
            <p:sp>
              <p:nvSpPr>
                <p:cNvPr id="60769" name="Line 5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770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6" y="1892"/>
                  <a:ext cx="190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768" name="Oval 58"/>
              <p:cNvSpPr>
                <a:spLocks noChangeAspect="1" noChangeArrowheads="1"/>
              </p:cNvSpPr>
              <p:nvPr/>
            </p:nvSpPr>
            <p:spPr bwMode="auto">
              <a:xfrm>
                <a:off x="3620" y="2687"/>
                <a:ext cx="177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25" name="Group 59"/>
            <p:cNvGrpSpPr>
              <a:grpSpLocks/>
            </p:cNvGrpSpPr>
            <p:nvPr/>
          </p:nvGrpSpPr>
          <p:grpSpPr bwMode="auto">
            <a:xfrm rot="1047122">
              <a:off x="3822" y="2207"/>
              <a:ext cx="226" cy="471"/>
              <a:chOff x="3620" y="2612"/>
              <a:chExt cx="183" cy="496"/>
            </a:xfrm>
          </p:grpSpPr>
          <p:grpSp>
            <p:nvGrpSpPr>
              <p:cNvPr id="26" name="Group 60"/>
              <p:cNvGrpSpPr>
                <a:grpSpLocks/>
              </p:cNvGrpSpPr>
              <p:nvPr/>
            </p:nvGrpSpPr>
            <p:grpSpPr bwMode="auto">
              <a:xfrm>
                <a:off x="3626" y="2612"/>
                <a:ext cx="177" cy="421"/>
                <a:chOff x="2786" y="1892"/>
                <a:chExt cx="190" cy="602"/>
              </a:xfrm>
            </p:grpSpPr>
            <p:sp>
              <p:nvSpPr>
                <p:cNvPr id="60765" name="Line 6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766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6" y="1892"/>
                  <a:ext cx="190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764" name="Oval 63"/>
              <p:cNvSpPr>
                <a:spLocks noChangeAspect="1" noChangeArrowheads="1"/>
              </p:cNvSpPr>
              <p:nvPr/>
            </p:nvSpPr>
            <p:spPr bwMode="auto">
              <a:xfrm>
                <a:off x="3620" y="2687"/>
                <a:ext cx="177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27" name="Group 64"/>
            <p:cNvGrpSpPr>
              <a:grpSpLocks/>
            </p:cNvGrpSpPr>
            <p:nvPr/>
          </p:nvGrpSpPr>
          <p:grpSpPr bwMode="auto">
            <a:xfrm rot="1047122">
              <a:off x="3878" y="2222"/>
              <a:ext cx="223" cy="471"/>
              <a:chOff x="3621" y="2612"/>
              <a:chExt cx="179" cy="496"/>
            </a:xfrm>
          </p:grpSpPr>
          <p:grpSp>
            <p:nvGrpSpPr>
              <p:cNvPr id="28" name="Group 65"/>
              <p:cNvGrpSpPr>
                <a:grpSpLocks/>
              </p:cNvGrpSpPr>
              <p:nvPr/>
            </p:nvGrpSpPr>
            <p:grpSpPr bwMode="auto">
              <a:xfrm>
                <a:off x="3625" y="2612"/>
                <a:ext cx="175" cy="421"/>
                <a:chOff x="2788" y="1892"/>
                <a:chExt cx="188" cy="602"/>
              </a:xfrm>
            </p:grpSpPr>
            <p:sp>
              <p:nvSpPr>
                <p:cNvPr id="60761" name="Line 6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762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760" name="Oval 68"/>
              <p:cNvSpPr>
                <a:spLocks noChangeAspect="1" noChangeArrowheads="1"/>
              </p:cNvSpPr>
              <p:nvPr/>
            </p:nvSpPr>
            <p:spPr bwMode="auto">
              <a:xfrm>
                <a:off x="3621" y="2687"/>
                <a:ext cx="175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29" name="Group 69"/>
            <p:cNvGrpSpPr>
              <a:grpSpLocks/>
            </p:cNvGrpSpPr>
            <p:nvPr/>
          </p:nvGrpSpPr>
          <p:grpSpPr bwMode="auto">
            <a:xfrm rot="1047122">
              <a:off x="3759" y="2191"/>
              <a:ext cx="226" cy="471"/>
              <a:chOff x="3620" y="2612"/>
              <a:chExt cx="183" cy="496"/>
            </a:xfrm>
          </p:grpSpPr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3626" y="2612"/>
                <a:ext cx="177" cy="421"/>
                <a:chOff x="2786" y="1892"/>
                <a:chExt cx="190" cy="602"/>
              </a:xfrm>
            </p:grpSpPr>
            <p:sp>
              <p:nvSpPr>
                <p:cNvPr id="60757" name="Line 7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758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6" y="1892"/>
                  <a:ext cx="190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756" name="Oval 73"/>
              <p:cNvSpPr>
                <a:spLocks noChangeAspect="1" noChangeArrowheads="1"/>
              </p:cNvSpPr>
              <p:nvPr/>
            </p:nvSpPr>
            <p:spPr bwMode="auto">
              <a:xfrm>
                <a:off x="3620" y="2687"/>
                <a:ext cx="177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31" name="Group 74"/>
            <p:cNvGrpSpPr>
              <a:grpSpLocks/>
            </p:cNvGrpSpPr>
            <p:nvPr/>
          </p:nvGrpSpPr>
          <p:grpSpPr bwMode="auto">
            <a:xfrm rot="1047122">
              <a:off x="3948" y="2243"/>
              <a:ext cx="226" cy="471"/>
              <a:chOff x="3620" y="2612"/>
              <a:chExt cx="183" cy="496"/>
            </a:xfrm>
          </p:grpSpPr>
          <p:grpSp>
            <p:nvGrpSpPr>
              <p:cNvPr id="60416" name="Group 75"/>
              <p:cNvGrpSpPr>
                <a:grpSpLocks/>
              </p:cNvGrpSpPr>
              <p:nvPr/>
            </p:nvGrpSpPr>
            <p:grpSpPr bwMode="auto">
              <a:xfrm>
                <a:off x="3626" y="2612"/>
                <a:ext cx="177" cy="421"/>
                <a:chOff x="2786" y="1892"/>
                <a:chExt cx="190" cy="602"/>
              </a:xfrm>
            </p:grpSpPr>
            <p:sp>
              <p:nvSpPr>
                <p:cNvPr id="60753" name="Line 7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754" name="Oval 7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6" y="1892"/>
                  <a:ext cx="190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752" name="Oval 78"/>
              <p:cNvSpPr>
                <a:spLocks noChangeAspect="1" noChangeArrowheads="1"/>
              </p:cNvSpPr>
              <p:nvPr/>
            </p:nvSpPr>
            <p:spPr bwMode="auto">
              <a:xfrm>
                <a:off x="3620" y="2687"/>
                <a:ext cx="177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417" name="Group 79"/>
            <p:cNvGrpSpPr>
              <a:grpSpLocks/>
            </p:cNvGrpSpPr>
            <p:nvPr/>
          </p:nvGrpSpPr>
          <p:grpSpPr bwMode="auto">
            <a:xfrm rot="1047122">
              <a:off x="4011" y="2263"/>
              <a:ext cx="226" cy="471"/>
              <a:chOff x="3620" y="2612"/>
              <a:chExt cx="183" cy="496"/>
            </a:xfrm>
          </p:grpSpPr>
          <p:grpSp>
            <p:nvGrpSpPr>
              <p:cNvPr id="60419" name="Group 80"/>
              <p:cNvGrpSpPr>
                <a:grpSpLocks/>
              </p:cNvGrpSpPr>
              <p:nvPr/>
            </p:nvGrpSpPr>
            <p:grpSpPr bwMode="auto">
              <a:xfrm>
                <a:off x="3626" y="2612"/>
                <a:ext cx="177" cy="421"/>
                <a:chOff x="2786" y="1892"/>
                <a:chExt cx="190" cy="602"/>
              </a:xfrm>
            </p:grpSpPr>
            <p:sp>
              <p:nvSpPr>
                <p:cNvPr id="60749" name="Line 8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750" name="Oval 8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6" y="1892"/>
                  <a:ext cx="190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748" name="Oval 83"/>
              <p:cNvSpPr>
                <a:spLocks noChangeAspect="1" noChangeArrowheads="1"/>
              </p:cNvSpPr>
              <p:nvPr/>
            </p:nvSpPr>
            <p:spPr bwMode="auto">
              <a:xfrm>
                <a:off x="3620" y="2687"/>
                <a:ext cx="177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423" name="Group 84"/>
            <p:cNvGrpSpPr>
              <a:grpSpLocks/>
            </p:cNvGrpSpPr>
            <p:nvPr/>
          </p:nvGrpSpPr>
          <p:grpSpPr bwMode="auto">
            <a:xfrm rot="1047122">
              <a:off x="4074" y="2279"/>
              <a:ext cx="226" cy="471"/>
              <a:chOff x="3620" y="2612"/>
              <a:chExt cx="183" cy="496"/>
            </a:xfrm>
          </p:grpSpPr>
          <p:grpSp>
            <p:nvGrpSpPr>
              <p:cNvPr id="60426" name="Group 85"/>
              <p:cNvGrpSpPr>
                <a:grpSpLocks/>
              </p:cNvGrpSpPr>
              <p:nvPr/>
            </p:nvGrpSpPr>
            <p:grpSpPr bwMode="auto">
              <a:xfrm>
                <a:off x="3626" y="2612"/>
                <a:ext cx="177" cy="421"/>
                <a:chOff x="2786" y="1892"/>
                <a:chExt cx="190" cy="602"/>
              </a:xfrm>
            </p:grpSpPr>
            <p:sp>
              <p:nvSpPr>
                <p:cNvPr id="60745" name="Line 8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746" name="Oval 8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6" y="1892"/>
                  <a:ext cx="190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744" name="Oval 88"/>
              <p:cNvSpPr>
                <a:spLocks noChangeAspect="1" noChangeArrowheads="1"/>
              </p:cNvSpPr>
              <p:nvPr/>
            </p:nvSpPr>
            <p:spPr bwMode="auto">
              <a:xfrm>
                <a:off x="3620" y="2687"/>
                <a:ext cx="177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427" name="Group 89"/>
            <p:cNvGrpSpPr>
              <a:grpSpLocks/>
            </p:cNvGrpSpPr>
            <p:nvPr/>
          </p:nvGrpSpPr>
          <p:grpSpPr bwMode="auto">
            <a:xfrm rot="1047122">
              <a:off x="4121" y="2298"/>
              <a:ext cx="223" cy="471"/>
              <a:chOff x="3621" y="2612"/>
              <a:chExt cx="179" cy="496"/>
            </a:xfrm>
          </p:grpSpPr>
          <p:grpSp>
            <p:nvGrpSpPr>
              <p:cNvPr id="60431" name="Group 90"/>
              <p:cNvGrpSpPr>
                <a:grpSpLocks/>
              </p:cNvGrpSpPr>
              <p:nvPr/>
            </p:nvGrpSpPr>
            <p:grpSpPr bwMode="auto">
              <a:xfrm>
                <a:off x="3625" y="2612"/>
                <a:ext cx="175" cy="421"/>
                <a:chOff x="2788" y="1892"/>
                <a:chExt cx="188" cy="602"/>
              </a:xfrm>
            </p:grpSpPr>
            <p:sp>
              <p:nvSpPr>
                <p:cNvPr id="60741" name="Line 9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742" name="Oval 9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740" name="Oval 93"/>
              <p:cNvSpPr>
                <a:spLocks noChangeAspect="1" noChangeArrowheads="1"/>
              </p:cNvSpPr>
              <p:nvPr/>
            </p:nvSpPr>
            <p:spPr bwMode="auto">
              <a:xfrm>
                <a:off x="3621" y="2687"/>
                <a:ext cx="175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458" name="Group 94"/>
            <p:cNvGrpSpPr>
              <a:grpSpLocks/>
            </p:cNvGrpSpPr>
            <p:nvPr/>
          </p:nvGrpSpPr>
          <p:grpSpPr bwMode="auto">
            <a:xfrm rot="1047122">
              <a:off x="4184" y="2322"/>
              <a:ext cx="223" cy="471"/>
              <a:chOff x="3621" y="2612"/>
              <a:chExt cx="179" cy="496"/>
            </a:xfrm>
          </p:grpSpPr>
          <p:grpSp>
            <p:nvGrpSpPr>
              <p:cNvPr id="60459" name="Group 95"/>
              <p:cNvGrpSpPr>
                <a:grpSpLocks/>
              </p:cNvGrpSpPr>
              <p:nvPr/>
            </p:nvGrpSpPr>
            <p:grpSpPr bwMode="auto">
              <a:xfrm>
                <a:off x="3625" y="2612"/>
                <a:ext cx="175" cy="421"/>
                <a:chOff x="2788" y="1892"/>
                <a:chExt cx="188" cy="602"/>
              </a:xfrm>
            </p:grpSpPr>
            <p:sp>
              <p:nvSpPr>
                <p:cNvPr id="60737" name="Line 9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738" name="Oval 9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736" name="Oval 98"/>
              <p:cNvSpPr>
                <a:spLocks noChangeAspect="1" noChangeArrowheads="1"/>
              </p:cNvSpPr>
              <p:nvPr/>
            </p:nvSpPr>
            <p:spPr bwMode="auto">
              <a:xfrm>
                <a:off x="3621" y="2687"/>
                <a:ext cx="175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460" name="Group 99"/>
            <p:cNvGrpSpPr>
              <a:grpSpLocks/>
            </p:cNvGrpSpPr>
            <p:nvPr/>
          </p:nvGrpSpPr>
          <p:grpSpPr bwMode="auto">
            <a:xfrm rot="1047122">
              <a:off x="4254" y="2347"/>
              <a:ext cx="226" cy="471"/>
              <a:chOff x="3620" y="2612"/>
              <a:chExt cx="183" cy="496"/>
            </a:xfrm>
          </p:grpSpPr>
          <p:grpSp>
            <p:nvGrpSpPr>
              <p:cNvPr id="60461" name="Group 100"/>
              <p:cNvGrpSpPr>
                <a:grpSpLocks/>
              </p:cNvGrpSpPr>
              <p:nvPr/>
            </p:nvGrpSpPr>
            <p:grpSpPr bwMode="auto">
              <a:xfrm>
                <a:off x="3626" y="2612"/>
                <a:ext cx="177" cy="421"/>
                <a:chOff x="2786" y="1892"/>
                <a:chExt cx="190" cy="602"/>
              </a:xfrm>
            </p:grpSpPr>
            <p:sp>
              <p:nvSpPr>
                <p:cNvPr id="60733" name="Line 10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734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6" y="1892"/>
                  <a:ext cx="190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732" name="Oval 103"/>
              <p:cNvSpPr>
                <a:spLocks noChangeAspect="1" noChangeArrowheads="1"/>
              </p:cNvSpPr>
              <p:nvPr/>
            </p:nvSpPr>
            <p:spPr bwMode="auto">
              <a:xfrm>
                <a:off x="3620" y="2687"/>
                <a:ext cx="177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462" name="Group 104"/>
            <p:cNvGrpSpPr>
              <a:grpSpLocks/>
            </p:cNvGrpSpPr>
            <p:nvPr/>
          </p:nvGrpSpPr>
          <p:grpSpPr bwMode="auto">
            <a:xfrm rot="1279834">
              <a:off x="4316" y="2373"/>
              <a:ext cx="226" cy="471"/>
              <a:chOff x="3620" y="2612"/>
              <a:chExt cx="183" cy="496"/>
            </a:xfrm>
          </p:grpSpPr>
          <p:grpSp>
            <p:nvGrpSpPr>
              <p:cNvPr id="60465" name="Group 105"/>
              <p:cNvGrpSpPr>
                <a:grpSpLocks/>
              </p:cNvGrpSpPr>
              <p:nvPr/>
            </p:nvGrpSpPr>
            <p:grpSpPr bwMode="auto">
              <a:xfrm>
                <a:off x="3626" y="2612"/>
                <a:ext cx="177" cy="421"/>
                <a:chOff x="2786" y="1892"/>
                <a:chExt cx="190" cy="602"/>
              </a:xfrm>
            </p:grpSpPr>
            <p:sp>
              <p:nvSpPr>
                <p:cNvPr id="60729" name="Line 10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730" name="Oval 10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6" y="1892"/>
                  <a:ext cx="190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728" name="Oval 108"/>
              <p:cNvSpPr>
                <a:spLocks noChangeAspect="1" noChangeArrowheads="1"/>
              </p:cNvSpPr>
              <p:nvPr/>
            </p:nvSpPr>
            <p:spPr bwMode="auto">
              <a:xfrm>
                <a:off x="3620" y="2687"/>
                <a:ext cx="177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466" name="Group 109"/>
            <p:cNvGrpSpPr>
              <a:grpSpLocks/>
            </p:cNvGrpSpPr>
            <p:nvPr/>
          </p:nvGrpSpPr>
          <p:grpSpPr bwMode="auto">
            <a:xfrm rot="1628238">
              <a:off x="4377" y="2399"/>
              <a:ext cx="226" cy="471"/>
              <a:chOff x="3620" y="2612"/>
              <a:chExt cx="183" cy="496"/>
            </a:xfrm>
          </p:grpSpPr>
          <p:grpSp>
            <p:nvGrpSpPr>
              <p:cNvPr id="60477" name="Group 110"/>
              <p:cNvGrpSpPr>
                <a:grpSpLocks/>
              </p:cNvGrpSpPr>
              <p:nvPr/>
            </p:nvGrpSpPr>
            <p:grpSpPr bwMode="auto">
              <a:xfrm>
                <a:off x="3626" y="2612"/>
                <a:ext cx="177" cy="421"/>
                <a:chOff x="2786" y="1892"/>
                <a:chExt cx="190" cy="602"/>
              </a:xfrm>
            </p:grpSpPr>
            <p:sp>
              <p:nvSpPr>
                <p:cNvPr id="60725" name="Line 11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726" name="Oval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6" y="1892"/>
                  <a:ext cx="190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724" name="Oval 113"/>
              <p:cNvSpPr>
                <a:spLocks noChangeAspect="1" noChangeArrowheads="1"/>
              </p:cNvSpPr>
              <p:nvPr/>
            </p:nvSpPr>
            <p:spPr bwMode="auto">
              <a:xfrm>
                <a:off x="3620" y="2687"/>
                <a:ext cx="177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486" name="Group 114"/>
            <p:cNvGrpSpPr>
              <a:grpSpLocks/>
            </p:cNvGrpSpPr>
            <p:nvPr/>
          </p:nvGrpSpPr>
          <p:grpSpPr bwMode="auto">
            <a:xfrm rot="1628238">
              <a:off x="4431" y="2423"/>
              <a:ext cx="226" cy="471"/>
              <a:chOff x="3620" y="2612"/>
              <a:chExt cx="183" cy="496"/>
            </a:xfrm>
          </p:grpSpPr>
          <p:grpSp>
            <p:nvGrpSpPr>
              <p:cNvPr id="60487" name="Group 115"/>
              <p:cNvGrpSpPr>
                <a:grpSpLocks/>
              </p:cNvGrpSpPr>
              <p:nvPr/>
            </p:nvGrpSpPr>
            <p:grpSpPr bwMode="auto">
              <a:xfrm>
                <a:off x="3626" y="2612"/>
                <a:ext cx="177" cy="421"/>
                <a:chOff x="2786" y="1892"/>
                <a:chExt cx="190" cy="602"/>
              </a:xfrm>
            </p:grpSpPr>
            <p:sp>
              <p:nvSpPr>
                <p:cNvPr id="60721" name="Line 11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722" name="Oval 11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6" y="1892"/>
                  <a:ext cx="190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720" name="Oval 118"/>
              <p:cNvSpPr>
                <a:spLocks noChangeAspect="1" noChangeArrowheads="1"/>
              </p:cNvSpPr>
              <p:nvPr/>
            </p:nvSpPr>
            <p:spPr bwMode="auto">
              <a:xfrm>
                <a:off x="3620" y="2687"/>
                <a:ext cx="177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488" name="Group 119"/>
            <p:cNvGrpSpPr>
              <a:grpSpLocks/>
            </p:cNvGrpSpPr>
            <p:nvPr/>
          </p:nvGrpSpPr>
          <p:grpSpPr bwMode="auto">
            <a:xfrm rot="1918878">
              <a:off x="4486" y="2453"/>
              <a:ext cx="226" cy="471"/>
              <a:chOff x="3620" y="2612"/>
              <a:chExt cx="183" cy="496"/>
            </a:xfrm>
          </p:grpSpPr>
          <p:grpSp>
            <p:nvGrpSpPr>
              <p:cNvPr id="60489" name="Group 120"/>
              <p:cNvGrpSpPr>
                <a:grpSpLocks/>
              </p:cNvGrpSpPr>
              <p:nvPr/>
            </p:nvGrpSpPr>
            <p:grpSpPr bwMode="auto">
              <a:xfrm>
                <a:off x="3626" y="2612"/>
                <a:ext cx="177" cy="421"/>
                <a:chOff x="2786" y="1892"/>
                <a:chExt cx="190" cy="602"/>
              </a:xfrm>
            </p:grpSpPr>
            <p:sp>
              <p:nvSpPr>
                <p:cNvPr id="60717" name="Line 12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718" name="Oval 12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6" y="1892"/>
                  <a:ext cx="190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716" name="Oval 123"/>
              <p:cNvSpPr>
                <a:spLocks noChangeAspect="1" noChangeArrowheads="1"/>
              </p:cNvSpPr>
              <p:nvPr/>
            </p:nvSpPr>
            <p:spPr bwMode="auto">
              <a:xfrm>
                <a:off x="3620" y="2687"/>
                <a:ext cx="177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490" name="Group 124"/>
            <p:cNvGrpSpPr>
              <a:grpSpLocks/>
            </p:cNvGrpSpPr>
            <p:nvPr/>
          </p:nvGrpSpPr>
          <p:grpSpPr bwMode="auto">
            <a:xfrm rot="2091548">
              <a:off x="4532" y="2481"/>
              <a:ext cx="223" cy="471"/>
              <a:chOff x="3621" y="2612"/>
              <a:chExt cx="179" cy="496"/>
            </a:xfrm>
          </p:grpSpPr>
          <p:grpSp>
            <p:nvGrpSpPr>
              <p:cNvPr id="60491" name="Group 125"/>
              <p:cNvGrpSpPr>
                <a:grpSpLocks/>
              </p:cNvGrpSpPr>
              <p:nvPr/>
            </p:nvGrpSpPr>
            <p:grpSpPr bwMode="auto">
              <a:xfrm>
                <a:off x="3625" y="2612"/>
                <a:ext cx="175" cy="421"/>
                <a:chOff x="2788" y="1892"/>
                <a:chExt cx="188" cy="602"/>
              </a:xfrm>
            </p:grpSpPr>
            <p:sp>
              <p:nvSpPr>
                <p:cNvPr id="60713" name="Line 12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714" name="Oval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712" name="Oval 128"/>
              <p:cNvSpPr>
                <a:spLocks noChangeAspect="1" noChangeArrowheads="1"/>
              </p:cNvSpPr>
              <p:nvPr/>
            </p:nvSpPr>
            <p:spPr bwMode="auto">
              <a:xfrm>
                <a:off x="3621" y="2687"/>
                <a:ext cx="175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492" name="Group 129"/>
            <p:cNvGrpSpPr>
              <a:grpSpLocks/>
            </p:cNvGrpSpPr>
            <p:nvPr/>
          </p:nvGrpSpPr>
          <p:grpSpPr bwMode="auto">
            <a:xfrm rot="2329600">
              <a:off x="4586" y="2519"/>
              <a:ext cx="223" cy="471"/>
              <a:chOff x="3621" y="2612"/>
              <a:chExt cx="179" cy="496"/>
            </a:xfrm>
          </p:grpSpPr>
          <p:grpSp>
            <p:nvGrpSpPr>
              <p:cNvPr id="60493" name="Group 130"/>
              <p:cNvGrpSpPr>
                <a:grpSpLocks/>
              </p:cNvGrpSpPr>
              <p:nvPr/>
            </p:nvGrpSpPr>
            <p:grpSpPr bwMode="auto">
              <a:xfrm>
                <a:off x="3625" y="2612"/>
                <a:ext cx="175" cy="421"/>
                <a:chOff x="2788" y="1892"/>
                <a:chExt cx="188" cy="602"/>
              </a:xfrm>
            </p:grpSpPr>
            <p:sp>
              <p:nvSpPr>
                <p:cNvPr id="60709" name="Line 13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710" name="Oval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708" name="Oval 133"/>
              <p:cNvSpPr>
                <a:spLocks noChangeAspect="1" noChangeArrowheads="1"/>
              </p:cNvSpPr>
              <p:nvPr/>
            </p:nvSpPr>
            <p:spPr bwMode="auto">
              <a:xfrm>
                <a:off x="3621" y="2687"/>
                <a:ext cx="175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494" name="Group 134"/>
            <p:cNvGrpSpPr>
              <a:grpSpLocks/>
            </p:cNvGrpSpPr>
            <p:nvPr/>
          </p:nvGrpSpPr>
          <p:grpSpPr bwMode="auto">
            <a:xfrm rot="2329600">
              <a:off x="4640" y="2561"/>
              <a:ext cx="223" cy="471"/>
              <a:chOff x="3621" y="2612"/>
              <a:chExt cx="179" cy="496"/>
            </a:xfrm>
          </p:grpSpPr>
          <p:grpSp>
            <p:nvGrpSpPr>
              <p:cNvPr id="60495" name="Group 135"/>
              <p:cNvGrpSpPr>
                <a:grpSpLocks/>
              </p:cNvGrpSpPr>
              <p:nvPr/>
            </p:nvGrpSpPr>
            <p:grpSpPr bwMode="auto">
              <a:xfrm>
                <a:off x="3625" y="2612"/>
                <a:ext cx="175" cy="421"/>
                <a:chOff x="2788" y="1892"/>
                <a:chExt cx="188" cy="602"/>
              </a:xfrm>
            </p:grpSpPr>
            <p:sp>
              <p:nvSpPr>
                <p:cNvPr id="60705" name="Line 13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706" name="Oval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704" name="Oval 138"/>
              <p:cNvSpPr>
                <a:spLocks noChangeAspect="1" noChangeArrowheads="1"/>
              </p:cNvSpPr>
              <p:nvPr/>
            </p:nvSpPr>
            <p:spPr bwMode="auto">
              <a:xfrm>
                <a:off x="3621" y="2687"/>
                <a:ext cx="175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496" name="Group 139"/>
            <p:cNvGrpSpPr>
              <a:grpSpLocks/>
            </p:cNvGrpSpPr>
            <p:nvPr/>
          </p:nvGrpSpPr>
          <p:grpSpPr bwMode="auto">
            <a:xfrm rot="2792910">
              <a:off x="4725" y="2624"/>
              <a:ext cx="230" cy="485"/>
              <a:chOff x="3598" y="2632"/>
              <a:chExt cx="209" cy="452"/>
            </a:xfrm>
          </p:grpSpPr>
          <p:grpSp>
            <p:nvGrpSpPr>
              <p:cNvPr id="60497" name="Group 140"/>
              <p:cNvGrpSpPr>
                <a:grpSpLocks/>
              </p:cNvGrpSpPr>
              <p:nvPr/>
            </p:nvGrpSpPr>
            <p:grpSpPr bwMode="auto">
              <a:xfrm>
                <a:off x="3598" y="2632"/>
                <a:ext cx="199" cy="373"/>
                <a:chOff x="2774" y="1925"/>
                <a:chExt cx="215" cy="534"/>
              </a:xfrm>
            </p:grpSpPr>
            <p:sp>
              <p:nvSpPr>
                <p:cNvPr id="60701" name="Line 14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702" name="Oval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2774" y="1925"/>
                  <a:ext cx="215" cy="5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700" name="Oval 143"/>
              <p:cNvSpPr>
                <a:spLocks noChangeAspect="1" noChangeArrowheads="1"/>
              </p:cNvSpPr>
              <p:nvPr/>
            </p:nvSpPr>
            <p:spPr bwMode="auto">
              <a:xfrm>
                <a:off x="3609" y="2711"/>
                <a:ext cx="198" cy="373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498" name="Group 144"/>
            <p:cNvGrpSpPr>
              <a:grpSpLocks/>
            </p:cNvGrpSpPr>
            <p:nvPr/>
          </p:nvGrpSpPr>
          <p:grpSpPr bwMode="auto">
            <a:xfrm rot="2620239">
              <a:off x="4700" y="2605"/>
              <a:ext cx="226" cy="471"/>
              <a:chOff x="3620" y="2612"/>
              <a:chExt cx="183" cy="496"/>
            </a:xfrm>
          </p:grpSpPr>
          <p:grpSp>
            <p:nvGrpSpPr>
              <p:cNvPr id="60499" name="Group 145"/>
              <p:cNvGrpSpPr>
                <a:grpSpLocks/>
              </p:cNvGrpSpPr>
              <p:nvPr/>
            </p:nvGrpSpPr>
            <p:grpSpPr bwMode="auto">
              <a:xfrm>
                <a:off x="3626" y="2612"/>
                <a:ext cx="177" cy="421"/>
                <a:chOff x="2786" y="1892"/>
                <a:chExt cx="190" cy="602"/>
              </a:xfrm>
            </p:grpSpPr>
            <p:sp>
              <p:nvSpPr>
                <p:cNvPr id="60697" name="Line 14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698" name="Oval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6" y="1892"/>
                  <a:ext cx="190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696" name="Oval 148"/>
              <p:cNvSpPr>
                <a:spLocks noChangeAspect="1" noChangeArrowheads="1"/>
              </p:cNvSpPr>
              <p:nvPr/>
            </p:nvSpPr>
            <p:spPr bwMode="auto">
              <a:xfrm>
                <a:off x="3620" y="2687"/>
                <a:ext cx="177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500" name="Group 149"/>
            <p:cNvGrpSpPr>
              <a:grpSpLocks/>
            </p:cNvGrpSpPr>
            <p:nvPr/>
          </p:nvGrpSpPr>
          <p:grpSpPr bwMode="auto">
            <a:xfrm>
              <a:off x="3021" y="2066"/>
              <a:ext cx="219" cy="471"/>
              <a:chOff x="2701" y="2652"/>
              <a:chExt cx="175" cy="496"/>
            </a:xfrm>
          </p:grpSpPr>
          <p:grpSp>
            <p:nvGrpSpPr>
              <p:cNvPr id="60501" name="Group 150"/>
              <p:cNvGrpSpPr>
                <a:grpSpLocks/>
              </p:cNvGrpSpPr>
              <p:nvPr/>
            </p:nvGrpSpPr>
            <p:grpSpPr bwMode="auto">
              <a:xfrm>
                <a:off x="2701" y="2652"/>
                <a:ext cx="175" cy="421"/>
                <a:chOff x="2847" y="1892"/>
                <a:chExt cx="188" cy="602"/>
              </a:xfrm>
            </p:grpSpPr>
            <p:sp>
              <p:nvSpPr>
                <p:cNvPr id="60693" name="Line 15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694" name="Oval 152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692" name="Oval 153"/>
              <p:cNvSpPr>
                <a:spLocks noChangeAspect="1" noChangeArrowheads="1"/>
              </p:cNvSpPr>
              <p:nvPr/>
            </p:nvSpPr>
            <p:spPr bwMode="auto">
              <a:xfrm>
                <a:off x="2701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502" name="Group 154"/>
            <p:cNvGrpSpPr>
              <a:grpSpLocks/>
            </p:cNvGrpSpPr>
            <p:nvPr/>
          </p:nvGrpSpPr>
          <p:grpSpPr bwMode="auto">
            <a:xfrm>
              <a:off x="2954" y="2063"/>
              <a:ext cx="219" cy="471"/>
              <a:chOff x="2701" y="2652"/>
              <a:chExt cx="175" cy="496"/>
            </a:xfrm>
          </p:grpSpPr>
          <p:grpSp>
            <p:nvGrpSpPr>
              <p:cNvPr id="60503" name="Group 155"/>
              <p:cNvGrpSpPr>
                <a:grpSpLocks/>
              </p:cNvGrpSpPr>
              <p:nvPr/>
            </p:nvGrpSpPr>
            <p:grpSpPr bwMode="auto">
              <a:xfrm>
                <a:off x="2701" y="2652"/>
                <a:ext cx="175" cy="421"/>
                <a:chOff x="2847" y="1892"/>
                <a:chExt cx="188" cy="602"/>
              </a:xfrm>
            </p:grpSpPr>
            <p:sp>
              <p:nvSpPr>
                <p:cNvPr id="60689" name="Line 15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690" name="Oval 157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688" name="Oval 158"/>
              <p:cNvSpPr>
                <a:spLocks noChangeAspect="1" noChangeArrowheads="1"/>
              </p:cNvSpPr>
              <p:nvPr/>
            </p:nvSpPr>
            <p:spPr bwMode="auto">
              <a:xfrm>
                <a:off x="2701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504" name="Group 159"/>
            <p:cNvGrpSpPr>
              <a:grpSpLocks/>
            </p:cNvGrpSpPr>
            <p:nvPr/>
          </p:nvGrpSpPr>
          <p:grpSpPr bwMode="auto">
            <a:xfrm>
              <a:off x="2738" y="2066"/>
              <a:ext cx="219" cy="471"/>
              <a:chOff x="2701" y="2652"/>
              <a:chExt cx="175" cy="496"/>
            </a:xfrm>
          </p:grpSpPr>
          <p:grpSp>
            <p:nvGrpSpPr>
              <p:cNvPr id="60505" name="Group 160"/>
              <p:cNvGrpSpPr>
                <a:grpSpLocks/>
              </p:cNvGrpSpPr>
              <p:nvPr/>
            </p:nvGrpSpPr>
            <p:grpSpPr bwMode="auto">
              <a:xfrm>
                <a:off x="2701" y="2652"/>
                <a:ext cx="175" cy="421"/>
                <a:chOff x="2847" y="1892"/>
                <a:chExt cx="188" cy="602"/>
              </a:xfrm>
            </p:grpSpPr>
            <p:sp>
              <p:nvSpPr>
                <p:cNvPr id="60685" name="Line 16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686" name="Oval 162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684" name="Oval 163"/>
              <p:cNvSpPr>
                <a:spLocks noChangeAspect="1" noChangeArrowheads="1"/>
              </p:cNvSpPr>
              <p:nvPr/>
            </p:nvSpPr>
            <p:spPr bwMode="auto">
              <a:xfrm>
                <a:off x="2701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506" name="Group 164"/>
            <p:cNvGrpSpPr>
              <a:grpSpLocks/>
            </p:cNvGrpSpPr>
            <p:nvPr/>
          </p:nvGrpSpPr>
          <p:grpSpPr bwMode="auto">
            <a:xfrm>
              <a:off x="2880" y="2063"/>
              <a:ext cx="219" cy="471"/>
              <a:chOff x="2701" y="2652"/>
              <a:chExt cx="175" cy="496"/>
            </a:xfrm>
          </p:grpSpPr>
          <p:grpSp>
            <p:nvGrpSpPr>
              <p:cNvPr id="60507" name="Group 165"/>
              <p:cNvGrpSpPr>
                <a:grpSpLocks/>
              </p:cNvGrpSpPr>
              <p:nvPr/>
            </p:nvGrpSpPr>
            <p:grpSpPr bwMode="auto">
              <a:xfrm>
                <a:off x="2701" y="2652"/>
                <a:ext cx="175" cy="421"/>
                <a:chOff x="2847" y="1892"/>
                <a:chExt cx="188" cy="602"/>
              </a:xfrm>
            </p:grpSpPr>
            <p:sp>
              <p:nvSpPr>
                <p:cNvPr id="60681" name="Line 16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682" name="Oval 167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680" name="Oval 168"/>
              <p:cNvSpPr>
                <a:spLocks noChangeAspect="1" noChangeArrowheads="1"/>
              </p:cNvSpPr>
              <p:nvPr/>
            </p:nvSpPr>
            <p:spPr bwMode="auto">
              <a:xfrm>
                <a:off x="2701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508" name="Group 169"/>
            <p:cNvGrpSpPr>
              <a:grpSpLocks/>
            </p:cNvGrpSpPr>
            <p:nvPr/>
          </p:nvGrpSpPr>
          <p:grpSpPr bwMode="auto">
            <a:xfrm>
              <a:off x="2809" y="2063"/>
              <a:ext cx="219" cy="471"/>
              <a:chOff x="2701" y="2652"/>
              <a:chExt cx="175" cy="496"/>
            </a:xfrm>
          </p:grpSpPr>
          <p:grpSp>
            <p:nvGrpSpPr>
              <p:cNvPr id="60509" name="Group 170"/>
              <p:cNvGrpSpPr>
                <a:grpSpLocks/>
              </p:cNvGrpSpPr>
              <p:nvPr/>
            </p:nvGrpSpPr>
            <p:grpSpPr bwMode="auto">
              <a:xfrm>
                <a:off x="2701" y="2652"/>
                <a:ext cx="175" cy="421"/>
                <a:chOff x="2847" y="1892"/>
                <a:chExt cx="188" cy="602"/>
              </a:xfrm>
            </p:grpSpPr>
            <p:sp>
              <p:nvSpPr>
                <p:cNvPr id="60677" name="Line 17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678" name="Oval 172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676" name="Oval 173"/>
              <p:cNvSpPr>
                <a:spLocks noChangeAspect="1" noChangeArrowheads="1"/>
              </p:cNvSpPr>
              <p:nvPr/>
            </p:nvSpPr>
            <p:spPr bwMode="auto">
              <a:xfrm>
                <a:off x="2701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510" name="Group 174"/>
            <p:cNvGrpSpPr>
              <a:grpSpLocks/>
            </p:cNvGrpSpPr>
            <p:nvPr/>
          </p:nvGrpSpPr>
          <p:grpSpPr bwMode="auto">
            <a:xfrm>
              <a:off x="2670" y="2066"/>
              <a:ext cx="219" cy="471"/>
              <a:chOff x="2701" y="2652"/>
              <a:chExt cx="175" cy="496"/>
            </a:xfrm>
          </p:grpSpPr>
          <p:grpSp>
            <p:nvGrpSpPr>
              <p:cNvPr id="60511" name="Group 175"/>
              <p:cNvGrpSpPr>
                <a:grpSpLocks/>
              </p:cNvGrpSpPr>
              <p:nvPr/>
            </p:nvGrpSpPr>
            <p:grpSpPr bwMode="auto">
              <a:xfrm>
                <a:off x="2701" y="2652"/>
                <a:ext cx="175" cy="421"/>
                <a:chOff x="2847" y="1892"/>
                <a:chExt cx="188" cy="602"/>
              </a:xfrm>
            </p:grpSpPr>
            <p:sp>
              <p:nvSpPr>
                <p:cNvPr id="60673" name="Line 17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674" name="Oval 177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672" name="Oval 178"/>
              <p:cNvSpPr>
                <a:spLocks noChangeAspect="1" noChangeArrowheads="1"/>
              </p:cNvSpPr>
              <p:nvPr/>
            </p:nvSpPr>
            <p:spPr bwMode="auto">
              <a:xfrm>
                <a:off x="2701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544" name="Group 179"/>
            <p:cNvGrpSpPr>
              <a:grpSpLocks/>
            </p:cNvGrpSpPr>
            <p:nvPr/>
          </p:nvGrpSpPr>
          <p:grpSpPr bwMode="auto">
            <a:xfrm>
              <a:off x="2599" y="2066"/>
              <a:ext cx="219" cy="471"/>
              <a:chOff x="2701" y="2652"/>
              <a:chExt cx="175" cy="496"/>
            </a:xfrm>
          </p:grpSpPr>
          <p:grpSp>
            <p:nvGrpSpPr>
              <p:cNvPr id="60545" name="Group 180"/>
              <p:cNvGrpSpPr>
                <a:grpSpLocks/>
              </p:cNvGrpSpPr>
              <p:nvPr/>
            </p:nvGrpSpPr>
            <p:grpSpPr bwMode="auto">
              <a:xfrm>
                <a:off x="2701" y="2652"/>
                <a:ext cx="175" cy="421"/>
                <a:chOff x="2847" y="1892"/>
                <a:chExt cx="188" cy="602"/>
              </a:xfrm>
            </p:grpSpPr>
            <p:sp>
              <p:nvSpPr>
                <p:cNvPr id="60669" name="Line 18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670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668" name="Oval 183"/>
              <p:cNvSpPr>
                <a:spLocks noChangeAspect="1" noChangeArrowheads="1"/>
              </p:cNvSpPr>
              <p:nvPr/>
            </p:nvSpPr>
            <p:spPr bwMode="auto">
              <a:xfrm>
                <a:off x="2701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546" name="Group 184"/>
            <p:cNvGrpSpPr>
              <a:grpSpLocks/>
            </p:cNvGrpSpPr>
            <p:nvPr/>
          </p:nvGrpSpPr>
          <p:grpSpPr bwMode="auto">
            <a:xfrm>
              <a:off x="2532" y="2069"/>
              <a:ext cx="219" cy="471"/>
              <a:chOff x="2701" y="2652"/>
              <a:chExt cx="175" cy="496"/>
            </a:xfrm>
          </p:grpSpPr>
          <p:grpSp>
            <p:nvGrpSpPr>
              <p:cNvPr id="60547" name="Group 185"/>
              <p:cNvGrpSpPr>
                <a:grpSpLocks/>
              </p:cNvGrpSpPr>
              <p:nvPr/>
            </p:nvGrpSpPr>
            <p:grpSpPr bwMode="auto">
              <a:xfrm>
                <a:off x="2701" y="2652"/>
                <a:ext cx="175" cy="421"/>
                <a:chOff x="2847" y="1892"/>
                <a:chExt cx="188" cy="602"/>
              </a:xfrm>
            </p:grpSpPr>
            <p:sp>
              <p:nvSpPr>
                <p:cNvPr id="60665" name="Line 18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666" name="Oval 187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664" name="Oval 188"/>
              <p:cNvSpPr>
                <a:spLocks noChangeAspect="1" noChangeArrowheads="1"/>
              </p:cNvSpPr>
              <p:nvPr/>
            </p:nvSpPr>
            <p:spPr bwMode="auto">
              <a:xfrm>
                <a:off x="2701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548" name="Group 189"/>
            <p:cNvGrpSpPr>
              <a:grpSpLocks/>
            </p:cNvGrpSpPr>
            <p:nvPr/>
          </p:nvGrpSpPr>
          <p:grpSpPr bwMode="auto">
            <a:xfrm rot="-290143">
              <a:off x="2245" y="2087"/>
              <a:ext cx="219" cy="471"/>
              <a:chOff x="2645" y="2652"/>
              <a:chExt cx="175" cy="496"/>
            </a:xfrm>
          </p:grpSpPr>
          <p:grpSp>
            <p:nvGrpSpPr>
              <p:cNvPr id="60549" name="Group 190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0661" name="Line 19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662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660" name="Oval 193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550" name="Group 194"/>
            <p:cNvGrpSpPr>
              <a:grpSpLocks/>
            </p:cNvGrpSpPr>
            <p:nvPr/>
          </p:nvGrpSpPr>
          <p:grpSpPr bwMode="auto">
            <a:xfrm>
              <a:off x="2458" y="2075"/>
              <a:ext cx="219" cy="471"/>
              <a:chOff x="2701" y="2652"/>
              <a:chExt cx="175" cy="496"/>
            </a:xfrm>
          </p:grpSpPr>
          <p:grpSp>
            <p:nvGrpSpPr>
              <p:cNvPr id="60551" name="Group 195"/>
              <p:cNvGrpSpPr>
                <a:grpSpLocks/>
              </p:cNvGrpSpPr>
              <p:nvPr/>
            </p:nvGrpSpPr>
            <p:grpSpPr bwMode="auto">
              <a:xfrm>
                <a:off x="2701" y="2652"/>
                <a:ext cx="175" cy="421"/>
                <a:chOff x="2847" y="1892"/>
                <a:chExt cx="188" cy="602"/>
              </a:xfrm>
            </p:grpSpPr>
            <p:sp>
              <p:nvSpPr>
                <p:cNvPr id="60657" name="Line 19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658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656" name="Oval 198"/>
              <p:cNvSpPr>
                <a:spLocks noChangeAspect="1" noChangeArrowheads="1"/>
              </p:cNvSpPr>
              <p:nvPr/>
            </p:nvSpPr>
            <p:spPr bwMode="auto">
              <a:xfrm>
                <a:off x="2701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555" name="Group 199"/>
            <p:cNvGrpSpPr>
              <a:grpSpLocks/>
            </p:cNvGrpSpPr>
            <p:nvPr/>
          </p:nvGrpSpPr>
          <p:grpSpPr bwMode="auto">
            <a:xfrm>
              <a:off x="2387" y="2081"/>
              <a:ext cx="219" cy="471"/>
              <a:chOff x="2701" y="2652"/>
              <a:chExt cx="175" cy="496"/>
            </a:xfrm>
          </p:grpSpPr>
          <p:grpSp>
            <p:nvGrpSpPr>
              <p:cNvPr id="60559" name="Group 200"/>
              <p:cNvGrpSpPr>
                <a:grpSpLocks/>
              </p:cNvGrpSpPr>
              <p:nvPr/>
            </p:nvGrpSpPr>
            <p:grpSpPr bwMode="auto">
              <a:xfrm>
                <a:off x="2701" y="2652"/>
                <a:ext cx="175" cy="421"/>
                <a:chOff x="2847" y="1892"/>
                <a:chExt cx="188" cy="602"/>
              </a:xfrm>
            </p:grpSpPr>
            <p:sp>
              <p:nvSpPr>
                <p:cNvPr id="60653" name="Line 20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654" name="Oval 202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652" name="Oval 203"/>
              <p:cNvSpPr>
                <a:spLocks noChangeAspect="1" noChangeArrowheads="1"/>
              </p:cNvSpPr>
              <p:nvPr/>
            </p:nvSpPr>
            <p:spPr bwMode="auto">
              <a:xfrm>
                <a:off x="2701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563" name="Group 204"/>
            <p:cNvGrpSpPr>
              <a:grpSpLocks/>
            </p:cNvGrpSpPr>
            <p:nvPr/>
          </p:nvGrpSpPr>
          <p:grpSpPr bwMode="auto">
            <a:xfrm rot="-290143">
              <a:off x="2171" y="2096"/>
              <a:ext cx="219" cy="471"/>
              <a:chOff x="2645" y="2652"/>
              <a:chExt cx="175" cy="496"/>
            </a:xfrm>
          </p:grpSpPr>
          <p:grpSp>
            <p:nvGrpSpPr>
              <p:cNvPr id="60567" name="Group 205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0649" name="Line 20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650" name="Oval 20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648" name="Oval 208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571" name="Group 209"/>
            <p:cNvGrpSpPr>
              <a:grpSpLocks/>
            </p:cNvGrpSpPr>
            <p:nvPr/>
          </p:nvGrpSpPr>
          <p:grpSpPr bwMode="auto">
            <a:xfrm rot="-522521">
              <a:off x="2104" y="2104"/>
              <a:ext cx="219" cy="471"/>
              <a:chOff x="2645" y="2652"/>
              <a:chExt cx="175" cy="496"/>
            </a:xfrm>
          </p:grpSpPr>
          <p:grpSp>
            <p:nvGrpSpPr>
              <p:cNvPr id="60575" name="Group 210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0645" name="Line 21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646" name="Oval 21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644" name="Oval 213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579" name="Group 214"/>
            <p:cNvGrpSpPr>
              <a:grpSpLocks/>
            </p:cNvGrpSpPr>
            <p:nvPr/>
          </p:nvGrpSpPr>
          <p:grpSpPr bwMode="auto">
            <a:xfrm rot="-522521">
              <a:off x="2037" y="2116"/>
              <a:ext cx="219" cy="471"/>
              <a:chOff x="2645" y="2652"/>
              <a:chExt cx="175" cy="496"/>
            </a:xfrm>
          </p:grpSpPr>
          <p:grpSp>
            <p:nvGrpSpPr>
              <p:cNvPr id="60583" name="Group 215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0641" name="Line 21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642" name="Oval 21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640" name="Oval 218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587" name="Group 219"/>
            <p:cNvGrpSpPr>
              <a:grpSpLocks/>
            </p:cNvGrpSpPr>
            <p:nvPr/>
          </p:nvGrpSpPr>
          <p:grpSpPr bwMode="auto">
            <a:xfrm rot="-522521">
              <a:off x="1969" y="2131"/>
              <a:ext cx="219" cy="471"/>
              <a:chOff x="2645" y="2652"/>
              <a:chExt cx="175" cy="496"/>
            </a:xfrm>
          </p:grpSpPr>
          <p:grpSp>
            <p:nvGrpSpPr>
              <p:cNvPr id="60591" name="Group 220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0637" name="Line 22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638" name="Oval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636" name="Oval 223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595" name="Group 224"/>
            <p:cNvGrpSpPr>
              <a:grpSpLocks/>
            </p:cNvGrpSpPr>
            <p:nvPr/>
          </p:nvGrpSpPr>
          <p:grpSpPr bwMode="auto">
            <a:xfrm rot="-522521">
              <a:off x="1777" y="2161"/>
              <a:ext cx="219" cy="471"/>
              <a:chOff x="2645" y="2652"/>
              <a:chExt cx="175" cy="496"/>
            </a:xfrm>
          </p:grpSpPr>
          <p:grpSp>
            <p:nvGrpSpPr>
              <p:cNvPr id="60599" name="Group 225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0633" name="Line 22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634" name="Oval 22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632" name="Oval 228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603" name="Group 229"/>
            <p:cNvGrpSpPr>
              <a:grpSpLocks/>
            </p:cNvGrpSpPr>
            <p:nvPr/>
          </p:nvGrpSpPr>
          <p:grpSpPr bwMode="auto">
            <a:xfrm rot="-522521">
              <a:off x="1844" y="2149"/>
              <a:ext cx="219" cy="471"/>
              <a:chOff x="2645" y="2652"/>
              <a:chExt cx="175" cy="496"/>
            </a:xfrm>
          </p:grpSpPr>
          <p:grpSp>
            <p:nvGrpSpPr>
              <p:cNvPr id="60607" name="Group 230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0629" name="Line 23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630" name="Oval 23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628" name="Oval 233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611" name="Group 234"/>
            <p:cNvGrpSpPr>
              <a:grpSpLocks/>
            </p:cNvGrpSpPr>
            <p:nvPr/>
          </p:nvGrpSpPr>
          <p:grpSpPr bwMode="auto">
            <a:xfrm rot="-522521">
              <a:off x="1905" y="2140"/>
              <a:ext cx="219" cy="471"/>
              <a:chOff x="2645" y="2652"/>
              <a:chExt cx="175" cy="496"/>
            </a:xfrm>
          </p:grpSpPr>
          <p:grpSp>
            <p:nvGrpSpPr>
              <p:cNvPr id="60615" name="Group 235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0625" name="Line 23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626" name="Oval 23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624" name="Oval 238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619" name="Group 239"/>
            <p:cNvGrpSpPr>
              <a:grpSpLocks/>
            </p:cNvGrpSpPr>
            <p:nvPr/>
          </p:nvGrpSpPr>
          <p:grpSpPr bwMode="auto">
            <a:xfrm rot="-754899">
              <a:off x="1517" y="2223"/>
              <a:ext cx="219" cy="471"/>
              <a:chOff x="2645" y="2652"/>
              <a:chExt cx="175" cy="496"/>
            </a:xfrm>
          </p:grpSpPr>
          <p:grpSp>
            <p:nvGrpSpPr>
              <p:cNvPr id="60623" name="Group 240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0621" name="Line 24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622" name="Oval 24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620" name="Oval 243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627" name="Group 244"/>
            <p:cNvGrpSpPr>
              <a:grpSpLocks/>
            </p:cNvGrpSpPr>
            <p:nvPr/>
          </p:nvGrpSpPr>
          <p:grpSpPr bwMode="auto">
            <a:xfrm rot="-754899">
              <a:off x="1585" y="2202"/>
              <a:ext cx="219" cy="471"/>
              <a:chOff x="2645" y="2652"/>
              <a:chExt cx="175" cy="496"/>
            </a:xfrm>
          </p:grpSpPr>
          <p:grpSp>
            <p:nvGrpSpPr>
              <p:cNvPr id="60631" name="Group 245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0617" name="Line 24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618" name="Oval 24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616" name="Oval 248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635" name="Group 249"/>
            <p:cNvGrpSpPr>
              <a:grpSpLocks/>
            </p:cNvGrpSpPr>
            <p:nvPr/>
          </p:nvGrpSpPr>
          <p:grpSpPr bwMode="auto">
            <a:xfrm rot="-522521">
              <a:off x="1645" y="2188"/>
              <a:ext cx="219" cy="471"/>
              <a:chOff x="2645" y="2652"/>
              <a:chExt cx="175" cy="496"/>
            </a:xfrm>
          </p:grpSpPr>
          <p:grpSp>
            <p:nvGrpSpPr>
              <p:cNvPr id="60639" name="Group 250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0613" name="Line 25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614" name="Oval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612" name="Oval 253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643" name="Group 254"/>
            <p:cNvGrpSpPr>
              <a:grpSpLocks/>
            </p:cNvGrpSpPr>
            <p:nvPr/>
          </p:nvGrpSpPr>
          <p:grpSpPr bwMode="auto">
            <a:xfrm rot="-522521">
              <a:off x="1702" y="2173"/>
              <a:ext cx="221" cy="471"/>
              <a:chOff x="2644" y="2652"/>
              <a:chExt cx="175" cy="496"/>
            </a:xfrm>
          </p:grpSpPr>
          <p:grpSp>
            <p:nvGrpSpPr>
              <p:cNvPr id="60647" name="Group 255"/>
              <p:cNvGrpSpPr>
                <a:grpSpLocks/>
              </p:cNvGrpSpPr>
              <p:nvPr/>
            </p:nvGrpSpPr>
            <p:grpSpPr bwMode="auto">
              <a:xfrm>
                <a:off x="2644" y="2652"/>
                <a:ext cx="173" cy="421"/>
                <a:chOff x="2789" y="1892"/>
                <a:chExt cx="186" cy="602"/>
              </a:xfrm>
            </p:grpSpPr>
            <p:sp>
              <p:nvSpPr>
                <p:cNvPr id="60609" name="Line 25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610" name="Oval 25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9" y="1892"/>
                  <a:ext cx="186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608" name="Oval 258"/>
              <p:cNvSpPr>
                <a:spLocks noChangeAspect="1" noChangeArrowheads="1"/>
              </p:cNvSpPr>
              <p:nvPr/>
            </p:nvSpPr>
            <p:spPr bwMode="auto">
              <a:xfrm>
                <a:off x="2646" y="2727"/>
                <a:ext cx="173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651" name="Group 259"/>
            <p:cNvGrpSpPr>
              <a:grpSpLocks/>
            </p:cNvGrpSpPr>
            <p:nvPr/>
          </p:nvGrpSpPr>
          <p:grpSpPr bwMode="auto">
            <a:xfrm rot="-1159948">
              <a:off x="1455" y="2246"/>
              <a:ext cx="219" cy="471"/>
              <a:chOff x="2645" y="2652"/>
              <a:chExt cx="175" cy="496"/>
            </a:xfrm>
          </p:grpSpPr>
          <p:grpSp>
            <p:nvGrpSpPr>
              <p:cNvPr id="60655" name="Group 260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0605" name="Line 26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606" name="Oval 26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604" name="Oval 263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659" name="Group 264"/>
            <p:cNvGrpSpPr>
              <a:grpSpLocks/>
            </p:cNvGrpSpPr>
            <p:nvPr/>
          </p:nvGrpSpPr>
          <p:grpSpPr bwMode="auto">
            <a:xfrm rot="-1159948">
              <a:off x="1395" y="2264"/>
              <a:ext cx="219" cy="471"/>
              <a:chOff x="2645" y="2652"/>
              <a:chExt cx="175" cy="496"/>
            </a:xfrm>
          </p:grpSpPr>
          <p:grpSp>
            <p:nvGrpSpPr>
              <p:cNvPr id="60663" name="Group 265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0601" name="Line 26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602" name="Oval 26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600" name="Oval 268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667" name="Group 269"/>
            <p:cNvGrpSpPr>
              <a:grpSpLocks/>
            </p:cNvGrpSpPr>
            <p:nvPr/>
          </p:nvGrpSpPr>
          <p:grpSpPr bwMode="auto">
            <a:xfrm rot="-1159948">
              <a:off x="1324" y="2291"/>
              <a:ext cx="221" cy="471"/>
              <a:chOff x="2644" y="2652"/>
              <a:chExt cx="175" cy="496"/>
            </a:xfrm>
          </p:grpSpPr>
          <p:grpSp>
            <p:nvGrpSpPr>
              <p:cNvPr id="60671" name="Group 270"/>
              <p:cNvGrpSpPr>
                <a:grpSpLocks/>
              </p:cNvGrpSpPr>
              <p:nvPr/>
            </p:nvGrpSpPr>
            <p:grpSpPr bwMode="auto">
              <a:xfrm>
                <a:off x="2644" y="2652"/>
                <a:ext cx="173" cy="421"/>
                <a:chOff x="2789" y="1892"/>
                <a:chExt cx="186" cy="602"/>
              </a:xfrm>
            </p:grpSpPr>
            <p:sp>
              <p:nvSpPr>
                <p:cNvPr id="60597" name="Line 27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598" name="Oval 27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9" y="1892"/>
                  <a:ext cx="186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596" name="Oval 273"/>
              <p:cNvSpPr>
                <a:spLocks noChangeAspect="1" noChangeArrowheads="1"/>
              </p:cNvSpPr>
              <p:nvPr/>
            </p:nvSpPr>
            <p:spPr bwMode="auto">
              <a:xfrm>
                <a:off x="2646" y="2727"/>
                <a:ext cx="173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675" name="Group 274"/>
            <p:cNvGrpSpPr>
              <a:grpSpLocks/>
            </p:cNvGrpSpPr>
            <p:nvPr/>
          </p:nvGrpSpPr>
          <p:grpSpPr bwMode="auto">
            <a:xfrm rot="-1159948">
              <a:off x="1270" y="2312"/>
              <a:ext cx="219" cy="471"/>
              <a:chOff x="2645" y="2652"/>
              <a:chExt cx="175" cy="496"/>
            </a:xfrm>
          </p:grpSpPr>
          <p:grpSp>
            <p:nvGrpSpPr>
              <p:cNvPr id="60679" name="Group 275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0593" name="Line 27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594" name="Oval 27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592" name="Oval 278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683" name="Group 279"/>
            <p:cNvGrpSpPr>
              <a:grpSpLocks/>
            </p:cNvGrpSpPr>
            <p:nvPr/>
          </p:nvGrpSpPr>
          <p:grpSpPr bwMode="auto">
            <a:xfrm rot="-1622076">
              <a:off x="1208" y="2330"/>
              <a:ext cx="219" cy="471"/>
              <a:chOff x="2645" y="2652"/>
              <a:chExt cx="175" cy="496"/>
            </a:xfrm>
          </p:grpSpPr>
          <p:grpSp>
            <p:nvGrpSpPr>
              <p:cNvPr id="60687" name="Group 280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0589" name="Line 28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590" name="Oval 28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588" name="Oval 283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691" name="Group 284"/>
            <p:cNvGrpSpPr>
              <a:grpSpLocks/>
            </p:cNvGrpSpPr>
            <p:nvPr/>
          </p:nvGrpSpPr>
          <p:grpSpPr bwMode="auto">
            <a:xfrm rot="-1622076">
              <a:off x="1154" y="2357"/>
              <a:ext cx="219" cy="471"/>
              <a:chOff x="2645" y="2652"/>
              <a:chExt cx="175" cy="496"/>
            </a:xfrm>
          </p:grpSpPr>
          <p:grpSp>
            <p:nvGrpSpPr>
              <p:cNvPr id="60695" name="Group 285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0585" name="Line 28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586" name="Oval 28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584" name="Oval 288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699" name="Group 289"/>
            <p:cNvGrpSpPr>
              <a:grpSpLocks/>
            </p:cNvGrpSpPr>
            <p:nvPr/>
          </p:nvGrpSpPr>
          <p:grpSpPr bwMode="auto">
            <a:xfrm rot="-1969785">
              <a:off x="1096" y="2379"/>
              <a:ext cx="219" cy="471"/>
              <a:chOff x="2645" y="2652"/>
              <a:chExt cx="175" cy="496"/>
            </a:xfrm>
          </p:grpSpPr>
          <p:grpSp>
            <p:nvGrpSpPr>
              <p:cNvPr id="60703" name="Group 290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0581" name="Line 29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582" name="Oval 29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580" name="Oval 293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707" name="Group 294"/>
            <p:cNvGrpSpPr>
              <a:grpSpLocks/>
            </p:cNvGrpSpPr>
            <p:nvPr/>
          </p:nvGrpSpPr>
          <p:grpSpPr bwMode="auto">
            <a:xfrm rot="-1969785">
              <a:off x="1038" y="2406"/>
              <a:ext cx="219" cy="471"/>
              <a:chOff x="2645" y="2652"/>
              <a:chExt cx="175" cy="496"/>
            </a:xfrm>
          </p:grpSpPr>
          <p:grpSp>
            <p:nvGrpSpPr>
              <p:cNvPr id="60711" name="Group 295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0577" name="Line 29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578" name="Oval 29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576" name="Oval 298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715" name="Group 299"/>
            <p:cNvGrpSpPr>
              <a:grpSpLocks/>
            </p:cNvGrpSpPr>
            <p:nvPr/>
          </p:nvGrpSpPr>
          <p:grpSpPr bwMode="auto">
            <a:xfrm rot="-1969785">
              <a:off x="981" y="2436"/>
              <a:ext cx="219" cy="471"/>
              <a:chOff x="2645" y="2652"/>
              <a:chExt cx="175" cy="496"/>
            </a:xfrm>
          </p:grpSpPr>
          <p:grpSp>
            <p:nvGrpSpPr>
              <p:cNvPr id="60719" name="Group 300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0573" name="Line 30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574" name="Oval 30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572" name="Oval 303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723" name="Group 304"/>
            <p:cNvGrpSpPr>
              <a:grpSpLocks/>
            </p:cNvGrpSpPr>
            <p:nvPr/>
          </p:nvGrpSpPr>
          <p:grpSpPr bwMode="auto">
            <a:xfrm rot="-1969785">
              <a:off x="920" y="2472"/>
              <a:ext cx="219" cy="471"/>
              <a:chOff x="2645" y="2652"/>
              <a:chExt cx="175" cy="496"/>
            </a:xfrm>
          </p:grpSpPr>
          <p:grpSp>
            <p:nvGrpSpPr>
              <p:cNvPr id="60727" name="Group 305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0569" name="Line 30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570" name="Oval 30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568" name="Oval 308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731" name="Group 309"/>
            <p:cNvGrpSpPr>
              <a:grpSpLocks/>
            </p:cNvGrpSpPr>
            <p:nvPr/>
          </p:nvGrpSpPr>
          <p:grpSpPr bwMode="auto">
            <a:xfrm rot="-2144236">
              <a:off x="858" y="2509"/>
              <a:ext cx="219" cy="471"/>
              <a:chOff x="2645" y="2652"/>
              <a:chExt cx="175" cy="496"/>
            </a:xfrm>
          </p:grpSpPr>
          <p:grpSp>
            <p:nvGrpSpPr>
              <p:cNvPr id="60735" name="Group 310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0565" name="Line 31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566" name="Oval 31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564" name="Oval 313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739" name="Group 314"/>
            <p:cNvGrpSpPr>
              <a:grpSpLocks/>
            </p:cNvGrpSpPr>
            <p:nvPr/>
          </p:nvGrpSpPr>
          <p:grpSpPr bwMode="auto">
            <a:xfrm rot="-2144236">
              <a:off x="808" y="2548"/>
              <a:ext cx="219" cy="471"/>
              <a:chOff x="2645" y="2652"/>
              <a:chExt cx="175" cy="496"/>
            </a:xfrm>
          </p:grpSpPr>
          <p:grpSp>
            <p:nvGrpSpPr>
              <p:cNvPr id="60743" name="Group 315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0561" name="Line 31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562" name="Oval 31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560" name="Oval 318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747" name="Group 319"/>
            <p:cNvGrpSpPr>
              <a:grpSpLocks/>
            </p:cNvGrpSpPr>
            <p:nvPr/>
          </p:nvGrpSpPr>
          <p:grpSpPr bwMode="auto">
            <a:xfrm rot="-2144236">
              <a:off x="754" y="2590"/>
              <a:ext cx="219" cy="471"/>
              <a:chOff x="2645" y="2652"/>
              <a:chExt cx="175" cy="496"/>
            </a:xfrm>
          </p:grpSpPr>
          <p:grpSp>
            <p:nvGrpSpPr>
              <p:cNvPr id="60751" name="Group 320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0557" name="Line 32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558" name="Oval 32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556" name="Oval 323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0755" name="Group 324"/>
            <p:cNvGrpSpPr>
              <a:grpSpLocks/>
            </p:cNvGrpSpPr>
            <p:nvPr/>
          </p:nvGrpSpPr>
          <p:grpSpPr bwMode="auto">
            <a:xfrm rot="-2260625">
              <a:off x="704" y="2635"/>
              <a:ext cx="219" cy="471"/>
              <a:chOff x="2645" y="2652"/>
              <a:chExt cx="175" cy="496"/>
            </a:xfrm>
          </p:grpSpPr>
          <p:grpSp>
            <p:nvGrpSpPr>
              <p:cNvPr id="60759" name="Group 325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0553" name="Line 32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554" name="Oval 32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0552" name="Oval 328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</p:grpSp>
      <p:sp>
        <p:nvSpPr>
          <p:cNvPr id="60420" name="AutoShape 329"/>
          <p:cNvSpPr>
            <a:spLocks noChangeArrowheads="1"/>
          </p:cNvSpPr>
          <p:nvPr/>
        </p:nvSpPr>
        <p:spPr bwMode="auto">
          <a:xfrm>
            <a:off x="4213225" y="2352675"/>
            <a:ext cx="198438" cy="339725"/>
          </a:xfrm>
          <a:prstGeom prst="moon">
            <a:avLst>
              <a:gd name="adj" fmla="val 50000"/>
            </a:avLst>
          </a:prstGeom>
          <a:gradFill rotWithShape="0">
            <a:gsLst>
              <a:gs pos="0">
                <a:srgbClr val="641575"/>
              </a:gs>
              <a:gs pos="50000">
                <a:srgbClr val="D92EFD"/>
              </a:gs>
              <a:gs pos="100000">
                <a:srgbClr val="641575"/>
              </a:gs>
            </a:gsLst>
            <a:lin ang="0" scaled="1"/>
          </a:gradFill>
          <a:ln w="12700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hu-HU" sz="1600" b="1"/>
          </a:p>
        </p:txBody>
      </p:sp>
      <p:sp>
        <p:nvSpPr>
          <p:cNvPr id="60421" name="Rectangle 330"/>
          <p:cNvSpPr>
            <a:spLocks noChangeArrowheads="1"/>
          </p:cNvSpPr>
          <p:nvPr/>
        </p:nvSpPr>
        <p:spPr bwMode="auto">
          <a:xfrm>
            <a:off x="4322763" y="2681288"/>
            <a:ext cx="80962" cy="419100"/>
          </a:xfrm>
          <a:prstGeom prst="rect">
            <a:avLst/>
          </a:prstGeom>
          <a:gradFill rotWithShape="0">
            <a:gsLst>
              <a:gs pos="0">
                <a:srgbClr val="641575"/>
              </a:gs>
              <a:gs pos="50000">
                <a:srgbClr val="D92EFD"/>
              </a:gs>
              <a:gs pos="100000">
                <a:srgbClr val="641575"/>
              </a:gs>
            </a:gsLst>
            <a:lin ang="0" scaled="1"/>
          </a:gradFill>
          <a:ln w="12700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hu-HU" sz="1600" b="1"/>
          </a:p>
        </p:txBody>
      </p:sp>
      <p:sp>
        <p:nvSpPr>
          <p:cNvPr id="60422" name="AutoShape 331"/>
          <p:cNvSpPr>
            <a:spLocks noChangeArrowheads="1"/>
          </p:cNvSpPr>
          <p:nvPr/>
        </p:nvSpPr>
        <p:spPr bwMode="auto">
          <a:xfrm>
            <a:off x="4224338" y="3019425"/>
            <a:ext cx="284162" cy="284163"/>
          </a:xfrm>
          <a:prstGeom prst="sun">
            <a:avLst>
              <a:gd name="adj" fmla="val 25000"/>
            </a:avLst>
          </a:prstGeom>
          <a:gradFill rotWithShape="0">
            <a:gsLst>
              <a:gs pos="0">
                <a:srgbClr val="641575"/>
              </a:gs>
              <a:gs pos="100000">
                <a:srgbClr val="D92EFD"/>
              </a:gs>
            </a:gsLst>
            <a:path path="rect">
              <a:fillToRect l="50000" t="50000" r="50000" b="50000"/>
            </a:path>
          </a:gradFill>
          <a:ln w="12700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hu-HU" sz="1600" b="1"/>
          </a:p>
        </p:txBody>
      </p:sp>
      <p:grpSp>
        <p:nvGrpSpPr>
          <p:cNvPr id="60763" name="Group 332"/>
          <p:cNvGrpSpPr>
            <a:grpSpLocks/>
          </p:cNvGrpSpPr>
          <p:nvPr/>
        </p:nvGrpSpPr>
        <p:grpSpPr bwMode="auto">
          <a:xfrm>
            <a:off x="2628900" y="2614613"/>
            <a:ext cx="227013" cy="898525"/>
            <a:chOff x="1643" y="1966"/>
            <a:chExt cx="191" cy="756"/>
          </a:xfrm>
        </p:grpSpPr>
        <p:sp>
          <p:nvSpPr>
            <p:cNvPr id="60483" name="AutoShape 333"/>
            <p:cNvSpPr>
              <a:spLocks noChangeArrowheads="1"/>
            </p:cNvSpPr>
            <p:nvPr/>
          </p:nvSpPr>
          <p:spPr bwMode="auto">
            <a:xfrm>
              <a:off x="1643" y="1966"/>
              <a:ext cx="166" cy="286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641575"/>
                </a:gs>
                <a:gs pos="50000">
                  <a:srgbClr val="D92EFD"/>
                </a:gs>
                <a:gs pos="100000">
                  <a:srgbClr val="641575"/>
                </a:gs>
              </a:gsLst>
              <a:lin ang="0" scaled="1"/>
            </a:gradFill>
            <a:ln w="12700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hu-HU" sz="1600" b="1"/>
            </a:p>
          </p:txBody>
        </p:sp>
        <p:sp>
          <p:nvSpPr>
            <p:cNvPr id="60484" name="Rectangle 334"/>
            <p:cNvSpPr>
              <a:spLocks noChangeArrowheads="1"/>
            </p:cNvSpPr>
            <p:nvPr/>
          </p:nvSpPr>
          <p:spPr bwMode="auto">
            <a:xfrm>
              <a:off x="1734" y="2242"/>
              <a:ext cx="68" cy="352"/>
            </a:xfrm>
            <a:prstGeom prst="rect">
              <a:avLst/>
            </a:prstGeom>
            <a:gradFill rotWithShape="0">
              <a:gsLst>
                <a:gs pos="0">
                  <a:srgbClr val="641575"/>
                </a:gs>
                <a:gs pos="50000">
                  <a:srgbClr val="D92EFD"/>
                </a:gs>
                <a:gs pos="100000">
                  <a:srgbClr val="641575"/>
                </a:gs>
              </a:gsLst>
              <a:lin ang="0" scaled="1"/>
            </a:gradFill>
            <a:ln w="12700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hu-HU" sz="1600" b="1"/>
            </a:p>
          </p:txBody>
        </p:sp>
        <p:sp>
          <p:nvSpPr>
            <p:cNvPr id="60485" name="Oval 335"/>
            <p:cNvSpPr>
              <a:spLocks noChangeArrowheads="1"/>
            </p:cNvSpPr>
            <p:nvPr/>
          </p:nvSpPr>
          <p:spPr bwMode="auto">
            <a:xfrm>
              <a:off x="1701" y="2589"/>
              <a:ext cx="133" cy="133"/>
            </a:xfrm>
            <a:prstGeom prst="ellipse">
              <a:avLst/>
            </a:prstGeom>
            <a:gradFill rotWithShape="0">
              <a:gsLst>
                <a:gs pos="0">
                  <a:srgbClr val="641575"/>
                </a:gs>
                <a:gs pos="50000">
                  <a:srgbClr val="D92EFD"/>
                </a:gs>
                <a:gs pos="100000">
                  <a:srgbClr val="641575"/>
                </a:gs>
              </a:gsLst>
              <a:lin ang="0" scaled="1"/>
            </a:gradFill>
            <a:ln w="12700">
              <a:noFill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hu-HU" sz="1600" b="1"/>
            </a:p>
          </p:txBody>
        </p:sp>
      </p:grpSp>
      <p:sp>
        <p:nvSpPr>
          <p:cNvPr id="60424" name="Text Box 336"/>
          <p:cNvSpPr txBox="1">
            <a:spLocks noChangeArrowheads="1"/>
          </p:cNvSpPr>
          <p:nvPr/>
        </p:nvSpPr>
        <p:spPr bwMode="auto">
          <a:xfrm>
            <a:off x="6486525" y="2681288"/>
            <a:ext cx="1241430" cy="338554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600" b="1"/>
              <a:t>Extracellular</a:t>
            </a:r>
          </a:p>
        </p:txBody>
      </p:sp>
      <p:sp>
        <p:nvSpPr>
          <p:cNvPr id="60425" name="Text Box 337"/>
          <p:cNvSpPr txBox="1">
            <a:spLocks noChangeArrowheads="1"/>
          </p:cNvSpPr>
          <p:nvPr/>
        </p:nvSpPr>
        <p:spPr bwMode="auto">
          <a:xfrm>
            <a:off x="6526213" y="3760788"/>
            <a:ext cx="1196546" cy="338554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600" b="1"/>
              <a:t>Intracellular</a:t>
            </a:r>
          </a:p>
        </p:txBody>
      </p:sp>
      <p:grpSp>
        <p:nvGrpSpPr>
          <p:cNvPr id="60767" name="Group 338"/>
          <p:cNvGrpSpPr>
            <a:grpSpLocks/>
          </p:cNvGrpSpPr>
          <p:nvPr/>
        </p:nvGrpSpPr>
        <p:grpSpPr bwMode="auto">
          <a:xfrm flipH="1">
            <a:off x="3219450" y="2463800"/>
            <a:ext cx="227013" cy="898525"/>
            <a:chOff x="1643" y="1966"/>
            <a:chExt cx="191" cy="756"/>
          </a:xfrm>
        </p:grpSpPr>
        <p:sp>
          <p:nvSpPr>
            <p:cNvPr id="60480" name="AutoShape 339"/>
            <p:cNvSpPr>
              <a:spLocks noChangeArrowheads="1"/>
            </p:cNvSpPr>
            <p:nvPr/>
          </p:nvSpPr>
          <p:spPr bwMode="auto">
            <a:xfrm>
              <a:off x="1643" y="1966"/>
              <a:ext cx="166" cy="286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641575"/>
                </a:gs>
                <a:gs pos="50000">
                  <a:srgbClr val="D92EFD"/>
                </a:gs>
                <a:gs pos="100000">
                  <a:srgbClr val="641575"/>
                </a:gs>
              </a:gsLst>
              <a:lin ang="0" scaled="1"/>
            </a:gradFill>
            <a:ln w="12700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hu-HU" sz="1600" b="1"/>
            </a:p>
          </p:txBody>
        </p:sp>
        <p:sp>
          <p:nvSpPr>
            <p:cNvPr id="60481" name="Rectangle 340"/>
            <p:cNvSpPr>
              <a:spLocks noChangeArrowheads="1"/>
            </p:cNvSpPr>
            <p:nvPr/>
          </p:nvSpPr>
          <p:spPr bwMode="auto">
            <a:xfrm>
              <a:off x="1734" y="2242"/>
              <a:ext cx="68" cy="352"/>
            </a:xfrm>
            <a:prstGeom prst="rect">
              <a:avLst/>
            </a:prstGeom>
            <a:gradFill rotWithShape="0">
              <a:gsLst>
                <a:gs pos="0">
                  <a:srgbClr val="641575"/>
                </a:gs>
                <a:gs pos="50000">
                  <a:srgbClr val="D92EFD"/>
                </a:gs>
                <a:gs pos="100000">
                  <a:srgbClr val="641575"/>
                </a:gs>
              </a:gsLst>
              <a:lin ang="0" scaled="1"/>
            </a:gradFill>
            <a:ln w="12700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hu-HU" sz="1600" b="1"/>
            </a:p>
          </p:txBody>
        </p:sp>
        <p:sp>
          <p:nvSpPr>
            <p:cNvPr id="60482" name="Oval 341"/>
            <p:cNvSpPr>
              <a:spLocks noChangeArrowheads="1"/>
            </p:cNvSpPr>
            <p:nvPr/>
          </p:nvSpPr>
          <p:spPr bwMode="auto">
            <a:xfrm>
              <a:off x="1701" y="2589"/>
              <a:ext cx="133" cy="133"/>
            </a:xfrm>
            <a:prstGeom prst="ellipse">
              <a:avLst/>
            </a:prstGeom>
            <a:gradFill rotWithShape="0">
              <a:gsLst>
                <a:gs pos="0">
                  <a:srgbClr val="641575"/>
                </a:gs>
                <a:gs pos="50000">
                  <a:srgbClr val="D92EFD"/>
                </a:gs>
                <a:gs pos="100000">
                  <a:srgbClr val="641575"/>
                </a:gs>
              </a:gsLst>
              <a:lin ang="0" scaled="1"/>
            </a:gradFill>
            <a:ln w="12700">
              <a:noFill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hu-HU" sz="1600" b="1"/>
            </a:p>
          </p:txBody>
        </p:sp>
      </p:grpSp>
      <p:sp>
        <p:nvSpPr>
          <p:cNvPr id="3865942" name="Oval 342"/>
          <p:cNvSpPr>
            <a:spLocks noChangeArrowheads="1"/>
          </p:cNvSpPr>
          <p:nvPr/>
        </p:nvSpPr>
        <p:spPr bwMode="auto">
          <a:xfrm>
            <a:off x="2365375" y="2082800"/>
            <a:ext cx="404813" cy="319088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>
                <a:latin typeface="Arial" pitchFamily="-106" charset="0"/>
              </a:rPr>
              <a:t>Ligand</a:t>
            </a:r>
            <a:endParaRPr lang="en-US" sz="1600" b="1" dirty="0">
              <a:latin typeface="Arial" pitchFamily="-106" charset="0"/>
            </a:endParaRPr>
          </a:p>
        </p:txBody>
      </p:sp>
      <p:sp>
        <p:nvSpPr>
          <p:cNvPr id="60428" name="AutoShape 343"/>
          <p:cNvSpPr>
            <a:spLocks noChangeArrowheads="1"/>
          </p:cNvSpPr>
          <p:nvPr/>
        </p:nvSpPr>
        <p:spPr bwMode="auto">
          <a:xfrm flipH="1">
            <a:off x="4622800" y="2352675"/>
            <a:ext cx="198438" cy="339725"/>
          </a:xfrm>
          <a:prstGeom prst="moon">
            <a:avLst>
              <a:gd name="adj" fmla="val 50000"/>
            </a:avLst>
          </a:prstGeom>
          <a:gradFill rotWithShape="0">
            <a:gsLst>
              <a:gs pos="0">
                <a:srgbClr val="641575"/>
              </a:gs>
              <a:gs pos="50000">
                <a:srgbClr val="D92EFD"/>
              </a:gs>
              <a:gs pos="100000">
                <a:srgbClr val="641575"/>
              </a:gs>
            </a:gsLst>
            <a:lin ang="0" scaled="1"/>
          </a:gradFill>
          <a:ln w="12700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hu-HU" sz="1600" b="1"/>
          </a:p>
        </p:txBody>
      </p:sp>
      <p:sp>
        <p:nvSpPr>
          <p:cNvPr id="60429" name="Rectangle 344"/>
          <p:cNvSpPr>
            <a:spLocks noChangeArrowheads="1"/>
          </p:cNvSpPr>
          <p:nvPr/>
        </p:nvSpPr>
        <p:spPr bwMode="auto">
          <a:xfrm flipH="1">
            <a:off x="4630738" y="2681288"/>
            <a:ext cx="80962" cy="419100"/>
          </a:xfrm>
          <a:prstGeom prst="rect">
            <a:avLst/>
          </a:prstGeom>
          <a:gradFill rotWithShape="0">
            <a:gsLst>
              <a:gs pos="0">
                <a:srgbClr val="641575"/>
              </a:gs>
              <a:gs pos="50000">
                <a:srgbClr val="D92EFD"/>
              </a:gs>
              <a:gs pos="100000">
                <a:srgbClr val="641575"/>
              </a:gs>
            </a:gsLst>
            <a:lin ang="0" scaled="1"/>
          </a:gradFill>
          <a:ln w="12700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hu-HU" sz="1600" b="1"/>
          </a:p>
        </p:txBody>
      </p:sp>
      <p:sp>
        <p:nvSpPr>
          <p:cNvPr id="60430" name="AutoShape 345"/>
          <p:cNvSpPr>
            <a:spLocks noChangeArrowheads="1"/>
          </p:cNvSpPr>
          <p:nvPr/>
        </p:nvSpPr>
        <p:spPr bwMode="auto">
          <a:xfrm flipH="1">
            <a:off x="4525963" y="3019425"/>
            <a:ext cx="284162" cy="284163"/>
          </a:xfrm>
          <a:prstGeom prst="sun">
            <a:avLst>
              <a:gd name="adj" fmla="val 25000"/>
            </a:avLst>
          </a:prstGeom>
          <a:gradFill rotWithShape="0">
            <a:gsLst>
              <a:gs pos="0">
                <a:srgbClr val="641575"/>
              </a:gs>
              <a:gs pos="100000">
                <a:srgbClr val="D92EFD"/>
              </a:gs>
            </a:gsLst>
            <a:path path="rect">
              <a:fillToRect l="50000" t="50000" r="50000" b="50000"/>
            </a:path>
          </a:gradFill>
          <a:ln w="12700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hu-HU" sz="1600" b="1"/>
          </a:p>
        </p:txBody>
      </p:sp>
      <p:sp>
        <p:nvSpPr>
          <p:cNvPr id="3865946" name="Oval 346"/>
          <p:cNvSpPr>
            <a:spLocks noChangeArrowheads="1"/>
          </p:cNvSpPr>
          <p:nvPr/>
        </p:nvSpPr>
        <p:spPr bwMode="auto">
          <a:xfrm>
            <a:off x="4311650" y="2360613"/>
            <a:ext cx="404813" cy="319087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 b="1" dirty="0">
              <a:latin typeface="Arial" pitchFamily="-106" charset="0"/>
            </a:endParaRPr>
          </a:p>
        </p:txBody>
      </p:sp>
      <p:sp>
        <p:nvSpPr>
          <p:cNvPr id="60432" name="Freeform 347"/>
          <p:cNvSpPr>
            <a:spLocks/>
          </p:cNvSpPr>
          <p:nvPr/>
        </p:nvSpPr>
        <p:spPr bwMode="auto">
          <a:xfrm>
            <a:off x="2695575" y="2411413"/>
            <a:ext cx="1468438" cy="271462"/>
          </a:xfrm>
          <a:custGeom>
            <a:avLst/>
            <a:gdLst>
              <a:gd name="T0" fmla="*/ 0 w 1234"/>
              <a:gd name="T1" fmla="*/ 0 h 228"/>
              <a:gd name="T2" fmla="*/ 2147483647 w 1234"/>
              <a:gd name="T3" fmla="*/ 2147483647 h 228"/>
              <a:gd name="T4" fmla="*/ 2147483647 w 1234"/>
              <a:gd name="T5" fmla="*/ 2147483647 h 228"/>
              <a:gd name="T6" fmla="*/ 0 60000 65536"/>
              <a:gd name="T7" fmla="*/ 0 60000 65536"/>
              <a:gd name="T8" fmla="*/ 0 60000 65536"/>
              <a:gd name="T9" fmla="*/ 0 w 1234"/>
              <a:gd name="T10" fmla="*/ 0 h 228"/>
              <a:gd name="T11" fmla="*/ 1234 w 1234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4" h="228">
                <a:moveTo>
                  <a:pt x="0" y="0"/>
                </a:moveTo>
                <a:cubicBezTo>
                  <a:pt x="69" y="94"/>
                  <a:pt x="138" y="188"/>
                  <a:pt x="344" y="208"/>
                </a:cubicBezTo>
                <a:cubicBezTo>
                  <a:pt x="550" y="228"/>
                  <a:pt x="892" y="173"/>
                  <a:pt x="1234" y="119"/>
                </a:cubicBezTo>
              </a:path>
            </a:pathLst>
          </a:custGeom>
          <a:noFill/>
          <a:ln w="25400">
            <a:solidFill>
              <a:srgbClr val="0070C0"/>
            </a:solidFill>
            <a:round/>
            <a:headEnd/>
            <a:tailEnd type="triangle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3" name="Text Box 348"/>
          <p:cNvSpPr txBox="1">
            <a:spLocks noChangeArrowheads="1"/>
          </p:cNvSpPr>
          <p:nvPr/>
        </p:nvSpPr>
        <p:spPr bwMode="auto">
          <a:xfrm>
            <a:off x="1874838" y="2862263"/>
            <a:ext cx="641522" cy="30777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400" b="1"/>
              <a:t>EGF-R</a:t>
            </a:r>
          </a:p>
        </p:txBody>
      </p:sp>
      <p:sp>
        <p:nvSpPr>
          <p:cNvPr id="60434" name="Oval 349"/>
          <p:cNvSpPr>
            <a:spLocks noChangeArrowheads="1"/>
          </p:cNvSpPr>
          <p:nvPr/>
        </p:nvSpPr>
        <p:spPr bwMode="auto">
          <a:xfrm>
            <a:off x="3251200" y="4613275"/>
            <a:ext cx="2247900" cy="1038225"/>
          </a:xfrm>
          <a:prstGeom prst="ellipse">
            <a:avLst/>
          </a:prstGeom>
          <a:gradFill rotWithShape="0">
            <a:gsLst>
              <a:gs pos="0">
                <a:srgbClr val="66FFFF"/>
              </a:gs>
              <a:gs pos="100000">
                <a:srgbClr val="2F7676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chemeClr val="tx2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hu-HU" sz="1600" b="1"/>
          </a:p>
        </p:txBody>
      </p:sp>
      <p:sp>
        <p:nvSpPr>
          <p:cNvPr id="60435" name="Oval 350"/>
          <p:cNvSpPr>
            <a:spLocks noChangeArrowheads="1"/>
          </p:cNvSpPr>
          <p:nvPr/>
        </p:nvSpPr>
        <p:spPr bwMode="auto">
          <a:xfrm>
            <a:off x="3779838" y="3463925"/>
            <a:ext cx="515937" cy="314325"/>
          </a:xfrm>
          <a:prstGeom prst="ellipse">
            <a:avLst/>
          </a:prstGeom>
          <a:gradFill rotWithShape="0">
            <a:gsLst>
              <a:gs pos="0">
                <a:srgbClr val="FF6666"/>
              </a:gs>
              <a:gs pos="100000">
                <a:srgbClr val="762F2F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sz="1200" b="1"/>
              <a:t>PI3K</a:t>
            </a:r>
          </a:p>
        </p:txBody>
      </p:sp>
      <p:sp>
        <p:nvSpPr>
          <p:cNvPr id="60436" name="Oval 351"/>
          <p:cNvSpPr>
            <a:spLocks noChangeArrowheads="1"/>
          </p:cNvSpPr>
          <p:nvPr/>
        </p:nvSpPr>
        <p:spPr bwMode="auto">
          <a:xfrm>
            <a:off x="3779838" y="4000500"/>
            <a:ext cx="515937" cy="314325"/>
          </a:xfrm>
          <a:prstGeom prst="ellipse">
            <a:avLst/>
          </a:prstGeom>
          <a:gradFill rotWithShape="0">
            <a:gsLst>
              <a:gs pos="0">
                <a:srgbClr val="FF6666"/>
              </a:gs>
              <a:gs pos="100000">
                <a:srgbClr val="762F2F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sz="1200" b="1"/>
              <a:t>Akt</a:t>
            </a:r>
          </a:p>
        </p:txBody>
      </p:sp>
      <p:sp>
        <p:nvSpPr>
          <p:cNvPr id="60437" name="Oval 352"/>
          <p:cNvSpPr>
            <a:spLocks noChangeArrowheads="1"/>
          </p:cNvSpPr>
          <p:nvPr/>
        </p:nvSpPr>
        <p:spPr bwMode="auto">
          <a:xfrm>
            <a:off x="4751388" y="3711575"/>
            <a:ext cx="515937" cy="314325"/>
          </a:xfrm>
          <a:prstGeom prst="ellipse">
            <a:avLst/>
          </a:prstGeom>
          <a:gradFill rotWithShape="0">
            <a:gsLst>
              <a:gs pos="0">
                <a:srgbClr val="FF6666"/>
              </a:gs>
              <a:gs pos="100000">
                <a:srgbClr val="762F2F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sz="1200" b="1"/>
              <a:t>Raf</a:t>
            </a:r>
          </a:p>
        </p:txBody>
      </p:sp>
      <p:sp>
        <p:nvSpPr>
          <p:cNvPr id="60438" name="Oval 353"/>
          <p:cNvSpPr>
            <a:spLocks noChangeArrowheads="1"/>
          </p:cNvSpPr>
          <p:nvPr/>
        </p:nvSpPr>
        <p:spPr bwMode="auto">
          <a:xfrm>
            <a:off x="5030788" y="4111625"/>
            <a:ext cx="515937" cy="312738"/>
          </a:xfrm>
          <a:prstGeom prst="ellipse">
            <a:avLst/>
          </a:prstGeom>
          <a:gradFill rotWithShape="0">
            <a:gsLst>
              <a:gs pos="0">
                <a:srgbClr val="FF6666"/>
              </a:gs>
              <a:gs pos="100000">
                <a:srgbClr val="762F2F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sz="1200" b="1"/>
              <a:t>MEK</a:t>
            </a:r>
          </a:p>
        </p:txBody>
      </p:sp>
      <p:sp>
        <p:nvSpPr>
          <p:cNvPr id="60439" name="Oval 354"/>
          <p:cNvSpPr>
            <a:spLocks noChangeArrowheads="1"/>
          </p:cNvSpPr>
          <p:nvPr/>
        </p:nvSpPr>
        <p:spPr bwMode="auto">
          <a:xfrm>
            <a:off x="5389563" y="4519613"/>
            <a:ext cx="515937" cy="314325"/>
          </a:xfrm>
          <a:prstGeom prst="ellipse">
            <a:avLst/>
          </a:prstGeom>
          <a:gradFill rotWithShape="0">
            <a:gsLst>
              <a:gs pos="0">
                <a:srgbClr val="FF6666"/>
              </a:gs>
              <a:gs pos="100000">
                <a:srgbClr val="762F2F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sz="1100" b="1"/>
              <a:t>MAPK</a:t>
            </a:r>
          </a:p>
        </p:txBody>
      </p:sp>
      <p:sp>
        <p:nvSpPr>
          <p:cNvPr id="60440" name="Text Box 355"/>
          <p:cNvSpPr txBox="1">
            <a:spLocks noChangeArrowheads="1"/>
          </p:cNvSpPr>
          <p:nvPr/>
        </p:nvSpPr>
        <p:spPr bwMode="auto">
          <a:xfrm>
            <a:off x="6272213" y="5275263"/>
            <a:ext cx="1207382" cy="338554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600" b="1"/>
              <a:t>Cell motility</a:t>
            </a:r>
          </a:p>
        </p:txBody>
      </p:sp>
      <p:sp>
        <p:nvSpPr>
          <p:cNvPr id="60441" name="Text Box 356"/>
          <p:cNvSpPr txBox="1">
            <a:spLocks noChangeArrowheads="1"/>
          </p:cNvSpPr>
          <p:nvPr/>
        </p:nvSpPr>
        <p:spPr bwMode="auto">
          <a:xfrm>
            <a:off x="5875338" y="5922963"/>
            <a:ext cx="1085554" cy="338554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600" b="1"/>
              <a:t>Metastasis</a:t>
            </a:r>
          </a:p>
        </p:txBody>
      </p:sp>
      <p:sp>
        <p:nvSpPr>
          <p:cNvPr id="60442" name="Text Box 357"/>
          <p:cNvSpPr txBox="1">
            <a:spLocks noChangeArrowheads="1"/>
          </p:cNvSpPr>
          <p:nvPr/>
        </p:nvSpPr>
        <p:spPr bwMode="auto">
          <a:xfrm>
            <a:off x="3498850" y="5916613"/>
            <a:ext cx="1348446" cy="338554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600" b="1"/>
              <a:t>Angiogenesis</a:t>
            </a:r>
          </a:p>
        </p:txBody>
      </p:sp>
      <p:sp>
        <p:nvSpPr>
          <p:cNvPr id="60443" name="Text Box 358"/>
          <p:cNvSpPr txBox="1">
            <a:spLocks noChangeArrowheads="1"/>
          </p:cNvSpPr>
          <p:nvPr/>
        </p:nvSpPr>
        <p:spPr bwMode="auto">
          <a:xfrm>
            <a:off x="1689100" y="5626100"/>
            <a:ext cx="1239506" cy="338554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600" b="1"/>
              <a:t>Proliferation</a:t>
            </a:r>
          </a:p>
        </p:txBody>
      </p:sp>
      <p:sp>
        <p:nvSpPr>
          <p:cNvPr id="60444" name="Text Box 359"/>
          <p:cNvSpPr txBox="1">
            <a:spLocks noChangeArrowheads="1"/>
          </p:cNvSpPr>
          <p:nvPr/>
        </p:nvSpPr>
        <p:spPr bwMode="auto">
          <a:xfrm>
            <a:off x="1295400" y="4967288"/>
            <a:ext cx="1259191" cy="338554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600" b="1"/>
              <a:t>Cell survival</a:t>
            </a:r>
          </a:p>
        </p:txBody>
      </p:sp>
      <p:sp>
        <p:nvSpPr>
          <p:cNvPr id="60445" name="AutoShape 360"/>
          <p:cNvSpPr>
            <a:spLocks noChangeArrowheads="1"/>
          </p:cNvSpPr>
          <p:nvPr/>
        </p:nvSpPr>
        <p:spPr bwMode="auto">
          <a:xfrm>
            <a:off x="4067175" y="2978150"/>
            <a:ext cx="141288" cy="173038"/>
          </a:xfrm>
          <a:prstGeom prst="lightningBolt">
            <a:avLst/>
          </a:prstGeom>
          <a:solidFill>
            <a:srgbClr val="FF2828"/>
          </a:solidFill>
          <a:ln w="12700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hu-HU" sz="1600" b="1"/>
          </a:p>
        </p:txBody>
      </p:sp>
      <p:sp>
        <p:nvSpPr>
          <p:cNvPr id="60446" name="AutoShape 361"/>
          <p:cNvSpPr>
            <a:spLocks noChangeArrowheads="1"/>
          </p:cNvSpPr>
          <p:nvPr/>
        </p:nvSpPr>
        <p:spPr bwMode="auto">
          <a:xfrm flipH="1">
            <a:off x="4811713" y="2978150"/>
            <a:ext cx="142875" cy="173038"/>
          </a:xfrm>
          <a:prstGeom prst="lightningBolt">
            <a:avLst/>
          </a:prstGeom>
          <a:solidFill>
            <a:srgbClr val="FF2828"/>
          </a:solidFill>
          <a:ln w="12700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hu-HU" sz="1600" b="1"/>
          </a:p>
        </p:txBody>
      </p:sp>
      <p:cxnSp>
        <p:nvCxnSpPr>
          <p:cNvPr id="60447" name="AutoShape 362"/>
          <p:cNvCxnSpPr>
            <a:cxnSpLocks noChangeShapeType="1"/>
            <a:endCxn id="60435" idx="0"/>
          </p:cNvCxnSpPr>
          <p:nvPr/>
        </p:nvCxnSpPr>
        <p:spPr bwMode="auto">
          <a:xfrm flipH="1">
            <a:off x="4037013" y="3282950"/>
            <a:ext cx="180975" cy="180975"/>
          </a:xfrm>
          <a:prstGeom prst="straightConnector1">
            <a:avLst/>
          </a:prstGeom>
          <a:noFill/>
          <a:ln w="12700">
            <a:solidFill>
              <a:srgbClr val="0070C0"/>
            </a:solidFill>
            <a:round/>
            <a:headEnd/>
            <a:tailEnd type="triangle" w="med" len="lg"/>
          </a:ln>
        </p:spPr>
      </p:cxnSp>
      <p:cxnSp>
        <p:nvCxnSpPr>
          <p:cNvPr id="60448" name="AutoShape 363"/>
          <p:cNvCxnSpPr>
            <a:cxnSpLocks noChangeShapeType="1"/>
            <a:stCxn id="60435" idx="4"/>
            <a:endCxn id="60436" idx="0"/>
          </p:cNvCxnSpPr>
          <p:nvPr/>
        </p:nvCxnSpPr>
        <p:spPr bwMode="auto">
          <a:xfrm>
            <a:off x="4037013" y="3778250"/>
            <a:ext cx="0" cy="222250"/>
          </a:xfrm>
          <a:prstGeom prst="straightConnector1">
            <a:avLst/>
          </a:prstGeom>
          <a:noFill/>
          <a:ln w="12700">
            <a:solidFill>
              <a:srgbClr val="0070C0"/>
            </a:solidFill>
            <a:round/>
            <a:headEnd/>
            <a:tailEnd type="triangle" w="med" len="lg"/>
          </a:ln>
        </p:spPr>
      </p:cxnSp>
      <p:cxnSp>
        <p:nvCxnSpPr>
          <p:cNvPr id="60449" name="AutoShape 364"/>
          <p:cNvCxnSpPr>
            <a:cxnSpLocks noChangeShapeType="1"/>
            <a:endCxn id="60437" idx="0"/>
          </p:cNvCxnSpPr>
          <p:nvPr/>
        </p:nvCxnSpPr>
        <p:spPr bwMode="auto">
          <a:xfrm flipH="1">
            <a:off x="5010150" y="3616325"/>
            <a:ext cx="277813" cy="95250"/>
          </a:xfrm>
          <a:prstGeom prst="straightConnector1">
            <a:avLst/>
          </a:prstGeom>
          <a:noFill/>
          <a:ln w="12700">
            <a:solidFill>
              <a:srgbClr val="0070C0"/>
            </a:solidFill>
            <a:round/>
            <a:headEnd/>
            <a:tailEnd type="triangle" w="med" len="lg"/>
          </a:ln>
        </p:spPr>
      </p:cxnSp>
      <p:cxnSp>
        <p:nvCxnSpPr>
          <p:cNvPr id="60450" name="AutoShape 365"/>
          <p:cNvCxnSpPr>
            <a:cxnSpLocks noChangeShapeType="1"/>
            <a:stCxn id="60437" idx="5"/>
            <a:endCxn id="60438" idx="1"/>
          </p:cNvCxnSpPr>
          <p:nvPr/>
        </p:nvCxnSpPr>
        <p:spPr bwMode="auto">
          <a:xfrm flipH="1">
            <a:off x="5105400" y="3978275"/>
            <a:ext cx="85725" cy="179388"/>
          </a:xfrm>
          <a:prstGeom prst="straightConnector1">
            <a:avLst/>
          </a:prstGeom>
          <a:noFill/>
          <a:ln w="12700">
            <a:solidFill>
              <a:srgbClr val="0070C0"/>
            </a:solidFill>
            <a:round/>
            <a:headEnd/>
            <a:tailEnd type="triangle" w="med" len="lg"/>
          </a:ln>
        </p:spPr>
      </p:cxnSp>
      <p:cxnSp>
        <p:nvCxnSpPr>
          <p:cNvPr id="60451" name="AutoShape 366"/>
          <p:cNvCxnSpPr>
            <a:cxnSpLocks noChangeShapeType="1"/>
            <a:stCxn id="60438" idx="4"/>
            <a:endCxn id="60439" idx="0"/>
          </p:cNvCxnSpPr>
          <p:nvPr/>
        </p:nvCxnSpPr>
        <p:spPr bwMode="auto">
          <a:xfrm>
            <a:off x="5287963" y="4424363"/>
            <a:ext cx="358775" cy="95250"/>
          </a:xfrm>
          <a:prstGeom prst="straightConnector1">
            <a:avLst/>
          </a:prstGeom>
          <a:noFill/>
          <a:ln w="12700">
            <a:solidFill>
              <a:srgbClr val="0070C0"/>
            </a:solidFill>
            <a:round/>
            <a:headEnd/>
            <a:tailEnd type="triangle" w="med" len="lg"/>
          </a:ln>
        </p:spPr>
      </p:cxnSp>
      <p:cxnSp>
        <p:nvCxnSpPr>
          <p:cNvPr id="60452" name="AutoShape 367"/>
          <p:cNvCxnSpPr>
            <a:cxnSpLocks noChangeShapeType="1"/>
            <a:stCxn id="60436" idx="6"/>
            <a:endCxn id="60437" idx="2"/>
          </p:cNvCxnSpPr>
          <p:nvPr/>
        </p:nvCxnSpPr>
        <p:spPr bwMode="auto">
          <a:xfrm flipV="1">
            <a:off x="4295775" y="3868738"/>
            <a:ext cx="455613" cy="288925"/>
          </a:xfrm>
          <a:prstGeom prst="straightConnector1">
            <a:avLst/>
          </a:prstGeom>
          <a:noFill/>
          <a:ln w="12700">
            <a:solidFill>
              <a:srgbClr val="0070C0"/>
            </a:solidFill>
            <a:round/>
            <a:headEnd/>
            <a:tailEnd type="oval" w="med" len="lg"/>
          </a:ln>
        </p:spPr>
      </p:cxnSp>
      <p:cxnSp>
        <p:nvCxnSpPr>
          <p:cNvPr id="60453" name="AutoShape 368"/>
          <p:cNvCxnSpPr>
            <a:cxnSpLocks noChangeShapeType="1"/>
          </p:cNvCxnSpPr>
          <p:nvPr/>
        </p:nvCxnSpPr>
        <p:spPr bwMode="auto">
          <a:xfrm>
            <a:off x="4816475" y="3252788"/>
            <a:ext cx="288925" cy="95250"/>
          </a:xfrm>
          <a:prstGeom prst="straightConnector1">
            <a:avLst/>
          </a:prstGeom>
          <a:noFill/>
          <a:ln w="12700">
            <a:solidFill>
              <a:srgbClr val="0070C0"/>
            </a:solidFill>
            <a:round/>
            <a:headEnd/>
            <a:tailEnd type="triangle" w="med" len="lg"/>
          </a:ln>
        </p:spPr>
      </p:cxnSp>
      <p:sp>
        <p:nvSpPr>
          <p:cNvPr id="60454" name="Line 369"/>
          <p:cNvSpPr>
            <a:spLocks noChangeShapeType="1"/>
          </p:cNvSpPr>
          <p:nvPr/>
        </p:nvSpPr>
        <p:spPr bwMode="auto">
          <a:xfrm>
            <a:off x="3717925" y="5308600"/>
            <a:ext cx="12557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55" name="Line 370"/>
          <p:cNvSpPr>
            <a:spLocks noChangeShapeType="1"/>
          </p:cNvSpPr>
          <p:nvPr/>
        </p:nvSpPr>
        <p:spPr bwMode="auto">
          <a:xfrm flipV="1">
            <a:off x="4173538" y="5033963"/>
            <a:ext cx="0" cy="268287"/>
          </a:xfrm>
          <a:prstGeom prst="line">
            <a:avLst/>
          </a:prstGeom>
          <a:noFill/>
          <a:ln w="28575">
            <a:solidFill>
              <a:srgbClr val="FF2828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56" name="Line 371"/>
          <p:cNvSpPr>
            <a:spLocks noChangeShapeType="1"/>
          </p:cNvSpPr>
          <p:nvPr/>
        </p:nvSpPr>
        <p:spPr bwMode="auto">
          <a:xfrm>
            <a:off x="4168775" y="5038725"/>
            <a:ext cx="304800" cy="0"/>
          </a:xfrm>
          <a:prstGeom prst="line">
            <a:avLst/>
          </a:prstGeom>
          <a:noFill/>
          <a:ln w="28575">
            <a:solidFill>
              <a:srgbClr val="FF2828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57" name="Text Box 372"/>
          <p:cNvSpPr txBox="1">
            <a:spLocks noChangeArrowheads="1"/>
          </p:cNvSpPr>
          <p:nvPr/>
        </p:nvSpPr>
        <p:spPr bwMode="auto">
          <a:xfrm>
            <a:off x="3975100" y="5305425"/>
            <a:ext cx="545342" cy="30777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400" b="1"/>
              <a:t>DNA</a:t>
            </a:r>
          </a:p>
        </p:txBody>
      </p:sp>
      <p:sp>
        <p:nvSpPr>
          <p:cNvPr id="3865973" name="AutoShape 373"/>
          <p:cNvSpPr>
            <a:spLocks noChangeArrowheads="1"/>
          </p:cNvSpPr>
          <p:nvPr/>
        </p:nvSpPr>
        <p:spPr bwMode="auto">
          <a:xfrm rot="905511">
            <a:off x="5597525" y="5172075"/>
            <a:ext cx="642938" cy="217488"/>
          </a:xfrm>
          <a:prstGeom prst="rightArrow">
            <a:avLst>
              <a:gd name="adj1" fmla="val 50000"/>
              <a:gd name="adj2" fmla="val 73771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 b="1" dirty="0">
              <a:latin typeface="Arial" pitchFamily="-106" charset="0"/>
            </a:endParaRPr>
          </a:p>
        </p:txBody>
      </p:sp>
      <p:sp>
        <p:nvSpPr>
          <p:cNvPr id="3865974" name="AutoShape 374"/>
          <p:cNvSpPr>
            <a:spLocks noChangeArrowheads="1"/>
          </p:cNvSpPr>
          <p:nvPr/>
        </p:nvSpPr>
        <p:spPr bwMode="auto">
          <a:xfrm rot="9235870">
            <a:off x="3109913" y="5554663"/>
            <a:ext cx="442912" cy="217487"/>
          </a:xfrm>
          <a:prstGeom prst="rightArrow">
            <a:avLst>
              <a:gd name="adj1" fmla="val 50000"/>
              <a:gd name="adj2" fmla="val 50820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 b="1" dirty="0">
              <a:latin typeface="Arial" pitchFamily="-106" charset="0"/>
            </a:endParaRPr>
          </a:p>
        </p:txBody>
      </p:sp>
      <p:sp>
        <p:nvSpPr>
          <p:cNvPr id="3865975" name="AutoShape 375"/>
          <p:cNvSpPr>
            <a:spLocks noChangeArrowheads="1"/>
          </p:cNvSpPr>
          <p:nvPr/>
        </p:nvSpPr>
        <p:spPr bwMode="auto">
          <a:xfrm rot="2196460">
            <a:off x="5334000" y="5553075"/>
            <a:ext cx="641350" cy="217488"/>
          </a:xfrm>
          <a:prstGeom prst="rightArrow">
            <a:avLst>
              <a:gd name="adj1" fmla="val 50000"/>
              <a:gd name="adj2" fmla="val 73771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 b="1" dirty="0">
              <a:latin typeface="Arial" pitchFamily="-106" charset="0"/>
            </a:endParaRPr>
          </a:p>
        </p:txBody>
      </p:sp>
      <p:sp>
        <p:nvSpPr>
          <p:cNvPr id="3865976" name="AutoShape 376"/>
          <p:cNvSpPr>
            <a:spLocks noChangeArrowheads="1"/>
          </p:cNvSpPr>
          <p:nvPr/>
        </p:nvSpPr>
        <p:spPr bwMode="auto">
          <a:xfrm rot="10866715">
            <a:off x="2765425" y="5037138"/>
            <a:ext cx="442913" cy="217487"/>
          </a:xfrm>
          <a:prstGeom prst="rightArrow">
            <a:avLst>
              <a:gd name="adj1" fmla="val 50000"/>
              <a:gd name="adj2" fmla="val 50820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 b="1" dirty="0">
              <a:latin typeface="Arial" pitchFamily="-106" charset="0"/>
            </a:endParaRPr>
          </a:p>
        </p:txBody>
      </p:sp>
      <p:sp>
        <p:nvSpPr>
          <p:cNvPr id="3865977" name="AutoShape 377"/>
          <p:cNvSpPr>
            <a:spLocks noChangeArrowheads="1"/>
          </p:cNvSpPr>
          <p:nvPr/>
        </p:nvSpPr>
        <p:spPr bwMode="auto">
          <a:xfrm rot="5533933">
            <a:off x="4108451" y="5718175"/>
            <a:ext cx="303212" cy="217487"/>
          </a:xfrm>
          <a:prstGeom prst="rightArrow">
            <a:avLst>
              <a:gd name="adj1" fmla="val 50000"/>
              <a:gd name="adj2" fmla="val 34699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 b="1" dirty="0">
              <a:latin typeface="Arial" pitchFamily="-106" charset="0"/>
            </a:endParaRPr>
          </a:p>
        </p:txBody>
      </p:sp>
      <p:sp>
        <p:nvSpPr>
          <p:cNvPr id="60463" name="AutoShape 378"/>
          <p:cNvSpPr>
            <a:spLocks noChangeArrowheads="1"/>
          </p:cNvSpPr>
          <p:nvPr/>
        </p:nvSpPr>
        <p:spPr bwMode="auto">
          <a:xfrm>
            <a:off x="3611563" y="4268788"/>
            <a:ext cx="263525" cy="806450"/>
          </a:xfrm>
          <a:prstGeom prst="curvedRightArrow">
            <a:avLst>
              <a:gd name="adj1" fmla="val 61205"/>
              <a:gd name="adj2" fmla="val 122410"/>
              <a:gd name="adj3" fmla="val 33333"/>
            </a:avLst>
          </a:prstGeom>
          <a:solidFill>
            <a:srgbClr val="FCF305"/>
          </a:solidFill>
          <a:ln w="12700">
            <a:solidFill>
              <a:schemeClr val="bg2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hu-HU" sz="1600" b="1"/>
          </a:p>
        </p:txBody>
      </p:sp>
      <p:sp>
        <p:nvSpPr>
          <p:cNvPr id="60464" name="AutoShape 379"/>
          <p:cNvSpPr>
            <a:spLocks noChangeArrowheads="1"/>
          </p:cNvSpPr>
          <p:nvPr/>
        </p:nvSpPr>
        <p:spPr bwMode="auto">
          <a:xfrm rot="2676812" flipH="1">
            <a:off x="5322888" y="4811713"/>
            <a:ext cx="217487" cy="677862"/>
          </a:xfrm>
          <a:prstGeom prst="curvedRightArrow">
            <a:avLst>
              <a:gd name="adj1" fmla="val 62336"/>
              <a:gd name="adj2" fmla="val 124672"/>
              <a:gd name="adj3" fmla="val 33333"/>
            </a:avLst>
          </a:prstGeom>
          <a:solidFill>
            <a:srgbClr val="FCF305"/>
          </a:solidFill>
          <a:ln w="12700">
            <a:solidFill>
              <a:schemeClr val="bg2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hu-HU" sz="1600" b="1"/>
          </a:p>
        </p:txBody>
      </p:sp>
      <p:grpSp>
        <p:nvGrpSpPr>
          <p:cNvPr id="60771" name="Group 380"/>
          <p:cNvGrpSpPr>
            <a:grpSpLocks/>
          </p:cNvGrpSpPr>
          <p:nvPr/>
        </p:nvGrpSpPr>
        <p:grpSpPr bwMode="auto">
          <a:xfrm>
            <a:off x="4108450" y="1497013"/>
            <a:ext cx="669925" cy="1095375"/>
            <a:chOff x="204" y="1422"/>
            <a:chExt cx="634" cy="920"/>
          </a:xfrm>
        </p:grpSpPr>
        <p:sp>
          <p:nvSpPr>
            <p:cNvPr id="60473" name="Rectangle 381"/>
            <p:cNvSpPr>
              <a:spLocks noChangeArrowheads="1"/>
            </p:cNvSpPr>
            <p:nvPr/>
          </p:nvSpPr>
          <p:spPr bwMode="auto">
            <a:xfrm>
              <a:off x="484" y="1422"/>
              <a:ext cx="79" cy="573"/>
            </a:xfrm>
            <a:prstGeom prst="rect">
              <a:avLst/>
            </a:prstGeom>
            <a:gradFill rotWithShape="0">
              <a:gsLst>
                <a:gs pos="0">
                  <a:srgbClr val="761313"/>
                </a:gs>
                <a:gs pos="50000">
                  <a:srgbClr val="FF2828"/>
                </a:gs>
                <a:gs pos="100000">
                  <a:srgbClr val="761313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 sz="1600" b="1"/>
            </a:p>
          </p:txBody>
        </p:sp>
        <p:sp>
          <p:nvSpPr>
            <p:cNvPr id="60474" name="Rectangle 382"/>
            <p:cNvSpPr>
              <a:spLocks noChangeArrowheads="1"/>
            </p:cNvSpPr>
            <p:nvPr/>
          </p:nvSpPr>
          <p:spPr bwMode="auto">
            <a:xfrm>
              <a:off x="612" y="1422"/>
              <a:ext cx="79" cy="573"/>
            </a:xfrm>
            <a:prstGeom prst="rect">
              <a:avLst/>
            </a:prstGeom>
            <a:gradFill rotWithShape="0">
              <a:gsLst>
                <a:gs pos="0">
                  <a:srgbClr val="761313"/>
                </a:gs>
                <a:gs pos="50000">
                  <a:srgbClr val="FF2828"/>
                </a:gs>
                <a:gs pos="100000">
                  <a:srgbClr val="761313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 sz="1600" b="1"/>
            </a:p>
          </p:txBody>
        </p:sp>
        <p:sp>
          <p:nvSpPr>
            <p:cNvPr id="60475" name="Rectangle 383"/>
            <p:cNvSpPr>
              <a:spLocks noChangeArrowheads="1"/>
            </p:cNvSpPr>
            <p:nvPr/>
          </p:nvSpPr>
          <p:spPr bwMode="auto">
            <a:xfrm rot="-1691079">
              <a:off x="777" y="1966"/>
              <a:ext cx="61" cy="336"/>
            </a:xfrm>
            <a:prstGeom prst="rect">
              <a:avLst/>
            </a:prstGeom>
            <a:gradFill rotWithShape="0">
              <a:gsLst>
                <a:gs pos="0">
                  <a:srgbClr val="761313"/>
                </a:gs>
                <a:gs pos="50000">
                  <a:srgbClr val="FF2828"/>
                </a:gs>
                <a:gs pos="100000">
                  <a:srgbClr val="761313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 sz="1600" b="1"/>
            </a:p>
          </p:txBody>
        </p:sp>
        <p:sp>
          <p:nvSpPr>
            <p:cNvPr id="60476" name="Rectangle 384"/>
            <p:cNvSpPr>
              <a:spLocks noChangeArrowheads="1"/>
            </p:cNvSpPr>
            <p:nvPr/>
          </p:nvSpPr>
          <p:spPr bwMode="auto">
            <a:xfrm rot="-1691079">
              <a:off x="705" y="2006"/>
              <a:ext cx="61" cy="336"/>
            </a:xfrm>
            <a:prstGeom prst="rect">
              <a:avLst/>
            </a:prstGeom>
            <a:gradFill rotWithShape="0">
              <a:gsLst>
                <a:gs pos="0">
                  <a:srgbClr val="761313"/>
                </a:gs>
                <a:gs pos="50000">
                  <a:srgbClr val="FF2828"/>
                </a:gs>
                <a:gs pos="100000">
                  <a:srgbClr val="761313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 sz="1600" b="1"/>
            </a:p>
          </p:txBody>
        </p:sp>
        <p:grpSp>
          <p:nvGrpSpPr>
            <p:cNvPr id="60775" name="Group 385"/>
            <p:cNvGrpSpPr>
              <a:grpSpLocks/>
            </p:cNvGrpSpPr>
            <p:nvPr/>
          </p:nvGrpSpPr>
          <p:grpSpPr bwMode="auto">
            <a:xfrm rot="3566405">
              <a:off x="325" y="1966"/>
              <a:ext cx="133" cy="376"/>
              <a:chOff x="389" y="2026"/>
              <a:chExt cx="133" cy="376"/>
            </a:xfrm>
          </p:grpSpPr>
          <p:sp>
            <p:nvSpPr>
              <p:cNvPr id="60478" name="Rectangle 386"/>
              <p:cNvSpPr>
                <a:spLocks noChangeArrowheads="1"/>
              </p:cNvSpPr>
              <p:nvPr/>
            </p:nvSpPr>
            <p:spPr bwMode="auto">
              <a:xfrm rot="-1691079">
                <a:off x="461" y="2026"/>
                <a:ext cx="61" cy="336"/>
              </a:xfrm>
              <a:prstGeom prst="rect">
                <a:avLst/>
              </a:prstGeom>
              <a:gradFill rotWithShape="0">
                <a:gsLst>
                  <a:gs pos="0">
                    <a:srgbClr val="761313"/>
                  </a:gs>
                  <a:gs pos="50000">
                    <a:srgbClr val="FF2828"/>
                  </a:gs>
                  <a:gs pos="100000">
                    <a:srgbClr val="761313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 sz="1600" b="1"/>
              </a:p>
            </p:txBody>
          </p:sp>
          <p:sp>
            <p:nvSpPr>
              <p:cNvPr id="60479" name="Rectangle 387"/>
              <p:cNvSpPr>
                <a:spLocks noChangeArrowheads="1"/>
              </p:cNvSpPr>
              <p:nvPr/>
            </p:nvSpPr>
            <p:spPr bwMode="auto">
              <a:xfrm rot="-1691079">
                <a:off x="389" y="2066"/>
                <a:ext cx="61" cy="336"/>
              </a:xfrm>
              <a:prstGeom prst="rect">
                <a:avLst/>
              </a:prstGeom>
              <a:gradFill rotWithShape="0">
                <a:gsLst>
                  <a:gs pos="0">
                    <a:srgbClr val="761313"/>
                  </a:gs>
                  <a:gs pos="50000">
                    <a:srgbClr val="FF2828"/>
                  </a:gs>
                  <a:gs pos="100000">
                    <a:srgbClr val="761313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 sz="1600" b="1"/>
              </a:p>
            </p:txBody>
          </p:sp>
        </p:grpSp>
      </p:grpSp>
      <p:sp>
        <p:nvSpPr>
          <p:cNvPr id="60470" name="Oval 350"/>
          <p:cNvSpPr>
            <a:spLocks noChangeArrowheads="1"/>
          </p:cNvSpPr>
          <p:nvPr/>
        </p:nvSpPr>
        <p:spPr bwMode="auto">
          <a:xfrm>
            <a:off x="3078163" y="3746500"/>
            <a:ext cx="571074" cy="288925"/>
          </a:xfrm>
          <a:prstGeom prst="ellipse">
            <a:avLst/>
          </a:prstGeom>
          <a:gradFill rotWithShape="0">
            <a:gsLst>
              <a:gs pos="0">
                <a:srgbClr val="FF6666"/>
              </a:gs>
              <a:gs pos="100000">
                <a:srgbClr val="762F2F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sz="1200" b="1"/>
              <a:t>PTEN</a:t>
            </a:r>
          </a:p>
        </p:txBody>
      </p:sp>
      <p:cxnSp>
        <p:nvCxnSpPr>
          <p:cNvPr id="60471" name="Straight Connector 390"/>
          <p:cNvCxnSpPr>
            <a:cxnSpLocks noChangeShapeType="1"/>
            <a:stCxn id="60470" idx="6"/>
          </p:cNvCxnSpPr>
          <p:nvPr/>
        </p:nvCxnSpPr>
        <p:spPr bwMode="auto">
          <a:xfrm flipV="1">
            <a:off x="3649237" y="3887020"/>
            <a:ext cx="298876" cy="3942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 type="none" w="lg" len="lg"/>
          </a:ln>
        </p:spPr>
      </p:cxnSp>
      <p:cxnSp>
        <p:nvCxnSpPr>
          <p:cNvPr id="60472" name="Straight Connector 391"/>
          <p:cNvCxnSpPr>
            <a:cxnSpLocks noChangeShapeType="1"/>
          </p:cNvCxnSpPr>
          <p:nvPr/>
        </p:nvCxnSpPr>
        <p:spPr bwMode="auto">
          <a:xfrm rot="5400000">
            <a:off x="3886554" y="3885689"/>
            <a:ext cx="113815" cy="1191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none" w="lg" len="lg"/>
          </a:ln>
        </p:spPr>
      </p:cxnSp>
      <p:sp>
        <p:nvSpPr>
          <p:cNvPr id="60467" name="Oval 394"/>
          <p:cNvSpPr>
            <a:spLocks noChangeArrowheads="1"/>
          </p:cNvSpPr>
          <p:nvPr/>
        </p:nvSpPr>
        <p:spPr bwMode="auto">
          <a:xfrm>
            <a:off x="2268538" y="2032000"/>
            <a:ext cx="611187" cy="446088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hu-HU" sz="1600" b="1"/>
          </a:p>
        </p:txBody>
      </p:sp>
      <p:sp>
        <p:nvSpPr>
          <p:cNvPr id="60468" name="Oval 350"/>
          <p:cNvSpPr>
            <a:spLocks noChangeArrowheads="1"/>
          </p:cNvSpPr>
          <p:nvPr/>
        </p:nvSpPr>
        <p:spPr bwMode="auto">
          <a:xfrm>
            <a:off x="5046663" y="3275013"/>
            <a:ext cx="515937" cy="312737"/>
          </a:xfrm>
          <a:prstGeom prst="ellipse">
            <a:avLst/>
          </a:prstGeom>
          <a:gradFill rotWithShape="0">
            <a:gsLst>
              <a:gs pos="0">
                <a:srgbClr val="FF6666"/>
              </a:gs>
              <a:gs pos="100000">
                <a:srgbClr val="762F2F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sz="1200" b="1"/>
              <a:t>Ras</a:t>
            </a:r>
          </a:p>
        </p:txBody>
      </p:sp>
      <p:sp>
        <p:nvSpPr>
          <p:cNvPr id="60469" name="TextBox 394"/>
          <p:cNvSpPr txBox="1">
            <a:spLocks noChangeArrowheads="1"/>
          </p:cNvSpPr>
          <p:nvPr/>
        </p:nvSpPr>
        <p:spPr bwMode="auto">
          <a:xfrm>
            <a:off x="914400" y="6494813"/>
            <a:ext cx="35984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Yaron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Jonker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DJ.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Discov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Med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2011;11:95-105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8015119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0425" y="2559050"/>
            <a:ext cx="5208588" cy="1239838"/>
            <a:chOff x="704" y="2063"/>
            <a:chExt cx="4378" cy="104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092" y="2066"/>
              <a:ext cx="219" cy="471"/>
              <a:chOff x="2701" y="2652"/>
              <a:chExt cx="175" cy="49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2701" y="2652"/>
                <a:ext cx="175" cy="421"/>
                <a:chOff x="2847" y="1892"/>
                <a:chExt cx="188" cy="602"/>
              </a:xfrm>
            </p:grpSpPr>
            <p:sp>
              <p:nvSpPr>
                <p:cNvPr id="61837" name="Line 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838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836" name="Oval 8"/>
              <p:cNvSpPr>
                <a:spLocks noChangeAspect="1" noChangeArrowheads="1"/>
              </p:cNvSpPr>
              <p:nvPr/>
            </p:nvSpPr>
            <p:spPr bwMode="auto">
              <a:xfrm>
                <a:off x="2701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124" y="2076"/>
              <a:ext cx="223" cy="473"/>
              <a:chOff x="3420" y="2685"/>
              <a:chExt cx="199" cy="473"/>
            </a:xfrm>
          </p:grpSpPr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3420" y="2685"/>
                <a:ext cx="195" cy="400"/>
                <a:chOff x="2847" y="1893"/>
                <a:chExt cx="192" cy="597"/>
              </a:xfrm>
            </p:grpSpPr>
            <p:sp>
              <p:nvSpPr>
                <p:cNvPr id="61833" name="Line 1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834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3"/>
                  <a:ext cx="192" cy="59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832" name="Oval 13"/>
              <p:cNvSpPr>
                <a:spLocks noChangeAspect="1" noChangeArrowheads="1"/>
              </p:cNvSpPr>
              <p:nvPr/>
            </p:nvSpPr>
            <p:spPr bwMode="auto">
              <a:xfrm>
                <a:off x="3424" y="2758"/>
                <a:ext cx="195" cy="400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3224" y="2089"/>
              <a:ext cx="223" cy="482"/>
              <a:chOff x="2828" y="2659"/>
              <a:chExt cx="178" cy="499"/>
            </a:xfrm>
          </p:grpSpPr>
          <p:grpSp>
            <p:nvGrpSpPr>
              <p:cNvPr id="8" name="Group 15"/>
              <p:cNvGrpSpPr>
                <a:grpSpLocks/>
              </p:cNvGrpSpPr>
              <p:nvPr/>
            </p:nvGrpSpPr>
            <p:grpSpPr bwMode="auto">
              <a:xfrm>
                <a:off x="2828" y="2659"/>
                <a:ext cx="174" cy="415"/>
                <a:chOff x="2847" y="1897"/>
                <a:chExt cx="187" cy="593"/>
              </a:xfrm>
            </p:grpSpPr>
            <p:sp>
              <p:nvSpPr>
                <p:cNvPr id="61829" name="Line 1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830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7"/>
                  <a:ext cx="187" cy="59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828" name="Oval 18"/>
              <p:cNvSpPr>
                <a:spLocks noChangeAspect="1" noChangeArrowheads="1"/>
              </p:cNvSpPr>
              <p:nvPr/>
            </p:nvSpPr>
            <p:spPr bwMode="auto">
              <a:xfrm>
                <a:off x="2832" y="2743"/>
                <a:ext cx="174" cy="415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3284" y="2087"/>
              <a:ext cx="236" cy="476"/>
              <a:chOff x="2878" y="2658"/>
              <a:chExt cx="190" cy="503"/>
            </a:xfrm>
          </p:grpSpPr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2878" y="2658"/>
                <a:ext cx="176" cy="423"/>
                <a:chOff x="2847" y="1892"/>
                <a:chExt cx="193" cy="604"/>
              </a:xfrm>
            </p:grpSpPr>
            <p:sp>
              <p:nvSpPr>
                <p:cNvPr id="61825" name="Line 2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826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2"/>
                  <a:ext cx="193" cy="6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824" name="Oval 23"/>
              <p:cNvSpPr>
                <a:spLocks noChangeAspect="1" noChangeArrowheads="1"/>
              </p:cNvSpPr>
              <p:nvPr/>
            </p:nvSpPr>
            <p:spPr bwMode="auto">
              <a:xfrm>
                <a:off x="2892" y="2738"/>
                <a:ext cx="176" cy="423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3366" y="2101"/>
              <a:ext cx="230" cy="478"/>
              <a:chOff x="3416" y="2029"/>
              <a:chExt cx="205" cy="478"/>
            </a:xfrm>
          </p:grpSpPr>
          <p:grpSp>
            <p:nvGrpSpPr>
              <p:cNvPr id="12" name="Group 25"/>
              <p:cNvGrpSpPr>
                <a:grpSpLocks/>
              </p:cNvGrpSpPr>
              <p:nvPr/>
            </p:nvGrpSpPr>
            <p:grpSpPr bwMode="auto">
              <a:xfrm>
                <a:off x="3416" y="2029"/>
                <a:ext cx="195" cy="400"/>
                <a:chOff x="2847" y="1893"/>
                <a:chExt cx="190" cy="597"/>
              </a:xfrm>
            </p:grpSpPr>
            <p:sp>
              <p:nvSpPr>
                <p:cNvPr id="61821" name="Line 2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822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3"/>
                  <a:ext cx="190" cy="59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820" name="Oval 28"/>
              <p:cNvSpPr>
                <a:spLocks noChangeAspect="1" noChangeArrowheads="1"/>
              </p:cNvSpPr>
              <p:nvPr/>
            </p:nvSpPr>
            <p:spPr bwMode="auto">
              <a:xfrm>
                <a:off x="3426" y="2107"/>
                <a:ext cx="195" cy="400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3454" y="2108"/>
              <a:ext cx="220" cy="471"/>
              <a:chOff x="3677" y="2612"/>
              <a:chExt cx="174" cy="496"/>
            </a:xfrm>
          </p:grpSpPr>
          <p:grpSp>
            <p:nvGrpSpPr>
              <p:cNvPr id="14" name="Group 30"/>
              <p:cNvGrpSpPr>
                <a:grpSpLocks/>
              </p:cNvGrpSpPr>
              <p:nvPr/>
            </p:nvGrpSpPr>
            <p:grpSpPr bwMode="auto">
              <a:xfrm>
                <a:off x="3678" y="2612"/>
                <a:ext cx="173" cy="421"/>
                <a:chOff x="2847" y="1892"/>
                <a:chExt cx="186" cy="602"/>
              </a:xfrm>
            </p:grpSpPr>
            <p:sp>
              <p:nvSpPr>
                <p:cNvPr id="61817" name="Line 3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818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2"/>
                  <a:ext cx="186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816" name="Oval 33"/>
              <p:cNvSpPr>
                <a:spLocks noChangeAspect="1" noChangeArrowheads="1"/>
              </p:cNvSpPr>
              <p:nvPr/>
            </p:nvSpPr>
            <p:spPr bwMode="auto">
              <a:xfrm>
                <a:off x="3677" y="2687"/>
                <a:ext cx="173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15" name="Group 34"/>
            <p:cNvGrpSpPr>
              <a:grpSpLocks/>
            </p:cNvGrpSpPr>
            <p:nvPr/>
          </p:nvGrpSpPr>
          <p:grpSpPr bwMode="auto">
            <a:xfrm rot="441939">
              <a:off x="3453" y="2126"/>
              <a:ext cx="220" cy="471"/>
              <a:chOff x="3623" y="2610"/>
              <a:chExt cx="174" cy="500"/>
            </a:xfrm>
          </p:grpSpPr>
          <p:grpSp>
            <p:nvGrpSpPr>
              <p:cNvPr id="16" name="Group 35"/>
              <p:cNvGrpSpPr>
                <a:grpSpLocks/>
              </p:cNvGrpSpPr>
              <p:nvPr/>
            </p:nvGrpSpPr>
            <p:grpSpPr bwMode="auto">
              <a:xfrm>
                <a:off x="3624" y="2610"/>
                <a:ext cx="173" cy="424"/>
                <a:chOff x="2789" y="1889"/>
                <a:chExt cx="186" cy="606"/>
              </a:xfrm>
            </p:grpSpPr>
            <p:sp>
              <p:nvSpPr>
                <p:cNvPr id="61813" name="Line 3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814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9" y="1889"/>
                  <a:ext cx="186" cy="60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812" name="Oval 38"/>
              <p:cNvSpPr>
                <a:spLocks noChangeAspect="1" noChangeArrowheads="1"/>
              </p:cNvSpPr>
              <p:nvPr/>
            </p:nvSpPr>
            <p:spPr bwMode="auto">
              <a:xfrm>
                <a:off x="3623" y="2685"/>
                <a:ext cx="173" cy="425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17" name="Group 39"/>
            <p:cNvGrpSpPr>
              <a:grpSpLocks/>
            </p:cNvGrpSpPr>
            <p:nvPr/>
          </p:nvGrpSpPr>
          <p:grpSpPr bwMode="auto">
            <a:xfrm rot="663594">
              <a:off x="3502" y="2133"/>
              <a:ext cx="223" cy="471"/>
              <a:chOff x="3621" y="2612"/>
              <a:chExt cx="179" cy="496"/>
            </a:xfrm>
          </p:grpSpPr>
          <p:grpSp>
            <p:nvGrpSpPr>
              <p:cNvPr id="18" name="Group 40"/>
              <p:cNvGrpSpPr>
                <a:grpSpLocks/>
              </p:cNvGrpSpPr>
              <p:nvPr/>
            </p:nvGrpSpPr>
            <p:grpSpPr bwMode="auto">
              <a:xfrm>
                <a:off x="3625" y="2612"/>
                <a:ext cx="175" cy="421"/>
                <a:chOff x="2788" y="1892"/>
                <a:chExt cx="188" cy="602"/>
              </a:xfrm>
            </p:grpSpPr>
            <p:sp>
              <p:nvSpPr>
                <p:cNvPr id="61809" name="Line 4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810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808" name="Oval 43"/>
              <p:cNvSpPr>
                <a:spLocks noChangeAspect="1" noChangeArrowheads="1"/>
              </p:cNvSpPr>
              <p:nvPr/>
            </p:nvSpPr>
            <p:spPr bwMode="auto">
              <a:xfrm>
                <a:off x="3621" y="2687"/>
                <a:ext cx="175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19" name="Group 44"/>
            <p:cNvGrpSpPr>
              <a:grpSpLocks/>
            </p:cNvGrpSpPr>
            <p:nvPr/>
          </p:nvGrpSpPr>
          <p:grpSpPr bwMode="auto">
            <a:xfrm rot="1047122">
              <a:off x="3563" y="2142"/>
              <a:ext cx="223" cy="471"/>
              <a:chOff x="3621" y="2612"/>
              <a:chExt cx="179" cy="496"/>
            </a:xfrm>
          </p:grpSpPr>
          <p:grpSp>
            <p:nvGrpSpPr>
              <p:cNvPr id="20" name="Group 45"/>
              <p:cNvGrpSpPr>
                <a:grpSpLocks/>
              </p:cNvGrpSpPr>
              <p:nvPr/>
            </p:nvGrpSpPr>
            <p:grpSpPr bwMode="auto">
              <a:xfrm>
                <a:off x="3625" y="2612"/>
                <a:ext cx="175" cy="421"/>
                <a:chOff x="2788" y="1892"/>
                <a:chExt cx="188" cy="602"/>
              </a:xfrm>
            </p:grpSpPr>
            <p:sp>
              <p:nvSpPr>
                <p:cNvPr id="61805" name="Line 4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806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804" name="Oval 48"/>
              <p:cNvSpPr>
                <a:spLocks noChangeAspect="1" noChangeArrowheads="1"/>
              </p:cNvSpPr>
              <p:nvPr/>
            </p:nvSpPr>
            <p:spPr bwMode="auto">
              <a:xfrm>
                <a:off x="3621" y="2687"/>
                <a:ext cx="175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21" name="Group 49"/>
            <p:cNvGrpSpPr>
              <a:grpSpLocks/>
            </p:cNvGrpSpPr>
            <p:nvPr/>
          </p:nvGrpSpPr>
          <p:grpSpPr bwMode="auto">
            <a:xfrm rot="1047122">
              <a:off x="3633" y="2159"/>
              <a:ext cx="226" cy="471"/>
              <a:chOff x="3620" y="2612"/>
              <a:chExt cx="183" cy="496"/>
            </a:xfrm>
          </p:grpSpPr>
          <p:grpSp>
            <p:nvGrpSpPr>
              <p:cNvPr id="22" name="Group 50"/>
              <p:cNvGrpSpPr>
                <a:grpSpLocks/>
              </p:cNvGrpSpPr>
              <p:nvPr/>
            </p:nvGrpSpPr>
            <p:grpSpPr bwMode="auto">
              <a:xfrm>
                <a:off x="3626" y="2612"/>
                <a:ext cx="177" cy="421"/>
                <a:chOff x="2786" y="1892"/>
                <a:chExt cx="190" cy="602"/>
              </a:xfrm>
            </p:grpSpPr>
            <p:sp>
              <p:nvSpPr>
                <p:cNvPr id="61801" name="Line 5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802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6" y="1892"/>
                  <a:ext cx="190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800" name="Oval 53"/>
              <p:cNvSpPr>
                <a:spLocks noChangeAspect="1" noChangeArrowheads="1"/>
              </p:cNvSpPr>
              <p:nvPr/>
            </p:nvSpPr>
            <p:spPr bwMode="auto">
              <a:xfrm>
                <a:off x="3620" y="2687"/>
                <a:ext cx="177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23" name="Group 54"/>
            <p:cNvGrpSpPr>
              <a:grpSpLocks/>
            </p:cNvGrpSpPr>
            <p:nvPr/>
          </p:nvGrpSpPr>
          <p:grpSpPr bwMode="auto">
            <a:xfrm rot="1047122">
              <a:off x="3696" y="2175"/>
              <a:ext cx="226" cy="471"/>
              <a:chOff x="3620" y="2612"/>
              <a:chExt cx="183" cy="496"/>
            </a:xfrm>
          </p:grpSpPr>
          <p:grpSp>
            <p:nvGrpSpPr>
              <p:cNvPr id="24" name="Group 55"/>
              <p:cNvGrpSpPr>
                <a:grpSpLocks/>
              </p:cNvGrpSpPr>
              <p:nvPr/>
            </p:nvGrpSpPr>
            <p:grpSpPr bwMode="auto">
              <a:xfrm>
                <a:off x="3626" y="2612"/>
                <a:ext cx="177" cy="421"/>
                <a:chOff x="2786" y="1892"/>
                <a:chExt cx="190" cy="602"/>
              </a:xfrm>
            </p:grpSpPr>
            <p:sp>
              <p:nvSpPr>
                <p:cNvPr id="61797" name="Line 5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98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6" y="1892"/>
                  <a:ext cx="190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796" name="Oval 58"/>
              <p:cNvSpPr>
                <a:spLocks noChangeAspect="1" noChangeArrowheads="1"/>
              </p:cNvSpPr>
              <p:nvPr/>
            </p:nvSpPr>
            <p:spPr bwMode="auto">
              <a:xfrm>
                <a:off x="3620" y="2687"/>
                <a:ext cx="177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25" name="Group 59"/>
            <p:cNvGrpSpPr>
              <a:grpSpLocks/>
            </p:cNvGrpSpPr>
            <p:nvPr/>
          </p:nvGrpSpPr>
          <p:grpSpPr bwMode="auto">
            <a:xfrm rot="1047122">
              <a:off x="3822" y="2207"/>
              <a:ext cx="226" cy="471"/>
              <a:chOff x="3620" y="2612"/>
              <a:chExt cx="183" cy="496"/>
            </a:xfrm>
          </p:grpSpPr>
          <p:grpSp>
            <p:nvGrpSpPr>
              <p:cNvPr id="26" name="Group 60"/>
              <p:cNvGrpSpPr>
                <a:grpSpLocks/>
              </p:cNvGrpSpPr>
              <p:nvPr/>
            </p:nvGrpSpPr>
            <p:grpSpPr bwMode="auto">
              <a:xfrm>
                <a:off x="3626" y="2612"/>
                <a:ext cx="177" cy="421"/>
                <a:chOff x="2786" y="1892"/>
                <a:chExt cx="190" cy="602"/>
              </a:xfrm>
            </p:grpSpPr>
            <p:sp>
              <p:nvSpPr>
                <p:cNvPr id="61793" name="Line 6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94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6" y="1892"/>
                  <a:ext cx="190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792" name="Oval 63"/>
              <p:cNvSpPr>
                <a:spLocks noChangeAspect="1" noChangeArrowheads="1"/>
              </p:cNvSpPr>
              <p:nvPr/>
            </p:nvSpPr>
            <p:spPr bwMode="auto">
              <a:xfrm>
                <a:off x="3620" y="2687"/>
                <a:ext cx="177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27" name="Group 64"/>
            <p:cNvGrpSpPr>
              <a:grpSpLocks/>
            </p:cNvGrpSpPr>
            <p:nvPr/>
          </p:nvGrpSpPr>
          <p:grpSpPr bwMode="auto">
            <a:xfrm rot="1047122">
              <a:off x="3878" y="2222"/>
              <a:ext cx="223" cy="471"/>
              <a:chOff x="3621" y="2612"/>
              <a:chExt cx="179" cy="496"/>
            </a:xfrm>
          </p:grpSpPr>
          <p:grpSp>
            <p:nvGrpSpPr>
              <p:cNvPr id="28" name="Group 65"/>
              <p:cNvGrpSpPr>
                <a:grpSpLocks/>
              </p:cNvGrpSpPr>
              <p:nvPr/>
            </p:nvGrpSpPr>
            <p:grpSpPr bwMode="auto">
              <a:xfrm>
                <a:off x="3625" y="2612"/>
                <a:ext cx="175" cy="421"/>
                <a:chOff x="2788" y="1892"/>
                <a:chExt cx="188" cy="602"/>
              </a:xfrm>
            </p:grpSpPr>
            <p:sp>
              <p:nvSpPr>
                <p:cNvPr id="61789" name="Line 6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90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788" name="Oval 68"/>
              <p:cNvSpPr>
                <a:spLocks noChangeAspect="1" noChangeArrowheads="1"/>
              </p:cNvSpPr>
              <p:nvPr/>
            </p:nvSpPr>
            <p:spPr bwMode="auto">
              <a:xfrm>
                <a:off x="3621" y="2687"/>
                <a:ext cx="175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29" name="Group 69"/>
            <p:cNvGrpSpPr>
              <a:grpSpLocks/>
            </p:cNvGrpSpPr>
            <p:nvPr/>
          </p:nvGrpSpPr>
          <p:grpSpPr bwMode="auto">
            <a:xfrm rot="1047122">
              <a:off x="3759" y="2191"/>
              <a:ext cx="226" cy="471"/>
              <a:chOff x="3620" y="2612"/>
              <a:chExt cx="183" cy="496"/>
            </a:xfrm>
          </p:grpSpPr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3626" y="2612"/>
                <a:ext cx="177" cy="421"/>
                <a:chOff x="2786" y="1892"/>
                <a:chExt cx="190" cy="602"/>
              </a:xfrm>
            </p:grpSpPr>
            <p:sp>
              <p:nvSpPr>
                <p:cNvPr id="61785" name="Line 7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86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6" y="1892"/>
                  <a:ext cx="190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784" name="Oval 73"/>
              <p:cNvSpPr>
                <a:spLocks noChangeAspect="1" noChangeArrowheads="1"/>
              </p:cNvSpPr>
              <p:nvPr/>
            </p:nvSpPr>
            <p:spPr bwMode="auto">
              <a:xfrm>
                <a:off x="3620" y="2687"/>
                <a:ext cx="177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31" name="Group 74"/>
            <p:cNvGrpSpPr>
              <a:grpSpLocks/>
            </p:cNvGrpSpPr>
            <p:nvPr/>
          </p:nvGrpSpPr>
          <p:grpSpPr bwMode="auto">
            <a:xfrm rot="1047122">
              <a:off x="3948" y="2243"/>
              <a:ext cx="226" cy="471"/>
              <a:chOff x="3620" y="2612"/>
              <a:chExt cx="183" cy="496"/>
            </a:xfrm>
          </p:grpSpPr>
          <p:grpSp>
            <p:nvGrpSpPr>
              <p:cNvPr id="61827" name="Group 75"/>
              <p:cNvGrpSpPr>
                <a:grpSpLocks/>
              </p:cNvGrpSpPr>
              <p:nvPr/>
            </p:nvGrpSpPr>
            <p:grpSpPr bwMode="auto">
              <a:xfrm>
                <a:off x="3626" y="2612"/>
                <a:ext cx="177" cy="421"/>
                <a:chOff x="2786" y="1892"/>
                <a:chExt cx="190" cy="602"/>
              </a:xfrm>
            </p:grpSpPr>
            <p:sp>
              <p:nvSpPr>
                <p:cNvPr id="61781" name="Line 7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82" name="Oval 7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6" y="1892"/>
                  <a:ext cx="190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780" name="Oval 78"/>
              <p:cNvSpPr>
                <a:spLocks noChangeAspect="1" noChangeArrowheads="1"/>
              </p:cNvSpPr>
              <p:nvPr/>
            </p:nvSpPr>
            <p:spPr bwMode="auto">
              <a:xfrm>
                <a:off x="3620" y="2687"/>
                <a:ext cx="177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1831" name="Group 79"/>
            <p:cNvGrpSpPr>
              <a:grpSpLocks/>
            </p:cNvGrpSpPr>
            <p:nvPr/>
          </p:nvGrpSpPr>
          <p:grpSpPr bwMode="auto">
            <a:xfrm rot="1047122">
              <a:off x="4011" y="2263"/>
              <a:ext cx="226" cy="471"/>
              <a:chOff x="3620" y="2612"/>
              <a:chExt cx="183" cy="496"/>
            </a:xfrm>
          </p:grpSpPr>
          <p:grpSp>
            <p:nvGrpSpPr>
              <p:cNvPr id="61835" name="Group 80"/>
              <p:cNvGrpSpPr>
                <a:grpSpLocks/>
              </p:cNvGrpSpPr>
              <p:nvPr/>
            </p:nvGrpSpPr>
            <p:grpSpPr bwMode="auto">
              <a:xfrm>
                <a:off x="3626" y="2612"/>
                <a:ext cx="177" cy="421"/>
                <a:chOff x="2786" y="1892"/>
                <a:chExt cx="190" cy="602"/>
              </a:xfrm>
            </p:grpSpPr>
            <p:sp>
              <p:nvSpPr>
                <p:cNvPr id="61777" name="Line 8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78" name="Oval 8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6" y="1892"/>
                  <a:ext cx="190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776" name="Oval 83"/>
              <p:cNvSpPr>
                <a:spLocks noChangeAspect="1" noChangeArrowheads="1"/>
              </p:cNvSpPr>
              <p:nvPr/>
            </p:nvSpPr>
            <p:spPr bwMode="auto">
              <a:xfrm>
                <a:off x="3620" y="2687"/>
                <a:ext cx="177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1839" name="Group 84"/>
            <p:cNvGrpSpPr>
              <a:grpSpLocks/>
            </p:cNvGrpSpPr>
            <p:nvPr/>
          </p:nvGrpSpPr>
          <p:grpSpPr bwMode="auto">
            <a:xfrm rot="1047122">
              <a:off x="4074" y="2279"/>
              <a:ext cx="226" cy="471"/>
              <a:chOff x="3620" y="2612"/>
              <a:chExt cx="183" cy="496"/>
            </a:xfrm>
          </p:grpSpPr>
          <p:grpSp>
            <p:nvGrpSpPr>
              <p:cNvPr id="61840" name="Group 85"/>
              <p:cNvGrpSpPr>
                <a:grpSpLocks/>
              </p:cNvGrpSpPr>
              <p:nvPr/>
            </p:nvGrpSpPr>
            <p:grpSpPr bwMode="auto">
              <a:xfrm>
                <a:off x="3626" y="2612"/>
                <a:ext cx="177" cy="421"/>
                <a:chOff x="2786" y="1892"/>
                <a:chExt cx="190" cy="602"/>
              </a:xfrm>
            </p:grpSpPr>
            <p:sp>
              <p:nvSpPr>
                <p:cNvPr id="61773" name="Line 8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74" name="Oval 8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6" y="1892"/>
                  <a:ext cx="190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772" name="Oval 88"/>
              <p:cNvSpPr>
                <a:spLocks noChangeAspect="1" noChangeArrowheads="1"/>
              </p:cNvSpPr>
              <p:nvPr/>
            </p:nvSpPr>
            <p:spPr bwMode="auto">
              <a:xfrm>
                <a:off x="3620" y="2687"/>
                <a:ext cx="177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1841" name="Group 89"/>
            <p:cNvGrpSpPr>
              <a:grpSpLocks/>
            </p:cNvGrpSpPr>
            <p:nvPr/>
          </p:nvGrpSpPr>
          <p:grpSpPr bwMode="auto">
            <a:xfrm rot="1047122">
              <a:off x="4121" y="2298"/>
              <a:ext cx="223" cy="471"/>
              <a:chOff x="3621" y="2612"/>
              <a:chExt cx="179" cy="496"/>
            </a:xfrm>
          </p:grpSpPr>
          <p:grpSp>
            <p:nvGrpSpPr>
              <p:cNvPr id="61842" name="Group 90"/>
              <p:cNvGrpSpPr>
                <a:grpSpLocks/>
              </p:cNvGrpSpPr>
              <p:nvPr/>
            </p:nvGrpSpPr>
            <p:grpSpPr bwMode="auto">
              <a:xfrm>
                <a:off x="3625" y="2612"/>
                <a:ext cx="175" cy="421"/>
                <a:chOff x="2788" y="1892"/>
                <a:chExt cx="188" cy="602"/>
              </a:xfrm>
            </p:grpSpPr>
            <p:sp>
              <p:nvSpPr>
                <p:cNvPr id="61769" name="Line 9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70" name="Oval 9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768" name="Oval 93"/>
              <p:cNvSpPr>
                <a:spLocks noChangeAspect="1" noChangeArrowheads="1"/>
              </p:cNvSpPr>
              <p:nvPr/>
            </p:nvSpPr>
            <p:spPr bwMode="auto">
              <a:xfrm>
                <a:off x="3621" y="2687"/>
                <a:ext cx="175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1843" name="Group 94"/>
            <p:cNvGrpSpPr>
              <a:grpSpLocks/>
            </p:cNvGrpSpPr>
            <p:nvPr/>
          </p:nvGrpSpPr>
          <p:grpSpPr bwMode="auto">
            <a:xfrm rot="1047122">
              <a:off x="4184" y="2322"/>
              <a:ext cx="223" cy="471"/>
              <a:chOff x="3621" y="2612"/>
              <a:chExt cx="179" cy="496"/>
            </a:xfrm>
          </p:grpSpPr>
          <p:grpSp>
            <p:nvGrpSpPr>
              <p:cNvPr id="61844" name="Group 95"/>
              <p:cNvGrpSpPr>
                <a:grpSpLocks/>
              </p:cNvGrpSpPr>
              <p:nvPr/>
            </p:nvGrpSpPr>
            <p:grpSpPr bwMode="auto">
              <a:xfrm>
                <a:off x="3625" y="2612"/>
                <a:ext cx="175" cy="421"/>
                <a:chOff x="2788" y="1892"/>
                <a:chExt cx="188" cy="602"/>
              </a:xfrm>
            </p:grpSpPr>
            <p:sp>
              <p:nvSpPr>
                <p:cNvPr id="61765" name="Line 9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66" name="Oval 9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764" name="Oval 98"/>
              <p:cNvSpPr>
                <a:spLocks noChangeAspect="1" noChangeArrowheads="1"/>
              </p:cNvSpPr>
              <p:nvPr/>
            </p:nvSpPr>
            <p:spPr bwMode="auto">
              <a:xfrm>
                <a:off x="3621" y="2687"/>
                <a:ext cx="175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1845" name="Group 99"/>
            <p:cNvGrpSpPr>
              <a:grpSpLocks/>
            </p:cNvGrpSpPr>
            <p:nvPr/>
          </p:nvGrpSpPr>
          <p:grpSpPr bwMode="auto">
            <a:xfrm rot="1047122">
              <a:off x="4254" y="2347"/>
              <a:ext cx="226" cy="471"/>
              <a:chOff x="3620" y="2612"/>
              <a:chExt cx="183" cy="496"/>
            </a:xfrm>
          </p:grpSpPr>
          <p:grpSp>
            <p:nvGrpSpPr>
              <p:cNvPr id="61846" name="Group 100"/>
              <p:cNvGrpSpPr>
                <a:grpSpLocks/>
              </p:cNvGrpSpPr>
              <p:nvPr/>
            </p:nvGrpSpPr>
            <p:grpSpPr bwMode="auto">
              <a:xfrm>
                <a:off x="3626" y="2612"/>
                <a:ext cx="177" cy="421"/>
                <a:chOff x="2786" y="1892"/>
                <a:chExt cx="190" cy="602"/>
              </a:xfrm>
            </p:grpSpPr>
            <p:sp>
              <p:nvSpPr>
                <p:cNvPr id="61761" name="Line 10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62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6" y="1892"/>
                  <a:ext cx="190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760" name="Oval 103"/>
              <p:cNvSpPr>
                <a:spLocks noChangeAspect="1" noChangeArrowheads="1"/>
              </p:cNvSpPr>
              <p:nvPr/>
            </p:nvSpPr>
            <p:spPr bwMode="auto">
              <a:xfrm>
                <a:off x="3620" y="2687"/>
                <a:ext cx="177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1847" name="Group 104"/>
            <p:cNvGrpSpPr>
              <a:grpSpLocks/>
            </p:cNvGrpSpPr>
            <p:nvPr/>
          </p:nvGrpSpPr>
          <p:grpSpPr bwMode="auto">
            <a:xfrm rot="1279834">
              <a:off x="4316" y="2373"/>
              <a:ext cx="226" cy="471"/>
              <a:chOff x="3620" y="2612"/>
              <a:chExt cx="183" cy="496"/>
            </a:xfrm>
          </p:grpSpPr>
          <p:grpSp>
            <p:nvGrpSpPr>
              <p:cNvPr id="61848" name="Group 105"/>
              <p:cNvGrpSpPr>
                <a:grpSpLocks/>
              </p:cNvGrpSpPr>
              <p:nvPr/>
            </p:nvGrpSpPr>
            <p:grpSpPr bwMode="auto">
              <a:xfrm>
                <a:off x="3626" y="2612"/>
                <a:ext cx="177" cy="421"/>
                <a:chOff x="2786" y="1892"/>
                <a:chExt cx="190" cy="602"/>
              </a:xfrm>
            </p:grpSpPr>
            <p:sp>
              <p:nvSpPr>
                <p:cNvPr id="61757" name="Line 10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58" name="Oval 10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6" y="1892"/>
                  <a:ext cx="190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756" name="Oval 108"/>
              <p:cNvSpPr>
                <a:spLocks noChangeAspect="1" noChangeArrowheads="1"/>
              </p:cNvSpPr>
              <p:nvPr/>
            </p:nvSpPr>
            <p:spPr bwMode="auto">
              <a:xfrm>
                <a:off x="3620" y="2687"/>
                <a:ext cx="177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1849" name="Group 109"/>
            <p:cNvGrpSpPr>
              <a:grpSpLocks/>
            </p:cNvGrpSpPr>
            <p:nvPr/>
          </p:nvGrpSpPr>
          <p:grpSpPr bwMode="auto">
            <a:xfrm rot="1628238">
              <a:off x="4377" y="2399"/>
              <a:ext cx="226" cy="471"/>
              <a:chOff x="3620" y="2612"/>
              <a:chExt cx="183" cy="496"/>
            </a:xfrm>
          </p:grpSpPr>
          <p:grpSp>
            <p:nvGrpSpPr>
              <p:cNvPr id="61850" name="Group 110"/>
              <p:cNvGrpSpPr>
                <a:grpSpLocks/>
              </p:cNvGrpSpPr>
              <p:nvPr/>
            </p:nvGrpSpPr>
            <p:grpSpPr bwMode="auto">
              <a:xfrm>
                <a:off x="3626" y="2612"/>
                <a:ext cx="177" cy="421"/>
                <a:chOff x="2786" y="1892"/>
                <a:chExt cx="190" cy="602"/>
              </a:xfrm>
            </p:grpSpPr>
            <p:sp>
              <p:nvSpPr>
                <p:cNvPr id="61753" name="Line 11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54" name="Oval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6" y="1892"/>
                  <a:ext cx="190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752" name="Oval 113"/>
              <p:cNvSpPr>
                <a:spLocks noChangeAspect="1" noChangeArrowheads="1"/>
              </p:cNvSpPr>
              <p:nvPr/>
            </p:nvSpPr>
            <p:spPr bwMode="auto">
              <a:xfrm>
                <a:off x="3620" y="2687"/>
                <a:ext cx="177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1851" name="Group 114"/>
            <p:cNvGrpSpPr>
              <a:grpSpLocks/>
            </p:cNvGrpSpPr>
            <p:nvPr/>
          </p:nvGrpSpPr>
          <p:grpSpPr bwMode="auto">
            <a:xfrm rot="1628238">
              <a:off x="4431" y="2423"/>
              <a:ext cx="226" cy="471"/>
              <a:chOff x="3620" y="2612"/>
              <a:chExt cx="183" cy="496"/>
            </a:xfrm>
          </p:grpSpPr>
          <p:grpSp>
            <p:nvGrpSpPr>
              <p:cNvPr id="61852" name="Group 115"/>
              <p:cNvGrpSpPr>
                <a:grpSpLocks/>
              </p:cNvGrpSpPr>
              <p:nvPr/>
            </p:nvGrpSpPr>
            <p:grpSpPr bwMode="auto">
              <a:xfrm>
                <a:off x="3626" y="2612"/>
                <a:ext cx="177" cy="421"/>
                <a:chOff x="2786" y="1892"/>
                <a:chExt cx="190" cy="602"/>
              </a:xfrm>
            </p:grpSpPr>
            <p:sp>
              <p:nvSpPr>
                <p:cNvPr id="61749" name="Line 11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50" name="Oval 11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6" y="1892"/>
                  <a:ext cx="190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748" name="Oval 118"/>
              <p:cNvSpPr>
                <a:spLocks noChangeAspect="1" noChangeArrowheads="1"/>
              </p:cNvSpPr>
              <p:nvPr/>
            </p:nvSpPr>
            <p:spPr bwMode="auto">
              <a:xfrm>
                <a:off x="3620" y="2687"/>
                <a:ext cx="177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1853" name="Group 119"/>
            <p:cNvGrpSpPr>
              <a:grpSpLocks/>
            </p:cNvGrpSpPr>
            <p:nvPr/>
          </p:nvGrpSpPr>
          <p:grpSpPr bwMode="auto">
            <a:xfrm rot="1918878">
              <a:off x="4486" y="2453"/>
              <a:ext cx="226" cy="471"/>
              <a:chOff x="3620" y="2612"/>
              <a:chExt cx="183" cy="496"/>
            </a:xfrm>
          </p:grpSpPr>
          <p:grpSp>
            <p:nvGrpSpPr>
              <p:cNvPr id="61854" name="Group 120"/>
              <p:cNvGrpSpPr>
                <a:grpSpLocks/>
              </p:cNvGrpSpPr>
              <p:nvPr/>
            </p:nvGrpSpPr>
            <p:grpSpPr bwMode="auto">
              <a:xfrm>
                <a:off x="3626" y="2612"/>
                <a:ext cx="177" cy="421"/>
                <a:chOff x="2786" y="1892"/>
                <a:chExt cx="190" cy="602"/>
              </a:xfrm>
            </p:grpSpPr>
            <p:sp>
              <p:nvSpPr>
                <p:cNvPr id="61745" name="Line 12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46" name="Oval 12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6" y="1892"/>
                  <a:ext cx="190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744" name="Oval 123"/>
              <p:cNvSpPr>
                <a:spLocks noChangeAspect="1" noChangeArrowheads="1"/>
              </p:cNvSpPr>
              <p:nvPr/>
            </p:nvSpPr>
            <p:spPr bwMode="auto">
              <a:xfrm>
                <a:off x="3620" y="2687"/>
                <a:ext cx="177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1855" name="Group 124"/>
            <p:cNvGrpSpPr>
              <a:grpSpLocks/>
            </p:cNvGrpSpPr>
            <p:nvPr/>
          </p:nvGrpSpPr>
          <p:grpSpPr bwMode="auto">
            <a:xfrm rot="2091548">
              <a:off x="4532" y="2481"/>
              <a:ext cx="223" cy="471"/>
              <a:chOff x="3621" y="2612"/>
              <a:chExt cx="179" cy="496"/>
            </a:xfrm>
          </p:grpSpPr>
          <p:grpSp>
            <p:nvGrpSpPr>
              <p:cNvPr id="61440" name="Group 125"/>
              <p:cNvGrpSpPr>
                <a:grpSpLocks/>
              </p:cNvGrpSpPr>
              <p:nvPr/>
            </p:nvGrpSpPr>
            <p:grpSpPr bwMode="auto">
              <a:xfrm>
                <a:off x="3625" y="2612"/>
                <a:ext cx="175" cy="421"/>
                <a:chOff x="2788" y="1892"/>
                <a:chExt cx="188" cy="602"/>
              </a:xfrm>
            </p:grpSpPr>
            <p:sp>
              <p:nvSpPr>
                <p:cNvPr id="61741" name="Line 12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42" name="Oval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740" name="Oval 128"/>
              <p:cNvSpPr>
                <a:spLocks noChangeAspect="1" noChangeArrowheads="1"/>
              </p:cNvSpPr>
              <p:nvPr/>
            </p:nvSpPr>
            <p:spPr bwMode="auto">
              <a:xfrm>
                <a:off x="3621" y="2687"/>
                <a:ext cx="175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1441" name="Group 129"/>
            <p:cNvGrpSpPr>
              <a:grpSpLocks/>
            </p:cNvGrpSpPr>
            <p:nvPr/>
          </p:nvGrpSpPr>
          <p:grpSpPr bwMode="auto">
            <a:xfrm rot="2329600">
              <a:off x="4586" y="2519"/>
              <a:ext cx="223" cy="471"/>
              <a:chOff x="3621" y="2612"/>
              <a:chExt cx="179" cy="496"/>
            </a:xfrm>
          </p:grpSpPr>
          <p:grpSp>
            <p:nvGrpSpPr>
              <p:cNvPr id="61443" name="Group 130"/>
              <p:cNvGrpSpPr>
                <a:grpSpLocks/>
              </p:cNvGrpSpPr>
              <p:nvPr/>
            </p:nvGrpSpPr>
            <p:grpSpPr bwMode="auto">
              <a:xfrm>
                <a:off x="3625" y="2612"/>
                <a:ext cx="175" cy="421"/>
                <a:chOff x="2788" y="1892"/>
                <a:chExt cx="188" cy="602"/>
              </a:xfrm>
            </p:grpSpPr>
            <p:sp>
              <p:nvSpPr>
                <p:cNvPr id="61737" name="Line 13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38" name="Oval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736" name="Oval 133"/>
              <p:cNvSpPr>
                <a:spLocks noChangeAspect="1" noChangeArrowheads="1"/>
              </p:cNvSpPr>
              <p:nvPr/>
            </p:nvSpPr>
            <p:spPr bwMode="auto">
              <a:xfrm>
                <a:off x="3621" y="2687"/>
                <a:ext cx="175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1447" name="Group 134"/>
            <p:cNvGrpSpPr>
              <a:grpSpLocks/>
            </p:cNvGrpSpPr>
            <p:nvPr/>
          </p:nvGrpSpPr>
          <p:grpSpPr bwMode="auto">
            <a:xfrm rot="2329600">
              <a:off x="4640" y="2561"/>
              <a:ext cx="223" cy="471"/>
              <a:chOff x="3621" y="2612"/>
              <a:chExt cx="179" cy="496"/>
            </a:xfrm>
          </p:grpSpPr>
          <p:grpSp>
            <p:nvGrpSpPr>
              <p:cNvPr id="61450" name="Group 135"/>
              <p:cNvGrpSpPr>
                <a:grpSpLocks/>
              </p:cNvGrpSpPr>
              <p:nvPr/>
            </p:nvGrpSpPr>
            <p:grpSpPr bwMode="auto">
              <a:xfrm>
                <a:off x="3625" y="2612"/>
                <a:ext cx="175" cy="421"/>
                <a:chOff x="2788" y="1892"/>
                <a:chExt cx="188" cy="602"/>
              </a:xfrm>
            </p:grpSpPr>
            <p:sp>
              <p:nvSpPr>
                <p:cNvPr id="61733" name="Line 13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34" name="Oval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732" name="Oval 138"/>
              <p:cNvSpPr>
                <a:spLocks noChangeAspect="1" noChangeArrowheads="1"/>
              </p:cNvSpPr>
              <p:nvPr/>
            </p:nvSpPr>
            <p:spPr bwMode="auto">
              <a:xfrm>
                <a:off x="3621" y="2687"/>
                <a:ext cx="175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1451" name="Group 139"/>
            <p:cNvGrpSpPr>
              <a:grpSpLocks/>
            </p:cNvGrpSpPr>
            <p:nvPr/>
          </p:nvGrpSpPr>
          <p:grpSpPr bwMode="auto">
            <a:xfrm rot="2792910">
              <a:off x="4725" y="2624"/>
              <a:ext cx="230" cy="485"/>
              <a:chOff x="3598" y="2632"/>
              <a:chExt cx="209" cy="452"/>
            </a:xfrm>
          </p:grpSpPr>
          <p:grpSp>
            <p:nvGrpSpPr>
              <p:cNvPr id="61455" name="Group 140"/>
              <p:cNvGrpSpPr>
                <a:grpSpLocks/>
              </p:cNvGrpSpPr>
              <p:nvPr/>
            </p:nvGrpSpPr>
            <p:grpSpPr bwMode="auto">
              <a:xfrm>
                <a:off x="3598" y="2632"/>
                <a:ext cx="199" cy="373"/>
                <a:chOff x="2774" y="1925"/>
                <a:chExt cx="215" cy="534"/>
              </a:xfrm>
            </p:grpSpPr>
            <p:sp>
              <p:nvSpPr>
                <p:cNvPr id="61729" name="Line 14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30" name="Oval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2774" y="1925"/>
                  <a:ext cx="215" cy="5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728" name="Oval 143"/>
              <p:cNvSpPr>
                <a:spLocks noChangeAspect="1" noChangeArrowheads="1"/>
              </p:cNvSpPr>
              <p:nvPr/>
            </p:nvSpPr>
            <p:spPr bwMode="auto">
              <a:xfrm>
                <a:off x="3609" y="2711"/>
                <a:ext cx="198" cy="373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1482" name="Group 144"/>
            <p:cNvGrpSpPr>
              <a:grpSpLocks/>
            </p:cNvGrpSpPr>
            <p:nvPr/>
          </p:nvGrpSpPr>
          <p:grpSpPr bwMode="auto">
            <a:xfrm rot="2620239">
              <a:off x="4700" y="2605"/>
              <a:ext cx="226" cy="471"/>
              <a:chOff x="3620" y="2612"/>
              <a:chExt cx="183" cy="496"/>
            </a:xfrm>
          </p:grpSpPr>
          <p:grpSp>
            <p:nvGrpSpPr>
              <p:cNvPr id="61483" name="Group 145"/>
              <p:cNvGrpSpPr>
                <a:grpSpLocks/>
              </p:cNvGrpSpPr>
              <p:nvPr/>
            </p:nvGrpSpPr>
            <p:grpSpPr bwMode="auto">
              <a:xfrm>
                <a:off x="3626" y="2612"/>
                <a:ext cx="177" cy="421"/>
                <a:chOff x="2786" y="1892"/>
                <a:chExt cx="190" cy="602"/>
              </a:xfrm>
            </p:grpSpPr>
            <p:sp>
              <p:nvSpPr>
                <p:cNvPr id="61725" name="Line 14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26" name="Oval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6" y="1892"/>
                  <a:ext cx="190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724" name="Oval 148"/>
              <p:cNvSpPr>
                <a:spLocks noChangeAspect="1" noChangeArrowheads="1"/>
              </p:cNvSpPr>
              <p:nvPr/>
            </p:nvSpPr>
            <p:spPr bwMode="auto">
              <a:xfrm>
                <a:off x="3620" y="2687"/>
                <a:ext cx="177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1484" name="Group 149"/>
            <p:cNvGrpSpPr>
              <a:grpSpLocks/>
            </p:cNvGrpSpPr>
            <p:nvPr/>
          </p:nvGrpSpPr>
          <p:grpSpPr bwMode="auto">
            <a:xfrm>
              <a:off x="3021" y="2066"/>
              <a:ext cx="219" cy="471"/>
              <a:chOff x="2701" y="2652"/>
              <a:chExt cx="175" cy="496"/>
            </a:xfrm>
          </p:grpSpPr>
          <p:grpSp>
            <p:nvGrpSpPr>
              <p:cNvPr id="61485" name="Group 150"/>
              <p:cNvGrpSpPr>
                <a:grpSpLocks/>
              </p:cNvGrpSpPr>
              <p:nvPr/>
            </p:nvGrpSpPr>
            <p:grpSpPr bwMode="auto">
              <a:xfrm>
                <a:off x="2701" y="2652"/>
                <a:ext cx="175" cy="421"/>
                <a:chOff x="2847" y="1892"/>
                <a:chExt cx="188" cy="602"/>
              </a:xfrm>
            </p:grpSpPr>
            <p:sp>
              <p:nvSpPr>
                <p:cNvPr id="61721" name="Line 15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22" name="Oval 152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720" name="Oval 153"/>
              <p:cNvSpPr>
                <a:spLocks noChangeAspect="1" noChangeArrowheads="1"/>
              </p:cNvSpPr>
              <p:nvPr/>
            </p:nvSpPr>
            <p:spPr bwMode="auto">
              <a:xfrm>
                <a:off x="2701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1486" name="Group 154"/>
            <p:cNvGrpSpPr>
              <a:grpSpLocks/>
            </p:cNvGrpSpPr>
            <p:nvPr/>
          </p:nvGrpSpPr>
          <p:grpSpPr bwMode="auto">
            <a:xfrm>
              <a:off x="2954" y="2063"/>
              <a:ext cx="219" cy="471"/>
              <a:chOff x="2701" y="2652"/>
              <a:chExt cx="175" cy="496"/>
            </a:xfrm>
          </p:grpSpPr>
          <p:grpSp>
            <p:nvGrpSpPr>
              <p:cNvPr id="61489" name="Group 155"/>
              <p:cNvGrpSpPr>
                <a:grpSpLocks/>
              </p:cNvGrpSpPr>
              <p:nvPr/>
            </p:nvGrpSpPr>
            <p:grpSpPr bwMode="auto">
              <a:xfrm>
                <a:off x="2701" y="2652"/>
                <a:ext cx="175" cy="421"/>
                <a:chOff x="2847" y="1892"/>
                <a:chExt cx="188" cy="602"/>
              </a:xfrm>
            </p:grpSpPr>
            <p:sp>
              <p:nvSpPr>
                <p:cNvPr id="61717" name="Line 15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18" name="Oval 157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716" name="Oval 158"/>
              <p:cNvSpPr>
                <a:spLocks noChangeAspect="1" noChangeArrowheads="1"/>
              </p:cNvSpPr>
              <p:nvPr/>
            </p:nvSpPr>
            <p:spPr bwMode="auto">
              <a:xfrm>
                <a:off x="2701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1491" name="Group 159"/>
            <p:cNvGrpSpPr>
              <a:grpSpLocks/>
            </p:cNvGrpSpPr>
            <p:nvPr/>
          </p:nvGrpSpPr>
          <p:grpSpPr bwMode="auto">
            <a:xfrm>
              <a:off x="2738" y="2066"/>
              <a:ext cx="219" cy="471"/>
              <a:chOff x="2701" y="2652"/>
              <a:chExt cx="175" cy="496"/>
            </a:xfrm>
          </p:grpSpPr>
          <p:grpSp>
            <p:nvGrpSpPr>
              <p:cNvPr id="61492" name="Group 160"/>
              <p:cNvGrpSpPr>
                <a:grpSpLocks/>
              </p:cNvGrpSpPr>
              <p:nvPr/>
            </p:nvGrpSpPr>
            <p:grpSpPr bwMode="auto">
              <a:xfrm>
                <a:off x="2701" y="2652"/>
                <a:ext cx="175" cy="421"/>
                <a:chOff x="2847" y="1892"/>
                <a:chExt cx="188" cy="602"/>
              </a:xfrm>
            </p:grpSpPr>
            <p:sp>
              <p:nvSpPr>
                <p:cNvPr id="61713" name="Line 16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14" name="Oval 162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712" name="Oval 163"/>
              <p:cNvSpPr>
                <a:spLocks noChangeAspect="1" noChangeArrowheads="1"/>
              </p:cNvSpPr>
              <p:nvPr/>
            </p:nvSpPr>
            <p:spPr bwMode="auto">
              <a:xfrm>
                <a:off x="2701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1505" name="Group 164"/>
            <p:cNvGrpSpPr>
              <a:grpSpLocks/>
            </p:cNvGrpSpPr>
            <p:nvPr/>
          </p:nvGrpSpPr>
          <p:grpSpPr bwMode="auto">
            <a:xfrm>
              <a:off x="2880" y="2063"/>
              <a:ext cx="219" cy="471"/>
              <a:chOff x="2701" y="2652"/>
              <a:chExt cx="175" cy="496"/>
            </a:xfrm>
          </p:grpSpPr>
          <p:grpSp>
            <p:nvGrpSpPr>
              <p:cNvPr id="61514" name="Group 165"/>
              <p:cNvGrpSpPr>
                <a:grpSpLocks/>
              </p:cNvGrpSpPr>
              <p:nvPr/>
            </p:nvGrpSpPr>
            <p:grpSpPr bwMode="auto">
              <a:xfrm>
                <a:off x="2701" y="2652"/>
                <a:ext cx="175" cy="421"/>
                <a:chOff x="2847" y="1892"/>
                <a:chExt cx="188" cy="602"/>
              </a:xfrm>
            </p:grpSpPr>
            <p:sp>
              <p:nvSpPr>
                <p:cNvPr id="61709" name="Line 16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10" name="Oval 167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708" name="Oval 168"/>
              <p:cNvSpPr>
                <a:spLocks noChangeAspect="1" noChangeArrowheads="1"/>
              </p:cNvSpPr>
              <p:nvPr/>
            </p:nvSpPr>
            <p:spPr bwMode="auto">
              <a:xfrm>
                <a:off x="2701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1515" name="Group 169"/>
            <p:cNvGrpSpPr>
              <a:grpSpLocks/>
            </p:cNvGrpSpPr>
            <p:nvPr/>
          </p:nvGrpSpPr>
          <p:grpSpPr bwMode="auto">
            <a:xfrm>
              <a:off x="2809" y="2063"/>
              <a:ext cx="219" cy="471"/>
              <a:chOff x="2701" y="2652"/>
              <a:chExt cx="175" cy="496"/>
            </a:xfrm>
          </p:grpSpPr>
          <p:grpSp>
            <p:nvGrpSpPr>
              <p:cNvPr id="61516" name="Group 170"/>
              <p:cNvGrpSpPr>
                <a:grpSpLocks/>
              </p:cNvGrpSpPr>
              <p:nvPr/>
            </p:nvGrpSpPr>
            <p:grpSpPr bwMode="auto">
              <a:xfrm>
                <a:off x="2701" y="2652"/>
                <a:ext cx="175" cy="421"/>
                <a:chOff x="2847" y="1892"/>
                <a:chExt cx="188" cy="602"/>
              </a:xfrm>
            </p:grpSpPr>
            <p:sp>
              <p:nvSpPr>
                <p:cNvPr id="61705" name="Line 17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06" name="Oval 172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704" name="Oval 173"/>
              <p:cNvSpPr>
                <a:spLocks noChangeAspect="1" noChangeArrowheads="1"/>
              </p:cNvSpPr>
              <p:nvPr/>
            </p:nvSpPr>
            <p:spPr bwMode="auto">
              <a:xfrm>
                <a:off x="2701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1517" name="Group 174"/>
            <p:cNvGrpSpPr>
              <a:grpSpLocks/>
            </p:cNvGrpSpPr>
            <p:nvPr/>
          </p:nvGrpSpPr>
          <p:grpSpPr bwMode="auto">
            <a:xfrm>
              <a:off x="2670" y="2066"/>
              <a:ext cx="219" cy="471"/>
              <a:chOff x="2701" y="2652"/>
              <a:chExt cx="175" cy="496"/>
            </a:xfrm>
          </p:grpSpPr>
          <p:grpSp>
            <p:nvGrpSpPr>
              <p:cNvPr id="61518" name="Group 175"/>
              <p:cNvGrpSpPr>
                <a:grpSpLocks/>
              </p:cNvGrpSpPr>
              <p:nvPr/>
            </p:nvGrpSpPr>
            <p:grpSpPr bwMode="auto">
              <a:xfrm>
                <a:off x="2701" y="2652"/>
                <a:ext cx="175" cy="421"/>
                <a:chOff x="2847" y="1892"/>
                <a:chExt cx="188" cy="602"/>
              </a:xfrm>
            </p:grpSpPr>
            <p:sp>
              <p:nvSpPr>
                <p:cNvPr id="61701" name="Line 17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02" name="Oval 177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700" name="Oval 178"/>
              <p:cNvSpPr>
                <a:spLocks noChangeAspect="1" noChangeArrowheads="1"/>
              </p:cNvSpPr>
              <p:nvPr/>
            </p:nvSpPr>
            <p:spPr bwMode="auto">
              <a:xfrm>
                <a:off x="2701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1519" name="Group 179"/>
            <p:cNvGrpSpPr>
              <a:grpSpLocks/>
            </p:cNvGrpSpPr>
            <p:nvPr/>
          </p:nvGrpSpPr>
          <p:grpSpPr bwMode="auto">
            <a:xfrm>
              <a:off x="2599" y="2066"/>
              <a:ext cx="219" cy="471"/>
              <a:chOff x="2701" y="2652"/>
              <a:chExt cx="175" cy="496"/>
            </a:xfrm>
          </p:grpSpPr>
          <p:grpSp>
            <p:nvGrpSpPr>
              <p:cNvPr id="61520" name="Group 180"/>
              <p:cNvGrpSpPr>
                <a:grpSpLocks/>
              </p:cNvGrpSpPr>
              <p:nvPr/>
            </p:nvGrpSpPr>
            <p:grpSpPr bwMode="auto">
              <a:xfrm>
                <a:off x="2701" y="2652"/>
                <a:ext cx="175" cy="421"/>
                <a:chOff x="2847" y="1892"/>
                <a:chExt cx="188" cy="602"/>
              </a:xfrm>
            </p:grpSpPr>
            <p:sp>
              <p:nvSpPr>
                <p:cNvPr id="61697" name="Line 18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98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696" name="Oval 183"/>
              <p:cNvSpPr>
                <a:spLocks noChangeAspect="1" noChangeArrowheads="1"/>
              </p:cNvSpPr>
              <p:nvPr/>
            </p:nvSpPr>
            <p:spPr bwMode="auto">
              <a:xfrm>
                <a:off x="2701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1521" name="Group 184"/>
            <p:cNvGrpSpPr>
              <a:grpSpLocks/>
            </p:cNvGrpSpPr>
            <p:nvPr/>
          </p:nvGrpSpPr>
          <p:grpSpPr bwMode="auto">
            <a:xfrm>
              <a:off x="2532" y="2069"/>
              <a:ext cx="219" cy="471"/>
              <a:chOff x="2701" y="2652"/>
              <a:chExt cx="175" cy="496"/>
            </a:xfrm>
          </p:grpSpPr>
          <p:grpSp>
            <p:nvGrpSpPr>
              <p:cNvPr id="61522" name="Group 185"/>
              <p:cNvGrpSpPr>
                <a:grpSpLocks/>
              </p:cNvGrpSpPr>
              <p:nvPr/>
            </p:nvGrpSpPr>
            <p:grpSpPr bwMode="auto">
              <a:xfrm>
                <a:off x="2701" y="2652"/>
                <a:ext cx="175" cy="421"/>
                <a:chOff x="2847" y="1892"/>
                <a:chExt cx="188" cy="602"/>
              </a:xfrm>
            </p:grpSpPr>
            <p:sp>
              <p:nvSpPr>
                <p:cNvPr id="61693" name="Line 18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94" name="Oval 187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692" name="Oval 188"/>
              <p:cNvSpPr>
                <a:spLocks noChangeAspect="1" noChangeArrowheads="1"/>
              </p:cNvSpPr>
              <p:nvPr/>
            </p:nvSpPr>
            <p:spPr bwMode="auto">
              <a:xfrm>
                <a:off x="2701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1523" name="Group 189"/>
            <p:cNvGrpSpPr>
              <a:grpSpLocks/>
            </p:cNvGrpSpPr>
            <p:nvPr/>
          </p:nvGrpSpPr>
          <p:grpSpPr bwMode="auto">
            <a:xfrm rot="-290143">
              <a:off x="2245" y="2087"/>
              <a:ext cx="219" cy="471"/>
              <a:chOff x="2645" y="2652"/>
              <a:chExt cx="175" cy="496"/>
            </a:xfrm>
          </p:grpSpPr>
          <p:grpSp>
            <p:nvGrpSpPr>
              <p:cNvPr id="61524" name="Group 190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1689" name="Line 19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90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688" name="Oval 193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1525" name="Group 194"/>
            <p:cNvGrpSpPr>
              <a:grpSpLocks/>
            </p:cNvGrpSpPr>
            <p:nvPr/>
          </p:nvGrpSpPr>
          <p:grpSpPr bwMode="auto">
            <a:xfrm>
              <a:off x="2458" y="2075"/>
              <a:ext cx="219" cy="471"/>
              <a:chOff x="2701" y="2652"/>
              <a:chExt cx="175" cy="496"/>
            </a:xfrm>
          </p:grpSpPr>
          <p:grpSp>
            <p:nvGrpSpPr>
              <p:cNvPr id="61526" name="Group 195"/>
              <p:cNvGrpSpPr>
                <a:grpSpLocks/>
              </p:cNvGrpSpPr>
              <p:nvPr/>
            </p:nvGrpSpPr>
            <p:grpSpPr bwMode="auto">
              <a:xfrm>
                <a:off x="2701" y="2652"/>
                <a:ext cx="175" cy="421"/>
                <a:chOff x="2847" y="1892"/>
                <a:chExt cx="188" cy="602"/>
              </a:xfrm>
            </p:grpSpPr>
            <p:sp>
              <p:nvSpPr>
                <p:cNvPr id="61685" name="Line 19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86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684" name="Oval 198"/>
              <p:cNvSpPr>
                <a:spLocks noChangeAspect="1" noChangeArrowheads="1"/>
              </p:cNvSpPr>
              <p:nvPr/>
            </p:nvSpPr>
            <p:spPr bwMode="auto">
              <a:xfrm>
                <a:off x="2701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1527" name="Group 199"/>
            <p:cNvGrpSpPr>
              <a:grpSpLocks/>
            </p:cNvGrpSpPr>
            <p:nvPr/>
          </p:nvGrpSpPr>
          <p:grpSpPr bwMode="auto">
            <a:xfrm>
              <a:off x="2387" y="2081"/>
              <a:ext cx="219" cy="471"/>
              <a:chOff x="2701" y="2652"/>
              <a:chExt cx="175" cy="496"/>
            </a:xfrm>
          </p:grpSpPr>
          <p:grpSp>
            <p:nvGrpSpPr>
              <p:cNvPr id="61528" name="Group 200"/>
              <p:cNvGrpSpPr>
                <a:grpSpLocks/>
              </p:cNvGrpSpPr>
              <p:nvPr/>
            </p:nvGrpSpPr>
            <p:grpSpPr bwMode="auto">
              <a:xfrm>
                <a:off x="2701" y="2652"/>
                <a:ext cx="175" cy="421"/>
                <a:chOff x="2847" y="1892"/>
                <a:chExt cx="188" cy="602"/>
              </a:xfrm>
            </p:grpSpPr>
            <p:sp>
              <p:nvSpPr>
                <p:cNvPr id="61681" name="Line 20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82" name="Oval 202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680" name="Oval 203"/>
              <p:cNvSpPr>
                <a:spLocks noChangeAspect="1" noChangeArrowheads="1"/>
              </p:cNvSpPr>
              <p:nvPr/>
            </p:nvSpPr>
            <p:spPr bwMode="auto">
              <a:xfrm>
                <a:off x="2701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1529" name="Group 204"/>
            <p:cNvGrpSpPr>
              <a:grpSpLocks/>
            </p:cNvGrpSpPr>
            <p:nvPr/>
          </p:nvGrpSpPr>
          <p:grpSpPr bwMode="auto">
            <a:xfrm rot="-290143">
              <a:off x="2171" y="2096"/>
              <a:ext cx="219" cy="471"/>
              <a:chOff x="2645" y="2652"/>
              <a:chExt cx="175" cy="496"/>
            </a:xfrm>
          </p:grpSpPr>
          <p:grpSp>
            <p:nvGrpSpPr>
              <p:cNvPr id="61530" name="Group 205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1677" name="Line 20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78" name="Oval 20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676" name="Oval 208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1531" name="Group 209"/>
            <p:cNvGrpSpPr>
              <a:grpSpLocks/>
            </p:cNvGrpSpPr>
            <p:nvPr/>
          </p:nvGrpSpPr>
          <p:grpSpPr bwMode="auto">
            <a:xfrm rot="-522521">
              <a:off x="2104" y="2104"/>
              <a:ext cx="219" cy="471"/>
              <a:chOff x="2645" y="2652"/>
              <a:chExt cx="175" cy="496"/>
            </a:xfrm>
          </p:grpSpPr>
          <p:grpSp>
            <p:nvGrpSpPr>
              <p:cNvPr id="61532" name="Group 210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1673" name="Line 21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74" name="Oval 21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672" name="Oval 213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1533" name="Group 214"/>
            <p:cNvGrpSpPr>
              <a:grpSpLocks/>
            </p:cNvGrpSpPr>
            <p:nvPr/>
          </p:nvGrpSpPr>
          <p:grpSpPr bwMode="auto">
            <a:xfrm rot="-522521">
              <a:off x="2037" y="2116"/>
              <a:ext cx="219" cy="471"/>
              <a:chOff x="2645" y="2652"/>
              <a:chExt cx="175" cy="496"/>
            </a:xfrm>
          </p:grpSpPr>
          <p:grpSp>
            <p:nvGrpSpPr>
              <p:cNvPr id="61534" name="Group 215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1669" name="Line 21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70" name="Oval 21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668" name="Oval 218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61535" name="Group 219"/>
            <p:cNvGrpSpPr>
              <a:grpSpLocks/>
            </p:cNvGrpSpPr>
            <p:nvPr/>
          </p:nvGrpSpPr>
          <p:grpSpPr bwMode="auto">
            <a:xfrm rot="-522521">
              <a:off x="1969" y="2131"/>
              <a:ext cx="219" cy="471"/>
              <a:chOff x="2645" y="2652"/>
              <a:chExt cx="175" cy="496"/>
            </a:xfrm>
          </p:grpSpPr>
          <p:grpSp>
            <p:nvGrpSpPr>
              <p:cNvPr id="3865920" name="Group 220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1665" name="Line 22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66" name="Oval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664" name="Oval 223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3865921" name="Group 224"/>
            <p:cNvGrpSpPr>
              <a:grpSpLocks/>
            </p:cNvGrpSpPr>
            <p:nvPr/>
          </p:nvGrpSpPr>
          <p:grpSpPr bwMode="auto">
            <a:xfrm rot="-522521">
              <a:off x="1777" y="2161"/>
              <a:ext cx="219" cy="471"/>
              <a:chOff x="2645" y="2652"/>
              <a:chExt cx="175" cy="496"/>
            </a:xfrm>
          </p:grpSpPr>
          <p:grpSp>
            <p:nvGrpSpPr>
              <p:cNvPr id="3865922" name="Group 225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1661" name="Line 22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62" name="Oval 22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660" name="Oval 228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3865923" name="Group 229"/>
            <p:cNvGrpSpPr>
              <a:grpSpLocks/>
            </p:cNvGrpSpPr>
            <p:nvPr/>
          </p:nvGrpSpPr>
          <p:grpSpPr bwMode="auto">
            <a:xfrm rot="-522521">
              <a:off x="1844" y="2149"/>
              <a:ext cx="219" cy="471"/>
              <a:chOff x="2645" y="2652"/>
              <a:chExt cx="175" cy="496"/>
            </a:xfrm>
          </p:grpSpPr>
          <p:grpSp>
            <p:nvGrpSpPr>
              <p:cNvPr id="3865924" name="Group 230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1657" name="Line 23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58" name="Oval 23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656" name="Oval 233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3865925" name="Group 234"/>
            <p:cNvGrpSpPr>
              <a:grpSpLocks/>
            </p:cNvGrpSpPr>
            <p:nvPr/>
          </p:nvGrpSpPr>
          <p:grpSpPr bwMode="auto">
            <a:xfrm rot="-522521">
              <a:off x="1905" y="2140"/>
              <a:ext cx="219" cy="471"/>
              <a:chOff x="2645" y="2652"/>
              <a:chExt cx="175" cy="496"/>
            </a:xfrm>
          </p:grpSpPr>
          <p:grpSp>
            <p:nvGrpSpPr>
              <p:cNvPr id="3865926" name="Group 235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1653" name="Line 23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54" name="Oval 23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652" name="Oval 238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3865927" name="Group 239"/>
            <p:cNvGrpSpPr>
              <a:grpSpLocks/>
            </p:cNvGrpSpPr>
            <p:nvPr/>
          </p:nvGrpSpPr>
          <p:grpSpPr bwMode="auto">
            <a:xfrm rot="-754899">
              <a:off x="1517" y="2223"/>
              <a:ext cx="219" cy="471"/>
              <a:chOff x="2645" y="2652"/>
              <a:chExt cx="175" cy="496"/>
            </a:xfrm>
          </p:grpSpPr>
          <p:grpSp>
            <p:nvGrpSpPr>
              <p:cNvPr id="3865928" name="Group 240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1649" name="Line 24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50" name="Oval 24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648" name="Oval 243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3865929" name="Group 244"/>
            <p:cNvGrpSpPr>
              <a:grpSpLocks/>
            </p:cNvGrpSpPr>
            <p:nvPr/>
          </p:nvGrpSpPr>
          <p:grpSpPr bwMode="auto">
            <a:xfrm rot="-754899">
              <a:off x="1585" y="2202"/>
              <a:ext cx="219" cy="471"/>
              <a:chOff x="2645" y="2652"/>
              <a:chExt cx="175" cy="496"/>
            </a:xfrm>
          </p:grpSpPr>
          <p:grpSp>
            <p:nvGrpSpPr>
              <p:cNvPr id="3865930" name="Group 245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1645" name="Line 24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46" name="Oval 24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644" name="Oval 248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3865931" name="Group 249"/>
            <p:cNvGrpSpPr>
              <a:grpSpLocks/>
            </p:cNvGrpSpPr>
            <p:nvPr/>
          </p:nvGrpSpPr>
          <p:grpSpPr bwMode="auto">
            <a:xfrm rot="-522521">
              <a:off x="1645" y="2188"/>
              <a:ext cx="219" cy="471"/>
              <a:chOff x="2645" y="2652"/>
              <a:chExt cx="175" cy="496"/>
            </a:xfrm>
          </p:grpSpPr>
          <p:grpSp>
            <p:nvGrpSpPr>
              <p:cNvPr id="3865932" name="Group 250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1641" name="Line 25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42" name="Oval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640" name="Oval 253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3865933" name="Group 254"/>
            <p:cNvGrpSpPr>
              <a:grpSpLocks/>
            </p:cNvGrpSpPr>
            <p:nvPr/>
          </p:nvGrpSpPr>
          <p:grpSpPr bwMode="auto">
            <a:xfrm rot="-522521">
              <a:off x="1702" y="2173"/>
              <a:ext cx="221" cy="471"/>
              <a:chOff x="2644" y="2652"/>
              <a:chExt cx="175" cy="496"/>
            </a:xfrm>
          </p:grpSpPr>
          <p:grpSp>
            <p:nvGrpSpPr>
              <p:cNvPr id="3865934" name="Group 255"/>
              <p:cNvGrpSpPr>
                <a:grpSpLocks/>
              </p:cNvGrpSpPr>
              <p:nvPr/>
            </p:nvGrpSpPr>
            <p:grpSpPr bwMode="auto">
              <a:xfrm>
                <a:off x="2644" y="2652"/>
                <a:ext cx="173" cy="421"/>
                <a:chOff x="2789" y="1892"/>
                <a:chExt cx="186" cy="602"/>
              </a:xfrm>
            </p:grpSpPr>
            <p:sp>
              <p:nvSpPr>
                <p:cNvPr id="61637" name="Line 25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38" name="Oval 25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9" y="1892"/>
                  <a:ext cx="186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636" name="Oval 258"/>
              <p:cNvSpPr>
                <a:spLocks noChangeAspect="1" noChangeArrowheads="1"/>
              </p:cNvSpPr>
              <p:nvPr/>
            </p:nvSpPr>
            <p:spPr bwMode="auto">
              <a:xfrm>
                <a:off x="2646" y="2727"/>
                <a:ext cx="173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3865935" name="Group 259"/>
            <p:cNvGrpSpPr>
              <a:grpSpLocks/>
            </p:cNvGrpSpPr>
            <p:nvPr/>
          </p:nvGrpSpPr>
          <p:grpSpPr bwMode="auto">
            <a:xfrm rot="-1159948">
              <a:off x="1455" y="2246"/>
              <a:ext cx="219" cy="471"/>
              <a:chOff x="2645" y="2652"/>
              <a:chExt cx="175" cy="496"/>
            </a:xfrm>
          </p:grpSpPr>
          <p:grpSp>
            <p:nvGrpSpPr>
              <p:cNvPr id="3865936" name="Group 260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1633" name="Line 26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34" name="Oval 26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632" name="Oval 263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3865937" name="Group 264"/>
            <p:cNvGrpSpPr>
              <a:grpSpLocks/>
            </p:cNvGrpSpPr>
            <p:nvPr/>
          </p:nvGrpSpPr>
          <p:grpSpPr bwMode="auto">
            <a:xfrm rot="-1159948">
              <a:off x="1395" y="2264"/>
              <a:ext cx="219" cy="471"/>
              <a:chOff x="2645" y="2652"/>
              <a:chExt cx="175" cy="496"/>
            </a:xfrm>
          </p:grpSpPr>
          <p:grpSp>
            <p:nvGrpSpPr>
              <p:cNvPr id="3865938" name="Group 265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1629" name="Line 26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30" name="Oval 26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628" name="Oval 268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3865939" name="Group 269"/>
            <p:cNvGrpSpPr>
              <a:grpSpLocks/>
            </p:cNvGrpSpPr>
            <p:nvPr/>
          </p:nvGrpSpPr>
          <p:grpSpPr bwMode="auto">
            <a:xfrm rot="-1159948">
              <a:off x="1324" y="2291"/>
              <a:ext cx="221" cy="471"/>
              <a:chOff x="2644" y="2652"/>
              <a:chExt cx="175" cy="496"/>
            </a:xfrm>
          </p:grpSpPr>
          <p:grpSp>
            <p:nvGrpSpPr>
              <p:cNvPr id="3865940" name="Group 270"/>
              <p:cNvGrpSpPr>
                <a:grpSpLocks/>
              </p:cNvGrpSpPr>
              <p:nvPr/>
            </p:nvGrpSpPr>
            <p:grpSpPr bwMode="auto">
              <a:xfrm>
                <a:off x="2644" y="2652"/>
                <a:ext cx="173" cy="421"/>
                <a:chOff x="2789" y="1892"/>
                <a:chExt cx="186" cy="602"/>
              </a:xfrm>
            </p:grpSpPr>
            <p:sp>
              <p:nvSpPr>
                <p:cNvPr id="61625" name="Line 27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26" name="Oval 27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9" y="1892"/>
                  <a:ext cx="186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624" name="Oval 273"/>
              <p:cNvSpPr>
                <a:spLocks noChangeAspect="1" noChangeArrowheads="1"/>
              </p:cNvSpPr>
              <p:nvPr/>
            </p:nvSpPr>
            <p:spPr bwMode="auto">
              <a:xfrm>
                <a:off x="2646" y="2727"/>
                <a:ext cx="173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3865941" name="Group 274"/>
            <p:cNvGrpSpPr>
              <a:grpSpLocks/>
            </p:cNvGrpSpPr>
            <p:nvPr/>
          </p:nvGrpSpPr>
          <p:grpSpPr bwMode="auto">
            <a:xfrm rot="-1159948">
              <a:off x="1270" y="2312"/>
              <a:ext cx="219" cy="471"/>
              <a:chOff x="2645" y="2652"/>
              <a:chExt cx="175" cy="496"/>
            </a:xfrm>
          </p:grpSpPr>
          <p:grpSp>
            <p:nvGrpSpPr>
              <p:cNvPr id="3865943" name="Group 275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1621" name="Line 27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22" name="Oval 27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620" name="Oval 278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3865944" name="Group 279"/>
            <p:cNvGrpSpPr>
              <a:grpSpLocks/>
            </p:cNvGrpSpPr>
            <p:nvPr/>
          </p:nvGrpSpPr>
          <p:grpSpPr bwMode="auto">
            <a:xfrm rot="-1622076">
              <a:off x="1208" y="2330"/>
              <a:ext cx="219" cy="471"/>
              <a:chOff x="2645" y="2652"/>
              <a:chExt cx="175" cy="496"/>
            </a:xfrm>
          </p:grpSpPr>
          <p:grpSp>
            <p:nvGrpSpPr>
              <p:cNvPr id="3865945" name="Group 280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1617" name="Line 28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18" name="Oval 28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616" name="Oval 283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3865947" name="Group 284"/>
            <p:cNvGrpSpPr>
              <a:grpSpLocks/>
            </p:cNvGrpSpPr>
            <p:nvPr/>
          </p:nvGrpSpPr>
          <p:grpSpPr bwMode="auto">
            <a:xfrm rot="-1622076">
              <a:off x="1154" y="2357"/>
              <a:ext cx="219" cy="471"/>
              <a:chOff x="2645" y="2652"/>
              <a:chExt cx="175" cy="496"/>
            </a:xfrm>
          </p:grpSpPr>
          <p:grpSp>
            <p:nvGrpSpPr>
              <p:cNvPr id="3865948" name="Group 285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1613" name="Line 28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14" name="Oval 28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612" name="Oval 288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3865949" name="Group 289"/>
            <p:cNvGrpSpPr>
              <a:grpSpLocks/>
            </p:cNvGrpSpPr>
            <p:nvPr/>
          </p:nvGrpSpPr>
          <p:grpSpPr bwMode="auto">
            <a:xfrm rot="-1969785">
              <a:off x="1096" y="2379"/>
              <a:ext cx="219" cy="471"/>
              <a:chOff x="2645" y="2652"/>
              <a:chExt cx="175" cy="496"/>
            </a:xfrm>
          </p:grpSpPr>
          <p:grpSp>
            <p:nvGrpSpPr>
              <p:cNvPr id="3865950" name="Group 290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1609" name="Line 29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10" name="Oval 29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608" name="Oval 293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3865951" name="Group 294"/>
            <p:cNvGrpSpPr>
              <a:grpSpLocks/>
            </p:cNvGrpSpPr>
            <p:nvPr/>
          </p:nvGrpSpPr>
          <p:grpSpPr bwMode="auto">
            <a:xfrm rot="-1969785">
              <a:off x="1038" y="2406"/>
              <a:ext cx="219" cy="471"/>
              <a:chOff x="2645" y="2652"/>
              <a:chExt cx="175" cy="496"/>
            </a:xfrm>
          </p:grpSpPr>
          <p:grpSp>
            <p:nvGrpSpPr>
              <p:cNvPr id="3865952" name="Group 295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1605" name="Line 29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06" name="Oval 29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604" name="Oval 298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3865953" name="Group 299"/>
            <p:cNvGrpSpPr>
              <a:grpSpLocks/>
            </p:cNvGrpSpPr>
            <p:nvPr/>
          </p:nvGrpSpPr>
          <p:grpSpPr bwMode="auto">
            <a:xfrm rot="-1969785">
              <a:off x="981" y="2436"/>
              <a:ext cx="219" cy="471"/>
              <a:chOff x="2645" y="2652"/>
              <a:chExt cx="175" cy="496"/>
            </a:xfrm>
          </p:grpSpPr>
          <p:grpSp>
            <p:nvGrpSpPr>
              <p:cNvPr id="3865954" name="Group 300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1601" name="Line 30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02" name="Oval 30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600" name="Oval 303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3865955" name="Group 304"/>
            <p:cNvGrpSpPr>
              <a:grpSpLocks/>
            </p:cNvGrpSpPr>
            <p:nvPr/>
          </p:nvGrpSpPr>
          <p:grpSpPr bwMode="auto">
            <a:xfrm rot="-1969785">
              <a:off x="920" y="2472"/>
              <a:ext cx="219" cy="471"/>
              <a:chOff x="2645" y="2652"/>
              <a:chExt cx="175" cy="496"/>
            </a:xfrm>
          </p:grpSpPr>
          <p:grpSp>
            <p:nvGrpSpPr>
              <p:cNvPr id="3865956" name="Group 305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1597" name="Line 30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598" name="Oval 30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596" name="Oval 308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3865957" name="Group 309"/>
            <p:cNvGrpSpPr>
              <a:grpSpLocks/>
            </p:cNvGrpSpPr>
            <p:nvPr/>
          </p:nvGrpSpPr>
          <p:grpSpPr bwMode="auto">
            <a:xfrm rot="-2144236">
              <a:off x="858" y="2509"/>
              <a:ext cx="219" cy="471"/>
              <a:chOff x="2645" y="2652"/>
              <a:chExt cx="175" cy="496"/>
            </a:xfrm>
          </p:grpSpPr>
          <p:grpSp>
            <p:nvGrpSpPr>
              <p:cNvPr id="3865958" name="Group 310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1593" name="Line 31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594" name="Oval 31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592" name="Oval 313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3865959" name="Group 314"/>
            <p:cNvGrpSpPr>
              <a:grpSpLocks/>
            </p:cNvGrpSpPr>
            <p:nvPr/>
          </p:nvGrpSpPr>
          <p:grpSpPr bwMode="auto">
            <a:xfrm rot="-2144236">
              <a:off x="808" y="2548"/>
              <a:ext cx="219" cy="471"/>
              <a:chOff x="2645" y="2652"/>
              <a:chExt cx="175" cy="496"/>
            </a:xfrm>
          </p:grpSpPr>
          <p:grpSp>
            <p:nvGrpSpPr>
              <p:cNvPr id="3865960" name="Group 315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1589" name="Line 31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590" name="Oval 31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588" name="Oval 318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3865961" name="Group 319"/>
            <p:cNvGrpSpPr>
              <a:grpSpLocks/>
            </p:cNvGrpSpPr>
            <p:nvPr/>
          </p:nvGrpSpPr>
          <p:grpSpPr bwMode="auto">
            <a:xfrm rot="-2144236">
              <a:off x="754" y="2590"/>
              <a:ext cx="219" cy="471"/>
              <a:chOff x="2645" y="2652"/>
              <a:chExt cx="175" cy="496"/>
            </a:xfrm>
          </p:grpSpPr>
          <p:grpSp>
            <p:nvGrpSpPr>
              <p:cNvPr id="3865962" name="Group 320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1585" name="Line 321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586" name="Oval 32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584" name="Oval 323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  <p:grpSp>
          <p:nvGrpSpPr>
            <p:cNvPr id="3865963" name="Group 324"/>
            <p:cNvGrpSpPr>
              <a:grpSpLocks/>
            </p:cNvGrpSpPr>
            <p:nvPr/>
          </p:nvGrpSpPr>
          <p:grpSpPr bwMode="auto">
            <a:xfrm rot="-2260625">
              <a:off x="704" y="2635"/>
              <a:ext cx="219" cy="471"/>
              <a:chOff x="2645" y="2652"/>
              <a:chExt cx="175" cy="496"/>
            </a:xfrm>
          </p:grpSpPr>
          <p:grpSp>
            <p:nvGrpSpPr>
              <p:cNvPr id="3865964" name="Group 325"/>
              <p:cNvGrpSpPr>
                <a:grpSpLocks/>
              </p:cNvGrpSpPr>
              <p:nvPr/>
            </p:nvGrpSpPr>
            <p:grpSpPr bwMode="auto">
              <a:xfrm>
                <a:off x="2645" y="2652"/>
                <a:ext cx="175" cy="421"/>
                <a:chOff x="2788" y="1892"/>
                <a:chExt cx="188" cy="602"/>
              </a:xfrm>
            </p:grpSpPr>
            <p:sp>
              <p:nvSpPr>
                <p:cNvPr id="61581" name="Line 326"/>
                <p:cNvSpPr>
                  <a:spLocks noChangeShapeType="1"/>
                </p:cNvSpPr>
                <p:nvPr/>
              </p:nvSpPr>
              <p:spPr bwMode="auto">
                <a:xfrm>
                  <a:off x="2867" y="2216"/>
                  <a:ext cx="0" cy="102"/>
                </a:xfrm>
                <a:prstGeom prst="line">
                  <a:avLst/>
                </a:pr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582" name="Oval 32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8" y="1892"/>
                  <a:ext cx="188" cy="60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alpha val="64998"/>
                      </a:schemeClr>
                    </a:gs>
                    <a:gs pos="100000">
                      <a:srgbClr val="00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 sz="1600" b="1"/>
                </a:p>
              </p:txBody>
            </p:sp>
          </p:grpSp>
          <p:sp>
            <p:nvSpPr>
              <p:cNvPr id="61580" name="Oval 328"/>
              <p:cNvSpPr>
                <a:spLocks noChangeAspect="1" noChangeArrowheads="1"/>
              </p:cNvSpPr>
              <p:nvPr/>
            </p:nvSpPr>
            <p:spPr bwMode="auto">
              <a:xfrm>
                <a:off x="2645" y="2727"/>
                <a:ext cx="174" cy="421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64998"/>
                    </a:schemeClr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 sz="1600" b="1"/>
              </a:p>
            </p:txBody>
          </p:sp>
        </p:grpSp>
      </p:grpSp>
      <p:sp>
        <p:nvSpPr>
          <p:cNvPr id="61444" name="AutoShape 329"/>
          <p:cNvSpPr>
            <a:spLocks noChangeArrowheads="1"/>
          </p:cNvSpPr>
          <p:nvPr/>
        </p:nvSpPr>
        <p:spPr bwMode="auto">
          <a:xfrm>
            <a:off x="4213225" y="2352675"/>
            <a:ext cx="198438" cy="339725"/>
          </a:xfrm>
          <a:prstGeom prst="moon">
            <a:avLst>
              <a:gd name="adj" fmla="val 50000"/>
            </a:avLst>
          </a:prstGeom>
          <a:gradFill rotWithShape="0">
            <a:gsLst>
              <a:gs pos="0">
                <a:srgbClr val="641575"/>
              </a:gs>
              <a:gs pos="50000">
                <a:srgbClr val="D92EFD"/>
              </a:gs>
              <a:gs pos="100000">
                <a:srgbClr val="641575"/>
              </a:gs>
            </a:gsLst>
            <a:lin ang="0" scaled="1"/>
          </a:gradFill>
          <a:ln w="12700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hu-HU" sz="1600" b="1"/>
          </a:p>
        </p:txBody>
      </p:sp>
      <p:sp>
        <p:nvSpPr>
          <p:cNvPr id="61445" name="Rectangle 330"/>
          <p:cNvSpPr>
            <a:spLocks noChangeArrowheads="1"/>
          </p:cNvSpPr>
          <p:nvPr/>
        </p:nvSpPr>
        <p:spPr bwMode="auto">
          <a:xfrm>
            <a:off x="4322763" y="2681288"/>
            <a:ext cx="80962" cy="419100"/>
          </a:xfrm>
          <a:prstGeom prst="rect">
            <a:avLst/>
          </a:prstGeom>
          <a:gradFill rotWithShape="0">
            <a:gsLst>
              <a:gs pos="0">
                <a:srgbClr val="641575"/>
              </a:gs>
              <a:gs pos="50000">
                <a:srgbClr val="D92EFD"/>
              </a:gs>
              <a:gs pos="100000">
                <a:srgbClr val="641575"/>
              </a:gs>
            </a:gsLst>
            <a:lin ang="0" scaled="1"/>
          </a:gradFill>
          <a:ln w="12700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hu-HU" sz="1600" b="1"/>
          </a:p>
        </p:txBody>
      </p:sp>
      <p:sp>
        <p:nvSpPr>
          <p:cNvPr id="61446" name="AutoShape 331"/>
          <p:cNvSpPr>
            <a:spLocks noChangeArrowheads="1"/>
          </p:cNvSpPr>
          <p:nvPr/>
        </p:nvSpPr>
        <p:spPr bwMode="auto">
          <a:xfrm>
            <a:off x="4224338" y="3019425"/>
            <a:ext cx="284162" cy="284163"/>
          </a:xfrm>
          <a:prstGeom prst="sun">
            <a:avLst>
              <a:gd name="adj" fmla="val 25000"/>
            </a:avLst>
          </a:prstGeom>
          <a:gradFill rotWithShape="0">
            <a:gsLst>
              <a:gs pos="0">
                <a:srgbClr val="641575"/>
              </a:gs>
              <a:gs pos="100000">
                <a:srgbClr val="D92EFD"/>
              </a:gs>
            </a:gsLst>
            <a:path path="rect">
              <a:fillToRect l="50000" t="50000" r="50000" b="50000"/>
            </a:path>
          </a:gradFill>
          <a:ln w="12700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hu-HU" sz="1600" b="1"/>
          </a:p>
        </p:txBody>
      </p:sp>
      <p:grpSp>
        <p:nvGrpSpPr>
          <p:cNvPr id="3865965" name="Group 332"/>
          <p:cNvGrpSpPr>
            <a:grpSpLocks/>
          </p:cNvGrpSpPr>
          <p:nvPr/>
        </p:nvGrpSpPr>
        <p:grpSpPr bwMode="auto">
          <a:xfrm>
            <a:off x="2628900" y="2614613"/>
            <a:ext cx="227013" cy="898525"/>
            <a:chOff x="1643" y="1966"/>
            <a:chExt cx="191" cy="756"/>
          </a:xfrm>
        </p:grpSpPr>
        <p:sp>
          <p:nvSpPr>
            <p:cNvPr id="61511" name="AutoShape 333"/>
            <p:cNvSpPr>
              <a:spLocks noChangeArrowheads="1"/>
            </p:cNvSpPr>
            <p:nvPr/>
          </p:nvSpPr>
          <p:spPr bwMode="auto">
            <a:xfrm>
              <a:off x="1643" y="1966"/>
              <a:ext cx="166" cy="286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641575"/>
                </a:gs>
                <a:gs pos="50000">
                  <a:srgbClr val="D92EFD"/>
                </a:gs>
                <a:gs pos="100000">
                  <a:srgbClr val="641575"/>
                </a:gs>
              </a:gsLst>
              <a:lin ang="0" scaled="1"/>
            </a:gradFill>
            <a:ln w="12700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hu-HU" sz="1600" b="1"/>
            </a:p>
          </p:txBody>
        </p:sp>
        <p:sp>
          <p:nvSpPr>
            <p:cNvPr id="61512" name="Rectangle 334"/>
            <p:cNvSpPr>
              <a:spLocks noChangeArrowheads="1"/>
            </p:cNvSpPr>
            <p:nvPr/>
          </p:nvSpPr>
          <p:spPr bwMode="auto">
            <a:xfrm>
              <a:off x="1734" y="2242"/>
              <a:ext cx="68" cy="352"/>
            </a:xfrm>
            <a:prstGeom prst="rect">
              <a:avLst/>
            </a:prstGeom>
            <a:gradFill rotWithShape="0">
              <a:gsLst>
                <a:gs pos="0">
                  <a:srgbClr val="641575"/>
                </a:gs>
                <a:gs pos="50000">
                  <a:srgbClr val="D92EFD"/>
                </a:gs>
                <a:gs pos="100000">
                  <a:srgbClr val="641575"/>
                </a:gs>
              </a:gsLst>
              <a:lin ang="0" scaled="1"/>
            </a:gradFill>
            <a:ln w="12700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hu-HU" sz="1600" b="1"/>
            </a:p>
          </p:txBody>
        </p:sp>
        <p:sp>
          <p:nvSpPr>
            <p:cNvPr id="61513" name="Oval 335"/>
            <p:cNvSpPr>
              <a:spLocks noChangeArrowheads="1"/>
            </p:cNvSpPr>
            <p:nvPr/>
          </p:nvSpPr>
          <p:spPr bwMode="auto">
            <a:xfrm>
              <a:off x="1701" y="2589"/>
              <a:ext cx="133" cy="133"/>
            </a:xfrm>
            <a:prstGeom prst="ellipse">
              <a:avLst/>
            </a:prstGeom>
            <a:gradFill rotWithShape="0">
              <a:gsLst>
                <a:gs pos="0">
                  <a:srgbClr val="641575"/>
                </a:gs>
                <a:gs pos="50000">
                  <a:srgbClr val="D92EFD"/>
                </a:gs>
                <a:gs pos="100000">
                  <a:srgbClr val="641575"/>
                </a:gs>
              </a:gsLst>
              <a:lin ang="0" scaled="1"/>
            </a:gradFill>
            <a:ln w="12700">
              <a:noFill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hu-HU" sz="1600" b="1"/>
            </a:p>
          </p:txBody>
        </p:sp>
      </p:grpSp>
      <p:sp>
        <p:nvSpPr>
          <p:cNvPr id="61448" name="Text Box 336"/>
          <p:cNvSpPr txBox="1">
            <a:spLocks noChangeArrowheads="1"/>
          </p:cNvSpPr>
          <p:nvPr/>
        </p:nvSpPr>
        <p:spPr bwMode="auto">
          <a:xfrm>
            <a:off x="6486525" y="2681288"/>
            <a:ext cx="1241430" cy="338554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600" b="1"/>
              <a:t>Extracellular</a:t>
            </a:r>
          </a:p>
        </p:txBody>
      </p:sp>
      <p:sp>
        <p:nvSpPr>
          <p:cNvPr id="61449" name="Text Box 337"/>
          <p:cNvSpPr txBox="1">
            <a:spLocks noChangeArrowheads="1"/>
          </p:cNvSpPr>
          <p:nvPr/>
        </p:nvSpPr>
        <p:spPr bwMode="auto">
          <a:xfrm>
            <a:off x="6526213" y="3760788"/>
            <a:ext cx="1196546" cy="338554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600" b="1"/>
              <a:t>Intracellular</a:t>
            </a:r>
          </a:p>
        </p:txBody>
      </p:sp>
      <p:grpSp>
        <p:nvGrpSpPr>
          <p:cNvPr id="3865966" name="Group 338"/>
          <p:cNvGrpSpPr>
            <a:grpSpLocks/>
          </p:cNvGrpSpPr>
          <p:nvPr/>
        </p:nvGrpSpPr>
        <p:grpSpPr bwMode="auto">
          <a:xfrm flipH="1">
            <a:off x="3219450" y="2463800"/>
            <a:ext cx="227013" cy="898525"/>
            <a:chOff x="1643" y="1966"/>
            <a:chExt cx="191" cy="756"/>
          </a:xfrm>
        </p:grpSpPr>
        <p:sp>
          <p:nvSpPr>
            <p:cNvPr id="61508" name="AutoShape 339"/>
            <p:cNvSpPr>
              <a:spLocks noChangeArrowheads="1"/>
            </p:cNvSpPr>
            <p:nvPr/>
          </p:nvSpPr>
          <p:spPr bwMode="auto">
            <a:xfrm>
              <a:off x="1643" y="1966"/>
              <a:ext cx="166" cy="286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641575"/>
                </a:gs>
                <a:gs pos="50000">
                  <a:srgbClr val="D92EFD"/>
                </a:gs>
                <a:gs pos="100000">
                  <a:srgbClr val="641575"/>
                </a:gs>
              </a:gsLst>
              <a:lin ang="0" scaled="1"/>
            </a:gradFill>
            <a:ln w="12700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hu-HU" sz="1600" b="1"/>
            </a:p>
          </p:txBody>
        </p:sp>
        <p:sp>
          <p:nvSpPr>
            <p:cNvPr id="61509" name="Rectangle 340"/>
            <p:cNvSpPr>
              <a:spLocks noChangeArrowheads="1"/>
            </p:cNvSpPr>
            <p:nvPr/>
          </p:nvSpPr>
          <p:spPr bwMode="auto">
            <a:xfrm>
              <a:off x="1734" y="2242"/>
              <a:ext cx="68" cy="352"/>
            </a:xfrm>
            <a:prstGeom prst="rect">
              <a:avLst/>
            </a:prstGeom>
            <a:gradFill rotWithShape="0">
              <a:gsLst>
                <a:gs pos="0">
                  <a:srgbClr val="641575"/>
                </a:gs>
                <a:gs pos="50000">
                  <a:srgbClr val="D92EFD"/>
                </a:gs>
                <a:gs pos="100000">
                  <a:srgbClr val="641575"/>
                </a:gs>
              </a:gsLst>
              <a:lin ang="0" scaled="1"/>
            </a:gradFill>
            <a:ln w="12700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hu-HU" sz="1600" b="1"/>
            </a:p>
          </p:txBody>
        </p:sp>
        <p:sp>
          <p:nvSpPr>
            <p:cNvPr id="61510" name="Oval 341"/>
            <p:cNvSpPr>
              <a:spLocks noChangeArrowheads="1"/>
            </p:cNvSpPr>
            <p:nvPr/>
          </p:nvSpPr>
          <p:spPr bwMode="auto">
            <a:xfrm>
              <a:off x="1701" y="2589"/>
              <a:ext cx="133" cy="133"/>
            </a:xfrm>
            <a:prstGeom prst="ellipse">
              <a:avLst/>
            </a:prstGeom>
            <a:gradFill rotWithShape="0">
              <a:gsLst>
                <a:gs pos="0">
                  <a:srgbClr val="641575"/>
                </a:gs>
                <a:gs pos="50000">
                  <a:srgbClr val="D92EFD"/>
                </a:gs>
                <a:gs pos="100000">
                  <a:srgbClr val="641575"/>
                </a:gs>
              </a:gsLst>
              <a:lin ang="0" scaled="1"/>
            </a:gradFill>
            <a:ln w="12700">
              <a:noFill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hu-HU" sz="1600" b="1"/>
            </a:p>
          </p:txBody>
        </p:sp>
      </p:grpSp>
      <p:sp>
        <p:nvSpPr>
          <p:cNvPr id="3865942" name="Oval 342"/>
          <p:cNvSpPr>
            <a:spLocks noChangeArrowheads="1"/>
          </p:cNvSpPr>
          <p:nvPr/>
        </p:nvSpPr>
        <p:spPr bwMode="auto">
          <a:xfrm>
            <a:off x="2365375" y="2082800"/>
            <a:ext cx="404813" cy="319088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>
                <a:latin typeface="Arial" pitchFamily="-106" charset="0"/>
              </a:rPr>
              <a:t>Ligand</a:t>
            </a:r>
            <a:endParaRPr lang="en-US" sz="1600" b="1" dirty="0">
              <a:latin typeface="Arial" pitchFamily="-106" charset="0"/>
            </a:endParaRPr>
          </a:p>
        </p:txBody>
      </p:sp>
      <p:sp>
        <p:nvSpPr>
          <p:cNvPr id="61452" name="AutoShape 343"/>
          <p:cNvSpPr>
            <a:spLocks noChangeArrowheads="1"/>
          </p:cNvSpPr>
          <p:nvPr/>
        </p:nvSpPr>
        <p:spPr bwMode="auto">
          <a:xfrm flipH="1">
            <a:off x="4622800" y="2352675"/>
            <a:ext cx="198438" cy="339725"/>
          </a:xfrm>
          <a:prstGeom prst="moon">
            <a:avLst>
              <a:gd name="adj" fmla="val 50000"/>
            </a:avLst>
          </a:prstGeom>
          <a:gradFill rotWithShape="0">
            <a:gsLst>
              <a:gs pos="0">
                <a:srgbClr val="641575"/>
              </a:gs>
              <a:gs pos="50000">
                <a:srgbClr val="D92EFD"/>
              </a:gs>
              <a:gs pos="100000">
                <a:srgbClr val="641575"/>
              </a:gs>
            </a:gsLst>
            <a:lin ang="0" scaled="1"/>
          </a:gradFill>
          <a:ln w="12700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hu-HU" sz="1600" b="1"/>
          </a:p>
        </p:txBody>
      </p:sp>
      <p:sp>
        <p:nvSpPr>
          <p:cNvPr id="61453" name="Rectangle 344"/>
          <p:cNvSpPr>
            <a:spLocks noChangeArrowheads="1"/>
          </p:cNvSpPr>
          <p:nvPr/>
        </p:nvSpPr>
        <p:spPr bwMode="auto">
          <a:xfrm flipH="1">
            <a:off x="4630738" y="2681288"/>
            <a:ext cx="80962" cy="419100"/>
          </a:xfrm>
          <a:prstGeom prst="rect">
            <a:avLst/>
          </a:prstGeom>
          <a:gradFill rotWithShape="0">
            <a:gsLst>
              <a:gs pos="0">
                <a:srgbClr val="641575"/>
              </a:gs>
              <a:gs pos="50000">
                <a:srgbClr val="D92EFD"/>
              </a:gs>
              <a:gs pos="100000">
                <a:srgbClr val="641575"/>
              </a:gs>
            </a:gsLst>
            <a:lin ang="0" scaled="1"/>
          </a:gradFill>
          <a:ln w="12700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hu-HU" sz="1600" b="1"/>
          </a:p>
        </p:txBody>
      </p:sp>
      <p:sp>
        <p:nvSpPr>
          <p:cNvPr id="61454" name="AutoShape 345"/>
          <p:cNvSpPr>
            <a:spLocks noChangeArrowheads="1"/>
          </p:cNvSpPr>
          <p:nvPr/>
        </p:nvSpPr>
        <p:spPr bwMode="auto">
          <a:xfrm flipH="1">
            <a:off x="4525963" y="3019425"/>
            <a:ext cx="284162" cy="284163"/>
          </a:xfrm>
          <a:prstGeom prst="sun">
            <a:avLst>
              <a:gd name="adj" fmla="val 25000"/>
            </a:avLst>
          </a:prstGeom>
          <a:gradFill rotWithShape="0">
            <a:gsLst>
              <a:gs pos="0">
                <a:srgbClr val="641575"/>
              </a:gs>
              <a:gs pos="100000">
                <a:srgbClr val="D92EFD"/>
              </a:gs>
            </a:gsLst>
            <a:path path="rect">
              <a:fillToRect l="50000" t="50000" r="50000" b="50000"/>
            </a:path>
          </a:gradFill>
          <a:ln w="12700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hu-HU" sz="1600" b="1"/>
          </a:p>
        </p:txBody>
      </p:sp>
      <p:sp>
        <p:nvSpPr>
          <p:cNvPr id="3865946" name="Oval 346"/>
          <p:cNvSpPr>
            <a:spLocks noChangeArrowheads="1"/>
          </p:cNvSpPr>
          <p:nvPr/>
        </p:nvSpPr>
        <p:spPr bwMode="auto">
          <a:xfrm>
            <a:off x="4311650" y="2360613"/>
            <a:ext cx="404813" cy="319087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 b="1" dirty="0">
              <a:latin typeface="Arial" pitchFamily="-106" charset="0"/>
            </a:endParaRPr>
          </a:p>
        </p:txBody>
      </p:sp>
      <p:sp>
        <p:nvSpPr>
          <p:cNvPr id="61456" name="Freeform 347"/>
          <p:cNvSpPr>
            <a:spLocks/>
          </p:cNvSpPr>
          <p:nvPr/>
        </p:nvSpPr>
        <p:spPr bwMode="auto">
          <a:xfrm>
            <a:off x="2695575" y="2411413"/>
            <a:ext cx="1468438" cy="271462"/>
          </a:xfrm>
          <a:custGeom>
            <a:avLst/>
            <a:gdLst>
              <a:gd name="T0" fmla="*/ 0 w 1234"/>
              <a:gd name="T1" fmla="*/ 0 h 228"/>
              <a:gd name="T2" fmla="*/ 2147483647 w 1234"/>
              <a:gd name="T3" fmla="*/ 2147483647 h 228"/>
              <a:gd name="T4" fmla="*/ 2147483647 w 1234"/>
              <a:gd name="T5" fmla="*/ 2147483647 h 228"/>
              <a:gd name="T6" fmla="*/ 0 60000 65536"/>
              <a:gd name="T7" fmla="*/ 0 60000 65536"/>
              <a:gd name="T8" fmla="*/ 0 60000 65536"/>
              <a:gd name="T9" fmla="*/ 0 w 1234"/>
              <a:gd name="T10" fmla="*/ 0 h 228"/>
              <a:gd name="T11" fmla="*/ 1234 w 1234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4" h="228">
                <a:moveTo>
                  <a:pt x="0" y="0"/>
                </a:moveTo>
                <a:cubicBezTo>
                  <a:pt x="69" y="94"/>
                  <a:pt x="138" y="188"/>
                  <a:pt x="344" y="208"/>
                </a:cubicBezTo>
                <a:cubicBezTo>
                  <a:pt x="550" y="228"/>
                  <a:pt x="892" y="173"/>
                  <a:pt x="1234" y="119"/>
                </a:cubicBezTo>
              </a:path>
            </a:pathLst>
          </a:custGeom>
          <a:noFill/>
          <a:ln w="25400">
            <a:solidFill>
              <a:srgbClr val="0070C0"/>
            </a:solidFill>
            <a:round/>
            <a:headEnd/>
            <a:tailEnd type="triangle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Text Box 348"/>
          <p:cNvSpPr txBox="1">
            <a:spLocks noChangeArrowheads="1"/>
          </p:cNvSpPr>
          <p:nvPr/>
        </p:nvSpPr>
        <p:spPr bwMode="auto">
          <a:xfrm>
            <a:off x="1874838" y="2862263"/>
            <a:ext cx="641522" cy="30777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400" b="1"/>
              <a:t>EGF-R</a:t>
            </a:r>
          </a:p>
        </p:txBody>
      </p:sp>
      <p:sp>
        <p:nvSpPr>
          <p:cNvPr id="61458" name="Oval 349"/>
          <p:cNvSpPr>
            <a:spLocks noChangeArrowheads="1"/>
          </p:cNvSpPr>
          <p:nvPr/>
        </p:nvSpPr>
        <p:spPr bwMode="auto">
          <a:xfrm>
            <a:off x="3251200" y="4613275"/>
            <a:ext cx="2247900" cy="1038225"/>
          </a:xfrm>
          <a:prstGeom prst="ellipse">
            <a:avLst/>
          </a:prstGeom>
          <a:gradFill rotWithShape="0">
            <a:gsLst>
              <a:gs pos="0">
                <a:srgbClr val="66FFFF"/>
              </a:gs>
              <a:gs pos="100000">
                <a:srgbClr val="2F7676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chemeClr val="tx2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hu-HU" sz="1600" b="1"/>
          </a:p>
        </p:txBody>
      </p:sp>
      <p:sp>
        <p:nvSpPr>
          <p:cNvPr id="61459" name="Oval 350"/>
          <p:cNvSpPr>
            <a:spLocks noChangeArrowheads="1"/>
          </p:cNvSpPr>
          <p:nvPr/>
        </p:nvSpPr>
        <p:spPr bwMode="auto">
          <a:xfrm>
            <a:off x="3779838" y="3463925"/>
            <a:ext cx="515937" cy="314325"/>
          </a:xfrm>
          <a:prstGeom prst="ellipse">
            <a:avLst/>
          </a:prstGeom>
          <a:gradFill rotWithShape="0">
            <a:gsLst>
              <a:gs pos="0">
                <a:srgbClr val="FF6666"/>
              </a:gs>
              <a:gs pos="100000">
                <a:srgbClr val="762F2F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sz="1200" b="1"/>
              <a:t>PI3K</a:t>
            </a:r>
          </a:p>
        </p:txBody>
      </p:sp>
      <p:sp>
        <p:nvSpPr>
          <p:cNvPr id="61460" name="Oval 351"/>
          <p:cNvSpPr>
            <a:spLocks noChangeArrowheads="1"/>
          </p:cNvSpPr>
          <p:nvPr/>
        </p:nvSpPr>
        <p:spPr bwMode="auto">
          <a:xfrm>
            <a:off x="3779838" y="4000500"/>
            <a:ext cx="515937" cy="314325"/>
          </a:xfrm>
          <a:prstGeom prst="ellipse">
            <a:avLst/>
          </a:prstGeom>
          <a:gradFill rotWithShape="0">
            <a:gsLst>
              <a:gs pos="0">
                <a:srgbClr val="FF6666"/>
              </a:gs>
              <a:gs pos="100000">
                <a:srgbClr val="762F2F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sz="1200" b="1"/>
              <a:t>Akt</a:t>
            </a:r>
          </a:p>
        </p:txBody>
      </p:sp>
      <p:sp>
        <p:nvSpPr>
          <p:cNvPr id="61461" name="Oval 352"/>
          <p:cNvSpPr>
            <a:spLocks noChangeArrowheads="1"/>
          </p:cNvSpPr>
          <p:nvPr/>
        </p:nvSpPr>
        <p:spPr bwMode="auto">
          <a:xfrm>
            <a:off x="4751388" y="3711575"/>
            <a:ext cx="515937" cy="314325"/>
          </a:xfrm>
          <a:prstGeom prst="ellipse">
            <a:avLst/>
          </a:prstGeom>
          <a:gradFill rotWithShape="0">
            <a:gsLst>
              <a:gs pos="0">
                <a:srgbClr val="FF6666"/>
              </a:gs>
              <a:gs pos="100000">
                <a:srgbClr val="762F2F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sz="1200" b="1"/>
              <a:t>Raf</a:t>
            </a:r>
          </a:p>
        </p:txBody>
      </p:sp>
      <p:sp>
        <p:nvSpPr>
          <p:cNvPr id="61462" name="Oval 353"/>
          <p:cNvSpPr>
            <a:spLocks noChangeArrowheads="1"/>
          </p:cNvSpPr>
          <p:nvPr/>
        </p:nvSpPr>
        <p:spPr bwMode="auto">
          <a:xfrm>
            <a:off x="5030788" y="4111625"/>
            <a:ext cx="515937" cy="312738"/>
          </a:xfrm>
          <a:prstGeom prst="ellipse">
            <a:avLst/>
          </a:prstGeom>
          <a:gradFill rotWithShape="0">
            <a:gsLst>
              <a:gs pos="0">
                <a:srgbClr val="FF6666"/>
              </a:gs>
              <a:gs pos="100000">
                <a:srgbClr val="762F2F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sz="1200" b="1"/>
              <a:t>MEK</a:t>
            </a:r>
          </a:p>
        </p:txBody>
      </p:sp>
      <p:sp>
        <p:nvSpPr>
          <p:cNvPr id="61463" name="Oval 354"/>
          <p:cNvSpPr>
            <a:spLocks noChangeArrowheads="1"/>
          </p:cNvSpPr>
          <p:nvPr/>
        </p:nvSpPr>
        <p:spPr bwMode="auto">
          <a:xfrm>
            <a:off x="5389563" y="4519613"/>
            <a:ext cx="515937" cy="314325"/>
          </a:xfrm>
          <a:prstGeom prst="ellipse">
            <a:avLst/>
          </a:prstGeom>
          <a:gradFill rotWithShape="0">
            <a:gsLst>
              <a:gs pos="0">
                <a:srgbClr val="FF6666"/>
              </a:gs>
              <a:gs pos="100000">
                <a:srgbClr val="762F2F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sz="1100" b="1"/>
              <a:t>MAPK</a:t>
            </a:r>
          </a:p>
        </p:txBody>
      </p:sp>
      <p:sp>
        <p:nvSpPr>
          <p:cNvPr id="61464" name="Text Box 355"/>
          <p:cNvSpPr txBox="1">
            <a:spLocks noChangeArrowheads="1"/>
          </p:cNvSpPr>
          <p:nvPr/>
        </p:nvSpPr>
        <p:spPr bwMode="auto">
          <a:xfrm>
            <a:off x="6272213" y="5275263"/>
            <a:ext cx="1207382" cy="338554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600" b="1"/>
              <a:t>Cell motility</a:t>
            </a:r>
          </a:p>
        </p:txBody>
      </p:sp>
      <p:sp>
        <p:nvSpPr>
          <p:cNvPr id="61465" name="Text Box 356"/>
          <p:cNvSpPr txBox="1">
            <a:spLocks noChangeArrowheads="1"/>
          </p:cNvSpPr>
          <p:nvPr/>
        </p:nvSpPr>
        <p:spPr bwMode="auto">
          <a:xfrm>
            <a:off x="5875338" y="5922963"/>
            <a:ext cx="1085554" cy="338554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600" b="1"/>
              <a:t>Metastasis</a:t>
            </a:r>
          </a:p>
        </p:txBody>
      </p:sp>
      <p:sp>
        <p:nvSpPr>
          <p:cNvPr id="61466" name="Text Box 357"/>
          <p:cNvSpPr txBox="1">
            <a:spLocks noChangeArrowheads="1"/>
          </p:cNvSpPr>
          <p:nvPr/>
        </p:nvSpPr>
        <p:spPr bwMode="auto">
          <a:xfrm>
            <a:off x="3498850" y="5916613"/>
            <a:ext cx="1348446" cy="338554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600" b="1"/>
              <a:t>Angiogenesis</a:t>
            </a:r>
          </a:p>
        </p:txBody>
      </p:sp>
      <p:sp>
        <p:nvSpPr>
          <p:cNvPr id="61467" name="Text Box 358"/>
          <p:cNvSpPr txBox="1">
            <a:spLocks noChangeArrowheads="1"/>
          </p:cNvSpPr>
          <p:nvPr/>
        </p:nvSpPr>
        <p:spPr bwMode="auto">
          <a:xfrm>
            <a:off x="1689100" y="5626100"/>
            <a:ext cx="1239506" cy="338554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600" b="1"/>
              <a:t>Proliferation</a:t>
            </a:r>
          </a:p>
        </p:txBody>
      </p:sp>
      <p:sp>
        <p:nvSpPr>
          <p:cNvPr id="61468" name="Text Box 359"/>
          <p:cNvSpPr txBox="1">
            <a:spLocks noChangeArrowheads="1"/>
          </p:cNvSpPr>
          <p:nvPr/>
        </p:nvSpPr>
        <p:spPr bwMode="auto">
          <a:xfrm>
            <a:off x="1295400" y="4967288"/>
            <a:ext cx="1259191" cy="338554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600" b="1"/>
              <a:t>Cell survival</a:t>
            </a:r>
          </a:p>
        </p:txBody>
      </p:sp>
      <p:sp>
        <p:nvSpPr>
          <p:cNvPr id="61469" name="AutoShape 360"/>
          <p:cNvSpPr>
            <a:spLocks noChangeArrowheads="1"/>
          </p:cNvSpPr>
          <p:nvPr/>
        </p:nvSpPr>
        <p:spPr bwMode="auto">
          <a:xfrm>
            <a:off x="4067175" y="2978150"/>
            <a:ext cx="141288" cy="173038"/>
          </a:xfrm>
          <a:prstGeom prst="lightningBolt">
            <a:avLst/>
          </a:prstGeom>
          <a:solidFill>
            <a:srgbClr val="FF2828"/>
          </a:solidFill>
          <a:ln w="12700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hu-HU" sz="1600" b="1"/>
          </a:p>
        </p:txBody>
      </p:sp>
      <p:sp>
        <p:nvSpPr>
          <p:cNvPr id="61470" name="AutoShape 361"/>
          <p:cNvSpPr>
            <a:spLocks noChangeArrowheads="1"/>
          </p:cNvSpPr>
          <p:nvPr/>
        </p:nvSpPr>
        <p:spPr bwMode="auto">
          <a:xfrm flipH="1">
            <a:off x="4811713" y="2978150"/>
            <a:ext cx="142875" cy="173038"/>
          </a:xfrm>
          <a:prstGeom prst="lightningBolt">
            <a:avLst/>
          </a:prstGeom>
          <a:solidFill>
            <a:srgbClr val="FF2828"/>
          </a:solidFill>
          <a:ln w="12700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hu-HU" sz="1600" b="1"/>
          </a:p>
        </p:txBody>
      </p:sp>
      <p:cxnSp>
        <p:nvCxnSpPr>
          <p:cNvPr id="61471" name="AutoShape 362"/>
          <p:cNvCxnSpPr>
            <a:cxnSpLocks noChangeShapeType="1"/>
            <a:endCxn id="61459" idx="0"/>
          </p:cNvCxnSpPr>
          <p:nvPr/>
        </p:nvCxnSpPr>
        <p:spPr bwMode="auto">
          <a:xfrm flipH="1">
            <a:off x="4037013" y="3282950"/>
            <a:ext cx="180975" cy="180975"/>
          </a:xfrm>
          <a:prstGeom prst="straightConnector1">
            <a:avLst/>
          </a:prstGeom>
          <a:noFill/>
          <a:ln w="12700">
            <a:solidFill>
              <a:srgbClr val="0070C0"/>
            </a:solidFill>
            <a:round/>
            <a:headEnd/>
            <a:tailEnd type="triangle" w="med" len="lg"/>
          </a:ln>
        </p:spPr>
      </p:cxnSp>
      <p:cxnSp>
        <p:nvCxnSpPr>
          <p:cNvPr id="61472" name="AutoShape 363"/>
          <p:cNvCxnSpPr>
            <a:cxnSpLocks noChangeShapeType="1"/>
            <a:stCxn id="61459" idx="4"/>
            <a:endCxn id="61460" idx="0"/>
          </p:cNvCxnSpPr>
          <p:nvPr/>
        </p:nvCxnSpPr>
        <p:spPr bwMode="auto">
          <a:xfrm>
            <a:off x="4037013" y="3778250"/>
            <a:ext cx="0" cy="222250"/>
          </a:xfrm>
          <a:prstGeom prst="straightConnector1">
            <a:avLst/>
          </a:prstGeom>
          <a:noFill/>
          <a:ln w="12700">
            <a:solidFill>
              <a:srgbClr val="0070C0"/>
            </a:solidFill>
            <a:round/>
            <a:headEnd/>
            <a:tailEnd type="triangle" w="med" len="lg"/>
          </a:ln>
        </p:spPr>
      </p:cxnSp>
      <p:cxnSp>
        <p:nvCxnSpPr>
          <p:cNvPr id="61473" name="AutoShape 364"/>
          <p:cNvCxnSpPr>
            <a:cxnSpLocks noChangeShapeType="1"/>
            <a:endCxn id="61461" idx="0"/>
          </p:cNvCxnSpPr>
          <p:nvPr/>
        </p:nvCxnSpPr>
        <p:spPr bwMode="auto">
          <a:xfrm flipH="1">
            <a:off x="5010150" y="3616325"/>
            <a:ext cx="277813" cy="95250"/>
          </a:xfrm>
          <a:prstGeom prst="straightConnector1">
            <a:avLst/>
          </a:prstGeom>
          <a:noFill/>
          <a:ln w="12700">
            <a:solidFill>
              <a:srgbClr val="0070C0"/>
            </a:solidFill>
            <a:round/>
            <a:headEnd/>
            <a:tailEnd type="triangle" w="med" len="lg"/>
          </a:ln>
        </p:spPr>
      </p:cxnSp>
      <p:cxnSp>
        <p:nvCxnSpPr>
          <p:cNvPr id="61474" name="AutoShape 365"/>
          <p:cNvCxnSpPr>
            <a:cxnSpLocks noChangeShapeType="1"/>
            <a:stCxn id="61461" idx="5"/>
            <a:endCxn id="61462" idx="1"/>
          </p:cNvCxnSpPr>
          <p:nvPr/>
        </p:nvCxnSpPr>
        <p:spPr bwMode="auto">
          <a:xfrm flipH="1">
            <a:off x="5105400" y="3978275"/>
            <a:ext cx="85725" cy="179388"/>
          </a:xfrm>
          <a:prstGeom prst="straightConnector1">
            <a:avLst/>
          </a:prstGeom>
          <a:noFill/>
          <a:ln w="12700">
            <a:solidFill>
              <a:srgbClr val="0070C0"/>
            </a:solidFill>
            <a:round/>
            <a:headEnd/>
            <a:tailEnd type="triangle" w="med" len="lg"/>
          </a:ln>
        </p:spPr>
      </p:cxnSp>
      <p:cxnSp>
        <p:nvCxnSpPr>
          <p:cNvPr id="61475" name="AutoShape 366"/>
          <p:cNvCxnSpPr>
            <a:cxnSpLocks noChangeShapeType="1"/>
            <a:stCxn id="61462" idx="4"/>
            <a:endCxn id="61463" idx="0"/>
          </p:cNvCxnSpPr>
          <p:nvPr/>
        </p:nvCxnSpPr>
        <p:spPr bwMode="auto">
          <a:xfrm>
            <a:off x="5287963" y="4424363"/>
            <a:ext cx="358775" cy="95250"/>
          </a:xfrm>
          <a:prstGeom prst="straightConnector1">
            <a:avLst/>
          </a:prstGeom>
          <a:noFill/>
          <a:ln w="12700">
            <a:solidFill>
              <a:srgbClr val="0070C0"/>
            </a:solidFill>
            <a:round/>
            <a:headEnd/>
            <a:tailEnd type="triangle" w="med" len="lg"/>
          </a:ln>
        </p:spPr>
      </p:cxnSp>
      <p:cxnSp>
        <p:nvCxnSpPr>
          <p:cNvPr id="61476" name="AutoShape 367"/>
          <p:cNvCxnSpPr>
            <a:cxnSpLocks noChangeShapeType="1"/>
            <a:stCxn id="61460" idx="6"/>
            <a:endCxn id="61461" idx="2"/>
          </p:cNvCxnSpPr>
          <p:nvPr/>
        </p:nvCxnSpPr>
        <p:spPr bwMode="auto">
          <a:xfrm flipV="1">
            <a:off x="4295775" y="3868738"/>
            <a:ext cx="455613" cy="288925"/>
          </a:xfrm>
          <a:prstGeom prst="straightConnector1">
            <a:avLst/>
          </a:prstGeom>
          <a:noFill/>
          <a:ln w="12700">
            <a:solidFill>
              <a:srgbClr val="0070C0"/>
            </a:solidFill>
            <a:round/>
            <a:headEnd/>
            <a:tailEnd type="oval" w="med" len="lg"/>
          </a:ln>
        </p:spPr>
      </p:cxnSp>
      <p:cxnSp>
        <p:nvCxnSpPr>
          <p:cNvPr id="61477" name="AutoShape 368"/>
          <p:cNvCxnSpPr>
            <a:cxnSpLocks noChangeShapeType="1"/>
          </p:cNvCxnSpPr>
          <p:nvPr/>
        </p:nvCxnSpPr>
        <p:spPr bwMode="auto">
          <a:xfrm>
            <a:off x="4816475" y="3252788"/>
            <a:ext cx="288925" cy="95250"/>
          </a:xfrm>
          <a:prstGeom prst="straightConnector1">
            <a:avLst/>
          </a:prstGeom>
          <a:noFill/>
          <a:ln w="12700">
            <a:solidFill>
              <a:srgbClr val="0070C0"/>
            </a:solidFill>
            <a:round/>
            <a:headEnd/>
            <a:tailEnd type="triangle" w="med" len="lg"/>
          </a:ln>
        </p:spPr>
      </p:cxnSp>
      <p:sp>
        <p:nvSpPr>
          <p:cNvPr id="61478" name="Line 369"/>
          <p:cNvSpPr>
            <a:spLocks noChangeShapeType="1"/>
          </p:cNvSpPr>
          <p:nvPr/>
        </p:nvSpPr>
        <p:spPr bwMode="auto">
          <a:xfrm>
            <a:off x="3717925" y="5308600"/>
            <a:ext cx="12557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9" name="Line 370"/>
          <p:cNvSpPr>
            <a:spLocks noChangeShapeType="1"/>
          </p:cNvSpPr>
          <p:nvPr/>
        </p:nvSpPr>
        <p:spPr bwMode="auto">
          <a:xfrm flipV="1">
            <a:off x="4173538" y="5033963"/>
            <a:ext cx="0" cy="268287"/>
          </a:xfrm>
          <a:prstGeom prst="line">
            <a:avLst/>
          </a:prstGeom>
          <a:noFill/>
          <a:ln w="28575">
            <a:solidFill>
              <a:srgbClr val="FF2828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0" name="Line 371"/>
          <p:cNvSpPr>
            <a:spLocks noChangeShapeType="1"/>
          </p:cNvSpPr>
          <p:nvPr/>
        </p:nvSpPr>
        <p:spPr bwMode="auto">
          <a:xfrm>
            <a:off x="4168775" y="5038725"/>
            <a:ext cx="304800" cy="0"/>
          </a:xfrm>
          <a:prstGeom prst="line">
            <a:avLst/>
          </a:prstGeom>
          <a:noFill/>
          <a:ln w="28575">
            <a:solidFill>
              <a:srgbClr val="FF2828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1" name="Text Box 372"/>
          <p:cNvSpPr txBox="1">
            <a:spLocks noChangeArrowheads="1"/>
          </p:cNvSpPr>
          <p:nvPr/>
        </p:nvSpPr>
        <p:spPr bwMode="auto">
          <a:xfrm>
            <a:off x="3975100" y="5305425"/>
            <a:ext cx="545342" cy="30777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400" b="1"/>
              <a:t>DNA</a:t>
            </a:r>
          </a:p>
        </p:txBody>
      </p:sp>
      <p:sp>
        <p:nvSpPr>
          <p:cNvPr id="3865973" name="AutoShape 373"/>
          <p:cNvSpPr>
            <a:spLocks noChangeArrowheads="1"/>
          </p:cNvSpPr>
          <p:nvPr/>
        </p:nvSpPr>
        <p:spPr bwMode="auto">
          <a:xfrm rot="905511">
            <a:off x="5597525" y="5172075"/>
            <a:ext cx="642938" cy="217488"/>
          </a:xfrm>
          <a:prstGeom prst="rightArrow">
            <a:avLst>
              <a:gd name="adj1" fmla="val 50000"/>
              <a:gd name="adj2" fmla="val 73771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 b="1" dirty="0">
              <a:latin typeface="Arial" pitchFamily="-106" charset="0"/>
            </a:endParaRPr>
          </a:p>
        </p:txBody>
      </p:sp>
      <p:sp>
        <p:nvSpPr>
          <p:cNvPr id="3865974" name="AutoShape 374"/>
          <p:cNvSpPr>
            <a:spLocks noChangeArrowheads="1"/>
          </p:cNvSpPr>
          <p:nvPr/>
        </p:nvSpPr>
        <p:spPr bwMode="auto">
          <a:xfrm rot="9235870">
            <a:off x="3109913" y="5554663"/>
            <a:ext cx="442912" cy="217487"/>
          </a:xfrm>
          <a:prstGeom prst="rightArrow">
            <a:avLst>
              <a:gd name="adj1" fmla="val 50000"/>
              <a:gd name="adj2" fmla="val 50820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 b="1" dirty="0">
              <a:latin typeface="Arial" pitchFamily="-106" charset="0"/>
            </a:endParaRPr>
          </a:p>
        </p:txBody>
      </p:sp>
      <p:sp>
        <p:nvSpPr>
          <p:cNvPr id="3865975" name="AutoShape 375"/>
          <p:cNvSpPr>
            <a:spLocks noChangeArrowheads="1"/>
          </p:cNvSpPr>
          <p:nvPr/>
        </p:nvSpPr>
        <p:spPr bwMode="auto">
          <a:xfrm rot="2196460">
            <a:off x="5334000" y="5553075"/>
            <a:ext cx="641350" cy="217488"/>
          </a:xfrm>
          <a:prstGeom prst="rightArrow">
            <a:avLst>
              <a:gd name="adj1" fmla="val 50000"/>
              <a:gd name="adj2" fmla="val 73771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 b="1" dirty="0">
              <a:latin typeface="Arial" pitchFamily="-106" charset="0"/>
            </a:endParaRPr>
          </a:p>
        </p:txBody>
      </p:sp>
      <p:sp>
        <p:nvSpPr>
          <p:cNvPr id="3865976" name="AutoShape 376"/>
          <p:cNvSpPr>
            <a:spLocks noChangeArrowheads="1"/>
          </p:cNvSpPr>
          <p:nvPr/>
        </p:nvSpPr>
        <p:spPr bwMode="auto">
          <a:xfrm rot="10866715">
            <a:off x="2765425" y="5037138"/>
            <a:ext cx="442913" cy="217487"/>
          </a:xfrm>
          <a:prstGeom prst="rightArrow">
            <a:avLst>
              <a:gd name="adj1" fmla="val 50000"/>
              <a:gd name="adj2" fmla="val 50820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 b="1" dirty="0">
              <a:latin typeface="Arial" pitchFamily="-106" charset="0"/>
            </a:endParaRPr>
          </a:p>
        </p:txBody>
      </p:sp>
      <p:sp>
        <p:nvSpPr>
          <p:cNvPr id="3865977" name="AutoShape 377"/>
          <p:cNvSpPr>
            <a:spLocks noChangeArrowheads="1"/>
          </p:cNvSpPr>
          <p:nvPr/>
        </p:nvSpPr>
        <p:spPr bwMode="auto">
          <a:xfrm rot="5533933">
            <a:off x="4108451" y="5718175"/>
            <a:ext cx="303212" cy="217487"/>
          </a:xfrm>
          <a:prstGeom prst="rightArrow">
            <a:avLst>
              <a:gd name="adj1" fmla="val 50000"/>
              <a:gd name="adj2" fmla="val 34699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 b="1" dirty="0">
              <a:latin typeface="Arial" pitchFamily="-106" charset="0"/>
            </a:endParaRPr>
          </a:p>
        </p:txBody>
      </p:sp>
      <p:sp>
        <p:nvSpPr>
          <p:cNvPr id="61487" name="AutoShape 378"/>
          <p:cNvSpPr>
            <a:spLocks noChangeArrowheads="1"/>
          </p:cNvSpPr>
          <p:nvPr/>
        </p:nvSpPr>
        <p:spPr bwMode="auto">
          <a:xfrm>
            <a:off x="3611563" y="4268788"/>
            <a:ext cx="263525" cy="806450"/>
          </a:xfrm>
          <a:prstGeom prst="curvedRightArrow">
            <a:avLst>
              <a:gd name="adj1" fmla="val 61205"/>
              <a:gd name="adj2" fmla="val 122410"/>
              <a:gd name="adj3" fmla="val 33333"/>
            </a:avLst>
          </a:prstGeom>
          <a:solidFill>
            <a:srgbClr val="FCF305"/>
          </a:solidFill>
          <a:ln w="12700">
            <a:solidFill>
              <a:schemeClr val="bg2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hu-HU" sz="1600" b="1"/>
          </a:p>
        </p:txBody>
      </p:sp>
      <p:sp>
        <p:nvSpPr>
          <p:cNvPr id="61488" name="AutoShape 379"/>
          <p:cNvSpPr>
            <a:spLocks noChangeArrowheads="1"/>
          </p:cNvSpPr>
          <p:nvPr/>
        </p:nvSpPr>
        <p:spPr bwMode="auto">
          <a:xfrm rot="2676812" flipH="1">
            <a:off x="5322888" y="4811713"/>
            <a:ext cx="217487" cy="677862"/>
          </a:xfrm>
          <a:prstGeom prst="curvedRightArrow">
            <a:avLst>
              <a:gd name="adj1" fmla="val 62336"/>
              <a:gd name="adj2" fmla="val 124672"/>
              <a:gd name="adj3" fmla="val 33333"/>
            </a:avLst>
          </a:prstGeom>
          <a:solidFill>
            <a:srgbClr val="FCF305"/>
          </a:solidFill>
          <a:ln w="12700">
            <a:solidFill>
              <a:schemeClr val="bg2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hu-HU" sz="1600" b="1"/>
          </a:p>
        </p:txBody>
      </p:sp>
      <p:grpSp>
        <p:nvGrpSpPr>
          <p:cNvPr id="3865967" name="Group 380"/>
          <p:cNvGrpSpPr>
            <a:grpSpLocks/>
          </p:cNvGrpSpPr>
          <p:nvPr/>
        </p:nvGrpSpPr>
        <p:grpSpPr bwMode="auto">
          <a:xfrm>
            <a:off x="4108450" y="1497013"/>
            <a:ext cx="669925" cy="1095375"/>
            <a:chOff x="204" y="1422"/>
            <a:chExt cx="634" cy="920"/>
          </a:xfrm>
        </p:grpSpPr>
        <p:sp>
          <p:nvSpPr>
            <p:cNvPr id="61501" name="Rectangle 381"/>
            <p:cNvSpPr>
              <a:spLocks noChangeArrowheads="1"/>
            </p:cNvSpPr>
            <p:nvPr/>
          </p:nvSpPr>
          <p:spPr bwMode="auto">
            <a:xfrm>
              <a:off x="484" y="1422"/>
              <a:ext cx="79" cy="573"/>
            </a:xfrm>
            <a:prstGeom prst="rect">
              <a:avLst/>
            </a:prstGeom>
            <a:gradFill rotWithShape="0">
              <a:gsLst>
                <a:gs pos="0">
                  <a:srgbClr val="761313"/>
                </a:gs>
                <a:gs pos="50000">
                  <a:srgbClr val="FF2828"/>
                </a:gs>
                <a:gs pos="100000">
                  <a:srgbClr val="761313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 sz="1600" b="1"/>
            </a:p>
          </p:txBody>
        </p:sp>
        <p:sp>
          <p:nvSpPr>
            <p:cNvPr id="61502" name="Rectangle 382"/>
            <p:cNvSpPr>
              <a:spLocks noChangeArrowheads="1"/>
            </p:cNvSpPr>
            <p:nvPr/>
          </p:nvSpPr>
          <p:spPr bwMode="auto">
            <a:xfrm>
              <a:off x="612" y="1422"/>
              <a:ext cx="79" cy="573"/>
            </a:xfrm>
            <a:prstGeom prst="rect">
              <a:avLst/>
            </a:prstGeom>
            <a:gradFill rotWithShape="0">
              <a:gsLst>
                <a:gs pos="0">
                  <a:srgbClr val="761313"/>
                </a:gs>
                <a:gs pos="50000">
                  <a:srgbClr val="FF2828"/>
                </a:gs>
                <a:gs pos="100000">
                  <a:srgbClr val="761313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 sz="1600" b="1"/>
            </a:p>
          </p:txBody>
        </p:sp>
        <p:sp>
          <p:nvSpPr>
            <p:cNvPr id="61503" name="Rectangle 383"/>
            <p:cNvSpPr>
              <a:spLocks noChangeArrowheads="1"/>
            </p:cNvSpPr>
            <p:nvPr/>
          </p:nvSpPr>
          <p:spPr bwMode="auto">
            <a:xfrm rot="-1691079">
              <a:off x="777" y="1966"/>
              <a:ext cx="61" cy="336"/>
            </a:xfrm>
            <a:prstGeom prst="rect">
              <a:avLst/>
            </a:prstGeom>
            <a:gradFill rotWithShape="0">
              <a:gsLst>
                <a:gs pos="0">
                  <a:srgbClr val="761313"/>
                </a:gs>
                <a:gs pos="50000">
                  <a:srgbClr val="FF2828"/>
                </a:gs>
                <a:gs pos="100000">
                  <a:srgbClr val="761313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 sz="1600" b="1"/>
            </a:p>
          </p:txBody>
        </p:sp>
        <p:sp>
          <p:nvSpPr>
            <p:cNvPr id="61504" name="Rectangle 384"/>
            <p:cNvSpPr>
              <a:spLocks noChangeArrowheads="1"/>
            </p:cNvSpPr>
            <p:nvPr/>
          </p:nvSpPr>
          <p:spPr bwMode="auto">
            <a:xfrm rot="-1691079">
              <a:off x="705" y="2006"/>
              <a:ext cx="61" cy="336"/>
            </a:xfrm>
            <a:prstGeom prst="rect">
              <a:avLst/>
            </a:prstGeom>
            <a:gradFill rotWithShape="0">
              <a:gsLst>
                <a:gs pos="0">
                  <a:srgbClr val="761313"/>
                </a:gs>
                <a:gs pos="50000">
                  <a:srgbClr val="FF2828"/>
                </a:gs>
                <a:gs pos="100000">
                  <a:srgbClr val="761313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 sz="1600" b="1"/>
            </a:p>
          </p:txBody>
        </p:sp>
        <p:grpSp>
          <p:nvGrpSpPr>
            <p:cNvPr id="3865968" name="Group 385"/>
            <p:cNvGrpSpPr>
              <a:grpSpLocks/>
            </p:cNvGrpSpPr>
            <p:nvPr/>
          </p:nvGrpSpPr>
          <p:grpSpPr bwMode="auto">
            <a:xfrm rot="3566405">
              <a:off x="325" y="1966"/>
              <a:ext cx="133" cy="376"/>
              <a:chOff x="389" y="2026"/>
              <a:chExt cx="133" cy="376"/>
            </a:xfrm>
          </p:grpSpPr>
          <p:sp>
            <p:nvSpPr>
              <p:cNvPr id="61506" name="Rectangle 386"/>
              <p:cNvSpPr>
                <a:spLocks noChangeArrowheads="1"/>
              </p:cNvSpPr>
              <p:nvPr/>
            </p:nvSpPr>
            <p:spPr bwMode="auto">
              <a:xfrm rot="-1691079">
                <a:off x="461" y="2026"/>
                <a:ext cx="61" cy="336"/>
              </a:xfrm>
              <a:prstGeom prst="rect">
                <a:avLst/>
              </a:prstGeom>
              <a:gradFill rotWithShape="0">
                <a:gsLst>
                  <a:gs pos="0">
                    <a:srgbClr val="761313"/>
                  </a:gs>
                  <a:gs pos="50000">
                    <a:srgbClr val="FF2828"/>
                  </a:gs>
                  <a:gs pos="100000">
                    <a:srgbClr val="761313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 sz="1600" b="1"/>
              </a:p>
            </p:txBody>
          </p:sp>
          <p:sp>
            <p:nvSpPr>
              <p:cNvPr id="61507" name="Rectangle 387"/>
              <p:cNvSpPr>
                <a:spLocks noChangeArrowheads="1"/>
              </p:cNvSpPr>
              <p:nvPr/>
            </p:nvSpPr>
            <p:spPr bwMode="auto">
              <a:xfrm rot="-1691079">
                <a:off x="389" y="2066"/>
                <a:ext cx="61" cy="336"/>
              </a:xfrm>
              <a:prstGeom prst="rect">
                <a:avLst/>
              </a:prstGeom>
              <a:gradFill rotWithShape="0">
                <a:gsLst>
                  <a:gs pos="0">
                    <a:srgbClr val="761313"/>
                  </a:gs>
                  <a:gs pos="50000">
                    <a:srgbClr val="FF2828"/>
                  </a:gs>
                  <a:gs pos="100000">
                    <a:srgbClr val="761313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 sz="1600" b="1"/>
              </a:p>
            </p:txBody>
          </p:sp>
        </p:grpSp>
      </p:grpSp>
      <p:sp>
        <p:nvSpPr>
          <p:cNvPr id="61490" name="AutoShape 388"/>
          <p:cNvSpPr>
            <a:spLocks noChangeArrowheads="1"/>
          </p:cNvSpPr>
          <p:nvPr/>
        </p:nvSpPr>
        <p:spPr bwMode="auto">
          <a:xfrm>
            <a:off x="4778375" y="3140075"/>
            <a:ext cx="1017588" cy="627063"/>
          </a:xfrm>
          <a:prstGeom prst="sun">
            <a:avLst>
              <a:gd name="adj" fmla="val 25000"/>
            </a:avLst>
          </a:prstGeom>
          <a:gradFill rotWithShape="0">
            <a:gsLst>
              <a:gs pos="0">
                <a:srgbClr val="FF0000"/>
              </a:gs>
              <a:gs pos="100000">
                <a:srgbClr val="9700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sz="1400" b="1"/>
              <a:t>Ras</a:t>
            </a:r>
            <a:endParaRPr lang="en-US" sz="1600" b="1"/>
          </a:p>
        </p:txBody>
      </p:sp>
      <p:sp>
        <p:nvSpPr>
          <p:cNvPr id="61498" name="Oval 350"/>
          <p:cNvSpPr>
            <a:spLocks noChangeArrowheads="1"/>
          </p:cNvSpPr>
          <p:nvPr/>
        </p:nvSpPr>
        <p:spPr bwMode="auto">
          <a:xfrm>
            <a:off x="3078163" y="3746500"/>
            <a:ext cx="571074" cy="288925"/>
          </a:xfrm>
          <a:prstGeom prst="ellipse">
            <a:avLst/>
          </a:prstGeom>
          <a:gradFill rotWithShape="0">
            <a:gsLst>
              <a:gs pos="0">
                <a:srgbClr val="FF6666"/>
              </a:gs>
              <a:gs pos="100000">
                <a:srgbClr val="762F2F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sz="1200" b="1"/>
              <a:t>PTEN</a:t>
            </a:r>
          </a:p>
        </p:txBody>
      </p:sp>
      <p:cxnSp>
        <p:nvCxnSpPr>
          <p:cNvPr id="61499" name="Straight Connector 390"/>
          <p:cNvCxnSpPr>
            <a:cxnSpLocks noChangeShapeType="1"/>
            <a:stCxn id="61498" idx="6"/>
          </p:cNvCxnSpPr>
          <p:nvPr/>
        </p:nvCxnSpPr>
        <p:spPr bwMode="auto">
          <a:xfrm flipV="1">
            <a:off x="3649237" y="3887020"/>
            <a:ext cx="298876" cy="3942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 type="none" w="lg" len="lg"/>
          </a:ln>
        </p:spPr>
      </p:cxnSp>
      <p:cxnSp>
        <p:nvCxnSpPr>
          <p:cNvPr id="61500" name="Straight Connector 391"/>
          <p:cNvCxnSpPr>
            <a:cxnSpLocks noChangeShapeType="1"/>
          </p:cNvCxnSpPr>
          <p:nvPr/>
        </p:nvCxnSpPr>
        <p:spPr bwMode="auto">
          <a:xfrm rot="5400000">
            <a:off x="3886554" y="3885689"/>
            <a:ext cx="113815" cy="1191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none" w="lg" len="lg"/>
          </a:ln>
        </p:spPr>
      </p:cxnSp>
      <p:sp>
        <p:nvSpPr>
          <p:cNvPr id="61494" name="Oval 392"/>
          <p:cNvSpPr>
            <a:spLocks noChangeArrowheads="1"/>
          </p:cNvSpPr>
          <p:nvPr/>
        </p:nvSpPr>
        <p:spPr bwMode="auto">
          <a:xfrm>
            <a:off x="4699510" y="3652909"/>
            <a:ext cx="610678" cy="446338"/>
          </a:xfrm>
          <a:prstGeom prst="ellipse">
            <a:avLst/>
          </a:prstGeom>
          <a:noFill/>
          <a:ln w="38100">
            <a:solidFill>
              <a:srgbClr val="00ABEA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hu-HU" sz="1600" b="1"/>
          </a:p>
        </p:txBody>
      </p:sp>
      <p:sp>
        <p:nvSpPr>
          <p:cNvPr id="61495" name="Oval 393"/>
          <p:cNvSpPr>
            <a:spLocks noChangeArrowheads="1"/>
          </p:cNvSpPr>
          <p:nvPr/>
        </p:nvSpPr>
        <p:spPr bwMode="auto">
          <a:xfrm>
            <a:off x="3055375" y="3676400"/>
            <a:ext cx="610678" cy="446338"/>
          </a:xfrm>
          <a:prstGeom prst="ellipse">
            <a:avLst/>
          </a:prstGeom>
          <a:noFill/>
          <a:ln w="38100">
            <a:solidFill>
              <a:srgbClr val="00ABEA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hu-HU" sz="1600" b="1"/>
          </a:p>
        </p:txBody>
      </p:sp>
      <p:sp>
        <p:nvSpPr>
          <p:cNvPr id="61496" name="Oval 394"/>
          <p:cNvSpPr>
            <a:spLocks noChangeArrowheads="1"/>
          </p:cNvSpPr>
          <p:nvPr/>
        </p:nvSpPr>
        <p:spPr bwMode="auto">
          <a:xfrm>
            <a:off x="2268538" y="2032000"/>
            <a:ext cx="610678" cy="446338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hu-HU" sz="1600" b="1"/>
          </a:p>
        </p:txBody>
      </p:sp>
      <p:sp>
        <p:nvSpPr>
          <p:cNvPr id="61497" name="Oval 392"/>
          <p:cNvSpPr>
            <a:spLocks noChangeArrowheads="1"/>
          </p:cNvSpPr>
          <p:nvPr/>
        </p:nvSpPr>
        <p:spPr bwMode="auto">
          <a:xfrm>
            <a:off x="3733962" y="3395940"/>
            <a:ext cx="610678" cy="446338"/>
          </a:xfrm>
          <a:prstGeom prst="ellipse">
            <a:avLst/>
          </a:prstGeom>
          <a:noFill/>
          <a:ln w="38100">
            <a:solidFill>
              <a:srgbClr val="00ABEA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hu-HU" sz="1600" b="1"/>
          </a:p>
        </p:txBody>
      </p:sp>
      <p:sp>
        <p:nvSpPr>
          <p:cNvPr id="4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37525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EGFR Targeted Therapy</a:t>
            </a:r>
          </a:p>
        </p:txBody>
      </p:sp>
      <p:sp>
        <p:nvSpPr>
          <p:cNvPr id="397" name="TextBox 394">
            <a:extLst>
              <a:ext uri="{FF2B5EF4-FFF2-40B4-BE49-F238E27FC236}">
                <a16:creationId xmlns:a16="http://schemas.microsoft.com/office/drawing/2014/main" xmlns="" id="{2E9C113F-45B4-450C-AEDE-227AF55B9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494813"/>
            <a:ext cx="35984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Yaron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Jonker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DJ.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Discov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Med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2011;11:95-105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3924963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FOLFIRI Cetuximab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Port placement</a:t>
            </a:r>
          </a:p>
          <a:p>
            <a:r>
              <a:rPr lang="en-US" dirty="0"/>
              <a:t>Given every 14 days</a:t>
            </a:r>
          </a:p>
          <a:p>
            <a:r>
              <a:rPr lang="en-US" dirty="0"/>
              <a:t>Infusion room time and 46 hour infusion at home</a:t>
            </a:r>
          </a:p>
          <a:p>
            <a:r>
              <a:rPr lang="en-US" dirty="0"/>
              <a:t>Pre-meds</a:t>
            </a:r>
          </a:p>
          <a:p>
            <a:r>
              <a:rPr lang="en-US" dirty="0"/>
              <a:t>Anti-emetics for home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31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Diarrhea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Brat diet </a:t>
            </a:r>
          </a:p>
          <a:p>
            <a:r>
              <a:rPr lang="en-US" dirty="0"/>
              <a:t>Imodium</a:t>
            </a:r>
          </a:p>
          <a:p>
            <a:r>
              <a:rPr lang="en-US" dirty="0" err="1"/>
              <a:t>Lomotril</a:t>
            </a:r>
            <a:endParaRPr lang="en-US" dirty="0"/>
          </a:p>
          <a:p>
            <a:r>
              <a:rPr lang="en-US" dirty="0"/>
              <a:t>Hydration</a:t>
            </a:r>
          </a:p>
          <a:p>
            <a:r>
              <a:rPr lang="en-US" dirty="0"/>
              <a:t>Check electrolytes </a:t>
            </a:r>
          </a:p>
          <a:p>
            <a:r>
              <a:rPr lang="en-US" dirty="0"/>
              <a:t>Review other medications (</a:t>
            </a:r>
            <a:r>
              <a:rPr lang="en-US" dirty="0" err="1"/>
              <a:t>antihypertensives</a:t>
            </a:r>
            <a:r>
              <a:rPr lang="en-US" dirty="0"/>
              <a:t>, diuretics) </a:t>
            </a:r>
          </a:p>
          <a:p>
            <a:r>
              <a:rPr lang="en-US" dirty="0"/>
              <a:t>Consider admission when needed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8694B258-EB67-410B-9A61-F3A52744A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874012"/>
              </p:ext>
            </p:extLst>
          </p:nvPr>
        </p:nvGraphicFramePr>
        <p:xfrm>
          <a:off x="4572000" y="1905000"/>
          <a:ext cx="4343400" cy="3200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68049">
                  <a:extLst>
                    <a:ext uri="{9D8B030D-6E8A-4147-A177-3AD203B41FA5}">
                      <a16:colId xmlns:a16="http://schemas.microsoft.com/office/drawing/2014/main" xmlns="" val="3128204963"/>
                    </a:ext>
                  </a:extLst>
                </a:gridCol>
                <a:gridCol w="3275351">
                  <a:extLst>
                    <a:ext uri="{9D8B030D-6E8A-4147-A177-3AD203B41FA5}">
                      <a16:colId xmlns:a16="http://schemas.microsoft.com/office/drawing/2014/main" xmlns="" val="3925249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Grade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Increase of &lt;4 stools per day over baseline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2583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Grade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Increase of 4-6 stools per day over baseline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0344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Grade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Increase of &gt;7 stools per day over baseline; hospitalization indicated; limits self care ADL’s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7811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Grade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Life-threatening consequences; urgent intervention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1131616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b="1" dirty="0"/>
                        <a:t>Grade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Death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6043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403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Adverse Effects of EGFR Inhibition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Cutaneous adverse effects</a:t>
            </a:r>
          </a:p>
          <a:p>
            <a:pPr lvl="1"/>
            <a:r>
              <a:rPr lang="en-US" dirty="0" err="1"/>
              <a:t>Papulopustular</a:t>
            </a:r>
            <a:r>
              <a:rPr lang="en-US" dirty="0"/>
              <a:t> reaction involving skin </a:t>
            </a:r>
          </a:p>
          <a:p>
            <a:pPr lvl="1"/>
            <a:r>
              <a:rPr lang="en-US" dirty="0"/>
              <a:t>Can affect compliance and QOL</a:t>
            </a:r>
          </a:p>
          <a:p>
            <a:pPr lvl="1"/>
            <a:r>
              <a:rPr lang="en-US" dirty="0"/>
              <a:t>Leaves skin vulnerable to bacterial overgrowth and infection</a:t>
            </a:r>
          </a:p>
          <a:p>
            <a:pPr lvl="1"/>
            <a:r>
              <a:rPr lang="en-US" dirty="0"/>
              <a:t>Skin rash can lead to dose modification or treatment discontinuation </a:t>
            </a:r>
          </a:p>
          <a:p>
            <a:pPr lvl="1"/>
            <a:r>
              <a:rPr lang="en-US" dirty="0"/>
              <a:t>Sun protection </a:t>
            </a:r>
          </a:p>
          <a:p>
            <a:pPr lvl="1"/>
            <a:r>
              <a:rPr lang="en-US" dirty="0"/>
              <a:t>Topical clindamycin 2% / 1% hydrocortisone cream</a:t>
            </a:r>
          </a:p>
          <a:p>
            <a:pPr lvl="1"/>
            <a:r>
              <a:rPr lang="en-US" dirty="0"/>
              <a:t>Oral doxycycline if moderate to severe</a:t>
            </a:r>
          </a:p>
          <a:p>
            <a:pPr lvl="1"/>
            <a:r>
              <a:rPr lang="en-US" dirty="0"/>
              <a:t>Consider dermatology if needed </a:t>
            </a:r>
          </a:p>
          <a:p>
            <a:r>
              <a:rPr lang="en-US" dirty="0"/>
              <a:t>Dry eyes </a:t>
            </a:r>
          </a:p>
        </p:txBody>
      </p:sp>
    </p:spTree>
    <p:extLst>
      <p:ext uri="{BB962C8B-B14F-4D97-AF65-F5344CB8AC3E}">
        <p14:creationId xmlns:p14="http://schemas.microsoft.com/office/powerpoint/2010/main" val="542536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Case: F.F.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CT at 3 months with great response to treatment</a:t>
            </a:r>
          </a:p>
          <a:p>
            <a:r>
              <a:rPr lang="en-US" dirty="0"/>
              <a:t>Stable disease after 9 months</a:t>
            </a:r>
          </a:p>
          <a:p>
            <a:r>
              <a:rPr lang="en-US" dirty="0"/>
              <a:t>Increasing diarrhea and neutropenia requiring </a:t>
            </a:r>
            <a:r>
              <a:rPr lang="en-US" dirty="0" err="1"/>
              <a:t>Neulasta</a:t>
            </a:r>
            <a:endParaRPr lang="en-US" dirty="0"/>
          </a:p>
          <a:p>
            <a:r>
              <a:rPr lang="en-US" dirty="0"/>
              <a:t>Restaging CT 2 months later for new cough. New pleural effusion + malignancy</a:t>
            </a:r>
          </a:p>
        </p:txBody>
      </p:sp>
    </p:spTree>
    <p:extLst>
      <p:ext uri="{BB962C8B-B14F-4D97-AF65-F5344CB8AC3E}">
        <p14:creationId xmlns:p14="http://schemas.microsoft.com/office/powerpoint/2010/main" val="2848103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But What Impacts the Patient’s Decision Making?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goals</a:t>
            </a:r>
          </a:p>
          <a:p>
            <a:r>
              <a:rPr lang="en-US" dirty="0"/>
              <a:t>Quality of life</a:t>
            </a:r>
          </a:p>
          <a:p>
            <a:r>
              <a:rPr lang="en-US" dirty="0"/>
              <a:t>Side effect profile of drugs</a:t>
            </a:r>
          </a:p>
          <a:p>
            <a:r>
              <a:rPr lang="en-US" dirty="0"/>
              <a:t>Comorbid conditions</a:t>
            </a:r>
          </a:p>
          <a:p>
            <a:r>
              <a:rPr lang="en-US" dirty="0"/>
              <a:t>Logistics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06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Steps in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FOLFOX/</a:t>
            </a:r>
            <a:r>
              <a:rPr lang="en-US" dirty="0" err="1"/>
              <a:t>bevacizumab</a:t>
            </a:r>
            <a:endParaRPr lang="en-US" dirty="0"/>
          </a:p>
          <a:p>
            <a:r>
              <a:rPr lang="en-US" dirty="0" err="1"/>
              <a:t>PleurX</a:t>
            </a:r>
            <a:r>
              <a:rPr lang="en-US" dirty="0"/>
              <a:t> catheter placement </a:t>
            </a:r>
          </a:p>
          <a:p>
            <a:r>
              <a:rPr lang="en-US" dirty="0"/>
              <a:t>Palliative care consult</a:t>
            </a:r>
          </a:p>
          <a:p>
            <a:r>
              <a:rPr lang="en-US" dirty="0"/>
              <a:t>Patient education</a:t>
            </a:r>
          </a:p>
        </p:txBody>
      </p:sp>
    </p:spTree>
    <p:extLst>
      <p:ext uri="{BB962C8B-B14F-4D97-AF65-F5344CB8AC3E}">
        <p14:creationId xmlns:p14="http://schemas.microsoft.com/office/powerpoint/2010/main" val="3007300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533400" y="1371600"/>
            <a:ext cx="7696200" cy="487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7" name="Line 5"/>
          <p:cNvSpPr>
            <a:spLocks noChangeShapeType="1"/>
          </p:cNvSpPr>
          <p:nvPr/>
        </p:nvSpPr>
        <p:spPr bwMode="auto">
          <a:xfrm>
            <a:off x="1471613" y="4271963"/>
            <a:ext cx="6589712" cy="4762"/>
          </a:xfrm>
          <a:prstGeom prst="line">
            <a:avLst/>
          </a:prstGeom>
          <a:noFill/>
          <a:ln w="57150">
            <a:solidFill>
              <a:srgbClr val="FCF305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800" b="1">
              <a:ln>
                <a:solidFill>
                  <a:srgbClr val="FCF305"/>
                </a:solidFill>
              </a:ln>
              <a:latin typeface="Arial" charset="0"/>
            </a:endParaRPr>
          </a:p>
        </p:txBody>
      </p:sp>
      <p:sp>
        <p:nvSpPr>
          <p:cNvPr id="11268" name="Oval 7"/>
          <p:cNvSpPr>
            <a:spLocks noChangeArrowheads="1"/>
          </p:cNvSpPr>
          <p:nvPr/>
        </p:nvSpPr>
        <p:spPr bwMode="auto">
          <a:xfrm>
            <a:off x="2427790" y="2301364"/>
            <a:ext cx="372097" cy="208626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>
              <a:defRPr/>
            </a:pPr>
            <a:endParaRPr lang="en-US" sz="1800" b="1">
              <a:latin typeface="Arial" charset="0"/>
            </a:endParaRPr>
          </a:p>
        </p:txBody>
      </p:sp>
      <p:sp>
        <p:nvSpPr>
          <p:cNvPr id="26630" name="Text Box 20"/>
          <p:cNvSpPr txBox="1">
            <a:spLocks noChangeArrowheads="1"/>
          </p:cNvSpPr>
          <p:nvPr/>
        </p:nvSpPr>
        <p:spPr bwMode="auto">
          <a:xfrm>
            <a:off x="4056063" y="1504950"/>
            <a:ext cx="1728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VEGF-A</a:t>
            </a:r>
          </a:p>
        </p:txBody>
      </p:sp>
      <p:sp>
        <p:nvSpPr>
          <p:cNvPr id="26631" name="Text Box 21"/>
          <p:cNvSpPr txBox="1">
            <a:spLocks noChangeArrowheads="1"/>
          </p:cNvSpPr>
          <p:nvPr/>
        </p:nvSpPr>
        <p:spPr bwMode="auto">
          <a:xfrm>
            <a:off x="2675431" y="5232400"/>
            <a:ext cx="84991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VEGF-R1</a:t>
            </a:r>
          </a:p>
          <a:p>
            <a:pPr algn="ctr"/>
            <a:r>
              <a:rPr lang="en-US" sz="1100" b="1" u="sng"/>
              <a:t>(FLT1)</a:t>
            </a:r>
          </a:p>
          <a:p>
            <a:pPr algn="ctr"/>
            <a:r>
              <a:rPr lang="en-US" sz="1100" b="1"/>
              <a:t>Migration</a:t>
            </a:r>
          </a:p>
          <a:p>
            <a:pPr algn="ctr"/>
            <a:r>
              <a:rPr lang="en-US" sz="1100" b="1"/>
              <a:t>Invasion</a:t>
            </a:r>
          </a:p>
          <a:p>
            <a:pPr algn="ctr"/>
            <a:r>
              <a:rPr lang="en-US" sz="1100" b="1"/>
              <a:t>Survival</a:t>
            </a:r>
          </a:p>
        </p:txBody>
      </p:sp>
      <p:sp>
        <p:nvSpPr>
          <p:cNvPr id="26632" name="Text Box 22"/>
          <p:cNvSpPr txBox="1">
            <a:spLocks noChangeArrowheads="1"/>
          </p:cNvSpPr>
          <p:nvPr/>
        </p:nvSpPr>
        <p:spPr bwMode="auto">
          <a:xfrm>
            <a:off x="5473700" y="52324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VEGF-R3</a:t>
            </a:r>
          </a:p>
          <a:p>
            <a:pPr algn="ctr"/>
            <a:r>
              <a:rPr lang="en-US" sz="1100" b="1" u="sng"/>
              <a:t>(FLT4)</a:t>
            </a:r>
          </a:p>
          <a:p>
            <a:pPr algn="ctr"/>
            <a:r>
              <a:rPr lang="en-US" sz="1100" b="1"/>
              <a:t>Lymphangiogenesis</a:t>
            </a:r>
          </a:p>
        </p:txBody>
      </p:sp>
      <p:sp>
        <p:nvSpPr>
          <p:cNvPr id="26633" name="Text Box 23"/>
          <p:cNvSpPr txBox="1">
            <a:spLocks noChangeArrowheads="1"/>
          </p:cNvSpPr>
          <p:nvPr/>
        </p:nvSpPr>
        <p:spPr bwMode="auto">
          <a:xfrm>
            <a:off x="4460219" y="5232400"/>
            <a:ext cx="92365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VEGF-R2</a:t>
            </a:r>
          </a:p>
          <a:p>
            <a:pPr algn="ctr"/>
            <a:r>
              <a:rPr lang="en-US" sz="1100" b="1" u="sng"/>
              <a:t>(KDR/Flk-1)</a:t>
            </a:r>
          </a:p>
          <a:p>
            <a:pPr algn="ctr"/>
            <a:r>
              <a:rPr lang="en-US" sz="1100" b="1"/>
              <a:t>Proliferation</a:t>
            </a:r>
          </a:p>
          <a:p>
            <a:pPr algn="ctr"/>
            <a:r>
              <a:rPr lang="en-US" sz="1100" b="1"/>
              <a:t>Survival</a:t>
            </a:r>
          </a:p>
          <a:p>
            <a:pPr algn="ctr"/>
            <a:r>
              <a:rPr lang="en-US" sz="1100" b="1"/>
              <a:t>Permeability</a:t>
            </a:r>
          </a:p>
        </p:txBody>
      </p:sp>
      <p:grpSp>
        <p:nvGrpSpPr>
          <p:cNvPr id="2" name="Group 53"/>
          <p:cNvGrpSpPr/>
          <p:nvPr/>
        </p:nvGrpSpPr>
        <p:grpSpPr>
          <a:xfrm>
            <a:off x="3000510" y="2741692"/>
            <a:ext cx="411535" cy="2452745"/>
            <a:chOff x="2213676" y="1752600"/>
            <a:chExt cx="541365" cy="3226529"/>
          </a:xfrm>
          <a:solidFill>
            <a:srgbClr val="FCF305"/>
          </a:solidFill>
        </p:grpSpPr>
        <p:sp>
          <p:nvSpPr>
            <p:cNvPr id="11310" name="Line 4"/>
            <p:cNvSpPr>
              <a:spLocks noChangeShapeType="1"/>
            </p:cNvSpPr>
            <p:nvPr/>
          </p:nvSpPr>
          <p:spPr bwMode="auto">
            <a:xfrm>
              <a:off x="2484360" y="2202470"/>
              <a:ext cx="0" cy="2776659"/>
            </a:xfrm>
            <a:prstGeom prst="line">
              <a:avLst/>
            </a:prstGeom>
            <a:grpFill/>
            <a:ln w="57150">
              <a:solidFill>
                <a:srgbClr val="FCF3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 b="1">
                <a:latin typeface="Arial" charset="0"/>
              </a:endParaRPr>
            </a:p>
          </p:txBody>
        </p:sp>
        <p:sp>
          <p:nvSpPr>
            <p:cNvPr id="11311" name="Rectangle 6"/>
            <p:cNvSpPr>
              <a:spLocks noChangeArrowheads="1"/>
            </p:cNvSpPr>
            <p:nvPr/>
          </p:nvSpPr>
          <p:spPr bwMode="auto">
            <a:xfrm>
              <a:off x="2301720" y="3964581"/>
              <a:ext cx="365280" cy="3203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n-US" sz="1800" b="1">
                <a:latin typeface="Arial" charset="0"/>
              </a:endParaRPr>
            </a:p>
          </p:txBody>
        </p:sp>
        <p:sp>
          <p:nvSpPr>
            <p:cNvPr id="11312" name="Rectangle 31"/>
            <p:cNvSpPr>
              <a:spLocks noChangeArrowheads="1"/>
            </p:cNvSpPr>
            <p:nvPr/>
          </p:nvSpPr>
          <p:spPr bwMode="auto">
            <a:xfrm>
              <a:off x="2301720" y="4445156"/>
              <a:ext cx="365280" cy="3203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n-US" sz="1800" b="1">
                <a:latin typeface="Arial" charset="0"/>
              </a:endParaRPr>
            </a:p>
          </p:txBody>
        </p:sp>
        <p:sp>
          <p:nvSpPr>
            <p:cNvPr id="11313" name="Rectangle 38"/>
            <p:cNvSpPr>
              <a:spLocks noChangeArrowheads="1"/>
            </p:cNvSpPr>
            <p:nvPr/>
          </p:nvSpPr>
          <p:spPr bwMode="auto">
            <a:xfrm>
              <a:off x="2303905" y="2309265"/>
              <a:ext cx="360910" cy="128153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n-US" sz="1800" b="1">
                <a:latin typeface="Arial" charset="0"/>
              </a:endParaRPr>
            </a:p>
          </p:txBody>
        </p:sp>
        <p:sp>
          <p:nvSpPr>
            <p:cNvPr id="11314" name="AutoShape 41"/>
            <p:cNvSpPr>
              <a:spLocks noChangeArrowheads="1"/>
            </p:cNvSpPr>
            <p:nvPr/>
          </p:nvSpPr>
          <p:spPr bwMode="auto">
            <a:xfrm flipH="1" flipV="1">
              <a:off x="2213676" y="1752600"/>
              <a:ext cx="541365" cy="4498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n-US" sz="1800" b="1">
                <a:latin typeface="Arial" charset="0"/>
              </a:endParaRPr>
            </a:p>
          </p:txBody>
        </p:sp>
      </p:grpSp>
      <p:sp>
        <p:nvSpPr>
          <p:cNvPr id="26635" name="Text Box 67"/>
          <p:cNvSpPr txBox="1">
            <a:spLocks noChangeArrowheads="1"/>
          </p:cNvSpPr>
          <p:nvPr/>
        </p:nvSpPr>
        <p:spPr bwMode="auto">
          <a:xfrm>
            <a:off x="2001838" y="1474788"/>
            <a:ext cx="1595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/>
              <a:t>PlGF</a:t>
            </a:r>
          </a:p>
          <a:p>
            <a:pPr algn="ctr"/>
            <a:r>
              <a:rPr lang="en-US" sz="1800" b="1"/>
              <a:t>VEGF-B  </a:t>
            </a:r>
          </a:p>
        </p:txBody>
      </p:sp>
      <p:sp>
        <p:nvSpPr>
          <p:cNvPr id="26636" name="Text Box 68"/>
          <p:cNvSpPr txBox="1">
            <a:spLocks noChangeArrowheads="1"/>
          </p:cNvSpPr>
          <p:nvPr/>
        </p:nvSpPr>
        <p:spPr bwMode="auto">
          <a:xfrm>
            <a:off x="6242050" y="1474788"/>
            <a:ext cx="1693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/>
              <a:t>VEGF-C </a:t>
            </a:r>
          </a:p>
          <a:p>
            <a:pPr algn="ctr"/>
            <a:r>
              <a:rPr lang="en-US" sz="1800" b="1"/>
              <a:t>VEGF-D</a:t>
            </a:r>
          </a:p>
        </p:txBody>
      </p:sp>
      <p:sp>
        <p:nvSpPr>
          <p:cNvPr id="26637" name="Text Box 75"/>
          <p:cNvSpPr txBox="1">
            <a:spLocks noChangeArrowheads="1"/>
          </p:cNvSpPr>
          <p:nvPr/>
        </p:nvSpPr>
        <p:spPr bwMode="auto">
          <a:xfrm rot="-5400000">
            <a:off x="1595555" y="5283478"/>
            <a:ext cx="1091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Functions</a:t>
            </a:r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4387781" y="2026766"/>
            <a:ext cx="372097" cy="20862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>
              <a:defRPr/>
            </a:pPr>
            <a:endParaRPr lang="en-US" sz="1800" b="1">
              <a:latin typeface="Arial" charset="0"/>
            </a:endParaRPr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6415182" y="2278286"/>
            <a:ext cx="372097" cy="20862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1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>
              <a:defRPr/>
            </a:pPr>
            <a:endParaRPr lang="en-US" sz="1800" b="1">
              <a:latin typeface="Arial" charset="0"/>
            </a:endParaRPr>
          </a:p>
        </p:txBody>
      </p:sp>
      <p:grpSp>
        <p:nvGrpSpPr>
          <p:cNvPr id="3" name="Group 54"/>
          <p:cNvGrpSpPr/>
          <p:nvPr/>
        </p:nvGrpSpPr>
        <p:grpSpPr>
          <a:xfrm>
            <a:off x="4735336" y="2741692"/>
            <a:ext cx="411535" cy="2452745"/>
            <a:chOff x="2213676" y="1752600"/>
            <a:chExt cx="541365" cy="3226529"/>
          </a:xfrm>
          <a:solidFill>
            <a:srgbClr val="FCF305"/>
          </a:solidFill>
        </p:grpSpPr>
        <p:sp>
          <p:nvSpPr>
            <p:cNvPr id="56" name="Line 4"/>
            <p:cNvSpPr>
              <a:spLocks noChangeShapeType="1"/>
            </p:cNvSpPr>
            <p:nvPr/>
          </p:nvSpPr>
          <p:spPr bwMode="auto">
            <a:xfrm>
              <a:off x="2484360" y="2202470"/>
              <a:ext cx="0" cy="2776659"/>
            </a:xfrm>
            <a:prstGeom prst="line">
              <a:avLst/>
            </a:prstGeom>
            <a:grpFill/>
            <a:ln w="57150">
              <a:solidFill>
                <a:srgbClr val="FCF3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 b="1">
                <a:latin typeface="Arial" charset="0"/>
              </a:endParaRPr>
            </a:p>
          </p:txBody>
        </p: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2301720" y="3964581"/>
              <a:ext cx="365280" cy="320384"/>
            </a:xfrm>
            <a:prstGeom prst="rect">
              <a:avLst/>
            </a:prstGeom>
            <a:grpFill/>
            <a:ln w="9525">
              <a:solidFill>
                <a:srgbClr val="FCF305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n-US" sz="1800" b="1">
                <a:latin typeface="Arial" charset="0"/>
              </a:endParaRPr>
            </a:p>
          </p:txBody>
        </p:sp>
        <p:sp>
          <p:nvSpPr>
            <p:cNvPr id="58" name="Rectangle 31"/>
            <p:cNvSpPr>
              <a:spLocks noChangeArrowheads="1"/>
            </p:cNvSpPr>
            <p:nvPr/>
          </p:nvSpPr>
          <p:spPr bwMode="auto">
            <a:xfrm>
              <a:off x="2301720" y="4445156"/>
              <a:ext cx="365280" cy="320384"/>
            </a:xfrm>
            <a:prstGeom prst="rect">
              <a:avLst/>
            </a:prstGeom>
            <a:grpFill/>
            <a:ln w="9525">
              <a:solidFill>
                <a:srgbClr val="FCF305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n-US" sz="1800" b="1">
                <a:latin typeface="Arial" charset="0"/>
              </a:endParaRPr>
            </a:p>
          </p:txBody>
        </p:sp>
        <p:sp>
          <p:nvSpPr>
            <p:cNvPr id="59" name="Rectangle 38"/>
            <p:cNvSpPr>
              <a:spLocks noChangeArrowheads="1"/>
            </p:cNvSpPr>
            <p:nvPr/>
          </p:nvSpPr>
          <p:spPr bwMode="auto">
            <a:xfrm>
              <a:off x="2303905" y="2309265"/>
              <a:ext cx="360910" cy="1281535"/>
            </a:xfrm>
            <a:prstGeom prst="rect">
              <a:avLst/>
            </a:prstGeom>
            <a:grpFill/>
            <a:ln w="9525">
              <a:solidFill>
                <a:srgbClr val="FCF305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n-US" sz="1800" b="1">
                <a:latin typeface="Arial" charset="0"/>
              </a:endParaRPr>
            </a:p>
          </p:txBody>
        </p:sp>
        <p:sp>
          <p:nvSpPr>
            <p:cNvPr id="60" name="AutoShape 41"/>
            <p:cNvSpPr>
              <a:spLocks noChangeArrowheads="1"/>
            </p:cNvSpPr>
            <p:nvPr/>
          </p:nvSpPr>
          <p:spPr bwMode="auto">
            <a:xfrm flipH="1" flipV="1">
              <a:off x="2213676" y="1752600"/>
              <a:ext cx="541365" cy="4498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grpFill/>
            <a:ln w="9525">
              <a:solidFill>
                <a:srgbClr val="FCF305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n-US" sz="1800" b="1">
                <a:latin typeface="Arial" charset="0"/>
              </a:endParaRPr>
            </a:p>
          </p:txBody>
        </p:sp>
      </p:grpSp>
      <p:grpSp>
        <p:nvGrpSpPr>
          <p:cNvPr id="4" name="Group 60"/>
          <p:cNvGrpSpPr/>
          <p:nvPr/>
        </p:nvGrpSpPr>
        <p:grpSpPr>
          <a:xfrm>
            <a:off x="6415182" y="2741692"/>
            <a:ext cx="411535" cy="2452745"/>
            <a:chOff x="2213676" y="1752600"/>
            <a:chExt cx="541365" cy="3226529"/>
          </a:xfrm>
          <a:solidFill>
            <a:srgbClr val="FCF305"/>
          </a:solidFill>
        </p:grpSpPr>
        <p:sp>
          <p:nvSpPr>
            <p:cNvPr id="62" name="Line 4"/>
            <p:cNvSpPr>
              <a:spLocks noChangeShapeType="1"/>
            </p:cNvSpPr>
            <p:nvPr/>
          </p:nvSpPr>
          <p:spPr bwMode="auto">
            <a:xfrm>
              <a:off x="2484360" y="2202470"/>
              <a:ext cx="0" cy="2776659"/>
            </a:xfrm>
            <a:prstGeom prst="line">
              <a:avLst/>
            </a:prstGeom>
            <a:grpFill/>
            <a:ln w="57150">
              <a:solidFill>
                <a:srgbClr val="FCF3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 b="1">
                <a:latin typeface="Arial" charset="0"/>
              </a:endParaRPr>
            </a:p>
          </p:txBody>
        </p:sp>
        <p:sp>
          <p:nvSpPr>
            <p:cNvPr id="63" name="Rectangle 6"/>
            <p:cNvSpPr>
              <a:spLocks noChangeArrowheads="1"/>
            </p:cNvSpPr>
            <p:nvPr/>
          </p:nvSpPr>
          <p:spPr bwMode="auto">
            <a:xfrm>
              <a:off x="2301720" y="3964581"/>
              <a:ext cx="365280" cy="320384"/>
            </a:xfrm>
            <a:prstGeom prst="rect">
              <a:avLst/>
            </a:prstGeom>
            <a:grpFill/>
            <a:ln w="9525">
              <a:solidFill>
                <a:srgbClr val="FCF305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n-US" sz="1800" b="1">
                <a:latin typeface="Arial" charset="0"/>
              </a:endParaRPr>
            </a:p>
          </p:txBody>
        </p:sp>
        <p:sp>
          <p:nvSpPr>
            <p:cNvPr id="64" name="Rectangle 31"/>
            <p:cNvSpPr>
              <a:spLocks noChangeArrowheads="1"/>
            </p:cNvSpPr>
            <p:nvPr/>
          </p:nvSpPr>
          <p:spPr bwMode="auto">
            <a:xfrm>
              <a:off x="2301720" y="4445156"/>
              <a:ext cx="365280" cy="320384"/>
            </a:xfrm>
            <a:prstGeom prst="rect">
              <a:avLst/>
            </a:prstGeom>
            <a:grpFill/>
            <a:ln w="9525">
              <a:solidFill>
                <a:srgbClr val="FCF305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n-US" sz="1800" b="1">
                <a:latin typeface="Arial" charset="0"/>
              </a:endParaRPr>
            </a:p>
          </p:txBody>
        </p:sp>
        <p:sp>
          <p:nvSpPr>
            <p:cNvPr id="65" name="Rectangle 38"/>
            <p:cNvSpPr>
              <a:spLocks noChangeArrowheads="1"/>
            </p:cNvSpPr>
            <p:nvPr/>
          </p:nvSpPr>
          <p:spPr bwMode="auto">
            <a:xfrm>
              <a:off x="2303905" y="2309265"/>
              <a:ext cx="360910" cy="1281535"/>
            </a:xfrm>
            <a:prstGeom prst="rect">
              <a:avLst/>
            </a:prstGeom>
            <a:grpFill/>
            <a:ln w="9525">
              <a:solidFill>
                <a:srgbClr val="FCF305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n-US" sz="1800" b="1">
                <a:latin typeface="Arial" charset="0"/>
              </a:endParaRPr>
            </a:p>
          </p:txBody>
        </p:sp>
        <p:sp>
          <p:nvSpPr>
            <p:cNvPr id="66" name="AutoShape 41"/>
            <p:cNvSpPr>
              <a:spLocks noChangeArrowheads="1"/>
            </p:cNvSpPr>
            <p:nvPr/>
          </p:nvSpPr>
          <p:spPr bwMode="auto">
            <a:xfrm flipH="1" flipV="1">
              <a:off x="2213676" y="1752600"/>
              <a:ext cx="541365" cy="4498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grpFill/>
            <a:ln w="9525">
              <a:solidFill>
                <a:srgbClr val="FCF305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n-US" sz="1800" b="1">
                <a:latin typeface="Arial" charset="0"/>
              </a:endParaRPr>
            </a:p>
          </p:txBody>
        </p:sp>
      </p:grp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4552950" y="1739900"/>
            <a:ext cx="1701800" cy="754063"/>
            <a:chOff x="4436088" y="1198924"/>
            <a:chExt cx="2061195" cy="913429"/>
          </a:xfrm>
        </p:grpSpPr>
        <p:sp>
          <p:nvSpPr>
            <p:cNvPr id="67" name="Rectangle 66"/>
            <p:cNvSpPr/>
            <p:nvPr/>
          </p:nvSpPr>
          <p:spPr>
            <a:xfrm rot="14456671">
              <a:off x="4529331" y="1105681"/>
              <a:ext cx="596761" cy="783247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charset="0"/>
                </a:rPr>
                <a:t>Y</a:t>
              </a:r>
            </a:p>
          </p:txBody>
        </p:sp>
        <p:sp>
          <p:nvSpPr>
            <p:cNvPr id="26663" name="Text Box 75"/>
            <p:cNvSpPr txBox="1">
              <a:spLocks noChangeArrowheads="1"/>
            </p:cNvSpPr>
            <p:nvPr/>
          </p:nvSpPr>
          <p:spPr bwMode="auto">
            <a:xfrm>
              <a:off x="4686411" y="1702082"/>
              <a:ext cx="1810872" cy="410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dirty="0" err="1"/>
                <a:t>Bevacizumab</a:t>
              </a:r>
              <a:endParaRPr lang="en-US" sz="1600" b="1" dirty="0"/>
            </a:p>
          </p:txBody>
        </p:sp>
      </p:grpSp>
      <p:sp>
        <p:nvSpPr>
          <p:cNvPr id="47" name="Rectangle 46"/>
          <p:cNvSpPr/>
          <p:nvPr/>
        </p:nvSpPr>
        <p:spPr bwMode="auto">
          <a:xfrm rot="7649558">
            <a:off x="4351177" y="2507161"/>
            <a:ext cx="492210" cy="6465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Y</a:t>
            </a:r>
          </a:p>
        </p:txBody>
      </p:sp>
      <p:sp>
        <p:nvSpPr>
          <p:cNvPr id="26661" name="Text Box 75"/>
          <p:cNvSpPr txBox="1">
            <a:spLocks noChangeArrowheads="1"/>
          </p:cNvSpPr>
          <p:nvPr/>
        </p:nvSpPr>
        <p:spPr bwMode="auto">
          <a:xfrm>
            <a:off x="3124200" y="2511623"/>
            <a:ext cx="13668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err="1"/>
              <a:t>Ramucirumab</a:t>
            </a:r>
            <a:endParaRPr lang="en-US" sz="1200" b="1" dirty="0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998123" y="2971800"/>
            <a:ext cx="1211677" cy="1338976"/>
            <a:chOff x="33396" y="2590800"/>
            <a:chExt cx="1467907" cy="1623387"/>
          </a:xfrm>
        </p:grpSpPr>
        <p:grpSp>
          <p:nvGrpSpPr>
            <p:cNvPr id="9" name="Group 73"/>
            <p:cNvGrpSpPr/>
            <p:nvPr/>
          </p:nvGrpSpPr>
          <p:grpSpPr>
            <a:xfrm>
              <a:off x="381000" y="2590800"/>
              <a:ext cx="541365" cy="914400"/>
              <a:chOff x="7696200" y="-304800"/>
              <a:chExt cx="541365" cy="914400"/>
            </a:xfrm>
            <a:solidFill>
              <a:srgbClr val="00B0F0"/>
            </a:solidFill>
          </p:grpSpPr>
          <p:sp>
            <p:nvSpPr>
              <p:cNvPr id="69" name="Line 4"/>
              <p:cNvSpPr>
                <a:spLocks noChangeShapeType="1"/>
              </p:cNvSpPr>
              <p:nvPr/>
            </p:nvSpPr>
            <p:spPr bwMode="auto">
              <a:xfrm>
                <a:off x="7966884" y="145070"/>
                <a:ext cx="2740" cy="428671"/>
              </a:xfrm>
              <a:prstGeom prst="line">
                <a:avLst/>
              </a:prstGeom>
              <a:grpFill/>
              <a:ln w="5715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600" b="1">
                  <a:latin typeface="Arial" charset="0"/>
                </a:endParaRPr>
              </a:p>
            </p:txBody>
          </p:sp>
          <p:sp>
            <p:nvSpPr>
              <p:cNvPr id="72" name="Rectangle 38"/>
              <p:cNvSpPr>
                <a:spLocks noChangeArrowheads="1"/>
              </p:cNvSpPr>
              <p:nvPr/>
            </p:nvSpPr>
            <p:spPr bwMode="auto">
              <a:xfrm>
                <a:off x="7786429" y="251865"/>
                <a:ext cx="360910" cy="35773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sz="1600" b="1">
                  <a:latin typeface="Arial" charset="0"/>
                </a:endParaRPr>
              </a:p>
            </p:txBody>
          </p:sp>
          <p:sp>
            <p:nvSpPr>
              <p:cNvPr id="73" name="AutoShape 41"/>
              <p:cNvSpPr>
                <a:spLocks noChangeArrowheads="1"/>
              </p:cNvSpPr>
              <p:nvPr/>
            </p:nvSpPr>
            <p:spPr bwMode="auto">
              <a:xfrm flipH="1" flipV="1">
                <a:off x="7696200" y="-304800"/>
                <a:ext cx="541365" cy="4498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6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sz="1600" b="1">
                  <a:latin typeface="Arial" charset="0"/>
                </a:endParaRPr>
              </a:p>
            </p:txBody>
          </p:sp>
        </p:grpSp>
        <p:sp>
          <p:nvSpPr>
            <p:cNvPr id="26653" name="Text Box 75"/>
            <p:cNvSpPr txBox="1">
              <a:spLocks noChangeArrowheads="1"/>
            </p:cNvSpPr>
            <p:nvPr/>
          </p:nvSpPr>
          <p:spPr bwMode="auto">
            <a:xfrm>
              <a:off x="33396" y="3505200"/>
              <a:ext cx="1467907" cy="708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/>
                <a:t>Aflibercept </a:t>
              </a:r>
            </a:p>
            <a:p>
              <a:pPr algn="ctr"/>
              <a:r>
                <a:rPr lang="en-US" sz="1600" b="1"/>
                <a:t>(VEGF Trap)</a:t>
              </a:r>
            </a:p>
          </p:txBody>
        </p:sp>
        <p:sp>
          <p:nvSpPr>
            <p:cNvPr id="54" name="Oval 7"/>
            <p:cNvSpPr>
              <a:spLocks noChangeArrowheads="1"/>
            </p:cNvSpPr>
            <p:nvPr/>
          </p:nvSpPr>
          <p:spPr bwMode="auto">
            <a:xfrm>
              <a:off x="609600" y="2590800"/>
              <a:ext cx="450921" cy="252820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n-US" sz="1600" b="1">
                <a:latin typeface="Arial" charset="0"/>
              </a:endParaRPr>
            </a:p>
          </p:txBody>
        </p:sp>
        <p:sp>
          <p:nvSpPr>
            <p:cNvPr id="55" name="Oval 7"/>
            <p:cNvSpPr>
              <a:spLocks noChangeArrowheads="1"/>
            </p:cNvSpPr>
            <p:nvPr/>
          </p:nvSpPr>
          <p:spPr bwMode="auto">
            <a:xfrm>
              <a:off x="152400" y="2590800"/>
              <a:ext cx="450921" cy="25282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n-US" sz="1600" b="1">
                <a:latin typeface="Arial" charset="0"/>
              </a:endParaRPr>
            </a:p>
          </p:txBody>
        </p:sp>
      </p:grpSp>
      <p:sp>
        <p:nvSpPr>
          <p:cNvPr id="26648" name="Title 10"/>
          <p:cNvSpPr>
            <a:spLocks noGrp="1"/>
          </p:cNvSpPr>
          <p:nvPr>
            <p:ph type="title"/>
          </p:nvPr>
        </p:nvSpPr>
        <p:spPr>
          <a:xfrm>
            <a:off x="228600" y="152400"/>
            <a:ext cx="8137525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VEGF Inhibitors</a:t>
            </a:r>
          </a:p>
        </p:txBody>
      </p:sp>
      <p:sp>
        <p:nvSpPr>
          <p:cNvPr id="50" name="TextBox 5"/>
          <p:cNvSpPr txBox="1">
            <a:spLocks noChangeArrowheads="1"/>
          </p:cNvSpPr>
          <p:nvPr/>
        </p:nvSpPr>
        <p:spPr bwMode="auto">
          <a:xfrm>
            <a:off x="912998" y="6504801"/>
            <a:ext cx="53290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Troiana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 et al.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Expert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Opin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Investig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Drugs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2012;21:949-959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3333045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Regorafeib</a:t>
            </a:r>
            <a:endParaRPr lang="en-US" sz="1600" b="1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257800" y="3505200"/>
            <a:ext cx="152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43689" y="3400777"/>
            <a:ext cx="0" cy="2286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Case: F.F.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524000"/>
            <a:ext cx="8153400" cy="1828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49 year old otherwise healthy man presented with constipation for 3 months and abdominal pain. </a:t>
            </a:r>
          </a:p>
          <a:p>
            <a:r>
              <a:rPr lang="en-US" dirty="0"/>
              <a:t>30 </a:t>
            </a:r>
            <a:r>
              <a:rPr lang="en-US" dirty="0" err="1"/>
              <a:t>lb</a:t>
            </a:r>
            <a:r>
              <a:rPr lang="en-US" dirty="0"/>
              <a:t> weight loss over the last 3 months.</a:t>
            </a:r>
          </a:p>
          <a:p>
            <a:r>
              <a:rPr lang="en-US" dirty="0"/>
              <a:t>Low grade fever, increasing right upper quadrant pain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0" t="32193" r="18269" b="17151"/>
          <a:stretch/>
        </p:blipFill>
        <p:spPr bwMode="auto">
          <a:xfrm>
            <a:off x="152400" y="3429001"/>
            <a:ext cx="4301484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0" t="33219" r="18686" b="17550"/>
          <a:stretch/>
        </p:blipFill>
        <p:spPr bwMode="auto">
          <a:xfrm>
            <a:off x="4495800" y="3429000"/>
            <a:ext cx="4397020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971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990600"/>
          </a:xfrm>
        </p:spPr>
        <p:txBody>
          <a:bodyPr/>
          <a:lstStyle/>
          <a:p>
            <a:r>
              <a:rPr lang="en-US" b="1" dirty="0"/>
              <a:t>Bevacizumab Risks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752600"/>
            <a:ext cx="8382000" cy="4191000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Hypertension (~20%)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Arterial thrombosis (2-5%)</a:t>
            </a:r>
          </a:p>
          <a:p>
            <a:pPr marL="70866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SCD, MI, CVA, TIA</a:t>
            </a:r>
          </a:p>
          <a:p>
            <a:pPr marL="70866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Increased with poor PS or age &gt; 65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 perforation (1-2%)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Grade 3-4 bleeding (2-5%)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Post-operative bleeding/wound healing (1-2%)</a:t>
            </a:r>
          </a:p>
          <a:p>
            <a:pPr marL="70866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Perforation, fistula, abscess, surgery within 60 days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38213" y="6477000"/>
            <a:ext cx="4319587" cy="25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Kozloff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M et al.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The Oncologist.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2009;14:862-870.</a:t>
            </a:r>
          </a:p>
        </p:txBody>
      </p:sp>
    </p:spTree>
    <p:extLst>
      <p:ext uri="{BB962C8B-B14F-4D97-AF65-F5344CB8AC3E}">
        <p14:creationId xmlns:p14="http://schemas.microsoft.com/office/powerpoint/2010/main" val="726324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Nursing Implications for the Patient Receiving FOLFOX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education </a:t>
            </a:r>
          </a:p>
          <a:p>
            <a:pPr lvl="1"/>
            <a:r>
              <a:rPr lang="en-US" dirty="0"/>
              <a:t>Nausea </a:t>
            </a:r>
          </a:p>
          <a:p>
            <a:pPr lvl="1"/>
            <a:r>
              <a:rPr lang="en-US" dirty="0"/>
              <a:t>Diarrhea </a:t>
            </a:r>
          </a:p>
          <a:p>
            <a:pPr lvl="1"/>
            <a:r>
              <a:rPr lang="en-US" dirty="0"/>
              <a:t>Cold sensitivity </a:t>
            </a:r>
          </a:p>
          <a:p>
            <a:r>
              <a:rPr lang="en-US" dirty="0"/>
              <a:t>Ask about peripheral neuropathy </a:t>
            </a:r>
          </a:p>
          <a:p>
            <a:pPr lvl="1"/>
            <a:r>
              <a:rPr lang="en-US" dirty="0"/>
              <a:t>Assessment CTCAE grading</a:t>
            </a:r>
          </a:p>
          <a:p>
            <a:pPr lvl="1"/>
            <a:r>
              <a:rPr lang="en-US" dirty="0"/>
              <a:t>Management </a:t>
            </a:r>
          </a:p>
          <a:p>
            <a:r>
              <a:rPr lang="en-US" dirty="0"/>
              <a:t>Infusion pump safety 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78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Peripheral Neuropathy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98924"/>
            <a:ext cx="4038600" cy="252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Numbness</a:t>
            </a:r>
          </a:p>
          <a:p>
            <a:r>
              <a:rPr lang="en-US" dirty="0"/>
              <a:t>Tingling</a:t>
            </a:r>
          </a:p>
          <a:p>
            <a:r>
              <a:rPr lang="en-US" dirty="0"/>
              <a:t>Pain</a:t>
            </a:r>
          </a:p>
          <a:p>
            <a:r>
              <a:rPr lang="en-US" dirty="0"/>
              <a:t>Like walking on broken glass</a:t>
            </a:r>
          </a:p>
          <a:p>
            <a:r>
              <a:rPr lang="en-US" dirty="0"/>
              <a:t>Off balance</a:t>
            </a:r>
          </a:p>
          <a:p>
            <a:r>
              <a:rPr lang="en-US" dirty="0"/>
              <a:t>Stiffness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595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CTCAE v4.0 Peripheral Neuropathy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E8C5F284-917E-43E9-8A23-330DDF45C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4527"/>
              </p:ext>
            </p:extLst>
          </p:nvPr>
        </p:nvGraphicFramePr>
        <p:xfrm>
          <a:off x="533400" y="1600200"/>
          <a:ext cx="8305800" cy="4358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64983">
                  <a:extLst>
                    <a:ext uri="{9D8B030D-6E8A-4147-A177-3AD203B41FA5}">
                      <a16:colId xmlns:a16="http://schemas.microsoft.com/office/drawing/2014/main" xmlns="" val="4047844549"/>
                    </a:ext>
                  </a:extLst>
                </a:gridCol>
                <a:gridCol w="6540817">
                  <a:extLst>
                    <a:ext uri="{9D8B030D-6E8A-4147-A177-3AD203B41FA5}">
                      <a16:colId xmlns:a16="http://schemas.microsoft.com/office/drawing/2014/main" xmlns="" val="1035317268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en-US" sz="3200" b="1" dirty="0"/>
                        <a:t>Grade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/>
                        <a:t>Asymptomatic, lost of DTRs or paresthesia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46081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sz="3200" b="1" dirty="0"/>
                        <a:t>Grade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/>
                        <a:t>Moderate symptoms; limiting instrumental ADL’s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920893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sz="3200" b="1" dirty="0"/>
                        <a:t>Grade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/>
                        <a:t>Severe symptoms limiting self care ADLs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388601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sz="3200" b="1" dirty="0"/>
                        <a:t>Grade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/>
                        <a:t>Life – threatening consequences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287551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sz="3200" b="1" dirty="0"/>
                        <a:t>Grade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Death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9462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750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 Strategies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Assessment via CTCAE </a:t>
            </a:r>
          </a:p>
          <a:p>
            <a:r>
              <a:rPr lang="en-US" dirty="0"/>
              <a:t>Considering of modification of dose/holding drug</a:t>
            </a:r>
          </a:p>
          <a:p>
            <a:r>
              <a:rPr lang="en-US" dirty="0"/>
              <a:t>Gabapentin, Cymbalta, Lyrica</a:t>
            </a:r>
          </a:p>
          <a:p>
            <a:r>
              <a:rPr lang="en-US" dirty="0"/>
              <a:t>PT/OT</a:t>
            </a:r>
          </a:p>
          <a:p>
            <a:r>
              <a:rPr lang="en-US" dirty="0"/>
              <a:t>B-complex</a:t>
            </a:r>
          </a:p>
        </p:txBody>
      </p:sp>
    </p:spTree>
    <p:extLst>
      <p:ext uri="{BB962C8B-B14F-4D97-AF65-F5344CB8AC3E}">
        <p14:creationId xmlns:p14="http://schemas.microsoft.com/office/powerpoint/2010/main" val="2807546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Case: F.F.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Disease progression after 9 months of FOLFOX/bevacizumab</a:t>
            </a:r>
          </a:p>
          <a:p>
            <a:r>
              <a:rPr lang="en-US" dirty="0"/>
              <a:t>HTN managed with ACE inhibitor</a:t>
            </a:r>
          </a:p>
          <a:p>
            <a:r>
              <a:rPr lang="en-US" dirty="0"/>
              <a:t>Grade II peripheral neuropathy - stable</a:t>
            </a:r>
          </a:p>
          <a:p>
            <a:r>
              <a:rPr lang="en-US" dirty="0"/>
              <a:t>Middle child graduated from high school </a:t>
            </a:r>
          </a:p>
          <a:p>
            <a:r>
              <a:rPr lang="en-US" dirty="0"/>
              <a:t>New lung metastasis and increasing liver metastasis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14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F.F. Treatment Decision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Consideration of clinical trial</a:t>
            </a:r>
          </a:p>
          <a:p>
            <a:r>
              <a:rPr lang="en-US" dirty="0"/>
              <a:t>TAS 102</a:t>
            </a:r>
          </a:p>
          <a:p>
            <a:r>
              <a:rPr lang="en-US" dirty="0"/>
              <a:t>Regorafenib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1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7531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RECOURSE: TAS-102 in Refractory mCRC</a:t>
            </a:r>
          </a:p>
        </p:txBody>
      </p:sp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914400" y="6443246"/>
            <a:ext cx="32415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Mayer R et al.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NEJM.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2015;3872:1909-1919</a:t>
            </a:r>
            <a:r>
              <a:rPr lang="en-US" sz="1600" b="1" dirty="0">
                <a:latin typeface="+mn-lt"/>
              </a:rPr>
              <a:t>.</a:t>
            </a:r>
          </a:p>
        </p:txBody>
      </p:sp>
      <p:sp>
        <p:nvSpPr>
          <p:cNvPr id="4" name="Right Arrow 3"/>
          <p:cNvSpPr>
            <a:spLocks noChangeArrowheads="1"/>
          </p:cNvSpPr>
          <p:nvPr/>
        </p:nvSpPr>
        <p:spPr bwMode="auto">
          <a:xfrm>
            <a:off x="3274547" y="3480546"/>
            <a:ext cx="5334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00ABEA"/>
          </a:solidFill>
          <a:ln w="9525">
            <a:solidFill>
              <a:srgbClr val="00ABEA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ight Arrow 4"/>
          <p:cNvSpPr>
            <a:spLocks noChangeArrowheads="1"/>
          </p:cNvSpPr>
          <p:nvPr/>
        </p:nvSpPr>
        <p:spPr bwMode="auto">
          <a:xfrm>
            <a:off x="3274547" y="1839071"/>
            <a:ext cx="5334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00ABEA"/>
          </a:solidFill>
          <a:ln w="9525">
            <a:solidFill>
              <a:srgbClr val="00ABEA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10567" y="2209800"/>
            <a:ext cx="2175433" cy="121920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00ABEA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a typeface="+mn-ea"/>
                <a:cs typeface="+mn-cs"/>
              </a:rPr>
              <a:t>Refractory Metastatic CRC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68707" y="1524000"/>
            <a:ext cx="331693" cy="2790917"/>
          </a:xfrm>
          <a:prstGeom prst="rect">
            <a:avLst/>
          </a:prstGeom>
          <a:solidFill>
            <a:srgbClr val="00ABEA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RANDOM I ZAT I ON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3807947" y="1465261"/>
            <a:ext cx="2516653" cy="116279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00ABEA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ea typeface="+mn-ea"/>
                <a:cs typeface="+mn-cs"/>
              </a:rPr>
              <a:t>TAS-102</a:t>
            </a:r>
            <a:endParaRPr lang="en-US" sz="24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3807947" y="3106735"/>
            <a:ext cx="2516653" cy="106185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00ABEA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ea typeface="+mn-ea"/>
                <a:cs typeface="+mn-cs"/>
              </a:rPr>
              <a:t>Placebo</a:t>
            </a:r>
            <a:endParaRPr lang="en-US" sz="24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2318872" y="2659809"/>
            <a:ext cx="5334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00ABEA"/>
          </a:solidFill>
          <a:ln w="9525">
            <a:solidFill>
              <a:srgbClr val="00ABEA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505200" y="2628059"/>
            <a:ext cx="64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2 : 1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6858000" y="1494561"/>
            <a:ext cx="2078038" cy="256943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00ABEA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ea typeface="+mn-ea"/>
              </a:rPr>
              <a:t>Primary Endpoint: OS</a:t>
            </a:r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>
            <a:off x="6324600" y="3480546"/>
            <a:ext cx="5334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00ABEA"/>
          </a:solidFill>
          <a:ln w="9525">
            <a:solidFill>
              <a:srgbClr val="00ABEA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>
            <a:off x="6324600" y="1839071"/>
            <a:ext cx="5334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00ABEA"/>
          </a:solidFill>
          <a:ln w="9525">
            <a:solidFill>
              <a:srgbClr val="00ABEA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342900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Stratification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KRAS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Time form diagnosis of </a:t>
            </a:r>
            <a:r>
              <a:rPr lang="en-US" sz="2400" dirty="0" err="1"/>
              <a:t>mets</a:t>
            </a:r>
            <a:r>
              <a:rPr lang="en-US" sz="2400" dirty="0"/>
              <a:t> to randomization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33800" y="4419600"/>
            <a:ext cx="510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TAS-102 Treatment Schedule </a:t>
            </a:r>
          </a:p>
          <a:p>
            <a:r>
              <a:rPr lang="en-US" sz="2800" dirty="0"/>
              <a:t>35mg/m2 BID 5 days per week with 2 days rest, 2 weeks on 2 weeks off. </a:t>
            </a:r>
          </a:p>
        </p:txBody>
      </p:sp>
    </p:spTree>
    <p:extLst>
      <p:ext uri="{BB962C8B-B14F-4D97-AF65-F5344CB8AC3E}">
        <p14:creationId xmlns:p14="http://schemas.microsoft.com/office/powerpoint/2010/main" val="28871684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RECOURSE: TAS-102 in Refractory mCRC – PFS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278820"/>
              </p:ext>
            </p:extLst>
          </p:nvPr>
        </p:nvGraphicFramePr>
        <p:xfrm>
          <a:off x="1295400" y="1600200"/>
          <a:ext cx="6324600" cy="470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Adverse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Grade 3-4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Neutropenia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Febrile Neutropenia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Anemia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Thrombocytopenia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Stomatitis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&lt;1%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Hand foot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Cardiac ischemia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&lt;1%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Diarrhea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Fatigue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4%.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TextBox 14">
            <a:extLst>
              <a:ext uri="{FF2B5EF4-FFF2-40B4-BE49-F238E27FC236}">
                <a16:creationId xmlns:a16="http://schemas.microsoft.com/office/drawing/2014/main" xmlns="" id="{727B0A1F-8AA8-458E-A4FA-6BFFAA6E3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443246"/>
            <a:ext cx="32415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Mayer R et al.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NEJM.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2015;3872:1909-1919</a:t>
            </a:r>
            <a:r>
              <a:rPr lang="en-US" sz="1600" b="1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5252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RECOURSE: TAS-102 in Refractory mCRC – Overall Survival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t="1787" r="1751" b="60685"/>
          <a:stretch/>
        </p:blipFill>
        <p:spPr bwMode="auto">
          <a:xfrm>
            <a:off x="533400" y="1524000"/>
            <a:ext cx="8229600" cy="488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486400" y="27432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mOS</a:t>
            </a:r>
            <a:r>
              <a:rPr lang="en-US" sz="2400" b="1" dirty="0"/>
              <a:t>: </a:t>
            </a:r>
            <a:r>
              <a:rPr lang="en-US" sz="2400" dirty="0"/>
              <a:t>TAS-102: 7.1m</a:t>
            </a:r>
          </a:p>
          <a:p>
            <a:r>
              <a:rPr lang="en-US" sz="2400" dirty="0"/>
              <a:t>         Placebo: 5.3m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xmlns="" id="{0361BF6C-052B-4A36-BAC3-FAA18B313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443246"/>
            <a:ext cx="32415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Mayer R et al.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NEJM.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2015;3872:1909-1919</a:t>
            </a:r>
            <a:r>
              <a:rPr lang="en-US" sz="1600" b="1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3988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Case: F.F.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1219200"/>
          </a:xfrm>
        </p:spPr>
        <p:txBody>
          <a:bodyPr/>
          <a:lstStyle/>
          <a:p>
            <a:r>
              <a:rPr lang="en-US" dirty="0"/>
              <a:t>CEA- 702</a:t>
            </a:r>
          </a:p>
          <a:p>
            <a:r>
              <a:rPr lang="en-US" dirty="0"/>
              <a:t>LFT mildly elevated, bilirubin normal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9" t="59896" r="67051" b="26856"/>
          <a:stretch/>
        </p:blipFill>
        <p:spPr bwMode="auto">
          <a:xfrm>
            <a:off x="2622648" y="2965938"/>
            <a:ext cx="3991968" cy="198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5257800"/>
            <a:ext cx="8153400" cy="12192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Colonoscopy nearly obstructive mass in the recto-sigmoid junction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Biopsy – moderately differentiated adenocarcinoma </a:t>
            </a:r>
          </a:p>
        </p:txBody>
      </p:sp>
    </p:spTree>
    <p:extLst>
      <p:ext uri="{BB962C8B-B14F-4D97-AF65-F5344CB8AC3E}">
        <p14:creationId xmlns:p14="http://schemas.microsoft.com/office/powerpoint/2010/main" val="22555529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Nursing Considerations with TAS-102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education for schedule</a:t>
            </a:r>
          </a:p>
          <a:p>
            <a:pPr lvl="1"/>
            <a:r>
              <a:rPr lang="en-US" dirty="0"/>
              <a:t>Calendars</a:t>
            </a:r>
          </a:p>
          <a:p>
            <a:pPr lvl="1"/>
            <a:r>
              <a:rPr lang="en-US" dirty="0"/>
              <a:t>Prefer a Monday start date (M-F, M-F, off 2 weeks)</a:t>
            </a:r>
          </a:p>
          <a:p>
            <a:r>
              <a:rPr lang="en-US" dirty="0"/>
              <a:t>Watch for s/s of bleeding</a:t>
            </a:r>
          </a:p>
          <a:p>
            <a:r>
              <a:rPr lang="en-US" dirty="0"/>
              <a:t>Diarrhea management</a:t>
            </a:r>
          </a:p>
          <a:p>
            <a:r>
              <a:rPr lang="en-US" dirty="0"/>
              <a:t>Labs</a:t>
            </a:r>
          </a:p>
          <a:p>
            <a:pPr lvl="1"/>
            <a:r>
              <a:rPr lang="en-US" dirty="0"/>
              <a:t>Labs at Day 14 and prior to start of next cycle </a:t>
            </a:r>
          </a:p>
        </p:txBody>
      </p:sp>
    </p:spTree>
    <p:extLst>
      <p:ext uri="{BB962C8B-B14F-4D97-AF65-F5344CB8AC3E}">
        <p14:creationId xmlns:p14="http://schemas.microsoft.com/office/powerpoint/2010/main" val="39336456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69" name="Picture 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4003675"/>
            <a:ext cx="633413" cy="6159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0" name="Title 1"/>
          <p:cNvSpPr>
            <a:spLocks noGrp="1"/>
          </p:cNvSpPr>
          <p:nvPr>
            <p:ph type="title"/>
          </p:nvPr>
        </p:nvSpPr>
        <p:spPr>
          <a:xfrm>
            <a:off x="152400" y="109070"/>
            <a:ext cx="8839200" cy="1143000"/>
          </a:xfrm>
        </p:spPr>
        <p:txBody>
          <a:bodyPr>
            <a:normAutofit/>
          </a:bodyPr>
          <a:lstStyle/>
          <a:p>
            <a:r>
              <a:rPr lang="en-US" b="1" dirty="0" err="1"/>
              <a:t>Regorafenib</a:t>
            </a:r>
            <a:r>
              <a:rPr lang="en-GB" b="1" dirty="0"/>
              <a:t> </a:t>
            </a:r>
            <a:r>
              <a:rPr lang="en-GB" b="1" dirty="0" err="1"/>
              <a:t>Multikinase</a:t>
            </a:r>
            <a:r>
              <a:rPr lang="en-GB" b="1" dirty="0"/>
              <a:t> Inhibitor</a:t>
            </a:r>
            <a:endParaRPr lang="en-US" b="1" dirty="0"/>
          </a:p>
        </p:txBody>
      </p:sp>
      <p:sp>
        <p:nvSpPr>
          <p:cNvPr id="211971" name="TextBox 5"/>
          <p:cNvSpPr txBox="1">
            <a:spLocks noChangeArrowheads="1"/>
          </p:cNvSpPr>
          <p:nvPr/>
        </p:nvSpPr>
        <p:spPr bwMode="auto">
          <a:xfrm>
            <a:off x="457200" y="6118603"/>
            <a:ext cx="8534400" cy="67710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Wilhelm SM et al. </a:t>
            </a:r>
            <a:r>
              <a:rPr lang="da-DK" sz="1200" i="1" dirty="0">
                <a:latin typeface="Arial" panose="020B0604020202020204" pitchFamily="34" charset="0"/>
                <a:cs typeface="Arial" panose="020B0604020202020204" pitchFamily="34" charset="0"/>
              </a:rPr>
              <a:t>Int J Cancer. 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2011;129:245-255; </a:t>
            </a:r>
          </a:p>
          <a:p>
            <a:pPr algn="r"/>
            <a:r>
              <a:rPr lang="da-DK" sz="1200" dirty="0" err="1">
                <a:latin typeface="Arial" panose="020B0604020202020204" pitchFamily="34" charset="0"/>
                <a:cs typeface="Arial" panose="020B0604020202020204" pitchFamily="34" charset="0"/>
              </a:rPr>
              <a:t>Mross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 K et al. </a:t>
            </a:r>
            <a:r>
              <a:rPr lang="da-DK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da-DK" sz="1200" i="1" dirty="0">
                <a:latin typeface="Arial" panose="020B0604020202020204" pitchFamily="34" charset="0"/>
                <a:cs typeface="Arial" panose="020B0604020202020204" pitchFamily="34" charset="0"/>
              </a:rPr>
              <a:t> Cancer Res. 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2012;18:2658-2667;</a:t>
            </a:r>
          </a:p>
          <a:p>
            <a:pPr algn="r"/>
            <a:r>
              <a:rPr lang="da-DK" sz="1200" dirty="0" err="1">
                <a:latin typeface="Arial" panose="020B0604020202020204" pitchFamily="34" charset="0"/>
                <a:cs typeface="Arial" panose="020B0604020202020204" pitchFamily="34" charset="0"/>
              </a:rPr>
              <a:t>Strumberg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 D et al. </a:t>
            </a:r>
            <a:r>
              <a:rPr lang="da-DK" sz="1200" i="1" dirty="0">
                <a:latin typeface="Arial" panose="020B0604020202020204" pitchFamily="34" charset="0"/>
                <a:cs typeface="Arial" panose="020B0604020202020204" pitchFamily="34" charset="0"/>
              </a:rPr>
              <a:t>Expert </a:t>
            </a:r>
            <a:r>
              <a:rPr lang="da-DK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Opin</a:t>
            </a:r>
            <a:r>
              <a:rPr lang="da-DK" sz="1200" i="1" dirty="0">
                <a:latin typeface="Arial" panose="020B0604020202020204" pitchFamily="34" charset="0"/>
                <a:cs typeface="Arial" panose="020B0604020202020204" pitchFamily="34" charset="0"/>
              </a:rPr>
              <a:t> Invest Drugs. 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2012;21:879-889</a:t>
            </a:r>
            <a:r>
              <a:rPr lang="da-DK" sz="1400" b="1" dirty="0">
                <a:solidFill>
                  <a:srgbClr val="000000"/>
                </a:solidFill>
                <a:latin typeface="+mn-lt"/>
              </a:rPr>
              <a:t>.</a:t>
            </a:r>
          </a:p>
        </p:txBody>
      </p:sp>
      <p:sp>
        <p:nvSpPr>
          <p:cNvPr id="211972" name="Content Placeholder 2"/>
          <p:cNvSpPr txBox="1">
            <a:spLocks/>
          </p:cNvSpPr>
          <p:nvPr/>
        </p:nvSpPr>
        <p:spPr bwMode="auto">
          <a:xfrm>
            <a:off x="460375" y="5561571"/>
            <a:ext cx="1030288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 marL="342900" indent="-342900">
              <a:tabLst>
                <a:tab pos="714375" algn="ctr"/>
                <a:tab pos="3228975" algn="ctr"/>
                <a:tab pos="5743575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14375" algn="ctr"/>
                <a:tab pos="3228975" algn="ctr"/>
                <a:tab pos="5743575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763" indent="-4763">
              <a:tabLst>
                <a:tab pos="714375" algn="ctr"/>
                <a:tab pos="3228975" algn="ctr"/>
                <a:tab pos="5743575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763" indent="-4763">
              <a:tabLst>
                <a:tab pos="714375" algn="ctr"/>
                <a:tab pos="3228975" algn="ctr"/>
                <a:tab pos="5743575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714375" algn="ctr"/>
                <a:tab pos="3228975" algn="ctr"/>
                <a:tab pos="5743575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14375" algn="ctr"/>
                <a:tab pos="3228975" algn="ctr"/>
                <a:tab pos="5743575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14375" algn="ctr"/>
                <a:tab pos="3228975" algn="ctr"/>
                <a:tab pos="5743575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14375" algn="ctr"/>
                <a:tab pos="3228975" algn="ctr"/>
                <a:tab pos="5743575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14375" algn="ctr"/>
                <a:tab pos="3228975" algn="ctr"/>
                <a:tab pos="5743575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2" algn="ctr" eaLnBrk="0" hangingPunct="0">
              <a:spcBef>
                <a:spcPts val="300"/>
              </a:spcBef>
              <a:buClr>
                <a:srgbClr val="FFFFFF"/>
              </a:buClr>
              <a:buSzPct val="70000"/>
              <a:buFont typeface="Wingdings" charset="0"/>
              <a:buNone/>
            </a:pPr>
            <a:r>
              <a:rPr lang="en-US" sz="1400" dirty="0"/>
              <a:t>KIT</a:t>
            </a:r>
          </a:p>
          <a:p>
            <a:pPr lvl="2" algn="ctr" eaLnBrk="0" hangingPunct="0">
              <a:spcBef>
                <a:spcPts val="300"/>
              </a:spcBef>
              <a:buClr>
                <a:srgbClr val="FFFFFF"/>
              </a:buClr>
              <a:buSzPct val="70000"/>
              <a:buFont typeface="Wingdings" charset="0"/>
              <a:buNone/>
            </a:pPr>
            <a:r>
              <a:rPr lang="en-US" sz="1400" dirty="0"/>
              <a:t>PDGFR</a:t>
            </a:r>
          </a:p>
          <a:p>
            <a:pPr lvl="3" algn="ctr" eaLnBrk="0" hangingPunct="0">
              <a:spcBef>
                <a:spcPts val="300"/>
              </a:spcBef>
              <a:buClr>
                <a:srgbClr val="20BDBE"/>
              </a:buClr>
              <a:buFont typeface="Arial" charset="0"/>
              <a:buNone/>
            </a:pPr>
            <a:r>
              <a:rPr lang="en-US" sz="1400" dirty="0"/>
              <a:t>RET</a:t>
            </a:r>
          </a:p>
        </p:txBody>
      </p:sp>
      <p:sp>
        <p:nvSpPr>
          <p:cNvPr id="211973" name="Content Placeholder 2"/>
          <p:cNvSpPr txBox="1">
            <a:spLocks/>
          </p:cNvSpPr>
          <p:nvPr/>
        </p:nvSpPr>
        <p:spPr bwMode="auto">
          <a:xfrm>
            <a:off x="2327275" y="5576512"/>
            <a:ext cx="10906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>
            <a:spAutoFit/>
          </a:bodyPr>
          <a:lstStyle>
            <a:lvl1pPr marL="342900" indent="-342900">
              <a:tabLst>
                <a:tab pos="714375" algn="ctr"/>
                <a:tab pos="3228975" algn="ctr"/>
                <a:tab pos="5743575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14375" algn="ctr"/>
                <a:tab pos="3228975" algn="ctr"/>
                <a:tab pos="5743575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763" indent="-4763">
              <a:tabLst>
                <a:tab pos="714375" algn="ctr"/>
                <a:tab pos="3228975" algn="ctr"/>
                <a:tab pos="5743575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714375" algn="ctr"/>
                <a:tab pos="3228975" algn="ctr"/>
                <a:tab pos="5743575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714375" algn="ctr"/>
                <a:tab pos="3228975" algn="ctr"/>
                <a:tab pos="5743575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14375" algn="ctr"/>
                <a:tab pos="3228975" algn="ctr"/>
                <a:tab pos="5743575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14375" algn="ctr"/>
                <a:tab pos="3228975" algn="ctr"/>
                <a:tab pos="5743575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14375" algn="ctr"/>
                <a:tab pos="3228975" algn="ctr"/>
                <a:tab pos="5743575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14375" algn="ctr"/>
                <a:tab pos="3228975" algn="ctr"/>
                <a:tab pos="5743575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2" algn="ctr" eaLnBrk="0" hangingPunct="0">
              <a:spcBef>
                <a:spcPts val="300"/>
              </a:spcBef>
              <a:buFont typeface="Arial" charset="0"/>
              <a:buNone/>
            </a:pPr>
            <a:r>
              <a:rPr lang="en-US" sz="1400" dirty="0"/>
              <a:t>PDGFR-β</a:t>
            </a:r>
          </a:p>
          <a:p>
            <a:pPr lvl="2" algn="ctr" eaLnBrk="0" hangingPunct="0">
              <a:spcBef>
                <a:spcPts val="300"/>
              </a:spcBef>
              <a:buFont typeface="Arial" charset="0"/>
              <a:buNone/>
            </a:pPr>
            <a:r>
              <a:rPr lang="en-US" sz="1400" dirty="0"/>
              <a:t>FGFR</a:t>
            </a:r>
            <a:r>
              <a:rPr lang="en-US" dirty="0"/>
              <a:t>	</a:t>
            </a:r>
          </a:p>
        </p:txBody>
      </p:sp>
      <p:sp>
        <p:nvSpPr>
          <p:cNvPr id="211974" name="Content Placeholder 2"/>
          <p:cNvSpPr txBox="1">
            <a:spLocks/>
          </p:cNvSpPr>
          <p:nvPr/>
        </p:nvSpPr>
        <p:spPr bwMode="auto">
          <a:xfrm>
            <a:off x="4101727" y="5531689"/>
            <a:ext cx="12192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>
            <a:spAutoFit/>
          </a:bodyPr>
          <a:lstStyle>
            <a:lvl1pPr marL="342900" indent="-342900">
              <a:tabLst>
                <a:tab pos="714375" algn="ctr"/>
                <a:tab pos="3228975" algn="ctr"/>
                <a:tab pos="5743575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14375" algn="ctr"/>
                <a:tab pos="3228975" algn="ctr"/>
                <a:tab pos="5743575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763" indent="-4763">
              <a:tabLst>
                <a:tab pos="714375" algn="ctr"/>
                <a:tab pos="3228975" algn="ctr"/>
                <a:tab pos="5743575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714375" algn="ctr"/>
                <a:tab pos="3228975" algn="ctr"/>
                <a:tab pos="5743575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714375" algn="ctr"/>
                <a:tab pos="3228975" algn="ctr"/>
                <a:tab pos="5743575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14375" algn="ctr"/>
                <a:tab pos="3228975" algn="ctr"/>
                <a:tab pos="5743575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14375" algn="ctr"/>
                <a:tab pos="3228975" algn="ctr"/>
                <a:tab pos="5743575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14375" algn="ctr"/>
                <a:tab pos="3228975" algn="ctr"/>
                <a:tab pos="5743575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14375" algn="ctr"/>
                <a:tab pos="3228975" algn="ctr"/>
                <a:tab pos="5743575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2" algn="ctr" eaLnBrk="0" hangingPunct="0">
              <a:spcBef>
                <a:spcPts val="300"/>
              </a:spcBef>
              <a:buFont typeface="Arial" charset="0"/>
              <a:buNone/>
            </a:pPr>
            <a:r>
              <a:rPr lang="en-US" sz="1400" dirty="0"/>
              <a:t>VEGFR1-3</a:t>
            </a:r>
          </a:p>
          <a:p>
            <a:pPr lvl="2" algn="ctr" eaLnBrk="0" hangingPunct="0">
              <a:spcBef>
                <a:spcPts val="300"/>
              </a:spcBef>
              <a:buFont typeface="Arial" charset="0"/>
              <a:buNone/>
            </a:pPr>
            <a:r>
              <a:rPr lang="en-US" sz="1400" dirty="0"/>
              <a:t>TIE2</a:t>
            </a:r>
          </a:p>
        </p:txBody>
      </p:sp>
      <p:sp>
        <p:nvSpPr>
          <p:cNvPr id="211975" name="AutoShape 26"/>
          <p:cNvSpPr>
            <a:spLocks noChangeArrowheads="1"/>
          </p:cNvSpPr>
          <p:nvPr/>
        </p:nvSpPr>
        <p:spPr bwMode="auto">
          <a:xfrm>
            <a:off x="3919538" y="4724400"/>
            <a:ext cx="1563874" cy="7590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Inhibition of </a:t>
            </a:r>
          </a:p>
          <a:p>
            <a:pPr algn="ctr" defTabSz="912813" eaLnBrk="0" hangingPunct="0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angiogenesis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211976" name="AutoShape 26"/>
          <p:cNvSpPr>
            <a:spLocks noChangeArrowheads="1"/>
          </p:cNvSpPr>
          <p:nvPr/>
        </p:nvSpPr>
        <p:spPr bwMode="auto">
          <a:xfrm>
            <a:off x="1973263" y="4724400"/>
            <a:ext cx="1867408" cy="80728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Inhibition of tumor microenvironment signaling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211977" name="AutoShape 26"/>
          <p:cNvSpPr>
            <a:spLocks noChangeArrowheads="1"/>
          </p:cNvSpPr>
          <p:nvPr/>
        </p:nvSpPr>
        <p:spPr bwMode="auto">
          <a:xfrm>
            <a:off x="152400" y="4724400"/>
            <a:ext cx="1666875" cy="80728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Inhibition of proliferation 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41" name="AutoShape 30"/>
          <p:cNvSpPr>
            <a:spLocks noChangeArrowheads="1"/>
          </p:cNvSpPr>
          <p:nvPr/>
        </p:nvSpPr>
        <p:spPr bwMode="auto">
          <a:xfrm>
            <a:off x="811213" y="4597400"/>
            <a:ext cx="349250" cy="158750"/>
          </a:xfrm>
          <a:prstGeom prst="downArrow">
            <a:avLst>
              <a:gd name="adj1" fmla="val 68731"/>
              <a:gd name="adj2" fmla="val 53431"/>
            </a:avLst>
          </a:prstGeom>
          <a:solidFill>
            <a:srgbClr val="FCF305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defTabSz="912813" eaLnBrk="0" hangingPunct="0">
              <a:defRPr/>
            </a:pPr>
            <a:endParaRPr lang="it-IT" sz="2000">
              <a:solidFill>
                <a:srgbClr val="000000"/>
              </a:solidFill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42" name="AutoShape 31"/>
          <p:cNvSpPr>
            <a:spLocks noChangeArrowheads="1"/>
          </p:cNvSpPr>
          <p:nvPr/>
        </p:nvSpPr>
        <p:spPr bwMode="auto">
          <a:xfrm>
            <a:off x="4527550" y="4597400"/>
            <a:ext cx="350838" cy="158750"/>
          </a:xfrm>
          <a:prstGeom prst="downArrow">
            <a:avLst>
              <a:gd name="adj1" fmla="val 68731"/>
              <a:gd name="adj2" fmla="val 53431"/>
            </a:avLst>
          </a:prstGeom>
          <a:solidFill>
            <a:srgbClr val="FCF305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defTabSz="912813" eaLnBrk="0" hangingPunct="0">
              <a:defRPr/>
            </a:pPr>
            <a:endParaRPr lang="it-IT" sz="2000">
              <a:solidFill>
                <a:srgbClr val="000000"/>
              </a:solidFill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53" name="AutoShape 30"/>
          <p:cNvSpPr>
            <a:spLocks noChangeArrowheads="1"/>
          </p:cNvSpPr>
          <p:nvPr/>
        </p:nvSpPr>
        <p:spPr bwMode="auto">
          <a:xfrm>
            <a:off x="2716213" y="4606925"/>
            <a:ext cx="312737" cy="149225"/>
          </a:xfrm>
          <a:prstGeom prst="downArrow">
            <a:avLst>
              <a:gd name="adj1" fmla="val 68731"/>
              <a:gd name="adj2" fmla="val 53431"/>
            </a:avLst>
          </a:prstGeom>
          <a:solidFill>
            <a:srgbClr val="FCF305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defTabSz="912813" eaLnBrk="0" hangingPunct="0">
              <a:defRPr/>
            </a:pPr>
            <a:endParaRPr lang="it-IT" sz="2000">
              <a:solidFill>
                <a:srgbClr val="000000"/>
              </a:solidFill>
              <a:latin typeface="Arial"/>
              <a:ea typeface="MS PGothic" pitchFamily="34" charset="-128"/>
              <a:cs typeface="+mn-cs"/>
            </a:endParaRPr>
          </a:p>
        </p:txBody>
      </p:sp>
      <p:pic>
        <p:nvPicPr>
          <p:cNvPr id="211981" name="Picture 18" descr="Onc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3998913"/>
            <a:ext cx="644525" cy="6159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82" name="Picture 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4011613"/>
            <a:ext cx="620713" cy="6159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83" name="Oval 54"/>
          <p:cNvSpPr>
            <a:spLocks noChangeArrowheads="1"/>
          </p:cNvSpPr>
          <p:nvPr/>
        </p:nvSpPr>
        <p:spPr bwMode="auto">
          <a:xfrm>
            <a:off x="665163" y="3989388"/>
            <a:ext cx="633412" cy="6350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11984" name="Oval 55"/>
          <p:cNvSpPr>
            <a:spLocks noChangeArrowheads="1"/>
          </p:cNvSpPr>
          <p:nvPr/>
        </p:nvSpPr>
        <p:spPr bwMode="auto">
          <a:xfrm>
            <a:off x="2555875" y="3989388"/>
            <a:ext cx="635000" cy="6350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11985" name="Oval 56"/>
          <p:cNvSpPr>
            <a:spLocks noChangeArrowheads="1"/>
          </p:cNvSpPr>
          <p:nvPr/>
        </p:nvSpPr>
        <p:spPr bwMode="auto">
          <a:xfrm>
            <a:off x="4371975" y="3989388"/>
            <a:ext cx="635000" cy="6350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11986" name="Freeform 34"/>
          <p:cNvSpPr>
            <a:spLocks/>
          </p:cNvSpPr>
          <p:nvPr/>
        </p:nvSpPr>
        <p:spPr bwMode="auto">
          <a:xfrm>
            <a:off x="977900" y="3289300"/>
            <a:ext cx="1787525" cy="717550"/>
          </a:xfrm>
          <a:custGeom>
            <a:avLst/>
            <a:gdLst>
              <a:gd name="T0" fmla="*/ 2147483647 w 331"/>
              <a:gd name="T1" fmla="*/ 0 h 364"/>
              <a:gd name="T2" fmla="*/ 0 w 331"/>
              <a:gd name="T3" fmla="*/ 0 h 364"/>
              <a:gd name="T4" fmla="*/ 0 w 331"/>
              <a:gd name="T5" fmla="*/ 2147483647 h 364"/>
              <a:gd name="T6" fmla="*/ 0 60000 65536"/>
              <a:gd name="T7" fmla="*/ 0 60000 65536"/>
              <a:gd name="T8" fmla="*/ 0 60000 65536"/>
              <a:gd name="T9" fmla="*/ 0 w 331"/>
              <a:gd name="T10" fmla="*/ 0 h 364"/>
              <a:gd name="T11" fmla="*/ 331 w 331"/>
              <a:gd name="T12" fmla="*/ 364 h 3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" h="364">
                <a:moveTo>
                  <a:pt x="331" y="0"/>
                </a:moveTo>
                <a:lnTo>
                  <a:pt x="0" y="0"/>
                </a:lnTo>
                <a:lnTo>
                  <a:pt x="0" y="364"/>
                </a:lnTo>
              </a:path>
            </a:pathLst>
          </a:custGeom>
          <a:noFill/>
          <a:ln w="76200" cmpd="sng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1987" name="Freeform 34"/>
          <p:cNvSpPr>
            <a:spLocks/>
          </p:cNvSpPr>
          <p:nvPr/>
        </p:nvSpPr>
        <p:spPr bwMode="auto">
          <a:xfrm>
            <a:off x="2882900" y="3300413"/>
            <a:ext cx="279400" cy="706437"/>
          </a:xfrm>
          <a:custGeom>
            <a:avLst/>
            <a:gdLst>
              <a:gd name="T0" fmla="*/ 2147483647 w 331"/>
              <a:gd name="T1" fmla="*/ 0 h 364"/>
              <a:gd name="T2" fmla="*/ 0 w 331"/>
              <a:gd name="T3" fmla="*/ 0 h 364"/>
              <a:gd name="T4" fmla="*/ 0 w 331"/>
              <a:gd name="T5" fmla="*/ 2147483647 h 364"/>
              <a:gd name="T6" fmla="*/ 0 60000 65536"/>
              <a:gd name="T7" fmla="*/ 0 60000 65536"/>
              <a:gd name="T8" fmla="*/ 0 60000 65536"/>
              <a:gd name="T9" fmla="*/ 0 w 331"/>
              <a:gd name="T10" fmla="*/ 0 h 364"/>
              <a:gd name="T11" fmla="*/ 331 w 331"/>
              <a:gd name="T12" fmla="*/ 364 h 3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" h="364">
                <a:moveTo>
                  <a:pt x="331" y="0"/>
                </a:moveTo>
                <a:lnTo>
                  <a:pt x="0" y="0"/>
                </a:lnTo>
                <a:lnTo>
                  <a:pt x="0" y="364"/>
                </a:lnTo>
              </a:path>
            </a:pathLst>
          </a:custGeom>
          <a:noFill/>
          <a:ln w="76200" cmpd="sng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1988" name="Freeform 34"/>
          <p:cNvSpPr>
            <a:spLocks/>
          </p:cNvSpPr>
          <p:nvPr/>
        </p:nvSpPr>
        <p:spPr bwMode="auto">
          <a:xfrm flipH="1">
            <a:off x="2968625" y="3300413"/>
            <a:ext cx="1720850" cy="706437"/>
          </a:xfrm>
          <a:custGeom>
            <a:avLst/>
            <a:gdLst>
              <a:gd name="T0" fmla="*/ 2147483647 w 331"/>
              <a:gd name="T1" fmla="*/ 0 h 364"/>
              <a:gd name="T2" fmla="*/ 0 w 331"/>
              <a:gd name="T3" fmla="*/ 0 h 364"/>
              <a:gd name="T4" fmla="*/ 0 w 331"/>
              <a:gd name="T5" fmla="*/ 2147483647 h 364"/>
              <a:gd name="T6" fmla="*/ 0 60000 65536"/>
              <a:gd name="T7" fmla="*/ 0 60000 65536"/>
              <a:gd name="T8" fmla="*/ 0 60000 65536"/>
              <a:gd name="T9" fmla="*/ 0 w 331"/>
              <a:gd name="T10" fmla="*/ 0 h 364"/>
              <a:gd name="T11" fmla="*/ 331 w 331"/>
              <a:gd name="T12" fmla="*/ 364 h 3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" h="364">
                <a:moveTo>
                  <a:pt x="331" y="0"/>
                </a:moveTo>
                <a:lnTo>
                  <a:pt x="0" y="0"/>
                </a:lnTo>
                <a:lnTo>
                  <a:pt x="0" y="364"/>
                </a:lnTo>
              </a:path>
            </a:pathLst>
          </a:custGeom>
          <a:noFill/>
          <a:ln w="76200" cmpd="sng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1989" name="Rounded Rectangle 60"/>
          <p:cNvSpPr>
            <a:spLocks noChangeArrowheads="1"/>
          </p:cNvSpPr>
          <p:nvPr/>
        </p:nvSpPr>
        <p:spPr bwMode="auto">
          <a:xfrm>
            <a:off x="1117600" y="1676400"/>
            <a:ext cx="3511550" cy="102870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11990" name="Rectangle 31"/>
          <p:cNvSpPr>
            <a:spLocks noChangeArrowheads="1"/>
          </p:cNvSpPr>
          <p:nvPr/>
        </p:nvSpPr>
        <p:spPr bwMode="auto">
          <a:xfrm>
            <a:off x="3365424" y="2378075"/>
            <a:ext cx="944715" cy="2769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marL="4763" lvl="2" indent="-4763" algn="ctr" defTabSz="912813" eaLnBrk="0" hangingPunct="0">
              <a:spcBef>
                <a:spcPct val="20000"/>
              </a:spcBef>
              <a:tabLst>
                <a:tab pos="714375" algn="ctr"/>
                <a:tab pos="3228975" algn="ctr"/>
                <a:tab pos="5743575" algn="ctr"/>
              </a:tabLst>
            </a:pPr>
            <a:r>
              <a:rPr lang="en-US" sz="1200">
                <a:solidFill>
                  <a:srgbClr val="000000"/>
                </a:solidFill>
              </a:rPr>
              <a:t>Regorafenib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303338" y="1736725"/>
            <a:ext cx="3159125" cy="933108"/>
            <a:chOff x="2760332" y="1396929"/>
            <a:chExt cx="3502586" cy="1034309"/>
          </a:xfrm>
        </p:grpSpPr>
        <p:grpSp>
          <p:nvGrpSpPr>
            <p:cNvPr id="3" name="Group 63"/>
            <p:cNvGrpSpPr>
              <a:grpSpLocks/>
            </p:cNvGrpSpPr>
            <p:nvPr/>
          </p:nvGrpSpPr>
          <p:grpSpPr bwMode="auto">
            <a:xfrm>
              <a:off x="2859318" y="1556656"/>
              <a:ext cx="3403600" cy="874582"/>
              <a:chOff x="2989943" y="1556656"/>
              <a:chExt cx="3403600" cy="874582"/>
            </a:xfrm>
          </p:grpSpPr>
          <p:grpSp>
            <p:nvGrpSpPr>
              <p:cNvPr id="4" name="Group 76"/>
              <p:cNvGrpSpPr>
                <a:grpSpLocks/>
              </p:cNvGrpSpPr>
              <p:nvPr/>
            </p:nvGrpSpPr>
            <p:grpSpPr bwMode="auto">
              <a:xfrm>
                <a:off x="2989943" y="1556656"/>
                <a:ext cx="3403600" cy="700315"/>
                <a:chOff x="2989943" y="1556656"/>
                <a:chExt cx="3403600" cy="700315"/>
              </a:xfrm>
            </p:grpSpPr>
            <p:sp>
              <p:nvSpPr>
                <p:cNvPr id="212039" name="Freeform 78"/>
                <p:cNvSpPr>
                  <a:spLocks/>
                </p:cNvSpPr>
                <p:nvPr/>
              </p:nvSpPr>
              <p:spPr bwMode="auto">
                <a:xfrm>
                  <a:off x="3339499" y="1669779"/>
                  <a:ext cx="417292" cy="452401"/>
                </a:xfrm>
                <a:custGeom>
                  <a:avLst/>
                  <a:gdLst>
                    <a:gd name="T0" fmla="*/ 0 w 417285"/>
                    <a:gd name="T1" fmla="*/ 113607 h 464457"/>
                    <a:gd name="T2" fmla="*/ 0 w 417285"/>
                    <a:gd name="T3" fmla="*/ 333937 h 464457"/>
                    <a:gd name="T4" fmla="*/ 195949 w 417285"/>
                    <a:gd name="T5" fmla="*/ 440658 h 464457"/>
                    <a:gd name="T6" fmla="*/ 417299 w 417285"/>
                    <a:gd name="T7" fmla="*/ 337379 h 464457"/>
                    <a:gd name="T8" fmla="*/ 417299 w 417285"/>
                    <a:gd name="T9" fmla="*/ 110164 h 464457"/>
                    <a:gd name="T10" fmla="*/ 203206 w 417285"/>
                    <a:gd name="T11" fmla="*/ 0 h 464457"/>
                    <a:gd name="T12" fmla="*/ 0 w 417285"/>
                    <a:gd name="T13" fmla="*/ 113607 h 4644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7285"/>
                    <a:gd name="T22" fmla="*/ 0 h 464457"/>
                    <a:gd name="T23" fmla="*/ 417285 w 417285"/>
                    <a:gd name="T24" fmla="*/ 464457 h 4644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7285" h="464457">
                      <a:moveTo>
                        <a:pt x="0" y="119743"/>
                      </a:moveTo>
                      <a:lnTo>
                        <a:pt x="0" y="351972"/>
                      </a:lnTo>
                      <a:lnTo>
                        <a:pt x="195943" y="464457"/>
                      </a:lnTo>
                      <a:lnTo>
                        <a:pt x="417285" y="355600"/>
                      </a:lnTo>
                      <a:lnTo>
                        <a:pt x="417285" y="116114"/>
                      </a:lnTo>
                      <a:lnTo>
                        <a:pt x="203200" y="0"/>
                      </a:lnTo>
                      <a:lnTo>
                        <a:pt x="0" y="119743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12040" name="Straight Connector 79"/>
                <p:cNvCxnSpPr>
                  <a:cxnSpLocks noChangeShapeType="1"/>
                  <a:stCxn id="212039" idx="0"/>
                </p:cNvCxnSpPr>
                <p:nvPr/>
              </p:nvCxnSpPr>
              <p:spPr bwMode="auto">
                <a:xfrm flipH="1" flipV="1">
                  <a:off x="3179274" y="1690903"/>
                  <a:ext cx="160225" cy="9505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2041" name="Straight Connector 80"/>
                <p:cNvCxnSpPr>
                  <a:cxnSpLocks noChangeShapeType="1"/>
                </p:cNvCxnSpPr>
                <p:nvPr/>
              </p:nvCxnSpPr>
              <p:spPr bwMode="auto">
                <a:xfrm flipV="1">
                  <a:off x="3387039" y="1720827"/>
                  <a:ext cx="154944" cy="8625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2042" name="Straight Connector 81"/>
                <p:cNvCxnSpPr>
                  <a:cxnSpLocks noChangeShapeType="1"/>
                </p:cNvCxnSpPr>
                <p:nvPr/>
              </p:nvCxnSpPr>
              <p:spPr bwMode="auto">
                <a:xfrm>
                  <a:off x="3383517" y="1981355"/>
                  <a:ext cx="161986" cy="9681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2043" name="Straight Connector 82"/>
                <p:cNvCxnSpPr>
                  <a:cxnSpLocks noChangeShapeType="1"/>
                </p:cNvCxnSpPr>
                <p:nvPr/>
              </p:nvCxnSpPr>
              <p:spPr bwMode="auto">
                <a:xfrm>
                  <a:off x="3712772" y="1800042"/>
                  <a:ext cx="0" cy="16547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12044" name="Freeform 83"/>
                <p:cNvSpPr>
                  <a:spLocks/>
                </p:cNvSpPr>
                <p:nvPr/>
              </p:nvSpPr>
              <p:spPr bwMode="auto">
                <a:xfrm>
                  <a:off x="3056023" y="2009520"/>
                  <a:ext cx="286997" cy="239403"/>
                </a:xfrm>
                <a:custGeom>
                  <a:avLst/>
                  <a:gdLst>
                    <a:gd name="T0" fmla="*/ 287337 w 286657"/>
                    <a:gd name="T1" fmla="*/ 0 h 239485"/>
                    <a:gd name="T2" fmla="*/ 83655 w 286657"/>
                    <a:gd name="T3" fmla="*/ 116034 h 239485"/>
                    <a:gd name="T4" fmla="*/ 0 w 286657"/>
                    <a:gd name="T5" fmla="*/ 239321 h 239485"/>
                    <a:gd name="T6" fmla="*/ 0 60000 65536"/>
                    <a:gd name="T7" fmla="*/ 0 60000 65536"/>
                    <a:gd name="T8" fmla="*/ 0 60000 65536"/>
                    <a:gd name="T9" fmla="*/ 0 w 286657"/>
                    <a:gd name="T10" fmla="*/ 0 h 239485"/>
                    <a:gd name="T11" fmla="*/ 286657 w 286657"/>
                    <a:gd name="T12" fmla="*/ 239485 h 2394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657" h="239485">
                      <a:moveTo>
                        <a:pt x="286657" y="0"/>
                      </a:moveTo>
                      <a:lnTo>
                        <a:pt x="83457" y="116114"/>
                      </a:lnTo>
                      <a:lnTo>
                        <a:pt x="0" y="239485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045" name="Freeform 84"/>
                <p:cNvSpPr>
                  <a:spLocks/>
                </p:cNvSpPr>
                <p:nvPr/>
              </p:nvSpPr>
              <p:spPr bwMode="auto">
                <a:xfrm>
                  <a:off x="2990876" y="2042966"/>
                  <a:ext cx="228894" cy="205957"/>
                </a:xfrm>
                <a:custGeom>
                  <a:avLst/>
                  <a:gdLst>
                    <a:gd name="T0" fmla="*/ 229188 w 228600"/>
                    <a:gd name="T1" fmla="*/ 205090 h 206828"/>
                    <a:gd name="T2" fmla="*/ 149154 w 228600"/>
                    <a:gd name="T3" fmla="*/ 75559 h 206828"/>
                    <a:gd name="T4" fmla="*/ 0 w 228600"/>
                    <a:gd name="T5" fmla="*/ 0 h 206828"/>
                    <a:gd name="T6" fmla="*/ 0 60000 65536"/>
                    <a:gd name="T7" fmla="*/ 0 60000 65536"/>
                    <a:gd name="T8" fmla="*/ 0 60000 65536"/>
                    <a:gd name="T9" fmla="*/ 0 w 228600"/>
                    <a:gd name="T10" fmla="*/ 0 h 206828"/>
                    <a:gd name="T11" fmla="*/ 228600 w 228600"/>
                    <a:gd name="T12" fmla="*/ 206828 h 2068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8600" h="206828">
                      <a:moveTo>
                        <a:pt x="228600" y="206828"/>
                      </a:moveTo>
                      <a:lnTo>
                        <a:pt x="148771" y="7620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12046" name="Straight Connector 85"/>
                <p:cNvCxnSpPr>
                  <a:cxnSpLocks noChangeShapeType="1"/>
                  <a:stCxn id="212039" idx="3"/>
                </p:cNvCxnSpPr>
                <p:nvPr/>
              </p:nvCxnSpPr>
              <p:spPr bwMode="auto">
                <a:xfrm>
                  <a:off x="3756791" y="2016561"/>
                  <a:ext cx="137336" cy="7921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12047" name="Freeform 86"/>
                <p:cNvSpPr>
                  <a:spLocks/>
                </p:cNvSpPr>
                <p:nvPr/>
              </p:nvSpPr>
              <p:spPr bwMode="auto">
                <a:xfrm>
                  <a:off x="4027942" y="1998958"/>
                  <a:ext cx="279954" cy="93297"/>
                </a:xfrm>
                <a:custGeom>
                  <a:avLst/>
                  <a:gdLst>
                    <a:gd name="T0" fmla="*/ 0 w 279400"/>
                    <a:gd name="T1" fmla="*/ 81617 h 94343"/>
                    <a:gd name="T2" fmla="*/ 131148 w 279400"/>
                    <a:gd name="T3" fmla="*/ 0 h 94343"/>
                    <a:gd name="T4" fmla="*/ 280509 w 279400"/>
                    <a:gd name="T5" fmla="*/ 92263 h 94343"/>
                    <a:gd name="T6" fmla="*/ 0 60000 65536"/>
                    <a:gd name="T7" fmla="*/ 0 60000 65536"/>
                    <a:gd name="T8" fmla="*/ 0 60000 65536"/>
                    <a:gd name="T9" fmla="*/ 0 w 279400"/>
                    <a:gd name="T10" fmla="*/ 0 h 94343"/>
                    <a:gd name="T11" fmla="*/ 279400 w 279400"/>
                    <a:gd name="T12" fmla="*/ 94343 h 9434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9400" h="94343">
                      <a:moveTo>
                        <a:pt x="0" y="83457"/>
                      </a:moveTo>
                      <a:lnTo>
                        <a:pt x="130629" y="0"/>
                      </a:lnTo>
                      <a:lnTo>
                        <a:pt x="279400" y="94343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12048" name="Straight Connector 87"/>
                <p:cNvCxnSpPr>
                  <a:cxnSpLocks noChangeShapeType="1"/>
                </p:cNvCxnSpPr>
                <p:nvPr/>
              </p:nvCxnSpPr>
              <p:spPr bwMode="auto">
                <a:xfrm flipV="1">
                  <a:off x="4184646" y="1886297"/>
                  <a:ext cx="0" cy="12322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2049" name="Straight Connector 88"/>
                <p:cNvCxnSpPr>
                  <a:cxnSpLocks noChangeShapeType="1"/>
                </p:cNvCxnSpPr>
                <p:nvPr/>
              </p:nvCxnSpPr>
              <p:spPr bwMode="auto">
                <a:xfrm flipV="1">
                  <a:off x="4137107" y="1886297"/>
                  <a:ext cx="0" cy="12322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12050" name="Freeform 89"/>
                <p:cNvSpPr>
                  <a:spLocks/>
                </p:cNvSpPr>
                <p:nvPr/>
              </p:nvSpPr>
              <p:spPr bwMode="auto">
                <a:xfrm flipH="1">
                  <a:off x="4564962" y="1669779"/>
                  <a:ext cx="417292" cy="452401"/>
                </a:xfrm>
                <a:custGeom>
                  <a:avLst/>
                  <a:gdLst>
                    <a:gd name="T0" fmla="*/ 0 w 417285"/>
                    <a:gd name="T1" fmla="*/ 113607 h 464457"/>
                    <a:gd name="T2" fmla="*/ 0 w 417285"/>
                    <a:gd name="T3" fmla="*/ 333937 h 464457"/>
                    <a:gd name="T4" fmla="*/ 195949 w 417285"/>
                    <a:gd name="T5" fmla="*/ 440658 h 464457"/>
                    <a:gd name="T6" fmla="*/ 417299 w 417285"/>
                    <a:gd name="T7" fmla="*/ 337379 h 464457"/>
                    <a:gd name="T8" fmla="*/ 417299 w 417285"/>
                    <a:gd name="T9" fmla="*/ 110164 h 464457"/>
                    <a:gd name="T10" fmla="*/ 203206 w 417285"/>
                    <a:gd name="T11" fmla="*/ 0 h 464457"/>
                    <a:gd name="T12" fmla="*/ 0 w 417285"/>
                    <a:gd name="T13" fmla="*/ 113607 h 4644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7285"/>
                    <a:gd name="T22" fmla="*/ 0 h 464457"/>
                    <a:gd name="T23" fmla="*/ 417285 w 417285"/>
                    <a:gd name="T24" fmla="*/ 464457 h 4644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7285" h="464457">
                      <a:moveTo>
                        <a:pt x="0" y="119743"/>
                      </a:moveTo>
                      <a:lnTo>
                        <a:pt x="0" y="351972"/>
                      </a:lnTo>
                      <a:lnTo>
                        <a:pt x="195943" y="464457"/>
                      </a:lnTo>
                      <a:lnTo>
                        <a:pt x="417285" y="355600"/>
                      </a:lnTo>
                      <a:lnTo>
                        <a:pt x="417285" y="116114"/>
                      </a:lnTo>
                      <a:lnTo>
                        <a:pt x="203200" y="0"/>
                      </a:lnTo>
                      <a:lnTo>
                        <a:pt x="0" y="119743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12051" name="Straight Connector 9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779770" y="1720827"/>
                  <a:ext cx="156705" cy="8625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2052" name="Straight Connector 91"/>
                <p:cNvCxnSpPr>
                  <a:cxnSpLocks noChangeShapeType="1"/>
                </p:cNvCxnSpPr>
                <p:nvPr/>
              </p:nvCxnSpPr>
              <p:spPr bwMode="auto">
                <a:xfrm flipH="1">
                  <a:off x="4776248" y="1981355"/>
                  <a:ext cx="163748" cy="9681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2053" name="Straight Connector 92"/>
                <p:cNvCxnSpPr>
                  <a:cxnSpLocks noChangeShapeType="1"/>
                </p:cNvCxnSpPr>
                <p:nvPr/>
              </p:nvCxnSpPr>
              <p:spPr bwMode="auto">
                <a:xfrm flipH="1">
                  <a:off x="4608980" y="1800042"/>
                  <a:ext cx="0" cy="16547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2054" name="Straight Connector 93"/>
                <p:cNvCxnSpPr>
                  <a:cxnSpLocks noChangeShapeType="1"/>
                  <a:stCxn id="212050" idx="3"/>
                </p:cNvCxnSpPr>
                <p:nvPr/>
              </p:nvCxnSpPr>
              <p:spPr bwMode="auto">
                <a:xfrm flipH="1">
                  <a:off x="4427625" y="2016561"/>
                  <a:ext cx="137336" cy="7921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2055" name="Straight Connector 94"/>
                <p:cNvCxnSpPr>
                  <a:cxnSpLocks noChangeShapeType="1"/>
                </p:cNvCxnSpPr>
                <p:nvPr/>
              </p:nvCxnSpPr>
              <p:spPr bwMode="auto">
                <a:xfrm flipH="1">
                  <a:off x="4971689" y="1704985"/>
                  <a:ext cx="137336" cy="809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2056" name="Straight Connector 95"/>
                <p:cNvCxnSpPr>
                  <a:cxnSpLocks noChangeShapeType="1"/>
                </p:cNvCxnSpPr>
                <p:nvPr/>
              </p:nvCxnSpPr>
              <p:spPr bwMode="auto">
                <a:xfrm>
                  <a:off x="4779770" y="2122180"/>
                  <a:ext cx="0" cy="13378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2057" name="Straight Connector 9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269251" y="1717307"/>
                  <a:ext cx="105643" cy="6161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12058" name="Freeform 97"/>
                <p:cNvSpPr>
                  <a:spLocks/>
                </p:cNvSpPr>
                <p:nvPr/>
              </p:nvSpPr>
              <p:spPr bwMode="auto">
                <a:xfrm>
                  <a:off x="5381937" y="1666258"/>
                  <a:ext cx="406727" cy="466484"/>
                </a:xfrm>
                <a:custGeom>
                  <a:avLst/>
                  <a:gdLst>
                    <a:gd name="T0" fmla="*/ 407054 w 406400"/>
                    <a:gd name="T1" fmla="*/ 248661 h 468086"/>
                    <a:gd name="T2" fmla="*/ 407054 w 406400"/>
                    <a:gd name="T3" fmla="*/ 115322 h 468086"/>
                    <a:gd name="T4" fmla="*/ 192625 w 406400"/>
                    <a:gd name="T5" fmla="*/ 0 h 468086"/>
                    <a:gd name="T6" fmla="*/ 0 w 406400"/>
                    <a:gd name="T7" fmla="*/ 111717 h 468086"/>
                    <a:gd name="T8" fmla="*/ 0 w 406400"/>
                    <a:gd name="T9" fmla="*/ 342359 h 468086"/>
                    <a:gd name="T10" fmla="*/ 207162 w 406400"/>
                    <a:gd name="T11" fmla="*/ 464887 h 468086"/>
                    <a:gd name="T12" fmla="*/ 345270 w 406400"/>
                    <a:gd name="T13" fmla="*/ 382001 h 4680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6400"/>
                    <a:gd name="T22" fmla="*/ 0 h 468086"/>
                    <a:gd name="T23" fmla="*/ 406400 w 406400"/>
                    <a:gd name="T24" fmla="*/ 468086 h 46808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6400" h="468086">
                      <a:moveTo>
                        <a:pt x="406400" y="250372"/>
                      </a:moveTo>
                      <a:lnTo>
                        <a:pt x="406400" y="116115"/>
                      </a:lnTo>
                      <a:lnTo>
                        <a:pt x="192315" y="0"/>
                      </a:lnTo>
                      <a:lnTo>
                        <a:pt x="0" y="112486"/>
                      </a:lnTo>
                      <a:lnTo>
                        <a:pt x="0" y="344715"/>
                      </a:lnTo>
                      <a:lnTo>
                        <a:pt x="206829" y="468086"/>
                      </a:lnTo>
                      <a:lnTo>
                        <a:pt x="344715" y="384629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12059" name="Straight Connector 9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577377" y="1717307"/>
                  <a:ext cx="156704" cy="8625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2060" name="Straight Connector 99"/>
                <p:cNvCxnSpPr>
                  <a:cxnSpLocks noChangeShapeType="1"/>
                </p:cNvCxnSpPr>
                <p:nvPr/>
              </p:nvCxnSpPr>
              <p:spPr bwMode="auto">
                <a:xfrm flipH="1">
                  <a:off x="5418912" y="1803563"/>
                  <a:ext cx="0" cy="16547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2061" name="Straight Connector 100"/>
                <p:cNvCxnSpPr>
                  <a:cxnSpLocks noChangeShapeType="1"/>
                </p:cNvCxnSpPr>
                <p:nvPr/>
              </p:nvCxnSpPr>
              <p:spPr bwMode="auto">
                <a:xfrm flipH="1">
                  <a:off x="5580899" y="2016561"/>
                  <a:ext cx="123251" cy="6161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2062" name="Straight Connector 101"/>
                <p:cNvCxnSpPr>
                  <a:cxnSpLocks noChangeShapeType="1"/>
                </p:cNvCxnSpPr>
                <p:nvPr/>
              </p:nvCxnSpPr>
              <p:spPr bwMode="auto">
                <a:xfrm flipH="1">
                  <a:off x="6257016" y="1671539"/>
                  <a:ext cx="137336" cy="809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12063" name="Freeform 102"/>
                <p:cNvSpPr>
                  <a:spLocks/>
                </p:cNvSpPr>
                <p:nvPr/>
              </p:nvSpPr>
              <p:spPr bwMode="auto">
                <a:xfrm>
                  <a:off x="5792186" y="1669779"/>
                  <a:ext cx="329255" cy="112660"/>
                </a:xfrm>
                <a:custGeom>
                  <a:avLst/>
                  <a:gdLst>
                    <a:gd name="T0" fmla="*/ 0 w 330200"/>
                    <a:gd name="T1" fmla="*/ 112834 h 112486"/>
                    <a:gd name="T2" fmla="*/ 180392 w 330200"/>
                    <a:gd name="T3" fmla="*/ 0 h 112486"/>
                    <a:gd name="T4" fmla="*/ 328313 w 330200"/>
                    <a:gd name="T5" fmla="*/ 94635 h 112486"/>
                    <a:gd name="T6" fmla="*/ 0 60000 65536"/>
                    <a:gd name="T7" fmla="*/ 0 60000 65536"/>
                    <a:gd name="T8" fmla="*/ 0 60000 65536"/>
                    <a:gd name="T9" fmla="*/ 0 w 330200"/>
                    <a:gd name="T10" fmla="*/ 0 h 112486"/>
                    <a:gd name="T11" fmla="*/ 330200 w 330200"/>
                    <a:gd name="T12" fmla="*/ 112486 h 1124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0200" h="112486">
                      <a:moveTo>
                        <a:pt x="0" y="112486"/>
                      </a:moveTo>
                      <a:lnTo>
                        <a:pt x="181429" y="0"/>
                      </a:lnTo>
                      <a:lnTo>
                        <a:pt x="330200" y="94343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12064" name="Straight Connector 10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998190" y="1557118"/>
                  <a:ext cx="0" cy="12322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2065" name="Straight Connector 10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952411" y="1557118"/>
                  <a:ext cx="0" cy="12322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78" name="Rectangle 31"/>
              <p:cNvSpPr>
                <a:spLocks noChangeArrowheads="1"/>
              </p:cNvSpPr>
              <p:nvPr/>
            </p:nvSpPr>
            <p:spPr bwMode="auto">
              <a:xfrm>
                <a:off x="4738341" y="2252130"/>
                <a:ext cx="91193" cy="179108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pPr marL="4763" lvl="2" indent="-4763" algn="ctr" defTabSz="912813" eaLnBrk="0" hangingPunct="0">
                  <a:spcBef>
                    <a:spcPct val="20000"/>
                  </a:spcBef>
                  <a:tabLst>
                    <a:tab pos="714375" algn="ctr"/>
                    <a:tab pos="3228975" algn="ctr"/>
                    <a:tab pos="5743575" algn="ctr"/>
                  </a:tabLst>
                  <a:defRPr/>
                </a:pPr>
                <a:r>
                  <a:rPr lang="en-US" sz="1050" dirty="0">
                    <a:solidFill>
                      <a:srgbClr val="000000"/>
                    </a:solidFill>
                    <a:latin typeface="Arial"/>
                    <a:ea typeface="MS PGothic" pitchFamily="34" charset="-128"/>
                    <a:cs typeface="+mn-cs"/>
                  </a:rPr>
                  <a:t>F</a:t>
                </a:r>
              </a:p>
            </p:txBody>
          </p:sp>
        </p:grpSp>
        <p:grpSp>
          <p:nvGrpSpPr>
            <p:cNvPr id="5" name="Group 64"/>
            <p:cNvGrpSpPr>
              <a:grpSpLocks/>
            </p:cNvGrpSpPr>
            <p:nvPr/>
          </p:nvGrpSpPr>
          <p:grpSpPr bwMode="auto">
            <a:xfrm>
              <a:off x="2760332" y="1396929"/>
              <a:ext cx="3350561" cy="1027650"/>
              <a:chOff x="2890961" y="1396929"/>
              <a:chExt cx="3350561" cy="1027650"/>
            </a:xfrm>
          </p:grpSpPr>
          <p:sp>
            <p:nvSpPr>
              <p:cNvPr id="66" name="Rectangle 31"/>
              <p:cNvSpPr>
                <a:spLocks noChangeArrowheads="1"/>
              </p:cNvSpPr>
              <p:nvPr/>
            </p:nvSpPr>
            <p:spPr bwMode="auto">
              <a:xfrm>
                <a:off x="3018480" y="1588734"/>
                <a:ext cx="140982" cy="179108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pPr marL="4763" lvl="2" indent="-4763" algn="ctr" defTabSz="912813" eaLnBrk="0" hangingPunct="0">
                  <a:spcBef>
                    <a:spcPct val="20000"/>
                  </a:spcBef>
                  <a:tabLst>
                    <a:tab pos="714375" algn="ctr"/>
                    <a:tab pos="3228975" algn="ctr"/>
                    <a:tab pos="5743575" algn="ctr"/>
                  </a:tabLst>
                  <a:defRPr/>
                </a:pPr>
                <a:r>
                  <a:rPr lang="en-US" sz="1050" dirty="0">
                    <a:solidFill>
                      <a:srgbClr val="000000"/>
                    </a:solidFill>
                    <a:latin typeface="Arial"/>
                    <a:ea typeface="MS PGothic" pitchFamily="34" charset="-128"/>
                    <a:cs typeface="+mn-cs"/>
                  </a:rPr>
                  <a:t>Cl</a:t>
                </a:r>
              </a:p>
            </p:txBody>
          </p:sp>
          <p:sp>
            <p:nvSpPr>
              <p:cNvPr id="67" name="Rectangle 31"/>
              <p:cNvSpPr>
                <a:spLocks noChangeArrowheads="1"/>
              </p:cNvSpPr>
              <p:nvPr/>
            </p:nvSpPr>
            <p:spPr bwMode="auto">
              <a:xfrm>
                <a:off x="2890961" y="1933630"/>
                <a:ext cx="91525" cy="179487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pPr marL="4763" lvl="2" indent="-4763" algn="ctr" defTabSz="912813" eaLnBrk="0" hangingPunct="0">
                  <a:spcBef>
                    <a:spcPct val="20000"/>
                  </a:spcBef>
                  <a:tabLst>
                    <a:tab pos="714375" algn="ctr"/>
                    <a:tab pos="3228975" algn="ctr"/>
                    <a:tab pos="5743575" algn="ctr"/>
                  </a:tabLst>
                  <a:defRPr/>
                </a:pPr>
                <a:r>
                  <a:rPr lang="en-US" sz="1050" dirty="0">
                    <a:solidFill>
                      <a:srgbClr val="000000"/>
                    </a:solidFill>
                    <a:latin typeface="Arial"/>
                    <a:ea typeface="MS PGothic" pitchFamily="34" charset="-128"/>
                    <a:cs typeface="+mn-cs"/>
                  </a:rPr>
                  <a:t>F</a:t>
                </a:r>
              </a:p>
            </p:txBody>
          </p:sp>
          <p:sp>
            <p:nvSpPr>
              <p:cNvPr id="68" name="Rectangle 31"/>
              <p:cNvSpPr>
                <a:spLocks noChangeArrowheads="1"/>
              </p:cNvSpPr>
              <p:nvPr/>
            </p:nvSpPr>
            <p:spPr bwMode="auto">
              <a:xfrm>
                <a:off x="3003607" y="2245092"/>
                <a:ext cx="91525" cy="179487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pPr marL="4763" lvl="2" indent="-4763" algn="ctr" defTabSz="912813" eaLnBrk="0" hangingPunct="0">
                  <a:spcBef>
                    <a:spcPct val="20000"/>
                  </a:spcBef>
                  <a:tabLst>
                    <a:tab pos="714375" algn="ctr"/>
                    <a:tab pos="3228975" algn="ctr"/>
                    <a:tab pos="5743575" algn="ctr"/>
                  </a:tabLst>
                  <a:defRPr/>
                </a:pPr>
                <a:r>
                  <a:rPr lang="en-US" sz="1050" dirty="0">
                    <a:solidFill>
                      <a:srgbClr val="000000"/>
                    </a:solidFill>
                    <a:latin typeface="Arial"/>
                    <a:ea typeface="MS PGothic" pitchFamily="34" charset="-128"/>
                    <a:cs typeface="+mn-cs"/>
                  </a:rPr>
                  <a:t>F</a:t>
                </a:r>
              </a:p>
            </p:txBody>
          </p:sp>
          <p:sp>
            <p:nvSpPr>
              <p:cNvPr id="69" name="Rectangle 31"/>
              <p:cNvSpPr>
                <a:spLocks noChangeArrowheads="1"/>
              </p:cNvSpPr>
              <p:nvPr/>
            </p:nvSpPr>
            <p:spPr bwMode="auto">
              <a:xfrm>
                <a:off x="3221859" y="2231014"/>
                <a:ext cx="91525" cy="179487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pPr marL="4763" lvl="2" indent="-4763" algn="ctr" defTabSz="912813" eaLnBrk="0" hangingPunct="0">
                  <a:spcBef>
                    <a:spcPct val="20000"/>
                  </a:spcBef>
                  <a:tabLst>
                    <a:tab pos="714375" algn="ctr"/>
                    <a:tab pos="3228975" algn="ctr"/>
                    <a:tab pos="5743575" algn="ctr"/>
                  </a:tabLst>
                  <a:defRPr/>
                </a:pPr>
                <a:r>
                  <a:rPr lang="en-US" sz="1050" dirty="0">
                    <a:solidFill>
                      <a:srgbClr val="000000"/>
                    </a:solidFill>
                    <a:latin typeface="Arial"/>
                    <a:ea typeface="MS PGothic" pitchFamily="34" charset="-128"/>
                    <a:cs typeface="+mn-cs"/>
                  </a:rPr>
                  <a:t>F</a:t>
                </a:r>
              </a:p>
            </p:txBody>
          </p:sp>
          <p:sp>
            <p:nvSpPr>
              <p:cNvPr id="70" name="Rectangle 31"/>
              <p:cNvSpPr>
                <a:spLocks noChangeArrowheads="1"/>
              </p:cNvSpPr>
              <p:nvPr/>
            </p:nvSpPr>
            <p:spPr bwMode="auto">
              <a:xfrm>
                <a:off x="4105425" y="1727748"/>
                <a:ext cx="116166" cy="179487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pPr marL="4763" lvl="2" indent="-4763" algn="ctr" defTabSz="912813" eaLnBrk="0" hangingPunct="0">
                  <a:spcBef>
                    <a:spcPct val="20000"/>
                  </a:spcBef>
                  <a:tabLst>
                    <a:tab pos="714375" algn="ctr"/>
                    <a:tab pos="3228975" algn="ctr"/>
                    <a:tab pos="5743575" algn="ctr"/>
                  </a:tabLst>
                  <a:defRPr/>
                </a:pPr>
                <a:r>
                  <a:rPr lang="en-US" sz="1050" dirty="0">
                    <a:solidFill>
                      <a:srgbClr val="000000"/>
                    </a:solidFill>
                    <a:latin typeface="Arial"/>
                    <a:ea typeface="MS PGothic" pitchFamily="34" charset="-128"/>
                    <a:cs typeface="+mn-cs"/>
                  </a:rPr>
                  <a:t>O</a:t>
                </a:r>
              </a:p>
            </p:txBody>
          </p:sp>
          <p:sp>
            <p:nvSpPr>
              <p:cNvPr id="71" name="Rectangle 31"/>
              <p:cNvSpPr>
                <a:spLocks noChangeArrowheads="1"/>
              </p:cNvSpPr>
              <p:nvPr/>
            </p:nvSpPr>
            <p:spPr bwMode="auto">
              <a:xfrm>
                <a:off x="5128941" y="1595773"/>
                <a:ext cx="116124" cy="179108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pPr marL="4763" lvl="2" indent="-4763" algn="ctr" defTabSz="912813" eaLnBrk="0" hangingPunct="0">
                  <a:spcBef>
                    <a:spcPct val="20000"/>
                  </a:spcBef>
                  <a:tabLst>
                    <a:tab pos="714375" algn="ctr"/>
                    <a:tab pos="3228975" algn="ctr"/>
                    <a:tab pos="5743575" algn="ctr"/>
                  </a:tabLst>
                  <a:defRPr/>
                </a:pPr>
                <a:r>
                  <a:rPr lang="en-US" sz="1050" dirty="0">
                    <a:solidFill>
                      <a:srgbClr val="000000"/>
                    </a:solidFill>
                    <a:latin typeface="Arial"/>
                    <a:ea typeface="MS PGothic" pitchFamily="34" charset="-128"/>
                    <a:cs typeface="+mn-cs"/>
                  </a:rPr>
                  <a:t>O</a:t>
                </a:r>
              </a:p>
            </p:txBody>
          </p:sp>
          <p:sp>
            <p:nvSpPr>
              <p:cNvPr id="72" name="Rectangle 31"/>
              <p:cNvSpPr>
                <a:spLocks noChangeArrowheads="1"/>
              </p:cNvSpPr>
              <p:nvPr/>
            </p:nvSpPr>
            <p:spPr bwMode="auto">
              <a:xfrm>
                <a:off x="5919223" y="1396929"/>
                <a:ext cx="116124" cy="179108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pPr marL="4763" lvl="2" indent="-4763" algn="ctr" defTabSz="912813" eaLnBrk="0" hangingPunct="0">
                  <a:spcBef>
                    <a:spcPct val="20000"/>
                  </a:spcBef>
                  <a:tabLst>
                    <a:tab pos="714375" algn="ctr"/>
                    <a:tab pos="3228975" algn="ctr"/>
                    <a:tab pos="5743575" algn="ctr"/>
                  </a:tabLst>
                  <a:defRPr/>
                </a:pPr>
                <a:r>
                  <a:rPr lang="en-US" sz="1050" dirty="0">
                    <a:solidFill>
                      <a:srgbClr val="000000"/>
                    </a:solidFill>
                    <a:latin typeface="Arial"/>
                    <a:ea typeface="MS PGothic" pitchFamily="34" charset="-128"/>
                    <a:cs typeface="+mn-cs"/>
                  </a:rPr>
                  <a:t>O</a:t>
                </a:r>
              </a:p>
            </p:txBody>
          </p:sp>
          <p:sp>
            <p:nvSpPr>
              <p:cNvPr id="73" name="Rectangle 31"/>
              <p:cNvSpPr>
                <a:spLocks noChangeArrowheads="1"/>
              </p:cNvSpPr>
              <p:nvPr/>
            </p:nvSpPr>
            <p:spPr bwMode="auto">
              <a:xfrm>
                <a:off x="6133708" y="1715430"/>
                <a:ext cx="107814" cy="328363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pPr marL="4763" lvl="2" indent="-4763" algn="ctr" defTabSz="912813" eaLnBrk="0" hangingPunct="0">
                  <a:lnSpc>
                    <a:spcPct val="80000"/>
                  </a:lnSpc>
                  <a:spcBef>
                    <a:spcPct val="20000"/>
                  </a:spcBef>
                  <a:tabLst>
                    <a:tab pos="714375" algn="ctr"/>
                    <a:tab pos="3228975" algn="ctr"/>
                    <a:tab pos="5743575" algn="ctr"/>
                  </a:tabLst>
                  <a:defRPr/>
                </a:pPr>
                <a:r>
                  <a:rPr lang="en-US" sz="1050" dirty="0">
                    <a:solidFill>
                      <a:srgbClr val="000000"/>
                    </a:solidFill>
                    <a:latin typeface="Arial"/>
                    <a:ea typeface="MS PGothic" pitchFamily="34" charset="-128"/>
                    <a:cs typeface="+mn-cs"/>
                  </a:rPr>
                  <a:t>N</a:t>
                </a:r>
              </a:p>
              <a:p>
                <a:pPr marL="4763" lvl="2" indent="-4763" algn="ctr" defTabSz="912813" eaLnBrk="0" hangingPunct="0">
                  <a:lnSpc>
                    <a:spcPct val="80000"/>
                  </a:lnSpc>
                  <a:spcBef>
                    <a:spcPct val="20000"/>
                  </a:spcBef>
                  <a:tabLst>
                    <a:tab pos="714375" algn="ctr"/>
                    <a:tab pos="3228975" algn="ctr"/>
                    <a:tab pos="5743575" algn="ctr"/>
                  </a:tabLst>
                  <a:defRPr/>
                </a:pPr>
                <a:r>
                  <a:rPr lang="en-US" sz="1050" dirty="0">
                    <a:solidFill>
                      <a:srgbClr val="000000"/>
                    </a:solidFill>
                    <a:latin typeface="Arial"/>
                    <a:ea typeface="MS PGothic" pitchFamily="34" charset="-128"/>
                    <a:cs typeface="+mn-cs"/>
                  </a:rPr>
                  <a:t>H</a:t>
                </a:r>
              </a:p>
            </p:txBody>
          </p:sp>
          <p:sp>
            <p:nvSpPr>
              <p:cNvPr id="74" name="Rectangle 31"/>
              <p:cNvSpPr>
                <a:spLocks noChangeArrowheads="1"/>
              </p:cNvSpPr>
              <p:nvPr/>
            </p:nvSpPr>
            <p:spPr bwMode="auto">
              <a:xfrm>
                <a:off x="4316413" y="2056807"/>
                <a:ext cx="107814" cy="328363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pPr marL="4763" lvl="2" indent="-4763" algn="ctr" defTabSz="912813" eaLnBrk="0" hangingPunct="0">
                  <a:lnSpc>
                    <a:spcPct val="80000"/>
                  </a:lnSpc>
                  <a:spcBef>
                    <a:spcPct val="20000"/>
                  </a:spcBef>
                  <a:tabLst>
                    <a:tab pos="714375" algn="ctr"/>
                    <a:tab pos="3228975" algn="ctr"/>
                    <a:tab pos="5743575" algn="ctr"/>
                  </a:tabLst>
                  <a:defRPr/>
                </a:pPr>
                <a:r>
                  <a:rPr lang="en-US" sz="1050" dirty="0">
                    <a:solidFill>
                      <a:srgbClr val="000000"/>
                    </a:solidFill>
                    <a:latin typeface="Arial"/>
                    <a:ea typeface="MS PGothic" pitchFamily="34" charset="-128"/>
                    <a:cs typeface="+mn-cs"/>
                  </a:rPr>
                  <a:t>N</a:t>
                </a:r>
              </a:p>
              <a:p>
                <a:pPr marL="4763" lvl="2" indent="-4763" algn="ctr" defTabSz="912813" eaLnBrk="0" hangingPunct="0">
                  <a:lnSpc>
                    <a:spcPct val="80000"/>
                  </a:lnSpc>
                  <a:spcBef>
                    <a:spcPct val="20000"/>
                  </a:spcBef>
                  <a:tabLst>
                    <a:tab pos="714375" algn="ctr"/>
                    <a:tab pos="3228975" algn="ctr"/>
                    <a:tab pos="5743575" algn="ctr"/>
                  </a:tabLst>
                  <a:defRPr/>
                </a:pPr>
                <a:r>
                  <a:rPr lang="en-US" sz="1050" dirty="0">
                    <a:solidFill>
                      <a:srgbClr val="000000"/>
                    </a:solidFill>
                    <a:latin typeface="Arial"/>
                    <a:ea typeface="MS PGothic" pitchFamily="34" charset="-128"/>
                    <a:cs typeface="+mn-cs"/>
                  </a:rPr>
                  <a:t>H</a:t>
                </a:r>
              </a:p>
            </p:txBody>
          </p:sp>
          <p:sp>
            <p:nvSpPr>
              <p:cNvPr id="75" name="Rectangle 31"/>
              <p:cNvSpPr>
                <a:spLocks noChangeArrowheads="1"/>
              </p:cNvSpPr>
              <p:nvPr/>
            </p:nvSpPr>
            <p:spPr bwMode="auto">
              <a:xfrm>
                <a:off x="3906311" y="2056807"/>
                <a:ext cx="107814" cy="328363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pPr marL="4763" lvl="2" indent="-4763" algn="ctr" defTabSz="912813" eaLnBrk="0" hangingPunct="0">
                  <a:lnSpc>
                    <a:spcPct val="80000"/>
                  </a:lnSpc>
                  <a:spcBef>
                    <a:spcPct val="20000"/>
                  </a:spcBef>
                  <a:tabLst>
                    <a:tab pos="714375" algn="ctr"/>
                    <a:tab pos="3228975" algn="ctr"/>
                    <a:tab pos="5743575" algn="ctr"/>
                  </a:tabLst>
                  <a:defRPr/>
                </a:pPr>
                <a:r>
                  <a:rPr lang="en-US" sz="1050" dirty="0">
                    <a:solidFill>
                      <a:srgbClr val="000000"/>
                    </a:solidFill>
                    <a:latin typeface="Arial"/>
                    <a:ea typeface="MS PGothic" pitchFamily="34" charset="-128"/>
                    <a:cs typeface="+mn-cs"/>
                  </a:rPr>
                  <a:t>N</a:t>
                </a:r>
              </a:p>
              <a:p>
                <a:pPr marL="4763" lvl="2" indent="-4763" algn="ctr" defTabSz="912813" eaLnBrk="0" hangingPunct="0">
                  <a:lnSpc>
                    <a:spcPct val="80000"/>
                  </a:lnSpc>
                  <a:spcBef>
                    <a:spcPct val="20000"/>
                  </a:spcBef>
                  <a:tabLst>
                    <a:tab pos="714375" algn="ctr"/>
                    <a:tab pos="3228975" algn="ctr"/>
                    <a:tab pos="5743575" algn="ctr"/>
                  </a:tabLst>
                  <a:defRPr/>
                </a:pPr>
                <a:r>
                  <a:rPr lang="en-US" sz="1050" dirty="0">
                    <a:solidFill>
                      <a:srgbClr val="000000"/>
                    </a:solidFill>
                    <a:latin typeface="Arial"/>
                    <a:ea typeface="MS PGothic" pitchFamily="34" charset="-128"/>
                    <a:cs typeface="+mn-cs"/>
                  </a:rPr>
                  <a:t>H</a:t>
                </a:r>
              </a:p>
            </p:txBody>
          </p:sp>
          <p:sp>
            <p:nvSpPr>
              <p:cNvPr id="76" name="Rectangle 31"/>
              <p:cNvSpPr>
                <a:spLocks noChangeArrowheads="1"/>
              </p:cNvSpPr>
              <p:nvPr/>
            </p:nvSpPr>
            <p:spPr bwMode="auto">
              <a:xfrm>
                <a:off x="5738568" y="1951226"/>
                <a:ext cx="107814" cy="149256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pPr marL="4763" lvl="2" indent="-4763" algn="ctr" defTabSz="912813" eaLnBrk="0" hangingPunct="0">
                  <a:lnSpc>
                    <a:spcPct val="80000"/>
                  </a:lnSpc>
                  <a:spcBef>
                    <a:spcPct val="20000"/>
                  </a:spcBef>
                  <a:tabLst>
                    <a:tab pos="714375" algn="ctr"/>
                    <a:tab pos="3228975" algn="ctr"/>
                    <a:tab pos="5743575" algn="ctr"/>
                  </a:tabLst>
                  <a:defRPr/>
                </a:pPr>
                <a:r>
                  <a:rPr lang="en-US" sz="1050" dirty="0">
                    <a:solidFill>
                      <a:srgbClr val="000000"/>
                    </a:solidFill>
                    <a:latin typeface="Arial"/>
                    <a:ea typeface="MS PGothic" pitchFamily="34" charset="-128"/>
                    <a:cs typeface="+mn-cs"/>
                  </a:rPr>
                  <a:t>N</a:t>
                </a:r>
              </a:p>
            </p:txBody>
          </p:sp>
        </p:grpSp>
      </p:grpSp>
      <p:sp>
        <p:nvSpPr>
          <p:cNvPr id="107" name="AutoShape 30"/>
          <p:cNvSpPr>
            <a:spLocks noChangeArrowheads="1"/>
          </p:cNvSpPr>
          <p:nvPr/>
        </p:nvSpPr>
        <p:spPr bwMode="auto">
          <a:xfrm>
            <a:off x="2727325" y="2714625"/>
            <a:ext cx="312738" cy="150813"/>
          </a:xfrm>
          <a:prstGeom prst="downArrow">
            <a:avLst>
              <a:gd name="adj1" fmla="val 68731"/>
              <a:gd name="adj2" fmla="val 53431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defTabSz="912813" eaLnBrk="0" hangingPunct="0">
              <a:defRPr/>
            </a:pPr>
            <a:endParaRPr lang="it-IT" sz="2000">
              <a:solidFill>
                <a:srgbClr val="000000"/>
              </a:solidFill>
              <a:latin typeface="Arial"/>
              <a:ea typeface="MS PGothic" pitchFamily="34" charset="-128"/>
              <a:cs typeface="+mn-cs"/>
            </a:endParaRPr>
          </a:p>
        </p:txBody>
      </p:sp>
      <p:graphicFrame>
        <p:nvGraphicFramePr>
          <p:cNvPr id="77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700540"/>
              </p:ext>
            </p:extLst>
          </p:nvPr>
        </p:nvGraphicFramePr>
        <p:xfrm>
          <a:off x="5638800" y="1511300"/>
          <a:ext cx="3276600" cy="456618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5588"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Biochemical</a:t>
                      </a:r>
                    </a:p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Activity</a:t>
                      </a:r>
                    </a:p>
                  </a:txBody>
                  <a:tcPr marL="0" marR="0" marT="72020" marB="720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Regorafenib IC</a:t>
                      </a:r>
                      <a:r>
                        <a:rPr kumimoji="0" lang="de-DE" sz="12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50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mean ± SD nmol/L (n)</a:t>
                      </a:r>
                      <a:endParaRPr kumimoji="0" lang="de-DE" sz="12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46798" marB="4679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VEGFR1</a:t>
                      </a:r>
                      <a:endParaRPr kumimoji="0" 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0" marT="72020" marB="720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  13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± 0.4 (2)</a:t>
                      </a:r>
                    </a:p>
                  </a:txBody>
                  <a:tcPr marR="36000" marT="72020" marB="7202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Murine VEGFR2</a:t>
                      </a:r>
                      <a:endParaRPr kumimoji="0" 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0" marT="72020" marB="720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 4.2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± 1.6 (10)</a:t>
                      </a:r>
                    </a:p>
                  </a:txBody>
                  <a:tcPr marR="36000" marT="72020" marB="7202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Murine VEGFR3</a:t>
                      </a:r>
                      <a:endParaRPr kumimoji="0" 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0" marT="72020" marB="720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  46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± 10 (4) </a:t>
                      </a:r>
                    </a:p>
                  </a:txBody>
                  <a:tcPr marR="36000" marT="72020" marB="7202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TIE2</a:t>
                      </a:r>
                      <a:endParaRPr kumimoji="0" 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0" marT="72020" marB="720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311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± 46 (4)</a:t>
                      </a:r>
                    </a:p>
                  </a:txBody>
                  <a:tcPr marR="36000" marT="72020" marB="7202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PDGFR-</a:t>
                      </a: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β</a:t>
                      </a:r>
                      <a:endParaRPr kumimoji="0" 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0" marT="72020" marB="720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  22 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± 3 (2)</a:t>
                      </a:r>
                    </a:p>
                  </a:txBody>
                  <a:tcPr marR="36000" marT="72020" marB="7202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FGFR1</a:t>
                      </a:r>
                      <a:endParaRPr kumimoji="0" 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0" marT="72020" marB="720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202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± 18 (6)</a:t>
                      </a:r>
                    </a:p>
                  </a:txBody>
                  <a:tcPr marR="36000" marT="72020" marB="7202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KIT</a:t>
                      </a:r>
                      <a:endParaRPr kumimoji="0" 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0" marT="72020" marB="720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    7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± 2 (4)</a:t>
                      </a:r>
                    </a:p>
                  </a:txBody>
                  <a:tcPr marR="36000" marT="72020" marB="7202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RET</a:t>
                      </a:r>
                      <a:endParaRPr kumimoji="0" 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0" marT="72020" marB="720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 1.5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± 0.7 (2)</a:t>
                      </a:r>
                    </a:p>
                  </a:txBody>
                  <a:tcPr marR="36000" marT="72020" marB="7202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RAF-1</a:t>
                      </a:r>
                    </a:p>
                  </a:txBody>
                  <a:tcPr marR="0" marT="72020" marB="720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 2.5 ± 0.6 (4)</a:t>
                      </a:r>
                    </a:p>
                  </a:txBody>
                  <a:tcPr marR="36000" marT="72020" marB="7202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B-RAF</a:t>
                      </a:r>
                    </a:p>
                  </a:txBody>
                  <a:tcPr marR="0" marT="72020" marB="720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  28 ± 10 (6)</a:t>
                      </a:r>
                    </a:p>
                  </a:txBody>
                  <a:tcPr marR="36000" marT="72020" marB="7202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B-RAF</a:t>
                      </a:r>
                      <a:r>
                        <a:rPr kumimoji="0" lang="de-DE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V600E</a:t>
                      </a:r>
                    </a:p>
                  </a:txBody>
                  <a:tcPr marR="0" marT="72020" marB="720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  19 ± 6 (6)</a:t>
                      </a:r>
                    </a:p>
                  </a:txBody>
                  <a:tcPr marR="36000" marT="72020" marB="7202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211992" name="Picture 2"/>
          <p:cNvPicPr>
            <a:picLocks noChangeAspect="1" noChangeArrowheads="1"/>
          </p:cNvPicPr>
          <p:nvPr/>
        </p:nvPicPr>
        <p:blipFill>
          <a:blip r:embed="rId6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5034" r="6180" b="7774"/>
          <a:stretch>
            <a:fillRect/>
          </a:stretch>
        </p:blipFill>
        <p:spPr bwMode="auto">
          <a:xfrm>
            <a:off x="2370138" y="2886075"/>
            <a:ext cx="1027112" cy="774700"/>
          </a:xfrm>
          <a:prstGeom prst="rect">
            <a:avLst/>
          </a:prstGeom>
          <a:solidFill>
            <a:srgbClr val="BCC1C1">
              <a:alpha val="39999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8469672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>
            <a:spLocks noChangeArrowheads="1"/>
          </p:cNvSpPr>
          <p:nvPr/>
        </p:nvSpPr>
        <p:spPr bwMode="auto">
          <a:xfrm>
            <a:off x="3274547" y="3480546"/>
            <a:ext cx="5334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00ABEA"/>
          </a:solidFill>
          <a:ln w="9525">
            <a:solidFill>
              <a:srgbClr val="00ABEA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3274547" y="1839071"/>
            <a:ext cx="5334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00ABEA"/>
          </a:solidFill>
          <a:ln w="9525">
            <a:solidFill>
              <a:srgbClr val="00ABEA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019" name="Title 1"/>
          <p:cNvSpPr>
            <a:spLocks noGrp="1"/>
          </p:cNvSpPr>
          <p:nvPr>
            <p:ph type="title"/>
          </p:nvPr>
        </p:nvSpPr>
        <p:spPr>
          <a:xfrm>
            <a:off x="381000" y="49306"/>
            <a:ext cx="8137525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*CORRECT Study Design</a:t>
            </a:r>
          </a:p>
        </p:txBody>
      </p:sp>
      <p:sp>
        <p:nvSpPr>
          <p:cNvPr id="214020" name="Content Placeholder 2"/>
          <p:cNvSpPr>
            <a:spLocks noGrp="1"/>
          </p:cNvSpPr>
          <p:nvPr>
            <p:ph idx="1"/>
          </p:nvPr>
        </p:nvSpPr>
        <p:spPr>
          <a:xfrm>
            <a:off x="457200" y="4225272"/>
            <a:ext cx="8418513" cy="2286000"/>
          </a:xfrm>
        </p:spPr>
        <p:txBody>
          <a:bodyPr>
            <a:noAutofit/>
          </a:bodyPr>
          <a:lstStyle/>
          <a:p>
            <a:pPr>
              <a:spcAft>
                <a:spcPct val="0"/>
              </a:spcAft>
            </a:pPr>
            <a:r>
              <a:rPr lang="en-US" sz="2000" dirty="0"/>
              <a:t>Multicenter, randomized, double-blind, placebo-controlled, Phase 3</a:t>
            </a:r>
          </a:p>
          <a:p>
            <a:pPr lvl="1">
              <a:spcAft>
                <a:spcPct val="0"/>
              </a:spcAft>
            </a:pPr>
            <a:r>
              <a:rPr lang="en-US" sz="2000" dirty="0"/>
              <a:t>2:1 randomization</a:t>
            </a:r>
          </a:p>
          <a:p>
            <a:pPr lvl="1">
              <a:spcAft>
                <a:spcPct val="0"/>
              </a:spcAft>
            </a:pPr>
            <a:r>
              <a:rPr lang="en-US" sz="2000" dirty="0"/>
              <a:t>Stratification factors: prior anti-VEGF therapy, time from diagnosis of metastatic CRC, geographical region</a:t>
            </a:r>
          </a:p>
          <a:p>
            <a:pPr>
              <a:spcAft>
                <a:spcPct val="0"/>
              </a:spcAft>
            </a:pPr>
            <a:r>
              <a:rPr lang="en-US" sz="2000" dirty="0"/>
              <a:t>Global trial: 16 countries, 114 active centers;1052 screened, 760 enrolled</a:t>
            </a:r>
          </a:p>
          <a:p>
            <a:pPr>
              <a:spcAft>
                <a:spcPct val="0"/>
              </a:spcAft>
            </a:pPr>
            <a:r>
              <a:rPr lang="en-US" sz="2000" dirty="0"/>
              <a:t>Secondary endpoints: PFS, ORR, DCR</a:t>
            </a:r>
          </a:p>
        </p:txBody>
      </p:sp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186767" y="2285999"/>
            <a:ext cx="2057400" cy="94531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00ABEA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a typeface="+mn-ea"/>
                <a:cs typeface="+mn-cs"/>
              </a:rPr>
              <a:t>Metastatic CRC after standard therapy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68707" y="1593008"/>
            <a:ext cx="346075" cy="2721909"/>
          </a:xfrm>
          <a:prstGeom prst="rect">
            <a:avLst/>
          </a:prstGeom>
          <a:solidFill>
            <a:srgbClr val="00ABEA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RANDOM I ZAT I ON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807947" y="1465261"/>
            <a:ext cx="2516653" cy="116279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00ABEA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a typeface="+mn-ea"/>
                <a:cs typeface="+mn-cs"/>
              </a:rPr>
              <a:t>Regorafenib + BSC </a:t>
            </a:r>
            <a:r>
              <a:rPr lang="en-US" dirty="0">
                <a:solidFill>
                  <a:schemeClr val="bg1"/>
                </a:solidFill>
                <a:ea typeface="+mn-ea"/>
                <a:cs typeface="+mn-cs"/>
              </a:rPr>
              <a:t>160 mg orally once daily </a:t>
            </a:r>
            <a:br>
              <a:rPr lang="en-US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en-US" dirty="0">
                <a:solidFill>
                  <a:schemeClr val="bg1"/>
                </a:solidFill>
                <a:ea typeface="+mn-ea"/>
                <a:cs typeface="+mn-cs"/>
              </a:rPr>
              <a:t>3 weeks on, 1 week off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3807947" y="3106735"/>
            <a:ext cx="2516653" cy="106185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00ABEA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a typeface="+mn-ea"/>
                <a:cs typeface="+mn-cs"/>
              </a:rPr>
              <a:t>Placebo + BSC </a:t>
            </a:r>
            <a:br>
              <a:rPr lang="en-US" b="1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en-US" dirty="0">
                <a:solidFill>
                  <a:schemeClr val="bg1"/>
                </a:solidFill>
                <a:ea typeface="+mn-ea"/>
                <a:cs typeface="+mn-cs"/>
              </a:rPr>
              <a:t>3 weeks on, 1 week off</a:t>
            </a:r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>
            <a:off x="2318872" y="2659809"/>
            <a:ext cx="5334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00ABEA"/>
          </a:solidFill>
          <a:ln w="9525">
            <a:solidFill>
              <a:srgbClr val="00ABEA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026" name="TextBox 5"/>
          <p:cNvSpPr txBox="1">
            <a:spLocks noChangeArrowheads="1"/>
          </p:cNvSpPr>
          <p:nvPr/>
        </p:nvSpPr>
        <p:spPr bwMode="auto">
          <a:xfrm>
            <a:off x="3505200" y="2628059"/>
            <a:ext cx="64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2 : 1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858000" y="1494561"/>
            <a:ext cx="2078038" cy="256943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00ABEA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a typeface="+mn-ea"/>
              </a:rPr>
              <a:t>Primary Endpoint: OS</a:t>
            </a:r>
          </a:p>
        </p:txBody>
      </p:sp>
      <p:sp>
        <p:nvSpPr>
          <p:cNvPr id="18" name="Right Arrow 17"/>
          <p:cNvSpPr>
            <a:spLocks noChangeArrowheads="1"/>
          </p:cNvSpPr>
          <p:nvPr/>
        </p:nvSpPr>
        <p:spPr bwMode="auto">
          <a:xfrm>
            <a:off x="6324600" y="3480546"/>
            <a:ext cx="5334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00ABEA"/>
          </a:solidFill>
          <a:ln w="9525">
            <a:solidFill>
              <a:srgbClr val="00ABEA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ight Arrow 18"/>
          <p:cNvSpPr>
            <a:spLocks noChangeArrowheads="1"/>
          </p:cNvSpPr>
          <p:nvPr/>
        </p:nvSpPr>
        <p:spPr bwMode="auto">
          <a:xfrm>
            <a:off x="6324600" y="1839071"/>
            <a:ext cx="5334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00ABEA"/>
          </a:solidFill>
          <a:ln w="9525">
            <a:solidFill>
              <a:srgbClr val="00ABEA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030" name="TextBox 14"/>
          <p:cNvSpPr txBox="1">
            <a:spLocks noChangeArrowheads="1"/>
          </p:cNvSpPr>
          <p:nvPr/>
        </p:nvSpPr>
        <p:spPr bwMode="auto">
          <a:xfrm>
            <a:off x="926145" y="6501823"/>
            <a:ext cx="31124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Grothey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et al.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Lancet.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2013;381:303-312.</a:t>
            </a:r>
          </a:p>
        </p:txBody>
      </p:sp>
    </p:spTree>
    <p:extLst>
      <p:ext uri="{BB962C8B-B14F-4D97-AF65-F5344CB8AC3E}">
        <p14:creationId xmlns:p14="http://schemas.microsoft.com/office/powerpoint/2010/main" val="751936790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37525" cy="1143000"/>
          </a:xfrm>
        </p:spPr>
        <p:txBody>
          <a:bodyPr>
            <a:noAutofit/>
          </a:bodyPr>
          <a:lstStyle/>
          <a:p>
            <a:r>
              <a:rPr lang="en-US" sz="4800" b="1" dirty="0"/>
              <a:t>CORRECT: Overall Survival </a:t>
            </a:r>
          </a:p>
        </p:txBody>
      </p:sp>
      <p:sp>
        <p:nvSpPr>
          <p:cNvPr id="215042" name="TextBox 4"/>
          <p:cNvSpPr txBox="1">
            <a:spLocks noChangeArrowheads="1"/>
          </p:cNvSpPr>
          <p:nvPr/>
        </p:nvSpPr>
        <p:spPr bwMode="auto">
          <a:xfrm>
            <a:off x="723900" y="1565833"/>
            <a:ext cx="68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b="1"/>
              <a:t>1.00</a:t>
            </a:r>
          </a:p>
        </p:txBody>
      </p:sp>
      <p:sp>
        <p:nvSpPr>
          <p:cNvPr id="215043" name="TextBox 5"/>
          <p:cNvSpPr txBox="1">
            <a:spLocks noChangeArrowheads="1"/>
          </p:cNvSpPr>
          <p:nvPr/>
        </p:nvSpPr>
        <p:spPr bwMode="auto">
          <a:xfrm>
            <a:off x="723900" y="3367646"/>
            <a:ext cx="685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b="1"/>
              <a:t>0.50</a:t>
            </a:r>
          </a:p>
        </p:txBody>
      </p:sp>
      <p:sp>
        <p:nvSpPr>
          <p:cNvPr id="215044" name="TextBox 6"/>
          <p:cNvSpPr txBox="1">
            <a:spLocks noChangeArrowheads="1"/>
          </p:cNvSpPr>
          <p:nvPr/>
        </p:nvSpPr>
        <p:spPr bwMode="auto">
          <a:xfrm>
            <a:off x="723900" y="4275696"/>
            <a:ext cx="68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b="1"/>
              <a:t>0.25</a:t>
            </a:r>
          </a:p>
        </p:txBody>
      </p:sp>
      <p:sp>
        <p:nvSpPr>
          <p:cNvPr id="215045" name="TextBox 7"/>
          <p:cNvSpPr txBox="1">
            <a:spLocks noChangeArrowheads="1"/>
          </p:cNvSpPr>
          <p:nvPr/>
        </p:nvSpPr>
        <p:spPr bwMode="auto">
          <a:xfrm>
            <a:off x="723900" y="5158346"/>
            <a:ext cx="685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b="1"/>
              <a:t>0</a:t>
            </a:r>
          </a:p>
        </p:txBody>
      </p:sp>
      <p:sp>
        <p:nvSpPr>
          <p:cNvPr id="215046" name="TextBox 8"/>
          <p:cNvSpPr txBox="1">
            <a:spLocks noChangeArrowheads="1"/>
          </p:cNvSpPr>
          <p:nvPr/>
        </p:nvSpPr>
        <p:spPr bwMode="auto">
          <a:xfrm>
            <a:off x="723900" y="2456421"/>
            <a:ext cx="685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b="1"/>
              <a:t>0.75</a:t>
            </a:r>
          </a:p>
        </p:txBody>
      </p:sp>
      <p:sp>
        <p:nvSpPr>
          <p:cNvPr id="215047" name="TextBox 14"/>
          <p:cNvSpPr txBox="1">
            <a:spLocks noChangeArrowheads="1"/>
          </p:cNvSpPr>
          <p:nvPr/>
        </p:nvSpPr>
        <p:spPr bwMode="auto">
          <a:xfrm>
            <a:off x="4221163" y="5456796"/>
            <a:ext cx="68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b="1"/>
              <a:t>200</a:t>
            </a:r>
          </a:p>
        </p:txBody>
      </p:sp>
      <p:sp>
        <p:nvSpPr>
          <p:cNvPr id="215048" name="TextBox 15"/>
          <p:cNvSpPr txBox="1">
            <a:spLocks noChangeArrowheads="1"/>
          </p:cNvSpPr>
          <p:nvPr/>
        </p:nvSpPr>
        <p:spPr bwMode="auto">
          <a:xfrm>
            <a:off x="2632075" y="5456796"/>
            <a:ext cx="68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b="1"/>
              <a:t>100</a:t>
            </a:r>
          </a:p>
        </p:txBody>
      </p:sp>
      <p:sp>
        <p:nvSpPr>
          <p:cNvPr id="215049" name="TextBox 16"/>
          <p:cNvSpPr txBox="1">
            <a:spLocks noChangeArrowheads="1"/>
          </p:cNvSpPr>
          <p:nvPr/>
        </p:nvSpPr>
        <p:spPr bwMode="auto">
          <a:xfrm>
            <a:off x="1781175" y="5456796"/>
            <a:ext cx="68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b="1"/>
              <a:t>50</a:t>
            </a:r>
          </a:p>
        </p:txBody>
      </p:sp>
      <p:sp>
        <p:nvSpPr>
          <p:cNvPr id="215050" name="TextBox 17"/>
          <p:cNvSpPr txBox="1">
            <a:spLocks noChangeArrowheads="1"/>
          </p:cNvSpPr>
          <p:nvPr/>
        </p:nvSpPr>
        <p:spPr bwMode="auto">
          <a:xfrm>
            <a:off x="906463" y="5456796"/>
            <a:ext cx="68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b="1"/>
              <a:t>0</a:t>
            </a:r>
          </a:p>
        </p:txBody>
      </p:sp>
      <p:sp>
        <p:nvSpPr>
          <p:cNvPr id="215051" name="TextBox 18"/>
          <p:cNvSpPr txBox="1">
            <a:spLocks noChangeArrowheads="1"/>
          </p:cNvSpPr>
          <p:nvPr/>
        </p:nvSpPr>
        <p:spPr bwMode="auto">
          <a:xfrm>
            <a:off x="3449638" y="5456796"/>
            <a:ext cx="68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b="1"/>
              <a:t>150</a:t>
            </a:r>
          </a:p>
        </p:txBody>
      </p:sp>
      <p:sp>
        <p:nvSpPr>
          <p:cNvPr id="215052" name="TextBox 19"/>
          <p:cNvSpPr txBox="1">
            <a:spLocks noChangeArrowheads="1"/>
          </p:cNvSpPr>
          <p:nvPr/>
        </p:nvSpPr>
        <p:spPr bwMode="auto">
          <a:xfrm>
            <a:off x="5786438" y="5456796"/>
            <a:ext cx="68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b="1"/>
              <a:t>300</a:t>
            </a:r>
          </a:p>
        </p:txBody>
      </p:sp>
      <p:sp>
        <p:nvSpPr>
          <p:cNvPr id="215053" name="TextBox 20"/>
          <p:cNvSpPr txBox="1">
            <a:spLocks noChangeArrowheads="1"/>
          </p:cNvSpPr>
          <p:nvPr/>
        </p:nvSpPr>
        <p:spPr bwMode="auto">
          <a:xfrm>
            <a:off x="5026025" y="5456796"/>
            <a:ext cx="68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b="1"/>
              <a:t>250</a:t>
            </a:r>
          </a:p>
        </p:txBody>
      </p:sp>
      <p:sp>
        <p:nvSpPr>
          <p:cNvPr id="215054" name="TextBox 21"/>
          <p:cNvSpPr txBox="1">
            <a:spLocks noChangeArrowheads="1"/>
          </p:cNvSpPr>
          <p:nvPr/>
        </p:nvSpPr>
        <p:spPr bwMode="auto">
          <a:xfrm>
            <a:off x="7351713" y="5456796"/>
            <a:ext cx="68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b="1"/>
              <a:t>400</a:t>
            </a:r>
          </a:p>
        </p:txBody>
      </p:sp>
      <p:sp>
        <p:nvSpPr>
          <p:cNvPr id="215055" name="TextBox 22"/>
          <p:cNvSpPr txBox="1">
            <a:spLocks noChangeArrowheads="1"/>
          </p:cNvSpPr>
          <p:nvPr/>
        </p:nvSpPr>
        <p:spPr bwMode="auto">
          <a:xfrm>
            <a:off x="6580188" y="5456796"/>
            <a:ext cx="68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b="1"/>
              <a:t>350</a:t>
            </a:r>
          </a:p>
        </p:txBody>
      </p:sp>
      <p:sp>
        <p:nvSpPr>
          <p:cNvPr id="215056" name="TextBox 25"/>
          <p:cNvSpPr txBox="1">
            <a:spLocks noChangeArrowheads="1"/>
          </p:cNvSpPr>
          <p:nvPr/>
        </p:nvSpPr>
        <p:spPr bwMode="auto">
          <a:xfrm>
            <a:off x="8156575" y="5456796"/>
            <a:ext cx="68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b="1"/>
              <a:t>450</a:t>
            </a:r>
          </a:p>
        </p:txBody>
      </p:sp>
      <p:sp>
        <p:nvSpPr>
          <p:cNvPr id="215057" name="TextBox 26"/>
          <p:cNvSpPr txBox="1">
            <a:spLocks noChangeArrowheads="1"/>
          </p:cNvSpPr>
          <p:nvPr/>
        </p:nvSpPr>
        <p:spPr bwMode="auto">
          <a:xfrm>
            <a:off x="2513013" y="5748896"/>
            <a:ext cx="4408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b="1"/>
              <a:t>Days From Randomization</a:t>
            </a:r>
          </a:p>
        </p:txBody>
      </p:sp>
      <p:sp>
        <p:nvSpPr>
          <p:cNvPr id="215058" name="TextBox 27"/>
          <p:cNvSpPr txBox="1">
            <a:spLocks noChangeArrowheads="1"/>
          </p:cNvSpPr>
          <p:nvPr/>
        </p:nvSpPr>
        <p:spPr bwMode="auto">
          <a:xfrm rot="-5400000">
            <a:off x="-1195387" y="3578783"/>
            <a:ext cx="34496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b="1"/>
              <a:t>Survival Distribution Function</a:t>
            </a:r>
          </a:p>
        </p:txBody>
      </p:sp>
      <p:sp>
        <p:nvSpPr>
          <p:cNvPr id="215059" name="TextBox 28"/>
          <p:cNvSpPr txBox="1">
            <a:spLocks noChangeArrowheads="1"/>
          </p:cNvSpPr>
          <p:nvPr/>
        </p:nvSpPr>
        <p:spPr bwMode="auto">
          <a:xfrm>
            <a:off x="1863725" y="4612246"/>
            <a:ext cx="27616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 b="1" dirty="0">
                <a:latin typeface="+mn-lt"/>
              </a:rPr>
              <a:t>Placebo N = 255</a:t>
            </a:r>
          </a:p>
        </p:txBody>
      </p:sp>
      <p:sp>
        <p:nvSpPr>
          <p:cNvPr id="215060" name="TextBox 29"/>
          <p:cNvSpPr txBox="1">
            <a:spLocks noChangeArrowheads="1"/>
          </p:cNvSpPr>
          <p:nvPr/>
        </p:nvSpPr>
        <p:spPr bwMode="auto">
          <a:xfrm>
            <a:off x="1851025" y="4856721"/>
            <a:ext cx="26501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 b="1">
                <a:latin typeface="+mn-lt"/>
              </a:rPr>
              <a:t>Regorafenib N = 505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857626" y="1593999"/>
            <a:ext cx="5178612" cy="1598635"/>
            <a:chOff x="4114800" y="1481007"/>
            <a:chExt cx="5445051" cy="1598687"/>
          </a:xfrm>
        </p:grpSpPr>
        <p:sp>
          <p:nvSpPr>
            <p:cNvPr id="215088" name="TextBox 31"/>
            <p:cNvSpPr txBox="1">
              <a:spLocks noChangeArrowheads="1"/>
            </p:cNvSpPr>
            <p:nvPr/>
          </p:nvSpPr>
          <p:spPr bwMode="auto">
            <a:xfrm>
              <a:off x="4114800" y="1737360"/>
              <a:ext cx="5178542" cy="707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2000" b="1" dirty="0">
                  <a:latin typeface="+mn-lt"/>
                </a:rPr>
                <a:t>Median       6.4 months	    5.0 months</a:t>
              </a:r>
            </a:p>
            <a:p>
              <a:r>
                <a:rPr lang="en-GB" sz="2000" b="1" dirty="0">
                  <a:latin typeface="+mn-lt"/>
                </a:rPr>
                <a:t>95% CI	        5.9-7.3	             4.4-5.8  </a:t>
              </a:r>
            </a:p>
          </p:txBody>
        </p:sp>
        <p:sp>
          <p:nvSpPr>
            <p:cNvPr id="215089" name="TextBox 37"/>
            <p:cNvSpPr txBox="1">
              <a:spLocks noChangeArrowheads="1"/>
            </p:cNvSpPr>
            <p:nvPr/>
          </p:nvSpPr>
          <p:spPr bwMode="auto">
            <a:xfrm>
              <a:off x="4302122" y="2371785"/>
              <a:ext cx="4613277" cy="707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2000" b="1" dirty="0">
                  <a:latin typeface="+mn-lt"/>
                </a:rPr>
                <a:t>Hazard ratio: 0.77 (95% CI, 0.64-0.94)</a:t>
              </a:r>
            </a:p>
            <a:p>
              <a:r>
                <a:rPr lang="en-GB" sz="2000" b="1" dirty="0">
                  <a:latin typeface="+mn-lt"/>
                </a:rPr>
                <a:t>          </a:t>
              </a:r>
              <a:r>
                <a:rPr lang="en-GB" sz="2000" b="1" i="1" dirty="0">
                  <a:latin typeface="+mn-lt"/>
                </a:rPr>
                <a:t>P </a:t>
              </a:r>
              <a:r>
                <a:rPr lang="en-GB" sz="2000" b="1" dirty="0">
                  <a:latin typeface="+mn-lt"/>
                </a:rPr>
                <a:t>= 0.0052 </a:t>
              </a:r>
            </a:p>
          </p:txBody>
        </p:sp>
        <p:sp>
          <p:nvSpPr>
            <p:cNvPr id="215090" name="TextBox 39"/>
            <p:cNvSpPr txBox="1">
              <a:spLocks noChangeArrowheads="1"/>
            </p:cNvSpPr>
            <p:nvPr/>
          </p:nvSpPr>
          <p:spPr bwMode="auto">
            <a:xfrm>
              <a:off x="4606851" y="1481007"/>
              <a:ext cx="4953000" cy="400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tabLst>
                  <a:tab pos="1776413" algn="ctr"/>
                  <a:tab pos="3883025" algn="ct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1776413" algn="ctr"/>
                  <a:tab pos="3883025" algn="ct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1776413" algn="ctr"/>
                  <a:tab pos="3883025" algn="ct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1776413" algn="ctr"/>
                  <a:tab pos="3883025" algn="ct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1776413" algn="ctr"/>
                  <a:tab pos="3883025" algn="ct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776413" algn="ctr"/>
                  <a:tab pos="3883025" algn="ct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776413" algn="ctr"/>
                  <a:tab pos="3883025" algn="ct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776413" algn="ctr"/>
                  <a:tab pos="3883025" algn="ct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776413" algn="ctr"/>
                  <a:tab pos="3883025" algn="ct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lvl="1" algn="ctr"/>
              <a:r>
                <a:rPr lang="en-GB" sz="2000" b="1" dirty="0">
                  <a:latin typeface="+mn-lt"/>
                </a:rPr>
                <a:t>	                        Placebo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317625" y="1718233"/>
            <a:ext cx="7442200" cy="3776663"/>
            <a:chOff x="1143000" y="1854200"/>
            <a:chExt cx="7442199" cy="3340159"/>
          </a:xfrm>
        </p:grpSpPr>
        <p:sp>
          <p:nvSpPr>
            <p:cNvPr id="215070" name="Freeform 45"/>
            <p:cNvSpPr>
              <a:spLocks/>
            </p:cNvSpPr>
            <p:nvPr/>
          </p:nvSpPr>
          <p:spPr bwMode="auto">
            <a:xfrm>
              <a:off x="1292224" y="1854200"/>
              <a:ext cx="7292975" cy="3200400"/>
            </a:xfrm>
            <a:custGeom>
              <a:avLst/>
              <a:gdLst>
                <a:gd name="T0" fmla="*/ 0 w 6076950"/>
                <a:gd name="T1" fmla="*/ 0 h 3419475"/>
                <a:gd name="T2" fmla="*/ 0 w 6076950"/>
                <a:gd name="T3" fmla="*/ 3200400 h 3419475"/>
                <a:gd name="T4" fmla="*/ 7292975 w 6076950"/>
                <a:gd name="T5" fmla="*/ 3200400 h 34194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76950" h="3419475">
                  <a:moveTo>
                    <a:pt x="0" y="0"/>
                  </a:moveTo>
                  <a:lnTo>
                    <a:pt x="0" y="3419475"/>
                  </a:lnTo>
                  <a:lnTo>
                    <a:pt x="6076950" y="3419475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6"/>
            <p:cNvGrpSpPr>
              <a:grpSpLocks/>
            </p:cNvGrpSpPr>
            <p:nvPr/>
          </p:nvGrpSpPr>
          <p:grpSpPr bwMode="auto">
            <a:xfrm flipH="1">
              <a:off x="1143000" y="1879600"/>
              <a:ext cx="152400" cy="3165475"/>
              <a:chOff x="933450" y="1733550"/>
              <a:chExt cx="685800" cy="3400425"/>
            </a:xfrm>
          </p:grpSpPr>
          <p:cxnSp>
            <p:nvCxnSpPr>
              <p:cNvPr id="215083" name="Straight Connector 54"/>
              <p:cNvCxnSpPr>
                <a:cxnSpLocks noChangeShapeType="1"/>
              </p:cNvCxnSpPr>
              <p:nvPr/>
            </p:nvCxnSpPr>
            <p:spPr bwMode="auto">
              <a:xfrm>
                <a:off x="933450" y="1733550"/>
                <a:ext cx="685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084" name="Straight Connector 55"/>
              <p:cNvCxnSpPr>
                <a:cxnSpLocks noChangeShapeType="1"/>
              </p:cNvCxnSpPr>
              <p:nvPr/>
            </p:nvCxnSpPr>
            <p:spPr bwMode="auto">
              <a:xfrm>
                <a:off x="933450" y="2605477"/>
                <a:ext cx="685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085" name="Straight Connector 56"/>
              <p:cNvCxnSpPr>
                <a:cxnSpLocks noChangeShapeType="1"/>
              </p:cNvCxnSpPr>
              <p:nvPr/>
            </p:nvCxnSpPr>
            <p:spPr bwMode="auto">
              <a:xfrm>
                <a:off x="933450" y="3437671"/>
                <a:ext cx="685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086" name="Straight Connector 58"/>
              <p:cNvCxnSpPr>
                <a:cxnSpLocks noChangeShapeType="1"/>
              </p:cNvCxnSpPr>
              <p:nvPr/>
            </p:nvCxnSpPr>
            <p:spPr bwMode="auto">
              <a:xfrm>
                <a:off x="933450" y="4292254"/>
                <a:ext cx="685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087" name="Straight Connector 59"/>
              <p:cNvCxnSpPr>
                <a:cxnSpLocks noChangeShapeType="1"/>
              </p:cNvCxnSpPr>
              <p:nvPr/>
            </p:nvCxnSpPr>
            <p:spPr bwMode="auto">
              <a:xfrm>
                <a:off x="933450" y="5133975"/>
                <a:ext cx="685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5" name="Group 47"/>
            <p:cNvGrpSpPr>
              <a:grpSpLocks/>
            </p:cNvGrpSpPr>
            <p:nvPr/>
          </p:nvGrpSpPr>
          <p:grpSpPr bwMode="auto">
            <a:xfrm rot="5400000" flipH="1">
              <a:off x="4786312" y="1560591"/>
              <a:ext cx="122835" cy="7144701"/>
              <a:chOff x="933292" y="1804572"/>
              <a:chExt cx="685958" cy="3329403"/>
            </a:xfrm>
          </p:grpSpPr>
          <p:cxnSp>
            <p:nvCxnSpPr>
              <p:cNvPr id="215073" name="Straight Connector 48"/>
              <p:cNvCxnSpPr>
                <a:cxnSpLocks noChangeShapeType="1"/>
              </p:cNvCxnSpPr>
              <p:nvPr/>
            </p:nvCxnSpPr>
            <p:spPr bwMode="auto">
              <a:xfrm>
                <a:off x="933448" y="1804572"/>
                <a:ext cx="685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074" name="Straight Connector 49"/>
              <p:cNvCxnSpPr>
                <a:cxnSpLocks noChangeShapeType="1"/>
              </p:cNvCxnSpPr>
              <p:nvPr/>
            </p:nvCxnSpPr>
            <p:spPr bwMode="auto">
              <a:xfrm>
                <a:off x="933448" y="2187885"/>
                <a:ext cx="685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075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933448" y="4389818"/>
                <a:ext cx="685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076" name="Straight Connector 51"/>
              <p:cNvCxnSpPr>
                <a:cxnSpLocks noChangeShapeType="1"/>
              </p:cNvCxnSpPr>
              <p:nvPr/>
            </p:nvCxnSpPr>
            <p:spPr bwMode="auto">
              <a:xfrm>
                <a:off x="933292" y="4762136"/>
                <a:ext cx="6859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077" name="Straight Connector 52"/>
              <p:cNvCxnSpPr>
                <a:cxnSpLocks noChangeShapeType="1"/>
              </p:cNvCxnSpPr>
              <p:nvPr/>
            </p:nvCxnSpPr>
            <p:spPr bwMode="auto">
              <a:xfrm>
                <a:off x="933450" y="5133975"/>
                <a:ext cx="685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078" name="Straight Connector 53"/>
              <p:cNvCxnSpPr>
                <a:cxnSpLocks noChangeShapeType="1"/>
              </p:cNvCxnSpPr>
              <p:nvPr/>
            </p:nvCxnSpPr>
            <p:spPr bwMode="auto">
              <a:xfrm>
                <a:off x="933448" y="3290816"/>
                <a:ext cx="685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079" name="Straight Connector 66"/>
              <p:cNvCxnSpPr>
                <a:cxnSpLocks noChangeShapeType="1"/>
              </p:cNvCxnSpPr>
              <p:nvPr/>
            </p:nvCxnSpPr>
            <p:spPr bwMode="auto">
              <a:xfrm>
                <a:off x="933443" y="4024583"/>
                <a:ext cx="685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080" name="Straight Connector 67"/>
              <p:cNvCxnSpPr>
                <a:cxnSpLocks noChangeShapeType="1"/>
              </p:cNvCxnSpPr>
              <p:nvPr/>
            </p:nvCxnSpPr>
            <p:spPr bwMode="auto">
              <a:xfrm>
                <a:off x="933438" y="3654275"/>
                <a:ext cx="685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081" name="Straight Connector 68"/>
              <p:cNvCxnSpPr>
                <a:cxnSpLocks noChangeShapeType="1"/>
              </p:cNvCxnSpPr>
              <p:nvPr/>
            </p:nvCxnSpPr>
            <p:spPr bwMode="auto">
              <a:xfrm>
                <a:off x="933448" y="2553120"/>
                <a:ext cx="685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082" name="Straight Connector 87"/>
              <p:cNvCxnSpPr>
                <a:cxnSpLocks noChangeShapeType="1"/>
              </p:cNvCxnSpPr>
              <p:nvPr/>
            </p:nvCxnSpPr>
            <p:spPr bwMode="auto">
              <a:xfrm>
                <a:off x="933448" y="2915436"/>
                <a:ext cx="685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sp>
        <p:nvSpPr>
          <p:cNvPr id="215064" name="Freeform 3"/>
          <p:cNvSpPr>
            <a:spLocks/>
          </p:cNvSpPr>
          <p:nvPr/>
        </p:nvSpPr>
        <p:spPr bwMode="auto">
          <a:xfrm>
            <a:off x="1501775" y="1772208"/>
            <a:ext cx="6488113" cy="2743200"/>
          </a:xfrm>
          <a:custGeom>
            <a:avLst/>
            <a:gdLst>
              <a:gd name="T0" fmla="*/ 0 w 6487885"/>
              <a:gd name="T1" fmla="*/ 0 h 2743200"/>
              <a:gd name="T2" fmla="*/ 206828 w 6487885"/>
              <a:gd name="T3" fmla="*/ 0 h 2743200"/>
              <a:gd name="T4" fmla="*/ 370114 w 6487885"/>
              <a:gd name="T5" fmla="*/ 32657 h 2743200"/>
              <a:gd name="T6" fmla="*/ 478971 w 6487885"/>
              <a:gd name="T7" fmla="*/ 87085 h 2743200"/>
              <a:gd name="T8" fmla="*/ 642257 w 6487885"/>
              <a:gd name="T9" fmla="*/ 261257 h 2743200"/>
              <a:gd name="T10" fmla="*/ 805542 w 6487885"/>
              <a:gd name="T11" fmla="*/ 370114 h 2743200"/>
              <a:gd name="T12" fmla="*/ 914400 w 6487885"/>
              <a:gd name="T13" fmla="*/ 413657 h 2743200"/>
              <a:gd name="T14" fmla="*/ 979714 w 6487885"/>
              <a:gd name="T15" fmla="*/ 544285 h 2743200"/>
              <a:gd name="T16" fmla="*/ 1055914 w 6487885"/>
              <a:gd name="T17" fmla="*/ 587828 h 2743200"/>
              <a:gd name="T18" fmla="*/ 1143000 w 6487885"/>
              <a:gd name="T19" fmla="*/ 685800 h 2743200"/>
              <a:gd name="T20" fmla="*/ 1175657 w 6487885"/>
              <a:gd name="T21" fmla="*/ 772885 h 2743200"/>
              <a:gd name="T22" fmla="*/ 1262742 w 6487885"/>
              <a:gd name="T23" fmla="*/ 859971 h 2743200"/>
              <a:gd name="T24" fmla="*/ 1371600 w 6487885"/>
              <a:gd name="T25" fmla="*/ 914400 h 2743200"/>
              <a:gd name="T26" fmla="*/ 1502228 w 6487885"/>
              <a:gd name="T27" fmla="*/ 1066800 h 2743200"/>
              <a:gd name="T28" fmla="*/ 1589314 w 6487885"/>
              <a:gd name="T29" fmla="*/ 1153885 h 2743200"/>
              <a:gd name="T30" fmla="*/ 1611085 w 6487885"/>
              <a:gd name="T31" fmla="*/ 1251857 h 2743200"/>
              <a:gd name="T32" fmla="*/ 1774371 w 6487885"/>
              <a:gd name="T33" fmla="*/ 1338942 h 2743200"/>
              <a:gd name="T34" fmla="*/ 1937657 w 6487885"/>
              <a:gd name="T35" fmla="*/ 1415142 h 2743200"/>
              <a:gd name="T36" fmla="*/ 2013857 w 6487885"/>
              <a:gd name="T37" fmla="*/ 1524000 h 2743200"/>
              <a:gd name="T38" fmla="*/ 2144485 w 6487885"/>
              <a:gd name="T39" fmla="*/ 1589314 h 2743200"/>
              <a:gd name="T40" fmla="*/ 2438401 w 6487885"/>
              <a:gd name="T41" fmla="*/ 1839685 h 2743200"/>
              <a:gd name="T42" fmla="*/ 2547257 w 6487885"/>
              <a:gd name="T43" fmla="*/ 1861457 h 2743200"/>
              <a:gd name="T44" fmla="*/ 2710543 w 6487885"/>
              <a:gd name="T45" fmla="*/ 1992085 h 2743200"/>
              <a:gd name="T46" fmla="*/ 2841171 w 6487885"/>
              <a:gd name="T47" fmla="*/ 2057400 h 2743200"/>
              <a:gd name="T48" fmla="*/ 2950029 w 6487885"/>
              <a:gd name="T49" fmla="*/ 2057400 h 2743200"/>
              <a:gd name="T50" fmla="*/ 3113315 w 6487885"/>
              <a:gd name="T51" fmla="*/ 2133600 h 2743200"/>
              <a:gd name="T52" fmla="*/ 3276600 w 6487885"/>
              <a:gd name="T53" fmla="*/ 2155370 h 2743200"/>
              <a:gd name="T54" fmla="*/ 3363684 w 6487885"/>
              <a:gd name="T55" fmla="*/ 2209800 h 2743200"/>
              <a:gd name="T56" fmla="*/ 3494314 w 6487885"/>
              <a:gd name="T57" fmla="*/ 2318656 h 2743200"/>
              <a:gd name="T58" fmla="*/ 3624942 w 6487885"/>
              <a:gd name="T59" fmla="*/ 2307770 h 2743200"/>
              <a:gd name="T60" fmla="*/ 3690256 w 6487885"/>
              <a:gd name="T61" fmla="*/ 2373084 h 2743200"/>
              <a:gd name="T62" fmla="*/ 3799114 w 6487885"/>
              <a:gd name="T63" fmla="*/ 2471056 h 2743200"/>
              <a:gd name="T64" fmla="*/ 3951514 w 6487885"/>
              <a:gd name="T65" fmla="*/ 2481942 h 2743200"/>
              <a:gd name="T66" fmla="*/ 4093028 w 6487885"/>
              <a:gd name="T67" fmla="*/ 2481942 h 2743200"/>
              <a:gd name="T68" fmla="*/ 4267201 w 6487885"/>
              <a:gd name="T69" fmla="*/ 2481942 h 2743200"/>
              <a:gd name="T70" fmla="*/ 4267201 w 6487885"/>
              <a:gd name="T71" fmla="*/ 2481942 h 2743200"/>
              <a:gd name="T72" fmla="*/ 4474029 w 6487885"/>
              <a:gd name="T73" fmla="*/ 2525484 h 2743200"/>
              <a:gd name="T74" fmla="*/ 4582885 w 6487885"/>
              <a:gd name="T75" fmla="*/ 2525484 h 2743200"/>
              <a:gd name="T76" fmla="*/ 4593769 w 6487885"/>
              <a:gd name="T77" fmla="*/ 2590800 h 2743200"/>
              <a:gd name="T78" fmla="*/ 4735285 w 6487885"/>
              <a:gd name="T79" fmla="*/ 2590800 h 2743200"/>
              <a:gd name="T80" fmla="*/ 4931229 w 6487885"/>
              <a:gd name="T81" fmla="*/ 2634342 h 2743200"/>
              <a:gd name="T82" fmla="*/ 4953001 w 6487885"/>
              <a:gd name="T83" fmla="*/ 2721428 h 2743200"/>
              <a:gd name="T84" fmla="*/ 5508169 w 6487885"/>
              <a:gd name="T85" fmla="*/ 2721428 h 2743200"/>
              <a:gd name="T86" fmla="*/ 5802085 w 6487885"/>
              <a:gd name="T87" fmla="*/ 2732314 h 2743200"/>
              <a:gd name="T88" fmla="*/ 6172201 w 6487885"/>
              <a:gd name="T89" fmla="*/ 2743200 h 2743200"/>
              <a:gd name="T90" fmla="*/ 6487885 w 6487885"/>
              <a:gd name="T91" fmla="*/ 2732314 h 274320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487885" h="2743200">
                <a:moveTo>
                  <a:pt x="0" y="0"/>
                </a:moveTo>
                <a:lnTo>
                  <a:pt x="206828" y="0"/>
                </a:lnTo>
                <a:lnTo>
                  <a:pt x="370114" y="32657"/>
                </a:lnTo>
                <a:lnTo>
                  <a:pt x="478971" y="87085"/>
                </a:lnTo>
                <a:lnTo>
                  <a:pt x="642257" y="261257"/>
                </a:lnTo>
                <a:lnTo>
                  <a:pt x="805542" y="370114"/>
                </a:lnTo>
                <a:lnTo>
                  <a:pt x="914400" y="413657"/>
                </a:lnTo>
                <a:lnTo>
                  <a:pt x="979714" y="544285"/>
                </a:lnTo>
                <a:lnTo>
                  <a:pt x="1055914" y="587828"/>
                </a:lnTo>
                <a:lnTo>
                  <a:pt x="1143000" y="685800"/>
                </a:lnTo>
                <a:lnTo>
                  <a:pt x="1175657" y="772885"/>
                </a:lnTo>
                <a:lnTo>
                  <a:pt x="1262742" y="859971"/>
                </a:lnTo>
                <a:lnTo>
                  <a:pt x="1371600" y="914400"/>
                </a:lnTo>
                <a:lnTo>
                  <a:pt x="1502228" y="1066800"/>
                </a:lnTo>
                <a:lnTo>
                  <a:pt x="1589314" y="1153885"/>
                </a:lnTo>
                <a:lnTo>
                  <a:pt x="1611085" y="1251857"/>
                </a:lnTo>
                <a:lnTo>
                  <a:pt x="1774371" y="1338942"/>
                </a:lnTo>
                <a:lnTo>
                  <a:pt x="1937657" y="1415142"/>
                </a:lnTo>
                <a:lnTo>
                  <a:pt x="2013857" y="1524000"/>
                </a:lnTo>
                <a:lnTo>
                  <a:pt x="2144485" y="1589314"/>
                </a:lnTo>
                <a:lnTo>
                  <a:pt x="2438400" y="1839685"/>
                </a:lnTo>
                <a:lnTo>
                  <a:pt x="2547257" y="1861457"/>
                </a:lnTo>
                <a:lnTo>
                  <a:pt x="2710542" y="1992085"/>
                </a:lnTo>
                <a:lnTo>
                  <a:pt x="2841171" y="2057400"/>
                </a:lnTo>
                <a:lnTo>
                  <a:pt x="2950028" y="2057400"/>
                </a:lnTo>
                <a:lnTo>
                  <a:pt x="3113314" y="2133600"/>
                </a:lnTo>
                <a:lnTo>
                  <a:pt x="3276600" y="2155371"/>
                </a:lnTo>
                <a:lnTo>
                  <a:pt x="3363685" y="2209800"/>
                </a:lnTo>
                <a:lnTo>
                  <a:pt x="3494314" y="2318657"/>
                </a:lnTo>
                <a:lnTo>
                  <a:pt x="3624942" y="2307771"/>
                </a:lnTo>
                <a:lnTo>
                  <a:pt x="3690257" y="2373085"/>
                </a:lnTo>
                <a:lnTo>
                  <a:pt x="3799114" y="2471057"/>
                </a:lnTo>
                <a:lnTo>
                  <a:pt x="3951514" y="2481942"/>
                </a:lnTo>
                <a:lnTo>
                  <a:pt x="4093028" y="2481942"/>
                </a:lnTo>
                <a:lnTo>
                  <a:pt x="4267200" y="2481942"/>
                </a:lnTo>
                <a:lnTo>
                  <a:pt x="4474028" y="2525485"/>
                </a:lnTo>
                <a:lnTo>
                  <a:pt x="4582885" y="2525485"/>
                </a:lnTo>
                <a:lnTo>
                  <a:pt x="4593771" y="2590800"/>
                </a:lnTo>
                <a:lnTo>
                  <a:pt x="4735285" y="2590800"/>
                </a:lnTo>
                <a:lnTo>
                  <a:pt x="4931228" y="2634342"/>
                </a:lnTo>
                <a:lnTo>
                  <a:pt x="4953000" y="2721428"/>
                </a:lnTo>
                <a:lnTo>
                  <a:pt x="5508171" y="2721428"/>
                </a:lnTo>
                <a:lnTo>
                  <a:pt x="5802085" y="2732314"/>
                </a:lnTo>
                <a:lnTo>
                  <a:pt x="6172200" y="2743200"/>
                </a:lnTo>
                <a:lnTo>
                  <a:pt x="6487885" y="2732314"/>
                </a:lnTo>
              </a:path>
            </a:pathLst>
          </a:custGeom>
          <a:noFill/>
          <a:ln w="28575" cap="flat" cmpd="sng">
            <a:solidFill>
              <a:srgbClr val="00ABEA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065" name="Freeform 9"/>
          <p:cNvSpPr>
            <a:spLocks/>
          </p:cNvSpPr>
          <p:nvPr/>
        </p:nvSpPr>
        <p:spPr bwMode="auto">
          <a:xfrm>
            <a:off x="1501775" y="1772208"/>
            <a:ext cx="6303963" cy="2852738"/>
          </a:xfrm>
          <a:custGeom>
            <a:avLst/>
            <a:gdLst>
              <a:gd name="T0" fmla="*/ 0 w 6302828"/>
              <a:gd name="T1" fmla="*/ 0 h 2852057"/>
              <a:gd name="T2" fmla="*/ 304800 w 6302828"/>
              <a:gd name="T3" fmla="*/ 43542 h 2852057"/>
              <a:gd name="T4" fmla="*/ 446314 w 6302828"/>
              <a:gd name="T5" fmla="*/ 108857 h 2852057"/>
              <a:gd name="T6" fmla="*/ 903514 w 6302828"/>
              <a:gd name="T7" fmla="*/ 315685 h 2852057"/>
              <a:gd name="T8" fmla="*/ 1360714 w 6302828"/>
              <a:gd name="T9" fmla="*/ 631371 h 2852057"/>
              <a:gd name="T10" fmla="*/ 1545771 w 6302828"/>
              <a:gd name="T11" fmla="*/ 783771 h 2852057"/>
              <a:gd name="T12" fmla="*/ 1730828 w 6302828"/>
              <a:gd name="T13" fmla="*/ 936171 h 2852057"/>
              <a:gd name="T14" fmla="*/ 1992085 w 6302828"/>
              <a:gd name="T15" fmla="*/ 1110343 h 2852057"/>
              <a:gd name="T16" fmla="*/ 2188028 w 6302828"/>
              <a:gd name="T17" fmla="*/ 1317172 h 2852057"/>
              <a:gd name="T18" fmla="*/ 2394856 w 6302828"/>
              <a:gd name="T19" fmla="*/ 1393372 h 2852057"/>
              <a:gd name="T20" fmla="*/ 2579914 w 6302828"/>
              <a:gd name="T21" fmla="*/ 1524001 h 2852057"/>
              <a:gd name="T22" fmla="*/ 2699656 w 6302828"/>
              <a:gd name="T23" fmla="*/ 1545772 h 2852057"/>
              <a:gd name="T24" fmla="*/ 2797628 w 6302828"/>
              <a:gd name="T25" fmla="*/ 1654629 h 2852057"/>
              <a:gd name="T26" fmla="*/ 2895600 w 6302828"/>
              <a:gd name="T27" fmla="*/ 1719943 h 2852057"/>
              <a:gd name="T28" fmla="*/ 3058884 w 6302828"/>
              <a:gd name="T29" fmla="*/ 1796143 h 2852057"/>
              <a:gd name="T30" fmla="*/ 3211284 w 6302828"/>
              <a:gd name="T31" fmla="*/ 1861458 h 2852057"/>
              <a:gd name="T32" fmla="*/ 3635828 w 6302828"/>
              <a:gd name="T33" fmla="*/ 2013858 h 2852057"/>
              <a:gd name="T34" fmla="*/ 3831770 w 6302828"/>
              <a:gd name="T35" fmla="*/ 2046515 h 2852057"/>
              <a:gd name="T36" fmla="*/ 3918856 w 6302828"/>
              <a:gd name="T37" fmla="*/ 2068286 h 2852057"/>
              <a:gd name="T38" fmla="*/ 4082142 w 6302828"/>
              <a:gd name="T39" fmla="*/ 2166257 h 2852057"/>
              <a:gd name="T40" fmla="*/ 4648201 w 6302828"/>
              <a:gd name="T41" fmla="*/ 2231571 h 2852057"/>
              <a:gd name="T42" fmla="*/ 4735284 w 6302828"/>
              <a:gd name="T43" fmla="*/ 2340429 h 2852057"/>
              <a:gd name="T44" fmla="*/ 4974768 w 6302828"/>
              <a:gd name="T45" fmla="*/ 2383971 h 2852057"/>
              <a:gd name="T46" fmla="*/ 5040084 w 6302828"/>
              <a:gd name="T47" fmla="*/ 2416629 h 2852057"/>
              <a:gd name="T48" fmla="*/ 5192484 w 6302828"/>
              <a:gd name="T49" fmla="*/ 2492829 h 2852057"/>
              <a:gd name="T50" fmla="*/ 5323112 w 6302828"/>
              <a:gd name="T51" fmla="*/ 2547257 h 2852057"/>
              <a:gd name="T52" fmla="*/ 5464628 w 6302828"/>
              <a:gd name="T53" fmla="*/ 2514601 h 2852057"/>
              <a:gd name="T54" fmla="*/ 5562600 w 6302828"/>
              <a:gd name="T55" fmla="*/ 2558143 h 2852057"/>
              <a:gd name="T56" fmla="*/ 5638800 w 6302828"/>
              <a:gd name="T57" fmla="*/ 2590801 h 2852057"/>
              <a:gd name="T58" fmla="*/ 5682340 w 6302828"/>
              <a:gd name="T59" fmla="*/ 2677885 h 2852057"/>
              <a:gd name="T60" fmla="*/ 5845628 w 6302828"/>
              <a:gd name="T61" fmla="*/ 2677885 h 2852057"/>
              <a:gd name="T62" fmla="*/ 5867400 w 6302828"/>
              <a:gd name="T63" fmla="*/ 2677885 h 2852057"/>
              <a:gd name="T64" fmla="*/ 5867400 w 6302828"/>
              <a:gd name="T65" fmla="*/ 2797629 h 2852057"/>
              <a:gd name="T66" fmla="*/ 5867400 w 6302828"/>
              <a:gd name="T67" fmla="*/ 2797629 h 2852057"/>
              <a:gd name="T68" fmla="*/ 6041568 w 6302828"/>
              <a:gd name="T69" fmla="*/ 2852057 h 2852057"/>
              <a:gd name="T70" fmla="*/ 6248400 w 6302828"/>
              <a:gd name="T71" fmla="*/ 2852057 h 2852057"/>
              <a:gd name="T72" fmla="*/ 6302828 w 6302828"/>
              <a:gd name="T73" fmla="*/ 2852057 h 285205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302828" h="2852057">
                <a:moveTo>
                  <a:pt x="0" y="0"/>
                </a:moveTo>
                <a:lnTo>
                  <a:pt x="304800" y="43542"/>
                </a:lnTo>
                <a:lnTo>
                  <a:pt x="446314" y="108857"/>
                </a:lnTo>
                <a:lnTo>
                  <a:pt x="903514" y="315685"/>
                </a:lnTo>
                <a:lnTo>
                  <a:pt x="1360714" y="631371"/>
                </a:lnTo>
                <a:lnTo>
                  <a:pt x="1545771" y="783771"/>
                </a:lnTo>
                <a:lnTo>
                  <a:pt x="1730828" y="936171"/>
                </a:lnTo>
                <a:lnTo>
                  <a:pt x="1992085" y="1110342"/>
                </a:lnTo>
                <a:lnTo>
                  <a:pt x="2188028" y="1317171"/>
                </a:lnTo>
                <a:lnTo>
                  <a:pt x="2394857" y="1393371"/>
                </a:lnTo>
                <a:lnTo>
                  <a:pt x="2579914" y="1524000"/>
                </a:lnTo>
                <a:lnTo>
                  <a:pt x="2699657" y="1545771"/>
                </a:lnTo>
                <a:lnTo>
                  <a:pt x="2797628" y="1654628"/>
                </a:lnTo>
                <a:lnTo>
                  <a:pt x="2895600" y="1719942"/>
                </a:lnTo>
                <a:lnTo>
                  <a:pt x="3058885" y="1796142"/>
                </a:lnTo>
                <a:lnTo>
                  <a:pt x="3211285" y="1861457"/>
                </a:lnTo>
                <a:lnTo>
                  <a:pt x="3635828" y="2013857"/>
                </a:lnTo>
                <a:lnTo>
                  <a:pt x="3831771" y="2046514"/>
                </a:lnTo>
                <a:lnTo>
                  <a:pt x="3918857" y="2068285"/>
                </a:lnTo>
                <a:lnTo>
                  <a:pt x="4082142" y="2166257"/>
                </a:lnTo>
                <a:lnTo>
                  <a:pt x="4648200" y="2231571"/>
                </a:lnTo>
                <a:lnTo>
                  <a:pt x="4735285" y="2340428"/>
                </a:lnTo>
                <a:lnTo>
                  <a:pt x="4974771" y="2383971"/>
                </a:lnTo>
                <a:lnTo>
                  <a:pt x="5040085" y="2416628"/>
                </a:lnTo>
                <a:lnTo>
                  <a:pt x="5192485" y="2492828"/>
                </a:lnTo>
                <a:lnTo>
                  <a:pt x="5323114" y="2547257"/>
                </a:lnTo>
                <a:lnTo>
                  <a:pt x="5464628" y="2514600"/>
                </a:lnTo>
                <a:lnTo>
                  <a:pt x="5562600" y="2558142"/>
                </a:lnTo>
                <a:lnTo>
                  <a:pt x="5638800" y="2590800"/>
                </a:lnTo>
                <a:lnTo>
                  <a:pt x="5682342" y="2677885"/>
                </a:lnTo>
                <a:lnTo>
                  <a:pt x="5845628" y="2677885"/>
                </a:lnTo>
                <a:lnTo>
                  <a:pt x="5867400" y="2677885"/>
                </a:lnTo>
                <a:lnTo>
                  <a:pt x="5867400" y="2797628"/>
                </a:lnTo>
                <a:lnTo>
                  <a:pt x="6041571" y="2852057"/>
                </a:lnTo>
                <a:lnTo>
                  <a:pt x="6248400" y="2852057"/>
                </a:lnTo>
                <a:lnTo>
                  <a:pt x="6302828" y="2852057"/>
                </a:lnTo>
              </a:path>
            </a:pathLst>
          </a:custGeom>
          <a:noFill/>
          <a:ln w="2857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1573213" y="4772583"/>
            <a:ext cx="293687" cy="266700"/>
            <a:chOff x="1556656" y="4315560"/>
            <a:chExt cx="402773" cy="267326"/>
          </a:xfrm>
        </p:grpSpPr>
        <p:cxnSp>
          <p:nvCxnSpPr>
            <p:cNvPr id="215068" name="Straight Connector 13"/>
            <p:cNvCxnSpPr>
              <a:cxnSpLocks noChangeShapeType="1"/>
            </p:cNvCxnSpPr>
            <p:nvPr/>
          </p:nvCxnSpPr>
          <p:spPr bwMode="auto">
            <a:xfrm>
              <a:off x="1556657" y="4582886"/>
              <a:ext cx="402772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215069" name="Straight Connector 90"/>
            <p:cNvCxnSpPr>
              <a:cxnSpLocks noChangeShapeType="1"/>
            </p:cNvCxnSpPr>
            <p:nvPr/>
          </p:nvCxnSpPr>
          <p:spPr bwMode="auto">
            <a:xfrm>
              <a:off x="1556656" y="4315560"/>
              <a:ext cx="402772" cy="0"/>
            </a:xfrm>
            <a:prstGeom prst="line">
              <a:avLst/>
            </a:prstGeom>
            <a:noFill/>
            <a:ln w="19050">
              <a:solidFill>
                <a:srgbClr val="00ABEA"/>
              </a:solidFill>
              <a:round/>
              <a:headEnd/>
              <a:tailEnd/>
            </a:ln>
          </p:spPr>
        </p:cxnSp>
      </p:grpSp>
      <p:sp>
        <p:nvSpPr>
          <p:cNvPr id="215067" name="Rectangle 57"/>
          <p:cNvSpPr>
            <a:spLocks noChangeArrowheads="1"/>
          </p:cNvSpPr>
          <p:nvPr/>
        </p:nvSpPr>
        <p:spPr bwMode="auto">
          <a:xfrm>
            <a:off x="5062538" y="1584474"/>
            <a:ext cx="15262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 err="1"/>
              <a:t>Regorafenib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2" name="TextBox 14"/>
          <p:cNvSpPr txBox="1">
            <a:spLocks noChangeArrowheads="1"/>
          </p:cNvSpPr>
          <p:nvPr/>
        </p:nvSpPr>
        <p:spPr bwMode="auto">
          <a:xfrm>
            <a:off x="914400" y="6504801"/>
            <a:ext cx="31124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Grothey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et al.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Lancet.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2013;381:303-312.</a:t>
            </a:r>
          </a:p>
        </p:txBody>
      </p:sp>
    </p:spTree>
    <p:extLst>
      <p:ext uri="{BB962C8B-B14F-4D97-AF65-F5344CB8AC3E}">
        <p14:creationId xmlns:p14="http://schemas.microsoft.com/office/powerpoint/2010/main" val="3117889527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5" name="Picture 4" descr="g-tte-kmfigure-os-stratcrf-it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" y="1653188"/>
            <a:ext cx="7764463" cy="3874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</p:pic>
      <p:sp>
        <p:nvSpPr>
          <p:cNvPr id="216078" name="TextBox 4"/>
          <p:cNvSpPr txBox="1">
            <a:spLocks noChangeArrowheads="1"/>
          </p:cNvSpPr>
          <p:nvPr/>
        </p:nvSpPr>
        <p:spPr bwMode="auto">
          <a:xfrm>
            <a:off x="392112" y="1676400"/>
            <a:ext cx="685773" cy="33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b="1"/>
              <a:t>1.00</a:t>
            </a:r>
          </a:p>
        </p:txBody>
      </p:sp>
      <p:sp>
        <p:nvSpPr>
          <p:cNvPr id="216079" name="TextBox 5"/>
          <p:cNvSpPr txBox="1">
            <a:spLocks noChangeArrowheads="1"/>
          </p:cNvSpPr>
          <p:nvPr/>
        </p:nvSpPr>
        <p:spPr bwMode="auto">
          <a:xfrm>
            <a:off x="392112" y="3478722"/>
            <a:ext cx="685773" cy="33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b="1"/>
              <a:t>0.50</a:t>
            </a:r>
          </a:p>
        </p:txBody>
      </p:sp>
      <p:sp>
        <p:nvSpPr>
          <p:cNvPr id="216080" name="TextBox 6"/>
          <p:cNvSpPr txBox="1">
            <a:spLocks noChangeArrowheads="1"/>
          </p:cNvSpPr>
          <p:nvPr/>
        </p:nvSpPr>
        <p:spPr bwMode="auto">
          <a:xfrm>
            <a:off x="392112" y="4391551"/>
            <a:ext cx="685773" cy="33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b="1"/>
              <a:t>0.25</a:t>
            </a:r>
          </a:p>
        </p:txBody>
      </p:sp>
      <p:sp>
        <p:nvSpPr>
          <p:cNvPr id="216081" name="TextBox 7"/>
          <p:cNvSpPr txBox="1">
            <a:spLocks noChangeArrowheads="1"/>
          </p:cNvSpPr>
          <p:nvPr/>
        </p:nvSpPr>
        <p:spPr bwMode="auto">
          <a:xfrm>
            <a:off x="392112" y="5269757"/>
            <a:ext cx="685773" cy="33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b="1"/>
              <a:t>0</a:t>
            </a:r>
          </a:p>
        </p:txBody>
      </p:sp>
      <p:sp>
        <p:nvSpPr>
          <p:cNvPr id="216082" name="TextBox 8"/>
          <p:cNvSpPr txBox="1">
            <a:spLocks noChangeArrowheads="1"/>
          </p:cNvSpPr>
          <p:nvPr/>
        </p:nvSpPr>
        <p:spPr bwMode="auto">
          <a:xfrm>
            <a:off x="392112" y="2590813"/>
            <a:ext cx="685773" cy="33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b="1"/>
              <a:t>0.75</a:t>
            </a:r>
          </a:p>
        </p:txBody>
      </p:sp>
      <p:sp>
        <p:nvSpPr>
          <p:cNvPr id="216083" name="TextBox 14"/>
          <p:cNvSpPr txBox="1">
            <a:spLocks noChangeArrowheads="1"/>
          </p:cNvSpPr>
          <p:nvPr/>
        </p:nvSpPr>
        <p:spPr bwMode="auto">
          <a:xfrm>
            <a:off x="4781061" y="5566941"/>
            <a:ext cx="685773" cy="33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b="1"/>
              <a:t>200</a:t>
            </a:r>
          </a:p>
        </p:txBody>
      </p:sp>
      <p:sp>
        <p:nvSpPr>
          <p:cNvPr id="216084" name="TextBox 15"/>
          <p:cNvSpPr txBox="1">
            <a:spLocks noChangeArrowheads="1"/>
          </p:cNvSpPr>
          <p:nvPr/>
        </p:nvSpPr>
        <p:spPr bwMode="auto">
          <a:xfrm>
            <a:off x="2723741" y="5566941"/>
            <a:ext cx="685773" cy="33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b="1"/>
              <a:t>100</a:t>
            </a:r>
          </a:p>
        </p:txBody>
      </p:sp>
      <p:sp>
        <p:nvSpPr>
          <p:cNvPr id="216085" name="TextBox 16"/>
          <p:cNvSpPr txBox="1">
            <a:spLocks noChangeArrowheads="1"/>
          </p:cNvSpPr>
          <p:nvPr/>
        </p:nvSpPr>
        <p:spPr bwMode="auto">
          <a:xfrm>
            <a:off x="1672222" y="5566941"/>
            <a:ext cx="685773" cy="33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b="1"/>
              <a:t>50</a:t>
            </a:r>
          </a:p>
        </p:txBody>
      </p:sp>
      <p:sp>
        <p:nvSpPr>
          <p:cNvPr id="216086" name="TextBox 17"/>
          <p:cNvSpPr txBox="1">
            <a:spLocks noChangeArrowheads="1"/>
          </p:cNvSpPr>
          <p:nvPr/>
        </p:nvSpPr>
        <p:spPr bwMode="auto">
          <a:xfrm>
            <a:off x="574985" y="5566941"/>
            <a:ext cx="685773" cy="33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b="1"/>
              <a:t>0</a:t>
            </a:r>
          </a:p>
        </p:txBody>
      </p:sp>
      <p:sp>
        <p:nvSpPr>
          <p:cNvPr id="216087" name="TextBox 18"/>
          <p:cNvSpPr txBox="1">
            <a:spLocks noChangeArrowheads="1"/>
          </p:cNvSpPr>
          <p:nvPr/>
        </p:nvSpPr>
        <p:spPr bwMode="auto">
          <a:xfrm>
            <a:off x="3763830" y="5566941"/>
            <a:ext cx="685773" cy="33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b="1"/>
              <a:t>150</a:t>
            </a:r>
          </a:p>
        </p:txBody>
      </p:sp>
      <p:sp>
        <p:nvSpPr>
          <p:cNvPr id="216088" name="TextBox 19"/>
          <p:cNvSpPr txBox="1">
            <a:spLocks noChangeArrowheads="1"/>
          </p:cNvSpPr>
          <p:nvPr/>
        </p:nvSpPr>
        <p:spPr bwMode="auto">
          <a:xfrm>
            <a:off x="6792662" y="5566941"/>
            <a:ext cx="685773" cy="33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b="1"/>
              <a:t>300</a:t>
            </a:r>
          </a:p>
        </p:txBody>
      </p:sp>
      <p:sp>
        <p:nvSpPr>
          <p:cNvPr id="216089" name="TextBox 20"/>
          <p:cNvSpPr txBox="1">
            <a:spLocks noChangeArrowheads="1"/>
          </p:cNvSpPr>
          <p:nvPr/>
        </p:nvSpPr>
        <p:spPr bwMode="auto">
          <a:xfrm>
            <a:off x="5775432" y="5566941"/>
            <a:ext cx="685773" cy="33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b="1"/>
              <a:t>250</a:t>
            </a:r>
          </a:p>
        </p:txBody>
      </p:sp>
      <p:sp>
        <p:nvSpPr>
          <p:cNvPr id="216090" name="TextBox 22"/>
          <p:cNvSpPr txBox="1">
            <a:spLocks noChangeArrowheads="1"/>
          </p:cNvSpPr>
          <p:nvPr/>
        </p:nvSpPr>
        <p:spPr bwMode="auto">
          <a:xfrm>
            <a:off x="7832752" y="5566941"/>
            <a:ext cx="685773" cy="33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b="1"/>
              <a:t>350</a:t>
            </a:r>
          </a:p>
        </p:txBody>
      </p:sp>
      <p:sp>
        <p:nvSpPr>
          <p:cNvPr id="216067" name="TextBox 26"/>
          <p:cNvSpPr txBox="1">
            <a:spLocks noChangeArrowheads="1"/>
          </p:cNvSpPr>
          <p:nvPr/>
        </p:nvSpPr>
        <p:spPr bwMode="auto">
          <a:xfrm>
            <a:off x="3257550" y="5873750"/>
            <a:ext cx="3946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600" b="1"/>
              <a:t>Days From Randomization</a:t>
            </a:r>
          </a:p>
        </p:txBody>
      </p:sp>
      <p:sp>
        <p:nvSpPr>
          <p:cNvPr id="216068" name="TextBox 27"/>
          <p:cNvSpPr txBox="1">
            <a:spLocks noChangeArrowheads="1"/>
          </p:cNvSpPr>
          <p:nvPr/>
        </p:nvSpPr>
        <p:spPr bwMode="auto">
          <a:xfrm rot="-5400000">
            <a:off x="-1621631" y="3353594"/>
            <a:ext cx="3733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600" b="1"/>
              <a:t>Survival Distribution Function</a:t>
            </a:r>
          </a:p>
        </p:txBody>
      </p:sp>
      <p:sp>
        <p:nvSpPr>
          <p:cNvPr id="216069" name="TextBox 28"/>
          <p:cNvSpPr txBox="1">
            <a:spLocks noChangeArrowheads="1"/>
          </p:cNvSpPr>
          <p:nvPr/>
        </p:nvSpPr>
        <p:spPr bwMode="auto">
          <a:xfrm>
            <a:off x="6848941" y="4050425"/>
            <a:ext cx="181087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600" b="1" dirty="0"/>
              <a:t>Placebo N = 255</a:t>
            </a:r>
          </a:p>
        </p:txBody>
      </p:sp>
      <p:sp>
        <p:nvSpPr>
          <p:cNvPr id="216070" name="TextBox 29"/>
          <p:cNvSpPr txBox="1">
            <a:spLocks noChangeArrowheads="1"/>
          </p:cNvSpPr>
          <p:nvPr/>
        </p:nvSpPr>
        <p:spPr bwMode="auto">
          <a:xfrm>
            <a:off x="6701519" y="4388563"/>
            <a:ext cx="22630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600" b="1" dirty="0" err="1"/>
              <a:t>Regorafenib</a:t>
            </a:r>
            <a:r>
              <a:rPr lang="en-GB" sz="1600" b="1" dirty="0"/>
              <a:t> N = 505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325812" y="1836737"/>
            <a:ext cx="5362575" cy="1972430"/>
            <a:chOff x="3973248" y="1837509"/>
            <a:chExt cx="5046660" cy="1319151"/>
          </a:xfrm>
        </p:grpSpPr>
        <p:sp>
          <p:nvSpPr>
            <p:cNvPr id="216074" name="TextBox 30"/>
            <p:cNvSpPr txBox="1">
              <a:spLocks noChangeArrowheads="1"/>
            </p:cNvSpPr>
            <p:nvPr/>
          </p:nvSpPr>
          <p:spPr bwMode="auto">
            <a:xfrm>
              <a:off x="4066908" y="1837509"/>
              <a:ext cx="4953000" cy="267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tabLst>
                  <a:tab pos="1827213" algn="ctr"/>
                  <a:tab pos="3830638" algn="ct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1827213" algn="ctr"/>
                  <a:tab pos="3830638" algn="ct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1827213" algn="ctr"/>
                  <a:tab pos="3830638" algn="ct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1827213" algn="ctr"/>
                  <a:tab pos="3830638" algn="ct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1827213" algn="ctr"/>
                  <a:tab pos="3830638" algn="ct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827213" algn="ctr"/>
                  <a:tab pos="3830638" algn="ct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827213" algn="ctr"/>
                  <a:tab pos="3830638" algn="ct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827213" algn="ctr"/>
                  <a:tab pos="3830638" algn="ct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827213" algn="ctr"/>
                  <a:tab pos="3830638" algn="ct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lvl="1"/>
              <a:r>
                <a:rPr lang="en-GB" sz="2000" b="1" dirty="0">
                  <a:latin typeface="+mn-lt"/>
                </a:rPr>
                <a:t>	</a:t>
              </a:r>
              <a:r>
                <a:rPr lang="en-GB" sz="2000" b="1" dirty="0" err="1">
                  <a:latin typeface="+mn-lt"/>
                </a:rPr>
                <a:t>Regorafenib</a:t>
              </a:r>
              <a:r>
                <a:rPr lang="en-GB" sz="2000" b="1" dirty="0">
                  <a:latin typeface="+mn-lt"/>
                </a:rPr>
                <a:t>	Placebo</a:t>
              </a:r>
            </a:p>
          </p:txBody>
        </p:sp>
        <p:sp>
          <p:nvSpPr>
            <p:cNvPr id="216075" name="TextBox 31"/>
            <p:cNvSpPr txBox="1">
              <a:spLocks noChangeArrowheads="1"/>
            </p:cNvSpPr>
            <p:nvPr/>
          </p:nvSpPr>
          <p:spPr bwMode="auto">
            <a:xfrm>
              <a:off x="4114800" y="2209800"/>
              <a:ext cx="4770120" cy="267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2000" b="1" dirty="0">
                  <a:latin typeface="+mn-lt"/>
                </a:rPr>
                <a:t>Median PFS     1.9 m	          1.7 m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4162158" y="2086350"/>
              <a:ext cx="4627154" cy="66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077" name="TextBox 37"/>
            <p:cNvSpPr txBox="1">
              <a:spLocks noChangeArrowheads="1"/>
            </p:cNvSpPr>
            <p:nvPr/>
          </p:nvSpPr>
          <p:spPr bwMode="auto">
            <a:xfrm>
              <a:off x="3973248" y="2683230"/>
              <a:ext cx="4848492" cy="47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 sz="2000" b="1" dirty="0">
                  <a:latin typeface="+mn-lt"/>
                </a:rPr>
                <a:t>Hazard ratio: 0.49 (95% CI, 0.42-0.58)</a:t>
              </a:r>
            </a:p>
            <a:p>
              <a:pPr algn="ctr"/>
              <a:r>
                <a:rPr lang="en-GB" sz="2000" b="1" dirty="0">
                  <a:latin typeface="+mn-lt"/>
                </a:rPr>
                <a:t>1-sided </a:t>
              </a:r>
              <a:r>
                <a:rPr lang="en-GB" sz="2000" b="1" i="1" dirty="0">
                  <a:latin typeface="+mn-lt"/>
                </a:rPr>
                <a:t>P</a:t>
              </a:r>
              <a:r>
                <a:rPr lang="en-GB" sz="2000" b="1" dirty="0">
                  <a:latin typeface="+mn-lt"/>
                </a:rPr>
                <a:t>&lt;0.000001 </a:t>
              </a:r>
            </a:p>
          </p:txBody>
        </p:sp>
      </p:grpSp>
      <p:sp>
        <p:nvSpPr>
          <p:cNvPr id="2160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37525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CORRECT: PFS</a:t>
            </a: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xmlns="" id="{3AD2F468-8C7D-4C4C-AE1B-F9C58F2C9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504801"/>
            <a:ext cx="31124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Grothey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et al.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Lancet.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2013;381:303-312.</a:t>
            </a:r>
          </a:p>
        </p:txBody>
      </p:sp>
    </p:spTree>
    <p:extLst>
      <p:ext uri="{BB962C8B-B14F-4D97-AF65-F5344CB8AC3E}">
        <p14:creationId xmlns:p14="http://schemas.microsoft.com/office/powerpoint/2010/main" val="2716570660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Title 1"/>
          <p:cNvSpPr>
            <a:spLocks noGrp="1"/>
          </p:cNvSpPr>
          <p:nvPr>
            <p:ph type="title"/>
          </p:nvPr>
        </p:nvSpPr>
        <p:spPr>
          <a:xfrm>
            <a:off x="422275" y="228600"/>
            <a:ext cx="8686800" cy="1143000"/>
          </a:xfrm>
        </p:spPr>
        <p:txBody>
          <a:bodyPr anchor="t">
            <a:noAutofit/>
          </a:bodyPr>
          <a:lstStyle/>
          <a:p>
            <a:r>
              <a:rPr lang="en-US" sz="4800" b="1" dirty="0"/>
              <a:t>CORRECT: Adverse Events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12548619"/>
              </p:ext>
            </p:extLst>
          </p:nvPr>
        </p:nvGraphicFramePr>
        <p:xfrm>
          <a:off x="258763" y="990600"/>
          <a:ext cx="8884958" cy="5530080"/>
        </p:xfrm>
        <a:graphic>
          <a:graphicData uri="http://schemas.openxmlformats.org/drawingml/2006/table">
            <a:tbl>
              <a:tblPr/>
              <a:tblGrid>
                <a:gridCol w="25691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8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1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14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88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25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60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Adverse event, 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Regorafenib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N = 500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Placebo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N = 253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All Grades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Grade 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Grade 4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All Grades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Grade 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Grade 4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Hand–foot skin reaction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46.6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16.6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7.5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0.4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Fatigue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47.4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9.2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0.4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28.1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4.7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0.4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Hypertension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27.8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7.2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5.9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0.8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Diarrhea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33.8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7.0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0.2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8.3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0.8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Rash/desquamation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26.0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5.8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4.0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Anorexia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30.4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3.2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15.4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2.8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Mucositis, oral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27.2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3.0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3.6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Thrombocytopenia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12.6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2.6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0.2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2.0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0.4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Fever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10.4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0.8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2.8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Nausea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14.4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0.4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11.1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Bleeding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11.4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0.4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2.8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Voice changes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29.4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0.2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5.5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Weight loss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13.8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2.4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49411" y="1947302"/>
            <a:ext cx="5707530" cy="242047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xmlns="" id="{E5A95812-F902-4F23-BFBA-C39699201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504801"/>
            <a:ext cx="31124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Grothey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et al.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Lancet.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2013;381:303-312.</a:t>
            </a:r>
          </a:p>
        </p:txBody>
      </p:sp>
    </p:spTree>
    <p:extLst>
      <p:ext uri="{BB962C8B-B14F-4D97-AF65-F5344CB8AC3E}">
        <p14:creationId xmlns:p14="http://schemas.microsoft.com/office/powerpoint/2010/main" val="1871339762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Management of Patients </a:t>
            </a:r>
            <a:br>
              <a:rPr lang="en-US" b="1" dirty="0"/>
            </a:br>
            <a:r>
              <a:rPr lang="en-US" b="1" dirty="0"/>
              <a:t>on Regorafenib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 BP log; weekly BP checks in office. </a:t>
            </a:r>
          </a:p>
          <a:p>
            <a:r>
              <a:rPr lang="en-US" dirty="0"/>
              <a:t>Skin care</a:t>
            </a:r>
          </a:p>
          <a:p>
            <a:r>
              <a:rPr lang="en-US" dirty="0"/>
              <a:t>Weekly LFT’s for first 2 cycles </a:t>
            </a:r>
          </a:p>
          <a:p>
            <a:r>
              <a:rPr lang="en-US" dirty="0"/>
              <a:t>Safe administration (calendars)</a:t>
            </a:r>
          </a:p>
          <a:p>
            <a:r>
              <a:rPr lang="en-US" dirty="0"/>
              <a:t>Hand-foot skin reaction </a:t>
            </a:r>
          </a:p>
          <a:p>
            <a:r>
              <a:rPr lang="en-US" dirty="0"/>
              <a:t>Treatment of diarrhea </a:t>
            </a:r>
          </a:p>
        </p:txBody>
      </p:sp>
    </p:spTree>
    <p:extLst>
      <p:ext uri="{BB962C8B-B14F-4D97-AF65-F5344CB8AC3E}">
        <p14:creationId xmlns:p14="http://schemas.microsoft.com/office/powerpoint/2010/main" val="5137114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Hand-Foot Syndrome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3175FB9B-CC16-4F51-A934-0D137A841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995840"/>
              </p:ext>
            </p:extLst>
          </p:nvPr>
        </p:nvGraphicFramePr>
        <p:xfrm>
          <a:off x="304800" y="1752600"/>
          <a:ext cx="8458199" cy="3108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86374">
                  <a:extLst>
                    <a:ext uri="{9D8B030D-6E8A-4147-A177-3AD203B41FA5}">
                      <a16:colId xmlns:a16="http://schemas.microsoft.com/office/drawing/2014/main" xmlns="" val="563556719"/>
                    </a:ext>
                  </a:extLst>
                </a:gridCol>
                <a:gridCol w="3714226">
                  <a:extLst>
                    <a:ext uri="{9D8B030D-6E8A-4147-A177-3AD203B41FA5}">
                      <a16:colId xmlns:a16="http://schemas.microsoft.com/office/drawing/2014/main" xmlns="" val="3613836677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xmlns="" val="342162581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AE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2181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Grade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Changes or dermatitis without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Udder cream, </a:t>
                      </a:r>
                      <a:r>
                        <a:rPr lang="en-US" sz="2000" dirty="0" err="1"/>
                        <a:t>Eucerin</a:t>
                      </a:r>
                      <a:endParaRPr lang="en-US" sz="20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Monitor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5278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Grade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Skin changes with pain limiting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Hold drug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Resume when grade I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Moisturize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7425068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r>
                        <a:rPr lang="en-US" sz="2000" b="1" dirty="0"/>
                        <a:t>Grade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Severe skin changes with pain limiting ADLs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Hold drug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Moisturize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Treat pain, topical lidocaine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686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4828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952537"/>
          </a:xfrm>
        </p:spPr>
        <p:txBody>
          <a:bodyPr/>
          <a:lstStyle/>
          <a:p>
            <a:pPr algn="ctr"/>
            <a:r>
              <a:rPr lang="en-US" b="1" dirty="0"/>
              <a:t>Microsatellite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71600"/>
            <a:ext cx="7543800" cy="476871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/>
              <a:t>Hypermutatable</a:t>
            </a:r>
            <a:r>
              <a:rPr lang="en-US" sz="2400" dirty="0"/>
              <a:t> phenotype</a:t>
            </a:r>
          </a:p>
          <a:p>
            <a:pPr lvl="1"/>
            <a:r>
              <a:rPr lang="en-US" sz="2400" dirty="0"/>
              <a:t>10-100X somatic mutation rate</a:t>
            </a:r>
          </a:p>
          <a:p>
            <a:r>
              <a:rPr lang="en-US" sz="2400" dirty="0"/>
              <a:t>Characterized by loss of DNA mismatch repair activity and simple repetitive sequences of DNA</a:t>
            </a:r>
          </a:p>
          <a:p>
            <a:r>
              <a:rPr lang="en-US" sz="2400" dirty="0"/>
              <a:t>More likely to be:</a:t>
            </a:r>
          </a:p>
          <a:p>
            <a:pPr lvl="1"/>
            <a:r>
              <a:rPr lang="en-US" sz="2400" dirty="0"/>
              <a:t>Right-sided/proximal colon</a:t>
            </a:r>
          </a:p>
          <a:p>
            <a:pPr lvl="1"/>
            <a:r>
              <a:rPr lang="en-US" sz="2400" dirty="0"/>
              <a:t>Poorly differentiated</a:t>
            </a:r>
          </a:p>
          <a:p>
            <a:pPr lvl="1"/>
            <a:r>
              <a:rPr lang="en-US" sz="2400" dirty="0"/>
              <a:t>Younger, female patients</a:t>
            </a:r>
          </a:p>
          <a:p>
            <a:pPr lvl="1"/>
            <a:r>
              <a:rPr lang="en-US" sz="2400" dirty="0"/>
              <a:t>Contain lymphocyte infiltrates</a:t>
            </a:r>
          </a:p>
          <a:p>
            <a:r>
              <a:rPr lang="en-US" sz="2400" dirty="0"/>
              <a:t>Less likely to be KRAS or p53 mutated</a:t>
            </a:r>
          </a:p>
          <a:p>
            <a:r>
              <a:rPr lang="en-US" sz="2400" dirty="0"/>
              <a:t>Associated with hereditary colon cancer syndromes (Lynch Syndrome)</a:t>
            </a:r>
          </a:p>
          <a:p>
            <a:r>
              <a:rPr lang="en-US" sz="2400" dirty="0"/>
              <a:t>Overall better prognosis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4364" y="6320135"/>
            <a:ext cx="4396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Boland CR,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Goel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Gastroenterology.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2010;138:2073-2087.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 DT et al.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NEJM.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2015;372:2509-2520.</a:t>
            </a:r>
          </a:p>
        </p:txBody>
      </p:sp>
    </p:spTree>
    <p:extLst>
      <p:ext uri="{BB962C8B-B14F-4D97-AF65-F5344CB8AC3E}">
        <p14:creationId xmlns:p14="http://schemas.microsoft.com/office/powerpoint/2010/main" val="5652467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Immunotherapy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10-15% of sporadic colon cancers will have microsatellite instability </a:t>
            </a:r>
          </a:p>
          <a:p>
            <a:r>
              <a:rPr lang="en-US" dirty="0" err="1"/>
              <a:t>Pembrolizumab</a:t>
            </a:r>
            <a:r>
              <a:rPr lang="en-US" dirty="0"/>
              <a:t> IV infusion given every 3 weeks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9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086599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Worldwide Cancer Statistics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6504801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Bray F et al. 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Lancet </a:t>
            </a:r>
            <a:r>
              <a:rPr lang="fr-F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. 2012;13:790-801; http://www.cancer.org/aboutus/globalhealth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9890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/>
          </p:nvPr>
        </p:nvSpPr>
        <p:spPr>
          <a:xfrm>
            <a:off x="457200" y="153895"/>
            <a:ext cx="84328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NCCN Guidelines 2.2016: Treatment of Advanced or Metastatic CRC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18001" r="12500" b="13999"/>
          <a:stretch/>
        </p:blipFill>
        <p:spPr>
          <a:xfrm>
            <a:off x="157971" y="1295602"/>
            <a:ext cx="8865752" cy="52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55529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prognosis of patients with mCRC has improved over the last decade. </a:t>
            </a:r>
          </a:p>
          <a:p>
            <a:r>
              <a:rPr lang="en-US" sz="3600" dirty="0"/>
              <a:t>Standard of care in the 1</a:t>
            </a:r>
            <a:r>
              <a:rPr lang="en-US" sz="3600" baseline="30000" dirty="0"/>
              <a:t>st</a:t>
            </a:r>
            <a:r>
              <a:rPr lang="en-US" sz="3600" dirty="0"/>
              <a:t> and 2</a:t>
            </a:r>
            <a:r>
              <a:rPr lang="en-US" sz="3600" baseline="30000" dirty="0"/>
              <a:t>nd</a:t>
            </a:r>
            <a:r>
              <a:rPr lang="en-US" sz="3600" dirty="0"/>
              <a:t> line setting: combination chemotherapy and biologic agent</a:t>
            </a:r>
          </a:p>
          <a:p>
            <a:r>
              <a:rPr lang="en-US" sz="3600" dirty="0"/>
              <a:t>Additional studies are needed for identification of novel targets and better biomarkers </a:t>
            </a:r>
          </a:p>
        </p:txBody>
      </p:sp>
    </p:spTree>
    <p:extLst>
      <p:ext uri="{BB962C8B-B14F-4D97-AF65-F5344CB8AC3E}">
        <p14:creationId xmlns:p14="http://schemas.microsoft.com/office/powerpoint/2010/main" val="5934148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DFD1D3-3AB5-4D9C-853B-285AD1EF2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Fight Colorectal Cancer: </a:t>
            </a:r>
            <a:br>
              <a:rPr lang="en-US" dirty="0"/>
            </a:br>
            <a:r>
              <a:rPr lang="en-US" dirty="0"/>
              <a:t>Guide in the Fight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AAF8332-0D1C-4037-8D89-726BB8A032A3}"/>
              </a:ext>
            </a:extLst>
          </p:cNvPr>
          <p:cNvSpPr/>
          <p:nvPr/>
        </p:nvSpPr>
        <p:spPr>
          <a:xfrm>
            <a:off x="914400" y="6412468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https://fightcolorectalcancer.org/fight/library/your-guide-in-the-fight/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6A34970-820A-4235-B2EF-C85886FC7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04" y="2163762"/>
            <a:ext cx="2743200" cy="3538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0741ADB-B7B7-4E88-8770-E3DB89EC5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2797904" cy="365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7B19152-E1A6-485B-8D40-D03494F63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304" y="2841074"/>
            <a:ext cx="2743200" cy="358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210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5029200"/>
            <a:ext cx="6477000" cy="838200"/>
          </a:xfrm>
        </p:spPr>
        <p:txBody>
          <a:bodyPr>
            <a:normAutofit/>
          </a:bodyPr>
          <a:lstStyle/>
          <a:p>
            <a:r>
              <a:rPr lang="en-US" dirty="0"/>
              <a:t>Thank You!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576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220" name="Picture 4" descr="C:\Users\rossn1\Desktop\IMG_13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400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126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AutoShape 3"/>
          <p:cNvSpPr>
            <a:spLocks noChangeAspect="1" noChangeArrowheads="1" noTextEdit="1"/>
          </p:cNvSpPr>
          <p:nvPr/>
        </p:nvSpPr>
        <p:spPr bwMode="auto">
          <a:xfrm>
            <a:off x="579438" y="2693987"/>
            <a:ext cx="7985125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22" name="Freeform 4"/>
          <p:cNvSpPr>
            <a:spLocks/>
          </p:cNvSpPr>
          <p:nvPr/>
        </p:nvSpPr>
        <p:spPr bwMode="auto">
          <a:xfrm>
            <a:off x="4578350" y="3019425"/>
            <a:ext cx="1579563" cy="1636712"/>
          </a:xfrm>
          <a:custGeom>
            <a:avLst/>
            <a:gdLst>
              <a:gd name="T0" fmla="*/ 2147483647 w 170"/>
              <a:gd name="T1" fmla="*/ 2147483647 h 176"/>
              <a:gd name="T2" fmla="*/ 0 w 170"/>
              <a:gd name="T3" fmla="*/ 0 h 176"/>
              <a:gd name="T4" fmla="*/ 0 w 170"/>
              <a:gd name="T5" fmla="*/ 2147483647 h 176"/>
              <a:gd name="T6" fmla="*/ 2147483647 w 170"/>
              <a:gd name="T7" fmla="*/ 2147483647 h 176"/>
              <a:gd name="T8" fmla="*/ 0 60000 65536"/>
              <a:gd name="T9" fmla="*/ 0 60000 65536"/>
              <a:gd name="T10" fmla="*/ 0 60000 65536"/>
              <a:gd name="T11" fmla="*/ 0 60000 65536"/>
              <a:gd name="T12" fmla="*/ 0 w 170"/>
              <a:gd name="T13" fmla="*/ 0 h 176"/>
              <a:gd name="T14" fmla="*/ 170 w 170"/>
              <a:gd name="T15" fmla="*/ 176 h 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0" h="176">
                <a:moveTo>
                  <a:pt x="170" y="133"/>
                </a:moveTo>
                <a:cubicBezTo>
                  <a:pt x="151" y="54"/>
                  <a:pt x="80" y="0"/>
                  <a:pt x="0" y="0"/>
                </a:cubicBezTo>
                <a:lnTo>
                  <a:pt x="0" y="176"/>
                </a:lnTo>
                <a:lnTo>
                  <a:pt x="170" y="133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23" name="Freeform 5"/>
          <p:cNvSpPr>
            <a:spLocks/>
          </p:cNvSpPr>
          <p:nvPr/>
        </p:nvSpPr>
        <p:spPr bwMode="auto">
          <a:xfrm>
            <a:off x="3749675" y="4256087"/>
            <a:ext cx="2465388" cy="2035175"/>
          </a:xfrm>
          <a:custGeom>
            <a:avLst/>
            <a:gdLst>
              <a:gd name="T0" fmla="*/ 0 w 265"/>
              <a:gd name="T1" fmla="*/ 2147483647 h 219"/>
              <a:gd name="T2" fmla="*/ 2147483647 w 265"/>
              <a:gd name="T3" fmla="*/ 2147483647 h 219"/>
              <a:gd name="T4" fmla="*/ 2147483647 w 265"/>
              <a:gd name="T5" fmla="*/ 2147483647 h 219"/>
              <a:gd name="T6" fmla="*/ 2147483647 w 265"/>
              <a:gd name="T7" fmla="*/ 0 h 219"/>
              <a:gd name="T8" fmla="*/ 2147483647 w 265"/>
              <a:gd name="T9" fmla="*/ 2147483647 h 219"/>
              <a:gd name="T10" fmla="*/ 0 w 265"/>
              <a:gd name="T11" fmla="*/ 2147483647 h 2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5"/>
              <a:gd name="T19" fmla="*/ 0 h 219"/>
              <a:gd name="T20" fmla="*/ 265 w 265"/>
              <a:gd name="T21" fmla="*/ 219 h 2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5" h="219">
                <a:moveTo>
                  <a:pt x="0" y="195"/>
                </a:moveTo>
                <a:cubicBezTo>
                  <a:pt x="27" y="210"/>
                  <a:pt x="58" y="218"/>
                  <a:pt x="89" y="218"/>
                </a:cubicBezTo>
                <a:cubicBezTo>
                  <a:pt x="186" y="219"/>
                  <a:pt x="265" y="140"/>
                  <a:pt x="265" y="43"/>
                </a:cubicBezTo>
                <a:cubicBezTo>
                  <a:pt x="265" y="28"/>
                  <a:pt x="263" y="14"/>
                  <a:pt x="259" y="0"/>
                </a:cubicBezTo>
                <a:lnTo>
                  <a:pt x="89" y="43"/>
                </a:lnTo>
                <a:lnTo>
                  <a:pt x="0" y="195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24" name="Freeform 6"/>
          <p:cNvSpPr>
            <a:spLocks/>
          </p:cNvSpPr>
          <p:nvPr/>
        </p:nvSpPr>
        <p:spPr bwMode="auto">
          <a:xfrm>
            <a:off x="2932113" y="3576637"/>
            <a:ext cx="1646237" cy="2492375"/>
          </a:xfrm>
          <a:custGeom>
            <a:avLst/>
            <a:gdLst>
              <a:gd name="T0" fmla="*/ 2147483647 w 177"/>
              <a:gd name="T1" fmla="*/ 0 h 268"/>
              <a:gd name="T2" fmla="*/ 2147483647 w 177"/>
              <a:gd name="T3" fmla="*/ 2147483647 h 268"/>
              <a:gd name="T4" fmla="*/ 2147483647 w 177"/>
              <a:gd name="T5" fmla="*/ 2147483647 h 268"/>
              <a:gd name="T6" fmla="*/ 2147483647 w 177"/>
              <a:gd name="T7" fmla="*/ 2147483647 h 268"/>
              <a:gd name="T8" fmla="*/ 2147483647 w 177"/>
              <a:gd name="T9" fmla="*/ 0 h 2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268"/>
              <a:gd name="T17" fmla="*/ 177 w 177"/>
              <a:gd name="T18" fmla="*/ 268 h 2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268">
                <a:moveTo>
                  <a:pt x="43" y="0"/>
                </a:moveTo>
                <a:cubicBezTo>
                  <a:pt x="16" y="32"/>
                  <a:pt x="1" y="73"/>
                  <a:pt x="1" y="115"/>
                </a:cubicBezTo>
                <a:cubicBezTo>
                  <a:pt x="0" y="178"/>
                  <a:pt x="34" y="236"/>
                  <a:pt x="88" y="268"/>
                </a:cubicBezTo>
                <a:lnTo>
                  <a:pt x="177" y="116"/>
                </a:lnTo>
                <a:lnTo>
                  <a:pt x="43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25" name="Freeform 7"/>
          <p:cNvSpPr>
            <a:spLocks/>
          </p:cNvSpPr>
          <p:nvPr/>
        </p:nvSpPr>
        <p:spPr bwMode="auto">
          <a:xfrm>
            <a:off x="3333750" y="3019425"/>
            <a:ext cx="1244600" cy="1636712"/>
          </a:xfrm>
          <a:custGeom>
            <a:avLst/>
            <a:gdLst>
              <a:gd name="T0" fmla="*/ 2147483647 w 134"/>
              <a:gd name="T1" fmla="*/ 0 h 176"/>
              <a:gd name="T2" fmla="*/ 0 w 134"/>
              <a:gd name="T3" fmla="*/ 2147483647 h 176"/>
              <a:gd name="T4" fmla="*/ 2147483647 w 134"/>
              <a:gd name="T5" fmla="*/ 2147483647 h 176"/>
              <a:gd name="T6" fmla="*/ 2147483647 w 134"/>
              <a:gd name="T7" fmla="*/ 0 h 176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76"/>
              <a:gd name="T14" fmla="*/ 134 w 134"/>
              <a:gd name="T15" fmla="*/ 176 h 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76">
                <a:moveTo>
                  <a:pt x="133" y="0"/>
                </a:moveTo>
                <a:cubicBezTo>
                  <a:pt x="82" y="0"/>
                  <a:pt x="34" y="22"/>
                  <a:pt x="0" y="60"/>
                </a:cubicBezTo>
                <a:lnTo>
                  <a:pt x="134" y="176"/>
                </a:lnTo>
                <a:lnTo>
                  <a:pt x="133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26" name="Rectangle 8"/>
          <p:cNvSpPr>
            <a:spLocks noChangeArrowheads="1"/>
          </p:cNvSpPr>
          <p:nvPr/>
        </p:nvSpPr>
        <p:spPr bwMode="auto">
          <a:xfrm>
            <a:off x="1430338" y="5140325"/>
            <a:ext cx="1378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/>
              <a:t>25% Stage II</a:t>
            </a:r>
          </a:p>
        </p:txBody>
      </p:sp>
      <p:sp>
        <p:nvSpPr>
          <p:cNvPr id="133127" name="Rectangle 9"/>
          <p:cNvSpPr>
            <a:spLocks noChangeArrowheads="1"/>
          </p:cNvSpPr>
          <p:nvPr/>
        </p:nvSpPr>
        <p:spPr bwMode="auto">
          <a:xfrm>
            <a:off x="5637213" y="3055937"/>
            <a:ext cx="14750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/>
              <a:t>25% Stage IV</a:t>
            </a:r>
          </a:p>
        </p:txBody>
      </p:sp>
      <p:sp>
        <p:nvSpPr>
          <p:cNvPr id="133128" name="Rectangle 10"/>
          <p:cNvSpPr>
            <a:spLocks noChangeArrowheads="1"/>
          </p:cNvSpPr>
          <p:nvPr/>
        </p:nvSpPr>
        <p:spPr bwMode="auto">
          <a:xfrm>
            <a:off x="2078038" y="2908300"/>
            <a:ext cx="13115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/>
              <a:t>15% Stage I</a:t>
            </a:r>
          </a:p>
        </p:txBody>
      </p:sp>
      <p:sp>
        <p:nvSpPr>
          <p:cNvPr id="133129" name="Rectangle 11"/>
          <p:cNvSpPr>
            <a:spLocks noChangeArrowheads="1"/>
          </p:cNvSpPr>
          <p:nvPr/>
        </p:nvSpPr>
        <p:spPr bwMode="auto">
          <a:xfrm>
            <a:off x="5748338" y="5816600"/>
            <a:ext cx="14462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/>
              <a:t>35% Stage III</a:t>
            </a:r>
          </a:p>
        </p:txBody>
      </p:sp>
      <p:sp>
        <p:nvSpPr>
          <p:cNvPr id="133130" name="Text Box 12"/>
          <p:cNvSpPr txBox="1">
            <a:spLocks noChangeArrowheads="1"/>
          </p:cNvSpPr>
          <p:nvPr/>
        </p:nvSpPr>
        <p:spPr bwMode="auto">
          <a:xfrm>
            <a:off x="914400" y="6365875"/>
            <a:ext cx="64770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Siegel R et al.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CA: Cancer J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2013;63:11-30.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3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37525" cy="1143000"/>
          </a:xfrm>
        </p:spPr>
        <p:txBody>
          <a:bodyPr>
            <a:normAutofit/>
          </a:bodyPr>
          <a:lstStyle/>
          <a:p>
            <a:r>
              <a:rPr lang="en-US" b="1" dirty="0"/>
              <a:t>Epidemiology</a:t>
            </a:r>
          </a:p>
        </p:txBody>
      </p:sp>
      <p:sp>
        <p:nvSpPr>
          <p:cNvPr id="133132" name="Rectangle 14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1447800"/>
          </a:xfrm>
        </p:spPr>
        <p:txBody>
          <a:bodyPr>
            <a:normAutofit/>
          </a:bodyPr>
          <a:lstStyle/>
          <a:p>
            <a:r>
              <a:rPr lang="en-US" sz="2400" dirty="0"/>
              <a:t>Estimated US incidence (new cases): 142,820</a:t>
            </a:r>
          </a:p>
          <a:p>
            <a:r>
              <a:rPr lang="en-US" sz="2400" dirty="0"/>
              <a:t>Estimated US mortality: 50,830</a:t>
            </a:r>
          </a:p>
          <a:p>
            <a:r>
              <a:rPr lang="en-US" sz="2400" dirty="0"/>
              <a:t>Third most common malignancy in man and woman. 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Epidemiology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7965" t="29631" r="38979" b="44690"/>
          <a:stretch/>
        </p:blipFill>
        <p:spPr bwMode="auto">
          <a:xfrm>
            <a:off x="4524844" y="1547360"/>
            <a:ext cx="429768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914400" y="6477000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Siegel R et al.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CA: Cancer J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2013;63:11-30.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>
          <a:xfrm>
            <a:off x="457200" y="1600200"/>
            <a:ext cx="39624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5-yr survival for metastatic disease is about 10%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3982488-7A54-45F6-A27B-48C1CDF96448}"/>
              </a:ext>
            </a:extLst>
          </p:cNvPr>
          <p:cNvSpPr/>
          <p:nvPr/>
        </p:nvSpPr>
        <p:spPr>
          <a:xfrm>
            <a:off x="6629400" y="1932374"/>
            <a:ext cx="228600" cy="1768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0A3DB53-DF62-4249-A756-849C4C37B33E}"/>
              </a:ext>
            </a:extLst>
          </p:cNvPr>
          <p:cNvSpPr/>
          <p:nvPr/>
        </p:nvSpPr>
        <p:spPr>
          <a:xfrm>
            <a:off x="7391400" y="1932374"/>
            <a:ext cx="228600" cy="176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9296A09-BAF8-436D-A0FA-27386DDC4A81}"/>
              </a:ext>
            </a:extLst>
          </p:cNvPr>
          <p:cNvSpPr/>
          <p:nvPr/>
        </p:nvSpPr>
        <p:spPr>
          <a:xfrm>
            <a:off x="5757971" y="1932373"/>
            <a:ext cx="228600" cy="1768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95F7E42-4476-4729-8549-E2AE01431845}"/>
              </a:ext>
            </a:extLst>
          </p:cNvPr>
          <p:cNvSpPr txBox="1"/>
          <p:nvPr/>
        </p:nvSpPr>
        <p:spPr>
          <a:xfrm>
            <a:off x="5986571" y="1887379"/>
            <a:ext cx="7952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All Races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375773E-246A-419E-94DF-7111C9C8CD79}"/>
              </a:ext>
            </a:extLst>
          </p:cNvPr>
          <p:cNvSpPr txBox="1"/>
          <p:nvPr/>
        </p:nvSpPr>
        <p:spPr>
          <a:xfrm>
            <a:off x="6858000" y="1887379"/>
            <a:ext cx="597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White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628565D-8BFE-4D79-9B77-F25D9738C266}"/>
              </a:ext>
            </a:extLst>
          </p:cNvPr>
          <p:cNvSpPr txBox="1"/>
          <p:nvPr/>
        </p:nvSpPr>
        <p:spPr>
          <a:xfrm>
            <a:off x="7620000" y="1887379"/>
            <a:ext cx="1177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African American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2">
                <a:tint val="40000"/>
                <a:satMod val="350000"/>
              </a:schemeClr>
            </a:gs>
            <a:gs pos="29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Colon Cancer: More Than One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Molecular </a:t>
            </a:r>
          </a:p>
          <a:p>
            <a:pPr lvl="1"/>
            <a:r>
              <a:rPr lang="en-US" dirty="0"/>
              <a:t>MSI vs MSS</a:t>
            </a:r>
          </a:p>
          <a:p>
            <a:pPr lvl="1"/>
            <a:r>
              <a:rPr lang="en-US" dirty="0"/>
              <a:t>RAS WT vs MUT</a:t>
            </a:r>
          </a:p>
          <a:p>
            <a:pPr lvl="1"/>
            <a:endParaRPr lang="en-US" dirty="0"/>
          </a:p>
          <a:p>
            <a:r>
              <a:rPr lang="en-US" dirty="0"/>
              <a:t>Anatomic </a:t>
            </a:r>
          </a:p>
          <a:p>
            <a:pPr lvl="1"/>
            <a:r>
              <a:rPr lang="en-US" dirty="0"/>
              <a:t>Right versus left </a:t>
            </a:r>
          </a:p>
          <a:p>
            <a:pPr lvl="1"/>
            <a:r>
              <a:rPr lang="en-US" dirty="0"/>
              <a:t>Rectal versus colon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86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2">
                <a:tint val="40000"/>
                <a:satMod val="350000"/>
              </a:schemeClr>
            </a:gs>
            <a:gs pos="29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79079" y="330201"/>
            <a:ext cx="7712471" cy="943122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/>
              <a:t>Right vs. Left:  Sidedness Matters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71988" y="4324350"/>
            <a:ext cx="2911402" cy="2163764"/>
          </a:xfrm>
        </p:spPr>
        <p:txBody>
          <a:bodyPr>
            <a:normAutofit/>
          </a:bodyPr>
          <a:lstStyle/>
          <a:p>
            <a:r>
              <a:rPr lang="en-US" sz="2400" dirty="0"/>
              <a:t>Median age at diagnosis: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Right sided:  70.2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Left sided: 65 years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914400" y="6504801"/>
            <a:ext cx="51755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dirty="0" err="1"/>
              <a:t>Schrag</a:t>
            </a:r>
            <a:r>
              <a:rPr lang="en-US" altLang="en-US" sz="1200" dirty="0"/>
              <a:t> D et al. </a:t>
            </a:r>
            <a:r>
              <a:rPr lang="en-US" altLang="en-US" sz="1200" i="1" dirty="0"/>
              <a:t>J </a:t>
            </a:r>
            <a:r>
              <a:rPr lang="en-US" altLang="en-US" sz="1200" i="1" dirty="0" err="1"/>
              <a:t>Clin</a:t>
            </a:r>
            <a:r>
              <a:rPr lang="en-US" altLang="en-US" sz="1200" i="1" dirty="0"/>
              <a:t> </a:t>
            </a:r>
            <a:r>
              <a:rPr lang="en-US" altLang="en-US" sz="1200" i="1" dirty="0" err="1"/>
              <a:t>Oncol</a:t>
            </a:r>
            <a:r>
              <a:rPr lang="en-US" altLang="en-US" sz="1200" i="1" dirty="0"/>
              <a:t>. </a:t>
            </a:r>
            <a:r>
              <a:rPr lang="en-US" altLang="en-US" sz="1200" dirty="0"/>
              <a:t>2016;34(</a:t>
            </a:r>
            <a:r>
              <a:rPr lang="en-US" altLang="en-US" sz="1200" dirty="0" err="1"/>
              <a:t>suppl</a:t>
            </a:r>
            <a:r>
              <a:rPr lang="en-US" altLang="en-US" sz="1200" dirty="0"/>
              <a:t>; </a:t>
            </a:r>
            <a:r>
              <a:rPr lang="en-US" altLang="en-US" sz="1200" dirty="0" err="1"/>
              <a:t>abstr</a:t>
            </a:r>
            <a:r>
              <a:rPr lang="en-US" altLang="en-US" sz="1200" dirty="0"/>
              <a:t> 3505). Abstract 3505.</a:t>
            </a:r>
          </a:p>
        </p:txBody>
      </p:sp>
      <p:pic>
        <p:nvPicPr>
          <p:cNvPr id="1024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29138" r="35384" b="29755"/>
          <a:stretch>
            <a:fillRect/>
          </a:stretch>
        </p:blipFill>
        <p:spPr bwMode="auto">
          <a:xfrm>
            <a:off x="576876" y="1476200"/>
            <a:ext cx="3501628" cy="273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563" y="1476199"/>
            <a:ext cx="4807743" cy="369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47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4728</TotalTime>
  <Words>3403</Words>
  <Application>Microsoft Office PowerPoint</Application>
  <PresentationFormat>On-screen Show (4:3)</PresentationFormat>
  <Paragraphs>777</Paragraphs>
  <Slides>53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Worksheet</vt:lpstr>
      <vt:lpstr>Targeted and Chemotherapeutic Approaches to Management of Metastatic Colorectal Cancer </vt:lpstr>
      <vt:lpstr>Learning Objectives</vt:lpstr>
      <vt:lpstr>Case: F.F.</vt:lpstr>
      <vt:lpstr>Case: F.F.</vt:lpstr>
      <vt:lpstr>Worldwide Cancer Statistics</vt:lpstr>
      <vt:lpstr>Epidemiology</vt:lpstr>
      <vt:lpstr>Epidemiology</vt:lpstr>
      <vt:lpstr>Colon Cancer: More Than One Disease</vt:lpstr>
      <vt:lpstr>Right vs. Left:  Sidedness Matters</vt:lpstr>
      <vt:lpstr>Pre-Treatment Evaluation in mCRC</vt:lpstr>
      <vt:lpstr>Resection of Primary Tumor in mCRC</vt:lpstr>
      <vt:lpstr>Resection of Metastatic Site </vt:lpstr>
      <vt:lpstr>Treatment – Conversion to Surgery </vt:lpstr>
      <vt:lpstr>Advances in the Treatment of mCRC</vt:lpstr>
      <vt:lpstr>More Agents Available Now…</vt:lpstr>
      <vt:lpstr>2005 Update:11 Phase 3 Trials – 5768 pts</vt:lpstr>
      <vt:lpstr>Addition of Irinotecan </vt:lpstr>
      <vt:lpstr>Addition of Oxaliplatin</vt:lpstr>
      <vt:lpstr>F.F. Treatment Plan</vt:lpstr>
      <vt:lpstr>Biologic Agents- Monoclonal Antibodies</vt:lpstr>
      <vt:lpstr>EGFR Targeted Therapy</vt:lpstr>
      <vt:lpstr>EGFR Targeted Therapy</vt:lpstr>
      <vt:lpstr>FOLFIRI Cetuximab</vt:lpstr>
      <vt:lpstr>Diarrhea</vt:lpstr>
      <vt:lpstr>Adverse Effects of EGFR Inhibition</vt:lpstr>
      <vt:lpstr>Case: F.F. </vt:lpstr>
      <vt:lpstr>But What Impacts the Patient’s Decision Making? </vt:lpstr>
      <vt:lpstr>Next Steps in Treatment</vt:lpstr>
      <vt:lpstr>VEGF Inhibitors</vt:lpstr>
      <vt:lpstr>Bevacizumab Risks</vt:lpstr>
      <vt:lpstr>Nursing Implications for the Patient Receiving FOLFOX</vt:lpstr>
      <vt:lpstr>Peripheral Neuropathy</vt:lpstr>
      <vt:lpstr>CTCAE v4.0 Peripheral Neuropathy</vt:lpstr>
      <vt:lpstr>Management Strategies</vt:lpstr>
      <vt:lpstr>Case: F.F.</vt:lpstr>
      <vt:lpstr>F.F. Treatment Decision </vt:lpstr>
      <vt:lpstr>RECOURSE: TAS-102 in Refractory mCRC</vt:lpstr>
      <vt:lpstr>RECOURSE: TAS-102 in Refractory mCRC – PFS</vt:lpstr>
      <vt:lpstr>RECOURSE: TAS-102 in Refractory mCRC – Overall Survival</vt:lpstr>
      <vt:lpstr>Nursing Considerations with TAS-102</vt:lpstr>
      <vt:lpstr>Regorafenib Multikinase Inhibitor</vt:lpstr>
      <vt:lpstr>*CORRECT Study Design</vt:lpstr>
      <vt:lpstr>CORRECT: Overall Survival </vt:lpstr>
      <vt:lpstr>CORRECT: PFS</vt:lpstr>
      <vt:lpstr>CORRECT: Adverse Events</vt:lpstr>
      <vt:lpstr>Management of Patients  on Regorafenib</vt:lpstr>
      <vt:lpstr>Hand-Foot Syndrome</vt:lpstr>
      <vt:lpstr>Microsatellite Instability</vt:lpstr>
      <vt:lpstr>Immunotherapy</vt:lpstr>
      <vt:lpstr>NCCN Guidelines 2.2016: Treatment of Advanced or Metastatic CRC</vt:lpstr>
      <vt:lpstr>Summary</vt:lpstr>
      <vt:lpstr>Fight Colorectal Cancer:  Guide in the Fight</vt:lpstr>
      <vt:lpstr>Thank You! </vt:lpstr>
    </vt:vector>
  </TitlesOfParts>
  <Company>Fox Chase Cancer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metastatic colon cancer</dc:title>
  <dc:creator>edotan</dc:creator>
  <cp:lastModifiedBy>Paul</cp:lastModifiedBy>
  <cp:revision>280</cp:revision>
  <cp:lastPrinted>2014-08-28T10:43:24Z</cp:lastPrinted>
  <dcterms:created xsi:type="dcterms:W3CDTF">2013-08-01T15:49:33Z</dcterms:created>
  <dcterms:modified xsi:type="dcterms:W3CDTF">2017-08-22T18:21:28Z</dcterms:modified>
</cp:coreProperties>
</file>