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2"/>
  </p:notesMasterIdLst>
  <p:sldIdLst>
    <p:sldId id="257" r:id="rId2"/>
    <p:sldId id="258" r:id="rId3"/>
    <p:sldId id="260" r:id="rId4"/>
    <p:sldId id="262" r:id="rId5"/>
    <p:sldId id="259" r:id="rId6"/>
    <p:sldId id="264" r:id="rId7"/>
    <p:sldId id="265" r:id="rId8"/>
    <p:sldId id="266" r:id="rId9"/>
    <p:sldId id="267" r:id="rId10"/>
    <p:sldId id="268" r:id="rId11"/>
    <p:sldId id="278" r:id="rId12"/>
    <p:sldId id="269" r:id="rId13"/>
    <p:sldId id="279" r:id="rId14"/>
    <p:sldId id="280" r:id="rId15"/>
    <p:sldId id="270" r:id="rId16"/>
    <p:sldId id="281" r:id="rId17"/>
    <p:sldId id="282" r:id="rId18"/>
    <p:sldId id="271" r:id="rId19"/>
    <p:sldId id="284" r:id="rId20"/>
    <p:sldId id="285" r:id="rId21"/>
    <p:sldId id="272" r:id="rId22"/>
    <p:sldId id="286" r:id="rId23"/>
    <p:sldId id="287" r:id="rId24"/>
    <p:sldId id="288" r:id="rId25"/>
    <p:sldId id="289" r:id="rId26"/>
    <p:sldId id="290" r:id="rId27"/>
    <p:sldId id="274" r:id="rId28"/>
    <p:sldId id="275" r:id="rId29"/>
    <p:sldId id="263" r:id="rId30"/>
    <p:sldId id="27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2"/>
      </p:cViewPr>
      <p:guideLst/>
    </p:cSldViewPr>
  </p:slideViewPr>
  <p:notesTextViewPr>
    <p:cViewPr>
      <p:scale>
        <a:sx n="1" d="1"/>
        <a:sy n="1" d="1"/>
      </p:scale>
      <p:origin x="0" y="0"/>
    </p:cViewPr>
  </p:notesTextViewPr>
  <p:sorterViewPr>
    <p:cViewPr varScale="1">
      <p:scale>
        <a:sx n="100" d="100"/>
        <a:sy n="100" d="100"/>
      </p:scale>
      <p:origin x="0" y="-174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A0525-AFE2-4819-ACC8-F4EE6C5708A8}" type="datetimeFigureOut">
              <a:rPr lang="en-US" smtClean="0"/>
              <a:t>4/27/2016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B0214-F0DA-4136-A2F7-B0FE7230B59E}" type="slidenum">
              <a:rPr lang="en-US" smtClean="0"/>
              <a:t>‹#›</a:t>
            </a:fld>
            <a:endParaRPr lang="en-US"/>
          </a:p>
        </p:txBody>
      </p:sp>
    </p:spTree>
    <p:extLst>
      <p:ext uri="{BB962C8B-B14F-4D97-AF65-F5344CB8AC3E}">
        <p14:creationId xmlns:p14="http://schemas.microsoft.com/office/powerpoint/2010/main" val="1229711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Already created libraries  </a:t>
            </a:r>
          </a:p>
          <a:p>
            <a:r>
              <a:rPr lang="en-US" dirty="0"/>
              <a:t>templates</a:t>
            </a:r>
          </a:p>
        </p:txBody>
      </p:sp>
      <p:sp>
        <p:nvSpPr>
          <p:cNvPr id="4" name="Slide Number Placeholder 3"/>
          <p:cNvSpPr>
            <a:spLocks noGrp="1"/>
          </p:cNvSpPr>
          <p:nvPr>
            <p:ph type="sldNum" sz="quarter" idx="10"/>
          </p:nvPr>
        </p:nvSpPr>
        <p:spPr/>
        <p:txBody>
          <a:bodyPr/>
          <a:lstStyle/>
          <a:p>
            <a:fld id="{97D3DC41-DAFC-450A-8005-1C258362DE74}" type="slidenum">
              <a:rPr lang="en-US" smtClean="0"/>
              <a:t>19</a:t>
            </a:fld>
            <a:endParaRPr lang="en-US"/>
          </a:p>
        </p:txBody>
      </p:sp>
    </p:spTree>
    <p:extLst>
      <p:ext uri="{BB962C8B-B14F-4D97-AF65-F5344CB8AC3E}">
        <p14:creationId xmlns:p14="http://schemas.microsoft.com/office/powerpoint/2010/main" val="2302377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 presentation maker and can include video and audio files.</a:t>
            </a:r>
          </a:p>
          <a:p>
            <a:endParaRPr lang="en-US" dirty="0"/>
          </a:p>
        </p:txBody>
      </p:sp>
      <p:sp>
        <p:nvSpPr>
          <p:cNvPr id="4" name="Slide Number Placeholder 3"/>
          <p:cNvSpPr>
            <a:spLocks noGrp="1"/>
          </p:cNvSpPr>
          <p:nvPr>
            <p:ph type="sldNum" sz="quarter" idx="10"/>
          </p:nvPr>
        </p:nvSpPr>
        <p:spPr/>
        <p:txBody>
          <a:bodyPr/>
          <a:lstStyle/>
          <a:p>
            <a:fld id="{97D3DC41-DAFC-450A-8005-1C258362DE74}" type="slidenum">
              <a:rPr lang="en-US" smtClean="0"/>
              <a:t>20</a:t>
            </a:fld>
            <a:endParaRPr lang="en-US"/>
          </a:p>
        </p:txBody>
      </p:sp>
    </p:spTree>
    <p:extLst>
      <p:ext uri="{BB962C8B-B14F-4D97-AF65-F5344CB8AC3E}">
        <p14:creationId xmlns:p14="http://schemas.microsoft.com/office/powerpoint/2010/main" val="316033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192">
              <a:defRPr/>
            </a:pPr>
            <a:r>
              <a:rPr lang="en-US" dirty="0" err="1"/>
              <a:t>Educanon</a:t>
            </a:r>
            <a:r>
              <a:rPr lang="en-US" dirty="0"/>
              <a:t> - Create a video, add</a:t>
            </a:r>
            <a:r>
              <a:rPr lang="en-US" baseline="0" dirty="0"/>
              <a:t> questions, flipped classroom or have students create lectures / quizzes</a:t>
            </a:r>
            <a:endParaRPr lang="en-US" dirty="0"/>
          </a:p>
          <a:p>
            <a:endParaRPr lang="en-US" dirty="0"/>
          </a:p>
        </p:txBody>
      </p:sp>
      <p:sp>
        <p:nvSpPr>
          <p:cNvPr id="4" name="Slide Number Placeholder 3"/>
          <p:cNvSpPr>
            <a:spLocks noGrp="1"/>
          </p:cNvSpPr>
          <p:nvPr>
            <p:ph type="sldNum" sz="quarter" idx="10"/>
          </p:nvPr>
        </p:nvSpPr>
        <p:spPr/>
        <p:txBody>
          <a:bodyPr/>
          <a:lstStyle/>
          <a:p>
            <a:fld id="{97D3DC41-DAFC-450A-8005-1C258362DE74}" type="slidenum">
              <a:rPr lang="en-US" smtClean="0"/>
              <a:t>24</a:t>
            </a:fld>
            <a:endParaRPr lang="en-US"/>
          </a:p>
        </p:txBody>
      </p:sp>
    </p:spTree>
    <p:extLst>
      <p:ext uri="{BB962C8B-B14F-4D97-AF65-F5344CB8AC3E}">
        <p14:creationId xmlns:p14="http://schemas.microsoft.com/office/powerpoint/2010/main" val="3807823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215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083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6975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4028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61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21217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8554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04722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72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945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8180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88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2206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8903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645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2984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628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4/27/2016</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9239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more.com/jakuh"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educanon.co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mailto:Kristi@dr-bordelon.com"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Integrating Technology into Problem and Project Based Learning</a:t>
            </a:r>
          </a:p>
        </p:txBody>
      </p:sp>
      <p:sp>
        <p:nvSpPr>
          <p:cNvPr id="3" name="Subtitle 2"/>
          <p:cNvSpPr>
            <a:spLocks noGrp="1"/>
          </p:cNvSpPr>
          <p:nvPr>
            <p:ph type="subTitle" idx="1"/>
          </p:nvPr>
        </p:nvSpPr>
        <p:spPr/>
        <p:txBody>
          <a:bodyPr>
            <a:normAutofit/>
          </a:bodyPr>
          <a:lstStyle/>
          <a:p>
            <a:r>
              <a:rPr lang="en-US" dirty="0"/>
              <a:t>Global learn 2016</a:t>
            </a:r>
          </a:p>
          <a:p>
            <a:r>
              <a:rPr lang="en-US" dirty="0"/>
              <a:t>Limerick </a:t>
            </a:r>
            <a:r>
              <a:rPr lang="en-US" dirty="0" err="1"/>
              <a:t>ireland</a:t>
            </a:r>
            <a:endParaRPr lang="en-US" dirty="0"/>
          </a:p>
          <a:p>
            <a:endParaRPr lang="en-US" dirty="0"/>
          </a:p>
        </p:txBody>
      </p:sp>
    </p:spTree>
    <p:extLst>
      <p:ext uri="{BB962C8B-B14F-4D97-AF65-F5344CB8AC3E}">
        <p14:creationId xmlns:p14="http://schemas.microsoft.com/office/powerpoint/2010/main" val="2427132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Meet</a:t>
            </a:r>
          </a:p>
        </p:txBody>
      </p:sp>
      <p:sp>
        <p:nvSpPr>
          <p:cNvPr id="3" name="Content Placeholder 2"/>
          <p:cNvSpPr>
            <a:spLocks noGrp="1"/>
          </p:cNvSpPr>
          <p:nvPr>
            <p:ph idx="1"/>
          </p:nvPr>
        </p:nvSpPr>
        <p:spPr/>
        <p:txBody>
          <a:bodyPr>
            <a:normAutofit/>
          </a:bodyPr>
          <a:lstStyle/>
          <a:p>
            <a:pPr marL="0" indent="0">
              <a:buNone/>
            </a:pPr>
            <a:r>
              <a:rPr lang="en-US" sz="2800" dirty="0" err="1"/>
              <a:t>TodaysMeet</a:t>
            </a:r>
            <a:r>
              <a:rPr lang="en-US" sz="2800" dirty="0"/>
              <a:t> </a:t>
            </a:r>
          </a:p>
          <a:p>
            <a:pPr marL="0" indent="0">
              <a:buNone/>
            </a:pPr>
            <a:r>
              <a:rPr lang="en-US" sz="2800" dirty="0"/>
              <a:t>https://todaysmeet.com/GlobalLearn-2016</a:t>
            </a:r>
          </a:p>
        </p:txBody>
      </p:sp>
    </p:spTree>
    <p:extLst>
      <p:ext uri="{BB962C8B-B14F-4D97-AF65-F5344CB8AC3E}">
        <p14:creationId xmlns:p14="http://schemas.microsoft.com/office/powerpoint/2010/main" val="3195701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Today’s Meet</a:t>
            </a:r>
            <a:br>
              <a:rPr lang="en-US" dirty="0"/>
            </a:br>
            <a:r>
              <a:rPr lang="en-US" sz="2800" dirty="0"/>
              <a:t>https://todaysmeet.com/GlobalLearn-2016</a:t>
            </a:r>
            <a:br>
              <a:rPr lang="en-US" dirty="0"/>
            </a:b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2252336" y="2603500"/>
            <a:ext cx="6631641" cy="3416300"/>
          </a:xfrm>
          <a:prstGeom prst="rect">
            <a:avLst/>
          </a:prstGeom>
        </p:spPr>
      </p:pic>
    </p:spTree>
    <p:extLst>
      <p:ext uri="{BB962C8B-B14F-4D97-AF65-F5344CB8AC3E}">
        <p14:creationId xmlns:p14="http://schemas.microsoft.com/office/powerpoint/2010/main" val="785815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With Experts in the Topic</a:t>
            </a:r>
          </a:p>
        </p:txBody>
      </p:sp>
      <p:sp>
        <p:nvSpPr>
          <p:cNvPr id="3" name="Content Placeholder 2"/>
          <p:cNvSpPr>
            <a:spLocks noGrp="1"/>
          </p:cNvSpPr>
          <p:nvPr>
            <p:ph idx="1"/>
          </p:nvPr>
        </p:nvSpPr>
        <p:spPr/>
        <p:txBody>
          <a:bodyPr/>
          <a:lstStyle/>
          <a:p>
            <a:r>
              <a:rPr lang="en-US" dirty="0" err="1"/>
              <a:t>Wetoku</a:t>
            </a:r>
            <a:endParaRPr lang="en-US" dirty="0"/>
          </a:p>
          <a:p>
            <a:r>
              <a:rPr lang="en-US" dirty="0"/>
              <a:t>Skype</a:t>
            </a:r>
          </a:p>
          <a:p>
            <a:r>
              <a:rPr lang="en-US" dirty="0" err="1"/>
              <a:t>ooVoo</a:t>
            </a:r>
            <a:endParaRPr lang="en-US" dirty="0"/>
          </a:p>
        </p:txBody>
      </p:sp>
    </p:spTree>
    <p:extLst>
      <p:ext uri="{BB962C8B-B14F-4D97-AF65-F5344CB8AC3E}">
        <p14:creationId xmlns:p14="http://schemas.microsoft.com/office/powerpoint/2010/main" val="271645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Wetoku</a:t>
            </a:r>
            <a:br>
              <a:rPr lang="en-US" dirty="0"/>
            </a:br>
            <a:r>
              <a:rPr lang="en-US" sz="2800" dirty="0"/>
              <a:t>https://www.crunchbase.com/organization/wetoku#/entity</a:t>
            </a:r>
            <a:br>
              <a:rPr lang="en-US" dirty="0"/>
            </a:br>
            <a:endParaRPr lang="en-US" dirty="0"/>
          </a:p>
        </p:txBody>
      </p:sp>
      <p:cxnSp>
        <p:nvCxnSpPr>
          <p:cNvPr id="10" name="Straight Arrow Connector 9"/>
          <p:cNvCxnSpPr/>
          <p:nvPr/>
        </p:nvCxnSpPr>
        <p:spPr>
          <a:xfrm flipH="1" flipV="1">
            <a:off x="2616591" y="4417255"/>
            <a:ext cx="1012874" cy="5767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idx="1"/>
          </p:nvPr>
        </p:nvSpPr>
        <p:spPr>
          <a:xfrm>
            <a:off x="550043" y="2603499"/>
            <a:ext cx="8825659" cy="3416300"/>
          </a:xfrm>
        </p:spPr>
        <p:txBody>
          <a:bodyPr/>
          <a:lstStyle/>
          <a:p>
            <a:endParaRPr lang="en-US" dirty="0"/>
          </a:p>
        </p:txBody>
      </p:sp>
      <p:pic>
        <p:nvPicPr>
          <p:cNvPr id="12" name="Picture 11"/>
          <p:cNvPicPr>
            <a:picLocks noChangeAspect="1"/>
          </p:cNvPicPr>
          <p:nvPr/>
        </p:nvPicPr>
        <p:blipFill>
          <a:blip r:embed="rId2"/>
          <a:stretch>
            <a:fillRect/>
          </a:stretch>
        </p:blipFill>
        <p:spPr>
          <a:xfrm>
            <a:off x="2171516" y="2213408"/>
            <a:ext cx="7093744" cy="4407694"/>
          </a:xfrm>
          <a:prstGeom prst="rect">
            <a:avLst/>
          </a:prstGeom>
        </p:spPr>
      </p:pic>
      <p:cxnSp>
        <p:nvCxnSpPr>
          <p:cNvPr id="14" name="Straight Arrow Connector 13"/>
          <p:cNvCxnSpPr/>
          <p:nvPr/>
        </p:nvCxnSpPr>
        <p:spPr>
          <a:xfrm flipH="1" flipV="1">
            <a:off x="2954215" y="4135902"/>
            <a:ext cx="1252025" cy="569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228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oVoo</a:t>
            </a:r>
            <a:br>
              <a:rPr lang="en-US" dirty="0"/>
            </a:br>
            <a:r>
              <a:rPr lang="en-US" dirty="0"/>
              <a:t>http://www.oovoo.com/</a:t>
            </a:r>
          </a:p>
        </p:txBody>
      </p:sp>
      <p:pic>
        <p:nvPicPr>
          <p:cNvPr id="5" name="Content Placeholder 4"/>
          <p:cNvPicPr>
            <a:picLocks noGrp="1" noChangeAspect="1"/>
          </p:cNvPicPr>
          <p:nvPr>
            <p:ph idx="1"/>
          </p:nvPr>
        </p:nvPicPr>
        <p:blipFill>
          <a:blip r:embed="rId2"/>
          <a:stretch>
            <a:fillRect/>
          </a:stretch>
        </p:blipFill>
        <p:spPr>
          <a:xfrm>
            <a:off x="1155699" y="2742994"/>
            <a:ext cx="9021128" cy="3207068"/>
          </a:xfrm>
          <a:prstGeom prst="rect">
            <a:avLst/>
          </a:prstGeom>
        </p:spPr>
      </p:pic>
    </p:spTree>
    <p:extLst>
      <p:ext uri="{BB962C8B-B14F-4D97-AF65-F5344CB8AC3E}">
        <p14:creationId xmlns:p14="http://schemas.microsoft.com/office/powerpoint/2010/main" val="3390069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than just communicating……</a:t>
            </a:r>
          </a:p>
        </p:txBody>
      </p:sp>
      <p:sp>
        <p:nvSpPr>
          <p:cNvPr id="3" name="Content Placeholder 2"/>
          <p:cNvSpPr>
            <a:spLocks noGrp="1"/>
          </p:cNvSpPr>
          <p:nvPr>
            <p:ph idx="1"/>
          </p:nvPr>
        </p:nvSpPr>
        <p:spPr/>
        <p:txBody>
          <a:bodyPr>
            <a:normAutofit/>
          </a:bodyPr>
          <a:lstStyle/>
          <a:p>
            <a:r>
              <a:rPr lang="en-US" dirty="0"/>
              <a:t>Vygotsky explained that cultural artifacts are important to learning (Fire, 2009). Both project based and problem based activities require students to construct a product of some type to demonstrate assimilation of information.  </a:t>
            </a:r>
          </a:p>
          <a:p>
            <a:r>
              <a:rPr lang="en-US" dirty="0"/>
              <a:t>Teacher Created</a:t>
            </a:r>
          </a:p>
          <a:p>
            <a:pPr lvl="1"/>
            <a:r>
              <a:rPr lang="en-US" dirty="0"/>
              <a:t>Online resources: </a:t>
            </a:r>
            <a:r>
              <a:rPr lang="en-US" dirty="0" err="1"/>
              <a:t>FlashCard</a:t>
            </a:r>
            <a:r>
              <a:rPr lang="en-US" dirty="0"/>
              <a:t> Machine, the BBC Learning Zone, and the Library of Congress Digital Collection </a:t>
            </a:r>
          </a:p>
          <a:p>
            <a:r>
              <a:rPr lang="en-US" dirty="0"/>
              <a:t>Student Created</a:t>
            </a:r>
          </a:p>
          <a:p>
            <a:pPr lvl="1"/>
            <a:r>
              <a:rPr lang="en-US" dirty="0" err="1"/>
              <a:t>Linoit</a:t>
            </a:r>
            <a:endParaRPr lang="en-US" dirty="0"/>
          </a:p>
          <a:p>
            <a:pPr lvl="1"/>
            <a:r>
              <a:rPr lang="en-US" dirty="0" err="1"/>
              <a:t>Padlet</a:t>
            </a:r>
            <a:r>
              <a:rPr lang="en-US" dirty="0"/>
              <a:t>, or a graphic organizer using </a:t>
            </a:r>
            <a:r>
              <a:rPr lang="en-US" dirty="0" err="1"/>
              <a:t>Popplet</a:t>
            </a:r>
            <a:r>
              <a:rPr lang="en-US" dirty="0"/>
              <a:t>.  </a:t>
            </a:r>
          </a:p>
          <a:p>
            <a:endParaRPr lang="en-US" dirty="0"/>
          </a:p>
        </p:txBody>
      </p:sp>
    </p:spTree>
    <p:extLst>
      <p:ext uri="{BB962C8B-B14F-4D97-AF65-F5344CB8AC3E}">
        <p14:creationId xmlns:p14="http://schemas.microsoft.com/office/powerpoint/2010/main" val="2579546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Linoit</a:t>
            </a:r>
            <a:br>
              <a:rPr lang="en-US" dirty="0"/>
            </a:br>
            <a:r>
              <a:rPr lang="en-US" dirty="0"/>
              <a:t>http://en.linoit.com/</a:t>
            </a:r>
          </a:p>
        </p:txBody>
      </p:sp>
      <p:pic>
        <p:nvPicPr>
          <p:cNvPr id="4" name="Content Placeholder 3"/>
          <p:cNvPicPr>
            <a:picLocks noGrp="1" noChangeAspect="1"/>
          </p:cNvPicPr>
          <p:nvPr>
            <p:ph idx="1"/>
          </p:nvPr>
        </p:nvPicPr>
        <p:blipFill>
          <a:blip r:embed="rId2"/>
          <a:stretch>
            <a:fillRect/>
          </a:stretch>
        </p:blipFill>
        <p:spPr>
          <a:xfrm>
            <a:off x="1800260" y="2603500"/>
            <a:ext cx="8426291" cy="3820001"/>
          </a:xfrm>
          <a:prstGeom prst="rect">
            <a:avLst/>
          </a:prstGeom>
        </p:spPr>
      </p:pic>
    </p:spTree>
    <p:extLst>
      <p:ext uri="{BB962C8B-B14F-4D97-AF65-F5344CB8AC3E}">
        <p14:creationId xmlns:p14="http://schemas.microsoft.com/office/powerpoint/2010/main" val="77842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Padlet</a:t>
            </a:r>
            <a:br>
              <a:rPr lang="en-US" dirty="0"/>
            </a:br>
            <a:r>
              <a:rPr lang="en-US" dirty="0"/>
              <a:t>https://padlet.com/</a:t>
            </a:r>
          </a:p>
        </p:txBody>
      </p:sp>
      <p:pic>
        <p:nvPicPr>
          <p:cNvPr id="4" name="Content Placeholder 3"/>
          <p:cNvPicPr>
            <a:picLocks noGrp="1" noChangeAspect="1"/>
          </p:cNvPicPr>
          <p:nvPr>
            <p:ph idx="1"/>
          </p:nvPr>
        </p:nvPicPr>
        <p:blipFill>
          <a:blip r:embed="rId2"/>
          <a:stretch>
            <a:fillRect/>
          </a:stretch>
        </p:blipFill>
        <p:spPr>
          <a:xfrm>
            <a:off x="1563998" y="2392484"/>
            <a:ext cx="9047798" cy="4167187"/>
          </a:xfrm>
          <a:prstGeom prst="rect">
            <a:avLst/>
          </a:prstGeom>
        </p:spPr>
      </p:pic>
    </p:spTree>
    <p:extLst>
      <p:ext uri="{BB962C8B-B14F-4D97-AF65-F5344CB8AC3E}">
        <p14:creationId xmlns:p14="http://schemas.microsoft.com/office/powerpoint/2010/main" val="2693863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Centered Activities</a:t>
            </a:r>
          </a:p>
        </p:txBody>
      </p:sp>
      <p:sp>
        <p:nvSpPr>
          <p:cNvPr id="3" name="Content Placeholder 2"/>
          <p:cNvSpPr>
            <a:spLocks noGrp="1"/>
          </p:cNvSpPr>
          <p:nvPr>
            <p:ph idx="1"/>
          </p:nvPr>
        </p:nvSpPr>
        <p:spPr/>
        <p:txBody>
          <a:bodyPr/>
          <a:lstStyle/>
          <a:p>
            <a:r>
              <a:rPr lang="en-US" dirty="0"/>
              <a:t>When completing project and problem based learning, students are granted a degree of autonomy as they design specific products.</a:t>
            </a:r>
          </a:p>
        </p:txBody>
      </p:sp>
    </p:spTree>
    <p:extLst>
      <p:ext uri="{BB962C8B-B14F-4D97-AF65-F5344CB8AC3E}">
        <p14:creationId xmlns:p14="http://schemas.microsoft.com/office/powerpoint/2010/main" val="91583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US" sz="2800" dirty="0" err="1">
                <a:solidFill>
                  <a:schemeClr val="bg1"/>
                </a:solidFill>
              </a:rPr>
              <a:t>Smore</a:t>
            </a:r>
            <a:br>
              <a:rPr lang="en-US" sz="2800" dirty="0">
                <a:solidFill>
                  <a:schemeClr val="bg1"/>
                </a:solidFill>
              </a:rPr>
            </a:br>
            <a:r>
              <a:rPr lang="en-US" sz="2800" dirty="0">
                <a:solidFill>
                  <a:schemeClr val="bg1"/>
                </a:solidFill>
              </a:rPr>
              <a:t>https://www.smore.com/</a:t>
            </a:r>
            <a:br>
              <a:rPr lang="en-US" dirty="0"/>
            </a:br>
            <a:endParaRPr lang="en-US" dirty="0"/>
          </a:p>
        </p:txBody>
      </p:sp>
      <p:pic>
        <p:nvPicPr>
          <p:cNvPr id="5" name="Picture 4">
            <a:hlinkClick r:id="rId3"/>
          </p:cNvPr>
          <p:cNvPicPr>
            <a:picLocks noChangeAspect="1"/>
          </p:cNvPicPr>
          <p:nvPr/>
        </p:nvPicPr>
        <p:blipFill>
          <a:blip r:embed="rId4"/>
          <a:stretch>
            <a:fillRect/>
          </a:stretch>
        </p:blipFill>
        <p:spPr>
          <a:xfrm>
            <a:off x="2838711" y="2354817"/>
            <a:ext cx="6000000" cy="4465715"/>
          </a:xfrm>
          <a:prstGeom prst="rect">
            <a:avLst/>
          </a:prstGeom>
        </p:spPr>
      </p:pic>
    </p:spTree>
    <p:extLst>
      <p:ext uri="{BB962C8B-B14F-4D97-AF65-F5344CB8AC3E}">
        <p14:creationId xmlns:p14="http://schemas.microsoft.com/office/powerpoint/2010/main" val="38551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Problem and Project Based Learning?</a:t>
            </a:r>
          </a:p>
        </p:txBody>
      </p:sp>
      <p:pic>
        <p:nvPicPr>
          <p:cNvPr id="4" name="Content Placeholder 3"/>
          <p:cNvPicPr>
            <a:picLocks noGrp="1" noChangeAspect="1"/>
          </p:cNvPicPr>
          <p:nvPr>
            <p:ph idx="1"/>
          </p:nvPr>
        </p:nvPicPr>
        <p:blipFill>
          <a:blip r:embed="rId2"/>
          <a:stretch>
            <a:fillRect/>
          </a:stretch>
        </p:blipFill>
        <p:spPr>
          <a:xfrm>
            <a:off x="1899272" y="3655523"/>
            <a:ext cx="7810500" cy="2343150"/>
          </a:xfrm>
        </p:spPr>
      </p:pic>
    </p:spTree>
    <p:extLst>
      <p:ext uri="{BB962C8B-B14F-4D97-AF65-F5344CB8AC3E}">
        <p14:creationId xmlns:p14="http://schemas.microsoft.com/office/powerpoint/2010/main" val="16900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600" dirty="0" err="1">
                <a:solidFill>
                  <a:schemeClr val="bg1"/>
                </a:solidFill>
                <a:latin typeface="+mj-lt"/>
              </a:rPr>
              <a:t>EMaze</a:t>
            </a:r>
            <a:br>
              <a:rPr lang="en-US" sz="3600" dirty="0">
                <a:solidFill>
                  <a:schemeClr val="bg1"/>
                </a:solidFill>
                <a:latin typeface="+mj-lt"/>
              </a:rPr>
            </a:br>
            <a:r>
              <a:rPr lang="en-US" sz="3600" dirty="0">
                <a:solidFill>
                  <a:schemeClr val="bg1"/>
                </a:solidFill>
                <a:latin typeface="+mj-lt"/>
              </a:rPr>
              <a:t> https://www.emaze.com</a:t>
            </a:r>
          </a:p>
        </p:txBody>
      </p:sp>
      <p:pic>
        <p:nvPicPr>
          <p:cNvPr id="11" name="Picture 10"/>
          <p:cNvPicPr>
            <a:picLocks noChangeAspect="1"/>
          </p:cNvPicPr>
          <p:nvPr/>
        </p:nvPicPr>
        <p:blipFill>
          <a:blip r:embed="rId3"/>
          <a:stretch>
            <a:fillRect/>
          </a:stretch>
        </p:blipFill>
        <p:spPr>
          <a:xfrm>
            <a:off x="1514841" y="2476866"/>
            <a:ext cx="8401526" cy="3980974"/>
          </a:xfrm>
          <a:prstGeom prst="rect">
            <a:avLst/>
          </a:prstGeom>
        </p:spPr>
      </p:pic>
    </p:spTree>
    <p:extLst>
      <p:ext uri="{BB962C8B-B14F-4D97-AF65-F5344CB8AC3E}">
        <p14:creationId xmlns:p14="http://schemas.microsoft.com/office/powerpoint/2010/main" val="2769796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 and Creating….</a:t>
            </a:r>
          </a:p>
        </p:txBody>
      </p:sp>
      <p:sp>
        <p:nvSpPr>
          <p:cNvPr id="3" name="Content Placeholder 2"/>
          <p:cNvSpPr>
            <a:spLocks noGrp="1"/>
          </p:cNvSpPr>
          <p:nvPr>
            <p:ph idx="1"/>
          </p:nvPr>
        </p:nvSpPr>
        <p:spPr/>
        <p:txBody>
          <a:bodyPr/>
          <a:lstStyle/>
          <a:p>
            <a:r>
              <a:rPr lang="en-US" dirty="0"/>
              <a:t>Online resources such as </a:t>
            </a:r>
            <a:r>
              <a:rPr lang="en-US" dirty="0" err="1"/>
              <a:t>Livebinders</a:t>
            </a:r>
            <a:r>
              <a:rPr lang="en-US" dirty="0"/>
              <a:t> and Text to </a:t>
            </a:r>
            <a:r>
              <a:rPr lang="en-US" dirty="0" err="1"/>
              <a:t>Mindmap</a:t>
            </a:r>
            <a:r>
              <a:rPr lang="en-US" dirty="0"/>
              <a:t> allow students the opportunity to organize materials. </a:t>
            </a:r>
          </a:p>
          <a:p>
            <a:r>
              <a:rPr lang="en-US" dirty="0"/>
              <a:t>Tools such as </a:t>
            </a:r>
            <a:r>
              <a:rPr lang="en-US" dirty="0" err="1"/>
              <a:t>Educannon</a:t>
            </a:r>
            <a:r>
              <a:rPr lang="en-US" dirty="0"/>
              <a:t>, </a:t>
            </a:r>
            <a:r>
              <a:rPr lang="en-US" dirty="0" err="1"/>
              <a:t>Emaze</a:t>
            </a:r>
            <a:r>
              <a:rPr lang="en-US" dirty="0"/>
              <a:t>, and </a:t>
            </a:r>
            <a:r>
              <a:rPr lang="en-US" dirty="0" err="1"/>
              <a:t>Instagrok</a:t>
            </a:r>
            <a:r>
              <a:rPr lang="en-US" dirty="0"/>
              <a:t> can be used to combine the materials into a cohesive artifact.</a:t>
            </a:r>
          </a:p>
          <a:p>
            <a:r>
              <a:rPr lang="en-US" dirty="0"/>
              <a:t>Students can use tools such as Trello and Google + to communicate, collaborate, and track their progress on the final product.</a:t>
            </a:r>
          </a:p>
          <a:p>
            <a:r>
              <a:rPr lang="en-US" dirty="0"/>
              <a:t> Informal peer reviews and self-reflections can take place using Poll Anywhere and </a:t>
            </a:r>
            <a:r>
              <a:rPr lang="en-US" dirty="0" err="1"/>
              <a:t>EasyGenerator</a:t>
            </a:r>
            <a:r>
              <a:rPr lang="en-US" dirty="0"/>
              <a:t>.</a:t>
            </a:r>
          </a:p>
          <a:p>
            <a:endParaRPr lang="en-US" dirty="0"/>
          </a:p>
        </p:txBody>
      </p:sp>
    </p:spTree>
    <p:extLst>
      <p:ext uri="{BB962C8B-B14F-4D97-AF65-F5344CB8AC3E}">
        <p14:creationId xmlns:p14="http://schemas.microsoft.com/office/powerpoint/2010/main" val="162969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Trello</a:t>
            </a:r>
            <a:br>
              <a:rPr lang="en-US" dirty="0"/>
            </a:br>
            <a:r>
              <a:rPr lang="en-US" dirty="0"/>
              <a:t>https://trello.com/</a:t>
            </a:r>
          </a:p>
        </p:txBody>
      </p:sp>
      <p:pic>
        <p:nvPicPr>
          <p:cNvPr id="3" name="Picture 2"/>
          <p:cNvPicPr>
            <a:picLocks noChangeAspect="1"/>
          </p:cNvPicPr>
          <p:nvPr/>
        </p:nvPicPr>
        <p:blipFill>
          <a:blip r:embed="rId2"/>
          <a:stretch>
            <a:fillRect/>
          </a:stretch>
        </p:blipFill>
        <p:spPr>
          <a:xfrm>
            <a:off x="578178" y="2507287"/>
            <a:ext cx="11333265" cy="3786117"/>
          </a:xfrm>
          <a:prstGeom prst="rect">
            <a:avLst/>
          </a:prstGeom>
        </p:spPr>
      </p:pic>
    </p:spTree>
    <p:extLst>
      <p:ext uri="{BB962C8B-B14F-4D97-AF65-F5344CB8AC3E}">
        <p14:creationId xmlns:p14="http://schemas.microsoft.com/office/powerpoint/2010/main" val="856470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17189" y="702800"/>
            <a:ext cx="7038975" cy="5724525"/>
          </a:xfrm>
          <a:prstGeom prst="rect">
            <a:avLst/>
          </a:prstGeom>
        </p:spPr>
      </p:pic>
    </p:spTree>
    <p:extLst>
      <p:ext uri="{BB962C8B-B14F-4D97-AF65-F5344CB8AC3E}">
        <p14:creationId xmlns:p14="http://schemas.microsoft.com/office/powerpoint/2010/main" val="56006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defTabSz="457200" rtl="0">
              <a:spcBef>
                <a:spcPct val="0"/>
              </a:spcBef>
            </a:pPr>
            <a:r>
              <a:rPr lang="en-US" sz="3600" dirty="0" err="1">
                <a:solidFill>
                  <a:schemeClr val="bg1"/>
                </a:solidFill>
                <a:latin typeface="+mj-lt"/>
              </a:rPr>
              <a:t>eduCanon</a:t>
            </a:r>
            <a:br>
              <a:rPr lang="en-US" sz="3600" dirty="0">
                <a:solidFill>
                  <a:schemeClr val="bg1"/>
                </a:solidFill>
                <a:latin typeface="+mj-lt"/>
              </a:rPr>
            </a:br>
            <a:r>
              <a:rPr lang="en-US" sz="3600" dirty="0">
                <a:solidFill>
                  <a:schemeClr val="bg1"/>
                </a:solidFill>
                <a:latin typeface="+mj-lt"/>
                <a:hlinkClick r:id="rId3"/>
              </a:rPr>
              <a:t>http://www.educanon.com</a:t>
            </a:r>
            <a:r>
              <a:rPr lang="en-US" dirty="0">
                <a:hlinkClick r:id="rId3"/>
              </a:rPr>
              <a:t>/</a:t>
            </a:r>
            <a:br>
              <a:rPr lang="en-US" dirty="0"/>
            </a:br>
            <a:endParaRPr lang="en-US" dirty="0"/>
          </a:p>
        </p:txBody>
      </p:sp>
      <p:sp>
        <p:nvSpPr>
          <p:cNvPr id="3" name="Content Placeholder 2"/>
          <p:cNvSpPr>
            <a:spLocks noGrp="1"/>
          </p:cNvSpPr>
          <p:nvPr>
            <p:ph sz="half" idx="1"/>
          </p:nvPr>
        </p:nvSpPr>
        <p:spPr/>
        <p:txBody>
          <a:bodyPr/>
          <a:lstStyle/>
          <a:p>
            <a:endParaRPr lang="en-US"/>
          </a:p>
        </p:txBody>
      </p:sp>
      <p:pic>
        <p:nvPicPr>
          <p:cNvPr id="6" name="Content Placeholder 5"/>
          <p:cNvPicPr>
            <a:picLocks noGrp="1" noChangeAspect="1"/>
          </p:cNvPicPr>
          <p:nvPr>
            <p:ph sz="half" idx="2"/>
          </p:nvPr>
        </p:nvPicPr>
        <p:blipFill>
          <a:blip r:embed="rId4"/>
          <a:stretch>
            <a:fillRect/>
          </a:stretch>
        </p:blipFill>
        <p:spPr>
          <a:xfrm>
            <a:off x="1244937" y="2603500"/>
            <a:ext cx="9249524" cy="3573334"/>
          </a:xfrm>
          <a:prstGeom prst="rect">
            <a:avLst/>
          </a:prstGeom>
        </p:spPr>
      </p:pic>
    </p:spTree>
    <p:extLst>
      <p:ext uri="{BB962C8B-B14F-4D97-AF65-F5344CB8AC3E}">
        <p14:creationId xmlns:p14="http://schemas.microsoft.com/office/powerpoint/2010/main" val="3207029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Everywhere</a:t>
            </a:r>
            <a:br>
              <a:rPr lang="en-US" dirty="0"/>
            </a:br>
            <a:r>
              <a:rPr lang="en-US" dirty="0"/>
              <a:t>http://www.polleverywhere.com/</a:t>
            </a:r>
          </a:p>
        </p:txBody>
      </p:sp>
      <p:pic>
        <p:nvPicPr>
          <p:cNvPr id="4" name="Content Placeholder 3"/>
          <p:cNvPicPr>
            <a:picLocks noGrp="1" noChangeAspect="1"/>
          </p:cNvPicPr>
          <p:nvPr>
            <p:ph idx="1"/>
          </p:nvPr>
        </p:nvPicPr>
        <p:blipFill>
          <a:blip r:embed="rId2"/>
          <a:stretch>
            <a:fillRect/>
          </a:stretch>
        </p:blipFill>
        <p:spPr>
          <a:xfrm>
            <a:off x="2161216" y="2603500"/>
            <a:ext cx="6813880" cy="3416300"/>
          </a:xfrm>
          <a:prstGeom prst="rect">
            <a:avLst/>
          </a:prstGeom>
        </p:spPr>
      </p:pic>
    </p:spTree>
    <p:extLst>
      <p:ext uri="{BB962C8B-B14F-4D97-AF65-F5344CB8AC3E}">
        <p14:creationId xmlns:p14="http://schemas.microsoft.com/office/powerpoint/2010/main" val="3650020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Poll Everywhere</a:t>
            </a:r>
            <a:br>
              <a:rPr lang="en-US"/>
            </a:br>
            <a:r>
              <a:rPr lang="en-US"/>
              <a:t>http://www.polleverywhere.com/</a:t>
            </a:r>
          </a:p>
        </p:txBody>
      </p:sp>
      <p:pic>
        <p:nvPicPr>
          <p:cNvPr id="5" name="Content Placeholder 3"/>
          <p:cNvPicPr>
            <a:picLocks noGrp="1" noChangeAspect="1"/>
          </p:cNvPicPr>
          <p:nvPr>
            <p:ph sz="half" idx="1"/>
          </p:nvPr>
        </p:nvPicPr>
        <p:blipFill>
          <a:blip r:embed="rId2"/>
          <a:stretch>
            <a:fillRect/>
          </a:stretch>
        </p:blipFill>
        <p:spPr>
          <a:xfrm>
            <a:off x="2407724" y="2595796"/>
            <a:ext cx="6934200" cy="3476625"/>
          </a:xfrm>
          <a:prstGeom prst="rect">
            <a:avLst/>
          </a:prstGeom>
        </p:spPr>
      </p:pic>
    </p:spTree>
    <p:extLst>
      <p:ext uri="{BB962C8B-B14F-4D97-AF65-F5344CB8AC3E}">
        <p14:creationId xmlns:p14="http://schemas.microsoft.com/office/powerpoint/2010/main" val="2227933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Familiar Sites, Different Uses</a:t>
            </a:r>
          </a:p>
        </p:txBody>
      </p:sp>
      <p:sp>
        <p:nvSpPr>
          <p:cNvPr id="3" name="Content Placeholder 2"/>
          <p:cNvSpPr>
            <a:spLocks noGrp="1"/>
          </p:cNvSpPr>
          <p:nvPr>
            <p:ph idx="1"/>
          </p:nvPr>
        </p:nvSpPr>
        <p:spPr/>
        <p:txBody>
          <a:bodyPr/>
          <a:lstStyle/>
          <a:p>
            <a:r>
              <a:rPr lang="en-US" dirty="0"/>
              <a:t>Social networking sites such as Pinterest and </a:t>
            </a:r>
            <a:r>
              <a:rPr lang="en-US" dirty="0" err="1"/>
              <a:t>Learnist</a:t>
            </a:r>
            <a:r>
              <a:rPr lang="en-US" dirty="0"/>
              <a:t> can be used to share student created products with the outside world. </a:t>
            </a:r>
          </a:p>
          <a:p>
            <a:r>
              <a:rPr lang="en-US" dirty="0"/>
              <a:t>For long term projects, student groups can create podcasts to share new knowledge and update classmates and others on their progress. To demonstrate the understanding of the various components of the projects, students can use </a:t>
            </a:r>
            <a:r>
              <a:rPr lang="en-US" dirty="0" err="1"/>
              <a:t>Rubistar</a:t>
            </a:r>
            <a:r>
              <a:rPr lang="en-US" dirty="0"/>
              <a:t>, </a:t>
            </a:r>
            <a:r>
              <a:rPr lang="en-US" dirty="0" err="1"/>
              <a:t>iRubric</a:t>
            </a:r>
            <a:r>
              <a:rPr lang="en-US" dirty="0"/>
              <a:t>, or the Rubric Machine </a:t>
            </a:r>
          </a:p>
        </p:txBody>
      </p:sp>
    </p:spTree>
    <p:extLst>
      <p:ext uri="{BB962C8B-B14F-4D97-AF65-F5344CB8AC3E}">
        <p14:creationId xmlns:p14="http://schemas.microsoft.com/office/powerpoint/2010/main" val="1910608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Problem and Project Based Learning?</a:t>
            </a:r>
          </a:p>
        </p:txBody>
      </p:sp>
      <p:sp>
        <p:nvSpPr>
          <p:cNvPr id="3" name="Content Placeholder 2"/>
          <p:cNvSpPr>
            <a:spLocks noGrp="1"/>
          </p:cNvSpPr>
          <p:nvPr>
            <p:ph idx="1"/>
          </p:nvPr>
        </p:nvSpPr>
        <p:spPr/>
        <p:txBody>
          <a:bodyPr/>
          <a:lstStyle/>
          <a:p>
            <a:r>
              <a:rPr lang="en-US" dirty="0"/>
              <a:t>Problem and project based learning brings content to life and demonstrates the relevance to the real world. Integrating technology tools into the process increases the relevance and prepares the students to use the new knowledge in a professional setting</a:t>
            </a:r>
          </a:p>
        </p:txBody>
      </p:sp>
    </p:spTree>
    <p:extLst>
      <p:ext uri="{BB962C8B-B14F-4D97-AF65-F5344CB8AC3E}">
        <p14:creationId xmlns:p14="http://schemas.microsoft.com/office/powerpoint/2010/main" val="3915560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Problem and Project Based Learning?</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tretch>
            <a:fillRect/>
          </a:stretch>
        </p:blipFill>
        <p:spPr>
          <a:xfrm>
            <a:off x="3367881" y="2578100"/>
            <a:ext cx="4686300" cy="3505200"/>
          </a:xfrm>
          <a:prstGeom prst="rect">
            <a:avLst/>
          </a:prstGeom>
        </p:spPr>
      </p:pic>
    </p:spTree>
    <p:extLst>
      <p:ext uri="{BB962C8B-B14F-4D97-AF65-F5344CB8AC3E}">
        <p14:creationId xmlns:p14="http://schemas.microsoft.com/office/powerpoint/2010/main" val="2825075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Problem and Project Based Learning?</a:t>
            </a:r>
          </a:p>
        </p:txBody>
      </p:sp>
      <p:sp>
        <p:nvSpPr>
          <p:cNvPr id="3" name="Content Placeholder 2"/>
          <p:cNvSpPr>
            <a:spLocks noGrp="1"/>
          </p:cNvSpPr>
          <p:nvPr>
            <p:ph idx="1"/>
          </p:nvPr>
        </p:nvSpPr>
        <p:spPr/>
        <p:txBody>
          <a:bodyPr>
            <a:normAutofit fontScale="92500" lnSpcReduction="20000"/>
          </a:bodyPr>
          <a:lstStyle/>
          <a:p>
            <a:pPr algn="ctr"/>
            <a:r>
              <a:rPr lang="en-US" b="1" dirty="0">
                <a:latin typeface="Arial" panose="020B0604020202020204" pitchFamily="34" charset="0"/>
                <a:cs typeface="Arial" panose="020B0604020202020204" pitchFamily="34" charset="0"/>
              </a:rPr>
              <a:t>Kids Speak Out on Student Engagement</a:t>
            </a:r>
          </a:p>
          <a:p>
            <a:pPr algn="ctr"/>
            <a:r>
              <a:rPr lang="en-US" b="1" dirty="0" err="1">
                <a:latin typeface="Arial" panose="020B0604020202020204" pitchFamily="34" charset="0"/>
                <a:cs typeface="Arial" panose="020B0604020202020204" pitchFamily="34" charset="0"/>
              </a:rPr>
              <a:t>Edutopia</a:t>
            </a:r>
            <a:r>
              <a:rPr lang="en-US" b="1" dirty="0">
                <a:latin typeface="Arial" panose="020B0604020202020204" pitchFamily="34" charset="0"/>
                <a:cs typeface="Arial" panose="020B0604020202020204" pitchFamily="34" charset="0"/>
              </a:rPr>
              <a:t> </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"Students are most interested when the curriculum applies to more than just the textbook. The book is there -- we can read a book. If we're given projects that expand into other subjects and make us think, it'll help us understand the information.”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 like to explore beyond the range of what normal textbooks allow us to do through hands-on techniques such as project-based learning. Whenever I do a project, I always seem to remember the material better than if I just read the information straight out of a textbook."</a:t>
            </a:r>
          </a:p>
          <a:p>
            <a:endParaRPr lang="en-US" dirty="0"/>
          </a:p>
        </p:txBody>
      </p:sp>
    </p:spTree>
    <p:extLst>
      <p:ext uri="{BB962C8B-B14F-4D97-AF65-F5344CB8AC3E}">
        <p14:creationId xmlns:p14="http://schemas.microsoft.com/office/powerpoint/2010/main" val="2521052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br>
              <a:rPr lang="en-US" dirty="0"/>
            </a:br>
            <a:r>
              <a:rPr lang="en-US" dirty="0">
                <a:hlinkClick r:id="rId2"/>
              </a:rPr>
              <a:t>Kristi@dr-bordelon.com</a:t>
            </a:r>
            <a:br>
              <a:rPr lang="en-US" dirty="0"/>
            </a:br>
            <a:r>
              <a:rPr lang="en-US" sz="3200" dirty="0"/>
              <a:t>http://www.dr-bordelon.com/research.html</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962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Problem and Project Based Learning?</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9406" y="2882900"/>
            <a:ext cx="4286250" cy="4286250"/>
          </a:xfrm>
          <a:prstGeom prst="rect">
            <a:avLst/>
          </a:prstGeom>
        </p:spPr>
      </p:pic>
    </p:spTree>
    <p:extLst>
      <p:ext uri="{BB962C8B-B14F-4D97-AF65-F5344CB8AC3E}">
        <p14:creationId xmlns:p14="http://schemas.microsoft.com/office/powerpoint/2010/main" val="3368263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Based Learning</a:t>
            </a:r>
          </a:p>
        </p:txBody>
      </p:sp>
      <p:sp>
        <p:nvSpPr>
          <p:cNvPr id="3" name="Content Placeholder 2"/>
          <p:cNvSpPr>
            <a:spLocks noGrp="1"/>
          </p:cNvSpPr>
          <p:nvPr>
            <p:ph idx="1"/>
          </p:nvPr>
        </p:nvSpPr>
        <p:spPr/>
        <p:txBody>
          <a:bodyPr/>
          <a:lstStyle/>
          <a:p>
            <a:r>
              <a:rPr lang="en-US" dirty="0"/>
              <a:t>Students conducting research</a:t>
            </a:r>
          </a:p>
          <a:p>
            <a:r>
              <a:rPr lang="en-US" dirty="0"/>
              <a:t>Integrate theory and practice</a:t>
            </a:r>
          </a:p>
          <a:p>
            <a:r>
              <a:rPr lang="en-US" dirty="0"/>
              <a:t>Apply knowledge and skills to solve a problem. </a:t>
            </a:r>
          </a:p>
        </p:txBody>
      </p:sp>
    </p:spTree>
    <p:extLst>
      <p:ext uri="{BB962C8B-B14F-4D97-AF65-F5344CB8AC3E}">
        <p14:creationId xmlns:p14="http://schemas.microsoft.com/office/powerpoint/2010/main" val="408822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Based Learning</a:t>
            </a:r>
          </a:p>
        </p:txBody>
      </p:sp>
      <p:sp>
        <p:nvSpPr>
          <p:cNvPr id="3" name="Content Placeholder 2"/>
          <p:cNvSpPr>
            <a:spLocks noGrp="1"/>
          </p:cNvSpPr>
          <p:nvPr>
            <p:ph idx="1"/>
          </p:nvPr>
        </p:nvSpPr>
        <p:spPr/>
        <p:txBody>
          <a:bodyPr/>
          <a:lstStyle/>
          <a:p>
            <a:r>
              <a:rPr lang="en-US" dirty="0"/>
              <a:t>Standards based content</a:t>
            </a:r>
          </a:p>
          <a:p>
            <a:r>
              <a:rPr lang="en-US" dirty="0"/>
              <a:t>Meaningful problem or challenge</a:t>
            </a:r>
          </a:p>
          <a:p>
            <a:r>
              <a:rPr lang="en-US" dirty="0"/>
              <a:t>Rigorous process of asking questions, discovering resources, and applying new and previous knowledge </a:t>
            </a:r>
          </a:p>
        </p:txBody>
      </p:sp>
    </p:spTree>
    <p:extLst>
      <p:ext uri="{BB962C8B-B14F-4D97-AF65-F5344CB8AC3E}">
        <p14:creationId xmlns:p14="http://schemas.microsoft.com/office/powerpoint/2010/main" val="327792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these activities relevant</a:t>
            </a:r>
          </a:p>
        </p:txBody>
      </p:sp>
      <p:sp>
        <p:nvSpPr>
          <p:cNvPr id="3" name="Content Placeholder 2"/>
          <p:cNvSpPr>
            <a:spLocks noGrp="1"/>
          </p:cNvSpPr>
          <p:nvPr>
            <p:ph idx="1"/>
          </p:nvPr>
        </p:nvSpPr>
        <p:spPr/>
        <p:txBody>
          <a:bodyPr>
            <a:normAutofit fontScale="92500" lnSpcReduction="20000"/>
          </a:bodyPr>
          <a:lstStyle/>
          <a:p>
            <a:r>
              <a:rPr lang="en-US" sz="2400" dirty="0"/>
              <a:t>Teachers report that students demonstrate a stronger connection between what they were learning and their own world when incorporating project and problem based learning (Boss &amp; Krauss, 2014). </a:t>
            </a:r>
          </a:p>
          <a:p>
            <a:r>
              <a:rPr lang="en-US" sz="2400" dirty="0"/>
              <a:t>For project and problem based assignments to now be relevant to students, it is essential to incorporate digital tools (Boss &amp; Krauss, 2014).  </a:t>
            </a:r>
          </a:p>
          <a:p>
            <a:r>
              <a:rPr lang="en-US" sz="2400" dirty="0"/>
              <a:t>These tools do not need to be elaborate or expensive. However, digital tools must incorporate seamlessly into the activity and mirror skills students will practice in a professional setting. </a:t>
            </a:r>
          </a:p>
        </p:txBody>
      </p:sp>
    </p:spTree>
    <p:extLst>
      <p:ext uri="{BB962C8B-B14F-4D97-AF65-F5344CB8AC3E}">
        <p14:creationId xmlns:p14="http://schemas.microsoft.com/office/powerpoint/2010/main" val="393147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Problem and Project Based Learning?</a:t>
            </a:r>
          </a:p>
        </p:txBody>
      </p:sp>
      <p:sp>
        <p:nvSpPr>
          <p:cNvPr id="3" name="Content Placeholder 2"/>
          <p:cNvSpPr>
            <a:spLocks noGrp="1"/>
          </p:cNvSpPr>
          <p:nvPr>
            <p:ph idx="1"/>
          </p:nvPr>
        </p:nvSpPr>
        <p:spPr/>
        <p:txBody>
          <a:bodyPr/>
          <a:lstStyle/>
          <a:p>
            <a:r>
              <a:rPr lang="en-US" dirty="0"/>
              <a:t>When completing project based assignments students report higher levels of elaboration, critical thinking, and metacognition while project based assignments resulted in a higher perception of learning autonomy (</a:t>
            </a:r>
            <a:r>
              <a:rPr lang="en-US" dirty="0" err="1"/>
              <a:t>Stefanou</a:t>
            </a:r>
            <a:r>
              <a:rPr lang="en-US" dirty="0"/>
              <a:t>, et al, 2013). </a:t>
            </a:r>
          </a:p>
        </p:txBody>
      </p:sp>
    </p:spTree>
    <p:extLst>
      <p:ext uri="{BB962C8B-B14F-4D97-AF65-F5344CB8AC3E}">
        <p14:creationId xmlns:p14="http://schemas.microsoft.com/office/powerpoint/2010/main" val="1682919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and Collaboration</a:t>
            </a:r>
          </a:p>
        </p:txBody>
      </p:sp>
      <p:sp>
        <p:nvSpPr>
          <p:cNvPr id="3" name="Content Placeholder 2"/>
          <p:cNvSpPr>
            <a:spLocks noGrp="1"/>
          </p:cNvSpPr>
          <p:nvPr>
            <p:ph idx="1"/>
          </p:nvPr>
        </p:nvSpPr>
        <p:spPr/>
        <p:txBody>
          <a:bodyPr/>
          <a:lstStyle/>
          <a:p>
            <a:r>
              <a:rPr lang="en-US" dirty="0"/>
              <a:t>For learning to take place, students must build relationships while interacting with the content and each other using communication and collaboration tools </a:t>
            </a:r>
          </a:p>
          <a:p>
            <a:pPr lvl="1"/>
            <a:r>
              <a:rPr lang="en-US" dirty="0"/>
              <a:t>Discussion Board</a:t>
            </a:r>
          </a:p>
          <a:p>
            <a:pPr lvl="1"/>
            <a:r>
              <a:rPr lang="en-US" dirty="0"/>
              <a:t>Twitter</a:t>
            </a:r>
          </a:p>
          <a:p>
            <a:pPr lvl="1"/>
            <a:r>
              <a:rPr lang="en-US" dirty="0"/>
              <a:t>Google Plus</a:t>
            </a:r>
          </a:p>
          <a:p>
            <a:pPr lvl="1"/>
            <a:r>
              <a:rPr lang="en-US" dirty="0"/>
              <a:t>Google Hangout</a:t>
            </a:r>
          </a:p>
          <a:p>
            <a:pPr lvl="1"/>
            <a:r>
              <a:rPr lang="en-US" dirty="0"/>
              <a:t>Today’s Meet</a:t>
            </a:r>
          </a:p>
          <a:p>
            <a:pPr lvl="1"/>
            <a:r>
              <a:rPr lang="en-US" dirty="0" err="1"/>
              <a:t>FaceBook</a:t>
            </a:r>
            <a:r>
              <a:rPr lang="en-US" dirty="0"/>
              <a:t> </a:t>
            </a:r>
          </a:p>
        </p:txBody>
      </p:sp>
    </p:spTree>
    <p:extLst>
      <p:ext uri="{BB962C8B-B14F-4D97-AF65-F5344CB8AC3E}">
        <p14:creationId xmlns:p14="http://schemas.microsoft.com/office/powerpoint/2010/main" val="34495304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792</TotalTime>
  <Words>728</Words>
  <Application>Microsoft Office PowerPoint</Application>
  <PresentationFormat>Widescreen</PresentationFormat>
  <Paragraphs>81</Paragraphs>
  <Slides>30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Ion Boardroom</vt:lpstr>
      <vt:lpstr>Integrating Technology into Problem and Project Based Learning</vt:lpstr>
      <vt:lpstr>Why Problem and Project Based Learning?</vt:lpstr>
      <vt:lpstr>Why Problem and Project Based Learning?</vt:lpstr>
      <vt:lpstr>Why Problem and Project Based Learning?</vt:lpstr>
      <vt:lpstr>Problem Based Learning</vt:lpstr>
      <vt:lpstr>Project Based Learning</vt:lpstr>
      <vt:lpstr>Making these activities relevant</vt:lpstr>
      <vt:lpstr>Why Problem and Project Based Learning?</vt:lpstr>
      <vt:lpstr>Communication and Collaboration</vt:lpstr>
      <vt:lpstr>Today’s Meet</vt:lpstr>
      <vt:lpstr> Today’s Meet https://todaysmeet.com/GlobalLearn-2016  </vt:lpstr>
      <vt:lpstr>Communicate With Experts in the Topic</vt:lpstr>
      <vt:lpstr>Wetoku https://www.crunchbase.com/organization/wetoku#/entity </vt:lpstr>
      <vt:lpstr>oVoo http://www.oovoo.com/</vt:lpstr>
      <vt:lpstr>More than just communicating……</vt:lpstr>
      <vt:lpstr>Linoit http://en.linoit.com/</vt:lpstr>
      <vt:lpstr>Padlet https://padlet.com/</vt:lpstr>
      <vt:lpstr>Student Centered Activities</vt:lpstr>
      <vt:lpstr>Smore https://www.smore.com/ </vt:lpstr>
      <vt:lpstr>EMaze  https://www.emaze.com</vt:lpstr>
      <vt:lpstr>Organization and Creating….</vt:lpstr>
      <vt:lpstr>Trello https://trello.com/</vt:lpstr>
      <vt:lpstr>PowerPoint Presentation</vt:lpstr>
      <vt:lpstr>eduCanon http://www.educanon.com/ </vt:lpstr>
      <vt:lpstr>Poll Everywhere http://www.polleverywhere.com/</vt:lpstr>
      <vt:lpstr>Poll Everywhere http://www.polleverywhere.com/</vt:lpstr>
      <vt:lpstr>Familiar Sites, Different Uses</vt:lpstr>
      <vt:lpstr>Why Problem and Project Based Learning?</vt:lpstr>
      <vt:lpstr>Why Problem and Project Based Learning?</vt:lpstr>
      <vt:lpstr>Thank you! Kristi@dr-bordelon.com http://www.dr-bordelon.com/research.html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Technology into Problem and Project Based Learning</dc:title>
  <dc:creator>Kristi Bordelon</dc:creator>
  <cp:lastModifiedBy>Kristi Bordelon</cp:lastModifiedBy>
  <cp:revision>32</cp:revision>
  <dcterms:created xsi:type="dcterms:W3CDTF">2016-04-25T10:51:47Z</dcterms:created>
  <dcterms:modified xsi:type="dcterms:W3CDTF">2016-04-27T18:36:41Z</dcterms:modified>
</cp:coreProperties>
</file>