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61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7593544-DF3D-4221-BA82-7D00E46C8F1C}" type="datetimeFigureOut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99BAA5A-5221-40AE-A109-EA7DA6E08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169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480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F8863D-03BF-49D8-8DD9-CF75D2252C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rot="10800000" flipH="1">
            <a:off x="457200" y="6248400"/>
            <a:ext cx="8229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1" r:id="rId7"/>
    <p:sldLayoutId id="2147483680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076450"/>
          </a:xfrm>
        </p:spPr>
        <p:txBody>
          <a:bodyPr/>
          <a:lstStyle/>
          <a:p>
            <a:r>
              <a:rPr lang="en-US" dirty="0" smtClean="0"/>
              <a:t>"Should I Stay or </a:t>
            </a:r>
            <a:br>
              <a:rPr lang="en-US" dirty="0" smtClean="0"/>
            </a:br>
            <a:r>
              <a:rPr lang="en-US" dirty="0" smtClean="0"/>
              <a:t>Should I go?"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819400"/>
          </a:xfrm>
        </p:spPr>
        <p:txBody>
          <a:bodyPr/>
          <a:lstStyle/>
          <a:p>
            <a:r>
              <a:rPr lang="en-US" dirty="0" smtClean="0"/>
              <a:t>Annual Flood Forum</a:t>
            </a:r>
          </a:p>
          <a:p>
            <a:r>
              <a:rPr lang="en-US" dirty="0" smtClean="0"/>
              <a:t>March 21, 2018</a:t>
            </a:r>
          </a:p>
          <a:p>
            <a:endParaRPr lang="en-US" dirty="0" smtClean="0"/>
          </a:p>
          <a:p>
            <a:r>
              <a:rPr lang="en-US" dirty="0" smtClean="0"/>
              <a:t>Scott Shapiro</a:t>
            </a:r>
          </a:p>
          <a:p>
            <a:r>
              <a:rPr lang="en-US" dirty="0" smtClean="0"/>
              <a:t>Downey Brand LLP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6000" dirty="0" smtClean="0"/>
              <a:t>"I get nothing out of being in the Federal system; I would be better off out of the system."</a:t>
            </a:r>
          </a:p>
        </p:txBody>
      </p:sp>
    </p:spTree>
    <p:extLst>
      <p:ext uri="{BB962C8B-B14F-4D97-AF65-F5344CB8AC3E}">
        <p14:creationId xmlns:p14="http://schemas.microsoft.com/office/powerpoint/2010/main" xmlns="" val="41220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An Act of Congress</a:t>
            </a:r>
          </a:p>
          <a:p>
            <a:r>
              <a:rPr lang="en-US" sz="4400" dirty="0" smtClean="0"/>
              <a:t>WRDA section 6001</a:t>
            </a:r>
          </a:p>
          <a:p>
            <a:pPr lvl="1"/>
            <a:r>
              <a:rPr lang="en-US" sz="1800" dirty="0" smtClean="0"/>
              <a:t>Uncompleted </a:t>
            </a:r>
            <a:r>
              <a:rPr lang="en-US" sz="1800" dirty="0"/>
              <a:t>construction projects </a:t>
            </a:r>
            <a:r>
              <a:rPr lang="en-US" sz="1800" dirty="0" smtClean="0"/>
              <a:t>authorized before 11/8/07; construction </a:t>
            </a:r>
            <a:r>
              <a:rPr lang="en-US" sz="1800" dirty="0"/>
              <a:t>has not been initiated, or, if construction has been initiated, there have been no obligations of Federal or non-Federal funds for construction in the current fiscal year or any of the past 6 fiscal years; </a:t>
            </a:r>
            <a:r>
              <a:rPr lang="en-US" sz="1800" dirty="0" smtClean="0"/>
              <a:t>and no </a:t>
            </a:r>
            <a:r>
              <a:rPr lang="en-US" sz="1800" dirty="0"/>
              <a:t>funding for a post-authorization study in the current fiscal year or any of the past 6 fiscal </a:t>
            </a:r>
            <a:r>
              <a:rPr lang="en-US" sz="1800" dirty="0" smtClean="0"/>
              <a:t>years.</a:t>
            </a:r>
          </a:p>
          <a:p>
            <a:r>
              <a:rPr lang="en-US" sz="4400" dirty="0" smtClean="0"/>
              <a:t>Trump Proposal</a:t>
            </a:r>
          </a:p>
        </p:txBody>
      </p:sp>
    </p:spTree>
    <p:extLst>
      <p:ext uri="{BB962C8B-B14F-4D97-AF65-F5344CB8AC3E}">
        <p14:creationId xmlns:p14="http://schemas.microsoft.com/office/powerpoint/2010/main" xmlns="" val="41958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Deauthorize</a:t>
            </a:r>
            <a:r>
              <a:rPr lang="en-US" sz="2000" dirty="0" smtClean="0"/>
              <a:t> </a:t>
            </a:r>
            <a:r>
              <a:rPr lang="en-US" sz="2000" dirty="0"/>
              <a:t>Certain Federal Civil Works Projects</a:t>
            </a:r>
          </a:p>
          <a:p>
            <a:pPr lvl="1"/>
            <a:r>
              <a:rPr lang="en-US" sz="1600" dirty="0" smtClean="0"/>
              <a:t>Currently</a:t>
            </a:r>
            <a:r>
              <a:rPr lang="en-US" sz="1600" dirty="0"/>
              <a:t>, all USACE projects remain authorized in perpetuity. This </a:t>
            </a:r>
            <a:r>
              <a:rPr lang="en-US" sz="1600" dirty="0" smtClean="0"/>
              <a:t>includes completed </a:t>
            </a:r>
            <a:r>
              <a:rPr lang="en-US" sz="1600" dirty="0"/>
              <a:t>projects that are under USACE control but are approaching the </a:t>
            </a:r>
            <a:r>
              <a:rPr lang="en-US" sz="1600" dirty="0" smtClean="0"/>
              <a:t>end of </a:t>
            </a:r>
            <a:r>
              <a:rPr lang="en-US" sz="1600" dirty="0"/>
              <a:t>their service life, as well as </a:t>
            </a:r>
            <a:r>
              <a:rPr lang="en-US" sz="1600" b="1" u="sng" dirty="0"/>
              <a:t>projects that were built by USACE but </a:t>
            </a:r>
            <a:r>
              <a:rPr lang="en-US" sz="1600" b="1" u="sng" dirty="0" smtClean="0"/>
              <a:t>are operated </a:t>
            </a:r>
            <a:r>
              <a:rPr lang="en-US" sz="1600" b="1" u="sng" dirty="0"/>
              <a:t>and maintained by non-Federal entities.</a:t>
            </a:r>
            <a:r>
              <a:rPr lang="en-US" sz="1600" dirty="0"/>
              <a:t> Extensive regulatory </a:t>
            </a:r>
            <a:r>
              <a:rPr lang="en-US" sz="1600" dirty="0" smtClean="0"/>
              <a:t>and statutory </a:t>
            </a:r>
            <a:r>
              <a:rPr lang="en-US" sz="1600" dirty="0"/>
              <a:t>compliance provisions apply to non-Federal sponsors associated </a:t>
            </a:r>
            <a:r>
              <a:rPr lang="en-US" sz="1600" dirty="0" smtClean="0"/>
              <a:t>with USACE </a:t>
            </a:r>
            <a:r>
              <a:rPr lang="en-US" sz="1600" dirty="0"/>
              <a:t>projects, including Section 14 of the Rivers and Harbors Act of 1899, </a:t>
            </a:r>
            <a:r>
              <a:rPr lang="en-US" sz="1600" dirty="0" smtClean="0"/>
              <a:t>as amended </a:t>
            </a:r>
            <a:r>
              <a:rPr lang="en-US" sz="1600" dirty="0"/>
              <a:t>(33 U.S.C. 408, commonly referred to as “Section 408”).</a:t>
            </a:r>
          </a:p>
          <a:p>
            <a:pPr lvl="1"/>
            <a:r>
              <a:rPr lang="en-US" sz="1600" dirty="0" smtClean="0"/>
              <a:t>These </a:t>
            </a:r>
            <a:r>
              <a:rPr lang="en-US" sz="1600" dirty="0"/>
              <a:t>provisions can make local alterations to federally constructed </a:t>
            </a:r>
            <a:r>
              <a:rPr lang="en-US" sz="1600" dirty="0" smtClean="0"/>
              <a:t>projects expensive </a:t>
            </a:r>
            <a:r>
              <a:rPr lang="en-US" sz="1600" dirty="0"/>
              <a:t>and difficult, as even simple modifications to a Federal project by </a:t>
            </a:r>
            <a:r>
              <a:rPr lang="en-US" sz="1600" dirty="0" smtClean="0"/>
              <a:t>an applicant </a:t>
            </a:r>
            <a:r>
              <a:rPr lang="en-US" sz="1600" dirty="0"/>
              <a:t>trigger a Section 408 review, which increases the costs to both </a:t>
            </a:r>
            <a:r>
              <a:rPr lang="en-US" sz="1600" dirty="0" smtClean="0"/>
              <a:t>the Government </a:t>
            </a:r>
            <a:r>
              <a:rPr lang="en-US" sz="1600" dirty="0"/>
              <a:t>and the applicant.</a:t>
            </a:r>
          </a:p>
          <a:p>
            <a:pPr lvl="1"/>
            <a:r>
              <a:rPr lang="en-US" sz="1600" b="1" u="sng" dirty="0" smtClean="0"/>
              <a:t>Amending </a:t>
            </a:r>
            <a:r>
              <a:rPr lang="en-US" sz="1600" b="1" u="sng" dirty="0"/>
              <a:t>the law to establish a streamlined </a:t>
            </a:r>
            <a:r>
              <a:rPr lang="en-US" sz="1600" b="1" u="sng" dirty="0" err="1"/>
              <a:t>deauthorization</a:t>
            </a:r>
            <a:r>
              <a:rPr lang="en-US" sz="1600" b="1" u="sng" dirty="0"/>
              <a:t> process </a:t>
            </a:r>
            <a:r>
              <a:rPr lang="en-US" sz="1600" b="1" u="sng" dirty="0" smtClean="0"/>
              <a:t>that allows </a:t>
            </a:r>
            <a:r>
              <a:rPr lang="en-US" sz="1600" b="1" u="sng" dirty="0"/>
              <a:t>for those USACE projects approaching the end of their service life and </a:t>
            </a:r>
            <a:r>
              <a:rPr lang="en-US" sz="1600" b="1" u="sng" dirty="0" smtClean="0"/>
              <a:t>for those </a:t>
            </a:r>
            <a:r>
              <a:rPr lang="en-US" sz="1600" b="1" u="sng" dirty="0"/>
              <a:t>projects operated and maintained by non-Federal interests that do </a:t>
            </a:r>
            <a:r>
              <a:rPr lang="en-US" sz="1600" b="1" u="sng" dirty="0" smtClean="0"/>
              <a:t>not require </a:t>
            </a:r>
            <a:r>
              <a:rPr lang="en-US" sz="1600" b="1" u="sng" dirty="0"/>
              <a:t>Federal oversight would release Federal and non-Federal resources </a:t>
            </a:r>
            <a:r>
              <a:rPr lang="en-US" sz="1600" b="1" u="sng" dirty="0" smtClean="0"/>
              <a:t>to be </a:t>
            </a:r>
            <a:r>
              <a:rPr lang="en-US" sz="1600" b="1" u="sng" dirty="0"/>
              <a:t>used for other purposes.</a:t>
            </a:r>
            <a:endParaRPr lang="en-US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2528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No need to comply with 33 U.S.C. section 408:</a:t>
            </a:r>
          </a:p>
          <a:p>
            <a:pPr lvl="1"/>
            <a:r>
              <a:rPr lang="en-US" sz="2400" dirty="0" smtClean="0"/>
              <a:t>No 408 to trigger NEPA review</a:t>
            </a:r>
          </a:p>
          <a:p>
            <a:pPr lvl="1"/>
            <a:r>
              <a:rPr lang="en-US" sz="2400" dirty="0" smtClean="0"/>
              <a:t>More flexibility in standards</a:t>
            </a:r>
          </a:p>
          <a:p>
            <a:pPr lvl="1"/>
            <a:r>
              <a:rPr lang="en-US" sz="2400" dirty="0" smtClean="0"/>
              <a:t>No delay for 408 </a:t>
            </a:r>
            <a:r>
              <a:rPr lang="en-US" sz="2400" dirty="0" err="1" smtClean="0"/>
              <a:t>complianc</a:t>
            </a:r>
            <a:endParaRPr lang="en-US" sz="2400" dirty="0" smtClean="0"/>
          </a:p>
          <a:p>
            <a:r>
              <a:rPr lang="en-US" sz="2800" dirty="0" smtClean="0"/>
              <a:t>Decisions on allocation of resources not influenced by Federal priorities:</a:t>
            </a:r>
          </a:p>
          <a:p>
            <a:pPr lvl="1"/>
            <a:r>
              <a:rPr lang="en-US" sz="2400" dirty="0" smtClean="0"/>
              <a:t>Ex: Tyler Island</a:t>
            </a:r>
          </a:p>
          <a:p>
            <a:pPr lvl="1"/>
            <a:r>
              <a:rPr lang="en-US" sz="2400" dirty="0" smtClean="0"/>
              <a:t>Ex: Worst-first choices</a:t>
            </a:r>
          </a:p>
          <a:p>
            <a:r>
              <a:rPr lang="en-US" sz="2800" dirty="0" smtClean="0"/>
              <a:t>Not part of Federal inspection program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66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Will support be available under PL 84-99?</a:t>
            </a:r>
          </a:p>
          <a:p>
            <a:r>
              <a:rPr lang="en-US" dirty="0" smtClean="0"/>
              <a:t>Stafford Act may still not be available.</a:t>
            </a:r>
          </a:p>
          <a:p>
            <a:r>
              <a:rPr lang="en-US" dirty="0" smtClean="0"/>
              <a:t>State resources often tied to Federal authorization; thus future bond funds for State grants may not be available.</a:t>
            </a:r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34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I will no longer have to comply with the ESA, CEQA, Streambed Alteration Agreements, etc.</a:t>
            </a:r>
          </a:p>
          <a:p>
            <a:r>
              <a:rPr lang="en-US" dirty="0" smtClean="0"/>
              <a:t>No one will be in my business anymore.</a:t>
            </a:r>
          </a:p>
          <a:p>
            <a:r>
              <a:rPr lang="en-US" dirty="0" smtClean="0"/>
              <a:t>Federal de-authorization is the only step necessary.</a:t>
            </a:r>
          </a:p>
          <a:p>
            <a:endParaRPr lang="en-US" sz="2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154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uncertainties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What about state authorization?</a:t>
            </a:r>
          </a:p>
          <a:p>
            <a:r>
              <a:rPr lang="en-US" dirty="0" smtClean="0"/>
              <a:t>Will State still hold </a:t>
            </a:r>
            <a:r>
              <a:rPr lang="en-US" dirty="0" err="1" smtClean="0"/>
              <a:t>LMA's</a:t>
            </a:r>
            <a:r>
              <a:rPr lang="en-US" dirty="0" smtClean="0"/>
              <a:t> to obligations in assurance agreements?</a:t>
            </a:r>
          </a:p>
          <a:p>
            <a:r>
              <a:rPr lang="en-US" dirty="0" smtClean="0"/>
              <a:t>What will be conditions for de-authorization?</a:t>
            </a:r>
          </a:p>
          <a:p>
            <a:r>
              <a:rPr lang="en-US" dirty="0" smtClean="0"/>
              <a:t>Will ESA compliance now be harder?</a:t>
            </a:r>
          </a:p>
          <a:p>
            <a:r>
              <a:rPr lang="en-US" dirty="0" smtClean="0"/>
              <a:t>What will future </a:t>
            </a:r>
            <a:r>
              <a:rPr lang="en-US" smtClean="0"/>
              <a:t>of bond funding be?</a:t>
            </a:r>
            <a:endParaRPr lang="en-US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839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484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"Should I Stay or  Should I go?"</vt:lpstr>
      <vt:lpstr>Premise:</vt:lpstr>
      <vt:lpstr>How to get out</vt:lpstr>
      <vt:lpstr>Trump Proposal</vt:lpstr>
      <vt:lpstr>Potential Advantages</vt:lpstr>
      <vt:lpstr>Potential Disadvantages</vt:lpstr>
      <vt:lpstr>Myths to Discuss</vt:lpstr>
      <vt:lpstr>Outstanding uncertainties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Floyd</dc:creator>
  <cp:lastModifiedBy>Melinda Terry</cp:lastModifiedBy>
  <cp:revision>64</cp:revision>
  <dcterms:created xsi:type="dcterms:W3CDTF">2010-12-04T00:51:38Z</dcterms:created>
  <dcterms:modified xsi:type="dcterms:W3CDTF">2018-03-30T23:29:54Z</dcterms:modified>
</cp:coreProperties>
</file>