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3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0000B8"/>
    <a:srgbClr val="009E00"/>
    <a:srgbClr val="630581"/>
    <a:srgbClr val="6C037D"/>
    <a:srgbClr val="800080"/>
    <a:srgbClr val="FFFF00"/>
    <a:srgbClr val="FFFF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674" y="90"/>
      </p:cViewPr>
      <p:guideLst>
        <p:guide orient="horz" pos="523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9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3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7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3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4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8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5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3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8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95259-755D-4B9F-A4A3-813178E72581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001E7-867B-45DC-B1E7-A939D20F0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7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7" y="30552"/>
            <a:ext cx="6784248" cy="9045040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endParaRPr lang="en-US" sz="1000" dirty="0" smtClean="0">
              <a:latin typeface="Britannic Bold" panose="020B090306070302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sz="1600" dirty="0" smtClean="0">
                <a:latin typeface="Britannic Bold" panose="020B0903060703020204" pitchFamily="34" charset="0"/>
              </a:rPr>
              <a:t>The New Weis Center for Education, Arts &amp; Recreation</a:t>
            </a:r>
          </a:p>
          <a:p>
            <a:pPr algn="ctr">
              <a:lnSpc>
                <a:spcPct val="95000"/>
              </a:lnSpc>
              <a:spcBef>
                <a:spcPts val="200"/>
              </a:spcBef>
            </a:pPr>
            <a:r>
              <a:rPr lang="en-US" sz="1100" dirty="0" smtClean="0">
                <a:latin typeface="Britannic Bold" panose="020B0903060703020204" pitchFamily="34" charset="0"/>
              </a:rPr>
              <a:t>150 Snake Den Road, Ringwood, NJ 07456  </a:t>
            </a:r>
          </a:p>
          <a:p>
            <a:pPr algn="ctr">
              <a:lnSpc>
                <a:spcPct val="95000"/>
              </a:lnSpc>
            </a:pPr>
            <a:r>
              <a:rPr lang="en-US" sz="1100" dirty="0" smtClean="0">
                <a:latin typeface="Britannic Bold" panose="020B0903060703020204" pitchFamily="34" charset="0"/>
              </a:rPr>
              <a:t>973-835-2160</a:t>
            </a:r>
            <a:r>
              <a:rPr lang="en-US" sz="1100" dirty="0">
                <a:latin typeface="Britannic Bold" panose="020B0903060703020204" pitchFamily="34" charset="0"/>
              </a:rPr>
              <a:t>;</a:t>
            </a:r>
            <a:r>
              <a:rPr lang="en-US" sz="1100" dirty="0" smtClean="0">
                <a:latin typeface="Britannic Bold" panose="020B0903060703020204" pitchFamily="34" charset="0"/>
              </a:rPr>
              <a:t> info@highlandsnaturefriends.org</a:t>
            </a:r>
          </a:p>
          <a:p>
            <a:pPr algn="ctr">
              <a:lnSpc>
                <a:spcPct val="95000"/>
              </a:lnSpc>
            </a:pPr>
            <a:endParaRPr lang="en-US" sz="2800" dirty="0" smtClean="0">
              <a:latin typeface="Britannic Bold" panose="020B090306070302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b="1" dirty="0" smtClean="0">
                <a:solidFill>
                  <a:srgbClr val="009E00"/>
                </a:solidFill>
                <a:latin typeface="Comic Sans MS" panose="030F0702030302020204" pitchFamily="66" charset="0"/>
              </a:rPr>
              <a:t>Summer 2016 – 4 Day Camp Programs</a:t>
            </a:r>
          </a:p>
          <a:p>
            <a:pPr>
              <a:lnSpc>
                <a:spcPct val="95000"/>
              </a:lnSpc>
            </a:pPr>
            <a:endParaRPr lang="en-US" sz="800" dirty="0" smtClean="0"/>
          </a:p>
          <a:p>
            <a:pPr marL="914400">
              <a:lnSpc>
                <a:spcPct val="90000"/>
              </a:lnSpc>
            </a:pPr>
            <a:r>
              <a:rPr lang="en-US" sz="1200" dirty="0" smtClean="0">
                <a:latin typeface="Gill Sans MT" panose="020B0502020104020203" pitchFamily="34" charset="0"/>
              </a:rPr>
              <a:t>Beginning</a:t>
            </a:r>
            <a:r>
              <a:rPr lang="en-US" sz="1200" dirty="0">
                <a:latin typeface="Gill Sans MT" panose="020B0502020104020203" pitchFamily="34" charset="0"/>
              </a:rPr>
              <a:t> in the summer of 2016, The New Weis Center will offer day camp programs </a:t>
            </a:r>
            <a:r>
              <a:rPr lang="en-US" sz="1200" dirty="0" smtClean="0">
                <a:latin typeface="Gill Sans MT" panose="020B0502020104020203" pitchFamily="34" charset="0"/>
              </a:rPr>
              <a:t>at</a:t>
            </a:r>
          </a:p>
          <a:p>
            <a:pPr marL="914400">
              <a:lnSpc>
                <a:spcPct val="90000"/>
              </a:lnSpc>
            </a:pPr>
            <a:r>
              <a:rPr lang="en-US" sz="1200" dirty="0" smtClean="0">
                <a:latin typeface="Gill Sans MT" panose="020B0502020104020203" pitchFamily="34" charset="0"/>
              </a:rPr>
              <a:t>our </a:t>
            </a:r>
            <a:r>
              <a:rPr lang="en-US" sz="1200" dirty="0">
                <a:latin typeface="Gill Sans MT" panose="020B0502020104020203" pitchFamily="34" charset="0"/>
              </a:rPr>
              <a:t>beautiful location in the Highlands region of northern </a:t>
            </a:r>
            <a:r>
              <a:rPr lang="en-US" sz="1200" dirty="0" smtClean="0">
                <a:latin typeface="Gill Sans MT" panose="020B0502020104020203" pitchFamily="34" charset="0"/>
              </a:rPr>
              <a:t>NJ!</a:t>
            </a:r>
            <a:r>
              <a:rPr lang="en-US" sz="1200" dirty="0">
                <a:latin typeface="Gill Sans MT" panose="020B0502020104020203" pitchFamily="34" charset="0"/>
              </a:rPr>
              <a:t> The 152 acre </a:t>
            </a:r>
            <a:r>
              <a:rPr lang="en-US" sz="1200" dirty="0" smtClean="0">
                <a:latin typeface="Gill Sans MT" panose="020B0502020104020203" pitchFamily="34" charset="0"/>
              </a:rPr>
              <a:t>property features </a:t>
            </a:r>
            <a:r>
              <a:rPr lang="en-US" sz="1200" dirty="0">
                <a:latin typeface="Gill Sans MT" panose="020B0502020104020203" pitchFamily="34" charset="0"/>
              </a:rPr>
              <a:t>a historic main building (c. 1931), picnic facilities, a large recreational field and a stream for nature programs and </a:t>
            </a:r>
            <a:r>
              <a:rPr lang="en-US" sz="1200" dirty="0" smtClean="0">
                <a:latin typeface="Gill Sans MT" panose="020B0502020104020203" pitchFamily="34" charset="0"/>
              </a:rPr>
              <a:t>exploring</a:t>
            </a:r>
            <a:r>
              <a:rPr lang="en-US" sz="1200" dirty="0">
                <a:latin typeface="Gill Sans MT" panose="020B0502020104020203" pitchFamily="34" charset="0"/>
              </a:rPr>
              <a:t>. </a:t>
            </a:r>
            <a:r>
              <a:rPr lang="en-US" sz="1200" dirty="0" smtClean="0">
                <a:latin typeface="Gill Sans MT" panose="020B0502020104020203" pitchFamily="34" charset="0"/>
              </a:rPr>
              <a:t>Our </a:t>
            </a:r>
            <a:r>
              <a:rPr lang="en-US" sz="1200" dirty="0">
                <a:latin typeface="Gill Sans MT" panose="020B0502020104020203" pitchFamily="34" charset="0"/>
              </a:rPr>
              <a:t>location is also ideally situated adjacent </a:t>
            </a:r>
            <a:endParaRPr lang="en-US" sz="1200" dirty="0" smtClean="0">
              <a:latin typeface="Gill Sans MT" panose="020B0502020104020203" pitchFamily="34" charset="0"/>
            </a:endParaRPr>
          </a:p>
          <a:p>
            <a:pPr marL="914400">
              <a:lnSpc>
                <a:spcPct val="90000"/>
              </a:lnSpc>
            </a:pPr>
            <a:r>
              <a:rPr lang="en-US" sz="1200" dirty="0" smtClean="0">
                <a:latin typeface="Gill Sans MT" panose="020B0502020104020203" pitchFamily="34" charset="0"/>
              </a:rPr>
              <a:t>to </a:t>
            </a:r>
            <a:r>
              <a:rPr lang="en-US" sz="1200" dirty="0">
                <a:latin typeface="Gill Sans MT" panose="020B0502020104020203" pitchFamily="34" charset="0"/>
              </a:rPr>
              <a:t>the Highlands Natural Pool and </a:t>
            </a:r>
            <a:r>
              <a:rPr lang="en-US" sz="1200" dirty="0" err="1">
                <a:latin typeface="Gill Sans MT" panose="020B0502020104020203" pitchFamily="34" charset="0"/>
              </a:rPr>
              <a:t>Norvin</a:t>
            </a:r>
            <a:r>
              <a:rPr lang="en-US" sz="1200" dirty="0">
                <a:latin typeface="Gill Sans MT" panose="020B0502020104020203" pitchFamily="34" charset="0"/>
              </a:rPr>
              <a:t> Green State </a:t>
            </a:r>
            <a:r>
              <a:rPr lang="en-US" sz="1200" dirty="0" smtClean="0">
                <a:latin typeface="Gill Sans MT" panose="020B0502020104020203" pitchFamily="34" charset="0"/>
              </a:rPr>
              <a:t>Forest.</a:t>
            </a:r>
          </a:p>
          <a:p>
            <a:pPr marL="914400">
              <a:lnSpc>
                <a:spcPct val="90000"/>
              </a:lnSpc>
            </a:pPr>
            <a:endParaRPr lang="en-US" sz="1200" dirty="0" smtClean="0"/>
          </a:p>
          <a:p>
            <a:pPr marL="114300">
              <a:lnSpc>
                <a:spcPct val="95000"/>
              </a:lnSpc>
            </a:pPr>
            <a:r>
              <a:rPr lang="en-US" sz="1300" b="1" dirty="0" smtClean="0">
                <a:latin typeface="Comic Sans MS" panose="030F0702030302020204" pitchFamily="66" charset="0"/>
              </a:rPr>
              <a:t>Camp Staff</a:t>
            </a:r>
            <a:endParaRPr lang="en-US" sz="1300" b="1" dirty="0">
              <a:latin typeface="Comic Sans MS" panose="030F0702030302020204" pitchFamily="66" charset="0"/>
            </a:endParaRPr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Gill Sans MT" panose="020B0502020104020203" pitchFamily="34" charset="0"/>
              </a:rPr>
              <a:t>Staffed by educators from our partnership with Ramapo College and </a:t>
            </a:r>
            <a:r>
              <a:rPr lang="en-US" sz="1200" dirty="0" smtClean="0">
                <a:latin typeface="Gill Sans MT" panose="020B0502020104020203" pitchFamily="34" charset="0"/>
              </a:rPr>
              <a:t>trained </a:t>
            </a:r>
            <a:r>
              <a:rPr lang="en-US" sz="1200" dirty="0">
                <a:latin typeface="Gill Sans MT" panose="020B0502020104020203" pitchFamily="34" charset="0"/>
              </a:rPr>
              <a:t>volunteer </a:t>
            </a:r>
            <a:r>
              <a:rPr lang="en-US" sz="1200" dirty="0" smtClean="0">
                <a:latin typeface="Gill Sans MT" panose="020B0502020104020203" pitchFamily="34" charset="0"/>
              </a:rPr>
              <a:t>counselors.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Gill Sans MT" panose="020B0502020104020203" pitchFamily="34" charset="0"/>
              </a:rPr>
              <a:t>Camp </a:t>
            </a:r>
            <a:r>
              <a:rPr lang="en-US" sz="1200" dirty="0">
                <a:latin typeface="Gill Sans MT" panose="020B0502020104020203" pitchFamily="34" charset="0"/>
              </a:rPr>
              <a:t>programs will operate in compliance with all NJ Department of Health Youth Camp standards.</a:t>
            </a:r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Gill Sans MT" panose="020B0502020104020203" pitchFamily="34" charset="0"/>
              </a:rPr>
              <a:t>Counselor to Camper </a:t>
            </a:r>
            <a:r>
              <a:rPr lang="en-US" sz="1200" dirty="0" smtClean="0">
                <a:latin typeface="Gill Sans MT" panose="020B0502020104020203" pitchFamily="34" charset="0"/>
              </a:rPr>
              <a:t>ratio 1:6 provides </a:t>
            </a:r>
            <a:r>
              <a:rPr lang="en-US" sz="1200" dirty="0">
                <a:latin typeface="Gill Sans MT" panose="020B0502020104020203" pitchFamily="34" charset="0"/>
              </a:rPr>
              <a:t>a safe and attentive environment for all campers</a:t>
            </a:r>
            <a:r>
              <a:rPr lang="en-US" sz="1200" dirty="0" smtClean="0">
                <a:latin typeface="Gill Sans MT" panose="020B0502020104020203" pitchFamily="34" charset="0"/>
              </a:rPr>
              <a:t>.</a:t>
            </a:r>
          </a:p>
          <a:p>
            <a:pPr marL="266700" indent="-152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Gill Sans MT" panose="020B0502020104020203" pitchFamily="34" charset="0"/>
              </a:rPr>
              <a:t>Enrollment limit = 25 campers per session.</a:t>
            </a:r>
            <a:br>
              <a:rPr lang="en-US" sz="1200" dirty="0">
                <a:latin typeface="Gill Sans MT" panose="020B0502020104020203" pitchFamily="34" charset="0"/>
              </a:rPr>
            </a:br>
            <a:endParaRPr lang="en-US" sz="1200" dirty="0" smtClean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r>
              <a:rPr lang="en-US" sz="1200" dirty="0" smtClean="0">
                <a:latin typeface="Gill Sans MT" panose="020B0502020104020203" pitchFamily="34" charset="0"/>
              </a:rPr>
              <a:t>Each day will be filled with fun and exciting activities and hands-on learning experiences. </a:t>
            </a:r>
            <a:r>
              <a:rPr lang="en-US" sz="1200" i="1" dirty="0" smtClean="0">
                <a:latin typeface="Gill Sans MT" panose="020B0502020104020203" pitchFamily="34" charset="0"/>
              </a:rPr>
              <a:t>Crafts and games </a:t>
            </a:r>
            <a:r>
              <a:rPr lang="en-US" sz="1200" dirty="0" smtClean="0">
                <a:latin typeface="Gill Sans MT" panose="020B0502020104020203" pitchFamily="34" charset="0"/>
              </a:rPr>
              <a:t>will focus on nature, the environment and science and will incorporate the beautiful natural surroundings. </a:t>
            </a: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endParaRPr lang="en-US" sz="1200" dirty="0">
              <a:latin typeface="Gill Sans MT" panose="020B0502020104020203" pitchFamily="34" charset="0"/>
            </a:endParaRPr>
          </a:p>
          <a:p>
            <a:pPr marL="114300">
              <a:lnSpc>
                <a:spcPct val="95000"/>
              </a:lnSpc>
              <a:spcBef>
                <a:spcPts val="200"/>
              </a:spcBef>
            </a:pPr>
            <a:r>
              <a:rPr lang="en-US" sz="1300" b="1" dirty="0">
                <a:latin typeface="Comic Sans MS" panose="030F0702030302020204" pitchFamily="66" charset="0"/>
              </a:rPr>
              <a:t>Daily Featured </a:t>
            </a:r>
            <a:r>
              <a:rPr lang="en-US" sz="1300" b="1" dirty="0" smtClean="0">
                <a:latin typeface="Comic Sans MS" panose="030F0702030302020204" pitchFamily="66" charset="0"/>
              </a:rPr>
              <a:t>Activity</a:t>
            </a:r>
            <a:endParaRPr lang="en-US" sz="1300" b="1" dirty="0">
              <a:latin typeface="Comic Sans MS" panose="030F0702030302020204" pitchFamily="66" charset="0"/>
            </a:endParaRPr>
          </a:p>
          <a:p>
            <a:pPr marL="571500" indent="-17145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Gill Sans MT" panose="020B0502020104020203" pitchFamily="34" charset="0"/>
              </a:rPr>
              <a:t>An entertaining </a:t>
            </a:r>
            <a:r>
              <a:rPr lang="en-US" sz="1200" dirty="0">
                <a:latin typeface="Gill Sans MT" panose="020B0502020104020203" pitchFamily="34" charset="0"/>
              </a:rPr>
              <a:t>and educational program from </a:t>
            </a:r>
            <a:r>
              <a:rPr lang="en-US" sz="1200" i="1" dirty="0" smtClean="0">
                <a:latin typeface="Gill Sans MT" panose="020B0502020104020203" pitchFamily="34" charset="0"/>
              </a:rPr>
              <a:t>Snakes-N-Scales.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571500" indent="-17145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Gill Sans MT" panose="020B0502020104020203" pitchFamily="34" charset="0"/>
              </a:rPr>
              <a:t>Swimming</a:t>
            </a:r>
            <a:r>
              <a:rPr lang="en-US" sz="1200" dirty="0" smtClean="0">
                <a:latin typeface="Gill Sans MT" panose="020B0502020104020203" pitchFamily="34" charset="0"/>
              </a:rPr>
              <a:t> </a:t>
            </a:r>
            <a:r>
              <a:rPr lang="en-US" sz="1200" dirty="0">
                <a:latin typeface="Gill Sans MT" panose="020B0502020104020203" pitchFamily="34" charset="0"/>
              </a:rPr>
              <a:t>in partnership with the Highlands Natural </a:t>
            </a:r>
            <a:r>
              <a:rPr lang="en-US" sz="1200" dirty="0" smtClean="0">
                <a:latin typeface="Gill Sans MT" panose="020B0502020104020203" pitchFamily="34" charset="0"/>
              </a:rPr>
              <a:t>Pool.</a:t>
            </a:r>
          </a:p>
          <a:p>
            <a:pPr marL="571500" indent="-17145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Gill Sans MT" panose="020B0502020104020203" pitchFamily="34" charset="0"/>
              </a:rPr>
              <a:t>Hiking</a:t>
            </a:r>
            <a:r>
              <a:rPr lang="en-US" sz="1200" dirty="0" smtClean="0">
                <a:latin typeface="Gill Sans MT" panose="020B0502020104020203" pitchFamily="34" charset="0"/>
              </a:rPr>
              <a:t> on </a:t>
            </a:r>
            <a:r>
              <a:rPr lang="en-US" sz="1200" dirty="0">
                <a:latin typeface="Gill Sans MT" panose="020B0502020104020203" pitchFamily="34" charset="0"/>
              </a:rPr>
              <a:t>New Weis Center property and </a:t>
            </a:r>
            <a:r>
              <a:rPr lang="en-US" sz="1200" dirty="0" err="1" smtClean="0">
                <a:latin typeface="Gill Sans MT" panose="020B0502020104020203" pitchFamily="34" charset="0"/>
              </a:rPr>
              <a:t>Norvin</a:t>
            </a:r>
            <a:r>
              <a:rPr lang="en-US" sz="1200" dirty="0" smtClean="0">
                <a:latin typeface="Gill Sans MT" panose="020B0502020104020203" pitchFamily="34" charset="0"/>
              </a:rPr>
              <a:t> </a:t>
            </a:r>
            <a:r>
              <a:rPr lang="en-US" sz="1200" dirty="0">
                <a:latin typeface="Gill Sans MT" panose="020B0502020104020203" pitchFamily="34" charset="0"/>
              </a:rPr>
              <a:t>Green State </a:t>
            </a:r>
            <a:r>
              <a:rPr lang="en-US" sz="1200" dirty="0" smtClean="0">
                <a:latin typeface="Gill Sans MT" panose="020B0502020104020203" pitchFamily="34" charset="0"/>
              </a:rPr>
              <a:t>Forest.</a:t>
            </a:r>
          </a:p>
          <a:p>
            <a:pPr marL="571500" indent="-17145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i="1" dirty="0" smtClean="0">
                <a:latin typeface="Gill Sans MT" panose="020B0502020104020203" pitchFamily="34" charset="0"/>
              </a:rPr>
              <a:t>Stream Exploration </a:t>
            </a:r>
            <a:r>
              <a:rPr lang="en-US" sz="1200" dirty="0" smtClean="0">
                <a:latin typeface="Gill Sans MT" panose="020B0502020104020203" pitchFamily="34" charset="0"/>
              </a:rPr>
              <a:t>in the Blue Mine Brook.</a:t>
            </a:r>
          </a:p>
          <a:p>
            <a:pPr marL="571500" indent="-17145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Gill Sans MT" panose="020B0502020104020203" pitchFamily="34" charset="0"/>
              </a:rPr>
              <a:t>Plus a </a:t>
            </a:r>
            <a:r>
              <a:rPr lang="en-US" sz="1200" dirty="0">
                <a:latin typeface="Gill Sans MT" panose="020B0502020104020203" pitchFamily="34" charset="0"/>
              </a:rPr>
              <a:t>special </a:t>
            </a:r>
            <a:r>
              <a:rPr lang="en-US" sz="1200" i="1" dirty="0" smtClean="0">
                <a:latin typeface="Gill Sans MT" panose="020B0502020104020203" pitchFamily="34" charset="0"/>
              </a:rPr>
              <a:t>Celebration</a:t>
            </a:r>
            <a:r>
              <a:rPr lang="en-US" sz="1200" dirty="0" smtClean="0">
                <a:latin typeface="Gill Sans MT" panose="020B0502020104020203" pitchFamily="34" charset="0"/>
              </a:rPr>
              <a:t> </a:t>
            </a:r>
            <a:r>
              <a:rPr lang="en-US" sz="1200" dirty="0">
                <a:latin typeface="Gill Sans MT" panose="020B0502020104020203" pitchFamily="34" charset="0"/>
              </a:rPr>
              <a:t>and </a:t>
            </a:r>
            <a:r>
              <a:rPr lang="en-US" sz="1200" i="1" dirty="0">
                <a:latin typeface="Gill Sans MT" panose="020B0502020104020203" pitchFamily="34" charset="0"/>
              </a:rPr>
              <a:t>C</a:t>
            </a:r>
            <a:r>
              <a:rPr lang="en-US" sz="1200" i="1" dirty="0" smtClean="0">
                <a:latin typeface="Gill Sans MT" panose="020B0502020104020203" pitchFamily="34" charset="0"/>
              </a:rPr>
              <a:t>amper Awards </a:t>
            </a:r>
            <a:r>
              <a:rPr lang="en-US" sz="1200" dirty="0" smtClean="0">
                <a:latin typeface="Gill Sans MT" panose="020B0502020104020203" pitchFamily="34" charset="0"/>
              </a:rPr>
              <a:t>on Thursday </a:t>
            </a:r>
            <a:r>
              <a:rPr lang="en-US" sz="1200" dirty="0">
                <a:latin typeface="Gill Sans MT" panose="020B0502020104020203" pitchFamily="34" charset="0"/>
              </a:rPr>
              <a:t>each week</a:t>
            </a:r>
            <a:r>
              <a:rPr lang="en-US" sz="1200" dirty="0" smtClean="0">
                <a:latin typeface="Gill Sans MT" panose="020B0502020104020203" pitchFamily="34" charset="0"/>
              </a:rPr>
              <a:t>!</a:t>
            </a: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endParaRPr lang="en-US" sz="1200" dirty="0" smtClean="0">
              <a:latin typeface="Gill Sans MT" panose="020B0502020104020203" pitchFamily="34" charset="0"/>
            </a:endParaRPr>
          </a:p>
          <a:p>
            <a:pPr marL="114300">
              <a:lnSpc>
                <a:spcPct val="95000"/>
              </a:lnSpc>
              <a:spcBef>
                <a:spcPts val="200"/>
              </a:spcBef>
            </a:pPr>
            <a:r>
              <a:rPr lang="en-US" sz="1300" b="1" dirty="0">
                <a:latin typeface="Comic Sans MS" panose="030F0702030302020204" pitchFamily="66" charset="0"/>
              </a:rPr>
              <a:t>And More!</a:t>
            </a: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r>
              <a:rPr lang="en-US" sz="1200" dirty="0" smtClean="0">
                <a:latin typeface="Gill Sans MT" panose="020B0502020104020203" pitchFamily="34" charset="0"/>
                <a:sym typeface="Webdings" panose="05030102010509060703" pitchFamily="18" charset="2"/>
              </a:rPr>
              <a:t> </a:t>
            </a:r>
            <a:r>
              <a:rPr lang="en-US" sz="1200" i="1" dirty="0" smtClean="0">
                <a:latin typeface="Gill Sans MT" panose="020B0502020104020203" pitchFamily="34" charset="0"/>
              </a:rPr>
              <a:t>Scavenger Hunt - </a:t>
            </a:r>
            <a:r>
              <a:rPr lang="en-US" sz="1200" dirty="0" smtClean="0">
                <a:latin typeface="Gill Sans MT" panose="020B0502020104020203" pitchFamily="34" charset="0"/>
              </a:rPr>
              <a:t>Follow </a:t>
            </a:r>
            <a:r>
              <a:rPr lang="en-US" sz="1200" dirty="0">
                <a:latin typeface="Gill Sans MT" panose="020B0502020104020203" pitchFamily="34" charset="0"/>
              </a:rPr>
              <a:t>the nature clues as we explore the </a:t>
            </a:r>
            <a:r>
              <a:rPr lang="en-US" sz="1200" dirty="0" err="1" smtClean="0">
                <a:latin typeface="Gill Sans MT" panose="020B0502020104020203" pitchFamily="34" charset="0"/>
              </a:rPr>
              <a:t>The</a:t>
            </a:r>
            <a:r>
              <a:rPr lang="en-US" sz="1200" dirty="0" smtClean="0">
                <a:latin typeface="Gill Sans MT" panose="020B0502020104020203" pitchFamily="34" charset="0"/>
              </a:rPr>
              <a:t> New Weis Center property.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spcBef>
                <a:spcPts val="200"/>
              </a:spcBef>
              <a:tabLst>
                <a:tab pos="457200" algn="l"/>
              </a:tabLst>
            </a:pPr>
            <a:r>
              <a:rPr lang="en-US" sz="1200" dirty="0" smtClean="0">
                <a:latin typeface="Gill Sans MT" panose="020B0502020104020203" pitchFamily="34" charset="0"/>
                <a:sym typeface="Webdings" panose="05030102010509060703" pitchFamily="18" charset="2"/>
              </a:rPr>
              <a:t> </a:t>
            </a:r>
            <a:r>
              <a:rPr lang="en-US" sz="1200" i="1" dirty="0" smtClean="0">
                <a:latin typeface="Gill Sans MT" panose="020B0502020104020203" pitchFamily="34" charset="0"/>
              </a:rPr>
              <a:t>Teambuilding Games - </a:t>
            </a:r>
            <a:r>
              <a:rPr lang="en-US" sz="1200" dirty="0">
                <a:latin typeface="Gill Sans MT" panose="020B0502020104020203" pitchFamily="34" charset="0"/>
              </a:rPr>
              <a:t>E</a:t>
            </a:r>
            <a:r>
              <a:rPr lang="en-US" sz="1200" dirty="0" smtClean="0">
                <a:latin typeface="Gill Sans MT" panose="020B0502020104020203" pitchFamily="34" charset="0"/>
              </a:rPr>
              <a:t>xperience the human knot, ants </a:t>
            </a:r>
            <a:r>
              <a:rPr lang="en-US" sz="1200" dirty="0">
                <a:latin typeface="Gill Sans MT" panose="020B0502020104020203" pitchFamily="34" charset="0"/>
              </a:rPr>
              <a:t>on a </a:t>
            </a:r>
            <a:r>
              <a:rPr lang="en-US" sz="1200" dirty="0" smtClean="0">
                <a:latin typeface="Gill Sans MT" panose="020B0502020104020203" pitchFamily="34" charset="0"/>
              </a:rPr>
              <a:t>log, habitat lap sit and human arch.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r>
              <a:rPr lang="en-US" sz="1200" dirty="0">
                <a:latin typeface="Gill Sans MT" panose="020B0502020104020203" pitchFamily="34" charset="0"/>
                <a:sym typeface="Webdings" panose="05030102010509060703" pitchFamily="18" charset="2"/>
              </a:rPr>
              <a:t> </a:t>
            </a:r>
            <a:r>
              <a:rPr lang="en-US" sz="1200" i="1" dirty="0" smtClean="0">
                <a:latin typeface="Gill Sans MT" panose="020B0502020104020203" pitchFamily="34" charset="0"/>
              </a:rPr>
              <a:t>Nature Crafts - </a:t>
            </a:r>
            <a:r>
              <a:rPr lang="en-US" sz="1200" dirty="0" smtClean="0">
                <a:latin typeface="Gill Sans MT" panose="020B0502020104020203" pitchFamily="34" charset="0"/>
              </a:rPr>
              <a:t>Make a leaf mobile, nature journal, tissue </a:t>
            </a:r>
            <a:r>
              <a:rPr lang="en-US" sz="1200" dirty="0">
                <a:latin typeface="Gill Sans MT" panose="020B0502020104020203" pitchFamily="34" charset="0"/>
              </a:rPr>
              <a:t>paper </a:t>
            </a:r>
            <a:r>
              <a:rPr lang="en-US" sz="1200" dirty="0" smtClean="0">
                <a:latin typeface="Gill Sans MT" panose="020B0502020104020203" pitchFamily="34" charset="0"/>
              </a:rPr>
              <a:t>art and nature dreamcatcher.</a:t>
            </a: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r>
              <a:rPr lang="en-US" sz="1200" dirty="0">
                <a:latin typeface="Gill Sans MT" panose="020B0502020104020203" pitchFamily="34" charset="0"/>
                <a:sym typeface="Webdings" panose="05030102010509060703" pitchFamily="18" charset="2"/>
              </a:rPr>
              <a:t> </a:t>
            </a:r>
            <a:r>
              <a:rPr lang="en-US" sz="1200" i="1" dirty="0" smtClean="0">
                <a:latin typeface="Gill Sans MT" panose="020B0502020104020203" pitchFamily="34" charset="0"/>
              </a:rPr>
              <a:t>REC Time - </a:t>
            </a:r>
            <a:r>
              <a:rPr lang="en-US" sz="1200" dirty="0" smtClean="0">
                <a:latin typeface="Gill Sans MT" panose="020B0502020104020203" pitchFamily="34" charset="0"/>
              </a:rPr>
              <a:t>Time for some Alaskan baseball, </a:t>
            </a:r>
            <a:r>
              <a:rPr lang="en-US" sz="1200" dirty="0" err="1" smtClean="0">
                <a:latin typeface="Gill Sans MT" panose="020B0502020104020203" pitchFamily="34" charset="0"/>
              </a:rPr>
              <a:t>frisbee</a:t>
            </a:r>
            <a:r>
              <a:rPr lang="en-US" sz="1200" dirty="0" smtClean="0">
                <a:latin typeface="Gill Sans MT" panose="020B0502020104020203" pitchFamily="34" charset="0"/>
              </a:rPr>
              <a:t>, silent reading, volleyball and ping pong.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314325" indent="-200025">
              <a:lnSpc>
                <a:spcPct val="90000"/>
              </a:lnSpc>
              <a:spcBef>
                <a:spcPts val="200"/>
              </a:spcBef>
              <a:tabLst>
                <a:tab pos="1371600" algn="l"/>
              </a:tabLst>
            </a:pPr>
            <a:r>
              <a:rPr lang="en-US" sz="1200" dirty="0" smtClean="0">
                <a:latin typeface="Gill Sans MT" panose="020B0502020104020203" pitchFamily="34" charset="0"/>
                <a:sym typeface="Webdings" panose="05030102010509060703" pitchFamily="18" charset="2"/>
              </a:rPr>
              <a:t> </a:t>
            </a:r>
            <a:r>
              <a:rPr lang="en-US" sz="1200" i="1" dirty="0" smtClean="0">
                <a:latin typeface="Gill Sans MT" panose="020B0502020104020203" pitchFamily="34" charset="0"/>
              </a:rPr>
              <a:t>Into </a:t>
            </a:r>
            <a:r>
              <a:rPr lang="en-US" sz="1200" i="1" dirty="0">
                <a:latin typeface="Gill Sans MT" panose="020B0502020104020203" pitchFamily="34" charset="0"/>
              </a:rPr>
              <a:t>the </a:t>
            </a:r>
            <a:r>
              <a:rPr lang="en-US" sz="1200" i="1" dirty="0" smtClean="0">
                <a:latin typeface="Gill Sans MT" panose="020B0502020104020203" pitchFamily="34" charset="0"/>
              </a:rPr>
              <a:t>Forest! - A</a:t>
            </a:r>
            <a:r>
              <a:rPr lang="en-US" sz="1200" dirty="0" smtClean="0">
                <a:latin typeface="Gill Sans MT" panose="020B0502020104020203" pitchFamily="34" charset="0"/>
              </a:rPr>
              <a:t> short hike</a:t>
            </a:r>
            <a:r>
              <a:rPr lang="en-US" sz="1200" dirty="0">
                <a:latin typeface="Gill Sans MT" panose="020B0502020104020203" pitchFamily="34" charset="0"/>
              </a:rPr>
              <a:t> </a:t>
            </a:r>
            <a:r>
              <a:rPr lang="en-US" sz="1200" dirty="0" smtClean="0">
                <a:latin typeface="Gill Sans MT" panose="020B0502020104020203" pitchFamily="34" charset="0"/>
              </a:rPr>
              <a:t>with creative activities like forest </a:t>
            </a:r>
            <a:r>
              <a:rPr lang="en-US" sz="1200" dirty="0">
                <a:latin typeface="Gill Sans MT" panose="020B0502020104020203" pitchFamily="34" charset="0"/>
              </a:rPr>
              <a:t>art</a:t>
            </a:r>
            <a:r>
              <a:rPr lang="en-US" sz="1200" dirty="0" smtClean="0">
                <a:latin typeface="Gill Sans MT" panose="020B0502020104020203" pitchFamily="34" charset="0"/>
              </a:rPr>
              <a:t>, meet a tree and shadow reckoning.</a:t>
            </a:r>
          </a:p>
          <a:p>
            <a:endParaRPr lang="en-US" sz="1200" dirty="0" smtClean="0">
              <a:latin typeface="Gill Sans MT" panose="020B0502020104020203" pitchFamily="34" charset="0"/>
            </a:endParaRPr>
          </a:p>
          <a:p>
            <a:pPr marL="571500" lvl="1">
              <a:lnSpc>
                <a:spcPct val="95000"/>
              </a:lnSpc>
              <a:spcBef>
                <a:spcPts val="200"/>
              </a:spcBef>
              <a:tabLst>
                <a:tab pos="457200" algn="l"/>
              </a:tabLst>
            </a:pPr>
            <a:r>
              <a:rPr lang="en-US" sz="1300" b="1" u="sng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Sessions:</a:t>
            </a:r>
          </a:p>
          <a:p>
            <a:pPr marL="571500" lvl="1">
              <a:lnSpc>
                <a:spcPct val="90000"/>
              </a:lnSpc>
              <a:spcBef>
                <a:spcPts val="300"/>
              </a:spcBef>
              <a:tabLst>
                <a:tab pos="457200" algn="l"/>
                <a:tab pos="2228850" algn="l"/>
              </a:tabLst>
            </a:pPr>
            <a:r>
              <a:rPr lang="en-US" sz="1200" i="1" dirty="0" smtClean="0">
                <a:latin typeface="Gill Sans MT" panose="020B0502020104020203" pitchFamily="34" charset="0"/>
              </a:rPr>
              <a:t>Monday, July 11 – Thursday, July 14</a:t>
            </a:r>
            <a:r>
              <a:rPr lang="en-US" sz="1200" i="1" dirty="0">
                <a:latin typeface="Gill Sans MT" panose="020B0502020104020203" pitchFamily="34" charset="0"/>
              </a:rPr>
              <a:t>;</a:t>
            </a:r>
            <a:r>
              <a:rPr lang="en-US" sz="1200" i="1" dirty="0" smtClean="0">
                <a:latin typeface="Gill Sans MT" panose="020B0502020104020203" pitchFamily="34" charset="0"/>
              </a:rPr>
              <a:t> </a:t>
            </a:r>
            <a:r>
              <a:rPr lang="en-US" sz="1200" dirty="0" smtClean="0">
                <a:latin typeface="Gill Sans MT" panose="020B0502020104020203" pitchFamily="34" charset="0"/>
              </a:rPr>
              <a:t> from </a:t>
            </a:r>
            <a:r>
              <a:rPr lang="en-US" sz="1200" i="1" dirty="0" smtClean="0">
                <a:latin typeface="Gill Sans MT" panose="020B0502020104020203" pitchFamily="34" charset="0"/>
              </a:rPr>
              <a:t>10:00-3:00:  </a:t>
            </a:r>
            <a:r>
              <a:rPr lang="en-US" sz="1200" dirty="0" smtClean="0">
                <a:latin typeface="Gill Sans MT" panose="020B0502020104020203" pitchFamily="34" charset="0"/>
              </a:rPr>
              <a:t>campers</a:t>
            </a:r>
            <a:r>
              <a:rPr lang="en-US" sz="1200" dirty="0">
                <a:latin typeface="Gill Sans MT" panose="020B0502020104020203" pitchFamily="34" charset="0"/>
              </a:rPr>
              <a:t> entering </a:t>
            </a:r>
            <a:r>
              <a:rPr lang="en-US" sz="1200" i="1" dirty="0">
                <a:latin typeface="Gill Sans MT" panose="020B0502020104020203" pitchFamily="34" charset="0"/>
              </a:rPr>
              <a:t>1st &amp; 2nd </a:t>
            </a:r>
            <a:r>
              <a:rPr lang="en-US" sz="1200" i="1" dirty="0" smtClean="0">
                <a:latin typeface="Gill Sans MT" panose="020B0502020104020203" pitchFamily="34" charset="0"/>
              </a:rPr>
              <a:t>grade</a:t>
            </a:r>
            <a:r>
              <a:rPr lang="en-US" sz="1200" dirty="0">
                <a:latin typeface="Gill Sans MT" panose="020B0502020104020203" pitchFamily="34" charset="0"/>
              </a:rPr>
              <a:t/>
            </a:r>
            <a:br>
              <a:rPr lang="en-US" sz="1200" dirty="0">
                <a:latin typeface="Gill Sans MT" panose="020B0502020104020203" pitchFamily="34" charset="0"/>
              </a:rPr>
            </a:br>
            <a:r>
              <a:rPr lang="en-US" sz="1200" i="1" dirty="0" smtClean="0">
                <a:latin typeface="Gill Sans MT" panose="020B0502020104020203" pitchFamily="34" charset="0"/>
              </a:rPr>
              <a:t>Monday July 18 – Thursday, July 21; </a:t>
            </a:r>
            <a:r>
              <a:rPr lang="en-US" sz="1200" dirty="0" smtClean="0">
                <a:latin typeface="Gill Sans MT" panose="020B0502020104020203" pitchFamily="34" charset="0"/>
              </a:rPr>
              <a:t> from </a:t>
            </a:r>
            <a:r>
              <a:rPr lang="en-US" sz="1200" i="1" dirty="0">
                <a:latin typeface="Gill Sans MT" panose="020B0502020104020203" pitchFamily="34" charset="0"/>
              </a:rPr>
              <a:t>10:00-3:00</a:t>
            </a:r>
            <a:r>
              <a:rPr lang="en-US" sz="1200" i="1" dirty="0" smtClean="0">
                <a:latin typeface="Gill Sans MT" panose="020B0502020104020203" pitchFamily="34" charset="0"/>
              </a:rPr>
              <a:t>:  </a:t>
            </a:r>
            <a:r>
              <a:rPr lang="en-US" sz="1200" dirty="0" smtClean="0">
                <a:latin typeface="Gill Sans MT" panose="020B0502020104020203" pitchFamily="34" charset="0"/>
              </a:rPr>
              <a:t>campers</a:t>
            </a:r>
            <a:r>
              <a:rPr lang="en-US" sz="1200" dirty="0">
                <a:latin typeface="Gill Sans MT" panose="020B0502020104020203" pitchFamily="34" charset="0"/>
              </a:rPr>
              <a:t> entering </a:t>
            </a:r>
            <a:r>
              <a:rPr lang="en-US" sz="1200" i="1" dirty="0">
                <a:latin typeface="Gill Sans MT" panose="020B0502020104020203" pitchFamily="34" charset="0"/>
              </a:rPr>
              <a:t>3rd &amp; 4th </a:t>
            </a:r>
            <a:r>
              <a:rPr lang="en-US" sz="1200" i="1" dirty="0" smtClean="0">
                <a:latin typeface="Gill Sans MT" panose="020B0502020104020203" pitchFamily="34" charset="0"/>
              </a:rPr>
              <a:t>grade</a:t>
            </a:r>
            <a:r>
              <a:rPr lang="en-US" sz="1200" dirty="0">
                <a:latin typeface="Gill Sans MT" panose="020B0502020104020203" pitchFamily="34" charset="0"/>
              </a:rPr>
              <a:t/>
            </a:r>
            <a:br>
              <a:rPr lang="en-US" sz="1200" dirty="0">
                <a:latin typeface="Gill Sans MT" panose="020B0502020104020203" pitchFamily="34" charset="0"/>
              </a:rPr>
            </a:br>
            <a:r>
              <a:rPr lang="en-US" sz="1200" i="1" dirty="0" smtClean="0">
                <a:latin typeface="Gill Sans MT" panose="020B0502020104020203" pitchFamily="34" charset="0"/>
              </a:rPr>
              <a:t>Monday, July 25 – Thursday, July 28</a:t>
            </a:r>
            <a:r>
              <a:rPr lang="en-US" sz="1200" dirty="0" smtClean="0">
                <a:latin typeface="Gill Sans MT" panose="020B0502020104020203" pitchFamily="34" charset="0"/>
              </a:rPr>
              <a:t>;  from </a:t>
            </a:r>
            <a:r>
              <a:rPr lang="en-US" sz="1200" i="1" dirty="0">
                <a:latin typeface="Gill Sans MT" panose="020B0502020104020203" pitchFamily="34" charset="0"/>
              </a:rPr>
              <a:t>10:00-3:00</a:t>
            </a:r>
            <a:r>
              <a:rPr lang="en-US" sz="1200" i="1" dirty="0" smtClean="0">
                <a:latin typeface="Gill Sans MT" panose="020B0502020104020203" pitchFamily="34" charset="0"/>
              </a:rPr>
              <a:t>:  </a:t>
            </a:r>
            <a:r>
              <a:rPr lang="en-US" sz="1200" dirty="0" smtClean="0">
                <a:latin typeface="Gill Sans MT" panose="020B0502020104020203" pitchFamily="34" charset="0"/>
              </a:rPr>
              <a:t>campers</a:t>
            </a:r>
            <a:r>
              <a:rPr lang="en-US" sz="1200" dirty="0">
                <a:latin typeface="Gill Sans MT" panose="020B0502020104020203" pitchFamily="34" charset="0"/>
              </a:rPr>
              <a:t> entering </a:t>
            </a:r>
            <a:r>
              <a:rPr lang="en-US" sz="1200" i="1" dirty="0">
                <a:latin typeface="Gill Sans MT" panose="020B0502020104020203" pitchFamily="34" charset="0"/>
              </a:rPr>
              <a:t>5th &amp; 6th </a:t>
            </a:r>
            <a:r>
              <a:rPr lang="en-US" sz="1200" i="1" dirty="0" smtClean="0">
                <a:latin typeface="Gill Sans MT" panose="020B0502020104020203" pitchFamily="34" charset="0"/>
              </a:rPr>
              <a:t>grade</a:t>
            </a:r>
            <a:r>
              <a:rPr lang="en-US" sz="1200" dirty="0" smtClean="0">
                <a:latin typeface="Gill Sans MT" panose="020B0502020104020203" pitchFamily="34" charset="0"/>
              </a:rPr>
              <a:t>​</a:t>
            </a:r>
          </a:p>
          <a:p>
            <a:pPr marL="114300">
              <a:lnSpc>
                <a:spcPct val="95000"/>
              </a:lnSpc>
              <a:tabLst>
                <a:tab pos="457200" algn="l"/>
              </a:tabLst>
            </a:pPr>
            <a:endParaRPr lang="en-US" sz="1200" b="1" u="sng" dirty="0">
              <a:solidFill>
                <a:srgbClr val="0000B8"/>
              </a:solidFill>
              <a:latin typeface="Comic Sans MS" panose="030F0702030302020204" pitchFamily="66" charset="0"/>
            </a:endParaRPr>
          </a:p>
          <a:p>
            <a:pPr marL="0" lvl="1" algn="ctr">
              <a:lnSpc>
                <a:spcPct val="90000"/>
              </a:lnSpc>
              <a:spcBef>
                <a:spcPts val="200"/>
              </a:spcBef>
              <a:spcAft>
                <a:spcPts val="300"/>
              </a:spcAft>
            </a:pPr>
            <a:r>
              <a:rPr lang="en-US" sz="1200" b="1" i="1" dirty="0" smtClean="0">
                <a:latin typeface="Gill Sans MT" panose="020B0502020104020203" pitchFamily="34" charset="0"/>
              </a:rPr>
              <a:t>Price </a:t>
            </a:r>
            <a:r>
              <a:rPr lang="en-US" sz="1200" i="1" dirty="0" smtClean="0">
                <a:latin typeface="Gill Sans MT" panose="020B0502020104020203" pitchFamily="34" charset="0"/>
              </a:rPr>
              <a:t>(non-members): </a:t>
            </a:r>
            <a:r>
              <a:rPr lang="en-US" sz="1200" b="1" dirty="0" smtClean="0">
                <a:latin typeface="Gill Sans MT" panose="020B0502020104020203" pitchFamily="34" charset="0"/>
              </a:rPr>
              <a:t>$195</a:t>
            </a:r>
            <a:r>
              <a:rPr lang="en-US" sz="1200" dirty="0" smtClean="0">
                <a:latin typeface="Gill Sans MT" panose="020B0502020104020203" pitchFamily="34" charset="0"/>
              </a:rPr>
              <a:t> </a:t>
            </a:r>
            <a:r>
              <a:rPr lang="en-US" sz="1050" dirty="0" smtClean="0">
                <a:latin typeface="Gill Sans MT" panose="020B0502020104020203" pitchFamily="34" charset="0"/>
              </a:rPr>
              <a:t>per camper</a:t>
            </a:r>
            <a:r>
              <a:rPr lang="en-US" sz="1200" dirty="0" smtClean="0">
                <a:latin typeface="Gill Sans MT" panose="020B0502020104020203" pitchFamily="34" charset="0"/>
              </a:rPr>
              <a:t>;   </a:t>
            </a:r>
            <a:r>
              <a:rPr lang="en-US" sz="1200" b="1" i="1" dirty="0" smtClean="0">
                <a:latin typeface="Gill Sans MT" panose="020B0502020104020203" pitchFamily="34" charset="0"/>
              </a:rPr>
              <a:t>Price </a:t>
            </a:r>
            <a:r>
              <a:rPr lang="en-US" sz="1200" i="1" dirty="0" smtClean="0">
                <a:latin typeface="Gill Sans MT" panose="020B0502020104020203" pitchFamily="34" charset="0"/>
              </a:rPr>
              <a:t>(current members): </a:t>
            </a:r>
            <a:r>
              <a:rPr lang="en-US" sz="1200" b="1" dirty="0" smtClean="0">
                <a:latin typeface="Gill Sans MT" panose="020B0502020104020203" pitchFamily="34" charset="0"/>
              </a:rPr>
              <a:t>$165</a:t>
            </a:r>
            <a:r>
              <a:rPr lang="en-US" sz="1200" dirty="0" smtClean="0">
                <a:latin typeface="Gill Sans MT" panose="020B0502020104020203" pitchFamily="34" charset="0"/>
              </a:rPr>
              <a:t> </a:t>
            </a:r>
            <a:r>
              <a:rPr lang="en-US" sz="1050" dirty="0" smtClean="0">
                <a:latin typeface="Gill Sans MT" panose="020B0502020104020203" pitchFamily="34" charset="0"/>
              </a:rPr>
              <a:t>per camper</a:t>
            </a: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endParaRPr lang="en-US" sz="2000" dirty="0" smtClean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endParaRPr lang="en-US" sz="2800" dirty="0" smtClean="0">
              <a:latin typeface="Gill Sans MT" panose="020B0502020104020203" pitchFamily="34" charset="0"/>
            </a:endParaRPr>
          </a:p>
          <a:p>
            <a:pPr marL="114300" indent="-114300"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000" dirty="0" smtClean="0">
                <a:latin typeface="Comic Sans MS" panose="030F0702030302020204" pitchFamily="66" charset="0"/>
              </a:rPr>
              <a:t>Ready for more </a:t>
            </a:r>
            <a:r>
              <a:rPr lang="en-US" sz="1000" dirty="0">
                <a:latin typeface="Comic Sans MS" panose="030F0702030302020204" pitchFamily="66" charset="0"/>
              </a:rPr>
              <a:t>summer </a:t>
            </a:r>
            <a:r>
              <a:rPr lang="en-US" sz="1000" dirty="0" smtClean="0">
                <a:latin typeface="Comic Sans MS" panose="030F0702030302020204" pitchFamily="66" charset="0"/>
              </a:rPr>
              <a:t>fun? Weis also has 1-day </a:t>
            </a:r>
            <a:r>
              <a:rPr lang="en-US" sz="1000" dirty="0">
                <a:latin typeface="Comic Sans MS" panose="030F0702030302020204" pitchFamily="66" charset="0"/>
              </a:rPr>
              <a:t>camps </a:t>
            </a:r>
            <a:r>
              <a:rPr lang="en-US" sz="1000" dirty="0" smtClean="0">
                <a:latin typeface="Comic Sans MS" panose="030F0702030302020204" pitchFamily="66" charset="0"/>
              </a:rPr>
              <a:t>for </a:t>
            </a:r>
            <a:r>
              <a:rPr lang="en-US" sz="1000" dirty="0">
                <a:latin typeface="Comic Sans MS" panose="030F0702030302020204" pitchFamily="66" charset="0"/>
              </a:rPr>
              <a:t>two age groups: </a:t>
            </a:r>
            <a:r>
              <a:rPr lang="en-US" sz="1000" dirty="0" smtClean="0">
                <a:latin typeface="Comic Sans MS" panose="030F0702030302020204" pitchFamily="66" charset="0"/>
              </a:rPr>
              <a:t>grades 1-5 &amp; 6-8!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00" y="1657350"/>
            <a:ext cx="689792" cy="6757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150" y="8095194"/>
            <a:ext cx="6743700" cy="392415"/>
          </a:xfrm>
          <a:prstGeom prst="rect">
            <a:avLst/>
          </a:prstGeom>
          <a:solidFill>
            <a:srgbClr val="FFFF66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300"/>
              </a:spcBef>
            </a:pPr>
            <a:r>
              <a:rPr lang="en-US" sz="1200" b="1" i="1" dirty="0" smtClean="0">
                <a:latin typeface="Gill Sans MT" panose="020B0502020104020203" pitchFamily="34" charset="0"/>
              </a:rPr>
              <a:t>REGISTER</a:t>
            </a:r>
            <a:r>
              <a:rPr lang="en-US" sz="1000" b="1" i="1" dirty="0" smtClean="0">
                <a:latin typeface="Gill Sans MT" panose="020B0502020104020203" pitchFamily="34" charset="0"/>
              </a:rPr>
              <a:t>: online at www.highlandsnaturefriends.org, OR complete the registration form and mail with your check</a:t>
            </a:r>
          </a:p>
          <a:p>
            <a:pPr algn="ctr">
              <a:lnSpc>
                <a:spcPct val="150000"/>
              </a:lnSpc>
            </a:pPr>
            <a:endParaRPr lang="en-US" sz="100" b="1" i="1" dirty="0" smtClean="0">
              <a:latin typeface="Gill Sans MT" panose="020B05020201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37335" t="16311" r="51967" b="49237"/>
          <a:stretch/>
        </p:blipFill>
        <p:spPr>
          <a:xfrm>
            <a:off x="5314392" y="4841010"/>
            <a:ext cx="384260" cy="6957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075" y="4198937"/>
            <a:ext cx="457200" cy="35500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3" t="2738" r="2564" b="24990"/>
          <a:stretch/>
        </p:blipFill>
        <p:spPr>
          <a:xfrm>
            <a:off x="5869271" y="4307610"/>
            <a:ext cx="662553" cy="6103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0375" y="8696324"/>
            <a:ext cx="374814" cy="34427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81050" y="8686799"/>
            <a:ext cx="361050" cy="3442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" t="32901" r="5939" b="34456"/>
          <a:stretch/>
        </p:blipFill>
        <p:spPr>
          <a:xfrm>
            <a:off x="5848350" y="5143500"/>
            <a:ext cx="752475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1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6" y="30552"/>
            <a:ext cx="6784249" cy="9066841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endParaRPr lang="en-US" sz="1000" dirty="0" smtClean="0">
              <a:latin typeface="Britannic Bold" panose="020B090306070302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sz="1600" dirty="0" smtClean="0">
                <a:latin typeface="Britannic Bold" panose="020B0903060703020204" pitchFamily="34" charset="0"/>
              </a:rPr>
              <a:t>The New Weis Center for Education, Arts &amp; Recreation</a:t>
            </a:r>
          </a:p>
          <a:p>
            <a:pPr algn="ctr">
              <a:lnSpc>
                <a:spcPct val="95000"/>
              </a:lnSpc>
              <a:spcBef>
                <a:spcPts val="200"/>
              </a:spcBef>
            </a:pPr>
            <a:r>
              <a:rPr lang="en-US" sz="1100" dirty="0" smtClean="0">
                <a:latin typeface="Britannic Bold" panose="020B0903060703020204" pitchFamily="34" charset="0"/>
              </a:rPr>
              <a:t>150 Snake Den Road, Ringwood, NJ 07456  </a:t>
            </a:r>
          </a:p>
          <a:p>
            <a:pPr algn="ctr">
              <a:lnSpc>
                <a:spcPct val="95000"/>
              </a:lnSpc>
            </a:pPr>
            <a:r>
              <a:rPr lang="en-US" sz="1100" dirty="0" smtClean="0">
                <a:latin typeface="Britannic Bold" panose="020B0903060703020204" pitchFamily="34" charset="0"/>
              </a:rPr>
              <a:t>973-835-2160</a:t>
            </a:r>
            <a:r>
              <a:rPr lang="en-US" sz="1100" dirty="0">
                <a:latin typeface="Britannic Bold" panose="020B0903060703020204" pitchFamily="34" charset="0"/>
              </a:rPr>
              <a:t>;</a:t>
            </a:r>
            <a:r>
              <a:rPr lang="en-US" sz="1100" dirty="0" smtClean="0">
                <a:latin typeface="Britannic Bold" panose="020B0903060703020204" pitchFamily="34" charset="0"/>
              </a:rPr>
              <a:t> info@highlandsnaturefriends.org</a:t>
            </a:r>
          </a:p>
          <a:p>
            <a:pPr algn="ctr">
              <a:lnSpc>
                <a:spcPct val="95000"/>
              </a:lnSpc>
            </a:pPr>
            <a:endParaRPr lang="en-US" sz="2800" dirty="0" smtClean="0">
              <a:latin typeface="Britannic Bold" panose="020B090306070302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b="1" dirty="0" smtClean="0">
                <a:solidFill>
                  <a:srgbClr val="0000B8"/>
                </a:solidFill>
                <a:latin typeface="Comic Sans MS" panose="030F0702030302020204" pitchFamily="66" charset="0"/>
              </a:rPr>
              <a:t>Summer 2016 – 1 Day Camp Programs</a:t>
            </a:r>
          </a:p>
          <a:p>
            <a:pPr>
              <a:lnSpc>
                <a:spcPct val="95000"/>
              </a:lnSpc>
            </a:pPr>
            <a:endParaRPr lang="en-US" sz="800" dirty="0" smtClean="0"/>
          </a:p>
          <a:p>
            <a:pPr marL="914400">
              <a:lnSpc>
                <a:spcPct val="90000"/>
              </a:lnSpc>
            </a:pPr>
            <a:r>
              <a:rPr lang="en-US" sz="1200" dirty="0" smtClean="0">
                <a:latin typeface="Gill Sans MT" panose="020B0502020104020203" pitchFamily="34" charset="0"/>
              </a:rPr>
              <a:t>Beginning</a:t>
            </a:r>
            <a:r>
              <a:rPr lang="en-US" sz="1200" dirty="0">
                <a:latin typeface="Gill Sans MT" panose="020B0502020104020203" pitchFamily="34" charset="0"/>
              </a:rPr>
              <a:t> in the summer of 2016, The New Weis Center will offer day camp programs </a:t>
            </a:r>
            <a:r>
              <a:rPr lang="en-US" sz="1200" dirty="0" smtClean="0">
                <a:latin typeface="Gill Sans MT" panose="020B0502020104020203" pitchFamily="34" charset="0"/>
              </a:rPr>
              <a:t>at</a:t>
            </a:r>
          </a:p>
          <a:p>
            <a:pPr marL="914400">
              <a:lnSpc>
                <a:spcPct val="90000"/>
              </a:lnSpc>
            </a:pPr>
            <a:r>
              <a:rPr lang="en-US" sz="1200" dirty="0" smtClean="0">
                <a:latin typeface="Gill Sans MT" panose="020B0502020104020203" pitchFamily="34" charset="0"/>
              </a:rPr>
              <a:t>our </a:t>
            </a:r>
            <a:r>
              <a:rPr lang="en-US" sz="1200" dirty="0">
                <a:latin typeface="Gill Sans MT" panose="020B0502020104020203" pitchFamily="34" charset="0"/>
              </a:rPr>
              <a:t>beautiful location in the Highlands region of northern </a:t>
            </a:r>
            <a:r>
              <a:rPr lang="en-US" sz="1200" dirty="0" smtClean="0">
                <a:latin typeface="Gill Sans MT" panose="020B0502020104020203" pitchFamily="34" charset="0"/>
              </a:rPr>
              <a:t>NJ!</a:t>
            </a:r>
            <a:r>
              <a:rPr lang="en-US" sz="1200" dirty="0">
                <a:latin typeface="Gill Sans MT" panose="020B0502020104020203" pitchFamily="34" charset="0"/>
              </a:rPr>
              <a:t> The 152 acre </a:t>
            </a:r>
            <a:r>
              <a:rPr lang="en-US" sz="1200" dirty="0" smtClean="0">
                <a:latin typeface="Gill Sans MT" panose="020B0502020104020203" pitchFamily="34" charset="0"/>
              </a:rPr>
              <a:t>property features </a:t>
            </a:r>
            <a:r>
              <a:rPr lang="en-US" sz="1200" dirty="0">
                <a:latin typeface="Gill Sans MT" panose="020B0502020104020203" pitchFamily="34" charset="0"/>
              </a:rPr>
              <a:t>a historic main building (c. 1931), picnic facilities, a large recreational field and a stream for nature programs and </a:t>
            </a:r>
            <a:r>
              <a:rPr lang="en-US" sz="1200" dirty="0" smtClean="0">
                <a:latin typeface="Gill Sans MT" panose="020B0502020104020203" pitchFamily="34" charset="0"/>
              </a:rPr>
              <a:t>exploring</a:t>
            </a:r>
            <a:r>
              <a:rPr lang="en-US" sz="1200" dirty="0">
                <a:latin typeface="Gill Sans MT" panose="020B0502020104020203" pitchFamily="34" charset="0"/>
              </a:rPr>
              <a:t>. </a:t>
            </a:r>
            <a:r>
              <a:rPr lang="en-US" sz="1200" dirty="0" smtClean="0">
                <a:latin typeface="Gill Sans MT" panose="020B0502020104020203" pitchFamily="34" charset="0"/>
              </a:rPr>
              <a:t>Our </a:t>
            </a:r>
            <a:r>
              <a:rPr lang="en-US" sz="1200" dirty="0">
                <a:latin typeface="Gill Sans MT" panose="020B0502020104020203" pitchFamily="34" charset="0"/>
              </a:rPr>
              <a:t>location is also ideally situated adjacent </a:t>
            </a:r>
            <a:endParaRPr lang="en-US" sz="1200" dirty="0" smtClean="0">
              <a:latin typeface="Gill Sans MT" panose="020B0502020104020203" pitchFamily="34" charset="0"/>
            </a:endParaRPr>
          </a:p>
          <a:p>
            <a:pPr marL="914400">
              <a:lnSpc>
                <a:spcPct val="90000"/>
              </a:lnSpc>
            </a:pPr>
            <a:r>
              <a:rPr lang="en-US" sz="1200" dirty="0" smtClean="0">
                <a:latin typeface="Gill Sans MT" panose="020B0502020104020203" pitchFamily="34" charset="0"/>
              </a:rPr>
              <a:t>to </a:t>
            </a:r>
            <a:r>
              <a:rPr lang="en-US" sz="1200" dirty="0">
                <a:latin typeface="Gill Sans MT" panose="020B0502020104020203" pitchFamily="34" charset="0"/>
              </a:rPr>
              <a:t>the Highlands Natural Pool and </a:t>
            </a:r>
            <a:r>
              <a:rPr lang="en-US" sz="1200" dirty="0" err="1">
                <a:latin typeface="Gill Sans MT" panose="020B0502020104020203" pitchFamily="34" charset="0"/>
              </a:rPr>
              <a:t>Norvin</a:t>
            </a:r>
            <a:r>
              <a:rPr lang="en-US" sz="1200" dirty="0">
                <a:latin typeface="Gill Sans MT" panose="020B0502020104020203" pitchFamily="34" charset="0"/>
              </a:rPr>
              <a:t> Green State </a:t>
            </a:r>
            <a:r>
              <a:rPr lang="en-US" sz="1200" dirty="0" smtClean="0">
                <a:latin typeface="Gill Sans MT" panose="020B0502020104020203" pitchFamily="34" charset="0"/>
              </a:rPr>
              <a:t>Forest.</a:t>
            </a:r>
          </a:p>
          <a:p>
            <a:pPr marL="914400">
              <a:lnSpc>
                <a:spcPct val="90000"/>
              </a:lnSpc>
            </a:pPr>
            <a:endParaRPr lang="en-US" sz="1400" dirty="0" smtClean="0"/>
          </a:p>
          <a:p>
            <a:pPr marL="114300">
              <a:lnSpc>
                <a:spcPct val="95000"/>
              </a:lnSpc>
            </a:pPr>
            <a:r>
              <a:rPr lang="en-US" sz="1300" b="1" dirty="0" smtClean="0">
                <a:solidFill>
                  <a:srgbClr val="000099"/>
                </a:solidFill>
                <a:latin typeface="Comic Sans MS" panose="030F0702030302020204" pitchFamily="66" charset="0"/>
              </a:rPr>
              <a:t>Camp Staff</a:t>
            </a:r>
            <a:endParaRPr lang="en-US" sz="1300" b="1" dirty="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Staffed by educators from our partnership with Ramapo College and </a:t>
            </a:r>
            <a:r>
              <a:rPr lang="en-US" sz="1200" dirty="0" smtClean="0"/>
              <a:t>trained </a:t>
            </a:r>
            <a:r>
              <a:rPr lang="en-US" sz="1200" dirty="0"/>
              <a:t>volunteer </a:t>
            </a:r>
            <a:r>
              <a:rPr lang="en-US" sz="1200" dirty="0" smtClean="0"/>
              <a:t>counselors.</a:t>
            </a:r>
            <a:endParaRPr lang="en-US" sz="1200" dirty="0"/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Camp </a:t>
            </a:r>
            <a:r>
              <a:rPr lang="en-US" sz="1200" dirty="0"/>
              <a:t>programs will operate in compliance with all NJ Department of Health Youth Camp standards.</a:t>
            </a:r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Counselor to Camper </a:t>
            </a:r>
            <a:r>
              <a:rPr lang="en-US" sz="1200" dirty="0" smtClean="0"/>
              <a:t>ratio 1:6 provides </a:t>
            </a:r>
            <a:r>
              <a:rPr lang="en-US" sz="1200" dirty="0"/>
              <a:t>a safe and attentive environment for all campers</a:t>
            </a:r>
            <a:r>
              <a:rPr lang="en-US" sz="1200" dirty="0" smtClean="0"/>
              <a:t>.</a:t>
            </a:r>
          </a:p>
          <a:p>
            <a:pPr marL="266700" indent="-1524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Enrollment limit = 50 campers per day</a:t>
            </a:r>
            <a:r>
              <a:rPr lang="en-US" sz="1200" dirty="0" smtClean="0"/>
              <a:t>.</a:t>
            </a:r>
            <a:endParaRPr lang="en-US" dirty="0" smtClean="0"/>
          </a:p>
          <a:p>
            <a:pPr marL="114300">
              <a:lnSpc>
                <a:spcPct val="95000"/>
              </a:lnSpc>
              <a:tabLst>
                <a:tab pos="457200" algn="l"/>
              </a:tabLst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114300">
              <a:lnSpc>
                <a:spcPct val="90000"/>
              </a:lnSpc>
              <a:spcBef>
                <a:spcPts val="200"/>
              </a:spcBef>
            </a:pPr>
            <a:r>
              <a:rPr lang="en-US" sz="1200" dirty="0" smtClean="0">
                <a:latin typeface="Gill Sans MT" panose="020B0502020104020203" pitchFamily="34" charset="0"/>
              </a:rPr>
              <a:t>Each</a:t>
            </a:r>
            <a:r>
              <a:rPr lang="en-US" sz="1200" dirty="0">
                <a:latin typeface="Gill Sans MT" panose="020B0502020104020203" pitchFamily="34" charset="0"/>
              </a:rPr>
              <a:t> </a:t>
            </a:r>
            <a:r>
              <a:rPr lang="en-US" sz="1200" dirty="0" smtClean="0">
                <a:latin typeface="Gill Sans MT" panose="020B0502020104020203" pitchFamily="34" charset="0"/>
              </a:rPr>
              <a:t>date has a </a:t>
            </a:r>
            <a:r>
              <a:rPr lang="en-US" sz="1200" i="1" dirty="0" smtClean="0">
                <a:latin typeface="Gill Sans MT" panose="020B0502020104020203" pitchFamily="34" charset="0"/>
              </a:rPr>
              <a:t>different theme</a:t>
            </a:r>
            <a:r>
              <a:rPr lang="en-US" sz="1200" dirty="0" smtClean="0">
                <a:latin typeface="Gill Sans MT" panose="020B0502020104020203" pitchFamily="34" charset="0"/>
              </a:rPr>
              <a:t>, and is packed </a:t>
            </a:r>
            <a:r>
              <a:rPr lang="en-US" sz="1200" dirty="0">
                <a:latin typeface="Gill Sans MT" panose="020B0502020104020203" pitchFamily="34" charset="0"/>
              </a:rPr>
              <a:t>with fun and exciting activities and hands-on </a:t>
            </a:r>
            <a:r>
              <a:rPr lang="en-US" sz="1200" dirty="0" smtClean="0">
                <a:latin typeface="Gill Sans MT" panose="020B0502020104020203" pitchFamily="34" charset="0"/>
              </a:rPr>
              <a:t>learning </a:t>
            </a:r>
            <a:r>
              <a:rPr lang="en-US" sz="1200" dirty="0">
                <a:latin typeface="Gill Sans MT" panose="020B0502020104020203" pitchFamily="34" charset="0"/>
              </a:rPr>
              <a:t>experiences. </a:t>
            </a:r>
            <a:r>
              <a:rPr lang="en-US" sz="1200" dirty="0" smtClean="0">
                <a:latin typeface="Gill Sans MT" panose="020B0502020104020203" pitchFamily="34" charset="0"/>
              </a:rPr>
              <a:t> </a:t>
            </a:r>
            <a:r>
              <a:rPr lang="en-US" sz="1200" i="1" dirty="0" smtClean="0">
                <a:latin typeface="Gill Sans MT" panose="020B0502020104020203" pitchFamily="34" charset="0"/>
              </a:rPr>
              <a:t>Crafts </a:t>
            </a:r>
            <a:r>
              <a:rPr lang="en-US" sz="1200" i="1" dirty="0">
                <a:latin typeface="Gill Sans MT" panose="020B0502020104020203" pitchFamily="34" charset="0"/>
              </a:rPr>
              <a:t>and games </a:t>
            </a:r>
            <a:r>
              <a:rPr lang="en-US" sz="1200" dirty="0">
                <a:latin typeface="Gill Sans MT" panose="020B0502020104020203" pitchFamily="34" charset="0"/>
              </a:rPr>
              <a:t>will focus on nature, the environment and </a:t>
            </a:r>
            <a:r>
              <a:rPr lang="en-US" sz="1200" dirty="0" smtClean="0">
                <a:latin typeface="Gill Sans MT" panose="020B0502020104020203" pitchFamily="34" charset="0"/>
              </a:rPr>
              <a:t>science, </a:t>
            </a:r>
            <a:r>
              <a:rPr lang="en-US" sz="1200" dirty="0">
                <a:latin typeface="Gill Sans MT" panose="020B0502020104020203" pitchFamily="34" charset="0"/>
              </a:rPr>
              <a:t>and will incorporate the beautiful natural </a:t>
            </a:r>
            <a:r>
              <a:rPr lang="en-US" sz="1200" dirty="0" smtClean="0">
                <a:latin typeface="Gill Sans MT" panose="020B0502020104020203" pitchFamily="34" charset="0"/>
              </a:rPr>
              <a:t>surroundings. Our experienced counselors will customize the activities to suit the age ranges.  Additional dates and group programs may be added upon request.</a:t>
            </a:r>
          </a:p>
          <a:p>
            <a:pPr marL="114300">
              <a:spcBef>
                <a:spcPts val="100"/>
              </a:spcBef>
              <a:tabLst>
                <a:tab pos="457200" algn="l"/>
                <a:tab pos="1828800" algn="l"/>
                <a:tab pos="3429000" algn="l"/>
              </a:tabLst>
            </a:pPr>
            <a:r>
              <a:rPr lang="en-US" sz="300" b="1" dirty="0" smtClean="0">
                <a:latin typeface="Gill Sans MT" panose="020B0502020104020203" pitchFamily="34" charset="0"/>
              </a:rPr>
              <a:t>	</a:t>
            </a:r>
          </a:p>
          <a:p>
            <a:pPr marL="114300">
              <a:lnSpc>
                <a:spcPct val="95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400" b="1" dirty="0" smtClean="0"/>
          </a:p>
          <a:p>
            <a:pPr marL="114300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u="sng" dirty="0" smtClean="0">
                <a:solidFill>
                  <a:srgbClr val="000099"/>
                </a:solidFill>
                <a:latin typeface="Comic Sans MS" panose="030F0702030302020204" pitchFamily="66" charset="0"/>
              </a:rPr>
              <a:t>Grades 1-5:</a:t>
            </a:r>
          </a:p>
          <a:p>
            <a:pPr marL="114300">
              <a:lnSpc>
                <a:spcPct val="90000"/>
              </a:lnSpc>
              <a:spcBef>
                <a:spcPts val="300"/>
              </a:spcBef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i="1" dirty="0" smtClean="0">
                <a:latin typeface="Gill Sans MT" panose="020B0502020104020203" pitchFamily="34" charset="0"/>
              </a:rPr>
              <a:t>“Incredible Insects” </a:t>
            </a:r>
            <a:r>
              <a:rPr lang="en-US" sz="1200" dirty="0" smtClean="0">
                <a:latin typeface="Gill Sans MT" panose="020B0502020104020203" pitchFamily="34" charset="0"/>
              </a:rPr>
              <a:t>- Explore </a:t>
            </a:r>
            <a:r>
              <a:rPr lang="en-US" sz="1200" dirty="0">
                <a:latin typeface="Gill Sans MT" panose="020B0502020104020203" pitchFamily="34" charset="0"/>
              </a:rPr>
              <a:t>the </a:t>
            </a:r>
            <a:r>
              <a:rPr lang="en-US" sz="1200" dirty="0" smtClean="0">
                <a:latin typeface="Gill Sans MT" panose="020B0502020104020203" pitchFamily="34" charset="0"/>
              </a:rPr>
              <a:t>insects’ </a:t>
            </a:r>
            <a:r>
              <a:rPr lang="en-US" sz="1200" dirty="0">
                <a:latin typeface="Gill Sans MT" panose="020B0502020104020203" pitchFamily="34" charset="0"/>
              </a:rPr>
              <a:t>forest habitat and learn about the important roles </a:t>
            </a:r>
            <a:r>
              <a:rPr lang="en-US" sz="1200" dirty="0" smtClean="0">
                <a:latin typeface="Gill Sans MT" panose="020B0502020104020203" pitchFamily="34" charset="0"/>
              </a:rPr>
              <a:t>they  play on </a:t>
            </a:r>
            <a:r>
              <a:rPr lang="en-US" sz="1200" dirty="0">
                <a:latin typeface="Gill Sans MT" panose="020B0502020104020203" pitchFamily="34" charset="0"/>
              </a:rPr>
              <a:t>our planet. </a:t>
            </a:r>
            <a:r>
              <a:rPr lang="en-US" sz="1200" dirty="0" smtClean="0">
                <a:latin typeface="Gill Sans MT" panose="020B0502020104020203" pitchFamily="34" charset="0"/>
              </a:rPr>
              <a:t> Find </a:t>
            </a:r>
            <a:r>
              <a:rPr lang="en-US" sz="1200" dirty="0">
                <a:latin typeface="Gill Sans MT" panose="020B0502020104020203" pitchFamily="34" charset="0"/>
              </a:rPr>
              <a:t>out what makes these creatures so unique </a:t>
            </a:r>
            <a:r>
              <a:rPr lang="en-US" sz="1200" dirty="0" smtClean="0">
                <a:latin typeface="Gill Sans MT" panose="020B0502020104020203" pitchFamily="34" charset="0"/>
              </a:rPr>
              <a:t>by 'becoming </a:t>
            </a:r>
            <a:r>
              <a:rPr lang="en-US" sz="1200" dirty="0">
                <a:latin typeface="Gill Sans MT" panose="020B0502020104020203" pitchFamily="34" charset="0"/>
              </a:rPr>
              <a:t>the </a:t>
            </a:r>
            <a:r>
              <a:rPr lang="en-US" sz="1200" dirty="0" smtClean="0">
                <a:latin typeface="Gill Sans MT" panose="020B0502020104020203" pitchFamily="34" charset="0"/>
              </a:rPr>
              <a:t>bug'!</a:t>
            </a:r>
          </a:p>
          <a:p>
            <a:pPr marL="571500" indent="-228600">
              <a:lnSpc>
                <a:spcPct val="90000"/>
              </a:lnSpc>
              <a:spcBef>
                <a:spcPts val="100"/>
              </a:spcBef>
              <a:buFont typeface="Webdings" panose="05030102010509060703" pitchFamily="18" charset="2"/>
              <a:buChar char="4"/>
              <a:tabLst>
                <a:tab pos="457200" algn="l"/>
                <a:tab pos="1828800" algn="l"/>
                <a:tab pos="3429000" algn="l"/>
              </a:tabLst>
            </a:pPr>
            <a:r>
              <a:rPr lang="en-US" sz="1200" dirty="0">
                <a:latin typeface="Gill Sans MT" panose="020B0502020104020203" pitchFamily="34" charset="0"/>
              </a:rPr>
              <a:t>Wednesday,  August 3, from 10:00-3:00:  campers entering 1st - 5th grade</a:t>
            </a:r>
          </a:p>
          <a:p>
            <a:pPr marL="114300">
              <a:lnSpc>
                <a:spcPct val="90000"/>
              </a:lnSpc>
              <a:spcBef>
                <a:spcPts val="600"/>
              </a:spcBef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i="1" dirty="0" smtClean="0">
                <a:latin typeface="Gill Sans MT" panose="020B0502020104020203" pitchFamily="34" charset="0"/>
              </a:rPr>
              <a:t>“Secrets </a:t>
            </a:r>
            <a:r>
              <a:rPr lang="en-US" sz="1300" b="1" i="1" dirty="0">
                <a:latin typeface="Gill Sans MT" panose="020B0502020104020203" pitchFamily="34" charset="0"/>
              </a:rPr>
              <a:t>of the </a:t>
            </a:r>
            <a:r>
              <a:rPr lang="en-US" sz="1300" b="1" i="1" dirty="0" smtClean="0">
                <a:latin typeface="Gill Sans MT" panose="020B0502020104020203" pitchFamily="34" charset="0"/>
              </a:rPr>
              <a:t>Forest” </a:t>
            </a:r>
            <a:r>
              <a:rPr lang="en-US" sz="1200" dirty="0" smtClean="0">
                <a:latin typeface="Gill Sans MT" panose="020B0502020104020203" pitchFamily="34" charset="0"/>
              </a:rPr>
              <a:t>- Discover </a:t>
            </a:r>
            <a:r>
              <a:rPr lang="en-US" sz="1200" dirty="0">
                <a:latin typeface="Gill Sans MT" panose="020B0502020104020203" pitchFamily="34" charset="0"/>
              </a:rPr>
              <a:t>edible plants, find the hidden trails that animals leave </a:t>
            </a:r>
            <a:r>
              <a:rPr lang="en-US" sz="1200" dirty="0" smtClean="0">
                <a:latin typeface="Gill Sans MT" panose="020B0502020104020203" pitchFamily="34" charset="0"/>
              </a:rPr>
              <a:t>behind, </a:t>
            </a:r>
            <a:r>
              <a:rPr lang="en-US" sz="1200" dirty="0">
                <a:latin typeface="Gill Sans MT" panose="020B0502020104020203" pitchFamily="34" charset="0"/>
              </a:rPr>
              <a:t>and </a:t>
            </a:r>
            <a:r>
              <a:rPr lang="en-US" sz="1200" dirty="0" smtClean="0">
                <a:latin typeface="Gill Sans MT" panose="020B0502020104020203" pitchFamily="34" charset="0"/>
              </a:rPr>
              <a:t> meet </a:t>
            </a:r>
            <a:r>
              <a:rPr lang="en-US" sz="1200" dirty="0">
                <a:latin typeface="Gill Sans MT" panose="020B0502020104020203" pitchFamily="34" charset="0"/>
              </a:rPr>
              <a:t>the trees of the </a:t>
            </a:r>
            <a:r>
              <a:rPr lang="en-US" sz="1200" dirty="0" smtClean="0">
                <a:latin typeface="Gill Sans MT" panose="020B0502020104020203" pitchFamily="34" charset="0"/>
              </a:rPr>
              <a:t>forest!</a:t>
            </a:r>
          </a:p>
          <a:p>
            <a:pPr marL="571500" indent="-228600">
              <a:lnSpc>
                <a:spcPct val="90000"/>
              </a:lnSpc>
              <a:spcBef>
                <a:spcPts val="100"/>
              </a:spcBef>
              <a:buFont typeface="Webdings" panose="05030102010509060703" pitchFamily="18" charset="2"/>
              <a:buChar char="4"/>
              <a:tabLst>
                <a:tab pos="457200" algn="l"/>
                <a:tab pos="1828800" algn="l"/>
                <a:tab pos="3429000" algn="l"/>
              </a:tabLst>
            </a:pPr>
            <a:r>
              <a:rPr lang="en-US" sz="1200" dirty="0">
                <a:latin typeface="Gill Sans MT" panose="020B0502020104020203" pitchFamily="34" charset="0"/>
              </a:rPr>
              <a:t>Tuesday,  August 16, from 10:00-3:00:  campers entering 1st - 5th </a:t>
            </a:r>
            <a:r>
              <a:rPr lang="en-US" sz="1200" dirty="0" smtClean="0">
                <a:latin typeface="Gill Sans MT" panose="020B0502020104020203" pitchFamily="34" charset="0"/>
              </a:rPr>
              <a:t>grade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400" b="1" u="sng" dirty="0" smtClean="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marL="114300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u="sng" dirty="0" smtClean="0">
                <a:solidFill>
                  <a:srgbClr val="000099"/>
                </a:solidFill>
                <a:latin typeface="Comic Sans MS" panose="030F0702030302020204" pitchFamily="66" charset="0"/>
              </a:rPr>
              <a:t>Grades 6-8:</a:t>
            </a:r>
            <a:endParaRPr lang="en-US" sz="1300" b="1" u="sng" dirty="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marL="114300">
              <a:lnSpc>
                <a:spcPct val="90000"/>
              </a:lnSpc>
              <a:spcBef>
                <a:spcPts val="300"/>
              </a:spcBef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i="1" dirty="0" smtClean="0">
                <a:latin typeface="Gill Sans MT" panose="020B0502020104020203" pitchFamily="34" charset="0"/>
              </a:rPr>
              <a:t>“Full Moon Adventures” </a:t>
            </a:r>
            <a:r>
              <a:rPr lang="en-US" sz="1200" dirty="0" smtClean="0">
                <a:latin typeface="Gill Sans MT" panose="020B0502020104020203" pitchFamily="34" charset="0"/>
              </a:rPr>
              <a:t>- Explore </a:t>
            </a:r>
            <a:r>
              <a:rPr lang="en-US" sz="1200" dirty="0">
                <a:latin typeface="Gill Sans MT" panose="020B0502020104020203" pitchFamily="34" charset="0"/>
              </a:rPr>
              <a:t>the woods at dusk when the forest takes on a new life. </a:t>
            </a:r>
            <a:r>
              <a:rPr lang="en-US" sz="1200" dirty="0" smtClean="0">
                <a:latin typeface="Gill Sans MT" panose="020B0502020104020203" pitchFamily="34" charset="0"/>
              </a:rPr>
              <a:t>Discover </a:t>
            </a:r>
            <a:r>
              <a:rPr lang="en-US" sz="1200" dirty="0">
                <a:latin typeface="Gill Sans MT" panose="020B0502020104020203" pitchFamily="34" charset="0"/>
              </a:rPr>
              <a:t>nocturnal creatures and enjoy a camp fire with us! </a:t>
            </a:r>
            <a:endParaRPr lang="en-US" sz="1200" dirty="0" smtClean="0">
              <a:latin typeface="Gill Sans MT" panose="020B0502020104020203" pitchFamily="34" charset="0"/>
            </a:endParaRPr>
          </a:p>
          <a:p>
            <a:pPr marL="571500" indent="-228600">
              <a:lnSpc>
                <a:spcPct val="90000"/>
              </a:lnSpc>
              <a:spcBef>
                <a:spcPts val="100"/>
              </a:spcBef>
              <a:buFont typeface="Webdings" panose="05030102010509060703" pitchFamily="18" charset="2"/>
              <a:buChar char="4"/>
              <a:tabLst>
                <a:tab pos="457200" algn="l"/>
                <a:tab pos="1828800" algn="l"/>
                <a:tab pos="3429000" algn="l"/>
              </a:tabLst>
            </a:pPr>
            <a:r>
              <a:rPr lang="en-US" sz="1200" dirty="0">
                <a:latin typeface="Gill Sans MT" panose="020B0502020104020203" pitchFamily="34" charset="0"/>
              </a:rPr>
              <a:t>Thursday,  August 18, from 4:00-9:00:  campers entering 6th - 8th </a:t>
            </a:r>
            <a:r>
              <a:rPr lang="en-US" sz="1200" dirty="0" smtClean="0">
                <a:latin typeface="Gill Sans MT" panose="020B0502020104020203" pitchFamily="34" charset="0"/>
              </a:rPr>
              <a:t>grade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spcBef>
                <a:spcPts val="600"/>
              </a:spcBef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i="1" dirty="0" smtClean="0">
                <a:latin typeface="Gill Sans MT" panose="020B0502020104020203" pitchFamily="34" charset="0"/>
              </a:rPr>
              <a:t>“Wilderness Survival” </a:t>
            </a:r>
            <a:r>
              <a:rPr lang="en-US" sz="1200" dirty="0" smtClean="0">
                <a:latin typeface="Gill Sans MT" panose="020B0502020104020203" pitchFamily="34" charset="0"/>
              </a:rPr>
              <a:t>- What </a:t>
            </a:r>
            <a:r>
              <a:rPr lang="en-US" sz="1200" dirty="0">
                <a:latin typeface="Gill Sans MT" panose="020B0502020104020203" pitchFamily="34" charset="0"/>
              </a:rPr>
              <a:t>would you do if you were lost in the woods</a:t>
            </a:r>
            <a:r>
              <a:rPr lang="en-US" sz="1200" dirty="0" smtClean="0">
                <a:latin typeface="Gill Sans MT" panose="020B0502020104020203" pitchFamily="34" charset="0"/>
              </a:rPr>
              <a:t>? </a:t>
            </a:r>
            <a:r>
              <a:rPr lang="en-US" sz="1200" dirty="0">
                <a:latin typeface="Gill Sans MT" panose="020B0502020104020203" pitchFamily="34" charset="0"/>
              </a:rPr>
              <a:t>Learn survival techniques like shelter building, first aid, and basic </a:t>
            </a:r>
            <a:r>
              <a:rPr lang="en-US" sz="1200" dirty="0" smtClean="0">
                <a:latin typeface="Gill Sans MT" panose="020B0502020104020203" pitchFamily="34" charset="0"/>
              </a:rPr>
              <a:t>navigation!</a:t>
            </a:r>
          </a:p>
          <a:p>
            <a:pPr marL="571500" indent="-228600">
              <a:lnSpc>
                <a:spcPct val="90000"/>
              </a:lnSpc>
              <a:spcBef>
                <a:spcPts val="100"/>
              </a:spcBef>
              <a:buFont typeface="Webdings" panose="05030102010509060703" pitchFamily="18" charset="2"/>
              <a:buChar char="4"/>
              <a:tabLst>
                <a:tab pos="457200" algn="l"/>
                <a:tab pos="1828800" algn="l"/>
                <a:tab pos="3429000" algn="l"/>
              </a:tabLst>
            </a:pPr>
            <a:r>
              <a:rPr lang="en-US" sz="1200" dirty="0">
                <a:latin typeface="Gill Sans MT" panose="020B0502020104020203" pitchFamily="34" charset="0"/>
              </a:rPr>
              <a:t>Wednesday,  August 24, from 10:00-3:00:  campers entering 6th - 8th </a:t>
            </a:r>
            <a:r>
              <a:rPr lang="en-US" sz="1200" dirty="0" smtClean="0">
                <a:latin typeface="Gill Sans MT" panose="020B0502020104020203" pitchFamily="34" charset="0"/>
              </a:rPr>
              <a:t>grade</a:t>
            </a:r>
            <a:endParaRPr lang="en-US" sz="1200" dirty="0">
              <a:latin typeface="Gill Sans MT" panose="020B0502020104020203" pitchFamily="34" charset="0"/>
            </a:endParaRPr>
          </a:p>
          <a:p>
            <a:pPr marL="114300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600" dirty="0">
              <a:latin typeface="Gill Sans MT" panose="020B0502020104020203" pitchFamily="34" charset="0"/>
            </a:endParaRPr>
          </a:p>
          <a:p>
            <a:pPr marL="114300" indent="-114300"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r>
              <a:rPr lang="en-US" sz="1300" b="1" i="1" dirty="0">
                <a:latin typeface="Gill Sans MT" panose="020B0502020104020203" pitchFamily="34" charset="0"/>
              </a:rPr>
              <a:t>Price</a:t>
            </a:r>
            <a:r>
              <a:rPr lang="en-US" sz="1200" b="1" i="1" dirty="0">
                <a:latin typeface="Gill Sans MT" panose="020B0502020104020203" pitchFamily="34" charset="0"/>
              </a:rPr>
              <a:t> </a:t>
            </a:r>
            <a:r>
              <a:rPr lang="en-US" sz="1200" i="1" dirty="0">
                <a:latin typeface="Gill Sans MT" panose="020B0502020104020203" pitchFamily="34" charset="0"/>
              </a:rPr>
              <a:t>(non-members):</a:t>
            </a:r>
            <a:r>
              <a:rPr lang="en-US" sz="1200" dirty="0">
                <a:latin typeface="Gill Sans MT" panose="020B0502020104020203" pitchFamily="34" charset="0"/>
              </a:rPr>
              <a:t> </a:t>
            </a:r>
            <a:r>
              <a:rPr lang="en-US" sz="1300" b="1" dirty="0">
                <a:latin typeface="Gill Sans MT" panose="020B0502020104020203" pitchFamily="34" charset="0"/>
              </a:rPr>
              <a:t>$55</a:t>
            </a:r>
            <a:r>
              <a:rPr lang="en-US" sz="1200" dirty="0">
                <a:latin typeface="Gill Sans MT" panose="020B0502020104020203" pitchFamily="34" charset="0"/>
              </a:rPr>
              <a:t> </a:t>
            </a:r>
            <a:r>
              <a:rPr lang="en-US" sz="1050" dirty="0">
                <a:latin typeface="Gill Sans MT" panose="020B0502020104020203" pitchFamily="34" charset="0"/>
              </a:rPr>
              <a:t>per camper</a:t>
            </a:r>
            <a:r>
              <a:rPr lang="en-US" sz="1200" dirty="0">
                <a:latin typeface="Gill Sans MT" panose="020B0502020104020203" pitchFamily="34" charset="0"/>
              </a:rPr>
              <a:t>; </a:t>
            </a:r>
            <a:r>
              <a:rPr lang="en-US" sz="1200" dirty="0" smtClean="0">
                <a:latin typeface="Gill Sans MT" panose="020B0502020104020203" pitchFamily="34" charset="0"/>
              </a:rPr>
              <a:t>  </a:t>
            </a:r>
            <a:r>
              <a:rPr lang="en-US" sz="1300" b="1" i="1" dirty="0" smtClean="0">
                <a:latin typeface="Gill Sans MT" panose="020B0502020104020203" pitchFamily="34" charset="0"/>
              </a:rPr>
              <a:t>Price</a:t>
            </a:r>
            <a:r>
              <a:rPr lang="en-US" sz="1200" b="1" i="1" dirty="0" smtClean="0">
                <a:latin typeface="Gill Sans MT" panose="020B0502020104020203" pitchFamily="34" charset="0"/>
              </a:rPr>
              <a:t> </a:t>
            </a:r>
            <a:r>
              <a:rPr lang="en-US" sz="1200" i="1" dirty="0">
                <a:latin typeface="Gill Sans MT" panose="020B0502020104020203" pitchFamily="34" charset="0"/>
              </a:rPr>
              <a:t>(current members)</a:t>
            </a:r>
            <a:r>
              <a:rPr lang="en-US" sz="1200" dirty="0">
                <a:latin typeface="Gill Sans MT" panose="020B0502020104020203" pitchFamily="34" charset="0"/>
              </a:rPr>
              <a:t>: </a:t>
            </a:r>
            <a:r>
              <a:rPr lang="en-US" sz="1300" b="1" dirty="0">
                <a:latin typeface="Gill Sans MT" panose="020B0502020104020203" pitchFamily="34" charset="0"/>
              </a:rPr>
              <a:t>$48</a:t>
            </a:r>
            <a:r>
              <a:rPr lang="en-US" sz="1200" dirty="0">
                <a:latin typeface="Gill Sans MT" panose="020B0502020104020203" pitchFamily="34" charset="0"/>
              </a:rPr>
              <a:t> </a:t>
            </a:r>
            <a:r>
              <a:rPr lang="en-US" sz="1050" dirty="0">
                <a:latin typeface="Gill Sans MT" panose="020B0502020104020203" pitchFamily="34" charset="0"/>
              </a:rPr>
              <a:t>per </a:t>
            </a:r>
            <a:r>
              <a:rPr lang="en-US" sz="1050" dirty="0" smtClean="0">
                <a:latin typeface="Gill Sans MT" panose="020B0502020104020203" pitchFamily="34" charset="0"/>
              </a:rPr>
              <a:t>camper</a:t>
            </a:r>
          </a:p>
          <a:p>
            <a:pPr marL="114300" indent="-114300"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2000" dirty="0" smtClean="0">
              <a:latin typeface="Gill Sans MT" panose="020B0502020104020203" pitchFamily="34" charset="0"/>
            </a:endParaRPr>
          </a:p>
          <a:p>
            <a:pPr marL="114300" indent="-114300"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600" dirty="0">
              <a:latin typeface="Gill Sans MT" panose="020B0502020104020203" pitchFamily="34" charset="0"/>
            </a:endParaRPr>
          </a:p>
          <a:p>
            <a:pPr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000" dirty="0" smtClean="0">
              <a:latin typeface="Comic Sans MS" panose="030F0702030302020204" pitchFamily="66" charset="0"/>
            </a:endParaRPr>
          </a:p>
          <a:p>
            <a:pPr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endParaRPr lang="en-US" sz="1000" dirty="0" smtClean="0">
              <a:latin typeface="Comic Sans MS" panose="030F0702030302020204" pitchFamily="66" charset="0"/>
            </a:endParaRPr>
          </a:p>
          <a:p>
            <a:pPr algn="ctr">
              <a:lnSpc>
                <a:spcPct val="90000"/>
              </a:lnSpc>
              <a:tabLst>
                <a:tab pos="457200" algn="l"/>
                <a:tab pos="1828800" algn="l"/>
                <a:tab pos="3429000" algn="l"/>
              </a:tabLst>
            </a:pPr>
            <a:r>
              <a:rPr lang="en-US" sz="1000" dirty="0" smtClean="0">
                <a:latin typeface="Comic Sans MS" panose="030F0702030302020204" pitchFamily="66" charset="0"/>
              </a:rPr>
              <a:t>Ready </a:t>
            </a:r>
            <a:r>
              <a:rPr lang="en-US" sz="1000" dirty="0">
                <a:latin typeface="Comic Sans MS" panose="030F0702030302020204" pitchFamily="66" charset="0"/>
              </a:rPr>
              <a:t>for more summer fun? </a:t>
            </a:r>
            <a:r>
              <a:rPr lang="en-US" sz="1000" dirty="0" smtClean="0">
                <a:latin typeface="Comic Sans MS" panose="030F0702030302020204" pitchFamily="66" charset="0"/>
              </a:rPr>
              <a:t>The New Weis Center also has 4-day </a:t>
            </a:r>
            <a:r>
              <a:rPr lang="en-US" sz="1000" dirty="0">
                <a:latin typeface="Comic Sans MS" panose="030F0702030302020204" pitchFamily="66" charset="0"/>
              </a:rPr>
              <a:t>camps for </a:t>
            </a:r>
            <a:r>
              <a:rPr lang="en-US" sz="1000" dirty="0" smtClean="0">
                <a:latin typeface="Comic Sans MS" panose="030F0702030302020204" pitchFamily="66" charset="0"/>
              </a:rPr>
              <a:t>grades 1-6!</a:t>
            </a:r>
            <a:endParaRPr lang="en-US" sz="10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00" y="1687697"/>
            <a:ext cx="687983" cy="673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150" y="8123769"/>
            <a:ext cx="6743700" cy="392415"/>
          </a:xfrm>
          <a:prstGeom prst="rect">
            <a:avLst/>
          </a:prstGeom>
          <a:solidFill>
            <a:srgbClr val="FFFF66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300"/>
              </a:spcBef>
            </a:pPr>
            <a:r>
              <a:rPr lang="en-US" sz="1200" b="1" i="1" dirty="0" smtClean="0">
                <a:latin typeface="Gill Sans MT" panose="020B0502020104020203" pitchFamily="34" charset="0"/>
              </a:rPr>
              <a:t>REGISTER</a:t>
            </a:r>
            <a:r>
              <a:rPr lang="en-US" sz="1000" b="1" i="1" dirty="0" smtClean="0">
                <a:latin typeface="Gill Sans MT" panose="020B0502020104020203" pitchFamily="34" charset="0"/>
              </a:rPr>
              <a:t>: online at www.highlandsnaturefriends.org, OR complete the registration form and mail with your check</a:t>
            </a:r>
          </a:p>
          <a:p>
            <a:pPr algn="ctr">
              <a:lnSpc>
                <a:spcPct val="150000"/>
              </a:lnSpc>
            </a:pPr>
            <a:endParaRPr lang="en-US" sz="100" b="1" i="1" dirty="0" smtClean="0">
              <a:latin typeface="Gill Sans MT" panose="020B05020201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375" y="8696324"/>
            <a:ext cx="374814" cy="3442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1050" y="8696324"/>
            <a:ext cx="361050" cy="3442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706" y="4257674"/>
            <a:ext cx="859368" cy="55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2281</TotalTime>
  <Words>92</Words>
  <Application>Microsoft Office PowerPoint</Application>
  <PresentationFormat>Letter Paper (8.5x11 in)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Britannic Bold</vt:lpstr>
      <vt:lpstr>Calibri</vt:lpstr>
      <vt:lpstr>Calibri Light</vt:lpstr>
      <vt:lpstr>Comic Sans MS</vt:lpstr>
      <vt:lpstr>Gill Sans MT</vt:lpstr>
      <vt:lpstr>Webdings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Siebecker</dc:creator>
  <cp:lastModifiedBy>Anne Siebecker</cp:lastModifiedBy>
  <cp:revision>86</cp:revision>
  <cp:lastPrinted>2016-07-05T16:42:47Z</cp:lastPrinted>
  <dcterms:created xsi:type="dcterms:W3CDTF">2016-05-28T00:12:38Z</dcterms:created>
  <dcterms:modified xsi:type="dcterms:W3CDTF">2016-07-05T16:42:55Z</dcterms:modified>
</cp:coreProperties>
</file>