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Arvo" panose="020B0604020202020204"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4" d="100"/>
          <a:sy n="144" d="100"/>
        </p:scale>
        <p:origin x="65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82e438234e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82e438234e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82e438234e_2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82e438234e_2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82e438234e_2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82e438234e_2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82e438234e_2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82e438234e_2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82e438234e_2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82e438234e_2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82e438234e_2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82e438234e_2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82e438234e_2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82e438234e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82e438234e_2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82e438234e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8786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pcoronavirusupdates.collegeboard.org/educators/taking-the-exams/ap-exam-schedule#makeup"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apcentral.collegeboard.org/pdf/ap-history-rubric-2020-dbq-4-3.pdf"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20375" y="190500"/>
            <a:ext cx="4762500" cy="4762500"/>
          </a:xfrm>
          <a:prstGeom prst="rect">
            <a:avLst/>
          </a:prstGeom>
          <a:noFill/>
          <a:ln>
            <a:noFill/>
          </a:ln>
        </p:spPr>
      </p:pic>
      <p:sp>
        <p:nvSpPr>
          <p:cNvPr id="55" name="Google Shape;55;p13"/>
          <p:cNvSpPr txBox="1"/>
          <p:nvPr/>
        </p:nvSpPr>
        <p:spPr>
          <a:xfrm>
            <a:off x="5433725" y="636900"/>
            <a:ext cx="3402000" cy="3869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This powerpoint will cover:</a:t>
            </a:r>
            <a:endParaRPr>
              <a:latin typeface="Arvo"/>
              <a:ea typeface="Arvo"/>
              <a:cs typeface="Arvo"/>
              <a:sym typeface="Arvo"/>
            </a:endParaRPr>
          </a:p>
          <a:p>
            <a:pPr marL="0" lvl="0" indent="0" algn="l" rtl="0">
              <a:spcBef>
                <a:spcPts val="0"/>
              </a:spcBef>
              <a:spcAft>
                <a:spcPts val="0"/>
              </a:spcAft>
              <a:buNone/>
            </a:pPr>
            <a:endParaRPr>
              <a:latin typeface="Arvo"/>
              <a:ea typeface="Arvo"/>
              <a:cs typeface="Arvo"/>
              <a:sym typeface="Arvo"/>
            </a:endParaRPr>
          </a:p>
          <a:p>
            <a:pPr marL="457200" lvl="0" indent="-317500" algn="l" rtl="0">
              <a:spcBef>
                <a:spcPts val="0"/>
              </a:spcBef>
              <a:spcAft>
                <a:spcPts val="0"/>
              </a:spcAft>
              <a:buSzPts val="1400"/>
              <a:buFont typeface="Arvo"/>
              <a:buChar char="●"/>
            </a:pPr>
            <a:r>
              <a:rPr lang="en">
                <a:latin typeface="Arvo"/>
                <a:ea typeface="Arvo"/>
                <a:cs typeface="Arvo"/>
                <a:sym typeface="Arvo"/>
              </a:rPr>
              <a:t>Testing Dates</a:t>
            </a:r>
            <a:endParaRPr>
              <a:latin typeface="Arvo"/>
              <a:ea typeface="Arvo"/>
              <a:cs typeface="Arvo"/>
              <a:sym typeface="Arvo"/>
            </a:endParaRPr>
          </a:p>
          <a:p>
            <a:pPr marL="457200" lvl="0" indent="-317500" algn="l" rtl="0">
              <a:spcBef>
                <a:spcPts val="0"/>
              </a:spcBef>
              <a:spcAft>
                <a:spcPts val="0"/>
              </a:spcAft>
              <a:buSzPts val="1400"/>
              <a:buFont typeface="Arvo"/>
              <a:buChar char="●"/>
            </a:pPr>
            <a:r>
              <a:rPr lang="en">
                <a:latin typeface="Arvo"/>
                <a:ea typeface="Arvo"/>
                <a:cs typeface="Arvo"/>
                <a:sym typeface="Arvo"/>
              </a:rPr>
              <a:t>Test Format</a:t>
            </a:r>
            <a:endParaRPr>
              <a:latin typeface="Arvo"/>
              <a:ea typeface="Arvo"/>
              <a:cs typeface="Arvo"/>
              <a:sym typeface="Arvo"/>
            </a:endParaRPr>
          </a:p>
          <a:p>
            <a:pPr marL="457200" lvl="0" indent="-317500" algn="l" rtl="0">
              <a:spcBef>
                <a:spcPts val="0"/>
              </a:spcBef>
              <a:spcAft>
                <a:spcPts val="0"/>
              </a:spcAft>
              <a:buSzPts val="1400"/>
              <a:buFont typeface="Arvo"/>
              <a:buChar char="●"/>
            </a:pPr>
            <a:r>
              <a:rPr lang="en">
                <a:latin typeface="Arvo"/>
                <a:ea typeface="Arvo"/>
                <a:cs typeface="Arvo"/>
                <a:sym typeface="Arvo"/>
              </a:rPr>
              <a:t>How Do I Take The Test?</a:t>
            </a:r>
            <a:endParaRPr>
              <a:latin typeface="Arvo"/>
              <a:ea typeface="Arvo"/>
              <a:cs typeface="Arvo"/>
              <a:sym typeface="Arvo"/>
            </a:endParaRPr>
          </a:p>
          <a:p>
            <a:pPr marL="457200" lvl="0" indent="-317500" algn="l" rtl="0">
              <a:spcBef>
                <a:spcPts val="0"/>
              </a:spcBef>
              <a:spcAft>
                <a:spcPts val="0"/>
              </a:spcAft>
              <a:buSzPts val="1400"/>
              <a:buFont typeface="Arvo"/>
              <a:buChar char="●"/>
            </a:pPr>
            <a:r>
              <a:rPr lang="en">
                <a:latin typeface="Arvo"/>
                <a:ea typeface="Arvo"/>
                <a:cs typeface="Arvo"/>
                <a:sym typeface="Arvo"/>
              </a:rPr>
              <a:t>Test Rubric</a:t>
            </a:r>
            <a:endParaRPr>
              <a:latin typeface="Arvo"/>
              <a:ea typeface="Arvo"/>
              <a:cs typeface="Arvo"/>
              <a:sym typeface="Arvo"/>
            </a:endParaRPr>
          </a:p>
          <a:p>
            <a:pPr marL="457200" lvl="0" indent="-317500" algn="l" rtl="0">
              <a:spcBef>
                <a:spcPts val="0"/>
              </a:spcBef>
              <a:spcAft>
                <a:spcPts val="0"/>
              </a:spcAft>
              <a:buSzPts val="1400"/>
              <a:buFont typeface="Arvo"/>
              <a:buChar char="●"/>
            </a:pPr>
            <a:r>
              <a:rPr lang="en">
                <a:latin typeface="Arvo"/>
                <a:ea typeface="Arvo"/>
                <a:cs typeface="Arvo"/>
                <a:sym typeface="Arvo"/>
              </a:rPr>
              <a:t>Potential Content</a:t>
            </a:r>
            <a:endParaRPr>
              <a:latin typeface="Arvo"/>
              <a:ea typeface="Arvo"/>
              <a:cs typeface="Arvo"/>
              <a:sym typeface="Arvo"/>
            </a:endParaRPr>
          </a:p>
          <a:p>
            <a:pPr marL="0" lvl="0" indent="0" algn="l" rtl="0">
              <a:spcBef>
                <a:spcPts val="0"/>
              </a:spcBef>
              <a:spcAft>
                <a:spcPts val="0"/>
              </a:spcAft>
              <a:buNone/>
            </a:pPr>
            <a:endParaRPr>
              <a:latin typeface="Arvo"/>
              <a:ea typeface="Arvo"/>
              <a:cs typeface="Arvo"/>
              <a:sym typeface="Arvo"/>
            </a:endParaRPr>
          </a:p>
          <a:p>
            <a:pPr marL="0" lvl="0" indent="0" algn="l" rtl="0">
              <a:spcBef>
                <a:spcPts val="0"/>
              </a:spcBef>
              <a:spcAft>
                <a:spcPts val="0"/>
              </a:spcAft>
              <a:buNone/>
            </a:pPr>
            <a:endParaRPr>
              <a:latin typeface="Arvo"/>
              <a:ea typeface="Arvo"/>
              <a:cs typeface="Arvo"/>
              <a:sym typeface="Arvo"/>
            </a:endParaRPr>
          </a:p>
          <a:p>
            <a:pPr marL="0" lvl="0" indent="0" algn="l" rtl="0">
              <a:spcBef>
                <a:spcPts val="0"/>
              </a:spcBef>
              <a:spcAft>
                <a:spcPts val="0"/>
              </a:spcAft>
              <a:buNone/>
            </a:pPr>
            <a:endParaRPr>
              <a:latin typeface="Arvo"/>
              <a:ea typeface="Arvo"/>
              <a:cs typeface="Arvo"/>
              <a:sym typeface="Arvo"/>
            </a:endParaRPr>
          </a:p>
          <a:p>
            <a:pPr marL="0" lvl="0" indent="0" algn="l" rtl="0">
              <a:spcBef>
                <a:spcPts val="0"/>
              </a:spcBef>
              <a:spcAft>
                <a:spcPts val="0"/>
              </a:spcAft>
              <a:buNone/>
            </a:pPr>
            <a:endParaRPr>
              <a:latin typeface="Arvo"/>
              <a:ea typeface="Arvo"/>
              <a:cs typeface="Arvo"/>
              <a:sym typeface="Arvo"/>
            </a:endParaRPr>
          </a:p>
          <a:p>
            <a:pPr marL="0" lvl="0" indent="0" algn="ctr" rtl="0">
              <a:spcBef>
                <a:spcPts val="0"/>
              </a:spcBef>
              <a:spcAft>
                <a:spcPts val="0"/>
              </a:spcAft>
              <a:buNone/>
            </a:pPr>
            <a:r>
              <a:rPr lang="en">
                <a:latin typeface="Arvo"/>
                <a:ea typeface="Arvo"/>
                <a:cs typeface="Arvo"/>
                <a:sym typeface="Arvo"/>
              </a:rPr>
              <a:t>If this powerpoint does not answer a burning question, please reach out to your teacher through email, but remember that College Board will be releasing more information throughout the month of April. </a:t>
            </a:r>
            <a:endParaRPr>
              <a:latin typeface="Arvo"/>
              <a:ea typeface="Arvo"/>
              <a:cs typeface="Arvo"/>
              <a:sym typeface="Arv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577" y="2044832"/>
            <a:ext cx="4770509" cy="841800"/>
          </a:xfrm>
        </p:spPr>
        <p:txBody>
          <a:bodyPr/>
          <a:lstStyle/>
          <a:p>
            <a:r>
              <a:rPr lang="en-US" dirty="0" smtClean="0"/>
              <a:t>Thanks to Brittany Schrameyer for this PPT! I only added a couple of items… this is mostly hers, and she is awesome!</a:t>
            </a:r>
            <a:endParaRPr lang="en-US" dirty="0"/>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57472"/>
          <a:stretch/>
        </p:blipFill>
        <p:spPr>
          <a:xfrm>
            <a:off x="5592416" y="0"/>
            <a:ext cx="2187437" cy="5143500"/>
          </a:xfrm>
          <a:prstGeom prst="rect">
            <a:avLst/>
          </a:prstGeom>
        </p:spPr>
      </p:pic>
    </p:spTree>
    <p:extLst>
      <p:ext uri="{BB962C8B-B14F-4D97-AF65-F5344CB8AC3E}">
        <p14:creationId xmlns:p14="http://schemas.microsoft.com/office/powerpoint/2010/main" val="1571473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Test Date</a:t>
            </a:r>
            <a:endParaRPr>
              <a:latin typeface="Arvo"/>
              <a:ea typeface="Arvo"/>
              <a:cs typeface="Arvo"/>
              <a:sym typeface="Arvo"/>
            </a:endParaRPr>
          </a:p>
        </p:txBody>
      </p:sp>
      <p:sp>
        <p:nvSpPr>
          <p:cNvPr id="61" name="Google Shape;61;p14"/>
          <p:cNvSpPr txBox="1">
            <a:spLocks noGrp="1"/>
          </p:cNvSpPr>
          <p:nvPr>
            <p:ph type="body" idx="1"/>
          </p:nvPr>
        </p:nvSpPr>
        <p:spPr>
          <a:xfrm>
            <a:off x="311700" y="923875"/>
            <a:ext cx="2472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Friday May 15th</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1:00 pm Central</a:t>
            </a:r>
            <a:endParaRPr>
              <a:solidFill>
                <a:srgbClr val="000000"/>
              </a:solidFill>
              <a:latin typeface="Arvo"/>
              <a:ea typeface="Arvo"/>
              <a:cs typeface="Arvo"/>
              <a:sym typeface="Arvo"/>
            </a:endParaRPr>
          </a:p>
          <a:p>
            <a:pPr marL="0" lvl="0" indent="0" algn="l" rtl="0">
              <a:spcBef>
                <a:spcPts val="1600"/>
              </a:spcBef>
              <a:spcAft>
                <a:spcPts val="0"/>
              </a:spcAft>
              <a:buNone/>
            </a:pPr>
            <a:r>
              <a:rPr lang="en">
                <a:solidFill>
                  <a:srgbClr val="000000"/>
                </a:solidFill>
                <a:latin typeface="Arvo"/>
                <a:ea typeface="Arvo"/>
                <a:cs typeface="Arvo"/>
                <a:sym typeface="Arvo"/>
              </a:rPr>
              <a:t>Everyone across the world is testing at the same time. If you are quarantined in a different time zone - </a:t>
            </a:r>
            <a:r>
              <a:rPr lang="en" u="sng">
                <a:solidFill>
                  <a:schemeClr val="hlink"/>
                </a:solidFill>
                <a:latin typeface="Arvo"/>
                <a:ea typeface="Arvo"/>
                <a:cs typeface="Arvo"/>
                <a:sym typeface="Arvo"/>
                <a:hlinkClick r:id="rId3"/>
              </a:rPr>
              <a:t>check here.</a:t>
            </a:r>
            <a:endParaRPr>
              <a:solidFill>
                <a:srgbClr val="000000"/>
              </a:solidFill>
              <a:latin typeface="Arvo"/>
              <a:ea typeface="Arvo"/>
              <a:cs typeface="Arvo"/>
              <a:sym typeface="Arvo"/>
            </a:endParaRPr>
          </a:p>
          <a:p>
            <a:pPr marL="0" lvl="0" indent="0" algn="l" rtl="0">
              <a:spcBef>
                <a:spcPts val="1600"/>
              </a:spcBef>
              <a:spcAft>
                <a:spcPts val="1600"/>
              </a:spcAft>
              <a:buNone/>
            </a:pPr>
            <a:r>
              <a:rPr lang="en">
                <a:solidFill>
                  <a:srgbClr val="000000"/>
                </a:solidFill>
                <a:highlight>
                  <a:srgbClr val="F4CCCC"/>
                </a:highlight>
                <a:latin typeface="Arvo"/>
                <a:ea typeface="Arvo"/>
                <a:cs typeface="Arvo"/>
                <a:sym typeface="Arvo"/>
              </a:rPr>
              <a:t>Make-Up Exam: </a:t>
            </a:r>
            <a:r>
              <a:rPr lang="en">
                <a:solidFill>
                  <a:srgbClr val="000000"/>
                </a:solidFill>
                <a:latin typeface="Arvo"/>
                <a:ea typeface="Arvo"/>
                <a:cs typeface="Arvo"/>
                <a:sym typeface="Arvo"/>
              </a:rPr>
              <a:t>Wednesday June 3rd @ 11:00am</a:t>
            </a:r>
            <a:endParaRPr>
              <a:solidFill>
                <a:srgbClr val="000000"/>
              </a:solidFill>
              <a:latin typeface="Arvo"/>
              <a:ea typeface="Arvo"/>
              <a:cs typeface="Arvo"/>
              <a:sym typeface="Arvo"/>
            </a:endParaRPr>
          </a:p>
        </p:txBody>
      </p:sp>
      <p:pic>
        <p:nvPicPr>
          <p:cNvPr id="62" name="Google Shape;62;p14" descr="Elegant 2020 Calendar {Free Printables} | Calendar for april ..."/>
          <p:cNvPicPr preferRelativeResize="0"/>
          <p:nvPr/>
        </p:nvPicPr>
        <p:blipFill>
          <a:blip r:embed="rId4">
            <a:alphaModFix/>
          </a:blip>
          <a:stretch>
            <a:fillRect/>
          </a:stretch>
        </p:blipFill>
        <p:spPr>
          <a:xfrm>
            <a:off x="3018484" y="96259"/>
            <a:ext cx="6417926" cy="4950975"/>
          </a:xfrm>
          <a:prstGeom prst="rect">
            <a:avLst/>
          </a:prstGeom>
          <a:noFill/>
          <a:ln>
            <a:noFill/>
          </a:ln>
        </p:spPr>
      </p:pic>
      <p:pic>
        <p:nvPicPr>
          <p:cNvPr id="63" name="Google Shape;63;p14" descr="Heart PNG Images, Outline, Emoji, Pink And Red Heart Clipart ..."/>
          <p:cNvPicPr preferRelativeResize="0"/>
          <p:nvPr/>
        </p:nvPicPr>
        <p:blipFill>
          <a:blip r:embed="rId5">
            <a:alphaModFix/>
          </a:blip>
          <a:stretch>
            <a:fillRect/>
          </a:stretch>
        </p:blipFill>
        <p:spPr>
          <a:xfrm>
            <a:off x="7443325" y="2883900"/>
            <a:ext cx="658674" cy="6586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Test Format</a:t>
            </a:r>
            <a:endParaRPr>
              <a:latin typeface="Arvo"/>
              <a:ea typeface="Arvo"/>
              <a:cs typeface="Arvo"/>
              <a:sym typeface="Arvo"/>
            </a:endParaRPr>
          </a:p>
        </p:txBody>
      </p:sp>
      <p:sp>
        <p:nvSpPr>
          <p:cNvPr id="69" name="Google Shape;69;p15"/>
          <p:cNvSpPr txBox="1">
            <a:spLocks noGrp="1"/>
          </p:cNvSpPr>
          <p:nvPr>
            <p:ph type="body" idx="1"/>
          </p:nvPr>
        </p:nvSpPr>
        <p:spPr>
          <a:xfrm>
            <a:off x="311700" y="1152475"/>
            <a:ext cx="36888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You will have </a:t>
            </a:r>
            <a:r>
              <a:rPr lang="en">
                <a:solidFill>
                  <a:srgbClr val="000000"/>
                </a:solidFill>
                <a:highlight>
                  <a:srgbClr val="F4CCCC"/>
                </a:highlight>
                <a:latin typeface="Arvo"/>
                <a:ea typeface="Arvo"/>
                <a:cs typeface="Arvo"/>
                <a:sym typeface="Arvo"/>
              </a:rPr>
              <a:t>45 minutes</a:t>
            </a:r>
            <a:r>
              <a:rPr lang="en">
                <a:solidFill>
                  <a:srgbClr val="000000"/>
                </a:solidFill>
                <a:latin typeface="Arvo"/>
                <a:ea typeface="Arvo"/>
                <a:cs typeface="Arvo"/>
                <a:sym typeface="Arvo"/>
              </a:rPr>
              <a:t> to read and respond to 1 DBQ question.</a:t>
            </a:r>
            <a:endParaRPr>
              <a:solidFill>
                <a:srgbClr val="000000"/>
              </a:solidFill>
              <a:latin typeface="Arvo"/>
              <a:ea typeface="Arvo"/>
              <a:cs typeface="Arvo"/>
              <a:sym typeface="Arvo"/>
            </a:endParaRPr>
          </a:p>
          <a:p>
            <a:pPr marL="457200" lvl="0" indent="0" algn="l" rtl="0">
              <a:spcBef>
                <a:spcPts val="1600"/>
              </a:spcBef>
              <a:spcAft>
                <a:spcPts val="0"/>
              </a:spcAft>
              <a:buNone/>
            </a:pPr>
            <a:endParaRPr>
              <a:solidFill>
                <a:srgbClr val="000000"/>
              </a:solidFill>
              <a:latin typeface="Arvo"/>
              <a:ea typeface="Arvo"/>
              <a:cs typeface="Arvo"/>
              <a:sym typeface="Arvo"/>
            </a:endParaRPr>
          </a:p>
          <a:p>
            <a:pPr marL="457200" lvl="0" indent="-342900" algn="l" rtl="0">
              <a:spcBef>
                <a:spcPts val="1600"/>
              </a:spcBef>
              <a:spcAft>
                <a:spcPts val="0"/>
              </a:spcAft>
              <a:buClr>
                <a:srgbClr val="000000"/>
              </a:buClr>
              <a:buSzPts val="1800"/>
              <a:buChar char="●"/>
            </a:pPr>
            <a:r>
              <a:rPr lang="en">
                <a:solidFill>
                  <a:srgbClr val="000000"/>
                </a:solidFill>
                <a:latin typeface="Arvo"/>
                <a:ea typeface="Arvo"/>
                <a:cs typeface="Arvo"/>
                <a:sym typeface="Arvo"/>
              </a:rPr>
              <a:t>You will then have </a:t>
            </a:r>
            <a:r>
              <a:rPr lang="en">
                <a:solidFill>
                  <a:srgbClr val="000000"/>
                </a:solidFill>
                <a:highlight>
                  <a:srgbClr val="F4CCCC"/>
                </a:highlight>
                <a:latin typeface="Arvo"/>
                <a:ea typeface="Arvo"/>
                <a:cs typeface="Arvo"/>
                <a:sym typeface="Arvo"/>
              </a:rPr>
              <a:t>5 minutes</a:t>
            </a:r>
            <a:r>
              <a:rPr lang="en">
                <a:solidFill>
                  <a:srgbClr val="000000"/>
                </a:solidFill>
                <a:latin typeface="Arvo"/>
                <a:ea typeface="Arvo"/>
                <a:cs typeface="Arvo"/>
                <a:sym typeface="Arvo"/>
              </a:rPr>
              <a:t> to upload your response.</a:t>
            </a:r>
            <a:r>
              <a:rPr lang="en">
                <a:solidFill>
                  <a:srgbClr val="000000"/>
                </a:solidFill>
              </a:rPr>
              <a:t> </a:t>
            </a:r>
            <a:endParaRPr>
              <a:solidFill>
                <a:srgbClr val="000000"/>
              </a:solidFill>
            </a:endParaRPr>
          </a:p>
        </p:txBody>
      </p:sp>
      <p:pic>
        <p:nvPicPr>
          <p:cNvPr id="70" name="Google Shape;70;p15" descr="Free School Test Cliparts, Download Free Clip Art, Free Clip Art ..."/>
          <p:cNvPicPr preferRelativeResize="0"/>
          <p:nvPr/>
        </p:nvPicPr>
        <p:blipFill>
          <a:blip r:embed="rId3">
            <a:alphaModFix/>
          </a:blip>
          <a:stretch>
            <a:fillRect/>
          </a:stretch>
        </p:blipFill>
        <p:spPr>
          <a:xfrm>
            <a:off x="4853975" y="1010375"/>
            <a:ext cx="3648076" cy="312275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How Do I Take The Test?</a:t>
            </a:r>
            <a:endParaRPr>
              <a:latin typeface="Arvo"/>
              <a:ea typeface="Arvo"/>
              <a:cs typeface="Arvo"/>
              <a:sym typeface="Arvo"/>
            </a:endParaRPr>
          </a:p>
        </p:txBody>
      </p:sp>
      <p:sp>
        <p:nvSpPr>
          <p:cNvPr id="76" name="Google Shape;76;p16"/>
          <p:cNvSpPr txBox="1">
            <a:spLocks noGrp="1"/>
          </p:cNvSpPr>
          <p:nvPr>
            <p:ph type="body" idx="1"/>
          </p:nvPr>
        </p:nvSpPr>
        <p:spPr>
          <a:xfrm>
            <a:off x="311700" y="1152475"/>
            <a:ext cx="42603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b="1" u="sng">
                <a:solidFill>
                  <a:srgbClr val="000000"/>
                </a:solidFill>
                <a:latin typeface="Arvo"/>
                <a:ea typeface="Arvo"/>
                <a:cs typeface="Arvo"/>
                <a:sym typeface="Arvo"/>
              </a:rPr>
              <a:t>You will need a device to access the test.</a:t>
            </a:r>
            <a:endParaRPr b="1" u="sng">
              <a:solidFill>
                <a:srgbClr val="000000"/>
              </a:solidFill>
              <a:latin typeface="Arvo"/>
              <a:ea typeface="Arvo"/>
              <a:cs typeface="Arvo"/>
              <a:sym typeface="Arvo"/>
            </a:endParaRPr>
          </a:p>
          <a:p>
            <a:pPr marL="0" lvl="0" indent="0" algn="l" rtl="0">
              <a:spcBef>
                <a:spcPts val="1600"/>
              </a:spcBef>
              <a:spcAft>
                <a:spcPts val="0"/>
              </a:spcAft>
              <a:buNone/>
            </a:pPr>
            <a:r>
              <a:rPr lang="en">
                <a:solidFill>
                  <a:srgbClr val="000000"/>
                </a:solidFill>
                <a:latin typeface="Arvo"/>
                <a:ea typeface="Arvo"/>
                <a:cs typeface="Arvo"/>
                <a:sym typeface="Arvo"/>
              </a:rPr>
              <a:t>We </a:t>
            </a:r>
            <a:r>
              <a:rPr lang="en" i="1">
                <a:solidFill>
                  <a:srgbClr val="000000"/>
                </a:solidFill>
                <a:latin typeface="Arvo"/>
                <a:ea typeface="Arvo"/>
                <a:cs typeface="Arvo"/>
                <a:sym typeface="Arvo"/>
              </a:rPr>
              <a:t>highly</a:t>
            </a:r>
            <a:r>
              <a:rPr lang="en">
                <a:solidFill>
                  <a:srgbClr val="000000"/>
                </a:solidFill>
                <a:latin typeface="Arvo"/>
                <a:ea typeface="Arvo"/>
                <a:cs typeface="Arvo"/>
                <a:sym typeface="Arvo"/>
              </a:rPr>
              <a:t> encourage you to use a computer and type your response. If you need a device - AHS can provide you with one.</a:t>
            </a:r>
            <a:endParaRPr>
              <a:solidFill>
                <a:srgbClr val="000000"/>
              </a:solidFill>
              <a:latin typeface="Arvo"/>
              <a:ea typeface="Arvo"/>
              <a:cs typeface="Arvo"/>
              <a:sym typeface="Arvo"/>
            </a:endParaRPr>
          </a:p>
          <a:p>
            <a:pPr marL="0" lvl="0" indent="0" algn="l" rtl="0">
              <a:spcBef>
                <a:spcPts val="1600"/>
              </a:spcBef>
              <a:spcAft>
                <a:spcPts val="1600"/>
              </a:spcAft>
              <a:buNone/>
            </a:pPr>
            <a:r>
              <a:rPr lang="en">
                <a:solidFill>
                  <a:srgbClr val="000000"/>
                </a:solidFill>
                <a:latin typeface="Arvo"/>
                <a:ea typeface="Arvo"/>
                <a:cs typeface="Arvo"/>
                <a:sym typeface="Arvo"/>
              </a:rPr>
              <a:t>If you want to physically write out your response, you will need to take pictures of your writing and upload them within the allotted time.</a:t>
            </a:r>
            <a:endParaRPr>
              <a:solidFill>
                <a:srgbClr val="000000"/>
              </a:solidFill>
              <a:latin typeface="Arvo"/>
              <a:ea typeface="Arvo"/>
              <a:cs typeface="Arvo"/>
              <a:sym typeface="Arvo"/>
            </a:endParaRPr>
          </a:p>
        </p:txBody>
      </p:sp>
      <p:pic>
        <p:nvPicPr>
          <p:cNvPr id="77" name="Google Shape;77;p16" descr="Computer clip art free download free clipart images 2 - Cliparting.com"/>
          <p:cNvPicPr preferRelativeResize="0"/>
          <p:nvPr/>
        </p:nvPicPr>
        <p:blipFill>
          <a:blip r:embed="rId3">
            <a:alphaModFix/>
          </a:blip>
          <a:stretch>
            <a:fillRect/>
          </a:stretch>
        </p:blipFill>
        <p:spPr>
          <a:xfrm>
            <a:off x="5184225" y="473663"/>
            <a:ext cx="3648075" cy="419618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Test Security</a:t>
            </a:r>
            <a:endParaRPr>
              <a:latin typeface="Arvo"/>
              <a:ea typeface="Arvo"/>
              <a:cs typeface="Arvo"/>
              <a:sym typeface="Arvo"/>
            </a:endParaRPr>
          </a:p>
        </p:txBody>
      </p:sp>
      <p:sp>
        <p:nvSpPr>
          <p:cNvPr id="83" name="Google Shape;83;p17"/>
          <p:cNvSpPr txBox="1">
            <a:spLocks noGrp="1"/>
          </p:cNvSpPr>
          <p:nvPr>
            <p:ph type="body" idx="1"/>
          </p:nvPr>
        </p:nvSpPr>
        <p:spPr>
          <a:xfrm>
            <a:off x="311700" y="789125"/>
            <a:ext cx="8288400" cy="3990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vo"/>
              <a:buChar char="●"/>
            </a:pPr>
            <a:r>
              <a:rPr lang="en">
                <a:solidFill>
                  <a:srgbClr val="000000"/>
                </a:solidFill>
                <a:highlight>
                  <a:srgbClr val="F4CCCC"/>
                </a:highlight>
                <a:latin typeface="Arvo"/>
                <a:ea typeface="Arvo"/>
                <a:cs typeface="Arvo"/>
                <a:sym typeface="Arvo"/>
              </a:rPr>
              <a:t>You will be able to use outside materials while testing.</a:t>
            </a:r>
            <a:endParaRPr>
              <a:solidFill>
                <a:srgbClr val="000000"/>
              </a:solidFill>
              <a:highlight>
                <a:srgbClr val="F4CCCC"/>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“Open note” but remember - you only have 45 minutes! </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We encourage you to keep useful, </a:t>
            </a:r>
            <a:r>
              <a:rPr lang="en" i="1">
                <a:solidFill>
                  <a:srgbClr val="000000"/>
                </a:solidFill>
                <a:latin typeface="Arvo"/>
                <a:ea typeface="Arvo"/>
                <a:cs typeface="Arvo"/>
                <a:sym typeface="Arvo"/>
              </a:rPr>
              <a:t>but short</a:t>
            </a:r>
            <a:r>
              <a:rPr lang="en">
                <a:solidFill>
                  <a:srgbClr val="000000"/>
                </a:solidFill>
                <a:latin typeface="Arvo"/>
                <a:ea typeface="Arvo"/>
                <a:cs typeface="Arvo"/>
                <a:sym typeface="Arvo"/>
              </a:rPr>
              <a:t> resources near you.</a:t>
            </a:r>
            <a:endParaRPr>
              <a:solidFill>
                <a:srgbClr val="000000"/>
              </a:solidFill>
              <a:latin typeface="Arvo"/>
              <a:ea typeface="Arvo"/>
              <a:cs typeface="Arvo"/>
              <a:sym typeface="Arvo"/>
            </a:endParaRPr>
          </a:p>
          <a:p>
            <a:pPr marL="1371600" lvl="2"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3 step process, content outlines, etc. </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highlight>
                  <a:srgbClr val="FCE5CD"/>
                </a:highlight>
                <a:latin typeface="Arvo"/>
                <a:ea typeface="Arvo"/>
                <a:cs typeface="Arvo"/>
                <a:sym typeface="Arvo"/>
              </a:rPr>
              <a:t>Identity verification &amp; Strategic Points</a:t>
            </a:r>
            <a:endParaRPr>
              <a:solidFill>
                <a:srgbClr val="000000"/>
              </a:solidFill>
              <a:highlight>
                <a:srgbClr val="FCE5CD"/>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You will answer questions before the test administration to confirm your identity.</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Questions are designed in a way that you cannot earn points from something easily found through a Google search.</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highlight>
                  <a:srgbClr val="FFF2CC"/>
                </a:highlight>
                <a:latin typeface="Arvo"/>
                <a:ea typeface="Arvo"/>
                <a:cs typeface="Arvo"/>
                <a:sym typeface="Arvo"/>
              </a:rPr>
              <a:t>The tests have been made to detect plagiarism.</a:t>
            </a:r>
            <a:endParaRPr>
              <a:solidFill>
                <a:srgbClr val="000000"/>
              </a:solidFill>
              <a:highlight>
                <a:srgbClr val="FFF2CC"/>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They will be able to tell if you copy and paste from online resources.</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Teachers will receive copies of your work shortly after the administration of the test.</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highlight>
                  <a:srgbClr val="D9EAD3"/>
                </a:highlight>
                <a:latin typeface="Arvo"/>
                <a:ea typeface="Arvo"/>
                <a:cs typeface="Arvo"/>
                <a:sym typeface="Arvo"/>
              </a:rPr>
              <a:t>Consequences</a:t>
            </a:r>
            <a:endParaRPr>
              <a:solidFill>
                <a:srgbClr val="000000"/>
              </a:solidFill>
              <a:highlight>
                <a:srgbClr val="D9EAD3"/>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Cancelled scores, banned from future AP/SAT testing, AHS will be notified, and colleges will be contacted.</a:t>
            </a:r>
            <a:endParaRPr>
              <a:solidFill>
                <a:srgbClr val="000000"/>
              </a:solidFill>
              <a:latin typeface="Arvo"/>
              <a:ea typeface="Arvo"/>
              <a:cs typeface="Arvo"/>
              <a:sym typeface="Arv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The Test</a:t>
            </a:r>
            <a:endParaRPr>
              <a:latin typeface="Arvo"/>
              <a:ea typeface="Arvo"/>
              <a:cs typeface="Arvo"/>
              <a:sym typeface="Arvo"/>
            </a:endParaRPr>
          </a:p>
        </p:txBody>
      </p:sp>
      <p:sp>
        <p:nvSpPr>
          <p:cNvPr id="89" name="Google Shape;89;p18"/>
          <p:cNvSpPr txBox="1">
            <a:spLocks noGrp="1"/>
          </p:cNvSpPr>
          <p:nvPr>
            <p:ph type="body" idx="1"/>
          </p:nvPr>
        </p:nvSpPr>
        <p:spPr>
          <a:xfrm>
            <a:off x="311700" y="789125"/>
            <a:ext cx="8288400" cy="3990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latin typeface="Arvo"/>
                <a:ea typeface="Arvo"/>
                <a:cs typeface="Arvo"/>
                <a:sym typeface="Arvo"/>
              </a:rPr>
              <a:t>The test will be a </a:t>
            </a:r>
            <a:r>
              <a:rPr lang="en" b="1" u="sng">
                <a:solidFill>
                  <a:srgbClr val="000000"/>
                </a:solidFill>
                <a:latin typeface="Arvo"/>
                <a:ea typeface="Arvo"/>
                <a:cs typeface="Arvo"/>
                <a:sym typeface="Arvo"/>
              </a:rPr>
              <a:t>modified DBQ</a:t>
            </a:r>
            <a:r>
              <a:rPr lang="en">
                <a:solidFill>
                  <a:srgbClr val="000000"/>
                </a:solidFill>
                <a:latin typeface="Arvo"/>
                <a:ea typeface="Arvo"/>
                <a:cs typeface="Arvo"/>
                <a:sym typeface="Arvo"/>
              </a:rPr>
              <a:t>.</a:t>
            </a:r>
            <a:endParaRPr>
              <a:solidFill>
                <a:srgbClr val="000000"/>
              </a:solidFill>
              <a:latin typeface="Arvo"/>
              <a:ea typeface="Arvo"/>
              <a:cs typeface="Arvo"/>
              <a:sym typeface="Arvo"/>
            </a:endParaRPr>
          </a:p>
          <a:p>
            <a:pPr marL="457200" lvl="0" indent="-342900" algn="l" rtl="0">
              <a:spcBef>
                <a:spcPts val="1600"/>
              </a:spcBef>
              <a:spcAft>
                <a:spcPts val="0"/>
              </a:spcAft>
              <a:buClr>
                <a:srgbClr val="000000"/>
              </a:buClr>
              <a:buSzPts val="1800"/>
              <a:buFont typeface="Arvo"/>
              <a:buChar char="●"/>
            </a:pPr>
            <a:r>
              <a:rPr lang="en">
                <a:solidFill>
                  <a:srgbClr val="000000"/>
                </a:solidFill>
                <a:latin typeface="Arvo"/>
                <a:ea typeface="Arvo"/>
                <a:cs typeface="Arvo"/>
                <a:sym typeface="Arvo"/>
              </a:rPr>
              <a:t>There will be 5 documents.</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One will be a non-text based source.</a:t>
            </a:r>
            <a:endParaRPr>
              <a:solidFill>
                <a:srgbClr val="000000"/>
              </a:solidFill>
              <a:latin typeface="Arvo"/>
              <a:ea typeface="Arvo"/>
              <a:cs typeface="Arvo"/>
              <a:sym typeface="Arvo"/>
            </a:endParaRPr>
          </a:p>
          <a:p>
            <a:pPr marL="1371600" lvl="2"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Political cartoon, graph, picture, etc.</a:t>
            </a:r>
            <a:endParaRPr>
              <a:solidFill>
                <a:srgbClr val="000000"/>
              </a:solidFill>
              <a:latin typeface="Arvo"/>
              <a:ea typeface="Arvo"/>
              <a:cs typeface="Arvo"/>
              <a:sym typeface="Arvo"/>
            </a:endParaRPr>
          </a:p>
          <a:p>
            <a:pPr marL="0" lvl="0" indent="0" algn="l" rtl="0">
              <a:spcBef>
                <a:spcPts val="1600"/>
              </a:spcBef>
              <a:spcAft>
                <a:spcPts val="0"/>
              </a:spcAft>
              <a:buNone/>
            </a:pPr>
            <a:endParaRPr sz="1400">
              <a:solidFill>
                <a:srgbClr val="000000"/>
              </a:solidFill>
              <a:latin typeface="Arvo"/>
              <a:ea typeface="Arvo"/>
              <a:cs typeface="Arvo"/>
              <a:sym typeface="Arvo"/>
            </a:endParaRPr>
          </a:p>
          <a:p>
            <a:pPr marL="0" lvl="0" indent="0" algn="ctr" rtl="0">
              <a:spcBef>
                <a:spcPts val="1600"/>
              </a:spcBef>
              <a:spcAft>
                <a:spcPts val="1600"/>
              </a:spcAft>
              <a:buNone/>
            </a:pPr>
            <a:r>
              <a:rPr lang="en" i="1">
                <a:solidFill>
                  <a:srgbClr val="000000"/>
                </a:solidFill>
                <a:latin typeface="Arvo"/>
                <a:ea typeface="Arvo"/>
                <a:cs typeface="Arvo"/>
                <a:sym typeface="Arvo"/>
              </a:rPr>
              <a:t>Remember - you will have 45 minutes to both read through the 5 documents and write. So far this school year you have been given 50 - 55 minutes to write a DBQ with 7 documents.</a:t>
            </a:r>
            <a:endParaRPr>
              <a:solidFill>
                <a:srgbClr val="000000"/>
              </a:solidFill>
              <a:latin typeface="Arvo"/>
              <a:ea typeface="Arvo"/>
              <a:cs typeface="Arvo"/>
              <a:sym typeface="Arvo"/>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u="sng">
                <a:solidFill>
                  <a:schemeClr val="hlink"/>
                </a:solidFill>
                <a:latin typeface="Arvo"/>
                <a:ea typeface="Arvo"/>
                <a:cs typeface="Arvo"/>
                <a:sym typeface="Arvo"/>
                <a:hlinkClick r:id="rId3"/>
              </a:rPr>
              <a:t>The Rubric - Now Out of 10 Points</a:t>
            </a:r>
            <a:endParaRPr>
              <a:latin typeface="Arvo"/>
              <a:ea typeface="Arvo"/>
              <a:cs typeface="Arvo"/>
              <a:sym typeface="Arvo"/>
            </a:endParaRPr>
          </a:p>
        </p:txBody>
      </p:sp>
      <p:sp>
        <p:nvSpPr>
          <p:cNvPr id="95" name="Google Shape;95;p19"/>
          <p:cNvSpPr txBox="1">
            <a:spLocks noGrp="1"/>
          </p:cNvSpPr>
          <p:nvPr>
            <p:ph type="body" idx="1"/>
          </p:nvPr>
        </p:nvSpPr>
        <p:spPr>
          <a:xfrm>
            <a:off x="311700" y="789125"/>
            <a:ext cx="8288400" cy="39909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Thesis/Claim - 1 point</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Contextualization - 1 point</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Evidence - </a:t>
            </a:r>
            <a:r>
              <a:rPr lang="en">
                <a:solidFill>
                  <a:srgbClr val="000000"/>
                </a:solidFill>
                <a:highlight>
                  <a:srgbClr val="F4CCCC"/>
                </a:highlight>
                <a:latin typeface="Arvo"/>
                <a:ea typeface="Arvo"/>
                <a:cs typeface="Arvo"/>
                <a:sym typeface="Arvo"/>
              </a:rPr>
              <a:t>Up to 5 Points</a:t>
            </a:r>
            <a:endParaRPr>
              <a:solidFill>
                <a:srgbClr val="000000"/>
              </a:solidFill>
              <a:highlight>
                <a:srgbClr val="F4CCCC"/>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using the content of </a:t>
            </a:r>
            <a:r>
              <a:rPr lang="en" b="1">
                <a:solidFill>
                  <a:srgbClr val="000000"/>
                </a:solidFill>
                <a:latin typeface="Arvo"/>
                <a:ea typeface="Arvo"/>
                <a:cs typeface="Arvo"/>
                <a:sym typeface="Arvo"/>
              </a:rPr>
              <a:t>two </a:t>
            </a:r>
            <a:r>
              <a:rPr lang="en">
                <a:solidFill>
                  <a:srgbClr val="000000"/>
                </a:solidFill>
                <a:latin typeface="Arvo"/>
                <a:ea typeface="Arvo"/>
                <a:cs typeface="Arvo"/>
                <a:sym typeface="Arvo"/>
              </a:rPr>
              <a:t>documents to address the prompt.</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supporting an argument using</a:t>
            </a:r>
            <a:r>
              <a:rPr lang="en" b="1">
                <a:solidFill>
                  <a:srgbClr val="000000"/>
                </a:solidFill>
                <a:latin typeface="Arvo"/>
                <a:ea typeface="Arvo"/>
                <a:cs typeface="Arvo"/>
                <a:sym typeface="Arvo"/>
              </a:rPr>
              <a:t> two </a:t>
            </a:r>
            <a:r>
              <a:rPr lang="en">
                <a:solidFill>
                  <a:srgbClr val="000000"/>
                </a:solidFill>
                <a:latin typeface="Arvo"/>
                <a:ea typeface="Arvo"/>
                <a:cs typeface="Arvo"/>
                <a:sym typeface="Arvo"/>
              </a:rPr>
              <a:t> documents.</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using at least </a:t>
            </a:r>
            <a:r>
              <a:rPr lang="en" b="1">
                <a:solidFill>
                  <a:srgbClr val="000000"/>
                </a:solidFill>
                <a:latin typeface="Arvo"/>
                <a:ea typeface="Arvo"/>
                <a:cs typeface="Arvo"/>
                <a:sym typeface="Arvo"/>
              </a:rPr>
              <a:t>four</a:t>
            </a:r>
            <a:r>
              <a:rPr lang="en">
                <a:solidFill>
                  <a:srgbClr val="000000"/>
                </a:solidFill>
                <a:latin typeface="Arvo"/>
                <a:ea typeface="Arvo"/>
                <a:cs typeface="Arvo"/>
                <a:sym typeface="Arvo"/>
              </a:rPr>
              <a:t> documents</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using one additional piece of specific outside evidence</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using a second piece of specific outside evidence </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Analysis and Reasoning - </a:t>
            </a:r>
            <a:r>
              <a:rPr lang="en">
                <a:solidFill>
                  <a:srgbClr val="000000"/>
                </a:solidFill>
                <a:highlight>
                  <a:srgbClr val="F4CCCC"/>
                </a:highlight>
                <a:latin typeface="Arvo"/>
                <a:ea typeface="Arvo"/>
                <a:cs typeface="Arvo"/>
                <a:sym typeface="Arvo"/>
              </a:rPr>
              <a:t>Up to 2 Points</a:t>
            </a:r>
            <a:endParaRPr>
              <a:solidFill>
                <a:srgbClr val="000000"/>
              </a:solidFill>
              <a:highlight>
                <a:srgbClr val="F4CCCC"/>
              </a:highlight>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HIPPing one document.</a:t>
            </a:r>
            <a:endParaRPr>
              <a:solidFill>
                <a:srgbClr val="000000"/>
              </a:solidFill>
              <a:latin typeface="Arvo"/>
              <a:ea typeface="Arvo"/>
              <a:cs typeface="Arvo"/>
              <a:sym typeface="Arvo"/>
            </a:endParaRPr>
          </a:p>
          <a:p>
            <a:pPr marL="914400" lvl="1" indent="-317500" algn="l" rtl="0">
              <a:spcBef>
                <a:spcPts val="0"/>
              </a:spcBef>
              <a:spcAft>
                <a:spcPts val="0"/>
              </a:spcAft>
              <a:buClr>
                <a:srgbClr val="000000"/>
              </a:buClr>
              <a:buSzPts val="1400"/>
              <a:buFont typeface="Arvo"/>
              <a:buChar char="○"/>
            </a:pPr>
            <a:r>
              <a:rPr lang="en">
                <a:solidFill>
                  <a:srgbClr val="000000"/>
                </a:solidFill>
                <a:latin typeface="Arvo"/>
                <a:ea typeface="Arvo"/>
                <a:cs typeface="Arvo"/>
                <a:sym typeface="Arvo"/>
              </a:rPr>
              <a:t>1 Point for HIPPing an additional document.</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Complexity - </a:t>
            </a:r>
            <a:r>
              <a:rPr lang="en">
                <a:solidFill>
                  <a:srgbClr val="000000"/>
                </a:solidFill>
                <a:highlight>
                  <a:srgbClr val="F4CCCC"/>
                </a:highlight>
                <a:latin typeface="Arvo"/>
                <a:ea typeface="Arvo"/>
                <a:cs typeface="Arvo"/>
                <a:sym typeface="Arvo"/>
              </a:rPr>
              <a:t>1 point</a:t>
            </a:r>
            <a:endParaRPr>
              <a:solidFill>
                <a:srgbClr val="000000"/>
              </a:solidFill>
              <a:highlight>
                <a:srgbClr val="F4CCCC"/>
              </a:highlight>
              <a:latin typeface="Arvo"/>
              <a:ea typeface="Arvo"/>
              <a:cs typeface="Arvo"/>
              <a:sym typeface="Arvo"/>
            </a:endParaRPr>
          </a:p>
          <a:p>
            <a:pPr marL="0" lvl="0" indent="0" algn="ctr" rtl="0">
              <a:spcBef>
                <a:spcPts val="1600"/>
              </a:spcBef>
              <a:spcAft>
                <a:spcPts val="1600"/>
              </a:spcAft>
              <a:buNone/>
            </a:pPr>
            <a:r>
              <a:rPr lang="en" i="1">
                <a:solidFill>
                  <a:srgbClr val="000000"/>
                </a:solidFill>
                <a:latin typeface="Arvo"/>
                <a:ea typeface="Arvo"/>
                <a:cs typeface="Arvo"/>
                <a:sym typeface="Arvo"/>
              </a:rPr>
              <a:t>We will present this to you in the typical rubric format soon! Do not panic!  </a:t>
            </a:r>
            <a:endParaRPr i="1">
              <a:solidFill>
                <a:srgbClr val="000000"/>
              </a:solidFill>
              <a:latin typeface="Arvo"/>
              <a:ea typeface="Arvo"/>
              <a:cs typeface="Arvo"/>
              <a:sym typeface="Arv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latin typeface="Arvo"/>
                <a:ea typeface="Arvo"/>
                <a:cs typeface="Arvo"/>
                <a:sym typeface="Arvo"/>
              </a:rPr>
              <a:t>Potential Content</a:t>
            </a:r>
            <a:endParaRPr>
              <a:latin typeface="Arvo"/>
              <a:ea typeface="Arvo"/>
              <a:cs typeface="Arvo"/>
              <a:sym typeface="Arvo"/>
            </a:endParaRPr>
          </a:p>
        </p:txBody>
      </p:sp>
      <p:sp>
        <p:nvSpPr>
          <p:cNvPr id="101" name="Google Shape;101;p20"/>
          <p:cNvSpPr txBox="1">
            <a:spLocks noGrp="1"/>
          </p:cNvSpPr>
          <p:nvPr>
            <p:ph type="body" idx="1"/>
          </p:nvPr>
        </p:nvSpPr>
        <p:spPr>
          <a:xfrm>
            <a:off x="311700" y="789125"/>
            <a:ext cx="8288400" cy="3990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latin typeface="Arvo"/>
                <a:ea typeface="Arvo"/>
                <a:cs typeface="Arvo"/>
                <a:sym typeface="Arvo"/>
              </a:rPr>
              <a:t>The DBQ question will only cover content in Periods 3 through 7.</a:t>
            </a:r>
            <a:endParaRPr>
              <a:solidFill>
                <a:srgbClr val="000000"/>
              </a:solidFill>
              <a:latin typeface="Arvo"/>
              <a:ea typeface="Arvo"/>
              <a:cs typeface="Arvo"/>
              <a:sym typeface="Arvo"/>
            </a:endParaRPr>
          </a:p>
          <a:p>
            <a:pPr marL="0" lvl="0" indent="0" algn="l" rtl="0">
              <a:spcBef>
                <a:spcPts val="1600"/>
              </a:spcBef>
              <a:spcAft>
                <a:spcPts val="0"/>
              </a:spcAft>
              <a:buNone/>
            </a:pPr>
            <a:r>
              <a:rPr lang="en">
                <a:solidFill>
                  <a:srgbClr val="000000"/>
                </a:solidFill>
                <a:latin typeface="Arvo"/>
                <a:ea typeface="Arvo"/>
                <a:cs typeface="Arvo"/>
                <a:sym typeface="Arvo"/>
              </a:rPr>
              <a:t>Years Covered: 1754 - 1945</a:t>
            </a:r>
            <a:endParaRPr>
              <a:solidFill>
                <a:srgbClr val="000000"/>
              </a:solidFill>
              <a:latin typeface="Arvo"/>
              <a:ea typeface="Arvo"/>
              <a:cs typeface="Arvo"/>
              <a:sym typeface="Arvo"/>
            </a:endParaRPr>
          </a:p>
          <a:p>
            <a:pPr marL="457200" lvl="0" indent="-342900" algn="l" rtl="0">
              <a:spcBef>
                <a:spcPts val="1600"/>
              </a:spcBef>
              <a:spcAft>
                <a:spcPts val="0"/>
              </a:spcAft>
              <a:buClr>
                <a:srgbClr val="000000"/>
              </a:buClr>
              <a:buSzPts val="1800"/>
              <a:buFont typeface="Arvo"/>
              <a:buChar char="●"/>
            </a:pPr>
            <a:r>
              <a:rPr lang="en">
                <a:solidFill>
                  <a:srgbClr val="000000"/>
                </a:solidFill>
                <a:latin typeface="Arvo"/>
                <a:ea typeface="Arvo"/>
                <a:cs typeface="Arvo"/>
                <a:sym typeface="Arvo"/>
              </a:rPr>
              <a:t>College Board’s website specifically says that “students may choose to provide content knowledge from units 1 and/or 2 for context.” </a:t>
            </a:r>
            <a:endParaRPr>
              <a:solidFill>
                <a:srgbClr val="000000"/>
              </a:solidFill>
              <a:latin typeface="Arvo"/>
              <a:ea typeface="Arvo"/>
              <a:cs typeface="Arvo"/>
              <a:sym typeface="Arvo"/>
            </a:endParaRPr>
          </a:p>
          <a:p>
            <a:pPr marL="457200" lvl="0" indent="-342900" algn="l" rtl="0">
              <a:spcBef>
                <a:spcPts val="0"/>
              </a:spcBef>
              <a:spcAft>
                <a:spcPts val="0"/>
              </a:spcAft>
              <a:buClr>
                <a:srgbClr val="000000"/>
              </a:buClr>
              <a:buSzPts val="1800"/>
              <a:buFont typeface="Arvo"/>
              <a:buChar char="●"/>
            </a:pPr>
            <a:r>
              <a:rPr lang="en">
                <a:solidFill>
                  <a:srgbClr val="000000"/>
                </a:solidFill>
                <a:latin typeface="Arvo"/>
                <a:ea typeface="Arvo"/>
                <a:cs typeface="Arvo"/>
                <a:sym typeface="Arvo"/>
              </a:rPr>
              <a:t>It does not say the same for Periods 8 - 9. </a:t>
            </a:r>
            <a:endParaRPr>
              <a:solidFill>
                <a:srgbClr val="000000"/>
              </a:solidFill>
              <a:latin typeface="Arvo"/>
              <a:ea typeface="Arvo"/>
              <a:cs typeface="Arvo"/>
              <a:sym typeface="Arv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1700" y="2164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smtClean="0">
                <a:latin typeface="Arvo"/>
                <a:ea typeface="Arvo"/>
                <a:cs typeface="Arvo"/>
                <a:sym typeface="Arvo"/>
              </a:rPr>
              <a:t>Tips</a:t>
            </a:r>
            <a:endParaRPr dirty="0">
              <a:latin typeface="Arvo"/>
              <a:ea typeface="Arvo"/>
              <a:cs typeface="Arvo"/>
              <a:sym typeface="Arvo"/>
            </a:endParaRPr>
          </a:p>
        </p:txBody>
      </p:sp>
      <p:sp>
        <p:nvSpPr>
          <p:cNvPr id="101" name="Google Shape;101;p20"/>
          <p:cNvSpPr txBox="1">
            <a:spLocks noGrp="1"/>
          </p:cNvSpPr>
          <p:nvPr>
            <p:ph type="body" idx="1"/>
          </p:nvPr>
        </p:nvSpPr>
        <p:spPr>
          <a:xfrm>
            <a:off x="311700" y="789125"/>
            <a:ext cx="8288400" cy="3990900"/>
          </a:xfrm>
          <a:prstGeom prst="rect">
            <a:avLst/>
          </a:prstGeom>
        </p:spPr>
        <p:txBody>
          <a:bodyPr spcFirstLastPara="1" wrap="square" lIns="91425" tIns="91425" rIns="91425" bIns="91425" anchor="t" anchorCtr="0">
            <a:noAutofit/>
          </a:bodyPr>
          <a:lstStyle/>
          <a:p>
            <a:pPr marL="342900" lvl="0" algn="l" rtl="0">
              <a:spcBef>
                <a:spcPts val="0"/>
              </a:spcBef>
              <a:spcAft>
                <a:spcPts val="0"/>
              </a:spcAft>
              <a:buAutoNum type="arabicPeriod"/>
            </a:pPr>
            <a:r>
              <a:rPr lang="en-US" dirty="0" smtClean="0">
                <a:solidFill>
                  <a:srgbClr val="000000"/>
                </a:solidFill>
                <a:latin typeface="Arvo"/>
                <a:ea typeface="Arvo"/>
                <a:cs typeface="Arvo"/>
                <a:sym typeface="Arvo"/>
              </a:rPr>
              <a:t>Put your computer near your </a:t>
            </a:r>
            <a:r>
              <a:rPr lang="en-US" dirty="0" err="1" smtClean="0">
                <a:solidFill>
                  <a:srgbClr val="000000"/>
                </a:solidFill>
                <a:latin typeface="Arvo"/>
                <a:ea typeface="Arvo"/>
                <a:cs typeface="Arvo"/>
                <a:sym typeface="Arvo"/>
              </a:rPr>
              <a:t>WiFi</a:t>
            </a:r>
            <a:r>
              <a:rPr lang="en-US" dirty="0" smtClean="0">
                <a:solidFill>
                  <a:srgbClr val="000000"/>
                </a:solidFill>
                <a:latin typeface="Arvo"/>
                <a:ea typeface="Arvo"/>
                <a:cs typeface="Arvo"/>
                <a:sym typeface="Arvo"/>
              </a:rPr>
              <a:t> box.</a:t>
            </a:r>
          </a:p>
          <a:p>
            <a:pPr marL="342900" lvl="0" algn="l" rtl="0">
              <a:spcBef>
                <a:spcPts val="0"/>
              </a:spcBef>
              <a:spcAft>
                <a:spcPts val="0"/>
              </a:spcAft>
              <a:buAutoNum type="arabicPeriod"/>
            </a:pPr>
            <a:r>
              <a:rPr lang="en-US" dirty="0" smtClean="0">
                <a:solidFill>
                  <a:srgbClr val="000000"/>
                </a:solidFill>
                <a:latin typeface="Arvo"/>
                <a:ea typeface="Arvo"/>
                <a:cs typeface="Arvo"/>
                <a:sym typeface="Arvo"/>
              </a:rPr>
              <a:t>Minimize distractions (noise, pets, siblings, TV, etc.)</a:t>
            </a:r>
          </a:p>
          <a:p>
            <a:pPr marL="342900" lvl="0" algn="l" rtl="0">
              <a:spcBef>
                <a:spcPts val="0"/>
              </a:spcBef>
              <a:spcAft>
                <a:spcPts val="0"/>
              </a:spcAft>
              <a:buAutoNum type="arabicPeriod"/>
            </a:pPr>
            <a:r>
              <a:rPr lang="en-US" dirty="0" smtClean="0">
                <a:solidFill>
                  <a:srgbClr val="000000"/>
                </a:solidFill>
                <a:latin typeface="Arvo"/>
                <a:ea typeface="Arvo"/>
                <a:cs typeface="Arvo"/>
                <a:sym typeface="Arvo"/>
              </a:rPr>
              <a:t>Have </a:t>
            </a:r>
            <a:r>
              <a:rPr lang="en-US" dirty="0" smtClean="0">
                <a:solidFill>
                  <a:srgbClr val="000000"/>
                </a:solidFill>
                <a:latin typeface="Arvo"/>
                <a:ea typeface="Arvo"/>
                <a:cs typeface="Arvo"/>
                <a:sym typeface="Arvo"/>
              </a:rPr>
              <a:t>template handy.</a:t>
            </a:r>
            <a:endParaRPr lang="en-US" dirty="0" smtClean="0">
              <a:solidFill>
                <a:srgbClr val="000000"/>
              </a:solidFill>
              <a:latin typeface="Arvo"/>
              <a:ea typeface="Arvo"/>
              <a:cs typeface="Arvo"/>
              <a:sym typeface="Arvo"/>
            </a:endParaRPr>
          </a:p>
          <a:p>
            <a:pPr marL="342900" lvl="0" algn="l" rtl="0">
              <a:spcBef>
                <a:spcPts val="0"/>
              </a:spcBef>
              <a:spcAft>
                <a:spcPts val="0"/>
              </a:spcAft>
              <a:buAutoNum type="arabicPeriod"/>
            </a:pPr>
            <a:r>
              <a:rPr lang="en-US" dirty="0" smtClean="0">
                <a:solidFill>
                  <a:srgbClr val="000000"/>
                </a:solidFill>
                <a:latin typeface="Arvo"/>
                <a:ea typeface="Arvo"/>
                <a:cs typeface="Arvo"/>
                <a:sym typeface="Arvo"/>
              </a:rPr>
              <a:t>Have </a:t>
            </a:r>
            <a:r>
              <a:rPr lang="en-US" dirty="0" smtClean="0">
                <a:solidFill>
                  <a:srgbClr val="000000"/>
                </a:solidFill>
                <a:latin typeface="Arvo"/>
                <a:ea typeface="Arvo"/>
                <a:cs typeface="Arvo"/>
                <a:sym typeface="Arvo"/>
              </a:rPr>
              <a:t>your notes up… if digital… be sure you are able to search easily. Do not waste time Googling… they will be looking for this, and it will also slow you down. Have concise notes ready. </a:t>
            </a:r>
            <a:endParaRPr lang="en-US" dirty="0" smtClean="0">
              <a:solidFill>
                <a:srgbClr val="000000"/>
              </a:solidFill>
              <a:latin typeface="Arvo"/>
              <a:ea typeface="Arvo"/>
              <a:cs typeface="Arvo"/>
              <a:sym typeface="Arvo"/>
            </a:endParaRPr>
          </a:p>
          <a:p>
            <a:pPr marL="342900" lvl="0" algn="l" rtl="0">
              <a:spcBef>
                <a:spcPts val="0"/>
              </a:spcBef>
              <a:spcAft>
                <a:spcPts val="0"/>
              </a:spcAft>
              <a:buAutoNum type="arabicPeriod"/>
            </a:pPr>
            <a:r>
              <a:rPr lang="en-US" dirty="0" smtClean="0">
                <a:solidFill>
                  <a:srgbClr val="000000"/>
                </a:solidFill>
                <a:latin typeface="Arvo"/>
                <a:ea typeface="Arvo"/>
                <a:cs typeface="Arvo"/>
                <a:sym typeface="Arvo"/>
              </a:rPr>
              <a:t>Do </a:t>
            </a:r>
            <a:r>
              <a:rPr lang="en-US" dirty="0" smtClean="0">
                <a:solidFill>
                  <a:srgbClr val="000000"/>
                </a:solidFill>
                <a:latin typeface="Arvo"/>
                <a:ea typeface="Arvo"/>
                <a:cs typeface="Arvo"/>
                <a:sym typeface="Arvo"/>
              </a:rPr>
              <a:t>not collaborate, do no text others, do not cheat! Assume they have invested millions on multiple high-tech strategies to detect cheating. (they have</a:t>
            </a:r>
            <a:r>
              <a:rPr lang="en-US" dirty="0" smtClean="0">
                <a:solidFill>
                  <a:srgbClr val="000000"/>
                </a:solidFill>
                <a:latin typeface="Arvo"/>
                <a:ea typeface="Arvo"/>
                <a:cs typeface="Arvo"/>
                <a:sym typeface="Arvo"/>
              </a:rPr>
              <a:t>) … Assume there is ZERO chance cheating will benefit you. The punishments are severe! Not only will scores be cancelled, schools (your school) and colleges will be notified!</a:t>
            </a:r>
            <a:endParaRPr dirty="0">
              <a:solidFill>
                <a:srgbClr val="000000"/>
              </a:solidFill>
              <a:latin typeface="Arvo"/>
              <a:ea typeface="Arvo"/>
              <a:cs typeface="Arvo"/>
              <a:sym typeface="Arvo"/>
            </a:endParaRPr>
          </a:p>
        </p:txBody>
      </p:sp>
    </p:spTree>
    <p:extLst>
      <p:ext uri="{BB962C8B-B14F-4D97-AF65-F5344CB8AC3E}">
        <p14:creationId xmlns:p14="http://schemas.microsoft.com/office/powerpoint/2010/main" val="389989279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743</Words>
  <Application>Microsoft Office PowerPoint</Application>
  <PresentationFormat>On-screen Show (16:9)</PresentationFormat>
  <Paragraphs>71</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Arvo</vt:lpstr>
      <vt:lpstr>Simple Light</vt:lpstr>
      <vt:lpstr>PowerPoint Presentation</vt:lpstr>
      <vt:lpstr>Test Date</vt:lpstr>
      <vt:lpstr>Test Format</vt:lpstr>
      <vt:lpstr>How Do I Take The Test?</vt:lpstr>
      <vt:lpstr>Test Security</vt:lpstr>
      <vt:lpstr>The Test</vt:lpstr>
      <vt:lpstr>The Rubric - Now Out of 10 Points</vt:lpstr>
      <vt:lpstr>Potential Content</vt:lpstr>
      <vt:lpstr>Tips</vt:lpstr>
      <vt:lpstr>Thanks to Brittany Schrameyer for this PPT! I only added a couple of items… this is mostly hers, and she is awesome!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Richardson, Rebecca;brittany.schrameyer@allenisd.org</dc:creator>
  <cp:lastModifiedBy>Richardson, Rebecca</cp:lastModifiedBy>
  <cp:revision>3</cp:revision>
  <dcterms:modified xsi:type="dcterms:W3CDTF">2020-04-24T20:48:23Z</dcterms:modified>
</cp:coreProperties>
</file>