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41"/>
  </p:notesMasterIdLst>
  <p:sldIdLst>
    <p:sldId id="262" r:id="rId2"/>
    <p:sldId id="1361" r:id="rId3"/>
    <p:sldId id="1364" r:id="rId4"/>
    <p:sldId id="291" r:id="rId5"/>
    <p:sldId id="284" r:id="rId6"/>
    <p:sldId id="281" r:id="rId7"/>
    <p:sldId id="1333" r:id="rId8"/>
    <p:sldId id="1334" r:id="rId9"/>
    <p:sldId id="1345" r:id="rId10"/>
    <p:sldId id="275" r:id="rId11"/>
    <p:sldId id="1350" r:id="rId12"/>
    <p:sldId id="1351" r:id="rId13"/>
    <p:sldId id="306" r:id="rId14"/>
    <p:sldId id="293" r:id="rId15"/>
    <p:sldId id="294" r:id="rId16"/>
    <p:sldId id="1365" r:id="rId17"/>
    <p:sldId id="1353" r:id="rId18"/>
    <p:sldId id="273" r:id="rId19"/>
    <p:sldId id="270" r:id="rId20"/>
    <p:sldId id="272" r:id="rId21"/>
    <p:sldId id="271" r:id="rId22"/>
    <p:sldId id="274" r:id="rId23"/>
    <p:sldId id="1352" r:id="rId24"/>
    <p:sldId id="269" r:id="rId25"/>
    <p:sldId id="1342" r:id="rId26"/>
    <p:sldId id="1343" r:id="rId27"/>
    <p:sldId id="286" r:id="rId28"/>
    <p:sldId id="1367" r:id="rId29"/>
    <p:sldId id="377" r:id="rId30"/>
    <p:sldId id="1366" r:id="rId31"/>
    <p:sldId id="1318" r:id="rId32"/>
    <p:sldId id="1368" r:id="rId33"/>
    <p:sldId id="1363" r:id="rId34"/>
    <p:sldId id="1369" r:id="rId35"/>
    <p:sldId id="259" r:id="rId36"/>
    <p:sldId id="1370" r:id="rId37"/>
    <p:sldId id="1371" r:id="rId38"/>
    <p:sldId id="1372" r:id="rId39"/>
    <p:sldId id="137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9"/>
    <p:restoredTop sz="95847" autoAdjust="0"/>
  </p:normalViewPr>
  <p:slideViewPr>
    <p:cSldViewPr snapToGrid="0">
      <p:cViewPr varScale="1">
        <p:scale>
          <a:sx n="82" d="100"/>
          <a:sy n="82" d="100"/>
        </p:scale>
        <p:origin x="16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9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75760" cy="4568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 b="0" strike="noStrike" spc="-1">
                <a:latin typeface="Times New Roman"/>
              </a:rPr>
              <a:t> </a:t>
            </a:r>
          </a:p>
        </p:txBody>
      </p:sp>
      <p:sp>
        <p:nvSpPr>
          <p:cNvPr id="100" name="PlaceHolder 4"/>
          <p:cNvSpPr>
            <a:spLocks noGrp="1"/>
          </p:cNvSpPr>
          <p:nvPr>
            <p:ph type="dt"/>
          </p:nvPr>
        </p:nvSpPr>
        <p:spPr>
          <a:xfrm>
            <a:off x="3881880" y="0"/>
            <a:ext cx="2975760" cy="4568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 b="0" strike="noStrike" spc="-1">
                <a:latin typeface="Times New Roman"/>
              </a:rPr>
              <a:t> </a:t>
            </a:r>
          </a:p>
        </p:txBody>
      </p:sp>
      <p:sp>
        <p:nvSpPr>
          <p:cNvPr id="101" name="PlaceHolder 5"/>
          <p:cNvSpPr>
            <a:spLocks noGrp="1"/>
          </p:cNvSpPr>
          <p:nvPr>
            <p:ph type="ftr"/>
          </p:nvPr>
        </p:nvSpPr>
        <p:spPr>
          <a:xfrm>
            <a:off x="0" y="8686800"/>
            <a:ext cx="2975760" cy="4568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 b="0" strike="noStrike" spc="-1">
                <a:latin typeface="Times New Roman"/>
              </a:rPr>
              <a:t> </a:t>
            </a:r>
          </a:p>
        </p:txBody>
      </p:sp>
      <p:sp>
        <p:nvSpPr>
          <p:cNvPr id="102" name="PlaceHolder 6"/>
          <p:cNvSpPr>
            <a:spLocks noGrp="1"/>
          </p:cNvSpPr>
          <p:nvPr>
            <p:ph type="sldNum"/>
          </p:nvPr>
        </p:nvSpPr>
        <p:spPr>
          <a:xfrm>
            <a:off x="3881880" y="8686800"/>
            <a:ext cx="2975760" cy="4568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0304CC9B-F9B9-42AD-9AB5-00363A09879F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95325"/>
            <a:ext cx="4568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304CC9B-F9B9-42AD-9AB5-00363A09879F}" type="slidenum">
              <a:rPr lang="en-GB" sz="1400" b="0" strike="noStrike" spc="-1" smtClean="0">
                <a:latin typeface="Times New Roman"/>
              </a:rPr>
              <a:t>1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8368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95325"/>
            <a:ext cx="4568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8552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EA32F-F2D8-1243-8E43-433D7E9D6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125C51-D7A2-BE4A-A40E-0A8F15084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4C018-EDBC-AC45-A960-3490BD8AF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4784E-178E-034E-810E-54208621078F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734F8-A2E9-4342-A7F7-891E6BDE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ACB34-809C-164B-AF40-C144CE8B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6C51F-A97C-AE42-B068-38A74206B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04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A3F6-C6A6-524C-8A74-DB0A688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E8038-09E9-6841-8D07-819BE32C6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A1B7D-898F-C143-B411-B2B816C1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4784E-178E-034E-810E-54208621078F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15ED6-E4CF-884F-9E9A-0FF7D004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EA7C0-9793-104F-BB16-58A1F0EA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6C51F-A97C-AE42-B068-38A74206B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08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221088"/>
            <a:ext cx="9144000" cy="26369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500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941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50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3028950" algn="l"/>
              </a:tabLst>
              <a:defRPr sz="285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Wednesday, 11 June 2014</a:t>
            </a:r>
          </a:p>
        </p:txBody>
      </p:sp>
      <p:pic>
        <p:nvPicPr>
          <p:cNvPr id="32" name="Picture 55" descr="White version of the University of Reading's logo." title="University of Reading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1" y="439663"/>
            <a:ext cx="1181660" cy="5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4" y="4"/>
            <a:ext cx="1832228" cy="685518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11"/>
            <a:ext cx="201622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</p:spTree>
    <p:extLst>
      <p:ext uri="{BB962C8B-B14F-4D97-AF65-F5344CB8AC3E}">
        <p14:creationId xmlns:p14="http://schemas.microsoft.com/office/powerpoint/2010/main" val="244156122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720" y="6166080"/>
            <a:ext cx="9142920" cy="215640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2" name="Picture 7"/>
          <p:cNvPicPr/>
          <p:nvPr/>
        </p:nvPicPr>
        <p:blipFill>
          <a:blip r:embed="rId17"/>
          <a:stretch/>
        </p:blipFill>
        <p:spPr>
          <a:xfrm>
            <a:off x="6012000" y="260640"/>
            <a:ext cx="2840400" cy="1011600"/>
          </a:xfrm>
          <a:prstGeom prst="rect">
            <a:avLst/>
          </a:prstGeom>
          <a:ln>
            <a:noFill/>
          </a:ln>
        </p:spPr>
      </p:pic>
      <p:pic>
        <p:nvPicPr>
          <p:cNvPr id="53" name="Picture 8"/>
          <p:cNvPicPr/>
          <p:nvPr/>
        </p:nvPicPr>
        <p:blipFill>
          <a:blip r:embed="rId18"/>
          <a:stretch/>
        </p:blipFill>
        <p:spPr>
          <a:xfrm>
            <a:off x="467640" y="6454080"/>
            <a:ext cx="1728000" cy="358920"/>
          </a:xfrm>
          <a:prstGeom prst="rect">
            <a:avLst/>
          </a:prstGeom>
          <a:ln>
            <a:noFill/>
          </a:ln>
        </p:spPr>
      </p:pic>
      <p:pic>
        <p:nvPicPr>
          <p:cNvPr id="54" name="Picture 9"/>
          <p:cNvPicPr/>
          <p:nvPr/>
        </p:nvPicPr>
        <p:blipFill>
          <a:blip r:embed="rId19"/>
          <a:stretch/>
        </p:blipFill>
        <p:spPr>
          <a:xfrm>
            <a:off x="3813480" y="6382080"/>
            <a:ext cx="1494360" cy="478800"/>
          </a:xfrm>
          <a:prstGeom prst="rect">
            <a:avLst/>
          </a:prstGeom>
          <a:ln>
            <a:noFill/>
          </a:ln>
        </p:spPr>
      </p:pic>
      <p:pic>
        <p:nvPicPr>
          <p:cNvPr id="55" name="Picture 10"/>
          <p:cNvPicPr/>
          <p:nvPr/>
        </p:nvPicPr>
        <p:blipFill>
          <a:blip r:embed="rId20"/>
          <a:stretch/>
        </p:blipFill>
        <p:spPr>
          <a:xfrm>
            <a:off x="6948360" y="6381360"/>
            <a:ext cx="1439640" cy="427320"/>
          </a:xfrm>
          <a:prstGeom prst="rect">
            <a:avLst/>
          </a:prstGeom>
          <a:ln>
            <a:noFill/>
          </a:ln>
        </p:spPr>
      </p:pic>
      <p:sp>
        <p:nvSpPr>
          <p:cNvPr id="56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96529CAB-0C97-4C48-B5B1-530AB67E7EF7}" type="datetime">
              <a:rPr lang="en-GB" sz="1200" b="0" strike="noStrike" spc="-1">
                <a:solidFill>
                  <a:srgbClr val="8B8B8B"/>
                </a:solidFill>
                <a:latin typeface="Calibri"/>
              </a:rPr>
              <a:t>08/11/2019</a:t>
            </a:fld>
            <a:endParaRPr lang="en-GB" sz="1200" b="0" strike="noStrike" spc="-1"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en-GB" sz="2400" b="0" strike="noStrike" spc="-1">
              <a:latin typeface="Times New Roman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474EFBE1-1A25-4F44-B84D-2DDE7256971A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43CD5-2810-994B-9143-50AFDD479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MAGIC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98619F-7511-7C49-BE40-479D0316CE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Progress Report</a:t>
            </a:r>
          </a:p>
          <a:p>
            <a:r>
              <a:rPr lang="en-US" sz="2800" dirty="0"/>
              <a:t>October 24, 2019</a:t>
            </a:r>
          </a:p>
        </p:txBody>
      </p:sp>
    </p:spTree>
    <p:extLst>
      <p:ext uri="{BB962C8B-B14F-4D97-AF65-F5344CB8AC3E}">
        <p14:creationId xmlns:p14="http://schemas.microsoft.com/office/powerpoint/2010/main" val="3744444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10729-91C6-BF4D-AD44-7606B8E79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see building </a:t>
            </a:r>
            <a:br>
              <a:rPr lang="en-US" dirty="0"/>
            </a:br>
            <a:r>
              <a:rPr lang="en-US" dirty="0"/>
              <a:t>wakes?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5D55AF7-3236-1E4E-97FD-BE5387459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03571"/>
            <a:ext cx="3495675" cy="3000375"/>
          </a:xfr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E4A8134-FB54-7D47-9D8A-00932902A51C}"/>
              </a:ext>
            </a:extLst>
          </p:cNvPr>
          <p:cNvSpPr/>
          <p:nvPr/>
        </p:nvSpPr>
        <p:spPr>
          <a:xfrm>
            <a:off x="5797404" y="5410644"/>
            <a:ext cx="287078" cy="303028"/>
          </a:xfrm>
          <a:prstGeom prst="roundRect">
            <a:avLst>
              <a:gd name="adj" fmla="val 833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572A75-F404-EE4C-A6B5-27F0911CE3B5}"/>
              </a:ext>
            </a:extLst>
          </p:cNvPr>
          <p:cNvSpPr/>
          <p:nvPr/>
        </p:nvSpPr>
        <p:spPr>
          <a:xfrm>
            <a:off x="5885121" y="5322925"/>
            <a:ext cx="119616" cy="167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FEB0EF-119F-0742-AA96-F1518E116F21}"/>
              </a:ext>
            </a:extLst>
          </p:cNvPr>
          <p:cNvCxnSpPr>
            <a:cxnSpLocks/>
          </p:cNvCxnSpPr>
          <p:nvPr/>
        </p:nvCxnSpPr>
        <p:spPr>
          <a:xfrm flipH="1" flipV="1">
            <a:off x="3795824" y="5322925"/>
            <a:ext cx="2129171" cy="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041863-6BA0-8F46-8DA2-C1F04FF2A00C}"/>
              </a:ext>
            </a:extLst>
          </p:cNvPr>
          <p:cNvCxnSpPr>
            <a:cxnSpLocks/>
          </p:cNvCxnSpPr>
          <p:nvPr/>
        </p:nvCxnSpPr>
        <p:spPr>
          <a:xfrm flipH="1" flipV="1">
            <a:off x="4368542" y="5003947"/>
            <a:ext cx="1580378" cy="33246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F17D40-7978-5B40-A33B-FE13C48DAC75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5717659" y="5003947"/>
            <a:ext cx="227270" cy="31897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8C43F6-EF85-FA40-9AB3-C02FCBFFCAFF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944929" y="5003946"/>
            <a:ext cx="202241" cy="318979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8EA72A-4C42-2646-9C99-8FA0705F9267}"/>
              </a:ext>
            </a:extLst>
          </p:cNvPr>
          <p:cNvCxnSpPr>
            <a:cxnSpLocks/>
          </p:cNvCxnSpPr>
          <p:nvPr/>
        </p:nvCxnSpPr>
        <p:spPr>
          <a:xfrm flipV="1">
            <a:off x="5948918" y="5053479"/>
            <a:ext cx="1572398" cy="27495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2FB82E-5C25-2640-936F-3C9755D90EAA}"/>
              </a:ext>
            </a:extLst>
          </p:cNvPr>
          <p:cNvCxnSpPr>
            <a:cxnSpLocks/>
          </p:cNvCxnSpPr>
          <p:nvPr/>
        </p:nvCxnSpPr>
        <p:spPr>
          <a:xfrm>
            <a:off x="5938173" y="5334152"/>
            <a:ext cx="2179785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>
            <a:extLst>
              <a:ext uri="{FF2B5EF4-FFF2-40B4-BE49-F238E27FC236}">
                <a16:creationId xmlns:a16="http://schemas.microsoft.com/office/drawing/2014/main" id="{8BC96F7F-D383-344D-A6A1-E6210FC38405}"/>
              </a:ext>
            </a:extLst>
          </p:cNvPr>
          <p:cNvSpPr/>
          <p:nvPr/>
        </p:nvSpPr>
        <p:spPr>
          <a:xfrm>
            <a:off x="3830991" y="4911494"/>
            <a:ext cx="4161314" cy="651780"/>
          </a:xfrm>
          <a:prstGeom prst="arc">
            <a:avLst>
              <a:gd name="adj1" fmla="val 1885774"/>
              <a:gd name="adj2" fmla="val 0"/>
            </a:avLst>
          </a:prstGeom>
          <a:ln w="19050">
            <a:solidFill>
              <a:srgbClr val="C0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339A01-D70C-0E47-8B8E-634C30176E6D}"/>
              </a:ext>
            </a:extLst>
          </p:cNvPr>
          <p:cNvGrpSpPr/>
          <p:nvPr/>
        </p:nvGrpSpPr>
        <p:grpSpPr>
          <a:xfrm>
            <a:off x="3808070" y="1679962"/>
            <a:ext cx="4882058" cy="4033709"/>
            <a:chOff x="2610678" y="1043940"/>
            <a:chExt cx="6509410" cy="537827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EB22D89-D9F1-2746-A8E8-96AE4CD3C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85" t="-881" r="4807" b="7660"/>
            <a:stretch/>
          </p:blipFill>
          <p:spPr>
            <a:xfrm>
              <a:off x="2610678" y="1043940"/>
              <a:ext cx="6509410" cy="5378278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677F77C-D3C0-5549-B648-F4A6DD6FEC9F}"/>
                </a:ext>
              </a:extLst>
            </p:cNvPr>
            <p:cNvSpPr/>
            <p:nvPr/>
          </p:nvSpPr>
          <p:spPr>
            <a:xfrm>
              <a:off x="3246783" y="1378226"/>
              <a:ext cx="4837043" cy="4837044"/>
            </a:xfrm>
            <a:prstGeom prst="ellipse">
              <a:avLst/>
            </a:prstGeom>
            <a:noFill/>
            <a:ln w="476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0997BACD-C653-5648-BDBF-F471570B6B0A}"/>
              </a:ext>
            </a:extLst>
          </p:cNvPr>
          <p:cNvSpPr/>
          <p:nvPr/>
        </p:nvSpPr>
        <p:spPr>
          <a:xfrm>
            <a:off x="5976156" y="3645025"/>
            <a:ext cx="142433" cy="14638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8B6D18-A798-6F47-A3D0-67E3F94CC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8" y="4806306"/>
            <a:ext cx="9154648" cy="119444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C0A8235-1C01-2F49-91FF-D365A18EA8A9}"/>
              </a:ext>
            </a:extLst>
          </p:cNvPr>
          <p:cNvSpPr/>
          <p:nvPr/>
        </p:nvSpPr>
        <p:spPr>
          <a:xfrm>
            <a:off x="338470" y="5199658"/>
            <a:ext cx="1561406" cy="42197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FCE124-D4EE-1C49-83B9-43B2B80AB448}"/>
              </a:ext>
            </a:extLst>
          </p:cNvPr>
          <p:cNvSpPr txBox="1"/>
          <p:nvPr/>
        </p:nvSpPr>
        <p:spPr>
          <a:xfrm>
            <a:off x="1224292" y="5003946"/>
            <a:ext cx="6174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81 m </a:t>
            </a:r>
            <a:endParaRPr lang="en-US" sz="13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47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8885DE-E897-9C47-980F-315496A41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048666" y="6932123"/>
            <a:ext cx="676275" cy="189000"/>
          </a:xfrm>
        </p:spPr>
        <p:txBody>
          <a:bodyPr/>
          <a:lstStyle/>
          <a:p>
            <a:fld id="{DCF6A46F-80AB-49F3-8C7E-9717ED945456}" type="slidenum">
              <a:rPr lang="en-GB" altLang="en-US" smtClean="0"/>
              <a:pPr/>
              <a:t>11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80B89E-9291-0444-9792-6A7A1BC84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Wake 310-320°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2DED9-C2B8-8640-9088-C265A503DAE8}"/>
              </a:ext>
            </a:extLst>
          </p:cNvPr>
          <p:cNvGrpSpPr/>
          <p:nvPr/>
        </p:nvGrpSpPr>
        <p:grpSpPr>
          <a:xfrm>
            <a:off x="-65197" y="2345409"/>
            <a:ext cx="4320479" cy="3551278"/>
            <a:chOff x="6431361" y="1753483"/>
            <a:chExt cx="5760639" cy="47350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3FBBFD-D0A4-384E-B2D4-5B00D2F728B4}"/>
                </a:ext>
              </a:extLst>
            </p:cNvPr>
            <p:cNvGrpSpPr/>
            <p:nvPr/>
          </p:nvGrpSpPr>
          <p:grpSpPr>
            <a:xfrm>
              <a:off x="6600056" y="1753483"/>
              <a:ext cx="5392926" cy="4735037"/>
              <a:chOff x="5843578" y="1175620"/>
              <a:chExt cx="6437436" cy="56515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7EBA2AC-A7D5-FE45-BA25-2674E1B9D276}"/>
                  </a:ext>
                </a:extLst>
              </p:cNvPr>
              <p:cNvGrpSpPr/>
              <p:nvPr/>
            </p:nvGrpSpPr>
            <p:grpSpPr>
              <a:xfrm>
                <a:off x="5843578" y="1175620"/>
                <a:ext cx="6437436" cy="5651500"/>
                <a:chOff x="5818474" y="1088648"/>
                <a:chExt cx="6437436" cy="5651500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610EC633-8C2F-BE4D-991C-8B195B162435}"/>
                    </a:ext>
                  </a:extLst>
                </p:cNvPr>
                <p:cNvGrpSpPr/>
                <p:nvPr/>
              </p:nvGrpSpPr>
              <p:grpSpPr>
                <a:xfrm>
                  <a:off x="5818474" y="1088648"/>
                  <a:ext cx="6437436" cy="5651500"/>
                  <a:chOff x="5818474" y="1088648"/>
                  <a:chExt cx="6437436" cy="5651500"/>
                </a:xfrm>
              </p:grpSpPr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50BF1DD8-D1DB-B446-8389-BEC0E50AF9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558" r="1558"/>
                  <a:stretch/>
                </p:blipFill>
                <p:spPr>
                  <a:xfrm>
                    <a:off x="5900988" y="1088648"/>
                    <a:ext cx="6336704" cy="5651500"/>
                  </a:xfrm>
                  <a:prstGeom prst="pie">
                    <a:avLst>
                      <a:gd name="adj1" fmla="val 20626289"/>
                      <a:gd name="adj2" fmla="val 16200000"/>
                    </a:avLst>
                  </a:prstGeom>
                </p:spPr>
              </p:pic>
              <p:sp>
                <p:nvSpPr>
                  <p:cNvPr id="16" name="Pie 15">
                    <a:extLst>
                      <a:ext uri="{FF2B5EF4-FFF2-40B4-BE49-F238E27FC236}">
                        <a16:creationId xmlns:a16="http://schemas.microsoft.com/office/drawing/2014/main" id="{DBE7A714-8A8C-D042-A5A7-45FBF653B143}"/>
                      </a:ext>
                    </a:extLst>
                  </p:cNvPr>
                  <p:cNvSpPr/>
                  <p:nvPr/>
                </p:nvSpPr>
                <p:spPr>
                  <a:xfrm>
                    <a:off x="5818474" y="3517023"/>
                    <a:ext cx="6437436" cy="671526"/>
                  </a:xfrm>
                  <a:prstGeom prst="pie">
                    <a:avLst>
                      <a:gd name="adj1" fmla="val 19731128"/>
                      <a:gd name="adj2" fmla="val 4607250"/>
                    </a:avLst>
                  </a:prstGeom>
                  <a:solidFill>
                    <a:schemeClr val="tx2">
                      <a:alpha val="62000"/>
                    </a:schemeClr>
                  </a:solidFill>
                  <a:ln w="38100">
                    <a:solidFill>
                      <a:schemeClr val="bg1"/>
                    </a:solidFill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endParaRPr lang="en-US" sz="1350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F5C5337C-6D3F-1C46-9EED-E11BA5B83276}"/>
                      </a:ext>
                    </a:extLst>
                  </p:cNvPr>
                  <p:cNvSpPr/>
                  <p:nvPr/>
                </p:nvSpPr>
                <p:spPr>
                  <a:xfrm>
                    <a:off x="8580276" y="3453277"/>
                    <a:ext cx="936104" cy="671526"/>
                  </a:xfrm>
                  <a:prstGeom prst="ellipse">
                    <a:avLst/>
                  </a:prstGeom>
                  <a:solidFill>
                    <a:schemeClr val="tx2">
                      <a:alpha val="56000"/>
                    </a:schemeClr>
                  </a:solidFill>
                  <a:ln w="38100">
                    <a:solidFill>
                      <a:schemeClr val="bg1"/>
                    </a:solidFill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endParaRPr lang="en-US" sz="1350" dirty="0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4AD21F8F-8792-5943-893C-D3DB4D03941F}"/>
                    </a:ext>
                  </a:extLst>
                </p:cNvPr>
                <p:cNvSpPr/>
                <p:nvPr/>
              </p:nvSpPr>
              <p:spPr>
                <a:xfrm>
                  <a:off x="8976321" y="3453277"/>
                  <a:ext cx="144015" cy="671526"/>
                </a:xfrm>
                <a:prstGeom prst="ellipse">
                  <a:avLst/>
                </a:prstGeom>
                <a:solidFill>
                  <a:schemeClr val="accent1"/>
                </a:solidFill>
                <a:ln w="38100">
                  <a:solidFill>
                    <a:schemeClr val="accent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endParaRPr lang="en-US" sz="1350" dirty="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0D6CE4F-9486-DB48-93F0-126049862B5D}"/>
                  </a:ext>
                </a:extLst>
              </p:cNvPr>
              <p:cNvSpPr/>
              <p:nvPr/>
            </p:nvSpPr>
            <p:spPr>
              <a:xfrm>
                <a:off x="7824192" y="2661189"/>
                <a:ext cx="777096" cy="671526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135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0" name="Pie 19">
              <a:extLst>
                <a:ext uri="{FF2B5EF4-FFF2-40B4-BE49-F238E27FC236}">
                  <a16:creationId xmlns:a16="http://schemas.microsoft.com/office/drawing/2014/main" id="{2775F955-457E-9D4F-9E06-F40C413F65F9}"/>
                </a:ext>
              </a:extLst>
            </p:cNvPr>
            <p:cNvSpPr/>
            <p:nvPr/>
          </p:nvSpPr>
          <p:spPr>
            <a:xfrm>
              <a:off x="6431361" y="3818222"/>
              <a:ext cx="5760639" cy="562629"/>
            </a:xfrm>
            <a:prstGeom prst="pie">
              <a:avLst>
                <a:gd name="adj1" fmla="val 16463669"/>
                <a:gd name="adj2" fmla="val 8843230"/>
              </a:avLst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FE4EE5B-196A-F547-AF4C-509E4BE94B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17011" r="64648" b="17257"/>
          <a:stretch/>
        </p:blipFill>
        <p:spPr>
          <a:xfrm>
            <a:off x="2116186" y="2183015"/>
            <a:ext cx="2368488" cy="31302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7B05EC-A302-3E46-ADA4-045C6CB2E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12488" r="50000" b="16778"/>
          <a:stretch/>
        </p:blipFill>
        <p:spPr>
          <a:xfrm>
            <a:off x="4468422" y="2183015"/>
            <a:ext cx="2308037" cy="2866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010449-BDC4-404F-84CD-FA939B6A07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0" t="18246" r="35053" b="21571"/>
          <a:stretch/>
        </p:blipFill>
        <p:spPr>
          <a:xfrm>
            <a:off x="6724942" y="2267977"/>
            <a:ext cx="2461265" cy="286600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AEDA15-871F-C645-8FD6-712A2B20EE67}"/>
              </a:ext>
            </a:extLst>
          </p:cNvPr>
          <p:cNvCxnSpPr/>
          <p:nvPr/>
        </p:nvCxnSpPr>
        <p:spPr bwMode="auto">
          <a:xfrm>
            <a:off x="4732179" y="2213501"/>
            <a:ext cx="1109968" cy="1311037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6BFE1-3EE8-5E48-A88C-7B0EE35E4FF1}"/>
              </a:ext>
            </a:extLst>
          </p:cNvPr>
          <p:cNvCxnSpPr/>
          <p:nvPr/>
        </p:nvCxnSpPr>
        <p:spPr bwMode="auto">
          <a:xfrm>
            <a:off x="7023964" y="2213501"/>
            <a:ext cx="1098624" cy="129126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Right Bracket 8">
            <a:extLst>
              <a:ext uri="{FF2B5EF4-FFF2-40B4-BE49-F238E27FC236}">
                <a16:creationId xmlns:a16="http://schemas.microsoft.com/office/drawing/2014/main" id="{92AEB71D-5222-6041-A343-F31857B98916}"/>
              </a:ext>
            </a:extLst>
          </p:cNvPr>
          <p:cNvSpPr/>
          <p:nvPr/>
        </p:nvSpPr>
        <p:spPr bwMode="auto">
          <a:xfrm rot="20552401" flipH="1">
            <a:off x="8199122" y="3600594"/>
            <a:ext cx="76764" cy="521947"/>
          </a:xfrm>
          <a:prstGeom prst="rightBracket">
            <a:avLst>
              <a:gd name="adj" fmla="val 24407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B42384-6A79-DD4B-82BF-212A17D5D8E4}"/>
              </a:ext>
            </a:extLst>
          </p:cNvPr>
          <p:cNvSpPr txBox="1"/>
          <p:nvPr/>
        </p:nvSpPr>
        <p:spPr>
          <a:xfrm>
            <a:off x="7887761" y="4177883"/>
            <a:ext cx="8146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2"/>
                </a:solidFill>
              </a:rPr>
              <a:t>~ 150 m</a:t>
            </a:r>
          </a:p>
        </p:txBody>
      </p:sp>
    </p:spTree>
    <p:extLst>
      <p:ext uri="{BB962C8B-B14F-4D97-AF65-F5344CB8AC3E}">
        <p14:creationId xmlns:p14="http://schemas.microsoft.com/office/powerpoint/2010/main" val="2946679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73D2FD86-B95A-1449-8911-9FDF6CE82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4" t="6289" r="8861" b="4654"/>
          <a:stretch/>
        </p:blipFill>
        <p:spPr>
          <a:xfrm>
            <a:off x="629563" y="1440661"/>
            <a:ext cx="7090913" cy="4580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195009-DB0D-7A49-ACA8-4B8CAC1863C3}"/>
              </a:ext>
            </a:extLst>
          </p:cNvPr>
          <p:cNvSpPr txBox="1"/>
          <p:nvPr/>
        </p:nvSpPr>
        <p:spPr>
          <a:xfrm>
            <a:off x="1105118" y="3429001"/>
            <a:ext cx="28376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Gate = 11  </a:t>
            </a:r>
            <a:r>
              <a:rPr lang="en-US" sz="1350" dirty="0">
                <a:solidFill>
                  <a:schemeClr val="tx2">
                    <a:lumMod val="50000"/>
                    <a:lumOff val="50000"/>
                  </a:schemeClr>
                </a:solidFill>
                <a:sym typeface="Wingdings" pitchFamily="2" charset="2"/>
              </a:rPr>
              <a:t> 200 m from the lidar </a:t>
            </a:r>
          </a:p>
          <a:p>
            <a:pPr algn="ctr"/>
            <a:r>
              <a:rPr lang="en-US" sz="1350" dirty="0">
                <a:solidFill>
                  <a:schemeClr val="tx2">
                    <a:lumMod val="50000"/>
                    <a:lumOff val="50000"/>
                  </a:schemeClr>
                </a:solidFill>
                <a:sym typeface="Wingdings" pitchFamily="2" charset="2"/>
              </a:rPr>
              <a:t>Just downwind building T81</a:t>
            </a:r>
            <a:endParaRPr lang="en-US" sz="135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483F9C-7AA8-8D4E-B1C0-167E8653F018}"/>
              </a:ext>
            </a:extLst>
          </p:cNvPr>
          <p:cNvSpPr txBox="1"/>
          <p:nvPr/>
        </p:nvSpPr>
        <p:spPr>
          <a:xfrm>
            <a:off x="4854070" y="3429001"/>
            <a:ext cx="27542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Gate = 7  </a:t>
            </a:r>
            <a:r>
              <a:rPr lang="en-US" sz="1350" dirty="0">
                <a:solidFill>
                  <a:schemeClr val="tx2">
                    <a:lumMod val="50000"/>
                    <a:lumOff val="50000"/>
                  </a:schemeClr>
                </a:solidFill>
                <a:sym typeface="Wingdings" pitchFamily="2" charset="2"/>
              </a:rPr>
              <a:t> 126 m from the lidar </a:t>
            </a:r>
          </a:p>
          <a:p>
            <a:pPr algn="ctr"/>
            <a:r>
              <a:rPr lang="en-US" sz="1350" dirty="0">
                <a:solidFill>
                  <a:schemeClr val="tx2">
                    <a:lumMod val="50000"/>
                    <a:lumOff val="50000"/>
                  </a:schemeClr>
                </a:solidFill>
                <a:sym typeface="Wingdings" pitchFamily="2" charset="2"/>
              </a:rPr>
              <a:t>~70 m away from building T81</a:t>
            </a:r>
            <a:endParaRPr lang="en-US" sz="135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08C2ED-4679-034A-BA5B-A3485E905416}"/>
              </a:ext>
            </a:extLst>
          </p:cNvPr>
          <p:cNvSpPr txBox="1"/>
          <p:nvPr/>
        </p:nvSpPr>
        <p:spPr>
          <a:xfrm>
            <a:off x="7678773" y="3345583"/>
            <a:ext cx="1465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Black lines – individual scans </a:t>
            </a:r>
          </a:p>
          <a:p>
            <a:r>
              <a:rPr lang="en-US" sz="1350" dirty="0">
                <a:solidFill>
                  <a:srgbClr val="FF0000"/>
                </a:solidFill>
              </a:rPr>
              <a:t>Red lines – mean of scans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D279235-D32F-7E4E-9763-4A53D5D0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81" y="782706"/>
            <a:ext cx="8548605" cy="621000"/>
          </a:xfrm>
        </p:spPr>
        <p:txBody>
          <a:bodyPr/>
          <a:lstStyle/>
          <a:p>
            <a:r>
              <a:rPr lang="en-US" sz="2700" dirty="0"/>
              <a:t>Cross-sections through the wake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2CE86A-3CF1-9C4F-A672-06DDA103ED7C}"/>
              </a:ext>
            </a:extLst>
          </p:cNvPr>
          <p:cNvCxnSpPr/>
          <p:nvPr/>
        </p:nvCxnSpPr>
        <p:spPr bwMode="auto">
          <a:xfrm>
            <a:off x="1062478" y="1808820"/>
            <a:ext cx="2861450" cy="0"/>
          </a:xfrm>
          <a:prstGeom prst="line">
            <a:avLst/>
          </a:prstGeom>
          <a:noFill/>
          <a:ln w="254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F7EE27-DD87-CF4F-8104-61DEE735DBE0}"/>
              </a:ext>
            </a:extLst>
          </p:cNvPr>
          <p:cNvCxnSpPr/>
          <p:nvPr/>
        </p:nvCxnSpPr>
        <p:spPr bwMode="auto">
          <a:xfrm>
            <a:off x="4817323" y="1808820"/>
            <a:ext cx="2616995" cy="0"/>
          </a:xfrm>
          <a:prstGeom prst="line">
            <a:avLst/>
          </a:prstGeom>
          <a:noFill/>
          <a:ln w="254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D586CA-5861-514E-96D1-2F011A85DFAA}"/>
              </a:ext>
            </a:extLst>
          </p:cNvPr>
          <p:cNvCxnSpPr/>
          <p:nvPr/>
        </p:nvCxnSpPr>
        <p:spPr bwMode="auto">
          <a:xfrm>
            <a:off x="4817323" y="4833156"/>
            <a:ext cx="2616995" cy="0"/>
          </a:xfrm>
          <a:prstGeom prst="line">
            <a:avLst/>
          </a:prstGeom>
          <a:noFill/>
          <a:ln w="254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B2957B-9CB6-F943-AEEB-81767D8E5334}"/>
              </a:ext>
            </a:extLst>
          </p:cNvPr>
          <p:cNvCxnSpPr/>
          <p:nvPr/>
        </p:nvCxnSpPr>
        <p:spPr bwMode="auto">
          <a:xfrm>
            <a:off x="1062478" y="4833156"/>
            <a:ext cx="2861450" cy="0"/>
          </a:xfrm>
          <a:prstGeom prst="line">
            <a:avLst/>
          </a:prstGeom>
          <a:noFill/>
          <a:ln w="254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2B819D6-BDDE-1243-9BAD-E6F9104EC560}"/>
              </a:ext>
            </a:extLst>
          </p:cNvPr>
          <p:cNvSpPr txBox="1"/>
          <p:nvPr/>
        </p:nvSpPr>
        <p:spPr>
          <a:xfrm>
            <a:off x="1782551" y="3969060"/>
            <a:ext cx="13292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2"/>
                </a:solidFill>
              </a:rPr>
              <a:t>Velocity deficit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DE14D1-3EEF-AC40-A605-6D7A1A3C4DAE}"/>
              </a:ext>
            </a:extLst>
          </p:cNvPr>
          <p:cNvSpPr txBox="1"/>
          <p:nvPr/>
        </p:nvSpPr>
        <p:spPr>
          <a:xfrm>
            <a:off x="5544597" y="3969060"/>
            <a:ext cx="13292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2"/>
                </a:solidFill>
              </a:rPr>
              <a:t>Velocity deficit </a:t>
            </a:r>
          </a:p>
        </p:txBody>
      </p:sp>
    </p:spTree>
    <p:extLst>
      <p:ext uri="{BB962C8B-B14F-4D97-AF65-F5344CB8AC3E}">
        <p14:creationId xmlns:p14="http://schemas.microsoft.com/office/powerpoint/2010/main" val="374791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BB1854-2B24-46DC-962F-265E66E61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625202"/>
            <a:ext cx="6048672" cy="333771"/>
          </a:xfrm>
        </p:spPr>
        <p:txBody>
          <a:bodyPr>
            <a:noAutofit/>
          </a:bodyPr>
          <a:lstStyle/>
          <a:p>
            <a:pPr algn="l"/>
            <a:r>
              <a:rPr lang="en-GB" sz="28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Pollutant entrainment by tower wake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D4DC7-048E-4E05-BFC1-DEFA5B1C1A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1" t="14696" r="388" b="-50"/>
          <a:stretch/>
        </p:blipFill>
        <p:spPr>
          <a:xfrm>
            <a:off x="-9236" y="2132856"/>
            <a:ext cx="9153236" cy="472514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A1B02CA-2AF1-47DD-B41A-53991C696A70}"/>
              </a:ext>
            </a:extLst>
          </p:cNvPr>
          <p:cNvCxnSpPr/>
          <p:nvPr/>
        </p:nvCxnSpPr>
        <p:spPr>
          <a:xfrm>
            <a:off x="611560" y="4005064"/>
            <a:ext cx="360040" cy="115212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4485B28-C396-4DF6-9007-F56AA705B36A}"/>
              </a:ext>
            </a:extLst>
          </p:cNvPr>
          <p:cNvSpPr txBox="1"/>
          <p:nvPr/>
        </p:nvSpPr>
        <p:spPr>
          <a:xfrm>
            <a:off x="-9236" y="365140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Source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5AF8DE-F970-4D07-B4DC-B32FD0A67F73}"/>
              </a:ext>
            </a:extLst>
          </p:cNvPr>
          <p:cNvCxnSpPr/>
          <p:nvPr/>
        </p:nvCxnSpPr>
        <p:spPr>
          <a:xfrm>
            <a:off x="899592" y="2492896"/>
            <a:ext cx="360040" cy="115212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F35841A-E848-4971-8192-DA6896D893D9}"/>
              </a:ext>
            </a:extLst>
          </p:cNvPr>
          <p:cNvSpPr txBox="1"/>
          <p:nvPr/>
        </p:nvSpPr>
        <p:spPr>
          <a:xfrm>
            <a:off x="395536" y="214560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Tower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E2F85E-117D-4EF2-B2B8-92FA14244334}"/>
              </a:ext>
            </a:extLst>
          </p:cNvPr>
          <p:cNvSpPr txBox="1"/>
          <p:nvPr/>
        </p:nvSpPr>
        <p:spPr>
          <a:xfrm>
            <a:off x="1984" y="1762066"/>
            <a:ext cx="3633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Fluidity simulation by L. </a:t>
            </a:r>
            <a:r>
              <a:rPr lang="en-GB" dirty="0" err="1"/>
              <a:t>Mottet</a:t>
            </a:r>
            <a:r>
              <a:rPr lang="en-GB" dirty="0"/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38944-1B30-45F3-A47C-6E489200C5B0}"/>
              </a:ext>
            </a:extLst>
          </p:cNvPr>
          <p:cNvSpPr txBox="1"/>
          <p:nvPr/>
        </p:nvSpPr>
        <p:spPr>
          <a:xfrm>
            <a:off x="0" y="101389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Wind tunnel result:</a:t>
            </a:r>
          </a:p>
          <a:p>
            <a:r>
              <a:rPr lang="en-GB" dirty="0"/>
              <a:t>Low pollutant concentrations found in a vertical profile taken in tower wake</a:t>
            </a:r>
          </a:p>
        </p:txBody>
      </p:sp>
    </p:spTree>
    <p:extLst>
      <p:ext uri="{BB962C8B-B14F-4D97-AF65-F5344CB8AC3E}">
        <p14:creationId xmlns:p14="http://schemas.microsoft.com/office/powerpoint/2010/main" val="3002304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BB1854-2B24-46DC-962F-265E66E61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691" y="581860"/>
            <a:ext cx="8603658" cy="333771"/>
          </a:xfrm>
        </p:spPr>
        <p:txBody>
          <a:bodyPr>
            <a:noAutofit/>
          </a:bodyPr>
          <a:lstStyle/>
          <a:p>
            <a:pPr algn="l"/>
            <a:r>
              <a:rPr lang="en-GB" sz="28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Street-level pollutant concentration</a:t>
            </a:r>
            <a:br>
              <a:rPr lang="en-GB" sz="28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 two model scales for </a:t>
            </a:r>
            <a:br>
              <a:rPr lang="en-GB" sz="28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wind from SW 220°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E92B3-38F5-4CCD-BB85-4BB57A6DB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101" y="2204865"/>
            <a:ext cx="4581899" cy="4653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7DBFB9-0F8A-41A9-BFAF-D40AE8F30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r="15350"/>
          <a:stretch/>
        </p:blipFill>
        <p:spPr>
          <a:xfrm>
            <a:off x="0" y="2169265"/>
            <a:ext cx="4716016" cy="4698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C575EA-7A20-4663-90BE-9655BAA8F052}"/>
              </a:ext>
            </a:extLst>
          </p:cNvPr>
          <p:cNvSpPr txBox="1"/>
          <p:nvPr/>
        </p:nvSpPr>
        <p:spPr>
          <a:xfrm>
            <a:off x="179512" y="1700808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N.B.</a:t>
            </a:r>
            <a:r>
              <a:rPr lang="en-GB" dirty="0"/>
              <a:t> Interpolated contours for illustrative purposes only</a:t>
            </a:r>
          </a:p>
        </p:txBody>
      </p:sp>
    </p:spTree>
    <p:extLst>
      <p:ext uri="{BB962C8B-B14F-4D97-AF65-F5344CB8AC3E}">
        <p14:creationId xmlns:p14="http://schemas.microsoft.com/office/powerpoint/2010/main" val="2450546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BB1854-2B24-46DC-962F-265E66E61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690" y="692696"/>
            <a:ext cx="8603658" cy="333771"/>
          </a:xfrm>
        </p:spPr>
        <p:txBody>
          <a:bodyPr>
            <a:noAutofit/>
          </a:bodyPr>
          <a:lstStyle/>
          <a:p>
            <a:pPr algn="l"/>
            <a:r>
              <a:rPr lang="en-GB" sz="28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Above-canopy pollutant concentration</a:t>
            </a:r>
            <a:br>
              <a:rPr lang="en-GB" sz="28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 two model scales for </a:t>
            </a:r>
            <a:br>
              <a:rPr lang="en-GB" sz="28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wind from SW 220°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BC641C-1F4A-4D84-B1CA-8B5C78545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4864"/>
            <a:ext cx="4685870" cy="46531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88D19B-4997-42B5-AE50-B082F38F1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58422"/>
            <a:ext cx="4572000" cy="55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34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359E2-65FA-754D-A625-D4B0382A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B93E2-2302-6F48-86DD-4BD7B6B8E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Tall buildings</a:t>
            </a:r>
          </a:p>
          <a:p>
            <a:pPr lvl="1"/>
            <a:r>
              <a:rPr lang="en-US" dirty="0"/>
              <a:t>Wake effects</a:t>
            </a:r>
          </a:p>
          <a:p>
            <a:pPr lvl="1"/>
            <a:r>
              <a:rPr lang="en-US" dirty="0"/>
              <a:t>Roof detail</a:t>
            </a:r>
          </a:p>
          <a:p>
            <a:r>
              <a:rPr lang="en-US" dirty="0">
                <a:solidFill>
                  <a:srgbClr val="FF0000"/>
                </a:solidFill>
              </a:rPr>
              <a:t>Field studies</a:t>
            </a:r>
          </a:p>
          <a:p>
            <a:pPr lvl="1"/>
            <a:r>
              <a:rPr lang="en-US" dirty="0"/>
              <a:t>Cambridge</a:t>
            </a:r>
          </a:p>
          <a:p>
            <a:pPr lvl="1"/>
            <a:r>
              <a:rPr lang="en-US" dirty="0"/>
              <a:t>London</a:t>
            </a:r>
          </a:p>
          <a:p>
            <a:r>
              <a:rPr lang="en-US" dirty="0"/>
              <a:t>Ventilation modelling</a:t>
            </a:r>
          </a:p>
          <a:p>
            <a:r>
              <a:rPr lang="en-US" dirty="0"/>
              <a:t>New team member</a:t>
            </a:r>
          </a:p>
          <a:p>
            <a:r>
              <a:rPr lang="en-US" dirty="0"/>
              <a:t>Puff ventilation</a:t>
            </a:r>
          </a:p>
          <a:p>
            <a:r>
              <a:rPr lang="en-US" dirty="0"/>
              <a:t>Planning advice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475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8C89-E5F0-D04D-A01F-41663901B2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Cambridge field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4B5FF7-6EDA-A94C-A779-34322D0745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June - September</a:t>
            </a:r>
          </a:p>
        </p:txBody>
      </p:sp>
    </p:spTree>
    <p:extLst>
      <p:ext uri="{BB962C8B-B14F-4D97-AF65-F5344CB8AC3E}">
        <p14:creationId xmlns:p14="http://schemas.microsoft.com/office/powerpoint/2010/main" val="1531738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9E3310-E388-464B-B66F-7428CDCE9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753" y="1496290"/>
            <a:ext cx="4036464" cy="4504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AA606-E274-724F-A4CD-E553E1E8B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closure</a:t>
            </a:r>
          </a:p>
        </p:txBody>
      </p:sp>
    </p:spTree>
    <p:extLst>
      <p:ext uri="{BB962C8B-B14F-4D97-AF65-F5344CB8AC3E}">
        <p14:creationId xmlns:p14="http://schemas.microsoft.com/office/powerpoint/2010/main" val="960369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C220AF-7A06-4C23-8DCA-9239BFD14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8" t="10370" b="3704"/>
          <a:stretch/>
        </p:blipFill>
        <p:spPr>
          <a:xfrm>
            <a:off x="96781" y="970684"/>
            <a:ext cx="9047219" cy="4916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50DF46-21CE-440B-B1B4-DBA83B5A6093}"/>
              </a:ext>
            </a:extLst>
          </p:cNvPr>
          <p:cNvSpPr txBox="1"/>
          <p:nvPr/>
        </p:nvSpPr>
        <p:spPr>
          <a:xfrm>
            <a:off x="6276109" y="894682"/>
            <a:ext cx="290945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/>
              <a:t>Installed MAGIC Monitors</a:t>
            </a:r>
          </a:p>
          <a:p>
            <a:r>
              <a:rPr lang="en-GB" sz="900" dirty="0"/>
              <a:t>1 St. Barnabas Church indoor AND outdoor monitors </a:t>
            </a:r>
          </a:p>
          <a:p>
            <a:r>
              <a:rPr lang="en-GB" sz="900" dirty="0"/>
              <a:t>       - deployed on 28 Jun 2019</a:t>
            </a:r>
          </a:p>
          <a:p>
            <a:r>
              <a:rPr lang="en-GB" sz="900" dirty="0"/>
              <a:t>       - retrieve on 27 Sep 2019 (planned)</a:t>
            </a:r>
          </a:p>
          <a:p>
            <a:r>
              <a:rPr lang="en-GB" sz="900" dirty="0"/>
              <a:t>3. Romsey Mill indoor AND outdoor monitors  </a:t>
            </a:r>
          </a:p>
          <a:p>
            <a:r>
              <a:rPr lang="en-GB" sz="900" dirty="0"/>
              <a:t>        - deployed on 24 Jun 2019</a:t>
            </a:r>
          </a:p>
          <a:p>
            <a:r>
              <a:rPr lang="en-GB" sz="900" dirty="0"/>
              <a:t>        - retrieve on 27 Sep 2019 (planned)</a:t>
            </a:r>
          </a:p>
          <a:p>
            <a:endParaRPr lang="en-GB" sz="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C5BA9-F7E1-4363-8811-574D2F43392B}"/>
              </a:ext>
            </a:extLst>
          </p:cNvPr>
          <p:cNvSpPr txBox="1"/>
          <p:nvPr/>
        </p:nvSpPr>
        <p:spPr>
          <a:xfrm>
            <a:off x="4662599" y="3835624"/>
            <a:ext cx="8875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5A241E5-AD4F-4872-A211-BBF5D9B62C80}"/>
              </a:ext>
            </a:extLst>
          </p:cNvPr>
          <p:cNvCxnSpPr>
            <a:cxnSpLocks/>
          </p:cNvCxnSpPr>
          <p:nvPr/>
        </p:nvCxnSpPr>
        <p:spPr>
          <a:xfrm flipV="1">
            <a:off x="5012055" y="3610466"/>
            <a:ext cx="440025" cy="2236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58EE659-951E-4996-846E-57619EE94521}"/>
              </a:ext>
            </a:extLst>
          </p:cNvPr>
          <p:cNvSpPr/>
          <p:nvPr/>
        </p:nvSpPr>
        <p:spPr>
          <a:xfrm>
            <a:off x="5921645" y="3860250"/>
            <a:ext cx="85725" cy="857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F1C219-80D3-4E24-B6FE-824003DBB058}"/>
              </a:ext>
            </a:extLst>
          </p:cNvPr>
          <p:cNvSpPr txBox="1"/>
          <p:nvPr/>
        </p:nvSpPr>
        <p:spPr>
          <a:xfrm>
            <a:off x="6414223" y="4490747"/>
            <a:ext cx="1414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FF0000"/>
                </a:highlight>
              </a:rPr>
              <a:t>Traffic is expected to increase as an alternative route city centre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8FD0-54F7-4C8B-AB5E-A958F6FA669C}"/>
              </a:ext>
            </a:extLst>
          </p:cNvPr>
          <p:cNvSpPr txBox="1"/>
          <p:nvPr/>
        </p:nvSpPr>
        <p:spPr>
          <a:xfrm>
            <a:off x="5464416" y="3149607"/>
            <a:ext cx="141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ighlight>
                  <a:srgbClr val="00FF00"/>
                </a:highlight>
              </a:rPr>
              <a:t>Traffic is expected to reduce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8BB353-66D8-47F9-9D4D-F220A3EAC778}"/>
              </a:ext>
            </a:extLst>
          </p:cNvPr>
          <p:cNvCxnSpPr>
            <a:cxnSpLocks/>
          </p:cNvCxnSpPr>
          <p:nvPr/>
        </p:nvCxnSpPr>
        <p:spPr>
          <a:xfrm flipH="1" flipV="1">
            <a:off x="5857875" y="4138041"/>
            <a:ext cx="662940" cy="3441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FB9755-416C-47A7-80AF-EB84230AAAA7}"/>
              </a:ext>
            </a:extLst>
          </p:cNvPr>
          <p:cNvCxnSpPr>
            <a:cxnSpLocks/>
          </p:cNvCxnSpPr>
          <p:nvPr/>
        </p:nvCxnSpPr>
        <p:spPr>
          <a:xfrm flipH="1" flipV="1">
            <a:off x="6414223" y="4070346"/>
            <a:ext cx="106592" cy="4159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949590F-B17F-46DB-BA6E-3CCA586DF657}"/>
              </a:ext>
            </a:extLst>
          </p:cNvPr>
          <p:cNvSpPr/>
          <p:nvPr/>
        </p:nvSpPr>
        <p:spPr>
          <a:xfrm rot="1554903">
            <a:off x="5228026" y="3521682"/>
            <a:ext cx="677558" cy="240617"/>
          </a:xfrm>
          <a:prstGeom prst="rect">
            <a:avLst/>
          </a:prstGeom>
          <a:solidFill>
            <a:srgbClr val="00B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9F019-6E32-4170-9D3D-B702E6C279F7}"/>
              </a:ext>
            </a:extLst>
          </p:cNvPr>
          <p:cNvSpPr txBox="1"/>
          <p:nvPr/>
        </p:nvSpPr>
        <p:spPr>
          <a:xfrm>
            <a:off x="5181100" y="3209510"/>
            <a:ext cx="2417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highlight>
                  <a:srgbClr val="FF0000"/>
                </a:highlight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9F4AAC-D452-4385-9AF1-19ADE808604F}"/>
              </a:ext>
            </a:extLst>
          </p:cNvPr>
          <p:cNvSpPr txBox="1"/>
          <p:nvPr/>
        </p:nvSpPr>
        <p:spPr>
          <a:xfrm>
            <a:off x="5869663" y="3420059"/>
            <a:ext cx="2417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highlight>
                  <a:srgbClr val="FF0000"/>
                </a:highlight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652D72-929C-4567-AFB8-3C70C006388B}"/>
              </a:ext>
            </a:extLst>
          </p:cNvPr>
          <p:cNvSpPr txBox="1"/>
          <p:nvPr/>
        </p:nvSpPr>
        <p:spPr>
          <a:xfrm>
            <a:off x="5964508" y="3844039"/>
            <a:ext cx="2417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highlight>
                  <a:srgbClr val="FF0000"/>
                </a:highlight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228899-A00B-4D8A-A040-0902E4CF8B15}"/>
              </a:ext>
            </a:extLst>
          </p:cNvPr>
          <p:cNvSpPr/>
          <p:nvPr/>
        </p:nvSpPr>
        <p:spPr>
          <a:xfrm>
            <a:off x="7741229" y="2053883"/>
            <a:ext cx="85725" cy="857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/>
          </a:p>
        </p:txBody>
      </p: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95AF8690-489B-4357-85AF-06C6B0B55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1861" y="900055"/>
            <a:ext cx="187594" cy="14496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FBAD4F3-E2CA-4373-8CFE-96EA00F20860}"/>
              </a:ext>
            </a:extLst>
          </p:cNvPr>
          <p:cNvSpPr/>
          <p:nvPr/>
        </p:nvSpPr>
        <p:spPr>
          <a:xfrm>
            <a:off x="5521595" y="3625935"/>
            <a:ext cx="85725" cy="857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9415FE-AF10-4AA8-8421-98A6CE919931}"/>
              </a:ext>
            </a:extLst>
          </p:cNvPr>
          <p:cNvSpPr txBox="1"/>
          <p:nvPr/>
        </p:nvSpPr>
        <p:spPr>
          <a:xfrm>
            <a:off x="5443597" y="3790495"/>
            <a:ext cx="2417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highlight>
                  <a:srgbClr val="FF0000"/>
                </a:highlight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4E9C677-F9BD-45F0-9B07-13C621393E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058" y="2034400"/>
            <a:ext cx="145473" cy="12469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3538621-744D-4BFD-8C9B-6447A0687250}"/>
              </a:ext>
            </a:extLst>
          </p:cNvPr>
          <p:cNvSpPr txBox="1"/>
          <p:nvPr/>
        </p:nvSpPr>
        <p:spPr>
          <a:xfrm>
            <a:off x="858983" y="1861277"/>
            <a:ext cx="9074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75" dirty="0"/>
              <a:t>(Cambridge Councils)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1D8789-F858-4D14-8464-B10269052FBB}"/>
              </a:ext>
            </a:extLst>
          </p:cNvPr>
          <p:cNvSpPr txBox="1"/>
          <p:nvPr/>
        </p:nvSpPr>
        <p:spPr>
          <a:xfrm>
            <a:off x="858982" y="2439704"/>
            <a:ext cx="9074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75" dirty="0"/>
              <a:t>(Cambridge Councils)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A32015-B9BC-4B7B-8266-B1DD4FAB7C43}"/>
              </a:ext>
            </a:extLst>
          </p:cNvPr>
          <p:cNvSpPr txBox="1"/>
          <p:nvPr/>
        </p:nvSpPr>
        <p:spPr>
          <a:xfrm>
            <a:off x="858982" y="2989964"/>
            <a:ext cx="9074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75" dirty="0"/>
              <a:t>(Cambridge Councils)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479DB2-B0D8-404D-A06A-6F760D62375C}"/>
              </a:ext>
            </a:extLst>
          </p:cNvPr>
          <p:cNvSpPr txBox="1"/>
          <p:nvPr/>
        </p:nvSpPr>
        <p:spPr>
          <a:xfrm>
            <a:off x="131618" y="1071871"/>
            <a:ext cx="163483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/>
              <a:t>Cambridge Mill Road Study</a:t>
            </a:r>
          </a:p>
        </p:txBody>
      </p:sp>
    </p:spTree>
    <p:extLst>
      <p:ext uri="{BB962C8B-B14F-4D97-AF65-F5344CB8AC3E}">
        <p14:creationId xmlns:p14="http://schemas.microsoft.com/office/powerpoint/2010/main" val="1414293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359E2-65FA-754D-A625-D4B0382A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B93E2-2302-6F48-86DD-4BD7B6B8E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Tall buildings</a:t>
            </a:r>
          </a:p>
          <a:p>
            <a:pPr lvl="1"/>
            <a:r>
              <a:rPr lang="en-US" dirty="0"/>
              <a:t>Wake effects</a:t>
            </a:r>
          </a:p>
          <a:p>
            <a:pPr lvl="1"/>
            <a:r>
              <a:rPr lang="en-US" dirty="0"/>
              <a:t>Roof detail</a:t>
            </a:r>
          </a:p>
          <a:p>
            <a:r>
              <a:rPr lang="en-US" dirty="0"/>
              <a:t>Field studies</a:t>
            </a:r>
          </a:p>
          <a:p>
            <a:pPr lvl="1"/>
            <a:r>
              <a:rPr lang="en-US" dirty="0"/>
              <a:t>Cambridge</a:t>
            </a:r>
          </a:p>
          <a:p>
            <a:pPr lvl="1"/>
            <a:r>
              <a:rPr lang="en-US" dirty="0"/>
              <a:t>London</a:t>
            </a:r>
          </a:p>
          <a:p>
            <a:r>
              <a:rPr lang="en-US" dirty="0"/>
              <a:t>Ventilation modelling</a:t>
            </a:r>
          </a:p>
          <a:p>
            <a:r>
              <a:rPr lang="en-US" dirty="0"/>
              <a:t>New team member</a:t>
            </a:r>
          </a:p>
          <a:p>
            <a:r>
              <a:rPr lang="en-US" dirty="0"/>
              <a:t>Puff ventilation</a:t>
            </a:r>
          </a:p>
          <a:p>
            <a:r>
              <a:rPr lang="en-US" dirty="0"/>
              <a:t>Planning advice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293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rick building with a clock tower in front of a house&#10;&#10;Description automatically generated">
            <a:extLst>
              <a:ext uri="{FF2B5EF4-FFF2-40B4-BE49-F238E27FC236}">
                <a16:creationId xmlns:a16="http://schemas.microsoft.com/office/drawing/2014/main" id="{1BD39100-74A7-4203-88B9-284D523520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8" y="857250"/>
            <a:ext cx="3857625" cy="5143500"/>
          </a:xfrm>
          <a:prstGeom prst="rect">
            <a:avLst/>
          </a:prstGeom>
        </p:spPr>
      </p:pic>
      <p:pic>
        <p:nvPicPr>
          <p:cNvPr id="9" name="Picture 8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BA3FE50D-4CDF-4F92-B554-A3CF48D5B2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59" y="2831523"/>
            <a:ext cx="4225637" cy="316922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845A83-E591-4238-A51F-F9003C613646}"/>
              </a:ext>
            </a:extLst>
          </p:cNvPr>
          <p:cNvCxnSpPr/>
          <p:nvPr/>
        </p:nvCxnSpPr>
        <p:spPr>
          <a:xfrm>
            <a:off x="2190090" y="2997778"/>
            <a:ext cx="318655" cy="2216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1B8451C-1A5D-4C4A-B158-575FF0AC1AF5}"/>
              </a:ext>
            </a:extLst>
          </p:cNvPr>
          <p:cNvSpPr txBox="1"/>
          <p:nvPr/>
        </p:nvSpPr>
        <p:spPr>
          <a:xfrm>
            <a:off x="1407307" y="2755403"/>
            <a:ext cx="11014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MAGIC monitor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0BA4AB-43DF-47F2-A431-65B587DA50A1}"/>
              </a:ext>
            </a:extLst>
          </p:cNvPr>
          <p:cNvSpPr txBox="1"/>
          <p:nvPr/>
        </p:nvSpPr>
        <p:spPr>
          <a:xfrm>
            <a:off x="5509141" y="3507012"/>
            <a:ext cx="11014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MAGIC monitor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0A1B34-BBFC-4F23-B8B4-18C998978BC6}"/>
              </a:ext>
            </a:extLst>
          </p:cNvPr>
          <p:cNvCxnSpPr>
            <a:cxnSpLocks/>
          </p:cNvCxnSpPr>
          <p:nvPr/>
        </p:nvCxnSpPr>
        <p:spPr>
          <a:xfrm>
            <a:off x="6186055" y="3939886"/>
            <a:ext cx="751208" cy="6079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62568B3-B103-4522-B8E6-1DD58255A0E5}"/>
              </a:ext>
            </a:extLst>
          </p:cNvPr>
          <p:cNvSpPr txBox="1"/>
          <p:nvPr/>
        </p:nvSpPr>
        <p:spPr>
          <a:xfrm>
            <a:off x="7736692" y="2859277"/>
            <a:ext cx="945173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50" dirty="0"/>
              <a:t>Indoor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1E468-5C05-4EFF-8BF2-36837344B457}"/>
              </a:ext>
            </a:extLst>
          </p:cNvPr>
          <p:cNvSpPr txBox="1"/>
          <p:nvPr/>
        </p:nvSpPr>
        <p:spPr>
          <a:xfrm>
            <a:off x="3285454" y="898904"/>
            <a:ext cx="945173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50" dirty="0"/>
              <a:t>Outdoor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1CEE17-A3E1-4E76-AC35-1BE2E555C14D}"/>
              </a:ext>
            </a:extLst>
          </p:cNvPr>
          <p:cNvSpPr txBox="1"/>
          <p:nvPr/>
        </p:nvSpPr>
        <p:spPr>
          <a:xfrm>
            <a:off x="4497759" y="923104"/>
            <a:ext cx="464624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St. Barnabas Church</a:t>
            </a:r>
          </a:p>
          <a:p>
            <a:endParaRPr lang="en-GB" sz="1350" dirty="0"/>
          </a:p>
          <a:p>
            <a:r>
              <a:rPr lang="en-GB" sz="1350" dirty="0"/>
              <a:t>Indoor: office with windows facing to courtyard (open quite often)</a:t>
            </a:r>
          </a:p>
          <a:p>
            <a:r>
              <a:rPr lang="en-GB" sz="1350" dirty="0"/>
              <a:t>Outdoor: on the exterior church wall close to Mill road</a:t>
            </a:r>
          </a:p>
        </p:txBody>
      </p:sp>
    </p:spTree>
    <p:extLst>
      <p:ext uri="{BB962C8B-B14F-4D97-AF65-F5344CB8AC3E}">
        <p14:creationId xmlns:p14="http://schemas.microsoft.com/office/powerpoint/2010/main" val="1722296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ll, floor, indoor, room&#10;&#10;Description automatically generated">
            <a:extLst>
              <a:ext uri="{FF2B5EF4-FFF2-40B4-BE49-F238E27FC236}">
                <a16:creationId xmlns:a16="http://schemas.microsoft.com/office/drawing/2014/main" id="{4B4DC35E-9784-4F43-8FA3-9D6243DC61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52" y="2201142"/>
            <a:ext cx="5066145" cy="3799609"/>
          </a:xfrm>
          <a:prstGeom prst="rect">
            <a:avLst/>
          </a:prstGeom>
        </p:spPr>
      </p:pic>
      <p:pic>
        <p:nvPicPr>
          <p:cNvPr id="3" name="Picture 2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97305AA5-E199-4301-B80C-BE9EAE0961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857625" cy="51435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845A83-E591-4238-A51F-F9003C613646}"/>
              </a:ext>
            </a:extLst>
          </p:cNvPr>
          <p:cNvCxnSpPr/>
          <p:nvPr/>
        </p:nvCxnSpPr>
        <p:spPr>
          <a:xfrm>
            <a:off x="1138648" y="2395024"/>
            <a:ext cx="318655" cy="2216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1B8451C-1A5D-4C4A-B158-575FF0AC1AF5}"/>
              </a:ext>
            </a:extLst>
          </p:cNvPr>
          <p:cNvSpPr txBox="1"/>
          <p:nvPr/>
        </p:nvSpPr>
        <p:spPr>
          <a:xfrm>
            <a:off x="485980" y="1910275"/>
            <a:ext cx="11014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MAGIC monitor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0BA4AB-43DF-47F2-A431-65B587DA50A1}"/>
              </a:ext>
            </a:extLst>
          </p:cNvPr>
          <p:cNvSpPr txBox="1"/>
          <p:nvPr/>
        </p:nvSpPr>
        <p:spPr>
          <a:xfrm>
            <a:off x="4442011" y="2395024"/>
            <a:ext cx="11014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MAGIC monitor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0A1B34-BBFC-4F23-B8B4-18C998978BC6}"/>
              </a:ext>
            </a:extLst>
          </p:cNvPr>
          <p:cNvCxnSpPr>
            <a:cxnSpLocks/>
          </p:cNvCxnSpPr>
          <p:nvPr/>
        </p:nvCxnSpPr>
        <p:spPr>
          <a:xfrm>
            <a:off x="5070763" y="2824596"/>
            <a:ext cx="945173" cy="8570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C086141-AB30-4DDB-9F4F-FECCD164E57B}"/>
              </a:ext>
            </a:extLst>
          </p:cNvPr>
          <p:cNvSpPr txBox="1"/>
          <p:nvPr/>
        </p:nvSpPr>
        <p:spPr>
          <a:xfrm>
            <a:off x="7862455" y="2395024"/>
            <a:ext cx="945173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50" dirty="0"/>
              <a:t>Indoor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5D39D-B7DB-4431-9690-2AEDA75286C7}"/>
              </a:ext>
            </a:extLst>
          </p:cNvPr>
          <p:cNvSpPr txBox="1"/>
          <p:nvPr/>
        </p:nvSpPr>
        <p:spPr>
          <a:xfrm>
            <a:off x="2890777" y="919596"/>
            <a:ext cx="945173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350" dirty="0"/>
              <a:t>Outdoor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D377D1-8E68-4C01-90F5-F2369DA62BF8}"/>
              </a:ext>
            </a:extLst>
          </p:cNvPr>
          <p:cNvSpPr txBox="1"/>
          <p:nvPr/>
        </p:nvSpPr>
        <p:spPr>
          <a:xfrm>
            <a:off x="4010891" y="988868"/>
            <a:ext cx="4796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Romsey Mill</a:t>
            </a:r>
          </a:p>
          <a:p>
            <a:endParaRPr lang="en-GB" sz="1350" dirty="0"/>
          </a:p>
          <a:p>
            <a:r>
              <a:rPr lang="en-GB" sz="1350" dirty="0"/>
              <a:t>Indoor: Pre-school room – door open every morning</a:t>
            </a:r>
          </a:p>
          <a:p>
            <a:r>
              <a:rPr lang="en-GB" sz="1350" dirty="0"/>
              <a:t>Outdoor: gate next to the road</a:t>
            </a:r>
          </a:p>
        </p:txBody>
      </p:sp>
    </p:spTree>
    <p:extLst>
      <p:ext uri="{BB962C8B-B14F-4D97-AF65-F5344CB8AC3E}">
        <p14:creationId xmlns:p14="http://schemas.microsoft.com/office/powerpoint/2010/main" val="2690090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480ED-89B7-4255-B181-244EA0E7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" y="884752"/>
            <a:ext cx="7886700" cy="532148"/>
          </a:xfrm>
        </p:spPr>
        <p:txBody>
          <a:bodyPr/>
          <a:lstStyle/>
          <a:p>
            <a:r>
              <a:rPr lang="en-GB" dirty="0"/>
              <a:t>Traffic Counts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9E8B5-11A0-4A9E-80FD-ECF8A84B5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0"/>
          <a:stretch/>
        </p:blipFill>
        <p:spPr>
          <a:xfrm>
            <a:off x="445657" y="1372200"/>
            <a:ext cx="3608183" cy="2281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6DB86-F978-467A-B66A-89AB9AB4A1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28" b="4054"/>
          <a:stretch/>
        </p:blipFill>
        <p:spPr>
          <a:xfrm>
            <a:off x="5867400" y="884752"/>
            <a:ext cx="2887980" cy="2599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463D5A-5C97-4DE2-A0FB-90FBD3586C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36"/>
          <a:stretch/>
        </p:blipFill>
        <p:spPr>
          <a:xfrm>
            <a:off x="445657" y="3653790"/>
            <a:ext cx="3722483" cy="2346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C18E7E-F27C-47AD-9F63-48C735336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007" y="3497701"/>
            <a:ext cx="3722483" cy="25030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12CB67-0E9F-400E-87D3-42B52D743C9F}"/>
              </a:ext>
            </a:extLst>
          </p:cNvPr>
          <p:cNvSpPr txBox="1"/>
          <p:nvPr/>
        </p:nvSpPr>
        <p:spPr>
          <a:xfrm>
            <a:off x="2306899" y="1416899"/>
            <a:ext cx="9392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Mill Road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E45B6B-0FFF-43DE-935C-1600016B9579}"/>
              </a:ext>
            </a:extLst>
          </p:cNvPr>
          <p:cNvSpPr txBox="1"/>
          <p:nvPr/>
        </p:nvSpPr>
        <p:spPr>
          <a:xfrm>
            <a:off x="6635059" y="3653790"/>
            <a:ext cx="9392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/>
              <a:t>Perne</a:t>
            </a:r>
            <a:r>
              <a:rPr lang="en-GB" sz="1350" dirty="0"/>
              <a:t> Road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D92B89-988A-4F35-83C1-D0BFF43F0923}"/>
              </a:ext>
            </a:extLst>
          </p:cNvPr>
          <p:cNvSpPr/>
          <p:nvPr/>
        </p:nvSpPr>
        <p:spPr>
          <a:xfrm>
            <a:off x="2249749" y="3792289"/>
            <a:ext cx="138691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/>
              <a:t>Coleridge Road</a:t>
            </a:r>
          </a:p>
        </p:txBody>
      </p:sp>
    </p:spTree>
    <p:extLst>
      <p:ext uri="{BB962C8B-B14F-4D97-AF65-F5344CB8AC3E}">
        <p14:creationId xmlns:p14="http://schemas.microsoft.com/office/powerpoint/2010/main" val="250092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8C89-E5F0-D04D-A01F-41663901B2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London field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4B5FF7-6EDA-A94C-A779-34322D0745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September 16-27 </a:t>
            </a:r>
          </a:p>
        </p:txBody>
      </p:sp>
    </p:spTree>
    <p:extLst>
      <p:ext uri="{BB962C8B-B14F-4D97-AF65-F5344CB8AC3E}">
        <p14:creationId xmlns:p14="http://schemas.microsoft.com/office/powerpoint/2010/main" val="2571808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52C92-B538-054C-AE86-CD77AAA3D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speed &amp; </a:t>
            </a:r>
            <a:br>
              <a:rPr lang="en-US" dirty="0"/>
            </a:br>
            <a:r>
              <a:rPr lang="en-US" dirty="0"/>
              <a:t>direction during </a:t>
            </a:r>
            <a:br>
              <a:rPr lang="en-US" dirty="0"/>
            </a:br>
            <a:r>
              <a:rPr lang="en-US" dirty="0"/>
              <a:t>campaign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E2DC4-AABA-4049-8A1C-FE4F9BDC9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r="7476"/>
          <a:stretch/>
        </p:blipFill>
        <p:spPr>
          <a:xfrm>
            <a:off x="105486" y="1694274"/>
            <a:ext cx="8841000" cy="4327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CBA801-EA3A-0047-8F56-C946283EB5B5}"/>
              </a:ext>
            </a:extLst>
          </p:cNvPr>
          <p:cNvSpPr txBox="1"/>
          <p:nvPr/>
        </p:nvSpPr>
        <p:spPr>
          <a:xfrm>
            <a:off x="1223628" y="2078087"/>
            <a:ext cx="56778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tx2"/>
                </a:solidFill>
              </a:rPr>
              <a:t>0° VAD</a:t>
            </a:r>
          </a:p>
          <a:p>
            <a:r>
              <a:rPr lang="en-US" sz="750" dirty="0"/>
              <a:t>75° VAD</a:t>
            </a:r>
          </a:p>
          <a:p>
            <a:r>
              <a:rPr lang="en-US" sz="750" dirty="0">
                <a:solidFill>
                  <a:schemeClr val="tx2"/>
                </a:solidFill>
              </a:rPr>
              <a:t>75° VAD</a:t>
            </a:r>
          </a:p>
        </p:txBody>
      </p:sp>
    </p:spTree>
    <p:extLst>
      <p:ext uri="{BB962C8B-B14F-4D97-AF65-F5344CB8AC3E}">
        <p14:creationId xmlns:p14="http://schemas.microsoft.com/office/powerpoint/2010/main" val="1831440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4337-35BD-CC4C-89C6-3E2D57D9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2182"/>
            <a:ext cx="7886700" cy="994172"/>
          </a:xfrm>
        </p:spPr>
        <p:txBody>
          <a:bodyPr/>
          <a:lstStyle/>
          <a:p>
            <a:r>
              <a:rPr lang="en-US" dirty="0"/>
              <a:t>Wind rose </a:t>
            </a:r>
            <a:br>
              <a:rPr lang="en-US" dirty="0"/>
            </a:br>
            <a:r>
              <a:rPr lang="en-US" dirty="0"/>
              <a:t>16- 27 Sept.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FACAFC-3C1F-CB49-94FA-EDA1510A7F17}"/>
              </a:ext>
            </a:extLst>
          </p:cNvPr>
          <p:cNvSpPr txBox="1"/>
          <p:nvPr/>
        </p:nvSpPr>
        <p:spPr>
          <a:xfrm>
            <a:off x="1247775" y="1670756"/>
            <a:ext cx="731290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b="1" dirty="0"/>
              <a:t>400 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D219F-E1FE-D346-B515-07CEA4BDEBDA}"/>
              </a:ext>
            </a:extLst>
          </p:cNvPr>
          <p:cNvSpPr txBox="1"/>
          <p:nvPr/>
        </p:nvSpPr>
        <p:spPr>
          <a:xfrm>
            <a:off x="4086225" y="1670756"/>
            <a:ext cx="731290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b="1" dirty="0"/>
              <a:t>120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B50EE7-B68A-324E-807C-9A970D47F339}"/>
              </a:ext>
            </a:extLst>
          </p:cNvPr>
          <p:cNvSpPr txBox="1"/>
          <p:nvPr/>
        </p:nvSpPr>
        <p:spPr>
          <a:xfrm>
            <a:off x="6955694" y="1670756"/>
            <a:ext cx="62388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b="1" dirty="0"/>
              <a:t>27 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3D7CB-90B1-B846-84D8-001D2A344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8"/>
          <a:stretch/>
        </p:blipFill>
        <p:spPr>
          <a:xfrm>
            <a:off x="529566" y="4293096"/>
            <a:ext cx="1890248" cy="1708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2D98B5-1F14-ED41-845E-3BF59FD77C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8"/>
          <a:stretch/>
        </p:blipFill>
        <p:spPr>
          <a:xfrm>
            <a:off x="3437874" y="4293096"/>
            <a:ext cx="1890248" cy="1708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EB7A8C-A661-7A4B-806B-282516E752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8"/>
          <a:stretch/>
        </p:blipFill>
        <p:spPr>
          <a:xfrm>
            <a:off x="6346182" y="4293096"/>
            <a:ext cx="2282337" cy="17110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77E146-A411-A447-BDA9-9A0BF2E51B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8"/>
          <a:stretch/>
        </p:blipFill>
        <p:spPr>
          <a:xfrm>
            <a:off x="259709" y="1909158"/>
            <a:ext cx="2428019" cy="21643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B63E43-F58A-0F44-9C9C-B6FA80F31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8"/>
          <a:stretch/>
        </p:blipFill>
        <p:spPr>
          <a:xfrm>
            <a:off x="3167844" y="1905756"/>
            <a:ext cx="2428019" cy="21643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B616C3-E86E-ED48-924B-9F99F0164F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8"/>
          <a:stretch/>
        </p:blipFill>
        <p:spPr>
          <a:xfrm>
            <a:off x="6078267" y="1909158"/>
            <a:ext cx="2922225" cy="21609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9AB6E2-0B4B-5042-9270-3643D80554C0}"/>
              </a:ext>
            </a:extLst>
          </p:cNvPr>
          <p:cNvSpPr txBox="1"/>
          <p:nvPr/>
        </p:nvSpPr>
        <p:spPr>
          <a:xfrm>
            <a:off x="-1843" y="4293096"/>
            <a:ext cx="819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2"/>
                </a:solidFill>
              </a:rPr>
              <a:t>‘Normal’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8FDA4C-0662-F04D-9FB1-E2A7BA43B49D}"/>
              </a:ext>
            </a:extLst>
          </p:cNvPr>
          <p:cNvSpPr txBox="1"/>
          <p:nvPr/>
        </p:nvSpPr>
        <p:spPr>
          <a:xfrm>
            <a:off x="1" y="1820797"/>
            <a:ext cx="973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Campaign</a:t>
            </a:r>
            <a:endParaRPr lang="en-US" sz="13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860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D48FD-EA1B-F94F-A3DB-AB52D5A60E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26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3596D9-E262-DB4F-9DD3-6E7A91901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the </a:t>
            </a:r>
            <a:br>
              <a:rPr lang="en-US" dirty="0"/>
            </a:br>
            <a:r>
              <a:rPr lang="en-US" dirty="0"/>
              <a:t>campaign days</a:t>
            </a:r>
          </a:p>
        </p:txBody>
      </p:sp>
      <p:pic>
        <p:nvPicPr>
          <p:cNvPr id="11" name="Picture 1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0BC4D504-2D40-634E-BBA9-37EAE29DB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t="3892" r="6883" b="2690"/>
          <a:stretch/>
        </p:blipFill>
        <p:spPr>
          <a:xfrm>
            <a:off x="162018" y="1661682"/>
            <a:ext cx="4572000" cy="3019306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1E3D9948-4184-D643-A3BA-2584F99EB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4077" r="6928" b="3505"/>
          <a:stretch/>
        </p:blipFill>
        <p:spPr>
          <a:xfrm>
            <a:off x="4409982" y="3498110"/>
            <a:ext cx="4734018" cy="24977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C370B1F-4C9B-274B-A8D4-463282B0CB7A}"/>
              </a:ext>
            </a:extLst>
          </p:cNvPr>
          <p:cNvSpPr/>
          <p:nvPr/>
        </p:nvSpPr>
        <p:spPr>
          <a:xfrm>
            <a:off x="5196778" y="1975818"/>
            <a:ext cx="2842509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dirty="0"/>
              <a:t>Convective boundary layer</a:t>
            </a:r>
          </a:p>
          <a:p>
            <a:pPr algn="ctr"/>
            <a:endParaRPr lang="en-US" sz="1350" dirty="0"/>
          </a:p>
          <a:p>
            <a:pPr algn="ctr"/>
            <a:r>
              <a:rPr lang="en-US" sz="1350" dirty="0"/>
              <a:t>Wednesday,  September 18, 2019 </a:t>
            </a:r>
          </a:p>
        </p:txBody>
      </p:sp>
    </p:spTree>
    <p:extLst>
      <p:ext uri="{BB962C8B-B14F-4D97-AF65-F5344CB8AC3E}">
        <p14:creationId xmlns:p14="http://schemas.microsoft.com/office/powerpoint/2010/main" val="2571979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D48FD-EA1B-F94F-A3DB-AB52D5A60E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27</a:t>
            </a:fld>
            <a:endParaRPr lang="en-GB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3596D9-E262-DB4F-9DD3-6E7A91901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the </a:t>
            </a:r>
            <a:br>
              <a:rPr lang="en-US" dirty="0"/>
            </a:br>
            <a:r>
              <a:rPr lang="en-US" dirty="0"/>
              <a:t>campaign days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370B1F-4C9B-274B-A8D4-463282B0CB7A}"/>
              </a:ext>
            </a:extLst>
          </p:cNvPr>
          <p:cNvSpPr/>
          <p:nvPr/>
        </p:nvSpPr>
        <p:spPr>
          <a:xfrm>
            <a:off x="5220823" y="1975818"/>
            <a:ext cx="2794419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dirty="0"/>
              <a:t>Rainy/cloudy day</a:t>
            </a:r>
          </a:p>
          <a:p>
            <a:pPr algn="ctr"/>
            <a:endParaRPr lang="en-US" sz="1350" dirty="0"/>
          </a:p>
          <a:p>
            <a:pPr algn="ctr"/>
            <a:r>
              <a:rPr lang="en-US" sz="1350" dirty="0"/>
              <a:t>Wednesday, September 25, 2019 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1E761C8-3396-C64F-9720-2FCF0279A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3474" r="7862" b="5062"/>
          <a:stretch/>
        </p:blipFill>
        <p:spPr>
          <a:xfrm>
            <a:off x="149077" y="1673736"/>
            <a:ext cx="4755703" cy="2511348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C8E5718C-835B-F14F-9DE3-99B8443EED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4338" r="7523" b="5364"/>
          <a:stretch/>
        </p:blipFill>
        <p:spPr>
          <a:xfrm>
            <a:off x="4680012" y="3140370"/>
            <a:ext cx="4482425" cy="285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91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359E2-65FA-754D-A625-D4B0382A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B93E2-2302-6F48-86DD-4BD7B6B8E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Tall buildings</a:t>
            </a:r>
          </a:p>
          <a:p>
            <a:pPr lvl="1"/>
            <a:r>
              <a:rPr lang="en-US" dirty="0"/>
              <a:t>Wake effects</a:t>
            </a:r>
          </a:p>
          <a:p>
            <a:pPr lvl="1"/>
            <a:r>
              <a:rPr lang="en-US" dirty="0"/>
              <a:t>Roof detail</a:t>
            </a:r>
          </a:p>
          <a:p>
            <a:r>
              <a:rPr lang="en-US" dirty="0"/>
              <a:t>Field studies</a:t>
            </a:r>
          </a:p>
          <a:p>
            <a:pPr lvl="1"/>
            <a:r>
              <a:rPr lang="en-US" dirty="0"/>
              <a:t>Cambridge</a:t>
            </a:r>
          </a:p>
          <a:p>
            <a:pPr lvl="1"/>
            <a:r>
              <a:rPr lang="en-US" dirty="0"/>
              <a:t>London</a:t>
            </a:r>
          </a:p>
          <a:p>
            <a:r>
              <a:rPr lang="en-US" dirty="0">
                <a:solidFill>
                  <a:srgbClr val="FF0000"/>
                </a:solidFill>
              </a:rPr>
              <a:t>Ventilation modelling</a:t>
            </a:r>
          </a:p>
          <a:p>
            <a:r>
              <a:rPr lang="en-US" dirty="0"/>
              <a:t>New team member</a:t>
            </a:r>
          </a:p>
          <a:p>
            <a:r>
              <a:rPr lang="en-US" dirty="0"/>
              <a:t>Puff ventilation</a:t>
            </a:r>
          </a:p>
          <a:p>
            <a:r>
              <a:rPr lang="en-US" dirty="0"/>
              <a:t>Planning advice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55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AE2BB-180C-4D5D-8E8E-018EF357D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65" y="269363"/>
            <a:ext cx="8229240" cy="1142640"/>
          </a:xfrm>
        </p:spPr>
        <p:txBody>
          <a:bodyPr/>
          <a:lstStyle/>
          <a:p>
            <a:r>
              <a:rPr lang="en-GB" dirty="0"/>
              <a:t>Single-sided ventilation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5281F-4F06-4273-8714-6DF152EB1F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D6EE1-6485-49BF-BA7E-42F5BE0C86AF}" type="slidenum">
              <a:rPr lang="en-GB" smtClean="0"/>
              <a:pPr/>
              <a:t>29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383D7B-8CFC-4E9C-812D-A952AC27F308}"/>
              </a:ext>
            </a:extLst>
          </p:cNvPr>
          <p:cNvGrpSpPr/>
          <p:nvPr/>
        </p:nvGrpSpPr>
        <p:grpSpPr>
          <a:xfrm>
            <a:off x="1680730" y="1628800"/>
            <a:ext cx="5599635" cy="2369254"/>
            <a:chOff x="1680730" y="1628800"/>
            <a:chExt cx="5599635" cy="23692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DF4283-AB6F-4D77-A8E2-04EFF13E8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635" y="1628800"/>
              <a:ext cx="5416730" cy="236925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86D135-1164-44FA-88FE-22FA17F1EAD1}"/>
                </a:ext>
              </a:extLst>
            </p:cNvPr>
            <p:cNvSpPr txBox="1"/>
            <p:nvPr/>
          </p:nvSpPr>
          <p:spPr>
            <a:xfrm rot="1315280">
              <a:off x="1680730" y="3542100"/>
              <a:ext cx="1879750" cy="382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Vortex shedding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3899DF-5B3A-49E3-8DDE-FBA9BBE5EFCE}"/>
              </a:ext>
            </a:extLst>
          </p:cNvPr>
          <p:cNvGrpSpPr/>
          <p:nvPr/>
        </p:nvGrpSpPr>
        <p:grpSpPr>
          <a:xfrm>
            <a:off x="1115616" y="3998054"/>
            <a:ext cx="5266667" cy="2142857"/>
            <a:chOff x="1115616" y="3998054"/>
            <a:chExt cx="5266667" cy="21428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BF1343-BBAA-4F1D-B216-1BE0597EB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3998054"/>
              <a:ext cx="5266667" cy="214285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767F55-61EF-49A3-8B06-AFCADE642CD3}"/>
                </a:ext>
              </a:extLst>
            </p:cNvPr>
            <p:cNvSpPr txBox="1"/>
            <p:nvPr/>
          </p:nvSpPr>
          <p:spPr>
            <a:xfrm rot="1258804">
              <a:off x="2158406" y="5530368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Shear driven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167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359E2-65FA-754D-A625-D4B0382A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B93E2-2302-6F48-86DD-4BD7B6B8E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Tall buildings</a:t>
            </a:r>
          </a:p>
          <a:p>
            <a:pPr lvl="1"/>
            <a:r>
              <a:rPr lang="en-US" dirty="0"/>
              <a:t>Wake effects</a:t>
            </a:r>
          </a:p>
          <a:p>
            <a:pPr lvl="1"/>
            <a:r>
              <a:rPr lang="en-US" dirty="0"/>
              <a:t>Roof detail</a:t>
            </a:r>
          </a:p>
          <a:p>
            <a:r>
              <a:rPr lang="en-US" dirty="0"/>
              <a:t>Field studies</a:t>
            </a:r>
          </a:p>
          <a:p>
            <a:pPr lvl="1"/>
            <a:r>
              <a:rPr lang="en-US" dirty="0"/>
              <a:t>Cambridge</a:t>
            </a:r>
          </a:p>
          <a:p>
            <a:pPr lvl="1"/>
            <a:r>
              <a:rPr lang="en-US" dirty="0"/>
              <a:t>London</a:t>
            </a:r>
          </a:p>
          <a:p>
            <a:r>
              <a:rPr lang="en-US" dirty="0"/>
              <a:t>Ventilation modelling</a:t>
            </a:r>
          </a:p>
          <a:p>
            <a:r>
              <a:rPr lang="en-US" dirty="0"/>
              <a:t>New team member</a:t>
            </a:r>
          </a:p>
          <a:p>
            <a:r>
              <a:rPr lang="en-US" dirty="0"/>
              <a:t>Puff ventilation</a:t>
            </a:r>
          </a:p>
          <a:p>
            <a:r>
              <a:rPr lang="en-US" dirty="0"/>
              <a:t>Planning advice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73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359E2-65FA-754D-A625-D4B0382A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B93E2-2302-6F48-86DD-4BD7B6B8E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Tall buildings</a:t>
            </a:r>
          </a:p>
          <a:p>
            <a:pPr lvl="1"/>
            <a:r>
              <a:rPr lang="en-US" dirty="0"/>
              <a:t>Wake effects</a:t>
            </a:r>
          </a:p>
          <a:p>
            <a:pPr lvl="1"/>
            <a:r>
              <a:rPr lang="en-US" dirty="0"/>
              <a:t>Roof detail</a:t>
            </a:r>
          </a:p>
          <a:p>
            <a:r>
              <a:rPr lang="en-US" dirty="0"/>
              <a:t>Field studies</a:t>
            </a:r>
          </a:p>
          <a:p>
            <a:pPr lvl="1"/>
            <a:r>
              <a:rPr lang="en-US" dirty="0"/>
              <a:t>Cambridge</a:t>
            </a:r>
          </a:p>
          <a:p>
            <a:pPr lvl="1"/>
            <a:r>
              <a:rPr lang="en-US" dirty="0"/>
              <a:t>London</a:t>
            </a:r>
          </a:p>
          <a:p>
            <a:r>
              <a:rPr lang="en-US" dirty="0"/>
              <a:t>Ventilation modelling</a:t>
            </a:r>
          </a:p>
          <a:p>
            <a:r>
              <a:rPr lang="en-US" dirty="0">
                <a:solidFill>
                  <a:srgbClr val="FF0000"/>
                </a:solidFill>
              </a:rPr>
              <a:t>New team member</a:t>
            </a:r>
          </a:p>
          <a:p>
            <a:r>
              <a:rPr lang="en-US" dirty="0"/>
              <a:t>Puff ventilation</a:t>
            </a:r>
          </a:p>
          <a:p>
            <a:r>
              <a:rPr lang="en-US" dirty="0"/>
              <a:t>Planning advice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45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percell-CW-RW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189" y="1445260"/>
            <a:ext cx="4730036" cy="3870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189" y="266216"/>
            <a:ext cx="979716" cy="97971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013180" y="904157"/>
            <a:ext cx="5121257" cy="5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GB" altLang="en-US" sz="1950" b="1" kern="0" dirty="0">
                <a:solidFill>
                  <a:srgbClr val="C00000"/>
                </a:solidFill>
                <a:latin typeface="Garamond" panose="02020404030301010803" pitchFamily="18" charset="0"/>
                <a:ea typeface="黑体" panose="02010609060101010101" pitchFamily="49" charset="-122"/>
                <a:cs typeface="+mj-cs"/>
              </a:rPr>
              <a:t>Supercell Formulation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t="35681" r="20203" b="35388"/>
          <a:stretch/>
        </p:blipFill>
        <p:spPr>
          <a:xfrm>
            <a:off x="5658444" y="1860764"/>
            <a:ext cx="2951983" cy="103603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A8122DA-B5C2-47DE-B97E-E2AE23A51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6" t="7282" r="18736" b="48955"/>
          <a:stretch/>
        </p:blipFill>
        <p:spPr>
          <a:xfrm>
            <a:off x="5799397" y="3429000"/>
            <a:ext cx="2670077" cy="1383126"/>
          </a:xfrm>
          <a:prstGeom prst="rect">
            <a:avLst/>
          </a:prstGeom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D77E8BFC-4E98-4591-A7A5-4FA103E95134}"/>
              </a:ext>
            </a:extLst>
          </p:cNvPr>
          <p:cNvSpPr txBox="1"/>
          <p:nvPr/>
        </p:nvSpPr>
        <p:spPr>
          <a:xfrm>
            <a:off x="766688" y="5426967"/>
            <a:ext cx="42051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(a) Formulation of Cloud Water and Rain Water</a:t>
            </a:r>
            <a:endParaRPr lang="zh-CN" altLang="en-US" sz="1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9AC1A9B5-0FF7-4514-81DD-8C6CDCF5E451}"/>
              </a:ext>
            </a:extLst>
          </p:cNvPr>
          <p:cNvSpPr txBox="1"/>
          <p:nvPr/>
        </p:nvSpPr>
        <p:spPr>
          <a:xfrm>
            <a:off x="5498500" y="3035902"/>
            <a:ext cx="32982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(b) Adaptive Mesh at </a:t>
            </a:r>
            <a:r>
              <a:rPr lang="en-US" altLang="zh-CN" sz="15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altLang="zh-CN" sz="15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-cross-section</a:t>
            </a:r>
            <a:endParaRPr lang="zh-CN" altLang="en-US" sz="1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5AABE922-12E5-4E1C-AC73-ACD919FEF883}"/>
              </a:ext>
            </a:extLst>
          </p:cNvPr>
          <p:cNvSpPr txBox="1"/>
          <p:nvPr/>
        </p:nvSpPr>
        <p:spPr>
          <a:xfrm>
            <a:off x="5511778" y="5044249"/>
            <a:ext cx="32870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(c) Adaptive Mesh at </a:t>
            </a:r>
            <a:r>
              <a:rPr lang="en-US" altLang="zh-CN" sz="15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altLang="zh-CN" sz="15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-cross-section</a:t>
            </a:r>
            <a:endParaRPr lang="zh-CN" altLang="en-US" sz="1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E1DCA2-7426-2242-983E-618B7F2C9D1D}"/>
              </a:ext>
            </a:extLst>
          </p:cNvPr>
          <p:cNvSpPr txBox="1"/>
          <p:nvPr/>
        </p:nvSpPr>
        <p:spPr>
          <a:xfrm>
            <a:off x="1816925" y="368135"/>
            <a:ext cx="22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Dr </a:t>
            </a:r>
            <a:r>
              <a:rPr lang="en-US" sz="2000" dirty="0" err="1"/>
              <a:t>Jinxi</a:t>
            </a:r>
            <a:r>
              <a:rPr lang="en-US" sz="2000" dirty="0"/>
              <a:t> Li.     PKU</a:t>
            </a:r>
          </a:p>
        </p:txBody>
      </p:sp>
    </p:spTree>
    <p:extLst>
      <p:ext uri="{BB962C8B-B14F-4D97-AF65-F5344CB8AC3E}">
        <p14:creationId xmlns:p14="http://schemas.microsoft.com/office/powerpoint/2010/main" val="76500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359E2-65FA-754D-A625-D4B0382A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B93E2-2302-6F48-86DD-4BD7B6B8E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Tall buildings</a:t>
            </a:r>
          </a:p>
          <a:p>
            <a:pPr lvl="1"/>
            <a:r>
              <a:rPr lang="en-US" dirty="0"/>
              <a:t>Wake effects</a:t>
            </a:r>
          </a:p>
          <a:p>
            <a:pPr lvl="1"/>
            <a:r>
              <a:rPr lang="en-US" dirty="0"/>
              <a:t>Roof detail</a:t>
            </a:r>
          </a:p>
          <a:p>
            <a:r>
              <a:rPr lang="en-US" dirty="0"/>
              <a:t>Field studies</a:t>
            </a:r>
          </a:p>
          <a:p>
            <a:pPr lvl="1"/>
            <a:r>
              <a:rPr lang="en-US" dirty="0"/>
              <a:t>Cambridge</a:t>
            </a:r>
          </a:p>
          <a:p>
            <a:pPr lvl="1"/>
            <a:r>
              <a:rPr lang="en-US" dirty="0"/>
              <a:t>London</a:t>
            </a:r>
          </a:p>
          <a:p>
            <a:r>
              <a:rPr lang="en-US" dirty="0"/>
              <a:t>Ventilation modelling</a:t>
            </a:r>
          </a:p>
          <a:p>
            <a:r>
              <a:rPr lang="en-US" dirty="0"/>
              <a:t>New team member</a:t>
            </a:r>
          </a:p>
          <a:p>
            <a:r>
              <a:rPr lang="en-US" dirty="0">
                <a:solidFill>
                  <a:srgbClr val="FF0000"/>
                </a:solidFill>
              </a:rPr>
              <a:t>Puff ventilation</a:t>
            </a:r>
          </a:p>
          <a:p>
            <a:r>
              <a:rPr lang="en-US" dirty="0"/>
              <a:t>Planning advice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9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8" t="62221" r="39911" b="12554"/>
          <a:stretch/>
        </p:blipFill>
        <p:spPr>
          <a:xfrm>
            <a:off x="628650" y="4903152"/>
            <a:ext cx="2372744" cy="109728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5271818" cy="920210"/>
          </a:xfrm>
        </p:spPr>
        <p:txBody>
          <a:bodyPr>
            <a:noAutofit/>
          </a:bodyPr>
          <a:lstStyle/>
          <a:p>
            <a:r>
              <a:rPr lang="en-US" sz="3600" dirty="0"/>
              <a:t>Modelling of short range dispersion of puffs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09496" y="1423358"/>
            <a:ext cx="5766184" cy="3479794"/>
          </a:xfrm>
        </p:spPr>
        <p:txBody>
          <a:bodyPr/>
          <a:lstStyle/>
          <a:p>
            <a:r>
              <a:rPr lang="en-US" sz="2400" dirty="0"/>
              <a:t>Using Fluidity and wind tunnel experiments to model the dispersion of short puff releases.</a:t>
            </a:r>
          </a:p>
          <a:p>
            <a:r>
              <a:rPr lang="en-US" sz="2400" dirty="0"/>
              <a:t>Comparisons made with ADMS in order to review the strengths and limitations of Gaussian plume models for use at short time and length scales.</a:t>
            </a:r>
          </a:p>
          <a:p>
            <a:r>
              <a:rPr lang="en-US" sz="2400" dirty="0"/>
              <a:t>Evaluating Fluidity’s ability to capture peak concentrations from puff releases.</a:t>
            </a:r>
          </a:p>
          <a:p>
            <a:endParaRPr lang="en-US" sz="2400" dirty="0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77104" y="6356351"/>
            <a:ext cx="2057400" cy="365125"/>
          </a:xfrm>
        </p:spPr>
        <p:txBody>
          <a:bodyPr/>
          <a:lstStyle/>
          <a:p>
            <a:fld id="{41A754FD-3F4D-4977-999E-F4D101095EA8}" type="slidenum">
              <a:rPr lang="en-US" smtClean="0"/>
              <a:t>33</a:t>
            </a:fld>
            <a:endParaRPr lang="en-US" dirty="0"/>
          </a:p>
        </p:txBody>
      </p:sp>
      <p:pic>
        <p:nvPicPr>
          <p:cNvPr id="2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17" y="2675443"/>
            <a:ext cx="2413373" cy="10972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16" y="1530505"/>
            <a:ext cx="2413373" cy="10972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17" y="3806080"/>
            <a:ext cx="2413373" cy="10972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897082" y="1817535"/>
            <a:ext cx="670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Wind tunnel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43937" y="302196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Fluidity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2102" y="4189184"/>
            <a:ext cx="635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ADMS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46098" y="5221199"/>
            <a:ext cx="219517" cy="2408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1" t="62482" r="28000" b="11782"/>
          <a:stretch/>
        </p:blipFill>
        <p:spPr>
          <a:xfrm>
            <a:off x="5970694" y="4913422"/>
            <a:ext cx="2863810" cy="10972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4" t="61988" r="31473" b="12057"/>
          <a:stretch/>
        </p:blipFill>
        <p:spPr>
          <a:xfrm>
            <a:off x="3220805" y="4903152"/>
            <a:ext cx="2526885" cy="109728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32252" y="4913422"/>
            <a:ext cx="1047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Puff release</a:t>
            </a:r>
          </a:p>
        </p:txBody>
      </p:sp>
    </p:spTree>
    <p:extLst>
      <p:ext uri="{BB962C8B-B14F-4D97-AF65-F5344CB8AC3E}">
        <p14:creationId xmlns:p14="http://schemas.microsoft.com/office/powerpoint/2010/main" val="3283027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359E2-65FA-754D-A625-D4B0382A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B93E2-2302-6F48-86DD-4BD7B6B8E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Tall buildings</a:t>
            </a:r>
          </a:p>
          <a:p>
            <a:pPr lvl="1"/>
            <a:r>
              <a:rPr lang="en-US" dirty="0"/>
              <a:t>Significant wake effects observed</a:t>
            </a:r>
          </a:p>
          <a:p>
            <a:pPr lvl="1"/>
            <a:r>
              <a:rPr lang="en-US" dirty="0"/>
              <a:t>Roof detail unimportant</a:t>
            </a:r>
          </a:p>
          <a:p>
            <a:r>
              <a:rPr lang="en-US" dirty="0"/>
              <a:t>Field studies</a:t>
            </a:r>
          </a:p>
          <a:p>
            <a:pPr lvl="1"/>
            <a:r>
              <a:rPr lang="en-US" dirty="0"/>
              <a:t>Cambridge: road closure effects</a:t>
            </a:r>
          </a:p>
          <a:p>
            <a:pPr lvl="1"/>
            <a:r>
              <a:rPr lang="en-US" dirty="0"/>
              <a:t>London: </a:t>
            </a:r>
            <a:r>
              <a:rPr lang="en-US" dirty="0" err="1"/>
              <a:t>TfL</a:t>
            </a:r>
            <a:r>
              <a:rPr lang="en-US" dirty="0"/>
              <a:t> traffic signals to be </a:t>
            </a:r>
            <a:r>
              <a:rPr lang="en-US" dirty="0" err="1"/>
              <a:t>analysed</a:t>
            </a:r>
            <a:endParaRPr lang="en-US" dirty="0"/>
          </a:p>
          <a:p>
            <a:r>
              <a:rPr lang="en-US" dirty="0"/>
              <a:t>Ventilation and Fluidity modelling continuing</a:t>
            </a:r>
          </a:p>
          <a:p>
            <a:r>
              <a:rPr lang="en-US" dirty="0"/>
              <a:t>Puff ventilation: see later presentation</a:t>
            </a:r>
          </a:p>
          <a:p>
            <a:r>
              <a:rPr lang="en-US" dirty="0"/>
              <a:t>Planning advice developing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2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8C89-E5F0-D04D-A01F-41663901B2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Planning guidance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4B5FF7-6EDA-A94C-A779-34322D0745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88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34F65-BD00-0C45-B041-94989E9CA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936E5-51AE-7F45-99D1-D18BB8995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Residential</a:t>
            </a:r>
          </a:p>
          <a:p>
            <a:pPr lvl="1"/>
            <a:r>
              <a:rPr lang="en-US" sz="1400" dirty="0"/>
              <a:t>Currently recommend that windows remain shut: inform architects and planners </a:t>
            </a:r>
          </a:p>
          <a:p>
            <a:pPr lvl="2"/>
            <a:r>
              <a:rPr lang="en-US" sz="1400" dirty="0"/>
              <a:t>Location of ventilation intakes?</a:t>
            </a:r>
          </a:p>
          <a:p>
            <a:pPr lvl="2"/>
            <a:r>
              <a:rPr lang="en-US" sz="1400" dirty="0"/>
              <a:t>Seasonal/daily opening</a:t>
            </a:r>
          </a:p>
          <a:p>
            <a:pPr lvl="2"/>
            <a:r>
              <a:rPr lang="en-US" sz="1400" dirty="0"/>
              <a:t>Conflict Noise / Air Quality / Overheating</a:t>
            </a:r>
          </a:p>
          <a:p>
            <a:pPr lvl="2"/>
            <a:r>
              <a:rPr lang="en-US" sz="1400" dirty="0"/>
              <a:t>Natural v mechanical ventilation</a:t>
            </a:r>
          </a:p>
          <a:p>
            <a:pPr lvl="2"/>
            <a:r>
              <a:rPr lang="en-US" sz="1400" dirty="0"/>
              <a:t>Single v dual aspect housing</a:t>
            </a:r>
          </a:p>
          <a:p>
            <a:r>
              <a:rPr lang="en-US" sz="2000" dirty="0"/>
              <a:t>Mixed use: offices, bars, restaurants</a:t>
            </a:r>
          </a:p>
          <a:p>
            <a:pPr marL="685800" lvl="2">
              <a:spcBef>
                <a:spcPts val="1000"/>
              </a:spcBef>
            </a:pPr>
            <a:r>
              <a:rPr lang="en-US" sz="1600" dirty="0"/>
              <a:t>CHP</a:t>
            </a:r>
          </a:p>
          <a:p>
            <a:pPr lvl="2"/>
            <a:r>
              <a:rPr lang="en-US" sz="1400" dirty="0"/>
              <a:t>Location of exhausts in relation to surrounding buildings</a:t>
            </a:r>
          </a:p>
          <a:p>
            <a:pPr lvl="2"/>
            <a:r>
              <a:rPr lang="en-US" sz="1400" dirty="0"/>
              <a:t>Heat removal means flue gases no longer buoyant</a:t>
            </a:r>
          </a:p>
          <a:p>
            <a:pPr lvl="1"/>
            <a:r>
              <a:rPr lang="en-US" sz="1600" dirty="0"/>
              <a:t>Odour</a:t>
            </a:r>
          </a:p>
          <a:p>
            <a:pPr lvl="2"/>
            <a:r>
              <a:rPr lang="en-US" sz="1400" dirty="0"/>
              <a:t>Complaints from an existing restaurant from occupants of a new building</a:t>
            </a:r>
          </a:p>
        </p:txBody>
      </p:sp>
    </p:spTree>
    <p:extLst>
      <p:ext uri="{BB962C8B-B14F-4D97-AF65-F5344CB8AC3E}">
        <p14:creationId xmlns:p14="http://schemas.microsoft.com/office/powerpoint/2010/main" val="338213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9A31B-FD58-EB40-8977-16112FC39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modelling </a:t>
            </a:r>
            <a:br>
              <a:rPr lang="en-US" dirty="0"/>
            </a:br>
            <a:r>
              <a:rPr lang="en-US" dirty="0"/>
              <a:t>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02C8F-3B09-2F4B-914C-0E283E2C6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CFD cannot address</a:t>
            </a:r>
          </a:p>
          <a:p>
            <a:pPr lvl="1"/>
            <a:r>
              <a:rPr lang="en-US" dirty="0"/>
              <a:t>High level releases</a:t>
            </a:r>
          </a:p>
          <a:p>
            <a:pPr lvl="1"/>
            <a:r>
              <a:rPr lang="en-US" dirty="0"/>
              <a:t>Hourly exceedances</a:t>
            </a:r>
          </a:p>
          <a:p>
            <a:pPr lvl="1"/>
            <a:r>
              <a:rPr lang="en-US" dirty="0"/>
              <a:t>Vertical variations in pollution concentration</a:t>
            </a:r>
          </a:p>
          <a:p>
            <a:pPr lvl="1"/>
            <a:r>
              <a:rPr lang="en-US" dirty="0"/>
              <a:t>Low wind speeds</a:t>
            </a:r>
          </a:p>
          <a:p>
            <a:pPr lvl="1"/>
            <a:r>
              <a:rPr lang="en-US" dirty="0"/>
              <a:t>Exposure in high-emission areas</a:t>
            </a:r>
          </a:p>
          <a:p>
            <a:pPr lvl="1"/>
            <a:r>
              <a:rPr lang="en-US" dirty="0"/>
              <a:t>Exposure at junctions, bus stops etc.</a:t>
            </a:r>
          </a:p>
          <a:p>
            <a:pPr lvl="1"/>
            <a:r>
              <a:rPr lang="en-US" dirty="0"/>
              <a:t>Hourly variation of emissions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629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90EB-3DFF-EE4B-BE9B-340F505C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of thumb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1872E-FC86-E04B-A752-B12FBDEF2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Pollution levels decrease with height?</a:t>
            </a:r>
          </a:p>
          <a:p>
            <a:r>
              <a:rPr lang="en-US" dirty="0"/>
              <a:t>Always place ventilation inputs on the roof?</a:t>
            </a:r>
          </a:p>
          <a:p>
            <a:r>
              <a:rPr lang="en-US" dirty="0"/>
              <a:t>Trees reduce street level pollution? May hinder dispersion due to canopy cover</a:t>
            </a:r>
          </a:p>
          <a:p>
            <a:r>
              <a:rPr lang="en-US" dirty="0"/>
              <a:t>How many buildings make a street canyon?</a:t>
            </a:r>
          </a:p>
          <a:p>
            <a:r>
              <a:rPr lang="en-US" dirty="0"/>
              <a:t>When can we open windows?</a:t>
            </a:r>
          </a:p>
          <a:p>
            <a:r>
              <a:rPr lang="en-US" dirty="0"/>
              <a:t>Response to rush hour?</a:t>
            </a:r>
          </a:p>
          <a:p>
            <a:r>
              <a:rPr lang="en-US" dirty="0"/>
              <a:t>Tall buildings cause more vertical mixing? Sphere of influence of a tall building?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64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90EB-3DFF-EE4B-BE9B-340F505C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1872E-FC86-E04B-A752-B12FBDEF2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most useful form of advice?</a:t>
            </a:r>
          </a:p>
          <a:p>
            <a:endParaRPr lang="en-US" dirty="0"/>
          </a:p>
          <a:p>
            <a:r>
              <a:rPr lang="en-US" dirty="0"/>
              <a:t>How do you see MAGIC producing it?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22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8636F-BF37-46A3-9B1C-01F638816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dirty="0"/>
              <a:t>Tall buildings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EC230E-ED38-41E2-84C6-314AD4DB1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00"/>
          <a:stretch/>
        </p:blipFill>
        <p:spPr>
          <a:xfrm>
            <a:off x="372468" y="1340768"/>
            <a:ext cx="8448004" cy="2639462"/>
          </a:xfr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40C743-8BB1-45B5-954D-1106CED53A5A}"/>
              </a:ext>
            </a:extLst>
          </p:cNvPr>
          <p:cNvCxnSpPr>
            <a:cxnSpLocks/>
          </p:cNvCxnSpPr>
          <p:nvPr/>
        </p:nvCxnSpPr>
        <p:spPr>
          <a:xfrm flipH="1">
            <a:off x="3746726" y="2315348"/>
            <a:ext cx="54372" cy="96058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36F345-F031-40E2-9814-6EE51290F84E}"/>
              </a:ext>
            </a:extLst>
          </p:cNvPr>
          <p:cNvCxnSpPr>
            <a:cxnSpLocks/>
          </p:cNvCxnSpPr>
          <p:nvPr/>
        </p:nvCxnSpPr>
        <p:spPr>
          <a:xfrm>
            <a:off x="3641893" y="2308955"/>
            <a:ext cx="280322" cy="92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8BA85A-271D-44D1-AB28-F26F75367EC6}"/>
              </a:ext>
            </a:extLst>
          </p:cNvPr>
          <p:cNvCxnSpPr>
            <a:cxnSpLocks/>
          </p:cNvCxnSpPr>
          <p:nvPr/>
        </p:nvCxnSpPr>
        <p:spPr>
          <a:xfrm>
            <a:off x="3600329" y="3280122"/>
            <a:ext cx="280322" cy="92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5480035-1E37-4FFD-8EF0-2D67280B2D3C}"/>
              </a:ext>
            </a:extLst>
          </p:cNvPr>
          <p:cNvSpPr txBox="1"/>
          <p:nvPr/>
        </p:nvSpPr>
        <p:spPr>
          <a:xfrm>
            <a:off x="3084302" y="2257596"/>
            <a:ext cx="181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2.8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10C9BE-39E6-4C52-A2F9-19CC2723F0FF}"/>
              </a:ext>
            </a:extLst>
          </p:cNvPr>
          <p:cNvSpPr txBox="1"/>
          <p:nvPr/>
        </p:nvSpPr>
        <p:spPr>
          <a:xfrm>
            <a:off x="6108638" y="1454120"/>
            <a:ext cx="181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Tall building to SE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12DCCB4-5A46-4CFA-A742-C6BA731D14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1" r="26727"/>
          <a:stretch/>
        </p:blipFill>
        <p:spPr>
          <a:xfrm rot="5400000">
            <a:off x="3634754" y="3139826"/>
            <a:ext cx="204931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99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BB1854-2B24-46DC-962F-265E66E61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046" y="620688"/>
            <a:ext cx="8460432" cy="333771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Detailed roof vs flat roof model</a:t>
            </a:r>
            <a:br>
              <a:rPr lang="en-GB" sz="36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Cross-stream mean at 3 heights</a:t>
            </a:r>
            <a:br>
              <a:rPr lang="en-GB" sz="36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Wind from SE (140° met)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B7BD99-202E-48E1-842E-D36AA1E7A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470"/>
          <a:stretch/>
        </p:blipFill>
        <p:spPr>
          <a:xfrm>
            <a:off x="0" y="2780928"/>
            <a:ext cx="9144000" cy="1440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77039C-061F-4121-B1D6-02E9CDED1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354"/>
          <a:stretch/>
        </p:blipFill>
        <p:spPr>
          <a:xfrm>
            <a:off x="0" y="4149080"/>
            <a:ext cx="9144000" cy="1702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CF97FE-B611-4750-BCE7-CC7E5A8B4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226"/>
          <a:stretch/>
        </p:blipFill>
        <p:spPr>
          <a:xfrm>
            <a:off x="139396" y="1875792"/>
            <a:ext cx="3496500" cy="68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01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3FCF15-B092-48B2-844F-BF8DF260FC9A}"/>
              </a:ext>
            </a:extLst>
          </p:cNvPr>
          <p:cNvSpPr/>
          <p:nvPr/>
        </p:nvSpPr>
        <p:spPr>
          <a:xfrm>
            <a:off x="8172400" y="188640"/>
            <a:ext cx="864096" cy="333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0C293-133C-4A8F-9FF8-1D3DC5B9B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877"/>
            <a:ext cx="9144000" cy="64211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9BB1854-2B24-46DC-962F-265E66E61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105" y="61656"/>
            <a:ext cx="8603658" cy="333771"/>
          </a:xfrm>
        </p:spPr>
        <p:txBody>
          <a:bodyPr>
            <a:noAutofit/>
          </a:bodyPr>
          <a:lstStyle/>
          <a:p>
            <a:pPr algn="l"/>
            <a:r>
              <a:rPr lang="en-GB" sz="2800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Effect of upstream tall building on K2 mean velocities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8EF2F-0E57-4242-B806-4485C2B0693C}"/>
              </a:ext>
            </a:extLst>
          </p:cNvPr>
          <p:cNvSpPr txBox="1"/>
          <p:nvPr/>
        </p:nvSpPr>
        <p:spPr>
          <a:xfrm>
            <a:off x="3132196" y="66815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0.35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9F31D-FFE7-4F9C-B39E-AF6507FFD71D}"/>
              </a:ext>
            </a:extLst>
          </p:cNvPr>
          <p:cNvSpPr txBox="1"/>
          <p:nvPr/>
        </p:nvSpPr>
        <p:spPr>
          <a:xfrm>
            <a:off x="7470589" y="67094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0.7</a:t>
            </a:r>
          </a:p>
        </p:txBody>
      </p:sp>
    </p:spTree>
    <p:extLst>
      <p:ext uri="{BB962C8B-B14F-4D97-AF65-F5344CB8AC3E}">
        <p14:creationId xmlns:p14="http://schemas.microsoft.com/office/powerpoint/2010/main" val="3057238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Lidar Update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17514" y="4841100"/>
            <a:ext cx="8280000" cy="694134"/>
          </a:xfrm>
        </p:spPr>
        <p:txBody>
          <a:bodyPr/>
          <a:lstStyle/>
          <a:p>
            <a:r>
              <a:rPr lang="en-GB" dirty="0"/>
              <a:t>Natalie Theeuwes, Hannah Gough, and Janet Barlow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7</a:t>
            </a:fld>
            <a:endParaRPr lang="en-GB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7514" y="227223"/>
            <a:ext cx="1832228" cy="813758"/>
          </a:xfrm>
        </p:spPr>
        <p:txBody>
          <a:bodyPr/>
          <a:lstStyle/>
          <a:p>
            <a:r>
              <a:rPr lang="en-GB" dirty="0"/>
              <a:t>Department of Meteorology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BD8848-7BF3-904E-A0E1-0F001A279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01" y="2990609"/>
            <a:ext cx="9331802" cy="12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6939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FB34-0BE0-0046-9624-DB458101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3A63F-A3D3-EA43-9B39-59C432739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DEDE2-2D99-5449-B2A9-5FDEABDC5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947"/>
            <a:ext cx="9144000" cy="5653803"/>
          </a:xfrm>
          <a:prstGeom prst="rect">
            <a:avLst/>
          </a:prstGeom>
        </p:spPr>
      </p:pic>
      <p:sp>
        <p:nvSpPr>
          <p:cNvPr id="5" name="Down Arrow Callout 4">
            <a:extLst>
              <a:ext uri="{FF2B5EF4-FFF2-40B4-BE49-F238E27FC236}">
                <a16:creationId xmlns:a16="http://schemas.microsoft.com/office/drawing/2014/main" id="{B29FB86B-2626-E141-8088-24D575F6B0C4}"/>
              </a:ext>
            </a:extLst>
          </p:cNvPr>
          <p:cNvSpPr/>
          <p:nvPr/>
        </p:nvSpPr>
        <p:spPr>
          <a:xfrm>
            <a:off x="5267325" y="1700808"/>
            <a:ext cx="1572927" cy="1318617"/>
          </a:xfrm>
          <a:prstGeom prst="downArrowCallout">
            <a:avLst>
              <a:gd name="adj1" fmla="val 12358"/>
              <a:gd name="adj2" fmla="val 13158"/>
              <a:gd name="adj3" fmla="val 10526"/>
              <a:gd name="adj4" fmla="val 64977"/>
            </a:avLst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Halo Doppler Lidar</a:t>
            </a:r>
          </a:p>
          <a:p>
            <a:pPr algn="ctr"/>
            <a:r>
              <a:rPr lang="en-US" sz="1350" dirty="0"/>
              <a:t>~ 27 m </a:t>
            </a:r>
            <a:r>
              <a:rPr lang="en-US" sz="1350" dirty="0" err="1"/>
              <a:t>a.g.l</a:t>
            </a:r>
            <a:r>
              <a:rPr lang="en-US" sz="13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4201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10729-91C6-BF4D-AD44-7606B8E79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see building</a:t>
            </a:r>
            <a:br>
              <a:rPr lang="en-US" dirty="0"/>
            </a:br>
            <a:r>
              <a:rPr lang="en-US" dirty="0"/>
              <a:t> wakes?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5D55AF7-3236-1E4E-97FD-BE5387459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03571"/>
            <a:ext cx="3495675" cy="3000375"/>
          </a:xfr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E4A8134-FB54-7D47-9D8A-00932902A51C}"/>
              </a:ext>
            </a:extLst>
          </p:cNvPr>
          <p:cNvSpPr/>
          <p:nvPr/>
        </p:nvSpPr>
        <p:spPr>
          <a:xfrm>
            <a:off x="5797404" y="5410644"/>
            <a:ext cx="287078" cy="303028"/>
          </a:xfrm>
          <a:prstGeom prst="roundRect">
            <a:avLst>
              <a:gd name="adj" fmla="val 833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572A75-F404-EE4C-A6B5-27F0911CE3B5}"/>
              </a:ext>
            </a:extLst>
          </p:cNvPr>
          <p:cNvSpPr/>
          <p:nvPr/>
        </p:nvSpPr>
        <p:spPr>
          <a:xfrm>
            <a:off x="5885121" y="5322925"/>
            <a:ext cx="119616" cy="167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FEB0EF-119F-0742-AA96-F1518E116F21}"/>
              </a:ext>
            </a:extLst>
          </p:cNvPr>
          <p:cNvCxnSpPr>
            <a:cxnSpLocks/>
          </p:cNvCxnSpPr>
          <p:nvPr/>
        </p:nvCxnSpPr>
        <p:spPr>
          <a:xfrm flipH="1" flipV="1">
            <a:off x="3795824" y="5322925"/>
            <a:ext cx="2129171" cy="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041863-6BA0-8F46-8DA2-C1F04FF2A00C}"/>
              </a:ext>
            </a:extLst>
          </p:cNvPr>
          <p:cNvCxnSpPr>
            <a:cxnSpLocks/>
          </p:cNvCxnSpPr>
          <p:nvPr/>
        </p:nvCxnSpPr>
        <p:spPr>
          <a:xfrm flipH="1" flipV="1">
            <a:off x="4368542" y="5003947"/>
            <a:ext cx="1580378" cy="33246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F17D40-7978-5B40-A33B-FE13C48DAC75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5717659" y="5003947"/>
            <a:ext cx="227270" cy="31897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8C43F6-EF85-FA40-9AB3-C02FCBFFCAFF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944929" y="5003946"/>
            <a:ext cx="202241" cy="318979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8EA72A-4C42-2646-9C99-8FA0705F9267}"/>
              </a:ext>
            </a:extLst>
          </p:cNvPr>
          <p:cNvCxnSpPr>
            <a:cxnSpLocks/>
          </p:cNvCxnSpPr>
          <p:nvPr/>
        </p:nvCxnSpPr>
        <p:spPr>
          <a:xfrm flipV="1">
            <a:off x="5948918" y="5053479"/>
            <a:ext cx="1572398" cy="27495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2FB82E-5C25-2640-936F-3C9755D90EAA}"/>
              </a:ext>
            </a:extLst>
          </p:cNvPr>
          <p:cNvCxnSpPr>
            <a:cxnSpLocks/>
          </p:cNvCxnSpPr>
          <p:nvPr/>
        </p:nvCxnSpPr>
        <p:spPr>
          <a:xfrm>
            <a:off x="5938173" y="5334152"/>
            <a:ext cx="2179785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>
            <a:extLst>
              <a:ext uri="{FF2B5EF4-FFF2-40B4-BE49-F238E27FC236}">
                <a16:creationId xmlns:a16="http://schemas.microsoft.com/office/drawing/2014/main" id="{8BC96F7F-D383-344D-A6A1-E6210FC38405}"/>
              </a:ext>
            </a:extLst>
          </p:cNvPr>
          <p:cNvSpPr/>
          <p:nvPr/>
        </p:nvSpPr>
        <p:spPr>
          <a:xfrm>
            <a:off x="3830991" y="4911494"/>
            <a:ext cx="4161314" cy="651780"/>
          </a:xfrm>
          <a:prstGeom prst="arc">
            <a:avLst>
              <a:gd name="adj1" fmla="val 1885774"/>
              <a:gd name="adj2" fmla="val 0"/>
            </a:avLst>
          </a:prstGeom>
          <a:ln w="19050">
            <a:solidFill>
              <a:srgbClr val="C0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339A01-D70C-0E47-8B8E-634C30176E6D}"/>
              </a:ext>
            </a:extLst>
          </p:cNvPr>
          <p:cNvGrpSpPr/>
          <p:nvPr/>
        </p:nvGrpSpPr>
        <p:grpSpPr>
          <a:xfrm>
            <a:off x="3808070" y="1679962"/>
            <a:ext cx="4882058" cy="4033709"/>
            <a:chOff x="2610678" y="1043940"/>
            <a:chExt cx="6509410" cy="537827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EB22D89-D9F1-2746-A8E8-96AE4CD3C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85" t="-881" r="4807" b="7660"/>
            <a:stretch/>
          </p:blipFill>
          <p:spPr>
            <a:xfrm>
              <a:off x="2610678" y="1043940"/>
              <a:ext cx="6509410" cy="5378278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677F77C-D3C0-5549-B648-F4A6DD6FEC9F}"/>
                </a:ext>
              </a:extLst>
            </p:cNvPr>
            <p:cNvSpPr/>
            <p:nvPr/>
          </p:nvSpPr>
          <p:spPr>
            <a:xfrm>
              <a:off x="3246783" y="1378226"/>
              <a:ext cx="4837043" cy="4837044"/>
            </a:xfrm>
            <a:prstGeom prst="ellipse">
              <a:avLst/>
            </a:prstGeom>
            <a:noFill/>
            <a:ln w="476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0997BACD-C653-5648-BDBF-F471570B6B0A}"/>
              </a:ext>
            </a:extLst>
          </p:cNvPr>
          <p:cNvSpPr/>
          <p:nvPr/>
        </p:nvSpPr>
        <p:spPr>
          <a:xfrm>
            <a:off x="5976156" y="3645025"/>
            <a:ext cx="142433" cy="14638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8B6D18-A798-6F47-A3D0-67E3F94CC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8" y="4806306"/>
            <a:ext cx="9154648" cy="119444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C0A8235-1C01-2F49-91FF-D365A18EA8A9}"/>
              </a:ext>
            </a:extLst>
          </p:cNvPr>
          <p:cNvSpPr/>
          <p:nvPr/>
        </p:nvSpPr>
        <p:spPr>
          <a:xfrm>
            <a:off x="5112060" y="5278987"/>
            <a:ext cx="2646294" cy="42197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98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</TotalTime>
  <Words>913</Words>
  <Application>Microsoft Office PowerPoint</Application>
  <PresentationFormat>On-screen Show (4:3)</PresentationFormat>
  <Paragraphs>237</Paragraphs>
  <Slides>39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Arial Bold</vt:lpstr>
      <vt:lpstr>Calibri</vt:lpstr>
      <vt:lpstr>Garamond</vt:lpstr>
      <vt:lpstr>Times New Roman</vt:lpstr>
      <vt:lpstr>Wingdings 3</vt:lpstr>
      <vt:lpstr>Office Theme</vt:lpstr>
      <vt:lpstr>MAGIC</vt:lpstr>
      <vt:lpstr>Activities</vt:lpstr>
      <vt:lpstr>Activities</vt:lpstr>
      <vt:lpstr>Tall buildings</vt:lpstr>
      <vt:lpstr>Detailed roof vs flat roof model Cross-stream mean at 3 heights Wind from SE (140° met)</vt:lpstr>
      <vt:lpstr>Effect of upstream tall building on K2 mean velocities</vt:lpstr>
      <vt:lpstr>Lidar Update</vt:lpstr>
      <vt:lpstr>PowerPoint Presentation</vt:lpstr>
      <vt:lpstr>Can we see building  wakes?</vt:lpstr>
      <vt:lpstr>Can we see building  wakes?</vt:lpstr>
      <vt:lpstr>Wake 310-320°</vt:lpstr>
      <vt:lpstr>Cross-sections through the wake </vt:lpstr>
      <vt:lpstr>Pollutant entrainment by tower wake</vt:lpstr>
      <vt:lpstr>Street-level pollutant concentration in two model scales for  wind from SW 220°</vt:lpstr>
      <vt:lpstr>Above-canopy pollutant concentration in two model scales for  wind from SW 220°</vt:lpstr>
      <vt:lpstr>Activities</vt:lpstr>
      <vt:lpstr>Cambridge field study</vt:lpstr>
      <vt:lpstr>Road closure</vt:lpstr>
      <vt:lpstr>PowerPoint Presentation</vt:lpstr>
      <vt:lpstr>PowerPoint Presentation</vt:lpstr>
      <vt:lpstr>PowerPoint Presentation</vt:lpstr>
      <vt:lpstr>Traffic Counts</vt:lpstr>
      <vt:lpstr>London field study</vt:lpstr>
      <vt:lpstr>Wind speed &amp;  direction during  campaign</vt:lpstr>
      <vt:lpstr>Wind rose  16- 27 Sept. </vt:lpstr>
      <vt:lpstr>Examples of the  campaign days</vt:lpstr>
      <vt:lpstr>Examples of the  campaign days</vt:lpstr>
      <vt:lpstr>Activities</vt:lpstr>
      <vt:lpstr>Single-sided ventilation</vt:lpstr>
      <vt:lpstr>Activities</vt:lpstr>
      <vt:lpstr>PowerPoint Presentation</vt:lpstr>
      <vt:lpstr>Activities</vt:lpstr>
      <vt:lpstr>Modelling of short range dispersion of puffs</vt:lpstr>
      <vt:lpstr>Conclusions</vt:lpstr>
      <vt:lpstr>Planning guidance</vt:lpstr>
      <vt:lpstr>Scenarios</vt:lpstr>
      <vt:lpstr>Current modelling  constraints</vt:lpstr>
      <vt:lpstr>Rules of thumb</vt:lpstr>
      <vt:lpstr>Questions</vt:lpstr>
    </vt:vector>
  </TitlesOfParts>
  <Company>University of Cambridge - Maths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Elaine Paterson</dc:creator>
  <dc:description/>
  <cp:lastModifiedBy>Sophy Bristow</cp:lastModifiedBy>
  <cp:revision>49</cp:revision>
  <dcterms:created xsi:type="dcterms:W3CDTF">2017-04-12T08:55:09Z</dcterms:created>
  <dcterms:modified xsi:type="dcterms:W3CDTF">2019-11-08T17:25:29Z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University of Cambridge - Maths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4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5</vt:i4>
  </property>
</Properties>
</file>