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4" y="3912397"/>
            <a:ext cx="10364432" cy="697703"/>
          </a:xfrm>
        </p:spPr>
        <p:txBody>
          <a:bodyPr>
            <a:normAutofit/>
          </a:bodyPr>
          <a:lstStyle/>
          <a:p>
            <a:r>
              <a:rPr lang="en-US" sz="4400" dirty="0"/>
              <a:t>Civil Liberties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5" b="2815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8900" y="4749800"/>
            <a:ext cx="11189326" cy="2108200"/>
          </a:xfrm>
        </p:spPr>
        <p:txBody>
          <a:bodyPr>
            <a:normAutofit/>
          </a:bodyPr>
          <a:lstStyle/>
          <a:p>
            <a:r>
              <a:rPr lang="en-US" sz="3200" dirty="0"/>
              <a:t>The bill of rights guarantees civil rights and individual liberties to American citizens and residents.</a:t>
            </a:r>
          </a:p>
        </p:txBody>
      </p:sp>
    </p:spTree>
    <p:extLst>
      <p:ext uri="{BB962C8B-B14F-4D97-AF65-F5344CB8AC3E}">
        <p14:creationId xmlns:p14="http://schemas.microsoft.com/office/powerpoint/2010/main" val="35652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50877"/>
          </a:xfrm>
        </p:spPr>
        <p:txBody>
          <a:bodyPr>
            <a:normAutofit/>
          </a:bodyPr>
          <a:lstStyle/>
          <a:p>
            <a:r>
              <a:rPr lang="en-US" sz="4400" dirty="0"/>
              <a:t>ii. Freedom speech &amp; of the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1351128"/>
            <a:ext cx="9935571" cy="55068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Why free speech &amp; press: Allows openness in making decisions.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Limits on freedoms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Slander: Spoken defamation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Libel: Written Defamation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Treason: Making war against the </a:t>
            </a:r>
            <a:r>
              <a:rPr lang="en-US" sz="2400" dirty="0" err="1"/>
              <a:t>U.s.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Sedition: Speech or actions leading to revolt against </a:t>
            </a:r>
            <a:r>
              <a:rPr lang="en-US" sz="2400" dirty="0" err="1"/>
              <a:t>u.s.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Prior restraint: Gov’t. seeks to prevent news from being published.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Symbolic speech: Communication of ideas through symbols and actions.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94" y="1828800"/>
            <a:ext cx="2706806" cy="4080681"/>
          </a:xfrm>
        </p:spPr>
      </p:pic>
    </p:spTree>
    <p:extLst>
      <p:ext uri="{BB962C8B-B14F-4D97-AF65-F5344CB8AC3E}">
        <p14:creationId xmlns:p14="http://schemas.microsoft.com/office/powerpoint/2010/main" val="165281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78172"/>
          </a:xfrm>
        </p:spPr>
        <p:txBody>
          <a:bodyPr>
            <a:normAutofit/>
          </a:bodyPr>
          <a:lstStyle/>
          <a:p>
            <a:r>
              <a:rPr lang="en-US" sz="4400" dirty="0"/>
              <a:t>III. Freedoms of Assembly &amp; 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6412"/>
            <a:ext cx="7410734" cy="57115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200" dirty="0"/>
              <a:t>Limits on assembly &amp; petition: Only stop assemblies if inciting violence.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Freedom of Association: Right to join with others, share ideas, and work toward a common purpose.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7" y="1269242"/>
            <a:ext cx="5040573" cy="4544704"/>
          </a:xfrm>
        </p:spPr>
      </p:pic>
    </p:spTree>
    <p:extLst>
      <p:ext uri="{BB962C8B-B14F-4D97-AF65-F5344CB8AC3E}">
        <p14:creationId xmlns:p14="http://schemas.microsoft.com/office/powerpoint/2010/main" val="21807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 Thomas Jefferson argued that the free exercise clause of the Constitution built a “wall of separation between Church &amp; State.”</a:t>
            </a:r>
          </a:p>
          <a:p>
            <a:pPr marL="0" indent="0">
              <a:buNone/>
            </a:pPr>
            <a:r>
              <a:rPr lang="en-US" sz="2800" dirty="0"/>
              <a:t>2. Slander and symbolic speech are two forms of free speech that the Supreme Court has determined are not protected by the First Amendment. </a:t>
            </a:r>
          </a:p>
          <a:p>
            <a:pPr marL="0" indent="0">
              <a:buNone/>
            </a:pPr>
            <a:r>
              <a:rPr lang="en-US" sz="2800" dirty="0"/>
              <a:t>3. The government uses the Second Amendment to determine whether laws violate the establishment clause. </a:t>
            </a:r>
          </a:p>
          <a:p>
            <a:pPr marL="0" indent="0">
              <a:buNone/>
            </a:pPr>
            <a:r>
              <a:rPr lang="en-US" sz="2800" dirty="0"/>
              <a:t>4. In Near v. Minnesota (1931), the Supreme Court ruled that burning the American flag was a protected act of free speech. </a:t>
            </a:r>
          </a:p>
          <a:p>
            <a:pPr marL="0" indent="0">
              <a:buNone/>
            </a:pPr>
            <a:r>
              <a:rPr lang="en-US" sz="2800" dirty="0"/>
              <a:t>5. The Supreme Court has determined that the freedoms guaranteed by the First Amendment together establish a right to privacy. </a:t>
            </a:r>
          </a:p>
        </p:txBody>
      </p:sp>
    </p:spTree>
    <p:extLst>
      <p:ext uri="{BB962C8B-B14F-4D97-AF65-F5344CB8AC3E}">
        <p14:creationId xmlns:p14="http://schemas.microsoft.com/office/powerpoint/2010/main" val="409566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762764"/>
          </a:xfrm>
        </p:spPr>
        <p:txBody>
          <a:bodyPr>
            <a:normAutofit/>
          </a:bodyPr>
          <a:lstStyle/>
          <a:p>
            <a:r>
              <a:rPr lang="en-US" sz="3200" dirty="0"/>
              <a:t>Section 3: Protecting Individual Liberties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2485204"/>
          </a:xfrm>
        </p:spPr>
        <p:txBody>
          <a:bodyPr>
            <a:normAutofit/>
          </a:bodyPr>
          <a:lstStyle/>
          <a:p>
            <a:r>
              <a:rPr lang="en-US" sz="2800" dirty="0"/>
              <a:t>A key purpose of the Bill of rights is to protect individuals from government abuses. Several amendments limit the government’s power and protect individual rights against government actions.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9969500" cy="36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6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700" y="0"/>
            <a:ext cx="4709763" cy="1562100"/>
          </a:xfrm>
        </p:spPr>
        <p:txBody>
          <a:bodyPr>
            <a:normAutofit/>
          </a:bodyPr>
          <a:lstStyle/>
          <a:p>
            <a:r>
              <a:rPr lang="en-US" sz="6000" u="sng" dirty="0"/>
              <a:t>Do Now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32" y="609600"/>
            <a:ext cx="5293348" cy="5181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892300"/>
            <a:ext cx="4849463" cy="4965700"/>
          </a:xfrm>
        </p:spPr>
        <p:txBody>
          <a:bodyPr>
            <a:normAutofit/>
          </a:bodyPr>
          <a:lstStyle/>
          <a:p>
            <a:r>
              <a:rPr lang="en-US" sz="4000" dirty="0"/>
              <a:t>Are you willing to give up some of your liberty to feel more secure? Explain your answer either way.</a:t>
            </a:r>
          </a:p>
        </p:txBody>
      </p:sp>
    </p:spTree>
    <p:extLst>
      <p:ext uri="{BB962C8B-B14F-4D97-AF65-F5344CB8AC3E}">
        <p14:creationId xmlns:p14="http://schemas.microsoft.com/office/powerpoint/2010/main" val="277502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77899"/>
          </a:xfrm>
        </p:spPr>
        <p:txBody>
          <a:bodyPr/>
          <a:lstStyle/>
          <a:p>
            <a:r>
              <a:rPr lang="en-US" u="sng" dirty="0"/>
              <a:t>Learning Goals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711200"/>
            <a:ext cx="6019802" cy="749300"/>
          </a:xfrm>
        </p:spPr>
        <p:txBody>
          <a:bodyPr/>
          <a:lstStyle/>
          <a:p>
            <a:r>
              <a:rPr lang="en-US" sz="4000" dirty="0"/>
              <a:t>Objectives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1689099"/>
            <a:ext cx="7861300" cy="5168901"/>
          </a:xfrm>
        </p:spPr>
        <p:txBody>
          <a:bodyPr>
            <a:noAutofit/>
          </a:bodyPr>
          <a:lstStyle/>
          <a:p>
            <a:r>
              <a:rPr lang="en-US" sz="2800" dirty="0"/>
              <a:t>Explain the purposes of and limits on the right to keep and bear arms.</a:t>
            </a:r>
          </a:p>
          <a:p>
            <a:r>
              <a:rPr lang="en-US" sz="2800" dirty="0"/>
              <a:t>Describe how the bill of rights guarantees the security of home and person.</a:t>
            </a:r>
          </a:p>
          <a:p>
            <a:r>
              <a:rPr lang="en-US" sz="2800" dirty="0"/>
              <a:t>Analyze how the right to privacy has developed.</a:t>
            </a:r>
          </a:p>
          <a:p>
            <a:r>
              <a:rPr lang="en-US" sz="2800" dirty="0"/>
              <a:t>Describe how and why the constitution guarantees due process of the law.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861300" y="711200"/>
            <a:ext cx="4330699" cy="889000"/>
          </a:xfrm>
        </p:spPr>
        <p:txBody>
          <a:bodyPr/>
          <a:lstStyle/>
          <a:p>
            <a:r>
              <a:rPr lang="en-US" sz="3600" dirty="0"/>
              <a:t>Essential question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7861300" y="2222500"/>
            <a:ext cx="4330699" cy="4635500"/>
          </a:xfrm>
        </p:spPr>
        <p:txBody>
          <a:bodyPr>
            <a:normAutofit/>
          </a:bodyPr>
          <a:lstStyle/>
          <a:p>
            <a:r>
              <a:rPr lang="en-US" sz="4400" dirty="0"/>
              <a:t>How does the 4</a:t>
            </a:r>
            <a:r>
              <a:rPr lang="en-US" sz="4400" baseline="30000" dirty="0"/>
              <a:t>th</a:t>
            </a:r>
            <a:r>
              <a:rPr lang="en-US" sz="4400" dirty="0"/>
              <a:t> amendment imply a right to privacy?</a:t>
            </a:r>
          </a:p>
        </p:txBody>
      </p:sp>
    </p:spTree>
    <p:extLst>
      <p:ext uri="{BB962C8B-B14F-4D97-AF65-F5344CB8AC3E}">
        <p14:creationId xmlns:p14="http://schemas.microsoft.com/office/powerpoint/2010/main" val="34897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0719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04899"/>
          </a:xfrm>
        </p:spPr>
        <p:txBody>
          <a:bodyPr>
            <a:normAutofit/>
          </a:bodyPr>
          <a:lstStyle/>
          <a:p>
            <a:r>
              <a:rPr lang="en-US" sz="4000" u="sng" dirty="0"/>
              <a:t>I. Bear arms &amp;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04900"/>
            <a:ext cx="7353300" cy="5753100"/>
          </a:xfrm>
        </p:spPr>
        <p:txBody>
          <a:bodyPr/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Amendment: The right to bear arms</a:t>
            </a:r>
          </a:p>
          <a:p>
            <a:pPr lvl="1"/>
            <a:r>
              <a:rPr lang="en-US" sz="2400" dirty="0"/>
              <a:t>Some restrictions on weapons used generally by criminals.</a:t>
            </a:r>
          </a:p>
          <a:p>
            <a:pPr lvl="1"/>
            <a:r>
              <a:rPr lang="en-US" sz="2400" dirty="0"/>
              <a:t>State &amp; local gov’ts can’t overly restrict guns either.</a:t>
            </a:r>
          </a:p>
          <a:p>
            <a:r>
              <a:rPr lang="en-US" sz="2800" dirty="0"/>
              <a:t>Right to Privacy</a:t>
            </a:r>
          </a:p>
          <a:p>
            <a:pPr lvl="1"/>
            <a:r>
              <a:rPr lang="en-US" sz="2400" dirty="0"/>
              <a:t>Not explicitly stated in the constitution</a:t>
            </a:r>
          </a:p>
          <a:p>
            <a:pPr lvl="1"/>
            <a:r>
              <a:rPr lang="en-US" sz="2400" dirty="0"/>
              <a:t>Implicit by 4</a:t>
            </a:r>
            <a:r>
              <a:rPr lang="en-US" sz="2400" baseline="30000" dirty="0"/>
              <a:t>th</a:t>
            </a:r>
            <a:r>
              <a:rPr lang="en-US" sz="2400" dirty="0"/>
              <a:t>, 5</a:t>
            </a:r>
            <a:r>
              <a:rPr lang="en-US" sz="2400" baseline="30000" dirty="0"/>
              <a:t>th</a:t>
            </a:r>
            <a:r>
              <a:rPr lang="en-US" sz="2400" dirty="0"/>
              <a:t>, 14</a:t>
            </a:r>
            <a:r>
              <a:rPr lang="en-US" sz="2400" baseline="30000" dirty="0"/>
              <a:t>th</a:t>
            </a:r>
            <a:r>
              <a:rPr lang="en-US" sz="2400" dirty="0"/>
              <a:t> amendments.</a:t>
            </a:r>
          </a:p>
          <a:p>
            <a:pPr lvl="1"/>
            <a:r>
              <a:rPr lang="en-US" sz="2400" dirty="0"/>
              <a:t>Roe v. Wade: State can’t stop an abortion during 1</a:t>
            </a:r>
            <a:r>
              <a:rPr lang="en-US" sz="2400" baseline="30000" dirty="0"/>
              <a:t>st</a:t>
            </a:r>
            <a:r>
              <a:rPr lang="en-US" sz="2400" dirty="0"/>
              <a:t> 3 months due to privacy of the woman.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104900"/>
            <a:ext cx="4838700" cy="5333999"/>
          </a:xfrm>
        </p:spPr>
      </p:pic>
    </p:spTree>
    <p:extLst>
      <p:ext uri="{BB962C8B-B14F-4D97-AF65-F5344CB8AC3E}">
        <p14:creationId xmlns:p14="http://schemas.microsoft.com/office/powerpoint/2010/main" val="14009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066800"/>
          </a:xfrm>
        </p:spPr>
        <p:txBody>
          <a:bodyPr/>
          <a:lstStyle/>
          <a:p>
            <a:r>
              <a:rPr lang="en-US" u="sng" dirty="0"/>
              <a:t>ii. Security of home &amp; person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155700"/>
            <a:ext cx="7785100" cy="5702300"/>
          </a:xfrm>
        </p:spPr>
        <p:txBody>
          <a:bodyPr>
            <a:norm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Amendment: Troops can’t order you to let them stay in your house.</a:t>
            </a:r>
          </a:p>
          <a:p>
            <a:r>
              <a:rPr lang="en-US" sz="2800" dirty="0"/>
              <a:t>Probable Cause: Strong likelihood that they would find evidence of a crime.</a:t>
            </a:r>
          </a:p>
          <a:p>
            <a:r>
              <a:rPr lang="en-US" sz="2800" dirty="0"/>
              <a:t>Search Warrant: Document that gives police legal authority to search private property.</a:t>
            </a:r>
          </a:p>
          <a:p>
            <a:r>
              <a:rPr lang="en-US" sz="2800" dirty="0"/>
              <a:t>Exclusionary Rule: Evidence obtained illegally may not be used against a person in court.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1155700"/>
            <a:ext cx="3975100" cy="4889500"/>
          </a:xfrm>
        </p:spPr>
      </p:pic>
    </p:spTree>
    <p:extLst>
      <p:ext uri="{BB962C8B-B14F-4D97-AF65-F5344CB8AC3E}">
        <p14:creationId xmlns:p14="http://schemas.microsoft.com/office/powerpoint/2010/main" val="36074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28699"/>
          </a:xfrm>
        </p:spPr>
        <p:txBody>
          <a:bodyPr/>
          <a:lstStyle/>
          <a:p>
            <a:r>
              <a:rPr lang="en-US" u="sng" dirty="0"/>
              <a:t>III. Due process of the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28700"/>
            <a:ext cx="7950200" cy="5930900"/>
          </a:xfrm>
        </p:spPr>
        <p:txBody>
          <a:bodyPr>
            <a:normAutofit/>
          </a:bodyPr>
          <a:lstStyle/>
          <a:p>
            <a:r>
              <a:rPr lang="en-US" sz="3200" dirty="0"/>
              <a:t>Police Power: its ability to regulate behavior for the common good.</a:t>
            </a:r>
          </a:p>
          <a:p>
            <a:r>
              <a:rPr lang="en-US" sz="3200" dirty="0"/>
              <a:t>Procedural due process: Gov’t. follow certain procedures before punishing a person.</a:t>
            </a:r>
          </a:p>
          <a:p>
            <a:r>
              <a:rPr lang="en-US" sz="3200" dirty="0"/>
              <a:t>Substantive due process: Concerns whether the laws themselves are fair and just.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4" y="1397000"/>
            <a:ext cx="4029075" cy="4432300"/>
          </a:xfrm>
        </p:spPr>
      </p:pic>
    </p:spTree>
    <p:extLst>
      <p:ext uri="{BB962C8B-B14F-4D97-AF65-F5344CB8AC3E}">
        <p14:creationId xmlns:p14="http://schemas.microsoft.com/office/powerpoint/2010/main" val="3406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4" y="0"/>
            <a:ext cx="5934969" cy="1765300"/>
          </a:xfrm>
        </p:spPr>
        <p:txBody>
          <a:bodyPr>
            <a:normAutofit/>
          </a:bodyPr>
          <a:lstStyle/>
          <a:p>
            <a:r>
              <a:rPr lang="en-US" sz="4000" dirty="0"/>
              <a:t>Section 1: Protecting </a:t>
            </a:r>
            <a:r>
              <a:rPr lang="en-US" sz="4000" u="sng" dirty="0"/>
              <a:t>Constitutional Rights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r="721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2159000"/>
            <a:ext cx="6848743" cy="4699000"/>
          </a:xfrm>
        </p:spPr>
        <p:txBody>
          <a:bodyPr>
            <a:normAutofit/>
          </a:bodyPr>
          <a:lstStyle/>
          <a:p>
            <a:r>
              <a:rPr lang="en-US" sz="3200" dirty="0"/>
              <a:t>The United States was formed out of a belief that individuals had certain important liberties and rights. The Constitution’s bill of rights protects these liberties and rights.</a:t>
            </a:r>
          </a:p>
        </p:txBody>
      </p:sp>
    </p:spTree>
    <p:extLst>
      <p:ext uri="{BB962C8B-B14F-4D97-AF65-F5344CB8AC3E}">
        <p14:creationId xmlns:p14="http://schemas.microsoft.com/office/powerpoint/2010/main" val="326148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703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00099"/>
          </a:xfrm>
        </p:spPr>
        <p:txBody>
          <a:bodyPr/>
          <a:lstStyle/>
          <a:p>
            <a:r>
              <a:rPr lang="en-US" u="sng" dirty="0"/>
              <a:t>I. The Bill of Rights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901700"/>
            <a:ext cx="9245600" cy="59563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200" dirty="0"/>
              <a:t>After Independence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800" dirty="0"/>
              <a:t>States had bills of rights but federal constitution did not.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The ratification process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Americans did not trust any gov’t, even their own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The ten amendments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Civil liberties: Basic freedoms to think and to act that all people have and that are protected against gov’t abuse.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Civil rights: rights of fair and equal status and treatment and the right to participate in gov’t.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529" y="1320800"/>
            <a:ext cx="2766471" cy="5016499"/>
          </a:xfrm>
        </p:spPr>
      </p:pic>
    </p:spTree>
    <p:extLst>
      <p:ext uri="{BB962C8B-B14F-4D97-AF65-F5344CB8AC3E}">
        <p14:creationId xmlns:p14="http://schemas.microsoft.com/office/powerpoint/2010/main" val="1028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39799"/>
          </a:xfrm>
        </p:spPr>
        <p:txBody>
          <a:bodyPr>
            <a:normAutofit/>
          </a:bodyPr>
          <a:lstStyle/>
          <a:p>
            <a:r>
              <a:rPr lang="en-US" sz="4000" u="sng" dirty="0"/>
              <a:t>II. Limits on Civil liberties &amp;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95754"/>
            <a:ext cx="8557846" cy="566224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200" dirty="0"/>
              <a:t>Conflicting Rights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800" dirty="0"/>
              <a:t>Limit on liberties if harming others (smoking in public)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800" dirty="0"/>
              <a:t>Free speech? Limit speech that aids the enemy during war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Role of the Courts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800" dirty="0"/>
              <a:t>Interest groups: NAACP, ACLU, MALDEF file lawsuits against laws that limit liberties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800" dirty="0"/>
              <a:t>Courts not involved in liberties until the early 1900s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585" y="1383315"/>
            <a:ext cx="3411415" cy="4900254"/>
          </a:xfrm>
        </p:spPr>
      </p:pic>
    </p:spTree>
    <p:extLst>
      <p:ext uri="{BB962C8B-B14F-4D97-AF65-F5344CB8AC3E}">
        <p14:creationId xmlns:p14="http://schemas.microsoft.com/office/powerpoint/2010/main" val="27232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63599"/>
          </a:xfrm>
        </p:spPr>
        <p:txBody>
          <a:bodyPr>
            <a:normAutofit/>
          </a:bodyPr>
          <a:lstStyle/>
          <a:p>
            <a:r>
              <a:rPr lang="en-US" sz="4000" u="sng" dirty="0"/>
              <a:t>III. Civil liberties &amp; the 14</a:t>
            </a:r>
            <a:r>
              <a:rPr lang="en-US" sz="4000" u="sng" baseline="30000" dirty="0"/>
              <a:t>th</a:t>
            </a:r>
            <a:r>
              <a:rPr lang="en-US" sz="4000" u="sng" dirty="0"/>
              <a:t>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1078523"/>
            <a:ext cx="9526137" cy="577947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Due Process Clause: </a:t>
            </a:r>
            <a:r>
              <a:rPr lang="en-US" sz="2400" dirty="0"/>
              <a:t>Following established &amp; complete legal procedures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400" dirty="0"/>
              <a:t>14</a:t>
            </a:r>
            <a:r>
              <a:rPr lang="en-US" sz="2400" baseline="30000" dirty="0"/>
              <a:t>th</a:t>
            </a:r>
            <a:r>
              <a:rPr lang="en-US" sz="2400" dirty="0"/>
              <a:t> amendment to protect rights of former slaves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400" dirty="0"/>
              <a:t>Bill of rights applies to the states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400" dirty="0"/>
              <a:t>Selective Incorporation: Courts merged bill of rights &amp; 14</a:t>
            </a:r>
            <a:r>
              <a:rPr lang="en-US" sz="2400" baseline="30000" dirty="0"/>
              <a:t>th</a:t>
            </a:r>
            <a:r>
              <a:rPr lang="en-US" sz="2400" dirty="0"/>
              <a:t> amendment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Key Cases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400" dirty="0"/>
              <a:t>CBQ Railroad v. Chicago: State compensate for taking property.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400" dirty="0" err="1"/>
              <a:t>Gitlow</a:t>
            </a:r>
            <a:r>
              <a:rPr lang="en-US" sz="2400" dirty="0"/>
              <a:t> v. New York: States must respect free speech (</a:t>
            </a:r>
            <a:r>
              <a:rPr lang="en-US" sz="2400" dirty="0" err="1"/>
              <a:t>Gitlow</a:t>
            </a:r>
            <a:r>
              <a:rPr lang="en-US" sz="2400" dirty="0"/>
              <a:t>  not allowed to plot to overthrow the gov’t.)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2400" dirty="0"/>
              <a:t>3 &amp; 7 amendments not incorporated.</a:t>
            </a:r>
          </a:p>
          <a:p>
            <a:pPr marL="914400" lvl="1" indent="-457200">
              <a:buFont typeface="+mj-lt"/>
              <a:buAutoNum type="romanLcPeriod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2" y="1378424"/>
            <a:ext cx="2693157" cy="4012442"/>
          </a:xfrm>
        </p:spPr>
      </p:pic>
    </p:spTree>
    <p:extLst>
      <p:ext uri="{BB962C8B-B14F-4D97-AF65-F5344CB8AC3E}">
        <p14:creationId xmlns:p14="http://schemas.microsoft.com/office/powerpoint/2010/main" val="10447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u="sng" dirty="0"/>
              <a:t>Section 2: First Amendment Freedoms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2485204"/>
          </a:xfrm>
        </p:spPr>
        <p:txBody>
          <a:bodyPr>
            <a:normAutofit/>
          </a:bodyPr>
          <a:lstStyle/>
          <a:p>
            <a:r>
              <a:rPr lang="en-US" sz="3200" dirty="0"/>
              <a:t>The first amendment protects five fundamental freedoms that are central to the American notion of liberty: the freedoms of religion, speech, the press, assembly, and petition.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-1"/>
            <a:ext cx="9976513" cy="36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7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4895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05468"/>
          </a:xfrm>
        </p:spPr>
        <p:txBody>
          <a:bodyPr>
            <a:normAutofit/>
          </a:bodyPr>
          <a:lstStyle/>
          <a:p>
            <a:r>
              <a:rPr lang="en-US" sz="4400" dirty="0"/>
              <a:t>I. Religious Freedom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146412"/>
            <a:ext cx="7929349" cy="57115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dirty="0"/>
              <a:t>Establishment Clause: Gov’t. can’t create an official religion or support one over another.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/>
              <a:t>Public Displays: Acknowledgement of a religion doesn’t mean support.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/>
              <a:t>Religion vs. education: Money can be used on private schools if open to all private schools and not dealing with religious aspects.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/>
              <a:t>Free Exercise Clause: Guarantees the right to hold any religious belief.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88" y="1351128"/>
            <a:ext cx="4194412" cy="4053385"/>
          </a:xfrm>
        </p:spPr>
      </p:pic>
    </p:spTree>
    <p:extLst>
      <p:ext uri="{BB962C8B-B14F-4D97-AF65-F5344CB8AC3E}">
        <p14:creationId xmlns:p14="http://schemas.microsoft.com/office/powerpoint/2010/main" val="11328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722</TotalTime>
  <Words>929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Tw Cen MT</vt:lpstr>
      <vt:lpstr>Droplet</vt:lpstr>
      <vt:lpstr>Civil Liberties</vt:lpstr>
      <vt:lpstr>Section 1: Protecting Constitutional Rights</vt:lpstr>
      <vt:lpstr>PowerPoint Presentation</vt:lpstr>
      <vt:lpstr>I. The Bill of Rights</vt:lpstr>
      <vt:lpstr>II. Limits on Civil liberties &amp; rights</vt:lpstr>
      <vt:lpstr>III. Civil liberties &amp; the 14th amendment</vt:lpstr>
      <vt:lpstr>PowerPoint Presentation</vt:lpstr>
      <vt:lpstr>PowerPoint Presentation</vt:lpstr>
      <vt:lpstr>I. Religious Freedom</vt:lpstr>
      <vt:lpstr>ii. Freedom speech &amp; of the press</vt:lpstr>
      <vt:lpstr>III. Freedoms of Assembly &amp; Petition</vt:lpstr>
      <vt:lpstr>PowerPoint Presentation</vt:lpstr>
      <vt:lpstr>PowerPoint Presentation</vt:lpstr>
      <vt:lpstr>Do Now</vt:lpstr>
      <vt:lpstr>Learning Goals</vt:lpstr>
      <vt:lpstr>PowerPoint Presentation</vt:lpstr>
      <vt:lpstr>I. Bear arms &amp; privacy</vt:lpstr>
      <vt:lpstr>ii. Security of home &amp; person</vt:lpstr>
      <vt:lpstr>III. Due process of the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Civil Liberties</dc:title>
  <dc:creator>John Essington</dc:creator>
  <cp:lastModifiedBy>alan.vitale@outlook.com</cp:lastModifiedBy>
  <cp:revision>43</cp:revision>
  <dcterms:created xsi:type="dcterms:W3CDTF">2016-02-01T03:09:04Z</dcterms:created>
  <dcterms:modified xsi:type="dcterms:W3CDTF">2017-11-01T01:18:32Z</dcterms:modified>
</cp:coreProperties>
</file>