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sldIdLst>
    <p:sldId id="256" r:id="rId2"/>
    <p:sldId id="258" r:id="rId3"/>
    <p:sldId id="265" r:id="rId4"/>
    <p:sldId id="259" r:id="rId5"/>
    <p:sldId id="263" r:id="rId6"/>
    <p:sldId id="264" r:id="rId7"/>
    <p:sldId id="274" r:id="rId8"/>
    <p:sldId id="283" r:id="rId9"/>
    <p:sldId id="266" r:id="rId10"/>
    <p:sldId id="261" r:id="rId11"/>
    <p:sldId id="284" r:id="rId12"/>
    <p:sldId id="275" r:id="rId13"/>
    <p:sldId id="285" r:id="rId14"/>
    <p:sldId id="291" r:id="rId15"/>
    <p:sldId id="286" r:id="rId16"/>
    <p:sldId id="287" r:id="rId17"/>
    <p:sldId id="288" r:id="rId18"/>
    <p:sldId id="289" r:id="rId19"/>
    <p:sldId id="290" r:id="rId20"/>
    <p:sldId id="276" r:id="rId21"/>
    <p:sldId id="292" r:id="rId22"/>
    <p:sldId id="293" r:id="rId23"/>
    <p:sldId id="279" r:id="rId24"/>
    <p:sldId id="281" r:id="rId25"/>
    <p:sldId id="282" r:id="rId26"/>
    <p:sldId id="296" r:id="rId27"/>
    <p:sldId id="294" r:id="rId28"/>
    <p:sldId id="272" r:id="rId29"/>
    <p:sldId id="273" r:id="rId30"/>
    <p:sldId id="267" r:id="rId31"/>
    <p:sldId id="269" r:id="rId32"/>
    <p:sldId id="268" r:id="rId33"/>
    <p:sldId id="270" r:id="rId34"/>
    <p:sldId id="262" r:id="rId35"/>
    <p:sldId id="295" r:id="rId36"/>
    <p:sldId id="25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93"/>
    <p:restoredTop sz="94514"/>
  </p:normalViewPr>
  <p:slideViewPr>
    <p:cSldViewPr snapToGrid="0" snapToObjects="1">
      <p:cViewPr>
        <p:scale>
          <a:sx n="112" d="100"/>
          <a:sy n="112" d="100"/>
        </p:scale>
        <p:origin x="496"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57F1E4F-1CFF-5643-939E-217C01CDF565}" type="slidenum">
              <a:rPr lang="en-US" smtClean="0"/>
              <a:pPr/>
              <a:t>‹#›</a:t>
            </a:fld>
            <a:endParaRPr lang="en-US" dirty="0"/>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2/10/18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61BEF0D-F0BB-DE4B-95CE-6DB70DBA9567}" type="datetimeFigureOut">
              <a:rPr lang="en-US" smtClean="0"/>
              <a:pPr/>
              <a:t>2/10/18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2/10/18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2/10/18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2/10/18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2/10/18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1BEF0D-F0BB-DE4B-95CE-6DB70DBA9567}" type="datetimeFigureOut">
              <a:rPr lang="en-US" smtClean="0"/>
              <a:pPr/>
              <a:t>2/10/18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4825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1.tiff"/><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664CB4-B2D2-4732-AB2C-939321E99D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D03168EC-D910-4109-8158-A433124BB01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A47C27-8894-42A7-8D01-C902DA9B703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2EB50A5-ED88-4DB9-A0A0-1370FEEE64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B69513-428B-BC4E-AEF7-B7D1B7227924}"/>
              </a:ext>
            </a:extLst>
          </p:cNvPr>
          <p:cNvPicPr>
            <a:picLocks noChangeAspect="1"/>
          </p:cNvPicPr>
          <p:nvPr/>
        </p:nvPicPr>
        <p:blipFill>
          <a:blip r:embed="rId4"/>
          <a:stretch>
            <a:fillRect/>
          </a:stretch>
        </p:blipFill>
        <p:spPr>
          <a:xfrm>
            <a:off x="7855117" y="2273557"/>
            <a:ext cx="3416725" cy="2273675"/>
          </a:xfrm>
          <a:prstGeom prst="rect">
            <a:avLst/>
          </a:prstGeom>
        </p:spPr>
      </p:pic>
      <p:grpSp>
        <p:nvGrpSpPr>
          <p:cNvPr id="17" name="Group 16">
            <a:extLst>
              <a:ext uri="{FF2B5EF4-FFF2-40B4-BE49-F238E27FC236}">
                <a16:creationId xmlns:a16="http://schemas.microsoft.com/office/drawing/2014/main" id="{8B4BD81D-EAC7-4C48-A5FD-A1156EC849E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8" name="Oval 17">
              <a:extLst>
                <a:ext uri="{FF2B5EF4-FFF2-40B4-BE49-F238E27FC236}">
                  <a16:creationId xmlns:a16="http://schemas.microsoft.com/office/drawing/2014/main" id="{9CAF43F4-8892-4C5D-A8ED-C423F51756D7}"/>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2D028E2F-5F35-49A4-86F5-81814931EB29}"/>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248156" y="1432223"/>
            <a:ext cx="5965470" cy="3357976"/>
          </a:xfrm>
        </p:spPr>
        <p:txBody>
          <a:bodyPr anchor="ctr">
            <a:normAutofit/>
          </a:bodyPr>
          <a:lstStyle/>
          <a:p>
            <a:r>
              <a:rPr lang="en-US" sz="8000"/>
              <a:t>Discrimination Supervision Model</a:t>
            </a:r>
          </a:p>
        </p:txBody>
      </p:sp>
      <p:sp>
        <p:nvSpPr>
          <p:cNvPr id="3" name="Subtitle 2"/>
          <p:cNvSpPr>
            <a:spLocks noGrp="1"/>
          </p:cNvSpPr>
          <p:nvPr>
            <p:ph type="subTitle" idx="1"/>
          </p:nvPr>
        </p:nvSpPr>
        <p:spPr>
          <a:xfrm>
            <a:off x="1248156" y="4790199"/>
            <a:ext cx="5965470" cy="668769"/>
          </a:xfrm>
        </p:spPr>
        <p:txBody>
          <a:bodyPr>
            <a:normAutofit/>
          </a:bodyPr>
          <a:lstStyle/>
          <a:p>
            <a:r>
              <a:rPr lang="en-US" sz="2000">
                <a:solidFill>
                  <a:srgbClr val="000000"/>
                </a:solidFill>
              </a:rPr>
              <a:t>Zoricelis Davila, LMHC, LPC-S</a:t>
            </a:r>
          </a:p>
        </p:txBody>
      </p:sp>
    </p:spTree>
    <p:extLst>
      <p:ext uri="{BB962C8B-B14F-4D97-AF65-F5344CB8AC3E}">
        <p14:creationId xmlns:p14="http://schemas.microsoft.com/office/powerpoint/2010/main" val="242708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DEB7E6-3D4D-D94E-B44D-EE3AE0C0C30C}"/>
              </a:ext>
            </a:extLst>
          </p:cNvPr>
          <p:cNvPicPr>
            <a:picLocks noChangeAspect="1"/>
          </p:cNvPicPr>
          <p:nvPr/>
        </p:nvPicPr>
        <p:blipFill rotWithShape="1">
          <a:blip r:embed="rId2"/>
          <a:srcRect l="23016" r="23755" b="3"/>
          <a:stretch/>
        </p:blipFill>
        <p:spPr>
          <a:xfrm>
            <a:off x="923544" y="1481328"/>
            <a:ext cx="2433693" cy="2743200"/>
          </a:xfrm>
          <a:prstGeom prst="rect">
            <a:avLst/>
          </a:prstGeom>
        </p:spPr>
      </p:pic>
      <p:sp>
        <p:nvSpPr>
          <p:cNvPr id="2" name="Title 1">
            <a:extLst>
              <a:ext uri="{FF2B5EF4-FFF2-40B4-BE49-F238E27FC236}">
                <a16:creationId xmlns:a16="http://schemas.microsoft.com/office/drawing/2014/main" id="{27A8C018-7117-AB4F-BA82-1608D45239E9}"/>
              </a:ext>
            </a:extLst>
          </p:cNvPr>
          <p:cNvSpPr>
            <a:spLocks noGrp="1"/>
          </p:cNvSpPr>
          <p:nvPr>
            <p:ph type="ctrTitle"/>
          </p:nvPr>
        </p:nvSpPr>
        <p:spPr>
          <a:xfrm>
            <a:off x="3606386" y="1432223"/>
            <a:ext cx="7412133" cy="3035808"/>
          </a:xfrm>
        </p:spPr>
        <p:txBody>
          <a:bodyPr>
            <a:normAutofit/>
          </a:bodyPr>
          <a:lstStyle/>
          <a:p>
            <a:r>
              <a:rPr lang="en-US" dirty="0"/>
              <a:t>Literature</a:t>
            </a:r>
          </a:p>
        </p:txBody>
      </p:sp>
    </p:spTree>
    <p:extLst>
      <p:ext uri="{BB962C8B-B14F-4D97-AF65-F5344CB8AC3E}">
        <p14:creationId xmlns:p14="http://schemas.microsoft.com/office/powerpoint/2010/main" val="1560615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3B52-7F11-6A42-B049-D6ACD23A1D05}"/>
              </a:ext>
            </a:extLst>
          </p:cNvPr>
          <p:cNvSpPr>
            <a:spLocks noGrp="1"/>
          </p:cNvSpPr>
          <p:nvPr>
            <p:ph type="title"/>
          </p:nvPr>
        </p:nvSpPr>
        <p:spPr/>
        <p:txBody>
          <a:bodyPr/>
          <a:lstStyle/>
          <a:p>
            <a:r>
              <a:rPr lang="en-US" dirty="0"/>
              <a:t>Literature</a:t>
            </a:r>
          </a:p>
        </p:txBody>
      </p:sp>
      <p:sp>
        <p:nvSpPr>
          <p:cNvPr id="3" name="Content Placeholder 2">
            <a:extLst>
              <a:ext uri="{FF2B5EF4-FFF2-40B4-BE49-F238E27FC236}">
                <a16:creationId xmlns:a16="http://schemas.microsoft.com/office/drawing/2014/main" id="{5C9810DB-D728-8841-8EDD-0CFC5FAEE11D}"/>
              </a:ext>
            </a:extLst>
          </p:cNvPr>
          <p:cNvSpPr>
            <a:spLocks noGrp="1"/>
          </p:cNvSpPr>
          <p:nvPr>
            <p:ph idx="1"/>
          </p:nvPr>
        </p:nvSpPr>
        <p:spPr/>
        <p:txBody>
          <a:bodyPr/>
          <a:lstStyle/>
          <a:p>
            <a:r>
              <a:rPr lang="en-US" dirty="0"/>
              <a:t>It’s generally supported by research</a:t>
            </a:r>
          </a:p>
          <a:p>
            <a:r>
              <a:rPr lang="en-US" dirty="0"/>
              <a:t>The role of consultant has remained elusive due to experienced supervisors being able to differentiate among the roles of teachers and counselor roles but not consultant roles.  </a:t>
            </a:r>
          </a:p>
          <a:p>
            <a:r>
              <a:rPr lang="en-US" dirty="0"/>
              <a:t>It is model that has been adopted widely by many supervisors because of primarily being a tool to consider options within the supervision process and the flexibility of its adaptation.</a:t>
            </a:r>
          </a:p>
          <a:p>
            <a:endParaRPr lang="en-US" dirty="0"/>
          </a:p>
        </p:txBody>
      </p:sp>
      <p:sp>
        <p:nvSpPr>
          <p:cNvPr id="4" name="TextBox 3">
            <a:extLst>
              <a:ext uri="{FF2B5EF4-FFF2-40B4-BE49-F238E27FC236}">
                <a16:creationId xmlns:a16="http://schemas.microsoft.com/office/drawing/2014/main" id="{53012213-E95A-DF4D-B9AF-ACB8E131C717}"/>
              </a:ext>
            </a:extLst>
          </p:cNvPr>
          <p:cNvSpPr txBox="1"/>
          <p:nvPr/>
        </p:nvSpPr>
        <p:spPr>
          <a:xfrm>
            <a:off x="674914" y="6335486"/>
            <a:ext cx="5464629" cy="369332"/>
          </a:xfrm>
          <a:prstGeom prst="rect">
            <a:avLst/>
          </a:prstGeom>
          <a:noFill/>
        </p:spPr>
        <p:txBody>
          <a:bodyPr wrap="square" rtlCol="0">
            <a:spAutoFit/>
          </a:bodyPr>
          <a:lstStyle/>
          <a:p>
            <a:r>
              <a:rPr lang="en-US" dirty="0"/>
              <a:t>(Bernard &amp; Goodyear, 2014)</a:t>
            </a:r>
          </a:p>
        </p:txBody>
      </p:sp>
      <p:pic>
        <p:nvPicPr>
          <p:cNvPr id="6" name="Picture 5">
            <a:extLst>
              <a:ext uri="{FF2B5EF4-FFF2-40B4-BE49-F238E27FC236}">
                <a16:creationId xmlns:a16="http://schemas.microsoft.com/office/drawing/2014/main" id="{35CC2C2F-21E8-1242-AF60-28CD7B5906EA}"/>
              </a:ext>
            </a:extLst>
          </p:cNvPr>
          <p:cNvPicPr>
            <a:picLocks noChangeAspect="1"/>
          </p:cNvPicPr>
          <p:nvPr/>
        </p:nvPicPr>
        <p:blipFill>
          <a:blip r:embed="rId2"/>
          <a:stretch>
            <a:fillRect/>
          </a:stretch>
        </p:blipFill>
        <p:spPr>
          <a:xfrm>
            <a:off x="9713842" y="0"/>
            <a:ext cx="2223329" cy="2174357"/>
          </a:xfrm>
          <a:prstGeom prst="rect">
            <a:avLst/>
          </a:prstGeom>
        </p:spPr>
      </p:pic>
    </p:spTree>
    <p:extLst>
      <p:ext uri="{BB962C8B-B14F-4D97-AF65-F5344CB8AC3E}">
        <p14:creationId xmlns:p14="http://schemas.microsoft.com/office/powerpoint/2010/main" val="1145976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1B06-04C1-5048-8011-93888B90F548}"/>
              </a:ext>
            </a:extLst>
          </p:cNvPr>
          <p:cNvSpPr>
            <a:spLocks noGrp="1"/>
          </p:cNvSpPr>
          <p:nvPr>
            <p:ph type="title"/>
          </p:nvPr>
        </p:nvSpPr>
        <p:spPr/>
        <p:txBody>
          <a:bodyPr/>
          <a:lstStyle/>
          <a:p>
            <a:r>
              <a:rPr lang="en-US" dirty="0"/>
              <a:t>The use of narrative techniques</a:t>
            </a:r>
          </a:p>
        </p:txBody>
      </p:sp>
      <p:sp>
        <p:nvSpPr>
          <p:cNvPr id="3" name="Content Placeholder 2">
            <a:extLst>
              <a:ext uri="{FF2B5EF4-FFF2-40B4-BE49-F238E27FC236}">
                <a16:creationId xmlns:a16="http://schemas.microsoft.com/office/drawing/2014/main" id="{8F2140BE-381B-7940-9636-136794943286}"/>
              </a:ext>
            </a:extLst>
          </p:cNvPr>
          <p:cNvSpPr>
            <a:spLocks noGrp="1"/>
          </p:cNvSpPr>
          <p:nvPr>
            <p:ph idx="1"/>
          </p:nvPr>
        </p:nvSpPr>
        <p:spPr/>
        <p:txBody>
          <a:bodyPr/>
          <a:lstStyle/>
          <a:p>
            <a:r>
              <a:rPr lang="en-US" dirty="0"/>
              <a:t>Narrative Therapy – Techniques</a:t>
            </a:r>
          </a:p>
          <a:p>
            <a:r>
              <a:rPr lang="en-US" dirty="0"/>
              <a:t>The use of Narrative Techniques complements and enhances the 3 Foci </a:t>
            </a:r>
          </a:p>
          <a:p>
            <a:r>
              <a:rPr lang="en-US" dirty="0"/>
              <a:t>It helps the supervisee to</a:t>
            </a:r>
          </a:p>
          <a:p>
            <a:pPr lvl="1"/>
            <a:r>
              <a:rPr lang="en-US" dirty="0"/>
              <a:t>Reduce Anxiety</a:t>
            </a:r>
          </a:p>
          <a:p>
            <a:pPr lvl="1"/>
            <a:r>
              <a:rPr lang="en-US" dirty="0"/>
              <a:t>Promotes creativity</a:t>
            </a:r>
          </a:p>
          <a:p>
            <a:pPr lvl="1"/>
            <a:r>
              <a:rPr lang="en-US" dirty="0"/>
              <a:t>Identifies and solidifies career choices and values</a:t>
            </a:r>
          </a:p>
          <a:p>
            <a:pPr lvl="1"/>
            <a:r>
              <a:rPr lang="en-US" dirty="0"/>
              <a:t>Facilitates a respectful, collaborative supervisory relationship</a:t>
            </a:r>
          </a:p>
          <a:p>
            <a:r>
              <a:rPr lang="en-US" dirty="0"/>
              <a:t>Advantages: </a:t>
            </a:r>
          </a:p>
          <a:p>
            <a:pPr lvl="1"/>
            <a:r>
              <a:rPr lang="en-US" dirty="0"/>
              <a:t>simplicity, flexibility, and research support</a:t>
            </a:r>
          </a:p>
          <a:p>
            <a:pPr marL="0" indent="0">
              <a:buNone/>
            </a:pPr>
            <a:endParaRPr lang="en-US" dirty="0"/>
          </a:p>
        </p:txBody>
      </p:sp>
      <p:sp>
        <p:nvSpPr>
          <p:cNvPr id="4" name="TextBox 3">
            <a:extLst>
              <a:ext uri="{FF2B5EF4-FFF2-40B4-BE49-F238E27FC236}">
                <a16:creationId xmlns:a16="http://schemas.microsoft.com/office/drawing/2014/main" id="{991F3608-A004-6946-808F-46807D2949D6}"/>
              </a:ext>
            </a:extLst>
          </p:cNvPr>
          <p:cNvSpPr txBox="1"/>
          <p:nvPr/>
        </p:nvSpPr>
        <p:spPr>
          <a:xfrm>
            <a:off x="617838" y="6462584"/>
            <a:ext cx="2669059" cy="369332"/>
          </a:xfrm>
          <a:prstGeom prst="rect">
            <a:avLst/>
          </a:prstGeom>
          <a:noFill/>
        </p:spPr>
        <p:txBody>
          <a:bodyPr wrap="square" rtlCol="0">
            <a:spAutoFit/>
          </a:bodyPr>
          <a:lstStyle/>
          <a:p>
            <a:r>
              <a:rPr lang="en-US" dirty="0"/>
              <a:t>(</a:t>
            </a:r>
            <a:r>
              <a:rPr lang="en-US" dirty="0" err="1"/>
              <a:t>Timm</a:t>
            </a:r>
            <a:r>
              <a:rPr lang="en-US" dirty="0"/>
              <a:t>, 2015)</a:t>
            </a:r>
          </a:p>
        </p:txBody>
      </p:sp>
    </p:spTree>
    <p:extLst>
      <p:ext uri="{BB962C8B-B14F-4D97-AF65-F5344CB8AC3E}">
        <p14:creationId xmlns:p14="http://schemas.microsoft.com/office/powerpoint/2010/main" val="1839702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8B9AF-1C51-FE46-A6ED-2CF207767EEA}"/>
              </a:ext>
            </a:extLst>
          </p:cNvPr>
          <p:cNvSpPr>
            <a:spLocks noGrp="1"/>
          </p:cNvSpPr>
          <p:nvPr>
            <p:ph type="title"/>
          </p:nvPr>
        </p:nvSpPr>
        <p:spPr/>
        <p:txBody>
          <a:bodyPr/>
          <a:lstStyle/>
          <a:p>
            <a:r>
              <a:rPr lang="en-US" dirty="0"/>
              <a:t>Narrative Techniques</a:t>
            </a:r>
          </a:p>
        </p:txBody>
      </p:sp>
      <p:sp>
        <p:nvSpPr>
          <p:cNvPr id="3" name="Content Placeholder 2">
            <a:extLst>
              <a:ext uri="{FF2B5EF4-FFF2-40B4-BE49-F238E27FC236}">
                <a16:creationId xmlns:a16="http://schemas.microsoft.com/office/drawing/2014/main" id="{A0BD9A0F-EE33-0D46-9D6C-2EFD40D0301A}"/>
              </a:ext>
            </a:extLst>
          </p:cNvPr>
          <p:cNvSpPr>
            <a:spLocks noGrp="1"/>
          </p:cNvSpPr>
          <p:nvPr>
            <p:ph idx="1"/>
          </p:nvPr>
        </p:nvSpPr>
        <p:spPr>
          <a:xfrm>
            <a:off x="1069848" y="1698171"/>
            <a:ext cx="10058400" cy="5029200"/>
          </a:xfrm>
        </p:spPr>
        <p:txBody>
          <a:bodyPr>
            <a:normAutofit/>
          </a:bodyPr>
          <a:lstStyle/>
          <a:p>
            <a:r>
              <a:rPr lang="en-US" dirty="0"/>
              <a:t>“Taking it back” - the client is provided with information on how, through the therapeutic encounter, he or she provided something valuable to either the counselor or to future clients struggling with a similar problem.</a:t>
            </a:r>
          </a:p>
          <a:p>
            <a:r>
              <a:rPr lang="en-US" dirty="0"/>
              <a:t>In supervision - the supervisor is assuming a consultant role.   It helps the supervisee assign meaning to his or her experience and “extend the field of influence” of the problem by placing the supervisee in the position of others who may also have struggled with a given issue.</a:t>
            </a:r>
          </a:p>
          <a:p>
            <a:r>
              <a:rPr lang="en-US" dirty="0"/>
              <a:t>Facilitates Role—Shift</a:t>
            </a:r>
          </a:p>
          <a:p>
            <a:r>
              <a:rPr lang="en-US" dirty="0"/>
              <a:t>Used effectively in Group Supervision</a:t>
            </a:r>
          </a:p>
          <a:p>
            <a:r>
              <a:rPr lang="en-US" i="1" dirty="0"/>
              <a:t>Understanding the Narrative - </a:t>
            </a:r>
            <a:r>
              <a:rPr lang="en-US" dirty="0"/>
              <a:t>is used where understanding the supervisees’ “grand narrative” or personal story can “reveal specific life themes that foreshadow perception and adaptation to career development tasks”</a:t>
            </a:r>
          </a:p>
          <a:p>
            <a:r>
              <a:rPr lang="en-US" dirty="0"/>
              <a:t>The narrative approach of constructing a “preferred story” may assist in developing supervisee confidence in the intervention focus</a:t>
            </a:r>
          </a:p>
        </p:txBody>
      </p:sp>
      <p:sp>
        <p:nvSpPr>
          <p:cNvPr id="4" name="TextBox 3">
            <a:extLst>
              <a:ext uri="{FF2B5EF4-FFF2-40B4-BE49-F238E27FC236}">
                <a16:creationId xmlns:a16="http://schemas.microsoft.com/office/drawing/2014/main" id="{8D9161E9-A78B-3F4B-BAAC-8B42375E4BF0}"/>
              </a:ext>
            </a:extLst>
          </p:cNvPr>
          <p:cNvSpPr txBox="1"/>
          <p:nvPr/>
        </p:nvSpPr>
        <p:spPr>
          <a:xfrm>
            <a:off x="617838" y="6462584"/>
            <a:ext cx="2669059" cy="369332"/>
          </a:xfrm>
          <a:prstGeom prst="rect">
            <a:avLst/>
          </a:prstGeom>
          <a:noFill/>
        </p:spPr>
        <p:txBody>
          <a:bodyPr wrap="square" rtlCol="0">
            <a:spAutoFit/>
          </a:bodyPr>
          <a:lstStyle/>
          <a:p>
            <a:r>
              <a:rPr lang="en-US" dirty="0"/>
              <a:t>(</a:t>
            </a:r>
            <a:r>
              <a:rPr lang="en-US" dirty="0" err="1"/>
              <a:t>Timm</a:t>
            </a:r>
            <a:r>
              <a:rPr lang="en-US" dirty="0"/>
              <a:t>, 2015)</a:t>
            </a:r>
          </a:p>
        </p:txBody>
      </p:sp>
    </p:spTree>
    <p:extLst>
      <p:ext uri="{BB962C8B-B14F-4D97-AF65-F5344CB8AC3E}">
        <p14:creationId xmlns:p14="http://schemas.microsoft.com/office/powerpoint/2010/main" val="3832326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459C7A8-9F3A-4BFD-AB69-3F23A8D941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a:extLst>
              <a:ext uri="{FF2B5EF4-FFF2-40B4-BE49-F238E27FC236}">
                <a16:creationId xmlns:a16="http://schemas.microsoft.com/office/drawing/2014/main" id="{7C0FA09C-1B86-4BC1-8793-3DC3ECCC9F5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7"/>
            <a:ext cx="12192000" cy="261046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60C308-AF88-4E6B-B601-74A5B889E51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30" name="Oval 29">
              <a:extLst>
                <a:ext uri="{FF2B5EF4-FFF2-40B4-BE49-F238E27FC236}">
                  <a16:creationId xmlns:a16="http://schemas.microsoft.com/office/drawing/2014/main" id="{6C989C99-37FA-4068-B9DC-2E0199A20A8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57DA07CC-C857-4245-BE87-DBEDE8BC6AF5}"/>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8E7A5AA7-9AC4-6841-B89E-E3EE509F15CC}"/>
              </a:ext>
            </a:extLst>
          </p:cNvPr>
          <p:cNvPicPr>
            <a:picLocks noChangeAspect="1"/>
          </p:cNvPicPr>
          <p:nvPr/>
        </p:nvPicPr>
        <p:blipFill>
          <a:blip r:embed="rId5"/>
          <a:stretch>
            <a:fillRect/>
          </a:stretch>
        </p:blipFill>
        <p:spPr>
          <a:xfrm>
            <a:off x="6486228" y="895016"/>
            <a:ext cx="5221140" cy="2610570"/>
          </a:xfrm>
          <a:prstGeom prst="rect">
            <a:avLst/>
          </a:prstGeom>
        </p:spPr>
      </p:pic>
      <p:pic>
        <p:nvPicPr>
          <p:cNvPr id="6" name="Picture 5">
            <a:extLst>
              <a:ext uri="{FF2B5EF4-FFF2-40B4-BE49-F238E27FC236}">
                <a16:creationId xmlns:a16="http://schemas.microsoft.com/office/drawing/2014/main" id="{760FCF4A-0785-B94B-A1C0-D540CD2A4D91}"/>
              </a:ext>
            </a:extLst>
          </p:cNvPr>
          <p:cNvPicPr>
            <a:picLocks noChangeAspect="1"/>
          </p:cNvPicPr>
          <p:nvPr/>
        </p:nvPicPr>
        <p:blipFill>
          <a:blip r:embed="rId6"/>
          <a:stretch>
            <a:fillRect/>
          </a:stretch>
        </p:blipFill>
        <p:spPr>
          <a:xfrm>
            <a:off x="483577" y="736598"/>
            <a:ext cx="5210087" cy="2927406"/>
          </a:xfrm>
          <a:prstGeom prst="rect">
            <a:avLst/>
          </a:prstGeom>
        </p:spPr>
      </p:pic>
      <p:sp>
        <p:nvSpPr>
          <p:cNvPr id="2" name="Title 1">
            <a:extLst>
              <a:ext uri="{FF2B5EF4-FFF2-40B4-BE49-F238E27FC236}">
                <a16:creationId xmlns:a16="http://schemas.microsoft.com/office/drawing/2014/main" id="{8A43DF20-C6AE-434D-9118-85CAEE80CD64}"/>
              </a:ext>
            </a:extLst>
          </p:cNvPr>
          <p:cNvSpPr>
            <a:spLocks noGrp="1"/>
          </p:cNvSpPr>
          <p:nvPr>
            <p:ph type="ctrTitle"/>
          </p:nvPr>
        </p:nvSpPr>
        <p:spPr>
          <a:xfrm>
            <a:off x="1051560" y="4355692"/>
            <a:ext cx="9085940" cy="1472224"/>
          </a:xfrm>
        </p:spPr>
        <p:txBody>
          <a:bodyPr anchor="b">
            <a:normAutofit/>
          </a:bodyPr>
          <a:lstStyle/>
          <a:p>
            <a:r>
              <a:rPr lang="en-US" sz="7400"/>
              <a:t>Integrating creativity</a:t>
            </a:r>
          </a:p>
        </p:txBody>
      </p:sp>
      <p:sp>
        <p:nvSpPr>
          <p:cNvPr id="4" name="Subtitle 3">
            <a:extLst>
              <a:ext uri="{FF2B5EF4-FFF2-40B4-BE49-F238E27FC236}">
                <a16:creationId xmlns:a16="http://schemas.microsoft.com/office/drawing/2014/main" id="{FF28939B-67E0-4144-9C1E-3EA4D0C2794E}"/>
              </a:ext>
            </a:extLst>
          </p:cNvPr>
          <p:cNvSpPr>
            <a:spLocks noGrp="1"/>
          </p:cNvSpPr>
          <p:nvPr>
            <p:ph type="subTitle" idx="1"/>
          </p:nvPr>
        </p:nvSpPr>
        <p:spPr>
          <a:xfrm>
            <a:off x="1051560" y="5908301"/>
            <a:ext cx="9070848" cy="671395"/>
          </a:xfrm>
        </p:spPr>
        <p:txBody>
          <a:bodyPr>
            <a:normAutofit/>
          </a:bodyPr>
          <a:lstStyle/>
          <a:p>
            <a:r>
              <a:rPr lang="en-US" dirty="0"/>
              <a:t>(</a:t>
            </a:r>
            <a:r>
              <a:rPr lang="en-US" dirty="0" err="1"/>
              <a:t>Koltz</a:t>
            </a:r>
            <a:r>
              <a:rPr lang="en-US" dirty="0"/>
              <a:t>, 2008)</a:t>
            </a:r>
          </a:p>
        </p:txBody>
      </p:sp>
    </p:spTree>
    <p:extLst>
      <p:ext uri="{BB962C8B-B14F-4D97-AF65-F5344CB8AC3E}">
        <p14:creationId xmlns:p14="http://schemas.microsoft.com/office/powerpoint/2010/main" val="1641423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726D-8BBE-894E-AE6B-910018883AB3}"/>
              </a:ext>
            </a:extLst>
          </p:cNvPr>
          <p:cNvSpPr>
            <a:spLocks noGrp="1"/>
          </p:cNvSpPr>
          <p:nvPr>
            <p:ph type="title"/>
          </p:nvPr>
        </p:nvSpPr>
        <p:spPr/>
        <p:txBody>
          <a:bodyPr/>
          <a:lstStyle/>
          <a:p>
            <a:r>
              <a:rPr lang="en-US" dirty="0"/>
              <a:t>Integrating Creativity in DM</a:t>
            </a:r>
          </a:p>
        </p:txBody>
      </p:sp>
      <p:sp>
        <p:nvSpPr>
          <p:cNvPr id="3" name="Content Placeholder 2">
            <a:extLst>
              <a:ext uri="{FF2B5EF4-FFF2-40B4-BE49-F238E27FC236}">
                <a16:creationId xmlns:a16="http://schemas.microsoft.com/office/drawing/2014/main" id="{77EFB49F-8C8D-174C-A618-3CE327BAC8DA}"/>
              </a:ext>
            </a:extLst>
          </p:cNvPr>
          <p:cNvSpPr>
            <a:spLocks noGrp="1"/>
          </p:cNvSpPr>
          <p:nvPr>
            <p:ph idx="1"/>
          </p:nvPr>
        </p:nvSpPr>
        <p:spPr>
          <a:xfrm>
            <a:off x="413657" y="1719943"/>
            <a:ext cx="11288486" cy="4452257"/>
          </a:xfrm>
        </p:spPr>
        <p:txBody>
          <a:bodyPr/>
          <a:lstStyle/>
          <a:p>
            <a:r>
              <a:rPr lang="en-US" dirty="0"/>
              <a:t>The integration of creative activities addresses both logical and intuitive components of supervision</a:t>
            </a:r>
          </a:p>
          <a:p>
            <a:r>
              <a:rPr lang="en-US" dirty="0"/>
              <a:t>Help supervisees connect with their intuition and imagination</a:t>
            </a:r>
          </a:p>
          <a:p>
            <a:r>
              <a:rPr lang="en-US" dirty="0"/>
              <a:t>Provide a visual image that supervisees can "internalize, one that helps them reflect on their lessons and the process of becoming a counselor”</a:t>
            </a:r>
          </a:p>
          <a:p>
            <a:r>
              <a:rPr lang="en-US" dirty="0"/>
              <a:t>Helps to increase introspection and awareness regarding self and the impact of self upon others.</a:t>
            </a:r>
          </a:p>
          <a:p>
            <a:r>
              <a:rPr lang="en-US" dirty="0"/>
              <a:t>Creative Metaphors – assist when supervisees cannot conceptualize the value of certain counseling skills or behaviors promoting growth and development when the supervisee avoids talking about their work and choose to talk about their personal situations instead</a:t>
            </a:r>
          </a:p>
          <a:p>
            <a:pPr lvl="1"/>
            <a:r>
              <a:rPr lang="en-US" dirty="0"/>
              <a:t>Helps the supervisor help the supervisee uncover the effect of the client on him or her and any countertransference issues.</a:t>
            </a:r>
          </a:p>
        </p:txBody>
      </p:sp>
      <p:sp>
        <p:nvSpPr>
          <p:cNvPr id="4" name="TextBox 3">
            <a:extLst>
              <a:ext uri="{FF2B5EF4-FFF2-40B4-BE49-F238E27FC236}">
                <a16:creationId xmlns:a16="http://schemas.microsoft.com/office/drawing/2014/main" id="{3089EAC0-8893-234C-8A44-B000BB8B7AE6}"/>
              </a:ext>
            </a:extLst>
          </p:cNvPr>
          <p:cNvSpPr txBox="1"/>
          <p:nvPr/>
        </p:nvSpPr>
        <p:spPr>
          <a:xfrm>
            <a:off x="304800" y="6259286"/>
            <a:ext cx="3450771" cy="369332"/>
          </a:xfrm>
          <a:prstGeom prst="rect">
            <a:avLst/>
          </a:prstGeom>
          <a:noFill/>
        </p:spPr>
        <p:txBody>
          <a:bodyPr wrap="square" rtlCol="0">
            <a:spAutoFit/>
          </a:bodyPr>
          <a:lstStyle/>
          <a:p>
            <a:r>
              <a:rPr lang="en-US" dirty="0"/>
              <a:t>(</a:t>
            </a:r>
            <a:r>
              <a:rPr lang="en-US" dirty="0" err="1"/>
              <a:t>Koltz</a:t>
            </a:r>
            <a:r>
              <a:rPr lang="en-US" dirty="0"/>
              <a:t>, 2008)</a:t>
            </a:r>
          </a:p>
        </p:txBody>
      </p:sp>
    </p:spTree>
    <p:extLst>
      <p:ext uri="{BB962C8B-B14F-4D97-AF65-F5344CB8AC3E}">
        <p14:creationId xmlns:p14="http://schemas.microsoft.com/office/powerpoint/2010/main" val="2682000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9FB0C1-813B-F447-8583-DB47C7F572BD}"/>
              </a:ext>
            </a:extLst>
          </p:cNvPr>
          <p:cNvPicPr>
            <a:picLocks noChangeAspect="1"/>
          </p:cNvPicPr>
          <p:nvPr/>
        </p:nvPicPr>
        <p:blipFill>
          <a:blip r:embed="rId2"/>
          <a:stretch>
            <a:fillRect/>
          </a:stretch>
        </p:blipFill>
        <p:spPr>
          <a:xfrm>
            <a:off x="6355080" y="2441083"/>
            <a:ext cx="4773168" cy="3484594"/>
          </a:xfrm>
          <a:prstGeom prst="rect">
            <a:avLst/>
          </a:prstGeom>
        </p:spPr>
      </p:pic>
      <p:sp>
        <p:nvSpPr>
          <p:cNvPr id="2" name="Title 1">
            <a:extLst>
              <a:ext uri="{FF2B5EF4-FFF2-40B4-BE49-F238E27FC236}">
                <a16:creationId xmlns:a16="http://schemas.microsoft.com/office/drawing/2014/main" id="{9828DD3A-6CD4-6249-ADDC-9D0908B7A1B6}"/>
              </a:ext>
            </a:extLst>
          </p:cNvPr>
          <p:cNvSpPr>
            <a:spLocks noGrp="1"/>
          </p:cNvSpPr>
          <p:nvPr>
            <p:ph type="title"/>
          </p:nvPr>
        </p:nvSpPr>
        <p:spPr>
          <a:xfrm>
            <a:off x="1069848" y="484633"/>
            <a:ext cx="10058400" cy="810768"/>
          </a:xfrm>
        </p:spPr>
        <p:txBody>
          <a:bodyPr>
            <a:normAutofit fontScale="90000"/>
          </a:bodyPr>
          <a:lstStyle/>
          <a:p>
            <a:pPr algn="ctr"/>
            <a:r>
              <a:rPr lang="en-US" dirty="0"/>
              <a:t>Creative Techniques</a:t>
            </a:r>
          </a:p>
        </p:txBody>
      </p:sp>
      <p:sp>
        <p:nvSpPr>
          <p:cNvPr id="3" name="Content Placeholder 2">
            <a:extLst>
              <a:ext uri="{FF2B5EF4-FFF2-40B4-BE49-F238E27FC236}">
                <a16:creationId xmlns:a16="http://schemas.microsoft.com/office/drawing/2014/main" id="{1B6A6F29-13EE-5147-8EE0-D56D6B85B78A}"/>
              </a:ext>
            </a:extLst>
          </p:cNvPr>
          <p:cNvSpPr>
            <a:spLocks noGrp="1"/>
          </p:cNvSpPr>
          <p:nvPr>
            <p:ph idx="1"/>
          </p:nvPr>
        </p:nvSpPr>
        <p:spPr>
          <a:xfrm>
            <a:off x="430203" y="1295401"/>
            <a:ext cx="5668845" cy="5562599"/>
          </a:xfrm>
        </p:spPr>
        <p:txBody>
          <a:bodyPr>
            <a:noAutofit/>
          </a:bodyPr>
          <a:lstStyle/>
          <a:p>
            <a:r>
              <a:rPr lang="en-US" sz="1800" dirty="0"/>
              <a:t>Drawing Illustration</a:t>
            </a:r>
          </a:p>
          <a:p>
            <a:pPr lvl="0"/>
            <a:r>
              <a:rPr lang="en-US" sz="1800" dirty="0"/>
              <a:t>Ask the supervisee to take out three pieces of paper and draw three different clients that he or she is working with.</a:t>
            </a:r>
          </a:p>
          <a:p>
            <a:pPr lvl="0"/>
            <a:endParaRPr lang="en-US" sz="1800" dirty="0"/>
          </a:p>
          <a:p>
            <a:pPr lvl="1"/>
            <a:r>
              <a:rPr lang="en-US" dirty="0"/>
              <a:t>The 1st picture depicts the client that the supervisee is having a difficult time using a broad array of skills with. </a:t>
            </a:r>
          </a:p>
          <a:p>
            <a:pPr lvl="1"/>
            <a:endParaRPr lang="en-US" dirty="0"/>
          </a:p>
          <a:p>
            <a:pPr lvl="1"/>
            <a:r>
              <a:rPr lang="en-US" dirty="0"/>
              <a:t>The 2nd picture depicts a client with whom the supervisee believes that he or she is demonstrating the use of a variety of skills. </a:t>
            </a:r>
          </a:p>
          <a:p>
            <a:pPr lvl="1"/>
            <a:endParaRPr lang="en-US" dirty="0"/>
          </a:p>
          <a:p>
            <a:pPr lvl="1"/>
            <a:r>
              <a:rPr lang="en-US" dirty="0"/>
              <a:t>The 3</a:t>
            </a:r>
            <a:r>
              <a:rPr lang="en-US" baseline="30000" dirty="0"/>
              <a:t>rd</a:t>
            </a:r>
            <a:r>
              <a:rPr lang="en-US" dirty="0"/>
              <a:t> picture represents a client with whom the supervisee is still building a relationship using primarily feeling reflections.</a:t>
            </a:r>
          </a:p>
          <a:p>
            <a:endParaRPr lang="en-US" sz="1800" dirty="0"/>
          </a:p>
        </p:txBody>
      </p:sp>
      <p:sp>
        <p:nvSpPr>
          <p:cNvPr id="6" name="TextBox 5">
            <a:extLst>
              <a:ext uri="{FF2B5EF4-FFF2-40B4-BE49-F238E27FC236}">
                <a16:creationId xmlns:a16="http://schemas.microsoft.com/office/drawing/2014/main" id="{19F75F18-E283-E847-A9BA-52D6EF995D1C}"/>
              </a:ext>
            </a:extLst>
          </p:cNvPr>
          <p:cNvSpPr txBox="1"/>
          <p:nvPr/>
        </p:nvSpPr>
        <p:spPr>
          <a:xfrm>
            <a:off x="304800" y="6259286"/>
            <a:ext cx="3450771" cy="369332"/>
          </a:xfrm>
          <a:prstGeom prst="rect">
            <a:avLst/>
          </a:prstGeom>
          <a:noFill/>
        </p:spPr>
        <p:txBody>
          <a:bodyPr wrap="square" rtlCol="0">
            <a:spAutoFit/>
          </a:bodyPr>
          <a:lstStyle/>
          <a:p>
            <a:r>
              <a:rPr lang="en-US" dirty="0"/>
              <a:t>(</a:t>
            </a:r>
            <a:r>
              <a:rPr lang="en-US" dirty="0" err="1"/>
              <a:t>Koltz</a:t>
            </a:r>
            <a:r>
              <a:rPr lang="en-US" dirty="0"/>
              <a:t>, 2008)</a:t>
            </a:r>
          </a:p>
        </p:txBody>
      </p:sp>
    </p:spTree>
    <p:extLst>
      <p:ext uri="{BB962C8B-B14F-4D97-AF65-F5344CB8AC3E}">
        <p14:creationId xmlns:p14="http://schemas.microsoft.com/office/powerpoint/2010/main" val="3735246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2C079-7047-4A49-B30F-1E070855F8BE}"/>
              </a:ext>
            </a:extLst>
          </p:cNvPr>
          <p:cNvSpPr>
            <a:spLocks noGrp="1"/>
          </p:cNvSpPr>
          <p:nvPr>
            <p:ph type="title"/>
          </p:nvPr>
        </p:nvSpPr>
        <p:spPr/>
        <p:txBody>
          <a:bodyPr/>
          <a:lstStyle/>
          <a:p>
            <a:r>
              <a:rPr lang="en-US" dirty="0"/>
              <a:t>Drawing – Process Questions</a:t>
            </a:r>
          </a:p>
        </p:txBody>
      </p:sp>
      <p:sp>
        <p:nvSpPr>
          <p:cNvPr id="3" name="Content Placeholder 2">
            <a:extLst>
              <a:ext uri="{FF2B5EF4-FFF2-40B4-BE49-F238E27FC236}">
                <a16:creationId xmlns:a16="http://schemas.microsoft.com/office/drawing/2014/main" id="{5FD7A501-8DD3-3C4B-91FE-47AB21F13D54}"/>
              </a:ext>
            </a:extLst>
          </p:cNvPr>
          <p:cNvSpPr>
            <a:spLocks noGrp="1"/>
          </p:cNvSpPr>
          <p:nvPr>
            <p:ph idx="1"/>
          </p:nvPr>
        </p:nvSpPr>
        <p:spPr/>
        <p:txBody>
          <a:bodyPr/>
          <a:lstStyle/>
          <a:p>
            <a:r>
              <a:rPr lang="en-US" dirty="0"/>
              <a:t>What are the themes and patterns that connect the three drawings? </a:t>
            </a:r>
          </a:p>
          <a:p>
            <a:r>
              <a:rPr lang="en-US" dirty="0"/>
              <a:t>What is different about the three drawings? </a:t>
            </a:r>
          </a:p>
          <a:p>
            <a:r>
              <a:rPr lang="en-US" dirty="0"/>
              <a:t>On the basis of this assessment, what inferences can be drawn with regard to the use of skills with each of these clients? </a:t>
            </a:r>
          </a:p>
          <a:p>
            <a:r>
              <a:rPr lang="en-US" dirty="0"/>
              <a:t>What is different for the counselor with regard to the drawing of the client with whom the counselor is having a difficult time using more advanced skills? </a:t>
            </a:r>
          </a:p>
          <a:p>
            <a:r>
              <a:rPr lang="en-US" dirty="0"/>
              <a:t>What is the supervisee doing with this client that might be useful with the other clients? </a:t>
            </a:r>
          </a:p>
          <a:p>
            <a:endParaRPr lang="en-US" dirty="0"/>
          </a:p>
        </p:txBody>
      </p:sp>
      <p:sp>
        <p:nvSpPr>
          <p:cNvPr id="4" name="TextBox 3">
            <a:extLst>
              <a:ext uri="{FF2B5EF4-FFF2-40B4-BE49-F238E27FC236}">
                <a16:creationId xmlns:a16="http://schemas.microsoft.com/office/drawing/2014/main" id="{0D6E8FDB-38E4-6844-9B1B-9BAF74796DE3}"/>
              </a:ext>
            </a:extLst>
          </p:cNvPr>
          <p:cNvSpPr txBox="1"/>
          <p:nvPr/>
        </p:nvSpPr>
        <p:spPr>
          <a:xfrm>
            <a:off x="304800" y="6259286"/>
            <a:ext cx="3450771" cy="369332"/>
          </a:xfrm>
          <a:prstGeom prst="rect">
            <a:avLst/>
          </a:prstGeom>
          <a:noFill/>
        </p:spPr>
        <p:txBody>
          <a:bodyPr wrap="square" rtlCol="0">
            <a:spAutoFit/>
          </a:bodyPr>
          <a:lstStyle/>
          <a:p>
            <a:r>
              <a:rPr lang="en-US" dirty="0"/>
              <a:t>(</a:t>
            </a:r>
            <a:r>
              <a:rPr lang="en-US" dirty="0" err="1"/>
              <a:t>Koltz</a:t>
            </a:r>
            <a:r>
              <a:rPr lang="en-US" dirty="0"/>
              <a:t>, 2008)</a:t>
            </a:r>
          </a:p>
        </p:txBody>
      </p:sp>
      <p:pic>
        <p:nvPicPr>
          <p:cNvPr id="7" name="Picture 6">
            <a:extLst>
              <a:ext uri="{FF2B5EF4-FFF2-40B4-BE49-F238E27FC236}">
                <a16:creationId xmlns:a16="http://schemas.microsoft.com/office/drawing/2014/main" id="{1DF52354-3754-DB4A-A783-BC2B94FFB34A}"/>
              </a:ext>
            </a:extLst>
          </p:cNvPr>
          <p:cNvPicPr>
            <a:picLocks noChangeAspect="1"/>
          </p:cNvPicPr>
          <p:nvPr/>
        </p:nvPicPr>
        <p:blipFill>
          <a:blip r:embed="rId2"/>
          <a:stretch>
            <a:fillRect/>
          </a:stretch>
        </p:blipFill>
        <p:spPr>
          <a:xfrm>
            <a:off x="10304495" y="104637"/>
            <a:ext cx="1610866" cy="2347015"/>
          </a:xfrm>
          <a:prstGeom prst="rect">
            <a:avLst/>
          </a:prstGeom>
        </p:spPr>
      </p:pic>
    </p:spTree>
    <p:extLst>
      <p:ext uri="{BB962C8B-B14F-4D97-AF65-F5344CB8AC3E}">
        <p14:creationId xmlns:p14="http://schemas.microsoft.com/office/powerpoint/2010/main" val="2421626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2C61ED-B276-9B4F-BA17-01DB9F49453F}"/>
              </a:ext>
            </a:extLst>
          </p:cNvPr>
          <p:cNvPicPr>
            <a:picLocks noChangeAspect="1"/>
          </p:cNvPicPr>
          <p:nvPr/>
        </p:nvPicPr>
        <p:blipFill>
          <a:blip r:embed="rId2"/>
          <a:stretch>
            <a:fillRect/>
          </a:stretch>
        </p:blipFill>
        <p:spPr>
          <a:xfrm>
            <a:off x="1097279" y="4513478"/>
            <a:ext cx="3538729" cy="1409057"/>
          </a:xfrm>
          <a:prstGeom prst="rect">
            <a:avLst/>
          </a:prstGeom>
        </p:spPr>
      </p:pic>
      <p:pic>
        <p:nvPicPr>
          <p:cNvPr id="4" name="Picture 3">
            <a:extLst>
              <a:ext uri="{FF2B5EF4-FFF2-40B4-BE49-F238E27FC236}">
                <a16:creationId xmlns:a16="http://schemas.microsoft.com/office/drawing/2014/main" id="{8731669A-5535-4F4F-989E-654CC4892A1C}"/>
              </a:ext>
            </a:extLst>
          </p:cNvPr>
          <p:cNvPicPr>
            <a:picLocks noChangeAspect="1"/>
          </p:cNvPicPr>
          <p:nvPr/>
        </p:nvPicPr>
        <p:blipFill>
          <a:blip r:embed="rId3"/>
          <a:stretch>
            <a:fillRect/>
          </a:stretch>
        </p:blipFill>
        <p:spPr>
          <a:xfrm>
            <a:off x="1239533" y="2194558"/>
            <a:ext cx="3396474" cy="1908387"/>
          </a:xfrm>
          <a:prstGeom prst="rect">
            <a:avLst/>
          </a:prstGeom>
        </p:spPr>
      </p:pic>
      <p:sp>
        <p:nvSpPr>
          <p:cNvPr id="2" name="Title 1">
            <a:extLst>
              <a:ext uri="{FF2B5EF4-FFF2-40B4-BE49-F238E27FC236}">
                <a16:creationId xmlns:a16="http://schemas.microsoft.com/office/drawing/2014/main" id="{7EB6739E-B19E-784C-9317-7FA7E9C54AF4}"/>
              </a:ext>
            </a:extLst>
          </p:cNvPr>
          <p:cNvSpPr>
            <a:spLocks noGrp="1"/>
          </p:cNvSpPr>
          <p:nvPr>
            <p:ph type="title"/>
          </p:nvPr>
        </p:nvSpPr>
        <p:spPr>
          <a:xfrm>
            <a:off x="1069848" y="484632"/>
            <a:ext cx="10058400" cy="691025"/>
          </a:xfrm>
        </p:spPr>
        <p:txBody>
          <a:bodyPr>
            <a:normAutofit fontScale="90000"/>
          </a:bodyPr>
          <a:lstStyle/>
          <a:p>
            <a:r>
              <a:rPr lang="en-US" dirty="0"/>
              <a:t>Clay – Play Dough</a:t>
            </a:r>
          </a:p>
        </p:txBody>
      </p:sp>
      <p:sp>
        <p:nvSpPr>
          <p:cNvPr id="3" name="Content Placeholder 2">
            <a:extLst>
              <a:ext uri="{FF2B5EF4-FFF2-40B4-BE49-F238E27FC236}">
                <a16:creationId xmlns:a16="http://schemas.microsoft.com/office/drawing/2014/main" id="{2F6D9FEC-D35C-A449-9E7A-346043CC4248}"/>
              </a:ext>
            </a:extLst>
          </p:cNvPr>
          <p:cNvSpPr>
            <a:spLocks noGrp="1"/>
          </p:cNvSpPr>
          <p:nvPr>
            <p:ph idx="1"/>
          </p:nvPr>
        </p:nvSpPr>
        <p:spPr>
          <a:xfrm>
            <a:off x="5072513" y="1175657"/>
            <a:ext cx="6055735" cy="5105400"/>
          </a:xfrm>
        </p:spPr>
        <p:txBody>
          <a:bodyPr>
            <a:normAutofit/>
          </a:bodyPr>
          <a:lstStyle/>
          <a:p>
            <a:r>
              <a:rPr lang="en-US" dirty="0"/>
              <a:t>Helps the supervisee conceptualize a client whom he or she is having difficulty with.  </a:t>
            </a:r>
          </a:p>
          <a:p>
            <a:r>
              <a:rPr lang="en-US" dirty="0"/>
              <a:t>The supervisor will ask the supervisee to sculpt a client for whom the supervisee is having a difficult time conceptualizing themes and patterns.  </a:t>
            </a:r>
          </a:p>
          <a:p>
            <a:r>
              <a:rPr lang="en-US" dirty="0"/>
              <a:t>Sculpt themselves in relationship to the client.  </a:t>
            </a:r>
          </a:p>
          <a:p>
            <a:r>
              <a:rPr lang="en-US" dirty="0"/>
              <a:t>After the sculpting or during the sculpting, the supervisor may ask process questions to the supervisee.  </a:t>
            </a:r>
          </a:p>
          <a:p>
            <a:r>
              <a:rPr lang="en-US" dirty="0"/>
              <a:t>This activity helps the supervisee move beyond the facts of a client's situation to the development of pattern and theme using their intuitive impressions and experiences with the client. </a:t>
            </a:r>
          </a:p>
          <a:p>
            <a:endParaRPr lang="en-US" dirty="0"/>
          </a:p>
        </p:txBody>
      </p:sp>
      <p:sp>
        <p:nvSpPr>
          <p:cNvPr id="6" name="TextBox 5">
            <a:extLst>
              <a:ext uri="{FF2B5EF4-FFF2-40B4-BE49-F238E27FC236}">
                <a16:creationId xmlns:a16="http://schemas.microsoft.com/office/drawing/2014/main" id="{4B615F4F-E9F6-E149-8BC6-31505526DF2F}"/>
              </a:ext>
            </a:extLst>
          </p:cNvPr>
          <p:cNvSpPr txBox="1"/>
          <p:nvPr/>
        </p:nvSpPr>
        <p:spPr>
          <a:xfrm>
            <a:off x="304800" y="6259286"/>
            <a:ext cx="3450771" cy="369332"/>
          </a:xfrm>
          <a:prstGeom prst="rect">
            <a:avLst/>
          </a:prstGeom>
          <a:noFill/>
        </p:spPr>
        <p:txBody>
          <a:bodyPr wrap="square" rtlCol="0">
            <a:spAutoFit/>
          </a:bodyPr>
          <a:lstStyle/>
          <a:p>
            <a:r>
              <a:rPr lang="en-US" dirty="0"/>
              <a:t>(</a:t>
            </a:r>
            <a:r>
              <a:rPr lang="en-US" dirty="0" err="1"/>
              <a:t>Koltz</a:t>
            </a:r>
            <a:r>
              <a:rPr lang="en-US" dirty="0"/>
              <a:t>, 2008)</a:t>
            </a:r>
          </a:p>
        </p:txBody>
      </p:sp>
    </p:spTree>
    <p:extLst>
      <p:ext uri="{BB962C8B-B14F-4D97-AF65-F5344CB8AC3E}">
        <p14:creationId xmlns:p14="http://schemas.microsoft.com/office/powerpoint/2010/main" val="404283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6A37-BBF5-494F-A561-A15BC914AA88}"/>
              </a:ext>
            </a:extLst>
          </p:cNvPr>
          <p:cNvSpPr>
            <a:spLocks noGrp="1"/>
          </p:cNvSpPr>
          <p:nvPr>
            <p:ph type="title"/>
          </p:nvPr>
        </p:nvSpPr>
        <p:spPr/>
        <p:txBody>
          <a:bodyPr/>
          <a:lstStyle/>
          <a:p>
            <a:r>
              <a:rPr lang="en-US" dirty="0"/>
              <a:t>Write a Letter</a:t>
            </a:r>
          </a:p>
        </p:txBody>
      </p:sp>
      <p:sp>
        <p:nvSpPr>
          <p:cNvPr id="3" name="Content Placeholder 2">
            <a:extLst>
              <a:ext uri="{FF2B5EF4-FFF2-40B4-BE49-F238E27FC236}">
                <a16:creationId xmlns:a16="http://schemas.microsoft.com/office/drawing/2014/main" id="{021A24B1-93BF-E244-942C-8FB047D80E56}"/>
              </a:ext>
            </a:extLst>
          </p:cNvPr>
          <p:cNvSpPr>
            <a:spLocks noGrp="1"/>
          </p:cNvSpPr>
          <p:nvPr>
            <p:ph idx="1"/>
          </p:nvPr>
        </p:nvSpPr>
        <p:spPr/>
        <p:txBody>
          <a:bodyPr/>
          <a:lstStyle/>
          <a:p>
            <a:r>
              <a:rPr lang="en-US" dirty="0"/>
              <a:t>Ask the supervisee to write a letter.</a:t>
            </a:r>
          </a:p>
          <a:p>
            <a:r>
              <a:rPr lang="en-US" dirty="0"/>
              <a:t>The letter can be written to the client</a:t>
            </a:r>
          </a:p>
          <a:p>
            <a:r>
              <a:rPr lang="en-US" dirty="0"/>
              <a:t>To a person in the supervisees' past or present, or to self.  </a:t>
            </a:r>
          </a:p>
          <a:p>
            <a:r>
              <a:rPr lang="en-US" dirty="0"/>
              <a:t>The letter to self might be from the present or from the future. </a:t>
            </a:r>
          </a:p>
          <a:p>
            <a:r>
              <a:rPr lang="en-US" dirty="0"/>
              <a:t>If the letter is from the future, it would be written from an older and more experienced self.   </a:t>
            </a:r>
          </a:p>
          <a:p>
            <a:r>
              <a:rPr lang="en-US" dirty="0"/>
              <a:t>The importance of this technique as the supervisor, is to go back and reflect frequently with the supervisee about what was written and learned.</a:t>
            </a:r>
          </a:p>
          <a:p>
            <a:endParaRPr lang="en-US" dirty="0"/>
          </a:p>
        </p:txBody>
      </p:sp>
      <p:sp>
        <p:nvSpPr>
          <p:cNvPr id="4" name="TextBox 3">
            <a:extLst>
              <a:ext uri="{FF2B5EF4-FFF2-40B4-BE49-F238E27FC236}">
                <a16:creationId xmlns:a16="http://schemas.microsoft.com/office/drawing/2014/main" id="{4024ACF2-7C45-3040-8E7D-E8C600D140BC}"/>
              </a:ext>
            </a:extLst>
          </p:cNvPr>
          <p:cNvSpPr txBox="1"/>
          <p:nvPr/>
        </p:nvSpPr>
        <p:spPr>
          <a:xfrm>
            <a:off x="664029" y="6085114"/>
            <a:ext cx="4441371" cy="369332"/>
          </a:xfrm>
          <a:prstGeom prst="rect">
            <a:avLst/>
          </a:prstGeom>
          <a:noFill/>
        </p:spPr>
        <p:txBody>
          <a:bodyPr wrap="square" rtlCol="0">
            <a:spAutoFit/>
          </a:bodyPr>
          <a:lstStyle/>
          <a:p>
            <a:r>
              <a:rPr lang="en-US" dirty="0"/>
              <a:t>(</a:t>
            </a:r>
            <a:r>
              <a:rPr lang="en-US" dirty="0" err="1"/>
              <a:t>Koltz</a:t>
            </a:r>
            <a:r>
              <a:rPr lang="en-US" dirty="0"/>
              <a:t>, 2008).</a:t>
            </a:r>
          </a:p>
        </p:txBody>
      </p:sp>
      <p:pic>
        <p:nvPicPr>
          <p:cNvPr id="5" name="Picture 4">
            <a:extLst>
              <a:ext uri="{FF2B5EF4-FFF2-40B4-BE49-F238E27FC236}">
                <a16:creationId xmlns:a16="http://schemas.microsoft.com/office/drawing/2014/main" id="{795B22B0-48BA-944B-A1C2-115EBA153E1A}"/>
              </a:ext>
            </a:extLst>
          </p:cNvPr>
          <p:cNvPicPr>
            <a:picLocks noChangeAspect="1"/>
          </p:cNvPicPr>
          <p:nvPr/>
        </p:nvPicPr>
        <p:blipFill>
          <a:blip r:embed="rId2"/>
          <a:stretch>
            <a:fillRect/>
          </a:stretch>
        </p:blipFill>
        <p:spPr>
          <a:xfrm>
            <a:off x="7935685" y="381000"/>
            <a:ext cx="3810000" cy="2133600"/>
          </a:xfrm>
          <a:prstGeom prst="rect">
            <a:avLst/>
          </a:prstGeom>
        </p:spPr>
      </p:pic>
    </p:spTree>
    <p:extLst>
      <p:ext uri="{BB962C8B-B14F-4D97-AF65-F5344CB8AC3E}">
        <p14:creationId xmlns:p14="http://schemas.microsoft.com/office/powerpoint/2010/main" val="72033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&amp; Background</a:t>
            </a:r>
          </a:p>
        </p:txBody>
      </p:sp>
      <p:sp>
        <p:nvSpPr>
          <p:cNvPr id="3" name="Content Placeholder 2"/>
          <p:cNvSpPr>
            <a:spLocks noGrp="1"/>
          </p:cNvSpPr>
          <p:nvPr>
            <p:ph idx="1"/>
          </p:nvPr>
        </p:nvSpPr>
        <p:spPr>
          <a:xfrm>
            <a:off x="1069848" y="1700011"/>
            <a:ext cx="10058400" cy="4472189"/>
          </a:xfrm>
        </p:spPr>
        <p:txBody>
          <a:bodyPr>
            <a:normAutofit lnSpcReduction="10000"/>
          </a:bodyPr>
          <a:lstStyle/>
          <a:p>
            <a:r>
              <a:rPr lang="en-US" dirty="0"/>
              <a:t>The Strength of the model: It is among the most researched</a:t>
            </a:r>
          </a:p>
          <a:p>
            <a:r>
              <a:rPr lang="en-US" dirty="0"/>
              <a:t>Created in the 1970’s to assist supervisors in training to discriminate or judge the needs of their supervisees and choose how to interact with them to meet those needs.</a:t>
            </a:r>
          </a:p>
          <a:p>
            <a:r>
              <a:rPr lang="en-US" dirty="0"/>
              <a:t>Supervisors tailor or customize their responses to the supervisees needs</a:t>
            </a:r>
          </a:p>
          <a:p>
            <a:r>
              <a:rPr lang="en-US" dirty="0"/>
              <a:t>Is considered one of the best-known models of supervision with a strong empirical support</a:t>
            </a:r>
          </a:p>
          <a:p>
            <a:r>
              <a:rPr lang="en-US" dirty="0"/>
              <a:t>The model can be viewed and taught at various levels, simple to complex, depending on the readiness of the supervisor.</a:t>
            </a:r>
          </a:p>
          <a:p>
            <a:r>
              <a:rPr lang="en-US" dirty="0"/>
              <a:t>The supervisor will be assessing the supervisee’s developmental stage and needs in order to choose the appropriate foci and role to address that need or stage.  </a:t>
            </a:r>
          </a:p>
          <a:p>
            <a:r>
              <a:rPr lang="en-US" dirty="0"/>
              <a:t>IT is considered a process model and it differentiates between two aspects of the supervisory relationship: functioning and role.</a:t>
            </a:r>
          </a:p>
        </p:txBody>
      </p:sp>
      <p:sp>
        <p:nvSpPr>
          <p:cNvPr id="4" name="TextBox 3">
            <a:extLst>
              <a:ext uri="{FF2B5EF4-FFF2-40B4-BE49-F238E27FC236}">
                <a16:creationId xmlns:a16="http://schemas.microsoft.com/office/drawing/2014/main" id="{8E04AE8B-2F52-1D4B-8D81-FEC22C3417F0}"/>
              </a:ext>
            </a:extLst>
          </p:cNvPr>
          <p:cNvSpPr txBox="1"/>
          <p:nvPr/>
        </p:nvSpPr>
        <p:spPr>
          <a:xfrm>
            <a:off x="197708" y="6369907"/>
            <a:ext cx="7748557" cy="369332"/>
          </a:xfrm>
          <a:prstGeom prst="rect">
            <a:avLst/>
          </a:prstGeom>
          <a:noFill/>
        </p:spPr>
        <p:txBody>
          <a:bodyPr wrap="square" rtlCol="0">
            <a:spAutoFit/>
          </a:bodyPr>
          <a:lstStyle/>
          <a:p>
            <a:r>
              <a:rPr lang="en-US" dirty="0"/>
              <a:t>(Bernard &amp; Goodyear, 2014; Borders &amp; Brown, 2005) </a:t>
            </a:r>
          </a:p>
        </p:txBody>
      </p:sp>
    </p:spTree>
    <p:extLst>
      <p:ext uri="{BB962C8B-B14F-4D97-AF65-F5344CB8AC3E}">
        <p14:creationId xmlns:p14="http://schemas.microsoft.com/office/powerpoint/2010/main" val="335994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516-6061-334C-8913-5EBF20538C58}"/>
              </a:ext>
            </a:extLst>
          </p:cNvPr>
          <p:cNvSpPr>
            <a:spLocks noGrp="1"/>
          </p:cNvSpPr>
          <p:nvPr>
            <p:ph type="title"/>
          </p:nvPr>
        </p:nvSpPr>
        <p:spPr/>
        <p:txBody>
          <a:bodyPr>
            <a:normAutofit/>
          </a:bodyPr>
          <a:lstStyle/>
          <a:p>
            <a:r>
              <a:rPr lang="en-US" b="1" dirty="0"/>
              <a:t>Supervisees at an Adolescent Residential Treatment</a:t>
            </a:r>
            <a:endParaRPr lang="en-US" dirty="0"/>
          </a:p>
        </p:txBody>
      </p:sp>
      <p:sp>
        <p:nvSpPr>
          <p:cNvPr id="3" name="Content Placeholder 2">
            <a:extLst>
              <a:ext uri="{FF2B5EF4-FFF2-40B4-BE49-F238E27FC236}">
                <a16:creationId xmlns:a16="http://schemas.microsoft.com/office/drawing/2014/main" id="{F0457F5C-F19E-1841-9A20-3900A068814F}"/>
              </a:ext>
            </a:extLst>
          </p:cNvPr>
          <p:cNvSpPr>
            <a:spLocks noGrp="1"/>
          </p:cNvSpPr>
          <p:nvPr>
            <p:ph idx="1"/>
          </p:nvPr>
        </p:nvSpPr>
        <p:spPr>
          <a:xfrm>
            <a:off x="1069848" y="2121407"/>
            <a:ext cx="10543032" cy="4365889"/>
          </a:xfrm>
        </p:spPr>
        <p:txBody>
          <a:bodyPr>
            <a:normAutofit/>
          </a:bodyPr>
          <a:lstStyle/>
          <a:p>
            <a:r>
              <a:rPr lang="en-US" dirty="0"/>
              <a:t>Turnover rates for staff working in adolescent residential treatment facilities are estimated at 20 and 40%, with some agencies reporting over 50%</a:t>
            </a:r>
          </a:p>
          <a:p>
            <a:r>
              <a:rPr lang="en-US" dirty="0"/>
              <a:t>Report higher rates of a general sense of anxiety and a need for structure and direction while working with this population</a:t>
            </a:r>
          </a:p>
          <a:p>
            <a:r>
              <a:rPr lang="en-US" dirty="0"/>
              <a:t>The DM can be adapted to reduce turn over and anxiety </a:t>
            </a:r>
          </a:p>
          <a:p>
            <a:r>
              <a:rPr lang="en-US" dirty="0"/>
              <a:t>3 Focus Areas (the strengths of the model)</a:t>
            </a:r>
          </a:p>
          <a:p>
            <a:pPr lvl="1"/>
            <a:r>
              <a:rPr lang="en-US" dirty="0"/>
              <a:t>Intentionality</a:t>
            </a:r>
          </a:p>
          <a:p>
            <a:pPr lvl="1"/>
            <a:r>
              <a:rPr lang="en-US" dirty="0"/>
              <a:t>Flexibility</a:t>
            </a:r>
          </a:p>
          <a:p>
            <a:pPr lvl="1"/>
            <a:r>
              <a:rPr lang="en-US" dirty="0"/>
              <a:t>Professionalism</a:t>
            </a:r>
          </a:p>
          <a:p>
            <a:r>
              <a:rPr lang="en-US" dirty="0"/>
              <a:t>Limitations - Choose appropriate setting for supervision due to the dynamics of a residential treatment in “splitting staff” positions/roles and dynamics. </a:t>
            </a:r>
          </a:p>
        </p:txBody>
      </p:sp>
      <p:sp>
        <p:nvSpPr>
          <p:cNvPr id="4" name="TextBox 3">
            <a:extLst>
              <a:ext uri="{FF2B5EF4-FFF2-40B4-BE49-F238E27FC236}">
                <a16:creationId xmlns:a16="http://schemas.microsoft.com/office/drawing/2014/main" id="{8B4370E6-CD7C-4B4F-BD83-EE05D69775CA}"/>
              </a:ext>
            </a:extLst>
          </p:cNvPr>
          <p:cNvSpPr txBox="1"/>
          <p:nvPr/>
        </p:nvSpPr>
        <p:spPr>
          <a:xfrm>
            <a:off x="494270" y="6487297"/>
            <a:ext cx="4077730" cy="370703"/>
          </a:xfrm>
          <a:prstGeom prst="rect">
            <a:avLst/>
          </a:prstGeom>
          <a:noFill/>
        </p:spPr>
        <p:txBody>
          <a:bodyPr wrap="square" rtlCol="0">
            <a:spAutoFit/>
          </a:bodyPr>
          <a:lstStyle/>
          <a:p>
            <a:r>
              <a:rPr lang="en-US" dirty="0"/>
              <a:t>(Byrne &amp; </a:t>
            </a:r>
            <a:r>
              <a:rPr lang="en-US" dirty="0" err="1"/>
              <a:t>Sias</a:t>
            </a:r>
            <a:r>
              <a:rPr lang="en-US" dirty="0"/>
              <a:t>, 2010)</a:t>
            </a:r>
          </a:p>
        </p:txBody>
      </p:sp>
    </p:spTree>
    <p:extLst>
      <p:ext uri="{BB962C8B-B14F-4D97-AF65-F5344CB8AC3E}">
        <p14:creationId xmlns:p14="http://schemas.microsoft.com/office/powerpoint/2010/main" val="1639293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E771C-23A8-B145-A330-7D0D7BF3EC7E}"/>
              </a:ext>
            </a:extLst>
          </p:cNvPr>
          <p:cNvPicPr>
            <a:picLocks noChangeAspect="1"/>
          </p:cNvPicPr>
          <p:nvPr/>
        </p:nvPicPr>
        <p:blipFill>
          <a:blip r:embed="rId2"/>
          <a:stretch>
            <a:fillRect/>
          </a:stretch>
        </p:blipFill>
        <p:spPr>
          <a:xfrm>
            <a:off x="6355080" y="2714713"/>
            <a:ext cx="4773168" cy="2937334"/>
          </a:xfrm>
          <a:prstGeom prst="rect">
            <a:avLst/>
          </a:prstGeom>
        </p:spPr>
      </p:pic>
      <p:sp>
        <p:nvSpPr>
          <p:cNvPr id="2" name="Title 1">
            <a:extLst>
              <a:ext uri="{FF2B5EF4-FFF2-40B4-BE49-F238E27FC236}">
                <a16:creationId xmlns:a16="http://schemas.microsoft.com/office/drawing/2014/main" id="{908F6FEF-F632-5B41-9EC9-5EAF62979F84}"/>
              </a:ext>
            </a:extLst>
          </p:cNvPr>
          <p:cNvSpPr>
            <a:spLocks noGrp="1"/>
          </p:cNvSpPr>
          <p:nvPr>
            <p:ph type="title"/>
          </p:nvPr>
        </p:nvSpPr>
        <p:spPr>
          <a:xfrm>
            <a:off x="1069848" y="484632"/>
            <a:ext cx="10058400" cy="1609344"/>
          </a:xfrm>
        </p:spPr>
        <p:txBody>
          <a:bodyPr>
            <a:normAutofit/>
          </a:bodyPr>
          <a:lstStyle/>
          <a:p>
            <a:r>
              <a:rPr lang="en-US" dirty="0"/>
              <a:t>Spirituality in Supervision</a:t>
            </a:r>
          </a:p>
        </p:txBody>
      </p:sp>
      <p:sp>
        <p:nvSpPr>
          <p:cNvPr id="3" name="Content Placeholder 2">
            <a:extLst>
              <a:ext uri="{FF2B5EF4-FFF2-40B4-BE49-F238E27FC236}">
                <a16:creationId xmlns:a16="http://schemas.microsoft.com/office/drawing/2014/main" id="{78CC6C75-2973-4D4A-91BD-A63EFDDC4462}"/>
              </a:ext>
            </a:extLst>
          </p:cNvPr>
          <p:cNvSpPr>
            <a:spLocks noGrp="1"/>
          </p:cNvSpPr>
          <p:nvPr>
            <p:ph idx="1"/>
          </p:nvPr>
        </p:nvSpPr>
        <p:spPr>
          <a:xfrm>
            <a:off x="1069848" y="2121408"/>
            <a:ext cx="4773168" cy="4050792"/>
          </a:xfrm>
        </p:spPr>
        <p:txBody>
          <a:bodyPr>
            <a:normAutofit/>
          </a:bodyPr>
          <a:lstStyle/>
          <a:p>
            <a:r>
              <a:rPr lang="en-US" dirty="0"/>
              <a:t>An intricate part of a Bio-Psycho-Social-Spiritual Assessment</a:t>
            </a:r>
          </a:p>
          <a:p>
            <a:r>
              <a:rPr lang="en-US" dirty="0"/>
              <a:t>The integration of the DM proposes that any given supervision issue can potentially be addressed from the perspective of any of the three focus/roles areas </a:t>
            </a:r>
          </a:p>
          <a:p>
            <a:r>
              <a:rPr lang="en-US" dirty="0"/>
              <a:t>Provides a framework for examining how the spiritual issues that arise in supervision may be addressed from any of the DM perspectives and how the DM can be integrated into the supervision issues. </a:t>
            </a:r>
          </a:p>
        </p:txBody>
      </p:sp>
      <p:sp>
        <p:nvSpPr>
          <p:cNvPr id="5" name="TextBox 4">
            <a:extLst>
              <a:ext uri="{FF2B5EF4-FFF2-40B4-BE49-F238E27FC236}">
                <a16:creationId xmlns:a16="http://schemas.microsoft.com/office/drawing/2014/main" id="{5C749BFC-1EEE-9D4C-9481-CBE1C0D7908D}"/>
              </a:ext>
            </a:extLst>
          </p:cNvPr>
          <p:cNvSpPr txBox="1"/>
          <p:nvPr/>
        </p:nvSpPr>
        <p:spPr>
          <a:xfrm>
            <a:off x="333632" y="6339016"/>
            <a:ext cx="4003590" cy="369332"/>
          </a:xfrm>
          <a:prstGeom prst="rect">
            <a:avLst/>
          </a:prstGeom>
          <a:noFill/>
        </p:spPr>
        <p:txBody>
          <a:bodyPr wrap="square" rtlCol="0">
            <a:spAutoFit/>
          </a:bodyPr>
          <a:lstStyle/>
          <a:p>
            <a:r>
              <a:rPr lang="en-US" dirty="0"/>
              <a:t>(Polanski, 2003)</a:t>
            </a:r>
          </a:p>
        </p:txBody>
      </p:sp>
    </p:spTree>
    <p:extLst>
      <p:ext uri="{BB962C8B-B14F-4D97-AF65-F5344CB8AC3E}">
        <p14:creationId xmlns:p14="http://schemas.microsoft.com/office/powerpoint/2010/main" val="2987450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2196-428F-FA44-89DC-9C5723338820}"/>
              </a:ext>
            </a:extLst>
          </p:cNvPr>
          <p:cNvSpPr>
            <a:spLocks noGrp="1"/>
          </p:cNvSpPr>
          <p:nvPr>
            <p:ph type="title"/>
          </p:nvPr>
        </p:nvSpPr>
        <p:spPr>
          <a:xfrm>
            <a:off x="1069848" y="484632"/>
            <a:ext cx="10058400" cy="1609344"/>
          </a:xfrm>
        </p:spPr>
        <p:txBody>
          <a:bodyPr>
            <a:normAutofit/>
          </a:bodyPr>
          <a:lstStyle/>
          <a:p>
            <a:r>
              <a:rPr lang="en-US"/>
              <a:t>Benefits of Spirituality in Supervision in the DM</a:t>
            </a:r>
            <a:endParaRPr lang="en-US" dirty="0"/>
          </a:p>
        </p:txBody>
      </p:sp>
      <p:sp>
        <p:nvSpPr>
          <p:cNvPr id="3" name="Content Placeholder 2">
            <a:extLst>
              <a:ext uri="{FF2B5EF4-FFF2-40B4-BE49-F238E27FC236}">
                <a16:creationId xmlns:a16="http://schemas.microsoft.com/office/drawing/2014/main" id="{2804CE4C-7FB9-AF44-B9FC-6A54E31F27B8}"/>
              </a:ext>
            </a:extLst>
          </p:cNvPr>
          <p:cNvSpPr>
            <a:spLocks noGrp="1"/>
          </p:cNvSpPr>
          <p:nvPr>
            <p:ph idx="1"/>
          </p:nvPr>
        </p:nvSpPr>
        <p:spPr>
          <a:xfrm>
            <a:off x="1069848" y="2320412"/>
            <a:ext cx="10058400" cy="3851787"/>
          </a:xfrm>
        </p:spPr>
        <p:txBody>
          <a:bodyPr>
            <a:normAutofit/>
          </a:bodyPr>
          <a:lstStyle/>
          <a:p>
            <a:r>
              <a:rPr lang="en-US" dirty="0"/>
              <a:t>Organizes components to address the supervisees competence in working effectively with spiritual and religious issues of clients</a:t>
            </a:r>
          </a:p>
          <a:p>
            <a:r>
              <a:rPr lang="en-US" dirty="0"/>
              <a:t>Allows the counselor to anticipate how to address the clients spiritual/religious beliefs and practices</a:t>
            </a:r>
          </a:p>
          <a:p>
            <a:r>
              <a:rPr lang="en-US" dirty="0"/>
              <a:t>Helps the counselor to integrate those issues more effectively into the present situations.</a:t>
            </a:r>
          </a:p>
          <a:p>
            <a:r>
              <a:rPr lang="en-US" dirty="0"/>
              <a:t>The supervisors position of power suggests that his or her attitudes toward spirituality and counseling will set the tone for how these issues are addressed </a:t>
            </a:r>
          </a:p>
          <a:p>
            <a:r>
              <a:rPr lang="en-US" dirty="0"/>
              <a:t>Demonstrating readiness to address these issues with supervisees is essential for supervisors to ensure appropriate client care and to enhance professional development in counselors</a:t>
            </a:r>
          </a:p>
          <a:p>
            <a:endParaRPr lang="en-US" dirty="0"/>
          </a:p>
        </p:txBody>
      </p:sp>
      <p:sp>
        <p:nvSpPr>
          <p:cNvPr id="4" name="TextBox 3">
            <a:extLst>
              <a:ext uri="{FF2B5EF4-FFF2-40B4-BE49-F238E27FC236}">
                <a16:creationId xmlns:a16="http://schemas.microsoft.com/office/drawing/2014/main" id="{32BC6A43-BE3C-984C-82D1-F1C3E6140BF6}"/>
              </a:ext>
            </a:extLst>
          </p:cNvPr>
          <p:cNvSpPr txBox="1"/>
          <p:nvPr/>
        </p:nvSpPr>
        <p:spPr>
          <a:xfrm>
            <a:off x="642551" y="6301946"/>
            <a:ext cx="5090984" cy="369332"/>
          </a:xfrm>
          <a:prstGeom prst="rect">
            <a:avLst/>
          </a:prstGeom>
          <a:noFill/>
        </p:spPr>
        <p:txBody>
          <a:bodyPr wrap="square" rtlCol="0">
            <a:spAutoFit/>
          </a:bodyPr>
          <a:lstStyle/>
          <a:p>
            <a:r>
              <a:rPr lang="en-US" dirty="0"/>
              <a:t>(Polanski, 2003)</a:t>
            </a:r>
          </a:p>
        </p:txBody>
      </p:sp>
    </p:spTree>
    <p:extLst>
      <p:ext uri="{BB962C8B-B14F-4D97-AF65-F5344CB8AC3E}">
        <p14:creationId xmlns:p14="http://schemas.microsoft.com/office/powerpoint/2010/main" val="1232505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2249-FEFD-9049-8164-D1634BDCC2A2}"/>
              </a:ext>
            </a:extLst>
          </p:cNvPr>
          <p:cNvSpPr>
            <a:spLocks noGrp="1"/>
          </p:cNvSpPr>
          <p:nvPr>
            <p:ph type="title"/>
          </p:nvPr>
        </p:nvSpPr>
        <p:spPr/>
        <p:txBody>
          <a:bodyPr/>
          <a:lstStyle/>
          <a:p>
            <a:r>
              <a:rPr lang="en-US" dirty="0"/>
              <a:t>DM in School Counseling Supervision</a:t>
            </a:r>
          </a:p>
        </p:txBody>
      </p:sp>
      <p:sp>
        <p:nvSpPr>
          <p:cNvPr id="3" name="Content Placeholder 2">
            <a:extLst>
              <a:ext uri="{FF2B5EF4-FFF2-40B4-BE49-F238E27FC236}">
                <a16:creationId xmlns:a16="http://schemas.microsoft.com/office/drawing/2014/main" id="{98FA574D-55BE-9041-8C57-CD8E5A20560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B9C16F7-5322-2D45-B72C-BB2A9DFDA502}"/>
              </a:ext>
            </a:extLst>
          </p:cNvPr>
          <p:cNvPicPr>
            <a:picLocks noChangeAspect="1"/>
          </p:cNvPicPr>
          <p:nvPr/>
        </p:nvPicPr>
        <p:blipFill>
          <a:blip r:embed="rId2"/>
          <a:stretch>
            <a:fillRect/>
          </a:stretch>
        </p:blipFill>
        <p:spPr>
          <a:xfrm>
            <a:off x="1016000" y="1590260"/>
            <a:ext cx="10160000" cy="4518439"/>
          </a:xfrm>
          <a:prstGeom prst="rect">
            <a:avLst/>
          </a:prstGeom>
        </p:spPr>
      </p:pic>
    </p:spTree>
    <p:extLst>
      <p:ext uri="{BB962C8B-B14F-4D97-AF65-F5344CB8AC3E}">
        <p14:creationId xmlns:p14="http://schemas.microsoft.com/office/powerpoint/2010/main" val="1234190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0D1C-39EC-D74A-AC06-1159D1F59038}"/>
              </a:ext>
            </a:extLst>
          </p:cNvPr>
          <p:cNvSpPr>
            <a:spLocks noGrp="1"/>
          </p:cNvSpPr>
          <p:nvPr>
            <p:ph type="title"/>
          </p:nvPr>
        </p:nvSpPr>
        <p:spPr/>
        <p:txBody>
          <a:bodyPr/>
          <a:lstStyle/>
          <a:p>
            <a:r>
              <a:rPr lang="en-US" dirty="0"/>
              <a:t>DM in School Counseling Supervision</a:t>
            </a:r>
          </a:p>
        </p:txBody>
      </p:sp>
      <p:sp>
        <p:nvSpPr>
          <p:cNvPr id="3" name="Content Placeholder 2">
            <a:extLst>
              <a:ext uri="{FF2B5EF4-FFF2-40B4-BE49-F238E27FC236}">
                <a16:creationId xmlns:a16="http://schemas.microsoft.com/office/drawing/2014/main" id="{52E72BD4-5E9B-5645-A978-A2CA3A9F87A4}"/>
              </a:ext>
            </a:extLst>
          </p:cNvPr>
          <p:cNvSpPr>
            <a:spLocks noGrp="1"/>
          </p:cNvSpPr>
          <p:nvPr>
            <p:ph idx="1"/>
          </p:nvPr>
        </p:nvSpPr>
        <p:spPr/>
        <p:txBody>
          <a:bodyPr/>
          <a:lstStyle/>
          <a:p>
            <a:r>
              <a:rPr lang="en-US" dirty="0"/>
              <a:t>38 school counselors surveyed about their perceptions of the DM model</a:t>
            </a:r>
          </a:p>
          <a:p>
            <a:r>
              <a:rPr lang="en-US" dirty="0"/>
              <a:t>No Specific consensus about the there are some differences between mental health counselor supervisors' and school counselor supervisors' perceptions of the DM, partially challenging the assumption that supervision using the DM is a common pedagogy across supervisory contexts. </a:t>
            </a:r>
          </a:p>
          <a:p>
            <a:endParaRPr lang="en-US" dirty="0"/>
          </a:p>
        </p:txBody>
      </p:sp>
      <p:sp>
        <p:nvSpPr>
          <p:cNvPr id="4" name="TextBox 3">
            <a:extLst>
              <a:ext uri="{FF2B5EF4-FFF2-40B4-BE49-F238E27FC236}">
                <a16:creationId xmlns:a16="http://schemas.microsoft.com/office/drawing/2014/main" id="{6D437FC7-C751-B34E-85FA-49918EB59E9F}"/>
              </a:ext>
            </a:extLst>
          </p:cNvPr>
          <p:cNvSpPr txBox="1"/>
          <p:nvPr/>
        </p:nvSpPr>
        <p:spPr>
          <a:xfrm>
            <a:off x="410547" y="6172200"/>
            <a:ext cx="5673012" cy="369332"/>
          </a:xfrm>
          <a:prstGeom prst="rect">
            <a:avLst/>
          </a:prstGeom>
          <a:noFill/>
        </p:spPr>
        <p:txBody>
          <a:bodyPr wrap="square" rtlCol="0">
            <a:spAutoFit/>
          </a:bodyPr>
          <a:lstStyle/>
          <a:p>
            <a:r>
              <a:rPr lang="en-US" dirty="0"/>
              <a:t>(Luke, Ellis, &amp; Bernard, 2011)</a:t>
            </a:r>
          </a:p>
        </p:txBody>
      </p:sp>
      <p:pic>
        <p:nvPicPr>
          <p:cNvPr id="6" name="Picture 5">
            <a:extLst>
              <a:ext uri="{FF2B5EF4-FFF2-40B4-BE49-F238E27FC236}">
                <a16:creationId xmlns:a16="http://schemas.microsoft.com/office/drawing/2014/main" id="{531A4B34-92F5-D647-A1A6-18F647BB29B8}"/>
              </a:ext>
            </a:extLst>
          </p:cNvPr>
          <p:cNvPicPr>
            <a:picLocks noChangeAspect="1"/>
          </p:cNvPicPr>
          <p:nvPr/>
        </p:nvPicPr>
        <p:blipFill>
          <a:blip r:embed="rId2"/>
          <a:stretch>
            <a:fillRect/>
          </a:stretch>
        </p:blipFill>
        <p:spPr>
          <a:xfrm>
            <a:off x="7107805" y="4146804"/>
            <a:ext cx="4163444" cy="2647950"/>
          </a:xfrm>
          <a:prstGeom prst="rect">
            <a:avLst/>
          </a:prstGeom>
        </p:spPr>
      </p:pic>
    </p:spTree>
    <p:extLst>
      <p:ext uri="{BB962C8B-B14F-4D97-AF65-F5344CB8AC3E}">
        <p14:creationId xmlns:p14="http://schemas.microsoft.com/office/powerpoint/2010/main" val="4124428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7049A7D3-684C-4C59-A4B6-7B308A6AD34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7B1087B-C592-40E7-B532-60B453A2FE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4AE7447-E8F8-4A0F-9E3D-94842BFF886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85981F80-69EE-4E2B-82A8-47FDFD7720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70" name="Oval 69">
              <a:extLst>
                <a:ext uri="{FF2B5EF4-FFF2-40B4-BE49-F238E27FC236}">
                  <a16:creationId xmlns:a16="http://schemas.microsoft.com/office/drawing/2014/main" id="{46CE0473-0B07-47EE-A016-EBD87F2C8C9C}"/>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23" name="Oval 70">
              <a:extLst>
                <a:ext uri="{FF2B5EF4-FFF2-40B4-BE49-F238E27FC236}">
                  <a16:creationId xmlns:a16="http://schemas.microsoft.com/office/drawing/2014/main" id="{EDD0D1E4-DFCA-4DF0-9D37-571A5F529F0A}"/>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124" name="Rectangle 72">
            <a:extLst>
              <a:ext uri="{FF2B5EF4-FFF2-40B4-BE49-F238E27FC236}">
                <a16:creationId xmlns:a16="http://schemas.microsoft.com/office/drawing/2014/main" id="{0680B5D0-24EC-465A-A0E6-C4DF951E00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5" name="Rectangle 74">
            <a:extLst>
              <a:ext uri="{FF2B5EF4-FFF2-40B4-BE49-F238E27FC236}">
                <a16:creationId xmlns:a16="http://schemas.microsoft.com/office/drawing/2014/main" id="{30BF1B50-A83E-4ED6-A2AA-C943C1F89F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6" name="Rectangle 76">
            <a:extLst>
              <a:ext uri="{FF2B5EF4-FFF2-40B4-BE49-F238E27FC236}">
                <a16:creationId xmlns:a16="http://schemas.microsoft.com/office/drawing/2014/main" id="{6B387409-2B98-40F8-A65F-EF7CF98951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F31E8B2-210B-4B90-83BB-3B180732EF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27" name="Group 80">
            <a:extLst>
              <a:ext uri="{FF2B5EF4-FFF2-40B4-BE49-F238E27FC236}">
                <a16:creationId xmlns:a16="http://schemas.microsoft.com/office/drawing/2014/main" id="{C9E5F284-A588-4AE7-A36D-1C93E4FD024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82" name="Oval 81">
              <a:extLst>
                <a:ext uri="{FF2B5EF4-FFF2-40B4-BE49-F238E27FC236}">
                  <a16:creationId xmlns:a16="http://schemas.microsoft.com/office/drawing/2014/main" id="{45D7D540-5CF2-4FC1-BE53-277CC22C0966}"/>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28" name="Oval 82">
              <a:extLst>
                <a:ext uri="{FF2B5EF4-FFF2-40B4-BE49-F238E27FC236}">
                  <a16:creationId xmlns:a16="http://schemas.microsoft.com/office/drawing/2014/main" id="{916C9AA0-DC0C-49A1-ACDF-10BD6D739970}"/>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8" name="Picture 2" descr="page4image2166884048">
            <a:extLst>
              <a:ext uri="{FF2B5EF4-FFF2-40B4-BE49-F238E27FC236}">
                <a16:creationId xmlns:a16="http://schemas.microsoft.com/office/drawing/2014/main" id="{AE6FC86C-024E-F640-9FFB-D5B034D690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792820" y="52237"/>
            <a:ext cx="6863264" cy="6708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502398-5134-1C49-A1AC-52E55370131D}"/>
              </a:ext>
            </a:extLst>
          </p:cNvPr>
          <p:cNvSpPr>
            <a:spLocks noGrp="1"/>
          </p:cNvSpPr>
          <p:nvPr>
            <p:ph type="title" idx="4294967295"/>
          </p:nvPr>
        </p:nvSpPr>
        <p:spPr>
          <a:xfrm>
            <a:off x="8200102" y="1432223"/>
            <a:ext cx="2818417" cy="3357976"/>
          </a:xfrm>
        </p:spPr>
        <p:txBody>
          <a:bodyPr vert="horz" lIns="91440" tIns="45720" rIns="91440" bIns="45720" rtlCol="0" anchor="ctr">
            <a:normAutofit/>
          </a:bodyPr>
          <a:lstStyle/>
          <a:p>
            <a:pPr>
              <a:lnSpc>
                <a:spcPct val="80000"/>
              </a:lnSpc>
            </a:pPr>
            <a:r>
              <a:rPr lang="en-US" sz="4700">
                <a:blipFill dpi="0" rotWithShape="1">
                  <a:blip r:embed="rId5">
                    <a:extLst/>
                  </a:blip>
                  <a:srcRect/>
                  <a:tile tx="6350" ty="-127000" sx="65000" sy="64000" flip="none" algn="tl"/>
                </a:blipFill>
              </a:rPr>
              <a:t>School Counselor Supervision MOdel</a:t>
            </a:r>
          </a:p>
        </p:txBody>
      </p:sp>
      <p:sp>
        <p:nvSpPr>
          <p:cNvPr id="64" name="TextBox 63">
            <a:extLst>
              <a:ext uri="{FF2B5EF4-FFF2-40B4-BE49-F238E27FC236}">
                <a16:creationId xmlns:a16="http://schemas.microsoft.com/office/drawing/2014/main" id="{A320F9A5-30C5-0941-8D17-62AA60C56B6A}"/>
              </a:ext>
            </a:extLst>
          </p:cNvPr>
          <p:cNvSpPr txBox="1"/>
          <p:nvPr/>
        </p:nvSpPr>
        <p:spPr>
          <a:xfrm>
            <a:off x="8569360" y="6413685"/>
            <a:ext cx="3236023" cy="369332"/>
          </a:xfrm>
          <a:prstGeom prst="rect">
            <a:avLst/>
          </a:prstGeom>
          <a:noFill/>
        </p:spPr>
        <p:txBody>
          <a:bodyPr wrap="square" rtlCol="0">
            <a:spAutoFit/>
          </a:bodyPr>
          <a:lstStyle/>
          <a:p>
            <a:r>
              <a:rPr lang="en-US" dirty="0"/>
              <a:t>(Luke, Ellis, &amp; Bernard, 2011)</a:t>
            </a:r>
          </a:p>
        </p:txBody>
      </p:sp>
    </p:spTree>
    <p:extLst>
      <p:ext uri="{BB962C8B-B14F-4D97-AF65-F5344CB8AC3E}">
        <p14:creationId xmlns:p14="http://schemas.microsoft.com/office/powerpoint/2010/main" val="295965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384DB2-5DBE-4000-BBD8-68F4A6F353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8497EEB-0DDE-4044-AAB7-8995040571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72078"/>
            <a:ext cx="12192000" cy="309575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91D5588-0A43-44F8-8BF9-4BD0CB07312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14" name="Oval 13">
              <a:extLst>
                <a:ext uri="{FF2B5EF4-FFF2-40B4-BE49-F238E27FC236}">
                  <a16:creationId xmlns:a16="http://schemas.microsoft.com/office/drawing/2014/main" id="{C96F04B2-EA02-4F51-91CB-9399DBE7244F}"/>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524F9A86-344F-4139-A831-9D8F3E0EED5A}"/>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E19224CE-2369-944B-8F39-3A2AEFB35549}"/>
              </a:ext>
            </a:extLst>
          </p:cNvPr>
          <p:cNvPicPr>
            <a:picLocks noChangeAspect="1"/>
          </p:cNvPicPr>
          <p:nvPr/>
        </p:nvPicPr>
        <p:blipFill>
          <a:blip r:embed="rId5"/>
          <a:stretch>
            <a:fillRect/>
          </a:stretch>
        </p:blipFill>
        <p:spPr>
          <a:xfrm>
            <a:off x="3004775" y="643468"/>
            <a:ext cx="6182450" cy="2795060"/>
          </a:xfrm>
          <a:prstGeom prst="rect">
            <a:avLst/>
          </a:prstGeom>
        </p:spPr>
      </p:pic>
      <p:sp>
        <p:nvSpPr>
          <p:cNvPr id="2" name="Title 1">
            <a:extLst>
              <a:ext uri="{FF2B5EF4-FFF2-40B4-BE49-F238E27FC236}">
                <a16:creationId xmlns:a16="http://schemas.microsoft.com/office/drawing/2014/main" id="{F0014594-4F31-E447-BEFE-DA746E92EF31}"/>
              </a:ext>
            </a:extLst>
          </p:cNvPr>
          <p:cNvSpPr>
            <a:spLocks noGrp="1"/>
          </p:cNvSpPr>
          <p:nvPr>
            <p:ph type="ctrTitle"/>
          </p:nvPr>
        </p:nvSpPr>
        <p:spPr>
          <a:xfrm>
            <a:off x="619432" y="3803009"/>
            <a:ext cx="10953136" cy="1604733"/>
          </a:xfrm>
        </p:spPr>
        <p:txBody>
          <a:bodyPr anchor="b">
            <a:normAutofit/>
          </a:bodyPr>
          <a:lstStyle/>
          <a:p>
            <a:pPr algn="ctr"/>
            <a:r>
              <a:rPr lang="en-US" sz="6300"/>
              <a:t>Supervision of group-Work Model</a:t>
            </a:r>
          </a:p>
        </p:txBody>
      </p:sp>
      <p:sp>
        <p:nvSpPr>
          <p:cNvPr id="10" name="Subtitle 9">
            <a:extLst>
              <a:ext uri="{FF2B5EF4-FFF2-40B4-BE49-F238E27FC236}">
                <a16:creationId xmlns:a16="http://schemas.microsoft.com/office/drawing/2014/main" id="{F3B9464E-87FD-7641-B5DB-66FFDC121ED7}"/>
              </a:ext>
            </a:extLst>
          </p:cNvPr>
          <p:cNvSpPr txBox="1">
            <a:spLocks noGrp="1"/>
          </p:cNvSpPr>
          <p:nvPr>
            <p:ph type="subTitle" idx="1"/>
          </p:nvPr>
        </p:nvSpPr>
        <p:spPr>
          <a:xfrm>
            <a:off x="1954213" y="5407025"/>
            <a:ext cx="8283575" cy="397032"/>
          </a:xfrm>
          <a:prstGeom prst="rect">
            <a:avLst/>
          </a:prstGeom>
          <a:noFill/>
        </p:spPr>
        <p:txBody>
          <a:bodyPr wrap="square" rtlCol="0">
            <a:spAutoFit/>
          </a:bodyPr>
          <a:lstStyle/>
          <a:p>
            <a:pPr algn="ctr"/>
            <a:r>
              <a:rPr lang="en-US" dirty="0"/>
              <a:t>(</a:t>
            </a:r>
            <a:r>
              <a:rPr lang="en-US" dirty="0" err="1"/>
              <a:t>Rubel</a:t>
            </a:r>
            <a:r>
              <a:rPr lang="en-US" dirty="0"/>
              <a:t> &amp; </a:t>
            </a:r>
            <a:r>
              <a:rPr lang="en-US" dirty="0" err="1"/>
              <a:t>Okech</a:t>
            </a:r>
            <a:r>
              <a:rPr lang="en-US" dirty="0"/>
              <a:t>, 2006)</a:t>
            </a:r>
          </a:p>
        </p:txBody>
      </p:sp>
    </p:spTree>
    <p:extLst>
      <p:ext uri="{BB962C8B-B14F-4D97-AF65-F5344CB8AC3E}">
        <p14:creationId xmlns:p14="http://schemas.microsoft.com/office/powerpoint/2010/main" val="2887791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93D93-A68C-DF4D-AAFB-1509BE52C26C}"/>
              </a:ext>
            </a:extLst>
          </p:cNvPr>
          <p:cNvSpPr>
            <a:spLocks noGrp="1"/>
          </p:cNvSpPr>
          <p:nvPr>
            <p:ph type="title"/>
          </p:nvPr>
        </p:nvSpPr>
        <p:spPr/>
        <p:txBody>
          <a:bodyPr>
            <a:normAutofit/>
          </a:bodyPr>
          <a:lstStyle/>
          <a:p>
            <a:r>
              <a:rPr lang="en-US" sz="6000" dirty="0"/>
              <a:t>Supervision of Group Work Model</a:t>
            </a:r>
          </a:p>
        </p:txBody>
      </p:sp>
      <p:sp>
        <p:nvSpPr>
          <p:cNvPr id="3" name="Content Placeholder 2">
            <a:extLst>
              <a:ext uri="{FF2B5EF4-FFF2-40B4-BE49-F238E27FC236}">
                <a16:creationId xmlns:a16="http://schemas.microsoft.com/office/drawing/2014/main" id="{995C2244-D7B6-B141-AB03-76CB1EA7D937}"/>
              </a:ext>
            </a:extLst>
          </p:cNvPr>
          <p:cNvSpPr>
            <a:spLocks noGrp="1"/>
          </p:cNvSpPr>
          <p:nvPr>
            <p:ph idx="1"/>
          </p:nvPr>
        </p:nvSpPr>
        <p:spPr/>
        <p:txBody>
          <a:bodyPr>
            <a:normAutofit/>
          </a:bodyPr>
          <a:lstStyle/>
          <a:p>
            <a:r>
              <a:rPr lang="en-US" sz="2400" dirty="0"/>
              <a:t>The purpose is:</a:t>
            </a:r>
          </a:p>
          <a:p>
            <a:pPr lvl="1"/>
            <a:r>
              <a:rPr lang="en-US" sz="2400" dirty="0"/>
              <a:t>To provide a tentative structure to help novice group work supervisors understand and make sound decisions regarding their supervisory roles and technical focus, </a:t>
            </a:r>
          </a:p>
          <a:p>
            <a:pPr lvl="1"/>
            <a:endParaRPr lang="en-US" sz="2400" dirty="0"/>
          </a:p>
          <a:p>
            <a:pPr lvl="1"/>
            <a:r>
              <a:rPr lang="en-US" sz="2400" dirty="0"/>
              <a:t>Particularly at the interpersonal and group-as-a-system level </a:t>
            </a:r>
          </a:p>
          <a:p>
            <a:pPr lvl="1"/>
            <a:endParaRPr lang="en-US" sz="2400" dirty="0"/>
          </a:p>
          <a:p>
            <a:r>
              <a:rPr lang="en-US" sz="2600" dirty="0"/>
              <a:t>Supervisees are usually unfamiliar with the </a:t>
            </a:r>
            <a:r>
              <a:rPr lang="en-US" sz="2600" dirty="0" err="1"/>
              <a:t>processe</a:t>
            </a:r>
            <a:r>
              <a:rPr lang="en-US" sz="2600" dirty="0"/>
              <a:t> above</a:t>
            </a:r>
          </a:p>
        </p:txBody>
      </p:sp>
      <p:sp>
        <p:nvSpPr>
          <p:cNvPr id="12" name="TextBox 11">
            <a:extLst>
              <a:ext uri="{FF2B5EF4-FFF2-40B4-BE49-F238E27FC236}">
                <a16:creationId xmlns:a16="http://schemas.microsoft.com/office/drawing/2014/main" id="{5D67E321-110E-6C43-8C9B-E743320AD638}"/>
              </a:ext>
            </a:extLst>
          </p:cNvPr>
          <p:cNvSpPr txBox="1"/>
          <p:nvPr/>
        </p:nvSpPr>
        <p:spPr>
          <a:xfrm>
            <a:off x="463758" y="5983894"/>
            <a:ext cx="3694670" cy="369332"/>
          </a:xfrm>
          <a:prstGeom prst="rect">
            <a:avLst/>
          </a:prstGeom>
          <a:noFill/>
        </p:spPr>
        <p:txBody>
          <a:bodyPr wrap="square" rtlCol="0">
            <a:spAutoFit/>
          </a:bodyPr>
          <a:lstStyle/>
          <a:p>
            <a:r>
              <a:rPr lang="en-US" dirty="0"/>
              <a:t>(</a:t>
            </a:r>
            <a:r>
              <a:rPr lang="en-US" dirty="0" err="1"/>
              <a:t>Rubel</a:t>
            </a:r>
            <a:r>
              <a:rPr lang="en-US" dirty="0"/>
              <a:t> &amp; </a:t>
            </a:r>
            <a:r>
              <a:rPr lang="en-US" dirty="0" err="1"/>
              <a:t>Okech</a:t>
            </a:r>
            <a:r>
              <a:rPr lang="en-US" dirty="0"/>
              <a:t>, 2006)</a:t>
            </a:r>
          </a:p>
        </p:txBody>
      </p:sp>
    </p:spTree>
    <p:extLst>
      <p:ext uri="{BB962C8B-B14F-4D97-AF65-F5344CB8AC3E}">
        <p14:creationId xmlns:p14="http://schemas.microsoft.com/office/powerpoint/2010/main" val="719634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9C5EC292-991E-4C8F-9F55-D72971A4BB9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90B7573-D2CD-4589-B099-E8254726AC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5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8" name="Rectangle 137">
            <a:extLst>
              <a:ext uri="{FF2B5EF4-FFF2-40B4-BE49-F238E27FC236}">
                <a16:creationId xmlns:a16="http://schemas.microsoft.com/office/drawing/2014/main" id="{C26A041F-C32D-4E9C-AD9A-6F8F9710D9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4image1820192">
            <a:extLst>
              <a:ext uri="{FF2B5EF4-FFF2-40B4-BE49-F238E27FC236}">
                <a16:creationId xmlns:a16="http://schemas.microsoft.com/office/drawing/2014/main" id="{CF37755D-96D1-8F48-B16C-732456ED2B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103479" y="803062"/>
            <a:ext cx="5985041" cy="52518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A6E8E2-7CD2-E94F-8AF4-7B3171EE92FB}"/>
              </a:ext>
            </a:extLst>
          </p:cNvPr>
          <p:cNvSpPr txBox="1"/>
          <p:nvPr/>
        </p:nvSpPr>
        <p:spPr>
          <a:xfrm>
            <a:off x="477010" y="6008608"/>
            <a:ext cx="3694670" cy="369332"/>
          </a:xfrm>
          <a:prstGeom prst="rect">
            <a:avLst/>
          </a:prstGeom>
          <a:noFill/>
        </p:spPr>
        <p:txBody>
          <a:bodyPr wrap="square" rtlCol="0">
            <a:spAutoFit/>
          </a:bodyPr>
          <a:lstStyle/>
          <a:p>
            <a:r>
              <a:rPr lang="en-US" dirty="0" err="1"/>
              <a:t>Rubel</a:t>
            </a:r>
            <a:r>
              <a:rPr lang="en-US" dirty="0"/>
              <a:t> &amp; </a:t>
            </a:r>
            <a:r>
              <a:rPr lang="en-US" dirty="0" err="1"/>
              <a:t>Okech</a:t>
            </a:r>
            <a:r>
              <a:rPr lang="en-US" dirty="0"/>
              <a:t>, 2006)</a:t>
            </a:r>
          </a:p>
        </p:txBody>
      </p:sp>
      <p:sp>
        <p:nvSpPr>
          <p:cNvPr id="5" name="TextBox 4">
            <a:extLst>
              <a:ext uri="{FF2B5EF4-FFF2-40B4-BE49-F238E27FC236}">
                <a16:creationId xmlns:a16="http://schemas.microsoft.com/office/drawing/2014/main" id="{42227558-4DAB-9942-A6B0-3F2F44CCA4C2}"/>
              </a:ext>
            </a:extLst>
          </p:cNvPr>
          <p:cNvSpPr txBox="1"/>
          <p:nvPr/>
        </p:nvSpPr>
        <p:spPr>
          <a:xfrm>
            <a:off x="2990335" y="123568"/>
            <a:ext cx="6573795" cy="369332"/>
          </a:xfrm>
          <a:prstGeom prst="rect">
            <a:avLst/>
          </a:prstGeom>
          <a:noFill/>
        </p:spPr>
        <p:txBody>
          <a:bodyPr wrap="square" rtlCol="0">
            <a:spAutoFit/>
          </a:bodyPr>
          <a:lstStyle/>
          <a:p>
            <a:pPr algn="ctr"/>
            <a:r>
              <a:rPr lang="en-US" dirty="0"/>
              <a:t>The Supervision of Group Work Model</a:t>
            </a:r>
          </a:p>
        </p:txBody>
      </p:sp>
    </p:spTree>
    <p:extLst>
      <p:ext uri="{BB962C8B-B14F-4D97-AF65-F5344CB8AC3E}">
        <p14:creationId xmlns:p14="http://schemas.microsoft.com/office/powerpoint/2010/main" val="669105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BF61-03CF-C542-BF68-BDC4AFA49689}"/>
              </a:ext>
            </a:extLst>
          </p:cNvPr>
          <p:cNvSpPr>
            <a:spLocks noGrp="1"/>
          </p:cNvSpPr>
          <p:nvPr>
            <p:ph type="title"/>
          </p:nvPr>
        </p:nvSpPr>
        <p:spPr/>
        <p:txBody>
          <a:bodyPr/>
          <a:lstStyle/>
          <a:p>
            <a:r>
              <a:rPr lang="en-US" dirty="0"/>
              <a:t>The Group-as-a-System Level of Interaction</a:t>
            </a:r>
          </a:p>
        </p:txBody>
      </p:sp>
      <p:sp>
        <p:nvSpPr>
          <p:cNvPr id="3" name="Content Placeholder 2">
            <a:extLst>
              <a:ext uri="{FF2B5EF4-FFF2-40B4-BE49-F238E27FC236}">
                <a16:creationId xmlns:a16="http://schemas.microsoft.com/office/drawing/2014/main" id="{D4272C64-75FD-3F4D-B1AA-CFEFC317CAA0}"/>
              </a:ext>
            </a:extLst>
          </p:cNvPr>
          <p:cNvSpPr>
            <a:spLocks noGrp="1"/>
          </p:cNvSpPr>
          <p:nvPr>
            <p:ph idx="1"/>
          </p:nvPr>
        </p:nvSpPr>
        <p:spPr/>
        <p:txBody>
          <a:bodyPr>
            <a:normAutofit/>
          </a:bodyPr>
          <a:lstStyle/>
          <a:p>
            <a:r>
              <a:rPr lang="en-US" sz="2400" dirty="0"/>
              <a:t>The group-as-a-system level of interaction is characterized by interactions that involve the whole group. </a:t>
            </a:r>
          </a:p>
          <a:p>
            <a:r>
              <a:rPr lang="en-US" sz="2400" dirty="0"/>
              <a:t>Group leaders can address concerns experienced by the entire group. </a:t>
            </a:r>
          </a:p>
          <a:p>
            <a:pPr lvl="1"/>
            <a:r>
              <a:rPr lang="en-US" sz="2400" dirty="0"/>
              <a:t>Issues may include the group’s ability to tolerate anxiety, group developmental phase, group cohesion level, group norms, and group issues that block progress, etc.</a:t>
            </a:r>
          </a:p>
          <a:p>
            <a:r>
              <a:rPr lang="en-US" sz="2400" dirty="0"/>
              <a:t>Supervision of intervention skills consists of assisting supervisees in providing effective group interventions.</a:t>
            </a:r>
          </a:p>
          <a:p>
            <a:endParaRPr lang="en-US" sz="2400" dirty="0"/>
          </a:p>
        </p:txBody>
      </p:sp>
      <p:sp>
        <p:nvSpPr>
          <p:cNvPr id="4" name="TextBox 3">
            <a:extLst>
              <a:ext uri="{FF2B5EF4-FFF2-40B4-BE49-F238E27FC236}">
                <a16:creationId xmlns:a16="http://schemas.microsoft.com/office/drawing/2014/main" id="{A1DCFCB5-1E3B-6443-84D5-B81BEB1D5038}"/>
              </a:ext>
            </a:extLst>
          </p:cNvPr>
          <p:cNvSpPr txBox="1"/>
          <p:nvPr/>
        </p:nvSpPr>
        <p:spPr>
          <a:xfrm>
            <a:off x="291658" y="6366954"/>
            <a:ext cx="3694670" cy="369332"/>
          </a:xfrm>
          <a:prstGeom prst="rect">
            <a:avLst/>
          </a:prstGeom>
          <a:noFill/>
        </p:spPr>
        <p:txBody>
          <a:bodyPr wrap="square" rtlCol="0">
            <a:spAutoFit/>
          </a:bodyPr>
          <a:lstStyle/>
          <a:p>
            <a:r>
              <a:rPr lang="en-US" dirty="0"/>
              <a:t>(</a:t>
            </a:r>
            <a:r>
              <a:rPr lang="en-US" dirty="0" err="1"/>
              <a:t>Rubel</a:t>
            </a:r>
            <a:r>
              <a:rPr lang="en-US" dirty="0"/>
              <a:t> &amp; </a:t>
            </a:r>
            <a:r>
              <a:rPr lang="en-US" dirty="0" err="1"/>
              <a:t>Okech</a:t>
            </a:r>
            <a:r>
              <a:rPr lang="en-US" dirty="0"/>
              <a:t>, 2006)</a:t>
            </a:r>
          </a:p>
        </p:txBody>
      </p:sp>
    </p:spTree>
    <p:extLst>
      <p:ext uri="{BB962C8B-B14F-4D97-AF65-F5344CB8AC3E}">
        <p14:creationId xmlns:p14="http://schemas.microsoft.com/office/powerpoint/2010/main" val="1032244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449D-ECA0-324B-B177-D37D6018EA3E}"/>
              </a:ext>
            </a:extLst>
          </p:cNvPr>
          <p:cNvSpPr>
            <a:spLocks noGrp="1"/>
          </p:cNvSpPr>
          <p:nvPr>
            <p:ph type="title"/>
          </p:nvPr>
        </p:nvSpPr>
        <p:spPr/>
        <p:txBody>
          <a:bodyPr/>
          <a:lstStyle/>
          <a:p>
            <a:r>
              <a:rPr lang="en-US" dirty="0"/>
              <a:t>Key Concepts</a:t>
            </a:r>
          </a:p>
        </p:txBody>
      </p:sp>
      <p:sp>
        <p:nvSpPr>
          <p:cNvPr id="3" name="Content Placeholder 2">
            <a:extLst>
              <a:ext uri="{FF2B5EF4-FFF2-40B4-BE49-F238E27FC236}">
                <a16:creationId xmlns:a16="http://schemas.microsoft.com/office/drawing/2014/main" id="{DC2A5A3F-E9FD-A94C-A124-848D580C8324}"/>
              </a:ext>
            </a:extLst>
          </p:cNvPr>
          <p:cNvSpPr>
            <a:spLocks noGrp="1"/>
          </p:cNvSpPr>
          <p:nvPr>
            <p:ph idx="1"/>
          </p:nvPr>
        </p:nvSpPr>
        <p:spPr>
          <a:xfrm>
            <a:off x="1069848" y="1623060"/>
            <a:ext cx="10058400" cy="4549140"/>
          </a:xfrm>
        </p:spPr>
        <p:txBody>
          <a:bodyPr>
            <a:normAutofit/>
          </a:bodyPr>
          <a:lstStyle/>
          <a:p>
            <a:r>
              <a:rPr lang="en-US" sz="2800" dirty="0"/>
              <a:t>The DM attend to three foci for supervision and three supervisory roles.</a:t>
            </a:r>
          </a:p>
          <a:p>
            <a:endParaRPr lang="en-US" sz="2800" dirty="0"/>
          </a:p>
          <a:p>
            <a:r>
              <a:rPr lang="en-US" sz="2800" dirty="0"/>
              <a:t>The 3 Primary Foci, are those among which supervisors may choose to focus on any or all of a supervisee’s following skills.</a:t>
            </a:r>
          </a:p>
          <a:p>
            <a:endParaRPr lang="en-US" sz="2800" dirty="0"/>
          </a:p>
          <a:p>
            <a:r>
              <a:rPr lang="en-US" sz="2800" dirty="0"/>
              <a:t>The 3 Roles will be determined by the supervisor according to the supervisees abilities within each focus area.</a:t>
            </a:r>
          </a:p>
          <a:p>
            <a:endParaRPr lang="en-US" dirty="0"/>
          </a:p>
        </p:txBody>
      </p:sp>
      <p:sp>
        <p:nvSpPr>
          <p:cNvPr id="4" name="TextBox 3">
            <a:extLst>
              <a:ext uri="{FF2B5EF4-FFF2-40B4-BE49-F238E27FC236}">
                <a16:creationId xmlns:a16="http://schemas.microsoft.com/office/drawing/2014/main" id="{685C5C89-CE3A-1443-94FF-1CA9FC64ABD6}"/>
              </a:ext>
            </a:extLst>
          </p:cNvPr>
          <p:cNvSpPr txBox="1"/>
          <p:nvPr/>
        </p:nvSpPr>
        <p:spPr>
          <a:xfrm>
            <a:off x="566057" y="6324600"/>
            <a:ext cx="4038600" cy="369332"/>
          </a:xfrm>
          <a:prstGeom prst="rect">
            <a:avLst/>
          </a:prstGeom>
          <a:noFill/>
        </p:spPr>
        <p:txBody>
          <a:bodyPr wrap="square" rtlCol="0">
            <a:spAutoFit/>
          </a:bodyPr>
          <a:lstStyle/>
          <a:p>
            <a:r>
              <a:rPr lang="en-US" dirty="0"/>
              <a:t>(Bernard &amp; Goodyear, 2014)</a:t>
            </a:r>
          </a:p>
        </p:txBody>
      </p:sp>
    </p:spTree>
    <p:extLst>
      <p:ext uri="{BB962C8B-B14F-4D97-AF65-F5344CB8AC3E}">
        <p14:creationId xmlns:p14="http://schemas.microsoft.com/office/powerpoint/2010/main" val="386124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645A9-5B3B-2A4E-87C8-BA73C83F7B7A}"/>
              </a:ext>
            </a:extLst>
          </p:cNvPr>
          <p:cNvSpPr>
            <a:spLocks noGrp="1"/>
          </p:cNvSpPr>
          <p:nvPr>
            <p:ph type="title"/>
          </p:nvPr>
        </p:nvSpPr>
        <p:spPr>
          <a:xfrm>
            <a:off x="1069848" y="484632"/>
            <a:ext cx="10058400" cy="612648"/>
          </a:xfrm>
        </p:spPr>
        <p:txBody>
          <a:bodyPr>
            <a:normAutofit fontScale="90000"/>
          </a:bodyPr>
          <a:lstStyle/>
          <a:p>
            <a:r>
              <a:rPr lang="en-US" dirty="0"/>
              <a:t>The use of </a:t>
            </a:r>
            <a:r>
              <a:rPr lang="en-US" dirty="0" err="1"/>
              <a:t>Sandtray</a:t>
            </a:r>
            <a:endParaRPr lang="en-US" dirty="0"/>
          </a:p>
        </p:txBody>
      </p:sp>
      <p:pic>
        <p:nvPicPr>
          <p:cNvPr id="4" name="Content Placeholder 3">
            <a:extLst>
              <a:ext uri="{FF2B5EF4-FFF2-40B4-BE49-F238E27FC236}">
                <a16:creationId xmlns:a16="http://schemas.microsoft.com/office/drawing/2014/main" id="{2A7165E3-F365-FB43-BE32-B3A7C3188566}"/>
              </a:ext>
            </a:extLst>
          </p:cNvPr>
          <p:cNvPicPr>
            <a:picLocks noGrp="1" noChangeAspect="1"/>
          </p:cNvPicPr>
          <p:nvPr>
            <p:ph idx="1"/>
          </p:nvPr>
        </p:nvPicPr>
        <p:blipFill>
          <a:blip r:embed="rId2"/>
          <a:stretch>
            <a:fillRect/>
          </a:stretch>
        </p:blipFill>
        <p:spPr>
          <a:xfrm>
            <a:off x="2676226" y="1319351"/>
            <a:ext cx="6845643" cy="5113105"/>
          </a:xfrm>
          <a:prstGeom prst="rect">
            <a:avLst/>
          </a:prstGeom>
        </p:spPr>
      </p:pic>
    </p:spTree>
    <p:extLst>
      <p:ext uri="{BB962C8B-B14F-4D97-AF65-F5344CB8AC3E}">
        <p14:creationId xmlns:p14="http://schemas.microsoft.com/office/powerpoint/2010/main" val="99606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598352-1F77-4E40-9B92-E1F731B64C29}"/>
              </a:ext>
            </a:extLst>
          </p:cNvPr>
          <p:cNvPicPr>
            <a:picLocks noChangeAspect="1"/>
          </p:cNvPicPr>
          <p:nvPr/>
        </p:nvPicPr>
        <p:blipFill>
          <a:blip r:embed="rId2"/>
          <a:stretch>
            <a:fillRect/>
          </a:stretch>
        </p:blipFill>
        <p:spPr>
          <a:xfrm>
            <a:off x="1689217" y="0"/>
            <a:ext cx="8813566" cy="6858000"/>
          </a:xfrm>
          <a:prstGeom prst="rect">
            <a:avLst/>
          </a:prstGeom>
        </p:spPr>
      </p:pic>
    </p:spTree>
    <p:extLst>
      <p:ext uri="{BB962C8B-B14F-4D97-AF65-F5344CB8AC3E}">
        <p14:creationId xmlns:p14="http://schemas.microsoft.com/office/powerpoint/2010/main" val="3316926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F224D6-E12E-1343-A635-8AF0CC40B594}"/>
              </a:ext>
            </a:extLst>
          </p:cNvPr>
          <p:cNvPicPr>
            <a:picLocks noChangeAspect="1"/>
          </p:cNvPicPr>
          <p:nvPr/>
        </p:nvPicPr>
        <p:blipFill>
          <a:blip r:embed="rId2"/>
          <a:stretch>
            <a:fillRect/>
          </a:stretch>
        </p:blipFill>
        <p:spPr>
          <a:xfrm>
            <a:off x="1240779" y="0"/>
            <a:ext cx="9710442" cy="6858000"/>
          </a:xfrm>
          <a:prstGeom prst="rect">
            <a:avLst/>
          </a:prstGeom>
        </p:spPr>
      </p:pic>
    </p:spTree>
    <p:extLst>
      <p:ext uri="{BB962C8B-B14F-4D97-AF65-F5344CB8AC3E}">
        <p14:creationId xmlns:p14="http://schemas.microsoft.com/office/powerpoint/2010/main" val="1738139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24CA-2E28-724A-866E-509CA662C36D}"/>
              </a:ext>
            </a:extLst>
          </p:cNvPr>
          <p:cNvSpPr>
            <a:spLocks noGrp="1"/>
          </p:cNvSpPr>
          <p:nvPr>
            <p:ph type="title"/>
          </p:nvPr>
        </p:nvSpPr>
        <p:spPr/>
        <p:txBody>
          <a:bodyPr/>
          <a:lstStyle/>
          <a:p>
            <a:r>
              <a:rPr lang="en-US" dirty="0"/>
              <a:t>Strategies</a:t>
            </a:r>
          </a:p>
        </p:txBody>
      </p:sp>
      <p:sp>
        <p:nvSpPr>
          <p:cNvPr id="3" name="Content Placeholder 2">
            <a:extLst>
              <a:ext uri="{FF2B5EF4-FFF2-40B4-BE49-F238E27FC236}">
                <a16:creationId xmlns:a16="http://schemas.microsoft.com/office/drawing/2014/main" id="{39923F78-5C1D-414A-B887-89898CEF3FC2}"/>
              </a:ext>
            </a:extLst>
          </p:cNvPr>
          <p:cNvSpPr>
            <a:spLocks noGrp="1"/>
          </p:cNvSpPr>
          <p:nvPr>
            <p:ph idx="1"/>
          </p:nvPr>
        </p:nvSpPr>
        <p:spPr/>
        <p:txBody>
          <a:bodyPr/>
          <a:lstStyle/>
          <a:p>
            <a:r>
              <a:rPr lang="en-US" dirty="0"/>
              <a:t>The supervisor may ask the supervisee to speak from the perspective of one of the miniatures or to have a conversation between a few of the miniatures (e.g., “If this miniature could talk, what would it say to this other miniature?”)</a:t>
            </a:r>
          </a:p>
          <a:p>
            <a:r>
              <a:rPr lang="en-US" dirty="0"/>
              <a:t>Have the supervisee look at the </a:t>
            </a:r>
            <a:r>
              <a:rPr lang="en-US" dirty="0" err="1"/>
              <a:t>sandtray</a:t>
            </a:r>
            <a:r>
              <a:rPr lang="en-US" dirty="0"/>
              <a:t> from a variety of angles.</a:t>
            </a:r>
          </a:p>
          <a:p>
            <a:r>
              <a:rPr lang="en-US" dirty="0"/>
              <a:t>Supervisees may select miniatures and do not place them in the tray.  Supervisors may ask to process items that were selected but not placed in the tray (e.g., “You initially chose the rainbow, but decided to not place it in the tray. Tell me about that.”).</a:t>
            </a:r>
          </a:p>
          <a:p>
            <a:r>
              <a:rPr lang="en-US" dirty="0"/>
              <a:t>After completion of processing, the supervisor may invite the supervisee take a picture of the tray</a:t>
            </a:r>
          </a:p>
          <a:p>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46DB549A-EBE2-1D48-9745-7506E2682AC5}"/>
              </a:ext>
            </a:extLst>
          </p:cNvPr>
          <p:cNvSpPr/>
          <p:nvPr/>
        </p:nvSpPr>
        <p:spPr>
          <a:xfrm>
            <a:off x="409093" y="6325949"/>
            <a:ext cx="4404604" cy="310341"/>
          </a:xfrm>
          <a:prstGeom prst="rect">
            <a:avLst/>
          </a:prstGeom>
        </p:spPr>
        <p:txBody>
          <a:bodyPr wrap="none">
            <a:spAutoFit/>
          </a:bodyPr>
          <a:lstStyle/>
          <a:p>
            <a:pPr>
              <a:lnSpc>
                <a:spcPts val="1700"/>
              </a:lnSpc>
              <a:spcAft>
                <a:spcPts val="1200"/>
              </a:spcAft>
            </a:pPr>
            <a:r>
              <a:rPr lang="en-US" dirty="0">
                <a:solidFill>
                  <a:srgbClr val="000000"/>
                </a:solidFill>
                <a:latin typeface="Times" pitchFamily="2" charset="0"/>
                <a:ea typeface="Calibri" panose="020F0502020204030204" pitchFamily="34" charset="0"/>
                <a:cs typeface="Times" pitchFamily="2" charset="0"/>
              </a:rPr>
              <a:t>(Carnes-Holt, Meany-</a:t>
            </a:r>
            <a:r>
              <a:rPr lang="en-US" dirty="0" err="1">
                <a:solidFill>
                  <a:srgbClr val="000000"/>
                </a:solidFill>
                <a:latin typeface="Times" pitchFamily="2" charset="0"/>
                <a:ea typeface="Calibri" panose="020F0502020204030204" pitchFamily="34" charset="0"/>
                <a:cs typeface="Times" pitchFamily="2" charset="0"/>
              </a:rPr>
              <a:t>Walen</a:t>
            </a:r>
            <a:r>
              <a:rPr lang="en-US" dirty="0">
                <a:solidFill>
                  <a:srgbClr val="000000"/>
                </a:solidFill>
                <a:latin typeface="Times" pitchFamily="2" charset="0"/>
                <a:ea typeface="Calibri" panose="020F0502020204030204" pitchFamily="34" charset="0"/>
                <a:cs typeface="Times" pitchFamily="2" charset="0"/>
              </a:rPr>
              <a:t>, &amp; Felton, 2014)</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2819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C2E9-717C-C846-BD3E-897B6D9B30E6}"/>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1C3E577-E6CA-594F-B354-23CB2AC93497}"/>
              </a:ext>
            </a:extLst>
          </p:cNvPr>
          <p:cNvSpPr>
            <a:spLocks noGrp="1"/>
          </p:cNvSpPr>
          <p:nvPr>
            <p:ph idx="1"/>
          </p:nvPr>
        </p:nvSpPr>
        <p:spPr/>
        <p:txBody>
          <a:bodyPr/>
          <a:lstStyle/>
          <a:p>
            <a:r>
              <a:rPr lang="en-US" dirty="0"/>
              <a:t>The use of narratives help the supervisee assign meaning to his or her experience and extend their field of influence over the problem by placing the supervisee in the position of others who may also have struggled with a given issue.</a:t>
            </a:r>
          </a:p>
          <a:p>
            <a:r>
              <a:rPr lang="en-US" dirty="0"/>
              <a:t> Creativity in the DM model provides an excellent means to carry out all the functions and roles that emerge in supervision</a:t>
            </a:r>
          </a:p>
          <a:p>
            <a:r>
              <a:rPr lang="en-US" dirty="0"/>
              <a:t>The model when applied to youth residential treatment supervisees may reduce a general sense of anxiety and turnover</a:t>
            </a:r>
          </a:p>
          <a:p>
            <a:r>
              <a:rPr lang="en-US" dirty="0"/>
              <a:t>The integration of spirituality in supervision helps to consider the client’s and supervisees spiritual and religious beliefs and how those will be addressed</a:t>
            </a:r>
          </a:p>
          <a:p>
            <a:r>
              <a:rPr lang="en-US" dirty="0"/>
              <a:t>More clinical supervision specifically within the context of school counseling is needed to address the functions of a school counselor </a:t>
            </a:r>
          </a:p>
        </p:txBody>
      </p:sp>
    </p:spTree>
    <p:extLst>
      <p:ext uri="{BB962C8B-B14F-4D97-AF65-F5344CB8AC3E}">
        <p14:creationId xmlns:p14="http://schemas.microsoft.com/office/powerpoint/2010/main" val="1670592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D5D4D-C286-4345-B944-8A360F851AA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4C8A0C9-31F5-0A41-92B7-63B9FC84261F}"/>
              </a:ext>
            </a:extLst>
          </p:cNvPr>
          <p:cNvSpPr>
            <a:spLocks noGrp="1"/>
          </p:cNvSpPr>
          <p:nvPr>
            <p:ph idx="1"/>
          </p:nvPr>
        </p:nvSpPr>
        <p:spPr/>
        <p:txBody>
          <a:bodyPr/>
          <a:lstStyle/>
          <a:p>
            <a:r>
              <a:rPr lang="en-US" dirty="0" err="1"/>
              <a:t>Sandtray</a:t>
            </a:r>
            <a:r>
              <a:rPr lang="en-US" dirty="0"/>
              <a:t> is an effective clinical intervention that can serve to provide rounded professional development.  </a:t>
            </a:r>
          </a:p>
          <a:p>
            <a:r>
              <a:rPr lang="en-US" dirty="0"/>
              <a:t>The Supervision in Group-Work model provides a description of the knowledge and skills that competent group work supervisors should possess.  </a:t>
            </a:r>
          </a:p>
          <a:p>
            <a:r>
              <a:rPr lang="en-US" dirty="0"/>
              <a:t>The model emphasizes identifying supervisee needs, as well as skills and knowledge that supervisors must acquire to provide competent group work supervision.</a:t>
            </a:r>
          </a:p>
          <a:p>
            <a:endParaRPr lang="en-US" dirty="0"/>
          </a:p>
        </p:txBody>
      </p:sp>
    </p:spTree>
    <p:extLst>
      <p:ext uri="{BB962C8B-B14F-4D97-AF65-F5344CB8AC3E}">
        <p14:creationId xmlns:p14="http://schemas.microsoft.com/office/powerpoint/2010/main" val="3063487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249854"/>
            <a:ext cx="10058400" cy="1609344"/>
          </a:xfrm>
        </p:spPr>
        <p:txBody>
          <a:bodyPr/>
          <a:lstStyle/>
          <a:p>
            <a:r>
              <a:rPr lang="en-US" dirty="0"/>
              <a:t>References</a:t>
            </a:r>
          </a:p>
        </p:txBody>
      </p:sp>
      <p:sp>
        <p:nvSpPr>
          <p:cNvPr id="3" name="Content Placeholder 2"/>
          <p:cNvSpPr>
            <a:spLocks noGrp="1"/>
          </p:cNvSpPr>
          <p:nvPr>
            <p:ph idx="1"/>
          </p:nvPr>
        </p:nvSpPr>
        <p:spPr>
          <a:xfrm>
            <a:off x="1069848" y="1569307"/>
            <a:ext cx="10058400" cy="4880919"/>
          </a:xfrm>
        </p:spPr>
        <p:txBody>
          <a:bodyPr>
            <a:normAutofit fontScale="70000" lnSpcReduction="20000"/>
          </a:bodyPr>
          <a:lstStyle/>
          <a:p>
            <a:r>
              <a:rPr lang="en-US" dirty="0"/>
              <a:t>Bernard, J. M., &amp; Goodyear, R. K. (2014). </a:t>
            </a:r>
            <a:r>
              <a:rPr lang="en-US" i="1" dirty="0"/>
              <a:t>Fundamentals of clinical supervision</a:t>
            </a:r>
            <a:r>
              <a:rPr lang="en-US" dirty="0"/>
              <a:t>. Boston: Pearson.</a:t>
            </a:r>
          </a:p>
          <a:p>
            <a:r>
              <a:rPr lang="en-US" dirty="0"/>
              <a:t>Borders, L. </a:t>
            </a:r>
            <a:r>
              <a:rPr lang="en-US" dirty="0" err="1"/>
              <a:t>D.,&amp;Brown</a:t>
            </a:r>
            <a:r>
              <a:rPr lang="en-US" dirty="0"/>
              <a:t>, L. L. (2009). </a:t>
            </a:r>
            <a:r>
              <a:rPr lang="en-US" i="1" dirty="0"/>
              <a:t>The new handbook of counseling supervision</a:t>
            </a:r>
            <a:r>
              <a:rPr lang="en-US" dirty="0"/>
              <a:t>. New York: Routledge.</a:t>
            </a:r>
          </a:p>
          <a:p>
            <a:r>
              <a:rPr lang="en-US" dirty="0"/>
              <a:t>Byrne, A. M., &amp; </a:t>
            </a:r>
            <a:r>
              <a:rPr lang="en-US" dirty="0" err="1"/>
              <a:t>Sias</a:t>
            </a:r>
            <a:r>
              <a:rPr lang="en-US" dirty="0"/>
              <a:t>, S. M. (2010). Conceptual application of the discrimination model of clinical supervision for direct care workers in adolescent residential treatment settings. </a:t>
            </a:r>
            <a:r>
              <a:rPr lang="en-US" i="1" dirty="0"/>
              <a:t>Child and Youth Care Forum</a:t>
            </a:r>
            <a:r>
              <a:rPr lang="en-US" dirty="0"/>
              <a:t>, </a:t>
            </a:r>
            <a:r>
              <a:rPr lang="en-US" i="1" dirty="0"/>
              <a:t>39</a:t>
            </a:r>
            <a:r>
              <a:rPr lang="en-US" dirty="0"/>
              <a:t>(3), 201–209. http://</a:t>
            </a:r>
            <a:r>
              <a:rPr lang="en-US" dirty="0" err="1"/>
              <a:t>doi.org</a:t>
            </a:r>
            <a:r>
              <a:rPr lang="en-US" dirty="0"/>
              <a:t>/10.1007/s10566-010-9100-z</a:t>
            </a:r>
          </a:p>
          <a:p>
            <a:r>
              <a:rPr lang="en-US" dirty="0"/>
              <a:t>Carnes-Holt, K., Meany-</a:t>
            </a:r>
            <a:r>
              <a:rPr lang="en-US" dirty="0" err="1"/>
              <a:t>Walen</a:t>
            </a:r>
            <a:r>
              <a:rPr lang="en-US" dirty="0"/>
              <a:t>, K., &amp; Felton, A. (2014). Utilizing </a:t>
            </a:r>
            <a:r>
              <a:rPr lang="en-US" dirty="0" err="1"/>
              <a:t>Sandtray</a:t>
            </a:r>
            <a:r>
              <a:rPr lang="en-US" dirty="0"/>
              <a:t> Within the Discrimination Model of Counselor Supervision. </a:t>
            </a:r>
            <a:r>
              <a:rPr lang="en-US" i="1" dirty="0"/>
              <a:t>Journal of Creativity in Mental Health</a:t>
            </a:r>
            <a:r>
              <a:rPr lang="en-US" dirty="0"/>
              <a:t>, </a:t>
            </a:r>
            <a:r>
              <a:rPr lang="en-US" i="1" dirty="0"/>
              <a:t>9</a:t>
            </a:r>
            <a:r>
              <a:rPr lang="en-US" dirty="0"/>
              <a:t>(4), 497–510. http://</a:t>
            </a:r>
            <a:r>
              <a:rPr lang="en-US" dirty="0" err="1"/>
              <a:t>doi.org</a:t>
            </a:r>
            <a:r>
              <a:rPr lang="en-US" dirty="0"/>
              <a:t>/10.1080/15401383.2014.909298</a:t>
            </a:r>
          </a:p>
          <a:p>
            <a:r>
              <a:rPr lang="en-US" dirty="0" err="1"/>
              <a:t>Koltz</a:t>
            </a:r>
            <a:r>
              <a:rPr lang="en-US" dirty="0"/>
              <a:t>, R. L. (2008). Integrating creativity into supervision using </a:t>
            </a:r>
            <a:r>
              <a:rPr lang="en-US" dirty="0" err="1"/>
              <a:t>bernard’s</a:t>
            </a:r>
            <a:r>
              <a:rPr lang="en-US" dirty="0"/>
              <a:t> discrimination model. </a:t>
            </a:r>
            <a:r>
              <a:rPr lang="en-US" i="1" dirty="0"/>
              <a:t>Journal of Creativity in Mental Health</a:t>
            </a:r>
            <a:r>
              <a:rPr lang="en-US" dirty="0"/>
              <a:t>, </a:t>
            </a:r>
            <a:r>
              <a:rPr lang="en-US" i="1" dirty="0"/>
              <a:t>3</a:t>
            </a:r>
            <a:r>
              <a:rPr lang="en-US" dirty="0"/>
              <a:t>(4), 416–427. http://</a:t>
            </a:r>
            <a:r>
              <a:rPr lang="en-US" dirty="0" err="1"/>
              <a:t>doi.org</a:t>
            </a:r>
            <a:r>
              <a:rPr lang="en-US" dirty="0"/>
              <a:t>/10.1080/15401380802530054</a:t>
            </a:r>
          </a:p>
          <a:p>
            <a:r>
              <a:rPr lang="en-US" dirty="0"/>
              <a:t>Luke, M., Ellis, M., &amp; Bernard, J. (2011). School counselor supervisors’ perceptions of the discrimination model of supervision. </a:t>
            </a:r>
            <a:r>
              <a:rPr lang="en-US" i="1" dirty="0"/>
              <a:t>Counselor Education and Supervision</a:t>
            </a:r>
            <a:r>
              <a:rPr lang="en-US" dirty="0"/>
              <a:t>, </a:t>
            </a:r>
            <a:r>
              <a:rPr lang="en-US" i="1" dirty="0"/>
              <a:t>50</a:t>
            </a:r>
            <a:r>
              <a:rPr lang="en-US" dirty="0"/>
              <a:t>(5), 328–343. http://</a:t>
            </a:r>
            <a:r>
              <a:rPr lang="en-US" dirty="0" err="1"/>
              <a:t>doi.org</a:t>
            </a:r>
            <a:r>
              <a:rPr lang="en-US" dirty="0"/>
              <a:t>/10.1002/j.1556-6978.2011.tb01919.x</a:t>
            </a:r>
          </a:p>
          <a:p>
            <a:r>
              <a:rPr lang="en-US" dirty="0"/>
              <a:t>Luke, M., &amp; Bernard, J. M. (2006). The school counseling supervision model: An extension of the discrimination model. </a:t>
            </a:r>
            <a:r>
              <a:rPr lang="en-US" i="1" dirty="0"/>
              <a:t>Counselor Education and Supervision</a:t>
            </a:r>
            <a:r>
              <a:rPr lang="en-US" dirty="0"/>
              <a:t>, </a:t>
            </a:r>
            <a:r>
              <a:rPr lang="en-US" i="1" dirty="0"/>
              <a:t>45</a:t>
            </a:r>
            <a:r>
              <a:rPr lang="en-US" dirty="0"/>
              <a:t>, 282–295. </a:t>
            </a:r>
          </a:p>
          <a:p>
            <a:r>
              <a:rPr lang="en-US" dirty="0"/>
              <a:t>Polanski, P. J. (2003). Spirituality in supervision. </a:t>
            </a:r>
            <a:r>
              <a:rPr lang="en-US" i="1" dirty="0"/>
              <a:t>Counseling and Values</a:t>
            </a:r>
            <a:r>
              <a:rPr lang="en-US" dirty="0"/>
              <a:t>, </a:t>
            </a:r>
            <a:r>
              <a:rPr lang="en-US" i="1" dirty="0"/>
              <a:t>47</a:t>
            </a:r>
            <a:r>
              <a:rPr lang="en-US" dirty="0"/>
              <a:t>(2), 131–141. http://</a:t>
            </a:r>
            <a:r>
              <a:rPr lang="en-US" dirty="0" err="1"/>
              <a:t>doi.org</a:t>
            </a:r>
            <a:r>
              <a:rPr lang="en-US" dirty="0"/>
              <a:t>/10.1002/j.2161-007X.2003.tb00230.x</a:t>
            </a:r>
          </a:p>
          <a:p>
            <a:r>
              <a:rPr lang="en-US" dirty="0" err="1"/>
              <a:t>Rubel</a:t>
            </a:r>
            <a:r>
              <a:rPr lang="en-US" dirty="0"/>
              <a:t>, D., &amp; </a:t>
            </a:r>
            <a:r>
              <a:rPr lang="en-US" dirty="0" err="1"/>
              <a:t>Atieno</a:t>
            </a:r>
            <a:r>
              <a:rPr lang="en-US" dirty="0"/>
              <a:t> </a:t>
            </a:r>
            <a:r>
              <a:rPr lang="en-US" dirty="0" err="1"/>
              <a:t>Okech</a:t>
            </a:r>
            <a:r>
              <a:rPr lang="en-US" dirty="0"/>
              <a:t>, J. E. (2006). The Supervision of Group Work Model: Adapting the Discrimination Model for Supervision of Group Workers. </a:t>
            </a:r>
            <a:r>
              <a:rPr lang="en-US" i="1" dirty="0"/>
              <a:t>The Journal for Specialists in Group Work</a:t>
            </a:r>
            <a:r>
              <a:rPr lang="en-US" dirty="0"/>
              <a:t>, </a:t>
            </a:r>
            <a:r>
              <a:rPr lang="en-US" i="1" dirty="0"/>
              <a:t>31</a:t>
            </a:r>
            <a:r>
              <a:rPr lang="en-US" dirty="0"/>
              <a:t>(2), 113–134. http://</a:t>
            </a:r>
            <a:r>
              <a:rPr lang="en-US" dirty="0" err="1"/>
              <a:t>doi.org</a:t>
            </a:r>
            <a:r>
              <a:rPr lang="en-US" dirty="0"/>
              <a:t>/10.1080/01933920500493597</a:t>
            </a:r>
          </a:p>
          <a:p>
            <a:r>
              <a:rPr lang="en-US" dirty="0"/>
              <a:t>http://</a:t>
            </a:r>
            <a:r>
              <a:rPr lang="en-US" dirty="0" err="1"/>
              <a:t>southernsandtray.com</a:t>
            </a:r>
            <a:r>
              <a:rPr lang="en-US" dirty="0"/>
              <a:t>/10-commandments-of-sandtray-therapy/</a:t>
            </a:r>
          </a:p>
          <a:p>
            <a:r>
              <a:rPr lang="en-US" dirty="0" err="1"/>
              <a:t>Timm</a:t>
            </a:r>
            <a:r>
              <a:rPr lang="en-US" dirty="0"/>
              <a:t>, M. (2015). Creating a Preferred Counselor Identity in Supervision: A New Application of Bernard’s Discrimination Model. </a:t>
            </a:r>
            <a:r>
              <a:rPr lang="en-US" i="1" dirty="0"/>
              <a:t>Clinical Supervisor</a:t>
            </a:r>
            <a:r>
              <a:rPr lang="en-US" dirty="0"/>
              <a:t>, </a:t>
            </a:r>
            <a:r>
              <a:rPr lang="en-US" i="1" dirty="0"/>
              <a:t>34</a:t>
            </a:r>
            <a:r>
              <a:rPr lang="en-US" dirty="0"/>
              <a:t>(1), 115–125. http://</a:t>
            </a:r>
            <a:r>
              <a:rPr lang="en-US" dirty="0" err="1"/>
              <a:t>doi.org</a:t>
            </a:r>
            <a:r>
              <a:rPr lang="en-US" dirty="0"/>
              <a:t>/10.1080/07325223.2015.1021499</a:t>
            </a:r>
          </a:p>
        </p:txBody>
      </p:sp>
    </p:spTree>
    <p:extLst>
      <p:ext uri="{BB962C8B-B14F-4D97-AF65-F5344CB8AC3E}">
        <p14:creationId xmlns:p14="http://schemas.microsoft.com/office/powerpoint/2010/main" val="806568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7596B-D695-7A4F-9BF8-E997D09407DD}"/>
              </a:ext>
            </a:extLst>
          </p:cNvPr>
          <p:cNvSpPr>
            <a:spLocks noGrp="1"/>
          </p:cNvSpPr>
          <p:nvPr>
            <p:ph type="title"/>
          </p:nvPr>
        </p:nvSpPr>
        <p:spPr/>
        <p:txBody>
          <a:bodyPr/>
          <a:lstStyle/>
          <a:p>
            <a:r>
              <a:rPr lang="en-US" dirty="0"/>
              <a:t>Three Foci</a:t>
            </a:r>
          </a:p>
        </p:txBody>
      </p:sp>
      <p:sp>
        <p:nvSpPr>
          <p:cNvPr id="3" name="Content Placeholder 2">
            <a:extLst>
              <a:ext uri="{FF2B5EF4-FFF2-40B4-BE49-F238E27FC236}">
                <a16:creationId xmlns:a16="http://schemas.microsoft.com/office/drawing/2014/main" id="{064383DF-A266-534E-AE54-75BCEB9BDB59}"/>
              </a:ext>
            </a:extLst>
          </p:cNvPr>
          <p:cNvSpPr>
            <a:spLocks noGrp="1"/>
          </p:cNvSpPr>
          <p:nvPr>
            <p:ph idx="1"/>
          </p:nvPr>
        </p:nvSpPr>
        <p:spPr/>
        <p:txBody>
          <a:bodyPr>
            <a:normAutofit/>
          </a:bodyPr>
          <a:lstStyle/>
          <a:p>
            <a:pPr marL="457200" indent="-457200">
              <a:buFont typeface="+mj-lt"/>
              <a:buAutoNum type="arabicPeriod"/>
            </a:pPr>
            <a:r>
              <a:rPr lang="en-US" i="1" dirty="0"/>
              <a:t>Intervention: </a:t>
            </a:r>
            <a:r>
              <a:rPr lang="en-US" dirty="0"/>
              <a:t>What skill level - What the supervisee is doing in the session that is observable by the supervisor. ls are being demonstrated, how well counseling interventions are delivered, etc.  </a:t>
            </a:r>
          </a:p>
          <a:p>
            <a:pPr marL="457200" indent="-457200">
              <a:buFont typeface="+mj-lt"/>
              <a:buAutoNum type="arabicPeriod"/>
            </a:pPr>
            <a:r>
              <a:rPr lang="en-US" i="1" dirty="0"/>
              <a:t>Conceptualization: </a:t>
            </a:r>
            <a:r>
              <a:rPr lang="en-US" dirty="0"/>
              <a:t>How the supervisee understands what is occurring in the session, identifies patterns or chooses interventions.</a:t>
            </a:r>
          </a:p>
          <a:p>
            <a:pPr marL="457200" indent="-457200">
              <a:buFont typeface="+mj-lt"/>
              <a:buAutoNum type="arabicPeriod"/>
            </a:pPr>
            <a:r>
              <a:rPr lang="en-US" i="1" dirty="0"/>
              <a:t>Personalization: </a:t>
            </a:r>
            <a:r>
              <a:rPr lang="en-US" dirty="0"/>
              <a:t>How the supervisee interfaces a personal style with counseling at the same time that he or she attempts to keep counseling uncontaminated by personal issues and countertransference responses. </a:t>
            </a:r>
          </a:p>
          <a:p>
            <a:r>
              <a:rPr lang="en-US" i="1" dirty="0"/>
              <a:t>Professional Issues:</a:t>
            </a:r>
            <a:r>
              <a:rPr lang="en-US" dirty="0"/>
              <a:t> helpful for supervisors when monitoring supervises beyond their counseling interactions with clients. </a:t>
            </a:r>
          </a:p>
          <a:p>
            <a:pPr lvl="1"/>
            <a:r>
              <a:rPr lang="en-US" dirty="0"/>
              <a:t>(This is a fourth added focus area considered at times)</a:t>
            </a:r>
          </a:p>
          <a:p>
            <a:pPr marL="457200" indent="-457200">
              <a:buFont typeface="+mj-lt"/>
              <a:buAutoNum type="arabicPeriod"/>
            </a:pPr>
            <a:endParaRPr lang="en-US" dirty="0"/>
          </a:p>
        </p:txBody>
      </p:sp>
      <p:sp>
        <p:nvSpPr>
          <p:cNvPr id="4" name="TextBox 3">
            <a:extLst>
              <a:ext uri="{FF2B5EF4-FFF2-40B4-BE49-F238E27FC236}">
                <a16:creationId xmlns:a16="http://schemas.microsoft.com/office/drawing/2014/main" id="{FB2C9A85-C69C-F14A-805F-0FB24723498A}"/>
              </a:ext>
            </a:extLst>
          </p:cNvPr>
          <p:cNvSpPr txBox="1"/>
          <p:nvPr/>
        </p:nvSpPr>
        <p:spPr>
          <a:xfrm>
            <a:off x="315686" y="6259286"/>
            <a:ext cx="6368143" cy="369332"/>
          </a:xfrm>
          <a:prstGeom prst="rect">
            <a:avLst/>
          </a:prstGeom>
          <a:noFill/>
        </p:spPr>
        <p:txBody>
          <a:bodyPr wrap="square" rtlCol="0">
            <a:spAutoFit/>
          </a:bodyPr>
          <a:lstStyle/>
          <a:p>
            <a:r>
              <a:rPr lang="en-US" dirty="0"/>
              <a:t>(Bernard &amp; Goodyear, 2014)</a:t>
            </a:r>
          </a:p>
        </p:txBody>
      </p:sp>
    </p:spTree>
    <p:extLst>
      <p:ext uri="{BB962C8B-B14F-4D97-AF65-F5344CB8AC3E}">
        <p14:creationId xmlns:p14="http://schemas.microsoft.com/office/powerpoint/2010/main" val="140303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E984-1C9E-324F-B05A-F061510D27AF}"/>
              </a:ext>
            </a:extLst>
          </p:cNvPr>
          <p:cNvSpPr>
            <a:spLocks noGrp="1"/>
          </p:cNvSpPr>
          <p:nvPr>
            <p:ph type="title"/>
          </p:nvPr>
        </p:nvSpPr>
        <p:spPr/>
        <p:txBody>
          <a:bodyPr/>
          <a:lstStyle/>
          <a:p>
            <a:r>
              <a:rPr lang="en-US" dirty="0"/>
              <a:t>Three Roles</a:t>
            </a:r>
          </a:p>
        </p:txBody>
      </p:sp>
      <p:sp>
        <p:nvSpPr>
          <p:cNvPr id="3" name="Content Placeholder 2">
            <a:extLst>
              <a:ext uri="{FF2B5EF4-FFF2-40B4-BE49-F238E27FC236}">
                <a16:creationId xmlns:a16="http://schemas.microsoft.com/office/drawing/2014/main" id="{D2191AFD-49FA-1748-97D4-C214665FC643}"/>
              </a:ext>
            </a:extLst>
          </p:cNvPr>
          <p:cNvSpPr>
            <a:spLocks noGrp="1"/>
          </p:cNvSpPr>
          <p:nvPr>
            <p:ph idx="1"/>
          </p:nvPr>
        </p:nvSpPr>
        <p:spPr/>
        <p:txBody>
          <a:bodyPr/>
          <a:lstStyle/>
          <a:p>
            <a:pPr marL="457200" indent="-457200">
              <a:buFont typeface="+mj-lt"/>
              <a:buAutoNum type="arabicPeriod"/>
            </a:pPr>
            <a:r>
              <a:rPr lang="en-US" i="1" dirty="0"/>
              <a:t>Teacher –</a:t>
            </a:r>
            <a:r>
              <a:rPr lang="en-US" dirty="0"/>
              <a:t> a role assumed when the supervisor believes that the supervisee needs structure and includes instruction, modeling, and giving direct feedback.</a:t>
            </a:r>
          </a:p>
          <a:p>
            <a:pPr marL="457200" indent="-457200">
              <a:buFont typeface="+mj-lt"/>
              <a:buAutoNum type="arabicPeriod"/>
            </a:pPr>
            <a:endParaRPr lang="en-US" i="1" dirty="0"/>
          </a:p>
          <a:p>
            <a:pPr marL="457200" indent="-457200">
              <a:buFont typeface="+mj-lt"/>
              <a:buAutoNum type="arabicPeriod"/>
            </a:pPr>
            <a:r>
              <a:rPr lang="en-US" i="1" dirty="0"/>
              <a:t>Counselor – </a:t>
            </a:r>
            <a:r>
              <a:rPr lang="en-US" dirty="0"/>
              <a:t>a role assumed when the supervisor wishes to enhance supervisee reflectivity, especially their internal reality rather than cognitions. </a:t>
            </a:r>
            <a:r>
              <a:rPr lang="en-US" i="1" dirty="0"/>
              <a:t> </a:t>
            </a:r>
            <a:endParaRPr lang="en-US" dirty="0"/>
          </a:p>
          <a:p>
            <a:pPr marL="457200" indent="-457200">
              <a:buFont typeface="+mj-lt"/>
              <a:buAutoNum type="arabicPeriod"/>
            </a:pPr>
            <a:endParaRPr lang="en-US" i="1" dirty="0"/>
          </a:p>
          <a:p>
            <a:pPr marL="457200" indent="-457200">
              <a:buFont typeface="+mj-lt"/>
              <a:buAutoNum type="arabicPeriod"/>
            </a:pPr>
            <a:r>
              <a:rPr lang="en-US" i="1" dirty="0"/>
              <a:t>Consultant </a:t>
            </a:r>
            <a:r>
              <a:rPr lang="en-US" dirty="0"/>
              <a:t>-  a more collegial role assumed when the supervisor withes for supervisees to trust their own insights and feelings about their work or when the supervisor believes it is important to challenge supervisees to think and act on their own. </a:t>
            </a:r>
          </a:p>
        </p:txBody>
      </p:sp>
      <p:sp>
        <p:nvSpPr>
          <p:cNvPr id="4" name="TextBox 3">
            <a:extLst>
              <a:ext uri="{FF2B5EF4-FFF2-40B4-BE49-F238E27FC236}">
                <a16:creationId xmlns:a16="http://schemas.microsoft.com/office/drawing/2014/main" id="{CEB34C46-E2D1-5449-BD64-26C508D432E9}"/>
              </a:ext>
            </a:extLst>
          </p:cNvPr>
          <p:cNvSpPr txBox="1"/>
          <p:nvPr/>
        </p:nvSpPr>
        <p:spPr>
          <a:xfrm>
            <a:off x="674914" y="6172200"/>
            <a:ext cx="5072743" cy="369332"/>
          </a:xfrm>
          <a:prstGeom prst="rect">
            <a:avLst/>
          </a:prstGeom>
          <a:noFill/>
        </p:spPr>
        <p:txBody>
          <a:bodyPr wrap="square" rtlCol="0">
            <a:spAutoFit/>
          </a:bodyPr>
          <a:lstStyle/>
          <a:p>
            <a:r>
              <a:rPr lang="en-US" dirty="0"/>
              <a:t>(Bernard &amp; Goodyear, 2014)</a:t>
            </a:r>
          </a:p>
        </p:txBody>
      </p:sp>
    </p:spTree>
    <p:extLst>
      <p:ext uri="{BB962C8B-B14F-4D97-AF65-F5344CB8AC3E}">
        <p14:creationId xmlns:p14="http://schemas.microsoft.com/office/powerpoint/2010/main" val="1716562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C4D8F-2E3B-7E46-808F-4E7BABBB8C4D}"/>
              </a:ext>
            </a:extLst>
          </p:cNvPr>
          <p:cNvSpPr>
            <a:spLocks noGrp="1"/>
          </p:cNvSpPr>
          <p:nvPr>
            <p:ph type="title"/>
          </p:nvPr>
        </p:nvSpPr>
        <p:spPr/>
        <p:txBody>
          <a:bodyPr/>
          <a:lstStyle/>
          <a:p>
            <a:r>
              <a:rPr lang="en-US" dirty="0"/>
              <a:t>Focus-Role Intersections</a:t>
            </a:r>
          </a:p>
        </p:txBody>
      </p:sp>
      <p:graphicFrame>
        <p:nvGraphicFramePr>
          <p:cNvPr id="4" name="Content Placeholder 3">
            <a:extLst>
              <a:ext uri="{FF2B5EF4-FFF2-40B4-BE49-F238E27FC236}">
                <a16:creationId xmlns:a16="http://schemas.microsoft.com/office/drawing/2014/main" id="{6167000E-805E-A944-AE89-7F83210F2571}"/>
              </a:ext>
            </a:extLst>
          </p:cNvPr>
          <p:cNvGraphicFramePr>
            <a:graphicFrameLocks noGrp="1"/>
          </p:cNvGraphicFramePr>
          <p:nvPr>
            <p:ph idx="1"/>
            <p:extLst>
              <p:ext uri="{D42A27DB-BD31-4B8C-83A1-F6EECF244321}">
                <p14:modId xmlns:p14="http://schemas.microsoft.com/office/powerpoint/2010/main" val="3724384709"/>
              </p:ext>
            </p:extLst>
          </p:nvPr>
        </p:nvGraphicFramePr>
        <p:xfrm>
          <a:off x="279016" y="1729945"/>
          <a:ext cx="11640064" cy="4962384"/>
        </p:xfrm>
        <a:graphic>
          <a:graphicData uri="http://schemas.openxmlformats.org/drawingml/2006/table">
            <a:tbl>
              <a:tblPr firstRow="1" bandRow="1">
                <a:tableStyleId>{5C22544A-7EE6-4342-B048-85BDC9FD1C3A}</a:tableStyleId>
              </a:tblPr>
              <a:tblGrid>
                <a:gridCol w="2910016">
                  <a:extLst>
                    <a:ext uri="{9D8B030D-6E8A-4147-A177-3AD203B41FA5}">
                      <a16:colId xmlns:a16="http://schemas.microsoft.com/office/drawing/2014/main" val="3955572509"/>
                    </a:ext>
                  </a:extLst>
                </a:gridCol>
                <a:gridCol w="2910016">
                  <a:extLst>
                    <a:ext uri="{9D8B030D-6E8A-4147-A177-3AD203B41FA5}">
                      <a16:colId xmlns:a16="http://schemas.microsoft.com/office/drawing/2014/main" val="1386662747"/>
                    </a:ext>
                  </a:extLst>
                </a:gridCol>
                <a:gridCol w="2910016">
                  <a:extLst>
                    <a:ext uri="{9D8B030D-6E8A-4147-A177-3AD203B41FA5}">
                      <a16:colId xmlns:a16="http://schemas.microsoft.com/office/drawing/2014/main" val="2790675897"/>
                    </a:ext>
                  </a:extLst>
                </a:gridCol>
                <a:gridCol w="2910016">
                  <a:extLst>
                    <a:ext uri="{9D8B030D-6E8A-4147-A177-3AD203B41FA5}">
                      <a16:colId xmlns:a16="http://schemas.microsoft.com/office/drawing/2014/main" val="4231054006"/>
                    </a:ext>
                  </a:extLst>
                </a:gridCol>
              </a:tblGrid>
              <a:tr h="573264">
                <a:tc>
                  <a:txBody>
                    <a:bodyPr/>
                    <a:lstStyle/>
                    <a:p>
                      <a:pPr algn="ctr"/>
                      <a:r>
                        <a:rPr lang="en-US" dirty="0"/>
                        <a:t>Focus of Supervision</a:t>
                      </a:r>
                    </a:p>
                  </a:txBody>
                  <a:tcPr/>
                </a:tc>
                <a:tc>
                  <a:txBody>
                    <a:bodyPr/>
                    <a:lstStyle/>
                    <a:p>
                      <a:pPr algn="ctr"/>
                      <a:r>
                        <a:rPr lang="en-US" dirty="0"/>
                        <a:t>Teacher</a:t>
                      </a:r>
                    </a:p>
                  </a:txBody>
                  <a:tcPr/>
                </a:tc>
                <a:tc>
                  <a:txBody>
                    <a:bodyPr/>
                    <a:lstStyle/>
                    <a:p>
                      <a:pPr algn="ctr"/>
                      <a:r>
                        <a:rPr lang="en-US" dirty="0"/>
                        <a:t>Counselor</a:t>
                      </a:r>
                    </a:p>
                  </a:txBody>
                  <a:tcPr/>
                </a:tc>
                <a:tc>
                  <a:txBody>
                    <a:bodyPr/>
                    <a:lstStyle/>
                    <a:p>
                      <a:pPr algn="ctr"/>
                      <a:r>
                        <a:rPr lang="en-US" dirty="0"/>
                        <a:t>Consultant</a:t>
                      </a:r>
                    </a:p>
                  </a:txBody>
                  <a:tcPr/>
                </a:tc>
                <a:extLst>
                  <a:ext uri="{0D108BD9-81ED-4DB2-BD59-A6C34878D82A}">
                    <a16:rowId xmlns:a16="http://schemas.microsoft.com/office/drawing/2014/main" val="76553726"/>
                  </a:ext>
                </a:extLst>
              </a:tr>
              <a:tr h="1448242">
                <a:tc>
                  <a:txBody>
                    <a:bodyPr/>
                    <a:lstStyle/>
                    <a:p>
                      <a:pPr algn="ctr"/>
                      <a:r>
                        <a:rPr lang="en-US" dirty="0"/>
                        <a:t>Intervention</a:t>
                      </a:r>
                    </a:p>
                  </a:txBody>
                  <a:tcPr/>
                </a:tc>
                <a:tc>
                  <a:txBody>
                    <a:bodyPr/>
                    <a:lstStyle/>
                    <a:p>
                      <a:r>
                        <a:rPr lang="en-US" dirty="0"/>
                        <a:t>Supervisee struggles to exhibit immediacy with clients</a:t>
                      </a:r>
                    </a:p>
                  </a:txBody>
                  <a:tcPr/>
                </a:tc>
                <a:tc>
                  <a:txBody>
                    <a:bodyPr/>
                    <a:lstStyle/>
                    <a:p>
                      <a:r>
                        <a:rPr lang="en-US" dirty="0"/>
                        <a:t>Supervisee appears unable to challenge one of her clients</a:t>
                      </a:r>
                    </a:p>
                  </a:txBody>
                  <a:tcPr/>
                </a:tc>
                <a:tc>
                  <a:txBody>
                    <a:bodyPr/>
                    <a:lstStyle/>
                    <a:p>
                      <a:r>
                        <a:rPr lang="en-US" dirty="0"/>
                        <a:t>Supervisee is intrigued by the prospect of using music in his counseling with middle-school children </a:t>
                      </a:r>
                    </a:p>
                  </a:txBody>
                  <a:tcPr/>
                </a:tc>
                <a:extLst>
                  <a:ext uri="{0D108BD9-81ED-4DB2-BD59-A6C34878D82A}">
                    <a16:rowId xmlns:a16="http://schemas.microsoft.com/office/drawing/2014/main" val="165551098"/>
                  </a:ext>
                </a:extLst>
              </a:tr>
              <a:tr h="1448242">
                <a:tc>
                  <a:txBody>
                    <a:bodyPr/>
                    <a:lstStyle/>
                    <a:p>
                      <a:pPr algn="ctr"/>
                      <a:r>
                        <a:rPr lang="en-US" dirty="0"/>
                        <a:t>Conceptualization</a:t>
                      </a:r>
                    </a:p>
                  </a:txBody>
                  <a:tcPr/>
                </a:tc>
                <a:tc>
                  <a:txBody>
                    <a:bodyPr/>
                    <a:lstStyle/>
                    <a:p>
                      <a:r>
                        <a:rPr lang="en-US" dirty="0"/>
                        <a:t>Supervisee does not identify the core of the client’s presenting concern</a:t>
                      </a:r>
                    </a:p>
                  </a:txBody>
                  <a:tcPr/>
                </a:tc>
                <a:tc>
                  <a:txBody>
                    <a:bodyPr/>
                    <a:lstStyle/>
                    <a:p>
                      <a:r>
                        <a:rPr lang="en-US" dirty="0"/>
                        <a:t>Supervisee assesses a young Black male client at a drug rehab unit being hostile and resistant</a:t>
                      </a:r>
                    </a:p>
                  </a:txBody>
                  <a:tcPr/>
                </a:tc>
                <a:tc>
                  <a:txBody>
                    <a:bodyPr/>
                    <a:lstStyle/>
                    <a:p>
                      <a:r>
                        <a:rPr lang="en-US" dirty="0"/>
                        <a:t>Supervisee shares that he would like to know more about Motivational Interviewing </a:t>
                      </a:r>
                    </a:p>
                  </a:txBody>
                  <a:tcPr/>
                </a:tc>
                <a:extLst>
                  <a:ext uri="{0D108BD9-81ED-4DB2-BD59-A6C34878D82A}">
                    <a16:rowId xmlns:a16="http://schemas.microsoft.com/office/drawing/2014/main" val="2414665648"/>
                  </a:ext>
                </a:extLst>
              </a:tr>
              <a:tr h="1448242">
                <a:tc>
                  <a:txBody>
                    <a:bodyPr/>
                    <a:lstStyle/>
                    <a:p>
                      <a:pPr algn="ctr"/>
                      <a:r>
                        <a:rPr lang="en-US" dirty="0"/>
                        <a:t>Personalization</a:t>
                      </a:r>
                    </a:p>
                  </a:txBody>
                  <a:tcPr/>
                </a:tc>
                <a:tc>
                  <a:txBody>
                    <a:bodyPr/>
                    <a:lstStyle/>
                    <a:p>
                      <a:r>
                        <a:rPr lang="en-US" dirty="0"/>
                        <a:t>Supervisee treats his older female client in a manner that the supervisor finds condescending </a:t>
                      </a:r>
                    </a:p>
                  </a:txBody>
                  <a:tcPr/>
                </a:tc>
                <a:tc>
                  <a:txBody>
                    <a:bodyPr/>
                    <a:lstStyle/>
                    <a:p>
                      <a:r>
                        <a:rPr lang="en-US" dirty="0"/>
                        <a:t>Supervisee’s desire to avoid making any mistakes leaves her distant over controlling in her counseling sessions.</a:t>
                      </a:r>
                    </a:p>
                  </a:txBody>
                  <a:tcPr/>
                </a:tc>
                <a:tc>
                  <a:txBody>
                    <a:bodyPr/>
                    <a:lstStyle/>
                    <a:p>
                      <a:r>
                        <a:rPr lang="en-US" dirty="0"/>
                        <a:t>Supervisee shares that she is attracted to one of her clients</a:t>
                      </a:r>
                    </a:p>
                  </a:txBody>
                  <a:tcPr/>
                </a:tc>
                <a:extLst>
                  <a:ext uri="{0D108BD9-81ED-4DB2-BD59-A6C34878D82A}">
                    <a16:rowId xmlns:a16="http://schemas.microsoft.com/office/drawing/2014/main" val="1447116705"/>
                  </a:ext>
                </a:extLst>
              </a:tr>
            </a:tbl>
          </a:graphicData>
        </a:graphic>
      </p:graphicFrame>
      <p:sp>
        <p:nvSpPr>
          <p:cNvPr id="3" name="TextBox 2">
            <a:extLst>
              <a:ext uri="{FF2B5EF4-FFF2-40B4-BE49-F238E27FC236}">
                <a16:creationId xmlns:a16="http://schemas.microsoft.com/office/drawing/2014/main" id="{C87755CE-C6C9-6849-9BB4-9598FDC1BA7F}"/>
              </a:ext>
            </a:extLst>
          </p:cNvPr>
          <p:cNvSpPr txBox="1"/>
          <p:nvPr/>
        </p:nvSpPr>
        <p:spPr>
          <a:xfrm>
            <a:off x="8332471" y="1289304"/>
            <a:ext cx="3967610" cy="369332"/>
          </a:xfrm>
          <a:prstGeom prst="rect">
            <a:avLst/>
          </a:prstGeom>
          <a:noFill/>
        </p:spPr>
        <p:txBody>
          <a:bodyPr wrap="square" rtlCol="0">
            <a:spAutoFit/>
          </a:bodyPr>
          <a:lstStyle/>
          <a:p>
            <a:r>
              <a:rPr lang="en-US" dirty="0"/>
              <a:t>(Bernard &amp; Goodyear, 2014, p. 53)</a:t>
            </a:r>
          </a:p>
        </p:txBody>
      </p:sp>
    </p:spTree>
    <p:extLst>
      <p:ext uri="{BB962C8B-B14F-4D97-AF65-F5344CB8AC3E}">
        <p14:creationId xmlns:p14="http://schemas.microsoft.com/office/powerpoint/2010/main" val="4013336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58F40-BDF5-6B42-9C5C-9A07EAD1C8B8}"/>
              </a:ext>
            </a:extLst>
          </p:cNvPr>
          <p:cNvPicPr>
            <a:picLocks noChangeAspect="1"/>
          </p:cNvPicPr>
          <p:nvPr/>
        </p:nvPicPr>
        <p:blipFill>
          <a:blip r:embed="rId2"/>
          <a:stretch>
            <a:fillRect/>
          </a:stretch>
        </p:blipFill>
        <p:spPr>
          <a:xfrm>
            <a:off x="643192" y="879971"/>
            <a:ext cx="5451627" cy="5099151"/>
          </a:xfrm>
          <a:prstGeom prst="rect">
            <a:avLst/>
          </a:prstGeom>
        </p:spPr>
      </p:pic>
      <p:sp>
        <p:nvSpPr>
          <p:cNvPr id="2" name="Title 1">
            <a:extLst>
              <a:ext uri="{FF2B5EF4-FFF2-40B4-BE49-F238E27FC236}">
                <a16:creationId xmlns:a16="http://schemas.microsoft.com/office/drawing/2014/main" id="{6D3F1900-91EE-1243-ADBE-D2B5FCDD879F}"/>
              </a:ext>
            </a:extLst>
          </p:cNvPr>
          <p:cNvSpPr>
            <a:spLocks noGrp="1"/>
          </p:cNvSpPr>
          <p:nvPr>
            <p:ph type="title"/>
          </p:nvPr>
        </p:nvSpPr>
        <p:spPr>
          <a:xfrm>
            <a:off x="6381135" y="484632"/>
            <a:ext cx="5161935" cy="1609344"/>
          </a:xfrm>
        </p:spPr>
        <p:txBody>
          <a:bodyPr>
            <a:normAutofit/>
          </a:bodyPr>
          <a:lstStyle/>
          <a:p>
            <a:r>
              <a:rPr lang="en-US" sz="4800"/>
              <a:t>Warning</a:t>
            </a:r>
          </a:p>
        </p:txBody>
      </p:sp>
      <p:sp>
        <p:nvSpPr>
          <p:cNvPr id="3" name="Content Placeholder 2">
            <a:extLst>
              <a:ext uri="{FF2B5EF4-FFF2-40B4-BE49-F238E27FC236}">
                <a16:creationId xmlns:a16="http://schemas.microsoft.com/office/drawing/2014/main" id="{87F6F105-268C-D747-8F04-52E2262FAE93}"/>
              </a:ext>
            </a:extLst>
          </p:cNvPr>
          <p:cNvSpPr>
            <a:spLocks noGrp="1"/>
          </p:cNvSpPr>
          <p:nvPr>
            <p:ph idx="1"/>
          </p:nvPr>
        </p:nvSpPr>
        <p:spPr>
          <a:xfrm>
            <a:off x="5954486" y="1762179"/>
            <a:ext cx="6237514" cy="4092579"/>
          </a:xfrm>
        </p:spPr>
        <p:txBody>
          <a:bodyPr>
            <a:normAutofit/>
          </a:bodyPr>
          <a:lstStyle/>
          <a:p>
            <a:r>
              <a:rPr lang="en-US" sz="1800" dirty="0"/>
              <a:t>Be cautious of being rigid with only one role or foci because of habit or personal preference and neglect the needs of the supervisee.  </a:t>
            </a:r>
          </a:p>
          <a:p>
            <a:r>
              <a:rPr lang="en-US" sz="1800" dirty="0"/>
              <a:t>The effective supervisor is prepared to address all foci and use all roles at any level.  </a:t>
            </a:r>
          </a:p>
          <a:p>
            <a:endParaRPr lang="en-US" sz="1800" dirty="0"/>
          </a:p>
        </p:txBody>
      </p:sp>
      <p:sp>
        <p:nvSpPr>
          <p:cNvPr id="5" name="TextBox 4">
            <a:extLst>
              <a:ext uri="{FF2B5EF4-FFF2-40B4-BE49-F238E27FC236}">
                <a16:creationId xmlns:a16="http://schemas.microsoft.com/office/drawing/2014/main" id="{E4CEAED3-0B04-B944-8209-373C9BFBA677}"/>
              </a:ext>
            </a:extLst>
          </p:cNvPr>
          <p:cNvSpPr txBox="1"/>
          <p:nvPr/>
        </p:nvSpPr>
        <p:spPr>
          <a:xfrm>
            <a:off x="674914" y="6172200"/>
            <a:ext cx="5072743" cy="369332"/>
          </a:xfrm>
          <a:prstGeom prst="rect">
            <a:avLst/>
          </a:prstGeom>
          <a:noFill/>
        </p:spPr>
        <p:txBody>
          <a:bodyPr wrap="square" rtlCol="0">
            <a:spAutoFit/>
          </a:bodyPr>
          <a:lstStyle/>
          <a:p>
            <a:r>
              <a:rPr lang="en-US" dirty="0"/>
              <a:t>(Bernard &amp; Goodyear, 2014)</a:t>
            </a:r>
          </a:p>
        </p:txBody>
      </p:sp>
    </p:spTree>
    <p:extLst>
      <p:ext uri="{BB962C8B-B14F-4D97-AF65-F5344CB8AC3E}">
        <p14:creationId xmlns:p14="http://schemas.microsoft.com/office/powerpoint/2010/main" val="1741134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99D9-5FC0-0743-A80D-09BEEF82587A}"/>
              </a:ext>
            </a:extLst>
          </p:cNvPr>
          <p:cNvSpPr>
            <a:spLocks noGrp="1"/>
          </p:cNvSpPr>
          <p:nvPr>
            <p:ph type="title"/>
          </p:nvPr>
        </p:nvSpPr>
        <p:spPr/>
        <p:txBody>
          <a:bodyPr/>
          <a:lstStyle/>
          <a:p>
            <a:r>
              <a:rPr lang="en-US" dirty="0"/>
              <a:t>Situation Specific</a:t>
            </a:r>
          </a:p>
        </p:txBody>
      </p:sp>
      <p:sp>
        <p:nvSpPr>
          <p:cNvPr id="3" name="Content Placeholder 2">
            <a:extLst>
              <a:ext uri="{FF2B5EF4-FFF2-40B4-BE49-F238E27FC236}">
                <a16:creationId xmlns:a16="http://schemas.microsoft.com/office/drawing/2014/main" id="{8E64EEA0-5E3E-144C-8A6F-4134519B3EF4}"/>
              </a:ext>
            </a:extLst>
          </p:cNvPr>
          <p:cNvSpPr>
            <a:spLocks noGrp="1"/>
          </p:cNvSpPr>
          <p:nvPr>
            <p:ph idx="1"/>
          </p:nvPr>
        </p:nvSpPr>
        <p:spPr/>
        <p:txBody>
          <a:bodyPr>
            <a:normAutofit/>
          </a:bodyPr>
          <a:lstStyle/>
          <a:p>
            <a:r>
              <a:rPr lang="en-US" sz="2800" dirty="0"/>
              <a:t>Supervisors should consider all choices as there may be instances where any of the nine choices may be a best fit for the supervision task.</a:t>
            </a:r>
          </a:p>
          <a:p>
            <a:endParaRPr lang="en-US" sz="2800" dirty="0"/>
          </a:p>
          <a:p>
            <a:r>
              <a:rPr lang="en-US" sz="2800" dirty="0"/>
              <a:t>The roles and foci of the supervisor may change across and within a session according to needs of the supervisee. </a:t>
            </a:r>
          </a:p>
        </p:txBody>
      </p:sp>
      <p:sp>
        <p:nvSpPr>
          <p:cNvPr id="4" name="TextBox 3">
            <a:extLst>
              <a:ext uri="{FF2B5EF4-FFF2-40B4-BE49-F238E27FC236}">
                <a16:creationId xmlns:a16="http://schemas.microsoft.com/office/drawing/2014/main" id="{940DB7D3-CD21-D64A-A82E-3FAF8A7DA7B6}"/>
              </a:ext>
            </a:extLst>
          </p:cNvPr>
          <p:cNvSpPr txBox="1"/>
          <p:nvPr/>
        </p:nvSpPr>
        <p:spPr>
          <a:xfrm>
            <a:off x="500743" y="6324600"/>
            <a:ext cx="4746172" cy="369332"/>
          </a:xfrm>
          <a:prstGeom prst="rect">
            <a:avLst/>
          </a:prstGeom>
          <a:noFill/>
        </p:spPr>
        <p:txBody>
          <a:bodyPr wrap="square" rtlCol="0">
            <a:spAutoFit/>
          </a:bodyPr>
          <a:lstStyle/>
          <a:p>
            <a:r>
              <a:rPr lang="en-US" dirty="0"/>
              <a:t>(Bernard &amp; Goodyear, 2014</a:t>
            </a:r>
          </a:p>
        </p:txBody>
      </p:sp>
    </p:spTree>
    <p:extLst>
      <p:ext uri="{BB962C8B-B14F-4D97-AF65-F5344CB8AC3E}">
        <p14:creationId xmlns:p14="http://schemas.microsoft.com/office/powerpoint/2010/main" val="1280049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35159-007D-9942-81B6-5A52FA6EF429}"/>
              </a:ext>
            </a:extLst>
          </p:cNvPr>
          <p:cNvSpPr>
            <a:spLocks noGrp="1"/>
          </p:cNvSpPr>
          <p:nvPr>
            <p:ph type="title"/>
          </p:nvPr>
        </p:nvSpPr>
        <p:spPr/>
        <p:txBody>
          <a:bodyPr/>
          <a:lstStyle/>
          <a:p>
            <a:r>
              <a:rPr lang="en-US" dirty="0"/>
              <a:t>Supervisory Styles</a:t>
            </a:r>
          </a:p>
        </p:txBody>
      </p:sp>
      <p:graphicFrame>
        <p:nvGraphicFramePr>
          <p:cNvPr id="4" name="Content Placeholder 3">
            <a:extLst>
              <a:ext uri="{FF2B5EF4-FFF2-40B4-BE49-F238E27FC236}">
                <a16:creationId xmlns:a16="http://schemas.microsoft.com/office/drawing/2014/main" id="{25CB3C02-0A49-F844-9047-FE8C13648065}"/>
              </a:ext>
            </a:extLst>
          </p:cNvPr>
          <p:cNvGraphicFramePr>
            <a:graphicFrameLocks noGrp="1"/>
          </p:cNvGraphicFramePr>
          <p:nvPr>
            <p:ph idx="1"/>
            <p:extLst>
              <p:ext uri="{D42A27DB-BD31-4B8C-83A1-F6EECF244321}">
                <p14:modId xmlns:p14="http://schemas.microsoft.com/office/powerpoint/2010/main" val="2739619157"/>
              </p:ext>
            </p:extLst>
          </p:nvPr>
        </p:nvGraphicFramePr>
        <p:xfrm>
          <a:off x="1069975" y="2120900"/>
          <a:ext cx="10058400" cy="1112520"/>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801937720"/>
                    </a:ext>
                  </a:extLst>
                </a:gridCol>
                <a:gridCol w="3352800">
                  <a:extLst>
                    <a:ext uri="{9D8B030D-6E8A-4147-A177-3AD203B41FA5}">
                      <a16:colId xmlns:a16="http://schemas.microsoft.com/office/drawing/2014/main" val="807439004"/>
                    </a:ext>
                  </a:extLst>
                </a:gridCol>
                <a:gridCol w="3352800">
                  <a:extLst>
                    <a:ext uri="{9D8B030D-6E8A-4147-A177-3AD203B41FA5}">
                      <a16:colId xmlns:a16="http://schemas.microsoft.com/office/drawing/2014/main" val="244523011"/>
                    </a:ext>
                  </a:extLst>
                </a:gridCol>
              </a:tblGrid>
              <a:tr h="370840">
                <a:tc>
                  <a:txBody>
                    <a:bodyPr/>
                    <a:lstStyle/>
                    <a:p>
                      <a:endParaRPr lang="en-US" dirty="0"/>
                    </a:p>
                  </a:txBody>
                  <a:tcPr/>
                </a:tc>
                <a:tc>
                  <a:txBody>
                    <a:bodyPr/>
                    <a:lstStyle/>
                    <a:p>
                      <a:r>
                        <a:rPr lang="en-US" dirty="0"/>
                        <a:t>High Support</a:t>
                      </a:r>
                    </a:p>
                  </a:txBody>
                  <a:tcPr/>
                </a:tc>
                <a:tc>
                  <a:txBody>
                    <a:bodyPr/>
                    <a:lstStyle/>
                    <a:p>
                      <a:r>
                        <a:rPr lang="en-US" dirty="0"/>
                        <a:t>Low Support</a:t>
                      </a:r>
                    </a:p>
                  </a:txBody>
                  <a:tcPr/>
                </a:tc>
                <a:extLst>
                  <a:ext uri="{0D108BD9-81ED-4DB2-BD59-A6C34878D82A}">
                    <a16:rowId xmlns:a16="http://schemas.microsoft.com/office/drawing/2014/main" val="1473226652"/>
                  </a:ext>
                </a:extLst>
              </a:tr>
              <a:tr h="370840">
                <a:tc>
                  <a:txBody>
                    <a:bodyPr/>
                    <a:lstStyle/>
                    <a:p>
                      <a:r>
                        <a:rPr lang="en-US" dirty="0"/>
                        <a:t>High Direction</a:t>
                      </a:r>
                    </a:p>
                  </a:txBody>
                  <a:tcPr/>
                </a:tc>
                <a:tc>
                  <a:txBody>
                    <a:bodyPr/>
                    <a:lstStyle/>
                    <a:p>
                      <a:r>
                        <a:rPr lang="en-US" dirty="0"/>
                        <a:t>Supportive Teacher</a:t>
                      </a:r>
                    </a:p>
                  </a:txBody>
                  <a:tcPr/>
                </a:tc>
                <a:tc>
                  <a:txBody>
                    <a:bodyPr/>
                    <a:lstStyle/>
                    <a:p>
                      <a:r>
                        <a:rPr lang="en-US" dirty="0"/>
                        <a:t>Directive or Expert Teacher</a:t>
                      </a:r>
                    </a:p>
                  </a:txBody>
                  <a:tcPr/>
                </a:tc>
                <a:extLst>
                  <a:ext uri="{0D108BD9-81ED-4DB2-BD59-A6C34878D82A}">
                    <a16:rowId xmlns:a16="http://schemas.microsoft.com/office/drawing/2014/main" val="3562528624"/>
                  </a:ext>
                </a:extLst>
              </a:tr>
              <a:tr h="370840">
                <a:tc>
                  <a:txBody>
                    <a:bodyPr/>
                    <a:lstStyle/>
                    <a:p>
                      <a:r>
                        <a:rPr lang="en-US" dirty="0"/>
                        <a:t>Low Direction</a:t>
                      </a:r>
                    </a:p>
                  </a:txBody>
                  <a:tcPr/>
                </a:tc>
                <a:tc>
                  <a:txBody>
                    <a:bodyPr/>
                    <a:lstStyle/>
                    <a:p>
                      <a:r>
                        <a:rPr lang="en-US" dirty="0"/>
                        <a:t>Counselor</a:t>
                      </a:r>
                    </a:p>
                  </a:txBody>
                  <a:tcPr/>
                </a:tc>
                <a:tc>
                  <a:txBody>
                    <a:bodyPr/>
                    <a:lstStyle/>
                    <a:p>
                      <a:r>
                        <a:rPr lang="en-US" dirty="0"/>
                        <a:t>Consultant</a:t>
                      </a:r>
                    </a:p>
                  </a:txBody>
                  <a:tcPr/>
                </a:tc>
                <a:extLst>
                  <a:ext uri="{0D108BD9-81ED-4DB2-BD59-A6C34878D82A}">
                    <a16:rowId xmlns:a16="http://schemas.microsoft.com/office/drawing/2014/main" val="441936803"/>
                  </a:ext>
                </a:extLst>
              </a:tr>
            </a:tbl>
          </a:graphicData>
        </a:graphic>
      </p:graphicFrame>
      <p:sp>
        <p:nvSpPr>
          <p:cNvPr id="3" name="TextBox 2">
            <a:extLst>
              <a:ext uri="{FF2B5EF4-FFF2-40B4-BE49-F238E27FC236}">
                <a16:creationId xmlns:a16="http://schemas.microsoft.com/office/drawing/2014/main" id="{298AC68D-E15A-314C-9415-9FE4ACA528F1}"/>
              </a:ext>
            </a:extLst>
          </p:cNvPr>
          <p:cNvSpPr txBox="1"/>
          <p:nvPr/>
        </p:nvSpPr>
        <p:spPr>
          <a:xfrm>
            <a:off x="628650" y="6217920"/>
            <a:ext cx="4000500" cy="369332"/>
          </a:xfrm>
          <a:prstGeom prst="rect">
            <a:avLst/>
          </a:prstGeom>
          <a:noFill/>
        </p:spPr>
        <p:txBody>
          <a:bodyPr wrap="square" rtlCol="0">
            <a:spAutoFit/>
          </a:bodyPr>
          <a:lstStyle/>
          <a:p>
            <a:r>
              <a:rPr lang="en-US" dirty="0"/>
              <a:t>(Bernard &amp; Goodyear, 2014)</a:t>
            </a:r>
          </a:p>
        </p:txBody>
      </p:sp>
    </p:spTree>
    <p:extLst>
      <p:ext uri="{BB962C8B-B14F-4D97-AF65-F5344CB8AC3E}">
        <p14:creationId xmlns:p14="http://schemas.microsoft.com/office/powerpoint/2010/main" val="28697398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4094</TotalTime>
  <Words>2230</Words>
  <Application>Microsoft Macintosh PowerPoint</Application>
  <PresentationFormat>Widescreen</PresentationFormat>
  <Paragraphs>214</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Calibri</vt:lpstr>
      <vt:lpstr>Rockwell</vt:lpstr>
      <vt:lpstr>Rockwell Condensed</vt:lpstr>
      <vt:lpstr>Rockwell Extra Bold</vt:lpstr>
      <vt:lpstr>Times</vt:lpstr>
      <vt:lpstr>Times New Roman</vt:lpstr>
      <vt:lpstr>Wingdings</vt:lpstr>
      <vt:lpstr>Wood Type</vt:lpstr>
      <vt:lpstr>Discrimination Supervision Model</vt:lpstr>
      <vt:lpstr>Introduction &amp; Background</vt:lpstr>
      <vt:lpstr>Key Concepts</vt:lpstr>
      <vt:lpstr>Three Foci</vt:lpstr>
      <vt:lpstr>Three Roles</vt:lpstr>
      <vt:lpstr>Focus-Role Intersections</vt:lpstr>
      <vt:lpstr>Warning</vt:lpstr>
      <vt:lpstr>Situation Specific</vt:lpstr>
      <vt:lpstr>Supervisory Styles</vt:lpstr>
      <vt:lpstr>Literature</vt:lpstr>
      <vt:lpstr>Literature</vt:lpstr>
      <vt:lpstr>The use of narrative techniques</vt:lpstr>
      <vt:lpstr>Narrative Techniques</vt:lpstr>
      <vt:lpstr>Integrating creativity</vt:lpstr>
      <vt:lpstr>Integrating Creativity in DM</vt:lpstr>
      <vt:lpstr>Creative Techniques</vt:lpstr>
      <vt:lpstr>Drawing – Process Questions</vt:lpstr>
      <vt:lpstr>Clay – Play Dough</vt:lpstr>
      <vt:lpstr>Write a Letter</vt:lpstr>
      <vt:lpstr>Supervisees at an Adolescent Residential Treatment</vt:lpstr>
      <vt:lpstr>Spirituality in Supervision</vt:lpstr>
      <vt:lpstr>Benefits of Spirituality in Supervision in the DM</vt:lpstr>
      <vt:lpstr>DM in School Counseling Supervision</vt:lpstr>
      <vt:lpstr>DM in School Counseling Supervision</vt:lpstr>
      <vt:lpstr>School Counselor Supervision MOdel</vt:lpstr>
      <vt:lpstr>Supervision of group-Work Model</vt:lpstr>
      <vt:lpstr>Supervision of Group Work Model</vt:lpstr>
      <vt:lpstr>PowerPoint Presentation</vt:lpstr>
      <vt:lpstr>The Group-as-a-System Level of Interaction</vt:lpstr>
      <vt:lpstr>The use of Sandtray</vt:lpstr>
      <vt:lpstr>PowerPoint Presentation</vt:lpstr>
      <vt:lpstr>PowerPoint Presentation</vt:lpstr>
      <vt:lpstr>Strategies</vt:lpstr>
      <vt:lpstr>Conclusions</vt:lpstr>
      <vt:lpstr>Conclusions</vt:lpstr>
      <vt:lpstr>References</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Zoricelis Davila</dc:creator>
  <cp:lastModifiedBy>Zoricelis Davila</cp:lastModifiedBy>
  <cp:revision>82</cp:revision>
  <dcterms:created xsi:type="dcterms:W3CDTF">2018-01-26T15:35:23Z</dcterms:created>
  <dcterms:modified xsi:type="dcterms:W3CDTF">2018-02-11T22:37:02Z</dcterms:modified>
</cp:coreProperties>
</file>