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 id="258" r:id="rId4"/>
    <p:sldId id="257"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45" autoAdjust="0"/>
    <p:restoredTop sz="86412" autoAdjust="0"/>
  </p:normalViewPr>
  <p:slideViewPr>
    <p:cSldViewPr snapToGrid="0" snapToObjects="1">
      <p:cViewPr varScale="1">
        <p:scale>
          <a:sx n="68" d="100"/>
          <a:sy n="68" d="100"/>
        </p:scale>
        <p:origin x="-568" y="-104"/>
      </p:cViewPr>
      <p:guideLst>
        <p:guide orient="horz" pos="2160"/>
        <p:guide pos="2880"/>
      </p:guideLst>
    </p:cSldViewPr>
  </p:slideViewPr>
  <p:outlineViewPr>
    <p:cViewPr>
      <p:scale>
        <a:sx n="33" d="100"/>
        <a:sy n="33" d="100"/>
      </p:scale>
      <p:origin x="0" y="155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EC8D6B-497C-7445-BDA4-D78BFEBFCC93}" type="datetimeFigureOut">
              <a:rPr lang="en-US" smtClean="0"/>
              <a:t>6/11/14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277EA-BA78-0E40-88E1-B341B7A16D3A}"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EC8D6B-497C-7445-BDA4-D78BFEBFCC93}" type="datetimeFigureOut">
              <a:rPr lang="en-US" smtClean="0"/>
              <a:t>6/11/14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277EA-BA78-0E40-88E1-B341B7A16D3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EC8D6B-497C-7445-BDA4-D78BFEBFCC93}" type="datetimeFigureOut">
              <a:rPr lang="en-US" smtClean="0"/>
              <a:t>6/11/14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277EA-BA78-0E40-88E1-B341B7A16D3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EC8D6B-497C-7445-BDA4-D78BFEBFCC93}" type="datetimeFigureOut">
              <a:rPr lang="en-US" smtClean="0"/>
              <a:t>6/11/14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277EA-BA78-0E40-88E1-B341B7A16D3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EC8D6B-497C-7445-BDA4-D78BFEBFCC93}" type="datetimeFigureOut">
              <a:rPr lang="en-US" smtClean="0"/>
              <a:t>6/11/14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277EA-BA78-0E40-88E1-B341B7A16D3A}"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EC8D6B-497C-7445-BDA4-D78BFEBFCC93}" type="datetimeFigureOut">
              <a:rPr lang="en-US" smtClean="0"/>
              <a:t>6/11/14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277EA-BA78-0E40-88E1-B341B7A16D3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EC8D6B-497C-7445-BDA4-D78BFEBFCC93}" type="datetimeFigureOut">
              <a:rPr lang="en-US" smtClean="0"/>
              <a:t>6/11/14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277EA-BA78-0E40-88E1-B341B7A16D3A}"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EC8D6B-497C-7445-BDA4-D78BFEBFCC93}" type="datetimeFigureOut">
              <a:rPr lang="en-US" smtClean="0"/>
              <a:t>6/11/14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277EA-BA78-0E40-88E1-B341B7A16D3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C8D6B-497C-7445-BDA4-D78BFEBFCC93}" type="datetimeFigureOut">
              <a:rPr lang="en-US" smtClean="0"/>
              <a:t>6/11/14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277EA-BA78-0E40-88E1-B341B7A16D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EC8D6B-497C-7445-BDA4-D78BFEBFCC93}" type="datetimeFigureOut">
              <a:rPr lang="en-US" smtClean="0"/>
              <a:t>6/11/14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277EA-BA78-0E40-88E1-B341B7A16D3A}"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EC8D6B-497C-7445-BDA4-D78BFEBFCC93}" type="datetimeFigureOut">
              <a:rPr lang="en-US" smtClean="0"/>
              <a:t>6/11/14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277EA-BA78-0E40-88E1-B341B7A16D3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C1EC8D6B-497C-7445-BDA4-D78BFEBFCC93}" type="datetimeFigureOut">
              <a:rPr lang="en-US" smtClean="0"/>
              <a:t>6/11/14</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C0D277EA-BA78-0E40-88E1-B341B7A16D3A}"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6" Type="http://schemas.openxmlformats.org/officeDocument/2006/relationships/image" Target="../media/image7.jpeg"/><Relationship Id="rId7"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910114"/>
            <a:ext cx="7543800" cy="1524000"/>
          </a:xfrm>
        </p:spPr>
        <p:txBody>
          <a:bodyPr/>
          <a:lstStyle/>
          <a:p>
            <a:r>
              <a:rPr lang="en-US" dirty="0" smtClean="0"/>
              <a:t>ARTS-PR INTERNATIONAL</a:t>
            </a:r>
            <a:endParaRPr lang="en-US" dirty="0"/>
          </a:p>
        </p:txBody>
      </p:sp>
      <p:sp>
        <p:nvSpPr>
          <p:cNvPr id="3" name="Subtitle 2"/>
          <p:cNvSpPr>
            <a:spLocks noGrp="1"/>
          </p:cNvSpPr>
          <p:nvPr>
            <p:ph type="subTitle" idx="1"/>
          </p:nvPr>
        </p:nvSpPr>
        <p:spPr/>
        <p:txBody>
          <a:bodyPr/>
          <a:lstStyle/>
          <a:p>
            <a:r>
              <a:rPr lang="en-US" sz="4000" b="1" dirty="0" smtClean="0"/>
              <a:t>SUPPORT FOR THE ARTS</a:t>
            </a:r>
            <a:endParaRPr lang="en-US" sz="4000" b="1" dirty="0"/>
          </a:p>
          <a:p>
            <a:endParaRPr lang="en-US" dirty="0"/>
          </a:p>
        </p:txBody>
      </p:sp>
    </p:spTree>
    <p:extLst>
      <p:ext uri="{BB962C8B-B14F-4D97-AF65-F5344CB8AC3E}">
        <p14:creationId xmlns:p14="http://schemas.microsoft.com/office/powerpoint/2010/main" val="267011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FOR ARTISTS</a:t>
            </a:r>
            <a:endParaRPr lang="en-US" dirty="0"/>
          </a:p>
        </p:txBody>
      </p:sp>
      <p:pic>
        <p:nvPicPr>
          <p:cNvPr id="4" name="Placeholder"/>
          <p:cNvPicPr>
            <a:picLocks noGrp="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prstGeom prst="rect">
            <a:avLst/>
          </a:prstGeom>
          <a:noFill/>
          <a:ln w="9525">
            <a:noFill/>
            <a:miter lim="800000"/>
            <a:headEnd/>
            <a:tailEnd/>
          </a:ln>
        </p:spPr>
      </p:pic>
      <p:sp>
        <p:nvSpPr>
          <p:cNvPr id="3" name="TextBox 2"/>
          <p:cNvSpPr txBox="1"/>
          <p:nvPr/>
        </p:nvSpPr>
        <p:spPr>
          <a:xfrm>
            <a:off x="8121134" y="4782599"/>
            <a:ext cx="184666" cy="369332"/>
          </a:xfrm>
          <a:prstGeom prst="rect">
            <a:avLst/>
          </a:prstGeom>
          <a:noFill/>
        </p:spPr>
        <p:txBody>
          <a:bodyPr wrap="none" rtlCol="0">
            <a:spAutoFit/>
          </a:bodyPr>
          <a:lstStyle/>
          <a:p>
            <a:endParaRPr lang="en-US" dirty="0"/>
          </a:p>
        </p:txBody>
      </p:sp>
      <p:sp>
        <p:nvSpPr>
          <p:cNvPr id="5" name="TextBox 4"/>
          <p:cNvSpPr txBox="1"/>
          <p:nvPr/>
        </p:nvSpPr>
        <p:spPr>
          <a:xfrm>
            <a:off x="1101856" y="4782599"/>
            <a:ext cx="7032694" cy="369332"/>
          </a:xfrm>
          <a:prstGeom prst="rect">
            <a:avLst/>
          </a:prstGeom>
          <a:noFill/>
        </p:spPr>
        <p:txBody>
          <a:bodyPr wrap="none" rtlCol="0">
            <a:spAutoFit/>
          </a:bodyPr>
          <a:lstStyle/>
          <a:p>
            <a:r>
              <a:rPr lang="en-US" dirty="0" smtClean="0"/>
              <a:t>PRINCE HASSAN AND ARTISTS REEM SAMADI, IHSAN BANDAK</a:t>
            </a:r>
            <a:endParaRPr lang="en-US" dirty="0"/>
          </a:p>
        </p:txBody>
      </p:sp>
    </p:spTree>
    <p:extLst>
      <p:ext uri="{BB962C8B-B14F-4D97-AF65-F5344CB8AC3E}">
        <p14:creationId xmlns:p14="http://schemas.microsoft.com/office/powerpoint/2010/main" val="3124220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134428"/>
            <a:ext cx="6781800" cy="1037771"/>
          </a:xfrm>
        </p:spPr>
        <p:txBody>
          <a:bodyPr>
            <a:normAutofit/>
          </a:bodyPr>
          <a:lstStyle/>
          <a:p>
            <a:r>
              <a:rPr lang="en-US" dirty="0" smtClean="0"/>
              <a:t>OUR MISSION</a:t>
            </a:r>
            <a:endParaRPr lang="en-US" dirty="0"/>
          </a:p>
        </p:txBody>
      </p:sp>
      <p:sp>
        <p:nvSpPr>
          <p:cNvPr id="3" name="Content Placeholder 2"/>
          <p:cNvSpPr>
            <a:spLocks noGrp="1"/>
          </p:cNvSpPr>
          <p:nvPr>
            <p:ph idx="1"/>
          </p:nvPr>
        </p:nvSpPr>
        <p:spPr>
          <a:xfrm>
            <a:off x="762000" y="685799"/>
            <a:ext cx="7543800" cy="4847772"/>
          </a:xfrm>
        </p:spPr>
        <p:txBody>
          <a:bodyPr>
            <a:normAutofit/>
          </a:bodyPr>
          <a:lstStyle/>
          <a:p>
            <a:pPr marL="0" indent="0" algn="just">
              <a:buNone/>
            </a:pPr>
            <a:r>
              <a:rPr lang="en-US" dirty="0" err="1"/>
              <a:t>ArtsPR</a:t>
            </a:r>
            <a:r>
              <a:rPr lang="en-US" dirty="0"/>
              <a:t>-International provides support for the arts and cultural preservation. Prince Hassan Bin </a:t>
            </a:r>
            <a:r>
              <a:rPr lang="en-US" dirty="0" err="1"/>
              <a:t>Talal</a:t>
            </a:r>
            <a:r>
              <a:rPr lang="en-US" dirty="0"/>
              <a:t> of Jordan, an advocate for art and culture, at the World Archaeological Congress (WAC7) in Jordan, lamented over the “current destruction in this region of its arts, culture, monuments and museums, due to violence, willful greed or wanton neglect.” </a:t>
            </a:r>
            <a:r>
              <a:rPr lang="en-US" dirty="0" err="1"/>
              <a:t>ArtsPR</a:t>
            </a:r>
            <a:r>
              <a:rPr lang="en-US" dirty="0"/>
              <a:t>-International is determined to help reverse this process through support of artists of all media and their important contribution to human culture.  Artists reveal the soul of a society, and provide a voice for those who cannot speak.  Their imagery communicates both who we are, and who we hope to be.</a:t>
            </a:r>
          </a:p>
          <a:p>
            <a:endParaRPr lang="en-US" dirty="0"/>
          </a:p>
        </p:txBody>
      </p:sp>
    </p:spTree>
    <p:extLst>
      <p:ext uri="{BB962C8B-B14F-4D97-AF65-F5344CB8AC3E}">
        <p14:creationId xmlns:p14="http://schemas.microsoft.com/office/powerpoint/2010/main" val="3123634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225143"/>
            <a:ext cx="6781799" cy="947056"/>
          </a:xfrm>
        </p:spPr>
        <p:txBody>
          <a:bodyPr>
            <a:normAutofit fontScale="90000"/>
          </a:bodyPr>
          <a:lstStyle/>
          <a:p>
            <a:r>
              <a:rPr lang="en-US" b="1" dirty="0"/>
              <a:t>Our Team </a:t>
            </a:r>
            <a:br>
              <a:rPr lang="en-US" b="1" dirty="0"/>
            </a:br>
            <a:endParaRPr lang="en-US" dirty="0"/>
          </a:p>
        </p:txBody>
      </p:sp>
      <p:sp>
        <p:nvSpPr>
          <p:cNvPr id="3" name="Content Placeholder 2"/>
          <p:cNvSpPr>
            <a:spLocks noGrp="1"/>
          </p:cNvSpPr>
          <p:nvPr>
            <p:ph idx="1"/>
          </p:nvPr>
        </p:nvSpPr>
        <p:spPr>
          <a:xfrm>
            <a:off x="762000" y="685800"/>
            <a:ext cx="7543800" cy="3886200"/>
          </a:xfrm>
        </p:spPr>
        <p:txBody>
          <a:bodyPr/>
          <a:lstStyle/>
          <a:p>
            <a:r>
              <a:rPr lang="en-US" dirty="0" err="1"/>
              <a:t>ArtsPR</a:t>
            </a:r>
            <a:r>
              <a:rPr lang="en-US" dirty="0"/>
              <a:t>-International offers the skills of talented professionals in the US and in the Middle East.</a:t>
            </a:r>
          </a:p>
          <a:p>
            <a:pPr lvl="0"/>
            <a:r>
              <a:rPr lang="en-US" dirty="0"/>
              <a:t>Dr. Jacqueline Taylor Basker, </a:t>
            </a:r>
            <a:r>
              <a:rPr lang="en-US" dirty="0" err="1"/>
              <a:t>Ph.D</a:t>
            </a:r>
            <a:r>
              <a:rPr lang="en-US" dirty="0"/>
              <a:t> . Art Consultant, Artist, Art Historian, Critic, Editor</a:t>
            </a:r>
          </a:p>
          <a:p>
            <a:pPr lvl="0"/>
            <a:r>
              <a:rPr lang="en-US" dirty="0"/>
              <a:t>Jonah </a:t>
            </a:r>
            <a:r>
              <a:rPr lang="en-US" dirty="0" err="1"/>
              <a:t>Shepp</a:t>
            </a:r>
            <a:r>
              <a:rPr lang="en-US" dirty="0"/>
              <a:t>, editor, writer, formerly with the Jordan Times</a:t>
            </a:r>
          </a:p>
          <a:p>
            <a:pPr lvl="0"/>
            <a:r>
              <a:rPr lang="en-US" dirty="0"/>
              <a:t>Ahmad </a:t>
            </a:r>
            <a:r>
              <a:rPr lang="en-US" dirty="0" err="1"/>
              <a:t>Azzouni</a:t>
            </a:r>
            <a:r>
              <a:rPr lang="en-US" dirty="0"/>
              <a:t>, Graphic Design, Websites, Animation </a:t>
            </a:r>
          </a:p>
          <a:p>
            <a:pPr lvl="0"/>
            <a:r>
              <a:rPr lang="en-US" dirty="0" err="1"/>
              <a:t>Henk</a:t>
            </a:r>
            <a:r>
              <a:rPr lang="en-US" dirty="0"/>
              <a:t> </a:t>
            </a:r>
            <a:r>
              <a:rPr lang="en-US" dirty="0" err="1"/>
              <a:t>Bos</a:t>
            </a:r>
            <a:r>
              <a:rPr lang="en-US" dirty="0"/>
              <a:t>, photographer, photography tours and classes</a:t>
            </a:r>
          </a:p>
          <a:p>
            <a:pPr lvl="0"/>
            <a:r>
              <a:rPr lang="en-US" dirty="0" err="1"/>
              <a:t>Ihsan</a:t>
            </a:r>
            <a:r>
              <a:rPr lang="en-US" dirty="0"/>
              <a:t> </a:t>
            </a:r>
            <a:r>
              <a:rPr lang="en-US" dirty="0" err="1"/>
              <a:t>Bandak</a:t>
            </a:r>
            <a:r>
              <a:rPr lang="en-US" dirty="0"/>
              <a:t>, Gallery  &amp; Arts School Director </a:t>
            </a:r>
          </a:p>
          <a:p>
            <a:endParaRPr lang="en-US" dirty="0"/>
          </a:p>
        </p:txBody>
      </p:sp>
    </p:spTree>
    <p:extLst>
      <p:ext uri="{BB962C8B-B14F-4D97-AF65-F5344CB8AC3E}">
        <p14:creationId xmlns:p14="http://schemas.microsoft.com/office/powerpoint/2010/main" val="1391908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TEAM AT WORK</a:t>
            </a:r>
            <a:endParaRPr lang="en-US" dirty="0"/>
          </a:p>
        </p:txBody>
      </p:sp>
      <p:pic>
        <p:nvPicPr>
          <p:cNvPr id="4" name="Content Placeholder 3"/>
          <p:cNvPicPr>
            <a:picLocks noGrp="1"/>
          </p:cNvPicPr>
          <p:nvPr>
            <p:ph idx="1"/>
          </p:nvPr>
        </p:nvPicPr>
        <p:blipFill>
          <a:blip r:embed="rId2" cstate="email">
            <a:extLst>
              <a:ext uri="{28A0092B-C50C-407E-A947-70E740481C1C}">
                <a14:useLocalDpi xmlns:a14="http://schemas.microsoft.com/office/drawing/2010/main"/>
              </a:ext>
            </a:extLst>
          </a:blip>
          <a:srcRect/>
          <a:stretch>
            <a:fillRect/>
          </a:stretch>
        </p:blipFill>
        <p:spPr>
          <a:xfrm>
            <a:off x="762000" y="685800"/>
            <a:ext cx="3810000" cy="2452914"/>
          </a:xfrm>
          <a:prstGeom prst="rect">
            <a:avLst/>
          </a:prstGeom>
        </p:spPr>
      </p:pic>
      <p:pic>
        <p:nvPicPr>
          <p:cNvPr id="6" name="Picture 5" descr="Macintosh HD:Users:jacquelinetaylorbasker:Desktop:ArtsPR-International:IMG_0757.JPG"/>
          <p:cNvPicPr/>
          <p:nvPr/>
        </p:nvPicPr>
        <p:blipFill>
          <a:blip r:embed="rId3" cstate="email">
            <a:extLst>
              <a:ext uri="{28A0092B-C50C-407E-A947-70E740481C1C}">
                <a14:useLocalDpi xmlns:a14="http://schemas.microsoft.com/office/drawing/2010/main"/>
              </a:ext>
            </a:extLst>
          </a:blip>
          <a:srcRect/>
          <a:stretch>
            <a:fillRect/>
          </a:stretch>
        </p:blipFill>
        <p:spPr bwMode="auto">
          <a:xfrm>
            <a:off x="5828619" y="829945"/>
            <a:ext cx="2685143" cy="2308770"/>
          </a:xfrm>
          <a:prstGeom prst="rect">
            <a:avLst/>
          </a:prstGeom>
          <a:noFill/>
          <a:ln>
            <a:noFill/>
          </a:ln>
        </p:spPr>
      </p:pic>
      <p:pic>
        <p:nvPicPr>
          <p:cNvPr id="8" name="Picture 7" descr="Macintosh HD:Users:jacquelinetaylorbasker:Desktop:ArtsPR-International:IMG_0780.JPG"/>
          <p:cNvPicPr/>
          <p:nvPr/>
        </p:nvPicPr>
        <p:blipFill>
          <a:blip r:embed="rId4" cstate="email">
            <a:extLst>
              <a:ext uri="{28A0092B-C50C-407E-A947-70E740481C1C}">
                <a14:useLocalDpi xmlns:a14="http://schemas.microsoft.com/office/drawing/2010/main"/>
              </a:ext>
            </a:extLst>
          </a:blip>
          <a:srcRect/>
          <a:stretch>
            <a:fillRect/>
          </a:stretch>
        </p:blipFill>
        <p:spPr bwMode="auto">
          <a:xfrm>
            <a:off x="832574" y="3731893"/>
            <a:ext cx="3173005" cy="1433286"/>
          </a:xfrm>
          <a:prstGeom prst="rect">
            <a:avLst/>
          </a:prstGeom>
          <a:noFill/>
          <a:ln>
            <a:noFill/>
          </a:ln>
        </p:spPr>
      </p:pic>
      <p:pic>
        <p:nvPicPr>
          <p:cNvPr id="9" name="Picture 8"/>
          <p:cNvPicPr/>
          <p:nvPr/>
        </p:nvPicPr>
        <p:blipFill>
          <a:blip r:embed="rId5" cstate="email">
            <a:extLst>
              <a:ext uri="{28A0092B-C50C-407E-A947-70E740481C1C}">
                <a14:useLocalDpi xmlns:a14="http://schemas.microsoft.com/office/drawing/2010/main"/>
              </a:ext>
            </a:extLst>
          </a:blip>
          <a:stretch>
            <a:fillRect/>
          </a:stretch>
        </p:blipFill>
        <p:spPr>
          <a:xfrm>
            <a:off x="4572000" y="829945"/>
            <a:ext cx="1939925" cy="1705610"/>
          </a:xfrm>
          <a:prstGeom prst="rect">
            <a:avLst/>
          </a:prstGeom>
        </p:spPr>
      </p:pic>
      <p:pic>
        <p:nvPicPr>
          <p:cNvPr id="10" name="Picture 9" descr="Macintosh HD:Users:jacquelinetaylorbasker:Desktop:ArtsPR-International:DSC05081.JPG"/>
          <p:cNvPicPr/>
          <p:nvPr/>
        </p:nvPicPr>
        <p:blipFill>
          <a:blip r:embed="rId6" cstate="email">
            <a:extLst>
              <a:ext uri="{28A0092B-C50C-407E-A947-70E740481C1C}">
                <a14:useLocalDpi xmlns:a14="http://schemas.microsoft.com/office/drawing/2010/main"/>
              </a:ext>
            </a:extLst>
          </a:blip>
          <a:srcRect/>
          <a:stretch>
            <a:fillRect/>
          </a:stretch>
        </p:blipFill>
        <p:spPr bwMode="auto">
          <a:xfrm>
            <a:off x="5492022" y="3538038"/>
            <a:ext cx="2827020" cy="1627141"/>
          </a:xfrm>
          <a:prstGeom prst="rect">
            <a:avLst/>
          </a:prstGeom>
          <a:noFill/>
          <a:ln>
            <a:noFill/>
          </a:ln>
        </p:spPr>
      </p:pic>
      <p:pic>
        <p:nvPicPr>
          <p:cNvPr id="12" name="Placeholder"/>
          <p:cNvPicPr/>
          <p:nvPr/>
        </p:nvPicPr>
        <p:blipFill>
          <a:blip r:embed="rId7" cstate="email">
            <a:extLst>
              <a:ext uri="{28A0092B-C50C-407E-A947-70E740481C1C}">
                <a14:useLocalDpi xmlns:a14="http://schemas.microsoft.com/office/drawing/2010/main"/>
              </a:ext>
            </a:extLst>
          </a:blip>
          <a:stretch>
            <a:fillRect/>
          </a:stretch>
        </p:blipFill>
        <p:spPr bwMode="auto">
          <a:xfrm>
            <a:off x="2998333" y="3538038"/>
            <a:ext cx="2493689" cy="1729524"/>
          </a:xfrm>
          <a:prstGeom prst="rect">
            <a:avLst/>
          </a:prstGeom>
          <a:noFill/>
          <a:ln w="9525">
            <a:noFill/>
            <a:miter lim="800000"/>
            <a:headEnd/>
            <a:tailEnd/>
          </a:ln>
        </p:spPr>
      </p:pic>
      <p:sp>
        <p:nvSpPr>
          <p:cNvPr id="13" name="TextBox 12"/>
          <p:cNvSpPr txBox="1"/>
          <p:nvPr/>
        </p:nvSpPr>
        <p:spPr>
          <a:xfrm>
            <a:off x="762001" y="316468"/>
            <a:ext cx="8392041" cy="369332"/>
          </a:xfrm>
          <a:prstGeom prst="rect">
            <a:avLst/>
          </a:prstGeom>
          <a:noFill/>
        </p:spPr>
        <p:txBody>
          <a:bodyPr wrap="none" rtlCol="0">
            <a:spAutoFit/>
          </a:bodyPr>
          <a:lstStyle/>
          <a:p>
            <a:r>
              <a:rPr lang="en-US" dirty="0" smtClean="0"/>
              <a:t>AHMAD AZZOUNI   HENK  BOS  JONAH SHEPP    JACQUI TAYLOR BASKER</a:t>
            </a:r>
            <a:endParaRPr lang="en-US" dirty="0"/>
          </a:p>
        </p:txBody>
      </p:sp>
      <p:sp>
        <p:nvSpPr>
          <p:cNvPr id="14" name="TextBox 13"/>
          <p:cNvSpPr txBox="1"/>
          <p:nvPr/>
        </p:nvSpPr>
        <p:spPr>
          <a:xfrm>
            <a:off x="640290" y="3170200"/>
            <a:ext cx="8207783" cy="369332"/>
          </a:xfrm>
          <a:prstGeom prst="rect">
            <a:avLst/>
          </a:prstGeom>
          <a:noFill/>
        </p:spPr>
        <p:txBody>
          <a:bodyPr wrap="none" rtlCol="0">
            <a:spAutoFit/>
          </a:bodyPr>
          <a:lstStyle/>
          <a:p>
            <a:r>
              <a:rPr lang="en-US" dirty="0" smtClean="0"/>
              <a:t>JACQUI </a:t>
            </a:r>
            <a:r>
              <a:rPr lang="en-US" dirty="0" smtClean="0"/>
              <a:t>TAYLOR BASKER   IHSAN BANDAK </a:t>
            </a:r>
            <a:r>
              <a:rPr lang="en-US" dirty="0" smtClean="0"/>
              <a:t>&amp; PRINCE HASSAN   HENK </a:t>
            </a:r>
            <a:r>
              <a:rPr lang="en-US" dirty="0" smtClean="0"/>
              <a:t>BOS   </a:t>
            </a:r>
            <a:endParaRPr lang="en-US" dirty="0"/>
          </a:p>
        </p:txBody>
      </p:sp>
    </p:spTree>
    <p:extLst>
      <p:ext uri="{BB962C8B-B14F-4D97-AF65-F5344CB8AC3E}">
        <p14:creationId xmlns:p14="http://schemas.microsoft.com/office/powerpoint/2010/main" val="1118545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714" y="5642428"/>
            <a:ext cx="6437085" cy="529771"/>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t>Help to develop your career in the arts!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art world is a very competitive place.  Yet most creative people prefer to do their projects, rather than spend a great deal of time marketing, looking for grants and creating PR (Public Relations).  </a:t>
            </a:r>
          </a:p>
          <a:p>
            <a:r>
              <a:rPr lang="en-US" dirty="0"/>
              <a:t>Artists of all disciplines are often not good at writing about themselves and their work, especially in a language other than their own.  Their PR, press releases, catalogues, brochures, artist statements may contain spelling and grammar mistakes, and not be as well written as their work deserves.   </a:t>
            </a:r>
          </a:p>
          <a:p>
            <a:r>
              <a:rPr lang="en-US" dirty="0"/>
              <a:t>This can disqualify them from advancing their careers, receiving grants, or move to international galleries and performances.</a:t>
            </a:r>
          </a:p>
          <a:p>
            <a:r>
              <a:rPr lang="en-US" dirty="0"/>
              <a:t>If a website or video on your work and your PR (Public Relations) are not highly professional, it will discourage collectors and critics </a:t>
            </a:r>
            <a:r>
              <a:rPr lang="en-US" dirty="0" smtClean="0"/>
              <a:t>from </a:t>
            </a:r>
            <a:r>
              <a:rPr lang="en-US" dirty="0"/>
              <a:t>taking you and your talent seriously. </a:t>
            </a:r>
          </a:p>
        </p:txBody>
      </p:sp>
    </p:spTree>
    <p:extLst>
      <p:ext uri="{BB962C8B-B14F-4D97-AF65-F5344CB8AC3E}">
        <p14:creationId xmlns:p14="http://schemas.microsoft.com/office/powerpoint/2010/main" val="164162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OFFER</a:t>
            </a:r>
            <a:endParaRPr lang="en-US" dirty="0"/>
          </a:p>
        </p:txBody>
      </p:sp>
      <p:sp>
        <p:nvSpPr>
          <p:cNvPr id="3" name="Content Placeholder 2"/>
          <p:cNvSpPr>
            <a:spLocks noGrp="1"/>
          </p:cNvSpPr>
          <p:nvPr>
            <p:ph idx="1"/>
          </p:nvPr>
        </p:nvSpPr>
        <p:spPr>
          <a:xfrm>
            <a:off x="762000" y="685799"/>
            <a:ext cx="7543800" cy="4376057"/>
          </a:xfrm>
        </p:spPr>
        <p:txBody>
          <a:bodyPr>
            <a:normAutofit fontScale="85000" lnSpcReduction="10000"/>
          </a:bodyPr>
          <a:lstStyle/>
          <a:p>
            <a:r>
              <a:rPr lang="en-US" dirty="0" err="1"/>
              <a:t>ArtsPR</a:t>
            </a:r>
            <a:r>
              <a:rPr lang="en-US" dirty="0"/>
              <a:t>-International offers artists of all disciplines contacts with experienced professionals, who will present you so you will look your best! </a:t>
            </a:r>
          </a:p>
          <a:p>
            <a:r>
              <a:rPr lang="en-US" dirty="0" err="1"/>
              <a:t>ArtsPR</a:t>
            </a:r>
            <a:r>
              <a:rPr lang="en-US" dirty="0"/>
              <a:t>-International will help you advance your creative work both locally and internationally.</a:t>
            </a:r>
          </a:p>
          <a:p>
            <a:r>
              <a:rPr lang="en-US" dirty="0" err="1"/>
              <a:t>ArtsPR</a:t>
            </a:r>
            <a:r>
              <a:rPr lang="en-US" dirty="0"/>
              <a:t>-International offers both technical and creative support.  It helps you develop strategies to advance your career, and nurture your creative strengths.</a:t>
            </a:r>
          </a:p>
          <a:p>
            <a:r>
              <a:rPr lang="en-US" dirty="0" err="1"/>
              <a:t>ArtsPR</a:t>
            </a:r>
            <a:r>
              <a:rPr lang="en-US" dirty="0"/>
              <a:t>-International will help you write applications for grants, scholarships, artist residencies, exhibits, contests, and funding.  It will research the best possibilities for you and your needs.</a:t>
            </a:r>
          </a:p>
          <a:p>
            <a:r>
              <a:rPr lang="en-US" dirty="0" err="1"/>
              <a:t>ArtsPR</a:t>
            </a:r>
            <a:r>
              <a:rPr lang="en-US" dirty="0"/>
              <a:t>-International is a community of talented professionals who are creative people themselves and who care deeply about the arts and artists.							 </a:t>
            </a:r>
          </a:p>
        </p:txBody>
      </p:sp>
    </p:spTree>
    <p:extLst>
      <p:ext uri="{BB962C8B-B14F-4D97-AF65-F5344CB8AC3E}">
        <p14:creationId xmlns:p14="http://schemas.microsoft.com/office/powerpoint/2010/main" val="3735876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a:t>
            </a:r>
            <a:endParaRPr lang="en-US" dirty="0"/>
          </a:p>
        </p:txBody>
      </p:sp>
      <p:sp>
        <p:nvSpPr>
          <p:cNvPr id="3" name="Content Placeholder 2"/>
          <p:cNvSpPr>
            <a:spLocks noGrp="1"/>
          </p:cNvSpPr>
          <p:nvPr>
            <p:ph idx="1"/>
          </p:nvPr>
        </p:nvSpPr>
        <p:spPr/>
        <p:txBody>
          <a:bodyPr>
            <a:normAutofit fontScale="92500"/>
          </a:bodyPr>
          <a:lstStyle/>
          <a:p>
            <a:r>
              <a:rPr lang="en-US" sz="4000" dirty="0"/>
              <a:t>NY: 155 Bank Street </a:t>
            </a:r>
            <a:r>
              <a:rPr lang="en-US" sz="4000" dirty="0" smtClean="0"/>
              <a:t>Suite </a:t>
            </a:r>
            <a:r>
              <a:rPr lang="en-US" sz="4000" dirty="0"/>
              <a:t>A624</a:t>
            </a:r>
            <a:br>
              <a:rPr lang="en-US" sz="4000" dirty="0"/>
            </a:br>
            <a:r>
              <a:rPr lang="en-US" sz="4000" dirty="0"/>
              <a:t>New York, NY 10014  </a:t>
            </a:r>
            <a:r>
              <a:rPr lang="en-US" sz="4000" dirty="0" smtClean="0"/>
              <a:t>+347-628-1616</a:t>
            </a:r>
            <a:endParaRPr lang="en-US" sz="4000" dirty="0"/>
          </a:p>
          <a:p>
            <a:r>
              <a:rPr lang="en-US" sz="4000" dirty="0"/>
              <a:t>Jordan: PO Box 850540, Amman, Jordan 11181  +0776718190 </a:t>
            </a:r>
            <a:endParaRPr lang="en-US" sz="4000" dirty="0" smtClean="0"/>
          </a:p>
          <a:p>
            <a:r>
              <a:rPr lang="en-US" sz="4000" dirty="0" smtClean="0"/>
              <a:t>http</a:t>
            </a:r>
            <a:r>
              <a:rPr lang="en-US" sz="4000" dirty="0"/>
              <a:t>://</a:t>
            </a:r>
            <a:r>
              <a:rPr lang="en-US" sz="4000" dirty="0" err="1" smtClean="0"/>
              <a:t>www.artsprinternational.com</a:t>
            </a:r>
            <a:endParaRPr lang="en-US" sz="4000" dirty="0"/>
          </a:p>
          <a:p>
            <a:endParaRPr lang="en-US" dirty="0"/>
          </a:p>
        </p:txBody>
      </p:sp>
    </p:spTree>
    <p:extLst>
      <p:ext uri="{BB962C8B-B14F-4D97-AF65-F5344CB8AC3E}">
        <p14:creationId xmlns:p14="http://schemas.microsoft.com/office/powerpoint/2010/main" val="802756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Newsprint.thmx</Template>
  <TotalTime>674</TotalTime>
  <Words>532</Words>
  <Application>Microsoft Macintosh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NewsPrint</vt:lpstr>
      <vt:lpstr>ARTS-PR INTERNATIONAL</vt:lpstr>
      <vt:lpstr>SUPPORT FOR ARTISTS</vt:lpstr>
      <vt:lpstr>OUR MISSION</vt:lpstr>
      <vt:lpstr>Our Team  </vt:lpstr>
      <vt:lpstr>OUR TEAM AT WORK</vt:lpstr>
      <vt:lpstr>   Help to develop your career in the arts!</vt:lpstr>
      <vt:lpstr>WHAT WE OFFER</vt:lpstr>
      <vt:lpstr>CONTACT US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ARTS-PR INTERNATIONAL</dc:title>
  <dc:creator>Jacqueline Taylor Basker</dc:creator>
  <cp:lastModifiedBy>Jacqueline Taylor Basker</cp:lastModifiedBy>
  <cp:revision>11</cp:revision>
  <dcterms:created xsi:type="dcterms:W3CDTF">2014-06-11T02:31:43Z</dcterms:created>
  <dcterms:modified xsi:type="dcterms:W3CDTF">2014-06-11T13:48:39Z</dcterms:modified>
</cp:coreProperties>
</file>