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83" r:id="rId4"/>
    <p:sldId id="276" r:id="rId5"/>
    <p:sldId id="291" r:id="rId6"/>
    <p:sldId id="279" r:id="rId7"/>
    <p:sldId id="278" r:id="rId8"/>
    <p:sldId id="277" r:id="rId9"/>
    <p:sldId id="281" r:id="rId10"/>
    <p:sldId id="286" r:id="rId11"/>
    <p:sldId id="282" r:id="rId12"/>
    <p:sldId id="285" r:id="rId13"/>
    <p:sldId id="274" r:id="rId14"/>
    <p:sldId id="287" r:id="rId15"/>
    <p:sldId id="257" r:id="rId16"/>
    <p:sldId id="259" r:id="rId17"/>
    <p:sldId id="263" r:id="rId18"/>
    <p:sldId id="264" r:id="rId19"/>
    <p:sldId id="262" r:id="rId20"/>
    <p:sldId id="265" r:id="rId21"/>
    <p:sldId id="260" r:id="rId22"/>
    <p:sldId id="267" r:id="rId23"/>
    <p:sldId id="268" r:id="rId24"/>
    <p:sldId id="269" r:id="rId25"/>
    <p:sldId id="270" r:id="rId26"/>
    <p:sldId id="271" r:id="rId27"/>
    <p:sldId id="289" r:id="rId28"/>
    <p:sldId id="288" r:id="rId29"/>
    <p:sldId id="273" r:id="rId30"/>
    <p:sldId id="272" r:id="rId31"/>
    <p:sldId id="290" r:id="rId3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B365D"/>
    <a:srgbClr val="6E7073"/>
    <a:srgbClr val="CDCDCD"/>
    <a:srgbClr val="EEEEEE"/>
    <a:srgbClr val="174A7C"/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9" autoAdjust="0"/>
    <p:restoredTop sz="94660"/>
  </p:normalViewPr>
  <p:slideViewPr>
    <p:cSldViewPr>
      <p:cViewPr varScale="1">
        <p:scale>
          <a:sx n="124" d="100"/>
          <a:sy n="124" d="100"/>
        </p:scale>
        <p:origin x="5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D70764A-B111-44B3-AE37-A9C6790043FE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F3C1CD0-D833-4B0D-BF33-74A8E63C0B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6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522787"/>
            <a:ext cx="7772400" cy="708025"/>
          </a:xfrm>
        </p:spPr>
        <p:txBody>
          <a:bodyPr>
            <a:noAutofit/>
          </a:bodyPr>
          <a:lstStyle>
            <a:lvl1pPr algn="ctr">
              <a:defRPr sz="4200" b="1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6390274"/>
            <a:ext cx="7772399" cy="325851"/>
          </a:xfrm>
        </p:spPr>
        <p:txBody>
          <a:bodyPr>
            <a:noAutofit/>
          </a:bodyPr>
          <a:lstStyle>
            <a:lvl1pPr marL="0" indent="0" algn="ctr">
              <a:buNone/>
              <a:defRPr sz="16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| Job Title | Team/Office/Division Name | Date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013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02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8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958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92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800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77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64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99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Presenter Name, Job Title, Team/Office/Division Name</a:t>
            </a:r>
          </a:p>
          <a:p>
            <a:pPr lvl="1"/>
            <a:r>
              <a:rPr lang="en-US" dirty="0" smtClean="0"/>
              <a:t>Email Address</a:t>
            </a:r>
          </a:p>
          <a:p>
            <a:pPr lvl="1"/>
            <a:r>
              <a:rPr lang="en-US" dirty="0" smtClean="0"/>
              <a:t>Phone Number</a:t>
            </a:r>
          </a:p>
          <a:p>
            <a:pPr lvl="0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4058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Contact Information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5753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5" r:id="rId5"/>
    <p:sldLayoutId id="2147483658" r:id="rId6"/>
    <p:sldLayoutId id="2147483662" r:id="rId7"/>
    <p:sldLayoutId id="2147483663" r:id="rId8"/>
    <p:sldLayoutId id="214748366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lena@conexionamericas.org" TargetMode="External"/><Relationship Id="rId2" Type="http://schemas.openxmlformats.org/officeDocument/2006/relationships/hyperlink" Target="http://tn.msedd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537" y="3733800"/>
            <a:ext cx="7772400" cy="708025"/>
          </a:xfrm>
        </p:spPr>
        <p:txBody>
          <a:bodyPr/>
          <a:lstStyle/>
          <a:p>
            <a:r>
              <a:rPr lang="en-US" dirty="0" smtClean="0"/>
              <a:t>Coding and BEP Funding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2123" y="4953000"/>
            <a:ext cx="8664678" cy="12192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Maryanne </a:t>
            </a:r>
            <a:r>
              <a:rPr lang="en-US" dirty="0" smtClean="0">
                <a:solidFill>
                  <a:schemeClr val="bg1"/>
                </a:solidFill>
              </a:rPr>
              <a:t>Durski (</a:t>
            </a:r>
            <a:r>
              <a:rPr lang="en-US" dirty="0" smtClean="0">
                <a:solidFill>
                  <a:schemeClr val="bg1"/>
                </a:solidFill>
              </a:rPr>
              <a:t>Maryanne.Durski@tn.gov)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Symbol" panose="05050102010706020507" pitchFamily="18" charset="2"/>
              </a:rPr>
              <a:t>Executive Director, Local Finance</a:t>
            </a:r>
          </a:p>
          <a:p>
            <a:r>
              <a:rPr lang="en-US" dirty="0" smtClean="0">
                <a:solidFill>
                  <a:schemeClr val="bg1"/>
                </a:solidFill>
                <a:sym typeface="Symbol" panose="05050102010706020507" pitchFamily="18" charset="2"/>
              </a:rPr>
              <a:t>Trish </a:t>
            </a:r>
            <a:r>
              <a:rPr lang="en-US" dirty="0" smtClean="0">
                <a:solidFill>
                  <a:schemeClr val="bg1"/>
                </a:solidFill>
                <a:sym typeface="Symbol" panose="05050102010706020507" pitchFamily="18" charset="2"/>
              </a:rPr>
              <a:t>Kelly (Trish.Kelly@tn.gov), </a:t>
            </a:r>
            <a:r>
              <a:rPr lang="en-US" dirty="0" smtClean="0">
                <a:solidFill>
                  <a:schemeClr val="bg1"/>
                </a:solidFill>
                <a:sym typeface="Symbol" panose="05050102010706020507" pitchFamily="18" charset="2"/>
              </a:rPr>
              <a:t>Executive Director, Data Governance</a:t>
            </a:r>
          </a:p>
          <a:p>
            <a:r>
              <a:rPr lang="en-US" dirty="0" smtClean="0">
                <a:solidFill>
                  <a:schemeClr val="bg1"/>
                </a:solidFill>
                <a:sym typeface="Symbol" panose="05050102010706020507" pitchFamily="18" charset="2"/>
              </a:rPr>
              <a:t>Tennessee Data &amp; Attendance Supervisors Conference </a:t>
            </a:r>
          </a:p>
          <a:p>
            <a:r>
              <a:rPr lang="en-US" dirty="0" smtClean="0">
                <a:solidFill>
                  <a:schemeClr val="bg1"/>
                </a:solidFill>
                <a:sym typeface="Symbol" panose="05050102010706020507" pitchFamily="18" charset="2"/>
              </a:rPr>
              <a:t>September 14,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BEP formula provides positions specifically for English Learners</a:t>
            </a:r>
          </a:p>
          <a:p>
            <a:pPr lvl="1"/>
            <a:r>
              <a:rPr lang="en-US" dirty="0" smtClean="0"/>
              <a:t>Teachers are funded at one per 20 EL students</a:t>
            </a:r>
          </a:p>
          <a:p>
            <a:pPr lvl="1"/>
            <a:r>
              <a:rPr lang="en-US" dirty="0" smtClean="0"/>
              <a:t>Translators are funded at one per 200 EL students</a:t>
            </a:r>
          </a:p>
          <a:p>
            <a:r>
              <a:rPr lang="en-US" dirty="0" smtClean="0"/>
              <a:t>Unit cost for teachers and translators in FY18 is $46,225 plus benefits (FICA, Medicare, TCRS, medical insurance)</a:t>
            </a:r>
          </a:p>
          <a:p>
            <a:r>
              <a:rPr lang="en-US" dirty="0" smtClean="0"/>
              <a:t>Correct coding of EL students is critical to the funding of the district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BEP Funding for English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94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our English language background classifications determine English Learner (EL) </a:t>
            </a:r>
            <a:r>
              <a:rPr lang="en-US" dirty="0"/>
              <a:t>BEP </a:t>
            </a:r>
            <a:r>
              <a:rPr lang="en-US" dirty="0" smtClean="0"/>
              <a:t>funding:</a:t>
            </a:r>
            <a:endParaRPr lang="en-US" dirty="0"/>
          </a:p>
          <a:p>
            <a:pPr lvl="1"/>
            <a:r>
              <a:rPr lang="en-US" sz="2400" b="1" dirty="0"/>
              <a:t>English Learner (L)</a:t>
            </a:r>
            <a:r>
              <a:rPr lang="en-US" sz="2400" dirty="0"/>
              <a:t> - first language is not English and qualifies </a:t>
            </a:r>
            <a:r>
              <a:rPr lang="en-US" sz="2400" dirty="0" smtClean="0"/>
              <a:t>for/receives </a:t>
            </a:r>
            <a:r>
              <a:rPr lang="en-US" sz="2400" dirty="0"/>
              <a:t>direct ESL services </a:t>
            </a:r>
            <a:endParaRPr lang="en-US" sz="1800" dirty="0"/>
          </a:p>
          <a:p>
            <a:pPr lvl="1"/>
            <a:r>
              <a:rPr lang="en-US" sz="2400" b="1" dirty="0"/>
              <a:t>Waived Direct ESL Services (W</a:t>
            </a:r>
            <a:r>
              <a:rPr lang="en-US" sz="2400" dirty="0"/>
              <a:t>) - an English learner who declined direct ESL services in order to receive ESL services in a regular classroom</a:t>
            </a:r>
            <a:endParaRPr lang="en-US" sz="1800" dirty="0"/>
          </a:p>
          <a:p>
            <a:pPr lvl="1"/>
            <a:r>
              <a:rPr lang="en-US" sz="2400" b="1" dirty="0"/>
              <a:t>Transitional Year 1 (T1 or 1)</a:t>
            </a:r>
            <a:r>
              <a:rPr lang="en-US" sz="2400" dirty="0"/>
              <a:t> </a:t>
            </a:r>
            <a:r>
              <a:rPr lang="en-US" sz="2400" b="1" dirty="0"/>
              <a:t>- </a:t>
            </a:r>
            <a:r>
              <a:rPr lang="en-US" sz="2400" dirty="0"/>
              <a:t>first transition year from ESL</a:t>
            </a:r>
            <a:endParaRPr lang="en-US" sz="1800" dirty="0"/>
          </a:p>
          <a:p>
            <a:pPr lvl="1"/>
            <a:r>
              <a:rPr lang="en-US" sz="2400" b="1" dirty="0"/>
              <a:t>Transitional Year 2 (T2 or 2)</a:t>
            </a:r>
            <a:r>
              <a:rPr lang="en-US" sz="2400" dirty="0"/>
              <a:t> </a:t>
            </a:r>
            <a:r>
              <a:rPr lang="en-US" sz="2400" b="1" dirty="0"/>
              <a:t>-</a:t>
            </a:r>
            <a:r>
              <a:rPr lang="en-US" sz="2400" dirty="0"/>
              <a:t> second transition year from ESL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Relevant English Language Background Classifications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06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number of students with the L, W, 1, and 2 English language background classifications enrolled on October 1, 2017 determines state BEP funding for English Learners (ELs) for SY 2018-19.</a:t>
            </a:r>
          </a:p>
          <a:p>
            <a:r>
              <a:rPr lang="en-US" dirty="0"/>
              <a:t>Consolidated Planning &amp; Monitoring (CPM) </a:t>
            </a:r>
            <a:r>
              <a:rPr lang="en-US" dirty="0" smtClean="0"/>
              <a:t>will</a:t>
            </a:r>
            <a:endParaRPr lang="en-US" dirty="0"/>
          </a:p>
          <a:p>
            <a:pPr lvl="1"/>
            <a:r>
              <a:rPr lang="en-US" dirty="0" smtClean="0"/>
              <a:t>provide </a:t>
            </a:r>
            <a:r>
              <a:rPr lang="en-US" dirty="0"/>
              <a:t>districts two preliminary counts in September/October, </a:t>
            </a:r>
          </a:p>
          <a:p>
            <a:pPr lvl="1"/>
            <a:r>
              <a:rPr lang="en-US" dirty="0" smtClean="0"/>
              <a:t>pull </a:t>
            </a:r>
            <a:r>
              <a:rPr lang="en-US" dirty="0"/>
              <a:t>the data for the final count in </a:t>
            </a:r>
            <a:r>
              <a:rPr lang="en-US" dirty="0" smtClean="0"/>
              <a:t>on Friday, October 27, 2017, and</a:t>
            </a:r>
            <a:endParaRPr lang="en-US" dirty="0"/>
          </a:p>
          <a:p>
            <a:pPr lvl="1"/>
            <a:r>
              <a:rPr lang="en-US" dirty="0" smtClean="0"/>
              <a:t>forward </a:t>
            </a:r>
            <a:r>
              <a:rPr lang="en-US" dirty="0"/>
              <a:t>the final count to LEAs and Finance in early November.</a:t>
            </a:r>
          </a:p>
          <a:p>
            <a:r>
              <a:rPr lang="en-US" dirty="0" smtClean="0"/>
              <a:t>LEAs review their data and upload revisions as needed.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 and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78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Risk: Economically Disadvantaged (ED)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31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BEP provides additional funding to districts for at-risk students based on an October 1 count</a:t>
            </a:r>
          </a:p>
          <a:p>
            <a:r>
              <a:rPr lang="en-US" dirty="0" smtClean="0"/>
              <a:t>Amount per student in FY18 is $863.25</a:t>
            </a:r>
          </a:p>
          <a:p>
            <a:r>
              <a:rPr lang="en-US" dirty="0" smtClean="0"/>
              <a:t>Districts in general have fewer direct certification students that students eligible for free or reduced price lunch</a:t>
            </a:r>
          </a:p>
          <a:p>
            <a:pPr lvl="1"/>
            <a:r>
              <a:rPr lang="en-US" dirty="0" smtClean="0"/>
              <a:t>Amount of per student funding for at-risk was increased when the change was made in 2016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Some districts saw their overall at-risk funding decreases, some saw an increase, some remained the same – overall the change was neutral at state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BEP Funding for At-Risk/ED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8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economically disadvantaged subgroup for accountability and BEP funding consists of students eligible for free school meals due to </a:t>
            </a:r>
            <a:endParaRPr lang="en-US" sz="1800" dirty="0"/>
          </a:p>
          <a:p>
            <a:pPr lvl="1"/>
            <a:r>
              <a:rPr lang="en-US" sz="2400" dirty="0"/>
              <a:t>direct certification of economic disadvantage (J) as participants in federal/state income/nutrition programs (e.g., TANF, SNAP) or due to </a:t>
            </a:r>
            <a:endParaRPr lang="en-US" sz="1800" dirty="0"/>
          </a:p>
          <a:p>
            <a:pPr lvl="1"/>
            <a:r>
              <a:rPr lang="en-US" sz="2400" dirty="0"/>
              <a:t>categorical eligibility through their status as homeless (H), migrant (I), runaway (U) and foster care (FOS01) students.  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</a:t>
            </a:r>
            <a:r>
              <a:rPr lang="en-US" dirty="0"/>
              <a:t> </a:t>
            </a:r>
            <a:r>
              <a:rPr lang="en-US" dirty="0" smtClean="0"/>
              <a:t>Subgroup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02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articipants </a:t>
            </a:r>
            <a:r>
              <a:rPr lang="en-US" dirty="0"/>
              <a:t>in federal/state income/nutrition programs (e.g., TANF, SNAP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coded with the J- Direct Cert student </a:t>
            </a:r>
            <a:r>
              <a:rPr lang="en-US" dirty="0" smtClean="0"/>
              <a:t>classification</a:t>
            </a:r>
          </a:p>
          <a:p>
            <a:endParaRPr lang="en-US" dirty="0" smtClean="0"/>
          </a:p>
          <a:p>
            <a:r>
              <a:rPr lang="en-US" dirty="0" smtClean="0"/>
              <a:t>Homeless</a:t>
            </a:r>
            <a:r>
              <a:rPr lang="en-US" dirty="0"/>
              <a:t>, migrant, runaway, and foster care </a:t>
            </a:r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coded </a:t>
            </a:r>
            <a:r>
              <a:rPr lang="en-US" dirty="0"/>
              <a:t>with the J- Direct Cert student classification </a:t>
            </a:r>
            <a:r>
              <a:rPr lang="en-US" b="1" dirty="0" smtClean="0"/>
              <a:t>AND</a:t>
            </a:r>
            <a:endParaRPr lang="en-US" b="1" dirty="0"/>
          </a:p>
          <a:p>
            <a:pPr lvl="1"/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dirty="0"/>
              <a:t>H-Homeless, I-Migrant, U-Runaway, and FOS01-Foster Care student classifications, respectively.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 Student Classification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93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LEAs identify direct participants in federal/state income/nutrition programs (e.g., SNAP, TANF) from the list that Human Services provides School Nutrition each month via secure server.</a:t>
            </a:r>
          </a:p>
          <a:p>
            <a:r>
              <a:rPr lang="en-US" dirty="0" smtClean="0"/>
              <a:t>LEA School Nutrition or Technology staff </a:t>
            </a:r>
          </a:p>
          <a:p>
            <a:pPr lvl="1"/>
            <a:r>
              <a:rPr lang="en-US" dirty="0" smtClean="0"/>
              <a:t>match the list against enrollment,</a:t>
            </a:r>
          </a:p>
          <a:p>
            <a:pPr lvl="1"/>
            <a:r>
              <a:rPr lang="en-US" dirty="0" smtClean="0"/>
              <a:t>flag participants enrolled in the district in </a:t>
            </a:r>
            <a:r>
              <a:rPr lang="en-US" dirty="0"/>
              <a:t>SIS (student information </a:t>
            </a:r>
            <a:r>
              <a:rPr lang="en-US" dirty="0" smtClean="0"/>
              <a:t>system) as </a:t>
            </a:r>
            <a:endParaRPr lang="en-US" dirty="0"/>
          </a:p>
          <a:p>
            <a:pPr lvl="2"/>
            <a:r>
              <a:rPr lang="en-US" dirty="0"/>
              <a:t>J-Direct Certification of Economic </a:t>
            </a:r>
            <a:r>
              <a:rPr lang="en-US" dirty="0" smtClean="0"/>
              <a:t>Disadvantage, and </a:t>
            </a:r>
          </a:p>
          <a:p>
            <a:pPr lvl="1"/>
            <a:r>
              <a:rPr lang="en-US" dirty="0" smtClean="0"/>
              <a:t>upload the J-Direct Cert student classification to EIS (the department’s database).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Participants in SNAP/TANF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94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LEAs identify foster care students from the list that DCS (Department of Children’s Services) provides School Nutrition each month via secure server.</a:t>
            </a:r>
          </a:p>
          <a:p>
            <a:r>
              <a:rPr lang="en-US" dirty="0" smtClean="0"/>
              <a:t>LEA School Nutrition or Technology staff </a:t>
            </a:r>
          </a:p>
          <a:p>
            <a:pPr lvl="1"/>
            <a:r>
              <a:rPr lang="en-US" dirty="0" smtClean="0"/>
              <a:t>match the list against enrollment,</a:t>
            </a:r>
          </a:p>
          <a:p>
            <a:pPr lvl="1"/>
            <a:r>
              <a:rPr lang="en-US" dirty="0" smtClean="0"/>
              <a:t>flag foster care students enrolled in the district (regardless of replacement) in </a:t>
            </a:r>
            <a:r>
              <a:rPr lang="en-US" dirty="0"/>
              <a:t>SIS </a:t>
            </a:r>
            <a:r>
              <a:rPr lang="en-US" dirty="0" smtClean="0"/>
              <a:t>as</a:t>
            </a:r>
          </a:p>
          <a:p>
            <a:pPr lvl="2"/>
            <a:r>
              <a:rPr lang="en-US" dirty="0" smtClean="0"/>
              <a:t>FOS01-Foster </a:t>
            </a:r>
            <a:r>
              <a:rPr lang="en-US" dirty="0"/>
              <a:t>Care </a:t>
            </a:r>
            <a:r>
              <a:rPr lang="en-US" b="1" dirty="0"/>
              <a:t>AND </a:t>
            </a:r>
          </a:p>
          <a:p>
            <a:pPr lvl="2"/>
            <a:r>
              <a:rPr lang="en-US" dirty="0"/>
              <a:t>J-Direct Certification of Economic </a:t>
            </a:r>
            <a:r>
              <a:rPr lang="en-US" dirty="0" smtClean="0"/>
              <a:t>Disadvantage, and </a:t>
            </a:r>
          </a:p>
          <a:p>
            <a:pPr lvl="1"/>
            <a:r>
              <a:rPr lang="en-US" dirty="0" smtClean="0"/>
              <a:t>upload these student classifications to EIS.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Foster Care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90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Conexion</a:t>
            </a:r>
            <a:r>
              <a:rPr lang="en-US" dirty="0"/>
              <a:t> Americas, acting on behalf of the department, certifies students as migrant based on qualifying moves that are tied to a qualifying arrival date (QAD</a:t>
            </a:r>
            <a:r>
              <a:rPr lang="en-US" dirty="0" smtClean="0"/>
              <a:t>).</a:t>
            </a:r>
          </a:p>
          <a:p>
            <a:pPr lvl="0"/>
            <a:endParaRPr lang="en-US" dirty="0" smtClean="0">
              <a:solidFill>
                <a:srgbClr val="000000"/>
              </a:solidFill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QADs </a:t>
            </a:r>
            <a:r>
              <a:rPr lang="en-US" dirty="0">
                <a:solidFill>
                  <a:srgbClr val="000000"/>
                </a:solidFill>
              </a:rPr>
              <a:t>of 9/2/2014 or later required to qualify as migrant in 2017-18.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LEAs identify </a:t>
            </a:r>
            <a:r>
              <a:rPr lang="en-US" dirty="0"/>
              <a:t>migrant </a:t>
            </a:r>
            <a:r>
              <a:rPr lang="en-US" dirty="0" smtClean="0"/>
              <a:t>students from the migrant </a:t>
            </a:r>
            <a:r>
              <a:rPr lang="en-US" dirty="0"/>
              <a:t>student lists posted each month in the Resources folder in the </a:t>
            </a:r>
            <a:r>
              <a:rPr lang="en-US" dirty="0" err="1"/>
              <a:t>TNMigrant</a:t>
            </a:r>
            <a:r>
              <a:rPr lang="en-US" dirty="0"/>
              <a:t> website (</a:t>
            </a:r>
            <a:r>
              <a:rPr lang="en-US" u="sng" dirty="0">
                <a:hlinkClick r:id="rId2"/>
              </a:rPr>
              <a:t>http://tn.msedd.com</a:t>
            </a:r>
            <a:r>
              <a:rPr lang="en-US" u="sng" dirty="0"/>
              <a:t>)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LEAs code </a:t>
            </a:r>
            <a:r>
              <a:rPr lang="en-US" dirty="0"/>
              <a:t>migrant students in SIS/EIS with the </a:t>
            </a:r>
          </a:p>
          <a:p>
            <a:pPr lvl="1"/>
            <a:r>
              <a:rPr lang="en-US" dirty="0"/>
              <a:t>Migrant (I) student classification </a:t>
            </a:r>
            <a:r>
              <a:rPr lang="en-US" b="1" dirty="0"/>
              <a:t>AND</a:t>
            </a:r>
          </a:p>
          <a:p>
            <a:pPr lvl="1"/>
            <a:r>
              <a:rPr lang="en-US" dirty="0"/>
              <a:t>J-Direct Cert student classification. 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access to the </a:t>
            </a:r>
            <a:r>
              <a:rPr lang="en-US" dirty="0" err="1"/>
              <a:t>TNMigrant</a:t>
            </a:r>
            <a:r>
              <a:rPr lang="en-US" dirty="0"/>
              <a:t> website, migrant liaisons should contact Elena Cruz at </a:t>
            </a:r>
            <a:r>
              <a:rPr lang="en-US" dirty="0" err="1"/>
              <a:t>Conexion</a:t>
            </a:r>
            <a:r>
              <a:rPr lang="en-US" dirty="0"/>
              <a:t> Americas (</a:t>
            </a:r>
            <a:r>
              <a:rPr lang="en-US" u="sng" dirty="0">
                <a:hlinkClick r:id="rId3"/>
              </a:rPr>
              <a:t>elena@conexionamericas.org</a:t>
            </a:r>
            <a:r>
              <a:rPr lang="en-US" dirty="0"/>
              <a:t>).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Migrant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8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BEP Funding 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Timeline</a:t>
            </a:r>
          </a:p>
          <a:p>
            <a:r>
              <a:rPr lang="en-US" dirty="0" smtClean="0"/>
              <a:t>English Learner (EL) BEP Funding</a:t>
            </a:r>
          </a:p>
          <a:p>
            <a:pPr lvl="1"/>
            <a:r>
              <a:rPr lang="en-US" dirty="0" smtClean="0"/>
              <a:t>BEP Funding for English Learners</a:t>
            </a:r>
          </a:p>
          <a:p>
            <a:pPr lvl="1"/>
            <a:r>
              <a:rPr lang="en-US" dirty="0" smtClean="0"/>
              <a:t>Relevant English Language Background Classifications</a:t>
            </a:r>
          </a:p>
          <a:p>
            <a:pPr lvl="1"/>
            <a:r>
              <a:rPr lang="en-US" dirty="0" smtClean="0"/>
              <a:t>Count and Timeline</a:t>
            </a:r>
            <a:endParaRPr lang="en-US" dirty="0"/>
          </a:p>
          <a:p>
            <a:r>
              <a:rPr lang="en-US" dirty="0" smtClean="0"/>
              <a:t>At-Risk</a:t>
            </a:r>
            <a:r>
              <a:rPr lang="en-US" dirty="0"/>
              <a:t>: Economically Disadvantaged (ED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BEP Funding for At-Risk/ED Students</a:t>
            </a:r>
          </a:p>
          <a:p>
            <a:pPr lvl="1"/>
            <a:r>
              <a:rPr lang="en-US" dirty="0" smtClean="0"/>
              <a:t>ED Subgroup &amp; Student Classifications</a:t>
            </a:r>
          </a:p>
          <a:p>
            <a:pPr lvl="1"/>
            <a:r>
              <a:rPr lang="en-US" dirty="0" smtClean="0"/>
              <a:t>Members</a:t>
            </a:r>
            <a:endParaRPr lang="en-US" dirty="0"/>
          </a:p>
          <a:p>
            <a:pPr lvl="2"/>
            <a:r>
              <a:rPr lang="en-US" dirty="0" smtClean="0"/>
              <a:t>Direct Participants in SNAP/TANF</a:t>
            </a:r>
          </a:p>
          <a:p>
            <a:pPr lvl="2"/>
            <a:r>
              <a:rPr lang="en-US" dirty="0" smtClean="0"/>
              <a:t>Foster Care</a:t>
            </a:r>
          </a:p>
          <a:p>
            <a:pPr lvl="2"/>
            <a:r>
              <a:rPr lang="en-US" dirty="0" smtClean="0"/>
              <a:t>Migrant</a:t>
            </a:r>
            <a:endParaRPr lang="en-US" dirty="0"/>
          </a:p>
          <a:p>
            <a:pPr lvl="2"/>
            <a:r>
              <a:rPr lang="en-US" dirty="0" smtClean="0"/>
              <a:t>Homeless</a:t>
            </a:r>
            <a:endParaRPr lang="en-US" dirty="0"/>
          </a:p>
          <a:p>
            <a:pPr lvl="2"/>
            <a:r>
              <a:rPr lang="en-US" dirty="0" smtClean="0"/>
              <a:t>Runaway</a:t>
            </a:r>
          </a:p>
          <a:p>
            <a:r>
              <a:rPr lang="en-US" dirty="0" smtClean="0"/>
              <a:t>Checking Your Data in SIS and EIS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43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Migrant Student List in TNMigrant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 close attention to the Action_Needed column (rightmost column), which lists one of three actions:</a:t>
            </a:r>
          </a:p>
          <a:p>
            <a:pPr lvl="1"/>
            <a:r>
              <a:rPr lang="en-US" dirty="0" smtClean="0"/>
              <a:t>Remove the migrant (I) student classification in SIS/EIS; the student is not migrant.</a:t>
            </a:r>
          </a:p>
          <a:p>
            <a:pPr lvl="1"/>
            <a:r>
              <a:rPr lang="en-US" dirty="0" smtClean="0"/>
              <a:t>Add the migrant (I) student classification in SIS/EIS to identify the student as migrant.</a:t>
            </a:r>
          </a:p>
          <a:p>
            <a:pPr lvl="1"/>
            <a:r>
              <a:rPr lang="en-US" dirty="0" smtClean="0"/>
              <a:t>None; the migrant (I) student classification is correct in SIS/EIS.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028700" y="4313034"/>
          <a:ext cx="6858000" cy="1498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Worksheet" r:id="rId3" imgW="5057653" imgH="1104805" progId="Excel.Sheet.12">
                  <p:embed/>
                </p:oleObj>
              </mc:Choice>
              <mc:Fallback>
                <p:oleObj name="Worksheet" r:id="rId3" imgW="5057653" imgH="11048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700" y="4313034"/>
                        <a:ext cx="6858000" cy="1498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6065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homeless student classification (H) is the </a:t>
            </a:r>
            <a:r>
              <a:rPr lang="en-US" i="1" dirty="0"/>
              <a:t>core homeless identifier for </a:t>
            </a:r>
            <a:r>
              <a:rPr lang="en-US" i="1" dirty="0" smtClean="0"/>
              <a:t>funding as well as for accountability</a:t>
            </a:r>
            <a:r>
              <a:rPr lang="en-US" i="1" dirty="0"/>
              <a:t> </a:t>
            </a:r>
            <a:r>
              <a:rPr lang="en-US" i="1" dirty="0" smtClean="0"/>
              <a:t>and assessment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Homeless nighttime residence is also required for federal reporting.</a:t>
            </a:r>
          </a:p>
          <a:p>
            <a:endParaRPr lang="en-US" dirty="0" smtClean="0"/>
          </a:p>
          <a:p>
            <a:r>
              <a:rPr lang="en-US" dirty="0" smtClean="0"/>
              <a:t>Code homeless students with the</a:t>
            </a:r>
          </a:p>
          <a:p>
            <a:pPr lvl="1"/>
            <a:r>
              <a:rPr lang="en-US" dirty="0" smtClean="0"/>
              <a:t>H-Homeless student classification, </a:t>
            </a:r>
            <a:r>
              <a:rPr lang="en-US" b="1" dirty="0" smtClean="0"/>
              <a:t>AND</a:t>
            </a:r>
          </a:p>
          <a:p>
            <a:pPr lvl="1"/>
            <a:r>
              <a:rPr lang="en-US" dirty="0" smtClean="0"/>
              <a:t>J-Direct Cert student classification, </a:t>
            </a:r>
            <a:r>
              <a:rPr lang="en-US" b="1" dirty="0" smtClean="0"/>
              <a:t>AND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of the four homeless nighttime residence codes:</a:t>
            </a:r>
          </a:p>
          <a:p>
            <a:pPr lvl="2"/>
            <a:r>
              <a:rPr lang="en-US" dirty="0" smtClean="0"/>
              <a:t>01 </a:t>
            </a:r>
            <a:r>
              <a:rPr lang="en-US" dirty="0"/>
              <a:t>- shelters or transitional </a:t>
            </a:r>
            <a:r>
              <a:rPr lang="en-US" dirty="0" smtClean="0"/>
              <a:t>housing,</a:t>
            </a:r>
            <a:endParaRPr lang="en-US" sz="1400" dirty="0"/>
          </a:p>
          <a:p>
            <a:pPr lvl="2"/>
            <a:r>
              <a:rPr lang="en-US" dirty="0"/>
              <a:t>02 - doubled up (living with other persons due to economic reasons).</a:t>
            </a:r>
            <a:endParaRPr lang="en-US" sz="1400" dirty="0"/>
          </a:p>
          <a:p>
            <a:pPr lvl="2"/>
            <a:r>
              <a:rPr lang="en-US" dirty="0"/>
              <a:t>03 - unsheltered (cars, parks, campgrounds, trailer parks, abandoned building</a:t>
            </a:r>
            <a:r>
              <a:rPr lang="en-US" dirty="0" smtClean="0"/>
              <a:t>), or</a:t>
            </a:r>
            <a:endParaRPr lang="en-US" sz="1400" dirty="0"/>
          </a:p>
          <a:p>
            <a:pPr lvl="2"/>
            <a:r>
              <a:rPr lang="en-US" dirty="0"/>
              <a:t>04 - hotels/motels due to lack of alternative adequate accommodations.</a:t>
            </a:r>
            <a:endParaRPr lang="en-US" sz="1400" dirty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58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runaway is</a:t>
            </a:r>
            <a:r>
              <a:rPr lang="en-US" b="1" dirty="0"/>
              <a:t> </a:t>
            </a:r>
            <a:r>
              <a:rPr lang="en-US" dirty="0"/>
              <a:t>a youth under the age of 18 who leaves his/her home/legal residence without the permission of a parent or guardian.</a:t>
            </a:r>
          </a:p>
          <a:p>
            <a:pPr lvl="0"/>
            <a:r>
              <a:rPr lang="en-US" dirty="0" smtClean="0"/>
              <a:t>Code runaway students with the</a:t>
            </a:r>
          </a:p>
          <a:p>
            <a:pPr lvl="1"/>
            <a:r>
              <a:rPr lang="en-US" dirty="0" smtClean="0"/>
              <a:t>U-Runaway </a:t>
            </a:r>
            <a:r>
              <a:rPr lang="en-US" dirty="0"/>
              <a:t>student </a:t>
            </a:r>
            <a:r>
              <a:rPr lang="en-US" dirty="0" smtClean="0"/>
              <a:t>classification </a:t>
            </a:r>
            <a:r>
              <a:rPr lang="en-US" b="1" dirty="0" smtClean="0"/>
              <a:t>AND</a:t>
            </a:r>
          </a:p>
          <a:p>
            <a:pPr lvl="1"/>
            <a:r>
              <a:rPr lang="en-US" dirty="0" smtClean="0"/>
              <a:t>J-Direct Cert student classification.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Runaway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50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Your Data in EIS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45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 advantage of on-line and on-site opportunities to learn about your student information system (SIS) and EIS.</a:t>
            </a:r>
          </a:p>
          <a:p>
            <a:r>
              <a:rPr lang="en-US" dirty="0"/>
              <a:t>Meet regularly with program and technology staff as well as EIS contacts to review your data in SIS and EIS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/>
              <a:t>your district permits program staff to access EIS, request a login.</a:t>
            </a:r>
          </a:p>
          <a:p>
            <a:r>
              <a:rPr lang="en-US" dirty="0"/>
              <a:t>Use the EIS Research Queries to compare the data in EIS with the data in your SIS.</a:t>
            </a:r>
          </a:p>
          <a:p>
            <a:r>
              <a:rPr lang="en-US" dirty="0" smtClean="0"/>
              <a:t>Work with your technology team to identify and resolve discrepancies.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assistance, contact the EIS Help Desk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(800) 495-4154 or (615) 532-6215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3333FF"/>
                </a:solidFill>
              </a:rPr>
              <a:t>eis.help@tn.gov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SIS and EIS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54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FF0F00"/>
              </a:buClr>
            </a:pP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Log into EIS </a:t>
            </a:r>
            <a:r>
              <a:rPr lang="en-US" dirty="0" smtClean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as </a:t>
            </a: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 district or school user.</a:t>
            </a:r>
          </a:p>
          <a:p>
            <a:pPr lvl="0">
              <a:buClr>
                <a:srgbClr val="FF0F00"/>
              </a:buClr>
            </a:pP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Select </a:t>
            </a:r>
            <a:r>
              <a:rPr lang="en-US" dirty="0" smtClean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Data Reports / Research Queries.</a:t>
            </a:r>
            <a:endParaRPr lang="en-US" dirty="0">
              <a:solidFill>
                <a:prstClr val="black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buClr>
                <a:srgbClr val="FF0F00"/>
              </a:buClr>
            </a:pP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Choose a research query </a:t>
            </a:r>
            <a:r>
              <a:rPr lang="en-US" dirty="0" smtClean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from the list on the left side of the screen.  </a:t>
            </a:r>
          </a:p>
          <a:p>
            <a:pPr lvl="0">
              <a:buClr>
                <a:srgbClr val="FF0F00"/>
              </a:buClr>
            </a:pPr>
            <a:r>
              <a:rPr lang="en-US" b="1" dirty="0" smtClean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Enter </a:t>
            </a:r>
            <a:r>
              <a:rPr lang="en-US" b="1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year as the “fall” part of the school year. </a:t>
            </a:r>
            <a:endParaRPr lang="en-US" sz="1800" b="1" dirty="0">
              <a:solidFill>
                <a:prstClr val="black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buClr>
                <a:srgbClr val="FF0F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Use </a:t>
            </a:r>
            <a:r>
              <a:rPr lang="en-US" sz="2000" b="1" dirty="0" smtClean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2017 for </a:t>
            </a:r>
            <a:r>
              <a:rPr lang="en-US" sz="2000" b="1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2017-18 </a:t>
            </a:r>
            <a:r>
              <a:rPr lang="en-US" sz="2000" b="1" dirty="0" smtClean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and 2016 </a:t>
            </a:r>
            <a:r>
              <a:rPr lang="en-US" sz="2000" b="1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for </a:t>
            </a:r>
            <a:r>
              <a:rPr lang="en-US" sz="2000" b="1" dirty="0" smtClean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2016-17.</a:t>
            </a:r>
            <a:endParaRPr lang="en-US" sz="2000" b="1" dirty="0">
              <a:solidFill>
                <a:prstClr val="black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buClr>
                <a:srgbClr val="FF0F00"/>
              </a:buClr>
            </a:pP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In the School box, select All Schools for a district </a:t>
            </a:r>
            <a:r>
              <a:rPr lang="en-US" dirty="0" smtClean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report.</a:t>
            </a:r>
            <a:endParaRPr lang="en-US" b="1" dirty="0">
              <a:solidFill>
                <a:prstClr val="black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buClr>
                <a:srgbClr val="FF0F00"/>
              </a:buClr>
            </a:pP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Choose other filters </a:t>
            </a:r>
            <a:r>
              <a:rPr lang="en-US" dirty="0" smtClean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if desired (e.g</a:t>
            </a: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., grade, gender, race-ethnicity).</a:t>
            </a:r>
          </a:p>
          <a:p>
            <a:pPr lvl="0">
              <a:buClr>
                <a:srgbClr val="FF0F00"/>
              </a:buClr>
            </a:pP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Select View Report (right side of the page).</a:t>
            </a:r>
          </a:p>
          <a:p>
            <a:pPr lvl="0">
              <a:buClr>
                <a:srgbClr val="FF0F00"/>
              </a:buClr>
            </a:pP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To download the data to csv or Excel format, select the file icon (to the right of Find | Next).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EIS Research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69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030" y="1295400"/>
            <a:ext cx="7241540" cy="452596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Query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45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 Language Learner Research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030" y="1295400"/>
            <a:ext cx="724154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66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Select Data Reports / Research Queries /  English Language Learners.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Select </a:t>
            </a:r>
            <a:r>
              <a:rPr lang="en-US" sz="2400" dirty="0"/>
              <a:t>A</a:t>
            </a:r>
            <a:r>
              <a:rPr lang="en-US" sz="2400" dirty="0" smtClean="0"/>
              <a:t>ll English Language Backgrounds or choose one of the following: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English Language Learner (EL or ELL)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Transitional Year 1 (T1 or 1)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Transitional Year 2 (T2 or 2)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Waived Direct ESL Services (W)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+mn-lt"/>
              </a:rPr>
              <a:t>Select Year and other filters if desired / View Report / Download as csv or Excel (file icon to the right of Find | Next).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 Language Learners Research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68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030" y="1295400"/>
            <a:ext cx="7241540" cy="452596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Classifications Research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2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BEP Funding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53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Select Data Reports / Research Queries /  Student Classifications.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Select a </a:t>
            </a:r>
            <a:r>
              <a:rPr lang="en-US" sz="2400" dirty="0"/>
              <a:t>S</a:t>
            </a:r>
            <a:r>
              <a:rPr lang="en-US" sz="2400" dirty="0" smtClean="0"/>
              <a:t>tudent Classification from the alphabetized list: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Direct Certification (J),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Foster Care (FOS01),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Homeless (H),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Migrant (I), 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Runaway(U).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Select Year and other filters if desired / View Report / Download as csv or Excel (file icon to the right of Find | Next</a:t>
            </a:r>
            <a:r>
              <a:rPr lang="en-US" sz="2600" dirty="0" smtClean="0"/>
              <a:t>).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Classifications Research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89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041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BEP is the state’s funding formula for education.</a:t>
            </a:r>
          </a:p>
          <a:p>
            <a:r>
              <a:rPr lang="en-US" dirty="0" smtClean="0"/>
              <a:t>Based on 45 components necessary for a basic education</a:t>
            </a:r>
          </a:p>
          <a:p>
            <a:r>
              <a:rPr lang="en-US" dirty="0" smtClean="0"/>
              <a:t>Average daily membership (ADM) is the primary driver of the formula</a:t>
            </a:r>
          </a:p>
          <a:p>
            <a:pPr lvl="1"/>
            <a:r>
              <a:rPr lang="en-US" dirty="0" smtClean="0"/>
              <a:t>Determines number of positions funded for each district</a:t>
            </a:r>
          </a:p>
          <a:p>
            <a:pPr lvl="1"/>
            <a:r>
              <a:rPr lang="en-US" dirty="0" smtClean="0"/>
              <a:t>Determines funding for textbooks, instructional materials and supplies, equipment, capital outlay, etc.</a:t>
            </a:r>
          </a:p>
          <a:p>
            <a:r>
              <a:rPr lang="en-US" dirty="0" smtClean="0"/>
              <a:t>EIS is system of record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BEP Funding -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1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Formula uses specific attendance months and weights them</a:t>
            </a:r>
          </a:p>
          <a:p>
            <a:pPr lvl="1"/>
            <a:r>
              <a:rPr lang="en-US" dirty="0" smtClean="0"/>
              <a:t>Month 2		12.5%</a:t>
            </a:r>
          </a:p>
          <a:p>
            <a:pPr lvl="1"/>
            <a:r>
              <a:rPr lang="en-US" dirty="0" smtClean="0"/>
              <a:t>Month 3		17.5%</a:t>
            </a:r>
          </a:p>
          <a:p>
            <a:pPr lvl="1"/>
            <a:r>
              <a:rPr lang="en-US" dirty="0" smtClean="0"/>
              <a:t>Month 6		35.0%</a:t>
            </a:r>
          </a:p>
          <a:p>
            <a:pPr lvl="1"/>
            <a:r>
              <a:rPr lang="en-US" dirty="0" smtClean="0"/>
              <a:t>Month 7		35.0%</a:t>
            </a:r>
          </a:p>
          <a:p>
            <a:pPr lvl="1"/>
            <a:endParaRPr lang="en-US" dirty="0"/>
          </a:p>
          <a:p>
            <a:r>
              <a:rPr lang="en-US" dirty="0" smtClean="0"/>
              <a:t>Formula also uses month 5 to determine the number of school-based positions</a:t>
            </a:r>
          </a:p>
          <a:p>
            <a:pPr lvl="1"/>
            <a:r>
              <a:rPr lang="en-US" dirty="0" smtClean="0"/>
              <a:t>Principal</a:t>
            </a:r>
          </a:p>
          <a:p>
            <a:pPr lvl="1"/>
            <a:r>
              <a:rPr lang="en-US" dirty="0" smtClean="0"/>
              <a:t>Assistant principal</a:t>
            </a:r>
          </a:p>
          <a:p>
            <a:pPr lvl="1"/>
            <a:r>
              <a:rPr lang="en-US" dirty="0" smtClean="0"/>
              <a:t>Librarian</a:t>
            </a:r>
          </a:p>
          <a:p>
            <a:pPr lvl="1"/>
            <a:r>
              <a:rPr lang="en-US" dirty="0" smtClean="0"/>
              <a:t>Library assistants</a:t>
            </a:r>
          </a:p>
          <a:p>
            <a:pPr lvl="1"/>
            <a:r>
              <a:rPr lang="en-US" dirty="0" smtClean="0"/>
              <a:t>School secretaries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BEP Funding -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BEP Enhancement Act of 2016 was first major change to BEP formula since 2007</a:t>
            </a:r>
          </a:p>
          <a:p>
            <a:pPr lvl="1"/>
            <a:r>
              <a:rPr lang="en-US" dirty="0" smtClean="0"/>
              <a:t>Special education options for funding were collapsed from 10 to 4</a:t>
            </a:r>
          </a:p>
          <a:p>
            <a:pPr lvl="1"/>
            <a:r>
              <a:rPr lang="en-US" dirty="0" smtClean="0"/>
              <a:t>Pupil-teacher funding ratios for English Learners changed from 1:30 to 1:20; translator ratios from 1:300 to 1:200</a:t>
            </a:r>
          </a:p>
          <a:p>
            <a:pPr lvl="1"/>
            <a:r>
              <a:rPr lang="en-US" dirty="0" smtClean="0"/>
              <a:t>Early graduation penalty was eliminated – coding of early graduates remains the same</a:t>
            </a:r>
          </a:p>
          <a:p>
            <a:pPr lvl="1"/>
            <a:r>
              <a:rPr lang="en-US" dirty="0" smtClean="0"/>
              <a:t>At-risk was redefined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BEP Funding -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5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At-risk definition</a:t>
            </a:r>
          </a:p>
          <a:p>
            <a:pPr lvl="1"/>
            <a:r>
              <a:rPr lang="en-US" dirty="0" smtClean="0"/>
              <a:t>Prior to 2016 at-risk was defined as eligible for free or reduced price lunch through school nutrition program</a:t>
            </a:r>
          </a:p>
          <a:p>
            <a:pPr lvl="1"/>
            <a:r>
              <a:rPr lang="en-US" dirty="0" smtClean="0"/>
              <a:t>New definition </a:t>
            </a:r>
          </a:p>
          <a:p>
            <a:pPr lvl="2"/>
            <a:r>
              <a:rPr lang="en-US" dirty="0" smtClean="0"/>
              <a:t>Students directly certified (receiving benefits through SNAP or TANF)</a:t>
            </a:r>
          </a:p>
          <a:p>
            <a:pPr lvl="2"/>
            <a:r>
              <a:rPr lang="en-US" dirty="0" smtClean="0"/>
              <a:t>Migrant</a:t>
            </a:r>
          </a:p>
          <a:p>
            <a:pPr lvl="2"/>
            <a:r>
              <a:rPr lang="en-US" dirty="0" smtClean="0"/>
              <a:t>Homeless</a:t>
            </a:r>
          </a:p>
          <a:p>
            <a:pPr lvl="2"/>
            <a:r>
              <a:rPr lang="en-US" dirty="0" smtClean="0"/>
              <a:t>Runaway</a:t>
            </a:r>
          </a:p>
          <a:p>
            <a:pPr lvl="2"/>
            <a:r>
              <a:rPr lang="en-US" dirty="0" smtClean="0"/>
              <a:t>Foster Care</a:t>
            </a:r>
          </a:p>
          <a:p>
            <a:r>
              <a:rPr lang="en-US" dirty="0" smtClean="0"/>
              <a:t>At-risk is funded at $863.25 per student – so correct coding is important to the district’s funding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BEP Funding -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key months during the year when ADMs are pulled for funding purposes</a:t>
            </a:r>
          </a:p>
          <a:p>
            <a:pPr lvl="1"/>
            <a:r>
              <a:rPr lang="en-US" dirty="0" smtClean="0"/>
              <a:t>January – BEP growth funding</a:t>
            </a:r>
          </a:p>
          <a:p>
            <a:pPr lvl="1"/>
            <a:r>
              <a:rPr lang="en-US" dirty="0" smtClean="0"/>
              <a:t>BEP estimates for upcoming year are sent out in</a:t>
            </a:r>
          </a:p>
          <a:p>
            <a:pPr lvl="2"/>
            <a:r>
              <a:rPr lang="en-US" dirty="0" smtClean="0"/>
              <a:t>April</a:t>
            </a:r>
          </a:p>
          <a:p>
            <a:pPr lvl="2"/>
            <a:r>
              <a:rPr lang="en-US" dirty="0" smtClean="0"/>
              <a:t>May</a:t>
            </a:r>
          </a:p>
          <a:p>
            <a:pPr lvl="2"/>
            <a:r>
              <a:rPr lang="en-US" dirty="0" smtClean="0"/>
              <a:t>June</a:t>
            </a:r>
          </a:p>
          <a:p>
            <a:pPr lvl="1"/>
            <a:r>
              <a:rPr lang="en-US" dirty="0" smtClean="0"/>
              <a:t>Final BEP for upcoming year is calculated the first week in July, after all ADMs for prior year are approved in EIS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BEP Funding -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74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Learner (EL) BEP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00481"/>
      </p:ext>
    </p:extLst>
  </p:cSld>
  <p:clrMapOvr>
    <a:masterClrMapping/>
  </p:clrMapOvr>
</p:sld>
</file>

<file path=ppt/theme/theme1.xml><?xml version="1.0" encoding="utf-8"?>
<a:theme xmlns:a="http://schemas.openxmlformats.org/drawingml/2006/main" name="TDOE Template - Editing">
  <a:themeElements>
    <a:clrScheme name="TDOE Colors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B365D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TDO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61CFA7-5784-4816-8865-3D363482387D}" vid="{3FE5B953-5DEC-4335-BBB5-E60459355A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Coding_and_Funding_TDASC_Fall_2017</Template>
  <TotalTime>431</TotalTime>
  <Words>1715</Words>
  <Application>Microsoft Office PowerPoint</Application>
  <PresentationFormat>On-screen Show (4:3)</PresentationFormat>
  <Paragraphs>228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Courier New</vt:lpstr>
      <vt:lpstr>Georgia</vt:lpstr>
      <vt:lpstr>Open Sans</vt:lpstr>
      <vt:lpstr>PermianSlabSerifTypeface</vt:lpstr>
      <vt:lpstr>Symbol</vt:lpstr>
      <vt:lpstr>Wingdings</vt:lpstr>
      <vt:lpstr>TDOE Template - Editing</vt:lpstr>
      <vt:lpstr>Worksheet</vt:lpstr>
      <vt:lpstr>Coding and BEP Funding</vt:lpstr>
      <vt:lpstr>Session Overview</vt:lpstr>
      <vt:lpstr>BEP Funding </vt:lpstr>
      <vt:lpstr>BEP Funding - Background</vt:lpstr>
      <vt:lpstr>BEP Funding - Background</vt:lpstr>
      <vt:lpstr>BEP Funding - Changes</vt:lpstr>
      <vt:lpstr>BEP Funding - Changes</vt:lpstr>
      <vt:lpstr>BEP Funding - Timeline</vt:lpstr>
      <vt:lpstr>English Learner (EL) BEP Funding</vt:lpstr>
      <vt:lpstr>BEP Funding for English Learners</vt:lpstr>
      <vt:lpstr>Relevant English Language Background Classifications</vt:lpstr>
      <vt:lpstr>Count and Timeline</vt:lpstr>
      <vt:lpstr>At Risk: Economically Disadvantaged (ED)</vt:lpstr>
      <vt:lpstr>BEP Funding for At-Risk/ED Students</vt:lpstr>
      <vt:lpstr>ED Subgroup </vt:lpstr>
      <vt:lpstr>ED Student Classification Summary</vt:lpstr>
      <vt:lpstr>Direct Participants in SNAP/TANF</vt:lpstr>
      <vt:lpstr>Foster Care Students</vt:lpstr>
      <vt:lpstr>Migrant</vt:lpstr>
      <vt:lpstr>Migrant Student List in TNMigrant </vt:lpstr>
      <vt:lpstr>Homeless</vt:lpstr>
      <vt:lpstr>Runaway</vt:lpstr>
      <vt:lpstr>Checking Your Data in EIS</vt:lpstr>
      <vt:lpstr>Compare SIS and EIS Data</vt:lpstr>
      <vt:lpstr>Running EIS Research Queries</vt:lpstr>
      <vt:lpstr>Research Query List</vt:lpstr>
      <vt:lpstr>English Language Learner Research Query</vt:lpstr>
      <vt:lpstr>English Language Learners Research Query</vt:lpstr>
      <vt:lpstr>Student Classifications Research Query</vt:lpstr>
      <vt:lpstr>Student Classifications Research Query</vt:lpstr>
      <vt:lpstr>PowerPoint Presentation</vt:lpstr>
    </vt:vector>
  </TitlesOfParts>
  <Company>State of Tennessee Dept.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and Funding</dc:title>
  <dc:creator>Trish Kelly</dc:creator>
  <cp:lastModifiedBy>Trish Kelly</cp:lastModifiedBy>
  <cp:revision>38</cp:revision>
  <cp:lastPrinted>2017-09-08T17:01:57Z</cp:lastPrinted>
  <dcterms:created xsi:type="dcterms:W3CDTF">2017-09-05T15:11:51Z</dcterms:created>
  <dcterms:modified xsi:type="dcterms:W3CDTF">2017-09-08T17:03:26Z</dcterms:modified>
</cp:coreProperties>
</file>