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391" r:id="rId1"/>
    <p:sldMasterId id="2147486406" r:id="rId2"/>
  </p:sldMasterIdLst>
  <p:notesMasterIdLst>
    <p:notesMasterId r:id="rId22"/>
  </p:notesMasterIdLst>
  <p:handoutMasterIdLst>
    <p:handoutMasterId r:id="rId23"/>
  </p:handoutMasterIdLst>
  <p:sldIdLst>
    <p:sldId id="528" r:id="rId3"/>
    <p:sldId id="467" r:id="rId4"/>
    <p:sldId id="510" r:id="rId5"/>
    <p:sldId id="542" r:id="rId6"/>
    <p:sldId id="545" r:id="rId7"/>
    <p:sldId id="472" r:id="rId8"/>
    <p:sldId id="511" r:id="rId9"/>
    <p:sldId id="473" r:id="rId10"/>
    <p:sldId id="487" r:id="rId11"/>
    <p:sldId id="480" r:id="rId12"/>
    <p:sldId id="474" r:id="rId13"/>
    <p:sldId id="513" r:id="rId14"/>
    <p:sldId id="520" r:id="rId15"/>
    <p:sldId id="496" r:id="rId16"/>
    <p:sldId id="475" r:id="rId17"/>
    <p:sldId id="509" r:id="rId18"/>
    <p:sldId id="495" r:id="rId19"/>
    <p:sldId id="526" r:id="rId20"/>
    <p:sldId id="529" r:id="rId2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0D3"/>
    <a:srgbClr val="336699"/>
    <a:srgbClr val="FF5050"/>
    <a:srgbClr val="0033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1163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227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Paper Towels in U.S.</a:t>
            </a:r>
            <a:endParaRPr lang="en-US" sz="2000" dirty="0"/>
          </a:p>
        </c:rich>
      </c:tx>
      <c:layout>
        <c:manualLayout>
          <c:xMode val="edge"/>
          <c:yMode val="edge"/>
          <c:x val="0.336452561675679"/>
          <c:y val="3.172034148071550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66675">
              <a:noFill/>
            </a:ln>
          </c:spPr>
          <c:marker>
            <c:symbol val="diamond"/>
            <c:size val="15"/>
          </c:marker>
          <c:dPt>
            <c:idx val="6"/>
            <c:marker>
              <c:symbol val="circle"/>
              <c:size val="13"/>
              <c:spPr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A21-4EA6-83E8-8A1C88F4BFF2}"/>
              </c:ext>
            </c:extLst>
          </c:dPt>
          <c:dPt>
            <c:idx val="7"/>
            <c:marker>
              <c:symbol val="circle"/>
              <c:size val="13"/>
              <c:spPr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A21-4EA6-83E8-8A1C88F4BFF2}"/>
              </c:ext>
            </c:extLst>
          </c:dPt>
          <c:dPt>
            <c:idx val="8"/>
            <c:marker>
              <c:symbol val="circle"/>
              <c:size val="13"/>
              <c:spPr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A21-4EA6-83E8-8A1C88F4BFF2}"/>
              </c:ext>
            </c:extLst>
          </c:dPt>
          <c:dPt>
            <c:idx val="9"/>
            <c:marker>
              <c:symbol val="circle"/>
              <c:size val="13"/>
              <c:spPr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A21-4EA6-83E8-8A1C88F4BFF2}"/>
              </c:ext>
            </c:extLst>
          </c:dPt>
          <c:dPt>
            <c:idx val="10"/>
            <c:marker>
              <c:symbol val="circle"/>
              <c:size val="13"/>
              <c:spPr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A21-4EA6-83E8-8A1C88F4BFF2}"/>
              </c:ext>
            </c:extLst>
          </c:dPt>
          <c:dPt>
            <c:idx val="11"/>
            <c:marker>
              <c:symbol val="circle"/>
              <c:size val="13"/>
              <c:spPr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A21-4EA6-83E8-8A1C88F4BFF2}"/>
              </c:ext>
            </c:extLst>
          </c:dPt>
          <c:dLbls>
            <c:dLbl>
              <c:idx val="0"/>
              <c:layout>
                <c:manualLayout>
                  <c:x val="-0.10649973177785001"/>
                  <c:y val="-4.0783474594111697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2"/>
                        </a:solidFill>
                      </a:rPr>
                      <a:t>Walmart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21-4EA6-83E8-8A1C88F4BFF2}"/>
                </c:ext>
              </c:extLst>
            </c:dLbl>
            <c:dLbl>
              <c:idx val="1"/>
              <c:layout>
                <c:manualLayout>
                  <c:x val="-4.6985121378230202E-2"/>
                  <c:y val="-4.0783474594111697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2"/>
                        </a:solidFill>
                      </a:rPr>
                      <a:t>Target</a:t>
                    </a:r>
                    <a:endParaRPr lang="en-US" dirty="0" smtClean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21-4EA6-83E8-8A1C88F4BFF2}"/>
                </c:ext>
              </c:extLst>
            </c:dLbl>
            <c:dLbl>
              <c:idx val="2"/>
              <c:layout>
                <c:manualLayout>
                  <c:x val="-6.4212999216914701E-2"/>
                  <c:y val="4.0783296189491398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smtClean="0">
                        <a:solidFill>
                          <a:schemeClr val="tx2"/>
                        </a:solidFill>
                      </a:rPr>
                      <a:t>Costco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21-4EA6-83E8-8A1C88F4BFF2}"/>
                </c:ext>
              </c:extLst>
            </c:dLbl>
            <c:dLbl>
              <c:idx val="3"/>
              <c:layout>
                <c:manualLayout>
                  <c:x val="-1.2529365700861401E-2"/>
                  <c:y val="2.94546028035216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2"/>
                        </a:solidFill>
                      </a:rPr>
                      <a:t>Walgreens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21-4EA6-83E8-8A1C88F4BF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smtClean="0">
                        <a:solidFill>
                          <a:schemeClr val="tx2"/>
                        </a:solidFill>
                      </a:rPr>
                      <a:t>CVS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21-4EA6-83E8-8A1C88F4BFF2}"/>
                </c:ext>
              </c:extLst>
            </c:dLbl>
            <c:dLbl>
              <c:idx val="5"/>
              <c:layout>
                <c:manualLayout>
                  <c:x val="-0.104933437744714"/>
                  <c:y val="4.984625089826730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smtClean="0">
                        <a:solidFill>
                          <a:schemeClr val="tx2"/>
                        </a:solidFill>
                      </a:rPr>
                      <a:t>Family Dollar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21-4EA6-83E8-8A1C88F4BFF2}"/>
                </c:ext>
              </c:extLst>
            </c:dLbl>
            <c:dLbl>
              <c:idx val="6"/>
              <c:layout>
                <c:manualLayout>
                  <c:x val="-0.1691464369616290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60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Bounty Dura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1-4EA6-83E8-8A1C88F4BFF2}"/>
                </c:ext>
              </c:extLst>
            </c:dLbl>
            <c:dLbl>
              <c:idx val="7"/>
              <c:layout>
                <c:manualLayout>
                  <c:x val="-0.103367267032106"/>
                  <c:y val="-6.3440682961431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Bounty Extra Soft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1-4EA6-83E8-8A1C88F4BFF2}"/>
                </c:ext>
              </c:extLst>
            </c:dLbl>
            <c:dLbl>
              <c:idx val="8"/>
              <c:layout>
                <c:manualLayout>
                  <c:x val="-1.5661707126076699E-3"/>
                  <c:y val="-1.7840462029303199E-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60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Viva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1-4EA6-83E8-8A1C88F4BFF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60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Brawny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1-4EA6-83E8-8A1C88F4BFF2}"/>
                </c:ext>
              </c:extLst>
            </c:dLbl>
            <c:dLbl>
              <c:idx val="10"/>
              <c:layout>
                <c:manualLayout>
                  <c:x val="-0.18010987859093999"/>
                  <c:y val="-6.7972160315819003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Bounty Basic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21-4EA6-83E8-8A1C88F4BFF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60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Scott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1-4EA6-83E8-8A1C88F4B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2.09</c:v>
                </c:pt>
                <c:pt idx="1">
                  <c:v>2.31</c:v>
                </c:pt>
                <c:pt idx="2">
                  <c:v>1.47</c:v>
                </c:pt>
                <c:pt idx="3">
                  <c:v>2.02</c:v>
                </c:pt>
                <c:pt idx="4">
                  <c:v>2.48</c:v>
                </c:pt>
                <c:pt idx="5">
                  <c:v>1.79</c:v>
                </c:pt>
                <c:pt idx="6">
                  <c:v>4.04</c:v>
                </c:pt>
                <c:pt idx="7">
                  <c:v>2.62</c:v>
                </c:pt>
                <c:pt idx="8">
                  <c:v>2.69</c:v>
                </c:pt>
                <c:pt idx="9">
                  <c:v>2.35</c:v>
                </c:pt>
                <c:pt idx="10">
                  <c:v>2.1</c:v>
                </c:pt>
                <c:pt idx="11">
                  <c:v>1.71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68</c:v>
                </c:pt>
                <c:pt idx="1">
                  <c:v>65</c:v>
                </c:pt>
                <c:pt idx="2">
                  <c:v>61</c:v>
                </c:pt>
                <c:pt idx="3">
                  <c:v>60</c:v>
                </c:pt>
                <c:pt idx="4">
                  <c:v>31</c:v>
                </c:pt>
                <c:pt idx="5">
                  <c:v>30</c:v>
                </c:pt>
                <c:pt idx="6">
                  <c:v>96</c:v>
                </c:pt>
                <c:pt idx="7">
                  <c:v>75</c:v>
                </c:pt>
                <c:pt idx="8">
                  <c:v>71</c:v>
                </c:pt>
                <c:pt idx="9">
                  <c:v>65</c:v>
                </c:pt>
                <c:pt idx="10">
                  <c:v>65</c:v>
                </c:pt>
                <c:pt idx="11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A21-4EA6-83E8-8A1C88F4BFF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158658344"/>
        <c:axId val="158660696"/>
      </c:scatterChart>
      <c:valAx>
        <c:axId val="158658344"/>
        <c:scaling>
          <c:orientation val="minMax"/>
          <c:max val="4.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Price ($/100 sq. ft.)</a:t>
                </a:r>
                <a:endParaRPr lang="en-US" dirty="0"/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58660696"/>
        <c:crosses val="autoZero"/>
        <c:crossBetween val="midCat"/>
        <c:majorUnit val="0.5"/>
      </c:valAx>
      <c:valAx>
        <c:axId val="158660696"/>
        <c:scaling>
          <c:orientation val="minMax"/>
          <c:max val="10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Quality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86583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46875000000002E-2"/>
          <c:y val="9.1406244377076493E-2"/>
          <c:w val="0.89226562499999995"/>
          <c:h val="0.838398447441040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0.21</c:v>
                </c:pt>
                <c:pt idx="1">
                  <c:v>0.17</c:v>
                </c:pt>
                <c:pt idx="2">
                  <c:v>-1.07</c:v>
                </c:pt>
                <c:pt idx="3">
                  <c:v>-0.01</c:v>
                </c:pt>
                <c:pt idx="4">
                  <c:v>0.28999999999999998</c:v>
                </c:pt>
                <c:pt idx="5">
                  <c:v>0.24</c:v>
                </c:pt>
                <c:pt idx="6">
                  <c:v>-0.36</c:v>
                </c:pt>
                <c:pt idx="7">
                  <c:v>-0.93</c:v>
                </c:pt>
                <c:pt idx="8">
                  <c:v>-0.7</c:v>
                </c:pt>
                <c:pt idx="9">
                  <c:v>-0.7</c:v>
                </c:pt>
                <c:pt idx="10">
                  <c:v>-0.6</c:v>
                </c:pt>
                <c:pt idx="11">
                  <c:v>0.83</c:v>
                </c:pt>
                <c:pt idx="12">
                  <c:v>1.28</c:v>
                </c:pt>
                <c:pt idx="13">
                  <c:v>1.33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0.28000000000000003</c:v>
                </c:pt>
                <c:pt idx="1">
                  <c:v>0.02</c:v>
                </c:pt>
                <c:pt idx="2">
                  <c:v>-0.71</c:v>
                </c:pt>
                <c:pt idx="3">
                  <c:v>-0.15</c:v>
                </c:pt>
                <c:pt idx="4">
                  <c:v>0.03</c:v>
                </c:pt>
                <c:pt idx="5">
                  <c:v>0.04</c:v>
                </c:pt>
                <c:pt idx="6">
                  <c:v>-0.1</c:v>
                </c:pt>
                <c:pt idx="7">
                  <c:v>-0.62</c:v>
                </c:pt>
                <c:pt idx="8">
                  <c:v>-0.37</c:v>
                </c:pt>
                <c:pt idx="9">
                  <c:v>-0.41</c:v>
                </c:pt>
                <c:pt idx="10">
                  <c:v>-0.55000000000000004</c:v>
                </c:pt>
                <c:pt idx="11">
                  <c:v>0.81</c:v>
                </c:pt>
                <c:pt idx="12">
                  <c:v>1.1100000000000001</c:v>
                </c:pt>
                <c:pt idx="13">
                  <c:v>0.61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74-4468-9490-2E9FF38BE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163792"/>
        <c:axId val="162164184"/>
      </c:scatterChart>
      <c:valAx>
        <c:axId val="162163792"/>
        <c:scaling>
          <c:orientation val="minMax"/>
          <c:max val="1.4"/>
          <c:min val="-1.4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64184"/>
        <c:crosses val="autoZero"/>
        <c:crossBetween val="midCat"/>
        <c:majorUnit val="0.30000000000000004"/>
      </c:valAx>
      <c:valAx>
        <c:axId val="162164184"/>
        <c:scaling>
          <c:orientation val="minMax"/>
          <c:max val="1.3"/>
          <c:min val="-1.3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63792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Global Marketing Management, Kotabe &amp; Helsen, 2nd ed., 2001, Instructor's Presentations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BF9775-9644-4718-83DC-6E95E9140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B24F16E-FD1F-4650-91B1-FD9131A0D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4F16E-FD1F-4650-91B1-FD9131A0D5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1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818" y="357307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3034" y="3733800"/>
            <a:ext cx="50165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726" y="982977"/>
            <a:ext cx="7772400" cy="22878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200400" y="6324600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</a:rPr>
              <a:t>© Prof. J-B.E.M. Steenkamp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</a:rPr>
              <a:t>Not to be used or reproduced without permission</a:t>
            </a:r>
            <a:endParaRPr lang="nl-NL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4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36" y="419529"/>
            <a:ext cx="810930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6A0D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6" y="1591678"/>
            <a:ext cx="8109305" cy="43831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600" b="0" i="0">
                <a:latin typeface="Arial"/>
                <a:cs typeface="Arial"/>
              </a:defRPr>
            </a:lvl2pPr>
            <a:lvl3pPr>
              <a:buFont typeface="Wingdings" charset="2"/>
              <a:buChar char="§"/>
              <a:defRPr sz="2400" b="0" i="0">
                <a:latin typeface="Arial"/>
                <a:cs typeface="Arial"/>
              </a:defRPr>
            </a:lvl3pPr>
            <a:lvl4pPr>
              <a:buSzPct val="75000"/>
              <a:buFont typeface="Wingdings" charset="2"/>
              <a:buChar char=""/>
              <a:defRPr sz="22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126922" y="6327775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</a:rPr>
              <a:t>© Prof. J-B.E.M. Steenkamp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</a:rPr>
              <a:t>Not to be </a:t>
            </a:r>
            <a:r>
              <a:rPr lang="en-US" sz="1200" i="1" dirty="0" smtClean="0">
                <a:solidFill>
                  <a:prstClr val="white"/>
                </a:solidFill>
              </a:rPr>
              <a:t>reproduced </a:t>
            </a:r>
            <a:r>
              <a:rPr lang="en-US" sz="1200" i="1" dirty="0">
                <a:solidFill>
                  <a:prstClr val="white"/>
                </a:solidFill>
              </a:rPr>
              <a:t>without permission</a:t>
            </a:r>
            <a:endParaRPr lang="nl-NL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6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79" y="98297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818" y="357307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43034" y="3733800"/>
            <a:ext cx="50165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726" y="982977"/>
            <a:ext cx="7772400" cy="22878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36" y="419529"/>
            <a:ext cx="810930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6A0D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6" y="1591678"/>
            <a:ext cx="8109305" cy="43831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600" b="0" i="0">
                <a:latin typeface="Arial"/>
                <a:cs typeface="Arial"/>
              </a:defRPr>
            </a:lvl2pPr>
            <a:lvl3pPr>
              <a:buFont typeface="Wingdings" charset="2"/>
              <a:buChar char="§"/>
              <a:defRPr sz="2400" b="0" i="0">
                <a:latin typeface="Arial"/>
                <a:cs typeface="Arial"/>
              </a:defRPr>
            </a:lvl3pPr>
            <a:lvl4pPr>
              <a:buSzPct val="75000"/>
              <a:buFont typeface="Wingdings" charset="2"/>
              <a:buChar char=""/>
              <a:defRPr sz="22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3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79" y="98297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nc kfbs logo white stacked 96-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unc kfbs logo white stacked 96-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4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2" r:id="rId1"/>
    <p:sldLayoutId id="2147486393" r:id="rId2"/>
    <p:sldLayoutId id="2147486394" r:id="rId3"/>
    <p:sldLayoutId id="2147486395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7" r:id="rId1"/>
    <p:sldLayoutId id="2147486408" r:id="rId2"/>
    <p:sldLayoutId id="2147486409" r:id="rId3"/>
    <p:sldLayoutId id="214748641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image" Target="../media/image53.png"/><Relationship Id="rId3" Type="http://schemas.openxmlformats.org/officeDocument/2006/relationships/hyperlink" Target="http://www.theroyalexchange.co.uk/?page_id=190" TargetMode="External"/><Relationship Id="rId7" Type="http://schemas.openxmlformats.org/officeDocument/2006/relationships/image" Target="../media/image46.jpe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3.png"/><Relationship Id="rId16" Type="http://schemas.openxmlformats.org/officeDocument/2006/relationships/hyperlink" Target="http://www.google.com/url?sa=i&amp;rct=j&amp;q=&amp;esrc=s&amp;frm=1&amp;source=images&amp;cd=&amp;cad=rja&amp;uact=8&amp;ved=0CAcQjRw&amp;url=http://commons.wikimedia.org/wiki/File:Logo_von_Ermenegildo_Zegna.svg&amp;ei=wc7LVML4AoHSggTpj4KIDQ&amp;bvm=bv.84607526,d.eXY&amp;psig=AFQjCNHW-AK2LBg9VEbaJA3RHBu1CZLNQw&amp;ust=1422729274622997" TargetMode="Externa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11" Type="http://schemas.openxmlformats.org/officeDocument/2006/relationships/hyperlink" Target="http://www.google.com/url?sa=i&amp;rct=j&amp;q=&amp;esrc=s&amp;frm=1&amp;source=images&amp;cd=&amp;cad=rja&amp;uact=8&amp;ved=0CAcQjRw&amp;url=http://www.court-side.com/news/blog/nba-groupie-all-star-experience/louis-vuitton-logo-psd36243/&amp;ei=UMrLVO-RIMikgwTOqYGYDw&amp;bvm=bv.84607526,d.eXY&amp;psig=AFQjCNEEfTVGPozaclJbAFzEZfhJA1nkcg&amp;ust=1422728129436730" TargetMode="External"/><Relationship Id="rId5" Type="http://schemas.openxmlformats.org/officeDocument/2006/relationships/hyperlink" Target="http://www.google.com/url?sa=i&amp;rct=j&amp;q=&amp;esrc=s&amp;frm=1&amp;source=images&amp;cd=&amp;cad=rja&amp;uact=8&amp;ved=0CAcQjRw&amp;url=http://seeklogo.com/ferrari-escudo-logo-53764.html&amp;ei=CcHLVKfODIH0ggT7rIMI&amp;bvm=bv.84607526,d.cWc&amp;psig=AFQjCNGqw9-dPYlij793MSdit_6vJGjTWQ&amp;ust=1422725760655333" TargetMode="External"/><Relationship Id="rId15" Type="http://schemas.openxmlformats.org/officeDocument/2006/relationships/image" Target="../media/image51.jpeg"/><Relationship Id="rId10" Type="http://schemas.openxmlformats.org/officeDocument/2006/relationships/image" Target="../media/image48.gif"/><Relationship Id="rId19" Type="http://schemas.openxmlformats.org/officeDocument/2006/relationships/hyperlink" Target="http://www.google.com/url?sa=i&amp;rct=j&amp;q=&amp;esrc=s&amp;frm=1&amp;source=images&amp;cd=&amp;cad=rja&amp;uact=8&amp;ved=0CAcQjRw&amp;url=http://de.wikipedia.org/wiki/Datei:Breitling_logo.svg&amp;ei=RM_LVPegCZDAgwT9voOICQ&amp;bvm=bv.84607526,d.eXY&amp;psig=AFQjCNH5l1dEetU0y8mFD4jIvpOozPfopg&amp;ust=1422729406881622" TargetMode="External"/><Relationship Id="rId4" Type="http://schemas.openxmlformats.org/officeDocument/2006/relationships/image" Target="../media/image44.jpeg"/><Relationship Id="rId9" Type="http://schemas.openxmlformats.org/officeDocument/2006/relationships/hyperlink" Target="http://www.trademarksandbrands.com/wp-content/uploads/2012/11/Mouton-Rothschild.jpb_1.gif" TargetMode="External"/><Relationship Id="rId14" Type="http://schemas.openxmlformats.org/officeDocument/2006/relationships/hyperlink" Target="http://www.google.com/url?sa=i&amp;rct=j&amp;q=&amp;esrc=s&amp;frm=1&amp;source=images&amp;cd=&amp;cad=rja&amp;uact=8&amp;ved=0CAcQjRw&amp;url=http://astonmartinvanquishnew.blogspot.com/2014/12/rolls-royce-car-logo.html&amp;ei=ZMDLVP2LKYWigwTt6oHwAw&amp;bvm=bv.84607526,d.cWc&amp;psig=AFQjCNGjcr2mwRPQ1gGluWrZp7heGJQ0ag&amp;ust=142272559143738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uLS7SPe8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commons.wikimedia.org/wiki/File:Nintendo_red_logo.svg&amp;ei=C87LVPT0AYqdNvzigZgB&amp;bvm=bv.84607526,d.eXY&amp;psig=AFQjCNEN9P1N_pR871m7dQkfKEfcnSdKDg&amp;ust=1422729096514774" TargetMode="External"/><Relationship Id="rId13" Type="http://schemas.openxmlformats.org/officeDocument/2006/relationships/image" Target="../media/image63.png"/><Relationship Id="rId3" Type="http://schemas.openxmlformats.org/officeDocument/2006/relationships/image" Target="../media/image56.jpe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hyperlink" Target="http://www.google.com/url?sa=i&amp;rct=j&amp;q=&amp;esrc=s&amp;frm=1&amp;source=images&amp;cd=&amp;cad=rja&amp;uact=8&amp;ved=0CAcQjRw&amp;url=http://www.logoeps.net/swatch-logo-eps-file.html&amp;ei=IMvLVLKNI4qkgwTEioLACA&amp;bvm=bv.84607526,d.eXY&amp;psig=AFQjCNFofjrKicD3BSBQutG4ludpZSe2xQ&amp;ust=1422728349702892" TargetMode="Externa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webdesignerdrops.com/inspiration/inspiring-fashion-labels/&amp;ei=ZMvLVNT4MMamggTW2YHwAg&amp;bvm=bv.84607526,d.eXY&amp;psig=AFQjCNHAdBrVoOGM0_vUADz1ZPhzytGxuA&amp;ust=1422728417916604" TargetMode="External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hyperlink" Target="file:///\\localhost\upload.wikimedia.org\wikipedia\commons\5\53\H&amp;M-Logo.svg" TargetMode="Externa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nv1fx9FeY" TargetMode="External"/><Relationship Id="rId2" Type="http://schemas.openxmlformats.org/officeDocument/2006/relationships/hyperlink" Target="https://www.youtube.com/watch?v=JngsC3QRD1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logos.wikia.com/wiki/Aldi_(UK)&amp;ei=E8PLVKOKDoygNuq6g9AF&amp;bvm=bv.84607526,d.cWc&amp;psig=AFQjCNHXs3S0ntXreSN7rRh7MetOiJeG7Q&amp;ust=1422726288510345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1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uact=8&amp;ved=0CAcQjRw&amp;url=http://logonoid.com/hisense-logo/&amp;ei=qsLLVNHBCMy8ggT0xICwDA&amp;bvm=bv.84607526,d.cWc&amp;psig=AFQjCNH6F0u7IKQ9gH3Dm6WLMrj5-CE0og&amp;ust=1422726163749196" TargetMode="External"/><Relationship Id="rId16" Type="http://schemas.openxmlformats.org/officeDocument/2006/relationships/hyperlink" Target="http://www.google.com/url?sa=i&amp;rct=j&amp;q=&amp;esrc=s&amp;frm=1&amp;source=images&amp;cd=&amp;cad=rja&amp;uact=8&amp;ved=0CAcQjRw&amp;url=http://www.freepik.com/free-vector/zanussi-logo_383292.htm&amp;ei=ScfLVPKhOYfqggT87oLgDw&amp;bvm=bv.84607526,d.eXY&amp;psig=AFQjCNH7W-RjsOKNdINaOO6i3r7bhA6yjg&amp;ust=1422727357026698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en.wikipedia.org/wiki/Automobile_Dacia&amp;ei=9MLLVPyvM4KpgwT5voPYCg&amp;bvm=bv.84607526,d.cWc&amp;psig=AFQjCNG8VxBE8Nh8NWc2KP3fjwoenZu-fg&amp;ust=1422726259121270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gif"/><Relationship Id="rId15" Type="http://schemas.openxmlformats.org/officeDocument/2006/relationships/image" Target="../media/image12.jpeg"/><Relationship Id="rId23" Type="http://schemas.openxmlformats.org/officeDocument/2006/relationships/image" Target="../media/image18.png"/><Relationship Id="rId10" Type="http://schemas.openxmlformats.org/officeDocument/2006/relationships/hyperlink" Target="http://www.google.com/url?sa=i&amp;rct=j&amp;q=&amp;esrc=s&amp;frm=1&amp;source=images&amp;cd=&amp;cad=rja&amp;uact=8&amp;ved=0CAcQjRw&amp;url=http://commons.wikimedia.org/wiki/File:Ikea_logo.svg&amp;ei=LsPLVMDTBJPrggSDnYLIDg&amp;bvm=bv.84607526,d.cWc&amp;psig=AFQjCNGYlUKRcIdLWvxkL79xs2qwz9aJ_A&amp;ust=1422726315373306" TargetMode="External"/><Relationship Id="rId19" Type="http://schemas.openxmlformats.org/officeDocument/2006/relationships/hyperlink" Target="http://www.google.com/url?sa=i&amp;rct=j&amp;q=&amp;esrc=s&amp;frm=1&amp;source=images&amp;cd=&amp;cad=rja&amp;uact=8&amp;ved=0CAcQjRw&amp;url=http://bornoe.org/blog/2013/01/norwegian-2012-review/norwegian-logo/&amp;ei=ncvLVK7sF4GkgwTnw4OYBw&amp;bvm=bv.84607526,d.eXY&amp;psig=AFQjCNH37e_81-_EHXTD-edcpGk1WXA6Vw&amp;ust=1422728470836438" TargetMode="External"/><Relationship Id="rId4" Type="http://schemas.openxmlformats.org/officeDocument/2006/relationships/hyperlink" Target="http://www.google.com/url?sa=i&amp;rct=j&amp;q=&amp;esrc=s&amp;frm=1&amp;source=images&amp;cd=&amp;cad=rja&amp;uact=8&amp;ved=0CAcQjRw&amp;url=http://www.brandsoftheworld.com/logo/great-value&amp;ei=4sLLVNCfA8SmggSW3ILYDg&amp;bvm=bv.84607526,d.cWc&amp;psig=AFQjCNHyspjqaN5ktHCgrn61Ivt8gsvVAw&amp;ust=1422726236883062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google.com/url?sa=i&amp;rct=j&amp;q=&amp;esrc=s&amp;frm=1&amp;source=images&amp;cd=&amp;cad=rja&amp;uact=8&amp;ved=0CAcQjRw&amp;url=http://logo-kid.com/mahindra-logo-wallpaper.htm&amp;ei=C8TLVLnPLouaNrf6g5AM&amp;bvm=bv.84607526,d.cWc&amp;psig=AFQjCNFSeLVp3zq1agMhP6S6q7yijzEPUA&amp;ust=1422726535044119" TargetMode="External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18" Type="http://schemas.openxmlformats.org/officeDocument/2006/relationships/hyperlink" Target="http://www.google.com/url?sa=i&amp;rct=j&amp;q=&amp;esrc=s&amp;frm=1&amp;source=images&amp;cd=&amp;cad=rja&amp;uact=8&amp;ved=0CAcQjRw&amp;url=http://news.pampers.com/logo/pampers-logo&amp;ei=isrLVOz_OMejNqW8gpAE&amp;bvm=bv.84607526,d.eXY&amp;psig=AFQjCNGy1wcjt1jqGmprximEE6GGn9Fq8g&amp;ust=1422728196270776" TargetMode="External"/><Relationship Id="rId26" Type="http://schemas.openxmlformats.org/officeDocument/2006/relationships/image" Target="../media/image35.png"/><Relationship Id="rId3" Type="http://schemas.openxmlformats.org/officeDocument/2006/relationships/image" Target="../media/image21.jpeg"/><Relationship Id="rId21" Type="http://schemas.openxmlformats.org/officeDocument/2006/relationships/image" Target="../media/image32.jpeg"/><Relationship Id="rId7" Type="http://schemas.openxmlformats.org/officeDocument/2006/relationships/hyperlink" Target="http://www.google.com/url?sa=i&amp;rct=j&amp;q=&amp;esrc=s&amp;frm=1&amp;source=images&amp;cd=&amp;cad=rja&amp;uact=8&amp;ved=0CAcQjRw&amp;url=http://www.partnerinfo.lenovo.com/partners/fr/resources/brand.shtml&amp;ei=v7_LVLO5KoK8ggTQ7ICICA&amp;psig=AFQjCNES3-i_K7INudg6zh0NsCqNkPX7TA&amp;ust=1422725420324149" TargetMode="External"/><Relationship Id="rId12" Type="http://schemas.openxmlformats.org/officeDocument/2006/relationships/hyperlink" Target="http://www.google.com/url?sa=i&amp;rct=j&amp;q=&amp;esrc=s&amp;frm=1&amp;source=images&amp;cd=&amp;cad=rja&amp;uact=8&amp;ved=0CAcQjRw&amp;url=http://logos.wikia.com/wiki/Olay&amp;ei=cMbLVOjvMMSuggT8zIC4CQ&amp;bvm=bv.84607526,d.eXY&amp;psig=AFQjCNEF_So0ut3f67AA8OcdYgArjYVprA&amp;ust=1422727149728008" TargetMode="External"/><Relationship Id="rId17" Type="http://schemas.openxmlformats.org/officeDocument/2006/relationships/image" Target="../media/image30.jpeg"/><Relationship Id="rId25" Type="http://schemas.openxmlformats.org/officeDocument/2006/relationships/hyperlink" Target="http://www.google.com/url?sa=i&amp;rct=j&amp;q=&amp;esrc=s&amp;frm=1&amp;source=images&amp;cd=&amp;cad=rja&amp;uact=8&amp;ved=0CAcQjRw&amp;url=http://www.loreal.com/brands/consumer-products-division/loreal-paris.aspx&amp;ei=d83LVNnMFYWpgwTa6oPYAQ&amp;bvm=bv.84607526,d.eXY&amp;psig=AFQjCNFDIShbXW04EKYI5fKuUtHO9Ux8Eg&amp;ust=1422728919863588" TargetMode="External"/><Relationship Id="rId2" Type="http://schemas.openxmlformats.org/officeDocument/2006/relationships/hyperlink" Target="http://www.google.com/url?sa=i&amp;rct=j&amp;q=&amp;esrc=s&amp;frm=1&amp;source=images&amp;cd=&amp;cad=rja&amp;uact=8&amp;ved=0CAcQjRw&amp;url=http://www.zeroto60times.com/large-car-logos-2/large-toyota-car-logo/&amp;ei=fV7JVJHwFMOmyASp1IGQDA&amp;bvm=bv.84607526,d.aWw&amp;psig=AFQjCNFNK0_fZBEZAFjE5r21m0sZNbk-vA&amp;ust=1422569468114684" TargetMode="External"/><Relationship Id="rId16" Type="http://schemas.openxmlformats.org/officeDocument/2006/relationships/hyperlink" Target="http://www.google.com/url?sa=i&amp;rct=j&amp;q=&amp;esrc=s&amp;frm=1&amp;source=images&amp;cd=&amp;cad=rja&amp;uact=8&amp;ved=0CAcQjRw&amp;url=http://pixshark.com/sony-laptop-logo-png.htm&amp;ei=_cnLVNOeBIXNgwSR9oKwAg&amp;bvm=bv.84607526,d.eXY&amp;psig=AFQjCNEoWRf2T-dOiSMcIdWpa4qjEPxgWA&amp;ust=1422728052047987" TargetMode="External"/><Relationship Id="rId20" Type="http://schemas.openxmlformats.org/officeDocument/2006/relationships/hyperlink" Target="http://www.google.com/url?sa=i&amp;rct=j&amp;q=&amp;esrc=s&amp;frm=1&amp;source=images&amp;cd=&amp;cad=rja&amp;uact=8&amp;ved=0CAcQjRw&amp;url=http://www.zeroto60times.com/large-car-logos-2/hyundai-large-car-logo/&amp;ei=1crLVOKuJYOaNp_ig_AC&amp;bvm=bv.84607526,d.eXY&amp;psig=AFQjCNHl481ZZ-3jjSydPcmO1EDrcco5Jg&amp;ust=1422728275031369" TargetMode="Externa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24" Type="http://schemas.openxmlformats.org/officeDocument/2006/relationships/image" Target="../media/image34.png"/><Relationship Id="rId5" Type="http://schemas.openxmlformats.org/officeDocument/2006/relationships/image" Target="../media/image22.jpeg"/><Relationship Id="rId15" Type="http://schemas.openxmlformats.org/officeDocument/2006/relationships/image" Target="../media/image29.png"/><Relationship Id="rId23" Type="http://schemas.openxmlformats.org/officeDocument/2006/relationships/image" Target="../media/image33.jpeg"/><Relationship Id="rId28" Type="http://schemas.openxmlformats.org/officeDocument/2006/relationships/image" Target="../media/image36.png"/><Relationship Id="rId10" Type="http://schemas.openxmlformats.org/officeDocument/2006/relationships/hyperlink" Target="http://www.google.com/url?sa=i&amp;rct=j&amp;q=&amp;esrc=s&amp;frm=1&amp;source=images&amp;cd=&amp;cad=rja&amp;uact=8&amp;ved=0CAcQjRw&amp;url=http://kappathetatau.org/sponsors/whirlpool-logo/&amp;ei=QMbLVLbeLcq-ggTKlYTYDw&amp;bvm=bv.84607526,d.eXY&amp;psig=AFQjCNGmelpyzuMY-qcVRKf4p-xBHB2IIQ&amp;ust=1422727101873113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://www.google.com/url?sa=i&amp;rct=j&amp;q=&amp;esrc=s&amp;frm=1&amp;source=images&amp;cd=&amp;cad=rja&amp;uact=8&amp;ved=0CAcQjRw&amp;url=http://www.adruby.com/brand/ariel&amp;ei=Ub_LVJnMLMudgwTVlYP4Cg&amp;bvm=bv.84607526,d.cWc&amp;psig=AFQjCNHEyDtgZdMJ8yE24f0_5wPfDock2w&amp;ust=1422725324957337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28.png"/><Relationship Id="rId22" Type="http://schemas.openxmlformats.org/officeDocument/2006/relationships/hyperlink" Target="http://www.google.com/url?sa=i&amp;rct=j&amp;q=&amp;esrc=s&amp;frm=1&amp;source=images&amp;cd=&amp;cad=rja&amp;uact=8&amp;ved=0CAcQjRw&amp;url=http://www.thomsons.com/resources/case-studies/danone&amp;ei=oczLVN6KEcmZgwSHtoDwDQ&amp;bvm=bv.84607526,d.eXY&amp;psig=AFQjCNFvPTmdDISPJtpiXbk2H2iW9v8Aog&amp;ust=1422728734927986" TargetMode="External"/><Relationship Id="rId27" Type="http://schemas.openxmlformats.org/officeDocument/2006/relationships/hyperlink" Target="http://www.google.com/url?sa=i&amp;rct=j&amp;q=&amp;esrc=s&amp;frm=1&amp;source=images&amp;cd=&amp;cad=rja&amp;uact=8&amp;ved=0CAcQjRw&amp;url=http://en.wikipedia.org/wiki/Adidas&amp;ei=sM3LVPOKJYGGgwTf8ICgDA&amp;bvm=bv.84607526,d.eXY&amp;psig=AFQjCNH3JBE-PqJhfSDbdSAU0WgIAjYiKA&amp;ust=1422729003953366" TargetMode="External"/><Relationship Id="rId3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gR7EYjcP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09305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Customer propositions </a:t>
            </a:r>
            <a:r>
              <a:rPr lang="en-US" sz="3000" dirty="0"/>
              <a:t>for global brands </a:t>
            </a:r>
            <a:r>
              <a:rPr lang="en-US" sz="3000" dirty="0" smtClean="0"/>
              <a:t>based on the fundamental </a:t>
            </a:r>
            <a:r>
              <a:rPr lang="en-US" sz="3000" dirty="0"/>
              <a:t>components of market exchange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91363" cy="4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88" y="74311"/>
            <a:ext cx="4928212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Premium brand challenge in action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" y="3831437"/>
            <a:ext cx="4097015" cy="2063520"/>
          </a:xfrm>
          <a:prstGeom prst="rect">
            <a:avLst/>
          </a:prstGeom>
        </p:spPr>
      </p:pic>
      <p:pic>
        <p:nvPicPr>
          <p:cNvPr id="3074" name="Picture 2" descr="http://upload.wikimedia.org/wikipedia/commons/c/c2/Audi_A3_Sportback_front_2009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18" y="3489718"/>
            <a:ext cx="4110051" cy="2405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arspicturesdb.com/wp-content/uploads/2012/11/You-can-vote-for-this-jaguar-x-type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91" y="180803"/>
            <a:ext cx="3965169" cy="2973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d/df/Cadillac_Cimarron_2_--_07-01-2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9" y="1232918"/>
            <a:ext cx="4213639" cy="235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Prestige brands –</a:t>
            </a:r>
            <a:br>
              <a:rPr lang="en-US" sz="3300" dirty="0" smtClean="0"/>
            </a:br>
            <a:r>
              <a:rPr lang="en-US" sz="2800" dirty="0"/>
              <a:t>A</a:t>
            </a:r>
            <a:r>
              <a:rPr lang="en-US" sz="2800" dirty="0" smtClean="0"/>
              <a:t>spirational </a:t>
            </a:r>
            <a:r>
              <a:rPr lang="en-US" sz="2800" dirty="0"/>
              <a:t>and selective </a:t>
            </a:r>
            <a:r>
              <a:rPr lang="en-US" sz="2800" dirty="0" smtClean="0"/>
              <a:t>– exclude </a:t>
            </a:r>
            <a:r>
              <a:rPr lang="en-US" sz="2800" dirty="0"/>
              <a:t>the many to appeal to the few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125219"/>
            <a:ext cx="7091363" cy="4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057400" y="1337627"/>
            <a:ext cx="5691742" cy="391477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5" name="Oval 14"/>
          <p:cNvSpPr/>
          <p:nvPr/>
        </p:nvSpPr>
        <p:spPr>
          <a:xfrm>
            <a:off x="2514600" y="4343400"/>
            <a:ext cx="990600" cy="58340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7"/>
          <p:cNvSpPr txBox="1">
            <a:spLocks/>
          </p:cNvSpPr>
          <p:nvPr/>
        </p:nvSpPr>
        <p:spPr>
          <a:xfrm>
            <a:off x="2628900" y="4398168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Value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88871" y="3198435"/>
            <a:ext cx="914400" cy="569119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63"/>
          <p:cNvSpPr txBox="1">
            <a:spLocks/>
          </p:cNvSpPr>
          <p:nvPr/>
        </p:nvSpPr>
        <p:spPr>
          <a:xfrm>
            <a:off x="4065071" y="3198436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Mass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438400"/>
            <a:ext cx="914400" cy="62388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119"/>
          <p:cNvSpPr txBox="1">
            <a:spLocks/>
          </p:cNvSpPr>
          <p:nvPr/>
        </p:nvSpPr>
        <p:spPr>
          <a:xfrm>
            <a:off x="5251142" y="2514600"/>
            <a:ext cx="9144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Premium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29400" y="1447800"/>
            <a:ext cx="967342" cy="529272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Box 117"/>
          <p:cNvSpPr txBox="1">
            <a:spLocks/>
          </p:cNvSpPr>
          <p:nvPr/>
        </p:nvSpPr>
        <p:spPr>
          <a:xfrm>
            <a:off x="6705600" y="1447800"/>
            <a:ext cx="814942" cy="609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Prestige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22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53" y="66974"/>
            <a:ext cx="8109305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Global prestige brands </a:t>
            </a:r>
            <a:br>
              <a:rPr lang="en-US" sz="3300" dirty="0" smtClean="0"/>
            </a:br>
            <a:endParaRPr lang="en-US" sz="2900" dirty="0"/>
          </a:p>
        </p:txBody>
      </p:sp>
      <p:sp>
        <p:nvSpPr>
          <p:cNvPr id="3" name="AutoShape 2" descr="data:image/png;base64,iVBORw0KGgoAAAANSUhEUgAAAKIAAAE3CAMAAAAe8GptAAAAclBMVEX///8AAACbm5syMjLw8PDGxsbg4OB4eHgPDw9ERET5+flWVlY3Nzdvb28kJCR+fn7q6uqxsbGFhYVjY2PZ2dnT09NQUFCurq6Xl5fOzs7y8vLBwcEWFhY+Pj67u7thYWGkpKSPj48eHh5ISEgqKipqamoC/BEvAAASwklEQVR4nO2dacOyKhOAs0zLNjNbtLvSlv//F98AkQEGXDLrOW/z4ZznNpdLYIZhGHAw+MlPfvJfk2R1mX2X7Ha7SzQuAbcn50vltGWE50+D2ORMy/DTFHaJn4h39s/Jt0mBOBoMxvQfl/ATWmqXcEbRksGqQP1GGRE2f0C1Of80DC45YZsz0uGnYXAZErb79yOOVMQkPwhZe4Zr0/icHbJ1givZ8HnpHruK3Hv7MuJatkobBDJdX7hFcKYRcgLRxAeGSK5Y4zTpcbVY5NugBqKnms6xcq/g8CefcInVx5FWnmEcRDXRigny4qWXOfy9JuLTLkE5XrUTHF9+d3pn9c2obJ4/YG0jhE7CTrydGfHmxVTGVOn/IEDObnOKzom3PWaz4t3lojEiPgyIU+mNRRsxI27Kv+KrXGcPVmqiat1sSQ9Jld0UMSN3mI29eE1fWSiUGfEiriZe0K78i1TUs4yl+wcHyqg2oSYVTQrRLx4/gz1dLcQBKSRe07SWV9oTErU5NEQMHXh4n1UhhgoiecOU/XMsn6k8A1iZhoixQ3o5TMyIoi0OAlCKI7QM+UOc4yuI94aIoBSJJb+xf+6JJqN3Yg1e/NamolFzWacUY2JRD+zfI1VxodxgMTZVl5N4SB1Eoi7TbUJlHJHfJqwpHpVGKksC36wpYi63kyrE0FGluNY3PZfJ/PkubktE1zEoYk1E7rKMlH5GkRxgNe4A2RjUb4e424LjCzMhrWl+l8aIrKqdXdoMceIvVnuhHmQoaxs+kOu4aWyOSM2F1tdXIsqvNAZ1jkn61P1Ze8RBvIQN34pINZp6ZCep5Z3t2kJtPFf4NoiDdKYrjbkUb6zblRxnUopnCyLxqF8pxadEmtJYSrHwjyJwNmmLqHktxH2tLVJhDRIopRWR6Vgmzq7S6Bi8QltE2j1ArbQjMt9QPCi4PxXOYheHoK23RiwYy6FIBWIwJz8IK7BwoD+syQ08vT0iG4BO7YhheUpIXIg779ToC+r2nwvRr9I7fwGR6QwvxopSLAKPXEsHwdUxuExEiMUoR8ivILqkYLhXWonIus5SRw4QWBFSxKKlvoJII3Xc9ayq6IKq1NP0T7Ws0kUgzPASInnbSVAbkXpgpcWmhYp1gu7dKX3zlxFp82qAONg5QJF9xVbyS6jug0e/hJg0RUyX8PE0rrFQXCYWqIJILyGSxsUHW7UQWYxnXrxVwGIvQ1f8frzRQ5KHMnQMnSVBxIY/nrihB1W0HiIr+FKTLxTIueyTMAjj84q5UEpoit55XbxWuBYdGkEcFecG20PpluydvCjc4wS2rGqjw68HlopdpchMqbzinNF8dJ04sE9iLziZz0dkzuJathhSDNPsfB5SGOG+1EVkBj/jf4W+AjjXfLRc+h346nIETDTXWDouxpk4IjRLXKhHIUC8HIQDH4hebOAD7+JmqUQC/CYXHs/EcRzxvFksNkrFpf5j8VhA7vCcR1GUZ7E6IKISPRZMHk8BzdR93vvBf1nAh6weMzaJNj/Awzjix+SpfckWa9Tfg4jJP4YYeY0ljuPmFzW7ZbgCiN8sP8Qu5IfYhRSIk+ufKk8nYN6rnHaqzEYA8TAIVPm0TSTyj5nuH2Jb+SF2IT/ELuSH2IXYEQ9RM1lFw/0xDtHh1psQjy07/ekiizvrPCsqOmrJ+JTJZt9NOmQFYrBsz/iUzbGDsqxSl/wlRMdZwgDaexBfTwOeHF7UnipE1/78WvKXvRWRpyq/JjfjPEgXiFP7w+tK1hfio8jGwyU5nvfRDckbJHJprdvNEPE0J0W89QVjnLdV7TcgPsXdI2U5adkg34P4lPWfDtmO8W2Ig0ANhz+tT6sesS1itMHlsXk8nv+9RIGW1+yIqZteECt9oJFXzNZIQjPKGnK2ruhqHyjGus/seelj1sgHao3oTrTHI4z6WqSQTbBssBy7jhFrFOM1ZHPfkpApH5rSfM9quhftEceViGR2OtD6+HFZ/5NhrVbZHlHPcdTlgOgVmVXn3c+fYa1BR4hpdWOkLU/zQxLYRNXJzU4Ra40ZFojGzORrbZl8nSLmbogJcR200vbk8YY576dbREuYQOsIh8rErpb32TuipjBkpnsOD9ytDbIHRHkCmkiojSxtjF0h2rIapRIjcta6xrulrnsoRXl+n0ikF+3UbMX7QDyoiCRVZaYcM2du9oGo+Y3XAOnijfaxD0Td3UnVfBIipmFDH4i6wxHyJ0Mx5Rz2gagXGE040RbeG1zIPhB133uMkuPrmj5U0SwjSYsI4Fntn1EXxqKNvm7o5Z9BLPK3tNaILpnqA1HP0yvyszSbji5U6QNxoSEWJlBbnXvHusE+3IidhuhityCC1XQfpagFoMq8Q83ByD6DqA8Vy/WMufoLtoCvB0TdLJajFc3BwJZ89oCo6a04WY9LIa5tD4j6JjhlTqi+4B5ZqfJ+RH3o4pRRb+OqzX4R9xqGWLCuTzx9BFG3ira1r0iQ5+2IenMD9llHzD6AmGsUYAW4zv8BxECf2wAUurOLDLLejZhpEDDyYPIk+0QM9FksGAjTX6B/jc71QoTGWYuEKwtSekBE1HkDf1dDEuhg+r2IOoLkEer+oro85O2IyModaS2zxU3rCVH3Y0D3TERXaCyo/MaBQYhMKciP0Odas14RUyRXXI43IHMOvY5dAizvQ9ZXvW+5vnMEqF6bYoRK76ZbRTQO+ibEEFsRoAAEeltFV1++B3GLJEZo4Wxdn/G9R96CqDvaDpv6leSmnYKnXrwB0UXTdLQUGMRq4rsAdI+4xmdYNf9A16epekq3iDymlejVhxMi26Ma9vXoCPHGEDwtSFOIZpIRb9y0ZVQXiLM104StCVDTFKzvM26O8gIidahPqyJdNl0bqvhZxHoUBEnzMbTElxAvj33CA4VjPcxZSqTfFMurQPztVxFLcc++IWeRClJ/AVLg75gDpM/yjpE9TRRNz0Da7J95trctYhAm52hWmWibYbfEGoUl+akZ4uy8z4b56rGb26pWCDrziCizNYXjvem+SCEGD+Q8k0nsAVE32SF6vw7TNxqLauzGaAdutDd9ICr3zNFzbHtuvQXxJoffQR0mWqoJlaqMrI4RRwdPcWLKuXrX0AFlFYSdIu6GHrgpF1aNrikjs6KWO0ScrsagSqFhIdvmBcaUUbumdIU4meVjxWoEsNWtzEtS1E0CO0ecnGarLEHXq0lRuxhL8SYyq5VN2xDxej+dZpeFn2fj2LOta4DNkWgM5kzaJohbI/pY2ngQHw9gY+hCINMYm6sc1d1W/CVnzE3Ww83pT702iGO5qucDvRij2jnyLyDOoLcThV6cjM/Zwd/dJzSMmINfM20o0GBn9lfHLgbx5d9JxEtu1A0+SPCujORQ1uKDNnCuX4zvQiRDEWgc04GyfQa+ZXOfiI7SV+daMKr28p63IarF6D7HfQdpTGDcDbovRLU1spvDoJkh0a5HxFw+hW3MKHXettyeXhDJyBh6t8xzleIQ9dYOvXEZxFkGKuoV9oQb7IG9IU5GO+KswrZXxNoj/VCfiJPrfOZHw/XWK9wsaHeKZKsA2Efr+LlrxMgNQzfVNuCRIp2F/wqD3FmPiCbthJaQ98tgSsgSbeoNEWoHnz6Dw4Qa7kSvGSY8/AVTIvpbe2U0w3AwWM6X3/FbfghRGljxlgcVvbIY+03IKjPCQD9YtTqsh7Q2GMktoyfQMasaS78fUXLAeE3DUQMyo9AzotQYyygYHGdX2Mb3I0oLMkrHwa11bU+Iclp32UMusIOfQpTSQMtIGOyp7UHQHhBzeF6pGzAzwv4hwh4QpZGfWNIC/UbroLoHRDkdp1RfqEbY5+T6RJTjn8LRhgEXm93pY6WGNNcivC+YSZR9GFHK4Ber/WCszDhf3hOiNLcrkiilzH5LaKIPRDk3THgN8NaWoHL/y8PEREsOjlqiJ32svZKnC8SZUvzbXNN9IMrBT2EDpeCJuRr6X/AJlkzCoKh51N//slnwlR1p4tLofH9gZa8YT+XwsHE7kw+s7PXwH4z99AfW6ovJU2l0iC727AtRqk+YkiOvHDOZnT4QldVXmeHmJt+7ElGau+vAGZMiTVJKq6kxViJKbgrMPWvndTvSulNpjG3ydqoQ5WxNuFK9NqKaVwJS4I3JKE0Q5UU1V+Ad10XUZ6KFXsgFbMiTqEJUagmMg+oi6nny4ly5987aISraCOIvNRH1db2gO5Zzuw1ZlhWI6uIpUNP1EPWdNxxQF/KvO/wWFYhahpI4p94iO2w5hBi/yDm16FKSKkQkyb7sYWshIuvDiHArrZhMw6flbYhIfjj4qF0NRCydksoWRWyxxgBdz8D962rE1FCGRDJaqUryNJ5Qa0MM9vu1Ks8jtRHDjJ6PypDqneJJ4i5jZQdolPpuhFkUq5u9FbFmcpUiyuorfCrrs6Wo5IXj89MvIEqpRK1KUV1l1+Rz63VE1kbbB16NotkkNJevPaJcBLUmvxXRlya3W2RnFGWFeItNmvXVEOicZXtExS5Xp+2qgux3in5stzWi6sIY3BSzoHuJYi/aGlFr6g0yEqnou3I4+PRGW0TdB8J34DKKIY0aMV4tETE/MGtCmOOEmFK3RMSW1TSpan3dsflN2yGGO2Sr7kvVxLKQ9HAYHoa45GoUr73R6U1+iF3ID7EL+SF2IT/ELuQfQ8w+DYNLBhBPi28U/wQQv1l+iF3ID7ELKRD9ZPyFkvgA8R8w3T/EtvJD7EIwxAh0kPnanGAfuKGrhbLIR1SUg66rHgqT/SHPs3Ui3TwFH10BF2CIStxvhUXUwvNit3Scyf0SJdLvJFYjB4RpkA4kPrgZiDjdwIchpRCHCM1jiOrk50hLrNhKcbFlBArDJTNeGTyZeCpiIUGqTa2W7Uua+hXBQAxR2ybsKueRhvqsFljtTK8GF5C/J2VRHZE5O36tHG0rb4EhkryaQ+hRYdsNScF2/gbX2eZx4dkddxFzIqUGdrX5gwVVhOx2w2Pseck5okkJvA5Y9Hyx3++zaCbm+E2IYq6LJgKBUBB7yvJQfE7WTYomVF5xlC7IHRDYZHPHPrhbvBIJB1t4YVgWvAkRJM340p8s7LaHKlJsW1EyknbAJ1zp1McR3En7lGa44zePHTQgXwORNJGyuZNC0TdTiOk0ES8NOllRhDKJdeAtnyoKsgKHlxcpRSQAWAMxBjemlYi8KdtQijeqVVm5VANiQWBd3NIecSyo0j+8HJ6MJ1C7dCY8I/+6gTc6qXrXHeJM/Emq2ZCUFILapeNKsncJtXRFPe6h3nSBKDT6IKrQVZRbEoJQzhqM6NPoZCu/69ypWibbEHHFPPDj/gZaX2ZtTHPR7FinF5Kb38ER03dwAGIDjZZkVJiYm6UQC4vP/yDdMP3wLJ+P8h3rZmIc8RoPAirNEOeFpnr2gkhhY+Pzb+X5d3wDZBXx2Slcr8vldWr3dBTEnJ99dOw+5cUBqTbFzAqv+bBKnQfy9PGyJuI0G2ZjYaYPjn0nhRwqBEvBKQ0Ueb2sAeK1GpFOcyqzo75jX0F6lpobufOkPH3tVC97Z4j35bJeRe+pPyOrL0G0zYxvpZLaSlWbWTVNXFF8dw+2WrNdJNUGnlgTUZj8pBViA6OzLtKxoJ2oquijdL6MSO5ZtRsWQURSdSwdINspw5PPrVIXgSEj1lWXhn10SkzvUlTtueIxktFREL2aRqepG0Ht761suuQx2Jd2CgkcyU+QEUl3fX0DIvNUxHNG1sZ4llu7jEjHBBVWp50zRn8um7DdjSDZ+GBiX0EkjbFiz5KW/iIdbnDPzOqMkaugL6kg0hQ2e2pCW5eWZgxxPY30LoeLNI7CEEkV2NO2GtrFEpFtpF8UHR0YoFlTdDd7yQ1SEal/a91so/XAgI7nuMdI9Qe5TUrDNJIqqYjMzbWt1m4/dqGjOF5AxDw7G9Xxi+9qNSOILEhgYWxb0YMiQsKvpQEn+dPUAeVWH64jshwsrZwCHnp7AZEVHf+V+ar3rGiewbaI02TKnRFEOpJ1rnLuWnJ3BgIRbO3tBWbETCsSyaPgS0z/dqvI52GnpeYjIIiDgGUUzodFQCiNh88bTADis5SzY5YND6srb1um+KKMyL4+wV0IT08pX+nLxLcIIohd3m+nJU8PDMRLAeHlaYrSKguhQuJRiH3+EznCGGH+D1F+pDvZIkmByEZQ6kYdCmK+8BeqAYsfvv/IAHPmz4mRvN5WZ3yhPemXJthPY/n9JhEMBZVij9LWldR19XC8eInY8wzepXuOHtPRaDq7+MNEvEURdWUiDv+jkxpfJgUiNVgNNr/sU6jdPbH/XWvtZNu30OHJs/iYSZqO3dQlSvA1kroJW865xXff/SIhjibyKbJvEtppoAv2vkWKAUVo+q7Ix2UDvJ9s5X+drLI6e3r/5Cc/+cn/n/wPPvVI/ZCIWBgAAAAASUVORK5CYII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05" y="160338"/>
            <a:ext cx="2130724" cy="16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theroyalexchange.co.uk/wp-content/uploads/2012/05/LOGO-LORO-PIANA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9" y="5700849"/>
            <a:ext cx="3375414" cy="97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seeklogo.com/images/F/FERRARI_ESCUDO-logo-7935CF173C-seeklogo.com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3" y="20151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American Expre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6" y="718576"/>
            <a:ext cx="2343627" cy="117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61" y="2185780"/>
            <a:ext cx="2586667" cy="94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ttp://www.trademarksandbrands.com/wp-content/uploads/2012/11/Mouton-Rothschild.jpb_1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67" y="34171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court-side.com/news/wp-content/themes/wpnewspaper/timthumb.php?src=http://www.court-side.com/news/wp-content/uploads/2013/02/Louis-Vuitton-Logo-psd36243.png&amp;q=90&amp;w=479&amp;zc=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73" y="2176152"/>
            <a:ext cx="1285026" cy="1547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115084"/>
            <a:ext cx="1800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assets.hemmings.com/story_image/219771-1000-0.jpg?rev=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85" y="160338"/>
            <a:ext cx="1252464" cy="2401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http://upload.wikimedia.org/wikipedia/commons/thumb/2/25/Logo_von_Ermenegildo_Zegna.svg/2000px-Logo_von_Ermenegildo_Zegna.svg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43" y="5331439"/>
            <a:ext cx="3038235" cy="734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9" y="3893568"/>
            <a:ext cx="2369681" cy="11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http://upload.wikimedia.org/wikipedia/de/thumb/8/8b/Breitling_logo.svg/2000px-Breitling_logo.svg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58" y="974550"/>
            <a:ext cx="1931119" cy="772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4180396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Prestige brands use global (</a:t>
            </a:r>
            <a:r>
              <a:rPr lang="en-US" sz="3000" dirty="0" err="1" smtClean="0"/>
              <a:t>deterritorialized</a:t>
            </a:r>
            <a:r>
              <a:rPr lang="en-US" sz="3000" dirty="0" smtClean="0"/>
              <a:t>) brand imagery</a:t>
            </a:r>
            <a:endParaRPr lang="en-US" sz="3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0" y="6248400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© Prof. J-B.E.M. Steenkamp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Not to be reproduced without permission</a:t>
            </a:r>
            <a:endParaRPr lang="nl-NL" sz="12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96" y="152400"/>
            <a:ext cx="47271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When you have it all ….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www.youtube.com/watch?v=TDuLS7SPe8A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Fun Brands –</a:t>
            </a:r>
            <a:br>
              <a:rPr lang="en-US" sz="3300" dirty="0" smtClean="0"/>
            </a:br>
            <a:r>
              <a:rPr lang="en-US" sz="2600" dirty="0" smtClean="0"/>
              <a:t>catering </a:t>
            </a:r>
            <a:r>
              <a:rPr lang="en-US" sz="2600" dirty="0"/>
              <a:t>to the universal need for stimulation and </a:t>
            </a:r>
            <a:r>
              <a:rPr lang="en-US" sz="2600" dirty="0" smtClean="0"/>
              <a:t>new experiences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125219"/>
            <a:ext cx="7091363" cy="4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057400" y="1337627"/>
            <a:ext cx="5691742" cy="391477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5" name="Oval 14"/>
          <p:cNvSpPr/>
          <p:nvPr/>
        </p:nvSpPr>
        <p:spPr>
          <a:xfrm>
            <a:off x="2514600" y="4343400"/>
            <a:ext cx="990600" cy="58340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7"/>
          <p:cNvSpPr txBox="1">
            <a:spLocks/>
          </p:cNvSpPr>
          <p:nvPr/>
        </p:nvSpPr>
        <p:spPr>
          <a:xfrm>
            <a:off x="2628900" y="4398168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Value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88871" y="3198435"/>
            <a:ext cx="914400" cy="569119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63"/>
          <p:cNvSpPr txBox="1">
            <a:spLocks/>
          </p:cNvSpPr>
          <p:nvPr/>
        </p:nvSpPr>
        <p:spPr>
          <a:xfrm>
            <a:off x="4065071" y="3198436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Mass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438400"/>
            <a:ext cx="914400" cy="62388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119"/>
          <p:cNvSpPr txBox="1">
            <a:spLocks/>
          </p:cNvSpPr>
          <p:nvPr/>
        </p:nvSpPr>
        <p:spPr>
          <a:xfrm>
            <a:off x="5251142" y="2514600"/>
            <a:ext cx="9144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Premium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29400" y="1447800"/>
            <a:ext cx="967342" cy="529272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Box 117"/>
          <p:cNvSpPr txBox="1">
            <a:spLocks/>
          </p:cNvSpPr>
          <p:nvPr/>
        </p:nvSpPr>
        <p:spPr>
          <a:xfrm>
            <a:off x="6705600" y="1455261"/>
            <a:ext cx="888182" cy="63944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Prestige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4419600"/>
            <a:ext cx="888182" cy="554830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118"/>
          <p:cNvSpPr txBox="1">
            <a:spLocks/>
          </p:cNvSpPr>
          <p:nvPr/>
        </p:nvSpPr>
        <p:spPr>
          <a:xfrm>
            <a:off x="6768691" y="4439840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effectLst/>
                <a:latin typeface="Times New Roman"/>
                <a:ea typeface="Times New Roman"/>
                <a:cs typeface="Arial"/>
              </a:rPr>
              <a:t>Fun</a:t>
            </a:r>
            <a:endParaRPr lang="en-US" sz="120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2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2" y="113326"/>
            <a:ext cx="8109305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Global fun brands </a:t>
            </a:r>
            <a:br>
              <a:rPr lang="en-US" sz="3300" dirty="0" smtClean="0"/>
            </a:br>
            <a:endParaRPr lang="en-US" sz="2900" dirty="0"/>
          </a:p>
        </p:txBody>
      </p:sp>
      <p:pic>
        <p:nvPicPr>
          <p:cNvPr id="7172" name="Picture 4" descr="http://www.logoeps.net/wp-content/uploads/2012/02/swatch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2" y="2958442"/>
            <a:ext cx="3384678" cy="744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le:H&amp;M-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49" y="256621"/>
            <a:ext cx="1898080" cy="125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ebdesignerdrops.com/wp-content/uploads/2012/06/6_Zara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9131"/>
            <a:ext cx="2468172" cy="987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upload.wikimedia.org/wikipedia/commons/thumb/b/b3/Nintendo_red_logo.svg/2000px-Nintendo_red_logo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85" y="338487"/>
            <a:ext cx="2843312" cy="701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55" y="2102024"/>
            <a:ext cx="28765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2" y="4446499"/>
            <a:ext cx="2662499" cy="15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12" y="509638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7687"/>
            <a:ext cx="1995488" cy="105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cion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85" y="1248697"/>
            <a:ext cx="1790701" cy="123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vignette4.wikia.nocookie.net/logopedia/images/d/dd/Disney_Logo.png/revision/latest?cb=201212281013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33" y="4005363"/>
            <a:ext cx="1866779" cy="1004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12779" y="2787159"/>
            <a:ext cx="1209168" cy="11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09305" cy="1143000"/>
          </a:xfrm>
        </p:spPr>
        <p:txBody>
          <a:bodyPr/>
          <a:lstStyle/>
          <a:p>
            <a:r>
              <a:rPr lang="en-US" dirty="0" err="1" smtClean="0"/>
              <a:t>Enjoyneering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“At </a:t>
            </a:r>
            <a:r>
              <a:rPr lang="en-US" i="1" dirty="0"/>
              <a:t>SEAT everything we know is everything you feel. We are Spanish and German and are passionate perfectionists. When you get behind the wheel of a SEAT car, you don't just go for a drive you go for an experience</a:t>
            </a:r>
            <a:r>
              <a:rPr lang="en-US" i="1" dirty="0" smtClean="0"/>
              <a:t>.”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1600" i="1" dirty="0">
                <a:hlinkClick r:id="rId2"/>
              </a:rPr>
              <a:t>https://</a:t>
            </a:r>
            <a:r>
              <a:rPr lang="en-US" sz="1600" i="1" dirty="0" smtClean="0">
                <a:hlinkClick r:id="rId2"/>
              </a:rPr>
              <a:t>www.youtube.com/watch?v=JngsC3QRD1k</a:t>
            </a: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>
                <a:hlinkClick r:id="rId3"/>
              </a:rPr>
              <a:t>https://</a:t>
            </a:r>
            <a:r>
              <a:rPr lang="en-US" sz="1600" i="1" dirty="0" smtClean="0">
                <a:hlinkClick r:id="rId3"/>
              </a:rPr>
              <a:t>www.youtube.com/watch?v=Lxnv1fx9FeY</a:t>
            </a: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68976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1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Developing a meaningful and compelling customer proposition for </a:t>
            </a:r>
            <a:r>
              <a:rPr lang="en-US" sz="3000" i="1" dirty="0" smtClean="0"/>
              <a:t>your </a:t>
            </a:r>
            <a:r>
              <a:rPr lang="en-US" sz="3000" dirty="0" smtClean="0"/>
              <a:t>brand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678"/>
            <a:ext cx="8109305" cy="4383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Criteria:</a:t>
            </a:r>
          </a:p>
          <a:p>
            <a:pPr lvl="0"/>
            <a:r>
              <a:rPr lang="en-US" sz="2400" dirty="0" smtClean="0"/>
              <a:t>Serves </a:t>
            </a:r>
            <a:r>
              <a:rPr lang="en-US" sz="2400" dirty="0"/>
              <a:t>the needs and characteristics of your global target segment; </a:t>
            </a:r>
          </a:p>
          <a:p>
            <a:pPr lvl="0"/>
            <a:r>
              <a:rPr lang="en-US" sz="2400" dirty="0" smtClean="0"/>
              <a:t>Drives </a:t>
            </a:r>
            <a:r>
              <a:rPr lang="en-US" sz="2400" dirty="0"/>
              <a:t>purchase decisions;</a:t>
            </a:r>
          </a:p>
          <a:p>
            <a:pPr lvl="0"/>
            <a:r>
              <a:rPr lang="en-US" sz="2400" dirty="0" smtClean="0"/>
              <a:t>Fit </a:t>
            </a:r>
            <a:r>
              <a:rPr lang="en-US" sz="2400" dirty="0"/>
              <a:t>with firm capabilities;</a:t>
            </a:r>
          </a:p>
          <a:p>
            <a:pPr lvl="0"/>
            <a:r>
              <a:rPr lang="en-US" sz="2400" dirty="0" smtClean="0"/>
              <a:t>Turns </a:t>
            </a:r>
            <a:r>
              <a:rPr lang="en-US" sz="2400" dirty="0"/>
              <a:t>a profit in the short and long run; and </a:t>
            </a:r>
          </a:p>
          <a:p>
            <a:pPr lvl="0"/>
            <a:r>
              <a:rPr lang="en-US" sz="2400" dirty="0" smtClean="0"/>
              <a:t>Distinguishes </a:t>
            </a:r>
            <a:r>
              <a:rPr lang="en-US" sz="2400" dirty="0"/>
              <a:t>your brand from competitors.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5" y="1524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Summarize your customer proposition in a single sentence 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00200"/>
            <a:ext cx="7573859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Char char="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000" b="1" i="1" dirty="0" smtClean="0"/>
          </a:p>
          <a:p>
            <a:pPr marL="115888" indent="0">
              <a:buFont typeface="Arial"/>
              <a:buNone/>
            </a:pPr>
            <a:r>
              <a:rPr lang="en-GB" sz="2000" b="1" i="1" dirty="0" smtClean="0"/>
              <a:t>For ...............</a:t>
            </a:r>
            <a:r>
              <a:rPr lang="en-GB" sz="2000" i="1" dirty="0" smtClean="0"/>
              <a:t> </a:t>
            </a:r>
            <a:r>
              <a:rPr lang="en-GB" sz="2000" dirty="0" smtClean="0"/>
              <a:t>(definition of the global target segment)</a:t>
            </a:r>
            <a:r>
              <a:rPr lang="en-US" sz="2000" dirty="0" smtClean="0"/>
              <a:t>, </a:t>
            </a:r>
            <a:r>
              <a:rPr lang="en-GB" sz="2000" b="1" i="1" dirty="0" smtClean="0"/>
              <a:t>Brand X is ............</a:t>
            </a:r>
            <a:r>
              <a:rPr lang="en-GB" sz="2000" b="1" dirty="0" smtClean="0"/>
              <a:t> </a:t>
            </a:r>
            <a:r>
              <a:rPr lang="en-GB" sz="2000" dirty="0" smtClean="0"/>
              <a:t>(definition of the category)</a:t>
            </a:r>
            <a:r>
              <a:rPr lang="en-GB" sz="2000" i="1" dirty="0" smtClean="0"/>
              <a:t> </a:t>
            </a:r>
            <a:r>
              <a:rPr lang="en-GB" sz="2000" b="1" i="1" dirty="0" smtClean="0"/>
              <a:t>which gives the most .........</a:t>
            </a:r>
            <a:r>
              <a:rPr lang="en-GB" sz="2000" dirty="0" smtClean="0"/>
              <a:t> (definition of differentiating benefits), </a:t>
            </a:r>
            <a:r>
              <a:rPr lang="en-GB" sz="2000" b="1" i="1" dirty="0" smtClean="0"/>
              <a:t>because of ..........</a:t>
            </a:r>
            <a:r>
              <a:rPr lang="en-GB" sz="2000" i="1" dirty="0" smtClean="0"/>
              <a:t> </a:t>
            </a:r>
            <a:r>
              <a:rPr lang="en-GB" sz="2000" dirty="0" smtClean="0"/>
              <a:t>(reason to believe).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97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Value brands 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en-US" sz="2600" dirty="0"/>
              <a:t>adequate quality for a low price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91363" cy="4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057400" y="1337627"/>
            <a:ext cx="5691742" cy="391477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5" name="Oval 14"/>
          <p:cNvSpPr/>
          <p:nvPr/>
        </p:nvSpPr>
        <p:spPr>
          <a:xfrm>
            <a:off x="2514600" y="4267200"/>
            <a:ext cx="914400" cy="652463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7"/>
          <p:cNvSpPr txBox="1">
            <a:spLocks/>
          </p:cNvSpPr>
          <p:nvPr/>
        </p:nvSpPr>
        <p:spPr>
          <a:xfrm>
            <a:off x="2590800" y="4329112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Value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8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4" y="10874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Global value brands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data:image/jpeg;base64,/9j/4AAQSkZJRgABAQAAAQABAAD/2wCEAAkGBxQSEhQUExQWFBUXFhcXFxcUGBQcGBoaFxcXFxgYFRYcHCggHh4lGxcUITEhJS0sLi8uFx8zODMsNygtLiwBCgoKDg0OGxAQGywkICQsLiwuLCw0NCwsLCwsLCwsLCwsLCwsLC8sLCwsLCwsLCwsLCwsLCwsLCwsLCwsLCwsLP/AABEIAF8CEQMBEQACEQEDEQH/xAAcAAEAAgIDAQAAAAAAAAAAAAAABgcEBQIDCAH/xABGEAABAwIBBggKCAcBAAMBAAABAAIDBBESBQYHITFRQVJTYXGBkZITFyIyk6GxwdHSFkJiY3KCouEUFSNUo7LCM0OD8CT/xAAaAQEAAgMBAAAAAAAAAAAAAAAAAgMBBAUG/8QAMREAAgECAwUHBAMBAQEAAAAAAAECAxEEEjEFFSFRYRNBUoGRobEiMnHRFCPB8ELh/9oADAMBAAIRAxEAPwC8SUBV0tfIXE+EfrJ+u7f0rx869RybzPV97PWwoUlFLKtOSOP8bLyknfd8VHtqvjl6v9kuwpeFeiH8bLyknfd8U7ar45er/Y7Cl4V6Iy8j1Mjp4mmR5Be24xu333rYwlSpKvBOT15v9lGKpU40ZtRWnJFkL1R5cIAgCApHOvLtQKyoDKiZrRI5oa2R4Awm1gAbcCtS4Hm8VXqdtJRk7X5mo/ndT/cT+lk+KzZGv29XxP1H87qf7if0snxSyHb1fE/UyslZUqHzwtM8xDpWN1yScLgN6w0iylWqOpFOT1XeX2qj1BXGlLLE0MsLYZXx3Y5xwOIv5Vhe3QVOKORtKtOEoqLsQj6T1n9zN33fFSsjm/yq3jY+k9Z/czd93xSyH8qt42SjRzlepmrA2SeR7RG9xa57iOADV1rEkrG7s+tUnVtKTasWsqzuBAEAQBAEAQBAEAQBAEAQBAEAQBAEAQBAEAQBAEAQBAEAQBAEAQBAEAQBAEAQBAEAQBAEAQBAEAQBAEAQHVVvwsedzXHsBUZu0WyUFeSRVIXiloeyYWQEBtc1mXqouYuPY0rd2dG+Jj0v8M0toO2Hl5fKLGXqTzAQBAEB53yvJinmdxpZD2vJVy0PJVnepJ9WYaFYQG5zOixV1MPvWnu+V7liWhs4RXrx/JfaqPUFQaWZb1rRxYW+tzyrIaHA2o/7kuhClI5oQE50RR3q5HboSO17PgVGeh09lr+1vp/qLbVZ3ggCAIAgCAIAgCAIAgCAIAgCAIAgCAIAgCAIAgCAIAgCAIAgCAIAgCAIAgCAIAgCAIAgCAIAgCAIAgCAIDBy4+1PMfu3exa+LlloTfR/BfhVetBdUVkvIHrQsgIDe5lsvU33McfYPeujspXxF+j/AMObtR2oW6r/AEny9KedCAIDhM+zXHcCewIYbsjze51yTv19quPIN3PiGAgJNo4ixZQh5sbuxjvisS0N3Z6vXXmXcqj0hFMv5iw1czpnyStcQ0WbgsMItqu0lSUrGlXwMK088mzXeK6m5abtj+RM7Kd10ubHiupuWm7Y/kTOxuulzZu82M0oqFz3Rve8vABx4dViTqsBvWG7mzh8JCg24t8SQrBtBAEAQBAEAQBAEAQBAEAQBAEAQBAEAQBAEAQBAEAQBAEAQBAEAQBAEAQBAEAQBAEAQBAEAQBAEAQBAEAQGNlKk8NG6O+HELXHSqq9Ltabg3a5bRq9lUU+RHvoW3lXd0Ll7nh437HT3vLwofQtvKu7oTc8PG/Yb3l4UPoW3lXd0JueHjfsN7y8KNjkXN9tO8vDy67cOsAcIPuW1hMBHDyck73NXFY6WIiotWsblb5ohAEBg5dlwU07t0Uh7GlZRXWdqcn0Z55CtPJBAEBM9FEV60nixPPaWj3lRnodHZivW8i4VWegKuzjz+qYamaKMR4GPLRiaSdW25xb7qajwOLiNoVYVHGNrI13jKrN0Pcd8yzkRTvOt0/7zHjKrN0Pcd8yZEN51un/AHmTjR/l6asilfNh8l4a3ACPqgm+s7woyVjp4HETrQcpcyVKJumozhzigo23ld5R81jdb3dA3c51LKVyiviYUVeT8it8r6SKmQkQhsDeYBz+skW7ApqKOPV2nUl9nD5I3U5eqZPPqJT+dwHYDZSsjTliKstZM6WZUnGsTSjokf8AFLIj21TxP1NjS53Vsfm1Eh/HZ3+wKxlRdHGV46SZvsnaTqhpHho2Sje27He8epYyG1T2pUX3JP2LBzdzlgrWkxGzh50btTh1cI5woNWOrQxMKy+n0NysGwEAQGny/nLT0Y/qv8ojUxut56uAc5sFlK5r18TTor6n5d5XmV9JdQ8kQNbC3efKf6/JHYVNQOTV2nUlwgrfJG6nOSrkN3VEvU9wHYLBZsjTlia0tZM6osuVLfNqJh/9j/is2RhV6q0k/U29Bn7WxHXKJBukaD6xY+tYyovhtCvHvv8AkmOQ9JcMhDahhhPGHlM6+EevpUHE6NHacJcJq3wTmKVrgHNIc0i4IIII3ghROkmmro5oZI/nvl19HTiWMNLjI1tn3trDidhG5ZSuauMrujTzLmQPxn1XJw9j/mU8iOXvSryQ8Z9VycPY/wCZMiG9KvJGzzaz9qamqihcyINe4glofewaXG13cyw42Rdh9oVKtRQaXEneVsrQ0zMczwxvBvJ3NG0lRSudSrVhSV5uxXeWdJ0jiRTRhg48mt3U0ah61JQ5nIq7Uk+FNepG588q55uah4/CGt9gUsqNR42u/wD0IM8q5huKh5/FhcPWEyowsbXX/oleb+kw3DatgtykYOr8TPeOxRcORv0Np8bVV5osiGZr2hzSHNcAQQbgg7CCoHXTTV0c0MnTV1TImF8jgxjRcucbAIRlJRV5OyK7y9pN1ltKwW5SQHtaz49imoczk1tqd1Jeb/RDq3Oqsl86ok6GHAOxtlKyOfPF1p6yfwYH8ym5aTvv+KzZFXbVPE/Uy6bOOrj82olHS9xHYbrFkTjia0dJM3VDpFrGWxFko+20A9rbLGVGzDaVaOtmTTNvSBBUuEcg8BIdQubscdwdwHmKi42Ojh9oU6jyy4P2JionQCAIDHr66OBhfK9rGjhcfUN55ghCc4wWaTsivst6T9ZbSx3+8l9zB7z1KahzOVW2p3U15siFZnfWynyqh45mWYP02UsqNCeMry1l6cDCGWqnb/ETekk+KzZFXb1fE/UzqPPGtj2VDzzPs4fqBWMqLYY2vHSRKckaUHAgVMQI48Wo9bCbHtCi4G9S2o9Ki9CwMk5XhqWY4Xh44bbRzObtB6VFqx1aVaFVXg7mcsFgQEdz7yvJS0pkiIa/GxoJAO069R5gVlK7NXGVpUqWaOpW/jCruUb6NnwU8qOPvKvzXoPGFXco30bPgmVDeVfmvQHSFXco30bPgmVDeNfn7Hzxg13Kt9HH8EyoxvGvz9h4wa7lW+jj+CZUN41+fsfDn/X8sPRx/Ks5UY3hiOfsfPp9X8sPRx/KmVDeGI8Xsjrrc96yWN8b5AWvaWuAYwXB1HWAmVGJ4+tOLi3qRxZNMIAgLA0Px3nndujaO86//KhM62yl9Un0LUUDtnnvOCXFVVDt80n+5Vy0PKV3erJ9Wa9CkIC39E0VqJx40zz2NY33KuWp6DZkbUb82b3OrLraOndKRd3msbxnHZ1DWT0LCVzZxNdUaeZ+RReUK2SeR0kri57jck+wbgNytSPM1Kkqks0nxMdCBl5NybLUPwQxukdtsOAb3E6gOco2WU6U6jtBXNzPmLXtF/AE/hfGT2B1z1LGZGw8BiF/5+CPSxlpLXAtcDYhwIIO4g7Fk1GmnZnBDBk5OrnwSNljOF7TcH2g7wRqRk6dSVOSlHVF+5Dyk2pgjmbse25G47HDqIIVTVj1NGqqsFNd5nLBaQfPrPYU14KcgzfWdtEfxdzcHDuUoxuc3G47svoh93x/9Knnmc9xc9xc5xuXOJJJ5yrDhSk5O71OtCIQC6AIAgJHmjnZJRPAuXwk+XHuvtczcfUfWMONzcwuLlRdtY8v0XXSVLZWNkYQ5jgC0jhBVR6OMlJKS0ILphl/owN3yF3dbb/pTgczar+iK6lVqZwwgNtmvlVtLUNnc0vwNfhaLa3OYWi54Br1lYauX4aqqVRTava5j5YytLVSGSZ2Jx2D6rRxWjgCylYjVrTqyzTZgoVBAEAQFm6JMsEiSmcbho8JHzC9njouWnrKhNd52tl1m703+V/pYr3gAkmwAuSeADaSoHXbsUjnpnO6tlIaSIGH+m3fwY3DefUOu9sVY81jMU60+H2rT9kbWTTOTGkkAAkk2AGsknYAEMpX4IkUWYte5uIQWvwOfGD2F2rrWMyNtYDENXy/Bp8pZLmp3YZo3Rk7MQ1H8J2HqWU7mvUpTpu01Yw0KwgLf0ZZwOqIXQyG8kVrE7XMOoX5xs7FXJHoNnYh1IZZar4JqonRNPnPnDHRRY363HUxg2uPuA4SspXNfE4mNCN3r3IpXLmW5quTHM6/FaPNaNzR79pVqVjzlavOtK8ma1CkIBdAEAQGZkrKctNIJIXFrh2EbnDhHMjVyylVlSlmiy7M0s4mVsOMeS9thIzcd4+yeD9lU1Y9JhcTGvC6170bxYNkgul2W1LE3fMPUx/xUoanM2o/6kupUqsOCEAQBAEAQBAEAQBAEBZuhyLyal28xt7A4+9QmdrZMeEn+CxnG2tQOuecJ5MTnO3uJ7TdXHkJO7bOtCIQF26NY8OT4ecyH/I4e5Vy1PSbPVsPHz+SGaW64uqY4vqxx3t9p5Nz2BqlA5+1Jt1FHkiCqRywgLJ0S5ThY2WJzmslc8OGIgYm4bAA7wcWr7ShNHZ2XVgk4vUstQOwQjSHmm+qMckDGmQXa+5Dbt+qSTtsbjrUoysc3HYR1rShqQ3xeV3Js9Iz4qWZHP3bX6eo8XldybPSM+KZkN21+nqWBo+yVUUsD4p2geXiZZwOpwFxq5x61GTudXA0qlKDjPmdufecX8HT+Sf6sl2x83Gf1XHWQkVczjcT2NPhq9CkXvJJJJJJuSdpJ2klWHm278WcUMHfQ0j5pGxxjE95AaOc+7nQnCDnJRjqy482sx6emaDI1s0vC54u0Hcxp1Ac+32Ktyuehw+Bp0lxV3/2huq/ItPM0skhY4fhAI/C4awecLFzYnQpzVpJFOZ6ZtGhmABLon3Mbjt1bWu5xca+EEKyLueexmG7CfDR6EeWTUCAsvRJlk/1KVx2DwkfNrAe3tIPaoTXednZdbWm/wAr/Tp0xS+XTN3Nkd2lo9xSBHaz4xX5K6UzkBAEBuMh5s1NXrhju3ZjccLb9J29V1htI2aOFq1uMVw5myr9H9bEwvwskA1kRuu63MCBfqWMyLp7OrRV9fwRVSNAIAgJZoweRXs52SA92/tAUZaG/s1/3r8MsDSTWmKhktqMhbH1OPlfpBHWox1OrtCbjQdu/gUmrDzYQG8zKrY4a2GSbUwFwudjSWkBx6CerbwLEtDawc4wrRlLQvWGVrwHNcHNOwtIIPQQqj0yaaujWZ0ZJFVTSREAuwkx34HgeSQeDXq6CVlOzKcTRVWm4+n5Ks8XldybPSM+KnmRxN21+nqPF5Xcmz0jPimZDdtfp6m+zJzVrKSrbI9jRGWua+z2nURcar8YNWHJNG1g8JWo1cz0LDyhWMhjfLIbNY0uJ6N3OoHWnNQi5PRFC5wZYfVzOlfw6mt4GtGxo/8A226uSseWr1pVpuTNahSEBZGY+YbXsbPVC4cAWRcFuB0m+/A3dt3CEpcjsYLAJrPV8l+ywW5MhDcAijDdmHA23Zayhc63ZwStZWK70g5lsiYammbhaP8A0jGwA/XYODnGzospxl3HIx2CUV2lPzRXSmcgIDe5lZYNLVxvvZjiGSbsLja56DY9SxJXRtYOt2VVPufBl7qo9OVvpjl8mmbzyO7Awe8qcDkbWlwivyVmpnFCAIAgCAIAgCAIAgCAtrRFFalldvmPqYz4lVz1O9stf1N9SYZVlwQSu4sb3djSVE6FR2g30POoVx5EIAgL5zKiw0NMPumnveV71U9T1OEVqEfwV7pZoy2rZJ9WSMWPOwkEdhb2qcNDk7Ug1VUuaIQpHMCAIDa5PzkqoNUc8gG4nE3uuuFiyNiGKrQ+2TJPkzSdO3VNGyUb23Y73g9gWMhuU9qTX3q/sTXIue1JU2Ak8G8/Uls09R809RuoOLR0qOOo1OCdn1JGsG2EBSOkTKZnrZBfyYv6Tfy+d+rF2BWxXA83j6ues+S4EZWTSCAlmjvKNNTTPlqH4SG4Y/Je7W7zj5INtQt+YrEk2b+Aq0qU3Ko/wWD9P6Dl/wDHL8qhlZ1d4Yfxez/Q+n9By/8Ajl+VMrG8MP4vZ/oi+kPOSkq6ZrYZMcjZA4DBINVnB2stA4QpRTTNLHYqjWp2i+N+pXSkcgICQZhVGCvpzvcWn8zS33hYlobeBlavE22lqW9YwcWFvrc8/BYhoX7Ud6qXQhKkc0IDY5v5MNTUxQjVjdrO5o8pxHPhBRuyLqFLtaihzL+padsbGsY0Na0ANA2ABUnqoxUVZaHahkovP6mbHXztaLAlrrDe9jXH1kq2Oh5nHRUa8kiPrJqBAS/RZFeuB4sT3f6t/wClGWh0NmK9byZOtJtIZKF5Av4NzX9Q1HsDiepRjqdPaEHKg7d3EpZWHnAgCAyqHKMsJvFI+P8AA4jtGwpYshVnD7W0STJ2kWsjtjLJh9toB7zbeu6jlRuU9pVo68SYZH0k00lhM10Dt58pneAuOsKLizfpbTpS4S4fBMaaoZI0Ojc17Tsc0gg9BCidGMlJXTudqGSvtLuUy2KKnB88l7/wsthB6XG/5VOCOVtSraKgu8qxTOGEBl5JEZmj8McMWMF5sT5INyLAX17OtGWUsudZ9O8uIZ/UHLf45flVeVnoN4Yfxez/AEPp/Qcv/jl+VMrG8MP4vZ/o6K/PfJ8kcjDNcOY5tvBy8II4qZWRnj8PKLWbXo/0UyFYedCAFATz6ay8b/ZQynW/nSOzTBLeeBu6Nx7zrf8AKzAbVf1xXQr9SOSEAQFxZmZt0z6KB0kEb3uaXFzmNJN3Ei56LDqVbfE9DhMNSdGLlFNm6+i1H/aw9xvwWLs2f4tHwo+HNSi/toe4EuzH8Wj4UPopRf20XdCXY/i0fCiDaUclwU7IBDEyMuc+5YALgAaj2qUTm7SpU6cY5UkV6pnICAIC59F0dqBh4z5D+rD/AMquWp6PZytQXmbXPCTDQ1J+5eO8C33rC1LsU7UZfhlBq08sEAKA9D5EiwU8DeLFGOxgCpZ62kstOK6IxM6cgsrYDG44XDymP4rvgdhCynYrxOHVaGV+RSeWcizUr8EzC3c7a13O13D7Vanc85WoTpO00a9CkIAgCAICVZp56y0hDHkywbC0m5aN8ZP+uzoUXG5vYXHTpOz4x+PwXJSVLZWNkYQ5rgC0jhBVZ6GMlJKS0PO9ZKXyPcdrnuceskq48lOWaTZ0oRCAIAgCAIAgCA3mZEWKvph95i7oLvcsS0NrBK9eP5MrSPNiyhN9kMb2MafaSkdCe0JXxEvL4IysmkEBNtEsGKse7iQut0lzR7LqM9DpbLjeq3yRbyrO+EBROfc2OvqDueG91rW+5Wx0PM413ryNCsmoEBPtEEN6iZ/FiDe84H/hRmdXZUfrk+haksYcC1wBBBBB2EHUQVWdtpNWZTOeGZclK5z4mmSA3IIuSzmfzfa7VYpXPPYvBSpPNHjH4ImpGgEAQBAEBsci5ampX44Xlu9u1ruZzdh6du5Grl1GvOk7wZc+aecjK6LEBhkbqkZfYeAje08BVTVj0WGxMa8brXvRXOleW9cBxYWDtL3e9ThocjabvW8iGqRzggCAIAgCAIAgBQEn+j0vFPqUcx0P4s+RmaV5L1oHFhYO0uPvSGhnab/u8iGKRzggCA9A5sRYKOmbuhjv04Bf1qp6nq8OrUorojZrBcEAQFXaYpf6lO3cx57S0e5TgcXaz+qK/JXimcgIAgL0zCiw5PpxvaXd5zne9VS1PT4KNqETq0jyYcnz8+AdsjPddZjqR2g7YeXl8lIKw80EByY25A3kDtQyld2PSEbbADcAOxUnr0ckMnVUU7JGlr2te07WuAIPUUMSipKzVyOVmYFDIb+CLD925wHZrClmZpz2fQl3W/BgnRlScebvN+VM7K92Ueppsu6Mi1pdSyF5Gvwclrn8LxYX5iOtZU+ZrVtl2V6bv0ZXs0RY4tcC1wJBB1EEbQQpnJaadmcEMBAWpohygXRTQk3Ebg5vMH3uO1pPWoTO5sqo3Bw5f6VhVxFr3tO1rnNPSCQpnFmssmjqQiEBa2a+ZdHPSQyvjJe9l3EPeNdyDqBsoOTud3D4GhOlGTXFrmbXxfUPJO9JJ8yxmZdu7D+H3Y8X1DyTvSSfMmZjd2H8Pux4vqHknekk+ZMzG7sP4fdjxfUPJO9JJ8yZmN3Yfw+7Hi+oeSd6ST5kzMbuw/h92ZeSsz6SmkEsUZa9t7EvedoIOom2wlYbbLKWDo05ZoriVBndNjrak/evHdOH3KxaHAxUs1aT6moWTXCAsfQ5F5VS7cI29pefcFCZ2NkrjJ/j/SzVA7IQHnrL8uOqqHb5pD+sq5aHk67vVk+rMBCoICzdDkPk1L95jb2B5P8AsFCZ2tkx4Sf4LHUDrhAaLKWaFHOSXwNDj9Zl2nrw2v1rKbNapg6NTi4/4ah+jOjOx0w5g9vvas5ma72ZR6mJXaLoS3+lLI13Bjwub12AKznIT2VTa+ltFd5cyLNSSeDmbY7WuGtrhvaVNO5yK1CdGWWRrkKQgJJo9ygYa6Kx8mQ+DcN+LZ2OwrEtDcwFRwrLrwM7StHauvxomH1ub7liGhbtNWreRDVI5wQE20cZv09X4fw7S4swYbOcLYsV9h5goybR0tn4enWzZ1pYmvi+oeSd6ST5lHMzo7uw/h92PF9Q8k70knzJmY3dh/D7seL6h5J3pJPmTMxu7D+H3Y8X1DyTvSSfMmZjd2H8Pux4vqHknekk+ZMzG7sP4fdjxfUHJO9JJ8yZmZ3dh/D7skX8HHxR2KJt5EUvpGlxZQn5sDR1Rt95Ktjoed2g74iXl8EaWTSCAFAej6WPCxjeK1o7AAqT2EVZJHahkIAgKh0tS3rGDiwt9bnlWQ0ODtR/2pdCEqRzAgCA9A5sRYKOmbuhj/1BVT1PV4dWpRXRGg0rS4aG3GlY3sDnf8rMdTV2nK1G3Nop1WHnggM3IkeKogbvljHa8I9C2ir1Irqi4tIjH/wMjo3Oa5ha+7CQbA2drHBYk9Sqjqegxyl2Lce4p3+bT8vN6ST4q2yPP9tU8T9R/N6jl5vSSfFLIdvU8T9TZ5t5zy09QySSSWRguHtL3HURYkAm1xt6lhouw+LnTqKUm2i6snZQinYHxPa9p4QdnMRtB5iqj0dOpGos0Xc7p52saXPcGtGsucQAOklCUpKKuyh8769lRWTSx+Y5wwnZfC1rcXWWk9atSsjy+LqRqVpSjoadZNcIC1NENAWwzTEWEjg1vOGXue1xHUoTZ3NlU7Qc+f8AhDc/8mmCtl1eTIfCt/Prd+rEFKL4HPx1Ls6z68fUjqyaYQFj6Nc7I42fws7gwAkxvdqbrNyxx4NdyCd9t14SXedjZ+LjGPZzduRZQkFr3Ft9xbtUDsXRHM4s9qamacLxNLwMYQdf23DU0evmUlFs1K+OpUlwd3yRW8mfteSSJ8NyTYRxWHMLtJt0kqeVHHe0MQ393sjj9O6/+4/xw/ImVGP5+I8Xsv0cmZ8ZQcQBOSSQABHDck6gB5CZUZWOxLdlL2X6LgyJHK2CMTvxy2u82aNZ12AaANWzqVbPQUVNQWd3feUDlGbHLI/jSPd3nE+9Wo8rUlmm3zZjoQCAtbRBFanmdvlt3WD5lCep3dlL+uT6k+UDqHGR1gTuBPYhhuyPN734iSeEk9utXHkG7u5xQwEBbmiSG1I93Gmd2BrB7bquep39lxtRb6lc5Tq6iKaSMzTAse5v/pJwEgcKmkjkVJ1ITccz4PmY383qOXm9JJ8VmyIdvU8T9R/N6jl5vSSfFLIdvU8T9S5c0M6YquJoxBswAD2E6yQNbm7wfVwqpqx6HC4qFaK48eRIlg2yr9LOVopPBQscHvY5znluvDcWw33naRzBTgji7TrQlaC4tFdqZyAgJJo9oDNXRWGqMmRx3Ydn6i1YlobuApudddOJK9L2TSWQ1AHmkxv6Ha2nouHD8wUYM3tq0rxU13cCsFM4gQEhzIzg/gqjE65jeMMltoF7hwHDY+olYkrm3g8R2NS70epddDXRzNDonte08LSD27lUejhUjNXi7mLlTL1PTgmWVjbfVuC49DRrKyk2QqV6dNXkysMtaRamSQmnd4GMamjCxzj9pxcDY8w2c+1TUUcWttKrKX0cEYH07r/7j/HD8izlRV/PxHi9l+h9O6/+4/xw/ImVD+fiPF7L9FhaPaqrnidNUyFzXao2lsbdQ2v8loO3UOgqErdx1sDKtOLnUf4Jcom+UHnhNjrqk/eub3Th9ytWh5bFyzVpPr8GnWTXCAyMnxY5Y28aRje1wCMnTV5pdT0YqT1wQBAEBSukyXFlCQcVsY/QD71ZHQ85tF3rvyIqpGiEAKA9HUceGNjdzWjsACpPXxVkkQbTBJ//ADwN3yk91jh/0pQ1ObtV/wBcV1KqVhwggN1mXFirqYfeA927vcsS0NnBq9eP5L3miDmlrhdrgQQdhBFiCqj07Sasykc8c1n0UhIBdC4+Q/d9h3OPWrU7nm8XhJUZXX2kcWTTCA7IZ3MN2Oc072kg9oQlGTi7p2OdRVySefI99uO5x9pSxmVSUvubZ0IQCA3uaubMlbJZt2xA+XJwDmbvdzLDdjawuFlXlw072XhQ0jIY2RxjCxgDWjmCqPSwgoRUY6I0OfWbX8bD5FhNHcsO++1hPPYdYHOpRdjVxuG7eHDVaFKTwuY4teC1zTYg6iCOAhWHnJRcXZnWhEID7fVbg3IZPiGAgOUbC4gNBJJsABck7gEMpNuyLXzCzK8ARUVA/q/UZtDL8J+17PZXKVzu4LA9n9c9fgmldNgje/isc7sBKidGbtFs85BXHkAgCAuXRZFhoGnjSPd68P8Ayq5anotmq1BflkvUTfMDOCbBS1DuLDIexhWUVVpZacn0Z56CtPJhAEBdmjWLDk+L7Re7te4ewBVy1PSbPVqEfP5NLpIzSdKTVQNu8D+owbXAbHNHCQNRHCAFmMu419oYNz/shr3oq1TOGEB9BQGS7KMxGEyyEbi99uy6WRY6tRq2Z+pioVhAZFDRvme2OJpe92wD2ncOdCcISnLLFXZdeZebTaKGxs6V9jI4epreYa+nWqm7no8JhlQhbvepuMpULJ4nxSC7XtIPuI5wbHqWDYqQU4uMtGURnFkOSjlMcg1bWP4Ht3jn3jgVydzzFehKjPLLy6mrQoCA+tNtmroQyfEMBAEBMMysyn1RbLMCyAG+vUZOZv2ftdnNGUrHQweBdV5pcI/JcMUYa0NaAGgAADYANQACrPQJJKyOaGSpMp6P6ySaWQCOz5HvF367OcSL6udWKSOFU2dWlNyVuLMbxb1u6Lv/ALJnRDdlboPFvW7ou/8AsmdDdlboZmRtH9XHUQyPEeFkrHus/XZrgTYW5kzIspbOqxnGTtwaLYVZ3AgCAICrc6syquoq5pWNZhc4YbvANg0N2dSmpJI4uJwNWpVlNWszVjRzW8WPvj4LOdFG7K3Q++Lit3R9/wDZM6M7srdDnBo5rMTcQjw3F/L4L6+DcmczHZlW6vaxcSrO+Q7SFm3PW+AEOCzPCYsbiNbsFrajud2qUXY5+Ow06+XL3XId4tazfD33fKpZ0c/dlboPFrWb4e+75UzobsrdDcZo5jVNPVxzS+DwMxea4k3LS0asI3rDldGxhcBUp1VOVrIspQOwdc8LXtLXtDmkWLXAEHpBQxKKkrMheV9GlPIS6FzoCeDzmdQOsdqkpM51XZlOXGDt8EYrNGlW3zHRSDmcWnscLetSzo0p7LqrRpmlqc0quPz4bfniPscs5ka7wdaOsfdGNFkGocbCO5/Ez5kuiCw1V6I29FmBWyf/ABtYN73st+kuPqTMi+Gz68u63n+iV5F0ZRsIdUSGU8Rl2s6ztPqUXM3qOy4R41HcndNTsjaGMaGNGoNaAAOpQOpGKirJHahkIDQ5yZpwVgu8YJLapGWxdDuBw6fUsp2NXEYSnW115leZU0b1UdzGWTN5iGu62uNvWVNSRyamzKsfts/YjFVkyWMkPZYjnafYVK5pzozjqjpZTOOwesIQUGzZUObFVN/5xYvzxj2uWLovhhKs9F8EkyboxndYzSMiG5t3u9w9ZWM5t09l1H97S9yeZvZqU9HrjbifwyPsXdXAB0KDbZ1KGEp0ftXHmbxYNkwcuU75KeaOO2N8b2NubC7mlus9aIrrRcqcorVqxVPi3rd0Xf8A2VmdHD3ZW6Dxb1u6Lv8A7JnQ3ZW6Dxb1u6Lv/smdDdlboWZmlk11NSRQvtjaHYsJuLlxOo9ag3dnZw1J0qSg+43CwXmszmo3zUs0Udsb2FoubDXqNz0XWUU14OdOUY6sq7xb1u6Lv/sp50cXdlboPFvW7ou/+yZ0N2Vug8W9bui7/wCyZ0N2VuhaWbdA6ClhidbExgDraxfabHpKgztUKbp04xfcjZLBcRzL2ZdLVEuc0xyHa+OwJ/ENh6bXWVJo1K+CpVeLVnzRDa/RdMP/ABmY8bnhzD6sQ9innOdPZU19sk/zwNHV5j1se2EEbxJFb1uBWcyNaWArx7vdGtdkOcGxj1/iZ8yXRV/GqcjPpMzK2TzYdW8vit/tdMyLI4GvLRe6JHkvRdISDUTNaOLFdx7xAA7CouZt09lSf3y9CfZEyDBSNwwsDb+c463O/E7b1bFFu51aNCnSVoI2awXBAYeVclxVLDHMwPbz7Qd7TtB6ETK6lKFSOWauV1lnRhICTTSB7eJLqcOYOAseuymp8zk1dly1pv1IjlDN2pgNpY8P5oz7HKV0aE8NVh9yNd4B2y3sWSnKzMpMjTymzGYj+Jg9pS6LI4epLRG/oNHNZJbGGRD7TgTbmDL+0KOZG1T2bWlrZf8AdCZ5B0eU8BDpSZ3jjCzAfwcPWSouTOjQ2dTp8ZcX7ehMQFE6B9QBA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SEhQUExQWFBUXFhcXFxcUGBQcGBoaFxcXFxgYFRYcHCggHh4lGxcUITEhJS0sLi8uFx8zODMsNygtLiwBCgoKDg0OGxAQGywkICQsLiwuLCw0NCwsLCwsLCwsLCwsLCwsLC8sLCwsLCwsLCwsLCwsLCwsLCwsLCwsLCwsLP/AABEIAF8CEQMBEQACEQEDEQH/xAAcAAEAAgIDAQAAAAAAAAAAAAAABgcEBQIDCAH/xABGEAABAwIBBggKCAcBAAMBAAABAAIDBBESBQYHITFRQVJTYXGBkZITFyIyk6GxwdHSFkJiY3KCouEUFSNUo7LCM0OD8CT/xAAaAQEAAgMBAAAAAAAAAAAAAAAAAgMBBAUG/8QAMREAAgECAwUHBAMBAQEAAAAAAAECAxEEEjEFFSFRYRNBUoGRobEiMnHRFCPB8ELh/9oADAMBAAIRAxEAPwC8SUBV0tfIXE+EfrJ+u7f0rx869RybzPV97PWwoUlFLKtOSOP8bLyknfd8VHtqvjl6v9kuwpeFeiH8bLyknfd8U7ar45er/Y7Cl4V6Iy8j1Mjp4mmR5Be24xu333rYwlSpKvBOT15v9lGKpU40ZtRWnJFkL1R5cIAgCApHOvLtQKyoDKiZrRI5oa2R4Awm1gAbcCtS4Hm8VXqdtJRk7X5mo/ndT/cT+lk+KzZGv29XxP1H87qf7if0snxSyHb1fE/UyslZUqHzwtM8xDpWN1yScLgN6w0iylWqOpFOT1XeX2qj1BXGlLLE0MsLYZXx3Y5xwOIv5Vhe3QVOKORtKtOEoqLsQj6T1n9zN33fFSsjm/yq3jY+k9Z/czd93xSyH8qt42SjRzlepmrA2SeR7RG9xa57iOADV1rEkrG7s+tUnVtKTasWsqzuBAEAQBAEAQBAEAQBAEAQBAEAQBAEAQBAEAQBAEAQBAEAQBAEAQBAEAQBAEAQBAEAQBAEAQBAEAQBAEAQHVVvwsedzXHsBUZu0WyUFeSRVIXiloeyYWQEBtc1mXqouYuPY0rd2dG+Jj0v8M0toO2Hl5fKLGXqTzAQBAEB53yvJinmdxpZD2vJVy0PJVnepJ9WYaFYQG5zOixV1MPvWnu+V7liWhs4RXrx/JfaqPUFQaWZb1rRxYW+tzyrIaHA2o/7kuhClI5oQE50RR3q5HboSO17PgVGeh09lr+1vp/qLbVZ3ggCAIAgCAIAgCAIAgCAIAgCAIAgCAIAgCAIAgCAIAgCAIAgCAIAgCAIAgCAIAgCAIAgCAIAgCAIAgCAIDBy4+1PMfu3exa+LlloTfR/BfhVetBdUVkvIHrQsgIDe5lsvU33McfYPeujspXxF+j/AMObtR2oW6r/AEny9KedCAIDhM+zXHcCewIYbsjze51yTv19quPIN3PiGAgJNo4ixZQh5sbuxjvisS0N3Z6vXXmXcqj0hFMv5iw1czpnyStcQ0WbgsMItqu0lSUrGlXwMK088mzXeK6m5abtj+RM7Kd10ubHiupuWm7Y/kTOxuulzZu82M0oqFz3Rve8vABx4dViTqsBvWG7mzh8JCg24t8SQrBtBAEAQBAEAQBAEAQBAEAQBAEAQBAEAQBAEAQBAEAQBAEAQBAEAQBAEAQBAEAQBAEAQBAEAQBAEAQBAEAQGNlKk8NG6O+HELXHSqq9Ltabg3a5bRq9lUU+RHvoW3lXd0Ll7nh437HT3vLwofQtvKu7oTc8PG/Yb3l4UPoW3lXd0JueHjfsN7y8KNjkXN9tO8vDy67cOsAcIPuW1hMBHDyck73NXFY6WIiotWsblb5ohAEBg5dlwU07t0Uh7GlZRXWdqcn0Z55CtPJBAEBM9FEV60nixPPaWj3lRnodHZivW8i4VWegKuzjz+qYamaKMR4GPLRiaSdW25xb7qajwOLiNoVYVHGNrI13jKrN0Pcd8yzkRTvOt0/7zHjKrN0Pcd8yZEN51un/AHmTjR/l6asilfNh8l4a3ACPqgm+s7woyVjp4HETrQcpcyVKJumozhzigo23ld5R81jdb3dA3c51LKVyiviYUVeT8it8r6SKmQkQhsDeYBz+skW7ApqKOPV2nUl9nD5I3U5eqZPPqJT+dwHYDZSsjTliKstZM6WZUnGsTSjokf8AFLIj21TxP1NjS53Vsfm1Eh/HZ3+wKxlRdHGV46SZvsnaTqhpHho2Sje27He8epYyG1T2pUX3JP2LBzdzlgrWkxGzh50btTh1cI5woNWOrQxMKy+n0NysGwEAQGny/nLT0Y/qv8ojUxut56uAc5sFlK5r18TTor6n5d5XmV9JdQ8kQNbC3efKf6/JHYVNQOTV2nUlwgrfJG6nOSrkN3VEvU9wHYLBZsjTlia0tZM6osuVLfNqJh/9j/is2RhV6q0k/U29Bn7WxHXKJBukaD6xY+tYyovhtCvHvv8AkmOQ9JcMhDahhhPGHlM6+EevpUHE6NHacJcJq3wTmKVrgHNIc0i4IIII3ghROkmmro5oZI/nvl19HTiWMNLjI1tn3trDidhG5ZSuauMrujTzLmQPxn1XJw9j/mU8iOXvSryQ8Z9VycPY/wCZMiG9KvJGzzaz9qamqihcyINe4glofewaXG13cyw42Rdh9oVKtRQaXEneVsrQ0zMczwxvBvJ3NG0lRSudSrVhSV5uxXeWdJ0jiRTRhg48mt3U0ah61JQ5nIq7Uk+FNepG588q55uah4/CGt9gUsqNR42u/wD0IM8q5huKh5/FhcPWEyowsbXX/oleb+kw3DatgtykYOr8TPeOxRcORv0Np8bVV5osiGZr2hzSHNcAQQbgg7CCoHXTTV0c0MnTV1TImF8jgxjRcucbAIRlJRV5OyK7y9pN1ltKwW5SQHtaz49imoczk1tqd1Jeb/RDq3Oqsl86ok6GHAOxtlKyOfPF1p6yfwYH8ym5aTvv+KzZFXbVPE/Uy6bOOrj82olHS9xHYbrFkTjia0dJM3VDpFrGWxFko+20A9rbLGVGzDaVaOtmTTNvSBBUuEcg8BIdQubscdwdwHmKi42Ojh9oU6jyy4P2JionQCAIDHr66OBhfK9rGjhcfUN55ghCc4wWaTsivst6T9ZbSx3+8l9zB7z1KahzOVW2p3U15siFZnfWynyqh45mWYP02UsqNCeMry1l6cDCGWqnb/ETekk+KzZFXb1fE/UzqPPGtj2VDzzPs4fqBWMqLYY2vHSRKckaUHAgVMQI48Wo9bCbHtCi4G9S2o9Ki9CwMk5XhqWY4Xh44bbRzObtB6VFqx1aVaFVXg7mcsFgQEdz7yvJS0pkiIa/GxoJAO069R5gVlK7NXGVpUqWaOpW/jCruUb6NnwU8qOPvKvzXoPGFXco30bPgmVDeVfmvQHSFXco30bPgmVDeNfn7Hzxg13Kt9HH8EyoxvGvz9h4wa7lW+jj+CZUN41+fsfDn/X8sPRx/Ks5UY3hiOfsfPp9X8sPRx/KmVDeGI8Xsjrrc96yWN8b5AWvaWuAYwXB1HWAmVGJ4+tOLi3qRxZNMIAgLA0Px3nndujaO86//KhM62yl9Un0LUUDtnnvOCXFVVDt80n+5Vy0PKV3erJ9Wa9CkIC39E0VqJx40zz2NY33KuWp6DZkbUb82b3OrLraOndKRd3msbxnHZ1DWT0LCVzZxNdUaeZ+RReUK2SeR0kri57jck+wbgNytSPM1Kkqks0nxMdCBl5NybLUPwQxukdtsOAb3E6gOco2WU6U6jtBXNzPmLXtF/AE/hfGT2B1z1LGZGw8BiF/5+CPSxlpLXAtcDYhwIIO4g7Fk1GmnZnBDBk5OrnwSNljOF7TcH2g7wRqRk6dSVOSlHVF+5Dyk2pgjmbse25G47HDqIIVTVj1NGqqsFNd5nLBaQfPrPYU14KcgzfWdtEfxdzcHDuUoxuc3G47svoh93x/9Knnmc9xc9xc5xuXOJJJ5yrDhSk5O71OtCIQC6AIAgJHmjnZJRPAuXwk+XHuvtczcfUfWMONzcwuLlRdtY8v0XXSVLZWNkYQ5jgC0jhBVR6OMlJKS0ILphl/owN3yF3dbb/pTgczar+iK6lVqZwwgNtmvlVtLUNnc0vwNfhaLa3OYWi54Br1lYauX4aqqVRTava5j5YytLVSGSZ2Jx2D6rRxWjgCylYjVrTqyzTZgoVBAEAQFm6JMsEiSmcbho8JHzC9njouWnrKhNd52tl1m703+V/pYr3gAkmwAuSeADaSoHXbsUjnpnO6tlIaSIGH+m3fwY3DefUOu9sVY81jMU60+H2rT9kbWTTOTGkkAAkk2AGsknYAEMpX4IkUWYte5uIQWvwOfGD2F2rrWMyNtYDENXy/Bp8pZLmp3YZo3Rk7MQ1H8J2HqWU7mvUpTpu01Yw0KwgLf0ZZwOqIXQyG8kVrE7XMOoX5xs7FXJHoNnYh1IZZar4JqonRNPnPnDHRRY363HUxg2uPuA4SspXNfE4mNCN3r3IpXLmW5quTHM6/FaPNaNzR79pVqVjzlavOtK8ma1CkIBdAEAQGZkrKctNIJIXFrh2EbnDhHMjVyylVlSlmiy7M0s4mVsOMeS9thIzcd4+yeD9lU1Y9JhcTGvC6170bxYNkgul2W1LE3fMPUx/xUoanM2o/6kupUqsOCEAQBAEAQBAEAQBAEBZuhyLyal28xt7A4+9QmdrZMeEn+CxnG2tQOuecJ5MTnO3uJ7TdXHkJO7bOtCIQF26NY8OT4ecyH/I4e5Vy1PSbPVsPHz+SGaW64uqY4vqxx3t9p5Nz2BqlA5+1Jt1FHkiCqRywgLJ0S5ThY2WJzmslc8OGIgYm4bAA7wcWr7ShNHZ2XVgk4vUstQOwQjSHmm+qMckDGmQXa+5Dbt+qSTtsbjrUoysc3HYR1rShqQ3xeV3Js9Iz4qWZHP3bX6eo8XldybPSM+KZkN21+nqWBo+yVUUsD4p2geXiZZwOpwFxq5x61GTudXA0qlKDjPmdufecX8HT+Sf6sl2x83Gf1XHWQkVczjcT2NPhq9CkXvJJJJJJuSdpJ2klWHm278WcUMHfQ0j5pGxxjE95AaOc+7nQnCDnJRjqy482sx6emaDI1s0vC54u0Hcxp1Ac+32Ktyuehw+Bp0lxV3/2huq/ItPM0skhY4fhAI/C4awecLFzYnQpzVpJFOZ6ZtGhmABLon3Mbjt1bWu5xca+EEKyLueexmG7CfDR6EeWTUCAsvRJlk/1KVx2DwkfNrAe3tIPaoTXednZdbWm/wAr/Tp0xS+XTN3Nkd2lo9xSBHaz4xX5K6UzkBAEBuMh5s1NXrhju3ZjccLb9J29V1htI2aOFq1uMVw5myr9H9bEwvwskA1kRuu63MCBfqWMyLp7OrRV9fwRVSNAIAgJZoweRXs52SA92/tAUZaG/s1/3r8MsDSTWmKhktqMhbH1OPlfpBHWox1OrtCbjQdu/gUmrDzYQG8zKrY4a2GSbUwFwudjSWkBx6CerbwLEtDawc4wrRlLQvWGVrwHNcHNOwtIIPQQqj0yaaujWZ0ZJFVTSREAuwkx34HgeSQeDXq6CVlOzKcTRVWm4+n5Ks8XldybPSM+KnmRxN21+nqPF5Xcmz0jPimZDdtfp6m+zJzVrKSrbI9jRGWua+z2nURcar8YNWHJNG1g8JWo1cz0LDyhWMhjfLIbNY0uJ6N3OoHWnNQi5PRFC5wZYfVzOlfw6mt4GtGxo/8A226uSseWr1pVpuTNahSEBZGY+YbXsbPVC4cAWRcFuB0m+/A3dt3CEpcjsYLAJrPV8l+ywW5MhDcAijDdmHA23Zayhc63ZwStZWK70g5lsiYammbhaP8A0jGwA/XYODnGzospxl3HIx2CUV2lPzRXSmcgIDe5lZYNLVxvvZjiGSbsLja56DY9SxJXRtYOt2VVPufBl7qo9OVvpjl8mmbzyO7Awe8qcDkbWlwivyVmpnFCAIAgCAIAgCAIAgCAtrRFFalldvmPqYz4lVz1O9stf1N9SYZVlwQSu4sb3djSVE6FR2g30POoVx5EIAgL5zKiw0NMPumnveV71U9T1OEVqEfwV7pZoy2rZJ9WSMWPOwkEdhb2qcNDk7Ug1VUuaIQpHMCAIDa5PzkqoNUc8gG4nE3uuuFiyNiGKrQ+2TJPkzSdO3VNGyUb23Y73g9gWMhuU9qTX3q/sTXIue1JU2Ak8G8/Uls09R809RuoOLR0qOOo1OCdn1JGsG2EBSOkTKZnrZBfyYv6Tfy+d+rF2BWxXA83j6ues+S4EZWTSCAlmjvKNNTTPlqH4SG4Y/Je7W7zj5INtQt+YrEk2b+Aq0qU3Ko/wWD9P6Dl/wDHL8qhlZ1d4Yfxez/Q+n9By/8Ajl+VMrG8MP4vZ/oi+kPOSkq6ZrYZMcjZA4DBINVnB2stA4QpRTTNLHYqjWp2i+N+pXSkcgICQZhVGCvpzvcWn8zS33hYlobeBlavE22lqW9YwcWFvrc8/BYhoX7Ud6qXQhKkc0IDY5v5MNTUxQjVjdrO5o8pxHPhBRuyLqFLtaihzL+padsbGsY0Na0ANA2ABUnqoxUVZaHahkovP6mbHXztaLAlrrDe9jXH1kq2Oh5nHRUa8kiPrJqBAS/RZFeuB4sT3f6t/wClGWh0NmK9byZOtJtIZKF5Av4NzX9Q1HsDiepRjqdPaEHKg7d3EpZWHnAgCAyqHKMsJvFI+P8AA4jtGwpYshVnD7W0STJ2kWsjtjLJh9toB7zbeu6jlRuU9pVo68SYZH0k00lhM10Dt58pneAuOsKLizfpbTpS4S4fBMaaoZI0Ojc17Tsc0gg9BCidGMlJXTudqGSvtLuUy2KKnB88l7/wsthB6XG/5VOCOVtSraKgu8qxTOGEBl5JEZmj8McMWMF5sT5INyLAX17OtGWUsudZ9O8uIZ/UHLf45flVeVnoN4Yfxez/AEPp/Qcv/jl+VMrG8MP4vZ/o6K/PfJ8kcjDNcOY5tvBy8II4qZWRnj8PKLWbXo/0UyFYedCAFATz6ay8b/ZQynW/nSOzTBLeeBu6Nx7zrf8AKzAbVf1xXQr9SOSEAQFxZmZt0z6KB0kEb3uaXFzmNJN3Ei56LDqVbfE9DhMNSdGLlFNm6+i1H/aw9xvwWLs2f4tHwo+HNSi/toe4EuzH8Wj4UPopRf20XdCXY/i0fCiDaUclwU7IBDEyMuc+5YALgAaj2qUTm7SpU6cY5UkV6pnICAIC59F0dqBh4z5D+rD/AMquWp6PZytQXmbXPCTDQ1J+5eO8C33rC1LsU7UZfhlBq08sEAKA9D5EiwU8DeLFGOxgCpZ62kstOK6IxM6cgsrYDG44XDymP4rvgdhCynYrxOHVaGV+RSeWcizUr8EzC3c7a13O13D7Vanc85WoTpO00a9CkIAgCAICVZp56y0hDHkywbC0m5aN8ZP+uzoUXG5vYXHTpOz4x+PwXJSVLZWNkYQ5rgC0jhBVZ6GMlJKS0PO9ZKXyPcdrnuceskq48lOWaTZ0oRCAIAgCAIAgCA3mZEWKvph95i7oLvcsS0NrBK9eP5MrSPNiyhN9kMb2MafaSkdCe0JXxEvL4IysmkEBNtEsGKse7iQut0lzR7LqM9DpbLjeq3yRbyrO+EBROfc2OvqDueG91rW+5Wx0PM413ryNCsmoEBPtEEN6iZ/FiDe84H/hRmdXZUfrk+haksYcC1wBBBBB2EHUQVWdtpNWZTOeGZclK5z4mmSA3IIuSzmfzfa7VYpXPPYvBSpPNHjH4ImpGgEAQBAEBsci5ampX44Xlu9u1ruZzdh6du5Grl1GvOk7wZc+aecjK6LEBhkbqkZfYeAje08BVTVj0WGxMa8brXvRXOleW9cBxYWDtL3e9ThocjabvW8iGqRzggCAIAgCAIAgBQEn+j0vFPqUcx0P4s+RmaV5L1oHFhYO0uPvSGhnab/u8iGKRzggCA9A5sRYKOmbuhjv04Bf1qp6nq8OrUorojZrBcEAQFXaYpf6lO3cx57S0e5TgcXaz+qK/JXimcgIAgL0zCiw5PpxvaXd5zne9VS1PT4KNqETq0jyYcnz8+AdsjPddZjqR2g7YeXl8lIKw80EByY25A3kDtQyld2PSEbbADcAOxUnr0ckMnVUU7JGlr2te07WuAIPUUMSipKzVyOVmYFDIb+CLD925wHZrClmZpz2fQl3W/BgnRlScebvN+VM7K92Ueppsu6Mi1pdSyF5Gvwclrn8LxYX5iOtZU+ZrVtl2V6bv0ZXs0RY4tcC1wJBB1EEbQQpnJaadmcEMBAWpohygXRTQk3Ebg5vMH3uO1pPWoTO5sqo3Bw5f6VhVxFr3tO1rnNPSCQpnFmssmjqQiEBa2a+ZdHPSQyvjJe9l3EPeNdyDqBsoOTud3D4GhOlGTXFrmbXxfUPJO9JJ8yxmZdu7D+H3Y8X1DyTvSSfMmZjd2H8Pux4vqHknekk+ZMzG7sP4fdjxfUPJO9JJ8yZmN3Yfw+7Hi+oeSd6ST5kzMbuw/h92ZeSsz6SmkEsUZa9t7EvedoIOom2wlYbbLKWDo05ZoriVBndNjrak/evHdOH3KxaHAxUs1aT6moWTXCAsfQ5F5VS7cI29pefcFCZ2NkrjJ/j/SzVA7IQHnrL8uOqqHb5pD+sq5aHk67vVk+rMBCoICzdDkPk1L95jb2B5P8AsFCZ2tkx4Sf4LHUDrhAaLKWaFHOSXwNDj9Zl2nrw2v1rKbNapg6NTi4/4ah+jOjOx0w5g9vvas5ma72ZR6mJXaLoS3+lLI13Bjwub12AKznIT2VTa+ltFd5cyLNSSeDmbY7WuGtrhvaVNO5yK1CdGWWRrkKQgJJo9ygYa6Kx8mQ+DcN+LZ2OwrEtDcwFRwrLrwM7StHauvxomH1ub7liGhbtNWreRDVI5wQE20cZv09X4fw7S4swYbOcLYsV9h5goybR0tn4enWzZ1pYmvi+oeSd6ST5lHMzo7uw/h92PF9Q8k70knzJmY3dh/D7seL6h5J3pJPmTMxu7D+H3Y8X1DyTvSSfMmZjd2H8Pux4vqHknekk+ZMzG7sP4fdjxfUHJO9JJ8yZmZ3dh/D7skX8HHxR2KJt5EUvpGlxZQn5sDR1Rt95Ktjoed2g74iXl8EaWTSCAFAej6WPCxjeK1o7AAqT2EVZJHahkIAgKh0tS3rGDiwt9bnlWQ0ODtR/2pdCEqRzAgCA9A5sRYKOmbuhj/1BVT1PV4dWpRXRGg0rS4aG3GlY3sDnf8rMdTV2nK1G3Nop1WHnggM3IkeKogbvljHa8I9C2ir1Irqi4tIjH/wMjo3Oa5ha+7CQbA2drHBYk9Sqjqegxyl2Lce4p3+bT8vN6ST4q2yPP9tU8T9R/N6jl5vSSfFLIdvU8T9TZ5t5zy09QySSSWRguHtL3HURYkAm1xt6lhouw+LnTqKUm2i6snZQinYHxPa9p4QdnMRtB5iqj0dOpGos0Xc7p52saXPcGtGsucQAOklCUpKKuyh8769lRWTSx+Y5wwnZfC1rcXWWk9atSsjy+LqRqVpSjoadZNcIC1NENAWwzTEWEjg1vOGXue1xHUoTZ3NlU7Qc+f8AhDc/8mmCtl1eTIfCt/Prd+rEFKL4HPx1Ls6z68fUjqyaYQFj6Nc7I42fws7gwAkxvdqbrNyxx4NdyCd9t14SXedjZ+LjGPZzduRZQkFr3Ft9xbtUDsXRHM4s9qamacLxNLwMYQdf23DU0evmUlFs1K+OpUlwd3yRW8mfteSSJ8NyTYRxWHMLtJt0kqeVHHe0MQ393sjj9O6/+4/xw/ImVGP5+I8Xsv0cmZ8ZQcQBOSSQABHDck6gB5CZUZWOxLdlL2X6LgyJHK2CMTvxy2u82aNZ12AaANWzqVbPQUVNQWd3feUDlGbHLI/jSPd3nE+9Wo8rUlmm3zZjoQCAtbRBFanmdvlt3WD5lCep3dlL+uT6k+UDqHGR1gTuBPYhhuyPN734iSeEk9utXHkG7u5xQwEBbmiSG1I93Gmd2BrB7bquep39lxtRb6lc5Tq6iKaSMzTAse5v/pJwEgcKmkjkVJ1ITccz4PmY383qOXm9JJ8VmyIdvU8T9R/N6jl5vSSfFLIdvU8T9S5c0M6YquJoxBswAD2E6yQNbm7wfVwqpqx6HC4qFaK48eRIlg2yr9LOVopPBQscHvY5znluvDcWw33naRzBTgji7TrQlaC4tFdqZyAgJJo9oDNXRWGqMmRx3Ydn6i1YlobuApudddOJK9L2TSWQ1AHmkxv6Ha2nouHD8wUYM3tq0rxU13cCsFM4gQEhzIzg/gqjE65jeMMltoF7hwHDY+olYkrm3g8R2NS70epddDXRzNDonte08LSD27lUejhUjNXi7mLlTL1PTgmWVjbfVuC49DRrKyk2QqV6dNXkysMtaRamSQmnd4GMamjCxzj9pxcDY8w2c+1TUUcWttKrKX0cEYH07r/7j/HD8izlRV/PxHi9l+h9O6/+4/xw/ImVD+fiPF7L9FhaPaqrnidNUyFzXao2lsbdQ2v8loO3UOgqErdx1sDKtOLnUf4Jcom+UHnhNjrqk/eub3Th9ytWh5bFyzVpPr8GnWTXCAyMnxY5Y28aRje1wCMnTV5pdT0YqT1wQBAEBSukyXFlCQcVsY/QD71ZHQ85tF3rvyIqpGiEAKA9HUceGNjdzWjsACpPXxVkkQbTBJ//ADwN3yk91jh/0pQ1ObtV/wBcV1KqVhwggN1mXFirqYfeA927vcsS0NnBq9eP5L3miDmlrhdrgQQdhBFiCqj07Sasykc8c1n0UhIBdC4+Q/d9h3OPWrU7nm8XhJUZXX2kcWTTCA7IZ3MN2Oc072kg9oQlGTi7p2OdRVySefI99uO5x9pSxmVSUvubZ0IQCA3uaubMlbJZt2xA+XJwDmbvdzLDdjawuFlXlw072XhQ0jIY2RxjCxgDWjmCqPSwgoRUY6I0OfWbX8bD5FhNHcsO++1hPPYdYHOpRdjVxuG7eHDVaFKTwuY4teC1zTYg6iCOAhWHnJRcXZnWhEID7fVbg3IZPiGAgOUbC4gNBJJsABck7gEMpNuyLXzCzK8ARUVA/q/UZtDL8J+17PZXKVzu4LA9n9c9fgmldNgje/isc7sBKidGbtFs85BXHkAgCAuXRZFhoGnjSPd68P8Ayq5anotmq1BflkvUTfMDOCbBS1DuLDIexhWUVVpZacn0Z56CtPJhAEBdmjWLDk+L7Re7te4ewBVy1PSbPVqEfP5NLpIzSdKTVQNu8D+owbXAbHNHCQNRHCAFmMu419oYNz/shr3oq1TOGEB9BQGS7KMxGEyyEbi99uy6WRY6tRq2Z+pioVhAZFDRvme2OJpe92wD2ncOdCcISnLLFXZdeZebTaKGxs6V9jI4epreYa+nWqm7no8JhlQhbvepuMpULJ4nxSC7XtIPuI5wbHqWDYqQU4uMtGURnFkOSjlMcg1bWP4Ht3jn3jgVydzzFehKjPLLy6mrQoCA+tNtmroQyfEMBAEBMMysyn1RbLMCyAG+vUZOZv2ftdnNGUrHQweBdV5pcI/JcMUYa0NaAGgAADYANQACrPQJJKyOaGSpMp6P6ySaWQCOz5HvF367OcSL6udWKSOFU2dWlNyVuLMbxb1u6Lv/ALJnRDdlboPFvW7ou/8AsmdDdlboZmRtH9XHUQyPEeFkrHus/XZrgTYW5kzIspbOqxnGTtwaLYVZ3AgCAICrc6syquoq5pWNZhc4YbvANg0N2dSmpJI4uJwNWpVlNWszVjRzW8WPvj4LOdFG7K3Q++Lit3R9/wDZM6M7srdDnBo5rMTcQjw3F/L4L6+DcmczHZlW6vaxcSrO+Q7SFm3PW+AEOCzPCYsbiNbsFrajud2qUXY5+Ow06+XL3XId4tazfD33fKpZ0c/dlboPFrWb4e+75UzobsrdDcZo5jVNPVxzS+DwMxea4k3LS0asI3rDldGxhcBUp1VOVrIspQOwdc8LXtLXtDmkWLXAEHpBQxKKkrMheV9GlPIS6FzoCeDzmdQOsdqkpM51XZlOXGDt8EYrNGlW3zHRSDmcWnscLetSzo0p7LqrRpmlqc0quPz4bfniPscs5ka7wdaOsfdGNFkGocbCO5/Ez5kuiCw1V6I29FmBWyf/ABtYN73st+kuPqTMi+Gz68u63n+iV5F0ZRsIdUSGU8Rl2s6ztPqUXM3qOy4R41HcndNTsjaGMaGNGoNaAAOpQOpGKirJHahkIDQ5yZpwVgu8YJLapGWxdDuBw6fUsp2NXEYSnW115leZU0b1UdzGWTN5iGu62uNvWVNSRyamzKsfts/YjFVkyWMkPZYjnafYVK5pzozjqjpZTOOwesIQUGzZUObFVN/5xYvzxj2uWLovhhKs9F8EkyboxndYzSMiG5t3u9w9ZWM5t09l1H97S9yeZvZqU9HrjbifwyPsXdXAB0KDbZ1KGEp0ftXHmbxYNkwcuU75KeaOO2N8b2NubC7mlus9aIrrRcqcorVqxVPi3rd0Xf8A2VmdHD3ZW6Dxb1u6Lv8A7JnQ3ZW6Dxb1u6Lv/smdDdlboWZmlk11NSRQvtjaHYsJuLlxOo9ag3dnZw1J0qSg+43CwXmszmo3zUs0Udsb2FoubDXqNz0XWUU14OdOUY6sq7xb1u6Lv/sp50cXdlboPFvW7ou/+yZ0N2Vug8W9bui7/wCyZ0N2VuhaWbdA6ClhidbExgDraxfabHpKgztUKbp04xfcjZLBcRzL2ZdLVEuc0xyHa+OwJ/ENh6bXWVJo1K+CpVeLVnzRDa/RdMP/ABmY8bnhzD6sQ9innOdPZU19sk/zwNHV5j1se2EEbxJFb1uBWcyNaWArx7vdGtdkOcGxj1/iZ8yXRV/GqcjPpMzK2TzYdW8vit/tdMyLI4GvLRe6JHkvRdISDUTNaOLFdx7xAA7CouZt09lSf3y9CfZEyDBSNwwsDb+c463O/E7b1bFFu51aNCnSVoI2awXBAYeVclxVLDHMwPbz7Qd7TtB6ETK6lKFSOWauV1lnRhICTTSB7eJLqcOYOAseuymp8zk1dly1pv1IjlDN2pgNpY8P5oz7HKV0aE8NVh9yNd4B2y3sWSnKzMpMjTymzGYj+Jg9pS6LI4epLRG/oNHNZJbGGRD7TgTbmDL+0KOZG1T2bWlrZf8AdCZ5B0eU8BDpSZ3jjCzAfwcPWSouTOjQ2dTp8ZcX7ehMQFE6B9QBA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 descr="http://logonoid.com/images/hisense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1" y="2682815"/>
            <a:ext cx="2839428" cy="512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brandsoftheworld.com/sites/default/files/styles/logo-thumbnail/public/102010/greatvalue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2" y="136888"/>
            <a:ext cx="1698266" cy="1698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upload.wikimedia.org/wikipedia/en/9/9a/Dacia_logo_2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63" y="270828"/>
            <a:ext cx="1457718" cy="1430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g2.wikia.nocookie.net/__cb20130226102548/logopedia/images/c/c4/Aldi_present_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68" y="2250129"/>
            <a:ext cx="1253354" cy="1489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thumb/c/c5/Ikea_logo.svg/2000px-Ikea_logo.svg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1" y="3758487"/>
            <a:ext cx="2581034" cy="926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38200"/>
            <a:ext cx="1933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http://image.haier.com/us/haier-media-kit/haier-logos/201312/P020131219350152842416.jpg?_ga=1.48599910.171010366.14226400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9" y="5227034"/>
            <a:ext cx="1803250" cy="555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http://www.autoinfoz.com/hotel_reservation/admin/images/roomtype/image/Mahindra%20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56" y="4037905"/>
            <a:ext cx="1645046" cy="799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3" descr="data:image/jpeg;base64,/9j/4AAQSkZJRgABAQAAAQABAAD/2wCEAAkGBxQQEhQUEhQUFRUVFBYYEBUVFBcVFRUXFBcXFxQXFRQYHCggGBolGxQUITEiJSkrLi4uFx8zODMsNygtLisBCgoKBQUFDgUFDisZExkrKysrKysrKysrKysrKysrKysrKysrKysrKysrKysrKysrKysrKysrKysrKysrKysrK//AABEIAHQBswMBIgACEQEDEQH/xAAcAAACAgMBAQAAAAAAAAAAAAAACAYHAQQFAgP/xABLEAABAwIBBQkMCAUEAgMBAAABAAIDBBEFBgcSITEIExdBUXGBk7IiMzQ1UlNhcnORobEUMkJUkrPB0iNidILRJEOi4YPCJURjFf/EABQBAQAAAAAAAAAAAAAAAAAAAAD/xAAUEQEAAAAAAAAAAAAAAAAAAAAA/9oADAMBAAIRAxEAPwAztZwq7D690NNKGxiNhAMbHa3NBOtwuoXww4r59vUxftW1n98av9lH2Qq3QT7hhxXz7epi/ajhhxXz7epi/aoChBPuGHFfPt6mL9qOGHFfPt6mP9qgKEE+4YsV8+3qYv2ro5O518TmqoI3zNLXysa8b1GLhzgDrDVWC6+SHh1L7ePtBA5aChBQVFnpy9qsOngipJAwuY50t2Nde5Ab9YG2xyrjhhxXz7epi/asZ7sQ37FphxRNjjb0MDj8XFQJBPuGHFfPt6mL9qOGHFfPt6mP9qgKEDJ5lMtKjE21Dap4e+MtLCGtb3J26mgcdlZ4S37nvEN7xB8fnoSOlpBCZBAFLJiedzFGTStbO0Bsj2tG9RnU1xA16PoTNpKsa8Im9rJ2ygmPDDivn29TF+1HDDivn29TF+1QFCBiMy2X1RiMk8VW8Pc1rXRENa3Vch4s0C/EraSn5pMW+i4pTOvZr3b2/ks8FtzzXTYBBA88WUdRh1G2WmeGPMoaSWtdqI5HAql+GHFfPt6mL9qtLdD+Lme3b8ilvQT7hhxXz7epi/arNzK5Z1eJPqBVSB4Y0FlmNba5HkgX2pdFdm5t75Veo35hBp5ws5mI0eI1MEMzWxxuaGDeozYGNhOstudZKjvDDivn29TF+1aGdzxvWeuz8piiCCfcMOK+fb1MX7VfWbHGJa3DoZ53B0jtLSIAbeziBqAslHTUZlPFFPzv7ZQTpyWrKDOxicVVURsmaGRzysYN6jNmse5o16PIEyhSZ5V+HVf9TP8AmOQSnhhxXz7epi/ajhhxXz7epi/aoChA4Gb/ABOSrw+nmmOlI9gLyABc8w1L75V5U0+GxGWoeB5DBbTeeRreNcDIDEmUuBwTSGzI4NJ3QNiXTLHKebE6l00pNif4TLnRY3iAF9XpQTjKTPdWTEila2nZxEgPk6S4WHuUExHKytqL77UyvvyusPcNS4qEGw2ukBuHuB5bldzC8vMQpiN6qpQBxOIe33OBCjaEF15LZ9HghlfEHDYZYtRHpLNh6LK6cGxeGsibLTyNkY7YWkG3oI4j6Elil+bXLOTC6ph0iYHuDZ2EnRsSLuAvbSHKgbJeXOAFzqA23XmnmEjWvabtc0OaeUOFwfcVT+ffLh0AFDTu0XvbepcCQQwjuWAg6r3ufRZBuZc55oaRzoaNonkFw6S/8JpBII1fW2cSqbGM52JVJOlUuY0/ZjDWD3gX+Kh5Kwg26jE5pDd8j3H0uJX3oseqYTeKeVh/leQuahBYWA54cRpiA+Rs7PJkaL/jaAferkyGzo0uJWjJ3ic7I3uHdnX9R32tQ2JWV7ikLSHNJBGsEGxB5QRsQO+qdzz5dVuG1MUdLIGNdFpOBYx1ze21wK7uZrLU4lTGOY3ngsHnjew/VebnbxHmVfbo3w2D2J7SDg8MOK+fb1MX7UcMOK+fb1MX7VAUIJ9ww4r59vUx/tQoChBeudjN1W4hXunp2MLCxgBc/RN2tAOpQ3gZxTzcfWf9JoEIFf4GcU83H1n/AEjgZxTzcfWf9JoFp4pXspopJpCAyNpc4nkCBQcp8m5sOlENRoCQtDrNdpWBuBfk2FcZdXKfGn11VNUPveR5IB+y3YxvQLLlIBd3IendJX0rWAk7+w2HI0gn4BcJXduecl7mSukGy8dPf/m4dIt0FBeiw42WQuTlZiH0ajqJr20InEc9tSBR8qK/6TV1E17iSVxB9F+5+Fly0IQCF60Ta/Fe1/SvKCTZta/6PidI+9hvrWu5nGxTeBJJRTb3Ix/kva78JB/ROhhFUJoIpB/uRsd+JoP6oNtJVjXhE3tpO2U6pSVY14RN7aTtlBpIQhB9KeYsc1w2tcCOcG6cvJnERVUkEwN98iY485aNL43SYJk9z/jG/Yc6Jx7qCVzQP5HNa5vxL0HjdD+Lme3b8ilvTIbobxcz27fkUt6AV2bm3vlV6jfmFSauzc298qvUb8wggedzxvWeuz8pih6mGdzxvWeuz8pih6ATUZlPFFPzv7ZSrpqMyniin539ooJ0UmWVnh1X/Uz/AJjk5pSZZV+HVf8AUz/mOQcpCEILgytxUxZN0ETT37RDvVYLqn1YmXhP/wDJwnk3o+9V2gF3Mj8mJsTqBBBa9rvcdjGAgFx5duxcNXDub5WiqqW/bMALeYPbce8hB2DmBi3vwuTfbbdBuhfm226VTmU+AS4fUPp5h3TLaxscCLgjoKcxL5uj4QKumcBrdC7S9NnCyCoEIQga7NBiW/4VTkm5jaY3E/ybPgQlryyxQ1dbUTk305Do+qNTfgArzzASXwyUeTM/4tCXNBhCFkILZyIzMPrIWT1UphY8XYxgBfY7CSdQ5rLWzhZo34dCaiCQzRN74HAB7Br7q41EJgsBla+mgcy2iYmWts+qF8MracS0VUx2x0EoPSwoEzQsuWEFgZj8SMGKxNvqma6MjnGkOyu3ujfDYPYntKD5uZdDE6M//s0e+4/VTndHeGwexPaQVGhCEAhCEDxIQsoMKmd0JlToRMoYz3Undz2Oxg+q085+RVuYnXMp4pJZDZkbS5xPIEnuVWNOrqqaofe8jyQORo1NHusg5KEIQbuD4a+qmjhjF3yODW9O08wFz0Jw8ncIZRU0VPGLNjYG854yfSSqX3PWS+nI+ukbqZ3FPfyiCHuHMLDpKvpBlV7n0r96wqVoNjK6Ng/G0u+AKsFUpuk6+0dJD5TpHn+wNA7aCiEIQgl9Zg1sGp6i31qqYE+izWj4tKiCvDGsI0ck4LDZoTdEjtI9pUegymxzS1+/4VTG9yxm9u52WHyslNTDbnKv0qKeI/7c+kOZ7Gj5tKC3Ckqxrwib20nbKdVJVjXhE3tpO2UGkhCEArU3PeL71XvgJ7maJ1h/O0tI/wCIeqrXYyQxQ0lbTzA20JmF3q6Q0x7roL43Q3i5nt2/Ipb0x26BeHYZGRsMzCOkXS4oBXZubO+VXqN+YVJq7Nzb3yq9RvzCCB53PG9Z67PymKHqYZ3PG9Z67PymKHoBNRmT8UU/O/tFKumozKeKKfnf2ignTkmWVfh1X/Uz/mOTmlJllZ4dV/1M/wCY5BykIQgtrLPDi/J3DpgO9EB3M8WHxVSpn8kMGbXZPxU79kkFgeR32T70tmLYc+lmkhlFnxuLXDm4+ka+lBprs5I5QSYdVR1Ef2HDTb5bLjTb0hcZCBzcmsehr6dk8DrtcBccbHWBLXDiIuquz65LVddPTupoXyhkbg8tF7EuBAVU5DZaT4TNpxHSjd36InuXjl9DvSmgyTyogxOES07r8T2HU5h5HBAs3Brif3SX8Kzwa4n90l/Cm0QgrjMjgdRR0csdTE6Jxlu0OFiQW7fgl4ymw00tVPARbe5HNHMPq/Cyc5UBugckzHM2ujb3EtmT24ntADXHnAt0IKcQhCC+Mx2XzSxtBUOs5vgznHU4bdC/KOJW7jURfTzNaLudE8NHGSWkAJLI5C0gtJBGsEGxB5QVfeazOyJtClr3Wk1NimOx/EGv1aj6eNBWBza4n90l/CscGuJ/dJfwptAbrKBYcks32Iw1tNJJSyNYyZjnuI1ABwuSuxujfDYPYntJhkvO6N8Ng9ie0gqNCEIBCEIHjWELWxKtbTxPlkNmxtLnH0AXQVHug8qN7iZRRnupO7nsdYYLFoPJcqgl18qsbfX1U1Q/bI4lo19y0amgX2auJchALZw2hfUSsijGk+RwawelxstZXDufMl99mfWyC7YbshuNRkIBJ2cTT/yQXXktgjKClip4xqjbY+lxJLz0kkrrIQgClq3QGIb5iQjvqhiaOYu1n4aKZVJ/nDr/AKRiVXJyzOaP/H3H/qgjq9MbcgDaTYdK8rqZL0u+1lNHt06iJp5jI0H4IGbx/CL4G+nA+rSMaP7GtP6JUE7NXT6cT4+WMt97bJLa6He5Hs8l7m/hJH6IPgrd3OeI6FZNCTqkhLgPSxzf0JVRKZZosQ3jFaY+W7e+s7lA2CSrGvCJvbSdsp1UlWNeETe2k7ZQaSy0XWF6jOsc4QZkYWkgixG0LyFLc52E/RqwWFmywRSN5NbACPe34qIoLly1xb6Xk3RPJu5r2Rv9aMFhvz2v0qmlJqbGL4VNSuP1amOSPmeHB1uYtHvUZQCuzc298qvUb8wqTV2bm3vlV6jfmEEDzueN6z12flMUPUwzueN6z12flMUPQCajMp4op+d/bKVdNRmU8UU/O/tlBOikyys8Oq/6mf8AMcnNOxJllX4dV/1M/wCY5BykIQgbTNP4ppPZBRvPLm9+ns+lU7f9RG3u2j/daOL1gpJmn8U0nsgpcUCPvYWkgggg2IOog8hC8pi86eattYHVNGAyo2vjFmsl2XOoan/NLzU07o3OY9pa9ps5rhYgjiIKD5Lr5MZRT4dMJqd+i4fWG1rxxtcFyEIG4yCy3gxaHSYdGVvfoiRpNPKOVp5VKkl2A41NQzNmp3lj2niJs4eS4A6x6E0+b7LSLFqcPb3MrdU8fG08o/lKCVLTxjDY6qGSGZukyRpa8egjaOQrcQgUfOBkZLhVQWOBMTiTBJY6Lm3NgT5QA1hRVOblHgEGIQuhqGBzTsNhpNPE5hI1EJYs4GQM+EyHSBfA4/wpQNXFqfq1OQQ9CysILizU51jT6NLXPvFqEMxIvGAAA15426tvEr+jeHAEEEHWCDcH0gpIArbzRZzXUzmUlY4mFxtDI4kmIm5s4k/UJIHoQMMl53R3hsHsT2kwrXX2dCXrdHeGwexPaQVGhCEAhCEDxFU5ug8qN7iZRRnupbPmt5AJAaechWzidcyniklkNmRsc95PI0XKT/KzG319XNUPN9N50PQy50AOYIOOhCEH3oKR00jImC7pHtYwcpcQB804GRuBNw+jhp22uxjd8I+1JYabuk3VKbn/ACX3+odWSDuINUV9hkPGOYD5JhkAhZQg0sYqRDBLIdQZG435gUl1TMXvc87XOLjzuNz801Wd+v3jCqk3tptEY/8AIdFKggFMs0NHv2LUo4muLz/YCR8bKGrt5I5Sy4ZPv8IY5+gWgPFxZxBJ59SBx0n2cGj3jEquPyZnfGx/VTLh0xDyKf8AAf8AKgOU2Ovr6h9RKGh77aQYLDULIOUtvCaowzRSDayRjh/a4H9FqIQO9Tyh7GuGxzQR0hJdjXhE3tpO2U1+bfEPpOGUkl73i0Tzxucw/FqVDGvCJvbSdsoNJembRzryvTNo50Fz59MJvR4fUgfVYI3/ANzGuaTzaJ96pZNLl3hP0rAnttcsp2Ss5bxNDrDntZK2gFhCEArs3NvfKr1G/MKk1de5t75Veo35hBBM7njes9dn5TFD1MM7njes9dn5TFD0AmozKeKKfnf2ilXTUZlPFFPzv7ZQTkpM8rPDqv8AqZ/zHJzSkyyr8Oq/6mf8xyDlIQhA2mafxTSeyClyoWhznPwmioYWwskDqZr7uJB1m1tR9COH6X7rH+J3+UF9KBZyM20OKNMjLR1LR3MgGp9gbMeOS527QoFw+y/dY/xO/wAqf5r8vX4wJy+Jse9FoGiSb6V+U+hAtOO4NNRTOhqGFj2nYdhFyAWnjBsucm5y9yLhxaAseA2VveZRtaeQ8rTyJUsWw2SllfDM3RkjNnj/AB6EGmu/kTlLJhtXHOw6gQJW8TmEjSC4CEDsYZXMqIo5ozdkjA5p9DhdbSpfM1lW5mFVQPdGj7qNp42uBNuYEfFc3h+m+6x/id/lBfS1cSw+OpjdFMwPY8Wc12wqj+H2X7rH+J3+V9aTPxLI9jPosfdOa36zvtEDl9KCO5zc1smHaU9MHSU17njdF62u5b6feq0Tu6IkZ3QBDm6xxaxrCXXPHm8GHu+lUw/gSOs9m3enuudX8h+CCrEIQgYnMTloaqE0czrywi8RO18WrV/bcD3KJbo3w2D2J7SgOQ2MOo6+nmabWkaH8ha4hrr9Bv0Kebol+lWU5GwwXHSUFSoQhAIQhAwG6Cyp3qFlFG7upe6n5QwfVHSfkqAXcy3xV9XXTyyHWXkAcQa3uWgdAC4SAX1pad0j2sYLucQGgcZK+SneaCSjhrPpFbKyNsIvEHfaebi/RtQMTkRk+3DqOKnaNbReQ8r3a3fHV0LvKIcJmF/e4/eVnhNwv73H8UEvQohwm4X97j95X0ps4uGyvaxlVGXOIa0C9yTqAQQ3dG1+jRwRA98mu4ehoJ+dkvKtvdF4hp1sMIPe4bnnedXyKqRAIQpRk5kFW4hEZaaIOYHFty4N1gAnbzhBF0KecEOKeYb1jVyMpch6zDo2yVMYY1ztFpDg7Xa/EgjSEIQMlufK/fMNMfHDK4W9DyXj4lyXrGvCJvaydoq2tzdXaM1XCT9dkbmj1DID2x7lUuNeETe1k7RQaS9M2jnXlembRzoHOwuIPpI2nWHQNB6WWSg5SYeaaqnhItvc0jRzNcQD7gE4WBeDQeyZ2Ql1z+YVvGJb4B3M8TX34tLSe1w9zQelBWqEIQCuzc298qvUb8wqTV17m3vlV6jfmEEDzueN6z12flMUQU5z1QFmMVROx29ubzb0wfMFQZAJqMyZ/wDiKfnk7ZSrpitz7jsb6I0pcBJFI4hpOsteS645daC13JM8qz/rav8AqZ/zHJvMfxaOkgkmlcGtYxx1naQNQA4yk2xGp36WSQ7ZHuef73F36oNdCEIJXlqy0OHemiYfeSoorBzo4cYafCiR/wDRY0+sDf5FV8gFem5qPc1g9MfycqLVq7n7HmU9ZJDI4NE7AIydhka4WHSCUDGpet0VhDY6qGoaLb8wiQ8rmWAPusmECoDdE41HLNBTscHOiDnS216JfawPQLoKdQhCCw81M53nFGcRonO6Q4D9VXis3Mth5mGIgC96QsHO43HyVZIBbWFd/i9qztBaq9RvLSCNoII5xsQO5TfUb6o+S5WWGFNrKKohd9uJ+ieR2idE9BXjIzHI66khljcDdjQ8X1tcBYgjl1L7ZU4vHR0ss0rg1rWOtyuNjZoHGSgTV7bEjkK8r3NJpOc7lJPvN14QZabG6svPbLpvoHctGw/JVo1tyANp1BWXnuh0H0LfJo2D5IKzQhCAQhCDexvwiX2jvmtFb2N+ES+0d81ooBCEIBCEIBdfJDw6l9vH2guQulk3MI6qB52Nka4/2m/6IO/ncr9/xWqN7hjwxvM0f5JUOW7jVTvtRNJt05Xu97iQtJAJqcy1HvWE0+rW/Sef7jq+ACVcBOPkXR7xQUkfG2niB59AXQdpVvn8pN8wtzhrMcrD0E2PwVkqL5zaTfsMq28e8uI5xrCBREIQgnuZHEN5xaAbGyiRjure4f8AIBQ/GvCJvaydor75L130erp5fIlaTzX1/C618YdeeU8sjz73EoNNembRzryvTNo50DpYF4NB7JnZCrDdF4Tp0kM4GuKXRceRj2uPaDferPwLwaD2TOyFzM4OFfS8OqorXJic5vrMGk23SECfIWSFhAK69zb3yq9RvzCpRXXube+VXqN+YQet0Vk+7ThrGDubGOY8hBG9k893D3Kk06eN4TFWQPgmaHRvFnA+8EX2EEA9CV7L/N7UYU8kgyQE/wAOVoJ1a7B+ruTqQQxfWnqXxuDo3OY4bHNcWuHMRrXyQg3a/F56iwmmlkA2B73OA5gTZaSEIBdDAMMdV1MMDASZJGt1cQJ7o8wFz0LVpKV8rgyNjnuP1WtBJPMAmLzQ5tjhw+k1QBqHCzG7RE3Xx2+sdV0Gc92TJnw1j423dS2NhtLLaLvdtS3J3pog9pa4AgghwOsEHaCEumc3NTLSPfPRtMlObksbrfFyjRA1t5kFVr011jcaiNhG0H0LDm22rCCQx5b4g2PexVzaFrW0tdvW2/FcCR5cSXEknaSbk85XlCAQhWbmtzYyV0jKipaWUzSCAdTpSCCAAR9X0oLFzC5OupqF00gs6pcHNB26DQQ333KpDL/J84fXTQFpDQ7ShNtRY7W23Ne3Qm8ghaxoa0BrWgBoAsAALAAKGZzMgmYtCNGzKiMHeX7Ab/YebX0dnMgVNC6mP4BUUMpiqI3McNhIOi4XIu13GNS5aDo4RjlRSEmnmkiJ26LrA842FesYygqawj6RNJLbYHO1A8oaNV1zEIBCF0MEwaaslbDTsc97jqABsPS48Q1FB183GAOr8QgjaO5a8SSniDGEE35zYdKme6LbaspwNggsOgq1c2uQseEwWNnzyWM0n/qw2vohVZujfDYPYntIKjQhCAQhCBmKnNFhr3uc5kt3OJP8V20lfPgcwzzcvXOQhAcDmGebl65yOBzDPNy9c5CEBwOYZ5uXrnI4HMM83L1zkIQHA5hnm5eucsjM7hnkS9c5CEGOBzDPIl65yOBzDPNy9c5CEGWZnsMBvvcuoj/dcrLiYGgAbAABzBCEHpfGup2yxvY8Xa9pa4egixQhBW4zOYZ5EvXORwOYZ5EvXOQhAcDmGeRL1zkHM7hnkS9c5ZQgxwOYZ5uXrnIGZzDPIl65yEILJpYRGxrG7GtAHMBYL28XBB2Hb0oQgrafNBhjnOcY5bkkm0rgNZ4gvHA5hnm5euchCA4HMM8iXrnKSZF5F0uGOkNM14LwA7SeXbDxXQhBKl854WvaWvAc0izgRcEHiIQhBWmWWa7DnNdK2J0TtZO9vLWk7fqm4HRZL3jdG2GZzG3sNl9ZQhBoKxc2mRlNiBG/75zNdojVb0LKEF+5M5IUeHt/00LWG2t5u5553OuV30IQCCsIQRDKfN5h9bd8sADzrL4yY3dNtR6Ql8y+ybhoZNGEvtf7TgeX0DkQhBEF0MDo2zTNY69iddtRWEIGLyJzaYfC1k29GR+0GVxcBzN1N94VjMaBqGoDYEIQekIQg0cVwmGqYWTxMkaeJwv7uTaqhy9zY0EDHSQtkjPkiQlvucCfihCCjqqMNc4DYCQF8kIQWfmxyGpa8B0++H0Nfog+4X+Kv7AMn6ahj0KaJsbeO1yT6zjrO07VlCDqKIZY5CUmJSskqWvLmt0W6Ly0W27AhCDgcDmGeRL1zkcDmGebl65yEIDgcwzzcvXOQhCD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69" name="Picture 25" descr="http://cdns2.freepik.com/free-photo/zanussi-logo_423904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65" y="4241846"/>
            <a:ext cx="2152535" cy="57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89" y="986021"/>
            <a:ext cx="1269893" cy="9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 descr="http://bornoe.org/blog/wp-content/uploads/2012/12/norwegianlogo.pn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91" y="5173613"/>
            <a:ext cx="2905066" cy="714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88" y="1667319"/>
            <a:ext cx="1184556" cy="867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1" y="5073470"/>
            <a:ext cx="1505027" cy="914447"/>
          </a:xfrm>
          <a:prstGeom prst="rect">
            <a:avLst/>
          </a:prstGeom>
        </p:spPr>
      </p:pic>
      <p:pic>
        <p:nvPicPr>
          <p:cNvPr id="8194" name="Picture 2" descr="Image result for xiaomi log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44" y="2271979"/>
            <a:ext cx="2035352" cy="1139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6263" y="370115"/>
          <a:ext cx="8108950" cy="560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4336" y="82091"/>
            <a:ext cx="716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56A0D3"/>
                </a:solidFill>
                <a:latin typeface="+mj-lt"/>
              </a:rPr>
              <a:t>Price vs. quality  </a:t>
            </a:r>
            <a:r>
              <a:rPr lang="en-US" sz="2800" dirty="0">
                <a:solidFill>
                  <a:srgbClr val="56A0D3"/>
                </a:solidFill>
                <a:latin typeface="+mj-lt"/>
              </a:rPr>
              <a:t/>
            </a:r>
            <a:br>
              <a:rPr lang="en-US" sz="2800" dirty="0">
                <a:solidFill>
                  <a:srgbClr val="56A0D3"/>
                </a:solidFill>
                <a:latin typeface="+mj-lt"/>
              </a:rPr>
            </a:br>
            <a:endParaRPr lang="en-US" sz="2800" dirty="0">
              <a:solidFill>
                <a:srgbClr val="56A0D3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80" y="2985825"/>
            <a:ext cx="3486150" cy="12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72200" y="6324600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Prof. J-B.E.M. Steenkamp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to be reproduced without permission</a:t>
            </a:r>
            <a:endParaRPr kumimoji="0" lang="nl-NL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228600" y="76200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767092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5440" y="3674736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025" y="3149675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Italy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219" y="3434406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5913" y="3760669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132" y="4724400"/>
            <a:ext cx="121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Netherlands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004" y="3258317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Russia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815444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Brazil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2282" y="4455752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Germany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584" y="414797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Norway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4967" y="3897651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Sweden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3450" y="4583451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Denmark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1555124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9433" y="2409299"/>
            <a:ext cx="98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886" y="685800"/>
            <a:ext cx="260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loyalty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91941" y="3306205"/>
            <a:ext cx="140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Brand relevance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20295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Brand relevance and brand loyalty in </a:t>
            </a:r>
            <a:r>
              <a:rPr lang="en-US" sz="2800" dirty="0"/>
              <a:t>CPG</a:t>
            </a:r>
            <a:endParaRPr lang="en-US" sz="3000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1700277" y="6163474"/>
            <a:ext cx="293707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Source: Own research based on survey among 22,000 consumers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60" y="4547841"/>
            <a:ext cx="4604007" cy="12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5" y="85441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Mass </a:t>
            </a:r>
            <a:r>
              <a:rPr lang="en-US" sz="3000" dirty="0"/>
              <a:t>brands</a:t>
            </a:r>
            <a:r>
              <a:rPr lang="en-US" sz="2800" dirty="0"/>
              <a:t> - </a:t>
            </a:r>
            <a:br>
              <a:rPr lang="en-US" sz="2800" dirty="0"/>
            </a:br>
            <a:r>
              <a:rPr lang="en-US" sz="2600" dirty="0"/>
              <a:t>high quality priced slightly </a:t>
            </a:r>
            <a:r>
              <a:rPr lang="en-US" sz="2600" dirty="0" smtClean="0"/>
              <a:t>above </a:t>
            </a:r>
            <a:r>
              <a:rPr lang="en-US" sz="2600" dirty="0"/>
              <a:t>market average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91363" cy="4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057400" y="1337627"/>
            <a:ext cx="5691742" cy="391477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5" name="Oval 14"/>
          <p:cNvSpPr/>
          <p:nvPr/>
        </p:nvSpPr>
        <p:spPr>
          <a:xfrm>
            <a:off x="2514600" y="4343400"/>
            <a:ext cx="990600" cy="58340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7"/>
          <p:cNvSpPr txBox="1">
            <a:spLocks/>
          </p:cNvSpPr>
          <p:nvPr/>
        </p:nvSpPr>
        <p:spPr>
          <a:xfrm>
            <a:off x="2628900" y="4398168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Value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3145631"/>
            <a:ext cx="914400" cy="62388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63"/>
          <p:cNvSpPr txBox="1">
            <a:spLocks/>
          </p:cNvSpPr>
          <p:nvPr/>
        </p:nvSpPr>
        <p:spPr>
          <a:xfrm>
            <a:off x="4267200" y="3200400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Mass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4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7" y="111256"/>
            <a:ext cx="8109305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Global mass brands</a:t>
            </a:r>
            <a:r>
              <a:rPr lang="en-US" sz="3100" dirty="0"/>
              <a:t> 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endParaRPr lang="en-US" sz="2900" dirty="0"/>
          </a:p>
        </p:txBody>
      </p:sp>
      <p:pic>
        <p:nvPicPr>
          <p:cNvPr id="9222" name="Picture 6" descr="http://www.zeroto60times.com/blog/wp-content/uploads/2013/02/toyota-cars-logo-embl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40" y="170018"/>
            <a:ext cx="1805080" cy="119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druby.com/files/info-images/Ariel-logo-23a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31" y="1413448"/>
            <a:ext cx="1226885" cy="1226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67" y="2822840"/>
            <a:ext cx="2145266" cy="13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partnerinfo.lenovo.com/partners/uk/resources/images/brand/LenovoLockup_POS_Colo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93" y="4252913"/>
            <a:ext cx="3050357" cy="1283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09" y="2387895"/>
            <a:ext cx="1881727" cy="86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kappathetatau.org/wp-content/uploads/2014/04/whirlpool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4" y="3666302"/>
            <a:ext cx="1966823" cy="101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g2.wikia.nocookie.net/__cb20100805115402/logopedia/images/e/e7/Olay_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2" y="2031303"/>
            <a:ext cx="1565948" cy="669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4" y="5886725"/>
            <a:ext cx="1924051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8" y="5616840"/>
            <a:ext cx="1871752" cy="7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nagamascomputer.files.wordpress.com/2012/12/sony-log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03" y="3529934"/>
            <a:ext cx="1991070" cy="39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news.pampers.com/sites/pampers.newshq.businesswire.com/files/logo/image/Pampers_Logo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0" y="4714741"/>
            <a:ext cx="1505031" cy="1015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zeroto60times.com/blog/wp-content/uploads/2013/02/hyundai-cars-logo-emblem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58" y="1627714"/>
            <a:ext cx="1536235" cy="1221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www.thomsons.com/~/media/Images/Thomsons/Global/Logos/Clients/danone.ashx?h=827&amp;la=en&amp;w=1701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85" y="4191872"/>
            <a:ext cx="2149174" cy="1045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16" y="5288839"/>
            <a:ext cx="1775601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http://loreal-dam-front-resources-corp-en-cdn.brainsonic.com/ressources/afile/2086-38398-picture_original-looreal-paris-logo.html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10" y="2993944"/>
            <a:ext cx="2003829" cy="954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upload.wikimedia.org/wikipedia/commons/thumb/2/20/Adidas_Logo.svg/2000px-Adidas_Logo.svg.pn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91" y="77964"/>
            <a:ext cx="1686903" cy="1122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vasS5YTdDB0/UoN_LZjqlUI/AAAAAAAAcqo/gYjlvFx0CBg/s1600/Philips+shield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21" y="749985"/>
            <a:ext cx="984625" cy="1299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Air France log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8" y="984955"/>
            <a:ext cx="2791794" cy="5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Premium brands –</a:t>
            </a:r>
            <a:br>
              <a:rPr lang="en-US" sz="3000" dirty="0" smtClean="0"/>
            </a:br>
            <a:r>
              <a:rPr lang="en-US" sz="3000" dirty="0" smtClean="0"/>
              <a:t>Combining c</a:t>
            </a:r>
            <a:r>
              <a:rPr lang="en-US" sz="2800" dirty="0" smtClean="0"/>
              <a:t>ompelling </a:t>
            </a:r>
            <a:r>
              <a:rPr lang="en-US" sz="2800" dirty="0"/>
              <a:t>logic and tantalizing magic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91363" cy="4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057400" y="1337627"/>
            <a:ext cx="5691742" cy="391477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5" name="Oval 14"/>
          <p:cNvSpPr/>
          <p:nvPr/>
        </p:nvSpPr>
        <p:spPr>
          <a:xfrm>
            <a:off x="2514600" y="4343400"/>
            <a:ext cx="990600" cy="58340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7"/>
          <p:cNvSpPr txBox="1">
            <a:spLocks/>
          </p:cNvSpPr>
          <p:nvPr/>
        </p:nvSpPr>
        <p:spPr>
          <a:xfrm>
            <a:off x="2628900" y="4398168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Value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88871" y="3186112"/>
            <a:ext cx="914400" cy="62388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63"/>
          <p:cNvSpPr txBox="1">
            <a:spLocks/>
          </p:cNvSpPr>
          <p:nvPr/>
        </p:nvSpPr>
        <p:spPr>
          <a:xfrm>
            <a:off x="4065071" y="3198436"/>
            <a:ext cx="7620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Mass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2438400"/>
            <a:ext cx="990600" cy="623887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119"/>
          <p:cNvSpPr txBox="1">
            <a:spLocks/>
          </p:cNvSpPr>
          <p:nvPr/>
        </p:nvSpPr>
        <p:spPr>
          <a:xfrm>
            <a:off x="5219700" y="2493168"/>
            <a:ext cx="914400" cy="5143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Premium</a:t>
            </a:r>
            <a:endParaRPr lang="en-US" sz="1200" dirty="0">
              <a:effectLst/>
              <a:latin typeface="Arial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Times New Roman"/>
                <a:ea typeface="Times New Roman"/>
                <a:cs typeface="Arial"/>
              </a:rPr>
              <a:t>Brands</a:t>
            </a:r>
            <a:endParaRPr lang="en-US" sz="12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5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Advertising a premium brand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www.youtube.com/watch?v=e7gR7EYjcP8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17813</TotalTime>
  <Words>344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2_Office Theme</vt:lpstr>
      <vt:lpstr>Customer propositions for global brands based on the fundamental components of market exchange</vt:lpstr>
      <vt:lpstr>Value brands – adequate quality for a low price</vt:lpstr>
      <vt:lpstr>Global value brands</vt:lpstr>
      <vt:lpstr>PowerPoint Presentation</vt:lpstr>
      <vt:lpstr>Brand relevance and brand loyalty in CPG</vt:lpstr>
      <vt:lpstr>Mass brands -  high quality priced slightly above market average</vt:lpstr>
      <vt:lpstr>Global mass brands   </vt:lpstr>
      <vt:lpstr>Premium brands – Combining compelling logic and tantalizing magic</vt:lpstr>
      <vt:lpstr>Advertising a premium brand</vt:lpstr>
      <vt:lpstr>Premium brand challenge in action</vt:lpstr>
      <vt:lpstr>Prestige brands – Aspirational and selective – exclude the many to appeal to the few</vt:lpstr>
      <vt:lpstr>Global prestige brands  </vt:lpstr>
      <vt:lpstr>Prestige brands use global (deterritorialized) brand imagery</vt:lpstr>
      <vt:lpstr>When you have it all ….</vt:lpstr>
      <vt:lpstr>Fun Brands – catering to the universal need for stimulation and new experiences</vt:lpstr>
      <vt:lpstr>Global fun brands  </vt:lpstr>
      <vt:lpstr>Enjoyneering?</vt:lpstr>
      <vt:lpstr>Developing a meaningful and compelling customer proposition for your brand </vt:lpstr>
      <vt:lpstr>Summarize your customer proposition in a single sentence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updated revision</dc:title>
  <dc:creator>Lawrence K. Duke</dc:creator>
  <cp:lastModifiedBy>Didow, Nicholas</cp:lastModifiedBy>
  <cp:revision>507</cp:revision>
  <cp:lastPrinted>2015-08-20T19:42:37Z</cp:lastPrinted>
  <dcterms:created xsi:type="dcterms:W3CDTF">1601-01-01T00:00:00Z</dcterms:created>
  <dcterms:modified xsi:type="dcterms:W3CDTF">2017-11-07T16:05:42Z</dcterms:modified>
</cp:coreProperties>
</file>