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8" r:id="rId11"/>
    <p:sldId id="269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6F73C6-F1B4-A44C-A884-760C904F3C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396DC6-8F1B-1E4A-8A94-52BA6B14ECB4}" type="datetimeFigureOut">
              <a:rPr lang="en-US" smtClean="0"/>
              <a:t>10/26/2020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klein@bethlehemspeechservices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hicraniofacialsurgery.com/hemifacial-microsomia" TargetMode="External"/><Relationship Id="rId2" Type="http://schemas.openxmlformats.org/officeDocument/2006/relationships/hyperlink" Target="https://www.asha.org/polic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erspayteachers.com/Product/The-Human-Body-Interactive-Notebook-Circulatory-Respiratory-Nervous-Systems-3523860?st=c0942b027693948d2c01c9e42bc89694" TargetMode="External"/><Relationship Id="rId5" Type="http://schemas.openxmlformats.org/officeDocument/2006/relationships/hyperlink" Target="https://www.asha.org/Practice-Portal/Clinical-Topics/Cleft-Lip-and-Palate/Comprehensive-Assessment-for-Cleft-Lip-and-Palate/" TargetMode="External"/><Relationship Id="rId4" Type="http://schemas.openxmlformats.org/officeDocument/2006/relationships/hyperlink" Target="https://www.ncbi.nlm.nih.gov/pmc/articles/PMC350328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ns.org/en/Patients/Neurosurgical-Conditions-and-Treatments/Positional-Plagiocephaly" TargetMode="External"/><Relationship Id="rId2" Type="http://schemas.openxmlformats.org/officeDocument/2006/relationships/hyperlink" Target="https://www.chop.edu/conditions-diseases/hemifacial-microsom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cfscenter.com/videofluoroscop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4472"/>
            <a:ext cx="7772400" cy="3207036"/>
          </a:xfrm>
        </p:spPr>
        <p:txBody>
          <a:bodyPr>
            <a:noAutofit/>
          </a:bodyPr>
          <a:lstStyle/>
          <a:p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2020 CASHA Workshop</a:t>
            </a:r>
            <a:br>
              <a:rPr lang="en-US" sz="5400" dirty="0"/>
            </a:br>
            <a:br>
              <a:rPr lang="en-US" sz="5400" dirty="0"/>
            </a:br>
            <a:r>
              <a:rPr lang="en-US" sz="3600" dirty="0"/>
              <a:t>Cleft Palate and VPI:</a:t>
            </a:r>
            <a:br>
              <a:rPr lang="en-US" sz="3600" dirty="0"/>
            </a:br>
            <a:r>
              <a:rPr lang="en-US" sz="3600" dirty="0"/>
              <a:t> Overview, Assessment and Treatment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904" y="5574647"/>
            <a:ext cx="6400800" cy="796484"/>
          </a:xfrm>
        </p:spPr>
        <p:txBody>
          <a:bodyPr>
            <a:normAutofit/>
          </a:bodyPr>
          <a:lstStyle/>
          <a:p>
            <a:r>
              <a:rPr lang="en-US" dirty="0"/>
              <a:t>October 26, 2020</a:t>
            </a:r>
          </a:p>
          <a:p>
            <a:r>
              <a:rPr lang="en-US" dirty="0"/>
              <a:t>Jackie Klein, MA, CCC-SLP, MBA</a:t>
            </a:r>
          </a:p>
        </p:txBody>
      </p:sp>
    </p:spTree>
    <p:extLst>
      <p:ext uri="{BB962C8B-B14F-4D97-AF65-F5344CB8AC3E}">
        <p14:creationId xmlns:p14="http://schemas.microsoft.com/office/powerpoint/2010/main" val="2652708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Webbing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74" t="3076" r="336"/>
          <a:stretch/>
        </p:blipFill>
        <p:spPr>
          <a:xfrm>
            <a:off x="1445940" y="1417638"/>
            <a:ext cx="5184355" cy="4983162"/>
          </a:xfrm>
        </p:spPr>
      </p:pic>
    </p:spTree>
    <p:extLst>
      <p:ext uri="{BB962C8B-B14F-4D97-AF65-F5344CB8AC3E}">
        <p14:creationId xmlns:p14="http://schemas.microsoft.com/office/powerpoint/2010/main" val="33325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600" dirty="0"/>
          </a:p>
          <a:p>
            <a:pPr marL="114300" indent="0" algn="ctr">
              <a:buNone/>
            </a:pPr>
            <a:endParaRPr lang="en-US" sz="3600" dirty="0"/>
          </a:p>
          <a:p>
            <a:pPr marL="114300" indent="0" algn="ctr">
              <a:buNone/>
            </a:pPr>
            <a:r>
              <a:rPr lang="en-US" sz="3600" dirty="0"/>
              <a:t>Jackie Klein, MA, CCC-SLP, MBA</a:t>
            </a:r>
          </a:p>
          <a:p>
            <a:pPr marL="114300" indent="0" algn="ctr">
              <a:buNone/>
            </a:pPr>
            <a:r>
              <a:rPr lang="en-US" sz="3600" dirty="0">
                <a:hlinkClick r:id="rId2"/>
              </a:rPr>
              <a:t>jklein@bethlehemspeechservices.com</a:t>
            </a:r>
            <a:endParaRPr lang="en-US" sz="3600" dirty="0"/>
          </a:p>
          <a:p>
            <a:pPr marL="114300" indent="0" algn="ctr">
              <a:buNone/>
            </a:pPr>
            <a:r>
              <a:rPr lang="en-US" sz="3600" dirty="0"/>
              <a:t>518-536-4021</a:t>
            </a:r>
          </a:p>
        </p:txBody>
      </p:sp>
    </p:spTree>
    <p:extLst>
      <p:ext uri="{BB962C8B-B14F-4D97-AF65-F5344CB8AC3E}">
        <p14:creationId xmlns:p14="http://schemas.microsoft.com/office/powerpoint/2010/main" val="321288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634" r="-65634"/>
          <a:stretch>
            <a:fillRect/>
          </a:stretch>
        </p:blipFill>
        <p:spPr>
          <a:xfrm>
            <a:off x="1" y="1408185"/>
            <a:ext cx="7924786" cy="4992615"/>
          </a:xfrm>
        </p:spPr>
      </p:pic>
    </p:spTree>
    <p:extLst>
      <p:ext uri="{BB962C8B-B14F-4D97-AF65-F5344CB8AC3E}">
        <p14:creationId xmlns:p14="http://schemas.microsoft.com/office/powerpoint/2010/main" val="741975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76438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American Speech-Language-Hearing Association. (2016a). </a:t>
            </a:r>
            <a:r>
              <a:rPr lang="en-US" i="1" dirty="0"/>
              <a:t>Code of ethics</a:t>
            </a:r>
            <a:r>
              <a:rPr lang="en-US" dirty="0"/>
              <a:t>[Ethics]. Available from </a:t>
            </a:r>
            <a:r>
              <a:rPr lang="en-US" dirty="0">
                <a:hlinkClick r:id="rId2"/>
              </a:rPr>
              <a:t>www.asha.org/policy/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i="1" dirty="0"/>
              <a:t>The Best Hemifacial Microsomia Surgery Providers in Delhi | </a:t>
            </a:r>
            <a:r>
              <a:rPr lang="en-US" i="1" dirty="0" err="1"/>
              <a:t>Dr</a:t>
            </a:r>
            <a:r>
              <a:rPr lang="en-US" i="1" dirty="0"/>
              <a:t> </a:t>
            </a:r>
            <a:r>
              <a:rPr lang="en-US" i="1" dirty="0" err="1"/>
              <a:t>Arun</a:t>
            </a:r>
            <a:r>
              <a:rPr lang="en-US" i="1" dirty="0"/>
              <a:t> Kumar</a:t>
            </a:r>
            <a:r>
              <a:rPr lang="en-US" dirty="0"/>
              <a:t>. (n.d.). </a:t>
            </a:r>
            <a:r>
              <a:rPr lang="en-US" dirty="0" err="1"/>
              <a:t>Www.Delhicraniofacialsurgery.Com</a:t>
            </a:r>
            <a:r>
              <a:rPr lang="en-US" dirty="0"/>
              <a:t>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www.delhicraniofacialsurgery.com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hemifacial-microsomia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Brito</a:t>
            </a:r>
            <a:r>
              <a:rPr lang="en-US" dirty="0"/>
              <a:t>, L. A., Castro </a:t>
            </a:r>
            <a:r>
              <a:rPr lang="en-US" dirty="0" err="1"/>
              <a:t>Meira</a:t>
            </a:r>
            <a:r>
              <a:rPr lang="en-US" dirty="0"/>
              <a:t>, J. G., Kobayashi, G. S., &amp; </a:t>
            </a:r>
            <a:r>
              <a:rPr lang="en-US" dirty="0" err="1"/>
              <a:t>Passos-Bueno</a:t>
            </a:r>
            <a:r>
              <a:rPr lang="en-US" dirty="0"/>
              <a:t>, M. R. (2012). Genetics and management of the patient with </a:t>
            </a:r>
            <a:r>
              <a:rPr lang="en-US" dirty="0" err="1"/>
              <a:t>orofacial</a:t>
            </a:r>
            <a:r>
              <a:rPr lang="en-US" dirty="0"/>
              <a:t> </a:t>
            </a:r>
            <a:r>
              <a:rPr lang="en-US" dirty="0" err="1"/>
              <a:t>cleft.</a:t>
            </a:r>
            <a:r>
              <a:rPr lang="en-US" i="1" dirty="0" err="1"/>
              <a:t>Plastic</a:t>
            </a:r>
            <a:r>
              <a:rPr lang="en-US" i="1" dirty="0"/>
              <a:t> Surgery International, 2012.</a:t>
            </a:r>
            <a:r>
              <a:rPr lang="en-US" dirty="0"/>
              <a:t> Retrieved </a:t>
            </a:r>
            <a:r>
              <a:rPr lang="en-US" dirty="0" err="1"/>
              <a:t>from</a:t>
            </a:r>
            <a:r>
              <a:rPr lang="en-US" dirty="0" err="1">
                <a:hlinkClick r:id="rId4"/>
              </a:rPr>
              <a:t>https</a:t>
            </a:r>
            <a:r>
              <a:rPr lang="en-US" dirty="0">
                <a:hlinkClick r:id="rId4"/>
              </a:rPr>
              <a:t>://www.ncbi.nlm.nih.gov/pmc/articles/PMC3503281/</a:t>
            </a:r>
            <a:r>
              <a:rPr lang="en-US" dirty="0"/>
              <a:t>. Advance online publication. doi:10.1155/2012/782821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i="1" dirty="0"/>
              <a:t>Comprehensive Assessment for Cleft Lip and Palate</a:t>
            </a:r>
            <a:r>
              <a:rPr lang="en-US" dirty="0"/>
              <a:t>. (2013). </a:t>
            </a:r>
            <a:r>
              <a:rPr lang="en-US" dirty="0" err="1"/>
              <a:t>Asha.Org</a:t>
            </a:r>
            <a:r>
              <a:rPr lang="en-US" dirty="0"/>
              <a:t>. Retrieved from </a:t>
            </a:r>
            <a:r>
              <a:rPr lang="en-US" dirty="0">
                <a:hlinkClick r:id="rId5"/>
              </a:rPr>
              <a:t>https://</a:t>
            </a:r>
            <a:r>
              <a:rPr lang="en-US" dirty="0" err="1">
                <a:hlinkClick r:id="rId5"/>
              </a:rPr>
              <a:t>www.asha.org</a:t>
            </a:r>
            <a:r>
              <a:rPr lang="en-US" dirty="0">
                <a:hlinkClick r:id="rId5"/>
              </a:rPr>
              <a:t>/Practice-Portal/Clinical-Topics/Cleft-Lip-and-Palate/Comprehensive-Assessment-for-Cleft-Lip-and-Palate/</a:t>
            </a:r>
            <a:endParaRPr lang="en-US" dirty="0"/>
          </a:p>
          <a:p>
            <a:endParaRPr lang="en-US" dirty="0"/>
          </a:p>
          <a:p>
            <a:r>
              <a:rPr lang="en-US" dirty="0"/>
              <a:t>Dailey, S. (2013). Feeding and swallowing management in infants with cleft and craniofacial anomalies. </a:t>
            </a:r>
            <a:r>
              <a:rPr lang="en-US" i="1" dirty="0"/>
              <a:t>Perspectives on Speech Science and </a:t>
            </a:r>
            <a:r>
              <a:rPr lang="en-US" i="1" dirty="0" err="1"/>
              <a:t>Orofacial</a:t>
            </a:r>
            <a:r>
              <a:rPr lang="en-US" i="1" dirty="0"/>
              <a:t> Disorders,</a:t>
            </a:r>
            <a:r>
              <a:rPr lang="en-US" dirty="0"/>
              <a:t> </a:t>
            </a:r>
            <a:r>
              <a:rPr lang="en-US" i="1" dirty="0"/>
              <a:t>23, </a:t>
            </a:r>
            <a:r>
              <a:rPr lang="en-US" dirty="0"/>
              <a:t>62–72.</a:t>
            </a:r>
          </a:p>
          <a:p>
            <a:endParaRPr lang="en-US" dirty="0"/>
          </a:p>
          <a:p>
            <a:r>
              <a:rPr lang="en-US" dirty="0" err="1"/>
              <a:t>Dhillon</a:t>
            </a:r>
            <a:r>
              <a:rPr lang="en-US" dirty="0"/>
              <a:t> RS. The middle ear in cleft palate children, pre and post palatal closure. J R </a:t>
            </a:r>
            <a:r>
              <a:rPr lang="en-US" dirty="0" err="1"/>
              <a:t>Soc</a:t>
            </a:r>
            <a:r>
              <a:rPr lang="en-US" dirty="0"/>
              <a:t> Med. 1988;81:710–3.</a:t>
            </a:r>
          </a:p>
          <a:p>
            <a:endParaRPr lang="en-US" dirty="0"/>
          </a:p>
          <a:p>
            <a:r>
              <a:rPr lang="en-US" dirty="0" err="1"/>
              <a:t>García</a:t>
            </a:r>
            <a:r>
              <a:rPr lang="en-US" dirty="0"/>
              <a:t> Velasco, M., </a:t>
            </a:r>
            <a:r>
              <a:rPr lang="en-US" dirty="0" err="1"/>
              <a:t>Ysunza</a:t>
            </a:r>
            <a:r>
              <a:rPr lang="en-US" dirty="0"/>
              <a:t>, A., Hernandez, X., &amp; Marquez, C. (1988). Diagnosis and treatment of submucous cleft palate: A review of 108 cases. The Cleft Palate Journal, 25, 171–173.</a:t>
            </a:r>
          </a:p>
          <a:p>
            <a:endParaRPr lang="en-US" dirty="0"/>
          </a:p>
          <a:p>
            <a:r>
              <a:rPr lang="en-US" dirty="0"/>
              <a:t>Goldenberg, D. C., </a:t>
            </a:r>
            <a:r>
              <a:rPr lang="en-US" dirty="0" err="1"/>
              <a:t>Hiraki</a:t>
            </a:r>
            <a:r>
              <a:rPr lang="en-US" dirty="0"/>
              <a:t>, P. Y., Marques, T. M., Koga, A., &amp; </a:t>
            </a:r>
            <a:r>
              <a:rPr lang="en-US" dirty="0" err="1"/>
              <a:t>Gemperli</a:t>
            </a:r>
            <a:r>
              <a:rPr lang="en-US" dirty="0"/>
              <a:t>, R. (2016). Surgical Treatment of Facial Infantile </a:t>
            </a:r>
            <a:r>
              <a:rPr lang="en-US" dirty="0" err="1"/>
              <a:t>Hemangiomas</a:t>
            </a:r>
            <a:r>
              <a:rPr lang="en-US" dirty="0"/>
              <a:t>. </a:t>
            </a:r>
            <a:r>
              <a:rPr lang="en-US" i="1" dirty="0"/>
              <a:t>Plastic and Reconstructive Surgery</a:t>
            </a:r>
            <a:r>
              <a:rPr lang="en-US" dirty="0"/>
              <a:t>, </a:t>
            </a:r>
            <a:r>
              <a:rPr lang="en-US" i="1" dirty="0"/>
              <a:t>137</a:t>
            </a:r>
            <a:r>
              <a:rPr lang="en-US" dirty="0"/>
              <a:t>(4), 1221–1231. </a:t>
            </a:r>
            <a:r>
              <a:rPr lang="en-US" dirty="0" err="1"/>
              <a:t>doi</a:t>
            </a:r>
            <a:r>
              <a:rPr lang="en-US" dirty="0"/>
              <a:t>: 10.1097/prs.0000000000002016</a:t>
            </a:r>
          </a:p>
          <a:p>
            <a:endParaRPr lang="en-US" dirty="0"/>
          </a:p>
          <a:p>
            <a:r>
              <a:rPr lang="en-US" dirty="0"/>
              <a:t>Golding-Kushner, K. J. (2001). </a:t>
            </a:r>
            <a:r>
              <a:rPr lang="en-US" i="1" dirty="0"/>
              <a:t>Therapy techniques for cleft palate speech and related disorders. </a:t>
            </a:r>
            <a:r>
              <a:rPr lang="en-US" dirty="0"/>
              <a:t>Clifton Park, NY: Delmar Learning.</a:t>
            </a:r>
          </a:p>
          <a:p>
            <a:endParaRPr lang="en-US" dirty="0"/>
          </a:p>
          <a:p>
            <a:r>
              <a:rPr lang="en-US" dirty="0" err="1"/>
              <a:t>Grames</a:t>
            </a:r>
            <a:r>
              <a:rPr lang="en-US" dirty="0"/>
              <a:t>, L. M., &amp; Patel, K. (2016). Current Practices and Controversies in Management of the Submucous Cleft Palate. </a:t>
            </a:r>
            <a:r>
              <a:rPr lang="en-US" i="1" dirty="0"/>
              <a:t>Perspectives of the ASHA Special Interest Groups</a:t>
            </a:r>
            <a:r>
              <a:rPr lang="en-US" dirty="0"/>
              <a:t>, </a:t>
            </a:r>
            <a:r>
              <a:rPr lang="en-US" i="1" dirty="0"/>
              <a:t>1</a:t>
            </a:r>
            <a:r>
              <a:rPr lang="en-US" dirty="0"/>
              <a:t>(5), 59–69. </a:t>
            </a:r>
            <a:r>
              <a:rPr lang="en-US" dirty="0" err="1"/>
              <a:t>doi</a:t>
            </a:r>
            <a:r>
              <a:rPr lang="en-US" dirty="0"/>
              <a:t>: 10.1044/persp1.sig5.59</a:t>
            </a:r>
          </a:p>
          <a:p>
            <a:endParaRPr lang="en-US" dirty="0"/>
          </a:p>
          <a:p>
            <a:r>
              <a:rPr lang="en-US" dirty="0"/>
              <a:t>Hess, D. A., &amp; McDonald, E. T. (1960). Consonantal Nasal Pressure in Cleft Palate Speakers. </a:t>
            </a:r>
            <a:r>
              <a:rPr lang="en-US" i="1" dirty="0"/>
              <a:t>Journal of Speech and Hearing Research</a:t>
            </a:r>
            <a:r>
              <a:rPr lang="en-US" dirty="0"/>
              <a:t>, </a:t>
            </a:r>
            <a:r>
              <a:rPr lang="en-US" i="1" dirty="0"/>
              <a:t>3</a:t>
            </a:r>
            <a:r>
              <a:rPr lang="en-US" dirty="0"/>
              <a:t>(3), 201–211. </a:t>
            </a:r>
            <a:r>
              <a:rPr lang="en-US" dirty="0" err="1"/>
              <a:t>doi</a:t>
            </a:r>
            <a:r>
              <a:rPr lang="en-US" dirty="0"/>
              <a:t>: 10.1044/jshr.0303.201</a:t>
            </a:r>
          </a:p>
          <a:p>
            <a:endParaRPr lang="en-US" dirty="0"/>
          </a:p>
          <a:p>
            <a:r>
              <a:rPr lang="en-US" i="1" dirty="0"/>
              <a:t>The Human Body Interactive Notebook (Circulatory, Respiratory, Nervous Systems)</a:t>
            </a:r>
            <a:r>
              <a:rPr lang="en-US" dirty="0"/>
              <a:t>. (n.d.). Teachers Pay Teachers. Retrieved from </a:t>
            </a:r>
            <a:r>
              <a:rPr lang="en-US" u="sng" dirty="0">
                <a:hlinkClick r:id="rId6"/>
              </a:rPr>
              <a:t>https://www.teacherspayteachers.com/Product/The-Human-Body-Interactive-Notebook-Circulatory-Respiratory-Nervous-Systems-3523860?st=c0942b027693948d2c01c9e42bc89694</a:t>
            </a:r>
            <a:r>
              <a:rPr lang="en-US" dirty="0"/>
              <a:t>  Consonantal nasal pressure in cleft palate speakers. 1. Speech Heating Res., 3, 201-211 (1960).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4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39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Kelly, A. B. (1910). Congenital insufficiency of the palate. The Journal of Laryngology, Rhinology, and Otology, 25, 281–300.</a:t>
            </a:r>
          </a:p>
          <a:p>
            <a:endParaRPr lang="en-US" dirty="0"/>
          </a:p>
          <a:p>
            <a:r>
              <a:rPr lang="en-US" dirty="0" err="1"/>
              <a:t>Kummer</a:t>
            </a:r>
            <a:r>
              <a:rPr lang="en-US" dirty="0"/>
              <a:t>, A. W. (2014). Speech and Resonance Disorders Related to Cleft Palate and Velopharyngeal Dysfunction: A Guide to Evaluation and Treatment. </a:t>
            </a:r>
            <a:r>
              <a:rPr lang="en-US" i="1" dirty="0"/>
              <a:t>Perspectives on School-Based Issues</a:t>
            </a:r>
            <a:r>
              <a:rPr lang="en-US" dirty="0"/>
              <a:t>, </a:t>
            </a:r>
            <a:r>
              <a:rPr lang="en-US" i="1" dirty="0"/>
              <a:t>15</a:t>
            </a:r>
            <a:r>
              <a:rPr lang="en-US" dirty="0"/>
              <a:t>(2), 57. </a:t>
            </a:r>
            <a:r>
              <a:rPr lang="en-US" dirty="0" err="1"/>
              <a:t>doi</a:t>
            </a:r>
            <a:r>
              <a:rPr lang="en-US" dirty="0"/>
              <a:t>: 10.1044/sbi15.2.57</a:t>
            </a:r>
          </a:p>
          <a:p>
            <a:endParaRPr lang="en-US" dirty="0"/>
          </a:p>
          <a:p>
            <a:r>
              <a:rPr lang="en-US" dirty="0" err="1"/>
              <a:t>Mossey</a:t>
            </a:r>
            <a:r>
              <a:rPr lang="en-US" dirty="0"/>
              <a:t>, P. A., Little, J., </a:t>
            </a:r>
            <a:r>
              <a:rPr lang="en-US" dirty="0" err="1"/>
              <a:t>Munger</a:t>
            </a:r>
            <a:r>
              <a:rPr lang="en-US" dirty="0"/>
              <a:t>, R. G., Dixon, M. J., &amp; Shaw, W. C. (2009). Cleft lip and palate. </a:t>
            </a:r>
            <a:r>
              <a:rPr lang="en-US" i="1" dirty="0"/>
              <a:t>The Lancet, 374,</a:t>
            </a:r>
            <a:r>
              <a:rPr lang="en-US" dirty="0"/>
              <a:t> 1773–1785.</a:t>
            </a:r>
          </a:p>
          <a:p>
            <a:endParaRPr lang="en-US" dirty="0"/>
          </a:p>
          <a:p>
            <a:r>
              <a:rPr lang="en-US" dirty="0"/>
              <a:t>Parker, S. E., Mai, C. T., Canfield, M. A., Rickard, R., Wang, Y., Meyer, R. E., Correa, A. (2010). Updated national birth prevalence estimates for selected birth defects in the United States, 2004-2006. </a:t>
            </a:r>
            <a:r>
              <a:rPr lang="en-US" i="1" dirty="0"/>
              <a:t>Birth Defects Research Part A: Clinical and Molecular Teratology, 88, </a:t>
            </a:r>
            <a:r>
              <a:rPr lang="en-US" dirty="0"/>
              <a:t>1008–1016.</a:t>
            </a:r>
          </a:p>
          <a:p>
            <a:endParaRPr lang="en-US" dirty="0"/>
          </a:p>
          <a:p>
            <a:r>
              <a:rPr lang="en-US" dirty="0"/>
              <a:t>Philadelphia, T. C. H. of. (2014, May 12). </a:t>
            </a:r>
            <a:r>
              <a:rPr lang="en-US" i="1" dirty="0"/>
              <a:t>Hemifacial Microsomia</a:t>
            </a:r>
            <a:r>
              <a:rPr lang="en-US" dirty="0"/>
              <a:t>. </a:t>
            </a:r>
            <a:r>
              <a:rPr lang="en-US" dirty="0" err="1"/>
              <a:t>Www.Chop.Edu</a:t>
            </a:r>
            <a:r>
              <a:rPr lang="en-US" dirty="0"/>
              <a:t>. </a:t>
            </a:r>
            <a:r>
              <a:rPr lang="en-US" u="sng" dirty="0">
                <a:hlinkClick r:id="rId2"/>
              </a:rPr>
              <a:t>https://www.chop.edu/conditions-diseases/hemifacial-microsomia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Price, MD, A. (n.d.). </a:t>
            </a:r>
            <a:r>
              <a:rPr lang="en-US" i="1" dirty="0"/>
              <a:t>Positional Plagiocephaly – Symptoms, Diagnosis and Treatment</a:t>
            </a:r>
            <a:r>
              <a:rPr lang="en-US" dirty="0"/>
              <a:t>. </a:t>
            </a:r>
            <a:r>
              <a:rPr lang="en-US" dirty="0" err="1"/>
              <a:t>Www.Aans.Org</a:t>
            </a:r>
            <a:r>
              <a:rPr lang="en-US" dirty="0"/>
              <a:t>. Retrieved from </a:t>
            </a:r>
            <a:r>
              <a:rPr lang="en-US" u="sng" dirty="0">
                <a:hlinkClick r:id="rId3"/>
              </a:rPr>
              <a:t>https://www.aans.org/en/Patients/Neurosurgical-Conditions-and-Treatments/Positional-Plagiocephaly</a:t>
            </a:r>
            <a:endParaRPr lang="en-US" dirty="0"/>
          </a:p>
          <a:p>
            <a:endParaRPr lang="en-US" dirty="0"/>
          </a:p>
          <a:p>
            <a:r>
              <a:rPr lang="en-US" dirty="0"/>
              <a:t>Reiter R, </a:t>
            </a:r>
            <a:r>
              <a:rPr lang="en-US" dirty="0" err="1"/>
              <a:t>Brosch</a:t>
            </a:r>
            <a:r>
              <a:rPr lang="en-US" dirty="0"/>
              <a:t> S, </a:t>
            </a:r>
            <a:r>
              <a:rPr lang="en-US" dirty="0" err="1"/>
              <a:t>Wefel</a:t>
            </a:r>
            <a:r>
              <a:rPr lang="en-US" dirty="0"/>
              <a:t> H, </a:t>
            </a:r>
            <a:r>
              <a:rPr lang="en-US" dirty="0" err="1"/>
              <a:t>Schlömer</a:t>
            </a:r>
            <a:r>
              <a:rPr lang="en-US" dirty="0"/>
              <a:t> G, </a:t>
            </a:r>
            <a:r>
              <a:rPr lang="en-US" dirty="0" err="1"/>
              <a:t>Haase</a:t>
            </a:r>
            <a:r>
              <a:rPr lang="en-US" dirty="0"/>
              <a:t> S. The submucous cleft palate: diagnosis and therapy. </a:t>
            </a:r>
            <a:r>
              <a:rPr lang="en-US" dirty="0" err="1"/>
              <a:t>Int</a:t>
            </a:r>
            <a:r>
              <a:rPr lang="en-US" dirty="0"/>
              <a:t> J </a:t>
            </a:r>
            <a:r>
              <a:rPr lang="en-US" dirty="0" err="1"/>
              <a:t>Pediatr</a:t>
            </a:r>
            <a:r>
              <a:rPr lang="en-US" dirty="0"/>
              <a:t> </a:t>
            </a:r>
            <a:r>
              <a:rPr lang="en-US" dirty="0" err="1"/>
              <a:t>Otorhinolaryngol</a:t>
            </a:r>
            <a:r>
              <a:rPr lang="en-US" dirty="0"/>
              <a:t>. 2011 Jan;75(1):85-8. </a:t>
            </a:r>
            <a:r>
              <a:rPr lang="en-US" dirty="0" err="1"/>
              <a:t>doi</a:t>
            </a:r>
            <a:r>
              <a:rPr lang="en-US" dirty="0"/>
              <a:t>: 10.1016/j.ijporl.2010.10.015. </a:t>
            </a:r>
            <a:r>
              <a:rPr lang="en-US" dirty="0" err="1"/>
              <a:t>Epub</a:t>
            </a:r>
            <a:r>
              <a:rPr lang="en-US" dirty="0"/>
              <a:t> 2010 Nov 26. PMID: 21112097.</a:t>
            </a:r>
          </a:p>
          <a:p>
            <a:endParaRPr lang="en-US" dirty="0"/>
          </a:p>
          <a:p>
            <a:r>
              <a:rPr lang="en-US" dirty="0"/>
              <a:t>Tomes, L.A., Kuehn, D.P., &amp; Peterson-</a:t>
            </a:r>
            <a:r>
              <a:rPr lang="en-US" dirty="0" err="1"/>
              <a:t>Flazone</a:t>
            </a:r>
            <a:r>
              <a:rPr lang="en-US" dirty="0"/>
              <a:t>, S.J. (2004). Behavioral treatment     of velopharyngeal impairment. In K.R. </a:t>
            </a:r>
            <a:r>
              <a:rPr lang="en-US" dirty="0" err="1"/>
              <a:t>Bzoch</a:t>
            </a:r>
            <a:r>
              <a:rPr lang="en-US" dirty="0"/>
              <a:t> (Ed.), Communicative disorders related to cleft lip and palate (5th </a:t>
            </a:r>
            <a:r>
              <a:rPr lang="en-US" dirty="0" err="1"/>
              <a:t>ed</a:t>
            </a:r>
            <a:r>
              <a:rPr lang="en-US" dirty="0"/>
              <a:t>). Austin: Texas: Pro-Ed.</a:t>
            </a:r>
          </a:p>
          <a:p>
            <a:endParaRPr lang="en-US" dirty="0"/>
          </a:p>
          <a:p>
            <a:r>
              <a:rPr lang="en-US" i="1" dirty="0"/>
              <a:t>Videofluoroscopy</a:t>
            </a:r>
            <a:r>
              <a:rPr lang="en-US" dirty="0"/>
              <a:t>. (n.d.). </a:t>
            </a:r>
            <a:r>
              <a:rPr lang="en-US" dirty="0" err="1"/>
              <a:t>Vcfvcfs</a:t>
            </a:r>
            <a:r>
              <a:rPr lang="en-US" dirty="0"/>
              <a:t>. Retrieved from </a:t>
            </a:r>
            <a:r>
              <a:rPr lang="en-US" u="sng" dirty="0">
                <a:hlinkClick r:id="rId4"/>
              </a:rPr>
              <a:t>https://www.vcfscenter.com/videofluoroscopy</a:t>
            </a:r>
            <a:endParaRPr lang="en-US" u="sng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Winston, A. (2005). The practical management of eating and drinking difficulties in children April </a:t>
            </a:r>
            <a:r>
              <a:rPr lang="en-US" dirty="0" err="1"/>
              <a:t>Winstock</a:t>
            </a:r>
            <a:r>
              <a:rPr lang="en-US" dirty="0"/>
              <a:t> The practical management of eating and drinking difficulties in children </a:t>
            </a:r>
            <a:r>
              <a:rPr lang="en-US" dirty="0" err="1"/>
              <a:t>Speechmark</a:t>
            </a:r>
            <a:r>
              <a:rPr lang="en-US" dirty="0"/>
              <a:t> Publishers Ltd No of Pages: 124 £31.50 0863883761 0863883761. </a:t>
            </a:r>
            <a:r>
              <a:rPr lang="en-US" i="1" dirty="0" err="1"/>
              <a:t>Paediatric</a:t>
            </a:r>
            <a:r>
              <a:rPr lang="en-US" i="1" dirty="0"/>
              <a:t> Nursing</a:t>
            </a:r>
            <a:r>
              <a:rPr lang="en-US" dirty="0"/>
              <a:t>, </a:t>
            </a:r>
            <a:r>
              <a:rPr lang="en-US" i="1" dirty="0"/>
              <a:t>17</a:t>
            </a:r>
            <a:r>
              <a:rPr lang="en-US" dirty="0"/>
              <a:t>(4), 10–10. </a:t>
            </a:r>
            <a:r>
              <a:rPr lang="en-US" dirty="0" err="1"/>
              <a:t>doi</a:t>
            </a:r>
            <a:r>
              <a:rPr lang="en-US" dirty="0"/>
              <a:t>: 10.7748/paed.17.4.10.s12</a:t>
            </a:r>
          </a:p>
          <a:p>
            <a:endParaRPr lang="en-US" dirty="0"/>
          </a:p>
          <a:p>
            <a:r>
              <a:rPr lang="en-US" dirty="0"/>
              <a:t>World Health Organization. (2001, December). </a:t>
            </a:r>
            <a:r>
              <a:rPr lang="en-US" i="1" dirty="0"/>
              <a:t>Global registry and database on craniofacial anomalies: Report of a WHO registry meeting on craniofacial anomalies.</a:t>
            </a:r>
            <a:r>
              <a:rPr lang="en-US" dirty="0"/>
              <a:t> Bauru, Brazil: Author.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Feeding and Swallowing 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Issues of Feeding</a:t>
            </a:r>
          </a:p>
          <a:p>
            <a:pPr eaLnBrk="1" hangingPunct="1"/>
            <a:r>
              <a:rPr lang="en-US"/>
              <a:t>Issues of Swallowing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39E3C8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5" r="44174" b="73198"/>
          <a:stretch>
            <a:fillRect/>
          </a:stretch>
        </p:blipFill>
        <p:spPr bwMode="auto">
          <a:xfrm>
            <a:off x="1539612" y="304800"/>
            <a:ext cx="53911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828800" y="6096000"/>
            <a:ext cx="5410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000000"/>
                </a:solidFill>
              </a:rPr>
              <a:t>From Winston, April. Eating and Drinking Difficulties in Children.  UK: </a:t>
            </a:r>
            <a:r>
              <a:rPr lang="en-US" sz="800" dirty="0" err="1">
                <a:solidFill>
                  <a:srgbClr val="000000"/>
                </a:solidFill>
              </a:rPr>
              <a:t>Speechmark</a:t>
            </a:r>
            <a:r>
              <a:rPr lang="en-US" sz="800" dirty="0">
                <a:solidFill>
                  <a:srgbClr val="000000"/>
                </a:solidFill>
              </a:rPr>
              <a:t> Publishing, LTD, 2005.</a:t>
            </a:r>
          </a:p>
        </p:txBody>
      </p:sp>
    </p:spTree>
    <p:extLst>
      <p:ext uri="{BB962C8B-B14F-4D97-AF65-F5344CB8AC3E}">
        <p14:creationId xmlns:p14="http://schemas.microsoft.com/office/powerpoint/2010/main" val="82214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Assessment of Feeding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Bed side Swallow assessment</a:t>
            </a:r>
          </a:p>
          <a:p>
            <a:pPr eaLnBrk="1" hangingPunct="1"/>
            <a:r>
              <a:rPr lang="en-US" dirty="0"/>
              <a:t>Videofluoroscopic Swallow Study</a:t>
            </a:r>
          </a:p>
          <a:p>
            <a:pPr eaLnBrk="1" hangingPunct="1"/>
            <a:r>
              <a:rPr lang="en-US" dirty="0"/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404712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Feeding Concerns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Aspiration - Paramount Concern </a:t>
            </a:r>
          </a:p>
          <a:p>
            <a:pPr lvl="1"/>
            <a:r>
              <a:rPr lang="en-US" dirty="0"/>
              <a:t>Is the child SAFE to eat?</a:t>
            </a:r>
          </a:p>
          <a:p>
            <a:pPr lvl="1"/>
            <a:r>
              <a:rPr lang="en-US" dirty="0"/>
              <a:t>Established through bedside swallow evaluation with </a:t>
            </a:r>
            <a:r>
              <a:rPr lang="en-US" dirty="0" err="1"/>
              <a:t>videofluoroscopic</a:t>
            </a:r>
            <a:r>
              <a:rPr lang="en-US" dirty="0"/>
              <a:t> imaging if needed – likely dealing with a structural issue</a:t>
            </a:r>
          </a:p>
          <a:p>
            <a:pPr lvl="1"/>
            <a:r>
              <a:rPr lang="en-US" dirty="0"/>
              <a:t>Frequent upper respiratory infections – “muddies the waters”</a:t>
            </a:r>
          </a:p>
          <a:p>
            <a:r>
              <a:rPr lang="en-US" dirty="0"/>
              <a:t>Weight Gain</a:t>
            </a:r>
          </a:p>
          <a:p>
            <a:pPr lvl="1"/>
            <a:r>
              <a:rPr lang="en-US" dirty="0"/>
              <a:t>Small stature common and concerning – low percentiles for weight</a:t>
            </a:r>
          </a:p>
          <a:p>
            <a:pPr lvl="1"/>
            <a:r>
              <a:rPr lang="en-US" dirty="0"/>
              <a:t>Need dietary/nutrition involvement</a:t>
            </a:r>
          </a:p>
          <a:p>
            <a:pPr lvl="1"/>
            <a:r>
              <a:rPr lang="en-US" dirty="0"/>
              <a:t>If infant: birth weight vs. current weight</a:t>
            </a:r>
          </a:p>
          <a:p>
            <a:pPr lvl="1"/>
            <a:r>
              <a:rPr lang="en-US" dirty="0"/>
              <a:t>Failure to thrive?</a:t>
            </a:r>
          </a:p>
          <a:p>
            <a:pPr lvl="1"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6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Feeding Issues for Cleft Lip/Palate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Need to establish safe/efficient feeding techniques</a:t>
            </a:r>
          </a:p>
          <a:p>
            <a:pPr lvl="1"/>
            <a:r>
              <a:rPr lang="en-US" sz="2400" dirty="0"/>
              <a:t>Type of bottle</a:t>
            </a:r>
          </a:p>
          <a:p>
            <a:pPr lvl="1"/>
            <a:r>
              <a:rPr lang="en-US" sz="2400" dirty="0"/>
              <a:t>Positioning</a:t>
            </a:r>
          </a:p>
          <a:p>
            <a:pPr lvl="1"/>
            <a:r>
              <a:rPr lang="en-US" sz="2400" dirty="0"/>
              <a:t>Cleft care following feeds</a:t>
            </a:r>
          </a:p>
          <a:p>
            <a:pPr lvl="1"/>
            <a:r>
              <a:rPr lang="en-US" sz="2400" dirty="0"/>
              <a:t>Pre-op and post-op feeding techniques</a:t>
            </a:r>
          </a:p>
          <a:p>
            <a:r>
              <a:rPr lang="en-US" sz="2800" dirty="0"/>
              <a:t>Nasal reflux and retrograde flow (may not be consistent with VPI)	</a:t>
            </a:r>
          </a:p>
          <a:p>
            <a:r>
              <a:rPr lang="en-US" sz="2800" dirty="0"/>
              <a:t>Need to consider both pre/post op instructions in therapy (e.g. Don’t teach </a:t>
            </a:r>
            <a:r>
              <a:rPr lang="en-US" sz="2800" dirty="0" err="1"/>
              <a:t>sippy</a:t>
            </a:r>
            <a:r>
              <a:rPr lang="en-US" sz="2800" dirty="0"/>
              <a:t> cup/straw if can’t use)</a:t>
            </a:r>
          </a:p>
          <a:p>
            <a:r>
              <a:rPr lang="en-US" sz="2800" dirty="0"/>
              <a:t>Caregiver anxiety large component in therapeutic processes</a:t>
            </a:r>
          </a:p>
        </p:txBody>
      </p:sp>
    </p:spTree>
    <p:extLst>
      <p:ext uri="{BB962C8B-B14F-4D97-AF65-F5344CB8AC3E}">
        <p14:creationId xmlns:p14="http://schemas.microsoft.com/office/powerpoint/2010/main" val="233971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Upright positioning </a:t>
            </a:r>
          </a:p>
          <a:p>
            <a:r>
              <a:rPr lang="en-US" dirty="0"/>
              <a:t>Jaw and cheek support</a:t>
            </a:r>
          </a:p>
          <a:p>
            <a:r>
              <a:rPr lang="en-US" dirty="0"/>
              <a:t>Positioning of nipple  or breast</a:t>
            </a:r>
          </a:p>
          <a:p>
            <a:r>
              <a:rPr lang="en-US" dirty="0"/>
              <a:t>Burping due to excessive air</a:t>
            </a:r>
          </a:p>
          <a:p>
            <a:r>
              <a:rPr lang="en-US" dirty="0"/>
              <a:t>Limited feeding time 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8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13606" y="6400800"/>
            <a:ext cx="3163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ASHA.org</a:t>
            </a:r>
            <a:r>
              <a:rPr lang="en-US" dirty="0"/>
              <a:t>, 2020; Dailey, 2013</a:t>
            </a:r>
          </a:p>
        </p:txBody>
      </p:sp>
    </p:spTree>
    <p:extLst>
      <p:ext uri="{BB962C8B-B14F-4D97-AF65-F5344CB8AC3E}">
        <p14:creationId xmlns:p14="http://schemas.microsoft.com/office/powerpoint/2010/main" val="271185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Haberman</a:t>
            </a:r>
            <a:endParaRPr lang="en-US" dirty="0"/>
          </a:p>
        </p:txBody>
      </p:sp>
      <p:pic>
        <p:nvPicPr>
          <p:cNvPr id="1026" name="Picture 2" descr="C:\Users\Jackie\Pictures\haberman-how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143000"/>
            <a:ext cx="7425741" cy="53122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1311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Feeding- Behavioral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Behavioral approaches</a:t>
            </a:r>
          </a:p>
          <a:p>
            <a:r>
              <a:rPr lang="en-US" dirty="0"/>
              <a:t>Food chaining/webbing</a:t>
            </a:r>
          </a:p>
          <a:p>
            <a:r>
              <a:rPr lang="en-US" dirty="0"/>
              <a:t>Sensory play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96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3180</TotalTime>
  <Words>1257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  2020 CASHA Workshop  Cleft Palate and VPI:  Overview, Assessment and Treatment</vt:lpstr>
      <vt:lpstr>Feeding and Swallowing Overview</vt:lpstr>
      <vt:lpstr>PowerPoint Presentation</vt:lpstr>
      <vt:lpstr>Assessment of Feeding</vt:lpstr>
      <vt:lpstr>Feeding Concerns</vt:lpstr>
      <vt:lpstr>Feeding Issues for Cleft Lip/Palate</vt:lpstr>
      <vt:lpstr>Feeding Techniques</vt:lpstr>
      <vt:lpstr>Haberman</vt:lpstr>
      <vt:lpstr>Feeding- Behavioral </vt:lpstr>
      <vt:lpstr>Food Webbing</vt:lpstr>
      <vt:lpstr>Contact Information </vt:lpstr>
      <vt:lpstr>PowerPoint Presentation</vt:lpstr>
      <vt:lpstr>Works Cited</vt:lpstr>
      <vt:lpstr>Works Cited Continued</vt:lpstr>
    </vt:vector>
  </TitlesOfParts>
  <Company>The College of Saint Rose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CASHA Workshop  Cleft Lip and Palate  and Associated Syndromes</dc:title>
  <dc:creator>Jackie Klein</dc:creator>
  <cp:lastModifiedBy>Meagan Collins</cp:lastModifiedBy>
  <cp:revision>35</cp:revision>
  <dcterms:created xsi:type="dcterms:W3CDTF">2020-10-23T15:55:02Z</dcterms:created>
  <dcterms:modified xsi:type="dcterms:W3CDTF">2020-10-26T13:40:50Z</dcterms:modified>
</cp:coreProperties>
</file>