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570" r:id="rId2"/>
    <p:sldId id="315" r:id="rId3"/>
    <p:sldId id="290" r:id="rId4"/>
    <p:sldId id="568" r:id="rId5"/>
    <p:sldId id="574" r:id="rId6"/>
    <p:sldId id="571" r:id="rId7"/>
    <p:sldId id="572" r:id="rId8"/>
    <p:sldId id="324" r:id="rId9"/>
    <p:sldId id="281" r:id="rId10"/>
    <p:sldId id="283" r:id="rId11"/>
    <p:sldId id="270" r:id="rId12"/>
    <p:sldId id="369" r:id="rId13"/>
    <p:sldId id="320" r:id="rId14"/>
    <p:sldId id="379" r:id="rId15"/>
    <p:sldId id="578" r:id="rId16"/>
    <p:sldId id="575" r:id="rId17"/>
    <p:sldId id="569" r:id="rId18"/>
    <p:sldId id="292" r:id="rId19"/>
    <p:sldId id="388" r:id="rId20"/>
    <p:sldId id="576" r:id="rId21"/>
    <p:sldId id="580" r:id="rId22"/>
    <p:sldId id="577" r:id="rId23"/>
    <p:sldId id="5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9"/>
    <p:restoredTop sz="94807"/>
  </p:normalViewPr>
  <p:slideViewPr>
    <p:cSldViewPr snapToGrid="0" snapToObjects="1">
      <p:cViewPr varScale="1">
        <p:scale>
          <a:sx n="124" d="100"/>
          <a:sy n="124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08" d="100"/>
          <a:sy n="108" d="100"/>
        </p:scale>
        <p:origin x="421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U.S. Population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Whites</c:v>
                </c:pt>
                <c:pt idx="1">
                  <c:v>African Americans</c:v>
                </c:pt>
                <c:pt idx="2">
                  <c:v>Asian/Native Hawaiian/Pacific Islander</c:v>
                </c:pt>
                <c:pt idx="3">
                  <c:v>American Indian</c:v>
                </c:pt>
                <c:pt idx="4">
                  <c:v>Latinx</c:v>
                </c:pt>
                <c:pt idx="5">
                  <c:v>Foreign-born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76.3</c:v>
                </c:pt>
                <c:pt idx="1">
                  <c:v>13.4</c:v>
                </c:pt>
                <c:pt idx="2">
                  <c:v>6.1</c:v>
                </c:pt>
                <c:pt idx="3">
                  <c:v>1.3</c:v>
                </c:pt>
                <c:pt idx="4">
                  <c:v>18.5</c:v>
                </c:pt>
                <c:pt idx="5">
                  <c:v>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F3-C64A-9EF1-CF11FDAE8C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Alabama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Whites</c:v>
                </c:pt>
                <c:pt idx="1">
                  <c:v>African Americans</c:v>
                </c:pt>
                <c:pt idx="2">
                  <c:v>Asian/Native Hawaiian/Pacific Islander</c:v>
                </c:pt>
                <c:pt idx="3">
                  <c:v>American Indian</c:v>
                </c:pt>
                <c:pt idx="4">
                  <c:v>Latinx</c:v>
                </c:pt>
                <c:pt idx="5">
                  <c:v>Foreign-born 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69.099999999999994</c:v>
                </c:pt>
                <c:pt idx="1">
                  <c:v>26.8</c:v>
                </c:pt>
                <c:pt idx="2">
                  <c:v>1.6</c:v>
                </c:pt>
                <c:pt idx="3">
                  <c:v>0.7</c:v>
                </c:pt>
                <c:pt idx="4">
                  <c:v>4.5999999999999996</c:v>
                </c:pt>
                <c:pt idx="5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5E-D248-9FA8-AADE160231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41728528"/>
        <c:axId val="1041978128"/>
      </c:barChart>
      <c:catAx>
        <c:axId val="104172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1978128"/>
        <c:crosses val="autoZero"/>
        <c:auto val="1"/>
        <c:lblAlgn val="ctr"/>
        <c:lblOffset val="100"/>
        <c:noMultiLvlLbl val="0"/>
      </c:catAx>
      <c:valAx>
        <c:axId val="1041978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1728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8F75C-AFD8-3D4D-9408-17D4575E83CE}" type="datetimeFigureOut">
              <a:rPr lang="en-US" smtClean="0"/>
              <a:t>9/4/20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43361-5B15-274B-B520-FE5FD3B6E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62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5791200"/>
          </a:xfrm>
          <a:prstGeom prst="rect">
            <a:avLst/>
          </a:prstGeom>
          <a:solidFill>
            <a:srgbClr val="1E6B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r">
              <a:defRPr sz="5400" b="0" i="0" cap="all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785152"/>
            <a:ext cx="12192000" cy="98123"/>
          </a:xfrm>
          <a:prstGeom prst="rect">
            <a:avLst/>
          </a:prstGeom>
          <a:solidFill>
            <a:srgbClr val="76B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F6C58A-77B9-4C45-A6AA-A4D2349608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5583" y="6072197"/>
            <a:ext cx="3623211" cy="49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2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5791200"/>
          </a:xfrm>
          <a:prstGeom prst="rect">
            <a:avLst/>
          </a:prstGeom>
          <a:solidFill>
            <a:srgbClr val="1E6B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701800"/>
            <a:ext cx="9144000" cy="2387600"/>
          </a:xfrm>
        </p:spPr>
        <p:txBody>
          <a:bodyPr anchor="b">
            <a:normAutofit/>
          </a:bodyPr>
          <a:lstStyle>
            <a:lvl1pPr algn="r">
              <a:defRPr sz="5400" b="0" i="0" cap="all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5785152"/>
            <a:ext cx="12192000" cy="98123"/>
          </a:xfrm>
          <a:prstGeom prst="rect">
            <a:avLst/>
          </a:prstGeom>
          <a:solidFill>
            <a:srgbClr val="76B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A94B61-2405-F945-B942-C1B331F2ED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5583" y="6072197"/>
            <a:ext cx="3623211" cy="49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8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018" y="156781"/>
            <a:ext cx="10515600" cy="607148"/>
          </a:xfrm>
        </p:spPr>
        <p:txBody>
          <a:bodyPr>
            <a:noAutofit/>
          </a:bodyPr>
          <a:lstStyle>
            <a:lvl1pPr>
              <a:defRPr sz="4000" b="1" i="0" cap="all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018" y="1157468"/>
            <a:ext cx="10515600" cy="5509550"/>
          </a:xfrm>
        </p:spPr>
        <p:txBody>
          <a:bodyPr/>
          <a:lstStyle>
            <a:lvl1pPr marL="287338" indent="-287338">
              <a:lnSpc>
                <a:spcPct val="100000"/>
              </a:lnSpc>
              <a:buClr>
                <a:srgbClr val="76B043"/>
              </a:buClr>
              <a:buFont typeface="Arial" charset="0"/>
              <a:buChar char="•"/>
              <a:tabLst/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9300" indent="-292100">
              <a:lnSpc>
                <a:spcPct val="100000"/>
              </a:lnSpc>
              <a:buClr>
                <a:srgbClr val="76B043"/>
              </a:buClr>
              <a:buFont typeface="Arial" charset="0"/>
              <a:buChar char="•"/>
              <a:tabLst/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00000"/>
              </a:lnSpc>
              <a:buClr>
                <a:srgbClr val="76B043"/>
              </a:buClr>
              <a:buFont typeface="Arial" charset="0"/>
              <a:buChar char="•"/>
              <a:tabLst/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62113" indent="-290513">
              <a:lnSpc>
                <a:spcPct val="100000"/>
              </a:lnSpc>
              <a:buClr>
                <a:srgbClr val="76B043"/>
              </a:buClr>
              <a:buFont typeface="Arial" charset="0"/>
              <a:buChar char="•"/>
              <a:tabLst/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124075" indent="-295275">
              <a:lnSpc>
                <a:spcPct val="100000"/>
              </a:lnSpc>
              <a:buClr>
                <a:srgbClr val="76B043"/>
              </a:buClr>
              <a:buFont typeface="Arial" charset="0"/>
              <a:buChar char="•"/>
              <a:tabLst/>
              <a:defRPr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ADCA0B-4179-9B46-B41A-8AB8A7BD85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0018" y="6174309"/>
            <a:ext cx="3623211" cy="49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6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018" y="1142718"/>
            <a:ext cx="5784447" cy="5038163"/>
          </a:xfrm>
        </p:spPr>
        <p:txBody>
          <a:bodyPr/>
          <a:lstStyle>
            <a:lvl1pPr>
              <a:defRPr b="0" i="0">
                <a:latin typeface="+mn-lt"/>
                <a:cs typeface="Arial" panose="020B0604020202020204" pitchFamily="34" charset="0"/>
              </a:defRPr>
            </a:lvl1pPr>
            <a:lvl2pPr>
              <a:defRPr b="0" i="0">
                <a:latin typeface="+mn-lt"/>
                <a:cs typeface="Arial" panose="020B0604020202020204" pitchFamily="34" charset="0"/>
              </a:defRPr>
            </a:lvl2pPr>
            <a:lvl3pPr>
              <a:defRPr b="0" i="0">
                <a:latin typeface="+mn-lt"/>
                <a:cs typeface="Arial" panose="020B0604020202020204" pitchFamily="34" charset="0"/>
              </a:defRPr>
            </a:lvl3pPr>
            <a:lvl4pPr>
              <a:defRPr b="0" i="0">
                <a:latin typeface="+mn-lt"/>
                <a:cs typeface="Arial" panose="020B0604020202020204" pitchFamily="34" charset="0"/>
              </a:defRPr>
            </a:lvl4pPr>
            <a:lvl5pPr>
              <a:defRPr b="0" i="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350" y="1142718"/>
            <a:ext cx="5784447" cy="503816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86663-9181-284D-8B0A-4E22D5A77279}" type="datetimeFigureOut">
              <a:rPr lang="en-US" smtClean="0"/>
              <a:t>9/4/20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7111-B6FF-B144-B41D-1ADF966B2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58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771452"/>
          </a:xfrm>
          <a:prstGeom prst="rect">
            <a:avLst/>
          </a:prstGeom>
          <a:solidFill>
            <a:srgbClr val="1E6B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191926"/>
            <a:ext cx="9144000" cy="2387600"/>
          </a:xfrm>
        </p:spPr>
        <p:txBody>
          <a:bodyPr anchor="b">
            <a:normAutofit/>
          </a:bodyPr>
          <a:lstStyle>
            <a:lvl1pPr algn="r">
              <a:defRPr sz="5400" b="0" i="0" cap="all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771452"/>
            <a:ext cx="12192000" cy="98123"/>
          </a:xfrm>
          <a:prstGeom prst="rect">
            <a:avLst/>
          </a:prstGeom>
          <a:solidFill>
            <a:srgbClr val="76B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08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815439A-3371-894E-8C5F-D18E019AC5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015C4CE-7965-0D4A-B2CE-683F748AD7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902C339-A76B-1B4D-88E7-D1815044BE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79944-A983-4D40-9F66-122C7A1CCF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8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BB4E02-05E4-9D45-AB7B-CC946DAAFD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B58148-DAFD-A945-AA54-2206569EFC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34A09E-3990-6B40-B197-4086267E00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31A920-DFBB-1544-B8BB-14E95B54A1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3347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018" y="156780"/>
            <a:ext cx="10515600" cy="58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018" y="1165868"/>
            <a:ext cx="10515600" cy="5026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86663-9181-284D-8B0A-4E22D5A77279}" type="datetimeFigureOut">
              <a:rPr lang="en-US" smtClean="0"/>
              <a:t>9/4/20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E7111-B6FF-B144-B41D-1ADF966B2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9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Proxima Nova Semibold" charset="0"/>
          <a:ea typeface="Proxima Nova Semibold" charset="0"/>
          <a:cs typeface="Proxima Nova Semibol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6B043"/>
        </a:buClr>
        <a:buFont typeface="Arial"/>
        <a:buChar char="•"/>
        <a:defRPr sz="2800" b="0" i="0" kern="1200" baseline="0">
          <a:solidFill>
            <a:schemeClr val="tx1"/>
          </a:solidFill>
          <a:latin typeface="+mn-lt"/>
          <a:ea typeface="Proxima Nova" charset="0"/>
          <a:cs typeface="Proxima Nov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6B043"/>
        </a:buClr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Proxima Nova" charset="0"/>
          <a:cs typeface="Proxima Nov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6B043"/>
        </a:buClr>
        <a:buFont typeface="Arial"/>
        <a:buChar char="•"/>
        <a:defRPr sz="2000" b="0" i="0" kern="1200" baseline="0">
          <a:solidFill>
            <a:schemeClr val="tx1"/>
          </a:solidFill>
          <a:latin typeface="+mn-lt"/>
          <a:ea typeface="Proxima Nova" charset="0"/>
          <a:cs typeface="Proxima Nov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6B043"/>
        </a:buClr>
        <a:buFont typeface="Arial"/>
        <a:buChar char="•"/>
        <a:defRPr sz="1800" b="0" i="0" kern="1200" baseline="0">
          <a:solidFill>
            <a:schemeClr val="tx1"/>
          </a:solidFill>
          <a:latin typeface="+mn-lt"/>
          <a:ea typeface="Proxima Nova" charset="0"/>
          <a:cs typeface="Proxima Nov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6B043"/>
        </a:buClr>
        <a:buFont typeface="Arial"/>
        <a:buChar char="•"/>
        <a:defRPr sz="1800" b="0" i="0" kern="1200" baseline="0">
          <a:solidFill>
            <a:schemeClr val="tx1"/>
          </a:solidFill>
          <a:latin typeface="+mn-lt"/>
          <a:ea typeface="Proxima Nova" charset="0"/>
          <a:cs typeface="Proxima Nov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migrationpolicy.org/data/state-profiles/state/demographics/AL" TargetMode="External"/><Relationship Id="rId4" Type="http://schemas.openxmlformats.org/officeDocument/2006/relationships/hyperlink" Target="https://www.americanimmigrationcouncil.org/sites/default/files/research/immigrants_in_alabama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9F9C21E-B331-DC40-8912-074B2C5BC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942984"/>
            <a:ext cx="12191999" cy="914399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4291CC3-83CE-AD43-9803-FE96E8C25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65990" y="708980"/>
            <a:ext cx="12191999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Caring for Immigrant populations </a:t>
            </a:r>
            <a:br>
              <a:rPr lang="en-US" dirty="0"/>
            </a:br>
            <a:r>
              <a:rPr lang="en-US" b="1" dirty="0"/>
              <a:t>	</a:t>
            </a:r>
            <a:r>
              <a:rPr lang="en-US" sz="4400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69B5FEA-75DD-1E47-A840-F01B4EFD0C58}"/>
              </a:ext>
            </a:extLst>
          </p:cNvPr>
          <p:cNvSpPr txBox="1">
            <a:spLocks/>
          </p:cNvSpPr>
          <p:nvPr/>
        </p:nvSpPr>
        <p:spPr>
          <a:xfrm>
            <a:off x="231493" y="4710898"/>
            <a:ext cx="9000474" cy="285894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6B043"/>
              </a:buClr>
              <a:buFont typeface="Arial"/>
              <a:buChar char="•"/>
              <a:defRPr sz="2800" b="0" i="0" kern="1200" baseline="0">
                <a:solidFill>
                  <a:schemeClr val="tx1"/>
                </a:solidFill>
                <a:latin typeface="+mn-lt"/>
                <a:ea typeface="Proxima Nova" charset="0"/>
                <a:cs typeface="Proxima Nov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6B043"/>
              </a:buClr>
              <a:buFont typeface="Arial"/>
              <a:buChar char="•"/>
              <a:defRPr sz="2400" b="0" i="0" kern="1200" baseline="0">
                <a:solidFill>
                  <a:schemeClr val="tx1"/>
                </a:solidFill>
                <a:latin typeface="+mn-lt"/>
                <a:ea typeface="Proxima Nova" charset="0"/>
                <a:cs typeface="Proxima Nov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6B043"/>
              </a:buClr>
              <a:buFont typeface="Arial"/>
              <a:buChar char="•"/>
              <a:defRPr sz="2000" b="0" i="0" kern="1200" baseline="0">
                <a:solidFill>
                  <a:schemeClr val="tx1"/>
                </a:solidFill>
                <a:latin typeface="+mn-lt"/>
                <a:ea typeface="Proxima Nova" charset="0"/>
                <a:cs typeface="Proxima Nov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6B043"/>
              </a:buClr>
              <a:buFont typeface="Arial"/>
              <a:buChar char="•"/>
              <a:defRPr sz="1800" b="0" i="0" kern="1200" baseline="0">
                <a:solidFill>
                  <a:schemeClr val="tx1"/>
                </a:solidFill>
                <a:latin typeface="+mn-lt"/>
                <a:ea typeface="Proxima Nova" charset="0"/>
                <a:cs typeface="Proxima Nov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6B043"/>
              </a:buClr>
              <a:buFont typeface="Arial"/>
              <a:buChar char="•"/>
              <a:defRPr sz="1800" b="0" i="0" kern="1200" baseline="0">
                <a:solidFill>
                  <a:schemeClr val="tx1"/>
                </a:solidFill>
                <a:latin typeface="+mn-lt"/>
                <a:ea typeface="Proxima Nova" charset="0"/>
                <a:cs typeface="Proxima Nov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Isabel C.  </a:t>
            </a:r>
            <a:r>
              <a:rPr lang="en-US" b="1" dirty="0" err="1">
                <a:solidFill>
                  <a:schemeClr val="bg1"/>
                </a:solidFill>
              </a:rPr>
              <a:t>Scarinci</a:t>
            </a:r>
            <a:r>
              <a:rPr lang="en-US" b="1" dirty="0">
                <a:solidFill>
                  <a:schemeClr val="bg1"/>
                </a:solidFill>
              </a:rPr>
              <a:t>, PhD, MPH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Division of Preventive Medicine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O’Neal Comprehensive Cancer Center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UNIVERSITY OF ALABAMA AT BIRMINGHAM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E50A64-F4EA-6F44-9092-D84ADCA56D17}"/>
              </a:ext>
            </a:extLst>
          </p:cNvPr>
          <p:cNvSpPr txBox="1"/>
          <p:nvPr/>
        </p:nvSpPr>
        <p:spPr>
          <a:xfrm>
            <a:off x="9463460" y="6550223"/>
            <a:ext cx="247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Lake Guntersville, Alabama</a:t>
            </a:r>
          </a:p>
        </p:txBody>
      </p:sp>
    </p:spTree>
    <p:extLst>
      <p:ext uri="{BB962C8B-B14F-4D97-AF65-F5344CB8AC3E}">
        <p14:creationId xmlns:p14="http://schemas.microsoft.com/office/powerpoint/2010/main" val="2713281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>
            <a:extLst>
              <a:ext uri="{FF2B5EF4-FFF2-40B4-BE49-F238E27FC236}">
                <a16:creationId xmlns:a16="http://schemas.microsoft.com/office/drawing/2014/main" id="{1478758C-5284-874D-A69E-39A09BBFB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185" y="28302"/>
            <a:ext cx="1041762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chemeClr val="bg1"/>
                </a:solidFill>
                <a:latin typeface="+mj-lt"/>
              </a:rPr>
              <a:t>Multicultural Competent Care </a:t>
            </a:r>
            <a:r>
              <a:rPr lang="en-US" altLang="en-US" sz="44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pic>
        <p:nvPicPr>
          <p:cNvPr id="27651" name="Picture 5" descr="1989328">
            <a:extLst>
              <a:ext uri="{FF2B5EF4-FFF2-40B4-BE49-F238E27FC236}">
                <a16:creationId xmlns:a16="http://schemas.microsoft.com/office/drawing/2014/main" id="{A91A5D69-4BD6-C343-93F2-1FC606168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070" y="1715985"/>
            <a:ext cx="58547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6">
            <a:extLst>
              <a:ext uri="{FF2B5EF4-FFF2-40B4-BE49-F238E27FC236}">
                <a16:creationId xmlns:a16="http://schemas.microsoft.com/office/drawing/2014/main" id="{5C056604-7301-2840-AEC0-8120ED48F950}"/>
              </a:ext>
            </a:extLst>
          </p:cNvPr>
          <p:cNvSpPr txBox="1">
            <a:spLocks noChangeArrowheads="1"/>
          </p:cNvSpPr>
          <p:nvPr/>
        </p:nvSpPr>
        <p:spPr bwMode="auto">
          <a:xfrm rot="17054533">
            <a:off x="4826463" y="2823779"/>
            <a:ext cx="1331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</a:t>
            </a:r>
          </a:p>
        </p:txBody>
      </p:sp>
      <p:sp>
        <p:nvSpPr>
          <p:cNvPr id="27653" name="Text Box 7">
            <a:extLst>
              <a:ext uri="{FF2B5EF4-FFF2-40B4-BE49-F238E27FC236}">
                <a16:creationId xmlns:a16="http://schemas.microsoft.com/office/drawing/2014/main" id="{11079BEF-EC71-1940-AE93-CF6BF10D897A}"/>
              </a:ext>
            </a:extLst>
          </p:cNvPr>
          <p:cNvSpPr txBox="1">
            <a:spLocks noChangeArrowheads="1"/>
          </p:cNvSpPr>
          <p:nvPr/>
        </p:nvSpPr>
        <p:spPr bwMode="auto">
          <a:xfrm rot="20901002">
            <a:off x="3401711" y="3630509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Provider</a:t>
            </a:r>
          </a:p>
        </p:txBody>
      </p:sp>
      <p:sp>
        <p:nvSpPr>
          <p:cNvPr id="27654" name="Text Box 8">
            <a:extLst>
              <a:ext uri="{FF2B5EF4-FFF2-40B4-BE49-F238E27FC236}">
                <a16:creationId xmlns:a16="http://schemas.microsoft.com/office/drawing/2014/main" id="{2AAFAA91-9F4A-8541-9D3B-C2BBD8BC1621}"/>
              </a:ext>
            </a:extLst>
          </p:cNvPr>
          <p:cNvSpPr txBox="1">
            <a:spLocks noChangeArrowheads="1"/>
          </p:cNvSpPr>
          <p:nvPr/>
        </p:nvSpPr>
        <p:spPr bwMode="auto">
          <a:xfrm rot="989322">
            <a:off x="6087558" y="3137141"/>
            <a:ext cx="21224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EnvironmentContext</a:t>
            </a:r>
            <a:endParaRPr lang="en-US" altLang="en-US" sz="24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062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val 3">
            <a:extLst>
              <a:ext uri="{FF2B5EF4-FFF2-40B4-BE49-F238E27FC236}">
                <a16:creationId xmlns:a16="http://schemas.microsoft.com/office/drawing/2014/main" id="{3ED8C6D0-D350-1546-BDC9-2B1F47B87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9739" y="2676690"/>
            <a:ext cx="5051425" cy="37084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3" name="Oval 4">
            <a:extLst>
              <a:ext uri="{FF2B5EF4-FFF2-40B4-BE49-F238E27FC236}">
                <a16:creationId xmlns:a16="http://schemas.microsoft.com/office/drawing/2014/main" id="{14274108-E96C-8B49-9642-ADD37A1D9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164" y="794781"/>
            <a:ext cx="5051425" cy="3708400"/>
          </a:xfrm>
          <a:prstGeom prst="ellips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4" name="Oval 5">
            <a:extLst>
              <a:ext uri="{FF2B5EF4-FFF2-40B4-BE49-F238E27FC236}">
                <a16:creationId xmlns:a16="http://schemas.microsoft.com/office/drawing/2014/main" id="{32EB4325-299B-F54D-A355-1DEA09F79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3942" y="1444626"/>
            <a:ext cx="5051425" cy="3708400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5" name="Oval 6">
            <a:extLst>
              <a:ext uri="{FF2B5EF4-FFF2-40B4-BE49-F238E27FC236}">
                <a16:creationId xmlns:a16="http://schemas.microsoft.com/office/drawing/2014/main" id="{8D9E1DAB-47AB-FB4B-9FEF-B70BAD45E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304" y="1530598"/>
            <a:ext cx="5051425" cy="3708400"/>
          </a:xfrm>
          <a:prstGeom prst="ellipse">
            <a:avLst/>
          </a:prstGeom>
          <a:noFill/>
          <a:ln w="57150">
            <a:solidFill>
              <a:srgbClr val="99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6" name="Text Box 7">
            <a:extLst>
              <a:ext uri="{FF2B5EF4-FFF2-40B4-BE49-F238E27FC236}">
                <a16:creationId xmlns:a16="http://schemas.microsoft.com/office/drawing/2014/main" id="{51275852-7078-2645-B1DC-F4C9C820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9363" y="4933951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000">
              <a:latin typeface="Times" pitchFamily="2" charset="0"/>
            </a:endParaRPr>
          </a:p>
        </p:txBody>
      </p:sp>
      <p:sp>
        <p:nvSpPr>
          <p:cNvPr id="30727" name="Rectangle 8">
            <a:extLst>
              <a:ext uri="{FF2B5EF4-FFF2-40B4-BE49-F238E27FC236}">
                <a16:creationId xmlns:a16="http://schemas.microsoft.com/office/drawing/2014/main" id="{522111EA-E7F2-494C-B4CA-687D36B96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217" y="938296"/>
            <a:ext cx="144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dirty="0">
                <a:solidFill>
                  <a:srgbClr val="FF0066"/>
                </a:solidFill>
                <a:latin typeface="Gadget" charset="0"/>
              </a:rPr>
              <a:t>Cultural Sensitivity</a:t>
            </a:r>
          </a:p>
        </p:txBody>
      </p:sp>
      <p:sp>
        <p:nvSpPr>
          <p:cNvPr id="30728" name="Rectangle 9">
            <a:extLst>
              <a:ext uri="{FF2B5EF4-FFF2-40B4-BE49-F238E27FC236}">
                <a16:creationId xmlns:a16="http://schemas.microsoft.com/office/drawing/2014/main" id="{241B90FC-D6AC-9C42-A132-91DF99412F9A}"/>
              </a:ext>
            </a:extLst>
          </p:cNvPr>
          <p:cNvSpPr>
            <a:spLocks noChangeArrowheads="1"/>
          </p:cNvSpPr>
          <p:nvPr/>
        </p:nvSpPr>
        <p:spPr bwMode="auto">
          <a:xfrm rot="5352561">
            <a:off x="8626984" y="2898745"/>
            <a:ext cx="21929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solidFill>
                  <a:srgbClr val="0000FF"/>
                </a:solidFill>
                <a:latin typeface="Gadget" charset="0"/>
              </a:rPr>
              <a:t>Cultural Awareness</a:t>
            </a:r>
          </a:p>
        </p:txBody>
      </p:sp>
      <p:sp>
        <p:nvSpPr>
          <p:cNvPr id="30729" name="Rectangle 10">
            <a:extLst>
              <a:ext uri="{FF2B5EF4-FFF2-40B4-BE49-F238E27FC236}">
                <a16:creationId xmlns:a16="http://schemas.microsoft.com/office/drawing/2014/main" id="{C6FFB79F-5FE3-4B4C-AADB-C8AE31C8C64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705178" y="2863027"/>
            <a:ext cx="22096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solidFill>
                  <a:srgbClr val="9900FF"/>
                </a:solidFill>
                <a:latin typeface="Gadget" charset="0"/>
              </a:rPr>
              <a:t>Cultural Knowledge</a:t>
            </a:r>
          </a:p>
        </p:txBody>
      </p:sp>
      <p:sp>
        <p:nvSpPr>
          <p:cNvPr id="30730" name="Rectangle 11">
            <a:extLst>
              <a:ext uri="{FF2B5EF4-FFF2-40B4-BE49-F238E27FC236}">
                <a16:creationId xmlns:a16="http://schemas.microsoft.com/office/drawing/2014/main" id="{42EF8F64-D623-444D-B8EE-54C3DEF1DD64}"/>
              </a:ext>
            </a:extLst>
          </p:cNvPr>
          <p:cNvSpPr>
            <a:spLocks noChangeArrowheads="1"/>
          </p:cNvSpPr>
          <p:nvPr/>
        </p:nvSpPr>
        <p:spPr bwMode="auto">
          <a:xfrm rot="10763865" flipV="1">
            <a:off x="5674426" y="5527634"/>
            <a:ext cx="240665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solidFill>
                  <a:srgbClr val="008000"/>
                </a:solidFill>
                <a:latin typeface="Gadget" charset="0"/>
              </a:rPr>
              <a:t>Cultural Desire</a:t>
            </a:r>
          </a:p>
        </p:txBody>
      </p:sp>
      <p:sp>
        <p:nvSpPr>
          <p:cNvPr id="30731" name="Text Box 12">
            <a:extLst>
              <a:ext uri="{FF2B5EF4-FFF2-40B4-BE49-F238E27FC236}">
                <a16:creationId xmlns:a16="http://schemas.microsoft.com/office/drawing/2014/main" id="{B0E40CE4-3F41-0F45-8376-F56B24115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8688" y="2784633"/>
            <a:ext cx="137518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 dirty="0">
                <a:latin typeface="Gadget" charset="0"/>
              </a:rPr>
              <a:t>The</a:t>
            </a:r>
          </a:p>
          <a:p>
            <a:pPr algn="ctr"/>
            <a:r>
              <a:rPr lang="en-US" altLang="en-US" sz="1800" dirty="0">
                <a:latin typeface="Gadget" charset="0"/>
              </a:rPr>
              <a:t>Process</a:t>
            </a:r>
          </a:p>
          <a:p>
            <a:pPr algn="ctr"/>
            <a:r>
              <a:rPr lang="en-US" altLang="en-US" sz="1800" dirty="0">
                <a:latin typeface="Gadget" charset="0"/>
              </a:rPr>
              <a:t>Of Cultural</a:t>
            </a:r>
          </a:p>
          <a:p>
            <a:pPr algn="ctr"/>
            <a:r>
              <a:rPr lang="en-US" altLang="en-US" sz="1800" dirty="0">
                <a:latin typeface="Gadget" charset="0"/>
              </a:rPr>
              <a:t>Competence</a:t>
            </a:r>
          </a:p>
        </p:txBody>
      </p:sp>
      <p:sp>
        <p:nvSpPr>
          <p:cNvPr id="30732" name="Rectangle 13">
            <a:extLst>
              <a:ext uri="{FF2B5EF4-FFF2-40B4-BE49-F238E27FC236}">
                <a16:creationId xmlns:a16="http://schemas.microsoft.com/office/drawing/2014/main" id="{E74FD384-0BA7-EE4F-9C9E-A17E4ED2D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4652" y="6471062"/>
            <a:ext cx="3276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(Adapted from: 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Campinha-Bacote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J, 1998)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BB2347E9-CAA1-BA42-B767-C98FE59A0437}"/>
              </a:ext>
            </a:extLst>
          </p:cNvPr>
          <p:cNvSpPr txBox="1">
            <a:spLocks noChangeArrowheads="1"/>
          </p:cNvSpPr>
          <p:nvPr/>
        </p:nvSpPr>
        <p:spPr>
          <a:xfrm>
            <a:off x="-1" y="98961"/>
            <a:ext cx="8312727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cap="all" baseline="0">
                <a:solidFill>
                  <a:schemeClr val="bg1"/>
                </a:solidFill>
                <a:latin typeface="Proxima Nova Semibold" charset="0"/>
                <a:ea typeface="Proxima Nova Semibold" charset="0"/>
                <a:cs typeface="Proxima Nova Semibold" charset="0"/>
              </a:defRPr>
            </a:lvl1pPr>
          </a:lstStyle>
          <a:p>
            <a:r>
              <a:rPr lang="en-US" altLang="en-US" dirty="0"/>
              <a:t>PROVIDER PERSPECTIVE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475781-91EC-E145-A4A5-5F04974C3AD9}"/>
              </a:ext>
            </a:extLst>
          </p:cNvPr>
          <p:cNvSpPr txBox="1"/>
          <p:nvPr/>
        </p:nvSpPr>
        <p:spPr>
          <a:xfrm rot="19221434">
            <a:off x="-282515" y="2157484"/>
            <a:ext cx="4004714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Cultural Competence</a:t>
            </a:r>
          </a:p>
        </p:txBody>
      </p:sp>
    </p:spTree>
    <p:extLst>
      <p:ext uri="{BB962C8B-B14F-4D97-AF65-F5344CB8AC3E}">
        <p14:creationId xmlns:p14="http://schemas.microsoft.com/office/powerpoint/2010/main" val="2574235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190018" y="156781"/>
            <a:ext cx="12001982" cy="607148"/>
          </a:xfrm>
        </p:spPr>
        <p:txBody>
          <a:bodyPr/>
          <a:lstStyle/>
          <a:p>
            <a:r>
              <a:rPr lang="en-US" altLang="en-US" dirty="0"/>
              <a:t>CULTURAL COMPETENCE</a:t>
            </a:r>
          </a:p>
        </p:txBody>
      </p:sp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149775" y="1254171"/>
            <a:ext cx="2006917" cy="646331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 b="1" dirty="0"/>
              <a:t>CULTURAL DESIRE </a:t>
            </a: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2916788" y="1278184"/>
            <a:ext cx="2362200" cy="646331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 b="1" dirty="0"/>
              <a:t>CULTURAL AWARENESS</a:t>
            </a:r>
          </a:p>
        </p:txBody>
      </p: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5936465" y="1327767"/>
            <a:ext cx="2773390" cy="646331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 b="1" dirty="0"/>
              <a:t>CULTURAL KNOWLEDGE</a:t>
            </a: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9333693" y="1291147"/>
            <a:ext cx="2618773" cy="646331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 b="1" dirty="0"/>
              <a:t>CULTURAL SENSITIVITY</a:t>
            </a:r>
          </a:p>
        </p:txBody>
      </p:sp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2205514" y="1327767"/>
            <a:ext cx="3623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dirty="0">
                <a:latin typeface="Wingdings" charset="2"/>
                <a:sym typeface="Wingdings" charset="2"/>
              </a:rPr>
              <a:t>➕</a:t>
            </a:r>
            <a:endParaRPr lang="en-US" altLang="en-US" sz="1800" dirty="0"/>
          </a:p>
        </p:txBody>
      </p:sp>
      <p:pic>
        <p:nvPicPr>
          <p:cNvPr id="16393" name="Picture 11" descr="gold st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001" y="4745236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0" name="TextBox 19"/>
          <p:cNvSpPr txBox="1">
            <a:spLocks noChangeArrowheads="1"/>
          </p:cNvSpPr>
          <p:nvPr/>
        </p:nvSpPr>
        <p:spPr bwMode="auto">
          <a:xfrm>
            <a:off x="2916788" y="2340114"/>
            <a:ext cx="2362200" cy="286232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/>
              <a:t>Knowing yourself, your values</a:t>
            </a:r>
          </a:p>
          <a:p>
            <a:endParaRPr lang="en-US" altLang="en-US" sz="2000" dirty="0"/>
          </a:p>
          <a:p>
            <a:r>
              <a:rPr lang="en-US" altLang="en-US" sz="2000" dirty="0"/>
              <a:t>Being aware of your biases and assumptions regarding people who are different from you </a:t>
            </a:r>
          </a:p>
        </p:txBody>
      </p:sp>
      <p:sp>
        <p:nvSpPr>
          <p:cNvPr id="16401" name="TextBox 20"/>
          <p:cNvSpPr txBox="1">
            <a:spLocks noChangeArrowheads="1"/>
          </p:cNvSpPr>
          <p:nvPr/>
        </p:nvSpPr>
        <p:spPr bwMode="auto">
          <a:xfrm>
            <a:off x="424793" y="2390745"/>
            <a:ext cx="1600200" cy="40011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/>
              <a:t>Motivation </a:t>
            </a: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ADF693EE-B57F-1F4D-B844-F728A4154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984" y="2340114"/>
            <a:ext cx="2362200" cy="286232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/>
              <a:t>Learning about other “cultures” and people who are different from you</a:t>
            </a:r>
          </a:p>
          <a:p>
            <a:endParaRPr lang="en-US" altLang="en-US" sz="2000" dirty="0"/>
          </a:p>
          <a:p>
            <a:r>
              <a:rPr lang="en-US" altLang="en-US" sz="2000" dirty="0"/>
              <a:t>Bits and pieces that you acquire over time </a:t>
            </a: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D9679903-8CEC-B944-AF78-AAEC435D8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6710" y="1429647"/>
            <a:ext cx="3623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dirty="0">
                <a:latin typeface="Wingdings" charset="2"/>
                <a:sym typeface="Wingdings" charset="2"/>
              </a:rPr>
              <a:t>➕</a:t>
            </a:r>
            <a:endParaRPr lang="en-US" altLang="en-US" sz="1800" dirty="0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1F515B37-AA23-364C-9E0C-08BE9E5C0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1010" y="1429647"/>
            <a:ext cx="3623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dirty="0">
                <a:latin typeface="Wingdings" charset="2"/>
                <a:sym typeface="Wingdings" charset="2"/>
              </a:rPr>
              <a:t>➕</a:t>
            </a:r>
            <a:endParaRPr lang="en-US" altLang="en-US" sz="1800" dirty="0"/>
          </a:p>
        </p:txBody>
      </p:sp>
      <p:sp>
        <p:nvSpPr>
          <p:cNvPr id="22" name="TextBox 5">
            <a:extLst>
              <a:ext uri="{FF2B5EF4-FFF2-40B4-BE49-F238E27FC236}">
                <a16:creationId xmlns:a16="http://schemas.microsoft.com/office/drawing/2014/main" id="{7C520F8E-0A99-024D-8755-82AEABF1E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043" y="5474289"/>
            <a:ext cx="5154069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 b="1" dirty="0"/>
              <a:t>AWARENESS &amp; KNOWLEDGE must be in accordance with your true feelings</a:t>
            </a:r>
          </a:p>
        </p:txBody>
      </p:sp>
      <p:sp>
        <p:nvSpPr>
          <p:cNvPr id="24" name="TextBox 19">
            <a:extLst>
              <a:ext uri="{FF2B5EF4-FFF2-40B4-BE49-F238E27FC236}">
                <a16:creationId xmlns:a16="http://schemas.microsoft.com/office/drawing/2014/main" id="{6CD5FEA0-837C-1B4F-A2E0-6F758F33C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1979" y="2340114"/>
            <a:ext cx="2362200" cy="2246769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 dirty="0"/>
              <a:t>Becoming sensitive to the behaviors, beliefs, and attitudes of people from backgrounds different than yours </a:t>
            </a: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A053F36B-B0A3-8D4E-BF94-69EAAF35C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378" y="5659636"/>
            <a:ext cx="2570801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 b="1" dirty="0"/>
              <a:t>Competence or Simply COMMON SENSE</a:t>
            </a:r>
          </a:p>
        </p:txBody>
      </p:sp>
    </p:spTree>
    <p:extLst>
      <p:ext uri="{BB962C8B-B14F-4D97-AF65-F5344CB8AC3E}">
        <p14:creationId xmlns:p14="http://schemas.microsoft.com/office/powerpoint/2010/main" val="225173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2"/>
          <p:cNvSpPr>
            <a:spLocks noGrp="1" noChangeArrowheads="1"/>
          </p:cNvSpPr>
          <p:nvPr>
            <p:ph type="title"/>
          </p:nvPr>
        </p:nvSpPr>
        <p:spPr>
          <a:xfrm>
            <a:off x="-1" y="0"/>
            <a:ext cx="12303889" cy="1143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UNCONSCIOUS BIAS </a:t>
            </a:r>
            <a:endParaRPr lang="en-US" altLang="en-US" sz="2000" dirty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8285" y="1143000"/>
            <a:ext cx="11677891" cy="544068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dirty="0"/>
              <a:t>”We are physicians. Of course we are objective.”</a:t>
            </a:r>
          </a:p>
          <a:p>
            <a:pPr eaLnBrk="1" hangingPunct="1"/>
            <a:r>
              <a:rPr lang="en-US" altLang="en-US" dirty="0"/>
              <a:t>”In order to do our work we need to leave our biases at the parking lot.”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Unconscious bias play a role on how we react to others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r>
              <a:rPr lang="en-US" dirty="0"/>
              <a:t>Implicit bias among health care providers </a:t>
            </a:r>
          </a:p>
          <a:p>
            <a:pPr lvl="1"/>
            <a:r>
              <a:rPr lang="en-US" dirty="0"/>
              <a:t>Hall et al., 2015, American Journal of Public Health [Systematic review of the literature] - “Most health care providers appear to have implicit bias in terms of positive attitudes toward Whites and negative attitudes toward people of color.”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altLang="en-US" dirty="0"/>
              <a:t>Make an attempt to at least increase awareness of your biases </a:t>
            </a:r>
          </a:p>
          <a:p>
            <a:r>
              <a:rPr lang="en-US" altLang="en-US" dirty="0"/>
              <a:t>Do not suppress them (“rebound effect”)</a:t>
            </a:r>
          </a:p>
          <a:p>
            <a:r>
              <a:rPr lang="en-US" altLang="en-US" dirty="0"/>
              <a:t>Short breaks between patients </a:t>
            </a:r>
          </a:p>
          <a:p>
            <a:r>
              <a:rPr lang="en-US" altLang="en-US" dirty="0"/>
              <a:t>Implicit bias test </a:t>
            </a:r>
          </a:p>
          <a:p>
            <a:r>
              <a:rPr lang="en-US" altLang="en-US" dirty="0"/>
              <a:t>Blindspot: Hidden Biases of Good People </a:t>
            </a:r>
          </a:p>
          <a:p>
            <a:endParaRPr lang="en-US" altLang="en-US" dirty="0"/>
          </a:p>
          <a:p>
            <a:pPr eaLnBrk="1" hangingPunct="1">
              <a:buFont typeface="Wingdings" charset="2"/>
              <a:buNone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152420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F000C-0BBD-9A46-9FBF-1FAF86162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9378"/>
            <a:ext cx="12292314" cy="607148"/>
          </a:xfrm>
        </p:spPr>
        <p:txBody>
          <a:bodyPr/>
          <a:lstStyle/>
          <a:p>
            <a:r>
              <a:rPr lang="en-US" dirty="0"/>
              <a:t>CLIENT PERSPECTIVE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B696D-98C7-BA4C-9CA2-49E3FD75E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4622"/>
            <a:ext cx="8121696" cy="5770310"/>
          </a:xfrm>
        </p:spPr>
        <p:txBody>
          <a:bodyPr>
            <a:normAutofit/>
          </a:bodyPr>
          <a:lstStyle/>
          <a:p>
            <a:r>
              <a:rPr lang="en-US" dirty="0"/>
              <a:t>Become familiar with your client/patient culture, values, beliefs</a:t>
            </a:r>
          </a:p>
          <a:p>
            <a:r>
              <a:rPr lang="en-US" altLang="en-US" dirty="0"/>
              <a:t>Ask (and listen to the answers) questions</a:t>
            </a:r>
          </a:p>
          <a:p>
            <a:pPr lvl="1"/>
            <a:r>
              <a:rPr lang="en-US" altLang="en-US" dirty="0"/>
              <a:t>Medical history is critical to the process </a:t>
            </a:r>
          </a:p>
          <a:p>
            <a:r>
              <a:rPr lang="en-US" altLang="en-US" dirty="0"/>
              <a:t>Critical to understand where patients grew up which can assist in differential diagnosis</a:t>
            </a:r>
          </a:p>
          <a:p>
            <a:pPr lvl="1"/>
            <a:r>
              <a:rPr lang="en-US" altLang="en-US" dirty="0"/>
              <a:t>Chagas, Dengue, Hepatitis B</a:t>
            </a:r>
          </a:p>
          <a:p>
            <a:pPr lvl="1"/>
            <a:r>
              <a:rPr lang="en-US" altLang="en-US" dirty="0"/>
              <a:t>But, do not narrow your focus to that </a:t>
            </a:r>
          </a:p>
          <a:p>
            <a:r>
              <a:rPr lang="en-US" dirty="0"/>
              <a:t>Do not make assumptions; ask directly  </a:t>
            </a:r>
          </a:p>
          <a:p>
            <a:r>
              <a:rPr lang="en-US" dirty="0"/>
              <a:t>Acculturation vs. assimilation </a:t>
            </a:r>
          </a:p>
          <a:p>
            <a:r>
              <a:rPr lang="en-US" dirty="0"/>
              <a:t>”Repeat back” is a powerful tool </a:t>
            </a:r>
          </a:p>
        </p:txBody>
      </p:sp>
      <p:pic>
        <p:nvPicPr>
          <p:cNvPr id="4" name="Picture 6" descr="mexican image">
            <a:extLst>
              <a:ext uri="{FF2B5EF4-FFF2-40B4-BE49-F238E27FC236}">
                <a16:creationId xmlns:a16="http://schemas.microsoft.com/office/drawing/2014/main" id="{D7A6B9A7-CCB5-0447-AB25-BF637FCDC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2" y="678828"/>
            <a:ext cx="3900488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948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AF4F6-E6CC-234E-87E3-9C5B84922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Examples </a:t>
            </a:r>
          </a:p>
        </p:txBody>
      </p:sp>
      <p:pic>
        <p:nvPicPr>
          <p:cNvPr id="4" name="Picture 4" descr="herbs">
            <a:extLst>
              <a:ext uri="{FF2B5EF4-FFF2-40B4-BE49-F238E27FC236}">
                <a16:creationId xmlns:a16="http://schemas.microsoft.com/office/drawing/2014/main" id="{87AB2CE5-86D8-A946-89A3-90DEC750B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348" y="1214845"/>
            <a:ext cx="4873608" cy="425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E838DF52-BF65-2344-B17F-CE97EDEB6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14845"/>
            <a:ext cx="6941748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60000"/>
              </a:spcBef>
              <a:buFontTx/>
              <a:buNone/>
            </a:pPr>
            <a:r>
              <a:rPr lang="en-US" altLang="en-US" sz="2400" dirty="0"/>
              <a:t>		</a:t>
            </a:r>
            <a:r>
              <a:rPr lang="en-US" altLang="en-US" sz="2400" dirty="0">
                <a:latin typeface="+mn-lt"/>
              </a:rPr>
              <a:t>Infection/STIs		Cervical Cancer</a:t>
            </a:r>
          </a:p>
          <a:p>
            <a:pPr>
              <a:lnSpc>
                <a:spcPct val="90000"/>
              </a:lnSpc>
              <a:spcBef>
                <a:spcPct val="4500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				If not treated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+mn-lt"/>
              </a:rPr>
              <a:t>		Male partner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+mn-lt"/>
              </a:rPr>
              <a:t>		Unsterilized gynecological instruments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+mn-lt"/>
              </a:rPr>
              <a:t>		”Not washing yourself after having sex”</a:t>
            </a:r>
          </a:p>
          <a:p>
            <a:pPr>
              <a:lnSpc>
                <a:spcPct val="105000"/>
              </a:lnSpc>
              <a:spcBef>
                <a:spcPct val="125000"/>
              </a:spcBef>
              <a:buFontTx/>
              <a:buNone/>
            </a:pPr>
            <a:r>
              <a:rPr lang="en-US" altLang="en-US" sz="2400" i="1" dirty="0">
                <a:latin typeface="+mn-lt"/>
              </a:rPr>
              <a:t>	“…I think that first there is a fungus, then an infection, then a lesion, and then you develop cancer or something like that…”</a:t>
            </a:r>
          </a:p>
          <a:p>
            <a:pPr>
              <a:lnSpc>
                <a:spcPct val="105000"/>
              </a:lnSpc>
              <a:spcBef>
                <a:spcPct val="85000"/>
              </a:spcBef>
              <a:buFontTx/>
              <a:buNone/>
            </a:pPr>
            <a:r>
              <a:rPr lang="en-US" altLang="en-US" sz="2400" i="1" dirty="0">
                <a:latin typeface="+mn-lt"/>
              </a:rPr>
              <a:t>	“I think that (cervical) cancer is developed when you do not treat an infection”</a:t>
            </a:r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id="{58BA0FB7-0ABE-4947-B764-B5CB42366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2692" y="1214845"/>
            <a:ext cx="777240" cy="457473"/>
          </a:xfrm>
          <a:prstGeom prst="rightArrow">
            <a:avLst>
              <a:gd name="adj1" fmla="val 50000"/>
              <a:gd name="adj2" fmla="val 598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528DF85F-D317-9A40-BEB9-D84E4F587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634" y="1565365"/>
            <a:ext cx="454025" cy="609600"/>
          </a:xfrm>
          <a:prstGeom prst="upArrow">
            <a:avLst>
              <a:gd name="adj1" fmla="val 50000"/>
              <a:gd name="adj2" fmla="val 335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97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F000C-0BBD-9A46-9FBF-1FAF86162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9378"/>
            <a:ext cx="12292314" cy="607148"/>
          </a:xfrm>
        </p:spPr>
        <p:txBody>
          <a:bodyPr/>
          <a:lstStyle/>
          <a:p>
            <a:r>
              <a:rPr lang="en-US" dirty="0"/>
              <a:t>KLEIMAN’S 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B696D-98C7-BA4C-9CA2-49E3FD75E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816" y="970124"/>
            <a:ext cx="11735709" cy="5589608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What do you think has caused your problem? </a:t>
            </a:r>
          </a:p>
          <a:p>
            <a:r>
              <a:rPr lang="en-US" altLang="en-US" dirty="0"/>
              <a:t>Why do you think it started when it did? </a:t>
            </a:r>
          </a:p>
          <a:p>
            <a:r>
              <a:rPr lang="en-US" altLang="en-US" dirty="0"/>
              <a:t>What do you think your sickness does to you?   </a:t>
            </a:r>
          </a:p>
          <a:p>
            <a:r>
              <a:rPr lang="en-US" altLang="en-US" dirty="0"/>
              <a:t>How severe is your sickness?  </a:t>
            </a:r>
          </a:p>
          <a:p>
            <a:r>
              <a:rPr lang="en-US" altLang="en-US" dirty="0"/>
              <a:t>Will it have a short or long course? </a:t>
            </a:r>
          </a:p>
          <a:p>
            <a:r>
              <a:rPr lang="en-US" altLang="en-US" dirty="0"/>
              <a:t>What kind of treatment do you think you should receive? </a:t>
            </a:r>
          </a:p>
          <a:p>
            <a:r>
              <a:rPr lang="en-US" altLang="en-US" dirty="0"/>
              <a:t>What are the most important results you hope to receive from this treatment? </a:t>
            </a:r>
          </a:p>
          <a:p>
            <a:r>
              <a:rPr lang="en-US" altLang="en-US" dirty="0"/>
              <a:t>What are the chief problems your sickness has caused for you?</a:t>
            </a:r>
          </a:p>
          <a:p>
            <a:r>
              <a:rPr lang="en-US" altLang="en-US" dirty="0"/>
              <a:t>What do you fear most about your sickness?</a:t>
            </a:r>
          </a:p>
          <a:p>
            <a:pPr marL="0" indent="0" algn="r">
              <a:buNone/>
            </a:pPr>
            <a:r>
              <a:rPr lang="en-US" altLang="en-US" b="1" dirty="0"/>
              <a:t>Kleinman, A., Eisenberg, L., Good, B. (1978)</a:t>
            </a:r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285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BELIEF 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7410"/>
            <a:ext cx="12072394" cy="5166635"/>
          </a:xfrm>
        </p:spPr>
        <p:txBody>
          <a:bodyPr>
            <a:normAutofit/>
          </a:bodyPr>
          <a:lstStyle/>
          <a:p>
            <a:r>
              <a:rPr lang="en-US" altLang="en-US" sz="3200" b="1" dirty="0"/>
              <a:t>B</a:t>
            </a:r>
            <a:r>
              <a:rPr lang="en-US" altLang="en-US" sz="3200" dirty="0"/>
              <a:t>eliefs about health  (What caused your illness/problem?) </a:t>
            </a:r>
          </a:p>
          <a:p>
            <a:r>
              <a:rPr lang="en-US" altLang="en-US" sz="3200" b="1" dirty="0"/>
              <a:t>E</a:t>
            </a:r>
            <a:r>
              <a:rPr lang="en-US" altLang="en-US" sz="3200" dirty="0"/>
              <a:t>xplanation  (Why did it happen at this time?) </a:t>
            </a:r>
          </a:p>
          <a:p>
            <a:r>
              <a:rPr lang="en-US" altLang="en-US" sz="3200" b="1" dirty="0"/>
              <a:t>L</a:t>
            </a:r>
            <a:r>
              <a:rPr lang="en-US" altLang="en-US" sz="3200" dirty="0"/>
              <a:t>earn  (Help me to understand your belief/opinion.) </a:t>
            </a:r>
          </a:p>
          <a:p>
            <a:r>
              <a:rPr lang="en-US" altLang="en-US" sz="3200" b="1" dirty="0"/>
              <a:t>I</a:t>
            </a:r>
            <a:r>
              <a:rPr lang="en-US" altLang="en-US" sz="3200" dirty="0"/>
              <a:t>mpact  (How is this illness/problem impacting your life?) </a:t>
            </a:r>
          </a:p>
          <a:p>
            <a:r>
              <a:rPr lang="en-US" altLang="en-US" sz="3200" b="1" dirty="0"/>
              <a:t>E</a:t>
            </a:r>
            <a:r>
              <a:rPr lang="en-US" altLang="en-US" sz="3200" dirty="0"/>
              <a:t>mpathy  (This must be very difficult for you.) </a:t>
            </a:r>
          </a:p>
          <a:p>
            <a:r>
              <a:rPr lang="en-US" altLang="en-US" sz="3200" b="1" dirty="0"/>
              <a:t>F</a:t>
            </a:r>
            <a:r>
              <a:rPr lang="en-US" altLang="en-US" sz="3200" dirty="0"/>
              <a:t>eelings  (How are you feeling about it?) </a:t>
            </a:r>
          </a:p>
          <a:p>
            <a:pPr>
              <a:buNone/>
            </a:pPr>
            <a:endParaRPr lang="en-US" altLang="en-US" b="1" dirty="0"/>
          </a:p>
          <a:p>
            <a:pPr>
              <a:buNone/>
            </a:pPr>
            <a:r>
              <a:rPr lang="en-US" altLang="en-US" sz="2000" b="1" dirty="0"/>
              <a:t>Dobbie, A.E., Medrano, M., </a:t>
            </a:r>
            <a:r>
              <a:rPr lang="en-US" altLang="en-US" sz="2000" b="1" dirty="0" err="1"/>
              <a:t>Tysinger</a:t>
            </a:r>
            <a:r>
              <a:rPr lang="en-US" altLang="en-US" sz="2000" b="1" dirty="0"/>
              <a:t>, J., Olney, C. (2003). 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0856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>
            <a:extLst>
              <a:ext uri="{FF2B5EF4-FFF2-40B4-BE49-F238E27FC236}">
                <a16:creationId xmlns:a16="http://schemas.microsoft.com/office/drawing/2014/main" id="{4D4B382D-8D14-D349-8D1D-5D92910201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" y="-123825"/>
            <a:ext cx="10019211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Working with an interpreter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A5CE3A1-D078-FB44-A18D-48C6C5A3CB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53860"/>
            <a:ext cx="12192000" cy="590414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The interpreter is a professional in communication and that is his/her role in the patient-provide encounter</a:t>
            </a:r>
          </a:p>
          <a:p>
            <a:pPr lvl="1"/>
            <a:r>
              <a:rPr lang="en-US" altLang="en-US" sz="2200" dirty="0">
                <a:ea typeface="ＭＳ Ｐゴシック" panose="020B0600070205080204" pitchFamily="34" charset="-128"/>
              </a:rPr>
              <a:t>Engage him/her in a brief conversation to “assess” his/her English proficiency</a:t>
            </a:r>
          </a:p>
          <a:p>
            <a:pPr lvl="1"/>
            <a:r>
              <a:rPr lang="en-US" altLang="en-US" sz="2200" dirty="0">
                <a:ea typeface="ＭＳ Ｐゴシック" panose="020B0600070205080204" pitchFamily="34" charset="-128"/>
              </a:rPr>
              <a:t>Set your rules (e.g., everything to be interpreted in the first person)</a:t>
            </a:r>
          </a:p>
          <a:p>
            <a:pPr lvl="1"/>
            <a:r>
              <a:rPr lang="en-US" altLang="en-US" sz="2200" dirty="0">
                <a:ea typeface="ＭＳ Ｐゴシック" panose="020B0600070205080204" pitchFamily="34" charset="-128"/>
              </a:rPr>
              <a:t>Interpreter is there to “translate” and not to explain what you are saying</a:t>
            </a:r>
          </a:p>
          <a:p>
            <a:pPr lvl="1"/>
            <a:r>
              <a:rPr lang="en-US" altLang="en-US" sz="2200" dirty="0">
                <a:ea typeface="ＭＳ Ｐゴシック" panose="020B0600070205080204" pitchFamily="34" charset="-128"/>
              </a:rPr>
              <a:t>EVERYTHING that is said is the encounter must be translated (including comments from family members)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Talk to the patient rather than to the interpreter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Short sentences with pauses, avoid idiomatic speech and/or complicated sentence structure 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Ask patient to repeat back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67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6" name="Rectangle 4">
            <a:extLst>
              <a:ext uri="{FF2B5EF4-FFF2-40B4-BE49-F238E27FC236}">
                <a16:creationId xmlns:a16="http://schemas.microsoft.com/office/drawing/2014/main" id="{20C3C67D-D7B9-104C-BE64-77570A129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0961" y="-65314"/>
            <a:ext cx="1210491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006600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rgbClr val="006600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rgbClr val="006600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rgbClr val="006600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00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00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00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>
                <a:solidFill>
                  <a:schemeClr val="bg1"/>
                </a:solidFill>
                <a:latin typeface="+mn-lt"/>
              </a:rPr>
              <a:t>SOME CLUES – TIME TO CHANGE TACTICS</a:t>
            </a:r>
            <a:endParaRPr lang="en-US" alt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3957" name="Rectangle 5">
            <a:extLst>
              <a:ext uri="{FF2B5EF4-FFF2-40B4-BE49-F238E27FC236}">
                <a16:creationId xmlns:a16="http://schemas.microsoft.com/office/drawing/2014/main" id="{2860A2E1-4927-594D-B43E-0169A72BB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" y="1110343"/>
            <a:ext cx="11861073" cy="555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+mn-lt"/>
              </a:rPr>
              <a:t>Lose eye contact</a:t>
            </a:r>
          </a:p>
          <a:p>
            <a:r>
              <a:rPr lang="en-US" altLang="en-US" dirty="0">
                <a:solidFill>
                  <a:schemeClr val="tx1"/>
                </a:solidFill>
                <a:latin typeface="+mn-lt"/>
              </a:rPr>
              <a:t>Patient is responding “yes” or nodding for everything you ask</a:t>
            </a:r>
          </a:p>
          <a:p>
            <a:r>
              <a:rPr lang="en-US" altLang="en-US" dirty="0">
                <a:solidFill>
                  <a:schemeClr val="tx1"/>
                </a:solidFill>
                <a:latin typeface="+mn-lt"/>
              </a:rPr>
              <a:t>Family member intervenes and start speaking in their native language with the patient</a:t>
            </a:r>
          </a:p>
          <a:p>
            <a:r>
              <a:rPr lang="en-US" altLang="en-US" dirty="0">
                <a:solidFill>
                  <a:schemeClr val="tx1"/>
                </a:solidFill>
                <a:latin typeface="+mn-lt"/>
              </a:rPr>
              <a:t>Interpreter is “talking too much” </a:t>
            </a:r>
          </a:p>
          <a:p>
            <a:pPr lvl="1"/>
            <a:r>
              <a:rPr lang="en-US" altLang="en-US" dirty="0">
                <a:latin typeface="+mj-lt"/>
                <a:ea typeface="ＭＳ Ｐゴシック" panose="020B0600070205080204" pitchFamily="34" charset="-128"/>
              </a:rPr>
              <a:t>Caveat: Some languages (e.g., Spanish, Portuguese) uses more words; some concepts may not have linguistic equivalent in other languages </a:t>
            </a:r>
          </a:p>
          <a:p>
            <a:pPr lvl="1"/>
            <a:endParaRPr lang="en-US" altLang="en-US" dirty="0">
              <a:solidFill>
                <a:schemeClr val="tx1"/>
              </a:solidFill>
              <a:latin typeface="+mn-lt"/>
            </a:endParaRPr>
          </a:p>
          <a:p>
            <a:pPr>
              <a:buFontTx/>
              <a:buNone/>
            </a:pP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7467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7"/>
          <p:cNvSpPr>
            <a:spLocks noGrp="1" noChangeArrowheads="1"/>
          </p:cNvSpPr>
          <p:nvPr>
            <p:ph type="title"/>
          </p:nvPr>
        </p:nvSpPr>
        <p:spPr>
          <a:xfrm>
            <a:off x="-1" y="0"/>
            <a:ext cx="1054825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Our hiking path today</a:t>
            </a:r>
          </a:p>
        </p:txBody>
      </p:sp>
      <p:sp>
        <p:nvSpPr>
          <p:cNvPr id="15362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101599" y="794656"/>
            <a:ext cx="11589657" cy="6063343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pPr>
              <a:lnSpc>
                <a:spcPct val="240000"/>
              </a:lnSpc>
            </a:pPr>
            <a:r>
              <a:rPr lang="en-US" sz="9600" dirty="0"/>
              <a:t>Immigrants in the United States and Alabama</a:t>
            </a:r>
          </a:p>
          <a:p>
            <a:pPr>
              <a:lnSpc>
                <a:spcPct val="240000"/>
              </a:lnSpc>
            </a:pPr>
            <a:r>
              <a:rPr lang="en-US" sz="9600" dirty="0"/>
              <a:t>Relevant Definitions </a:t>
            </a:r>
          </a:p>
          <a:p>
            <a:pPr>
              <a:lnSpc>
                <a:spcPct val="240000"/>
              </a:lnSpc>
            </a:pPr>
            <a:r>
              <a:rPr lang="en-US" sz="9600" dirty="0"/>
              <a:t>Importance of knowing your target audience</a:t>
            </a:r>
          </a:p>
          <a:p>
            <a:pPr>
              <a:lnSpc>
                <a:spcPct val="240000"/>
              </a:lnSpc>
            </a:pPr>
            <a:r>
              <a:rPr lang="en-US" sz="9600" dirty="0"/>
              <a:t>Cultural considerations</a:t>
            </a:r>
          </a:p>
          <a:p>
            <a:pPr>
              <a:lnSpc>
                <a:spcPct val="240000"/>
              </a:lnSpc>
            </a:pPr>
            <a:r>
              <a:rPr lang="en-US" sz="9600" dirty="0"/>
              <a:t>Suggested strategies </a:t>
            </a:r>
          </a:p>
          <a:p>
            <a:pPr marL="0" indent="0">
              <a:lnSpc>
                <a:spcPct val="240000"/>
              </a:lnSpc>
              <a:buNone/>
            </a:pPr>
            <a:endParaRPr lang="en-US" sz="9600" dirty="0"/>
          </a:p>
          <a:p>
            <a:pPr marL="0" indent="0">
              <a:buNone/>
            </a:pPr>
            <a:endParaRPr lang="en-US" sz="9600" dirty="0"/>
          </a:p>
          <a:p>
            <a:pPr marL="0" indent="0">
              <a:buNone/>
            </a:pPr>
            <a:r>
              <a:rPr lang="en-US" sz="9600" dirty="0"/>
              <a:t>      </a:t>
            </a:r>
            <a:endParaRPr lang="en-US" altLang="en-US" sz="9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1D7B31-6D82-FC4E-91F1-427ABCA36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285" y="2187615"/>
            <a:ext cx="4283715" cy="286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54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5737BC80-F316-CC4E-9969-78721B1BCE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35131"/>
            <a:ext cx="121920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Environmental/Context Considerations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D506686E-5EC2-FB49-9116-CF8BD7A859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9634" y="1136469"/>
            <a:ext cx="11625942" cy="5569131"/>
          </a:xfrm>
        </p:spPr>
        <p:txBody>
          <a:bodyPr/>
          <a:lstStyle/>
          <a:p>
            <a:r>
              <a:rPr lang="en-US" altLang="en-US" dirty="0"/>
              <a:t>Local, state climate toward immigrants (e.g., HB56 in Alabama) </a:t>
            </a:r>
          </a:p>
          <a:p>
            <a:r>
              <a:rPr lang="en-US" altLang="en-US" dirty="0"/>
              <a:t>Legal mandates – Compliance with Title IV of Civil Rights </a:t>
            </a:r>
          </a:p>
          <a:p>
            <a:pPr eaLnBrk="1" hangingPunct="1"/>
            <a:r>
              <a:rPr lang="en-US" altLang="en-US" dirty="0"/>
              <a:t>History </a:t>
            </a:r>
            <a:r>
              <a:rPr lang="en-US" altLang="en-US" dirty="0">
                <a:ea typeface="ＭＳ Ｐゴシック" panose="020B0600070205080204" pitchFamily="34" charset="-128"/>
              </a:rPr>
              <a:t>of your institution in a particular community</a:t>
            </a:r>
          </a:p>
          <a:p>
            <a:pPr eaLnBrk="1" hangingPunct="1"/>
            <a:r>
              <a:rPr lang="en-US" altLang="en-US" dirty="0"/>
              <a:t>Health care system and access </a:t>
            </a:r>
          </a:p>
          <a:p>
            <a:pPr eaLnBrk="1" hangingPunct="1"/>
            <a:r>
              <a:rPr lang="en-US" altLang="en-US" dirty="0"/>
              <a:t>Trained staff – EVERYONE is responsible for patient care </a:t>
            </a:r>
          </a:p>
          <a:p>
            <a:pPr eaLnBrk="1" hangingPunct="1"/>
            <a:r>
              <a:rPr lang="en-US" altLang="en-US" dirty="0"/>
              <a:t>Patient’s legal status and access to resources </a:t>
            </a:r>
          </a:p>
          <a:p>
            <a:r>
              <a:rPr lang="en-US" altLang="en-US" dirty="0"/>
              <a:t>Social determinants of health 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7658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5737BC80-F316-CC4E-9969-78721B1BCE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35131"/>
            <a:ext cx="121920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LESSONS LEARNED AS AN IMMIGRANT 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D506686E-5EC2-FB49-9116-CF8BD7A859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691" y="1136469"/>
            <a:ext cx="11625943" cy="5569131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/>
              <a:t>MY PERSPECTIVE </a:t>
            </a:r>
          </a:p>
          <a:p>
            <a:r>
              <a:rPr lang="en-US" altLang="en-US" dirty="0"/>
              <a:t>We will always be immigrants </a:t>
            </a:r>
          </a:p>
          <a:p>
            <a:r>
              <a:rPr lang="en-US" altLang="en-US" dirty="0"/>
              <a:t>Being an immigrant gives me PERSPECTIVE</a:t>
            </a:r>
          </a:p>
          <a:p>
            <a:r>
              <a:rPr lang="en-US" altLang="en-US" dirty="0"/>
              <a:t>We become great listeners and observers of behavior because we need adapt. This helps us to be great problem solvers </a:t>
            </a:r>
          </a:p>
          <a:p>
            <a:r>
              <a:rPr lang="en-US" altLang="en-US" dirty="0"/>
              <a:t>Most of us are here by choice. Choice comes with responsibilities </a:t>
            </a:r>
          </a:p>
          <a:p>
            <a:r>
              <a:rPr lang="en-US" altLang="en-US" dirty="0"/>
              <a:t>It has been an amazing journey </a:t>
            </a:r>
            <a:r>
              <a:rPr lang="en-US" altLang="en-US" dirty="0">
                <a:sym typeface="Wingdings" pitchFamily="2" charset="2"/>
              </a:rPr>
              <a:t></a:t>
            </a: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7289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FC4D1-7480-444C-98E7-C8903E38F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18" y="156781"/>
            <a:ext cx="12001982" cy="607148"/>
          </a:xfrm>
        </p:spPr>
        <p:txBody>
          <a:bodyPr/>
          <a:lstStyle/>
          <a:p>
            <a:r>
              <a:rPr lang="en-US" dirty="0"/>
              <a:t>Cultural differences are not barriers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19584-3DD2-9B47-8783-E269D7B15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018" y="1157468"/>
            <a:ext cx="11514302" cy="55095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4000" b="1" dirty="0"/>
              <a:t>They are learning opportunities !</a:t>
            </a:r>
          </a:p>
          <a:p>
            <a:pPr marL="0" indent="0" algn="r">
              <a:buNone/>
            </a:pP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753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FC4D1-7480-444C-98E7-C8903E38F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18" y="156781"/>
            <a:ext cx="12001982" cy="607148"/>
          </a:xfrm>
        </p:spPr>
        <p:txBody>
          <a:bodyPr/>
          <a:lstStyle/>
          <a:p>
            <a:r>
              <a:rPr lang="en-US" dirty="0"/>
              <a:t>Questions/sharing of experiences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19584-3DD2-9B47-8783-E269D7B15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018" y="1157468"/>
            <a:ext cx="11514302" cy="55095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endParaRPr lang="en-US" sz="4000" b="1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pPr marL="0" indent="0" algn="r">
              <a:buNone/>
            </a:pPr>
            <a:endParaRPr lang="en-US" sz="4000" b="1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pPr marL="0" indent="0" algn="r">
              <a:buNone/>
            </a:pPr>
            <a:endParaRPr lang="en-US" sz="4000" b="1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pPr marL="0" indent="0" algn="r">
              <a:buNone/>
            </a:pPr>
            <a:endParaRPr lang="en-US" sz="4000" b="1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pPr marL="0" indent="0" algn="r">
              <a:buNone/>
            </a:pPr>
            <a:r>
              <a:rPr lang="en-US" sz="4000" b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Thank You</a:t>
            </a:r>
          </a:p>
          <a:p>
            <a:pPr marL="0" indent="0" algn="r">
              <a:buNone/>
            </a:pPr>
            <a:endParaRPr lang="en-US" sz="4000" b="1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  <a:p>
            <a:pPr marL="0" indent="0" algn="r">
              <a:buNone/>
            </a:pPr>
            <a:r>
              <a:rPr lang="en-US" sz="4000" b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	</a:t>
            </a:r>
            <a:endParaRPr lang="en-US" sz="4000" b="1" dirty="0">
              <a:latin typeface="Baskerville Old Face" panose="02020602080505020303" pitchFamily="18" charset="77"/>
              <a:cs typeface="Apple Chancery" panose="03020702040506060504" pitchFamily="66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A92881-DD33-5047-84C0-00BE3F452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169" y="1157468"/>
            <a:ext cx="33020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28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8962F729-2C9D-434C-85FD-AC762100E4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9050"/>
            <a:ext cx="10660063" cy="990600"/>
          </a:xfrm>
        </p:spPr>
        <p:txBody>
          <a:bodyPr/>
          <a:lstStyle/>
          <a:p>
            <a:pPr eaLnBrk="1" hangingPunct="1"/>
            <a:r>
              <a:rPr lang="en-US" altLang="ja-JP" dirty="0">
                <a:ea typeface="ＭＳ Ｐゴシック" panose="020B0600070205080204" pitchFamily="34" charset="-128"/>
              </a:rPr>
              <a:t>“My Lens” or “Biases”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81CF4A31-AAB3-F549-A50C-816B589BF1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3772" y="1009650"/>
            <a:ext cx="12028227" cy="57150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PROFESSIONAL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Clinical Psychologist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Master’s in Public Health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Development, implementation, and evaluation of cancer prevention and control programs in low-resource settings in the U.S. and abroad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PERSONAL 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Grew up in a multicultural environment in South Brazil – grandparents were immigrants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Immigrant in the U.S. &amp; Honorary Consul of Brazil in Alabama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Three citizenships – Brazil, Italy, and U.S. 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Spent half of my life in a “rich state” in a low-middle income country and the other half in a “poor state” in a high-income country 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ü"/>
            </a:pP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19460" name="Right Brace 1">
            <a:extLst>
              <a:ext uri="{FF2B5EF4-FFF2-40B4-BE49-F238E27FC236}">
                <a16:creationId xmlns:a16="http://schemas.microsoft.com/office/drawing/2014/main" id="{7CADEF57-C568-364B-B987-1C02BF13CF80}"/>
              </a:ext>
            </a:extLst>
          </p:cNvPr>
          <p:cNvSpPr>
            <a:spLocks/>
          </p:cNvSpPr>
          <p:nvPr/>
        </p:nvSpPr>
        <p:spPr bwMode="auto">
          <a:xfrm>
            <a:off x="6020038" y="1585630"/>
            <a:ext cx="79375" cy="685800"/>
          </a:xfrm>
          <a:prstGeom prst="rightBrace">
            <a:avLst>
              <a:gd name="adj1" fmla="val 832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9461" name="TextBox 2">
            <a:extLst>
              <a:ext uri="{FF2B5EF4-FFF2-40B4-BE49-F238E27FC236}">
                <a16:creationId xmlns:a16="http://schemas.microsoft.com/office/drawing/2014/main" id="{2512D43C-6FBA-7F41-9B8F-42C8D0F9E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009" y="1347505"/>
            <a:ext cx="3276600" cy="9239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Application of Behavior Change Principles at the Population Level  </a:t>
            </a:r>
          </a:p>
        </p:txBody>
      </p:sp>
    </p:spTree>
    <p:extLst>
      <p:ext uri="{BB962C8B-B14F-4D97-AF65-F5344CB8AC3E}">
        <p14:creationId xmlns:p14="http://schemas.microsoft.com/office/powerpoint/2010/main" val="174860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>
            <a:extLst>
              <a:ext uri="{FF2B5EF4-FFF2-40B4-BE49-F238E27FC236}">
                <a16:creationId xmlns:a16="http://schemas.microsoft.com/office/drawing/2014/main" id="{67B57A8A-5BFD-7A43-866C-E1EF427FF4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953" y="125958"/>
            <a:ext cx="11720330" cy="607148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U.S. &amp; Alabama population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D060533-0F10-E64F-9326-568C570C92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8006041"/>
              </p:ext>
            </p:extLst>
          </p:nvPr>
        </p:nvGraphicFramePr>
        <p:xfrm>
          <a:off x="2687782" y="1177636"/>
          <a:ext cx="9326740" cy="5585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A62300A-BBB6-6245-AD14-8088D2B11FD5}"/>
              </a:ext>
            </a:extLst>
          </p:cNvPr>
          <p:cNvSpPr txBox="1"/>
          <p:nvPr/>
        </p:nvSpPr>
        <p:spPr>
          <a:xfrm>
            <a:off x="5035138" y="1787235"/>
            <a:ext cx="6357918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21.5% speak another language at home in the U.S.</a:t>
            </a:r>
          </a:p>
          <a:p>
            <a:r>
              <a:rPr lang="en-US" sz="2000" dirty="0"/>
              <a:t>5.2% speak another language at home</a:t>
            </a:r>
          </a:p>
          <a:p>
            <a:r>
              <a:rPr lang="en-US" sz="2000" dirty="0"/>
              <a:t>About 255,000 people in Alabama</a:t>
            </a:r>
          </a:p>
          <a:p>
            <a:r>
              <a:rPr lang="en-US" sz="2000" b="1" dirty="0"/>
              <a:t>39,000 in Jefferson County</a:t>
            </a:r>
          </a:p>
          <a:p>
            <a:r>
              <a:rPr lang="en-US" sz="2000" b="1" dirty="0"/>
              <a:t>18,000 in Shelby County</a:t>
            </a:r>
          </a:p>
        </p:txBody>
      </p:sp>
    </p:spTree>
    <p:extLst>
      <p:ext uri="{BB962C8B-B14F-4D97-AF65-F5344CB8AC3E}">
        <p14:creationId xmlns:p14="http://schemas.microsoft.com/office/powerpoint/2010/main" val="411905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2"/>
          <p:cNvSpPr>
            <a:spLocks noGrp="1" noChangeArrowheads="1"/>
          </p:cNvSpPr>
          <p:nvPr>
            <p:ph type="title"/>
          </p:nvPr>
        </p:nvSpPr>
        <p:spPr>
          <a:xfrm>
            <a:off x="-1" y="0"/>
            <a:ext cx="12303889" cy="1143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Immigrants in the U.S.</a:t>
            </a:r>
            <a:endParaRPr lang="en-US" alt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BB81CE-B2AB-E748-B344-3631D0837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4" y="1173960"/>
            <a:ext cx="8559800" cy="3632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FF7AD7-1196-5D4E-BC2D-0AEB69DD0D9E}"/>
              </a:ext>
            </a:extLst>
          </p:cNvPr>
          <p:cNvSpPr txBox="1"/>
          <p:nvPr/>
        </p:nvSpPr>
        <p:spPr>
          <a:xfrm>
            <a:off x="4306784" y="6550223"/>
            <a:ext cx="7885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www.americanimmigrationcouncil.org</a:t>
            </a:r>
            <a:r>
              <a:rPr lang="en-US" sz="1400" dirty="0"/>
              <a:t>/research/immigrants-in-the-united-states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62445E-64A7-A94F-902B-3CED042EC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5186" y="4636175"/>
            <a:ext cx="3289300" cy="1104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FF1AE9-C9EB-104D-9277-30905AE4F52B}"/>
              </a:ext>
            </a:extLst>
          </p:cNvPr>
          <p:cNvSpPr txBox="1"/>
          <p:nvPr/>
        </p:nvSpPr>
        <p:spPr>
          <a:xfrm>
            <a:off x="8934035" y="5856429"/>
            <a:ext cx="3104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 in 6 U.S. workers are immigrants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11DE0F-CA2A-8143-8687-E1BAE9754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0679" y="1143000"/>
            <a:ext cx="3107028" cy="11194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E21A78-21E7-E342-B5FC-B4D59499D998}"/>
              </a:ext>
            </a:extLst>
          </p:cNvPr>
          <p:cNvSpPr txBox="1"/>
          <p:nvPr/>
        </p:nvSpPr>
        <p:spPr>
          <a:xfrm>
            <a:off x="8748847" y="2422166"/>
            <a:ext cx="33211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in 7 U.S. residents is an immigrant</a:t>
            </a:r>
          </a:p>
          <a:p>
            <a:endParaRPr lang="en-US" dirty="0"/>
          </a:p>
          <a:p>
            <a:r>
              <a:rPr lang="en-US" dirty="0"/>
              <a:t>1 in 8 residents is a native-born U.S. citizen with at least one immigrant parent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A93BEA-4F6D-6940-9630-9E33564403F1}"/>
              </a:ext>
            </a:extLst>
          </p:cNvPr>
          <p:cNvSpPr txBox="1"/>
          <p:nvPr/>
        </p:nvSpPr>
        <p:spPr>
          <a:xfrm>
            <a:off x="26884" y="4840766"/>
            <a:ext cx="3848430" cy="2031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TOP COUNTRIES OF ORIGIN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Mexico (25%)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India (6%)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China (5%)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Philippines (4%)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 Salvador (3%)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4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035067-0883-8449-9740-05E73BD44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7729" y="1"/>
            <a:ext cx="3190103" cy="676030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2DD42F-585D-4042-81D6-7EB6D427D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3" y="116389"/>
            <a:ext cx="8021256" cy="34596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1B1126-0F58-4745-8501-4F89F1A84258}"/>
              </a:ext>
            </a:extLst>
          </p:cNvPr>
          <p:cNvSpPr txBox="1"/>
          <p:nvPr/>
        </p:nvSpPr>
        <p:spPr>
          <a:xfrm>
            <a:off x="41836" y="4109014"/>
            <a:ext cx="8060443" cy="26468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TOP REGIONS OF ORIGIN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Latin America (47.5%) – Mexico and Central America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Asia (32.2%) – China and India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Europe (12.8%) -Western Europe and Germany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Africa (5.1%) – Western Africa</a:t>
            </a:r>
          </a:p>
          <a:p>
            <a:pPr algn="r"/>
            <a:endParaRPr lang="en-US" sz="1600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r"/>
            <a:r>
              <a:rPr lang="en-US" sz="1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https://www.americanimmigrationcouncil.org/sites/default/files/research/immigrants_in_alabama.pdf</a:t>
            </a:r>
            <a:endParaRPr lang="en-US" sz="1400" dirty="0"/>
          </a:p>
          <a:p>
            <a:pPr algn="r"/>
            <a:endParaRPr lang="en-US" sz="1400" dirty="0"/>
          </a:p>
          <a:p>
            <a:pPr algn="r"/>
            <a:r>
              <a:rPr lang="en-US" sz="14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https://www.migrationpolicy.org/data/state-profiles/state/demographics/AL</a:t>
            </a:r>
            <a:r>
              <a:rPr lang="en-US" sz="1400" dirty="0"/>
              <a:t> 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18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BCFC9D-DB3A-7D4A-8F9E-AF59FDD4460E}"/>
              </a:ext>
            </a:extLst>
          </p:cNvPr>
          <p:cNvSpPr txBox="1"/>
          <p:nvPr/>
        </p:nvSpPr>
        <p:spPr>
          <a:xfrm>
            <a:off x="0" y="1664645"/>
            <a:ext cx="6187044" cy="38164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24% of the immigrant population in the U.S. is undocumented (3% of the total population)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34% in Alabama (1.2% of total population)</a:t>
            </a:r>
          </a:p>
          <a:p>
            <a:endParaRPr lang="en-US" sz="2400" dirty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Approximately 650,000 active DACA recipients lived in U.S. as of March, 2020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3,970 in Alabama </a:t>
            </a:r>
          </a:p>
          <a:p>
            <a:endParaRPr lang="en-US" sz="2000" dirty="0"/>
          </a:p>
          <a:p>
            <a:pPr algn="r"/>
            <a:r>
              <a:rPr lang="en-US" dirty="0"/>
              <a:t>(American Immigration Council; Pew Research)</a:t>
            </a:r>
          </a:p>
          <a:p>
            <a:pPr algn="r"/>
            <a:endParaRPr lang="en-US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02FB4F74-B6E7-CB4F-95F7-4A54C7A476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018" y="156781"/>
            <a:ext cx="11720330" cy="607148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UNDOCUMENTED POPULATION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B3EF23-1B23-344D-88CC-B8AEFA354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909" y="1322486"/>
            <a:ext cx="5682091" cy="450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2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4">
            <a:extLst>
              <a:ext uri="{FF2B5EF4-FFF2-40B4-BE49-F238E27FC236}">
                <a16:creationId xmlns:a16="http://schemas.microsoft.com/office/drawing/2014/main" id="{878D9F1E-4BAA-3E49-9625-3F99F1048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8960"/>
            <a:ext cx="6673933" cy="107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006600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rgbClr val="006600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rgbClr val="006600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rgbClr val="006600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00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00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00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00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 definitions  </a:t>
            </a:r>
          </a:p>
        </p:txBody>
      </p:sp>
      <p:sp>
        <p:nvSpPr>
          <p:cNvPr id="130053" name="Rectangle 5">
            <a:extLst>
              <a:ext uri="{FF2B5EF4-FFF2-40B4-BE49-F238E27FC236}">
                <a16:creationId xmlns:a16="http://schemas.microsoft.com/office/drawing/2014/main" id="{486B291D-A80D-8F41-AF79-BF90B98D7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27" y="890649"/>
            <a:ext cx="11970328" cy="596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rgbClr val="663300"/>
                </a:solidFill>
                <a:latin typeface="Times New Roman" panose="02020603050405020304" pitchFamily="18" charset="0"/>
              </a:defRPr>
            </a:lvl1pPr>
            <a:lvl2pPr marL="9906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98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Documented </a:t>
            </a:r>
          </a:p>
          <a:p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Undocumented </a:t>
            </a:r>
          </a:p>
          <a:p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Unauthorized</a:t>
            </a:r>
          </a:p>
          <a:p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asylum </a:t>
            </a:r>
          </a:p>
          <a:p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Latinx vs. Hispanic </a:t>
            </a:r>
          </a:p>
          <a:p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that it is important to consider that just because an individual is from a particular country he/she won’t always fit that “country profile”  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need to consider a lot of issues before we generalize – income, education, acculturation, language, family composition, reasons for immigration.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2E31E6-C0D3-BB4C-A2FB-55D98D236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862" y="172935"/>
            <a:ext cx="3372593" cy="36300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D389F2-4BD5-3447-8779-9200EEE08B62}"/>
              </a:ext>
            </a:extLst>
          </p:cNvPr>
          <p:cNvSpPr txBox="1"/>
          <p:nvPr/>
        </p:nvSpPr>
        <p:spPr>
          <a:xfrm>
            <a:off x="7528956" y="6240483"/>
            <a:ext cx="4785755" cy="83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b="1" dirty="0">
                <a:solidFill>
                  <a:schemeClr val="accent4">
                    <a:lumMod val="5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Ten Fingers, All of Different Lengths</a:t>
            </a:r>
            <a:r>
              <a:rPr lang="en-US" altLang="en-US" sz="2000" b="1" i="1" dirty="0">
                <a:solidFill>
                  <a:schemeClr val="accent4">
                    <a:lumMod val="5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br>
              <a:rPr lang="en-US" altLang="en-US" sz="1050" b="1" i="1" dirty="0">
                <a:solidFill>
                  <a:schemeClr val="accent4">
                    <a:lumMod val="5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</a:br>
            <a:r>
              <a:rPr lang="en-US" altLang="en-US" sz="1050" b="1" i="1" dirty="0">
                <a:solidFill>
                  <a:schemeClr val="accent4">
                    <a:lumMod val="5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-Chinese Proverb</a:t>
            </a:r>
            <a:br>
              <a:rPr lang="en-US" altLang="en-US" sz="1200" b="1" dirty="0">
                <a:solidFill>
                  <a:schemeClr val="accent4">
                    <a:lumMod val="5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</a:br>
            <a:endParaRPr lang="en-US" b="1" dirty="0">
              <a:solidFill>
                <a:schemeClr val="accent4">
                  <a:lumMod val="50000"/>
                </a:schemeClr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9199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FE49532A-2161-5240-A905-A3297A7244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" y="98961"/>
            <a:ext cx="8312727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Cultural Competence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9839546D-AE85-B84A-978D-C8BEFF4DAE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127" y="997527"/>
            <a:ext cx="11863450" cy="555567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“A </a:t>
            </a:r>
            <a:r>
              <a:rPr lang="en-US" altLang="en-US" b="1" dirty="0"/>
              <a:t>process </a:t>
            </a:r>
            <a:r>
              <a:rPr lang="en-US" altLang="en-US" dirty="0"/>
              <a:t>for effectively working within the cultural context of an individual or community from a diverse cultural or ethnic background” (</a:t>
            </a:r>
            <a:r>
              <a:rPr lang="en-US" altLang="en-US" dirty="0" err="1"/>
              <a:t>Campinha-Bacote</a:t>
            </a:r>
            <a:r>
              <a:rPr lang="en-US" altLang="en-US" dirty="0"/>
              <a:t>, 1994). </a:t>
            </a:r>
          </a:p>
          <a:p>
            <a:pPr eaLnBrk="1" hangingPunct="1"/>
            <a:r>
              <a:rPr lang="en-US" altLang="en-US" dirty="0"/>
              <a:t>Barriers to cultural competent care or to multicultural health education/awareness, assessment, and treatment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Ethnocentrism vs. </a:t>
            </a:r>
            <a:r>
              <a:rPr lang="en-US" altLang="en-US" dirty="0" err="1">
                <a:ea typeface="ＭＳ Ｐゴシック" panose="020B0600070205080204" pitchFamily="34" charset="-128"/>
              </a:rPr>
              <a:t>ethnosensitivity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Cross-cultural communication 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Environment/social context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2B3960-3097-4442-8D3D-2D9141B54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851" y="3487388"/>
            <a:ext cx="4494149" cy="337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AB - DSM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AB_TEMPLATE_SIMPLE" id="{B2AD6754-8EFB-2B4F-90BF-5390D813AF76}" vid="{1C7BD1C2-268E-A84B-A799-F5479AEFF8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UAB - DSM</Template>
  <TotalTime>3463</TotalTime>
  <Words>1405</Words>
  <Application>Microsoft Macintosh PowerPoint</Application>
  <PresentationFormat>Widescreen</PresentationFormat>
  <Paragraphs>219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ＭＳ Ｐゴシック</vt:lpstr>
      <vt:lpstr>Apple Chancery</vt:lpstr>
      <vt:lpstr>Arial</vt:lpstr>
      <vt:lpstr>Baskerville Old Face</vt:lpstr>
      <vt:lpstr>Calibri</vt:lpstr>
      <vt:lpstr>Gadget</vt:lpstr>
      <vt:lpstr>Proxima Nova</vt:lpstr>
      <vt:lpstr>Proxima Nova Semibold</vt:lpstr>
      <vt:lpstr>Times</vt:lpstr>
      <vt:lpstr>Times New Roman</vt:lpstr>
      <vt:lpstr>Verdana</vt:lpstr>
      <vt:lpstr>Wingdings</vt:lpstr>
      <vt:lpstr>UAB - DSM</vt:lpstr>
      <vt:lpstr>Caring for Immigrant populations     </vt:lpstr>
      <vt:lpstr>Our hiking path today</vt:lpstr>
      <vt:lpstr>“My Lens” or “Biases”</vt:lpstr>
      <vt:lpstr>U.S. &amp; Alabama population </vt:lpstr>
      <vt:lpstr>Immigrants in the U.S.</vt:lpstr>
      <vt:lpstr>PowerPoint Presentation</vt:lpstr>
      <vt:lpstr>UNDOCUMENTED POPULATION </vt:lpstr>
      <vt:lpstr>PowerPoint Presentation</vt:lpstr>
      <vt:lpstr>Cultural Competence</vt:lpstr>
      <vt:lpstr>PowerPoint Presentation</vt:lpstr>
      <vt:lpstr>PowerPoint Presentation</vt:lpstr>
      <vt:lpstr>CULTURAL COMPETENCE</vt:lpstr>
      <vt:lpstr>UNCONSCIOUS BIAS </vt:lpstr>
      <vt:lpstr>CLIENT PERSPECTIVE </vt:lpstr>
      <vt:lpstr>Some Examples </vt:lpstr>
      <vt:lpstr>KLEIMAN’S QUESTIONS </vt:lpstr>
      <vt:lpstr>BELIEF </vt:lpstr>
      <vt:lpstr>Working with an interpreter</vt:lpstr>
      <vt:lpstr>PowerPoint Presentation</vt:lpstr>
      <vt:lpstr>Environmental/Context Considerations</vt:lpstr>
      <vt:lpstr>LESSONS LEARNED AS AN IMMIGRANT </vt:lpstr>
      <vt:lpstr>Cultural differences are not barriers</vt:lpstr>
      <vt:lpstr>Questions/sharing of experiences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Health Worker: Insights from Working Across Different Settings </dc:title>
  <dc:creator>Microsoft Office User</dc:creator>
  <cp:lastModifiedBy>Microsoft Office User</cp:lastModifiedBy>
  <cp:revision>125</cp:revision>
  <cp:lastPrinted>2018-04-17T18:11:48Z</cp:lastPrinted>
  <dcterms:created xsi:type="dcterms:W3CDTF">2019-03-01T23:20:09Z</dcterms:created>
  <dcterms:modified xsi:type="dcterms:W3CDTF">2020-09-04T18:17:16Z</dcterms:modified>
</cp:coreProperties>
</file>