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07" r:id="rId2"/>
  </p:sldMasterIdLst>
  <p:notesMasterIdLst>
    <p:notesMasterId r:id="rId38"/>
  </p:notesMasterIdLst>
  <p:handoutMasterIdLst>
    <p:handoutMasterId r:id="rId39"/>
  </p:handoutMasterIdLst>
  <p:sldIdLst>
    <p:sldId id="300" r:id="rId3"/>
    <p:sldId id="301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9" r:id="rId29"/>
    <p:sldId id="290" r:id="rId30"/>
    <p:sldId id="291" r:id="rId31"/>
    <p:sldId id="292" r:id="rId32"/>
    <p:sldId id="294" r:id="rId33"/>
    <p:sldId id="298" r:id="rId34"/>
    <p:sldId id="299" r:id="rId35"/>
    <p:sldId id="295" r:id="rId36"/>
    <p:sldId id="296" r:id="rId3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C0A0"/>
    <a:srgbClr val="D5AB81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10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57CD3AE-765E-4376-9060-C040515DC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43FC04E-2E8D-42CA-8812-0F79AF3D43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AC0792-3F88-45CA-A158-5E1DABDF4A68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244D2B-B9E4-4AE6-9D7E-EAF034EBFA55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A661D1-1434-4B3B-A426-5576EB5F35F4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2084A4-D45C-4546-91F8-C4873F1F13D2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16937-200E-4E6D-B363-554B09B34E2B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B4D0F8-08BB-4578-A7C7-6583975ACF45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A01CB9-C762-49B3-96CE-706A830F9EE6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7BC8AC-B3D7-47F8-8667-E8E761ED19E9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1FA639-FFB7-4DAA-A121-2C4DC01ED798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A5F036-7BE5-4DC1-B7B2-0E21A9914ECC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0FF3AE-DB87-4740-874A-C17AE6309C91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D25036-8963-48CD-8BC8-8E4D90BEA4D9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6D3A35-BD6C-4095-B2C3-508E5EA14D6D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9886C8-E959-414C-BA68-11F42CEC5FB4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F92226-7DFC-4396-A8DB-13FF781614AA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ABD553-B8D7-4AFF-B12F-5DFAF1FE35EE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BBF751-2AFE-4D5F-B9FA-1DC2DCD25356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7E2B14-5DB3-42E4-8F77-9AF7345882F0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75EFA9-3672-4881-8F9F-058D55B33A1E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7FFD69-218F-4F88-A923-8C22DA3AF903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6A8AE2-D49B-4F62-8844-293E25408680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A5BF63-6D53-402B-A286-2AEF2F10895D}" type="slidenum">
              <a:rPr lang="en-GB" smtClean="0"/>
              <a:pPr/>
              <a:t>29</a:t>
            </a:fld>
            <a:endParaRPr lang="en-GB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90034F-5A90-40FB-BF91-C3FF345E6882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E4C119-8453-4575-BDCD-E0D36A421EB5}" type="slidenum">
              <a:rPr lang="en-GB" smtClean="0"/>
              <a:pPr/>
              <a:t>30</a:t>
            </a:fld>
            <a:endParaRPr lang="en-GB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F23CAA-742C-4DD0-B508-28448E44B6F0}" type="slidenum">
              <a:rPr lang="en-GB" smtClean="0"/>
              <a:pPr/>
              <a:t>31</a:t>
            </a:fld>
            <a:endParaRPr lang="en-GB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96A247-C4B6-4E82-B954-61514A5DD84E}" type="slidenum">
              <a:rPr lang="en-GB" smtClean="0"/>
              <a:pPr/>
              <a:t>32</a:t>
            </a:fld>
            <a:endParaRPr lang="en-GB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81708D-8DB0-4DD8-A95B-C72BBA2623B4}" type="slidenum">
              <a:rPr lang="en-GB" smtClean="0"/>
              <a:pPr/>
              <a:t>33</a:t>
            </a:fld>
            <a:endParaRPr lang="en-GB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FF8047-1D22-45C4-B1B7-A4C545813BC6}" type="slidenum">
              <a:rPr lang="en-GB" smtClean="0"/>
              <a:pPr/>
              <a:t>34</a:t>
            </a:fld>
            <a:endParaRPr lang="en-GB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5E000B-8B39-4F16-BB90-4FF73AD70B57}" type="slidenum">
              <a:rPr lang="en-GB" smtClean="0"/>
              <a:pPr/>
              <a:t>35</a:t>
            </a:fld>
            <a:endParaRPr lang="en-GB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DB4F5C-E585-47C6-B674-D7C2E89EB730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AE5174-2811-4A9F-80B6-BF93F95AF03A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BD006-086A-4298-A538-A5860DFC9EC3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234649-B086-419A-A278-71C6943E67FC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B9582F-F305-4FA8-9A42-917B02362B05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32BA99-629E-4B6F-A208-BCDDAB6EE42C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55650" y="1412875"/>
            <a:ext cx="7772400" cy="1470025"/>
          </a:xfrm>
          <a:prstGeom prst="rect">
            <a:avLst/>
          </a:prstGeom>
          <a:solidFill>
            <a:srgbClr val="2E49D2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200">
                <a:solidFill>
                  <a:srgbClr val="FFCC00"/>
                </a:solidFill>
              </a:rPr>
              <a:t>Chapter 02: Hardware and Software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3284538"/>
            <a:ext cx="1941513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CourseTech_Logo_CMYK_EPS"/>
          <p:cNvPicPr>
            <a:picLocks noChangeAspect="1" noChangeArrowheads="1"/>
          </p:cNvPicPr>
          <p:nvPr/>
        </p:nvPicPr>
        <p:blipFill>
          <a:blip r:embed="rId3" cstate="print"/>
          <a:srcRect l="14906" t="41667" r="14345" b="41057"/>
          <a:stretch>
            <a:fillRect/>
          </a:stretch>
        </p:blipFill>
        <p:spPr bwMode="auto">
          <a:xfrm>
            <a:off x="2916238" y="6278563"/>
            <a:ext cx="3048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11188" y="188913"/>
            <a:ext cx="84248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GB">
                <a:solidFill>
                  <a:srgbClr val="2C287A"/>
                </a:solidFill>
              </a:rPr>
              <a:t>Stair, Reynolds and Chesney </a:t>
            </a:r>
            <a:r>
              <a:rPr lang="en-GB" i="1">
                <a:solidFill>
                  <a:srgbClr val="2C287A"/>
                </a:solidFill>
              </a:rPr>
              <a:t>Fundamentals of Business Information Systems</a:t>
            </a:r>
            <a:r>
              <a:rPr lang="en-GB">
                <a:solidFill>
                  <a:srgbClr val="2C287A"/>
                </a:solidFill>
              </a:rPr>
              <a:t> (97818448008843)</a:t>
            </a:r>
            <a:r>
              <a:rPr lang="en-GB" i="1">
                <a:solidFill>
                  <a:srgbClr val="2C287A"/>
                </a:solidFill>
              </a:rPr>
              <a:t> </a:t>
            </a:r>
            <a:r>
              <a:rPr lang="en-US" b="1">
                <a:solidFill>
                  <a:srgbClr val="2C287A"/>
                </a:solidFill>
              </a:rPr>
              <a:t>© </a:t>
            </a:r>
            <a:r>
              <a:rPr lang="en-GB">
                <a:solidFill>
                  <a:srgbClr val="2C287A"/>
                </a:solidFill>
              </a:rPr>
              <a:t>Cengage Learning 2008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021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021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63691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63691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ockwell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Rockwell" pitchFamily="18" charset="0"/>
              </a:defRPr>
            </a:lvl1pPr>
            <a:lvl2pPr>
              <a:defRPr>
                <a:latin typeface="Rockwell" pitchFamily="18" charset="0"/>
              </a:defRPr>
            </a:lvl2pPr>
            <a:lvl3pPr>
              <a:defRPr>
                <a:latin typeface="Rockwell" pitchFamily="18" charset="0"/>
              </a:defRPr>
            </a:lvl3pPr>
            <a:lvl4pPr>
              <a:defRPr>
                <a:latin typeface="Rockwell" pitchFamily="18" charset="0"/>
              </a:defRPr>
            </a:lvl4pPr>
            <a:lvl5pPr>
              <a:defRPr>
                <a:latin typeface="Rockwell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91683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4046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770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28256" cy="3196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31431" cy="26942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01406" cy="45961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2962672" cy="4514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52251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21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21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CC"/>
            </a:gs>
            <a:gs pos="100000">
              <a:srgbClr val="FFFFF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596188" cy="1268413"/>
          </a:xfrm>
          <a:prstGeom prst="rect">
            <a:avLst/>
          </a:prstGeom>
          <a:solidFill>
            <a:srgbClr val="2E49D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Stair, Reynolds and Chesney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2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28" name="Picture 4" descr="CourseTech_Logo_CMYK_EPS"/>
          <p:cNvPicPr>
            <a:picLocks noChangeAspect="1" noChangeArrowheads="1"/>
          </p:cNvPicPr>
          <p:nvPr/>
        </p:nvPicPr>
        <p:blipFill>
          <a:blip r:embed="rId14" cstate="print"/>
          <a:srcRect l="14906" t="41667" r="14345" b="41057"/>
          <a:stretch>
            <a:fillRect/>
          </a:stretch>
        </p:blipFill>
        <p:spPr bwMode="auto">
          <a:xfrm>
            <a:off x="107950" y="6165850"/>
            <a:ext cx="304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3203575" y="6165850"/>
            <a:ext cx="59404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400" b="1">
                <a:solidFill>
                  <a:srgbClr val="2C287A"/>
                </a:solidFill>
              </a:rPr>
              <a:t>Stair, Reynolds and Chesney </a:t>
            </a:r>
            <a:r>
              <a:rPr lang="en-GB" sz="1400" b="1" i="1">
                <a:solidFill>
                  <a:srgbClr val="2C287A"/>
                </a:solidFill>
              </a:rPr>
              <a:t>Fundamentals of Business Information Systems</a:t>
            </a:r>
            <a:r>
              <a:rPr lang="en-GB" sz="1400" b="1">
                <a:solidFill>
                  <a:srgbClr val="2C287A"/>
                </a:solidFill>
              </a:rPr>
              <a:t> (97818448008843)</a:t>
            </a:r>
            <a:r>
              <a:rPr lang="en-GB" sz="1400" b="1" i="1">
                <a:solidFill>
                  <a:srgbClr val="2C287A"/>
                </a:solidFill>
              </a:rPr>
              <a:t> </a:t>
            </a:r>
            <a:r>
              <a:rPr lang="en-US" sz="1400" b="1">
                <a:solidFill>
                  <a:srgbClr val="2C287A"/>
                </a:solidFill>
                <a:cs typeface="Arial" charset="0"/>
              </a:rPr>
              <a:t>© </a:t>
            </a:r>
            <a:r>
              <a:rPr lang="en-GB" sz="1400" b="1">
                <a:solidFill>
                  <a:srgbClr val="2C287A"/>
                </a:solidFill>
              </a:rPr>
              <a:t>Cengage Learning 2008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5" cstate="print"/>
          <a:srcRect l="1079" t="333" r="4080"/>
          <a:stretch>
            <a:fillRect/>
          </a:stretch>
        </p:blipFill>
        <p:spPr bwMode="auto">
          <a:xfrm>
            <a:off x="7596188" y="0"/>
            <a:ext cx="1547812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8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1098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79388" y="1600200"/>
            <a:ext cx="8713787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6971FD-DB47-43E3-900E-FC84D7959CAA}" type="datetimeFigureOut">
              <a:rPr lang="en-GB"/>
              <a:pPr>
                <a:defRPr/>
              </a:pPr>
              <a:t>04/10/2016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5AD281-9D1A-4841-AA11-A7439D6E99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gradFill flip="none" rotWithShape="1">
            <a:gsLst>
              <a:gs pos="22000">
                <a:srgbClr val="00B050"/>
              </a:gs>
              <a:gs pos="100000">
                <a:srgbClr val="005CBF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rgbClr val="FFDC47"/>
                </a:solidFill>
              </a:rPr>
              <a:t>For use with Fundamentals of  Business Information Systems 2e </a:t>
            </a:r>
          </a:p>
          <a:p>
            <a:pPr algn="ctr" eaLnBrk="0" hangingPunct="0">
              <a:defRPr/>
            </a:pPr>
            <a:r>
              <a:rPr lang="en-GB" sz="1100" b="1" dirty="0">
                <a:solidFill>
                  <a:srgbClr val="FFDC47"/>
                </a:solidFill>
              </a:rPr>
              <a:t>B</a:t>
            </a:r>
            <a:r>
              <a:rPr lang="en-US" sz="1100" b="1" dirty="0">
                <a:solidFill>
                  <a:srgbClr val="FFDC47"/>
                </a:solidFill>
              </a:rPr>
              <a:t>y Ralph Stair, George Reynolds and Thomas Chesney</a:t>
            </a:r>
          </a:p>
          <a:p>
            <a:pPr algn="ctr" eaLnBrk="0" hangingPunct="0">
              <a:defRPr/>
            </a:pPr>
            <a:r>
              <a:rPr lang="en-US" sz="1100" b="1" dirty="0">
                <a:solidFill>
                  <a:srgbClr val="FFDC47"/>
                </a:solidFill>
              </a:rPr>
              <a:t>1408044218 © 2012 Cengage Learning</a:t>
            </a:r>
            <a:r>
              <a:rPr lang="en-US" sz="1100" dirty="0">
                <a:solidFill>
                  <a:srgbClr val="FFDC47"/>
                </a:solidFill>
              </a:rPr>
              <a:t>   </a:t>
            </a:r>
            <a:r>
              <a:rPr lang="en-US" sz="1100" dirty="0">
                <a:solidFill>
                  <a:schemeClr val="bg1"/>
                </a:solidFill>
              </a:rPr>
              <a:t/>
            </a:r>
            <a:br>
              <a:rPr lang="en-US" sz="1100" dirty="0">
                <a:solidFill>
                  <a:schemeClr val="bg1"/>
                </a:solidFill>
              </a:rPr>
            </a:b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2058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40650" y="4970463"/>
            <a:ext cx="1403350" cy="188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9" descr="CourseTech_Logo_White_EPS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36513" y="6122988"/>
            <a:ext cx="2232026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Rockwell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Rockwell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Rockwell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Rockwell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Rockwell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Rockwell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692150"/>
            <a:ext cx="77724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Fundamentals of </a:t>
            </a:r>
            <a:br>
              <a:rPr lang="en-GB" b="1" dirty="0" smtClean="0"/>
            </a:br>
            <a:r>
              <a:rPr lang="en-GB" b="1" dirty="0" smtClean="0"/>
              <a:t>Business Information Systems </a:t>
            </a:r>
            <a:r>
              <a:rPr lang="en-GB" b="1" smtClean="0"/>
              <a:t/>
            </a:r>
            <a:br>
              <a:rPr lang="en-GB" b="1" smtClean="0"/>
            </a:b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350" y="23495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By Ralph Stair, George Reynolds and Thomas Chesney</a:t>
            </a:r>
            <a:endParaRPr lang="en-GB" dirty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275" y="3644900"/>
            <a:ext cx="151447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Input Devices 1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smtClean="0"/>
              <a:t>Keyboard and Mouse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smtClean="0"/>
              <a:t>Speech-Recognition Technology</a:t>
            </a:r>
            <a:r>
              <a:rPr lang="en-GB" smtClean="0"/>
              <a:t> - enables a computer equipped with a source of audio input such as a microphone to interpret human speech as an means of providing data or instructions to the computer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smtClean="0"/>
              <a:t>Digital Cameras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smtClean="0"/>
              <a:t>Terminals</a:t>
            </a:r>
            <a:r>
              <a:rPr lang="en-GB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Input Devices 2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b="1" smtClean="0"/>
              <a:t>Scanning Devices</a:t>
            </a:r>
          </a:p>
          <a:p>
            <a:pPr eaLnBrk="1" hangingPunct="1"/>
            <a:r>
              <a:rPr lang="en-GB" sz="2400" b="1" smtClean="0"/>
              <a:t>Optical Data Readers</a:t>
            </a:r>
            <a:r>
              <a:rPr lang="en-GB" sz="2400" smtClean="0"/>
              <a:t> – optical mark recognition (OMR) such as that used on a multi choice exam to detect a mark on a page, and optical character recognition (OCR) to ‘read’ handwritten (or typed) characters</a:t>
            </a:r>
          </a:p>
          <a:p>
            <a:pPr eaLnBrk="1" hangingPunct="1"/>
            <a:r>
              <a:rPr lang="en-GB" sz="2400" b="1" smtClean="0"/>
              <a:t>Magnetic Ink Character Recognition</a:t>
            </a:r>
            <a:r>
              <a:rPr lang="en-GB" sz="2400" smtClean="0"/>
              <a:t> (MICR) Devices – used to read ‘magnetic ink’, found at the bottom of bank cheques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Input Devices 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b="1" smtClean="0"/>
              <a:t>Magnetic Stripe Card</a:t>
            </a:r>
            <a:r>
              <a:rPr lang="en-GB" sz="2400" smtClean="0"/>
              <a:t> such as a credit card – input is by swiping the card through a  reader</a:t>
            </a:r>
          </a:p>
          <a:p>
            <a:pPr eaLnBrk="1" hangingPunct="1"/>
            <a:r>
              <a:rPr lang="en-GB" sz="2400" b="1" smtClean="0"/>
              <a:t>Point-of-Sale Devices</a:t>
            </a:r>
            <a:r>
              <a:rPr lang="en-GB" sz="2400" smtClean="0"/>
              <a:t> - for example, a bar code reader</a:t>
            </a:r>
          </a:p>
          <a:p>
            <a:pPr eaLnBrk="1" hangingPunct="1"/>
            <a:r>
              <a:rPr lang="en-GB" sz="2400" b="1" smtClean="0"/>
              <a:t>Automated Teller Machine</a:t>
            </a:r>
            <a:r>
              <a:rPr lang="en-GB" sz="2400" smtClean="0"/>
              <a:t> (ATM) Devices – special-purpose input/output devices that bank customers use to perform withdrawals and other transactions with their bank accounts </a:t>
            </a:r>
          </a:p>
          <a:p>
            <a:pPr eaLnBrk="1" hangingPunct="1"/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Input Devices 4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b="1" smtClean="0"/>
              <a:t>Pen Input Devices</a:t>
            </a:r>
            <a:r>
              <a:rPr lang="en-GB" sz="2400" smtClean="0"/>
              <a:t> – data can be input by touching a screen with a pen input device, on a tablet PC for instance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1" smtClean="0"/>
              <a:t>Touch-Sensitive Screens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1" smtClean="0"/>
              <a:t>Radio Frequency Identification</a:t>
            </a:r>
            <a:r>
              <a:rPr lang="en-GB" sz="2400" smtClean="0"/>
              <a:t> – a reader sends a radio signal which is picked up and returned by a tag; the reader recognises and identifies the tag. London’s Oyster card uses RFID technology to let public transport passengers pay their fare. Passengers top up their card with funds and a reader in the station takes payment off the built-in chip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Output Devices 1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b="1" dirty="0" smtClean="0"/>
              <a:t>Display Monitors</a:t>
            </a:r>
            <a:r>
              <a:rPr lang="en-GB" sz="2400" dirty="0" smtClean="0"/>
              <a:t> - the display monitor is a device similar to a TV screen that displays output from the computer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dirty="0" smtClean="0"/>
              <a:t>Liquid Crystal Displays</a:t>
            </a:r>
            <a:r>
              <a:rPr lang="en-GB" sz="2400" dirty="0" smtClean="0"/>
              <a:t> (LCDs) – LCD displays are flat displays that use liquid crystals to form characters and graphic images on a backlit screen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dirty="0" smtClean="0"/>
              <a:t>Organic Light-Emitting Diodes</a:t>
            </a:r>
            <a:r>
              <a:rPr lang="en-GB" sz="2400" dirty="0" smtClean="0"/>
              <a:t> – used in small electronic devices. OLEDs use the same base technology as LCDs, with one key difference: whereas LCD screens contain a fluorescent backlight and the LCD acts as a shutter to selectively block that light, OLEDs directly emit light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Output Devices 2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b="1" dirty="0" smtClean="0"/>
              <a:t>Printers and Plotters </a:t>
            </a:r>
            <a:r>
              <a:rPr lang="en-GB" sz="2400" dirty="0" smtClean="0"/>
              <a:t>–</a:t>
            </a:r>
            <a:r>
              <a:rPr lang="en-GB" sz="2400" b="1" dirty="0" smtClean="0"/>
              <a:t> </a:t>
            </a:r>
            <a:r>
              <a:rPr lang="en-GB" sz="2400" dirty="0" smtClean="0"/>
              <a:t>paper output remains one of the most popular and useful forms of output</a:t>
            </a:r>
          </a:p>
          <a:p>
            <a:pPr eaLnBrk="1" hangingPunct="1"/>
            <a:r>
              <a:rPr lang="en-GB" sz="2400" b="1" dirty="0" smtClean="0"/>
              <a:t>Digital Audio Player</a:t>
            </a:r>
            <a:r>
              <a:rPr lang="en-GB" sz="2400" dirty="0" smtClean="0"/>
              <a:t> – an mp3 player or iPod</a:t>
            </a:r>
          </a:p>
          <a:p>
            <a:pPr eaLnBrk="1" hangingPunct="1"/>
            <a:r>
              <a:rPr lang="en-GB" sz="2400" b="1" dirty="0" smtClean="0"/>
              <a:t>Computer-Based Navigation Systems</a:t>
            </a:r>
            <a:r>
              <a:rPr lang="en-GB" sz="2400" dirty="0" smtClean="0"/>
              <a:t> – GPS systems are becoming more popular with drivers</a:t>
            </a:r>
          </a:p>
          <a:p>
            <a:pPr eaLnBrk="1" hangingPunct="1"/>
            <a:r>
              <a:rPr lang="en-GB" sz="2400" b="1" dirty="0" err="1" smtClean="0"/>
              <a:t>Eyebud</a:t>
            </a:r>
            <a:r>
              <a:rPr lang="en-GB" sz="2400" b="1" dirty="0" smtClean="0"/>
              <a:t> Screens</a:t>
            </a:r>
            <a:r>
              <a:rPr lang="en-GB" sz="2400" dirty="0" smtClean="0"/>
              <a:t> and </a:t>
            </a:r>
            <a:r>
              <a:rPr lang="en-GB" sz="2400" b="1" dirty="0" smtClean="0"/>
              <a:t>3D printers</a:t>
            </a:r>
            <a:r>
              <a:rPr lang="en-GB" sz="2400" dirty="0" smtClean="0"/>
              <a:t> are specialised output devices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Types of Computer System</a:t>
            </a:r>
            <a:r>
              <a:rPr lang="en-GB" smtClean="0"/>
              <a:t> </a:t>
            </a:r>
            <a:r>
              <a:rPr lang="en-GB" b="1" smtClean="0"/>
              <a:t>1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b="1" smtClean="0"/>
              <a:t>Handheld Computer </a:t>
            </a:r>
            <a:r>
              <a:rPr lang="en-GB" sz="2400" smtClean="0"/>
              <a:t>–</a:t>
            </a:r>
            <a:r>
              <a:rPr lang="en-GB" sz="2400" b="1" smtClean="0"/>
              <a:t> </a:t>
            </a:r>
            <a:r>
              <a:rPr lang="en-GB" sz="2400" smtClean="0"/>
              <a:t>also known as pocket PCs, or PDAs these are extremely mobile, multi-function devices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1" smtClean="0"/>
              <a:t>Smartphone </a:t>
            </a:r>
            <a:r>
              <a:rPr lang="en-GB" sz="2400" smtClean="0"/>
              <a:t>– when a handheld computer can also be used to make phone calls, it is a smartphone (</a:t>
            </a:r>
            <a:r>
              <a:rPr lang="en-GB" sz="1800" smtClean="0"/>
              <a:t>note there is no agreed definition on how ‘smart’ a phone has to be, before it is a smartphone</a:t>
            </a:r>
            <a:r>
              <a:rPr lang="en-GB" sz="240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1" smtClean="0"/>
              <a:t>Portable Computers</a:t>
            </a:r>
            <a:r>
              <a:rPr lang="en-GB" sz="2400" smtClean="0"/>
              <a:t> – laptops and tablet PCs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1" smtClean="0"/>
              <a:t>Thin Client</a:t>
            </a:r>
            <a:r>
              <a:rPr lang="en-GB" sz="2400" smtClean="0"/>
              <a:t> – low cost, these have limited capabilities and perform only essential applications, so they remain ‘thin’ in terms of the client applications they include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Types of Computer System 2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Desktop PC</a:t>
            </a:r>
            <a:r>
              <a:rPr lang="en-GB" sz="2400" dirty="0" smtClean="0"/>
              <a:t> – the traditional view or what a computer looks like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Workstation</a:t>
            </a:r>
            <a:r>
              <a:rPr lang="en-GB" sz="2400" dirty="0" smtClean="0"/>
              <a:t> – more powerful than a Desktop PC, but essentially look the same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Server </a:t>
            </a:r>
            <a:r>
              <a:rPr lang="en-GB" sz="2400" dirty="0" smtClean="0"/>
              <a:t>–</a:t>
            </a:r>
            <a:r>
              <a:rPr lang="en-GB" sz="2400" b="1" dirty="0" smtClean="0"/>
              <a:t> </a:t>
            </a:r>
            <a:r>
              <a:rPr lang="en-GB" sz="2400" dirty="0" smtClean="0"/>
              <a:t>used by many users to perform a specific task, typically these have large memory and storage capacities, along with fast and efficient communications abilities.</a:t>
            </a:r>
            <a:br>
              <a:rPr lang="en-GB" sz="2400" dirty="0" smtClean="0"/>
            </a:br>
            <a:r>
              <a:rPr lang="en-GB" sz="2400" dirty="0" smtClean="0"/>
              <a:t>A </a:t>
            </a:r>
            <a:r>
              <a:rPr lang="en-GB" sz="2400" b="1" dirty="0" smtClean="0"/>
              <a:t>web server</a:t>
            </a:r>
            <a:r>
              <a:rPr lang="en-GB" sz="2400" dirty="0" smtClean="0"/>
              <a:t> handles Internet traffic</a:t>
            </a:r>
            <a:br>
              <a:rPr lang="en-GB" sz="2400" dirty="0" smtClean="0"/>
            </a:br>
            <a:r>
              <a:rPr lang="en-GB" sz="2400" dirty="0" smtClean="0"/>
              <a:t>An </a:t>
            </a:r>
            <a:r>
              <a:rPr lang="en-GB" sz="2400" b="1" dirty="0" smtClean="0"/>
              <a:t>Internet caching server</a:t>
            </a:r>
            <a:r>
              <a:rPr lang="en-GB" sz="2400" dirty="0" smtClean="0"/>
              <a:t> stores web sites</a:t>
            </a:r>
            <a:br>
              <a:rPr lang="en-GB" sz="2400" dirty="0" smtClean="0"/>
            </a:br>
            <a:r>
              <a:rPr lang="en-GB" sz="2400" dirty="0" smtClean="0"/>
              <a:t>An </a:t>
            </a:r>
            <a:r>
              <a:rPr lang="en-GB" sz="2400" b="1" dirty="0" smtClean="0"/>
              <a:t>enterprise server</a:t>
            </a:r>
            <a:r>
              <a:rPr lang="en-GB" sz="2400" dirty="0" smtClean="0"/>
              <a:t> stores and provides access to programs that meet the needs of an entire organisation</a:t>
            </a:r>
            <a:br>
              <a:rPr lang="en-GB" sz="2400" dirty="0" smtClean="0"/>
            </a:br>
            <a:r>
              <a:rPr lang="en-GB" sz="2400" dirty="0" smtClean="0"/>
              <a:t>A </a:t>
            </a:r>
            <a:r>
              <a:rPr lang="en-GB" sz="2400" b="1" dirty="0" smtClean="0"/>
              <a:t>file server</a:t>
            </a:r>
            <a:r>
              <a:rPr lang="en-GB" sz="2400" dirty="0" smtClean="0"/>
              <a:t> stores and coordinates program and data files</a:t>
            </a:r>
            <a:br>
              <a:rPr lang="en-GB" sz="2400" dirty="0" smtClean="0"/>
            </a:br>
            <a:r>
              <a:rPr lang="en-GB" sz="2400" dirty="0" smtClean="0"/>
              <a:t>An </a:t>
            </a:r>
            <a:r>
              <a:rPr lang="en-GB" sz="2400" b="1" dirty="0" smtClean="0"/>
              <a:t>email server</a:t>
            </a:r>
            <a:r>
              <a:rPr lang="en-GB" sz="2400" dirty="0" smtClean="0"/>
              <a:t> sends and receives e-mails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Types of Computer System 3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Mainframe Computers</a:t>
            </a:r>
            <a:r>
              <a:rPr lang="en-GB" sz="2400" dirty="0" smtClean="0"/>
              <a:t> – a large, powerful computer shared by dozens or even hundreds of concurrent users connected to the machine over a network. Must be kept in a data centre  with specially controlled temperature, humidity, and dust levels. The role of the mainframe changing to be a large information-processing and data-storage utility for an organisation - running jobs too large for other computers, storing files and databases too large to be stored elsewhere, and storing backups of files and databases created elsewhere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Supercomputers</a:t>
            </a:r>
            <a:r>
              <a:rPr lang="en-GB" sz="2400" dirty="0" smtClean="0"/>
              <a:t> – the most powerful computers with the fastest processing speed and highest performance, these are special-purpose machines designed for applications that require extensive and rapid computational capabilities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Software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smtClean="0"/>
              <a:t>Software</a:t>
            </a:r>
            <a:r>
              <a:rPr lang="en-GB" smtClean="0"/>
              <a:t> consists of computer programs that control the workings of computer hardware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/>
              <a:t>A </a:t>
            </a:r>
            <a:r>
              <a:rPr lang="en-GB" b="1" smtClean="0"/>
              <a:t>computer program</a:t>
            </a:r>
            <a:r>
              <a:rPr lang="en-GB" smtClean="0"/>
              <a:t> is a sequence of instructions for the computer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/>
              <a:t>The two types of software are System Software and Application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339975" y="1196975"/>
            <a:ext cx="5761038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mtClean="0"/>
              <a:t>Chapter 2</a:t>
            </a:r>
            <a:br>
              <a:rPr lang="en-GB" smtClean="0"/>
            </a:br>
            <a:r>
              <a:rPr lang="en-GB" smtClean="0"/>
              <a:t>Hardware and Software</a:t>
            </a:r>
          </a:p>
        </p:txBody>
      </p:sp>
      <p:pic>
        <p:nvPicPr>
          <p:cNvPr id="18435" name="Picture 4" descr="Chapter 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196975"/>
            <a:ext cx="143986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System software</a:t>
            </a:r>
            <a:r>
              <a:rPr lang="en-GB" smtClean="0"/>
              <a:t>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600200"/>
            <a:ext cx="8713787" cy="348498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Systems software, or an </a:t>
            </a:r>
            <a:r>
              <a:rPr lang="en-GB" sz="2400" b="1" dirty="0" smtClean="0"/>
              <a:t>operating system</a:t>
            </a:r>
            <a:r>
              <a:rPr lang="en-GB" sz="2400" dirty="0" smtClean="0"/>
              <a:t> (OS), is a set of programs that controls the computer hardware and acts as an interface with applications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Most business people don’t really care about operating systems – as long as the system is easy to use and useful, they are happy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It still is useful for managers to know a little about what system software does, so they can make an informed choice when choosing the OS the business should use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Ease of use, cost and security are just some of the things managers should be concerned with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System Software Tasks 1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Get input from the keyboard or another input device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Retrieve data from disks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Store data on disks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Display information on a monitor or printer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Provide a user interface. Two common types are:</a:t>
            </a:r>
            <a:br>
              <a:rPr lang="en-GB" sz="2400" smtClean="0"/>
            </a:br>
            <a:r>
              <a:rPr lang="en-GB" sz="2400" b="1" smtClean="0"/>
              <a:t>Graphical User Interface</a:t>
            </a:r>
            <a:r>
              <a:rPr lang="en-GB" sz="2400" smtClean="0"/>
              <a:t> (such as Windows)</a:t>
            </a:r>
            <a:br>
              <a:rPr lang="en-GB" sz="2400" smtClean="0"/>
            </a:br>
            <a:r>
              <a:rPr lang="en-GB" sz="2400" b="1" smtClean="0"/>
              <a:t>Command-Based Interface</a:t>
            </a:r>
            <a:r>
              <a:rPr lang="en-GB" sz="2400" smtClean="0"/>
              <a:t> where commands must be typed at a prompt</a:t>
            </a:r>
          </a:p>
          <a:p>
            <a:pPr eaLnBrk="1" hangingPunct="1">
              <a:lnSpc>
                <a:spcPct val="90000"/>
              </a:lnSpc>
            </a:pP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System Software Tasks 2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Memory Management</a:t>
            </a:r>
          </a:p>
          <a:p>
            <a:pPr eaLnBrk="1" hangingPunct="1"/>
            <a:r>
              <a:rPr lang="en-GB" smtClean="0"/>
              <a:t>Processing Tasks</a:t>
            </a:r>
          </a:p>
          <a:p>
            <a:pPr eaLnBrk="1" hangingPunct="1"/>
            <a:r>
              <a:rPr lang="en-GB" smtClean="0"/>
              <a:t>Networking Capability</a:t>
            </a:r>
          </a:p>
          <a:p>
            <a:pPr eaLnBrk="1" hangingPunct="1"/>
            <a:r>
              <a:rPr lang="en-GB" smtClean="0"/>
              <a:t>Access to System Resources and Security</a:t>
            </a:r>
          </a:p>
          <a:p>
            <a:pPr eaLnBrk="1" hangingPunct="1"/>
            <a:r>
              <a:rPr lang="en-GB" smtClean="0"/>
              <a:t>File Management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Common Operating Systems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smtClean="0"/>
              <a:t>Microsoft Windows</a:t>
            </a:r>
            <a:r>
              <a:rPr lang="en-GB" sz="2400" smtClean="0"/>
              <a:t> – around 90% of all PCs run Microsoft operating software, the various versions and editions of Windows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smtClean="0"/>
              <a:t>Apple Computer Operating Systems</a:t>
            </a:r>
            <a:r>
              <a:rPr lang="en-GB" sz="2400" smtClean="0"/>
              <a:t> – especially popular in the fields of publishing, education, graphic arts, music, movies and media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smtClean="0"/>
              <a:t>Linux</a:t>
            </a:r>
            <a:r>
              <a:rPr lang="en-GB" sz="2400" smtClean="0"/>
              <a:t> (or ‘GNU Linux’) – Linux is open-source software, which means it is free and anyone can see program code (although most users would not want to)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b="1" smtClean="0"/>
              <a:t>Workgroup Operating Systems</a:t>
            </a:r>
            <a:r>
              <a:rPr lang="en-GB" sz="2800" smtClean="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200" smtClean="0"/>
              <a:t>These support high end network usage, data-storage requirements, and data-processing speeds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200" b="1" smtClean="0"/>
              <a:t>Windows Server</a:t>
            </a:r>
            <a:r>
              <a:rPr lang="en-GB" sz="2200" smtClean="0"/>
              <a:t> – performs a host of tasks that are vital for websites and corporate web application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200" b="1" smtClean="0"/>
              <a:t>UNIX</a:t>
            </a:r>
            <a:r>
              <a:rPr lang="en-GB" sz="2200" smtClean="0"/>
              <a:t> – a powerful OS designed for minicomputers (an obsolete term meaning a computer slightly less powerful than a mainframe)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200" b="1" smtClean="0"/>
              <a:t>NetWare</a:t>
            </a:r>
            <a:r>
              <a:rPr lang="en-GB" sz="2200" smtClean="0"/>
              <a:t> – a network OS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200" b="1" smtClean="0"/>
              <a:t>Red Hat Linux</a:t>
            </a:r>
            <a:r>
              <a:rPr lang="en-GB" sz="2200" smtClean="0"/>
              <a:t> – a Linux network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200" b="1" smtClean="0"/>
              <a:t>Mac OS X Server</a:t>
            </a:r>
            <a:r>
              <a:rPr lang="en-GB" sz="2200" smtClean="0"/>
              <a:t> – a server OS from Apple Computers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smtClean="0"/>
              <a:t>Enterprise Operating Systems</a:t>
            </a:r>
            <a:r>
              <a:rPr lang="en-GB" smtClean="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New mainframe computers provide the computing and storage capacity to meet massive data-processing requirements and offer high performance and excellent system availability, strong security and scalability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A wide range of application software has been developed to run in the mainframe environment, making it possible to purchase software to address almost any business problem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Enterprise operating systems are for these mainframes: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b="1" dirty="0" smtClean="0"/>
              <a:t>z/OS</a:t>
            </a:r>
            <a:r>
              <a:rPr lang="en-GB" sz="2600" dirty="0" smtClean="0"/>
              <a:t> – an OS from IBM which makes it easier and less expensive for users to run large mainframe computers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b="1" dirty="0" smtClean="0"/>
              <a:t>MPE/</a:t>
            </a:r>
            <a:r>
              <a:rPr lang="en-GB" sz="2600" b="1" dirty="0" err="1" smtClean="0"/>
              <a:t>iX</a:t>
            </a:r>
            <a:r>
              <a:rPr lang="en-GB" sz="2600" b="1" dirty="0" smtClean="0"/>
              <a:t>, HP-UX and Linux</a:t>
            </a:r>
            <a:r>
              <a:rPr lang="en-GB" sz="2600" dirty="0" smtClean="0"/>
              <a:t> 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Mobile OS</a:t>
            </a:r>
            <a:r>
              <a:rPr lang="en-GB" smtClean="0"/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/>
              <a:t>These OS are also called embedded operating systems because they are typically embedded within a device – a phone, digital camera, TV, etc.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smtClean="0"/>
              <a:t>Palm OS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smtClean="0"/>
              <a:t>Windows Embedded</a:t>
            </a:r>
            <a:r>
              <a:rPr lang="en-GB" smtClean="0"/>
              <a:t> &amp; </a:t>
            </a:r>
            <a:r>
              <a:rPr lang="en-GB" b="1" smtClean="0"/>
              <a:t>Windows Mobile</a:t>
            </a:r>
            <a:r>
              <a:rPr lang="en-GB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Application Software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smtClean="0"/>
              <a:t>Application software</a:t>
            </a:r>
            <a:r>
              <a:rPr lang="en-GB" smtClean="0"/>
              <a:t>, or Applications, give people, workgroups and the entire enterprise the ability to solve problems and perform specific tasks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/>
              <a:t>When you need the computer to do something, you use one or more application programs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/>
              <a:t>Users are more concerned about application software than system software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b="1" smtClean="0"/>
              <a:t>Overview of Application Software</a:t>
            </a:r>
            <a:r>
              <a:rPr lang="en-GB" sz="2800" smtClean="0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smtClean="0"/>
              <a:t>A company can develop a one-of-a-kind program for a specific application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smtClean="0"/>
              <a:t>This </a:t>
            </a:r>
            <a:r>
              <a:rPr lang="en-GB" sz="2400" b="1" smtClean="0"/>
              <a:t>Proprietary software</a:t>
            </a:r>
            <a:r>
              <a:rPr lang="en-GB" sz="2400" smtClean="0"/>
              <a:t> is not in the public domain – you can’t walk into a shop an buy it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smtClean="0"/>
              <a:t>Alternatively, a company can purchase an existing software program called </a:t>
            </a:r>
            <a:r>
              <a:rPr lang="en-GB" sz="2400" b="1" smtClean="0"/>
              <a:t>off-the-shelf</a:t>
            </a:r>
            <a:r>
              <a:rPr lang="en-GB" sz="2400" smtClean="0"/>
              <a:t> software because it can literally be purchased ‘off the shelf’ in a shop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smtClean="0"/>
              <a:t>Off-the-shelf software is cheaper and often more reliable than proprietary software, but it may not meet company needs exactly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Common Applications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smtClean="0"/>
              <a:t>Word Processing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smtClean="0"/>
              <a:t>Spreadsheet Analysis</a:t>
            </a:r>
            <a:endParaRPr lang="en-GB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smtClean="0"/>
              <a:t>Database Applications</a:t>
            </a:r>
            <a:endParaRPr lang="en-GB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smtClean="0"/>
              <a:t>Graphics Programs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smtClean="0"/>
              <a:t>Software Suites and Integrated Software Packages</a:t>
            </a:r>
            <a:r>
              <a:rPr lang="en-GB" smtClean="0"/>
              <a:t> – such as Sun Microsystems’s StarOffice and MS Office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Principles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smtClean="0"/>
              <a:t>Computer hardware must be carefully selected to meet the evolving needs of the organisation and its supporting information system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smtClean="0"/>
              <a:t>The computer hardware industry and users are implementing green computing designs and products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smtClean="0"/>
              <a:t>Systems and application software are critical in helping individuals and organisations achieve their goals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smtClean="0"/>
              <a:t>Organisations should not develop proprietary application software unless doing so will meet a compelling business need that can provide a competitive advantage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smtClean="0"/>
              <a:t>Organisations should choose a programming language whose functional characteristics are appropriate for the task at hand, considering the skills and experience of the programming staff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smtClean="0"/>
              <a:t>The software industry continues to undergo constant change; users need to be aware of recent trends and issues to be effective in their business and personal life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Programming Languages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Both OS and application software are written in coding schemes called programming languages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A </a:t>
            </a:r>
            <a:r>
              <a:rPr lang="en-GB" sz="2400" b="1" dirty="0" smtClean="0"/>
              <a:t>programming language</a:t>
            </a:r>
            <a:r>
              <a:rPr lang="en-GB" sz="2400" dirty="0" smtClean="0"/>
              <a:t> provides instructions to the computer system so that it can perform a processing activity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IS professionals work with programming languages, which are sets of keywords, symbols, and rules for constructing statements by which people can communicate instructions to be executed by a computer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Programming involves translating what a user wants to accomplish into a code that the computer can understand and execute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Software issues and trends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Software Bugs</a:t>
            </a:r>
            <a:endParaRPr lang="en-GB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Copyrights and Licenses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Open-Source Software</a:t>
            </a:r>
            <a:endParaRPr lang="en-GB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Shareware, Freeware, and Public Domain Software</a:t>
            </a:r>
            <a:endParaRPr lang="en-GB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Software Upgrades </a:t>
            </a:r>
            <a:r>
              <a:rPr lang="en-GB" sz="2400" dirty="0" smtClean="0"/>
              <a:t>–</a:t>
            </a:r>
            <a:r>
              <a:rPr lang="en-GB" sz="2400" b="1" dirty="0" smtClean="0"/>
              <a:t> </a:t>
            </a:r>
            <a:r>
              <a:rPr lang="en-GB" sz="2400" dirty="0" smtClean="0"/>
              <a:t>when software companies stop supporting older software versions or releases, some customers feel forced to upgrade to the newer software. Deciding whether to purchase the newest software can be a problem for organisations and people with a large investment in software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Global Software Support </a:t>
            </a:r>
            <a:r>
              <a:rPr lang="en-GB" sz="2400" dirty="0" smtClean="0"/>
              <a:t>–</a:t>
            </a:r>
            <a:r>
              <a:rPr lang="en-GB" sz="2400" b="1" dirty="0" smtClean="0"/>
              <a:t> </a:t>
            </a:r>
            <a:r>
              <a:rPr lang="en-GB" sz="2400" dirty="0" smtClean="0"/>
              <a:t>can adequate support be provided for users all locations?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Summary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Hardware: machinery that assists in the input, processing, storage,and output activities of an information system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Hardware components: central processing unit (CPU), input and output devices, communications devices, primary storage devices and secondary storage devices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Examples of secondary storage devices: magnetic tapes and disks, DVDs, memory cards,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Summary (continued)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Examples of input devices: keyboards, mice, voice-recognition devices, terminals, scanning devices and touch-sensitive screens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Examples of output devices: display monitors, liquid crystal displays (LCDs), printers and plotters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Computers can be classified as either special-purpose or general-purpose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Computer system types: handheld computers, portable computers, desktop computers, workstations, servers, etc.</a:t>
            </a:r>
          </a:p>
          <a:p>
            <a:pPr eaLnBrk="1" hangingPunct="1">
              <a:lnSpc>
                <a:spcPct val="80000"/>
              </a:lnSpc>
            </a:pP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Summary (continued)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smtClean="0"/>
              <a:t>Computer programs: sequences of instructions for the computer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smtClean="0"/>
              <a:t>Systems software: coordinates the activities of hardware and programs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smtClean="0"/>
              <a:t>Applications software: helps users solve particular problems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smtClean="0"/>
              <a:t>Operating system (OS): set of computer programs that controls the computer hardware and acts as an interface with application programs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Summary (continued)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Graphical user interface (GUI): user interface that uses icons and menus displayed on screen to send commands to the computer system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Command-based interface: users types commands at a prompt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Programming languages: allow humans to communicate instructions to be executed by a computer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Hardware for Processing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Each computer processes its input through one or more central processing unit and primary storage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smtClean="0"/>
              <a:t>Central Processing Unit (CPU)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000" dirty="0" smtClean="0"/>
              <a:t>	</a:t>
            </a:r>
            <a:r>
              <a:rPr lang="en-GB" sz="2400" dirty="0" smtClean="0"/>
              <a:t>Consists of three associated elements: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The </a:t>
            </a:r>
            <a:r>
              <a:rPr lang="en-GB" sz="2400" b="1" dirty="0" smtClean="0"/>
              <a:t>arithmetic/logic unit</a:t>
            </a:r>
            <a:r>
              <a:rPr lang="en-GB" sz="2400" dirty="0" smtClean="0"/>
              <a:t> (ALU) performs mathematical calculations and makes logical comparisons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The </a:t>
            </a:r>
            <a:r>
              <a:rPr lang="en-GB" sz="2400" b="1" dirty="0" smtClean="0"/>
              <a:t>control unit</a:t>
            </a:r>
            <a:r>
              <a:rPr lang="en-GB" sz="2400" dirty="0" smtClean="0"/>
              <a:t> sequentially accesses program instructions, decodes them, and coordinates the flow of data in and out of the ALU, registers, primary and secondary storage, and various output devices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dirty="0" smtClean="0"/>
              <a:t>Registers</a:t>
            </a:r>
            <a:r>
              <a:rPr lang="en-GB" sz="2400" dirty="0" smtClean="0"/>
              <a:t> are high-speed storage areas used to temporarily hold small units of program instructions and data immediately before, during and after execution by the CPU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Primary Storage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b="1" dirty="0" smtClean="0"/>
              <a:t>Primary storage</a:t>
            </a:r>
            <a:r>
              <a:rPr lang="en-GB" sz="2400" dirty="0" smtClean="0"/>
              <a:t> or </a:t>
            </a:r>
            <a:r>
              <a:rPr lang="en-GB" sz="2400" b="1" dirty="0" smtClean="0"/>
              <a:t>main memory </a:t>
            </a:r>
            <a:r>
              <a:rPr lang="en-GB" sz="2400" dirty="0" smtClean="0"/>
              <a:t>provides the CPU with a working storage area for program instructions and data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The chief feature of main memory is that it rapidly provides the data and instructions to the CPU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Main memory devices contain thousands of circuits imprinted on a silicon chip. Each circuit is either conducting electrical current (on) or not (off), known as Binary Digits, or Bits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Data is stored in memory as a combination of on or off circuit states, with each character being represented by 8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Secondary Storage</a:t>
            </a:r>
            <a:endParaRPr lang="en-GB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The amount of data that companies store digitally is increasing at a rate of close to 100 percent per year!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dirty="0" smtClean="0"/>
              <a:t>Secondary storage</a:t>
            </a:r>
            <a:r>
              <a:rPr lang="en-GB" sz="2400" dirty="0" smtClean="0"/>
              <a:t>, also called permanent storage, allows organisations to store large amounts of data and instructions more permanently than main memory allows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Compared with main memory, secondary storage offers the advantages of non-volatility, greater capacity and greater economy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Secondary Storage Devices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smtClean="0"/>
              <a:t>Magnetic tape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smtClean="0"/>
              <a:t>Magnetic disk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smtClean="0"/>
              <a:t>RAID (</a:t>
            </a:r>
            <a:r>
              <a:rPr lang="en-GB" sz="2000" smtClean="0"/>
              <a:t>redundant array of independent/inexpensive disks</a:t>
            </a:r>
            <a:r>
              <a:rPr lang="en-GB" sz="240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smtClean="0"/>
              <a:t>Virtual Tape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smtClean="0"/>
              <a:t>Optical Discs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smtClean="0"/>
              <a:t>Digital Versatile Disc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smtClean="0"/>
              <a:t>Holographic Disc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smtClean="0"/>
              <a:t>Memory Cards (including Flash memory)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Data Input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000" smtClean="0"/>
              <a:t>Input often requires transferring human-readable data, such as a sales order, into the computer system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‘Human-readable’ means data that people can read and understand. A sheet of paper containing inventory figures is an example of human-readable data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Machine-readable data, such as a bar code, can be understood and read by computer devices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Getting data into the computer system is a two-stage process:</a:t>
            </a:r>
            <a:br>
              <a:rPr lang="en-GB" sz="2000" smtClean="0"/>
            </a:br>
            <a:r>
              <a:rPr lang="en-GB" sz="2000" smtClean="0"/>
              <a:t>human-readable data is converted into a machine-readable form through </a:t>
            </a:r>
            <a:r>
              <a:rPr lang="en-GB" sz="2000" b="1" smtClean="0"/>
              <a:t>data entry</a:t>
            </a:r>
            <a:br>
              <a:rPr lang="en-GB" sz="2000" b="1" smtClean="0"/>
            </a:br>
            <a:r>
              <a:rPr lang="en-GB" sz="2000" smtClean="0"/>
              <a:t>transferring the machine-readable data into the system is </a:t>
            </a:r>
            <a:r>
              <a:rPr lang="en-GB" sz="2000" b="1" smtClean="0"/>
              <a:t>data input</a:t>
            </a:r>
            <a:endParaRPr lang="en-GB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e PPT Template - blank">
  <a:themeElements>
    <a:clrScheme name="Custom 1">
      <a:dk1>
        <a:sysClr val="windowText" lastClr="000000"/>
      </a:dk1>
      <a:lt1>
        <a:sysClr val="window" lastClr="FFFFFF"/>
      </a:lt1>
      <a:dk2>
        <a:srgbClr val="B4ECFC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2182</Words>
  <Application>Microsoft Office PowerPoint</Application>
  <PresentationFormat>On-screen Show (4:3)</PresentationFormat>
  <Paragraphs>200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2_Default Design</vt:lpstr>
      <vt:lpstr>2e PPT Template - blank</vt:lpstr>
      <vt:lpstr>Fundamentals of  Business Information Systems  </vt:lpstr>
      <vt:lpstr>Chapter 2 Hardware and Software</vt:lpstr>
      <vt:lpstr>Principles</vt:lpstr>
      <vt:lpstr>Hardware for Processing</vt:lpstr>
      <vt:lpstr>Central Processing Unit (CPU) </vt:lpstr>
      <vt:lpstr>Primary Storage</vt:lpstr>
      <vt:lpstr>Secondary Storage</vt:lpstr>
      <vt:lpstr>Secondary Storage Devices</vt:lpstr>
      <vt:lpstr>Data Input</vt:lpstr>
      <vt:lpstr>Input Devices 1</vt:lpstr>
      <vt:lpstr>Input Devices 2</vt:lpstr>
      <vt:lpstr>Input Devices 3</vt:lpstr>
      <vt:lpstr>Input Devices 4</vt:lpstr>
      <vt:lpstr>Output Devices 1</vt:lpstr>
      <vt:lpstr>Output Devices 2</vt:lpstr>
      <vt:lpstr>Types of Computer System 1</vt:lpstr>
      <vt:lpstr>Types of Computer System 2</vt:lpstr>
      <vt:lpstr>Types of Computer System 3</vt:lpstr>
      <vt:lpstr>Software</vt:lpstr>
      <vt:lpstr>System software </vt:lpstr>
      <vt:lpstr>System Software Tasks 1</vt:lpstr>
      <vt:lpstr>System Software Tasks 2</vt:lpstr>
      <vt:lpstr>Common Operating Systems</vt:lpstr>
      <vt:lpstr>Workgroup Operating Systems </vt:lpstr>
      <vt:lpstr>Enterprise Operating Systems </vt:lpstr>
      <vt:lpstr>Mobile OS </vt:lpstr>
      <vt:lpstr>Application Software</vt:lpstr>
      <vt:lpstr>Overview of Application Software </vt:lpstr>
      <vt:lpstr>Common Applications</vt:lpstr>
      <vt:lpstr>Programming Languages</vt:lpstr>
      <vt:lpstr>Software issues and trends</vt:lpstr>
      <vt:lpstr>Summary</vt:lpstr>
      <vt:lpstr>Summary (continued)</vt:lpstr>
      <vt:lpstr>Summary (continued)</vt:lpstr>
      <vt:lpstr>Summary (continued)</vt:lpstr>
    </vt:vector>
  </TitlesOfParts>
  <Company>University of Nottingham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Information Systems</dc:title>
  <dc:creator>Liuser</dc:creator>
  <cp:lastModifiedBy>Faculty</cp:lastModifiedBy>
  <cp:revision>49</cp:revision>
  <dcterms:created xsi:type="dcterms:W3CDTF">2008-01-09T08:41:25Z</dcterms:created>
  <dcterms:modified xsi:type="dcterms:W3CDTF">2016-10-04T10:22:48Z</dcterms:modified>
</cp:coreProperties>
</file>