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509" r:id="rId3"/>
    <p:sldId id="257" r:id="rId4"/>
    <p:sldId id="586" r:id="rId5"/>
    <p:sldId id="552" r:id="rId6"/>
    <p:sldId id="584" r:id="rId7"/>
    <p:sldId id="587" r:id="rId8"/>
    <p:sldId id="338" r:id="rId9"/>
    <p:sldId id="368" r:id="rId10"/>
    <p:sldId id="339" r:id="rId11"/>
    <p:sldId id="515" r:id="rId12"/>
    <p:sldId id="478" r:id="rId13"/>
    <p:sldId id="271" r:id="rId14"/>
    <p:sldId id="533" r:id="rId15"/>
    <p:sldId id="540" r:id="rId16"/>
    <p:sldId id="521" r:id="rId17"/>
    <p:sldId id="589" r:id="rId18"/>
    <p:sldId id="522" r:id="rId19"/>
    <p:sldId id="479" r:id="rId20"/>
    <p:sldId id="476" r:id="rId21"/>
    <p:sldId id="314" r:id="rId22"/>
    <p:sldId id="315" r:id="rId23"/>
    <p:sldId id="588" r:id="rId24"/>
    <p:sldId id="497" r:id="rId25"/>
    <p:sldId id="510" r:id="rId26"/>
    <p:sldId id="519" r:id="rId27"/>
    <p:sldId id="320" r:id="rId28"/>
    <p:sldId id="321" r:id="rId29"/>
    <p:sldId id="322" r:id="rId30"/>
    <p:sldId id="520" r:id="rId31"/>
    <p:sldId id="498" r:id="rId32"/>
    <p:sldId id="494" r:id="rId33"/>
    <p:sldId id="401" r:id="rId34"/>
    <p:sldId id="402" r:id="rId35"/>
    <p:sldId id="403" r:id="rId36"/>
    <p:sldId id="465" r:id="rId37"/>
    <p:sldId id="433" r:id="rId38"/>
    <p:sldId id="499" r:id="rId39"/>
    <p:sldId id="500" r:id="rId40"/>
    <p:sldId id="518" r:id="rId41"/>
    <p:sldId id="490" r:id="rId42"/>
    <p:sldId id="508" r:id="rId43"/>
    <p:sldId id="532" r:id="rId44"/>
    <p:sldId id="531" r:id="rId45"/>
    <p:sldId id="470" r:id="rId46"/>
    <p:sldId id="517" r:id="rId47"/>
    <p:sldId id="529" r:id="rId48"/>
    <p:sldId id="530" r:id="rId49"/>
    <p:sldId id="482" r:id="rId50"/>
    <p:sldId id="467" r:id="rId51"/>
    <p:sldId id="468" r:id="rId52"/>
    <p:sldId id="480" r:id="rId53"/>
    <p:sldId id="472" r:id="rId54"/>
    <p:sldId id="434" r:id="rId55"/>
    <p:sldId id="381" r:id="rId56"/>
    <p:sldId id="469" r:id="rId57"/>
    <p:sldId id="462" r:id="rId58"/>
    <p:sldId id="435" r:id="rId59"/>
    <p:sldId id="463" r:id="rId60"/>
    <p:sldId id="466" r:id="rId61"/>
    <p:sldId id="436" r:id="rId62"/>
    <p:sldId id="437" r:id="rId63"/>
    <p:sldId id="438" r:id="rId64"/>
    <p:sldId id="440" r:id="rId65"/>
    <p:sldId id="441" r:id="rId66"/>
    <p:sldId id="454" r:id="rId67"/>
    <p:sldId id="455" r:id="rId68"/>
    <p:sldId id="442" r:id="rId69"/>
    <p:sldId id="449" r:id="rId70"/>
    <p:sldId id="450" r:id="rId71"/>
    <p:sldId id="443" r:id="rId72"/>
    <p:sldId id="451" r:id="rId73"/>
    <p:sldId id="452" r:id="rId74"/>
    <p:sldId id="453" r:id="rId75"/>
    <p:sldId id="457" r:id="rId76"/>
    <p:sldId id="464" r:id="rId77"/>
    <p:sldId id="459" r:id="rId78"/>
    <p:sldId id="445" r:id="rId79"/>
    <p:sldId id="446" r:id="rId80"/>
    <p:sldId id="447" r:id="rId81"/>
    <p:sldId id="405" r:id="rId82"/>
    <p:sldId id="352" r:id="rId83"/>
    <p:sldId id="343" r:id="rId84"/>
    <p:sldId id="348" r:id="rId85"/>
    <p:sldId id="349" r:id="rId86"/>
    <p:sldId id="380"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71" autoAdjust="0"/>
    <p:restoredTop sz="89184" autoAdjust="0"/>
  </p:normalViewPr>
  <p:slideViewPr>
    <p:cSldViewPr snapToGrid="0">
      <p:cViewPr varScale="1">
        <p:scale>
          <a:sx n="113" d="100"/>
          <a:sy n="113" d="100"/>
        </p:scale>
        <p:origin x="2568" y="184"/>
      </p:cViewPr>
      <p:guideLst>
        <p:guide orient="horz" pos="2160"/>
        <p:guide pos="2880"/>
      </p:guideLst>
    </p:cSldViewPr>
  </p:slid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0"/>
          <c:order val="0"/>
          <c:spPr>
            <a:solidFill>
              <a:srgbClr val="FF0000"/>
            </a:solidFill>
          </c:spPr>
          <c:cat>
            <c:strRef>
              <c:f>Sheet1!$B$6:$B$9</c:f>
              <c:strCache>
                <c:ptCount val="4"/>
                <c:pt idx="0">
                  <c:v>Death</c:v>
                </c:pt>
                <c:pt idx="1">
                  <c:v>ROSC</c:v>
                </c:pt>
                <c:pt idx="2">
                  <c:v>24 hours</c:v>
                </c:pt>
                <c:pt idx="3">
                  <c:v>Hosp. D/C</c:v>
                </c:pt>
              </c:strCache>
            </c:strRef>
          </c:cat>
          <c:val>
            <c:numRef>
              <c:f>Sheet1!$C$6:$C$9</c:f>
              <c:numCache>
                <c:formatCode>General</c:formatCode>
                <c:ptCount val="4"/>
                <c:pt idx="0">
                  <c:v>100</c:v>
                </c:pt>
                <c:pt idx="1">
                  <c:v>30</c:v>
                </c:pt>
                <c:pt idx="2">
                  <c:v>10</c:v>
                </c:pt>
                <c:pt idx="3">
                  <c:v>4</c:v>
                </c:pt>
              </c:numCache>
            </c:numRef>
          </c:val>
          <c:extLst>
            <c:ext xmlns:c16="http://schemas.microsoft.com/office/drawing/2014/chart" uri="{C3380CC4-5D6E-409C-BE32-E72D297353CC}">
              <c16:uniqueId val="{00000000-36BF-3F44-9548-5CC938EF1E9E}"/>
            </c:ext>
          </c:extLst>
        </c:ser>
        <c:dLbls>
          <c:showLegendKey val="0"/>
          <c:showVal val="0"/>
          <c:showCatName val="0"/>
          <c:showSerName val="0"/>
          <c:showPercent val="0"/>
          <c:showBubbleSize val="0"/>
        </c:dLbls>
        <c:axId val="-250034000"/>
        <c:axId val="-250031952"/>
      </c:areaChart>
      <c:catAx>
        <c:axId val="-250034000"/>
        <c:scaling>
          <c:orientation val="minMax"/>
        </c:scaling>
        <c:delete val="0"/>
        <c:axPos val="b"/>
        <c:numFmt formatCode="General" sourceLinked="0"/>
        <c:majorTickMark val="out"/>
        <c:minorTickMark val="none"/>
        <c:tickLblPos val="nextTo"/>
        <c:spPr>
          <a:ln>
            <a:solidFill>
              <a:schemeClr val="bg1"/>
            </a:solidFill>
          </a:ln>
        </c:spPr>
        <c:txPr>
          <a:bodyPr/>
          <a:lstStyle/>
          <a:p>
            <a:pPr>
              <a:defRPr sz="1800">
                <a:solidFill>
                  <a:srgbClr val="000000"/>
                </a:solidFill>
              </a:defRPr>
            </a:pPr>
            <a:endParaRPr lang="en-US"/>
          </a:p>
        </c:txPr>
        <c:crossAx val="-250031952"/>
        <c:crosses val="autoZero"/>
        <c:auto val="1"/>
        <c:lblAlgn val="ctr"/>
        <c:lblOffset val="100"/>
        <c:noMultiLvlLbl val="0"/>
      </c:catAx>
      <c:valAx>
        <c:axId val="-250031952"/>
        <c:scaling>
          <c:orientation val="minMax"/>
          <c:max val="100"/>
        </c:scaling>
        <c:delete val="0"/>
        <c:axPos val="l"/>
        <c:majorGridlines>
          <c:spPr>
            <a:ln>
              <a:solidFill>
                <a:srgbClr val="000000"/>
              </a:solidFill>
            </a:ln>
          </c:spPr>
        </c:majorGridlines>
        <c:numFmt formatCode="General" sourceLinked="1"/>
        <c:majorTickMark val="out"/>
        <c:minorTickMark val="none"/>
        <c:tickLblPos val="nextTo"/>
        <c:spPr>
          <a:ln>
            <a:solidFill>
              <a:schemeClr val="bg1"/>
            </a:solidFill>
          </a:ln>
        </c:spPr>
        <c:txPr>
          <a:bodyPr/>
          <a:lstStyle/>
          <a:p>
            <a:pPr>
              <a:defRPr sz="1800">
                <a:solidFill>
                  <a:srgbClr val="000000"/>
                </a:solidFill>
              </a:defRPr>
            </a:pPr>
            <a:endParaRPr lang="en-US"/>
          </a:p>
        </c:txPr>
        <c:crossAx val="-250034000"/>
        <c:crosses val="autoZero"/>
        <c:crossBetween val="midCat"/>
      </c:valAx>
      <c:spPr>
        <a:ln>
          <a:solidFill>
            <a:srgbClr val="000000"/>
          </a:solid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1202E-920D-4346-B5F5-1B7318992535}" type="datetimeFigureOut">
              <a:rPr lang="en-US" smtClean="0"/>
              <a:t>10/8/19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79211-D447-4C61-984F-4B077FFF1DA1}" type="slidenum">
              <a:rPr lang="en-US" smtClean="0"/>
              <a:t>‹#›</a:t>
            </a:fld>
            <a:endParaRPr lang="en-US"/>
          </a:p>
        </p:txBody>
      </p:sp>
    </p:spTree>
    <p:extLst>
      <p:ext uri="{BB962C8B-B14F-4D97-AF65-F5344CB8AC3E}">
        <p14:creationId xmlns:p14="http://schemas.microsoft.com/office/powerpoint/2010/main" val="27153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196" name="Header Placeholder 3"/>
          <p:cNvSpPr>
            <a:spLocks noGrp="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0099FF"/>
                </a:solidFill>
                <a:latin typeface="Arial" panose="020B0604020202020204" pitchFamily="34" charset="0"/>
              </a:defRPr>
            </a:lvl1pPr>
            <a:lvl2pPr marL="742950" indent="-285750">
              <a:defRPr sz="3200" b="1" i="1">
                <a:solidFill>
                  <a:srgbClr val="0099FF"/>
                </a:solidFill>
                <a:latin typeface="Arial" panose="020B0604020202020204" pitchFamily="34" charset="0"/>
              </a:defRPr>
            </a:lvl2pPr>
            <a:lvl3pPr marL="1143000" indent="-228600">
              <a:defRPr sz="3200" b="1" i="1">
                <a:solidFill>
                  <a:srgbClr val="0099FF"/>
                </a:solidFill>
                <a:latin typeface="Arial" panose="020B0604020202020204" pitchFamily="34" charset="0"/>
              </a:defRPr>
            </a:lvl3pPr>
            <a:lvl4pPr marL="1600200" indent="-228600">
              <a:defRPr sz="3200" b="1" i="1">
                <a:solidFill>
                  <a:srgbClr val="0099FF"/>
                </a:solidFill>
                <a:latin typeface="Arial" panose="020B0604020202020204" pitchFamily="34" charset="0"/>
              </a:defRPr>
            </a:lvl4pPr>
            <a:lvl5pPr marL="2057400" indent="-228600">
              <a:defRPr sz="3200" b="1" i="1">
                <a:solidFill>
                  <a:srgbClr val="0099FF"/>
                </a:solidFill>
                <a:latin typeface="Arial" panose="020B0604020202020204" pitchFamily="34" charset="0"/>
              </a:defRPr>
            </a:lvl5pPr>
            <a:lvl6pPr marL="2514600" indent="-228600" eaLnBrk="0" fontAlgn="base" hangingPunct="0">
              <a:spcBef>
                <a:spcPct val="0"/>
              </a:spcBef>
              <a:spcAft>
                <a:spcPct val="0"/>
              </a:spcAft>
              <a:defRPr sz="3200" b="1" i="1">
                <a:solidFill>
                  <a:srgbClr val="0099FF"/>
                </a:solidFill>
                <a:latin typeface="Arial" panose="020B0604020202020204" pitchFamily="34" charset="0"/>
              </a:defRPr>
            </a:lvl6pPr>
            <a:lvl7pPr marL="2971800" indent="-228600" eaLnBrk="0" fontAlgn="base" hangingPunct="0">
              <a:spcBef>
                <a:spcPct val="0"/>
              </a:spcBef>
              <a:spcAft>
                <a:spcPct val="0"/>
              </a:spcAft>
              <a:defRPr sz="3200" b="1" i="1">
                <a:solidFill>
                  <a:srgbClr val="0099FF"/>
                </a:solidFill>
                <a:latin typeface="Arial" panose="020B0604020202020204" pitchFamily="34" charset="0"/>
              </a:defRPr>
            </a:lvl7pPr>
            <a:lvl8pPr marL="3429000" indent="-228600" eaLnBrk="0" fontAlgn="base" hangingPunct="0">
              <a:spcBef>
                <a:spcPct val="0"/>
              </a:spcBef>
              <a:spcAft>
                <a:spcPct val="0"/>
              </a:spcAft>
              <a:defRPr sz="3200" b="1" i="1">
                <a:solidFill>
                  <a:srgbClr val="0099FF"/>
                </a:solidFill>
                <a:latin typeface="Arial" panose="020B0604020202020204" pitchFamily="34" charset="0"/>
              </a:defRPr>
            </a:lvl8pPr>
            <a:lvl9pPr marL="3886200" indent="-228600" eaLnBrk="0" fontAlgn="base" hangingPunct="0">
              <a:spcBef>
                <a:spcPct val="0"/>
              </a:spcBef>
              <a:spcAft>
                <a:spcPct val="0"/>
              </a:spcAft>
              <a:defRPr sz="3200" b="1" i="1">
                <a:solidFill>
                  <a:srgbClr val="0099FF"/>
                </a:solidFill>
                <a:latin typeface="Arial" panose="020B0604020202020204" pitchFamily="34" charset="0"/>
              </a:defRPr>
            </a:lvl9pPr>
          </a:lstStyle>
          <a:p>
            <a:r>
              <a:rPr lang="en-US" sz="1200" b="0" i="0">
                <a:solidFill>
                  <a:schemeClr val="tx1"/>
                </a:solidFill>
              </a:rPr>
              <a:t>Pearls for ED Airway Management</a:t>
            </a:r>
          </a:p>
        </p:txBody>
      </p:sp>
      <p:sp>
        <p:nvSpPr>
          <p:cNvPr id="8197" name="Date Placeholder 4"/>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0099FF"/>
                </a:solidFill>
                <a:latin typeface="Arial" panose="020B0604020202020204" pitchFamily="34" charset="0"/>
              </a:defRPr>
            </a:lvl1pPr>
            <a:lvl2pPr marL="742950" indent="-285750">
              <a:defRPr sz="3200" b="1" i="1">
                <a:solidFill>
                  <a:srgbClr val="0099FF"/>
                </a:solidFill>
                <a:latin typeface="Arial" panose="020B0604020202020204" pitchFamily="34" charset="0"/>
              </a:defRPr>
            </a:lvl2pPr>
            <a:lvl3pPr marL="1143000" indent="-228600">
              <a:defRPr sz="3200" b="1" i="1">
                <a:solidFill>
                  <a:srgbClr val="0099FF"/>
                </a:solidFill>
                <a:latin typeface="Arial" panose="020B0604020202020204" pitchFamily="34" charset="0"/>
              </a:defRPr>
            </a:lvl3pPr>
            <a:lvl4pPr marL="1600200" indent="-228600">
              <a:defRPr sz="3200" b="1" i="1">
                <a:solidFill>
                  <a:srgbClr val="0099FF"/>
                </a:solidFill>
                <a:latin typeface="Arial" panose="020B0604020202020204" pitchFamily="34" charset="0"/>
              </a:defRPr>
            </a:lvl4pPr>
            <a:lvl5pPr marL="2057400" indent="-228600">
              <a:defRPr sz="3200" b="1" i="1">
                <a:solidFill>
                  <a:srgbClr val="0099FF"/>
                </a:solidFill>
                <a:latin typeface="Arial" panose="020B0604020202020204" pitchFamily="34" charset="0"/>
              </a:defRPr>
            </a:lvl5pPr>
            <a:lvl6pPr marL="2514600" indent="-228600" eaLnBrk="0" fontAlgn="base" hangingPunct="0">
              <a:spcBef>
                <a:spcPct val="0"/>
              </a:spcBef>
              <a:spcAft>
                <a:spcPct val="0"/>
              </a:spcAft>
              <a:defRPr sz="3200" b="1" i="1">
                <a:solidFill>
                  <a:srgbClr val="0099FF"/>
                </a:solidFill>
                <a:latin typeface="Arial" panose="020B0604020202020204" pitchFamily="34" charset="0"/>
              </a:defRPr>
            </a:lvl6pPr>
            <a:lvl7pPr marL="2971800" indent="-228600" eaLnBrk="0" fontAlgn="base" hangingPunct="0">
              <a:spcBef>
                <a:spcPct val="0"/>
              </a:spcBef>
              <a:spcAft>
                <a:spcPct val="0"/>
              </a:spcAft>
              <a:defRPr sz="3200" b="1" i="1">
                <a:solidFill>
                  <a:srgbClr val="0099FF"/>
                </a:solidFill>
                <a:latin typeface="Arial" panose="020B0604020202020204" pitchFamily="34" charset="0"/>
              </a:defRPr>
            </a:lvl7pPr>
            <a:lvl8pPr marL="3429000" indent="-228600" eaLnBrk="0" fontAlgn="base" hangingPunct="0">
              <a:spcBef>
                <a:spcPct val="0"/>
              </a:spcBef>
              <a:spcAft>
                <a:spcPct val="0"/>
              </a:spcAft>
              <a:defRPr sz="3200" b="1" i="1">
                <a:solidFill>
                  <a:srgbClr val="0099FF"/>
                </a:solidFill>
                <a:latin typeface="Arial" panose="020B0604020202020204" pitchFamily="34" charset="0"/>
              </a:defRPr>
            </a:lvl8pPr>
            <a:lvl9pPr marL="3886200" indent="-228600" eaLnBrk="0" fontAlgn="base" hangingPunct="0">
              <a:spcBef>
                <a:spcPct val="0"/>
              </a:spcBef>
              <a:spcAft>
                <a:spcPct val="0"/>
              </a:spcAft>
              <a:defRPr sz="3200" b="1" i="1">
                <a:solidFill>
                  <a:srgbClr val="0099FF"/>
                </a:solidFill>
                <a:latin typeface="Arial" panose="020B0604020202020204" pitchFamily="34" charset="0"/>
              </a:defRPr>
            </a:lvl9pPr>
          </a:lstStyle>
          <a:p>
            <a:fld id="{29AC3872-E9A8-4304-A973-FD0D69B59680}" type="datetime1">
              <a:rPr lang="en-US" sz="1200" b="0" i="0" smtClean="0">
                <a:solidFill>
                  <a:schemeClr val="tx1"/>
                </a:solidFill>
              </a:rPr>
              <a:pPr/>
              <a:t>10/8/19</a:t>
            </a:fld>
            <a:endParaRPr lang="en-US" sz="1200" b="0" i="0">
              <a:solidFill>
                <a:schemeClr val="tx1"/>
              </a:solidFill>
            </a:endParaRPr>
          </a:p>
        </p:txBody>
      </p:sp>
      <p:sp>
        <p:nvSpPr>
          <p:cNvPr id="8198" name="Footer Placeholder 5"/>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0099FF"/>
                </a:solidFill>
                <a:latin typeface="Arial" panose="020B0604020202020204" pitchFamily="34" charset="0"/>
              </a:defRPr>
            </a:lvl1pPr>
            <a:lvl2pPr marL="742950" indent="-285750">
              <a:defRPr sz="3200" b="1" i="1">
                <a:solidFill>
                  <a:srgbClr val="0099FF"/>
                </a:solidFill>
                <a:latin typeface="Arial" panose="020B0604020202020204" pitchFamily="34" charset="0"/>
              </a:defRPr>
            </a:lvl2pPr>
            <a:lvl3pPr marL="1143000" indent="-228600">
              <a:defRPr sz="3200" b="1" i="1">
                <a:solidFill>
                  <a:srgbClr val="0099FF"/>
                </a:solidFill>
                <a:latin typeface="Arial" panose="020B0604020202020204" pitchFamily="34" charset="0"/>
              </a:defRPr>
            </a:lvl3pPr>
            <a:lvl4pPr marL="1600200" indent="-228600">
              <a:defRPr sz="3200" b="1" i="1">
                <a:solidFill>
                  <a:srgbClr val="0099FF"/>
                </a:solidFill>
                <a:latin typeface="Arial" panose="020B0604020202020204" pitchFamily="34" charset="0"/>
              </a:defRPr>
            </a:lvl4pPr>
            <a:lvl5pPr marL="2057400" indent="-228600">
              <a:defRPr sz="3200" b="1" i="1">
                <a:solidFill>
                  <a:srgbClr val="0099FF"/>
                </a:solidFill>
                <a:latin typeface="Arial" panose="020B0604020202020204" pitchFamily="34" charset="0"/>
              </a:defRPr>
            </a:lvl5pPr>
            <a:lvl6pPr marL="2514600" indent="-228600" eaLnBrk="0" fontAlgn="base" hangingPunct="0">
              <a:spcBef>
                <a:spcPct val="0"/>
              </a:spcBef>
              <a:spcAft>
                <a:spcPct val="0"/>
              </a:spcAft>
              <a:defRPr sz="3200" b="1" i="1">
                <a:solidFill>
                  <a:srgbClr val="0099FF"/>
                </a:solidFill>
                <a:latin typeface="Arial" panose="020B0604020202020204" pitchFamily="34" charset="0"/>
              </a:defRPr>
            </a:lvl6pPr>
            <a:lvl7pPr marL="2971800" indent="-228600" eaLnBrk="0" fontAlgn="base" hangingPunct="0">
              <a:spcBef>
                <a:spcPct val="0"/>
              </a:spcBef>
              <a:spcAft>
                <a:spcPct val="0"/>
              </a:spcAft>
              <a:defRPr sz="3200" b="1" i="1">
                <a:solidFill>
                  <a:srgbClr val="0099FF"/>
                </a:solidFill>
                <a:latin typeface="Arial" panose="020B0604020202020204" pitchFamily="34" charset="0"/>
              </a:defRPr>
            </a:lvl7pPr>
            <a:lvl8pPr marL="3429000" indent="-228600" eaLnBrk="0" fontAlgn="base" hangingPunct="0">
              <a:spcBef>
                <a:spcPct val="0"/>
              </a:spcBef>
              <a:spcAft>
                <a:spcPct val="0"/>
              </a:spcAft>
              <a:defRPr sz="3200" b="1" i="1">
                <a:solidFill>
                  <a:srgbClr val="0099FF"/>
                </a:solidFill>
                <a:latin typeface="Arial" panose="020B0604020202020204" pitchFamily="34" charset="0"/>
              </a:defRPr>
            </a:lvl8pPr>
            <a:lvl9pPr marL="3886200" indent="-228600" eaLnBrk="0" fontAlgn="base" hangingPunct="0">
              <a:spcBef>
                <a:spcPct val="0"/>
              </a:spcBef>
              <a:spcAft>
                <a:spcPct val="0"/>
              </a:spcAft>
              <a:defRPr sz="3200" b="1" i="1">
                <a:solidFill>
                  <a:srgbClr val="0099FF"/>
                </a:solidFill>
                <a:latin typeface="Arial" panose="020B0604020202020204" pitchFamily="34" charset="0"/>
              </a:defRPr>
            </a:lvl9pPr>
          </a:lstStyle>
          <a:p>
            <a:r>
              <a:rPr lang="en-US" sz="1200" b="0" i="0">
                <a:solidFill>
                  <a:schemeClr val="tx1"/>
                </a:solidFill>
              </a:rPr>
              <a:t>H. Wang, MD</a:t>
            </a:r>
          </a:p>
        </p:txBody>
      </p:sp>
      <p:sp>
        <p:nvSpPr>
          <p:cNvPr id="8199" name="Slide Number Placeholder 6"/>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0099FF"/>
                </a:solidFill>
                <a:latin typeface="Arial" panose="020B0604020202020204" pitchFamily="34" charset="0"/>
              </a:defRPr>
            </a:lvl1pPr>
            <a:lvl2pPr marL="742950" indent="-285750">
              <a:defRPr sz="3200" b="1" i="1">
                <a:solidFill>
                  <a:srgbClr val="0099FF"/>
                </a:solidFill>
                <a:latin typeface="Arial" panose="020B0604020202020204" pitchFamily="34" charset="0"/>
              </a:defRPr>
            </a:lvl2pPr>
            <a:lvl3pPr marL="1143000" indent="-228600">
              <a:defRPr sz="3200" b="1" i="1">
                <a:solidFill>
                  <a:srgbClr val="0099FF"/>
                </a:solidFill>
                <a:latin typeface="Arial" panose="020B0604020202020204" pitchFamily="34" charset="0"/>
              </a:defRPr>
            </a:lvl3pPr>
            <a:lvl4pPr marL="1600200" indent="-228600">
              <a:defRPr sz="3200" b="1" i="1">
                <a:solidFill>
                  <a:srgbClr val="0099FF"/>
                </a:solidFill>
                <a:latin typeface="Arial" panose="020B0604020202020204" pitchFamily="34" charset="0"/>
              </a:defRPr>
            </a:lvl4pPr>
            <a:lvl5pPr marL="2057400" indent="-228600">
              <a:defRPr sz="3200" b="1" i="1">
                <a:solidFill>
                  <a:srgbClr val="0099FF"/>
                </a:solidFill>
                <a:latin typeface="Arial" panose="020B0604020202020204" pitchFamily="34" charset="0"/>
              </a:defRPr>
            </a:lvl5pPr>
            <a:lvl6pPr marL="2514600" indent="-228600" eaLnBrk="0" fontAlgn="base" hangingPunct="0">
              <a:spcBef>
                <a:spcPct val="0"/>
              </a:spcBef>
              <a:spcAft>
                <a:spcPct val="0"/>
              </a:spcAft>
              <a:defRPr sz="3200" b="1" i="1">
                <a:solidFill>
                  <a:srgbClr val="0099FF"/>
                </a:solidFill>
                <a:latin typeface="Arial" panose="020B0604020202020204" pitchFamily="34" charset="0"/>
              </a:defRPr>
            </a:lvl6pPr>
            <a:lvl7pPr marL="2971800" indent="-228600" eaLnBrk="0" fontAlgn="base" hangingPunct="0">
              <a:spcBef>
                <a:spcPct val="0"/>
              </a:spcBef>
              <a:spcAft>
                <a:spcPct val="0"/>
              </a:spcAft>
              <a:defRPr sz="3200" b="1" i="1">
                <a:solidFill>
                  <a:srgbClr val="0099FF"/>
                </a:solidFill>
                <a:latin typeface="Arial" panose="020B0604020202020204" pitchFamily="34" charset="0"/>
              </a:defRPr>
            </a:lvl7pPr>
            <a:lvl8pPr marL="3429000" indent="-228600" eaLnBrk="0" fontAlgn="base" hangingPunct="0">
              <a:spcBef>
                <a:spcPct val="0"/>
              </a:spcBef>
              <a:spcAft>
                <a:spcPct val="0"/>
              </a:spcAft>
              <a:defRPr sz="3200" b="1" i="1">
                <a:solidFill>
                  <a:srgbClr val="0099FF"/>
                </a:solidFill>
                <a:latin typeface="Arial" panose="020B0604020202020204" pitchFamily="34" charset="0"/>
              </a:defRPr>
            </a:lvl8pPr>
            <a:lvl9pPr marL="3886200" indent="-228600" eaLnBrk="0" fontAlgn="base" hangingPunct="0">
              <a:spcBef>
                <a:spcPct val="0"/>
              </a:spcBef>
              <a:spcAft>
                <a:spcPct val="0"/>
              </a:spcAft>
              <a:defRPr sz="3200" b="1" i="1">
                <a:solidFill>
                  <a:srgbClr val="0099FF"/>
                </a:solidFill>
                <a:latin typeface="Arial" panose="020B0604020202020204" pitchFamily="34" charset="0"/>
              </a:defRPr>
            </a:lvl9pPr>
          </a:lstStyle>
          <a:p>
            <a:fld id="{5AE3E836-8E4B-4F88-8FE5-CB3C2DD0A536}" type="slidenum">
              <a:rPr lang="en-US" sz="1200" b="0" i="0" smtClean="0">
                <a:solidFill>
                  <a:schemeClr val="tx1"/>
                </a:solidFill>
              </a:rPr>
              <a:pPr/>
              <a:t>2</a:t>
            </a:fld>
            <a:endParaRPr lang="en-US" sz="1200" b="0" i="0">
              <a:solidFill>
                <a:schemeClr val="tx1"/>
              </a:solidFill>
            </a:endParaRPr>
          </a:p>
        </p:txBody>
      </p:sp>
    </p:spTree>
    <p:extLst>
      <p:ext uri="{BB962C8B-B14F-4D97-AF65-F5344CB8AC3E}">
        <p14:creationId xmlns:p14="http://schemas.microsoft.com/office/powerpoint/2010/main" val="714843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541DC-E651-4DA1-BAD0-E9940CAE6B92}" type="slidenum">
              <a:rPr lang="en-US" altLang="en-US"/>
              <a:pPr/>
              <a:t>43</a:t>
            </a:fld>
            <a:endParaRPr lang="en-US" alt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8881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Arial" charset="0"/>
              </a:defRPr>
            </a:lvl1pPr>
            <a:lvl2pPr marL="742950" indent="-285750" algn="l" defTabSz="966788" eaLnBrk="0" hangingPunct="0">
              <a:spcBef>
                <a:spcPct val="30000"/>
              </a:spcBef>
              <a:defRPr sz="1200">
                <a:solidFill>
                  <a:schemeClr val="tx1"/>
                </a:solidFill>
                <a:latin typeface="Arial" charset="0"/>
              </a:defRPr>
            </a:lvl2pPr>
            <a:lvl3pPr marL="1143000" indent="-228600" algn="l" defTabSz="966788" eaLnBrk="0" hangingPunct="0">
              <a:spcBef>
                <a:spcPct val="30000"/>
              </a:spcBef>
              <a:defRPr sz="1200">
                <a:solidFill>
                  <a:schemeClr val="tx1"/>
                </a:solidFill>
                <a:latin typeface="Arial" charset="0"/>
              </a:defRPr>
            </a:lvl3pPr>
            <a:lvl4pPr marL="1600200" indent="-228600" algn="l" defTabSz="966788" eaLnBrk="0" hangingPunct="0">
              <a:spcBef>
                <a:spcPct val="30000"/>
              </a:spcBef>
              <a:defRPr sz="1200">
                <a:solidFill>
                  <a:schemeClr val="tx1"/>
                </a:solidFill>
                <a:latin typeface="Arial" charset="0"/>
              </a:defRPr>
            </a:lvl4pPr>
            <a:lvl5pPr marL="2057400" indent="-228600" algn="l"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CD114D0-372B-4C8F-B50A-87BB983C773C}" type="slidenum">
              <a:rPr lang="en-US" altLang="en-US" sz="1300" smtClean="0"/>
              <a:pPr algn="r" eaLnBrk="1" hangingPunct="1">
                <a:spcBef>
                  <a:spcPct val="0"/>
                </a:spcBef>
              </a:pPr>
              <a:t>53</a:t>
            </a:fld>
            <a:endParaRPr lang="en-US" altLang="en-US" sz="13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a:t>There are compelling data suggesting that fever + brain injury is a very bad combination.</a:t>
            </a:r>
          </a:p>
          <a:p>
            <a:pPr eaLnBrk="1" hangingPunct="1"/>
            <a:endParaRPr lang="en-US" altLang="en-US"/>
          </a:p>
          <a:p>
            <a:pPr eaLnBrk="1" hangingPunct="1"/>
            <a:r>
              <a:rPr lang="en-US" altLang="en-US"/>
              <a:t>To this end, we recommend aggressive fever suppression, including the prolonged use of the Arctic Suns</a:t>
            </a:r>
          </a:p>
        </p:txBody>
      </p:sp>
    </p:spTree>
    <p:extLst>
      <p:ext uri="{BB962C8B-B14F-4D97-AF65-F5344CB8AC3E}">
        <p14:creationId xmlns:p14="http://schemas.microsoft.com/office/powerpoint/2010/main" val="2116728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endParaRPr lang="en-US" altLang="en-US" dirty="0"/>
          </a:p>
        </p:txBody>
      </p:sp>
      <p:sp>
        <p:nvSpPr>
          <p:cNvPr id="74756" name="Slide Number Placeholder 3"/>
          <p:cNvSpPr>
            <a:spLocks noGrp="1"/>
          </p:cNvSpPr>
          <p:nvPr>
            <p:ph type="sldNum" sz="quarter" idx="5"/>
          </p:nvPr>
        </p:nvSpPr>
        <p:spPr>
          <a:noFill/>
        </p:spPr>
        <p:txBody>
          <a:bodyPr/>
          <a:lstStyle>
            <a:lvl1pPr algn="l" defTabSz="966788" eaLnBrk="0" hangingPunct="0">
              <a:spcBef>
                <a:spcPct val="30000"/>
              </a:spcBef>
              <a:defRPr sz="1200">
                <a:solidFill>
                  <a:schemeClr val="tx1"/>
                </a:solidFill>
                <a:latin typeface="Arial" charset="0"/>
              </a:defRPr>
            </a:lvl1pPr>
            <a:lvl2pPr marL="742950" indent="-285750" algn="l" defTabSz="966788" eaLnBrk="0" hangingPunct="0">
              <a:spcBef>
                <a:spcPct val="30000"/>
              </a:spcBef>
              <a:defRPr sz="1200">
                <a:solidFill>
                  <a:schemeClr val="tx1"/>
                </a:solidFill>
                <a:latin typeface="Arial" charset="0"/>
              </a:defRPr>
            </a:lvl2pPr>
            <a:lvl3pPr marL="1143000" indent="-228600" algn="l" defTabSz="966788" eaLnBrk="0" hangingPunct="0">
              <a:spcBef>
                <a:spcPct val="30000"/>
              </a:spcBef>
              <a:defRPr sz="1200">
                <a:solidFill>
                  <a:schemeClr val="tx1"/>
                </a:solidFill>
                <a:latin typeface="Arial" charset="0"/>
              </a:defRPr>
            </a:lvl3pPr>
            <a:lvl4pPr marL="1600200" indent="-228600" algn="l" defTabSz="966788" eaLnBrk="0" hangingPunct="0">
              <a:spcBef>
                <a:spcPct val="30000"/>
              </a:spcBef>
              <a:defRPr sz="1200">
                <a:solidFill>
                  <a:schemeClr val="tx1"/>
                </a:solidFill>
                <a:latin typeface="Arial" charset="0"/>
              </a:defRPr>
            </a:lvl4pPr>
            <a:lvl5pPr marL="2057400" indent="-228600" algn="l"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69EC663-256C-4E31-B324-BD7617DF4799}" type="slidenum">
              <a:rPr lang="en-US" altLang="en-US" sz="1300" smtClean="0"/>
              <a:pPr algn="r" eaLnBrk="1" hangingPunct="1">
                <a:spcBef>
                  <a:spcPct val="0"/>
                </a:spcBef>
              </a:pPr>
              <a:t>76</a:t>
            </a:fld>
            <a:endParaRPr lang="en-US" altLang="en-US" sz="1300"/>
          </a:p>
        </p:txBody>
      </p:sp>
    </p:spTree>
    <p:extLst>
      <p:ext uri="{BB962C8B-B14F-4D97-AF65-F5344CB8AC3E}">
        <p14:creationId xmlns:p14="http://schemas.microsoft.com/office/powerpoint/2010/main" val="210214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INCLUSION CRITERIA:</a:t>
            </a:r>
          </a:p>
          <a:p>
            <a:pPr lvl="0"/>
            <a:r>
              <a:rPr lang="en-US" sz="1200" kern="1200" dirty="0">
                <a:solidFill>
                  <a:schemeClr val="tx1"/>
                </a:solidFill>
                <a:effectLst/>
                <a:latin typeface="+mn-lt"/>
                <a:ea typeface="+mn-ea"/>
                <a:cs typeface="+mn-cs"/>
              </a:rPr>
              <a:t>Witnessed cardiac arrest.</a:t>
            </a:r>
          </a:p>
          <a:p>
            <a:pPr lvl="0"/>
            <a:r>
              <a:rPr lang="en-US" sz="1200" kern="1200" dirty="0">
                <a:solidFill>
                  <a:schemeClr val="tx1"/>
                </a:solidFill>
                <a:effectLst/>
                <a:latin typeface="+mn-lt"/>
                <a:ea typeface="+mn-ea"/>
                <a:cs typeface="+mn-cs"/>
              </a:rPr>
              <a:t>Initial rhythm VF or VT.</a:t>
            </a:r>
          </a:p>
          <a:p>
            <a:pPr lvl="0"/>
            <a:r>
              <a:rPr lang="en-US" sz="1200" kern="1200" dirty="0" err="1">
                <a:solidFill>
                  <a:schemeClr val="tx1"/>
                </a:solidFill>
                <a:effectLst/>
                <a:latin typeface="+mn-lt"/>
                <a:ea typeface="+mn-ea"/>
                <a:cs typeface="+mn-cs"/>
              </a:rPr>
              <a:t>Bystandard</a:t>
            </a:r>
            <a:r>
              <a:rPr lang="en-US" sz="1200" kern="1200" dirty="0">
                <a:solidFill>
                  <a:schemeClr val="tx1"/>
                </a:solidFill>
                <a:effectLst/>
                <a:latin typeface="+mn-lt"/>
                <a:ea typeface="+mn-ea"/>
                <a:cs typeface="+mn-cs"/>
              </a:rPr>
              <a:t> or EMS initiated CPR/ACLS within 10 minutes of witnessed arrest.</a:t>
            </a:r>
          </a:p>
          <a:p>
            <a:pPr lvl="0"/>
            <a:r>
              <a:rPr lang="en-US" sz="1200" kern="1200" dirty="0">
                <a:solidFill>
                  <a:schemeClr val="tx1"/>
                </a:solidFill>
                <a:effectLst/>
                <a:latin typeface="+mn-lt"/>
                <a:ea typeface="+mn-ea"/>
                <a:cs typeface="+mn-cs"/>
              </a:rPr>
              <a:t>ROSC prior to or soon after arrival to the Emergency Department with persistent cardiogenic shock.</a:t>
            </a:r>
          </a:p>
          <a:p>
            <a:r>
              <a:rPr lang="en-US" sz="1200" kern="1200" dirty="0">
                <a:solidFill>
                  <a:schemeClr val="tx1"/>
                </a:solidFill>
                <a:effectLst/>
                <a:latin typeface="+mn-lt"/>
                <a:ea typeface="+mn-ea"/>
                <a:cs typeface="+mn-cs"/>
              </a:rPr>
              <a:t>(These criteria can be broadened once there has been enough experience with ECPR).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EXCLUSION CRITERIA:</a:t>
            </a:r>
          </a:p>
          <a:p>
            <a:pPr lvl="0"/>
            <a:r>
              <a:rPr lang="en-US" sz="1200" kern="1200" dirty="0">
                <a:solidFill>
                  <a:schemeClr val="tx1"/>
                </a:solidFill>
                <a:effectLst/>
                <a:latin typeface="+mn-lt"/>
                <a:ea typeface="+mn-ea"/>
                <a:cs typeface="+mn-cs"/>
              </a:rPr>
              <a:t>Total arrest time &gt;30 minutes.</a:t>
            </a:r>
          </a:p>
          <a:p>
            <a:pPr lvl="0"/>
            <a:r>
              <a:rPr lang="en-US" sz="1200" kern="1200" dirty="0">
                <a:solidFill>
                  <a:schemeClr val="tx1"/>
                </a:solidFill>
                <a:effectLst/>
                <a:latin typeface="+mn-lt"/>
                <a:ea typeface="+mn-ea"/>
                <a:cs typeface="+mn-cs"/>
              </a:rPr>
              <a:t>Age &gt;65</a:t>
            </a:r>
          </a:p>
          <a:p>
            <a:pPr lvl="0"/>
            <a:r>
              <a:rPr lang="en-US" sz="1200" kern="1200" dirty="0">
                <a:solidFill>
                  <a:schemeClr val="tx1"/>
                </a:solidFill>
                <a:effectLst/>
                <a:latin typeface="+mn-lt"/>
                <a:ea typeface="+mn-ea"/>
                <a:cs typeface="+mn-cs"/>
              </a:rPr>
              <a:t>Other comorbid conditions that would predict a poor survivability (i.e. malignant cancer, advanced neurodegenerative disease,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Initial rhythm </a:t>
            </a:r>
            <a:r>
              <a:rPr lang="en-US" sz="1200" kern="1200" dirty="0" err="1">
                <a:solidFill>
                  <a:schemeClr val="tx1"/>
                </a:solidFill>
                <a:effectLst/>
                <a:latin typeface="+mn-lt"/>
                <a:ea typeface="+mn-ea"/>
                <a:cs typeface="+mn-cs"/>
              </a:rPr>
              <a:t>asystole</a:t>
            </a:r>
            <a:r>
              <a:rPr lang="en-US" sz="1200" kern="1200" dirty="0">
                <a:solidFill>
                  <a:schemeClr val="tx1"/>
                </a:solidFill>
                <a:effectLst/>
                <a:latin typeface="+mn-lt"/>
                <a:ea typeface="+mn-ea"/>
                <a:cs typeface="+mn-cs"/>
              </a:rPr>
              <a:t>.</a:t>
            </a:r>
          </a:p>
          <a:p>
            <a:endParaRPr lang="en-US" dirty="0">
              <a:latin typeface="Calibri" charset="0"/>
            </a:endParaRPr>
          </a:p>
          <a:p>
            <a:endParaRPr lang="en-US" dirty="0">
              <a:latin typeface="Calibri" charset="0"/>
            </a:endParaRPr>
          </a:p>
          <a:p>
            <a:endParaRPr lang="en-US" dirty="0">
              <a:latin typeface="Calibri" charset="0"/>
            </a:endParaRPr>
          </a:p>
          <a:p>
            <a:r>
              <a:rPr lang="en-US" dirty="0">
                <a:latin typeface="Calibri" charset="0"/>
              </a:rPr>
              <a:t>Advantages: Femoral access (i.e. percutaneous) at Bedside, minimally invasive, 15-19 </a:t>
            </a:r>
            <a:r>
              <a:rPr lang="en-US" dirty="0" err="1">
                <a:latin typeface="Calibri" charset="0"/>
              </a:rPr>
              <a:t>Fr</a:t>
            </a:r>
            <a:r>
              <a:rPr lang="en-US" dirty="0">
                <a:latin typeface="Calibri" charset="0"/>
              </a:rPr>
              <a:t> catheters based upon size…  can be made readily available, Complete circulatory (i.e. </a:t>
            </a:r>
            <a:r>
              <a:rPr lang="en-US" dirty="0" err="1">
                <a:latin typeface="Calibri" charset="0"/>
              </a:rPr>
              <a:t>biventrcular</a:t>
            </a:r>
            <a:r>
              <a:rPr lang="en-US" dirty="0">
                <a:latin typeface="Calibri" charset="0"/>
              </a:rPr>
              <a:t>) support, pulmonary support. </a:t>
            </a:r>
          </a:p>
          <a:p>
            <a:endParaRPr lang="en-US" dirty="0">
              <a:latin typeface="Calibri" charset="0"/>
            </a:endParaRPr>
          </a:p>
          <a:p>
            <a:r>
              <a:rPr lang="en-US" dirty="0">
                <a:latin typeface="Calibri" charset="0"/>
              </a:rPr>
              <a:t>Disadvantages: Labor intensive, patient immobilized and largely non-mobile (i.e. not going to the scanner), , Non-</a:t>
            </a:r>
            <a:r>
              <a:rPr lang="en-US" dirty="0" err="1">
                <a:latin typeface="Calibri" charset="0"/>
              </a:rPr>
              <a:t>pulsitile</a:t>
            </a:r>
            <a:r>
              <a:rPr lang="en-US" dirty="0">
                <a:latin typeface="Calibri" charset="0"/>
              </a:rPr>
              <a:t> flow… LV distension </a:t>
            </a:r>
          </a:p>
        </p:txBody>
      </p:sp>
      <p:sp>
        <p:nvSpPr>
          <p:cNvPr id="839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A0994A-29F0-224C-BAF0-CA182A2D70B1}" type="slidenum">
              <a:rPr lang="en-US" sz="1200">
                <a:latin typeface="Calibri" charset="0"/>
              </a:rPr>
              <a:pPr eaLnBrk="1" hangingPunct="1"/>
              <a:t>79</a:t>
            </a:fld>
            <a:endParaRPr lang="en-US" sz="1200">
              <a:latin typeface="Calibri" charset="0"/>
            </a:endParaRPr>
          </a:p>
        </p:txBody>
      </p:sp>
    </p:spTree>
    <p:extLst>
      <p:ext uri="{BB962C8B-B14F-4D97-AF65-F5344CB8AC3E}">
        <p14:creationId xmlns:p14="http://schemas.microsoft.com/office/powerpoint/2010/main" val="2140055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ROC and my coauthors, specifically David Prince from CTC</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F880D8-B859-2D42-B3DB-2E327DBFF4D0}" type="slidenum">
              <a:rPr lang="en-US" sz="1200"/>
              <a:pPr eaLnBrk="1" hangingPunct="1"/>
              <a:t>80</a:t>
            </a:fld>
            <a:endParaRPr lang="en-US" sz="1200"/>
          </a:p>
        </p:txBody>
      </p:sp>
    </p:spTree>
    <p:extLst>
      <p:ext uri="{BB962C8B-B14F-4D97-AF65-F5344CB8AC3E}">
        <p14:creationId xmlns:p14="http://schemas.microsoft.com/office/powerpoint/2010/main" val="35567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7346"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3" tIns="45717" rIns="91433" bIns="45717"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24615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2CAE85-426C-AC42-97A4-3AD508336A0E}" type="slidenum">
              <a:rPr lang="en-US" sz="1200">
                <a:latin typeface="Calibri" charset="0"/>
              </a:rPr>
              <a:pPr eaLnBrk="1" hangingPunct="1"/>
              <a:t>7</a:t>
            </a:fld>
            <a:endParaRPr lang="en-US" sz="1200">
              <a:latin typeface="Calibri" charset="0"/>
            </a:endParaRPr>
          </a:p>
        </p:txBody>
      </p:sp>
      <p:sp>
        <p:nvSpPr>
          <p:cNvPr id="32770"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2771" name="Rectangle 3"/>
          <p:cNvSpPr>
            <a:spLocks noGrp="1" noChangeArrowheads="1"/>
          </p:cNvSpPr>
          <p:nvPr>
            <p:ph type="body" idx="1"/>
          </p:nvPr>
        </p:nvSpPr>
        <p:spPr bwMode="auto">
          <a:xfrm>
            <a:off x="914400" y="4344988"/>
            <a:ext cx="5029200" cy="4113212"/>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378857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severity of these disorders post ROSC are not uniform and will vary in individual patients based on the severity of the ischemic insult, the cause of the arrest, state of health pre arrest.</a:t>
            </a:r>
          </a:p>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CAD497-5D74-3E42-B911-588B8C07A1EB}" type="slidenum">
              <a:rPr lang="en-US" sz="1200">
                <a:latin typeface="Calibri" charset="0"/>
              </a:rPr>
              <a:pPr eaLnBrk="1" hangingPunct="1"/>
              <a:t>8</a:t>
            </a:fld>
            <a:endParaRPr lang="en-US" sz="1200">
              <a:latin typeface="Calibri" charset="0"/>
            </a:endParaRPr>
          </a:p>
        </p:txBody>
      </p:sp>
    </p:spTree>
    <p:extLst>
      <p:ext uri="{BB962C8B-B14F-4D97-AF65-F5344CB8AC3E}">
        <p14:creationId xmlns:p14="http://schemas.microsoft.com/office/powerpoint/2010/main" val="89488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2863" eaLnBrk="0" hangingPunct="0">
              <a:defRPr sz="2800" b="1">
                <a:solidFill>
                  <a:srgbClr val="0099FF"/>
                </a:solidFill>
                <a:latin typeface="Bradley Hand ITC" pitchFamily="66" charset="0"/>
              </a:defRPr>
            </a:lvl1pPr>
            <a:lvl2pPr marL="734852" indent="-282635" defTabSz="902863" eaLnBrk="0" hangingPunct="0">
              <a:defRPr sz="2800" b="1">
                <a:solidFill>
                  <a:srgbClr val="0099FF"/>
                </a:solidFill>
                <a:latin typeface="Bradley Hand ITC" pitchFamily="66" charset="0"/>
              </a:defRPr>
            </a:lvl2pPr>
            <a:lvl3pPr marL="1130541" indent="-226108" defTabSz="902863" eaLnBrk="0" hangingPunct="0">
              <a:defRPr sz="2800" b="1">
                <a:solidFill>
                  <a:srgbClr val="0099FF"/>
                </a:solidFill>
                <a:latin typeface="Bradley Hand ITC" pitchFamily="66" charset="0"/>
              </a:defRPr>
            </a:lvl3pPr>
            <a:lvl4pPr marL="1582758" indent="-226108" defTabSz="902863" eaLnBrk="0" hangingPunct="0">
              <a:defRPr sz="2800" b="1">
                <a:solidFill>
                  <a:srgbClr val="0099FF"/>
                </a:solidFill>
                <a:latin typeface="Bradley Hand ITC" pitchFamily="66" charset="0"/>
              </a:defRPr>
            </a:lvl4pPr>
            <a:lvl5pPr marL="2034974" indent="-226108" defTabSz="902863" eaLnBrk="0" hangingPunct="0">
              <a:defRPr sz="2800" b="1">
                <a:solidFill>
                  <a:srgbClr val="0099FF"/>
                </a:solidFill>
                <a:latin typeface="Bradley Hand ITC" pitchFamily="66" charset="0"/>
              </a:defRPr>
            </a:lvl5pPr>
            <a:lvl6pPr marL="2487191" indent="-226108" defTabSz="902863" eaLnBrk="0" fontAlgn="base" hangingPunct="0">
              <a:spcBef>
                <a:spcPct val="50000"/>
              </a:spcBef>
              <a:spcAft>
                <a:spcPct val="0"/>
              </a:spcAft>
              <a:defRPr sz="2800" b="1">
                <a:solidFill>
                  <a:srgbClr val="0099FF"/>
                </a:solidFill>
                <a:latin typeface="Bradley Hand ITC" pitchFamily="66" charset="0"/>
              </a:defRPr>
            </a:lvl6pPr>
            <a:lvl7pPr marL="2939407" indent="-226108" defTabSz="902863" eaLnBrk="0" fontAlgn="base" hangingPunct="0">
              <a:spcBef>
                <a:spcPct val="50000"/>
              </a:spcBef>
              <a:spcAft>
                <a:spcPct val="0"/>
              </a:spcAft>
              <a:defRPr sz="2800" b="1">
                <a:solidFill>
                  <a:srgbClr val="0099FF"/>
                </a:solidFill>
                <a:latin typeface="Bradley Hand ITC" pitchFamily="66" charset="0"/>
              </a:defRPr>
            </a:lvl7pPr>
            <a:lvl8pPr marL="3391624" indent="-226108" defTabSz="902863" eaLnBrk="0" fontAlgn="base" hangingPunct="0">
              <a:spcBef>
                <a:spcPct val="50000"/>
              </a:spcBef>
              <a:spcAft>
                <a:spcPct val="0"/>
              </a:spcAft>
              <a:defRPr sz="2800" b="1">
                <a:solidFill>
                  <a:srgbClr val="0099FF"/>
                </a:solidFill>
                <a:latin typeface="Bradley Hand ITC" pitchFamily="66" charset="0"/>
              </a:defRPr>
            </a:lvl8pPr>
            <a:lvl9pPr marL="3843840" indent="-226108" defTabSz="902863" eaLnBrk="0" fontAlgn="base" hangingPunct="0">
              <a:spcBef>
                <a:spcPct val="50000"/>
              </a:spcBef>
              <a:spcAft>
                <a:spcPct val="0"/>
              </a:spcAft>
              <a:defRPr sz="2800" b="1">
                <a:solidFill>
                  <a:srgbClr val="0099FF"/>
                </a:solidFill>
                <a:latin typeface="Bradley Hand ITC" pitchFamily="66" charset="0"/>
              </a:defRPr>
            </a:lvl9pPr>
          </a:lstStyle>
          <a:p>
            <a:pPr eaLnBrk="1" hangingPunct="1"/>
            <a:r>
              <a:rPr lang="en-US" altLang="en-US" sz="1200" b="0">
                <a:solidFill>
                  <a:schemeClr val="tx1"/>
                </a:solidFill>
                <a:latin typeface="Arial" charset="0"/>
              </a:rPr>
              <a:t>Henry E. Wang, MD, MPH</a:t>
            </a:r>
          </a:p>
        </p:txBody>
      </p:sp>
      <p:sp>
        <p:nvSpPr>
          <p:cNvPr id="98307"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2863" eaLnBrk="0" hangingPunct="0">
              <a:defRPr sz="2800" b="1">
                <a:solidFill>
                  <a:srgbClr val="0099FF"/>
                </a:solidFill>
                <a:latin typeface="Bradley Hand ITC" pitchFamily="66" charset="0"/>
              </a:defRPr>
            </a:lvl1pPr>
            <a:lvl2pPr marL="734852" indent="-282635" defTabSz="902863" eaLnBrk="0" hangingPunct="0">
              <a:defRPr sz="2800" b="1">
                <a:solidFill>
                  <a:srgbClr val="0099FF"/>
                </a:solidFill>
                <a:latin typeface="Bradley Hand ITC" pitchFamily="66" charset="0"/>
              </a:defRPr>
            </a:lvl2pPr>
            <a:lvl3pPr marL="1130541" indent="-226108" defTabSz="902863" eaLnBrk="0" hangingPunct="0">
              <a:defRPr sz="2800" b="1">
                <a:solidFill>
                  <a:srgbClr val="0099FF"/>
                </a:solidFill>
                <a:latin typeface="Bradley Hand ITC" pitchFamily="66" charset="0"/>
              </a:defRPr>
            </a:lvl3pPr>
            <a:lvl4pPr marL="1582758" indent="-226108" defTabSz="902863" eaLnBrk="0" hangingPunct="0">
              <a:defRPr sz="2800" b="1">
                <a:solidFill>
                  <a:srgbClr val="0099FF"/>
                </a:solidFill>
                <a:latin typeface="Bradley Hand ITC" pitchFamily="66" charset="0"/>
              </a:defRPr>
            </a:lvl4pPr>
            <a:lvl5pPr marL="2034974" indent="-226108" defTabSz="902863" eaLnBrk="0" hangingPunct="0">
              <a:defRPr sz="2800" b="1">
                <a:solidFill>
                  <a:srgbClr val="0099FF"/>
                </a:solidFill>
                <a:latin typeface="Bradley Hand ITC" pitchFamily="66" charset="0"/>
              </a:defRPr>
            </a:lvl5pPr>
            <a:lvl6pPr marL="2487191" indent="-226108" defTabSz="902863" eaLnBrk="0" fontAlgn="base" hangingPunct="0">
              <a:spcBef>
                <a:spcPct val="50000"/>
              </a:spcBef>
              <a:spcAft>
                <a:spcPct val="0"/>
              </a:spcAft>
              <a:defRPr sz="2800" b="1">
                <a:solidFill>
                  <a:srgbClr val="0099FF"/>
                </a:solidFill>
                <a:latin typeface="Bradley Hand ITC" pitchFamily="66" charset="0"/>
              </a:defRPr>
            </a:lvl6pPr>
            <a:lvl7pPr marL="2939407" indent="-226108" defTabSz="902863" eaLnBrk="0" fontAlgn="base" hangingPunct="0">
              <a:spcBef>
                <a:spcPct val="50000"/>
              </a:spcBef>
              <a:spcAft>
                <a:spcPct val="0"/>
              </a:spcAft>
              <a:defRPr sz="2800" b="1">
                <a:solidFill>
                  <a:srgbClr val="0099FF"/>
                </a:solidFill>
                <a:latin typeface="Bradley Hand ITC" pitchFamily="66" charset="0"/>
              </a:defRPr>
            </a:lvl7pPr>
            <a:lvl8pPr marL="3391624" indent="-226108" defTabSz="902863" eaLnBrk="0" fontAlgn="base" hangingPunct="0">
              <a:spcBef>
                <a:spcPct val="50000"/>
              </a:spcBef>
              <a:spcAft>
                <a:spcPct val="0"/>
              </a:spcAft>
              <a:defRPr sz="2800" b="1">
                <a:solidFill>
                  <a:srgbClr val="0099FF"/>
                </a:solidFill>
                <a:latin typeface="Bradley Hand ITC" pitchFamily="66" charset="0"/>
              </a:defRPr>
            </a:lvl8pPr>
            <a:lvl9pPr marL="3843840" indent="-226108" defTabSz="902863" eaLnBrk="0" fontAlgn="base" hangingPunct="0">
              <a:spcBef>
                <a:spcPct val="50000"/>
              </a:spcBef>
              <a:spcAft>
                <a:spcPct val="0"/>
              </a:spcAft>
              <a:defRPr sz="2800" b="1">
                <a:solidFill>
                  <a:srgbClr val="0099FF"/>
                </a:solidFill>
                <a:latin typeface="Bradley Hand ITC" pitchFamily="66" charset="0"/>
              </a:defRPr>
            </a:lvl9pPr>
          </a:lstStyle>
          <a:p>
            <a:pPr eaLnBrk="1" hangingPunct="1"/>
            <a:fld id="{25F97D9B-C13E-4B5D-83CE-C334BF2DC625}" type="datetime1">
              <a:rPr lang="en-US" altLang="en-US" sz="1200" b="0">
                <a:solidFill>
                  <a:schemeClr val="tx1"/>
                </a:solidFill>
                <a:latin typeface="Arial" charset="0"/>
              </a:rPr>
              <a:pPr eaLnBrk="1" hangingPunct="1"/>
              <a:t>10/8/19</a:t>
            </a:fld>
            <a:endParaRPr lang="en-US" altLang="en-US" sz="1200" b="0">
              <a:solidFill>
                <a:schemeClr val="tx1"/>
              </a:solidFill>
              <a:latin typeface="Arial" charset="0"/>
            </a:endParaRPr>
          </a:p>
        </p:txBody>
      </p:sp>
      <p:sp>
        <p:nvSpPr>
          <p:cNvPr id="98308"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2863" eaLnBrk="0" hangingPunct="0">
              <a:defRPr sz="2800" b="1">
                <a:solidFill>
                  <a:srgbClr val="0099FF"/>
                </a:solidFill>
                <a:latin typeface="Bradley Hand ITC" pitchFamily="66" charset="0"/>
              </a:defRPr>
            </a:lvl1pPr>
            <a:lvl2pPr marL="734852" indent="-282635" defTabSz="902863" eaLnBrk="0" hangingPunct="0">
              <a:defRPr sz="2800" b="1">
                <a:solidFill>
                  <a:srgbClr val="0099FF"/>
                </a:solidFill>
                <a:latin typeface="Bradley Hand ITC" pitchFamily="66" charset="0"/>
              </a:defRPr>
            </a:lvl2pPr>
            <a:lvl3pPr marL="1130541" indent="-226108" defTabSz="902863" eaLnBrk="0" hangingPunct="0">
              <a:defRPr sz="2800" b="1">
                <a:solidFill>
                  <a:srgbClr val="0099FF"/>
                </a:solidFill>
                <a:latin typeface="Bradley Hand ITC" pitchFamily="66" charset="0"/>
              </a:defRPr>
            </a:lvl3pPr>
            <a:lvl4pPr marL="1582758" indent="-226108" defTabSz="902863" eaLnBrk="0" hangingPunct="0">
              <a:defRPr sz="2800" b="1">
                <a:solidFill>
                  <a:srgbClr val="0099FF"/>
                </a:solidFill>
                <a:latin typeface="Bradley Hand ITC" pitchFamily="66" charset="0"/>
              </a:defRPr>
            </a:lvl4pPr>
            <a:lvl5pPr marL="2034974" indent="-226108" defTabSz="902863" eaLnBrk="0" hangingPunct="0">
              <a:defRPr sz="2800" b="1">
                <a:solidFill>
                  <a:srgbClr val="0099FF"/>
                </a:solidFill>
                <a:latin typeface="Bradley Hand ITC" pitchFamily="66" charset="0"/>
              </a:defRPr>
            </a:lvl5pPr>
            <a:lvl6pPr marL="2487191" indent="-226108" defTabSz="902863" eaLnBrk="0" fontAlgn="base" hangingPunct="0">
              <a:spcBef>
                <a:spcPct val="50000"/>
              </a:spcBef>
              <a:spcAft>
                <a:spcPct val="0"/>
              </a:spcAft>
              <a:defRPr sz="2800" b="1">
                <a:solidFill>
                  <a:srgbClr val="0099FF"/>
                </a:solidFill>
                <a:latin typeface="Bradley Hand ITC" pitchFamily="66" charset="0"/>
              </a:defRPr>
            </a:lvl6pPr>
            <a:lvl7pPr marL="2939407" indent="-226108" defTabSz="902863" eaLnBrk="0" fontAlgn="base" hangingPunct="0">
              <a:spcBef>
                <a:spcPct val="50000"/>
              </a:spcBef>
              <a:spcAft>
                <a:spcPct val="0"/>
              </a:spcAft>
              <a:defRPr sz="2800" b="1">
                <a:solidFill>
                  <a:srgbClr val="0099FF"/>
                </a:solidFill>
                <a:latin typeface="Bradley Hand ITC" pitchFamily="66" charset="0"/>
              </a:defRPr>
            </a:lvl7pPr>
            <a:lvl8pPr marL="3391624" indent="-226108" defTabSz="902863" eaLnBrk="0" fontAlgn="base" hangingPunct="0">
              <a:spcBef>
                <a:spcPct val="50000"/>
              </a:spcBef>
              <a:spcAft>
                <a:spcPct val="0"/>
              </a:spcAft>
              <a:defRPr sz="2800" b="1">
                <a:solidFill>
                  <a:srgbClr val="0099FF"/>
                </a:solidFill>
                <a:latin typeface="Bradley Hand ITC" pitchFamily="66" charset="0"/>
              </a:defRPr>
            </a:lvl8pPr>
            <a:lvl9pPr marL="3843840" indent="-226108" defTabSz="902863" eaLnBrk="0" fontAlgn="base" hangingPunct="0">
              <a:spcBef>
                <a:spcPct val="50000"/>
              </a:spcBef>
              <a:spcAft>
                <a:spcPct val="0"/>
              </a:spcAft>
              <a:defRPr sz="2800" b="1">
                <a:solidFill>
                  <a:srgbClr val="0099FF"/>
                </a:solidFill>
                <a:latin typeface="Bradley Hand ITC" pitchFamily="66" charset="0"/>
              </a:defRPr>
            </a:lvl9pPr>
          </a:lstStyle>
          <a:p>
            <a:pPr eaLnBrk="1" hangingPunct="1"/>
            <a:r>
              <a:rPr lang="en-US" altLang="en-US" sz="1200" b="0">
                <a:solidFill>
                  <a:schemeClr val="tx1"/>
                </a:solidFill>
                <a:latin typeface="Arial" charset="0"/>
              </a:rPr>
              <a:t>Do not reproduce without permission.</a:t>
            </a:r>
          </a:p>
        </p:txBody>
      </p:sp>
      <p:sp>
        <p:nvSpPr>
          <p:cNvPr id="983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2863" eaLnBrk="0" hangingPunct="0">
              <a:defRPr sz="2800" b="1">
                <a:solidFill>
                  <a:srgbClr val="0099FF"/>
                </a:solidFill>
                <a:latin typeface="Bradley Hand ITC" pitchFamily="66" charset="0"/>
              </a:defRPr>
            </a:lvl1pPr>
            <a:lvl2pPr marL="734852" indent="-282635" defTabSz="902863" eaLnBrk="0" hangingPunct="0">
              <a:defRPr sz="2800" b="1">
                <a:solidFill>
                  <a:srgbClr val="0099FF"/>
                </a:solidFill>
                <a:latin typeface="Bradley Hand ITC" pitchFamily="66" charset="0"/>
              </a:defRPr>
            </a:lvl2pPr>
            <a:lvl3pPr marL="1130541" indent="-226108" defTabSz="902863" eaLnBrk="0" hangingPunct="0">
              <a:defRPr sz="2800" b="1">
                <a:solidFill>
                  <a:srgbClr val="0099FF"/>
                </a:solidFill>
                <a:latin typeface="Bradley Hand ITC" pitchFamily="66" charset="0"/>
              </a:defRPr>
            </a:lvl3pPr>
            <a:lvl4pPr marL="1582758" indent="-226108" defTabSz="902863" eaLnBrk="0" hangingPunct="0">
              <a:defRPr sz="2800" b="1">
                <a:solidFill>
                  <a:srgbClr val="0099FF"/>
                </a:solidFill>
                <a:latin typeface="Bradley Hand ITC" pitchFamily="66" charset="0"/>
              </a:defRPr>
            </a:lvl4pPr>
            <a:lvl5pPr marL="2034974" indent="-226108" defTabSz="902863" eaLnBrk="0" hangingPunct="0">
              <a:defRPr sz="2800" b="1">
                <a:solidFill>
                  <a:srgbClr val="0099FF"/>
                </a:solidFill>
                <a:latin typeface="Bradley Hand ITC" pitchFamily="66" charset="0"/>
              </a:defRPr>
            </a:lvl5pPr>
            <a:lvl6pPr marL="2487191" indent="-226108" defTabSz="902863" eaLnBrk="0" fontAlgn="base" hangingPunct="0">
              <a:spcBef>
                <a:spcPct val="50000"/>
              </a:spcBef>
              <a:spcAft>
                <a:spcPct val="0"/>
              </a:spcAft>
              <a:defRPr sz="2800" b="1">
                <a:solidFill>
                  <a:srgbClr val="0099FF"/>
                </a:solidFill>
                <a:latin typeface="Bradley Hand ITC" pitchFamily="66" charset="0"/>
              </a:defRPr>
            </a:lvl6pPr>
            <a:lvl7pPr marL="2939407" indent="-226108" defTabSz="902863" eaLnBrk="0" fontAlgn="base" hangingPunct="0">
              <a:spcBef>
                <a:spcPct val="50000"/>
              </a:spcBef>
              <a:spcAft>
                <a:spcPct val="0"/>
              </a:spcAft>
              <a:defRPr sz="2800" b="1">
                <a:solidFill>
                  <a:srgbClr val="0099FF"/>
                </a:solidFill>
                <a:latin typeface="Bradley Hand ITC" pitchFamily="66" charset="0"/>
              </a:defRPr>
            </a:lvl7pPr>
            <a:lvl8pPr marL="3391624" indent="-226108" defTabSz="902863" eaLnBrk="0" fontAlgn="base" hangingPunct="0">
              <a:spcBef>
                <a:spcPct val="50000"/>
              </a:spcBef>
              <a:spcAft>
                <a:spcPct val="0"/>
              </a:spcAft>
              <a:defRPr sz="2800" b="1">
                <a:solidFill>
                  <a:srgbClr val="0099FF"/>
                </a:solidFill>
                <a:latin typeface="Bradley Hand ITC" pitchFamily="66" charset="0"/>
              </a:defRPr>
            </a:lvl8pPr>
            <a:lvl9pPr marL="3843840" indent="-226108" defTabSz="902863" eaLnBrk="0" fontAlgn="base" hangingPunct="0">
              <a:spcBef>
                <a:spcPct val="50000"/>
              </a:spcBef>
              <a:spcAft>
                <a:spcPct val="0"/>
              </a:spcAft>
              <a:defRPr sz="2800" b="1">
                <a:solidFill>
                  <a:srgbClr val="0099FF"/>
                </a:solidFill>
                <a:latin typeface="Bradley Hand ITC" pitchFamily="66" charset="0"/>
              </a:defRPr>
            </a:lvl9pPr>
          </a:lstStyle>
          <a:p>
            <a:pPr eaLnBrk="1" hangingPunct="1"/>
            <a:fld id="{25CF0569-4C34-4C1F-93A8-F833F495FF6D}" type="slidenum">
              <a:rPr lang="en-US" altLang="en-US" sz="1200" b="0">
                <a:solidFill>
                  <a:schemeClr val="tx1"/>
                </a:solidFill>
                <a:latin typeface="Arial" charset="0"/>
              </a:rPr>
              <a:pPr eaLnBrk="1" hangingPunct="1"/>
              <a:t>13</a:t>
            </a:fld>
            <a:endParaRPr lang="en-US" altLang="en-US" sz="1200" b="0">
              <a:solidFill>
                <a:schemeClr val="tx1"/>
              </a:solidFill>
              <a:latin typeface="Arial" charset="0"/>
            </a:endParaRPr>
          </a:p>
        </p:txBody>
      </p:sp>
      <p:sp>
        <p:nvSpPr>
          <p:cNvPr id="98310" name="Rectangle 2"/>
          <p:cNvSpPr>
            <a:spLocks noGrp="1" noRot="1" noChangeAspect="1" noChangeArrowheads="1" noTextEdit="1"/>
          </p:cNvSpPr>
          <p:nvPr>
            <p:ph type="sldImg"/>
          </p:nvPr>
        </p:nvSpPr>
        <p:spPr>
          <a:xfrm>
            <a:off x="1144588" y="685800"/>
            <a:ext cx="4568825" cy="3427413"/>
          </a:xfrm>
          <a:ln/>
        </p:spPr>
      </p:sp>
      <p:sp>
        <p:nvSpPr>
          <p:cNvPr id="98311" name="Rectangle 3"/>
          <p:cNvSpPr>
            <a:spLocks noGrp="1" noChangeArrowheads="1"/>
          </p:cNvSpPr>
          <p:nvPr>
            <p:ph type="body" idx="1"/>
          </p:nvPr>
        </p:nvSpPr>
        <p:spPr>
          <a:xfrm>
            <a:off x="683427" y="4344025"/>
            <a:ext cx="5491146" cy="4114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EMS environment is chaotic</a:t>
            </a:r>
          </a:p>
        </p:txBody>
      </p:sp>
    </p:spTree>
    <p:extLst>
      <p:ext uri="{BB962C8B-B14F-4D97-AF65-F5344CB8AC3E}">
        <p14:creationId xmlns:p14="http://schemas.microsoft.com/office/powerpoint/2010/main" val="130068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79211-D447-4C61-984F-4B077FFF1DA1}" type="slidenum">
              <a:rPr lang="en-US" smtClean="0"/>
              <a:t>15</a:t>
            </a:fld>
            <a:endParaRPr lang="en-US"/>
          </a:p>
        </p:txBody>
      </p:sp>
    </p:spTree>
    <p:extLst>
      <p:ext uri="{BB962C8B-B14F-4D97-AF65-F5344CB8AC3E}">
        <p14:creationId xmlns:p14="http://schemas.microsoft.com/office/powerpoint/2010/main" val="426146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Arial" charset="0"/>
              </a:defRPr>
            </a:lvl1pPr>
            <a:lvl2pPr marL="742950" indent="-285750" algn="l" defTabSz="966788" eaLnBrk="0" hangingPunct="0">
              <a:spcBef>
                <a:spcPct val="30000"/>
              </a:spcBef>
              <a:defRPr sz="1200">
                <a:solidFill>
                  <a:schemeClr val="tx1"/>
                </a:solidFill>
                <a:latin typeface="Arial" charset="0"/>
              </a:defRPr>
            </a:lvl2pPr>
            <a:lvl3pPr marL="1143000" indent="-228600" algn="l" defTabSz="966788" eaLnBrk="0" hangingPunct="0">
              <a:spcBef>
                <a:spcPct val="30000"/>
              </a:spcBef>
              <a:defRPr sz="1200">
                <a:solidFill>
                  <a:schemeClr val="tx1"/>
                </a:solidFill>
                <a:latin typeface="Arial" charset="0"/>
              </a:defRPr>
            </a:lvl3pPr>
            <a:lvl4pPr marL="1600200" indent="-228600" algn="l" defTabSz="966788" eaLnBrk="0" hangingPunct="0">
              <a:spcBef>
                <a:spcPct val="30000"/>
              </a:spcBef>
              <a:defRPr sz="1200">
                <a:solidFill>
                  <a:schemeClr val="tx1"/>
                </a:solidFill>
                <a:latin typeface="Arial" charset="0"/>
              </a:defRPr>
            </a:lvl4pPr>
            <a:lvl5pPr marL="2057400" indent="-228600" algn="l"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30B8051-0A95-4D28-BD46-532B555BE530}" type="slidenum">
              <a:rPr lang="en-US" altLang="en-US" sz="1300" smtClean="0"/>
              <a:pPr algn="r" eaLnBrk="1" hangingPunct="1">
                <a:spcBef>
                  <a:spcPct val="0"/>
                </a:spcBef>
              </a:pPr>
              <a:t>31</a:t>
            </a:fld>
            <a:endParaRPr lang="en-US" altLang="en-US" sz="13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r>
              <a:rPr lang="en-US" altLang="en-US"/>
              <a:t>We are suspect that we have been under-recognizing and under-treating seizure activity.</a:t>
            </a:r>
          </a:p>
          <a:p>
            <a:pPr eaLnBrk="1" hangingPunct="1"/>
            <a:r>
              <a:rPr lang="en-US" altLang="en-US"/>
              <a:t>Seizures are common and may involve 15-20% of post-arrest patients. </a:t>
            </a:r>
          </a:p>
          <a:p>
            <a:pPr eaLnBrk="1" hangingPunct="1"/>
            <a:r>
              <a:rPr lang="en-US" altLang="en-US"/>
              <a:t>Seizures predict poor outcomes.</a:t>
            </a:r>
          </a:p>
          <a:p>
            <a:pPr eaLnBrk="1" hangingPunct="1"/>
            <a:r>
              <a:rPr lang="en-US" altLang="en-US"/>
              <a:t>The scary part – many are non-convulsive and can’t be seen.</a:t>
            </a:r>
          </a:p>
          <a:p>
            <a:pPr eaLnBrk="1" hangingPunct="1"/>
            <a:endParaRPr lang="en-US" altLang="en-US"/>
          </a:p>
          <a:p>
            <a:pPr eaLnBrk="1" hangingPunct="1"/>
            <a:r>
              <a:rPr lang="en-US" altLang="en-US"/>
              <a:t>To this end, we are in active discussions with the neurology service for 1) early neuro involvement, and 2) continuous EEG on all post-arrest patients.</a:t>
            </a:r>
          </a:p>
          <a:p>
            <a:pPr eaLnBrk="1" hangingPunct="1"/>
            <a:endParaRPr lang="en-US" altLang="en-US"/>
          </a:p>
          <a:p>
            <a:pPr eaLnBrk="1" hangingPunct="1"/>
            <a:r>
              <a:rPr lang="en-US" altLang="en-US"/>
              <a:t>Our peer institutions recommend aggressive treatment, including myoclonus.</a:t>
            </a:r>
          </a:p>
        </p:txBody>
      </p:sp>
    </p:spTree>
    <p:extLst>
      <p:ext uri="{BB962C8B-B14F-4D97-AF65-F5344CB8AC3E}">
        <p14:creationId xmlns:p14="http://schemas.microsoft.com/office/powerpoint/2010/main" val="403357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FF218C-5B1C-5344-92B6-2AA261E8AA8E}" type="slidenum">
              <a:rPr lang="en-US" altLang="zh-TW" sz="1200">
                <a:solidFill>
                  <a:prstClr val="black"/>
                </a:solidFill>
                <a:latin typeface="Calibri" charset="0"/>
              </a:rPr>
              <a:pPr eaLnBrk="1" hangingPunct="1"/>
              <a:t>34</a:t>
            </a:fld>
            <a:endParaRPr lang="en-US" altLang="zh-TW" sz="1200">
              <a:solidFill>
                <a:prstClr val="black"/>
              </a:solidFill>
              <a:latin typeface="Calibri"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3348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endParaRPr lang="en-US" altLang="en-US"/>
          </a:p>
        </p:txBody>
      </p:sp>
      <p:sp>
        <p:nvSpPr>
          <p:cNvPr id="74756" name="Slide Number Placeholder 3"/>
          <p:cNvSpPr>
            <a:spLocks noGrp="1"/>
          </p:cNvSpPr>
          <p:nvPr>
            <p:ph type="sldNum" sz="quarter" idx="5"/>
          </p:nvPr>
        </p:nvSpPr>
        <p:spPr>
          <a:noFill/>
        </p:spPr>
        <p:txBody>
          <a:bodyPr/>
          <a:lstStyle>
            <a:lvl1pPr algn="l" defTabSz="966788" eaLnBrk="0" hangingPunct="0">
              <a:spcBef>
                <a:spcPct val="30000"/>
              </a:spcBef>
              <a:defRPr sz="1200">
                <a:solidFill>
                  <a:schemeClr val="tx1"/>
                </a:solidFill>
                <a:latin typeface="Arial" charset="0"/>
              </a:defRPr>
            </a:lvl1pPr>
            <a:lvl2pPr marL="742950" indent="-285750" algn="l" defTabSz="966788" eaLnBrk="0" hangingPunct="0">
              <a:spcBef>
                <a:spcPct val="30000"/>
              </a:spcBef>
              <a:defRPr sz="1200">
                <a:solidFill>
                  <a:schemeClr val="tx1"/>
                </a:solidFill>
                <a:latin typeface="Arial" charset="0"/>
              </a:defRPr>
            </a:lvl2pPr>
            <a:lvl3pPr marL="1143000" indent="-228600" algn="l" defTabSz="966788" eaLnBrk="0" hangingPunct="0">
              <a:spcBef>
                <a:spcPct val="30000"/>
              </a:spcBef>
              <a:defRPr sz="1200">
                <a:solidFill>
                  <a:schemeClr val="tx1"/>
                </a:solidFill>
                <a:latin typeface="Arial" charset="0"/>
              </a:defRPr>
            </a:lvl3pPr>
            <a:lvl4pPr marL="1600200" indent="-228600" algn="l" defTabSz="966788" eaLnBrk="0" hangingPunct="0">
              <a:spcBef>
                <a:spcPct val="30000"/>
              </a:spcBef>
              <a:defRPr sz="1200">
                <a:solidFill>
                  <a:schemeClr val="tx1"/>
                </a:solidFill>
                <a:latin typeface="Arial" charset="0"/>
              </a:defRPr>
            </a:lvl4pPr>
            <a:lvl5pPr marL="2057400" indent="-228600" algn="l"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69EC663-256C-4E31-B324-BD7617DF4799}" type="slidenum">
              <a:rPr lang="en-US" altLang="en-US" sz="1300" smtClean="0"/>
              <a:pPr algn="r" eaLnBrk="1" hangingPunct="1">
                <a:spcBef>
                  <a:spcPct val="0"/>
                </a:spcBef>
              </a:pPr>
              <a:t>39</a:t>
            </a:fld>
            <a:endParaRPr lang="en-US" altLang="en-US" sz="1300"/>
          </a:p>
        </p:txBody>
      </p:sp>
    </p:spTree>
    <p:extLst>
      <p:ext uri="{BB962C8B-B14F-4D97-AF65-F5344CB8AC3E}">
        <p14:creationId xmlns:p14="http://schemas.microsoft.com/office/powerpoint/2010/main" val="12097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ROC and my coauthors, specifically David Prince from CTC</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F880D8-B859-2D42-B3DB-2E327DBFF4D0}" type="slidenum">
              <a:rPr lang="en-US" sz="1200"/>
              <a:pPr eaLnBrk="1" hangingPunct="1"/>
              <a:t>42</a:t>
            </a:fld>
            <a:endParaRPr lang="en-US" sz="1200"/>
          </a:p>
        </p:txBody>
      </p:sp>
    </p:spTree>
    <p:extLst>
      <p:ext uri="{BB962C8B-B14F-4D97-AF65-F5344CB8AC3E}">
        <p14:creationId xmlns:p14="http://schemas.microsoft.com/office/powerpoint/2010/main" val="680340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22" name="Picture 2" descr="PP template web related_no type"/>
          <p:cNvPicPr>
            <a:picLocks noChangeAspect="1" noChangeArrowheads="1"/>
          </p:cNvPicPr>
          <p:nvPr/>
        </p:nvPicPr>
        <p:blipFill>
          <a:blip r:embed="rId2">
            <a:lum bright="-20000" contrast="26000"/>
            <a:extLst>
              <a:ext uri="{28A0092B-C50C-407E-A947-70E740481C1C}">
                <a14:useLocalDpi xmlns:a14="http://schemas.microsoft.com/office/drawing/2010/main"/>
              </a:ext>
            </a:extLst>
          </a:blip>
          <a:srcRect/>
          <a:stretch>
            <a:fillRect/>
          </a:stretch>
        </p:blipFill>
        <p:spPr bwMode="auto">
          <a:xfrm>
            <a:off x="0" y="1101725"/>
            <a:ext cx="9144000" cy="23272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ctrTitle"/>
          </p:nvPr>
        </p:nvSpPr>
        <p:spPr>
          <a:xfrm>
            <a:off x="1524000" y="1512888"/>
            <a:ext cx="7239000" cy="1470025"/>
          </a:xfrm>
        </p:spPr>
        <p:txBody>
          <a:bodyPr/>
          <a:lstStyle>
            <a:lvl1pPr>
              <a:defRPr/>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1371600" y="3886200"/>
            <a:ext cx="7162800" cy="1143000"/>
          </a:xfrm>
          <a:extLst>
            <a:ext uri="{909E8E84-426E-40dd-AFC4-6F175D3DCCD1}">
              <a14:hiddenFill xmlns:a14="http://schemas.microsoft.com/office/drawing/2010/main" xmlns="">
                <a:solidFill>
                  <a:srgbClr val="DCE4D8"/>
                </a:solidFill>
              </a14:hiddenFill>
            </a:ext>
          </a:extLst>
        </p:spPr>
        <p:txBody>
          <a:bodyPr/>
          <a:lstStyle>
            <a:lvl1pPr marL="0" indent="0">
              <a:spcBef>
                <a:spcPct val="0"/>
              </a:spcBef>
              <a:buFontTx/>
              <a:buNone/>
              <a:defRPr sz="2000"/>
            </a:lvl1pPr>
          </a:lstStyle>
          <a:p>
            <a:pPr lvl="0"/>
            <a:r>
              <a:rPr lang="en-US" altLang="en-US" noProof="0"/>
              <a:t>Click to edit Master subtitle style</a:t>
            </a:r>
          </a:p>
        </p:txBody>
      </p:sp>
      <p:sp>
        <p:nvSpPr>
          <p:cNvPr id="5125" name="Rectangle 5"/>
          <p:cNvSpPr>
            <a:spLocks noGrp="1" noChangeArrowheads="1"/>
          </p:cNvSpPr>
          <p:nvPr>
            <p:ph type="dt" sz="half" idx="2"/>
          </p:nvPr>
        </p:nvSpPr>
        <p:spPr>
          <a:xfrm>
            <a:off x="457200" y="6245225"/>
            <a:ext cx="2133600" cy="476250"/>
          </a:xfrm>
        </p:spPr>
        <p:txBody>
          <a:bodyPr anchor="t"/>
          <a:lstStyle>
            <a:lvl1pPr>
              <a:defRPr sz="1400">
                <a:solidFill>
                  <a:schemeClr val="tx1"/>
                </a:solidFill>
              </a:defRPr>
            </a:lvl1pPr>
          </a:lstStyle>
          <a:p>
            <a:fld id="{5E94F505-47D8-4011-A62E-4CAF929A2467}" type="datetimeFigureOut">
              <a:rPr lang="en-US" smtClean="0"/>
              <a:t>10/8/19</a:t>
            </a:fld>
            <a:endParaRPr lang="en-US"/>
          </a:p>
        </p:txBody>
      </p:sp>
      <p:sp>
        <p:nvSpPr>
          <p:cNvPr id="5126" name="Rectangle 6"/>
          <p:cNvSpPr>
            <a:spLocks noGrp="1" noChangeArrowheads="1"/>
          </p:cNvSpPr>
          <p:nvPr>
            <p:ph type="ftr" sz="quarter" idx="3"/>
          </p:nvPr>
        </p:nvSpPr>
        <p:spPr>
          <a:xfrm>
            <a:off x="3124200" y="6245225"/>
            <a:ext cx="2895600" cy="476250"/>
          </a:xfrm>
        </p:spPr>
        <p:txBody>
          <a:bodyPr anchor="t" anchorCtr="0"/>
          <a:lstStyle>
            <a:lvl1pPr>
              <a:defRPr sz="1400">
                <a:solidFill>
                  <a:schemeClr val="tx1"/>
                </a:solidFill>
              </a:defRPr>
            </a:lvl1pPr>
          </a:lstStyle>
          <a:p>
            <a:endParaRPr lang="en-US"/>
          </a:p>
        </p:txBody>
      </p:sp>
      <p:sp>
        <p:nvSpPr>
          <p:cNvPr id="5127" name="Rectangle 7"/>
          <p:cNvSpPr>
            <a:spLocks noGrp="1" noChangeArrowheads="1"/>
          </p:cNvSpPr>
          <p:nvPr>
            <p:ph type="sldNum" sz="quarter" idx="4"/>
          </p:nvPr>
        </p:nvSpPr>
        <p:spPr>
          <a:xfrm>
            <a:off x="6553200" y="6245225"/>
            <a:ext cx="2133600" cy="476250"/>
          </a:xfrm>
        </p:spPr>
        <p:txBody>
          <a:bodyPr/>
          <a:lstStyle>
            <a:lvl1pPr>
              <a:defRPr sz="1400"/>
            </a:lvl1pPr>
          </a:lstStyle>
          <a:p>
            <a:fld id="{56BDBAA9-215C-4728-8F37-1044B82F1196}" type="slidenum">
              <a:rPr lang="en-US" smtClean="0"/>
              <a:t>‹#›</a:t>
            </a:fld>
            <a:endParaRPr lang="en-US"/>
          </a:p>
        </p:txBody>
      </p:sp>
      <p:pic>
        <p:nvPicPr>
          <p:cNvPr id="512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257175"/>
            <a:ext cx="4724400" cy="65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5105400"/>
            <a:ext cx="1524000" cy="1524000"/>
          </a:xfrm>
          <a:prstGeom prst="rect">
            <a:avLst/>
          </a:prstGeom>
          <a:solidFill>
            <a:schemeClr val="bg1">
              <a:alpha val="7001"/>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662104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0"/>
            <a:ext cx="203835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0"/>
            <a:ext cx="5962650"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23881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12192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77724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 y="3938588"/>
            <a:ext cx="77724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8927447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1219200"/>
          </a:xfrm>
        </p:spPr>
        <p:txBody>
          <a:bodyPr/>
          <a:lstStyle/>
          <a:p>
            <a:r>
              <a:rPr lang="en-US"/>
              <a:t>Click to edit Master title style</a:t>
            </a:r>
          </a:p>
        </p:txBody>
      </p:sp>
      <p:sp>
        <p:nvSpPr>
          <p:cNvPr id="3" name="Table Placeholder 2"/>
          <p:cNvSpPr>
            <a:spLocks noGrp="1"/>
          </p:cNvSpPr>
          <p:nvPr>
            <p:ph type="tbl" idx="1"/>
          </p:nvPr>
        </p:nvSpPr>
        <p:spPr>
          <a:xfrm>
            <a:off x="762000" y="1676400"/>
            <a:ext cx="7772400" cy="4373563"/>
          </a:xfrm>
        </p:spPr>
        <p:txBody>
          <a:bodyPr/>
          <a:lstStyle/>
          <a:p>
            <a:r>
              <a:rPr lang="en-US"/>
              <a:t>Click icon to add table</a:t>
            </a:r>
          </a:p>
        </p:txBody>
      </p:sp>
      <p:sp>
        <p:nvSpPr>
          <p:cNvPr id="4" name="Date Placeholder 3"/>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5" name="Footer Placeholder 4"/>
          <p:cNvSpPr>
            <a:spLocks noGrp="1"/>
          </p:cNvSpPr>
          <p:nvPr>
            <p:ph type="ftr" sz="quarter" idx="11"/>
          </p:nvPr>
        </p:nvSpPr>
        <p:spPr>
          <a:xfrm>
            <a:off x="3124200" y="6248400"/>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1915980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0"/>
            <a:ext cx="8153400" cy="604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4" name="Footer Placeholder 3"/>
          <p:cNvSpPr>
            <a:spLocks noGrp="1"/>
          </p:cNvSpPr>
          <p:nvPr>
            <p:ph type="ftr" sz="quarter" idx="11"/>
          </p:nvPr>
        </p:nvSpPr>
        <p:spPr>
          <a:xfrm>
            <a:off x="3124200" y="6248400"/>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262990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12192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38100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21968471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1219200"/>
          </a:xfrm>
        </p:spPr>
        <p:txBody>
          <a:bodyPr/>
          <a:lstStyle/>
          <a:p>
            <a:r>
              <a:rPr lang="en-US"/>
              <a:t>Click to edit Master title style</a:t>
            </a:r>
          </a:p>
        </p:txBody>
      </p:sp>
      <p:sp>
        <p:nvSpPr>
          <p:cNvPr id="3" name="Content Placeholder 2"/>
          <p:cNvSpPr>
            <a:spLocks noGrp="1"/>
          </p:cNvSpPr>
          <p:nvPr>
            <p:ph sz="half" idx="1"/>
          </p:nvPr>
        </p:nvSpPr>
        <p:spPr>
          <a:xfrm>
            <a:off x="762000" y="1676400"/>
            <a:ext cx="77724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0" y="3938588"/>
            <a:ext cx="77724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5485203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0" y="0"/>
            <a:ext cx="7391400" cy="1219200"/>
          </a:xfrm>
        </p:spPr>
        <p:txBody>
          <a:bodyPr/>
          <a:lstStyle/>
          <a:p>
            <a:r>
              <a:rPr lang="en-US"/>
              <a:t>Click to edit Master title style</a:t>
            </a:r>
          </a:p>
        </p:txBody>
      </p:sp>
      <p:sp>
        <p:nvSpPr>
          <p:cNvPr id="3" name="Content Placeholder 2"/>
          <p:cNvSpPr>
            <a:spLocks noGrp="1"/>
          </p:cNvSpPr>
          <p:nvPr>
            <p:ph sz="quarter" idx="1"/>
          </p:nvPr>
        </p:nvSpPr>
        <p:spPr>
          <a:xfrm>
            <a:off x="762000" y="1676400"/>
            <a:ext cx="38100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76400"/>
            <a:ext cx="38100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938588"/>
            <a:ext cx="38100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24400" y="3938588"/>
            <a:ext cx="38100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 y="6248400"/>
            <a:ext cx="2133600" cy="476250"/>
          </a:xfrm>
        </p:spPr>
        <p:txBody>
          <a:bodyPr/>
          <a:lstStyle>
            <a:lvl1pPr>
              <a:defRPr/>
            </a:lvl1pPr>
          </a:lstStyle>
          <a:p>
            <a:fld id="{5E94F505-47D8-4011-A62E-4CAF929A2467}" type="datetimeFigureOut">
              <a:rPr lang="en-US" smtClean="0"/>
              <a:t>10/8/19</a:t>
            </a:fld>
            <a:endParaRPr lang="en-US"/>
          </a:p>
        </p:txBody>
      </p:sp>
      <p:sp>
        <p:nvSpPr>
          <p:cNvPr id="8" name="Footer Placeholder 7"/>
          <p:cNvSpPr>
            <a:spLocks noGrp="1"/>
          </p:cNvSpPr>
          <p:nvPr>
            <p:ph type="ftr" sz="quarter" idx="11"/>
          </p:nvPr>
        </p:nvSpPr>
        <p:spPr>
          <a:xfrm>
            <a:off x="3124200" y="6248400"/>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858000" y="6172200"/>
            <a:ext cx="2133600" cy="476250"/>
          </a:xfrm>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1325066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648879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1315875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0799880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28294807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906055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19188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543708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E94F505-47D8-4011-A62E-4CAF929A2467}" type="datetimeFigureOut">
              <a:rPr lang="en-US" smtClean="0"/>
              <a:t>10/8/19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BDBAA9-215C-4728-8F37-1044B82F1196}" type="slidenum">
              <a:rPr lang="en-US" smtClean="0"/>
              <a:t>‹#›</a:t>
            </a:fld>
            <a:endParaRPr lang="en-US"/>
          </a:p>
        </p:txBody>
      </p:sp>
    </p:spTree>
    <p:extLst>
      <p:ext uri="{BB962C8B-B14F-4D97-AF65-F5344CB8AC3E}">
        <p14:creationId xmlns:p14="http://schemas.microsoft.com/office/powerpoint/2010/main" val="3068305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P template web related_secondary"/>
          <p:cNvPicPr>
            <a:picLocks noChangeAspect="1" noChangeArrowheads="1"/>
          </p:cNvPicPr>
          <p:nvPr/>
        </p:nvPicPr>
        <p:blipFill>
          <a:blip r:embed="rId19">
            <a:lum bright="-20000" contrast="26000"/>
            <a:extLst>
              <a:ext uri="{28A0092B-C50C-407E-A947-70E740481C1C}">
                <a14:useLocalDpi xmlns:a14="http://schemas.microsoft.com/office/drawing/2010/main"/>
              </a:ext>
            </a:extLst>
          </a:blip>
          <a:srcRect/>
          <a:stretch>
            <a:fillRect/>
          </a:stretch>
        </p:blipFill>
        <p:spPr bwMode="auto">
          <a:xfrm>
            <a:off x="0" y="0"/>
            <a:ext cx="9144000" cy="133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1524000" y="0"/>
            <a:ext cx="7391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p:cNvSpPr>
            <a:spLocks noGrp="1" noChangeArrowheads="1"/>
          </p:cNvSpPr>
          <p:nvPr>
            <p:ph type="body" idx="1"/>
          </p:nvPr>
        </p:nvSpPr>
        <p:spPr bwMode="auto">
          <a:xfrm>
            <a:off x="762000" y="1676400"/>
            <a:ext cx="7772400" cy="4373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1" name="Rectangle 5"/>
          <p:cNvSpPr>
            <a:spLocks noGrp="1" noChangeArrowheads="1"/>
          </p:cNvSpPr>
          <p:nvPr>
            <p:ph type="dt" sz="half" idx="2"/>
          </p:nvPr>
        </p:nvSpPr>
        <p:spPr bwMode="auto">
          <a:xfrm>
            <a:off x="1524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a:defRPr sz="1200" b="0" i="0">
                <a:solidFill>
                  <a:srgbClr val="E5EAEB"/>
                </a:solidFill>
              </a:defRPr>
            </a:lvl1pPr>
          </a:lstStyle>
          <a:p>
            <a:fld id="{5E94F505-47D8-4011-A62E-4CAF929A2467}" type="datetimeFigureOut">
              <a:rPr lang="en-US" smtClean="0"/>
              <a:t>10/8/19</a:t>
            </a:fld>
            <a:endParaRPr lang="en-US"/>
          </a:p>
        </p:txBody>
      </p:sp>
      <p:sp>
        <p:nvSpPr>
          <p:cNvPr id="4102" name="Rectangle 6"/>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defRPr sz="1200" b="0" i="0">
                <a:solidFill>
                  <a:srgbClr val="E5EAEB"/>
                </a:solidFill>
              </a:defRPr>
            </a:lvl1pPr>
          </a:lstStyle>
          <a:p>
            <a:endParaRPr lang="en-US"/>
          </a:p>
        </p:txBody>
      </p:sp>
      <p:sp>
        <p:nvSpPr>
          <p:cNvPr id="4103" name="Rectangle 7"/>
          <p:cNvSpPr>
            <a:spLocks noGrp="1" noChangeArrowheads="1"/>
          </p:cNvSpPr>
          <p:nvPr>
            <p:ph type="sldNum" sz="quarter" idx="4"/>
          </p:nvPr>
        </p:nvSpPr>
        <p:spPr bwMode="auto">
          <a:xfrm>
            <a:off x="6858000" y="61722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i="0"/>
            </a:lvl1pPr>
          </a:lstStyle>
          <a:p>
            <a:fld id="{56BDBAA9-215C-4728-8F37-1044B82F1196}" type="slidenum">
              <a:rPr lang="en-US" smtClean="0"/>
              <a:t>‹#›</a:t>
            </a:fld>
            <a:endParaRPr lang="en-US"/>
          </a:p>
        </p:txBody>
      </p:sp>
      <p:pic>
        <p:nvPicPr>
          <p:cNvPr id="4104" name="Picture 8"/>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858000" y="6400800"/>
            <a:ext cx="2133600" cy="29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bg1"/>
          </a:solidFill>
          <a:latin typeface="Arial" charset="0"/>
        </a:defRPr>
      </a:lvl2pPr>
      <a:lvl3pPr algn="l" rtl="0" eaLnBrk="1" fontAlgn="base" hangingPunct="1">
        <a:spcBef>
          <a:spcPct val="0"/>
        </a:spcBef>
        <a:spcAft>
          <a:spcPct val="0"/>
        </a:spcAft>
        <a:defRPr sz="3200" b="1">
          <a:solidFill>
            <a:schemeClr val="bg1"/>
          </a:solidFill>
          <a:latin typeface="Arial" charset="0"/>
        </a:defRPr>
      </a:lvl3pPr>
      <a:lvl4pPr algn="l" rtl="0" eaLnBrk="1" fontAlgn="base" hangingPunct="1">
        <a:spcBef>
          <a:spcPct val="0"/>
        </a:spcBef>
        <a:spcAft>
          <a:spcPct val="0"/>
        </a:spcAft>
        <a:defRPr sz="3200" b="1">
          <a:solidFill>
            <a:schemeClr val="bg1"/>
          </a:solidFill>
          <a:latin typeface="Arial" charset="0"/>
        </a:defRPr>
      </a:lvl4pPr>
      <a:lvl5pPr algn="l" rtl="0" eaLnBrk="1" fontAlgn="base" hangingPunct="1">
        <a:spcBef>
          <a:spcPct val="0"/>
        </a:spcBef>
        <a:spcAft>
          <a:spcPct val="0"/>
        </a:spcAft>
        <a:defRPr sz="3200" b="1">
          <a:solidFill>
            <a:schemeClr val="bg1"/>
          </a:solidFill>
          <a:latin typeface="Arial" charset="0"/>
        </a:defRPr>
      </a:lvl5pPr>
      <a:lvl6pPr marL="457200" algn="l" rtl="0" eaLnBrk="1" fontAlgn="base" hangingPunct="1">
        <a:spcBef>
          <a:spcPct val="0"/>
        </a:spcBef>
        <a:spcAft>
          <a:spcPct val="0"/>
        </a:spcAft>
        <a:defRPr sz="3200" b="1">
          <a:solidFill>
            <a:schemeClr val="bg1"/>
          </a:solidFill>
          <a:latin typeface="Arial" charset="0"/>
        </a:defRPr>
      </a:lvl6pPr>
      <a:lvl7pPr marL="914400" algn="l" rtl="0" eaLnBrk="1" fontAlgn="base" hangingPunct="1">
        <a:spcBef>
          <a:spcPct val="0"/>
        </a:spcBef>
        <a:spcAft>
          <a:spcPct val="0"/>
        </a:spcAft>
        <a:defRPr sz="3200" b="1">
          <a:solidFill>
            <a:schemeClr val="bg1"/>
          </a:solidFill>
          <a:latin typeface="Arial" charset="0"/>
        </a:defRPr>
      </a:lvl7pPr>
      <a:lvl8pPr marL="1371600" algn="l" rtl="0" eaLnBrk="1" fontAlgn="base" hangingPunct="1">
        <a:spcBef>
          <a:spcPct val="0"/>
        </a:spcBef>
        <a:spcAft>
          <a:spcPct val="0"/>
        </a:spcAft>
        <a:defRPr sz="3200" b="1">
          <a:solidFill>
            <a:schemeClr val="bg1"/>
          </a:solidFill>
          <a:latin typeface="Arial" charset="0"/>
        </a:defRPr>
      </a:lvl8pPr>
      <a:lvl9pPr marL="1828800" algn="l" rtl="0" eaLnBrk="1" fontAlgn="base" hangingPunct="1">
        <a:spcBef>
          <a:spcPct val="0"/>
        </a:spcBef>
        <a:spcAft>
          <a:spcPct val="0"/>
        </a:spcAft>
        <a:defRPr sz="32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Owner\My%20Documents\20071031-Benechill%20Cooling%202007AHA-Dr.Sun%20edited\P070305%2048Hr.wmv" TargetMode="External"/><Relationship Id="rId1" Type="http://schemas.microsoft.com/office/2007/relationships/media" Target="file:///C:\Documents%20and%20Settings\Owner\My%20Documents\20071031-Benechill%20Cooling%202007AHA-Dr.Sun%20edited\P070305%2048Hr.wmv" TargetMode="Externa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a:r>
              <a:rPr lang="en-US" dirty="0"/>
              <a:t>Endovascular Cooling in Modern Comprehensive Critical Care </a:t>
            </a:r>
          </a:p>
        </p:txBody>
      </p:sp>
      <p:sp>
        <p:nvSpPr>
          <p:cNvPr id="3" name="Subtitle 2"/>
          <p:cNvSpPr>
            <a:spLocks noGrp="1"/>
          </p:cNvSpPr>
          <p:nvPr>
            <p:ph type="subTitle" idx="1"/>
          </p:nvPr>
        </p:nvSpPr>
        <p:spPr>
          <a:xfrm>
            <a:off x="1371600" y="3429000"/>
            <a:ext cx="7162800" cy="1143000"/>
          </a:xfrm>
        </p:spPr>
        <p:txBody>
          <a:bodyPr/>
          <a:lstStyle/>
          <a:p>
            <a:pPr algn="r"/>
            <a:endParaRPr lang="en-US" altLang="en-US" sz="2400" dirty="0"/>
          </a:p>
          <a:p>
            <a:pPr algn="r"/>
            <a:r>
              <a:rPr lang="en-US" altLang="en-US" sz="2400" dirty="0"/>
              <a:t>St. Vincent’s East </a:t>
            </a:r>
          </a:p>
          <a:p>
            <a:pPr algn="r"/>
            <a:r>
              <a:rPr lang="en-US" altLang="en-US" sz="2400" dirty="0"/>
              <a:t>October 7, 2019</a:t>
            </a:r>
          </a:p>
          <a:p>
            <a:pPr algn="r"/>
            <a:endParaRPr lang="en-US" altLang="en-US" sz="2400" dirty="0"/>
          </a:p>
          <a:p>
            <a:pPr algn="r"/>
            <a:endParaRPr lang="en-US" altLang="en-US" dirty="0"/>
          </a:p>
          <a:p>
            <a:pPr algn="r"/>
            <a:r>
              <a:rPr lang="en-US" altLang="en-US" dirty="0"/>
              <a:t>Michael C. Kurz, MD MS FACEP FAHA</a:t>
            </a:r>
          </a:p>
          <a:p>
            <a:pPr algn="r"/>
            <a:r>
              <a:rPr lang="en-US" altLang="en-US" sz="1600" dirty="0"/>
              <a:t>Associate Professor</a:t>
            </a:r>
          </a:p>
          <a:p>
            <a:pPr algn="r"/>
            <a:r>
              <a:rPr lang="en-US" altLang="en-US" sz="1600" dirty="0"/>
              <a:t>Department of Emergency Medicine</a:t>
            </a:r>
          </a:p>
          <a:p>
            <a:pPr algn="r"/>
            <a:r>
              <a:rPr lang="en-US" altLang="en-US" sz="1600" dirty="0"/>
              <a:t>University of Alabama School of Medicine</a:t>
            </a:r>
          </a:p>
          <a:p>
            <a:pPr algn="r"/>
            <a:r>
              <a:rPr lang="en-US" altLang="en-US" sz="1600" dirty="0"/>
              <a:t>Birmingham, Alabama</a:t>
            </a:r>
          </a:p>
          <a:p>
            <a:pPr algn="r"/>
            <a:endParaRPr lang="en-US" altLang="en-US" dirty="0"/>
          </a:p>
          <a:p>
            <a:endParaRPr lang="en-US" dirty="0"/>
          </a:p>
        </p:txBody>
      </p:sp>
    </p:spTree>
    <p:extLst>
      <p:ext uri="{BB962C8B-B14F-4D97-AF65-F5344CB8AC3E}">
        <p14:creationId xmlns:p14="http://schemas.microsoft.com/office/powerpoint/2010/main" val="1626103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dirty="0">
                <a:latin typeface="Trebuchet MS" charset="0"/>
              </a:rPr>
              <a:t>Modern Era of TTM:</a:t>
            </a:r>
          </a:p>
        </p:txBody>
      </p:sp>
      <p:sp>
        <p:nvSpPr>
          <p:cNvPr id="36866" name="Content Placeholder 2"/>
          <p:cNvSpPr>
            <a:spLocks noGrp="1"/>
          </p:cNvSpPr>
          <p:nvPr>
            <p:ph idx="1"/>
          </p:nvPr>
        </p:nvSpPr>
        <p:spPr/>
        <p:txBody>
          <a:bodyPr/>
          <a:lstStyle/>
          <a:p>
            <a:pPr eaLnBrk="1" hangingPunct="1">
              <a:buFont typeface="Wingdings 2" charset="0"/>
              <a:buNone/>
            </a:pPr>
            <a:endParaRPr lang="en-US">
              <a:latin typeface="Trebuchet MS" charset="0"/>
            </a:endParaRPr>
          </a:p>
        </p:txBody>
      </p:sp>
      <p:pic>
        <p:nvPicPr>
          <p:cNvPr id="3686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79550" y="1642802"/>
            <a:ext cx="6230938" cy="28098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6868"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735" y="4866494"/>
            <a:ext cx="6234285" cy="125497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679495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Receive TTM?</a:t>
            </a:r>
          </a:p>
        </p:txBody>
      </p:sp>
      <p:sp>
        <p:nvSpPr>
          <p:cNvPr id="3" name="Content Placeholder 2"/>
          <p:cNvSpPr>
            <a:spLocks noGrp="1"/>
          </p:cNvSpPr>
          <p:nvPr>
            <p:ph idx="1"/>
          </p:nvPr>
        </p:nvSpPr>
        <p:spPr>
          <a:xfrm>
            <a:off x="797169" y="1518138"/>
            <a:ext cx="7772400" cy="4373563"/>
          </a:xfrm>
        </p:spPr>
        <p:txBody>
          <a:bodyPr/>
          <a:lstStyle/>
          <a:p>
            <a:r>
              <a:rPr lang="en-US" sz="2400" dirty="0"/>
              <a:t>2015 AHA Guidelines (</a:t>
            </a:r>
            <a:r>
              <a:rPr lang="en-US" sz="2400" dirty="0" err="1"/>
              <a:t>Neumar</a:t>
            </a:r>
            <a:r>
              <a:rPr lang="en-US" sz="2400" dirty="0"/>
              <a:t>, 2015: </a:t>
            </a:r>
            <a:r>
              <a:rPr lang="en-US" sz="2400" dirty="0" err="1"/>
              <a:t>Circ</a:t>
            </a:r>
            <a:r>
              <a:rPr lang="en-US" sz="2400" dirty="0"/>
              <a:t>) and </a:t>
            </a:r>
            <a:br>
              <a:rPr lang="en-US" sz="2400" dirty="0"/>
            </a:br>
            <a:r>
              <a:rPr lang="en-US" sz="2400" dirty="0"/>
              <a:t>2015 ERC Guidelines (Nolan, 2015: Resus) endorse TTM for all rhythms and all locations (Class 1)</a:t>
            </a:r>
          </a:p>
          <a:p>
            <a:pPr lvl="1"/>
            <a:r>
              <a:rPr lang="en-US" sz="2000" dirty="0"/>
              <a:t>TTM is standard-of-care</a:t>
            </a:r>
          </a:p>
          <a:p>
            <a:pPr lvl="1"/>
            <a:r>
              <a:rPr lang="en-US" sz="2000" dirty="0"/>
              <a:t>Presenting rhythm and location are irrelevant,</a:t>
            </a:r>
          </a:p>
          <a:p>
            <a:pPr lvl="1"/>
            <a:r>
              <a:rPr lang="en-US" sz="2000" dirty="0"/>
              <a:t>Other class 1 recommendations: depth and rate of CPR, defibrillation for VF, etc.</a:t>
            </a:r>
          </a:p>
          <a:p>
            <a:r>
              <a:rPr lang="en-US" sz="2400" dirty="0"/>
              <a:t>Guidelines allow for the selection of any temp between 32 and 36C</a:t>
            </a:r>
          </a:p>
          <a:p>
            <a:pPr lvl="1"/>
            <a:r>
              <a:rPr lang="en-US" sz="2000" dirty="0"/>
              <a:t>36C is TTM, not fever suppression.</a:t>
            </a:r>
          </a:p>
          <a:p>
            <a:pPr lvl="1"/>
            <a:r>
              <a:rPr lang="en-US" sz="2000" dirty="0"/>
              <a:t>Higher temp = less cushion to fever =  precision more important</a:t>
            </a:r>
          </a:p>
        </p:txBody>
      </p:sp>
      <p:sp>
        <p:nvSpPr>
          <p:cNvPr id="4" name="TextBox 3"/>
          <p:cNvSpPr txBox="1"/>
          <p:nvPr/>
        </p:nvSpPr>
        <p:spPr>
          <a:xfrm>
            <a:off x="524608" y="6418385"/>
            <a:ext cx="4695092" cy="307777"/>
          </a:xfrm>
          <a:prstGeom prst="rect">
            <a:avLst/>
          </a:prstGeom>
          <a:noFill/>
        </p:spPr>
        <p:txBody>
          <a:bodyPr wrap="square" rtlCol="0">
            <a:spAutoFit/>
          </a:bodyPr>
          <a:lstStyle/>
          <a:p>
            <a:r>
              <a:rPr lang="en-US" sz="1400" i="1" dirty="0"/>
              <a:t>Glover GW, Critical Care, 2016, </a:t>
            </a:r>
          </a:p>
        </p:txBody>
      </p:sp>
    </p:spTree>
    <p:extLst>
      <p:ext uri="{BB962C8B-B14F-4D97-AF65-F5344CB8AC3E}">
        <p14:creationId xmlns:p14="http://schemas.microsoft.com/office/powerpoint/2010/main" val="1340172221"/>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Contraindications</a:t>
            </a:r>
          </a:p>
        </p:txBody>
      </p:sp>
      <p:sp>
        <p:nvSpPr>
          <p:cNvPr id="234499" name="Rectangle 3"/>
          <p:cNvSpPr>
            <a:spLocks noGrp="1" noChangeArrowheads="1"/>
          </p:cNvSpPr>
          <p:nvPr>
            <p:ph type="body" sz="half" idx="1"/>
          </p:nvPr>
        </p:nvSpPr>
        <p:spPr>
          <a:xfrm>
            <a:off x="685800" y="1524000"/>
            <a:ext cx="5257800" cy="44196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defRPr/>
            </a:pPr>
            <a:r>
              <a:rPr lang="en-US" sz="2000"/>
              <a:t>Absolute</a:t>
            </a:r>
          </a:p>
          <a:p>
            <a:pPr lvl="1">
              <a:lnSpc>
                <a:spcPct val="90000"/>
              </a:lnSpc>
              <a:defRPr/>
            </a:pPr>
            <a:r>
              <a:rPr lang="en-US" sz="1800"/>
              <a:t>Awake patient </a:t>
            </a:r>
          </a:p>
          <a:p>
            <a:pPr lvl="1">
              <a:lnSpc>
                <a:spcPct val="90000"/>
              </a:lnSpc>
              <a:defRPr/>
            </a:pPr>
            <a:r>
              <a:rPr lang="en-US" sz="1800"/>
              <a:t>DNR</a:t>
            </a:r>
          </a:p>
          <a:p>
            <a:pPr lvl="1">
              <a:lnSpc>
                <a:spcPct val="90000"/>
              </a:lnSpc>
              <a:defRPr/>
            </a:pPr>
            <a:r>
              <a:rPr lang="en-US" sz="1800"/>
              <a:t>Active non-compressible bleeding</a:t>
            </a:r>
          </a:p>
          <a:p>
            <a:pPr lvl="1">
              <a:lnSpc>
                <a:spcPct val="90000"/>
              </a:lnSpc>
              <a:defRPr/>
            </a:pPr>
            <a:r>
              <a:rPr lang="en-US" sz="1800"/>
              <a:t>Need for immediate surgery</a:t>
            </a:r>
          </a:p>
          <a:p>
            <a:pPr>
              <a:lnSpc>
                <a:spcPct val="90000"/>
              </a:lnSpc>
              <a:defRPr/>
            </a:pPr>
            <a:endParaRPr lang="en-US" sz="2000"/>
          </a:p>
          <a:p>
            <a:pPr>
              <a:lnSpc>
                <a:spcPct val="90000"/>
              </a:lnSpc>
              <a:defRPr/>
            </a:pPr>
            <a:r>
              <a:rPr lang="en-US" sz="2000"/>
              <a:t>Relative</a:t>
            </a:r>
          </a:p>
          <a:p>
            <a:pPr lvl="1">
              <a:lnSpc>
                <a:spcPct val="90000"/>
              </a:lnSpc>
              <a:defRPr/>
            </a:pPr>
            <a:r>
              <a:rPr lang="en-US" sz="1800"/>
              <a:t>Trauma </a:t>
            </a:r>
          </a:p>
          <a:p>
            <a:pPr lvl="1">
              <a:lnSpc>
                <a:spcPct val="90000"/>
              </a:lnSpc>
              <a:defRPr/>
            </a:pPr>
            <a:r>
              <a:rPr lang="en-US" sz="1800"/>
              <a:t>Exsanguination</a:t>
            </a:r>
          </a:p>
          <a:p>
            <a:pPr lvl="1">
              <a:lnSpc>
                <a:spcPct val="90000"/>
              </a:lnSpc>
              <a:defRPr/>
            </a:pPr>
            <a:r>
              <a:rPr lang="en-US" sz="1800"/>
              <a:t>Intracranial hemorrhage</a:t>
            </a:r>
          </a:p>
          <a:p>
            <a:pPr lvl="1">
              <a:lnSpc>
                <a:spcPct val="90000"/>
              </a:lnSpc>
              <a:defRPr/>
            </a:pPr>
            <a:r>
              <a:rPr lang="en-US" sz="1800"/>
              <a:t>Environmental hypothermia</a:t>
            </a:r>
          </a:p>
          <a:p>
            <a:pPr lvl="1">
              <a:lnSpc>
                <a:spcPct val="90000"/>
              </a:lnSpc>
              <a:defRPr/>
            </a:pPr>
            <a:r>
              <a:rPr lang="en-US" sz="1800"/>
              <a:t>Recent surgery</a:t>
            </a:r>
          </a:p>
          <a:p>
            <a:pPr lvl="1">
              <a:lnSpc>
                <a:spcPct val="90000"/>
              </a:lnSpc>
              <a:defRPr/>
            </a:pPr>
            <a:r>
              <a:rPr lang="en-US" sz="1800"/>
              <a:t>Pregnancy</a:t>
            </a:r>
          </a:p>
          <a:p>
            <a:pPr lvl="1">
              <a:lnSpc>
                <a:spcPct val="90000"/>
              </a:lnSpc>
              <a:defRPr/>
            </a:pPr>
            <a:r>
              <a:rPr lang="en-US" sz="1800"/>
              <a:t>Sepsis</a:t>
            </a:r>
          </a:p>
          <a:p>
            <a:pPr lvl="1">
              <a:lnSpc>
                <a:spcPct val="90000"/>
              </a:lnSpc>
              <a:defRPr/>
            </a:pPr>
            <a:r>
              <a:rPr lang="en-US" sz="1800"/>
              <a:t>Brief/No CPR</a:t>
            </a:r>
          </a:p>
          <a:p>
            <a:pPr lvl="1">
              <a:lnSpc>
                <a:spcPct val="90000"/>
              </a:lnSpc>
              <a:buFont typeface="Arial Unicode MS" pitchFamily="34" charset="-128"/>
              <a:buNone/>
              <a:defRPr/>
            </a:pPr>
            <a:endParaRPr lang="en-US" sz="1800"/>
          </a:p>
        </p:txBody>
      </p:sp>
      <p:pic>
        <p:nvPicPr>
          <p:cNvPr id="21508" name="Picture 7" descr="MPj0407173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15240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8"/>
          <p:cNvSpPr txBox="1">
            <a:spLocks noChangeArrowheads="1"/>
          </p:cNvSpPr>
          <p:nvPr/>
        </p:nvSpPr>
        <p:spPr bwMode="auto">
          <a:xfrm>
            <a:off x="5638800" y="4419600"/>
            <a:ext cx="2971800" cy="1196975"/>
          </a:xfrm>
          <a:prstGeom prst="rect">
            <a:avLst/>
          </a:prstGeom>
          <a:solidFill>
            <a:schemeClr val="hlink"/>
          </a:solidFill>
          <a:ln w="9525">
            <a:solidFill>
              <a:schemeClr val="tx1"/>
            </a:solidFill>
            <a:miter lim="800000"/>
            <a:headEnd/>
            <a:tailEnd/>
          </a:ln>
          <a:effectLst>
            <a:outerShdw dist="107763" dir="2700000" algn="ctr" rotWithShape="0">
              <a:schemeClr val="bg2">
                <a:alpha val="50000"/>
              </a:schemeClr>
            </a:outerShdw>
          </a:effectLst>
        </p:spPr>
        <p:txBody>
          <a:bodyPr>
            <a:spAutoFit/>
          </a:bodyPr>
          <a:lstStyle>
            <a:lvl1pPr algn="l" eaLnBrk="0" hangingPunct="0">
              <a:spcBef>
                <a:spcPct val="20000"/>
              </a:spcBef>
              <a:buClr>
                <a:srgbClr val="FFCC00"/>
              </a:buClr>
              <a:buChar char="•"/>
              <a:defRPr sz="2400">
                <a:solidFill>
                  <a:schemeClr val="tx1"/>
                </a:solidFill>
                <a:latin typeface="Arial" charset="0"/>
              </a:defRPr>
            </a:lvl1pPr>
            <a:lvl2pPr marL="742950" indent="-285750" algn="l" eaLnBrk="0" hangingPunct="0">
              <a:spcBef>
                <a:spcPct val="20000"/>
              </a:spcBef>
              <a:buClr>
                <a:schemeClr val="tx2"/>
              </a:buClr>
              <a:buFont typeface="Arial Unicode MS" pitchFamily="34" charset="-128"/>
              <a:buChar char="-"/>
              <a:defRPr sz="2000">
                <a:solidFill>
                  <a:srgbClr val="FFFF99"/>
                </a:solidFill>
                <a:latin typeface="Arial" charset="0"/>
              </a:defRPr>
            </a:lvl2pPr>
            <a:lvl3pPr marL="1143000" indent="-228600" algn="l" eaLnBrk="0" hangingPunct="0">
              <a:spcBef>
                <a:spcPct val="20000"/>
              </a:spcBef>
              <a:buClr>
                <a:srgbClr val="CCFFFF"/>
              </a:buClr>
              <a:buSzPct val="50000"/>
              <a:buFont typeface="Monotype Sorts" pitchFamily="2" charset="2"/>
              <a:buChar char="u"/>
              <a:defRPr sz="2000">
                <a:solidFill>
                  <a:srgbClr val="CCFFFF"/>
                </a:solidFill>
                <a:latin typeface="Arial" charset="0"/>
              </a:defRPr>
            </a:lvl3pPr>
            <a:lvl4pPr marL="1600200" indent="-228600" algn="l" eaLnBrk="0" hangingPunct="0">
              <a:spcBef>
                <a:spcPct val="20000"/>
              </a:spcBef>
              <a:buClr>
                <a:srgbClr val="FFCC66"/>
              </a:buClr>
              <a:buSzPct val="50000"/>
              <a:buFont typeface="Monotype Sorts" pitchFamily="2" charset="2"/>
              <a:buChar char="u"/>
              <a:defRPr sz="2000">
                <a:solidFill>
                  <a:srgbClr val="FFFFCC"/>
                </a:solidFill>
                <a:latin typeface="Arial" charset="0"/>
              </a:defRPr>
            </a:lvl4pPr>
            <a:lvl5pPr marL="2057400" indent="-228600" algn="l" eaLnBrk="0" hangingPunct="0">
              <a:spcBef>
                <a:spcPct val="20000"/>
              </a:spcBef>
              <a:buClr>
                <a:schemeClr val="tx1"/>
              </a:buClr>
              <a:buSzPct val="45000"/>
              <a:buFont typeface="Monotype Sorts" pitchFamily="2" charset="2"/>
              <a:buChar char="v"/>
              <a:defRPr sz="2000">
                <a:solidFill>
                  <a:srgbClr val="CCFFFF"/>
                </a:solidFill>
                <a:latin typeface="Arial" charset="0"/>
              </a:defRPr>
            </a:lvl5pPr>
            <a:lvl6pPr marL="25146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6pPr>
            <a:lvl7pPr marL="29718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7pPr>
            <a:lvl8pPr marL="34290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8pPr>
            <a:lvl9pPr marL="38862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9pPr>
          </a:lstStyle>
          <a:p>
            <a:pPr algn="ctr" eaLnBrk="1" hangingPunct="1">
              <a:spcBef>
                <a:spcPct val="50000"/>
              </a:spcBef>
              <a:buClrTx/>
              <a:buFontTx/>
              <a:buNone/>
            </a:pPr>
            <a:r>
              <a:rPr lang="en-US" altLang="en-US"/>
              <a:t>Most contraindications are </a:t>
            </a:r>
            <a:r>
              <a:rPr lang="en-US" altLang="en-US" u="sng"/>
              <a:t>relative</a:t>
            </a:r>
            <a:endParaRPr lang="en-US" altLang="en-US"/>
          </a:p>
        </p:txBody>
      </p:sp>
    </p:spTree>
    <p:extLst>
      <p:ext uri="{BB962C8B-B14F-4D97-AF65-F5344CB8AC3E}">
        <p14:creationId xmlns:p14="http://schemas.microsoft.com/office/powerpoint/2010/main" val="410758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p:txBody>
          <a:bodyPr/>
          <a:lstStyle/>
          <a:p>
            <a:r>
              <a:rPr lang="en-US" altLang="en-US" dirty="0" err="1"/>
              <a:t>Neilsen</a:t>
            </a:r>
            <a:r>
              <a:rPr lang="en-US" altLang="en-US" dirty="0"/>
              <a:t>, NEJM 2013</a:t>
            </a:r>
          </a:p>
        </p:txBody>
      </p:sp>
      <p:sp>
        <p:nvSpPr>
          <p:cNvPr id="30723" name="Rectangle 3"/>
          <p:cNvSpPr>
            <a:spLocks noGrp="1" noChangeArrowheads="1"/>
          </p:cNvSpPr>
          <p:nvPr>
            <p:ph type="body" sz="half" idx="4294967295"/>
          </p:nvPr>
        </p:nvSpPr>
        <p:spPr>
          <a:xfrm>
            <a:off x="685800" y="1600200"/>
            <a:ext cx="7696200" cy="4114800"/>
          </a:xfrm>
        </p:spPr>
        <p:txBody>
          <a:bodyPr/>
          <a:lstStyle/>
          <a:p>
            <a:endParaRPr lang="en-US" altLang="en-US" dirty="0"/>
          </a:p>
          <a:p>
            <a:endParaRPr lang="en-US" altLang="en-US" dirty="0"/>
          </a:p>
        </p:txBody>
      </p:sp>
      <p:pic>
        <p:nvPicPr>
          <p:cNvPr id="2" name="Picture 1"/>
          <p:cNvPicPr>
            <a:picLocks noChangeAspect="1"/>
          </p:cNvPicPr>
          <p:nvPr/>
        </p:nvPicPr>
        <p:blipFill>
          <a:blip r:embed="rId3"/>
          <a:stretch>
            <a:fillRect/>
          </a:stretch>
        </p:blipFill>
        <p:spPr>
          <a:xfrm>
            <a:off x="1159672" y="1461998"/>
            <a:ext cx="7181014" cy="3296203"/>
          </a:xfrm>
          <a:prstGeom prst="rect">
            <a:avLst/>
          </a:prstGeom>
        </p:spPr>
      </p:pic>
      <p:sp>
        <p:nvSpPr>
          <p:cNvPr id="3" name="TextBox 2"/>
          <p:cNvSpPr txBox="1"/>
          <p:nvPr/>
        </p:nvSpPr>
        <p:spPr>
          <a:xfrm>
            <a:off x="880237" y="5111852"/>
            <a:ext cx="7705075" cy="830997"/>
          </a:xfrm>
          <a:prstGeom prst="rect">
            <a:avLst/>
          </a:prstGeom>
          <a:noFill/>
        </p:spPr>
        <p:txBody>
          <a:bodyPr wrap="square" rtlCol="0">
            <a:spAutoFit/>
          </a:bodyPr>
          <a:lstStyle/>
          <a:p>
            <a:r>
              <a:rPr lang="en-US" sz="2400" dirty="0"/>
              <a:t>Reports of the Death of Therapeutic Hypothermia </a:t>
            </a:r>
          </a:p>
          <a:p>
            <a:r>
              <a:rPr lang="en-US" sz="2400" dirty="0"/>
              <a:t>			are </a:t>
            </a:r>
            <a:r>
              <a:rPr lang="en-US" sz="2400" i="1" dirty="0"/>
              <a:t>GREATLY</a:t>
            </a:r>
            <a:r>
              <a:rPr lang="en-US" sz="2400" dirty="0"/>
              <a:t> exaggerated…</a:t>
            </a:r>
          </a:p>
        </p:txBody>
      </p:sp>
    </p:spTree>
    <p:extLst>
      <p:ext uri="{BB962C8B-B14F-4D97-AF65-F5344CB8AC3E}">
        <p14:creationId xmlns:p14="http://schemas.microsoft.com/office/powerpoint/2010/main" val="1494506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2611907"/>
            <a:ext cx="5339070" cy="2195384"/>
          </a:xfrm>
          <a:prstGeom prst="rect">
            <a:avLst/>
          </a:prstGeom>
        </p:spPr>
      </p:pic>
      <p:pic>
        <p:nvPicPr>
          <p:cNvPr id="5" name="Picture 4"/>
          <p:cNvPicPr>
            <a:picLocks noChangeAspect="1"/>
          </p:cNvPicPr>
          <p:nvPr/>
        </p:nvPicPr>
        <p:blipFill>
          <a:blip r:embed="rId3"/>
          <a:stretch>
            <a:fillRect/>
          </a:stretch>
        </p:blipFill>
        <p:spPr>
          <a:xfrm>
            <a:off x="5438228" y="1342755"/>
            <a:ext cx="3608690" cy="5049473"/>
          </a:xfrm>
          <a:prstGeom prst="rect">
            <a:avLst/>
          </a:prstGeom>
        </p:spPr>
      </p:pic>
    </p:spTree>
    <p:extLst>
      <p:ext uri="{BB962C8B-B14F-4D97-AF65-F5344CB8AC3E}">
        <p14:creationId xmlns:p14="http://schemas.microsoft.com/office/powerpoint/2010/main" val="1386925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BC44-48C9-1B4C-9787-1953A0578C04}"/>
              </a:ext>
            </a:extLst>
          </p:cNvPr>
          <p:cNvSpPr>
            <a:spLocks noGrp="1"/>
          </p:cNvSpPr>
          <p:nvPr>
            <p:ph type="title"/>
          </p:nvPr>
        </p:nvSpPr>
        <p:spPr/>
        <p:txBody>
          <a:bodyPr/>
          <a:lstStyle/>
          <a:p>
            <a:r>
              <a:rPr lang="en-US" dirty="0"/>
              <a:t>Trends in TTM -- </a:t>
            </a:r>
          </a:p>
        </p:txBody>
      </p:sp>
      <p:pic>
        <p:nvPicPr>
          <p:cNvPr id="7" name="Content Placeholder 6">
            <a:extLst>
              <a:ext uri="{FF2B5EF4-FFF2-40B4-BE49-F238E27FC236}">
                <a16:creationId xmlns:a16="http://schemas.microsoft.com/office/drawing/2014/main" id="{868138C9-E631-544B-BD14-343E7586B22F}"/>
              </a:ext>
            </a:extLst>
          </p:cNvPr>
          <p:cNvPicPr>
            <a:picLocks noGrp="1" noChangeAspect="1"/>
          </p:cNvPicPr>
          <p:nvPr>
            <p:ph idx="1"/>
          </p:nvPr>
        </p:nvPicPr>
        <p:blipFill>
          <a:blip r:embed="rId3"/>
          <a:stretch>
            <a:fillRect/>
          </a:stretch>
        </p:blipFill>
        <p:spPr>
          <a:xfrm>
            <a:off x="76200" y="3429000"/>
            <a:ext cx="5967859" cy="2971800"/>
          </a:xfrm>
          <a:prstGeom prst="rect">
            <a:avLst/>
          </a:prstGeom>
        </p:spPr>
      </p:pic>
      <p:pic>
        <p:nvPicPr>
          <p:cNvPr id="5" name="Picture 4">
            <a:extLst>
              <a:ext uri="{FF2B5EF4-FFF2-40B4-BE49-F238E27FC236}">
                <a16:creationId xmlns:a16="http://schemas.microsoft.com/office/drawing/2014/main" id="{9AEB4388-1EE7-F742-8BB1-8CC2F15651DE}"/>
              </a:ext>
            </a:extLst>
          </p:cNvPr>
          <p:cNvPicPr>
            <a:picLocks noChangeAspect="1"/>
          </p:cNvPicPr>
          <p:nvPr/>
        </p:nvPicPr>
        <p:blipFill>
          <a:blip r:embed="rId4"/>
          <a:stretch>
            <a:fillRect/>
          </a:stretch>
        </p:blipFill>
        <p:spPr>
          <a:xfrm>
            <a:off x="0" y="1289050"/>
            <a:ext cx="6400800" cy="2070100"/>
          </a:xfrm>
          <a:prstGeom prst="rect">
            <a:avLst/>
          </a:prstGeom>
        </p:spPr>
      </p:pic>
      <p:pic>
        <p:nvPicPr>
          <p:cNvPr id="6" name="Picture 5">
            <a:extLst>
              <a:ext uri="{FF2B5EF4-FFF2-40B4-BE49-F238E27FC236}">
                <a16:creationId xmlns:a16="http://schemas.microsoft.com/office/drawing/2014/main" id="{323C72E5-6B27-054B-AD76-9E8262AD5BEC}"/>
              </a:ext>
            </a:extLst>
          </p:cNvPr>
          <p:cNvPicPr>
            <a:picLocks noChangeAspect="1"/>
          </p:cNvPicPr>
          <p:nvPr/>
        </p:nvPicPr>
        <p:blipFill>
          <a:blip r:embed="rId5"/>
          <a:stretch>
            <a:fillRect/>
          </a:stretch>
        </p:blipFill>
        <p:spPr>
          <a:xfrm>
            <a:off x="6255684" y="3200400"/>
            <a:ext cx="2812116" cy="3200400"/>
          </a:xfrm>
          <a:prstGeom prst="rect">
            <a:avLst/>
          </a:prstGeom>
        </p:spPr>
      </p:pic>
      <p:sp>
        <p:nvSpPr>
          <p:cNvPr id="8" name="TextBox 7">
            <a:extLst>
              <a:ext uri="{FF2B5EF4-FFF2-40B4-BE49-F238E27FC236}">
                <a16:creationId xmlns:a16="http://schemas.microsoft.com/office/drawing/2014/main" id="{64154F90-39C4-934B-94E7-6E2ECE854BFF}"/>
              </a:ext>
            </a:extLst>
          </p:cNvPr>
          <p:cNvSpPr txBox="1"/>
          <p:nvPr/>
        </p:nvSpPr>
        <p:spPr>
          <a:xfrm>
            <a:off x="76200" y="6492552"/>
            <a:ext cx="2627642" cy="338554"/>
          </a:xfrm>
          <a:prstGeom prst="rect">
            <a:avLst/>
          </a:prstGeom>
          <a:noFill/>
        </p:spPr>
        <p:txBody>
          <a:bodyPr wrap="none" rtlCol="0">
            <a:spAutoFit/>
          </a:bodyPr>
          <a:lstStyle/>
          <a:p>
            <a:r>
              <a:rPr lang="en-US" sz="1600" i="1" dirty="0" err="1"/>
              <a:t>Khera</a:t>
            </a:r>
            <a:r>
              <a:rPr lang="en-US" sz="1600" i="1" dirty="0"/>
              <a:t> R, </a:t>
            </a:r>
            <a:r>
              <a:rPr lang="en-US" sz="1600" i="1" dirty="0" err="1"/>
              <a:t>Circ</a:t>
            </a:r>
            <a:r>
              <a:rPr lang="en-US" sz="1600" i="1" dirty="0"/>
              <a:t>: CQO 2018. </a:t>
            </a:r>
          </a:p>
        </p:txBody>
      </p:sp>
    </p:spTree>
    <p:extLst>
      <p:ext uri="{BB962C8B-B14F-4D97-AF65-F5344CB8AC3E}">
        <p14:creationId xmlns:p14="http://schemas.microsoft.com/office/powerpoint/2010/main" val="1553929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43000" y="4446814"/>
            <a:ext cx="7772400" cy="2133600"/>
          </a:xfrm>
        </p:spPr>
        <p:txBody>
          <a:bodyPr/>
          <a:lstStyle/>
          <a:p>
            <a:pPr marL="0" indent="0">
              <a:buNone/>
            </a:pPr>
            <a:r>
              <a:rPr lang="en-US" sz="2000" b="0" i="1" dirty="0"/>
              <a:t>	</a:t>
            </a:r>
            <a:r>
              <a:rPr lang="en-US" sz="2000" b="0" i="1" u="sng" dirty="0"/>
              <a:t>After the change from a TTM target of 33◦C to 36◦C</a:t>
            </a:r>
            <a:r>
              <a:rPr lang="en-US" sz="2000" b="0" i="1" dirty="0"/>
              <a:t>, we report low compliance with target temperature, higher rates of fever, and a </a:t>
            </a:r>
            <a:r>
              <a:rPr lang="en-US" sz="2000" b="0" i="1" u="sng" dirty="0"/>
              <a:t>trend towards clinical worsening in patient outcomes. </a:t>
            </a:r>
            <a:r>
              <a:rPr lang="en-US" sz="2000" b="0" i="1" dirty="0"/>
              <a:t>Hospitals adopting a 36 ◦ C target temperature to need to be aware that </a:t>
            </a:r>
            <a:r>
              <a:rPr lang="en-US" sz="2000" b="0" i="1" u="sng" dirty="0"/>
              <a:t>this target may not be easy to achieve, and requires adequate sedation and muscle-relaxant to avoid fever.       </a:t>
            </a:r>
            <a:r>
              <a:rPr lang="en-US" sz="2000" b="0" i="1" dirty="0"/>
              <a:t>-- Janet Bray</a:t>
            </a:r>
          </a:p>
        </p:txBody>
      </p:sp>
      <p:pic>
        <p:nvPicPr>
          <p:cNvPr id="4" name="Picture 3"/>
          <p:cNvPicPr>
            <a:picLocks noChangeAspect="1"/>
          </p:cNvPicPr>
          <p:nvPr/>
        </p:nvPicPr>
        <p:blipFill>
          <a:blip r:embed="rId2"/>
          <a:stretch>
            <a:fillRect/>
          </a:stretch>
        </p:blipFill>
        <p:spPr>
          <a:xfrm>
            <a:off x="191407" y="1398814"/>
            <a:ext cx="6997700" cy="2590800"/>
          </a:xfrm>
          <a:prstGeom prst="rect">
            <a:avLst/>
          </a:prstGeom>
        </p:spPr>
      </p:pic>
    </p:spTree>
    <p:extLst>
      <p:ext uri="{BB962C8B-B14F-4D97-AF65-F5344CB8AC3E}">
        <p14:creationId xmlns:p14="http://schemas.microsoft.com/office/powerpoint/2010/main" val="129960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4503-B9CF-3248-ACC1-80185A915DF7}"/>
              </a:ext>
            </a:extLst>
          </p:cNvPr>
          <p:cNvSpPr>
            <a:spLocks noGrp="1"/>
          </p:cNvSpPr>
          <p:nvPr>
            <p:ph type="title"/>
          </p:nvPr>
        </p:nvSpPr>
        <p:spPr/>
        <p:txBody>
          <a:bodyPr/>
          <a:lstStyle/>
          <a:p>
            <a:r>
              <a:rPr lang="en-US" dirty="0"/>
              <a:t>HYPERION Trial</a:t>
            </a:r>
          </a:p>
        </p:txBody>
      </p:sp>
      <p:pic>
        <p:nvPicPr>
          <p:cNvPr id="4" name="Picture 3">
            <a:extLst>
              <a:ext uri="{FF2B5EF4-FFF2-40B4-BE49-F238E27FC236}">
                <a16:creationId xmlns:a16="http://schemas.microsoft.com/office/drawing/2014/main" id="{E4871376-4E17-DD4F-A03F-604B2695164C}"/>
              </a:ext>
            </a:extLst>
          </p:cNvPr>
          <p:cNvPicPr>
            <a:picLocks noChangeAspect="1"/>
          </p:cNvPicPr>
          <p:nvPr/>
        </p:nvPicPr>
        <p:blipFill>
          <a:blip r:embed="rId2"/>
          <a:stretch>
            <a:fillRect/>
          </a:stretch>
        </p:blipFill>
        <p:spPr>
          <a:xfrm>
            <a:off x="0" y="1404395"/>
            <a:ext cx="4062714" cy="1932409"/>
          </a:xfrm>
          <a:prstGeom prst="rect">
            <a:avLst/>
          </a:prstGeom>
        </p:spPr>
      </p:pic>
      <p:pic>
        <p:nvPicPr>
          <p:cNvPr id="5" name="Picture 4">
            <a:extLst>
              <a:ext uri="{FF2B5EF4-FFF2-40B4-BE49-F238E27FC236}">
                <a16:creationId xmlns:a16="http://schemas.microsoft.com/office/drawing/2014/main" id="{177E0B22-A057-EE41-B9B2-4AB15B52405C}"/>
              </a:ext>
            </a:extLst>
          </p:cNvPr>
          <p:cNvPicPr>
            <a:picLocks noChangeAspect="1"/>
          </p:cNvPicPr>
          <p:nvPr/>
        </p:nvPicPr>
        <p:blipFill>
          <a:blip r:embed="rId3"/>
          <a:stretch>
            <a:fillRect/>
          </a:stretch>
        </p:blipFill>
        <p:spPr>
          <a:xfrm>
            <a:off x="4062714" y="1736203"/>
            <a:ext cx="5094618" cy="4665401"/>
          </a:xfrm>
          <a:prstGeom prst="rect">
            <a:avLst/>
          </a:prstGeom>
        </p:spPr>
      </p:pic>
      <p:sp>
        <p:nvSpPr>
          <p:cNvPr id="6" name="TextBox 5">
            <a:extLst>
              <a:ext uri="{FF2B5EF4-FFF2-40B4-BE49-F238E27FC236}">
                <a16:creationId xmlns:a16="http://schemas.microsoft.com/office/drawing/2014/main" id="{E45F5ADD-DC44-904F-B005-D430044D54C1}"/>
              </a:ext>
            </a:extLst>
          </p:cNvPr>
          <p:cNvSpPr txBox="1"/>
          <p:nvPr/>
        </p:nvSpPr>
        <p:spPr>
          <a:xfrm>
            <a:off x="76200" y="6492552"/>
            <a:ext cx="3017173" cy="338554"/>
          </a:xfrm>
          <a:prstGeom prst="rect">
            <a:avLst/>
          </a:prstGeom>
          <a:noFill/>
        </p:spPr>
        <p:txBody>
          <a:bodyPr wrap="none" rtlCol="0">
            <a:spAutoFit/>
          </a:bodyPr>
          <a:lstStyle/>
          <a:p>
            <a:r>
              <a:rPr lang="en-US" sz="1600" i="1" dirty="0" err="1"/>
              <a:t>Lascarrou</a:t>
            </a:r>
            <a:r>
              <a:rPr lang="en-US" sz="1600" i="1" dirty="0"/>
              <a:t>, et. al. NEJM, 2019. </a:t>
            </a:r>
          </a:p>
        </p:txBody>
      </p:sp>
    </p:spTree>
    <p:extLst>
      <p:ext uri="{BB962C8B-B14F-4D97-AF65-F5344CB8AC3E}">
        <p14:creationId xmlns:p14="http://schemas.microsoft.com/office/powerpoint/2010/main" val="1542333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48170" y="4240891"/>
            <a:ext cx="7772400" cy="4373563"/>
          </a:xfrm>
        </p:spPr>
        <p:txBody>
          <a:bodyPr/>
          <a:lstStyle/>
          <a:p>
            <a:pPr marL="0" indent="0">
              <a:buNone/>
            </a:pPr>
            <a:r>
              <a:rPr lang="en-US" sz="2000" b="0" i="1" dirty="0"/>
              <a:t>We concur with the AAN experts that less is not more and </a:t>
            </a:r>
            <a:r>
              <a:rPr lang="en-US" sz="2000" i="1" dirty="0"/>
              <a:t>cooling should be harder, better, faster, stronger, </a:t>
            </a:r>
            <a:r>
              <a:rPr lang="en-US" sz="2000" b="0" i="1" dirty="0"/>
              <a:t>in the sense that neurologists should be hard- liners who </a:t>
            </a:r>
            <a:r>
              <a:rPr lang="en-US" sz="2000" i="1" dirty="0"/>
              <a:t>embrace cooling as a default mode for nearly all cardiac arrest survivors, </a:t>
            </a:r>
            <a:r>
              <a:rPr lang="en-US" sz="2000" b="0" i="1" dirty="0"/>
              <a:t>making it harder to exclude patients, while using cooling techniques that are the better ones, </a:t>
            </a:r>
            <a:r>
              <a:rPr lang="en-US" sz="2000" i="1" dirty="0"/>
              <a:t>starting as quickly as possible after ROSC, and that 33C is stronger than 36C. </a:t>
            </a:r>
            <a:r>
              <a:rPr lang="en-US" sz="2000" b="0" i="1" dirty="0"/>
              <a:t>	--- Lance Becker, MD</a:t>
            </a:r>
          </a:p>
          <a:p>
            <a:endParaRPr lang="en-US" dirty="0"/>
          </a:p>
        </p:txBody>
      </p:sp>
      <p:pic>
        <p:nvPicPr>
          <p:cNvPr id="4" name="Picture 3"/>
          <p:cNvPicPr>
            <a:picLocks noChangeAspect="1"/>
          </p:cNvPicPr>
          <p:nvPr/>
        </p:nvPicPr>
        <p:blipFill>
          <a:blip r:embed="rId2"/>
          <a:stretch>
            <a:fillRect/>
          </a:stretch>
        </p:blipFill>
        <p:spPr>
          <a:xfrm>
            <a:off x="278492" y="1443263"/>
            <a:ext cx="8711757" cy="2573565"/>
          </a:xfrm>
          <a:prstGeom prst="rect">
            <a:avLst/>
          </a:prstGeom>
        </p:spPr>
      </p:pic>
    </p:spTree>
    <p:extLst>
      <p:ext uri="{BB962C8B-B14F-4D97-AF65-F5344CB8AC3E}">
        <p14:creationId xmlns:p14="http://schemas.microsoft.com/office/powerpoint/2010/main" val="757817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Endovascular Catheters</a:t>
            </a:r>
            <a:br>
              <a:rPr lang="en-US" dirty="0"/>
            </a:br>
            <a:r>
              <a:rPr lang="en-US" sz="2800" dirty="0"/>
              <a:t>(</a:t>
            </a:r>
            <a:r>
              <a:rPr lang="en-US" sz="2800" dirty="0" err="1"/>
              <a:t>Zoll</a:t>
            </a:r>
            <a:r>
              <a:rPr lang="en-US" sz="2800" dirty="0"/>
              <a:t>)</a:t>
            </a:r>
            <a:endParaRPr lang="en-US" sz="2400" dirty="0"/>
          </a:p>
        </p:txBody>
      </p:sp>
      <p:pic>
        <p:nvPicPr>
          <p:cNvPr id="3072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10316" y="1331159"/>
            <a:ext cx="1728716" cy="488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968" y="1331159"/>
            <a:ext cx="2358232" cy="454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43200" y="1331159"/>
            <a:ext cx="3850327" cy="498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1882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Disclosures</a:t>
            </a:r>
          </a:p>
        </p:txBody>
      </p:sp>
      <p:sp>
        <p:nvSpPr>
          <p:cNvPr id="7171" name="Content Placeholder 2"/>
          <p:cNvSpPr>
            <a:spLocks noGrp="1"/>
          </p:cNvSpPr>
          <p:nvPr>
            <p:ph sz="half" idx="1"/>
          </p:nvPr>
        </p:nvSpPr>
        <p:spPr>
          <a:xfrm>
            <a:off x="748553" y="1676400"/>
            <a:ext cx="3810000" cy="4373563"/>
          </a:xfrm>
        </p:spPr>
        <p:txBody>
          <a:bodyPr/>
          <a:lstStyle/>
          <a:p>
            <a:pPr>
              <a:defRPr/>
            </a:pPr>
            <a:r>
              <a:rPr lang="en-US" sz="1800" dirty="0">
                <a:cs typeface="Arial"/>
              </a:rPr>
              <a:t>Current Support</a:t>
            </a:r>
          </a:p>
          <a:p>
            <a:pPr lvl="1">
              <a:defRPr/>
            </a:pPr>
            <a:r>
              <a:rPr lang="en-US" sz="1600" dirty="0"/>
              <a:t>UABHSF-GEF</a:t>
            </a:r>
            <a:r>
              <a:rPr lang="mr-IN" sz="1600" dirty="0"/>
              <a:t>–</a:t>
            </a:r>
            <a:r>
              <a:rPr lang="en-US" sz="1600" dirty="0"/>
              <a:t>01 ED-ICU Data and support </a:t>
            </a:r>
          </a:p>
          <a:p>
            <a:pPr lvl="1">
              <a:defRPr/>
            </a:pPr>
            <a:r>
              <a:rPr lang="en-US" sz="1600" dirty="0"/>
              <a:t>1U01MH110925-01 (AURORA)</a:t>
            </a:r>
          </a:p>
          <a:p>
            <a:pPr lvl="1">
              <a:defRPr/>
            </a:pPr>
            <a:r>
              <a:rPr lang="en-US" sz="1600" dirty="0"/>
              <a:t>5U01DK096037 (STONE)</a:t>
            </a:r>
          </a:p>
          <a:p>
            <a:pPr lvl="1">
              <a:defRPr/>
            </a:pPr>
            <a:r>
              <a:rPr lang="en-US" sz="1600" dirty="0">
                <a:cs typeface="Arial"/>
              </a:rPr>
              <a:t>K23AG038548 (Elderly Crash) </a:t>
            </a:r>
          </a:p>
          <a:p>
            <a:pPr lvl="1">
              <a:defRPr/>
            </a:pPr>
            <a:r>
              <a:rPr lang="en-US" sz="1600" dirty="0">
                <a:cs typeface="Arial"/>
              </a:rPr>
              <a:t>R01GM101197 (</a:t>
            </a:r>
            <a:r>
              <a:rPr lang="en-US" sz="1600" dirty="0" err="1">
                <a:cs typeface="Arial"/>
              </a:rPr>
              <a:t>PRoACT</a:t>
            </a:r>
            <a:r>
              <a:rPr lang="en-US" sz="1600" dirty="0">
                <a:cs typeface="Arial"/>
              </a:rPr>
              <a:t>)</a:t>
            </a:r>
          </a:p>
          <a:p>
            <a:pPr lvl="1">
              <a:defRPr/>
            </a:pPr>
            <a:r>
              <a:rPr lang="en-US" sz="1600" dirty="0">
                <a:cs typeface="Arial"/>
              </a:rPr>
              <a:t>R01GM103799 (RACE)</a:t>
            </a:r>
          </a:p>
          <a:p>
            <a:pPr lvl="1">
              <a:defRPr/>
            </a:pPr>
            <a:r>
              <a:rPr lang="en-US" sz="1600" dirty="0">
                <a:cs typeface="Arial"/>
              </a:rPr>
              <a:t>F150929006 (NMB-OHCA)</a:t>
            </a:r>
          </a:p>
          <a:p>
            <a:pPr lvl="1">
              <a:defRPr/>
            </a:pPr>
            <a:r>
              <a:rPr lang="en-US" sz="1600" dirty="0">
                <a:cs typeface="Arial"/>
              </a:rPr>
              <a:t>Society for Critical Care Medicine  (2016 SCCM Vision Grant) </a:t>
            </a:r>
          </a:p>
          <a:p>
            <a:pPr lvl="1">
              <a:defRPr/>
            </a:pPr>
            <a:r>
              <a:rPr lang="en-US" sz="1600" dirty="0">
                <a:cs typeface="Arial"/>
              </a:rPr>
              <a:t>Emergency Medicine Foundation (2016 Innovation Grant)</a:t>
            </a:r>
          </a:p>
          <a:p>
            <a:pPr lvl="1">
              <a:defRPr/>
            </a:pPr>
            <a:r>
              <a:rPr lang="en-US" sz="1600" dirty="0" err="1">
                <a:cs typeface="Arial"/>
              </a:rPr>
              <a:t>Zoll</a:t>
            </a:r>
            <a:r>
              <a:rPr lang="en-US" sz="1600" dirty="0">
                <a:cs typeface="Arial"/>
              </a:rPr>
              <a:t> Medical Corp (VPAC)</a:t>
            </a:r>
          </a:p>
          <a:p>
            <a:pPr lvl="1">
              <a:defRPr/>
            </a:pPr>
            <a:r>
              <a:rPr lang="en-US" sz="1600" dirty="0">
                <a:cs typeface="Arial"/>
              </a:rPr>
              <a:t>American Heart Association (RQI) </a:t>
            </a:r>
          </a:p>
        </p:txBody>
      </p:sp>
      <p:sp>
        <p:nvSpPr>
          <p:cNvPr id="2" name="Content Placeholder 1"/>
          <p:cNvSpPr>
            <a:spLocks noGrp="1"/>
          </p:cNvSpPr>
          <p:nvPr>
            <p:ph sz="half" idx="2"/>
          </p:nvPr>
        </p:nvSpPr>
        <p:spPr>
          <a:xfrm>
            <a:off x="4724400" y="1676400"/>
            <a:ext cx="3810000" cy="4740166"/>
          </a:xfrm>
        </p:spPr>
        <p:txBody>
          <a:bodyPr/>
          <a:lstStyle/>
          <a:p>
            <a:pPr>
              <a:buFont typeface="Arial"/>
              <a:buChar char="•"/>
              <a:defRPr/>
            </a:pPr>
            <a:r>
              <a:rPr lang="en-US" sz="1400" dirty="0">
                <a:cs typeface="Arial"/>
              </a:rPr>
              <a:t>Previous Support </a:t>
            </a:r>
          </a:p>
          <a:p>
            <a:pPr lvl="1">
              <a:defRPr/>
            </a:pPr>
            <a:r>
              <a:rPr lang="en-US" sz="1400" dirty="0">
                <a:cs typeface="Arial"/>
              </a:rPr>
              <a:t>2U01HL077881-09 (ROC)</a:t>
            </a:r>
          </a:p>
          <a:p>
            <a:pPr lvl="1">
              <a:defRPr/>
            </a:pPr>
            <a:r>
              <a:rPr lang="en-US" sz="1400" dirty="0">
                <a:cs typeface="Arial"/>
              </a:rPr>
              <a:t>R01AR056328 (Crash AA)</a:t>
            </a:r>
          </a:p>
          <a:p>
            <a:pPr lvl="1">
              <a:defRPr/>
            </a:pPr>
            <a:r>
              <a:rPr lang="en-US" sz="1400" dirty="0">
                <a:cs typeface="Arial"/>
              </a:rPr>
              <a:t>UAB Lister Hill Foundation (ACRDC)</a:t>
            </a:r>
          </a:p>
          <a:p>
            <a:pPr lvl="1">
              <a:defRPr/>
            </a:pPr>
            <a:r>
              <a:rPr lang="en-US" sz="1400" dirty="0" err="1">
                <a:cs typeface="Arial"/>
              </a:rPr>
              <a:t>Boehringer-Ingelheim</a:t>
            </a:r>
            <a:r>
              <a:rPr lang="en-US" sz="1400" dirty="0">
                <a:cs typeface="Arial"/>
              </a:rPr>
              <a:t> (Reverse-AL)</a:t>
            </a:r>
          </a:p>
          <a:p>
            <a:pPr lvl="1">
              <a:defRPr/>
            </a:pPr>
            <a:r>
              <a:rPr lang="en-US" sz="1400" dirty="0">
                <a:cs typeface="Arial"/>
              </a:rPr>
              <a:t>Abbott Molecular (IRIDICA)</a:t>
            </a:r>
          </a:p>
          <a:p>
            <a:pPr lvl="1">
              <a:defRPr/>
            </a:pPr>
            <a:r>
              <a:rPr lang="en-US" sz="1400" dirty="0">
                <a:cs typeface="Arial"/>
              </a:rPr>
              <a:t>Rapid Pathogen Screening (</a:t>
            </a:r>
            <a:r>
              <a:rPr lang="en-US" sz="1400" dirty="0" err="1">
                <a:cs typeface="Arial"/>
              </a:rPr>
              <a:t>FebriDx</a:t>
            </a:r>
            <a:r>
              <a:rPr lang="en-US" sz="1400" dirty="0">
                <a:cs typeface="Arial"/>
              </a:rPr>
              <a:t>)</a:t>
            </a:r>
          </a:p>
          <a:p>
            <a:pPr lvl="1">
              <a:defRPr/>
            </a:pPr>
            <a:endParaRPr lang="en-US" sz="1400" dirty="0">
              <a:cs typeface="Arial"/>
            </a:endParaRPr>
          </a:p>
          <a:p>
            <a:pPr>
              <a:defRPr/>
            </a:pPr>
            <a:r>
              <a:rPr lang="en-US" sz="1400" dirty="0">
                <a:cs typeface="Arial"/>
              </a:rPr>
              <a:t>Other relationships</a:t>
            </a:r>
          </a:p>
          <a:p>
            <a:pPr lvl="1">
              <a:defRPr/>
            </a:pPr>
            <a:r>
              <a:rPr lang="en-US" sz="1400" dirty="0">
                <a:cs typeface="Arial"/>
              </a:rPr>
              <a:t>American Heart Association, Volunteer and 2015 Guidelines Author</a:t>
            </a:r>
          </a:p>
          <a:p>
            <a:pPr lvl="1">
              <a:defRPr/>
            </a:pPr>
            <a:r>
              <a:rPr lang="en-US" sz="1400" dirty="0">
                <a:cs typeface="Arial"/>
              </a:rPr>
              <a:t>The Joint Commission, Comprehensive Cardiac Center Task Force Member</a:t>
            </a:r>
          </a:p>
          <a:p>
            <a:pPr lvl="1">
              <a:defRPr/>
            </a:pPr>
            <a:r>
              <a:rPr lang="en-US" sz="1400" dirty="0">
                <a:cs typeface="Arial"/>
              </a:rPr>
              <a:t>Member, Board of Directors, Rapid Oxygen Company</a:t>
            </a:r>
          </a:p>
          <a:p>
            <a:pPr lvl="1">
              <a:defRPr/>
            </a:pPr>
            <a:endParaRPr lang="en-US" sz="1000" dirty="0">
              <a:cs typeface="Arial"/>
            </a:endParaRPr>
          </a:p>
          <a:p>
            <a:pPr>
              <a:defRPr/>
            </a:pPr>
            <a:endParaRPr lang="en-US" sz="1800" dirty="0">
              <a:cs typeface="Arial"/>
            </a:endParaRPr>
          </a:p>
          <a:p>
            <a:pPr marL="457200" lvl="1" indent="0">
              <a:buNone/>
              <a:defRPr/>
            </a:pPr>
            <a:endParaRPr lang="en-US" sz="1400" dirty="0">
              <a:cs typeface="Arial"/>
            </a:endParaRPr>
          </a:p>
          <a:p>
            <a:pPr>
              <a:defRPr/>
            </a:pPr>
            <a:endParaRPr lang="en-US" sz="1800" dirty="0">
              <a:cs typeface="Arial"/>
            </a:endParaRPr>
          </a:p>
          <a:p>
            <a:pPr lvl="1">
              <a:defRPr/>
            </a:pPr>
            <a:endParaRPr lang="en-US" sz="1400" dirty="0">
              <a:cs typeface="Arial"/>
            </a:endParaRPr>
          </a:p>
          <a:p>
            <a:pPr lvl="1">
              <a:defRPr/>
            </a:pPr>
            <a:endParaRPr lang="en-US" sz="1400" dirty="0">
              <a:cs typeface="Arial"/>
            </a:endParaRPr>
          </a:p>
          <a:p>
            <a:endParaRPr lang="en-US" dirty="0"/>
          </a:p>
        </p:txBody>
      </p:sp>
    </p:spTree>
    <p:extLst>
      <p:ext uri="{BB962C8B-B14F-4D97-AF65-F5344CB8AC3E}">
        <p14:creationId xmlns:p14="http://schemas.microsoft.com/office/powerpoint/2010/main" val="1193827248"/>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UAB HYPOTHERMIA RECIPE</a:t>
            </a:r>
          </a:p>
        </p:txBody>
      </p:sp>
      <p:sp>
        <p:nvSpPr>
          <p:cNvPr id="236547" name="Rectangle 3"/>
          <p:cNvSpPr>
            <a:spLocks noGrp="1" noChangeArrowheads="1"/>
          </p:cNvSpPr>
          <p:nvPr>
            <p:ph type="body" idx="1"/>
          </p:nvPr>
        </p:nvSpPr>
        <p:spPr>
          <a:xfrm>
            <a:off x="685800" y="2057400"/>
            <a:ext cx="7772400" cy="3962400"/>
          </a:xfrm>
          <a:solidFill>
            <a:srgbClr val="FFFF99"/>
          </a:solidFill>
          <a:ln w="9525"/>
          <a:extLst>
            <a:ext uri="{91240B29-F687-4F45-9708-019B960494DF}">
              <a14:hiddenLine xmlns:a14="http://schemas.microsoft.com/office/drawing/2010/main" w="12700">
                <a:solidFill>
                  <a:srgbClr val="000000"/>
                </a:solidFill>
                <a:miter lim="800000"/>
                <a:headEnd/>
                <a:tailEnd/>
              </a14:hiddenLine>
            </a:ext>
          </a:extLst>
        </p:spPr>
        <p:txBody>
          <a:bodyPr/>
          <a:lstStyle/>
          <a:p>
            <a:pPr marL="457200" indent="-457200">
              <a:buClr>
                <a:srgbClr val="000000"/>
              </a:buClr>
              <a:buFontTx/>
              <a:buAutoNum type="arabicPeriod"/>
              <a:defRPr/>
            </a:pPr>
            <a:endParaRPr lang="en-US" sz="4000" b="1" dirty="0">
              <a:solidFill>
                <a:srgbClr val="000000"/>
              </a:solidFill>
              <a:effectLst>
                <a:outerShdw blurRad="38100" dist="38100" dir="2700000" algn="tl">
                  <a:srgbClr val="FFFFFF"/>
                </a:outerShdw>
              </a:effectLst>
            </a:endParaRPr>
          </a:p>
          <a:p>
            <a:pPr marL="838200" lvl="1" indent="-381000">
              <a:buClr>
                <a:srgbClr val="000000"/>
              </a:buClr>
              <a:buFontTx/>
              <a:buAutoNum type="arabicPeriod"/>
              <a:defRPr/>
            </a:pPr>
            <a:r>
              <a:rPr lang="en-US" sz="3600" b="1" dirty="0">
                <a:solidFill>
                  <a:srgbClr val="000000"/>
                </a:solidFill>
                <a:effectLst>
                  <a:outerShdw blurRad="38100" dist="38100" dir="2700000" algn="tl">
                    <a:srgbClr val="FFFFFF"/>
                  </a:outerShdw>
                </a:effectLst>
              </a:rPr>
              <a:t> Cool </a:t>
            </a:r>
            <a:r>
              <a:rPr lang="en-US" sz="3600" b="1" u="sng" dirty="0">
                <a:solidFill>
                  <a:srgbClr val="000000"/>
                </a:solidFill>
                <a:effectLst>
                  <a:outerShdw blurRad="38100" dist="38100" dir="2700000" algn="tl">
                    <a:srgbClr val="FFFFFF"/>
                  </a:outerShdw>
                </a:effectLst>
              </a:rPr>
              <a:t>rapidly</a:t>
            </a:r>
            <a:r>
              <a:rPr lang="en-US" sz="3600" b="1" dirty="0">
                <a:solidFill>
                  <a:srgbClr val="000000"/>
                </a:solidFill>
                <a:effectLst>
                  <a:outerShdw blurRad="38100" dist="38100" dir="2700000" algn="tl">
                    <a:srgbClr val="FFFFFF"/>
                  </a:outerShdw>
                </a:effectLst>
              </a:rPr>
              <a:t> to 33</a:t>
            </a:r>
            <a:r>
              <a:rPr lang="en-US" sz="3600" b="1" dirty="0">
                <a:solidFill>
                  <a:srgbClr val="000000"/>
                </a:solidFill>
                <a:effectLst>
                  <a:outerShdw blurRad="38100" dist="38100" dir="2700000" algn="tl">
                    <a:srgbClr val="FFFFFF"/>
                  </a:outerShdw>
                </a:effectLst>
                <a:cs typeface="Arial" charset="0"/>
              </a:rPr>
              <a:t>°</a:t>
            </a:r>
            <a:r>
              <a:rPr lang="en-US" sz="3600" b="1" dirty="0">
                <a:solidFill>
                  <a:srgbClr val="000000"/>
                </a:solidFill>
                <a:effectLst>
                  <a:outerShdw blurRad="38100" dist="38100" dir="2700000" algn="tl">
                    <a:srgbClr val="FFFFFF"/>
                  </a:outerShdw>
                </a:effectLst>
              </a:rPr>
              <a:t>C</a:t>
            </a:r>
          </a:p>
          <a:p>
            <a:pPr marL="838200" lvl="1" indent="-381000">
              <a:buClr>
                <a:srgbClr val="000000"/>
              </a:buClr>
              <a:buFontTx/>
              <a:buAutoNum type="arabicPeriod"/>
              <a:defRPr/>
            </a:pPr>
            <a:r>
              <a:rPr lang="en-US" sz="3600" b="1" dirty="0">
                <a:solidFill>
                  <a:srgbClr val="000000"/>
                </a:solidFill>
                <a:effectLst>
                  <a:outerShdw blurRad="38100" dist="38100" dir="2700000" algn="tl">
                    <a:srgbClr val="FFFFFF"/>
                  </a:outerShdw>
                </a:effectLst>
              </a:rPr>
              <a:t> Maintain at 33</a:t>
            </a:r>
            <a:r>
              <a:rPr lang="en-US" sz="3600" b="1" dirty="0">
                <a:solidFill>
                  <a:srgbClr val="000000"/>
                </a:solidFill>
                <a:effectLst>
                  <a:outerShdw blurRad="38100" dist="38100" dir="2700000" algn="tl">
                    <a:srgbClr val="FFFFFF"/>
                  </a:outerShdw>
                </a:effectLst>
                <a:cs typeface="Arial" charset="0"/>
              </a:rPr>
              <a:t>°</a:t>
            </a:r>
            <a:r>
              <a:rPr lang="en-US" sz="3600" b="1" dirty="0">
                <a:solidFill>
                  <a:srgbClr val="000000"/>
                </a:solidFill>
                <a:effectLst>
                  <a:outerShdw blurRad="38100" dist="38100" dir="2700000" algn="tl">
                    <a:srgbClr val="FFFFFF"/>
                  </a:outerShdw>
                </a:effectLst>
              </a:rPr>
              <a:t>C for 24 hours</a:t>
            </a:r>
          </a:p>
          <a:p>
            <a:pPr marL="838200" lvl="1" indent="-381000">
              <a:buClr>
                <a:srgbClr val="000000"/>
              </a:buClr>
              <a:buFontTx/>
              <a:buAutoNum type="arabicPeriod"/>
              <a:defRPr/>
            </a:pPr>
            <a:r>
              <a:rPr lang="en-US" sz="3600" b="1" dirty="0">
                <a:solidFill>
                  <a:srgbClr val="000000"/>
                </a:solidFill>
                <a:effectLst>
                  <a:outerShdw blurRad="38100" dist="38100" dir="2700000" algn="tl">
                    <a:srgbClr val="FFFFFF"/>
                  </a:outerShdw>
                </a:effectLst>
              </a:rPr>
              <a:t> Warm </a:t>
            </a:r>
            <a:r>
              <a:rPr lang="en-US" sz="3600" b="1" u="sng" dirty="0">
                <a:solidFill>
                  <a:srgbClr val="000000"/>
                </a:solidFill>
                <a:effectLst>
                  <a:outerShdw blurRad="38100" dist="38100" dir="2700000" algn="tl">
                    <a:srgbClr val="FFFFFF"/>
                  </a:outerShdw>
                </a:effectLst>
              </a:rPr>
              <a:t>slowly</a:t>
            </a:r>
            <a:r>
              <a:rPr lang="en-US" sz="3600" b="1" dirty="0">
                <a:solidFill>
                  <a:srgbClr val="000000"/>
                </a:solidFill>
                <a:effectLst>
                  <a:outerShdw blurRad="38100" dist="38100" dir="2700000" algn="tl">
                    <a:srgbClr val="FFFFFF"/>
                  </a:outerShdw>
                </a:effectLst>
              </a:rPr>
              <a:t> to 37</a:t>
            </a:r>
            <a:r>
              <a:rPr lang="en-US" sz="3600" b="1" dirty="0">
                <a:solidFill>
                  <a:srgbClr val="000000"/>
                </a:solidFill>
                <a:effectLst>
                  <a:outerShdw blurRad="38100" dist="38100" dir="2700000" algn="tl">
                    <a:srgbClr val="FFFFFF"/>
                  </a:outerShdw>
                </a:effectLst>
                <a:cs typeface="Arial" charset="0"/>
              </a:rPr>
              <a:t>°</a:t>
            </a:r>
            <a:r>
              <a:rPr lang="en-US" sz="3600" b="1" dirty="0">
                <a:solidFill>
                  <a:srgbClr val="000000"/>
                </a:solidFill>
                <a:effectLst>
                  <a:outerShdw blurRad="38100" dist="38100" dir="2700000" algn="tl">
                    <a:srgbClr val="FFFFFF"/>
                  </a:outerShdw>
                </a:effectLst>
              </a:rPr>
              <a:t>C</a:t>
            </a:r>
          </a:p>
          <a:p>
            <a:pPr marL="838200" lvl="1" indent="-381000">
              <a:buClr>
                <a:srgbClr val="000000"/>
              </a:buClr>
              <a:buFontTx/>
              <a:buAutoNum type="arabicPeriod"/>
              <a:defRPr/>
            </a:pPr>
            <a:r>
              <a:rPr lang="en-US" sz="3600" b="1" dirty="0">
                <a:solidFill>
                  <a:srgbClr val="000000"/>
                </a:solidFill>
                <a:effectLst>
                  <a:outerShdw blurRad="38100" dist="38100" dir="2700000" algn="tl">
                    <a:srgbClr val="FFFFFF"/>
                  </a:outerShdw>
                </a:effectLst>
              </a:rPr>
              <a:t> Maintain at 37</a:t>
            </a:r>
            <a:r>
              <a:rPr lang="en-US" sz="3600" b="1" dirty="0">
                <a:solidFill>
                  <a:srgbClr val="000000"/>
                </a:solidFill>
                <a:effectLst>
                  <a:outerShdw blurRad="38100" dist="38100" dir="2700000" algn="tl">
                    <a:srgbClr val="FFFFFF"/>
                  </a:outerShdw>
                </a:effectLst>
                <a:cs typeface="Arial" charset="0"/>
              </a:rPr>
              <a:t>°</a:t>
            </a:r>
            <a:r>
              <a:rPr lang="en-US" sz="3600" b="1" dirty="0">
                <a:solidFill>
                  <a:srgbClr val="000000"/>
                </a:solidFill>
                <a:effectLst>
                  <a:outerShdw blurRad="38100" dist="38100" dir="2700000" algn="tl">
                    <a:srgbClr val="FFFFFF"/>
                  </a:outerShdw>
                </a:effectLst>
              </a:rPr>
              <a:t>C for 3 days</a:t>
            </a:r>
          </a:p>
        </p:txBody>
      </p:sp>
      <p:sp>
        <p:nvSpPr>
          <p:cNvPr id="23556" name="Text Box 4"/>
          <p:cNvSpPr txBox="1">
            <a:spLocks noChangeArrowheads="1"/>
          </p:cNvSpPr>
          <p:nvPr/>
        </p:nvSpPr>
        <p:spPr bwMode="auto">
          <a:xfrm>
            <a:off x="685800" y="1600200"/>
            <a:ext cx="35052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FFCC00"/>
              </a:buClr>
              <a:buChar char="•"/>
              <a:defRPr sz="2400">
                <a:solidFill>
                  <a:schemeClr val="tx1"/>
                </a:solidFill>
                <a:latin typeface="Arial" charset="0"/>
              </a:defRPr>
            </a:lvl1pPr>
            <a:lvl2pPr marL="742950" indent="-285750" algn="l" eaLnBrk="0" hangingPunct="0">
              <a:spcBef>
                <a:spcPct val="20000"/>
              </a:spcBef>
              <a:buClr>
                <a:schemeClr val="tx2"/>
              </a:buClr>
              <a:buFont typeface="Arial Unicode MS" pitchFamily="34" charset="-128"/>
              <a:buChar char="-"/>
              <a:defRPr sz="2000">
                <a:solidFill>
                  <a:srgbClr val="FFFF99"/>
                </a:solidFill>
                <a:latin typeface="Arial" charset="0"/>
              </a:defRPr>
            </a:lvl2pPr>
            <a:lvl3pPr marL="1143000" indent="-228600" algn="l" eaLnBrk="0" hangingPunct="0">
              <a:spcBef>
                <a:spcPct val="20000"/>
              </a:spcBef>
              <a:buClr>
                <a:srgbClr val="CCFFFF"/>
              </a:buClr>
              <a:buSzPct val="50000"/>
              <a:buFont typeface="Monotype Sorts" pitchFamily="2" charset="2"/>
              <a:buChar char="u"/>
              <a:defRPr sz="2000">
                <a:solidFill>
                  <a:srgbClr val="CCFFFF"/>
                </a:solidFill>
                <a:latin typeface="Arial" charset="0"/>
              </a:defRPr>
            </a:lvl3pPr>
            <a:lvl4pPr marL="1600200" indent="-228600" algn="l" eaLnBrk="0" hangingPunct="0">
              <a:spcBef>
                <a:spcPct val="20000"/>
              </a:spcBef>
              <a:buClr>
                <a:srgbClr val="FFCC66"/>
              </a:buClr>
              <a:buSzPct val="50000"/>
              <a:buFont typeface="Monotype Sorts" pitchFamily="2" charset="2"/>
              <a:buChar char="u"/>
              <a:defRPr sz="2000">
                <a:solidFill>
                  <a:srgbClr val="FFFFCC"/>
                </a:solidFill>
                <a:latin typeface="Arial" charset="0"/>
              </a:defRPr>
            </a:lvl4pPr>
            <a:lvl5pPr marL="2057400" indent="-228600" algn="l" eaLnBrk="0" hangingPunct="0">
              <a:spcBef>
                <a:spcPct val="20000"/>
              </a:spcBef>
              <a:buClr>
                <a:schemeClr val="tx1"/>
              </a:buClr>
              <a:buSzPct val="45000"/>
              <a:buFont typeface="Monotype Sorts" pitchFamily="2" charset="2"/>
              <a:buChar char="v"/>
              <a:defRPr sz="2000">
                <a:solidFill>
                  <a:srgbClr val="CCFFFF"/>
                </a:solidFill>
                <a:latin typeface="Arial" charset="0"/>
              </a:defRPr>
            </a:lvl5pPr>
            <a:lvl6pPr marL="25146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6pPr>
            <a:lvl7pPr marL="29718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7pPr>
            <a:lvl8pPr marL="34290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8pPr>
            <a:lvl9pPr marL="3886200" indent="-228600" eaLnBrk="0" fontAlgn="base" hangingPunct="0">
              <a:spcBef>
                <a:spcPct val="20000"/>
              </a:spcBef>
              <a:spcAft>
                <a:spcPct val="0"/>
              </a:spcAft>
              <a:buClr>
                <a:schemeClr val="tx1"/>
              </a:buClr>
              <a:buSzPct val="45000"/>
              <a:buFont typeface="Monotype Sorts" pitchFamily="2" charset="2"/>
              <a:buChar char="v"/>
              <a:defRPr sz="2000">
                <a:solidFill>
                  <a:srgbClr val="CCFFFF"/>
                </a:solidFill>
                <a:latin typeface="Arial" charset="0"/>
              </a:defRPr>
            </a:lvl9pPr>
          </a:lstStyle>
          <a:p>
            <a:pPr algn="ctr" eaLnBrk="1" hangingPunct="1">
              <a:spcBef>
                <a:spcPct val="50000"/>
              </a:spcBef>
              <a:buClrTx/>
              <a:buFontTx/>
              <a:buNone/>
            </a:pPr>
            <a:r>
              <a:rPr lang="en-US" altLang="en-US">
                <a:solidFill>
                  <a:srgbClr val="000000"/>
                </a:solidFill>
                <a:latin typeface="Bradley Hand ITC" pitchFamily="66" charset="0"/>
              </a:rPr>
              <a:t>Therapeutic Hypothermia</a:t>
            </a:r>
          </a:p>
        </p:txBody>
      </p:sp>
    </p:spTree>
    <p:extLst>
      <p:ext uri="{BB962C8B-B14F-4D97-AF65-F5344CB8AC3E}">
        <p14:creationId xmlns:p14="http://schemas.microsoft.com/office/powerpoint/2010/main" val="1945116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299C6-FAD5-984C-A439-4ECC2E111C30}"/>
              </a:ext>
            </a:extLst>
          </p:cNvPr>
          <p:cNvSpPr>
            <a:spLocks noGrp="1"/>
          </p:cNvSpPr>
          <p:nvPr>
            <p:ph type="title"/>
          </p:nvPr>
        </p:nvSpPr>
        <p:spPr/>
        <p:txBody>
          <a:bodyPr/>
          <a:lstStyle/>
          <a:p>
            <a:r>
              <a:rPr lang="en-US" dirty="0"/>
              <a:t>Evidence for a Bundle Including TTM</a:t>
            </a:r>
          </a:p>
        </p:txBody>
      </p:sp>
      <p:sp>
        <p:nvSpPr>
          <p:cNvPr id="5" name="Text Placeholder 4">
            <a:extLst>
              <a:ext uri="{FF2B5EF4-FFF2-40B4-BE49-F238E27FC236}">
                <a16:creationId xmlns:a16="http://schemas.microsoft.com/office/drawing/2014/main" id="{FFA93EBE-E707-B341-A92B-DEA9BD842B76}"/>
              </a:ext>
            </a:extLst>
          </p:cNvPr>
          <p:cNvSpPr>
            <a:spLocks noGrp="1"/>
          </p:cNvSpPr>
          <p:nvPr>
            <p:ph type="body" sz="half" idx="1"/>
          </p:nvPr>
        </p:nvSpPr>
        <p:spPr/>
        <p:txBody>
          <a:bodyPr>
            <a:normAutofit fontScale="92500"/>
          </a:bodyPr>
          <a:lstStyle/>
          <a:p>
            <a:r>
              <a:rPr lang="en-US" dirty="0"/>
              <a:t>Single center – 233 pt. </a:t>
            </a:r>
          </a:p>
          <a:p>
            <a:r>
              <a:rPr lang="en-US" dirty="0"/>
              <a:t>72% VF; 50% MI; 40% arrhythmia </a:t>
            </a:r>
          </a:p>
          <a:p>
            <a:r>
              <a:rPr lang="en-US" dirty="0"/>
              <a:t>All IVTM @ 33C; 96% CCL; 39% MCS or ECMO; 26% CRRT</a:t>
            </a:r>
          </a:p>
          <a:p>
            <a:r>
              <a:rPr lang="en-US" dirty="0"/>
              <a:t>63% Survival despite 27% PEA and 48% Shock</a:t>
            </a:r>
          </a:p>
          <a:p>
            <a:endParaRPr lang="en-US" dirty="0"/>
          </a:p>
        </p:txBody>
      </p:sp>
      <p:pic>
        <p:nvPicPr>
          <p:cNvPr id="2" name="Content Placeholder 1">
            <a:extLst>
              <a:ext uri="{FF2B5EF4-FFF2-40B4-BE49-F238E27FC236}">
                <a16:creationId xmlns:a16="http://schemas.microsoft.com/office/drawing/2014/main" id="{55A6EB26-D109-C84E-9947-18AB92CDDEF2}"/>
              </a:ext>
            </a:extLst>
          </p:cNvPr>
          <p:cNvPicPr>
            <a:picLocks noGrp="1" noChangeAspect="1"/>
          </p:cNvPicPr>
          <p:nvPr>
            <p:ph sz="half" idx="2"/>
          </p:nvPr>
        </p:nvPicPr>
        <p:blipFill>
          <a:blip r:embed="rId2"/>
          <a:stretch>
            <a:fillRect/>
          </a:stretch>
        </p:blipFill>
        <p:spPr>
          <a:xfrm>
            <a:off x="4707856" y="2000251"/>
            <a:ext cx="4148381" cy="3328241"/>
          </a:xfrm>
          <a:prstGeom prst="rect">
            <a:avLst/>
          </a:prstGeom>
        </p:spPr>
      </p:pic>
      <p:sp>
        <p:nvSpPr>
          <p:cNvPr id="6" name="TextBox 5">
            <a:extLst>
              <a:ext uri="{FF2B5EF4-FFF2-40B4-BE49-F238E27FC236}">
                <a16:creationId xmlns:a16="http://schemas.microsoft.com/office/drawing/2014/main" id="{C8F63A00-B2A8-AB46-8027-F7691C9377CC}"/>
              </a:ext>
            </a:extLst>
          </p:cNvPr>
          <p:cNvSpPr txBox="1"/>
          <p:nvPr/>
        </p:nvSpPr>
        <p:spPr>
          <a:xfrm>
            <a:off x="423440" y="6337886"/>
            <a:ext cx="2064989" cy="338554"/>
          </a:xfrm>
          <a:prstGeom prst="rect">
            <a:avLst/>
          </a:prstGeom>
          <a:noFill/>
        </p:spPr>
        <p:txBody>
          <a:bodyPr wrap="none" rtlCol="0">
            <a:spAutoFit/>
          </a:bodyPr>
          <a:lstStyle/>
          <a:p>
            <a:r>
              <a:rPr lang="en-US" sz="1600" i="1" dirty="0"/>
              <a:t>Akin, JACC:CI 2018</a:t>
            </a:r>
          </a:p>
        </p:txBody>
      </p:sp>
    </p:spTree>
    <p:extLst>
      <p:ext uri="{BB962C8B-B14F-4D97-AF65-F5344CB8AC3E}">
        <p14:creationId xmlns:p14="http://schemas.microsoft.com/office/powerpoint/2010/main" val="34016745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4299C6-FAD5-984C-A439-4ECC2E111C30}"/>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A42AEA76-203E-D146-BE56-0066BA533833}"/>
              </a:ext>
            </a:extLst>
          </p:cNvPr>
          <p:cNvPicPr>
            <a:picLocks noChangeAspect="1"/>
          </p:cNvPicPr>
          <p:nvPr/>
        </p:nvPicPr>
        <p:blipFill>
          <a:blip r:embed="rId2"/>
          <a:stretch>
            <a:fillRect/>
          </a:stretch>
        </p:blipFill>
        <p:spPr>
          <a:xfrm>
            <a:off x="1524000" y="1307939"/>
            <a:ext cx="6344773" cy="5129248"/>
          </a:xfrm>
          <a:prstGeom prst="rect">
            <a:avLst/>
          </a:prstGeom>
        </p:spPr>
      </p:pic>
      <p:sp>
        <p:nvSpPr>
          <p:cNvPr id="5" name="TextBox 4">
            <a:extLst>
              <a:ext uri="{FF2B5EF4-FFF2-40B4-BE49-F238E27FC236}">
                <a16:creationId xmlns:a16="http://schemas.microsoft.com/office/drawing/2014/main" id="{9648AF35-506B-3441-AD01-EB271638ECC9}"/>
              </a:ext>
            </a:extLst>
          </p:cNvPr>
          <p:cNvSpPr txBox="1"/>
          <p:nvPr/>
        </p:nvSpPr>
        <p:spPr>
          <a:xfrm>
            <a:off x="215096" y="6388485"/>
            <a:ext cx="2064989" cy="338554"/>
          </a:xfrm>
          <a:prstGeom prst="rect">
            <a:avLst/>
          </a:prstGeom>
          <a:noFill/>
        </p:spPr>
        <p:txBody>
          <a:bodyPr wrap="none" rtlCol="0">
            <a:spAutoFit/>
          </a:bodyPr>
          <a:lstStyle/>
          <a:p>
            <a:r>
              <a:rPr lang="en-US" sz="1600" i="1" dirty="0"/>
              <a:t>Akin, JACC:CI 2018</a:t>
            </a:r>
          </a:p>
        </p:txBody>
      </p:sp>
    </p:spTree>
    <p:extLst>
      <p:ext uri="{BB962C8B-B14F-4D97-AF65-F5344CB8AC3E}">
        <p14:creationId xmlns:p14="http://schemas.microsoft.com/office/powerpoint/2010/main" val="4961419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65443"/>
            <a:ext cx="8229600" cy="1143000"/>
          </a:xfrm>
        </p:spPr>
        <p:txBody>
          <a:bodyPr/>
          <a:lstStyle/>
          <a:p>
            <a:r>
              <a:rPr lang="en-US" dirty="0"/>
              <a:t>What evidence is clear?</a:t>
            </a:r>
          </a:p>
        </p:txBody>
      </p:sp>
      <p:sp>
        <p:nvSpPr>
          <p:cNvPr id="9" name="Text Placeholder 8"/>
          <p:cNvSpPr>
            <a:spLocks noGrp="1"/>
          </p:cNvSpPr>
          <p:nvPr>
            <p:ph type="body" idx="1"/>
          </p:nvPr>
        </p:nvSpPr>
        <p:spPr>
          <a:xfrm>
            <a:off x="436209" y="1112617"/>
            <a:ext cx="8208498" cy="639762"/>
          </a:xfrm>
        </p:spPr>
        <p:txBody>
          <a:bodyPr/>
          <a:lstStyle/>
          <a:p>
            <a:r>
              <a:rPr lang="en-US" dirty="0"/>
              <a:t>A system based approach is probably best…</a:t>
            </a:r>
          </a:p>
        </p:txBody>
      </p:sp>
      <p:sp>
        <p:nvSpPr>
          <p:cNvPr id="7" name="Content Placeholder 6"/>
          <p:cNvSpPr>
            <a:spLocks noGrp="1"/>
          </p:cNvSpPr>
          <p:nvPr>
            <p:ph sz="half" idx="2"/>
          </p:nvPr>
        </p:nvSpPr>
        <p:spPr>
          <a:xfrm>
            <a:off x="457200" y="1807506"/>
            <a:ext cx="4040188" cy="3951288"/>
          </a:xfrm>
        </p:spPr>
        <p:txBody>
          <a:bodyPr/>
          <a:lstStyle/>
          <a:p>
            <a:r>
              <a:rPr lang="en-US" sz="1800" u="sng" dirty="0"/>
              <a:t>Neurologic</a:t>
            </a:r>
          </a:p>
          <a:p>
            <a:pPr lvl="1"/>
            <a:r>
              <a:rPr lang="en-US" sz="1800" b="1" i="1" dirty="0">
                <a:solidFill>
                  <a:srgbClr val="0070C0"/>
                </a:solidFill>
              </a:rPr>
              <a:t>TTM – Modeling How…</a:t>
            </a:r>
          </a:p>
          <a:p>
            <a:pPr lvl="1"/>
            <a:r>
              <a:rPr lang="en-US" sz="1800" b="1" i="1" dirty="0">
                <a:solidFill>
                  <a:srgbClr val="0070C0"/>
                </a:solidFill>
              </a:rPr>
              <a:t>Minimal Sedation and Paralysis</a:t>
            </a:r>
          </a:p>
          <a:p>
            <a:pPr lvl="1"/>
            <a:r>
              <a:rPr lang="en-US" sz="1800" b="1" i="1" dirty="0">
                <a:solidFill>
                  <a:srgbClr val="0070C0"/>
                </a:solidFill>
              </a:rPr>
              <a:t>Early EEG for Status and Rx</a:t>
            </a:r>
          </a:p>
          <a:p>
            <a:pPr lvl="1"/>
            <a:r>
              <a:rPr lang="en-US" sz="1800" dirty="0"/>
              <a:t>72 Moratorium w/ Adoption of Nielsen </a:t>
            </a:r>
          </a:p>
          <a:p>
            <a:r>
              <a:rPr lang="en-US" sz="1800" u="sng" dirty="0" err="1"/>
              <a:t>Pulm</a:t>
            </a:r>
            <a:endParaRPr lang="en-US" sz="1800" u="sng" dirty="0"/>
          </a:p>
          <a:p>
            <a:pPr lvl="1"/>
            <a:r>
              <a:rPr lang="en-US" sz="1800" b="1" i="1" dirty="0">
                <a:solidFill>
                  <a:srgbClr val="0070C0"/>
                </a:solidFill>
              </a:rPr>
              <a:t>Oxygen and Volume limiting ventilation</a:t>
            </a:r>
          </a:p>
          <a:p>
            <a:pPr lvl="1"/>
            <a:r>
              <a:rPr lang="en-US" sz="1800" dirty="0"/>
              <a:t>Consensus on </a:t>
            </a:r>
            <a:r>
              <a:rPr lang="en-US" sz="1800" dirty="0" err="1"/>
              <a:t>Abx</a:t>
            </a:r>
            <a:endParaRPr lang="en-US" sz="1800" dirty="0"/>
          </a:p>
          <a:p>
            <a:r>
              <a:rPr lang="en-US" sz="1800" u="sng" dirty="0"/>
              <a:t>Renal</a:t>
            </a:r>
          </a:p>
          <a:p>
            <a:pPr lvl="1"/>
            <a:r>
              <a:rPr lang="en-US" sz="1800" dirty="0"/>
              <a:t>Consensus on initiating CRRT</a:t>
            </a:r>
          </a:p>
          <a:p>
            <a:pPr lvl="1"/>
            <a:r>
              <a:rPr lang="en-US" sz="1800" dirty="0"/>
              <a:t>Strict I/O</a:t>
            </a:r>
          </a:p>
          <a:p>
            <a:pPr lvl="1"/>
            <a:r>
              <a:rPr lang="en-US" sz="1800" dirty="0"/>
              <a:t>Avoidance of Contrast</a:t>
            </a:r>
          </a:p>
        </p:txBody>
      </p:sp>
      <p:sp>
        <p:nvSpPr>
          <p:cNvPr id="11" name="Content Placeholder 10"/>
          <p:cNvSpPr>
            <a:spLocks noGrp="1"/>
          </p:cNvSpPr>
          <p:nvPr>
            <p:ph sz="quarter" idx="4"/>
          </p:nvPr>
        </p:nvSpPr>
        <p:spPr>
          <a:xfrm>
            <a:off x="4624034" y="1807506"/>
            <a:ext cx="4041775" cy="3951288"/>
          </a:xfrm>
        </p:spPr>
        <p:txBody>
          <a:bodyPr/>
          <a:lstStyle/>
          <a:p>
            <a:r>
              <a:rPr lang="en-US" sz="1800" u="sng" dirty="0"/>
              <a:t>Hemodynamics</a:t>
            </a:r>
          </a:p>
          <a:p>
            <a:pPr lvl="1"/>
            <a:r>
              <a:rPr lang="en-US" sz="1800" dirty="0"/>
              <a:t>Consensus on admission service and CCL</a:t>
            </a:r>
          </a:p>
          <a:p>
            <a:pPr lvl="1"/>
            <a:r>
              <a:rPr lang="en-US" sz="1800" dirty="0"/>
              <a:t>Early line(s) placement</a:t>
            </a:r>
          </a:p>
          <a:p>
            <a:pPr lvl="1"/>
            <a:r>
              <a:rPr lang="en-US" sz="1800" b="1" i="1" dirty="0">
                <a:solidFill>
                  <a:srgbClr val="0070C0"/>
                </a:solidFill>
              </a:rPr>
              <a:t>Consensus on MAP / ECMO</a:t>
            </a:r>
          </a:p>
          <a:p>
            <a:pPr lvl="1"/>
            <a:r>
              <a:rPr lang="en-US" sz="1800" b="1" i="1" dirty="0">
                <a:solidFill>
                  <a:srgbClr val="0070C0"/>
                </a:solidFill>
              </a:rPr>
              <a:t>Coagulopathy and Modified Heparin / NAPT Dosing</a:t>
            </a:r>
          </a:p>
          <a:p>
            <a:r>
              <a:rPr lang="en-US" sz="1800" u="sng" dirty="0"/>
              <a:t>GI/FEN/Nutrition</a:t>
            </a:r>
          </a:p>
          <a:p>
            <a:pPr lvl="1"/>
            <a:r>
              <a:rPr lang="en-US" sz="1800" dirty="0"/>
              <a:t>GI Prophylaxis</a:t>
            </a:r>
          </a:p>
          <a:p>
            <a:pPr lvl="1"/>
            <a:r>
              <a:rPr lang="en-US" sz="1800" dirty="0"/>
              <a:t>Mod. BG / Electrolytes </a:t>
            </a:r>
          </a:p>
          <a:p>
            <a:r>
              <a:rPr lang="en-US" sz="1800" u="sng" dirty="0"/>
              <a:t>Rehabilitation</a:t>
            </a:r>
          </a:p>
          <a:p>
            <a:pPr lvl="1"/>
            <a:r>
              <a:rPr lang="en-US" sz="1800" b="1" i="1" dirty="0" err="1">
                <a:solidFill>
                  <a:srgbClr val="0070C0"/>
                </a:solidFill>
              </a:rPr>
              <a:t>Neurocog</a:t>
            </a:r>
            <a:r>
              <a:rPr lang="en-US" sz="1800" b="1" i="1" dirty="0">
                <a:solidFill>
                  <a:srgbClr val="0070C0"/>
                </a:solidFill>
              </a:rPr>
              <a:t> </a:t>
            </a:r>
            <a:r>
              <a:rPr lang="en-US" sz="1800" b="1" i="1" dirty="0" err="1">
                <a:solidFill>
                  <a:srgbClr val="0070C0"/>
                </a:solidFill>
              </a:rPr>
              <a:t>eval</a:t>
            </a:r>
            <a:r>
              <a:rPr lang="en-US" sz="1800" b="1" i="1" dirty="0">
                <a:solidFill>
                  <a:srgbClr val="0070C0"/>
                </a:solidFill>
              </a:rPr>
              <a:t> prior to d/c</a:t>
            </a:r>
          </a:p>
          <a:p>
            <a:pPr lvl="1"/>
            <a:r>
              <a:rPr lang="en-US" sz="1800" dirty="0"/>
              <a:t>Psychiatry</a:t>
            </a:r>
          </a:p>
          <a:p>
            <a:pPr lvl="1"/>
            <a:r>
              <a:rPr lang="en-US" sz="1800" b="1" i="1" dirty="0">
                <a:solidFill>
                  <a:srgbClr val="0070C0"/>
                </a:solidFill>
              </a:rPr>
              <a:t>Linkage to care, Survivor resources</a:t>
            </a:r>
          </a:p>
          <a:p>
            <a:pPr lvl="1"/>
            <a:endParaRPr lang="en-US" dirty="0"/>
          </a:p>
        </p:txBody>
      </p:sp>
    </p:spTree>
    <p:extLst>
      <p:ext uri="{BB962C8B-B14F-4D97-AF65-F5344CB8AC3E}">
        <p14:creationId xmlns:p14="http://schemas.microsoft.com/office/powerpoint/2010/main" val="1099370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1695734" y="1624605"/>
            <a:ext cx="7772400" cy="147002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sz="2800" i="1"/>
              <a:t>PRACTICAL CONSIDERATIONS</a:t>
            </a:r>
          </a:p>
        </p:txBody>
      </p:sp>
      <p:pic>
        <p:nvPicPr>
          <p:cNvPr id="3379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4724400"/>
            <a:ext cx="1611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7509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should go to the CCL?</a:t>
            </a:r>
          </a:p>
        </p:txBody>
      </p:sp>
      <p:sp>
        <p:nvSpPr>
          <p:cNvPr id="5" name="Content Placeholder 4"/>
          <p:cNvSpPr>
            <a:spLocks noGrp="1"/>
          </p:cNvSpPr>
          <p:nvPr>
            <p:ph idx="1"/>
          </p:nvPr>
        </p:nvSpPr>
        <p:spPr>
          <a:xfrm>
            <a:off x="124728" y="1846474"/>
            <a:ext cx="5354364" cy="5167915"/>
          </a:xfrm>
        </p:spPr>
        <p:txBody>
          <a:bodyPr>
            <a:normAutofit/>
          </a:bodyPr>
          <a:lstStyle/>
          <a:p>
            <a:r>
              <a:rPr lang="en-US" sz="2400" dirty="0"/>
              <a:t>AHA and ERC 2015 guidelines: </a:t>
            </a:r>
          </a:p>
          <a:p>
            <a:r>
              <a:rPr lang="en-US" sz="2400" dirty="0"/>
              <a:t>OHCA should receive PCI, STEMI class I, </a:t>
            </a:r>
          </a:p>
          <a:p>
            <a:r>
              <a:rPr lang="en-US" sz="2400" dirty="0"/>
              <a:t>NSTEMI or suspect cardiac origin class II</a:t>
            </a:r>
          </a:p>
          <a:p>
            <a:pPr lvl="1"/>
            <a:r>
              <a:rPr lang="en-US" dirty="0"/>
              <a:t>Independent of exam </a:t>
            </a:r>
          </a:p>
          <a:p>
            <a:pPr lvl="1"/>
            <a:r>
              <a:rPr lang="en-US" dirty="0"/>
              <a:t>Endorsed by EAPCI</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0792" y="3680461"/>
            <a:ext cx="3830129" cy="25515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7327" y="5343017"/>
            <a:ext cx="2231599" cy="1234030"/>
          </a:xfrm>
          <a:prstGeom prst="rect">
            <a:avLst/>
          </a:prstGeom>
        </p:spPr>
      </p:pic>
    </p:spTree>
    <p:extLst>
      <p:ext uri="{BB962C8B-B14F-4D97-AF65-F5344CB8AC3E}">
        <p14:creationId xmlns:p14="http://schemas.microsoft.com/office/powerpoint/2010/main" val="108218634"/>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647700" y="6355950"/>
            <a:ext cx="4572000" cy="369332"/>
          </a:xfrm>
          <a:prstGeom prst="rect">
            <a:avLst/>
          </a:prstGeom>
        </p:spPr>
        <p:txBody>
          <a:bodyPr>
            <a:spAutoFit/>
          </a:bodyPr>
          <a:lstStyle/>
          <a:p>
            <a:r>
              <a:rPr lang="en-US" dirty="0" err="1"/>
              <a:t>Camugila</a:t>
            </a:r>
            <a:r>
              <a:rPr lang="en-US" dirty="0"/>
              <a:t> AC et. al. Resuscitation. 2014</a:t>
            </a:r>
          </a:p>
        </p:txBody>
      </p:sp>
      <p:pic>
        <p:nvPicPr>
          <p:cNvPr id="3" name="Picture 2"/>
          <p:cNvPicPr>
            <a:picLocks noChangeAspect="1"/>
          </p:cNvPicPr>
          <p:nvPr/>
        </p:nvPicPr>
        <p:blipFill>
          <a:blip r:embed="rId2"/>
          <a:stretch>
            <a:fillRect/>
          </a:stretch>
        </p:blipFill>
        <p:spPr>
          <a:xfrm>
            <a:off x="-110849" y="2398143"/>
            <a:ext cx="9254850" cy="2967487"/>
          </a:xfrm>
          <a:prstGeom prst="rect">
            <a:avLst/>
          </a:prstGeom>
        </p:spPr>
      </p:pic>
    </p:spTree>
    <p:extLst>
      <p:ext uri="{BB962C8B-B14F-4D97-AF65-F5344CB8AC3E}">
        <p14:creationId xmlns:p14="http://schemas.microsoft.com/office/powerpoint/2010/main" val="2048197477"/>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02A95-A213-634C-9D1E-DBB4E74DDA66}"/>
              </a:ext>
            </a:extLst>
          </p:cNvPr>
          <p:cNvSpPr>
            <a:spLocks noGrp="1"/>
          </p:cNvSpPr>
          <p:nvPr>
            <p:ph type="title"/>
          </p:nvPr>
        </p:nvSpPr>
        <p:spPr/>
        <p:txBody>
          <a:bodyPr/>
          <a:lstStyle/>
          <a:p>
            <a:r>
              <a:rPr lang="en-US" dirty="0"/>
              <a:t>COACT Trial</a:t>
            </a:r>
          </a:p>
        </p:txBody>
      </p:sp>
      <p:sp>
        <p:nvSpPr>
          <p:cNvPr id="3" name="Text Placeholder 2">
            <a:extLst>
              <a:ext uri="{FF2B5EF4-FFF2-40B4-BE49-F238E27FC236}">
                <a16:creationId xmlns:a16="http://schemas.microsoft.com/office/drawing/2014/main" id="{F53B9754-C86E-D147-BEC7-A39F9F232C4F}"/>
              </a:ext>
            </a:extLst>
          </p:cNvPr>
          <p:cNvSpPr>
            <a:spLocks noGrp="1"/>
          </p:cNvSpPr>
          <p:nvPr>
            <p:ph type="body" sz="half" idx="1"/>
          </p:nvPr>
        </p:nvSpPr>
        <p:spPr>
          <a:xfrm>
            <a:off x="173138" y="2291787"/>
            <a:ext cx="3810000" cy="4373563"/>
          </a:xfrm>
        </p:spPr>
        <p:txBody>
          <a:bodyPr/>
          <a:lstStyle/>
          <a:p>
            <a:r>
              <a:rPr lang="en-US" dirty="0"/>
              <a:t>552 OHCA, no STEMI, RCT 1:1 CCL now or “delayed”</a:t>
            </a:r>
          </a:p>
          <a:p>
            <a:r>
              <a:rPr lang="en-US" dirty="0"/>
              <a:t>No difference in 90d survival</a:t>
            </a:r>
          </a:p>
          <a:p>
            <a:r>
              <a:rPr lang="en-US" dirty="0"/>
              <a:t>CCL = 40m delay in TTM (5.4 vs 4.7h)</a:t>
            </a:r>
          </a:p>
        </p:txBody>
      </p:sp>
      <p:pic>
        <p:nvPicPr>
          <p:cNvPr id="5" name="Content Placeholder 4">
            <a:extLst>
              <a:ext uri="{FF2B5EF4-FFF2-40B4-BE49-F238E27FC236}">
                <a16:creationId xmlns:a16="http://schemas.microsoft.com/office/drawing/2014/main" id="{5A34AF8C-FE31-3247-8973-8EEB74C1A7B9}"/>
              </a:ext>
            </a:extLst>
          </p:cNvPr>
          <p:cNvPicPr>
            <a:picLocks noGrp="1" noChangeAspect="1"/>
          </p:cNvPicPr>
          <p:nvPr>
            <p:ph sz="half" idx="2"/>
          </p:nvPr>
        </p:nvPicPr>
        <p:blipFill>
          <a:blip r:embed="rId2"/>
          <a:stretch>
            <a:fillRect/>
          </a:stretch>
        </p:blipFill>
        <p:spPr>
          <a:xfrm>
            <a:off x="3507129" y="1945075"/>
            <a:ext cx="5558741" cy="3032040"/>
          </a:xfrm>
          <a:prstGeom prst="rect">
            <a:avLst/>
          </a:prstGeom>
        </p:spPr>
      </p:pic>
      <p:sp>
        <p:nvSpPr>
          <p:cNvPr id="6" name="Rectangle 5">
            <a:extLst>
              <a:ext uri="{FF2B5EF4-FFF2-40B4-BE49-F238E27FC236}">
                <a16:creationId xmlns:a16="http://schemas.microsoft.com/office/drawing/2014/main" id="{19043A58-22CA-6D47-A13A-CA702BB239A7}"/>
              </a:ext>
            </a:extLst>
          </p:cNvPr>
          <p:cNvSpPr/>
          <p:nvPr/>
        </p:nvSpPr>
        <p:spPr>
          <a:xfrm>
            <a:off x="173138" y="6322497"/>
            <a:ext cx="4572000" cy="369332"/>
          </a:xfrm>
          <a:prstGeom prst="rect">
            <a:avLst/>
          </a:prstGeom>
        </p:spPr>
        <p:txBody>
          <a:bodyPr>
            <a:spAutoFit/>
          </a:bodyPr>
          <a:lstStyle/>
          <a:p>
            <a:r>
              <a:rPr lang="en-US" dirty="0" err="1"/>
              <a:t>Lemkes</a:t>
            </a:r>
            <a:r>
              <a:rPr lang="en-US" dirty="0"/>
              <a:t> et. al.: NEJM 2019</a:t>
            </a:r>
          </a:p>
        </p:txBody>
      </p:sp>
    </p:spTree>
    <p:extLst>
      <p:ext uri="{BB962C8B-B14F-4D97-AF65-F5344CB8AC3E}">
        <p14:creationId xmlns:p14="http://schemas.microsoft.com/office/powerpoint/2010/main" val="36662728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B653-4C0E-0B4B-B69E-E173AF2AA7B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4D18E91-AB31-324D-8B91-DD6F0D6C708A}"/>
              </a:ext>
            </a:extLst>
          </p:cNvPr>
          <p:cNvPicPr>
            <a:picLocks noChangeAspect="1"/>
          </p:cNvPicPr>
          <p:nvPr/>
        </p:nvPicPr>
        <p:blipFill>
          <a:blip r:embed="rId2"/>
          <a:stretch>
            <a:fillRect/>
          </a:stretch>
        </p:blipFill>
        <p:spPr>
          <a:xfrm>
            <a:off x="1967367" y="1359488"/>
            <a:ext cx="5209265" cy="4963009"/>
          </a:xfrm>
          <a:prstGeom prst="rect">
            <a:avLst/>
          </a:prstGeom>
        </p:spPr>
      </p:pic>
      <p:sp>
        <p:nvSpPr>
          <p:cNvPr id="4" name="Rectangle 3">
            <a:extLst>
              <a:ext uri="{FF2B5EF4-FFF2-40B4-BE49-F238E27FC236}">
                <a16:creationId xmlns:a16="http://schemas.microsoft.com/office/drawing/2014/main" id="{D1398ACF-71FB-6C49-A0C6-10E59FCA8A7D}"/>
              </a:ext>
            </a:extLst>
          </p:cNvPr>
          <p:cNvSpPr/>
          <p:nvPr/>
        </p:nvSpPr>
        <p:spPr>
          <a:xfrm>
            <a:off x="173138" y="6322497"/>
            <a:ext cx="4572000" cy="369332"/>
          </a:xfrm>
          <a:prstGeom prst="rect">
            <a:avLst/>
          </a:prstGeom>
        </p:spPr>
        <p:txBody>
          <a:bodyPr>
            <a:spAutoFit/>
          </a:bodyPr>
          <a:lstStyle/>
          <a:p>
            <a:r>
              <a:rPr lang="en-US" dirty="0" err="1"/>
              <a:t>Lemkes</a:t>
            </a:r>
            <a:r>
              <a:rPr lang="en-US" dirty="0"/>
              <a:t> et. al.: NEJM 2019</a:t>
            </a:r>
          </a:p>
        </p:txBody>
      </p:sp>
    </p:spTree>
    <p:extLst>
      <p:ext uri="{BB962C8B-B14F-4D97-AF65-F5344CB8AC3E}">
        <p14:creationId xmlns:p14="http://schemas.microsoft.com/office/powerpoint/2010/main" val="36073133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A6D-5D44-AC47-B3D3-5B694C0B99F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948E755-DEE7-E64E-A122-5F267E846EDC}"/>
              </a:ext>
            </a:extLst>
          </p:cNvPr>
          <p:cNvSpPr>
            <a:spLocks noGrp="1"/>
          </p:cNvSpPr>
          <p:nvPr>
            <p:ph type="body" sz="half" idx="1"/>
          </p:nvPr>
        </p:nvSpPr>
        <p:spPr>
          <a:xfrm>
            <a:off x="173137" y="1742100"/>
            <a:ext cx="3920995" cy="4457918"/>
          </a:xfrm>
        </p:spPr>
        <p:txBody>
          <a:bodyPr>
            <a:normAutofit/>
          </a:bodyPr>
          <a:lstStyle/>
          <a:p>
            <a:r>
              <a:rPr lang="en-US" sz="2400" dirty="0"/>
              <a:t>While 67% have CAD,     &lt; 20% had unstable lesions; &lt;40% got PCI</a:t>
            </a:r>
          </a:p>
          <a:p>
            <a:r>
              <a:rPr lang="en-US" sz="2400" dirty="0"/>
              <a:t>Same issues with TROICA trial</a:t>
            </a:r>
          </a:p>
          <a:p>
            <a:r>
              <a:rPr lang="en-US" sz="2400" dirty="0"/>
              <a:t>Over 70 with CAD +++ survival; young and no CAD no difference</a:t>
            </a:r>
          </a:p>
          <a:p>
            <a:r>
              <a:rPr lang="en-US" sz="2400" dirty="0"/>
              <a:t>ACCESS and DISCO coming: address these limitations</a:t>
            </a:r>
          </a:p>
          <a:p>
            <a:endParaRPr lang="en-US" dirty="0"/>
          </a:p>
        </p:txBody>
      </p:sp>
      <p:pic>
        <p:nvPicPr>
          <p:cNvPr id="5" name="Content Placeholder 4">
            <a:extLst>
              <a:ext uri="{FF2B5EF4-FFF2-40B4-BE49-F238E27FC236}">
                <a16:creationId xmlns:a16="http://schemas.microsoft.com/office/drawing/2014/main" id="{2C6F7F72-6810-414B-A063-EF52651E3875}"/>
              </a:ext>
            </a:extLst>
          </p:cNvPr>
          <p:cNvPicPr>
            <a:picLocks noGrp="1" noChangeAspect="1"/>
          </p:cNvPicPr>
          <p:nvPr>
            <p:ph sz="half" idx="2"/>
          </p:nvPr>
        </p:nvPicPr>
        <p:blipFill>
          <a:blip r:embed="rId2"/>
          <a:stretch>
            <a:fillRect/>
          </a:stretch>
        </p:blipFill>
        <p:spPr>
          <a:xfrm>
            <a:off x="4004840" y="2479995"/>
            <a:ext cx="5139159" cy="2429199"/>
          </a:xfrm>
          <a:prstGeom prst="rect">
            <a:avLst/>
          </a:prstGeom>
        </p:spPr>
      </p:pic>
      <p:sp>
        <p:nvSpPr>
          <p:cNvPr id="6" name="Rectangle 5">
            <a:extLst>
              <a:ext uri="{FF2B5EF4-FFF2-40B4-BE49-F238E27FC236}">
                <a16:creationId xmlns:a16="http://schemas.microsoft.com/office/drawing/2014/main" id="{D720BCB7-EA56-4441-BF63-EC6CC66DE183}"/>
              </a:ext>
            </a:extLst>
          </p:cNvPr>
          <p:cNvSpPr/>
          <p:nvPr/>
        </p:nvSpPr>
        <p:spPr>
          <a:xfrm>
            <a:off x="173138" y="6322497"/>
            <a:ext cx="4572000" cy="369332"/>
          </a:xfrm>
          <a:prstGeom prst="rect">
            <a:avLst/>
          </a:prstGeom>
        </p:spPr>
        <p:txBody>
          <a:bodyPr>
            <a:spAutoFit/>
          </a:bodyPr>
          <a:lstStyle/>
          <a:p>
            <a:r>
              <a:rPr lang="en-US" dirty="0" err="1"/>
              <a:t>Abella</a:t>
            </a:r>
            <a:r>
              <a:rPr lang="en-US" dirty="0"/>
              <a:t> and </a:t>
            </a:r>
            <a:r>
              <a:rPr lang="en-US" dirty="0" err="1"/>
              <a:t>Gaieski</a:t>
            </a:r>
            <a:r>
              <a:rPr lang="en-US" dirty="0"/>
              <a:t>: NEJM 2019</a:t>
            </a:r>
          </a:p>
        </p:txBody>
      </p:sp>
    </p:spTree>
    <p:extLst>
      <p:ext uri="{BB962C8B-B14F-4D97-AF65-F5344CB8AC3E}">
        <p14:creationId xmlns:p14="http://schemas.microsoft.com/office/powerpoint/2010/main" val="30500797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642871" y="1615105"/>
            <a:ext cx="3992192" cy="4373563"/>
          </a:xfrm>
        </p:spPr>
        <p:txBody>
          <a:bodyPr/>
          <a:lstStyle/>
          <a:p>
            <a:r>
              <a:rPr lang="en-US" sz="2400" dirty="0"/>
              <a:t>Describe the unique benefits of TTM</a:t>
            </a:r>
          </a:p>
          <a:p>
            <a:r>
              <a:rPr lang="en-US" sz="2400" dirty="0"/>
              <a:t>Review the incidence and unique physiology of Post-Cardiac Arrest Syndrome (PCAS)</a:t>
            </a:r>
          </a:p>
          <a:p>
            <a:r>
              <a:rPr lang="en-US" sz="2400" dirty="0"/>
              <a:t>Discuss how PCAS challenges are overcome in the most progressive centers</a:t>
            </a:r>
          </a:p>
          <a:p>
            <a:r>
              <a:rPr lang="en-US" sz="2400" dirty="0"/>
              <a:t>Discuss practical consideration of implementing TTM</a:t>
            </a:r>
          </a:p>
        </p:txBody>
      </p:sp>
      <p:pic>
        <p:nvPicPr>
          <p:cNvPr id="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19700" y="1376186"/>
            <a:ext cx="3694113"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907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Shivering</a:t>
            </a:r>
          </a:p>
        </p:txBody>
      </p:sp>
      <p:sp>
        <p:nvSpPr>
          <p:cNvPr id="251907" name="Rectangle 3"/>
          <p:cNvSpPr>
            <a:spLocks noGrp="1" noChangeArrowheads="1"/>
          </p:cNvSpPr>
          <p:nvPr>
            <p:ph type="body" idx="1"/>
          </p:nvPr>
        </p:nvSpPr>
        <p:spPr>
          <a:xfrm>
            <a:off x="685800" y="1676400"/>
            <a:ext cx="7772400" cy="4724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defRPr/>
            </a:pPr>
            <a:r>
              <a:rPr lang="en-US" dirty="0"/>
              <a:t>Inconvenient – not directly harmful</a:t>
            </a:r>
          </a:p>
          <a:p>
            <a:pPr>
              <a:lnSpc>
                <a:spcPct val="90000"/>
              </a:lnSpc>
              <a:defRPr/>
            </a:pPr>
            <a:r>
              <a:rPr lang="en-US" altLang="en-US" dirty="0"/>
              <a:t>Slows cooling</a:t>
            </a:r>
          </a:p>
          <a:p>
            <a:pPr>
              <a:lnSpc>
                <a:spcPct val="90000"/>
              </a:lnSpc>
              <a:defRPr/>
            </a:pPr>
            <a:r>
              <a:rPr lang="en-US" altLang="en-US" dirty="0"/>
              <a:t>May indicate better prognosis</a:t>
            </a:r>
          </a:p>
          <a:p>
            <a:pPr>
              <a:lnSpc>
                <a:spcPct val="90000"/>
              </a:lnSpc>
              <a:defRPr/>
            </a:pPr>
            <a:endParaRPr lang="en-US" dirty="0"/>
          </a:p>
          <a:p>
            <a:pPr>
              <a:lnSpc>
                <a:spcPct val="90000"/>
              </a:lnSpc>
              <a:defRPr/>
            </a:pPr>
            <a:r>
              <a:rPr lang="en-US" b="1" i="1" u="sng" dirty="0"/>
              <a:t>Solutions</a:t>
            </a:r>
            <a:r>
              <a:rPr lang="en-US" b="1" i="1" dirty="0"/>
              <a:t>:</a:t>
            </a:r>
          </a:p>
          <a:p>
            <a:pPr lvl="1">
              <a:lnSpc>
                <a:spcPct val="90000"/>
              </a:lnSpc>
              <a:defRPr/>
            </a:pPr>
            <a:r>
              <a:rPr lang="en-US" dirty="0"/>
              <a:t>Surface </a:t>
            </a:r>
            <a:r>
              <a:rPr lang="en-US" dirty="0" err="1"/>
              <a:t>counterwarming</a:t>
            </a:r>
            <a:r>
              <a:rPr lang="en-US" dirty="0"/>
              <a:t> (</a:t>
            </a:r>
            <a:r>
              <a:rPr lang="en-US" dirty="0" err="1"/>
              <a:t>Beir</a:t>
            </a:r>
            <a:r>
              <a:rPr lang="en-US" dirty="0"/>
              <a:t> Hugger)</a:t>
            </a:r>
          </a:p>
          <a:p>
            <a:pPr lvl="1">
              <a:lnSpc>
                <a:spcPct val="90000"/>
              </a:lnSpc>
              <a:defRPr/>
            </a:pPr>
            <a:r>
              <a:rPr lang="en-US" dirty="0"/>
              <a:t>Increase sedation (</a:t>
            </a:r>
            <a:r>
              <a:rPr lang="en-US" dirty="0">
                <a:cs typeface="Arial" charset="0"/>
              </a:rPr>
              <a:t>↑fentanyl</a:t>
            </a:r>
            <a:r>
              <a:rPr lang="en-US" dirty="0"/>
              <a:t>)</a:t>
            </a:r>
          </a:p>
          <a:p>
            <a:pPr lvl="1">
              <a:lnSpc>
                <a:spcPct val="90000"/>
              </a:lnSpc>
              <a:defRPr/>
            </a:pPr>
            <a:r>
              <a:rPr lang="en-US" dirty="0" err="1"/>
              <a:t>Dexmedetomidine</a:t>
            </a:r>
            <a:r>
              <a:rPr lang="en-US" dirty="0"/>
              <a:t> (if uncontrolled and stable)</a:t>
            </a:r>
          </a:p>
          <a:p>
            <a:pPr lvl="1">
              <a:lnSpc>
                <a:spcPct val="90000"/>
              </a:lnSpc>
              <a:defRPr/>
            </a:pPr>
            <a:r>
              <a:rPr lang="en-US" dirty="0"/>
              <a:t>Single-dose neuromuscular blockade (for dive) </a:t>
            </a:r>
          </a:p>
          <a:p>
            <a:pPr lvl="1">
              <a:lnSpc>
                <a:spcPct val="90000"/>
              </a:lnSpc>
              <a:defRPr/>
            </a:pPr>
            <a:r>
              <a:rPr lang="en-US" dirty="0"/>
              <a:t>Add benzo IV boluses (2mg versed, avoid)</a:t>
            </a:r>
          </a:p>
          <a:p>
            <a:pPr lvl="1">
              <a:lnSpc>
                <a:spcPct val="90000"/>
              </a:lnSpc>
              <a:defRPr/>
            </a:pPr>
            <a:r>
              <a:rPr lang="en-US" dirty="0"/>
              <a:t>Continuous neuromuscular blockade infusion (avoid) </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2686" y="2171700"/>
            <a:ext cx="2122714" cy="212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345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Aggressively Treat </a:t>
            </a:r>
            <a:r>
              <a:rPr lang="en-US" u="sng"/>
              <a:t>all</a:t>
            </a:r>
            <a:r>
              <a:rPr lang="en-US"/>
              <a:t> Seizures</a:t>
            </a:r>
            <a:endParaRPr lang="en-US" sz="2800"/>
          </a:p>
        </p:txBody>
      </p:sp>
      <p:sp>
        <p:nvSpPr>
          <p:cNvPr id="454659" name="Rectangle 3"/>
          <p:cNvSpPr>
            <a:spLocks noGrp="1" noChangeArrowheads="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Seizures in ~20% of post-arrest patients</a:t>
            </a:r>
          </a:p>
          <a:p>
            <a:pPr lvl="1">
              <a:defRPr/>
            </a:pPr>
            <a:r>
              <a:rPr lang="en-US" dirty="0"/>
              <a:t>Most are </a:t>
            </a:r>
            <a:r>
              <a:rPr lang="en-US" u="sng" dirty="0"/>
              <a:t>non-convulsive</a:t>
            </a:r>
            <a:endParaRPr lang="en-US" dirty="0"/>
          </a:p>
          <a:p>
            <a:pPr>
              <a:defRPr/>
            </a:pPr>
            <a:r>
              <a:rPr lang="en-US" dirty="0"/>
              <a:t>From cardiac arrest brain injury – </a:t>
            </a:r>
            <a:r>
              <a:rPr lang="en-US" u="sng" dirty="0"/>
              <a:t>not</a:t>
            </a:r>
            <a:r>
              <a:rPr lang="en-US" dirty="0"/>
              <a:t> hypothermia</a:t>
            </a:r>
            <a:endParaRPr lang="en-US" u="sng" dirty="0"/>
          </a:p>
          <a:p>
            <a:pPr>
              <a:defRPr/>
            </a:pPr>
            <a:r>
              <a:rPr lang="en-US" b="1" u="sng" dirty="0">
                <a:sym typeface="Wingdings" pitchFamily="2" charset="2"/>
              </a:rPr>
              <a:t> Continuous EEG on all post-arrest patients</a:t>
            </a:r>
          </a:p>
          <a:p>
            <a:pPr>
              <a:defRPr/>
            </a:pPr>
            <a:r>
              <a:rPr lang="en-US" b="1" dirty="0">
                <a:sym typeface="Wingdings" pitchFamily="2" charset="2"/>
              </a:rPr>
              <a:t> Early </a:t>
            </a:r>
            <a:r>
              <a:rPr lang="en-US" b="1" dirty="0" err="1">
                <a:sym typeface="Wingdings" pitchFamily="2" charset="2"/>
              </a:rPr>
              <a:t>neuro</a:t>
            </a:r>
            <a:r>
              <a:rPr lang="en-US" b="1" dirty="0">
                <a:sym typeface="Wingdings" pitchFamily="2" charset="2"/>
              </a:rPr>
              <a:t> consult</a:t>
            </a:r>
          </a:p>
          <a:p>
            <a:pPr>
              <a:defRPr/>
            </a:pPr>
            <a:r>
              <a:rPr lang="en-US" b="1" dirty="0">
                <a:sym typeface="Wingdings" pitchFamily="2" charset="2"/>
              </a:rPr>
              <a:t> Aggressive seizure control</a:t>
            </a:r>
          </a:p>
          <a:p>
            <a:pPr lvl="1">
              <a:defRPr/>
            </a:pPr>
            <a:r>
              <a:rPr lang="en-US" b="1" i="1" dirty="0">
                <a:sym typeface="Wingdings" pitchFamily="2" charset="2"/>
              </a:rPr>
              <a:t>Includes “myoclonus”</a:t>
            </a:r>
            <a:endParaRPr lang="en-US" b="1" i="1" dirty="0"/>
          </a:p>
          <a:p>
            <a:pPr>
              <a:defRPr/>
            </a:pPr>
            <a:endParaRPr lang="en-US" b="1" i="1" dirty="0"/>
          </a:p>
        </p:txBody>
      </p:sp>
      <p:pic>
        <p:nvPicPr>
          <p:cNvPr id="39940" name="Picture 4" descr="tumblr_l1kuno4bjp1qat25fo1_4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25126" y="4295273"/>
            <a:ext cx="2339585" cy="17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325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385899" y="496888"/>
            <a:ext cx="5314950" cy="646112"/>
          </a:xfrm>
          <a:prstGeom prst="rect">
            <a:avLst/>
          </a:prstGeom>
          <a:noFill/>
          <a:ln w="12700">
            <a:noFill/>
            <a:miter lim="800000"/>
            <a:headEnd type="none" w="sm" len="sm"/>
            <a:tailEnd type="none" w="sm" len="sm"/>
          </a:ln>
          <a:effectLst>
            <a:outerShdw dist="107763" dir="2700000" algn="ctr" rotWithShape="0">
              <a:srgbClr val="000000">
                <a:alpha val="50000"/>
              </a:srgbClr>
            </a:outerShdw>
          </a:effectLst>
        </p:spPr>
        <p:txBody>
          <a:bodyPr wrap="none">
            <a:spAutoFit/>
          </a:bodyPr>
          <a:lstStyle/>
          <a:p>
            <a:pPr algn="ctr" eaLnBrk="0" fontAlgn="auto" hangingPunct="0">
              <a:spcBef>
                <a:spcPts val="0"/>
              </a:spcBef>
              <a:spcAft>
                <a:spcPts val="0"/>
              </a:spcAft>
              <a:defRPr/>
            </a:pPr>
            <a:r>
              <a:rPr lang="en-US" sz="3600" b="1" dirty="0">
                <a:solidFill>
                  <a:schemeClr val="bg1"/>
                </a:solidFill>
                <a:latin typeface="Arial" pitchFamily="34" charset="0"/>
                <a:ea typeface="+mn-ea"/>
                <a:cs typeface="+mn-cs"/>
              </a:rPr>
              <a:t>When to Start Cooling?</a:t>
            </a:r>
          </a:p>
        </p:txBody>
      </p:sp>
      <p:sp>
        <p:nvSpPr>
          <p:cNvPr id="75778" name="Line 4"/>
          <p:cNvSpPr>
            <a:spLocks noChangeShapeType="1"/>
          </p:cNvSpPr>
          <p:nvPr/>
        </p:nvSpPr>
        <p:spPr bwMode="auto">
          <a:xfrm>
            <a:off x="1913526" y="3403344"/>
            <a:ext cx="6946900" cy="0"/>
          </a:xfrm>
          <a:prstGeom prst="line">
            <a:avLst/>
          </a:prstGeom>
          <a:noFill/>
          <a:ln w="152400">
            <a:gradFill flip="none" rotWithShape="1">
              <a:gsLst>
                <a:gs pos="66000">
                  <a:schemeClr val="accent1">
                    <a:lumMod val="50000"/>
                    <a:alpha val="46000"/>
                  </a:schemeClr>
                </a:gs>
                <a:gs pos="0">
                  <a:srgbClr val="FF0000"/>
                </a:gs>
              </a:gsLst>
              <a:lin ang="0" scaled="1"/>
              <a:tileRect/>
            </a:gra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79" name="Rectangle 5"/>
          <p:cNvSpPr>
            <a:spLocks noChangeArrowheads="1"/>
          </p:cNvSpPr>
          <p:nvPr/>
        </p:nvSpPr>
        <p:spPr bwMode="auto">
          <a:xfrm>
            <a:off x="1834385" y="3200144"/>
            <a:ext cx="1857141" cy="355600"/>
          </a:xfrm>
          <a:prstGeom prst="rect">
            <a:avLst/>
          </a:prstGeom>
          <a:solidFill>
            <a:srgbClr val="FF0000"/>
          </a:solidFill>
          <a:ln w="12700">
            <a:solidFill>
              <a:srgbClr val="FF0000"/>
            </a:solidFill>
            <a:miter lim="800000"/>
            <a:headEnd type="none" w="sm" len="sm"/>
            <a:tailEnd type="none" w="sm" len="sm"/>
          </a:ln>
        </p:spPr>
        <p:txBody>
          <a:bodyPr wrap="none" anchor="ctr"/>
          <a:lstStyle/>
          <a:p>
            <a:endParaRPr lang="en-US">
              <a:latin typeface="Trebuchet MS" charset="0"/>
            </a:endParaRPr>
          </a:p>
        </p:txBody>
      </p:sp>
      <p:sp>
        <p:nvSpPr>
          <p:cNvPr id="75780" name="Text Box 6"/>
          <p:cNvSpPr txBox="1">
            <a:spLocks noChangeArrowheads="1"/>
          </p:cNvSpPr>
          <p:nvPr/>
        </p:nvSpPr>
        <p:spPr bwMode="auto">
          <a:xfrm>
            <a:off x="2302128" y="2520026"/>
            <a:ext cx="1422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latin typeface="Trebuchet MS" charset="0"/>
              </a:rPr>
              <a:t>Cardiac Arrest</a:t>
            </a:r>
          </a:p>
        </p:txBody>
      </p:sp>
      <p:sp>
        <p:nvSpPr>
          <p:cNvPr id="75781" name="Line 7"/>
          <p:cNvSpPr>
            <a:spLocks noChangeShapeType="1"/>
          </p:cNvSpPr>
          <p:nvPr/>
        </p:nvSpPr>
        <p:spPr bwMode="auto">
          <a:xfrm>
            <a:off x="3666126" y="2527044"/>
            <a:ext cx="0" cy="533400"/>
          </a:xfrm>
          <a:prstGeom prst="line">
            <a:avLst/>
          </a:prstGeom>
          <a:noFill/>
          <a:ln w="6350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2" name="Text Box 8"/>
          <p:cNvSpPr txBox="1">
            <a:spLocks noChangeArrowheads="1"/>
          </p:cNvSpPr>
          <p:nvPr/>
        </p:nvSpPr>
        <p:spPr bwMode="auto">
          <a:xfrm>
            <a:off x="3221626" y="2107944"/>
            <a:ext cx="1422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latin typeface="Trebuchet MS" charset="0"/>
              </a:rPr>
              <a:t>ROSC</a:t>
            </a:r>
          </a:p>
        </p:txBody>
      </p:sp>
      <p:sp>
        <p:nvSpPr>
          <p:cNvPr id="75783" name="Text Box 9"/>
          <p:cNvSpPr txBox="1">
            <a:spLocks noChangeArrowheads="1"/>
          </p:cNvSpPr>
          <p:nvPr/>
        </p:nvSpPr>
        <p:spPr bwMode="auto">
          <a:xfrm>
            <a:off x="3691526" y="3746244"/>
            <a:ext cx="51689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latin typeface="Verdana" charset="0"/>
              </a:rPr>
              <a:t>0     1     2     3     4     5     6     7     8</a:t>
            </a:r>
          </a:p>
        </p:txBody>
      </p:sp>
      <p:sp>
        <p:nvSpPr>
          <p:cNvPr id="75784" name="Text Box 10"/>
          <p:cNvSpPr txBox="1">
            <a:spLocks noChangeArrowheads="1"/>
          </p:cNvSpPr>
          <p:nvPr/>
        </p:nvSpPr>
        <p:spPr bwMode="auto">
          <a:xfrm>
            <a:off x="6324301" y="4042011"/>
            <a:ext cx="17653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latin typeface="Trebuchet MS" charset="0"/>
              </a:rPr>
              <a:t>Time</a:t>
            </a:r>
          </a:p>
        </p:txBody>
      </p:sp>
      <p:sp>
        <p:nvSpPr>
          <p:cNvPr id="75785" name="Text Box 11"/>
          <p:cNvSpPr txBox="1">
            <a:spLocks noChangeArrowheads="1"/>
          </p:cNvSpPr>
          <p:nvPr/>
        </p:nvSpPr>
        <p:spPr bwMode="auto">
          <a:xfrm>
            <a:off x="2510426" y="4025644"/>
            <a:ext cx="1028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latin typeface="Verdana" charset="0"/>
            </a:endParaRPr>
          </a:p>
        </p:txBody>
      </p:sp>
      <p:sp>
        <p:nvSpPr>
          <p:cNvPr id="75786" name="Text Box 12"/>
          <p:cNvSpPr txBox="1">
            <a:spLocks noChangeArrowheads="1"/>
          </p:cNvSpPr>
          <p:nvPr/>
        </p:nvSpPr>
        <p:spPr bwMode="auto">
          <a:xfrm>
            <a:off x="2133688" y="4417301"/>
            <a:ext cx="2095500" cy="1629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en-US" sz="1800" b="1" dirty="0">
                <a:solidFill>
                  <a:srgbClr val="000000"/>
                </a:solidFill>
                <a:latin typeface="Helvetica"/>
                <a:cs typeface="Helvetica"/>
              </a:rPr>
              <a:t>Intra-arrest </a:t>
            </a:r>
          </a:p>
          <a:p>
            <a:pPr>
              <a:lnSpc>
                <a:spcPct val="70000"/>
              </a:lnSpc>
              <a:spcBef>
                <a:spcPct val="50000"/>
              </a:spcBef>
            </a:pPr>
            <a:r>
              <a:rPr lang="en-US" sz="1800" dirty="0" err="1">
                <a:solidFill>
                  <a:srgbClr val="000000"/>
                </a:solidFill>
                <a:latin typeface="Helvetica"/>
                <a:cs typeface="Helvetica"/>
              </a:rPr>
              <a:t>Abella</a:t>
            </a:r>
            <a:r>
              <a:rPr lang="en-US" sz="1800" dirty="0">
                <a:solidFill>
                  <a:srgbClr val="000000"/>
                </a:solidFill>
                <a:latin typeface="Helvetica"/>
                <a:cs typeface="Helvetica"/>
              </a:rPr>
              <a:t>, 2004</a:t>
            </a:r>
          </a:p>
          <a:p>
            <a:pPr>
              <a:lnSpc>
                <a:spcPct val="70000"/>
              </a:lnSpc>
              <a:spcBef>
                <a:spcPct val="50000"/>
              </a:spcBef>
            </a:pPr>
            <a:r>
              <a:rPr lang="en-US" sz="1800" dirty="0">
                <a:solidFill>
                  <a:srgbClr val="000000"/>
                </a:solidFill>
                <a:latin typeface="Helvetica"/>
                <a:cs typeface="Helvetica"/>
              </a:rPr>
              <a:t>Katz, 2002</a:t>
            </a:r>
          </a:p>
          <a:p>
            <a:pPr>
              <a:lnSpc>
                <a:spcPct val="70000"/>
              </a:lnSpc>
              <a:spcBef>
                <a:spcPct val="50000"/>
              </a:spcBef>
            </a:pPr>
            <a:r>
              <a:rPr lang="en-US" sz="1800" dirty="0">
                <a:solidFill>
                  <a:srgbClr val="000000"/>
                </a:solidFill>
                <a:latin typeface="Helvetica"/>
                <a:cs typeface="Helvetica"/>
              </a:rPr>
              <a:t>Tang, 2008</a:t>
            </a:r>
          </a:p>
          <a:p>
            <a:pPr>
              <a:lnSpc>
                <a:spcPct val="70000"/>
              </a:lnSpc>
              <a:spcBef>
                <a:spcPct val="50000"/>
              </a:spcBef>
            </a:pPr>
            <a:r>
              <a:rPr lang="en-US" sz="1800" dirty="0">
                <a:solidFill>
                  <a:srgbClr val="000000"/>
                </a:solidFill>
                <a:latin typeface="Helvetica"/>
                <a:cs typeface="Helvetica"/>
              </a:rPr>
              <a:t>Wang, 2010</a:t>
            </a:r>
          </a:p>
        </p:txBody>
      </p:sp>
      <p:sp>
        <p:nvSpPr>
          <p:cNvPr id="75787" name="Line 13"/>
          <p:cNvSpPr>
            <a:spLocks noChangeShapeType="1"/>
          </p:cNvSpPr>
          <p:nvPr/>
        </p:nvSpPr>
        <p:spPr bwMode="auto">
          <a:xfrm flipH="1" flipV="1">
            <a:off x="2370726" y="3670043"/>
            <a:ext cx="15502" cy="742679"/>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8" name="Line 14"/>
          <p:cNvSpPr>
            <a:spLocks noChangeShapeType="1"/>
          </p:cNvSpPr>
          <p:nvPr/>
        </p:nvSpPr>
        <p:spPr bwMode="auto">
          <a:xfrm flipH="1" flipV="1">
            <a:off x="3945524" y="4000243"/>
            <a:ext cx="10020" cy="1518311"/>
          </a:xfrm>
          <a:prstGeom prst="line">
            <a:avLst/>
          </a:prstGeom>
          <a:noFill/>
          <a:ln w="5715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9" name="Text Box 15"/>
          <p:cNvSpPr txBox="1">
            <a:spLocks noChangeArrowheads="1"/>
          </p:cNvSpPr>
          <p:nvPr/>
        </p:nvSpPr>
        <p:spPr bwMode="auto">
          <a:xfrm>
            <a:off x="3544179" y="5518466"/>
            <a:ext cx="2705100" cy="964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en-US" sz="1800" b="1" dirty="0">
                <a:solidFill>
                  <a:srgbClr val="000000"/>
                </a:solidFill>
                <a:latin typeface="Helvetica"/>
                <a:cs typeface="Helvetica"/>
              </a:rPr>
              <a:t>ASAP after ROSC</a:t>
            </a:r>
            <a:endParaRPr lang="en-US" sz="1800" dirty="0">
              <a:solidFill>
                <a:srgbClr val="000000"/>
              </a:solidFill>
              <a:latin typeface="Helvetica"/>
              <a:cs typeface="Helvetica"/>
            </a:endParaRPr>
          </a:p>
          <a:p>
            <a:pPr>
              <a:lnSpc>
                <a:spcPct val="70000"/>
              </a:lnSpc>
              <a:spcBef>
                <a:spcPct val="50000"/>
              </a:spcBef>
            </a:pPr>
            <a:r>
              <a:rPr lang="en-US" sz="1800" dirty="0" err="1">
                <a:solidFill>
                  <a:srgbClr val="000000"/>
                </a:solidFill>
                <a:latin typeface="Helvetica"/>
                <a:cs typeface="Helvetica"/>
              </a:rPr>
              <a:t>Sterz</a:t>
            </a:r>
            <a:r>
              <a:rPr lang="en-US" sz="1800" dirty="0">
                <a:solidFill>
                  <a:srgbClr val="000000"/>
                </a:solidFill>
                <a:latin typeface="Helvetica"/>
                <a:cs typeface="Helvetica"/>
              </a:rPr>
              <a:t>, 1991</a:t>
            </a:r>
          </a:p>
          <a:p>
            <a:pPr>
              <a:lnSpc>
                <a:spcPct val="70000"/>
              </a:lnSpc>
              <a:spcBef>
                <a:spcPct val="50000"/>
              </a:spcBef>
            </a:pPr>
            <a:r>
              <a:rPr lang="en-US" sz="1800" dirty="0" err="1">
                <a:solidFill>
                  <a:srgbClr val="000000"/>
                </a:solidFill>
                <a:latin typeface="Helvetica"/>
                <a:cs typeface="Helvetica"/>
              </a:rPr>
              <a:t>Kuboyama</a:t>
            </a:r>
            <a:r>
              <a:rPr lang="en-US" sz="1800" dirty="0">
                <a:solidFill>
                  <a:srgbClr val="000000"/>
                </a:solidFill>
                <a:latin typeface="Helvetica"/>
                <a:cs typeface="Helvetica"/>
              </a:rPr>
              <a:t>, 1993</a:t>
            </a:r>
          </a:p>
        </p:txBody>
      </p:sp>
      <p:sp>
        <p:nvSpPr>
          <p:cNvPr id="75790" name="Line 16"/>
          <p:cNvSpPr>
            <a:spLocks noChangeShapeType="1"/>
          </p:cNvSpPr>
          <p:nvPr/>
        </p:nvSpPr>
        <p:spPr bwMode="auto">
          <a:xfrm flipH="1" flipV="1">
            <a:off x="6007600" y="4093130"/>
            <a:ext cx="4556" cy="847885"/>
          </a:xfrm>
          <a:prstGeom prst="line">
            <a:avLst/>
          </a:prstGeom>
          <a:noFill/>
          <a:ln w="5715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91" name="Text Box 17"/>
          <p:cNvSpPr txBox="1">
            <a:spLocks noChangeArrowheads="1"/>
          </p:cNvSpPr>
          <p:nvPr/>
        </p:nvSpPr>
        <p:spPr bwMode="auto">
          <a:xfrm>
            <a:off x="5395884" y="4897917"/>
            <a:ext cx="1985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rgbClr val="000000"/>
                </a:solidFill>
                <a:latin typeface="Helvetica"/>
                <a:cs typeface="Helvetica"/>
              </a:rPr>
              <a:t>Nielsen, 2013</a:t>
            </a:r>
          </a:p>
        </p:txBody>
      </p:sp>
      <p:sp>
        <p:nvSpPr>
          <p:cNvPr id="17" name="Line 16"/>
          <p:cNvSpPr>
            <a:spLocks noChangeShapeType="1"/>
          </p:cNvSpPr>
          <p:nvPr/>
        </p:nvSpPr>
        <p:spPr bwMode="auto">
          <a:xfrm flipH="1" flipV="1">
            <a:off x="4717455" y="4046307"/>
            <a:ext cx="8420" cy="462084"/>
          </a:xfrm>
          <a:prstGeom prst="line">
            <a:avLst/>
          </a:prstGeom>
          <a:noFill/>
          <a:ln w="5715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9" name="Text Box 17"/>
          <p:cNvSpPr txBox="1">
            <a:spLocks noChangeArrowheads="1"/>
          </p:cNvSpPr>
          <p:nvPr/>
        </p:nvSpPr>
        <p:spPr bwMode="auto">
          <a:xfrm>
            <a:off x="4257884" y="4528625"/>
            <a:ext cx="19857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rgbClr val="000000"/>
                </a:solidFill>
                <a:latin typeface="Helvetica"/>
                <a:cs typeface="Helvetica"/>
              </a:rPr>
              <a:t>HACA, 2002</a:t>
            </a:r>
          </a:p>
        </p:txBody>
      </p:sp>
      <p:sp>
        <p:nvSpPr>
          <p:cNvPr id="20" name="Line 7"/>
          <p:cNvSpPr>
            <a:spLocks noChangeShapeType="1"/>
          </p:cNvSpPr>
          <p:nvPr/>
        </p:nvSpPr>
        <p:spPr bwMode="auto">
          <a:xfrm>
            <a:off x="1922906" y="2575194"/>
            <a:ext cx="0" cy="533400"/>
          </a:xfrm>
          <a:prstGeom prst="line">
            <a:avLst/>
          </a:prstGeom>
          <a:noFill/>
          <a:ln w="6350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22" name="Text Box 8"/>
          <p:cNvSpPr txBox="1">
            <a:spLocks noChangeArrowheads="1"/>
          </p:cNvSpPr>
          <p:nvPr/>
        </p:nvSpPr>
        <p:spPr bwMode="auto">
          <a:xfrm>
            <a:off x="1743792" y="2156094"/>
            <a:ext cx="1422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latin typeface="Trebuchet MS" charset="0"/>
              </a:rPr>
              <a:t>VF</a:t>
            </a:r>
          </a:p>
        </p:txBody>
      </p:sp>
      <p:sp>
        <p:nvSpPr>
          <p:cNvPr id="3" name="Right Arrow 2"/>
          <p:cNvSpPr/>
          <p:nvPr/>
        </p:nvSpPr>
        <p:spPr bwMode="auto">
          <a:xfrm>
            <a:off x="115463" y="3117127"/>
            <a:ext cx="1744769" cy="525935"/>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3" name="Line 13"/>
          <p:cNvSpPr>
            <a:spLocks noChangeShapeType="1"/>
          </p:cNvSpPr>
          <p:nvPr/>
        </p:nvSpPr>
        <p:spPr bwMode="auto">
          <a:xfrm flipH="1" flipV="1">
            <a:off x="945136" y="3642855"/>
            <a:ext cx="4224" cy="667245"/>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24" name="Text Box 12"/>
          <p:cNvSpPr txBox="1">
            <a:spLocks noChangeArrowheads="1"/>
          </p:cNvSpPr>
          <p:nvPr/>
        </p:nvSpPr>
        <p:spPr bwMode="auto">
          <a:xfrm>
            <a:off x="92298" y="4338803"/>
            <a:ext cx="2095500" cy="1297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pPr>
            <a:r>
              <a:rPr lang="en-US" sz="1800" b="1" dirty="0">
                <a:solidFill>
                  <a:srgbClr val="000000"/>
                </a:solidFill>
                <a:latin typeface="Helvetica"/>
                <a:cs typeface="Helvetica"/>
              </a:rPr>
              <a:t>Pre-arrest </a:t>
            </a:r>
          </a:p>
          <a:p>
            <a:pPr>
              <a:lnSpc>
                <a:spcPct val="70000"/>
              </a:lnSpc>
              <a:spcBef>
                <a:spcPct val="50000"/>
              </a:spcBef>
            </a:pPr>
            <a:r>
              <a:rPr lang="en-US" sz="1800" dirty="0" err="1">
                <a:solidFill>
                  <a:srgbClr val="000000"/>
                </a:solidFill>
                <a:latin typeface="Helvetica"/>
                <a:cs typeface="Helvetica"/>
              </a:rPr>
              <a:t>Elefteriades</a:t>
            </a:r>
            <a:r>
              <a:rPr lang="en-US" sz="1800" dirty="0">
                <a:solidFill>
                  <a:srgbClr val="000000"/>
                </a:solidFill>
                <a:latin typeface="Helvetica"/>
                <a:cs typeface="Helvetica"/>
              </a:rPr>
              <a:t>, 2010</a:t>
            </a:r>
          </a:p>
          <a:p>
            <a:pPr>
              <a:lnSpc>
                <a:spcPct val="70000"/>
              </a:lnSpc>
              <a:spcBef>
                <a:spcPct val="50000"/>
              </a:spcBef>
            </a:pPr>
            <a:r>
              <a:rPr lang="en-US" sz="1800" dirty="0">
                <a:solidFill>
                  <a:srgbClr val="000000"/>
                </a:solidFill>
                <a:latin typeface="Helvetica"/>
                <a:cs typeface="Helvetica"/>
              </a:rPr>
              <a:t>Ueda, 2010</a:t>
            </a:r>
          </a:p>
          <a:p>
            <a:pPr>
              <a:lnSpc>
                <a:spcPct val="70000"/>
              </a:lnSpc>
              <a:spcBef>
                <a:spcPct val="50000"/>
              </a:spcBef>
            </a:pPr>
            <a:r>
              <a:rPr lang="en-US" sz="1800" dirty="0" err="1">
                <a:solidFill>
                  <a:srgbClr val="000000"/>
                </a:solidFill>
                <a:latin typeface="Helvetica"/>
                <a:cs typeface="Helvetica"/>
              </a:rPr>
              <a:t>Bachet</a:t>
            </a:r>
            <a:r>
              <a:rPr lang="en-US" sz="1800" dirty="0">
                <a:solidFill>
                  <a:srgbClr val="000000"/>
                </a:solidFill>
                <a:latin typeface="Helvetica"/>
                <a:cs typeface="Helvetica"/>
              </a:rPr>
              <a:t>, 2010</a:t>
            </a:r>
          </a:p>
        </p:txBody>
      </p:sp>
    </p:spTree>
    <p:custDataLst>
      <p:tags r:id="rId1"/>
    </p:custDataLst>
    <p:extLst>
      <p:ext uri="{BB962C8B-B14F-4D97-AF65-F5344CB8AC3E}">
        <p14:creationId xmlns:p14="http://schemas.microsoft.com/office/powerpoint/2010/main" val="2107685831"/>
      </p:ext>
    </p:extLst>
  </p:cSld>
  <p:clrMapOvr>
    <a:masterClrMapping/>
  </p:clrMapOvr>
  <mc:AlternateContent xmlns:mc="http://schemas.openxmlformats.org/markup-compatibility/2006" xmlns:p14="http://schemas.microsoft.com/office/powerpoint/2010/main">
    <mc:Choice Requires="p14">
      <p:transition p14:dur="10" advClick="0">
        <p:diamond/>
      </p:transition>
    </mc:Choice>
    <mc:Fallback xmlns="">
      <p:transition advClick="0">
        <p:diamond/>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endParaRPr lang="en-US">
              <a:latin typeface="Trebuchet MS" charset="0"/>
            </a:endParaRPr>
          </a:p>
        </p:txBody>
      </p:sp>
      <p:sp>
        <p:nvSpPr>
          <p:cNvPr id="77826" name="Content Placeholder 2"/>
          <p:cNvSpPr>
            <a:spLocks noGrp="1"/>
          </p:cNvSpPr>
          <p:nvPr>
            <p:ph sz="half" idx="1"/>
          </p:nvPr>
        </p:nvSpPr>
        <p:spPr>
          <a:xfrm>
            <a:off x="762000" y="2061968"/>
            <a:ext cx="3810000" cy="4373563"/>
          </a:xfrm>
        </p:spPr>
        <p:txBody>
          <a:bodyPr/>
          <a:lstStyle/>
          <a:p>
            <a:pPr eaLnBrk="1" hangingPunct="1"/>
            <a:endParaRPr lang="en-US" dirty="0">
              <a:latin typeface="Trebuchet MS" charset="0"/>
            </a:endParaRPr>
          </a:p>
          <a:p>
            <a:pPr eaLnBrk="1" hangingPunct="1"/>
            <a:endParaRPr lang="en-US" dirty="0">
              <a:latin typeface="Trebuchet MS" charset="0"/>
            </a:endParaRPr>
          </a:p>
          <a:p>
            <a:pPr eaLnBrk="1" hangingPunct="1"/>
            <a:r>
              <a:rPr lang="en-US" dirty="0">
                <a:latin typeface="Trebuchet MS" charset="0"/>
              </a:rPr>
              <a:t>Animals with </a:t>
            </a:r>
          </a:p>
          <a:p>
            <a:pPr lvl="1" eaLnBrk="1" hangingPunct="1"/>
            <a:r>
              <a:rPr lang="en-US" dirty="0">
                <a:latin typeface="Trebuchet MS" charset="0"/>
              </a:rPr>
              <a:t>10 min of VF, </a:t>
            </a:r>
          </a:p>
          <a:p>
            <a:pPr lvl="1" eaLnBrk="1" hangingPunct="1"/>
            <a:r>
              <a:rPr lang="en-US" dirty="0">
                <a:latin typeface="Trebuchet MS" charset="0"/>
              </a:rPr>
              <a:t>5 min of CPR, </a:t>
            </a:r>
          </a:p>
          <a:p>
            <a:pPr lvl="1" eaLnBrk="1" hangingPunct="1"/>
            <a:r>
              <a:rPr lang="en-US" dirty="0">
                <a:latin typeface="Trebuchet MS" charset="0"/>
              </a:rPr>
              <a:t>1 dose of </a:t>
            </a:r>
            <a:r>
              <a:rPr lang="en-US" dirty="0" err="1">
                <a:latin typeface="Trebuchet MS" charset="0"/>
              </a:rPr>
              <a:t>epi</a:t>
            </a:r>
            <a:r>
              <a:rPr lang="en-US" dirty="0">
                <a:latin typeface="Trebuchet MS" charset="0"/>
              </a:rPr>
              <a:t>, </a:t>
            </a:r>
            <a:r>
              <a:rPr lang="en-US" dirty="0" err="1">
                <a:latin typeface="Trebuchet MS" charset="0"/>
              </a:rPr>
              <a:t>defibrilliation</a:t>
            </a:r>
            <a:endParaRPr lang="en-US" dirty="0">
              <a:latin typeface="Trebuchet MS" charset="0"/>
            </a:endParaRPr>
          </a:p>
          <a:p>
            <a:pPr lvl="1" eaLnBrk="1" hangingPunct="1"/>
            <a:r>
              <a:rPr lang="en-US" dirty="0">
                <a:latin typeface="Trebuchet MS" charset="0"/>
              </a:rPr>
              <a:t>ROSC and continued cooling for 4 hours.</a:t>
            </a:r>
          </a:p>
        </p:txBody>
      </p:sp>
      <p:sp>
        <p:nvSpPr>
          <p:cNvPr id="77827" name="Content Placeholder 3"/>
          <p:cNvSpPr>
            <a:spLocks noGrp="1"/>
          </p:cNvSpPr>
          <p:nvPr>
            <p:ph sz="half" idx="2"/>
          </p:nvPr>
        </p:nvSpPr>
        <p:spPr/>
        <p:txBody>
          <a:bodyPr/>
          <a:lstStyle/>
          <a:p>
            <a:pPr eaLnBrk="1" hangingPunct="1"/>
            <a:endParaRPr lang="en-US">
              <a:latin typeface="Trebuchet MS" charset="0"/>
            </a:endParaRPr>
          </a:p>
          <a:p>
            <a:pPr eaLnBrk="1" hangingPunct="1"/>
            <a:endParaRPr lang="en-US">
              <a:latin typeface="Trebuchet MS" charset="0"/>
            </a:endParaRPr>
          </a:p>
        </p:txBody>
      </p:sp>
      <p:pic>
        <p:nvPicPr>
          <p:cNvPr id="7782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79463" y="381000"/>
            <a:ext cx="7583487"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07706" y="3040967"/>
            <a:ext cx="3512269" cy="3128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754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691" name="Group 419"/>
          <p:cNvGraphicFramePr>
            <a:graphicFrameLocks noGrp="1"/>
          </p:cNvGraphicFramePr>
          <p:nvPr>
            <p:ph/>
          </p:nvPr>
        </p:nvGraphicFramePr>
        <p:xfrm>
          <a:off x="294829" y="1224743"/>
          <a:ext cx="8731521" cy="5092300"/>
        </p:xfrm>
        <a:graphic>
          <a:graphicData uri="http://schemas.openxmlformats.org/drawingml/2006/table">
            <a:tbl>
              <a:tblPr/>
              <a:tblGrid>
                <a:gridCol w="4546057">
                  <a:extLst>
                    <a:ext uri="{9D8B030D-6E8A-4147-A177-3AD203B41FA5}">
                      <a16:colId xmlns:a16="http://schemas.microsoft.com/office/drawing/2014/main" val="20000"/>
                    </a:ext>
                  </a:extLst>
                </a:gridCol>
                <a:gridCol w="1606574">
                  <a:extLst>
                    <a:ext uri="{9D8B030D-6E8A-4147-A177-3AD203B41FA5}">
                      <a16:colId xmlns:a16="http://schemas.microsoft.com/office/drawing/2014/main" val="20001"/>
                    </a:ext>
                  </a:extLst>
                </a:gridCol>
                <a:gridCol w="1595306">
                  <a:extLst>
                    <a:ext uri="{9D8B030D-6E8A-4147-A177-3AD203B41FA5}">
                      <a16:colId xmlns:a16="http://schemas.microsoft.com/office/drawing/2014/main" val="20002"/>
                    </a:ext>
                  </a:extLst>
                </a:gridCol>
                <a:gridCol w="983584">
                  <a:extLst>
                    <a:ext uri="{9D8B030D-6E8A-4147-A177-3AD203B41FA5}">
                      <a16:colId xmlns:a16="http://schemas.microsoft.com/office/drawing/2014/main" val="20003"/>
                    </a:ext>
                  </a:extLst>
                </a:gridCol>
              </a:tblGrid>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1B3861"/>
                          </a:solidFill>
                          <a:effectLst/>
                          <a:latin typeface="Arial" charset="0"/>
                          <a:ea typeface="ＭＳ Ｐゴシック" charset="0"/>
                          <a:cs typeface="PMingLiU" charset="0"/>
                        </a:rPr>
                        <a:t>　</a:t>
                      </a:r>
                      <a:endParaRPr kumimoji="1" lang="zh-TW" altLang="en-US" sz="2000" b="0" i="0" u="none" strike="noStrike" cap="none" normalizeH="0" baseline="0">
                        <a:ln>
                          <a:noFill/>
                        </a:ln>
                        <a:solidFill>
                          <a:srgbClr val="1B3861"/>
                        </a:solidFill>
                        <a:effectLst/>
                        <a:latin typeface="Arial" charset="0"/>
                        <a:ea typeface="ＭＳ Ｐゴシック" charset="0"/>
                        <a:cs typeface="PMingLiU"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Control</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Cooled</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1B3861"/>
                          </a:solidFill>
                          <a:effectLst/>
                          <a:latin typeface="Arial" charset="0"/>
                          <a:ea typeface="ＭＳ Ｐゴシック" charset="0"/>
                          <a:cs typeface="PMingLiU" charset="0"/>
                        </a:rPr>
                        <a:t>　</a:t>
                      </a:r>
                      <a:endParaRPr kumimoji="1" lang="zh-TW" altLang="en-US" sz="2000" b="0" i="0" u="none" strike="noStrike" cap="none" normalizeH="0" baseline="0">
                        <a:ln>
                          <a:noFill/>
                        </a:ln>
                        <a:solidFill>
                          <a:srgbClr val="1B3861"/>
                        </a:solidFill>
                        <a:effectLst/>
                        <a:latin typeface="Arial" charset="0"/>
                        <a:ea typeface="ＭＳ Ｐゴシック" charset="0"/>
                        <a:cs typeface="PMingLiU"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597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1B3861"/>
                          </a:solidFill>
                          <a:effectLst/>
                          <a:latin typeface="Arial" charset="0"/>
                          <a:ea typeface="ＭＳ Ｐゴシック" charset="0"/>
                          <a:cs typeface="PMingLiU" charset="0"/>
                        </a:rPr>
                        <a:t>　</a:t>
                      </a:r>
                      <a:endParaRPr kumimoji="1" lang="zh-TW" altLang="en-US" sz="2000" b="0" i="0" u="none" strike="noStrike" cap="none" normalizeH="0" baseline="0" dirty="0">
                        <a:ln>
                          <a:noFill/>
                        </a:ln>
                        <a:solidFill>
                          <a:srgbClr val="1B3861"/>
                        </a:solidFill>
                        <a:effectLst/>
                        <a:latin typeface="Arial" charset="0"/>
                        <a:ea typeface="ＭＳ Ｐゴシック" charset="0"/>
                        <a:cs typeface="PMingLiU" charset="0"/>
                      </a:endParaRPr>
                    </a:p>
                  </a:txBody>
                  <a:tcPr marT="45716" marB="45716"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N=8</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N=8</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P</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Weight (kg)</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40.8±1.9</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40.4±.0.7</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0.613</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751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CPP before initial electric shock </a:t>
                      </a: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              (mm Hg)</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17.7±5.6</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21.3±9.6</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0. 370</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No. of electric shock</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14.6±8.6</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8.1±4.6</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0.08</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Initial electric shock success (%)</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38%</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a:ln>
                            <a:noFill/>
                          </a:ln>
                          <a:solidFill>
                            <a:srgbClr val="0000FF"/>
                          </a:solidFill>
                          <a:effectLst/>
                          <a:latin typeface="Arial" charset="0"/>
                          <a:ea typeface="ＭＳ Ｐゴシック" charset="0"/>
                          <a:cs typeface="Arial" charset="0"/>
                        </a:rPr>
                        <a:t>75%</a:t>
                      </a:r>
                      <a:endParaRPr kumimoji="1" lang="en-US" altLang="zh-TW" sz="2000" b="0" i="0" u="none" strike="noStrike" cap="none" normalizeH="0" baseline="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0.315</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Total electric shock success (%)</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66±19%</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a:ln>
                            <a:noFill/>
                          </a:ln>
                          <a:solidFill>
                            <a:srgbClr val="0000FF"/>
                          </a:solidFill>
                          <a:effectLst/>
                          <a:latin typeface="Arial" charset="0"/>
                          <a:ea typeface="ＭＳ Ｐゴシック" charset="0"/>
                          <a:cs typeface="Arial" charset="0"/>
                        </a:rPr>
                        <a:t>88±18%</a:t>
                      </a:r>
                      <a:endParaRPr kumimoji="1" lang="en-US" altLang="zh-TW" sz="2000" b="0" i="0" u="none" strike="noStrike" cap="none" normalizeH="0" baseline="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0.034</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751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CPR duration (sec)</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612.9±227.3</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a:ln>
                            <a:noFill/>
                          </a:ln>
                          <a:solidFill>
                            <a:srgbClr val="0000FF"/>
                          </a:solidFill>
                          <a:effectLst/>
                          <a:latin typeface="Arial" charset="0"/>
                          <a:ea typeface="ＭＳ Ｐゴシック" charset="0"/>
                          <a:cs typeface="Arial" charset="0"/>
                        </a:rPr>
                        <a:t>364.6±42.4</a:t>
                      </a:r>
                      <a:endParaRPr kumimoji="1" lang="en-US" altLang="zh-TW" sz="2000" b="0" i="0" u="none" strike="noStrike" cap="none" normalizeH="0" baseline="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0.009</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Epinephrine dosage (μg/kg)</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60±32.1</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a:ln>
                            <a:noFill/>
                          </a:ln>
                          <a:solidFill>
                            <a:srgbClr val="0000FF"/>
                          </a:solidFill>
                          <a:effectLst/>
                          <a:latin typeface="Arial" charset="0"/>
                          <a:ea typeface="ＭＳ Ｐゴシック" charset="0"/>
                          <a:cs typeface="Arial" charset="0"/>
                        </a:rPr>
                        <a:t>30±0</a:t>
                      </a:r>
                      <a:endParaRPr kumimoji="1" lang="en-US" altLang="zh-TW" sz="2000" b="0" i="0" u="none" strike="noStrike" cap="none" normalizeH="0" baseline="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0.01</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7057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2"/>
                          </a:solidFill>
                          <a:effectLst/>
                          <a:latin typeface="Arial" charset="0"/>
                          <a:ea typeface="ＭＳ Ｐゴシック" charset="0"/>
                          <a:cs typeface="Arial" charset="0"/>
                        </a:rPr>
                        <a:t>ROSC</a:t>
                      </a:r>
                      <a:endParaRPr kumimoji="1" lang="en-US" altLang="zh-TW" sz="2000" b="0" i="0" u="none" strike="noStrike" cap="none" normalizeH="0" baseline="0" dirty="0">
                        <a:ln>
                          <a:noFill/>
                        </a:ln>
                        <a:solidFill>
                          <a:schemeClr val="tx2"/>
                        </a:solidFill>
                        <a:effectLst/>
                        <a:latin typeface="Arial" charset="0"/>
                        <a:ea typeface="ＭＳ Ｐゴシック" charset="0"/>
                        <a:cs typeface="Arial" charset="0"/>
                      </a:endParaRPr>
                    </a:p>
                  </a:txBody>
                  <a:tcPr marT="45716" marB="45716"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FF0000"/>
                          </a:solidFill>
                          <a:effectLst/>
                          <a:latin typeface="Arial" charset="0"/>
                          <a:ea typeface="ＭＳ Ｐゴシック" charset="0"/>
                          <a:cs typeface="Arial" charset="0"/>
                        </a:rPr>
                        <a:t>7(88%)</a:t>
                      </a:r>
                      <a:endParaRPr kumimoji="1" lang="en-US" altLang="zh-TW" sz="2000" b="0" i="0" u="none" strike="noStrike" cap="none" normalizeH="0" baseline="0" dirty="0">
                        <a:ln>
                          <a:noFill/>
                        </a:ln>
                        <a:solidFill>
                          <a:srgbClr val="FF0000"/>
                        </a:solidFill>
                        <a:effectLst/>
                        <a:latin typeface="Arial" charset="0"/>
                        <a:ea typeface="ＭＳ Ｐゴシック" charset="0"/>
                        <a:cs typeface="Arial" charset="0"/>
                      </a:endParaRPr>
                    </a:p>
                  </a:txBody>
                  <a:tcPr marT="45716" marB="45716"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FF"/>
                          </a:solidFill>
                          <a:effectLst/>
                          <a:latin typeface="Arial" charset="0"/>
                          <a:ea typeface="ＭＳ Ｐゴシック" charset="0"/>
                          <a:cs typeface="Arial" charset="0"/>
                        </a:rPr>
                        <a:t>8(100%)</a:t>
                      </a:r>
                      <a:endParaRPr kumimoji="1" lang="en-US" altLang="zh-TW" sz="2000" b="0" i="0" u="none" strike="noStrike" cap="none" normalizeH="0" baseline="0" dirty="0">
                        <a:ln>
                          <a:noFill/>
                        </a:ln>
                        <a:solidFill>
                          <a:srgbClr val="0000FF"/>
                        </a:solidFill>
                        <a:effectLst/>
                        <a:latin typeface="Arial" charset="0"/>
                        <a:ea typeface="ＭＳ Ｐゴシック" charset="0"/>
                        <a:cs typeface="Arial" charset="0"/>
                      </a:endParaRPr>
                    </a:p>
                  </a:txBody>
                  <a:tcPr marT="45716" marB="45716"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Arial" charset="0"/>
                          <a:ea typeface="ＭＳ Ｐゴシック" charset="0"/>
                          <a:cs typeface="Arial" charset="0"/>
                        </a:rPr>
                        <a:t>1</a:t>
                      </a:r>
                      <a:endParaRPr kumimoji="1" lang="en-US" altLang="zh-TW" sz="2000" b="0" i="0" u="none" strike="noStrike" cap="none" normalizeH="0" baseline="0" dirty="0">
                        <a:ln>
                          <a:noFill/>
                        </a:ln>
                        <a:solidFill>
                          <a:srgbClr val="000000"/>
                        </a:solidFill>
                        <a:effectLst/>
                        <a:latin typeface="Arial" charset="0"/>
                        <a:ea typeface="ＭＳ Ｐゴシック" charset="0"/>
                        <a:cs typeface="Arial" charset="0"/>
                      </a:endParaRPr>
                    </a:p>
                  </a:txBody>
                  <a:tcPr marT="45716" marB="45716" anchor="ct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4686" name="Rectangle 414"/>
          <p:cNvSpPr>
            <a:spLocks noRot="1" noChangeArrowheads="1"/>
          </p:cNvSpPr>
          <p:nvPr/>
        </p:nvSpPr>
        <p:spPr bwMode="auto">
          <a:xfrm>
            <a:off x="1404258" y="213505"/>
            <a:ext cx="6874328" cy="1011238"/>
          </a:xfrm>
          <a:prstGeom prst="rect">
            <a:avLst/>
          </a:prstGeom>
          <a:noFill/>
          <a:ln w="9525">
            <a:noFill/>
            <a:miter lim="800000"/>
            <a:headEnd/>
            <a:tailEnd/>
          </a:ln>
          <a:effectLst>
            <a:outerShdw blurRad="63500" dist="38100" dir="2700000" algn="tl" rotWithShape="0">
              <a:srgbClr val="000000">
                <a:alpha val="39999"/>
              </a:srgbClr>
            </a:outerShdw>
          </a:effectLst>
        </p:spPr>
        <p:txBody>
          <a:bodyPr anchor="ctr"/>
          <a:lstStyle/>
          <a:p>
            <a:pPr defTabSz="457200" eaLnBrk="0" hangingPunct="0">
              <a:defRPr/>
            </a:pPr>
            <a:r>
              <a:rPr lang="en-US" altLang="zh-TW" sz="3800" dirty="0">
                <a:solidFill>
                  <a:srgbClr val="FFFFFF"/>
                </a:solidFill>
                <a:latin typeface="Trebuchet MS" charset="0"/>
                <a:ea typeface="ＭＳ Ｐゴシック" charset="0"/>
                <a:cs typeface="ＭＳ Ｐゴシック" charset="0"/>
              </a:rPr>
              <a:t>Resuscitation events</a:t>
            </a:r>
          </a:p>
        </p:txBody>
      </p:sp>
    </p:spTree>
    <p:extLst>
      <p:ext uri="{BB962C8B-B14F-4D97-AF65-F5344CB8AC3E}">
        <p14:creationId xmlns:p14="http://schemas.microsoft.com/office/powerpoint/2010/main" val="69978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8" name="Text Box 1055"/>
          <p:cNvSpPr txBox="1">
            <a:spLocks noChangeArrowheads="1"/>
          </p:cNvSpPr>
          <p:nvPr/>
        </p:nvSpPr>
        <p:spPr bwMode="auto">
          <a:xfrm>
            <a:off x="306170" y="304800"/>
            <a:ext cx="6939421" cy="707886"/>
          </a:xfrm>
          <a:prstGeom prst="rect">
            <a:avLst/>
          </a:prstGeom>
          <a:noFill/>
          <a:ln w="12700">
            <a:noFill/>
            <a:miter lim="800000"/>
            <a:headEnd/>
            <a:tailEnd/>
          </a:ln>
          <a:effectLst>
            <a:outerShdw blurRad="63500" dist="38100" dir="2700000" algn="tl" rotWithShape="0">
              <a:srgbClr val="000000">
                <a:alpha val="39999"/>
              </a:srgbClr>
            </a:outerShdw>
          </a:effectLst>
        </p:spPr>
        <p:txBody>
          <a:bodyPr wrap="square">
            <a:spAutoFit/>
          </a:bodyPr>
          <a:lstStyle/>
          <a:p>
            <a:pPr fontAlgn="auto">
              <a:spcBef>
                <a:spcPct val="50000"/>
              </a:spcBef>
              <a:spcAft>
                <a:spcPts val="0"/>
              </a:spcAft>
              <a:defRPr/>
            </a:pPr>
            <a:r>
              <a:rPr lang="en-US" altLang="zh-CN" sz="4000" dirty="0">
                <a:solidFill>
                  <a:srgbClr val="FFFFFF"/>
                </a:solidFill>
                <a:latin typeface="Trebuchet MS" charset="0"/>
                <a:ea typeface="SimSun" pitchFamily="2" charset="-122"/>
                <a:cs typeface="SimSun" pitchFamily="2" charset="-122"/>
              </a:rPr>
              <a:t>Neurological Deficit Scores</a:t>
            </a:r>
          </a:p>
        </p:txBody>
      </p:sp>
      <p:grpSp>
        <p:nvGrpSpPr>
          <p:cNvPr id="80898" name="Group 87"/>
          <p:cNvGrpSpPr>
            <a:grpSpLocks/>
          </p:cNvGrpSpPr>
          <p:nvPr/>
        </p:nvGrpSpPr>
        <p:grpSpPr bwMode="auto">
          <a:xfrm>
            <a:off x="304800" y="1828800"/>
            <a:ext cx="8042275" cy="4729163"/>
            <a:chOff x="288925" y="1600200"/>
            <a:chExt cx="8042275" cy="4728836"/>
          </a:xfrm>
        </p:grpSpPr>
        <p:sp>
          <p:nvSpPr>
            <p:cNvPr id="80901" name="Line 1026"/>
            <p:cNvSpPr>
              <a:spLocks noChangeShapeType="1"/>
            </p:cNvSpPr>
            <p:nvPr/>
          </p:nvSpPr>
          <p:spPr bwMode="auto">
            <a:xfrm>
              <a:off x="2241550" y="2008188"/>
              <a:ext cx="1588" cy="3400425"/>
            </a:xfrm>
            <a:prstGeom prst="line">
              <a:avLst/>
            </a:prstGeom>
            <a:noFill/>
            <a:ln w="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02" name="Line 1027"/>
            <p:cNvSpPr>
              <a:spLocks noChangeShapeType="1"/>
            </p:cNvSpPr>
            <p:nvPr/>
          </p:nvSpPr>
          <p:spPr bwMode="auto">
            <a:xfrm>
              <a:off x="2241550" y="2354263"/>
              <a:ext cx="80963" cy="0"/>
            </a:xfrm>
            <a:prstGeom prst="line">
              <a:avLst/>
            </a:prstGeom>
            <a:noFill/>
            <a:ln w="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03" name="Line 1028"/>
            <p:cNvSpPr>
              <a:spLocks noChangeShapeType="1"/>
            </p:cNvSpPr>
            <p:nvPr/>
          </p:nvSpPr>
          <p:spPr bwMode="auto">
            <a:xfrm>
              <a:off x="2241550" y="3713163"/>
              <a:ext cx="80963" cy="1587"/>
            </a:xfrm>
            <a:prstGeom prst="line">
              <a:avLst/>
            </a:prstGeom>
            <a:noFill/>
            <a:ln w="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04" name="Line 1029"/>
            <p:cNvSpPr>
              <a:spLocks noChangeShapeType="1"/>
            </p:cNvSpPr>
            <p:nvPr/>
          </p:nvSpPr>
          <p:spPr bwMode="auto">
            <a:xfrm>
              <a:off x="2241550" y="5072063"/>
              <a:ext cx="80963" cy="1587"/>
            </a:xfrm>
            <a:prstGeom prst="line">
              <a:avLst/>
            </a:prstGeom>
            <a:noFill/>
            <a:ln w="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05" name="Line 1030"/>
            <p:cNvSpPr>
              <a:spLocks noChangeShapeType="1"/>
            </p:cNvSpPr>
            <p:nvPr/>
          </p:nvSpPr>
          <p:spPr bwMode="auto">
            <a:xfrm flipV="1">
              <a:off x="2241550" y="2354263"/>
              <a:ext cx="1588" cy="61912"/>
            </a:xfrm>
            <a:prstGeom prst="line">
              <a:avLst/>
            </a:prstGeom>
            <a:noFill/>
            <a:ln w="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06" name="Rectangle 1031"/>
            <p:cNvSpPr>
              <a:spLocks noChangeArrowheads="1"/>
            </p:cNvSpPr>
            <p:nvPr/>
          </p:nvSpPr>
          <p:spPr bwMode="auto">
            <a:xfrm>
              <a:off x="1828800" y="2133600"/>
              <a:ext cx="17152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400">
                  <a:latin typeface="Trebuchet MS" charset="0"/>
                </a:rPr>
                <a:t>0</a:t>
              </a:r>
            </a:p>
          </p:txBody>
        </p:sp>
        <p:sp>
          <p:nvSpPr>
            <p:cNvPr id="80907" name="Rectangle 1032"/>
            <p:cNvSpPr>
              <a:spLocks noChangeArrowheads="1"/>
            </p:cNvSpPr>
            <p:nvPr/>
          </p:nvSpPr>
          <p:spPr bwMode="auto">
            <a:xfrm>
              <a:off x="1600200" y="3505200"/>
              <a:ext cx="5145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400">
                  <a:latin typeface="Trebuchet MS" charset="0"/>
                </a:rPr>
                <a:t>200</a:t>
              </a:r>
            </a:p>
          </p:txBody>
        </p:sp>
        <p:sp>
          <p:nvSpPr>
            <p:cNvPr id="80908" name="Rectangle 1033"/>
            <p:cNvSpPr>
              <a:spLocks noChangeArrowheads="1"/>
            </p:cNvSpPr>
            <p:nvPr/>
          </p:nvSpPr>
          <p:spPr bwMode="auto">
            <a:xfrm>
              <a:off x="1600200" y="4876800"/>
              <a:ext cx="5145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zh-CN" altLang="en-US" sz="2400">
                  <a:latin typeface="Trebuchet MS" charset="0"/>
                </a:rPr>
                <a:t>400</a:t>
              </a:r>
            </a:p>
          </p:txBody>
        </p:sp>
        <p:sp>
          <p:nvSpPr>
            <p:cNvPr id="80909" name="Line 1045"/>
            <p:cNvSpPr>
              <a:spLocks noChangeShapeType="1"/>
            </p:cNvSpPr>
            <p:nvPr/>
          </p:nvSpPr>
          <p:spPr bwMode="auto">
            <a:xfrm flipV="1">
              <a:off x="7124700" y="1928813"/>
              <a:ext cx="0" cy="179387"/>
            </a:xfrm>
            <a:prstGeom prst="line">
              <a:avLst/>
            </a:prstGeom>
            <a:noFill/>
            <a:ln w="127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10" name="Line 1046"/>
            <p:cNvSpPr>
              <a:spLocks noChangeShapeType="1"/>
            </p:cNvSpPr>
            <p:nvPr/>
          </p:nvSpPr>
          <p:spPr bwMode="auto">
            <a:xfrm flipV="1">
              <a:off x="2335213" y="5334000"/>
              <a:ext cx="5995987" cy="793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11" name="Text Box 1047"/>
            <p:cNvSpPr txBox="1">
              <a:spLocks noChangeArrowheads="1"/>
            </p:cNvSpPr>
            <p:nvPr/>
          </p:nvSpPr>
          <p:spPr bwMode="auto">
            <a:xfrm>
              <a:off x="2743200" y="53213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latin typeface="Trebuchet MS" charset="0"/>
                  <a:ea typeface="SimSun" charset="0"/>
                  <a:cs typeface="SimSun" charset="0"/>
                </a:rPr>
                <a:t>24</a:t>
              </a:r>
            </a:p>
          </p:txBody>
        </p:sp>
        <p:sp>
          <p:nvSpPr>
            <p:cNvPr id="80912" name="Text Box 1048"/>
            <p:cNvSpPr txBox="1">
              <a:spLocks noChangeArrowheads="1"/>
            </p:cNvSpPr>
            <p:nvPr/>
          </p:nvSpPr>
          <p:spPr bwMode="auto">
            <a:xfrm>
              <a:off x="3962400" y="53213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latin typeface="Trebuchet MS" charset="0"/>
                  <a:ea typeface="SimSun" charset="0"/>
                  <a:cs typeface="SimSun" charset="0"/>
                </a:rPr>
                <a:t>48</a:t>
              </a:r>
            </a:p>
          </p:txBody>
        </p:sp>
        <p:sp>
          <p:nvSpPr>
            <p:cNvPr id="80913" name="Text Box 1049"/>
            <p:cNvSpPr txBox="1">
              <a:spLocks noChangeArrowheads="1"/>
            </p:cNvSpPr>
            <p:nvPr/>
          </p:nvSpPr>
          <p:spPr bwMode="auto">
            <a:xfrm>
              <a:off x="5235575" y="53213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latin typeface="Trebuchet MS" charset="0"/>
                  <a:ea typeface="SimSun" charset="0"/>
                  <a:cs typeface="SimSun" charset="0"/>
                </a:rPr>
                <a:t>72</a:t>
              </a:r>
            </a:p>
          </p:txBody>
        </p:sp>
        <p:sp>
          <p:nvSpPr>
            <p:cNvPr id="80914" name="Text Box 1050"/>
            <p:cNvSpPr txBox="1">
              <a:spLocks noChangeArrowheads="1"/>
            </p:cNvSpPr>
            <p:nvPr/>
          </p:nvSpPr>
          <p:spPr bwMode="auto">
            <a:xfrm>
              <a:off x="6538913" y="53213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a:latin typeface="Trebuchet MS" charset="0"/>
                  <a:ea typeface="SimSun" charset="0"/>
                  <a:cs typeface="SimSun" charset="0"/>
                </a:rPr>
                <a:t>96</a:t>
              </a:r>
            </a:p>
          </p:txBody>
        </p:sp>
        <p:sp>
          <p:nvSpPr>
            <p:cNvPr id="80915" name="Text Box 1051"/>
            <p:cNvSpPr txBox="1">
              <a:spLocks noChangeArrowheads="1"/>
            </p:cNvSpPr>
            <p:nvPr/>
          </p:nvSpPr>
          <p:spPr bwMode="auto">
            <a:xfrm>
              <a:off x="3429000" y="4191000"/>
              <a:ext cx="424346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FF0000"/>
                  </a:solidFill>
                  <a:latin typeface="Trebuchet MS" charset="0"/>
                  <a:ea typeface="SimSun" charset="0"/>
                  <a:cs typeface="SimSun" charset="0"/>
                </a:rPr>
                <a:t>Resuscitated Controls (7)</a:t>
              </a:r>
            </a:p>
          </p:txBody>
        </p:sp>
        <p:sp>
          <p:nvSpPr>
            <p:cNvPr id="80916" name="Text Box 1054"/>
            <p:cNvSpPr txBox="1">
              <a:spLocks noChangeArrowheads="1"/>
            </p:cNvSpPr>
            <p:nvPr/>
          </p:nvSpPr>
          <p:spPr bwMode="auto">
            <a:xfrm>
              <a:off x="3733800" y="5867400"/>
              <a:ext cx="2552652" cy="461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a:solidFill>
                    <a:srgbClr val="FFFFFF"/>
                  </a:solidFill>
                  <a:latin typeface="Trebuchet MS" charset="0"/>
                  <a:ea typeface="SimSun" charset="0"/>
                  <a:cs typeface="SimSun" charset="0"/>
                </a:rPr>
                <a:t>Hours after ROSC</a:t>
              </a:r>
            </a:p>
          </p:txBody>
        </p:sp>
        <p:sp>
          <p:nvSpPr>
            <p:cNvPr id="80917" name="Text Box 1056"/>
            <p:cNvSpPr txBox="1">
              <a:spLocks noChangeArrowheads="1"/>
            </p:cNvSpPr>
            <p:nvPr/>
          </p:nvSpPr>
          <p:spPr bwMode="auto">
            <a:xfrm>
              <a:off x="288925" y="2009775"/>
              <a:ext cx="134524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FFFFFF"/>
                  </a:solidFill>
                  <a:latin typeface="Trebuchet MS" charset="0"/>
                  <a:ea typeface="SimSun" charset="0"/>
                  <a:cs typeface="SimSun" charset="0"/>
                </a:rPr>
                <a:t>Normal</a:t>
              </a:r>
            </a:p>
          </p:txBody>
        </p:sp>
        <p:sp>
          <p:nvSpPr>
            <p:cNvPr id="80918" name="Text Box 1057"/>
            <p:cNvSpPr txBox="1">
              <a:spLocks noChangeArrowheads="1"/>
            </p:cNvSpPr>
            <p:nvPr/>
          </p:nvSpPr>
          <p:spPr bwMode="auto">
            <a:xfrm>
              <a:off x="304800" y="4800600"/>
              <a:ext cx="114486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FFFFFF"/>
                  </a:solidFill>
                  <a:latin typeface="Trebuchet MS" charset="0"/>
                  <a:ea typeface="SimSun" charset="0"/>
                  <a:cs typeface="SimSun" charset="0"/>
                </a:rPr>
                <a:t>Death</a:t>
              </a:r>
            </a:p>
          </p:txBody>
        </p:sp>
        <p:sp>
          <p:nvSpPr>
            <p:cNvPr id="80919" name="Text Box 1058"/>
            <p:cNvSpPr txBox="1">
              <a:spLocks noChangeArrowheads="1"/>
            </p:cNvSpPr>
            <p:nvPr/>
          </p:nvSpPr>
          <p:spPr bwMode="auto">
            <a:xfrm>
              <a:off x="3048000" y="1600200"/>
              <a:ext cx="296587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rgbClr val="00FF00"/>
                  </a:solidFill>
                  <a:latin typeface="Trebuchet MS" charset="0"/>
                  <a:ea typeface="SimSun" charset="0"/>
                  <a:cs typeface="SimSun" charset="0"/>
                </a:rPr>
                <a:t>Nasal Cooling (8)</a:t>
              </a:r>
            </a:p>
          </p:txBody>
        </p:sp>
        <p:sp>
          <p:nvSpPr>
            <p:cNvPr id="80920" name="Line 1059"/>
            <p:cNvSpPr>
              <a:spLocks noChangeShapeType="1"/>
            </p:cNvSpPr>
            <p:nvPr/>
          </p:nvSpPr>
          <p:spPr bwMode="auto">
            <a:xfrm>
              <a:off x="3022600" y="5219700"/>
              <a:ext cx="0" cy="122238"/>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21" name="Line 1060"/>
            <p:cNvSpPr>
              <a:spLocks noChangeShapeType="1"/>
            </p:cNvSpPr>
            <p:nvPr/>
          </p:nvSpPr>
          <p:spPr bwMode="auto">
            <a:xfrm>
              <a:off x="5659438" y="5227638"/>
              <a:ext cx="0" cy="122237"/>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22" name="Line 1061"/>
            <p:cNvSpPr>
              <a:spLocks noChangeShapeType="1"/>
            </p:cNvSpPr>
            <p:nvPr/>
          </p:nvSpPr>
          <p:spPr bwMode="auto">
            <a:xfrm>
              <a:off x="6916738" y="5219700"/>
              <a:ext cx="0" cy="122238"/>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23" name="Line 1062"/>
            <p:cNvSpPr>
              <a:spLocks noChangeShapeType="1"/>
            </p:cNvSpPr>
            <p:nvPr/>
          </p:nvSpPr>
          <p:spPr bwMode="auto">
            <a:xfrm>
              <a:off x="4368800" y="5208588"/>
              <a:ext cx="0" cy="122237"/>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0924" name="Oval 1063"/>
            <p:cNvSpPr>
              <a:spLocks noChangeArrowheads="1"/>
            </p:cNvSpPr>
            <p:nvPr/>
          </p:nvSpPr>
          <p:spPr bwMode="auto">
            <a:xfrm>
              <a:off x="4119563" y="227330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25" name="Oval 1064"/>
            <p:cNvSpPr>
              <a:spLocks noChangeArrowheads="1"/>
            </p:cNvSpPr>
            <p:nvPr/>
          </p:nvSpPr>
          <p:spPr bwMode="auto">
            <a:xfrm>
              <a:off x="2876550" y="27225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26" name="Oval 1065"/>
            <p:cNvSpPr>
              <a:spLocks noChangeArrowheads="1"/>
            </p:cNvSpPr>
            <p:nvPr/>
          </p:nvSpPr>
          <p:spPr bwMode="auto">
            <a:xfrm>
              <a:off x="2876550" y="280193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27" name="Oval 1066"/>
            <p:cNvSpPr>
              <a:spLocks noChangeArrowheads="1"/>
            </p:cNvSpPr>
            <p:nvPr/>
          </p:nvSpPr>
          <p:spPr bwMode="auto">
            <a:xfrm>
              <a:off x="2876550" y="2651125"/>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28" name="Oval 1067"/>
            <p:cNvSpPr>
              <a:spLocks noChangeArrowheads="1"/>
            </p:cNvSpPr>
            <p:nvPr/>
          </p:nvSpPr>
          <p:spPr bwMode="auto">
            <a:xfrm>
              <a:off x="2876550" y="28622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29" name="Oval 1068"/>
            <p:cNvSpPr>
              <a:spLocks noChangeArrowheads="1"/>
            </p:cNvSpPr>
            <p:nvPr/>
          </p:nvSpPr>
          <p:spPr bwMode="auto">
            <a:xfrm>
              <a:off x="2876550" y="331628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0" name="Oval 1069"/>
            <p:cNvSpPr>
              <a:spLocks noChangeArrowheads="1"/>
            </p:cNvSpPr>
            <p:nvPr/>
          </p:nvSpPr>
          <p:spPr bwMode="auto">
            <a:xfrm>
              <a:off x="5330825" y="2435225"/>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1" name="Oval 1070"/>
            <p:cNvSpPr>
              <a:spLocks noChangeArrowheads="1"/>
            </p:cNvSpPr>
            <p:nvPr/>
          </p:nvSpPr>
          <p:spPr bwMode="auto">
            <a:xfrm>
              <a:off x="2876550" y="23288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2" name="Oval 1071"/>
            <p:cNvSpPr>
              <a:spLocks noChangeArrowheads="1"/>
            </p:cNvSpPr>
            <p:nvPr/>
          </p:nvSpPr>
          <p:spPr bwMode="auto">
            <a:xfrm>
              <a:off x="2876550" y="229393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3" name="Oval 1072"/>
            <p:cNvSpPr>
              <a:spLocks noChangeArrowheads="1"/>
            </p:cNvSpPr>
            <p:nvPr/>
          </p:nvSpPr>
          <p:spPr bwMode="auto">
            <a:xfrm>
              <a:off x="2876550" y="2797175"/>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4" name="Oval 1102"/>
            <p:cNvSpPr>
              <a:spLocks noChangeArrowheads="1"/>
            </p:cNvSpPr>
            <p:nvPr/>
          </p:nvSpPr>
          <p:spPr bwMode="auto">
            <a:xfrm>
              <a:off x="2895600" y="3810000"/>
              <a:ext cx="209550" cy="1587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35" name="Oval 1109"/>
            <p:cNvSpPr>
              <a:spLocks noChangeArrowheads="1"/>
            </p:cNvSpPr>
            <p:nvPr/>
          </p:nvSpPr>
          <p:spPr bwMode="auto">
            <a:xfrm>
              <a:off x="4119563" y="226060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6" name="Oval 1110"/>
            <p:cNvSpPr>
              <a:spLocks noChangeArrowheads="1"/>
            </p:cNvSpPr>
            <p:nvPr/>
          </p:nvSpPr>
          <p:spPr bwMode="auto">
            <a:xfrm>
              <a:off x="4119563" y="229235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7" name="Oval 1111"/>
            <p:cNvSpPr>
              <a:spLocks noChangeArrowheads="1"/>
            </p:cNvSpPr>
            <p:nvPr/>
          </p:nvSpPr>
          <p:spPr bwMode="auto">
            <a:xfrm>
              <a:off x="4119563" y="231775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8" name="Oval 1112"/>
            <p:cNvSpPr>
              <a:spLocks noChangeArrowheads="1"/>
            </p:cNvSpPr>
            <p:nvPr/>
          </p:nvSpPr>
          <p:spPr bwMode="auto">
            <a:xfrm>
              <a:off x="4119563" y="2238375"/>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39" name="Oval 1113"/>
            <p:cNvSpPr>
              <a:spLocks noChangeArrowheads="1"/>
            </p:cNvSpPr>
            <p:nvPr/>
          </p:nvSpPr>
          <p:spPr bwMode="auto">
            <a:xfrm>
              <a:off x="4117975" y="279558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0" name="Oval 1114"/>
            <p:cNvSpPr>
              <a:spLocks noChangeArrowheads="1"/>
            </p:cNvSpPr>
            <p:nvPr/>
          </p:nvSpPr>
          <p:spPr bwMode="auto">
            <a:xfrm>
              <a:off x="4119563" y="231298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1" name="Oval 1115"/>
            <p:cNvSpPr>
              <a:spLocks noChangeArrowheads="1"/>
            </p:cNvSpPr>
            <p:nvPr/>
          </p:nvSpPr>
          <p:spPr bwMode="auto">
            <a:xfrm>
              <a:off x="4117975" y="267811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2" name="Oval 1116"/>
            <p:cNvSpPr>
              <a:spLocks noChangeArrowheads="1"/>
            </p:cNvSpPr>
            <p:nvPr/>
          </p:nvSpPr>
          <p:spPr bwMode="auto">
            <a:xfrm>
              <a:off x="5330825" y="22907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3" name="Oval 1117"/>
            <p:cNvSpPr>
              <a:spLocks noChangeArrowheads="1"/>
            </p:cNvSpPr>
            <p:nvPr/>
          </p:nvSpPr>
          <p:spPr bwMode="auto">
            <a:xfrm>
              <a:off x="5330825" y="22780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4" name="Oval 1118"/>
            <p:cNvSpPr>
              <a:spLocks noChangeArrowheads="1"/>
            </p:cNvSpPr>
            <p:nvPr/>
          </p:nvSpPr>
          <p:spPr bwMode="auto">
            <a:xfrm>
              <a:off x="5330825" y="230981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5" name="Oval 1119"/>
            <p:cNvSpPr>
              <a:spLocks noChangeArrowheads="1"/>
            </p:cNvSpPr>
            <p:nvPr/>
          </p:nvSpPr>
          <p:spPr bwMode="auto">
            <a:xfrm>
              <a:off x="5330825" y="233521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6" name="Oval 1120"/>
            <p:cNvSpPr>
              <a:spLocks noChangeArrowheads="1"/>
            </p:cNvSpPr>
            <p:nvPr/>
          </p:nvSpPr>
          <p:spPr bwMode="auto">
            <a:xfrm>
              <a:off x="5330825" y="225583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7" name="Oval 1121"/>
            <p:cNvSpPr>
              <a:spLocks noChangeArrowheads="1"/>
            </p:cNvSpPr>
            <p:nvPr/>
          </p:nvSpPr>
          <p:spPr bwMode="auto">
            <a:xfrm>
              <a:off x="5330825" y="233045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8" name="Oval 1122"/>
            <p:cNvSpPr>
              <a:spLocks noChangeArrowheads="1"/>
            </p:cNvSpPr>
            <p:nvPr/>
          </p:nvSpPr>
          <p:spPr bwMode="auto">
            <a:xfrm>
              <a:off x="6578600" y="2452688"/>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49" name="Oval 1123"/>
            <p:cNvSpPr>
              <a:spLocks noChangeArrowheads="1"/>
            </p:cNvSpPr>
            <p:nvPr/>
          </p:nvSpPr>
          <p:spPr bwMode="auto">
            <a:xfrm>
              <a:off x="6578600" y="23161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0" name="Oval 1124"/>
            <p:cNvSpPr>
              <a:spLocks noChangeArrowheads="1"/>
            </p:cNvSpPr>
            <p:nvPr/>
          </p:nvSpPr>
          <p:spPr bwMode="auto">
            <a:xfrm>
              <a:off x="6578600" y="230346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1" name="Oval 1125"/>
            <p:cNvSpPr>
              <a:spLocks noChangeArrowheads="1"/>
            </p:cNvSpPr>
            <p:nvPr/>
          </p:nvSpPr>
          <p:spPr bwMode="auto">
            <a:xfrm>
              <a:off x="6578600" y="233521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2" name="Oval 1126"/>
            <p:cNvSpPr>
              <a:spLocks noChangeArrowheads="1"/>
            </p:cNvSpPr>
            <p:nvPr/>
          </p:nvSpPr>
          <p:spPr bwMode="auto">
            <a:xfrm>
              <a:off x="6578600" y="2360613"/>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3" name="Oval 1127"/>
            <p:cNvSpPr>
              <a:spLocks noChangeArrowheads="1"/>
            </p:cNvSpPr>
            <p:nvPr/>
          </p:nvSpPr>
          <p:spPr bwMode="auto">
            <a:xfrm>
              <a:off x="6578600" y="227330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4" name="Oval 1128"/>
            <p:cNvSpPr>
              <a:spLocks noChangeArrowheads="1"/>
            </p:cNvSpPr>
            <p:nvPr/>
          </p:nvSpPr>
          <p:spPr bwMode="auto">
            <a:xfrm>
              <a:off x="6578600" y="2355850"/>
              <a:ext cx="209550" cy="158750"/>
            </a:xfrm>
            <a:prstGeom prst="ellipse">
              <a:avLst/>
            </a:prstGeom>
            <a:solidFill>
              <a:srgbClr val="00FF00"/>
            </a:solidFill>
            <a:ln w="11113">
              <a:solidFill>
                <a:srgbClr val="00FF00"/>
              </a:solidFill>
              <a:round/>
              <a:headEnd/>
              <a:tailEnd/>
            </a:ln>
          </p:spPr>
          <p:txBody>
            <a:bodyPr/>
            <a:lstStyle/>
            <a:p>
              <a:endParaRPr lang="en-US">
                <a:latin typeface="Trebuchet MS" charset="0"/>
              </a:endParaRPr>
            </a:p>
          </p:txBody>
        </p:sp>
        <p:sp>
          <p:nvSpPr>
            <p:cNvPr id="80955" name="Oval 1130"/>
            <p:cNvSpPr>
              <a:spLocks noChangeArrowheads="1"/>
            </p:cNvSpPr>
            <p:nvPr/>
          </p:nvSpPr>
          <p:spPr bwMode="auto">
            <a:xfrm>
              <a:off x="2895600" y="4699000"/>
              <a:ext cx="209550" cy="1587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grpSp>
          <p:nvGrpSpPr>
            <p:cNvPr id="80956" name="Group 1139"/>
            <p:cNvGrpSpPr>
              <a:grpSpLocks/>
            </p:cNvGrpSpPr>
            <p:nvPr/>
          </p:nvGrpSpPr>
          <p:grpSpPr bwMode="auto">
            <a:xfrm>
              <a:off x="2895600" y="4865688"/>
              <a:ext cx="209550" cy="247650"/>
              <a:chOff x="1806" y="3171"/>
              <a:chExt cx="66" cy="78"/>
            </a:xfrm>
          </p:grpSpPr>
          <p:sp>
            <p:nvSpPr>
              <p:cNvPr id="80978" name="Oval 1140"/>
              <p:cNvSpPr>
                <a:spLocks noChangeArrowheads="1"/>
              </p:cNvSpPr>
              <p:nvPr/>
            </p:nvSpPr>
            <p:spPr bwMode="auto">
              <a:xfrm>
                <a:off x="1806" y="3192"/>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9" name="Oval 1141"/>
              <p:cNvSpPr>
                <a:spLocks noChangeArrowheads="1"/>
              </p:cNvSpPr>
              <p:nvPr/>
            </p:nvSpPr>
            <p:spPr bwMode="auto">
              <a:xfrm>
                <a:off x="1806" y="3198"/>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80" name="Oval 1142"/>
              <p:cNvSpPr>
                <a:spLocks noChangeArrowheads="1"/>
              </p:cNvSpPr>
              <p:nvPr/>
            </p:nvSpPr>
            <p:spPr bwMode="auto">
              <a:xfrm>
                <a:off x="1806" y="3199"/>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81" name="Oval 1143"/>
              <p:cNvSpPr>
                <a:spLocks noChangeArrowheads="1"/>
              </p:cNvSpPr>
              <p:nvPr/>
            </p:nvSpPr>
            <p:spPr bwMode="auto">
              <a:xfrm>
                <a:off x="1806" y="3180"/>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82" name="Oval 1144"/>
              <p:cNvSpPr>
                <a:spLocks noChangeArrowheads="1"/>
              </p:cNvSpPr>
              <p:nvPr/>
            </p:nvSpPr>
            <p:spPr bwMode="auto">
              <a:xfrm>
                <a:off x="1806" y="3171"/>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83" name="Oval 1145"/>
              <p:cNvSpPr>
                <a:spLocks noChangeArrowheads="1"/>
              </p:cNvSpPr>
              <p:nvPr/>
            </p:nvSpPr>
            <p:spPr bwMode="auto">
              <a:xfrm>
                <a:off x="1806" y="3197"/>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grpSp>
        <p:grpSp>
          <p:nvGrpSpPr>
            <p:cNvPr id="80957" name="Group 1146"/>
            <p:cNvGrpSpPr>
              <a:grpSpLocks/>
            </p:cNvGrpSpPr>
            <p:nvPr/>
          </p:nvGrpSpPr>
          <p:grpSpPr bwMode="auto">
            <a:xfrm>
              <a:off x="4191000" y="4876800"/>
              <a:ext cx="209550" cy="247650"/>
              <a:chOff x="2577" y="3177"/>
              <a:chExt cx="66" cy="78"/>
            </a:xfrm>
          </p:grpSpPr>
          <p:sp>
            <p:nvSpPr>
              <p:cNvPr id="80972" name="Oval 1147"/>
              <p:cNvSpPr>
                <a:spLocks noChangeArrowheads="1"/>
              </p:cNvSpPr>
              <p:nvPr/>
            </p:nvSpPr>
            <p:spPr bwMode="auto">
              <a:xfrm>
                <a:off x="2577" y="3198"/>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3" name="Oval 1148"/>
              <p:cNvSpPr>
                <a:spLocks noChangeArrowheads="1"/>
              </p:cNvSpPr>
              <p:nvPr/>
            </p:nvSpPr>
            <p:spPr bwMode="auto">
              <a:xfrm>
                <a:off x="2577" y="3204"/>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4" name="Oval 1149"/>
              <p:cNvSpPr>
                <a:spLocks noChangeArrowheads="1"/>
              </p:cNvSpPr>
              <p:nvPr/>
            </p:nvSpPr>
            <p:spPr bwMode="auto">
              <a:xfrm>
                <a:off x="2577" y="3205"/>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5" name="Oval 1150"/>
              <p:cNvSpPr>
                <a:spLocks noChangeArrowheads="1"/>
              </p:cNvSpPr>
              <p:nvPr/>
            </p:nvSpPr>
            <p:spPr bwMode="auto">
              <a:xfrm>
                <a:off x="2577" y="3186"/>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6" name="Oval 1151"/>
              <p:cNvSpPr>
                <a:spLocks noChangeArrowheads="1"/>
              </p:cNvSpPr>
              <p:nvPr/>
            </p:nvSpPr>
            <p:spPr bwMode="auto">
              <a:xfrm>
                <a:off x="2577" y="3177"/>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7" name="Oval 1152"/>
              <p:cNvSpPr>
                <a:spLocks noChangeArrowheads="1"/>
              </p:cNvSpPr>
              <p:nvPr/>
            </p:nvSpPr>
            <p:spPr bwMode="auto">
              <a:xfrm>
                <a:off x="2577" y="3203"/>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grpSp>
        <p:grpSp>
          <p:nvGrpSpPr>
            <p:cNvPr id="80958" name="Group 1153"/>
            <p:cNvGrpSpPr>
              <a:grpSpLocks/>
            </p:cNvGrpSpPr>
            <p:nvPr/>
          </p:nvGrpSpPr>
          <p:grpSpPr bwMode="auto">
            <a:xfrm>
              <a:off x="5334000" y="4876800"/>
              <a:ext cx="209550" cy="247650"/>
              <a:chOff x="3366" y="3157"/>
              <a:chExt cx="66" cy="78"/>
            </a:xfrm>
          </p:grpSpPr>
          <p:sp>
            <p:nvSpPr>
              <p:cNvPr id="80966" name="Oval 1154"/>
              <p:cNvSpPr>
                <a:spLocks noChangeArrowheads="1"/>
              </p:cNvSpPr>
              <p:nvPr/>
            </p:nvSpPr>
            <p:spPr bwMode="auto">
              <a:xfrm>
                <a:off x="3366" y="3178"/>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7" name="Oval 1155"/>
              <p:cNvSpPr>
                <a:spLocks noChangeArrowheads="1"/>
              </p:cNvSpPr>
              <p:nvPr/>
            </p:nvSpPr>
            <p:spPr bwMode="auto">
              <a:xfrm>
                <a:off x="3366" y="3184"/>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8" name="Oval 1156"/>
              <p:cNvSpPr>
                <a:spLocks noChangeArrowheads="1"/>
              </p:cNvSpPr>
              <p:nvPr/>
            </p:nvSpPr>
            <p:spPr bwMode="auto">
              <a:xfrm>
                <a:off x="3366" y="3185"/>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9" name="Oval 1157"/>
              <p:cNvSpPr>
                <a:spLocks noChangeArrowheads="1"/>
              </p:cNvSpPr>
              <p:nvPr/>
            </p:nvSpPr>
            <p:spPr bwMode="auto">
              <a:xfrm>
                <a:off x="3366" y="3166"/>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0" name="Oval 1158"/>
              <p:cNvSpPr>
                <a:spLocks noChangeArrowheads="1"/>
              </p:cNvSpPr>
              <p:nvPr/>
            </p:nvSpPr>
            <p:spPr bwMode="auto">
              <a:xfrm>
                <a:off x="3366" y="3157"/>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71" name="Oval 1159"/>
              <p:cNvSpPr>
                <a:spLocks noChangeArrowheads="1"/>
              </p:cNvSpPr>
              <p:nvPr/>
            </p:nvSpPr>
            <p:spPr bwMode="auto">
              <a:xfrm>
                <a:off x="3366" y="3183"/>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grpSp>
        <p:grpSp>
          <p:nvGrpSpPr>
            <p:cNvPr id="80959" name="Group 1160"/>
            <p:cNvGrpSpPr>
              <a:grpSpLocks/>
            </p:cNvGrpSpPr>
            <p:nvPr/>
          </p:nvGrpSpPr>
          <p:grpSpPr bwMode="auto">
            <a:xfrm>
              <a:off x="6705600" y="4876800"/>
              <a:ext cx="209550" cy="247650"/>
              <a:chOff x="4153" y="3171"/>
              <a:chExt cx="66" cy="78"/>
            </a:xfrm>
          </p:grpSpPr>
          <p:sp>
            <p:nvSpPr>
              <p:cNvPr id="80960" name="Oval 1161"/>
              <p:cNvSpPr>
                <a:spLocks noChangeArrowheads="1"/>
              </p:cNvSpPr>
              <p:nvPr/>
            </p:nvSpPr>
            <p:spPr bwMode="auto">
              <a:xfrm>
                <a:off x="4153" y="3192"/>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1" name="Oval 1162"/>
              <p:cNvSpPr>
                <a:spLocks noChangeArrowheads="1"/>
              </p:cNvSpPr>
              <p:nvPr/>
            </p:nvSpPr>
            <p:spPr bwMode="auto">
              <a:xfrm>
                <a:off x="4153" y="3198"/>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2" name="Oval 1163"/>
              <p:cNvSpPr>
                <a:spLocks noChangeArrowheads="1"/>
              </p:cNvSpPr>
              <p:nvPr/>
            </p:nvSpPr>
            <p:spPr bwMode="auto">
              <a:xfrm>
                <a:off x="4153" y="3199"/>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3" name="Oval 1164"/>
              <p:cNvSpPr>
                <a:spLocks noChangeArrowheads="1"/>
              </p:cNvSpPr>
              <p:nvPr/>
            </p:nvSpPr>
            <p:spPr bwMode="auto">
              <a:xfrm>
                <a:off x="4153" y="3180"/>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4" name="Oval 1165"/>
              <p:cNvSpPr>
                <a:spLocks noChangeArrowheads="1"/>
              </p:cNvSpPr>
              <p:nvPr/>
            </p:nvSpPr>
            <p:spPr bwMode="auto">
              <a:xfrm>
                <a:off x="4153" y="3171"/>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sp>
            <p:nvSpPr>
              <p:cNvPr id="80965" name="Oval 1166"/>
              <p:cNvSpPr>
                <a:spLocks noChangeArrowheads="1"/>
              </p:cNvSpPr>
              <p:nvPr/>
            </p:nvSpPr>
            <p:spPr bwMode="auto">
              <a:xfrm>
                <a:off x="4153" y="3197"/>
                <a:ext cx="66" cy="50"/>
              </a:xfrm>
              <a:prstGeom prst="ellipse">
                <a:avLst/>
              </a:prstGeom>
              <a:solidFill>
                <a:srgbClr val="FF0000"/>
              </a:solidFill>
              <a:ln w="11113">
                <a:solidFill>
                  <a:srgbClr val="FF0000"/>
                </a:solidFill>
                <a:round/>
                <a:headEnd/>
                <a:tailEnd/>
              </a:ln>
            </p:spPr>
            <p:txBody>
              <a:bodyPr/>
              <a:lstStyle/>
              <a:p>
                <a:endParaRPr lang="en-US">
                  <a:latin typeface="Trebuchet MS" charset="0"/>
                </a:endParaRPr>
              </a:p>
            </p:txBody>
          </p:sp>
        </p:grpSp>
      </p:grpSp>
      <p:sp>
        <p:nvSpPr>
          <p:cNvPr id="80899" name="Text Box 4"/>
          <p:cNvSpPr txBox="1">
            <a:spLocks noChangeArrowheads="1"/>
          </p:cNvSpPr>
          <p:nvPr/>
        </p:nvSpPr>
        <p:spPr bwMode="auto">
          <a:xfrm>
            <a:off x="6934200" y="2438400"/>
            <a:ext cx="2065338" cy="26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60000"/>
              </a:lnSpc>
              <a:spcBef>
                <a:spcPct val="50000"/>
              </a:spcBef>
            </a:pPr>
            <a:r>
              <a:rPr lang="zh-CN" altLang="en-US" sz="1800">
                <a:solidFill>
                  <a:srgbClr val="00FF00"/>
                </a:solidFill>
                <a:latin typeface="Trebuchet MS" charset="0"/>
                <a:ea typeface="SimSun" charset="0"/>
                <a:cs typeface="SimSun" charset="0"/>
              </a:rPr>
              <a:t>48 </a:t>
            </a:r>
            <a:r>
              <a:rPr lang="en-US" altLang="zh-CN" sz="1800">
                <a:solidFill>
                  <a:srgbClr val="00FF00"/>
                </a:solidFill>
                <a:latin typeface="Trebuchet MS" charset="0"/>
                <a:ea typeface="SimSun" charset="0"/>
                <a:cs typeface="SimSun" charset="0"/>
              </a:rPr>
              <a:t>Hr after ROSC</a:t>
            </a:r>
          </a:p>
        </p:txBody>
      </p:sp>
      <p:pic>
        <p:nvPicPr>
          <p:cNvPr id="33797" name="P070305 48Hr.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804025" y="309563"/>
            <a:ext cx="2052638" cy="1928812"/>
          </a:xfrm>
          <a:prstGeom prst="rect">
            <a:avLst/>
          </a:prstGeom>
          <a:noFill/>
          <a:ln w="57150">
            <a:solidFill>
              <a:srgbClr val="66FF33"/>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191100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20" fill="hold"/>
                                        <p:tgtEl>
                                          <p:spTgt spid="3379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79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3797"/>
                                        </p:tgtEl>
                                      </p:cBhvr>
                                    </p:cmd>
                                  </p:childTnLst>
                                </p:cTn>
                              </p:par>
                            </p:childTnLst>
                          </p:cTn>
                        </p:par>
                      </p:childTnLst>
                    </p:cTn>
                  </p:par>
                </p:childTnLst>
              </p:cTn>
              <p:nextCondLst>
                <p:cond evt="onClick" delay="0">
                  <p:tgtEl>
                    <p:spTgt spid="33797"/>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3379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endParaRPr lang="en-US">
              <a:latin typeface="Trebuchet MS" charset="0"/>
            </a:endParaRPr>
          </a:p>
        </p:txBody>
      </p:sp>
      <p:sp>
        <p:nvSpPr>
          <p:cNvPr id="48130" name="Content Placeholder 2"/>
          <p:cNvSpPr>
            <a:spLocks noGrp="1"/>
          </p:cNvSpPr>
          <p:nvPr>
            <p:ph idx="1"/>
          </p:nvPr>
        </p:nvSpPr>
        <p:spPr>
          <a:xfrm>
            <a:off x="779463" y="2663050"/>
            <a:ext cx="7583487" cy="3689350"/>
          </a:xfrm>
        </p:spPr>
        <p:txBody>
          <a:bodyPr/>
          <a:lstStyle/>
          <a:p>
            <a:pPr eaLnBrk="1" hangingPunct="1"/>
            <a:endParaRPr lang="en-US" sz="1800" dirty="0">
              <a:latin typeface="Trebuchet MS" charset="0"/>
            </a:endParaRPr>
          </a:p>
          <a:p>
            <a:pPr eaLnBrk="1" hangingPunct="1"/>
            <a:endParaRPr lang="en-US" sz="1800" dirty="0">
              <a:latin typeface="Trebuchet MS" charset="0"/>
            </a:endParaRPr>
          </a:p>
          <a:p>
            <a:pPr eaLnBrk="1" hangingPunct="1"/>
            <a:r>
              <a:rPr lang="en-US" dirty="0">
                <a:latin typeface="Trebuchet MS" charset="0"/>
              </a:rPr>
              <a:t>Post-Resuscitation </a:t>
            </a:r>
            <a:r>
              <a:rPr lang="ja-JP" altLang="en-US" dirty="0">
                <a:latin typeface="Trebuchet MS" charset="0"/>
              </a:rPr>
              <a:t>“</a:t>
            </a:r>
            <a:r>
              <a:rPr lang="en-US" altLang="ja-JP" dirty="0">
                <a:latin typeface="Trebuchet MS" charset="0"/>
              </a:rPr>
              <a:t>Bundle</a:t>
            </a:r>
            <a:r>
              <a:rPr lang="ja-JP" altLang="en-US" dirty="0">
                <a:latin typeface="Trebuchet MS" charset="0"/>
              </a:rPr>
              <a:t>”</a:t>
            </a:r>
            <a:endParaRPr lang="en-US" altLang="ja-JP" dirty="0">
              <a:latin typeface="Trebuchet MS" charset="0"/>
            </a:endParaRPr>
          </a:p>
          <a:p>
            <a:pPr lvl="1" eaLnBrk="1" hangingPunct="1"/>
            <a:r>
              <a:rPr lang="en-US" sz="2200" dirty="0">
                <a:latin typeface="Trebuchet MS" charset="0"/>
              </a:rPr>
              <a:t>Therapeutic Hypothermia</a:t>
            </a:r>
          </a:p>
          <a:p>
            <a:pPr lvl="1" eaLnBrk="1" hangingPunct="1"/>
            <a:r>
              <a:rPr lang="en-US" sz="2200" dirty="0">
                <a:latin typeface="Trebuchet MS" charset="0"/>
              </a:rPr>
              <a:t>Respiratory Support</a:t>
            </a:r>
          </a:p>
          <a:p>
            <a:pPr lvl="1" eaLnBrk="1" hangingPunct="1"/>
            <a:r>
              <a:rPr lang="en-US" sz="2200" dirty="0">
                <a:latin typeface="Trebuchet MS" charset="0"/>
              </a:rPr>
              <a:t>Hemodynamics</a:t>
            </a:r>
          </a:p>
          <a:p>
            <a:pPr lvl="1" eaLnBrk="1" hangingPunct="1"/>
            <a:r>
              <a:rPr lang="en-US" sz="2200" dirty="0">
                <a:latin typeface="Trebuchet MS" charset="0"/>
              </a:rPr>
              <a:t>Metabolic and Fluid Support</a:t>
            </a:r>
          </a:p>
          <a:p>
            <a:pPr lvl="1" eaLnBrk="1" hangingPunct="1"/>
            <a:r>
              <a:rPr lang="en-US" sz="2200" dirty="0">
                <a:latin typeface="Trebuchet MS" charset="0"/>
              </a:rPr>
              <a:t>Neurologic Evaluation and Seizure Management</a:t>
            </a:r>
          </a:p>
          <a:p>
            <a:pPr lvl="1" eaLnBrk="1" hangingPunct="1"/>
            <a:r>
              <a:rPr lang="en-US" sz="2200" dirty="0">
                <a:latin typeface="Trebuchet MS" charset="0"/>
              </a:rPr>
              <a:t>When to decide to approach End-of-Life Decisions</a:t>
            </a:r>
          </a:p>
          <a:p>
            <a:pPr lvl="1" eaLnBrk="1" hangingPunct="1"/>
            <a:endParaRPr lang="en-US" dirty="0">
              <a:latin typeface="Trebuchet MS" charset="0"/>
            </a:endParaRPr>
          </a:p>
          <a:p>
            <a:pPr lvl="1" eaLnBrk="1" hangingPunct="1"/>
            <a:endParaRPr lang="en-US" dirty="0">
              <a:latin typeface="Trebuchet MS" charset="0"/>
            </a:endParaRPr>
          </a:p>
        </p:txBody>
      </p:sp>
      <p:pic>
        <p:nvPicPr>
          <p:cNvPr id="4813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19022" y="348850"/>
            <a:ext cx="5969000" cy="196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4088" y="2651125"/>
            <a:ext cx="6446837"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TextBox 5"/>
          <p:cNvSpPr txBox="1">
            <a:spLocks noChangeArrowheads="1"/>
          </p:cNvSpPr>
          <p:nvPr/>
        </p:nvSpPr>
        <p:spPr bwMode="auto">
          <a:xfrm>
            <a:off x="5195888" y="2041525"/>
            <a:ext cx="1552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Trebuchet MS" charset="0"/>
              </a:rPr>
              <a:t>Resus, Aug 2006</a:t>
            </a:r>
          </a:p>
        </p:txBody>
      </p:sp>
    </p:spTree>
    <p:extLst>
      <p:ext uri="{BB962C8B-B14F-4D97-AF65-F5344CB8AC3E}">
        <p14:creationId xmlns:p14="http://schemas.microsoft.com/office/powerpoint/2010/main" val="2029529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628" y="65443"/>
            <a:ext cx="8229600" cy="1143000"/>
          </a:xfrm>
        </p:spPr>
        <p:txBody>
          <a:bodyPr/>
          <a:lstStyle/>
          <a:p>
            <a:r>
              <a:rPr lang="en-US" dirty="0"/>
              <a:t>What evidence is clear?</a:t>
            </a:r>
          </a:p>
        </p:txBody>
      </p:sp>
      <p:sp>
        <p:nvSpPr>
          <p:cNvPr id="9" name="Text Placeholder 8"/>
          <p:cNvSpPr>
            <a:spLocks noGrp="1"/>
          </p:cNvSpPr>
          <p:nvPr>
            <p:ph type="body" idx="1"/>
          </p:nvPr>
        </p:nvSpPr>
        <p:spPr>
          <a:xfrm>
            <a:off x="436209" y="1112617"/>
            <a:ext cx="8208498" cy="639762"/>
          </a:xfrm>
        </p:spPr>
        <p:txBody>
          <a:bodyPr/>
          <a:lstStyle/>
          <a:p>
            <a:r>
              <a:rPr lang="en-US" dirty="0"/>
              <a:t>A system based approach is probably best…</a:t>
            </a:r>
          </a:p>
        </p:txBody>
      </p:sp>
      <p:sp>
        <p:nvSpPr>
          <p:cNvPr id="7" name="Content Placeholder 6"/>
          <p:cNvSpPr>
            <a:spLocks noGrp="1"/>
          </p:cNvSpPr>
          <p:nvPr>
            <p:ph sz="half" idx="2"/>
          </p:nvPr>
        </p:nvSpPr>
        <p:spPr>
          <a:xfrm>
            <a:off x="468775" y="1807505"/>
            <a:ext cx="4040188" cy="4882661"/>
          </a:xfrm>
        </p:spPr>
        <p:txBody>
          <a:bodyPr/>
          <a:lstStyle/>
          <a:p>
            <a:r>
              <a:rPr lang="en-US" sz="1800" u="sng" dirty="0"/>
              <a:t>Neurologic</a:t>
            </a:r>
          </a:p>
          <a:p>
            <a:pPr lvl="1"/>
            <a:r>
              <a:rPr lang="en-US" sz="1800" b="1" i="1" dirty="0">
                <a:solidFill>
                  <a:srgbClr val="0070C0"/>
                </a:solidFill>
              </a:rPr>
              <a:t>TTM – Modeling How…</a:t>
            </a:r>
          </a:p>
          <a:p>
            <a:pPr lvl="1"/>
            <a:r>
              <a:rPr lang="en-US" sz="1800" b="1" i="1" dirty="0">
                <a:solidFill>
                  <a:srgbClr val="0070C0"/>
                </a:solidFill>
              </a:rPr>
              <a:t>Minimal Sedation and Paralysis</a:t>
            </a:r>
          </a:p>
          <a:p>
            <a:pPr lvl="1"/>
            <a:r>
              <a:rPr lang="en-US" sz="1800" b="1" i="1" dirty="0">
                <a:solidFill>
                  <a:srgbClr val="0070C0"/>
                </a:solidFill>
              </a:rPr>
              <a:t>Early EEG for Status and Rx</a:t>
            </a:r>
          </a:p>
          <a:p>
            <a:pPr lvl="1"/>
            <a:r>
              <a:rPr lang="en-US" sz="1800" dirty="0"/>
              <a:t>96h Moratorium w/ Adoption of Nielsen </a:t>
            </a:r>
          </a:p>
          <a:p>
            <a:r>
              <a:rPr lang="en-US" sz="1800" u="sng" dirty="0" err="1"/>
              <a:t>Pulm</a:t>
            </a:r>
            <a:endParaRPr lang="en-US" sz="1800" u="sng" dirty="0"/>
          </a:p>
          <a:p>
            <a:pPr lvl="1"/>
            <a:r>
              <a:rPr lang="en-US" sz="1800" b="1" i="1" dirty="0">
                <a:solidFill>
                  <a:srgbClr val="0070C0"/>
                </a:solidFill>
              </a:rPr>
              <a:t>Oxygen and Volume limiting ventilation</a:t>
            </a:r>
          </a:p>
          <a:p>
            <a:pPr lvl="1"/>
            <a:r>
              <a:rPr lang="en-US" sz="1800" dirty="0"/>
              <a:t>Consensus on </a:t>
            </a:r>
            <a:r>
              <a:rPr lang="en-US" sz="1800" dirty="0" err="1"/>
              <a:t>Abx</a:t>
            </a:r>
            <a:endParaRPr lang="en-US" sz="1800" dirty="0"/>
          </a:p>
          <a:p>
            <a:r>
              <a:rPr lang="en-US" sz="1800" u="sng" dirty="0"/>
              <a:t>Renal</a:t>
            </a:r>
          </a:p>
          <a:p>
            <a:pPr lvl="1"/>
            <a:r>
              <a:rPr lang="en-US" sz="1800" b="1" i="1" dirty="0">
                <a:solidFill>
                  <a:srgbClr val="0070C0"/>
                </a:solidFill>
              </a:rPr>
              <a:t>Early initiation of CRRT</a:t>
            </a:r>
          </a:p>
          <a:p>
            <a:pPr lvl="1"/>
            <a:r>
              <a:rPr lang="en-US" sz="1800" dirty="0"/>
              <a:t>Strict I/O</a:t>
            </a:r>
          </a:p>
          <a:p>
            <a:pPr lvl="1"/>
            <a:r>
              <a:rPr lang="en-US" sz="1800" dirty="0"/>
              <a:t>Avoidance of Contrast</a:t>
            </a:r>
          </a:p>
        </p:txBody>
      </p:sp>
      <p:sp>
        <p:nvSpPr>
          <p:cNvPr id="11" name="Content Placeholder 10"/>
          <p:cNvSpPr>
            <a:spLocks noGrp="1"/>
          </p:cNvSpPr>
          <p:nvPr>
            <p:ph sz="quarter" idx="4"/>
          </p:nvPr>
        </p:nvSpPr>
        <p:spPr>
          <a:xfrm>
            <a:off x="4624034" y="1807506"/>
            <a:ext cx="4041775" cy="3951288"/>
          </a:xfrm>
        </p:spPr>
        <p:txBody>
          <a:bodyPr/>
          <a:lstStyle/>
          <a:p>
            <a:r>
              <a:rPr lang="en-US" sz="1800" u="sng" dirty="0"/>
              <a:t>Hemodynamics</a:t>
            </a:r>
          </a:p>
          <a:p>
            <a:pPr lvl="1"/>
            <a:r>
              <a:rPr lang="en-US" sz="1800" dirty="0"/>
              <a:t>Consensus on admission service and CCL</a:t>
            </a:r>
          </a:p>
          <a:p>
            <a:pPr lvl="1"/>
            <a:r>
              <a:rPr lang="en-US" sz="1800" dirty="0"/>
              <a:t>Early line(s) placement</a:t>
            </a:r>
          </a:p>
          <a:p>
            <a:pPr lvl="1"/>
            <a:r>
              <a:rPr lang="en-US" sz="1800" b="1" i="1" dirty="0">
                <a:solidFill>
                  <a:srgbClr val="0070C0"/>
                </a:solidFill>
              </a:rPr>
              <a:t>Consensus on MAP / ECMO</a:t>
            </a:r>
          </a:p>
          <a:p>
            <a:pPr lvl="1"/>
            <a:r>
              <a:rPr lang="en-US" sz="1800" b="1" i="1" dirty="0">
                <a:solidFill>
                  <a:srgbClr val="0070C0"/>
                </a:solidFill>
              </a:rPr>
              <a:t>Coagulopathy and Modified Heparin / NAPT Dosing</a:t>
            </a:r>
          </a:p>
          <a:p>
            <a:r>
              <a:rPr lang="en-US" sz="1800" u="sng" dirty="0"/>
              <a:t>GI/FEN/Nutrition</a:t>
            </a:r>
          </a:p>
          <a:p>
            <a:pPr lvl="1"/>
            <a:r>
              <a:rPr lang="en-US" sz="1800" dirty="0"/>
              <a:t>GI Prophylaxis</a:t>
            </a:r>
          </a:p>
          <a:p>
            <a:pPr lvl="1"/>
            <a:r>
              <a:rPr lang="en-US" sz="1800" dirty="0"/>
              <a:t>Mod. BG / Electrolytes </a:t>
            </a:r>
          </a:p>
          <a:p>
            <a:r>
              <a:rPr lang="en-US" sz="1800" u="sng" dirty="0"/>
              <a:t>Rehabilitation</a:t>
            </a:r>
          </a:p>
          <a:p>
            <a:pPr lvl="1"/>
            <a:r>
              <a:rPr lang="en-US" sz="1800" b="1" i="1" dirty="0" err="1">
                <a:solidFill>
                  <a:srgbClr val="0070C0"/>
                </a:solidFill>
              </a:rPr>
              <a:t>Neurocog</a:t>
            </a:r>
            <a:r>
              <a:rPr lang="en-US" sz="1800" b="1" i="1" dirty="0">
                <a:solidFill>
                  <a:srgbClr val="0070C0"/>
                </a:solidFill>
              </a:rPr>
              <a:t> </a:t>
            </a:r>
            <a:r>
              <a:rPr lang="en-US" sz="1800" b="1" i="1" dirty="0" err="1">
                <a:solidFill>
                  <a:srgbClr val="0070C0"/>
                </a:solidFill>
              </a:rPr>
              <a:t>eval</a:t>
            </a:r>
            <a:r>
              <a:rPr lang="en-US" sz="1800" b="1" i="1" dirty="0">
                <a:solidFill>
                  <a:srgbClr val="0070C0"/>
                </a:solidFill>
              </a:rPr>
              <a:t> prior to d/c</a:t>
            </a:r>
          </a:p>
          <a:p>
            <a:pPr lvl="1"/>
            <a:r>
              <a:rPr lang="en-US" sz="1800" dirty="0"/>
              <a:t>Psychiatry</a:t>
            </a:r>
          </a:p>
          <a:p>
            <a:pPr lvl="1"/>
            <a:r>
              <a:rPr lang="en-US" sz="1800" b="1" i="1" dirty="0">
                <a:solidFill>
                  <a:srgbClr val="0070C0"/>
                </a:solidFill>
              </a:rPr>
              <a:t>Linkage to care, Survivor resources</a:t>
            </a:r>
          </a:p>
          <a:p>
            <a:pPr lvl="1"/>
            <a:endParaRPr lang="en-US" dirty="0"/>
          </a:p>
        </p:txBody>
      </p:sp>
    </p:spTree>
    <p:extLst>
      <p:ext uri="{BB962C8B-B14F-4D97-AF65-F5344CB8AC3E}">
        <p14:creationId xmlns:p14="http://schemas.microsoft.com/office/powerpoint/2010/main" val="1603487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a:ea typeface="ＭＳ Ｐゴシック" charset="-128"/>
              </a:rPr>
              <a:t>In the past…</a:t>
            </a:r>
          </a:p>
        </p:txBody>
      </p:sp>
      <p:pic>
        <p:nvPicPr>
          <p:cNvPr id="7373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13450" y="242888"/>
            <a:ext cx="2765425"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1025" y="2257425"/>
            <a:ext cx="5024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p:cNvSpPr txBox="1">
            <a:spLocks noChangeArrowheads="1"/>
          </p:cNvSpPr>
          <p:nvPr/>
        </p:nvSpPr>
        <p:spPr bwMode="auto">
          <a:xfrm>
            <a:off x="401638" y="6265863"/>
            <a:ext cx="1747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i="1">
                <a:solidFill>
                  <a:schemeClr val="bg1"/>
                </a:solidFill>
              </a:rPr>
              <a:t>JAMA, 1986</a:t>
            </a:r>
          </a:p>
        </p:txBody>
      </p:sp>
    </p:spTree>
    <p:extLst>
      <p:ext uri="{BB962C8B-B14F-4D97-AF65-F5344CB8AC3E}">
        <p14:creationId xmlns:p14="http://schemas.microsoft.com/office/powerpoint/2010/main" val="7478790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Neurologic Prognostication</a:t>
            </a:r>
            <a:br>
              <a:rPr lang="en-US" dirty="0"/>
            </a:br>
            <a:r>
              <a:rPr lang="en-US" dirty="0"/>
              <a:t>“72 Hour Rule”</a:t>
            </a:r>
          </a:p>
        </p:txBody>
      </p:sp>
      <p:sp>
        <p:nvSpPr>
          <p:cNvPr id="378883" name="Rectangle 3"/>
          <p:cNvSpPr>
            <a:spLocks noGrp="1" noChangeArrowheads="1"/>
          </p:cNvSpPr>
          <p:nvPr>
            <p:ph type="body" sz="half" idx="1"/>
          </p:nvPr>
        </p:nvSpPr>
        <p:spPr>
          <a:xfrm>
            <a:off x="685800" y="1676400"/>
            <a:ext cx="4800600" cy="3962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Should not prognosticate solely on circumstances or </a:t>
            </a:r>
            <a:r>
              <a:rPr lang="en-US" dirty="0" err="1"/>
              <a:t>neuro</a:t>
            </a:r>
            <a:r>
              <a:rPr lang="en-US" dirty="0"/>
              <a:t> exam </a:t>
            </a:r>
          </a:p>
          <a:p>
            <a:pPr lvl="1">
              <a:defRPr/>
            </a:pPr>
            <a:r>
              <a:rPr lang="en-US" dirty="0"/>
              <a:t>Should wait &gt;96 hours after ROSC </a:t>
            </a:r>
          </a:p>
          <a:p>
            <a:pPr lvl="1">
              <a:defRPr/>
            </a:pPr>
            <a:r>
              <a:rPr lang="en-US" dirty="0" err="1"/>
              <a:t>Wijdicks</a:t>
            </a:r>
            <a:r>
              <a:rPr lang="en-US" dirty="0"/>
              <a:t>, et al., Neurology 2006; Booth, et al, JAMA 2004</a:t>
            </a:r>
          </a:p>
          <a:p>
            <a:pPr>
              <a:defRPr/>
            </a:pPr>
            <a:r>
              <a:rPr lang="en-US" b="1" i="1" u="sng" dirty="0"/>
              <a:t>Likely longer after hypothermia</a:t>
            </a:r>
          </a:p>
          <a:p>
            <a:pPr lvl="1">
              <a:defRPr/>
            </a:pPr>
            <a:r>
              <a:rPr lang="en-US" dirty="0"/>
              <a:t>Europe: 1 week</a:t>
            </a:r>
          </a:p>
        </p:txBody>
      </p:sp>
      <p:pic>
        <p:nvPicPr>
          <p:cNvPr id="44036" name="Picture 4" descr="MPj0438746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715000" y="1676400"/>
            <a:ext cx="2971800" cy="3962400"/>
          </a:xfrm>
          <a:extLst>
            <a:ext uri="{91240B29-F687-4F45-9708-019B960494DF}">
              <a14:hiddenLine xmlns:a14="http://schemas.microsoft.com/office/drawing/2010/main" w="9525">
                <a:solidFill>
                  <a:srgbClr val="000000"/>
                </a:solidFill>
                <a:miter lim="800000"/>
                <a:headEnd/>
                <a:tailEnd/>
              </a14:hiddenLine>
            </a:ext>
          </a:extLst>
        </p:spPr>
      </p:pic>
      <p:cxnSp>
        <p:nvCxnSpPr>
          <p:cNvPr id="44037" name="Straight Connector 2"/>
          <p:cNvCxnSpPr>
            <a:cxnSpLocks noChangeShapeType="1"/>
          </p:cNvCxnSpPr>
          <p:nvPr/>
        </p:nvCxnSpPr>
        <p:spPr bwMode="auto">
          <a:xfrm>
            <a:off x="1524000" y="881063"/>
            <a:ext cx="29718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4808182" y="654667"/>
            <a:ext cx="3225800" cy="585787"/>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sz="3200" u="sng" dirty="0"/>
              <a:t>“96 Hour Rule”</a:t>
            </a:r>
          </a:p>
        </p:txBody>
      </p:sp>
    </p:spTree>
    <p:extLst>
      <p:ext uri="{BB962C8B-B14F-4D97-AF65-F5344CB8AC3E}">
        <p14:creationId xmlns:p14="http://schemas.microsoft.com/office/powerpoint/2010/main" val="380836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A87D-E036-324D-920B-9BD77A24BD78}"/>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059556A2-1F2E-DC48-BE1A-B889C98DAA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50" y="1406978"/>
            <a:ext cx="4870450" cy="3846327"/>
          </a:xfrm>
          <a:prstGeom prst="rect">
            <a:avLst/>
          </a:prstGeom>
        </p:spPr>
      </p:pic>
      <p:pic>
        <p:nvPicPr>
          <p:cNvPr id="5" name="Picture 4">
            <a:extLst>
              <a:ext uri="{FF2B5EF4-FFF2-40B4-BE49-F238E27FC236}">
                <a16:creationId xmlns:a16="http://schemas.microsoft.com/office/drawing/2014/main" id="{8F049480-D053-4140-8194-C0C98D5C12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5500" y="3238500"/>
            <a:ext cx="5549900" cy="3124200"/>
          </a:xfrm>
          <a:prstGeom prst="rect">
            <a:avLst/>
          </a:prstGeom>
        </p:spPr>
      </p:pic>
    </p:spTree>
    <p:extLst>
      <p:ext uri="{BB962C8B-B14F-4D97-AF65-F5344CB8AC3E}">
        <p14:creationId xmlns:p14="http://schemas.microsoft.com/office/powerpoint/2010/main" val="34756797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352964" y="1390890"/>
            <a:ext cx="8290704" cy="3338018"/>
          </a:xfrm>
          <a:prstGeom prst="rect">
            <a:avLst/>
          </a:prstGeom>
        </p:spPr>
      </p:pic>
      <p:sp>
        <p:nvSpPr>
          <p:cNvPr id="6" name="TextBox 5"/>
          <p:cNvSpPr txBox="1"/>
          <p:nvPr/>
        </p:nvSpPr>
        <p:spPr>
          <a:xfrm>
            <a:off x="340384" y="5026119"/>
            <a:ext cx="8315864" cy="1200329"/>
          </a:xfrm>
          <a:prstGeom prst="rect">
            <a:avLst/>
          </a:prstGeom>
          <a:noFill/>
        </p:spPr>
        <p:txBody>
          <a:bodyPr wrap="square" rtlCol="0">
            <a:spAutoFit/>
          </a:bodyPr>
          <a:lstStyle/>
          <a:p>
            <a:r>
              <a:rPr lang="en-US" sz="2400" i="1" dirty="0">
                <a:solidFill>
                  <a:srgbClr val="FF0000"/>
                </a:solidFill>
              </a:rPr>
              <a:t>Every year in the US 2300 OHCA that would otherwise live have N-WLST, of which </a:t>
            </a:r>
            <a:r>
              <a:rPr lang="en-US" sz="2400" b="1" i="1" u="sng" dirty="0">
                <a:solidFill>
                  <a:srgbClr val="FF0000"/>
                </a:solidFill>
              </a:rPr>
              <a:t>1600 would go on to functional neurologic outcome. </a:t>
            </a:r>
          </a:p>
        </p:txBody>
      </p:sp>
    </p:spTree>
    <p:extLst>
      <p:ext uri="{BB962C8B-B14F-4D97-AF65-F5344CB8AC3E}">
        <p14:creationId xmlns:p14="http://schemas.microsoft.com/office/powerpoint/2010/main" val="2114201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Program Has a Poster Child…</a:t>
            </a:r>
          </a:p>
        </p:txBody>
      </p:sp>
      <p:pic>
        <p:nvPicPr>
          <p:cNvPr id="4" name="Picture 3" descr="zane paper.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070" y="1349339"/>
            <a:ext cx="7890796" cy="4975938"/>
          </a:xfrm>
          <a:prstGeom prst="rect">
            <a:avLst/>
          </a:prstGeom>
        </p:spPr>
      </p:pic>
    </p:spTree>
    <p:extLst>
      <p:ext uri="{BB962C8B-B14F-4D97-AF65-F5344CB8AC3E}">
        <p14:creationId xmlns:p14="http://schemas.microsoft.com/office/powerpoint/2010/main" val="112400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1371600" y="1981200"/>
            <a:ext cx="7086600" cy="89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631825" lvl="1" indent="-342900" defTabSz="171450">
              <a:tabLst>
                <a:tab pos="114300" algn="l"/>
              </a:tabLst>
              <a:defRPr/>
            </a:pPr>
            <a:endParaRPr lang="en-US" dirty="0">
              <a:cs typeface="+mn-cs"/>
            </a:endParaRPr>
          </a:p>
          <a:p>
            <a:pPr marL="342900" indent="-342900" defTabSz="171450">
              <a:lnSpc>
                <a:spcPct val="5000"/>
              </a:lnSpc>
              <a:spcBef>
                <a:spcPct val="50000"/>
              </a:spcBef>
              <a:tabLst>
                <a:tab pos="114300" algn="l"/>
              </a:tabLst>
              <a:defRPr/>
            </a:pPr>
            <a:endParaRPr lang="en-US" dirty="0">
              <a:cs typeface="+mn-cs"/>
            </a:endParaRPr>
          </a:p>
          <a:p>
            <a:pPr marL="342900" indent="-342900" defTabSz="171450">
              <a:lnSpc>
                <a:spcPct val="0"/>
              </a:lnSpc>
              <a:tabLst>
                <a:tab pos="114300" algn="l"/>
              </a:tabLst>
              <a:defRPr/>
            </a:pPr>
            <a:r>
              <a:rPr lang="en-US" dirty="0">
                <a:cs typeface="+mn-cs"/>
              </a:rPr>
              <a:t>	 </a:t>
            </a:r>
          </a:p>
          <a:p>
            <a:pPr eaLnBrk="1" hangingPunct="1">
              <a:defRPr/>
            </a:pPr>
            <a:endParaRPr lang="en-US" sz="2400" dirty="0">
              <a:cs typeface="+mn-cs"/>
            </a:endParaRPr>
          </a:p>
        </p:txBody>
      </p:sp>
      <p:sp>
        <p:nvSpPr>
          <p:cNvPr id="22531" name="Title 1"/>
          <p:cNvSpPr>
            <a:spLocks noGrp="1"/>
          </p:cNvSpPr>
          <p:nvPr>
            <p:ph type="title"/>
          </p:nvPr>
        </p:nvSpPr>
        <p:spPr bwMode="auto">
          <a:xfrm>
            <a:off x="1524000" y="220422"/>
            <a:ext cx="7391400" cy="1219200"/>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rPr>
              <a:t>Thanks…</a:t>
            </a:r>
          </a:p>
        </p:txBody>
      </p:sp>
      <p:sp>
        <p:nvSpPr>
          <p:cNvPr id="22532" name="Content Placeholder 2"/>
          <p:cNvSpPr>
            <a:spLocks noGrp="1"/>
          </p:cNvSpPr>
          <p:nvPr>
            <p:ph sz="half" idx="1"/>
          </p:nvPr>
        </p:nvSpPr>
        <p:spPr bwMode="auto">
          <a:xfrm>
            <a:off x="147003" y="2051616"/>
            <a:ext cx="3048141" cy="402136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dirty="0">
                <a:latin typeface="Arial" charset="0"/>
              </a:rPr>
              <a:t>Josie, Madeline, Claire, Liam</a:t>
            </a:r>
          </a:p>
          <a:p>
            <a:r>
              <a:rPr lang="en-US" sz="2400" dirty="0">
                <a:latin typeface="Arial" charset="0"/>
              </a:rPr>
              <a:t>Department of Emergency Medicine @ UAB</a:t>
            </a:r>
          </a:p>
          <a:p>
            <a:r>
              <a:rPr lang="en-US" sz="2400" dirty="0">
                <a:latin typeface="Arial" charset="0"/>
              </a:rPr>
              <a:t>The Hypothermia Team @ UAB</a:t>
            </a:r>
          </a:p>
          <a:p>
            <a:r>
              <a:rPr lang="en-US" sz="2400" dirty="0">
                <a:latin typeface="Arial" charset="0"/>
              </a:rPr>
              <a:t>Alabama Resuscitation Center</a:t>
            </a:r>
          </a:p>
          <a:p>
            <a:endParaRPr lang="en-US" sz="2400" dirty="0">
              <a:latin typeface="Arial"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5421" y="1439622"/>
            <a:ext cx="3620673" cy="241445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5144" y="2871788"/>
            <a:ext cx="3004282" cy="2253211"/>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3018" y="4062296"/>
            <a:ext cx="3473076" cy="2315384"/>
          </a:xfrm>
          <a:prstGeom prst="rect">
            <a:avLst/>
          </a:prstGeom>
        </p:spPr>
      </p:pic>
    </p:spTree>
    <p:extLst>
      <p:ext uri="{BB962C8B-B14F-4D97-AF65-F5344CB8AC3E}">
        <p14:creationId xmlns:p14="http://schemas.microsoft.com/office/powerpoint/2010/main" val="1938103903"/>
      </p:ext>
    </p:extLst>
  </p:cSld>
  <p:clrMapOvr>
    <a:masterClrMapping/>
  </p:clrMapOvr>
  <mc:AlternateContent xmlns:mc="http://schemas.openxmlformats.org/markup-compatibility/2006" xmlns:p14="http://schemas.microsoft.com/office/powerpoint/2010/main">
    <mc:Choice Requires="p14">
      <p:transition p14:dur="10" advClick="0" advTm="20000">
        <p:cut/>
      </p:transition>
    </mc:Choice>
    <mc:Fallback xmlns="">
      <p:transition advClick="0" advTm="20000">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lIns="90488" tIns="44450" rIns="90488" bIns="44450"/>
          <a:lstStyle/>
          <a:p>
            <a:r>
              <a:rPr lang="en-US" altLang="en-US"/>
              <a:t>Contact</a:t>
            </a:r>
          </a:p>
        </p:txBody>
      </p:sp>
      <p:sp>
        <p:nvSpPr>
          <p:cNvPr id="36867" name="Rectangle 3"/>
          <p:cNvSpPr>
            <a:spLocks noGrp="1" noChangeArrowheads="1"/>
          </p:cNvSpPr>
          <p:nvPr>
            <p:ph type="body" idx="4294967295"/>
          </p:nvPr>
        </p:nvSpPr>
        <p:spPr>
          <a:xfrm>
            <a:off x="762000" y="2249213"/>
            <a:ext cx="7772400" cy="4038600"/>
          </a:xfrm>
        </p:spPr>
        <p:txBody>
          <a:bodyPr lIns="90488" tIns="44450" rIns="90488" bIns="44450"/>
          <a:lstStyle/>
          <a:p>
            <a:pPr lvl="1">
              <a:buFontTx/>
              <a:buNone/>
            </a:pPr>
            <a:r>
              <a:rPr lang="en-US" altLang="en-US" b="1" dirty="0">
                <a:latin typeface="Arial" charset="0"/>
              </a:rPr>
              <a:t>Michael C Kurz, MD MS FACEP FAHA</a:t>
            </a:r>
          </a:p>
          <a:p>
            <a:pPr lvl="1">
              <a:buFontTx/>
              <a:buNone/>
            </a:pPr>
            <a:r>
              <a:rPr lang="en-US" altLang="en-US" b="1" dirty="0">
                <a:latin typeface="Arial" charset="0"/>
              </a:rPr>
              <a:t>Department of Emergency Medicine</a:t>
            </a:r>
          </a:p>
          <a:p>
            <a:pPr lvl="1">
              <a:buFontTx/>
              <a:buNone/>
            </a:pPr>
            <a:r>
              <a:rPr lang="en-US" altLang="en-US" b="1" dirty="0">
                <a:latin typeface="Arial" charset="0"/>
              </a:rPr>
              <a:t>University of Alabama at Birmingham</a:t>
            </a:r>
          </a:p>
          <a:p>
            <a:pPr lvl="1">
              <a:buFontTx/>
              <a:buNone/>
            </a:pPr>
            <a:r>
              <a:rPr lang="en-US" altLang="en-US" b="1" dirty="0">
                <a:latin typeface="Arial" charset="0"/>
              </a:rPr>
              <a:t>619 19</a:t>
            </a:r>
            <a:r>
              <a:rPr lang="en-US" altLang="en-US" b="1" baseline="30000" dirty="0">
                <a:latin typeface="Arial" charset="0"/>
              </a:rPr>
              <a:t>th</a:t>
            </a:r>
            <a:r>
              <a:rPr lang="en-US" altLang="en-US" b="1" dirty="0">
                <a:latin typeface="Arial" charset="0"/>
              </a:rPr>
              <a:t> St. South, OHB 251</a:t>
            </a:r>
          </a:p>
          <a:p>
            <a:pPr lvl="1">
              <a:buFontTx/>
              <a:buNone/>
            </a:pPr>
            <a:r>
              <a:rPr lang="en-US" altLang="en-US" b="1" dirty="0">
                <a:latin typeface="Arial" charset="0"/>
              </a:rPr>
              <a:t>Birmingham, AL 35249</a:t>
            </a:r>
          </a:p>
          <a:p>
            <a:pPr lvl="1">
              <a:buFontTx/>
              <a:buNone/>
            </a:pPr>
            <a:r>
              <a:rPr lang="en-US" altLang="en-US" b="1" dirty="0">
                <a:latin typeface="Arial" charset="0"/>
              </a:rPr>
              <a:t>(205)-934-3611 </a:t>
            </a:r>
          </a:p>
          <a:p>
            <a:pPr lvl="1">
              <a:buFontTx/>
              <a:buNone/>
            </a:pPr>
            <a:r>
              <a:rPr lang="en-US" altLang="en-US" b="1" dirty="0" err="1">
                <a:latin typeface="Arial" charset="0"/>
              </a:rPr>
              <a:t>mckurz@uabmc.edu</a:t>
            </a:r>
            <a:endParaRPr lang="en-US" altLang="en-US" b="1" dirty="0">
              <a:latin typeface="Arial" charset="0"/>
            </a:endParaRPr>
          </a:p>
        </p:txBody>
      </p:sp>
    </p:spTree>
    <p:extLst>
      <p:ext uri="{BB962C8B-B14F-4D97-AF65-F5344CB8AC3E}">
        <p14:creationId xmlns:p14="http://schemas.microsoft.com/office/powerpoint/2010/main" val="238305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58898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Coagulopathy and Bleeding</a:t>
            </a:r>
          </a:p>
        </p:txBody>
      </p:sp>
      <p:sp>
        <p:nvSpPr>
          <p:cNvPr id="257027" name="Rectangle 3"/>
          <p:cNvSpPr>
            <a:spLocks noGrp="1" noChangeArrowheads="1"/>
          </p:cNvSpPr>
          <p:nvPr>
            <p:ph type="body" idx="1"/>
          </p:nvPr>
        </p:nvSpPr>
        <p:spPr>
          <a:xfrm>
            <a:off x="811924" y="1376855"/>
            <a:ext cx="6471745" cy="3962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b="1" dirty="0"/>
              <a:t>Most feared complication of hypothermia</a:t>
            </a:r>
            <a:endParaRPr lang="en-US" dirty="0"/>
          </a:p>
          <a:p>
            <a:pPr>
              <a:defRPr/>
            </a:pPr>
            <a:r>
              <a:rPr lang="en-US" dirty="0"/>
              <a:t>Cold </a:t>
            </a:r>
            <a:r>
              <a:rPr lang="en-US" dirty="0">
                <a:sym typeface="Wingdings" pitchFamily="2" charset="2"/>
              </a:rPr>
              <a:t> impaired coagulation</a:t>
            </a:r>
          </a:p>
          <a:p>
            <a:pPr lvl="1">
              <a:defRPr/>
            </a:pPr>
            <a:r>
              <a:rPr lang="en-US" dirty="0">
                <a:sym typeface="Wingdings" pitchFamily="2" charset="2"/>
              </a:rPr>
              <a:t>Altered platelet and factor enzyme function</a:t>
            </a:r>
          </a:p>
          <a:p>
            <a:pPr lvl="1">
              <a:defRPr/>
            </a:pPr>
            <a:r>
              <a:rPr lang="en-US" dirty="0" err="1">
                <a:sym typeface="Wingdings" pitchFamily="2" charset="2"/>
              </a:rPr>
              <a:t>Fibrinolytic</a:t>
            </a:r>
            <a:r>
              <a:rPr lang="en-US" dirty="0">
                <a:sym typeface="Wingdings" pitchFamily="2" charset="2"/>
              </a:rPr>
              <a:t> activity</a:t>
            </a:r>
            <a:endParaRPr lang="en-US" dirty="0"/>
          </a:p>
          <a:p>
            <a:pPr>
              <a:defRPr/>
            </a:pPr>
            <a:r>
              <a:rPr lang="en-US" dirty="0"/>
              <a:t>Options:</a:t>
            </a:r>
          </a:p>
          <a:p>
            <a:pPr lvl="1">
              <a:defRPr/>
            </a:pPr>
            <a:r>
              <a:rPr lang="en-US" i="1" dirty="0"/>
              <a:t>Alter Heparin Dosing</a:t>
            </a:r>
          </a:p>
          <a:p>
            <a:pPr lvl="1">
              <a:defRPr/>
            </a:pPr>
            <a:r>
              <a:rPr lang="en-US" i="1" dirty="0"/>
              <a:t>Follow anti-</a:t>
            </a:r>
            <a:r>
              <a:rPr lang="en-US" i="1" dirty="0" err="1"/>
              <a:t>Xa</a:t>
            </a:r>
            <a:r>
              <a:rPr lang="en-US" i="1" dirty="0"/>
              <a:t> levels</a:t>
            </a:r>
          </a:p>
          <a:p>
            <a:pPr>
              <a:defRPr/>
            </a:pPr>
            <a:r>
              <a:rPr lang="en-US" dirty="0"/>
              <a:t>Fibrinolysis is not a contraindication</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8147" y="3358055"/>
            <a:ext cx="2965232" cy="296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378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tLang="en-US">
                <a:ea typeface="ＭＳ Ｐゴシック" charset="-128"/>
              </a:rPr>
              <a:t>HACA Trial: Adverse Events</a:t>
            </a:r>
          </a:p>
        </p:txBody>
      </p:sp>
      <p:graphicFrame>
        <p:nvGraphicFramePr>
          <p:cNvPr id="4" name="Content Placeholder 3"/>
          <p:cNvGraphicFramePr>
            <a:graphicFrameLocks noGrp="1"/>
          </p:cNvGraphicFramePr>
          <p:nvPr>
            <p:ph idx="1"/>
          </p:nvPr>
        </p:nvGraphicFramePr>
        <p:xfrm>
          <a:off x="567560" y="1828800"/>
          <a:ext cx="7568378" cy="4177861"/>
        </p:xfrm>
        <a:graphic>
          <a:graphicData uri="http://schemas.openxmlformats.org/drawingml/2006/table">
            <a:tbl>
              <a:tblPr/>
              <a:tblGrid>
                <a:gridCol w="2522207">
                  <a:extLst>
                    <a:ext uri="{9D8B030D-6E8A-4147-A177-3AD203B41FA5}">
                      <a16:colId xmlns:a16="http://schemas.microsoft.com/office/drawing/2014/main" val="20000"/>
                    </a:ext>
                  </a:extLst>
                </a:gridCol>
                <a:gridCol w="2523964">
                  <a:extLst>
                    <a:ext uri="{9D8B030D-6E8A-4147-A177-3AD203B41FA5}">
                      <a16:colId xmlns:a16="http://schemas.microsoft.com/office/drawing/2014/main" val="20001"/>
                    </a:ext>
                  </a:extLst>
                </a:gridCol>
                <a:gridCol w="2522207">
                  <a:extLst>
                    <a:ext uri="{9D8B030D-6E8A-4147-A177-3AD203B41FA5}">
                      <a16:colId xmlns:a16="http://schemas.microsoft.com/office/drawing/2014/main" val="20002"/>
                    </a:ext>
                  </a:extLst>
                </a:gridCol>
              </a:tblGrid>
              <a:tr h="825246">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Trebuchet MS" charset="0"/>
                        <a:ea typeface="ＭＳ Ｐゴシック" charset="-128"/>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9C0001"/>
                          </a:solidFill>
                          <a:effectLst/>
                          <a:latin typeface="Trebuchet MS" charset="0"/>
                          <a:ea typeface="ＭＳ Ｐゴシック" charset="-128"/>
                        </a:rPr>
                        <a:t>Normothermic</a:t>
                      </a:r>
                      <a:r>
                        <a:rPr kumimoji="0" lang="en-US" altLang="en-US" sz="1800" b="1" i="0" u="none" strike="noStrike" cap="none" normalizeH="0" baseline="0">
                          <a:ln>
                            <a:noFill/>
                          </a:ln>
                          <a:solidFill>
                            <a:srgbClr val="FFFFFF"/>
                          </a:solidFill>
                          <a:effectLst/>
                          <a:latin typeface="Trebuchet MS" charset="0"/>
                          <a:ea typeface="ＭＳ Ｐゴシック" charset="-128"/>
                        </a:rPr>
                        <a:t> (n=138)</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70C0"/>
                          </a:solidFill>
                          <a:effectLst/>
                          <a:latin typeface="Trebuchet MS" charset="0"/>
                          <a:ea typeface="ＭＳ Ｐゴシック" charset="-128"/>
                        </a:rPr>
                        <a:t>Hypothermic  </a:t>
                      </a:r>
                      <a:r>
                        <a:rPr kumimoji="0" lang="en-US" altLang="en-US" sz="1800" b="1" i="0" u="none" strike="noStrike" cap="none" normalizeH="0" baseline="0" dirty="0">
                          <a:ln>
                            <a:noFill/>
                          </a:ln>
                          <a:solidFill>
                            <a:srgbClr val="FFFFFF"/>
                          </a:solidFill>
                          <a:effectLst/>
                          <a:latin typeface="Trebuchet MS" charset="0"/>
                          <a:ea typeface="ＭＳ Ｐゴシック" charset="-128"/>
                        </a:rPr>
                        <a:t>(n=137)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Bleeding</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19%</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1"/>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Arrhythmia</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2"/>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Pneumonia</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29%</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3"/>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Sepsis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4"/>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Pancreatitis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5"/>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Renal Failure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6"/>
                  </a:ext>
                </a:extLst>
              </a:tr>
              <a:tr h="47894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Pressure Sores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rebuchet MS" charset="0"/>
                          <a:ea typeface="ＭＳ Ｐゴシック" charset="-128"/>
                        </a:rPr>
                        <a:t>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7"/>
                  </a:ext>
                </a:extLst>
              </a:tr>
            </a:tbl>
          </a:graphicData>
        </a:graphic>
      </p:graphicFrame>
      <p:sp>
        <p:nvSpPr>
          <p:cNvPr id="39976" name="TextBox 4"/>
          <p:cNvSpPr txBox="1">
            <a:spLocks noChangeArrowheads="1"/>
          </p:cNvSpPr>
          <p:nvPr/>
        </p:nvSpPr>
        <p:spPr bwMode="auto">
          <a:xfrm>
            <a:off x="2337566" y="6006661"/>
            <a:ext cx="6346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dirty="0">
                <a:latin typeface="Trebuchet MS" charset="0"/>
              </a:rPr>
              <a:t>** None of these differences were statistically significant</a:t>
            </a:r>
          </a:p>
        </p:txBody>
      </p:sp>
      <p:sp>
        <p:nvSpPr>
          <p:cNvPr id="39977" name="TextBox 5"/>
          <p:cNvSpPr txBox="1">
            <a:spLocks noChangeArrowheads="1"/>
          </p:cNvSpPr>
          <p:nvPr/>
        </p:nvSpPr>
        <p:spPr bwMode="auto">
          <a:xfrm>
            <a:off x="736600" y="6403209"/>
            <a:ext cx="111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dirty="0">
                <a:latin typeface="Trebuchet MS" charset="0"/>
              </a:rPr>
              <a:t>HACA, 2002</a:t>
            </a:r>
          </a:p>
        </p:txBody>
      </p:sp>
    </p:spTree>
    <p:extLst>
      <p:ext uri="{BB962C8B-B14F-4D97-AF65-F5344CB8AC3E}">
        <p14:creationId xmlns:p14="http://schemas.microsoft.com/office/powerpoint/2010/main" val="781579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23372" y="1758042"/>
            <a:ext cx="5447512" cy="2509157"/>
          </a:xfrm>
          <a:prstGeom prst="rect">
            <a:avLst/>
          </a:prstGeom>
        </p:spPr>
      </p:pic>
      <p:pic>
        <p:nvPicPr>
          <p:cNvPr id="6" name="Picture 5"/>
          <p:cNvPicPr>
            <a:picLocks noChangeAspect="1"/>
          </p:cNvPicPr>
          <p:nvPr/>
        </p:nvPicPr>
        <p:blipFill>
          <a:blip r:embed="rId3"/>
          <a:stretch>
            <a:fillRect/>
          </a:stretch>
        </p:blipFill>
        <p:spPr>
          <a:xfrm>
            <a:off x="123372" y="4506686"/>
            <a:ext cx="6679870" cy="2351314"/>
          </a:xfrm>
          <a:prstGeom prst="rect">
            <a:avLst/>
          </a:prstGeom>
        </p:spPr>
      </p:pic>
      <p:pic>
        <p:nvPicPr>
          <p:cNvPr id="7" name="Picture 6"/>
          <p:cNvPicPr>
            <a:picLocks noChangeAspect="1"/>
          </p:cNvPicPr>
          <p:nvPr/>
        </p:nvPicPr>
        <p:blipFill>
          <a:blip r:embed="rId4"/>
          <a:stretch>
            <a:fillRect/>
          </a:stretch>
        </p:blipFill>
        <p:spPr>
          <a:xfrm>
            <a:off x="5619147" y="1458687"/>
            <a:ext cx="3296253" cy="3047999"/>
          </a:xfrm>
          <a:prstGeom prst="rect">
            <a:avLst/>
          </a:prstGeom>
        </p:spPr>
      </p:pic>
    </p:spTree>
    <p:extLst>
      <p:ext uri="{BB962C8B-B14F-4D97-AF65-F5344CB8AC3E}">
        <p14:creationId xmlns:p14="http://schemas.microsoft.com/office/powerpoint/2010/main" val="1165395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604156" y="1989144"/>
            <a:ext cx="7932809" cy="3448270"/>
          </a:xfrm>
          <a:prstGeom prst="rect">
            <a:avLst/>
          </a:prstGeom>
        </p:spPr>
      </p:pic>
    </p:spTree>
    <p:extLst>
      <p:ext uri="{BB962C8B-B14F-4D97-AF65-F5344CB8AC3E}">
        <p14:creationId xmlns:p14="http://schemas.microsoft.com/office/powerpoint/2010/main" val="17523162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0280132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a:xfrm>
            <a:off x="1326093" y="188100"/>
            <a:ext cx="7583487" cy="1044575"/>
          </a:xfrm>
        </p:spPr>
        <p:txBody>
          <a:bodyPr/>
          <a:lstStyle/>
          <a:p>
            <a:r>
              <a:rPr lang="en-US" dirty="0">
                <a:latin typeface="Trebuchet MS" charset="0"/>
              </a:rPr>
              <a:t>OHCA and AMI by the numbers… </a:t>
            </a:r>
          </a:p>
        </p:txBody>
      </p:sp>
      <p:sp>
        <p:nvSpPr>
          <p:cNvPr id="26626" name="Text Placeholder 3"/>
          <p:cNvSpPr>
            <a:spLocks noGrp="1"/>
          </p:cNvSpPr>
          <p:nvPr>
            <p:ph type="body" idx="1"/>
          </p:nvPr>
        </p:nvSpPr>
        <p:spPr>
          <a:xfrm>
            <a:off x="779463" y="1068549"/>
            <a:ext cx="3657600" cy="790575"/>
          </a:xfrm>
        </p:spPr>
        <p:txBody>
          <a:bodyPr/>
          <a:lstStyle/>
          <a:p>
            <a:pPr>
              <a:spcBef>
                <a:spcPct val="0"/>
              </a:spcBef>
            </a:pPr>
            <a:r>
              <a:rPr lang="en-US" sz="3200" dirty="0">
                <a:latin typeface="Trebuchet MS" charset="0"/>
              </a:rPr>
              <a:t>OHCA</a:t>
            </a:r>
          </a:p>
        </p:txBody>
      </p:sp>
      <p:sp>
        <p:nvSpPr>
          <p:cNvPr id="26627" name="Content Placeholder 4"/>
          <p:cNvSpPr>
            <a:spLocks noGrp="1"/>
          </p:cNvSpPr>
          <p:nvPr>
            <p:ph sz="half" idx="2"/>
          </p:nvPr>
        </p:nvSpPr>
        <p:spPr>
          <a:xfrm>
            <a:off x="610985" y="1960325"/>
            <a:ext cx="4078287" cy="3686175"/>
          </a:xfrm>
        </p:spPr>
        <p:txBody>
          <a:bodyPr/>
          <a:lstStyle/>
          <a:p>
            <a:r>
              <a:rPr lang="en-US" dirty="0">
                <a:latin typeface="Trebuchet MS" charset="0"/>
              </a:rPr>
              <a:t>347,332 OHCA in US annually</a:t>
            </a:r>
          </a:p>
          <a:p>
            <a:r>
              <a:rPr lang="en-US" dirty="0">
                <a:latin typeface="Trebuchet MS" charset="0"/>
              </a:rPr>
              <a:t>25% have no preceding symptoms </a:t>
            </a:r>
          </a:p>
          <a:p>
            <a:r>
              <a:rPr lang="en-US" dirty="0">
                <a:latin typeface="Trebuchet MS" charset="0"/>
              </a:rPr>
              <a:t>23% have </a:t>
            </a:r>
            <a:r>
              <a:rPr lang="en-US" dirty="0" err="1">
                <a:latin typeface="Trebuchet MS" charset="0"/>
              </a:rPr>
              <a:t>shockable</a:t>
            </a:r>
            <a:r>
              <a:rPr lang="en-US" dirty="0">
                <a:latin typeface="Trebuchet MS" charset="0"/>
              </a:rPr>
              <a:t> presenting rhythm</a:t>
            </a:r>
          </a:p>
        </p:txBody>
      </p:sp>
      <p:sp>
        <p:nvSpPr>
          <p:cNvPr id="26628" name="Text Placeholder 5"/>
          <p:cNvSpPr>
            <a:spLocks noGrp="1"/>
          </p:cNvSpPr>
          <p:nvPr>
            <p:ph type="body" sz="quarter" idx="3"/>
          </p:nvPr>
        </p:nvSpPr>
        <p:spPr>
          <a:xfrm>
            <a:off x="4657117" y="1068549"/>
            <a:ext cx="3657600" cy="790575"/>
          </a:xfrm>
        </p:spPr>
        <p:txBody>
          <a:bodyPr/>
          <a:lstStyle/>
          <a:p>
            <a:pPr>
              <a:spcBef>
                <a:spcPct val="0"/>
              </a:spcBef>
            </a:pPr>
            <a:r>
              <a:rPr lang="en-US" sz="3200" dirty="0">
                <a:latin typeface="Trebuchet MS" charset="0"/>
              </a:rPr>
              <a:t>AMI</a:t>
            </a:r>
          </a:p>
        </p:txBody>
      </p:sp>
      <p:sp>
        <p:nvSpPr>
          <p:cNvPr id="26629" name="Content Placeholder 6"/>
          <p:cNvSpPr>
            <a:spLocks noGrp="1"/>
          </p:cNvSpPr>
          <p:nvPr>
            <p:ph sz="quarter" idx="4"/>
          </p:nvPr>
        </p:nvSpPr>
        <p:spPr>
          <a:xfrm>
            <a:off x="4705350" y="1960325"/>
            <a:ext cx="3657600" cy="3686175"/>
          </a:xfrm>
        </p:spPr>
        <p:txBody>
          <a:bodyPr/>
          <a:lstStyle/>
          <a:p>
            <a:r>
              <a:rPr lang="en-US" dirty="0">
                <a:latin typeface="Trebuchet MS" charset="0"/>
              </a:rPr>
              <a:t>1,055,000 AMI in US annually</a:t>
            </a:r>
          </a:p>
          <a:p>
            <a:r>
              <a:rPr lang="en-US" dirty="0">
                <a:latin typeface="Trebuchet MS" charset="0"/>
              </a:rPr>
              <a:t>An additional 50K are “silent”</a:t>
            </a:r>
          </a:p>
          <a:p>
            <a:r>
              <a:rPr lang="en-US" dirty="0">
                <a:latin typeface="Trebuchet MS" charset="0"/>
              </a:rPr>
              <a:t>73% of deaths occur outside hospital (i.e. OHCA)</a:t>
            </a:r>
          </a:p>
        </p:txBody>
      </p:sp>
      <p:sp>
        <p:nvSpPr>
          <p:cNvPr id="26630" name="TextBox 10"/>
          <p:cNvSpPr txBox="1">
            <a:spLocks noChangeArrowheads="1"/>
          </p:cNvSpPr>
          <p:nvPr/>
        </p:nvSpPr>
        <p:spPr bwMode="auto">
          <a:xfrm>
            <a:off x="596900" y="1020763"/>
            <a:ext cx="185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32" name="TextBox 12"/>
          <p:cNvSpPr txBox="1">
            <a:spLocks noChangeArrowheads="1"/>
          </p:cNvSpPr>
          <p:nvPr/>
        </p:nvSpPr>
        <p:spPr bwMode="auto">
          <a:xfrm>
            <a:off x="494600" y="4717088"/>
            <a:ext cx="7753695" cy="1504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5000"/>
              </a:lnSpc>
            </a:pPr>
            <a:r>
              <a:rPr lang="en-US" sz="1800" dirty="0">
                <a:solidFill>
                  <a:srgbClr val="FFFFFF"/>
                </a:solidFill>
                <a:latin typeface="Trebuchet MS" charset="0"/>
              </a:rPr>
              <a:t> </a:t>
            </a:r>
            <a:r>
              <a:rPr lang="en-US" sz="1800" dirty="0">
                <a:solidFill>
                  <a:srgbClr val="000000"/>
                </a:solidFill>
                <a:latin typeface="Trebuchet MS" charset="0"/>
              </a:rPr>
              <a:t>  Mortality rate 	=         89.6%		 IH Mortality rate =     5.1% </a:t>
            </a:r>
          </a:p>
          <a:p>
            <a:pPr eaLnBrk="1" hangingPunct="1">
              <a:lnSpc>
                <a:spcPct val="125000"/>
              </a:lnSpc>
            </a:pPr>
            <a:r>
              <a:rPr lang="en-US" sz="1800" dirty="0">
                <a:solidFill>
                  <a:srgbClr val="000000"/>
                </a:solidFill>
                <a:latin typeface="Trebuchet MS" charset="0"/>
              </a:rPr>
              <a:t>   Survival rate  	=         10.4%	       	 IH Survival rate 	=   94.9%</a:t>
            </a:r>
          </a:p>
          <a:p>
            <a:pPr eaLnBrk="1" hangingPunct="1">
              <a:lnSpc>
                <a:spcPct val="125000"/>
              </a:lnSpc>
            </a:pPr>
            <a:r>
              <a:rPr lang="en-US" sz="1800" dirty="0">
                <a:solidFill>
                  <a:srgbClr val="000000"/>
                </a:solidFill>
                <a:latin typeface="Trebuchet MS" charset="0"/>
              </a:rPr>
              <a:t>   Deaths/year     =     </a:t>
            </a:r>
            <a:r>
              <a:rPr lang="en-US" sz="2000" b="1" u="sng" dirty="0">
                <a:solidFill>
                  <a:srgbClr val="000000"/>
                </a:solidFill>
                <a:latin typeface="Trebuchet MS" charset="0"/>
              </a:rPr>
              <a:t>311,201</a:t>
            </a:r>
            <a:r>
              <a:rPr lang="en-US" sz="1800" dirty="0">
                <a:solidFill>
                  <a:srgbClr val="000000"/>
                </a:solidFill>
                <a:latin typeface="Trebuchet MS" charset="0"/>
              </a:rPr>
              <a:t>		 IH Deaths/year  	=  </a:t>
            </a:r>
            <a:r>
              <a:rPr lang="en-US" sz="2000" b="1" u="sng" dirty="0">
                <a:solidFill>
                  <a:srgbClr val="000000"/>
                </a:solidFill>
                <a:latin typeface="Trebuchet MS" charset="0"/>
              </a:rPr>
              <a:t>53,805</a:t>
            </a:r>
          </a:p>
          <a:p>
            <a:pPr eaLnBrk="1" hangingPunct="1">
              <a:lnSpc>
                <a:spcPct val="125000"/>
              </a:lnSpc>
            </a:pPr>
            <a:endParaRPr lang="en-US" sz="1800" dirty="0">
              <a:solidFill>
                <a:srgbClr val="000000"/>
              </a:solidFill>
              <a:latin typeface="Trebuchet MS" charset="0"/>
            </a:endParaRPr>
          </a:p>
        </p:txBody>
      </p:sp>
      <p:sp>
        <p:nvSpPr>
          <p:cNvPr id="26633" name="TextBox 9"/>
          <p:cNvSpPr txBox="1">
            <a:spLocks noChangeArrowheads="1"/>
          </p:cNvSpPr>
          <p:nvPr/>
        </p:nvSpPr>
        <p:spPr bwMode="auto">
          <a:xfrm>
            <a:off x="782638" y="5783275"/>
            <a:ext cx="747890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u="sng" dirty="0">
                <a:solidFill>
                  <a:srgbClr val="FF0000"/>
                </a:solidFill>
                <a:latin typeface="Trebuchet MS" charset="0"/>
              </a:rPr>
              <a:t>~6x more deaths/year from OHCA than AMI</a:t>
            </a:r>
          </a:p>
        </p:txBody>
      </p:sp>
      <p:sp>
        <p:nvSpPr>
          <p:cNvPr id="26634" name="TextBox 14"/>
          <p:cNvSpPr txBox="1">
            <a:spLocks noChangeArrowheads="1"/>
          </p:cNvSpPr>
          <p:nvPr/>
        </p:nvSpPr>
        <p:spPr bwMode="auto">
          <a:xfrm>
            <a:off x="651062" y="6466675"/>
            <a:ext cx="568807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t>Benjamin E, et. al. Circulation 2019 </a:t>
            </a:r>
          </a:p>
        </p:txBody>
      </p:sp>
    </p:spTree>
    <p:extLst>
      <p:ext uri="{BB962C8B-B14F-4D97-AF65-F5344CB8AC3E}">
        <p14:creationId xmlns:p14="http://schemas.microsoft.com/office/powerpoint/2010/main" val="406067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Cold Diuresis</a:t>
            </a:r>
          </a:p>
        </p:txBody>
      </p:sp>
      <p:sp>
        <p:nvSpPr>
          <p:cNvPr id="252931" name="Rectangle 3"/>
          <p:cNvSpPr>
            <a:spLocks noGrp="1" noChangeArrowheads="1"/>
          </p:cNvSpPr>
          <p:nvPr>
            <p:ph type="body" sz="half" idx="1"/>
          </p:nvPr>
        </p:nvSpPr>
        <p:spPr>
          <a:xfrm>
            <a:off x="685800" y="1676400"/>
            <a:ext cx="6042546" cy="44958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Hypothermia </a:t>
            </a:r>
            <a:r>
              <a:rPr lang="en-US" dirty="0">
                <a:sym typeface="Wingdings" pitchFamily="2" charset="2"/>
              </a:rPr>
              <a:t> Cold diuresis </a:t>
            </a:r>
            <a:r>
              <a:rPr lang="en-US">
                <a:sym typeface="Wingdings" pitchFamily="2" charset="2"/>
              </a:rPr>
              <a:t>	 </a:t>
            </a:r>
            <a:r>
              <a:rPr lang="en-US" dirty="0">
                <a:sym typeface="Wingdings" pitchFamily="2" charset="2"/>
              </a:rPr>
              <a:t>electrolyte shifts</a:t>
            </a:r>
          </a:p>
          <a:p>
            <a:pPr lvl="1">
              <a:defRPr/>
            </a:pPr>
            <a:r>
              <a:rPr lang="en-US" dirty="0">
                <a:cs typeface="Arial" charset="0"/>
                <a:sym typeface="Wingdings" pitchFamily="2" charset="2"/>
              </a:rPr>
              <a:t>Results in ↓</a:t>
            </a:r>
            <a:r>
              <a:rPr lang="en-US" dirty="0">
                <a:sym typeface="Wingdings" pitchFamily="2" charset="2"/>
              </a:rPr>
              <a:t>K and </a:t>
            </a:r>
            <a:r>
              <a:rPr lang="en-US" dirty="0">
                <a:cs typeface="Arial" charset="0"/>
                <a:sym typeface="Wingdings" pitchFamily="2" charset="2"/>
              </a:rPr>
              <a:t>↓</a:t>
            </a:r>
            <a:r>
              <a:rPr lang="en-US" dirty="0">
                <a:sym typeface="Wingdings" pitchFamily="2" charset="2"/>
              </a:rPr>
              <a:t>Mg</a:t>
            </a:r>
          </a:p>
          <a:p>
            <a:pPr lvl="1">
              <a:defRPr/>
            </a:pPr>
            <a:r>
              <a:rPr lang="en-US" dirty="0">
                <a:sym typeface="Wingdings" pitchFamily="2" charset="2"/>
              </a:rPr>
              <a:t>Volume loss</a:t>
            </a:r>
          </a:p>
          <a:p>
            <a:pPr lvl="1">
              <a:defRPr/>
            </a:pPr>
            <a:r>
              <a:rPr lang="en-US" b="1" dirty="0">
                <a:sym typeface="Wingdings" pitchFamily="2" charset="2"/>
              </a:rPr>
              <a:t>Frequently monitor and replenish electrolytes</a:t>
            </a:r>
          </a:p>
          <a:p>
            <a:pPr lvl="1">
              <a:defRPr/>
            </a:pPr>
            <a:r>
              <a:rPr lang="en-US" b="1" dirty="0">
                <a:sym typeface="Wingdings" pitchFamily="2" charset="2"/>
              </a:rPr>
              <a:t>Prevent </a:t>
            </a:r>
            <a:r>
              <a:rPr lang="en-US" b="1" dirty="0" err="1">
                <a:sym typeface="Wingdings" pitchFamily="2" charset="2"/>
              </a:rPr>
              <a:t>hypovolemia</a:t>
            </a:r>
            <a:r>
              <a:rPr lang="en-US" b="1" dirty="0">
                <a:sym typeface="Wingdings" pitchFamily="2" charset="2"/>
              </a:rPr>
              <a:t>/shock</a:t>
            </a:r>
          </a:p>
          <a:p>
            <a:pPr>
              <a:defRPr/>
            </a:pPr>
            <a:endParaRPr lang="en-US" dirty="0">
              <a:sym typeface="Wingdings" pitchFamily="2" charset="2"/>
            </a:endParaRPr>
          </a:p>
          <a:p>
            <a:pPr>
              <a:defRPr/>
            </a:pPr>
            <a:r>
              <a:rPr lang="en-US" u="sng" dirty="0">
                <a:sym typeface="Wingdings" pitchFamily="2" charset="2"/>
              </a:rPr>
              <a:t>Opposite</a:t>
            </a:r>
            <a:r>
              <a:rPr lang="en-US" dirty="0">
                <a:sym typeface="Wingdings" pitchFamily="2" charset="2"/>
              </a:rPr>
              <a:t> during </a:t>
            </a:r>
            <a:r>
              <a:rPr lang="en-US" u="sng" dirty="0">
                <a:sym typeface="Wingdings" pitchFamily="2" charset="2"/>
              </a:rPr>
              <a:t>re-warm</a:t>
            </a:r>
          </a:p>
          <a:p>
            <a:pPr lvl="1">
              <a:defRPr/>
            </a:pPr>
            <a:r>
              <a:rPr lang="en-US" u="sng" dirty="0"/>
              <a:t>Anti-diuresis</a:t>
            </a:r>
            <a:r>
              <a:rPr lang="en-US" dirty="0"/>
              <a:t> - </a:t>
            </a:r>
            <a:r>
              <a:rPr lang="en-US" dirty="0">
                <a:cs typeface="Arial" charset="0"/>
              </a:rPr>
              <a:t>↓urine output</a:t>
            </a:r>
          </a:p>
          <a:p>
            <a:pPr lvl="1">
              <a:defRPr/>
            </a:pPr>
            <a:r>
              <a:rPr lang="en-US" dirty="0">
                <a:cs typeface="Arial" charset="0"/>
              </a:rPr>
              <a:t>May result in ↑K and ↑Mg</a:t>
            </a:r>
          </a:p>
        </p:txBody>
      </p:sp>
      <p:pic>
        <p:nvPicPr>
          <p:cNvPr id="35844" name="Picture 4" descr="MCHM00246_0000[1]"/>
          <p:cNvPicPr>
            <a:picLocks noGrp="1" noChangeAspect="1" noChangeArrowheads="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6294438" y="1752600"/>
            <a:ext cx="2544762" cy="3429000"/>
          </a:xfr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95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Hyperglycemia</a:t>
            </a:r>
          </a:p>
        </p:txBody>
      </p:sp>
      <p:sp>
        <p:nvSpPr>
          <p:cNvPr id="253955" name="Rectangle 3"/>
          <p:cNvSpPr>
            <a:spLocks noGrp="1" noChangeArrowheads="1"/>
          </p:cNvSpPr>
          <p:nvPr>
            <p:ph type="body" sz="half" idx="1"/>
          </p:nvPr>
        </p:nvSpPr>
        <p:spPr>
          <a:xfrm>
            <a:off x="685800" y="1676400"/>
            <a:ext cx="4191000" cy="3962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b="1" dirty="0"/>
              <a:t>Hypothermia may worsen insulin resistance</a:t>
            </a:r>
          </a:p>
          <a:p>
            <a:pPr lvl="1">
              <a:defRPr/>
            </a:pPr>
            <a:r>
              <a:rPr lang="en-US" dirty="0">
                <a:sym typeface="Wingdings" pitchFamily="2" charset="2"/>
              </a:rPr>
              <a:t>Increased glucose</a:t>
            </a:r>
            <a:endParaRPr lang="en-US" dirty="0"/>
          </a:p>
          <a:p>
            <a:pPr lvl="1">
              <a:defRPr/>
            </a:pPr>
            <a:r>
              <a:rPr lang="en-US" dirty="0"/>
              <a:t>May be worse than typical patient</a:t>
            </a:r>
          </a:p>
          <a:p>
            <a:pPr lvl="1">
              <a:defRPr/>
            </a:pPr>
            <a:r>
              <a:rPr lang="en-US" dirty="0"/>
              <a:t>Glycemic control per standard ICU practice (insulin infusion, moderate glucose control)</a:t>
            </a:r>
          </a:p>
        </p:txBody>
      </p:sp>
      <p:pic>
        <p:nvPicPr>
          <p:cNvPr id="36868" name="Picture 4" descr="MPj04222710000[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105400" y="1752600"/>
            <a:ext cx="3352800" cy="3352800"/>
          </a:xfr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66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Re-Warm SLOWLY</a:t>
            </a:r>
          </a:p>
        </p:txBody>
      </p:sp>
      <p:sp>
        <p:nvSpPr>
          <p:cNvPr id="241667" name="Rectangle 3"/>
          <p:cNvSpPr>
            <a:spLocks noGrp="1" noChangeArrowheads="1"/>
          </p:cNvSpPr>
          <p:nvPr>
            <p:ph type="body" sz="half" idx="1"/>
          </p:nvPr>
        </p:nvSpPr>
        <p:spPr>
          <a:xfrm>
            <a:off x="685800" y="1676400"/>
            <a:ext cx="4800600" cy="46482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u="sng">
                <a:cs typeface="Arial" charset="0"/>
              </a:rPr>
              <a:t>SLOW</a:t>
            </a:r>
            <a:r>
              <a:rPr lang="en-US">
                <a:cs typeface="Arial" charset="0"/>
              </a:rPr>
              <a:t> </a:t>
            </a:r>
            <a:r>
              <a:rPr lang="en-US" u="sng">
                <a:cs typeface="Arial" charset="0"/>
              </a:rPr>
              <a:t>CONTROLLED</a:t>
            </a:r>
            <a:r>
              <a:rPr lang="en-US">
                <a:cs typeface="Arial" charset="0"/>
              </a:rPr>
              <a:t> re-warm</a:t>
            </a:r>
          </a:p>
          <a:p>
            <a:pPr>
              <a:defRPr/>
            </a:pPr>
            <a:endParaRPr lang="en-US">
              <a:cs typeface="Arial" charset="0"/>
            </a:endParaRPr>
          </a:p>
          <a:p>
            <a:pPr>
              <a:defRPr/>
            </a:pPr>
            <a:r>
              <a:rPr lang="en-US">
                <a:cs typeface="Arial" charset="0"/>
              </a:rPr>
              <a:t>No faster than </a:t>
            </a:r>
            <a:r>
              <a:rPr lang="en-US" u="sng">
                <a:cs typeface="Arial" charset="0"/>
              </a:rPr>
              <a:t>0.25°C/hr</a:t>
            </a:r>
          </a:p>
          <a:p>
            <a:pPr lvl="1">
              <a:defRPr/>
            </a:pPr>
            <a:r>
              <a:rPr lang="en-US">
                <a:cs typeface="Arial" charset="0"/>
              </a:rPr>
              <a:t>At least 12-16 hours</a:t>
            </a:r>
          </a:p>
          <a:p>
            <a:pPr>
              <a:defRPr/>
            </a:pPr>
            <a:endParaRPr lang="en-US">
              <a:cs typeface="Arial" charset="0"/>
            </a:endParaRPr>
          </a:p>
          <a:p>
            <a:pPr>
              <a:defRPr/>
            </a:pPr>
            <a:r>
              <a:rPr lang="en-US">
                <a:cs typeface="Arial" charset="0"/>
              </a:rPr>
              <a:t>AVOID RAPID RE-WARM </a:t>
            </a:r>
          </a:p>
          <a:p>
            <a:pPr lvl="1">
              <a:defRPr/>
            </a:pPr>
            <a:r>
              <a:rPr lang="en-US">
                <a:cs typeface="Arial" charset="0"/>
              </a:rPr>
              <a:t>Causes cerebral edema</a:t>
            </a:r>
          </a:p>
          <a:p>
            <a:pPr>
              <a:defRPr/>
            </a:pPr>
            <a:endParaRPr lang="ar-SA">
              <a:cs typeface="Arial" charset="0"/>
            </a:endParaRPr>
          </a:p>
        </p:txBody>
      </p:sp>
      <p:pic>
        <p:nvPicPr>
          <p:cNvPr id="317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775325" y="1676400"/>
            <a:ext cx="2835275" cy="3429000"/>
          </a:xfrm>
        </p:spPr>
      </p:pic>
    </p:spTree>
    <p:extLst>
      <p:ext uri="{BB962C8B-B14F-4D97-AF65-F5344CB8AC3E}">
        <p14:creationId xmlns:p14="http://schemas.microsoft.com/office/powerpoint/2010/main" val="1822678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Post-Rewarm Fever</a:t>
            </a:r>
            <a:endParaRPr lang="en-US" sz="2800" dirty="0"/>
          </a:p>
        </p:txBody>
      </p:sp>
      <p:sp>
        <p:nvSpPr>
          <p:cNvPr id="452611" name="Rectangle 3"/>
          <p:cNvSpPr>
            <a:spLocks noGrp="1" noChangeArrowheads="1"/>
          </p:cNvSpPr>
          <p:nvPr>
            <p:ph type="body" idx="1"/>
          </p:nvPr>
        </p:nvSpPr>
        <p:spPr>
          <a:xfrm>
            <a:off x="685800" y="1447800"/>
            <a:ext cx="7772400" cy="48006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defRPr/>
            </a:pPr>
            <a:r>
              <a:rPr lang="en-US" dirty="0"/>
              <a:t>Fever + Brain Injury = </a:t>
            </a:r>
            <a:r>
              <a:rPr lang="en-US" u="sng" dirty="0"/>
              <a:t>BAD</a:t>
            </a:r>
          </a:p>
          <a:p>
            <a:pPr>
              <a:lnSpc>
                <a:spcPct val="90000"/>
              </a:lnSpc>
              <a:defRPr/>
            </a:pPr>
            <a:endParaRPr lang="en-US" b="1" dirty="0">
              <a:sym typeface="Wingdings" pitchFamily="2" charset="2"/>
            </a:endParaRPr>
          </a:p>
          <a:p>
            <a:pPr>
              <a:lnSpc>
                <a:spcPct val="90000"/>
              </a:lnSpc>
              <a:defRPr/>
            </a:pPr>
            <a:r>
              <a:rPr lang="en-US" b="1" dirty="0">
                <a:sym typeface="Wingdings" pitchFamily="2" charset="2"/>
              </a:rPr>
              <a:t> Aggressively suppress post-rewarm fevers</a:t>
            </a:r>
          </a:p>
          <a:p>
            <a:pPr lvl="1">
              <a:lnSpc>
                <a:spcPct val="90000"/>
              </a:lnSpc>
              <a:defRPr/>
            </a:pPr>
            <a:r>
              <a:rPr lang="en-US" b="1" dirty="0"/>
              <a:t>Continue </a:t>
            </a:r>
            <a:r>
              <a:rPr lang="en-US" b="1" dirty="0" err="1"/>
              <a:t>Normothermia</a:t>
            </a:r>
            <a:r>
              <a:rPr lang="en-US" b="1" dirty="0"/>
              <a:t> control as long as needed</a:t>
            </a:r>
            <a:endParaRPr lang="en-US" b="1" u="sng" dirty="0"/>
          </a:p>
          <a:p>
            <a:pPr>
              <a:lnSpc>
                <a:spcPct val="90000"/>
              </a:lnSpc>
              <a:defRPr/>
            </a:pPr>
            <a:endParaRPr lang="en-US" sz="2000" u="sng" dirty="0"/>
          </a:p>
          <a:p>
            <a:pPr>
              <a:lnSpc>
                <a:spcPct val="90000"/>
              </a:lnSpc>
              <a:defRPr/>
            </a:pPr>
            <a:endParaRPr lang="en-US" sz="2000" dirty="0"/>
          </a:p>
        </p:txBody>
      </p:sp>
      <p:pic>
        <p:nvPicPr>
          <p:cNvPr id="40965" name="Picture 5" descr="https://encrypted-tbn1.gstatic.com/images?q=tbn:ANd9GcRbMfuoi4T0Xne8iEZoRJVFky767Q9oPI7SBEM1PHD5gEveHF0Q3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8983" y="4116359"/>
            <a:ext cx="3366033" cy="236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626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Apply the Physics</a:t>
            </a:r>
          </a:p>
        </p:txBody>
      </p:sp>
      <p:pic>
        <p:nvPicPr>
          <p:cNvPr id="3" name="Picture 2" descr="fun-fact-thermodynamics.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26855" y="1299042"/>
            <a:ext cx="6633570" cy="4953066"/>
          </a:xfrm>
          <a:prstGeom prst="rect">
            <a:avLst/>
          </a:prstGeom>
        </p:spPr>
      </p:pic>
    </p:spTree>
    <p:extLst>
      <p:ext uri="{BB962C8B-B14F-4D97-AF65-F5344CB8AC3E}">
        <p14:creationId xmlns:p14="http://schemas.microsoft.com/office/powerpoint/2010/main" val="2037620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385899" y="496888"/>
            <a:ext cx="5314950" cy="646112"/>
          </a:xfrm>
          <a:prstGeom prst="rect">
            <a:avLst/>
          </a:prstGeom>
          <a:noFill/>
          <a:ln w="12700">
            <a:noFill/>
            <a:miter lim="800000"/>
            <a:headEnd type="none" w="sm" len="sm"/>
            <a:tailEnd type="none" w="sm" len="sm"/>
          </a:ln>
          <a:effectLst>
            <a:outerShdw dist="107763" dir="2700000" algn="ctr" rotWithShape="0">
              <a:srgbClr val="000000">
                <a:alpha val="50000"/>
              </a:srgbClr>
            </a:outerShdw>
          </a:effectLst>
        </p:spPr>
        <p:txBody>
          <a:bodyPr wrap="none">
            <a:spAutoFit/>
          </a:bodyPr>
          <a:lstStyle/>
          <a:p>
            <a:pPr algn="ctr" eaLnBrk="0" fontAlgn="auto" hangingPunct="0">
              <a:spcBef>
                <a:spcPts val="0"/>
              </a:spcBef>
              <a:spcAft>
                <a:spcPts val="0"/>
              </a:spcAft>
              <a:defRPr/>
            </a:pPr>
            <a:r>
              <a:rPr lang="en-US" sz="3600" b="1" dirty="0">
                <a:solidFill>
                  <a:schemeClr val="bg1"/>
                </a:solidFill>
                <a:latin typeface="Arial" pitchFamily="34" charset="0"/>
                <a:ea typeface="+mn-ea"/>
                <a:cs typeface="+mn-cs"/>
              </a:rPr>
              <a:t>When to Start Cooling?</a:t>
            </a:r>
          </a:p>
        </p:txBody>
      </p:sp>
      <p:sp>
        <p:nvSpPr>
          <p:cNvPr id="75778" name="Line 4"/>
          <p:cNvSpPr>
            <a:spLocks noChangeShapeType="1"/>
          </p:cNvSpPr>
          <p:nvPr/>
        </p:nvSpPr>
        <p:spPr bwMode="auto">
          <a:xfrm>
            <a:off x="1066800" y="3429000"/>
            <a:ext cx="6946900" cy="0"/>
          </a:xfrm>
          <a:prstGeom prst="line">
            <a:avLst/>
          </a:prstGeom>
          <a:noFill/>
          <a:ln w="152400">
            <a:solidFill>
              <a:schemeClr val="folHlink"/>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79" name="Rectangle 5"/>
          <p:cNvSpPr>
            <a:spLocks noChangeArrowheads="1"/>
          </p:cNvSpPr>
          <p:nvPr/>
        </p:nvSpPr>
        <p:spPr bwMode="auto">
          <a:xfrm>
            <a:off x="1066800" y="3225800"/>
            <a:ext cx="1778000" cy="355600"/>
          </a:xfrm>
          <a:prstGeom prst="rect">
            <a:avLst/>
          </a:prstGeom>
          <a:solidFill>
            <a:srgbClr val="FF0000"/>
          </a:solidFill>
          <a:ln w="12700">
            <a:solidFill>
              <a:srgbClr val="FF0000"/>
            </a:solidFill>
            <a:miter lim="800000"/>
            <a:headEnd type="none" w="sm" len="sm"/>
            <a:tailEnd type="none" w="sm" len="sm"/>
          </a:ln>
        </p:spPr>
        <p:txBody>
          <a:bodyPr wrap="none" anchor="ctr"/>
          <a:lstStyle/>
          <a:p>
            <a:endParaRPr lang="en-US">
              <a:latin typeface="Trebuchet MS" charset="0"/>
            </a:endParaRPr>
          </a:p>
        </p:txBody>
      </p:sp>
      <p:sp>
        <p:nvSpPr>
          <p:cNvPr id="75780" name="Text Box 6"/>
          <p:cNvSpPr txBox="1">
            <a:spLocks noChangeArrowheads="1"/>
          </p:cNvSpPr>
          <p:nvPr/>
        </p:nvSpPr>
        <p:spPr bwMode="auto">
          <a:xfrm>
            <a:off x="1066800" y="2413000"/>
            <a:ext cx="1422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latin typeface="Trebuchet MS" charset="0"/>
              </a:rPr>
              <a:t>Cardiac Arrest</a:t>
            </a:r>
          </a:p>
        </p:txBody>
      </p:sp>
      <p:sp>
        <p:nvSpPr>
          <p:cNvPr id="75781" name="Line 7"/>
          <p:cNvSpPr>
            <a:spLocks noChangeShapeType="1"/>
          </p:cNvSpPr>
          <p:nvPr/>
        </p:nvSpPr>
        <p:spPr bwMode="auto">
          <a:xfrm>
            <a:off x="2819400" y="2552700"/>
            <a:ext cx="0" cy="533400"/>
          </a:xfrm>
          <a:prstGeom prst="line">
            <a:avLst/>
          </a:prstGeom>
          <a:noFill/>
          <a:ln w="6350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2" name="Text Box 8"/>
          <p:cNvSpPr txBox="1">
            <a:spLocks noChangeArrowheads="1"/>
          </p:cNvSpPr>
          <p:nvPr/>
        </p:nvSpPr>
        <p:spPr bwMode="auto">
          <a:xfrm>
            <a:off x="2374900" y="2133600"/>
            <a:ext cx="1422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latin typeface="Trebuchet MS" charset="0"/>
              </a:rPr>
              <a:t>ROSC</a:t>
            </a:r>
          </a:p>
        </p:txBody>
      </p:sp>
      <p:sp>
        <p:nvSpPr>
          <p:cNvPr id="75783" name="Text Box 9"/>
          <p:cNvSpPr txBox="1">
            <a:spLocks noChangeArrowheads="1"/>
          </p:cNvSpPr>
          <p:nvPr/>
        </p:nvSpPr>
        <p:spPr bwMode="auto">
          <a:xfrm>
            <a:off x="2844800" y="3771900"/>
            <a:ext cx="51689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a:latin typeface="Verdana" charset="0"/>
              </a:rPr>
              <a:t>0     1     2     3     4     5     6     7     8</a:t>
            </a:r>
          </a:p>
        </p:txBody>
      </p:sp>
      <p:sp>
        <p:nvSpPr>
          <p:cNvPr id="75784" name="Text Box 10"/>
          <p:cNvSpPr txBox="1">
            <a:spLocks noChangeArrowheads="1"/>
          </p:cNvSpPr>
          <p:nvPr/>
        </p:nvSpPr>
        <p:spPr bwMode="auto">
          <a:xfrm>
            <a:off x="5092700" y="4203700"/>
            <a:ext cx="17653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a:latin typeface="Trebuchet MS" charset="0"/>
              </a:rPr>
              <a:t>Time</a:t>
            </a:r>
          </a:p>
        </p:txBody>
      </p:sp>
      <p:sp>
        <p:nvSpPr>
          <p:cNvPr id="75785" name="Text Box 11"/>
          <p:cNvSpPr txBox="1">
            <a:spLocks noChangeArrowheads="1"/>
          </p:cNvSpPr>
          <p:nvPr/>
        </p:nvSpPr>
        <p:spPr bwMode="auto">
          <a:xfrm>
            <a:off x="1663700" y="4051300"/>
            <a:ext cx="1028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1800">
              <a:latin typeface="Verdana" charset="0"/>
            </a:endParaRPr>
          </a:p>
        </p:txBody>
      </p:sp>
      <p:sp>
        <p:nvSpPr>
          <p:cNvPr id="75786" name="Text Box 12"/>
          <p:cNvSpPr txBox="1">
            <a:spLocks noChangeArrowheads="1"/>
          </p:cNvSpPr>
          <p:nvPr/>
        </p:nvSpPr>
        <p:spPr bwMode="auto">
          <a:xfrm>
            <a:off x="863600" y="4648200"/>
            <a:ext cx="20955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000000"/>
                </a:solidFill>
                <a:latin typeface="Trebuchet MS" charset="0"/>
              </a:rPr>
              <a:t>Intra-arrest </a:t>
            </a:r>
          </a:p>
          <a:p>
            <a:pPr>
              <a:spcBef>
                <a:spcPct val="50000"/>
              </a:spcBef>
            </a:pPr>
            <a:r>
              <a:rPr lang="en-US" sz="1800" b="1" dirty="0" err="1">
                <a:solidFill>
                  <a:srgbClr val="000000"/>
                </a:solidFill>
                <a:latin typeface="Verdana" charset="0"/>
              </a:rPr>
              <a:t>Abella</a:t>
            </a:r>
            <a:r>
              <a:rPr lang="en-US" sz="1800" b="1" dirty="0">
                <a:solidFill>
                  <a:srgbClr val="000000"/>
                </a:solidFill>
                <a:latin typeface="Verdana" charset="0"/>
              </a:rPr>
              <a:t>, 2004</a:t>
            </a:r>
          </a:p>
          <a:p>
            <a:pPr>
              <a:spcBef>
                <a:spcPct val="50000"/>
              </a:spcBef>
            </a:pPr>
            <a:r>
              <a:rPr lang="en-US" sz="1800" b="1" dirty="0">
                <a:solidFill>
                  <a:srgbClr val="000000"/>
                </a:solidFill>
                <a:latin typeface="Verdana" charset="0"/>
              </a:rPr>
              <a:t>Katz, 2002</a:t>
            </a:r>
          </a:p>
          <a:p>
            <a:pPr>
              <a:spcBef>
                <a:spcPct val="50000"/>
              </a:spcBef>
            </a:pPr>
            <a:r>
              <a:rPr lang="en-US" sz="1800" b="1" dirty="0">
                <a:solidFill>
                  <a:srgbClr val="000000"/>
                </a:solidFill>
                <a:latin typeface="Verdana" charset="0"/>
              </a:rPr>
              <a:t>Tang, 2008</a:t>
            </a:r>
          </a:p>
        </p:txBody>
      </p:sp>
      <p:sp>
        <p:nvSpPr>
          <p:cNvPr id="75787" name="Line 13"/>
          <p:cNvSpPr>
            <a:spLocks noChangeShapeType="1"/>
          </p:cNvSpPr>
          <p:nvPr/>
        </p:nvSpPr>
        <p:spPr bwMode="auto">
          <a:xfrm flipV="1">
            <a:off x="1524000" y="3695700"/>
            <a:ext cx="0" cy="99060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8" name="Line 14"/>
          <p:cNvSpPr>
            <a:spLocks noChangeShapeType="1"/>
          </p:cNvSpPr>
          <p:nvPr/>
        </p:nvSpPr>
        <p:spPr bwMode="auto">
          <a:xfrm flipV="1">
            <a:off x="3098800" y="4025900"/>
            <a:ext cx="0" cy="990600"/>
          </a:xfrm>
          <a:prstGeom prst="line">
            <a:avLst/>
          </a:prstGeom>
          <a:noFill/>
          <a:ln w="5715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89" name="Text Box 15"/>
          <p:cNvSpPr txBox="1">
            <a:spLocks noChangeArrowheads="1"/>
          </p:cNvSpPr>
          <p:nvPr/>
        </p:nvSpPr>
        <p:spPr bwMode="auto">
          <a:xfrm>
            <a:off x="2652095" y="5046307"/>
            <a:ext cx="27051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000000"/>
                </a:solidFill>
                <a:latin typeface="Trebuchet MS" charset="0"/>
              </a:rPr>
              <a:t>Soon after ROSC</a:t>
            </a:r>
            <a:endParaRPr lang="en-US" sz="1800" dirty="0">
              <a:solidFill>
                <a:srgbClr val="000000"/>
              </a:solidFill>
              <a:latin typeface="Verdana" charset="0"/>
            </a:endParaRPr>
          </a:p>
          <a:p>
            <a:pPr>
              <a:spcBef>
                <a:spcPct val="50000"/>
              </a:spcBef>
            </a:pPr>
            <a:r>
              <a:rPr lang="en-US" sz="1800" b="1" dirty="0" err="1">
                <a:solidFill>
                  <a:srgbClr val="000000"/>
                </a:solidFill>
                <a:latin typeface="Verdana" charset="0"/>
              </a:rPr>
              <a:t>Sterz</a:t>
            </a:r>
            <a:r>
              <a:rPr lang="en-US" sz="1800" b="1" dirty="0">
                <a:solidFill>
                  <a:srgbClr val="000000"/>
                </a:solidFill>
                <a:latin typeface="Verdana" charset="0"/>
              </a:rPr>
              <a:t>, 1991</a:t>
            </a:r>
          </a:p>
          <a:p>
            <a:pPr>
              <a:spcBef>
                <a:spcPct val="50000"/>
              </a:spcBef>
            </a:pPr>
            <a:r>
              <a:rPr lang="en-US" sz="1800" b="1" dirty="0" err="1">
                <a:solidFill>
                  <a:srgbClr val="000000"/>
                </a:solidFill>
                <a:latin typeface="Verdana" charset="0"/>
              </a:rPr>
              <a:t>Kuboyama</a:t>
            </a:r>
            <a:r>
              <a:rPr lang="en-US" sz="1800" b="1" dirty="0">
                <a:solidFill>
                  <a:srgbClr val="000000"/>
                </a:solidFill>
                <a:latin typeface="Verdana" charset="0"/>
              </a:rPr>
              <a:t>, 1993</a:t>
            </a:r>
          </a:p>
        </p:txBody>
      </p:sp>
      <p:sp>
        <p:nvSpPr>
          <p:cNvPr id="75790" name="Line 16"/>
          <p:cNvSpPr>
            <a:spLocks noChangeShapeType="1"/>
          </p:cNvSpPr>
          <p:nvPr/>
        </p:nvSpPr>
        <p:spPr bwMode="auto">
          <a:xfrm flipV="1">
            <a:off x="7416800" y="4165600"/>
            <a:ext cx="0" cy="990600"/>
          </a:xfrm>
          <a:prstGeom prst="line">
            <a:avLst/>
          </a:prstGeom>
          <a:noFill/>
          <a:ln w="57150">
            <a:solidFill>
              <a:schemeClr val="bg2"/>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75791" name="Text Box 17"/>
          <p:cNvSpPr txBox="1">
            <a:spLocks noChangeArrowheads="1"/>
          </p:cNvSpPr>
          <p:nvPr/>
        </p:nvSpPr>
        <p:spPr bwMode="auto">
          <a:xfrm>
            <a:off x="6578599" y="5232400"/>
            <a:ext cx="1985707"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b="1" dirty="0">
                <a:solidFill>
                  <a:srgbClr val="000000"/>
                </a:solidFill>
                <a:latin typeface="Verdana" charset="0"/>
              </a:rPr>
              <a:t>HACA, 2002</a:t>
            </a:r>
          </a:p>
          <a:p>
            <a:pPr>
              <a:spcBef>
                <a:spcPct val="50000"/>
              </a:spcBef>
            </a:pPr>
            <a:r>
              <a:rPr lang="en-US" sz="1800" b="1" dirty="0">
                <a:solidFill>
                  <a:srgbClr val="000000"/>
                </a:solidFill>
                <a:latin typeface="Verdana" charset="0"/>
              </a:rPr>
              <a:t>Nielsen, 2013</a:t>
            </a:r>
          </a:p>
        </p:txBody>
      </p:sp>
    </p:spTree>
    <p:custDataLst>
      <p:tags r:id="rId1"/>
    </p:custDataLst>
    <p:extLst>
      <p:ext uri="{BB962C8B-B14F-4D97-AF65-F5344CB8AC3E}">
        <p14:creationId xmlns:p14="http://schemas.microsoft.com/office/powerpoint/2010/main" val="1658501968"/>
      </p:ext>
    </p:extLst>
  </p:cSld>
  <p:clrMapOvr>
    <a:masterClrMapping/>
  </p:clrMapOvr>
  <mc:AlternateContent xmlns:mc="http://schemas.openxmlformats.org/markup-compatibility/2006" xmlns:p14="http://schemas.microsoft.com/office/powerpoint/2010/main">
    <mc:Choice Requires="p14">
      <p:transition p14:dur="10" advClick="0">
        <p:diamond/>
      </p:transition>
    </mc:Choice>
    <mc:Fallback xmlns="">
      <p:transition advClick="0">
        <p:diamon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Hypotension</a:t>
            </a:r>
          </a:p>
        </p:txBody>
      </p:sp>
      <p:sp>
        <p:nvSpPr>
          <p:cNvPr id="256003" name="Rectangle 3"/>
          <p:cNvSpPr>
            <a:spLocks noGrp="1" noChangeArrowheads="1"/>
          </p:cNvSpPr>
          <p:nvPr>
            <p:ph type="body" sz="half" idx="1"/>
          </p:nvPr>
        </p:nvSpPr>
        <p:spPr>
          <a:xfrm>
            <a:off x="685800" y="1676400"/>
            <a:ext cx="7543800" cy="23622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Cardiogenic shock common after cardiac arrest – sometimes delayed and refractory</a:t>
            </a:r>
          </a:p>
          <a:p>
            <a:pPr>
              <a:defRPr/>
            </a:pPr>
            <a:r>
              <a:rPr lang="en-US" b="1" dirty="0"/>
              <a:t>May need higher dosages of vasopressors</a:t>
            </a:r>
            <a:endParaRPr lang="en-US" dirty="0"/>
          </a:p>
          <a:p>
            <a:pPr>
              <a:defRPr/>
            </a:pPr>
            <a:r>
              <a:rPr lang="en-US" dirty="0"/>
              <a:t>Some experts recommend </a:t>
            </a:r>
            <a:r>
              <a:rPr lang="en-US" b="1" u="sng" dirty="0"/>
              <a:t>MAP </a:t>
            </a:r>
            <a:r>
              <a:rPr lang="en-US" b="1" u="sng" dirty="0">
                <a:cs typeface="Arial" charset="0"/>
              </a:rPr>
              <a:t>≥</a:t>
            </a:r>
            <a:r>
              <a:rPr lang="en-US" b="1" u="sng" dirty="0"/>
              <a:t>80 mmHg</a:t>
            </a:r>
            <a:r>
              <a:rPr lang="en-US" dirty="0"/>
              <a:t> </a:t>
            </a:r>
          </a:p>
          <a:p>
            <a:pPr lvl="2">
              <a:defRPr/>
            </a:pPr>
            <a:r>
              <a:rPr lang="en-US" dirty="0">
                <a:cs typeface="Arial" charset="0"/>
              </a:rPr>
              <a:t>Impaired cerebral </a:t>
            </a:r>
            <a:r>
              <a:rPr lang="en-US" dirty="0" err="1">
                <a:cs typeface="Arial" charset="0"/>
              </a:rPr>
              <a:t>autoregulation</a:t>
            </a:r>
            <a:endParaRPr lang="en-US" dirty="0">
              <a:cs typeface="Arial" charset="0"/>
            </a:endParaRPr>
          </a:p>
          <a:p>
            <a:pPr lvl="2">
              <a:defRPr/>
            </a:pPr>
            <a:r>
              <a:rPr lang="en-US" dirty="0" err="1">
                <a:cs typeface="Arial" charset="0"/>
              </a:rPr>
              <a:t>Sundgren</a:t>
            </a:r>
            <a:r>
              <a:rPr lang="en-US" dirty="0">
                <a:cs typeface="Arial" charset="0"/>
              </a:rPr>
              <a:t>, et al., Stroke 2000</a:t>
            </a:r>
          </a:p>
          <a:p>
            <a:pPr lvl="2">
              <a:defRPr/>
            </a:pPr>
            <a:endParaRPr lang="en-US" dirty="0">
              <a:cs typeface="Arial" charset="0"/>
            </a:endParaRPr>
          </a:p>
        </p:txBody>
      </p:sp>
      <p:pic>
        <p:nvPicPr>
          <p:cNvPr id="37892"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35414" y="4793429"/>
            <a:ext cx="1981200" cy="1163637"/>
          </a:xfrm>
        </p:spPr>
      </p:pic>
    </p:spTree>
    <p:extLst>
      <p:ext uri="{BB962C8B-B14F-4D97-AF65-F5344CB8AC3E}">
        <p14:creationId xmlns:p14="http://schemas.microsoft.com/office/powerpoint/2010/main" val="255716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Table 4"/>
          <p:cNvGraphicFramePr>
            <a:graphicFrameLocks noGrp="1"/>
          </p:cNvGraphicFramePr>
          <p:nvPr/>
        </p:nvGraphicFramePr>
        <p:xfrm>
          <a:off x="229737" y="1968026"/>
          <a:ext cx="8685663" cy="4214409"/>
        </p:xfrm>
        <a:graphic>
          <a:graphicData uri="http://schemas.openxmlformats.org/drawingml/2006/table">
            <a:tbl>
              <a:tblPr firstRow="1" firstCol="1" bandRow="1"/>
              <a:tblGrid>
                <a:gridCol w="1240809">
                  <a:extLst>
                    <a:ext uri="{9D8B030D-6E8A-4147-A177-3AD203B41FA5}">
                      <a16:colId xmlns:a16="http://schemas.microsoft.com/office/drawing/2014/main" val="20000"/>
                    </a:ext>
                  </a:extLst>
                </a:gridCol>
                <a:gridCol w="1240809">
                  <a:extLst>
                    <a:ext uri="{9D8B030D-6E8A-4147-A177-3AD203B41FA5}">
                      <a16:colId xmlns:a16="http://schemas.microsoft.com/office/drawing/2014/main" val="20001"/>
                    </a:ext>
                  </a:extLst>
                </a:gridCol>
                <a:gridCol w="1240809">
                  <a:extLst>
                    <a:ext uri="{9D8B030D-6E8A-4147-A177-3AD203B41FA5}">
                      <a16:colId xmlns:a16="http://schemas.microsoft.com/office/drawing/2014/main" val="20002"/>
                    </a:ext>
                  </a:extLst>
                </a:gridCol>
                <a:gridCol w="1240809">
                  <a:extLst>
                    <a:ext uri="{9D8B030D-6E8A-4147-A177-3AD203B41FA5}">
                      <a16:colId xmlns:a16="http://schemas.microsoft.com/office/drawing/2014/main" val="20003"/>
                    </a:ext>
                  </a:extLst>
                </a:gridCol>
                <a:gridCol w="1240809">
                  <a:extLst>
                    <a:ext uri="{9D8B030D-6E8A-4147-A177-3AD203B41FA5}">
                      <a16:colId xmlns:a16="http://schemas.microsoft.com/office/drawing/2014/main" val="20004"/>
                    </a:ext>
                  </a:extLst>
                </a:gridCol>
                <a:gridCol w="1240809">
                  <a:extLst>
                    <a:ext uri="{9D8B030D-6E8A-4147-A177-3AD203B41FA5}">
                      <a16:colId xmlns:a16="http://schemas.microsoft.com/office/drawing/2014/main" val="20005"/>
                    </a:ext>
                  </a:extLst>
                </a:gridCol>
                <a:gridCol w="1240809">
                  <a:extLst>
                    <a:ext uri="{9D8B030D-6E8A-4147-A177-3AD203B41FA5}">
                      <a16:colId xmlns:a16="http://schemas.microsoft.com/office/drawing/2014/main" val="20006"/>
                    </a:ext>
                  </a:extLst>
                </a:gridCol>
              </a:tblGrid>
              <a:tr h="632161">
                <a:tc>
                  <a:txBody>
                    <a:bodyPr/>
                    <a:lstStyle/>
                    <a:p>
                      <a:pPr marL="0" marR="0">
                        <a:spcBef>
                          <a:spcPts val="0"/>
                        </a:spcBef>
                        <a:spcAft>
                          <a:spcPts val="0"/>
                        </a:spcAft>
                      </a:pPr>
                      <a:r>
                        <a:rPr lang="en-US" sz="1200">
                          <a:effectLst/>
                          <a:latin typeface="Times New Roman" charset="0"/>
                          <a:ea typeface="Times New Roman"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Unit</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OR (95% CI)</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Maximum</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Likelihood</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Estimate</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Standard</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Error</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Likelihood-</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Ratio Χ</a:t>
                      </a:r>
                      <a:r>
                        <a:rPr lang="en-US" sz="1200" b="1" baseline="30000">
                          <a:effectLst/>
                          <a:latin typeface="Times New Roman" charset="0"/>
                          <a:ea typeface="Times New Roman" charset="0"/>
                        </a:rPr>
                        <a:t>2</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 </a:t>
                      </a:r>
                      <a:endParaRPr lang="en-US" sz="1200">
                        <a:effectLst/>
                        <a:latin typeface="Times New Roman" charset="0"/>
                        <a:ea typeface="Times New Roman" charset="0"/>
                      </a:endParaRPr>
                    </a:p>
                    <a:p>
                      <a:pPr marL="0" marR="0" algn="ctr">
                        <a:spcBef>
                          <a:spcPts val="0"/>
                        </a:spcBef>
                        <a:spcAft>
                          <a:spcPts val="0"/>
                        </a:spcAft>
                      </a:pPr>
                      <a:r>
                        <a:rPr lang="en-US" sz="1200" b="1">
                          <a:effectLst/>
                          <a:latin typeface="Times New Roman" charset="0"/>
                          <a:ea typeface="Times New Roman" charset="0"/>
                        </a:rPr>
                        <a:t>p-value</a:t>
                      </a:r>
                      <a:endParaRPr lang="en-US" sz="1200">
                        <a:effectLst/>
                        <a:latin typeface="Times New Roman" charset="0"/>
                        <a:ea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21441">
                <a:tc>
                  <a:txBody>
                    <a:bodyPr/>
                    <a:lstStyle/>
                    <a:p>
                      <a:pPr marL="0" marR="0">
                        <a:spcBef>
                          <a:spcPts val="0"/>
                        </a:spcBef>
                        <a:spcAft>
                          <a:spcPts val="0"/>
                        </a:spcAft>
                      </a:pPr>
                      <a:r>
                        <a:rPr lang="en-US" sz="1200">
                          <a:effectLst/>
                          <a:latin typeface="Times New Roman" charset="0"/>
                          <a:ea typeface="Times New Roman" charset="0"/>
                        </a:rPr>
                        <a:t>Gender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0.639 (0.186, 2.197)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-0.4481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0.518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0.4715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21441">
                <a:tc>
                  <a:txBody>
                    <a:bodyPr/>
                    <a:lstStyle/>
                    <a:p>
                      <a:pPr marL="0" marR="0">
                        <a:spcBef>
                          <a:spcPts val="0"/>
                        </a:spcBef>
                        <a:spcAft>
                          <a:spcPts val="0"/>
                        </a:spcAft>
                      </a:pPr>
                      <a:r>
                        <a:rPr lang="en-US" sz="1200">
                          <a:effectLst/>
                          <a:latin typeface="Times New Roman" charset="0"/>
                          <a:ea typeface="Times New Roman" charset="0"/>
                        </a:rPr>
                        <a:t>Race (C)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0.910 (0.255, 3.245)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-0.0941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0.6485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0.8846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1441">
                <a:tc>
                  <a:txBody>
                    <a:bodyPr/>
                    <a:lstStyle/>
                    <a:p>
                      <a:pPr marL="0" marR="0">
                        <a:spcBef>
                          <a:spcPts val="0"/>
                        </a:spcBef>
                        <a:spcAft>
                          <a:spcPts val="0"/>
                        </a:spcAft>
                      </a:pPr>
                      <a:r>
                        <a:rPr lang="en-US" sz="1200">
                          <a:effectLst/>
                          <a:latin typeface="Times New Roman" charset="0"/>
                          <a:ea typeface="Times New Roman" charset="0"/>
                        </a:rPr>
                        <a:t>Witnessed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0.300 (0.052, 1.731)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-1.2053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0.8948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1.944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0.1632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1441">
                <a:tc>
                  <a:txBody>
                    <a:bodyPr/>
                    <a:lstStyle/>
                    <a:p>
                      <a:pPr marL="0" marR="0">
                        <a:spcBef>
                          <a:spcPts val="0"/>
                        </a:spcBef>
                        <a:spcAft>
                          <a:spcPts val="0"/>
                        </a:spcAft>
                      </a:pPr>
                      <a:r>
                        <a:rPr lang="en-US" sz="1200">
                          <a:effectLst/>
                          <a:latin typeface="Times New Roman" charset="0"/>
                          <a:ea typeface="Times New Roman" charset="0"/>
                        </a:rPr>
                        <a:t>Bystander CPR (Y)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1.791 (0.532, 6.027)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0.5825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0.6193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0.890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0.3454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21441">
                <a:tc>
                  <a:txBody>
                    <a:bodyPr/>
                    <a:lstStyle/>
                    <a:p>
                      <a:pPr marL="0" marR="0">
                        <a:spcBef>
                          <a:spcPts val="0"/>
                        </a:spcBef>
                        <a:spcAft>
                          <a:spcPts val="0"/>
                        </a:spcAft>
                      </a:pPr>
                      <a:r>
                        <a:rPr lang="en-US" sz="1200">
                          <a:effectLst/>
                          <a:latin typeface="Times New Roman" charset="0"/>
                          <a:ea typeface="Times New Roman" charset="0"/>
                        </a:rPr>
                        <a:t>Age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0.652 (0.391, 1.088)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-0.0427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0.0261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2.864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0.0906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21441">
                <a:tc>
                  <a:txBody>
                    <a:bodyPr/>
                    <a:lstStyle/>
                    <a:p>
                      <a:pPr marL="0" marR="0">
                        <a:spcBef>
                          <a:spcPts val="0"/>
                        </a:spcBef>
                        <a:spcAft>
                          <a:spcPts val="0"/>
                        </a:spcAft>
                      </a:pPr>
                      <a:r>
                        <a:rPr lang="en-US" sz="1200">
                          <a:effectLst/>
                          <a:latin typeface="Times New Roman" charset="0"/>
                          <a:ea typeface="Times New Roman" charset="0"/>
                        </a:rPr>
                        <a:t>T2T (minutes)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1.320 (0.856, 2.036)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0.0028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0.0022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1.730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0.1885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21441">
                <a:tc>
                  <a:txBody>
                    <a:bodyPr/>
                    <a:lstStyle/>
                    <a:p>
                      <a:pPr marL="0" marR="0">
                        <a:spcBef>
                          <a:spcPts val="0"/>
                        </a:spcBef>
                        <a:spcAft>
                          <a:spcPts val="0"/>
                        </a:spcAft>
                      </a:pPr>
                      <a:r>
                        <a:rPr lang="en-US" sz="1200">
                          <a:effectLst/>
                          <a:latin typeface="Times New Roman" charset="0"/>
                          <a:ea typeface="Times New Roman" charset="0"/>
                        </a:rPr>
                        <a:t>Initial Temp (</a:t>
                      </a:r>
                      <a:r>
                        <a:rPr lang="en-US" sz="1200" baseline="30000">
                          <a:effectLst/>
                          <a:latin typeface="Times New Roman" charset="0"/>
                          <a:ea typeface="Times New Roman" charset="0"/>
                        </a:rPr>
                        <a:t>0</a:t>
                      </a:r>
                      <a:r>
                        <a:rPr lang="en-US" sz="1200">
                          <a:effectLst/>
                          <a:latin typeface="Times New Roman" charset="0"/>
                          <a:ea typeface="Times New Roman"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0.534 (0.259, 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-0.6275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0.3686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Times New Roman" charset="0"/>
                          <a:ea typeface="Times New Roman" charset="0"/>
                        </a:rPr>
                        <a:t>3.093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effectLst/>
                          <a:latin typeface="Times New Roman" charset="0"/>
                          <a:ea typeface="Times New Roman" charset="0"/>
                        </a:rPr>
                        <a:t>0.0786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32161">
                <a:tc>
                  <a:txBody>
                    <a:bodyPr/>
                    <a:lstStyle/>
                    <a:p>
                      <a:pPr marL="0" marR="0">
                        <a:spcBef>
                          <a:spcPts val="0"/>
                        </a:spcBef>
                        <a:spcAft>
                          <a:spcPts val="0"/>
                        </a:spcAft>
                      </a:pPr>
                      <a:r>
                        <a:rPr lang="en-US" sz="1200" dirty="0">
                          <a:solidFill>
                            <a:srgbClr val="FF0000"/>
                          </a:solidFill>
                          <a:effectLst/>
                          <a:latin typeface="Times New Roman" charset="0"/>
                          <a:ea typeface="Times New Roman" charset="0"/>
                        </a:rPr>
                        <a:t>Log (hypothermic/ischemic ratio)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1.256 (1.109, 1.423)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2.2797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0.6354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20.668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solidFill>
                            <a:srgbClr val="FF0000"/>
                          </a:solidFill>
                          <a:effectLst/>
                          <a:latin typeface="Times New Roman" charset="0"/>
                          <a:ea typeface="Times New Roman" charset="0"/>
                        </a:rPr>
                        <a:t>&lt;0.0001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6" name="Rectangle 1"/>
          <p:cNvSpPr>
            <a:spLocks noChangeArrowheads="1"/>
          </p:cNvSpPr>
          <p:nvPr/>
        </p:nvSpPr>
        <p:spPr bwMode="auto">
          <a:xfrm>
            <a:off x="76200" y="1470284"/>
            <a:ext cx="89607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rPr>
              <a:t>Multivariable Odds Ratios and Estimates for Predictor Variables </a:t>
            </a:r>
            <a:r>
              <a:rPr kumimoji="0" lang="en-US" altLang="en-US" sz="1800" b="1" i="1" u="none" strike="noStrike" cap="none" normalizeH="0" baseline="0" dirty="0">
                <a:ln>
                  <a:noFill/>
                </a:ln>
                <a:solidFill>
                  <a:schemeClr val="tx1"/>
                </a:solidFill>
                <a:effectLst/>
                <a:latin typeface="Arial" charset="0"/>
              </a:rPr>
              <a:t>Versus</a:t>
            </a:r>
            <a:r>
              <a:rPr kumimoji="0" lang="en-US" altLang="en-US" sz="1800" b="1" i="0" u="none" strike="noStrike" cap="none" normalizeH="0" baseline="0" dirty="0">
                <a:ln>
                  <a:noFill/>
                </a:ln>
                <a:solidFill>
                  <a:schemeClr val="tx1"/>
                </a:solidFill>
                <a:effectLst/>
                <a:latin typeface="Arial" charset="0"/>
              </a:rPr>
              <a:t> Survival</a:t>
            </a:r>
            <a:endParaRPr kumimoji="0" lang="en-US" alt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093097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Problems:	</a:t>
            </a:r>
          </a:p>
        </p:txBody>
      </p:sp>
      <p:sp>
        <p:nvSpPr>
          <p:cNvPr id="3" name="Content Placeholder 2"/>
          <p:cNvSpPr>
            <a:spLocks noGrp="1"/>
          </p:cNvSpPr>
          <p:nvPr>
            <p:ph idx="1"/>
          </p:nvPr>
        </p:nvSpPr>
        <p:spPr/>
        <p:txBody>
          <a:bodyPr/>
          <a:lstStyle/>
          <a:p>
            <a:r>
              <a:rPr lang="en-US" dirty="0"/>
              <a:t>There is a dearth of data about TTM that matters</a:t>
            </a:r>
          </a:p>
          <a:p>
            <a:r>
              <a:rPr lang="en-US" dirty="0"/>
              <a:t>That which exists ignores the fundamental thermodynamic realities of this therapy</a:t>
            </a:r>
          </a:p>
          <a:p>
            <a:r>
              <a:rPr lang="en-US" dirty="0"/>
              <a:t>Those realities are known: </a:t>
            </a:r>
          </a:p>
          <a:p>
            <a:pPr lvl="1"/>
            <a:r>
              <a:rPr lang="en-US" dirty="0"/>
              <a:t>We sent a man to the moon in the 1960’s</a:t>
            </a:r>
          </a:p>
          <a:p>
            <a:pPr lvl="1"/>
            <a:r>
              <a:rPr lang="en-US" dirty="0"/>
              <a:t>There are real, proven equations that describe our treatment</a:t>
            </a:r>
          </a:p>
        </p:txBody>
      </p:sp>
    </p:spTree>
    <p:extLst>
      <p:ext uri="{BB962C8B-B14F-4D97-AF65-F5344CB8AC3E}">
        <p14:creationId xmlns:p14="http://schemas.microsoft.com/office/powerpoint/2010/main" val="437113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Those realities are known…</a:t>
            </a:r>
          </a:p>
        </p:txBody>
      </p:sp>
      <p:pic>
        <p:nvPicPr>
          <p:cNvPr id="4" name="Picture 3" descr="Apollo_15_flag,_rover,_LM,_Irwi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552" y="1392782"/>
            <a:ext cx="5336941" cy="5336941"/>
          </a:xfrm>
          <a:prstGeom prst="rect">
            <a:avLst/>
          </a:prstGeom>
        </p:spPr>
      </p:pic>
    </p:spTree>
    <p:extLst>
      <p:ext uri="{BB962C8B-B14F-4D97-AF65-F5344CB8AC3E}">
        <p14:creationId xmlns:p14="http://schemas.microsoft.com/office/powerpoint/2010/main" val="1634849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7E5F-0266-014B-BF23-F3010814C10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D737843-DC25-104D-9D55-7198EAA2530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6B2211F2-57A7-0342-A4D8-2B8B8337FF5E}"/>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5674BC2A-2A59-EE45-9E25-C603AD438101}"/>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6360D53D-0D97-3442-8AD5-BFF86A124451}"/>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8118208B-694F-A741-B780-32F7716349C8}"/>
              </a:ext>
            </a:extLst>
          </p:cNvPr>
          <p:cNvPicPr>
            <a:picLocks noChangeAspect="1"/>
          </p:cNvPicPr>
          <p:nvPr/>
        </p:nvPicPr>
        <p:blipFill>
          <a:blip r:embed="rId2"/>
          <a:stretch>
            <a:fillRect/>
          </a:stretch>
        </p:blipFill>
        <p:spPr>
          <a:xfrm>
            <a:off x="1024506" y="1216238"/>
            <a:ext cx="7241037" cy="5270104"/>
          </a:xfrm>
          <a:prstGeom prst="rect">
            <a:avLst/>
          </a:prstGeom>
        </p:spPr>
      </p:pic>
      <p:sp>
        <p:nvSpPr>
          <p:cNvPr id="8" name="TextBox 14">
            <a:extLst>
              <a:ext uri="{FF2B5EF4-FFF2-40B4-BE49-F238E27FC236}">
                <a16:creationId xmlns:a16="http://schemas.microsoft.com/office/drawing/2014/main" id="{C5D06605-03B1-E041-B978-A6BB2232037C}"/>
              </a:ext>
            </a:extLst>
          </p:cNvPr>
          <p:cNvSpPr txBox="1">
            <a:spLocks noChangeArrowheads="1"/>
          </p:cNvSpPr>
          <p:nvPr/>
        </p:nvSpPr>
        <p:spPr bwMode="auto">
          <a:xfrm>
            <a:off x="288752" y="6489315"/>
            <a:ext cx="63363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err="1"/>
              <a:t>Coute</a:t>
            </a:r>
            <a:r>
              <a:rPr lang="en-US" sz="1400" i="1" dirty="0"/>
              <a:t> R,  et. al. Circulation: Cardiovascular Quality and Outcomes, 2019</a:t>
            </a:r>
          </a:p>
        </p:txBody>
      </p:sp>
      <p:sp>
        <p:nvSpPr>
          <p:cNvPr id="9" name="Donut 8">
            <a:extLst>
              <a:ext uri="{FF2B5EF4-FFF2-40B4-BE49-F238E27FC236}">
                <a16:creationId xmlns:a16="http://schemas.microsoft.com/office/drawing/2014/main" id="{FBFD943C-2412-444F-861C-E4858CAB72CE}"/>
              </a:ext>
            </a:extLst>
          </p:cNvPr>
          <p:cNvSpPr/>
          <p:nvPr/>
        </p:nvSpPr>
        <p:spPr bwMode="auto">
          <a:xfrm>
            <a:off x="729205" y="2384385"/>
            <a:ext cx="2731625" cy="532435"/>
          </a:xfrm>
          <a:prstGeom prst="donu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dirty="0">
              <a:ln>
                <a:noFill/>
              </a:ln>
              <a:solidFill>
                <a:schemeClr val="tx1"/>
              </a:solidFill>
              <a:effectLst/>
              <a:highlight>
                <a:srgbClr val="FFFF00"/>
              </a:highlight>
              <a:latin typeface="Arial" charset="0"/>
              <a:cs typeface="Arial" charset="0"/>
            </a:endParaRPr>
          </a:p>
        </p:txBody>
      </p:sp>
      <p:sp>
        <p:nvSpPr>
          <p:cNvPr id="10" name="Donut 9">
            <a:extLst>
              <a:ext uri="{FF2B5EF4-FFF2-40B4-BE49-F238E27FC236}">
                <a16:creationId xmlns:a16="http://schemas.microsoft.com/office/drawing/2014/main" id="{6EEE3A71-CF0B-AE43-8731-77820E6B08F2}"/>
              </a:ext>
            </a:extLst>
          </p:cNvPr>
          <p:cNvSpPr/>
          <p:nvPr/>
        </p:nvSpPr>
        <p:spPr bwMode="auto">
          <a:xfrm>
            <a:off x="916721" y="2021233"/>
            <a:ext cx="2436324" cy="833377"/>
          </a:xfrm>
          <a:prstGeom prst="donut">
            <a:avLst>
              <a:gd name="adj" fmla="val 16543"/>
            </a:avLst>
          </a:prstGeom>
          <a:solidFill>
            <a:srgbClr val="FF0000"/>
          </a:solid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78168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a:t>Shivering</a:t>
            </a:r>
          </a:p>
        </p:txBody>
      </p:sp>
      <p:sp>
        <p:nvSpPr>
          <p:cNvPr id="251907" name="Rectangle 3"/>
          <p:cNvSpPr>
            <a:spLocks noGrp="1" noChangeArrowheads="1"/>
          </p:cNvSpPr>
          <p:nvPr>
            <p:ph type="body" idx="1"/>
          </p:nvPr>
        </p:nvSpPr>
        <p:spPr>
          <a:xfrm>
            <a:off x="685800" y="1676400"/>
            <a:ext cx="7772400" cy="4724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90000"/>
              </a:lnSpc>
              <a:defRPr/>
            </a:pPr>
            <a:r>
              <a:rPr lang="en-US" dirty="0"/>
              <a:t>Inconvenient – not directly harmful</a:t>
            </a:r>
          </a:p>
          <a:p>
            <a:pPr>
              <a:lnSpc>
                <a:spcPct val="90000"/>
              </a:lnSpc>
              <a:defRPr/>
            </a:pPr>
            <a:r>
              <a:rPr lang="en-US" altLang="en-US" dirty="0"/>
              <a:t>Slows cooling</a:t>
            </a:r>
          </a:p>
          <a:p>
            <a:pPr>
              <a:lnSpc>
                <a:spcPct val="90000"/>
              </a:lnSpc>
              <a:defRPr/>
            </a:pPr>
            <a:endParaRPr lang="en-US" dirty="0"/>
          </a:p>
          <a:p>
            <a:pPr>
              <a:lnSpc>
                <a:spcPct val="90000"/>
              </a:lnSpc>
              <a:defRPr/>
            </a:pPr>
            <a:endParaRPr lang="en-US" dirty="0"/>
          </a:p>
          <a:p>
            <a:pPr>
              <a:lnSpc>
                <a:spcPct val="90000"/>
              </a:lnSpc>
              <a:defRPr/>
            </a:pPr>
            <a:r>
              <a:rPr lang="en-US" b="1" i="1" u="sng" dirty="0"/>
              <a:t>Solutions</a:t>
            </a:r>
            <a:r>
              <a:rPr lang="en-US" b="1" i="1" dirty="0"/>
              <a:t>:</a:t>
            </a:r>
          </a:p>
          <a:p>
            <a:pPr lvl="1">
              <a:lnSpc>
                <a:spcPct val="90000"/>
              </a:lnSpc>
              <a:defRPr/>
            </a:pPr>
            <a:r>
              <a:rPr lang="en-US" dirty="0"/>
              <a:t>Increase sedation (</a:t>
            </a:r>
            <a:r>
              <a:rPr lang="en-US" dirty="0">
                <a:cs typeface="Arial" charset="0"/>
              </a:rPr>
              <a:t>↑</a:t>
            </a:r>
            <a:r>
              <a:rPr lang="en-US" dirty="0" err="1"/>
              <a:t>propofol</a:t>
            </a:r>
            <a:r>
              <a:rPr lang="en-US" dirty="0"/>
              <a:t> rate)</a:t>
            </a:r>
          </a:p>
          <a:p>
            <a:pPr lvl="1">
              <a:lnSpc>
                <a:spcPct val="90000"/>
              </a:lnSpc>
              <a:defRPr/>
            </a:pPr>
            <a:r>
              <a:rPr lang="en-US" dirty="0"/>
              <a:t>Add opioid or </a:t>
            </a:r>
            <a:r>
              <a:rPr lang="en-US" dirty="0" err="1"/>
              <a:t>benzo</a:t>
            </a:r>
            <a:r>
              <a:rPr lang="en-US" dirty="0"/>
              <a:t> IV boluses (-e.g., 50 mcg fentanyl)</a:t>
            </a:r>
          </a:p>
          <a:p>
            <a:pPr lvl="1">
              <a:lnSpc>
                <a:spcPct val="90000"/>
              </a:lnSpc>
              <a:defRPr/>
            </a:pPr>
            <a:r>
              <a:rPr lang="en-US" dirty="0"/>
              <a:t>Single-dose neuromuscular blockade</a:t>
            </a:r>
          </a:p>
          <a:p>
            <a:pPr lvl="1">
              <a:lnSpc>
                <a:spcPct val="90000"/>
              </a:lnSpc>
              <a:defRPr/>
            </a:pPr>
            <a:r>
              <a:rPr lang="en-US" dirty="0"/>
              <a:t>Continuous neuromuscular blockade infusion (avoid) </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4600" y="4572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549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but two Equations:</a:t>
            </a:r>
          </a:p>
        </p:txBody>
      </p:sp>
      <p:sp>
        <p:nvSpPr>
          <p:cNvPr id="3" name="Content Placeholder 2"/>
          <p:cNvSpPr>
            <a:spLocks noGrp="1"/>
          </p:cNvSpPr>
          <p:nvPr>
            <p:ph idx="1"/>
          </p:nvPr>
        </p:nvSpPr>
        <p:spPr/>
        <p:txBody>
          <a:bodyPr/>
          <a:lstStyle/>
          <a:p>
            <a:r>
              <a:rPr lang="en-US" dirty="0"/>
              <a:t>First Law of Thermodynamics:</a:t>
            </a:r>
          </a:p>
          <a:p>
            <a:pPr lvl="1"/>
            <a:r>
              <a:rPr lang="en-US" dirty="0"/>
              <a:t>Energy cannot be created nor destroyed, simply transformed from one state to another.</a:t>
            </a:r>
          </a:p>
          <a:p>
            <a:pPr lvl="1"/>
            <a:r>
              <a:rPr lang="en-US" b="1" dirty="0">
                <a:ea typeface="Lucida Grande"/>
                <a:cs typeface="Arial"/>
              </a:rPr>
              <a:t>Δ</a:t>
            </a:r>
            <a:r>
              <a:rPr lang="en-US" b="1" i="1" dirty="0">
                <a:ea typeface="Lucida Grande"/>
                <a:cs typeface="Arial"/>
              </a:rPr>
              <a:t>U</a:t>
            </a:r>
            <a:r>
              <a:rPr lang="en-US" b="1" baseline="-25000" dirty="0">
                <a:ea typeface="Lucida Grande"/>
                <a:cs typeface="Arial"/>
              </a:rPr>
              <a:t> </a:t>
            </a:r>
            <a:r>
              <a:rPr lang="en-US" b="1" dirty="0">
                <a:ea typeface="Lucida Grande"/>
                <a:cs typeface="Arial"/>
              </a:rPr>
              <a:t>= Q – W</a:t>
            </a:r>
            <a:endParaRPr lang="en-US" dirty="0"/>
          </a:p>
          <a:p>
            <a:r>
              <a:rPr lang="en-US" dirty="0"/>
              <a:t>Core body temperature is defined similarly:</a:t>
            </a:r>
          </a:p>
          <a:p>
            <a:pPr lvl="1"/>
            <a:r>
              <a:rPr lang="en-US" b="1" dirty="0" err="1">
                <a:latin typeface="Arial"/>
                <a:ea typeface="Lucida Grande"/>
                <a:cs typeface="Arial"/>
              </a:rPr>
              <a:t>Δ</a:t>
            </a:r>
            <a:r>
              <a:rPr lang="en-US" b="1" i="1" dirty="0" err="1">
                <a:latin typeface="Arial"/>
                <a:ea typeface="Lucida Grande"/>
                <a:cs typeface="Arial"/>
              </a:rPr>
              <a:t>T</a:t>
            </a:r>
            <a:r>
              <a:rPr lang="en-US" b="1" baseline="-25000" dirty="0" err="1">
                <a:latin typeface="Arial"/>
                <a:ea typeface="Lucida Grande"/>
                <a:cs typeface="Arial"/>
              </a:rPr>
              <a:t>human</a:t>
            </a:r>
            <a:r>
              <a:rPr lang="en-US" b="1" baseline="-25000" dirty="0">
                <a:latin typeface="Arial"/>
                <a:ea typeface="Lucida Grande"/>
                <a:cs typeface="Arial"/>
              </a:rPr>
              <a:t> body </a:t>
            </a:r>
            <a:r>
              <a:rPr lang="en-US" b="1" dirty="0">
                <a:latin typeface="Arial"/>
                <a:ea typeface="Lucida Grande"/>
                <a:cs typeface="Arial"/>
              </a:rPr>
              <a:t>= (</a:t>
            </a:r>
            <a:r>
              <a:rPr lang="en-US" b="1" dirty="0" err="1">
                <a:latin typeface="Arial"/>
                <a:ea typeface="Lucida Grande"/>
                <a:cs typeface="Arial"/>
              </a:rPr>
              <a:t>Q</a:t>
            </a:r>
            <a:r>
              <a:rPr lang="en-US" b="1" baseline="-25000" dirty="0" err="1">
                <a:latin typeface="Arial"/>
                <a:ea typeface="Lucida Grande"/>
                <a:cs typeface="Arial"/>
              </a:rPr>
              <a:t>Produced</a:t>
            </a:r>
            <a:r>
              <a:rPr lang="en-US" b="1" dirty="0">
                <a:latin typeface="Arial"/>
                <a:ea typeface="Lucida Grande"/>
                <a:cs typeface="Arial"/>
              </a:rPr>
              <a:t> </a:t>
            </a:r>
            <a:r>
              <a:rPr lang="en-US" dirty="0">
                <a:latin typeface="Arial"/>
                <a:ea typeface="ＭＳ ゴシック"/>
                <a:cs typeface="Arial"/>
              </a:rPr>
              <a:t>± </a:t>
            </a:r>
            <a:r>
              <a:rPr lang="en-US" b="1" dirty="0" err="1">
                <a:latin typeface="Arial"/>
                <a:ea typeface="ＭＳ ゴシック"/>
                <a:cs typeface="Arial"/>
              </a:rPr>
              <a:t>Q</a:t>
            </a:r>
            <a:r>
              <a:rPr lang="en-US" b="1" baseline="-25000" dirty="0" err="1">
                <a:latin typeface="Arial"/>
                <a:ea typeface="ＭＳ ゴシック"/>
                <a:cs typeface="Arial"/>
              </a:rPr>
              <a:t>exchanged</a:t>
            </a:r>
            <a:r>
              <a:rPr lang="en-US" b="1" dirty="0">
                <a:latin typeface="Arial"/>
                <a:ea typeface="ＭＳ ゴシック"/>
                <a:cs typeface="Arial"/>
              </a:rPr>
              <a:t>) x M x C</a:t>
            </a:r>
          </a:p>
          <a:p>
            <a:pPr lvl="2"/>
            <a:r>
              <a:rPr lang="en-US" b="1" dirty="0">
                <a:latin typeface="Arial"/>
                <a:ea typeface="ＭＳ ゴシック"/>
                <a:cs typeface="Arial"/>
              </a:rPr>
              <a:t>M = mass of human body</a:t>
            </a:r>
          </a:p>
          <a:p>
            <a:pPr lvl="2"/>
            <a:r>
              <a:rPr lang="en-US" b="1" dirty="0">
                <a:latin typeface="Arial"/>
                <a:ea typeface="ＭＳ ゴシック"/>
                <a:cs typeface="Arial"/>
              </a:rPr>
              <a:t>C = specific heat capacity of the human body</a:t>
            </a:r>
            <a:endParaRPr lang="en-US" b="1" dirty="0">
              <a:latin typeface="Arial"/>
              <a:cs typeface="Arial"/>
            </a:endParaRPr>
          </a:p>
        </p:txBody>
      </p:sp>
    </p:spTree>
    <p:extLst>
      <p:ext uri="{BB962C8B-B14F-4D97-AF65-F5344CB8AC3E}">
        <p14:creationId xmlns:p14="http://schemas.microsoft.com/office/powerpoint/2010/main" val="2178572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Energy Source:</a:t>
            </a:r>
          </a:p>
        </p:txBody>
      </p:sp>
      <p:sp>
        <p:nvSpPr>
          <p:cNvPr id="3" name="Content Placeholder 2"/>
          <p:cNvSpPr>
            <a:spLocks noGrp="1"/>
          </p:cNvSpPr>
          <p:nvPr>
            <p:ph idx="1"/>
          </p:nvPr>
        </p:nvSpPr>
        <p:spPr>
          <a:xfrm>
            <a:off x="773338" y="1982586"/>
            <a:ext cx="5248009" cy="4373563"/>
          </a:xfrm>
        </p:spPr>
        <p:txBody>
          <a:bodyPr/>
          <a:lstStyle/>
          <a:p>
            <a:r>
              <a:rPr lang="en-US" dirty="0"/>
              <a:t>The fundamental purpose of the human body is to transform energy:</a:t>
            </a:r>
          </a:p>
          <a:p>
            <a:pPr marL="0" indent="0">
              <a:buNone/>
            </a:pPr>
            <a:endParaRPr lang="en-US" dirty="0"/>
          </a:p>
          <a:p>
            <a:r>
              <a:rPr lang="en-US" dirty="0"/>
              <a:t>Characterized by the BMR + extra metabolism</a:t>
            </a:r>
          </a:p>
          <a:p>
            <a:pPr lvl="1"/>
            <a:r>
              <a:rPr lang="en-US" b="1" dirty="0">
                <a:ea typeface="Lucida Grande"/>
                <a:cs typeface="Arial"/>
              </a:rPr>
              <a:t>(</a:t>
            </a:r>
            <a:r>
              <a:rPr lang="en-US" b="1" dirty="0" err="1">
                <a:ea typeface="Lucida Grande"/>
                <a:cs typeface="Arial"/>
              </a:rPr>
              <a:t>Q</a:t>
            </a:r>
            <a:r>
              <a:rPr lang="en-US" b="1" baseline="-25000" dirty="0" err="1">
                <a:ea typeface="Lucida Grande"/>
                <a:cs typeface="Arial"/>
              </a:rPr>
              <a:t>Produced</a:t>
            </a:r>
            <a:r>
              <a:rPr lang="en-US" b="1" dirty="0">
                <a:ea typeface="Lucida Grande"/>
                <a:cs typeface="Arial"/>
              </a:rPr>
              <a:t> </a:t>
            </a:r>
            <a:r>
              <a:rPr lang="en-US" dirty="0">
                <a:ea typeface="ＭＳ ゴシック"/>
                <a:cs typeface="Arial"/>
              </a:rPr>
              <a:t>± </a:t>
            </a:r>
            <a:r>
              <a:rPr lang="en-US" b="1" dirty="0" err="1">
                <a:ea typeface="ＭＳ ゴシック"/>
                <a:cs typeface="Arial"/>
              </a:rPr>
              <a:t>Q</a:t>
            </a:r>
            <a:r>
              <a:rPr lang="en-US" b="1" baseline="-25000" dirty="0" err="1">
                <a:ea typeface="ＭＳ ゴシック"/>
                <a:cs typeface="Arial"/>
              </a:rPr>
              <a:t>exchanged</a:t>
            </a:r>
            <a:r>
              <a:rPr lang="en-US" b="1" dirty="0">
                <a:ea typeface="ＭＳ ゴシック"/>
                <a:cs typeface="Arial"/>
              </a:rPr>
              <a:t>) ,   </a:t>
            </a:r>
            <a:r>
              <a:rPr lang="en-US" b="1" i="1" dirty="0">
                <a:ea typeface="ＭＳ ゴシック"/>
                <a:cs typeface="Arial"/>
              </a:rPr>
              <a:t>or</a:t>
            </a:r>
          </a:p>
          <a:p>
            <a:pPr lvl="1"/>
            <a:r>
              <a:rPr lang="en-US" b="1" dirty="0">
                <a:ea typeface="Lucida Grande"/>
                <a:cs typeface="Arial"/>
              </a:rPr>
              <a:t>Q – W</a:t>
            </a:r>
            <a:endParaRPr lang="en-US" dirty="0"/>
          </a:p>
          <a:p>
            <a:pPr marL="457200" lvl="1" indent="0">
              <a:buNone/>
            </a:pPr>
            <a:endParaRPr lang="en-US" b="1" dirty="0">
              <a:ea typeface="ＭＳ ゴシック"/>
              <a:cs typeface="Arial"/>
            </a:endParaRPr>
          </a:p>
          <a:p>
            <a:pPr lvl="1"/>
            <a:endParaRPr lang="en-US" dirty="0"/>
          </a:p>
        </p:txBody>
      </p:sp>
      <p:pic>
        <p:nvPicPr>
          <p:cNvPr id="4" name="Picture 3" descr="The-Matrix-Movie-Poster-the-matrix-6856172-485-7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68" y="1518068"/>
            <a:ext cx="2907604" cy="4526271"/>
          </a:xfrm>
          <a:prstGeom prst="rect">
            <a:avLst/>
          </a:prstGeom>
        </p:spPr>
      </p:pic>
    </p:spTree>
    <p:extLst>
      <p:ext uri="{BB962C8B-B14F-4D97-AF65-F5344CB8AC3E}">
        <p14:creationId xmlns:p14="http://schemas.microsoft.com/office/powerpoint/2010/main" val="66812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510285" y="1763616"/>
            <a:ext cx="8085160" cy="4382785"/>
          </a:xfrm>
          <a:prstGeom prst="rect">
            <a:avLst/>
          </a:prstGeom>
          <a:noFill/>
          <a:ln>
            <a:noFill/>
          </a:ln>
        </p:spPr>
      </p:pic>
    </p:spTree>
    <p:extLst>
      <p:ext uri="{BB962C8B-B14F-4D97-AF65-F5344CB8AC3E}">
        <p14:creationId xmlns:p14="http://schemas.microsoft.com/office/powerpoint/2010/main" val="19372910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4-07-23 at 10.44.54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353" y="1459519"/>
            <a:ext cx="8553641" cy="4779198"/>
          </a:xfrm>
          <a:prstGeom prst="rect">
            <a:avLst/>
          </a:prstGeom>
        </p:spPr>
      </p:pic>
    </p:spTree>
    <p:extLst>
      <p:ext uri="{BB962C8B-B14F-4D97-AF65-F5344CB8AC3E}">
        <p14:creationId xmlns:p14="http://schemas.microsoft.com/office/powerpoint/2010/main" val="7788428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Coagulation following arrest… </a:t>
            </a:r>
          </a:p>
        </p:txBody>
      </p:sp>
      <p:pic>
        <p:nvPicPr>
          <p:cNvPr id="4" name="Picture 3" descr="medical-artery-clog-blood_clot-little_old_lady_that_lives_in_a_shoe-shoe-dre2451_lo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8416" y="1364507"/>
            <a:ext cx="3923923" cy="5493493"/>
          </a:xfrm>
          <a:prstGeom prst="rect">
            <a:avLst/>
          </a:prstGeom>
        </p:spPr>
      </p:pic>
    </p:spTree>
    <p:extLst>
      <p:ext uri="{BB962C8B-B14F-4D97-AF65-F5344CB8AC3E}">
        <p14:creationId xmlns:p14="http://schemas.microsoft.com/office/powerpoint/2010/main" val="1099153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tLang="en-US" dirty="0">
                <a:ea typeface="ＭＳ Ｐゴシック" charset="-128"/>
              </a:rPr>
              <a:t>Significant reluctance: as ACS refers to dreaded triad of death</a:t>
            </a:r>
          </a:p>
        </p:txBody>
      </p:sp>
      <p:pic>
        <p:nvPicPr>
          <p:cNvPr id="3891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20193" y="1390704"/>
            <a:ext cx="5058979" cy="534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3709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tLang="en-US">
                <a:ea typeface="ＭＳ Ｐゴシック" charset="-128"/>
              </a:rPr>
              <a:t>HACA Trial: Adverse Events</a:t>
            </a:r>
          </a:p>
        </p:txBody>
      </p:sp>
      <p:graphicFrame>
        <p:nvGraphicFramePr>
          <p:cNvPr id="4" name="Content Placeholder 3"/>
          <p:cNvGraphicFramePr>
            <a:graphicFrameLocks noGrp="1"/>
          </p:cNvGraphicFramePr>
          <p:nvPr>
            <p:ph idx="1"/>
          </p:nvPr>
        </p:nvGraphicFramePr>
        <p:xfrm>
          <a:off x="1295400" y="1828800"/>
          <a:ext cx="6840538" cy="3240395"/>
        </p:xfrm>
        <a:graphic>
          <a:graphicData uri="http://schemas.openxmlformats.org/drawingml/2006/table">
            <a:tbl>
              <a:tblPr/>
              <a:tblGrid>
                <a:gridCol w="2279650">
                  <a:extLst>
                    <a:ext uri="{9D8B030D-6E8A-4147-A177-3AD203B41FA5}">
                      <a16:colId xmlns:a16="http://schemas.microsoft.com/office/drawing/2014/main" val="20000"/>
                    </a:ext>
                  </a:extLst>
                </a:gridCol>
                <a:gridCol w="2281238">
                  <a:extLst>
                    <a:ext uri="{9D8B030D-6E8A-4147-A177-3AD203B41FA5}">
                      <a16:colId xmlns:a16="http://schemas.microsoft.com/office/drawing/2014/main" val="20001"/>
                    </a:ext>
                  </a:extLst>
                </a:gridCol>
                <a:gridCol w="2279650">
                  <a:extLst>
                    <a:ext uri="{9D8B030D-6E8A-4147-A177-3AD203B41FA5}">
                      <a16:colId xmlns:a16="http://schemas.microsoft.com/office/drawing/2014/main" val="20002"/>
                    </a:ext>
                  </a:extLst>
                </a:gridCol>
              </a:tblGrid>
              <a:tr h="639763">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Trebuchet MS" charset="0"/>
                        <a:ea typeface="ＭＳ Ｐゴシック" charset="-128"/>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9C0001"/>
                          </a:solidFill>
                          <a:effectLst/>
                          <a:latin typeface="Trebuchet MS" charset="0"/>
                          <a:ea typeface="ＭＳ Ｐゴシック" charset="-128"/>
                        </a:rPr>
                        <a:t>Normothermic</a:t>
                      </a:r>
                      <a:r>
                        <a:rPr kumimoji="0" lang="en-US" altLang="en-US" sz="1800" b="1" i="0" u="none" strike="noStrike" cap="none" normalizeH="0" baseline="0">
                          <a:ln>
                            <a:noFill/>
                          </a:ln>
                          <a:solidFill>
                            <a:srgbClr val="FFFFFF"/>
                          </a:solidFill>
                          <a:effectLst/>
                          <a:latin typeface="Trebuchet MS" charset="0"/>
                          <a:ea typeface="ＭＳ Ｐゴシック" charset="-128"/>
                        </a:rPr>
                        <a:t> (n=138)</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AFDDF8"/>
                          </a:solidFill>
                          <a:effectLst/>
                          <a:latin typeface="Trebuchet MS" charset="0"/>
                          <a:ea typeface="ＭＳ Ｐゴシック" charset="-128"/>
                        </a:rPr>
                        <a:t>Hypothermic</a:t>
                      </a:r>
                      <a:r>
                        <a:rPr kumimoji="0" lang="en-US" altLang="en-US" sz="1800" b="1" i="0" u="none" strike="noStrike" cap="none" normalizeH="0" baseline="0">
                          <a:ln>
                            <a:noFill/>
                          </a:ln>
                          <a:solidFill>
                            <a:srgbClr val="FFFFFF"/>
                          </a:solidFill>
                          <a:effectLst/>
                          <a:latin typeface="Trebuchet MS" charset="0"/>
                          <a:ea typeface="ＭＳ Ｐゴシック" charset="-128"/>
                        </a:rPr>
                        <a:t> (n=137)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Bleeding</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19%</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1"/>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Arrhythmia</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36%</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2"/>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Pneumonia</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29%</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37%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3"/>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Sepsis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7%</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13%</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4"/>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Pancreatitis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2%</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5"/>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Renal Failure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10%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D"/>
                    </a:solidFill>
                  </a:tcPr>
                </a:tc>
                <a:extLst>
                  <a:ext uri="{0D108BD9-81ED-4DB2-BD59-A6C34878D82A}">
                    <a16:rowId xmlns:a16="http://schemas.microsoft.com/office/drawing/2014/main" val="10006"/>
                  </a:ext>
                </a:extLst>
              </a:tr>
              <a:tr h="371475">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Pressure Sores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tc>
                  <a:txBody>
                    <a:bodyPr/>
                    <a:lstStyle>
                      <a:lvl1pPr eaLnBrk="0" hangingPunct="0">
                        <a:spcBef>
                          <a:spcPts val="2000"/>
                        </a:spcBef>
                        <a:buFont typeface="Wingdings 2" charset="2"/>
                        <a:defRPr sz="2000">
                          <a:solidFill>
                            <a:schemeClr val="bg1"/>
                          </a:solidFill>
                          <a:latin typeface="Trebuchet MS" charset="0"/>
                          <a:ea typeface="ＭＳ Ｐゴシック" charset="-128"/>
                        </a:defRPr>
                      </a:lvl1pPr>
                      <a:lvl2pPr marL="742950" indent="-285750" eaLnBrk="0" hangingPunct="0">
                        <a:spcBef>
                          <a:spcPts val="600"/>
                        </a:spcBef>
                        <a:buFont typeface="Wingdings 2" charset="2"/>
                        <a:defRPr>
                          <a:solidFill>
                            <a:schemeClr val="bg1"/>
                          </a:solidFill>
                          <a:latin typeface="Trebuchet MS" charset="0"/>
                          <a:ea typeface="ＭＳ Ｐゴシック" charset="-128"/>
                        </a:defRPr>
                      </a:lvl2pPr>
                      <a:lvl3pPr marL="1143000" indent="-228600" eaLnBrk="0" hangingPunct="0">
                        <a:spcBef>
                          <a:spcPts val="600"/>
                        </a:spcBef>
                        <a:buFont typeface="Wingdings 2" charset="2"/>
                        <a:defRPr sz="1600">
                          <a:solidFill>
                            <a:schemeClr val="bg1"/>
                          </a:solidFill>
                          <a:latin typeface="Trebuchet MS" charset="0"/>
                          <a:ea typeface="ＭＳ Ｐゴシック" charset="-128"/>
                        </a:defRPr>
                      </a:lvl3pPr>
                      <a:lvl4pPr marL="1600200" indent="-228600" eaLnBrk="0" hangingPunct="0">
                        <a:spcBef>
                          <a:spcPts val="600"/>
                        </a:spcBef>
                        <a:buFont typeface="Wingdings 2" charset="2"/>
                        <a:defRPr sz="1600">
                          <a:solidFill>
                            <a:schemeClr val="bg1"/>
                          </a:solidFill>
                          <a:latin typeface="Trebuchet MS" charset="0"/>
                          <a:ea typeface="ＭＳ Ｐゴシック" charset="-128"/>
                        </a:defRPr>
                      </a:lvl4pPr>
                      <a:lvl5pPr marL="2057400" indent="-228600" eaLnBrk="0" hangingPunct="0">
                        <a:spcBef>
                          <a:spcPts val="600"/>
                        </a:spcBef>
                        <a:buFont typeface="Wingdings 2" charset="2"/>
                        <a:defRPr sz="1600">
                          <a:solidFill>
                            <a:schemeClr val="bg1"/>
                          </a:solidFill>
                          <a:latin typeface="Trebuchet MS" charset="0"/>
                          <a:ea typeface="ＭＳ Ｐゴシック" charset="-128"/>
                        </a:defRPr>
                      </a:lvl5pPr>
                      <a:lvl6pPr marL="25146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6pPr>
                      <a:lvl7pPr marL="29718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7pPr>
                      <a:lvl8pPr marL="34290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8pPr>
                      <a:lvl9pPr marL="3886200" indent="-228600" eaLnBrk="0" fontAlgn="base" hangingPunct="0">
                        <a:spcBef>
                          <a:spcPts val="600"/>
                        </a:spcBef>
                        <a:spcAft>
                          <a:spcPct val="0"/>
                        </a:spcAft>
                        <a:buFont typeface="Wingdings 2" charset="2"/>
                        <a:defRPr sz="1600">
                          <a:solidFill>
                            <a:schemeClr val="bg1"/>
                          </a:solidFill>
                          <a:latin typeface="Trebuchet MS"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rebuchet MS" charset="0"/>
                          <a:ea typeface="ＭＳ Ｐゴシック" charset="-128"/>
                        </a:rPr>
                        <a:t>0%</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1D9"/>
                    </a:solidFill>
                  </a:tcPr>
                </a:tc>
                <a:extLst>
                  <a:ext uri="{0D108BD9-81ED-4DB2-BD59-A6C34878D82A}">
                    <a16:rowId xmlns:a16="http://schemas.microsoft.com/office/drawing/2014/main" val="10007"/>
                  </a:ext>
                </a:extLst>
              </a:tr>
            </a:tbl>
          </a:graphicData>
        </a:graphic>
      </p:graphicFrame>
      <p:sp>
        <p:nvSpPr>
          <p:cNvPr id="39976" name="TextBox 4"/>
          <p:cNvSpPr txBox="1">
            <a:spLocks noChangeArrowheads="1"/>
          </p:cNvSpPr>
          <p:nvPr/>
        </p:nvSpPr>
        <p:spPr bwMode="auto">
          <a:xfrm>
            <a:off x="1533525" y="5149850"/>
            <a:ext cx="608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FFFFFF"/>
                </a:solidFill>
                <a:latin typeface="Trebuchet MS" charset="0"/>
              </a:rPr>
              <a:t>** None of these differences were statistically significant</a:t>
            </a:r>
          </a:p>
        </p:txBody>
      </p:sp>
      <p:sp>
        <p:nvSpPr>
          <p:cNvPr id="39977" name="TextBox 5"/>
          <p:cNvSpPr txBox="1">
            <a:spLocks noChangeArrowheads="1"/>
          </p:cNvSpPr>
          <p:nvPr/>
        </p:nvSpPr>
        <p:spPr bwMode="auto">
          <a:xfrm>
            <a:off x="7016750" y="6292850"/>
            <a:ext cx="111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solidFill>
                  <a:srgbClr val="FFFFFF"/>
                </a:solidFill>
                <a:latin typeface="Trebuchet MS" charset="0"/>
              </a:rPr>
              <a:t>HACA, 2002</a:t>
            </a:r>
          </a:p>
        </p:txBody>
      </p:sp>
    </p:spTree>
    <p:extLst>
      <p:ext uri="{BB962C8B-B14F-4D97-AF65-F5344CB8AC3E}">
        <p14:creationId xmlns:p14="http://schemas.microsoft.com/office/powerpoint/2010/main" val="2674850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Coagulation as part of PCAS</a:t>
            </a:r>
          </a:p>
        </p:txBody>
      </p:sp>
      <p:pic>
        <p:nvPicPr>
          <p:cNvPr id="4" name="Picture 3" descr="cartoon.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9681" y="1407424"/>
            <a:ext cx="6375521" cy="4942820"/>
          </a:xfrm>
          <a:prstGeom prst="rect">
            <a:avLst/>
          </a:prstGeom>
        </p:spPr>
      </p:pic>
    </p:spTree>
    <p:extLst>
      <p:ext uri="{BB962C8B-B14F-4D97-AF65-F5344CB8AC3E}">
        <p14:creationId xmlns:p14="http://schemas.microsoft.com/office/powerpoint/2010/main" val="8129798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Coagulation Landscape</a:t>
            </a:r>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528331" y="1274603"/>
            <a:ext cx="8172190" cy="5131073"/>
            <a:chOff x="528331" y="1274603"/>
            <a:chExt cx="8172190" cy="5131073"/>
          </a:xfrm>
        </p:grpSpPr>
        <p:pic>
          <p:nvPicPr>
            <p:cNvPr id="5" name="Picture 4" descr="image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8331" y="1274603"/>
              <a:ext cx="8172190" cy="5131073"/>
            </a:xfrm>
            <a:prstGeom prst="rect">
              <a:avLst/>
            </a:prstGeom>
          </p:spPr>
        </p:pic>
        <p:sp>
          <p:nvSpPr>
            <p:cNvPr id="6" name="Left Arrow 5"/>
            <p:cNvSpPr/>
            <p:nvPr/>
          </p:nvSpPr>
          <p:spPr bwMode="auto">
            <a:xfrm>
              <a:off x="4544461" y="4147200"/>
              <a:ext cx="794849" cy="103680"/>
            </a:xfrm>
            <a:prstGeom prst="leftArrow">
              <a:avLst/>
            </a:prstGeom>
            <a:solidFill>
              <a:schemeClr val="tx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7" name="Left Arrow 6"/>
            <p:cNvSpPr/>
            <p:nvPr/>
          </p:nvSpPr>
          <p:spPr bwMode="auto">
            <a:xfrm rot="11421380">
              <a:off x="5710258" y="4225781"/>
              <a:ext cx="454416" cy="106078"/>
            </a:xfrm>
            <a:prstGeom prst="leftArrow">
              <a:avLst/>
            </a:prstGeom>
            <a:solidFill>
              <a:schemeClr val="tx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8" name="TextBox 7"/>
            <p:cNvSpPr txBox="1"/>
            <p:nvPr/>
          </p:nvSpPr>
          <p:spPr>
            <a:xfrm>
              <a:off x="5296112" y="4052160"/>
              <a:ext cx="535658" cy="276999"/>
            </a:xfrm>
            <a:prstGeom prst="rect">
              <a:avLst/>
            </a:prstGeom>
            <a:noFill/>
          </p:spPr>
          <p:txBody>
            <a:bodyPr wrap="square" rtlCol="0">
              <a:spAutoFit/>
            </a:bodyPr>
            <a:lstStyle/>
            <a:p>
              <a:r>
                <a:rPr lang="en-US" sz="1200" dirty="0" err="1"/>
                <a:t>aPC</a:t>
              </a:r>
              <a:endParaRPr lang="en-US" sz="1200" dirty="0"/>
            </a:p>
          </p:txBody>
        </p:sp>
      </p:grpSp>
      <p:sp>
        <p:nvSpPr>
          <p:cNvPr id="9" name="TextBox 8"/>
          <p:cNvSpPr txBox="1"/>
          <p:nvPr/>
        </p:nvSpPr>
        <p:spPr>
          <a:xfrm>
            <a:off x="367598" y="5873163"/>
            <a:ext cx="6332711" cy="2400657"/>
          </a:xfrm>
          <a:prstGeom prst="rect">
            <a:avLst/>
          </a:prstGeom>
          <a:noFill/>
        </p:spPr>
        <p:txBody>
          <a:bodyPr wrap="square" rtlCol="0">
            <a:spAutoFit/>
          </a:bodyPr>
          <a:lstStyle/>
          <a:p>
            <a:pPr lvl="0"/>
            <a:r>
              <a:rPr lang="en-US" sz="1200" dirty="0" err="1"/>
              <a:t>Adrie</a:t>
            </a:r>
            <a:r>
              <a:rPr lang="en-US" sz="1200" dirty="0"/>
              <a:t> C, et. al. JACC 2005 </a:t>
            </a:r>
          </a:p>
          <a:p>
            <a:pPr lvl="0"/>
            <a:r>
              <a:rPr lang="en-US" sz="1200" dirty="0"/>
              <a:t>Weidman, JL, et. al.. Anesthesiology. 2014:120;1009-14</a:t>
            </a:r>
          </a:p>
          <a:p>
            <a:r>
              <a:rPr lang="en-US" sz="1200" dirty="0" err="1"/>
              <a:t>Böttiger</a:t>
            </a:r>
            <a:r>
              <a:rPr lang="en-US" sz="1200" dirty="0"/>
              <a:t> BW, et. al. Circulation 1995; 92:2572–8  </a:t>
            </a:r>
            <a:r>
              <a:rPr lang="en-US" sz="1200" dirty="0" err="1"/>
              <a:t>Grundmann</a:t>
            </a:r>
            <a:r>
              <a:rPr lang="en-US" sz="1200" dirty="0"/>
              <a:t> S, et. al. Resuscitation, 2012</a:t>
            </a:r>
          </a:p>
          <a:p>
            <a:pPr lvl="0"/>
            <a:r>
              <a:rPr lang="en-US" sz="1200" dirty="0"/>
              <a:t>White N, et. al. Circulation 2012</a:t>
            </a:r>
          </a:p>
          <a:p>
            <a:r>
              <a:rPr lang="en-US" dirty="0"/>
              <a:t>  </a:t>
            </a:r>
          </a:p>
          <a:p>
            <a:pPr lvl="0"/>
            <a:endParaRPr lang="en-US" dirty="0"/>
          </a:p>
          <a:p>
            <a:endParaRPr lang="en-US" dirty="0"/>
          </a:p>
          <a:p>
            <a:pPr lvl="0"/>
            <a:endParaRPr lang="en-US" dirty="0"/>
          </a:p>
          <a:p>
            <a:endParaRPr lang="en-US" dirty="0"/>
          </a:p>
        </p:txBody>
      </p:sp>
      <p:sp>
        <p:nvSpPr>
          <p:cNvPr id="10" name="TextBox 9"/>
          <p:cNvSpPr txBox="1"/>
          <p:nvPr/>
        </p:nvSpPr>
        <p:spPr>
          <a:xfrm>
            <a:off x="192437" y="2680985"/>
            <a:ext cx="1655847" cy="646331"/>
          </a:xfrm>
          <a:prstGeom prst="rect">
            <a:avLst/>
          </a:prstGeom>
          <a:noFill/>
        </p:spPr>
        <p:txBody>
          <a:bodyPr wrap="none" rtlCol="0">
            <a:spAutoFit/>
          </a:bodyPr>
          <a:lstStyle/>
          <a:p>
            <a:r>
              <a:rPr lang="en-US" sz="1200" dirty="0" err="1"/>
              <a:t>Glycocalyx</a:t>
            </a:r>
            <a:r>
              <a:rPr lang="en-US" sz="1200" dirty="0"/>
              <a:t>:</a:t>
            </a:r>
          </a:p>
          <a:p>
            <a:r>
              <a:rPr lang="en-US" sz="1200" dirty="0"/>
              <a:t>Syndecan-1</a:t>
            </a:r>
          </a:p>
          <a:p>
            <a:r>
              <a:rPr lang="en-US" sz="1200" dirty="0" err="1"/>
              <a:t>Heparan</a:t>
            </a:r>
            <a:r>
              <a:rPr lang="en-US" sz="1200" dirty="0"/>
              <a:t> Sulfate (HS)</a:t>
            </a:r>
          </a:p>
        </p:txBody>
      </p:sp>
      <p:sp>
        <p:nvSpPr>
          <p:cNvPr id="11" name="TextBox 10"/>
          <p:cNvSpPr txBox="1"/>
          <p:nvPr/>
        </p:nvSpPr>
        <p:spPr>
          <a:xfrm>
            <a:off x="179609" y="1321251"/>
            <a:ext cx="1601220" cy="923330"/>
          </a:xfrm>
          <a:prstGeom prst="rect">
            <a:avLst/>
          </a:prstGeom>
          <a:noFill/>
        </p:spPr>
        <p:txBody>
          <a:bodyPr wrap="none" rtlCol="0">
            <a:spAutoFit/>
          </a:bodyPr>
          <a:lstStyle/>
          <a:p>
            <a:r>
              <a:rPr lang="en-US" sz="1200" dirty="0"/>
              <a:t>Others:</a:t>
            </a:r>
          </a:p>
          <a:p>
            <a:r>
              <a:rPr lang="en-US" sz="1200" dirty="0"/>
              <a:t>PT/PTT/INR/PT ratio</a:t>
            </a:r>
          </a:p>
          <a:p>
            <a:r>
              <a:rPr lang="en-US" sz="1200" dirty="0"/>
              <a:t>Lactate</a:t>
            </a:r>
          </a:p>
          <a:p>
            <a:endParaRPr lang="en-US" dirty="0"/>
          </a:p>
        </p:txBody>
      </p:sp>
      <p:sp>
        <p:nvSpPr>
          <p:cNvPr id="12" name="TextBox 11"/>
          <p:cNvSpPr txBox="1"/>
          <p:nvPr/>
        </p:nvSpPr>
        <p:spPr>
          <a:xfrm>
            <a:off x="7863274" y="1930183"/>
            <a:ext cx="843275" cy="276999"/>
          </a:xfrm>
          <a:prstGeom prst="rect">
            <a:avLst/>
          </a:prstGeom>
          <a:noFill/>
        </p:spPr>
        <p:txBody>
          <a:bodyPr wrap="none" rtlCol="0">
            <a:spAutoFit/>
          </a:bodyPr>
          <a:lstStyle/>
          <a:p>
            <a:r>
              <a:rPr lang="en-US" sz="1200" dirty="0" err="1"/>
              <a:t>Multiplate</a:t>
            </a:r>
            <a:endParaRPr lang="en-US" sz="1200" dirty="0"/>
          </a:p>
        </p:txBody>
      </p:sp>
      <p:grpSp>
        <p:nvGrpSpPr>
          <p:cNvPr id="19" name="Group 18"/>
          <p:cNvGrpSpPr/>
          <p:nvPr/>
        </p:nvGrpSpPr>
        <p:grpSpPr>
          <a:xfrm>
            <a:off x="388353" y="1914785"/>
            <a:ext cx="333565" cy="791857"/>
            <a:chOff x="388353" y="1914785"/>
            <a:chExt cx="333565" cy="791857"/>
          </a:xfrm>
        </p:grpSpPr>
        <p:sp>
          <p:nvSpPr>
            <p:cNvPr id="15" name="Freeform 14"/>
            <p:cNvSpPr/>
            <p:nvPr/>
          </p:nvSpPr>
          <p:spPr>
            <a:xfrm>
              <a:off x="461851" y="2283328"/>
              <a:ext cx="230926" cy="423314"/>
            </a:xfrm>
            <a:custGeom>
              <a:avLst/>
              <a:gdLst>
                <a:gd name="connsiteX0" fmla="*/ 25658 w 243755"/>
                <a:gd name="connsiteY0" fmla="*/ 310675 h 310675"/>
                <a:gd name="connsiteX1" fmla="*/ 12829 w 243755"/>
                <a:gd name="connsiteY1" fmla="*/ 246537 h 310675"/>
                <a:gd name="connsiteX2" fmla="*/ 0 w 243755"/>
                <a:gd name="connsiteY2" fmla="*/ 208054 h 310675"/>
                <a:gd name="connsiteX3" fmla="*/ 12829 w 243755"/>
                <a:gd name="connsiteY3" fmla="*/ 131088 h 310675"/>
                <a:gd name="connsiteX4" fmla="*/ 51317 w 243755"/>
                <a:gd name="connsiteY4" fmla="*/ 41294 h 310675"/>
                <a:gd name="connsiteX5" fmla="*/ 89804 w 243755"/>
                <a:gd name="connsiteY5" fmla="*/ 28466 h 310675"/>
                <a:gd name="connsiteX6" fmla="*/ 128292 w 243755"/>
                <a:gd name="connsiteY6" fmla="*/ 2811 h 310675"/>
                <a:gd name="connsiteX7" fmla="*/ 243755 w 243755"/>
                <a:gd name="connsiteY7" fmla="*/ 2811 h 3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55" h="310675">
                  <a:moveTo>
                    <a:pt x="25658" y="310675"/>
                  </a:moveTo>
                  <a:cubicBezTo>
                    <a:pt x="21382" y="289296"/>
                    <a:pt x="18117" y="267689"/>
                    <a:pt x="12829" y="246537"/>
                  </a:cubicBezTo>
                  <a:cubicBezTo>
                    <a:pt x="9549" y="233419"/>
                    <a:pt x="0" y="221576"/>
                    <a:pt x="0" y="208054"/>
                  </a:cubicBezTo>
                  <a:cubicBezTo>
                    <a:pt x="0" y="182045"/>
                    <a:pt x="7728" y="156592"/>
                    <a:pt x="12829" y="131088"/>
                  </a:cubicBezTo>
                  <a:cubicBezTo>
                    <a:pt x="18699" y="101740"/>
                    <a:pt x="25233" y="62158"/>
                    <a:pt x="51317" y="41294"/>
                  </a:cubicBezTo>
                  <a:cubicBezTo>
                    <a:pt x="61877" y="32847"/>
                    <a:pt x="77709" y="34513"/>
                    <a:pt x="89804" y="28466"/>
                  </a:cubicBezTo>
                  <a:cubicBezTo>
                    <a:pt x="103595" y="21571"/>
                    <a:pt x="113083" y="5345"/>
                    <a:pt x="128292" y="2811"/>
                  </a:cubicBezTo>
                  <a:cubicBezTo>
                    <a:pt x="166256" y="-3515"/>
                    <a:pt x="205267" y="2811"/>
                    <a:pt x="243755" y="2811"/>
                  </a:cubicBezTo>
                </a:path>
              </a:pathLst>
            </a:custGeom>
            <a:ln>
              <a:solidFill>
                <a:srgbClr val="000000"/>
              </a:solidFill>
            </a:ln>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16" name="Freeform 15"/>
            <p:cNvSpPr/>
            <p:nvPr/>
          </p:nvSpPr>
          <p:spPr>
            <a:xfrm rot="16200000">
              <a:off x="330637" y="1972501"/>
              <a:ext cx="394197" cy="278766"/>
            </a:xfrm>
            <a:custGeom>
              <a:avLst/>
              <a:gdLst>
                <a:gd name="connsiteX0" fmla="*/ 25658 w 243755"/>
                <a:gd name="connsiteY0" fmla="*/ 310675 h 310675"/>
                <a:gd name="connsiteX1" fmla="*/ 12829 w 243755"/>
                <a:gd name="connsiteY1" fmla="*/ 246537 h 310675"/>
                <a:gd name="connsiteX2" fmla="*/ 0 w 243755"/>
                <a:gd name="connsiteY2" fmla="*/ 208054 h 310675"/>
                <a:gd name="connsiteX3" fmla="*/ 12829 w 243755"/>
                <a:gd name="connsiteY3" fmla="*/ 131088 h 310675"/>
                <a:gd name="connsiteX4" fmla="*/ 51317 w 243755"/>
                <a:gd name="connsiteY4" fmla="*/ 41294 h 310675"/>
                <a:gd name="connsiteX5" fmla="*/ 89804 w 243755"/>
                <a:gd name="connsiteY5" fmla="*/ 28466 h 310675"/>
                <a:gd name="connsiteX6" fmla="*/ 128292 w 243755"/>
                <a:gd name="connsiteY6" fmla="*/ 2811 h 310675"/>
                <a:gd name="connsiteX7" fmla="*/ 243755 w 243755"/>
                <a:gd name="connsiteY7" fmla="*/ 2811 h 31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755" h="310675">
                  <a:moveTo>
                    <a:pt x="25658" y="310675"/>
                  </a:moveTo>
                  <a:cubicBezTo>
                    <a:pt x="21382" y="289296"/>
                    <a:pt x="18117" y="267689"/>
                    <a:pt x="12829" y="246537"/>
                  </a:cubicBezTo>
                  <a:cubicBezTo>
                    <a:pt x="9549" y="233419"/>
                    <a:pt x="0" y="221576"/>
                    <a:pt x="0" y="208054"/>
                  </a:cubicBezTo>
                  <a:cubicBezTo>
                    <a:pt x="0" y="182045"/>
                    <a:pt x="7728" y="156592"/>
                    <a:pt x="12829" y="131088"/>
                  </a:cubicBezTo>
                  <a:cubicBezTo>
                    <a:pt x="18699" y="101740"/>
                    <a:pt x="25233" y="62158"/>
                    <a:pt x="51317" y="41294"/>
                  </a:cubicBezTo>
                  <a:cubicBezTo>
                    <a:pt x="61877" y="32847"/>
                    <a:pt x="77709" y="34513"/>
                    <a:pt x="89804" y="28466"/>
                  </a:cubicBezTo>
                  <a:cubicBezTo>
                    <a:pt x="103595" y="21571"/>
                    <a:pt x="113083" y="5345"/>
                    <a:pt x="128292" y="2811"/>
                  </a:cubicBezTo>
                  <a:cubicBezTo>
                    <a:pt x="166256" y="-3515"/>
                    <a:pt x="205267" y="2811"/>
                    <a:pt x="243755" y="2811"/>
                  </a:cubicBezTo>
                </a:path>
              </a:pathLst>
            </a:custGeom>
            <a:ln>
              <a:solidFill>
                <a:srgbClr val="000000"/>
              </a:solidFill>
            </a:ln>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17" name="Isosceles Triangle 16"/>
            <p:cNvSpPr/>
            <p:nvPr/>
          </p:nvSpPr>
          <p:spPr bwMode="auto">
            <a:xfrm rot="5400000">
              <a:off x="585654" y="2206793"/>
              <a:ext cx="122110" cy="150418"/>
            </a:xfrm>
            <a:prstGeom prst="triangle">
              <a:avLst/>
            </a:prstGeom>
            <a:solidFill>
              <a:schemeClr val="tx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sp>
        <p:nvSpPr>
          <p:cNvPr id="18" name="TextBox 17"/>
          <p:cNvSpPr txBox="1"/>
          <p:nvPr/>
        </p:nvSpPr>
        <p:spPr>
          <a:xfrm>
            <a:off x="4152631" y="4783967"/>
            <a:ext cx="808136" cy="276999"/>
          </a:xfrm>
          <a:prstGeom prst="rect">
            <a:avLst/>
          </a:prstGeom>
          <a:noFill/>
        </p:spPr>
        <p:txBody>
          <a:bodyPr wrap="square" rtlCol="0">
            <a:spAutoFit/>
          </a:bodyPr>
          <a:lstStyle/>
          <a:p>
            <a:r>
              <a:rPr lang="en-US" sz="1200" dirty="0"/>
              <a:t>TEG</a:t>
            </a:r>
          </a:p>
        </p:txBody>
      </p:sp>
      <p:grpSp>
        <p:nvGrpSpPr>
          <p:cNvPr id="26" name="Group 25"/>
          <p:cNvGrpSpPr/>
          <p:nvPr/>
        </p:nvGrpSpPr>
        <p:grpSpPr>
          <a:xfrm>
            <a:off x="2783933" y="3064911"/>
            <a:ext cx="5914253" cy="3306420"/>
            <a:chOff x="2783933" y="3064911"/>
            <a:chExt cx="5914253" cy="3306420"/>
          </a:xfrm>
          <a:solidFill>
            <a:srgbClr val="008000"/>
          </a:solidFill>
        </p:grpSpPr>
        <p:sp>
          <p:nvSpPr>
            <p:cNvPr id="22" name="Donut 21"/>
            <p:cNvSpPr/>
            <p:nvPr/>
          </p:nvSpPr>
          <p:spPr bwMode="auto">
            <a:xfrm>
              <a:off x="2783933" y="4998199"/>
              <a:ext cx="858006"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3" name="Donut 22"/>
            <p:cNvSpPr/>
            <p:nvPr/>
          </p:nvSpPr>
          <p:spPr bwMode="auto">
            <a:xfrm>
              <a:off x="4964894" y="5881777"/>
              <a:ext cx="1138698"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4" name="Donut 23"/>
            <p:cNvSpPr/>
            <p:nvPr/>
          </p:nvSpPr>
          <p:spPr bwMode="auto">
            <a:xfrm>
              <a:off x="6444092" y="3064911"/>
              <a:ext cx="1385375" cy="2078261"/>
            </a:xfrm>
            <a:prstGeom prst="donut">
              <a:avLst>
                <a:gd name="adj" fmla="val 8303"/>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5" name="Donut 24"/>
            <p:cNvSpPr/>
            <p:nvPr/>
          </p:nvSpPr>
          <p:spPr bwMode="auto">
            <a:xfrm>
              <a:off x="7232452" y="5038214"/>
              <a:ext cx="1465734"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sp>
        <p:nvSpPr>
          <p:cNvPr id="27" name="Donut 26"/>
          <p:cNvSpPr/>
          <p:nvPr/>
        </p:nvSpPr>
        <p:spPr bwMode="auto">
          <a:xfrm>
            <a:off x="3677219" y="5036681"/>
            <a:ext cx="1465734" cy="489554"/>
          </a:xfrm>
          <a:prstGeom prst="donut">
            <a:avLst>
              <a:gd name="adj" fmla="val 17366"/>
            </a:avLst>
          </a:prstGeom>
          <a:solidFill>
            <a:srgbClr val="008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8" name="Donut 27"/>
          <p:cNvSpPr/>
          <p:nvPr/>
        </p:nvSpPr>
        <p:spPr bwMode="auto">
          <a:xfrm rot="5400000">
            <a:off x="519638" y="2057202"/>
            <a:ext cx="910765" cy="1950042"/>
          </a:xfrm>
          <a:prstGeom prst="donut">
            <a:avLst>
              <a:gd name="adj" fmla="val 7223"/>
            </a:avLst>
          </a:prstGeom>
          <a:solidFill>
            <a:srgbClr val="008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nvGrpSpPr>
          <p:cNvPr id="34" name="Group 33"/>
          <p:cNvGrpSpPr/>
          <p:nvPr/>
        </p:nvGrpSpPr>
        <p:grpSpPr>
          <a:xfrm>
            <a:off x="0" y="1205810"/>
            <a:ext cx="6486074" cy="3380941"/>
            <a:chOff x="0" y="1205810"/>
            <a:chExt cx="6486074" cy="3380941"/>
          </a:xfrm>
          <a:solidFill>
            <a:srgbClr val="008000"/>
          </a:solidFill>
        </p:grpSpPr>
        <p:sp>
          <p:nvSpPr>
            <p:cNvPr id="29" name="Donut 28"/>
            <p:cNvSpPr/>
            <p:nvPr/>
          </p:nvSpPr>
          <p:spPr bwMode="auto">
            <a:xfrm>
              <a:off x="3860034" y="4020231"/>
              <a:ext cx="1138698"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30" name="Donut 29"/>
            <p:cNvSpPr/>
            <p:nvPr/>
          </p:nvSpPr>
          <p:spPr bwMode="auto">
            <a:xfrm rot="5400000">
              <a:off x="519638" y="686172"/>
              <a:ext cx="910765" cy="1950042"/>
            </a:xfrm>
            <a:prstGeom prst="donut">
              <a:avLst>
                <a:gd name="adj" fmla="val 7223"/>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31" name="Donut 30"/>
            <p:cNvSpPr/>
            <p:nvPr/>
          </p:nvSpPr>
          <p:spPr bwMode="auto">
            <a:xfrm>
              <a:off x="5219928" y="3598449"/>
              <a:ext cx="858006"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32" name="Donut 31"/>
            <p:cNvSpPr/>
            <p:nvPr/>
          </p:nvSpPr>
          <p:spPr bwMode="auto">
            <a:xfrm>
              <a:off x="5115745" y="3968919"/>
              <a:ext cx="858006"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33" name="Donut 32"/>
            <p:cNvSpPr/>
            <p:nvPr/>
          </p:nvSpPr>
          <p:spPr bwMode="auto">
            <a:xfrm>
              <a:off x="6045273" y="4097197"/>
              <a:ext cx="440801" cy="489554"/>
            </a:xfrm>
            <a:prstGeom prst="donut">
              <a:avLst>
                <a:gd name="adj" fmla="val 17366"/>
              </a:avLst>
            </a:prstGeom>
            <a:grp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sp>
        <p:nvSpPr>
          <p:cNvPr id="35" name="Donut 34"/>
          <p:cNvSpPr/>
          <p:nvPr/>
        </p:nvSpPr>
        <p:spPr bwMode="auto">
          <a:xfrm>
            <a:off x="6299556" y="2487038"/>
            <a:ext cx="1911548" cy="489554"/>
          </a:xfrm>
          <a:prstGeom prst="donut">
            <a:avLst>
              <a:gd name="adj" fmla="val 17366"/>
            </a:avLst>
          </a:prstGeom>
          <a:solidFill>
            <a:srgbClr val="008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10498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6" name="Rectangle 6"/>
          <p:cNvSpPr>
            <a:spLocks noRot="1" noChangeArrowheads="1"/>
          </p:cNvSpPr>
          <p:nvPr/>
        </p:nvSpPr>
        <p:spPr bwMode="auto">
          <a:xfrm>
            <a:off x="1546944" y="64300"/>
            <a:ext cx="4465990" cy="11430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fontAlgn="auto">
              <a:spcBef>
                <a:spcPts val="0"/>
              </a:spcBef>
              <a:spcAft>
                <a:spcPts val="0"/>
              </a:spcAft>
              <a:defRPr/>
            </a:pPr>
            <a:r>
              <a:rPr lang="en-US" sz="3600" b="1" dirty="0">
                <a:solidFill>
                  <a:srgbClr val="FFFFFF"/>
                </a:solidFill>
                <a:latin typeface="Trebuchet MS" charset="0"/>
                <a:ea typeface="+mn-ea"/>
                <a:cs typeface="+mn-cs"/>
              </a:rPr>
              <a:t>OHCA Survival</a:t>
            </a:r>
          </a:p>
        </p:txBody>
      </p:sp>
      <p:sp>
        <p:nvSpPr>
          <p:cNvPr id="31746" name="Rectangle 7"/>
          <p:cNvSpPr>
            <a:spLocks noChangeArrowheads="1"/>
          </p:cNvSpPr>
          <p:nvPr/>
        </p:nvSpPr>
        <p:spPr bwMode="auto">
          <a:xfrm>
            <a:off x="762000" y="1340076"/>
            <a:ext cx="6357938"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Clr>
                <a:schemeClr val="accent1"/>
              </a:buClr>
              <a:buFont typeface="Symbol" charset="0"/>
              <a:buChar char="©"/>
            </a:pPr>
            <a:r>
              <a:rPr lang="en-US" sz="2800" dirty="0">
                <a:solidFill>
                  <a:srgbClr val="000000"/>
                </a:solidFill>
                <a:latin typeface="Trebuchet MS" charset="0"/>
              </a:rPr>
              <a:t>30% ROSC rate</a:t>
            </a:r>
          </a:p>
          <a:p>
            <a:pPr marL="342900" indent="-342900">
              <a:spcBef>
                <a:spcPct val="20000"/>
              </a:spcBef>
              <a:buClr>
                <a:schemeClr val="accent1"/>
              </a:buClr>
              <a:buFont typeface="Symbol" charset="0"/>
              <a:buChar char="©"/>
            </a:pPr>
            <a:r>
              <a:rPr lang="en-US" sz="2800" dirty="0">
                <a:solidFill>
                  <a:srgbClr val="000000"/>
                </a:solidFill>
                <a:latin typeface="Trebuchet MS" charset="0"/>
              </a:rPr>
              <a:t>10% survive 24h</a:t>
            </a:r>
          </a:p>
          <a:p>
            <a:pPr marL="342900" indent="-342900">
              <a:spcBef>
                <a:spcPct val="20000"/>
              </a:spcBef>
              <a:buClr>
                <a:schemeClr val="accent1"/>
              </a:buClr>
              <a:buFont typeface="Symbol" charset="0"/>
              <a:buChar char="©"/>
            </a:pPr>
            <a:r>
              <a:rPr lang="en-US" sz="2800" dirty="0">
                <a:solidFill>
                  <a:srgbClr val="000000"/>
                </a:solidFill>
                <a:latin typeface="Trebuchet MS" charset="0"/>
              </a:rPr>
              <a:t>5% survive to hospital discharge</a:t>
            </a:r>
          </a:p>
        </p:txBody>
      </p:sp>
      <p:sp>
        <p:nvSpPr>
          <p:cNvPr id="31747" name="Rectangle 8"/>
          <p:cNvSpPr>
            <a:spLocks noRot="1" noChangeArrowheads="1"/>
          </p:cNvSpPr>
          <p:nvPr/>
        </p:nvSpPr>
        <p:spPr bwMode="auto">
          <a:xfrm>
            <a:off x="457200" y="28575"/>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a:solidFill>
                  <a:srgbClr val="FFFF00"/>
                </a:solidFill>
                <a:latin typeface="Trebuchet MS" charset="0"/>
              </a:rPr>
              <a:t> </a:t>
            </a:r>
            <a:endParaRPr lang="en-US" sz="2800">
              <a:solidFill>
                <a:srgbClr val="FFFF00"/>
              </a:solidFill>
              <a:latin typeface="Trebuchet MS" charset="0"/>
            </a:endParaRPr>
          </a:p>
        </p:txBody>
      </p:sp>
      <p:sp>
        <p:nvSpPr>
          <p:cNvPr id="31748" name="TextBox 12"/>
          <p:cNvSpPr txBox="1">
            <a:spLocks noChangeArrowheads="1"/>
          </p:cNvSpPr>
          <p:nvPr/>
        </p:nvSpPr>
        <p:spPr bwMode="auto">
          <a:xfrm>
            <a:off x="7119938" y="6248400"/>
            <a:ext cx="17240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latin typeface="Trebuchet MS" charset="0"/>
              </a:rPr>
              <a:t>Weil and Tang 1999</a:t>
            </a:r>
          </a:p>
        </p:txBody>
      </p:sp>
      <p:sp>
        <p:nvSpPr>
          <p:cNvPr id="14" name="TextBox 13"/>
          <p:cNvSpPr txBox="1">
            <a:spLocks noChangeArrowheads="1"/>
          </p:cNvSpPr>
          <p:nvPr/>
        </p:nvSpPr>
        <p:spPr bwMode="auto">
          <a:xfrm>
            <a:off x="5909314" y="1853850"/>
            <a:ext cx="29543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00"/>
                </a:solidFill>
                <a:latin typeface="Trebuchet MS" charset="0"/>
              </a:rPr>
              <a:t>Why the difference?</a:t>
            </a:r>
          </a:p>
        </p:txBody>
      </p:sp>
      <p:sp>
        <p:nvSpPr>
          <p:cNvPr id="15" name="Left Arrow 14"/>
          <p:cNvSpPr/>
          <p:nvPr/>
        </p:nvSpPr>
        <p:spPr>
          <a:xfrm>
            <a:off x="3776388" y="1612725"/>
            <a:ext cx="1930908" cy="484632"/>
          </a:xfrm>
          <a:prstGeom prst="lef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charset="-128"/>
              <a:cs typeface="ＭＳ Ｐゴシック" charset="-128"/>
            </a:endParaRPr>
          </a:p>
        </p:txBody>
      </p:sp>
      <p:graphicFrame>
        <p:nvGraphicFramePr>
          <p:cNvPr id="10" name="Chart 9"/>
          <p:cNvGraphicFramePr/>
          <p:nvPr/>
        </p:nvGraphicFramePr>
        <p:xfrm>
          <a:off x="556855" y="2811675"/>
          <a:ext cx="7295262"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16" name="Bent Arrow 15"/>
          <p:cNvSpPr/>
          <p:nvPr/>
        </p:nvSpPr>
        <p:spPr>
          <a:xfrm rot="8867740">
            <a:off x="4771092" y="3460904"/>
            <a:ext cx="3728300" cy="1249411"/>
          </a:xfrm>
          <a:prstGeom prst="ben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a typeface="ＭＳ Ｐゴシック" charset="-128"/>
              <a:cs typeface="ＭＳ Ｐゴシック" charset="-128"/>
            </a:endParaRPr>
          </a:p>
        </p:txBody>
      </p:sp>
    </p:spTree>
    <p:extLst>
      <p:ext uri="{BB962C8B-B14F-4D97-AF65-F5344CB8AC3E}">
        <p14:creationId xmlns:p14="http://schemas.microsoft.com/office/powerpoint/2010/main" val="41418729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Coagulopathy</a:t>
            </a:r>
          </a:p>
        </p:txBody>
      </p:sp>
      <p:grpSp>
        <p:nvGrpSpPr>
          <p:cNvPr id="4" name="Group 3"/>
          <p:cNvGrpSpPr/>
          <p:nvPr/>
        </p:nvGrpSpPr>
        <p:grpSpPr>
          <a:xfrm>
            <a:off x="295647" y="2152067"/>
            <a:ext cx="10149689" cy="3140151"/>
            <a:chOff x="295647" y="2152067"/>
            <a:chExt cx="10149689" cy="3140151"/>
          </a:xfrm>
        </p:grpSpPr>
        <p:grpSp>
          <p:nvGrpSpPr>
            <p:cNvPr id="38" name="Group 37"/>
            <p:cNvGrpSpPr/>
            <p:nvPr/>
          </p:nvGrpSpPr>
          <p:grpSpPr>
            <a:xfrm>
              <a:off x="496496" y="2572221"/>
              <a:ext cx="9948840" cy="2308981"/>
              <a:chOff x="689628" y="4104858"/>
              <a:chExt cx="9948840" cy="2308981"/>
            </a:xfrm>
          </p:grpSpPr>
          <p:sp>
            <p:nvSpPr>
              <p:cNvPr id="18" name="Block Arc 17"/>
              <p:cNvSpPr/>
              <p:nvPr/>
            </p:nvSpPr>
            <p:spPr bwMode="auto">
              <a:xfrm flipV="1">
                <a:off x="764156" y="4233135"/>
                <a:ext cx="1557927" cy="2047333"/>
              </a:xfrm>
              <a:prstGeom prst="blockArc">
                <a:avLst>
                  <a:gd name="adj1" fmla="val 10800000"/>
                  <a:gd name="adj2" fmla="val 21508961"/>
                  <a:gd name="adj3" fmla="val 7992"/>
                </a:avLst>
              </a:prstGeom>
              <a:solidFill>
                <a:srgbClr val="FF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19" name="Block Arc 18"/>
              <p:cNvSpPr/>
              <p:nvPr/>
            </p:nvSpPr>
            <p:spPr bwMode="auto">
              <a:xfrm>
                <a:off x="2203302" y="4104858"/>
                <a:ext cx="8435166" cy="2308981"/>
              </a:xfrm>
              <a:prstGeom prst="blockArc">
                <a:avLst>
                  <a:gd name="adj1" fmla="val 10800000"/>
                  <a:gd name="adj2" fmla="val 21554535"/>
                  <a:gd name="adj3" fmla="val 4732"/>
                </a:avLst>
              </a:prstGeom>
              <a:solidFill>
                <a:srgbClr val="FF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3" name="TextBox 22"/>
              <p:cNvSpPr txBox="1"/>
              <p:nvPr/>
            </p:nvSpPr>
            <p:spPr>
              <a:xfrm>
                <a:off x="1273096" y="5255609"/>
                <a:ext cx="1884144" cy="220197"/>
              </a:xfrm>
              <a:prstGeom prst="rect">
                <a:avLst/>
              </a:prstGeom>
              <a:noFill/>
            </p:spPr>
            <p:txBody>
              <a:bodyPr wrap="square" rtlCol="0">
                <a:spAutoFit/>
              </a:bodyPr>
              <a:lstStyle/>
              <a:p>
                <a:r>
                  <a:rPr lang="en-US" dirty="0"/>
                  <a:t>60m</a:t>
                </a:r>
              </a:p>
            </p:txBody>
          </p:sp>
          <p:sp>
            <p:nvSpPr>
              <p:cNvPr id="24" name="TextBox 23"/>
              <p:cNvSpPr txBox="1"/>
              <p:nvPr/>
            </p:nvSpPr>
            <p:spPr>
              <a:xfrm>
                <a:off x="2268726" y="5251148"/>
                <a:ext cx="1260927" cy="220197"/>
              </a:xfrm>
              <a:prstGeom prst="rect">
                <a:avLst/>
              </a:prstGeom>
              <a:noFill/>
            </p:spPr>
            <p:txBody>
              <a:bodyPr wrap="square" rtlCol="0">
                <a:spAutoFit/>
              </a:bodyPr>
              <a:lstStyle/>
              <a:p>
                <a:r>
                  <a:rPr lang="en-US" dirty="0"/>
                  <a:t>120m</a:t>
                </a:r>
              </a:p>
            </p:txBody>
          </p:sp>
          <p:sp>
            <p:nvSpPr>
              <p:cNvPr id="27" name="TextBox 26"/>
              <p:cNvSpPr txBox="1"/>
              <p:nvPr/>
            </p:nvSpPr>
            <p:spPr>
              <a:xfrm>
                <a:off x="4323538" y="5290388"/>
                <a:ext cx="1241190" cy="220197"/>
              </a:xfrm>
              <a:prstGeom prst="rect">
                <a:avLst/>
              </a:prstGeom>
              <a:noFill/>
            </p:spPr>
            <p:txBody>
              <a:bodyPr wrap="square" rtlCol="0">
                <a:spAutoFit/>
              </a:bodyPr>
              <a:lstStyle/>
              <a:p>
                <a:r>
                  <a:rPr lang="en-US" dirty="0"/>
                  <a:t>24h</a:t>
                </a:r>
              </a:p>
            </p:txBody>
          </p:sp>
          <p:sp>
            <p:nvSpPr>
              <p:cNvPr id="28" name="TextBox 27"/>
              <p:cNvSpPr txBox="1"/>
              <p:nvPr/>
            </p:nvSpPr>
            <p:spPr>
              <a:xfrm>
                <a:off x="6124157" y="5305975"/>
                <a:ext cx="1377417" cy="218741"/>
              </a:xfrm>
              <a:prstGeom prst="rect">
                <a:avLst/>
              </a:prstGeom>
              <a:noFill/>
            </p:spPr>
            <p:txBody>
              <a:bodyPr wrap="square" rtlCol="0">
                <a:spAutoFit/>
              </a:bodyPr>
              <a:lstStyle/>
              <a:p>
                <a:r>
                  <a:rPr lang="en-US" dirty="0"/>
                  <a:t>48h</a:t>
                </a:r>
              </a:p>
            </p:txBody>
          </p:sp>
          <p:sp>
            <p:nvSpPr>
              <p:cNvPr id="29" name="TextBox 28"/>
              <p:cNvSpPr txBox="1"/>
              <p:nvPr/>
            </p:nvSpPr>
            <p:spPr>
              <a:xfrm>
                <a:off x="689628" y="4934184"/>
                <a:ext cx="913455" cy="220197"/>
              </a:xfrm>
              <a:prstGeom prst="rect">
                <a:avLst/>
              </a:prstGeom>
              <a:noFill/>
            </p:spPr>
            <p:txBody>
              <a:bodyPr wrap="none" rtlCol="0">
                <a:spAutoFit/>
              </a:bodyPr>
              <a:lstStyle/>
              <a:p>
                <a:r>
                  <a:rPr lang="en-US" dirty="0"/>
                  <a:t>ROSC</a:t>
                </a:r>
              </a:p>
            </p:txBody>
          </p:sp>
        </p:grpSp>
        <p:grpSp>
          <p:nvGrpSpPr>
            <p:cNvPr id="39" name="Group 38"/>
            <p:cNvGrpSpPr/>
            <p:nvPr/>
          </p:nvGrpSpPr>
          <p:grpSpPr>
            <a:xfrm>
              <a:off x="295647" y="2152067"/>
              <a:ext cx="8609088" cy="3140151"/>
              <a:chOff x="475951" y="3697532"/>
              <a:chExt cx="8609088" cy="3140151"/>
            </a:xfrm>
          </p:grpSpPr>
          <p:cxnSp>
            <p:nvCxnSpPr>
              <p:cNvPr id="17" name="Straight Connector 16"/>
              <p:cNvCxnSpPr/>
              <p:nvPr/>
            </p:nvCxnSpPr>
            <p:spPr bwMode="auto">
              <a:xfrm flipH="1" flipV="1">
                <a:off x="755373" y="5256471"/>
                <a:ext cx="8329666" cy="3801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0" name="Left-Right Arrow 19"/>
              <p:cNvSpPr/>
              <p:nvPr/>
            </p:nvSpPr>
            <p:spPr bwMode="auto">
              <a:xfrm rot="5400000">
                <a:off x="-532154" y="5129044"/>
                <a:ext cx="2529178" cy="298663"/>
              </a:xfrm>
              <a:prstGeom prst="leftRightArrow">
                <a:avLst>
                  <a:gd name="adj1" fmla="val 17234"/>
                  <a:gd name="adj2" fmla="val 6125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1" name="TextBox 20"/>
              <p:cNvSpPr txBox="1"/>
              <p:nvPr/>
            </p:nvSpPr>
            <p:spPr>
              <a:xfrm>
                <a:off x="504939" y="3697532"/>
                <a:ext cx="4217583" cy="369332"/>
              </a:xfrm>
              <a:prstGeom prst="rect">
                <a:avLst/>
              </a:prstGeom>
              <a:noFill/>
            </p:spPr>
            <p:txBody>
              <a:bodyPr wrap="square" rtlCol="0">
                <a:spAutoFit/>
              </a:bodyPr>
              <a:lstStyle/>
              <a:p>
                <a:r>
                  <a:rPr lang="en-US" dirty="0" err="1"/>
                  <a:t>Hypercoaguable</a:t>
                </a:r>
                <a:endParaRPr lang="en-US" dirty="0"/>
              </a:p>
            </p:txBody>
          </p:sp>
          <p:sp>
            <p:nvSpPr>
              <p:cNvPr id="22" name="TextBox 21"/>
              <p:cNvSpPr txBox="1"/>
              <p:nvPr/>
            </p:nvSpPr>
            <p:spPr>
              <a:xfrm>
                <a:off x="475951" y="6468351"/>
                <a:ext cx="2507360" cy="369332"/>
              </a:xfrm>
              <a:prstGeom prst="rect">
                <a:avLst/>
              </a:prstGeom>
              <a:noFill/>
            </p:spPr>
            <p:txBody>
              <a:bodyPr wrap="square" rtlCol="0">
                <a:spAutoFit/>
              </a:bodyPr>
              <a:lstStyle/>
              <a:p>
                <a:r>
                  <a:rPr lang="en-US" dirty="0" err="1"/>
                  <a:t>Hypocoaguable</a:t>
                </a:r>
                <a:endParaRPr lang="en-US" dirty="0"/>
              </a:p>
            </p:txBody>
          </p:sp>
          <p:sp>
            <p:nvSpPr>
              <p:cNvPr id="25" name="Equal 24"/>
              <p:cNvSpPr/>
              <p:nvPr/>
            </p:nvSpPr>
            <p:spPr bwMode="auto">
              <a:xfrm rot="18517047">
                <a:off x="3021674" y="5045322"/>
                <a:ext cx="197672" cy="434166"/>
              </a:xfrm>
              <a:prstGeom prst="mathEqual">
                <a:avLst>
                  <a:gd name="adj1" fmla="val 7902"/>
                  <a:gd name="adj2" fmla="val 11760"/>
                </a:avLst>
              </a:prstGeom>
              <a:solidFill>
                <a:srgbClr val="00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26" name="Rectangle 25"/>
              <p:cNvSpPr/>
              <p:nvPr/>
            </p:nvSpPr>
            <p:spPr bwMode="auto">
              <a:xfrm rot="18291420">
                <a:off x="3006967" y="5251752"/>
                <a:ext cx="204216" cy="49041"/>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grpSp>
          <p:nvGrpSpPr>
            <p:cNvPr id="33" name="Group 32"/>
            <p:cNvGrpSpPr/>
            <p:nvPr/>
          </p:nvGrpSpPr>
          <p:grpSpPr>
            <a:xfrm flipV="1">
              <a:off x="576618" y="2978051"/>
              <a:ext cx="9821292" cy="1437696"/>
              <a:chOff x="733162" y="4536343"/>
              <a:chExt cx="9973345" cy="1437696"/>
            </a:xfrm>
          </p:grpSpPr>
          <p:sp>
            <p:nvSpPr>
              <p:cNvPr id="30" name="Block Arc 29"/>
              <p:cNvSpPr/>
              <p:nvPr/>
            </p:nvSpPr>
            <p:spPr bwMode="auto">
              <a:xfrm>
                <a:off x="733162" y="4536343"/>
                <a:ext cx="1652048" cy="1437696"/>
              </a:xfrm>
              <a:prstGeom prst="blockArc">
                <a:avLst>
                  <a:gd name="adj1" fmla="val 10800000"/>
                  <a:gd name="adj2" fmla="val 21508961"/>
                  <a:gd name="adj3" fmla="val 7992"/>
                </a:avLst>
              </a:prstGeom>
              <a:solidFill>
                <a:schemeClr val="accent5">
                  <a:lumMod val="75000"/>
                </a:schemeClr>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sp>
            <p:nvSpPr>
              <p:cNvPr id="31" name="Block Arc 30"/>
              <p:cNvSpPr/>
              <p:nvPr/>
            </p:nvSpPr>
            <p:spPr bwMode="auto">
              <a:xfrm flipV="1">
                <a:off x="2271341" y="4965410"/>
                <a:ext cx="8435166" cy="530026"/>
              </a:xfrm>
              <a:prstGeom prst="blockArc">
                <a:avLst>
                  <a:gd name="adj1" fmla="val 10800000"/>
                  <a:gd name="adj2" fmla="val 21552634"/>
                  <a:gd name="adj3" fmla="val 17433"/>
                </a:avLst>
              </a:prstGeom>
              <a:solidFill>
                <a:srgbClr val="8AC6CD"/>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sp>
          <p:nvSpPr>
            <p:cNvPr id="16" name="Rectangle 15"/>
            <p:cNvSpPr/>
            <p:nvPr/>
          </p:nvSpPr>
          <p:spPr bwMode="auto">
            <a:xfrm>
              <a:off x="8779277" y="2740623"/>
              <a:ext cx="450761" cy="1321847"/>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Arial" charset="0"/>
                <a:cs typeface="Arial" charset="0"/>
              </a:endParaRPr>
            </a:p>
          </p:txBody>
        </p:sp>
        <p:grpSp>
          <p:nvGrpSpPr>
            <p:cNvPr id="3" name="Group 2"/>
            <p:cNvGrpSpPr/>
            <p:nvPr/>
          </p:nvGrpSpPr>
          <p:grpSpPr>
            <a:xfrm>
              <a:off x="6283995" y="4415747"/>
              <a:ext cx="2562896" cy="698162"/>
              <a:chOff x="6684135" y="2585709"/>
              <a:chExt cx="2562896" cy="698162"/>
            </a:xfrm>
          </p:grpSpPr>
          <p:sp>
            <p:nvSpPr>
              <p:cNvPr id="34" name="TextBox 33"/>
              <p:cNvSpPr txBox="1"/>
              <p:nvPr/>
            </p:nvSpPr>
            <p:spPr>
              <a:xfrm>
                <a:off x="7455242" y="2585709"/>
                <a:ext cx="1791789" cy="369332"/>
              </a:xfrm>
              <a:prstGeom prst="rect">
                <a:avLst/>
              </a:prstGeom>
              <a:noFill/>
            </p:spPr>
            <p:txBody>
              <a:bodyPr wrap="square" rtlCol="0">
                <a:spAutoFit/>
              </a:bodyPr>
              <a:lstStyle/>
              <a:p>
                <a:r>
                  <a:rPr lang="en-US" dirty="0"/>
                  <a:t>OHCA</a:t>
                </a:r>
              </a:p>
            </p:txBody>
          </p:sp>
          <p:sp>
            <p:nvSpPr>
              <p:cNvPr id="35" name="TextBox 34"/>
              <p:cNvSpPr txBox="1"/>
              <p:nvPr/>
            </p:nvSpPr>
            <p:spPr>
              <a:xfrm>
                <a:off x="7455242" y="2914539"/>
                <a:ext cx="1574147" cy="369332"/>
              </a:xfrm>
              <a:prstGeom prst="rect">
                <a:avLst/>
              </a:prstGeom>
              <a:noFill/>
            </p:spPr>
            <p:txBody>
              <a:bodyPr wrap="square" rtlCol="0">
                <a:spAutoFit/>
              </a:bodyPr>
              <a:lstStyle/>
              <a:p>
                <a:r>
                  <a:rPr lang="en-US" dirty="0"/>
                  <a:t>OHCA + TH</a:t>
                </a:r>
              </a:p>
            </p:txBody>
          </p:sp>
          <p:cxnSp>
            <p:nvCxnSpPr>
              <p:cNvPr id="45" name="Straight Connector 44"/>
              <p:cNvCxnSpPr>
                <a:stCxn id="34" idx="1"/>
              </p:cNvCxnSpPr>
              <p:nvPr/>
            </p:nvCxnSpPr>
            <p:spPr bwMode="auto">
              <a:xfrm flipH="1">
                <a:off x="6684135" y="2770375"/>
                <a:ext cx="771107" cy="0"/>
              </a:xfrm>
              <a:prstGeom prst="line">
                <a:avLst/>
              </a:prstGeom>
              <a:ln w="117475">
                <a:solidFill>
                  <a:srgbClr val="FF0000"/>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bwMode="auto">
              <a:xfrm flipH="1">
                <a:off x="6694054" y="3072718"/>
                <a:ext cx="771107" cy="0"/>
              </a:xfrm>
              <a:prstGeom prst="line">
                <a:avLst/>
              </a:prstGeom>
              <a:ln w="117475">
                <a:solidFill>
                  <a:schemeClr val="accent1">
                    <a:lumMod val="75000"/>
                  </a:schemeClr>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83587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he Good Drive:Users:Michael New:Desktop:diagrams for grant:APC chart.tiff"/>
          <p:cNvPicPr/>
          <p:nvPr/>
        </p:nvPicPr>
        <p:blipFill>
          <a:blip r:embed="rId2">
            <a:extLst>
              <a:ext uri="{28A0092B-C50C-407E-A947-70E740481C1C}">
                <a14:useLocalDpi xmlns:a14="http://schemas.microsoft.com/office/drawing/2010/main"/>
              </a:ext>
            </a:extLst>
          </a:blip>
          <a:srcRect/>
          <a:stretch>
            <a:fillRect/>
          </a:stretch>
        </p:blipFill>
        <p:spPr bwMode="auto">
          <a:xfrm>
            <a:off x="1962615" y="1721388"/>
            <a:ext cx="4838317" cy="4114538"/>
          </a:xfrm>
          <a:prstGeom prst="rect">
            <a:avLst/>
          </a:prstGeom>
          <a:noFill/>
          <a:ln>
            <a:noFill/>
          </a:ln>
        </p:spPr>
      </p:pic>
      <p:sp>
        <p:nvSpPr>
          <p:cNvPr id="5" name="TextBox 4"/>
          <p:cNvSpPr txBox="1"/>
          <p:nvPr/>
        </p:nvSpPr>
        <p:spPr>
          <a:xfrm>
            <a:off x="398820" y="6476198"/>
            <a:ext cx="5782891" cy="584776"/>
          </a:xfrm>
          <a:prstGeom prst="rect">
            <a:avLst/>
          </a:prstGeom>
          <a:noFill/>
        </p:spPr>
        <p:txBody>
          <a:bodyPr wrap="square" rtlCol="0">
            <a:spAutoFit/>
          </a:bodyPr>
          <a:lstStyle/>
          <a:p>
            <a:pPr lvl="0"/>
            <a:r>
              <a:rPr lang="en-US" sz="1400" dirty="0" err="1"/>
              <a:t>Adrie</a:t>
            </a:r>
            <a:r>
              <a:rPr lang="en-US" sz="1400" dirty="0"/>
              <a:t> C, et. al. J Am </a:t>
            </a:r>
            <a:r>
              <a:rPr lang="en-US" sz="1400" dirty="0" err="1"/>
              <a:t>Coll</a:t>
            </a:r>
            <a:r>
              <a:rPr lang="en-US" sz="1400" dirty="0"/>
              <a:t> </a:t>
            </a:r>
            <a:r>
              <a:rPr lang="en-US" sz="1400" dirty="0" err="1"/>
              <a:t>Cardiol</a:t>
            </a:r>
            <a:r>
              <a:rPr lang="en-US" sz="1400" dirty="0"/>
              <a:t> 2005; 46:21-8 </a:t>
            </a:r>
          </a:p>
          <a:p>
            <a:endParaRPr lang="en-US" dirty="0"/>
          </a:p>
        </p:txBody>
      </p:sp>
    </p:spTree>
    <p:extLst>
      <p:ext uri="{BB962C8B-B14F-4D97-AF65-F5344CB8AC3E}">
        <p14:creationId xmlns:p14="http://schemas.microsoft.com/office/powerpoint/2010/main" val="1462032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Thromboelastrography</a:t>
            </a:r>
            <a:r>
              <a:rPr lang="en-US" dirty="0"/>
              <a:t> - (TEG)</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68767"/>
            <a:ext cx="5977719" cy="37943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6651" y="1575812"/>
            <a:ext cx="3254408" cy="4580278"/>
          </a:xfrm>
          <a:prstGeom prst="rect">
            <a:avLst/>
          </a:prstGeom>
        </p:spPr>
      </p:pic>
    </p:spTree>
    <p:extLst>
      <p:ext uri="{BB962C8B-B14F-4D97-AF65-F5344CB8AC3E}">
        <p14:creationId xmlns:p14="http://schemas.microsoft.com/office/powerpoint/2010/main" val="1771923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333" y="1637731"/>
            <a:ext cx="8517067" cy="4462817"/>
          </a:xfrm>
          <a:prstGeom prst="rect">
            <a:avLst/>
          </a:prstGeom>
        </p:spPr>
      </p:pic>
    </p:spTree>
    <p:extLst>
      <p:ext uri="{BB962C8B-B14F-4D97-AF65-F5344CB8AC3E}">
        <p14:creationId xmlns:p14="http://schemas.microsoft.com/office/powerpoint/2010/main" val="1557388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388" y="1496088"/>
            <a:ext cx="8001000" cy="4822825"/>
          </a:xfrm>
          <a:prstGeom prst="rect">
            <a:avLst/>
          </a:prstGeom>
        </p:spPr>
      </p:pic>
    </p:spTree>
    <p:extLst>
      <p:ext uri="{BB962C8B-B14F-4D97-AF65-F5344CB8AC3E}">
        <p14:creationId xmlns:p14="http://schemas.microsoft.com/office/powerpoint/2010/main" val="1499661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dirty="0">
                <a:ea typeface="ＭＳ Ｐゴシック" charset="-128"/>
              </a:rPr>
              <a:t>Before TTM…</a:t>
            </a:r>
          </a:p>
        </p:txBody>
      </p:sp>
      <p:pic>
        <p:nvPicPr>
          <p:cNvPr id="7373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13450" y="242888"/>
            <a:ext cx="2765425"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5262" y="1416993"/>
            <a:ext cx="5024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p:cNvSpPr txBox="1">
            <a:spLocks noChangeArrowheads="1"/>
          </p:cNvSpPr>
          <p:nvPr/>
        </p:nvSpPr>
        <p:spPr bwMode="auto">
          <a:xfrm>
            <a:off x="401638" y="6265863"/>
            <a:ext cx="1747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i="1">
                <a:solidFill>
                  <a:schemeClr val="bg1"/>
                </a:solidFill>
              </a:rPr>
              <a:t>JAMA, 1986</a:t>
            </a:r>
          </a:p>
        </p:txBody>
      </p:sp>
      <p:sp>
        <p:nvSpPr>
          <p:cNvPr id="2" name="TextBox 1"/>
          <p:cNvSpPr txBox="1"/>
          <p:nvPr/>
        </p:nvSpPr>
        <p:spPr>
          <a:xfrm>
            <a:off x="824296" y="3540914"/>
            <a:ext cx="5189154" cy="1477328"/>
          </a:xfrm>
          <a:prstGeom prst="rect">
            <a:avLst/>
          </a:prstGeom>
          <a:noFill/>
        </p:spPr>
        <p:txBody>
          <a:bodyPr wrap="square" rtlCol="0">
            <a:spAutoFit/>
          </a:bodyPr>
          <a:lstStyle/>
          <a:p>
            <a:pPr marL="285750" indent="-285750">
              <a:buFont typeface="Arial" charset="0"/>
              <a:buChar char="•"/>
            </a:pPr>
            <a:r>
              <a:rPr lang="en-US" i="1" dirty="0"/>
              <a:t>We recommend the </a:t>
            </a:r>
            <a:r>
              <a:rPr lang="en-US" b="1" i="1" dirty="0"/>
              <a:t>earliest time to prognosticate a poor neurologic outcome </a:t>
            </a:r>
            <a:r>
              <a:rPr lang="en-US" i="1" dirty="0"/>
              <a:t>using clinical examination</a:t>
            </a:r>
            <a:r>
              <a:rPr lang="en-US" b="1" i="1" dirty="0"/>
              <a:t> in patients not treated with TTM is 72 hours </a:t>
            </a:r>
            <a:r>
              <a:rPr lang="en-US" i="1" dirty="0"/>
              <a:t>after cardiac arrest (Class I, LOE B-NR).</a:t>
            </a:r>
          </a:p>
        </p:txBody>
      </p:sp>
      <p:sp>
        <p:nvSpPr>
          <p:cNvPr id="7" name="TextBox 6"/>
          <p:cNvSpPr txBox="1"/>
          <p:nvPr/>
        </p:nvSpPr>
        <p:spPr>
          <a:xfrm>
            <a:off x="189186" y="5941539"/>
            <a:ext cx="4803228" cy="830997"/>
          </a:xfrm>
          <a:prstGeom prst="rect">
            <a:avLst/>
          </a:prstGeom>
          <a:noFill/>
        </p:spPr>
        <p:txBody>
          <a:bodyPr wrap="square" rtlCol="0">
            <a:spAutoFit/>
          </a:bodyPr>
          <a:lstStyle/>
          <a:p>
            <a:r>
              <a:rPr lang="en-US" sz="1200" dirty="0"/>
              <a:t>Callaway CW,</a:t>
            </a:r>
            <a:r>
              <a:rPr lang="en-US" sz="1200" i="1" dirty="0"/>
              <a:t> Part 8: Post–Cardiac Arrest Care </a:t>
            </a:r>
          </a:p>
          <a:p>
            <a:r>
              <a:rPr lang="en-US" sz="1200" i="1" dirty="0"/>
              <a:t>2015 American Heart Association Guidelines Update for Cardiopulmonary Resuscitation and Emergency Cardiovascular Care </a:t>
            </a:r>
            <a:r>
              <a:rPr lang="en-US" sz="1200" dirty="0"/>
              <a:t>, Circulation 2015</a:t>
            </a:r>
          </a:p>
        </p:txBody>
      </p:sp>
    </p:spTree>
    <p:extLst>
      <p:ext uri="{BB962C8B-B14F-4D97-AF65-F5344CB8AC3E}">
        <p14:creationId xmlns:p14="http://schemas.microsoft.com/office/powerpoint/2010/main" val="1129507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dirty="0"/>
              <a:t>Neurologic Prognostication</a:t>
            </a:r>
            <a:br>
              <a:rPr lang="en-US" dirty="0"/>
            </a:br>
            <a:r>
              <a:rPr lang="en-US" dirty="0"/>
              <a:t>“72 Hour Rule”</a:t>
            </a:r>
          </a:p>
        </p:txBody>
      </p:sp>
      <p:sp>
        <p:nvSpPr>
          <p:cNvPr id="378883" name="Rectangle 3"/>
          <p:cNvSpPr>
            <a:spLocks noGrp="1" noChangeArrowheads="1"/>
          </p:cNvSpPr>
          <p:nvPr>
            <p:ph type="body" sz="half" idx="1"/>
          </p:nvPr>
        </p:nvSpPr>
        <p:spPr>
          <a:xfrm>
            <a:off x="402596" y="1676400"/>
            <a:ext cx="4642369" cy="3962400"/>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sz="2400" b="0" dirty="0"/>
              <a:t>This time until prognostication can be even longer than 72 hours after cardiac arrest if the residual effect of sedation or paralysis confounds the clinical examination (Class </a:t>
            </a:r>
            <a:r>
              <a:rPr lang="en-US" sz="2400" b="0" dirty="0" err="1"/>
              <a:t>IIa</a:t>
            </a:r>
            <a:r>
              <a:rPr lang="en-US" sz="2400" b="0" dirty="0"/>
              <a:t>, LOE C-LD).</a:t>
            </a:r>
          </a:p>
          <a:p>
            <a:pPr>
              <a:defRPr/>
            </a:pPr>
            <a:r>
              <a:rPr lang="en-US" sz="2400" b="0" dirty="0"/>
              <a:t>Operationally, the timing for prognostication is typically 4.5 to 5 days after ROSC for patients treated with TTM. </a:t>
            </a:r>
          </a:p>
          <a:p>
            <a:pPr>
              <a:defRPr/>
            </a:pPr>
            <a:endParaRPr lang="en-US" sz="2400" b="0" dirty="0"/>
          </a:p>
        </p:txBody>
      </p:sp>
      <p:pic>
        <p:nvPicPr>
          <p:cNvPr id="44036" name="Picture 4" descr="MPj0438746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439104" y="1555532"/>
            <a:ext cx="3168869" cy="4225158"/>
          </a:xfrm>
          <a:extLst>
            <a:ext uri="{91240B29-F687-4F45-9708-019B960494DF}">
              <a14:hiddenLine xmlns:a14="http://schemas.microsoft.com/office/drawing/2010/main" w="9525">
                <a:solidFill>
                  <a:srgbClr val="000000"/>
                </a:solidFill>
                <a:miter lim="800000"/>
                <a:headEnd/>
                <a:tailEnd/>
              </a14:hiddenLine>
            </a:ext>
          </a:extLst>
        </p:spPr>
      </p:pic>
      <p:cxnSp>
        <p:nvCxnSpPr>
          <p:cNvPr id="44037" name="Straight Connector 2"/>
          <p:cNvCxnSpPr>
            <a:cxnSpLocks noChangeShapeType="1"/>
          </p:cNvCxnSpPr>
          <p:nvPr/>
        </p:nvCxnSpPr>
        <p:spPr bwMode="auto">
          <a:xfrm>
            <a:off x="1524000" y="881063"/>
            <a:ext cx="29718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4808182" y="654667"/>
            <a:ext cx="3468715" cy="584775"/>
          </a:xfrm>
          <a:prstGeom prst="rect">
            <a:avLst/>
          </a:prstGeom>
          <a:solidFill>
            <a:srgbClr val="FF0000"/>
          </a:solidFill>
          <a:ln>
            <a:solidFill>
              <a:schemeClr val="tx1"/>
            </a:solidFill>
          </a:ln>
          <a:effectLst>
            <a:outerShdw blurRad="50800" dist="38100" dir="2700000" algn="tl" rotWithShape="0">
              <a:prstClr val="black">
                <a:alpha val="40000"/>
              </a:prstClr>
            </a:outerShdw>
          </a:effectLst>
        </p:spPr>
        <p:txBody>
          <a:bodyPr wrap="square">
            <a:spAutoFit/>
          </a:bodyPr>
          <a:lstStyle/>
          <a:p>
            <a:pPr>
              <a:defRPr/>
            </a:pPr>
            <a:r>
              <a:rPr lang="en-US" sz="3200" u="sng"/>
              <a:t>“96++ </a:t>
            </a:r>
            <a:r>
              <a:rPr lang="en-US" sz="3200" u="sng" dirty="0"/>
              <a:t>Hour Rule”</a:t>
            </a:r>
          </a:p>
        </p:txBody>
      </p:sp>
      <p:sp>
        <p:nvSpPr>
          <p:cNvPr id="8" name="TextBox 7"/>
          <p:cNvSpPr txBox="1"/>
          <p:nvPr/>
        </p:nvSpPr>
        <p:spPr>
          <a:xfrm>
            <a:off x="189186" y="5941539"/>
            <a:ext cx="4803228" cy="830997"/>
          </a:xfrm>
          <a:prstGeom prst="rect">
            <a:avLst/>
          </a:prstGeom>
          <a:noFill/>
        </p:spPr>
        <p:txBody>
          <a:bodyPr wrap="square" rtlCol="0">
            <a:spAutoFit/>
          </a:bodyPr>
          <a:lstStyle/>
          <a:p>
            <a:r>
              <a:rPr lang="en-US" sz="1200" dirty="0"/>
              <a:t>Callaway CW,</a:t>
            </a:r>
            <a:r>
              <a:rPr lang="en-US" sz="1200" i="1" dirty="0"/>
              <a:t> Part 8: Post–Cardiac Arrest Care </a:t>
            </a:r>
          </a:p>
          <a:p>
            <a:r>
              <a:rPr lang="en-US" sz="1200" i="1" dirty="0"/>
              <a:t>2015 American Heart Association Guidelines Update for Cardiopulmonary Resuscitation and Emergency Cardiovascular Care </a:t>
            </a:r>
            <a:r>
              <a:rPr lang="en-US" sz="1200" dirty="0"/>
              <a:t>, Circulation 2015</a:t>
            </a:r>
          </a:p>
        </p:txBody>
      </p:sp>
    </p:spTree>
    <p:extLst>
      <p:ext uri="{BB962C8B-B14F-4D97-AF65-F5344CB8AC3E}">
        <p14:creationId xmlns:p14="http://schemas.microsoft.com/office/powerpoint/2010/main" val="1826785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Neuro-cognition following TH…</a:t>
            </a:r>
          </a:p>
        </p:txBody>
      </p:sp>
      <p:sp>
        <p:nvSpPr>
          <p:cNvPr id="5" name="Content Placeholder 4"/>
          <p:cNvSpPr>
            <a:spLocks noGrp="1"/>
          </p:cNvSpPr>
          <p:nvPr>
            <p:ph sz="half" idx="1"/>
          </p:nvPr>
        </p:nvSpPr>
        <p:spPr/>
        <p:txBody>
          <a:bodyPr/>
          <a:lstStyle/>
          <a:p>
            <a:r>
              <a:rPr lang="en-US" dirty="0"/>
              <a:t>Each Survivor gets:</a:t>
            </a:r>
          </a:p>
          <a:p>
            <a:pPr lvl="1"/>
            <a:r>
              <a:rPr lang="en-US" dirty="0"/>
              <a:t>R-BANS</a:t>
            </a:r>
          </a:p>
          <a:p>
            <a:pPr lvl="1"/>
            <a:r>
              <a:rPr lang="en-US" dirty="0"/>
              <a:t>CPC-E</a:t>
            </a:r>
          </a:p>
          <a:p>
            <a:pPr lvl="1"/>
            <a:r>
              <a:rPr lang="en-US" dirty="0"/>
              <a:t>SF-12v2</a:t>
            </a:r>
          </a:p>
          <a:p>
            <a:pPr lvl="1"/>
            <a:r>
              <a:rPr lang="en-US" dirty="0"/>
              <a:t>WTAR</a:t>
            </a:r>
          </a:p>
        </p:txBody>
      </p:sp>
      <p:sp>
        <p:nvSpPr>
          <p:cNvPr id="6" name="Content Placeholder 5"/>
          <p:cNvSpPr>
            <a:spLocks noGrp="1"/>
          </p:cNvSpPr>
          <p:nvPr>
            <p:ph sz="half" idx="2"/>
          </p:nvPr>
        </p:nvSpPr>
        <p:spPr>
          <a:xfrm>
            <a:off x="4724400" y="1676400"/>
            <a:ext cx="4078406" cy="4373563"/>
          </a:xfrm>
        </p:spPr>
        <p:txBody>
          <a:bodyPr/>
          <a:lstStyle/>
          <a:p>
            <a:r>
              <a:rPr lang="en-US" dirty="0"/>
              <a:t>What we are discovering:</a:t>
            </a:r>
          </a:p>
          <a:p>
            <a:pPr lvl="1"/>
            <a:r>
              <a:rPr lang="en-US" dirty="0"/>
              <a:t>Victims have specific brain injury signature</a:t>
            </a:r>
          </a:p>
          <a:p>
            <a:pPr lvl="1"/>
            <a:r>
              <a:rPr lang="en-US" dirty="0"/>
              <a:t>Rapidly improving short term memory gaps</a:t>
            </a:r>
          </a:p>
          <a:p>
            <a:pPr lvl="1"/>
            <a:r>
              <a:rPr lang="en-US" dirty="0"/>
              <a:t>Impaired executive function</a:t>
            </a:r>
          </a:p>
          <a:p>
            <a:pPr lvl="1"/>
            <a:r>
              <a:rPr lang="en-US" dirty="0"/>
              <a:t>Increased incidence anxiety and depression </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6538" y="4545983"/>
            <a:ext cx="3125337" cy="2072234"/>
          </a:xfrm>
          <a:prstGeom prst="rect">
            <a:avLst/>
          </a:prstGeom>
        </p:spPr>
      </p:pic>
    </p:spTree>
    <p:extLst>
      <p:ext uri="{BB962C8B-B14F-4D97-AF65-F5344CB8AC3E}">
        <p14:creationId xmlns:p14="http://schemas.microsoft.com/office/powerpoint/2010/main" val="519979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future holds…</a:t>
            </a:r>
          </a:p>
        </p:txBody>
      </p:sp>
      <p:sp>
        <p:nvSpPr>
          <p:cNvPr id="4" name="TextBox 3"/>
          <p:cNvSpPr txBox="1"/>
          <p:nvPr/>
        </p:nvSpPr>
        <p:spPr>
          <a:xfrm>
            <a:off x="1256582" y="1715767"/>
            <a:ext cx="184666" cy="369332"/>
          </a:xfrm>
          <a:prstGeom prst="rect">
            <a:avLst/>
          </a:prstGeom>
          <a:noFill/>
        </p:spPr>
        <p:txBody>
          <a:bodyPr wrap="none" rtlCol="0">
            <a:spAutoFit/>
          </a:bodyPr>
          <a:lstStyle/>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5816" y="1428550"/>
            <a:ext cx="7363841" cy="49296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208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1349004" y="232391"/>
            <a:ext cx="7583487" cy="1044575"/>
          </a:xfrm>
        </p:spPr>
        <p:txBody>
          <a:bodyPr/>
          <a:lstStyle/>
          <a:p>
            <a:r>
              <a:rPr lang="en-US" dirty="0">
                <a:latin typeface="Trebuchet MS" charset="0"/>
              </a:rPr>
              <a:t>When do I need ECPR (ECMO)?</a:t>
            </a:r>
          </a:p>
        </p:txBody>
      </p:sp>
      <p:sp>
        <p:nvSpPr>
          <p:cNvPr id="82946" name="Content Placeholder 2"/>
          <p:cNvSpPr>
            <a:spLocks noGrp="1"/>
          </p:cNvSpPr>
          <p:nvPr>
            <p:ph idx="1"/>
          </p:nvPr>
        </p:nvSpPr>
        <p:spPr>
          <a:xfrm>
            <a:off x="430213" y="1698625"/>
            <a:ext cx="2814637" cy="4208463"/>
          </a:xfrm>
        </p:spPr>
        <p:txBody>
          <a:bodyPr/>
          <a:lstStyle/>
          <a:p>
            <a:r>
              <a:rPr lang="en-US" sz="2000" dirty="0">
                <a:latin typeface="Trebuchet MS" charset="0"/>
              </a:rPr>
              <a:t>Unable to maintain acceptable oxygenation and hemodynamics</a:t>
            </a:r>
          </a:p>
          <a:p>
            <a:r>
              <a:rPr lang="en-US" sz="2000" dirty="0">
                <a:latin typeface="Trebuchet MS" charset="0"/>
              </a:rPr>
              <a:t>Considerations:</a:t>
            </a:r>
          </a:p>
          <a:p>
            <a:pPr lvl="1"/>
            <a:r>
              <a:rPr lang="en-US" sz="2000" dirty="0">
                <a:latin typeface="Trebuchet MS" charset="0"/>
              </a:rPr>
              <a:t>Bridge to recovery / transplant</a:t>
            </a:r>
          </a:p>
          <a:p>
            <a:pPr lvl="1"/>
            <a:r>
              <a:rPr lang="en-US" sz="2000" dirty="0">
                <a:latin typeface="Trebuchet MS" charset="0"/>
              </a:rPr>
              <a:t>Chronic conditions</a:t>
            </a:r>
          </a:p>
          <a:p>
            <a:pPr lvl="1"/>
            <a:r>
              <a:rPr lang="en-US" sz="2000" dirty="0">
                <a:latin typeface="Trebuchet MS" charset="0"/>
              </a:rPr>
              <a:t>Previous function</a:t>
            </a:r>
          </a:p>
        </p:txBody>
      </p:sp>
      <p:pic>
        <p:nvPicPr>
          <p:cNvPr id="82947" name="Picture 3" descr="p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01640" y="1698625"/>
            <a:ext cx="37846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8" name="Picture 1" descr="Cannula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62341" y="1037623"/>
            <a:ext cx="2470150"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470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sz="3600" b="1" dirty="0">
                <a:latin typeface="Trebuchet MS" charset="0"/>
              </a:rPr>
              <a:t>Post-Cardiac Arrest Syndrome</a:t>
            </a:r>
          </a:p>
        </p:txBody>
      </p:sp>
      <p:sp>
        <p:nvSpPr>
          <p:cNvPr id="33794" name="Content Placeholder 2"/>
          <p:cNvSpPr>
            <a:spLocks noGrp="1"/>
          </p:cNvSpPr>
          <p:nvPr>
            <p:ph idx="1"/>
          </p:nvPr>
        </p:nvSpPr>
        <p:spPr>
          <a:xfrm>
            <a:off x="457200" y="1800225"/>
            <a:ext cx="4816475" cy="3429000"/>
          </a:xfrm>
        </p:spPr>
        <p:txBody>
          <a:bodyPr/>
          <a:lstStyle/>
          <a:p>
            <a:pPr eaLnBrk="1" hangingPunct="1"/>
            <a:r>
              <a:rPr lang="en-US" sz="2800" dirty="0">
                <a:latin typeface="Trebuchet MS" charset="0"/>
              </a:rPr>
              <a:t>Unique pathophysiological process involving multiple organs</a:t>
            </a:r>
          </a:p>
          <a:p>
            <a:pPr eaLnBrk="1" hangingPunct="1"/>
            <a:r>
              <a:rPr lang="en-US" sz="2800" dirty="0">
                <a:latin typeface="Trebuchet MS" charset="0"/>
              </a:rPr>
              <a:t>Whole body ischemia</a:t>
            </a:r>
          </a:p>
          <a:p>
            <a:pPr lvl="1" eaLnBrk="1" hangingPunct="1"/>
            <a:r>
              <a:rPr lang="en-US" sz="2400" dirty="0">
                <a:latin typeface="Trebuchet MS" charset="0"/>
              </a:rPr>
              <a:t>Global tissue and organ injury (no flow)</a:t>
            </a:r>
          </a:p>
          <a:p>
            <a:pPr lvl="1" eaLnBrk="1" hangingPunct="1"/>
            <a:r>
              <a:rPr lang="en-US" sz="2400" dirty="0">
                <a:latin typeface="Trebuchet MS" charset="0"/>
              </a:rPr>
              <a:t>CPR </a:t>
            </a:r>
            <a:r>
              <a:rPr lang="en-US" dirty="0">
                <a:latin typeface="Trebuchet MS" charset="0"/>
              </a:rPr>
              <a:t>(low-flow)</a:t>
            </a:r>
          </a:p>
          <a:p>
            <a:pPr lvl="1" eaLnBrk="1" hangingPunct="1"/>
            <a:r>
              <a:rPr lang="en-US" sz="2400" dirty="0">
                <a:latin typeface="Trebuchet MS" charset="0"/>
              </a:rPr>
              <a:t>Epinephrine (high-flow) reperfusion injury</a:t>
            </a:r>
          </a:p>
        </p:txBody>
      </p:sp>
      <p:pic>
        <p:nvPicPr>
          <p:cNvPr id="33795" name="Picture 4" descr="Födis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050" y="2384425"/>
            <a:ext cx="3743325" cy="2808288"/>
          </a:xfrm>
          <a:prstGeom prst="rect">
            <a:avLst/>
          </a:prstGeom>
          <a:noFill/>
          <a:ln w="381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33796" name="TextBox 4"/>
          <p:cNvSpPr txBox="1">
            <a:spLocks noChangeArrowheads="1"/>
          </p:cNvSpPr>
          <p:nvPr/>
        </p:nvSpPr>
        <p:spPr bwMode="auto">
          <a:xfrm>
            <a:off x="4575175" y="6313488"/>
            <a:ext cx="42672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chemeClr val="bg1"/>
                </a:solidFill>
              </a:rPr>
              <a:t>Nolan JP, Neumar R, Resuscitation 2008</a:t>
            </a:r>
          </a:p>
        </p:txBody>
      </p:sp>
      <p:sp>
        <p:nvSpPr>
          <p:cNvPr id="6" name="TextBox 14"/>
          <p:cNvSpPr txBox="1">
            <a:spLocks noChangeArrowheads="1"/>
          </p:cNvSpPr>
          <p:nvPr/>
        </p:nvSpPr>
        <p:spPr bwMode="auto">
          <a:xfrm>
            <a:off x="651062" y="6466675"/>
            <a:ext cx="568807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err="1"/>
              <a:t>Neumar</a:t>
            </a:r>
            <a:r>
              <a:rPr lang="en-US" sz="1400" i="1" dirty="0"/>
              <a:t> RW et. al. Circulation 2008 18:2452-2483</a:t>
            </a:r>
            <a:br>
              <a:rPr lang="en-US" sz="1400" b="1" dirty="0"/>
            </a:br>
            <a:endParaRPr lang="en-US" sz="1400" dirty="0"/>
          </a:p>
          <a:p>
            <a:pPr eaLnBrk="1" hangingPunct="1"/>
            <a:endParaRPr lang="en-US" sz="1400" i="1" dirty="0"/>
          </a:p>
        </p:txBody>
      </p:sp>
    </p:spTree>
    <p:extLst>
      <p:ext uri="{BB962C8B-B14F-4D97-AF65-F5344CB8AC3E}">
        <p14:creationId xmlns:p14="http://schemas.microsoft.com/office/powerpoint/2010/main" val="1147686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1371600" y="1981200"/>
            <a:ext cx="7086600" cy="89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631825" lvl="1" indent="-342900" defTabSz="171450">
              <a:tabLst>
                <a:tab pos="114300" algn="l"/>
              </a:tabLst>
              <a:defRPr/>
            </a:pPr>
            <a:endParaRPr lang="en-US" dirty="0">
              <a:cs typeface="+mn-cs"/>
            </a:endParaRPr>
          </a:p>
          <a:p>
            <a:pPr marL="342900" indent="-342900" defTabSz="171450">
              <a:lnSpc>
                <a:spcPct val="5000"/>
              </a:lnSpc>
              <a:spcBef>
                <a:spcPct val="50000"/>
              </a:spcBef>
              <a:tabLst>
                <a:tab pos="114300" algn="l"/>
              </a:tabLst>
              <a:defRPr/>
            </a:pPr>
            <a:endParaRPr lang="en-US" dirty="0">
              <a:cs typeface="+mn-cs"/>
            </a:endParaRPr>
          </a:p>
          <a:p>
            <a:pPr marL="342900" indent="-342900" defTabSz="171450">
              <a:lnSpc>
                <a:spcPct val="0"/>
              </a:lnSpc>
              <a:tabLst>
                <a:tab pos="114300" algn="l"/>
              </a:tabLst>
              <a:defRPr/>
            </a:pPr>
            <a:r>
              <a:rPr lang="en-US" dirty="0">
                <a:cs typeface="+mn-cs"/>
              </a:rPr>
              <a:t>	 </a:t>
            </a:r>
          </a:p>
          <a:p>
            <a:pPr eaLnBrk="1" hangingPunct="1">
              <a:defRPr/>
            </a:pPr>
            <a:endParaRPr lang="en-US" sz="2400" dirty="0">
              <a:cs typeface="+mn-cs"/>
            </a:endParaRPr>
          </a:p>
        </p:txBody>
      </p:sp>
      <p:sp>
        <p:nvSpPr>
          <p:cNvPr id="22531" name="Title 1"/>
          <p:cNvSpPr>
            <a:spLocks noGrp="1"/>
          </p:cNvSpPr>
          <p:nvPr>
            <p:ph type="title"/>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rPr>
              <a:t>Thanks…</a:t>
            </a:r>
          </a:p>
        </p:txBody>
      </p:sp>
      <p:sp>
        <p:nvSpPr>
          <p:cNvPr id="22532" name="Content Placeholder 2"/>
          <p:cNvSpPr>
            <a:spLocks noGrp="1"/>
          </p:cNvSpPr>
          <p:nvPr>
            <p:ph sz="half" idx="1"/>
          </p:nvPr>
        </p:nvSpPr>
        <p:spPr bwMode="auto">
          <a:xfrm>
            <a:off x="604204" y="1903984"/>
            <a:ext cx="3810000" cy="43735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rPr>
              <a:t>Josie, Madeline, Claire, Liam</a:t>
            </a:r>
          </a:p>
          <a:p>
            <a:r>
              <a:rPr lang="en-US" dirty="0">
                <a:latin typeface="Arial" charset="0"/>
              </a:rPr>
              <a:t>Department of Emergency Medicine @ UAB</a:t>
            </a:r>
          </a:p>
          <a:p>
            <a:r>
              <a:rPr lang="en-US" dirty="0">
                <a:latin typeface="Arial" charset="0"/>
              </a:rPr>
              <a:t>The Hypothermia Team @ UAB</a:t>
            </a:r>
          </a:p>
          <a:p>
            <a:r>
              <a:rPr lang="en-US" dirty="0">
                <a:latin typeface="Arial" charset="0"/>
              </a:rPr>
              <a:t>Drs. Wang and </a:t>
            </a:r>
            <a:r>
              <a:rPr lang="en-US" dirty="0" err="1">
                <a:latin typeface="Arial" charset="0"/>
              </a:rPr>
              <a:t>Pittet</a:t>
            </a:r>
            <a:r>
              <a:rPr lang="en-US" dirty="0">
                <a:latin typeface="Arial" charset="0"/>
              </a:rPr>
              <a:t> </a:t>
            </a:r>
          </a:p>
          <a:p>
            <a:endParaRPr lang="en-US" dirty="0">
              <a:latin typeface="Arial" charset="0"/>
            </a:endParaRPr>
          </a:p>
          <a:p>
            <a:endParaRPr lang="en-US" dirty="0">
              <a:latin typeface="Arial" charset="0"/>
            </a:endParaRPr>
          </a:p>
        </p:txBody>
      </p:sp>
      <p:pic>
        <p:nvPicPr>
          <p:cNvPr id="22533" name="Content Placeholder 5" descr="_DSC2425.jpg"/>
          <p:cNvPicPr>
            <a:picLocks noChangeAspect="1"/>
          </p:cNvPicPr>
          <p:nvPr/>
        </p:nvPicPr>
        <p:blipFill>
          <a:blip r:embed="rId3" cstate="screen">
            <a:extLst>
              <a:ext uri="{28A0092B-C50C-407E-A947-70E740481C1C}">
                <a14:useLocalDpi xmlns:a14="http://schemas.microsoft.com/office/drawing/2010/main"/>
              </a:ext>
            </a:extLst>
          </a:blip>
          <a:srcRect t="-36827" b="-36827"/>
          <a:stretch>
            <a:fillRect/>
          </a:stretch>
        </p:blipFill>
        <p:spPr bwMode="auto">
          <a:xfrm>
            <a:off x="4414205" y="1663579"/>
            <a:ext cx="4632994" cy="534303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7" descr="phot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3401" y="1524000"/>
            <a:ext cx="1537590" cy="2307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2316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1695734" y="1624605"/>
            <a:ext cx="7772400" cy="1470025"/>
          </a:xfrm>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defRPr/>
            </a:pPr>
            <a:r>
              <a:rPr lang="en-US" sz="2800" i="1"/>
              <a:t>PRACTICAL CONSIDERATIONS</a:t>
            </a:r>
          </a:p>
        </p:txBody>
      </p:sp>
      <p:pic>
        <p:nvPicPr>
          <p:cNvPr id="3379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4724400"/>
            <a:ext cx="1611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9407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974725" y="238125"/>
            <a:ext cx="7583488" cy="1044575"/>
          </a:xfrm>
        </p:spPr>
        <p:txBody>
          <a:bodyPr/>
          <a:lstStyle/>
          <a:p>
            <a:pPr eaLnBrk="1" hangingPunct="1"/>
            <a:r>
              <a:rPr lang="en-US">
                <a:latin typeface="Trebuchet MS" charset="0"/>
              </a:rPr>
              <a:t>Intravascular Cooling:</a:t>
            </a:r>
          </a:p>
        </p:txBody>
      </p:sp>
      <p:sp>
        <p:nvSpPr>
          <p:cNvPr id="65538" name="Content Placeholder 2"/>
          <p:cNvSpPr>
            <a:spLocks noGrp="1"/>
          </p:cNvSpPr>
          <p:nvPr>
            <p:ph idx="1"/>
          </p:nvPr>
        </p:nvSpPr>
        <p:spPr/>
        <p:txBody>
          <a:bodyPr/>
          <a:lstStyle/>
          <a:p>
            <a:pPr eaLnBrk="1" hangingPunct="1"/>
            <a:endParaRPr lang="en-US">
              <a:latin typeface="Trebuchet MS" charset="0"/>
            </a:endParaRPr>
          </a:p>
        </p:txBody>
      </p:sp>
      <p:pic>
        <p:nvPicPr>
          <p:cNvPr id="65539" name="Picture 5" descr="K:\My Briefcase\Alsius\CoolGard3Picture catheter &amp; device\CoolLine3LumenCatheter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9563" y="1828800"/>
            <a:ext cx="5892800" cy="4208463"/>
          </a:xfrm>
          <a:prstGeom prst="rect">
            <a:avLst/>
          </a:prstGeom>
          <a:noFill/>
          <a:ln w="381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pic>
        <p:nvPicPr>
          <p:cNvPr id="65540" name="Picture 6" descr="K:\My Briefcase\Alsius\CoolGard3Picture catheter &amp; device\ICY3CatheterLumenInser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300" y="4011613"/>
            <a:ext cx="1933575" cy="2508250"/>
          </a:xfrm>
          <a:prstGeom prst="rect">
            <a:avLst/>
          </a:prstGeom>
          <a:noFill/>
          <a:ln w="381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pic>
        <p:nvPicPr>
          <p:cNvPr id="65541" name="Picture 3" descr="K:\My Briefcase\Alsius\CoolGard3Picture catheter &amp; device\CoolGard3000IntravascularTemperatureMgmtSystem-ALSIU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4200" y="520700"/>
            <a:ext cx="1593850" cy="2871788"/>
          </a:xfrm>
          <a:prstGeom prst="rect">
            <a:avLst/>
          </a:prstGeom>
          <a:noFill/>
          <a:ln w="381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22951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p:txBody>
          <a:bodyPr/>
          <a:lstStyle/>
          <a:p>
            <a:pPr eaLnBrk="1" hangingPunct="1"/>
            <a:r>
              <a:rPr lang="en-US">
                <a:latin typeface="Trebuchet MS" charset="0"/>
              </a:rPr>
              <a:t>Sunde: Adverse Events w/ Bundle</a:t>
            </a:r>
          </a:p>
        </p:txBody>
      </p:sp>
      <p:sp>
        <p:nvSpPr>
          <p:cNvPr id="49154" name="Table Placeholder 4"/>
          <p:cNvSpPr>
            <a:spLocks noGrp="1"/>
          </p:cNvSpPr>
          <p:nvPr>
            <p:ph type="tbl" idx="1"/>
          </p:nvPr>
        </p:nvSpPr>
        <p:spPr/>
      </p:sp>
      <p:pic>
        <p:nvPicPr>
          <p:cNvPr id="4915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6713" y="2324100"/>
            <a:ext cx="8320087" cy="269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1685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r>
              <a:rPr lang="en-US">
                <a:latin typeface="Trebuchet MS" charset="0"/>
              </a:rPr>
              <a:t>ARCTIC Program Volume</a:t>
            </a:r>
          </a:p>
        </p:txBody>
      </p:sp>
      <p:pic>
        <p:nvPicPr>
          <p:cNvPr id="55298" name="chart"/>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1030" y="1560513"/>
            <a:ext cx="6938963"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14153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a:xfrm>
            <a:off x="1329533" y="160750"/>
            <a:ext cx="8229600" cy="1143000"/>
          </a:xfrm>
        </p:spPr>
        <p:txBody>
          <a:bodyPr/>
          <a:lstStyle/>
          <a:p>
            <a:pPr eaLnBrk="1" hangingPunct="1"/>
            <a:r>
              <a:rPr lang="en-US" sz="3600" b="1" dirty="0">
                <a:latin typeface="Trebuchet MS" charset="0"/>
              </a:rPr>
              <a:t>Inter-Hospital Variability in Post Cardiac Arrest Mortality</a:t>
            </a:r>
            <a:br>
              <a:rPr lang="en-US" sz="3600" b="1" dirty="0">
                <a:latin typeface="Trebuchet MS" charset="0"/>
              </a:rPr>
            </a:br>
            <a:r>
              <a:rPr lang="en-US" sz="2000" b="1" dirty="0">
                <a:latin typeface="Trebuchet MS" charset="0"/>
              </a:rPr>
              <a:t>.</a:t>
            </a:r>
          </a:p>
        </p:txBody>
      </p:sp>
      <p:pic>
        <p:nvPicPr>
          <p:cNvPr id="56322" name="Picture 5" descr="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828800"/>
            <a:ext cx="4514850" cy="3290888"/>
          </a:xfrm>
          <a:prstGeom prst="rect">
            <a:avLst/>
          </a:prstGeom>
          <a:noFill/>
          <a:ln w="381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
        <p:nvSpPr>
          <p:cNvPr id="56323" name="Text Box 6"/>
          <p:cNvSpPr txBox="1">
            <a:spLocks noChangeArrowheads="1"/>
          </p:cNvSpPr>
          <p:nvPr/>
        </p:nvSpPr>
        <p:spPr bwMode="auto">
          <a:xfrm>
            <a:off x="779261" y="5328424"/>
            <a:ext cx="79438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latin typeface="Trebuchet MS" charset="0"/>
              </a:rPr>
              <a:t>Hospitals w/ &gt;50 CA/ y had significantly better survival than those treating &lt;20 CA/ y  OR 0.62, 95% CI 0.45-0.86</a:t>
            </a:r>
          </a:p>
        </p:txBody>
      </p:sp>
      <p:sp>
        <p:nvSpPr>
          <p:cNvPr id="6" name="Arc 5"/>
          <p:cNvSpPr/>
          <p:nvPr/>
        </p:nvSpPr>
        <p:spPr bwMode="auto">
          <a:xfrm rot="10800000">
            <a:off x="2816225" y="-1344613"/>
            <a:ext cx="10293350" cy="5994401"/>
          </a:xfrm>
          <a:prstGeom prst="arc">
            <a:avLst>
              <a:gd name="adj1" fmla="val 17378531"/>
              <a:gd name="adj2" fmla="val 21484271"/>
            </a:avLst>
          </a:prstGeom>
          <a:noFill/>
          <a:ln w="12000" cap="flat" cmpd="sng" algn="ctr">
            <a:solidFill>
              <a:sysClr val="windowText" lastClr="000000"/>
            </a:solidFill>
            <a:prstDash val="solid"/>
          </a:ln>
          <a:effectLst/>
        </p:spPr>
        <p:txBody>
          <a:bodyPr anchor="ctr"/>
          <a:lstStyle/>
          <a:p>
            <a:pPr algn="ctr" defTabSz="914400" fontAlgn="auto">
              <a:spcBef>
                <a:spcPts val="0"/>
              </a:spcBef>
              <a:spcAft>
                <a:spcPts val="0"/>
              </a:spcAft>
              <a:defRPr/>
            </a:pPr>
            <a:endParaRPr lang="en-US" kern="0">
              <a:solidFill>
                <a:sysClr val="window" lastClr="FFFFFF"/>
              </a:solidFill>
              <a:latin typeface="Corbel"/>
              <a:ea typeface="+mn-ea"/>
              <a:cs typeface="+mn-cs"/>
            </a:endParaRPr>
          </a:p>
        </p:txBody>
      </p:sp>
      <p:sp>
        <p:nvSpPr>
          <p:cNvPr id="2" name="TextBox 1"/>
          <p:cNvSpPr txBox="1"/>
          <p:nvPr/>
        </p:nvSpPr>
        <p:spPr>
          <a:xfrm>
            <a:off x="144695" y="6349628"/>
            <a:ext cx="5241221" cy="369332"/>
          </a:xfrm>
          <a:prstGeom prst="rect">
            <a:avLst/>
          </a:prstGeom>
          <a:noFill/>
        </p:spPr>
        <p:txBody>
          <a:bodyPr wrap="square" rtlCol="0">
            <a:spAutoFit/>
          </a:bodyPr>
          <a:lstStyle/>
          <a:p>
            <a:r>
              <a:rPr lang="en-US" b="1" dirty="0">
                <a:latin typeface="Trebuchet MS" charset="0"/>
              </a:rPr>
              <a:t>Carr et al. Resuscitation 2009;80:31-34</a:t>
            </a:r>
            <a:endParaRPr lang="en-US" dirty="0"/>
          </a:p>
        </p:txBody>
      </p:sp>
    </p:spTree>
    <p:extLst>
      <p:ext uri="{BB962C8B-B14F-4D97-AF65-F5344CB8AC3E}">
        <p14:creationId xmlns:p14="http://schemas.microsoft.com/office/powerpoint/2010/main" val="19996901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Trebuchet MS" charset="0"/>
              </a:rPr>
              <a:t>However Survival Remains Stagnant</a:t>
            </a:r>
          </a:p>
        </p:txBody>
      </p:sp>
      <p:pic>
        <p:nvPicPr>
          <p:cNvPr id="307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95375" y="1425575"/>
            <a:ext cx="7065963" cy="781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072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5375" y="2349500"/>
            <a:ext cx="3173413" cy="41386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724" name="TextBox 6"/>
          <p:cNvSpPr txBox="1">
            <a:spLocks noChangeArrowheads="1"/>
          </p:cNvSpPr>
          <p:nvPr/>
        </p:nvSpPr>
        <p:spPr bwMode="auto">
          <a:xfrm>
            <a:off x="4781550" y="2636972"/>
            <a:ext cx="3379788"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n-US" sz="2000" dirty="0"/>
              <a:t>Improvements in survival from AEDs </a:t>
            </a:r>
            <a:r>
              <a:rPr lang="en-US" sz="2000" i="1" dirty="0"/>
              <a:t>not</a:t>
            </a:r>
            <a:r>
              <a:rPr lang="en-US" sz="2000" dirty="0"/>
              <a:t> CPR</a:t>
            </a:r>
          </a:p>
          <a:p>
            <a:pPr eaLnBrk="1" hangingPunct="1">
              <a:buFontTx/>
              <a:buAutoNum type="arabicPeriod"/>
            </a:pPr>
            <a:r>
              <a:rPr lang="en-US" sz="2000" dirty="0"/>
              <a:t>No change in Survival in 40 years</a:t>
            </a:r>
          </a:p>
          <a:p>
            <a:pPr eaLnBrk="1" hangingPunct="1">
              <a:buFontTx/>
              <a:buAutoNum type="arabicPeriod"/>
            </a:pPr>
            <a:r>
              <a:rPr lang="en-US" sz="2000" dirty="0"/>
              <a:t>CPR = 911 early?</a:t>
            </a:r>
          </a:p>
          <a:p>
            <a:pPr eaLnBrk="1" hangingPunct="1">
              <a:buFontTx/>
              <a:buAutoNum type="arabicPeriod"/>
            </a:pPr>
            <a:r>
              <a:rPr lang="en-US" sz="2000" dirty="0"/>
              <a:t>$$ Incentives to keep CPR around (read: AHA)</a:t>
            </a:r>
          </a:p>
          <a:p>
            <a:pPr eaLnBrk="1" hangingPunct="1">
              <a:buFontTx/>
              <a:buAutoNum type="arabicPeriod"/>
            </a:pPr>
            <a:r>
              <a:rPr lang="en-US" sz="2000" dirty="0"/>
              <a:t>CPR is harmful</a:t>
            </a:r>
          </a:p>
          <a:p>
            <a:pPr eaLnBrk="1" hangingPunct="1">
              <a:buFontTx/>
              <a:buAutoNum type="arabicPeriod"/>
            </a:pPr>
            <a:r>
              <a:rPr lang="en-US" sz="2000" dirty="0"/>
              <a:t>CPR causes recurrent VF??</a:t>
            </a:r>
          </a:p>
        </p:txBody>
      </p:sp>
    </p:spTree>
    <p:extLst>
      <p:ext uri="{BB962C8B-B14F-4D97-AF65-F5344CB8AC3E}">
        <p14:creationId xmlns:p14="http://schemas.microsoft.com/office/powerpoint/2010/main" val="352993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Trebuchet MS"/>
                <a:cs typeface="Trebuchet MS"/>
              </a:rPr>
              <a:t>Post-Cardiac Arrest Syndrome</a:t>
            </a:r>
          </a:p>
        </p:txBody>
      </p:sp>
      <p:sp>
        <p:nvSpPr>
          <p:cNvPr id="3" name="Content Placeholder 2"/>
          <p:cNvSpPr>
            <a:spLocks noGrp="1"/>
          </p:cNvSpPr>
          <p:nvPr>
            <p:ph idx="1"/>
          </p:nvPr>
        </p:nvSpPr>
        <p:spPr>
          <a:xfrm>
            <a:off x="489123" y="1497963"/>
            <a:ext cx="5314759" cy="4373563"/>
          </a:xfrm>
        </p:spPr>
        <p:txBody>
          <a:bodyPr/>
          <a:lstStyle/>
          <a:p>
            <a:r>
              <a:rPr lang="en-US" dirty="0"/>
              <a:t>Brain Injury</a:t>
            </a:r>
          </a:p>
          <a:p>
            <a:pPr lvl="1"/>
            <a:r>
              <a:rPr lang="en-US" dirty="0"/>
              <a:t>Coma</a:t>
            </a:r>
          </a:p>
          <a:p>
            <a:r>
              <a:rPr lang="en-US" dirty="0"/>
              <a:t>Myocardial Dysfunction</a:t>
            </a:r>
          </a:p>
          <a:p>
            <a:pPr lvl="1"/>
            <a:r>
              <a:rPr lang="en-US" dirty="0"/>
              <a:t>Hypotension</a:t>
            </a:r>
          </a:p>
          <a:p>
            <a:r>
              <a:rPr lang="en-US" dirty="0"/>
              <a:t>Systemic ischemia/reperfusion</a:t>
            </a:r>
          </a:p>
          <a:p>
            <a:pPr lvl="1"/>
            <a:r>
              <a:rPr lang="en-US" dirty="0"/>
              <a:t>“Sepsis-like” syndrome / coagulation abnormalities</a:t>
            </a:r>
          </a:p>
          <a:p>
            <a:r>
              <a:rPr lang="en-US" dirty="0"/>
              <a:t>Persistent Pathology</a:t>
            </a:r>
          </a:p>
          <a:p>
            <a:pPr lvl="1"/>
            <a:r>
              <a:rPr lang="en-US" dirty="0"/>
              <a:t>What ever caused the arrest in the first place</a:t>
            </a:r>
          </a:p>
        </p:txBody>
      </p:sp>
      <p:sp>
        <p:nvSpPr>
          <p:cNvPr id="4" name="TextBox 14"/>
          <p:cNvSpPr txBox="1">
            <a:spLocks noChangeArrowheads="1"/>
          </p:cNvSpPr>
          <p:nvPr/>
        </p:nvSpPr>
        <p:spPr bwMode="auto">
          <a:xfrm>
            <a:off x="388681" y="6488668"/>
            <a:ext cx="568807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err="1"/>
              <a:t>Neumar</a:t>
            </a:r>
            <a:r>
              <a:rPr lang="en-US" sz="1400" i="1" dirty="0"/>
              <a:t> RW et. al. Circulation 2008 18:2452-2483</a:t>
            </a:r>
            <a:br>
              <a:rPr lang="en-US" sz="1400" b="1" dirty="0"/>
            </a:br>
            <a:endParaRPr lang="en-US" sz="1400" dirty="0"/>
          </a:p>
          <a:p>
            <a:pPr eaLnBrk="1" hangingPunct="1"/>
            <a:endParaRPr lang="en-US" sz="1400" i="1" dirty="0"/>
          </a:p>
        </p:txBody>
      </p:sp>
      <p:pic>
        <p:nvPicPr>
          <p:cNvPr id="5" name="Picture 4" descr="weather-smoking-addiction-medical-heart_attack-cardiac_arrest-mban752_lo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83944" y="1447113"/>
            <a:ext cx="3592132" cy="4157893"/>
          </a:xfrm>
          <a:prstGeom prst="rect">
            <a:avLst/>
          </a:prstGeom>
        </p:spPr>
      </p:pic>
    </p:spTree>
    <p:extLst>
      <p:ext uri="{BB962C8B-B14F-4D97-AF65-F5344CB8AC3E}">
        <p14:creationId xmlns:p14="http://schemas.microsoft.com/office/powerpoint/2010/main" val="938541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3|4.|6.5|9.9"/>
</p:tagLst>
</file>

<file path=ppt/tags/tag2.xml><?xml version="1.0" encoding="utf-8"?>
<p:tagLst xmlns:a="http://schemas.openxmlformats.org/drawingml/2006/main" xmlns:r="http://schemas.openxmlformats.org/officeDocument/2006/relationships" xmlns:p="http://schemas.openxmlformats.org/presentationml/2006/main">
  <p:tag name="TIMING" val="|6.3|4.|6.5|9.9"/>
</p:tagLst>
</file>

<file path=ppt/theme/theme1.xml><?xml version="1.0" encoding="utf-8"?>
<a:theme xmlns:a="http://schemas.openxmlformats.org/drawingml/2006/main" name="NEMSIS Airway Presentation Jan 1 2010">
  <a:themeElements>
    <a:clrScheme name="NEMSIS Airway Presentation Jan 1 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MSIS Airway Presentation Jan 1 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1"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1"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EMSIS Airway Presentation Jan 1 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MSIS Airway Presentation Jan 1 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MSIS Airway Presentation Jan 1 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MSIS Airway Presentation Jan 1 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MSIS Airway Presentation Jan 1 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MSIS Airway Presentation Jan 1 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MSIS Airway Presentation Jan 1 2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MSIS Airway Presentation Jan 1 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MSIS Airway Presentation Jan 1 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MSIS Airway Presentation Jan 1 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MSIS Airway Presentation Jan 1 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MSIS Airway Presentation Jan 1 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EMS Research Why Care May 16 2011 Compressed</Template>
  <TotalTime>9651</TotalTime>
  <Words>2859</Words>
  <Application>Microsoft Macintosh PowerPoint</Application>
  <PresentationFormat>On-screen Show (4:3)</PresentationFormat>
  <Paragraphs>702</Paragraphs>
  <Slides>86</Slides>
  <Notes>15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86</vt:i4>
      </vt:variant>
    </vt:vector>
  </HeadingPairs>
  <TitlesOfParts>
    <vt:vector size="98" baseType="lpstr">
      <vt:lpstr>Arial Unicode MS</vt:lpstr>
      <vt:lpstr>Arial</vt:lpstr>
      <vt:lpstr>Bradley Hand ITC</vt:lpstr>
      <vt:lpstr>Calibri</vt:lpstr>
      <vt:lpstr>Corbel</vt:lpstr>
      <vt:lpstr>Helvetica</vt:lpstr>
      <vt:lpstr>Symbol</vt:lpstr>
      <vt:lpstr>Times New Roman</vt:lpstr>
      <vt:lpstr>Trebuchet MS</vt:lpstr>
      <vt:lpstr>Verdana</vt:lpstr>
      <vt:lpstr>Wingdings 2</vt:lpstr>
      <vt:lpstr>NEMSIS Airway Presentation Jan 1 2010</vt:lpstr>
      <vt:lpstr>Endovascular Cooling in Modern Comprehensive Critical Care </vt:lpstr>
      <vt:lpstr>Disclosures</vt:lpstr>
      <vt:lpstr>Overview</vt:lpstr>
      <vt:lpstr>PowerPoint Presentation</vt:lpstr>
      <vt:lpstr>OHCA and AMI by the numbers… </vt:lpstr>
      <vt:lpstr>PowerPoint Presentation</vt:lpstr>
      <vt:lpstr>PowerPoint Presentation</vt:lpstr>
      <vt:lpstr>Post-Cardiac Arrest Syndrome</vt:lpstr>
      <vt:lpstr>Post-Cardiac Arrest Syndrome</vt:lpstr>
      <vt:lpstr>Modern Era of TTM:</vt:lpstr>
      <vt:lpstr>Who Should Receive TTM?</vt:lpstr>
      <vt:lpstr>Contraindications</vt:lpstr>
      <vt:lpstr>Neilsen, NEJM 2013</vt:lpstr>
      <vt:lpstr>PowerPoint Presentation</vt:lpstr>
      <vt:lpstr>Trends in TTM -- </vt:lpstr>
      <vt:lpstr>PowerPoint Presentation</vt:lpstr>
      <vt:lpstr>HYPERION Trial</vt:lpstr>
      <vt:lpstr>PowerPoint Presentation</vt:lpstr>
      <vt:lpstr>Endovascular Catheters (Zoll)</vt:lpstr>
      <vt:lpstr>UAB HYPOTHERMIA RECIPE</vt:lpstr>
      <vt:lpstr>Evidence for a Bundle Including TTM</vt:lpstr>
      <vt:lpstr>PowerPoint Presentation</vt:lpstr>
      <vt:lpstr>What evidence is clear?</vt:lpstr>
      <vt:lpstr>PRACTICAL CONSIDERATIONS</vt:lpstr>
      <vt:lpstr>Who should go to the CCL?</vt:lpstr>
      <vt:lpstr>PowerPoint Presentation</vt:lpstr>
      <vt:lpstr>COACT Trial</vt:lpstr>
      <vt:lpstr>PowerPoint Presentation</vt:lpstr>
      <vt:lpstr>PowerPoint Presentation</vt:lpstr>
      <vt:lpstr>Shivering</vt:lpstr>
      <vt:lpstr>Aggressively Treat all Seizures</vt:lpstr>
      <vt:lpstr>PowerPoint Presentation</vt:lpstr>
      <vt:lpstr>PowerPoint Presentation</vt:lpstr>
      <vt:lpstr>PowerPoint Presentation</vt:lpstr>
      <vt:lpstr>PowerPoint Presentation</vt:lpstr>
      <vt:lpstr>PowerPoint Presentation</vt:lpstr>
      <vt:lpstr>What evidence is clear?</vt:lpstr>
      <vt:lpstr>In the past…</vt:lpstr>
      <vt:lpstr>Neurologic Prognostication “72 Hour Rule”</vt:lpstr>
      <vt:lpstr>PowerPoint Presentation</vt:lpstr>
      <vt:lpstr>Every Program Has a Poster Child…</vt:lpstr>
      <vt:lpstr>Thanks…</vt:lpstr>
      <vt:lpstr>Contact</vt:lpstr>
      <vt:lpstr>PowerPoint Presentation</vt:lpstr>
      <vt:lpstr>Coagulopathy and Bleeding</vt:lpstr>
      <vt:lpstr>HACA Trial: Adverse Events</vt:lpstr>
      <vt:lpstr>PowerPoint Presentation</vt:lpstr>
      <vt:lpstr>PowerPoint Presentation</vt:lpstr>
      <vt:lpstr>PowerPoint Presentation</vt:lpstr>
      <vt:lpstr>Cold Diuresis</vt:lpstr>
      <vt:lpstr>Hyperglycemia</vt:lpstr>
      <vt:lpstr>Re-Warm SLOWLY</vt:lpstr>
      <vt:lpstr>Post-Rewarm Fever</vt:lpstr>
      <vt:lpstr>The Answer: Apply the Physics</vt:lpstr>
      <vt:lpstr>PowerPoint Presentation</vt:lpstr>
      <vt:lpstr>Hypotension</vt:lpstr>
      <vt:lpstr>PowerPoint Presentation</vt:lpstr>
      <vt:lpstr>The Problems: </vt:lpstr>
      <vt:lpstr>Those realities are known…</vt:lpstr>
      <vt:lpstr>Shivering</vt:lpstr>
      <vt:lpstr>There are but two Equations:</vt:lpstr>
      <vt:lpstr>The Energy Source:</vt:lpstr>
      <vt:lpstr>PowerPoint Presentation</vt:lpstr>
      <vt:lpstr>PowerPoint Presentation</vt:lpstr>
      <vt:lpstr>Coagulation following arrest… </vt:lpstr>
      <vt:lpstr>Significant reluctance: as ACS refers to dreaded triad of death</vt:lpstr>
      <vt:lpstr>HACA Trial: Adverse Events</vt:lpstr>
      <vt:lpstr>Coagulation as part of PCAS</vt:lpstr>
      <vt:lpstr>The Coagulation Landscape</vt:lpstr>
      <vt:lpstr>Coagulopathy</vt:lpstr>
      <vt:lpstr>PowerPoint Presentation</vt:lpstr>
      <vt:lpstr>Thromboelastrography - (TEG)</vt:lpstr>
      <vt:lpstr>PowerPoint Presentation</vt:lpstr>
      <vt:lpstr>PowerPoint Presentation</vt:lpstr>
      <vt:lpstr>Before TTM…</vt:lpstr>
      <vt:lpstr>Neurologic Prognostication “72 Hour Rule”</vt:lpstr>
      <vt:lpstr>Neuro-cognition following TH…</vt:lpstr>
      <vt:lpstr>What the future holds…</vt:lpstr>
      <vt:lpstr>When do I need ECPR (ECMO)?</vt:lpstr>
      <vt:lpstr>Thanks…</vt:lpstr>
      <vt:lpstr>PRACTICAL CONSIDERATIONS</vt:lpstr>
      <vt:lpstr>Intravascular Cooling:</vt:lpstr>
      <vt:lpstr>Sunde: Adverse Events w/ Bundle</vt:lpstr>
      <vt:lpstr>ARCTIC Program Volume</vt:lpstr>
      <vt:lpstr>Inter-Hospital Variability in Post Cardiac Arrest Mortality .</vt:lpstr>
      <vt:lpstr>However Survival Remains Stagnant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Barriers to EMS Research</dc:title>
  <dc:creator>Henry</dc:creator>
  <cp:lastModifiedBy>justin@mc2devteam1.onmicrosoft.com</cp:lastModifiedBy>
  <cp:revision>178</cp:revision>
  <cp:lastPrinted>2017-06-22T20:34:40Z</cp:lastPrinted>
  <dcterms:created xsi:type="dcterms:W3CDTF">2013-09-26T14:37:12Z</dcterms:created>
  <dcterms:modified xsi:type="dcterms:W3CDTF">2019-10-08T19:35:59Z</dcterms:modified>
</cp:coreProperties>
</file>