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69" r:id="rId3"/>
    <p:sldId id="256" r:id="rId4"/>
    <p:sldId id="257" r:id="rId5"/>
    <p:sldId id="258" r:id="rId6"/>
    <p:sldId id="263" r:id="rId7"/>
    <p:sldId id="259" r:id="rId8"/>
    <p:sldId id="260" r:id="rId9"/>
    <p:sldId id="261" r:id="rId10"/>
    <p:sldId id="264" r:id="rId11"/>
    <p:sldId id="265" r:id="rId12"/>
    <p:sldId id="266" r:id="rId13"/>
    <p:sldId id="262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7" d="100"/>
          <a:sy n="17" d="100"/>
        </p:scale>
        <p:origin x="-3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0C3C1-DD10-F243-9697-D7C4E839A1C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B2B34-F090-1B4C-B390-1230F3CEE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7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2B34-F090-1B4C-B390-1230F3CEE6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26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6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1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26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3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51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03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94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0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52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61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06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08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52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5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9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7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4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8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4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2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2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bg2">
                <a:tint val="40000"/>
                <a:satMod val="350000"/>
              </a:schemeClr>
            </a:gs>
            <a:gs pos="79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BFD4C-CF79-C440-B617-039D8D013D12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9B12C-8B26-AE4B-AA81-251DD493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08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2000">
              <a:schemeClr val="bg2">
                <a:tint val="40000"/>
                <a:satMod val="350000"/>
              </a:schemeClr>
            </a:gs>
            <a:gs pos="79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961A1-19FE-9348-88FF-9255C6A0A7FE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616F-9EAB-1B48-A05D-01E5FF79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WSC Logo-4C_translucent.ps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8" y="941416"/>
            <a:ext cx="5809758" cy="2734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5643" y="4238683"/>
            <a:ext cx="4117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Anchorage, Alaska</a:t>
            </a:r>
          </a:p>
          <a:p>
            <a:pPr algn="ctr"/>
            <a:r>
              <a:rPr lang="en-US" sz="3600" smtClean="0">
                <a:solidFill>
                  <a:srgbClr val="000000"/>
                </a:solidFill>
              </a:rPr>
              <a:t>December 10</a:t>
            </a:r>
            <a:r>
              <a:rPr lang="en-US" sz="3600" baseline="30000" smtClean="0">
                <a:solidFill>
                  <a:srgbClr val="000000"/>
                </a:solidFill>
              </a:rPr>
              <a:t>th</a:t>
            </a:r>
            <a:r>
              <a:rPr lang="en-US" sz="3600" smtClean="0">
                <a:solidFill>
                  <a:srgbClr val="000000"/>
                </a:solidFill>
              </a:rPr>
              <a:t>,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00" y="941416"/>
            <a:ext cx="2505968" cy="25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Arctic Area of Interest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Kawerak</a:t>
            </a:r>
            <a:r>
              <a:rPr lang="en-US" dirty="0" smtClean="0">
                <a:solidFill>
                  <a:srgbClr val="000000"/>
                </a:solidFill>
              </a:rPr>
              <a:t>, Inc., NWAB, and NSB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officeArt object"/>
          <p:cNvPicPr/>
          <p:nvPr/>
        </p:nvPicPr>
        <p:blipFill rotWithShape="1">
          <a:blip r:embed="rId2">
            <a:extLst/>
          </a:blip>
          <a:srcRect b="6223"/>
          <a:stretch/>
        </p:blipFill>
        <p:spPr>
          <a:xfrm>
            <a:off x="997161" y="1500474"/>
            <a:ext cx="7149124" cy="51802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58622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General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905"/>
            <a:ext cx="8433136" cy="5643095"/>
          </a:xfrm>
        </p:spPr>
        <p:txBody>
          <a:bodyPr>
            <a:normAutofit fontScale="85000" lnSpcReduction="20000"/>
          </a:bodyPr>
          <a:lstStyle/>
          <a:p>
            <a:r>
              <a:rPr lang="en-US" sz="2500" dirty="0" smtClean="0">
                <a:solidFill>
                  <a:srgbClr val="000000"/>
                </a:solidFill>
              </a:rPr>
              <a:t>Polar </a:t>
            </a:r>
            <a:r>
              <a:rPr lang="en-US" sz="2500" dirty="0">
                <a:solidFill>
                  <a:srgbClr val="000000"/>
                </a:solidFill>
              </a:rPr>
              <a:t>Code and Port Access Route Study (PARS</a:t>
            </a:r>
            <a:r>
              <a:rPr lang="en-US" sz="2500" dirty="0" smtClean="0">
                <a:solidFill>
                  <a:srgbClr val="000000"/>
                </a:solidFill>
              </a:rPr>
              <a:t>)</a:t>
            </a:r>
            <a:endParaRPr lang="en-US" sz="2500" dirty="0">
              <a:solidFill>
                <a:srgbClr val="000000"/>
              </a:solidFill>
            </a:endParaRPr>
          </a:p>
          <a:p>
            <a:r>
              <a:rPr lang="en-US" sz="2500" dirty="0">
                <a:solidFill>
                  <a:srgbClr val="000000"/>
                </a:solidFill>
              </a:rPr>
              <a:t>Federal Regulations (USCG, BOEM, BSEE, NPFMC</a:t>
            </a:r>
            <a:r>
              <a:rPr lang="en-US" sz="25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500" dirty="0" smtClean="0">
                <a:solidFill>
                  <a:srgbClr val="000000"/>
                </a:solidFill>
              </a:rPr>
              <a:t>Coast Pilot and Charts</a:t>
            </a:r>
            <a:endParaRPr lang="en-US" sz="2500" dirty="0">
              <a:solidFill>
                <a:srgbClr val="000000"/>
              </a:solidFill>
            </a:endParaRPr>
          </a:p>
          <a:p>
            <a:r>
              <a:rPr lang="en-US" sz="2500" dirty="0">
                <a:solidFill>
                  <a:srgbClr val="000000"/>
                </a:solidFill>
              </a:rPr>
              <a:t>Aids to </a:t>
            </a:r>
            <a:r>
              <a:rPr lang="en-US" sz="2500" dirty="0" smtClean="0">
                <a:solidFill>
                  <a:srgbClr val="000000"/>
                </a:solidFill>
              </a:rPr>
              <a:t>Navigation</a:t>
            </a:r>
            <a:endParaRPr lang="en-US" sz="2500" dirty="0">
              <a:solidFill>
                <a:srgbClr val="000000"/>
              </a:solidFill>
            </a:endParaRPr>
          </a:p>
          <a:p>
            <a:r>
              <a:rPr lang="en-US" sz="2500" dirty="0">
                <a:solidFill>
                  <a:srgbClr val="000000"/>
                </a:solidFill>
              </a:rPr>
              <a:t>Oil Spill Response Organizations (OSROs</a:t>
            </a:r>
            <a:r>
              <a:rPr lang="en-US" sz="2500" dirty="0" smtClean="0">
                <a:solidFill>
                  <a:srgbClr val="000000"/>
                </a:solidFill>
              </a:rPr>
              <a:t>)</a:t>
            </a:r>
            <a:endParaRPr lang="en-US" sz="2500" dirty="0">
              <a:solidFill>
                <a:srgbClr val="000000"/>
              </a:solidFill>
            </a:endParaRPr>
          </a:p>
          <a:p>
            <a:pPr lvl="0"/>
            <a:r>
              <a:rPr lang="en-US" sz="2500" dirty="0">
                <a:solidFill>
                  <a:srgbClr val="000000"/>
                </a:solidFill>
              </a:rPr>
              <a:t>Mandatory </a:t>
            </a:r>
            <a:r>
              <a:rPr lang="en-US" sz="2500" dirty="0" smtClean="0">
                <a:solidFill>
                  <a:srgbClr val="000000"/>
                </a:solidFill>
              </a:rPr>
              <a:t>Pilotage</a:t>
            </a:r>
            <a:r>
              <a:rPr lang="en-US" sz="2500" dirty="0">
                <a:solidFill>
                  <a:srgbClr val="000000"/>
                </a:solidFill>
              </a:rPr>
              <a:t> </a:t>
            </a:r>
          </a:p>
          <a:p>
            <a:r>
              <a:rPr lang="en-US" sz="2500" dirty="0">
                <a:solidFill>
                  <a:srgbClr val="000000"/>
                </a:solidFill>
              </a:rPr>
              <a:t>Automatic Identification </a:t>
            </a:r>
            <a:r>
              <a:rPr lang="en-US" sz="2500" dirty="0" smtClean="0">
                <a:solidFill>
                  <a:srgbClr val="000000"/>
                </a:solidFill>
              </a:rPr>
              <a:t>System</a:t>
            </a:r>
            <a:r>
              <a:rPr lang="en-US" sz="2500" dirty="0">
                <a:solidFill>
                  <a:srgbClr val="000000"/>
                </a:solidFill>
              </a:rPr>
              <a:t> </a:t>
            </a:r>
          </a:p>
          <a:p>
            <a:r>
              <a:rPr lang="en-US" sz="2500" dirty="0">
                <a:solidFill>
                  <a:srgbClr val="000000"/>
                </a:solidFill>
              </a:rPr>
              <a:t>Alternative Planning Criteria</a:t>
            </a:r>
          </a:p>
          <a:p>
            <a:r>
              <a:rPr lang="en-US" sz="2500" dirty="0">
                <a:solidFill>
                  <a:srgbClr val="000000"/>
                </a:solidFill>
              </a:rPr>
              <a:t>Accredited Providers</a:t>
            </a:r>
          </a:p>
          <a:p>
            <a:r>
              <a:rPr lang="en-US" sz="2500" dirty="0" smtClean="0">
                <a:solidFill>
                  <a:srgbClr val="000000"/>
                </a:solidFill>
              </a:rPr>
              <a:t>Geographic </a:t>
            </a:r>
            <a:r>
              <a:rPr lang="en-US" sz="2500" dirty="0">
                <a:solidFill>
                  <a:srgbClr val="000000"/>
                </a:solidFill>
              </a:rPr>
              <a:t>Response </a:t>
            </a:r>
            <a:r>
              <a:rPr lang="en-US" sz="2500" dirty="0" smtClean="0">
                <a:solidFill>
                  <a:srgbClr val="000000"/>
                </a:solidFill>
              </a:rPr>
              <a:t>Strategies</a:t>
            </a:r>
            <a:endParaRPr lang="en-US" sz="2500" dirty="0">
              <a:solidFill>
                <a:srgbClr val="000000"/>
              </a:solidFill>
            </a:endParaRPr>
          </a:p>
          <a:p>
            <a:r>
              <a:rPr lang="en-US" sz="2500" dirty="0">
                <a:solidFill>
                  <a:srgbClr val="000000"/>
                </a:solidFill>
              </a:rPr>
              <a:t>Areas of Seasonal Marine Mammal Subsistence Use</a:t>
            </a:r>
          </a:p>
          <a:p>
            <a:pPr lvl="0"/>
            <a:r>
              <a:rPr lang="en-US" sz="2500" dirty="0" smtClean="0">
                <a:solidFill>
                  <a:srgbClr val="000000"/>
                </a:solidFill>
              </a:rPr>
              <a:t>Subsistence </a:t>
            </a:r>
            <a:r>
              <a:rPr lang="en-US" sz="2500" dirty="0">
                <a:solidFill>
                  <a:srgbClr val="000000"/>
                </a:solidFill>
              </a:rPr>
              <a:t>Use Conflict Resolution</a:t>
            </a:r>
          </a:p>
          <a:p>
            <a:r>
              <a:rPr lang="en-US" sz="2500" dirty="0" smtClean="0">
                <a:solidFill>
                  <a:srgbClr val="000000"/>
                </a:solidFill>
              </a:rPr>
              <a:t>Environmentally </a:t>
            </a:r>
            <a:r>
              <a:rPr lang="en-US" sz="2500" dirty="0">
                <a:solidFill>
                  <a:srgbClr val="000000"/>
                </a:solidFill>
              </a:rPr>
              <a:t>Sensitive </a:t>
            </a:r>
            <a:r>
              <a:rPr lang="en-US" sz="2500" dirty="0" smtClean="0">
                <a:solidFill>
                  <a:srgbClr val="000000"/>
                </a:solidFill>
              </a:rPr>
              <a:t>Areas</a:t>
            </a:r>
            <a:r>
              <a:rPr lang="en-US" sz="2500" dirty="0">
                <a:solidFill>
                  <a:srgbClr val="000000"/>
                </a:solidFill>
              </a:rPr>
              <a:t> </a:t>
            </a:r>
          </a:p>
          <a:p>
            <a:r>
              <a:rPr lang="en-US" sz="2500" dirty="0">
                <a:solidFill>
                  <a:srgbClr val="000000"/>
                </a:solidFill>
              </a:rPr>
              <a:t>Advance Notice of Arrival or Transit for Key </a:t>
            </a:r>
            <a:r>
              <a:rPr lang="en-US" sz="2500" dirty="0" smtClean="0">
                <a:solidFill>
                  <a:srgbClr val="000000"/>
                </a:solidFill>
              </a:rPr>
              <a:t>Areas</a:t>
            </a:r>
            <a:endParaRPr lang="en-US" sz="2500" dirty="0">
              <a:solidFill>
                <a:srgbClr val="000000"/>
              </a:solidFill>
            </a:endParaRPr>
          </a:p>
          <a:p>
            <a:pPr lvl="0"/>
            <a:r>
              <a:rPr lang="en-US" sz="2500" dirty="0">
                <a:solidFill>
                  <a:srgbClr val="000000"/>
                </a:solidFill>
              </a:rPr>
              <a:t>Port of </a:t>
            </a:r>
            <a:r>
              <a:rPr lang="en-US" sz="2500" dirty="0" smtClean="0">
                <a:solidFill>
                  <a:srgbClr val="000000"/>
                </a:solidFill>
              </a:rPr>
              <a:t>Nome</a:t>
            </a:r>
            <a:endParaRPr lang="en-US" sz="2500" dirty="0">
              <a:solidFill>
                <a:srgbClr val="000000"/>
              </a:solidFill>
            </a:endParaRPr>
          </a:p>
          <a:p>
            <a:r>
              <a:rPr lang="en-US" sz="2500" dirty="0" smtClean="0">
                <a:solidFill>
                  <a:srgbClr val="000000"/>
                </a:solidFill>
              </a:rPr>
              <a:t>Communications Local </a:t>
            </a:r>
            <a:r>
              <a:rPr lang="en-US" sz="2500" dirty="0">
                <a:solidFill>
                  <a:srgbClr val="000000"/>
                </a:solidFill>
              </a:rPr>
              <a:t>Lifeboats</a:t>
            </a:r>
            <a:br>
              <a:rPr lang="en-US" sz="2500" dirty="0">
                <a:solidFill>
                  <a:srgbClr val="000000"/>
                </a:solidFill>
              </a:rPr>
            </a:br>
            <a:endParaRPr lang="en-US" sz="25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73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Standards of Care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230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rocedures </a:t>
            </a:r>
            <a:r>
              <a:rPr lang="en-US" dirty="0">
                <a:solidFill>
                  <a:srgbClr val="000000"/>
                </a:solidFill>
              </a:rPr>
              <a:t>and practices, beyond regulatory requirements, that experienced and prudent maritime professionals follow to ensure safe, secure, efficient and environmentally responsible maritime </a:t>
            </a:r>
            <a:r>
              <a:rPr lang="en-US" dirty="0" smtClean="0">
                <a:solidFill>
                  <a:srgbClr val="000000"/>
                </a:solidFill>
              </a:rPr>
              <a:t>operations;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.. are “good marine practices” that are developed and published to provide a guide for maritime professionals to consider and incorporate into their decision making </a:t>
            </a:r>
            <a:r>
              <a:rPr lang="en-US" dirty="0" smtClean="0">
                <a:solidFill>
                  <a:srgbClr val="000000"/>
                </a:solidFill>
              </a:rPr>
              <a:t>process;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 Mariners should be mindful that if they are involved in a maritime incident when not following relevant “Standards of Care” they could be subject to legal action based on a rebuttable presumption of negligence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9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Standards of Care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57847"/>
            <a:ext cx="8391721" cy="495137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Lightering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Federal (exempt) Research Vessels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State and Federal tank and non-tank vessel contingency </a:t>
            </a:r>
            <a:r>
              <a:rPr lang="en-US" dirty="0" smtClean="0">
                <a:solidFill>
                  <a:srgbClr val="000000"/>
                </a:solidFill>
              </a:rPr>
              <a:t>plan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Maritime Tourism and Village visit </a:t>
            </a:r>
            <a:r>
              <a:rPr lang="en-US" dirty="0" smtClean="0">
                <a:solidFill>
                  <a:srgbClr val="000000"/>
                </a:solidFill>
              </a:rPr>
              <a:t>practices</a:t>
            </a:r>
            <a:endParaRPr lang="en-US" sz="2400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Bridge Team </a:t>
            </a:r>
            <a:r>
              <a:rPr lang="en-US" dirty="0" smtClean="0">
                <a:solidFill>
                  <a:srgbClr val="000000"/>
                </a:solidFill>
              </a:rPr>
              <a:t>Management</a:t>
            </a:r>
            <a:endParaRPr lang="en-US" sz="2400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Navigation through the Bering and Anadyr </a:t>
            </a:r>
            <a:r>
              <a:rPr lang="en-US" dirty="0" smtClean="0">
                <a:solidFill>
                  <a:srgbClr val="000000"/>
                </a:solidFill>
              </a:rPr>
              <a:t>Straits</a:t>
            </a:r>
            <a:endParaRPr lang="en-US" sz="2400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Heavy Weather and Harbors of </a:t>
            </a:r>
            <a:r>
              <a:rPr lang="en-US" dirty="0" smtClean="0">
                <a:solidFill>
                  <a:srgbClr val="000000"/>
                </a:solidFill>
              </a:rPr>
              <a:t>Refuge</a:t>
            </a:r>
            <a:endParaRPr lang="en-US" sz="2400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Ice </a:t>
            </a:r>
            <a:r>
              <a:rPr lang="en-US" dirty="0" smtClean="0">
                <a:solidFill>
                  <a:srgbClr val="000000"/>
                </a:solidFill>
              </a:rPr>
              <a:t>and ice Breaking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Escorts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Restricted </a:t>
            </a:r>
            <a:r>
              <a:rPr lang="en-US" dirty="0" smtClean="0">
                <a:solidFill>
                  <a:srgbClr val="000000"/>
                </a:solidFill>
              </a:rPr>
              <a:t>Visibility</a:t>
            </a:r>
            <a:endParaRPr lang="en-US" sz="2400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Equipment </a:t>
            </a:r>
            <a:r>
              <a:rPr lang="en-US" dirty="0" smtClean="0">
                <a:solidFill>
                  <a:srgbClr val="000000"/>
                </a:solidFill>
              </a:rPr>
              <a:t>Failures</a:t>
            </a:r>
            <a:endParaRPr lang="en-US" sz="2400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Towing </a:t>
            </a:r>
            <a:r>
              <a:rPr lang="en-US" dirty="0" smtClean="0">
                <a:solidFill>
                  <a:srgbClr val="000000"/>
                </a:solidFill>
              </a:rPr>
              <a:t>Operations</a:t>
            </a:r>
            <a:endParaRPr lang="en-US" sz="2400" dirty="0">
              <a:solidFill>
                <a:srgbClr val="000000"/>
              </a:solidFill>
            </a:endParaRPr>
          </a:p>
          <a:p>
            <a:pPr lvl="0"/>
            <a:r>
              <a:rPr lang="en-US" dirty="0" err="1">
                <a:solidFill>
                  <a:srgbClr val="000000"/>
                </a:solidFill>
              </a:rPr>
              <a:t>Underkeel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Clearance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Vessels in Innocent </a:t>
            </a:r>
            <a:r>
              <a:rPr lang="en-US" dirty="0" smtClean="0">
                <a:solidFill>
                  <a:srgbClr val="000000"/>
                </a:solidFill>
              </a:rPr>
              <a:t>Passage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 err="1">
                <a:solidFill>
                  <a:srgbClr val="000000"/>
                </a:solidFill>
              </a:rPr>
              <a:t>Transboundary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Response </a:t>
            </a:r>
            <a:r>
              <a:rPr lang="en-US" dirty="0">
                <a:solidFill>
                  <a:srgbClr val="000000"/>
                </a:solidFill>
              </a:rPr>
              <a:t>and C</a:t>
            </a:r>
            <a:r>
              <a:rPr lang="en-US" dirty="0" smtClean="0">
                <a:solidFill>
                  <a:srgbClr val="000000"/>
                </a:solidFill>
              </a:rPr>
              <a:t>oordination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Maritime Insurance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6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924" y="274638"/>
            <a:ext cx="6629875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Questions?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8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8714" y="1859528"/>
            <a:ext cx="7899001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Arctic Waterways Safety Plan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Martin Robards PhD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838200"/>
          </a:xfrm>
        </p:spPr>
        <p:txBody>
          <a:bodyPr/>
          <a:lstStyle/>
          <a:p>
            <a:r>
              <a:rPr lang="en-US" dirty="0" smtClean="0"/>
              <a:t>Martin Robards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b="8007"/>
          <a:stretch/>
        </p:blipFill>
        <p:spPr>
          <a:xfrm>
            <a:off x="0" y="3550633"/>
            <a:ext cx="9144000" cy="3307367"/>
          </a:xfrm>
          <a:prstGeom prst="rect">
            <a:avLst/>
          </a:prstGeom>
        </p:spPr>
      </p:pic>
      <p:pic>
        <p:nvPicPr>
          <p:cNvPr id="8" name="Picture 7" descr="AWSC Logo-4C_translucent.ps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5" y="138599"/>
            <a:ext cx="5041084" cy="23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7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The role of a Safety Plan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05" y="1417638"/>
            <a:ext cx="5672212" cy="1427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5" y="2844800"/>
            <a:ext cx="2116667" cy="2253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7" y="5073095"/>
            <a:ext cx="7874000" cy="1716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068" y="2844800"/>
            <a:ext cx="2080607" cy="2080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557" y="3249514"/>
            <a:ext cx="4614333" cy="5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5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 Sea ice elsewhere</a:t>
            </a:r>
          </a:p>
          <a:p>
            <a:r>
              <a:rPr lang="en-US" dirty="0" smtClean="0"/>
              <a:t>Subsistence</a:t>
            </a:r>
            <a:endParaRPr lang="en-US" dirty="0"/>
          </a:p>
        </p:txBody>
      </p:sp>
      <p:pic>
        <p:nvPicPr>
          <p:cNvPr id="4" name="Picture 3" descr="Peak 3 Photo of Whaling Cam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r="8553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79" y="177996"/>
            <a:ext cx="880506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Arctic Waterways Safety Plan </a:t>
            </a:r>
            <a:r>
              <a:rPr lang="en-US" u="sng" dirty="0" smtClean="0">
                <a:solidFill>
                  <a:srgbClr val="000000"/>
                </a:solidFill>
              </a:rPr>
              <a:t>Fundamentally</a:t>
            </a:r>
            <a:r>
              <a:rPr lang="en-US" dirty="0" smtClean="0">
                <a:solidFill>
                  <a:srgbClr val="000000"/>
                </a:solidFill>
              </a:rPr>
              <a:t> Different Considerations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3650" y="6522534"/>
            <a:ext cx="1707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Photo: Peak 3/AEWC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9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Place in Rapid Change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6531"/>
            <a:ext cx="9144000" cy="6854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4" y="2695917"/>
            <a:ext cx="4256784" cy="190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074" y="804621"/>
            <a:ext cx="3942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New Visitors to the Region &amp;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New Risks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8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History of AMMC and AWSC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1530"/>
            <a:ext cx="8229600" cy="250924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March 2012				Anchorage			AMMC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August 2014				Anchorage			AWSC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November 2014		Juneau					“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February 2015			Juneau					“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June 2015				Anchorage				“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22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5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Arctic Waterways Safety Plan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and the Polar Code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7779"/>
            <a:ext cx="8229600" cy="236656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Within the Polar Code, vessel captains are required </a:t>
            </a:r>
            <a:r>
              <a:rPr lang="en-US" dirty="0" smtClean="0">
                <a:solidFill>
                  <a:srgbClr val="000000"/>
                </a:solidFill>
              </a:rPr>
              <a:t>to: “minimize </a:t>
            </a:r>
            <a:r>
              <a:rPr lang="en-US" dirty="0">
                <a:solidFill>
                  <a:srgbClr val="000000"/>
                </a:solidFill>
              </a:rPr>
              <a:t>threats to marine mammals and indigenous subsistence hunters by avoiding no-go areas.”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396" y="4006049"/>
            <a:ext cx="4710793" cy="26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Arctic Waterways Safety Plan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Draft Structure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8228" y="1539606"/>
            <a:ext cx="85344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Letter of Promulgation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Table of </a:t>
            </a:r>
            <a:r>
              <a:rPr lang="en-US" sz="2400" dirty="0" smtClean="0">
                <a:solidFill>
                  <a:srgbClr val="000000"/>
                </a:solidFill>
              </a:rPr>
              <a:t>Contents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INTRODUCTION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 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u="sng" dirty="0">
                <a:solidFill>
                  <a:srgbClr val="000000"/>
                </a:solidFill>
              </a:rPr>
              <a:t>Statement of </a:t>
            </a:r>
            <a:r>
              <a:rPr lang="en-US" sz="2400" b="1" u="sng" dirty="0" smtClean="0">
                <a:solidFill>
                  <a:srgbClr val="000000"/>
                </a:solidFill>
              </a:rPr>
              <a:t>Purpose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The purpose of the Arctic Waterways Safety Committee is to bring together local marine interests in the Alaskan Arctic in a single forum, and to act collectively on behalf of those interests to develop best practices to ensure a safe, efficient, and predictable operating environment for all current and future users of the waterway. Recognizing this need, the Mission of the Arctic Waterways Safety Committee, as stated in their By-Laws </a:t>
            </a:r>
            <a:r>
              <a:rPr lang="en-US" sz="2400" dirty="0" smtClean="0">
                <a:solidFill>
                  <a:srgbClr val="000000"/>
                </a:solidFill>
              </a:rPr>
              <a:t>…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2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7" y="1412623"/>
            <a:ext cx="7405998" cy="51225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6890" y="2693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</a:rPr>
              <a:t>Arctic Waterways Safety Plan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Draft Structure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3140</TotalTime>
  <Words>285</Words>
  <Application>Microsoft Macintosh PowerPoint</Application>
  <PresentationFormat>On-screen Show (4:3)</PresentationFormat>
  <Paragraphs>71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Custom Design</vt:lpstr>
      <vt:lpstr>PowerPoint Presentation</vt:lpstr>
      <vt:lpstr>The Arctic Waterways Safety Plan Martin Robards PhD</vt:lpstr>
      <vt:lpstr>The role of a Safety Plan</vt:lpstr>
      <vt:lpstr>Arctic Waterways Safety Plan Fundamentally Different Considerations</vt:lpstr>
      <vt:lpstr>A Place in Rapid Change</vt:lpstr>
      <vt:lpstr>History of AMMC and AWSC</vt:lpstr>
      <vt:lpstr>Arctic Waterways Safety Plan and the Polar Code</vt:lpstr>
      <vt:lpstr>Arctic Waterways Safety Plan Draft Structure</vt:lpstr>
      <vt:lpstr>PowerPoint Presentation</vt:lpstr>
      <vt:lpstr>The Arctic Area of Interest Kawerak, Inc., NWAB, and NSB</vt:lpstr>
      <vt:lpstr>General Information</vt:lpstr>
      <vt:lpstr>Standards of Care</vt:lpstr>
      <vt:lpstr>Standards of Care</vt:lpstr>
      <vt:lpstr>Questions?</vt:lpstr>
    </vt:vector>
  </TitlesOfParts>
  <Company>Wildlife Conservation Society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Robards</dc:creator>
  <cp:lastModifiedBy>Jenny Evans</cp:lastModifiedBy>
  <cp:revision>26</cp:revision>
  <dcterms:created xsi:type="dcterms:W3CDTF">2015-06-02T16:31:18Z</dcterms:created>
  <dcterms:modified xsi:type="dcterms:W3CDTF">2016-01-14T00:20:32Z</dcterms:modified>
</cp:coreProperties>
</file>