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9" r:id="rId2"/>
    <p:sldId id="3377" r:id="rId3"/>
    <p:sldId id="687" r:id="rId4"/>
    <p:sldId id="688" r:id="rId5"/>
    <p:sldId id="692" r:id="rId6"/>
    <p:sldId id="635" r:id="rId7"/>
    <p:sldId id="1158" r:id="rId8"/>
    <p:sldId id="380" r:id="rId9"/>
    <p:sldId id="1233" r:id="rId10"/>
    <p:sldId id="1234" r:id="rId11"/>
    <p:sldId id="1238" r:id="rId12"/>
    <p:sldId id="383" r:id="rId13"/>
    <p:sldId id="384" r:id="rId14"/>
    <p:sldId id="1235" r:id="rId15"/>
    <p:sldId id="1236" r:id="rId16"/>
    <p:sldId id="1239" r:id="rId17"/>
    <p:sldId id="386" r:id="rId18"/>
    <p:sldId id="1237" r:id="rId19"/>
    <p:sldId id="1240" r:id="rId20"/>
    <p:sldId id="3382" r:id="rId21"/>
    <p:sldId id="390" r:id="rId22"/>
    <p:sldId id="392" r:id="rId23"/>
    <p:sldId id="393" r:id="rId24"/>
    <p:sldId id="394" r:id="rId25"/>
    <p:sldId id="702" r:id="rId26"/>
    <p:sldId id="33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9300"/>
    <a:srgbClr val="011893"/>
    <a:srgbClr val="76D6FF"/>
    <a:srgbClr val="009051"/>
    <a:srgbClr val="FF2600"/>
    <a:srgbClr val="D883FF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7" autoAdjust="0"/>
    <p:restoredTop sz="95597" autoAdjust="0"/>
  </p:normalViewPr>
  <p:slideViewPr>
    <p:cSldViewPr snapToGrid="0">
      <p:cViewPr varScale="1">
        <p:scale>
          <a:sx n="158" d="100"/>
          <a:sy n="158" d="100"/>
        </p:scale>
        <p:origin x="544" y="192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B52A4640-FD85-D64F-8F35-E07304235F5F}" type="presOf" srcId="{2EC81A35-8D57-124B-ABCE-2ABCF936B667}" destId="{9EC0FAFF-6CE3-7640-BE7A-52C4AF5538E2}" srcOrd="1" destOrd="0" presId="urn:microsoft.com/office/officeart/2005/8/layout/venn1"/>
    <dgm:cxn modelId="{034C6D4E-2FBA-474A-9077-0FF8C9C804CA}" type="presOf" srcId="{C2DCDBC5-95E9-4F42-8754-6810EB41A3B6}" destId="{ABB0EE10-8504-404A-8824-5F22425D91BF}" srcOrd="0" destOrd="0" presId="urn:microsoft.com/office/officeart/2005/8/layout/venn1"/>
    <dgm:cxn modelId="{EF1E985C-4C83-514F-AAB7-E897E1014759}" type="presOf" srcId="{E47640B8-E388-6141-8043-F310278C03B2}" destId="{524DE1D1-1650-674C-AA9B-4DB5A8E1AD84}" srcOrd="1" destOrd="0" presId="urn:microsoft.com/office/officeart/2005/8/layout/venn1"/>
    <dgm:cxn modelId="{C3825867-C405-7B42-A7E5-424A4EAD6450}" type="presOf" srcId="{E47640B8-E388-6141-8043-F310278C03B2}" destId="{E0F896BF-E8D9-2145-B631-F874C101A436}" srcOrd="0" destOrd="0" presId="urn:microsoft.com/office/officeart/2005/8/layout/venn1"/>
    <dgm:cxn modelId="{E979DA97-980B-3643-BB92-317601AA8A1C}" type="presOf" srcId="{865D233C-903B-9F4C-9226-AC6433E046AF}" destId="{337EDADF-F20D-C040-81EA-8B0554C72AC2}" srcOrd="1" destOrd="0" presId="urn:microsoft.com/office/officeart/2005/8/layout/venn1"/>
    <dgm:cxn modelId="{3007A799-B6FD-C042-BC31-FD8640B2F69C}" type="presOf" srcId="{865D233C-903B-9F4C-9226-AC6433E046AF}" destId="{DDAD003A-79BB-F54B-8024-DA7A6A25F4EE}" srcOrd="0" destOrd="0" presId="urn:microsoft.com/office/officeart/2005/8/layout/venn1"/>
    <dgm:cxn modelId="{2BE821C9-2121-9B41-97DB-B374926960B4}" type="presOf" srcId="{2EC81A35-8D57-124B-ABCE-2ABCF936B667}" destId="{93E056BD-4766-394C-A4DC-5E4C2451228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E3AA8411-1348-674D-BBB3-180030DCDE43}" type="presParOf" srcId="{ABB0EE10-8504-404A-8824-5F22425D91BF}" destId="{93E056BD-4766-394C-A4DC-5E4C2451228E}" srcOrd="0" destOrd="0" presId="urn:microsoft.com/office/officeart/2005/8/layout/venn1"/>
    <dgm:cxn modelId="{7BE10229-9ECC-B04C-BCBD-5C48734A388C}" type="presParOf" srcId="{ABB0EE10-8504-404A-8824-5F22425D91BF}" destId="{9EC0FAFF-6CE3-7640-BE7A-52C4AF5538E2}" srcOrd="1" destOrd="0" presId="urn:microsoft.com/office/officeart/2005/8/layout/venn1"/>
    <dgm:cxn modelId="{40178842-B790-BA4E-9D3B-93341614B1D0}" type="presParOf" srcId="{ABB0EE10-8504-404A-8824-5F22425D91BF}" destId="{E0F896BF-E8D9-2145-B631-F874C101A436}" srcOrd="2" destOrd="0" presId="urn:microsoft.com/office/officeart/2005/8/layout/venn1"/>
    <dgm:cxn modelId="{D1A9D604-ECA4-3A4F-AF71-6AC9ABA33704}" type="presParOf" srcId="{ABB0EE10-8504-404A-8824-5F22425D91BF}" destId="{524DE1D1-1650-674C-AA9B-4DB5A8E1AD84}" srcOrd="3" destOrd="0" presId="urn:microsoft.com/office/officeart/2005/8/layout/venn1"/>
    <dgm:cxn modelId="{6664AA12-529F-F740-887C-153AB714C68D}" type="presParOf" srcId="{ABB0EE10-8504-404A-8824-5F22425D91BF}" destId="{DDAD003A-79BB-F54B-8024-DA7A6A25F4EE}" srcOrd="4" destOrd="0" presId="urn:microsoft.com/office/officeart/2005/8/layout/venn1"/>
    <dgm:cxn modelId="{2240D205-BFFC-CB44-A1A3-BF8308066BC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2125678" y="0"/>
          <a:ext cx="4132624" cy="226620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2676695" y="396585"/>
        <a:ext cx="3030591" cy="1019790"/>
      </dsp:txXfrm>
    </dsp:sp>
    <dsp:sp modelId="{E0F896BF-E8D9-2145-B631-F874C101A436}">
      <dsp:nvSpPr>
        <dsp:cNvPr id="0" name=""/>
        <dsp:cNvSpPr/>
      </dsp:nvSpPr>
      <dsp:spPr>
        <a:xfrm>
          <a:off x="3968531" y="1221853"/>
          <a:ext cx="3750429" cy="24384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5115538" y="1851773"/>
        <a:ext cx="2250257" cy="1341120"/>
      </dsp:txXfrm>
    </dsp:sp>
    <dsp:sp modelId="{DDAD003A-79BB-F54B-8024-DA7A6A25F4EE}">
      <dsp:nvSpPr>
        <dsp:cNvPr id="0" name=""/>
        <dsp:cNvSpPr/>
      </dsp:nvSpPr>
      <dsp:spPr>
        <a:xfrm>
          <a:off x="760020" y="1353137"/>
          <a:ext cx="3750429" cy="2320625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113185" y="1952632"/>
        <a:ext cx="2250257" cy="127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9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747" y="3041883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172F56-96B4-3548-A372-E025D383EB0A}"/>
              </a:ext>
            </a:extLst>
          </p:cNvPr>
          <p:cNvSpPr txBox="1">
            <a:spLocks/>
          </p:cNvSpPr>
          <p:nvPr userDrawn="1"/>
        </p:nvSpPr>
        <p:spPr>
          <a:xfrm>
            <a:off x="-1231900" y="6673910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2019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Manipulatives to Teach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Fraction Concepts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Length/Measurement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Fractions are appropriated by length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5C665D-6231-F648-8DFD-818B8864DC2F}"/>
              </a:ext>
            </a:extLst>
          </p:cNvPr>
          <p:cNvCxnSpPr/>
          <p:nvPr/>
        </p:nvCxnSpPr>
        <p:spPr>
          <a:xfrm>
            <a:off x="1757082" y="2850776"/>
            <a:ext cx="6562165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01E0FA-2178-F74D-940A-E1BACCB90771}"/>
              </a:ext>
            </a:extLst>
          </p:cNvPr>
          <p:cNvCxnSpPr/>
          <p:nvPr/>
        </p:nvCxnSpPr>
        <p:spPr>
          <a:xfrm>
            <a:off x="2312894" y="2577352"/>
            <a:ext cx="0" cy="59615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A408AA-1184-9C42-BD4A-80F8D0E7EA97}"/>
              </a:ext>
            </a:extLst>
          </p:cNvPr>
          <p:cNvCxnSpPr/>
          <p:nvPr/>
        </p:nvCxnSpPr>
        <p:spPr>
          <a:xfrm>
            <a:off x="7862049" y="2577352"/>
            <a:ext cx="0" cy="59615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65A442D-5C12-B84F-A00F-B4B1929D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2326341"/>
            <a:ext cx="762000" cy="1092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C81E70-A901-9F4F-B529-406862BC6828}"/>
              </a:ext>
            </a:extLst>
          </p:cNvPr>
          <p:cNvSpPr txBox="1"/>
          <p:nvPr/>
        </p:nvSpPr>
        <p:spPr>
          <a:xfrm>
            <a:off x="7267268" y="5715334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line</a:t>
            </a:r>
          </a:p>
        </p:txBody>
      </p:sp>
    </p:spTree>
    <p:extLst>
      <p:ext uri="{BB962C8B-B14F-4D97-AF65-F5344CB8AC3E}">
        <p14:creationId xmlns:p14="http://schemas.microsoft.com/office/powerpoint/2010/main" val="4147499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AD05DB-4CEE-CD4F-8752-CB4414AB2376}"/>
              </a:ext>
            </a:extLst>
          </p:cNvPr>
          <p:cNvGrpSpPr/>
          <p:nvPr/>
        </p:nvGrpSpPr>
        <p:grpSpPr>
          <a:xfrm>
            <a:off x="3059282" y="1129553"/>
            <a:ext cx="3200400" cy="3873449"/>
            <a:chOff x="5551471" y="1466427"/>
            <a:chExt cx="3200400" cy="38734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E2983D-4F52-454B-8016-E4281F654BEA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Select a fraction and teach using the length model.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642F7B-56C1-254F-9B79-FAE372561539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17D879-4C5D-5D4E-8C17-CF50496A4534}"/>
              </a:ext>
            </a:extLst>
          </p:cNvPr>
          <p:cNvSpPr/>
          <p:nvPr/>
        </p:nvSpPr>
        <p:spPr>
          <a:xfrm>
            <a:off x="3916200" y="4325543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0A461F-663A-8346-A999-D0AB4621D0F7}"/>
              </a:ext>
            </a:extLst>
          </p:cNvPr>
          <p:cNvSpPr/>
          <p:nvPr/>
        </p:nvSpPr>
        <p:spPr>
          <a:xfrm>
            <a:off x="3565542" y="3694738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</p:spTree>
    <p:extLst>
      <p:ext uri="{BB962C8B-B14F-4D97-AF65-F5344CB8AC3E}">
        <p14:creationId xmlns:p14="http://schemas.microsoft.com/office/powerpoint/2010/main" val="374024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Area/Region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Shapes divided into equal sections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2" y="2200835"/>
            <a:ext cx="762000" cy="109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33282" y="1972235"/>
            <a:ext cx="1828800" cy="1828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Connector 11"/>
          <p:cNvCxnSpPr>
            <a:stCxn id="5" idx="0"/>
          </p:cNvCxnSpPr>
          <p:nvPr/>
        </p:nvCxnSpPr>
        <p:spPr>
          <a:xfrm>
            <a:off x="2747682" y="1972235"/>
            <a:ext cx="0" cy="9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7682" y="2886635"/>
            <a:ext cx="76200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985682" y="2886635"/>
            <a:ext cx="76200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411477-68CF-B643-95BF-F0F3E1CA5EBF}"/>
              </a:ext>
            </a:extLst>
          </p:cNvPr>
          <p:cNvSpPr txBox="1"/>
          <p:nvPr/>
        </p:nvSpPr>
        <p:spPr>
          <a:xfrm>
            <a:off x="7267268" y="5715334"/>
            <a:ext cx="15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Fraction circles</a:t>
            </a:r>
          </a:p>
        </p:txBody>
      </p:sp>
    </p:spTree>
    <p:extLst>
      <p:ext uri="{BB962C8B-B14F-4D97-AF65-F5344CB8AC3E}">
        <p14:creationId xmlns:p14="http://schemas.microsoft.com/office/powerpoint/2010/main" val="16931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Area/Region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Shapes divided into equal sections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318" y="1898521"/>
            <a:ext cx="3501221" cy="350122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91318" y="2199342"/>
            <a:ext cx="700625" cy="2067626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1318" y="2199342"/>
            <a:ext cx="700625" cy="1438234"/>
          </a:xfrm>
          <a:prstGeom prst="rect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60928" y="2199342"/>
            <a:ext cx="1337945" cy="2067626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60928" y="2913180"/>
            <a:ext cx="1337945" cy="1381331"/>
          </a:xfrm>
          <a:prstGeom prst="rect">
            <a:avLst/>
          </a:prstGeom>
          <a:noFill/>
          <a:ln w="38100" cmpd="sng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B17BC-0D85-2949-9F31-79FD5E5D529F}"/>
              </a:ext>
            </a:extLst>
          </p:cNvPr>
          <p:cNvSpPr txBox="1"/>
          <p:nvPr/>
        </p:nvSpPr>
        <p:spPr>
          <a:xfrm>
            <a:off x="7267268" y="5715334"/>
            <a:ext cx="121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Geoboards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C69F42-3350-544D-8D22-89BADC03F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82" y="2200835"/>
            <a:ext cx="76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Area/Region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Shapes divided into equal sections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B17BC-0D85-2949-9F31-79FD5E5D529F}"/>
              </a:ext>
            </a:extLst>
          </p:cNvPr>
          <p:cNvSpPr txBox="1"/>
          <p:nvPr/>
        </p:nvSpPr>
        <p:spPr>
          <a:xfrm>
            <a:off x="7267268" y="5715334"/>
            <a:ext cx="15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 blocks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607E8C-6884-DE4E-9A41-14A8BF055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2" y="2200835"/>
            <a:ext cx="762000" cy="109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8AB26A-BE2C-294E-A234-CFB8CB62C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052" y="1922446"/>
            <a:ext cx="3484901" cy="34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Area/Region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Shapes divided into equal sections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B17BC-0D85-2949-9F31-79FD5E5D529F}"/>
              </a:ext>
            </a:extLst>
          </p:cNvPr>
          <p:cNvSpPr txBox="1"/>
          <p:nvPr/>
        </p:nvSpPr>
        <p:spPr>
          <a:xfrm>
            <a:off x="7267268" y="571533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Legos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29A2C7-69DC-264A-99B5-72D3802DD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2" y="2200835"/>
            <a:ext cx="762000" cy="109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5620B-D118-1B4A-A1AF-432373F2B9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059" y="1897753"/>
            <a:ext cx="5109882" cy="27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3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AD05DB-4CEE-CD4F-8752-CB4414AB2376}"/>
              </a:ext>
            </a:extLst>
          </p:cNvPr>
          <p:cNvGrpSpPr/>
          <p:nvPr/>
        </p:nvGrpSpPr>
        <p:grpSpPr>
          <a:xfrm>
            <a:off x="3059282" y="1129553"/>
            <a:ext cx="3200400" cy="3873449"/>
            <a:chOff x="5551471" y="1466427"/>
            <a:chExt cx="3200400" cy="38734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E2983D-4F52-454B-8016-E4281F654BEA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Select a fraction and teach using the area model.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642F7B-56C1-254F-9B79-FAE372561539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43746149-406B-934C-B883-6737C4B014D4}"/>
              </a:ext>
            </a:extLst>
          </p:cNvPr>
          <p:cNvSpPr/>
          <p:nvPr/>
        </p:nvSpPr>
        <p:spPr>
          <a:xfrm>
            <a:off x="3916200" y="4325543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CF22D3-E354-FF4B-A0F2-C00385A38D85}"/>
              </a:ext>
            </a:extLst>
          </p:cNvPr>
          <p:cNvSpPr/>
          <p:nvPr/>
        </p:nvSpPr>
        <p:spPr>
          <a:xfrm>
            <a:off x="3565542" y="3694738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</p:spTree>
    <p:extLst>
      <p:ext uri="{BB962C8B-B14F-4D97-AF65-F5344CB8AC3E}">
        <p14:creationId xmlns:p14="http://schemas.microsoft.com/office/powerpoint/2010/main" val="252428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Set/Discrete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shapes match the fraction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07" y="2142997"/>
            <a:ext cx="762000" cy="1092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55376" y="255942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69776" y="255942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84176" y="255942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55376" y="255942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69776" y="255942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56B39-C7CD-5D46-8BE5-FF254A786622}"/>
              </a:ext>
            </a:extLst>
          </p:cNvPr>
          <p:cNvSpPr txBox="1"/>
          <p:nvPr/>
        </p:nvSpPr>
        <p:spPr>
          <a:xfrm>
            <a:off x="7267268" y="5715334"/>
            <a:ext cx="198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Two-color counters</a:t>
            </a:r>
          </a:p>
        </p:txBody>
      </p:sp>
    </p:spTree>
    <p:extLst>
      <p:ext uri="{BB962C8B-B14F-4D97-AF65-F5344CB8AC3E}">
        <p14:creationId xmlns:p14="http://schemas.microsoft.com/office/powerpoint/2010/main" val="30589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Set/Discrete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shapes match the fraction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07" y="2142997"/>
            <a:ext cx="762000" cy="109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7B92F1-F772-BF44-B4F5-A7BDDEDA2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129" y="1889312"/>
            <a:ext cx="5080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AD05DB-4CEE-CD4F-8752-CB4414AB2376}"/>
              </a:ext>
            </a:extLst>
          </p:cNvPr>
          <p:cNvGrpSpPr/>
          <p:nvPr/>
        </p:nvGrpSpPr>
        <p:grpSpPr>
          <a:xfrm>
            <a:off x="3059282" y="1129553"/>
            <a:ext cx="3200400" cy="3873449"/>
            <a:chOff x="5551471" y="1466427"/>
            <a:chExt cx="3200400" cy="38734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E2983D-4F52-454B-8016-E4281F654BEA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Select a fraction and teach using the set model.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642F7B-56C1-254F-9B79-FAE372561539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BB9FA1C-946C-D644-90E4-9D6B6A2BB708}"/>
              </a:ext>
            </a:extLst>
          </p:cNvPr>
          <p:cNvSpPr/>
          <p:nvPr/>
        </p:nvSpPr>
        <p:spPr>
          <a:xfrm>
            <a:off x="3916200" y="4325543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D1224A-9D4F-3844-823D-636D7449CC37}"/>
              </a:ext>
            </a:extLst>
          </p:cNvPr>
          <p:cNvSpPr/>
          <p:nvPr/>
        </p:nvSpPr>
        <p:spPr>
          <a:xfrm>
            <a:off x="3565542" y="3694738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</p:spTree>
    <p:extLst>
      <p:ext uri="{BB962C8B-B14F-4D97-AF65-F5344CB8AC3E}">
        <p14:creationId xmlns:p14="http://schemas.microsoft.com/office/powerpoint/2010/main" val="59540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ED2B7-AE20-F641-8FB6-2A2E462BA2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452" y="0"/>
            <a:ext cx="5179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07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5128"/>
            <a:ext cx="5357868" cy="4839538"/>
          </a:xfrm>
        </p:spPr>
        <p:txBody>
          <a:bodyPr>
            <a:normAutofit/>
          </a:bodyPr>
          <a:lstStyle/>
          <a:p>
            <a:r>
              <a:rPr lang="en-US" sz="2400" dirty="0"/>
              <a:t>Fractions equal to or greater than 1</a:t>
            </a:r>
          </a:p>
          <a:p>
            <a:r>
              <a:rPr lang="en-US" sz="2400" dirty="0"/>
              <a:t>Numerator is equal to or greater than denominator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19B280-E3AE-7943-A95D-9F4CA9057B32}"/>
              </a:ext>
            </a:extLst>
          </p:cNvPr>
          <p:cNvSpPr txBox="1">
            <a:spLocks/>
          </p:cNvSpPr>
          <p:nvPr/>
        </p:nvSpPr>
        <p:spPr>
          <a:xfrm>
            <a:off x="228600" y="3303494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FF93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Mixed Numbers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C6893A-12BD-E545-8DB7-8C796DF79B80}"/>
              </a:ext>
            </a:extLst>
          </p:cNvPr>
          <p:cNvSpPr txBox="1">
            <a:spLocks/>
          </p:cNvSpPr>
          <p:nvPr/>
        </p:nvSpPr>
        <p:spPr>
          <a:xfrm>
            <a:off x="228600" y="4320022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4488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571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798513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028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 mix of a whole number and a fraction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9398E0-C8F1-9143-85A8-BC8967D378CD}"/>
              </a:ext>
            </a:extLst>
          </p:cNvPr>
          <p:cNvGrpSpPr/>
          <p:nvPr/>
        </p:nvGrpSpPr>
        <p:grpSpPr>
          <a:xfrm>
            <a:off x="5715000" y="1245128"/>
            <a:ext cx="3200400" cy="3873449"/>
            <a:chOff x="5551471" y="1466427"/>
            <a:chExt cx="3200400" cy="38734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529E8F-CD1B-E04F-AB4B-7D12E900B21F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Select a fraction and teach using two models of fractions.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7DF9E01-B84D-4843-B90C-79955DA1AB91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62D840-6663-F545-AF67-D3AA149D5A38}"/>
                </a:ext>
              </a:extLst>
            </p:cNvPr>
            <p:cNvSpPr/>
            <p:nvPr/>
          </p:nvSpPr>
          <p:spPr>
            <a:xfrm>
              <a:off x="6421872" y="4663520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7C90C8-4D42-924D-A75A-34000A6D7076}"/>
                </a:ext>
              </a:extLst>
            </p:cNvPr>
            <p:cNvSpPr/>
            <p:nvPr/>
          </p:nvSpPr>
          <p:spPr>
            <a:xfrm>
              <a:off x="6057731" y="4028769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Precise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178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6201"/>
            <a:ext cx="3441700" cy="34163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346ADA-8E17-5244-BC9F-A86B29FC3F61}"/>
              </a:ext>
            </a:extLst>
          </p:cNvPr>
          <p:cNvGrpSpPr/>
          <p:nvPr/>
        </p:nvGrpSpPr>
        <p:grpSpPr>
          <a:xfrm>
            <a:off x="5715000" y="1245128"/>
            <a:ext cx="3200400" cy="3873449"/>
            <a:chOff x="5551471" y="1466427"/>
            <a:chExt cx="3200400" cy="38734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058C08-BE4D-974F-83C8-6993988E3F21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Determine equivalent fractions.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0849031-C0B9-AD44-80AA-627C8F99B6B8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8566DC9-FEC9-5940-888D-651D74A4E912}"/>
              </a:ext>
            </a:extLst>
          </p:cNvPr>
          <p:cNvSpPr/>
          <p:nvPr/>
        </p:nvSpPr>
        <p:spPr>
          <a:xfrm>
            <a:off x="6585401" y="4442221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D806FC-3C92-3B47-9A8F-04A3E30929B8}"/>
              </a:ext>
            </a:extLst>
          </p:cNvPr>
          <p:cNvSpPr/>
          <p:nvPr/>
        </p:nvSpPr>
        <p:spPr>
          <a:xfrm>
            <a:off x="6221260" y="3807470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</p:spTree>
    <p:extLst>
      <p:ext uri="{BB962C8B-B14F-4D97-AF65-F5344CB8AC3E}">
        <p14:creationId xmlns:p14="http://schemas.microsoft.com/office/powerpoint/2010/main" val="1343152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Fractions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65" y="1093694"/>
            <a:ext cx="3333226" cy="45644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7C0689-C7AE-454D-AE2B-953DB6001BDB}"/>
              </a:ext>
            </a:extLst>
          </p:cNvPr>
          <p:cNvGrpSpPr/>
          <p:nvPr/>
        </p:nvGrpSpPr>
        <p:grpSpPr>
          <a:xfrm>
            <a:off x="5715000" y="1245128"/>
            <a:ext cx="3200400" cy="3873449"/>
            <a:chOff x="5551471" y="1466427"/>
            <a:chExt cx="3200400" cy="38734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DA42F4-403D-D741-9628-B9351CF96F35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Compare two fractions.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55D870A-7A25-764F-B452-0E300B6A0496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9F46497C-906A-C248-B820-A4A5D888D5E7}"/>
              </a:ext>
            </a:extLst>
          </p:cNvPr>
          <p:cNvSpPr/>
          <p:nvPr/>
        </p:nvSpPr>
        <p:spPr>
          <a:xfrm>
            <a:off x="6585401" y="4442221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7C05A7-4938-C64B-8037-D6687821C1C6}"/>
              </a:ext>
            </a:extLst>
          </p:cNvPr>
          <p:cNvSpPr/>
          <p:nvPr/>
        </p:nvSpPr>
        <p:spPr>
          <a:xfrm>
            <a:off x="6221260" y="3807470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</p:spTree>
    <p:extLst>
      <p:ext uri="{BB962C8B-B14F-4D97-AF65-F5344CB8AC3E}">
        <p14:creationId xmlns:p14="http://schemas.microsoft.com/office/powerpoint/2010/main" val="933762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Fractions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to benchmark fractions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07" y="2171700"/>
            <a:ext cx="3832062" cy="4368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5A6194A-007B-2046-B9DA-8591673D41B5}"/>
              </a:ext>
            </a:extLst>
          </p:cNvPr>
          <p:cNvGrpSpPr/>
          <p:nvPr/>
        </p:nvGrpSpPr>
        <p:grpSpPr>
          <a:xfrm>
            <a:off x="5715000" y="1245128"/>
            <a:ext cx="3200400" cy="3873449"/>
            <a:chOff x="5551471" y="1466427"/>
            <a:chExt cx="3200400" cy="38734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A862EF-4E1E-7B41-8DFA-4B7A83B2A273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Order three fractions.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747C26-C7D5-FC4F-BA8F-3BD6E3CBEECC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F894D7D-30DA-134F-931E-4BB6D34D0444}"/>
              </a:ext>
            </a:extLst>
          </p:cNvPr>
          <p:cNvSpPr/>
          <p:nvPr/>
        </p:nvSpPr>
        <p:spPr>
          <a:xfrm>
            <a:off x="6585401" y="4442221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B4783D-3C59-5E4A-A55F-57D78CA83833}"/>
              </a:ext>
            </a:extLst>
          </p:cNvPr>
          <p:cNvSpPr/>
          <p:nvPr/>
        </p:nvSpPr>
        <p:spPr>
          <a:xfrm>
            <a:off x="6221260" y="3807470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</p:spTree>
    <p:extLst>
      <p:ext uri="{BB962C8B-B14F-4D97-AF65-F5344CB8AC3E}">
        <p14:creationId xmlns:p14="http://schemas.microsoft.com/office/powerpoint/2010/main" val="506353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60377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525993" y="2794078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202BD5-5DF8-8E49-BFBD-BC7975D429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72" y="611753"/>
            <a:ext cx="3082169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19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3769667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073" y="4213853"/>
            <a:ext cx="809834" cy="612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B4277B-7BEC-B347-B370-22D1A9E98C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15304"/>
            <a:ext cx="8686800" cy="2313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855" y="4927166"/>
            <a:ext cx="1262270" cy="12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1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767140" y="3327900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521605" y="2782311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A25BB-C2A0-CB43-9810-09153E8128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21" y="719582"/>
            <a:ext cx="3082169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9309" y="2706758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308" y="1854308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4104" y="2644107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4104" y="1854308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308" y="1392645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104" y="1392644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308" y="3696323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308" y="4037612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F02B7F-E9B1-3744-BF66-2CE824F3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Instruction</a:t>
            </a:r>
          </a:p>
        </p:txBody>
      </p:sp>
    </p:spTree>
    <p:extLst>
      <p:ext uri="{BB962C8B-B14F-4D97-AF65-F5344CB8AC3E}">
        <p14:creationId xmlns:p14="http://schemas.microsoft.com/office/powerpoint/2010/main" val="92753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Language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3560" y="3012759"/>
            <a:ext cx="2112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AAE02-F322-0E49-9DCE-779527A2F136}"/>
              </a:ext>
            </a:extLst>
          </p:cNvPr>
          <p:cNvSpPr/>
          <p:nvPr/>
        </p:nvSpPr>
        <p:spPr>
          <a:xfrm>
            <a:off x="483177" y="1340428"/>
            <a:ext cx="8136082" cy="152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latin typeface="Calibri" panose="020F0502020204030204" pitchFamily="34" charset="0"/>
                <a:cs typeface="Calibri" panose="020F0502020204030204" pitchFamily="34" charset="0"/>
              </a:rPr>
              <a:t>Use formal math language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A7B837-6858-054A-A568-6A5F03AFF12E}"/>
              </a:ext>
            </a:extLst>
          </p:cNvPr>
          <p:cNvSpPr/>
          <p:nvPr/>
        </p:nvSpPr>
        <p:spPr>
          <a:xfrm>
            <a:off x="483177" y="3184814"/>
            <a:ext cx="8136082" cy="15274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latin typeface="Calibri" panose="020F0502020204030204" pitchFamily="34" charset="0"/>
                <a:cs typeface="Calibri" panose="020F0502020204030204" pitchFamily="34" charset="0"/>
              </a:rPr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235401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9312585"/>
              </p:ext>
            </p:extLst>
          </p:nvPr>
        </p:nvGraphicFramePr>
        <p:xfrm>
          <a:off x="329210" y="1276103"/>
          <a:ext cx="8455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45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71717-A380-A542-B62E-61A5D2C792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283" y="0"/>
            <a:ext cx="5149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Length/Measurement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Fractions are appropriated by length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2326341"/>
            <a:ext cx="762000" cy="109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92624" y="2859741"/>
            <a:ext cx="5486400" cy="609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2624" y="2250141"/>
            <a:ext cx="1828800" cy="60960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21424" y="2250141"/>
            <a:ext cx="1828800" cy="60960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0224" y="2250141"/>
            <a:ext cx="1828800" cy="609600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D12E7-B902-0646-AA2F-5AC1F68CF6E1}"/>
              </a:ext>
            </a:extLst>
          </p:cNvPr>
          <p:cNvSpPr txBox="1"/>
          <p:nvPr/>
        </p:nvSpPr>
        <p:spPr>
          <a:xfrm>
            <a:off x="7267268" y="5715334"/>
            <a:ext cx="187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Fraction tiles/bars</a:t>
            </a:r>
          </a:p>
        </p:txBody>
      </p:sp>
    </p:spTree>
    <p:extLst>
      <p:ext uri="{BB962C8B-B14F-4D97-AF65-F5344CB8AC3E}">
        <p14:creationId xmlns:p14="http://schemas.microsoft.com/office/powerpoint/2010/main" val="6147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Length/Measurement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Fractions are appropriated by length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BABEA-F930-BB4D-9043-AABEB06784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518" y="2025671"/>
            <a:ext cx="4294915" cy="32784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097467-03FA-1648-8E1D-143CABEE73A9}"/>
              </a:ext>
            </a:extLst>
          </p:cNvPr>
          <p:cNvSpPr txBox="1"/>
          <p:nvPr/>
        </p:nvSpPr>
        <p:spPr>
          <a:xfrm>
            <a:off x="7267268" y="5715334"/>
            <a:ext cx="162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Cuisenaire rods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BDCD11-6A5B-A346-96B3-ADF51DB83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4" y="2326341"/>
            <a:ext cx="76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05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4515</TotalTime>
  <Words>331</Words>
  <Application>Microsoft Macintosh PowerPoint</Application>
  <PresentationFormat>On-screen Show (4:3)</PresentationFormat>
  <Paragraphs>132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Franklin Gothic Book</vt:lpstr>
      <vt:lpstr>Verdana</vt:lpstr>
      <vt:lpstr>NCII-Uconn</vt:lpstr>
      <vt:lpstr>Using Manipulatives to Teach  Fraction Concepts </vt:lpstr>
      <vt:lpstr>PowerPoint Presentation</vt:lpstr>
      <vt:lpstr>PowerPoint Presentation</vt:lpstr>
      <vt:lpstr>Explicit Instruction</vt:lpstr>
      <vt:lpstr>Precise Language</vt:lpstr>
      <vt:lpstr>Multiple Representations</vt:lpstr>
      <vt:lpstr>PowerPoint Presentation</vt:lpstr>
      <vt:lpstr>Length/Measurement</vt:lpstr>
      <vt:lpstr>Length/Measurement</vt:lpstr>
      <vt:lpstr>Length/Measurement</vt:lpstr>
      <vt:lpstr>PowerPoint Presentation</vt:lpstr>
      <vt:lpstr>Area/Region</vt:lpstr>
      <vt:lpstr>Area/Region</vt:lpstr>
      <vt:lpstr>Area/Region</vt:lpstr>
      <vt:lpstr>Area/Region</vt:lpstr>
      <vt:lpstr>PowerPoint Presentation</vt:lpstr>
      <vt:lpstr>Set/Discrete</vt:lpstr>
      <vt:lpstr>Set/Discrete</vt:lpstr>
      <vt:lpstr>PowerPoint Presentation</vt:lpstr>
      <vt:lpstr>PowerPoint Presentation</vt:lpstr>
      <vt:lpstr>Improper Fractions</vt:lpstr>
      <vt:lpstr>Equivalent Fractions</vt:lpstr>
      <vt:lpstr>Comparing Fractions</vt:lpstr>
      <vt:lpstr>Ordering Fractions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Sarah Powell</cp:lastModifiedBy>
  <cp:revision>511</cp:revision>
  <dcterms:created xsi:type="dcterms:W3CDTF">2016-08-16T05:11:43Z</dcterms:created>
  <dcterms:modified xsi:type="dcterms:W3CDTF">2019-08-06T21:49:30Z</dcterms:modified>
</cp:coreProperties>
</file>