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309" r:id="rId3"/>
    <p:sldId id="310" r:id="rId4"/>
    <p:sldId id="311" r:id="rId5"/>
    <p:sldId id="312" r:id="rId6"/>
    <p:sldId id="313" r:id="rId7"/>
    <p:sldId id="349" r:id="rId8"/>
    <p:sldId id="314" r:id="rId9"/>
    <p:sldId id="315" r:id="rId10"/>
    <p:sldId id="316" r:id="rId11"/>
    <p:sldId id="317" r:id="rId12"/>
    <p:sldId id="318" r:id="rId13"/>
    <p:sldId id="347" r:id="rId14"/>
    <p:sldId id="319" r:id="rId15"/>
    <p:sldId id="320" r:id="rId16"/>
    <p:sldId id="321" r:id="rId17"/>
    <p:sldId id="350" r:id="rId18"/>
    <p:sldId id="322" r:id="rId19"/>
    <p:sldId id="323" r:id="rId20"/>
    <p:sldId id="324" r:id="rId21"/>
    <p:sldId id="352" r:id="rId22"/>
    <p:sldId id="353" r:id="rId23"/>
    <p:sldId id="326" r:id="rId24"/>
    <p:sldId id="327" r:id="rId25"/>
    <p:sldId id="328" r:id="rId26"/>
    <p:sldId id="329" r:id="rId27"/>
    <p:sldId id="330" r:id="rId28"/>
    <p:sldId id="331" r:id="rId29"/>
    <p:sldId id="332" r:id="rId30"/>
    <p:sldId id="333" r:id="rId31"/>
    <p:sldId id="335" r:id="rId32"/>
    <p:sldId id="336" r:id="rId33"/>
    <p:sldId id="337" r:id="rId34"/>
    <p:sldId id="338" r:id="rId35"/>
    <p:sldId id="339" r:id="rId36"/>
    <p:sldId id="342" r:id="rId37"/>
    <p:sldId id="343" r:id="rId38"/>
    <p:sldId id="344" r:id="rId39"/>
    <p:sldId id="345" r:id="rId40"/>
    <p:sldId id="34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4660"/>
  </p:normalViewPr>
  <p:slideViewPr>
    <p:cSldViewPr snapToGrid="0" snapToObjects="1">
      <p:cViewPr varScale="1">
        <p:scale>
          <a:sx n="66" d="100"/>
          <a:sy n="66" d="100"/>
        </p:scale>
        <p:origin x="-1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C32DD-2173-F446-A5C7-3EB6E06C7361}"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48133-B3B4-D24F-A2E3-A7A71D9B2696}" type="slidenum">
              <a:rPr lang="en-US" smtClean="0"/>
              <a:t>‹#›</a:t>
            </a:fld>
            <a:endParaRPr lang="en-US"/>
          </a:p>
        </p:txBody>
      </p:sp>
    </p:spTree>
    <p:extLst>
      <p:ext uri="{BB962C8B-B14F-4D97-AF65-F5344CB8AC3E}">
        <p14:creationId xmlns:p14="http://schemas.microsoft.com/office/powerpoint/2010/main" val="2283716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2B79B-4130-9744-B70B-2A094DD624DF}"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04A86-48B0-C84D-93A0-012BD1B18DDC}" type="slidenum">
              <a:rPr lang="en-US" smtClean="0"/>
              <a:t>‹#›</a:t>
            </a:fld>
            <a:endParaRPr lang="en-US"/>
          </a:p>
        </p:txBody>
      </p:sp>
    </p:spTree>
    <p:extLst>
      <p:ext uri="{BB962C8B-B14F-4D97-AF65-F5344CB8AC3E}">
        <p14:creationId xmlns:p14="http://schemas.microsoft.com/office/powerpoint/2010/main" val="676650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Breakdown of Facebook’s gender identities: http://</a:t>
            </a:r>
            <a:r>
              <a:rPr lang="en-US" dirty="0" err="1" smtClean="0"/>
              <a:t>www.thedailybeast.com</a:t>
            </a:r>
            <a:r>
              <a:rPr lang="en-US" dirty="0" smtClean="0"/>
              <a:t>/articles/2014/02/15/the-complete-glossary-of-facebook-s-51-gender-options.html</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2</a:t>
            </a:fld>
            <a:endParaRPr lang="en-US"/>
          </a:p>
        </p:txBody>
      </p:sp>
    </p:spTree>
    <p:extLst>
      <p:ext uri="{BB962C8B-B14F-4D97-AF65-F5344CB8AC3E}">
        <p14:creationId xmlns:p14="http://schemas.microsoft.com/office/powerpoint/2010/main" val="419252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E465008-99FC-2D46-8A41-E78D2BE2B63A}" type="slidenum">
              <a:rPr lang="en-US" smtClean="0">
                <a:latin typeface="Arial" charset="0"/>
              </a:rPr>
              <a:pPr>
                <a:defRPr/>
              </a:pPr>
              <a:t>36</a:t>
            </a:fld>
            <a:endParaRPr lang="en-US" smtClean="0">
              <a:latin typeface="Arial" charset="0"/>
            </a:endParaRPr>
          </a:p>
        </p:txBody>
      </p:sp>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8FC012EC-BD94-9C48-A4A1-B9350667F2C0}" type="slidenum">
              <a:rPr lang="en-US" sz="1200">
                <a:latin typeface="Arial" charset="0"/>
                <a:cs typeface="Arial" charset="0"/>
              </a:rPr>
              <a:pPr algn="r" eaLnBrk="1" hangingPunct="1"/>
              <a:t>36</a:t>
            </a:fld>
            <a:endParaRPr lang="en-US" sz="1200">
              <a:latin typeface="Arial" charset="0"/>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ANS: 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89C82E97-C427-8C45-A296-D58AB577135D}" type="slidenum">
              <a:rPr lang="en-US" smtClean="0">
                <a:latin typeface="Arial" charset="0"/>
              </a:rPr>
              <a:pPr>
                <a:defRPr/>
              </a:pPr>
              <a:t>37</a:t>
            </a:fld>
            <a:endParaRPr lang="en-US" smtClean="0">
              <a:latin typeface="Arial" charset="0"/>
            </a:endParaRPr>
          </a:p>
        </p:txBody>
      </p:sp>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037CCD53-E11D-0448-866D-C19DFD840329}" type="slidenum">
              <a:rPr lang="en-US" sz="1200">
                <a:latin typeface="Arial" charset="0"/>
                <a:cs typeface="Arial" charset="0"/>
              </a:rPr>
              <a:pPr algn="r" eaLnBrk="1" hangingPunct="1"/>
              <a:t>37</a:t>
            </a:fld>
            <a:endParaRPr lang="en-US" sz="1200">
              <a:latin typeface="Arial" charset="0"/>
              <a:cs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ANS: 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A029B6E1-9804-C44F-B39C-632D56D9C482}" type="slidenum">
              <a:rPr lang="en-US" smtClean="0">
                <a:latin typeface="Arial" charset="0"/>
              </a:rPr>
              <a:pPr>
                <a:defRPr/>
              </a:pPr>
              <a:t>38</a:t>
            </a:fld>
            <a:endParaRPr lang="en-US" smtClean="0">
              <a:latin typeface="Arial" charset="0"/>
            </a:endParaRPr>
          </a:p>
        </p:txBody>
      </p:sp>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25274340-6F05-E54F-8C23-1C8DDDA14C2D}" type="slidenum">
              <a:rPr lang="en-US" sz="1200">
                <a:latin typeface="Arial" charset="0"/>
                <a:cs typeface="Arial" charset="0"/>
              </a:rPr>
              <a:pPr algn="r" eaLnBrk="1" hangingPunct="1"/>
              <a:t>38</a:t>
            </a:fld>
            <a:endParaRPr lang="en-US" sz="1200">
              <a:latin typeface="Arial" charset="0"/>
              <a:cs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fr-FR">
                <a:latin typeface="Times New Roman" charset="0"/>
                <a:cs typeface="+mn-cs"/>
              </a:rPr>
              <a:t>ANS: B</a:t>
            </a:r>
            <a:endParaRPr lang="en-US" b="1">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384A1048-1CC6-6D45-9371-F70FFBBCC229}" type="slidenum">
              <a:rPr lang="en-US" smtClean="0">
                <a:latin typeface="Arial" charset="0"/>
              </a:rPr>
              <a:pPr>
                <a:defRPr/>
              </a:pPr>
              <a:t>39</a:t>
            </a:fld>
            <a:endParaRPr lang="en-US" smtClean="0">
              <a:latin typeface="Arial" charset="0"/>
            </a:endParaRPr>
          </a:p>
        </p:txBody>
      </p:sp>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66D4D05D-478C-874B-8C55-C6B4EB15D7FD}" type="slidenum">
              <a:rPr lang="en-US" sz="1200">
                <a:latin typeface="Arial" charset="0"/>
                <a:cs typeface="Arial" charset="0"/>
              </a:rPr>
              <a:pPr algn="r" eaLnBrk="1" hangingPunct="1"/>
              <a:t>39</a:t>
            </a:fld>
            <a:endParaRPr lang="en-US" sz="1200">
              <a:latin typeface="Arial" charset="0"/>
              <a:cs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fr-FR">
                <a:latin typeface="Times New Roman" charset="0"/>
                <a:cs typeface="+mn-cs"/>
              </a:rPr>
              <a:t>ANS: D</a:t>
            </a: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2261D036-F8E5-2843-BA76-E64D461F8AC4}" type="slidenum">
              <a:rPr lang="en-US" smtClean="0">
                <a:latin typeface="Arial" charset="0"/>
              </a:rPr>
              <a:pPr>
                <a:defRPr/>
              </a:pPr>
              <a:t>40</a:t>
            </a:fld>
            <a:endParaRPr lang="en-US" smtClean="0">
              <a:latin typeface="Arial" charset="0"/>
            </a:endParaRPr>
          </a:p>
        </p:txBody>
      </p:sp>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7EDAA290-87D6-064D-876B-90A2B0DBF1B3}" type="slidenum">
              <a:rPr lang="en-US" sz="1200">
                <a:latin typeface="Arial" charset="0"/>
                <a:cs typeface="Arial" charset="0"/>
              </a:rPr>
              <a:pPr algn="r" eaLnBrk="1" hangingPunct="1"/>
              <a:t>40</a:t>
            </a:fld>
            <a:endParaRPr lang="en-US" sz="1200">
              <a:latin typeface="Arial" charset="0"/>
              <a:cs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fr-FR">
                <a:latin typeface="Times New Roman" charset="0"/>
                <a:cs typeface="+mn-cs"/>
              </a:rPr>
              <a:t>ANS: C</a:t>
            </a:r>
            <a:endParaRPr lang="en-US">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entury Gothic"/>
              </a:rPr>
              <a:t>Bullet</a:t>
            </a:r>
            <a:r>
              <a:rPr lang="en-US" baseline="0" dirty="0" smtClean="0">
                <a:cs typeface="Century Gothic"/>
              </a:rPr>
              <a:t> point number two: </a:t>
            </a:r>
            <a:r>
              <a:rPr lang="en-US" dirty="0" smtClean="0">
                <a:cs typeface="Century Gothic"/>
              </a:rPr>
              <a:t>See </a:t>
            </a:r>
            <a:r>
              <a:rPr lang="en-US" dirty="0" err="1" smtClean="0">
                <a:cs typeface="Century Gothic"/>
              </a:rPr>
              <a:t>ISNA.org</a:t>
            </a:r>
            <a:endParaRPr lang="en-US" dirty="0" smtClean="0">
              <a:cs typeface="Century Gothic"/>
            </a:endParaRPr>
          </a:p>
          <a:p>
            <a:endParaRPr lang="en-US" dirty="0" smtClean="0">
              <a:cs typeface="Century Gothic"/>
            </a:endParaRPr>
          </a:p>
          <a:p>
            <a:r>
              <a:rPr lang="en-US" dirty="0" smtClean="0"/>
              <a:t>http://</a:t>
            </a:r>
            <a:r>
              <a:rPr lang="en-US" dirty="0" err="1" smtClean="0"/>
              <a:t>www.thedailybeast.com</a:t>
            </a:r>
            <a:r>
              <a:rPr lang="en-US" dirty="0" smtClean="0"/>
              <a:t>/articles/2014/02/15/the-complete-glossary-of-facebook-s-51-gender-options.html</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4</a:t>
            </a:fld>
            <a:endParaRPr lang="en-US"/>
          </a:p>
        </p:txBody>
      </p:sp>
    </p:spTree>
    <p:extLst>
      <p:ext uri="{BB962C8B-B14F-4D97-AF65-F5344CB8AC3E}">
        <p14:creationId xmlns:p14="http://schemas.microsoft.com/office/powerpoint/2010/main" val="327978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thesocietypages.org</a:t>
            </a:r>
            <a:r>
              <a:rPr lang="en-US" dirty="0" smtClean="0"/>
              <a:t>/</a:t>
            </a:r>
            <a:r>
              <a:rPr lang="en-US" dirty="0" err="1" smtClean="0"/>
              <a:t>socimages</a:t>
            </a:r>
            <a:r>
              <a:rPr lang="en-US" dirty="0" smtClean="0"/>
              <a:t>/2008/02/02/</a:t>
            </a:r>
            <a:r>
              <a:rPr lang="en-US" dirty="0" err="1" smtClean="0"/>
              <a:t>hasbro</a:t>
            </a:r>
            <a:r>
              <a:rPr lang="en-US" dirty="0" smtClean="0"/>
              <a:t>-teachers-girls-to-be-good-housewives/</a:t>
            </a:r>
          </a:p>
          <a:p>
            <a:endParaRPr lang="en-US" dirty="0" smtClean="0"/>
          </a:p>
          <a:p>
            <a:r>
              <a:rPr lang="en-US" dirty="0" smtClean="0"/>
              <a:t>https://</a:t>
            </a:r>
            <a:r>
              <a:rPr lang="en-US" dirty="0" err="1" smtClean="0"/>
              <a:t>www.pinterest.com</a:t>
            </a:r>
            <a:r>
              <a:rPr lang="en-US" dirty="0" smtClean="0"/>
              <a:t>/</a:t>
            </a:r>
            <a:r>
              <a:rPr lang="en-US" dirty="0" err="1" smtClean="0"/>
              <a:t>socimages</a:t>
            </a:r>
            <a:r>
              <a:rPr lang="en-US" dirty="0" smtClean="0"/>
              <a:t>/needlessly-gendered-products/</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7</a:t>
            </a:fld>
            <a:endParaRPr lang="en-US"/>
          </a:p>
        </p:txBody>
      </p:sp>
    </p:spTree>
    <p:extLst>
      <p:ext uri="{BB962C8B-B14F-4D97-AF65-F5344CB8AC3E}">
        <p14:creationId xmlns:p14="http://schemas.microsoft.com/office/powerpoint/2010/main" val="256263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thesocietypages.org</a:t>
            </a:r>
            <a:r>
              <a:rPr lang="en-US" dirty="0" smtClean="0"/>
              <a:t>/</a:t>
            </a:r>
            <a:r>
              <a:rPr lang="en-US" dirty="0" err="1" smtClean="0"/>
              <a:t>socimages</a:t>
            </a:r>
            <a:r>
              <a:rPr lang="en-US" smtClean="0"/>
              <a:t>/2015/03/09/who-farts-and-who-cares/</a:t>
            </a:r>
            <a:endParaRPr lang="en-US"/>
          </a:p>
        </p:txBody>
      </p:sp>
      <p:sp>
        <p:nvSpPr>
          <p:cNvPr id="4" name="Slide Number Placeholder 3"/>
          <p:cNvSpPr>
            <a:spLocks noGrp="1"/>
          </p:cNvSpPr>
          <p:nvPr>
            <p:ph type="sldNum" sz="quarter" idx="10"/>
          </p:nvPr>
        </p:nvSpPr>
        <p:spPr/>
        <p:txBody>
          <a:bodyPr/>
          <a:lstStyle/>
          <a:p>
            <a:fld id="{B5304A86-48B0-C84D-93A0-012BD1B18DDC}" type="slidenum">
              <a:rPr lang="en-US" smtClean="0"/>
              <a:t>13</a:t>
            </a:fld>
            <a:endParaRPr lang="en-US"/>
          </a:p>
        </p:txBody>
      </p:sp>
    </p:spTree>
    <p:extLst>
      <p:ext uri="{BB962C8B-B14F-4D97-AF65-F5344CB8AC3E}">
        <p14:creationId xmlns:p14="http://schemas.microsoft.com/office/powerpoint/2010/main" val="28401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www.smithsonianmag.com</a:t>
            </a:r>
            <a:r>
              <a:rPr lang="en-US" dirty="0" smtClean="0"/>
              <a:t>/arts-culture/when-did-girls-start-wearing-pink-1370097/?no-</a:t>
            </a:r>
            <a:r>
              <a:rPr lang="en-US" dirty="0" err="1" smtClean="0"/>
              <a:t>ist</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17</a:t>
            </a:fld>
            <a:endParaRPr lang="en-US"/>
          </a:p>
        </p:txBody>
      </p:sp>
    </p:spTree>
    <p:extLst>
      <p:ext uri="{BB962C8B-B14F-4D97-AF65-F5344CB8AC3E}">
        <p14:creationId xmlns:p14="http://schemas.microsoft.com/office/powerpoint/2010/main" val="334920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Individually: </a:t>
            </a:r>
            <a:r>
              <a:rPr lang="en-US" sz="1200" b="1" dirty="0" smtClean="0"/>
              <a:t>Gender identity </a:t>
            </a:r>
            <a:r>
              <a:rPr lang="en-US" sz="1200" dirty="0" smtClean="0"/>
              <a:t>- One's innermost concept of self as male, female, a blend of both or neither – how individuals perceive themselves and what they call themselves. One's gender identity can be the same or different from their sex assigned at birth.</a:t>
            </a:r>
          </a:p>
          <a:p>
            <a:r>
              <a:rPr lang="en-US" sz="1200" dirty="0" err="1" smtClean="0"/>
              <a:t>Interactionally</a:t>
            </a:r>
            <a:r>
              <a:rPr lang="en-US" sz="1200" dirty="0" smtClean="0"/>
              <a:t>: </a:t>
            </a:r>
            <a:r>
              <a:rPr lang="en-US" sz="1200" b="1" dirty="0" smtClean="0"/>
              <a:t>Gender expression </a:t>
            </a:r>
            <a:r>
              <a:rPr lang="en-US" sz="1200" dirty="0" smtClean="0"/>
              <a:t>- External appearance of one's gender identity, usually expressed through behavior, clothing, haircut or voice, and which may or may not conform to socially defined behaviors and characteristics typically associated with being either masculine or feminine.</a:t>
            </a:r>
          </a:p>
          <a:p>
            <a:endParaRPr lang="en-US" dirty="0" smtClean="0"/>
          </a:p>
          <a:p>
            <a:endParaRPr lang="en-US" dirty="0" smtClean="0"/>
          </a:p>
          <a:p>
            <a:r>
              <a:rPr lang="en-US" dirty="0" smtClean="0"/>
              <a:t>http://</a:t>
            </a:r>
            <a:r>
              <a:rPr lang="en-US" dirty="0" err="1" smtClean="0"/>
              <a:t>www.hrc.org</a:t>
            </a:r>
            <a:r>
              <a:rPr lang="en-US" dirty="0" smtClean="0"/>
              <a:t>/resources/sexual-orientation-and-gender-identity-terminology-and-definitions</a:t>
            </a:r>
          </a:p>
          <a:p>
            <a:endParaRPr lang="en-US" dirty="0" smtClean="0"/>
          </a:p>
          <a:p>
            <a:endParaRPr lang="en-US" dirty="0" smtClean="0"/>
          </a:p>
          <a:p>
            <a:endParaRPr lang="en-US" dirty="0" smtClean="0"/>
          </a:p>
          <a:p>
            <a:r>
              <a:rPr lang="en-US" dirty="0" smtClean="0"/>
              <a:t>http://</a:t>
            </a:r>
            <a:r>
              <a:rPr lang="en-US" dirty="0" err="1" smtClean="0"/>
              <a:t>itspronouncedmetrosexual.com</a:t>
            </a:r>
            <a:r>
              <a:rPr lang="en-US" dirty="0" smtClean="0"/>
              <a:t>/2015/03/the-genderbread-person-v3/</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21</a:t>
            </a:fld>
            <a:endParaRPr lang="en-US"/>
          </a:p>
        </p:txBody>
      </p:sp>
    </p:spTree>
    <p:extLst>
      <p:ext uri="{BB962C8B-B14F-4D97-AF65-F5344CB8AC3E}">
        <p14:creationId xmlns:p14="http://schemas.microsoft.com/office/powerpoint/2010/main" val="343422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Gender gap in pay a myth? Not quite. The studies that claim it</a:t>
            </a:r>
            <a:r>
              <a:rPr lang="en-US" baseline="0" dirty="0" smtClean="0"/>
              <a:t> is still describe a gender gap in pay, they just don’t explain it </a:t>
            </a:r>
            <a:r>
              <a:rPr lang="en-US" i="1" baseline="0" dirty="0" smtClean="0"/>
              <a:t>all</a:t>
            </a:r>
            <a:r>
              <a:rPr lang="en-US" i="0" baseline="0" dirty="0" smtClean="0"/>
              <a:t> through discrimination. Further reading: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a:t>
            </a:r>
            <a:r>
              <a:rPr lang="en-US" dirty="0" err="1" smtClean="0"/>
              <a:t>www.aauw.org</a:t>
            </a:r>
            <a:r>
              <a:rPr lang="en-US" dirty="0" smtClean="0"/>
              <a:t>/research/the-simple-truth-about-the-gender-pay-gap/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www.huffingtonpost.com</a:t>
            </a:r>
            <a:r>
              <a:rPr lang="en-US" dirty="0" smtClean="0"/>
              <a:t>/entry/no-the-gender-pay-gap-isnt-a-myth-and-heres-why_us_5703cb8de4b0a06d5806e03f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Doctor</a:t>
            </a:r>
            <a:r>
              <a:rPr lang="en-US" baseline="0" dirty="0" smtClean="0"/>
              <a:t> example: http://</a:t>
            </a:r>
            <a:r>
              <a:rPr lang="en-US" baseline="0" dirty="0" err="1" smtClean="0"/>
              <a:t>mobile.nytimes.com</a:t>
            </a:r>
            <a:r>
              <a:rPr lang="en-US" baseline="0" dirty="0" smtClean="0"/>
              <a:t>/2016/07/12/health/</a:t>
            </a:r>
            <a:r>
              <a:rPr lang="en-US" baseline="0" dirty="0" err="1" smtClean="0"/>
              <a:t>women-doctors-salaries-pay-gap.html?smid</a:t>
            </a:r>
            <a:r>
              <a:rPr lang="en-US" baseline="0" dirty="0" smtClean="0"/>
              <a:t>=</a:t>
            </a:r>
            <a:r>
              <a:rPr lang="en-US" baseline="0" dirty="0" err="1" smtClean="0"/>
              <a:t>fb-nytimes&amp;smtyp</a:t>
            </a:r>
            <a:r>
              <a:rPr lang="en-US" baseline="0" dirty="0" smtClean="0"/>
              <a:t>=</a:t>
            </a:r>
            <a:r>
              <a:rPr lang="en-US" baseline="0" dirty="0" err="1" smtClean="0"/>
              <a:t>cur&amp;referer</a:t>
            </a:r>
            <a:r>
              <a:rPr lang="en-US" baseline="0" dirty="0" smtClean="0"/>
              <a:t>=http://</a:t>
            </a:r>
            <a:r>
              <a:rPr lang="en-US" baseline="0" smtClean="0"/>
              <a:t>m.facebook.com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thinkprogress.org</a:t>
            </a:r>
            <a:r>
              <a:rPr lang="en-US" dirty="0" smtClean="0"/>
              <a:t>/economy/2014/04/08/3424043/gender-wage-gap-myth/</a:t>
            </a:r>
          </a:p>
          <a:p>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25</a:t>
            </a:fld>
            <a:endParaRPr lang="en-US"/>
          </a:p>
        </p:txBody>
      </p:sp>
    </p:spTree>
    <p:extLst>
      <p:ext uri="{BB962C8B-B14F-4D97-AF65-F5344CB8AC3E}">
        <p14:creationId xmlns:p14="http://schemas.microsoft.com/office/powerpoint/2010/main" val="4515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C943A086-217B-C24A-B4FA-49955A5FA393}" type="slidenum">
              <a:rPr lang="en-US" smtClean="0">
                <a:latin typeface="Arial" charset="0"/>
              </a:rPr>
              <a:pPr>
                <a:defRPr/>
              </a:pPr>
              <a:t>33</a:t>
            </a:fld>
            <a:endParaRPr lang="en-US" smtClean="0">
              <a:latin typeface="Arial" charset="0"/>
            </a:endParaRPr>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Alfred Kinsey was suggesting that human sexuality was far more diverse than was commonly assumed. His own studies led him to believe that people were not exclusively heterosexual or homosexual but could fall along a wide spectrum.</a:t>
            </a:r>
          </a:p>
          <a:p>
            <a:pPr eaLnBrk="1" hangingPunct="1">
              <a:defRPr/>
            </a:pPr>
            <a:endParaRPr lang="en-US">
              <a:cs typeface="+mn-cs"/>
            </a:endParaRPr>
          </a:p>
        </p:txBody>
      </p:sp>
      <p:sp>
        <p:nvSpPr>
          <p:cNvPr id="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A1F56A65-B41A-3248-8CD4-A9F64E46CD2A}" type="slidenum">
              <a:rPr lang="en-US" sz="1200">
                <a:latin typeface="Arial" charset="0"/>
                <a:cs typeface="Arial" charset="0"/>
              </a:rPr>
              <a:pPr algn="r" eaLnBrk="1" hangingPunct="1"/>
              <a:t>33</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9EF259F7-793D-4040-9AD0-1310A4A66528}" type="slidenum">
              <a:rPr lang="en-US" smtClean="0">
                <a:latin typeface="Arial" charset="0"/>
              </a:rPr>
              <a:pPr>
                <a:defRPr/>
              </a:pPr>
              <a:t>34</a:t>
            </a:fld>
            <a:endParaRPr lang="en-US" smtClean="0">
              <a:latin typeface="Arial" charset="0"/>
            </a:endParaRPr>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Despite a great deal of change in recent years, homophobia is still common in American society. Some argue that the term </a:t>
            </a:r>
            <a:r>
              <a:rPr lang="en-US">
                <a:latin typeface="Times New Roman" charset="0"/>
                <a:cs typeface="+mn-cs"/>
              </a:rPr>
              <a:t>“</a:t>
            </a:r>
            <a:r>
              <a:rPr lang="en-US">
                <a:cs typeface="+mn-cs"/>
              </a:rPr>
              <a:t>homophobia</a:t>
            </a:r>
            <a:r>
              <a:rPr lang="en-US">
                <a:latin typeface="Times New Roman" charset="0"/>
                <a:cs typeface="+mn-cs"/>
              </a:rPr>
              <a:t>”</a:t>
            </a:r>
            <a:r>
              <a:rPr lang="en-US">
                <a:cs typeface="+mn-cs"/>
              </a:rPr>
              <a:t> represents a biased attitude because the term </a:t>
            </a:r>
            <a:r>
              <a:rPr lang="en-US">
                <a:latin typeface="Times New Roman" charset="0"/>
                <a:cs typeface="+mn-cs"/>
              </a:rPr>
              <a:t>“</a:t>
            </a:r>
            <a:r>
              <a:rPr lang="en-US">
                <a:cs typeface="+mn-cs"/>
              </a:rPr>
              <a:t>phobia</a:t>
            </a:r>
            <a:r>
              <a:rPr lang="en-US">
                <a:latin typeface="Times New Roman" charset="0"/>
                <a:cs typeface="+mn-cs"/>
              </a:rPr>
              <a:t>”</a:t>
            </a:r>
            <a:r>
              <a:rPr lang="en-US">
                <a:cs typeface="+mn-cs"/>
              </a:rPr>
              <a:t> implies a psychological condition, thus excusing intolerance.</a:t>
            </a:r>
          </a:p>
          <a:p>
            <a:pPr eaLnBrk="1" hangingPunct="1">
              <a:defRPr/>
            </a:pPr>
            <a:endParaRPr lang="en-US">
              <a:cs typeface="+mn-cs"/>
            </a:endParaRPr>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4CA3955A-3E56-5748-B520-F59B25F20BDA}" type="slidenum">
              <a:rPr lang="en-US" sz="1200">
                <a:latin typeface="Arial" charset="0"/>
                <a:cs typeface="Arial" charset="0"/>
              </a:rPr>
              <a:pPr algn="r" eaLnBrk="1" hangingPunct="1"/>
              <a:t>34</a:t>
            </a:fld>
            <a:endParaRPr lang="en-US" sz="12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25C8740-1D97-4C48-A083-BD1D3E734694}"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BE86AFB3-A672-6A49-97BD-BA3124CADD21}" type="datetime1">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7BF0A2-9531-7D4F-BDB8-0682FB37DB87}"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43E42B5-9418-714B-B74B-0BD5AE488F67}"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AB0EDA3-6B4B-1E49-AABE-8FDB0D63E4EF}"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521E95-6350-494A-8331-9709FBB2CFE4}"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2AB34-127A-E14A-8635-63997AC32F98}"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4E4F59E-4B34-4F4C-850E-6AB1BAE506DC}"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A53A759-0B13-D94F-A041-294BDAE159F8}"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BE963-8DA8-8E41-84DD-337DF889C64C}" type="datetime1">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E4154F-0F27-194A-A230-3B3EE0B82E50}" type="datetime1">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EC8F1F37-9A76-204C-A71E-B62578464F60}" type="datetime1">
              <a:rPr lang="en-US" smtClean="0"/>
              <a:t>7/19/16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D5EAEA-C75E-3649-8E87-BFFB70DBAE83}" type="datetime1">
              <a:rPr lang="en-US" smtClean="0"/>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13DA-E25B-4940-90FF-183F1C813AEC}" type="datetime1">
              <a:rPr lang="en-US" smtClean="0"/>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6972044-CE4E-1648-9872-98F3AF908C31}" type="datetime1">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136C0E9-D6AD-B744-B9F8-F08CE41C4886}" type="datetime1">
              <a:rPr lang="en-US" smtClean="0"/>
              <a:t>7/19/16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X_nqYnjfe_8" TargetMode="Externa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iRUL_VMo7Y" TargetMode="Externa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youtube.com/watch?v=WRw4H8YWoD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Autofit/>
          </a:bodyPr>
          <a:lstStyle/>
          <a:p>
            <a:pPr eaLnBrk="1" hangingPunct="1"/>
            <a:r>
              <a:rPr lang="en-US" sz="3500" dirty="0">
                <a:latin typeface="Verdana" charset="0"/>
              </a:rPr>
              <a:t>Lesson </a:t>
            </a:r>
            <a:r>
              <a:rPr lang="en-US" sz="3500" dirty="0" smtClean="0">
                <a:latin typeface="Verdana" charset="0"/>
              </a:rPr>
              <a:t>10: Gender and Sexuality</a:t>
            </a:r>
            <a:endParaRPr lang="en-US" sz="3500" dirty="0">
              <a:latin typeface="Verdana" charset="0"/>
            </a:endParaRPr>
          </a:p>
        </p:txBody>
      </p:sp>
      <p:sp>
        <p:nvSpPr>
          <p:cNvPr id="3075" name="Rectangle 3"/>
          <p:cNvSpPr>
            <a:spLocks noGrp="1" noChangeArrowheads="1"/>
          </p:cNvSpPr>
          <p:nvPr>
            <p:ph type="subTitle" idx="1"/>
          </p:nvPr>
        </p:nvSpPr>
        <p:spPr/>
        <p:txBody>
          <a:bodyPr/>
          <a:lstStyle/>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r>
              <a:rPr lang="en-US" sz="2400">
                <a:latin typeface="Verdana" charset="0"/>
              </a:rPr>
              <a:t>Robert Wonser</a:t>
            </a:r>
          </a:p>
          <a:p>
            <a:pPr eaLnBrk="1" hangingPunct="1">
              <a:lnSpc>
                <a:spcPct val="80000"/>
              </a:lnSpc>
              <a:buFont typeface="Wingdings" charset="0"/>
              <a:buNone/>
            </a:pPr>
            <a:r>
              <a:rPr lang="en-US" sz="2400">
                <a:latin typeface="Verdana" charset="0"/>
              </a:rPr>
              <a:t>Introduction to Sociology</a:t>
            </a:r>
          </a:p>
        </p:txBody>
      </p:sp>
    </p:spTree>
    <p:extLst>
      <p:ext uri="{BB962C8B-B14F-4D97-AF65-F5344CB8AC3E}">
        <p14:creationId xmlns:p14="http://schemas.microsoft.com/office/powerpoint/2010/main" val="1423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BF0389B3-C0A7-3249-8742-1AC9DA6AFD58}" type="slidenum">
              <a:rPr lang="en-US" smtClean="0"/>
              <a:pPr>
                <a:defRPr/>
              </a:pPr>
              <a:t>10</a:t>
            </a:fld>
            <a:endParaRPr lang="en-US" smtClean="0"/>
          </a:p>
        </p:txBody>
      </p:sp>
      <p:sp>
        <p:nvSpPr>
          <p:cNvPr id="12292" name="Rectangle 2"/>
          <p:cNvSpPr>
            <a:spLocks noGrp="1" noChangeArrowheads="1"/>
          </p:cNvSpPr>
          <p:nvPr>
            <p:ph type="title"/>
          </p:nvPr>
        </p:nvSpPr>
        <p:spPr/>
        <p:txBody>
          <a:bodyPr>
            <a:normAutofit/>
          </a:bodyPr>
          <a:lstStyle/>
          <a:p>
            <a:pPr eaLnBrk="1" hangingPunct="1">
              <a:defRPr/>
            </a:pPr>
            <a:r>
              <a:rPr lang="en-US" dirty="0">
                <a:latin typeface="Verdana" charset="0"/>
                <a:cs typeface="+mj-cs"/>
              </a:rPr>
              <a:t>Theories on Gender </a:t>
            </a:r>
            <a:r>
              <a:rPr lang="en-US" dirty="0" smtClean="0">
                <a:latin typeface="Verdana" charset="0"/>
                <a:cs typeface="+mj-cs"/>
              </a:rPr>
              <a:t>Inequality</a:t>
            </a:r>
            <a:endParaRPr lang="en-US" sz="2500" dirty="0">
              <a:latin typeface="Verdana" charset="0"/>
              <a:cs typeface="+mj-cs"/>
            </a:endParaRPr>
          </a:p>
        </p:txBody>
      </p:sp>
      <p:sp>
        <p:nvSpPr>
          <p:cNvPr id="12293" name="Rectangle 3"/>
          <p:cNvSpPr>
            <a:spLocks noGrp="1" noChangeArrowheads="1"/>
          </p:cNvSpPr>
          <p:nvPr>
            <p:ph type="body" idx="1"/>
          </p:nvPr>
        </p:nvSpPr>
        <p:spPr>
          <a:xfrm>
            <a:off x="123908" y="2199517"/>
            <a:ext cx="5286292" cy="4369557"/>
          </a:xfrm>
        </p:spPr>
        <p:txBody>
          <a:bodyPr>
            <a:noAutofit/>
          </a:bodyPr>
          <a:lstStyle/>
          <a:p>
            <a:pPr eaLnBrk="1" hangingPunct="1">
              <a:lnSpc>
                <a:spcPct val="80000"/>
              </a:lnSpc>
              <a:defRPr/>
            </a:pPr>
            <a:r>
              <a:rPr lang="en-US" dirty="0">
                <a:solidFill>
                  <a:srgbClr val="000000"/>
                </a:solidFill>
                <a:latin typeface="Century Gothic"/>
                <a:cs typeface="Century Gothic"/>
              </a:rPr>
              <a:t>In the 1950s, Talcott Parsons advanced the idea that the nuclear family effectively reared children to meet the labor demands of a capitalist system.</a:t>
            </a:r>
            <a:endParaRPr lang="en-US" dirty="0">
              <a:latin typeface="Century Gothic"/>
              <a:cs typeface="Century Gothic"/>
            </a:endParaRPr>
          </a:p>
          <a:p>
            <a:pPr eaLnBrk="1" hangingPunct="1">
              <a:lnSpc>
                <a:spcPct val="80000"/>
              </a:lnSpc>
              <a:defRPr/>
            </a:pPr>
            <a:r>
              <a:rPr lang="en-US" dirty="0">
                <a:latin typeface="Century Gothic"/>
                <a:cs typeface="Century Gothic"/>
              </a:rPr>
              <a:t>According to Parsons:</a:t>
            </a:r>
          </a:p>
          <a:p>
            <a:pPr lvl="1" eaLnBrk="1" hangingPunct="1">
              <a:lnSpc>
                <a:spcPct val="80000"/>
              </a:lnSpc>
              <a:defRPr/>
            </a:pPr>
            <a:r>
              <a:rPr lang="en-US" sz="2000" dirty="0">
                <a:latin typeface="Century Gothic"/>
                <a:cs typeface="Century Gothic"/>
              </a:rPr>
              <a:t>Men were more suited for an </a:t>
            </a:r>
            <a:r>
              <a:rPr lang="en-US" sz="2000" b="1" dirty="0">
                <a:latin typeface="Century Gothic"/>
                <a:cs typeface="Century Gothic"/>
              </a:rPr>
              <a:t>instrumental role</a:t>
            </a:r>
            <a:r>
              <a:rPr lang="en-US" sz="2000" dirty="0">
                <a:latin typeface="Century Gothic"/>
                <a:cs typeface="Century Gothic"/>
              </a:rPr>
              <a:t> (the person who provides the family’s material support and is often an authority figure).</a:t>
            </a:r>
          </a:p>
          <a:p>
            <a:pPr lvl="1" eaLnBrk="1" hangingPunct="1">
              <a:lnSpc>
                <a:spcPct val="80000"/>
              </a:lnSpc>
              <a:defRPr/>
            </a:pPr>
            <a:r>
              <a:rPr lang="en-US" sz="2000" dirty="0">
                <a:latin typeface="Century Gothic"/>
                <a:cs typeface="Century Gothic"/>
              </a:rPr>
              <a:t>Women were more suited for an </a:t>
            </a:r>
            <a:r>
              <a:rPr lang="en-US" sz="2000" b="1" dirty="0">
                <a:latin typeface="Century Gothic"/>
                <a:cs typeface="Century Gothic"/>
              </a:rPr>
              <a:t>expressive role</a:t>
            </a:r>
            <a:r>
              <a:rPr lang="en-US" sz="2000" dirty="0">
                <a:latin typeface="Century Gothic"/>
                <a:cs typeface="Century Gothic"/>
              </a:rPr>
              <a:t> (the person who provides the family’s emotional support and nurturing). </a:t>
            </a:r>
          </a:p>
          <a:p>
            <a:pPr eaLnBrk="1" hangingPunct="1">
              <a:lnSpc>
                <a:spcPct val="80000"/>
              </a:lnSpc>
              <a:defRPr/>
            </a:pPr>
            <a:endParaRPr lang="en-US" dirty="0">
              <a:latin typeface="Century Gothic"/>
              <a:cs typeface="Century Gothic"/>
            </a:endParaRPr>
          </a:p>
        </p:txBody>
      </p:sp>
      <p:pic>
        <p:nvPicPr>
          <p:cNvPr id="23557" name="Picture 4" descr="ch08ph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13" y="2395807"/>
            <a:ext cx="3390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6691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5D64417B-D7F1-D945-9BC3-F21748E2C64A}" type="slidenum">
              <a:rPr lang="en-US" smtClean="0"/>
              <a:pPr>
                <a:defRPr/>
              </a:pPr>
              <a:t>11</a:t>
            </a:fld>
            <a:endParaRPr lang="en-US" smtClean="0"/>
          </a:p>
        </p:txBody>
      </p:sp>
      <p:sp>
        <p:nvSpPr>
          <p:cNvPr id="13316" name="Rectangle 2"/>
          <p:cNvSpPr>
            <a:spLocks noGrp="1" noChangeArrowheads="1"/>
          </p:cNvSpPr>
          <p:nvPr>
            <p:ph type="title"/>
          </p:nvPr>
        </p:nvSpPr>
        <p:spPr/>
        <p:txBody>
          <a:bodyPr>
            <a:normAutofit/>
          </a:bodyPr>
          <a:lstStyle/>
          <a:p>
            <a:pPr eaLnBrk="1" hangingPunct="1">
              <a:defRPr/>
            </a:pPr>
            <a:r>
              <a:rPr lang="en-US" dirty="0">
                <a:latin typeface="Verdana" charset="0"/>
                <a:cs typeface="+mj-cs"/>
              </a:rPr>
              <a:t>Theories on Gender </a:t>
            </a:r>
            <a:r>
              <a:rPr lang="en-US" dirty="0" smtClean="0">
                <a:latin typeface="Verdana" charset="0"/>
                <a:cs typeface="+mj-cs"/>
              </a:rPr>
              <a:t>Inequality</a:t>
            </a:r>
            <a:endParaRPr lang="en-US" sz="2500" dirty="0">
              <a:latin typeface="Verdana" charset="0"/>
              <a:cs typeface="+mj-cs"/>
            </a:endParaRPr>
          </a:p>
        </p:txBody>
      </p:sp>
      <p:sp>
        <p:nvSpPr>
          <p:cNvPr id="13317" name="Rectangle 3"/>
          <p:cNvSpPr>
            <a:spLocks noGrp="1" noChangeArrowheads="1"/>
          </p:cNvSpPr>
          <p:nvPr>
            <p:ph type="body" idx="1"/>
          </p:nvPr>
        </p:nvSpPr>
        <p:spPr>
          <a:xfrm>
            <a:off x="431291" y="2093467"/>
            <a:ext cx="8482521" cy="4475608"/>
          </a:xfrm>
        </p:spPr>
        <p:txBody>
          <a:bodyPr>
            <a:noAutofit/>
          </a:bodyPr>
          <a:lstStyle/>
          <a:p>
            <a:pPr eaLnBrk="1" hangingPunct="1">
              <a:defRPr/>
            </a:pPr>
            <a:r>
              <a:rPr lang="en-US" sz="2600" b="1" dirty="0">
                <a:latin typeface="Century Gothic"/>
                <a:cs typeface="Century Gothic"/>
              </a:rPr>
              <a:t>Conflict theorists</a:t>
            </a:r>
            <a:r>
              <a:rPr lang="en-US" sz="2600" dirty="0">
                <a:latin typeface="Century Gothic"/>
                <a:cs typeface="Century Gothic"/>
              </a:rPr>
              <a:t>:</a:t>
            </a:r>
          </a:p>
          <a:p>
            <a:pPr lvl="1" eaLnBrk="1" hangingPunct="1">
              <a:defRPr/>
            </a:pPr>
            <a:r>
              <a:rPr lang="en-US" sz="2600" dirty="0">
                <a:latin typeface="Century Gothic"/>
                <a:cs typeface="Century Gothic"/>
              </a:rPr>
              <a:t>Believe men have historically had access to most of society’s material resources and privileges. </a:t>
            </a:r>
          </a:p>
          <a:p>
            <a:pPr lvl="1">
              <a:defRPr/>
            </a:pPr>
            <a:r>
              <a:rPr lang="en-US" sz="2600" dirty="0">
                <a:latin typeface="Century Gothic"/>
                <a:cs typeface="Century Gothic"/>
              </a:rPr>
              <a:t>Therefore, it is in their interest to try to maintain their dominant </a:t>
            </a:r>
            <a:r>
              <a:rPr lang="en-US" sz="2600" dirty="0" smtClean="0">
                <a:latin typeface="Century Gothic"/>
                <a:cs typeface="Century Gothic"/>
              </a:rPr>
              <a:t>position</a:t>
            </a:r>
            <a:r>
              <a:rPr lang="en-US" sz="2600" dirty="0">
                <a:latin typeface="Century Gothic"/>
                <a:cs typeface="Century Gothic"/>
              </a:rPr>
              <a:t> </a:t>
            </a:r>
            <a:r>
              <a:rPr lang="en-US" sz="2600" dirty="0" smtClean="0">
                <a:latin typeface="Century Gothic"/>
                <a:cs typeface="Century Gothic"/>
              </a:rPr>
              <a:t>by creating</a:t>
            </a:r>
            <a:r>
              <a:rPr lang="en-US" sz="2600" dirty="0">
                <a:latin typeface="Century Gothic"/>
                <a:cs typeface="Century Gothic"/>
              </a:rPr>
              <a:t> </a:t>
            </a:r>
            <a:r>
              <a:rPr lang="en-US" sz="2600" dirty="0" smtClean="0">
                <a:latin typeface="Century Gothic"/>
                <a:cs typeface="Century Gothic"/>
              </a:rPr>
              <a:t>and reproducing </a:t>
            </a:r>
            <a:r>
              <a:rPr lang="en-US" sz="2600" b="1" dirty="0" smtClean="0">
                <a:latin typeface="Century Gothic"/>
                <a:cs typeface="Century Gothic"/>
              </a:rPr>
              <a:t>patriarchal</a:t>
            </a:r>
            <a:r>
              <a:rPr lang="en-US" sz="2600" dirty="0" smtClean="0">
                <a:latin typeface="Century Gothic"/>
                <a:cs typeface="Century Gothic"/>
              </a:rPr>
              <a:t> intuitions maintain systems of inequality favoring </a:t>
            </a:r>
            <a:r>
              <a:rPr lang="en-US" sz="2600" b="1" dirty="0">
                <a:cs typeface="Century Gothic"/>
              </a:rPr>
              <a:t>hegemonic masculinity </a:t>
            </a:r>
            <a:r>
              <a:rPr lang="en-US" sz="2600" dirty="0" smtClean="0">
                <a:cs typeface="Century Gothic"/>
              </a:rPr>
              <a:t>(power</a:t>
            </a:r>
            <a:r>
              <a:rPr lang="en-US" sz="2600" dirty="0">
                <a:cs typeface="Century Gothic"/>
              </a:rPr>
              <a:t>, sexual dominance and activity, wealth, aggression, independence, and lack of </a:t>
            </a:r>
            <a:r>
              <a:rPr lang="en-US" sz="2600" dirty="0" smtClean="0">
                <a:cs typeface="Century Gothic"/>
              </a:rPr>
              <a:t>emotion)</a:t>
            </a:r>
            <a:r>
              <a:rPr lang="en-US" sz="2600" dirty="0" smtClean="0">
                <a:latin typeface="Century Gothic"/>
                <a:cs typeface="Century Gothic"/>
              </a:rPr>
              <a:t>.</a:t>
            </a:r>
            <a:endParaRPr lang="en-US" sz="2600" dirty="0">
              <a:latin typeface="Century Gothic"/>
              <a:cs typeface="Century Gothic"/>
            </a:endParaRPr>
          </a:p>
        </p:txBody>
      </p:sp>
    </p:spTree>
    <p:extLst>
      <p:ext uri="{BB962C8B-B14F-4D97-AF65-F5344CB8AC3E}">
        <p14:creationId xmlns:p14="http://schemas.microsoft.com/office/powerpoint/2010/main" val="11102705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87C9FFDB-A028-FB45-A94E-3FD26748E981}" type="slidenum">
              <a:rPr lang="en-US" smtClean="0"/>
              <a:pPr>
                <a:defRPr/>
              </a:pPr>
              <a:t>12</a:t>
            </a:fld>
            <a:endParaRPr lang="en-US" smtClean="0"/>
          </a:p>
        </p:txBody>
      </p:sp>
      <p:sp>
        <p:nvSpPr>
          <p:cNvPr id="14340" name="Rectangle 2"/>
          <p:cNvSpPr>
            <a:spLocks noGrp="1" noChangeArrowheads="1"/>
          </p:cNvSpPr>
          <p:nvPr>
            <p:ph type="title"/>
          </p:nvPr>
        </p:nvSpPr>
        <p:spPr/>
        <p:txBody>
          <a:bodyPr>
            <a:normAutofit/>
          </a:bodyPr>
          <a:lstStyle/>
          <a:p>
            <a:pPr eaLnBrk="1" hangingPunct="1">
              <a:defRPr/>
            </a:pPr>
            <a:r>
              <a:rPr lang="en-US" dirty="0">
                <a:latin typeface="Verdana" charset="0"/>
                <a:cs typeface="+mj-cs"/>
              </a:rPr>
              <a:t>Theories on Gender </a:t>
            </a:r>
            <a:r>
              <a:rPr lang="en-US" dirty="0" smtClean="0">
                <a:latin typeface="Verdana" charset="0"/>
                <a:cs typeface="+mj-cs"/>
              </a:rPr>
              <a:t>Inequality</a:t>
            </a:r>
            <a:endParaRPr lang="en-US" sz="2500" dirty="0">
              <a:latin typeface="Verdana" charset="0"/>
              <a:cs typeface="+mj-cs"/>
            </a:endParaRPr>
          </a:p>
        </p:txBody>
      </p:sp>
      <p:sp>
        <p:nvSpPr>
          <p:cNvPr id="14341" name="Rectangle 3"/>
          <p:cNvSpPr>
            <a:spLocks noGrp="1" noChangeArrowheads="1"/>
          </p:cNvSpPr>
          <p:nvPr>
            <p:ph type="body" idx="1"/>
          </p:nvPr>
        </p:nvSpPr>
        <p:spPr>
          <a:xfrm>
            <a:off x="0" y="2038256"/>
            <a:ext cx="6310924" cy="3894479"/>
          </a:xfrm>
        </p:spPr>
        <p:txBody>
          <a:bodyPr>
            <a:noAutofit/>
          </a:bodyPr>
          <a:lstStyle/>
          <a:p>
            <a:pPr eaLnBrk="1" hangingPunct="1">
              <a:defRPr/>
            </a:pPr>
            <a:r>
              <a:rPr lang="en-US" sz="2400" b="1" dirty="0">
                <a:latin typeface="Verdana" charset="0"/>
                <a:cs typeface="+mn-cs"/>
              </a:rPr>
              <a:t>Symbolic </a:t>
            </a:r>
            <a:r>
              <a:rPr lang="en-US" sz="2400" b="1" dirty="0" err="1">
                <a:latin typeface="Verdana" charset="0"/>
                <a:cs typeface="+mn-cs"/>
              </a:rPr>
              <a:t>Interactionists</a:t>
            </a:r>
            <a:r>
              <a:rPr lang="en-US" sz="2400" dirty="0">
                <a:latin typeface="Verdana" charset="0"/>
                <a:cs typeface="+mn-cs"/>
              </a:rPr>
              <a:t> emphasize how the concept of gender is socially constructed, maintained, and reproduced in our everyday lives.</a:t>
            </a:r>
          </a:p>
          <a:p>
            <a:pPr eaLnBrk="1" hangingPunct="1">
              <a:defRPr/>
            </a:pPr>
            <a:r>
              <a:rPr lang="en-US" sz="2400" b="1" dirty="0">
                <a:latin typeface="Verdana" charset="0"/>
                <a:cs typeface="+mn-cs"/>
              </a:rPr>
              <a:t>Doing Gender</a:t>
            </a:r>
            <a:r>
              <a:rPr lang="en-US" sz="2400" dirty="0">
                <a:latin typeface="Verdana" charset="0"/>
                <a:cs typeface="+mn-cs"/>
              </a:rPr>
              <a:t> is the idea that in Western culture, gender, rather than being an innate quality of individuals, is a psychologically ingrained social construct that actively surfaces in everyday human interaction.</a:t>
            </a:r>
            <a:endParaRPr lang="en-US" sz="2400" b="1" dirty="0">
              <a:latin typeface="Verdana" charset="0"/>
              <a:cs typeface="+mn-cs"/>
            </a:endParaRPr>
          </a:p>
          <a:p>
            <a:pPr eaLnBrk="1" hangingPunct="1">
              <a:defRPr/>
            </a:pPr>
            <a:endParaRPr lang="en-US" sz="2400" dirty="0">
              <a:latin typeface="Verdana" charset="0"/>
              <a:cs typeface="+mn-cs"/>
            </a:endParaRPr>
          </a:p>
        </p:txBody>
      </p:sp>
      <p:pic>
        <p:nvPicPr>
          <p:cNvPr id="5" name="Content Placeholder 4"/>
          <p:cNvPicPr>
            <a:picLocks noChangeAspect="1"/>
          </p:cNvPicPr>
          <p:nvPr/>
        </p:nvPicPr>
        <p:blipFill>
          <a:blip r:embed="rId2"/>
          <a:srcRect l="-16468" r="-16468"/>
          <a:stretch>
            <a:fillRect/>
          </a:stretch>
        </p:blipFill>
        <p:spPr>
          <a:xfrm>
            <a:off x="5408750" y="2038256"/>
            <a:ext cx="3735250" cy="2107356"/>
          </a:xfrm>
          <a:prstGeom prst="rect">
            <a:avLst/>
          </a:prstGeom>
        </p:spPr>
      </p:pic>
    </p:spTree>
    <p:extLst>
      <p:ext uri="{BB962C8B-B14F-4D97-AF65-F5344CB8AC3E}">
        <p14:creationId xmlns:p14="http://schemas.microsoft.com/office/powerpoint/2010/main" val="161717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Farts and Who Cares?</a:t>
            </a:r>
            <a:endParaRPr lang="en-US" dirty="0"/>
          </a:p>
        </p:txBody>
      </p:sp>
      <p:sp>
        <p:nvSpPr>
          <p:cNvPr id="3" name="Content Placeholder 2"/>
          <p:cNvSpPr>
            <a:spLocks noGrp="1"/>
          </p:cNvSpPr>
          <p:nvPr>
            <p:ph idx="1"/>
          </p:nvPr>
        </p:nvSpPr>
        <p:spPr>
          <a:xfrm>
            <a:off x="232833" y="2222500"/>
            <a:ext cx="8680980" cy="4346575"/>
          </a:xfrm>
        </p:spPr>
        <p:txBody>
          <a:bodyPr>
            <a:normAutofit/>
          </a:bodyPr>
          <a:lstStyle/>
          <a:p>
            <a:r>
              <a:rPr lang="en-US" sz="2400" dirty="0"/>
              <a:t>Heterosexual men were the most likely to think it was funny and the most likely to engage in “intentional flatulence.” </a:t>
            </a:r>
          </a:p>
          <a:p>
            <a:r>
              <a:rPr lang="en-US" sz="2400" dirty="0"/>
              <a:t>“Guys would say it’s raunchy and then say ‘Nice one,’” explained one heterosexual guy, “because if it’s strong it’s more manly. You know, because women would not try to clear a room with a fart.” </a:t>
            </a:r>
          </a:p>
          <a:p>
            <a:r>
              <a:rPr lang="en-US" sz="2400" dirty="0"/>
              <a:t>Heterosexual women felt like they were violating gender norms if their farts were stinky: “The worse it stinks,” said one, “the nastier they think I am.”</a:t>
            </a:r>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13</a:t>
            </a:fld>
            <a:endParaRPr lang="en-US"/>
          </a:p>
        </p:txBody>
      </p:sp>
    </p:spTree>
    <p:extLst>
      <p:ext uri="{BB962C8B-B14F-4D97-AF65-F5344CB8AC3E}">
        <p14:creationId xmlns:p14="http://schemas.microsoft.com/office/powerpoint/2010/main" val="79892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6B96E3CA-7704-B14B-A1A3-29B0389A4B9B}" type="slidenum">
              <a:rPr lang="en-US" smtClean="0"/>
              <a:pPr>
                <a:defRPr/>
              </a:pPr>
              <a:t>14</a:t>
            </a:fld>
            <a:endParaRPr lang="en-US" smtClean="0"/>
          </a:p>
        </p:txBody>
      </p:sp>
      <p:sp>
        <p:nvSpPr>
          <p:cNvPr id="15364" name="Rectangle 2"/>
          <p:cNvSpPr>
            <a:spLocks noGrp="1" noChangeArrowheads="1"/>
          </p:cNvSpPr>
          <p:nvPr>
            <p:ph type="title"/>
          </p:nvPr>
        </p:nvSpPr>
        <p:spPr/>
        <p:txBody>
          <a:bodyPr>
            <a:normAutofit fontScale="90000"/>
          </a:bodyPr>
          <a:lstStyle/>
          <a:p>
            <a:pPr eaLnBrk="1" hangingPunct="1">
              <a:defRPr/>
            </a:pPr>
            <a:r>
              <a:rPr lang="en-US" dirty="0" smtClean="0">
                <a:latin typeface="Verdana" charset="0"/>
                <a:cs typeface="+mj-cs"/>
              </a:rPr>
              <a:t>Sociological Theories of gender overview</a:t>
            </a:r>
            <a:endParaRPr lang="en-US" dirty="0">
              <a:latin typeface="Verdana" charset="0"/>
              <a:cs typeface="+mj-cs"/>
            </a:endParaRPr>
          </a:p>
        </p:txBody>
      </p:sp>
      <p:sp>
        <p:nvSpPr>
          <p:cNvPr id="2" name="Content Placeholder 1"/>
          <p:cNvSpPr>
            <a:spLocks noGrp="1"/>
          </p:cNvSpPr>
          <p:nvPr>
            <p:ph idx="1"/>
          </p:nvPr>
        </p:nvSpPr>
        <p:spPr/>
        <p:txBody>
          <a:bodyPr/>
          <a:lstStyle/>
          <a:p>
            <a:endParaRPr lang="en-US"/>
          </a:p>
        </p:txBody>
      </p:sp>
      <p:pic>
        <p:nvPicPr>
          <p:cNvPr id="6" name="Picture 2" descr="A table of Theory in Everyday Life. It displays three perspectives to their Approach to Gender Inequality using case study male and female dominated occupations. The table has three columns and three rows."/>
          <p:cNvPicPr>
            <a:picLocks noChangeAspect="1" noChangeArrowheads="1"/>
          </p:cNvPicPr>
          <p:nvPr/>
        </p:nvPicPr>
        <p:blipFill>
          <a:blip r:embed="rId2" cstate="print"/>
          <a:srcRect/>
          <a:stretch>
            <a:fillRect/>
          </a:stretch>
        </p:blipFill>
        <p:spPr bwMode="auto">
          <a:xfrm>
            <a:off x="172944" y="2185045"/>
            <a:ext cx="8616950" cy="4251325"/>
          </a:xfrm>
          <a:prstGeom prst="rect">
            <a:avLst/>
          </a:prstGeom>
          <a:noFill/>
          <a:ln w="9525">
            <a:noFill/>
            <a:miter lim="800000"/>
            <a:headEnd/>
            <a:tailEnd/>
          </a:ln>
        </p:spPr>
      </p:pic>
    </p:spTree>
    <p:extLst>
      <p:ext uri="{BB962C8B-B14F-4D97-AF65-F5344CB8AC3E}">
        <p14:creationId xmlns:p14="http://schemas.microsoft.com/office/powerpoint/2010/main" val="314129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E55EFB5B-0989-3346-8225-C162457B4913}" type="slidenum">
              <a:rPr lang="en-US" smtClean="0"/>
              <a:pPr>
                <a:defRPr/>
              </a:pPr>
              <a:t>15</a:t>
            </a:fld>
            <a:endParaRPr lang="en-US" smtClean="0"/>
          </a:p>
        </p:txBody>
      </p:sp>
      <p:sp>
        <p:nvSpPr>
          <p:cNvPr id="16388" name="Rectangle 2"/>
          <p:cNvSpPr>
            <a:spLocks noGrp="1" noChangeArrowheads="1"/>
          </p:cNvSpPr>
          <p:nvPr>
            <p:ph type="title"/>
          </p:nvPr>
        </p:nvSpPr>
        <p:spPr/>
        <p:txBody>
          <a:bodyPr/>
          <a:lstStyle/>
          <a:p>
            <a:pPr eaLnBrk="1" hangingPunct="1">
              <a:defRPr/>
            </a:pPr>
            <a:r>
              <a:rPr lang="en-US">
                <a:latin typeface="Verdana" charset="0"/>
                <a:cs typeface="+mj-cs"/>
              </a:rPr>
              <a:t>Gender Role Socialization</a:t>
            </a:r>
          </a:p>
        </p:txBody>
      </p:sp>
      <p:sp>
        <p:nvSpPr>
          <p:cNvPr id="16389" name="Rectangle 3"/>
          <p:cNvSpPr>
            <a:spLocks noGrp="1" noChangeArrowheads="1"/>
          </p:cNvSpPr>
          <p:nvPr>
            <p:ph type="body" idx="1"/>
          </p:nvPr>
        </p:nvSpPr>
        <p:spPr>
          <a:xfrm>
            <a:off x="311489" y="2371849"/>
            <a:ext cx="4870111" cy="4197225"/>
          </a:xfrm>
        </p:spPr>
        <p:txBody>
          <a:bodyPr>
            <a:noAutofit/>
          </a:bodyPr>
          <a:lstStyle/>
          <a:p>
            <a:pPr eaLnBrk="1" hangingPunct="1">
              <a:defRPr/>
            </a:pPr>
            <a:r>
              <a:rPr lang="en-US" sz="2800" b="1" dirty="0">
                <a:latin typeface="Century Gothic"/>
                <a:cs typeface="Century Gothic"/>
              </a:rPr>
              <a:t>Gender role socialization</a:t>
            </a:r>
            <a:r>
              <a:rPr lang="en-US" sz="2800" dirty="0">
                <a:latin typeface="Century Gothic"/>
                <a:cs typeface="Century Gothic"/>
              </a:rPr>
              <a:t> is the lifelong process of learning to be masculine or feminine, primarily through four main agents of socialization: families, schools, peers, and the media.  </a:t>
            </a:r>
          </a:p>
          <a:p>
            <a:pPr eaLnBrk="1" hangingPunct="1">
              <a:defRPr/>
            </a:pPr>
            <a:endParaRPr lang="en-US" sz="2800" dirty="0">
              <a:latin typeface="Century Gothic"/>
              <a:cs typeface="Century Gothic"/>
            </a:endParaRPr>
          </a:p>
        </p:txBody>
      </p:sp>
      <p:pic>
        <p:nvPicPr>
          <p:cNvPr id="27653" name="Picture 4" descr="ch10p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01874"/>
            <a:ext cx="33035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02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EF377E3-7D64-8D40-9400-8ECC92A0241D}" type="slidenum">
              <a:rPr lang="en-US" smtClean="0"/>
              <a:pPr>
                <a:defRPr/>
              </a:pPr>
              <a:t>16</a:t>
            </a:fld>
            <a:endParaRPr lang="en-US" smtClean="0"/>
          </a:p>
        </p:txBody>
      </p:sp>
      <p:sp>
        <p:nvSpPr>
          <p:cNvPr id="17412" name="Rectangle 2"/>
          <p:cNvSpPr>
            <a:spLocks noGrp="1" noChangeArrowheads="1"/>
          </p:cNvSpPr>
          <p:nvPr>
            <p:ph type="title"/>
          </p:nvPr>
        </p:nvSpPr>
        <p:spPr/>
        <p:txBody>
          <a:bodyPr/>
          <a:lstStyle/>
          <a:p>
            <a:pPr eaLnBrk="1" hangingPunct="1">
              <a:defRPr/>
            </a:pPr>
            <a:r>
              <a:rPr lang="en-US" dirty="0">
                <a:latin typeface="Verdana" charset="0"/>
                <a:cs typeface="+mj-cs"/>
              </a:rPr>
              <a:t>Gender Role </a:t>
            </a:r>
            <a:r>
              <a:rPr lang="en-US" dirty="0" smtClean="0">
                <a:latin typeface="Verdana" charset="0"/>
                <a:cs typeface="+mj-cs"/>
              </a:rPr>
              <a:t>Socialization</a:t>
            </a:r>
            <a:endParaRPr lang="en-US" sz="2100" dirty="0">
              <a:latin typeface="Verdana" charset="0"/>
              <a:cs typeface="+mj-cs"/>
            </a:endParaRPr>
          </a:p>
        </p:txBody>
      </p:sp>
      <p:sp>
        <p:nvSpPr>
          <p:cNvPr id="17413" name="Rectangle 3"/>
          <p:cNvSpPr>
            <a:spLocks noGrp="1" noChangeArrowheads="1"/>
          </p:cNvSpPr>
          <p:nvPr>
            <p:ph type="body" idx="1"/>
          </p:nvPr>
        </p:nvSpPr>
        <p:spPr>
          <a:xfrm>
            <a:off x="287528" y="2395808"/>
            <a:ext cx="5361421" cy="3870521"/>
          </a:xfrm>
        </p:spPr>
        <p:txBody>
          <a:bodyPr>
            <a:noAutofit/>
          </a:bodyPr>
          <a:lstStyle/>
          <a:p>
            <a:pPr eaLnBrk="1" hangingPunct="1">
              <a:lnSpc>
                <a:spcPct val="90000"/>
              </a:lnSpc>
              <a:defRPr/>
            </a:pPr>
            <a:r>
              <a:rPr lang="en-US" sz="2400" b="1" dirty="0">
                <a:latin typeface="Century Gothic"/>
                <a:cs typeface="Century Gothic"/>
              </a:rPr>
              <a:t>Families</a:t>
            </a:r>
            <a:r>
              <a:rPr lang="en-US" sz="2400" dirty="0">
                <a:latin typeface="Century Gothic"/>
                <a:cs typeface="Century Gothic"/>
              </a:rPr>
              <a:t> are usually the primary source of socialization and greatly impact gender role socialization. </a:t>
            </a:r>
          </a:p>
          <a:p>
            <a:pPr eaLnBrk="1" hangingPunct="1">
              <a:lnSpc>
                <a:spcPct val="90000"/>
              </a:lnSpc>
              <a:defRPr/>
            </a:pPr>
            <a:r>
              <a:rPr lang="en-US" sz="2400" b="1" dirty="0">
                <a:latin typeface="Century Gothic"/>
                <a:cs typeface="Century Gothic"/>
              </a:rPr>
              <a:t>Social learning theory </a:t>
            </a:r>
            <a:r>
              <a:rPr lang="en-US" sz="2400" dirty="0">
                <a:latin typeface="Century Gothic"/>
                <a:cs typeface="Century Gothic"/>
              </a:rPr>
              <a:t>suggests that the babies and children learn behaviors and meanings through social interaction and internalize the expectations of those around them.</a:t>
            </a:r>
          </a:p>
          <a:p>
            <a:pPr eaLnBrk="1" hangingPunct="1">
              <a:lnSpc>
                <a:spcPct val="90000"/>
              </a:lnSpc>
              <a:defRPr/>
            </a:pPr>
            <a:endParaRPr lang="en-US" sz="2400" dirty="0">
              <a:latin typeface="Century Gothic"/>
              <a:cs typeface="Century Gothic"/>
            </a:endParaRPr>
          </a:p>
        </p:txBody>
      </p:sp>
      <p:pic>
        <p:nvPicPr>
          <p:cNvPr id="2" name="Picture 1"/>
          <p:cNvPicPr>
            <a:picLocks noChangeAspect="1"/>
          </p:cNvPicPr>
          <p:nvPr/>
        </p:nvPicPr>
        <p:blipFill>
          <a:blip r:embed="rId2"/>
          <a:stretch>
            <a:fillRect/>
          </a:stretch>
        </p:blipFill>
        <p:spPr>
          <a:xfrm>
            <a:off x="6069013" y="2196178"/>
            <a:ext cx="2844800" cy="2844800"/>
          </a:xfrm>
          <a:prstGeom prst="rect">
            <a:avLst/>
          </a:prstGeom>
        </p:spPr>
      </p:pic>
      <p:sp>
        <p:nvSpPr>
          <p:cNvPr id="3" name="TextBox 2"/>
          <p:cNvSpPr txBox="1"/>
          <p:nvPr/>
        </p:nvSpPr>
        <p:spPr>
          <a:xfrm>
            <a:off x="6069013" y="5308196"/>
            <a:ext cx="2844800" cy="1323439"/>
          </a:xfrm>
          <a:prstGeom prst="rect">
            <a:avLst/>
          </a:prstGeom>
          <a:noFill/>
        </p:spPr>
        <p:txBody>
          <a:bodyPr wrap="square" rtlCol="0">
            <a:spAutoFit/>
          </a:bodyPr>
          <a:lstStyle/>
          <a:p>
            <a:pPr marL="0" lvl="1"/>
            <a:r>
              <a:rPr lang="en-US" sz="2000" dirty="0" smtClean="0">
                <a:cs typeface="Century Gothic"/>
              </a:rPr>
              <a:t>we </a:t>
            </a:r>
            <a:r>
              <a:rPr lang="en-US" sz="2000" dirty="0">
                <a:cs typeface="Century Gothic"/>
              </a:rPr>
              <a:t>learn gender, we are not born knowing who wears pink</a:t>
            </a:r>
          </a:p>
          <a:p>
            <a:endParaRPr lang="en-US" sz="2000" dirty="0"/>
          </a:p>
        </p:txBody>
      </p:sp>
    </p:spTree>
    <p:extLst>
      <p:ext uri="{BB962C8B-B14F-4D97-AF65-F5344CB8AC3E}">
        <p14:creationId xmlns:p14="http://schemas.microsoft.com/office/powerpoint/2010/main" val="355674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Incidentally</a:t>
            </a:r>
            <a:r>
              <a:rPr lang="is-IS" dirty="0" smtClean="0"/>
              <a:t>…</a:t>
            </a:r>
            <a:endParaRPr lang="en-US" dirty="0"/>
          </a:p>
        </p:txBody>
      </p:sp>
      <p:pic>
        <p:nvPicPr>
          <p:cNvPr id="5" name="Content Placeholder 4"/>
          <p:cNvPicPr>
            <a:picLocks noGrp="1" noChangeAspect="1"/>
          </p:cNvPicPr>
          <p:nvPr>
            <p:ph idx="1"/>
          </p:nvPr>
        </p:nvPicPr>
        <p:blipFill rotWithShape="1">
          <a:blip r:embed="rId3"/>
          <a:srcRect l="-593" r="-554"/>
          <a:stretch/>
        </p:blipFill>
        <p:spPr>
          <a:xfrm>
            <a:off x="0" y="2330153"/>
            <a:ext cx="2900300" cy="3670300"/>
          </a:xfrm>
        </p:spPr>
      </p:pic>
      <p:sp>
        <p:nvSpPr>
          <p:cNvPr id="4" name="Slide Number Placeholder 3"/>
          <p:cNvSpPr>
            <a:spLocks noGrp="1"/>
          </p:cNvSpPr>
          <p:nvPr>
            <p:ph type="sldNum" sz="quarter" idx="12"/>
          </p:nvPr>
        </p:nvSpPr>
        <p:spPr/>
        <p:txBody>
          <a:bodyPr/>
          <a:lstStyle/>
          <a:p>
            <a:fld id="{4A822907-8A9D-4F6B-98F6-913902AD56B5}" type="slidenum">
              <a:rPr lang="en-US" smtClean="0"/>
              <a:t>17</a:t>
            </a:fld>
            <a:endParaRPr lang="en-US"/>
          </a:p>
        </p:txBody>
      </p:sp>
      <p:sp>
        <p:nvSpPr>
          <p:cNvPr id="6" name="TextBox 5"/>
          <p:cNvSpPr txBox="1"/>
          <p:nvPr/>
        </p:nvSpPr>
        <p:spPr>
          <a:xfrm>
            <a:off x="3089863" y="2330154"/>
            <a:ext cx="5823950" cy="4401205"/>
          </a:xfrm>
          <a:prstGeom prst="rect">
            <a:avLst/>
          </a:prstGeom>
          <a:noFill/>
        </p:spPr>
        <p:txBody>
          <a:bodyPr wrap="square" rtlCol="0">
            <a:spAutoFit/>
          </a:bodyPr>
          <a:lstStyle/>
          <a:p>
            <a:r>
              <a:rPr lang="en-US" sz="2000" dirty="0" smtClean="0"/>
              <a:t>Social convention </a:t>
            </a:r>
            <a:r>
              <a:rPr lang="en-US" sz="2000" dirty="0"/>
              <a:t>of 1884, when FDR was photographed at age 2 1/2, dictated that boys wore dresses until age 6 or 7, also the time of their first haircut. Franklin’s outfit was considered gender-neutral.</a:t>
            </a:r>
          </a:p>
          <a:p>
            <a:endParaRPr lang="en-US" sz="2000" dirty="0" smtClean="0"/>
          </a:p>
          <a:p>
            <a:r>
              <a:rPr lang="en-US" sz="2000" dirty="0"/>
              <a:t>a June 1918 article from the trade publication </a:t>
            </a:r>
            <a:r>
              <a:rPr lang="en-US" sz="2000" dirty="0" err="1"/>
              <a:t>Earnshaw's</a:t>
            </a:r>
            <a:r>
              <a:rPr lang="en-US" sz="2000" dirty="0"/>
              <a:t> Infants' Department said, “The generally accepted rule is pink for the boys, and blue for the girls. The reason is that pink, being a more decided and stronger color, is more suitable for the boy, while blue, which is more delicate and dainty, is prettier for the girl.</a:t>
            </a:r>
            <a:r>
              <a:rPr lang="en-US" sz="2000" dirty="0" smtClean="0"/>
              <a:t>”</a:t>
            </a:r>
            <a:endParaRPr lang="en-US" sz="2000" dirty="0"/>
          </a:p>
        </p:txBody>
      </p:sp>
      <p:pic>
        <p:nvPicPr>
          <p:cNvPr id="7" name="Picture 6"/>
          <p:cNvPicPr>
            <a:picLocks noChangeAspect="1"/>
          </p:cNvPicPr>
          <p:nvPr/>
        </p:nvPicPr>
        <p:blipFill>
          <a:blip r:embed="rId4"/>
          <a:stretch>
            <a:fillRect/>
          </a:stretch>
        </p:blipFill>
        <p:spPr>
          <a:xfrm>
            <a:off x="7146490" y="267988"/>
            <a:ext cx="1767323" cy="1770268"/>
          </a:xfrm>
          <a:prstGeom prst="rect">
            <a:avLst/>
          </a:prstGeom>
        </p:spPr>
      </p:pic>
      <p:sp>
        <p:nvSpPr>
          <p:cNvPr id="8" name="TextBox 7"/>
          <p:cNvSpPr txBox="1"/>
          <p:nvPr/>
        </p:nvSpPr>
        <p:spPr>
          <a:xfrm>
            <a:off x="1137373" y="267988"/>
            <a:ext cx="6009118" cy="707886"/>
          </a:xfrm>
          <a:prstGeom prst="rect">
            <a:avLst/>
          </a:prstGeom>
          <a:noFill/>
        </p:spPr>
        <p:txBody>
          <a:bodyPr wrap="square" rtlCol="0">
            <a:spAutoFit/>
          </a:bodyPr>
          <a:lstStyle/>
          <a:p>
            <a:r>
              <a:rPr lang="en-US" sz="2000" dirty="0" smtClean="0"/>
              <a:t>Pink and blue didn’t become gender signifiers until just before WW1</a:t>
            </a:r>
            <a:endParaRPr lang="en-US" sz="2000" dirty="0"/>
          </a:p>
        </p:txBody>
      </p:sp>
    </p:spTree>
    <p:extLst>
      <p:ext uri="{BB962C8B-B14F-4D97-AF65-F5344CB8AC3E}">
        <p14:creationId xmlns:p14="http://schemas.microsoft.com/office/powerpoint/2010/main" val="290275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026E689B-C753-014E-A56C-8F6CD6DEEE8A}" type="slidenum">
              <a:rPr lang="en-US" smtClean="0"/>
              <a:pPr>
                <a:defRPr/>
              </a:pPr>
              <a:t>18</a:t>
            </a:fld>
            <a:endParaRPr lang="en-US" smtClean="0"/>
          </a:p>
        </p:txBody>
      </p:sp>
      <p:sp>
        <p:nvSpPr>
          <p:cNvPr id="18436" name="Rectangle 2"/>
          <p:cNvSpPr>
            <a:spLocks noGrp="1" noChangeArrowheads="1"/>
          </p:cNvSpPr>
          <p:nvPr>
            <p:ph type="title"/>
          </p:nvPr>
        </p:nvSpPr>
        <p:spPr/>
        <p:txBody>
          <a:bodyPr/>
          <a:lstStyle/>
          <a:p>
            <a:pPr eaLnBrk="1" hangingPunct="1">
              <a:defRPr/>
            </a:pPr>
            <a:r>
              <a:rPr lang="en-US" dirty="0">
                <a:latin typeface="Verdana" charset="0"/>
                <a:cs typeface="+mj-cs"/>
              </a:rPr>
              <a:t>Gender Role </a:t>
            </a:r>
            <a:r>
              <a:rPr lang="en-US" dirty="0" smtClean="0">
                <a:latin typeface="Verdana" charset="0"/>
                <a:cs typeface="+mj-cs"/>
              </a:rPr>
              <a:t>Socialization</a:t>
            </a:r>
            <a:endParaRPr lang="en-US" sz="2100" dirty="0">
              <a:latin typeface="Verdana" charset="0"/>
              <a:cs typeface="+mj-cs"/>
            </a:endParaRPr>
          </a:p>
        </p:txBody>
      </p:sp>
      <p:sp>
        <p:nvSpPr>
          <p:cNvPr id="18437" name="Rectangle 3"/>
          <p:cNvSpPr>
            <a:spLocks noGrp="1" noChangeArrowheads="1"/>
          </p:cNvSpPr>
          <p:nvPr>
            <p:ph type="body" idx="1"/>
          </p:nvPr>
        </p:nvSpPr>
        <p:spPr>
          <a:xfrm>
            <a:off x="208518" y="2218068"/>
            <a:ext cx="5301695" cy="4351007"/>
          </a:xfrm>
        </p:spPr>
        <p:txBody>
          <a:bodyPr>
            <a:noAutofit/>
          </a:bodyPr>
          <a:lstStyle/>
          <a:p>
            <a:pPr eaLnBrk="1" hangingPunct="1">
              <a:defRPr/>
            </a:pPr>
            <a:r>
              <a:rPr lang="en-US" sz="2600" b="1" dirty="0">
                <a:latin typeface="Century Gothic"/>
                <a:cs typeface="Century Gothic"/>
              </a:rPr>
              <a:t>Schools</a:t>
            </a:r>
            <a:r>
              <a:rPr lang="en-US" sz="2600" dirty="0">
                <a:latin typeface="Century Gothic"/>
                <a:cs typeface="Century Gothic"/>
              </a:rPr>
              <a:t> also socialize children into their gender roles.  </a:t>
            </a:r>
          </a:p>
          <a:p>
            <a:pPr eaLnBrk="1" hangingPunct="1">
              <a:defRPr/>
            </a:pPr>
            <a:r>
              <a:rPr lang="en-US" sz="2600" dirty="0">
                <a:latin typeface="Century Gothic"/>
                <a:cs typeface="Century Gothic"/>
              </a:rPr>
              <a:t>For instance, research shows that teachers treat boys and girls differently.  </a:t>
            </a:r>
          </a:p>
          <a:p>
            <a:pPr eaLnBrk="1" hangingPunct="1">
              <a:defRPr/>
            </a:pPr>
            <a:r>
              <a:rPr lang="en-US" sz="2600" dirty="0">
                <a:latin typeface="Century Gothic"/>
                <a:cs typeface="Century Gothic"/>
              </a:rPr>
              <a:t>This may teach children that there are different expectations of them, based on their </a:t>
            </a:r>
            <a:r>
              <a:rPr lang="en-US" sz="2600" dirty="0" smtClean="0">
                <a:latin typeface="Century Gothic"/>
                <a:cs typeface="Century Gothic"/>
              </a:rPr>
              <a:t>perceived sex</a:t>
            </a:r>
            <a:r>
              <a:rPr lang="en-US" sz="2600" dirty="0">
                <a:latin typeface="Century Gothic"/>
                <a:cs typeface="Century Gothic"/>
              </a:rPr>
              <a:t>.</a:t>
            </a:r>
          </a:p>
        </p:txBody>
      </p:sp>
      <p:pic>
        <p:nvPicPr>
          <p:cNvPr id="2" name="Picture 1"/>
          <p:cNvPicPr>
            <a:picLocks noChangeAspect="1"/>
          </p:cNvPicPr>
          <p:nvPr/>
        </p:nvPicPr>
        <p:blipFill>
          <a:blip r:embed="rId2"/>
          <a:stretch>
            <a:fillRect/>
          </a:stretch>
        </p:blipFill>
        <p:spPr>
          <a:xfrm>
            <a:off x="5510213" y="2038256"/>
            <a:ext cx="3403600" cy="2387600"/>
          </a:xfrm>
          <a:prstGeom prst="rect">
            <a:avLst/>
          </a:prstGeom>
        </p:spPr>
      </p:pic>
      <p:sp>
        <p:nvSpPr>
          <p:cNvPr id="3" name="TextBox 2"/>
          <p:cNvSpPr txBox="1"/>
          <p:nvPr/>
        </p:nvSpPr>
        <p:spPr>
          <a:xfrm>
            <a:off x="6445110" y="4815292"/>
            <a:ext cx="2468703" cy="1477328"/>
          </a:xfrm>
          <a:prstGeom prst="rect">
            <a:avLst/>
          </a:prstGeom>
          <a:noFill/>
        </p:spPr>
        <p:txBody>
          <a:bodyPr wrap="square" rtlCol="0">
            <a:spAutoFit/>
          </a:bodyPr>
          <a:lstStyle/>
          <a:p>
            <a:r>
              <a:rPr lang="en-US" dirty="0" smtClean="0"/>
              <a:t>Boys tend to get more attention in the classroom than girls (positive and negative).</a:t>
            </a:r>
            <a:endParaRPr lang="en-US" dirty="0"/>
          </a:p>
        </p:txBody>
      </p:sp>
    </p:spTree>
    <p:extLst>
      <p:ext uri="{BB962C8B-B14F-4D97-AF65-F5344CB8AC3E}">
        <p14:creationId xmlns:p14="http://schemas.microsoft.com/office/powerpoint/2010/main" val="355472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7377C17A-0AFC-9D44-AFA8-AA5B5856C1A8}" type="slidenum">
              <a:rPr lang="en-US" smtClean="0"/>
              <a:pPr>
                <a:defRPr/>
              </a:pPr>
              <a:t>19</a:t>
            </a:fld>
            <a:endParaRPr lang="en-US" smtClean="0"/>
          </a:p>
        </p:txBody>
      </p:sp>
      <p:sp>
        <p:nvSpPr>
          <p:cNvPr id="19460" name="Rectangle 2"/>
          <p:cNvSpPr>
            <a:spLocks noGrp="1" noChangeArrowheads="1"/>
          </p:cNvSpPr>
          <p:nvPr>
            <p:ph type="title"/>
          </p:nvPr>
        </p:nvSpPr>
        <p:spPr/>
        <p:txBody>
          <a:bodyPr/>
          <a:lstStyle/>
          <a:p>
            <a:pPr eaLnBrk="1" hangingPunct="1">
              <a:defRPr/>
            </a:pPr>
            <a:r>
              <a:rPr lang="en-US" dirty="0">
                <a:latin typeface="Verdana" charset="0"/>
                <a:cs typeface="+mj-cs"/>
              </a:rPr>
              <a:t>Gender Role </a:t>
            </a:r>
            <a:r>
              <a:rPr lang="en-US" dirty="0" smtClean="0">
                <a:latin typeface="Verdana" charset="0"/>
                <a:cs typeface="+mj-cs"/>
              </a:rPr>
              <a:t>Socialization</a:t>
            </a:r>
            <a:endParaRPr lang="en-US" sz="2100" dirty="0">
              <a:latin typeface="Verdana" charset="0"/>
              <a:cs typeface="+mj-cs"/>
            </a:endParaRPr>
          </a:p>
        </p:txBody>
      </p:sp>
      <p:sp>
        <p:nvSpPr>
          <p:cNvPr id="19461" name="Rectangle 3"/>
          <p:cNvSpPr>
            <a:spLocks noGrp="1" noChangeArrowheads="1"/>
          </p:cNvSpPr>
          <p:nvPr>
            <p:ph type="body" idx="1"/>
          </p:nvPr>
        </p:nvSpPr>
        <p:spPr>
          <a:xfrm>
            <a:off x="0" y="2038256"/>
            <a:ext cx="8293608" cy="3670767"/>
          </a:xfrm>
        </p:spPr>
        <p:txBody>
          <a:bodyPr>
            <a:normAutofit/>
          </a:bodyPr>
          <a:lstStyle/>
          <a:p>
            <a:pPr eaLnBrk="1" hangingPunct="1">
              <a:defRPr/>
            </a:pPr>
            <a:r>
              <a:rPr lang="en-US" sz="3200" dirty="0">
                <a:latin typeface="Century Gothic"/>
                <a:cs typeface="Century Gothic"/>
              </a:rPr>
              <a:t>In Western societies, </a:t>
            </a:r>
            <a:r>
              <a:rPr lang="en-US" sz="3200" b="1" dirty="0">
                <a:latin typeface="Century Gothic"/>
                <a:cs typeface="Century Gothic"/>
              </a:rPr>
              <a:t>peer groups</a:t>
            </a:r>
            <a:r>
              <a:rPr lang="en-US" sz="3200" dirty="0">
                <a:latin typeface="Century Gothic"/>
                <a:cs typeface="Century Gothic"/>
              </a:rPr>
              <a:t> are an important agent of socialization. </a:t>
            </a:r>
          </a:p>
          <a:p>
            <a:pPr eaLnBrk="1" hangingPunct="1">
              <a:defRPr/>
            </a:pPr>
            <a:r>
              <a:rPr lang="en-US" sz="3200" dirty="0">
                <a:latin typeface="Century Gothic"/>
                <a:cs typeface="Century Gothic"/>
              </a:rPr>
              <a:t>Teens are rewarded by peers when they conform to gender norms and stigmatized when they do not.</a:t>
            </a:r>
          </a:p>
          <a:p>
            <a:pPr eaLnBrk="1" hangingPunct="1">
              <a:defRPr/>
            </a:pPr>
            <a:r>
              <a:rPr lang="en-US" sz="3200" dirty="0">
                <a:latin typeface="Century Gothic"/>
                <a:cs typeface="Century Gothic"/>
              </a:rPr>
              <a:t>Ex: </a:t>
            </a:r>
            <a:r>
              <a:rPr lang="en-US" sz="3200" dirty="0">
                <a:latin typeface="Century Gothic"/>
                <a:cs typeface="Century Gothic"/>
                <a:hlinkClick r:id="rId2"/>
              </a:rPr>
              <a:t>Gender Policing</a:t>
            </a:r>
            <a:endParaRPr lang="en-US" sz="3200" dirty="0">
              <a:latin typeface="Century Gothic"/>
              <a:cs typeface="Century Gothic"/>
            </a:endParaRPr>
          </a:p>
          <a:p>
            <a:pPr eaLnBrk="1" hangingPunct="1">
              <a:defRPr/>
            </a:pPr>
            <a:endParaRPr lang="en-US" sz="3200" dirty="0">
              <a:latin typeface="Century Gothic"/>
              <a:cs typeface="Century Gothic"/>
            </a:endParaRPr>
          </a:p>
          <a:p>
            <a:pPr eaLnBrk="1" hangingPunct="1">
              <a:defRPr/>
            </a:pPr>
            <a:endParaRPr lang="en-US" sz="3200" dirty="0">
              <a:latin typeface="Century Gothic"/>
              <a:cs typeface="Century Gothic"/>
            </a:endParaRPr>
          </a:p>
        </p:txBody>
      </p:sp>
      <p:pic>
        <p:nvPicPr>
          <p:cNvPr id="2" name="Picture 1"/>
          <p:cNvPicPr>
            <a:picLocks noChangeAspect="1"/>
          </p:cNvPicPr>
          <p:nvPr/>
        </p:nvPicPr>
        <p:blipFill>
          <a:blip r:embed="rId3"/>
          <a:stretch>
            <a:fillRect/>
          </a:stretch>
        </p:blipFill>
        <p:spPr>
          <a:xfrm>
            <a:off x="7256251" y="4474568"/>
            <a:ext cx="1533643" cy="1801422"/>
          </a:xfrm>
          <a:prstGeom prst="rect">
            <a:avLst/>
          </a:prstGeom>
        </p:spPr>
      </p:pic>
    </p:spTree>
    <p:extLst>
      <p:ext uri="{BB962C8B-B14F-4D97-AF65-F5344CB8AC3E}">
        <p14:creationId xmlns:p14="http://schemas.microsoft.com/office/powerpoint/2010/main" val="13313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AE3EE02-6858-9F45-86EB-5918D624C09A}" type="slidenum">
              <a:rPr lang="en-US" smtClean="0"/>
              <a:pPr>
                <a:defRPr/>
              </a:pPr>
              <a:t>2</a:t>
            </a:fld>
            <a:endParaRPr lang="en-US" smtClean="0"/>
          </a:p>
        </p:txBody>
      </p:sp>
      <p:sp>
        <p:nvSpPr>
          <p:cNvPr id="5124" name="Rectangle 2"/>
          <p:cNvSpPr>
            <a:spLocks noGrp="1" noChangeArrowheads="1"/>
          </p:cNvSpPr>
          <p:nvPr>
            <p:ph type="title"/>
          </p:nvPr>
        </p:nvSpPr>
        <p:spPr>
          <a:xfrm>
            <a:off x="1" y="1123856"/>
            <a:ext cx="6786322" cy="914400"/>
          </a:xfrm>
        </p:spPr>
        <p:txBody>
          <a:bodyPr>
            <a:noAutofit/>
          </a:bodyPr>
          <a:lstStyle/>
          <a:p>
            <a:pPr>
              <a:defRPr/>
            </a:pPr>
            <a:r>
              <a:rPr lang="en-US" sz="3400" dirty="0"/>
              <a:t>Gender ≠ Sex ≠ </a:t>
            </a:r>
            <a:r>
              <a:rPr lang="en-US" sz="3400" dirty="0" smtClean="0"/>
              <a:t>Sexuality</a:t>
            </a:r>
            <a:endParaRPr lang="en-US" sz="3400" dirty="0">
              <a:latin typeface="Verdana" charset="0"/>
            </a:endParaRPr>
          </a:p>
        </p:txBody>
      </p:sp>
      <p:sp>
        <p:nvSpPr>
          <p:cNvPr id="5125" name="Rectangle 3"/>
          <p:cNvSpPr>
            <a:spLocks noGrp="1" noChangeArrowheads="1"/>
          </p:cNvSpPr>
          <p:nvPr>
            <p:ph type="body" idx="1"/>
          </p:nvPr>
        </p:nvSpPr>
        <p:spPr>
          <a:xfrm>
            <a:off x="305779" y="2038256"/>
            <a:ext cx="8608033" cy="4170391"/>
          </a:xfrm>
        </p:spPr>
        <p:txBody>
          <a:bodyPr>
            <a:noAutofit/>
          </a:bodyPr>
          <a:lstStyle/>
          <a:p>
            <a:pPr eaLnBrk="1" hangingPunct="1">
              <a:defRPr/>
            </a:pPr>
            <a:r>
              <a:rPr lang="en-US" sz="2800" b="1" dirty="0" smtClean="0">
                <a:latin typeface="Century Gothic"/>
                <a:cs typeface="Century Gothic"/>
              </a:rPr>
              <a:t>Sex</a:t>
            </a:r>
            <a:r>
              <a:rPr lang="en-US" sz="2800" dirty="0" smtClean="0">
                <a:latin typeface="Century Gothic"/>
                <a:cs typeface="Century Gothic"/>
              </a:rPr>
              <a:t> </a:t>
            </a:r>
            <a:r>
              <a:rPr lang="en-US" sz="2800" dirty="0">
                <a:latin typeface="Century Gothic"/>
                <a:cs typeface="Century Gothic"/>
              </a:rPr>
              <a:t>refers to an individual’s membership in one of two biologically distinct categories—male or female.  </a:t>
            </a:r>
            <a:endParaRPr lang="en-US" sz="2800" dirty="0" smtClean="0">
              <a:latin typeface="Century Gothic"/>
              <a:cs typeface="Century Gothic"/>
            </a:endParaRPr>
          </a:p>
          <a:p>
            <a:pPr lvl="1">
              <a:defRPr/>
            </a:pPr>
            <a:r>
              <a:rPr lang="en-US" sz="2600" dirty="0" smtClean="0">
                <a:latin typeface="Century Gothic"/>
                <a:cs typeface="Century Gothic"/>
              </a:rPr>
              <a:t>Examples include: female, male, intersex</a:t>
            </a:r>
            <a:endParaRPr lang="en-US" sz="2600" b="1" dirty="0">
              <a:latin typeface="Century Gothic"/>
              <a:cs typeface="Century Gothic"/>
            </a:endParaRPr>
          </a:p>
          <a:p>
            <a:pPr eaLnBrk="1" hangingPunct="1">
              <a:defRPr/>
            </a:pPr>
            <a:r>
              <a:rPr lang="en-US" sz="2800" b="1" dirty="0">
                <a:latin typeface="Century Gothic"/>
                <a:cs typeface="Century Gothic"/>
              </a:rPr>
              <a:t>Gender </a:t>
            </a:r>
            <a:r>
              <a:rPr lang="en-US" sz="2800" dirty="0">
                <a:latin typeface="Century Gothic"/>
                <a:cs typeface="Century Gothic"/>
              </a:rPr>
              <a:t>refers to the physical, behavioral, and personality traits that a group considers normal for its male and female members. </a:t>
            </a:r>
            <a:endParaRPr lang="en-US" sz="2800" dirty="0" smtClean="0">
              <a:latin typeface="Century Gothic"/>
              <a:cs typeface="Century Gothic"/>
            </a:endParaRPr>
          </a:p>
          <a:p>
            <a:pPr lvl="1">
              <a:defRPr/>
            </a:pPr>
            <a:r>
              <a:rPr lang="en-US" sz="2600" dirty="0" smtClean="0">
                <a:latin typeface="Century Gothic"/>
                <a:cs typeface="Century Gothic"/>
              </a:rPr>
              <a:t>Examples include: man, woman, transgender, etc.</a:t>
            </a:r>
            <a:endParaRPr lang="en-US" sz="2600" dirty="0">
              <a:latin typeface="Century Gothic"/>
              <a:cs typeface="Century Gothic"/>
            </a:endParaRPr>
          </a:p>
          <a:p>
            <a:pPr eaLnBrk="1" hangingPunct="1">
              <a:defRPr/>
            </a:pPr>
            <a:endParaRPr lang="en-US" sz="2800" dirty="0">
              <a:latin typeface="Century Gothic"/>
              <a:cs typeface="Century Gothic"/>
            </a:endParaRPr>
          </a:p>
          <a:p>
            <a:pPr eaLnBrk="1" hangingPunct="1">
              <a:defRPr/>
            </a:pPr>
            <a:endParaRPr lang="en-US" sz="2800" dirty="0">
              <a:latin typeface="Century Gothic"/>
              <a:cs typeface="Century Gothic"/>
            </a:endParaRPr>
          </a:p>
        </p:txBody>
      </p:sp>
      <p:pic>
        <p:nvPicPr>
          <p:cNvPr id="5" name="Picture 5" descr="girl-boy-bab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348" y="344435"/>
            <a:ext cx="2385465" cy="169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584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AD2ED9FC-E5BF-E74F-BD09-607E625B4E5F}" type="slidenum">
              <a:rPr lang="en-US" smtClean="0"/>
              <a:pPr>
                <a:defRPr/>
              </a:pPr>
              <a:t>20</a:t>
            </a:fld>
            <a:endParaRPr lang="en-US" smtClean="0"/>
          </a:p>
        </p:txBody>
      </p:sp>
      <p:sp>
        <p:nvSpPr>
          <p:cNvPr id="20484" name="Rectangle 2"/>
          <p:cNvSpPr>
            <a:spLocks noGrp="1" noChangeArrowheads="1"/>
          </p:cNvSpPr>
          <p:nvPr>
            <p:ph type="title"/>
          </p:nvPr>
        </p:nvSpPr>
        <p:spPr/>
        <p:txBody>
          <a:bodyPr/>
          <a:lstStyle/>
          <a:p>
            <a:pPr eaLnBrk="1" hangingPunct="1">
              <a:defRPr/>
            </a:pPr>
            <a:r>
              <a:rPr lang="en-US" dirty="0">
                <a:latin typeface="Verdana" charset="0"/>
                <a:cs typeface="+mj-cs"/>
              </a:rPr>
              <a:t>Gender Role </a:t>
            </a:r>
            <a:r>
              <a:rPr lang="en-US" dirty="0" smtClean="0">
                <a:latin typeface="Verdana" charset="0"/>
                <a:cs typeface="+mj-cs"/>
              </a:rPr>
              <a:t>Socialization</a:t>
            </a:r>
            <a:endParaRPr lang="en-US" sz="2100" dirty="0">
              <a:latin typeface="Verdana" charset="0"/>
              <a:cs typeface="+mj-cs"/>
            </a:endParaRPr>
          </a:p>
        </p:txBody>
      </p:sp>
      <p:sp>
        <p:nvSpPr>
          <p:cNvPr id="20485" name="Rectangle 3"/>
          <p:cNvSpPr>
            <a:spLocks noGrp="1" noChangeArrowheads="1"/>
          </p:cNvSpPr>
          <p:nvPr>
            <p:ph type="body" idx="1"/>
          </p:nvPr>
        </p:nvSpPr>
        <p:spPr>
          <a:xfrm>
            <a:off x="407332" y="2106207"/>
            <a:ext cx="8317568" cy="3942395"/>
          </a:xfrm>
        </p:spPr>
        <p:txBody>
          <a:bodyPr>
            <a:normAutofit/>
          </a:bodyPr>
          <a:lstStyle/>
          <a:p>
            <a:pPr eaLnBrk="1" hangingPunct="1">
              <a:defRPr/>
            </a:pPr>
            <a:r>
              <a:rPr lang="en-US" sz="2800" dirty="0">
                <a:latin typeface="Century Gothic"/>
                <a:cs typeface="Century Gothic"/>
              </a:rPr>
              <a:t>S</a:t>
            </a:r>
            <a:r>
              <a:rPr lang="en-US" sz="2800" dirty="0" smtClean="0">
                <a:latin typeface="Century Gothic"/>
                <a:cs typeface="Century Gothic"/>
              </a:rPr>
              <a:t>tereotypical </a:t>
            </a:r>
            <a:r>
              <a:rPr lang="en-US" sz="2800" dirty="0">
                <a:latin typeface="Century Gothic"/>
                <a:cs typeface="Century Gothic"/>
              </a:rPr>
              <a:t>manner in all forms of the </a:t>
            </a:r>
            <a:r>
              <a:rPr lang="en-US" sz="2800" b="1" dirty="0">
                <a:latin typeface="Century Gothic"/>
                <a:cs typeface="Century Gothic"/>
              </a:rPr>
              <a:t>media</a:t>
            </a:r>
            <a:r>
              <a:rPr lang="en-US" sz="2800" dirty="0">
                <a:latin typeface="Century Gothic"/>
                <a:cs typeface="Century Gothic"/>
              </a:rPr>
              <a:t>: television, movies, magazines, books, video games, and so on. </a:t>
            </a:r>
          </a:p>
          <a:p>
            <a:pPr eaLnBrk="1" hangingPunct="1">
              <a:defRPr/>
            </a:pPr>
            <a:endParaRPr lang="en-US" sz="2800" dirty="0">
              <a:latin typeface="Century Gothic"/>
              <a:cs typeface="Century Gothic"/>
            </a:endParaRPr>
          </a:p>
        </p:txBody>
      </p:sp>
      <p:pic>
        <p:nvPicPr>
          <p:cNvPr id="2" name="Picture 1"/>
          <p:cNvPicPr>
            <a:picLocks noChangeAspect="1"/>
          </p:cNvPicPr>
          <p:nvPr/>
        </p:nvPicPr>
        <p:blipFill>
          <a:blip r:embed="rId2"/>
          <a:stretch>
            <a:fillRect/>
          </a:stretch>
        </p:blipFill>
        <p:spPr>
          <a:xfrm>
            <a:off x="6386099" y="3369939"/>
            <a:ext cx="2403795" cy="3199136"/>
          </a:xfrm>
          <a:prstGeom prst="rect">
            <a:avLst/>
          </a:prstGeom>
        </p:spPr>
      </p:pic>
      <p:pic>
        <p:nvPicPr>
          <p:cNvPr id="3" name="Picture 2"/>
          <p:cNvPicPr>
            <a:picLocks noChangeAspect="1"/>
          </p:cNvPicPr>
          <p:nvPr/>
        </p:nvPicPr>
        <p:blipFill>
          <a:blip r:embed="rId3"/>
          <a:stretch>
            <a:fillRect/>
          </a:stretch>
        </p:blipFill>
        <p:spPr>
          <a:xfrm>
            <a:off x="4165234" y="5010816"/>
            <a:ext cx="2077679" cy="1558259"/>
          </a:xfrm>
          <a:prstGeom prst="rect">
            <a:avLst/>
          </a:prstGeom>
        </p:spPr>
      </p:pic>
      <p:pic>
        <p:nvPicPr>
          <p:cNvPr id="4" name="Picture 3"/>
          <p:cNvPicPr>
            <a:picLocks noChangeAspect="1"/>
          </p:cNvPicPr>
          <p:nvPr/>
        </p:nvPicPr>
        <p:blipFill>
          <a:blip r:embed="rId4"/>
          <a:stretch>
            <a:fillRect/>
          </a:stretch>
        </p:blipFill>
        <p:spPr>
          <a:xfrm>
            <a:off x="4234737" y="3470455"/>
            <a:ext cx="2008176" cy="1319451"/>
          </a:xfrm>
          <a:prstGeom prst="rect">
            <a:avLst/>
          </a:prstGeom>
        </p:spPr>
      </p:pic>
      <p:pic>
        <p:nvPicPr>
          <p:cNvPr id="5" name="Picture 4"/>
          <p:cNvPicPr>
            <a:picLocks noChangeAspect="1"/>
          </p:cNvPicPr>
          <p:nvPr/>
        </p:nvPicPr>
        <p:blipFill>
          <a:blip r:embed="rId5"/>
          <a:stretch>
            <a:fillRect/>
          </a:stretch>
        </p:blipFill>
        <p:spPr>
          <a:xfrm>
            <a:off x="2084878" y="5010816"/>
            <a:ext cx="2080356" cy="1558259"/>
          </a:xfrm>
          <a:prstGeom prst="rect">
            <a:avLst/>
          </a:prstGeom>
        </p:spPr>
      </p:pic>
      <p:pic>
        <p:nvPicPr>
          <p:cNvPr id="6" name="Picture 5"/>
          <p:cNvPicPr>
            <a:picLocks noChangeAspect="1"/>
          </p:cNvPicPr>
          <p:nvPr/>
        </p:nvPicPr>
        <p:blipFill>
          <a:blip r:embed="rId6"/>
          <a:stretch>
            <a:fillRect/>
          </a:stretch>
        </p:blipFill>
        <p:spPr>
          <a:xfrm>
            <a:off x="0" y="5102893"/>
            <a:ext cx="2163607" cy="1466182"/>
          </a:xfrm>
          <a:prstGeom prst="rect">
            <a:avLst/>
          </a:prstGeom>
        </p:spPr>
      </p:pic>
      <p:pic>
        <p:nvPicPr>
          <p:cNvPr id="7" name="Picture 6"/>
          <p:cNvPicPr>
            <a:picLocks noChangeAspect="1"/>
          </p:cNvPicPr>
          <p:nvPr/>
        </p:nvPicPr>
        <p:blipFill rotWithShape="1">
          <a:blip r:embed="rId7"/>
          <a:srcRect l="3244" t="3985" r="4469" b="25382"/>
          <a:stretch/>
        </p:blipFill>
        <p:spPr>
          <a:xfrm>
            <a:off x="1617600" y="3482984"/>
            <a:ext cx="2547634" cy="1222088"/>
          </a:xfrm>
          <a:prstGeom prst="rect">
            <a:avLst/>
          </a:prstGeom>
        </p:spPr>
      </p:pic>
      <p:pic>
        <p:nvPicPr>
          <p:cNvPr id="8" name="Picture 7"/>
          <p:cNvPicPr>
            <a:picLocks noChangeAspect="1"/>
          </p:cNvPicPr>
          <p:nvPr/>
        </p:nvPicPr>
        <p:blipFill>
          <a:blip r:embed="rId8"/>
          <a:stretch>
            <a:fillRect/>
          </a:stretch>
        </p:blipFill>
        <p:spPr>
          <a:xfrm>
            <a:off x="59228" y="3482984"/>
            <a:ext cx="1357443" cy="880635"/>
          </a:xfrm>
          <a:prstGeom prst="rect">
            <a:avLst/>
          </a:prstGeom>
        </p:spPr>
      </p:pic>
    </p:spTree>
    <p:extLst>
      <p:ext uri="{BB962C8B-B14F-4D97-AF65-F5344CB8AC3E}">
        <p14:creationId xmlns:p14="http://schemas.microsoft.com/office/powerpoint/2010/main" val="202803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srcRect l="861" r="569"/>
          <a:stretch/>
        </p:blipFill>
        <p:spPr>
          <a:xfrm>
            <a:off x="1738183" y="1109355"/>
            <a:ext cx="7175629" cy="5459720"/>
          </a:xfrm>
        </p:spPr>
      </p:pic>
      <p:sp>
        <p:nvSpPr>
          <p:cNvPr id="4" name="Slide Number Placeholder 3"/>
          <p:cNvSpPr>
            <a:spLocks noGrp="1"/>
          </p:cNvSpPr>
          <p:nvPr>
            <p:ph type="sldNum" sz="quarter" idx="12"/>
          </p:nvPr>
        </p:nvSpPr>
        <p:spPr/>
        <p:txBody>
          <a:bodyPr/>
          <a:lstStyle/>
          <a:p>
            <a:fld id="{4A822907-8A9D-4F6B-98F6-913902AD56B5}" type="slidenum">
              <a:rPr lang="en-US" smtClean="0"/>
              <a:t>21</a:t>
            </a:fld>
            <a:endParaRPr lang="en-US"/>
          </a:p>
        </p:txBody>
      </p:sp>
      <p:sp>
        <p:nvSpPr>
          <p:cNvPr id="6" name="TextBox 5"/>
          <p:cNvSpPr txBox="1"/>
          <p:nvPr/>
        </p:nvSpPr>
        <p:spPr>
          <a:xfrm>
            <a:off x="170606" y="284368"/>
            <a:ext cx="8743207" cy="1046440"/>
          </a:xfrm>
          <a:prstGeom prst="rect">
            <a:avLst/>
          </a:prstGeom>
          <a:noFill/>
        </p:spPr>
        <p:txBody>
          <a:bodyPr wrap="square" rtlCol="0">
            <a:spAutoFit/>
          </a:bodyPr>
          <a:lstStyle/>
          <a:p>
            <a:r>
              <a:rPr lang="en-US" sz="2200" dirty="0"/>
              <a:t>Gender is (Re)</a:t>
            </a:r>
            <a:r>
              <a:rPr lang="en-US" sz="2200" dirty="0" smtClean="0"/>
              <a:t>Constructed: </a:t>
            </a:r>
            <a:r>
              <a:rPr lang="en-US" sz="2200" dirty="0"/>
              <a:t>Gender is maintained structurally, institutionally, </a:t>
            </a:r>
            <a:r>
              <a:rPr lang="en-US" sz="2200" dirty="0" err="1"/>
              <a:t>interactionally</a:t>
            </a:r>
            <a:r>
              <a:rPr lang="en-US" sz="2200" dirty="0"/>
              <a:t> and individually.</a:t>
            </a:r>
          </a:p>
          <a:p>
            <a:endParaRPr lang="en-US" dirty="0"/>
          </a:p>
        </p:txBody>
      </p:sp>
    </p:spTree>
    <p:extLst>
      <p:ext uri="{BB962C8B-B14F-4D97-AF65-F5344CB8AC3E}">
        <p14:creationId xmlns:p14="http://schemas.microsoft.com/office/powerpoint/2010/main" val="108490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Outcomes of a Gendered Society</a:t>
            </a:r>
          </a:p>
        </p:txBody>
      </p:sp>
      <p:sp>
        <p:nvSpPr>
          <p:cNvPr id="3" name="Content Placeholder 2"/>
          <p:cNvSpPr>
            <a:spLocks noGrp="1"/>
          </p:cNvSpPr>
          <p:nvPr>
            <p:ph idx="1"/>
          </p:nvPr>
        </p:nvSpPr>
        <p:spPr>
          <a:xfrm>
            <a:off x="284343" y="2274941"/>
            <a:ext cx="8505551" cy="4294133"/>
          </a:xfrm>
        </p:spPr>
        <p:txBody>
          <a:bodyPr>
            <a:normAutofit/>
          </a:bodyPr>
          <a:lstStyle/>
          <a:p>
            <a:pPr>
              <a:defRPr/>
            </a:pPr>
            <a:r>
              <a:rPr lang="en-US" sz="2600" dirty="0">
                <a:cs typeface="Century Gothic"/>
              </a:rPr>
              <a:t>Sex and gender affect almost every significant aspect of our </a:t>
            </a:r>
            <a:r>
              <a:rPr lang="en-US" sz="2600" dirty="0" smtClean="0">
                <a:cs typeface="Century Gothic"/>
              </a:rPr>
              <a:t>lives, life chances.</a:t>
            </a:r>
            <a:endParaRPr lang="en-US" sz="2600" dirty="0">
              <a:cs typeface="Century Gothic"/>
            </a:endParaRPr>
          </a:p>
          <a:p>
            <a:pPr>
              <a:defRPr/>
            </a:pPr>
            <a:r>
              <a:rPr lang="en-US" sz="2600" dirty="0">
                <a:cs typeface="Century Gothic"/>
              </a:rPr>
              <a:t>Even lifespan is different by gender! </a:t>
            </a:r>
          </a:p>
          <a:p>
            <a:pPr>
              <a:defRPr/>
            </a:pPr>
            <a:r>
              <a:rPr lang="en-US" sz="2600" dirty="0">
                <a:cs typeface="Century Gothic"/>
              </a:rPr>
              <a:t>Women are disadvantaged in institutional settings in our society.  Women tend to:</a:t>
            </a:r>
          </a:p>
          <a:p>
            <a:pPr lvl="1">
              <a:defRPr/>
            </a:pPr>
            <a:r>
              <a:rPr lang="en-US" sz="2200" dirty="0">
                <a:cs typeface="Century Gothic"/>
              </a:rPr>
              <a:t>Do a disproportionate amount of housework</a:t>
            </a:r>
          </a:p>
          <a:p>
            <a:pPr lvl="1">
              <a:defRPr/>
            </a:pPr>
            <a:r>
              <a:rPr lang="en-US" sz="2200" dirty="0">
                <a:cs typeface="Century Gothic"/>
              </a:rPr>
              <a:t>Earn less on average than their male peers at work</a:t>
            </a:r>
          </a:p>
          <a:p>
            <a:pPr lvl="1">
              <a:defRPr/>
            </a:pPr>
            <a:r>
              <a:rPr lang="en-US" sz="2200" dirty="0">
                <a:cs typeface="Century Gothic"/>
              </a:rPr>
              <a:t>Remain more likely to live in poverty</a:t>
            </a:r>
          </a:p>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22</a:t>
            </a:fld>
            <a:endParaRPr lang="en-US"/>
          </a:p>
        </p:txBody>
      </p:sp>
    </p:spTree>
    <p:extLst>
      <p:ext uri="{BB962C8B-B14F-4D97-AF65-F5344CB8AC3E}">
        <p14:creationId xmlns:p14="http://schemas.microsoft.com/office/powerpoint/2010/main" val="307087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DD6A6EFC-181C-1341-899F-03FB03CE125B}" type="slidenum">
              <a:rPr lang="en-US" smtClean="0"/>
              <a:pPr>
                <a:defRPr/>
              </a:pPr>
              <a:t>23</a:t>
            </a:fld>
            <a:endParaRPr lang="en-US" smtClean="0"/>
          </a:p>
        </p:txBody>
      </p:sp>
      <p:sp>
        <p:nvSpPr>
          <p:cNvPr id="22532" name="Rectangle 2"/>
          <p:cNvSpPr>
            <a:spLocks noGrp="1" noChangeArrowheads="1"/>
          </p:cNvSpPr>
          <p:nvPr>
            <p:ph type="title"/>
          </p:nvPr>
        </p:nvSpPr>
        <p:spPr/>
        <p:txBody>
          <a:bodyPr>
            <a:normAutofit fontScale="90000"/>
          </a:bodyPr>
          <a:lstStyle/>
          <a:p>
            <a:pPr eaLnBrk="1" hangingPunct="1">
              <a:defRPr/>
            </a:pPr>
            <a:r>
              <a:rPr lang="en-GB" sz="3400" dirty="0">
                <a:latin typeface="Verdana" charset="0"/>
                <a:cs typeface="+mj-cs"/>
              </a:rPr>
              <a:t>U.S. Life Expectancy by Gender, 1900–2007</a:t>
            </a:r>
            <a:endParaRPr lang="en-US" sz="3400" dirty="0">
              <a:latin typeface="Verdana" charset="0"/>
              <a:cs typeface="+mj-cs"/>
            </a:endParaRPr>
          </a:p>
        </p:txBody>
      </p:sp>
      <p:pic>
        <p:nvPicPr>
          <p:cNvPr id="3379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2222500"/>
            <a:ext cx="7543800" cy="4346575"/>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636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6DE95359-25F4-8244-9CAD-6A36EDA81980}" type="slidenum">
              <a:rPr lang="en-US" smtClean="0"/>
              <a:pPr>
                <a:defRPr/>
              </a:pPr>
              <a:t>24</a:t>
            </a:fld>
            <a:endParaRPr lang="en-US" smtClean="0"/>
          </a:p>
        </p:txBody>
      </p:sp>
      <p:sp>
        <p:nvSpPr>
          <p:cNvPr id="23556" name="Rectangle 2"/>
          <p:cNvSpPr>
            <a:spLocks noGrp="1" noChangeArrowheads="1"/>
          </p:cNvSpPr>
          <p:nvPr>
            <p:ph type="title"/>
          </p:nvPr>
        </p:nvSpPr>
        <p:spPr/>
        <p:txBody>
          <a:bodyPr>
            <a:normAutofit fontScale="90000"/>
          </a:bodyPr>
          <a:lstStyle/>
          <a:p>
            <a:pPr eaLnBrk="1" hangingPunct="1">
              <a:defRPr/>
            </a:pPr>
            <a:r>
              <a:rPr lang="en-US" sz="3400" dirty="0" smtClean="0">
                <a:solidFill>
                  <a:srgbClr val="FFFFFF"/>
                </a:solidFill>
                <a:latin typeface="Verdana" charset="0"/>
                <a:cs typeface="+mj-cs"/>
              </a:rPr>
              <a:t>Hourly Earnings for Men and Women by Education Level (1973-2007)</a:t>
            </a:r>
            <a:endParaRPr lang="en-US" sz="3400" dirty="0">
              <a:solidFill>
                <a:srgbClr val="FFFFFF"/>
              </a:solidFill>
              <a:latin typeface="Verdana" charset="0"/>
              <a:cs typeface="+mj-cs"/>
            </a:endParaRPr>
          </a:p>
        </p:txBody>
      </p:sp>
      <p:sp>
        <p:nvSpPr>
          <p:cNvPr id="2" name="Content Placeholder 1"/>
          <p:cNvSpPr>
            <a:spLocks noGrp="1"/>
          </p:cNvSpPr>
          <p:nvPr>
            <p:ph idx="1"/>
          </p:nvPr>
        </p:nvSpPr>
        <p:spPr/>
        <p:txBody>
          <a:bodyPr/>
          <a:lstStyle/>
          <a:p>
            <a:endParaRPr lang="en-US"/>
          </a:p>
        </p:txBody>
      </p:sp>
      <p:pic>
        <p:nvPicPr>
          <p:cNvPr id="6" name="Picture 2" descr="A table of Hourly Earnings for Men and Women by educational level, from 1973 to 2007. The table has six rows and seven columns."/>
          <p:cNvPicPr>
            <a:picLocks noChangeAspect="1" noChangeArrowheads="1"/>
          </p:cNvPicPr>
          <p:nvPr/>
        </p:nvPicPr>
        <p:blipFill>
          <a:blip r:embed="rId2" cstate="print"/>
          <a:srcRect/>
          <a:stretch>
            <a:fillRect/>
          </a:stretch>
        </p:blipFill>
        <p:spPr bwMode="auto">
          <a:xfrm>
            <a:off x="107950" y="2199110"/>
            <a:ext cx="9018212" cy="4431877"/>
          </a:xfrm>
          <a:prstGeom prst="rect">
            <a:avLst/>
          </a:prstGeom>
          <a:noFill/>
          <a:ln w="9525">
            <a:noFill/>
            <a:miter lim="800000"/>
            <a:headEnd/>
            <a:tailEnd/>
          </a:ln>
        </p:spPr>
      </p:pic>
    </p:spTree>
    <p:extLst>
      <p:ext uri="{BB962C8B-B14F-4D97-AF65-F5344CB8AC3E}">
        <p14:creationId xmlns:p14="http://schemas.microsoft.com/office/powerpoint/2010/main" val="418263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C57283CD-F9B7-7E44-9177-EEDC26427ED4}" type="slidenum">
              <a:rPr lang="en-US" smtClean="0"/>
              <a:pPr>
                <a:defRPr/>
              </a:pPr>
              <a:t>25</a:t>
            </a:fld>
            <a:endParaRPr lang="en-US" smtClean="0"/>
          </a:p>
        </p:txBody>
      </p:sp>
      <p:sp>
        <p:nvSpPr>
          <p:cNvPr id="24580" name="Rectangle 2"/>
          <p:cNvSpPr>
            <a:spLocks noGrp="1" noChangeArrowheads="1"/>
          </p:cNvSpPr>
          <p:nvPr>
            <p:ph type="title"/>
          </p:nvPr>
        </p:nvSpPr>
        <p:spPr/>
        <p:txBody>
          <a:bodyPr>
            <a:normAutofit fontScale="90000"/>
          </a:bodyPr>
          <a:lstStyle/>
          <a:p>
            <a:pPr>
              <a:defRPr/>
            </a:pPr>
            <a:r>
              <a:rPr lang="en-GB" sz="3400" dirty="0">
                <a:solidFill>
                  <a:srgbClr val="FFFFFF"/>
                </a:solidFill>
                <a:latin typeface="Verdana" charset="0"/>
              </a:rPr>
              <a:t>Female-to-Male Earnings Ratio, 1960-2010</a:t>
            </a:r>
            <a:endParaRPr lang="en-US" sz="3400" dirty="0">
              <a:solidFill>
                <a:srgbClr val="FFFFFF"/>
              </a:solidFill>
              <a:latin typeface="Verdana" charset="0"/>
              <a:cs typeface="+mj-cs"/>
            </a:endParaRPr>
          </a:p>
        </p:txBody>
      </p:sp>
      <p:pic>
        <p:nvPicPr>
          <p:cNvPr id="7" name="Picture 2" descr="A line graph depicting Female-to-Male earnings Ratio, 1960–2010. Vertical is labeled &quot;Earning in thousands (2009 dollars)&quot; and ranges from 0 up to 90 with an increment of 10. Horizontal lists different dates from 1959 to 2010 in 5-year increments. At the bottom is the line graph for earning of women. It shows that the earning of women is nearly 20,000 dollars in 1959. With a growing trend over the years, the earning for woman reaches to a value of approximately 29,000 dollars in 1980 where is shows a slight decline during the year 1981. With a fluctuating trend, the earning for women, however shows an overall growth over the years and reaches to a value of 36,931 dollars in 2010. Second line graph from the bottom is for earning of men. It shows that the earning of men is nearly 34,000 dollars in 1959. With a growing trend over the years, the earning for men reaches to a value of approximately 49,000 dollars in 1973 where is shows a slight decline till the year 1977 and reaches to a value of nearly 47,000. With a fluctuating trend, the earning for men, however shows an overall growth over the years and reaches to a value of 47,715 dollars in 2010. The line graph at the top shows female-to-male earning ratio. The ratio is nearly 60 percent for the year 1959. With the declining trend over the years, it reaches to a value 58 percent in 1973. Thereafter, the ratio shows a increasing trend and reaches to a value of 77 percent in the year 2010."/>
          <p:cNvPicPr>
            <a:picLocks noGrp="1" noChangeAspect="1" noChangeArrowheads="1"/>
          </p:cNvPicPr>
          <p:nvPr>
            <p:ph idx="1"/>
          </p:nvPr>
        </p:nvPicPr>
        <p:blipFill>
          <a:blip r:embed="rId3" cstate="print"/>
          <a:srcRect t="-398" b="-398"/>
          <a:stretch>
            <a:fillRect/>
          </a:stretch>
        </p:blipFill>
        <p:spPr bwMode="auto">
          <a:xfrm>
            <a:off x="4927" y="2180153"/>
            <a:ext cx="9099401" cy="4388921"/>
          </a:xfrm>
          <a:prstGeom prst="rect">
            <a:avLst/>
          </a:prstGeom>
          <a:noFill/>
          <a:ln w="9525">
            <a:noFill/>
            <a:miter lim="800000"/>
            <a:headEnd/>
            <a:tailEnd/>
          </a:ln>
        </p:spPr>
      </p:pic>
    </p:spTree>
    <p:extLst>
      <p:ext uri="{BB962C8B-B14F-4D97-AF65-F5344CB8AC3E}">
        <p14:creationId xmlns:p14="http://schemas.microsoft.com/office/powerpoint/2010/main" val="379948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9B1D867-DB9C-084C-9E12-BA4CB3FDCDED}" type="slidenum">
              <a:rPr lang="en-US" smtClean="0"/>
              <a:pPr>
                <a:defRPr/>
              </a:pPr>
              <a:t>26</a:t>
            </a:fld>
            <a:endParaRPr lang="en-US" smtClean="0"/>
          </a:p>
        </p:txBody>
      </p:sp>
      <p:sp>
        <p:nvSpPr>
          <p:cNvPr id="25604" name="Rectangle 2"/>
          <p:cNvSpPr>
            <a:spLocks noGrp="1" noChangeArrowheads="1"/>
          </p:cNvSpPr>
          <p:nvPr>
            <p:ph type="title"/>
          </p:nvPr>
        </p:nvSpPr>
        <p:spPr/>
        <p:txBody>
          <a:bodyPr>
            <a:normAutofit/>
          </a:bodyPr>
          <a:lstStyle/>
          <a:p>
            <a:pPr eaLnBrk="1" hangingPunct="1">
              <a:defRPr/>
            </a:pPr>
            <a:r>
              <a:rPr lang="en-US" dirty="0">
                <a:latin typeface="Verdana" charset="0"/>
                <a:cs typeface="+mj-cs"/>
              </a:rPr>
              <a:t>Sex, Gender, and Life </a:t>
            </a:r>
            <a:r>
              <a:rPr lang="en-US" dirty="0" smtClean="0">
                <a:latin typeface="Verdana" charset="0"/>
                <a:cs typeface="+mj-cs"/>
              </a:rPr>
              <a:t>Chances</a:t>
            </a:r>
            <a:endParaRPr lang="en-US" sz="2500" dirty="0">
              <a:latin typeface="Verdana" charset="0"/>
              <a:cs typeface="+mj-cs"/>
            </a:endParaRPr>
          </a:p>
        </p:txBody>
      </p:sp>
      <p:sp>
        <p:nvSpPr>
          <p:cNvPr id="25605" name="Rectangle 3"/>
          <p:cNvSpPr>
            <a:spLocks noGrp="1" noChangeArrowheads="1"/>
          </p:cNvSpPr>
          <p:nvPr>
            <p:ph type="body" idx="1"/>
          </p:nvPr>
        </p:nvSpPr>
        <p:spPr>
          <a:xfrm>
            <a:off x="335450" y="2347892"/>
            <a:ext cx="8389450" cy="3918437"/>
          </a:xfrm>
        </p:spPr>
        <p:txBody>
          <a:bodyPr>
            <a:noAutofit/>
          </a:bodyPr>
          <a:lstStyle/>
          <a:p>
            <a:pPr eaLnBrk="1" hangingPunct="1">
              <a:defRPr/>
            </a:pPr>
            <a:r>
              <a:rPr lang="en-US" sz="2800" dirty="0">
                <a:latin typeface="Century Gothic"/>
                <a:cs typeface="Century Gothic"/>
              </a:rPr>
              <a:t>This has led to a situation called the </a:t>
            </a:r>
            <a:r>
              <a:rPr lang="en-US" sz="2800" b="1" dirty="0">
                <a:latin typeface="Century Gothic"/>
                <a:cs typeface="Century Gothic"/>
              </a:rPr>
              <a:t>feminization of poverty</a:t>
            </a:r>
            <a:r>
              <a:rPr lang="en-US" sz="2800" dirty="0">
                <a:latin typeface="Century Gothic"/>
                <a:cs typeface="Century Gothic"/>
              </a:rPr>
              <a:t>, which is the economic trend showing that women are more likely than men to live in poverty, due in part to:</a:t>
            </a:r>
          </a:p>
          <a:p>
            <a:pPr lvl="1" eaLnBrk="1" hangingPunct="1">
              <a:defRPr/>
            </a:pPr>
            <a:r>
              <a:rPr lang="en-US" sz="2800" dirty="0">
                <a:latin typeface="Century Gothic"/>
                <a:cs typeface="Century Gothic"/>
              </a:rPr>
              <a:t>the gendered gap in wages, </a:t>
            </a:r>
          </a:p>
          <a:p>
            <a:pPr lvl="1" eaLnBrk="1" hangingPunct="1">
              <a:defRPr/>
            </a:pPr>
            <a:r>
              <a:rPr lang="en-US" sz="2800" dirty="0">
                <a:latin typeface="Century Gothic"/>
                <a:cs typeface="Century Gothic"/>
              </a:rPr>
              <a:t>the higher proportion of single mothers compared to single fathers,</a:t>
            </a:r>
          </a:p>
          <a:p>
            <a:pPr lvl="1" eaLnBrk="1" hangingPunct="1">
              <a:defRPr/>
            </a:pPr>
            <a:r>
              <a:rPr lang="en-US" sz="2800" dirty="0">
                <a:latin typeface="Century Gothic"/>
                <a:cs typeface="Century Gothic"/>
              </a:rPr>
              <a:t>and the increasing cost of childcare. </a:t>
            </a:r>
          </a:p>
          <a:p>
            <a:pPr eaLnBrk="1" hangingPunct="1">
              <a:defRPr/>
            </a:pPr>
            <a:endParaRPr lang="en-US" sz="2800" dirty="0">
              <a:latin typeface="Century Gothic"/>
              <a:cs typeface="Century Gothic"/>
            </a:endParaRPr>
          </a:p>
        </p:txBody>
      </p:sp>
    </p:spTree>
    <p:extLst>
      <p:ext uri="{BB962C8B-B14F-4D97-AF65-F5344CB8AC3E}">
        <p14:creationId xmlns:p14="http://schemas.microsoft.com/office/powerpoint/2010/main" val="136588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3268EFEB-CE10-1D4B-8D31-CE917003DE78}" type="slidenum">
              <a:rPr lang="en-US" smtClean="0"/>
              <a:pPr>
                <a:defRPr/>
              </a:pPr>
              <a:t>27</a:t>
            </a:fld>
            <a:endParaRPr lang="en-US" smtClean="0"/>
          </a:p>
        </p:txBody>
      </p:sp>
      <p:sp>
        <p:nvSpPr>
          <p:cNvPr id="26628" name="Rectangle 2"/>
          <p:cNvSpPr>
            <a:spLocks noGrp="1" noChangeArrowheads="1"/>
          </p:cNvSpPr>
          <p:nvPr>
            <p:ph type="title"/>
          </p:nvPr>
        </p:nvSpPr>
        <p:spPr/>
        <p:txBody>
          <a:bodyPr>
            <a:normAutofit/>
          </a:bodyPr>
          <a:lstStyle/>
          <a:p>
            <a:pPr eaLnBrk="1" hangingPunct="1">
              <a:defRPr/>
            </a:pPr>
            <a:r>
              <a:rPr lang="en-US" dirty="0">
                <a:latin typeface="Verdana" charset="0"/>
                <a:cs typeface="+mj-cs"/>
              </a:rPr>
              <a:t>Sex, Gender, and Life </a:t>
            </a:r>
            <a:r>
              <a:rPr lang="en-US" dirty="0" smtClean="0">
                <a:latin typeface="Verdana" charset="0"/>
                <a:cs typeface="+mj-cs"/>
              </a:rPr>
              <a:t>Chances</a:t>
            </a:r>
            <a:endParaRPr lang="en-US" sz="2500" dirty="0">
              <a:latin typeface="Verdana" charset="0"/>
              <a:cs typeface="+mj-cs"/>
            </a:endParaRPr>
          </a:p>
        </p:txBody>
      </p:sp>
      <p:sp>
        <p:nvSpPr>
          <p:cNvPr id="26629" name="Rectangle 3"/>
          <p:cNvSpPr>
            <a:spLocks noGrp="1" noChangeArrowheads="1"/>
          </p:cNvSpPr>
          <p:nvPr>
            <p:ph type="body" idx="1"/>
          </p:nvPr>
        </p:nvSpPr>
        <p:spPr>
          <a:xfrm>
            <a:off x="454949" y="2426604"/>
            <a:ext cx="8269951" cy="3839725"/>
          </a:xfrm>
        </p:spPr>
        <p:txBody>
          <a:bodyPr>
            <a:normAutofit/>
          </a:bodyPr>
          <a:lstStyle/>
          <a:p>
            <a:pPr eaLnBrk="1" hangingPunct="1">
              <a:defRPr/>
            </a:pPr>
            <a:r>
              <a:rPr lang="en-US" sz="3200" dirty="0">
                <a:latin typeface="Century Gothic"/>
                <a:cs typeface="Century Gothic"/>
              </a:rPr>
              <a:t>Even our language and vocabulary tend to reflect a hierarchal system of gender inequality.</a:t>
            </a:r>
          </a:p>
          <a:p>
            <a:pPr lvl="1" eaLnBrk="1" hangingPunct="1">
              <a:defRPr/>
            </a:pPr>
            <a:r>
              <a:rPr lang="en-US" sz="3200" dirty="0">
                <a:latin typeface="Century Gothic"/>
                <a:cs typeface="Century Gothic"/>
              </a:rPr>
              <a:t>What’s the difference between a </a:t>
            </a:r>
            <a:r>
              <a:rPr lang="en-US" sz="3200" i="1" dirty="0">
                <a:latin typeface="Century Gothic"/>
                <a:cs typeface="Century Gothic"/>
              </a:rPr>
              <a:t>stud</a:t>
            </a:r>
            <a:r>
              <a:rPr lang="en-US" sz="3200" dirty="0">
                <a:latin typeface="Century Gothic"/>
                <a:cs typeface="Century Gothic"/>
              </a:rPr>
              <a:t> and </a:t>
            </a:r>
            <a:r>
              <a:rPr lang="en-US" sz="3200" i="1" dirty="0">
                <a:latin typeface="Century Gothic"/>
                <a:cs typeface="Century Gothic"/>
              </a:rPr>
              <a:t>slut</a:t>
            </a:r>
            <a:r>
              <a:rPr lang="en-US" sz="3200" dirty="0">
                <a:latin typeface="Century Gothic"/>
                <a:cs typeface="Century Gothic"/>
              </a:rPr>
              <a:t>?</a:t>
            </a:r>
          </a:p>
          <a:p>
            <a:pPr lvl="1" eaLnBrk="1" hangingPunct="1">
              <a:defRPr/>
            </a:pPr>
            <a:r>
              <a:rPr lang="en-US" sz="3200" dirty="0">
                <a:latin typeface="Century Gothic"/>
                <a:cs typeface="Century Gothic"/>
              </a:rPr>
              <a:t>Mankind, mailman, guys</a:t>
            </a:r>
          </a:p>
          <a:p>
            <a:pPr lvl="1" eaLnBrk="1" hangingPunct="1">
              <a:defRPr/>
            </a:pPr>
            <a:endParaRPr lang="en-US" sz="3200" dirty="0">
              <a:latin typeface="Century Gothic"/>
              <a:cs typeface="Century Gothic"/>
            </a:endParaRPr>
          </a:p>
        </p:txBody>
      </p:sp>
    </p:spTree>
    <p:extLst>
      <p:ext uri="{BB962C8B-B14F-4D97-AF65-F5344CB8AC3E}">
        <p14:creationId xmlns:p14="http://schemas.microsoft.com/office/powerpoint/2010/main" val="67081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8D627CDA-2B8B-104E-9DCC-DFA9DB8BBD41}" type="slidenum">
              <a:rPr lang="en-US" smtClean="0"/>
              <a:pPr>
                <a:defRPr/>
              </a:pPr>
              <a:t>28</a:t>
            </a:fld>
            <a:endParaRPr lang="en-US" smtClean="0"/>
          </a:p>
        </p:txBody>
      </p:sp>
      <p:sp>
        <p:nvSpPr>
          <p:cNvPr id="30722" name="Rectangle 2"/>
          <p:cNvSpPr>
            <a:spLocks noGrp="1" noChangeArrowheads="1"/>
          </p:cNvSpPr>
          <p:nvPr>
            <p:ph type="title"/>
          </p:nvPr>
        </p:nvSpPr>
        <p:spPr/>
        <p:txBody>
          <a:bodyPr>
            <a:normAutofit fontScale="90000"/>
          </a:bodyPr>
          <a:lstStyle/>
          <a:p>
            <a:pPr eaLnBrk="1" hangingPunct="1">
              <a:defRPr/>
            </a:pPr>
            <a:r>
              <a:rPr lang="en-US" sz="3400">
                <a:latin typeface="Verdana" charset="0"/>
                <a:cs typeface="+mj-cs"/>
              </a:rPr>
              <a:t>Feminism and the Women’s Movement</a:t>
            </a:r>
          </a:p>
        </p:txBody>
      </p:sp>
      <p:sp>
        <p:nvSpPr>
          <p:cNvPr id="30723" name="Rectangle 3"/>
          <p:cNvSpPr>
            <a:spLocks noGrp="1" noChangeArrowheads="1"/>
          </p:cNvSpPr>
          <p:nvPr>
            <p:ph type="body" idx="1"/>
          </p:nvPr>
        </p:nvSpPr>
        <p:spPr>
          <a:xfrm>
            <a:off x="407332" y="2211450"/>
            <a:ext cx="8317568" cy="3894479"/>
          </a:xfrm>
        </p:spPr>
        <p:txBody>
          <a:bodyPr>
            <a:noAutofit/>
          </a:bodyPr>
          <a:lstStyle/>
          <a:p>
            <a:pPr eaLnBrk="1" hangingPunct="1">
              <a:defRPr/>
            </a:pPr>
            <a:r>
              <a:rPr lang="en-US" sz="3000" b="1" dirty="0" smtClean="0">
                <a:latin typeface="Century Gothic"/>
                <a:cs typeface="Century Gothic"/>
              </a:rPr>
              <a:t>Feminism</a:t>
            </a:r>
            <a:r>
              <a:rPr lang="en-US" sz="3000" dirty="0" smtClean="0">
                <a:latin typeface="Century Gothic"/>
                <a:cs typeface="Century Gothic"/>
              </a:rPr>
              <a:t> </a:t>
            </a:r>
            <a:r>
              <a:rPr lang="en-US" sz="3000" dirty="0">
                <a:latin typeface="Century Gothic"/>
                <a:cs typeface="Century Gothic"/>
              </a:rPr>
              <a:t>is the belief in the social, political, and economic equality of the sexes and the social movements organized around that belief. </a:t>
            </a:r>
          </a:p>
          <a:p>
            <a:pPr eaLnBrk="1" hangingPunct="1">
              <a:defRPr/>
            </a:pPr>
            <a:r>
              <a:rPr lang="en-US" sz="3000" dirty="0">
                <a:latin typeface="Century Gothic"/>
                <a:cs typeface="Century Gothic"/>
              </a:rPr>
              <a:t>In the United States, the history of the women’s movement can be divided into three historical waves. </a:t>
            </a:r>
          </a:p>
        </p:txBody>
      </p:sp>
    </p:spTree>
    <p:extLst>
      <p:ext uri="{BB962C8B-B14F-4D97-AF65-F5344CB8AC3E}">
        <p14:creationId xmlns:p14="http://schemas.microsoft.com/office/powerpoint/2010/main" val="412712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20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fade">
                                      <p:cBhvr>
                                        <p:cTn id="17" dur="2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BBDFD221-D89A-D04D-B9EE-4C69D9FDAED4}" type="slidenum">
              <a:rPr lang="en-US" smtClean="0"/>
              <a:pPr>
                <a:defRPr/>
              </a:pPr>
              <a:t>29</a:t>
            </a:fld>
            <a:endParaRPr lang="en-US" smtClean="0"/>
          </a:p>
        </p:txBody>
      </p:sp>
      <p:sp>
        <p:nvSpPr>
          <p:cNvPr id="28676" name="Rectangle 2"/>
          <p:cNvSpPr>
            <a:spLocks noGrp="1" noChangeArrowheads="1"/>
          </p:cNvSpPr>
          <p:nvPr>
            <p:ph type="title"/>
          </p:nvPr>
        </p:nvSpPr>
        <p:spPr/>
        <p:txBody>
          <a:bodyPr/>
          <a:lstStyle/>
          <a:p>
            <a:pPr eaLnBrk="1" hangingPunct="1">
              <a:defRPr/>
            </a:pPr>
            <a:r>
              <a:rPr lang="en-US" dirty="0">
                <a:latin typeface="Verdana" charset="0"/>
                <a:cs typeface="+mj-cs"/>
              </a:rPr>
              <a:t>The Women</a:t>
            </a:r>
            <a:r>
              <a:rPr lang="en-US" dirty="0">
                <a:latin typeface="Times New Roman" charset="0"/>
                <a:cs typeface="+mj-cs"/>
              </a:rPr>
              <a:t>’</a:t>
            </a:r>
            <a:r>
              <a:rPr lang="en-US" dirty="0">
                <a:latin typeface="Verdana" charset="0"/>
                <a:cs typeface="+mj-cs"/>
              </a:rPr>
              <a:t>s </a:t>
            </a:r>
            <a:r>
              <a:rPr lang="en-US" dirty="0" smtClean="0">
                <a:latin typeface="Verdana" charset="0"/>
                <a:cs typeface="+mj-cs"/>
              </a:rPr>
              <a:t>Movement</a:t>
            </a:r>
            <a:endParaRPr lang="en-US" sz="2100" dirty="0">
              <a:latin typeface="Verdana" charset="0"/>
              <a:cs typeface="+mj-cs"/>
            </a:endParaRPr>
          </a:p>
        </p:txBody>
      </p:sp>
      <p:sp>
        <p:nvSpPr>
          <p:cNvPr id="28677" name="Rectangle 3"/>
          <p:cNvSpPr>
            <a:spLocks noGrp="1" noChangeArrowheads="1"/>
          </p:cNvSpPr>
          <p:nvPr>
            <p:ph type="body" idx="1"/>
          </p:nvPr>
        </p:nvSpPr>
        <p:spPr>
          <a:xfrm>
            <a:off x="503175" y="2142178"/>
            <a:ext cx="8221725" cy="3670767"/>
          </a:xfrm>
        </p:spPr>
        <p:txBody>
          <a:bodyPr>
            <a:noAutofit/>
          </a:bodyPr>
          <a:lstStyle/>
          <a:p>
            <a:pPr eaLnBrk="1" hangingPunct="1">
              <a:defRPr/>
            </a:pPr>
            <a:r>
              <a:rPr lang="en-US" sz="3200" dirty="0">
                <a:latin typeface="Century Gothic"/>
                <a:cs typeface="Century Gothic"/>
              </a:rPr>
              <a:t>The </a:t>
            </a:r>
            <a:r>
              <a:rPr lang="en-US" sz="3200" b="1" dirty="0">
                <a:latin typeface="Century Gothic"/>
                <a:cs typeface="Century Gothic"/>
              </a:rPr>
              <a:t>first wave</a:t>
            </a:r>
            <a:r>
              <a:rPr lang="en-US" sz="3200" dirty="0">
                <a:latin typeface="Century Gothic"/>
                <a:cs typeface="Century Gothic"/>
              </a:rPr>
              <a:t> was the earliest period of feminist activism and included the period from the mid-nineteenth century until American women won the right to vote in 1920. </a:t>
            </a:r>
            <a:endParaRPr lang="en-US" sz="3200" dirty="0" smtClean="0">
              <a:latin typeface="Century Gothic"/>
              <a:cs typeface="Century Gothic"/>
            </a:endParaRPr>
          </a:p>
          <a:p>
            <a:pPr eaLnBrk="1" hangingPunct="1">
              <a:defRPr/>
            </a:pPr>
            <a:r>
              <a:rPr lang="en-US" sz="3200" dirty="0" smtClean="0">
                <a:latin typeface="Century Gothic"/>
                <a:cs typeface="Century Gothic"/>
              </a:rPr>
              <a:t>The </a:t>
            </a:r>
            <a:r>
              <a:rPr lang="en-US" sz="3200" dirty="0">
                <a:latin typeface="Century Gothic"/>
                <a:cs typeface="Century Gothic"/>
              </a:rPr>
              <a:t>campaign organized around gaining voting rights for women was called the </a:t>
            </a:r>
            <a:r>
              <a:rPr lang="en-US" sz="3200" b="1" dirty="0">
                <a:latin typeface="Century Gothic"/>
                <a:cs typeface="Century Gothic"/>
              </a:rPr>
              <a:t>suffrage movement</a:t>
            </a:r>
            <a:r>
              <a:rPr lang="en-US" sz="3200" dirty="0">
                <a:latin typeface="Century Gothic"/>
                <a:cs typeface="Century Gothic"/>
              </a:rPr>
              <a:t>. </a:t>
            </a:r>
          </a:p>
          <a:p>
            <a:pPr eaLnBrk="1" hangingPunct="1">
              <a:defRPr/>
            </a:pPr>
            <a:endParaRPr lang="en-US" sz="3200" dirty="0">
              <a:latin typeface="Century Gothic"/>
              <a:cs typeface="Century Gothic"/>
            </a:endParaRPr>
          </a:p>
        </p:txBody>
      </p:sp>
    </p:spTree>
    <p:extLst>
      <p:ext uri="{BB962C8B-B14F-4D97-AF65-F5344CB8AC3E}">
        <p14:creationId xmlns:p14="http://schemas.microsoft.com/office/powerpoint/2010/main" val="341722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endParaRPr lang="en-US">
              <a:latin typeface="Verdana" charset="0"/>
              <a:cs typeface="+mj-cs"/>
            </a:endParaRPr>
          </a:p>
        </p:txBody>
      </p:sp>
      <p:sp>
        <p:nvSpPr>
          <p:cNvPr id="6147" name="Content Placeholder 2"/>
          <p:cNvSpPr>
            <a:spLocks noGrp="1"/>
          </p:cNvSpPr>
          <p:nvPr>
            <p:ph idx="1"/>
          </p:nvPr>
        </p:nvSpPr>
        <p:spPr/>
        <p:txBody>
          <a:bodyPr/>
          <a:lstStyle/>
          <a:p>
            <a:pPr eaLnBrk="1" hangingPunct="1">
              <a:defRPr/>
            </a:pPr>
            <a:endParaRPr lang="en-US">
              <a:latin typeface="Verdana" charset="0"/>
              <a:cs typeface="+mn-cs"/>
            </a:endParaRPr>
          </a:p>
        </p:txBody>
      </p:sp>
      <p:sp>
        <p:nvSpPr>
          <p:cNvPr id="6148" name="Footer Placeholder 3"/>
          <p:cNvSpPr>
            <a:spLocks noGrp="1"/>
          </p:cNvSpPr>
          <p:nvPr>
            <p:ph type="ftr" sz="quarter" idx="11"/>
          </p:nvPr>
        </p:nvSpPr>
        <p:spPr>
          <a:xfrm>
            <a:off x="189563" y="188259"/>
            <a:ext cx="8724250" cy="66484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r>
              <a:rPr lang="en-US" sz="2500" dirty="0" smtClean="0">
                <a:latin typeface="Century Gothic"/>
                <a:cs typeface="Century Gothic"/>
              </a:rPr>
              <a:t>What does Society expect of men and women because of their sex?</a:t>
            </a:r>
            <a:endParaRPr lang="en-US" sz="2500" dirty="0">
              <a:latin typeface="Century Gothic"/>
              <a:cs typeface="Century Gothic"/>
            </a:endParaRPr>
          </a:p>
        </p:txBody>
      </p:sp>
      <p:sp>
        <p:nvSpPr>
          <p:cNvPr id="6149"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82A46114-4498-6D4E-9326-D1BC0461C7B0}" type="slidenum">
              <a:rPr lang="en-US" smtClean="0"/>
              <a:pPr>
                <a:defRPr/>
              </a:pPr>
              <a:t>3</a:t>
            </a:fld>
            <a:endParaRPr lang="en-US" smtClean="0"/>
          </a:p>
        </p:txBody>
      </p:sp>
      <p:pic>
        <p:nvPicPr>
          <p:cNvPr id="17413" name="Picture 2"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853102"/>
            <a:ext cx="4391025" cy="600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853103"/>
            <a:ext cx="4492625" cy="600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4935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9D4FD8B1-5C85-8445-94AE-5A6609246D3B}" type="slidenum">
              <a:rPr lang="en-US" smtClean="0"/>
              <a:pPr>
                <a:defRPr/>
              </a:pPr>
              <a:t>30</a:t>
            </a:fld>
            <a:endParaRPr lang="en-US" smtClean="0"/>
          </a:p>
        </p:txBody>
      </p:sp>
      <p:sp>
        <p:nvSpPr>
          <p:cNvPr id="29700" name="Rectangle 2"/>
          <p:cNvSpPr>
            <a:spLocks noGrp="1" noChangeArrowheads="1"/>
          </p:cNvSpPr>
          <p:nvPr>
            <p:ph type="title"/>
          </p:nvPr>
        </p:nvSpPr>
        <p:spPr/>
        <p:txBody>
          <a:bodyPr/>
          <a:lstStyle/>
          <a:p>
            <a:pPr eaLnBrk="1" hangingPunct="1">
              <a:defRPr/>
            </a:pPr>
            <a:r>
              <a:rPr lang="en-US" dirty="0">
                <a:latin typeface="Verdana" charset="0"/>
                <a:cs typeface="+mj-cs"/>
              </a:rPr>
              <a:t>The Women</a:t>
            </a:r>
            <a:r>
              <a:rPr lang="en-US" dirty="0">
                <a:latin typeface="Times New Roman" charset="0"/>
                <a:cs typeface="+mj-cs"/>
              </a:rPr>
              <a:t>’</a:t>
            </a:r>
            <a:r>
              <a:rPr lang="en-US" dirty="0">
                <a:latin typeface="Verdana" charset="0"/>
                <a:cs typeface="+mj-cs"/>
              </a:rPr>
              <a:t>s </a:t>
            </a:r>
            <a:r>
              <a:rPr lang="en-US" dirty="0" smtClean="0">
                <a:latin typeface="Verdana" charset="0"/>
                <a:cs typeface="+mj-cs"/>
              </a:rPr>
              <a:t>Movement</a:t>
            </a:r>
            <a:endParaRPr lang="en-US" sz="2100" dirty="0">
              <a:latin typeface="Verdana" charset="0"/>
              <a:cs typeface="+mj-cs"/>
            </a:endParaRPr>
          </a:p>
        </p:txBody>
      </p:sp>
      <p:sp>
        <p:nvSpPr>
          <p:cNvPr id="29701" name="Rectangle 3"/>
          <p:cNvSpPr>
            <a:spLocks noGrp="1" noChangeArrowheads="1"/>
          </p:cNvSpPr>
          <p:nvPr>
            <p:ph type="body" idx="1"/>
          </p:nvPr>
        </p:nvSpPr>
        <p:spPr>
          <a:xfrm>
            <a:off x="551096" y="2252060"/>
            <a:ext cx="8173804" cy="4014270"/>
          </a:xfrm>
        </p:spPr>
        <p:txBody>
          <a:bodyPr>
            <a:normAutofit fontScale="92500" lnSpcReduction="20000"/>
          </a:bodyPr>
          <a:lstStyle/>
          <a:p>
            <a:pPr eaLnBrk="1" hangingPunct="1">
              <a:defRPr/>
            </a:pPr>
            <a:r>
              <a:rPr lang="en-US" sz="3400" dirty="0">
                <a:latin typeface="Century Gothic"/>
                <a:cs typeface="Century Gothic"/>
              </a:rPr>
              <a:t>The </a:t>
            </a:r>
            <a:r>
              <a:rPr lang="en-US" sz="3400" b="1" dirty="0">
                <a:latin typeface="Century Gothic"/>
                <a:cs typeface="Century Gothic"/>
              </a:rPr>
              <a:t>second wave</a:t>
            </a:r>
            <a:r>
              <a:rPr lang="en-US" sz="3400" dirty="0">
                <a:latin typeface="Century Gothic"/>
                <a:cs typeface="Century Gothic"/>
              </a:rPr>
              <a:t> was the period of feminist activity during the 1960s and 1970s often associated with the issues of women’s equal access to employment and education. </a:t>
            </a:r>
          </a:p>
          <a:p>
            <a:pPr>
              <a:defRPr/>
            </a:pPr>
            <a:r>
              <a:rPr lang="en-US" sz="3400" dirty="0">
                <a:cs typeface="Century Gothic"/>
              </a:rPr>
              <a:t>The </a:t>
            </a:r>
            <a:r>
              <a:rPr lang="en-US" sz="3400" b="1" dirty="0">
                <a:cs typeface="Century Gothic"/>
              </a:rPr>
              <a:t>third wave</a:t>
            </a:r>
            <a:r>
              <a:rPr lang="en-US" sz="3400" dirty="0">
                <a:cs typeface="Century Gothic"/>
              </a:rPr>
              <a:t> is the most recent period of feminist activity and focuses on issues of diversity and the variety of identities that women can possess.</a:t>
            </a:r>
          </a:p>
          <a:p>
            <a:pPr>
              <a:defRPr/>
            </a:pPr>
            <a:endParaRPr lang="en-US" sz="3400" dirty="0">
              <a:cs typeface="Century Gothic"/>
            </a:endParaRPr>
          </a:p>
          <a:p>
            <a:pPr>
              <a:defRPr/>
            </a:pPr>
            <a:endParaRPr lang="en-US" sz="3400" dirty="0">
              <a:cs typeface="Century Gothic"/>
            </a:endParaRPr>
          </a:p>
          <a:p>
            <a:pPr eaLnBrk="1" hangingPunct="1">
              <a:defRPr/>
            </a:pPr>
            <a:endParaRPr lang="en-US" sz="3400" dirty="0">
              <a:latin typeface="Century Gothic"/>
              <a:cs typeface="Century Gothic"/>
            </a:endParaRPr>
          </a:p>
        </p:txBody>
      </p:sp>
    </p:spTree>
    <p:extLst>
      <p:ext uri="{BB962C8B-B14F-4D97-AF65-F5344CB8AC3E}">
        <p14:creationId xmlns:p14="http://schemas.microsoft.com/office/powerpoint/2010/main" val="389421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DD75E63-9271-CF4C-A249-447BFB3DB746}" type="slidenum">
              <a:rPr lang="en-US" smtClean="0"/>
              <a:pPr>
                <a:defRPr/>
              </a:pPr>
              <a:t>31</a:t>
            </a:fld>
            <a:endParaRPr lang="en-US" smtClean="0"/>
          </a:p>
        </p:txBody>
      </p:sp>
      <p:sp>
        <p:nvSpPr>
          <p:cNvPr id="31748" name="Rectangle 2"/>
          <p:cNvSpPr>
            <a:spLocks noGrp="1" noChangeArrowheads="1"/>
          </p:cNvSpPr>
          <p:nvPr>
            <p:ph type="title"/>
          </p:nvPr>
        </p:nvSpPr>
        <p:spPr/>
        <p:txBody>
          <a:bodyPr/>
          <a:lstStyle/>
          <a:p>
            <a:pPr eaLnBrk="1" hangingPunct="1">
              <a:defRPr/>
            </a:pPr>
            <a:r>
              <a:rPr lang="en-US">
                <a:latin typeface="Verdana" charset="0"/>
                <a:cs typeface="+mj-cs"/>
              </a:rPr>
              <a:t>The Men</a:t>
            </a:r>
            <a:r>
              <a:rPr lang="en-US">
                <a:latin typeface="Times New Roman" charset="0"/>
                <a:cs typeface="+mj-cs"/>
              </a:rPr>
              <a:t>’</a:t>
            </a:r>
            <a:r>
              <a:rPr lang="en-US">
                <a:latin typeface="Verdana" charset="0"/>
                <a:cs typeface="+mj-cs"/>
              </a:rPr>
              <a:t>s Movement</a:t>
            </a:r>
            <a:endParaRPr lang="en-US" sz="2100">
              <a:latin typeface="Verdana" charset="0"/>
              <a:cs typeface="+mj-cs"/>
            </a:endParaRPr>
          </a:p>
        </p:txBody>
      </p:sp>
      <p:sp>
        <p:nvSpPr>
          <p:cNvPr id="31749" name="Rectangle 3"/>
          <p:cNvSpPr>
            <a:spLocks noGrp="1" noChangeArrowheads="1"/>
          </p:cNvSpPr>
          <p:nvPr>
            <p:ph type="body" idx="1"/>
          </p:nvPr>
        </p:nvSpPr>
        <p:spPr>
          <a:xfrm>
            <a:off x="151650" y="2276017"/>
            <a:ext cx="8638244" cy="4293057"/>
          </a:xfrm>
        </p:spPr>
        <p:txBody>
          <a:bodyPr>
            <a:noAutofit/>
          </a:bodyPr>
          <a:lstStyle/>
          <a:p>
            <a:pPr eaLnBrk="1" hangingPunct="1">
              <a:lnSpc>
                <a:spcPct val="90000"/>
              </a:lnSpc>
              <a:defRPr/>
            </a:pPr>
            <a:r>
              <a:rPr lang="en-US" sz="3200" dirty="0" smtClean="0">
                <a:latin typeface="Century Gothic"/>
                <a:cs typeface="Century Gothic"/>
              </a:rPr>
              <a:t>Although </a:t>
            </a:r>
            <a:r>
              <a:rPr lang="en-US" sz="3200" dirty="0">
                <a:latin typeface="Century Gothic"/>
                <a:cs typeface="Century Gothic"/>
              </a:rPr>
              <a:t>originally broadly sympathetic with feminism, the men’s movement has now split into the </a:t>
            </a:r>
            <a:r>
              <a:rPr lang="en-US" sz="3200" b="1" dirty="0">
                <a:latin typeface="Century Gothic"/>
                <a:cs typeface="Century Gothic"/>
              </a:rPr>
              <a:t>men’s rights movement</a:t>
            </a:r>
            <a:r>
              <a:rPr lang="en-US" sz="3200" dirty="0">
                <a:latin typeface="Century Gothic"/>
                <a:cs typeface="Century Gothic"/>
              </a:rPr>
              <a:t> (a group that feels that feminism creates disadvantages for men) and the </a:t>
            </a:r>
            <a:r>
              <a:rPr lang="en-US" sz="3200" b="1" dirty="0">
                <a:latin typeface="Century Gothic"/>
                <a:cs typeface="Century Gothic"/>
              </a:rPr>
              <a:t>pro-feminist men’s movement</a:t>
            </a:r>
            <a:r>
              <a:rPr lang="en-US" sz="3200" dirty="0">
                <a:latin typeface="Century Gothic"/>
                <a:cs typeface="Century Gothic"/>
              </a:rPr>
              <a:t> (a group that feels that sexism harms both men and women and wants to fundamentally change society’s ideas about gender).</a:t>
            </a:r>
          </a:p>
          <a:p>
            <a:pPr eaLnBrk="1" hangingPunct="1">
              <a:lnSpc>
                <a:spcPct val="90000"/>
              </a:lnSpc>
              <a:defRPr/>
            </a:pPr>
            <a:endParaRPr lang="en-US" sz="3200" dirty="0">
              <a:latin typeface="Century Gothic"/>
              <a:cs typeface="Century Gothic"/>
            </a:endParaRPr>
          </a:p>
        </p:txBody>
      </p:sp>
      <p:pic>
        <p:nvPicPr>
          <p:cNvPr id="43013" name="Picture 4" descr="No-Maam-Group-cost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77" y="438554"/>
            <a:ext cx="2132936" cy="159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48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CBC3949F-08FA-BB45-8AA9-FA95B6046C1E}" type="slidenum">
              <a:rPr lang="en-US" smtClean="0"/>
              <a:pPr>
                <a:defRPr/>
              </a:pPr>
              <a:t>32</a:t>
            </a:fld>
            <a:endParaRPr lang="en-US" smtClean="0"/>
          </a:p>
        </p:txBody>
      </p:sp>
      <p:sp>
        <p:nvSpPr>
          <p:cNvPr id="32772" name="Rectangle 2"/>
          <p:cNvSpPr>
            <a:spLocks noGrp="1" noChangeArrowheads="1"/>
          </p:cNvSpPr>
          <p:nvPr>
            <p:ph type="title"/>
          </p:nvPr>
        </p:nvSpPr>
        <p:spPr/>
        <p:txBody>
          <a:bodyPr/>
          <a:lstStyle/>
          <a:p>
            <a:pPr eaLnBrk="1" hangingPunct="1">
              <a:defRPr/>
            </a:pPr>
            <a:r>
              <a:rPr lang="en-US">
                <a:latin typeface="Verdana" charset="0"/>
                <a:cs typeface="+mj-cs"/>
              </a:rPr>
              <a:t>Sexual Orientation</a:t>
            </a:r>
          </a:p>
        </p:txBody>
      </p:sp>
      <p:sp>
        <p:nvSpPr>
          <p:cNvPr id="32773" name="Rectangle 3"/>
          <p:cNvSpPr>
            <a:spLocks noGrp="1" noChangeArrowheads="1"/>
          </p:cNvSpPr>
          <p:nvPr>
            <p:ph type="body" idx="1"/>
          </p:nvPr>
        </p:nvSpPr>
        <p:spPr>
          <a:xfrm>
            <a:off x="435993" y="2369730"/>
            <a:ext cx="8288907" cy="3896599"/>
          </a:xfrm>
        </p:spPr>
        <p:txBody>
          <a:bodyPr>
            <a:normAutofit lnSpcReduction="10000"/>
          </a:bodyPr>
          <a:lstStyle/>
          <a:p>
            <a:pPr eaLnBrk="1" hangingPunct="1">
              <a:defRPr/>
            </a:pPr>
            <a:r>
              <a:rPr lang="en-US" sz="3200" b="1" dirty="0">
                <a:latin typeface="Century Gothic"/>
                <a:cs typeface="Century Gothic"/>
              </a:rPr>
              <a:t>Sexual orientation</a:t>
            </a:r>
            <a:r>
              <a:rPr lang="en-US" sz="3200" dirty="0">
                <a:latin typeface="Century Gothic"/>
                <a:cs typeface="Century Gothic"/>
              </a:rPr>
              <a:t> is the inclination to be </a:t>
            </a:r>
            <a:r>
              <a:rPr lang="en-US" sz="3200" b="1" dirty="0">
                <a:latin typeface="Century Gothic"/>
                <a:cs typeface="Century Gothic"/>
              </a:rPr>
              <a:t>heterosexual</a:t>
            </a:r>
            <a:r>
              <a:rPr lang="en-US" sz="3200" dirty="0">
                <a:latin typeface="Century Gothic"/>
                <a:cs typeface="Century Gothic"/>
              </a:rPr>
              <a:t> (attracted to the opposite sex), </a:t>
            </a:r>
            <a:r>
              <a:rPr lang="en-US" sz="3200" b="1" dirty="0">
                <a:latin typeface="Century Gothic"/>
                <a:cs typeface="Century Gothic"/>
              </a:rPr>
              <a:t>homosexual</a:t>
            </a:r>
            <a:r>
              <a:rPr lang="en-US" sz="3200" dirty="0">
                <a:latin typeface="Century Gothic"/>
                <a:cs typeface="Century Gothic"/>
              </a:rPr>
              <a:t> (attracted to the same sex), or </a:t>
            </a:r>
            <a:r>
              <a:rPr lang="en-US" sz="3200" b="1" dirty="0">
                <a:latin typeface="Century Gothic"/>
                <a:cs typeface="Century Gothic"/>
              </a:rPr>
              <a:t>bisexual</a:t>
            </a:r>
            <a:r>
              <a:rPr lang="en-US" sz="3200" dirty="0">
                <a:latin typeface="Century Gothic"/>
                <a:cs typeface="Century Gothic"/>
              </a:rPr>
              <a:t> (attracted to either sex</a:t>
            </a:r>
            <a:r>
              <a:rPr lang="en-US" sz="3200" dirty="0" smtClean="0">
                <a:latin typeface="Century Gothic"/>
                <a:cs typeface="Century Gothic"/>
              </a:rPr>
              <a:t>), or to not be sexually attracted to anyone (</a:t>
            </a:r>
            <a:r>
              <a:rPr lang="en-US" sz="3200" b="1" dirty="0" smtClean="0">
                <a:latin typeface="Century Gothic"/>
                <a:cs typeface="Century Gothic"/>
              </a:rPr>
              <a:t>asexual</a:t>
            </a:r>
            <a:r>
              <a:rPr lang="en-US" sz="3200" dirty="0" smtClean="0">
                <a:latin typeface="Century Gothic"/>
                <a:cs typeface="Century Gothic"/>
              </a:rPr>
              <a:t>).</a:t>
            </a:r>
          </a:p>
          <a:p>
            <a:pPr eaLnBrk="1" hangingPunct="1">
              <a:defRPr/>
            </a:pPr>
            <a:r>
              <a:rPr lang="en-US" sz="3200" dirty="0" smtClean="0">
                <a:latin typeface="Century Gothic"/>
                <a:cs typeface="Century Gothic"/>
              </a:rPr>
              <a:t>Sexuality is far more fluid than commonly assumed.</a:t>
            </a:r>
            <a:endParaRPr lang="en-US" sz="3200" dirty="0">
              <a:latin typeface="Century Gothic"/>
              <a:cs typeface="Century Gothic"/>
            </a:endParaRPr>
          </a:p>
          <a:p>
            <a:pPr eaLnBrk="1" hangingPunct="1">
              <a:defRPr/>
            </a:pPr>
            <a:endParaRPr lang="en-US" sz="3200" dirty="0">
              <a:latin typeface="Century Gothic"/>
              <a:cs typeface="Century Gothic"/>
            </a:endParaRPr>
          </a:p>
        </p:txBody>
      </p:sp>
    </p:spTree>
    <p:extLst>
      <p:ext uri="{BB962C8B-B14F-4D97-AF65-F5344CB8AC3E}">
        <p14:creationId xmlns:p14="http://schemas.microsoft.com/office/powerpoint/2010/main" val="3977262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C15D6E64-C7C0-A940-AC62-6CCB6EFB7F51}" type="slidenum">
              <a:rPr lang="en-US" smtClean="0"/>
              <a:pPr>
                <a:defRPr/>
              </a:pPr>
              <a:t>33</a:t>
            </a:fld>
            <a:endParaRPr lang="en-US" smtClean="0"/>
          </a:p>
        </p:txBody>
      </p:sp>
      <p:sp>
        <p:nvSpPr>
          <p:cNvPr id="45059" name="Slide Number Placeholder 3"/>
          <p:cNvSpPr txBox="1">
            <a:spLocks noGrp="1"/>
          </p:cNvSpPr>
          <p:nvPr/>
        </p:nvSpPr>
        <p:spPr bwMode="auto">
          <a:xfrm>
            <a:off x="8628063" y="6591300"/>
            <a:ext cx="3254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A7C06EE6-D662-2E4A-8228-AFB9796D592B}" type="slidenum">
              <a:rPr lang="en-US" sz="1000" b="1">
                <a:latin typeface="Arial" charset="0"/>
                <a:cs typeface="Arial" charset="0"/>
              </a:rPr>
              <a:pPr algn="r" eaLnBrk="1" hangingPunct="1"/>
              <a:t>33</a:t>
            </a:fld>
            <a:endParaRPr lang="en-US" sz="1000" b="1">
              <a:latin typeface="Arial" charset="0"/>
              <a:cs typeface="Arial" charset="0"/>
            </a:endParaRPr>
          </a:p>
        </p:txBody>
      </p:sp>
      <p:sp>
        <p:nvSpPr>
          <p:cNvPr id="33797" name="Rectangle 2"/>
          <p:cNvSpPr>
            <a:spLocks noGrp="1" noChangeArrowheads="1"/>
          </p:cNvSpPr>
          <p:nvPr>
            <p:ph type="title" idx="4294967295"/>
          </p:nvPr>
        </p:nvSpPr>
        <p:spPr/>
        <p:txBody>
          <a:bodyPr anchor="ctr"/>
          <a:lstStyle/>
          <a:p>
            <a:pPr eaLnBrk="1" hangingPunct="1">
              <a:defRPr/>
            </a:pPr>
            <a:r>
              <a:rPr lang="en-US" dirty="0">
                <a:latin typeface="Verdana" charset="0"/>
                <a:cs typeface="+mj-cs"/>
              </a:rPr>
              <a:t>Sexual </a:t>
            </a:r>
            <a:r>
              <a:rPr lang="en-US" dirty="0" smtClean="0">
                <a:latin typeface="Verdana" charset="0"/>
                <a:cs typeface="+mj-cs"/>
              </a:rPr>
              <a:t>Orientation</a:t>
            </a:r>
            <a:endParaRPr lang="en-US" sz="2100" dirty="0">
              <a:latin typeface="Verdana" charset="0"/>
              <a:cs typeface="+mj-cs"/>
            </a:endParaRPr>
          </a:p>
        </p:txBody>
      </p:sp>
      <p:sp>
        <p:nvSpPr>
          <p:cNvPr id="33798" name="Rectangle 3"/>
          <p:cNvSpPr>
            <a:spLocks noGrp="1" noChangeArrowheads="1"/>
          </p:cNvSpPr>
          <p:nvPr>
            <p:ph type="body" idx="4294967295"/>
          </p:nvPr>
        </p:nvSpPr>
        <p:spPr>
          <a:xfrm>
            <a:off x="265387" y="2293900"/>
            <a:ext cx="8459513" cy="3972430"/>
          </a:xfrm>
        </p:spPr>
        <p:txBody>
          <a:bodyPr>
            <a:noAutofit/>
          </a:bodyPr>
          <a:lstStyle/>
          <a:p>
            <a:pPr eaLnBrk="1" hangingPunct="1">
              <a:defRPr/>
            </a:pPr>
            <a:r>
              <a:rPr lang="en-US" sz="2400" dirty="0">
                <a:latin typeface="Century Gothic"/>
                <a:cs typeface="Century Gothic"/>
              </a:rPr>
              <a:t>Is sexual orientation a continuum rather than a few simple categories?</a:t>
            </a:r>
          </a:p>
          <a:p>
            <a:pPr eaLnBrk="1" hangingPunct="1">
              <a:defRPr/>
            </a:pPr>
            <a:endParaRPr lang="en-US" sz="2200" dirty="0">
              <a:latin typeface="Century Gothic"/>
              <a:cs typeface="Century Gothic"/>
            </a:endParaRPr>
          </a:p>
          <a:p>
            <a:pPr eaLnBrk="1" hangingPunct="1">
              <a:defRPr/>
            </a:pPr>
            <a:endParaRPr lang="en-US" sz="2200" dirty="0">
              <a:latin typeface="Century Gothic"/>
              <a:cs typeface="Century Gothic"/>
            </a:endParaRPr>
          </a:p>
          <a:p>
            <a:pPr eaLnBrk="1" hangingPunct="1">
              <a:defRPr/>
            </a:pPr>
            <a:endParaRPr lang="en-US" sz="2200" dirty="0">
              <a:latin typeface="Century Gothic"/>
              <a:cs typeface="Century Gothic"/>
            </a:endParaRPr>
          </a:p>
          <a:p>
            <a:pPr eaLnBrk="1" hangingPunct="1">
              <a:defRPr/>
            </a:pPr>
            <a:endParaRPr lang="en-US" sz="2200" dirty="0">
              <a:latin typeface="Century Gothic"/>
              <a:cs typeface="Century Gothic"/>
            </a:endParaRPr>
          </a:p>
          <a:p>
            <a:pPr eaLnBrk="1" hangingPunct="1">
              <a:defRPr/>
            </a:pPr>
            <a:r>
              <a:rPr lang="en-US" sz="2400" dirty="0" smtClean="0">
                <a:latin typeface="Century Gothic"/>
                <a:cs typeface="Century Gothic"/>
              </a:rPr>
              <a:t>Those who are </a:t>
            </a:r>
            <a:r>
              <a:rPr lang="en-US" sz="2400" b="1" dirty="0" smtClean="0">
                <a:latin typeface="Century Gothic"/>
                <a:cs typeface="Century Gothic"/>
              </a:rPr>
              <a:t>asexual</a:t>
            </a:r>
            <a:r>
              <a:rPr lang="en-US" sz="2400" dirty="0" smtClean="0">
                <a:latin typeface="Century Gothic"/>
                <a:cs typeface="Century Gothic"/>
              </a:rPr>
              <a:t> may simply reject any sexual identity at all.</a:t>
            </a:r>
            <a:endParaRPr lang="en-US" sz="2400" dirty="0">
              <a:latin typeface="Century Gothic"/>
              <a:cs typeface="Century Gothic"/>
            </a:endParaRPr>
          </a:p>
          <a:p>
            <a:pPr eaLnBrk="1" hangingPunct="1">
              <a:defRPr/>
            </a:pPr>
            <a:endParaRPr lang="en-US" sz="2200" dirty="0">
              <a:latin typeface="Century Gothic"/>
              <a:cs typeface="Century Gothic"/>
            </a:endParaRPr>
          </a:p>
        </p:txBody>
      </p:sp>
      <p:pic>
        <p:nvPicPr>
          <p:cNvPr id="45062" name="Picture 5" descr="ch10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3348502"/>
            <a:ext cx="8001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978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395DDEF7-C329-DA4F-963E-8EABCC28C6EB}" type="slidenum">
              <a:rPr lang="en-US" smtClean="0"/>
              <a:pPr>
                <a:defRPr/>
              </a:pPr>
              <a:t>34</a:t>
            </a:fld>
            <a:endParaRPr lang="en-US" smtClean="0"/>
          </a:p>
        </p:txBody>
      </p:sp>
      <p:sp>
        <p:nvSpPr>
          <p:cNvPr id="47107" name="Slide Number Placeholder 3"/>
          <p:cNvSpPr txBox="1">
            <a:spLocks noGrp="1"/>
          </p:cNvSpPr>
          <p:nvPr/>
        </p:nvSpPr>
        <p:spPr bwMode="auto">
          <a:xfrm>
            <a:off x="8628063" y="6591300"/>
            <a:ext cx="3254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83842BAB-8C42-444B-B959-8D008D9C8418}" type="slidenum">
              <a:rPr lang="en-US" sz="1000" b="1">
                <a:latin typeface="Arial" charset="0"/>
                <a:cs typeface="Arial" charset="0"/>
              </a:rPr>
              <a:pPr algn="r" eaLnBrk="1" hangingPunct="1"/>
              <a:t>34</a:t>
            </a:fld>
            <a:endParaRPr lang="en-US" sz="1000" b="1">
              <a:latin typeface="Arial" charset="0"/>
              <a:cs typeface="Arial" charset="0"/>
            </a:endParaRPr>
          </a:p>
        </p:txBody>
      </p:sp>
      <p:sp>
        <p:nvSpPr>
          <p:cNvPr id="34821" name="Rectangle 2"/>
          <p:cNvSpPr>
            <a:spLocks noGrp="1" noChangeArrowheads="1"/>
          </p:cNvSpPr>
          <p:nvPr>
            <p:ph type="title" idx="4294967295"/>
          </p:nvPr>
        </p:nvSpPr>
        <p:spPr/>
        <p:txBody>
          <a:bodyPr anchor="ctr"/>
          <a:lstStyle/>
          <a:p>
            <a:pPr eaLnBrk="1" hangingPunct="1">
              <a:defRPr/>
            </a:pPr>
            <a:r>
              <a:rPr lang="en-US">
                <a:latin typeface="Verdana" charset="0"/>
                <a:cs typeface="+mj-cs"/>
              </a:rPr>
              <a:t>Homophobia </a:t>
            </a:r>
          </a:p>
        </p:txBody>
      </p:sp>
      <p:sp>
        <p:nvSpPr>
          <p:cNvPr id="34822" name="Rectangle 3"/>
          <p:cNvSpPr>
            <a:spLocks noGrp="1" noChangeArrowheads="1"/>
          </p:cNvSpPr>
          <p:nvPr>
            <p:ph type="body" idx="4294967295"/>
          </p:nvPr>
        </p:nvSpPr>
        <p:spPr>
          <a:xfrm>
            <a:off x="742782" y="2371850"/>
            <a:ext cx="7982118" cy="3894479"/>
          </a:xfrm>
        </p:spPr>
        <p:txBody>
          <a:bodyPr>
            <a:normAutofit/>
          </a:bodyPr>
          <a:lstStyle/>
          <a:p>
            <a:pPr eaLnBrk="1" hangingPunct="1">
              <a:defRPr/>
            </a:pPr>
            <a:r>
              <a:rPr lang="en-US" sz="2800" b="1" dirty="0">
                <a:latin typeface="Century Gothic"/>
                <a:cs typeface="Century Gothic"/>
              </a:rPr>
              <a:t>Homophobia</a:t>
            </a:r>
            <a:r>
              <a:rPr lang="en-US" sz="2800" dirty="0">
                <a:latin typeface="Century Gothic"/>
                <a:cs typeface="Century Gothic"/>
              </a:rPr>
              <a:t> is a fear of or discrimination toward homosexuals or toward individuals who display purportedly gender-inappropriate behavior. </a:t>
            </a:r>
          </a:p>
          <a:p>
            <a:pPr eaLnBrk="1" hangingPunct="1">
              <a:defRPr/>
            </a:pPr>
            <a:r>
              <a:rPr lang="en-US" sz="2800" dirty="0">
                <a:latin typeface="Century Gothic"/>
                <a:cs typeface="Century Gothic"/>
              </a:rPr>
              <a:t>Some argue that the term “homophobia” represents a biased attitude because the term “phobia” implies a psychological condition, thus excusing intolerance.</a:t>
            </a:r>
          </a:p>
          <a:p>
            <a:pPr eaLnBrk="1" hangingPunct="1">
              <a:defRPr/>
            </a:pPr>
            <a:endParaRPr lang="en-US" sz="2800" dirty="0">
              <a:latin typeface="Century Gothic"/>
              <a:cs typeface="Century Gothic"/>
            </a:endParaRPr>
          </a:p>
        </p:txBody>
      </p:sp>
    </p:spTree>
    <p:extLst>
      <p:ext uri="{BB962C8B-B14F-4D97-AF65-F5344CB8AC3E}">
        <p14:creationId xmlns:p14="http://schemas.microsoft.com/office/powerpoint/2010/main" val="2082389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A3434BAD-EF16-EF4E-B507-0100A19CF652}" type="slidenum">
              <a:rPr lang="en-US" smtClean="0"/>
              <a:pPr>
                <a:defRPr/>
              </a:pPr>
              <a:t>35</a:t>
            </a:fld>
            <a:endParaRPr lang="en-US" smtClean="0"/>
          </a:p>
        </p:txBody>
      </p:sp>
      <p:sp>
        <p:nvSpPr>
          <p:cNvPr id="35844" name="Rectangle 2"/>
          <p:cNvSpPr>
            <a:spLocks noGrp="1" noChangeArrowheads="1"/>
          </p:cNvSpPr>
          <p:nvPr>
            <p:ph type="title"/>
          </p:nvPr>
        </p:nvSpPr>
        <p:spPr/>
        <p:txBody>
          <a:bodyPr/>
          <a:lstStyle/>
          <a:p>
            <a:pPr eaLnBrk="1" hangingPunct="1">
              <a:defRPr/>
            </a:pPr>
            <a:r>
              <a:rPr lang="en-US">
                <a:latin typeface="Verdana" charset="0"/>
                <a:cs typeface="+mj-cs"/>
              </a:rPr>
              <a:t>Heterosexism</a:t>
            </a:r>
          </a:p>
        </p:txBody>
      </p:sp>
      <p:sp>
        <p:nvSpPr>
          <p:cNvPr id="35845" name="Rectangle 3"/>
          <p:cNvSpPr>
            <a:spLocks noGrp="1" noChangeArrowheads="1"/>
          </p:cNvSpPr>
          <p:nvPr>
            <p:ph type="body" idx="1"/>
          </p:nvPr>
        </p:nvSpPr>
        <p:spPr>
          <a:xfrm>
            <a:off x="311489" y="2299976"/>
            <a:ext cx="8413411" cy="3966353"/>
          </a:xfrm>
        </p:spPr>
        <p:txBody>
          <a:bodyPr>
            <a:noAutofit/>
          </a:bodyPr>
          <a:lstStyle/>
          <a:p>
            <a:pPr eaLnBrk="1" hangingPunct="1">
              <a:defRPr/>
            </a:pPr>
            <a:r>
              <a:rPr lang="en-US" sz="3200" dirty="0">
                <a:latin typeface="Century Gothic"/>
                <a:cs typeface="Century Gothic"/>
              </a:rPr>
              <a:t>Homophobia refers to individual beliefs and behaviors, not institutionalized discrimination.</a:t>
            </a:r>
          </a:p>
          <a:p>
            <a:pPr eaLnBrk="1" hangingPunct="1">
              <a:defRPr/>
            </a:pPr>
            <a:r>
              <a:rPr lang="en-US" sz="3200" b="1" dirty="0">
                <a:latin typeface="Century Gothic"/>
                <a:cs typeface="Century Gothic"/>
              </a:rPr>
              <a:t>Heterosexism </a:t>
            </a:r>
            <a:r>
              <a:rPr lang="en-US" sz="3200" dirty="0">
                <a:latin typeface="Century Gothic"/>
                <a:cs typeface="Century Gothic"/>
              </a:rPr>
              <a:t>refers to the </a:t>
            </a:r>
            <a:r>
              <a:rPr lang="en-US" sz="3200" dirty="0" err="1">
                <a:latin typeface="Century Gothic"/>
                <a:cs typeface="Century Gothic"/>
              </a:rPr>
              <a:t>antihomosexual</a:t>
            </a:r>
            <a:r>
              <a:rPr lang="en-US" sz="3200" dirty="0">
                <a:latin typeface="Century Gothic"/>
                <a:cs typeface="Century Gothic"/>
              </a:rPr>
              <a:t> beliefs and practices embedded in social institutions</a:t>
            </a:r>
            <a:r>
              <a:rPr lang="en-US" sz="3200" dirty="0" smtClean="0">
                <a:latin typeface="Century Gothic"/>
                <a:cs typeface="Century Gothic"/>
              </a:rPr>
              <a:t>.</a:t>
            </a:r>
            <a:endParaRPr lang="en-US" sz="3200" dirty="0">
              <a:latin typeface="Century Gothic"/>
              <a:cs typeface="Century Gothic"/>
            </a:endParaRPr>
          </a:p>
        </p:txBody>
      </p:sp>
    </p:spTree>
    <p:extLst>
      <p:ext uri="{BB962C8B-B14F-4D97-AF65-F5344CB8AC3E}">
        <p14:creationId xmlns:p14="http://schemas.microsoft.com/office/powerpoint/2010/main" val="199318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91A41F81-12A5-7A48-8113-38347F329F5F}" type="slidenum">
              <a:rPr lang="en-US" smtClean="0"/>
              <a:pPr>
                <a:defRPr/>
              </a:pPr>
              <a:t>36</a:t>
            </a:fld>
            <a:endParaRPr lang="en-US" smtClean="0"/>
          </a:p>
        </p:txBody>
      </p:sp>
      <p:sp>
        <p:nvSpPr>
          <p:cNvPr id="52227"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909DDAE0-2746-BB45-B077-B742505C2F0B}" type="slidenum">
              <a:rPr lang="en-US" sz="1000" b="1">
                <a:latin typeface="Arial" charset="0"/>
                <a:cs typeface="Arial" charset="0"/>
              </a:rPr>
              <a:pPr algn="r" eaLnBrk="1" hangingPunct="1"/>
              <a:t>36</a:t>
            </a:fld>
            <a:endParaRPr lang="en-US" sz="1000" b="1">
              <a:latin typeface="Arial" charset="0"/>
              <a:cs typeface="Arial" charset="0"/>
            </a:endParaRPr>
          </a:p>
        </p:txBody>
      </p:sp>
      <p:sp>
        <p:nvSpPr>
          <p:cNvPr id="38917" name="Rectangle 3"/>
          <p:cNvSpPr>
            <a:spLocks noGrp="1" noChangeArrowheads="1"/>
          </p:cNvSpPr>
          <p:nvPr>
            <p:ph type="body" idx="4294967295"/>
          </p:nvPr>
        </p:nvSpPr>
        <p:spPr>
          <a:xfrm>
            <a:off x="533400" y="2108312"/>
            <a:ext cx="8191500" cy="4158018"/>
          </a:xfrm>
        </p:spPr>
        <p:txBody>
          <a:bodyPr>
            <a:normAutofit/>
          </a:bodyPr>
          <a:lstStyle/>
          <a:p>
            <a:pPr marL="609600" indent="-609600" eaLnBrk="1" hangingPunct="1">
              <a:buFontTx/>
              <a:buAutoNum type="arabicPeriod"/>
              <a:defRPr/>
            </a:pPr>
            <a:r>
              <a:rPr lang="en-US" sz="3400" dirty="0">
                <a:latin typeface="Century Gothic"/>
                <a:cs typeface="Century Gothic"/>
              </a:rPr>
              <a:t>True or False: Sociologists believe that sex and gender are essentially the same thing.</a:t>
            </a:r>
          </a:p>
          <a:p>
            <a:pPr marL="609600" indent="-609600" eaLnBrk="1" hangingPunct="1">
              <a:buFontTx/>
              <a:buAutoNum type="arabicPeriod"/>
              <a:defRPr/>
            </a:pPr>
            <a:endParaRPr lang="en-US" sz="3400" dirty="0">
              <a:latin typeface="Century Gothic"/>
              <a:cs typeface="Century Gothic"/>
            </a:endParaRPr>
          </a:p>
          <a:p>
            <a:pPr marL="1339850" lvl="2" indent="-533400">
              <a:buFont typeface="Wingdings" charset="0"/>
              <a:buNone/>
              <a:defRPr/>
            </a:pPr>
            <a:r>
              <a:rPr lang="en-US" sz="3400" dirty="0">
                <a:latin typeface="Century Gothic"/>
                <a:cs typeface="Century Gothic"/>
              </a:rPr>
              <a:t>a. True</a:t>
            </a:r>
          </a:p>
          <a:p>
            <a:pPr marL="1339850" lvl="2" indent="-533400">
              <a:buFont typeface="Wingdings" charset="0"/>
              <a:buNone/>
              <a:defRPr/>
            </a:pPr>
            <a:r>
              <a:rPr lang="en-US" sz="3400" dirty="0">
                <a:latin typeface="Century Gothic"/>
                <a:cs typeface="Century Gothic"/>
              </a:rPr>
              <a:t>b. False</a:t>
            </a:r>
          </a:p>
        </p:txBody>
      </p:sp>
      <p:sp>
        <p:nvSpPr>
          <p:cNvPr id="52229" name="TextBox 7"/>
          <p:cNvSpPr txBox="1">
            <a:spLocks noChangeArrowheads="1"/>
          </p:cNvSpPr>
          <p:nvPr/>
        </p:nvSpPr>
        <p:spPr bwMode="auto">
          <a:xfrm>
            <a:off x="533400" y="4572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dirty="0">
                <a:latin typeface="Philosopher" charset="0"/>
                <a:cs typeface="Arial" charset="0"/>
              </a:rPr>
              <a:t>Lesson Quiz</a:t>
            </a:r>
            <a:endParaRPr lang="en-US" sz="2000" dirty="0">
              <a:latin typeface="Calibri" charset="0"/>
              <a:cs typeface="Arial" charset="0"/>
            </a:endParaRPr>
          </a:p>
        </p:txBody>
      </p:sp>
    </p:spTree>
    <p:extLst>
      <p:ext uri="{BB962C8B-B14F-4D97-AF65-F5344CB8AC3E}">
        <p14:creationId xmlns:p14="http://schemas.microsoft.com/office/powerpoint/2010/main" val="3618613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AFE6318A-3A73-D547-9211-B8F30C2C5490}" type="slidenum">
              <a:rPr lang="en-US" smtClean="0"/>
              <a:pPr>
                <a:defRPr/>
              </a:pPr>
              <a:t>37</a:t>
            </a:fld>
            <a:endParaRPr lang="en-US" smtClean="0"/>
          </a:p>
        </p:txBody>
      </p:sp>
      <p:sp>
        <p:nvSpPr>
          <p:cNvPr id="54275"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B621F4F5-4C32-4C44-A033-75D42909DC11}" type="slidenum">
              <a:rPr lang="en-US" sz="1000" b="1">
                <a:latin typeface="Arial" charset="0"/>
                <a:cs typeface="Arial" charset="0"/>
              </a:rPr>
              <a:pPr algn="r" eaLnBrk="1" hangingPunct="1"/>
              <a:t>37</a:t>
            </a:fld>
            <a:endParaRPr lang="en-US" sz="1000" b="1">
              <a:latin typeface="Arial" charset="0"/>
              <a:cs typeface="Arial" charset="0"/>
            </a:endParaRPr>
          </a:p>
        </p:txBody>
      </p:sp>
      <p:sp>
        <p:nvSpPr>
          <p:cNvPr id="39941" name="Rectangle 3"/>
          <p:cNvSpPr>
            <a:spLocks noGrp="1" noChangeArrowheads="1"/>
          </p:cNvSpPr>
          <p:nvPr>
            <p:ph type="body" idx="4294967295"/>
          </p:nvPr>
        </p:nvSpPr>
        <p:spPr>
          <a:xfrm>
            <a:off x="533400" y="1637239"/>
            <a:ext cx="8093075" cy="3670767"/>
          </a:xfrm>
        </p:spPr>
        <p:txBody>
          <a:bodyPr>
            <a:noAutofit/>
          </a:bodyPr>
          <a:lstStyle/>
          <a:p>
            <a:pPr eaLnBrk="1" hangingPunct="1">
              <a:buFont typeface="Wingdings" charset="0"/>
              <a:buNone/>
              <a:defRPr/>
            </a:pPr>
            <a:r>
              <a:rPr lang="en-US" sz="3200" dirty="0">
                <a:latin typeface="Century Gothic"/>
                <a:cs typeface="Century Gothic"/>
              </a:rPr>
              <a:t>2</a:t>
            </a:r>
            <a:r>
              <a:rPr lang="en-US" sz="3200" dirty="0" smtClean="0">
                <a:latin typeface="Century Gothic"/>
                <a:cs typeface="Century Gothic"/>
              </a:rPr>
              <a:t>.Which </a:t>
            </a:r>
            <a:r>
              <a:rPr lang="en-US" sz="3200" dirty="0">
                <a:latin typeface="Century Gothic"/>
                <a:cs typeface="Century Gothic"/>
              </a:rPr>
              <a:t>theoretical perspective generally believes that there are still social roles better suited to one gender than the other</a:t>
            </a:r>
            <a:r>
              <a:rPr lang="en-US" sz="3200" dirty="0" smtClean="0">
                <a:latin typeface="Century Gothic"/>
                <a:cs typeface="Century Gothic"/>
              </a:rPr>
              <a:t>?</a:t>
            </a:r>
            <a:endParaRPr lang="en-US" sz="3200" dirty="0">
              <a:latin typeface="Century Gothic"/>
              <a:cs typeface="Century Gothic"/>
            </a:endParaRPr>
          </a:p>
          <a:p>
            <a:pPr lvl="3">
              <a:buFont typeface="Wingdings" charset="0"/>
              <a:buNone/>
              <a:defRPr/>
            </a:pPr>
            <a:r>
              <a:rPr lang="en-US" sz="3200" dirty="0">
                <a:latin typeface="Century Gothic"/>
                <a:cs typeface="Century Gothic"/>
              </a:rPr>
              <a:t>a. Conflict theory</a:t>
            </a:r>
          </a:p>
          <a:p>
            <a:pPr lvl="3">
              <a:buFont typeface="Wingdings" charset="0"/>
              <a:buNone/>
              <a:defRPr/>
            </a:pPr>
            <a:r>
              <a:rPr lang="en-US" sz="3200" dirty="0">
                <a:latin typeface="Century Gothic"/>
                <a:cs typeface="Century Gothic"/>
              </a:rPr>
              <a:t>b. Functionalism</a:t>
            </a:r>
          </a:p>
          <a:p>
            <a:pPr lvl="3">
              <a:buFont typeface="Wingdings" charset="0"/>
              <a:buNone/>
              <a:defRPr/>
            </a:pPr>
            <a:r>
              <a:rPr lang="en-US" sz="3200" dirty="0">
                <a:latin typeface="Century Gothic"/>
                <a:cs typeface="Century Gothic"/>
              </a:rPr>
              <a:t>c. Labeling theory</a:t>
            </a:r>
          </a:p>
          <a:p>
            <a:pPr lvl="3">
              <a:buFont typeface="Wingdings" charset="0"/>
              <a:buNone/>
              <a:defRPr/>
            </a:pPr>
            <a:r>
              <a:rPr lang="en-US" sz="3200" dirty="0">
                <a:latin typeface="Century Gothic"/>
                <a:cs typeface="Century Gothic"/>
              </a:rPr>
              <a:t>d. Symbolic interactionism</a:t>
            </a:r>
          </a:p>
          <a:p>
            <a:pPr eaLnBrk="1" hangingPunct="1">
              <a:buFont typeface="Wingdings" charset="0"/>
              <a:buNone/>
              <a:defRPr/>
            </a:pPr>
            <a:endParaRPr lang="en-US" sz="3200" dirty="0">
              <a:latin typeface="Century Gothic"/>
              <a:cs typeface="Century Gothic"/>
            </a:endParaRPr>
          </a:p>
        </p:txBody>
      </p:sp>
      <p:sp>
        <p:nvSpPr>
          <p:cNvPr id="54277" name="TextBox 7"/>
          <p:cNvSpPr txBox="1">
            <a:spLocks noChangeArrowheads="1"/>
          </p:cNvSpPr>
          <p:nvPr/>
        </p:nvSpPr>
        <p:spPr bwMode="auto">
          <a:xfrm>
            <a:off x="533400" y="4572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360464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F3A7BE8D-41DB-3542-A0CB-61DA0A54F33A}" type="slidenum">
              <a:rPr lang="en-US" smtClean="0"/>
              <a:pPr>
                <a:defRPr/>
              </a:pPr>
              <a:t>38</a:t>
            </a:fld>
            <a:endParaRPr lang="en-US" smtClean="0"/>
          </a:p>
        </p:txBody>
      </p:sp>
      <p:sp>
        <p:nvSpPr>
          <p:cNvPr id="56323"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F7B1ED7D-C116-3649-B45D-2C186CF8F2AC}" type="slidenum">
              <a:rPr lang="en-US" sz="1000" b="1">
                <a:latin typeface="Arial" charset="0"/>
                <a:cs typeface="Arial" charset="0"/>
              </a:rPr>
              <a:pPr algn="r" eaLnBrk="1" hangingPunct="1"/>
              <a:t>38</a:t>
            </a:fld>
            <a:endParaRPr lang="en-US" sz="1000" b="1">
              <a:latin typeface="Arial" charset="0"/>
              <a:cs typeface="Arial" charset="0"/>
            </a:endParaRPr>
          </a:p>
        </p:txBody>
      </p:sp>
      <p:sp>
        <p:nvSpPr>
          <p:cNvPr id="40965" name="Rectangle 3"/>
          <p:cNvSpPr>
            <a:spLocks noGrp="1" noChangeArrowheads="1"/>
          </p:cNvSpPr>
          <p:nvPr>
            <p:ph type="body" idx="4294967295"/>
          </p:nvPr>
        </p:nvSpPr>
        <p:spPr>
          <a:xfrm>
            <a:off x="533400" y="1629150"/>
            <a:ext cx="8191500" cy="4637180"/>
          </a:xfrm>
        </p:spPr>
        <p:txBody>
          <a:bodyPr>
            <a:normAutofit lnSpcReduction="10000"/>
          </a:bodyPr>
          <a:lstStyle/>
          <a:p>
            <a:pPr eaLnBrk="1" hangingPunct="1">
              <a:buFont typeface="Wingdings" charset="0"/>
              <a:buNone/>
              <a:defRPr/>
            </a:pPr>
            <a:r>
              <a:rPr lang="en-US" sz="3400" dirty="0">
                <a:latin typeface="Century Gothic"/>
                <a:cs typeface="Century Gothic"/>
              </a:rPr>
              <a:t>3</a:t>
            </a:r>
            <a:r>
              <a:rPr lang="en-US" sz="3400" dirty="0" smtClean="0">
                <a:latin typeface="Century Gothic"/>
                <a:cs typeface="Century Gothic"/>
              </a:rPr>
              <a:t>. The </a:t>
            </a:r>
            <a:r>
              <a:rPr lang="en-US" sz="3400" dirty="0">
                <a:latin typeface="Century Gothic"/>
                <a:cs typeface="Century Gothic"/>
              </a:rPr>
              <a:t>physical, behavioral, and personality traits that a group considers normal for its male and female members is referring to:</a:t>
            </a:r>
          </a:p>
          <a:p>
            <a:pPr lvl="3">
              <a:buFont typeface="Wingdings" charset="0"/>
              <a:buNone/>
              <a:defRPr/>
            </a:pPr>
            <a:r>
              <a:rPr lang="es-ES" sz="3400" dirty="0">
                <a:latin typeface="Century Gothic"/>
                <a:cs typeface="Century Gothic"/>
              </a:rPr>
              <a:t>a. sex</a:t>
            </a:r>
          </a:p>
          <a:p>
            <a:pPr lvl="3">
              <a:buFont typeface="Wingdings" charset="0"/>
              <a:buNone/>
              <a:defRPr/>
            </a:pPr>
            <a:r>
              <a:rPr lang="es-ES" sz="3400" dirty="0">
                <a:latin typeface="Century Gothic"/>
                <a:cs typeface="Century Gothic"/>
              </a:rPr>
              <a:t>b. </a:t>
            </a:r>
            <a:r>
              <a:rPr lang="es-ES" sz="3400" dirty="0" err="1">
                <a:latin typeface="Century Gothic"/>
                <a:cs typeface="Century Gothic"/>
              </a:rPr>
              <a:t>gender</a:t>
            </a:r>
            <a:endParaRPr lang="es-ES" sz="3400" dirty="0">
              <a:latin typeface="Century Gothic"/>
              <a:cs typeface="Century Gothic"/>
            </a:endParaRPr>
          </a:p>
          <a:p>
            <a:pPr lvl="3">
              <a:buFont typeface="Wingdings" charset="0"/>
              <a:buNone/>
              <a:defRPr/>
            </a:pPr>
            <a:r>
              <a:rPr lang="es-ES" sz="3400" dirty="0">
                <a:latin typeface="Century Gothic"/>
                <a:cs typeface="Century Gothic"/>
              </a:rPr>
              <a:t>c. sexual </a:t>
            </a:r>
            <a:r>
              <a:rPr lang="es-ES" sz="3400" dirty="0" err="1">
                <a:latin typeface="Century Gothic"/>
                <a:cs typeface="Century Gothic"/>
              </a:rPr>
              <a:t>orientation</a:t>
            </a:r>
            <a:endParaRPr lang="es-ES" sz="3400" dirty="0">
              <a:latin typeface="Century Gothic"/>
              <a:cs typeface="Century Gothic"/>
            </a:endParaRPr>
          </a:p>
          <a:p>
            <a:pPr lvl="3">
              <a:buFont typeface="Wingdings" charset="0"/>
              <a:buNone/>
              <a:defRPr/>
            </a:pPr>
            <a:r>
              <a:rPr lang="fr-FR" sz="3400" dirty="0">
                <a:latin typeface="Century Gothic"/>
                <a:cs typeface="Century Gothic"/>
              </a:rPr>
              <a:t>d. the </a:t>
            </a:r>
            <a:r>
              <a:rPr lang="fr-FR" sz="3400" dirty="0" err="1">
                <a:latin typeface="Century Gothic"/>
                <a:cs typeface="Century Gothic"/>
              </a:rPr>
              <a:t>functionalist</a:t>
            </a:r>
            <a:r>
              <a:rPr lang="fr-FR" sz="3400" dirty="0">
                <a:latin typeface="Century Gothic"/>
                <a:cs typeface="Century Gothic"/>
              </a:rPr>
              <a:t> </a:t>
            </a:r>
            <a:r>
              <a:rPr lang="fr-FR" sz="3400" dirty="0" err="1">
                <a:latin typeface="Century Gothic"/>
                <a:cs typeface="Century Gothic"/>
              </a:rPr>
              <a:t>theory</a:t>
            </a:r>
            <a:r>
              <a:rPr lang="fr-FR" sz="3400" dirty="0">
                <a:latin typeface="Century Gothic"/>
                <a:cs typeface="Century Gothic"/>
              </a:rPr>
              <a:t> of </a:t>
            </a:r>
            <a:r>
              <a:rPr lang="fr-FR" sz="3400" dirty="0" err="1">
                <a:latin typeface="Century Gothic"/>
                <a:cs typeface="Century Gothic"/>
              </a:rPr>
              <a:t>gender</a:t>
            </a:r>
            <a:endParaRPr lang="fr-FR" sz="3400" dirty="0">
              <a:latin typeface="Century Gothic"/>
              <a:cs typeface="Century Gothic"/>
            </a:endParaRPr>
          </a:p>
          <a:p>
            <a:pPr eaLnBrk="1" hangingPunct="1">
              <a:buFont typeface="Wingdings" charset="0"/>
              <a:buNone/>
              <a:defRPr/>
            </a:pPr>
            <a:endParaRPr lang="fr-FR" sz="3400" dirty="0">
              <a:latin typeface="Century Gothic"/>
              <a:cs typeface="Century Gothic"/>
            </a:endParaRPr>
          </a:p>
        </p:txBody>
      </p:sp>
      <p:sp>
        <p:nvSpPr>
          <p:cNvPr id="56325" name="TextBox 7"/>
          <p:cNvSpPr txBox="1">
            <a:spLocks noChangeArrowheads="1"/>
          </p:cNvSpPr>
          <p:nvPr/>
        </p:nvSpPr>
        <p:spPr bwMode="auto">
          <a:xfrm>
            <a:off x="533400" y="4572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135112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27C6C4C2-0A2F-174A-B5A4-44B65DB64D71}" type="slidenum">
              <a:rPr lang="en-US" smtClean="0"/>
              <a:pPr>
                <a:defRPr/>
              </a:pPr>
              <a:t>39</a:t>
            </a:fld>
            <a:endParaRPr lang="en-US" smtClean="0"/>
          </a:p>
        </p:txBody>
      </p:sp>
      <p:sp>
        <p:nvSpPr>
          <p:cNvPr id="58371"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A49E5B76-7BE0-FB47-82C1-7E998CC157A8}" type="slidenum">
              <a:rPr lang="en-US" sz="1000" b="1">
                <a:latin typeface="Arial" charset="0"/>
                <a:cs typeface="Arial" charset="0"/>
              </a:rPr>
              <a:pPr algn="r" eaLnBrk="1" hangingPunct="1"/>
              <a:t>39</a:t>
            </a:fld>
            <a:endParaRPr lang="en-US" sz="1000" b="1">
              <a:latin typeface="Arial" charset="0"/>
              <a:cs typeface="Arial" charset="0"/>
            </a:endParaRPr>
          </a:p>
        </p:txBody>
      </p:sp>
      <p:sp>
        <p:nvSpPr>
          <p:cNvPr id="41989" name="Rectangle 3"/>
          <p:cNvSpPr>
            <a:spLocks noGrp="1" noChangeArrowheads="1"/>
          </p:cNvSpPr>
          <p:nvPr>
            <p:ph type="body" idx="4294967295"/>
          </p:nvPr>
        </p:nvSpPr>
        <p:spPr>
          <a:xfrm>
            <a:off x="533400" y="1724982"/>
            <a:ext cx="8191500" cy="4541347"/>
          </a:xfrm>
        </p:spPr>
        <p:txBody>
          <a:bodyPr>
            <a:normAutofit/>
          </a:bodyPr>
          <a:lstStyle/>
          <a:p>
            <a:pPr eaLnBrk="1" hangingPunct="1">
              <a:buFont typeface="Wingdings" charset="0"/>
              <a:buNone/>
              <a:defRPr/>
            </a:pPr>
            <a:r>
              <a:rPr lang="fr-FR" sz="3400" dirty="0">
                <a:latin typeface="Century Gothic"/>
                <a:cs typeface="Century Gothic"/>
              </a:rPr>
              <a:t>4</a:t>
            </a:r>
            <a:r>
              <a:rPr lang="fr-FR" sz="3400" dirty="0" smtClean="0">
                <a:latin typeface="Century Gothic"/>
                <a:cs typeface="Century Gothic"/>
              </a:rPr>
              <a:t>. The </a:t>
            </a:r>
            <a:r>
              <a:rPr lang="fr-FR" sz="3400" dirty="0" err="1">
                <a:latin typeface="Century Gothic"/>
                <a:cs typeface="Century Gothic"/>
              </a:rPr>
              <a:t>economic</a:t>
            </a:r>
            <a:r>
              <a:rPr lang="fr-FR" sz="3400" dirty="0">
                <a:latin typeface="Century Gothic"/>
                <a:cs typeface="Century Gothic"/>
              </a:rPr>
              <a:t> trend </a:t>
            </a:r>
            <a:r>
              <a:rPr lang="fr-FR" sz="3400" dirty="0" err="1">
                <a:latin typeface="Century Gothic"/>
                <a:cs typeface="Century Gothic"/>
              </a:rPr>
              <a:t>showing</a:t>
            </a:r>
            <a:r>
              <a:rPr lang="fr-FR" sz="3400" dirty="0">
                <a:latin typeface="Century Gothic"/>
                <a:cs typeface="Century Gothic"/>
              </a:rPr>
              <a:t> </a:t>
            </a:r>
            <a:r>
              <a:rPr lang="fr-FR" sz="3400" dirty="0" err="1">
                <a:latin typeface="Century Gothic"/>
                <a:cs typeface="Century Gothic"/>
              </a:rPr>
              <a:t>that</a:t>
            </a:r>
            <a:r>
              <a:rPr lang="fr-FR" sz="3400" dirty="0">
                <a:latin typeface="Century Gothic"/>
                <a:cs typeface="Century Gothic"/>
              </a:rPr>
              <a:t> </a:t>
            </a:r>
            <a:r>
              <a:rPr lang="fr-FR" sz="3400" dirty="0" err="1">
                <a:latin typeface="Century Gothic"/>
                <a:cs typeface="Century Gothic"/>
              </a:rPr>
              <a:t>women</a:t>
            </a:r>
            <a:r>
              <a:rPr lang="fr-FR" sz="3400" dirty="0">
                <a:latin typeface="Century Gothic"/>
                <a:cs typeface="Century Gothic"/>
              </a:rPr>
              <a:t> are more </a:t>
            </a:r>
            <a:r>
              <a:rPr lang="fr-FR" sz="3400" dirty="0" err="1">
                <a:latin typeface="Century Gothic"/>
                <a:cs typeface="Century Gothic"/>
              </a:rPr>
              <a:t>likely</a:t>
            </a:r>
            <a:r>
              <a:rPr lang="fr-FR" sz="3400" dirty="0">
                <a:latin typeface="Century Gothic"/>
                <a:cs typeface="Century Gothic"/>
              </a:rPr>
              <a:t> </a:t>
            </a:r>
            <a:r>
              <a:rPr lang="fr-FR" sz="3400" dirty="0" err="1">
                <a:latin typeface="Century Gothic"/>
                <a:cs typeface="Century Gothic"/>
              </a:rPr>
              <a:t>than</a:t>
            </a:r>
            <a:r>
              <a:rPr lang="fr-FR" sz="3400" dirty="0">
                <a:latin typeface="Century Gothic"/>
                <a:cs typeface="Century Gothic"/>
              </a:rPr>
              <a:t> men to live in </a:t>
            </a:r>
            <a:r>
              <a:rPr lang="fr-FR" sz="3400" dirty="0" err="1">
                <a:latin typeface="Century Gothic"/>
                <a:cs typeface="Century Gothic"/>
              </a:rPr>
              <a:t>poverty</a:t>
            </a:r>
            <a:r>
              <a:rPr lang="fr-FR" sz="3400" dirty="0">
                <a:latin typeface="Century Gothic"/>
                <a:cs typeface="Century Gothic"/>
              </a:rPr>
              <a:t> </a:t>
            </a:r>
            <a:r>
              <a:rPr lang="fr-FR" sz="3400" dirty="0" err="1">
                <a:latin typeface="Century Gothic"/>
                <a:cs typeface="Century Gothic"/>
              </a:rPr>
              <a:t>is</a:t>
            </a:r>
            <a:r>
              <a:rPr lang="fr-FR" sz="3400" dirty="0">
                <a:latin typeface="Century Gothic"/>
                <a:cs typeface="Century Gothic"/>
              </a:rPr>
              <a:t> </a:t>
            </a:r>
            <a:r>
              <a:rPr lang="fr-FR" sz="3400" dirty="0" err="1">
                <a:latin typeface="Century Gothic"/>
                <a:cs typeface="Century Gothic"/>
              </a:rPr>
              <a:t>called</a:t>
            </a:r>
            <a:r>
              <a:rPr lang="fr-FR" sz="3400" dirty="0">
                <a:latin typeface="Century Gothic"/>
                <a:cs typeface="Century Gothic"/>
              </a:rPr>
              <a:t>:</a:t>
            </a:r>
          </a:p>
          <a:p>
            <a:pPr lvl="3">
              <a:buFont typeface="Wingdings" charset="0"/>
              <a:buNone/>
              <a:defRPr/>
            </a:pPr>
            <a:r>
              <a:rPr lang="fr-FR" sz="3400" dirty="0">
                <a:latin typeface="Century Gothic"/>
                <a:cs typeface="Century Gothic"/>
              </a:rPr>
              <a:t>a. </a:t>
            </a:r>
            <a:r>
              <a:rPr lang="fr-FR" sz="3400" dirty="0" err="1">
                <a:latin typeface="Century Gothic"/>
                <a:cs typeface="Century Gothic"/>
              </a:rPr>
              <a:t>gender</a:t>
            </a:r>
            <a:r>
              <a:rPr lang="fr-FR" sz="3400" dirty="0">
                <a:latin typeface="Century Gothic"/>
                <a:cs typeface="Century Gothic"/>
              </a:rPr>
              <a:t> </a:t>
            </a:r>
            <a:r>
              <a:rPr lang="fr-FR" sz="3400" dirty="0" err="1">
                <a:latin typeface="Century Gothic"/>
                <a:cs typeface="Century Gothic"/>
              </a:rPr>
              <a:t>inequity</a:t>
            </a:r>
            <a:endParaRPr lang="fr-FR" sz="3400" dirty="0">
              <a:latin typeface="Century Gothic"/>
              <a:cs typeface="Century Gothic"/>
            </a:endParaRPr>
          </a:p>
          <a:p>
            <a:pPr lvl="3">
              <a:buFont typeface="Wingdings" charset="0"/>
              <a:buNone/>
              <a:defRPr/>
            </a:pPr>
            <a:r>
              <a:rPr lang="fr-FR" sz="3400" dirty="0">
                <a:latin typeface="Century Gothic"/>
                <a:cs typeface="Century Gothic"/>
              </a:rPr>
              <a:t>b. the suffrage </a:t>
            </a:r>
            <a:r>
              <a:rPr lang="fr-FR" sz="3400" dirty="0" err="1">
                <a:latin typeface="Century Gothic"/>
                <a:cs typeface="Century Gothic"/>
              </a:rPr>
              <a:t>movement</a:t>
            </a:r>
            <a:endParaRPr lang="fr-FR" sz="3400" dirty="0">
              <a:latin typeface="Century Gothic"/>
              <a:cs typeface="Century Gothic"/>
            </a:endParaRPr>
          </a:p>
          <a:p>
            <a:pPr lvl="3">
              <a:buFont typeface="Wingdings" charset="0"/>
              <a:buNone/>
              <a:defRPr/>
            </a:pPr>
            <a:r>
              <a:rPr lang="fr-FR" sz="3400" dirty="0">
                <a:latin typeface="Century Gothic"/>
                <a:cs typeface="Century Gothic"/>
              </a:rPr>
              <a:t>c. </a:t>
            </a:r>
            <a:r>
              <a:rPr lang="fr-FR" sz="3400" dirty="0" err="1">
                <a:latin typeface="Century Gothic"/>
                <a:cs typeface="Century Gothic"/>
              </a:rPr>
              <a:t>gender</a:t>
            </a:r>
            <a:r>
              <a:rPr lang="fr-FR" sz="3400" dirty="0">
                <a:latin typeface="Century Gothic"/>
                <a:cs typeface="Century Gothic"/>
              </a:rPr>
              <a:t> </a:t>
            </a:r>
            <a:r>
              <a:rPr lang="fr-FR" sz="3400" dirty="0" err="1">
                <a:latin typeface="Century Gothic"/>
                <a:cs typeface="Century Gothic"/>
              </a:rPr>
              <a:t>role</a:t>
            </a:r>
            <a:r>
              <a:rPr lang="fr-FR" sz="3400" dirty="0">
                <a:latin typeface="Century Gothic"/>
                <a:cs typeface="Century Gothic"/>
              </a:rPr>
              <a:t> </a:t>
            </a:r>
            <a:r>
              <a:rPr lang="fr-FR" sz="3400" dirty="0" err="1">
                <a:latin typeface="Century Gothic"/>
                <a:cs typeface="Century Gothic"/>
              </a:rPr>
              <a:t>socialization</a:t>
            </a:r>
            <a:endParaRPr lang="fr-FR" sz="3400" dirty="0">
              <a:latin typeface="Century Gothic"/>
              <a:cs typeface="Century Gothic"/>
            </a:endParaRPr>
          </a:p>
          <a:p>
            <a:pPr lvl="3">
              <a:buFont typeface="Wingdings" charset="0"/>
              <a:buNone/>
              <a:defRPr/>
            </a:pPr>
            <a:r>
              <a:rPr lang="fr-FR" sz="3400" dirty="0">
                <a:latin typeface="Century Gothic"/>
                <a:cs typeface="Century Gothic"/>
              </a:rPr>
              <a:t>d. the </a:t>
            </a:r>
            <a:r>
              <a:rPr lang="fr-FR" sz="3400" dirty="0" err="1">
                <a:latin typeface="Century Gothic"/>
                <a:cs typeface="Century Gothic"/>
              </a:rPr>
              <a:t>feminization</a:t>
            </a:r>
            <a:r>
              <a:rPr lang="fr-FR" sz="3400" dirty="0">
                <a:latin typeface="Century Gothic"/>
                <a:cs typeface="Century Gothic"/>
              </a:rPr>
              <a:t> of </a:t>
            </a:r>
            <a:r>
              <a:rPr lang="fr-FR" sz="3400" dirty="0" err="1">
                <a:latin typeface="Century Gothic"/>
                <a:cs typeface="Century Gothic"/>
              </a:rPr>
              <a:t>poverty</a:t>
            </a:r>
            <a:endParaRPr lang="fr-FR" sz="3400" dirty="0">
              <a:latin typeface="Century Gothic"/>
              <a:cs typeface="Century Gothic"/>
            </a:endParaRPr>
          </a:p>
          <a:p>
            <a:pPr eaLnBrk="1" hangingPunct="1">
              <a:buFont typeface="Wingdings" charset="0"/>
              <a:buNone/>
              <a:defRPr/>
            </a:pPr>
            <a:endParaRPr lang="fr-FR" sz="3400" dirty="0">
              <a:latin typeface="Century Gothic"/>
              <a:cs typeface="Century Gothic"/>
            </a:endParaRPr>
          </a:p>
        </p:txBody>
      </p:sp>
      <p:sp>
        <p:nvSpPr>
          <p:cNvPr id="58373" name="TextBox 7"/>
          <p:cNvSpPr txBox="1">
            <a:spLocks noChangeArrowheads="1"/>
          </p:cNvSpPr>
          <p:nvPr/>
        </p:nvSpPr>
        <p:spPr bwMode="auto">
          <a:xfrm>
            <a:off x="533400" y="4572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dirty="0">
                <a:latin typeface="Philosopher" charset="0"/>
                <a:cs typeface="Arial" charset="0"/>
              </a:rPr>
              <a:t>Lesson Quiz</a:t>
            </a:r>
            <a:endParaRPr lang="en-US" sz="2000" dirty="0">
              <a:latin typeface="Calibri" charset="0"/>
              <a:cs typeface="Arial" charset="0"/>
            </a:endParaRPr>
          </a:p>
        </p:txBody>
      </p:sp>
    </p:spTree>
    <p:extLst>
      <p:ext uri="{BB962C8B-B14F-4D97-AF65-F5344CB8AC3E}">
        <p14:creationId xmlns:p14="http://schemas.microsoft.com/office/powerpoint/2010/main" val="214126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032197FA-7172-B645-9DE8-79AB9795405C}" type="slidenum">
              <a:rPr lang="en-US" smtClean="0"/>
              <a:pPr>
                <a:defRPr/>
              </a:pPr>
              <a:t>4</a:t>
            </a:fld>
            <a:endParaRPr lang="en-US" smtClean="0"/>
          </a:p>
        </p:txBody>
      </p:sp>
      <p:sp>
        <p:nvSpPr>
          <p:cNvPr id="7172" name="Rectangle 2"/>
          <p:cNvSpPr>
            <a:spLocks noGrp="1" noChangeArrowheads="1"/>
          </p:cNvSpPr>
          <p:nvPr>
            <p:ph type="title"/>
          </p:nvPr>
        </p:nvSpPr>
        <p:spPr/>
        <p:txBody>
          <a:bodyPr/>
          <a:lstStyle/>
          <a:p>
            <a:pPr eaLnBrk="1" hangingPunct="1">
              <a:defRPr/>
            </a:pPr>
            <a:r>
              <a:rPr lang="en-US">
                <a:latin typeface="Verdana" charset="0"/>
                <a:cs typeface="+mj-cs"/>
              </a:rPr>
              <a:t>Intersex</a:t>
            </a:r>
          </a:p>
        </p:txBody>
      </p:sp>
      <p:sp>
        <p:nvSpPr>
          <p:cNvPr id="7173" name="Rectangle 3"/>
          <p:cNvSpPr>
            <a:spLocks noGrp="1" noChangeArrowheads="1"/>
          </p:cNvSpPr>
          <p:nvPr>
            <p:ph type="body" idx="1"/>
          </p:nvPr>
        </p:nvSpPr>
        <p:spPr>
          <a:xfrm>
            <a:off x="355044" y="2118442"/>
            <a:ext cx="5664756" cy="4267200"/>
          </a:xfrm>
        </p:spPr>
        <p:txBody>
          <a:bodyPr>
            <a:noAutofit/>
          </a:bodyPr>
          <a:lstStyle/>
          <a:p>
            <a:pPr>
              <a:lnSpc>
                <a:spcPct val="90000"/>
              </a:lnSpc>
              <a:defRPr/>
            </a:pPr>
            <a:r>
              <a:rPr lang="en-US" dirty="0">
                <a:latin typeface="Century Gothic"/>
                <a:cs typeface="Century Gothic"/>
              </a:rPr>
              <a:t>About 1 babies in 1,000 are born </a:t>
            </a:r>
            <a:r>
              <a:rPr lang="en-US" b="1" dirty="0" err="1" smtClean="0">
                <a:latin typeface="Century Gothic"/>
                <a:cs typeface="Century Gothic"/>
              </a:rPr>
              <a:t>intersexed</a:t>
            </a:r>
            <a:r>
              <a:rPr lang="en-US" dirty="0">
                <a:cs typeface="Century Gothic"/>
              </a:rPr>
              <a:t>, </a:t>
            </a:r>
            <a:r>
              <a:rPr lang="en-US" dirty="0" smtClean="0">
                <a:cs typeface="Century Gothic"/>
              </a:rPr>
              <a:t>someone </a:t>
            </a:r>
            <a:r>
              <a:rPr lang="en-US" dirty="0">
                <a:cs typeface="Century Gothic"/>
              </a:rPr>
              <a:t>whose chromosomes, gonads (i.e., ovaries or testes), hormonal profiles, and anatomy do not conform to the expected configurations of either male typical </a:t>
            </a:r>
            <a:r>
              <a:rPr lang="en-US" dirty="0" smtClean="0">
                <a:cs typeface="Century Gothic"/>
              </a:rPr>
              <a:t>or </a:t>
            </a:r>
            <a:r>
              <a:rPr lang="en-US" dirty="0">
                <a:cs typeface="Century Gothic"/>
              </a:rPr>
              <a:t>female typical bodies. </a:t>
            </a:r>
            <a:endParaRPr lang="en-US" dirty="0" smtClean="0">
              <a:cs typeface="Century Gothic"/>
            </a:endParaRPr>
          </a:p>
          <a:p>
            <a:pPr>
              <a:lnSpc>
                <a:spcPct val="90000"/>
              </a:lnSpc>
              <a:defRPr/>
            </a:pPr>
            <a:r>
              <a:rPr lang="en-US" dirty="0" smtClean="0">
                <a:cs typeface="Century Gothic"/>
              </a:rPr>
              <a:t>Some </a:t>
            </a:r>
            <a:r>
              <a:rPr lang="en-US" dirty="0">
                <a:cs typeface="Century Gothic"/>
              </a:rPr>
              <a:t>intersex conditions are apparent at birth, while others are noticed around puberty or later (if ever</a:t>
            </a:r>
            <a:r>
              <a:rPr lang="en-US" dirty="0" smtClean="0">
                <a:cs typeface="Century Gothic"/>
              </a:rPr>
              <a:t>).</a:t>
            </a:r>
          </a:p>
          <a:p>
            <a:pPr>
              <a:lnSpc>
                <a:spcPct val="90000"/>
              </a:lnSpc>
              <a:defRPr/>
            </a:pPr>
            <a:r>
              <a:rPr lang="en-US" dirty="0" smtClean="0">
                <a:latin typeface="Century Gothic"/>
                <a:cs typeface="Century Gothic"/>
              </a:rPr>
              <a:t>Gender </a:t>
            </a:r>
            <a:r>
              <a:rPr lang="en-US" dirty="0">
                <a:latin typeface="Century Gothic"/>
                <a:cs typeface="Century Gothic"/>
              </a:rPr>
              <a:t>is different because it relates to the way that a person behaves based on their biological sex.  </a:t>
            </a:r>
          </a:p>
          <a:p>
            <a:pPr eaLnBrk="1" hangingPunct="1">
              <a:lnSpc>
                <a:spcPct val="90000"/>
              </a:lnSpc>
              <a:defRPr/>
            </a:pPr>
            <a:endParaRPr lang="en-US" dirty="0">
              <a:latin typeface="Century Gothic"/>
              <a:cs typeface="Century Gothic"/>
            </a:endParaRPr>
          </a:p>
        </p:txBody>
      </p:sp>
      <p:pic>
        <p:nvPicPr>
          <p:cNvPr id="18437" name="Picture 4" descr="ch08ph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18442"/>
            <a:ext cx="2514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5"/>
          <p:cNvSpPr txBox="1">
            <a:spLocks noChangeArrowheads="1"/>
          </p:cNvSpPr>
          <p:nvPr/>
        </p:nvSpPr>
        <p:spPr bwMode="auto">
          <a:xfrm>
            <a:off x="6324600" y="5562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spcBef>
                <a:spcPct val="50000"/>
              </a:spcBef>
              <a:defRPr/>
            </a:pPr>
            <a:endParaRPr lang="en-US" smtClean="0">
              <a:cs typeface="+mn-cs"/>
            </a:endParaRPr>
          </a:p>
        </p:txBody>
      </p:sp>
      <p:sp>
        <p:nvSpPr>
          <p:cNvPr id="7176" name="Rectangle 7"/>
          <p:cNvSpPr>
            <a:spLocks noChangeArrowheads="1"/>
          </p:cNvSpPr>
          <p:nvPr/>
        </p:nvSpPr>
        <p:spPr bwMode="auto">
          <a:xfrm>
            <a:off x="6324600" y="5883275"/>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i="1" dirty="0" err="1">
                <a:solidFill>
                  <a:srgbClr val="000000"/>
                </a:solidFill>
                <a:cs typeface="+mn-cs"/>
              </a:rPr>
              <a:t>Hijras</a:t>
            </a:r>
            <a:r>
              <a:rPr lang="en-US" dirty="0">
                <a:solidFill>
                  <a:srgbClr val="000000"/>
                </a:solidFill>
                <a:cs typeface="+mn-cs"/>
              </a:rPr>
              <a:t> embracing at a wedding.</a:t>
            </a:r>
          </a:p>
        </p:txBody>
      </p:sp>
    </p:spTree>
    <p:extLst>
      <p:ext uri="{BB962C8B-B14F-4D97-AF65-F5344CB8AC3E}">
        <p14:creationId xmlns:p14="http://schemas.microsoft.com/office/powerpoint/2010/main" val="18805404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E208C02D-7CDB-6848-A7FB-B711DF50E937}" type="slidenum">
              <a:rPr lang="en-US" smtClean="0"/>
              <a:pPr>
                <a:defRPr/>
              </a:pPr>
              <a:t>40</a:t>
            </a:fld>
            <a:endParaRPr lang="en-US" smtClean="0"/>
          </a:p>
        </p:txBody>
      </p:sp>
      <p:sp>
        <p:nvSpPr>
          <p:cNvPr id="60419"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A81DBB32-FD0E-1346-A195-6D94F8574CC8}" type="slidenum">
              <a:rPr lang="en-US" sz="1000" b="1">
                <a:latin typeface="Arial" charset="0"/>
                <a:cs typeface="Arial" charset="0"/>
              </a:rPr>
              <a:pPr algn="r" eaLnBrk="1" hangingPunct="1"/>
              <a:t>40</a:t>
            </a:fld>
            <a:endParaRPr lang="en-US" sz="1000" b="1">
              <a:latin typeface="Arial" charset="0"/>
              <a:cs typeface="Arial" charset="0"/>
            </a:endParaRPr>
          </a:p>
        </p:txBody>
      </p:sp>
      <p:sp>
        <p:nvSpPr>
          <p:cNvPr id="43013" name="Rectangle 3"/>
          <p:cNvSpPr>
            <a:spLocks noGrp="1" noChangeArrowheads="1"/>
          </p:cNvSpPr>
          <p:nvPr>
            <p:ph type="body" idx="4294967295"/>
          </p:nvPr>
        </p:nvSpPr>
        <p:spPr>
          <a:xfrm>
            <a:off x="533400" y="1509360"/>
            <a:ext cx="8191500" cy="4756970"/>
          </a:xfrm>
        </p:spPr>
        <p:txBody>
          <a:bodyPr>
            <a:noAutofit/>
          </a:bodyPr>
          <a:lstStyle/>
          <a:p>
            <a:pPr eaLnBrk="1" hangingPunct="1">
              <a:buFont typeface="Wingdings" charset="0"/>
              <a:buNone/>
              <a:defRPr/>
            </a:pPr>
            <a:r>
              <a:rPr lang="fr-FR" sz="3400" dirty="0">
                <a:latin typeface="Century Gothic"/>
                <a:cs typeface="Century Gothic"/>
              </a:rPr>
              <a:t>5</a:t>
            </a:r>
            <a:r>
              <a:rPr lang="fr-FR" sz="3400" dirty="0" smtClean="0">
                <a:latin typeface="Century Gothic"/>
                <a:cs typeface="Century Gothic"/>
              </a:rPr>
              <a:t>. </a:t>
            </a:r>
            <a:r>
              <a:rPr lang="fr-FR" sz="3400" dirty="0" err="1" smtClean="0">
                <a:latin typeface="Century Gothic"/>
                <a:cs typeface="Century Gothic"/>
              </a:rPr>
              <a:t>What</a:t>
            </a:r>
            <a:r>
              <a:rPr lang="fr-FR" sz="3400" dirty="0" smtClean="0">
                <a:latin typeface="Century Gothic"/>
                <a:cs typeface="Century Gothic"/>
              </a:rPr>
              <a:t> </a:t>
            </a:r>
            <a:r>
              <a:rPr lang="fr-FR" sz="3400" dirty="0" err="1">
                <a:latin typeface="Century Gothic"/>
                <a:cs typeface="Century Gothic"/>
              </a:rPr>
              <a:t>was</a:t>
            </a:r>
            <a:r>
              <a:rPr lang="fr-FR" sz="3400" dirty="0">
                <a:latin typeface="Century Gothic"/>
                <a:cs typeface="Century Gothic"/>
              </a:rPr>
              <a:t> the cause </a:t>
            </a:r>
            <a:r>
              <a:rPr lang="fr-FR" sz="3400" dirty="0" err="1">
                <a:latin typeface="Century Gothic"/>
                <a:cs typeface="Century Gothic"/>
              </a:rPr>
              <a:t>most</a:t>
            </a:r>
            <a:r>
              <a:rPr lang="fr-FR" sz="3400" dirty="0">
                <a:latin typeface="Century Gothic"/>
                <a:cs typeface="Century Gothic"/>
              </a:rPr>
              <a:t> </a:t>
            </a:r>
            <a:r>
              <a:rPr lang="fr-FR" sz="3400" dirty="0" err="1">
                <a:latin typeface="Century Gothic"/>
                <a:cs typeface="Century Gothic"/>
              </a:rPr>
              <a:t>identified</a:t>
            </a:r>
            <a:r>
              <a:rPr lang="fr-FR" sz="3400" dirty="0">
                <a:latin typeface="Century Gothic"/>
                <a:cs typeface="Century Gothic"/>
              </a:rPr>
              <a:t> </a:t>
            </a:r>
            <a:r>
              <a:rPr lang="fr-FR" sz="3400" dirty="0" err="1">
                <a:latin typeface="Century Gothic"/>
                <a:cs typeface="Century Gothic"/>
              </a:rPr>
              <a:t>with</a:t>
            </a:r>
            <a:r>
              <a:rPr lang="fr-FR" sz="3400" dirty="0">
                <a:latin typeface="Century Gothic"/>
                <a:cs typeface="Century Gothic"/>
              </a:rPr>
              <a:t> the first </a:t>
            </a:r>
            <a:r>
              <a:rPr lang="fr-FR" sz="3400" dirty="0" err="1">
                <a:latin typeface="Century Gothic"/>
                <a:cs typeface="Century Gothic"/>
              </a:rPr>
              <a:t>wave</a:t>
            </a:r>
            <a:r>
              <a:rPr lang="fr-FR" sz="3400" dirty="0">
                <a:latin typeface="Century Gothic"/>
                <a:cs typeface="Century Gothic"/>
              </a:rPr>
              <a:t> of the </a:t>
            </a:r>
            <a:r>
              <a:rPr lang="fr-FR" sz="3400" dirty="0" err="1">
                <a:latin typeface="Century Gothic"/>
                <a:cs typeface="Century Gothic"/>
              </a:rPr>
              <a:t>women’s</a:t>
            </a:r>
            <a:r>
              <a:rPr lang="fr-FR" sz="3400" dirty="0">
                <a:latin typeface="Century Gothic"/>
                <a:cs typeface="Century Gothic"/>
              </a:rPr>
              <a:t> </a:t>
            </a:r>
            <a:r>
              <a:rPr lang="fr-FR" sz="3400" dirty="0" err="1">
                <a:latin typeface="Century Gothic"/>
                <a:cs typeface="Century Gothic"/>
              </a:rPr>
              <a:t>movement</a:t>
            </a:r>
            <a:r>
              <a:rPr lang="fr-FR" sz="3400" dirty="0">
                <a:latin typeface="Century Gothic"/>
                <a:cs typeface="Century Gothic"/>
              </a:rPr>
              <a:t>? </a:t>
            </a:r>
          </a:p>
          <a:p>
            <a:pPr lvl="3">
              <a:buFont typeface="Wingdings" charset="0"/>
              <a:buNone/>
              <a:defRPr/>
            </a:pPr>
            <a:r>
              <a:rPr lang="fr-FR" sz="3400" dirty="0">
                <a:latin typeface="Century Gothic"/>
                <a:cs typeface="Century Gothic"/>
              </a:rPr>
              <a:t>a. </a:t>
            </a:r>
            <a:r>
              <a:rPr lang="fr-FR" sz="3400" dirty="0" err="1">
                <a:latin typeface="Century Gothic"/>
                <a:cs typeface="Century Gothic"/>
              </a:rPr>
              <a:t>Equal</a:t>
            </a:r>
            <a:r>
              <a:rPr lang="fr-FR" sz="3400" dirty="0">
                <a:latin typeface="Century Gothic"/>
                <a:cs typeface="Century Gothic"/>
              </a:rPr>
              <a:t> </a:t>
            </a:r>
            <a:r>
              <a:rPr lang="fr-FR" sz="3400" dirty="0" err="1">
                <a:latin typeface="Century Gothic"/>
                <a:cs typeface="Century Gothic"/>
              </a:rPr>
              <a:t>pay</a:t>
            </a:r>
            <a:r>
              <a:rPr lang="fr-FR" sz="3400" dirty="0">
                <a:latin typeface="Century Gothic"/>
                <a:cs typeface="Century Gothic"/>
              </a:rPr>
              <a:t> for </a:t>
            </a:r>
            <a:r>
              <a:rPr lang="fr-FR" sz="3400" dirty="0" err="1">
                <a:latin typeface="Century Gothic"/>
                <a:cs typeface="Century Gothic"/>
              </a:rPr>
              <a:t>women</a:t>
            </a:r>
            <a:endParaRPr lang="fr-FR" sz="3400" dirty="0">
              <a:latin typeface="Century Gothic"/>
              <a:cs typeface="Century Gothic"/>
            </a:endParaRPr>
          </a:p>
          <a:p>
            <a:pPr lvl="3">
              <a:buFont typeface="Wingdings" charset="0"/>
              <a:buNone/>
              <a:defRPr/>
            </a:pPr>
            <a:r>
              <a:rPr lang="fr-FR" sz="3400" dirty="0">
                <a:latin typeface="Century Gothic"/>
                <a:cs typeface="Century Gothic"/>
              </a:rPr>
              <a:t>b. </a:t>
            </a:r>
            <a:r>
              <a:rPr lang="fr-FR" sz="3400" dirty="0" err="1">
                <a:latin typeface="Century Gothic"/>
                <a:cs typeface="Century Gothic"/>
              </a:rPr>
              <a:t>Equal</a:t>
            </a:r>
            <a:r>
              <a:rPr lang="fr-FR" sz="3400" dirty="0">
                <a:latin typeface="Century Gothic"/>
                <a:cs typeface="Century Gothic"/>
              </a:rPr>
              <a:t> </a:t>
            </a:r>
            <a:r>
              <a:rPr lang="fr-FR" sz="3400" dirty="0" err="1">
                <a:latin typeface="Century Gothic"/>
                <a:cs typeface="Century Gothic"/>
              </a:rPr>
              <a:t>access</a:t>
            </a:r>
            <a:r>
              <a:rPr lang="fr-FR" sz="3400" dirty="0">
                <a:latin typeface="Century Gothic"/>
                <a:cs typeface="Century Gothic"/>
              </a:rPr>
              <a:t> to </a:t>
            </a:r>
            <a:r>
              <a:rPr lang="fr-FR" sz="3400" dirty="0" err="1">
                <a:latin typeface="Century Gothic"/>
                <a:cs typeface="Century Gothic"/>
              </a:rPr>
              <a:t>education</a:t>
            </a:r>
            <a:r>
              <a:rPr lang="fr-FR" sz="3400" dirty="0">
                <a:latin typeface="Century Gothic"/>
                <a:cs typeface="Century Gothic"/>
              </a:rPr>
              <a:t> for </a:t>
            </a:r>
            <a:r>
              <a:rPr lang="fr-FR" sz="3400" dirty="0" err="1">
                <a:latin typeface="Century Gothic"/>
                <a:cs typeface="Century Gothic"/>
              </a:rPr>
              <a:t>women</a:t>
            </a:r>
            <a:endParaRPr lang="fr-FR" sz="3400" dirty="0">
              <a:latin typeface="Century Gothic"/>
              <a:cs typeface="Century Gothic"/>
            </a:endParaRPr>
          </a:p>
          <a:p>
            <a:pPr lvl="3">
              <a:buFont typeface="Wingdings" charset="0"/>
              <a:buNone/>
              <a:defRPr/>
            </a:pPr>
            <a:r>
              <a:rPr lang="fr-FR" sz="3400" dirty="0">
                <a:latin typeface="Century Gothic"/>
                <a:cs typeface="Century Gothic"/>
              </a:rPr>
              <a:t>c. The right to vote for </a:t>
            </a:r>
            <a:r>
              <a:rPr lang="fr-FR" sz="3400" dirty="0" err="1">
                <a:latin typeface="Century Gothic"/>
                <a:cs typeface="Century Gothic"/>
              </a:rPr>
              <a:t>women</a:t>
            </a:r>
            <a:endParaRPr lang="fr-FR" sz="3400" dirty="0">
              <a:latin typeface="Century Gothic"/>
              <a:cs typeface="Century Gothic"/>
            </a:endParaRPr>
          </a:p>
          <a:p>
            <a:pPr lvl="3">
              <a:buFont typeface="Wingdings" charset="0"/>
              <a:buNone/>
              <a:defRPr/>
            </a:pPr>
            <a:r>
              <a:rPr lang="fr-FR" sz="3400" dirty="0">
                <a:latin typeface="Century Gothic"/>
                <a:cs typeface="Century Gothic"/>
              </a:rPr>
              <a:t>d. The </a:t>
            </a:r>
            <a:r>
              <a:rPr lang="fr-FR" sz="3400" dirty="0" err="1">
                <a:latin typeface="Century Gothic"/>
                <a:cs typeface="Century Gothic"/>
              </a:rPr>
              <a:t>celebration</a:t>
            </a:r>
            <a:r>
              <a:rPr lang="fr-FR" sz="3400" dirty="0">
                <a:latin typeface="Century Gothic"/>
                <a:cs typeface="Century Gothic"/>
              </a:rPr>
              <a:t> of </a:t>
            </a:r>
            <a:r>
              <a:rPr lang="fr-FR" sz="3400" dirty="0" err="1">
                <a:latin typeface="Century Gothic"/>
                <a:cs typeface="Century Gothic"/>
              </a:rPr>
              <a:t>diversity</a:t>
            </a:r>
            <a:endParaRPr lang="fr-FR" sz="3400" dirty="0">
              <a:latin typeface="Century Gothic"/>
              <a:cs typeface="Century Gothic"/>
            </a:endParaRPr>
          </a:p>
          <a:p>
            <a:pPr eaLnBrk="1" hangingPunct="1">
              <a:buFont typeface="Wingdings" charset="0"/>
              <a:buNone/>
              <a:defRPr/>
            </a:pPr>
            <a:endParaRPr lang="fr-FR" sz="3400" dirty="0">
              <a:latin typeface="Century Gothic"/>
              <a:cs typeface="Century Gothic"/>
            </a:endParaRPr>
          </a:p>
        </p:txBody>
      </p:sp>
      <p:sp>
        <p:nvSpPr>
          <p:cNvPr id="60421" name="TextBox 7"/>
          <p:cNvSpPr txBox="1">
            <a:spLocks noChangeArrowheads="1"/>
          </p:cNvSpPr>
          <p:nvPr/>
        </p:nvSpPr>
        <p:spPr bwMode="auto">
          <a:xfrm>
            <a:off x="533400" y="4572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dirty="0">
                <a:latin typeface="Philosopher" charset="0"/>
                <a:cs typeface="Arial" charset="0"/>
              </a:rPr>
              <a:t>Lesson Quiz</a:t>
            </a:r>
            <a:endParaRPr lang="en-US" sz="2000" dirty="0">
              <a:latin typeface="Calibri" charset="0"/>
              <a:cs typeface="Arial" charset="0"/>
            </a:endParaRPr>
          </a:p>
        </p:txBody>
      </p:sp>
    </p:spTree>
    <p:extLst>
      <p:ext uri="{BB962C8B-B14F-4D97-AF65-F5344CB8AC3E}">
        <p14:creationId xmlns:p14="http://schemas.microsoft.com/office/powerpoint/2010/main" val="201311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3C5BAD58-4A7D-B048-92E9-8513F01B6A66}" type="slidenum">
              <a:rPr lang="en-US" smtClean="0"/>
              <a:pPr>
                <a:defRPr/>
              </a:pPr>
              <a:t>5</a:t>
            </a:fld>
            <a:endParaRPr lang="en-US" smtClean="0"/>
          </a:p>
        </p:txBody>
      </p:sp>
      <p:sp>
        <p:nvSpPr>
          <p:cNvPr id="8196" name="Rectangle 2"/>
          <p:cNvSpPr>
            <a:spLocks noGrp="1" noChangeArrowheads="1"/>
          </p:cNvSpPr>
          <p:nvPr>
            <p:ph type="title"/>
          </p:nvPr>
        </p:nvSpPr>
        <p:spPr/>
        <p:txBody>
          <a:bodyPr/>
          <a:lstStyle/>
          <a:p>
            <a:pPr eaLnBrk="1" hangingPunct="1">
              <a:defRPr/>
            </a:pPr>
            <a:r>
              <a:rPr lang="en-US">
                <a:latin typeface="Verdana" charset="0"/>
                <a:cs typeface="+mj-cs"/>
              </a:rPr>
              <a:t>As nature made him</a:t>
            </a:r>
          </a:p>
        </p:txBody>
      </p:sp>
      <p:sp>
        <p:nvSpPr>
          <p:cNvPr id="8197" name="Rectangle 3"/>
          <p:cNvSpPr>
            <a:spLocks noGrp="1" noChangeArrowheads="1"/>
          </p:cNvSpPr>
          <p:nvPr>
            <p:ph type="body" idx="1"/>
          </p:nvPr>
        </p:nvSpPr>
        <p:spPr>
          <a:xfrm>
            <a:off x="311489" y="2290737"/>
            <a:ext cx="4135005" cy="4267200"/>
          </a:xfrm>
        </p:spPr>
        <p:txBody>
          <a:bodyPr>
            <a:noAutofit/>
          </a:bodyPr>
          <a:lstStyle/>
          <a:p>
            <a:pPr marL="0" indent="0" eaLnBrk="1" hangingPunct="1">
              <a:lnSpc>
                <a:spcPct val="90000"/>
              </a:lnSpc>
              <a:buNone/>
              <a:defRPr/>
            </a:pPr>
            <a:r>
              <a:rPr lang="en-US" sz="2900" dirty="0">
                <a:solidFill>
                  <a:srgbClr val="000000"/>
                </a:solidFill>
                <a:latin typeface="Century Gothic"/>
                <a:cs typeface="Century Gothic"/>
              </a:rPr>
              <a:t>David Reimer was subjected to gender reassignment surgery at 18 months old. What does his story tell us about the relationship between biological sex and gender identity?</a:t>
            </a:r>
            <a:endParaRPr lang="en-GB" sz="2900" dirty="0">
              <a:solidFill>
                <a:srgbClr val="000000"/>
              </a:solidFill>
              <a:latin typeface="Century Gothic"/>
              <a:cs typeface="Century Gothic"/>
            </a:endParaRPr>
          </a:p>
          <a:p>
            <a:pPr eaLnBrk="1" hangingPunct="1">
              <a:lnSpc>
                <a:spcPct val="90000"/>
              </a:lnSpc>
              <a:defRPr/>
            </a:pPr>
            <a:endParaRPr lang="en-US" sz="2900" dirty="0">
              <a:latin typeface="Century Gothic"/>
              <a:cs typeface="Century Gothic"/>
            </a:endParaRPr>
          </a:p>
        </p:txBody>
      </p:sp>
      <p:pic>
        <p:nvPicPr>
          <p:cNvPr id="19461" name="Picture 4" descr="ch08ph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494" y="2798627"/>
            <a:ext cx="43434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559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E19C8A07-31D9-4847-A09A-84317C151BB3}" type="slidenum">
              <a:rPr lang="en-US" smtClean="0"/>
              <a:pPr>
                <a:defRPr/>
              </a:pPr>
              <a:t>6</a:t>
            </a:fld>
            <a:endParaRPr lang="en-US" smtClean="0"/>
          </a:p>
        </p:txBody>
      </p:sp>
      <p:sp>
        <p:nvSpPr>
          <p:cNvPr id="9220" name="Rectangle 2"/>
          <p:cNvSpPr>
            <a:spLocks noGrp="1" noChangeArrowheads="1"/>
          </p:cNvSpPr>
          <p:nvPr>
            <p:ph type="title"/>
          </p:nvPr>
        </p:nvSpPr>
        <p:spPr>
          <a:xfrm>
            <a:off x="574675" y="304800"/>
            <a:ext cx="6469769" cy="1216025"/>
          </a:xfrm>
        </p:spPr>
        <p:txBody>
          <a:bodyPr>
            <a:normAutofit fontScale="90000"/>
          </a:bodyPr>
          <a:lstStyle/>
          <a:p>
            <a:pPr eaLnBrk="1" hangingPunct="1">
              <a:defRPr/>
            </a:pPr>
            <a:r>
              <a:rPr lang="en-US" sz="3400" dirty="0">
                <a:latin typeface="Verdana" charset="0"/>
                <a:cs typeface="+mj-cs"/>
              </a:rPr>
              <a:t>Constructionist Approach to Gender Identity</a:t>
            </a:r>
          </a:p>
        </p:txBody>
      </p:sp>
      <p:sp>
        <p:nvSpPr>
          <p:cNvPr id="9221" name="Rectangle 3"/>
          <p:cNvSpPr>
            <a:spLocks noGrp="1" noChangeArrowheads="1"/>
          </p:cNvSpPr>
          <p:nvPr>
            <p:ph type="body" idx="1"/>
          </p:nvPr>
        </p:nvSpPr>
        <p:spPr>
          <a:xfrm>
            <a:off x="225526" y="1752600"/>
            <a:ext cx="5910262" cy="4816475"/>
          </a:xfrm>
        </p:spPr>
        <p:txBody>
          <a:bodyPr>
            <a:normAutofit/>
          </a:bodyPr>
          <a:lstStyle/>
          <a:p>
            <a:pPr eaLnBrk="1" hangingPunct="1">
              <a:lnSpc>
                <a:spcPct val="90000"/>
              </a:lnSpc>
              <a:defRPr/>
            </a:pPr>
            <a:r>
              <a:rPr lang="en-US" sz="2500" dirty="0" smtClean="0">
                <a:latin typeface="Century Gothic"/>
                <a:cs typeface="Century Gothic"/>
              </a:rPr>
              <a:t>Sociologists use </a:t>
            </a:r>
            <a:r>
              <a:rPr lang="en-US" sz="2500" dirty="0">
                <a:latin typeface="Century Gothic"/>
                <a:cs typeface="Century Gothic"/>
              </a:rPr>
              <a:t>a </a:t>
            </a:r>
            <a:r>
              <a:rPr lang="en-US" sz="2500" b="1" dirty="0">
                <a:latin typeface="Century Gothic"/>
                <a:cs typeface="Century Gothic"/>
              </a:rPr>
              <a:t>constructionist</a:t>
            </a:r>
            <a:r>
              <a:rPr lang="en-US" sz="2500" dirty="0">
                <a:latin typeface="Century Gothic"/>
                <a:cs typeface="Century Gothic"/>
              </a:rPr>
              <a:t> approach and see gender as a social construction and acknowledge the possibility that the male–female categories are not the only way of classifying individuals.</a:t>
            </a:r>
          </a:p>
          <a:p>
            <a:pPr eaLnBrk="1" hangingPunct="1">
              <a:lnSpc>
                <a:spcPct val="90000"/>
              </a:lnSpc>
              <a:defRPr/>
            </a:pPr>
            <a:r>
              <a:rPr lang="en-US" sz="2500" dirty="0">
                <a:latin typeface="Century Gothic"/>
                <a:cs typeface="Century Gothic"/>
              </a:rPr>
              <a:t>G</a:t>
            </a:r>
            <a:r>
              <a:rPr lang="en-US" sz="2500" dirty="0" smtClean="0">
                <a:latin typeface="Century Gothic"/>
                <a:cs typeface="Century Gothic"/>
              </a:rPr>
              <a:t>ender </a:t>
            </a:r>
            <a:r>
              <a:rPr lang="en-US" sz="2500" dirty="0">
                <a:latin typeface="Century Gothic"/>
                <a:cs typeface="Century Gothic"/>
              </a:rPr>
              <a:t>is constructed, or created, through our interactions with other members of society.  </a:t>
            </a:r>
          </a:p>
          <a:p>
            <a:pPr eaLnBrk="1" hangingPunct="1">
              <a:lnSpc>
                <a:spcPct val="90000"/>
              </a:lnSpc>
              <a:defRPr/>
            </a:pPr>
            <a:r>
              <a:rPr lang="en-US" sz="2500" dirty="0">
                <a:latin typeface="Century Gothic"/>
                <a:cs typeface="Century Gothic"/>
                <a:hlinkClick r:id="rId2"/>
              </a:rPr>
              <a:t>Your behavior creates your gender</a:t>
            </a:r>
            <a:endParaRPr lang="en-US" sz="2500" dirty="0">
              <a:latin typeface="Century Gothic"/>
              <a:cs typeface="Century Gothic"/>
            </a:endParaRPr>
          </a:p>
          <a:p>
            <a:pPr eaLnBrk="1" hangingPunct="1">
              <a:lnSpc>
                <a:spcPct val="90000"/>
              </a:lnSpc>
              <a:defRPr/>
            </a:pPr>
            <a:endParaRPr lang="en-US" sz="2500" dirty="0">
              <a:latin typeface="Century Gothic"/>
              <a:cs typeface="Century Gothic"/>
            </a:endParaRPr>
          </a:p>
          <a:p>
            <a:pPr eaLnBrk="1" hangingPunct="1">
              <a:lnSpc>
                <a:spcPct val="90000"/>
              </a:lnSpc>
              <a:defRPr/>
            </a:pPr>
            <a:endParaRPr lang="en-US" sz="2500" dirty="0">
              <a:latin typeface="Century Gothic"/>
              <a:cs typeface="Century Gothic"/>
            </a:endParaRPr>
          </a:p>
        </p:txBody>
      </p:sp>
      <p:pic>
        <p:nvPicPr>
          <p:cNvPr id="20485" name="Picture 4" descr="bathroom-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08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0"/>
            <a:ext cx="2555875" cy="190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7" name="TextBox 1"/>
          <p:cNvSpPr txBox="1">
            <a:spLocks noChangeArrowheads="1"/>
          </p:cNvSpPr>
          <p:nvPr/>
        </p:nvSpPr>
        <p:spPr bwMode="auto">
          <a:xfrm>
            <a:off x="6629400" y="4343400"/>
            <a:ext cx="2403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2000" dirty="0">
                <a:latin typeface="Century Gothic"/>
                <a:cs typeface="Century Gothic"/>
              </a:rPr>
              <a:t>Unlike many other animals, </a:t>
            </a:r>
            <a:r>
              <a:rPr lang="en-US" sz="2000">
                <a:latin typeface="Century Gothic"/>
                <a:cs typeface="Century Gothic"/>
              </a:rPr>
              <a:t>humans </a:t>
            </a:r>
            <a:r>
              <a:rPr lang="en-US" sz="2000" smtClean="0">
                <a:latin typeface="Century Gothic"/>
                <a:cs typeface="Century Gothic"/>
              </a:rPr>
              <a:t>have </a:t>
            </a:r>
            <a:r>
              <a:rPr lang="en-US" sz="2000" dirty="0">
                <a:latin typeface="Century Gothic"/>
                <a:cs typeface="Century Gothic"/>
              </a:rPr>
              <a:t>low levels of sexual dimorphism.</a:t>
            </a:r>
          </a:p>
        </p:txBody>
      </p:sp>
    </p:spTree>
    <p:extLst>
      <p:ext uri="{BB962C8B-B14F-4D97-AF65-F5344CB8AC3E}">
        <p14:creationId xmlns:p14="http://schemas.microsoft.com/office/powerpoint/2010/main" val="9732220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Gender</a:t>
            </a:r>
            <a:endParaRPr lang="en-US" dirty="0"/>
          </a:p>
        </p:txBody>
      </p:sp>
      <p:pic>
        <p:nvPicPr>
          <p:cNvPr id="5" name="Content Placeholder 4"/>
          <p:cNvPicPr>
            <a:picLocks noGrp="1" noChangeAspect="1"/>
          </p:cNvPicPr>
          <p:nvPr>
            <p:ph idx="1"/>
          </p:nvPr>
        </p:nvPicPr>
        <p:blipFill rotWithShape="1">
          <a:blip r:embed="rId3"/>
          <a:srcRect l="3923" r="3923"/>
          <a:stretch/>
        </p:blipFill>
        <p:spPr>
          <a:xfrm>
            <a:off x="5111750" y="2236788"/>
            <a:ext cx="3678238" cy="2246312"/>
          </a:xfrm>
        </p:spPr>
      </p:pic>
      <p:sp>
        <p:nvSpPr>
          <p:cNvPr id="4" name="Slide Number Placeholder 3"/>
          <p:cNvSpPr>
            <a:spLocks noGrp="1"/>
          </p:cNvSpPr>
          <p:nvPr>
            <p:ph type="sldNum" sz="quarter" idx="12"/>
          </p:nvPr>
        </p:nvSpPr>
        <p:spPr/>
        <p:txBody>
          <a:bodyPr/>
          <a:lstStyle/>
          <a:p>
            <a:fld id="{4A822907-8A9D-4F6B-98F6-913902AD56B5}" type="slidenum">
              <a:rPr lang="en-US" smtClean="0"/>
              <a:t>7</a:t>
            </a:fld>
            <a:endParaRPr lang="en-US"/>
          </a:p>
        </p:txBody>
      </p:sp>
      <p:pic>
        <p:nvPicPr>
          <p:cNvPr id="6" name="Picture 5"/>
          <p:cNvPicPr>
            <a:picLocks noChangeAspect="1"/>
          </p:cNvPicPr>
          <p:nvPr/>
        </p:nvPicPr>
        <p:blipFill>
          <a:blip r:embed="rId4"/>
          <a:stretch>
            <a:fillRect/>
          </a:stretch>
        </p:blipFill>
        <p:spPr>
          <a:xfrm>
            <a:off x="5112390" y="4495294"/>
            <a:ext cx="3677504" cy="2073781"/>
          </a:xfrm>
          <a:prstGeom prst="rect">
            <a:avLst/>
          </a:prstGeom>
        </p:spPr>
      </p:pic>
      <p:pic>
        <p:nvPicPr>
          <p:cNvPr id="7" name="Picture 6"/>
          <p:cNvPicPr>
            <a:picLocks noChangeAspect="1"/>
          </p:cNvPicPr>
          <p:nvPr/>
        </p:nvPicPr>
        <p:blipFill>
          <a:blip r:embed="rId5"/>
          <a:stretch>
            <a:fillRect/>
          </a:stretch>
        </p:blipFill>
        <p:spPr>
          <a:xfrm>
            <a:off x="0" y="2236788"/>
            <a:ext cx="3030066" cy="2260895"/>
          </a:xfrm>
          <a:prstGeom prst="rect">
            <a:avLst/>
          </a:prstGeom>
        </p:spPr>
      </p:pic>
      <p:pic>
        <p:nvPicPr>
          <p:cNvPr id="8" name="Picture 7"/>
          <p:cNvPicPr>
            <a:picLocks noChangeAspect="1"/>
          </p:cNvPicPr>
          <p:nvPr/>
        </p:nvPicPr>
        <p:blipFill>
          <a:blip r:embed="rId6"/>
          <a:stretch>
            <a:fillRect/>
          </a:stretch>
        </p:blipFill>
        <p:spPr>
          <a:xfrm>
            <a:off x="3030066" y="2236788"/>
            <a:ext cx="2081684" cy="2774636"/>
          </a:xfrm>
          <a:prstGeom prst="rect">
            <a:avLst/>
          </a:prstGeom>
        </p:spPr>
      </p:pic>
      <p:pic>
        <p:nvPicPr>
          <p:cNvPr id="9" name="Picture 8"/>
          <p:cNvPicPr>
            <a:picLocks noChangeAspect="1"/>
          </p:cNvPicPr>
          <p:nvPr/>
        </p:nvPicPr>
        <p:blipFill>
          <a:blip r:embed="rId7"/>
          <a:stretch>
            <a:fillRect/>
          </a:stretch>
        </p:blipFill>
        <p:spPr>
          <a:xfrm>
            <a:off x="151649" y="4450528"/>
            <a:ext cx="1698717" cy="2264187"/>
          </a:xfrm>
          <a:prstGeom prst="rect">
            <a:avLst/>
          </a:prstGeom>
        </p:spPr>
      </p:pic>
      <p:pic>
        <p:nvPicPr>
          <p:cNvPr id="10" name="Picture 9"/>
          <p:cNvPicPr>
            <a:picLocks noChangeAspect="1"/>
          </p:cNvPicPr>
          <p:nvPr/>
        </p:nvPicPr>
        <p:blipFill>
          <a:blip r:embed="rId8"/>
          <a:stretch>
            <a:fillRect/>
          </a:stretch>
        </p:blipFill>
        <p:spPr>
          <a:xfrm>
            <a:off x="2369526" y="5049248"/>
            <a:ext cx="2236832" cy="1665467"/>
          </a:xfrm>
          <a:prstGeom prst="rect">
            <a:avLst/>
          </a:prstGeom>
        </p:spPr>
      </p:pic>
    </p:spTree>
    <p:extLst>
      <p:ext uri="{BB962C8B-B14F-4D97-AF65-F5344CB8AC3E}">
        <p14:creationId xmlns:p14="http://schemas.microsoft.com/office/powerpoint/2010/main" val="365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9F3E700E-ECED-904B-8AC9-41018317884A}" type="slidenum">
              <a:rPr lang="en-US" smtClean="0"/>
              <a:pPr>
                <a:defRPr/>
              </a:pPr>
              <a:t>8</a:t>
            </a:fld>
            <a:endParaRPr lang="en-US" smtClean="0"/>
          </a:p>
        </p:txBody>
      </p:sp>
      <p:sp>
        <p:nvSpPr>
          <p:cNvPr id="10244" name="Rectangle 2"/>
          <p:cNvSpPr>
            <a:spLocks noGrp="1" noChangeArrowheads="1"/>
          </p:cNvSpPr>
          <p:nvPr>
            <p:ph type="title"/>
          </p:nvPr>
        </p:nvSpPr>
        <p:spPr/>
        <p:txBody>
          <a:bodyPr/>
          <a:lstStyle/>
          <a:p>
            <a:pPr eaLnBrk="1" hangingPunct="1">
              <a:defRPr/>
            </a:pPr>
            <a:r>
              <a:rPr lang="en-US">
                <a:latin typeface="Verdana" charset="0"/>
                <a:cs typeface="+mj-cs"/>
              </a:rPr>
              <a:t>Gender Inequality</a:t>
            </a:r>
          </a:p>
        </p:txBody>
      </p:sp>
      <p:sp>
        <p:nvSpPr>
          <p:cNvPr id="10245" name="Rectangle 3"/>
          <p:cNvSpPr>
            <a:spLocks noGrp="1" noChangeArrowheads="1"/>
          </p:cNvSpPr>
          <p:nvPr>
            <p:ph type="body" idx="1"/>
          </p:nvPr>
        </p:nvSpPr>
        <p:spPr>
          <a:xfrm>
            <a:off x="383371" y="2347892"/>
            <a:ext cx="8341529" cy="3918437"/>
          </a:xfrm>
        </p:spPr>
        <p:txBody>
          <a:bodyPr>
            <a:noAutofit/>
          </a:bodyPr>
          <a:lstStyle/>
          <a:p>
            <a:pPr eaLnBrk="1" hangingPunct="1">
              <a:lnSpc>
                <a:spcPct val="80000"/>
              </a:lnSpc>
              <a:defRPr/>
            </a:pPr>
            <a:r>
              <a:rPr lang="en-US" sz="2200" b="1" dirty="0">
                <a:latin typeface="Century Gothic"/>
                <a:cs typeface="Century Gothic"/>
              </a:rPr>
              <a:t>Gender inequality</a:t>
            </a:r>
            <a:r>
              <a:rPr lang="en-US" sz="2200" dirty="0">
                <a:latin typeface="Century Gothic"/>
                <a:cs typeface="Century Gothic"/>
              </a:rPr>
              <a:t> can be found in all past and present societies.</a:t>
            </a:r>
          </a:p>
          <a:p>
            <a:pPr eaLnBrk="1" hangingPunct="1">
              <a:lnSpc>
                <a:spcPct val="80000"/>
              </a:lnSpc>
              <a:defRPr/>
            </a:pPr>
            <a:r>
              <a:rPr lang="en-US" sz="2200" dirty="0">
                <a:latin typeface="Century Gothic"/>
                <a:cs typeface="Century Gothic"/>
              </a:rPr>
              <a:t>The activities that women could participate in were limited because they had less physical strength and because of the demands of bearing and raising children. </a:t>
            </a:r>
          </a:p>
          <a:p>
            <a:pPr eaLnBrk="1" hangingPunct="1">
              <a:lnSpc>
                <a:spcPct val="80000"/>
              </a:lnSpc>
              <a:defRPr/>
            </a:pPr>
            <a:r>
              <a:rPr lang="en-US" sz="2200" dirty="0">
                <a:latin typeface="Century Gothic"/>
                <a:cs typeface="Century Gothic"/>
              </a:rPr>
              <a:t>Men delivered the most important resources to the group, such as food from hunting or land from warfare, and became powerful by controlling the distribution of these resources. </a:t>
            </a:r>
          </a:p>
          <a:p>
            <a:pPr eaLnBrk="1" hangingPunct="1">
              <a:lnSpc>
                <a:spcPct val="80000"/>
              </a:lnSpc>
              <a:defRPr/>
            </a:pPr>
            <a:r>
              <a:rPr lang="en-US" sz="2200" dirty="0">
                <a:latin typeface="Century Gothic"/>
                <a:cs typeface="Century Gothic"/>
              </a:rPr>
              <a:t>There are several sociological theories that attempt to explain why this inequality has persisted in contemporary societies. We’re going to discuss several of these theories now.</a:t>
            </a:r>
          </a:p>
          <a:p>
            <a:pPr eaLnBrk="1" hangingPunct="1">
              <a:lnSpc>
                <a:spcPct val="80000"/>
              </a:lnSpc>
              <a:defRPr/>
            </a:pPr>
            <a:endParaRPr lang="en-US" sz="2200" dirty="0">
              <a:latin typeface="Century Gothic"/>
              <a:cs typeface="Century Gothic"/>
            </a:endParaRPr>
          </a:p>
        </p:txBody>
      </p:sp>
      <p:pic>
        <p:nvPicPr>
          <p:cNvPr id="2" name="Picture 1"/>
          <p:cNvPicPr>
            <a:picLocks noChangeAspect="1"/>
          </p:cNvPicPr>
          <p:nvPr/>
        </p:nvPicPr>
        <p:blipFill>
          <a:blip r:embed="rId2"/>
          <a:stretch>
            <a:fillRect/>
          </a:stretch>
        </p:blipFill>
        <p:spPr>
          <a:xfrm>
            <a:off x="6060032" y="378404"/>
            <a:ext cx="2853781" cy="1659852"/>
          </a:xfrm>
          <a:prstGeom prst="rect">
            <a:avLst/>
          </a:prstGeom>
        </p:spPr>
      </p:pic>
    </p:spTree>
    <p:extLst>
      <p:ext uri="{BB962C8B-B14F-4D97-AF65-F5344CB8AC3E}">
        <p14:creationId xmlns:p14="http://schemas.microsoft.com/office/powerpoint/2010/main" val="36799129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defRPr/>
            </a:pPr>
            <a:fld id="{1FD9EF08-ED5C-7C4D-A5B1-90D28C9749EC}" type="slidenum">
              <a:rPr lang="en-US" smtClean="0"/>
              <a:pPr>
                <a:defRPr/>
              </a:pPr>
              <a:t>9</a:t>
            </a:fld>
            <a:endParaRPr lang="en-US" smtClean="0"/>
          </a:p>
        </p:txBody>
      </p:sp>
      <p:sp>
        <p:nvSpPr>
          <p:cNvPr id="11268" name="Rectangle 2"/>
          <p:cNvSpPr>
            <a:spLocks noGrp="1" noChangeArrowheads="1"/>
          </p:cNvSpPr>
          <p:nvPr>
            <p:ph type="title"/>
          </p:nvPr>
        </p:nvSpPr>
        <p:spPr/>
        <p:txBody>
          <a:bodyPr/>
          <a:lstStyle/>
          <a:p>
            <a:pPr eaLnBrk="1" hangingPunct="1">
              <a:defRPr/>
            </a:pPr>
            <a:r>
              <a:rPr lang="en-US">
                <a:latin typeface="Verdana" charset="0"/>
                <a:cs typeface="+mj-cs"/>
              </a:rPr>
              <a:t>Theories on Gender Inequality</a:t>
            </a:r>
          </a:p>
        </p:txBody>
      </p:sp>
      <p:sp>
        <p:nvSpPr>
          <p:cNvPr id="11269" name="Rectangle 3"/>
          <p:cNvSpPr>
            <a:spLocks noGrp="1" noChangeArrowheads="1"/>
          </p:cNvSpPr>
          <p:nvPr>
            <p:ph type="body" idx="1"/>
          </p:nvPr>
        </p:nvSpPr>
        <p:spPr>
          <a:xfrm>
            <a:off x="527135" y="2595562"/>
            <a:ext cx="8197765" cy="3670767"/>
          </a:xfrm>
        </p:spPr>
        <p:txBody>
          <a:bodyPr>
            <a:noAutofit/>
          </a:bodyPr>
          <a:lstStyle/>
          <a:p>
            <a:pPr eaLnBrk="1" hangingPunct="1">
              <a:defRPr/>
            </a:pPr>
            <a:r>
              <a:rPr lang="en-US" sz="3200" dirty="0">
                <a:latin typeface="Century Gothic"/>
                <a:cs typeface="Century Gothic"/>
              </a:rPr>
              <a:t>Functionalists:</a:t>
            </a:r>
          </a:p>
          <a:p>
            <a:pPr lvl="1" eaLnBrk="1" hangingPunct="1">
              <a:defRPr/>
            </a:pPr>
            <a:r>
              <a:rPr lang="en-US" sz="3200" dirty="0">
                <a:latin typeface="Century Gothic"/>
                <a:cs typeface="Century Gothic"/>
              </a:rPr>
              <a:t>Believe that there are social roles better suited to one gender than the other, and that societies are more stable when certain tasks are fulfilled by the appropriate sex (instrumental and expressive roles). </a:t>
            </a:r>
          </a:p>
          <a:p>
            <a:pPr eaLnBrk="1" hangingPunct="1">
              <a:defRPr/>
            </a:pPr>
            <a:endParaRPr lang="en-US" sz="3200" dirty="0">
              <a:latin typeface="Century Gothic"/>
              <a:cs typeface="Century Gothic"/>
            </a:endParaRPr>
          </a:p>
        </p:txBody>
      </p:sp>
    </p:spTree>
    <p:extLst>
      <p:ext uri="{BB962C8B-B14F-4D97-AF65-F5344CB8AC3E}">
        <p14:creationId xmlns:p14="http://schemas.microsoft.com/office/powerpoint/2010/main" val="3739834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6658</TotalTime>
  <Words>2513</Words>
  <Application>Microsoft Macintosh PowerPoint</Application>
  <PresentationFormat>On-screen Show (4:3)</PresentationFormat>
  <Paragraphs>249</Paragraphs>
  <Slides>40</Slides>
  <Notes>14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Perception</vt:lpstr>
      <vt:lpstr>Lesson 10: Gender and Sexuality</vt:lpstr>
      <vt:lpstr>Gender ≠ Sex ≠ Sexuality</vt:lpstr>
      <vt:lpstr>PowerPoint Presentation</vt:lpstr>
      <vt:lpstr>Intersex</vt:lpstr>
      <vt:lpstr>As nature made him</vt:lpstr>
      <vt:lpstr>Constructionist Approach to Gender Identity</vt:lpstr>
      <vt:lpstr>Constructing Gender</vt:lpstr>
      <vt:lpstr>Gender Inequality</vt:lpstr>
      <vt:lpstr>Theories on Gender Inequality</vt:lpstr>
      <vt:lpstr>Theories on Gender Inequality</vt:lpstr>
      <vt:lpstr>Theories on Gender Inequality</vt:lpstr>
      <vt:lpstr>Theories on Gender Inequality</vt:lpstr>
      <vt:lpstr>Who Farts and Who Cares?</vt:lpstr>
      <vt:lpstr>Sociological Theories of gender overview</vt:lpstr>
      <vt:lpstr>Gender Role Socialization</vt:lpstr>
      <vt:lpstr>Gender Role Socialization</vt:lpstr>
      <vt:lpstr>Incidentally…</vt:lpstr>
      <vt:lpstr>Gender Role Socialization</vt:lpstr>
      <vt:lpstr>Gender Role Socialization</vt:lpstr>
      <vt:lpstr>Gender Role Socialization</vt:lpstr>
      <vt:lpstr>PowerPoint Presentation</vt:lpstr>
      <vt:lpstr>Outcomes of a Gendered Society</vt:lpstr>
      <vt:lpstr>U.S. Life Expectancy by Gender, 1900–2007</vt:lpstr>
      <vt:lpstr>Hourly Earnings for Men and Women by Education Level (1973-2007)</vt:lpstr>
      <vt:lpstr>Female-to-Male Earnings Ratio, 1960-2010</vt:lpstr>
      <vt:lpstr>Sex, Gender, and Life Chances</vt:lpstr>
      <vt:lpstr>Sex, Gender, and Life Chances</vt:lpstr>
      <vt:lpstr>Feminism and the Women’s Movement</vt:lpstr>
      <vt:lpstr>The Women’s Movement</vt:lpstr>
      <vt:lpstr>The Women’s Movement</vt:lpstr>
      <vt:lpstr>The Men’s Movement</vt:lpstr>
      <vt:lpstr>Sexual Orientation</vt:lpstr>
      <vt:lpstr>Sexual Orientation</vt:lpstr>
      <vt:lpstr>Homophobia </vt:lpstr>
      <vt:lpstr>Heterosexism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Theory</dc:title>
  <dc:creator>Robert</dc:creator>
  <cp:lastModifiedBy>Robert</cp:lastModifiedBy>
  <cp:revision>478</cp:revision>
  <dcterms:created xsi:type="dcterms:W3CDTF">2014-08-13T17:56:08Z</dcterms:created>
  <dcterms:modified xsi:type="dcterms:W3CDTF">2016-07-20T03:31:17Z</dcterms:modified>
</cp:coreProperties>
</file>