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gif" ContentType="image/gif"/>
  <Override PartName="/ppt/diagrams/layout2.xml" ContentType="application/vnd.openxmlformats-officedocument.drawingml.diagramLayout+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handoutMasterIdLst>
    <p:handoutMasterId r:id="rId33"/>
  </p:handoutMasterIdLst>
  <p:sldIdLst>
    <p:sldId id="791" r:id="rId2"/>
    <p:sldId id="766" r:id="rId3"/>
    <p:sldId id="767" r:id="rId4"/>
    <p:sldId id="768" r:id="rId5"/>
    <p:sldId id="769" r:id="rId6"/>
    <p:sldId id="770" r:id="rId7"/>
    <p:sldId id="771" r:id="rId8"/>
    <p:sldId id="772" r:id="rId9"/>
    <p:sldId id="773" r:id="rId10"/>
    <p:sldId id="774" r:id="rId11"/>
    <p:sldId id="775" r:id="rId12"/>
    <p:sldId id="776" r:id="rId13"/>
    <p:sldId id="777" r:id="rId14"/>
    <p:sldId id="778" r:id="rId15"/>
    <p:sldId id="779" r:id="rId16"/>
    <p:sldId id="780" r:id="rId17"/>
    <p:sldId id="781" r:id="rId18"/>
    <p:sldId id="782" r:id="rId19"/>
    <p:sldId id="783" r:id="rId20"/>
    <p:sldId id="784" r:id="rId21"/>
    <p:sldId id="785" r:id="rId22"/>
    <p:sldId id="786" r:id="rId23"/>
    <p:sldId id="787" r:id="rId24"/>
    <p:sldId id="789" r:id="rId25"/>
    <p:sldId id="790" r:id="rId26"/>
    <p:sldId id="792" r:id="rId27"/>
    <p:sldId id="793" r:id="rId28"/>
    <p:sldId id="794" r:id="rId29"/>
    <p:sldId id="795" r:id="rId30"/>
    <p:sldId id="796" r:id="rId31"/>
  </p:sldIdLst>
  <p:sldSz cx="9144000" cy="6858000" type="screen4x3"/>
  <p:notesSz cx="7010400" cy="9296400"/>
  <p:defaultTextStyle>
    <a:defPPr>
      <a:defRPr lang="en-GB"/>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652">
          <p15:clr>
            <a:srgbClr val="A4A3A4"/>
          </p15:clr>
        </p15:guide>
        <p15:guide id="2" pos="18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E2039"/>
    <a:srgbClr val="B7D4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60"/>
  </p:normalViewPr>
  <p:slideViewPr>
    <p:cSldViewPr snapToGrid="0" snapToObjects="1">
      <p:cViewPr>
        <p:scale>
          <a:sx n="70" d="100"/>
          <a:sy n="70" d="100"/>
        </p:scale>
        <p:origin x="-1206" y="-54"/>
      </p:cViewPr>
      <p:guideLst>
        <p:guide orient="horz" pos="652"/>
        <p:guide pos="186"/>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89865E-2A28-4DA2-BEF9-60877B22FD84}"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n-US"/>
        </a:p>
      </dgm:t>
    </dgm:pt>
    <dgm:pt modelId="{F464F3C9-9F69-4A03-B0A8-ABE02F280EB2}">
      <dgm:prSet custT="1"/>
      <dgm:spPr/>
      <dgm:t>
        <a:bodyPr/>
        <a:lstStyle/>
        <a:p>
          <a:pPr algn="l"/>
          <a:r>
            <a:rPr lang="en-US" sz="1600" b="1" dirty="0" smtClean="0">
              <a:solidFill>
                <a:srgbClr val="FF0000"/>
              </a:solidFill>
              <a:latin typeface="Arial Narrow" pitchFamily="34" charset="0"/>
            </a:rPr>
            <a:t>Hygiene Factors</a:t>
          </a:r>
          <a:br>
            <a:rPr lang="en-US" sz="1600" b="1" dirty="0" smtClean="0">
              <a:solidFill>
                <a:srgbClr val="FF0000"/>
              </a:solidFill>
              <a:latin typeface="Arial Narrow" pitchFamily="34" charset="0"/>
            </a:rPr>
          </a:br>
          <a:r>
            <a:rPr lang="en-US" sz="1600" b="1" dirty="0" smtClean="0">
              <a:solidFill>
                <a:srgbClr val="0070C0"/>
              </a:solidFill>
              <a:latin typeface="Arial Narrow" pitchFamily="34" charset="0"/>
            </a:rPr>
            <a:t/>
          </a:r>
          <a:br>
            <a:rPr lang="en-US" sz="1600" b="1" dirty="0" smtClean="0">
              <a:solidFill>
                <a:srgbClr val="0070C0"/>
              </a:solidFill>
              <a:latin typeface="Arial Narrow" pitchFamily="34" charset="0"/>
            </a:rPr>
          </a:br>
          <a:r>
            <a:rPr lang="en-US" sz="1200" dirty="0" smtClean="0">
              <a:solidFill>
                <a:schemeClr val="accent4">
                  <a:lumMod val="10000"/>
                </a:schemeClr>
              </a:solidFill>
              <a:latin typeface="Comic Sans MS" pitchFamily="66" charset="0"/>
            </a:rPr>
            <a:t>- Working condition</a:t>
          </a:r>
          <a:br>
            <a:rPr lang="en-US" sz="1200" dirty="0" smtClean="0">
              <a:solidFill>
                <a:schemeClr val="accent4">
                  <a:lumMod val="10000"/>
                </a:schemeClr>
              </a:solidFill>
              <a:latin typeface="Comic Sans MS" pitchFamily="66" charset="0"/>
            </a:rPr>
          </a:br>
          <a:r>
            <a:rPr lang="en-US" sz="1200" dirty="0" smtClean="0">
              <a:solidFill>
                <a:schemeClr val="accent4">
                  <a:lumMod val="10000"/>
                </a:schemeClr>
              </a:solidFill>
              <a:latin typeface="Comic Sans MS" pitchFamily="66" charset="0"/>
            </a:rPr>
            <a:t>- Salary</a:t>
          </a:r>
          <a:br>
            <a:rPr lang="en-US" sz="1200" dirty="0" smtClean="0">
              <a:solidFill>
                <a:schemeClr val="accent4">
                  <a:lumMod val="10000"/>
                </a:schemeClr>
              </a:solidFill>
              <a:latin typeface="Comic Sans MS" pitchFamily="66" charset="0"/>
            </a:rPr>
          </a:br>
          <a:r>
            <a:rPr lang="en-US" sz="1200" dirty="0" smtClean="0">
              <a:solidFill>
                <a:schemeClr val="accent4">
                  <a:lumMod val="10000"/>
                </a:schemeClr>
              </a:solidFill>
              <a:latin typeface="Comic Sans MS" pitchFamily="66" charset="0"/>
            </a:rPr>
            <a:t>- Personal life</a:t>
          </a:r>
          <a:br>
            <a:rPr lang="en-US" sz="1200" dirty="0" smtClean="0">
              <a:solidFill>
                <a:schemeClr val="accent4">
                  <a:lumMod val="10000"/>
                </a:schemeClr>
              </a:solidFill>
              <a:latin typeface="Comic Sans MS" pitchFamily="66" charset="0"/>
            </a:rPr>
          </a:br>
          <a:r>
            <a:rPr lang="en-US" sz="1200" dirty="0" smtClean="0">
              <a:solidFill>
                <a:schemeClr val="accent4">
                  <a:lumMod val="10000"/>
                </a:schemeClr>
              </a:solidFill>
              <a:latin typeface="Comic Sans MS" pitchFamily="66" charset="0"/>
            </a:rPr>
            <a:t>- Relationship at work</a:t>
          </a:r>
          <a:br>
            <a:rPr lang="en-US" sz="1200" dirty="0" smtClean="0">
              <a:solidFill>
                <a:schemeClr val="accent4">
                  <a:lumMod val="10000"/>
                </a:schemeClr>
              </a:solidFill>
              <a:latin typeface="Comic Sans MS" pitchFamily="66" charset="0"/>
            </a:rPr>
          </a:br>
          <a:r>
            <a:rPr lang="en-US" sz="1200" dirty="0" smtClean="0">
              <a:solidFill>
                <a:schemeClr val="accent4">
                  <a:lumMod val="10000"/>
                </a:schemeClr>
              </a:solidFill>
              <a:latin typeface="Comic Sans MS" pitchFamily="66" charset="0"/>
            </a:rPr>
            <a:t>- Security</a:t>
          </a:r>
          <a:br>
            <a:rPr lang="en-US" sz="1200" dirty="0" smtClean="0">
              <a:solidFill>
                <a:schemeClr val="accent4">
                  <a:lumMod val="10000"/>
                </a:schemeClr>
              </a:solidFill>
              <a:latin typeface="Comic Sans MS" pitchFamily="66" charset="0"/>
            </a:rPr>
          </a:br>
          <a:r>
            <a:rPr lang="en-US" sz="1200" dirty="0" smtClean="0">
              <a:solidFill>
                <a:schemeClr val="accent4">
                  <a:lumMod val="10000"/>
                </a:schemeClr>
              </a:solidFill>
              <a:latin typeface="Comic Sans MS" pitchFamily="66" charset="0"/>
            </a:rPr>
            <a:t>- Status</a:t>
          </a:r>
          <a:endParaRPr lang="en-US" sz="1600" dirty="0" smtClean="0">
            <a:solidFill>
              <a:schemeClr val="accent4">
                <a:lumMod val="10000"/>
              </a:schemeClr>
            </a:solidFill>
            <a:latin typeface="Comic Sans MS" pitchFamily="66" charset="0"/>
          </a:endParaRPr>
        </a:p>
      </dgm:t>
    </dgm:pt>
    <dgm:pt modelId="{D1C1EF1A-07B9-489C-B907-CA7807BC90A9}" type="parTrans" cxnId="{FE8CF7D9-23D3-4406-9C1A-E321B641D75B}">
      <dgm:prSet/>
      <dgm:spPr/>
      <dgm:t>
        <a:bodyPr/>
        <a:lstStyle/>
        <a:p>
          <a:endParaRPr lang="en-US"/>
        </a:p>
      </dgm:t>
    </dgm:pt>
    <dgm:pt modelId="{56539A51-B31C-4755-8EE0-DCB086B28B7E}" type="sibTrans" cxnId="{FE8CF7D9-23D3-4406-9C1A-E321B641D75B}">
      <dgm:prSet/>
      <dgm:spPr/>
      <dgm:t>
        <a:bodyPr/>
        <a:lstStyle/>
        <a:p>
          <a:endParaRPr lang="en-US"/>
        </a:p>
      </dgm:t>
    </dgm:pt>
    <dgm:pt modelId="{945AF885-D449-42A6-90D6-BD47D1311C7E}">
      <dgm:prSet custT="1"/>
      <dgm:spPr/>
      <dgm:t>
        <a:bodyPr/>
        <a:lstStyle/>
        <a:p>
          <a:pPr algn="l"/>
          <a:r>
            <a:rPr lang="en-US" sz="1600" b="1" dirty="0" smtClean="0">
              <a:solidFill>
                <a:srgbClr val="FF0000"/>
              </a:solidFill>
              <a:latin typeface="Arial Narrow" pitchFamily="34" charset="0"/>
            </a:rPr>
            <a:t>Motivation Factors</a:t>
          </a:r>
          <a:br>
            <a:rPr lang="en-US" sz="1600" b="1" dirty="0" smtClean="0">
              <a:solidFill>
                <a:srgbClr val="FF0000"/>
              </a:solidFill>
              <a:latin typeface="Arial Narrow" pitchFamily="34" charset="0"/>
            </a:rPr>
          </a:br>
          <a:r>
            <a:rPr lang="en-US" sz="1600" b="1" dirty="0" smtClean="0">
              <a:solidFill>
                <a:srgbClr val="0070C0"/>
              </a:solidFill>
              <a:latin typeface="Arial Narrow" pitchFamily="34" charset="0"/>
            </a:rPr>
            <a:t/>
          </a:r>
          <a:br>
            <a:rPr lang="en-US" sz="1600" b="1" dirty="0" smtClean="0">
              <a:solidFill>
                <a:srgbClr val="0070C0"/>
              </a:solidFill>
              <a:latin typeface="Arial Narrow" pitchFamily="34" charset="0"/>
            </a:rPr>
          </a:br>
          <a:r>
            <a:rPr lang="en-US" sz="1200" dirty="0" smtClean="0">
              <a:solidFill>
                <a:schemeClr val="accent4">
                  <a:lumMod val="10000"/>
                </a:schemeClr>
              </a:solidFill>
              <a:latin typeface="Comic Sans MS" pitchFamily="66" charset="0"/>
            </a:rPr>
            <a:t>- Responsibility</a:t>
          </a:r>
          <a:br>
            <a:rPr lang="en-US" sz="1200" dirty="0" smtClean="0">
              <a:solidFill>
                <a:schemeClr val="accent4">
                  <a:lumMod val="10000"/>
                </a:schemeClr>
              </a:solidFill>
              <a:latin typeface="Comic Sans MS" pitchFamily="66" charset="0"/>
            </a:rPr>
          </a:br>
          <a:r>
            <a:rPr lang="en-US" sz="1200" dirty="0" smtClean="0">
              <a:solidFill>
                <a:schemeClr val="accent4">
                  <a:lumMod val="10000"/>
                </a:schemeClr>
              </a:solidFill>
              <a:latin typeface="Comic Sans MS" pitchFamily="66" charset="0"/>
            </a:rPr>
            <a:t>- Self actualization</a:t>
          </a:r>
          <a:br>
            <a:rPr lang="en-US" sz="1200" dirty="0" smtClean="0">
              <a:solidFill>
                <a:schemeClr val="accent4">
                  <a:lumMod val="10000"/>
                </a:schemeClr>
              </a:solidFill>
              <a:latin typeface="Comic Sans MS" pitchFamily="66" charset="0"/>
            </a:rPr>
          </a:br>
          <a:r>
            <a:rPr lang="en-US" sz="1200" dirty="0" smtClean="0">
              <a:solidFill>
                <a:schemeClr val="accent4">
                  <a:lumMod val="10000"/>
                </a:schemeClr>
              </a:solidFill>
              <a:latin typeface="Comic Sans MS" pitchFamily="66" charset="0"/>
            </a:rPr>
            <a:t>- Professional growth</a:t>
          </a:r>
          <a:br>
            <a:rPr lang="en-US" sz="1200" dirty="0" smtClean="0">
              <a:solidFill>
                <a:schemeClr val="accent4">
                  <a:lumMod val="10000"/>
                </a:schemeClr>
              </a:solidFill>
              <a:latin typeface="Comic Sans MS" pitchFamily="66" charset="0"/>
            </a:rPr>
          </a:br>
          <a:r>
            <a:rPr lang="en-US" sz="1200" dirty="0" smtClean="0">
              <a:solidFill>
                <a:schemeClr val="accent4">
                  <a:lumMod val="10000"/>
                </a:schemeClr>
              </a:solidFill>
              <a:latin typeface="Comic Sans MS" pitchFamily="66" charset="0"/>
            </a:rPr>
            <a:t>- Recognition</a:t>
          </a:r>
          <a:endParaRPr lang="en-US" sz="1600" dirty="0">
            <a:solidFill>
              <a:schemeClr val="accent4">
                <a:lumMod val="10000"/>
              </a:schemeClr>
            </a:solidFill>
            <a:latin typeface="Comic Sans MS" pitchFamily="66" charset="0"/>
          </a:endParaRPr>
        </a:p>
      </dgm:t>
    </dgm:pt>
    <dgm:pt modelId="{A7B0D319-1CCD-4849-8F08-FF6959E0A91E}" type="parTrans" cxnId="{9313CDFB-225D-4F36-8154-E4DD221C13A6}">
      <dgm:prSet/>
      <dgm:spPr/>
      <dgm:t>
        <a:bodyPr/>
        <a:lstStyle/>
        <a:p>
          <a:endParaRPr lang="en-US"/>
        </a:p>
      </dgm:t>
    </dgm:pt>
    <dgm:pt modelId="{6BF1997B-66F3-43F1-95CA-8A12255DBBEC}" type="sibTrans" cxnId="{9313CDFB-225D-4F36-8154-E4DD221C13A6}">
      <dgm:prSet/>
      <dgm:spPr/>
      <dgm:t>
        <a:bodyPr/>
        <a:lstStyle/>
        <a:p>
          <a:endParaRPr lang="en-US"/>
        </a:p>
      </dgm:t>
    </dgm:pt>
    <dgm:pt modelId="{68D4EE67-775C-4876-9E01-F6FD4ED7359D}" type="pres">
      <dgm:prSet presAssocID="{1889865E-2A28-4DA2-BEF9-60877B22FD84}" presName="compositeShape" presStyleCnt="0">
        <dgm:presLayoutVars>
          <dgm:chMax val="2"/>
          <dgm:dir/>
          <dgm:resizeHandles val="exact"/>
        </dgm:presLayoutVars>
      </dgm:prSet>
      <dgm:spPr/>
      <dgm:t>
        <a:bodyPr/>
        <a:lstStyle/>
        <a:p>
          <a:endParaRPr lang="en-US"/>
        </a:p>
      </dgm:t>
    </dgm:pt>
    <dgm:pt modelId="{7B255E36-843C-47B4-A769-11BD7FCA9D49}" type="pres">
      <dgm:prSet presAssocID="{1889865E-2A28-4DA2-BEF9-60877B22FD84}" presName="divider" presStyleLbl="fgShp" presStyleIdx="0" presStyleCnt="1" custAng="21485536" custScaleY="93930"/>
      <dgm:spPr>
        <a:solidFill>
          <a:srgbClr val="66CCFF"/>
        </a:solidFill>
      </dgm:spPr>
    </dgm:pt>
    <dgm:pt modelId="{1CF335AB-AA0E-4251-8EA7-BF5DE295950C}" type="pres">
      <dgm:prSet presAssocID="{F464F3C9-9F69-4A03-B0A8-ABE02F280EB2}" presName="downArrow" presStyleLbl="node1" presStyleIdx="0" presStyleCnt="2" custLinFactNeighborX="12434" custLinFactNeighborY="-2010"/>
      <dgm:spPr>
        <a:solidFill>
          <a:srgbClr val="3366FF"/>
        </a:solidFill>
      </dgm:spPr>
    </dgm:pt>
    <dgm:pt modelId="{346FDB03-F8E3-40A8-9674-5A6558304A2A}" type="pres">
      <dgm:prSet presAssocID="{F464F3C9-9F69-4A03-B0A8-ABE02F280EB2}" presName="downArrowText" presStyleLbl="revTx" presStyleIdx="0" presStyleCnt="2" custScaleX="95435">
        <dgm:presLayoutVars>
          <dgm:bulletEnabled val="1"/>
        </dgm:presLayoutVars>
      </dgm:prSet>
      <dgm:spPr/>
      <dgm:t>
        <a:bodyPr/>
        <a:lstStyle/>
        <a:p>
          <a:endParaRPr lang="en-US"/>
        </a:p>
      </dgm:t>
    </dgm:pt>
    <dgm:pt modelId="{95875EEE-3AFE-4689-A4D3-3ABE6FF9BCDF}" type="pres">
      <dgm:prSet presAssocID="{945AF885-D449-42A6-90D6-BD47D1311C7E}" presName="upArrow" presStyleLbl="node1" presStyleIdx="1" presStyleCnt="2" custLinFactNeighborX="-28421" custLinFactNeighborY="-1136"/>
      <dgm:spPr>
        <a:solidFill>
          <a:srgbClr val="3366FF"/>
        </a:solidFill>
      </dgm:spPr>
      <dgm:t>
        <a:bodyPr/>
        <a:lstStyle/>
        <a:p>
          <a:endParaRPr lang="en-US"/>
        </a:p>
      </dgm:t>
    </dgm:pt>
    <dgm:pt modelId="{FBC67E27-5946-4F04-9857-2C5F2F50DF71}" type="pres">
      <dgm:prSet presAssocID="{945AF885-D449-42A6-90D6-BD47D1311C7E}" presName="upArrowText" presStyleLbl="revTx" presStyleIdx="1" presStyleCnt="2" custScaleX="88413">
        <dgm:presLayoutVars>
          <dgm:bulletEnabled val="1"/>
        </dgm:presLayoutVars>
      </dgm:prSet>
      <dgm:spPr/>
      <dgm:t>
        <a:bodyPr/>
        <a:lstStyle/>
        <a:p>
          <a:endParaRPr lang="en-US"/>
        </a:p>
      </dgm:t>
    </dgm:pt>
  </dgm:ptLst>
  <dgm:cxnLst>
    <dgm:cxn modelId="{B910A647-22E9-427C-A331-3A60B645E03F}" type="presOf" srcId="{945AF885-D449-42A6-90D6-BD47D1311C7E}" destId="{FBC67E27-5946-4F04-9857-2C5F2F50DF71}" srcOrd="0" destOrd="0" presId="urn:microsoft.com/office/officeart/2005/8/layout/arrow3"/>
    <dgm:cxn modelId="{FE8CF7D9-23D3-4406-9C1A-E321B641D75B}" srcId="{1889865E-2A28-4DA2-BEF9-60877B22FD84}" destId="{F464F3C9-9F69-4A03-B0A8-ABE02F280EB2}" srcOrd="0" destOrd="0" parTransId="{D1C1EF1A-07B9-489C-B907-CA7807BC90A9}" sibTransId="{56539A51-B31C-4755-8EE0-DCB086B28B7E}"/>
    <dgm:cxn modelId="{139EF67D-17CC-44E5-BA0B-44AB20482A68}" type="presOf" srcId="{F464F3C9-9F69-4A03-B0A8-ABE02F280EB2}" destId="{346FDB03-F8E3-40A8-9674-5A6558304A2A}" srcOrd="0" destOrd="0" presId="urn:microsoft.com/office/officeart/2005/8/layout/arrow3"/>
    <dgm:cxn modelId="{9313CDFB-225D-4F36-8154-E4DD221C13A6}" srcId="{1889865E-2A28-4DA2-BEF9-60877B22FD84}" destId="{945AF885-D449-42A6-90D6-BD47D1311C7E}" srcOrd="1" destOrd="0" parTransId="{A7B0D319-1CCD-4849-8F08-FF6959E0A91E}" sibTransId="{6BF1997B-66F3-43F1-95CA-8A12255DBBEC}"/>
    <dgm:cxn modelId="{3EF986CF-1252-40DB-BB22-86F8E167162F}" type="presOf" srcId="{1889865E-2A28-4DA2-BEF9-60877B22FD84}" destId="{68D4EE67-775C-4876-9E01-F6FD4ED7359D}" srcOrd="0" destOrd="0" presId="urn:microsoft.com/office/officeart/2005/8/layout/arrow3"/>
    <dgm:cxn modelId="{10B89BCD-D783-4148-A7AE-2DA2324FD562}" type="presParOf" srcId="{68D4EE67-775C-4876-9E01-F6FD4ED7359D}" destId="{7B255E36-843C-47B4-A769-11BD7FCA9D49}" srcOrd="0" destOrd="0" presId="urn:microsoft.com/office/officeart/2005/8/layout/arrow3"/>
    <dgm:cxn modelId="{7D49DDCF-EE43-41B0-A35B-EDB81EEAF752}" type="presParOf" srcId="{68D4EE67-775C-4876-9E01-F6FD4ED7359D}" destId="{1CF335AB-AA0E-4251-8EA7-BF5DE295950C}" srcOrd="1" destOrd="0" presId="urn:microsoft.com/office/officeart/2005/8/layout/arrow3"/>
    <dgm:cxn modelId="{603F1A44-6F34-4173-89B6-E70FEF2F3273}" type="presParOf" srcId="{68D4EE67-775C-4876-9E01-F6FD4ED7359D}" destId="{346FDB03-F8E3-40A8-9674-5A6558304A2A}" srcOrd="2" destOrd="0" presId="urn:microsoft.com/office/officeart/2005/8/layout/arrow3"/>
    <dgm:cxn modelId="{62F07C17-3FC3-4711-B5F3-3D9E91D41711}" type="presParOf" srcId="{68D4EE67-775C-4876-9E01-F6FD4ED7359D}" destId="{95875EEE-3AFE-4689-A4D3-3ABE6FF9BCDF}" srcOrd="3" destOrd="0" presId="urn:microsoft.com/office/officeart/2005/8/layout/arrow3"/>
    <dgm:cxn modelId="{18724DD4-9670-4BDD-A5C4-FDD58790BBB7}" type="presParOf" srcId="{68D4EE67-775C-4876-9E01-F6FD4ED7359D}" destId="{FBC67E27-5946-4F04-9857-2C5F2F50DF71}" srcOrd="4" destOrd="0" presId="urn:microsoft.com/office/officeart/2005/8/layout/arrow3"/>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BB725A5-AC5E-4D22-A54B-30CAC5A32EAD}"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E1C2001C-055A-4661-ABBF-A139760F3A69}">
      <dgm:prSet phldrT="[Text]" custT="1"/>
      <dgm:spPr>
        <a:solidFill>
          <a:srgbClr val="3366FF"/>
        </a:solidFill>
      </dgm:spPr>
      <dgm:t>
        <a:bodyPr/>
        <a:lstStyle/>
        <a:p>
          <a:r>
            <a:rPr lang="en-US" sz="1400" b="1" dirty="0" smtClean="0">
              <a:latin typeface="Arial Narrow" pitchFamily="34" charset="0"/>
              <a:ea typeface="+mn-ea"/>
            </a:rPr>
            <a:t>Forcing</a:t>
          </a:r>
          <a:br>
            <a:rPr lang="en-US" sz="1400" b="1" dirty="0" smtClean="0">
              <a:latin typeface="Arial Narrow" pitchFamily="34" charset="0"/>
              <a:ea typeface="+mn-ea"/>
            </a:rPr>
          </a:br>
          <a:r>
            <a:rPr lang="en-US" sz="1400" b="1" dirty="0" smtClean="0">
              <a:latin typeface="Arial Narrow" pitchFamily="34" charset="0"/>
              <a:ea typeface="+mn-ea"/>
            </a:rPr>
            <a:t/>
          </a:r>
          <a:br>
            <a:rPr lang="en-US" sz="1400" b="1" dirty="0" smtClean="0">
              <a:latin typeface="Arial Narrow" pitchFamily="34" charset="0"/>
              <a:ea typeface="+mn-ea"/>
            </a:rPr>
          </a:br>
          <a:r>
            <a:rPr lang="en-US" sz="1400" dirty="0" smtClean="0">
              <a:latin typeface="Arial Narrow" pitchFamily="34" charset="0"/>
              <a:ea typeface="+mn-ea"/>
            </a:rPr>
            <a:t>Pushing one’s viewpoint at the expense of others; Offers only win-lose solutions.</a:t>
          </a:r>
          <a:endParaRPr lang="en-US" sz="1400" dirty="0"/>
        </a:p>
      </dgm:t>
    </dgm:pt>
    <dgm:pt modelId="{0E42957D-9AFC-4300-95CF-BB0300AE6EF4}" type="parTrans" cxnId="{3FD084B7-C91D-4214-9123-23695F1A6EEA}">
      <dgm:prSet/>
      <dgm:spPr/>
      <dgm:t>
        <a:bodyPr/>
        <a:lstStyle/>
        <a:p>
          <a:endParaRPr lang="en-US"/>
        </a:p>
      </dgm:t>
    </dgm:pt>
    <dgm:pt modelId="{2235FF86-310D-4989-A245-D1084DBC70E6}" type="sibTrans" cxnId="{3FD084B7-C91D-4214-9123-23695F1A6EEA}">
      <dgm:prSet/>
      <dgm:spPr/>
      <dgm:t>
        <a:bodyPr/>
        <a:lstStyle/>
        <a:p>
          <a:endParaRPr lang="en-US"/>
        </a:p>
      </dgm:t>
    </dgm:pt>
    <dgm:pt modelId="{CAB88F9C-97C9-421D-97F9-980658A2F3DF}">
      <dgm:prSet custT="1"/>
      <dgm:spPr>
        <a:solidFill>
          <a:srgbClr val="FFFF00"/>
        </a:solidFill>
      </dgm:spPr>
      <dgm:t>
        <a:bodyPr/>
        <a:lstStyle/>
        <a:p>
          <a:r>
            <a:rPr lang="en-US" sz="1400" b="1" dirty="0" smtClean="0">
              <a:latin typeface="Arial Narrow" pitchFamily="34" charset="0"/>
              <a:ea typeface="+mn-ea"/>
            </a:rPr>
            <a:t>Compromising </a:t>
          </a:r>
          <a:br>
            <a:rPr lang="en-US" sz="1400" b="1" dirty="0" smtClean="0">
              <a:latin typeface="Arial Narrow" pitchFamily="34" charset="0"/>
              <a:ea typeface="+mn-ea"/>
            </a:rPr>
          </a:br>
          <a:r>
            <a:rPr lang="en-US" sz="1400" b="1" dirty="0" smtClean="0">
              <a:latin typeface="Arial Narrow" pitchFamily="34" charset="0"/>
              <a:ea typeface="+mn-ea"/>
            </a:rPr>
            <a:t/>
          </a:r>
          <a:br>
            <a:rPr lang="en-US" sz="1400" b="1" dirty="0" smtClean="0">
              <a:latin typeface="Arial Narrow" pitchFamily="34" charset="0"/>
              <a:ea typeface="+mn-ea"/>
            </a:rPr>
          </a:br>
          <a:r>
            <a:rPr lang="en-US" sz="1400" dirty="0" smtClean="0">
              <a:latin typeface="Arial Narrow" pitchFamily="34" charset="0"/>
              <a:ea typeface="+mn-ea"/>
            </a:rPr>
            <a:t>Searching for solution that bring some degree of satisfaction to all parties.</a:t>
          </a:r>
          <a:endParaRPr lang="en-US" sz="1400" dirty="0"/>
        </a:p>
      </dgm:t>
    </dgm:pt>
    <dgm:pt modelId="{F3614536-14EC-476C-9601-00D9A7CF05DF}" type="parTrans" cxnId="{BBF512FA-0840-450F-9158-120917F8B1BE}">
      <dgm:prSet/>
      <dgm:spPr/>
      <dgm:t>
        <a:bodyPr/>
        <a:lstStyle/>
        <a:p>
          <a:endParaRPr lang="en-US"/>
        </a:p>
      </dgm:t>
    </dgm:pt>
    <dgm:pt modelId="{6358B593-6FD3-4854-86BA-FDAA1A68F657}" type="sibTrans" cxnId="{BBF512FA-0840-450F-9158-120917F8B1BE}">
      <dgm:prSet/>
      <dgm:spPr/>
      <dgm:t>
        <a:bodyPr/>
        <a:lstStyle/>
        <a:p>
          <a:endParaRPr lang="en-US"/>
        </a:p>
      </dgm:t>
    </dgm:pt>
    <dgm:pt modelId="{35C6AEB4-DCAF-4F8F-BAF8-C7B1090EBA33}">
      <dgm:prSet phldrT="[Text]" custT="1"/>
      <dgm:spPr>
        <a:solidFill>
          <a:srgbClr val="3366FF"/>
        </a:solidFill>
      </dgm:spPr>
      <dgm:t>
        <a:bodyPr/>
        <a:lstStyle/>
        <a:p>
          <a:r>
            <a:rPr lang="en-US" sz="1400" b="1" dirty="0" smtClean="0">
              <a:latin typeface="Arial Narrow" pitchFamily="34" charset="0"/>
              <a:ea typeface="+mn-ea"/>
            </a:rPr>
            <a:t>Collaborating</a:t>
          </a:r>
          <a:br>
            <a:rPr lang="en-US" sz="1400" b="1" dirty="0" smtClean="0">
              <a:latin typeface="Arial Narrow" pitchFamily="34" charset="0"/>
              <a:ea typeface="+mn-ea"/>
            </a:rPr>
          </a:br>
          <a:r>
            <a:rPr lang="en-US" sz="1400" b="1" dirty="0" smtClean="0">
              <a:latin typeface="Arial Narrow" pitchFamily="34" charset="0"/>
              <a:ea typeface="+mn-ea"/>
            </a:rPr>
            <a:t/>
          </a:r>
          <a:br>
            <a:rPr lang="en-US" sz="1400" b="1" dirty="0" smtClean="0">
              <a:latin typeface="Arial Narrow" pitchFamily="34" charset="0"/>
              <a:ea typeface="+mn-ea"/>
            </a:rPr>
          </a:br>
          <a:r>
            <a:rPr lang="en-US" sz="1400" dirty="0" smtClean="0">
              <a:latin typeface="Arial Narrow" pitchFamily="34" charset="0"/>
              <a:ea typeface="+mn-ea"/>
            </a:rPr>
            <a:t>Incorporating multiple viewpoints and insights from differing perspectives; Leads to consensus and commitment.</a:t>
          </a:r>
          <a:endParaRPr lang="en-US" sz="1400" dirty="0"/>
        </a:p>
      </dgm:t>
    </dgm:pt>
    <dgm:pt modelId="{5155D9B2-7526-4032-996C-6D276E756062}" type="parTrans" cxnId="{95F5D04C-1712-4247-A8B4-E6A1AAA7B9E8}">
      <dgm:prSet/>
      <dgm:spPr/>
      <dgm:t>
        <a:bodyPr/>
        <a:lstStyle/>
        <a:p>
          <a:endParaRPr lang="en-US"/>
        </a:p>
      </dgm:t>
    </dgm:pt>
    <dgm:pt modelId="{88831897-07F5-4957-A0D6-FBC716D1A607}" type="sibTrans" cxnId="{95F5D04C-1712-4247-A8B4-E6A1AAA7B9E8}">
      <dgm:prSet/>
      <dgm:spPr/>
      <dgm:t>
        <a:bodyPr/>
        <a:lstStyle/>
        <a:p>
          <a:endParaRPr lang="en-US"/>
        </a:p>
      </dgm:t>
    </dgm:pt>
    <dgm:pt modelId="{7D13189E-236A-43FB-856E-74BA600BDCD9}">
      <dgm:prSet phldrT="[Text]" custT="1"/>
      <dgm:spPr>
        <a:solidFill>
          <a:srgbClr val="3366FF"/>
        </a:solidFill>
      </dgm:spPr>
      <dgm:t>
        <a:bodyPr/>
        <a:lstStyle/>
        <a:p>
          <a:r>
            <a:rPr lang="en-US" sz="1400" b="1" dirty="0" smtClean="0">
              <a:latin typeface="Arial Narrow" pitchFamily="34" charset="0"/>
              <a:ea typeface="+mn-ea"/>
            </a:rPr>
            <a:t>Smoothing/Accommodating</a:t>
          </a:r>
          <a:br>
            <a:rPr lang="en-US" sz="1400" b="1" dirty="0" smtClean="0">
              <a:latin typeface="Arial Narrow" pitchFamily="34" charset="0"/>
              <a:ea typeface="+mn-ea"/>
            </a:rPr>
          </a:br>
          <a:r>
            <a:rPr lang="en-US" sz="1400" b="1" dirty="0" smtClean="0">
              <a:latin typeface="Arial Narrow" pitchFamily="34" charset="0"/>
              <a:ea typeface="+mn-ea"/>
            </a:rPr>
            <a:t/>
          </a:r>
          <a:br>
            <a:rPr lang="en-US" sz="1400" b="1" dirty="0" smtClean="0">
              <a:latin typeface="Arial Narrow" pitchFamily="34" charset="0"/>
              <a:ea typeface="+mn-ea"/>
            </a:rPr>
          </a:br>
          <a:r>
            <a:rPr lang="en-US" sz="1400" dirty="0" smtClean="0">
              <a:latin typeface="Arial Narrow" pitchFamily="34" charset="0"/>
              <a:ea typeface="+mn-ea"/>
            </a:rPr>
            <a:t>Emphasizing areas of agreement rather than areas of difference.</a:t>
          </a:r>
          <a:endParaRPr lang="en-US" sz="1400" dirty="0"/>
        </a:p>
      </dgm:t>
    </dgm:pt>
    <dgm:pt modelId="{88A7BD07-BFA5-4B5A-9A88-46E2426CDD95}" type="parTrans" cxnId="{C2A9E934-99A1-4E7A-9D0F-31ED331D2A35}">
      <dgm:prSet/>
      <dgm:spPr/>
      <dgm:t>
        <a:bodyPr/>
        <a:lstStyle/>
        <a:p>
          <a:endParaRPr lang="en-US"/>
        </a:p>
      </dgm:t>
    </dgm:pt>
    <dgm:pt modelId="{097EF99C-DA09-4556-B71E-A2AF7A5204D7}" type="sibTrans" cxnId="{C2A9E934-99A1-4E7A-9D0F-31ED331D2A35}">
      <dgm:prSet/>
      <dgm:spPr/>
      <dgm:t>
        <a:bodyPr/>
        <a:lstStyle/>
        <a:p>
          <a:endParaRPr lang="en-US"/>
        </a:p>
      </dgm:t>
    </dgm:pt>
    <dgm:pt modelId="{4A48DE08-CD50-46E2-B950-8E6CD626A182}">
      <dgm:prSet phldrT="[Text]" custT="1"/>
      <dgm:spPr>
        <a:solidFill>
          <a:srgbClr val="3366FF"/>
        </a:solidFill>
      </dgm:spPr>
      <dgm:t>
        <a:bodyPr/>
        <a:lstStyle/>
        <a:p>
          <a:r>
            <a:rPr lang="en-US" sz="1400" b="1" dirty="0" smtClean="0">
              <a:latin typeface="Arial Narrow" pitchFamily="34" charset="0"/>
              <a:ea typeface="+mn-ea"/>
            </a:rPr>
            <a:t>Withdrawing/Avoiding</a:t>
          </a:r>
          <a:br>
            <a:rPr lang="en-US" sz="1400" b="1" dirty="0" smtClean="0">
              <a:latin typeface="Arial Narrow" pitchFamily="34" charset="0"/>
              <a:ea typeface="+mn-ea"/>
            </a:rPr>
          </a:br>
          <a:r>
            <a:rPr lang="en-US" sz="1400" b="1" dirty="0" smtClean="0">
              <a:latin typeface="Arial Narrow" pitchFamily="34" charset="0"/>
              <a:ea typeface="+mn-ea"/>
            </a:rPr>
            <a:t/>
          </a:r>
          <a:br>
            <a:rPr lang="en-US" sz="1400" b="1" dirty="0" smtClean="0">
              <a:latin typeface="Arial Narrow" pitchFamily="34" charset="0"/>
              <a:ea typeface="+mn-ea"/>
            </a:rPr>
          </a:br>
          <a:r>
            <a:rPr lang="en-US" sz="1400" dirty="0" smtClean="0">
              <a:latin typeface="Arial Narrow" pitchFamily="34" charset="0"/>
              <a:ea typeface="+mn-ea"/>
            </a:rPr>
            <a:t>Retreating from an actual or potential conflict situation.</a:t>
          </a:r>
          <a:endParaRPr lang="en-US" sz="1400" dirty="0"/>
        </a:p>
      </dgm:t>
    </dgm:pt>
    <dgm:pt modelId="{F527C258-6B7C-48D1-ADAF-358B48F52CFB}" type="parTrans" cxnId="{42F50996-CBEA-4A4C-8B80-F971C51E489A}">
      <dgm:prSet/>
      <dgm:spPr/>
      <dgm:t>
        <a:bodyPr/>
        <a:lstStyle/>
        <a:p>
          <a:endParaRPr lang="en-US"/>
        </a:p>
      </dgm:t>
    </dgm:pt>
    <dgm:pt modelId="{658B0FD9-17BB-46D2-B49E-301A69EE24AC}" type="sibTrans" cxnId="{42F50996-CBEA-4A4C-8B80-F971C51E489A}">
      <dgm:prSet/>
      <dgm:spPr/>
      <dgm:t>
        <a:bodyPr/>
        <a:lstStyle/>
        <a:p>
          <a:endParaRPr lang="en-US"/>
        </a:p>
      </dgm:t>
    </dgm:pt>
    <dgm:pt modelId="{370E2A6D-6F31-421C-B6B2-36B0D4B18A09}" type="pres">
      <dgm:prSet presAssocID="{6BB725A5-AC5E-4D22-A54B-30CAC5A32EAD}" presName="diagram" presStyleCnt="0">
        <dgm:presLayoutVars>
          <dgm:chMax val="1"/>
          <dgm:dir/>
          <dgm:animLvl val="ctr"/>
          <dgm:resizeHandles val="exact"/>
        </dgm:presLayoutVars>
      </dgm:prSet>
      <dgm:spPr/>
      <dgm:t>
        <a:bodyPr/>
        <a:lstStyle/>
        <a:p>
          <a:endParaRPr lang="en-US"/>
        </a:p>
      </dgm:t>
    </dgm:pt>
    <dgm:pt modelId="{35F8791C-5B6B-4CC0-9110-983AE0621F17}" type="pres">
      <dgm:prSet presAssocID="{6BB725A5-AC5E-4D22-A54B-30CAC5A32EAD}" presName="matrix" presStyleCnt="0"/>
      <dgm:spPr/>
    </dgm:pt>
    <dgm:pt modelId="{6E36BE28-1982-486C-8C00-96E9CDC596A5}" type="pres">
      <dgm:prSet presAssocID="{6BB725A5-AC5E-4D22-A54B-30CAC5A32EAD}" presName="tile1" presStyleLbl="node1" presStyleIdx="0" presStyleCnt="4"/>
      <dgm:spPr/>
      <dgm:t>
        <a:bodyPr/>
        <a:lstStyle/>
        <a:p>
          <a:endParaRPr lang="en-US"/>
        </a:p>
      </dgm:t>
    </dgm:pt>
    <dgm:pt modelId="{E4D273A9-DF6D-4FC6-B850-76D651F89277}" type="pres">
      <dgm:prSet presAssocID="{6BB725A5-AC5E-4D22-A54B-30CAC5A32EAD}" presName="tile1text" presStyleLbl="node1" presStyleIdx="0" presStyleCnt="4">
        <dgm:presLayoutVars>
          <dgm:chMax val="0"/>
          <dgm:chPref val="0"/>
          <dgm:bulletEnabled val="1"/>
        </dgm:presLayoutVars>
      </dgm:prSet>
      <dgm:spPr/>
      <dgm:t>
        <a:bodyPr/>
        <a:lstStyle/>
        <a:p>
          <a:endParaRPr lang="en-US"/>
        </a:p>
      </dgm:t>
    </dgm:pt>
    <dgm:pt modelId="{7BA53C18-21AF-4BD7-A4EA-A2359D892433}" type="pres">
      <dgm:prSet presAssocID="{6BB725A5-AC5E-4D22-A54B-30CAC5A32EAD}" presName="tile2" presStyleLbl="node1" presStyleIdx="1" presStyleCnt="4"/>
      <dgm:spPr/>
      <dgm:t>
        <a:bodyPr/>
        <a:lstStyle/>
        <a:p>
          <a:endParaRPr lang="en-US"/>
        </a:p>
      </dgm:t>
    </dgm:pt>
    <dgm:pt modelId="{1661CBBB-66F4-49C2-94DD-3DFAEC4CCD9E}" type="pres">
      <dgm:prSet presAssocID="{6BB725A5-AC5E-4D22-A54B-30CAC5A32EAD}" presName="tile2text" presStyleLbl="node1" presStyleIdx="1" presStyleCnt="4">
        <dgm:presLayoutVars>
          <dgm:chMax val="0"/>
          <dgm:chPref val="0"/>
          <dgm:bulletEnabled val="1"/>
        </dgm:presLayoutVars>
      </dgm:prSet>
      <dgm:spPr/>
      <dgm:t>
        <a:bodyPr/>
        <a:lstStyle/>
        <a:p>
          <a:endParaRPr lang="en-US"/>
        </a:p>
      </dgm:t>
    </dgm:pt>
    <dgm:pt modelId="{FD82A1EF-EB01-4D01-B3BA-222C356B7028}" type="pres">
      <dgm:prSet presAssocID="{6BB725A5-AC5E-4D22-A54B-30CAC5A32EAD}" presName="tile3" presStyleLbl="node1" presStyleIdx="2" presStyleCnt="4"/>
      <dgm:spPr/>
      <dgm:t>
        <a:bodyPr/>
        <a:lstStyle/>
        <a:p>
          <a:endParaRPr lang="en-US"/>
        </a:p>
      </dgm:t>
    </dgm:pt>
    <dgm:pt modelId="{CCCE4937-A347-42AA-B19D-DAFB8421469D}" type="pres">
      <dgm:prSet presAssocID="{6BB725A5-AC5E-4D22-A54B-30CAC5A32EAD}" presName="tile3text" presStyleLbl="node1" presStyleIdx="2" presStyleCnt="4">
        <dgm:presLayoutVars>
          <dgm:chMax val="0"/>
          <dgm:chPref val="0"/>
          <dgm:bulletEnabled val="1"/>
        </dgm:presLayoutVars>
      </dgm:prSet>
      <dgm:spPr/>
      <dgm:t>
        <a:bodyPr/>
        <a:lstStyle/>
        <a:p>
          <a:endParaRPr lang="en-US"/>
        </a:p>
      </dgm:t>
    </dgm:pt>
    <dgm:pt modelId="{3D86910A-168B-42D3-8063-B80D22A49DFA}" type="pres">
      <dgm:prSet presAssocID="{6BB725A5-AC5E-4D22-A54B-30CAC5A32EAD}" presName="tile4" presStyleLbl="node1" presStyleIdx="3" presStyleCnt="4" custLinFactNeighborX="3896"/>
      <dgm:spPr/>
      <dgm:t>
        <a:bodyPr/>
        <a:lstStyle/>
        <a:p>
          <a:endParaRPr lang="en-US"/>
        </a:p>
      </dgm:t>
    </dgm:pt>
    <dgm:pt modelId="{A642C437-0183-438C-8E90-6EB4C65645D6}" type="pres">
      <dgm:prSet presAssocID="{6BB725A5-AC5E-4D22-A54B-30CAC5A32EAD}" presName="tile4text" presStyleLbl="node1" presStyleIdx="3" presStyleCnt="4">
        <dgm:presLayoutVars>
          <dgm:chMax val="0"/>
          <dgm:chPref val="0"/>
          <dgm:bulletEnabled val="1"/>
        </dgm:presLayoutVars>
      </dgm:prSet>
      <dgm:spPr/>
      <dgm:t>
        <a:bodyPr/>
        <a:lstStyle/>
        <a:p>
          <a:endParaRPr lang="en-US"/>
        </a:p>
      </dgm:t>
    </dgm:pt>
    <dgm:pt modelId="{3FCB909A-BF3A-4672-94BA-1845CD84A730}" type="pres">
      <dgm:prSet presAssocID="{6BB725A5-AC5E-4D22-A54B-30CAC5A32EAD}" presName="centerTile" presStyleLbl="fgShp" presStyleIdx="0" presStyleCnt="1" custScaleX="164179" custScaleY="133333">
        <dgm:presLayoutVars>
          <dgm:chMax val="0"/>
          <dgm:chPref val="0"/>
        </dgm:presLayoutVars>
      </dgm:prSet>
      <dgm:spPr/>
      <dgm:t>
        <a:bodyPr/>
        <a:lstStyle/>
        <a:p>
          <a:endParaRPr lang="en-US"/>
        </a:p>
      </dgm:t>
    </dgm:pt>
  </dgm:ptLst>
  <dgm:cxnLst>
    <dgm:cxn modelId="{C2A9E934-99A1-4E7A-9D0F-31ED331D2A35}" srcId="{CAB88F9C-97C9-421D-97F9-980658A2F3DF}" destId="{7D13189E-236A-43FB-856E-74BA600BDCD9}" srcOrd="3" destOrd="0" parTransId="{88A7BD07-BFA5-4B5A-9A88-46E2426CDD95}" sibTransId="{097EF99C-DA09-4556-B71E-A2AF7A5204D7}"/>
    <dgm:cxn modelId="{9D9FB2B9-3BC1-4212-A6C8-010E9399DA5C}" type="presOf" srcId="{E1C2001C-055A-4661-ABBF-A139760F3A69}" destId="{E4D273A9-DF6D-4FC6-B850-76D651F89277}" srcOrd="1" destOrd="0" presId="urn:microsoft.com/office/officeart/2005/8/layout/matrix1"/>
    <dgm:cxn modelId="{BBF512FA-0840-450F-9158-120917F8B1BE}" srcId="{6BB725A5-AC5E-4D22-A54B-30CAC5A32EAD}" destId="{CAB88F9C-97C9-421D-97F9-980658A2F3DF}" srcOrd="0" destOrd="0" parTransId="{F3614536-14EC-476C-9601-00D9A7CF05DF}" sibTransId="{6358B593-6FD3-4854-86BA-FDAA1A68F657}"/>
    <dgm:cxn modelId="{42F50996-CBEA-4A4C-8B80-F971C51E489A}" srcId="{CAB88F9C-97C9-421D-97F9-980658A2F3DF}" destId="{4A48DE08-CD50-46E2-B950-8E6CD626A182}" srcOrd="2" destOrd="0" parTransId="{F527C258-6B7C-48D1-ADAF-358B48F52CFB}" sibTransId="{658B0FD9-17BB-46D2-B49E-301A69EE24AC}"/>
    <dgm:cxn modelId="{40182B30-2330-4427-88F0-BE3D2F726EAD}" type="presOf" srcId="{35C6AEB4-DCAF-4F8F-BAF8-C7B1090EBA33}" destId="{7BA53C18-21AF-4BD7-A4EA-A2359D892433}" srcOrd="0" destOrd="0" presId="urn:microsoft.com/office/officeart/2005/8/layout/matrix1"/>
    <dgm:cxn modelId="{58D6977D-8CFD-4B39-B29D-6C31600CA5B7}" type="presOf" srcId="{CAB88F9C-97C9-421D-97F9-980658A2F3DF}" destId="{3FCB909A-BF3A-4672-94BA-1845CD84A730}" srcOrd="0" destOrd="0" presId="urn:microsoft.com/office/officeart/2005/8/layout/matrix1"/>
    <dgm:cxn modelId="{95F5D04C-1712-4247-A8B4-E6A1AAA7B9E8}" srcId="{CAB88F9C-97C9-421D-97F9-980658A2F3DF}" destId="{35C6AEB4-DCAF-4F8F-BAF8-C7B1090EBA33}" srcOrd="1" destOrd="0" parTransId="{5155D9B2-7526-4032-996C-6D276E756062}" sibTransId="{88831897-07F5-4957-A0D6-FBC716D1A607}"/>
    <dgm:cxn modelId="{8EFECD13-3C61-4B51-82ED-3F757BF855CE}" type="presOf" srcId="{E1C2001C-055A-4661-ABBF-A139760F3A69}" destId="{6E36BE28-1982-486C-8C00-96E9CDC596A5}" srcOrd="0" destOrd="0" presId="urn:microsoft.com/office/officeart/2005/8/layout/matrix1"/>
    <dgm:cxn modelId="{87AA6565-2AEE-4861-88FB-39EA5B96F1C8}" type="presOf" srcId="{7D13189E-236A-43FB-856E-74BA600BDCD9}" destId="{3D86910A-168B-42D3-8063-B80D22A49DFA}" srcOrd="0" destOrd="0" presId="urn:microsoft.com/office/officeart/2005/8/layout/matrix1"/>
    <dgm:cxn modelId="{DEBACBE6-8A11-4B47-83B6-EB55F75D092B}" type="presOf" srcId="{35C6AEB4-DCAF-4F8F-BAF8-C7B1090EBA33}" destId="{1661CBBB-66F4-49C2-94DD-3DFAEC4CCD9E}" srcOrd="1" destOrd="0" presId="urn:microsoft.com/office/officeart/2005/8/layout/matrix1"/>
    <dgm:cxn modelId="{ACF37D81-0F39-4F54-AA95-13B7522EA662}" type="presOf" srcId="{7D13189E-236A-43FB-856E-74BA600BDCD9}" destId="{A642C437-0183-438C-8E90-6EB4C65645D6}" srcOrd="1" destOrd="0" presId="urn:microsoft.com/office/officeart/2005/8/layout/matrix1"/>
    <dgm:cxn modelId="{3FD084B7-C91D-4214-9123-23695F1A6EEA}" srcId="{CAB88F9C-97C9-421D-97F9-980658A2F3DF}" destId="{E1C2001C-055A-4661-ABBF-A139760F3A69}" srcOrd="0" destOrd="0" parTransId="{0E42957D-9AFC-4300-95CF-BB0300AE6EF4}" sibTransId="{2235FF86-310D-4989-A245-D1084DBC70E6}"/>
    <dgm:cxn modelId="{0086EDF9-92B0-4374-A8D3-F9F325B0685F}" type="presOf" srcId="{4A48DE08-CD50-46E2-B950-8E6CD626A182}" destId="{CCCE4937-A347-42AA-B19D-DAFB8421469D}" srcOrd="1" destOrd="0" presId="urn:microsoft.com/office/officeart/2005/8/layout/matrix1"/>
    <dgm:cxn modelId="{914ECDA5-A7B3-4BF4-8A95-C48BD7CDC012}" type="presOf" srcId="{6BB725A5-AC5E-4D22-A54B-30CAC5A32EAD}" destId="{370E2A6D-6F31-421C-B6B2-36B0D4B18A09}" srcOrd="0" destOrd="0" presId="urn:microsoft.com/office/officeart/2005/8/layout/matrix1"/>
    <dgm:cxn modelId="{CEA81BD4-4B5C-4A8B-81B2-CD8CD7617F59}" type="presOf" srcId="{4A48DE08-CD50-46E2-B950-8E6CD626A182}" destId="{FD82A1EF-EB01-4D01-B3BA-222C356B7028}" srcOrd="0" destOrd="0" presId="urn:microsoft.com/office/officeart/2005/8/layout/matrix1"/>
    <dgm:cxn modelId="{6951D030-909F-42BC-863C-DF6075A3610A}" type="presParOf" srcId="{370E2A6D-6F31-421C-B6B2-36B0D4B18A09}" destId="{35F8791C-5B6B-4CC0-9110-983AE0621F17}" srcOrd="0" destOrd="0" presId="urn:microsoft.com/office/officeart/2005/8/layout/matrix1"/>
    <dgm:cxn modelId="{6FB3AD1E-085E-4F56-9839-5A6F308434A4}" type="presParOf" srcId="{35F8791C-5B6B-4CC0-9110-983AE0621F17}" destId="{6E36BE28-1982-486C-8C00-96E9CDC596A5}" srcOrd="0" destOrd="0" presId="urn:microsoft.com/office/officeart/2005/8/layout/matrix1"/>
    <dgm:cxn modelId="{1CFBC8AC-4FC2-43F8-AC84-C2F13EFB89D9}" type="presParOf" srcId="{35F8791C-5B6B-4CC0-9110-983AE0621F17}" destId="{E4D273A9-DF6D-4FC6-B850-76D651F89277}" srcOrd="1" destOrd="0" presId="urn:microsoft.com/office/officeart/2005/8/layout/matrix1"/>
    <dgm:cxn modelId="{4A65C20B-E153-44CF-BE31-2CAF9602F3C4}" type="presParOf" srcId="{35F8791C-5B6B-4CC0-9110-983AE0621F17}" destId="{7BA53C18-21AF-4BD7-A4EA-A2359D892433}" srcOrd="2" destOrd="0" presId="urn:microsoft.com/office/officeart/2005/8/layout/matrix1"/>
    <dgm:cxn modelId="{D51C6CCA-F4E6-4CDA-8645-ED972DE5B5FC}" type="presParOf" srcId="{35F8791C-5B6B-4CC0-9110-983AE0621F17}" destId="{1661CBBB-66F4-49C2-94DD-3DFAEC4CCD9E}" srcOrd="3" destOrd="0" presId="urn:microsoft.com/office/officeart/2005/8/layout/matrix1"/>
    <dgm:cxn modelId="{58472C00-61C3-40F7-9D29-2511FDC4F64C}" type="presParOf" srcId="{35F8791C-5B6B-4CC0-9110-983AE0621F17}" destId="{FD82A1EF-EB01-4D01-B3BA-222C356B7028}" srcOrd="4" destOrd="0" presId="urn:microsoft.com/office/officeart/2005/8/layout/matrix1"/>
    <dgm:cxn modelId="{D1CBC777-F647-48FA-9DB5-EAD90BDC181D}" type="presParOf" srcId="{35F8791C-5B6B-4CC0-9110-983AE0621F17}" destId="{CCCE4937-A347-42AA-B19D-DAFB8421469D}" srcOrd="5" destOrd="0" presId="urn:microsoft.com/office/officeart/2005/8/layout/matrix1"/>
    <dgm:cxn modelId="{8F0FB44C-5C60-4A10-9F8A-CF6941C75AB5}" type="presParOf" srcId="{35F8791C-5B6B-4CC0-9110-983AE0621F17}" destId="{3D86910A-168B-42D3-8063-B80D22A49DFA}" srcOrd="6" destOrd="0" presId="urn:microsoft.com/office/officeart/2005/8/layout/matrix1"/>
    <dgm:cxn modelId="{0AB5EAEF-0554-481A-92B2-FC7C41E0336C}" type="presParOf" srcId="{35F8791C-5B6B-4CC0-9110-983AE0621F17}" destId="{A642C437-0183-438C-8E90-6EB4C65645D6}" srcOrd="7" destOrd="0" presId="urn:microsoft.com/office/officeart/2005/8/layout/matrix1"/>
    <dgm:cxn modelId="{E127800B-0C08-482F-9547-221F1A40A921}" type="presParOf" srcId="{370E2A6D-6F31-421C-B6B2-36B0D4B18A09}" destId="{3FCB909A-BF3A-4672-94BA-1845CD84A730}" srcOrd="1" destOrd="0" presId="urn:microsoft.com/office/officeart/2005/8/layout/matrix1"/>
  </dgm:cxnLst>
  <dgm:bg>
    <a:no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B255E36-843C-47B4-A769-11BD7FCA9D49}">
      <dsp:nvSpPr>
        <dsp:cNvPr id="0" name=""/>
        <dsp:cNvSpPr/>
      </dsp:nvSpPr>
      <dsp:spPr>
        <a:xfrm rot="21185536">
          <a:off x="18325" y="1448605"/>
          <a:ext cx="7202348" cy="734989"/>
        </a:xfrm>
        <a:prstGeom prst="mathMinus">
          <a:avLst/>
        </a:prstGeom>
        <a:solidFill>
          <a:srgbClr val="66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CF335AB-AA0E-4251-8EA7-BF5DE295950C}">
      <dsp:nvSpPr>
        <dsp:cNvPr id="0" name=""/>
        <dsp:cNvSpPr/>
      </dsp:nvSpPr>
      <dsp:spPr>
        <a:xfrm>
          <a:off x="1138709" y="152407"/>
          <a:ext cx="2171700" cy="1452880"/>
        </a:xfrm>
        <a:prstGeom prst="downArrow">
          <a:avLst/>
        </a:prstGeom>
        <a:solidFill>
          <a:srgbClr val="3366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46FDB03-F8E3-40A8-9674-5A6558304A2A}">
      <dsp:nvSpPr>
        <dsp:cNvPr id="0" name=""/>
        <dsp:cNvSpPr/>
      </dsp:nvSpPr>
      <dsp:spPr>
        <a:xfrm>
          <a:off x="3889543" y="0"/>
          <a:ext cx="2210732" cy="15255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en-US" sz="1600" b="1" kern="1200" dirty="0" smtClean="0">
              <a:solidFill>
                <a:srgbClr val="FF0000"/>
              </a:solidFill>
              <a:latin typeface="Arial Narrow" pitchFamily="34" charset="0"/>
            </a:rPr>
            <a:t>Hygiene Factors</a:t>
          </a:r>
          <a:br>
            <a:rPr lang="en-US" sz="1600" b="1" kern="1200" dirty="0" smtClean="0">
              <a:solidFill>
                <a:srgbClr val="FF0000"/>
              </a:solidFill>
              <a:latin typeface="Arial Narrow" pitchFamily="34" charset="0"/>
            </a:rPr>
          </a:br>
          <a:r>
            <a:rPr lang="en-US" sz="1600" b="1" kern="1200" dirty="0" smtClean="0">
              <a:solidFill>
                <a:srgbClr val="0070C0"/>
              </a:solidFill>
              <a:latin typeface="Arial Narrow" pitchFamily="34" charset="0"/>
            </a:rPr>
            <a:t/>
          </a:r>
          <a:br>
            <a:rPr lang="en-US" sz="1600" b="1" kern="1200" dirty="0" smtClean="0">
              <a:solidFill>
                <a:srgbClr val="0070C0"/>
              </a:solidFill>
              <a:latin typeface="Arial Narrow" pitchFamily="34" charset="0"/>
            </a:rPr>
          </a:br>
          <a:r>
            <a:rPr lang="en-US" sz="1200" kern="1200" dirty="0" smtClean="0">
              <a:solidFill>
                <a:schemeClr val="accent4">
                  <a:lumMod val="10000"/>
                </a:schemeClr>
              </a:solidFill>
              <a:latin typeface="Comic Sans MS" pitchFamily="66" charset="0"/>
            </a:rPr>
            <a:t>- Working condition</a:t>
          </a:r>
          <a:br>
            <a:rPr lang="en-US" sz="1200" kern="1200" dirty="0" smtClean="0">
              <a:solidFill>
                <a:schemeClr val="accent4">
                  <a:lumMod val="10000"/>
                </a:schemeClr>
              </a:solidFill>
              <a:latin typeface="Comic Sans MS" pitchFamily="66" charset="0"/>
            </a:rPr>
          </a:br>
          <a:r>
            <a:rPr lang="en-US" sz="1200" kern="1200" dirty="0" smtClean="0">
              <a:solidFill>
                <a:schemeClr val="accent4">
                  <a:lumMod val="10000"/>
                </a:schemeClr>
              </a:solidFill>
              <a:latin typeface="Comic Sans MS" pitchFamily="66" charset="0"/>
            </a:rPr>
            <a:t>- Salary</a:t>
          </a:r>
          <a:br>
            <a:rPr lang="en-US" sz="1200" kern="1200" dirty="0" smtClean="0">
              <a:solidFill>
                <a:schemeClr val="accent4">
                  <a:lumMod val="10000"/>
                </a:schemeClr>
              </a:solidFill>
              <a:latin typeface="Comic Sans MS" pitchFamily="66" charset="0"/>
            </a:rPr>
          </a:br>
          <a:r>
            <a:rPr lang="en-US" sz="1200" kern="1200" dirty="0" smtClean="0">
              <a:solidFill>
                <a:schemeClr val="accent4">
                  <a:lumMod val="10000"/>
                </a:schemeClr>
              </a:solidFill>
              <a:latin typeface="Comic Sans MS" pitchFamily="66" charset="0"/>
            </a:rPr>
            <a:t>- Personal life</a:t>
          </a:r>
          <a:br>
            <a:rPr lang="en-US" sz="1200" kern="1200" dirty="0" smtClean="0">
              <a:solidFill>
                <a:schemeClr val="accent4">
                  <a:lumMod val="10000"/>
                </a:schemeClr>
              </a:solidFill>
              <a:latin typeface="Comic Sans MS" pitchFamily="66" charset="0"/>
            </a:rPr>
          </a:br>
          <a:r>
            <a:rPr lang="en-US" sz="1200" kern="1200" dirty="0" smtClean="0">
              <a:solidFill>
                <a:schemeClr val="accent4">
                  <a:lumMod val="10000"/>
                </a:schemeClr>
              </a:solidFill>
              <a:latin typeface="Comic Sans MS" pitchFamily="66" charset="0"/>
            </a:rPr>
            <a:t>- Relationship at work</a:t>
          </a:r>
          <a:br>
            <a:rPr lang="en-US" sz="1200" kern="1200" dirty="0" smtClean="0">
              <a:solidFill>
                <a:schemeClr val="accent4">
                  <a:lumMod val="10000"/>
                </a:schemeClr>
              </a:solidFill>
              <a:latin typeface="Comic Sans MS" pitchFamily="66" charset="0"/>
            </a:rPr>
          </a:br>
          <a:r>
            <a:rPr lang="en-US" sz="1200" kern="1200" dirty="0" smtClean="0">
              <a:solidFill>
                <a:schemeClr val="accent4">
                  <a:lumMod val="10000"/>
                </a:schemeClr>
              </a:solidFill>
              <a:latin typeface="Comic Sans MS" pitchFamily="66" charset="0"/>
            </a:rPr>
            <a:t>- Security</a:t>
          </a:r>
          <a:br>
            <a:rPr lang="en-US" sz="1200" kern="1200" dirty="0" smtClean="0">
              <a:solidFill>
                <a:schemeClr val="accent4">
                  <a:lumMod val="10000"/>
                </a:schemeClr>
              </a:solidFill>
              <a:latin typeface="Comic Sans MS" pitchFamily="66" charset="0"/>
            </a:rPr>
          </a:br>
          <a:r>
            <a:rPr lang="en-US" sz="1200" kern="1200" dirty="0" smtClean="0">
              <a:solidFill>
                <a:schemeClr val="accent4">
                  <a:lumMod val="10000"/>
                </a:schemeClr>
              </a:solidFill>
              <a:latin typeface="Comic Sans MS" pitchFamily="66" charset="0"/>
            </a:rPr>
            <a:t>- Status</a:t>
          </a:r>
          <a:endParaRPr lang="en-US" sz="1600" kern="1200" dirty="0" smtClean="0">
            <a:solidFill>
              <a:schemeClr val="accent4">
                <a:lumMod val="10000"/>
              </a:schemeClr>
            </a:solidFill>
            <a:latin typeface="Comic Sans MS" pitchFamily="66" charset="0"/>
          </a:endParaRPr>
        </a:p>
      </dsp:txBody>
      <dsp:txXfrm>
        <a:off x="3889543" y="0"/>
        <a:ext cx="2210732" cy="1525524"/>
      </dsp:txXfrm>
    </dsp:sp>
    <dsp:sp modelId="{95875EEE-3AFE-4689-A4D3-3ABE6FF9BCDF}">
      <dsp:nvSpPr>
        <dsp:cNvPr id="0" name=""/>
        <dsp:cNvSpPr/>
      </dsp:nvSpPr>
      <dsp:spPr>
        <a:xfrm>
          <a:off x="3581401" y="1981205"/>
          <a:ext cx="2171700" cy="1452880"/>
        </a:xfrm>
        <a:prstGeom prst="upArrow">
          <a:avLst/>
        </a:prstGeom>
        <a:solidFill>
          <a:srgbClr val="3366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C67E27-5946-4F04-9857-2C5F2F50DF71}">
      <dsp:nvSpPr>
        <dsp:cNvPr id="0" name=""/>
        <dsp:cNvSpPr/>
      </dsp:nvSpPr>
      <dsp:spPr>
        <a:xfrm>
          <a:off x="1220055" y="2106675"/>
          <a:ext cx="2048069" cy="15255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en-US" sz="1600" b="1" kern="1200" dirty="0" smtClean="0">
              <a:solidFill>
                <a:srgbClr val="FF0000"/>
              </a:solidFill>
              <a:latin typeface="Arial Narrow" pitchFamily="34" charset="0"/>
            </a:rPr>
            <a:t>Motivation Factors</a:t>
          </a:r>
          <a:br>
            <a:rPr lang="en-US" sz="1600" b="1" kern="1200" dirty="0" smtClean="0">
              <a:solidFill>
                <a:srgbClr val="FF0000"/>
              </a:solidFill>
              <a:latin typeface="Arial Narrow" pitchFamily="34" charset="0"/>
            </a:rPr>
          </a:br>
          <a:r>
            <a:rPr lang="en-US" sz="1600" b="1" kern="1200" dirty="0" smtClean="0">
              <a:solidFill>
                <a:srgbClr val="0070C0"/>
              </a:solidFill>
              <a:latin typeface="Arial Narrow" pitchFamily="34" charset="0"/>
            </a:rPr>
            <a:t/>
          </a:r>
          <a:br>
            <a:rPr lang="en-US" sz="1600" b="1" kern="1200" dirty="0" smtClean="0">
              <a:solidFill>
                <a:srgbClr val="0070C0"/>
              </a:solidFill>
              <a:latin typeface="Arial Narrow" pitchFamily="34" charset="0"/>
            </a:rPr>
          </a:br>
          <a:r>
            <a:rPr lang="en-US" sz="1200" kern="1200" dirty="0" smtClean="0">
              <a:solidFill>
                <a:schemeClr val="accent4">
                  <a:lumMod val="10000"/>
                </a:schemeClr>
              </a:solidFill>
              <a:latin typeface="Comic Sans MS" pitchFamily="66" charset="0"/>
            </a:rPr>
            <a:t>- Responsibility</a:t>
          </a:r>
          <a:br>
            <a:rPr lang="en-US" sz="1200" kern="1200" dirty="0" smtClean="0">
              <a:solidFill>
                <a:schemeClr val="accent4">
                  <a:lumMod val="10000"/>
                </a:schemeClr>
              </a:solidFill>
              <a:latin typeface="Comic Sans MS" pitchFamily="66" charset="0"/>
            </a:rPr>
          </a:br>
          <a:r>
            <a:rPr lang="en-US" sz="1200" kern="1200" dirty="0" smtClean="0">
              <a:solidFill>
                <a:schemeClr val="accent4">
                  <a:lumMod val="10000"/>
                </a:schemeClr>
              </a:solidFill>
              <a:latin typeface="Comic Sans MS" pitchFamily="66" charset="0"/>
            </a:rPr>
            <a:t>- Self actualization</a:t>
          </a:r>
          <a:br>
            <a:rPr lang="en-US" sz="1200" kern="1200" dirty="0" smtClean="0">
              <a:solidFill>
                <a:schemeClr val="accent4">
                  <a:lumMod val="10000"/>
                </a:schemeClr>
              </a:solidFill>
              <a:latin typeface="Comic Sans MS" pitchFamily="66" charset="0"/>
            </a:rPr>
          </a:br>
          <a:r>
            <a:rPr lang="en-US" sz="1200" kern="1200" dirty="0" smtClean="0">
              <a:solidFill>
                <a:schemeClr val="accent4">
                  <a:lumMod val="10000"/>
                </a:schemeClr>
              </a:solidFill>
              <a:latin typeface="Comic Sans MS" pitchFamily="66" charset="0"/>
            </a:rPr>
            <a:t>- Professional growth</a:t>
          </a:r>
          <a:br>
            <a:rPr lang="en-US" sz="1200" kern="1200" dirty="0" smtClean="0">
              <a:solidFill>
                <a:schemeClr val="accent4">
                  <a:lumMod val="10000"/>
                </a:schemeClr>
              </a:solidFill>
              <a:latin typeface="Comic Sans MS" pitchFamily="66" charset="0"/>
            </a:rPr>
          </a:br>
          <a:r>
            <a:rPr lang="en-US" sz="1200" kern="1200" dirty="0" smtClean="0">
              <a:solidFill>
                <a:schemeClr val="accent4">
                  <a:lumMod val="10000"/>
                </a:schemeClr>
              </a:solidFill>
              <a:latin typeface="Comic Sans MS" pitchFamily="66" charset="0"/>
            </a:rPr>
            <a:t>- Recognition</a:t>
          </a:r>
          <a:endParaRPr lang="en-US" sz="1600" kern="1200" dirty="0">
            <a:solidFill>
              <a:schemeClr val="accent4">
                <a:lumMod val="10000"/>
              </a:schemeClr>
            </a:solidFill>
            <a:latin typeface="Comic Sans MS" pitchFamily="66" charset="0"/>
          </a:endParaRPr>
        </a:p>
      </dsp:txBody>
      <dsp:txXfrm>
        <a:off x="1220055" y="2106675"/>
        <a:ext cx="2048069" cy="152552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E36BE28-1982-486C-8C00-96E9CDC596A5}">
      <dsp:nvSpPr>
        <dsp:cNvPr id="0" name=""/>
        <dsp:cNvSpPr/>
      </dsp:nvSpPr>
      <dsp:spPr>
        <a:xfrm rot="16200000">
          <a:off x="190499" y="-190499"/>
          <a:ext cx="2171700" cy="2552700"/>
        </a:xfrm>
        <a:prstGeom prst="round1Rect">
          <a:avLst/>
        </a:prstGeom>
        <a:solidFill>
          <a:srgbClr val="3366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1" kern="1200" dirty="0" smtClean="0">
              <a:latin typeface="Arial Narrow" pitchFamily="34" charset="0"/>
              <a:ea typeface="+mn-ea"/>
            </a:rPr>
            <a:t>Forcing</a:t>
          </a:r>
          <a:br>
            <a:rPr lang="en-US" sz="1400" b="1" kern="1200" dirty="0" smtClean="0">
              <a:latin typeface="Arial Narrow" pitchFamily="34" charset="0"/>
              <a:ea typeface="+mn-ea"/>
            </a:rPr>
          </a:br>
          <a:r>
            <a:rPr lang="en-US" sz="1400" b="1" kern="1200" dirty="0" smtClean="0">
              <a:latin typeface="Arial Narrow" pitchFamily="34" charset="0"/>
              <a:ea typeface="+mn-ea"/>
            </a:rPr>
            <a:t/>
          </a:r>
          <a:br>
            <a:rPr lang="en-US" sz="1400" b="1" kern="1200" dirty="0" smtClean="0">
              <a:latin typeface="Arial Narrow" pitchFamily="34" charset="0"/>
              <a:ea typeface="+mn-ea"/>
            </a:rPr>
          </a:br>
          <a:r>
            <a:rPr lang="en-US" sz="1400" kern="1200" dirty="0" smtClean="0">
              <a:latin typeface="Arial Narrow" pitchFamily="34" charset="0"/>
              <a:ea typeface="+mn-ea"/>
            </a:rPr>
            <a:t>Pushing one’s viewpoint at the expense of others; Offers only win-lose solutions.</a:t>
          </a:r>
          <a:endParaRPr lang="en-US" sz="1400" kern="1200" dirty="0"/>
        </a:p>
      </dsp:txBody>
      <dsp:txXfrm rot="16200000">
        <a:off x="461962" y="-461962"/>
        <a:ext cx="1628775" cy="2552700"/>
      </dsp:txXfrm>
    </dsp:sp>
    <dsp:sp modelId="{7BA53C18-21AF-4BD7-A4EA-A2359D892433}">
      <dsp:nvSpPr>
        <dsp:cNvPr id="0" name=""/>
        <dsp:cNvSpPr/>
      </dsp:nvSpPr>
      <dsp:spPr>
        <a:xfrm>
          <a:off x="2552700" y="0"/>
          <a:ext cx="2552700" cy="2171700"/>
        </a:xfrm>
        <a:prstGeom prst="round1Rect">
          <a:avLst/>
        </a:prstGeom>
        <a:solidFill>
          <a:srgbClr val="3366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1" kern="1200" dirty="0" smtClean="0">
              <a:latin typeface="Arial Narrow" pitchFamily="34" charset="0"/>
              <a:ea typeface="+mn-ea"/>
            </a:rPr>
            <a:t>Collaborating</a:t>
          </a:r>
          <a:br>
            <a:rPr lang="en-US" sz="1400" b="1" kern="1200" dirty="0" smtClean="0">
              <a:latin typeface="Arial Narrow" pitchFamily="34" charset="0"/>
              <a:ea typeface="+mn-ea"/>
            </a:rPr>
          </a:br>
          <a:r>
            <a:rPr lang="en-US" sz="1400" b="1" kern="1200" dirty="0" smtClean="0">
              <a:latin typeface="Arial Narrow" pitchFamily="34" charset="0"/>
              <a:ea typeface="+mn-ea"/>
            </a:rPr>
            <a:t/>
          </a:r>
          <a:br>
            <a:rPr lang="en-US" sz="1400" b="1" kern="1200" dirty="0" smtClean="0">
              <a:latin typeface="Arial Narrow" pitchFamily="34" charset="0"/>
              <a:ea typeface="+mn-ea"/>
            </a:rPr>
          </a:br>
          <a:r>
            <a:rPr lang="en-US" sz="1400" kern="1200" dirty="0" smtClean="0">
              <a:latin typeface="Arial Narrow" pitchFamily="34" charset="0"/>
              <a:ea typeface="+mn-ea"/>
            </a:rPr>
            <a:t>Incorporating multiple viewpoints and insights from differing perspectives; Leads to consensus and commitment.</a:t>
          </a:r>
          <a:endParaRPr lang="en-US" sz="1400" kern="1200" dirty="0"/>
        </a:p>
      </dsp:txBody>
      <dsp:txXfrm>
        <a:off x="2552700" y="0"/>
        <a:ext cx="2552700" cy="1628775"/>
      </dsp:txXfrm>
    </dsp:sp>
    <dsp:sp modelId="{FD82A1EF-EB01-4D01-B3BA-222C356B7028}">
      <dsp:nvSpPr>
        <dsp:cNvPr id="0" name=""/>
        <dsp:cNvSpPr/>
      </dsp:nvSpPr>
      <dsp:spPr>
        <a:xfrm rot="10800000">
          <a:off x="0" y="2171700"/>
          <a:ext cx="2552700" cy="2171700"/>
        </a:xfrm>
        <a:prstGeom prst="round1Rect">
          <a:avLst/>
        </a:prstGeom>
        <a:solidFill>
          <a:srgbClr val="3366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1" kern="1200" dirty="0" smtClean="0">
              <a:latin typeface="Arial Narrow" pitchFamily="34" charset="0"/>
              <a:ea typeface="+mn-ea"/>
            </a:rPr>
            <a:t>Withdrawing/Avoiding</a:t>
          </a:r>
          <a:br>
            <a:rPr lang="en-US" sz="1400" b="1" kern="1200" dirty="0" smtClean="0">
              <a:latin typeface="Arial Narrow" pitchFamily="34" charset="0"/>
              <a:ea typeface="+mn-ea"/>
            </a:rPr>
          </a:br>
          <a:r>
            <a:rPr lang="en-US" sz="1400" b="1" kern="1200" dirty="0" smtClean="0">
              <a:latin typeface="Arial Narrow" pitchFamily="34" charset="0"/>
              <a:ea typeface="+mn-ea"/>
            </a:rPr>
            <a:t/>
          </a:r>
          <a:br>
            <a:rPr lang="en-US" sz="1400" b="1" kern="1200" dirty="0" smtClean="0">
              <a:latin typeface="Arial Narrow" pitchFamily="34" charset="0"/>
              <a:ea typeface="+mn-ea"/>
            </a:rPr>
          </a:br>
          <a:r>
            <a:rPr lang="en-US" sz="1400" kern="1200" dirty="0" smtClean="0">
              <a:latin typeface="Arial Narrow" pitchFamily="34" charset="0"/>
              <a:ea typeface="+mn-ea"/>
            </a:rPr>
            <a:t>Retreating from an actual or potential conflict situation.</a:t>
          </a:r>
          <a:endParaRPr lang="en-US" sz="1400" kern="1200" dirty="0"/>
        </a:p>
      </dsp:txBody>
      <dsp:txXfrm rot="10800000">
        <a:off x="0" y="2714625"/>
        <a:ext cx="2552700" cy="1628775"/>
      </dsp:txXfrm>
    </dsp:sp>
    <dsp:sp modelId="{3D86910A-168B-42D3-8063-B80D22A49DFA}">
      <dsp:nvSpPr>
        <dsp:cNvPr id="0" name=""/>
        <dsp:cNvSpPr/>
      </dsp:nvSpPr>
      <dsp:spPr>
        <a:xfrm rot="5400000">
          <a:off x="2743199" y="1981200"/>
          <a:ext cx="2171700" cy="2552700"/>
        </a:xfrm>
        <a:prstGeom prst="round1Rect">
          <a:avLst/>
        </a:prstGeom>
        <a:solidFill>
          <a:srgbClr val="3366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1" kern="1200" dirty="0" smtClean="0">
              <a:latin typeface="Arial Narrow" pitchFamily="34" charset="0"/>
              <a:ea typeface="+mn-ea"/>
            </a:rPr>
            <a:t>Smoothing/Accommodating</a:t>
          </a:r>
          <a:br>
            <a:rPr lang="en-US" sz="1400" b="1" kern="1200" dirty="0" smtClean="0">
              <a:latin typeface="Arial Narrow" pitchFamily="34" charset="0"/>
              <a:ea typeface="+mn-ea"/>
            </a:rPr>
          </a:br>
          <a:r>
            <a:rPr lang="en-US" sz="1400" b="1" kern="1200" dirty="0" smtClean="0">
              <a:latin typeface="Arial Narrow" pitchFamily="34" charset="0"/>
              <a:ea typeface="+mn-ea"/>
            </a:rPr>
            <a:t/>
          </a:r>
          <a:br>
            <a:rPr lang="en-US" sz="1400" b="1" kern="1200" dirty="0" smtClean="0">
              <a:latin typeface="Arial Narrow" pitchFamily="34" charset="0"/>
              <a:ea typeface="+mn-ea"/>
            </a:rPr>
          </a:br>
          <a:r>
            <a:rPr lang="en-US" sz="1400" kern="1200" dirty="0" smtClean="0">
              <a:latin typeface="Arial Narrow" pitchFamily="34" charset="0"/>
              <a:ea typeface="+mn-ea"/>
            </a:rPr>
            <a:t>Emphasizing areas of agreement rather than areas of difference.</a:t>
          </a:r>
          <a:endParaRPr lang="en-US" sz="1400" kern="1200" dirty="0"/>
        </a:p>
      </dsp:txBody>
      <dsp:txXfrm rot="5400000">
        <a:off x="3014662" y="2252662"/>
        <a:ext cx="1628775" cy="2552700"/>
      </dsp:txXfrm>
    </dsp:sp>
    <dsp:sp modelId="{3FCB909A-BF3A-4672-94BA-1845CD84A730}">
      <dsp:nvSpPr>
        <dsp:cNvPr id="0" name=""/>
        <dsp:cNvSpPr/>
      </dsp:nvSpPr>
      <dsp:spPr>
        <a:xfrm>
          <a:off x="1295400" y="1447801"/>
          <a:ext cx="2514598" cy="1447796"/>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latin typeface="Arial Narrow" pitchFamily="34" charset="0"/>
              <a:ea typeface="+mn-ea"/>
            </a:rPr>
            <a:t>Compromising </a:t>
          </a:r>
          <a:br>
            <a:rPr lang="en-US" sz="1400" b="1" kern="1200" dirty="0" smtClean="0">
              <a:latin typeface="Arial Narrow" pitchFamily="34" charset="0"/>
              <a:ea typeface="+mn-ea"/>
            </a:rPr>
          </a:br>
          <a:r>
            <a:rPr lang="en-US" sz="1400" b="1" kern="1200" dirty="0" smtClean="0">
              <a:latin typeface="Arial Narrow" pitchFamily="34" charset="0"/>
              <a:ea typeface="+mn-ea"/>
            </a:rPr>
            <a:t/>
          </a:r>
          <a:br>
            <a:rPr lang="en-US" sz="1400" b="1" kern="1200" dirty="0" smtClean="0">
              <a:latin typeface="Arial Narrow" pitchFamily="34" charset="0"/>
              <a:ea typeface="+mn-ea"/>
            </a:rPr>
          </a:br>
          <a:r>
            <a:rPr lang="en-US" sz="1400" kern="1200" dirty="0" smtClean="0">
              <a:latin typeface="Arial Narrow" pitchFamily="34" charset="0"/>
              <a:ea typeface="+mn-ea"/>
            </a:rPr>
            <a:t>Searching for solution that bring some degree of satisfaction to all parties.</a:t>
          </a:r>
          <a:endParaRPr lang="en-US" sz="1400" kern="1200" dirty="0"/>
        </a:p>
      </dsp:txBody>
      <dsp:txXfrm>
        <a:off x="1295400" y="1447801"/>
        <a:ext cx="2514598" cy="1447796"/>
      </dsp:txXfrm>
    </dsp:sp>
  </dsp:spTree>
</dsp:drawing>
</file>

<file path=ppt/diagrams/layout1.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24C669E-BF0D-48E5-8107-0538E46FDD6E}" type="datetimeFigureOut">
              <a:rPr lang="en-US" smtClean="0"/>
              <a:pPr/>
              <a:t>11/27/2017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2B58705-D797-4C24-802C-565A0FDB916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GB"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E8B9D7C-0B67-0843-AAF8-DD66EEDF994B}" type="datetimeFigureOut">
              <a:rPr lang="en-GB" smtClean="0"/>
              <a:pPr/>
              <a:t>27/11/2017</a:t>
            </a:fld>
            <a:endParaRPr lang="en-GB"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GB"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GB"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C4FB2D1-FBC4-914B-AF33-C11CFB7EB969}" type="slidenum">
              <a:rPr lang="en-GB" smtClean="0"/>
              <a:pPr/>
              <a:t>‹#›</a:t>
            </a:fld>
            <a:endParaRPr lang="en-GB" dirty="0"/>
          </a:p>
        </p:txBody>
      </p:sp>
    </p:spTree>
    <p:extLst>
      <p:ext uri="{BB962C8B-B14F-4D97-AF65-F5344CB8AC3E}">
        <p14:creationId xmlns:p14="http://schemas.microsoft.com/office/powerpoint/2010/main" xmlns="" val="203365225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031"/>
          <p:cNvSpPr>
            <a:spLocks noGrp="1" noChangeArrowheads="1"/>
          </p:cNvSpPr>
          <p:nvPr>
            <p:ph type="sldNum" sz="quarter" idx="5"/>
          </p:nvPr>
        </p:nvSpPr>
        <p:spPr>
          <a:noFill/>
        </p:spPr>
        <p:txBody>
          <a:bodyPr/>
          <a:lstStyle/>
          <a:p>
            <a:fld id="{A873CBF2-C287-427C-921C-695986481F12}" type="slidenum">
              <a:rPr lang="en-US" smtClean="0">
                <a:latin typeface="Times New Roman" charset="0"/>
              </a:rPr>
              <a:pPr/>
              <a:t>1</a:t>
            </a:fld>
            <a:endParaRPr lang="en-US" smtClean="0">
              <a:latin typeface="Times New Roman"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endParaRPr lang="en-US" smtClean="0">
              <a:latin typeface="Times New Roman" charset="0"/>
            </a:endParaRPr>
          </a:p>
        </p:txBody>
      </p:sp>
    </p:spTree>
    <p:extLst>
      <p:ext uri="{BB962C8B-B14F-4D97-AF65-F5344CB8AC3E}">
        <p14:creationId xmlns:p14="http://schemas.microsoft.com/office/powerpoint/2010/main" xmlns="" val="33075596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126C0-9B22-42E5-B80F-28050DC8385E}" type="slidenum">
              <a:rPr lang="en-US" smtClean="0"/>
              <a:pPr/>
              <a:t>10</a:t>
            </a:fld>
            <a:endParaRPr lang="en-US"/>
          </a:p>
        </p:txBody>
      </p:sp>
    </p:spTree>
    <p:extLst>
      <p:ext uri="{BB962C8B-B14F-4D97-AF65-F5344CB8AC3E}">
        <p14:creationId xmlns:p14="http://schemas.microsoft.com/office/powerpoint/2010/main" xmlns="" val="28599225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126C0-9B22-42E5-B80F-28050DC8385E}" type="slidenum">
              <a:rPr lang="en-US" smtClean="0"/>
              <a:pPr/>
              <a:t>11</a:t>
            </a:fld>
            <a:endParaRPr lang="en-US"/>
          </a:p>
        </p:txBody>
      </p:sp>
    </p:spTree>
    <p:extLst>
      <p:ext uri="{BB962C8B-B14F-4D97-AF65-F5344CB8AC3E}">
        <p14:creationId xmlns:p14="http://schemas.microsoft.com/office/powerpoint/2010/main" xmlns="" val="8617789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126C0-9B22-42E5-B80F-28050DC8385E}" type="slidenum">
              <a:rPr lang="en-US" smtClean="0"/>
              <a:pPr/>
              <a:t>12</a:t>
            </a:fld>
            <a:endParaRPr lang="en-US"/>
          </a:p>
        </p:txBody>
      </p:sp>
    </p:spTree>
    <p:extLst>
      <p:ext uri="{BB962C8B-B14F-4D97-AF65-F5344CB8AC3E}">
        <p14:creationId xmlns:p14="http://schemas.microsoft.com/office/powerpoint/2010/main" xmlns="" val="32652283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126C0-9B22-42E5-B80F-28050DC8385E}" type="slidenum">
              <a:rPr lang="en-US" smtClean="0"/>
              <a:pPr/>
              <a:t>13</a:t>
            </a:fld>
            <a:endParaRPr lang="en-US"/>
          </a:p>
        </p:txBody>
      </p:sp>
    </p:spTree>
    <p:extLst>
      <p:ext uri="{BB962C8B-B14F-4D97-AF65-F5344CB8AC3E}">
        <p14:creationId xmlns:p14="http://schemas.microsoft.com/office/powerpoint/2010/main" xmlns="" val="391746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126C0-9B22-42E5-B80F-28050DC8385E}" type="slidenum">
              <a:rPr lang="en-US" smtClean="0"/>
              <a:pPr/>
              <a:t>14</a:t>
            </a:fld>
            <a:endParaRPr lang="en-US"/>
          </a:p>
        </p:txBody>
      </p:sp>
    </p:spTree>
    <p:extLst>
      <p:ext uri="{BB962C8B-B14F-4D97-AF65-F5344CB8AC3E}">
        <p14:creationId xmlns:p14="http://schemas.microsoft.com/office/powerpoint/2010/main" xmlns="" val="29909127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126C0-9B22-42E5-B80F-28050DC8385E}" type="slidenum">
              <a:rPr lang="en-US" smtClean="0"/>
              <a:pPr/>
              <a:t>15</a:t>
            </a:fld>
            <a:endParaRPr lang="en-US"/>
          </a:p>
        </p:txBody>
      </p:sp>
    </p:spTree>
    <p:extLst>
      <p:ext uri="{BB962C8B-B14F-4D97-AF65-F5344CB8AC3E}">
        <p14:creationId xmlns:p14="http://schemas.microsoft.com/office/powerpoint/2010/main" xmlns="" val="9610467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126C0-9B22-42E5-B80F-28050DC8385E}" type="slidenum">
              <a:rPr lang="en-US" smtClean="0"/>
              <a:pPr/>
              <a:t>16</a:t>
            </a:fld>
            <a:endParaRPr lang="en-US"/>
          </a:p>
        </p:txBody>
      </p:sp>
    </p:spTree>
    <p:extLst>
      <p:ext uri="{BB962C8B-B14F-4D97-AF65-F5344CB8AC3E}">
        <p14:creationId xmlns:p14="http://schemas.microsoft.com/office/powerpoint/2010/main" xmlns="" val="17013587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126C0-9B22-42E5-B80F-28050DC8385E}" type="slidenum">
              <a:rPr lang="en-US" smtClean="0"/>
              <a:pPr/>
              <a:t>17</a:t>
            </a:fld>
            <a:endParaRPr lang="en-US"/>
          </a:p>
        </p:txBody>
      </p:sp>
    </p:spTree>
    <p:extLst>
      <p:ext uri="{BB962C8B-B14F-4D97-AF65-F5344CB8AC3E}">
        <p14:creationId xmlns:p14="http://schemas.microsoft.com/office/powerpoint/2010/main" xmlns="" val="28938779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126C0-9B22-42E5-B80F-28050DC8385E}" type="slidenum">
              <a:rPr lang="en-US" smtClean="0"/>
              <a:pPr/>
              <a:t>18</a:t>
            </a:fld>
            <a:endParaRPr lang="en-US"/>
          </a:p>
        </p:txBody>
      </p:sp>
    </p:spTree>
    <p:extLst>
      <p:ext uri="{BB962C8B-B14F-4D97-AF65-F5344CB8AC3E}">
        <p14:creationId xmlns:p14="http://schemas.microsoft.com/office/powerpoint/2010/main" xmlns="" val="40756782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126C0-9B22-42E5-B80F-28050DC8385E}" type="slidenum">
              <a:rPr lang="en-US" smtClean="0"/>
              <a:pPr/>
              <a:t>19</a:t>
            </a:fld>
            <a:endParaRPr lang="en-US"/>
          </a:p>
        </p:txBody>
      </p:sp>
    </p:spTree>
    <p:extLst>
      <p:ext uri="{BB962C8B-B14F-4D97-AF65-F5344CB8AC3E}">
        <p14:creationId xmlns:p14="http://schemas.microsoft.com/office/powerpoint/2010/main" xmlns="" val="1160809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126C0-9B22-42E5-B80F-28050DC8385E}" type="slidenum">
              <a:rPr lang="en-US" smtClean="0"/>
              <a:pPr/>
              <a:t>2</a:t>
            </a:fld>
            <a:endParaRPr lang="en-US"/>
          </a:p>
        </p:txBody>
      </p:sp>
    </p:spTree>
    <p:extLst>
      <p:ext uri="{BB962C8B-B14F-4D97-AF65-F5344CB8AC3E}">
        <p14:creationId xmlns:p14="http://schemas.microsoft.com/office/powerpoint/2010/main" xmlns="" val="27785167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126C0-9B22-42E5-B80F-28050DC8385E}" type="slidenum">
              <a:rPr lang="en-US" smtClean="0"/>
              <a:pPr/>
              <a:t>20</a:t>
            </a:fld>
            <a:endParaRPr lang="en-US"/>
          </a:p>
        </p:txBody>
      </p:sp>
    </p:spTree>
    <p:extLst>
      <p:ext uri="{BB962C8B-B14F-4D97-AF65-F5344CB8AC3E}">
        <p14:creationId xmlns:p14="http://schemas.microsoft.com/office/powerpoint/2010/main" xmlns="" val="33687734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126C0-9B22-42E5-B80F-28050DC8385E}" type="slidenum">
              <a:rPr lang="en-US" smtClean="0"/>
              <a:pPr/>
              <a:t>21</a:t>
            </a:fld>
            <a:endParaRPr lang="en-US"/>
          </a:p>
        </p:txBody>
      </p:sp>
    </p:spTree>
    <p:extLst>
      <p:ext uri="{BB962C8B-B14F-4D97-AF65-F5344CB8AC3E}">
        <p14:creationId xmlns:p14="http://schemas.microsoft.com/office/powerpoint/2010/main" xmlns="" val="9825429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126C0-9B22-42E5-B80F-28050DC8385E}" type="slidenum">
              <a:rPr lang="en-US" smtClean="0"/>
              <a:pPr/>
              <a:t>22</a:t>
            </a:fld>
            <a:endParaRPr lang="en-US"/>
          </a:p>
        </p:txBody>
      </p:sp>
    </p:spTree>
    <p:extLst>
      <p:ext uri="{BB962C8B-B14F-4D97-AF65-F5344CB8AC3E}">
        <p14:creationId xmlns:p14="http://schemas.microsoft.com/office/powerpoint/2010/main" xmlns="" val="30862542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126C0-9B22-42E5-B80F-28050DC8385E}" type="slidenum">
              <a:rPr lang="en-US" smtClean="0"/>
              <a:pPr/>
              <a:t>23</a:t>
            </a:fld>
            <a:endParaRPr lang="en-US"/>
          </a:p>
        </p:txBody>
      </p:sp>
    </p:spTree>
    <p:extLst>
      <p:ext uri="{BB962C8B-B14F-4D97-AF65-F5344CB8AC3E}">
        <p14:creationId xmlns:p14="http://schemas.microsoft.com/office/powerpoint/2010/main" xmlns="" val="26350254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126C0-9B22-42E5-B80F-28050DC8385E}" type="slidenum">
              <a:rPr lang="en-US" smtClean="0"/>
              <a:pPr/>
              <a:t>24</a:t>
            </a:fld>
            <a:endParaRPr lang="en-US"/>
          </a:p>
        </p:txBody>
      </p:sp>
    </p:spTree>
    <p:extLst>
      <p:ext uri="{BB962C8B-B14F-4D97-AF65-F5344CB8AC3E}">
        <p14:creationId xmlns:p14="http://schemas.microsoft.com/office/powerpoint/2010/main" xmlns="" val="9755748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126C0-9B22-42E5-B80F-28050DC8385E}" type="slidenum">
              <a:rPr lang="en-US" smtClean="0"/>
              <a:pPr/>
              <a:t>25</a:t>
            </a:fld>
            <a:endParaRPr lang="en-US"/>
          </a:p>
        </p:txBody>
      </p:sp>
    </p:spTree>
    <p:extLst>
      <p:ext uri="{BB962C8B-B14F-4D97-AF65-F5344CB8AC3E}">
        <p14:creationId xmlns:p14="http://schemas.microsoft.com/office/powerpoint/2010/main" xmlns="" val="26790555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126C0-9B22-42E5-B80F-28050DC8385E}" type="slidenum">
              <a:rPr lang="en-US" smtClean="0"/>
              <a:pPr/>
              <a:t>26</a:t>
            </a:fld>
            <a:endParaRPr lang="en-US"/>
          </a:p>
        </p:txBody>
      </p:sp>
    </p:spTree>
    <p:extLst>
      <p:ext uri="{BB962C8B-B14F-4D97-AF65-F5344CB8AC3E}">
        <p14:creationId xmlns:p14="http://schemas.microsoft.com/office/powerpoint/2010/main" xmlns="" val="26790555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126C0-9B22-42E5-B80F-28050DC8385E}" type="slidenum">
              <a:rPr lang="en-US" smtClean="0"/>
              <a:pPr/>
              <a:t>27</a:t>
            </a:fld>
            <a:endParaRPr lang="en-US"/>
          </a:p>
        </p:txBody>
      </p:sp>
    </p:spTree>
    <p:extLst>
      <p:ext uri="{BB962C8B-B14F-4D97-AF65-F5344CB8AC3E}">
        <p14:creationId xmlns:p14="http://schemas.microsoft.com/office/powerpoint/2010/main" xmlns="" val="26790555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126C0-9B22-42E5-B80F-28050DC8385E}" type="slidenum">
              <a:rPr lang="en-US" smtClean="0"/>
              <a:pPr/>
              <a:t>28</a:t>
            </a:fld>
            <a:endParaRPr lang="en-US"/>
          </a:p>
        </p:txBody>
      </p:sp>
    </p:spTree>
    <p:extLst>
      <p:ext uri="{BB962C8B-B14F-4D97-AF65-F5344CB8AC3E}">
        <p14:creationId xmlns:p14="http://schemas.microsoft.com/office/powerpoint/2010/main" xmlns="" val="26790555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126C0-9B22-42E5-B80F-28050DC8385E}" type="slidenum">
              <a:rPr lang="en-US" smtClean="0"/>
              <a:pPr/>
              <a:t>29</a:t>
            </a:fld>
            <a:endParaRPr lang="en-US"/>
          </a:p>
        </p:txBody>
      </p:sp>
    </p:spTree>
    <p:extLst>
      <p:ext uri="{BB962C8B-B14F-4D97-AF65-F5344CB8AC3E}">
        <p14:creationId xmlns:p14="http://schemas.microsoft.com/office/powerpoint/2010/main" xmlns="" val="2679055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126C0-9B22-42E5-B80F-28050DC8385E}" type="slidenum">
              <a:rPr lang="en-US" smtClean="0"/>
              <a:pPr/>
              <a:t>3</a:t>
            </a:fld>
            <a:endParaRPr lang="en-US"/>
          </a:p>
        </p:txBody>
      </p:sp>
    </p:spTree>
    <p:extLst>
      <p:ext uri="{BB962C8B-B14F-4D97-AF65-F5344CB8AC3E}">
        <p14:creationId xmlns:p14="http://schemas.microsoft.com/office/powerpoint/2010/main" xmlns="" val="32883048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126C0-9B22-42E5-B80F-28050DC8385E}" type="slidenum">
              <a:rPr lang="en-US" smtClean="0"/>
              <a:pPr/>
              <a:t>30</a:t>
            </a:fld>
            <a:endParaRPr lang="en-US"/>
          </a:p>
        </p:txBody>
      </p:sp>
    </p:spTree>
    <p:extLst>
      <p:ext uri="{BB962C8B-B14F-4D97-AF65-F5344CB8AC3E}">
        <p14:creationId xmlns:p14="http://schemas.microsoft.com/office/powerpoint/2010/main" xmlns="" val="2679055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126C0-9B22-42E5-B80F-28050DC8385E}" type="slidenum">
              <a:rPr lang="en-US" smtClean="0"/>
              <a:pPr/>
              <a:t>4</a:t>
            </a:fld>
            <a:endParaRPr lang="en-US"/>
          </a:p>
        </p:txBody>
      </p:sp>
    </p:spTree>
    <p:extLst>
      <p:ext uri="{BB962C8B-B14F-4D97-AF65-F5344CB8AC3E}">
        <p14:creationId xmlns:p14="http://schemas.microsoft.com/office/powerpoint/2010/main" xmlns="" val="2245447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126C0-9B22-42E5-B80F-28050DC8385E}" type="slidenum">
              <a:rPr lang="en-US" smtClean="0"/>
              <a:pPr/>
              <a:t>5</a:t>
            </a:fld>
            <a:endParaRPr lang="en-US"/>
          </a:p>
        </p:txBody>
      </p:sp>
    </p:spTree>
    <p:extLst>
      <p:ext uri="{BB962C8B-B14F-4D97-AF65-F5344CB8AC3E}">
        <p14:creationId xmlns:p14="http://schemas.microsoft.com/office/powerpoint/2010/main" xmlns="" val="16169814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126C0-9B22-42E5-B80F-28050DC8385E}" type="slidenum">
              <a:rPr lang="en-US" smtClean="0"/>
              <a:pPr/>
              <a:t>6</a:t>
            </a:fld>
            <a:endParaRPr lang="en-US"/>
          </a:p>
        </p:txBody>
      </p:sp>
    </p:spTree>
    <p:extLst>
      <p:ext uri="{BB962C8B-B14F-4D97-AF65-F5344CB8AC3E}">
        <p14:creationId xmlns:p14="http://schemas.microsoft.com/office/powerpoint/2010/main" xmlns="" val="32580473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126C0-9B22-42E5-B80F-28050DC8385E}" type="slidenum">
              <a:rPr lang="en-US" smtClean="0"/>
              <a:pPr/>
              <a:t>7</a:t>
            </a:fld>
            <a:endParaRPr lang="en-US"/>
          </a:p>
        </p:txBody>
      </p:sp>
    </p:spTree>
    <p:extLst>
      <p:ext uri="{BB962C8B-B14F-4D97-AF65-F5344CB8AC3E}">
        <p14:creationId xmlns:p14="http://schemas.microsoft.com/office/powerpoint/2010/main" xmlns="" val="21167450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126C0-9B22-42E5-B80F-28050DC8385E}" type="slidenum">
              <a:rPr lang="en-US" smtClean="0"/>
              <a:pPr/>
              <a:t>8</a:t>
            </a:fld>
            <a:endParaRPr lang="en-US"/>
          </a:p>
        </p:txBody>
      </p:sp>
    </p:spTree>
    <p:extLst>
      <p:ext uri="{BB962C8B-B14F-4D97-AF65-F5344CB8AC3E}">
        <p14:creationId xmlns:p14="http://schemas.microsoft.com/office/powerpoint/2010/main" xmlns="" val="618190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126C0-9B22-42E5-B80F-28050DC8385E}" type="slidenum">
              <a:rPr lang="en-US" smtClean="0"/>
              <a:pPr/>
              <a:t>9</a:t>
            </a:fld>
            <a:endParaRPr lang="en-US"/>
          </a:p>
        </p:txBody>
      </p:sp>
    </p:spTree>
    <p:extLst>
      <p:ext uri="{BB962C8B-B14F-4D97-AF65-F5344CB8AC3E}">
        <p14:creationId xmlns:p14="http://schemas.microsoft.com/office/powerpoint/2010/main" xmlns="" val="40802214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p:cNvSpPr/>
          <p:nvPr userDrawn="1"/>
        </p:nvSpPr>
        <p:spPr>
          <a:xfrm>
            <a:off x="0" y="3430920"/>
            <a:ext cx="9144000" cy="3427080"/>
          </a:xfrm>
          <a:prstGeom prst="rect">
            <a:avLst/>
          </a:prstGeom>
          <a:solidFill>
            <a:srgbClr val="0E203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hasCustomPrompt="1"/>
          </p:nvPr>
        </p:nvSpPr>
        <p:spPr>
          <a:xfrm>
            <a:off x="457200" y="3819939"/>
            <a:ext cx="7772400" cy="1470025"/>
          </a:xfrm>
        </p:spPr>
        <p:txBody>
          <a:bodyPr anchor="t">
            <a:normAutofit/>
          </a:bodyPr>
          <a:lstStyle>
            <a:lvl1pPr marL="0" marR="0" indent="0" algn="l" defTabSz="457200" rtl="0" eaLnBrk="1" fontAlgn="auto" latinLnBrk="0" hangingPunct="1">
              <a:lnSpc>
                <a:spcPct val="100000"/>
              </a:lnSpc>
              <a:spcBef>
                <a:spcPct val="0"/>
              </a:spcBef>
              <a:spcAft>
                <a:spcPts val="0"/>
              </a:spcAft>
              <a:buClrTx/>
              <a:buSzTx/>
              <a:buFontTx/>
              <a:buNone/>
              <a:tabLst/>
              <a:defRPr sz="4400">
                <a:solidFill>
                  <a:schemeClr val="bg1"/>
                </a:solidFill>
                <a:latin typeface="+mj-lt"/>
                <a:cs typeface="Arial Bold"/>
              </a:defRPr>
            </a:lvl1pPr>
          </a:lstStyle>
          <a:p>
            <a:r>
              <a:rPr lang="en-GB" dirty="0" smtClean="0"/>
              <a:t>Presentation title</a:t>
            </a:r>
            <a:br>
              <a:rPr lang="en-GB" dirty="0" smtClean="0"/>
            </a:br>
            <a:r>
              <a:rPr lang="en-GB" dirty="0" smtClean="0"/>
              <a:t/>
            </a:r>
            <a:br>
              <a:rPr lang="en-GB" dirty="0" smtClean="0"/>
            </a:br>
            <a:endParaRPr lang="en-GB" dirty="0"/>
          </a:p>
        </p:txBody>
      </p:sp>
      <p:sp>
        <p:nvSpPr>
          <p:cNvPr id="3" name="Subtitle 2"/>
          <p:cNvSpPr>
            <a:spLocks noGrp="1"/>
          </p:cNvSpPr>
          <p:nvPr>
            <p:ph type="subTitle" idx="1" hasCustomPrompt="1"/>
          </p:nvPr>
        </p:nvSpPr>
        <p:spPr>
          <a:xfrm>
            <a:off x="457200" y="5289964"/>
            <a:ext cx="6400800" cy="338554"/>
          </a:xfrm>
        </p:spPr>
        <p:txBody>
          <a:bodyPr>
            <a:spAutoFit/>
          </a:bodyPr>
          <a:lstStyle>
            <a:lvl1pPr marL="0" indent="0" algn="l">
              <a:buNone/>
              <a:defRPr sz="1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Presentation date</a:t>
            </a:r>
            <a:endParaRPr lang="en-GB" dirty="0"/>
          </a:p>
        </p:txBody>
      </p:sp>
      <p:pic>
        <p:nvPicPr>
          <p:cNvPr id="8" name="Picture 7" descr="Logo.png"/>
          <p:cNvPicPr>
            <a:picLocks noChangeAspect="1"/>
          </p:cNvPicPr>
          <p:nvPr userDrawn="1"/>
        </p:nvPicPr>
        <p:blipFill>
          <a:blip r:embed="rId2"/>
          <a:stretch>
            <a:fillRect/>
          </a:stretch>
        </p:blipFill>
        <p:spPr>
          <a:xfrm>
            <a:off x="7432580" y="5684062"/>
            <a:ext cx="1416838" cy="1037413"/>
          </a:xfrm>
          <a:prstGeom prst="rect">
            <a:avLst/>
          </a:prstGeom>
        </p:spPr>
      </p:pic>
      <p:sp>
        <p:nvSpPr>
          <p:cNvPr id="11" name="Rectangle 13"/>
          <p:cNvSpPr>
            <a:spLocks noChangeArrowheads="1"/>
          </p:cNvSpPr>
          <p:nvPr userDrawn="1"/>
        </p:nvSpPr>
        <p:spPr bwMode="auto">
          <a:xfrm>
            <a:off x="2736781" y="1478962"/>
            <a:ext cx="3517900" cy="274638"/>
          </a:xfrm>
          <a:prstGeom prst="rect">
            <a:avLst/>
          </a:prstGeom>
          <a:solidFill>
            <a:srgbClr val="FFFFFF"/>
          </a:solidFill>
          <a:ln w="9525">
            <a:noFill/>
            <a:miter lim="800000"/>
            <a:headEnd/>
            <a:tailEnd/>
          </a:ln>
        </p:spPr>
        <p:txBody>
          <a:bodyPr wrap="none" lIns="0" tIns="0" rIns="0" bIns="0" anchor="ctr">
            <a:prstTxWarp prst="textNoShape">
              <a:avLst/>
            </a:prstTxWarp>
            <a:spAutoFit/>
          </a:bodyPr>
          <a:lstStyle/>
          <a:p>
            <a:pPr algn="ctr"/>
            <a:r>
              <a:rPr lang="en-GB" dirty="0"/>
              <a:t>Fill this white space with an image.</a:t>
            </a:r>
          </a:p>
        </p:txBody>
      </p:sp>
      <p:sp>
        <p:nvSpPr>
          <p:cNvPr id="12" name="Rectangle 11"/>
          <p:cNvSpPr/>
          <p:nvPr userDrawn="1"/>
        </p:nvSpPr>
        <p:spPr>
          <a:xfrm>
            <a:off x="0" y="3430920"/>
            <a:ext cx="9144000" cy="194590"/>
          </a:xfrm>
          <a:prstGeom prst="rect">
            <a:avLst/>
          </a:prstGeom>
          <a:solidFill>
            <a:srgbClr val="B7D43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3" name="TextBox 12"/>
          <p:cNvSpPr txBox="1"/>
          <p:nvPr userDrawn="1"/>
        </p:nvSpPr>
        <p:spPr>
          <a:xfrm>
            <a:off x="457199" y="6352143"/>
            <a:ext cx="4481927" cy="246221"/>
          </a:xfrm>
          <a:prstGeom prst="rect">
            <a:avLst/>
          </a:prstGeom>
          <a:noFill/>
        </p:spPr>
        <p:txBody>
          <a:bodyPr wrap="square" rtlCol="0">
            <a:spAutoFit/>
          </a:bodyPr>
          <a:lstStyle/>
          <a:p>
            <a:r>
              <a:rPr lang="en-GB" sz="1000" dirty="0" smtClean="0">
                <a:solidFill>
                  <a:srgbClr val="B7D433"/>
                </a:solidFill>
              </a:rPr>
              <a:t>© 2011 Global Training Consulting Ltd </a:t>
            </a:r>
            <a:r>
              <a:rPr lang="en-GB" sz="1000" dirty="0" smtClean="0">
                <a:solidFill>
                  <a:schemeClr val="bg1"/>
                </a:solidFill>
              </a:rPr>
              <a:t>|</a:t>
            </a:r>
            <a:r>
              <a:rPr lang="en-GB" sz="1000" dirty="0" smtClean="0">
                <a:solidFill>
                  <a:srgbClr val="B7D433"/>
                </a:solidFill>
              </a:rPr>
              <a:t> </a:t>
            </a:r>
            <a:r>
              <a:rPr lang="en-GB" sz="1000" dirty="0" smtClean="0">
                <a:solidFill>
                  <a:srgbClr val="FFFFFF"/>
                </a:solidFill>
              </a:rPr>
              <a:t>www.gtc-training.com</a:t>
            </a:r>
            <a:endParaRPr lang="en-GB" sz="1000" dirty="0">
              <a:solidFill>
                <a:srgbClr val="FFFFFF"/>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9D666F3E-E564-ED42-94E3-080F7A3FE709}" type="datetimeFigureOut">
              <a:rPr lang="en-GB" smtClean="0"/>
              <a:pPr/>
              <a:t>27/11/2017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E73BF1F-6E25-764C-9E23-69905D3397A3}"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p>
            <a:fld id="{9D666F3E-E564-ED42-94E3-080F7A3FE709}" type="datetimeFigureOut">
              <a:rPr lang="en-GB" smtClean="0"/>
              <a:pPr/>
              <a:t>27/11/2017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E73BF1F-6E25-764C-9E23-69905D3397A3}" type="slidenum">
              <a:rPr lang="en-GB" smtClean="0"/>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p>
            <a:fld id="{9D666F3E-E564-ED42-94E3-080F7A3FE709}" type="datetimeFigureOut">
              <a:rPr lang="en-GB" smtClean="0"/>
              <a:pPr/>
              <a:t>27/11/2017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E73BF1F-6E25-764C-9E23-69905D3397A3}" type="slidenum">
              <a:rPr lang="en-GB" smtClean="0"/>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3AA0ADCF-876B-47C7-9A02-ECE08AEC8DE5}" type="slidenum">
              <a:rPr lang="en-US" altLang="en-US"/>
              <a:pPr>
                <a:defRPr/>
              </a:pPr>
              <a:t>‹#›</a:t>
            </a:fld>
            <a:endParaRPr lang="en-US" altLang="en-US"/>
          </a:p>
        </p:txBody>
      </p:sp>
    </p:spTree>
    <p:extLst>
      <p:ext uri="{BB962C8B-B14F-4D97-AF65-F5344CB8AC3E}">
        <p14:creationId xmlns:p14="http://schemas.microsoft.com/office/powerpoint/2010/main" xmlns="" val="2408743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56250"/>
            <a:ext cx="8229600" cy="4525963"/>
          </a:xfrm>
        </p:spPr>
        <p:txBody>
          <a:bodyPr/>
          <a:lstStyle>
            <a:lvl1pPr>
              <a:defRPr sz="2800">
                <a:solidFill>
                  <a:schemeClr val="tx1">
                    <a:lumMod val="75000"/>
                    <a:lumOff val="25000"/>
                  </a:schemeClr>
                </a:solidFill>
              </a:defRPr>
            </a:lvl1pPr>
            <a:lvl2pPr>
              <a:defRPr sz="2400">
                <a:solidFill>
                  <a:schemeClr val="tx1">
                    <a:lumMod val="75000"/>
                    <a:lumOff val="25000"/>
                  </a:schemeClr>
                </a:solidFill>
              </a:defRPr>
            </a:lvl2pPr>
            <a:lvl3pPr>
              <a:defRPr sz="1800">
                <a:solidFill>
                  <a:schemeClr val="tx1">
                    <a:lumMod val="75000"/>
                    <a:lumOff val="25000"/>
                  </a:schemeClr>
                </a:solidFill>
              </a:defRPr>
            </a:lvl3pPr>
            <a:lvl4pPr>
              <a:defRPr sz="1600">
                <a:solidFill>
                  <a:schemeClr val="tx1">
                    <a:lumMod val="75000"/>
                    <a:lumOff val="25000"/>
                  </a:schemeClr>
                </a:solidFill>
              </a:defRPr>
            </a:lvl4pPr>
            <a:lvl5pPr>
              <a:defRPr sz="1600"/>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p:txBody>
      </p:sp>
      <p:sp>
        <p:nvSpPr>
          <p:cNvPr id="7" name="Rectangle 6"/>
          <p:cNvSpPr/>
          <p:nvPr userDrawn="1"/>
        </p:nvSpPr>
        <p:spPr>
          <a:xfrm>
            <a:off x="0" y="0"/>
            <a:ext cx="9144000" cy="1228986"/>
          </a:xfrm>
          <a:prstGeom prst="rect">
            <a:avLst/>
          </a:prstGeom>
          <a:solidFill>
            <a:srgbClr val="0E203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pic>
        <p:nvPicPr>
          <p:cNvPr id="8" name="Picture 7" descr="Logo.png"/>
          <p:cNvPicPr>
            <a:picLocks noChangeAspect="1"/>
          </p:cNvPicPr>
          <p:nvPr userDrawn="1"/>
        </p:nvPicPr>
        <p:blipFill>
          <a:blip r:embed="rId2"/>
          <a:stretch>
            <a:fillRect/>
          </a:stretch>
        </p:blipFill>
        <p:spPr>
          <a:xfrm>
            <a:off x="7643668" y="163285"/>
            <a:ext cx="1205750" cy="882854"/>
          </a:xfrm>
          <a:prstGeom prst="rect">
            <a:avLst/>
          </a:prstGeom>
        </p:spPr>
      </p:pic>
      <p:sp>
        <p:nvSpPr>
          <p:cNvPr id="9" name="Rectangle 8"/>
          <p:cNvSpPr/>
          <p:nvPr userDrawn="1"/>
        </p:nvSpPr>
        <p:spPr>
          <a:xfrm>
            <a:off x="0" y="1223048"/>
            <a:ext cx="9144000" cy="194590"/>
          </a:xfrm>
          <a:prstGeom prst="rect">
            <a:avLst/>
          </a:prstGeom>
          <a:solidFill>
            <a:srgbClr val="B7D43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3" name="TextBox 12"/>
          <p:cNvSpPr txBox="1"/>
          <p:nvPr userDrawn="1"/>
        </p:nvSpPr>
        <p:spPr>
          <a:xfrm>
            <a:off x="457199" y="6352143"/>
            <a:ext cx="4481927" cy="246221"/>
          </a:xfrm>
          <a:prstGeom prst="rect">
            <a:avLst/>
          </a:prstGeom>
          <a:noFill/>
        </p:spPr>
        <p:txBody>
          <a:bodyPr wrap="square" rtlCol="0">
            <a:spAutoFit/>
          </a:bodyPr>
          <a:lstStyle/>
          <a:p>
            <a:r>
              <a:rPr lang="en-GB" sz="1000" dirty="0" smtClean="0">
                <a:solidFill>
                  <a:srgbClr val="0E2039"/>
                </a:solidFill>
              </a:rPr>
              <a:t>© 2011 Global Training Consulting Ltd | www.gtc-training.com</a:t>
            </a:r>
            <a:endParaRPr lang="en-GB" sz="1000" dirty="0">
              <a:solidFill>
                <a:srgbClr val="0E2039"/>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rgbClr val="0E2039"/>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57200" y="343437"/>
            <a:ext cx="7772400" cy="338554"/>
          </a:xfrm>
        </p:spPr>
        <p:txBody>
          <a:bodyPr anchor="t">
            <a:spAutoFit/>
          </a:bodyPr>
          <a:lstStyle>
            <a:lvl1pPr marL="0" indent="0">
              <a:buNone/>
              <a:defRPr sz="1600">
                <a:solidFill>
                  <a:srgbClr val="B7D43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dirty="0" smtClean="0"/>
              <a:t>Presentation title</a:t>
            </a:r>
          </a:p>
        </p:txBody>
      </p:sp>
      <p:sp>
        <p:nvSpPr>
          <p:cNvPr id="9" name="Title 1"/>
          <p:cNvSpPr>
            <a:spLocks noGrp="1"/>
          </p:cNvSpPr>
          <p:nvPr>
            <p:ph type="ctrTitle" hasCustomPrompt="1"/>
          </p:nvPr>
        </p:nvSpPr>
        <p:spPr>
          <a:xfrm>
            <a:off x="457200" y="1607924"/>
            <a:ext cx="7772400" cy="1470025"/>
          </a:xfrm>
        </p:spPr>
        <p:txBody>
          <a:bodyPr anchor="t">
            <a:noAutofit/>
          </a:bodyPr>
          <a:lstStyle>
            <a:lvl1pPr marL="0" marR="0" indent="0" algn="l" defTabSz="457200" rtl="0" eaLnBrk="1" fontAlgn="auto" latinLnBrk="0" hangingPunct="1">
              <a:lnSpc>
                <a:spcPct val="100000"/>
              </a:lnSpc>
              <a:spcBef>
                <a:spcPct val="0"/>
              </a:spcBef>
              <a:spcAft>
                <a:spcPts val="0"/>
              </a:spcAft>
              <a:buClrTx/>
              <a:buSzTx/>
              <a:buFontTx/>
              <a:buNone/>
              <a:tabLst/>
              <a:defRPr sz="4400">
                <a:solidFill>
                  <a:schemeClr val="bg1"/>
                </a:solidFill>
                <a:latin typeface="+mj-lt"/>
                <a:cs typeface="Arial Bold"/>
              </a:defRPr>
            </a:lvl1pPr>
          </a:lstStyle>
          <a:p>
            <a:r>
              <a:rPr lang="en-GB" dirty="0" smtClean="0"/>
              <a:t>Section divider</a:t>
            </a:r>
            <a:br>
              <a:rPr lang="en-GB" dirty="0" smtClean="0"/>
            </a:br>
            <a:r>
              <a:rPr lang="en-GB" dirty="0" smtClean="0"/>
              <a:t/>
            </a:r>
            <a:br>
              <a:rPr lang="en-GB" dirty="0" smtClean="0"/>
            </a:br>
            <a:endParaRPr lang="en-GB" dirty="0"/>
          </a:p>
        </p:txBody>
      </p:sp>
      <p:pic>
        <p:nvPicPr>
          <p:cNvPr id="10" name="Picture 9" descr="People.png"/>
          <p:cNvPicPr>
            <a:picLocks noChangeAspect="1"/>
          </p:cNvPicPr>
          <p:nvPr userDrawn="1"/>
        </p:nvPicPr>
        <p:blipFill>
          <a:blip r:embed="rId2"/>
          <a:stretch>
            <a:fillRect/>
          </a:stretch>
        </p:blipFill>
        <p:spPr>
          <a:xfrm>
            <a:off x="3582499" y="1211534"/>
            <a:ext cx="6784975" cy="6858000"/>
          </a:xfrm>
          <a:prstGeom prst="rect">
            <a:avLst/>
          </a:prstGeom>
        </p:spPr>
      </p:pic>
      <p:pic>
        <p:nvPicPr>
          <p:cNvPr id="11" name="Picture 10" descr="Logo.png"/>
          <p:cNvPicPr>
            <a:picLocks noChangeAspect="1"/>
          </p:cNvPicPr>
          <p:nvPr userDrawn="1"/>
        </p:nvPicPr>
        <p:blipFill>
          <a:blip r:embed="rId3"/>
          <a:stretch>
            <a:fillRect/>
          </a:stretch>
        </p:blipFill>
        <p:spPr>
          <a:xfrm>
            <a:off x="7643668" y="163285"/>
            <a:ext cx="1205750" cy="882854"/>
          </a:xfrm>
          <a:prstGeom prst="rect">
            <a:avLst/>
          </a:prstGeom>
        </p:spPr>
      </p:pic>
      <p:sp>
        <p:nvSpPr>
          <p:cNvPr id="7" name="TextBox 6"/>
          <p:cNvSpPr txBox="1"/>
          <p:nvPr userDrawn="1"/>
        </p:nvSpPr>
        <p:spPr>
          <a:xfrm>
            <a:off x="457199" y="6352143"/>
            <a:ext cx="4481927" cy="246221"/>
          </a:xfrm>
          <a:prstGeom prst="rect">
            <a:avLst/>
          </a:prstGeom>
          <a:noFill/>
        </p:spPr>
        <p:txBody>
          <a:bodyPr wrap="square" rtlCol="0">
            <a:spAutoFit/>
          </a:bodyPr>
          <a:lstStyle/>
          <a:p>
            <a:r>
              <a:rPr lang="en-GB" sz="1000" dirty="0" smtClean="0">
                <a:solidFill>
                  <a:srgbClr val="B7D433"/>
                </a:solidFill>
              </a:rPr>
              <a:t>© 2011 Global Training Consulting Ltd </a:t>
            </a:r>
            <a:r>
              <a:rPr lang="en-GB" sz="1000" dirty="0" smtClean="0">
                <a:solidFill>
                  <a:schemeClr val="bg1"/>
                </a:solidFill>
              </a:rPr>
              <a:t>| </a:t>
            </a:r>
            <a:r>
              <a:rPr lang="en-GB" sz="1000" dirty="0" smtClean="0">
                <a:solidFill>
                  <a:srgbClr val="FFFFFF"/>
                </a:solidFill>
              </a:rPr>
              <a:t>www.gtc-training.com</a:t>
            </a:r>
            <a:endParaRPr lang="en-GB" sz="1000" dirty="0">
              <a:solidFill>
                <a:srgbClr val="FFFFFF"/>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Section Header">
    <p:bg>
      <p:bgPr>
        <a:solidFill>
          <a:srgbClr val="0E2039"/>
        </a:solidFill>
        <a:effectLst/>
      </p:bgPr>
    </p:bg>
    <p:spTree>
      <p:nvGrpSpPr>
        <p:cNvPr id="1" name=""/>
        <p:cNvGrpSpPr/>
        <p:nvPr/>
      </p:nvGrpSpPr>
      <p:grpSpPr>
        <a:xfrm>
          <a:off x="0" y="0"/>
          <a:ext cx="0" cy="0"/>
          <a:chOff x="0" y="0"/>
          <a:chExt cx="0" cy="0"/>
        </a:xfrm>
      </p:grpSpPr>
      <p:pic>
        <p:nvPicPr>
          <p:cNvPr id="28" name="Picture 27" descr="BLP GREEN MAP.png"/>
          <p:cNvPicPr>
            <a:picLocks noChangeAspect="1"/>
          </p:cNvPicPr>
          <p:nvPr userDrawn="1"/>
        </p:nvPicPr>
        <p:blipFill>
          <a:blip r:embed="rId2"/>
          <a:stretch>
            <a:fillRect/>
          </a:stretch>
        </p:blipFill>
        <p:spPr>
          <a:xfrm>
            <a:off x="322793" y="775287"/>
            <a:ext cx="8468412" cy="4392988"/>
          </a:xfrm>
          <a:prstGeom prst="rect">
            <a:avLst/>
          </a:prstGeom>
        </p:spPr>
      </p:pic>
      <p:sp>
        <p:nvSpPr>
          <p:cNvPr id="3" name="Text Placeholder 2"/>
          <p:cNvSpPr>
            <a:spLocks noGrp="1"/>
          </p:cNvSpPr>
          <p:nvPr>
            <p:ph type="body" idx="1" hasCustomPrompt="1"/>
          </p:nvPr>
        </p:nvSpPr>
        <p:spPr>
          <a:xfrm>
            <a:off x="457199" y="5237359"/>
            <a:ext cx="3723769" cy="941796"/>
          </a:xfrm>
        </p:spPr>
        <p:txBody>
          <a:bodyPr wrap="square" anchor="t">
            <a:spAutoFit/>
          </a:bodyPr>
          <a:lstStyle>
            <a:lvl1pPr marL="0" indent="0">
              <a:buNone/>
              <a:defRPr sz="120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dirty="0" smtClean="0"/>
              <a:t>Address</a:t>
            </a:r>
          </a:p>
          <a:p>
            <a:pPr lvl="0"/>
            <a:r>
              <a:rPr lang="en-GB" dirty="0" smtClean="0"/>
              <a:t>Telephone</a:t>
            </a:r>
          </a:p>
          <a:p>
            <a:pPr lvl="0"/>
            <a:r>
              <a:rPr lang="en-GB" dirty="0" smtClean="0"/>
              <a:t>Fax</a:t>
            </a:r>
          </a:p>
          <a:p>
            <a:pPr lvl="0"/>
            <a:r>
              <a:rPr lang="en-GB" dirty="0" smtClean="0"/>
              <a:t>email</a:t>
            </a:r>
          </a:p>
        </p:txBody>
      </p:sp>
      <p:sp>
        <p:nvSpPr>
          <p:cNvPr id="8" name="TextBox 7"/>
          <p:cNvSpPr txBox="1"/>
          <p:nvPr userDrawn="1"/>
        </p:nvSpPr>
        <p:spPr>
          <a:xfrm>
            <a:off x="457199" y="6352143"/>
            <a:ext cx="4481927" cy="246221"/>
          </a:xfrm>
          <a:prstGeom prst="rect">
            <a:avLst/>
          </a:prstGeom>
          <a:noFill/>
        </p:spPr>
        <p:txBody>
          <a:bodyPr wrap="square" rtlCol="0">
            <a:spAutoFit/>
          </a:bodyPr>
          <a:lstStyle/>
          <a:p>
            <a:r>
              <a:rPr lang="en-GB" sz="1000" dirty="0" smtClean="0">
                <a:solidFill>
                  <a:srgbClr val="B7D433"/>
                </a:solidFill>
              </a:rPr>
              <a:t>© 2011 Global Training Consulting Ltd </a:t>
            </a:r>
            <a:r>
              <a:rPr lang="en-GB" sz="1000" dirty="0" smtClean="0">
                <a:solidFill>
                  <a:srgbClr val="FFFFFF"/>
                </a:solidFill>
              </a:rPr>
              <a:t>|</a:t>
            </a:r>
            <a:r>
              <a:rPr lang="en-GB" sz="1000" dirty="0" smtClean="0">
                <a:solidFill>
                  <a:srgbClr val="B7D433"/>
                </a:solidFill>
              </a:rPr>
              <a:t> </a:t>
            </a:r>
            <a:r>
              <a:rPr lang="en-GB" sz="1000" dirty="0" smtClean="0">
                <a:solidFill>
                  <a:srgbClr val="FFFFFF"/>
                </a:solidFill>
              </a:rPr>
              <a:t>www.gtc-training.com</a:t>
            </a:r>
            <a:endParaRPr lang="en-GB" sz="1000" dirty="0">
              <a:solidFill>
                <a:srgbClr val="FFFFFF"/>
              </a:solidFill>
            </a:endParaRPr>
          </a:p>
        </p:txBody>
      </p:sp>
      <p:pic>
        <p:nvPicPr>
          <p:cNvPr id="11" name="Picture 10" descr="Logo.png"/>
          <p:cNvPicPr>
            <a:picLocks noChangeAspect="1"/>
          </p:cNvPicPr>
          <p:nvPr userDrawn="1"/>
        </p:nvPicPr>
        <p:blipFill>
          <a:blip r:embed="rId3"/>
          <a:stretch>
            <a:fillRect/>
          </a:stretch>
        </p:blipFill>
        <p:spPr>
          <a:xfrm>
            <a:off x="7643668" y="163285"/>
            <a:ext cx="1205750" cy="882854"/>
          </a:xfrm>
          <a:prstGeom prst="rect">
            <a:avLst/>
          </a:prstGeom>
        </p:spPr>
      </p:pic>
      <p:cxnSp>
        <p:nvCxnSpPr>
          <p:cNvPr id="78" name="Straight Connector 77"/>
          <p:cNvCxnSpPr/>
          <p:nvPr userDrawn="1"/>
        </p:nvCxnSpPr>
        <p:spPr>
          <a:xfrm>
            <a:off x="457199" y="2495038"/>
            <a:ext cx="2187059" cy="17398"/>
          </a:xfrm>
          <a:prstGeom prst="line">
            <a:avLst/>
          </a:prstGeom>
          <a:ln w="9525" cap="flat" cmpd="sng" algn="ctr">
            <a:solidFill>
              <a:schemeClr val="bg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0" name="Straight Connector 79"/>
          <p:cNvCxnSpPr/>
          <p:nvPr userDrawn="1"/>
        </p:nvCxnSpPr>
        <p:spPr>
          <a:xfrm rot="5400000">
            <a:off x="3365807" y="1326217"/>
            <a:ext cx="1767228" cy="1588"/>
          </a:xfrm>
          <a:prstGeom prst="line">
            <a:avLst/>
          </a:prstGeom>
          <a:ln w="9525" cap="flat" cmpd="sng" algn="ctr">
            <a:solidFill>
              <a:schemeClr val="bg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4" name="Straight Connector 83"/>
          <p:cNvCxnSpPr/>
          <p:nvPr userDrawn="1"/>
        </p:nvCxnSpPr>
        <p:spPr>
          <a:xfrm>
            <a:off x="5149462" y="3572328"/>
            <a:ext cx="926683" cy="1588"/>
          </a:xfrm>
          <a:prstGeom prst="line">
            <a:avLst/>
          </a:prstGeom>
          <a:ln w="9525" cap="flat" cmpd="sng" algn="ctr">
            <a:solidFill>
              <a:schemeClr val="bg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5" name="Straight Connector 84"/>
          <p:cNvCxnSpPr/>
          <p:nvPr userDrawn="1"/>
        </p:nvCxnSpPr>
        <p:spPr>
          <a:xfrm>
            <a:off x="5238272" y="3813766"/>
            <a:ext cx="1330570" cy="1588"/>
          </a:xfrm>
          <a:prstGeom prst="line">
            <a:avLst/>
          </a:prstGeom>
          <a:ln w="9525" cap="flat" cmpd="sng" algn="ctr">
            <a:solidFill>
              <a:schemeClr val="bg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6" name="Straight Connector 85"/>
          <p:cNvCxnSpPr/>
          <p:nvPr userDrawn="1"/>
        </p:nvCxnSpPr>
        <p:spPr>
          <a:xfrm>
            <a:off x="4813450" y="4524425"/>
            <a:ext cx="1537576" cy="1588"/>
          </a:xfrm>
          <a:prstGeom prst="line">
            <a:avLst/>
          </a:prstGeom>
          <a:ln w="9525" cap="flat" cmpd="sng" algn="ctr">
            <a:solidFill>
              <a:schemeClr val="bg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7" name="Straight Connector 86"/>
          <p:cNvCxnSpPr/>
          <p:nvPr userDrawn="1"/>
        </p:nvCxnSpPr>
        <p:spPr>
          <a:xfrm>
            <a:off x="5583920" y="3005348"/>
            <a:ext cx="2800911" cy="1588"/>
          </a:xfrm>
          <a:prstGeom prst="line">
            <a:avLst/>
          </a:prstGeom>
          <a:ln w="9525" cap="flat" cmpd="sng" algn="ctr">
            <a:solidFill>
              <a:schemeClr val="bg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8" name="Straight Connector 87"/>
          <p:cNvCxnSpPr/>
          <p:nvPr userDrawn="1"/>
        </p:nvCxnSpPr>
        <p:spPr>
          <a:xfrm>
            <a:off x="6756632" y="3602044"/>
            <a:ext cx="2115915" cy="1588"/>
          </a:xfrm>
          <a:prstGeom prst="line">
            <a:avLst/>
          </a:prstGeom>
          <a:ln w="9525" cap="flat" cmpd="sng" algn="ctr">
            <a:solidFill>
              <a:schemeClr val="bg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97" name="Straight Connector 96"/>
          <p:cNvCxnSpPr/>
          <p:nvPr userDrawn="1"/>
        </p:nvCxnSpPr>
        <p:spPr>
          <a:xfrm rot="5400000">
            <a:off x="3730415" y="4244032"/>
            <a:ext cx="1450973" cy="1588"/>
          </a:xfrm>
          <a:prstGeom prst="line">
            <a:avLst/>
          </a:prstGeom>
          <a:ln w="9525" cap="flat" cmpd="sng" algn="ctr">
            <a:solidFill>
              <a:schemeClr val="bg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99" name="Straight Connector 98"/>
          <p:cNvCxnSpPr/>
          <p:nvPr userDrawn="1"/>
        </p:nvCxnSpPr>
        <p:spPr>
          <a:xfrm rot="16200000" flipH="1">
            <a:off x="3424567" y="4439516"/>
            <a:ext cx="1841939" cy="1"/>
          </a:xfrm>
          <a:prstGeom prst="line">
            <a:avLst/>
          </a:prstGeom>
          <a:ln w="9525" cap="flat" cmpd="sng" algn="ctr">
            <a:solidFill>
              <a:schemeClr val="bg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01" name="Straight Connector 100"/>
          <p:cNvCxnSpPr/>
          <p:nvPr userDrawn="1"/>
        </p:nvCxnSpPr>
        <p:spPr>
          <a:xfrm>
            <a:off x="2644258" y="2441134"/>
            <a:ext cx="1161912" cy="1588"/>
          </a:xfrm>
          <a:prstGeom prst="line">
            <a:avLst/>
          </a:prstGeom>
          <a:ln w="9525" cap="flat" cmpd="sng" algn="ctr">
            <a:solidFill>
              <a:schemeClr val="bg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6" name="Text Placeholder 2"/>
          <p:cNvSpPr txBox="1">
            <a:spLocks/>
          </p:cNvSpPr>
          <p:nvPr userDrawn="1"/>
        </p:nvSpPr>
        <p:spPr>
          <a:xfrm>
            <a:off x="369128" y="2450844"/>
            <a:ext cx="899295" cy="246221"/>
          </a:xfrm>
          <a:prstGeom prst="rect">
            <a:avLst/>
          </a:prstGeom>
        </p:spPr>
        <p:txBody>
          <a:bodyPr vert="horz" wrap="square" lIns="91440" tIns="45720" rIns="91440" bIns="45720" rtlCol="0" anchor="t">
            <a:spAutoFit/>
          </a:bodyPr>
          <a:lstStyle>
            <a:lvl1pPr marL="0" indent="0">
              <a:buNone/>
              <a:defRPr sz="11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GB" sz="1000" b="0" i="0" u="none" strike="noStrike" kern="1200" cap="none" spc="0" normalizeH="0" baseline="0" noProof="0" dirty="0" smtClean="0">
                <a:ln>
                  <a:noFill/>
                </a:ln>
                <a:solidFill>
                  <a:srgbClr val="FFFFFF"/>
                </a:solidFill>
                <a:effectLst/>
                <a:uLnTx/>
                <a:uFillTx/>
                <a:latin typeface="+mn-lt"/>
                <a:ea typeface="+mn-ea"/>
                <a:cs typeface="+mn-cs"/>
              </a:rPr>
              <a:t>NEW YORK</a:t>
            </a:r>
          </a:p>
        </p:txBody>
      </p:sp>
      <p:sp>
        <p:nvSpPr>
          <p:cNvPr id="17" name="Text Placeholder 2"/>
          <p:cNvSpPr txBox="1">
            <a:spLocks/>
          </p:cNvSpPr>
          <p:nvPr userDrawn="1"/>
        </p:nvSpPr>
        <p:spPr>
          <a:xfrm>
            <a:off x="3281673" y="2390584"/>
            <a:ext cx="899295" cy="246221"/>
          </a:xfrm>
          <a:prstGeom prst="rect">
            <a:avLst/>
          </a:prstGeom>
        </p:spPr>
        <p:txBody>
          <a:bodyPr vert="horz" wrap="square" lIns="91440" tIns="45720" rIns="91440" bIns="45720" rtlCol="0" anchor="t">
            <a:spAutoFit/>
          </a:bodyPr>
          <a:lstStyle>
            <a:lvl1pPr marL="0" indent="0">
              <a:buNone/>
              <a:defRPr sz="11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GB" sz="1000" b="0" i="0" u="none" strike="noStrike" kern="1200" cap="none" spc="0" normalizeH="0" baseline="0" noProof="0" dirty="0" smtClean="0">
                <a:ln>
                  <a:noFill/>
                </a:ln>
                <a:solidFill>
                  <a:srgbClr val="FFFFFF"/>
                </a:solidFill>
                <a:effectLst/>
                <a:uLnTx/>
                <a:uFillTx/>
                <a:latin typeface="+mn-lt"/>
                <a:ea typeface="+mn-ea"/>
                <a:cs typeface="+mn-cs"/>
              </a:rPr>
              <a:t>BOSTON</a:t>
            </a:r>
          </a:p>
        </p:txBody>
      </p:sp>
      <p:sp>
        <p:nvSpPr>
          <p:cNvPr id="18" name="Text Placeholder 2"/>
          <p:cNvSpPr txBox="1">
            <a:spLocks/>
          </p:cNvSpPr>
          <p:nvPr userDrawn="1"/>
        </p:nvSpPr>
        <p:spPr>
          <a:xfrm>
            <a:off x="4197122" y="359766"/>
            <a:ext cx="899295" cy="246221"/>
          </a:xfrm>
          <a:prstGeom prst="rect">
            <a:avLst/>
          </a:prstGeom>
        </p:spPr>
        <p:txBody>
          <a:bodyPr vert="horz" wrap="square" lIns="91440" tIns="45720" rIns="91440" bIns="45720" rtlCol="0" anchor="t">
            <a:spAutoFit/>
          </a:bodyPr>
          <a:lstStyle>
            <a:lvl1pPr marL="0" indent="0">
              <a:buNone/>
              <a:defRPr sz="11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GB" sz="1000" b="0" i="0" u="none" strike="noStrike" kern="1200" cap="none" spc="0" normalizeH="0" baseline="0" noProof="0" dirty="0" smtClean="0">
                <a:ln>
                  <a:noFill/>
                </a:ln>
                <a:solidFill>
                  <a:srgbClr val="FFFFFF"/>
                </a:solidFill>
                <a:effectLst/>
                <a:uLnTx/>
                <a:uFillTx/>
                <a:latin typeface="+mn-lt"/>
                <a:ea typeface="+mn-ea"/>
                <a:cs typeface="+mn-cs"/>
              </a:rPr>
              <a:t>LONDON</a:t>
            </a:r>
          </a:p>
        </p:txBody>
      </p:sp>
      <p:sp>
        <p:nvSpPr>
          <p:cNvPr id="19" name="Text Placeholder 2"/>
          <p:cNvSpPr txBox="1">
            <a:spLocks/>
          </p:cNvSpPr>
          <p:nvPr userDrawn="1"/>
        </p:nvSpPr>
        <p:spPr>
          <a:xfrm>
            <a:off x="4400170" y="4785480"/>
            <a:ext cx="899295" cy="246221"/>
          </a:xfrm>
          <a:prstGeom prst="rect">
            <a:avLst/>
          </a:prstGeom>
        </p:spPr>
        <p:txBody>
          <a:bodyPr vert="horz" wrap="square" lIns="91440" tIns="45720" rIns="91440" bIns="45720" rtlCol="0" anchor="t">
            <a:spAutoFit/>
          </a:bodyPr>
          <a:lstStyle>
            <a:lvl1pPr marL="0" indent="0">
              <a:buNone/>
              <a:defRPr sz="11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GB" sz="1000" b="0" i="0" u="none" strike="noStrike" kern="1200" cap="none" spc="0" normalizeH="0" baseline="0" noProof="0" dirty="0" smtClean="0">
                <a:ln>
                  <a:noFill/>
                </a:ln>
                <a:solidFill>
                  <a:srgbClr val="FFFFFF"/>
                </a:solidFill>
                <a:effectLst/>
                <a:uLnTx/>
                <a:uFillTx/>
                <a:latin typeface="+mn-lt"/>
                <a:ea typeface="+mn-ea"/>
                <a:cs typeface="+mn-cs"/>
              </a:rPr>
              <a:t>LAGOS</a:t>
            </a:r>
          </a:p>
        </p:txBody>
      </p:sp>
      <p:sp>
        <p:nvSpPr>
          <p:cNvPr id="20" name="Text Placeholder 2"/>
          <p:cNvSpPr txBox="1">
            <a:spLocks/>
          </p:cNvSpPr>
          <p:nvPr userDrawn="1"/>
        </p:nvSpPr>
        <p:spPr>
          <a:xfrm>
            <a:off x="7963889" y="2958677"/>
            <a:ext cx="899295" cy="246221"/>
          </a:xfrm>
          <a:prstGeom prst="rect">
            <a:avLst/>
          </a:prstGeom>
        </p:spPr>
        <p:txBody>
          <a:bodyPr vert="horz" wrap="square" lIns="91440" tIns="45720" rIns="91440" bIns="45720" rtlCol="0" anchor="t">
            <a:spAutoFit/>
          </a:bodyPr>
          <a:lstStyle>
            <a:lvl1pPr marL="0" indent="0">
              <a:buNone/>
              <a:defRPr sz="11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GB" sz="1000" b="0" i="0" u="none" strike="noStrike" kern="1200" cap="none" spc="0" normalizeH="0" baseline="0" noProof="0" dirty="0" smtClean="0">
                <a:ln>
                  <a:noFill/>
                </a:ln>
                <a:solidFill>
                  <a:srgbClr val="FFFFFF"/>
                </a:solidFill>
                <a:effectLst/>
                <a:uLnTx/>
                <a:uFillTx/>
                <a:latin typeface="+mn-lt"/>
                <a:ea typeface="+mn-ea"/>
                <a:cs typeface="+mn-cs"/>
              </a:rPr>
              <a:t>DUBAI</a:t>
            </a:r>
          </a:p>
        </p:txBody>
      </p:sp>
      <p:sp>
        <p:nvSpPr>
          <p:cNvPr id="21" name="Text Placeholder 2"/>
          <p:cNvSpPr txBox="1">
            <a:spLocks/>
          </p:cNvSpPr>
          <p:nvPr userDrawn="1"/>
        </p:nvSpPr>
        <p:spPr>
          <a:xfrm>
            <a:off x="7954785" y="3557398"/>
            <a:ext cx="1172712" cy="246221"/>
          </a:xfrm>
          <a:prstGeom prst="rect">
            <a:avLst/>
          </a:prstGeom>
        </p:spPr>
        <p:txBody>
          <a:bodyPr vert="horz" wrap="square" lIns="91440" tIns="45720" rIns="91440" bIns="45720" rtlCol="0" anchor="t">
            <a:spAutoFit/>
          </a:bodyPr>
          <a:lstStyle>
            <a:lvl1pPr marL="0" indent="0">
              <a:buNone/>
              <a:defRPr sz="11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GB" sz="1000" b="0" i="0" u="none" strike="noStrike" kern="1200" cap="none" spc="0" normalizeH="0" baseline="0" noProof="0" dirty="0" smtClean="0">
                <a:ln>
                  <a:noFill/>
                </a:ln>
                <a:solidFill>
                  <a:srgbClr val="FFFFFF"/>
                </a:solidFill>
                <a:effectLst/>
                <a:uLnTx/>
                <a:uFillTx/>
                <a:latin typeface="+mn-lt"/>
                <a:ea typeface="+mn-ea"/>
                <a:cs typeface="+mn-cs"/>
              </a:rPr>
              <a:t>KUALA LUMPUR</a:t>
            </a:r>
          </a:p>
        </p:txBody>
      </p:sp>
      <p:sp>
        <p:nvSpPr>
          <p:cNvPr id="22" name="Text Placeholder 2"/>
          <p:cNvSpPr txBox="1">
            <a:spLocks/>
          </p:cNvSpPr>
          <p:nvPr userDrawn="1"/>
        </p:nvSpPr>
        <p:spPr>
          <a:xfrm>
            <a:off x="5538310" y="3529402"/>
            <a:ext cx="871984" cy="246221"/>
          </a:xfrm>
          <a:prstGeom prst="rect">
            <a:avLst/>
          </a:prstGeom>
        </p:spPr>
        <p:txBody>
          <a:bodyPr vert="horz" wrap="square" lIns="91440" tIns="45720" rIns="91440" bIns="45720" rtlCol="0" anchor="t">
            <a:spAutoFit/>
          </a:bodyPr>
          <a:lstStyle>
            <a:lvl1pPr marL="0" indent="0">
              <a:buNone/>
              <a:defRPr sz="11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GB" sz="1000" b="0" i="0" u="none" strike="noStrike" kern="1200" cap="none" spc="0" normalizeH="0" baseline="0" noProof="0" dirty="0" smtClean="0">
                <a:ln>
                  <a:noFill/>
                </a:ln>
                <a:solidFill>
                  <a:srgbClr val="FFFFFF"/>
                </a:solidFill>
                <a:effectLst/>
                <a:uLnTx/>
                <a:uFillTx/>
                <a:latin typeface="+mn-lt"/>
                <a:ea typeface="+mn-ea"/>
                <a:cs typeface="+mn-cs"/>
              </a:rPr>
              <a:t>NAIROBI</a:t>
            </a:r>
          </a:p>
        </p:txBody>
      </p:sp>
      <p:sp>
        <p:nvSpPr>
          <p:cNvPr id="23" name="Text Placeholder 2"/>
          <p:cNvSpPr txBox="1">
            <a:spLocks/>
          </p:cNvSpPr>
          <p:nvPr userDrawn="1"/>
        </p:nvSpPr>
        <p:spPr>
          <a:xfrm>
            <a:off x="5643918" y="3759984"/>
            <a:ext cx="1172712" cy="246221"/>
          </a:xfrm>
          <a:prstGeom prst="rect">
            <a:avLst/>
          </a:prstGeom>
        </p:spPr>
        <p:txBody>
          <a:bodyPr vert="horz" wrap="square" lIns="91440" tIns="45720" rIns="91440" bIns="45720" rtlCol="0" anchor="t">
            <a:spAutoFit/>
          </a:bodyPr>
          <a:lstStyle>
            <a:lvl1pPr marL="0" indent="0">
              <a:buNone/>
              <a:defRPr sz="11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GB" sz="1000" b="0" i="0" u="none" strike="noStrike" kern="1200" cap="none" spc="0" normalizeH="0" baseline="0" noProof="0" dirty="0" smtClean="0">
                <a:ln>
                  <a:noFill/>
                </a:ln>
                <a:solidFill>
                  <a:srgbClr val="FFFFFF"/>
                </a:solidFill>
                <a:effectLst/>
                <a:uLnTx/>
                <a:uFillTx/>
                <a:latin typeface="+mn-lt"/>
                <a:ea typeface="+mn-ea"/>
                <a:cs typeface="+mn-cs"/>
              </a:rPr>
              <a:t>DAR ES SALAAM</a:t>
            </a:r>
          </a:p>
        </p:txBody>
      </p:sp>
      <p:sp>
        <p:nvSpPr>
          <p:cNvPr id="24" name="Text Placeholder 2"/>
          <p:cNvSpPr txBox="1">
            <a:spLocks/>
          </p:cNvSpPr>
          <p:nvPr userDrawn="1"/>
        </p:nvSpPr>
        <p:spPr>
          <a:xfrm>
            <a:off x="5608876" y="4479283"/>
            <a:ext cx="1172712" cy="246221"/>
          </a:xfrm>
          <a:prstGeom prst="rect">
            <a:avLst/>
          </a:prstGeom>
        </p:spPr>
        <p:txBody>
          <a:bodyPr vert="horz" wrap="square" lIns="91440" tIns="45720" rIns="91440" bIns="45720" rtlCol="0" anchor="t">
            <a:spAutoFit/>
          </a:bodyPr>
          <a:lstStyle>
            <a:lvl1pPr marL="0" indent="0">
              <a:buNone/>
              <a:defRPr sz="11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GB" sz="1000" b="0" i="0" u="none" strike="noStrike" kern="1200" cap="none" spc="0" normalizeH="0" baseline="0" noProof="0" dirty="0" smtClean="0">
                <a:ln>
                  <a:noFill/>
                </a:ln>
                <a:solidFill>
                  <a:srgbClr val="FFFFFF"/>
                </a:solidFill>
                <a:effectLst/>
                <a:uLnTx/>
                <a:uFillTx/>
                <a:latin typeface="+mn-lt"/>
                <a:ea typeface="+mn-ea"/>
                <a:cs typeface="+mn-cs"/>
              </a:rPr>
              <a:t>CAPE TOWN</a:t>
            </a:r>
          </a:p>
        </p:txBody>
      </p:sp>
      <p:sp>
        <p:nvSpPr>
          <p:cNvPr id="25" name="Text Placeholder 2"/>
          <p:cNvSpPr txBox="1">
            <a:spLocks/>
          </p:cNvSpPr>
          <p:nvPr userDrawn="1"/>
        </p:nvSpPr>
        <p:spPr>
          <a:xfrm>
            <a:off x="4302297" y="5176591"/>
            <a:ext cx="1172712" cy="246221"/>
          </a:xfrm>
          <a:prstGeom prst="rect">
            <a:avLst/>
          </a:prstGeom>
        </p:spPr>
        <p:txBody>
          <a:bodyPr vert="horz" wrap="square" lIns="91440" tIns="45720" rIns="91440" bIns="45720" rtlCol="0" anchor="t">
            <a:spAutoFit/>
          </a:bodyPr>
          <a:lstStyle>
            <a:lvl1pPr marL="0" indent="0">
              <a:buNone/>
              <a:defRPr sz="11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GB" sz="1000" b="0" i="0" u="none" strike="noStrike" kern="1200" cap="none" spc="0" normalizeH="0" baseline="0" noProof="0" dirty="0" smtClean="0">
                <a:ln>
                  <a:noFill/>
                </a:ln>
                <a:solidFill>
                  <a:srgbClr val="FFFFFF"/>
                </a:solidFill>
                <a:effectLst/>
                <a:uLnTx/>
                <a:uFillTx/>
                <a:latin typeface="+mn-lt"/>
                <a:ea typeface="+mn-ea"/>
                <a:cs typeface="+mn-cs"/>
              </a:rPr>
              <a:t>ACCRA</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Date Placeholder 4"/>
          <p:cNvSpPr>
            <a:spLocks noGrp="1"/>
          </p:cNvSpPr>
          <p:nvPr>
            <p:ph type="dt" sz="half" idx="10"/>
          </p:nvPr>
        </p:nvSpPr>
        <p:spPr/>
        <p:txBody>
          <a:bodyPr/>
          <a:lstStyle/>
          <a:p>
            <a:fld id="{9D666F3E-E564-ED42-94E3-080F7A3FE709}" type="datetimeFigureOut">
              <a:rPr lang="en-GB" smtClean="0"/>
              <a:pPr/>
              <a:t>27/11/2017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E73BF1F-6E25-764C-9E23-69905D3397A3}"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7" name="Date Placeholder 6"/>
          <p:cNvSpPr>
            <a:spLocks noGrp="1"/>
          </p:cNvSpPr>
          <p:nvPr>
            <p:ph type="dt" sz="half" idx="10"/>
          </p:nvPr>
        </p:nvSpPr>
        <p:spPr/>
        <p:txBody>
          <a:bodyPr/>
          <a:lstStyle/>
          <a:p>
            <a:fld id="{9D666F3E-E564-ED42-94E3-080F7A3FE709}" type="datetimeFigureOut">
              <a:rPr lang="en-GB" smtClean="0"/>
              <a:pPr/>
              <a:t>27/11/2017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E73BF1F-6E25-764C-9E23-69905D3397A3}"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Date Placeholder 2"/>
          <p:cNvSpPr>
            <a:spLocks noGrp="1"/>
          </p:cNvSpPr>
          <p:nvPr>
            <p:ph type="dt" sz="half" idx="10"/>
          </p:nvPr>
        </p:nvSpPr>
        <p:spPr/>
        <p:txBody>
          <a:bodyPr/>
          <a:lstStyle/>
          <a:p>
            <a:fld id="{9D666F3E-E564-ED42-94E3-080F7A3FE709}" type="datetimeFigureOut">
              <a:rPr lang="en-GB" smtClean="0"/>
              <a:pPr/>
              <a:t>27/11/2017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E73BF1F-6E25-764C-9E23-69905D3397A3}"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666F3E-E564-ED42-94E3-080F7A3FE709}" type="datetimeFigureOut">
              <a:rPr lang="en-GB" smtClean="0"/>
              <a:pPr/>
              <a:t>27/11/2017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E73BF1F-6E25-764C-9E23-69905D3397A3}"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9D666F3E-E564-ED42-94E3-080F7A3FE709}" type="datetimeFigureOut">
              <a:rPr lang="en-GB" smtClean="0"/>
              <a:pPr/>
              <a:t>27/11/2017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E73BF1F-6E25-764C-9E23-69905D3397A3}"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666F3E-E564-ED42-94E3-080F7A3FE709}" type="datetimeFigureOut">
              <a:rPr lang="en-GB" smtClean="0"/>
              <a:pPr/>
              <a:t>27/11/2017</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73BF1F-6E25-764C-9E23-69905D3397A3}"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2"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3"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GB"/>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1.jpeg"/><Relationship Id="rId7" Type="http://schemas.openxmlformats.org/officeDocument/2006/relationships/diagramColors" Target="../diagrams/colors1.xml"/><Relationship Id="rId2" Type="http://schemas.openxmlformats.org/officeDocument/2006/relationships/notesSlide" Target="../notesSlides/notesSlide15.xml"/><Relationship Id="rId1" Type="http://schemas.openxmlformats.org/officeDocument/2006/relationships/slideLayout" Target="../slideLayouts/slideLayout1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8.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hyperlink" Target="http://timegt.com/" TargetMode="External"/><Relationship Id="rId2" Type="http://schemas.openxmlformats.org/officeDocument/2006/relationships/notesSlide" Target="../notesSlides/notesSlide26.xml"/><Relationship Id="rId1" Type="http://schemas.openxmlformats.org/officeDocument/2006/relationships/slideLayout" Target="../slideLayouts/slideLayout13.xml"/><Relationship Id="rId4" Type="http://schemas.openxmlformats.org/officeDocument/2006/relationships/hyperlink" Target="http://answers.google.com/answers/threadview?id=180075"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a:xfrm>
            <a:off x="381000" y="4556760"/>
            <a:ext cx="8534400" cy="1889760"/>
          </a:xfrm>
        </p:spPr>
        <p:txBody>
          <a:bodyPr>
            <a:normAutofit/>
          </a:bodyPr>
          <a:lstStyle/>
          <a:p>
            <a:pPr>
              <a:buNone/>
            </a:pPr>
            <a:r>
              <a:rPr lang="en-US" dirty="0" smtClean="0">
                <a:latin typeface="Arial Black" pitchFamily="34" charset="0"/>
              </a:rPr>
              <a:t>BSBI 622</a:t>
            </a:r>
          </a:p>
          <a:p>
            <a:pPr>
              <a:buNone/>
            </a:pPr>
            <a:r>
              <a:rPr lang="en-US" smtClean="0">
                <a:latin typeface="Arial Black" pitchFamily="34" charset="0"/>
              </a:rPr>
              <a:t>CHAPTER 8</a:t>
            </a:r>
            <a:endParaRPr lang="en-US" dirty="0" smtClean="0">
              <a:latin typeface="Arial Black" pitchFamily="34" charset="0"/>
            </a:endParaRPr>
          </a:p>
          <a:p>
            <a:pPr>
              <a:buNone/>
            </a:pPr>
            <a:r>
              <a:rPr lang="en-US" dirty="0" smtClean="0">
                <a:latin typeface="Arial Black" pitchFamily="34" charset="0"/>
              </a:rPr>
              <a:t>PM – PROJECT HR MANAGEMENT</a:t>
            </a:r>
          </a:p>
        </p:txBody>
      </p:sp>
      <p:sp>
        <p:nvSpPr>
          <p:cNvPr id="32772" name="Text Box 4"/>
          <p:cNvSpPr txBox="1">
            <a:spLocks noChangeArrowheads="1"/>
          </p:cNvSpPr>
          <p:nvPr/>
        </p:nvSpPr>
        <p:spPr bwMode="auto">
          <a:xfrm>
            <a:off x="7162800" y="6005513"/>
            <a:ext cx="1752600" cy="457200"/>
          </a:xfrm>
          <a:prstGeom prst="rect">
            <a:avLst/>
          </a:prstGeom>
          <a:noFill/>
          <a:ln w="9525">
            <a:noFill/>
            <a:miter lim="800000"/>
            <a:headEnd/>
            <a:tailEnd/>
          </a:ln>
        </p:spPr>
        <p:txBody>
          <a:bodyPr>
            <a:spAutoFit/>
          </a:bodyPr>
          <a:lstStyle/>
          <a:p>
            <a:pPr>
              <a:spcBef>
                <a:spcPct val="50000"/>
              </a:spcBef>
            </a:pPr>
            <a:endParaRPr lang="en-US"/>
          </a:p>
        </p:txBody>
      </p:sp>
      <p:sp>
        <p:nvSpPr>
          <p:cNvPr id="32774" name="Rectangle 6"/>
          <p:cNvSpPr>
            <a:spLocks noChangeArrowheads="1"/>
          </p:cNvSpPr>
          <p:nvPr/>
        </p:nvSpPr>
        <p:spPr bwMode="auto">
          <a:xfrm>
            <a:off x="0" y="6477000"/>
            <a:ext cx="9144000" cy="381000"/>
          </a:xfrm>
          <a:prstGeom prst="rect">
            <a:avLst/>
          </a:prstGeom>
          <a:solidFill>
            <a:srgbClr val="FF9933"/>
          </a:solidFill>
          <a:ln w="9525">
            <a:noFill/>
            <a:miter lim="800000"/>
            <a:headEnd/>
            <a:tailEnd/>
          </a:ln>
        </p:spPr>
        <p:txBody>
          <a:bodyPr wrap="none" anchor="ctr"/>
          <a:lstStyle/>
          <a:p>
            <a:endParaRPr lang="en-US"/>
          </a:p>
        </p:txBody>
      </p:sp>
      <p:sp>
        <p:nvSpPr>
          <p:cNvPr id="32775" name="Rectangle 7"/>
          <p:cNvSpPr>
            <a:spLocks noChangeArrowheads="1"/>
          </p:cNvSpPr>
          <p:nvPr/>
        </p:nvSpPr>
        <p:spPr bwMode="auto">
          <a:xfrm>
            <a:off x="0" y="868680"/>
            <a:ext cx="9144000" cy="3520440"/>
          </a:xfrm>
          <a:prstGeom prst="rect">
            <a:avLst/>
          </a:prstGeom>
          <a:solidFill>
            <a:srgbClr val="008000"/>
          </a:solidFill>
          <a:ln w="9525">
            <a:noFill/>
            <a:miter lim="800000"/>
            <a:headEnd/>
            <a:tailEnd/>
          </a:ln>
        </p:spPr>
        <p:txBody>
          <a:bodyPr wrap="none" anchor="ctr"/>
          <a:lstStyle/>
          <a:p>
            <a:pPr algn="ctr"/>
            <a:endParaRPr lang="en-US" sz="2800" b="1" dirty="0" smtClean="0">
              <a:latin typeface="Arial Black" pitchFamily="34" charset="0"/>
            </a:endParaRPr>
          </a:p>
          <a:p>
            <a:pPr algn="ctr"/>
            <a:r>
              <a:rPr lang="en-US" sz="2800" b="1" dirty="0" smtClean="0">
                <a:latin typeface="Arial Black" pitchFamily="34" charset="0"/>
              </a:rPr>
              <a:t>AMA INTERNATIONAL UNIVERSITY – BAHRAIN</a:t>
            </a:r>
          </a:p>
          <a:p>
            <a:pPr algn="ctr"/>
            <a:endParaRPr lang="en-US" sz="4000" b="1" dirty="0" smtClean="0">
              <a:latin typeface="Arial Black" pitchFamily="34" charset="0"/>
            </a:endParaRPr>
          </a:p>
          <a:p>
            <a:pPr algn="ctr"/>
            <a:r>
              <a:rPr lang="en-US" sz="4000" b="1" dirty="0" smtClean="0">
                <a:solidFill>
                  <a:schemeClr val="bg1"/>
                </a:solidFill>
                <a:latin typeface="Arial Black" pitchFamily="34" charset="0"/>
              </a:rPr>
              <a:t>COLLEGE OF ADMINISTRATIVE </a:t>
            </a:r>
          </a:p>
          <a:p>
            <a:pPr algn="ctr"/>
            <a:r>
              <a:rPr lang="en-US" sz="4000" b="1" dirty="0" smtClean="0">
                <a:solidFill>
                  <a:schemeClr val="bg1"/>
                </a:solidFill>
                <a:latin typeface="Arial Black" pitchFamily="34" charset="0"/>
              </a:rPr>
              <a:t>AND FINANCIAL SCIENCES</a:t>
            </a:r>
          </a:p>
          <a:p>
            <a:pPr algn="ctr"/>
            <a:endParaRPr lang="en-US" sz="4000" b="1" dirty="0" smtClean="0">
              <a:solidFill>
                <a:schemeClr val="bg1"/>
              </a:solidFill>
              <a:latin typeface="Arial Black" pitchFamily="34" charset="0"/>
            </a:endParaRPr>
          </a:p>
          <a:p>
            <a:pPr algn="ctr"/>
            <a:r>
              <a:rPr lang="en-US" sz="4000" b="1" dirty="0" smtClean="0">
                <a:solidFill>
                  <a:schemeClr val="bg1"/>
                </a:solidFill>
                <a:latin typeface="Arial Black" pitchFamily="34" charset="0"/>
              </a:rPr>
              <a:t>Dr. </a:t>
            </a:r>
            <a:r>
              <a:rPr lang="en-US" sz="4000" b="1" smtClean="0">
                <a:solidFill>
                  <a:schemeClr val="bg1"/>
                </a:solidFill>
                <a:latin typeface="Arial Black" pitchFamily="34" charset="0"/>
              </a:rPr>
              <a:t>FAISAL ALI</a:t>
            </a:r>
            <a:endParaRPr lang="en-US" sz="4000" b="1" dirty="0" smtClean="0">
              <a:solidFill>
                <a:schemeClr val="bg1"/>
              </a:solidFill>
              <a:latin typeface="Arial Black" pitchFamily="34" charset="0"/>
            </a:endParaRPr>
          </a:p>
          <a:p>
            <a:pPr algn="ctr"/>
            <a:r>
              <a:rPr lang="en-US" sz="4000" b="1" dirty="0" smtClean="0">
                <a:solidFill>
                  <a:schemeClr val="bg1"/>
                </a:solidFill>
                <a:latin typeface="Arial Black" pitchFamily="34" charset="0"/>
              </a:rPr>
              <a:t>Professor</a:t>
            </a:r>
          </a:p>
          <a:p>
            <a:pPr algn="ctr"/>
            <a:endParaRPr lang="en-US" sz="4000" b="1" dirty="0" smtClean="0"/>
          </a:p>
          <a:p>
            <a:pPr algn="ctr"/>
            <a:endParaRPr lang="en-US" b="1" dirty="0"/>
          </a:p>
        </p:txBody>
      </p:sp>
    </p:spTree>
    <p:extLst>
      <p:ext uri="{BB962C8B-B14F-4D97-AF65-F5344CB8AC3E}">
        <p14:creationId xmlns:p14="http://schemas.microsoft.com/office/powerpoint/2010/main" xmlns="" val="4703363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26720"/>
            <a:ext cx="7620000" cy="381000"/>
          </a:xfrm>
        </p:spPr>
        <p:txBody>
          <a:bodyPr>
            <a:normAutofit fontScale="90000"/>
          </a:bodyPr>
          <a:lstStyle/>
          <a:p>
            <a:pPr lvl="0"/>
            <a:r>
              <a:rPr lang="en-US" dirty="0" smtClean="0">
                <a:latin typeface="Calibri" pitchFamily="34" charset="0"/>
              </a:rPr>
              <a:t>Develop Project Team </a:t>
            </a:r>
            <a:r>
              <a:rPr lang="en-US" sz="1800" dirty="0" smtClean="0">
                <a:latin typeface="Calibri" pitchFamily="34" charset="0"/>
              </a:rPr>
              <a:t>(Tools &amp; Techniques)</a:t>
            </a:r>
            <a:endParaRPr lang="en-US" dirty="0">
              <a:latin typeface="Calibri" pitchFamily="34" charset="0"/>
            </a:endParaRPr>
          </a:p>
        </p:txBody>
      </p:sp>
      <p:sp>
        <p:nvSpPr>
          <p:cNvPr id="3" name="Content Placeholder 2"/>
          <p:cNvSpPr>
            <a:spLocks noGrp="1"/>
          </p:cNvSpPr>
          <p:nvPr>
            <p:ph idx="1"/>
          </p:nvPr>
        </p:nvSpPr>
        <p:spPr>
          <a:xfrm>
            <a:off x="228600" y="1143000"/>
            <a:ext cx="8077200" cy="5257800"/>
          </a:xfrm>
        </p:spPr>
        <p:txBody>
          <a:bodyPr>
            <a:normAutofit fontScale="92500"/>
          </a:bodyPr>
          <a:lstStyle/>
          <a:p>
            <a:pPr marL="400050"/>
            <a:r>
              <a:rPr lang="en-US" dirty="0" smtClean="0">
                <a:latin typeface="Arial Narrow" pitchFamily="34" charset="0"/>
                <a:ea typeface="+mn-ea"/>
              </a:rPr>
              <a:t>Interpersonal skills (soft skills)</a:t>
            </a:r>
            <a:endParaRPr lang="en-US" dirty="0" smtClean="0">
              <a:latin typeface="Arial Narrow" pitchFamily="34" charset="0"/>
            </a:endParaRPr>
          </a:p>
          <a:p>
            <a:pPr marL="400050"/>
            <a:r>
              <a:rPr lang="en-US" dirty="0" smtClean="0">
                <a:latin typeface="Arial Narrow" pitchFamily="34" charset="0"/>
                <a:ea typeface="+mn-ea"/>
              </a:rPr>
              <a:t>Training</a:t>
            </a:r>
          </a:p>
          <a:p>
            <a:pPr marL="800100" lvl="1"/>
            <a:r>
              <a:rPr lang="en-US" sz="1800" dirty="0" smtClean="0">
                <a:latin typeface="Arial Narrow" pitchFamily="34" charset="0"/>
                <a:ea typeface="+mn-ea"/>
              </a:rPr>
              <a:t>Can be formal (classroom, online) or non-formal (on-job training, mentoring, coaching)</a:t>
            </a:r>
          </a:p>
          <a:p>
            <a:pPr marL="400050"/>
            <a:r>
              <a:rPr lang="en-US" dirty="0" smtClean="0">
                <a:latin typeface="Arial Narrow" pitchFamily="34" charset="0"/>
                <a:ea typeface="+mn-ea"/>
              </a:rPr>
              <a:t>Ground rules </a:t>
            </a:r>
          </a:p>
          <a:p>
            <a:pPr marL="800100" lvl="1"/>
            <a:r>
              <a:rPr lang="en-US" sz="1800" dirty="0" smtClean="0">
                <a:latin typeface="Arial Narrow" pitchFamily="34" charset="0"/>
              </a:rPr>
              <a:t>Guidelines that establish clear expectation regarding acceptable behavior by teams</a:t>
            </a:r>
          </a:p>
          <a:p>
            <a:pPr marL="800100" lvl="1"/>
            <a:r>
              <a:rPr lang="en-US" sz="1800" dirty="0" smtClean="0">
                <a:latin typeface="Arial Narrow" pitchFamily="34" charset="0"/>
              </a:rPr>
              <a:t>Discussion to create it by all team members</a:t>
            </a:r>
            <a:endParaRPr lang="en-US" sz="1800" dirty="0" smtClean="0">
              <a:latin typeface="Arial Narrow" pitchFamily="34" charset="0"/>
              <a:ea typeface="+mn-ea"/>
            </a:endParaRPr>
          </a:p>
          <a:p>
            <a:pPr marL="400050"/>
            <a:r>
              <a:rPr lang="en-US" dirty="0" smtClean="0">
                <a:latin typeface="Arial Narrow" pitchFamily="34" charset="0"/>
                <a:ea typeface="+mn-ea"/>
              </a:rPr>
              <a:t>Co-location</a:t>
            </a:r>
          </a:p>
          <a:p>
            <a:pPr marL="800100" lvl="1"/>
            <a:r>
              <a:rPr lang="en-US" sz="1800" dirty="0" smtClean="0">
                <a:latin typeface="Arial Narrow" pitchFamily="34" charset="0"/>
                <a:ea typeface="+mn-ea"/>
              </a:rPr>
              <a:t>Placing many or all the most active team members in the same physical location</a:t>
            </a:r>
          </a:p>
          <a:p>
            <a:pPr marL="800100" lvl="1"/>
            <a:r>
              <a:rPr lang="en-US" sz="1800" dirty="0" smtClean="0">
                <a:latin typeface="Arial Narrow" pitchFamily="34" charset="0"/>
                <a:ea typeface="+mn-ea"/>
              </a:rPr>
              <a:t>Can be temporary for strategy to enhance communication &amp; build sense of community</a:t>
            </a:r>
          </a:p>
          <a:p>
            <a:pPr marL="400050"/>
            <a:r>
              <a:rPr lang="en-US" dirty="0" smtClean="0">
                <a:latin typeface="Arial Narrow" pitchFamily="34" charset="0"/>
              </a:rPr>
              <a:t>Recognition &amp; reward</a:t>
            </a:r>
          </a:p>
          <a:p>
            <a:pPr marL="800100" lvl="1"/>
            <a:r>
              <a:rPr lang="en-US" sz="1800" dirty="0" smtClean="0">
                <a:latin typeface="Arial Narrow" pitchFamily="34" charset="0"/>
                <a:ea typeface="+mn-ea"/>
              </a:rPr>
              <a:t>It will only be effective if it is satisfies/valued by individual.</a:t>
            </a:r>
          </a:p>
          <a:p>
            <a:pPr marL="800100" lvl="1"/>
            <a:r>
              <a:rPr lang="en-US" sz="1800" dirty="0" smtClean="0">
                <a:latin typeface="Arial Narrow" pitchFamily="34" charset="0"/>
                <a:ea typeface="+mn-ea"/>
              </a:rPr>
              <a:t>Plans concerning how to do it are developed during Develop Human Resource Plan.</a:t>
            </a:r>
            <a:endParaRPr lang="en-US" dirty="0" smtClean="0">
              <a:latin typeface="Arial Narrow" pitchFamily="34" charset="0"/>
              <a:ea typeface="+mn-ea"/>
            </a:endParaRPr>
          </a:p>
        </p:txBody>
      </p:sp>
    </p:spTree>
    <p:extLst>
      <p:ext uri="{BB962C8B-B14F-4D97-AF65-F5344CB8AC3E}">
        <p14:creationId xmlns:p14="http://schemas.microsoft.com/office/powerpoint/2010/main" xmlns="" val="4833135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26720"/>
            <a:ext cx="7620000" cy="381000"/>
          </a:xfrm>
        </p:spPr>
        <p:txBody>
          <a:bodyPr>
            <a:normAutofit fontScale="90000"/>
          </a:bodyPr>
          <a:lstStyle/>
          <a:p>
            <a:pPr lvl="0"/>
            <a:r>
              <a:rPr lang="en-US" dirty="0" smtClean="0">
                <a:latin typeface="Calibri" pitchFamily="34" charset="0"/>
              </a:rPr>
              <a:t>Team Building Activities </a:t>
            </a:r>
            <a:r>
              <a:rPr lang="en-US" sz="1800" dirty="0" smtClean="0">
                <a:latin typeface="Calibri" pitchFamily="34" charset="0"/>
              </a:rPr>
              <a:t>(Tools &amp; Techniques)</a:t>
            </a:r>
            <a:endParaRPr lang="en-US" sz="1800" dirty="0">
              <a:latin typeface="Calibri" pitchFamily="34" charset="0"/>
            </a:endParaRPr>
          </a:p>
        </p:txBody>
      </p:sp>
      <p:sp>
        <p:nvSpPr>
          <p:cNvPr id="3" name="Content Placeholder 2"/>
          <p:cNvSpPr>
            <a:spLocks noGrp="1"/>
          </p:cNvSpPr>
          <p:nvPr>
            <p:ph idx="1"/>
          </p:nvPr>
        </p:nvSpPr>
        <p:spPr>
          <a:xfrm>
            <a:off x="228600" y="1066800"/>
            <a:ext cx="8305800" cy="5334000"/>
          </a:xfrm>
        </p:spPr>
        <p:txBody>
          <a:bodyPr>
            <a:normAutofit fontScale="47500" lnSpcReduction="20000"/>
          </a:bodyPr>
          <a:lstStyle/>
          <a:p>
            <a:pPr>
              <a:buNone/>
            </a:pPr>
            <a:r>
              <a:rPr lang="en-US" sz="4200" b="1" dirty="0" err="1" smtClean="0">
                <a:latin typeface="Arial Narrow" pitchFamily="34" charset="0"/>
              </a:rPr>
              <a:t>T</a:t>
            </a:r>
            <a:r>
              <a:rPr lang="en-US" sz="4200" b="1" dirty="0" err="1" smtClean="0">
                <a:latin typeface="Arial Narrow" pitchFamily="34" charset="0"/>
                <a:ea typeface="+mn-ea"/>
              </a:rPr>
              <a:t>uckman’s</a:t>
            </a:r>
            <a:r>
              <a:rPr lang="en-US" sz="4200" b="1" dirty="0" smtClean="0">
                <a:latin typeface="Arial Narrow" pitchFamily="34" charset="0"/>
                <a:ea typeface="+mn-ea"/>
              </a:rPr>
              <a:t> stage of team formation and development</a:t>
            </a:r>
            <a:r>
              <a:rPr lang="en-US" sz="4200" dirty="0" smtClean="0">
                <a:latin typeface="Arial Narrow" pitchFamily="34" charset="0"/>
                <a:ea typeface="+mn-ea"/>
              </a:rPr>
              <a:t>:</a:t>
            </a:r>
          </a:p>
          <a:p>
            <a:pPr marL="400050">
              <a:buFont typeface="+mj-lt"/>
              <a:buAutoNum type="arabicPeriod"/>
            </a:pPr>
            <a:r>
              <a:rPr lang="en-US" sz="4200" b="1" dirty="0" smtClean="0">
                <a:latin typeface="Arial Narrow" pitchFamily="34" charset="0"/>
                <a:ea typeface="+mn-ea"/>
              </a:rPr>
              <a:t>FORMING</a:t>
            </a:r>
          </a:p>
          <a:p>
            <a:pPr lvl="1"/>
            <a:r>
              <a:rPr lang="en-US" sz="4200" dirty="0" smtClean="0">
                <a:latin typeface="Arial Narrow" pitchFamily="34" charset="0"/>
                <a:ea typeface="+mn-ea"/>
              </a:rPr>
              <a:t>The team meets and learns about the project and what their roles and responsibilities.</a:t>
            </a:r>
          </a:p>
          <a:p>
            <a:pPr marL="400050">
              <a:buFont typeface="+mj-lt"/>
              <a:buAutoNum type="arabicPeriod"/>
            </a:pPr>
            <a:r>
              <a:rPr lang="en-US" sz="4200" b="1" dirty="0" smtClean="0">
                <a:latin typeface="Arial Narrow" pitchFamily="34" charset="0"/>
                <a:ea typeface="+mn-ea"/>
              </a:rPr>
              <a:t>STORMING</a:t>
            </a:r>
          </a:p>
          <a:p>
            <a:pPr lvl="1"/>
            <a:r>
              <a:rPr lang="en-US" sz="4200" dirty="0" smtClean="0">
                <a:latin typeface="Arial Narrow" pitchFamily="34" charset="0"/>
                <a:ea typeface="+mn-ea"/>
              </a:rPr>
              <a:t>Address the project work, technical decisions and the project management approach. Conflict/disagreement may occurs.</a:t>
            </a:r>
          </a:p>
          <a:p>
            <a:pPr marL="400050">
              <a:buFont typeface="+mj-lt"/>
              <a:buAutoNum type="arabicPeriod"/>
            </a:pPr>
            <a:r>
              <a:rPr lang="en-US" sz="4200" b="1" dirty="0" smtClean="0">
                <a:latin typeface="Arial Narrow" pitchFamily="34" charset="0"/>
                <a:ea typeface="+mn-ea"/>
              </a:rPr>
              <a:t>NORMING</a:t>
            </a:r>
          </a:p>
          <a:p>
            <a:pPr lvl="1"/>
            <a:r>
              <a:rPr lang="en-US" sz="4200" dirty="0" smtClean="0">
                <a:latin typeface="Arial Narrow" pitchFamily="34" charset="0"/>
                <a:ea typeface="+mn-ea"/>
              </a:rPr>
              <a:t>Work together and adjust work habits and behavior that support the team.</a:t>
            </a:r>
          </a:p>
          <a:p>
            <a:pPr marL="400050">
              <a:buFont typeface="+mj-lt"/>
              <a:buAutoNum type="arabicPeriod"/>
            </a:pPr>
            <a:r>
              <a:rPr lang="en-US" sz="4200" b="1" dirty="0" smtClean="0">
                <a:latin typeface="Arial Narrow" pitchFamily="34" charset="0"/>
                <a:ea typeface="+mn-ea"/>
              </a:rPr>
              <a:t>PERFORMING</a:t>
            </a:r>
          </a:p>
          <a:p>
            <a:pPr lvl="1"/>
            <a:r>
              <a:rPr lang="en-US" sz="4200" dirty="0" smtClean="0">
                <a:latin typeface="Arial Narrow" pitchFamily="34" charset="0"/>
                <a:ea typeface="+mn-ea"/>
              </a:rPr>
              <a:t>Being a well-organized unit</a:t>
            </a:r>
          </a:p>
          <a:p>
            <a:pPr marL="400050">
              <a:buFont typeface="+mj-lt"/>
              <a:buAutoNum type="arabicPeriod"/>
            </a:pPr>
            <a:r>
              <a:rPr lang="en-US" sz="4200" b="1" dirty="0" smtClean="0">
                <a:latin typeface="Arial Narrow" pitchFamily="34" charset="0"/>
                <a:ea typeface="+mn-ea"/>
              </a:rPr>
              <a:t>ADJOURNING</a:t>
            </a:r>
          </a:p>
          <a:p>
            <a:pPr lvl="1"/>
            <a:r>
              <a:rPr lang="en-US" sz="4200" dirty="0" smtClean="0">
                <a:latin typeface="Arial Narrow" pitchFamily="34" charset="0"/>
                <a:ea typeface="+mn-ea"/>
              </a:rPr>
              <a:t>Team completes the work and move on from the project</a:t>
            </a:r>
            <a:r>
              <a:rPr lang="en-US" sz="3200" dirty="0" smtClean="0">
                <a:latin typeface="Arial Narrow" pitchFamily="34" charset="0"/>
                <a:ea typeface="+mn-ea"/>
              </a:rPr>
              <a:t>.</a:t>
            </a:r>
          </a:p>
          <a:p>
            <a:pPr marL="228600" lvl="2">
              <a:buNone/>
            </a:pPr>
            <a:r>
              <a:rPr lang="en-US" sz="4400" b="1" dirty="0" smtClean="0">
                <a:solidFill>
                  <a:schemeClr val="tx1"/>
                </a:solidFill>
                <a:latin typeface="Arial Narrow" pitchFamily="34" charset="0"/>
                <a:ea typeface="+mn-ea"/>
              </a:rPr>
              <a:t>Ground Rules</a:t>
            </a:r>
          </a:p>
          <a:p>
            <a:pPr>
              <a:buNone/>
            </a:pPr>
            <a:r>
              <a:rPr lang="en-US" sz="4400" dirty="0" smtClean="0">
                <a:solidFill>
                  <a:schemeClr val="tx1"/>
                </a:solidFill>
                <a:latin typeface="Arial Narrow" pitchFamily="34" charset="0"/>
              </a:rPr>
              <a:t>..will establish clear expectation regarding acceptable behavior by project team members </a:t>
            </a:r>
          </a:p>
        </p:txBody>
      </p:sp>
      <p:pic>
        <p:nvPicPr>
          <p:cNvPr id="4" name="Picture 3" descr="1"/>
          <p:cNvPicPr>
            <a:picLocks noChangeAspect="1" noChangeArrowheads="1"/>
          </p:cNvPicPr>
          <p:nvPr/>
        </p:nvPicPr>
        <p:blipFill>
          <a:blip r:embed="rId3"/>
          <a:srcRect/>
          <a:stretch>
            <a:fillRect/>
          </a:stretch>
        </p:blipFill>
        <p:spPr bwMode="auto">
          <a:xfrm>
            <a:off x="3752333" y="5744905"/>
            <a:ext cx="5587220" cy="1311790"/>
          </a:xfrm>
          <a:prstGeom prst="rect">
            <a:avLst/>
          </a:prstGeom>
          <a:noFill/>
        </p:spPr>
      </p:pic>
    </p:spTree>
    <p:extLst>
      <p:ext uri="{BB962C8B-B14F-4D97-AF65-F5344CB8AC3E}">
        <p14:creationId xmlns:p14="http://schemas.microsoft.com/office/powerpoint/2010/main" xmlns="" val="31012043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26720"/>
            <a:ext cx="8839200" cy="381000"/>
          </a:xfrm>
        </p:spPr>
        <p:txBody>
          <a:bodyPr>
            <a:normAutofit fontScale="90000"/>
          </a:bodyPr>
          <a:lstStyle/>
          <a:p>
            <a:pPr lvl="0"/>
            <a:r>
              <a:rPr lang="en-US" dirty="0" smtClean="0">
                <a:latin typeface="Calibri" pitchFamily="34" charset="0"/>
              </a:rPr>
              <a:t>Motivation Theory: Maslow’s Hierarchy of Needs</a:t>
            </a:r>
            <a:endParaRPr lang="en-US" dirty="0">
              <a:latin typeface="Calibri" pitchFamily="34" charset="0"/>
            </a:endParaRPr>
          </a:p>
        </p:txBody>
      </p:sp>
      <p:grpSp>
        <p:nvGrpSpPr>
          <p:cNvPr id="11" name="Group 10"/>
          <p:cNvGrpSpPr/>
          <p:nvPr/>
        </p:nvGrpSpPr>
        <p:grpSpPr>
          <a:xfrm>
            <a:off x="533400" y="1219200"/>
            <a:ext cx="7444322" cy="5003644"/>
            <a:chOff x="533400" y="1219200"/>
            <a:chExt cx="7444322" cy="5003644"/>
          </a:xfrm>
        </p:grpSpPr>
        <p:pic>
          <p:nvPicPr>
            <p:cNvPr id="34818" name="Picture 2" descr="http://theskooloflife.com/wordpress/wp-content/uploads/2009/05/maslows-hierarchy.gif"/>
            <p:cNvPicPr>
              <a:picLocks noChangeAspect="1" noChangeArrowheads="1"/>
            </p:cNvPicPr>
            <p:nvPr/>
          </p:nvPicPr>
          <p:blipFill>
            <a:blip r:embed="rId3"/>
            <a:srcRect/>
            <a:stretch>
              <a:fillRect/>
            </a:stretch>
          </p:blipFill>
          <p:spPr bwMode="auto">
            <a:xfrm>
              <a:off x="2209800" y="1219200"/>
              <a:ext cx="5767922" cy="5003644"/>
            </a:xfrm>
            <a:prstGeom prst="rect">
              <a:avLst/>
            </a:prstGeom>
            <a:noFill/>
          </p:spPr>
        </p:pic>
        <p:sp>
          <p:nvSpPr>
            <p:cNvPr id="8" name="Down Arrow 7"/>
            <p:cNvSpPr/>
            <p:nvPr/>
          </p:nvSpPr>
          <p:spPr>
            <a:xfrm rot="10800000">
              <a:off x="685800" y="2057400"/>
              <a:ext cx="1143000" cy="3124200"/>
            </a:xfrm>
            <a:prstGeom prst="downArrow">
              <a:avLst/>
            </a:prstGeom>
            <a:gradFill flip="none" rotWithShape="0">
              <a:gsLst>
                <a:gs pos="0">
                  <a:srgbClr val="66CCFF"/>
                </a:gs>
                <a:gs pos="25000">
                  <a:srgbClr val="21D6E0"/>
                </a:gs>
                <a:gs pos="75000">
                  <a:srgbClr val="0087E6"/>
                </a:gs>
                <a:gs pos="100000">
                  <a:srgbClr val="005CBF"/>
                </a:gs>
              </a:gsLst>
              <a:lin ang="5400000" scaled="0"/>
              <a:tileRect/>
            </a:gra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33400" y="5410200"/>
              <a:ext cx="1524000" cy="338554"/>
            </a:xfrm>
            <a:prstGeom prst="rect">
              <a:avLst/>
            </a:prstGeom>
            <a:noFill/>
          </p:spPr>
          <p:txBody>
            <a:bodyPr wrap="square" rtlCol="0">
              <a:spAutoFit/>
            </a:bodyPr>
            <a:lstStyle/>
            <a:p>
              <a:r>
                <a:rPr lang="en-US" sz="1600" dirty="0" smtClean="0">
                  <a:solidFill>
                    <a:schemeClr val="accent4">
                      <a:lumMod val="10000"/>
                    </a:schemeClr>
                  </a:solidFill>
                  <a:latin typeface="Comic Sans MS" pitchFamily="66" charset="0"/>
                </a:rPr>
                <a:t>Basic Needs</a:t>
              </a:r>
              <a:endParaRPr lang="en-US" sz="1600" dirty="0">
                <a:solidFill>
                  <a:schemeClr val="accent4">
                    <a:lumMod val="10000"/>
                  </a:schemeClr>
                </a:solidFill>
                <a:latin typeface="Comic Sans MS" pitchFamily="66" charset="0"/>
              </a:endParaRPr>
            </a:p>
          </p:txBody>
        </p:sp>
        <p:sp>
          <p:nvSpPr>
            <p:cNvPr id="10" name="TextBox 9"/>
            <p:cNvSpPr txBox="1"/>
            <p:nvPr/>
          </p:nvSpPr>
          <p:spPr>
            <a:xfrm>
              <a:off x="609600" y="1396425"/>
              <a:ext cx="1447800" cy="584775"/>
            </a:xfrm>
            <a:prstGeom prst="rect">
              <a:avLst/>
            </a:prstGeom>
            <a:noFill/>
          </p:spPr>
          <p:txBody>
            <a:bodyPr wrap="square" rtlCol="0">
              <a:spAutoFit/>
            </a:bodyPr>
            <a:lstStyle/>
            <a:p>
              <a:pPr algn="ctr"/>
              <a:r>
                <a:rPr lang="en-US" sz="1600" dirty="0" smtClean="0">
                  <a:solidFill>
                    <a:schemeClr val="accent4">
                      <a:lumMod val="10000"/>
                    </a:schemeClr>
                  </a:solidFill>
                  <a:latin typeface="Comic Sans MS" pitchFamily="66" charset="0"/>
                </a:rPr>
                <a:t>Higher Level of Needs</a:t>
              </a:r>
              <a:endParaRPr lang="en-US" sz="1600" dirty="0">
                <a:solidFill>
                  <a:schemeClr val="accent4">
                    <a:lumMod val="10000"/>
                  </a:schemeClr>
                </a:solidFill>
                <a:latin typeface="Comic Sans MS" pitchFamily="66" charset="0"/>
              </a:endParaRPr>
            </a:p>
          </p:txBody>
        </p:sp>
      </p:grpSp>
      <p:pic>
        <p:nvPicPr>
          <p:cNvPr id="34820" name="Picture 4" descr="File:Abraham maslow.jpg"/>
          <p:cNvPicPr>
            <a:picLocks noChangeAspect="1" noChangeArrowheads="1"/>
          </p:cNvPicPr>
          <p:nvPr/>
        </p:nvPicPr>
        <p:blipFill>
          <a:blip r:embed="rId4"/>
          <a:srcRect/>
          <a:stretch>
            <a:fillRect/>
          </a:stretch>
        </p:blipFill>
        <p:spPr bwMode="auto">
          <a:xfrm>
            <a:off x="6629400" y="1143000"/>
            <a:ext cx="1562100" cy="1982665"/>
          </a:xfrm>
          <a:prstGeom prst="rect">
            <a:avLst/>
          </a:prstGeom>
          <a:noFill/>
          <a:effectLst>
            <a:outerShdw blurRad="127000" dist="101600" dir="8100000" algn="tr" rotWithShape="0">
              <a:prstClr val="black">
                <a:alpha val="40000"/>
              </a:prstClr>
            </a:outerShdw>
          </a:effectLst>
        </p:spPr>
      </p:pic>
    </p:spTree>
    <p:extLst>
      <p:ext uri="{BB962C8B-B14F-4D97-AF65-F5344CB8AC3E}">
        <p14:creationId xmlns:p14="http://schemas.microsoft.com/office/powerpoint/2010/main" xmlns="" val="19040064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26720"/>
            <a:ext cx="8839200" cy="381000"/>
          </a:xfrm>
        </p:spPr>
        <p:txBody>
          <a:bodyPr>
            <a:normAutofit fontScale="90000"/>
          </a:bodyPr>
          <a:lstStyle/>
          <a:p>
            <a:pPr lvl="0"/>
            <a:r>
              <a:rPr lang="en-US" dirty="0" smtClean="0">
                <a:latin typeface="Calibri" pitchFamily="34" charset="0"/>
              </a:rPr>
              <a:t>Motivation Theory: McGregor’s X &amp; Y Theory</a:t>
            </a:r>
            <a:endParaRPr lang="en-US" dirty="0">
              <a:latin typeface="Calibri" pitchFamily="34" charset="0"/>
            </a:endParaRPr>
          </a:p>
        </p:txBody>
      </p:sp>
      <p:sp>
        <p:nvSpPr>
          <p:cNvPr id="3" name="Content Placeholder 2"/>
          <p:cNvSpPr>
            <a:spLocks noGrp="1"/>
          </p:cNvSpPr>
          <p:nvPr>
            <p:ph idx="1"/>
          </p:nvPr>
        </p:nvSpPr>
        <p:spPr>
          <a:xfrm>
            <a:off x="228600" y="1066800"/>
            <a:ext cx="6248400" cy="2286000"/>
          </a:xfrm>
        </p:spPr>
        <p:txBody>
          <a:bodyPr>
            <a:normAutofit fontScale="92500" lnSpcReduction="20000"/>
          </a:bodyPr>
          <a:lstStyle/>
          <a:p>
            <a:pPr>
              <a:buNone/>
            </a:pPr>
            <a:endParaRPr lang="en-US" sz="2400" dirty="0" smtClean="0">
              <a:latin typeface="Arial Narrow" pitchFamily="34" charset="0"/>
            </a:endParaRPr>
          </a:p>
          <a:p>
            <a:r>
              <a:rPr lang="en-US" sz="2400" dirty="0" smtClean="0">
                <a:latin typeface="Arial Narrow" pitchFamily="34" charset="0"/>
              </a:rPr>
              <a:t>Theory X</a:t>
            </a:r>
          </a:p>
          <a:p>
            <a:pPr lvl="1"/>
            <a:r>
              <a:rPr lang="en-US" dirty="0" smtClean="0">
                <a:latin typeface="Arial Narrow" pitchFamily="34" charset="0"/>
              </a:rPr>
              <a:t>People tends to be negative, passive e.g. incapable, avoid responsibility, need to be watched</a:t>
            </a:r>
          </a:p>
          <a:p>
            <a:pPr lvl="1"/>
            <a:r>
              <a:rPr lang="en-US" dirty="0" smtClean="0">
                <a:latin typeface="Arial Narrow" pitchFamily="34" charset="0"/>
              </a:rPr>
              <a:t>Extrinsic Motivation</a:t>
            </a:r>
          </a:p>
        </p:txBody>
      </p:sp>
      <p:pic>
        <p:nvPicPr>
          <p:cNvPr id="68610" name="Picture 2" descr="http://wingedspur01.files.wordpress.com/2008/09/douglas-mcgregor.jpg"/>
          <p:cNvPicPr>
            <a:picLocks noChangeAspect="1" noChangeArrowheads="1"/>
          </p:cNvPicPr>
          <p:nvPr/>
        </p:nvPicPr>
        <p:blipFill>
          <a:blip r:embed="rId3"/>
          <a:srcRect/>
          <a:stretch>
            <a:fillRect/>
          </a:stretch>
        </p:blipFill>
        <p:spPr bwMode="auto">
          <a:xfrm>
            <a:off x="6553200" y="1143000"/>
            <a:ext cx="1504950" cy="2157096"/>
          </a:xfrm>
          <a:prstGeom prst="rect">
            <a:avLst/>
          </a:prstGeom>
          <a:noFill/>
          <a:effectLst>
            <a:outerShdw blurRad="127000" dist="101600" dir="18900000" algn="bl" rotWithShape="0">
              <a:prstClr val="black">
                <a:alpha val="40000"/>
              </a:prstClr>
            </a:outerShdw>
          </a:effectLst>
        </p:spPr>
      </p:pic>
      <p:sp>
        <p:nvSpPr>
          <p:cNvPr id="11" name="Content Placeholder 2"/>
          <p:cNvSpPr txBox="1">
            <a:spLocks/>
          </p:cNvSpPr>
          <p:nvPr/>
        </p:nvSpPr>
        <p:spPr bwMode="auto">
          <a:xfrm>
            <a:off x="228600" y="3352800"/>
            <a:ext cx="7848600" cy="2286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0" cap="none" spc="0" normalizeH="0" baseline="0" noProof="0" dirty="0" smtClean="0">
              <a:ln>
                <a:noFill/>
              </a:ln>
              <a:solidFill>
                <a:schemeClr val="accent4">
                  <a:lumMod val="10000"/>
                </a:schemeClr>
              </a:solidFill>
              <a:effectLst/>
              <a:uLnTx/>
              <a:uFillTx/>
              <a:latin typeface="Arial Narrow" pitchFamily="34" charset="0"/>
              <a:ea typeface="+mn-ea"/>
              <a:cs typeface="Times New Roman" pitchFamily="18" charset="0"/>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0" cap="none" spc="0" normalizeH="0" baseline="0" noProof="0" dirty="0" smtClean="0">
                <a:ln>
                  <a:noFill/>
                </a:ln>
                <a:solidFill>
                  <a:schemeClr val="accent4">
                    <a:lumMod val="10000"/>
                  </a:schemeClr>
                </a:solidFill>
                <a:effectLst/>
                <a:uLnTx/>
                <a:uFillTx/>
                <a:latin typeface="Arial Narrow" pitchFamily="34" charset="0"/>
                <a:ea typeface="+mn-ea"/>
                <a:cs typeface="Times New Roman" pitchFamily="18" charset="0"/>
              </a:rPr>
              <a:t>Theory Y</a:t>
            </a:r>
          </a:p>
          <a:p>
            <a:pPr marL="742950" lvl="1" indent="-285750">
              <a:spcBef>
                <a:spcPct val="20000"/>
              </a:spcBef>
              <a:buFontTx/>
              <a:buChar char="–"/>
            </a:pPr>
            <a:r>
              <a:rPr kumimoji="0" lang="en-US" sz="2000" b="0" i="0" u="none" strike="noStrike" kern="0" cap="none" spc="0" normalizeH="0" baseline="0" noProof="0" dirty="0" smtClean="0">
                <a:ln>
                  <a:noFill/>
                </a:ln>
                <a:solidFill>
                  <a:schemeClr val="accent4">
                    <a:lumMod val="10000"/>
                  </a:schemeClr>
                </a:solidFill>
                <a:effectLst/>
                <a:uLnTx/>
                <a:uFillTx/>
                <a:latin typeface="Arial Narrow" pitchFamily="34" charset="0"/>
                <a:cs typeface="Times New Roman" pitchFamily="18" charset="0"/>
              </a:rPr>
              <a:t>People </a:t>
            </a:r>
            <a:r>
              <a:rPr lang="en-US" sz="2000" dirty="0" smtClean="0">
                <a:solidFill>
                  <a:schemeClr val="accent4">
                    <a:lumMod val="10000"/>
                  </a:schemeClr>
                </a:solidFill>
                <a:latin typeface="Arial Narrow" pitchFamily="34" charset="0"/>
                <a:cs typeface="Times New Roman" pitchFamily="18" charset="0"/>
              </a:rPr>
              <a:t>tends to be positive e.g. want to achieve, willing to work without supervision, can direct their own effort</a:t>
            </a:r>
            <a:endParaRPr kumimoji="0" lang="en-US" sz="2000" b="0" i="0" u="none" strike="noStrike" kern="0" cap="none" spc="0" normalizeH="0" baseline="0" noProof="0" dirty="0" smtClean="0">
              <a:ln>
                <a:noFill/>
              </a:ln>
              <a:solidFill>
                <a:schemeClr val="accent4">
                  <a:lumMod val="10000"/>
                </a:schemeClr>
              </a:solidFill>
              <a:effectLst/>
              <a:uLnTx/>
              <a:uFillTx/>
              <a:latin typeface="Arial Narrow" pitchFamily="34" charset="0"/>
              <a:cs typeface="Times New Roman" pitchFamily="18" charset="0"/>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lang="en-US" sz="2000" dirty="0" smtClean="0">
                <a:solidFill>
                  <a:schemeClr val="accent4">
                    <a:lumMod val="10000"/>
                  </a:schemeClr>
                </a:solidFill>
                <a:latin typeface="Arial Narrow" pitchFamily="34" charset="0"/>
                <a:cs typeface="Times New Roman" pitchFamily="18" charset="0"/>
              </a:rPr>
              <a:t>Intrinsic Motivation</a:t>
            </a:r>
          </a:p>
        </p:txBody>
      </p:sp>
    </p:spTree>
    <p:extLst>
      <p:ext uri="{BB962C8B-B14F-4D97-AF65-F5344CB8AC3E}">
        <p14:creationId xmlns:p14="http://schemas.microsoft.com/office/powerpoint/2010/main" xmlns="" val="20126851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26720"/>
            <a:ext cx="8839200" cy="381000"/>
          </a:xfrm>
        </p:spPr>
        <p:txBody>
          <a:bodyPr>
            <a:normAutofit fontScale="90000"/>
          </a:bodyPr>
          <a:lstStyle/>
          <a:p>
            <a:pPr lvl="0"/>
            <a:r>
              <a:rPr lang="en-US" dirty="0" smtClean="0">
                <a:latin typeface="Calibri" pitchFamily="34" charset="0"/>
              </a:rPr>
              <a:t>Motivation Theory: Acquired Needs Theory</a:t>
            </a:r>
            <a:endParaRPr lang="en-US" dirty="0">
              <a:latin typeface="Calibri" pitchFamily="34" charset="0"/>
            </a:endParaRPr>
          </a:p>
        </p:txBody>
      </p:sp>
      <p:sp>
        <p:nvSpPr>
          <p:cNvPr id="3" name="Content Placeholder 2"/>
          <p:cNvSpPr>
            <a:spLocks noGrp="1"/>
          </p:cNvSpPr>
          <p:nvPr>
            <p:ph idx="1"/>
          </p:nvPr>
        </p:nvSpPr>
        <p:spPr>
          <a:xfrm>
            <a:off x="228600" y="1066800"/>
            <a:ext cx="8001000" cy="990600"/>
          </a:xfrm>
        </p:spPr>
        <p:txBody>
          <a:bodyPr>
            <a:normAutofit fontScale="85000" lnSpcReduction="20000"/>
          </a:bodyPr>
          <a:lstStyle/>
          <a:p>
            <a:r>
              <a:rPr lang="en-US" sz="2400" dirty="0" smtClean="0">
                <a:latin typeface="Arial Narrow" pitchFamily="34" charset="0"/>
              </a:rPr>
              <a:t>David McClelland’s Theory</a:t>
            </a:r>
            <a:br>
              <a:rPr lang="en-US" sz="2400" dirty="0" smtClean="0">
                <a:latin typeface="Arial Narrow" pitchFamily="34" charset="0"/>
              </a:rPr>
            </a:br>
            <a:r>
              <a:rPr lang="en-US" sz="2400" dirty="0" smtClean="0">
                <a:latin typeface="Arial Narrow" pitchFamily="34" charset="0"/>
              </a:rPr>
              <a:t/>
            </a:r>
            <a:br>
              <a:rPr lang="en-US" sz="2400" dirty="0" smtClean="0">
                <a:latin typeface="Arial Narrow" pitchFamily="34" charset="0"/>
              </a:rPr>
            </a:br>
            <a:r>
              <a:rPr lang="en-US" dirty="0" smtClean="0">
                <a:latin typeface="Arial Narrow" pitchFamily="34" charset="0"/>
              </a:rPr>
              <a:t>People are motivated by one of the three needs</a:t>
            </a:r>
          </a:p>
        </p:txBody>
      </p:sp>
      <p:graphicFrame>
        <p:nvGraphicFramePr>
          <p:cNvPr id="6" name="Table 5"/>
          <p:cNvGraphicFramePr>
            <a:graphicFrameLocks noGrp="1"/>
          </p:cNvGraphicFramePr>
          <p:nvPr/>
        </p:nvGraphicFramePr>
        <p:xfrm>
          <a:off x="533400" y="2438400"/>
          <a:ext cx="5867400" cy="3733800"/>
        </p:xfrm>
        <a:graphic>
          <a:graphicData uri="http://schemas.openxmlformats.org/drawingml/2006/table">
            <a:tbl>
              <a:tblPr firstRow="1" bandRow="1">
                <a:tableStyleId>{5C22544A-7EE6-4342-B048-85BDC9FD1C3A}</a:tableStyleId>
              </a:tblPr>
              <a:tblGrid>
                <a:gridCol w="1435640"/>
                <a:gridCol w="4431760"/>
              </a:tblGrid>
              <a:tr h="408647">
                <a:tc>
                  <a:txBody>
                    <a:bodyPr/>
                    <a:lstStyle/>
                    <a:p>
                      <a:pPr algn="ctr"/>
                      <a:r>
                        <a:rPr lang="en-US" sz="1400" dirty="0" smtClean="0">
                          <a:latin typeface="Arial Narrow" pitchFamily="34" charset="0"/>
                        </a:rPr>
                        <a:t>Needs</a:t>
                      </a:r>
                      <a:endParaRPr lang="en-US" sz="1400" dirty="0">
                        <a:latin typeface="Arial Narrow" pitchFamily="34" charset="0"/>
                      </a:endParaRPr>
                    </a:p>
                  </a:txBody>
                  <a:tcPr/>
                </a:tc>
                <a:tc>
                  <a:txBody>
                    <a:bodyPr/>
                    <a:lstStyle/>
                    <a:p>
                      <a:r>
                        <a:rPr lang="en-US" sz="1400" dirty="0" smtClean="0">
                          <a:latin typeface="Arial Narrow" pitchFamily="34" charset="0"/>
                        </a:rPr>
                        <a:t>Behavioral</a:t>
                      </a:r>
                      <a:r>
                        <a:rPr lang="en-US" sz="1400" baseline="0" dirty="0" smtClean="0">
                          <a:latin typeface="Arial Narrow" pitchFamily="34" charset="0"/>
                        </a:rPr>
                        <a:t> Style</a:t>
                      </a:r>
                      <a:endParaRPr lang="en-US" sz="1400" dirty="0">
                        <a:latin typeface="Arial Narrow" pitchFamily="34" charset="0"/>
                      </a:endParaRPr>
                    </a:p>
                  </a:txBody>
                  <a:tcPr/>
                </a:tc>
              </a:tr>
              <a:tr h="1007622">
                <a:tc>
                  <a:txBody>
                    <a:bodyPr/>
                    <a:lstStyle/>
                    <a:p>
                      <a:pPr marL="4763" lvl="1" indent="0" algn="ctr"/>
                      <a:r>
                        <a:rPr lang="en-US" sz="1800" dirty="0" smtClean="0">
                          <a:latin typeface="Arial Narrow" pitchFamily="34" charset="0"/>
                        </a:rPr>
                        <a:t>Achievement </a:t>
                      </a:r>
                      <a:br>
                        <a:rPr lang="en-US" sz="1800" dirty="0" smtClean="0">
                          <a:latin typeface="Arial Narrow" pitchFamily="34" charset="0"/>
                        </a:rPr>
                      </a:br>
                      <a:r>
                        <a:rPr lang="en-US" sz="1800" dirty="0" smtClean="0">
                          <a:latin typeface="Arial Narrow" pitchFamily="34" charset="0"/>
                        </a:rPr>
                        <a:t>(N-Ach)</a:t>
                      </a:r>
                    </a:p>
                    <a:p>
                      <a:pPr algn="ctr"/>
                      <a:endParaRPr lang="en-US" sz="1800" dirty="0">
                        <a:latin typeface="Arial Narrow" pitchFamily="34" charset="0"/>
                      </a:endParaRPr>
                    </a:p>
                  </a:txBody>
                  <a:tcPr anchor="ctr"/>
                </a:tc>
                <a:tc>
                  <a:txBody>
                    <a:bodyPr/>
                    <a:lstStyle/>
                    <a:p>
                      <a:pPr marL="231775" indent="-231775">
                        <a:buFont typeface="Wingdings" pitchFamily="2" charset="2"/>
                        <a:buChar char="§"/>
                      </a:pPr>
                      <a:r>
                        <a:rPr lang="en-US" sz="1800" dirty="0" smtClean="0">
                          <a:latin typeface="Arial Narrow" pitchFamily="34" charset="0"/>
                        </a:rPr>
                        <a:t>These people</a:t>
                      </a:r>
                      <a:r>
                        <a:rPr lang="en-US" sz="1800" baseline="0" dirty="0" smtClean="0">
                          <a:latin typeface="Arial Narrow" pitchFamily="34" charset="0"/>
                        </a:rPr>
                        <a:t> should be given projects that are challenging but are reachable</a:t>
                      </a:r>
                    </a:p>
                    <a:p>
                      <a:pPr marL="231775" indent="-231775">
                        <a:buFont typeface="Wingdings" pitchFamily="2" charset="2"/>
                        <a:buChar char="§"/>
                      </a:pPr>
                      <a:r>
                        <a:rPr lang="en-US" sz="1800" baseline="0" dirty="0" smtClean="0">
                          <a:latin typeface="Arial Narrow" pitchFamily="34" charset="0"/>
                        </a:rPr>
                        <a:t>They like recognition</a:t>
                      </a:r>
                      <a:endParaRPr lang="en-US" sz="1800" dirty="0">
                        <a:latin typeface="Arial Narrow" pitchFamily="34" charset="0"/>
                      </a:endParaRPr>
                    </a:p>
                  </a:txBody>
                  <a:tcPr/>
                </a:tc>
              </a:tr>
              <a:tr h="1007622">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Arial Narrow" pitchFamily="34" charset="0"/>
                        </a:rPr>
                        <a:t>Affiliation </a:t>
                      </a:r>
                      <a:br>
                        <a:rPr lang="en-US" sz="1800" dirty="0" smtClean="0">
                          <a:latin typeface="Arial Narrow" pitchFamily="34" charset="0"/>
                        </a:rPr>
                      </a:br>
                      <a:r>
                        <a:rPr lang="en-US" sz="1800" dirty="0" smtClean="0">
                          <a:latin typeface="Arial Narrow" pitchFamily="34" charset="0"/>
                        </a:rPr>
                        <a:t>(N-Affil)</a:t>
                      </a:r>
                    </a:p>
                    <a:p>
                      <a:pPr algn="ctr"/>
                      <a:endParaRPr lang="en-US" sz="1800" dirty="0">
                        <a:latin typeface="Arial Narrow" pitchFamily="34" charset="0"/>
                      </a:endParaRPr>
                    </a:p>
                  </a:txBody>
                  <a:tcPr anchor="ctr"/>
                </a:tc>
                <a:tc>
                  <a:txBody>
                    <a:bodyPr/>
                    <a:lstStyle/>
                    <a:p>
                      <a:pPr marL="231775" indent="-231775" algn="l" defTabSz="914400" rtl="0" eaLnBrk="1" latinLnBrk="0" hangingPunct="1">
                        <a:buFont typeface="Wingdings" pitchFamily="2" charset="2"/>
                        <a:buChar char="§"/>
                      </a:pPr>
                      <a:r>
                        <a:rPr lang="en-US" sz="1800" kern="1200" dirty="0" smtClean="0">
                          <a:solidFill>
                            <a:schemeClr val="dk1"/>
                          </a:solidFill>
                          <a:latin typeface="Arial Narrow" pitchFamily="34" charset="0"/>
                          <a:ea typeface="+mn-ea"/>
                          <a:cs typeface="+mn-cs"/>
                        </a:rPr>
                        <a:t>These people work best when cooperating with others</a:t>
                      </a:r>
                    </a:p>
                    <a:p>
                      <a:pPr marL="231775" indent="-231775" algn="l" defTabSz="914400" rtl="0" eaLnBrk="1" latinLnBrk="0" hangingPunct="1">
                        <a:buFont typeface="Wingdings" pitchFamily="2" charset="2"/>
                        <a:buChar char="§"/>
                      </a:pPr>
                      <a:r>
                        <a:rPr lang="en-US" sz="1800" kern="1200" dirty="0" smtClean="0">
                          <a:solidFill>
                            <a:schemeClr val="dk1"/>
                          </a:solidFill>
                          <a:latin typeface="Arial Narrow" pitchFamily="34" charset="0"/>
                          <a:ea typeface="+mn-ea"/>
                          <a:cs typeface="+mn-cs"/>
                        </a:rPr>
                        <a:t>They seek approval rather than recognition</a:t>
                      </a:r>
                    </a:p>
                  </a:txBody>
                  <a:tcPr/>
                </a:tc>
              </a:tr>
              <a:tr h="1309909">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Arial Narrow" pitchFamily="34" charset="0"/>
                        </a:rPr>
                        <a:t>Power </a:t>
                      </a:r>
                      <a:br>
                        <a:rPr lang="en-US" sz="1800" dirty="0" smtClean="0">
                          <a:latin typeface="Arial Narrow" pitchFamily="34" charset="0"/>
                        </a:rPr>
                      </a:br>
                      <a:r>
                        <a:rPr lang="en-US" sz="1800" dirty="0" smtClean="0">
                          <a:latin typeface="Arial Narrow" pitchFamily="34" charset="0"/>
                        </a:rPr>
                        <a:t>(N-</a:t>
                      </a:r>
                      <a:r>
                        <a:rPr lang="en-US" sz="1800" dirty="0" err="1" smtClean="0">
                          <a:latin typeface="Arial Narrow" pitchFamily="34" charset="0"/>
                        </a:rPr>
                        <a:t>Pow</a:t>
                      </a:r>
                      <a:r>
                        <a:rPr lang="en-US" sz="1800" dirty="0" smtClean="0">
                          <a:latin typeface="Arial Narrow" pitchFamily="34" charset="0"/>
                        </a:rPr>
                        <a:t>)</a:t>
                      </a:r>
                    </a:p>
                    <a:p>
                      <a:pPr algn="ctr"/>
                      <a:endParaRPr lang="en-US" sz="1800" dirty="0">
                        <a:latin typeface="Arial Narrow" pitchFamily="34" charset="0"/>
                      </a:endParaRPr>
                    </a:p>
                  </a:txBody>
                  <a:tcPr anchor="ctr"/>
                </a:tc>
                <a:tc>
                  <a:txBody>
                    <a:bodyPr/>
                    <a:lstStyle/>
                    <a:p>
                      <a:pPr marL="231775" indent="-231775" algn="l" defTabSz="914400" rtl="0" eaLnBrk="1" latinLnBrk="0" hangingPunct="1">
                        <a:buFont typeface="Wingdings" pitchFamily="2" charset="2"/>
                        <a:buChar char="§"/>
                      </a:pPr>
                      <a:r>
                        <a:rPr lang="en-US" sz="1800" kern="1200" dirty="0" smtClean="0">
                          <a:solidFill>
                            <a:schemeClr val="dk1"/>
                          </a:solidFill>
                          <a:latin typeface="Arial Narrow" pitchFamily="34" charset="0"/>
                          <a:ea typeface="+mn-ea"/>
                          <a:cs typeface="+mn-cs"/>
                        </a:rPr>
                        <a:t>People whose need for power is socially oriented, should be allowed to manager others</a:t>
                      </a:r>
                    </a:p>
                    <a:p>
                      <a:pPr marL="231775" indent="-231775" algn="l" defTabSz="914400" rtl="0" eaLnBrk="1" latinLnBrk="0" hangingPunct="1">
                        <a:buFont typeface="Wingdings" pitchFamily="2" charset="2"/>
                        <a:buChar char="§"/>
                      </a:pPr>
                      <a:r>
                        <a:rPr lang="en-US" sz="1800" kern="1200" dirty="0" smtClean="0">
                          <a:solidFill>
                            <a:schemeClr val="dk1"/>
                          </a:solidFill>
                          <a:latin typeface="Arial Narrow" pitchFamily="34" charset="0"/>
                          <a:ea typeface="+mn-ea"/>
                          <a:cs typeface="+mn-cs"/>
                        </a:rPr>
                        <a:t>These people like to organize and influence others</a:t>
                      </a:r>
                    </a:p>
                  </a:txBody>
                  <a:tcPr/>
                </a:tc>
              </a:tr>
            </a:tbl>
          </a:graphicData>
        </a:graphic>
      </p:graphicFrame>
      <p:pic>
        <p:nvPicPr>
          <p:cNvPr id="70658" name="Picture 2" descr="http://www.visualstatistics.net/East-West/Quantitative%20History/Clelland.jpg"/>
          <p:cNvPicPr>
            <a:picLocks noChangeAspect="1" noChangeArrowheads="1"/>
          </p:cNvPicPr>
          <p:nvPr/>
        </p:nvPicPr>
        <p:blipFill>
          <a:blip r:embed="rId3"/>
          <a:srcRect/>
          <a:stretch>
            <a:fillRect/>
          </a:stretch>
        </p:blipFill>
        <p:spPr bwMode="auto">
          <a:xfrm>
            <a:off x="6553200" y="914400"/>
            <a:ext cx="1561203" cy="2057400"/>
          </a:xfrm>
          <a:prstGeom prst="rect">
            <a:avLst/>
          </a:prstGeom>
          <a:noFill/>
          <a:effectLst>
            <a:outerShdw blurRad="114300" dist="177800" dir="2700000" algn="tl" rotWithShape="0">
              <a:prstClr val="black">
                <a:alpha val="40000"/>
              </a:prstClr>
            </a:outerShdw>
          </a:effectLst>
        </p:spPr>
      </p:pic>
    </p:spTree>
    <p:extLst>
      <p:ext uri="{BB962C8B-B14F-4D97-AF65-F5344CB8AC3E}">
        <p14:creationId xmlns:p14="http://schemas.microsoft.com/office/powerpoint/2010/main" xmlns="" val="37976662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26720"/>
            <a:ext cx="8839200" cy="381000"/>
          </a:xfrm>
        </p:spPr>
        <p:txBody>
          <a:bodyPr>
            <a:normAutofit fontScale="90000"/>
          </a:bodyPr>
          <a:lstStyle/>
          <a:p>
            <a:pPr lvl="0"/>
            <a:r>
              <a:rPr lang="en-US" dirty="0" smtClean="0">
                <a:latin typeface="Calibri" pitchFamily="34" charset="0"/>
              </a:rPr>
              <a:t>Motivation Theory: Two Factors Theory</a:t>
            </a:r>
            <a:endParaRPr lang="en-US" dirty="0">
              <a:latin typeface="Calibri" pitchFamily="34" charset="0"/>
            </a:endParaRPr>
          </a:p>
        </p:txBody>
      </p:sp>
      <p:sp>
        <p:nvSpPr>
          <p:cNvPr id="3" name="Content Placeholder 2"/>
          <p:cNvSpPr>
            <a:spLocks noGrp="1"/>
          </p:cNvSpPr>
          <p:nvPr>
            <p:ph idx="1"/>
          </p:nvPr>
        </p:nvSpPr>
        <p:spPr>
          <a:xfrm>
            <a:off x="228600" y="1066800"/>
            <a:ext cx="8001000" cy="5334000"/>
          </a:xfrm>
        </p:spPr>
        <p:txBody>
          <a:bodyPr/>
          <a:lstStyle/>
          <a:p>
            <a:r>
              <a:rPr lang="en-US" sz="2400" dirty="0" smtClean="0">
                <a:latin typeface="Arial Narrow" pitchFamily="34" charset="0"/>
              </a:rPr>
              <a:t>Herzberg’s Theory</a:t>
            </a:r>
          </a:p>
          <a:p>
            <a:pPr lvl="1"/>
            <a:r>
              <a:rPr lang="en-US" sz="1800" dirty="0" smtClean="0">
                <a:latin typeface="Arial Narrow" pitchFamily="34" charset="0"/>
              </a:rPr>
              <a:t>Job dissatisfaction due to lack of hygiene factors</a:t>
            </a:r>
          </a:p>
          <a:p>
            <a:pPr lvl="1"/>
            <a:r>
              <a:rPr lang="en-US" sz="1800" dirty="0" smtClean="0">
                <a:latin typeface="Arial Narrow" pitchFamily="34" charset="0"/>
              </a:rPr>
              <a:t>Job satisfaction due to motivation factors</a:t>
            </a:r>
          </a:p>
        </p:txBody>
      </p:sp>
      <p:pic>
        <p:nvPicPr>
          <p:cNvPr id="72706" name="Picture 2" descr="http://4.bp.blogspot.com/_781ZOfSJnxQ/Ss6HJDrHORI/AAAAAAAAABw/6AStyIBp9Co/s320/interior_herzberg.jpg"/>
          <p:cNvPicPr>
            <a:picLocks noChangeAspect="1" noChangeArrowheads="1"/>
          </p:cNvPicPr>
          <p:nvPr/>
        </p:nvPicPr>
        <p:blipFill>
          <a:blip r:embed="rId3"/>
          <a:srcRect/>
          <a:stretch>
            <a:fillRect/>
          </a:stretch>
        </p:blipFill>
        <p:spPr bwMode="auto">
          <a:xfrm>
            <a:off x="6553200" y="914400"/>
            <a:ext cx="1485900" cy="2122714"/>
          </a:xfrm>
          <a:prstGeom prst="rect">
            <a:avLst/>
          </a:prstGeom>
          <a:noFill/>
          <a:effectLst>
            <a:outerShdw blurRad="190500" dist="127000" dir="2700000" algn="tl" rotWithShape="0">
              <a:prstClr val="black">
                <a:alpha val="40000"/>
              </a:prstClr>
            </a:outerShdw>
          </a:effectLst>
        </p:spPr>
      </p:pic>
      <p:graphicFrame>
        <p:nvGraphicFramePr>
          <p:cNvPr id="6" name="Diagram 5"/>
          <p:cNvGraphicFramePr/>
          <p:nvPr/>
        </p:nvGraphicFramePr>
        <p:xfrm>
          <a:off x="0" y="2743200"/>
          <a:ext cx="7239000" cy="3632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16145029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ight Arrow 11"/>
          <p:cNvSpPr/>
          <p:nvPr/>
        </p:nvSpPr>
        <p:spPr>
          <a:xfrm>
            <a:off x="228600" y="2498860"/>
            <a:ext cx="8686800" cy="2880610"/>
          </a:xfrm>
          <a:prstGeom prst="rightArrow">
            <a:avLst>
              <a:gd name="adj1" fmla="val 70438"/>
              <a:gd name="adj2" fmla="val 27493"/>
            </a:avLst>
          </a:prstGeom>
          <a:solidFill>
            <a:srgbClr val="CC66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600" y="397240"/>
            <a:ext cx="7620000" cy="381000"/>
          </a:xfrm>
        </p:spPr>
        <p:txBody>
          <a:bodyPr>
            <a:normAutofit fontScale="90000"/>
          </a:bodyPr>
          <a:lstStyle/>
          <a:p>
            <a:r>
              <a:rPr lang="en-US" dirty="0" smtClean="0">
                <a:latin typeface="Calibri" pitchFamily="34" charset="0"/>
              </a:rPr>
              <a:t>9.4 Manage Project Team</a:t>
            </a:r>
            <a:endParaRPr lang="en-US" dirty="0">
              <a:latin typeface="Calibri" pitchFamily="34" charset="0"/>
            </a:endParaRPr>
          </a:p>
        </p:txBody>
      </p:sp>
      <p:sp>
        <p:nvSpPr>
          <p:cNvPr id="3" name="Content Placeholder 2"/>
          <p:cNvSpPr>
            <a:spLocks noGrp="1"/>
          </p:cNvSpPr>
          <p:nvPr>
            <p:ph idx="1"/>
          </p:nvPr>
        </p:nvSpPr>
        <p:spPr>
          <a:xfrm>
            <a:off x="381000" y="914400"/>
            <a:ext cx="7848600" cy="1143000"/>
          </a:xfrm>
        </p:spPr>
        <p:txBody>
          <a:bodyPr>
            <a:normAutofit fontScale="85000" lnSpcReduction="20000"/>
          </a:bodyPr>
          <a:lstStyle/>
          <a:p>
            <a:r>
              <a:rPr lang="en-US" dirty="0" smtClean="0">
                <a:latin typeface="Arial Narrow" pitchFamily="34" charset="0"/>
              </a:rPr>
              <a:t>The process of tracking team member performance, providing feedback, resolving issues, and managing changes to optimize project performance.</a:t>
            </a:r>
          </a:p>
        </p:txBody>
      </p:sp>
      <p:graphicFrame>
        <p:nvGraphicFramePr>
          <p:cNvPr id="9" name="Group 59"/>
          <p:cNvGraphicFramePr>
            <a:graphicFrameLocks noGrp="1"/>
          </p:cNvGraphicFramePr>
          <p:nvPr/>
        </p:nvGraphicFramePr>
        <p:xfrm>
          <a:off x="533400" y="2219194"/>
          <a:ext cx="2209800" cy="3187958"/>
        </p:xfrm>
        <a:graphic>
          <a:graphicData uri="http://schemas.openxmlformats.org/drawingml/2006/table">
            <a:tbl>
              <a:tblPr/>
              <a:tblGrid>
                <a:gridCol w="2209800"/>
              </a:tblGrid>
              <a:tr h="706886">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110000"/>
                        <a:buFontTx/>
                        <a:buNone/>
                        <a:tabLst/>
                      </a:pPr>
                      <a:r>
                        <a:rPr kumimoji="0" lang="en-US" sz="2000" b="1" i="0" u="none" strike="noStrike" kern="1200" cap="none" normalizeH="0" baseline="0" dirty="0" smtClean="0">
                          <a:ln>
                            <a:noFill/>
                          </a:ln>
                          <a:solidFill>
                            <a:schemeClr val="tx1"/>
                          </a:solidFill>
                          <a:effectLst/>
                          <a:latin typeface="Courier New" pitchFamily="49" charset="0"/>
                          <a:ea typeface="+mn-ea"/>
                          <a:cs typeface="Courier New" pitchFamily="49" charset="0"/>
                        </a:rPr>
                        <a:t>Inputs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99"/>
                    </a:solidFill>
                  </a:tcPr>
                </a:tc>
              </a:tr>
              <a:tr h="1385863">
                <a:tc>
                  <a:txBody>
                    <a:bodyPr/>
                    <a:lstStyle/>
                    <a:p>
                      <a:pPr marL="225425" marR="0" lvl="0" indent="-225425" algn="l" defTabSz="914400" rtl="0" eaLnBrk="1" fontAlgn="base" latinLnBrk="0" hangingPunct="1">
                        <a:lnSpc>
                          <a:spcPct val="100000"/>
                        </a:lnSpc>
                        <a:spcBef>
                          <a:spcPct val="20000"/>
                        </a:spcBef>
                        <a:spcAft>
                          <a:spcPct val="0"/>
                        </a:spcAft>
                        <a:buClrTx/>
                        <a:buSzPct val="110000"/>
                        <a:buFont typeface="+mj-lt"/>
                        <a:buAutoNum type="arabicPeriod"/>
                        <a:tabLst/>
                        <a:defRPr/>
                      </a:pPr>
                      <a:r>
                        <a:rPr kumimoji="0" lang="en-US" sz="1600" b="0" i="0" u="none" strike="noStrike" kern="1200" cap="none" normalizeH="0" baseline="0" dirty="0" smtClean="0">
                          <a:ln>
                            <a:noFill/>
                          </a:ln>
                          <a:solidFill>
                            <a:schemeClr val="tx1"/>
                          </a:solidFill>
                          <a:effectLst/>
                          <a:latin typeface="Arial Narrow" pitchFamily="34" charset="0"/>
                          <a:ea typeface="+mn-ea"/>
                          <a:cs typeface="+mn-cs"/>
                        </a:rPr>
                        <a:t>Project staff assignments</a:t>
                      </a:r>
                    </a:p>
                    <a:p>
                      <a:pPr marL="225425" marR="0" lvl="0" indent="-225425" algn="l" defTabSz="914400" rtl="0" eaLnBrk="1" fontAlgn="base" latinLnBrk="0" hangingPunct="1">
                        <a:lnSpc>
                          <a:spcPct val="100000"/>
                        </a:lnSpc>
                        <a:spcBef>
                          <a:spcPct val="20000"/>
                        </a:spcBef>
                        <a:spcAft>
                          <a:spcPct val="0"/>
                        </a:spcAft>
                        <a:buClrTx/>
                        <a:buSzPct val="110000"/>
                        <a:buFont typeface="+mj-lt"/>
                        <a:buAutoNum type="arabicPeriod"/>
                        <a:tabLst/>
                        <a:defRPr/>
                      </a:pPr>
                      <a:r>
                        <a:rPr kumimoji="0" lang="en-US" sz="1600" b="0" i="0" u="none" strike="noStrike" kern="1200" cap="none" normalizeH="0" baseline="0" dirty="0" smtClean="0">
                          <a:ln>
                            <a:noFill/>
                          </a:ln>
                          <a:solidFill>
                            <a:schemeClr val="tx1"/>
                          </a:solidFill>
                          <a:effectLst/>
                          <a:latin typeface="Arial Narrow" pitchFamily="34" charset="0"/>
                          <a:ea typeface="+mn-ea"/>
                          <a:cs typeface="+mn-cs"/>
                        </a:rPr>
                        <a:t>Project management plan</a:t>
                      </a:r>
                    </a:p>
                    <a:p>
                      <a:pPr marL="225425" marR="0" lvl="0" indent="-225425" algn="l" defTabSz="914400" rtl="0" eaLnBrk="1" fontAlgn="base" latinLnBrk="0" hangingPunct="1">
                        <a:lnSpc>
                          <a:spcPct val="100000"/>
                        </a:lnSpc>
                        <a:spcBef>
                          <a:spcPct val="20000"/>
                        </a:spcBef>
                        <a:spcAft>
                          <a:spcPct val="0"/>
                        </a:spcAft>
                        <a:buClrTx/>
                        <a:buSzPct val="110000"/>
                        <a:buFont typeface="+mj-lt"/>
                        <a:buAutoNum type="arabicPeriod"/>
                        <a:tabLst/>
                        <a:defRPr/>
                      </a:pPr>
                      <a:r>
                        <a:rPr kumimoji="0" lang="en-US" sz="1600" b="0" i="0" u="none" strike="noStrike" kern="1200" cap="none" normalizeH="0" baseline="0" dirty="0" smtClean="0">
                          <a:ln>
                            <a:noFill/>
                          </a:ln>
                          <a:solidFill>
                            <a:schemeClr val="tx1"/>
                          </a:solidFill>
                          <a:effectLst/>
                          <a:latin typeface="Arial Narrow" pitchFamily="34" charset="0"/>
                          <a:ea typeface="+mn-ea"/>
                          <a:cs typeface="+mn-cs"/>
                        </a:rPr>
                        <a:t>Team performance assessments</a:t>
                      </a:r>
                    </a:p>
                    <a:p>
                      <a:pPr marL="225425" marR="0" lvl="0" indent="-225425" algn="l" defTabSz="914400" rtl="0" eaLnBrk="1" fontAlgn="base" latinLnBrk="0" hangingPunct="1">
                        <a:lnSpc>
                          <a:spcPct val="100000"/>
                        </a:lnSpc>
                        <a:spcBef>
                          <a:spcPct val="20000"/>
                        </a:spcBef>
                        <a:spcAft>
                          <a:spcPct val="0"/>
                        </a:spcAft>
                        <a:buClrTx/>
                        <a:buSzPct val="110000"/>
                        <a:buFont typeface="+mj-lt"/>
                        <a:buAutoNum type="arabicPeriod"/>
                        <a:tabLst/>
                        <a:defRPr/>
                      </a:pPr>
                      <a:r>
                        <a:rPr kumimoji="0" lang="en-US" sz="1600" b="0" i="0" u="none" strike="noStrike" kern="1200" cap="none" normalizeH="0" baseline="0" dirty="0" smtClean="0">
                          <a:ln>
                            <a:noFill/>
                          </a:ln>
                          <a:solidFill>
                            <a:schemeClr val="tx1"/>
                          </a:solidFill>
                          <a:effectLst/>
                          <a:latin typeface="Arial Narrow" pitchFamily="34" charset="0"/>
                          <a:ea typeface="+mn-ea"/>
                          <a:cs typeface="+mn-cs"/>
                        </a:rPr>
                        <a:t>Performance reports</a:t>
                      </a:r>
                    </a:p>
                    <a:p>
                      <a:pPr marL="225425" marR="0" lvl="0" indent="-225425" algn="l" defTabSz="914400" rtl="0" eaLnBrk="1" fontAlgn="base" latinLnBrk="0" hangingPunct="1">
                        <a:lnSpc>
                          <a:spcPct val="100000"/>
                        </a:lnSpc>
                        <a:spcBef>
                          <a:spcPct val="20000"/>
                        </a:spcBef>
                        <a:spcAft>
                          <a:spcPct val="0"/>
                        </a:spcAft>
                        <a:buClrTx/>
                        <a:buSzPct val="110000"/>
                        <a:buFont typeface="+mj-lt"/>
                        <a:buAutoNum type="arabicPeriod"/>
                        <a:tabLst/>
                      </a:pPr>
                      <a:r>
                        <a:rPr kumimoji="0" lang="en-US" sz="1600" b="0" i="0" u="none" strike="noStrike" cap="none" normalizeH="0" baseline="0" dirty="0" smtClean="0">
                          <a:ln>
                            <a:noFill/>
                          </a:ln>
                          <a:solidFill>
                            <a:schemeClr val="tx1"/>
                          </a:solidFill>
                          <a:effectLst/>
                          <a:latin typeface="Arial Narrow" pitchFamily="34" charset="0"/>
                        </a:rPr>
                        <a:t>Organizational process assets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tr>
            </a:tbl>
          </a:graphicData>
        </a:graphic>
      </p:graphicFrame>
      <p:graphicFrame>
        <p:nvGraphicFramePr>
          <p:cNvPr id="10" name="Group 60"/>
          <p:cNvGraphicFramePr>
            <a:graphicFrameLocks noGrp="1"/>
          </p:cNvGraphicFramePr>
          <p:nvPr/>
        </p:nvGraphicFramePr>
        <p:xfrm>
          <a:off x="3124200" y="2219195"/>
          <a:ext cx="2209800" cy="2694432"/>
        </p:xfrm>
        <a:graphic>
          <a:graphicData uri="http://schemas.openxmlformats.org/drawingml/2006/table">
            <a:tbl>
              <a:tblPr/>
              <a:tblGrid>
                <a:gridCol w="2209800"/>
              </a:tblGrid>
              <a:tr h="647891">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110000"/>
                        <a:buFontTx/>
                        <a:buNone/>
                        <a:tabLst/>
                      </a:pPr>
                      <a:r>
                        <a:rPr kumimoji="0" lang="en-US" sz="2000" b="1" i="0" u="none" strike="noStrike" cap="none" normalizeH="0" baseline="0" dirty="0" smtClean="0">
                          <a:ln>
                            <a:noFill/>
                          </a:ln>
                          <a:solidFill>
                            <a:schemeClr val="tx1"/>
                          </a:solidFill>
                          <a:effectLst/>
                          <a:latin typeface="Courier New" pitchFamily="49" charset="0"/>
                          <a:cs typeface="Courier New" pitchFamily="49" charset="0"/>
                        </a:rPr>
                        <a:t>Tools &amp; Techniques</a:t>
                      </a:r>
                      <a:endParaRPr kumimoji="0" lang="en-US" sz="2800" b="0" i="0" u="none" strike="noStrike" cap="none" normalizeH="0" baseline="0" dirty="0" smtClean="0">
                        <a:ln>
                          <a:noFill/>
                        </a:ln>
                        <a:solidFill>
                          <a:schemeClr val="tx1"/>
                        </a:solidFill>
                        <a:effectLst/>
                        <a:latin typeface="Courier New" pitchFamily="49" charset="0"/>
                        <a:cs typeface="Courier New" pitchFamily="49"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99"/>
                    </a:solidFill>
                  </a:tcPr>
                </a:tc>
              </a:tr>
              <a:tr h="790514">
                <a:tc>
                  <a:txBody>
                    <a:bodyPr/>
                    <a:lstStyle/>
                    <a:p>
                      <a:pPr marL="225425" marR="0" lvl="0" indent="-225425" algn="l" defTabSz="914400" rtl="0" eaLnBrk="1" fontAlgn="base" latinLnBrk="0" hangingPunct="1">
                        <a:lnSpc>
                          <a:spcPct val="100000"/>
                        </a:lnSpc>
                        <a:spcBef>
                          <a:spcPct val="20000"/>
                        </a:spcBef>
                        <a:spcAft>
                          <a:spcPct val="0"/>
                        </a:spcAft>
                        <a:buClrTx/>
                        <a:buSzPct val="110000"/>
                        <a:buFont typeface="+mj-lt"/>
                        <a:buAutoNum type="arabicPeriod"/>
                        <a:tabLst/>
                      </a:pPr>
                      <a:r>
                        <a:rPr kumimoji="0" lang="en-US" sz="1600" b="0" i="0" u="none" strike="noStrike" kern="1200" cap="none" normalizeH="0" baseline="0" dirty="0" smtClean="0">
                          <a:ln>
                            <a:noFill/>
                          </a:ln>
                          <a:solidFill>
                            <a:schemeClr val="bg1">
                              <a:lumMod val="50000"/>
                            </a:schemeClr>
                          </a:solidFill>
                          <a:effectLst/>
                          <a:latin typeface="Arial Narrow" pitchFamily="34" charset="0"/>
                          <a:ea typeface="+mn-ea"/>
                          <a:cs typeface="+mn-cs"/>
                        </a:rPr>
                        <a:t>Observation and conversation</a:t>
                      </a:r>
                    </a:p>
                    <a:p>
                      <a:pPr marL="225425" marR="0" lvl="0" indent="-225425" algn="l" defTabSz="914400" rtl="0" eaLnBrk="1" fontAlgn="base" latinLnBrk="0" hangingPunct="1">
                        <a:lnSpc>
                          <a:spcPct val="100000"/>
                        </a:lnSpc>
                        <a:spcBef>
                          <a:spcPct val="20000"/>
                        </a:spcBef>
                        <a:spcAft>
                          <a:spcPct val="0"/>
                        </a:spcAft>
                        <a:buClrTx/>
                        <a:buSzPct val="110000"/>
                        <a:buFont typeface="+mj-lt"/>
                        <a:buAutoNum type="arabicPeriod"/>
                        <a:tabLst/>
                      </a:pPr>
                      <a:r>
                        <a:rPr kumimoji="0" lang="en-US" sz="1600" b="0" i="0" u="none" strike="noStrike" kern="1200" cap="none" normalizeH="0" baseline="0" dirty="0" smtClean="0">
                          <a:ln>
                            <a:noFill/>
                          </a:ln>
                          <a:solidFill>
                            <a:schemeClr val="bg1">
                              <a:lumMod val="50000"/>
                            </a:schemeClr>
                          </a:solidFill>
                          <a:effectLst/>
                          <a:latin typeface="Arial Narrow" pitchFamily="34" charset="0"/>
                          <a:ea typeface="+mn-ea"/>
                          <a:cs typeface="+mn-cs"/>
                        </a:rPr>
                        <a:t>Project performance appraisals</a:t>
                      </a:r>
                    </a:p>
                    <a:p>
                      <a:pPr marL="225425" marR="0" lvl="0" indent="-225425" algn="l" defTabSz="914400" rtl="0" eaLnBrk="1" fontAlgn="base" latinLnBrk="0" hangingPunct="1">
                        <a:lnSpc>
                          <a:spcPct val="100000"/>
                        </a:lnSpc>
                        <a:spcBef>
                          <a:spcPct val="20000"/>
                        </a:spcBef>
                        <a:spcAft>
                          <a:spcPct val="0"/>
                        </a:spcAft>
                        <a:buClrTx/>
                        <a:buSzPct val="110000"/>
                        <a:buFont typeface="+mj-lt"/>
                        <a:buAutoNum type="arabicPeriod"/>
                        <a:tabLst/>
                      </a:pPr>
                      <a:r>
                        <a:rPr kumimoji="0" lang="en-US" sz="1600" b="0" i="0" u="none" strike="noStrike" kern="1200" cap="none" normalizeH="0" baseline="0" dirty="0" smtClean="0">
                          <a:ln>
                            <a:noFill/>
                          </a:ln>
                          <a:solidFill>
                            <a:schemeClr val="bg1">
                              <a:lumMod val="50000"/>
                            </a:schemeClr>
                          </a:solidFill>
                          <a:effectLst/>
                          <a:latin typeface="Arial Narrow" pitchFamily="34" charset="0"/>
                          <a:ea typeface="+mn-ea"/>
                          <a:cs typeface="+mn-cs"/>
                        </a:rPr>
                        <a:t>Conflict management</a:t>
                      </a:r>
                    </a:p>
                    <a:p>
                      <a:pPr marL="225425" marR="0" lvl="0" indent="-225425" algn="l" defTabSz="914400" rtl="0" eaLnBrk="1" fontAlgn="base" latinLnBrk="0" hangingPunct="1">
                        <a:lnSpc>
                          <a:spcPct val="100000"/>
                        </a:lnSpc>
                        <a:spcBef>
                          <a:spcPct val="20000"/>
                        </a:spcBef>
                        <a:spcAft>
                          <a:spcPct val="0"/>
                        </a:spcAft>
                        <a:buClrTx/>
                        <a:buSzPct val="110000"/>
                        <a:buFont typeface="+mj-lt"/>
                        <a:buAutoNum type="arabicPeriod"/>
                        <a:tabLst/>
                      </a:pPr>
                      <a:r>
                        <a:rPr kumimoji="0" lang="en-US" sz="1600" b="0" i="0" u="none" strike="noStrike" kern="1200" cap="none" normalizeH="0" baseline="0" dirty="0" smtClean="0">
                          <a:ln>
                            <a:noFill/>
                          </a:ln>
                          <a:solidFill>
                            <a:schemeClr val="bg1">
                              <a:lumMod val="50000"/>
                            </a:schemeClr>
                          </a:solidFill>
                          <a:effectLst/>
                          <a:latin typeface="Arial Narrow" pitchFamily="34" charset="0"/>
                          <a:ea typeface="+mn-ea"/>
                          <a:cs typeface="+mn-cs"/>
                        </a:rPr>
                        <a:t>Issue log</a:t>
                      </a:r>
                    </a:p>
                    <a:p>
                      <a:pPr marL="225425" marR="0" lvl="0" indent="-225425" algn="l" defTabSz="914400" rtl="0" eaLnBrk="1" fontAlgn="base" latinLnBrk="0" hangingPunct="1">
                        <a:lnSpc>
                          <a:spcPct val="100000"/>
                        </a:lnSpc>
                        <a:spcBef>
                          <a:spcPct val="20000"/>
                        </a:spcBef>
                        <a:spcAft>
                          <a:spcPct val="0"/>
                        </a:spcAft>
                        <a:buClrTx/>
                        <a:buSzPct val="110000"/>
                        <a:buFont typeface="+mj-lt"/>
                        <a:buAutoNum type="arabicPeriod"/>
                        <a:tabLst/>
                      </a:pPr>
                      <a:r>
                        <a:rPr kumimoji="0" lang="en-US" sz="1600" b="0" i="0" u="none" strike="noStrike" kern="1200" cap="none" normalizeH="0" baseline="0" dirty="0" smtClean="0">
                          <a:ln>
                            <a:noFill/>
                          </a:ln>
                          <a:solidFill>
                            <a:schemeClr val="bg1">
                              <a:lumMod val="50000"/>
                            </a:schemeClr>
                          </a:solidFill>
                          <a:effectLst/>
                          <a:latin typeface="Arial Narrow" pitchFamily="34" charset="0"/>
                          <a:ea typeface="+mn-ea"/>
                          <a:cs typeface="+mn-cs"/>
                        </a:rPr>
                        <a:t>Interpersonal skills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tr>
            </a:tbl>
          </a:graphicData>
        </a:graphic>
      </p:graphicFrame>
      <p:graphicFrame>
        <p:nvGraphicFramePr>
          <p:cNvPr id="11" name="Group 61"/>
          <p:cNvGraphicFramePr>
            <a:graphicFrameLocks noGrp="1"/>
          </p:cNvGraphicFramePr>
          <p:nvPr/>
        </p:nvGraphicFramePr>
        <p:xfrm>
          <a:off x="5791200" y="2219195"/>
          <a:ext cx="2209800" cy="2897664"/>
        </p:xfrm>
        <a:graphic>
          <a:graphicData uri="http://schemas.openxmlformats.org/drawingml/2006/table">
            <a:tbl>
              <a:tblPr/>
              <a:tblGrid>
                <a:gridCol w="2209800"/>
              </a:tblGrid>
              <a:tr h="709200">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110000"/>
                        <a:buFontTx/>
                        <a:buNone/>
                        <a:tabLst/>
                      </a:pPr>
                      <a:r>
                        <a:rPr kumimoji="0" lang="en-US" sz="2000" b="1" i="0" u="none" strike="noStrike" kern="1200" cap="none" normalizeH="0" baseline="0" dirty="0" smtClean="0">
                          <a:ln>
                            <a:noFill/>
                          </a:ln>
                          <a:solidFill>
                            <a:schemeClr val="tx1"/>
                          </a:solidFill>
                          <a:effectLst/>
                          <a:latin typeface="Courier New" pitchFamily="49" charset="0"/>
                          <a:ea typeface="+mn-ea"/>
                          <a:cs typeface="Courier New" pitchFamily="49" charset="0"/>
                        </a:rPr>
                        <a:t>Outputs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99"/>
                    </a:solidFill>
                  </a:tcPr>
                </a:tc>
              </a:tr>
              <a:tr h="536805">
                <a:tc>
                  <a:txBody>
                    <a:bodyPr/>
                    <a:lstStyle/>
                    <a:p>
                      <a:pPr marL="225425" marR="0" lvl="0" indent="-225425" algn="l" defTabSz="914400" rtl="0" eaLnBrk="1" fontAlgn="base" latinLnBrk="0" hangingPunct="1">
                        <a:lnSpc>
                          <a:spcPct val="100000"/>
                        </a:lnSpc>
                        <a:spcBef>
                          <a:spcPct val="20000"/>
                        </a:spcBef>
                        <a:spcAft>
                          <a:spcPct val="0"/>
                        </a:spcAft>
                        <a:buClrTx/>
                        <a:buSzPct val="110000"/>
                        <a:buFont typeface="+mj-lt"/>
                        <a:buAutoNum type="arabicPeriod"/>
                        <a:tabLst/>
                      </a:pPr>
                      <a:r>
                        <a:rPr kumimoji="0" lang="en-US" sz="1600" b="0" i="0" u="none" strike="noStrike" kern="1200" cap="none" normalizeH="0" baseline="0" dirty="0" smtClean="0">
                          <a:ln>
                            <a:noFill/>
                          </a:ln>
                          <a:solidFill>
                            <a:schemeClr val="tx1"/>
                          </a:solidFill>
                          <a:effectLst/>
                          <a:latin typeface="Arial Narrow" pitchFamily="34" charset="0"/>
                          <a:ea typeface="+mn-ea"/>
                          <a:cs typeface="+mn-cs"/>
                        </a:rPr>
                        <a:t>Enterprise environmental factors updates</a:t>
                      </a:r>
                    </a:p>
                    <a:p>
                      <a:pPr marL="225425" marR="0" lvl="0" indent="-225425" algn="l" defTabSz="914400" rtl="0" eaLnBrk="1" fontAlgn="base" latinLnBrk="0" hangingPunct="1">
                        <a:lnSpc>
                          <a:spcPct val="100000"/>
                        </a:lnSpc>
                        <a:spcBef>
                          <a:spcPct val="20000"/>
                        </a:spcBef>
                        <a:spcAft>
                          <a:spcPct val="0"/>
                        </a:spcAft>
                        <a:buClrTx/>
                        <a:buSzPct val="110000"/>
                        <a:buFont typeface="+mj-lt"/>
                        <a:buAutoNum type="arabicPeriod"/>
                        <a:tabLst/>
                        <a:defRPr/>
                      </a:pPr>
                      <a:r>
                        <a:rPr kumimoji="0" lang="en-US" sz="1600" b="0" i="0" u="none" strike="noStrike" cap="none" normalizeH="0" baseline="0" dirty="0" smtClean="0">
                          <a:ln>
                            <a:noFill/>
                          </a:ln>
                          <a:solidFill>
                            <a:schemeClr val="tx1"/>
                          </a:solidFill>
                          <a:effectLst/>
                          <a:latin typeface="Arial Narrow" pitchFamily="34" charset="0"/>
                        </a:rPr>
                        <a:t>Organizational process assets</a:t>
                      </a:r>
                      <a:r>
                        <a:rPr kumimoji="0" lang="en-US" sz="1600" b="0" i="0" u="none" strike="noStrike" kern="1200" cap="none" normalizeH="0" baseline="0" dirty="0" smtClean="0">
                          <a:ln>
                            <a:noFill/>
                          </a:ln>
                          <a:solidFill>
                            <a:schemeClr val="tx1"/>
                          </a:solidFill>
                          <a:effectLst/>
                          <a:latin typeface="Arial Narrow" pitchFamily="34" charset="0"/>
                          <a:ea typeface="+mn-ea"/>
                          <a:cs typeface="+mn-cs"/>
                        </a:rPr>
                        <a:t> updates</a:t>
                      </a:r>
                    </a:p>
                    <a:p>
                      <a:pPr marL="225425" marR="0" lvl="0" indent="-225425" algn="l" defTabSz="914400" rtl="0" eaLnBrk="1" fontAlgn="base" latinLnBrk="0" hangingPunct="1">
                        <a:lnSpc>
                          <a:spcPct val="100000"/>
                        </a:lnSpc>
                        <a:spcBef>
                          <a:spcPct val="20000"/>
                        </a:spcBef>
                        <a:spcAft>
                          <a:spcPct val="0"/>
                        </a:spcAft>
                        <a:buClrTx/>
                        <a:buSzPct val="110000"/>
                        <a:buFont typeface="+mj-lt"/>
                        <a:buAutoNum type="arabicPeriod"/>
                        <a:tabLst/>
                        <a:defRPr/>
                      </a:pPr>
                      <a:r>
                        <a:rPr kumimoji="0" lang="en-US" sz="1600" b="0" i="0" u="none" strike="noStrike" kern="1200" cap="none" normalizeH="0" baseline="0" dirty="0" smtClean="0">
                          <a:ln>
                            <a:noFill/>
                          </a:ln>
                          <a:solidFill>
                            <a:schemeClr val="tx1"/>
                          </a:solidFill>
                          <a:effectLst/>
                          <a:latin typeface="Arial Narrow" pitchFamily="34" charset="0"/>
                          <a:ea typeface="+mn-ea"/>
                          <a:cs typeface="+mn-cs"/>
                        </a:rPr>
                        <a:t>Change requests</a:t>
                      </a:r>
                    </a:p>
                    <a:p>
                      <a:pPr marL="225425" marR="0" lvl="0" indent="-225425" algn="l" defTabSz="914400" rtl="0" eaLnBrk="1" fontAlgn="base" latinLnBrk="0" hangingPunct="1">
                        <a:lnSpc>
                          <a:spcPct val="100000"/>
                        </a:lnSpc>
                        <a:spcBef>
                          <a:spcPct val="20000"/>
                        </a:spcBef>
                        <a:spcAft>
                          <a:spcPct val="0"/>
                        </a:spcAft>
                        <a:buClrTx/>
                        <a:buSzPct val="110000"/>
                        <a:buFont typeface="+mj-lt"/>
                        <a:buAutoNum type="arabicPeriod"/>
                        <a:tabLst/>
                        <a:defRPr/>
                      </a:pPr>
                      <a:r>
                        <a:rPr kumimoji="0" lang="en-US" sz="1600" b="0" i="0" u="none" strike="noStrike" kern="1200" cap="none" normalizeH="0" baseline="0" dirty="0" smtClean="0">
                          <a:ln>
                            <a:noFill/>
                          </a:ln>
                          <a:solidFill>
                            <a:schemeClr val="tx1"/>
                          </a:solidFill>
                          <a:effectLst/>
                          <a:latin typeface="Arial Narrow" pitchFamily="34" charset="0"/>
                          <a:ea typeface="+mn-ea"/>
                          <a:cs typeface="+mn-cs"/>
                        </a:rPr>
                        <a:t>Project management plan updates</a:t>
                      </a:r>
                      <a:endParaRPr kumimoji="0" lang="en-US" sz="1600" b="0" i="0" u="none" strike="noStrike" cap="none" normalizeH="0" baseline="0" dirty="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tr>
            </a:tbl>
          </a:graphicData>
        </a:graphic>
      </p:graphicFrame>
      <p:sp>
        <p:nvSpPr>
          <p:cNvPr id="8" name="TextBox 7"/>
          <p:cNvSpPr txBox="1"/>
          <p:nvPr/>
        </p:nvSpPr>
        <p:spPr>
          <a:xfrm>
            <a:off x="457200" y="5715000"/>
            <a:ext cx="7467600" cy="461665"/>
          </a:xfrm>
          <a:prstGeom prst="rect">
            <a:avLst/>
          </a:prstGeom>
          <a:noFill/>
        </p:spPr>
        <p:txBody>
          <a:bodyPr wrap="square" rtlCol="0">
            <a:spAutoFit/>
          </a:bodyPr>
          <a:lstStyle/>
          <a:p>
            <a:pPr algn="ctr"/>
            <a:r>
              <a:rPr lang="en-US" sz="2400" b="1" dirty="0" smtClean="0">
                <a:solidFill>
                  <a:srgbClr val="0070C0"/>
                </a:solidFill>
                <a:latin typeface="FG Deanna's Hand" pitchFamily="2" charset="0"/>
              </a:rPr>
              <a:t>.</a:t>
            </a:r>
            <a:endParaRPr lang="en-US" sz="2400" b="1" dirty="0">
              <a:solidFill>
                <a:srgbClr val="0070C0"/>
              </a:solidFill>
              <a:latin typeface="FG Deanna's Hand" pitchFamily="2" charset="0"/>
            </a:endParaRPr>
          </a:p>
        </p:txBody>
      </p:sp>
    </p:spTree>
    <p:extLst>
      <p:ext uri="{BB962C8B-B14F-4D97-AF65-F5344CB8AC3E}">
        <p14:creationId xmlns:p14="http://schemas.microsoft.com/office/powerpoint/2010/main" xmlns="" val="21525206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26720"/>
            <a:ext cx="7620000" cy="381000"/>
          </a:xfrm>
        </p:spPr>
        <p:txBody>
          <a:bodyPr>
            <a:normAutofit fontScale="90000"/>
          </a:bodyPr>
          <a:lstStyle/>
          <a:p>
            <a:pPr lvl="0"/>
            <a:r>
              <a:rPr lang="en-US" dirty="0" smtClean="0">
                <a:latin typeface="Calibri" pitchFamily="34" charset="0"/>
              </a:rPr>
              <a:t>Conflict Management.</a:t>
            </a:r>
            <a:endParaRPr lang="en-US" dirty="0">
              <a:latin typeface="Calibri" pitchFamily="34" charset="0"/>
            </a:endParaRPr>
          </a:p>
        </p:txBody>
      </p:sp>
      <p:sp>
        <p:nvSpPr>
          <p:cNvPr id="3" name="Content Placeholder 2"/>
          <p:cNvSpPr>
            <a:spLocks noGrp="1"/>
          </p:cNvSpPr>
          <p:nvPr>
            <p:ph idx="1"/>
          </p:nvPr>
        </p:nvSpPr>
        <p:spPr>
          <a:xfrm>
            <a:off x="228600" y="1066800"/>
            <a:ext cx="8001000" cy="5334000"/>
          </a:xfrm>
        </p:spPr>
        <p:txBody>
          <a:bodyPr>
            <a:normAutofit fontScale="85000" lnSpcReduction="20000"/>
          </a:bodyPr>
          <a:lstStyle/>
          <a:p>
            <a:r>
              <a:rPr lang="en-US" dirty="0" smtClean="0">
                <a:latin typeface="Arial Narrow" pitchFamily="34" charset="0"/>
              </a:rPr>
              <a:t>Conflicts </a:t>
            </a:r>
            <a:r>
              <a:rPr lang="en-US" b="1" dirty="0" smtClean="0">
                <a:latin typeface="Arial Narrow" pitchFamily="34" charset="0"/>
              </a:rPr>
              <a:t>can be beneficial </a:t>
            </a:r>
            <a:r>
              <a:rPr lang="en-US" dirty="0" smtClean="0">
                <a:latin typeface="Arial Narrow" pitchFamily="34" charset="0"/>
              </a:rPr>
              <a:t>(an opportunities for improvement)</a:t>
            </a:r>
          </a:p>
          <a:p>
            <a:r>
              <a:rPr lang="en-US" dirty="0" smtClean="0">
                <a:latin typeface="Arial Narrow" pitchFamily="34" charset="0"/>
              </a:rPr>
              <a:t>Conflicts is </a:t>
            </a:r>
            <a:r>
              <a:rPr lang="en-US" b="1" dirty="0" smtClean="0">
                <a:latin typeface="Arial Narrow" pitchFamily="34" charset="0"/>
              </a:rPr>
              <a:t>an inevitable consequence</a:t>
            </a:r>
            <a:r>
              <a:rPr lang="en-US" dirty="0" smtClean="0">
                <a:latin typeface="Arial Narrow" pitchFamily="34" charset="0"/>
              </a:rPr>
              <a:t> of organizational interactions.</a:t>
            </a:r>
            <a:br>
              <a:rPr lang="en-US" dirty="0" smtClean="0">
                <a:latin typeface="Arial Narrow" pitchFamily="34" charset="0"/>
              </a:rPr>
            </a:br>
            <a:endParaRPr lang="en-US" dirty="0" smtClean="0">
              <a:latin typeface="Arial Narrow" pitchFamily="34" charset="0"/>
            </a:endParaRPr>
          </a:p>
          <a:p>
            <a:r>
              <a:rPr lang="en-US" dirty="0" smtClean="0">
                <a:latin typeface="Arial Narrow" pitchFamily="34" charset="0"/>
              </a:rPr>
              <a:t>Conflicts in the team are caused due to the following reasons in decreasing order of occurrences.</a:t>
            </a:r>
          </a:p>
          <a:p>
            <a:pPr marL="857250" lvl="1" indent="-457200">
              <a:buFont typeface="+mj-lt"/>
              <a:buAutoNum type="arabicPeriod"/>
            </a:pPr>
            <a:r>
              <a:rPr lang="en-US" sz="1800" b="1" dirty="0" smtClean="0">
                <a:latin typeface="Arial Narrow" pitchFamily="34" charset="0"/>
              </a:rPr>
              <a:t>Schedules</a:t>
            </a:r>
          </a:p>
          <a:p>
            <a:pPr marL="857250" lvl="1" indent="-457200">
              <a:buFont typeface="+mj-lt"/>
              <a:buAutoNum type="arabicPeriod"/>
            </a:pPr>
            <a:r>
              <a:rPr lang="en-US" sz="1800" dirty="0" smtClean="0">
                <a:latin typeface="Arial Narrow" pitchFamily="34" charset="0"/>
              </a:rPr>
              <a:t>Project priorities</a:t>
            </a:r>
          </a:p>
          <a:p>
            <a:pPr marL="857250" lvl="1" indent="-457200">
              <a:buFont typeface="+mj-lt"/>
              <a:buAutoNum type="arabicPeriod"/>
            </a:pPr>
            <a:r>
              <a:rPr lang="en-US" sz="1800" dirty="0" smtClean="0">
                <a:latin typeface="Arial Narrow" pitchFamily="34" charset="0"/>
              </a:rPr>
              <a:t>Resources</a:t>
            </a:r>
          </a:p>
          <a:p>
            <a:pPr marL="857250" lvl="1" indent="-457200">
              <a:buFont typeface="+mj-lt"/>
              <a:buAutoNum type="arabicPeriod"/>
            </a:pPr>
            <a:r>
              <a:rPr lang="en-US" sz="1800" dirty="0" smtClean="0">
                <a:latin typeface="Arial Narrow" pitchFamily="34" charset="0"/>
              </a:rPr>
              <a:t>Technical opinions</a:t>
            </a:r>
          </a:p>
          <a:p>
            <a:pPr marL="857250" lvl="1" indent="-457200">
              <a:buNone/>
            </a:pPr>
            <a:endParaRPr lang="en-US" sz="2400" dirty="0" smtClean="0">
              <a:latin typeface="Arial Narrow" pitchFamily="34" charset="0"/>
            </a:endParaRPr>
          </a:p>
          <a:p>
            <a:r>
              <a:rPr lang="en-US" dirty="0" smtClean="0">
                <a:latin typeface="Arial Narrow" pitchFamily="34" charset="0"/>
              </a:rPr>
              <a:t>The most common cause of conflicts in projects are issues related to schedules (not personality differences).</a:t>
            </a:r>
          </a:p>
          <a:p>
            <a:r>
              <a:rPr lang="en-US" dirty="0" smtClean="0">
                <a:latin typeface="Arial Narrow" pitchFamily="34" charset="0"/>
              </a:rPr>
              <a:t>Conflict is best resolved by those involved in the conflict.</a:t>
            </a:r>
          </a:p>
          <a:p>
            <a:endParaRPr lang="en-US" sz="2400" dirty="0" smtClean="0">
              <a:latin typeface="Arial Narrow" pitchFamily="34" charset="0"/>
            </a:endParaRPr>
          </a:p>
        </p:txBody>
      </p:sp>
    </p:spTree>
    <p:extLst>
      <p:ext uri="{BB962C8B-B14F-4D97-AF65-F5344CB8AC3E}">
        <p14:creationId xmlns:p14="http://schemas.microsoft.com/office/powerpoint/2010/main" xmlns="" val="10563985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26720"/>
            <a:ext cx="7620000" cy="381000"/>
          </a:xfrm>
        </p:spPr>
        <p:txBody>
          <a:bodyPr>
            <a:normAutofit fontScale="90000"/>
          </a:bodyPr>
          <a:lstStyle/>
          <a:p>
            <a:pPr lvl="0"/>
            <a:r>
              <a:rPr lang="en-US" dirty="0" smtClean="0">
                <a:latin typeface="Calibri" pitchFamily="34" charset="0"/>
              </a:rPr>
              <a:t>Conflict Management</a:t>
            </a:r>
            <a:endParaRPr lang="en-US" dirty="0">
              <a:latin typeface="Calibri" pitchFamily="34" charset="0"/>
            </a:endParaRPr>
          </a:p>
        </p:txBody>
      </p:sp>
      <p:sp>
        <p:nvSpPr>
          <p:cNvPr id="3" name="Content Placeholder 2"/>
          <p:cNvSpPr>
            <a:spLocks noGrp="1"/>
          </p:cNvSpPr>
          <p:nvPr>
            <p:ph idx="1"/>
          </p:nvPr>
        </p:nvSpPr>
        <p:spPr>
          <a:xfrm>
            <a:off x="228600" y="1066800"/>
            <a:ext cx="8001000" cy="381000"/>
          </a:xfrm>
        </p:spPr>
        <p:txBody>
          <a:bodyPr/>
          <a:lstStyle/>
          <a:p>
            <a:r>
              <a:rPr lang="en-US" sz="1800" dirty="0" smtClean="0">
                <a:latin typeface="Arial Narrow" pitchFamily="34" charset="0"/>
              </a:rPr>
              <a:t>General techniques to resolve conflict</a:t>
            </a:r>
          </a:p>
          <a:p>
            <a:endParaRPr lang="en-US" sz="1800" dirty="0" smtClean="0">
              <a:latin typeface="Arial Narrow" pitchFamily="34" charset="0"/>
              <a:ea typeface="+mn-ea"/>
            </a:endParaRPr>
          </a:p>
        </p:txBody>
      </p:sp>
      <p:grpSp>
        <p:nvGrpSpPr>
          <p:cNvPr id="8" name="Group 7"/>
          <p:cNvGrpSpPr/>
          <p:nvPr/>
        </p:nvGrpSpPr>
        <p:grpSpPr>
          <a:xfrm>
            <a:off x="6096000" y="3785616"/>
            <a:ext cx="2438399" cy="2133600"/>
            <a:chOff x="1540195" y="1312544"/>
            <a:chExt cx="2787009" cy="1337310"/>
          </a:xfrm>
          <a:solidFill>
            <a:srgbClr val="66FF66"/>
          </a:solidFill>
        </p:grpSpPr>
        <p:sp>
          <p:nvSpPr>
            <p:cNvPr id="9" name="Rounded Rectangle 8"/>
            <p:cNvSpPr/>
            <p:nvPr/>
          </p:nvSpPr>
          <p:spPr>
            <a:xfrm>
              <a:off x="1540195" y="1312544"/>
              <a:ext cx="2787009" cy="1337310"/>
            </a:xfrm>
            <a:prstGeom prst="roundRect">
              <a:avLst/>
            </a:prstGeom>
            <a:solidFill>
              <a:srgbClr val="FFFF00"/>
            </a:solidFill>
            <a:ln w="57150"/>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sp>
        <p:sp>
          <p:nvSpPr>
            <p:cNvPr id="10" name="Rounded Rectangle 4"/>
            <p:cNvSpPr/>
            <p:nvPr/>
          </p:nvSpPr>
          <p:spPr>
            <a:xfrm>
              <a:off x="1605477" y="1377826"/>
              <a:ext cx="2656445" cy="1206746"/>
            </a:xfrm>
            <a:prstGeom prst="rect">
              <a:avLst/>
            </a:prstGeom>
            <a:noFill/>
            <a:ln w="57150"/>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4770" tIns="64770" rIns="64770" bIns="64770" numCol="1" spcCol="1270" anchor="ctr" anchorCtr="0">
              <a:noAutofit/>
            </a:bodyPr>
            <a:lstStyle/>
            <a:p>
              <a:pPr algn="ctr" defTabSz="800100">
                <a:lnSpc>
                  <a:spcPct val="90000"/>
                </a:lnSpc>
                <a:spcAft>
                  <a:spcPct val="35000"/>
                </a:spcAft>
              </a:pPr>
              <a:r>
                <a:rPr lang="en-US" sz="1400" b="1" dirty="0" smtClean="0">
                  <a:latin typeface="Arial Narrow" pitchFamily="34" charset="0"/>
                </a:rPr>
                <a:t>Confronting &amp; Problem Solving</a:t>
              </a:r>
              <a:br>
                <a:rPr lang="en-US" sz="1400" b="1" dirty="0" smtClean="0">
                  <a:latin typeface="Arial Narrow" pitchFamily="34" charset="0"/>
                </a:rPr>
              </a:br>
              <a:r>
                <a:rPr lang="en-US" sz="1400" b="1" dirty="0" smtClean="0">
                  <a:latin typeface="Arial Narrow" pitchFamily="34" charset="0"/>
                </a:rPr>
                <a:t/>
              </a:r>
              <a:br>
                <a:rPr lang="en-US" sz="1400" b="1" dirty="0" smtClean="0">
                  <a:latin typeface="Arial Narrow" pitchFamily="34" charset="0"/>
                </a:rPr>
              </a:br>
              <a:r>
                <a:rPr lang="en-US" sz="1400" dirty="0" smtClean="0">
                  <a:latin typeface="Arial Narrow" pitchFamily="34" charset="0"/>
                </a:rPr>
                <a:t>Treating conflict as problem to be solved by examining alternatives; </a:t>
              </a:r>
              <a:br>
                <a:rPr lang="en-US" sz="1400" dirty="0" smtClean="0">
                  <a:latin typeface="Arial Narrow" pitchFamily="34" charset="0"/>
                </a:rPr>
              </a:br>
              <a:r>
                <a:rPr lang="en-US" sz="1400" dirty="0" smtClean="0">
                  <a:latin typeface="Arial Narrow" pitchFamily="34" charset="0"/>
                </a:rPr>
                <a:t/>
              </a:r>
              <a:br>
                <a:rPr lang="en-US" sz="1400" dirty="0" smtClean="0">
                  <a:latin typeface="Arial Narrow" pitchFamily="34" charset="0"/>
                </a:rPr>
              </a:br>
              <a:r>
                <a:rPr lang="en-US" sz="1400" dirty="0" smtClean="0">
                  <a:latin typeface="Arial Narrow" pitchFamily="34" charset="0"/>
                </a:rPr>
                <a:t>Requires a give and take attitude and open dialogue.</a:t>
              </a:r>
              <a:endParaRPr lang="en-US" sz="1400" dirty="0"/>
            </a:p>
          </p:txBody>
        </p:sp>
      </p:grpSp>
      <p:grpSp>
        <p:nvGrpSpPr>
          <p:cNvPr id="16" name="Group 15"/>
          <p:cNvGrpSpPr/>
          <p:nvPr/>
        </p:nvGrpSpPr>
        <p:grpSpPr>
          <a:xfrm>
            <a:off x="381000" y="4114800"/>
            <a:ext cx="2438400" cy="2057400"/>
            <a:chOff x="304800" y="2838856"/>
            <a:chExt cx="4114800" cy="3657600"/>
          </a:xfrm>
        </p:grpSpPr>
        <p:cxnSp>
          <p:nvCxnSpPr>
            <p:cNvPr id="12" name="Straight Arrow Connector 11"/>
            <p:cNvCxnSpPr/>
            <p:nvPr/>
          </p:nvCxnSpPr>
          <p:spPr>
            <a:xfrm rot="5400000" flipH="1" flipV="1">
              <a:off x="-1523206" y="4666862"/>
              <a:ext cx="3657600" cy="1588"/>
            </a:xfrm>
            <a:prstGeom prst="straightConnector1">
              <a:avLst/>
            </a:prstGeom>
            <a:ln w="38100">
              <a:solidFill>
                <a:schemeClr val="bg1">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304800" y="6477000"/>
              <a:ext cx="4114800" cy="1588"/>
            </a:xfrm>
            <a:prstGeom prst="straightConnector1">
              <a:avLst/>
            </a:prstGeom>
            <a:ln w="38100">
              <a:solidFill>
                <a:schemeClr val="bg1">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pSp>
      <p:graphicFrame>
        <p:nvGraphicFramePr>
          <p:cNvPr id="4" name="Diagram 3"/>
          <p:cNvGraphicFramePr/>
          <p:nvPr/>
        </p:nvGraphicFramePr>
        <p:xfrm>
          <a:off x="685800" y="1600200"/>
          <a:ext cx="5105400"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 name="TextBox 16"/>
          <p:cNvSpPr txBox="1"/>
          <p:nvPr/>
        </p:nvSpPr>
        <p:spPr>
          <a:xfrm>
            <a:off x="2819400" y="5943600"/>
            <a:ext cx="1828800" cy="461665"/>
          </a:xfrm>
          <a:prstGeom prst="rect">
            <a:avLst/>
          </a:prstGeom>
          <a:noFill/>
        </p:spPr>
        <p:txBody>
          <a:bodyPr wrap="square" rtlCol="0">
            <a:spAutoFit/>
          </a:bodyPr>
          <a:lstStyle/>
          <a:p>
            <a:r>
              <a:rPr lang="en-US" sz="1200" b="1" dirty="0" smtClean="0">
                <a:solidFill>
                  <a:schemeClr val="accent4">
                    <a:lumMod val="10000"/>
                  </a:schemeClr>
                </a:solidFill>
              </a:rPr>
              <a:t>Behaviors that focused on others</a:t>
            </a:r>
            <a:endParaRPr lang="en-US" sz="1200" b="1" dirty="0">
              <a:solidFill>
                <a:schemeClr val="accent4">
                  <a:lumMod val="10000"/>
                </a:schemeClr>
              </a:solidFill>
            </a:endParaRPr>
          </a:p>
        </p:txBody>
      </p:sp>
      <p:sp>
        <p:nvSpPr>
          <p:cNvPr id="18" name="TextBox 17"/>
          <p:cNvSpPr txBox="1"/>
          <p:nvPr/>
        </p:nvSpPr>
        <p:spPr>
          <a:xfrm rot="16200000">
            <a:off x="-356056" y="3160067"/>
            <a:ext cx="1447800" cy="461665"/>
          </a:xfrm>
          <a:prstGeom prst="rect">
            <a:avLst/>
          </a:prstGeom>
          <a:noFill/>
        </p:spPr>
        <p:txBody>
          <a:bodyPr wrap="square" rtlCol="0">
            <a:spAutoFit/>
          </a:bodyPr>
          <a:lstStyle/>
          <a:p>
            <a:r>
              <a:rPr lang="en-US" sz="1200" b="1" dirty="0" smtClean="0">
                <a:solidFill>
                  <a:schemeClr val="accent4">
                    <a:lumMod val="10000"/>
                  </a:schemeClr>
                </a:solidFill>
              </a:rPr>
              <a:t>Behaviors that focused on self</a:t>
            </a:r>
            <a:endParaRPr lang="en-US" sz="1200" b="1" dirty="0">
              <a:solidFill>
                <a:schemeClr val="accent4">
                  <a:lumMod val="10000"/>
                </a:schemeClr>
              </a:solidFill>
            </a:endParaRPr>
          </a:p>
        </p:txBody>
      </p:sp>
    </p:spTree>
    <p:extLst>
      <p:ext uri="{BB962C8B-B14F-4D97-AF65-F5344CB8AC3E}">
        <p14:creationId xmlns:p14="http://schemas.microsoft.com/office/powerpoint/2010/main" xmlns="" val="500875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26720"/>
            <a:ext cx="7620000" cy="381000"/>
          </a:xfrm>
        </p:spPr>
        <p:txBody>
          <a:bodyPr>
            <a:normAutofit fontScale="90000"/>
          </a:bodyPr>
          <a:lstStyle/>
          <a:p>
            <a:pPr lvl="0"/>
            <a:r>
              <a:rPr lang="en-US" dirty="0" smtClean="0">
                <a:latin typeface="Calibri" pitchFamily="34" charset="0"/>
              </a:rPr>
              <a:t>Exercise: Conflict Management</a:t>
            </a:r>
            <a:endParaRPr lang="en-US" dirty="0">
              <a:latin typeface="Calibri" pitchFamily="34" charset="0"/>
            </a:endParaRPr>
          </a:p>
        </p:txBody>
      </p:sp>
      <p:graphicFrame>
        <p:nvGraphicFramePr>
          <p:cNvPr id="4" name="Table 3"/>
          <p:cNvGraphicFramePr>
            <a:graphicFrameLocks noGrp="1"/>
          </p:cNvGraphicFramePr>
          <p:nvPr/>
        </p:nvGraphicFramePr>
        <p:xfrm>
          <a:off x="457200" y="1066800"/>
          <a:ext cx="7696200" cy="5381083"/>
        </p:xfrm>
        <a:graphic>
          <a:graphicData uri="http://schemas.openxmlformats.org/drawingml/2006/table">
            <a:tbl>
              <a:tblPr firstRow="1" bandRow="1">
                <a:tableStyleId>{5C22544A-7EE6-4342-B048-85BDC9FD1C3A}</a:tableStyleId>
              </a:tblPr>
              <a:tblGrid>
                <a:gridCol w="5867400"/>
                <a:gridCol w="1828800"/>
              </a:tblGrid>
              <a:tr h="394876">
                <a:tc>
                  <a:txBody>
                    <a:bodyPr/>
                    <a:lstStyle/>
                    <a:p>
                      <a:r>
                        <a:rPr lang="en-US" sz="1400" dirty="0" smtClean="0">
                          <a:latin typeface="Arial Narrow" pitchFamily="34" charset="0"/>
                        </a:rPr>
                        <a:t>Description</a:t>
                      </a:r>
                      <a:endParaRPr lang="en-US" sz="1400" dirty="0">
                        <a:latin typeface="Arial Narrow"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Narrow" pitchFamily="34" charset="0"/>
                        </a:rPr>
                        <a:t>Type</a:t>
                      </a:r>
                      <a:r>
                        <a:rPr lang="en-US" sz="1400" baseline="0" dirty="0" smtClean="0">
                          <a:latin typeface="Arial Narrow" pitchFamily="34" charset="0"/>
                        </a:rPr>
                        <a:t> of Resolving</a:t>
                      </a:r>
                      <a:endParaRPr lang="en-US" sz="1400" dirty="0" smtClean="0">
                        <a:latin typeface="Arial Narrow" pitchFamily="34" charset="0"/>
                      </a:endParaRPr>
                    </a:p>
                    <a:p>
                      <a:endParaRPr lang="en-US" sz="1400" dirty="0"/>
                    </a:p>
                  </a:txBody>
                  <a:tcPr/>
                </a:tc>
              </a:tr>
              <a:tr h="778933">
                <a:tc>
                  <a:txBody>
                    <a:bodyPr/>
                    <a:lstStyle/>
                    <a:p>
                      <a:r>
                        <a:rPr lang="en-US" sz="1400" dirty="0" smtClean="0">
                          <a:latin typeface="Arial Narrow" pitchFamily="34" charset="0"/>
                        </a:rPr>
                        <a:t>“It seems that the real problem here is not a lack of communication, but a lack of knowledge  of what needs to be done and when. Here is a copy of the project schedule.  It should help you understand what you need to know.”</a:t>
                      </a:r>
                      <a:endParaRPr lang="en-US" sz="1400" dirty="0"/>
                    </a:p>
                  </a:txBody>
                  <a:tcPr/>
                </a:tc>
                <a:tc>
                  <a:txBody>
                    <a:bodyPr/>
                    <a:lstStyle/>
                    <a:p>
                      <a:r>
                        <a:rPr lang="en-US" sz="1400" dirty="0" smtClean="0">
                          <a:latin typeface="Arial Narrow" pitchFamily="34" charset="0"/>
                        </a:rPr>
                        <a:t>Confronting </a:t>
                      </a:r>
                      <a:endParaRPr lang="en-US" sz="1400" dirty="0"/>
                    </a:p>
                  </a:txBody>
                  <a:tcPr/>
                </a:tc>
              </a:tr>
              <a:tr h="394876">
                <a:tc>
                  <a:txBody>
                    <a:bodyPr/>
                    <a:lstStyle/>
                    <a:p>
                      <a:r>
                        <a:rPr lang="en-US" sz="1400" dirty="0" smtClean="0">
                          <a:latin typeface="Arial Narrow" pitchFamily="34" charset="0"/>
                        </a:rPr>
                        <a:t>"Do  it my way!" </a:t>
                      </a:r>
                      <a:endParaRPr lang="en-US" sz="1400" dirty="0"/>
                    </a:p>
                  </a:txBody>
                  <a:tcPr/>
                </a:tc>
                <a:tc>
                  <a:txBody>
                    <a:bodyPr/>
                    <a:lstStyle/>
                    <a:p>
                      <a:r>
                        <a:rPr lang="en-US" sz="1400" dirty="0" smtClean="0">
                          <a:latin typeface="Arial Narrow" pitchFamily="34" charset="0"/>
                        </a:rPr>
                        <a:t>Forcing</a:t>
                      </a:r>
                      <a:endParaRPr lang="en-US" sz="1400" dirty="0"/>
                    </a:p>
                  </a:txBody>
                  <a:tcPr/>
                </a:tc>
              </a:tr>
              <a:tr h="394876">
                <a:tc>
                  <a:txBody>
                    <a:bodyPr/>
                    <a:lstStyle/>
                    <a:p>
                      <a:r>
                        <a:rPr lang="en-US" sz="1400" dirty="0" smtClean="0">
                          <a:latin typeface="Arial Narrow" pitchFamily="34" charset="0"/>
                        </a:rPr>
                        <a:t>"Let's calm down and get the  job done!" </a:t>
                      </a:r>
                      <a:endParaRPr lang="en-US" sz="1400" dirty="0"/>
                    </a:p>
                  </a:txBody>
                  <a:tcPr/>
                </a:tc>
                <a:tc>
                  <a:txBody>
                    <a:bodyPr/>
                    <a:lstStyle/>
                    <a:p>
                      <a:r>
                        <a:rPr lang="en-US" sz="1400" dirty="0" smtClean="0">
                          <a:latin typeface="Arial Narrow" pitchFamily="34" charset="0"/>
                        </a:rPr>
                        <a:t>Smoothing</a:t>
                      </a:r>
                      <a:endParaRPr lang="en-US" sz="1400" dirty="0"/>
                    </a:p>
                  </a:txBody>
                  <a:tcPr/>
                </a:tc>
              </a:tr>
              <a:tr h="394876">
                <a:tc>
                  <a:txBody>
                    <a:bodyPr/>
                    <a:lstStyle/>
                    <a:p>
                      <a:r>
                        <a:rPr lang="en-US" sz="1400" dirty="0" smtClean="0">
                          <a:latin typeface="Arial Narrow" pitchFamily="34" charset="0"/>
                        </a:rPr>
                        <a:t>“Let  us do a little of what both of you suggest”</a:t>
                      </a:r>
                      <a:endParaRPr lang="en-US" sz="1400" dirty="0"/>
                    </a:p>
                  </a:txBody>
                  <a:tcPr/>
                </a:tc>
                <a:tc>
                  <a:txBody>
                    <a:bodyPr/>
                    <a:lstStyle/>
                    <a:p>
                      <a:r>
                        <a:rPr lang="en-US" sz="1400" dirty="0" smtClean="0">
                          <a:latin typeface="Arial Narrow" pitchFamily="34" charset="0"/>
                        </a:rPr>
                        <a:t>Compromising</a:t>
                      </a:r>
                      <a:endParaRPr lang="en-US" sz="1400" dirty="0"/>
                    </a:p>
                  </a:txBody>
                  <a:tcPr/>
                </a:tc>
              </a:tr>
              <a:tr h="394876">
                <a:tc>
                  <a:txBody>
                    <a:bodyPr/>
                    <a:lstStyle/>
                    <a:p>
                      <a:r>
                        <a:rPr lang="en-US" sz="1400" dirty="0" smtClean="0">
                          <a:latin typeface="Arial Narrow" pitchFamily="34" charset="0"/>
                        </a:rPr>
                        <a:t>“Let's deal with this issue next week" </a:t>
                      </a:r>
                      <a:endParaRPr lang="en-US" sz="1400" dirty="0"/>
                    </a:p>
                  </a:txBody>
                  <a:tcPr/>
                </a:tc>
                <a:tc>
                  <a:txBody>
                    <a:bodyPr/>
                    <a:lstStyle/>
                    <a:p>
                      <a:r>
                        <a:rPr lang="en-US" sz="1400" dirty="0" smtClean="0">
                          <a:latin typeface="Arial Narrow" pitchFamily="34" charset="0"/>
                        </a:rPr>
                        <a:t>Withdrawal </a:t>
                      </a:r>
                      <a:endParaRPr lang="en-US" sz="1400" dirty="0"/>
                    </a:p>
                  </a:txBody>
                  <a:tcPr/>
                </a:tc>
              </a:tr>
              <a:tr h="778933">
                <a:tc>
                  <a:txBody>
                    <a:bodyPr/>
                    <a:lstStyle/>
                    <a:p>
                      <a:r>
                        <a:rPr lang="en-US" sz="1400" dirty="0" smtClean="0">
                          <a:latin typeface="Arial Narrow" pitchFamily="34" charset="0"/>
                        </a:rPr>
                        <a:t>“Sandy  and Amanda, both of you want this project to cause  as  little distraction to your departments as possible. With that in mind, I am sure we can come  to an agreement  on the purchase of equipment  and what is best for  the project." </a:t>
                      </a:r>
                      <a:endParaRPr lang="en-US" sz="1400" dirty="0"/>
                    </a:p>
                  </a:txBody>
                  <a:tcPr/>
                </a:tc>
                <a:tc>
                  <a:txBody>
                    <a:bodyPr/>
                    <a:lstStyle/>
                    <a:p>
                      <a:r>
                        <a:rPr lang="en-US" sz="1400" dirty="0" smtClean="0">
                          <a:latin typeface="Arial Narrow" pitchFamily="34" charset="0"/>
                        </a:rPr>
                        <a:t>Smoothing </a:t>
                      </a:r>
                      <a:endParaRPr lang="en-US" sz="1400" dirty="0"/>
                    </a:p>
                  </a:txBody>
                  <a:tcPr/>
                </a:tc>
              </a:tr>
              <a:tr h="551744">
                <a:tc>
                  <a:txBody>
                    <a:bodyPr/>
                    <a:lstStyle/>
                    <a:p>
                      <a:r>
                        <a:rPr lang="en-US" sz="1400" dirty="0" smtClean="0">
                          <a:latin typeface="Arial Narrow" pitchFamily="34" charset="0"/>
                        </a:rPr>
                        <a:t>“We  have talked about new computers enough. I do not want to get the computers,  and that is it!" </a:t>
                      </a:r>
                      <a:endParaRPr lang="en-US" sz="1400" dirty="0"/>
                    </a:p>
                  </a:txBody>
                  <a:tcPr/>
                </a:tc>
                <a:tc>
                  <a:txBody>
                    <a:bodyPr/>
                    <a:lstStyle/>
                    <a:p>
                      <a:r>
                        <a:rPr lang="en-US" sz="1400" dirty="0" smtClean="0">
                          <a:latin typeface="Arial Narrow" pitchFamily="34" charset="0"/>
                        </a:rPr>
                        <a:t>Forcing</a:t>
                      </a:r>
                      <a:endParaRPr lang="en-US" sz="1400" dirty="0"/>
                    </a:p>
                  </a:txBody>
                  <a:tcPr/>
                </a:tc>
              </a:tr>
              <a:tr h="778933">
                <a:tc>
                  <a:txBody>
                    <a:bodyPr/>
                    <a:lstStyle/>
                    <a:p>
                      <a:r>
                        <a:rPr lang="en-US" sz="1400" dirty="0" smtClean="0">
                          <a:latin typeface="Arial Narrow" pitchFamily="34" charset="0"/>
                        </a:rPr>
                        <a:t>"Sandy, you say that the project should include the purchase of new computers,  and Amanda, you say that the project can use existing equipment. I suggest we perform the following test on the existing equipment  to determine if it needs to be replaced."</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Narrow" pitchFamily="34" charset="0"/>
                        </a:rPr>
                        <a:t>Confronting </a:t>
                      </a:r>
                    </a:p>
                    <a:p>
                      <a:endParaRPr lang="en-US" sz="1400" dirty="0"/>
                    </a:p>
                  </a:txBody>
                  <a:tcPr/>
                </a:tc>
              </a:tr>
              <a:tr h="3948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Narrow" pitchFamily="34" charset="0"/>
                        </a:rPr>
                        <a:t>“Let's what everyone thinks,  and try to reach a  consensus” </a:t>
                      </a:r>
                    </a:p>
                  </a:txBody>
                  <a:tcPr/>
                </a:tc>
                <a:tc>
                  <a:txBody>
                    <a:bodyPr/>
                    <a:lstStyle/>
                    <a:p>
                      <a:r>
                        <a:rPr lang="en-US" sz="1400" dirty="0" smtClean="0">
                          <a:latin typeface="Arial Narrow" pitchFamily="34" charset="0"/>
                        </a:rPr>
                        <a:t>Collaborating</a:t>
                      </a:r>
                      <a:endParaRPr lang="en-US" sz="1400" dirty="0"/>
                    </a:p>
                  </a:txBody>
                  <a:tcPr/>
                </a:tc>
              </a:tr>
            </a:tbl>
          </a:graphicData>
        </a:graphic>
      </p:graphicFrame>
    </p:spTree>
    <p:extLst>
      <p:ext uri="{BB962C8B-B14F-4D97-AF65-F5344CB8AC3E}">
        <p14:creationId xmlns:p14="http://schemas.microsoft.com/office/powerpoint/2010/main" xmlns="" val="26205502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0718" y="266700"/>
            <a:ext cx="8463281" cy="457200"/>
          </a:xfrm>
        </p:spPr>
        <p:txBody>
          <a:bodyPr>
            <a:noAutofit/>
          </a:bodyPr>
          <a:lstStyle/>
          <a:p>
            <a:r>
              <a:rPr lang="en-US" sz="3600" dirty="0" smtClean="0">
                <a:latin typeface="Calibri" pitchFamily="34" charset="0"/>
              </a:rPr>
              <a:t>10. Project Human Resource Management</a:t>
            </a:r>
            <a:endParaRPr lang="en-US" sz="3600" dirty="0">
              <a:latin typeface="Calibri" pitchFamily="34" charset="0"/>
            </a:endParaRPr>
          </a:p>
        </p:txBody>
      </p:sp>
      <p:graphicFrame>
        <p:nvGraphicFramePr>
          <p:cNvPr id="14" name="Table 13"/>
          <p:cNvGraphicFramePr>
            <a:graphicFrameLocks noGrp="1"/>
          </p:cNvGraphicFramePr>
          <p:nvPr/>
        </p:nvGraphicFramePr>
        <p:xfrm>
          <a:off x="304800" y="4343400"/>
          <a:ext cx="8305800" cy="2093741"/>
        </p:xfrm>
        <a:graphic>
          <a:graphicData uri="http://schemas.openxmlformats.org/drawingml/2006/table">
            <a:tbl>
              <a:tblPr/>
              <a:tblGrid>
                <a:gridCol w="1371600"/>
                <a:gridCol w="990600"/>
                <a:gridCol w="1981200"/>
                <a:gridCol w="1981200"/>
                <a:gridCol w="1143000"/>
                <a:gridCol w="838200"/>
              </a:tblGrid>
              <a:tr h="328246">
                <a:tc rowSpan="2">
                  <a:txBody>
                    <a:bodyPr/>
                    <a:lstStyle/>
                    <a:p>
                      <a:pPr algn="ctr" fontAlgn="ctr"/>
                      <a:r>
                        <a:rPr lang="en-US" sz="1400" b="1" i="0" u="none" strike="noStrike" dirty="0">
                          <a:solidFill>
                            <a:schemeClr val="tx1"/>
                          </a:solidFill>
                          <a:latin typeface="Arial Narrow" pitchFamily="34" charset="0"/>
                          <a:cs typeface="Courier New" pitchFamily="49" charset="0"/>
                        </a:rPr>
                        <a:t>Knowledge Area</a:t>
                      </a:r>
                    </a:p>
                  </a:txBody>
                  <a:tcPr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60000"/>
                        <a:lumOff val="40000"/>
                      </a:schemeClr>
                    </a:solidFill>
                  </a:tcPr>
                </a:tc>
                <a:tc gridSpan="5">
                  <a:txBody>
                    <a:bodyPr/>
                    <a:lstStyle/>
                    <a:p>
                      <a:pPr algn="ctr" fontAlgn="ctr"/>
                      <a:r>
                        <a:rPr lang="en-US" sz="1400" b="1" i="0" u="none" strike="noStrike" dirty="0">
                          <a:solidFill>
                            <a:schemeClr val="tx1"/>
                          </a:solidFill>
                          <a:latin typeface="Arial Narrow" pitchFamily="34" charset="0"/>
                          <a:cs typeface="Courier New" pitchFamily="49" charset="0"/>
                        </a:rPr>
                        <a:t>Process</a:t>
                      </a:r>
                      <a:endParaRPr lang="en-US" sz="1600" b="1" i="0" u="none" strike="noStrike" dirty="0">
                        <a:solidFill>
                          <a:schemeClr val="tx1"/>
                        </a:solidFill>
                        <a:latin typeface="Arial Narrow" pitchFamily="34" charset="0"/>
                        <a:cs typeface="Courier New" pitchFamily="49" charset="0"/>
                      </a:endParaRPr>
                    </a:p>
                  </a:txBody>
                  <a:tcPr anchor="ct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99CC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7554">
                <a:tc vMerge="1">
                  <a:txBody>
                    <a:bodyPr/>
                    <a:lstStyle/>
                    <a:p>
                      <a:endParaRPr lang="en-US"/>
                    </a:p>
                  </a:txBody>
                  <a:tcPr/>
                </a:tc>
                <a:tc>
                  <a:txBody>
                    <a:bodyPr/>
                    <a:lstStyle/>
                    <a:p>
                      <a:pPr algn="ctr" fontAlgn="ctr"/>
                      <a:r>
                        <a:rPr lang="en-US" sz="1400" b="1" i="0" u="none" strike="noStrike" dirty="0">
                          <a:solidFill>
                            <a:schemeClr val="tx1"/>
                          </a:solidFill>
                          <a:latin typeface="Arial Narrow" pitchFamily="34" charset="0"/>
                          <a:cs typeface="Courier New" pitchFamily="49" charset="0"/>
                        </a:rPr>
                        <a:t>Initiating</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CCFF"/>
                    </a:solidFill>
                  </a:tcPr>
                </a:tc>
                <a:tc>
                  <a:txBody>
                    <a:bodyPr/>
                    <a:lstStyle/>
                    <a:p>
                      <a:pPr algn="ctr" fontAlgn="ctr"/>
                      <a:r>
                        <a:rPr lang="en-US" sz="1400" b="1" i="0" u="none" strike="noStrike" dirty="0">
                          <a:solidFill>
                            <a:schemeClr val="tx1"/>
                          </a:solidFill>
                          <a:latin typeface="Arial Narrow" pitchFamily="34" charset="0"/>
                          <a:cs typeface="Courier New" pitchFamily="49" charset="0"/>
                        </a:rPr>
                        <a:t>Planning</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CCFF"/>
                    </a:solidFill>
                  </a:tcPr>
                </a:tc>
                <a:tc>
                  <a:txBody>
                    <a:bodyPr/>
                    <a:lstStyle/>
                    <a:p>
                      <a:pPr algn="ctr" fontAlgn="ctr"/>
                      <a:r>
                        <a:rPr lang="en-US" sz="1400" b="1" i="0" u="none" strike="noStrike" dirty="0">
                          <a:solidFill>
                            <a:schemeClr val="tx1"/>
                          </a:solidFill>
                          <a:latin typeface="Arial Narrow" pitchFamily="34" charset="0"/>
                          <a:cs typeface="Courier New" pitchFamily="49" charset="0"/>
                        </a:rPr>
                        <a:t>Executing</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CCFF"/>
                    </a:solidFill>
                  </a:tcPr>
                </a:tc>
                <a:tc>
                  <a:txBody>
                    <a:bodyPr/>
                    <a:lstStyle/>
                    <a:p>
                      <a:pPr algn="ctr" fontAlgn="ctr"/>
                      <a:r>
                        <a:rPr lang="en-US" sz="1400" b="1" i="0" u="none" strike="noStrike" dirty="0">
                          <a:solidFill>
                            <a:schemeClr val="tx1"/>
                          </a:solidFill>
                          <a:latin typeface="Arial Narrow" pitchFamily="34" charset="0"/>
                          <a:cs typeface="Courier New" pitchFamily="49" charset="0"/>
                        </a:rPr>
                        <a:t>Monitoring &amp; </a:t>
                      </a:r>
                      <a:r>
                        <a:rPr lang="en-US" sz="1400" b="1" i="0" u="none" strike="noStrike" dirty="0" smtClean="0">
                          <a:solidFill>
                            <a:schemeClr val="tx1"/>
                          </a:solidFill>
                          <a:latin typeface="Arial Narrow" pitchFamily="34" charset="0"/>
                          <a:cs typeface="Courier New" pitchFamily="49" charset="0"/>
                        </a:rPr>
                        <a:t>Control</a:t>
                      </a:r>
                      <a:endParaRPr lang="en-US" sz="1400" b="1" i="0" u="none" strike="noStrike" dirty="0">
                        <a:solidFill>
                          <a:schemeClr val="tx1"/>
                        </a:solidFill>
                        <a:latin typeface="Arial Narrow" pitchFamily="34" charset="0"/>
                        <a:cs typeface="Courier New" pitchFamily="49"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CCFF"/>
                    </a:solidFill>
                  </a:tcPr>
                </a:tc>
                <a:tc>
                  <a:txBody>
                    <a:bodyPr/>
                    <a:lstStyle/>
                    <a:p>
                      <a:pPr algn="ctr" fontAlgn="ctr"/>
                      <a:r>
                        <a:rPr lang="en-US" sz="1400" b="1" i="0" u="none" strike="noStrike" dirty="0">
                          <a:solidFill>
                            <a:schemeClr val="tx1"/>
                          </a:solidFill>
                          <a:latin typeface="Arial Narrow" pitchFamily="34" charset="0"/>
                          <a:cs typeface="Courier New" pitchFamily="49" charset="0"/>
                        </a:rPr>
                        <a:t>Closing</a:t>
                      </a:r>
                    </a:p>
                  </a:txBody>
                  <a:tcPr anchor="ct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CCFF"/>
                    </a:solidFill>
                  </a:tcPr>
                </a:tc>
              </a:tr>
              <a:tr h="1247335">
                <a:tc>
                  <a:txBody>
                    <a:bodyPr/>
                    <a:lstStyle/>
                    <a:p>
                      <a:pPr algn="ctr" fontAlgn="t"/>
                      <a:r>
                        <a:rPr lang="en-US" sz="1600" b="0" i="0" u="none" strike="noStrike" dirty="0" smtClean="0">
                          <a:solidFill>
                            <a:srgbClr val="000000"/>
                          </a:solidFill>
                          <a:latin typeface="Arial Narrow" pitchFamily="34" charset="0"/>
                        </a:rPr>
                        <a:t>Human</a:t>
                      </a:r>
                    </a:p>
                    <a:p>
                      <a:pPr algn="ctr" fontAlgn="t"/>
                      <a:r>
                        <a:rPr lang="en-US" sz="1600" b="0" i="0" u="none" strike="noStrike" dirty="0" smtClean="0">
                          <a:solidFill>
                            <a:srgbClr val="000000"/>
                          </a:solidFill>
                          <a:latin typeface="Arial Narrow" pitchFamily="34" charset="0"/>
                        </a:rPr>
                        <a:t>Resource</a:t>
                      </a:r>
                      <a:endParaRPr lang="en-US" sz="1600" b="0" i="0" u="none" strike="noStrike" dirty="0">
                        <a:solidFill>
                          <a:srgbClr val="000000"/>
                        </a:solidFill>
                        <a:latin typeface="Arial Narrow" pitchFamily="34" charset="0"/>
                      </a:endParaRPr>
                    </a:p>
                  </a:txBody>
                  <a:tcPr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C000"/>
                    </a:solidFill>
                  </a:tcPr>
                </a:tc>
                <a:tc>
                  <a:txBody>
                    <a:bodyPr/>
                    <a:lstStyle/>
                    <a:p>
                      <a:pPr algn="l" fontAlgn="t"/>
                      <a:endParaRPr lang="en-US" sz="1400" b="1" i="0" u="none" strike="noStrike" kern="1200" dirty="0">
                        <a:solidFill>
                          <a:srgbClr val="000000"/>
                        </a:solidFill>
                        <a:latin typeface="Arial Narrow" pitchFamily="34" charset="0"/>
                        <a:ea typeface="+mn-ea"/>
                        <a:cs typeface="+mn-cs"/>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99"/>
                    </a:solidFill>
                  </a:tcPr>
                </a:tc>
                <a:tc>
                  <a:txBody>
                    <a:bodyPr/>
                    <a:lstStyle/>
                    <a:p>
                      <a:pPr marL="115888" indent="-115888" algn="l" fontAlgn="t"/>
                      <a:r>
                        <a:rPr lang="en-US" sz="1400" b="1" i="0" u="none" strike="noStrike" kern="1200" dirty="0" smtClean="0">
                          <a:solidFill>
                            <a:srgbClr val="000000"/>
                          </a:solidFill>
                          <a:latin typeface="Arial Narrow" pitchFamily="34" charset="0"/>
                          <a:ea typeface="+mn-ea"/>
                          <a:cs typeface="+mn-cs"/>
                        </a:rPr>
                        <a:t>Develop Human Resource Plan</a:t>
                      </a:r>
                      <a:endParaRPr lang="en-US" sz="1400" b="1" i="0" u="none" strike="noStrike" kern="1200" dirty="0">
                        <a:solidFill>
                          <a:srgbClr val="000000"/>
                        </a:solidFill>
                        <a:latin typeface="Arial Narrow" pitchFamily="34" charset="0"/>
                        <a:ea typeface="+mn-ea"/>
                        <a:cs typeface="+mn-cs"/>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l" fontAlgn="t"/>
                      <a:r>
                        <a:rPr lang="en-US" sz="1400" b="1" i="0" u="none" strike="noStrike" kern="1200" dirty="0" smtClean="0">
                          <a:solidFill>
                            <a:srgbClr val="000000"/>
                          </a:solidFill>
                          <a:latin typeface="Arial Narrow" pitchFamily="34" charset="0"/>
                          <a:ea typeface="+mn-ea"/>
                          <a:cs typeface="+mn-cs"/>
                        </a:rPr>
                        <a:t>Acquire Project Team</a:t>
                      </a:r>
                    </a:p>
                    <a:p>
                      <a:pPr marL="0" marR="0" indent="0" algn="l" defTabSz="914400" rtl="0" eaLnBrk="1" fontAlgn="t" latinLnBrk="0" hangingPunct="1">
                        <a:lnSpc>
                          <a:spcPct val="100000"/>
                        </a:lnSpc>
                        <a:spcBef>
                          <a:spcPts val="0"/>
                        </a:spcBef>
                        <a:spcAft>
                          <a:spcPts val="0"/>
                        </a:spcAft>
                        <a:buClrTx/>
                        <a:buSzTx/>
                        <a:buFontTx/>
                        <a:buNone/>
                        <a:tabLst/>
                        <a:defRPr/>
                      </a:pPr>
                      <a:r>
                        <a:rPr lang="en-US" sz="1400" b="1" i="0" u="none" strike="noStrike" kern="1200" dirty="0" smtClean="0">
                          <a:solidFill>
                            <a:srgbClr val="000000"/>
                          </a:solidFill>
                          <a:latin typeface="Arial Narrow" pitchFamily="34" charset="0"/>
                          <a:ea typeface="+mn-ea"/>
                          <a:cs typeface="+mn-cs"/>
                        </a:rPr>
                        <a:t>Develop Project Team</a:t>
                      </a:r>
                      <a:br>
                        <a:rPr lang="en-US" sz="1400" b="1" i="0" u="none" strike="noStrike" kern="1200" dirty="0" smtClean="0">
                          <a:solidFill>
                            <a:srgbClr val="000000"/>
                          </a:solidFill>
                          <a:latin typeface="Arial Narrow" pitchFamily="34" charset="0"/>
                          <a:ea typeface="+mn-ea"/>
                          <a:cs typeface="+mn-cs"/>
                        </a:rPr>
                      </a:br>
                      <a:r>
                        <a:rPr lang="en-US" sz="1400" b="1" i="0" u="none" strike="noStrike" kern="1200" dirty="0" smtClean="0">
                          <a:solidFill>
                            <a:srgbClr val="000000"/>
                          </a:solidFill>
                          <a:latin typeface="Arial Narrow" pitchFamily="34" charset="0"/>
                          <a:ea typeface="+mn-ea"/>
                          <a:cs typeface="+mn-cs"/>
                        </a:rPr>
                        <a:t>Manage Project Team</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marL="4763" indent="0" algn="l" fontAlgn="t"/>
                      <a:endParaRPr lang="en-US" sz="1400" b="1" i="0" u="none" strike="noStrike" kern="1200" dirty="0">
                        <a:solidFill>
                          <a:srgbClr val="000000"/>
                        </a:solidFill>
                        <a:latin typeface="Arial Narrow" pitchFamily="34" charset="0"/>
                        <a:ea typeface="+mn-ea"/>
                        <a:cs typeface="+mn-cs"/>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99"/>
                    </a:solidFill>
                  </a:tcPr>
                </a:tc>
                <a:tc>
                  <a:txBody>
                    <a:bodyPr/>
                    <a:lstStyle/>
                    <a:p>
                      <a:pPr algn="l" fontAlgn="t"/>
                      <a:endParaRPr lang="en-US" sz="1400" b="1" i="0" u="none" strike="noStrike" kern="1200" dirty="0">
                        <a:solidFill>
                          <a:srgbClr val="000000"/>
                        </a:solidFill>
                        <a:latin typeface="Arial Narrow" pitchFamily="34" charset="0"/>
                        <a:ea typeface="+mn-ea"/>
                        <a:cs typeface="+mn-cs"/>
                      </a:endParaRPr>
                    </a:p>
                  </a:txBody>
                  <a:tcPr anchor="ct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99"/>
                    </a:solidFill>
                  </a:tcPr>
                </a:tc>
              </a:tr>
            </a:tbl>
          </a:graphicData>
        </a:graphic>
      </p:graphicFrame>
      <p:grpSp>
        <p:nvGrpSpPr>
          <p:cNvPr id="36" name="Group 35"/>
          <p:cNvGrpSpPr/>
          <p:nvPr/>
        </p:nvGrpSpPr>
        <p:grpSpPr>
          <a:xfrm>
            <a:off x="914400" y="914400"/>
            <a:ext cx="6660630" cy="3276600"/>
            <a:chOff x="502170" y="761999"/>
            <a:chExt cx="6736830" cy="3352801"/>
          </a:xfrm>
        </p:grpSpPr>
        <p:sp>
          <p:nvSpPr>
            <p:cNvPr id="35" name="Oval 34"/>
            <p:cNvSpPr/>
            <p:nvPr/>
          </p:nvSpPr>
          <p:spPr>
            <a:xfrm>
              <a:off x="1600200" y="761999"/>
              <a:ext cx="4572000" cy="3352801"/>
            </a:xfrm>
            <a:prstGeom prst="ellipse">
              <a:avLst/>
            </a:prstGeom>
            <a:solidFill>
              <a:srgbClr val="FFC000"/>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ight Arrow 25"/>
            <p:cNvSpPr/>
            <p:nvPr/>
          </p:nvSpPr>
          <p:spPr>
            <a:xfrm>
              <a:off x="502170" y="2209800"/>
              <a:ext cx="1219200" cy="762000"/>
            </a:xfrm>
            <a:prstGeom prst="rightArrow">
              <a:avLst>
                <a:gd name="adj1" fmla="val 69672"/>
                <a:gd name="adj2" fmla="val 50000"/>
              </a:avLst>
            </a:prstGeom>
            <a:solidFill>
              <a:schemeClr val="accent4"/>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accent4">
                      <a:lumMod val="10000"/>
                    </a:schemeClr>
                  </a:solidFill>
                  <a:latin typeface="Arial" pitchFamily="34" charset="0"/>
                  <a:cs typeface="Arial" pitchFamily="34" charset="0"/>
                </a:rPr>
                <a:t>Enter phase/</a:t>
              </a:r>
            </a:p>
            <a:p>
              <a:pPr algn="ctr"/>
              <a:r>
                <a:rPr lang="en-US" sz="1050" dirty="0" smtClean="0">
                  <a:solidFill>
                    <a:schemeClr val="accent4">
                      <a:lumMod val="10000"/>
                    </a:schemeClr>
                  </a:solidFill>
                  <a:latin typeface="Arial" pitchFamily="34" charset="0"/>
                  <a:cs typeface="Arial" pitchFamily="34" charset="0"/>
                </a:rPr>
                <a:t>Start project</a:t>
              </a:r>
              <a:endParaRPr lang="en-US" sz="1050" dirty="0">
                <a:solidFill>
                  <a:schemeClr val="accent4">
                    <a:lumMod val="10000"/>
                  </a:schemeClr>
                </a:solidFill>
                <a:latin typeface="Arial" pitchFamily="34" charset="0"/>
                <a:cs typeface="Arial" pitchFamily="34" charset="0"/>
              </a:endParaRPr>
            </a:p>
          </p:txBody>
        </p:sp>
        <p:sp>
          <p:nvSpPr>
            <p:cNvPr id="27" name="Right Arrow 26"/>
            <p:cNvSpPr/>
            <p:nvPr/>
          </p:nvSpPr>
          <p:spPr>
            <a:xfrm>
              <a:off x="6019800" y="2209800"/>
              <a:ext cx="1219200" cy="762000"/>
            </a:xfrm>
            <a:prstGeom prst="rightArrow">
              <a:avLst>
                <a:gd name="adj1" fmla="val 69672"/>
                <a:gd name="adj2" fmla="val 50000"/>
              </a:avLst>
            </a:prstGeom>
            <a:solidFill>
              <a:schemeClr val="accent4"/>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accent4">
                      <a:lumMod val="10000"/>
                    </a:schemeClr>
                  </a:solidFill>
                  <a:latin typeface="Arial" pitchFamily="34" charset="0"/>
                  <a:cs typeface="Arial" pitchFamily="34" charset="0"/>
                </a:rPr>
                <a:t>Exit phase/</a:t>
              </a:r>
            </a:p>
            <a:p>
              <a:pPr algn="ctr"/>
              <a:r>
                <a:rPr lang="en-US" sz="1050" dirty="0" smtClean="0">
                  <a:solidFill>
                    <a:schemeClr val="accent4">
                      <a:lumMod val="10000"/>
                    </a:schemeClr>
                  </a:solidFill>
                  <a:latin typeface="Arial" pitchFamily="34" charset="0"/>
                  <a:cs typeface="Arial" pitchFamily="34" charset="0"/>
                </a:rPr>
                <a:t>End project</a:t>
              </a:r>
              <a:endParaRPr lang="en-US" sz="1050" dirty="0">
                <a:solidFill>
                  <a:schemeClr val="accent4">
                    <a:lumMod val="10000"/>
                  </a:schemeClr>
                </a:solidFill>
                <a:latin typeface="Arial" pitchFamily="34" charset="0"/>
                <a:cs typeface="Arial" pitchFamily="34" charset="0"/>
              </a:endParaRPr>
            </a:p>
          </p:txBody>
        </p:sp>
        <p:sp>
          <p:nvSpPr>
            <p:cNvPr id="28" name="Right Arrow 27"/>
            <p:cNvSpPr/>
            <p:nvPr/>
          </p:nvSpPr>
          <p:spPr>
            <a:xfrm>
              <a:off x="1752600" y="2209800"/>
              <a:ext cx="1219200" cy="762000"/>
            </a:xfrm>
            <a:prstGeom prst="rightArrow">
              <a:avLst>
                <a:gd name="adj1" fmla="val 69672"/>
                <a:gd name="adj2" fmla="val 50000"/>
              </a:avLst>
            </a:prstGeom>
            <a:solidFill>
              <a:srgbClr val="0070C0"/>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latin typeface="Arial" pitchFamily="34" charset="0"/>
                  <a:cs typeface="Arial" pitchFamily="34" charset="0"/>
                </a:rPr>
                <a:t>Initiating</a:t>
              </a:r>
            </a:p>
            <a:p>
              <a:pPr algn="ctr"/>
              <a:r>
                <a:rPr lang="en-US" sz="1050" dirty="0" smtClean="0">
                  <a:solidFill>
                    <a:schemeClr val="tx1"/>
                  </a:solidFill>
                  <a:latin typeface="Arial" pitchFamily="34" charset="0"/>
                  <a:cs typeface="Arial" pitchFamily="34" charset="0"/>
                </a:rPr>
                <a:t>Processes</a:t>
              </a:r>
              <a:endParaRPr lang="en-US" sz="1050" dirty="0">
                <a:solidFill>
                  <a:schemeClr val="tx1"/>
                </a:solidFill>
                <a:latin typeface="Arial" pitchFamily="34" charset="0"/>
                <a:cs typeface="Arial" pitchFamily="34" charset="0"/>
              </a:endParaRPr>
            </a:p>
          </p:txBody>
        </p:sp>
        <p:sp>
          <p:nvSpPr>
            <p:cNvPr id="29" name="Right Arrow 28"/>
            <p:cNvSpPr/>
            <p:nvPr/>
          </p:nvSpPr>
          <p:spPr>
            <a:xfrm>
              <a:off x="4769370" y="2209800"/>
              <a:ext cx="1219200" cy="762000"/>
            </a:xfrm>
            <a:prstGeom prst="rightArrow">
              <a:avLst>
                <a:gd name="adj1" fmla="val 69672"/>
                <a:gd name="adj2" fmla="val 50000"/>
              </a:avLst>
            </a:prstGeom>
            <a:solidFill>
              <a:srgbClr val="0070C0"/>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latin typeface="Arial" pitchFamily="34" charset="0"/>
                  <a:cs typeface="Arial" pitchFamily="34" charset="0"/>
                </a:rPr>
                <a:t>Closing</a:t>
              </a:r>
            </a:p>
            <a:p>
              <a:pPr algn="ctr"/>
              <a:r>
                <a:rPr lang="en-US" sz="1050" dirty="0" smtClean="0">
                  <a:solidFill>
                    <a:schemeClr val="tx1"/>
                  </a:solidFill>
                  <a:latin typeface="Arial" pitchFamily="34" charset="0"/>
                  <a:cs typeface="Arial" pitchFamily="34" charset="0"/>
                </a:rPr>
                <a:t>Processes</a:t>
              </a:r>
              <a:endParaRPr lang="en-US" sz="1050" dirty="0">
                <a:solidFill>
                  <a:schemeClr val="tx1"/>
                </a:solidFill>
                <a:latin typeface="Arial" pitchFamily="34" charset="0"/>
                <a:cs typeface="Arial" pitchFamily="34" charset="0"/>
              </a:endParaRPr>
            </a:p>
          </p:txBody>
        </p:sp>
        <p:sp>
          <p:nvSpPr>
            <p:cNvPr id="30" name="U-Turn Arrow 29"/>
            <p:cNvSpPr/>
            <p:nvPr/>
          </p:nvSpPr>
          <p:spPr>
            <a:xfrm>
              <a:off x="2971800" y="1219200"/>
              <a:ext cx="1905000" cy="1524000"/>
            </a:xfrm>
            <a:prstGeom prst="uturnArrow">
              <a:avLst>
                <a:gd name="adj1" fmla="val 33369"/>
                <a:gd name="adj2" fmla="val 25000"/>
                <a:gd name="adj3" fmla="val 22049"/>
                <a:gd name="adj4" fmla="val 43750"/>
                <a:gd name="adj5" fmla="val 75000"/>
              </a:avLst>
            </a:prstGeom>
            <a:solidFill>
              <a:srgbClr val="00B050"/>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1" name="U-Turn Arrow 30"/>
            <p:cNvSpPr/>
            <p:nvPr/>
          </p:nvSpPr>
          <p:spPr>
            <a:xfrm rot="10800000">
              <a:off x="2804410" y="2393429"/>
              <a:ext cx="1919990" cy="1524000"/>
            </a:xfrm>
            <a:prstGeom prst="uturnArrow">
              <a:avLst>
                <a:gd name="adj1" fmla="val 31308"/>
                <a:gd name="adj2" fmla="val 25000"/>
                <a:gd name="adj3" fmla="val 22049"/>
                <a:gd name="adj4" fmla="val 43750"/>
                <a:gd name="adj5" fmla="val 75000"/>
              </a:avLst>
            </a:prstGeom>
            <a:solidFill>
              <a:srgbClr val="00B050"/>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 name="TextBox 31"/>
            <p:cNvSpPr txBox="1"/>
            <p:nvPr/>
          </p:nvSpPr>
          <p:spPr>
            <a:xfrm>
              <a:off x="3429000" y="1220128"/>
              <a:ext cx="990600" cy="461665"/>
            </a:xfrm>
            <a:prstGeom prst="rect">
              <a:avLst/>
            </a:prstGeom>
            <a:noFill/>
          </p:spPr>
          <p:txBody>
            <a:bodyPr wrap="square" rtlCol="0">
              <a:spAutoFit/>
            </a:bodyPr>
            <a:lstStyle/>
            <a:p>
              <a:r>
                <a:rPr lang="en-US" sz="1200" dirty="0" smtClean="0"/>
                <a:t>Planning</a:t>
              </a:r>
            </a:p>
            <a:p>
              <a:r>
                <a:rPr lang="en-US" sz="1200" dirty="0" smtClean="0"/>
                <a:t>Processes</a:t>
              </a:r>
              <a:endParaRPr lang="en-US" sz="1200" dirty="0"/>
            </a:p>
          </p:txBody>
        </p:sp>
        <p:sp>
          <p:nvSpPr>
            <p:cNvPr id="33" name="TextBox 32"/>
            <p:cNvSpPr txBox="1"/>
            <p:nvPr/>
          </p:nvSpPr>
          <p:spPr>
            <a:xfrm>
              <a:off x="3383280" y="3427750"/>
              <a:ext cx="990600" cy="461665"/>
            </a:xfrm>
            <a:prstGeom prst="rect">
              <a:avLst/>
            </a:prstGeom>
            <a:noFill/>
          </p:spPr>
          <p:txBody>
            <a:bodyPr wrap="square" rtlCol="0">
              <a:spAutoFit/>
            </a:bodyPr>
            <a:lstStyle/>
            <a:p>
              <a:r>
                <a:rPr lang="en-US" sz="1200" dirty="0" smtClean="0"/>
                <a:t>Executing</a:t>
              </a:r>
            </a:p>
            <a:p>
              <a:r>
                <a:rPr lang="en-US" sz="1200" dirty="0" smtClean="0"/>
                <a:t>Processes</a:t>
              </a:r>
              <a:endParaRPr lang="en-US" sz="1200" dirty="0"/>
            </a:p>
          </p:txBody>
        </p:sp>
        <p:sp>
          <p:nvSpPr>
            <p:cNvPr id="34" name="TextBox 33"/>
            <p:cNvSpPr txBox="1"/>
            <p:nvPr/>
          </p:nvSpPr>
          <p:spPr>
            <a:xfrm>
              <a:off x="2971800" y="762000"/>
              <a:ext cx="1828800" cy="472402"/>
            </a:xfrm>
            <a:prstGeom prst="rect">
              <a:avLst/>
            </a:prstGeom>
            <a:noFill/>
          </p:spPr>
          <p:txBody>
            <a:bodyPr wrap="square" rtlCol="0">
              <a:spAutoFit/>
            </a:bodyPr>
            <a:lstStyle/>
            <a:p>
              <a:pPr algn="ctr"/>
              <a:r>
                <a:rPr lang="en-US" sz="1200" dirty="0" smtClean="0"/>
                <a:t>Monitoring &amp;</a:t>
              </a:r>
            </a:p>
            <a:p>
              <a:pPr algn="ctr"/>
              <a:r>
                <a:rPr lang="en-US" sz="1200" dirty="0" smtClean="0"/>
                <a:t>Controlling Processes</a:t>
              </a:r>
              <a:endParaRPr lang="en-US" sz="1200" dirty="0"/>
            </a:p>
          </p:txBody>
        </p:sp>
      </p:grpSp>
      <p:cxnSp>
        <p:nvCxnSpPr>
          <p:cNvPr id="38" name="Elbow Connector 37"/>
          <p:cNvCxnSpPr/>
          <p:nvPr/>
        </p:nvCxnSpPr>
        <p:spPr>
          <a:xfrm rot="5400000">
            <a:off x="1638300" y="3086100"/>
            <a:ext cx="3581400" cy="609600"/>
          </a:xfrm>
          <a:prstGeom prst="bentConnector3">
            <a:avLst>
              <a:gd name="adj1" fmla="val -227"/>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33" idx="1"/>
          </p:cNvCxnSpPr>
          <p:nvPr/>
        </p:nvCxnSpPr>
        <p:spPr>
          <a:xfrm rot="10800000" flipH="1" flipV="1">
            <a:off x="3762922" y="3745150"/>
            <a:ext cx="1113878" cy="1436449"/>
          </a:xfrm>
          <a:prstGeom prst="bentConnector4">
            <a:avLst>
              <a:gd name="adj1" fmla="val -3421"/>
              <a:gd name="adj2" fmla="val 57852"/>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4911439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26720"/>
            <a:ext cx="7620000" cy="381000"/>
          </a:xfrm>
        </p:spPr>
        <p:txBody>
          <a:bodyPr>
            <a:normAutofit fontScale="90000"/>
          </a:bodyPr>
          <a:lstStyle/>
          <a:p>
            <a:pPr lvl="0"/>
            <a:r>
              <a:rPr lang="en-US" dirty="0" smtClean="0">
                <a:latin typeface="Calibri" pitchFamily="34" charset="0"/>
              </a:rPr>
              <a:t>Problem Solving</a:t>
            </a:r>
            <a:endParaRPr lang="en-US" dirty="0">
              <a:latin typeface="Calibri" pitchFamily="34" charset="0"/>
            </a:endParaRPr>
          </a:p>
        </p:txBody>
      </p:sp>
      <p:sp>
        <p:nvSpPr>
          <p:cNvPr id="3" name="Content Placeholder 2"/>
          <p:cNvSpPr>
            <a:spLocks noGrp="1"/>
          </p:cNvSpPr>
          <p:nvPr>
            <p:ph idx="1"/>
          </p:nvPr>
        </p:nvSpPr>
        <p:spPr>
          <a:xfrm>
            <a:off x="228600" y="1371600"/>
            <a:ext cx="8001000" cy="3962400"/>
          </a:xfrm>
        </p:spPr>
        <p:txBody>
          <a:bodyPr>
            <a:normAutofit fontScale="92500" lnSpcReduction="10000"/>
          </a:bodyPr>
          <a:lstStyle/>
          <a:p>
            <a:r>
              <a:rPr lang="en-US" sz="2400" dirty="0" smtClean="0">
                <a:latin typeface="Arial Narrow" pitchFamily="34" charset="0"/>
              </a:rPr>
              <a:t>The important thing  to realize about problems is if they  are not solved completely,  they  just return again and again. </a:t>
            </a:r>
            <a:br>
              <a:rPr lang="en-US" sz="2400" dirty="0" smtClean="0">
                <a:latin typeface="Arial Narrow" pitchFamily="34" charset="0"/>
              </a:rPr>
            </a:br>
            <a:endParaRPr lang="en-US" sz="2400" dirty="0" smtClean="0">
              <a:latin typeface="Arial Narrow" pitchFamily="34" charset="0"/>
            </a:endParaRPr>
          </a:p>
          <a:p>
            <a:r>
              <a:rPr lang="en-US" sz="2400" dirty="0" smtClean="0">
                <a:latin typeface="Arial Narrow" pitchFamily="34" charset="0"/>
              </a:rPr>
              <a:t>The process of problem solving has these steps </a:t>
            </a:r>
          </a:p>
          <a:p>
            <a:pPr marL="914400" lvl="1" indent="-457200">
              <a:buFont typeface="+mj-lt"/>
              <a:buAutoNum type="arabicPeriod"/>
            </a:pPr>
            <a:r>
              <a:rPr lang="en-US" dirty="0" smtClean="0">
                <a:latin typeface="Arial Narrow" pitchFamily="34" charset="0"/>
              </a:rPr>
              <a:t>Define the cause of the problem</a:t>
            </a:r>
          </a:p>
          <a:p>
            <a:pPr marL="914400" lvl="1" indent="-457200">
              <a:buFont typeface="+mj-lt"/>
              <a:buAutoNum type="arabicPeriod"/>
            </a:pPr>
            <a:r>
              <a:rPr lang="en-US" dirty="0" smtClean="0">
                <a:latin typeface="Arial Narrow" pitchFamily="34" charset="0"/>
              </a:rPr>
              <a:t>Analyze the problem</a:t>
            </a:r>
          </a:p>
          <a:p>
            <a:pPr marL="914400" lvl="1" indent="-457200">
              <a:buFont typeface="+mj-lt"/>
              <a:buAutoNum type="arabicPeriod"/>
            </a:pPr>
            <a:r>
              <a:rPr lang="en-US" dirty="0" smtClean="0">
                <a:latin typeface="Arial Narrow" pitchFamily="34" charset="0"/>
              </a:rPr>
              <a:t>Identify solution</a:t>
            </a:r>
          </a:p>
          <a:p>
            <a:pPr marL="914400" lvl="1" indent="-457200">
              <a:buFont typeface="+mj-lt"/>
              <a:buAutoNum type="arabicPeriod"/>
            </a:pPr>
            <a:r>
              <a:rPr lang="en-US" dirty="0" smtClean="0">
                <a:latin typeface="Arial Narrow" pitchFamily="34" charset="0"/>
              </a:rPr>
              <a:t>Implement a decision</a:t>
            </a:r>
          </a:p>
          <a:p>
            <a:pPr marL="914400" lvl="1" indent="-457200">
              <a:buFont typeface="+mj-lt"/>
              <a:buAutoNum type="arabicPeriod"/>
            </a:pPr>
            <a:r>
              <a:rPr lang="en-US" b="1" dirty="0" smtClean="0">
                <a:latin typeface="Arial Narrow" pitchFamily="34" charset="0"/>
              </a:rPr>
              <a:t>Review</a:t>
            </a:r>
            <a:r>
              <a:rPr lang="en-US" dirty="0" smtClean="0">
                <a:latin typeface="Arial Narrow" pitchFamily="34" charset="0"/>
              </a:rPr>
              <a:t> the decision, and </a:t>
            </a:r>
            <a:r>
              <a:rPr lang="en-US" b="1" dirty="0" smtClean="0">
                <a:latin typeface="Arial Narrow" pitchFamily="34" charset="0"/>
              </a:rPr>
              <a:t>confirm</a:t>
            </a:r>
            <a:r>
              <a:rPr lang="en-US" dirty="0" smtClean="0">
                <a:latin typeface="Arial Narrow" pitchFamily="34" charset="0"/>
              </a:rPr>
              <a:t> that the problem is solved.</a:t>
            </a:r>
          </a:p>
          <a:p>
            <a:endParaRPr lang="en-US" sz="2400" dirty="0" smtClean="0">
              <a:latin typeface="Arial Narrow" pitchFamily="34" charset="0"/>
            </a:endParaRPr>
          </a:p>
          <a:p>
            <a:endParaRPr lang="en-US" sz="2400" dirty="0" smtClean="0">
              <a:latin typeface="Arial Narrow" pitchFamily="34" charset="0"/>
            </a:endParaRPr>
          </a:p>
        </p:txBody>
      </p:sp>
    </p:spTree>
    <p:extLst>
      <p:ext uri="{BB962C8B-B14F-4D97-AF65-F5344CB8AC3E}">
        <p14:creationId xmlns:p14="http://schemas.microsoft.com/office/powerpoint/2010/main" xmlns="" val="12057211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26720"/>
            <a:ext cx="7620000" cy="381000"/>
          </a:xfrm>
        </p:spPr>
        <p:txBody>
          <a:bodyPr>
            <a:normAutofit fontScale="90000"/>
          </a:bodyPr>
          <a:lstStyle/>
          <a:p>
            <a:pPr lvl="0"/>
            <a:r>
              <a:rPr lang="en-US" dirty="0" smtClean="0">
                <a:latin typeface="Calibri" pitchFamily="34" charset="0"/>
              </a:rPr>
              <a:t>Project Manager Power</a:t>
            </a:r>
            <a:endParaRPr lang="en-US" dirty="0">
              <a:latin typeface="Calibri" pitchFamily="34" charset="0"/>
            </a:endParaRPr>
          </a:p>
        </p:txBody>
      </p:sp>
      <p:sp>
        <p:nvSpPr>
          <p:cNvPr id="3" name="Content Placeholder 2"/>
          <p:cNvSpPr>
            <a:spLocks noGrp="1"/>
          </p:cNvSpPr>
          <p:nvPr>
            <p:ph idx="1"/>
          </p:nvPr>
        </p:nvSpPr>
        <p:spPr>
          <a:xfrm>
            <a:off x="228600" y="1066800"/>
            <a:ext cx="8001000" cy="3733800"/>
          </a:xfrm>
        </p:spPr>
        <p:txBody>
          <a:bodyPr>
            <a:normAutofit fontScale="92500" lnSpcReduction="10000"/>
          </a:bodyPr>
          <a:lstStyle/>
          <a:p>
            <a:pPr marL="0" indent="0">
              <a:buNone/>
            </a:pPr>
            <a:r>
              <a:rPr lang="en-US" sz="2400" dirty="0" smtClean="0">
                <a:latin typeface="Arial Narrow" pitchFamily="34" charset="0"/>
              </a:rPr>
              <a:t>A Project Manager may yield authority over the project team in one of the following ways </a:t>
            </a:r>
          </a:p>
          <a:p>
            <a:pPr lvl="1"/>
            <a:r>
              <a:rPr lang="en-US" b="1" dirty="0" smtClean="0">
                <a:latin typeface="Arial Narrow" pitchFamily="34" charset="0"/>
              </a:rPr>
              <a:t>Formal (Legitimate) </a:t>
            </a:r>
            <a:r>
              <a:rPr lang="en-US" dirty="0" smtClean="0">
                <a:latin typeface="Arial Narrow" pitchFamily="34" charset="0"/>
              </a:rPr>
              <a:t>- </a:t>
            </a:r>
            <a:r>
              <a:rPr lang="en-US" sz="1800" dirty="0" smtClean="0">
                <a:latin typeface="Arial Narrow" pitchFamily="34" charset="0"/>
              </a:rPr>
              <a:t>Power due to Project Managers position</a:t>
            </a:r>
            <a:endParaRPr lang="en-US" dirty="0" smtClean="0">
              <a:latin typeface="Arial Narrow" pitchFamily="34" charset="0"/>
            </a:endParaRPr>
          </a:p>
          <a:p>
            <a:pPr lvl="1"/>
            <a:r>
              <a:rPr lang="en-US" b="1" dirty="0" smtClean="0">
                <a:latin typeface="Arial Narrow" pitchFamily="34" charset="0"/>
              </a:rPr>
              <a:t>Reward</a:t>
            </a:r>
            <a:r>
              <a:rPr lang="en-US" dirty="0" smtClean="0">
                <a:latin typeface="Arial Narrow" pitchFamily="34" charset="0"/>
              </a:rPr>
              <a:t> – </a:t>
            </a:r>
            <a:r>
              <a:rPr lang="en-US" sz="1800" dirty="0" smtClean="0">
                <a:latin typeface="Arial Narrow" pitchFamily="34" charset="0"/>
              </a:rPr>
              <a:t>Power stems from giving rewards.</a:t>
            </a:r>
            <a:endParaRPr lang="en-US" dirty="0" smtClean="0">
              <a:latin typeface="Arial Narrow" pitchFamily="34" charset="0"/>
            </a:endParaRPr>
          </a:p>
          <a:p>
            <a:pPr lvl="1"/>
            <a:r>
              <a:rPr lang="en-US" b="1" dirty="0" smtClean="0">
                <a:latin typeface="Arial Narrow" pitchFamily="34" charset="0"/>
              </a:rPr>
              <a:t>Penalty (Coercive) </a:t>
            </a:r>
            <a:r>
              <a:rPr lang="en-US" dirty="0" smtClean="0">
                <a:latin typeface="Arial Narrow" pitchFamily="34" charset="0"/>
              </a:rPr>
              <a:t>– </a:t>
            </a:r>
            <a:r>
              <a:rPr lang="en-US" sz="1800" dirty="0" smtClean="0">
                <a:latin typeface="Arial Narrow" pitchFamily="34" charset="0"/>
              </a:rPr>
              <a:t>Power due to afraid of the power the Project Manager holds.</a:t>
            </a:r>
            <a:endParaRPr lang="en-US" dirty="0" smtClean="0">
              <a:latin typeface="Arial Narrow" pitchFamily="34" charset="0"/>
            </a:endParaRPr>
          </a:p>
          <a:p>
            <a:pPr lvl="1"/>
            <a:r>
              <a:rPr lang="en-US" b="1" dirty="0" smtClean="0">
                <a:latin typeface="Arial Narrow" pitchFamily="34" charset="0"/>
              </a:rPr>
              <a:t>Expert (Technical)</a:t>
            </a:r>
            <a:r>
              <a:rPr lang="en-US" dirty="0" smtClean="0">
                <a:latin typeface="Arial Narrow" pitchFamily="34" charset="0"/>
              </a:rPr>
              <a:t> – </a:t>
            </a:r>
            <a:r>
              <a:rPr lang="en-US" sz="1800" dirty="0" smtClean="0">
                <a:latin typeface="Arial Narrow" pitchFamily="34" charset="0"/>
              </a:rPr>
              <a:t>Comes from being technical or project management expert.</a:t>
            </a:r>
            <a:endParaRPr lang="en-US" dirty="0" smtClean="0">
              <a:latin typeface="Arial Narrow" pitchFamily="34" charset="0"/>
            </a:endParaRPr>
          </a:p>
          <a:p>
            <a:pPr lvl="1"/>
            <a:r>
              <a:rPr lang="en-US" b="1" dirty="0" smtClean="0">
                <a:latin typeface="Arial Narrow" pitchFamily="34" charset="0"/>
              </a:rPr>
              <a:t>Referent</a:t>
            </a:r>
            <a:r>
              <a:rPr lang="en-US" dirty="0" smtClean="0">
                <a:latin typeface="Arial Narrow" pitchFamily="34" charset="0"/>
              </a:rPr>
              <a:t> – </a:t>
            </a:r>
            <a:r>
              <a:rPr lang="en-US" sz="1800" dirty="0" smtClean="0">
                <a:latin typeface="Arial Narrow" pitchFamily="34" charset="0"/>
              </a:rPr>
              <a:t>Power of charisma and fame. Make another person liking/respecting the Project Manager.</a:t>
            </a:r>
            <a:endParaRPr lang="en-US" dirty="0" smtClean="0">
              <a:latin typeface="Arial Narrow" pitchFamily="34" charset="0"/>
            </a:endParaRPr>
          </a:p>
        </p:txBody>
      </p:sp>
      <p:grpSp>
        <p:nvGrpSpPr>
          <p:cNvPr id="4" name="Group 3"/>
          <p:cNvGrpSpPr/>
          <p:nvPr/>
        </p:nvGrpSpPr>
        <p:grpSpPr>
          <a:xfrm>
            <a:off x="0" y="4495800"/>
            <a:ext cx="8534400" cy="1676400"/>
            <a:chOff x="152400" y="3886200"/>
            <a:chExt cx="8534400" cy="2438401"/>
          </a:xfrm>
        </p:grpSpPr>
        <p:sp>
          <p:nvSpPr>
            <p:cNvPr id="5" name="Content Placeholder 2"/>
            <p:cNvSpPr txBox="1">
              <a:spLocks/>
            </p:cNvSpPr>
            <p:nvPr/>
          </p:nvSpPr>
          <p:spPr bwMode="auto">
            <a:xfrm>
              <a:off x="381000" y="4267201"/>
              <a:ext cx="8305800" cy="2057400"/>
            </a:xfrm>
            <a:prstGeom prst="rect">
              <a:avLst/>
            </a:prstGeom>
            <a:solidFill>
              <a:srgbClr val="CCFF66"/>
            </a:solidFill>
            <a:ln w="28575">
              <a:solidFill>
                <a:srgbClr val="00B050"/>
              </a:solidFill>
              <a:prstDash val="sysDash"/>
              <a:miter lim="800000"/>
              <a:headEnd/>
              <a:tailEnd/>
            </a:ln>
            <a:effectLst/>
          </p:spPr>
          <p:txBody>
            <a:bodyPr vert="horz" wrap="square" lIns="91440" tIns="45720" rIns="91440" bIns="45720" numCol="1" anchor="t" anchorCtr="0" compatLnSpc="1">
              <a:prstTxWarp prst="textNoShape">
                <a:avLst/>
              </a:prstTxWarp>
            </a:bodyPr>
            <a:lstStyle/>
            <a:p>
              <a:pPr marL="520700" lvl="1" indent="-11113">
                <a:spcBef>
                  <a:spcPct val="20000"/>
                </a:spcBef>
                <a:defRPr/>
              </a:pPr>
              <a:r>
                <a:rPr kumimoji="0" lang="en-US" b="0" i="0" u="none" strike="noStrike" kern="0" cap="none" spc="0" normalizeH="0" noProof="0" dirty="0" smtClean="0">
                  <a:ln>
                    <a:noFill/>
                  </a:ln>
                  <a:solidFill>
                    <a:schemeClr val="accent4">
                      <a:lumMod val="10000"/>
                    </a:schemeClr>
                  </a:solidFill>
                  <a:effectLst/>
                  <a:uLnTx/>
                  <a:uFillTx/>
                  <a:latin typeface="Arial Narrow" pitchFamily="34" charset="0"/>
                  <a:cs typeface="Times New Roman" pitchFamily="18" charset="0"/>
                </a:rPr>
                <a:t>The best forms of power: EXPERT and REWARD. </a:t>
              </a:r>
              <a:br>
                <a:rPr kumimoji="0" lang="en-US" b="0" i="0" u="none" strike="noStrike" kern="0" cap="none" spc="0" normalizeH="0" noProof="0" dirty="0" smtClean="0">
                  <a:ln>
                    <a:noFill/>
                  </a:ln>
                  <a:solidFill>
                    <a:schemeClr val="accent4">
                      <a:lumMod val="10000"/>
                    </a:schemeClr>
                  </a:solidFill>
                  <a:effectLst/>
                  <a:uLnTx/>
                  <a:uFillTx/>
                  <a:latin typeface="Arial Narrow" pitchFamily="34" charset="0"/>
                  <a:cs typeface="Times New Roman" pitchFamily="18" charset="0"/>
                </a:rPr>
              </a:br>
              <a:r>
                <a:rPr kumimoji="0" lang="en-US" b="0" i="0" u="none" strike="noStrike" kern="0" cap="none" spc="0" normalizeH="0" noProof="0" dirty="0" smtClean="0">
                  <a:ln>
                    <a:noFill/>
                  </a:ln>
                  <a:solidFill>
                    <a:schemeClr val="accent4">
                      <a:lumMod val="10000"/>
                    </a:schemeClr>
                  </a:solidFill>
                  <a:effectLst/>
                  <a:uLnTx/>
                  <a:uFillTx/>
                  <a:latin typeface="Arial Narrow" pitchFamily="34" charset="0"/>
                  <a:cs typeface="Times New Roman" pitchFamily="18" charset="0"/>
                </a:rPr>
                <a:t>Earned on </a:t>
              </a:r>
              <a:r>
                <a:rPr lang="en-US" kern="0" dirty="0" smtClean="0">
                  <a:solidFill>
                    <a:schemeClr val="accent4">
                      <a:lumMod val="10000"/>
                    </a:schemeClr>
                  </a:solidFill>
                  <a:latin typeface="Arial Narrow" pitchFamily="34" charset="0"/>
                  <a:cs typeface="Times New Roman" pitchFamily="18" charset="0"/>
                </a:rPr>
                <a:t>your own: EXPERT </a:t>
              </a:r>
            </a:p>
            <a:p>
              <a:pPr marL="520700" lvl="1" indent="-11113">
                <a:spcBef>
                  <a:spcPct val="20000"/>
                </a:spcBef>
                <a:defRPr/>
              </a:pPr>
              <a:r>
                <a:rPr lang="en-US" kern="0" dirty="0" smtClean="0">
                  <a:solidFill>
                    <a:schemeClr val="accent4">
                      <a:lumMod val="10000"/>
                    </a:schemeClr>
                  </a:solidFill>
                  <a:latin typeface="Arial Narrow" pitchFamily="34" charset="0"/>
                  <a:cs typeface="Times New Roman" pitchFamily="18" charset="0"/>
                </a:rPr>
                <a:t>The worst choice: PENALTY</a:t>
              </a:r>
            </a:p>
            <a:p>
              <a:pPr marL="520700" lvl="1" indent="-11113">
                <a:spcBef>
                  <a:spcPct val="20000"/>
                </a:spcBef>
                <a:defRPr/>
              </a:pPr>
              <a:r>
                <a:rPr kumimoji="0" lang="en-US" b="0" i="0" u="none" strike="noStrike" kern="0" cap="none" spc="0" normalizeH="0" noProof="0" dirty="0" smtClean="0">
                  <a:ln>
                    <a:noFill/>
                  </a:ln>
                  <a:solidFill>
                    <a:schemeClr val="accent4">
                      <a:lumMod val="10000"/>
                    </a:schemeClr>
                  </a:solidFill>
                  <a:effectLst/>
                  <a:uLnTx/>
                  <a:uFillTx/>
                  <a:latin typeface="Arial Narrow" pitchFamily="34" charset="0"/>
                  <a:cs typeface="Times New Roman" pitchFamily="18" charset="0"/>
                </a:rPr>
                <a:t>Derived from position in </a:t>
              </a:r>
              <a:r>
                <a:rPr lang="en-US" kern="0" dirty="0" smtClean="0">
                  <a:solidFill>
                    <a:schemeClr val="accent4">
                      <a:lumMod val="10000"/>
                    </a:schemeClr>
                  </a:solidFill>
                  <a:latin typeface="Arial Narrow" pitchFamily="34" charset="0"/>
                  <a:cs typeface="Times New Roman" pitchFamily="18" charset="0"/>
                </a:rPr>
                <a:t>the company: FORMAL, REWARD and PENALTY.</a:t>
              </a:r>
              <a:endParaRPr kumimoji="0" lang="en-US" b="0" i="0" u="none" strike="noStrike" kern="0" cap="none" spc="0" normalizeH="0" noProof="0" dirty="0" smtClean="0">
                <a:ln>
                  <a:noFill/>
                </a:ln>
                <a:solidFill>
                  <a:schemeClr val="accent4">
                    <a:lumMod val="10000"/>
                  </a:schemeClr>
                </a:solidFill>
                <a:effectLst/>
                <a:uLnTx/>
                <a:uFillTx/>
                <a:latin typeface="Arial Narrow" pitchFamily="34" charset="0"/>
                <a:cs typeface="Times New Roman" pitchFamily="18" charset="0"/>
              </a:endParaRPr>
            </a:p>
          </p:txBody>
        </p:sp>
        <p:pic>
          <p:nvPicPr>
            <p:cNvPr id="6" name="Picture 6" descr="http://arpidojo.netfirms.com/attention.gif"/>
            <p:cNvPicPr>
              <a:picLocks noChangeAspect="1" noChangeArrowheads="1"/>
            </p:cNvPicPr>
            <p:nvPr/>
          </p:nvPicPr>
          <p:blipFill>
            <a:blip r:embed="rId3"/>
            <a:srcRect/>
            <a:stretch>
              <a:fillRect/>
            </a:stretch>
          </p:blipFill>
          <p:spPr bwMode="auto">
            <a:xfrm>
              <a:off x="152400" y="3886200"/>
              <a:ext cx="762000" cy="898617"/>
            </a:xfrm>
            <a:prstGeom prst="rect">
              <a:avLst/>
            </a:prstGeom>
            <a:noFill/>
          </p:spPr>
        </p:pic>
      </p:grpSp>
    </p:spTree>
    <p:extLst>
      <p:ext uri="{BB962C8B-B14F-4D97-AF65-F5344CB8AC3E}">
        <p14:creationId xmlns:p14="http://schemas.microsoft.com/office/powerpoint/2010/main" xmlns="" val="7164215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26720"/>
            <a:ext cx="7620000" cy="381000"/>
          </a:xfrm>
        </p:spPr>
        <p:txBody>
          <a:bodyPr>
            <a:normAutofit fontScale="90000"/>
          </a:bodyPr>
          <a:lstStyle/>
          <a:p>
            <a:pPr lvl="0"/>
            <a:r>
              <a:rPr lang="en-US" dirty="0" smtClean="0">
                <a:latin typeface="Calibri" pitchFamily="34" charset="0"/>
              </a:rPr>
              <a:t>Management &amp; Leadership Style</a:t>
            </a:r>
            <a:endParaRPr lang="en-US" dirty="0">
              <a:latin typeface="Calibri" pitchFamily="34" charset="0"/>
            </a:endParaRPr>
          </a:p>
        </p:txBody>
      </p:sp>
      <p:sp>
        <p:nvSpPr>
          <p:cNvPr id="3" name="Content Placeholder 2"/>
          <p:cNvSpPr>
            <a:spLocks noGrp="1"/>
          </p:cNvSpPr>
          <p:nvPr>
            <p:ph idx="1"/>
          </p:nvPr>
        </p:nvSpPr>
        <p:spPr>
          <a:xfrm>
            <a:off x="228600" y="1066800"/>
            <a:ext cx="8001000" cy="3886200"/>
          </a:xfrm>
        </p:spPr>
        <p:txBody>
          <a:bodyPr>
            <a:normAutofit fontScale="92500" lnSpcReduction="20000"/>
          </a:bodyPr>
          <a:lstStyle/>
          <a:p>
            <a:pPr marL="341313" indent="-341313"/>
            <a:r>
              <a:rPr lang="en-US" dirty="0" smtClean="0">
                <a:latin typeface="Arial Narrow" pitchFamily="34" charset="0"/>
              </a:rPr>
              <a:t>Autocratic</a:t>
            </a:r>
          </a:p>
          <a:p>
            <a:pPr marL="741363" lvl="1" indent="-341313"/>
            <a:r>
              <a:rPr lang="en-US" sz="1800" dirty="0" smtClean="0">
                <a:latin typeface="Arial Narrow" pitchFamily="34" charset="0"/>
              </a:rPr>
              <a:t>Top down approach. The manager has power to do whatever she/he wants.</a:t>
            </a:r>
          </a:p>
          <a:p>
            <a:pPr marL="741363" lvl="1" indent="-341313"/>
            <a:r>
              <a:rPr lang="en-US" sz="1800" dirty="0" smtClean="0">
                <a:latin typeface="Arial Narrow" pitchFamily="34" charset="0"/>
              </a:rPr>
              <a:t>Sometime appropriate when decisions must be made for emergency situation or time pressure.</a:t>
            </a:r>
            <a:br>
              <a:rPr lang="en-US" sz="1800" dirty="0" smtClean="0">
                <a:latin typeface="Arial Narrow" pitchFamily="34" charset="0"/>
              </a:rPr>
            </a:br>
            <a:endParaRPr lang="en-US" sz="1800" dirty="0" smtClean="0">
              <a:latin typeface="Arial Narrow" pitchFamily="34" charset="0"/>
            </a:endParaRPr>
          </a:p>
          <a:p>
            <a:pPr marL="341313" indent="-341313"/>
            <a:r>
              <a:rPr lang="en-US" dirty="0" smtClean="0">
                <a:latin typeface="Arial Narrow" pitchFamily="34" charset="0"/>
              </a:rPr>
              <a:t>Democratic/Participative</a:t>
            </a:r>
          </a:p>
          <a:p>
            <a:pPr marL="741363" lvl="1" indent="-341313"/>
            <a:r>
              <a:rPr lang="en-US" sz="1800" dirty="0" smtClean="0">
                <a:latin typeface="Arial Narrow" pitchFamily="34" charset="0"/>
              </a:rPr>
              <a:t>Encouraging team participation in the decision making process</a:t>
            </a:r>
          </a:p>
          <a:p>
            <a:pPr marL="741363" lvl="1" indent="-341313"/>
            <a:r>
              <a:rPr lang="en-US" sz="1800" dirty="0" smtClean="0">
                <a:latin typeface="Arial Narrow" pitchFamily="34" charset="0"/>
              </a:rPr>
              <a:t>Best used for people whose behavior fit with theory Y</a:t>
            </a:r>
            <a:br>
              <a:rPr lang="en-US" sz="1800" dirty="0" smtClean="0">
                <a:latin typeface="Arial Narrow" pitchFamily="34" charset="0"/>
              </a:rPr>
            </a:br>
            <a:endParaRPr lang="en-US" sz="1800" dirty="0" smtClean="0">
              <a:latin typeface="Arial Narrow" pitchFamily="34" charset="0"/>
            </a:endParaRPr>
          </a:p>
          <a:p>
            <a:pPr marL="341313" indent="-341313"/>
            <a:r>
              <a:rPr lang="en-US" dirty="0" smtClean="0">
                <a:latin typeface="Arial Narrow" pitchFamily="34" charset="0"/>
              </a:rPr>
              <a:t>Laissez-faire </a:t>
            </a:r>
            <a:r>
              <a:rPr lang="en-US" sz="1400" dirty="0" smtClean="0">
                <a:latin typeface="Arial Narrow" pitchFamily="34" charset="0"/>
              </a:rPr>
              <a:t> - a French term means “leave alone”</a:t>
            </a:r>
            <a:endParaRPr lang="en-US" dirty="0" smtClean="0">
              <a:latin typeface="Arial Narrow" pitchFamily="34" charset="0"/>
            </a:endParaRPr>
          </a:p>
          <a:p>
            <a:pPr marL="741363" lvl="1" indent="-341313"/>
            <a:r>
              <a:rPr lang="en-US" sz="1800" dirty="0" smtClean="0">
                <a:latin typeface="Arial Narrow" pitchFamily="34" charset="0"/>
              </a:rPr>
              <a:t>The manager is not directly involve in the work of the team.</a:t>
            </a:r>
          </a:p>
          <a:p>
            <a:pPr marL="741363" lvl="1" indent="-341313"/>
            <a:r>
              <a:rPr lang="en-US" sz="1800" dirty="0" smtClean="0">
                <a:latin typeface="Arial Narrow" pitchFamily="34" charset="0"/>
              </a:rPr>
              <a:t>Effective for highly skilled team</a:t>
            </a:r>
          </a:p>
        </p:txBody>
      </p:sp>
    </p:spTree>
    <p:extLst>
      <p:ext uri="{BB962C8B-B14F-4D97-AF65-F5344CB8AC3E}">
        <p14:creationId xmlns:p14="http://schemas.microsoft.com/office/powerpoint/2010/main" xmlns="" val="16942478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26720"/>
            <a:ext cx="7620000" cy="381000"/>
          </a:xfrm>
        </p:spPr>
        <p:txBody>
          <a:bodyPr>
            <a:normAutofit fontScale="90000"/>
          </a:bodyPr>
          <a:lstStyle/>
          <a:p>
            <a:pPr lvl="0"/>
            <a:r>
              <a:rPr lang="en-US" dirty="0" smtClean="0">
                <a:latin typeface="Calibri" pitchFamily="34" charset="0"/>
              </a:rPr>
              <a:t>Important Terms</a:t>
            </a:r>
            <a:endParaRPr lang="en-US" dirty="0">
              <a:latin typeface="Calibri" pitchFamily="34" charset="0"/>
            </a:endParaRPr>
          </a:p>
        </p:txBody>
      </p:sp>
      <p:sp>
        <p:nvSpPr>
          <p:cNvPr id="3" name="Content Placeholder 2"/>
          <p:cNvSpPr>
            <a:spLocks noGrp="1"/>
          </p:cNvSpPr>
          <p:nvPr>
            <p:ph idx="1"/>
          </p:nvPr>
        </p:nvSpPr>
        <p:spPr>
          <a:xfrm>
            <a:off x="228600" y="1066800"/>
            <a:ext cx="8001000" cy="5029200"/>
          </a:xfrm>
        </p:spPr>
        <p:txBody>
          <a:bodyPr/>
          <a:lstStyle/>
          <a:p>
            <a:r>
              <a:rPr lang="en-US" sz="2400" dirty="0" smtClean="0">
                <a:latin typeface="Arial Narrow" pitchFamily="34" charset="0"/>
              </a:rPr>
              <a:t>Halo Effect</a:t>
            </a:r>
            <a:br>
              <a:rPr lang="en-US" sz="2400" dirty="0" smtClean="0">
                <a:latin typeface="Arial Narrow" pitchFamily="34" charset="0"/>
              </a:rPr>
            </a:br>
            <a:r>
              <a:rPr lang="en-US" sz="1800" dirty="0" smtClean="0">
                <a:latin typeface="Arial Narrow" pitchFamily="34" charset="0"/>
              </a:rPr>
              <a:t>The assumption that because the person is good at technical, he will be good as a project manager.</a:t>
            </a:r>
            <a:endParaRPr lang="en-US" sz="2400" dirty="0" smtClean="0">
              <a:latin typeface="Arial Narrow" pitchFamily="34" charset="0"/>
            </a:endParaRPr>
          </a:p>
          <a:p>
            <a:r>
              <a:rPr lang="en-US" sz="2400" dirty="0" smtClean="0">
                <a:latin typeface="Arial Narrow" pitchFamily="34" charset="0"/>
              </a:rPr>
              <a:t>Arbitration</a:t>
            </a:r>
            <a:br>
              <a:rPr lang="en-US" sz="2400" dirty="0" smtClean="0">
                <a:latin typeface="Arial Narrow" pitchFamily="34" charset="0"/>
              </a:rPr>
            </a:br>
            <a:r>
              <a:rPr lang="en-US" sz="1800" dirty="0" smtClean="0">
                <a:latin typeface="Arial Narrow" pitchFamily="34" charset="0"/>
              </a:rPr>
              <a:t>A method to resolve conflict. A neutral party hears and resolve a dispute.</a:t>
            </a:r>
            <a:endParaRPr lang="en-US" sz="2400" dirty="0" smtClean="0">
              <a:latin typeface="Arial Narrow" pitchFamily="34" charset="0"/>
            </a:endParaRPr>
          </a:p>
          <a:p>
            <a:r>
              <a:rPr lang="en-US" sz="2400" dirty="0" smtClean="0">
                <a:latin typeface="Arial Narrow" pitchFamily="34" charset="0"/>
              </a:rPr>
              <a:t>Expectancy Theory  </a:t>
            </a:r>
            <a:r>
              <a:rPr lang="en-US" sz="1400" dirty="0" smtClean="0">
                <a:latin typeface="Arial Narrow" pitchFamily="34" charset="0"/>
              </a:rPr>
              <a:t>- Victor H. Vroom </a:t>
            </a:r>
            <a:r>
              <a:rPr lang="en-US" sz="2400" dirty="0" smtClean="0">
                <a:latin typeface="Arial Narrow" pitchFamily="34" charset="0"/>
              </a:rPr>
              <a:t/>
            </a:r>
            <a:br>
              <a:rPr lang="en-US" sz="2400" dirty="0" smtClean="0">
                <a:latin typeface="Arial Narrow" pitchFamily="34" charset="0"/>
              </a:rPr>
            </a:br>
            <a:r>
              <a:rPr lang="en-US" sz="1800" dirty="0" smtClean="0">
                <a:latin typeface="Arial Narrow" pitchFamily="34" charset="0"/>
              </a:rPr>
              <a:t>This is a motivation factor. People put in more efforts because they accept to be rewarded for their efforts.</a:t>
            </a:r>
            <a:endParaRPr lang="en-US" sz="2400" dirty="0" smtClean="0">
              <a:latin typeface="Arial Narrow" pitchFamily="34" charset="0"/>
            </a:endParaRPr>
          </a:p>
          <a:p>
            <a:r>
              <a:rPr lang="en-US" sz="2400" dirty="0" smtClean="0">
                <a:latin typeface="Arial Narrow" pitchFamily="34" charset="0"/>
              </a:rPr>
              <a:t>Perquisites (Perks)</a:t>
            </a:r>
            <a:br>
              <a:rPr lang="en-US" sz="2400" dirty="0" smtClean="0">
                <a:latin typeface="Arial Narrow" pitchFamily="34" charset="0"/>
              </a:rPr>
            </a:br>
            <a:r>
              <a:rPr lang="en-US" sz="1800" dirty="0" smtClean="0">
                <a:latin typeface="Arial Narrow" pitchFamily="34" charset="0"/>
              </a:rPr>
              <a:t>Some employees receives special rewards e.g. parking spaces, corner offices, executive dining.</a:t>
            </a:r>
            <a:endParaRPr lang="en-US" sz="2400" dirty="0" smtClean="0">
              <a:latin typeface="Arial Narrow" pitchFamily="34" charset="0"/>
            </a:endParaRPr>
          </a:p>
          <a:p>
            <a:r>
              <a:rPr lang="en-US" sz="2400" dirty="0" smtClean="0">
                <a:latin typeface="Arial Narrow" pitchFamily="34" charset="0"/>
              </a:rPr>
              <a:t>Fringe Benefits</a:t>
            </a:r>
            <a:br>
              <a:rPr lang="en-US" sz="2400" dirty="0" smtClean="0">
                <a:latin typeface="Arial Narrow" pitchFamily="34" charset="0"/>
              </a:rPr>
            </a:br>
            <a:r>
              <a:rPr lang="en-US" sz="1800" dirty="0" smtClean="0">
                <a:latin typeface="Arial Narrow" pitchFamily="34" charset="0"/>
              </a:rPr>
              <a:t>Standard benefits formally given to all employees, such as insurance, education benefits and profit benefits.</a:t>
            </a:r>
          </a:p>
          <a:p>
            <a:pPr>
              <a:buNone/>
            </a:pPr>
            <a:endParaRPr lang="en-US" sz="2400" dirty="0" smtClean="0">
              <a:latin typeface="Arial Narrow" pitchFamily="34" charset="0"/>
            </a:endParaRPr>
          </a:p>
          <a:p>
            <a:endParaRPr lang="en-US" sz="2400" dirty="0" smtClean="0">
              <a:latin typeface="Arial Narrow" pitchFamily="34" charset="0"/>
            </a:endParaRPr>
          </a:p>
          <a:p>
            <a:endParaRPr lang="en-US" sz="2400" dirty="0" smtClean="0">
              <a:latin typeface="Arial Narrow" pitchFamily="34" charset="0"/>
            </a:endParaRPr>
          </a:p>
        </p:txBody>
      </p:sp>
    </p:spTree>
    <p:extLst>
      <p:ext uri="{BB962C8B-B14F-4D97-AF65-F5344CB8AC3E}">
        <p14:creationId xmlns:p14="http://schemas.microsoft.com/office/powerpoint/2010/main" xmlns="" val="4733914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7620000" cy="381000"/>
          </a:xfrm>
        </p:spPr>
        <p:txBody>
          <a:bodyPr>
            <a:normAutofit fontScale="90000"/>
          </a:bodyPr>
          <a:lstStyle/>
          <a:p>
            <a:r>
              <a:rPr lang="en-US" dirty="0" smtClean="0">
                <a:latin typeface="Calibri" pitchFamily="34" charset="0"/>
              </a:rPr>
              <a:t>PM Responsibilities (PMI-ism)</a:t>
            </a:r>
            <a:endParaRPr lang="en-US" dirty="0">
              <a:latin typeface="Calibri" pitchFamily="34" charset="0"/>
            </a:endParaRPr>
          </a:p>
        </p:txBody>
      </p:sp>
      <p:sp>
        <p:nvSpPr>
          <p:cNvPr id="3" name="Content Placeholder 2"/>
          <p:cNvSpPr>
            <a:spLocks noGrp="1"/>
          </p:cNvSpPr>
          <p:nvPr>
            <p:ph idx="1"/>
          </p:nvPr>
        </p:nvSpPr>
        <p:spPr>
          <a:xfrm>
            <a:off x="228600" y="1219200"/>
            <a:ext cx="8305800" cy="5029200"/>
          </a:xfrm>
        </p:spPr>
        <p:txBody>
          <a:bodyPr>
            <a:normAutofit fontScale="70000" lnSpcReduction="20000"/>
          </a:bodyPr>
          <a:lstStyle/>
          <a:p>
            <a:r>
              <a:rPr lang="en-US" dirty="0" smtClean="0">
                <a:latin typeface="Arial Narrow" pitchFamily="34" charset="0"/>
              </a:rPr>
              <a:t>Determine what resources you will need</a:t>
            </a:r>
          </a:p>
          <a:p>
            <a:r>
              <a:rPr lang="en-US" dirty="0" smtClean="0">
                <a:latin typeface="Arial Narrow" pitchFamily="34" charset="0"/>
              </a:rPr>
              <a:t>Negotiate with resource manager for optimal available resources</a:t>
            </a:r>
          </a:p>
          <a:p>
            <a:r>
              <a:rPr lang="en-US" dirty="0" smtClean="0">
                <a:latin typeface="Arial Narrow" pitchFamily="34" charset="0"/>
              </a:rPr>
              <a:t>Create a project team directory</a:t>
            </a:r>
          </a:p>
          <a:p>
            <a:r>
              <a:rPr lang="en-US" dirty="0" smtClean="0">
                <a:latin typeface="Arial Narrow" pitchFamily="34" charset="0"/>
              </a:rPr>
              <a:t>Create project job descriptions for team members and other stakeholders</a:t>
            </a:r>
          </a:p>
          <a:p>
            <a:r>
              <a:rPr lang="en-US" dirty="0" smtClean="0">
                <a:latin typeface="Arial Narrow" pitchFamily="34" charset="0"/>
              </a:rPr>
              <a:t>Make sure all roles and responsibilities on the project are clearly assigned</a:t>
            </a:r>
          </a:p>
          <a:p>
            <a:r>
              <a:rPr lang="en-US" dirty="0" smtClean="0">
                <a:latin typeface="Arial Narrow" pitchFamily="34" charset="0"/>
              </a:rPr>
              <a:t>Understand team members’ needs for training related to their work on the project, and make sure they get the training.</a:t>
            </a:r>
          </a:p>
          <a:p>
            <a:r>
              <a:rPr lang="en-US" dirty="0" smtClean="0">
                <a:latin typeface="Arial Narrow" pitchFamily="34" charset="0"/>
              </a:rPr>
              <a:t>Insert reports of team members’ performance</a:t>
            </a:r>
          </a:p>
          <a:p>
            <a:r>
              <a:rPr lang="en-US" dirty="0" smtClean="0">
                <a:latin typeface="Arial Narrow" pitchFamily="34" charset="0"/>
              </a:rPr>
              <a:t>Send out letters of commendation to team members and their bosses</a:t>
            </a:r>
          </a:p>
          <a:p>
            <a:r>
              <a:rPr lang="en-US" dirty="0" smtClean="0">
                <a:latin typeface="Arial Narrow" pitchFamily="34" charset="0"/>
              </a:rPr>
              <a:t>Make sure team members’ needs are taken care of</a:t>
            </a:r>
          </a:p>
          <a:p>
            <a:r>
              <a:rPr lang="en-US" dirty="0" smtClean="0">
                <a:latin typeface="Arial Narrow" pitchFamily="34" charset="0"/>
              </a:rPr>
              <a:t>Create recognition &amp; rewards system</a:t>
            </a:r>
            <a:endParaRPr lang="en-US" dirty="0">
              <a:latin typeface="Arial Narrow" pitchFamily="34" charset="0"/>
            </a:endParaRPr>
          </a:p>
        </p:txBody>
      </p:sp>
    </p:spTree>
    <p:extLst>
      <p:ext uri="{BB962C8B-B14F-4D97-AF65-F5344CB8AC3E}">
        <p14:creationId xmlns:p14="http://schemas.microsoft.com/office/powerpoint/2010/main" xmlns="" val="28299936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26720"/>
            <a:ext cx="7620000" cy="381000"/>
          </a:xfrm>
        </p:spPr>
        <p:txBody>
          <a:bodyPr>
            <a:normAutofit fontScale="90000"/>
          </a:bodyPr>
          <a:lstStyle/>
          <a:p>
            <a:pPr lvl="0"/>
            <a:r>
              <a:rPr lang="en-US" dirty="0" smtClean="0">
                <a:latin typeface="Calibri" pitchFamily="34" charset="0"/>
              </a:rPr>
              <a:t>Project Manager Interpersonal Skills</a:t>
            </a:r>
            <a:endParaRPr lang="en-US" dirty="0">
              <a:latin typeface="Calibri" pitchFamily="34" charset="0"/>
            </a:endParaRPr>
          </a:p>
        </p:txBody>
      </p:sp>
      <p:sp>
        <p:nvSpPr>
          <p:cNvPr id="3" name="Content Placeholder 2"/>
          <p:cNvSpPr>
            <a:spLocks noGrp="1"/>
          </p:cNvSpPr>
          <p:nvPr>
            <p:ph idx="1"/>
          </p:nvPr>
        </p:nvSpPr>
        <p:spPr>
          <a:xfrm>
            <a:off x="228600" y="1066800"/>
            <a:ext cx="8001000" cy="3886200"/>
          </a:xfrm>
        </p:spPr>
        <p:txBody>
          <a:bodyPr>
            <a:normAutofit fontScale="92500" lnSpcReduction="20000"/>
          </a:bodyPr>
          <a:lstStyle/>
          <a:p>
            <a:pPr marL="341313" indent="-341313"/>
            <a:r>
              <a:rPr lang="en-US" dirty="0" smtClean="0">
                <a:latin typeface="Arial Narrow" pitchFamily="34" charset="0"/>
              </a:rPr>
              <a:t>Leadership</a:t>
            </a:r>
          </a:p>
          <a:p>
            <a:pPr marL="341313" indent="-341313"/>
            <a:r>
              <a:rPr lang="en-US" dirty="0" smtClean="0">
                <a:latin typeface="Arial Narrow" pitchFamily="34" charset="0"/>
              </a:rPr>
              <a:t>Team building</a:t>
            </a:r>
          </a:p>
          <a:p>
            <a:pPr marL="341313" indent="-341313"/>
            <a:r>
              <a:rPr lang="en-US" dirty="0" smtClean="0">
                <a:latin typeface="Arial Narrow" pitchFamily="34" charset="0"/>
              </a:rPr>
              <a:t>Motivation</a:t>
            </a:r>
          </a:p>
          <a:p>
            <a:pPr marL="341313" indent="-341313"/>
            <a:r>
              <a:rPr lang="en-US" dirty="0" smtClean="0">
                <a:latin typeface="Arial Narrow" pitchFamily="34" charset="0"/>
              </a:rPr>
              <a:t>Communicating</a:t>
            </a:r>
          </a:p>
          <a:p>
            <a:pPr marL="341313" indent="-341313"/>
            <a:r>
              <a:rPr lang="en-US" dirty="0" smtClean="0">
                <a:latin typeface="Arial Narrow" pitchFamily="34" charset="0"/>
              </a:rPr>
              <a:t>Influencing</a:t>
            </a:r>
          </a:p>
          <a:p>
            <a:pPr marL="341313" indent="-341313"/>
            <a:r>
              <a:rPr lang="en-US" dirty="0" smtClean="0">
                <a:latin typeface="Arial Narrow" pitchFamily="34" charset="0"/>
              </a:rPr>
              <a:t>Decision Making</a:t>
            </a:r>
          </a:p>
          <a:p>
            <a:pPr marL="341313" indent="-341313"/>
            <a:r>
              <a:rPr lang="en-US" dirty="0" smtClean="0">
                <a:latin typeface="Arial Narrow" pitchFamily="34" charset="0"/>
              </a:rPr>
              <a:t>Political and cultural awareness</a:t>
            </a:r>
          </a:p>
          <a:p>
            <a:pPr marL="341313" indent="-341313"/>
            <a:r>
              <a:rPr lang="en-US" dirty="0" smtClean="0">
                <a:latin typeface="Arial Narrow" pitchFamily="34" charset="0"/>
              </a:rPr>
              <a:t>Negotiation</a:t>
            </a:r>
          </a:p>
        </p:txBody>
      </p:sp>
    </p:spTree>
    <p:extLst>
      <p:ext uri="{BB962C8B-B14F-4D97-AF65-F5344CB8AC3E}">
        <p14:creationId xmlns:p14="http://schemas.microsoft.com/office/powerpoint/2010/main" xmlns="" val="37378648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26720"/>
            <a:ext cx="7620000" cy="381000"/>
          </a:xfrm>
        </p:spPr>
        <p:txBody>
          <a:bodyPr>
            <a:normAutofit fontScale="90000"/>
          </a:bodyPr>
          <a:lstStyle/>
          <a:p>
            <a:pPr lvl="0"/>
            <a:r>
              <a:rPr lang="en-US" dirty="0" smtClean="0">
                <a:latin typeface="Calibri" pitchFamily="34" charset="0"/>
              </a:rPr>
              <a:t>EISENHOWER MATRIX</a:t>
            </a:r>
            <a:endParaRPr lang="en-US" dirty="0">
              <a:latin typeface="Calibri" pitchFamily="34" charset="0"/>
            </a:endParaRPr>
          </a:p>
        </p:txBody>
      </p:sp>
      <p:sp>
        <p:nvSpPr>
          <p:cNvPr id="3" name="Content Placeholder 2"/>
          <p:cNvSpPr>
            <a:spLocks noGrp="1"/>
          </p:cNvSpPr>
          <p:nvPr>
            <p:ph idx="1"/>
          </p:nvPr>
        </p:nvSpPr>
        <p:spPr>
          <a:xfrm>
            <a:off x="228600" y="1066800"/>
            <a:ext cx="8001000" cy="5151120"/>
          </a:xfrm>
        </p:spPr>
        <p:txBody>
          <a:bodyPr>
            <a:normAutofit fontScale="70000" lnSpcReduction="20000"/>
          </a:bodyPr>
          <a:lstStyle/>
          <a:p>
            <a:r>
              <a:rPr lang="en-US" sz="4000" dirty="0" smtClean="0">
                <a:latin typeface="Arial Narrow" pitchFamily="34" charset="0"/>
              </a:rPr>
              <a:t>The Eisenhower Matrix is one of the simplest tools that can </a:t>
            </a:r>
            <a:r>
              <a:rPr lang="en-US" sz="4000" i="1" dirty="0" smtClean="0">
                <a:latin typeface="Arial Narrow" pitchFamily="34" charset="0"/>
              </a:rPr>
              <a:t>quickly make you a lot better at managing your time</a:t>
            </a:r>
            <a:r>
              <a:rPr lang="en-US" sz="4000" dirty="0" smtClean="0">
                <a:latin typeface="Arial Narrow" pitchFamily="34" charset="0"/>
              </a:rPr>
              <a:t>. As </a:t>
            </a:r>
            <a:r>
              <a:rPr lang="en-US" sz="4000" dirty="0" err="1" smtClean="0">
                <a:latin typeface="Arial Narrow" pitchFamily="34" charset="0"/>
                <a:hlinkClick r:id="rId3"/>
              </a:rPr>
              <a:t>TimeGT</a:t>
            </a:r>
            <a:r>
              <a:rPr lang="en-US" sz="4000" dirty="0" smtClean="0">
                <a:latin typeface="Arial Narrow" pitchFamily="34" charset="0"/>
              </a:rPr>
              <a:t> has always had support for organizing your tasks according to this system, let’s take a closer look and see why it’s important to understand this method.</a:t>
            </a:r>
          </a:p>
          <a:p>
            <a:r>
              <a:rPr lang="en-US" sz="4000" dirty="0" smtClean="0">
                <a:latin typeface="Arial Narrow" pitchFamily="34" charset="0"/>
              </a:rPr>
              <a:t>Although this method was made popular by Stephen Covey in his book “First Things First”, the concept is originally </a:t>
            </a:r>
            <a:r>
              <a:rPr lang="en-US" sz="4000" dirty="0" smtClean="0">
                <a:latin typeface="Arial Narrow" pitchFamily="34" charset="0"/>
                <a:hlinkClick r:id="rId4"/>
              </a:rPr>
              <a:t>credited</a:t>
            </a:r>
            <a:r>
              <a:rPr lang="en-US" sz="4000" dirty="0" smtClean="0">
                <a:latin typeface="Arial Narrow" pitchFamily="34" charset="0"/>
              </a:rPr>
              <a:t> to US President Dwight D. Eisenhower, pictured right.</a:t>
            </a:r>
          </a:p>
          <a:p>
            <a:r>
              <a:rPr lang="en-US" sz="4000" dirty="0" smtClean="0">
                <a:latin typeface="Arial Narrow" pitchFamily="34" charset="0"/>
              </a:rPr>
              <a:t>Whenever confronted with something that needed to be done, he would ask himself two questions. First, is the task important? Second, is it urgent?</a:t>
            </a:r>
          </a:p>
          <a:p>
            <a:pPr marL="341313" indent="-341313"/>
            <a:endParaRPr lang="en-US" dirty="0" smtClean="0">
              <a:latin typeface="Arial Narrow" pitchFamily="34" charset="0"/>
            </a:endParaRPr>
          </a:p>
        </p:txBody>
      </p:sp>
    </p:spTree>
    <p:extLst>
      <p:ext uri="{BB962C8B-B14F-4D97-AF65-F5344CB8AC3E}">
        <p14:creationId xmlns:p14="http://schemas.microsoft.com/office/powerpoint/2010/main" xmlns="" val="37378648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26720"/>
            <a:ext cx="7620000" cy="381000"/>
          </a:xfrm>
        </p:spPr>
        <p:txBody>
          <a:bodyPr>
            <a:normAutofit fontScale="90000"/>
          </a:bodyPr>
          <a:lstStyle/>
          <a:p>
            <a:pPr lvl="0"/>
            <a:r>
              <a:rPr lang="en-US" dirty="0" smtClean="0">
                <a:latin typeface="Calibri" pitchFamily="34" charset="0"/>
              </a:rPr>
              <a:t>EISENHOWER MATRIX</a:t>
            </a:r>
            <a:endParaRPr lang="en-US" dirty="0">
              <a:latin typeface="Calibri" pitchFamily="34" charset="0"/>
            </a:endParaRPr>
          </a:p>
        </p:txBody>
      </p:sp>
      <p:sp>
        <p:nvSpPr>
          <p:cNvPr id="3" name="Content Placeholder 2"/>
          <p:cNvSpPr>
            <a:spLocks noGrp="1"/>
          </p:cNvSpPr>
          <p:nvPr>
            <p:ph idx="1"/>
          </p:nvPr>
        </p:nvSpPr>
        <p:spPr>
          <a:xfrm>
            <a:off x="228600" y="1066800"/>
            <a:ext cx="8001000" cy="5151120"/>
          </a:xfrm>
        </p:spPr>
        <p:txBody>
          <a:bodyPr>
            <a:normAutofit fontScale="92500" lnSpcReduction="20000"/>
          </a:bodyPr>
          <a:lstStyle/>
          <a:p>
            <a:r>
              <a:rPr lang="en-US" dirty="0" smtClean="0">
                <a:latin typeface="Arial Narrow" pitchFamily="34" charset="0"/>
              </a:rPr>
              <a:t>Based on this, the task would end up in one of four categories:</a:t>
            </a:r>
          </a:p>
          <a:p>
            <a:pPr lvl="0"/>
            <a:r>
              <a:rPr lang="en-US" dirty="0" smtClean="0">
                <a:latin typeface="Arial Narrow" pitchFamily="34" charset="0"/>
              </a:rPr>
              <a:t>Urgent and Important – for example the kitchen catching fire, a deadline to submit tax reports, a baby crying</a:t>
            </a:r>
          </a:p>
          <a:p>
            <a:pPr lvl="0"/>
            <a:r>
              <a:rPr lang="en-US" dirty="0" smtClean="0">
                <a:latin typeface="Arial Narrow" pitchFamily="34" charset="0"/>
              </a:rPr>
              <a:t>Not Urgent and Important – doing exercises, long term planning, working on a project</a:t>
            </a:r>
          </a:p>
          <a:p>
            <a:pPr lvl="0"/>
            <a:r>
              <a:rPr lang="en-US" dirty="0" smtClean="0">
                <a:latin typeface="Arial Narrow" pitchFamily="34" charset="0"/>
              </a:rPr>
              <a:t>Urgent and Not Important – various interruptions, </a:t>
            </a:r>
            <a:r>
              <a:rPr lang="en-US" dirty="0" err="1" smtClean="0">
                <a:latin typeface="Arial Narrow" pitchFamily="34" charset="0"/>
              </a:rPr>
              <a:t>facebook</a:t>
            </a:r>
            <a:r>
              <a:rPr lang="en-US" dirty="0" smtClean="0">
                <a:latin typeface="Arial Narrow" pitchFamily="34" charset="0"/>
              </a:rPr>
              <a:t> updates (not that Eisenhower used </a:t>
            </a:r>
            <a:r>
              <a:rPr lang="en-US" dirty="0" err="1" smtClean="0">
                <a:latin typeface="Arial Narrow" pitchFamily="34" charset="0"/>
              </a:rPr>
              <a:t>Facebook</a:t>
            </a:r>
            <a:r>
              <a:rPr lang="en-US" dirty="0" smtClean="0">
                <a:latin typeface="Arial Narrow" pitchFamily="34" charset="0"/>
              </a:rPr>
              <a:t> at his time), dealing with annoying people</a:t>
            </a:r>
          </a:p>
          <a:p>
            <a:pPr lvl="0"/>
            <a:r>
              <a:rPr lang="en-US" dirty="0" smtClean="0">
                <a:latin typeface="Arial Narrow" pitchFamily="34" charset="0"/>
              </a:rPr>
              <a:t>Not Urgent and Not Important – activities that just waste time, </a:t>
            </a:r>
          </a:p>
          <a:p>
            <a:pPr marL="341313" indent="-341313"/>
            <a:endParaRPr lang="en-US" dirty="0" smtClean="0">
              <a:latin typeface="Arial Narrow" pitchFamily="34" charset="0"/>
            </a:endParaRPr>
          </a:p>
        </p:txBody>
      </p:sp>
    </p:spTree>
    <p:extLst>
      <p:ext uri="{BB962C8B-B14F-4D97-AF65-F5344CB8AC3E}">
        <p14:creationId xmlns:p14="http://schemas.microsoft.com/office/powerpoint/2010/main" xmlns="" val="37378648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799" y="225083"/>
            <a:ext cx="8304627" cy="1364566"/>
          </a:xfrm>
        </p:spPr>
        <p:txBody>
          <a:bodyPr>
            <a:normAutofit fontScale="90000"/>
          </a:bodyPr>
          <a:lstStyle/>
          <a:p>
            <a:pPr lvl="0"/>
            <a:r>
              <a:rPr lang="en-US" dirty="0" smtClean="0">
                <a:latin typeface="Calibri" pitchFamily="34" charset="0"/>
              </a:rPr>
              <a:t/>
            </a:r>
            <a:br>
              <a:rPr lang="en-US" dirty="0" smtClean="0">
                <a:latin typeface="Calibri" pitchFamily="34" charset="0"/>
              </a:rPr>
            </a:br>
            <a:r>
              <a:rPr lang="en-US" dirty="0" smtClean="0">
                <a:latin typeface="Arial" pitchFamily="34" charset="0"/>
                <a:cs typeface="Arial" pitchFamily="34" charset="0"/>
              </a:rPr>
              <a:t>EISENHOWER MATRIX</a:t>
            </a:r>
            <a:br>
              <a:rPr lang="en-US" dirty="0" smtClean="0">
                <a:latin typeface="Arial" pitchFamily="34" charset="0"/>
                <a:cs typeface="Arial" pitchFamily="34" charset="0"/>
              </a:rPr>
            </a:br>
            <a:r>
              <a:rPr lang="en-US" dirty="0" smtClean="0">
                <a:latin typeface="Arial" pitchFamily="34" charset="0"/>
                <a:cs typeface="Arial" pitchFamily="34" charset="0"/>
              </a:rPr>
              <a:t>The Four Quadrants</a:t>
            </a:r>
            <a:r>
              <a:rPr lang="en-US" dirty="0" smtClean="0">
                <a:latin typeface="Calibri" pitchFamily="34" charset="0"/>
              </a:rPr>
              <a:t/>
            </a:r>
            <a:br>
              <a:rPr lang="en-US" dirty="0" smtClean="0">
                <a:latin typeface="Calibri" pitchFamily="34" charset="0"/>
              </a:rPr>
            </a:br>
            <a:endParaRPr lang="en-US" dirty="0">
              <a:latin typeface="Calibri" pitchFamily="34" charset="0"/>
            </a:endParaRPr>
          </a:p>
        </p:txBody>
      </p:sp>
      <p:pic>
        <p:nvPicPr>
          <p:cNvPr id="5" name="img" descr="http://joshmedeski.com/wp-content/uploads/2014/10/TheEisenhowerMatrix.png"/>
          <p:cNvPicPr/>
          <p:nvPr/>
        </p:nvPicPr>
        <p:blipFill>
          <a:blip r:embed="rId3"/>
          <a:srcRect/>
          <a:stretch>
            <a:fillRect/>
          </a:stretch>
        </p:blipFill>
        <p:spPr bwMode="auto">
          <a:xfrm>
            <a:off x="304800" y="1589648"/>
            <a:ext cx="8304627" cy="4557933"/>
          </a:xfrm>
          <a:prstGeom prst="rect">
            <a:avLst/>
          </a:prstGeom>
          <a:noFill/>
          <a:ln w="9525">
            <a:noFill/>
            <a:miter lim="800000"/>
            <a:headEnd/>
            <a:tailEnd/>
          </a:ln>
        </p:spPr>
      </p:pic>
    </p:spTree>
    <p:extLst>
      <p:ext uri="{BB962C8B-B14F-4D97-AF65-F5344CB8AC3E}">
        <p14:creationId xmlns:p14="http://schemas.microsoft.com/office/powerpoint/2010/main" xmlns="" val="37378648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96948"/>
            <a:ext cx="7620000" cy="610772"/>
          </a:xfrm>
        </p:spPr>
        <p:txBody>
          <a:bodyPr>
            <a:normAutofit fontScale="90000"/>
          </a:bodyPr>
          <a:lstStyle/>
          <a:p>
            <a:pPr lvl="0"/>
            <a:r>
              <a:rPr lang="en-US" dirty="0" smtClean="0">
                <a:latin typeface="Baskerville Old Face" pitchFamily="18" charset="0"/>
              </a:rPr>
              <a:t>RACI CHARTING</a:t>
            </a:r>
            <a:endParaRPr lang="en-US" dirty="0">
              <a:latin typeface="Baskerville Old Face" pitchFamily="18" charset="0"/>
            </a:endParaRPr>
          </a:p>
        </p:txBody>
      </p:sp>
      <p:sp>
        <p:nvSpPr>
          <p:cNvPr id="3" name="Content Placeholder 2"/>
          <p:cNvSpPr>
            <a:spLocks noGrp="1"/>
          </p:cNvSpPr>
          <p:nvPr>
            <p:ph idx="1"/>
          </p:nvPr>
        </p:nvSpPr>
        <p:spPr>
          <a:xfrm>
            <a:off x="228600" y="1066800"/>
            <a:ext cx="8001000" cy="5151120"/>
          </a:xfrm>
        </p:spPr>
        <p:txBody>
          <a:bodyPr>
            <a:normAutofit fontScale="92500" lnSpcReduction="20000"/>
          </a:bodyPr>
          <a:lstStyle/>
          <a:p>
            <a:r>
              <a:rPr lang="en-US" dirty="0" smtClean="0">
                <a:latin typeface="Arial Narrow" pitchFamily="34" charset="0"/>
              </a:rPr>
              <a:t>RACI denotes Responsible, Accountable, Consulted and Informed, which are four parameters used in a matrix used in decision making. RACI chart tool outlines the activities undertaken within an organization to that of the people or roles.</a:t>
            </a:r>
          </a:p>
          <a:p>
            <a:r>
              <a:rPr lang="en-US" dirty="0" smtClean="0">
                <a:latin typeface="Arial Narrow" pitchFamily="34" charset="0"/>
              </a:rPr>
              <a:t>In an organization, people can be allocated or assigned to specific roles for which they are responsible, accountable, consulted or informed.</a:t>
            </a:r>
          </a:p>
          <a:p>
            <a:r>
              <a:rPr lang="en-US" dirty="0" smtClean="0">
                <a:latin typeface="Arial Narrow" pitchFamily="34" charset="0"/>
              </a:rPr>
              <a:t>RACI chart tool is a great tool when it comes to identifying employee roles within an organization. This tool can be successfully used when there is role confusion within the company. Role confusion may lead to unproductive work culture.</a:t>
            </a:r>
          </a:p>
          <a:p>
            <a:pPr marL="341313" indent="-341313"/>
            <a:endParaRPr lang="en-US" dirty="0" smtClean="0">
              <a:latin typeface="Arial Narrow" pitchFamily="34" charset="0"/>
            </a:endParaRPr>
          </a:p>
        </p:txBody>
      </p:sp>
    </p:spTree>
    <p:extLst>
      <p:ext uri="{BB962C8B-B14F-4D97-AF65-F5344CB8AC3E}">
        <p14:creationId xmlns:p14="http://schemas.microsoft.com/office/powerpoint/2010/main" xmlns="" val="37378648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7620000" cy="381000"/>
          </a:xfrm>
        </p:spPr>
        <p:txBody>
          <a:bodyPr>
            <a:normAutofit fontScale="90000"/>
          </a:bodyPr>
          <a:lstStyle/>
          <a:p>
            <a:r>
              <a:rPr lang="en-US" dirty="0" smtClean="0">
                <a:latin typeface="Calibri" pitchFamily="34" charset="0"/>
              </a:rPr>
              <a:t>Project Human Resource Management</a:t>
            </a:r>
            <a:endParaRPr lang="en-US" dirty="0">
              <a:latin typeface="Calibri" pitchFamily="34" charset="0"/>
            </a:endParaRPr>
          </a:p>
        </p:txBody>
      </p:sp>
      <p:sp>
        <p:nvSpPr>
          <p:cNvPr id="3" name="Content Placeholder 2"/>
          <p:cNvSpPr>
            <a:spLocks noGrp="1"/>
          </p:cNvSpPr>
          <p:nvPr>
            <p:ph idx="1"/>
          </p:nvPr>
        </p:nvSpPr>
        <p:spPr>
          <a:xfrm>
            <a:off x="228600" y="1219200"/>
            <a:ext cx="8305800" cy="5029200"/>
          </a:xfrm>
        </p:spPr>
        <p:txBody>
          <a:bodyPr/>
          <a:lstStyle/>
          <a:p>
            <a:r>
              <a:rPr lang="en-US" sz="2400" dirty="0" smtClean="0">
                <a:latin typeface="Arial Narrow" pitchFamily="34" charset="0"/>
              </a:rPr>
              <a:t>Include the process that organize, manage, and lead the project team.</a:t>
            </a:r>
            <a:br>
              <a:rPr lang="en-US" sz="2400" dirty="0" smtClean="0">
                <a:latin typeface="Arial Narrow" pitchFamily="34" charset="0"/>
              </a:rPr>
            </a:br>
            <a:endParaRPr lang="en-US" sz="2400" dirty="0" smtClean="0">
              <a:latin typeface="Arial Narrow" pitchFamily="34" charset="0"/>
            </a:endParaRPr>
          </a:p>
          <a:p>
            <a:r>
              <a:rPr lang="en-US" sz="2400" dirty="0" smtClean="0">
                <a:latin typeface="Arial Narrow" pitchFamily="34" charset="0"/>
              </a:rPr>
              <a:t>Early involvement and participation of team members benefits:</a:t>
            </a:r>
          </a:p>
          <a:p>
            <a:pPr lvl="1"/>
            <a:r>
              <a:rPr lang="en-US" sz="2400" b="1" dirty="0" smtClean="0">
                <a:latin typeface="Arial Narrow" pitchFamily="34" charset="0"/>
              </a:rPr>
              <a:t>add their expertise</a:t>
            </a:r>
            <a:r>
              <a:rPr lang="en-US" sz="2400" dirty="0" smtClean="0">
                <a:latin typeface="Arial Narrow" pitchFamily="34" charset="0"/>
              </a:rPr>
              <a:t> during the planning process </a:t>
            </a:r>
          </a:p>
          <a:p>
            <a:pPr lvl="1"/>
            <a:r>
              <a:rPr lang="en-US" sz="2400" b="1" dirty="0" smtClean="0">
                <a:latin typeface="Arial Narrow" pitchFamily="34" charset="0"/>
              </a:rPr>
              <a:t>strengthens their commitment</a:t>
            </a:r>
          </a:p>
          <a:p>
            <a:pPr lvl="1"/>
            <a:endParaRPr lang="en-US" sz="2400" b="1" dirty="0" smtClean="0">
              <a:latin typeface="Arial Narrow" pitchFamily="34" charset="0"/>
            </a:endParaRPr>
          </a:p>
          <a:p>
            <a:r>
              <a:rPr lang="en-US" dirty="0" smtClean="0">
                <a:latin typeface="Arial Narrow" pitchFamily="34" charset="0"/>
              </a:rPr>
              <a:t>Tips: </a:t>
            </a:r>
            <a:r>
              <a:rPr lang="en-US" dirty="0" smtClean="0">
                <a:latin typeface="Arial Narrow" pitchFamily="34" charset="0"/>
                <a:ea typeface="+mn-ea"/>
              </a:rPr>
              <a:t>Understand clearly the role and responsibilities of Project Sponsor/Initiator, the team, stakeholders, functional manager, PM, portfolio manager, program manager</a:t>
            </a:r>
          </a:p>
          <a:p>
            <a:pPr lvl="1"/>
            <a:endParaRPr lang="en-US" sz="2400" dirty="0">
              <a:latin typeface="Arial Narrow" pitchFamily="34" charset="0"/>
            </a:endParaRPr>
          </a:p>
        </p:txBody>
      </p:sp>
    </p:spTree>
    <p:extLst>
      <p:ext uri="{BB962C8B-B14F-4D97-AF65-F5344CB8AC3E}">
        <p14:creationId xmlns:p14="http://schemas.microsoft.com/office/powerpoint/2010/main" xmlns="" val="36584240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96948"/>
            <a:ext cx="7620000" cy="610772"/>
          </a:xfrm>
        </p:spPr>
        <p:txBody>
          <a:bodyPr>
            <a:normAutofit fontScale="90000"/>
          </a:bodyPr>
          <a:lstStyle/>
          <a:p>
            <a:pPr lvl="0"/>
            <a:r>
              <a:rPr lang="en-US" dirty="0" smtClean="0">
                <a:latin typeface="Baskerville Old Face" pitchFamily="18" charset="0"/>
              </a:rPr>
              <a:t>RACI CHARTING</a:t>
            </a:r>
            <a:endParaRPr lang="en-US" dirty="0">
              <a:latin typeface="Baskerville Old Face" pitchFamily="18" charset="0"/>
            </a:endParaRPr>
          </a:p>
        </p:txBody>
      </p:sp>
      <p:sp>
        <p:nvSpPr>
          <p:cNvPr id="3" name="Content Placeholder 2"/>
          <p:cNvSpPr>
            <a:spLocks noGrp="1"/>
          </p:cNvSpPr>
          <p:nvPr>
            <p:ph idx="1"/>
          </p:nvPr>
        </p:nvSpPr>
        <p:spPr>
          <a:xfrm>
            <a:off x="228600" y="1066800"/>
            <a:ext cx="8001000" cy="5151120"/>
          </a:xfrm>
        </p:spPr>
        <p:txBody>
          <a:bodyPr>
            <a:normAutofit fontScale="92500" lnSpcReduction="20000"/>
          </a:bodyPr>
          <a:lstStyle/>
          <a:p>
            <a:pPr>
              <a:buNone/>
            </a:pPr>
            <a:r>
              <a:rPr lang="en-US" dirty="0" smtClean="0"/>
              <a:t>Parameters in RACI Chart Tool</a:t>
            </a:r>
          </a:p>
          <a:p>
            <a:r>
              <a:rPr lang="en-US" dirty="0" smtClean="0"/>
              <a:t>RACI chart tool represents four parameters as we have already noted in the Introduction. Following are the meanings for each of these parameters:</a:t>
            </a:r>
          </a:p>
          <a:p>
            <a:pPr lvl="1"/>
            <a:r>
              <a:rPr lang="en-US" b="1" dirty="0" smtClean="0"/>
              <a:t>Responsible:</a:t>
            </a:r>
            <a:r>
              <a:rPr lang="en-US" dirty="0" smtClean="0"/>
              <a:t> This is a person, who performs a task or work and he/she is responsible for the work.</a:t>
            </a:r>
          </a:p>
          <a:p>
            <a:pPr lvl="1"/>
            <a:r>
              <a:rPr lang="en-US" b="1" dirty="0" smtClean="0"/>
              <a:t>Accountable:</a:t>
            </a:r>
            <a:r>
              <a:rPr lang="en-US" dirty="0" smtClean="0"/>
              <a:t> Primarily the person in charge of the task or work.</a:t>
            </a:r>
          </a:p>
          <a:p>
            <a:pPr lvl="1"/>
            <a:r>
              <a:rPr lang="en-US" b="1" dirty="0" smtClean="0"/>
              <a:t>Consulted:</a:t>
            </a:r>
            <a:r>
              <a:rPr lang="en-US" dirty="0" smtClean="0"/>
              <a:t> Person, who gives feedback, contribute as and when required.</a:t>
            </a:r>
          </a:p>
          <a:p>
            <a:pPr lvl="1"/>
            <a:r>
              <a:rPr lang="en-US" b="1" dirty="0" smtClean="0"/>
              <a:t>Informed:</a:t>
            </a:r>
            <a:r>
              <a:rPr lang="en-US" dirty="0" smtClean="0"/>
              <a:t> Person in charge who needs to know the action or decision taken.</a:t>
            </a:r>
          </a:p>
          <a:p>
            <a:pPr marL="341313" indent="-341313"/>
            <a:endParaRPr lang="en-US" dirty="0" smtClean="0">
              <a:latin typeface="Arial Narrow" pitchFamily="34" charset="0"/>
            </a:endParaRPr>
          </a:p>
        </p:txBody>
      </p:sp>
    </p:spTree>
    <p:extLst>
      <p:ext uri="{BB962C8B-B14F-4D97-AF65-F5344CB8AC3E}">
        <p14:creationId xmlns:p14="http://schemas.microsoft.com/office/powerpoint/2010/main" xmlns="" val="37378648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ight Arrow 11"/>
          <p:cNvSpPr/>
          <p:nvPr/>
        </p:nvSpPr>
        <p:spPr>
          <a:xfrm>
            <a:off x="228600" y="3724530"/>
            <a:ext cx="8686800" cy="2880610"/>
          </a:xfrm>
          <a:prstGeom prst="rightArrow">
            <a:avLst>
              <a:gd name="adj1" fmla="val 70438"/>
              <a:gd name="adj2" fmla="val 27493"/>
            </a:avLst>
          </a:prstGeom>
          <a:solidFill>
            <a:srgbClr val="CC66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600" y="397240"/>
            <a:ext cx="7620000" cy="381000"/>
          </a:xfrm>
        </p:spPr>
        <p:txBody>
          <a:bodyPr>
            <a:normAutofit fontScale="90000"/>
          </a:bodyPr>
          <a:lstStyle/>
          <a:p>
            <a:r>
              <a:rPr lang="en-US" dirty="0" smtClean="0">
                <a:latin typeface="Calibri" pitchFamily="34" charset="0"/>
              </a:rPr>
              <a:t>9.1 Develop Human Resource Plan</a:t>
            </a:r>
            <a:endParaRPr lang="en-US" dirty="0">
              <a:latin typeface="Calibri" pitchFamily="34" charset="0"/>
            </a:endParaRPr>
          </a:p>
        </p:txBody>
      </p:sp>
      <p:sp>
        <p:nvSpPr>
          <p:cNvPr id="3" name="Content Placeholder 2"/>
          <p:cNvSpPr>
            <a:spLocks noGrp="1"/>
          </p:cNvSpPr>
          <p:nvPr>
            <p:ph idx="1"/>
          </p:nvPr>
        </p:nvSpPr>
        <p:spPr>
          <a:xfrm>
            <a:off x="381000" y="1066800"/>
            <a:ext cx="7848600" cy="1143000"/>
          </a:xfrm>
        </p:spPr>
        <p:txBody>
          <a:bodyPr>
            <a:normAutofit fontScale="85000" lnSpcReduction="20000"/>
          </a:bodyPr>
          <a:lstStyle/>
          <a:p>
            <a:r>
              <a:rPr lang="en-US" dirty="0" smtClean="0">
                <a:latin typeface="Arial Narrow" pitchFamily="34" charset="0"/>
              </a:rPr>
              <a:t>The process of identifying and documenting project roles, responsibilities, and required skills, reporting relationships and creating a staffing management plan.</a:t>
            </a:r>
          </a:p>
        </p:txBody>
      </p:sp>
      <p:graphicFrame>
        <p:nvGraphicFramePr>
          <p:cNvPr id="9" name="Group 59"/>
          <p:cNvGraphicFramePr>
            <a:graphicFrameLocks noGrp="1"/>
          </p:cNvGraphicFramePr>
          <p:nvPr/>
        </p:nvGraphicFramePr>
        <p:xfrm>
          <a:off x="533400" y="2478524"/>
          <a:ext cx="2209800" cy="2358902"/>
        </p:xfrm>
        <a:graphic>
          <a:graphicData uri="http://schemas.openxmlformats.org/drawingml/2006/table">
            <a:tbl>
              <a:tblPr/>
              <a:tblGrid>
                <a:gridCol w="2209800"/>
              </a:tblGrid>
              <a:tr h="706886">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110000"/>
                        <a:buFontTx/>
                        <a:buNone/>
                        <a:tabLst/>
                      </a:pPr>
                      <a:r>
                        <a:rPr kumimoji="0" lang="en-US" sz="2000" b="1" i="0" u="none" strike="noStrike" kern="1200" cap="none" normalizeH="0" baseline="0" dirty="0" smtClean="0">
                          <a:ln>
                            <a:noFill/>
                          </a:ln>
                          <a:solidFill>
                            <a:schemeClr val="tx1"/>
                          </a:solidFill>
                          <a:effectLst/>
                          <a:latin typeface="Courier New" pitchFamily="49" charset="0"/>
                          <a:ea typeface="+mn-ea"/>
                          <a:cs typeface="Courier New" pitchFamily="49" charset="0"/>
                        </a:rPr>
                        <a:t>Inputs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99"/>
                    </a:solidFill>
                  </a:tcPr>
                </a:tc>
              </a:tr>
              <a:tr h="1385863">
                <a:tc>
                  <a:txBody>
                    <a:bodyPr/>
                    <a:lstStyle/>
                    <a:p>
                      <a:pPr marL="225425" marR="0" lvl="0" indent="-225425" algn="l" defTabSz="914400" rtl="0" eaLnBrk="1" fontAlgn="base" latinLnBrk="0" hangingPunct="1">
                        <a:lnSpc>
                          <a:spcPct val="100000"/>
                        </a:lnSpc>
                        <a:spcBef>
                          <a:spcPct val="20000"/>
                        </a:spcBef>
                        <a:spcAft>
                          <a:spcPct val="0"/>
                        </a:spcAft>
                        <a:buClrTx/>
                        <a:buSzPct val="110000"/>
                        <a:buFont typeface="+mj-lt"/>
                        <a:buAutoNum type="arabicPeriod"/>
                        <a:tabLst/>
                        <a:defRPr/>
                      </a:pPr>
                      <a:r>
                        <a:rPr kumimoji="0" lang="en-US" sz="1600" b="0" i="0" u="none" strike="noStrike" kern="1200" cap="none" normalizeH="0" baseline="0" dirty="0" smtClean="0">
                          <a:ln>
                            <a:noFill/>
                          </a:ln>
                          <a:solidFill>
                            <a:schemeClr val="bg1">
                              <a:lumMod val="50000"/>
                            </a:schemeClr>
                          </a:solidFill>
                          <a:effectLst/>
                          <a:latin typeface="Arial Narrow" pitchFamily="34" charset="0"/>
                          <a:ea typeface="+mn-ea"/>
                          <a:cs typeface="+mn-cs"/>
                        </a:rPr>
                        <a:t>Activity resource requirements</a:t>
                      </a:r>
                    </a:p>
                    <a:p>
                      <a:pPr marL="225425" marR="0" lvl="0" indent="-225425" algn="l" defTabSz="914400" rtl="0" eaLnBrk="1" fontAlgn="base" latinLnBrk="0" hangingPunct="1">
                        <a:lnSpc>
                          <a:spcPct val="100000"/>
                        </a:lnSpc>
                        <a:spcBef>
                          <a:spcPct val="20000"/>
                        </a:spcBef>
                        <a:spcAft>
                          <a:spcPct val="0"/>
                        </a:spcAft>
                        <a:buClrTx/>
                        <a:buSzPct val="110000"/>
                        <a:buFont typeface="+mj-lt"/>
                        <a:buAutoNum type="arabicPeriod"/>
                        <a:tabLst/>
                      </a:pPr>
                      <a:r>
                        <a:rPr kumimoji="0" lang="en-US" sz="1600" b="0" i="0" u="none" strike="noStrike" cap="none" normalizeH="0" baseline="0" dirty="0" smtClean="0">
                          <a:ln>
                            <a:noFill/>
                          </a:ln>
                          <a:solidFill>
                            <a:schemeClr val="bg1">
                              <a:lumMod val="50000"/>
                            </a:schemeClr>
                          </a:solidFill>
                          <a:effectLst/>
                          <a:latin typeface="Arial Narrow" pitchFamily="34" charset="0"/>
                        </a:rPr>
                        <a:t>Enterprise environmental factors</a:t>
                      </a:r>
                    </a:p>
                    <a:p>
                      <a:pPr marL="225425" marR="0" lvl="0" indent="-225425" algn="l" defTabSz="914400" rtl="0" eaLnBrk="1" fontAlgn="base" latinLnBrk="0" hangingPunct="1">
                        <a:lnSpc>
                          <a:spcPct val="100000"/>
                        </a:lnSpc>
                        <a:spcBef>
                          <a:spcPct val="20000"/>
                        </a:spcBef>
                        <a:spcAft>
                          <a:spcPct val="0"/>
                        </a:spcAft>
                        <a:buClrTx/>
                        <a:buSzPct val="110000"/>
                        <a:buFont typeface="+mj-lt"/>
                        <a:buAutoNum type="arabicPeriod"/>
                        <a:tabLst/>
                      </a:pPr>
                      <a:r>
                        <a:rPr kumimoji="0" lang="en-US" sz="1600" b="0" i="0" u="none" strike="noStrike" cap="none" normalizeH="0" baseline="0" dirty="0" smtClean="0">
                          <a:ln>
                            <a:noFill/>
                          </a:ln>
                          <a:solidFill>
                            <a:schemeClr val="bg1">
                              <a:lumMod val="50000"/>
                            </a:schemeClr>
                          </a:solidFill>
                          <a:effectLst/>
                          <a:latin typeface="Arial Narrow" pitchFamily="34" charset="0"/>
                        </a:rPr>
                        <a:t>Organizational process assets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tr>
            </a:tbl>
          </a:graphicData>
        </a:graphic>
      </p:graphicFrame>
      <p:graphicFrame>
        <p:nvGraphicFramePr>
          <p:cNvPr id="10" name="Group 60"/>
          <p:cNvGraphicFramePr>
            <a:graphicFrameLocks noGrp="1"/>
          </p:cNvGraphicFramePr>
          <p:nvPr/>
        </p:nvGraphicFramePr>
        <p:xfrm>
          <a:off x="3124200" y="2478525"/>
          <a:ext cx="2209800" cy="1865376"/>
        </p:xfrm>
        <a:graphic>
          <a:graphicData uri="http://schemas.openxmlformats.org/drawingml/2006/table">
            <a:tbl>
              <a:tblPr/>
              <a:tblGrid>
                <a:gridCol w="2209800"/>
              </a:tblGrid>
              <a:tr h="647891">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110000"/>
                        <a:buFontTx/>
                        <a:buNone/>
                        <a:tabLst/>
                      </a:pPr>
                      <a:r>
                        <a:rPr kumimoji="0" lang="en-US" sz="2000" b="1" i="0" u="none" strike="noStrike" cap="none" normalizeH="0" baseline="0" dirty="0" smtClean="0">
                          <a:ln>
                            <a:noFill/>
                          </a:ln>
                          <a:solidFill>
                            <a:schemeClr val="tx1"/>
                          </a:solidFill>
                          <a:effectLst/>
                          <a:latin typeface="Courier New" pitchFamily="49" charset="0"/>
                          <a:cs typeface="Courier New" pitchFamily="49" charset="0"/>
                        </a:rPr>
                        <a:t>Tools &amp; Techniques</a:t>
                      </a:r>
                      <a:endParaRPr kumimoji="0" lang="en-US" sz="2800" b="0" i="0" u="none" strike="noStrike" cap="none" normalizeH="0" baseline="0" dirty="0" smtClean="0">
                        <a:ln>
                          <a:noFill/>
                        </a:ln>
                        <a:solidFill>
                          <a:schemeClr val="tx1"/>
                        </a:solidFill>
                        <a:effectLst/>
                        <a:latin typeface="Courier New" pitchFamily="49" charset="0"/>
                        <a:cs typeface="Courier New" pitchFamily="49"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99"/>
                    </a:solidFill>
                  </a:tcPr>
                </a:tc>
              </a:tr>
              <a:tr h="790514">
                <a:tc>
                  <a:txBody>
                    <a:bodyPr/>
                    <a:lstStyle/>
                    <a:p>
                      <a:pPr marL="225425" marR="0" lvl="0" indent="-225425" algn="l" defTabSz="914400" rtl="0" eaLnBrk="1" fontAlgn="base" latinLnBrk="0" hangingPunct="1">
                        <a:lnSpc>
                          <a:spcPct val="100000"/>
                        </a:lnSpc>
                        <a:spcBef>
                          <a:spcPct val="20000"/>
                        </a:spcBef>
                        <a:spcAft>
                          <a:spcPct val="0"/>
                        </a:spcAft>
                        <a:buClrTx/>
                        <a:buSzPct val="110000"/>
                        <a:buFont typeface="+mj-lt"/>
                        <a:buAutoNum type="arabicPeriod"/>
                        <a:tabLst/>
                      </a:pPr>
                      <a:r>
                        <a:rPr kumimoji="0" lang="en-US" sz="1600" b="0" i="0" u="none" strike="noStrike" kern="1200" cap="none" normalizeH="0" baseline="0" dirty="0" smtClean="0">
                          <a:ln>
                            <a:noFill/>
                          </a:ln>
                          <a:solidFill>
                            <a:schemeClr val="bg1">
                              <a:lumMod val="50000"/>
                            </a:schemeClr>
                          </a:solidFill>
                          <a:effectLst/>
                          <a:latin typeface="Arial Narrow" pitchFamily="34" charset="0"/>
                          <a:ea typeface="+mn-ea"/>
                          <a:cs typeface="+mn-cs"/>
                        </a:rPr>
                        <a:t>Organization charts and position descriptions</a:t>
                      </a:r>
                    </a:p>
                    <a:p>
                      <a:pPr marL="225425" marR="0" lvl="0" indent="-225425" algn="l" defTabSz="914400" rtl="0" eaLnBrk="1" fontAlgn="base" latinLnBrk="0" hangingPunct="1">
                        <a:lnSpc>
                          <a:spcPct val="100000"/>
                        </a:lnSpc>
                        <a:spcBef>
                          <a:spcPct val="20000"/>
                        </a:spcBef>
                        <a:spcAft>
                          <a:spcPct val="0"/>
                        </a:spcAft>
                        <a:buClrTx/>
                        <a:buSzPct val="110000"/>
                        <a:buFont typeface="+mj-lt"/>
                        <a:buAutoNum type="arabicPeriod"/>
                        <a:tabLst/>
                      </a:pPr>
                      <a:r>
                        <a:rPr kumimoji="0" lang="en-US" sz="1600" b="0" i="0" u="none" strike="noStrike" kern="1200" cap="none" normalizeH="0" baseline="0" dirty="0" smtClean="0">
                          <a:ln>
                            <a:noFill/>
                          </a:ln>
                          <a:solidFill>
                            <a:schemeClr val="bg1">
                              <a:lumMod val="50000"/>
                            </a:schemeClr>
                          </a:solidFill>
                          <a:effectLst/>
                          <a:latin typeface="Arial Narrow" pitchFamily="34" charset="0"/>
                          <a:ea typeface="+mn-ea"/>
                          <a:cs typeface="+mn-cs"/>
                        </a:rPr>
                        <a:t>Networking</a:t>
                      </a:r>
                    </a:p>
                    <a:p>
                      <a:pPr marL="225425" marR="0" lvl="0" indent="-225425" algn="l" defTabSz="914400" rtl="0" eaLnBrk="1" fontAlgn="base" latinLnBrk="0" hangingPunct="1">
                        <a:lnSpc>
                          <a:spcPct val="100000"/>
                        </a:lnSpc>
                        <a:spcBef>
                          <a:spcPct val="20000"/>
                        </a:spcBef>
                        <a:spcAft>
                          <a:spcPct val="0"/>
                        </a:spcAft>
                        <a:buClrTx/>
                        <a:buSzPct val="110000"/>
                        <a:buFont typeface="+mj-lt"/>
                        <a:buAutoNum type="arabicPeriod"/>
                        <a:tabLst/>
                      </a:pPr>
                      <a:r>
                        <a:rPr kumimoji="0" lang="en-US" sz="1600" b="0" i="0" u="none" strike="noStrike" kern="1200" cap="none" normalizeH="0" baseline="0" dirty="0" smtClean="0">
                          <a:ln>
                            <a:noFill/>
                          </a:ln>
                          <a:solidFill>
                            <a:schemeClr val="bg1">
                              <a:lumMod val="50000"/>
                            </a:schemeClr>
                          </a:solidFill>
                          <a:effectLst/>
                          <a:latin typeface="Arial Narrow" pitchFamily="34" charset="0"/>
                          <a:ea typeface="+mn-ea"/>
                          <a:cs typeface="+mn-cs"/>
                        </a:rPr>
                        <a:t>Organizational theory</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tr>
            </a:tbl>
          </a:graphicData>
        </a:graphic>
      </p:graphicFrame>
      <p:graphicFrame>
        <p:nvGraphicFramePr>
          <p:cNvPr id="11" name="Group 61"/>
          <p:cNvGraphicFramePr>
            <a:graphicFrameLocks noGrp="1"/>
          </p:cNvGraphicFramePr>
          <p:nvPr/>
        </p:nvGraphicFramePr>
        <p:xfrm>
          <a:off x="5791200" y="2478525"/>
          <a:ext cx="2209800" cy="1246005"/>
        </p:xfrm>
        <a:graphic>
          <a:graphicData uri="http://schemas.openxmlformats.org/drawingml/2006/table">
            <a:tbl>
              <a:tblPr/>
              <a:tblGrid>
                <a:gridCol w="2209800"/>
              </a:tblGrid>
              <a:tr h="709200">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110000"/>
                        <a:buFontTx/>
                        <a:buNone/>
                        <a:tabLst/>
                      </a:pPr>
                      <a:r>
                        <a:rPr kumimoji="0" lang="en-US" sz="2000" b="1" i="0" u="none" strike="noStrike" kern="1200" cap="none" normalizeH="0" baseline="0" dirty="0" smtClean="0">
                          <a:ln>
                            <a:noFill/>
                          </a:ln>
                          <a:solidFill>
                            <a:schemeClr val="tx1"/>
                          </a:solidFill>
                          <a:effectLst/>
                          <a:latin typeface="Courier New" pitchFamily="49" charset="0"/>
                          <a:ea typeface="+mn-ea"/>
                          <a:cs typeface="Courier New" pitchFamily="49" charset="0"/>
                        </a:rPr>
                        <a:t>Outputs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99"/>
                    </a:solidFill>
                  </a:tcPr>
                </a:tc>
              </a:tr>
              <a:tr h="536805">
                <a:tc>
                  <a:txBody>
                    <a:bodyPr/>
                    <a:lstStyle/>
                    <a:p>
                      <a:pPr marL="225425" marR="0" lvl="0" indent="-225425" algn="l" defTabSz="914400" rtl="0" eaLnBrk="1" fontAlgn="base" latinLnBrk="0" hangingPunct="1">
                        <a:lnSpc>
                          <a:spcPct val="100000"/>
                        </a:lnSpc>
                        <a:spcBef>
                          <a:spcPct val="20000"/>
                        </a:spcBef>
                        <a:spcAft>
                          <a:spcPct val="0"/>
                        </a:spcAft>
                        <a:buClrTx/>
                        <a:buSzPct val="110000"/>
                        <a:buFont typeface="+mj-lt"/>
                        <a:buAutoNum type="arabicPeriod"/>
                        <a:tabLst/>
                      </a:pPr>
                      <a:r>
                        <a:rPr kumimoji="0" lang="en-US" sz="1600" b="0" i="0" u="none" strike="noStrike" kern="1200" cap="none" normalizeH="0" baseline="0" dirty="0" smtClean="0">
                          <a:ln>
                            <a:noFill/>
                          </a:ln>
                          <a:solidFill>
                            <a:schemeClr val="bg1">
                              <a:lumMod val="50000"/>
                            </a:schemeClr>
                          </a:solidFill>
                          <a:effectLst/>
                          <a:latin typeface="Arial Narrow" pitchFamily="34" charset="0"/>
                          <a:ea typeface="+mn-ea"/>
                          <a:cs typeface="+mn-cs"/>
                        </a:rPr>
                        <a:t>Human resource plan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tr>
            </a:tbl>
          </a:graphicData>
        </a:graphic>
      </p:graphicFrame>
      <p:sp>
        <p:nvSpPr>
          <p:cNvPr id="8" name="TextBox 7"/>
          <p:cNvSpPr txBox="1"/>
          <p:nvPr/>
        </p:nvSpPr>
        <p:spPr>
          <a:xfrm>
            <a:off x="457200" y="5715000"/>
            <a:ext cx="7467600" cy="461665"/>
          </a:xfrm>
          <a:prstGeom prst="rect">
            <a:avLst/>
          </a:prstGeom>
          <a:noFill/>
        </p:spPr>
        <p:txBody>
          <a:bodyPr wrap="square" rtlCol="0">
            <a:spAutoFit/>
          </a:bodyPr>
          <a:lstStyle/>
          <a:p>
            <a:pPr algn="ctr"/>
            <a:r>
              <a:rPr lang="en-US" sz="2400" b="1" dirty="0" smtClean="0">
                <a:solidFill>
                  <a:srgbClr val="0070C0"/>
                </a:solidFill>
                <a:latin typeface="FG Deanna's Hand" pitchFamily="2" charset="0"/>
              </a:rPr>
              <a:t>.</a:t>
            </a:r>
            <a:endParaRPr lang="en-US" sz="2400" b="1" dirty="0">
              <a:solidFill>
                <a:srgbClr val="0070C0"/>
              </a:solidFill>
              <a:latin typeface="FG Deanna's Hand" pitchFamily="2" charset="0"/>
            </a:endParaRPr>
          </a:p>
        </p:txBody>
      </p:sp>
    </p:spTree>
    <p:extLst>
      <p:ext uri="{BB962C8B-B14F-4D97-AF65-F5344CB8AC3E}">
        <p14:creationId xmlns:p14="http://schemas.microsoft.com/office/powerpoint/2010/main" xmlns="" val="19389189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304800" y="4038600"/>
            <a:ext cx="8534400" cy="2286000"/>
          </a:xfrm>
          <a:prstGeom prst="rect">
            <a:avLst/>
          </a:prstGeom>
          <a:solidFill>
            <a:schemeClr val="tx1"/>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749" name="Picture 5"/>
          <p:cNvPicPr>
            <a:picLocks noChangeAspect="1" noChangeArrowheads="1"/>
          </p:cNvPicPr>
          <p:nvPr/>
        </p:nvPicPr>
        <p:blipFill>
          <a:blip r:embed="rId3"/>
          <a:srcRect/>
          <a:stretch>
            <a:fillRect/>
          </a:stretch>
        </p:blipFill>
        <p:spPr bwMode="auto">
          <a:xfrm>
            <a:off x="5791200" y="4429761"/>
            <a:ext cx="2971799" cy="1666239"/>
          </a:xfrm>
          <a:prstGeom prst="rect">
            <a:avLst/>
          </a:prstGeom>
          <a:noFill/>
          <a:ln w="9525">
            <a:noFill/>
            <a:miter lim="800000"/>
            <a:headEnd/>
            <a:tailEnd/>
          </a:ln>
          <a:effectLst/>
        </p:spPr>
      </p:pic>
      <p:grpSp>
        <p:nvGrpSpPr>
          <p:cNvPr id="33" name="Group 32"/>
          <p:cNvGrpSpPr/>
          <p:nvPr/>
        </p:nvGrpSpPr>
        <p:grpSpPr>
          <a:xfrm>
            <a:off x="451884" y="4356652"/>
            <a:ext cx="2291316" cy="1663148"/>
            <a:chOff x="304800" y="4350026"/>
            <a:chExt cx="2291316" cy="1663148"/>
          </a:xfrm>
        </p:grpSpPr>
        <p:cxnSp>
          <p:nvCxnSpPr>
            <p:cNvPr id="11" name="Straight Connector 10"/>
            <p:cNvCxnSpPr>
              <a:stCxn id="4" idx="2"/>
              <a:endCxn id="8" idx="0"/>
            </p:cNvCxnSpPr>
            <p:nvPr/>
          </p:nvCxnSpPr>
          <p:spPr>
            <a:xfrm rot="5400000">
              <a:off x="1101587" y="4994413"/>
              <a:ext cx="692426" cy="1588"/>
            </a:xfrm>
            <a:prstGeom prst="line">
              <a:avLst/>
            </a:prstGeom>
            <a:ln w="19050">
              <a:solidFill>
                <a:srgbClr val="FF0000"/>
              </a:solidFill>
            </a:ln>
            <a:effectLst>
              <a:outerShdw blurRad="50800" dist="635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7" idx="0"/>
              <a:endCxn id="9" idx="0"/>
            </p:cNvCxnSpPr>
            <p:nvPr/>
          </p:nvCxnSpPr>
          <p:spPr>
            <a:xfrm rot="5400000" flipH="1" flipV="1">
              <a:off x="1447733" y="4543184"/>
              <a:ext cx="1243" cy="1594884"/>
            </a:xfrm>
            <a:prstGeom prst="bentConnector3">
              <a:avLst>
                <a:gd name="adj1" fmla="val 14395466"/>
              </a:avLst>
            </a:prstGeom>
            <a:ln w="19050">
              <a:solidFill>
                <a:srgbClr val="FF0000"/>
              </a:solidFill>
            </a:ln>
            <a:effectLst>
              <a:outerShdw blurRad="50800" dist="635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 name="Rounded Rectangle 3"/>
            <p:cNvSpPr/>
            <p:nvPr/>
          </p:nvSpPr>
          <p:spPr>
            <a:xfrm>
              <a:off x="1102242" y="4350026"/>
              <a:ext cx="691116" cy="298174"/>
            </a:xfrm>
            <a:prstGeom prst="roundRect">
              <a:avLst/>
            </a:prstGeom>
            <a:solidFill>
              <a:schemeClr val="accent4"/>
            </a:solidFill>
            <a:ln>
              <a:solidFill>
                <a:schemeClr val="accent4">
                  <a:lumMod val="50000"/>
                </a:schemeClr>
              </a:solid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 name="Rounded Rectangle 4"/>
            <p:cNvSpPr/>
            <p:nvPr/>
          </p:nvSpPr>
          <p:spPr>
            <a:xfrm>
              <a:off x="464288" y="4744278"/>
              <a:ext cx="691116" cy="298174"/>
            </a:xfrm>
            <a:prstGeom prst="roundRect">
              <a:avLst/>
            </a:prstGeom>
            <a:solidFill>
              <a:schemeClr val="accent4"/>
            </a:solidFill>
            <a:ln>
              <a:solidFill>
                <a:schemeClr val="accent4">
                  <a:lumMod val="50000"/>
                </a:schemeClr>
              </a:solidFill>
            </a:ln>
            <a:effectLst>
              <a:outerShdw blurRad="50800" dist="635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Rounded Rectangle 5"/>
            <p:cNvSpPr/>
            <p:nvPr/>
          </p:nvSpPr>
          <p:spPr>
            <a:xfrm>
              <a:off x="1740195" y="4744278"/>
              <a:ext cx="691116" cy="298174"/>
            </a:xfrm>
            <a:prstGeom prst="roundRect">
              <a:avLst/>
            </a:prstGeom>
            <a:solidFill>
              <a:schemeClr val="accent4"/>
            </a:solidFill>
            <a:ln>
              <a:solidFill>
                <a:schemeClr val="accent4">
                  <a:lumMod val="50000"/>
                </a:schemeClr>
              </a:solidFill>
            </a:ln>
            <a:effectLst>
              <a:outerShdw blurRad="50800" dist="635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 name="Rounded Rectangle 6"/>
            <p:cNvSpPr/>
            <p:nvPr/>
          </p:nvSpPr>
          <p:spPr>
            <a:xfrm>
              <a:off x="304800" y="5340626"/>
              <a:ext cx="691116" cy="298174"/>
            </a:xfrm>
            <a:prstGeom prst="roundRect">
              <a:avLst/>
            </a:prstGeom>
            <a:solidFill>
              <a:schemeClr val="accent4"/>
            </a:solidFill>
            <a:ln>
              <a:solidFill>
                <a:schemeClr val="accent4">
                  <a:lumMod val="50000"/>
                </a:schemeClr>
              </a:solidFill>
            </a:ln>
            <a:effectLst>
              <a:outerShdw blurRad="50800" dist="635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Rounded Rectangle 7"/>
            <p:cNvSpPr/>
            <p:nvPr/>
          </p:nvSpPr>
          <p:spPr>
            <a:xfrm>
              <a:off x="1102242" y="5340626"/>
              <a:ext cx="691116" cy="298174"/>
            </a:xfrm>
            <a:prstGeom prst="roundRect">
              <a:avLst/>
            </a:prstGeom>
            <a:solidFill>
              <a:schemeClr val="accent4"/>
            </a:solidFill>
            <a:ln>
              <a:solidFill>
                <a:schemeClr val="accent4">
                  <a:lumMod val="50000"/>
                </a:schemeClr>
              </a:solidFill>
            </a:ln>
            <a:effectLst>
              <a:outerShdw blurRad="50800" dist="635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Rounded Rectangle 8"/>
            <p:cNvSpPr/>
            <p:nvPr/>
          </p:nvSpPr>
          <p:spPr>
            <a:xfrm>
              <a:off x="1899684" y="5340626"/>
              <a:ext cx="691116" cy="298174"/>
            </a:xfrm>
            <a:prstGeom prst="roundRect">
              <a:avLst/>
            </a:prstGeom>
            <a:solidFill>
              <a:schemeClr val="accent4"/>
            </a:solidFill>
            <a:ln>
              <a:solidFill>
                <a:schemeClr val="accent4">
                  <a:lumMod val="50000"/>
                </a:schemeClr>
              </a:solidFill>
            </a:ln>
            <a:effectLst>
              <a:outerShdw blurRad="50800" dist="635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3" name="Straight Connector 12"/>
            <p:cNvCxnSpPr>
              <a:stCxn id="5" idx="3"/>
              <a:endCxn id="6" idx="1"/>
            </p:cNvCxnSpPr>
            <p:nvPr/>
          </p:nvCxnSpPr>
          <p:spPr>
            <a:xfrm>
              <a:off x="1155405" y="4893365"/>
              <a:ext cx="584791" cy="1243"/>
            </a:xfrm>
            <a:prstGeom prst="line">
              <a:avLst/>
            </a:prstGeom>
            <a:ln w="19050">
              <a:solidFill>
                <a:srgbClr val="FF0000"/>
              </a:solidFill>
            </a:ln>
            <a:effectLst>
              <a:outerShdw blurRad="50800" dist="635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0" name="Rounded Rectangle 29"/>
            <p:cNvSpPr/>
            <p:nvPr/>
          </p:nvSpPr>
          <p:spPr>
            <a:xfrm>
              <a:off x="304800" y="5715000"/>
              <a:ext cx="691116" cy="298174"/>
            </a:xfrm>
            <a:prstGeom prst="roundRect">
              <a:avLst/>
            </a:prstGeom>
            <a:solidFill>
              <a:schemeClr val="accent4"/>
            </a:solidFill>
            <a:ln>
              <a:solidFill>
                <a:schemeClr val="accent4">
                  <a:lumMod val="50000"/>
                </a:schemeClr>
              </a:solidFill>
            </a:ln>
            <a:effectLst>
              <a:outerShdw blurRad="50800" dist="635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1" name="Rounded Rectangle 30"/>
            <p:cNvSpPr/>
            <p:nvPr/>
          </p:nvSpPr>
          <p:spPr>
            <a:xfrm>
              <a:off x="1099584" y="5715000"/>
              <a:ext cx="691116" cy="298174"/>
            </a:xfrm>
            <a:prstGeom prst="roundRect">
              <a:avLst/>
            </a:prstGeom>
            <a:solidFill>
              <a:schemeClr val="accent4"/>
            </a:solidFill>
            <a:ln>
              <a:solidFill>
                <a:schemeClr val="accent4">
                  <a:lumMod val="50000"/>
                </a:schemeClr>
              </a:solidFill>
            </a:ln>
            <a:effectLst>
              <a:outerShdw blurRad="50800" dist="635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2" name="Rounded Rectangle 31"/>
            <p:cNvSpPr/>
            <p:nvPr/>
          </p:nvSpPr>
          <p:spPr>
            <a:xfrm>
              <a:off x="1905000" y="5715000"/>
              <a:ext cx="691116" cy="298174"/>
            </a:xfrm>
            <a:prstGeom prst="roundRect">
              <a:avLst/>
            </a:prstGeom>
            <a:solidFill>
              <a:schemeClr val="accent4"/>
            </a:solidFill>
            <a:ln>
              <a:solidFill>
                <a:schemeClr val="accent4">
                  <a:lumMod val="50000"/>
                </a:schemeClr>
              </a:solidFill>
            </a:ln>
            <a:effectLst>
              <a:outerShdw blurRad="50800" dist="635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2" name="Title 1"/>
          <p:cNvSpPr>
            <a:spLocks noGrp="1"/>
          </p:cNvSpPr>
          <p:nvPr>
            <p:ph type="title"/>
          </p:nvPr>
        </p:nvSpPr>
        <p:spPr>
          <a:xfrm>
            <a:off x="304800" y="381000"/>
            <a:ext cx="8458200" cy="381000"/>
          </a:xfrm>
        </p:spPr>
        <p:txBody>
          <a:bodyPr>
            <a:normAutofit fontScale="90000"/>
          </a:bodyPr>
          <a:lstStyle/>
          <a:p>
            <a:r>
              <a:rPr lang="en-US" dirty="0" smtClean="0">
                <a:latin typeface="Calibri" pitchFamily="34" charset="0"/>
              </a:rPr>
              <a:t>Organization Chart &amp; Position </a:t>
            </a:r>
            <a:r>
              <a:rPr lang="en-US" dirty="0" err="1" smtClean="0">
                <a:latin typeface="Calibri" pitchFamily="34" charset="0"/>
              </a:rPr>
              <a:t>Desc</a:t>
            </a:r>
            <a:r>
              <a:rPr lang="en-US" dirty="0" smtClean="0">
                <a:latin typeface="Calibri" pitchFamily="34" charset="0"/>
              </a:rPr>
              <a:t>. </a:t>
            </a:r>
            <a:r>
              <a:rPr lang="en-US" sz="1800" dirty="0" smtClean="0">
                <a:latin typeface="Calibri" pitchFamily="34" charset="0"/>
              </a:rPr>
              <a:t>(Tools &amp; Techniques)</a:t>
            </a:r>
            <a:endParaRPr lang="en-US" sz="1800" dirty="0">
              <a:latin typeface="Calibri" pitchFamily="34" charset="0"/>
            </a:endParaRPr>
          </a:p>
        </p:txBody>
      </p:sp>
      <p:sp>
        <p:nvSpPr>
          <p:cNvPr id="3" name="Content Placeholder 2"/>
          <p:cNvSpPr>
            <a:spLocks noGrp="1"/>
          </p:cNvSpPr>
          <p:nvPr>
            <p:ph idx="1"/>
          </p:nvPr>
        </p:nvSpPr>
        <p:spPr>
          <a:xfrm>
            <a:off x="228600" y="1264920"/>
            <a:ext cx="8305800" cy="2697480"/>
          </a:xfrm>
        </p:spPr>
        <p:txBody>
          <a:bodyPr>
            <a:normAutofit fontScale="85000" lnSpcReduction="10000"/>
          </a:bodyPr>
          <a:lstStyle/>
          <a:p>
            <a:r>
              <a:rPr lang="en-US" dirty="0" smtClean="0">
                <a:latin typeface="Arial Narrow" pitchFamily="34" charset="0"/>
              </a:rPr>
              <a:t>Ensure that each work package has an unambiguous owner.</a:t>
            </a:r>
          </a:p>
          <a:p>
            <a:r>
              <a:rPr lang="en-US" dirty="0" smtClean="0">
                <a:latin typeface="Arial Narrow" pitchFamily="34" charset="0"/>
              </a:rPr>
              <a:t>All team members have a clear understanding of their roles and responsibility.</a:t>
            </a:r>
          </a:p>
          <a:p>
            <a:r>
              <a:rPr lang="en-US" dirty="0" smtClean="0">
                <a:latin typeface="Arial Narrow" pitchFamily="34" charset="0"/>
              </a:rPr>
              <a:t>Types of R&amp;R:</a:t>
            </a:r>
          </a:p>
          <a:p>
            <a:pPr lvl="1"/>
            <a:r>
              <a:rPr lang="en-US" sz="1800" dirty="0" smtClean="0">
                <a:latin typeface="Arial Narrow" pitchFamily="34" charset="0"/>
              </a:rPr>
              <a:t>Hierarchical e.g. Organizational Breakdown Structure (OBS)</a:t>
            </a:r>
          </a:p>
          <a:p>
            <a:pPr lvl="1"/>
            <a:r>
              <a:rPr lang="en-US" sz="1800" dirty="0" smtClean="0">
                <a:latin typeface="Arial Narrow" pitchFamily="34" charset="0"/>
              </a:rPr>
              <a:t>Matrix e.g. Responsibility Assignment Matrix (RAM) e.g. RACI (responsible, accountable, consult, inform)</a:t>
            </a:r>
          </a:p>
          <a:p>
            <a:pPr lvl="1"/>
            <a:r>
              <a:rPr lang="en-US" sz="1800" dirty="0" smtClean="0">
                <a:latin typeface="Arial Narrow" pitchFamily="34" charset="0"/>
              </a:rPr>
              <a:t>Text-oriented</a:t>
            </a:r>
          </a:p>
        </p:txBody>
      </p:sp>
      <p:graphicFrame>
        <p:nvGraphicFramePr>
          <p:cNvPr id="23" name="Table 22"/>
          <p:cNvGraphicFramePr>
            <a:graphicFrameLocks noGrp="1"/>
          </p:cNvGraphicFramePr>
          <p:nvPr/>
        </p:nvGraphicFramePr>
        <p:xfrm>
          <a:off x="2895600" y="4495800"/>
          <a:ext cx="2666999" cy="1447800"/>
        </p:xfrm>
        <a:graphic>
          <a:graphicData uri="http://schemas.openxmlformats.org/drawingml/2006/table">
            <a:tbl>
              <a:tblPr firstRow="1" bandRow="1">
                <a:effectLst>
                  <a:outerShdw blurRad="139700" dist="101600" dir="2700000" algn="tl" rotWithShape="0">
                    <a:prstClr val="black">
                      <a:alpha val="40000"/>
                    </a:prstClr>
                  </a:outerShdw>
                </a:effectLst>
                <a:tableStyleId>{5C22544A-7EE6-4342-B048-85BDC9FD1C3A}</a:tableStyleId>
              </a:tblPr>
              <a:tblGrid>
                <a:gridCol w="592667"/>
                <a:gridCol w="518583"/>
                <a:gridCol w="518583"/>
                <a:gridCol w="518583"/>
                <a:gridCol w="518583"/>
              </a:tblGrid>
              <a:tr h="361950">
                <a:tc>
                  <a:txBody>
                    <a:bodyPr/>
                    <a:lstStyle/>
                    <a:p>
                      <a:r>
                        <a:rPr lang="en-US" sz="1050" b="1" i="0" dirty="0" smtClean="0">
                          <a:latin typeface="Arial Narrow" pitchFamily="34" charset="0"/>
                        </a:rPr>
                        <a:t>Activity</a:t>
                      </a:r>
                      <a:endParaRPr lang="en-US" sz="1050" b="1" i="0" dirty="0">
                        <a:latin typeface="Arial Narrow" pitchFamily="34" charset="0"/>
                      </a:endParaRPr>
                    </a:p>
                  </a:txBody>
                  <a:tcPr anchor="ctr"/>
                </a:tc>
                <a:tc>
                  <a:txBody>
                    <a:bodyPr/>
                    <a:lstStyle/>
                    <a:p>
                      <a:pPr algn="ctr"/>
                      <a:r>
                        <a:rPr lang="en-US" sz="1050" b="1" i="0" dirty="0" smtClean="0">
                          <a:latin typeface="Arial Narrow" pitchFamily="34" charset="0"/>
                        </a:rPr>
                        <a:t>Role-1</a:t>
                      </a:r>
                      <a:endParaRPr lang="en-US" sz="1050" b="1" i="0" dirty="0">
                        <a:latin typeface="Arial Narrow" pitchFamily="34" charset="0"/>
                      </a:endParaRPr>
                    </a:p>
                  </a:txBody>
                  <a:tcPr anchor="ctr"/>
                </a:tc>
                <a:tc>
                  <a:txBody>
                    <a:bodyPr/>
                    <a:lstStyle/>
                    <a:p>
                      <a:pPr algn="ctr"/>
                      <a:r>
                        <a:rPr lang="en-US" sz="1050" b="1" i="0" dirty="0" smtClean="0">
                          <a:latin typeface="Arial Narrow" pitchFamily="34" charset="0"/>
                        </a:rPr>
                        <a:t>Role-2</a:t>
                      </a:r>
                      <a:endParaRPr lang="en-US" sz="1050" b="1" i="0" dirty="0">
                        <a:latin typeface="Arial Narrow" pitchFamily="34" charset="0"/>
                      </a:endParaRPr>
                    </a:p>
                  </a:txBody>
                  <a:tcPr anchor="ctr"/>
                </a:tc>
                <a:tc>
                  <a:txBody>
                    <a:bodyPr/>
                    <a:lstStyle/>
                    <a:p>
                      <a:pPr algn="ctr"/>
                      <a:r>
                        <a:rPr lang="en-US" sz="1050" b="1" i="0" dirty="0" smtClean="0">
                          <a:latin typeface="Arial Narrow" pitchFamily="34" charset="0"/>
                        </a:rPr>
                        <a:t>Role-3</a:t>
                      </a:r>
                      <a:endParaRPr lang="en-US" sz="1050" b="1" i="0" dirty="0">
                        <a:latin typeface="Arial Narrow" pitchFamily="34" charset="0"/>
                      </a:endParaRPr>
                    </a:p>
                  </a:txBody>
                  <a:tcPr anchor="ctr"/>
                </a:tc>
                <a:tc>
                  <a:txBody>
                    <a:bodyPr/>
                    <a:lstStyle/>
                    <a:p>
                      <a:pPr algn="ctr"/>
                      <a:r>
                        <a:rPr lang="en-US" sz="1050" b="1" i="0" dirty="0" smtClean="0">
                          <a:latin typeface="Arial Narrow" pitchFamily="34" charset="0"/>
                        </a:rPr>
                        <a:t>Role-4</a:t>
                      </a:r>
                      <a:endParaRPr lang="en-US" sz="1050" b="1" i="0" dirty="0">
                        <a:latin typeface="Arial Narrow" pitchFamily="34" charset="0"/>
                      </a:endParaRPr>
                    </a:p>
                  </a:txBody>
                  <a:tcPr anchor="ctr"/>
                </a:tc>
              </a:tr>
              <a:tr h="361950">
                <a:tc>
                  <a:txBody>
                    <a:bodyPr/>
                    <a:lstStyle/>
                    <a:p>
                      <a:r>
                        <a:rPr lang="en-US" sz="1050" b="1" i="0" dirty="0" err="1" smtClean="0">
                          <a:latin typeface="Arial Narrow" pitchFamily="34" charset="0"/>
                        </a:rPr>
                        <a:t>Aaaaaa</a:t>
                      </a:r>
                      <a:endParaRPr lang="en-US" sz="1050" b="1" i="0" dirty="0">
                        <a:latin typeface="Arial Narrow" pitchFamily="34" charset="0"/>
                      </a:endParaRPr>
                    </a:p>
                  </a:txBody>
                  <a:tcPr anchor="ctr"/>
                </a:tc>
                <a:tc>
                  <a:txBody>
                    <a:bodyPr/>
                    <a:lstStyle/>
                    <a:p>
                      <a:pPr algn="ctr"/>
                      <a:r>
                        <a:rPr lang="en-US" sz="1050" b="1" i="0" dirty="0" smtClean="0">
                          <a:latin typeface="Arial Narrow" pitchFamily="34" charset="0"/>
                        </a:rPr>
                        <a:t>R</a:t>
                      </a:r>
                      <a:endParaRPr lang="en-US" sz="1050" b="1" i="0" dirty="0">
                        <a:latin typeface="Arial Narrow" pitchFamily="34" charset="0"/>
                      </a:endParaRPr>
                    </a:p>
                  </a:txBody>
                  <a:tcPr anchor="ctr"/>
                </a:tc>
                <a:tc>
                  <a:txBody>
                    <a:bodyPr/>
                    <a:lstStyle/>
                    <a:p>
                      <a:pPr algn="ctr"/>
                      <a:r>
                        <a:rPr lang="en-US" sz="1050" b="1" i="0" dirty="0" smtClean="0">
                          <a:latin typeface="Arial Narrow" pitchFamily="34" charset="0"/>
                        </a:rPr>
                        <a:t>R</a:t>
                      </a:r>
                      <a:endParaRPr lang="en-US" sz="1050" b="1" i="0" dirty="0">
                        <a:latin typeface="Arial Narrow" pitchFamily="34" charset="0"/>
                      </a:endParaRPr>
                    </a:p>
                  </a:txBody>
                  <a:tcPr anchor="ctr"/>
                </a:tc>
                <a:tc>
                  <a:txBody>
                    <a:bodyPr/>
                    <a:lstStyle/>
                    <a:p>
                      <a:pPr algn="ctr"/>
                      <a:r>
                        <a:rPr lang="en-US" sz="1050" b="1" i="0" dirty="0" smtClean="0">
                          <a:latin typeface="Arial Narrow" pitchFamily="34" charset="0"/>
                        </a:rPr>
                        <a:t>C</a:t>
                      </a:r>
                      <a:endParaRPr lang="en-US" sz="1050" b="1" i="0" dirty="0">
                        <a:latin typeface="Arial Narrow" pitchFamily="34" charset="0"/>
                      </a:endParaRPr>
                    </a:p>
                  </a:txBody>
                  <a:tcPr anchor="ctr"/>
                </a:tc>
                <a:tc>
                  <a:txBody>
                    <a:bodyPr/>
                    <a:lstStyle/>
                    <a:p>
                      <a:pPr algn="ctr"/>
                      <a:r>
                        <a:rPr lang="en-US" sz="1050" b="1" i="0" dirty="0" smtClean="0">
                          <a:latin typeface="Arial Narrow" pitchFamily="34" charset="0"/>
                        </a:rPr>
                        <a:t>I</a:t>
                      </a:r>
                      <a:endParaRPr lang="en-US" sz="1050" b="1" i="0" dirty="0">
                        <a:latin typeface="Arial Narrow" pitchFamily="34" charset="0"/>
                      </a:endParaRPr>
                    </a:p>
                  </a:txBody>
                  <a:tcPr anchor="ctr"/>
                </a:tc>
              </a:tr>
              <a:tr h="361950">
                <a:tc>
                  <a:txBody>
                    <a:bodyPr/>
                    <a:lstStyle/>
                    <a:p>
                      <a:r>
                        <a:rPr lang="en-US" sz="1050" b="1" i="0" dirty="0" err="1" smtClean="0">
                          <a:latin typeface="Arial Narrow" pitchFamily="34" charset="0"/>
                        </a:rPr>
                        <a:t>Bbbbb</a:t>
                      </a:r>
                      <a:endParaRPr lang="en-US" sz="1050" b="1" i="0" dirty="0">
                        <a:latin typeface="Arial Narrow" pitchFamily="34" charset="0"/>
                      </a:endParaRPr>
                    </a:p>
                  </a:txBody>
                  <a:tcPr anchor="ctr"/>
                </a:tc>
                <a:tc>
                  <a:txBody>
                    <a:bodyPr/>
                    <a:lstStyle/>
                    <a:p>
                      <a:pPr algn="ctr"/>
                      <a:endParaRPr lang="en-US" sz="1050" b="1" i="0" dirty="0">
                        <a:latin typeface="Arial Narrow" pitchFamily="34" charset="0"/>
                      </a:endParaRPr>
                    </a:p>
                  </a:txBody>
                  <a:tcPr anchor="ctr"/>
                </a:tc>
                <a:tc>
                  <a:txBody>
                    <a:bodyPr/>
                    <a:lstStyle/>
                    <a:p>
                      <a:pPr algn="ctr"/>
                      <a:r>
                        <a:rPr lang="en-US" sz="1050" b="1" i="0" dirty="0" smtClean="0">
                          <a:latin typeface="Arial Narrow" pitchFamily="34" charset="0"/>
                        </a:rPr>
                        <a:t>R</a:t>
                      </a:r>
                      <a:endParaRPr lang="en-US" sz="1050" b="1" i="0" dirty="0">
                        <a:latin typeface="Arial Narrow" pitchFamily="34" charset="0"/>
                      </a:endParaRPr>
                    </a:p>
                  </a:txBody>
                  <a:tcPr anchor="ctr"/>
                </a:tc>
                <a:tc>
                  <a:txBody>
                    <a:bodyPr/>
                    <a:lstStyle/>
                    <a:p>
                      <a:pPr algn="ctr"/>
                      <a:r>
                        <a:rPr lang="en-US" sz="1050" b="1" i="0" dirty="0" smtClean="0">
                          <a:latin typeface="Arial Narrow" pitchFamily="34" charset="0"/>
                        </a:rPr>
                        <a:t>A</a:t>
                      </a:r>
                      <a:endParaRPr lang="en-US" sz="1050" b="1" i="0" dirty="0">
                        <a:latin typeface="Arial Narrow" pitchFamily="34" charset="0"/>
                      </a:endParaRPr>
                    </a:p>
                  </a:txBody>
                  <a:tcPr anchor="ctr"/>
                </a:tc>
                <a:tc>
                  <a:txBody>
                    <a:bodyPr/>
                    <a:lstStyle/>
                    <a:p>
                      <a:pPr algn="ctr"/>
                      <a:r>
                        <a:rPr lang="en-US" sz="1050" b="1" i="0" dirty="0" smtClean="0">
                          <a:latin typeface="Arial Narrow" pitchFamily="34" charset="0"/>
                        </a:rPr>
                        <a:t>I</a:t>
                      </a:r>
                      <a:endParaRPr lang="en-US" sz="1050" b="1" i="0" dirty="0">
                        <a:latin typeface="Arial Narrow" pitchFamily="34" charset="0"/>
                      </a:endParaRPr>
                    </a:p>
                  </a:txBody>
                  <a:tcPr anchor="ctr"/>
                </a:tc>
              </a:tr>
              <a:tr h="361950">
                <a:tc>
                  <a:txBody>
                    <a:bodyPr/>
                    <a:lstStyle/>
                    <a:p>
                      <a:r>
                        <a:rPr lang="en-US" sz="1050" b="1" i="0" dirty="0" err="1" smtClean="0">
                          <a:latin typeface="Arial Narrow" pitchFamily="34" charset="0"/>
                        </a:rPr>
                        <a:t>Ccccc</a:t>
                      </a:r>
                      <a:endParaRPr lang="en-US" sz="1050" b="1" i="0" dirty="0">
                        <a:latin typeface="Arial Narrow" pitchFamily="34" charset="0"/>
                      </a:endParaRPr>
                    </a:p>
                  </a:txBody>
                  <a:tcPr anchor="ctr"/>
                </a:tc>
                <a:tc>
                  <a:txBody>
                    <a:bodyPr/>
                    <a:lstStyle/>
                    <a:p>
                      <a:pPr algn="ctr"/>
                      <a:r>
                        <a:rPr lang="en-US" sz="1050" b="1" i="0" dirty="0" smtClean="0">
                          <a:latin typeface="Arial Narrow" pitchFamily="34" charset="0"/>
                        </a:rPr>
                        <a:t>R</a:t>
                      </a:r>
                      <a:endParaRPr lang="en-US" sz="1050" b="1" i="0" dirty="0">
                        <a:latin typeface="Arial Narrow" pitchFamily="34" charset="0"/>
                      </a:endParaRPr>
                    </a:p>
                  </a:txBody>
                  <a:tcPr anchor="ctr"/>
                </a:tc>
                <a:tc>
                  <a:txBody>
                    <a:bodyPr/>
                    <a:lstStyle/>
                    <a:p>
                      <a:pPr algn="ctr"/>
                      <a:r>
                        <a:rPr lang="en-US" sz="1050" b="1" i="0" dirty="0" smtClean="0">
                          <a:latin typeface="Arial Narrow" pitchFamily="34" charset="0"/>
                        </a:rPr>
                        <a:t>A</a:t>
                      </a:r>
                      <a:endParaRPr lang="en-US" sz="1050" b="1" i="0" dirty="0">
                        <a:latin typeface="Arial Narrow" pitchFamily="34" charset="0"/>
                      </a:endParaRPr>
                    </a:p>
                  </a:txBody>
                  <a:tcPr anchor="ctr"/>
                </a:tc>
                <a:tc>
                  <a:txBody>
                    <a:bodyPr/>
                    <a:lstStyle/>
                    <a:p>
                      <a:pPr algn="ctr"/>
                      <a:r>
                        <a:rPr lang="en-US" sz="1050" b="1" i="0" dirty="0" smtClean="0">
                          <a:latin typeface="Arial Narrow" pitchFamily="34" charset="0"/>
                        </a:rPr>
                        <a:t>C</a:t>
                      </a:r>
                      <a:endParaRPr lang="en-US" sz="1050" b="1" i="0" dirty="0">
                        <a:latin typeface="Arial Narrow" pitchFamily="34" charset="0"/>
                      </a:endParaRPr>
                    </a:p>
                  </a:txBody>
                  <a:tcPr anchor="ctr"/>
                </a:tc>
                <a:tc>
                  <a:txBody>
                    <a:bodyPr/>
                    <a:lstStyle/>
                    <a:p>
                      <a:pPr algn="ctr"/>
                      <a:r>
                        <a:rPr lang="en-US" sz="1050" b="1" i="0" dirty="0" smtClean="0">
                          <a:latin typeface="Arial Narrow" pitchFamily="34" charset="0"/>
                        </a:rPr>
                        <a:t>I</a:t>
                      </a:r>
                      <a:endParaRPr lang="en-US" sz="1050" b="1" i="0" dirty="0">
                        <a:latin typeface="Arial Narrow" pitchFamily="34" charset="0"/>
                      </a:endParaRPr>
                    </a:p>
                  </a:txBody>
                  <a:tcPr anchor="ctr"/>
                </a:tc>
              </a:tr>
            </a:tbl>
          </a:graphicData>
        </a:graphic>
      </p:graphicFrame>
    </p:spTree>
    <p:extLst>
      <p:ext uri="{BB962C8B-B14F-4D97-AF65-F5344CB8AC3E}">
        <p14:creationId xmlns:p14="http://schemas.microsoft.com/office/powerpoint/2010/main" xmlns="" val="19726868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7620000" cy="381000"/>
          </a:xfrm>
        </p:spPr>
        <p:txBody>
          <a:bodyPr>
            <a:normAutofit fontScale="90000"/>
          </a:bodyPr>
          <a:lstStyle/>
          <a:p>
            <a:r>
              <a:rPr lang="en-US" dirty="0" smtClean="0">
                <a:latin typeface="Calibri" pitchFamily="34" charset="0"/>
              </a:rPr>
              <a:t>Human Resource Plan </a:t>
            </a:r>
            <a:r>
              <a:rPr lang="en-US" sz="1800" dirty="0" smtClean="0">
                <a:latin typeface="Calibri" pitchFamily="34" charset="0"/>
              </a:rPr>
              <a:t>(Output)</a:t>
            </a:r>
            <a:endParaRPr lang="en-US" sz="1800" dirty="0">
              <a:latin typeface="Calibri" pitchFamily="34" charset="0"/>
            </a:endParaRPr>
          </a:p>
        </p:txBody>
      </p:sp>
      <p:sp>
        <p:nvSpPr>
          <p:cNvPr id="3" name="Content Placeholder 2"/>
          <p:cNvSpPr>
            <a:spLocks noGrp="1"/>
          </p:cNvSpPr>
          <p:nvPr>
            <p:ph idx="1"/>
          </p:nvPr>
        </p:nvSpPr>
        <p:spPr>
          <a:xfrm>
            <a:off x="228600" y="1219200"/>
            <a:ext cx="8305800" cy="5486400"/>
          </a:xfrm>
        </p:spPr>
        <p:txBody>
          <a:bodyPr numCol="2"/>
          <a:lstStyle/>
          <a:p>
            <a:pPr>
              <a:buNone/>
            </a:pPr>
            <a:r>
              <a:rPr lang="en-US" sz="2400" dirty="0" smtClean="0">
                <a:latin typeface="Arial Narrow" pitchFamily="34" charset="0"/>
              </a:rPr>
              <a:t>HR plan includes (but not limited to)</a:t>
            </a:r>
          </a:p>
          <a:p>
            <a:pPr marL="857250" lvl="1" indent="-457200" eaLnBrk="0" hangingPunct="0">
              <a:lnSpc>
                <a:spcPct val="90000"/>
              </a:lnSpc>
              <a:buClr>
                <a:schemeClr val="accent4">
                  <a:lumMod val="10000"/>
                </a:schemeClr>
              </a:buClr>
              <a:buFont typeface="+mj-lt"/>
              <a:buAutoNum type="arabicPeriod"/>
              <a:defRPr/>
            </a:pPr>
            <a:r>
              <a:rPr lang="en-US" sz="2400" dirty="0" smtClean="0">
                <a:latin typeface="Arial Narrow" pitchFamily="34" charset="0"/>
              </a:rPr>
              <a:t>Roles and responsibilities </a:t>
            </a:r>
          </a:p>
          <a:p>
            <a:pPr marL="1028700" lvl="2" indent="-165100" eaLnBrk="0" hangingPunct="0">
              <a:lnSpc>
                <a:spcPct val="90000"/>
              </a:lnSpc>
              <a:buClr>
                <a:schemeClr val="accent4">
                  <a:lumMod val="10000"/>
                </a:schemeClr>
              </a:buClr>
              <a:defRPr/>
            </a:pPr>
            <a:r>
              <a:rPr lang="en-US" sz="2000" dirty="0" smtClean="0">
                <a:latin typeface="Arial Narrow" pitchFamily="34" charset="0"/>
              </a:rPr>
              <a:t>Role</a:t>
            </a:r>
          </a:p>
          <a:p>
            <a:pPr marL="1028700" lvl="2" indent="-165100" eaLnBrk="0" hangingPunct="0">
              <a:lnSpc>
                <a:spcPct val="90000"/>
              </a:lnSpc>
              <a:buClr>
                <a:schemeClr val="accent4">
                  <a:lumMod val="10000"/>
                </a:schemeClr>
              </a:buClr>
              <a:defRPr/>
            </a:pPr>
            <a:r>
              <a:rPr lang="en-US" sz="2000" dirty="0" smtClean="0">
                <a:latin typeface="Arial Narrow" pitchFamily="34" charset="0"/>
              </a:rPr>
              <a:t>Authority</a:t>
            </a:r>
          </a:p>
          <a:p>
            <a:pPr marL="1028700" lvl="2" indent="-165100" eaLnBrk="0" hangingPunct="0">
              <a:lnSpc>
                <a:spcPct val="90000"/>
              </a:lnSpc>
              <a:buClr>
                <a:schemeClr val="accent4">
                  <a:lumMod val="10000"/>
                </a:schemeClr>
              </a:buClr>
              <a:defRPr/>
            </a:pPr>
            <a:r>
              <a:rPr lang="en-US" sz="2000" dirty="0" smtClean="0">
                <a:latin typeface="Arial Narrow" pitchFamily="34" charset="0"/>
              </a:rPr>
              <a:t>Responsibility</a:t>
            </a:r>
          </a:p>
          <a:p>
            <a:pPr marL="1028700" lvl="2" indent="-165100" eaLnBrk="0" hangingPunct="0">
              <a:lnSpc>
                <a:spcPct val="90000"/>
              </a:lnSpc>
              <a:buClr>
                <a:schemeClr val="accent4">
                  <a:lumMod val="10000"/>
                </a:schemeClr>
              </a:buClr>
              <a:defRPr/>
            </a:pPr>
            <a:r>
              <a:rPr lang="en-US" sz="2000" dirty="0" smtClean="0">
                <a:latin typeface="Arial Narrow" pitchFamily="34" charset="0"/>
              </a:rPr>
              <a:t>Competency</a:t>
            </a:r>
          </a:p>
          <a:p>
            <a:pPr marL="857250" lvl="1" indent="-457200" eaLnBrk="0" hangingPunct="0">
              <a:lnSpc>
                <a:spcPct val="90000"/>
              </a:lnSpc>
              <a:buClr>
                <a:schemeClr val="accent4">
                  <a:lumMod val="10000"/>
                </a:schemeClr>
              </a:buClr>
              <a:buFont typeface="+mj-lt"/>
              <a:buAutoNum type="arabicPeriod"/>
              <a:defRPr/>
            </a:pPr>
            <a:r>
              <a:rPr lang="en-US" sz="2400" dirty="0" smtClean="0">
                <a:latin typeface="Arial Narrow" pitchFamily="34" charset="0"/>
              </a:rPr>
              <a:t>Project Organization Chart</a:t>
            </a:r>
          </a:p>
          <a:p>
            <a:pPr marL="857250" lvl="1" indent="-457200" eaLnBrk="0" hangingPunct="0">
              <a:lnSpc>
                <a:spcPct val="90000"/>
              </a:lnSpc>
              <a:buClr>
                <a:schemeClr val="accent4">
                  <a:lumMod val="10000"/>
                </a:schemeClr>
              </a:buClr>
              <a:buFont typeface="+mj-lt"/>
              <a:buAutoNum type="arabicPeriod"/>
              <a:defRPr/>
            </a:pPr>
            <a:r>
              <a:rPr lang="en-US" sz="2400" dirty="0" smtClean="0">
                <a:latin typeface="Arial Narrow" pitchFamily="34" charset="0"/>
              </a:rPr>
              <a:t>Staffing Management Plan </a:t>
            </a:r>
          </a:p>
          <a:p>
            <a:pPr marL="1028700" lvl="2" indent="-165100" eaLnBrk="0" hangingPunct="0">
              <a:lnSpc>
                <a:spcPct val="90000"/>
              </a:lnSpc>
              <a:buClr>
                <a:schemeClr val="accent4">
                  <a:lumMod val="10000"/>
                </a:schemeClr>
              </a:buClr>
              <a:defRPr/>
            </a:pPr>
            <a:r>
              <a:rPr lang="en-US" sz="2000" dirty="0" smtClean="0">
                <a:latin typeface="Arial Narrow" pitchFamily="34" charset="0"/>
              </a:rPr>
              <a:t>Staff Acquisition</a:t>
            </a:r>
          </a:p>
          <a:p>
            <a:pPr marL="1028700" lvl="2" indent="-165100" eaLnBrk="0" hangingPunct="0">
              <a:lnSpc>
                <a:spcPct val="90000"/>
              </a:lnSpc>
              <a:buClr>
                <a:schemeClr val="accent4">
                  <a:lumMod val="10000"/>
                </a:schemeClr>
              </a:buClr>
              <a:defRPr/>
            </a:pPr>
            <a:r>
              <a:rPr lang="en-US" sz="2000" b="1" dirty="0" smtClean="0">
                <a:latin typeface="Arial Narrow" pitchFamily="34" charset="0"/>
              </a:rPr>
              <a:t>Resource calendars</a:t>
            </a:r>
          </a:p>
          <a:p>
            <a:pPr marL="1028700" lvl="2" indent="-165100" eaLnBrk="0" hangingPunct="0">
              <a:lnSpc>
                <a:spcPct val="90000"/>
              </a:lnSpc>
              <a:buClr>
                <a:schemeClr val="accent4">
                  <a:lumMod val="10000"/>
                </a:schemeClr>
              </a:buClr>
              <a:defRPr/>
            </a:pPr>
            <a:r>
              <a:rPr lang="en-US" sz="2000" dirty="0" smtClean="0">
                <a:latin typeface="Arial Narrow" pitchFamily="34" charset="0"/>
              </a:rPr>
              <a:t>Staff release plan </a:t>
            </a:r>
          </a:p>
          <a:p>
            <a:pPr marL="1028700" lvl="2" indent="-165100" eaLnBrk="0" hangingPunct="0">
              <a:lnSpc>
                <a:spcPct val="90000"/>
              </a:lnSpc>
              <a:buClr>
                <a:schemeClr val="accent4">
                  <a:lumMod val="10000"/>
                </a:schemeClr>
              </a:buClr>
              <a:defRPr/>
            </a:pPr>
            <a:r>
              <a:rPr lang="en-US" sz="2000" dirty="0" smtClean="0">
                <a:latin typeface="Arial Narrow" pitchFamily="34" charset="0"/>
              </a:rPr>
              <a:t>Training needs</a:t>
            </a:r>
          </a:p>
          <a:p>
            <a:pPr marL="1028700" lvl="2" indent="-165100" eaLnBrk="0" hangingPunct="0">
              <a:lnSpc>
                <a:spcPct val="90000"/>
              </a:lnSpc>
              <a:buClr>
                <a:schemeClr val="accent4">
                  <a:lumMod val="10000"/>
                </a:schemeClr>
              </a:buClr>
              <a:defRPr/>
            </a:pPr>
            <a:r>
              <a:rPr lang="en-US" sz="2000" dirty="0" smtClean="0">
                <a:latin typeface="Arial Narrow" pitchFamily="34" charset="0"/>
              </a:rPr>
              <a:t>Recognition and rewards</a:t>
            </a:r>
          </a:p>
          <a:p>
            <a:pPr marL="1028700" lvl="2" indent="-165100" eaLnBrk="0" hangingPunct="0">
              <a:lnSpc>
                <a:spcPct val="90000"/>
              </a:lnSpc>
              <a:buClr>
                <a:schemeClr val="accent4">
                  <a:lumMod val="10000"/>
                </a:schemeClr>
              </a:buClr>
              <a:defRPr/>
            </a:pPr>
            <a:r>
              <a:rPr lang="en-US" sz="2000" dirty="0" smtClean="0">
                <a:latin typeface="Arial Narrow" pitchFamily="34" charset="0"/>
              </a:rPr>
              <a:t>Compliance, Safety.</a:t>
            </a:r>
          </a:p>
          <a:p>
            <a:endParaRPr lang="en-US" sz="2400" dirty="0" smtClean="0">
              <a:latin typeface="Arial Narrow" pitchFamily="34" charset="0"/>
            </a:endParaRPr>
          </a:p>
          <a:p>
            <a:pPr marL="457200" indent="-228600"/>
            <a:r>
              <a:rPr lang="en-US" sz="2400" dirty="0" smtClean="0">
                <a:latin typeface="Arial Narrow" pitchFamily="34" charset="0"/>
              </a:rPr>
              <a:t>Resource Histogram</a:t>
            </a:r>
          </a:p>
          <a:p>
            <a:pPr marL="292100" indent="0">
              <a:buNone/>
            </a:pPr>
            <a:r>
              <a:rPr lang="en-US" dirty="0" smtClean="0">
                <a:latin typeface="Arial Narrow" pitchFamily="34" charset="0"/>
              </a:rPr>
              <a:t>Bar chart shows number of resource used per time period</a:t>
            </a:r>
            <a:endParaRPr lang="en-US" dirty="0">
              <a:latin typeface="Arial Narrow" pitchFamily="34" charset="0"/>
            </a:endParaRPr>
          </a:p>
        </p:txBody>
      </p:sp>
      <p:pic>
        <p:nvPicPr>
          <p:cNvPr id="32772" name="Picture 4"/>
          <p:cNvPicPr>
            <a:picLocks noChangeAspect="1" noChangeArrowheads="1"/>
          </p:cNvPicPr>
          <p:nvPr/>
        </p:nvPicPr>
        <p:blipFill>
          <a:blip r:embed="rId3"/>
          <a:srcRect/>
          <a:stretch>
            <a:fillRect/>
          </a:stretch>
        </p:blipFill>
        <p:spPr bwMode="auto">
          <a:xfrm>
            <a:off x="4837521" y="3733800"/>
            <a:ext cx="3431357" cy="2133600"/>
          </a:xfrm>
          <a:prstGeom prst="rect">
            <a:avLst/>
          </a:prstGeom>
          <a:noFill/>
          <a:ln w="9525">
            <a:noFill/>
            <a:miter lim="800000"/>
            <a:headEnd/>
            <a:tailEnd/>
          </a:ln>
          <a:effectLst>
            <a:outerShdw blurRad="139700" dist="215900" dir="3180000" algn="tl" rotWithShape="0">
              <a:schemeClr val="accent4">
                <a:lumMod val="75000"/>
                <a:alpha val="40000"/>
              </a:schemeClr>
            </a:outerShdw>
          </a:effectLst>
        </p:spPr>
      </p:pic>
      <p:sp>
        <p:nvSpPr>
          <p:cNvPr id="5" name="Rounded Rectangular Callout 4"/>
          <p:cNvSpPr/>
          <p:nvPr/>
        </p:nvSpPr>
        <p:spPr>
          <a:xfrm>
            <a:off x="4572000" y="5257800"/>
            <a:ext cx="1981200" cy="609600"/>
          </a:xfrm>
          <a:prstGeom prst="wedgeRoundRectCallout">
            <a:avLst>
              <a:gd name="adj1" fmla="val -123096"/>
              <a:gd name="adj2" fmla="val -122935"/>
              <a:gd name="adj3" fmla="val 16667"/>
            </a:avLst>
          </a:prstGeom>
          <a:solidFill>
            <a:srgbClr val="FFFF00"/>
          </a:solidFill>
          <a:ln w="127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schemeClr val="accent4">
                    <a:lumMod val="10000"/>
                  </a:schemeClr>
                </a:solidFill>
                <a:latin typeface="Arial Narrow" pitchFamily="34" charset="0"/>
              </a:rPr>
              <a:t>This is an output of </a:t>
            </a:r>
          </a:p>
          <a:p>
            <a:r>
              <a:rPr lang="en-US" sz="1200" dirty="0" smtClean="0">
                <a:solidFill>
                  <a:schemeClr val="accent4">
                    <a:lumMod val="10000"/>
                  </a:schemeClr>
                </a:solidFill>
                <a:latin typeface="Arial Narrow" pitchFamily="34" charset="0"/>
              </a:rPr>
              <a:t>Acquire Project Team process</a:t>
            </a:r>
            <a:endParaRPr lang="en-US" sz="1200" dirty="0">
              <a:solidFill>
                <a:schemeClr val="accent4">
                  <a:lumMod val="10000"/>
                </a:schemeClr>
              </a:solidFill>
              <a:latin typeface="Arial Narrow" pitchFamily="34" charset="0"/>
            </a:endParaRPr>
          </a:p>
        </p:txBody>
      </p:sp>
    </p:spTree>
    <p:extLst>
      <p:ext uri="{BB962C8B-B14F-4D97-AF65-F5344CB8AC3E}">
        <p14:creationId xmlns:p14="http://schemas.microsoft.com/office/powerpoint/2010/main" xmlns="" val="21142916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ight Arrow 11"/>
          <p:cNvSpPr/>
          <p:nvPr/>
        </p:nvSpPr>
        <p:spPr>
          <a:xfrm>
            <a:off x="228600" y="3143655"/>
            <a:ext cx="8686800" cy="2880610"/>
          </a:xfrm>
          <a:prstGeom prst="rightArrow">
            <a:avLst>
              <a:gd name="adj1" fmla="val 70438"/>
              <a:gd name="adj2" fmla="val 27493"/>
            </a:avLst>
          </a:prstGeom>
          <a:solidFill>
            <a:srgbClr val="CC66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600" y="397240"/>
            <a:ext cx="7620000" cy="381000"/>
          </a:xfrm>
        </p:spPr>
        <p:txBody>
          <a:bodyPr>
            <a:normAutofit fontScale="90000"/>
          </a:bodyPr>
          <a:lstStyle/>
          <a:p>
            <a:r>
              <a:rPr lang="en-US" dirty="0" smtClean="0">
                <a:latin typeface="Calibri" pitchFamily="34" charset="0"/>
              </a:rPr>
              <a:t>9.2 Acquire Project Team</a:t>
            </a:r>
            <a:endParaRPr lang="en-US" dirty="0">
              <a:latin typeface="Calibri" pitchFamily="34" charset="0"/>
            </a:endParaRPr>
          </a:p>
        </p:txBody>
      </p:sp>
      <p:sp>
        <p:nvSpPr>
          <p:cNvPr id="3" name="Content Placeholder 2"/>
          <p:cNvSpPr>
            <a:spLocks noGrp="1"/>
          </p:cNvSpPr>
          <p:nvPr>
            <p:ph idx="1"/>
          </p:nvPr>
        </p:nvSpPr>
        <p:spPr>
          <a:xfrm>
            <a:off x="381000" y="914400"/>
            <a:ext cx="7848600" cy="1371600"/>
          </a:xfrm>
        </p:spPr>
        <p:txBody>
          <a:bodyPr>
            <a:normAutofit fontScale="92500" lnSpcReduction="10000"/>
          </a:bodyPr>
          <a:lstStyle/>
          <a:p>
            <a:r>
              <a:rPr lang="en-US" dirty="0" smtClean="0">
                <a:latin typeface="Arial Narrow" pitchFamily="34" charset="0"/>
              </a:rPr>
              <a:t>The process of confirming human resource availability and obtain the team necessary to complete project assignments.</a:t>
            </a:r>
          </a:p>
        </p:txBody>
      </p:sp>
      <p:graphicFrame>
        <p:nvGraphicFramePr>
          <p:cNvPr id="9" name="Group 59"/>
          <p:cNvGraphicFramePr>
            <a:graphicFrameLocks noGrp="1"/>
          </p:cNvGraphicFramePr>
          <p:nvPr/>
        </p:nvGraphicFramePr>
        <p:xfrm>
          <a:off x="533400" y="2219194"/>
          <a:ext cx="2209800" cy="2358902"/>
        </p:xfrm>
        <a:graphic>
          <a:graphicData uri="http://schemas.openxmlformats.org/drawingml/2006/table">
            <a:tbl>
              <a:tblPr/>
              <a:tblGrid>
                <a:gridCol w="2209800"/>
              </a:tblGrid>
              <a:tr h="706886">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110000"/>
                        <a:buFontTx/>
                        <a:buNone/>
                        <a:tabLst/>
                      </a:pPr>
                      <a:r>
                        <a:rPr kumimoji="0" lang="en-US" sz="2000" b="1" i="0" u="none" strike="noStrike" kern="1200" cap="none" normalizeH="0" baseline="0" dirty="0" smtClean="0">
                          <a:ln>
                            <a:noFill/>
                          </a:ln>
                          <a:solidFill>
                            <a:schemeClr val="tx1"/>
                          </a:solidFill>
                          <a:effectLst/>
                          <a:latin typeface="Courier New" pitchFamily="49" charset="0"/>
                          <a:ea typeface="+mn-ea"/>
                          <a:cs typeface="Courier New" pitchFamily="49" charset="0"/>
                        </a:rPr>
                        <a:t>Inputs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99"/>
                    </a:solidFill>
                  </a:tcPr>
                </a:tc>
              </a:tr>
              <a:tr h="1385863">
                <a:tc>
                  <a:txBody>
                    <a:bodyPr/>
                    <a:lstStyle/>
                    <a:p>
                      <a:pPr marL="225425" marR="0" lvl="0" indent="-225425" algn="l" defTabSz="914400" rtl="0" eaLnBrk="1" fontAlgn="base" latinLnBrk="0" hangingPunct="1">
                        <a:lnSpc>
                          <a:spcPct val="100000"/>
                        </a:lnSpc>
                        <a:spcBef>
                          <a:spcPct val="20000"/>
                        </a:spcBef>
                        <a:spcAft>
                          <a:spcPct val="0"/>
                        </a:spcAft>
                        <a:buClrTx/>
                        <a:buSzPct val="110000"/>
                        <a:buFont typeface="+mj-lt"/>
                        <a:buAutoNum type="arabicPeriod"/>
                        <a:tabLst/>
                      </a:pPr>
                      <a:r>
                        <a:rPr kumimoji="0" lang="en-US" sz="1600" b="0" i="0" u="none" strike="noStrike" kern="1200" cap="none" normalizeH="0" baseline="0" dirty="0" smtClean="0">
                          <a:ln>
                            <a:noFill/>
                          </a:ln>
                          <a:solidFill>
                            <a:schemeClr val="tx1"/>
                          </a:solidFill>
                          <a:effectLst/>
                          <a:latin typeface="Arial Narrow" pitchFamily="34" charset="0"/>
                          <a:ea typeface="+mn-ea"/>
                          <a:cs typeface="+mn-cs"/>
                        </a:rPr>
                        <a:t>Project management plan</a:t>
                      </a:r>
                    </a:p>
                    <a:p>
                      <a:pPr marL="225425" marR="0" lvl="0" indent="-225425" algn="l" defTabSz="914400" rtl="0" eaLnBrk="1" fontAlgn="base" latinLnBrk="0" hangingPunct="1">
                        <a:lnSpc>
                          <a:spcPct val="100000"/>
                        </a:lnSpc>
                        <a:spcBef>
                          <a:spcPct val="20000"/>
                        </a:spcBef>
                        <a:spcAft>
                          <a:spcPct val="0"/>
                        </a:spcAft>
                        <a:buClrTx/>
                        <a:buSzPct val="110000"/>
                        <a:buFont typeface="+mj-lt"/>
                        <a:buAutoNum type="arabicPeriod"/>
                        <a:tabLst/>
                      </a:pPr>
                      <a:r>
                        <a:rPr kumimoji="0" lang="en-US" sz="1600" b="0" i="0" u="none" strike="noStrike" kern="1200" cap="none" normalizeH="0" baseline="0" dirty="0" smtClean="0">
                          <a:ln>
                            <a:noFill/>
                          </a:ln>
                          <a:solidFill>
                            <a:schemeClr val="tx1"/>
                          </a:solidFill>
                          <a:effectLst/>
                          <a:latin typeface="Arial Narrow" pitchFamily="34" charset="0"/>
                          <a:ea typeface="+mn-ea"/>
                          <a:cs typeface="+mn-cs"/>
                        </a:rPr>
                        <a:t>Enterprise environmental factors</a:t>
                      </a:r>
                    </a:p>
                    <a:p>
                      <a:pPr marL="225425" marR="0" lvl="0" indent="-225425" algn="l" defTabSz="914400" rtl="0" eaLnBrk="1" fontAlgn="base" latinLnBrk="0" hangingPunct="1">
                        <a:lnSpc>
                          <a:spcPct val="100000"/>
                        </a:lnSpc>
                        <a:spcBef>
                          <a:spcPct val="20000"/>
                        </a:spcBef>
                        <a:spcAft>
                          <a:spcPct val="0"/>
                        </a:spcAft>
                        <a:buClrTx/>
                        <a:buSzPct val="110000"/>
                        <a:buFont typeface="+mj-lt"/>
                        <a:buAutoNum type="arabicPeriod"/>
                        <a:tabLst/>
                      </a:pPr>
                      <a:r>
                        <a:rPr kumimoji="0" lang="en-US" sz="1600" b="0" i="0" u="none" strike="noStrike" kern="1200" cap="none" normalizeH="0" baseline="0" dirty="0" smtClean="0">
                          <a:ln>
                            <a:noFill/>
                          </a:ln>
                          <a:solidFill>
                            <a:schemeClr val="tx1"/>
                          </a:solidFill>
                          <a:effectLst/>
                          <a:latin typeface="Arial Narrow" pitchFamily="34" charset="0"/>
                          <a:ea typeface="+mn-ea"/>
                          <a:cs typeface="+mn-cs"/>
                        </a:rPr>
                        <a:t>Organizational process assets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tr>
            </a:tbl>
          </a:graphicData>
        </a:graphic>
      </p:graphicFrame>
      <p:graphicFrame>
        <p:nvGraphicFramePr>
          <p:cNvPr id="10" name="Group 60"/>
          <p:cNvGraphicFramePr>
            <a:graphicFrameLocks noGrp="1"/>
          </p:cNvGraphicFramePr>
          <p:nvPr/>
        </p:nvGraphicFramePr>
        <p:xfrm>
          <a:off x="3124200" y="2219195"/>
          <a:ext cx="2209800" cy="1914144"/>
        </p:xfrm>
        <a:graphic>
          <a:graphicData uri="http://schemas.openxmlformats.org/drawingml/2006/table">
            <a:tbl>
              <a:tblPr/>
              <a:tblGrid>
                <a:gridCol w="2209800"/>
              </a:tblGrid>
              <a:tr h="647891">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110000"/>
                        <a:buFontTx/>
                        <a:buNone/>
                        <a:tabLst/>
                      </a:pPr>
                      <a:r>
                        <a:rPr kumimoji="0" lang="en-US" sz="2000" b="1" i="0" u="none" strike="noStrike" cap="none" normalizeH="0" baseline="0" dirty="0" smtClean="0">
                          <a:ln>
                            <a:noFill/>
                          </a:ln>
                          <a:solidFill>
                            <a:schemeClr val="tx1"/>
                          </a:solidFill>
                          <a:effectLst/>
                          <a:latin typeface="Courier New" pitchFamily="49" charset="0"/>
                          <a:cs typeface="Courier New" pitchFamily="49" charset="0"/>
                        </a:rPr>
                        <a:t>Tools &amp; Techniques</a:t>
                      </a:r>
                      <a:endParaRPr kumimoji="0" lang="en-US" sz="2800" b="0" i="0" u="none" strike="noStrike" cap="none" normalizeH="0" baseline="0" dirty="0" smtClean="0">
                        <a:ln>
                          <a:noFill/>
                        </a:ln>
                        <a:solidFill>
                          <a:schemeClr val="tx1"/>
                        </a:solidFill>
                        <a:effectLst/>
                        <a:latin typeface="Courier New" pitchFamily="49" charset="0"/>
                        <a:cs typeface="Courier New" pitchFamily="49"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99"/>
                    </a:solidFill>
                  </a:tcPr>
                </a:tc>
              </a:tr>
              <a:tr h="790514">
                <a:tc>
                  <a:txBody>
                    <a:bodyPr/>
                    <a:lstStyle/>
                    <a:p>
                      <a:pPr marL="225425" marR="0" lvl="0" indent="-225425" algn="l" defTabSz="914400" rtl="0" eaLnBrk="1" fontAlgn="base" latinLnBrk="0" hangingPunct="1">
                        <a:lnSpc>
                          <a:spcPct val="100000"/>
                        </a:lnSpc>
                        <a:spcBef>
                          <a:spcPct val="20000"/>
                        </a:spcBef>
                        <a:spcAft>
                          <a:spcPct val="0"/>
                        </a:spcAft>
                        <a:buClrTx/>
                        <a:buSzPct val="110000"/>
                        <a:buFont typeface="+mj-lt"/>
                        <a:buAutoNum type="arabicPeriod"/>
                        <a:tabLst/>
                      </a:pPr>
                      <a:r>
                        <a:rPr kumimoji="0" lang="en-US" sz="1600" b="0" i="0" u="none" strike="noStrike" kern="1200" cap="none" normalizeH="0" baseline="0" dirty="0" smtClean="0">
                          <a:ln>
                            <a:noFill/>
                          </a:ln>
                          <a:solidFill>
                            <a:schemeClr val="bg1">
                              <a:lumMod val="50000"/>
                            </a:schemeClr>
                          </a:solidFill>
                          <a:effectLst/>
                          <a:latin typeface="Arial Narrow" pitchFamily="34" charset="0"/>
                          <a:ea typeface="+mn-ea"/>
                          <a:cs typeface="+mn-cs"/>
                        </a:rPr>
                        <a:t>Pre-assignment</a:t>
                      </a:r>
                    </a:p>
                    <a:p>
                      <a:pPr marL="225425" marR="0" lvl="0" indent="-225425" algn="l" defTabSz="914400" rtl="0" eaLnBrk="1" fontAlgn="base" latinLnBrk="0" hangingPunct="1">
                        <a:lnSpc>
                          <a:spcPct val="100000"/>
                        </a:lnSpc>
                        <a:spcBef>
                          <a:spcPct val="20000"/>
                        </a:spcBef>
                        <a:spcAft>
                          <a:spcPct val="0"/>
                        </a:spcAft>
                        <a:buClrTx/>
                        <a:buSzPct val="110000"/>
                        <a:buFont typeface="+mj-lt"/>
                        <a:buAutoNum type="arabicPeriod"/>
                        <a:tabLst/>
                      </a:pPr>
                      <a:r>
                        <a:rPr kumimoji="0" lang="en-US" sz="1600" b="0" i="0" u="none" strike="noStrike" kern="1200" cap="none" normalizeH="0" baseline="0" dirty="0" smtClean="0">
                          <a:ln>
                            <a:noFill/>
                          </a:ln>
                          <a:solidFill>
                            <a:schemeClr val="tx1"/>
                          </a:solidFill>
                          <a:effectLst/>
                          <a:latin typeface="Arial Narrow" pitchFamily="34" charset="0"/>
                          <a:ea typeface="+mn-ea"/>
                          <a:cs typeface="+mn-cs"/>
                        </a:rPr>
                        <a:t>Negotiation</a:t>
                      </a:r>
                    </a:p>
                    <a:p>
                      <a:pPr marL="225425" marR="0" lvl="0" indent="-225425" algn="l" defTabSz="914400" rtl="0" eaLnBrk="1" fontAlgn="base" latinLnBrk="0" hangingPunct="1">
                        <a:lnSpc>
                          <a:spcPct val="100000"/>
                        </a:lnSpc>
                        <a:spcBef>
                          <a:spcPct val="20000"/>
                        </a:spcBef>
                        <a:spcAft>
                          <a:spcPct val="0"/>
                        </a:spcAft>
                        <a:buClrTx/>
                        <a:buSzPct val="110000"/>
                        <a:buFont typeface="+mj-lt"/>
                        <a:buAutoNum type="arabicPeriod"/>
                        <a:tabLst/>
                      </a:pPr>
                      <a:r>
                        <a:rPr kumimoji="0" lang="en-US" sz="1600" b="0" i="0" u="none" strike="noStrike" kern="1200" cap="none" normalizeH="0" baseline="0" dirty="0" smtClean="0">
                          <a:ln>
                            <a:noFill/>
                          </a:ln>
                          <a:solidFill>
                            <a:schemeClr val="tx1"/>
                          </a:solidFill>
                          <a:effectLst/>
                          <a:latin typeface="Arial Narrow" pitchFamily="34" charset="0"/>
                          <a:ea typeface="+mn-ea"/>
                          <a:cs typeface="+mn-cs"/>
                        </a:rPr>
                        <a:t>Acquisition</a:t>
                      </a:r>
                    </a:p>
                    <a:p>
                      <a:pPr marL="225425" marR="0" lvl="0" indent="-225425" algn="l" defTabSz="914400" rtl="0" eaLnBrk="1" fontAlgn="base" latinLnBrk="0" hangingPunct="1">
                        <a:lnSpc>
                          <a:spcPct val="100000"/>
                        </a:lnSpc>
                        <a:spcBef>
                          <a:spcPct val="20000"/>
                        </a:spcBef>
                        <a:spcAft>
                          <a:spcPct val="0"/>
                        </a:spcAft>
                        <a:buClrTx/>
                        <a:buSzPct val="110000"/>
                        <a:buFont typeface="+mj-lt"/>
                        <a:buAutoNum type="arabicPeriod"/>
                        <a:tabLst/>
                      </a:pPr>
                      <a:r>
                        <a:rPr kumimoji="0" lang="en-US" sz="1600" b="0" i="0" u="none" strike="noStrike" kern="1200" cap="none" normalizeH="0" baseline="0" dirty="0" smtClean="0">
                          <a:ln>
                            <a:noFill/>
                          </a:ln>
                          <a:solidFill>
                            <a:schemeClr val="tx1"/>
                          </a:solidFill>
                          <a:effectLst/>
                          <a:latin typeface="Arial Narrow" pitchFamily="34" charset="0"/>
                          <a:ea typeface="+mn-ea"/>
                          <a:cs typeface="+mn-cs"/>
                        </a:rPr>
                        <a:t>Virtual teams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tr>
            </a:tbl>
          </a:graphicData>
        </a:graphic>
      </p:graphicFrame>
      <p:graphicFrame>
        <p:nvGraphicFramePr>
          <p:cNvPr id="11" name="Group 61"/>
          <p:cNvGraphicFramePr>
            <a:graphicFrameLocks noGrp="1"/>
          </p:cNvGraphicFramePr>
          <p:nvPr/>
        </p:nvGraphicFramePr>
        <p:xfrm>
          <a:off x="5791200" y="2219195"/>
          <a:ext cx="2209800" cy="1861961"/>
        </p:xfrm>
        <a:graphic>
          <a:graphicData uri="http://schemas.openxmlformats.org/drawingml/2006/table">
            <a:tbl>
              <a:tblPr/>
              <a:tblGrid>
                <a:gridCol w="2209800"/>
              </a:tblGrid>
              <a:tr h="697625">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110000"/>
                        <a:buFontTx/>
                        <a:buNone/>
                        <a:tabLst/>
                      </a:pPr>
                      <a:r>
                        <a:rPr kumimoji="0" lang="en-US" sz="2000" b="1" i="0" u="none" strike="noStrike" kern="1200" cap="none" normalizeH="0" baseline="0" dirty="0" smtClean="0">
                          <a:ln>
                            <a:noFill/>
                          </a:ln>
                          <a:solidFill>
                            <a:schemeClr val="tx1"/>
                          </a:solidFill>
                          <a:effectLst/>
                          <a:latin typeface="Courier New" pitchFamily="49" charset="0"/>
                          <a:ea typeface="+mn-ea"/>
                          <a:cs typeface="Courier New" pitchFamily="49" charset="0"/>
                        </a:rPr>
                        <a:t>Outputs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99"/>
                    </a:solidFill>
                  </a:tcPr>
                </a:tc>
              </a:tr>
              <a:tr h="1017080">
                <a:tc>
                  <a:txBody>
                    <a:bodyPr/>
                    <a:lstStyle/>
                    <a:p>
                      <a:pPr marL="225425" marR="0" lvl="0" indent="-225425" algn="l" defTabSz="914400" rtl="0" eaLnBrk="1" fontAlgn="base" latinLnBrk="0" hangingPunct="1">
                        <a:lnSpc>
                          <a:spcPct val="100000"/>
                        </a:lnSpc>
                        <a:spcBef>
                          <a:spcPct val="20000"/>
                        </a:spcBef>
                        <a:spcAft>
                          <a:spcPct val="0"/>
                        </a:spcAft>
                        <a:buClrTx/>
                        <a:buSzPct val="110000"/>
                        <a:buFont typeface="+mj-lt"/>
                        <a:buAutoNum type="arabicPeriod"/>
                        <a:tabLst/>
                      </a:pPr>
                      <a:r>
                        <a:rPr kumimoji="0" lang="en-US" sz="1600" b="0" i="0" u="none" strike="noStrike" kern="1200" cap="none" normalizeH="0" baseline="0" dirty="0" smtClean="0">
                          <a:ln>
                            <a:noFill/>
                          </a:ln>
                          <a:solidFill>
                            <a:schemeClr val="tx1"/>
                          </a:solidFill>
                          <a:effectLst/>
                          <a:latin typeface="Arial Narrow" pitchFamily="34" charset="0"/>
                          <a:ea typeface="+mn-ea"/>
                          <a:cs typeface="+mn-cs"/>
                        </a:rPr>
                        <a:t>Project staff assignment</a:t>
                      </a:r>
                    </a:p>
                    <a:p>
                      <a:pPr marL="225425" marR="0" lvl="0" indent="-225425" algn="l" defTabSz="914400" rtl="0" eaLnBrk="1" fontAlgn="base" latinLnBrk="0" hangingPunct="1">
                        <a:lnSpc>
                          <a:spcPct val="100000"/>
                        </a:lnSpc>
                        <a:spcBef>
                          <a:spcPct val="20000"/>
                        </a:spcBef>
                        <a:spcAft>
                          <a:spcPct val="0"/>
                        </a:spcAft>
                        <a:buClrTx/>
                        <a:buSzPct val="110000"/>
                        <a:buFont typeface="+mj-lt"/>
                        <a:buAutoNum type="arabicPeriod"/>
                        <a:tabLst/>
                      </a:pPr>
                      <a:r>
                        <a:rPr kumimoji="0" lang="en-US" sz="1600" b="0" i="0" u="none" strike="noStrike" kern="1200" cap="none" normalizeH="0" baseline="0" dirty="0" smtClean="0">
                          <a:ln>
                            <a:noFill/>
                          </a:ln>
                          <a:solidFill>
                            <a:schemeClr val="tx1"/>
                          </a:solidFill>
                          <a:effectLst/>
                          <a:latin typeface="Arial Narrow" pitchFamily="34" charset="0"/>
                          <a:ea typeface="+mn-ea"/>
                          <a:cs typeface="+mn-cs"/>
                        </a:rPr>
                        <a:t>Resource calendars</a:t>
                      </a:r>
                    </a:p>
                    <a:p>
                      <a:pPr marL="225425" marR="0" lvl="0" indent="-225425" algn="l" defTabSz="914400" rtl="0" eaLnBrk="1" fontAlgn="base" latinLnBrk="0" hangingPunct="1">
                        <a:lnSpc>
                          <a:spcPct val="100000"/>
                        </a:lnSpc>
                        <a:spcBef>
                          <a:spcPct val="20000"/>
                        </a:spcBef>
                        <a:spcAft>
                          <a:spcPct val="0"/>
                        </a:spcAft>
                        <a:buClrTx/>
                        <a:buSzPct val="110000"/>
                        <a:buFont typeface="+mj-lt"/>
                        <a:buAutoNum type="arabicPeriod"/>
                        <a:tabLst/>
                      </a:pPr>
                      <a:r>
                        <a:rPr kumimoji="0" lang="en-US" sz="1600" b="0" i="0" u="none" strike="noStrike" kern="1200" cap="none" normalizeH="0" baseline="0" dirty="0" smtClean="0">
                          <a:ln>
                            <a:noFill/>
                          </a:ln>
                          <a:solidFill>
                            <a:schemeClr val="tx1"/>
                          </a:solidFill>
                          <a:effectLst/>
                          <a:latin typeface="Arial Narrow" pitchFamily="34" charset="0"/>
                          <a:ea typeface="+mn-ea"/>
                          <a:cs typeface="+mn-cs"/>
                        </a:rPr>
                        <a:t>Project management plan updates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tr>
            </a:tbl>
          </a:graphicData>
        </a:graphic>
      </p:graphicFrame>
      <p:sp>
        <p:nvSpPr>
          <p:cNvPr id="8" name="TextBox 7"/>
          <p:cNvSpPr txBox="1"/>
          <p:nvPr/>
        </p:nvSpPr>
        <p:spPr>
          <a:xfrm>
            <a:off x="457200" y="5562600"/>
            <a:ext cx="7467600" cy="461665"/>
          </a:xfrm>
          <a:prstGeom prst="rect">
            <a:avLst/>
          </a:prstGeom>
          <a:noFill/>
        </p:spPr>
        <p:txBody>
          <a:bodyPr wrap="square" rtlCol="0">
            <a:spAutoFit/>
          </a:bodyPr>
          <a:lstStyle/>
          <a:p>
            <a:pPr algn="ctr"/>
            <a:r>
              <a:rPr lang="en-US" sz="2400" b="1" dirty="0" smtClean="0">
                <a:solidFill>
                  <a:srgbClr val="0070C0"/>
                </a:solidFill>
                <a:latin typeface="FG Deanna's Hand" pitchFamily="2" charset="0"/>
              </a:rPr>
              <a:t>Read as “Acquire final project team.”</a:t>
            </a:r>
            <a:endParaRPr lang="en-US" sz="2400" b="1" dirty="0">
              <a:solidFill>
                <a:srgbClr val="0070C0"/>
              </a:solidFill>
              <a:latin typeface="FG Deanna's Hand" pitchFamily="2" charset="0"/>
            </a:endParaRPr>
          </a:p>
        </p:txBody>
      </p:sp>
    </p:spTree>
    <p:extLst>
      <p:ext uri="{BB962C8B-B14F-4D97-AF65-F5344CB8AC3E}">
        <p14:creationId xmlns:p14="http://schemas.microsoft.com/office/powerpoint/2010/main" xmlns="" val="32672571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26720"/>
            <a:ext cx="7620000" cy="381000"/>
          </a:xfrm>
        </p:spPr>
        <p:txBody>
          <a:bodyPr>
            <a:normAutofit fontScale="90000"/>
          </a:bodyPr>
          <a:lstStyle/>
          <a:p>
            <a:pPr lvl="0"/>
            <a:r>
              <a:rPr lang="en-US" dirty="0" smtClean="0">
                <a:latin typeface="Calibri" pitchFamily="34" charset="0"/>
              </a:rPr>
              <a:t>Acquire Project Team</a:t>
            </a:r>
            <a:endParaRPr lang="en-US" dirty="0">
              <a:latin typeface="Calibri" pitchFamily="34" charset="0"/>
            </a:endParaRPr>
          </a:p>
        </p:txBody>
      </p:sp>
      <p:sp>
        <p:nvSpPr>
          <p:cNvPr id="3" name="Content Placeholder 2"/>
          <p:cNvSpPr>
            <a:spLocks noGrp="1"/>
          </p:cNvSpPr>
          <p:nvPr>
            <p:ph idx="1"/>
          </p:nvPr>
        </p:nvSpPr>
        <p:spPr>
          <a:xfrm>
            <a:off x="228600" y="1264920"/>
            <a:ext cx="8077200" cy="5059680"/>
          </a:xfrm>
        </p:spPr>
        <p:txBody>
          <a:bodyPr>
            <a:normAutofit fontScale="92500"/>
          </a:bodyPr>
          <a:lstStyle/>
          <a:p>
            <a:r>
              <a:rPr lang="en-US" dirty="0" smtClean="0">
                <a:latin typeface="Arial Narrow" pitchFamily="34" charset="0"/>
                <a:ea typeface="+mn-ea"/>
              </a:rPr>
              <a:t>Pre-assignment</a:t>
            </a:r>
          </a:p>
          <a:p>
            <a:pPr lvl="1"/>
            <a:r>
              <a:rPr lang="en-US" dirty="0" smtClean="0">
                <a:latin typeface="Arial Narrow" pitchFamily="34" charset="0"/>
                <a:ea typeface="+mn-ea"/>
              </a:rPr>
              <a:t>Resources who are assigned in advance</a:t>
            </a:r>
          </a:p>
          <a:p>
            <a:r>
              <a:rPr lang="en-US" dirty="0" smtClean="0">
                <a:latin typeface="Arial Narrow" pitchFamily="34" charset="0"/>
                <a:ea typeface="+mn-ea"/>
              </a:rPr>
              <a:t>Negotiation</a:t>
            </a:r>
          </a:p>
          <a:p>
            <a:pPr lvl="1"/>
            <a:r>
              <a:rPr lang="en-US" dirty="0" smtClean="0">
                <a:latin typeface="Arial Narrow" pitchFamily="34" charset="0"/>
                <a:ea typeface="+mn-ea"/>
              </a:rPr>
              <a:t>For gaining resources within the organization or external vendors, suppliers, contractors, etc (in contract situation)</a:t>
            </a:r>
          </a:p>
          <a:p>
            <a:r>
              <a:rPr lang="en-US" dirty="0" smtClean="0">
                <a:latin typeface="Arial Narrow" pitchFamily="34" charset="0"/>
              </a:rPr>
              <a:t>Acquisition</a:t>
            </a:r>
          </a:p>
          <a:p>
            <a:pPr lvl="1"/>
            <a:r>
              <a:rPr lang="en-US" dirty="0" smtClean="0">
                <a:latin typeface="Arial Narrow" pitchFamily="34" charset="0"/>
              </a:rPr>
              <a:t>Acquiring/hiring from outside resources (outsource)</a:t>
            </a:r>
          </a:p>
          <a:p>
            <a:r>
              <a:rPr lang="en-US" dirty="0" smtClean="0">
                <a:latin typeface="Arial Narrow" pitchFamily="34" charset="0"/>
              </a:rPr>
              <a:t>Virtual teams</a:t>
            </a:r>
          </a:p>
          <a:p>
            <a:pPr lvl="1"/>
            <a:r>
              <a:rPr lang="en-US" dirty="0" smtClean="0">
                <a:latin typeface="Arial Narrow" pitchFamily="34" charset="0"/>
              </a:rPr>
              <a:t>Think the possibilities of having group of people even little or no time spent to meet face to face.</a:t>
            </a:r>
          </a:p>
        </p:txBody>
      </p:sp>
    </p:spTree>
    <p:extLst>
      <p:ext uri="{BB962C8B-B14F-4D97-AF65-F5344CB8AC3E}">
        <p14:creationId xmlns:p14="http://schemas.microsoft.com/office/powerpoint/2010/main" xmlns="" val="42486456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ight Arrow 11"/>
          <p:cNvSpPr/>
          <p:nvPr/>
        </p:nvSpPr>
        <p:spPr>
          <a:xfrm>
            <a:off x="457200" y="3977390"/>
            <a:ext cx="8686800" cy="2880610"/>
          </a:xfrm>
          <a:prstGeom prst="rightArrow">
            <a:avLst>
              <a:gd name="adj1" fmla="val 70438"/>
              <a:gd name="adj2" fmla="val 27493"/>
            </a:avLst>
          </a:prstGeom>
          <a:solidFill>
            <a:srgbClr val="CC66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600" y="397240"/>
            <a:ext cx="7620000" cy="381000"/>
          </a:xfrm>
        </p:spPr>
        <p:txBody>
          <a:bodyPr>
            <a:normAutofit fontScale="90000"/>
          </a:bodyPr>
          <a:lstStyle/>
          <a:p>
            <a:r>
              <a:rPr lang="en-US" dirty="0" smtClean="0">
                <a:latin typeface="Calibri" pitchFamily="34" charset="0"/>
              </a:rPr>
              <a:t>9.3 Develop Project Team</a:t>
            </a:r>
            <a:endParaRPr lang="en-US" dirty="0">
              <a:latin typeface="Calibri" pitchFamily="34" charset="0"/>
            </a:endParaRPr>
          </a:p>
        </p:txBody>
      </p:sp>
      <p:sp>
        <p:nvSpPr>
          <p:cNvPr id="3" name="Content Placeholder 2"/>
          <p:cNvSpPr>
            <a:spLocks noGrp="1"/>
          </p:cNvSpPr>
          <p:nvPr>
            <p:ph idx="1"/>
          </p:nvPr>
        </p:nvSpPr>
        <p:spPr>
          <a:xfrm>
            <a:off x="381000" y="914400"/>
            <a:ext cx="7848600" cy="1371600"/>
          </a:xfrm>
        </p:spPr>
        <p:txBody>
          <a:bodyPr>
            <a:normAutofit fontScale="92500" lnSpcReduction="10000"/>
          </a:bodyPr>
          <a:lstStyle/>
          <a:p>
            <a:r>
              <a:rPr lang="en-US" dirty="0" smtClean="0">
                <a:latin typeface="Arial Narrow" pitchFamily="34" charset="0"/>
              </a:rPr>
              <a:t>The process of improving the competencies, team interaction, and the overall team environment to enhance project performance.</a:t>
            </a:r>
          </a:p>
        </p:txBody>
      </p:sp>
      <p:graphicFrame>
        <p:nvGraphicFramePr>
          <p:cNvPr id="9" name="Group 59"/>
          <p:cNvGraphicFramePr>
            <a:graphicFrameLocks noGrp="1"/>
          </p:cNvGraphicFramePr>
          <p:nvPr/>
        </p:nvGraphicFramePr>
        <p:xfrm>
          <a:off x="533400" y="2219194"/>
          <a:ext cx="2209800" cy="2092749"/>
        </p:xfrm>
        <a:graphic>
          <a:graphicData uri="http://schemas.openxmlformats.org/drawingml/2006/table">
            <a:tbl>
              <a:tblPr/>
              <a:tblGrid>
                <a:gridCol w="2209800"/>
              </a:tblGrid>
              <a:tr h="706886">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110000"/>
                        <a:buFontTx/>
                        <a:buNone/>
                        <a:tabLst/>
                      </a:pPr>
                      <a:r>
                        <a:rPr kumimoji="0" lang="en-US" sz="2000" b="1" i="0" u="none" strike="noStrike" kern="1200" cap="none" normalizeH="0" baseline="0" dirty="0" smtClean="0">
                          <a:ln>
                            <a:noFill/>
                          </a:ln>
                          <a:solidFill>
                            <a:schemeClr val="tx1"/>
                          </a:solidFill>
                          <a:effectLst/>
                          <a:latin typeface="Courier New" pitchFamily="49" charset="0"/>
                          <a:ea typeface="+mn-ea"/>
                          <a:cs typeface="Courier New" pitchFamily="49" charset="0"/>
                        </a:rPr>
                        <a:t>Inputs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99"/>
                    </a:solidFill>
                  </a:tcPr>
                </a:tc>
              </a:tr>
              <a:tr h="1385863">
                <a:tc>
                  <a:txBody>
                    <a:bodyPr/>
                    <a:lstStyle/>
                    <a:p>
                      <a:pPr marL="225425" marR="0" lvl="0" indent="-225425" algn="l" defTabSz="914400" rtl="0" eaLnBrk="1" fontAlgn="base" latinLnBrk="0" hangingPunct="1">
                        <a:lnSpc>
                          <a:spcPct val="100000"/>
                        </a:lnSpc>
                        <a:spcBef>
                          <a:spcPct val="20000"/>
                        </a:spcBef>
                        <a:spcAft>
                          <a:spcPct val="0"/>
                        </a:spcAft>
                        <a:buClrTx/>
                        <a:buSzPct val="110000"/>
                        <a:buFont typeface="+mj-lt"/>
                        <a:buAutoNum type="arabicPeriod"/>
                        <a:tabLst/>
                      </a:pPr>
                      <a:r>
                        <a:rPr kumimoji="0" lang="en-US" sz="1600" b="0" i="0" u="none" strike="noStrike" cap="none" normalizeH="0" baseline="0" dirty="0" smtClean="0">
                          <a:ln>
                            <a:noFill/>
                          </a:ln>
                          <a:solidFill>
                            <a:schemeClr val="bg1">
                              <a:lumMod val="50000"/>
                            </a:schemeClr>
                          </a:solidFill>
                          <a:effectLst/>
                          <a:latin typeface="Arial Narrow" pitchFamily="34" charset="0"/>
                        </a:rPr>
                        <a:t>Project staff assignment</a:t>
                      </a:r>
                    </a:p>
                    <a:p>
                      <a:pPr marL="225425" marR="0" lvl="0" indent="-225425" algn="l" defTabSz="914400" rtl="0" eaLnBrk="1" fontAlgn="base" latinLnBrk="0" hangingPunct="1">
                        <a:lnSpc>
                          <a:spcPct val="100000"/>
                        </a:lnSpc>
                        <a:spcBef>
                          <a:spcPct val="20000"/>
                        </a:spcBef>
                        <a:spcAft>
                          <a:spcPct val="0"/>
                        </a:spcAft>
                        <a:buClrTx/>
                        <a:buSzPct val="110000"/>
                        <a:buFont typeface="+mj-lt"/>
                        <a:buAutoNum type="arabicPeriod"/>
                        <a:tabLst/>
                      </a:pPr>
                      <a:r>
                        <a:rPr kumimoji="0" lang="en-US" sz="1600" b="0" i="0" u="none" strike="noStrike" cap="none" normalizeH="0" baseline="0" dirty="0" smtClean="0">
                          <a:ln>
                            <a:noFill/>
                          </a:ln>
                          <a:solidFill>
                            <a:schemeClr val="bg1">
                              <a:lumMod val="50000"/>
                            </a:schemeClr>
                          </a:solidFill>
                          <a:effectLst/>
                          <a:latin typeface="Arial Narrow" pitchFamily="34" charset="0"/>
                        </a:rPr>
                        <a:t>Project management plan</a:t>
                      </a:r>
                    </a:p>
                    <a:p>
                      <a:pPr marL="225425" marR="0" lvl="0" indent="-225425" algn="l" defTabSz="914400" rtl="0" eaLnBrk="1" fontAlgn="base" latinLnBrk="0" hangingPunct="1">
                        <a:lnSpc>
                          <a:spcPct val="100000"/>
                        </a:lnSpc>
                        <a:spcBef>
                          <a:spcPct val="20000"/>
                        </a:spcBef>
                        <a:spcAft>
                          <a:spcPct val="0"/>
                        </a:spcAft>
                        <a:buClrTx/>
                        <a:buSzPct val="110000"/>
                        <a:buFont typeface="+mj-lt"/>
                        <a:buAutoNum type="arabicPeriod"/>
                        <a:tabLst/>
                      </a:pPr>
                      <a:r>
                        <a:rPr kumimoji="0" lang="en-US" sz="1600" b="0" i="0" u="none" strike="noStrike" cap="none" normalizeH="0" baseline="0" dirty="0" smtClean="0">
                          <a:ln>
                            <a:noFill/>
                          </a:ln>
                          <a:solidFill>
                            <a:schemeClr val="bg1">
                              <a:lumMod val="50000"/>
                            </a:schemeClr>
                          </a:solidFill>
                          <a:effectLst/>
                          <a:latin typeface="Arial Narrow" pitchFamily="34" charset="0"/>
                        </a:rPr>
                        <a:t>Resource calendar</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tr>
            </a:tbl>
          </a:graphicData>
        </a:graphic>
      </p:graphicFrame>
      <p:graphicFrame>
        <p:nvGraphicFramePr>
          <p:cNvPr id="10" name="Group 60"/>
          <p:cNvGraphicFramePr>
            <a:graphicFrameLocks noGrp="1"/>
          </p:cNvGraphicFramePr>
          <p:nvPr/>
        </p:nvGraphicFramePr>
        <p:xfrm>
          <a:off x="3124200" y="2219195"/>
          <a:ext cx="2209800" cy="2743200"/>
        </p:xfrm>
        <a:graphic>
          <a:graphicData uri="http://schemas.openxmlformats.org/drawingml/2006/table">
            <a:tbl>
              <a:tblPr/>
              <a:tblGrid>
                <a:gridCol w="2209800"/>
              </a:tblGrid>
              <a:tr h="647891">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110000"/>
                        <a:buFontTx/>
                        <a:buNone/>
                        <a:tabLst/>
                      </a:pPr>
                      <a:r>
                        <a:rPr kumimoji="0" lang="en-US" sz="2000" b="1" i="0" u="none" strike="noStrike" cap="none" normalizeH="0" baseline="0" dirty="0" smtClean="0">
                          <a:ln>
                            <a:noFill/>
                          </a:ln>
                          <a:solidFill>
                            <a:schemeClr val="tx1"/>
                          </a:solidFill>
                          <a:effectLst/>
                          <a:latin typeface="Courier New" pitchFamily="49" charset="0"/>
                          <a:cs typeface="Courier New" pitchFamily="49" charset="0"/>
                        </a:rPr>
                        <a:t>Tools &amp; Techniques</a:t>
                      </a:r>
                      <a:endParaRPr kumimoji="0" lang="en-US" sz="2800" b="0" i="0" u="none" strike="noStrike" cap="none" normalizeH="0" baseline="0" dirty="0" smtClean="0">
                        <a:ln>
                          <a:noFill/>
                        </a:ln>
                        <a:solidFill>
                          <a:schemeClr val="tx1"/>
                        </a:solidFill>
                        <a:effectLst/>
                        <a:latin typeface="Courier New" pitchFamily="49" charset="0"/>
                        <a:cs typeface="Courier New" pitchFamily="49"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99"/>
                    </a:solidFill>
                  </a:tcPr>
                </a:tc>
              </a:tr>
              <a:tr h="790514">
                <a:tc>
                  <a:txBody>
                    <a:bodyPr/>
                    <a:lstStyle/>
                    <a:p>
                      <a:pPr marL="225425" marR="0" lvl="0" indent="-225425" algn="l" defTabSz="914400" rtl="0" eaLnBrk="1" fontAlgn="base" latinLnBrk="0" hangingPunct="1">
                        <a:lnSpc>
                          <a:spcPct val="100000"/>
                        </a:lnSpc>
                        <a:spcBef>
                          <a:spcPct val="20000"/>
                        </a:spcBef>
                        <a:spcAft>
                          <a:spcPct val="0"/>
                        </a:spcAft>
                        <a:buClrTx/>
                        <a:buSzPct val="110000"/>
                        <a:buFont typeface="+mj-lt"/>
                        <a:buAutoNum type="arabicPeriod"/>
                        <a:tabLst/>
                      </a:pPr>
                      <a:r>
                        <a:rPr kumimoji="0" lang="en-US" sz="1600" b="0" i="0" u="none" strike="noStrike" kern="1200" cap="none" normalizeH="0" baseline="0" dirty="0" smtClean="0">
                          <a:ln>
                            <a:noFill/>
                          </a:ln>
                          <a:solidFill>
                            <a:schemeClr val="bg1">
                              <a:lumMod val="50000"/>
                            </a:schemeClr>
                          </a:solidFill>
                          <a:effectLst/>
                          <a:latin typeface="Arial Narrow" pitchFamily="34" charset="0"/>
                          <a:ea typeface="+mn-ea"/>
                          <a:cs typeface="+mn-cs"/>
                        </a:rPr>
                        <a:t>Interpersonal skills</a:t>
                      </a:r>
                    </a:p>
                    <a:p>
                      <a:pPr marL="225425" marR="0" lvl="0" indent="-225425" algn="l" defTabSz="914400" rtl="0" eaLnBrk="1" fontAlgn="base" latinLnBrk="0" hangingPunct="1">
                        <a:lnSpc>
                          <a:spcPct val="100000"/>
                        </a:lnSpc>
                        <a:spcBef>
                          <a:spcPct val="20000"/>
                        </a:spcBef>
                        <a:spcAft>
                          <a:spcPct val="0"/>
                        </a:spcAft>
                        <a:buClrTx/>
                        <a:buSzPct val="110000"/>
                        <a:buFont typeface="+mj-lt"/>
                        <a:buAutoNum type="arabicPeriod"/>
                        <a:tabLst/>
                      </a:pPr>
                      <a:r>
                        <a:rPr kumimoji="0" lang="en-US" sz="1600" b="0" i="0" u="none" strike="noStrike" kern="1200" cap="none" normalizeH="0" baseline="0" dirty="0" smtClean="0">
                          <a:ln>
                            <a:noFill/>
                          </a:ln>
                          <a:solidFill>
                            <a:schemeClr val="bg1">
                              <a:lumMod val="50000"/>
                            </a:schemeClr>
                          </a:solidFill>
                          <a:effectLst/>
                          <a:latin typeface="Arial Narrow" pitchFamily="34" charset="0"/>
                          <a:ea typeface="+mn-ea"/>
                          <a:cs typeface="+mn-cs"/>
                        </a:rPr>
                        <a:t>Training</a:t>
                      </a:r>
                    </a:p>
                    <a:p>
                      <a:pPr marL="225425" marR="0" lvl="0" indent="-225425" algn="l" defTabSz="914400" rtl="0" eaLnBrk="1" fontAlgn="base" latinLnBrk="0" hangingPunct="1">
                        <a:lnSpc>
                          <a:spcPct val="100000"/>
                        </a:lnSpc>
                        <a:spcBef>
                          <a:spcPct val="20000"/>
                        </a:spcBef>
                        <a:spcAft>
                          <a:spcPct val="0"/>
                        </a:spcAft>
                        <a:buClrTx/>
                        <a:buSzPct val="110000"/>
                        <a:buFont typeface="+mj-lt"/>
                        <a:buAutoNum type="arabicPeriod"/>
                        <a:tabLst/>
                      </a:pPr>
                      <a:r>
                        <a:rPr kumimoji="0" lang="en-US" sz="1600" b="0" i="0" u="none" strike="noStrike" kern="1200" cap="none" normalizeH="0" baseline="0" dirty="0" smtClean="0">
                          <a:ln>
                            <a:noFill/>
                          </a:ln>
                          <a:solidFill>
                            <a:schemeClr val="bg1">
                              <a:lumMod val="50000"/>
                            </a:schemeClr>
                          </a:solidFill>
                          <a:effectLst/>
                          <a:latin typeface="Arial Narrow" pitchFamily="34" charset="0"/>
                          <a:ea typeface="+mn-ea"/>
                          <a:cs typeface="+mn-cs"/>
                        </a:rPr>
                        <a:t>Team-building activities</a:t>
                      </a:r>
                    </a:p>
                    <a:p>
                      <a:pPr marL="225425" marR="0" lvl="0" indent="-225425" algn="l" defTabSz="914400" rtl="0" eaLnBrk="1" fontAlgn="base" latinLnBrk="0" hangingPunct="1">
                        <a:lnSpc>
                          <a:spcPct val="100000"/>
                        </a:lnSpc>
                        <a:spcBef>
                          <a:spcPct val="20000"/>
                        </a:spcBef>
                        <a:spcAft>
                          <a:spcPct val="0"/>
                        </a:spcAft>
                        <a:buClrTx/>
                        <a:buSzPct val="110000"/>
                        <a:buFont typeface="+mj-lt"/>
                        <a:buAutoNum type="arabicPeriod"/>
                        <a:tabLst/>
                      </a:pPr>
                      <a:r>
                        <a:rPr kumimoji="0" lang="en-US" sz="1600" b="0" i="0" u="none" strike="noStrike" kern="1200" cap="none" normalizeH="0" baseline="0" dirty="0" smtClean="0">
                          <a:ln>
                            <a:noFill/>
                          </a:ln>
                          <a:solidFill>
                            <a:schemeClr val="bg1">
                              <a:lumMod val="50000"/>
                            </a:schemeClr>
                          </a:solidFill>
                          <a:effectLst/>
                          <a:latin typeface="Arial Narrow" pitchFamily="34" charset="0"/>
                          <a:ea typeface="+mn-ea"/>
                          <a:cs typeface="+mn-cs"/>
                        </a:rPr>
                        <a:t>Ground rules</a:t>
                      </a:r>
                    </a:p>
                    <a:p>
                      <a:pPr marL="225425" marR="0" lvl="0" indent="-225425" algn="l" defTabSz="914400" rtl="0" eaLnBrk="1" fontAlgn="base" latinLnBrk="0" hangingPunct="1">
                        <a:lnSpc>
                          <a:spcPct val="100000"/>
                        </a:lnSpc>
                        <a:spcBef>
                          <a:spcPct val="20000"/>
                        </a:spcBef>
                        <a:spcAft>
                          <a:spcPct val="0"/>
                        </a:spcAft>
                        <a:buClrTx/>
                        <a:buSzPct val="110000"/>
                        <a:buFont typeface="+mj-lt"/>
                        <a:buAutoNum type="arabicPeriod"/>
                        <a:tabLst/>
                      </a:pPr>
                      <a:r>
                        <a:rPr kumimoji="0" lang="en-US" sz="1600" b="0" i="0" u="none" strike="noStrike" kern="1200" cap="none" normalizeH="0" baseline="0" dirty="0" smtClean="0">
                          <a:ln>
                            <a:noFill/>
                          </a:ln>
                          <a:solidFill>
                            <a:schemeClr val="bg1">
                              <a:lumMod val="50000"/>
                            </a:schemeClr>
                          </a:solidFill>
                          <a:effectLst/>
                          <a:latin typeface="Arial Narrow" pitchFamily="34" charset="0"/>
                          <a:ea typeface="+mn-ea"/>
                          <a:cs typeface="+mn-cs"/>
                        </a:rPr>
                        <a:t>Co-location</a:t>
                      </a:r>
                    </a:p>
                    <a:p>
                      <a:pPr marL="225425" marR="0" lvl="0" indent="-225425" algn="l" defTabSz="914400" rtl="0" eaLnBrk="1" fontAlgn="base" latinLnBrk="0" hangingPunct="1">
                        <a:lnSpc>
                          <a:spcPct val="100000"/>
                        </a:lnSpc>
                        <a:spcBef>
                          <a:spcPct val="20000"/>
                        </a:spcBef>
                        <a:spcAft>
                          <a:spcPct val="0"/>
                        </a:spcAft>
                        <a:buClrTx/>
                        <a:buSzPct val="110000"/>
                        <a:buFont typeface="+mj-lt"/>
                        <a:buAutoNum type="arabicPeriod"/>
                        <a:tabLst/>
                      </a:pPr>
                      <a:r>
                        <a:rPr kumimoji="0" lang="en-US" sz="1600" b="0" i="0" u="none" strike="noStrike" kern="1200" cap="none" normalizeH="0" baseline="0" dirty="0" smtClean="0">
                          <a:ln>
                            <a:noFill/>
                          </a:ln>
                          <a:solidFill>
                            <a:schemeClr val="bg1">
                              <a:lumMod val="50000"/>
                            </a:schemeClr>
                          </a:solidFill>
                          <a:effectLst/>
                          <a:latin typeface="Arial Narrow" pitchFamily="34" charset="0"/>
                          <a:ea typeface="+mn-ea"/>
                          <a:cs typeface="+mn-cs"/>
                        </a:rPr>
                        <a:t>Recognition and rewards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tr>
            </a:tbl>
          </a:graphicData>
        </a:graphic>
      </p:graphicFrame>
      <p:graphicFrame>
        <p:nvGraphicFramePr>
          <p:cNvPr id="11" name="Group 61"/>
          <p:cNvGraphicFramePr>
            <a:graphicFrameLocks noGrp="1"/>
          </p:cNvGraphicFramePr>
          <p:nvPr/>
        </p:nvGraphicFramePr>
        <p:xfrm>
          <a:off x="5791200" y="2219195"/>
          <a:ext cx="2209800" cy="2057033"/>
        </p:xfrm>
        <a:graphic>
          <a:graphicData uri="http://schemas.openxmlformats.org/drawingml/2006/table">
            <a:tbl>
              <a:tblPr/>
              <a:tblGrid>
                <a:gridCol w="2209800"/>
              </a:tblGrid>
              <a:tr h="697625">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110000"/>
                        <a:buFontTx/>
                        <a:buNone/>
                        <a:tabLst/>
                      </a:pPr>
                      <a:r>
                        <a:rPr kumimoji="0" lang="en-US" sz="2000" b="1" i="0" u="none" strike="noStrike" kern="1200" cap="none" normalizeH="0" baseline="0" dirty="0" smtClean="0">
                          <a:ln>
                            <a:noFill/>
                          </a:ln>
                          <a:solidFill>
                            <a:schemeClr val="tx1"/>
                          </a:solidFill>
                          <a:effectLst/>
                          <a:latin typeface="Courier New" pitchFamily="49" charset="0"/>
                          <a:ea typeface="+mn-ea"/>
                          <a:cs typeface="Courier New" pitchFamily="49" charset="0"/>
                        </a:rPr>
                        <a:t>Outputs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99"/>
                    </a:solidFill>
                  </a:tcPr>
                </a:tc>
              </a:tr>
              <a:tr h="1017080">
                <a:tc>
                  <a:txBody>
                    <a:bodyPr/>
                    <a:lstStyle/>
                    <a:p>
                      <a:pPr marL="225425" marR="0" lvl="0" indent="-225425" algn="l" defTabSz="914400" rtl="0" eaLnBrk="1" fontAlgn="base" latinLnBrk="0" hangingPunct="1">
                        <a:lnSpc>
                          <a:spcPct val="100000"/>
                        </a:lnSpc>
                        <a:spcBef>
                          <a:spcPct val="20000"/>
                        </a:spcBef>
                        <a:spcAft>
                          <a:spcPct val="0"/>
                        </a:spcAft>
                        <a:buClrTx/>
                        <a:buSzPct val="110000"/>
                        <a:buFont typeface="+mj-lt"/>
                        <a:buAutoNum type="arabicPeriod"/>
                        <a:tabLst/>
                      </a:pPr>
                      <a:r>
                        <a:rPr kumimoji="0" lang="en-US" sz="1600" b="0" i="0" u="none" strike="noStrike" kern="1200" cap="none" normalizeH="0" baseline="0" dirty="0" smtClean="0">
                          <a:ln>
                            <a:noFill/>
                          </a:ln>
                          <a:solidFill>
                            <a:schemeClr val="tx1"/>
                          </a:solidFill>
                          <a:effectLst/>
                          <a:latin typeface="Arial Narrow" pitchFamily="34" charset="0"/>
                          <a:ea typeface="+mn-ea"/>
                          <a:cs typeface="+mn-cs"/>
                        </a:rPr>
                        <a:t>Team performance assessments</a:t>
                      </a:r>
                    </a:p>
                    <a:p>
                      <a:pPr marL="225425" marR="0" lvl="0" indent="-225425" algn="l" defTabSz="914400" rtl="0" eaLnBrk="1" fontAlgn="base" latinLnBrk="0" hangingPunct="1">
                        <a:lnSpc>
                          <a:spcPct val="100000"/>
                        </a:lnSpc>
                        <a:spcBef>
                          <a:spcPct val="20000"/>
                        </a:spcBef>
                        <a:spcAft>
                          <a:spcPct val="0"/>
                        </a:spcAft>
                        <a:buClrTx/>
                        <a:buSzPct val="110000"/>
                        <a:buFont typeface="+mj-lt"/>
                        <a:buAutoNum type="arabicPeriod"/>
                        <a:tabLst/>
                      </a:pPr>
                      <a:r>
                        <a:rPr kumimoji="0" lang="en-US" sz="1600" b="0" i="0" u="none" strike="noStrike" kern="1200" cap="none" normalizeH="0" baseline="0" dirty="0" smtClean="0">
                          <a:ln>
                            <a:noFill/>
                          </a:ln>
                          <a:solidFill>
                            <a:schemeClr val="tx1"/>
                          </a:solidFill>
                          <a:effectLst/>
                          <a:latin typeface="Arial Narrow" pitchFamily="34" charset="0"/>
                          <a:ea typeface="+mn-ea"/>
                          <a:cs typeface="+mn-cs"/>
                        </a:rPr>
                        <a:t>Enterprise environmental factors updates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tr>
            </a:tbl>
          </a:graphicData>
        </a:graphic>
      </p:graphicFrame>
      <p:sp>
        <p:nvSpPr>
          <p:cNvPr id="8" name="TextBox 7"/>
          <p:cNvSpPr txBox="1"/>
          <p:nvPr/>
        </p:nvSpPr>
        <p:spPr>
          <a:xfrm>
            <a:off x="457200" y="5715000"/>
            <a:ext cx="7467600" cy="461665"/>
          </a:xfrm>
          <a:prstGeom prst="rect">
            <a:avLst/>
          </a:prstGeom>
          <a:noFill/>
        </p:spPr>
        <p:txBody>
          <a:bodyPr wrap="square" rtlCol="0">
            <a:spAutoFit/>
          </a:bodyPr>
          <a:lstStyle/>
          <a:p>
            <a:pPr algn="ctr"/>
            <a:r>
              <a:rPr lang="en-US" sz="2400" b="1" dirty="0" smtClean="0">
                <a:solidFill>
                  <a:srgbClr val="0070C0"/>
                </a:solidFill>
                <a:latin typeface="FG Deanna's Hand" pitchFamily="2" charset="0"/>
              </a:rPr>
              <a:t>.</a:t>
            </a:r>
            <a:endParaRPr lang="en-US" sz="2400" b="1" dirty="0">
              <a:solidFill>
                <a:srgbClr val="0070C0"/>
              </a:solidFill>
              <a:latin typeface="FG Deanna's Hand" pitchFamily="2" charset="0"/>
            </a:endParaRPr>
          </a:p>
        </p:txBody>
      </p:sp>
    </p:spTree>
    <p:extLst>
      <p:ext uri="{BB962C8B-B14F-4D97-AF65-F5344CB8AC3E}">
        <p14:creationId xmlns:p14="http://schemas.microsoft.com/office/powerpoint/2010/main" xmlns="" val="1247834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2555</TotalTime>
  <Words>1917</Words>
  <Application>Microsoft Office PowerPoint</Application>
  <PresentationFormat>On-screen Show (4:3)</PresentationFormat>
  <Paragraphs>373</Paragraphs>
  <Slides>30</Slides>
  <Notes>30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Slide 1</vt:lpstr>
      <vt:lpstr>10. Project Human Resource Management</vt:lpstr>
      <vt:lpstr>Project Human Resource Management</vt:lpstr>
      <vt:lpstr>9.1 Develop Human Resource Plan</vt:lpstr>
      <vt:lpstr>Organization Chart &amp; Position Desc. (Tools &amp; Techniques)</vt:lpstr>
      <vt:lpstr>Human Resource Plan (Output)</vt:lpstr>
      <vt:lpstr>9.2 Acquire Project Team</vt:lpstr>
      <vt:lpstr>Acquire Project Team</vt:lpstr>
      <vt:lpstr>9.3 Develop Project Team</vt:lpstr>
      <vt:lpstr>Develop Project Team (Tools &amp; Techniques)</vt:lpstr>
      <vt:lpstr>Team Building Activities (Tools &amp; Techniques)</vt:lpstr>
      <vt:lpstr>Motivation Theory: Maslow’s Hierarchy of Needs</vt:lpstr>
      <vt:lpstr>Motivation Theory: McGregor’s X &amp; Y Theory</vt:lpstr>
      <vt:lpstr>Motivation Theory: Acquired Needs Theory</vt:lpstr>
      <vt:lpstr>Motivation Theory: Two Factors Theory</vt:lpstr>
      <vt:lpstr>9.4 Manage Project Team</vt:lpstr>
      <vt:lpstr>Conflict Management.</vt:lpstr>
      <vt:lpstr>Conflict Management</vt:lpstr>
      <vt:lpstr>Exercise: Conflict Management</vt:lpstr>
      <vt:lpstr>Problem Solving</vt:lpstr>
      <vt:lpstr>Project Manager Power</vt:lpstr>
      <vt:lpstr>Management &amp; Leadership Style</vt:lpstr>
      <vt:lpstr>Important Terms</vt:lpstr>
      <vt:lpstr>PM Responsibilities (PMI-ism)</vt:lpstr>
      <vt:lpstr>Project Manager Interpersonal Skills</vt:lpstr>
      <vt:lpstr>EISENHOWER MATRIX</vt:lpstr>
      <vt:lpstr>EISENHOWER MATRIX</vt:lpstr>
      <vt:lpstr> EISENHOWER MATRIX The Four Quadrants </vt:lpstr>
      <vt:lpstr>RACI CHARTING</vt:lpstr>
      <vt:lpstr>RACI CHARTING</vt:lpstr>
    </vt:vector>
  </TitlesOfParts>
  <Company>Curious Limited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Performance and Accountability in Public Service</dc:title>
  <dc:creator>Faculty</dc:creator>
  <cp:lastModifiedBy>Windows User</cp:lastModifiedBy>
  <cp:revision>326</cp:revision>
  <dcterms:created xsi:type="dcterms:W3CDTF">2011-10-07T13:36:45Z</dcterms:created>
  <dcterms:modified xsi:type="dcterms:W3CDTF">2017-11-27T13:21:15Z</dcterms:modified>
</cp:coreProperties>
</file>