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0" r:id="rId1"/>
    <p:sldMasterId id="2147483937" r:id="rId2"/>
    <p:sldMasterId id="2147483924" r:id="rId3"/>
  </p:sldMasterIdLst>
  <p:notesMasterIdLst>
    <p:notesMasterId r:id="rId29"/>
  </p:notesMasterIdLst>
  <p:handoutMasterIdLst>
    <p:handoutMasterId r:id="rId30"/>
  </p:handoutMasterIdLst>
  <p:sldIdLst>
    <p:sldId id="463" r:id="rId4"/>
    <p:sldId id="429" r:id="rId5"/>
    <p:sldId id="395" r:id="rId6"/>
    <p:sldId id="399" r:id="rId7"/>
    <p:sldId id="432" r:id="rId8"/>
    <p:sldId id="403" r:id="rId9"/>
    <p:sldId id="462" r:id="rId10"/>
    <p:sldId id="461" r:id="rId11"/>
    <p:sldId id="460" r:id="rId12"/>
    <p:sldId id="457" r:id="rId13"/>
    <p:sldId id="456" r:id="rId14"/>
    <p:sldId id="453" r:id="rId15"/>
    <p:sldId id="435" r:id="rId16"/>
    <p:sldId id="436" r:id="rId17"/>
    <p:sldId id="437" r:id="rId18"/>
    <p:sldId id="441" r:id="rId19"/>
    <p:sldId id="439" r:id="rId20"/>
    <p:sldId id="440" r:id="rId21"/>
    <p:sldId id="445" r:id="rId22"/>
    <p:sldId id="446" r:id="rId23"/>
    <p:sldId id="447" r:id="rId24"/>
    <p:sldId id="449" r:id="rId25"/>
    <p:sldId id="450" r:id="rId26"/>
    <p:sldId id="464" r:id="rId27"/>
    <p:sldId id="459" r:id="rId28"/>
  </p:sldIdLst>
  <p:sldSz cx="9144000" cy="6858000" type="screen4x3"/>
  <p:notesSz cx="6669088" cy="9928225"/>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FFFF"/>
    <a:srgbClr val="FF9966"/>
    <a:srgbClr val="FF3399"/>
    <a:srgbClr val="99FF99"/>
    <a:srgbClr val="CC0066"/>
    <a:srgbClr val="FFFFCC"/>
    <a:srgbClr val="FFCC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65" autoAdjust="0"/>
    <p:restoredTop sz="97660" autoAdjust="0"/>
  </p:normalViewPr>
  <p:slideViewPr>
    <p:cSldViewPr snapToGrid="0">
      <p:cViewPr varScale="1">
        <p:scale>
          <a:sx n="74" d="100"/>
          <a:sy n="74" d="100"/>
        </p:scale>
        <p:origin x="1188" y="72"/>
      </p:cViewPr>
      <p:guideLst>
        <p:guide orient="horz" pos="2160"/>
        <p:guide pos="2880"/>
      </p:guideLst>
    </p:cSldViewPr>
  </p:slideViewPr>
  <p:outlineViewPr>
    <p:cViewPr>
      <p:scale>
        <a:sx n="33" d="100"/>
        <a:sy n="33" d="100"/>
      </p:scale>
      <p:origin x="0" y="8880"/>
    </p:cViewPr>
  </p:outlineViewPr>
  <p:notesTextViewPr>
    <p:cViewPr>
      <p:scale>
        <a:sx n="100" d="100"/>
        <a:sy n="100" d="100"/>
      </p:scale>
      <p:origin x="0" y="0"/>
    </p:cViewPr>
  </p:notesTextViewPr>
  <p:sorterViewPr>
    <p:cViewPr>
      <p:scale>
        <a:sx n="142" d="100"/>
        <a:sy n="142" d="100"/>
      </p:scale>
      <p:origin x="0" y="0"/>
    </p:cViewPr>
  </p:sorterViewPr>
  <p:notesViewPr>
    <p:cSldViewPr snapToGrid="0">
      <p:cViewPr varScale="1">
        <p:scale>
          <a:sx n="76" d="100"/>
          <a:sy n="76" d="100"/>
        </p:scale>
        <p:origin x="-2196" y="-96"/>
      </p:cViewPr>
      <p:guideLst>
        <p:guide orient="horz" pos="3127"/>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0736" tIns="45368" rIns="90736" bIns="45368" numCol="1" anchor="t" anchorCtr="0" compatLnSpc="1">
            <a:prstTxWarp prst="textNoShape">
              <a:avLst/>
            </a:prstTxWarp>
          </a:bodyPr>
          <a:lstStyle>
            <a:lvl1pPr defTabSz="908050">
              <a:defRPr sz="1200"/>
            </a:lvl1pPr>
          </a:lstStyle>
          <a:p>
            <a:pPr>
              <a:defRPr/>
            </a:pPr>
            <a:endParaRPr lang="en-GB" dirty="0"/>
          </a:p>
        </p:txBody>
      </p:sp>
      <p:sp>
        <p:nvSpPr>
          <p:cNvPr id="56323" name="Rectangle 3"/>
          <p:cNvSpPr>
            <a:spLocks noGrp="1" noChangeArrowheads="1"/>
          </p:cNvSpPr>
          <p:nvPr>
            <p:ph type="dt" sz="quarter" idx="1"/>
          </p:nvPr>
        </p:nvSpPr>
        <p:spPr bwMode="auto">
          <a:xfrm>
            <a:off x="3776663" y="0"/>
            <a:ext cx="2890837" cy="496888"/>
          </a:xfrm>
          <a:prstGeom prst="rect">
            <a:avLst/>
          </a:prstGeom>
          <a:noFill/>
          <a:ln w="9525">
            <a:noFill/>
            <a:miter lim="800000"/>
            <a:headEnd/>
            <a:tailEnd/>
          </a:ln>
          <a:effectLst/>
        </p:spPr>
        <p:txBody>
          <a:bodyPr vert="horz" wrap="square" lIns="90736" tIns="45368" rIns="90736" bIns="45368" numCol="1" anchor="t" anchorCtr="0" compatLnSpc="1">
            <a:prstTxWarp prst="textNoShape">
              <a:avLst/>
            </a:prstTxWarp>
          </a:bodyPr>
          <a:lstStyle>
            <a:lvl1pPr algn="r" defTabSz="908050">
              <a:defRPr sz="1200"/>
            </a:lvl1pPr>
          </a:lstStyle>
          <a:p>
            <a:pPr>
              <a:defRPr/>
            </a:pPr>
            <a:endParaRPr lang="en-GB" dirty="0"/>
          </a:p>
        </p:txBody>
      </p:sp>
      <p:sp>
        <p:nvSpPr>
          <p:cNvPr id="56324" name="Rectangle 4"/>
          <p:cNvSpPr>
            <a:spLocks noGrp="1" noChangeArrowheads="1"/>
          </p:cNvSpPr>
          <p:nvPr>
            <p:ph type="ftr" sz="quarter" idx="2"/>
          </p:nvPr>
        </p:nvSpPr>
        <p:spPr bwMode="auto">
          <a:xfrm>
            <a:off x="0" y="9429750"/>
            <a:ext cx="2890838" cy="496888"/>
          </a:xfrm>
          <a:prstGeom prst="rect">
            <a:avLst/>
          </a:prstGeom>
          <a:noFill/>
          <a:ln w="9525">
            <a:noFill/>
            <a:miter lim="800000"/>
            <a:headEnd/>
            <a:tailEnd/>
          </a:ln>
          <a:effectLst/>
        </p:spPr>
        <p:txBody>
          <a:bodyPr vert="horz" wrap="square" lIns="90736" tIns="45368" rIns="90736" bIns="45368" numCol="1" anchor="b" anchorCtr="0" compatLnSpc="1">
            <a:prstTxWarp prst="textNoShape">
              <a:avLst/>
            </a:prstTxWarp>
          </a:bodyPr>
          <a:lstStyle>
            <a:lvl1pPr defTabSz="908050">
              <a:defRPr sz="1200"/>
            </a:lvl1pPr>
          </a:lstStyle>
          <a:p>
            <a:pPr>
              <a:defRPr/>
            </a:pPr>
            <a:endParaRPr lang="en-GB" dirty="0"/>
          </a:p>
        </p:txBody>
      </p:sp>
      <p:sp>
        <p:nvSpPr>
          <p:cNvPr id="56325" name="Rectangle 5"/>
          <p:cNvSpPr>
            <a:spLocks noGrp="1" noChangeArrowheads="1"/>
          </p:cNvSpPr>
          <p:nvPr>
            <p:ph type="sldNum" sz="quarter" idx="3"/>
          </p:nvPr>
        </p:nvSpPr>
        <p:spPr bwMode="auto">
          <a:xfrm>
            <a:off x="3776663" y="9429750"/>
            <a:ext cx="2890837" cy="496888"/>
          </a:xfrm>
          <a:prstGeom prst="rect">
            <a:avLst/>
          </a:prstGeom>
          <a:noFill/>
          <a:ln w="9525">
            <a:noFill/>
            <a:miter lim="800000"/>
            <a:headEnd/>
            <a:tailEnd/>
          </a:ln>
          <a:effectLst/>
        </p:spPr>
        <p:txBody>
          <a:bodyPr vert="horz" wrap="square" lIns="90736" tIns="45368" rIns="90736" bIns="45368" numCol="1" anchor="b" anchorCtr="0" compatLnSpc="1">
            <a:prstTxWarp prst="textNoShape">
              <a:avLst/>
            </a:prstTxWarp>
          </a:bodyPr>
          <a:lstStyle>
            <a:lvl1pPr algn="r" defTabSz="908050">
              <a:defRPr sz="1200"/>
            </a:lvl1pPr>
          </a:lstStyle>
          <a:p>
            <a:pPr>
              <a:defRPr/>
            </a:pPr>
            <a:fld id="{79AC4F7D-97DB-4CBB-B986-4897CBA5D374}" type="slidenum">
              <a:rPr lang="en-GB"/>
              <a:pPr>
                <a:defRPr/>
              </a:pPr>
              <a:t>‹#›</a:t>
            </a:fld>
            <a:endParaRPr lang="en-GB" dirty="0"/>
          </a:p>
        </p:txBody>
      </p:sp>
    </p:spTree>
    <p:extLst>
      <p:ext uri="{BB962C8B-B14F-4D97-AF65-F5344CB8AC3E}">
        <p14:creationId xmlns:p14="http://schemas.microsoft.com/office/powerpoint/2010/main" val="3339427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0736" tIns="45368" rIns="90736" bIns="45368" numCol="1" anchor="t" anchorCtr="0" compatLnSpc="1">
            <a:prstTxWarp prst="textNoShape">
              <a:avLst/>
            </a:prstTxWarp>
          </a:bodyPr>
          <a:lstStyle>
            <a:lvl1pPr defTabSz="908050">
              <a:defRPr sz="1200"/>
            </a:lvl1pPr>
          </a:lstStyle>
          <a:p>
            <a:pPr>
              <a:defRPr/>
            </a:pPr>
            <a:endParaRPr lang="en-GB" dirty="0"/>
          </a:p>
        </p:txBody>
      </p:sp>
      <p:sp>
        <p:nvSpPr>
          <p:cNvPr id="58371" name="Rectangle 3"/>
          <p:cNvSpPr>
            <a:spLocks noGrp="1" noChangeArrowheads="1"/>
          </p:cNvSpPr>
          <p:nvPr>
            <p:ph type="dt" idx="1"/>
          </p:nvPr>
        </p:nvSpPr>
        <p:spPr bwMode="auto">
          <a:xfrm>
            <a:off x="3776663" y="0"/>
            <a:ext cx="2890837" cy="496888"/>
          </a:xfrm>
          <a:prstGeom prst="rect">
            <a:avLst/>
          </a:prstGeom>
          <a:noFill/>
          <a:ln w="9525">
            <a:noFill/>
            <a:miter lim="800000"/>
            <a:headEnd/>
            <a:tailEnd/>
          </a:ln>
          <a:effectLst/>
        </p:spPr>
        <p:txBody>
          <a:bodyPr vert="horz" wrap="square" lIns="90736" tIns="45368" rIns="90736" bIns="45368" numCol="1" anchor="t" anchorCtr="0" compatLnSpc="1">
            <a:prstTxWarp prst="textNoShape">
              <a:avLst/>
            </a:prstTxWarp>
          </a:bodyPr>
          <a:lstStyle>
            <a:lvl1pPr algn="r" defTabSz="908050">
              <a:defRPr sz="1200"/>
            </a:lvl1pPr>
          </a:lstStyle>
          <a:p>
            <a:pPr>
              <a:defRPr/>
            </a:pPr>
            <a:endParaRPr lang="en-GB" dirty="0"/>
          </a:p>
        </p:txBody>
      </p:sp>
      <p:sp>
        <p:nvSpPr>
          <p:cNvPr id="22532"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0736" tIns="45368" rIns="90736" bIns="45368"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8374" name="Rectangle 6"/>
          <p:cNvSpPr>
            <a:spLocks noGrp="1" noChangeArrowheads="1"/>
          </p:cNvSpPr>
          <p:nvPr>
            <p:ph type="ftr" sz="quarter" idx="4"/>
          </p:nvPr>
        </p:nvSpPr>
        <p:spPr bwMode="auto">
          <a:xfrm>
            <a:off x="0" y="9429750"/>
            <a:ext cx="2890838" cy="496888"/>
          </a:xfrm>
          <a:prstGeom prst="rect">
            <a:avLst/>
          </a:prstGeom>
          <a:noFill/>
          <a:ln w="9525">
            <a:noFill/>
            <a:miter lim="800000"/>
            <a:headEnd/>
            <a:tailEnd/>
          </a:ln>
          <a:effectLst/>
        </p:spPr>
        <p:txBody>
          <a:bodyPr vert="horz" wrap="square" lIns="90736" tIns="45368" rIns="90736" bIns="45368" numCol="1" anchor="b" anchorCtr="0" compatLnSpc="1">
            <a:prstTxWarp prst="textNoShape">
              <a:avLst/>
            </a:prstTxWarp>
          </a:bodyPr>
          <a:lstStyle>
            <a:lvl1pPr defTabSz="908050">
              <a:defRPr sz="1200"/>
            </a:lvl1pPr>
          </a:lstStyle>
          <a:p>
            <a:pPr>
              <a:defRPr/>
            </a:pPr>
            <a:endParaRPr lang="en-GB" dirty="0"/>
          </a:p>
        </p:txBody>
      </p:sp>
      <p:sp>
        <p:nvSpPr>
          <p:cNvPr id="58375" name="Rectangle 7"/>
          <p:cNvSpPr>
            <a:spLocks noGrp="1" noChangeArrowheads="1"/>
          </p:cNvSpPr>
          <p:nvPr>
            <p:ph type="sldNum" sz="quarter" idx="5"/>
          </p:nvPr>
        </p:nvSpPr>
        <p:spPr bwMode="auto">
          <a:xfrm>
            <a:off x="3776663" y="9429750"/>
            <a:ext cx="2890837" cy="496888"/>
          </a:xfrm>
          <a:prstGeom prst="rect">
            <a:avLst/>
          </a:prstGeom>
          <a:noFill/>
          <a:ln w="9525">
            <a:noFill/>
            <a:miter lim="800000"/>
            <a:headEnd/>
            <a:tailEnd/>
          </a:ln>
          <a:effectLst/>
        </p:spPr>
        <p:txBody>
          <a:bodyPr vert="horz" wrap="square" lIns="90736" tIns="45368" rIns="90736" bIns="45368" numCol="1" anchor="b" anchorCtr="0" compatLnSpc="1">
            <a:prstTxWarp prst="textNoShape">
              <a:avLst/>
            </a:prstTxWarp>
          </a:bodyPr>
          <a:lstStyle>
            <a:lvl1pPr algn="r" defTabSz="908050">
              <a:defRPr sz="1200"/>
            </a:lvl1pPr>
          </a:lstStyle>
          <a:p>
            <a:pPr>
              <a:defRPr/>
            </a:pPr>
            <a:fld id="{CE37896D-8861-4BB8-A5F3-6FDBD1311FB0}" type="slidenum">
              <a:rPr lang="en-GB"/>
              <a:pPr>
                <a:defRPr/>
              </a:pPr>
              <a:t>‹#›</a:t>
            </a:fld>
            <a:endParaRPr lang="en-GB" dirty="0"/>
          </a:p>
        </p:txBody>
      </p:sp>
    </p:spTree>
    <p:extLst>
      <p:ext uri="{BB962C8B-B14F-4D97-AF65-F5344CB8AC3E}">
        <p14:creationId xmlns:p14="http://schemas.microsoft.com/office/powerpoint/2010/main" val="32572186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 What is it all about</a:t>
            </a:r>
          </a:p>
          <a:p>
            <a:r>
              <a:rPr lang="en-GB" dirty="0"/>
              <a:t> Where has it come from</a:t>
            </a:r>
          </a:p>
          <a:p>
            <a:r>
              <a:rPr lang="en-GB" dirty="0"/>
              <a:t> what are the other terms associated with the idea.</a:t>
            </a:r>
          </a:p>
        </p:txBody>
      </p:sp>
      <p:sp>
        <p:nvSpPr>
          <p:cNvPr id="4" name="Slide Number Placeholder 3"/>
          <p:cNvSpPr>
            <a:spLocks noGrp="1"/>
          </p:cNvSpPr>
          <p:nvPr>
            <p:ph type="sldNum" sz="quarter" idx="10"/>
          </p:nvPr>
        </p:nvSpPr>
        <p:spPr/>
        <p:txBody>
          <a:bodyPr/>
          <a:lstStyle/>
          <a:p>
            <a:fld id="{15B98D4B-53F0-49D3-B32A-4D14AB1AF82F}" type="slidenum">
              <a:rPr lang="en-GB" smtClean="0"/>
              <a:pPr/>
              <a:t>1</a:t>
            </a:fld>
            <a:endParaRPr lang="en-GB" dirty="0"/>
          </a:p>
        </p:txBody>
      </p:sp>
    </p:spTree>
    <p:extLst>
      <p:ext uri="{BB962C8B-B14F-4D97-AF65-F5344CB8AC3E}">
        <p14:creationId xmlns:p14="http://schemas.microsoft.com/office/powerpoint/2010/main" val="3930445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4B49AE5-9D43-49FF-A66F-FA2CBDA2D71B}" type="slidenum">
              <a:rPr lang="en-GB" smtClean="0"/>
              <a:pPr/>
              <a:t>3</a:t>
            </a:fld>
            <a:endParaRPr lang="en-GB"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marL="685800" lvl="1" indent="-228600" eaLnBrk="1" hangingPunct="1">
              <a:lnSpc>
                <a:spcPct val="80000"/>
              </a:lnSpc>
              <a:buClr>
                <a:srgbClr val="009999"/>
              </a:buClr>
            </a:pPr>
            <a:r>
              <a:rPr lang="en-GB" dirty="0"/>
              <a:t>While the exact details of the Government’s neighbourhood planning policy are still in development we certainly have a strong feel for the direction of travel and we have clauses for the Localism Bill that support that Direction of Travel. So what are the key principles – at their heart is genuine and active community engagement and empowerment and planning’s role as an enabler of change. There are some basic principles which have stayed consistent:</a:t>
            </a:r>
          </a:p>
          <a:p>
            <a:pPr marL="228600" indent="-228600" eaLnBrk="1" hangingPunct="1">
              <a:buFontTx/>
              <a:buAutoNum type="arabicPeriod"/>
            </a:pPr>
            <a:r>
              <a:rPr lang="en-GB" dirty="0"/>
              <a:t>reducing local authority decision-making on development and planning in neighbourhoods</a:t>
            </a:r>
          </a:p>
          <a:p>
            <a:pPr marL="228600" indent="-228600" eaLnBrk="1" hangingPunct="1">
              <a:buFontTx/>
              <a:buAutoNum type="arabicPeriod"/>
            </a:pPr>
            <a:r>
              <a:rPr lang="en-GB" dirty="0"/>
              <a:t>the ability for neighbourhoods to be self-defined (but within constraints)</a:t>
            </a:r>
          </a:p>
          <a:p>
            <a:pPr marL="228600" indent="-228600" eaLnBrk="1" hangingPunct="1">
              <a:buFontTx/>
              <a:buAutoNum type="arabicPeriod"/>
            </a:pPr>
            <a:r>
              <a:rPr lang="en-GB" dirty="0"/>
              <a:t>a neighbourhood-owned and community-initiated process – not an LPA led process (they are far more in a supportive role)</a:t>
            </a:r>
          </a:p>
          <a:p>
            <a:pPr marL="228600" indent="-228600" eaLnBrk="1" hangingPunct="1">
              <a:buFontTx/>
              <a:buAutoNum type="arabicPeriod"/>
            </a:pPr>
            <a:r>
              <a:rPr lang="en-GB" dirty="0"/>
              <a:t>creating a light-touch testing process, ensuring that examinations with public hearings will be the exception rather than the rule</a:t>
            </a:r>
          </a:p>
          <a:p>
            <a:pPr marL="228600" indent="-228600" eaLnBrk="1" hangingPunct="1">
              <a:buFontTx/>
              <a:buAutoNum type="arabicPeriod"/>
            </a:pPr>
            <a:r>
              <a:rPr lang="en-GB" dirty="0"/>
              <a:t>using the planning process and decentralisation to maximise creativity and innovation at a local level</a:t>
            </a:r>
          </a:p>
          <a:p>
            <a:pPr marL="228600" indent="-228600" eaLnBrk="1" hangingPunct="1">
              <a:buFontTx/>
              <a:buAutoNum type="arabicPeriod"/>
            </a:pPr>
            <a:r>
              <a:rPr lang="en-GB" dirty="0"/>
              <a:t>through the granting of pp it reduces the amount of small scale development in the planning system</a:t>
            </a:r>
          </a:p>
          <a:p>
            <a:pPr marL="228600" indent="-228600" eaLnBrk="1" hangingPunct="1">
              <a:buFontTx/>
              <a:buAutoNum type="arabicPeriod"/>
            </a:pPr>
            <a:r>
              <a:rPr lang="en-GB" dirty="0"/>
              <a:t>it is an entirely permissive regime – there is no requirement to have a neighbourhood plan– you can still apply for planning permission through the normal LPA application route</a:t>
            </a:r>
          </a:p>
        </p:txBody>
      </p:sp>
    </p:spTree>
    <p:extLst>
      <p:ext uri="{BB962C8B-B14F-4D97-AF65-F5344CB8AC3E}">
        <p14:creationId xmlns:p14="http://schemas.microsoft.com/office/powerpoint/2010/main" val="442909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1F56040-99AC-45D9-B9BA-02C82497ABFC}" type="slidenum">
              <a:rPr lang="en-GB" smtClean="0"/>
              <a:pPr/>
              <a:t>4</a:t>
            </a:fld>
            <a:endParaRPr lang="en-GB"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lnSpc>
                <a:spcPct val="150000"/>
              </a:lnSpc>
              <a:spcBef>
                <a:spcPct val="0"/>
              </a:spcBef>
              <a:buFontTx/>
              <a:buChar char="•"/>
            </a:pPr>
            <a:r>
              <a:rPr lang="en-GB" dirty="0"/>
              <a:t>Neighbourhood plans will not replace Local Plans – they are in addition to comprehensive coverage of local authority plans</a:t>
            </a:r>
          </a:p>
          <a:p>
            <a:pPr eaLnBrk="1" hangingPunct="1">
              <a:lnSpc>
                <a:spcPct val="150000"/>
              </a:lnSpc>
              <a:spcBef>
                <a:spcPct val="0"/>
              </a:spcBef>
              <a:buFontTx/>
              <a:buChar char="•"/>
            </a:pPr>
            <a:r>
              <a:rPr lang="en-GB" dirty="0"/>
              <a:t>Once adopted neighbourhood plans become part of statutory development plan</a:t>
            </a:r>
          </a:p>
          <a:p>
            <a:pPr eaLnBrk="1" hangingPunct="1">
              <a:lnSpc>
                <a:spcPct val="150000"/>
              </a:lnSpc>
              <a:spcBef>
                <a:spcPct val="0"/>
              </a:spcBef>
              <a:buFontTx/>
              <a:buChar char="•"/>
            </a:pPr>
            <a:r>
              <a:rPr lang="en-GB" dirty="0"/>
              <a:t>Despite rumours to the contrary, we will still be encouraging LPAs to produce Local Plans that set out their policies for the development and use of land across the LPA area</a:t>
            </a:r>
          </a:p>
          <a:p>
            <a:pPr eaLnBrk="1" hangingPunct="1">
              <a:lnSpc>
                <a:spcPct val="150000"/>
              </a:lnSpc>
              <a:spcBef>
                <a:spcPct val="0"/>
              </a:spcBef>
              <a:buFontTx/>
              <a:buChar char="•"/>
            </a:pPr>
            <a:r>
              <a:rPr lang="en-GB" dirty="0"/>
              <a:t>Neighbourhood plans will need to sit “within” the framework of Local Plans and national policy but they can promote </a:t>
            </a:r>
            <a:r>
              <a:rPr lang="en-GB" b="1" dirty="0"/>
              <a:t>more</a:t>
            </a:r>
            <a:r>
              <a:rPr lang="en-GB" dirty="0"/>
              <a:t> development than in the strategic plan and include more detailed policies (e.g. on design, car parking, landscaping)</a:t>
            </a:r>
          </a:p>
          <a:p>
            <a:pPr eaLnBrk="1" hangingPunct="1">
              <a:lnSpc>
                <a:spcPct val="150000"/>
              </a:lnSpc>
              <a:spcBef>
                <a:spcPct val="0"/>
              </a:spcBef>
              <a:buFontTx/>
              <a:buChar char="•"/>
            </a:pPr>
            <a:r>
              <a:rPr lang="en-GB" dirty="0"/>
              <a:t>One of the key issues for neighbourhood planning is funding the process, and thus another key principle is that development which gains permission through the NDO route, and is thus not subject to a planning application fee, will pay a charge to the LPA at the commencement of development</a:t>
            </a:r>
          </a:p>
        </p:txBody>
      </p:sp>
    </p:spTree>
    <p:extLst>
      <p:ext uri="{BB962C8B-B14F-4D97-AF65-F5344CB8AC3E}">
        <p14:creationId xmlns:p14="http://schemas.microsoft.com/office/powerpoint/2010/main" val="456696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87A9D76-8D71-4BE9-93B2-9443AC46EA26}" type="slidenum">
              <a:rPr lang="en-GB" smtClean="0"/>
              <a:pPr/>
              <a:t>6</a:t>
            </a:fld>
            <a:endParaRPr lang="en-GB"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GB" dirty="0"/>
              <a:t>Finally, and apologies for the very quick trawl, but to conclude we must go back to the beginning. </a:t>
            </a:r>
          </a:p>
          <a:p>
            <a:pPr eaLnBrk="1" hangingPunct="1"/>
            <a:endParaRPr lang="en-GB" dirty="0"/>
          </a:p>
          <a:p>
            <a:pPr eaLnBrk="1" hangingPunct="1"/>
            <a:r>
              <a:rPr lang="en-GB" dirty="0"/>
              <a:t>Neighbourhood planning is a key part of the must wider agenda of turning the tables on the development discussion. From communities resisting development because they only see the costs to communities welcoming development because they have had a role in controlling its form and nature, they feel ownership towards it and they feel collective responsibility for the future of their communities. They also have the incentives to see the tangible difference development has on their own lives and to gain real pride in their surroundings which they have helped to change. </a:t>
            </a:r>
          </a:p>
        </p:txBody>
      </p:sp>
    </p:spTree>
    <p:extLst>
      <p:ext uri="{BB962C8B-B14F-4D97-AF65-F5344CB8AC3E}">
        <p14:creationId xmlns:p14="http://schemas.microsoft.com/office/powerpoint/2010/main" val="2753927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87A9D76-8D71-4BE9-93B2-9443AC46EA26}" type="slidenum">
              <a:rPr lang="en-GB" smtClean="0"/>
              <a:pPr/>
              <a:t>7</a:t>
            </a:fld>
            <a:endParaRPr lang="en-GB"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GB" dirty="0"/>
              <a:t>Finally, and apologies for the very quick trawl, but to conclude we must go back to the beginning. </a:t>
            </a:r>
          </a:p>
          <a:p>
            <a:pPr eaLnBrk="1" hangingPunct="1"/>
            <a:endParaRPr lang="en-GB" dirty="0"/>
          </a:p>
          <a:p>
            <a:pPr eaLnBrk="1" hangingPunct="1"/>
            <a:r>
              <a:rPr lang="en-GB" dirty="0"/>
              <a:t>Neighbourhood planning is a key part of the must wider agenda of turning the tables on the development discussion. From communities resisting development because they only see the costs to communities welcoming development because they have had a role in controlling its form and nature, they feel ownership towards it and they feel collective responsibility for the future of their communities. They also have the incentives to see the tangible difference development has on their own lives and to gain real pride in their surroundings which they have helped to change. </a:t>
            </a:r>
          </a:p>
        </p:txBody>
      </p:sp>
    </p:spTree>
    <p:extLst>
      <p:ext uri="{BB962C8B-B14F-4D97-AF65-F5344CB8AC3E}">
        <p14:creationId xmlns:p14="http://schemas.microsoft.com/office/powerpoint/2010/main" val="29887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 What is it all about</a:t>
            </a:r>
          </a:p>
          <a:p>
            <a:r>
              <a:rPr lang="en-GB" dirty="0"/>
              <a:t> Where has it come from</a:t>
            </a:r>
          </a:p>
          <a:p>
            <a:r>
              <a:rPr lang="en-GB" dirty="0"/>
              <a:t> what are the other terms associated with the idea.</a:t>
            </a:r>
          </a:p>
        </p:txBody>
      </p:sp>
      <p:sp>
        <p:nvSpPr>
          <p:cNvPr id="4" name="Slide Number Placeholder 3"/>
          <p:cNvSpPr>
            <a:spLocks noGrp="1"/>
          </p:cNvSpPr>
          <p:nvPr>
            <p:ph type="sldNum" sz="quarter" idx="10"/>
          </p:nvPr>
        </p:nvSpPr>
        <p:spPr/>
        <p:txBody>
          <a:bodyPr/>
          <a:lstStyle/>
          <a:p>
            <a:fld id="{15B98D4B-53F0-49D3-B32A-4D14AB1AF82F}" type="slidenum">
              <a:rPr lang="en-GB" smtClean="0"/>
              <a:pPr/>
              <a:t>23</a:t>
            </a:fld>
            <a:endParaRPr lang="en-GB" dirty="0"/>
          </a:p>
        </p:txBody>
      </p:sp>
    </p:spTree>
    <p:extLst>
      <p:ext uri="{BB962C8B-B14F-4D97-AF65-F5344CB8AC3E}">
        <p14:creationId xmlns:p14="http://schemas.microsoft.com/office/powerpoint/2010/main" val="671067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 What is it all about</a:t>
            </a:r>
          </a:p>
          <a:p>
            <a:r>
              <a:rPr lang="en-GB" dirty="0"/>
              <a:t> Where has it come from</a:t>
            </a:r>
          </a:p>
          <a:p>
            <a:r>
              <a:rPr lang="en-GB" dirty="0"/>
              <a:t> what are the other terms associated with the idea.</a:t>
            </a:r>
          </a:p>
        </p:txBody>
      </p:sp>
      <p:sp>
        <p:nvSpPr>
          <p:cNvPr id="4" name="Slide Number Placeholder 3"/>
          <p:cNvSpPr>
            <a:spLocks noGrp="1"/>
          </p:cNvSpPr>
          <p:nvPr>
            <p:ph type="sldNum" sz="quarter" idx="10"/>
          </p:nvPr>
        </p:nvSpPr>
        <p:spPr/>
        <p:txBody>
          <a:bodyPr/>
          <a:lstStyle/>
          <a:p>
            <a:fld id="{15B98D4B-53F0-49D3-B32A-4D14AB1AF82F}" type="slidenum">
              <a:rPr lang="en-GB" smtClean="0">
                <a:solidFill>
                  <a:srgbClr val="000000"/>
                </a:solidFill>
              </a:rPr>
              <a:pPr/>
              <a:t>24</a:t>
            </a:fld>
            <a:endParaRPr lang="en-GB" dirty="0">
              <a:solidFill>
                <a:srgbClr val="000000"/>
              </a:solidFill>
            </a:endParaRPr>
          </a:p>
        </p:txBody>
      </p:sp>
    </p:spTree>
    <p:extLst>
      <p:ext uri="{BB962C8B-B14F-4D97-AF65-F5344CB8AC3E}">
        <p14:creationId xmlns:p14="http://schemas.microsoft.com/office/powerpoint/2010/main" val="2053975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 What is it all about</a:t>
            </a:r>
          </a:p>
          <a:p>
            <a:r>
              <a:rPr lang="en-GB" dirty="0"/>
              <a:t> Where has it come from</a:t>
            </a:r>
          </a:p>
          <a:p>
            <a:r>
              <a:rPr lang="en-GB" dirty="0"/>
              <a:t> what are the other terms associated with the idea.</a:t>
            </a:r>
          </a:p>
        </p:txBody>
      </p:sp>
      <p:sp>
        <p:nvSpPr>
          <p:cNvPr id="4" name="Slide Number Placeholder 3"/>
          <p:cNvSpPr>
            <a:spLocks noGrp="1"/>
          </p:cNvSpPr>
          <p:nvPr>
            <p:ph type="sldNum" sz="quarter" idx="10"/>
          </p:nvPr>
        </p:nvSpPr>
        <p:spPr/>
        <p:txBody>
          <a:bodyPr/>
          <a:lstStyle/>
          <a:p>
            <a:fld id="{15B98D4B-53F0-49D3-B32A-4D14AB1AF82F}" type="slidenum">
              <a:rPr lang="en-GB" smtClean="0"/>
              <a:pPr/>
              <a:t>25</a:t>
            </a:fld>
            <a:endParaRPr lang="en-GB" dirty="0"/>
          </a:p>
        </p:txBody>
      </p:sp>
    </p:spTree>
    <p:extLst>
      <p:ext uri="{BB962C8B-B14F-4D97-AF65-F5344CB8AC3E}">
        <p14:creationId xmlns:p14="http://schemas.microsoft.com/office/powerpoint/2010/main" val="599273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6F9B8CD-342D-4579-98EC-A8FD6B7370E1}" type="datetimeFigureOut">
              <a:rPr lang="en-US" smtClean="0"/>
              <a:pPr/>
              <a:t>4/30/2018</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BBB5E19-F10A-4C2F-BF6F-11C513378A2E}" type="slidenum">
              <a:rPr kumimoji="0" lang="en-US" smtClean="0"/>
              <a:pPr/>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pPr algn="r" eaLnBrk="1" latinLnBrk="0" hangingPunct="1"/>
            <a:fld id="{E6F9B8CD-342D-4579-98EC-A8FD6B7370E1}" type="datetimeFigureOut">
              <a:rPr lang="en-US" smtClean="0"/>
              <a:pPr algn="r" eaLnBrk="1" latinLnBrk="0" hangingPunct="1"/>
              <a:t>4/30/2018</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4/30/2018</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F9B8CD-342D-4579-98EC-A8FD6B7370E1}" type="datetimeFigureOut">
              <a:rPr lang="en-US" smtClean="0"/>
              <a:pPr/>
              <a:t>4/30/2018</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B486C43-27BD-40A6-B8E8-1E9FCD3B952E}" type="datetimeFigureOut">
              <a:rPr lang="en-GB" smtClean="0"/>
              <a:pPr/>
              <a:t>30/04/2018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6714BE-BF26-4E26-B47B-4C58697E090F}" type="slidenum">
              <a:rPr lang="en-GB" smtClean="0"/>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9A279AA-B2D2-4EB9-A30B-E27EBDC8FF4E}" type="datetimeFigureOut">
              <a:rPr lang="en-GB" smtClean="0"/>
              <a:pPr/>
              <a:t>30/04/2018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1D2B793-3E5F-455D-9C80-B4EE060617EB}" type="slidenum">
              <a:rPr lang="en-GB" smtClean="0"/>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A279AA-B2D2-4EB9-A30B-E27EBDC8FF4E}" type="datetimeFigureOut">
              <a:rPr lang="en-GB" smtClean="0"/>
              <a:pPr/>
              <a:t>30/04/2018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1D2B793-3E5F-455D-9C80-B4EE060617EB}" type="slidenum">
              <a:rPr lang="en-GB" smtClean="0"/>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A279AA-B2D2-4EB9-A30B-E27EBDC8FF4E}" type="datetimeFigureOut">
              <a:rPr lang="en-GB" smtClean="0"/>
              <a:pPr/>
              <a:t>30/04/2018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1D2B793-3E5F-455D-9C80-B4EE060617EB}" type="slidenum">
              <a:rPr lang="en-GB" smtClean="0"/>
              <a:pPr/>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9A279AA-B2D2-4EB9-A30B-E27EBDC8FF4E}" type="datetimeFigureOut">
              <a:rPr lang="en-GB" smtClean="0"/>
              <a:pPr/>
              <a:t>30/04/2018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1D2B793-3E5F-455D-9C80-B4EE060617EB}" type="slidenum">
              <a:rPr lang="en-GB" smtClean="0"/>
              <a:pPr/>
              <a:t>‹#›</a:t>
            </a:fld>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9A279AA-B2D2-4EB9-A30B-E27EBDC8FF4E}" type="datetimeFigureOut">
              <a:rPr lang="en-GB" smtClean="0"/>
              <a:pPr/>
              <a:t>30/04/2018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1D2B793-3E5F-455D-9C80-B4EE060617EB}" type="slidenum">
              <a:rPr lang="en-GB" smtClean="0"/>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9A279AA-B2D2-4EB9-A30B-E27EBDC8FF4E}" type="datetimeFigureOut">
              <a:rPr lang="en-GB" smtClean="0"/>
              <a:pPr/>
              <a:t>30/04/2018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1D2B793-3E5F-455D-9C80-B4EE060617EB}"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279AA-B2D2-4EB9-A30B-E27EBDC8FF4E}" type="datetimeFigureOut">
              <a:rPr lang="en-GB" smtClean="0"/>
              <a:pPr/>
              <a:t>30/04/2018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1D2B793-3E5F-455D-9C80-B4EE060617EB}" type="slidenum">
              <a:rPr lang="en-GB" smtClean="0"/>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A279AA-B2D2-4EB9-A30B-E27EBDC8FF4E}" type="datetimeFigureOut">
              <a:rPr lang="en-GB" smtClean="0"/>
              <a:pPr/>
              <a:t>30/04/2018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1D2B793-3E5F-455D-9C80-B4EE060617EB}" type="slidenum">
              <a:rPr lang="en-GB" smtClean="0"/>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A279AA-B2D2-4EB9-A30B-E27EBDC8FF4E}" type="datetimeFigureOut">
              <a:rPr lang="en-GB" smtClean="0"/>
              <a:pPr/>
              <a:t>30/04/2018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1D2B793-3E5F-455D-9C80-B4EE060617EB}" type="slidenum">
              <a:rPr lang="en-GB" smtClean="0"/>
              <a:pPr/>
              <a:t>‹#›</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A279AA-B2D2-4EB9-A30B-E27EBDC8FF4E}" type="datetimeFigureOut">
              <a:rPr lang="en-GB" smtClean="0"/>
              <a:pPr/>
              <a:t>30/04/2018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1D2B793-3E5F-455D-9C80-B4EE060617EB}" type="slidenum">
              <a:rPr lang="en-GB" smtClean="0"/>
              <a:pPr/>
              <a:t>‹#›</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A279AA-B2D2-4EB9-A30B-E27EBDC8FF4E}" type="datetimeFigureOut">
              <a:rPr lang="en-GB" smtClean="0"/>
              <a:pPr/>
              <a:t>30/04/2018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1D2B793-3E5F-455D-9C80-B4EE060617EB}" type="slidenum">
              <a:rPr lang="en-GB" smtClean="0"/>
              <a:pPr/>
              <a:t>‹#›</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653F65-3156-495D-AE06-4A5302E13A31}" type="datetimeFigureOut">
              <a:rPr lang="en-GB" smtClean="0"/>
              <a:pPr/>
              <a:t>30/04/2018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D8FF2A-A419-445D-87F1-31BAB92E5158}" type="slidenum">
              <a:rPr lang="en-GB" smtClean="0"/>
              <a:pPr/>
              <a:t>‹#›</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653F65-3156-495D-AE06-4A5302E13A31}" type="datetimeFigureOut">
              <a:rPr lang="en-GB" smtClean="0"/>
              <a:pPr/>
              <a:t>30/04/2018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D8FF2A-A419-445D-87F1-31BAB92E5158}" type="slidenum">
              <a:rPr lang="en-GB" smtClean="0"/>
              <a:pPr/>
              <a:t>‹#›</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653F65-3156-495D-AE06-4A5302E13A31}" type="datetimeFigureOut">
              <a:rPr lang="en-GB" smtClean="0"/>
              <a:pPr/>
              <a:t>30/04/2018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D8FF2A-A419-445D-87F1-31BAB92E5158}" type="slidenum">
              <a:rPr lang="en-GB" smtClean="0"/>
              <a:pPr/>
              <a:t>‹#›</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653F65-3156-495D-AE06-4A5302E13A31}" type="datetimeFigureOut">
              <a:rPr lang="en-GB" smtClean="0"/>
              <a:pPr/>
              <a:t>30/04/2018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9D8FF2A-A419-445D-87F1-31BAB92E5158}" type="slidenum">
              <a:rPr lang="en-GB" smtClean="0"/>
              <a:pPr/>
              <a:t>‹#›</a:t>
            </a:fld>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653F65-3156-495D-AE06-4A5302E13A31}" type="datetimeFigureOut">
              <a:rPr lang="en-GB" smtClean="0"/>
              <a:pPr/>
              <a:t>30/04/2018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9D8FF2A-A419-445D-87F1-31BAB92E5158}"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4/30/2018</a:t>
            </a:fld>
            <a:endParaRPr lang="en-US" dirty="0">
              <a:solidFill>
                <a:schemeClr val="tx2"/>
              </a:solidFill>
            </a:endParaRPr>
          </a:p>
        </p:txBody>
      </p:sp>
      <p:sp>
        <p:nvSpPr>
          <p:cNvPr id="4" name="Footer Placeholder 3"/>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653F65-3156-495D-AE06-4A5302E13A31}" type="datetimeFigureOut">
              <a:rPr lang="en-GB" smtClean="0"/>
              <a:pPr/>
              <a:t>30/04/2018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9D8FF2A-A419-445D-87F1-31BAB92E5158}" type="slidenum">
              <a:rPr lang="en-GB" smtClean="0"/>
              <a:pPr/>
              <a:t>‹#›</a:t>
            </a:fld>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53F65-3156-495D-AE06-4A5302E13A31}" type="datetimeFigureOut">
              <a:rPr lang="en-GB" smtClean="0"/>
              <a:pPr/>
              <a:t>30/04/2018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9D8FF2A-A419-445D-87F1-31BAB92E5158}" type="slidenum">
              <a:rPr lang="en-GB" smtClean="0"/>
              <a:pPr/>
              <a:t>‹#›</a:t>
            </a:fld>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653F65-3156-495D-AE06-4A5302E13A31}" type="datetimeFigureOut">
              <a:rPr lang="en-GB" smtClean="0"/>
              <a:pPr/>
              <a:t>30/04/2018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9D8FF2A-A419-445D-87F1-31BAB92E5158}" type="slidenum">
              <a:rPr lang="en-GB" smtClean="0"/>
              <a:pPr/>
              <a:t>‹#›</a:t>
            </a:fld>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653F65-3156-495D-AE06-4A5302E13A31}" type="datetimeFigureOut">
              <a:rPr lang="en-GB" smtClean="0"/>
              <a:pPr/>
              <a:t>30/04/2018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9D8FF2A-A419-445D-87F1-31BAB92E5158}" type="slidenum">
              <a:rPr lang="en-GB" smtClean="0"/>
              <a:pPr/>
              <a:t>‹#›</a:t>
            </a:fld>
            <a:endParaRPr lang="en-GB"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653F65-3156-495D-AE06-4A5302E13A31}" type="datetimeFigureOut">
              <a:rPr lang="en-GB" smtClean="0"/>
              <a:pPr/>
              <a:t>30/04/2018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D8FF2A-A419-445D-87F1-31BAB92E5158}" type="slidenum">
              <a:rPr lang="en-GB" smtClean="0"/>
              <a:pPr/>
              <a:t>‹#›</a:t>
            </a:fld>
            <a:endParaRPr lang="en-GB"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653F65-3156-495D-AE06-4A5302E13A31}" type="datetimeFigureOut">
              <a:rPr lang="en-GB" smtClean="0"/>
              <a:pPr/>
              <a:t>30/04/2018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D8FF2A-A419-445D-87F1-31BAB92E5158}" type="slidenum">
              <a:rPr lang="en-GB" smtClean="0"/>
              <a:pPr/>
              <a:t>‹#›</a:t>
            </a:fld>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653F65-3156-495D-AE06-4A5302E13A31}" type="datetimeFigureOut">
              <a:rPr lang="en-GB" smtClean="0"/>
              <a:pPr/>
              <a:t>30/04/2018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9D8FF2A-A419-445D-87F1-31BAB92E5158}"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6F9B8CD-342D-4579-98EC-A8FD6B7370E1}" type="datetimeFigureOut">
              <a:rPr lang="en-US" smtClean="0"/>
              <a:pPr/>
              <a:t>4/30/2018</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6F9B8CD-342D-4579-98EC-A8FD6B7370E1}" type="datetimeFigureOut">
              <a:rPr lang="en-US" smtClean="0"/>
              <a:pPr/>
              <a:t>4/30/2018</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6F9B8CD-342D-4579-98EC-A8FD6B7370E1}" type="datetimeFigureOut">
              <a:rPr lang="en-US" smtClean="0"/>
              <a:pPr/>
              <a:t>4/30/2018</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4/30/2018</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9B8CD-342D-4579-98EC-A8FD6B7370E1}" type="datetimeFigureOut">
              <a:rPr lang="en-US" smtClean="0"/>
              <a:pPr/>
              <a:t>4/30/2018</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lgn="r" eaLnBrk="1" latinLnBrk="0" hangingPunct="1"/>
            <a:fld id="{E6F9B8CD-342D-4579-98EC-A8FD6B7370E1}" type="datetimeFigureOut">
              <a:rPr lang="en-US" smtClean="0"/>
              <a:pPr algn="r" eaLnBrk="1" latinLnBrk="0" hangingPunct="1"/>
              <a:t>4/30/2018</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lgn="r" eaLnBrk="1" latinLnBrk="0" hangingPunct="1"/>
            <a:fld id="{E6F9B8CD-342D-4579-98EC-A8FD6B7370E1}" type="datetimeFigureOut">
              <a:rPr lang="en-US" smtClean="0"/>
              <a:pPr algn="r" eaLnBrk="1" latinLnBrk="0" hangingPunct="1"/>
              <a:t>4/30/2018</a:t>
            </a:fld>
            <a:endParaRPr lang="en-US" dirty="0">
              <a:solidFill>
                <a:schemeClr val="tx2"/>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l" eaLnBrk="1" latinLnBrk="0" hangingPunct="1"/>
            <a:endParaRPr kumimoji="0" lang="en-US" dirty="0">
              <a:solidFill>
                <a:schemeClr val="tx2"/>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911" r:id="rId1"/>
    <p:sldLayoutId id="2147483912" r:id="rId2"/>
    <p:sldLayoutId id="2147483923"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49"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279AA-B2D2-4EB9-A30B-E27EBDC8FF4E}" type="datetimeFigureOut">
              <a:rPr lang="en-GB" smtClean="0"/>
              <a:pPr/>
              <a:t>30/04/2018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2B793-3E5F-455D-9C80-B4EE060617E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53F65-3156-495D-AE06-4A5302E13A31}" type="datetimeFigureOut">
              <a:rPr lang="en-GB" smtClean="0"/>
              <a:pPr/>
              <a:t>30/04/2018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8FF2A-A419-445D-87F1-31BAB92E5158}"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17067" y="1639016"/>
            <a:ext cx="2462516" cy="1402996"/>
          </a:xfrm>
          <a:prstGeom prst="rect">
            <a:avLst/>
          </a:prstGeom>
        </p:spPr>
      </p:pic>
      <p:sp>
        <p:nvSpPr>
          <p:cNvPr id="2" name="TextBox 1">
            <a:extLst>
              <a:ext uri="{FF2B5EF4-FFF2-40B4-BE49-F238E27FC236}">
                <a16:creationId xmlns:a16="http://schemas.microsoft.com/office/drawing/2014/main" xmlns="" id="{CCF7BC4F-F83E-BA4E-8BBA-51D27B6DD62E}"/>
              </a:ext>
            </a:extLst>
          </p:cNvPr>
          <p:cNvSpPr txBox="1"/>
          <p:nvPr/>
        </p:nvSpPr>
        <p:spPr>
          <a:xfrm>
            <a:off x="3619898" y="3881234"/>
            <a:ext cx="5373278" cy="1077218"/>
          </a:xfrm>
          <a:prstGeom prst="rect">
            <a:avLst/>
          </a:prstGeom>
          <a:noFill/>
        </p:spPr>
        <p:txBody>
          <a:bodyPr wrap="square" rtlCol="0">
            <a:spAutoFit/>
          </a:bodyPr>
          <a:lstStyle/>
          <a:p>
            <a:pPr algn="ctr"/>
            <a:r>
              <a:rPr lang="en-GB" sz="3200" b="1" dirty="0"/>
              <a:t>30</a:t>
            </a:r>
            <a:r>
              <a:rPr lang="en-GB" sz="3200" b="1" baseline="30000" dirty="0"/>
              <a:t>th</a:t>
            </a:r>
            <a:r>
              <a:rPr lang="en-GB" sz="3200" b="1" dirty="0"/>
              <a:t> April 2018 </a:t>
            </a:r>
          </a:p>
          <a:p>
            <a:pPr algn="ctr"/>
            <a:r>
              <a:rPr lang="en-GB" sz="3200" b="1" dirty="0"/>
              <a:t>Belbroughton Church Hall</a:t>
            </a:r>
          </a:p>
        </p:txBody>
      </p:sp>
      <p:sp>
        <p:nvSpPr>
          <p:cNvPr id="3" name="TextBox 2">
            <a:extLst>
              <a:ext uri="{FF2B5EF4-FFF2-40B4-BE49-F238E27FC236}">
                <a16:creationId xmlns:a16="http://schemas.microsoft.com/office/drawing/2014/main" xmlns="" id="{F88CBEE9-CCC4-444D-A354-C0F8EC1EE95D}"/>
              </a:ext>
            </a:extLst>
          </p:cNvPr>
          <p:cNvSpPr txBox="1"/>
          <p:nvPr/>
        </p:nvSpPr>
        <p:spPr>
          <a:xfrm>
            <a:off x="358219" y="131975"/>
            <a:ext cx="8502977" cy="1384995"/>
          </a:xfrm>
          <a:prstGeom prst="rect">
            <a:avLst/>
          </a:prstGeom>
          <a:noFill/>
        </p:spPr>
        <p:txBody>
          <a:bodyPr wrap="square" rtlCol="0">
            <a:spAutoFit/>
          </a:bodyPr>
          <a:lstStyle/>
          <a:p>
            <a:pPr algn="ctr"/>
            <a:r>
              <a:rPr lang="en-GB" sz="2800" b="1" dirty="0"/>
              <a:t>Capturing benefits and incentives to enable sustainable, sympathetic and </a:t>
            </a:r>
            <a:r>
              <a:rPr lang="en-GB" sz="2800" b="1" dirty="0" smtClean="0"/>
              <a:t>viable </a:t>
            </a:r>
            <a:r>
              <a:rPr lang="en-GB" sz="2800" b="1" dirty="0"/>
              <a:t>maturity of a community</a:t>
            </a:r>
          </a:p>
        </p:txBody>
      </p:sp>
    </p:spTree>
    <p:extLst>
      <p:ext uri="{BB962C8B-B14F-4D97-AF65-F5344CB8AC3E}">
        <p14:creationId xmlns:p14="http://schemas.microsoft.com/office/powerpoint/2010/main" val="464877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E6E17DB-E81E-624D-8BEA-B355303C65FA}"/>
              </a:ext>
            </a:extLst>
          </p:cNvPr>
          <p:cNvPicPr>
            <a:picLocks noChangeAspect="1"/>
          </p:cNvPicPr>
          <p:nvPr/>
        </p:nvPicPr>
        <p:blipFill>
          <a:blip r:embed="rId2"/>
          <a:stretch>
            <a:fillRect/>
          </a:stretch>
        </p:blipFill>
        <p:spPr>
          <a:xfrm>
            <a:off x="758757" y="1463295"/>
            <a:ext cx="2215038" cy="1431820"/>
          </a:xfrm>
          <a:prstGeom prst="rect">
            <a:avLst/>
          </a:prstGeom>
        </p:spPr>
      </p:pic>
      <p:sp>
        <p:nvSpPr>
          <p:cNvPr id="3" name="TextBox 2">
            <a:extLst>
              <a:ext uri="{FF2B5EF4-FFF2-40B4-BE49-F238E27FC236}">
                <a16:creationId xmlns:a16="http://schemas.microsoft.com/office/drawing/2014/main" xmlns="" id="{84334434-416E-FD4C-8A71-C52E7827B309}"/>
              </a:ext>
            </a:extLst>
          </p:cNvPr>
          <p:cNvSpPr txBox="1"/>
          <p:nvPr/>
        </p:nvSpPr>
        <p:spPr>
          <a:xfrm>
            <a:off x="1634242" y="350196"/>
            <a:ext cx="6225702" cy="830997"/>
          </a:xfrm>
          <a:prstGeom prst="rect">
            <a:avLst/>
          </a:prstGeom>
          <a:noFill/>
        </p:spPr>
        <p:txBody>
          <a:bodyPr wrap="square" rtlCol="0">
            <a:spAutoFit/>
          </a:bodyPr>
          <a:lstStyle/>
          <a:p>
            <a:pPr algn="ctr"/>
            <a:r>
              <a:rPr lang="en-GB" b="1" dirty="0"/>
              <a:t>Birmingham Housing Market Area</a:t>
            </a:r>
          </a:p>
          <a:p>
            <a:pPr algn="ctr"/>
            <a:r>
              <a:rPr lang="en-GB" b="1" dirty="0"/>
              <a:t> Strategic Growth Study</a:t>
            </a:r>
          </a:p>
        </p:txBody>
      </p:sp>
      <p:sp>
        <p:nvSpPr>
          <p:cNvPr id="4" name="TextBox 3">
            <a:extLst>
              <a:ext uri="{FF2B5EF4-FFF2-40B4-BE49-F238E27FC236}">
                <a16:creationId xmlns:a16="http://schemas.microsoft.com/office/drawing/2014/main" xmlns="" id="{14ADBDCD-F1C1-EE46-B7CE-CBD5A81AA2D7}"/>
              </a:ext>
            </a:extLst>
          </p:cNvPr>
          <p:cNvSpPr txBox="1"/>
          <p:nvPr/>
        </p:nvSpPr>
        <p:spPr>
          <a:xfrm>
            <a:off x="758757" y="3070928"/>
            <a:ext cx="7743217" cy="2343590"/>
          </a:xfrm>
          <a:prstGeom prst="rect">
            <a:avLst/>
          </a:prstGeom>
          <a:noFill/>
        </p:spPr>
        <p:txBody>
          <a:bodyPr wrap="square" rtlCol="0">
            <a:spAutoFit/>
          </a:bodyPr>
          <a:lstStyle/>
          <a:p>
            <a:pPr>
              <a:lnSpc>
                <a:spcPct val="150000"/>
              </a:lnSpc>
            </a:pPr>
            <a:r>
              <a:rPr lang="en-GB" sz="2000" b="1" dirty="0"/>
              <a:t>The national Planning Policy Framework and the Localism Act 2011 requires local authorities to work together though the “Duty to co-operate” across the relevant Housing Market Area ( HMA) to identify and then meet housing need where it is sustainable to do so</a:t>
            </a:r>
          </a:p>
        </p:txBody>
      </p:sp>
    </p:spTree>
    <p:extLst>
      <p:ext uri="{BB962C8B-B14F-4D97-AF65-F5344CB8AC3E}">
        <p14:creationId xmlns:p14="http://schemas.microsoft.com/office/powerpoint/2010/main" val="1738392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E6E17DB-E81E-624D-8BEA-B355303C65FA}"/>
              </a:ext>
            </a:extLst>
          </p:cNvPr>
          <p:cNvPicPr>
            <a:picLocks noChangeAspect="1"/>
          </p:cNvPicPr>
          <p:nvPr/>
        </p:nvPicPr>
        <p:blipFill>
          <a:blip r:embed="rId2"/>
          <a:stretch>
            <a:fillRect/>
          </a:stretch>
        </p:blipFill>
        <p:spPr>
          <a:xfrm>
            <a:off x="1705209" y="1575881"/>
            <a:ext cx="6067191" cy="3921886"/>
          </a:xfrm>
          <a:prstGeom prst="rect">
            <a:avLst/>
          </a:prstGeom>
        </p:spPr>
      </p:pic>
      <p:sp>
        <p:nvSpPr>
          <p:cNvPr id="3" name="TextBox 2">
            <a:extLst>
              <a:ext uri="{FF2B5EF4-FFF2-40B4-BE49-F238E27FC236}">
                <a16:creationId xmlns:a16="http://schemas.microsoft.com/office/drawing/2014/main" xmlns="" id="{84334434-416E-FD4C-8A71-C52E7827B309}"/>
              </a:ext>
            </a:extLst>
          </p:cNvPr>
          <p:cNvSpPr txBox="1"/>
          <p:nvPr/>
        </p:nvSpPr>
        <p:spPr>
          <a:xfrm>
            <a:off x="1634242" y="350196"/>
            <a:ext cx="6225702" cy="830997"/>
          </a:xfrm>
          <a:prstGeom prst="rect">
            <a:avLst/>
          </a:prstGeom>
          <a:noFill/>
        </p:spPr>
        <p:txBody>
          <a:bodyPr wrap="square" rtlCol="0">
            <a:spAutoFit/>
          </a:bodyPr>
          <a:lstStyle/>
          <a:p>
            <a:pPr algn="ctr"/>
            <a:r>
              <a:rPr lang="en-GB" dirty="0"/>
              <a:t>Birmingham Housing Market Area</a:t>
            </a:r>
          </a:p>
          <a:p>
            <a:pPr algn="ctr"/>
            <a:r>
              <a:rPr lang="en-GB" dirty="0"/>
              <a:t> Strategic Growth Study</a:t>
            </a:r>
          </a:p>
        </p:txBody>
      </p:sp>
    </p:spTree>
    <p:extLst>
      <p:ext uri="{BB962C8B-B14F-4D97-AF65-F5344CB8AC3E}">
        <p14:creationId xmlns:p14="http://schemas.microsoft.com/office/powerpoint/2010/main" val="3732621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079ABFB-B319-3A48-92D5-59F852A50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9427"/>
            <a:ext cx="9144000" cy="5359145"/>
          </a:xfrm>
          <a:prstGeom prst="rect">
            <a:avLst/>
          </a:prstGeom>
        </p:spPr>
      </p:pic>
    </p:spTree>
    <p:extLst>
      <p:ext uri="{BB962C8B-B14F-4D97-AF65-F5344CB8AC3E}">
        <p14:creationId xmlns:p14="http://schemas.microsoft.com/office/powerpoint/2010/main" val="3298103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32CB60A-525C-094A-BC7F-A6F48FA7FF4C}"/>
              </a:ext>
            </a:extLst>
          </p:cNvPr>
          <p:cNvSpPr/>
          <p:nvPr/>
        </p:nvSpPr>
        <p:spPr>
          <a:xfrm>
            <a:off x="1293776" y="116741"/>
            <a:ext cx="6789907" cy="4955203"/>
          </a:xfrm>
          <a:prstGeom prst="rect">
            <a:avLst/>
          </a:prstGeom>
        </p:spPr>
        <p:txBody>
          <a:bodyPr wrap="square">
            <a:spAutoFit/>
          </a:bodyPr>
          <a:lstStyle/>
          <a:p>
            <a:pPr algn="ctr"/>
            <a:r>
              <a:rPr lang="en-GB" sz="4000" b="1" dirty="0" smtClean="0">
                <a:effectLst/>
                <a:latin typeface="Arial" panose="020B0604020202020204" pitchFamily="34" charset="0"/>
              </a:rPr>
              <a:t>A </a:t>
            </a:r>
            <a:r>
              <a:rPr lang="en-GB" sz="4000" b="1" dirty="0">
                <a:effectLst/>
                <a:latin typeface="Arial" panose="020B0604020202020204" pitchFamily="34" charset="0"/>
              </a:rPr>
              <a:t>Strategic </a:t>
            </a:r>
            <a:r>
              <a:rPr lang="en-GB" sz="4000" b="1" dirty="0">
                <a:latin typeface="Arial" panose="020B0604020202020204" pitchFamily="34" charset="0"/>
              </a:rPr>
              <a:t>G</a:t>
            </a:r>
            <a:r>
              <a:rPr lang="en-GB" sz="4000" b="1" dirty="0">
                <a:effectLst/>
                <a:latin typeface="Arial" panose="020B0604020202020204" pitchFamily="34" charset="0"/>
              </a:rPr>
              <a:t>rowth </a:t>
            </a:r>
            <a:r>
              <a:rPr lang="en-GB" sz="4000" b="1" dirty="0">
                <a:latin typeface="Arial" panose="020B0604020202020204" pitchFamily="34" charset="0"/>
              </a:rPr>
              <a:t>S</a:t>
            </a:r>
            <a:r>
              <a:rPr lang="en-GB" sz="4000" b="1" dirty="0">
                <a:effectLst/>
                <a:latin typeface="Arial" panose="020B0604020202020204" pitchFamily="34" charset="0"/>
              </a:rPr>
              <a:t>tudy into the Greater Birmingham and Black Country Housing Market Area</a:t>
            </a:r>
          </a:p>
          <a:p>
            <a:pPr algn="ctr"/>
            <a:endParaRPr lang="en-GB" sz="4000" dirty="0">
              <a:effectLst/>
              <a:latin typeface="Arial" panose="020B0604020202020204" pitchFamily="34" charset="0"/>
            </a:endParaRPr>
          </a:p>
          <a:p>
            <a:pPr algn="ctr"/>
            <a:r>
              <a:rPr lang="en-GB" sz="3600" dirty="0">
                <a:solidFill>
                  <a:schemeClr val="accent1"/>
                </a:solidFill>
                <a:latin typeface="Arial" panose="020B0604020202020204" pitchFamily="34" charset="0"/>
              </a:rPr>
              <a:t>G L Hearn and Wood PLC</a:t>
            </a:r>
            <a:endParaRPr lang="en-GB" sz="3600" dirty="0">
              <a:solidFill>
                <a:schemeClr val="accent1"/>
              </a:solidFill>
              <a:effectLst/>
              <a:latin typeface="Arial" panose="020B0604020202020204" pitchFamily="34" charset="0"/>
            </a:endParaRPr>
          </a:p>
          <a:p>
            <a:pPr algn="ctr"/>
            <a:r>
              <a:rPr lang="en-GB" sz="4000" dirty="0" smtClean="0">
                <a:effectLst/>
                <a:latin typeface="Arial" panose="020B0604020202020204" pitchFamily="34" charset="0"/>
              </a:rPr>
              <a:t> </a:t>
            </a:r>
            <a:r>
              <a:rPr lang="en-GB" sz="4000" dirty="0">
                <a:effectLst/>
                <a:latin typeface="Arial" panose="020B0604020202020204" pitchFamily="34" charset="0"/>
              </a:rPr>
              <a:t>February 2018</a:t>
            </a:r>
            <a:endParaRPr lang="en-GB" sz="4000" dirty="0">
              <a:effectLst/>
            </a:endParaRPr>
          </a:p>
        </p:txBody>
      </p:sp>
    </p:spTree>
    <p:extLst>
      <p:ext uri="{BB962C8B-B14F-4D97-AF65-F5344CB8AC3E}">
        <p14:creationId xmlns:p14="http://schemas.microsoft.com/office/powerpoint/2010/main" val="909348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F7736ED-98BF-8540-82DE-C027B301A1FC}"/>
              </a:ext>
            </a:extLst>
          </p:cNvPr>
          <p:cNvSpPr/>
          <p:nvPr/>
        </p:nvSpPr>
        <p:spPr>
          <a:xfrm>
            <a:off x="535022" y="385281"/>
            <a:ext cx="7937770" cy="5570756"/>
          </a:xfrm>
          <a:prstGeom prst="rect">
            <a:avLst/>
          </a:prstGeom>
        </p:spPr>
        <p:txBody>
          <a:bodyPr wrap="square">
            <a:spAutoFit/>
          </a:bodyPr>
          <a:lstStyle/>
          <a:p>
            <a:pPr algn="ctr"/>
            <a:r>
              <a:rPr lang="en-GB" sz="3600" b="1" dirty="0">
                <a:latin typeface="Calibri,Bold"/>
              </a:rPr>
              <a:t>Study Brief </a:t>
            </a:r>
          </a:p>
          <a:p>
            <a:pPr algn="ctr"/>
            <a:r>
              <a:rPr lang="en-GB" b="1" dirty="0"/>
              <a:t>It has been established that there is a shortfall in planned provision to meet the housing requirements in the Greater Birmingham and Black Country Market </a:t>
            </a:r>
            <a:r>
              <a:rPr lang="en-GB" b="1" dirty="0" smtClean="0"/>
              <a:t>Area</a:t>
            </a:r>
            <a:endParaRPr lang="en-GB" dirty="0"/>
          </a:p>
          <a:p>
            <a:pPr algn="ctr"/>
            <a:r>
              <a:rPr lang="en-GB" sz="2000" dirty="0">
                <a:solidFill>
                  <a:schemeClr val="accent1"/>
                </a:solidFill>
              </a:rPr>
              <a:t>Source   Birmingham Development Plan (BDP) 2017</a:t>
            </a:r>
          </a:p>
          <a:p>
            <a:pPr algn="r"/>
            <a:endParaRPr lang="en-GB" dirty="0">
              <a:solidFill>
                <a:schemeClr val="accent1"/>
              </a:solidFill>
            </a:endParaRPr>
          </a:p>
          <a:p>
            <a:r>
              <a:rPr lang="en-GB" b="1" dirty="0"/>
              <a:t>The Birmingham Development Plan (BDA) contains a clause requiring adjacent local Authorities to work together to address the shortfall</a:t>
            </a:r>
          </a:p>
          <a:p>
            <a:pPr algn="ctr"/>
            <a:r>
              <a:rPr lang="en-GB" sz="2000" dirty="0" smtClean="0">
                <a:solidFill>
                  <a:schemeClr val="accent1"/>
                </a:solidFill>
              </a:rPr>
              <a:t>Source   </a:t>
            </a:r>
            <a:r>
              <a:rPr lang="en-GB" sz="2000" dirty="0">
                <a:solidFill>
                  <a:schemeClr val="accent1"/>
                </a:solidFill>
              </a:rPr>
              <a:t>Black Country Core Strategy Review</a:t>
            </a:r>
          </a:p>
          <a:p>
            <a:pPr algn="ctr"/>
            <a:endParaRPr lang="en-GB" sz="2000" dirty="0">
              <a:solidFill>
                <a:schemeClr val="accent1"/>
              </a:solidFill>
            </a:endParaRPr>
          </a:p>
          <a:p>
            <a:r>
              <a:rPr lang="en-GB" b="1" dirty="0"/>
              <a:t>A series of studies indicates a major shortfall</a:t>
            </a:r>
          </a:p>
          <a:p>
            <a:endParaRPr lang="en-GB" dirty="0"/>
          </a:p>
          <a:p>
            <a:pPr algn="ctr"/>
            <a:r>
              <a:rPr lang="en-GB" sz="2000" dirty="0">
                <a:solidFill>
                  <a:schemeClr val="accent1"/>
                </a:solidFill>
              </a:rPr>
              <a:t>Source   G L Hearn</a:t>
            </a:r>
          </a:p>
        </p:txBody>
      </p:sp>
    </p:spTree>
    <p:extLst>
      <p:ext uri="{BB962C8B-B14F-4D97-AF65-F5344CB8AC3E}">
        <p14:creationId xmlns:p14="http://schemas.microsoft.com/office/powerpoint/2010/main" val="2289286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2A6B74A-6153-CD4C-B599-0EDD6F13032F}"/>
              </a:ext>
            </a:extLst>
          </p:cNvPr>
          <p:cNvSpPr/>
          <p:nvPr/>
        </p:nvSpPr>
        <p:spPr>
          <a:xfrm>
            <a:off x="272370" y="511581"/>
            <a:ext cx="8715983" cy="4154984"/>
          </a:xfrm>
          <a:prstGeom prst="rect">
            <a:avLst/>
          </a:prstGeom>
        </p:spPr>
        <p:txBody>
          <a:bodyPr wrap="square">
            <a:spAutoFit/>
          </a:bodyPr>
          <a:lstStyle/>
          <a:p>
            <a:pPr algn="ctr"/>
            <a:r>
              <a:rPr lang="en-GB" sz="3600" b="1" dirty="0">
                <a:latin typeface="Calibri,Bold"/>
              </a:rPr>
              <a:t>Study Brief</a:t>
            </a:r>
          </a:p>
          <a:p>
            <a:pPr algn="ctr"/>
            <a:r>
              <a:rPr lang="en-GB" sz="3600" dirty="0">
                <a:latin typeface="Calibri,Bold"/>
              </a:rPr>
              <a:t> </a:t>
            </a:r>
            <a:endParaRPr lang="en-GB" dirty="0"/>
          </a:p>
          <a:p>
            <a:r>
              <a:rPr lang="en-GB" dirty="0">
                <a:latin typeface="Calibri" panose="020F0502020204030204" pitchFamily="34" charset="0"/>
              </a:rPr>
              <a:t>“</a:t>
            </a:r>
            <a:r>
              <a:rPr lang="en-GB" b="1" dirty="0">
                <a:latin typeface="Calibri" panose="020F0502020204030204" pitchFamily="34" charset="0"/>
              </a:rPr>
              <a:t>consider the development potential and suitability of any large previously developed sites within the Green Belt that may lie in sustainable locations. “</a:t>
            </a:r>
          </a:p>
          <a:p>
            <a:endParaRPr lang="en-GB" b="1" dirty="0"/>
          </a:p>
          <a:p>
            <a:r>
              <a:rPr lang="en-GB" b="1" dirty="0">
                <a:latin typeface="Calibri" panose="020F0502020204030204" pitchFamily="34" charset="0"/>
              </a:rPr>
              <a:t>“Should a shortfall remain  ….undertake a full strategic review of the Green Belt within the HMA utilising a consistent Green Belt </a:t>
            </a:r>
            <a:r>
              <a:rPr lang="en-GB" b="1" dirty="0" smtClean="0">
                <a:latin typeface="Calibri" panose="020F0502020204030204" pitchFamily="34" charset="0"/>
              </a:rPr>
              <a:t>Review methodology</a:t>
            </a:r>
            <a:r>
              <a:rPr lang="en-GB" b="1" dirty="0">
                <a:latin typeface="Calibri" panose="020F0502020204030204" pitchFamily="34" charset="0"/>
              </a:rPr>
              <a:t>, which assesses Green Belt against its five purposes” </a:t>
            </a:r>
            <a:endParaRPr lang="en-GB" b="1" dirty="0">
              <a:effectLst/>
            </a:endParaRPr>
          </a:p>
        </p:txBody>
      </p:sp>
    </p:spTree>
    <p:extLst>
      <p:ext uri="{BB962C8B-B14F-4D97-AF65-F5344CB8AC3E}">
        <p14:creationId xmlns:p14="http://schemas.microsoft.com/office/powerpoint/2010/main" val="1927928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F9E2014-9FC9-BF44-A787-D2014405AC29}"/>
              </a:ext>
            </a:extLst>
          </p:cNvPr>
          <p:cNvSpPr/>
          <p:nvPr/>
        </p:nvSpPr>
        <p:spPr>
          <a:xfrm>
            <a:off x="563656" y="290873"/>
            <a:ext cx="7772400" cy="4093428"/>
          </a:xfrm>
          <a:prstGeom prst="rect">
            <a:avLst/>
          </a:prstGeom>
        </p:spPr>
        <p:txBody>
          <a:bodyPr wrap="square">
            <a:spAutoFit/>
          </a:bodyPr>
          <a:lstStyle/>
          <a:p>
            <a:pPr algn="ctr"/>
            <a:r>
              <a:rPr lang="en-GB" sz="4400" b="1" dirty="0">
                <a:latin typeface="Calibri" panose="020F0502020204030204" pitchFamily="34" charset="0"/>
              </a:rPr>
              <a:t>Purposes of the Green Belt </a:t>
            </a:r>
          </a:p>
          <a:p>
            <a:r>
              <a:rPr lang="en-GB" b="1" dirty="0" smtClean="0">
                <a:latin typeface="Calibri" panose="020F0502020204030204" pitchFamily="34" charset="0"/>
              </a:rPr>
              <a:t>To </a:t>
            </a:r>
            <a:r>
              <a:rPr lang="en-GB" b="1" dirty="0">
                <a:latin typeface="Calibri" panose="020F0502020204030204" pitchFamily="34" charset="0"/>
              </a:rPr>
              <a:t>check the unrestricted sprawl of large built-up areas </a:t>
            </a:r>
            <a:endParaRPr lang="en-GB" b="1" dirty="0">
              <a:latin typeface="Arial" panose="020B0604020202020204" pitchFamily="34" charset="0"/>
            </a:endParaRPr>
          </a:p>
          <a:p>
            <a:r>
              <a:rPr lang="en-GB" b="1" dirty="0">
                <a:latin typeface="Calibri" panose="020F0502020204030204" pitchFamily="34" charset="0"/>
              </a:rPr>
              <a:t>To prevent neighbouring towns merging into one </a:t>
            </a:r>
            <a:endParaRPr lang="en-GB" b="1" dirty="0">
              <a:latin typeface="Arial" panose="020B0604020202020204" pitchFamily="34" charset="0"/>
            </a:endParaRPr>
          </a:p>
          <a:p>
            <a:r>
              <a:rPr lang="en-GB" b="1" dirty="0">
                <a:latin typeface="Calibri" panose="020F0502020204030204" pitchFamily="34" charset="0"/>
              </a:rPr>
              <a:t>	another</a:t>
            </a:r>
            <a:endParaRPr lang="en-GB" b="1" dirty="0">
              <a:latin typeface="Arial" panose="020B0604020202020204" pitchFamily="34" charset="0"/>
            </a:endParaRPr>
          </a:p>
          <a:p>
            <a:r>
              <a:rPr lang="en-GB" b="1" dirty="0">
                <a:latin typeface="Calibri" panose="020F0502020204030204" pitchFamily="34" charset="0"/>
              </a:rPr>
              <a:t>To assist in safeguarding the countryside from </a:t>
            </a:r>
            <a:endParaRPr lang="en-GB" b="1" dirty="0">
              <a:latin typeface="Arial" panose="020B0604020202020204" pitchFamily="34" charset="0"/>
            </a:endParaRPr>
          </a:p>
          <a:p>
            <a:r>
              <a:rPr lang="en-GB" b="1" dirty="0">
                <a:latin typeface="Calibri" panose="020F0502020204030204" pitchFamily="34" charset="0"/>
              </a:rPr>
              <a:t>	encroachment</a:t>
            </a:r>
            <a:endParaRPr lang="en-GB" b="1" dirty="0">
              <a:latin typeface="Arial" panose="020B0604020202020204" pitchFamily="34" charset="0"/>
            </a:endParaRPr>
          </a:p>
          <a:p>
            <a:r>
              <a:rPr lang="en-GB" b="1" i="1" dirty="0">
                <a:latin typeface="Calibri" panose="020F0502020204030204" pitchFamily="34" charset="0"/>
              </a:rPr>
              <a:t>To preserve the setting and special character of historic </a:t>
            </a:r>
            <a:endParaRPr lang="en-GB" b="1" i="1" dirty="0">
              <a:latin typeface="Arial" panose="020B0604020202020204" pitchFamily="34" charset="0"/>
            </a:endParaRPr>
          </a:p>
          <a:p>
            <a:r>
              <a:rPr lang="en-GB" b="1" i="1" dirty="0">
                <a:latin typeface="Calibri" panose="020F0502020204030204" pitchFamily="34" charset="0"/>
              </a:rPr>
              <a:t>	towns</a:t>
            </a:r>
            <a:endParaRPr lang="en-GB" b="1" i="1" dirty="0">
              <a:latin typeface="Arial" panose="020B0604020202020204" pitchFamily="34" charset="0"/>
            </a:endParaRPr>
          </a:p>
          <a:p>
            <a:r>
              <a:rPr lang="en-GB" sz="2000" b="1" dirty="0">
                <a:latin typeface="Calibri,Italic"/>
              </a:rPr>
              <a:t>To assist in urban regeneration, by encouraging the recycling   	of derelict and other urban land</a:t>
            </a:r>
            <a:r>
              <a:rPr lang="en-GB" b="1" dirty="0">
                <a:latin typeface="Calibri,Italic"/>
              </a:rPr>
              <a:t>. </a:t>
            </a:r>
            <a:endParaRPr lang="en-GB" b="1" dirty="0">
              <a:latin typeface="Arial" panose="020B0604020202020204" pitchFamily="34" charset="0"/>
            </a:endParaRPr>
          </a:p>
        </p:txBody>
      </p:sp>
    </p:spTree>
    <p:extLst>
      <p:ext uri="{BB962C8B-B14F-4D97-AF65-F5344CB8AC3E}">
        <p14:creationId xmlns:p14="http://schemas.microsoft.com/office/powerpoint/2010/main" val="3039552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page6image3003760">
            <a:extLst>
              <a:ext uri="{FF2B5EF4-FFF2-40B4-BE49-F238E27FC236}">
                <a16:creationId xmlns:a16="http://schemas.microsoft.com/office/drawing/2014/main" xmlns="" id="{130A080A-56A0-0E46-8773-05DBD2984C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0" y="50584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052103D0-ED81-7F44-837D-AE181115FF91}"/>
              </a:ext>
            </a:extLst>
          </p:cNvPr>
          <p:cNvSpPr txBox="1"/>
          <p:nvPr/>
        </p:nvSpPr>
        <p:spPr>
          <a:xfrm>
            <a:off x="1070040" y="233464"/>
            <a:ext cx="6926093" cy="1200329"/>
          </a:xfrm>
          <a:prstGeom prst="rect">
            <a:avLst/>
          </a:prstGeom>
          <a:noFill/>
        </p:spPr>
        <p:txBody>
          <a:bodyPr wrap="square" rtlCol="0">
            <a:spAutoFit/>
          </a:bodyPr>
          <a:lstStyle/>
          <a:p>
            <a:pPr algn="ctr"/>
            <a:r>
              <a:rPr lang="en-GB" b="1" dirty="0"/>
              <a:t>Dwellings needed by 2032</a:t>
            </a:r>
          </a:p>
          <a:p>
            <a:pPr algn="ctr"/>
            <a:r>
              <a:rPr lang="en-GB" b="1" dirty="0"/>
              <a:t>Greater Birmingham and Black Country Market Area </a:t>
            </a:r>
          </a:p>
        </p:txBody>
      </p:sp>
    </p:spTree>
    <p:extLst>
      <p:ext uri="{BB962C8B-B14F-4D97-AF65-F5344CB8AC3E}">
        <p14:creationId xmlns:p14="http://schemas.microsoft.com/office/powerpoint/2010/main" val="257305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page8image5053648">
            <a:extLst>
              <a:ext uri="{FF2B5EF4-FFF2-40B4-BE49-F238E27FC236}">
                <a16:creationId xmlns:a16="http://schemas.microsoft.com/office/drawing/2014/main" xmlns="" id="{F853043A-295F-324A-9AE5-0326449CB5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52"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315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page16image4987344">
            <a:extLst>
              <a:ext uri="{FF2B5EF4-FFF2-40B4-BE49-F238E27FC236}">
                <a16:creationId xmlns:a16="http://schemas.microsoft.com/office/drawing/2014/main" xmlns="" id="{DFE346FF-BE1D-2B46-BF6B-5B0D3C6751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715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pPr algn="ctr"/>
            <a:r>
              <a:rPr lang="en-GB" sz="4000" b="0" dirty="0">
                <a:solidFill>
                  <a:schemeClr val="tx1"/>
                </a:solidFill>
                <a:latin typeface="Arial Black" pitchFamily="34" charset="0"/>
              </a:rPr>
              <a:t>Putting Communities in charge of Planning</a:t>
            </a:r>
          </a:p>
        </p:txBody>
      </p:sp>
      <p:sp>
        <p:nvSpPr>
          <p:cNvPr id="3" name="Content Placeholder 2"/>
          <p:cNvSpPr>
            <a:spLocks noGrp="1"/>
          </p:cNvSpPr>
          <p:nvPr>
            <p:ph idx="1"/>
          </p:nvPr>
        </p:nvSpPr>
        <p:spPr>
          <a:xfrm>
            <a:off x="220133" y="1320800"/>
            <a:ext cx="8415868" cy="4572000"/>
          </a:xfrm>
        </p:spPr>
        <p:txBody>
          <a:bodyPr>
            <a:normAutofit/>
          </a:bodyPr>
          <a:lstStyle/>
          <a:p>
            <a:endParaRPr lang="en-GB" dirty="0"/>
          </a:p>
          <a:p>
            <a:pPr>
              <a:buNone/>
            </a:pPr>
            <a:endParaRPr lang="en-GB" dirty="0"/>
          </a:p>
          <a:p>
            <a:pPr>
              <a:buNone/>
            </a:pPr>
            <a:endParaRPr lang="en-GB" dirty="0"/>
          </a:p>
          <a:p>
            <a:pPr>
              <a:buNone/>
            </a:pPr>
            <a:endParaRPr lang="en-GB" dirty="0"/>
          </a:p>
        </p:txBody>
      </p:sp>
      <p:pic>
        <p:nvPicPr>
          <p:cNvPr id="51202" name="Picture 2"/>
          <p:cNvPicPr>
            <a:picLocks noChangeAspect="1" noChangeArrowheads="1"/>
          </p:cNvPicPr>
          <p:nvPr/>
        </p:nvPicPr>
        <p:blipFill>
          <a:blip r:embed="rId2" cstate="print"/>
          <a:srcRect/>
          <a:stretch>
            <a:fillRect/>
          </a:stretch>
        </p:blipFill>
        <p:spPr bwMode="auto">
          <a:xfrm>
            <a:off x="2035595" y="1604977"/>
            <a:ext cx="4449874" cy="2266921"/>
          </a:xfrm>
          <a:prstGeom prst="rect">
            <a:avLst/>
          </a:prstGeom>
          <a:noFill/>
          <a:ln w="9525">
            <a:noFill/>
            <a:miter lim="800000"/>
            <a:headEnd/>
            <a:tailEnd/>
          </a:ln>
        </p:spPr>
      </p:pic>
      <p:pic>
        <p:nvPicPr>
          <p:cNvPr id="6" name="Picture 5"/>
          <p:cNvPicPr>
            <a:picLocks noChangeAspect="1"/>
          </p:cNvPicPr>
          <p:nvPr/>
        </p:nvPicPr>
        <p:blipFill>
          <a:blip r:embed="rId3"/>
          <a:stretch>
            <a:fillRect/>
          </a:stretch>
        </p:blipFill>
        <p:spPr>
          <a:xfrm>
            <a:off x="6704410" y="3914407"/>
            <a:ext cx="1783070" cy="101588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096FB94-9A41-454C-8C1B-71A2E1D67175}"/>
              </a:ext>
            </a:extLst>
          </p:cNvPr>
          <p:cNvSpPr/>
          <p:nvPr/>
        </p:nvSpPr>
        <p:spPr>
          <a:xfrm>
            <a:off x="447474" y="290716"/>
            <a:ext cx="8414426" cy="4955203"/>
          </a:xfrm>
          <a:prstGeom prst="rect">
            <a:avLst/>
          </a:prstGeom>
        </p:spPr>
        <p:txBody>
          <a:bodyPr wrap="square">
            <a:spAutoFit/>
          </a:bodyPr>
          <a:lstStyle/>
          <a:p>
            <a:pPr algn="ctr"/>
            <a:r>
              <a:rPr lang="en-GB" sz="2800" b="1" dirty="0">
                <a:latin typeface="Calibri,Bold"/>
              </a:rPr>
              <a:t>Recommendations</a:t>
            </a:r>
          </a:p>
          <a:p>
            <a:endParaRPr lang="en-GB" dirty="0"/>
          </a:p>
          <a:p>
            <a:r>
              <a:rPr lang="en-GB" b="1" dirty="0">
                <a:latin typeface="Calibri" panose="020F0502020204030204" pitchFamily="34" charset="0"/>
              </a:rPr>
              <a:t>Implications for Bromsgrove is that the report is suggesting further </a:t>
            </a:r>
            <a:r>
              <a:rPr lang="en-GB" b="1" dirty="0">
                <a:latin typeface="Calibri,Bold"/>
              </a:rPr>
              <a:t>testing </a:t>
            </a:r>
            <a:r>
              <a:rPr lang="en-GB" b="1" dirty="0">
                <a:latin typeface="Calibri" panose="020F0502020204030204" pitchFamily="34" charset="0"/>
              </a:rPr>
              <a:t>of the following  scenarios </a:t>
            </a:r>
          </a:p>
          <a:p>
            <a:endParaRPr lang="en-GB" b="1" dirty="0"/>
          </a:p>
          <a:p>
            <a:pPr marL="514350" indent="-514350">
              <a:buAutoNum type="romanLcPeriod"/>
            </a:pPr>
            <a:r>
              <a:rPr lang="en-GB" b="1" dirty="0" smtClean="0">
                <a:latin typeface="Calibri" panose="020F0502020204030204" pitchFamily="34" charset="0"/>
              </a:rPr>
              <a:t>Proportionate </a:t>
            </a:r>
            <a:r>
              <a:rPr lang="en-GB" b="1" dirty="0">
                <a:latin typeface="Calibri" panose="020F0502020204030204" pitchFamily="34" charset="0"/>
              </a:rPr>
              <a:t>dispersal of a range smaller of sites of 500 to up </a:t>
            </a:r>
            <a:r>
              <a:rPr lang="en-GB" b="1" dirty="0" smtClean="0">
                <a:latin typeface="Calibri" panose="020F0502020204030204" pitchFamily="34" charset="0"/>
              </a:rPr>
              <a:t> a  combined </a:t>
            </a:r>
            <a:r>
              <a:rPr lang="en-GB" b="1" dirty="0">
                <a:latin typeface="Calibri" panose="020F0502020204030204" pitchFamily="34" charset="0"/>
              </a:rPr>
              <a:t>total of 2,500 houses in total </a:t>
            </a:r>
            <a:endParaRPr lang="en-GB" b="1" dirty="0">
              <a:latin typeface="Arial" panose="020B0604020202020204" pitchFamily="34" charset="0"/>
            </a:endParaRPr>
          </a:p>
          <a:p>
            <a:pPr marL="514350" indent="-514350">
              <a:buAutoNum type="romanLcPeriod" startAt="2"/>
            </a:pPr>
            <a:r>
              <a:rPr lang="en-GB" b="1" dirty="0" smtClean="0">
                <a:latin typeface="Calibri" panose="020F0502020204030204" pitchFamily="34" charset="0"/>
              </a:rPr>
              <a:t>South of </a:t>
            </a:r>
            <a:r>
              <a:rPr lang="en-GB" b="1" dirty="0" smtClean="0">
                <a:latin typeface="Calibri" panose="020F0502020204030204" pitchFamily="34" charset="0"/>
              </a:rPr>
              <a:t> </a:t>
            </a:r>
            <a:r>
              <a:rPr lang="en-GB" b="1" dirty="0" smtClean="0">
                <a:latin typeface="Calibri" panose="020F0502020204030204" pitchFamily="34" charset="0"/>
              </a:rPr>
              <a:t>of </a:t>
            </a:r>
            <a:r>
              <a:rPr lang="en-GB" b="1" dirty="0">
                <a:latin typeface="Calibri" panose="020F0502020204030204" pitchFamily="34" charset="0"/>
              </a:rPr>
              <a:t>Bromsgrove by the train </a:t>
            </a:r>
            <a:r>
              <a:rPr lang="en-GB" b="1" dirty="0" smtClean="0">
                <a:latin typeface="Calibri" panose="020F0502020204030204" pitchFamily="34" charset="0"/>
              </a:rPr>
              <a:t>station, S</a:t>
            </a:r>
            <a:r>
              <a:rPr lang="en-GB" b="1" dirty="0" smtClean="0">
                <a:latin typeface="Calibri" panose="020F0502020204030204" pitchFamily="34" charset="0"/>
              </a:rPr>
              <a:t>outh</a:t>
            </a:r>
            <a:r>
              <a:rPr lang="en-GB" b="1" dirty="0" smtClean="0">
                <a:latin typeface="Calibri" panose="020F0502020204030204" pitchFamily="34" charset="0"/>
              </a:rPr>
              <a:t> </a:t>
            </a:r>
            <a:r>
              <a:rPr lang="en-GB" b="1" dirty="0">
                <a:latin typeface="Calibri" panose="020F0502020204030204" pitchFamily="34" charset="0"/>
              </a:rPr>
              <a:t>of </a:t>
            </a:r>
            <a:r>
              <a:rPr lang="en-GB" b="1" dirty="0" smtClean="0">
                <a:latin typeface="Calibri" panose="020F0502020204030204" pitchFamily="34" charset="0"/>
              </a:rPr>
              <a:t> </a:t>
            </a:r>
          </a:p>
          <a:p>
            <a:r>
              <a:rPr lang="en-GB" b="1" dirty="0" smtClean="0">
                <a:latin typeface="Calibri" panose="020F0502020204030204" pitchFamily="34" charset="0"/>
              </a:rPr>
              <a:t>        Birmingham </a:t>
            </a:r>
            <a:r>
              <a:rPr lang="en-GB" b="1" dirty="0">
                <a:latin typeface="Calibri" panose="020F0502020204030204" pitchFamily="34" charset="0"/>
              </a:rPr>
              <a:t>in and around the Wythall area. </a:t>
            </a:r>
            <a:endParaRPr lang="en-GB" b="1" dirty="0">
              <a:latin typeface="Arial" panose="020B0604020202020204" pitchFamily="34" charset="0"/>
            </a:endParaRPr>
          </a:p>
          <a:p>
            <a:r>
              <a:rPr lang="en-GB" b="1" dirty="0" smtClean="0">
                <a:latin typeface="Calibri" panose="020F0502020204030204" pitchFamily="34" charset="0"/>
              </a:rPr>
              <a:t>iii    Urban </a:t>
            </a:r>
            <a:r>
              <a:rPr lang="en-GB" b="1" dirty="0">
                <a:latin typeface="Calibri" panose="020F0502020204030204" pitchFamily="34" charset="0"/>
              </a:rPr>
              <a:t>extension circa 1,500 - 7,500 houses on the South of </a:t>
            </a:r>
            <a:endParaRPr lang="en-GB" b="1" dirty="0" smtClean="0">
              <a:latin typeface="Calibri" panose="020F0502020204030204" pitchFamily="34" charset="0"/>
            </a:endParaRPr>
          </a:p>
          <a:p>
            <a:r>
              <a:rPr lang="en-GB" b="1" dirty="0">
                <a:latin typeface="Calibri" panose="020F0502020204030204" pitchFamily="34" charset="0"/>
              </a:rPr>
              <a:t> </a:t>
            </a:r>
            <a:r>
              <a:rPr lang="en-GB" b="1" dirty="0" smtClean="0">
                <a:latin typeface="Calibri" panose="020F0502020204030204" pitchFamily="34" charset="0"/>
              </a:rPr>
              <a:t>  </a:t>
            </a:r>
            <a:r>
              <a:rPr lang="en-GB" b="1" dirty="0" smtClean="0">
                <a:latin typeface="Calibri" panose="020F0502020204030204" pitchFamily="34" charset="0"/>
              </a:rPr>
              <a:t>     Dudley </a:t>
            </a:r>
            <a:r>
              <a:rPr lang="en-GB" b="1" dirty="0">
                <a:latin typeface="Calibri" panose="020F0502020204030204" pitchFamily="34" charset="0"/>
              </a:rPr>
              <a:t>in close proximity to Hagley </a:t>
            </a:r>
            <a:endParaRPr lang="en-GB" b="1" dirty="0">
              <a:latin typeface="Arial" panose="020B0604020202020204" pitchFamily="34" charset="0"/>
            </a:endParaRPr>
          </a:p>
          <a:p>
            <a:pPr marL="514350" indent="-514350" algn="just">
              <a:buAutoNum type="romanLcPeriod" startAt="4"/>
            </a:pPr>
            <a:r>
              <a:rPr lang="en-GB" b="1" dirty="0" smtClean="0">
                <a:latin typeface="Calibri" panose="020F0502020204030204" pitchFamily="34" charset="0"/>
              </a:rPr>
              <a:t>New </a:t>
            </a:r>
            <a:r>
              <a:rPr lang="en-GB" b="1" dirty="0">
                <a:latin typeface="Calibri" panose="020F0502020204030204" pitchFamily="34" charset="0"/>
              </a:rPr>
              <a:t>Settlement circa 10,000+ houses in the </a:t>
            </a:r>
            <a:r>
              <a:rPr lang="en-GB" b="1" dirty="0" err="1">
                <a:latin typeface="Calibri" panose="020F0502020204030204" pitchFamily="34" charset="0"/>
              </a:rPr>
              <a:t>Barnt</a:t>
            </a:r>
            <a:r>
              <a:rPr lang="en-GB" b="1" dirty="0">
                <a:latin typeface="Calibri" panose="020F0502020204030204" pitchFamily="34" charset="0"/>
              </a:rPr>
              <a:t> </a:t>
            </a:r>
            <a:r>
              <a:rPr lang="en-GB" b="1" dirty="0" smtClean="0">
                <a:latin typeface="Calibri" panose="020F0502020204030204" pitchFamily="34" charset="0"/>
              </a:rPr>
              <a:t>Green/</a:t>
            </a:r>
          </a:p>
          <a:p>
            <a:pPr algn="just"/>
            <a:r>
              <a:rPr lang="en-GB" b="1" dirty="0" smtClean="0">
                <a:latin typeface="Calibri" panose="020F0502020204030204" pitchFamily="34" charset="0"/>
              </a:rPr>
              <a:t>        </a:t>
            </a:r>
            <a:r>
              <a:rPr lang="en-GB" b="1" dirty="0" err="1" smtClean="0">
                <a:latin typeface="Calibri" panose="020F0502020204030204" pitchFamily="34" charset="0"/>
              </a:rPr>
              <a:t>Alvechurch</a:t>
            </a:r>
            <a:r>
              <a:rPr lang="en-GB" b="1" dirty="0" smtClean="0">
                <a:latin typeface="Calibri" panose="020F0502020204030204" pitchFamily="34" charset="0"/>
              </a:rPr>
              <a:t> </a:t>
            </a:r>
            <a:r>
              <a:rPr lang="en-GB" b="1" dirty="0">
                <a:latin typeface="Calibri" panose="020F0502020204030204" pitchFamily="34" charset="0"/>
              </a:rPr>
              <a:t>area </a:t>
            </a:r>
            <a:endParaRPr lang="en-GB" b="1" dirty="0">
              <a:latin typeface="Arial" panose="020B0604020202020204" pitchFamily="34" charset="0"/>
            </a:endParaRPr>
          </a:p>
        </p:txBody>
      </p:sp>
    </p:spTree>
    <p:extLst>
      <p:ext uri="{BB962C8B-B14F-4D97-AF65-F5344CB8AC3E}">
        <p14:creationId xmlns:p14="http://schemas.microsoft.com/office/powerpoint/2010/main" val="749513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page18image5001232">
            <a:extLst>
              <a:ext uri="{FF2B5EF4-FFF2-40B4-BE49-F238E27FC236}">
                <a16:creationId xmlns:a16="http://schemas.microsoft.com/office/drawing/2014/main" xmlns="" id="{FE0C8475-769D-D442-8872-9047DE3DA1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448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9A1F7FA-519F-8345-BD4B-1001CBA6823B}"/>
              </a:ext>
            </a:extLst>
          </p:cNvPr>
          <p:cNvSpPr/>
          <p:nvPr/>
        </p:nvSpPr>
        <p:spPr>
          <a:xfrm>
            <a:off x="515566" y="502646"/>
            <a:ext cx="8375515" cy="3600986"/>
          </a:xfrm>
          <a:prstGeom prst="rect">
            <a:avLst/>
          </a:prstGeom>
        </p:spPr>
        <p:txBody>
          <a:bodyPr wrap="square">
            <a:spAutoFit/>
          </a:bodyPr>
          <a:lstStyle/>
          <a:p>
            <a:pPr algn="ctr"/>
            <a:r>
              <a:rPr lang="en-GB" sz="4400" b="1" dirty="0">
                <a:latin typeface="Calibri" panose="020F0502020204030204" pitchFamily="34" charset="0"/>
              </a:rPr>
              <a:t>Next Steps  for Bromsgrove District Council</a:t>
            </a:r>
          </a:p>
          <a:p>
            <a:pPr marL="457200" indent="-457200">
              <a:buFont typeface="Arial" panose="020B0604020202020204" pitchFamily="34" charset="0"/>
              <a:buChar char="•"/>
            </a:pPr>
            <a:r>
              <a:rPr lang="en-GB" sz="2800" b="1" dirty="0" smtClean="0">
                <a:latin typeface="Arial" panose="020B0604020202020204" pitchFamily="34" charset="0"/>
                <a:cs typeface="Arial" panose="020B0604020202020204" pitchFamily="34" charset="0"/>
              </a:rPr>
              <a:t>Testing </a:t>
            </a:r>
            <a:r>
              <a:rPr lang="en-GB" sz="2800" b="1" dirty="0">
                <a:latin typeface="Arial" panose="020B0604020202020204" pitchFamily="34" charset="0"/>
                <a:cs typeface="Arial" panose="020B0604020202020204" pitchFamily="34" charset="0"/>
              </a:rPr>
              <a:t>the strategic Review</a:t>
            </a:r>
          </a:p>
          <a:p>
            <a:pPr marL="457200" indent="-457200">
              <a:buFont typeface="Arial" panose="020B0604020202020204" pitchFamily="34" charset="0"/>
              <a:buChar char="•"/>
            </a:pPr>
            <a:r>
              <a:rPr lang="en-GB" sz="2800" b="1" dirty="0"/>
              <a:t>Bromsgrove local Plan review</a:t>
            </a:r>
          </a:p>
          <a:p>
            <a:pPr marL="457200" indent="-457200">
              <a:buFont typeface="Arial" panose="020B0604020202020204" pitchFamily="34" charset="0"/>
              <a:buChar char="•"/>
            </a:pPr>
            <a:r>
              <a:rPr lang="en-GB" sz="2800" b="1" dirty="0"/>
              <a:t>Issues and options consultation</a:t>
            </a:r>
          </a:p>
          <a:p>
            <a:pPr marL="457200" indent="-457200">
              <a:buFont typeface="Arial" panose="020B0604020202020204" pitchFamily="34" charset="0"/>
              <a:buChar char="•"/>
            </a:pPr>
            <a:r>
              <a:rPr lang="en-GB" sz="2800" b="1" dirty="0"/>
              <a:t>Green Belt review methodology       </a:t>
            </a:r>
            <a:r>
              <a:rPr lang="en-GB" sz="2000" b="1" dirty="0">
                <a:solidFill>
                  <a:srgbClr val="FF0000"/>
                </a:solidFill>
              </a:rPr>
              <a:t>Autumn 2018</a:t>
            </a:r>
          </a:p>
          <a:p>
            <a:pPr marL="457200" indent="-457200">
              <a:buFont typeface="Arial" panose="020B0604020202020204" pitchFamily="34" charset="0"/>
              <a:buChar char="•"/>
            </a:pPr>
            <a:r>
              <a:rPr lang="en-GB" sz="2800" b="1" dirty="0"/>
              <a:t>Site selection methodology               </a:t>
            </a:r>
            <a:r>
              <a:rPr lang="en-GB" sz="2000" b="1" dirty="0">
                <a:solidFill>
                  <a:srgbClr val="FF0000"/>
                </a:solidFill>
              </a:rPr>
              <a:t>Late 2018</a:t>
            </a:r>
            <a:endParaRPr lang="en-GB" sz="2800" b="1" dirty="0"/>
          </a:p>
        </p:txBody>
      </p:sp>
    </p:spTree>
    <p:extLst>
      <p:ext uri="{BB962C8B-B14F-4D97-AF65-F5344CB8AC3E}">
        <p14:creationId xmlns:p14="http://schemas.microsoft.com/office/powerpoint/2010/main" val="1962285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803149" y="3526916"/>
            <a:ext cx="1490846" cy="849396"/>
          </a:xfrm>
          <a:prstGeom prst="rect">
            <a:avLst/>
          </a:prstGeom>
        </p:spPr>
      </p:pic>
      <p:sp>
        <p:nvSpPr>
          <p:cNvPr id="2" name="TextBox 1">
            <a:extLst>
              <a:ext uri="{FF2B5EF4-FFF2-40B4-BE49-F238E27FC236}">
                <a16:creationId xmlns:a16="http://schemas.microsoft.com/office/drawing/2014/main" xmlns="" id="{EA8BF26C-8D45-E247-8CB2-19EAC93D7ED4}"/>
              </a:ext>
            </a:extLst>
          </p:cNvPr>
          <p:cNvSpPr txBox="1"/>
          <p:nvPr/>
        </p:nvSpPr>
        <p:spPr>
          <a:xfrm>
            <a:off x="553658" y="386366"/>
            <a:ext cx="7959277" cy="4062651"/>
          </a:xfrm>
          <a:prstGeom prst="rect">
            <a:avLst/>
          </a:prstGeom>
          <a:noFill/>
        </p:spPr>
        <p:txBody>
          <a:bodyPr wrap="square" rtlCol="0">
            <a:spAutoFit/>
          </a:bodyPr>
          <a:lstStyle/>
          <a:p>
            <a:pPr marL="285750" indent="-285750">
              <a:buFont typeface="Arial" panose="020B0604020202020204" pitchFamily="34" charset="0"/>
              <a:buChar char="•"/>
            </a:pPr>
            <a:r>
              <a:rPr lang="en-GB" b="1" dirty="0"/>
              <a:t>Parish Council </a:t>
            </a:r>
            <a:r>
              <a:rPr lang="en-GB" b="1" dirty="0" smtClean="0"/>
              <a:t>has approved </a:t>
            </a:r>
            <a:r>
              <a:rPr lang="en-GB" b="1" dirty="0"/>
              <a:t>some funding</a:t>
            </a:r>
          </a:p>
          <a:p>
            <a:pPr marL="285750" indent="-285750">
              <a:buFont typeface="Arial" panose="020B0604020202020204" pitchFamily="34" charset="0"/>
              <a:buChar char="•"/>
            </a:pPr>
            <a:r>
              <a:rPr lang="en-GB" b="1" dirty="0"/>
              <a:t>Considering </a:t>
            </a:r>
            <a:r>
              <a:rPr lang="en-GB" b="1" dirty="0" smtClean="0"/>
              <a:t>if </a:t>
            </a:r>
            <a:r>
              <a:rPr lang="en-GB" b="1" dirty="0"/>
              <a:t>Localities </a:t>
            </a:r>
            <a:r>
              <a:rPr lang="en-GB" b="1" dirty="0" smtClean="0"/>
              <a:t>Commission </a:t>
            </a:r>
            <a:r>
              <a:rPr lang="en-GB" b="1" dirty="0"/>
              <a:t>to be approached for further funds</a:t>
            </a:r>
          </a:p>
          <a:p>
            <a:pPr marL="285750" indent="-285750">
              <a:buFont typeface="Arial" panose="020B0604020202020204" pitchFamily="34" charset="0"/>
              <a:buChar char="•"/>
            </a:pPr>
            <a:r>
              <a:rPr lang="en-GB" b="1" dirty="0"/>
              <a:t>Steering </a:t>
            </a:r>
            <a:r>
              <a:rPr lang="en-GB" b="1" dirty="0" smtClean="0"/>
              <a:t>Group </a:t>
            </a:r>
            <a:r>
              <a:rPr lang="en-GB" b="1" dirty="0"/>
              <a:t>formed and active with three open meetings held</a:t>
            </a:r>
          </a:p>
          <a:p>
            <a:pPr marL="285750" indent="-285750">
              <a:buFont typeface="Arial" panose="020B0604020202020204" pitchFamily="34" charset="0"/>
              <a:buChar char="•"/>
            </a:pPr>
            <a:r>
              <a:rPr lang="en-GB" b="1" dirty="0"/>
              <a:t>Executive group identified but needs to be developed</a:t>
            </a:r>
          </a:p>
          <a:p>
            <a:pPr marL="285750" indent="-285750">
              <a:buFont typeface="Arial" panose="020B0604020202020204" pitchFamily="34" charset="0"/>
              <a:buChar char="•"/>
            </a:pPr>
            <a:r>
              <a:rPr lang="en-GB" b="1" dirty="0"/>
              <a:t>BDC have approved an application to designate the Parish area</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p:txBody>
      </p:sp>
    </p:spTree>
    <p:extLst>
      <p:ext uri="{BB962C8B-B14F-4D97-AF65-F5344CB8AC3E}">
        <p14:creationId xmlns:p14="http://schemas.microsoft.com/office/powerpoint/2010/main" val="1671612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A8BF26C-8D45-E247-8CB2-19EAC93D7ED4}"/>
              </a:ext>
            </a:extLst>
          </p:cNvPr>
          <p:cNvSpPr txBox="1"/>
          <p:nvPr/>
        </p:nvSpPr>
        <p:spPr>
          <a:xfrm>
            <a:off x="553658" y="515156"/>
            <a:ext cx="8307007" cy="5478423"/>
          </a:xfrm>
          <a:prstGeom prst="rect">
            <a:avLst/>
          </a:prstGeom>
          <a:noFill/>
        </p:spPr>
        <p:txBody>
          <a:bodyPr wrap="square" rtlCol="0">
            <a:spAutoFit/>
          </a:bodyPr>
          <a:lstStyle/>
          <a:p>
            <a:pPr marL="285750" indent="-285750">
              <a:buFont typeface="Arial" panose="020B0604020202020204" pitchFamily="34" charset="0"/>
              <a:buChar char="•"/>
            </a:pPr>
            <a:r>
              <a:rPr lang="en-GB" sz="2000" b="1" dirty="0" smtClean="0">
                <a:solidFill>
                  <a:prstClr val="black"/>
                </a:solidFill>
              </a:rPr>
              <a:t>We need to :-</a:t>
            </a:r>
          </a:p>
          <a:p>
            <a:pPr marL="742950" lvl="1" indent="-285750">
              <a:buFont typeface="Arial" panose="020B0604020202020204" pitchFamily="34" charset="0"/>
              <a:buChar char="•"/>
            </a:pPr>
            <a:r>
              <a:rPr lang="en-GB" sz="2000" b="1" dirty="0" smtClean="0">
                <a:solidFill>
                  <a:prstClr val="black"/>
                </a:solidFill>
              </a:rPr>
              <a:t>Develop volunteers into an effective team</a:t>
            </a:r>
          </a:p>
          <a:p>
            <a:pPr marL="742950" lvl="1" indent="-285750">
              <a:buFont typeface="Arial" panose="020B0604020202020204" pitchFamily="34" charset="0"/>
              <a:buChar char="•"/>
            </a:pPr>
            <a:r>
              <a:rPr lang="en-GB" sz="2000" b="1" dirty="0" smtClean="0">
                <a:solidFill>
                  <a:prstClr val="black"/>
                </a:solidFill>
              </a:rPr>
              <a:t>Identify areas where no experienced volunteers exist:</a:t>
            </a:r>
          </a:p>
          <a:p>
            <a:pPr marL="1200150" lvl="2" indent="-285750">
              <a:buFont typeface="Arial" panose="020B0604020202020204" pitchFamily="34" charset="0"/>
              <a:buChar char="•"/>
            </a:pPr>
            <a:r>
              <a:rPr lang="en-GB" sz="2000" b="1" dirty="0" smtClean="0">
                <a:solidFill>
                  <a:prstClr val="black"/>
                </a:solidFill>
              </a:rPr>
              <a:t>Project planning</a:t>
            </a:r>
          </a:p>
          <a:p>
            <a:pPr marL="1200150" lvl="2" indent="-285750">
              <a:buFont typeface="Arial" panose="020B0604020202020204" pitchFamily="34" charset="0"/>
              <a:buChar char="•"/>
            </a:pPr>
            <a:r>
              <a:rPr lang="en-GB" sz="2000" b="1" dirty="0" smtClean="0">
                <a:solidFill>
                  <a:prstClr val="black"/>
                </a:solidFill>
              </a:rPr>
              <a:t>Expert advice on the correct approach to plan development</a:t>
            </a:r>
          </a:p>
          <a:p>
            <a:pPr marL="1200150" lvl="2" indent="-285750">
              <a:buFont typeface="Arial" panose="020B0604020202020204" pitchFamily="34" charset="0"/>
              <a:buChar char="•"/>
            </a:pPr>
            <a:r>
              <a:rPr lang="en-GB" sz="2000" b="1" dirty="0" smtClean="0">
                <a:solidFill>
                  <a:prstClr val="black"/>
                </a:solidFill>
              </a:rPr>
              <a:t>Cost the above……</a:t>
            </a:r>
            <a:r>
              <a:rPr lang="en-GB" sz="2000" b="1" dirty="0" err="1" smtClean="0">
                <a:solidFill>
                  <a:prstClr val="black"/>
                </a:solidFill>
              </a:rPr>
              <a:t>Catshill</a:t>
            </a:r>
            <a:r>
              <a:rPr lang="en-GB" sz="2000" b="1" dirty="0" smtClean="0">
                <a:solidFill>
                  <a:prstClr val="black"/>
                </a:solidFill>
              </a:rPr>
              <a:t> will be spending Circa  £15,000 </a:t>
            </a:r>
          </a:p>
          <a:p>
            <a:pPr marL="742950" lvl="1" indent="-285750">
              <a:buFont typeface="Arial" panose="020B0604020202020204" pitchFamily="34" charset="0"/>
              <a:buChar char="•"/>
            </a:pPr>
            <a:r>
              <a:rPr lang="en-GB" sz="2000" b="1" dirty="0" smtClean="0">
                <a:solidFill>
                  <a:prstClr val="black"/>
                </a:solidFill>
              </a:rPr>
              <a:t>Engage with the community at every stage</a:t>
            </a:r>
          </a:p>
          <a:p>
            <a:pPr marL="742950" lvl="1" indent="-285750">
              <a:buFont typeface="Arial" panose="020B0604020202020204" pitchFamily="34" charset="0"/>
              <a:buChar char="•"/>
            </a:pPr>
            <a:r>
              <a:rPr lang="en-GB" sz="2000" b="1" dirty="0" smtClean="0">
                <a:solidFill>
                  <a:prstClr val="black"/>
                </a:solidFill>
              </a:rPr>
              <a:t>Engage with BDC and other active groups</a:t>
            </a:r>
          </a:p>
          <a:p>
            <a:pPr marL="742950" lvl="1" indent="-285750">
              <a:buFont typeface="Arial" panose="020B0604020202020204" pitchFamily="34" charset="0"/>
              <a:buChar char="•"/>
            </a:pPr>
            <a:r>
              <a:rPr lang="en-GB" sz="2000" b="1" dirty="0" smtClean="0">
                <a:solidFill>
                  <a:prstClr val="black"/>
                </a:solidFill>
              </a:rPr>
              <a:t>Educate our community on the issues enabling informed judgements </a:t>
            </a:r>
          </a:p>
          <a:p>
            <a:pPr marL="742950" lvl="1" indent="-285750">
              <a:buFont typeface="Arial" panose="020B0604020202020204" pitchFamily="34" charset="0"/>
              <a:buChar char="•"/>
            </a:pPr>
            <a:r>
              <a:rPr lang="en-GB" sz="2000" b="1" dirty="0" smtClean="0">
                <a:solidFill>
                  <a:prstClr val="black"/>
                </a:solidFill>
              </a:rPr>
              <a:t>Focus on  how engagement and consultation can effect improvements in our community</a:t>
            </a:r>
          </a:p>
          <a:p>
            <a:pPr marL="742950" lvl="1" indent="-285750">
              <a:buFont typeface="Arial" panose="020B0604020202020204" pitchFamily="34" charset="0"/>
              <a:buChar char="•"/>
            </a:pPr>
            <a:endParaRPr lang="en-GB" sz="1400" dirty="0">
              <a:solidFill>
                <a:prstClr val="black"/>
              </a:solidFill>
            </a:endParaRPr>
          </a:p>
          <a:p>
            <a:pPr marL="285750" indent="-285750">
              <a:buFont typeface="Arial" panose="020B0604020202020204" pitchFamily="34" charset="0"/>
              <a:buChar char="•"/>
            </a:pPr>
            <a:endParaRPr lang="en-GB" sz="1400" dirty="0">
              <a:solidFill>
                <a:prstClr val="black"/>
              </a:solidFill>
            </a:endParaRPr>
          </a:p>
          <a:p>
            <a:pPr marL="285750" indent="-285750">
              <a:buFont typeface="Arial" panose="020B0604020202020204" pitchFamily="34" charset="0"/>
              <a:buChar char="•"/>
            </a:pPr>
            <a:endParaRPr lang="en-GB" sz="1400" dirty="0">
              <a:solidFill>
                <a:prstClr val="black"/>
              </a:solidFill>
            </a:endParaRPr>
          </a:p>
          <a:p>
            <a:pPr marL="285750" indent="-285750">
              <a:buFont typeface="Arial" panose="020B0604020202020204" pitchFamily="34" charset="0"/>
              <a:buChar char="•"/>
            </a:pPr>
            <a:endParaRPr lang="en-GB" sz="1400" dirty="0">
              <a:solidFill>
                <a:prstClr val="black"/>
              </a:solidFill>
            </a:endParaRPr>
          </a:p>
          <a:p>
            <a:pPr marL="285750" indent="-285750">
              <a:buFont typeface="Arial" panose="020B0604020202020204" pitchFamily="34" charset="0"/>
              <a:buChar char="•"/>
            </a:pPr>
            <a:endParaRPr lang="en-GB" sz="1400" dirty="0">
              <a:solidFill>
                <a:prstClr val="black"/>
              </a:solidFill>
            </a:endParaRPr>
          </a:p>
        </p:txBody>
      </p:sp>
    </p:spTree>
    <p:extLst>
      <p:ext uri="{BB962C8B-B14F-4D97-AF65-F5344CB8AC3E}">
        <p14:creationId xmlns:p14="http://schemas.microsoft.com/office/powerpoint/2010/main" val="1856452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41136" y="2042631"/>
            <a:ext cx="2861732" cy="1630446"/>
          </a:xfrm>
          <a:prstGeom prst="rect">
            <a:avLst/>
          </a:prstGeom>
        </p:spPr>
      </p:pic>
      <p:sp>
        <p:nvSpPr>
          <p:cNvPr id="3" name="Rectangle 2">
            <a:extLst>
              <a:ext uri="{FF2B5EF4-FFF2-40B4-BE49-F238E27FC236}">
                <a16:creationId xmlns:a16="http://schemas.microsoft.com/office/drawing/2014/main" xmlns="" id="{2655D061-E645-954B-9654-4424AC8005DB}"/>
              </a:ext>
            </a:extLst>
          </p:cNvPr>
          <p:cNvSpPr/>
          <p:nvPr/>
        </p:nvSpPr>
        <p:spPr>
          <a:xfrm>
            <a:off x="2370181" y="486773"/>
            <a:ext cx="440364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ysClr val="windowText" lastClr="000000"/>
                </a:solidFill>
                <a:effectLst/>
              </a:rPr>
              <a:t>Your views ?</a:t>
            </a:r>
          </a:p>
        </p:txBody>
      </p:sp>
    </p:spTree>
    <p:extLst>
      <p:ext uri="{BB962C8B-B14F-4D97-AF65-F5344CB8AC3E}">
        <p14:creationId xmlns:p14="http://schemas.microsoft.com/office/powerpoint/2010/main" val="360049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ChangeArrowheads="1"/>
          </p:cNvSpPr>
          <p:nvPr/>
        </p:nvSpPr>
        <p:spPr bwMode="auto">
          <a:xfrm>
            <a:off x="0" y="1186774"/>
            <a:ext cx="5626100" cy="5671226"/>
          </a:xfrm>
          <a:prstGeom prst="rect">
            <a:avLst/>
          </a:prstGeom>
          <a:noFill/>
          <a:ln w="9525">
            <a:noFill/>
            <a:miter lim="800000"/>
            <a:headEnd/>
            <a:tailEnd/>
          </a:ln>
        </p:spPr>
        <p:txBody>
          <a:bodyPr lIns="0" tIns="0" rIns="0" bIns="0" anchor="ctr"/>
          <a:lstStyle/>
          <a:p>
            <a:pPr>
              <a:lnSpc>
                <a:spcPct val="80000"/>
              </a:lnSpc>
              <a:buClr>
                <a:srgbClr val="009999"/>
              </a:buClr>
              <a:tabLst>
                <a:tab pos="355600" algn="l"/>
              </a:tabLst>
            </a:pPr>
            <a:r>
              <a:rPr lang="en-GB" b="1" dirty="0"/>
              <a:t>	Empowers Communities to take 	control </a:t>
            </a:r>
          </a:p>
          <a:p>
            <a:pPr>
              <a:lnSpc>
                <a:spcPct val="80000"/>
              </a:lnSpc>
              <a:buClr>
                <a:srgbClr val="009999"/>
              </a:buClr>
              <a:tabLst>
                <a:tab pos="355600" algn="l"/>
              </a:tabLst>
            </a:pPr>
            <a:endParaRPr lang="en-GB" dirty="0"/>
          </a:p>
          <a:p>
            <a:pPr>
              <a:lnSpc>
                <a:spcPct val="80000"/>
              </a:lnSpc>
              <a:buClr>
                <a:srgbClr val="009999"/>
              </a:buClr>
              <a:tabLst>
                <a:tab pos="355600" algn="l"/>
              </a:tabLst>
            </a:pPr>
            <a:r>
              <a:rPr lang="en-GB" dirty="0"/>
              <a:t>	</a:t>
            </a:r>
            <a:r>
              <a:rPr lang="en-GB" b="1" dirty="0"/>
              <a:t>Is Community NOT Parish Council 	led</a:t>
            </a:r>
          </a:p>
          <a:p>
            <a:pPr>
              <a:lnSpc>
                <a:spcPct val="80000"/>
              </a:lnSpc>
              <a:buClr>
                <a:srgbClr val="009999"/>
              </a:buClr>
              <a:tabLst>
                <a:tab pos="355600" algn="l"/>
              </a:tabLst>
            </a:pPr>
            <a:r>
              <a:rPr lang="en-GB" dirty="0"/>
              <a:t>  </a:t>
            </a:r>
            <a:endParaRPr lang="en-GB" b="1" dirty="0"/>
          </a:p>
          <a:p>
            <a:pPr>
              <a:lnSpc>
                <a:spcPct val="80000"/>
              </a:lnSpc>
              <a:buClr>
                <a:srgbClr val="009999"/>
              </a:buClr>
              <a:tabLst>
                <a:tab pos="355600" algn="l"/>
              </a:tabLst>
            </a:pPr>
            <a:r>
              <a:rPr lang="en-GB" b="1" dirty="0"/>
              <a:t>	Can Inspire improving innovation 	and creativity </a:t>
            </a:r>
          </a:p>
          <a:p>
            <a:pPr>
              <a:lnSpc>
                <a:spcPct val="80000"/>
              </a:lnSpc>
              <a:buClr>
                <a:srgbClr val="009999"/>
              </a:buClr>
              <a:tabLst>
                <a:tab pos="355600" algn="l"/>
              </a:tabLst>
            </a:pPr>
            <a:r>
              <a:rPr lang="en-GB" dirty="0"/>
              <a:t>  </a:t>
            </a:r>
            <a:endParaRPr lang="en-GB" b="1" dirty="0"/>
          </a:p>
          <a:p>
            <a:pPr>
              <a:lnSpc>
                <a:spcPct val="80000"/>
              </a:lnSpc>
              <a:buClr>
                <a:srgbClr val="009999"/>
              </a:buClr>
              <a:tabLst>
                <a:tab pos="355600" algn="l"/>
              </a:tabLst>
            </a:pPr>
            <a:r>
              <a:rPr lang="en-GB" b="1" dirty="0"/>
              <a:t>	Explore ways of enabling 	community development and 	maturity  </a:t>
            </a:r>
          </a:p>
          <a:p>
            <a:pPr marL="444500" lvl="1" indent="-265113">
              <a:lnSpc>
                <a:spcPct val="80000"/>
              </a:lnSpc>
              <a:buClr>
                <a:srgbClr val="009999"/>
              </a:buClr>
              <a:tabLst>
                <a:tab pos="355600" algn="l"/>
              </a:tabLst>
            </a:pPr>
            <a:endParaRPr lang="en-US" dirty="0">
              <a:solidFill>
                <a:srgbClr val="0070C0"/>
              </a:solidFill>
            </a:endParaRPr>
          </a:p>
          <a:p>
            <a:pPr marL="444500" lvl="1" indent="-265113">
              <a:lnSpc>
                <a:spcPct val="80000"/>
              </a:lnSpc>
              <a:buClr>
                <a:srgbClr val="009999"/>
              </a:buClr>
              <a:tabLst>
                <a:tab pos="355600" algn="l"/>
              </a:tabLst>
            </a:pPr>
            <a:endParaRPr lang="en-US" sz="2000" dirty="0"/>
          </a:p>
          <a:p>
            <a:pPr marL="444500" lvl="1" indent="-265113">
              <a:lnSpc>
                <a:spcPct val="80000"/>
              </a:lnSpc>
              <a:buClr>
                <a:srgbClr val="009999"/>
              </a:buClr>
              <a:tabLst>
                <a:tab pos="355600" algn="l"/>
              </a:tabLst>
            </a:pPr>
            <a:endParaRPr lang="en-US" sz="2000" dirty="0"/>
          </a:p>
        </p:txBody>
      </p:sp>
      <p:sp>
        <p:nvSpPr>
          <p:cNvPr id="8195" name="Rectangle 10"/>
          <p:cNvSpPr>
            <a:spLocks noChangeArrowheads="1"/>
          </p:cNvSpPr>
          <p:nvPr/>
        </p:nvSpPr>
        <p:spPr bwMode="auto">
          <a:xfrm>
            <a:off x="0" y="0"/>
            <a:ext cx="9144000" cy="1026319"/>
          </a:xfrm>
          <a:prstGeom prst="rect">
            <a:avLst/>
          </a:prstGeom>
          <a:noFill/>
          <a:ln w="9525">
            <a:noFill/>
            <a:miter lim="800000"/>
            <a:headEnd/>
            <a:tailEnd/>
          </a:ln>
        </p:spPr>
        <p:txBody>
          <a:bodyPr lIns="0" tIns="0" rIns="0" bIns="0"/>
          <a:lstStyle/>
          <a:p>
            <a:pPr algn="ctr"/>
            <a:r>
              <a:rPr lang="en-GB" sz="3200" b="1" dirty="0">
                <a:latin typeface="Arial Black" pitchFamily="34" charset="0"/>
              </a:rPr>
              <a:t>Basic Principles: </a:t>
            </a:r>
          </a:p>
          <a:p>
            <a:pPr algn="ctr"/>
            <a:r>
              <a:rPr lang="en-GB" sz="3200" b="1" dirty="0">
                <a:latin typeface="Arial Black" pitchFamily="34" charset="0"/>
              </a:rPr>
              <a:t>Planning </a:t>
            </a:r>
            <a:r>
              <a:rPr lang="en-GB" sz="4400" b="1" dirty="0">
                <a:latin typeface="Arial Black" pitchFamily="34" charset="0"/>
              </a:rPr>
              <a:t>at</a:t>
            </a:r>
            <a:r>
              <a:rPr lang="en-GB" sz="3200" b="1" dirty="0">
                <a:latin typeface="Arial Black" pitchFamily="34" charset="0"/>
              </a:rPr>
              <a:t> neighbourhood level</a:t>
            </a:r>
          </a:p>
          <a:p>
            <a:pPr algn="ctr"/>
            <a:endParaRPr lang="en-GB" sz="3200" b="1" dirty="0">
              <a:solidFill>
                <a:schemeClr val="accent1"/>
              </a:solidFill>
              <a:latin typeface="Arial Black" pitchFamily="34" charset="0"/>
            </a:endParaRPr>
          </a:p>
          <a:p>
            <a:pPr algn="ctr"/>
            <a:r>
              <a:rPr lang="en-GB" sz="3200" b="1" dirty="0">
                <a:solidFill>
                  <a:schemeClr val="accent1"/>
                </a:solidFill>
                <a:latin typeface="Arial Black" pitchFamily="34" charset="0"/>
              </a:rPr>
              <a:t> </a:t>
            </a:r>
          </a:p>
          <a:p>
            <a:pPr algn="ctr"/>
            <a:endParaRPr lang="en-GB" sz="3200" b="1" dirty="0">
              <a:solidFill>
                <a:schemeClr val="accent1"/>
              </a:solidFill>
              <a:latin typeface="Arial Black" pitchFamily="34" charset="0"/>
            </a:endParaRPr>
          </a:p>
          <a:p>
            <a:pPr algn="ctr"/>
            <a:endParaRPr lang="en-GB" sz="3200" b="1" dirty="0">
              <a:solidFill>
                <a:schemeClr val="accent1"/>
              </a:solidFill>
              <a:latin typeface="Arial Black" pitchFamily="34" charset="0"/>
            </a:endParaRPr>
          </a:p>
        </p:txBody>
      </p:sp>
      <p:pic>
        <p:nvPicPr>
          <p:cNvPr id="434180" name="Picture 4"/>
          <p:cNvPicPr>
            <a:picLocks noChangeAspect="1" noChangeArrowheads="1"/>
          </p:cNvPicPr>
          <p:nvPr/>
        </p:nvPicPr>
        <p:blipFill>
          <a:blip r:embed="rId3" cstate="print"/>
          <a:srcRect/>
          <a:stretch>
            <a:fillRect/>
          </a:stretch>
        </p:blipFill>
        <p:spPr bwMode="auto">
          <a:xfrm>
            <a:off x="6313250" y="1026320"/>
            <a:ext cx="2576209" cy="2340678"/>
          </a:xfrm>
          <a:prstGeom prst="rect">
            <a:avLst/>
          </a:prstGeom>
          <a:noFill/>
          <a:ln w="9525">
            <a:noFill/>
            <a:miter lim="800000"/>
            <a:headEnd/>
            <a:tailEnd/>
          </a:ln>
        </p:spPr>
      </p:pic>
      <p:pic>
        <p:nvPicPr>
          <p:cNvPr id="8197" name="Picture 5" descr="DSCF4649"/>
          <p:cNvPicPr>
            <a:picLocks noChangeAspect="1" noChangeArrowheads="1"/>
          </p:cNvPicPr>
          <p:nvPr/>
        </p:nvPicPr>
        <p:blipFill>
          <a:blip r:embed="rId4" cstate="print"/>
          <a:srcRect/>
          <a:stretch>
            <a:fillRect/>
          </a:stretch>
        </p:blipFill>
        <p:spPr bwMode="auto">
          <a:xfrm>
            <a:off x="-10972800" y="-8229600"/>
            <a:ext cx="2073275" cy="1555750"/>
          </a:xfrm>
          <a:prstGeom prst="rect">
            <a:avLst/>
          </a:prstGeom>
          <a:noFill/>
          <a:ln w="9525">
            <a:noFill/>
            <a:miter lim="800000"/>
            <a:headEnd/>
            <a:tailEnd/>
          </a:ln>
        </p:spPr>
      </p:pic>
      <p:pic>
        <p:nvPicPr>
          <p:cNvPr id="434182" name="Picture 6" descr="DSCF4649"/>
          <p:cNvPicPr>
            <a:picLocks noChangeAspect="1" noChangeArrowheads="1"/>
          </p:cNvPicPr>
          <p:nvPr/>
        </p:nvPicPr>
        <p:blipFill>
          <a:blip r:embed="rId5" cstate="print"/>
          <a:srcRect/>
          <a:stretch>
            <a:fillRect/>
          </a:stretch>
        </p:blipFill>
        <p:spPr bwMode="auto">
          <a:xfrm>
            <a:off x="6313250" y="4000500"/>
            <a:ext cx="2830750" cy="228002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165099"/>
            <a:ext cx="8748713" cy="1689100"/>
          </a:xfrm>
        </p:spPr>
        <p:txBody>
          <a:bodyPr>
            <a:normAutofit/>
          </a:bodyPr>
          <a:lstStyle/>
          <a:p>
            <a:pPr algn="ctr"/>
            <a:r>
              <a:rPr lang="en-GB" sz="3200" b="0" dirty="0">
                <a:solidFill>
                  <a:schemeClr val="tx1"/>
                </a:solidFill>
                <a:effectLst/>
                <a:latin typeface="Arial Black" pitchFamily="34" charset="0"/>
              </a:rPr>
              <a:t>Neighbourhood planning cannot</a:t>
            </a:r>
          </a:p>
        </p:txBody>
      </p:sp>
      <p:sp>
        <p:nvSpPr>
          <p:cNvPr id="13315" name="Text Box 3"/>
          <p:cNvSpPr txBox="1">
            <a:spLocks noChangeArrowheads="1"/>
          </p:cNvSpPr>
          <p:nvPr/>
        </p:nvSpPr>
        <p:spPr bwMode="auto">
          <a:xfrm>
            <a:off x="827088" y="4149725"/>
            <a:ext cx="6192837" cy="244475"/>
          </a:xfrm>
          <a:prstGeom prst="rect">
            <a:avLst/>
          </a:prstGeom>
          <a:noFill/>
          <a:ln w="9525" algn="ctr">
            <a:noFill/>
            <a:miter lim="800000"/>
            <a:headEnd/>
            <a:tailEnd/>
          </a:ln>
        </p:spPr>
        <p:txBody>
          <a:bodyPr lIns="0" tIns="0" rIns="0" bIns="0">
            <a:spAutoFit/>
          </a:bodyPr>
          <a:lstStyle/>
          <a:p>
            <a:pPr>
              <a:spcBef>
                <a:spcPct val="50000"/>
              </a:spcBef>
            </a:pPr>
            <a:endParaRPr lang="en-US" sz="1600" b="1" dirty="0">
              <a:solidFill>
                <a:srgbClr val="336699"/>
              </a:solidFill>
            </a:endParaRPr>
          </a:p>
        </p:txBody>
      </p:sp>
      <p:sp>
        <p:nvSpPr>
          <p:cNvPr id="442372" name="Text Box 4"/>
          <p:cNvSpPr txBox="1">
            <a:spLocks noChangeArrowheads="1"/>
          </p:cNvSpPr>
          <p:nvPr/>
        </p:nvSpPr>
        <p:spPr bwMode="auto">
          <a:xfrm>
            <a:off x="214009" y="1283690"/>
            <a:ext cx="8534704" cy="3647152"/>
          </a:xfrm>
          <a:prstGeom prst="rect">
            <a:avLst/>
          </a:prstGeom>
          <a:noFill/>
          <a:ln w="9525" algn="ctr">
            <a:noFill/>
            <a:miter lim="800000"/>
            <a:headEnd/>
            <a:tailEnd/>
          </a:ln>
        </p:spPr>
        <p:txBody>
          <a:bodyPr wrap="square" lIns="0" tIns="0" rIns="0" bIns="0">
            <a:spAutoFit/>
          </a:bodyPr>
          <a:lstStyle/>
          <a:p>
            <a:pPr>
              <a:lnSpc>
                <a:spcPct val="150000"/>
              </a:lnSpc>
            </a:pPr>
            <a:r>
              <a:rPr lang="en-GB" sz="2000" b="1" dirty="0">
                <a:latin typeface="Arial" panose="020B0604020202020204" pitchFamily="34" charset="0"/>
                <a:cs typeface="Arial" panose="020B0604020202020204" pitchFamily="34" charset="0"/>
              </a:rPr>
              <a:t>	Switch off....Town &amp; Country Planning regulations</a:t>
            </a:r>
          </a:p>
          <a:p>
            <a:pPr>
              <a:lnSpc>
                <a:spcPct val="150000"/>
              </a:lnSpc>
            </a:pPr>
            <a:endParaRPr lang="en-GB" sz="2000" dirty="0">
              <a:latin typeface="Arial" panose="020B0604020202020204" pitchFamily="34" charset="0"/>
              <a:cs typeface="Arial" panose="020B0604020202020204" pitchFamily="34" charset="0"/>
            </a:endParaRPr>
          </a:p>
          <a:p>
            <a:pPr>
              <a:lnSpc>
                <a:spcPct val="150000"/>
              </a:lnSpc>
            </a:pPr>
            <a:r>
              <a:rPr lang="en-GB" sz="2000" b="1" dirty="0">
                <a:latin typeface="Arial" panose="020B0604020202020204" pitchFamily="34" charset="0"/>
                <a:cs typeface="Arial" panose="020B0604020202020204" pitchFamily="34" charset="0"/>
              </a:rPr>
              <a:t>	Override</a:t>
            </a:r>
            <a:r>
              <a:rPr lang="en-GB" sz="2000" dirty="0">
                <a:latin typeface="Arial" panose="020B0604020202020204" pitchFamily="34" charset="0"/>
                <a:cs typeface="Arial" panose="020B0604020202020204" pitchFamily="34" charset="0"/>
              </a:rPr>
              <a:t>….</a:t>
            </a:r>
            <a:r>
              <a:rPr lang="en-GB" sz="2000" b="1" dirty="0">
                <a:latin typeface="Arial" panose="020B0604020202020204" pitchFamily="34" charset="0"/>
                <a:cs typeface="Arial" panose="020B0604020202020204" pitchFamily="34" charset="0"/>
              </a:rPr>
              <a:t>Strategic plans or national policy</a:t>
            </a:r>
          </a:p>
          <a:p>
            <a:pPr>
              <a:lnSpc>
                <a:spcPct val="150000"/>
              </a:lnSpc>
            </a:pPr>
            <a:endParaRPr lang="en-GB" sz="2000" dirty="0">
              <a:latin typeface="Arial" panose="020B0604020202020204" pitchFamily="34" charset="0"/>
              <a:cs typeface="Arial" panose="020B0604020202020204" pitchFamily="34" charset="0"/>
            </a:endParaRPr>
          </a:p>
          <a:p>
            <a:pPr>
              <a:lnSpc>
                <a:spcPct val="150000"/>
              </a:lnSpc>
            </a:pPr>
            <a:r>
              <a:rPr lang="en-GB" sz="2000" b="1" dirty="0">
                <a:latin typeface="Arial" panose="020B0604020202020204" pitchFamily="34" charset="0"/>
                <a:cs typeface="Arial" panose="020B0604020202020204" pitchFamily="34" charset="0"/>
              </a:rPr>
              <a:t>	Go  beyond.... Local authority policies </a:t>
            </a:r>
            <a:r>
              <a:rPr lang="en-GB" sz="2000" dirty="0">
                <a:latin typeface="Arial" panose="020B0604020202020204" pitchFamily="34" charset="0"/>
                <a:cs typeface="Arial" panose="020B0604020202020204" pitchFamily="34" charset="0"/>
              </a:rPr>
              <a:t>on development</a:t>
            </a:r>
          </a:p>
          <a:p>
            <a:pPr>
              <a:lnSpc>
                <a:spcPct val="150000"/>
              </a:lnSpc>
            </a:pPr>
            <a:endParaRPr lang="en-GB" sz="2000" dirty="0">
              <a:solidFill>
                <a:schemeClr val="accent1"/>
              </a:solidFill>
              <a:latin typeface="Arial" panose="020B0604020202020204" pitchFamily="34" charset="0"/>
              <a:cs typeface="Arial" panose="020B0604020202020204" pitchFamily="34" charset="0"/>
            </a:endParaRPr>
          </a:p>
          <a:p>
            <a:pPr>
              <a:lnSpc>
                <a:spcPct val="150000"/>
              </a:lnSpc>
            </a:pPr>
            <a:r>
              <a:rPr lang="en-GB" sz="2000" b="1" dirty="0">
                <a:latin typeface="Arial" panose="020B0604020202020204" pitchFamily="34" charset="0"/>
                <a:cs typeface="Arial" panose="020B0604020202020204" pitchFamily="34" charset="0"/>
              </a:rPr>
              <a:t>	Promote</a:t>
            </a:r>
            <a:r>
              <a:rPr lang="en-GB" sz="2000" dirty="0">
                <a:latin typeface="Arial" panose="020B0604020202020204" pitchFamily="34" charset="0"/>
                <a:cs typeface="Arial" panose="020B0604020202020204" pitchFamily="34" charset="0"/>
              </a:rPr>
              <a:t>....</a:t>
            </a:r>
            <a:r>
              <a:rPr lang="en-GB" sz="2000" b="1" dirty="0">
                <a:solidFill>
                  <a:schemeClr val="accent2"/>
                </a:solidFill>
                <a:latin typeface="Arial" panose="020B0604020202020204" pitchFamily="34" charset="0"/>
                <a:cs typeface="Arial" panose="020B0604020202020204" pitchFamily="34" charset="0"/>
              </a:rPr>
              <a:t>less</a:t>
            </a:r>
            <a:r>
              <a:rPr lang="en-GB" sz="2000" dirty="0">
                <a:solidFill>
                  <a:schemeClr val="accent2"/>
                </a:solidFill>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rPr>
              <a:t>but  can </a:t>
            </a:r>
            <a:r>
              <a:rPr lang="en-GB" sz="2000" b="1" dirty="0" smtClean="0">
                <a:latin typeface="Arial" panose="020B0604020202020204" pitchFamily="34" charset="0"/>
                <a:cs typeface="Arial" panose="020B0604020202020204" pitchFamily="34" charset="0"/>
              </a:rPr>
              <a:t>promote </a:t>
            </a:r>
            <a:r>
              <a:rPr lang="en-GB" sz="2000" b="1" dirty="0" smtClean="0">
                <a:solidFill>
                  <a:schemeClr val="accent2"/>
                </a:solidFill>
                <a:latin typeface="Arial" panose="020B0604020202020204" pitchFamily="34" charset="0"/>
                <a:cs typeface="Arial" panose="020B0604020202020204" pitchFamily="34" charset="0"/>
              </a:rPr>
              <a:t>more </a:t>
            </a:r>
            <a:r>
              <a:rPr lang="en-GB" sz="2000" b="1" dirty="0">
                <a:latin typeface="Arial" panose="020B0604020202020204" pitchFamily="34" charset="0"/>
                <a:cs typeface="Arial" panose="020B0604020202020204" pitchFamily="34" charset="0"/>
              </a:rPr>
              <a:t>suitable development</a:t>
            </a:r>
          </a:p>
          <a:p>
            <a:pPr>
              <a:lnSpc>
                <a:spcPct val="150000"/>
              </a:lnSpc>
              <a:buFontTx/>
              <a:buChar char="•"/>
            </a:pPr>
            <a:endParaRPr lang="en-GB" sz="1800" b="1" dirty="0">
              <a:solidFill>
                <a:srgbClr val="0066FF"/>
              </a:solidFill>
            </a:endParaRPr>
          </a:p>
        </p:txBody>
      </p:sp>
      <p:pic>
        <p:nvPicPr>
          <p:cNvPr id="13317" name="Picture 5" descr="MC900441753[1]"/>
          <p:cNvPicPr>
            <a:picLocks noChangeAspect="1" noChangeArrowheads="1"/>
          </p:cNvPicPr>
          <p:nvPr/>
        </p:nvPicPr>
        <p:blipFill>
          <a:blip r:embed="rId3" cstate="print"/>
          <a:srcRect/>
          <a:stretch>
            <a:fillRect/>
          </a:stretch>
        </p:blipFill>
        <p:spPr bwMode="auto">
          <a:xfrm>
            <a:off x="7442200" y="986366"/>
            <a:ext cx="1701800" cy="2120900"/>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418" y="457200"/>
            <a:ext cx="8902700" cy="698500"/>
          </a:xfrm>
        </p:spPr>
        <p:txBody>
          <a:bodyPr>
            <a:normAutofit fontScale="90000"/>
          </a:bodyPr>
          <a:lstStyle/>
          <a:p>
            <a:pPr algn="ctr">
              <a:defRPr/>
            </a:pPr>
            <a:r>
              <a:rPr lang="en-GB" sz="3600" cap="all" dirty="0">
                <a:solidFill>
                  <a:schemeClr val="accent1">
                    <a:lumMod val="75000"/>
                  </a:schemeClr>
                </a:solidFill>
                <a:latin typeface="Arial Black" pitchFamily="34" charset="0"/>
              </a:rPr>
              <a:t/>
            </a:r>
            <a:br>
              <a:rPr lang="en-GB" sz="3600" cap="all" dirty="0">
                <a:solidFill>
                  <a:schemeClr val="accent1">
                    <a:lumMod val="75000"/>
                  </a:schemeClr>
                </a:solidFill>
                <a:latin typeface="Arial Black" pitchFamily="34" charset="0"/>
              </a:rPr>
            </a:br>
            <a:r>
              <a:rPr lang="en-GB" sz="3600" cap="all" dirty="0">
                <a:solidFill>
                  <a:schemeClr val="accent1">
                    <a:lumMod val="75000"/>
                  </a:schemeClr>
                </a:solidFill>
                <a:latin typeface="Arial Black" pitchFamily="34" charset="0"/>
              </a:rPr>
              <a:t/>
            </a:r>
            <a:br>
              <a:rPr lang="en-GB" sz="3600" cap="all" dirty="0">
                <a:solidFill>
                  <a:schemeClr val="accent1">
                    <a:lumMod val="75000"/>
                  </a:schemeClr>
                </a:solidFill>
                <a:latin typeface="Arial Black" pitchFamily="34" charset="0"/>
              </a:rPr>
            </a:br>
            <a:r>
              <a:rPr lang="en-GB" sz="3600" cap="all" dirty="0">
                <a:solidFill>
                  <a:schemeClr val="accent1">
                    <a:lumMod val="75000"/>
                  </a:schemeClr>
                </a:solidFill>
                <a:latin typeface="Arial Black" pitchFamily="34" charset="0"/>
              </a:rPr>
              <a:t/>
            </a:r>
            <a:br>
              <a:rPr lang="en-GB" sz="3600" cap="all" dirty="0">
                <a:solidFill>
                  <a:schemeClr val="accent1">
                    <a:lumMod val="75000"/>
                  </a:schemeClr>
                </a:solidFill>
                <a:latin typeface="Arial Black" pitchFamily="34" charset="0"/>
              </a:rPr>
            </a:br>
            <a:r>
              <a:rPr lang="en-GB" sz="2000" cap="all" dirty="0">
                <a:solidFill>
                  <a:schemeClr val="accent1">
                    <a:lumMod val="75000"/>
                  </a:schemeClr>
                </a:solidFill>
                <a:latin typeface="Arial Black" pitchFamily="34" charset="0"/>
              </a:rPr>
              <a:t/>
            </a:r>
            <a:br>
              <a:rPr lang="en-GB" sz="2000" cap="all" dirty="0">
                <a:solidFill>
                  <a:schemeClr val="accent1">
                    <a:lumMod val="75000"/>
                  </a:schemeClr>
                </a:solidFill>
                <a:latin typeface="Arial Black" pitchFamily="34" charset="0"/>
              </a:rPr>
            </a:br>
            <a:r>
              <a:rPr lang="en-GB" sz="3100" cap="all" dirty="0">
                <a:solidFill>
                  <a:schemeClr val="tx1"/>
                </a:solidFill>
                <a:latin typeface="Arial Black" pitchFamily="34" charset="0"/>
              </a:rPr>
              <a:t>WHAT CAN A NEIGHBOURHOOD PLAN DO ?</a:t>
            </a:r>
            <a:r>
              <a:rPr lang="en-GB" sz="3100" cap="all" dirty="0">
                <a:solidFill>
                  <a:schemeClr val="accent1">
                    <a:lumMod val="75000"/>
                  </a:schemeClr>
                </a:solidFill>
                <a:latin typeface="Arial Black" pitchFamily="34" charset="0"/>
              </a:rPr>
              <a:t/>
            </a:r>
            <a:br>
              <a:rPr lang="en-GB" sz="3100" cap="all" dirty="0">
                <a:solidFill>
                  <a:schemeClr val="accent1">
                    <a:lumMod val="75000"/>
                  </a:schemeClr>
                </a:solidFill>
                <a:latin typeface="Arial Black" pitchFamily="34" charset="0"/>
              </a:rPr>
            </a:br>
            <a:r>
              <a:rPr lang="en-GB" sz="2700" cap="all" dirty="0">
                <a:solidFill>
                  <a:schemeClr val="accent1">
                    <a:lumMod val="75000"/>
                  </a:schemeClr>
                </a:solidFill>
                <a:latin typeface="Arial Black" pitchFamily="34" charset="0"/>
              </a:rPr>
              <a:t/>
            </a:r>
            <a:br>
              <a:rPr lang="en-GB" sz="2700" cap="all" dirty="0">
                <a:solidFill>
                  <a:schemeClr val="accent1">
                    <a:lumMod val="75000"/>
                  </a:schemeClr>
                </a:solidFill>
                <a:latin typeface="Arial Black" pitchFamily="34" charset="0"/>
              </a:rPr>
            </a:br>
            <a:r>
              <a:rPr lang="en-GB" sz="2700" cap="all" dirty="0">
                <a:solidFill>
                  <a:schemeClr val="accent1">
                    <a:lumMod val="75000"/>
                  </a:schemeClr>
                </a:solidFill>
                <a:latin typeface="Arial Black" pitchFamily="34" charset="0"/>
              </a:rPr>
              <a:t/>
            </a:r>
            <a:br>
              <a:rPr lang="en-GB" sz="2700" cap="all" dirty="0">
                <a:solidFill>
                  <a:schemeClr val="accent1">
                    <a:lumMod val="75000"/>
                  </a:schemeClr>
                </a:solidFill>
                <a:latin typeface="Arial Black" pitchFamily="34" charset="0"/>
              </a:rPr>
            </a:br>
            <a:r>
              <a:rPr lang="en-GB" sz="2700" cap="all" dirty="0">
                <a:solidFill>
                  <a:schemeClr val="accent1">
                    <a:lumMod val="75000"/>
                  </a:schemeClr>
                </a:solidFill>
                <a:latin typeface="Arial Black" pitchFamily="34" charset="0"/>
              </a:rPr>
              <a:t/>
            </a:r>
            <a:br>
              <a:rPr lang="en-GB" sz="2700" cap="all" dirty="0">
                <a:solidFill>
                  <a:schemeClr val="accent1">
                    <a:lumMod val="75000"/>
                  </a:schemeClr>
                </a:solidFill>
                <a:latin typeface="Arial Black" pitchFamily="34" charset="0"/>
              </a:rPr>
            </a:br>
            <a:r>
              <a:rPr lang="en-GB" sz="2700" cap="all" dirty="0">
                <a:solidFill>
                  <a:schemeClr val="accent1">
                    <a:lumMod val="75000"/>
                  </a:schemeClr>
                </a:solidFill>
                <a:latin typeface="Arial Black" pitchFamily="34" charset="0"/>
              </a:rPr>
              <a:t/>
            </a:r>
            <a:br>
              <a:rPr lang="en-GB" sz="2700" cap="all" dirty="0">
                <a:solidFill>
                  <a:schemeClr val="accent1">
                    <a:lumMod val="75000"/>
                  </a:schemeClr>
                </a:solidFill>
                <a:latin typeface="Arial Black" pitchFamily="34" charset="0"/>
              </a:rPr>
            </a:br>
            <a:r>
              <a:rPr lang="en-GB" sz="2200" cap="all" dirty="0">
                <a:solidFill>
                  <a:schemeClr val="accent1">
                    <a:lumMod val="75000"/>
                  </a:schemeClr>
                </a:solidFill>
                <a:latin typeface="Arial Black" pitchFamily="34" charset="0"/>
              </a:rPr>
              <a:t/>
            </a:r>
            <a:br>
              <a:rPr lang="en-GB" sz="2200" cap="all" dirty="0">
                <a:solidFill>
                  <a:schemeClr val="accent1">
                    <a:lumMod val="75000"/>
                  </a:schemeClr>
                </a:solidFill>
                <a:latin typeface="Arial Black" pitchFamily="34" charset="0"/>
              </a:rPr>
            </a:br>
            <a:r>
              <a:rPr lang="en-GB" sz="2200" cap="all" dirty="0">
                <a:solidFill>
                  <a:schemeClr val="accent1">
                    <a:lumMod val="75000"/>
                  </a:schemeClr>
                </a:solidFill>
                <a:latin typeface="Arial Black" pitchFamily="34" charset="0"/>
              </a:rPr>
              <a:t> </a:t>
            </a:r>
          </a:p>
        </p:txBody>
      </p:sp>
      <p:pic>
        <p:nvPicPr>
          <p:cNvPr id="7" name="Picture 6"/>
          <p:cNvPicPr>
            <a:picLocks noChangeAspect="1"/>
          </p:cNvPicPr>
          <p:nvPr/>
        </p:nvPicPr>
        <p:blipFill>
          <a:blip r:embed="rId2"/>
          <a:stretch>
            <a:fillRect/>
          </a:stretch>
        </p:blipFill>
        <p:spPr>
          <a:xfrm>
            <a:off x="6477870" y="4723170"/>
            <a:ext cx="1841500" cy="1049178"/>
          </a:xfrm>
          <a:prstGeom prst="rect">
            <a:avLst/>
          </a:prstGeom>
        </p:spPr>
      </p:pic>
      <p:sp>
        <p:nvSpPr>
          <p:cNvPr id="3" name="TextBox 2"/>
          <p:cNvSpPr txBox="1"/>
          <p:nvPr/>
        </p:nvSpPr>
        <p:spPr>
          <a:xfrm>
            <a:off x="567624" y="806450"/>
            <a:ext cx="8161866" cy="4616648"/>
          </a:xfrm>
          <a:prstGeom prst="rect">
            <a:avLst/>
          </a:prstGeom>
          <a:noFill/>
        </p:spPr>
        <p:txBody>
          <a:bodyPr wrap="square" rtlCol="0">
            <a:spAutoFit/>
          </a:bodyPr>
          <a:lstStyle/>
          <a:p>
            <a:pPr>
              <a:lnSpc>
                <a:spcPct val="150000"/>
              </a:lnSpc>
            </a:pPr>
            <a:r>
              <a:rPr lang="en-GB" sz="2000" b="1" dirty="0"/>
              <a:t>Be expensive</a:t>
            </a:r>
          </a:p>
          <a:p>
            <a:pPr>
              <a:lnSpc>
                <a:spcPct val="150000"/>
              </a:lnSpc>
            </a:pPr>
            <a:r>
              <a:rPr lang="en-GB" sz="2000" b="1" dirty="0"/>
              <a:t>Divert precious resources</a:t>
            </a:r>
          </a:p>
          <a:p>
            <a:pPr>
              <a:lnSpc>
                <a:spcPct val="150000"/>
              </a:lnSpc>
            </a:pPr>
            <a:r>
              <a:rPr lang="en-GB" sz="2000" b="1" dirty="0"/>
              <a:t>Absorb energy of a community</a:t>
            </a:r>
          </a:p>
          <a:p>
            <a:pPr>
              <a:lnSpc>
                <a:spcPct val="150000"/>
              </a:lnSpc>
            </a:pPr>
            <a:r>
              <a:rPr lang="en-GB" sz="2000" b="1" dirty="0"/>
              <a:t>Divide a community</a:t>
            </a:r>
          </a:p>
          <a:p>
            <a:pPr>
              <a:lnSpc>
                <a:spcPct val="150000"/>
              </a:lnSpc>
            </a:pPr>
            <a:r>
              <a:rPr lang="en-GB" sz="2000" b="1" dirty="0"/>
              <a:t>Be ineffective if legally challenged</a:t>
            </a:r>
          </a:p>
          <a:p>
            <a:pPr>
              <a:lnSpc>
                <a:spcPct val="150000"/>
              </a:lnSpc>
            </a:pPr>
            <a:r>
              <a:rPr lang="en-GB" sz="2000" b="1" dirty="0"/>
              <a:t>Fail to engage with the community wishes</a:t>
            </a:r>
          </a:p>
          <a:p>
            <a:pPr>
              <a:lnSpc>
                <a:spcPct val="150000"/>
              </a:lnSpc>
            </a:pPr>
            <a:r>
              <a:rPr lang="en-GB" sz="2000" b="1" dirty="0"/>
              <a:t>Ineffectually absorb the time and enthusiasm of volunteers</a:t>
            </a:r>
          </a:p>
          <a:p>
            <a:pPr>
              <a:lnSpc>
                <a:spcPct val="150000"/>
              </a:lnSpc>
            </a:pPr>
            <a:r>
              <a:rPr lang="en-GB" sz="2000" b="1" dirty="0"/>
              <a:t>An initiative that fails because of change of national government policy</a:t>
            </a:r>
            <a:r>
              <a:rPr lang="en-GB" sz="2000" dirty="0"/>
              <a:t>.</a:t>
            </a:r>
          </a:p>
          <a:p>
            <a:endParaRPr lang="en-GB" dirty="0"/>
          </a:p>
        </p:txBody>
      </p:sp>
    </p:spTree>
    <p:extLst>
      <p:ext uri="{BB962C8B-B14F-4D97-AF65-F5344CB8AC3E}">
        <p14:creationId xmlns:p14="http://schemas.microsoft.com/office/powerpoint/2010/main" val="2060798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63" name="Picture 3" descr="A photograph of an excavator in a residential neighborhood."/>
          <p:cNvPicPr>
            <a:picLocks noGrp="1" noChangeAspect="1" noChangeArrowheads="1"/>
          </p:cNvPicPr>
          <p:nvPr>
            <p:ph idx="4294967295"/>
          </p:nvPr>
        </p:nvPicPr>
        <p:blipFill>
          <a:blip r:embed="rId3" cstate="print"/>
          <a:stretch>
            <a:fillRect/>
          </a:stretch>
        </p:blipFill>
        <p:spPr>
          <a:xfrm>
            <a:off x="4343400" y="2857499"/>
            <a:ext cx="3822700" cy="2482057"/>
          </a:xfrm>
        </p:spPr>
      </p:pic>
      <p:sp>
        <p:nvSpPr>
          <p:cNvPr id="450562" name="Rectangle 2"/>
          <p:cNvSpPr>
            <a:spLocks noGrp="1" noChangeArrowheads="1"/>
          </p:cNvSpPr>
          <p:nvPr>
            <p:ph type="title" idx="4294967295"/>
          </p:nvPr>
        </p:nvSpPr>
        <p:spPr>
          <a:xfrm>
            <a:off x="0" y="228600"/>
            <a:ext cx="8877300" cy="2133600"/>
          </a:xfrm>
        </p:spPr>
        <p:txBody>
          <a:bodyPr>
            <a:normAutofit/>
          </a:bodyPr>
          <a:lstStyle/>
          <a:p>
            <a:pPr algn="ctr" eaLnBrk="1" hangingPunct="1"/>
            <a:r>
              <a:rPr lang="en-US" sz="4400" dirty="0">
                <a:solidFill>
                  <a:schemeClr val="tx1"/>
                </a:solidFill>
                <a:latin typeface="Arial Black" pitchFamily="34" charset="0"/>
              </a:rPr>
              <a:t>An Ambition </a:t>
            </a:r>
            <a:r>
              <a:rPr lang="en-US" sz="3200" dirty="0">
                <a:solidFill>
                  <a:schemeClr val="accent1">
                    <a:lumMod val="75000"/>
                  </a:schemeClr>
                </a:solidFill>
              </a:rPr>
              <a:t/>
            </a:r>
            <a:br>
              <a:rPr lang="en-US" sz="3200" dirty="0">
                <a:solidFill>
                  <a:schemeClr val="accent1">
                    <a:lumMod val="75000"/>
                  </a:schemeClr>
                </a:solidFill>
              </a:rPr>
            </a:br>
            <a:r>
              <a:rPr lang="en-US" sz="3200" dirty="0">
                <a:solidFill>
                  <a:schemeClr val="accent1">
                    <a:lumMod val="75000"/>
                  </a:schemeClr>
                </a:solidFill>
              </a:rPr>
              <a:t/>
            </a:r>
            <a:br>
              <a:rPr lang="en-US" sz="3200" dirty="0">
                <a:solidFill>
                  <a:schemeClr val="accent1">
                    <a:lumMod val="75000"/>
                  </a:schemeClr>
                </a:solidFill>
              </a:rPr>
            </a:br>
            <a:r>
              <a:rPr lang="en-US" sz="2200" b="0" dirty="0">
                <a:solidFill>
                  <a:schemeClr val="tx1"/>
                </a:solidFill>
                <a:latin typeface="Arial Black" pitchFamily="34" charset="0"/>
              </a:rPr>
              <a:t>Restore the idea that development can be a force for good, rather than something to be resisted at all costs</a:t>
            </a:r>
            <a:endParaRPr lang="en-GB" sz="2200" b="0" dirty="0">
              <a:solidFill>
                <a:schemeClr val="tx1"/>
              </a:solidFill>
              <a:latin typeface="Arial Black" pitchFamily="34" charset="0"/>
            </a:endParaRPr>
          </a:p>
        </p:txBody>
      </p:sp>
      <p:sp>
        <p:nvSpPr>
          <p:cNvPr id="450565" name="Text Box 5"/>
          <p:cNvSpPr txBox="1">
            <a:spLocks noChangeArrowheads="1"/>
          </p:cNvSpPr>
          <p:nvPr/>
        </p:nvSpPr>
        <p:spPr bwMode="auto">
          <a:xfrm>
            <a:off x="374650" y="5533129"/>
            <a:ext cx="8128000" cy="461665"/>
          </a:xfrm>
          <a:prstGeom prst="rect">
            <a:avLst/>
          </a:prstGeom>
          <a:noFill/>
          <a:ln w="9525">
            <a:noFill/>
            <a:miter lim="800000"/>
            <a:headEnd/>
            <a:tailEnd/>
          </a:ln>
        </p:spPr>
        <p:txBody>
          <a:bodyPr wrap="square">
            <a:spAutoFit/>
          </a:bodyPr>
          <a:lstStyle/>
          <a:p>
            <a:pPr algn="ctr">
              <a:spcBef>
                <a:spcPct val="50000"/>
              </a:spcBef>
            </a:pPr>
            <a:r>
              <a:rPr lang="en-GB" dirty="0">
                <a:latin typeface="Arial Black" pitchFamily="34" charset="0"/>
              </a:rPr>
              <a:t>		</a:t>
            </a:r>
            <a:r>
              <a:rPr lang="en-GB" sz="2000" dirty="0">
                <a:latin typeface="Arial Black" pitchFamily="34" charset="0"/>
              </a:rPr>
              <a:t>Capturing Benefits and Incentives</a:t>
            </a:r>
          </a:p>
        </p:txBody>
      </p:sp>
      <p:sp>
        <p:nvSpPr>
          <p:cNvPr id="18438" name="Rectangle 6"/>
          <p:cNvSpPr>
            <a:spLocks noChangeArrowheads="1"/>
          </p:cNvSpPr>
          <p:nvPr/>
        </p:nvSpPr>
        <p:spPr bwMode="auto">
          <a:xfrm>
            <a:off x="2971800" y="252413"/>
            <a:ext cx="5783263" cy="941387"/>
          </a:xfrm>
          <a:prstGeom prst="rect">
            <a:avLst/>
          </a:prstGeom>
          <a:noFill/>
          <a:ln w="9525">
            <a:noFill/>
            <a:miter lim="800000"/>
            <a:headEnd/>
            <a:tailEnd/>
          </a:ln>
        </p:spPr>
        <p:txBody>
          <a:bodyPr lIns="0" tIns="0" rIns="0" bIns="0"/>
          <a:lstStyle/>
          <a:p>
            <a:pPr algn="r"/>
            <a:endParaRPr lang="en-US" sz="2200" b="1" dirty="0">
              <a:solidFill>
                <a:schemeClr val="tx2"/>
              </a:solidFill>
            </a:endParaRPr>
          </a:p>
        </p:txBody>
      </p:sp>
      <p:pic>
        <p:nvPicPr>
          <p:cNvPr id="8" name="Picture 7"/>
          <p:cNvPicPr>
            <a:picLocks noChangeAspect="1"/>
          </p:cNvPicPr>
          <p:nvPr/>
        </p:nvPicPr>
        <p:blipFill>
          <a:blip r:embed="rId4"/>
          <a:stretch>
            <a:fillRect/>
          </a:stretch>
        </p:blipFill>
        <p:spPr>
          <a:xfrm>
            <a:off x="457200" y="3017438"/>
            <a:ext cx="3562350" cy="202961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idx="4294967295"/>
          </p:nvPr>
        </p:nvSpPr>
        <p:spPr>
          <a:xfrm>
            <a:off x="0" y="228600"/>
            <a:ext cx="8877300" cy="1104089"/>
          </a:xfrm>
        </p:spPr>
        <p:txBody>
          <a:bodyPr>
            <a:normAutofit/>
          </a:bodyPr>
          <a:lstStyle/>
          <a:p>
            <a:pPr algn="ctr" eaLnBrk="1" hangingPunct="1"/>
            <a:r>
              <a:rPr lang="en-US" sz="4400" dirty="0">
                <a:solidFill>
                  <a:schemeClr val="tx1"/>
                </a:solidFill>
                <a:latin typeface="Arial Black" pitchFamily="34" charset="0"/>
              </a:rPr>
              <a:t>An Ambition </a:t>
            </a:r>
            <a:r>
              <a:rPr lang="en-US" sz="3200" dirty="0">
                <a:solidFill>
                  <a:schemeClr val="accent1">
                    <a:lumMod val="75000"/>
                  </a:schemeClr>
                </a:solidFill>
              </a:rPr>
              <a:t/>
            </a:r>
            <a:br>
              <a:rPr lang="en-US" sz="3200" dirty="0">
                <a:solidFill>
                  <a:schemeClr val="accent1">
                    <a:lumMod val="75000"/>
                  </a:schemeClr>
                </a:solidFill>
              </a:rPr>
            </a:br>
            <a:endParaRPr lang="en-GB" sz="2200" b="0" dirty="0">
              <a:solidFill>
                <a:schemeClr val="tx1"/>
              </a:solidFill>
              <a:latin typeface="Arial Black" pitchFamily="34" charset="0"/>
            </a:endParaRPr>
          </a:p>
        </p:txBody>
      </p:sp>
      <p:sp>
        <p:nvSpPr>
          <p:cNvPr id="450565" name="Text Box 5"/>
          <p:cNvSpPr txBox="1">
            <a:spLocks noChangeArrowheads="1"/>
          </p:cNvSpPr>
          <p:nvPr/>
        </p:nvSpPr>
        <p:spPr bwMode="auto">
          <a:xfrm>
            <a:off x="2052536" y="6116790"/>
            <a:ext cx="6940821" cy="461665"/>
          </a:xfrm>
          <a:prstGeom prst="rect">
            <a:avLst/>
          </a:prstGeom>
          <a:noFill/>
          <a:ln w="9525">
            <a:noFill/>
            <a:miter lim="800000"/>
            <a:headEnd/>
            <a:tailEnd/>
          </a:ln>
        </p:spPr>
        <p:txBody>
          <a:bodyPr wrap="square">
            <a:spAutoFit/>
          </a:bodyPr>
          <a:lstStyle/>
          <a:p>
            <a:pPr algn="ctr">
              <a:spcBef>
                <a:spcPct val="50000"/>
              </a:spcBef>
            </a:pPr>
            <a:r>
              <a:rPr lang="en-GB" dirty="0">
                <a:latin typeface="Arial Black" pitchFamily="34" charset="0"/>
              </a:rPr>
              <a:t>		</a:t>
            </a:r>
            <a:r>
              <a:rPr lang="en-GB" sz="2000" dirty="0">
                <a:latin typeface="Arial Black" pitchFamily="34" charset="0"/>
              </a:rPr>
              <a:t>Capturing Benefits and Incentives</a:t>
            </a:r>
          </a:p>
        </p:txBody>
      </p:sp>
      <p:sp>
        <p:nvSpPr>
          <p:cNvPr id="18438" name="Rectangle 6"/>
          <p:cNvSpPr>
            <a:spLocks noChangeArrowheads="1"/>
          </p:cNvSpPr>
          <p:nvPr/>
        </p:nvSpPr>
        <p:spPr bwMode="auto">
          <a:xfrm>
            <a:off x="2971800" y="252413"/>
            <a:ext cx="5783263" cy="941387"/>
          </a:xfrm>
          <a:prstGeom prst="rect">
            <a:avLst/>
          </a:prstGeom>
          <a:noFill/>
          <a:ln w="9525">
            <a:noFill/>
            <a:miter lim="800000"/>
            <a:headEnd/>
            <a:tailEnd/>
          </a:ln>
        </p:spPr>
        <p:txBody>
          <a:bodyPr lIns="0" tIns="0" rIns="0" bIns="0"/>
          <a:lstStyle/>
          <a:p>
            <a:pPr algn="r"/>
            <a:endParaRPr lang="en-US" sz="2200" b="1" dirty="0">
              <a:solidFill>
                <a:schemeClr val="tx2"/>
              </a:solidFill>
            </a:endParaRPr>
          </a:p>
        </p:txBody>
      </p:sp>
      <p:sp>
        <p:nvSpPr>
          <p:cNvPr id="2" name="TextBox 1">
            <a:extLst>
              <a:ext uri="{FF2B5EF4-FFF2-40B4-BE49-F238E27FC236}">
                <a16:creationId xmlns:a16="http://schemas.microsoft.com/office/drawing/2014/main" xmlns="" id="{B0D3CCFE-AA87-5C4D-BEB5-1A724AC2FDB1}"/>
              </a:ext>
            </a:extLst>
          </p:cNvPr>
          <p:cNvSpPr txBox="1"/>
          <p:nvPr/>
        </p:nvSpPr>
        <p:spPr>
          <a:xfrm>
            <a:off x="374650" y="1108959"/>
            <a:ext cx="8244056" cy="5816977"/>
          </a:xfrm>
          <a:prstGeom prst="rect">
            <a:avLst/>
          </a:prstGeom>
          <a:noFill/>
        </p:spPr>
        <p:txBody>
          <a:bodyPr wrap="square" rtlCol="0">
            <a:spAutoFit/>
          </a:bodyPr>
          <a:lstStyle/>
          <a:p>
            <a:r>
              <a:rPr lang="en-GB" sz="1800" b="1" dirty="0"/>
              <a:t>Can we enhance the the aspects of the villages that we like by sympathetic, sustainable development?</a:t>
            </a:r>
          </a:p>
          <a:p>
            <a:endParaRPr lang="en-GB" sz="1600" b="1" dirty="0"/>
          </a:p>
          <a:p>
            <a:pPr marL="457200" indent="-457200">
              <a:buFont typeface="Wingdings" pitchFamily="2" charset="2"/>
              <a:buChar char="v"/>
            </a:pPr>
            <a:r>
              <a:rPr lang="en-GB" sz="1600" b="1" dirty="0"/>
              <a:t>Viability and sustainability</a:t>
            </a:r>
          </a:p>
          <a:p>
            <a:pPr marL="914400" lvl="1" indent="-457200">
              <a:buFont typeface="Wingdings" pitchFamily="2" charset="2"/>
              <a:buChar char="v"/>
            </a:pPr>
            <a:r>
              <a:rPr lang="en-GB" sz="1600" b="1" dirty="0"/>
              <a:t>Developing a safer place to work, play, live  and progress to “maturity”</a:t>
            </a:r>
          </a:p>
          <a:p>
            <a:pPr marL="914400" lvl="1" indent="-457200">
              <a:buFont typeface="Wingdings" pitchFamily="2" charset="2"/>
              <a:buChar char="v"/>
            </a:pPr>
            <a:r>
              <a:rPr lang="en-GB" sz="1600" b="1" dirty="0"/>
              <a:t>Developing a community that “cares”</a:t>
            </a:r>
          </a:p>
          <a:p>
            <a:pPr marL="914400" lvl="1" indent="-457200">
              <a:buFont typeface="Wingdings" pitchFamily="2" charset="2"/>
              <a:buChar char="v"/>
            </a:pPr>
            <a:r>
              <a:rPr lang="en-GB" sz="1600" b="1" dirty="0"/>
              <a:t>Keeping schools viable</a:t>
            </a:r>
          </a:p>
          <a:p>
            <a:pPr marL="914400" lvl="1" indent="-457200">
              <a:buFont typeface="Wingdings" pitchFamily="2" charset="2"/>
              <a:buChar char="v"/>
            </a:pPr>
            <a:r>
              <a:rPr lang="en-GB" sz="1600" b="1" dirty="0"/>
              <a:t>Custom for village businesses</a:t>
            </a:r>
          </a:p>
          <a:p>
            <a:pPr marL="914400" lvl="1" indent="-457200">
              <a:buFont typeface="Wingdings" pitchFamily="2" charset="2"/>
              <a:buChar char="v"/>
            </a:pPr>
            <a:r>
              <a:rPr lang="en-GB" sz="1600" b="1" dirty="0"/>
              <a:t>Ensuring a good mix of ages to prevent an aging population dominating</a:t>
            </a:r>
          </a:p>
          <a:p>
            <a:pPr marL="914400" lvl="1" indent="-457200">
              <a:buFont typeface="Wingdings" pitchFamily="2" charset="2"/>
              <a:buChar char="v"/>
            </a:pPr>
            <a:r>
              <a:rPr lang="en-GB" sz="1600" b="1" dirty="0"/>
              <a:t>Increasing demand for facilities that benefit the community</a:t>
            </a:r>
          </a:p>
          <a:p>
            <a:pPr marL="914400" lvl="1" indent="-457200">
              <a:buFont typeface="Wingdings" pitchFamily="2" charset="2"/>
              <a:buChar char="v"/>
            </a:pPr>
            <a:r>
              <a:rPr lang="en-GB" sz="1600" b="1" dirty="0"/>
              <a:t>Greater voice at District and County levels</a:t>
            </a:r>
          </a:p>
          <a:p>
            <a:pPr marL="914400" lvl="1" indent="-457200">
              <a:buFont typeface="Wingdings" pitchFamily="2" charset="2"/>
              <a:buChar char="v"/>
            </a:pPr>
            <a:r>
              <a:rPr lang="en-GB" sz="1600" b="1" dirty="0"/>
              <a:t>More opportunities for local employment, reducing commuting and  associated pollution</a:t>
            </a:r>
          </a:p>
          <a:p>
            <a:pPr marL="914400" lvl="1" indent="-457200">
              <a:buFont typeface="Wingdings" pitchFamily="2" charset="2"/>
              <a:buChar char="v"/>
            </a:pPr>
            <a:r>
              <a:rPr lang="en-GB" sz="1600" b="1" dirty="0"/>
              <a:t>Opportunities for affordable housing for people associated , past  or present, with our communities</a:t>
            </a:r>
          </a:p>
          <a:p>
            <a:pPr marL="914400" lvl="1" indent="-457200">
              <a:buFont typeface="Wingdings" pitchFamily="2" charset="2"/>
              <a:buChar char="v"/>
            </a:pPr>
            <a:r>
              <a:rPr lang="en-GB" sz="1600" b="1" dirty="0"/>
              <a:t>“doing our bit” for the housing situation</a:t>
            </a:r>
          </a:p>
          <a:p>
            <a:pPr marL="914400" lvl="1" indent="-457200">
              <a:buFont typeface="Wingdings" pitchFamily="2" charset="2"/>
              <a:buChar char="v"/>
            </a:pPr>
            <a:r>
              <a:rPr lang="en-GB" sz="1600" b="1" dirty="0"/>
              <a:t>Protecting the green belt from overdevelopment</a:t>
            </a:r>
          </a:p>
          <a:p>
            <a:pPr marL="914400" lvl="1" indent="-457200">
              <a:buFont typeface="Wingdings" pitchFamily="2" charset="2"/>
              <a:buChar char="v"/>
            </a:pPr>
            <a:endParaRPr lang="en-GB" sz="1600" dirty="0"/>
          </a:p>
          <a:p>
            <a:pPr marL="914400" lvl="1" indent="-457200">
              <a:buFont typeface="Wingdings" pitchFamily="2" charset="2"/>
              <a:buChar char="v"/>
            </a:pPr>
            <a:endParaRPr lang="en-GB" sz="1600" dirty="0"/>
          </a:p>
          <a:p>
            <a:pPr marL="914400" lvl="1" indent="-457200">
              <a:buFont typeface="Wingdings" pitchFamily="2" charset="2"/>
              <a:buChar char="v"/>
            </a:pPr>
            <a:endParaRPr lang="en-GB" sz="1600" dirty="0"/>
          </a:p>
          <a:p>
            <a:pPr marL="914400" lvl="1" indent="-457200">
              <a:buFont typeface="Wingdings" pitchFamily="2" charset="2"/>
              <a:buChar char="v"/>
            </a:pPr>
            <a:endParaRPr lang="en-GB" dirty="0"/>
          </a:p>
          <a:p>
            <a:pPr marL="457200" indent="-457200">
              <a:buFont typeface="Wingdings" pitchFamily="2" charset="2"/>
              <a:buChar char="v"/>
            </a:pPr>
            <a:endParaRPr lang="en-GB" dirty="0"/>
          </a:p>
        </p:txBody>
      </p:sp>
    </p:spTree>
    <p:extLst>
      <p:ext uri="{BB962C8B-B14F-4D97-AF65-F5344CB8AC3E}">
        <p14:creationId xmlns:p14="http://schemas.microsoft.com/office/powerpoint/2010/main" val="1458517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8106CAF-9304-644C-8E3F-1D6096ADC16E}"/>
              </a:ext>
            </a:extLst>
          </p:cNvPr>
          <p:cNvPicPr>
            <a:picLocks noChangeAspect="1"/>
          </p:cNvPicPr>
          <p:nvPr/>
        </p:nvPicPr>
        <p:blipFill>
          <a:blip r:embed="rId2"/>
          <a:stretch>
            <a:fillRect/>
          </a:stretch>
        </p:blipFill>
        <p:spPr>
          <a:xfrm>
            <a:off x="2038736" y="1197736"/>
            <a:ext cx="5163804" cy="3129566"/>
          </a:xfrm>
          <a:prstGeom prst="rect">
            <a:avLst/>
          </a:prstGeom>
        </p:spPr>
      </p:pic>
      <p:sp>
        <p:nvSpPr>
          <p:cNvPr id="3" name="TextBox 2">
            <a:extLst>
              <a:ext uri="{FF2B5EF4-FFF2-40B4-BE49-F238E27FC236}">
                <a16:creationId xmlns:a16="http://schemas.microsoft.com/office/drawing/2014/main" xmlns="" id="{B1EDCEDB-5B31-144E-8425-316D7670DC52}"/>
              </a:ext>
            </a:extLst>
          </p:cNvPr>
          <p:cNvSpPr txBox="1"/>
          <p:nvPr/>
        </p:nvSpPr>
        <p:spPr>
          <a:xfrm>
            <a:off x="1381328" y="418289"/>
            <a:ext cx="6478621" cy="646331"/>
          </a:xfrm>
          <a:prstGeom prst="rect">
            <a:avLst/>
          </a:prstGeom>
          <a:noFill/>
        </p:spPr>
        <p:txBody>
          <a:bodyPr wrap="square" rtlCol="0">
            <a:spAutoFit/>
          </a:bodyPr>
          <a:lstStyle/>
          <a:p>
            <a:r>
              <a:rPr lang="en-GB" b="1" dirty="0" smtClean="0"/>
              <a:t>Protest  Say </a:t>
            </a:r>
            <a:r>
              <a:rPr lang="en-GB" sz="3600" b="1" dirty="0" smtClean="0"/>
              <a:t>NO</a:t>
            </a:r>
            <a:r>
              <a:rPr lang="en-GB" b="1" dirty="0" smtClean="0"/>
              <a:t> </a:t>
            </a:r>
            <a:r>
              <a:rPr lang="en-GB" b="1" dirty="0"/>
              <a:t>louder AND LOUDER</a:t>
            </a:r>
          </a:p>
        </p:txBody>
      </p:sp>
      <p:sp>
        <p:nvSpPr>
          <p:cNvPr id="4" name="TextBox 3">
            <a:extLst>
              <a:ext uri="{FF2B5EF4-FFF2-40B4-BE49-F238E27FC236}">
                <a16:creationId xmlns:a16="http://schemas.microsoft.com/office/drawing/2014/main" xmlns="" id="{2C606000-2DBD-7B4F-9A29-6187DAE9B360}"/>
              </a:ext>
            </a:extLst>
          </p:cNvPr>
          <p:cNvSpPr txBox="1"/>
          <p:nvPr/>
        </p:nvSpPr>
        <p:spPr>
          <a:xfrm>
            <a:off x="1056069" y="4327302"/>
            <a:ext cx="7867622" cy="584775"/>
          </a:xfrm>
          <a:prstGeom prst="rect">
            <a:avLst/>
          </a:prstGeom>
          <a:noFill/>
        </p:spPr>
        <p:txBody>
          <a:bodyPr wrap="square" rtlCol="0">
            <a:spAutoFit/>
          </a:bodyPr>
          <a:lstStyle/>
          <a:p>
            <a:r>
              <a:rPr lang="en-GB" sz="3200" b="1" dirty="0"/>
              <a:t>Or</a:t>
            </a:r>
            <a:r>
              <a:rPr lang="en-GB" b="1" dirty="0"/>
              <a:t> engage, challenge, argue on planning grounds</a:t>
            </a:r>
          </a:p>
        </p:txBody>
      </p:sp>
    </p:spTree>
    <p:extLst>
      <p:ext uri="{BB962C8B-B14F-4D97-AF65-F5344CB8AC3E}">
        <p14:creationId xmlns:p14="http://schemas.microsoft.com/office/powerpoint/2010/main" val="2987278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D2D0AA7-DB9F-DC47-A9CD-98C026463F85}"/>
              </a:ext>
            </a:extLst>
          </p:cNvPr>
          <p:cNvSpPr txBox="1"/>
          <p:nvPr/>
        </p:nvSpPr>
        <p:spPr>
          <a:xfrm>
            <a:off x="914396" y="466928"/>
            <a:ext cx="7723762" cy="4093428"/>
          </a:xfrm>
          <a:prstGeom prst="rect">
            <a:avLst/>
          </a:prstGeom>
          <a:noFill/>
        </p:spPr>
        <p:txBody>
          <a:bodyPr wrap="square" rtlCol="0">
            <a:spAutoFit/>
          </a:bodyPr>
          <a:lstStyle/>
          <a:p>
            <a:r>
              <a:rPr lang="en-GB" dirty="0"/>
              <a:t>    26</a:t>
            </a:r>
            <a:r>
              <a:rPr lang="en-GB" baseline="30000" dirty="0"/>
              <a:t>th</a:t>
            </a:r>
            <a:r>
              <a:rPr lang="en-GB" dirty="0"/>
              <a:t> March 2018  7pm Jubilee Room Belbroughton</a:t>
            </a:r>
          </a:p>
          <a:p>
            <a:endParaRPr lang="en-GB" dirty="0"/>
          </a:p>
          <a:p>
            <a:pPr algn="ctr"/>
            <a:r>
              <a:rPr lang="en-GB" sz="4400" b="1" dirty="0" smtClean="0"/>
              <a:t>Facing </a:t>
            </a:r>
            <a:r>
              <a:rPr lang="en-GB" sz="4400" b="1" dirty="0"/>
              <a:t>up to Reality or Fiction</a:t>
            </a:r>
          </a:p>
          <a:p>
            <a:pPr algn="ctr"/>
            <a:r>
              <a:rPr lang="en-GB" sz="2800" dirty="0" smtClean="0"/>
              <a:t>The </a:t>
            </a:r>
            <a:r>
              <a:rPr lang="en-GB" sz="2800" dirty="0"/>
              <a:t>Hearn Report</a:t>
            </a:r>
          </a:p>
          <a:p>
            <a:pPr algn="ctr"/>
            <a:endParaRPr lang="en-GB" dirty="0" smtClean="0"/>
          </a:p>
          <a:p>
            <a:pPr algn="ctr"/>
            <a:r>
              <a:rPr lang="en-GB" dirty="0" smtClean="0"/>
              <a:t>Councillor </a:t>
            </a:r>
            <a:r>
              <a:rPr lang="en-GB" dirty="0"/>
              <a:t>Bob Morgan</a:t>
            </a:r>
          </a:p>
          <a:p>
            <a:pPr algn="ctr"/>
            <a:endParaRPr lang="en-GB" dirty="0"/>
          </a:p>
          <a:p>
            <a:pPr algn="ctr"/>
            <a:r>
              <a:rPr lang="en-GB" dirty="0"/>
              <a:t>Belbroughton and Fairfield Parish Council NHP lead</a:t>
            </a:r>
          </a:p>
        </p:txBody>
      </p:sp>
    </p:spTree>
    <p:extLst>
      <p:ext uri="{BB962C8B-B14F-4D97-AF65-F5344CB8AC3E}">
        <p14:creationId xmlns:p14="http://schemas.microsoft.com/office/powerpoint/2010/main" val="12127379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15069</TotalTime>
  <Words>1434</Words>
  <Application>Microsoft Office PowerPoint</Application>
  <PresentationFormat>On-screen Show (4:3)</PresentationFormat>
  <Paragraphs>177</Paragraphs>
  <Slides>25</Slides>
  <Notes>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25</vt:i4>
      </vt:variant>
    </vt:vector>
  </HeadingPairs>
  <TitlesOfParts>
    <vt:vector size="38" baseType="lpstr">
      <vt:lpstr>Arial</vt:lpstr>
      <vt:lpstr>Arial Black</vt:lpstr>
      <vt:lpstr>Calibri</vt:lpstr>
      <vt:lpstr>Calibri,Bold</vt:lpstr>
      <vt:lpstr>Calibri,Italic</vt:lpstr>
      <vt:lpstr>Lucida Sans Unicode</vt:lpstr>
      <vt:lpstr>Verdana</vt:lpstr>
      <vt:lpstr>Wingdings</vt:lpstr>
      <vt:lpstr>Wingdings 2</vt:lpstr>
      <vt:lpstr>Wingdings 3</vt:lpstr>
      <vt:lpstr>Concourse</vt:lpstr>
      <vt:lpstr>1_Custom Design</vt:lpstr>
      <vt:lpstr>Custom Design</vt:lpstr>
      <vt:lpstr>PowerPoint Presentation</vt:lpstr>
      <vt:lpstr>Putting Communities in charge of Planning</vt:lpstr>
      <vt:lpstr>PowerPoint Presentation</vt:lpstr>
      <vt:lpstr>Neighbourhood planning cannot</vt:lpstr>
      <vt:lpstr>    WHAT CAN A NEIGHBOURHOOD PLAN DO ?       </vt:lpstr>
      <vt:lpstr>An Ambition   Restore the idea that development can be a force for good, rather than something to be resisted at all costs</vt:lpstr>
      <vt:lpstr>An Ambition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DCLG</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Futures: Analytical pack</dc:title>
  <dc:subject/>
  <dc:creator>mgilbert</dc:creator>
  <cp:keywords/>
  <dc:description/>
  <cp:lastModifiedBy>Belbroughton&amp;Fairfield Parish Council</cp:lastModifiedBy>
  <cp:revision>808</cp:revision>
  <dcterms:created xsi:type="dcterms:W3CDTF">2009-09-24T15:42:43Z</dcterms:created>
  <dcterms:modified xsi:type="dcterms:W3CDTF">2018-04-30T09:08:20Z</dcterms:modified>
  <cp:category/>
</cp:coreProperties>
</file>